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722" r:id="rId2"/>
  </p:sldMasterIdLst>
  <p:notesMasterIdLst>
    <p:notesMasterId r:id="rId32"/>
  </p:notesMasterIdLst>
  <p:handoutMasterIdLst>
    <p:handoutMasterId r:id="rId33"/>
  </p:handoutMasterIdLst>
  <p:sldIdLst>
    <p:sldId id="256" r:id="rId3"/>
    <p:sldId id="288" r:id="rId4"/>
    <p:sldId id="289" r:id="rId5"/>
    <p:sldId id="259" r:id="rId6"/>
    <p:sldId id="292" r:id="rId7"/>
    <p:sldId id="300" r:id="rId8"/>
    <p:sldId id="302" r:id="rId9"/>
    <p:sldId id="286" r:id="rId10"/>
    <p:sldId id="290" r:id="rId11"/>
    <p:sldId id="271" r:id="rId12"/>
    <p:sldId id="258" r:id="rId13"/>
    <p:sldId id="272" r:id="rId14"/>
    <p:sldId id="277" r:id="rId15"/>
    <p:sldId id="278" r:id="rId16"/>
    <p:sldId id="296" r:id="rId17"/>
    <p:sldId id="281" r:id="rId18"/>
    <p:sldId id="282" r:id="rId19"/>
    <p:sldId id="262" r:id="rId20"/>
    <p:sldId id="265" r:id="rId21"/>
    <p:sldId id="283" r:id="rId22"/>
    <p:sldId id="298" r:id="rId23"/>
    <p:sldId id="284" r:id="rId24"/>
    <p:sldId id="285" r:id="rId25"/>
    <p:sldId id="263" r:id="rId26"/>
    <p:sldId id="303" r:id="rId27"/>
    <p:sldId id="267" r:id="rId28"/>
    <p:sldId id="264" r:id="rId29"/>
    <p:sldId id="266" r:id="rId30"/>
    <p:sldId id="268" r:id="rId31"/>
  </p:sldIdLst>
  <p:sldSz cx="9144000" cy="6858000" type="screen4x3"/>
  <p:notesSz cx="7315200" cy="9601200"/>
  <p:defaultTextStyle>
    <a:defPPr>
      <a:defRPr lang="en-US"/>
    </a:defPPr>
    <a:lvl1pPr algn="l" rtl="0" fontAlgn="base">
      <a:spcBef>
        <a:spcPct val="0"/>
      </a:spcBef>
      <a:spcAft>
        <a:spcPct val="0"/>
      </a:spcAft>
      <a:defRPr sz="8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8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8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8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800" kern="1200">
        <a:solidFill>
          <a:schemeClr val="tx1"/>
        </a:solidFill>
        <a:latin typeface="Arial" charset="0"/>
        <a:ea typeface="ＭＳ Ｐゴシック" charset="0"/>
        <a:cs typeface="ＭＳ Ｐゴシック" charset="0"/>
      </a:defRPr>
    </a:lvl5pPr>
    <a:lvl6pPr marL="2286000" algn="l" defTabSz="457200" rtl="0" eaLnBrk="1" latinLnBrk="0" hangingPunct="1">
      <a:defRPr sz="800" kern="1200">
        <a:solidFill>
          <a:schemeClr val="tx1"/>
        </a:solidFill>
        <a:latin typeface="Arial" charset="0"/>
        <a:ea typeface="ＭＳ Ｐゴシック" charset="0"/>
        <a:cs typeface="ＭＳ Ｐゴシック" charset="0"/>
      </a:defRPr>
    </a:lvl6pPr>
    <a:lvl7pPr marL="2743200" algn="l" defTabSz="457200" rtl="0" eaLnBrk="1" latinLnBrk="0" hangingPunct="1">
      <a:defRPr sz="800" kern="1200">
        <a:solidFill>
          <a:schemeClr val="tx1"/>
        </a:solidFill>
        <a:latin typeface="Arial" charset="0"/>
        <a:ea typeface="ＭＳ Ｐゴシック" charset="0"/>
        <a:cs typeface="ＭＳ Ｐゴシック" charset="0"/>
      </a:defRPr>
    </a:lvl7pPr>
    <a:lvl8pPr marL="3200400" algn="l" defTabSz="457200" rtl="0" eaLnBrk="1" latinLnBrk="0" hangingPunct="1">
      <a:defRPr sz="800" kern="1200">
        <a:solidFill>
          <a:schemeClr val="tx1"/>
        </a:solidFill>
        <a:latin typeface="Arial" charset="0"/>
        <a:ea typeface="ＭＳ Ｐゴシック" charset="0"/>
        <a:cs typeface="ＭＳ Ｐゴシック" charset="0"/>
      </a:defRPr>
    </a:lvl8pPr>
    <a:lvl9pPr marL="3657600" algn="l" defTabSz="457200" rtl="0" eaLnBrk="1" latinLnBrk="0" hangingPunct="1">
      <a:defRPr sz="8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792">
          <p15:clr>
            <a:srgbClr val="A4A3A4"/>
          </p15:clr>
        </p15:guide>
        <p15:guide id="2" pos="4912">
          <p15:clr>
            <a:srgbClr val="A4A3A4"/>
          </p15:clr>
        </p15:guide>
      </p15:sldGuideLst>
    </p:ext>
    <p:ext uri="{2D200454-40CA-4A62-9FC3-DE9A4176ACB9}">
      <p15:notesGuideLst xmlns:p15="http://schemas.microsoft.com/office/powerpoint/2012/main">
        <p15:guide id="1" orient="horz" pos="3024">
          <p15:clr>
            <a:srgbClr val="A4A3A4"/>
          </p15:clr>
        </p15:guide>
        <p15:guide id="2" pos="230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opher Stollar"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386"/>
    <a:srgbClr val="16397B"/>
    <a:srgbClr val="003F72"/>
    <a:srgbClr val="173A7B"/>
    <a:srgbClr val="63619A"/>
    <a:srgbClr val="0081C6"/>
    <a:srgbClr val="8DC63F"/>
    <a:srgbClr val="F37321"/>
    <a:srgbClr val="00B1B0"/>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07" autoAdjust="0"/>
    <p:restoredTop sz="74229" autoAdjust="0"/>
  </p:normalViewPr>
  <p:slideViewPr>
    <p:cSldViewPr snapToGrid="0">
      <p:cViewPr varScale="1">
        <p:scale>
          <a:sx n="55" d="100"/>
          <a:sy n="55" d="100"/>
        </p:scale>
        <p:origin x="1608" y="72"/>
      </p:cViewPr>
      <p:guideLst>
        <p:guide orient="horz" pos="792"/>
        <p:guide pos="49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75" d="100"/>
          <a:sy n="75" d="100"/>
        </p:scale>
        <p:origin x="-2754" y="-72"/>
      </p:cViewPr>
      <p:guideLst>
        <p:guide orient="horz" pos="3024"/>
        <p:guide pos="2305"/>
      </p:guideLst>
    </p:cSldViewPr>
  </p:notesViewPr>
  <p:gridSpacing cx="114300" cy="1143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0" y="0"/>
            <a:ext cx="3170583" cy="480388"/>
          </a:xfrm>
          <a:prstGeom prst="rect">
            <a:avLst/>
          </a:prstGeom>
          <a:noFill/>
          <a:ln w="9525">
            <a:noFill/>
            <a:miter lim="800000"/>
            <a:headEnd/>
            <a:tailEnd/>
          </a:ln>
        </p:spPr>
        <p:txBody>
          <a:bodyPr vert="horz" wrap="square" lIns="95894" tIns="47947" rIns="95894" bIns="47947" numCol="1" anchor="t" anchorCtr="0" compatLnSpc="1">
            <a:prstTxWarp prst="textNoShape">
              <a:avLst/>
            </a:prstTxWarp>
          </a:bodyPr>
          <a:lstStyle>
            <a:lvl1pPr defTabSz="958387">
              <a:defRPr sz="1200">
                <a:ea typeface="ＭＳ Ｐゴシック" charset="-128"/>
                <a:cs typeface="ＭＳ Ｐゴシック" charset="-128"/>
              </a:defRPr>
            </a:lvl1pPr>
          </a:lstStyle>
          <a:p>
            <a:pPr>
              <a:defRPr/>
            </a:pPr>
            <a:endParaRPr lang="en-US"/>
          </a:p>
        </p:txBody>
      </p:sp>
      <p:sp>
        <p:nvSpPr>
          <p:cNvPr id="90115" name="Rectangle 3"/>
          <p:cNvSpPr>
            <a:spLocks noGrp="1" noChangeArrowheads="1"/>
          </p:cNvSpPr>
          <p:nvPr>
            <p:ph type="dt" sz="quarter" idx="1"/>
          </p:nvPr>
        </p:nvSpPr>
        <p:spPr bwMode="auto">
          <a:xfrm>
            <a:off x="4142962" y="0"/>
            <a:ext cx="3170583" cy="480388"/>
          </a:xfrm>
          <a:prstGeom prst="rect">
            <a:avLst/>
          </a:prstGeom>
          <a:noFill/>
          <a:ln w="9525">
            <a:noFill/>
            <a:miter lim="800000"/>
            <a:headEnd/>
            <a:tailEnd/>
          </a:ln>
        </p:spPr>
        <p:txBody>
          <a:bodyPr vert="horz" wrap="square" lIns="95894" tIns="47947" rIns="95894" bIns="47947" numCol="1" anchor="t" anchorCtr="0" compatLnSpc="1">
            <a:prstTxWarp prst="textNoShape">
              <a:avLst/>
            </a:prstTxWarp>
          </a:bodyPr>
          <a:lstStyle>
            <a:lvl1pPr algn="r" defTabSz="958387">
              <a:defRPr sz="1200">
                <a:ea typeface="ＭＳ Ｐゴシック" charset="-128"/>
                <a:cs typeface="ＭＳ Ｐゴシック" charset="-128"/>
              </a:defRPr>
            </a:lvl1pPr>
          </a:lstStyle>
          <a:p>
            <a:pPr>
              <a:defRPr/>
            </a:pPr>
            <a:endParaRPr lang="en-US"/>
          </a:p>
        </p:txBody>
      </p:sp>
      <p:sp>
        <p:nvSpPr>
          <p:cNvPr id="90116" name="Rectangle 4"/>
          <p:cNvSpPr>
            <a:spLocks noGrp="1" noChangeArrowheads="1"/>
          </p:cNvSpPr>
          <p:nvPr>
            <p:ph type="ftr" sz="quarter" idx="2"/>
          </p:nvPr>
        </p:nvSpPr>
        <p:spPr bwMode="auto">
          <a:xfrm>
            <a:off x="0" y="9119173"/>
            <a:ext cx="3170583" cy="480388"/>
          </a:xfrm>
          <a:prstGeom prst="rect">
            <a:avLst/>
          </a:prstGeom>
          <a:noFill/>
          <a:ln w="9525">
            <a:noFill/>
            <a:miter lim="800000"/>
            <a:headEnd/>
            <a:tailEnd/>
          </a:ln>
        </p:spPr>
        <p:txBody>
          <a:bodyPr vert="horz" wrap="square" lIns="95894" tIns="47947" rIns="95894" bIns="47947" numCol="1" anchor="b" anchorCtr="0" compatLnSpc="1">
            <a:prstTxWarp prst="textNoShape">
              <a:avLst/>
            </a:prstTxWarp>
          </a:bodyPr>
          <a:lstStyle>
            <a:lvl1pPr defTabSz="958387">
              <a:defRPr sz="1200">
                <a:ea typeface="ＭＳ Ｐゴシック" charset="-128"/>
                <a:cs typeface="ＭＳ Ｐゴシック" charset="-128"/>
              </a:defRPr>
            </a:lvl1pPr>
          </a:lstStyle>
          <a:p>
            <a:pPr>
              <a:defRPr/>
            </a:pPr>
            <a:endParaRPr lang="en-US"/>
          </a:p>
        </p:txBody>
      </p:sp>
      <p:sp>
        <p:nvSpPr>
          <p:cNvPr id="90117" name="Rectangle 5"/>
          <p:cNvSpPr>
            <a:spLocks noGrp="1" noChangeArrowheads="1"/>
          </p:cNvSpPr>
          <p:nvPr>
            <p:ph type="sldNum" sz="quarter" idx="3"/>
          </p:nvPr>
        </p:nvSpPr>
        <p:spPr bwMode="auto">
          <a:xfrm>
            <a:off x="4142962" y="9119173"/>
            <a:ext cx="3170583" cy="480388"/>
          </a:xfrm>
          <a:prstGeom prst="rect">
            <a:avLst/>
          </a:prstGeom>
          <a:noFill/>
          <a:ln w="9525">
            <a:noFill/>
            <a:miter lim="800000"/>
            <a:headEnd/>
            <a:tailEnd/>
          </a:ln>
        </p:spPr>
        <p:txBody>
          <a:bodyPr vert="horz" wrap="square" lIns="95894" tIns="47947" rIns="95894" bIns="47947" numCol="1" anchor="b" anchorCtr="0" compatLnSpc="1">
            <a:prstTxWarp prst="textNoShape">
              <a:avLst/>
            </a:prstTxWarp>
          </a:bodyPr>
          <a:lstStyle>
            <a:lvl1pPr algn="r" defTabSz="958387">
              <a:defRPr sz="1200"/>
            </a:lvl1pPr>
          </a:lstStyle>
          <a:p>
            <a:pPr>
              <a:defRPr/>
            </a:pPr>
            <a:fld id="{F87ECF67-B11C-E143-91EE-D0D445B2D406}" type="slidenum">
              <a:rPr lang="en-US"/>
              <a:pPr>
                <a:defRPr/>
              </a:pPr>
              <a:t>‹#›</a:t>
            </a:fld>
            <a:endParaRPr lang="en-US"/>
          </a:p>
        </p:txBody>
      </p:sp>
    </p:spTree>
    <p:extLst>
      <p:ext uri="{BB962C8B-B14F-4D97-AF65-F5344CB8AC3E}">
        <p14:creationId xmlns:p14="http://schemas.microsoft.com/office/powerpoint/2010/main" val="4163164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3170583" cy="480388"/>
          </a:xfrm>
          <a:prstGeom prst="rect">
            <a:avLst/>
          </a:prstGeom>
          <a:noFill/>
          <a:ln w="9525">
            <a:noFill/>
            <a:miter lim="800000"/>
            <a:headEnd/>
            <a:tailEnd/>
          </a:ln>
        </p:spPr>
        <p:txBody>
          <a:bodyPr vert="horz" wrap="square" lIns="95894" tIns="47947" rIns="95894" bIns="47947" numCol="1" anchor="t" anchorCtr="0" compatLnSpc="1">
            <a:prstTxWarp prst="textNoShape">
              <a:avLst/>
            </a:prstTxWarp>
          </a:bodyPr>
          <a:lstStyle>
            <a:lvl1pPr defTabSz="958387">
              <a:defRPr sz="1200">
                <a:ea typeface="ＭＳ Ｐゴシック" charset="-128"/>
                <a:cs typeface="ＭＳ Ｐゴシック" charset="-128"/>
              </a:defRPr>
            </a:lvl1pPr>
          </a:lstStyle>
          <a:p>
            <a:pPr>
              <a:defRPr/>
            </a:pPr>
            <a:endParaRPr lang="en-US"/>
          </a:p>
        </p:txBody>
      </p:sp>
      <p:sp>
        <p:nvSpPr>
          <p:cNvPr id="122883" name="Rectangle 3"/>
          <p:cNvSpPr>
            <a:spLocks noGrp="1" noChangeArrowheads="1"/>
          </p:cNvSpPr>
          <p:nvPr>
            <p:ph type="dt" idx="1"/>
          </p:nvPr>
        </p:nvSpPr>
        <p:spPr bwMode="auto">
          <a:xfrm>
            <a:off x="4142962" y="0"/>
            <a:ext cx="3170583" cy="480388"/>
          </a:xfrm>
          <a:prstGeom prst="rect">
            <a:avLst/>
          </a:prstGeom>
          <a:noFill/>
          <a:ln w="9525">
            <a:noFill/>
            <a:miter lim="800000"/>
            <a:headEnd/>
            <a:tailEnd/>
          </a:ln>
        </p:spPr>
        <p:txBody>
          <a:bodyPr vert="horz" wrap="square" lIns="95894" tIns="47947" rIns="95894" bIns="47947" numCol="1" anchor="t" anchorCtr="0" compatLnSpc="1">
            <a:prstTxWarp prst="textNoShape">
              <a:avLst/>
            </a:prstTxWarp>
          </a:bodyPr>
          <a:lstStyle>
            <a:lvl1pPr algn="r" defTabSz="958387">
              <a:defRPr sz="1200">
                <a:ea typeface="ＭＳ Ｐゴシック" charset="-128"/>
                <a:cs typeface="ＭＳ Ｐゴシック" charset="-128"/>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22885" name="Rectangle 5"/>
          <p:cNvSpPr>
            <a:spLocks noGrp="1" noChangeArrowheads="1"/>
          </p:cNvSpPr>
          <p:nvPr>
            <p:ph type="body" sz="quarter" idx="3"/>
          </p:nvPr>
        </p:nvSpPr>
        <p:spPr bwMode="auto">
          <a:xfrm>
            <a:off x="732183" y="4561226"/>
            <a:ext cx="5852492" cy="4320213"/>
          </a:xfrm>
          <a:prstGeom prst="rect">
            <a:avLst/>
          </a:prstGeom>
          <a:noFill/>
          <a:ln w="9525">
            <a:noFill/>
            <a:miter lim="800000"/>
            <a:headEnd/>
            <a:tailEnd/>
          </a:ln>
        </p:spPr>
        <p:txBody>
          <a:bodyPr vert="horz" wrap="square" lIns="95894" tIns="47947" rIns="95894" bIns="4794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886" name="Rectangle 6"/>
          <p:cNvSpPr>
            <a:spLocks noGrp="1" noChangeArrowheads="1"/>
          </p:cNvSpPr>
          <p:nvPr>
            <p:ph type="ftr" sz="quarter" idx="4"/>
          </p:nvPr>
        </p:nvSpPr>
        <p:spPr bwMode="auto">
          <a:xfrm>
            <a:off x="0" y="9119173"/>
            <a:ext cx="3170583" cy="480388"/>
          </a:xfrm>
          <a:prstGeom prst="rect">
            <a:avLst/>
          </a:prstGeom>
          <a:noFill/>
          <a:ln w="9525">
            <a:noFill/>
            <a:miter lim="800000"/>
            <a:headEnd/>
            <a:tailEnd/>
          </a:ln>
        </p:spPr>
        <p:txBody>
          <a:bodyPr vert="horz" wrap="square" lIns="95894" tIns="47947" rIns="95894" bIns="47947" numCol="1" anchor="b" anchorCtr="0" compatLnSpc="1">
            <a:prstTxWarp prst="textNoShape">
              <a:avLst/>
            </a:prstTxWarp>
          </a:bodyPr>
          <a:lstStyle>
            <a:lvl1pPr defTabSz="958387">
              <a:defRPr sz="1200">
                <a:ea typeface="ＭＳ Ｐゴシック" charset="-128"/>
                <a:cs typeface="ＭＳ Ｐゴシック" charset="-128"/>
              </a:defRPr>
            </a:lvl1pPr>
          </a:lstStyle>
          <a:p>
            <a:pPr>
              <a:defRPr/>
            </a:pPr>
            <a:endParaRPr lang="en-US"/>
          </a:p>
        </p:txBody>
      </p:sp>
      <p:sp>
        <p:nvSpPr>
          <p:cNvPr id="122887" name="Rectangle 7"/>
          <p:cNvSpPr>
            <a:spLocks noGrp="1" noChangeArrowheads="1"/>
          </p:cNvSpPr>
          <p:nvPr>
            <p:ph type="sldNum" sz="quarter" idx="5"/>
          </p:nvPr>
        </p:nvSpPr>
        <p:spPr bwMode="auto">
          <a:xfrm>
            <a:off x="4142962" y="9119173"/>
            <a:ext cx="3170583" cy="480388"/>
          </a:xfrm>
          <a:prstGeom prst="rect">
            <a:avLst/>
          </a:prstGeom>
          <a:noFill/>
          <a:ln w="9525">
            <a:noFill/>
            <a:miter lim="800000"/>
            <a:headEnd/>
            <a:tailEnd/>
          </a:ln>
        </p:spPr>
        <p:txBody>
          <a:bodyPr vert="horz" wrap="square" lIns="95894" tIns="47947" rIns="95894" bIns="47947" numCol="1" anchor="b" anchorCtr="0" compatLnSpc="1">
            <a:prstTxWarp prst="textNoShape">
              <a:avLst/>
            </a:prstTxWarp>
          </a:bodyPr>
          <a:lstStyle>
            <a:lvl1pPr algn="r" defTabSz="958387">
              <a:defRPr sz="1200"/>
            </a:lvl1pPr>
          </a:lstStyle>
          <a:p>
            <a:pPr>
              <a:defRPr/>
            </a:pPr>
            <a:fld id="{08603CEC-EF40-064F-9FB7-1CD6748A7AB5}" type="slidenum">
              <a:rPr lang="en-US"/>
              <a:pPr>
                <a:defRPr/>
              </a:pPr>
              <a:t>‹#›</a:t>
            </a:fld>
            <a:endParaRPr lang="en-US"/>
          </a:p>
        </p:txBody>
      </p:sp>
    </p:spTree>
    <p:extLst>
      <p:ext uri="{BB962C8B-B14F-4D97-AF65-F5344CB8AC3E}">
        <p14:creationId xmlns:p14="http://schemas.microsoft.com/office/powerpoint/2010/main" val="294575683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D9D7D4D6-FB48-594D-ADA3-252CDF264DE7}" type="slidenum">
              <a:rPr lang="en-US" sz="1200"/>
              <a:pPr eaLnBrk="1" hangingPunct="1"/>
              <a:t>1</a:t>
            </a:fld>
            <a:endParaRPr lang="en-US" sz="1200" dirty="0"/>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1000" dirty="0">
                <a:latin typeface="Arial"/>
                <a:ea typeface="ＭＳ Ｐゴシック" charset="0"/>
                <a:cs typeface="Arial"/>
              </a:rPr>
              <a:t>Welcome! </a:t>
            </a:r>
          </a:p>
          <a:p>
            <a:pPr eaLnBrk="1" hangingPunct="1"/>
            <a:endParaRPr lang="en-US" sz="1000" dirty="0">
              <a:latin typeface="Arial"/>
              <a:ea typeface="ＭＳ Ｐゴシック" charset="0"/>
              <a:cs typeface="Arial"/>
            </a:endParaRPr>
          </a:p>
          <a:p>
            <a:pPr eaLnBrk="1" hangingPunct="1"/>
            <a:r>
              <a:rPr lang="en-US" sz="1000" dirty="0">
                <a:latin typeface="Arial"/>
                <a:ea typeface="ＭＳ Ｐゴシック" charset="0"/>
                <a:cs typeface="Arial"/>
              </a:rPr>
              <a:t>I’m glad to be here with you and talk about one of those major life events — retirement. </a:t>
            </a:r>
          </a:p>
          <a:p>
            <a:pPr eaLnBrk="1" hangingPunct="1"/>
            <a:endParaRPr lang="en-US" altLang="ja-JP" sz="1000" dirty="0">
              <a:latin typeface="Arial"/>
              <a:ea typeface="ＭＳ Ｐゴシック" charset="0"/>
              <a:cs typeface="Arial"/>
            </a:endParaRPr>
          </a:p>
          <a:p>
            <a:pPr eaLnBrk="1" hangingPunct="1"/>
            <a:r>
              <a:rPr lang="en-US" altLang="ja-JP" sz="1000" dirty="0">
                <a:latin typeface="Arial"/>
                <a:ea typeface="ＭＳ Ｐゴシック" charset="0"/>
                <a:cs typeface="Arial"/>
              </a:rPr>
              <a:t>Retirement can be an exciting time, but also a bit unsettling. </a:t>
            </a:r>
            <a:r>
              <a:rPr lang="en-US" sz="1000" dirty="0">
                <a:latin typeface="Arial"/>
                <a:ea typeface="ＭＳ Ｐゴシック" charset="0"/>
                <a:cs typeface="Arial"/>
              </a:rPr>
              <a:t>I think it’s</a:t>
            </a:r>
            <a:r>
              <a:rPr lang="en-US" altLang="ja-JP" sz="1000" dirty="0">
                <a:latin typeface="Arial"/>
                <a:ea typeface="ＭＳ Ｐゴシック" charset="0"/>
                <a:cs typeface="Arial"/>
              </a:rPr>
              <a:t> safe to say that everyone talks about their hopes and dreams for retirement. The question is, are you doing enough now to make those dreams come true? Will your investments be able to support you comfortably in retirement, even though the market can be volatile?</a:t>
            </a:r>
          </a:p>
          <a:p>
            <a:pPr eaLnBrk="1" hangingPunct="1"/>
            <a:endParaRPr lang="en-US" sz="1000" dirty="0">
              <a:latin typeface="Arial"/>
              <a:ea typeface="ＭＳ Ｐゴシック" charset="0"/>
              <a:cs typeface="Arial"/>
            </a:endParaRPr>
          </a:p>
          <a:p>
            <a:pPr eaLnBrk="1" hangingPunct="1"/>
            <a:r>
              <a:rPr lang="en-US" sz="1000" dirty="0">
                <a:latin typeface="Arial"/>
                <a:ea typeface="ＭＳ Ｐゴシック" charset="0"/>
                <a:cs typeface="Arial"/>
              </a:rPr>
              <a:t>As you know, investing involves risk — including the possible loss of principal. There’s also </a:t>
            </a:r>
            <a:r>
              <a:rPr lang="en-US" altLang="ja-JP" sz="1000" dirty="0">
                <a:latin typeface="Arial"/>
                <a:ea typeface="ＭＳ Ｐゴシック" charset="0"/>
                <a:cs typeface="Arial"/>
              </a:rPr>
              <a:t>no guarantee of meeting your investment objectives. However, there are steps you can take to help meet your retirement goals. That’s what we’re going to talk about today. </a:t>
            </a:r>
          </a:p>
          <a:p>
            <a:pPr eaLnBrk="1" hangingPunct="1"/>
            <a:endParaRPr lang="en-US" sz="1000" dirty="0">
              <a:latin typeface="Arial"/>
              <a:ea typeface="ＭＳ Ｐゴシック" charset="0"/>
              <a:cs typeface="Arial"/>
            </a:endParaRPr>
          </a:p>
          <a:p>
            <a:pPr eaLnBrk="1" hangingPunct="1"/>
            <a:r>
              <a:rPr lang="en-US" sz="1000" dirty="0">
                <a:latin typeface="Arial"/>
                <a:ea typeface="ＭＳ Ｐゴシック" charset="0"/>
                <a:cs typeface="Arial"/>
              </a:rPr>
              <a:t>So, how can this presentation help you? It</a:t>
            </a:r>
            <a:r>
              <a:rPr lang="ja-JP" altLang="en-US" sz="1000" dirty="0">
                <a:latin typeface="Arial"/>
                <a:ea typeface="ＭＳ Ｐゴシック" charset="0"/>
                <a:cs typeface="Arial"/>
              </a:rPr>
              <a:t>’</a:t>
            </a:r>
            <a:r>
              <a:rPr lang="en-US" altLang="ja-JP" sz="1000" dirty="0">
                <a:latin typeface="Arial"/>
                <a:ea typeface="ＭＳ Ｐゴシック" charset="0"/>
                <a:cs typeface="Arial"/>
              </a:rPr>
              <a:t>s simple: take the information you receive — then take action.</a:t>
            </a:r>
          </a:p>
          <a:p>
            <a:pPr eaLnBrk="1" hangingPunct="1"/>
            <a:endParaRPr lang="en-US" sz="1000" dirty="0">
              <a:latin typeface="Arial"/>
              <a:ea typeface="ＭＳ Ｐゴシック" charset="0"/>
              <a:cs typeface="Arial"/>
            </a:endParaRPr>
          </a:p>
          <a:p>
            <a:pPr eaLnBrk="1" hangingPunct="1"/>
            <a:endParaRPr lang="en-US" sz="1000" dirty="0">
              <a:latin typeface="Arial"/>
              <a:ea typeface="ＭＳ Ｐゴシック" charset="0"/>
              <a:cs typeface="Arial"/>
            </a:endParaRPr>
          </a:p>
          <a:p>
            <a:pPr eaLnBrk="1" hangingPunct="1"/>
            <a:endParaRPr lang="en-US" sz="1000" dirty="0">
              <a:latin typeface="Arial"/>
              <a:ea typeface="ＭＳ Ｐゴシック" charset="0"/>
              <a:cs typeface="Arial"/>
            </a:endParaRPr>
          </a:p>
          <a:p>
            <a:pPr eaLnBrk="1" hangingPunct="1"/>
            <a:endParaRPr lang="en-US" sz="1000" dirty="0">
              <a:latin typeface="Arial"/>
              <a:ea typeface="ＭＳ Ｐゴシック" charset="0"/>
              <a:cs typeface="Arial"/>
            </a:endParaRPr>
          </a:p>
          <a:p>
            <a:pPr eaLnBrk="1" hangingPunct="1"/>
            <a:endParaRPr lang="en-US" sz="1000" dirty="0">
              <a:latin typeface="Arial"/>
              <a:ea typeface="ＭＳ Ｐゴシック" charset="0"/>
              <a:cs typeface="Arial"/>
            </a:endParaRPr>
          </a:p>
        </p:txBody>
      </p:sp>
    </p:spTree>
    <p:extLst>
      <p:ext uri="{BB962C8B-B14F-4D97-AF65-F5344CB8AC3E}">
        <p14:creationId xmlns:p14="http://schemas.microsoft.com/office/powerpoint/2010/main" val="263486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C77365EB-F29E-0541-8F7A-7E8D6CE3ADD1}" type="slidenum">
              <a:rPr lang="en-US" sz="1200"/>
              <a:pPr eaLnBrk="1" hangingPunct="1"/>
              <a:t>10</a:t>
            </a:fld>
            <a:endParaRPr lang="en-US" sz="1200" dirty="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dirty="0">
                <a:latin typeface="Arial"/>
                <a:ea typeface="ＭＳ Ｐゴシック" charset="0"/>
                <a:cs typeface="Arial"/>
              </a:rPr>
              <a:t>In this section we’ll discuss how market risk can affect your retirement plans — and how you can take action.</a:t>
            </a:r>
          </a:p>
        </p:txBody>
      </p:sp>
    </p:spTree>
    <p:extLst>
      <p:ext uri="{BB962C8B-B14F-4D97-AF65-F5344CB8AC3E}">
        <p14:creationId xmlns:p14="http://schemas.microsoft.com/office/powerpoint/2010/main" val="447156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6E15975F-E589-3341-8D7F-D16E74747FE0}" type="slidenum">
              <a:rPr lang="en-US" sz="1200"/>
              <a:pPr eaLnBrk="1" hangingPunct="1"/>
              <a:t>11</a:t>
            </a:fld>
            <a:endParaRPr lang="en-US" sz="1200" dirty="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dirty="0">
                <a:latin typeface="Arial"/>
                <a:ea typeface="ＭＳ Ｐゴシック" charset="0"/>
                <a:cs typeface="Arial"/>
              </a:rPr>
              <a:t>You want your money to grow. But you don’t want to risk losing what you already have. </a:t>
            </a:r>
          </a:p>
          <a:p>
            <a:endParaRPr lang="en-US" sz="1000" dirty="0">
              <a:latin typeface="Arial"/>
              <a:ea typeface="ＭＳ Ｐゴシック" charset="0"/>
              <a:cs typeface="Arial"/>
            </a:endParaRPr>
          </a:p>
          <a:p>
            <a:r>
              <a:rPr lang="en-US" sz="1000" dirty="0">
                <a:latin typeface="Arial"/>
                <a:ea typeface="ＭＳ Ｐゴシック" charset="0"/>
                <a:cs typeface="Arial"/>
              </a:rPr>
              <a:t>That gets to the heart of market risk — the potential for the value of a portfolio to decrease because of changes in stock prices, interest rates, foreign exchange rates, commodity prices and other factors. Put simply, market risk is the potential for investments to lose value due to market fluctuation. This risk is a constant and can cause problems due to the unpredictable ups and downs of investing. </a:t>
            </a:r>
          </a:p>
          <a:p>
            <a:r>
              <a:rPr lang="en-US" sz="1000" dirty="0">
                <a:latin typeface="Arial"/>
                <a:ea typeface="ＭＳ Ｐゴシック" charset="0"/>
                <a:cs typeface="Arial"/>
              </a:rPr>
              <a:t> </a:t>
            </a:r>
          </a:p>
          <a:p>
            <a:r>
              <a:rPr lang="en-US" sz="1000" dirty="0">
                <a:latin typeface="Arial"/>
                <a:ea typeface="ＭＳ Ｐゴシック" charset="0"/>
                <a:cs typeface="Arial"/>
              </a:rPr>
              <a:t>It’s vital to find the right balance between the amount of risk you’re comfortable with and the amount it takes to potentially keep your money from running out.</a:t>
            </a:r>
          </a:p>
          <a:p>
            <a:pPr eaLnBrk="1" hangingPunct="1"/>
            <a:endParaRPr lang="en-US" sz="1000" dirty="0">
              <a:latin typeface="Arial"/>
              <a:ea typeface="ＭＳ Ｐゴシック" charset="0"/>
              <a:cs typeface="Arial"/>
            </a:endParaRPr>
          </a:p>
        </p:txBody>
      </p:sp>
    </p:spTree>
    <p:extLst>
      <p:ext uri="{BB962C8B-B14F-4D97-AF65-F5344CB8AC3E}">
        <p14:creationId xmlns:p14="http://schemas.microsoft.com/office/powerpoint/2010/main" val="1308770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484E2F9E-3728-0245-A1FD-8C4F164E46CF}" type="slidenum">
              <a:rPr lang="en-US" sz="1200"/>
              <a:pPr eaLnBrk="1" hangingPunct="1"/>
              <a:t>12</a:t>
            </a:fld>
            <a:endParaRPr lang="en-US" sz="1200" dirty="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defRPr/>
            </a:pPr>
            <a:r>
              <a:rPr lang="en-US" sz="1000" dirty="0">
                <a:latin typeface="Arial"/>
                <a:cs typeface="Arial"/>
              </a:rPr>
              <a:t>Where do you think we’re headed? </a:t>
            </a:r>
          </a:p>
          <a:p>
            <a:pPr eaLnBrk="1" hangingPunct="1">
              <a:spcBef>
                <a:spcPct val="0"/>
              </a:spcBef>
              <a:defRPr/>
            </a:pPr>
            <a:endParaRPr lang="en-US" sz="1000" dirty="0">
              <a:latin typeface="Arial"/>
              <a:ea typeface="ＭＳ Ｐゴシック" charset="0"/>
              <a:cs typeface="Arial"/>
            </a:endParaRPr>
          </a:p>
          <a:p>
            <a:pPr eaLnBrk="1" hangingPunct="1">
              <a:spcBef>
                <a:spcPct val="0"/>
              </a:spcBef>
              <a:defRPr/>
            </a:pPr>
            <a:r>
              <a:rPr lang="en-US" sz="1000" dirty="0">
                <a:latin typeface="Arial"/>
                <a:cs typeface="Arial"/>
              </a:rPr>
              <a:t>As you can tell from this chart, the market can be volatile and unpredictable. You can see how many times during the past 117 years the market has been down or flat (bear market) and how many times it has been up (bull market). Again, the use of diversification as part of an overall investment strategy does not assure a profit or guarantee against loss in a declining market.</a:t>
            </a:r>
          </a:p>
          <a:p>
            <a:pPr eaLnBrk="1" hangingPunct="1">
              <a:spcBef>
                <a:spcPct val="0"/>
              </a:spcBef>
              <a:defRPr/>
            </a:pPr>
            <a:endParaRPr lang="en-US" sz="1000" dirty="0">
              <a:latin typeface="Arial"/>
              <a:cs typeface="Arial"/>
            </a:endParaRPr>
          </a:p>
          <a:p>
            <a:pPr eaLnBrk="1" hangingPunct="1">
              <a:spcBef>
                <a:spcPct val="0"/>
              </a:spcBef>
              <a:defRPr/>
            </a:pPr>
            <a:r>
              <a:rPr lang="en-US" sz="1000" dirty="0">
                <a:latin typeface="Arial"/>
                <a:cs typeface="Arial"/>
              </a:rPr>
              <a:t>The question is, will it be up, down or flat when you retire?</a:t>
            </a:r>
          </a:p>
          <a:p>
            <a:pPr eaLnBrk="1" hangingPunct="1">
              <a:spcBef>
                <a:spcPct val="0"/>
              </a:spcBef>
              <a:defRPr/>
            </a:pPr>
            <a:endParaRPr lang="en-US" sz="1000" dirty="0">
              <a:latin typeface="Arial"/>
              <a:ea typeface="ＭＳ Ｐゴシック" charset="0"/>
              <a:cs typeface="Arial"/>
            </a:endParaRPr>
          </a:p>
          <a:p>
            <a:pPr>
              <a:defRPr/>
            </a:pPr>
            <a:r>
              <a:rPr lang="en-US" sz="1000" dirty="0">
                <a:latin typeface="Arial"/>
                <a:cs typeface="Arial"/>
              </a:rPr>
              <a:t>Now, you might be thinking:</a:t>
            </a:r>
          </a:p>
          <a:p>
            <a:pPr>
              <a:defRPr/>
            </a:pPr>
            <a:endParaRPr lang="en-US" sz="1000" dirty="0">
              <a:latin typeface="Arial"/>
              <a:cs typeface="Arial"/>
            </a:endParaRPr>
          </a:p>
          <a:p>
            <a:pPr marL="177845" indent="-177845">
              <a:buFont typeface="Arial"/>
              <a:buChar char="•"/>
              <a:defRPr/>
            </a:pPr>
            <a:r>
              <a:rPr lang="en-US" sz="1000" dirty="0">
                <a:latin typeface="Arial"/>
                <a:cs typeface="Arial"/>
              </a:rPr>
              <a:t>Will I have enough to retire? </a:t>
            </a:r>
          </a:p>
          <a:p>
            <a:pPr marL="177845" indent="-177845">
              <a:buFont typeface="Arial"/>
              <a:buChar char="•"/>
              <a:defRPr/>
            </a:pPr>
            <a:r>
              <a:rPr lang="en-US" sz="1000" dirty="0">
                <a:latin typeface="Arial"/>
                <a:cs typeface="Arial"/>
              </a:rPr>
              <a:t>I can’t afford to lose any more money in the market</a:t>
            </a:r>
          </a:p>
          <a:p>
            <a:pPr>
              <a:buFont typeface="Arial"/>
              <a:buNone/>
              <a:defRPr/>
            </a:pPr>
            <a:endParaRPr lang="en-US" sz="1000" dirty="0">
              <a:latin typeface="Arial"/>
              <a:cs typeface="Arial"/>
            </a:endParaRPr>
          </a:p>
          <a:p>
            <a:pPr>
              <a:buFont typeface="Arial"/>
              <a:buNone/>
              <a:defRPr/>
            </a:pPr>
            <a:r>
              <a:rPr lang="en-US" sz="1000" dirty="0">
                <a:latin typeface="Arial"/>
                <a:cs typeface="Arial"/>
              </a:rPr>
              <a:t>Don’t just wish. Take action. No one can predict the market. But you may be able to protect your investments and reduce their volatility by diversifying.</a:t>
            </a:r>
          </a:p>
          <a:p>
            <a:pPr eaLnBrk="1" hangingPunct="1">
              <a:defRPr/>
            </a:pPr>
            <a:endParaRPr lang="en-US" sz="1000" dirty="0">
              <a:latin typeface="Arial"/>
              <a:ea typeface="ＭＳ Ｐゴシック" charset="0"/>
              <a:cs typeface="Arial"/>
            </a:endParaRPr>
          </a:p>
          <a:p>
            <a:pPr eaLnBrk="1" hangingPunct="1">
              <a:defRPr/>
            </a:pPr>
            <a:endParaRPr lang="en-US" sz="1000" dirty="0">
              <a:latin typeface="Arial"/>
              <a:ea typeface="ＭＳ Ｐゴシック" charset="0"/>
              <a:cs typeface="Arial"/>
            </a:endParaRPr>
          </a:p>
          <a:p>
            <a:pPr eaLnBrk="1" hangingPunct="1">
              <a:defRPr/>
            </a:pPr>
            <a:endParaRPr lang="en-US" sz="1000" dirty="0">
              <a:latin typeface="Arial"/>
              <a:ea typeface="ＭＳ Ｐゴシック" charset="0"/>
              <a:cs typeface="Arial"/>
            </a:endParaRPr>
          </a:p>
          <a:p>
            <a:pPr lvl="1" eaLnBrk="1" hangingPunct="1">
              <a:lnSpc>
                <a:spcPct val="105000"/>
              </a:lnSpc>
              <a:spcAft>
                <a:spcPct val="20000"/>
              </a:spcAft>
              <a:defRPr/>
            </a:pPr>
            <a:endParaRPr lang="en-US" sz="1000" dirty="0">
              <a:latin typeface="Arial"/>
              <a:ea typeface="ＭＳ Ｐゴシック" charset="0"/>
              <a:cs typeface="Arial"/>
            </a:endParaRPr>
          </a:p>
          <a:p>
            <a:pPr eaLnBrk="1" hangingPunct="1">
              <a:defRPr/>
            </a:pPr>
            <a:endParaRPr lang="en-US" sz="1000" dirty="0">
              <a:latin typeface="Arial"/>
              <a:ea typeface="ＭＳ Ｐゴシック" charset="0"/>
              <a:cs typeface="Arial"/>
            </a:endParaRPr>
          </a:p>
          <a:p>
            <a:pPr eaLnBrk="1" hangingPunct="1">
              <a:defRPr/>
            </a:pPr>
            <a:endParaRPr lang="en-US" sz="1000" dirty="0">
              <a:latin typeface="Arial"/>
              <a:ea typeface="ＭＳ Ｐゴシック" charset="0"/>
              <a:cs typeface="Arial"/>
            </a:endParaRPr>
          </a:p>
          <a:p>
            <a:pPr eaLnBrk="1" hangingPunct="1">
              <a:defRPr/>
            </a:pPr>
            <a:endParaRPr lang="en-US" sz="1000" dirty="0">
              <a:latin typeface="Arial"/>
              <a:ea typeface="ＭＳ Ｐゴシック" charset="0"/>
              <a:cs typeface="Arial"/>
            </a:endParaRPr>
          </a:p>
        </p:txBody>
      </p:sp>
    </p:spTree>
    <p:extLst>
      <p:ext uri="{BB962C8B-B14F-4D97-AF65-F5344CB8AC3E}">
        <p14:creationId xmlns:p14="http://schemas.microsoft.com/office/powerpoint/2010/main" val="1984381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5ABEB223-F089-3C4D-BE1B-A84E484F029C}" type="slidenum">
              <a:rPr lang="en-US" sz="1200"/>
              <a:pPr eaLnBrk="1" hangingPunct="1"/>
              <a:t>13</a:t>
            </a:fld>
            <a:endParaRPr lang="en-US" sz="1200" dirty="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dirty="0">
                <a:latin typeface="Arial"/>
                <a:ea typeface="ＭＳ Ｐゴシック" charset="0"/>
                <a:cs typeface="Arial"/>
              </a:rPr>
              <a:t>It’s not just market conditions that affect your personal rate of return. </a:t>
            </a:r>
          </a:p>
          <a:p>
            <a:r>
              <a:rPr lang="en-US" sz="1000" dirty="0">
                <a:latin typeface="Arial"/>
                <a:ea typeface="ＭＳ Ｐゴシック" charset="0"/>
                <a:cs typeface="Arial"/>
              </a:rPr>
              <a:t> </a:t>
            </a:r>
          </a:p>
          <a:p>
            <a:r>
              <a:rPr lang="en-US" sz="1000" dirty="0">
                <a:latin typeface="Arial"/>
                <a:ea typeface="ＭＳ Ｐゴシック" charset="0"/>
                <a:cs typeface="Arial"/>
              </a:rPr>
              <a:t>When you invest, timing may also have a big impact on your long-term investment results. If you look at the experience of different investors, the paths their investments take vary significantly depending on when they entered the market.</a:t>
            </a:r>
          </a:p>
          <a:p>
            <a:r>
              <a:rPr lang="en-US" sz="1000" dirty="0">
                <a:latin typeface="Arial"/>
                <a:ea typeface="ＭＳ Ｐゴシック" charset="0"/>
                <a:cs typeface="Arial"/>
              </a:rPr>
              <a:t> </a:t>
            </a:r>
          </a:p>
          <a:p>
            <a:endParaRPr lang="en-US" sz="1000" dirty="0">
              <a:latin typeface="Arial"/>
              <a:ea typeface="ＭＳ Ｐゴシック" charset="0"/>
              <a:cs typeface="Arial"/>
            </a:endParaRPr>
          </a:p>
          <a:p>
            <a:endParaRPr lang="en-US" sz="1000" dirty="0">
              <a:latin typeface="Arial"/>
              <a:ea typeface="ＭＳ Ｐゴシック" charset="0"/>
              <a:cs typeface="Arial"/>
            </a:endParaRPr>
          </a:p>
        </p:txBody>
      </p:sp>
    </p:spTree>
    <p:extLst>
      <p:ext uri="{BB962C8B-B14F-4D97-AF65-F5344CB8AC3E}">
        <p14:creationId xmlns:p14="http://schemas.microsoft.com/office/powerpoint/2010/main" val="1085000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4200342F-B067-134C-93A5-C6E6EC2DDBCA}" type="slidenum">
              <a:rPr lang="en-US" sz="1200"/>
              <a:pPr eaLnBrk="1" hangingPunct="1"/>
              <a:t>14</a:t>
            </a:fld>
            <a:endParaRPr lang="en-US" sz="1200" dirty="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sz="1000" dirty="0">
                <a:latin typeface="Arial"/>
                <a:cs typeface="Arial"/>
              </a:rPr>
              <a:t>Entering the market at different points can produce very different results.</a:t>
            </a:r>
          </a:p>
          <a:p>
            <a:pPr>
              <a:defRPr/>
            </a:pPr>
            <a:endParaRPr lang="en-US" sz="1000" dirty="0">
              <a:latin typeface="Arial"/>
              <a:cs typeface="Arial"/>
            </a:endParaRPr>
          </a:p>
          <a:p>
            <a:pPr>
              <a:defRPr/>
            </a:pPr>
            <a:r>
              <a:rPr lang="en-US" sz="1000" dirty="0">
                <a:latin typeface="Arial"/>
                <a:cs typeface="Arial"/>
              </a:rPr>
              <a:t>We know that your investment value will rise and fall with the market. And we know you can’t predict or control equity values. So what happens to your money if the market is down when you invest or when you decide to retire? The graph in this slide illustrates how important timing is. The arrow to the right, when the market is up, shows the more appealing option for when you would want to retire. </a:t>
            </a:r>
          </a:p>
          <a:p>
            <a:pPr eaLnBrk="1" hangingPunct="1">
              <a:defRPr/>
            </a:pPr>
            <a:endParaRPr lang="en-US" sz="1000" dirty="0">
              <a:latin typeface="Arial"/>
              <a:ea typeface="ＭＳ Ｐゴシック" charset="0"/>
              <a:cs typeface="Arial"/>
            </a:endParaRPr>
          </a:p>
          <a:p>
            <a:pPr>
              <a:defRPr/>
            </a:pPr>
            <a:r>
              <a:rPr lang="en-US" sz="1000" dirty="0">
                <a:latin typeface="Arial"/>
                <a:cs typeface="Arial"/>
              </a:rPr>
              <a:t>Now, you might be thinking, “All of my friends invest, but I don’t seem to do as well as they do.”</a:t>
            </a:r>
          </a:p>
          <a:p>
            <a:pPr>
              <a:defRPr/>
            </a:pPr>
            <a:endParaRPr lang="en-US" sz="1000" dirty="0">
              <a:latin typeface="Arial"/>
              <a:cs typeface="Arial"/>
            </a:endParaRPr>
          </a:p>
          <a:p>
            <a:pPr>
              <a:defRPr/>
            </a:pPr>
            <a:r>
              <a:rPr lang="en-US" sz="1000" dirty="0">
                <a:latin typeface="Arial"/>
                <a:cs typeface="Arial"/>
              </a:rPr>
              <a:t>Work with your financial advisor to create a plan that can help reduce your concerns about trying to time the market. </a:t>
            </a:r>
          </a:p>
          <a:p>
            <a:pPr>
              <a:defRPr/>
            </a:pPr>
            <a:endParaRPr lang="en-US" sz="1000" dirty="0">
              <a:latin typeface="Arial"/>
              <a:cs typeface="Arial"/>
            </a:endParaRPr>
          </a:p>
          <a:p>
            <a:pPr eaLnBrk="1" hangingPunct="1">
              <a:defRPr/>
            </a:pPr>
            <a:endParaRPr lang="en-US" sz="1000" dirty="0">
              <a:latin typeface="Arial"/>
              <a:ea typeface="ＭＳ Ｐゴシック" charset="0"/>
              <a:cs typeface="Arial"/>
            </a:endParaRPr>
          </a:p>
          <a:p>
            <a:pPr marL="177845" indent="-177845" eaLnBrk="1" hangingPunct="1">
              <a:buFont typeface="Arial"/>
              <a:buChar char="•"/>
              <a:defRPr/>
            </a:pPr>
            <a:endParaRPr lang="en-US" sz="1000" dirty="0">
              <a:latin typeface="Arial"/>
              <a:ea typeface="ＭＳ Ｐゴシック" charset="0"/>
              <a:cs typeface="Arial"/>
            </a:endParaRPr>
          </a:p>
          <a:p>
            <a:pPr eaLnBrk="1" hangingPunct="1">
              <a:defRPr/>
            </a:pPr>
            <a:endParaRPr lang="en-US" sz="1000" dirty="0">
              <a:latin typeface="Arial"/>
              <a:ea typeface="ＭＳ Ｐゴシック" charset="0"/>
              <a:cs typeface="Arial"/>
            </a:endParaRPr>
          </a:p>
        </p:txBody>
      </p:sp>
    </p:spTree>
    <p:extLst>
      <p:ext uri="{BB962C8B-B14F-4D97-AF65-F5344CB8AC3E}">
        <p14:creationId xmlns:p14="http://schemas.microsoft.com/office/powerpoint/2010/main" val="1324109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E12C76ED-E374-D34D-BCE7-54CE26C6ED69}" type="slidenum">
              <a:rPr lang="en-US" sz="1200"/>
              <a:pPr eaLnBrk="1" hangingPunct="1"/>
              <a:t>15</a:t>
            </a:fld>
            <a:endParaRPr lang="en-US" sz="1200" dirty="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dirty="0">
                <a:latin typeface="Arial"/>
                <a:ea typeface="ＭＳ Ｐゴシック" charset="0"/>
                <a:cs typeface="Arial"/>
              </a:rPr>
              <a:t>In this section we’ll discuss how you can take action against income risk.</a:t>
            </a:r>
          </a:p>
        </p:txBody>
      </p:sp>
    </p:spTree>
    <p:extLst>
      <p:ext uri="{BB962C8B-B14F-4D97-AF65-F5344CB8AC3E}">
        <p14:creationId xmlns:p14="http://schemas.microsoft.com/office/powerpoint/2010/main" val="2088463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44DCF91C-8326-6644-A645-E8845BB9ED2F}" type="slidenum">
              <a:rPr lang="en-US" sz="1200"/>
              <a:pPr eaLnBrk="1" hangingPunct="1"/>
              <a:t>16</a:t>
            </a:fld>
            <a:endParaRPr lang="en-US" sz="1200" dirty="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dirty="0">
                <a:latin typeface="Arial"/>
                <a:ea typeface="ＭＳ Ｐゴシック" charset="0"/>
                <a:cs typeface="Arial"/>
              </a:rPr>
              <a:t>Let’s shift our attention now to income risk.</a:t>
            </a:r>
          </a:p>
          <a:p>
            <a:endParaRPr lang="en-US" sz="1000" dirty="0">
              <a:latin typeface="Arial"/>
              <a:ea typeface="ＭＳ Ｐゴシック" charset="0"/>
              <a:cs typeface="Arial"/>
            </a:endParaRPr>
          </a:p>
          <a:p>
            <a:r>
              <a:rPr lang="en-US" sz="1000" dirty="0">
                <a:latin typeface="Arial"/>
                <a:ea typeface="ＭＳ Ｐゴシック" charset="0"/>
                <a:cs typeface="Arial"/>
              </a:rPr>
              <a:t>Because the market fluctuates over time, so will the value of your investment portfolio. That means you also need to think about income risk — the times when your investment income will decrease from year to year after you retire and start taking withdrawals. Why is this a problem? If you don’t know what your income will be in a particular year, it’s hard to budget for your expenses. And if your income takes a hit, you may not be able to handle the rising cost of basic necessities.</a:t>
            </a:r>
          </a:p>
          <a:p>
            <a:r>
              <a:rPr lang="en-US" sz="1000" dirty="0">
                <a:latin typeface="Arial"/>
                <a:ea typeface="ＭＳ Ｐゴシック" charset="0"/>
                <a:cs typeface="Arial"/>
              </a:rPr>
              <a:t> </a:t>
            </a:r>
          </a:p>
          <a:p>
            <a:r>
              <a:rPr lang="en-US" sz="1000" dirty="0">
                <a:latin typeface="Arial"/>
                <a:ea typeface="ＭＳ Ｐゴシック" charset="0"/>
                <a:cs typeface="Arial"/>
              </a:rPr>
              <a:t>Income risk is most obvious during years when your investments have a negative rate of return. But your income can decrease even during years with positive returns when they are lower than your withdrawal rate.</a:t>
            </a:r>
          </a:p>
          <a:p>
            <a:pPr eaLnBrk="1" hangingPunct="1"/>
            <a:endParaRPr lang="en-US" sz="1000" dirty="0">
              <a:latin typeface="Arial"/>
              <a:ea typeface="ＭＳ Ｐゴシック" charset="0"/>
              <a:cs typeface="Arial"/>
            </a:endParaRPr>
          </a:p>
        </p:txBody>
      </p:sp>
    </p:spTree>
    <p:extLst>
      <p:ext uri="{BB962C8B-B14F-4D97-AF65-F5344CB8AC3E}">
        <p14:creationId xmlns:p14="http://schemas.microsoft.com/office/powerpoint/2010/main" val="184792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E6D1CB63-7E63-E243-8F14-6B60CEB626F7}" type="slidenum">
              <a:rPr lang="en-US" sz="1200"/>
              <a:pPr eaLnBrk="1" hangingPunct="1"/>
              <a:t>17</a:t>
            </a:fld>
            <a:endParaRPr lang="en-US" sz="1200" dirty="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sz="1000" dirty="0">
                <a:latin typeface="Arial"/>
                <a:cs typeface="Arial"/>
              </a:rPr>
              <a:t>Let’s look at a scenario where this could happen. </a:t>
            </a:r>
          </a:p>
          <a:p>
            <a:pPr>
              <a:defRPr/>
            </a:pPr>
            <a:r>
              <a:rPr lang="en-US" sz="1000" dirty="0">
                <a:latin typeface="Arial"/>
                <a:cs typeface="Arial"/>
              </a:rPr>
              <a:t> </a:t>
            </a:r>
          </a:p>
          <a:p>
            <a:pPr>
              <a:defRPr/>
            </a:pPr>
            <a:r>
              <a:rPr lang="en-US" sz="1000" dirty="0">
                <a:latin typeface="Arial"/>
                <a:cs typeface="Arial"/>
              </a:rPr>
              <a:t>What if someone’s yearly income shrinks because the investment value drops? Let’s say that person retires and withdraws 4% of his or her investment every year. Would that investor rather take 4% of $75,000 — or $100,000? </a:t>
            </a:r>
          </a:p>
          <a:p>
            <a:pPr>
              <a:defRPr/>
            </a:pPr>
            <a:endParaRPr lang="en-US" sz="1000" dirty="0">
              <a:latin typeface="Arial"/>
              <a:cs typeface="Arial"/>
            </a:endParaRPr>
          </a:p>
          <a:p>
            <a:pPr>
              <a:defRPr/>
            </a:pPr>
            <a:r>
              <a:rPr lang="en-US" sz="1000" dirty="0">
                <a:latin typeface="Arial"/>
                <a:cs typeface="Arial"/>
              </a:rPr>
              <a:t>Now, you might be thinking:</a:t>
            </a:r>
          </a:p>
          <a:p>
            <a:pPr>
              <a:defRPr/>
            </a:pPr>
            <a:r>
              <a:rPr lang="en-US" sz="1000" dirty="0">
                <a:latin typeface="Arial"/>
                <a:cs typeface="Arial"/>
              </a:rPr>
              <a:t> </a:t>
            </a:r>
          </a:p>
          <a:p>
            <a:pPr marL="177845" indent="-177845">
              <a:buFont typeface="Arial"/>
              <a:buChar char="•"/>
              <a:defRPr/>
            </a:pPr>
            <a:r>
              <a:rPr lang="en-US" sz="1000" dirty="0">
                <a:latin typeface="Arial"/>
                <a:cs typeface="Arial"/>
              </a:rPr>
              <a:t>Can I afford to take a cut in my retirement income?</a:t>
            </a:r>
          </a:p>
          <a:p>
            <a:pPr marL="177845" indent="-177845">
              <a:buFont typeface="Arial"/>
              <a:buChar char="•"/>
              <a:defRPr/>
            </a:pPr>
            <a:r>
              <a:rPr lang="en-US" sz="1000" dirty="0">
                <a:latin typeface="Arial"/>
                <a:cs typeface="Arial"/>
              </a:rPr>
              <a:t>What would I have to do to make ends meet if I experienced a shortfall?</a:t>
            </a:r>
          </a:p>
          <a:p>
            <a:pPr>
              <a:defRPr/>
            </a:pPr>
            <a:endParaRPr lang="en-US" sz="1000" dirty="0">
              <a:latin typeface="Arial"/>
              <a:cs typeface="Arial"/>
            </a:endParaRPr>
          </a:p>
          <a:p>
            <a:pPr>
              <a:defRPr/>
            </a:pPr>
            <a:r>
              <a:rPr lang="en-US" sz="1000" dirty="0">
                <a:latin typeface="Arial"/>
                <a:cs typeface="Arial"/>
              </a:rPr>
              <a:t>Don’t just wish. Take action. Work with your financial advisor to identify your retirement income needs and decide how best to meet them.</a:t>
            </a:r>
          </a:p>
          <a:p>
            <a:pPr eaLnBrk="1" hangingPunct="1">
              <a:defRPr/>
            </a:pPr>
            <a:endParaRPr lang="en-US" sz="1000" dirty="0">
              <a:latin typeface="Arial"/>
              <a:ea typeface="ＭＳ Ｐゴシック" charset="0"/>
              <a:cs typeface="Arial"/>
            </a:endParaRPr>
          </a:p>
          <a:p>
            <a:pPr eaLnBrk="1" hangingPunct="1">
              <a:defRPr/>
            </a:pPr>
            <a:endParaRPr lang="en-US" sz="1000" dirty="0">
              <a:latin typeface="Arial"/>
              <a:ea typeface="ＭＳ Ｐゴシック" charset="0"/>
              <a:cs typeface="Arial"/>
            </a:endParaRPr>
          </a:p>
          <a:p>
            <a:pPr eaLnBrk="1" hangingPunct="1">
              <a:defRPr/>
            </a:pPr>
            <a:endParaRPr lang="en-US" sz="1000" dirty="0">
              <a:latin typeface="Arial"/>
              <a:ea typeface="ＭＳ Ｐゴシック" charset="0"/>
              <a:cs typeface="Arial"/>
            </a:endParaRPr>
          </a:p>
          <a:p>
            <a:pPr eaLnBrk="1" hangingPunct="1">
              <a:defRPr/>
            </a:pPr>
            <a:endParaRPr lang="en-US" sz="1000" dirty="0">
              <a:latin typeface="Arial"/>
              <a:ea typeface="ＭＳ Ｐゴシック" charset="0"/>
              <a:cs typeface="Arial"/>
            </a:endParaRPr>
          </a:p>
          <a:p>
            <a:pPr eaLnBrk="1" hangingPunct="1">
              <a:defRPr/>
            </a:pPr>
            <a:endParaRPr lang="en-US" sz="1000" dirty="0">
              <a:latin typeface="Arial"/>
              <a:ea typeface="ＭＳ Ｐゴシック" charset="0"/>
              <a:cs typeface="Arial"/>
            </a:endParaRPr>
          </a:p>
        </p:txBody>
      </p:sp>
    </p:spTree>
    <p:extLst>
      <p:ext uri="{BB962C8B-B14F-4D97-AF65-F5344CB8AC3E}">
        <p14:creationId xmlns:p14="http://schemas.microsoft.com/office/powerpoint/2010/main" val="542008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007B3DF7-FC53-D34F-9829-02253B337609}" type="slidenum">
              <a:rPr lang="en-US" sz="1200"/>
              <a:pPr eaLnBrk="1" hangingPunct="1"/>
              <a:t>18</a:t>
            </a:fld>
            <a:endParaRPr lang="en-US" sz="1200" dirty="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dirty="0">
                <a:latin typeface="Arial"/>
                <a:ea typeface="ＭＳ Ｐゴシック" charset="0"/>
                <a:cs typeface="Arial"/>
              </a:rPr>
              <a:t>In this section we’ll discuss how you can take action against inflation risk.</a:t>
            </a:r>
          </a:p>
        </p:txBody>
      </p:sp>
    </p:spTree>
    <p:extLst>
      <p:ext uri="{BB962C8B-B14F-4D97-AF65-F5344CB8AC3E}">
        <p14:creationId xmlns:p14="http://schemas.microsoft.com/office/powerpoint/2010/main" val="2067032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3BD37D5C-D575-2D4B-B7EB-C80A0098AB5E}" type="slidenum">
              <a:rPr lang="en-US" sz="1200"/>
              <a:pPr eaLnBrk="1" hangingPunct="1"/>
              <a:t>19</a:t>
            </a:fld>
            <a:endParaRPr lang="en-US" sz="1200" dirty="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dirty="0">
                <a:latin typeface="Arial"/>
                <a:ea typeface="ＭＳ Ｐゴシック" charset="0"/>
                <a:cs typeface="Arial"/>
              </a:rPr>
              <a:t>Inflation is the ever-increasing cost of goods and services.</a:t>
            </a:r>
          </a:p>
          <a:p>
            <a:r>
              <a:rPr lang="en-US" sz="1000" dirty="0">
                <a:latin typeface="Arial"/>
                <a:ea typeface="ＭＳ Ｐゴシック" charset="0"/>
                <a:cs typeface="Arial"/>
              </a:rPr>
              <a:t> </a:t>
            </a:r>
          </a:p>
          <a:p>
            <a:r>
              <a:rPr lang="en-US" sz="1000" dirty="0">
                <a:latin typeface="Arial"/>
                <a:ea typeface="ＭＳ Ｐゴシック" charset="0"/>
                <a:cs typeface="Arial"/>
              </a:rPr>
              <a:t>It can impact your retirement significantly over the long term. If your investments aren’t beating the inflation rate, you’re actually losing buying power, and your retirement savings can fall behind.</a:t>
            </a:r>
          </a:p>
        </p:txBody>
      </p:sp>
    </p:spTree>
    <p:extLst>
      <p:ext uri="{BB962C8B-B14F-4D97-AF65-F5344CB8AC3E}">
        <p14:creationId xmlns:p14="http://schemas.microsoft.com/office/powerpoint/2010/main" val="764505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56E3119D-7713-3143-B023-3F4A06179EC6}" type="slidenum">
              <a:rPr lang="en-US" sz="1200"/>
              <a:pPr eaLnBrk="1" hangingPunct="1"/>
              <a:t>2</a:t>
            </a:fld>
            <a:endParaRPr lang="en-US" sz="1200"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dirty="0">
                <a:latin typeface="Arial"/>
                <a:cs typeface="Arial"/>
              </a:rPr>
              <a:t>Let’s take a look at what we’ll cover together.</a:t>
            </a:r>
          </a:p>
          <a:p>
            <a:pPr eaLnBrk="1" hangingPunct="1"/>
            <a:endParaRPr lang="en-US" sz="1000" dirty="0">
              <a:latin typeface="Arial"/>
              <a:ea typeface="ＭＳ Ｐゴシック" charset="0"/>
              <a:cs typeface="Arial"/>
            </a:endParaRPr>
          </a:p>
          <a:p>
            <a:pPr eaLnBrk="1" hangingPunct="1"/>
            <a:r>
              <a:rPr lang="en-US" sz="1000" dirty="0">
                <a:latin typeface="Arial"/>
                <a:ea typeface="ＭＳ Ｐゴシック" charset="0"/>
                <a:cs typeface="Arial"/>
              </a:rPr>
              <a:t>First, we’ll </a:t>
            </a:r>
            <a:r>
              <a:rPr lang="en-US" altLang="ja-JP" sz="1000" dirty="0">
                <a:latin typeface="Arial"/>
                <a:ea typeface="ＭＳ Ｐゴシック" charset="0"/>
                <a:cs typeface="Arial"/>
              </a:rPr>
              <a:t>discuss your retirement journey. Then we’ll talk about different risks that can potentially change the direction of your journey, including the market, income, inflation and longevity. Finally, I</a:t>
            </a:r>
            <a:r>
              <a:rPr lang="ja-JP" altLang="en-US" sz="1000" dirty="0">
                <a:latin typeface="Arial"/>
                <a:ea typeface="ＭＳ Ｐゴシック" charset="0"/>
                <a:cs typeface="Arial"/>
              </a:rPr>
              <a:t>’</a:t>
            </a:r>
            <a:r>
              <a:rPr lang="en-US" altLang="ja-JP" sz="1000" dirty="0" err="1">
                <a:latin typeface="Arial"/>
                <a:ea typeface="ＭＳ Ｐゴシック" charset="0"/>
                <a:cs typeface="Arial"/>
              </a:rPr>
              <a:t>ll</a:t>
            </a:r>
            <a:r>
              <a:rPr lang="en-US" altLang="ja-JP" sz="1000" dirty="0">
                <a:latin typeface="Arial"/>
                <a:ea typeface="ＭＳ Ｐゴシック" charset="0"/>
                <a:cs typeface="Arial"/>
              </a:rPr>
              <a:t> summarize the presentation and then offer possible next steps in your journey of planning for and living in retirement. </a:t>
            </a:r>
          </a:p>
          <a:p>
            <a:pPr eaLnBrk="1" hangingPunct="1"/>
            <a:endParaRPr lang="en-US" sz="1000" dirty="0">
              <a:latin typeface="Arial"/>
              <a:ea typeface="ＭＳ Ｐゴシック" charset="0"/>
              <a:cs typeface="Arial"/>
            </a:endParaRPr>
          </a:p>
          <a:p>
            <a:pPr eaLnBrk="1" hangingPunct="1"/>
            <a:endParaRPr lang="en-US" sz="1000" dirty="0">
              <a:latin typeface="Arial"/>
              <a:ea typeface="ＭＳ Ｐゴシック" charset="0"/>
              <a:cs typeface="Arial"/>
            </a:endParaRPr>
          </a:p>
          <a:p>
            <a:pPr eaLnBrk="1" hangingPunct="1"/>
            <a:endParaRPr lang="en-US" sz="1000" dirty="0">
              <a:latin typeface="Arial"/>
              <a:ea typeface="ＭＳ Ｐゴシック" charset="0"/>
              <a:cs typeface="Arial"/>
            </a:endParaRPr>
          </a:p>
          <a:p>
            <a:pPr eaLnBrk="1" hangingPunct="1"/>
            <a:endParaRPr lang="en-US" sz="1000" dirty="0">
              <a:latin typeface="Arial"/>
              <a:ea typeface="ＭＳ Ｐゴシック" charset="0"/>
              <a:cs typeface="Arial"/>
            </a:endParaRPr>
          </a:p>
          <a:p>
            <a:pPr eaLnBrk="1" hangingPunct="1"/>
            <a:endParaRPr lang="en-US" sz="1000" dirty="0">
              <a:latin typeface="Arial"/>
              <a:ea typeface="ＭＳ Ｐゴシック" charset="0"/>
              <a:cs typeface="Arial"/>
            </a:endParaRPr>
          </a:p>
        </p:txBody>
      </p:sp>
    </p:spTree>
    <p:extLst>
      <p:ext uri="{BB962C8B-B14F-4D97-AF65-F5344CB8AC3E}">
        <p14:creationId xmlns:p14="http://schemas.microsoft.com/office/powerpoint/2010/main" val="301569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717F1F1C-1E5B-E74B-889C-88CD741C0145}" type="slidenum">
              <a:rPr lang="en-US" sz="1200"/>
              <a:pPr eaLnBrk="1" hangingPunct="1"/>
              <a:t>20</a:t>
            </a:fld>
            <a:endParaRPr lang="en-US" sz="1200" dirty="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sz="1000" dirty="0">
                <a:latin typeface="Arial"/>
                <a:cs typeface="Arial"/>
              </a:rPr>
              <a:t>Conventional wisdom says you should be more conservative with your money as you get older. </a:t>
            </a:r>
          </a:p>
          <a:p>
            <a:pPr>
              <a:defRPr/>
            </a:pPr>
            <a:endParaRPr lang="en-US" sz="1000" dirty="0">
              <a:latin typeface="Arial"/>
              <a:cs typeface="Arial"/>
            </a:endParaRPr>
          </a:p>
          <a:p>
            <a:pPr>
              <a:defRPr/>
            </a:pPr>
            <a:r>
              <a:rPr lang="en-US" sz="1000" dirty="0">
                <a:latin typeface="Arial"/>
                <a:cs typeface="Arial"/>
              </a:rPr>
              <a:t>But if you want to stay ahead of inflation, finding the right balance between risk and return may be a better plan. What does $20 buy today, and what will it buy 30 years from now? Did your last car cost more than your first house? How much will it cost to see a doctor or get medicine? </a:t>
            </a:r>
          </a:p>
          <a:p>
            <a:pPr>
              <a:defRPr/>
            </a:pPr>
            <a:endParaRPr lang="en-US" sz="1000" dirty="0">
              <a:latin typeface="Arial"/>
              <a:cs typeface="Arial"/>
            </a:endParaRPr>
          </a:p>
          <a:p>
            <a:pPr>
              <a:defRPr/>
            </a:pPr>
            <a:r>
              <a:rPr lang="en-US" sz="1000" dirty="0">
                <a:latin typeface="Arial"/>
                <a:cs typeface="Arial"/>
              </a:rPr>
              <a:t>Now, you might be thinking: </a:t>
            </a:r>
          </a:p>
          <a:p>
            <a:pPr>
              <a:defRPr/>
            </a:pPr>
            <a:r>
              <a:rPr lang="en-US" sz="1000" dirty="0">
                <a:latin typeface="Arial"/>
                <a:cs typeface="Arial"/>
              </a:rPr>
              <a:t> </a:t>
            </a:r>
          </a:p>
          <a:p>
            <a:pPr marL="177845" indent="-177845">
              <a:buFont typeface="Arial"/>
              <a:buChar char="•"/>
              <a:defRPr/>
            </a:pPr>
            <a:r>
              <a:rPr lang="en-US" sz="1000" dirty="0">
                <a:latin typeface="Arial"/>
                <a:cs typeface="Arial"/>
              </a:rPr>
              <a:t>How will I afford the things I need?</a:t>
            </a:r>
          </a:p>
          <a:p>
            <a:pPr marL="177845" indent="-177845">
              <a:buFont typeface="Arial"/>
              <a:buChar char="•"/>
              <a:defRPr/>
            </a:pPr>
            <a:r>
              <a:rPr lang="en-US" sz="1000" dirty="0">
                <a:latin typeface="Arial"/>
                <a:cs typeface="Arial"/>
              </a:rPr>
              <a:t>What kinds of investments can help me stay ahead of inflation?</a:t>
            </a:r>
          </a:p>
          <a:p>
            <a:pPr>
              <a:defRPr/>
            </a:pPr>
            <a:r>
              <a:rPr lang="en-US" sz="1000" dirty="0">
                <a:latin typeface="Arial"/>
                <a:cs typeface="Arial"/>
              </a:rPr>
              <a:t> </a:t>
            </a:r>
          </a:p>
          <a:p>
            <a:pPr>
              <a:defRPr/>
            </a:pPr>
            <a:r>
              <a:rPr lang="en-US" sz="1000" dirty="0">
                <a:latin typeface="Arial"/>
                <a:cs typeface="Arial"/>
              </a:rPr>
              <a:t>Don’t just wish. Take action. Work with your financial advisor to learn how you may be able to outpace inflation by staying invested.</a:t>
            </a:r>
          </a:p>
        </p:txBody>
      </p:sp>
    </p:spTree>
    <p:extLst>
      <p:ext uri="{BB962C8B-B14F-4D97-AF65-F5344CB8AC3E}">
        <p14:creationId xmlns:p14="http://schemas.microsoft.com/office/powerpoint/2010/main" val="643345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E498EDCB-19A5-4245-8237-A349BBE591BE}" type="slidenum">
              <a:rPr lang="en-US" sz="1200"/>
              <a:pPr eaLnBrk="1" hangingPunct="1"/>
              <a:t>21</a:t>
            </a:fld>
            <a:endParaRPr lang="en-US" sz="1200" dirty="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dirty="0">
                <a:latin typeface="Arial"/>
                <a:ea typeface="ＭＳ Ｐゴシック" charset="0"/>
                <a:cs typeface="Arial"/>
              </a:rPr>
              <a:t>The final risk you may face is longevity. Let’s talk about how you can take action here. </a:t>
            </a:r>
          </a:p>
        </p:txBody>
      </p:sp>
    </p:spTree>
    <p:extLst>
      <p:ext uri="{BB962C8B-B14F-4D97-AF65-F5344CB8AC3E}">
        <p14:creationId xmlns:p14="http://schemas.microsoft.com/office/powerpoint/2010/main" val="129807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9D7322F5-12DF-0A45-9DA5-1727E3604AB4}" type="slidenum">
              <a:rPr lang="en-US" sz="1200"/>
              <a:pPr eaLnBrk="1" hangingPunct="1"/>
              <a:t>22</a:t>
            </a:fld>
            <a:endParaRPr lang="en-US" sz="1200" dirty="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dirty="0">
                <a:latin typeface="Arial"/>
                <a:ea typeface="ＭＳ Ｐゴシック" charset="0"/>
                <a:cs typeface="Arial"/>
              </a:rPr>
              <a:t>Longevity risk is the chance of running out of money before retirement is over. </a:t>
            </a:r>
          </a:p>
          <a:p>
            <a:r>
              <a:rPr lang="en-US" sz="1000" dirty="0">
                <a:latin typeface="Arial"/>
                <a:ea typeface="ＭＳ Ｐゴシック" charset="0"/>
                <a:cs typeface="Arial"/>
              </a:rPr>
              <a:t> </a:t>
            </a:r>
          </a:p>
          <a:p>
            <a:r>
              <a:rPr lang="en-US" sz="1000" dirty="0">
                <a:latin typeface="Arial"/>
                <a:ea typeface="ＭＳ Ｐゴシック" charset="0"/>
                <a:cs typeface="Arial"/>
              </a:rPr>
              <a:t>You’ve heard that age is just a number. But with people living longer and retiring earlier, facing longevity risk means planning for lifetime income. How long is a lifetime? Based on the increased selection of birthday cards for 100-year-olds, the greeting card companies think you’re going to live a lot longer than previous generations. People retiring at 65 may have to fund 20 plus years of retirement with their savings. </a:t>
            </a:r>
          </a:p>
          <a:p>
            <a:r>
              <a:rPr lang="en-US" sz="1000" dirty="0">
                <a:latin typeface="Arial"/>
                <a:ea typeface="ＭＳ Ｐゴシック" charset="0"/>
                <a:cs typeface="Arial"/>
              </a:rPr>
              <a:t> </a:t>
            </a:r>
          </a:p>
          <a:p>
            <a:r>
              <a:rPr lang="en-US" sz="1000" dirty="0">
                <a:latin typeface="Arial"/>
                <a:ea typeface="ＭＳ Ｐゴシック" charset="0"/>
                <a:cs typeface="Arial"/>
              </a:rPr>
              <a:t>For most people, this means staying somewhat aggressive right up to and into retirement with at least a portion of their portfolio if they hope to sustain a lengthy retirement. </a:t>
            </a:r>
          </a:p>
          <a:p>
            <a:r>
              <a:rPr lang="en-US" sz="1000" dirty="0">
                <a:latin typeface="Arial"/>
                <a:ea typeface="ＭＳ Ｐゴシック" charset="0"/>
                <a:cs typeface="Arial"/>
              </a:rPr>
              <a:t> </a:t>
            </a:r>
          </a:p>
          <a:p>
            <a:r>
              <a:rPr lang="en-US" sz="1000" dirty="0">
                <a:latin typeface="Arial"/>
                <a:ea typeface="ＭＳ Ｐゴシック" charset="0"/>
                <a:cs typeface="Arial"/>
              </a:rPr>
              <a:t>Are you prepared? </a:t>
            </a:r>
          </a:p>
        </p:txBody>
      </p:sp>
    </p:spTree>
    <p:extLst>
      <p:ext uri="{BB962C8B-B14F-4D97-AF65-F5344CB8AC3E}">
        <p14:creationId xmlns:p14="http://schemas.microsoft.com/office/powerpoint/2010/main" val="1972885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D943B9D2-63FF-3C4F-8F30-F86E160A8BA7}" type="slidenum">
              <a:rPr lang="en-US" sz="1200"/>
              <a:pPr eaLnBrk="1" hangingPunct="1"/>
              <a:t>23</a:t>
            </a:fld>
            <a:endParaRPr lang="en-US" sz="1200" dirty="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sz="1000" dirty="0">
                <a:latin typeface="Arial"/>
                <a:cs typeface="Arial"/>
              </a:rPr>
              <a:t>Now, let’s take a look at the facts on this slide:</a:t>
            </a:r>
          </a:p>
          <a:p>
            <a:pPr>
              <a:defRPr/>
            </a:pPr>
            <a:r>
              <a:rPr lang="en-US" sz="1000" dirty="0">
                <a:latin typeface="Arial"/>
                <a:cs typeface="Arial"/>
              </a:rPr>
              <a:t> </a:t>
            </a:r>
          </a:p>
          <a:p>
            <a:pPr marL="177845" indent="-177845">
              <a:buFont typeface="Arial"/>
              <a:buChar char="•"/>
              <a:defRPr/>
            </a:pPr>
            <a:r>
              <a:rPr lang="en-US" sz="1000" dirty="0">
                <a:latin typeface="Arial"/>
                <a:cs typeface="Arial"/>
              </a:rPr>
              <a:t>For a 65-year-old couple, there is a 1-in-4 chance of at least</a:t>
            </a:r>
            <a:r>
              <a:rPr lang="en-US" sz="1000" baseline="0" dirty="0">
                <a:latin typeface="Arial"/>
                <a:cs typeface="Arial"/>
              </a:rPr>
              <a:t> </a:t>
            </a:r>
            <a:r>
              <a:rPr lang="en-US" sz="1000" dirty="0">
                <a:latin typeface="Arial"/>
                <a:cs typeface="Arial"/>
              </a:rPr>
              <a:t>one spouse living past 97 and a 1-in-10 chance of at least one</a:t>
            </a:r>
            <a:r>
              <a:rPr lang="en-US" sz="1000" baseline="0" dirty="0">
                <a:latin typeface="Arial"/>
                <a:cs typeface="Arial"/>
              </a:rPr>
              <a:t> </a:t>
            </a:r>
            <a:r>
              <a:rPr lang="en-US" sz="1000" dirty="0">
                <a:latin typeface="Arial"/>
                <a:cs typeface="Arial"/>
              </a:rPr>
              <a:t>spouse living to 100.</a:t>
            </a:r>
          </a:p>
          <a:p>
            <a:pPr>
              <a:defRPr/>
            </a:pPr>
            <a:r>
              <a:rPr lang="en-US" sz="1000" dirty="0">
                <a:latin typeface="Arial"/>
                <a:cs typeface="Arial"/>
              </a:rPr>
              <a:t> </a:t>
            </a:r>
          </a:p>
          <a:p>
            <a:pPr>
              <a:defRPr/>
            </a:pPr>
            <a:r>
              <a:rPr lang="en-US" sz="1000" dirty="0">
                <a:latin typeface="Arial"/>
                <a:cs typeface="Arial"/>
              </a:rPr>
              <a:t>With people living longer and retiring early, the need for secure lifetime income is increasing. Preparing to make your income last to a specific age is risky because planning for life expectancy won’t be enough for at least some retirees. Which would you rather be? Prepared for the average with the risk of outliving your assets? Or prepared to live longer than average?</a:t>
            </a:r>
          </a:p>
          <a:p>
            <a:pPr>
              <a:defRPr/>
            </a:pPr>
            <a:r>
              <a:rPr lang="en-US" sz="1000" dirty="0">
                <a:latin typeface="Arial"/>
                <a:cs typeface="Arial"/>
              </a:rPr>
              <a:t> </a:t>
            </a:r>
          </a:p>
          <a:p>
            <a:pPr>
              <a:defRPr/>
            </a:pPr>
            <a:r>
              <a:rPr lang="en-US" sz="1000" dirty="0">
                <a:latin typeface="Arial"/>
                <a:cs typeface="Arial"/>
              </a:rPr>
              <a:t>Now, you might be thinking:</a:t>
            </a:r>
          </a:p>
          <a:p>
            <a:pPr>
              <a:defRPr/>
            </a:pPr>
            <a:r>
              <a:rPr lang="en-US" sz="1000" dirty="0">
                <a:latin typeface="Arial"/>
                <a:cs typeface="Arial"/>
              </a:rPr>
              <a:t> </a:t>
            </a:r>
          </a:p>
          <a:p>
            <a:pPr marL="177845" indent="-177845">
              <a:buFont typeface="Arial"/>
              <a:buChar char="•"/>
              <a:defRPr/>
            </a:pPr>
            <a:r>
              <a:rPr lang="en-US" sz="1000" dirty="0">
                <a:latin typeface="Arial"/>
                <a:cs typeface="Arial"/>
              </a:rPr>
              <a:t>I don’t want to be a burden to my kids</a:t>
            </a:r>
          </a:p>
          <a:p>
            <a:pPr marL="177845" indent="-177845">
              <a:buFont typeface="Arial"/>
              <a:buChar char="•"/>
              <a:defRPr/>
            </a:pPr>
            <a:r>
              <a:rPr lang="en-US" sz="1000" dirty="0">
                <a:latin typeface="Arial"/>
                <a:cs typeface="Arial"/>
              </a:rPr>
              <a:t>What will happen if we run out of money? Or I live longer than my spouse?</a:t>
            </a:r>
          </a:p>
          <a:p>
            <a:pPr>
              <a:defRPr/>
            </a:pPr>
            <a:r>
              <a:rPr lang="en-US" sz="1000" dirty="0">
                <a:latin typeface="Arial"/>
                <a:cs typeface="Arial"/>
              </a:rPr>
              <a:t> </a:t>
            </a:r>
          </a:p>
          <a:p>
            <a:pPr>
              <a:defRPr/>
            </a:pPr>
            <a:r>
              <a:rPr lang="en-US" sz="1000" dirty="0">
                <a:latin typeface="Arial"/>
                <a:cs typeface="Arial"/>
              </a:rPr>
              <a:t>Don’t just wish. Take action. Work with your financial advisor to ensure you’re protected against the chance of outliving your assets or taking excess withdrawals.</a:t>
            </a:r>
          </a:p>
          <a:p>
            <a:pPr eaLnBrk="1" hangingPunct="1">
              <a:spcBef>
                <a:spcPct val="50000"/>
              </a:spcBef>
              <a:defRPr/>
            </a:pPr>
            <a:endParaRPr lang="en-US" sz="1000" dirty="0">
              <a:latin typeface="Arial"/>
              <a:ea typeface="ＭＳ Ｐゴシック" charset="0"/>
              <a:cs typeface="Arial"/>
            </a:endParaRPr>
          </a:p>
          <a:p>
            <a:pPr eaLnBrk="1" hangingPunct="1">
              <a:defRPr/>
            </a:pPr>
            <a:endParaRPr lang="en-US" sz="1000" dirty="0">
              <a:latin typeface="Arial"/>
              <a:ea typeface="ＭＳ Ｐゴシック" charset="0"/>
              <a:cs typeface="Arial"/>
            </a:endParaRPr>
          </a:p>
          <a:p>
            <a:pPr eaLnBrk="1" hangingPunct="1">
              <a:defRPr/>
            </a:pPr>
            <a:endParaRPr lang="en-US" sz="1000" dirty="0">
              <a:latin typeface="Arial"/>
              <a:ea typeface="ＭＳ Ｐゴシック" charset="0"/>
              <a:cs typeface="Arial"/>
            </a:endParaRPr>
          </a:p>
        </p:txBody>
      </p:sp>
    </p:spTree>
    <p:extLst>
      <p:ext uri="{BB962C8B-B14F-4D97-AF65-F5344CB8AC3E}">
        <p14:creationId xmlns:p14="http://schemas.microsoft.com/office/powerpoint/2010/main" val="1133239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63F86348-5631-FD4B-92FA-8BFFB27C37DC}" type="slidenum">
              <a:rPr lang="en-US" sz="1200"/>
              <a:pPr eaLnBrk="1" hangingPunct="1"/>
              <a:t>24</a:t>
            </a:fld>
            <a:endParaRPr lang="en-US" sz="1200" dirty="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48507" eaLnBrk="1" hangingPunct="1">
              <a:defRPr/>
            </a:pPr>
            <a:r>
              <a:rPr lang="en-US" sz="1000" dirty="0">
                <a:latin typeface="Arial"/>
                <a:ea typeface="ＭＳ Ｐゴシック" charset="0"/>
                <a:cs typeface="Arial"/>
              </a:rPr>
              <a:t>Now that we’ve talked about the risks of retirement, let’s discuss how Nationwide can help. </a:t>
            </a:r>
          </a:p>
          <a:p>
            <a:pPr eaLnBrk="1" hangingPunct="1"/>
            <a:endParaRPr lang="en-US" sz="1000" dirty="0">
              <a:latin typeface="Arial"/>
              <a:ea typeface="ＭＳ Ｐゴシック" charset="0"/>
              <a:cs typeface="Arial"/>
            </a:endParaRPr>
          </a:p>
        </p:txBody>
      </p:sp>
    </p:spTree>
    <p:extLst>
      <p:ext uri="{BB962C8B-B14F-4D97-AF65-F5344CB8AC3E}">
        <p14:creationId xmlns:p14="http://schemas.microsoft.com/office/powerpoint/2010/main" val="331945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a:solidFill>
                  <a:schemeClr val="tx1"/>
                </a:solidFill>
                <a:latin typeface="Arial" charset="0"/>
                <a:ea typeface="ＭＳ Ｐゴシック" charset="-128"/>
                <a:cs typeface="ＭＳ Ｐゴシック" charset="-128"/>
              </a:rPr>
              <a:t>Nationwide was founded by a group of forward thinkers who joined forces to protect what matters most. That sense of working together for the common good has never left us. </a:t>
            </a:r>
          </a:p>
          <a:p>
            <a:endParaRPr lang="en-US" sz="1200" u="none" kern="1200" baseline="0" dirty="0">
              <a:solidFill>
                <a:schemeClr val="tx1"/>
              </a:solidFill>
              <a:latin typeface="Arial" charset="0"/>
              <a:ea typeface="ＭＳ Ｐゴシック" charset="-128"/>
              <a:cs typeface="ＭＳ Ｐゴシック" charset="-128"/>
            </a:endParaRPr>
          </a:p>
          <a:p>
            <a:r>
              <a:rPr lang="en-US" sz="1200" u="none" kern="1200" baseline="0" dirty="0">
                <a:solidFill>
                  <a:schemeClr val="tx1"/>
                </a:solidFill>
                <a:latin typeface="Arial" charset="0"/>
                <a:ea typeface="ＭＳ Ｐゴシック" charset="-128"/>
                <a:cs typeface="ＭＳ Ｐゴシック" charset="-128"/>
              </a:rPr>
              <a:t>Today we’re a Fortune 100 company, with a diversified corporate portfolio that allows us to navigate all manner of economic ups and downs. In fact, our prudent investment approach and long-term business vision earn us financial ratings that place us in the top 32% of insurance-based financial services companies for our risk management capabilities.</a:t>
            </a:r>
          </a:p>
          <a:p>
            <a:endParaRPr lang="en-US" sz="1200" u="none" kern="1200" baseline="30000" dirty="0">
              <a:solidFill>
                <a:schemeClr val="tx1"/>
              </a:solidFill>
              <a:latin typeface="Arial" charset="0"/>
              <a:ea typeface="ＭＳ Ｐゴシック" charset="-128"/>
              <a:cs typeface="ＭＳ Ｐゴシック" charset="-128"/>
            </a:endParaRPr>
          </a:p>
          <a:p>
            <a:r>
              <a:rPr lang="en-US" baseline="30000" dirty="0"/>
              <a:t>14 </a:t>
            </a:r>
            <a:r>
              <a:rPr lang="en-US" baseline="0" dirty="0"/>
              <a:t>North American And Bermudian Insurers ERM Scores Are On A Stable Footing, </a:t>
            </a:r>
            <a:r>
              <a:rPr lang="en-US" baseline="0" dirty="0" err="1"/>
              <a:t>RatingsDirect</a:t>
            </a:r>
            <a:r>
              <a:rPr lang="en-US" baseline="0" dirty="0"/>
              <a:t> Report, Standard &amp; Poor’s (6/8/15).</a:t>
            </a:r>
          </a:p>
        </p:txBody>
      </p:sp>
      <p:sp>
        <p:nvSpPr>
          <p:cNvPr id="4" name="Slide Number Placeholder 3"/>
          <p:cNvSpPr>
            <a:spLocks noGrp="1"/>
          </p:cNvSpPr>
          <p:nvPr>
            <p:ph type="sldNum" sz="quarter" idx="10"/>
          </p:nvPr>
        </p:nvSpPr>
        <p:spPr/>
        <p:txBody>
          <a:bodyPr/>
          <a:lstStyle/>
          <a:p>
            <a:pPr>
              <a:defRPr/>
            </a:pPr>
            <a:fld id="{08603CEC-EF40-064F-9FB7-1CD6748A7AB5}" type="slidenum">
              <a:rPr lang="en-US" smtClean="0"/>
              <a:pPr>
                <a:defRPr/>
              </a:pPr>
              <a:t>25</a:t>
            </a:fld>
            <a:endParaRPr lang="en-US"/>
          </a:p>
        </p:txBody>
      </p:sp>
    </p:spTree>
    <p:extLst>
      <p:ext uri="{BB962C8B-B14F-4D97-AF65-F5344CB8AC3E}">
        <p14:creationId xmlns:p14="http://schemas.microsoft.com/office/powerpoint/2010/main" val="553851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9374DE12-632D-1B48-A966-F815EA771345}" type="slidenum">
              <a:rPr lang="en-US" sz="1200"/>
              <a:pPr eaLnBrk="1" hangingPunct="1"/>
              <a:t>26</a:t>
            </a:fld>
            <a:endParaRPr lang="en-US" sz="1200" dirty="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dirty="0">
                <a:latin typeface="Arial"/>
                <a:ea typeface="ＭＳ Ｐゴシック" charset="0"/>
                <a:cs typeface="Arial"/>
              </a:rPr>
              <a:t>At first glance, we probably look like every big company out there. </a:t>
            </a:r>
          </a:p>
          <a:p>
            <a:endParaRPr lang="en-US" sz="1000" b="0" i="0" dirty="0">
              <a:latin typeface="Arial"/>
              <a:ea typeface="ＭＳ Ｐゴシック" charset="0"/>
              <a:cs typeface="Arial"/>
            </a:endParaRPr>
          </a:p>
          <a:p>
            <a:r>
              <a:rPr lang="en-US" sz="1000" b="0" i="0" dirty="0">
                <a:latin typeface="Arial"/>
                <a:ea typeface="ＭＳ Ｐゴシック" charset="0"/>
                <a:cs typeface="Arial"/>
              </a:rPr>
              <a:t>True, we’re a Fortune 100</a:t>
            </a:r>
            <a:r>
              <a:rPr lang="en-US" sz="1000" b="0" i="0" baseline="30000" dirty="0">
                <a:latin typeface="Arial"/>
                <a:ea typeface="ＭＳ Ｐゴシック" charset="0"/>
                <a:cs typeface="Arial"/>
              </a:rPr>
              <a:t>15 </a:t>
            </a:r>
            <a:r>
              <a:rPr lang="en-US" sz="1000" b="0" i="0" dirty="0">
                <a:latin typeface="Arial"/>
                <a:ea typeface="ＭＳ Ｐゴシック" charset="0"/>
                <a:cs typeface="Arial"/>
              </a:rPr>
              <a:t>company with more than 30,000 associates. But spend some time with us and you’ll quickly see a difference. We pair a focus on financial strength with a commitment to protecting what’s most important to people. As a mutually-owned company, we exist to serve our customers, not shareholders, and we cultivate long-term capital strength so we can continue to honor every promise we make.</a:t>
            </a:r>
          </a:p>
          <a:p>
            <a:endParaRPr lang="en-US" sz="1000" b="0" i="0" dirty="0">
              <a:latin typeface="Arial"/>
              <a:ea typeface="ＭＳ Ｐゴシック" charset="0"/>
              <a:cs typeface="Arial"/>
            </a:endParaRPr>
          </a:p>
          <a:p>
            <a:r>
              <a:rPr lang="en-US" sz="1000" b="0" i="0" baseline="30000" dirty="0">
                <a:latin typeface="Arial"/>
                <a:cs typeface="Arial"/>
              </a:rPr>
              <a:t>15 </a:t>
            </a:r>
            <a:r>
              <a:rPr lang="en-US" sz="1000" b="0" i="0" dirty="0">
                <a:latin typeface="Arial"/>
                <a:cs typeface="Arial"/>
              </a:rPr>
              <a:t>Based on revenue, Fortune magazine (6/16). </a:t>
            </a:r>
            <a:endParaRPr lang="en-US" sz="1000" b="0" i="0" dirty="0">
              <a:latin typeface="Arial"/>
              <a:ea typeface="ＭＳ Ｐゴシック" charset="0"/>
              <a:cs typeface="Arial"/>
            </a:endParaRPr>
          </a:p>
        </p:txBody>
      </p:sp>
    </p:spTree>
    <p:extLst>
      <p:ext uri="{BB962C8B-B14F-4D97-AF65-F5344CB8AC3E}">
        <p14:creationId xmlns:p14="http://schemas.microsoft.com/office/powerpoint/2010/main" val="1998785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E0DE68DD-8F6B-F141-A5BD-42045562812E}" type="slidenum">
              <a:rPr lang="en-US" sz="1200"/>
              <a:pPr eaLnBrk="1" hangingPunct="1"/>
              <a:t>27</a:t>
            </a:fld>
            <a:endParaRPr lang="en-US" sz="1200" dirty="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1000" dirty="0">
                <a:latin typeface="Arial"/>
                <a:ea typeface="ＭＳ Ｐゴシック" charset="0"/>
                <a:cs typeface="Arial"/>
              </a:rPr>
              <a:t>Finally, let’s discuss the next steps you can make to take action.</a:t>
            </a:r>
          </a:p>
        </p:txBody>
      </p:sp>
    </p:spTree>
    <p:extLst>
      <p:ext uri="{BB962C8B-B14F-4D97-AF65-F5344CB8AC3E}">
        <p14:creationId xmlns:p14="http://schemas.microsoft.com/office/powerpoint/2010/main" val="5038303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FF79EB83-0697-B746-8804-C696F152A338}" type="slidenum">
              <a:rPr lang="en-US" sz="1200"/>
              <a:pPr eaLnBrk="1" hangingPunct="1"/>
              <a:t>28</a:t>
            </a:fld>
            <a:endParaRPr lang="en-US" sz="1200" dirty="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sz="1000" dirty="0">
                <a:latin typeface="Arial"/>
                <a:cs typeface="Arial"/>
              </a:rPr>
              <a:t>As I mentioned at the beginning, here’s what you can control when preparing for retirement: </a:t>
            </a:r>
          </a:p>
          <a:p>
            <a:pPr>
              <a:defRPr/>
            </a:pPr>
            <a:endParaRPr lang="en-US" sz="1000" dirty="0">
              <a:latin typeface="Arial"/>
              <a:cs typeface="Arial"/>
            </a:endParaRPr>
          </a:p>
          <a:p>
            <a:pPr marL="177845" indent="-177845">
              <a:buFont typeface="Arial"/>
              <a:buChar char="•"/>
              <a:defRPr/>
            </a:pPr>
            <a:r>
              <a:rPr lang="en-US" sz="1000" dirty="0">
                <a:latin typeface="Arial"/>
                <a:cs typeface="Arial"/>
              </a:rPr>
              <a:t>Learning about the risks of retirement</a:t>
            </a:r>
          </a:p>
          <a:p>
            <a:pPr marL="177845" indent="-177845">
              <a:buFont typeface="Arial"/>
              <a:buChar char="•"/>
              <a:defRPr/>
            </a:pPr>
            <a:r>
              <a:rPr lang="en-US" sz="1000" dirty="0">
                <a:latin typeface="Arial"/>
                <a:cs typeface="Arial"/>
              </a:rPr>
              <a:t>Working with your financial advisor</a:t>
            </a:r>
          </a:p>
          <a:p>
            <a:pPr marL="177845" indent="-177845">
              <a:buFont typeface="Arial"/>
              <a:buChar char="•"/>
              <a:defRPr/>
            </a:pPr>
            <a:r>
              <a:rPr lang="en-US" sz="1000" dirty="0">
                <a:latin typeface="Arial"/>
                <a:cs typeface="Arial"/>
              </a:rPr>
              <a:t>Maintaining a balanced portfolio</a:t>
            </a:r>
          </a:p>
          <a:p>
            <a:pPr marL="177845" indent="-177845">
              <a:buFont typeface="Arial"/>
              <a:buChar char="•"/>
              <a:defRPr/>
            </a:pPr>
            <a:r>
              <a:rPr lang="en-US" sz="1000" dirty="0">
                <a:latin typeface="Arial"/>
                <a:cs typeface="Arial"/>
              </a:rPr>
              <a:t>Following your plan</a:t>
            </a:r>
          </a:p>
          <a:p>
            <a:pPr marL="177845" indent="-177845">
              <a:buFont typeface="Arial"/>
              <a:buChar char="•"/>
              <a:defRPr/>
            </a:pPr>
            <a:endParaRPr lang="en-US" sz="1000" dirty="0">
              <a:latin typeface="Arial"/>
              <a:cs typeface="Arial"/>
            </a:endParaRPr>
          </a:p>
          <a:p>
            <a:pPr>
              <a:defRPr/>
            </a:pPr>
            <a:r>
              <a:rPr lang="en-US" sz="1000" dirty="0">
                <a:latin typeface="Arial"/>
                <a:cs typeface="Arial"/>
              </a:rPr>
              <a:t>Now that you have a better understanding of the risks, work with your financial advisor to learn how Nationwide can help you reduce the impact of these common retirement risks. </a:t>
            </a:r>
          </a:p>
          <a:p>
            <a:pPr>
              <a:defRPr/>
            </a:pPr>
            <a:r>
              <a:rPr lang="en-US" sz="1000" dirty="0">
                <a:latin typeface="Arial"/>
                <a:cs typeface="Arial"/>
              </a:rPr>
              <a:t> </a:t>
            </a:r>
          </a:p>
        </p:txBody>
      </p:sp>
    </p:spTree>
    <p:extLst>
      <p:ext uri="{BB962C8B-B14F-4D97-AF65-F5344CB8AC3E}">
        <p14:creationId xmlns:p14="http://schemas.microsoft.com/office/powerpoint/2010/main" val="349025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C4ADD5B6-6805-D642-86E4-393897E3AA9B}" type="slidenum">
              <a:rPr lang="en-US" sz="1200"/>
              <a:pPr eaLnBrk="1" hangingPunct="1"/>
              <a:t>29</a:t>
            </a:fld>
            <a:endParaRPr lang="en-US" sz="1200" dirty="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dirty="0">
                <a:latin typeface="Arial"/>
                <a:ea typeface="ＭＳ Ｐゴシック" charset="0"/>
                <a:cs typeface="Arial"/>
              </a:rPr>
              <a:t>Thank you for attending this presentation. What questions do you have?</a:t>
            </a:r>
          </a:p>
        </p:txBody>
      </p:sp>
    </p:spTree>
    <p:extLst>
      <p:ext uri="{BB962C8B-B14F-4D97-AF65-F5344CB8AC3E}">
        <p14:creationId xmlns:p14="http://schemas.microsoft.com/office/powerpoint/2010/main" val="1289973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2CC892F7-03F1-1A4E-9D51-A915DD9E9F88}" type="slidenum">
              <a:rPr lang="en-US" sz="1200"/>
              <a:pPr eaLnBrk="1" hangingPunct="1"/>
              <a:t>3</a:t>
            </a:fld>
            <a:endParaRPr lang="en-US" sz="1200" dirty="0"/>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dirty="0">
                <a:latin typeface="Arial"/>
                <a:ea typeface="ＭＳ Ｐゴシック" charset="0"/>
                <a:cs typeface="Arial"/>
              </a:rPr>
              <a:t>Before we begin, let’s quickly discuss the parameters of this presentation.</a:t>
            </a:r>
          </a:p>
          <a:p>
            <a:endParaRPr lang="en-US" sz="1000" dirty="0">
              <a:latin typeface="Arial"/>
              <a:ea typeface="ＭＳ Ｐゴシック" charset="0"/>
              <a:cs typeface="Arial"/>
            </a:endParaRPr>
          </a:p>
          <a:p>
            <a:r>
              <a:rPr lang="en-US" sz="1000" dirty="0">
                <a:latin typeface="Arial"/>
                <a:ea typeface="ＭＳ Ｐゴシック" charset="0"/>
                <a:cs typeface="Arial"/>
              </a:rPr>
              <a:t>[READ SLIDE]</a:t>
            </a:r>
          </a:p>
          <a:p>
            <a:r>
              <a:rPr lang="en-US" sz="1000" dirty="0">
                <a:latin typeface="Arial"/>
                <a:ea typeface="ＭＳ Ｐゴシック" charset="0"/>
                <a:cs typeface="Arial"/>
              </a:rPr>
              <a:t> </a:t>
            </a:r>
          </a:p>
          <a:p>
            <a:pPr eaLnBrk="1" hangingPunct="1"/>
            <a:endParaRPr lang="en-US" sz="1000" dirty="0">
              <a:latin typeface="Arial"/>
              <a:ea typeface="ＭＳ Ｐゴシック" charset="0"/>
              <a:cs typeface="Arial"/>
            </a:endParaRPr>
          </a:p>
          <a:p>
            <a:pPr eaLnBrk="1" hangingPunct="1"/>
            <a:endParaRPr lang="en-US" sz="1000" dirty="0">
              <a:latin typeface="Arial"/>
              <a:ea typeface="ＭＳ Ｐゴシック" charset="0"/>
              <a:cs typeface="Arial"/>
            </a:endParaRPr>
          </a:p>
        </p:txBody>
      </p:sp>
    </p:spTree>
    <p:extLst>
      <p:ext uri="{BB962C8B-B14F-4D97-AF65-F5344CB8AC3E}">
        <p14:creationId xmlns:p14="http://schemas.microsoft.com/office/powerpoint/2010/main" val="408860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FC92B069-13F8-3B49-828E-D4EAB71852F5}" type="slidenum">
              <a:rPr lang="en-US" sz="1200"/>
              <a:pPr eaLnBrk="1" hangingPunct="1"/>
              <a:t>4</a:t>
            </a:fld>
            <a:endParaRPr lang="en-US" sz="1200" dirty="0"/>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1000" dirty="0">
                <a:latin typeface="Arial"/>
                <a:ea typeface="ＭＳ Ｐゴシック" charset="0"/>
                <a:cs typeface="Arial"/>
              </a:rPr>
              <a:t>Let</a:t>
            </a:r>
            <a:r>
              <a:rPr lang="ja-JP" altLang="en-US" sz="1000" dirty="0">
                <a:latin typeface="Arial"/>
                <a:ea typeface="ＭＳ Ｐゴシック" charset="0"/>
                <a:cs typeface="Arial"/>
              </a:rPr>
              <a:t>’</a:t>
            </a:r>
            <a:r>
              <a:rPr lang="en-US" altLang="ja-JP" sz="1000" dirty="0">
                <a:latin typeface="Arial"/>
                <a:ea typeface="ＭＳ Ｐゴシック" charset="0"/>
                <a:cs typeface="Arial"/>
              </a:rPr>
              <a:t>s get started. </a:t>
            </a:r>
            <a:r>
              <a:rPr lang="en-US" sz="1000" dirty="0">
                <a:latin typeface="Arial"/>
                <a:ea typeface="ＭＳ Ｐゴシック" charset="0"/>
                <a:cs typeface="Arial"/>
              </a:rPr>
              <a:t>In this section we’ll talk </a:t>
            </a:r>
            <a:r>
              <a:rPr lang="en-US" altLang="ja-JP" sz="1000" dirty="0">
                <a:latin typeface="Arial"/>
                <a:ea typeface="ＭＳ Ｐゴシック" charset="0"/>
                <a:cs typeface="Arial"/>
              </a:rPr>
              <a:t>about your retirement journey and how you can prepare to deal with the risks that can derail it</a:t>
            </a:r>
            <a:r>
              <a:rPr lang="en-US" sz="1000" dirty="0">
                <a:latin typeface="Arial"/>
                <a:ea typeface="ＭＳ Ｐゴシック" charset="0"/>
                <a:cs typeface="Arial"/>
              </a:rPr>
              <a:t>.</a:t>
            </a:r>
          </a:p>
          <a:p>
            <a:pPr eaLnBrk="1" hangingPunct="1"/>
            <a:endParaRPr lang="en-US" sz="1000" dirty="0">
              <a:latin typeface="Arial"/>
              <a:ea typeface="ＭＳ Ｐゴシック" charset="0"/>
              <a:cs typeface="Arial"/>
            </a:endParaRPr>
          </a:p>
        </p:txBody>
      </p:sp>
    </p:spTree>
    <p:extLst>
      <p:ext uri="{BB962C8B-B14F-4D97-AF65-F5344CB8AC3E}">
        <p14:creationId xmlns:p14="http://schemas.microsoft.com/office/powerpoint/2010/main" val="1911766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B0FC1CBE-8CAD-F645-B446-E82BF892F796}" type="slidenum">
              <a:rPr lang="en-US" sz="1200"/>
              <a:pPr eaLnBrk="1" hangingPunct="1"/>
              <a:t>5</a:t>
            </a:fld>
            <a:endParaRPr lang="en-US" sz="1200" dirty="0"/>
          </a:p>
        </p:txBody>
      </p:sp>
      <p:sp>
        <p:nvSpPr>
          <p:cNvPr id="17410"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sz="1000" dirty="0">
                <a:latin typeface="Arial"/>
                <a:cs typeface="Arial"/>
              </a:rPr>
              <a:t>To help you better understand how retirement works, I like using an analogy about climbing a mountain.</a:t>
            </a:r>
          </a:p>
          <a:p>
            <a:pPr>
              <a:defRPr/>
            </a:pPr>
            <a:r>
              <a:rPr lang="en-US" sz="1000" dirty="0">
                <a:latin typeface="Arial"/>
                <a:cs typeface="Arial"/>
              </a:rPr>
              <a:t> </a:t>
            </a:r>
          </a:p>
          <a:p>
            <a:pPr>
              <a:defRPr/>
            </a:pPr>
            <a:r>
              <a:rPr lang="en-US" sz="1000" dirty="0">
                <a:latin typeface="Arial"/>
                <a:cs typeface="Arial"/>
              </a:rPr>
              <a:t>Sir Edmund Hillary once said that, “There are two aspects to achievement — reaching your goal and getting safely back home again. One is incomplete without the other.” To be successful in mountain climbing, you can’t plan for just half the trip. Reaching the summit — getting to retirement — is only half the goal. Being successful during your return trip — living</a:t>
            </a:r>
            <a:r>
              <a:rPr lang="en-US" sz="1000" b="1" dirty="0">
                <a:latin typeface="Arial"/>
                <a:cs typeface="Arial"/>
              </a:rPr>
              <a:t> </a:t>
            </a:r>
            <a:r>
              <a:rPr lang="en-US" sz="1000" dirty="0">
                <a:latin typeface="Arial"/>
                <a:cs typeface="Arial"/>
              </a:rPr>
              <a:t>in retirement — is just as important. </a:t>
            </a:r>
          </a:p>
          <a:p>
            <a:pPr>
              <a:defRPr/>
            </a:pPr>
            <a:endParaRPr lang="en-US" sz="1000" dirty="0">
              <a:latin typeface="Arial"/>
              <a:cs typeface="Arial"/>
            </a:endParaRPr>
          </a:p>
          <a:p>
            <a:pPr>
              <a:defRPr/>
            </a:pPr>
            <a:r>
              <a:rPr lang="en-US" sz="1000" dirty="0">
                <a:latin typeface="Arial"/>
                <a:cs typeface="Arial"/>
              </a:rPr>
              <a:t>So, where are you on the retirement mountain?</a:t>
            </a:r>
          </a:p>
          <a:p>
            <a:pPr>
              <a:defRPr/>
            </a:pPr>
            <a:r>
              <a:rPr lang="en-US" sz="1000" dirty="0">
                <a:latin typeface="Arial"/>
                <a:cs typeface="Arial"/>
              </a:rPr>
              <a:t> </a:t>
            </a:r>
          </a:p>
        </p:txBody>
      </p:sp>
    </p:spTree>
    <p:extLst>
      <p:ext uri="{BB962C8B-B14F-4D97-AF65-F5344CB8AC3E}">
        <p14:creationId xmlns:p14="http://schemas.microsoft.com/office/powerpoint/2010/main" val="401709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FE51D30E-0419-D74B-9E96-8C55D37FCEC9}" type="slidenum">
              <a:rPr lang="en-US" sz="1200"/>
              <a:pPr eaLnBrk="1" hangingPunct="1"/>
              <a:t>6</a:t>
            </a:fld>
            <a:endParaRPr lang="en-US" sz="1200" dirty="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dirty="0">
                <a:latin typeface="Arial"/>
                <a:cs typeface="Arial"/>
              </a:rPr>
              <a:t>Let’s take this analogy a step further. </a:t>
            </a:r>
          </a:p>
          <a:p>
            <a:endParaRPr lang="en-US" sz="1000" dirty="0">
              <a:latin typeface="Arial"/>
              <a:cs typeface="Arial"/>
            </a:endParaRPr>
          </a:p>
          <a:p>
            <a:r>
              <a:rPr lang="en-US" sz="1000" dirty="0">
                <a:latin typeface="Arial"/>
                <a:cs typeface="Arial"/>
              </a:rPr>
              <a:t>In mountain climbing, just like in life, there are things we can control and those we can’t. For example, you can seek guidance ahead of time about how to plan for the climb from someone with knowledge and experience, but you can’t control the weather. Similarly, here’s what you can control when it comes to planning for retirement:</a:t>
            </a:r>
          </a:p>
          <a:p>
            <a:r>
              <a:rPr lang="en-US" sz="1000" dirty="0">
                <a:latin typeface="Arial"/>
                <a:cs typeface="Arial"/>
              </a:rPr>
              <a:t> </a:t>
            </a:r>
          </a:p>
          <a:p>
            <a:pPr marL="177845" indent="-177845">
              <a:buFont typeface="Arial"/>
              <a:buChar char="•"/>
            </a:pPr>
            <a:r>
              <a:rPr lang="en-US" sz="1000" dirty="0">
                <a:latin typeface="Arial"/>
                <a:cs typeface="Arial"/>
              </a:rPr>
              <a:t>Learning about the risks of retirement</a:t>
            </a:r>
          </a:p>
          <a:p>
            <a:pPr marL="177845" indent="-177845">
              <a:buFont typeface="Arial"/>
              <a:buChar char="•"/>
            </a:pPr>
            <a:r>
              <a:rPr lang="en-US" sz="1000" dirty="0">
                <a:latin typeface="Arial"/>
                <a:cs typeface="Arial"/>
              </a:rPr>
              <a:t>Working with your financial advisor</a:t>
            </a:r>
          </a:p>
          <a:p>
            <a:pPr marL="177845" indent="-177845">
              <a:buFont typeface="Arial"/>
              <a:buChar char="•"/>
            </a:pPr>
            <a:r>
              <a:rPr lang="en-US" sz="1000" dirty="0">
                <a:latin typeface="Arial"/>
                <a:cs typeface="Arial"/>
              </a:rPr>
              <a:t>Maintaining a balanced portfolio</a:t>
            </a:r>
          </a:p>
          <a:p>
            <a:pPr marL="177845" indent="-177845">
              <a:buFont typeface="Arial"/>
              <a:buChar char="•"/>
            </a:pPr>
            <a:r>
              <a:rPr lang="en-US" sz="1000" dirty="0">
                <a:latin typeface="Arial"/>
                <a:cs typeface="Arial"/>
              </a:rPr>
              <a:t>Following your plan</a:t>
            </a:r>
          </a:p>
          <a:p>
            <a:r>
              <a:rPr lang="en-US" sz="1000" dirty="0">
                <a:latin typeface="Arial"/>
                <a:cs typeface="Arial"/>
              </a:rPr>
              <a:t> </a:t>
            </a:r>
          </a:p>
          <a:p>
            <a:r>
              <a:rPr lang="en-US" sz="1000" dirty="0">
                <a:latin typeface="Arial"/>
                <a:cs typeface="Arial"/>
              </a:rPr>
              <a:t>Wherever you are on the mountain, you have to do more than just hope for the best. You have to take action by learning about the risks you may face in retirement. Feeling overwhelmed? Don’t worry. We’re here to help you face those risks and stay focused on achieving your goals — no matter where you are in your journey. </a:t>
            </a:r>
          </a:p>
          <a:p>
            <a:pPr eaLnBrk="1" hangingPunct="1"/>
            <a:endParaRPr lang="en-US" sz="1000" dirty="0">
              <a:latin typeface="Arial"/>
              <a:ea typeface="ＭＳ Ｐゴシック" charset="0"/>
              <a:cs typeface="Arial"/>
            </a:endParaRPr>
          </a:p>
        </p:txBody>
      </p:sp>
    </p:spTree>
    <p:extLst>
      <p:ext uri="{BB962C8B-B14F-4D97-AF65-F5344CB8AC3E}">
        <p14:creationId xmlns:p14="http://schemas.microsoft.com/office/powerpoint/2010/main" val="1991304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FC92B069-13F8-3B49-828E-D4EAB71852F5}" type="slidenum">
              <a:rPr lang="en-US" sz="1200"/>
              <a:pPr eaLnBrk="1" hangingPunct="1"/>
              <a:t>7</a:t>
            </a:fld>
            <a:endParaRPr lang="en-US" sz="1200" dirty="0"/>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dirty="0">
                <a:latin typeface="Arial"/>
                <a:cs typeface="Arial"/>
              </a:rPr>
              <a:t>As you prepare for this journey, you should understand the retirement risks you may face.</a:t>
            </a:r>
          </a:p>
        </p:txBody>
      </p:sp>
    </p:spTree>
    <p:extLst>
      <p:ext uri="{BB962C8B-B14F-4D97-AF65-F5344CB8AC3E}">
        <p14:creationId xmlns:p14="http://schemas.microsoft.com/office/powerpoint/2010/main" val="2054222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874EBAE1-6F26-E147-8ACC-42A7ADDC6AA5}" type="slidenum">
              <a:rPr lang="en-US" sz="1200"/>
              <a:pPr eaLnBrk="1" hangingPunct="1"/>
              <a:t>8</a:t>
            </a:fld>
            <a:endParaRPr lang="en-US" sz="1200" dirty="0"/>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dirty="0">
                <a:latin typeface="Arial"/>
                <a:cs typeface="Arial"/>
              </a:rPr>
              <a:t>Investing involves risk, including the possible loss of the money you’ve invested. </a:t>
            </a:r>
          </a:p>
          <a:p>
            <a:endParaRPr lang="en-US" sz="1000" dirty="0">
              <a:latin typeface="Arial"/>
              <a:cs typeface="Arial"/>
            </a:endParaRPr>
          </a:p>
          <a:p>
            <a:r>
              <a:rPr lang="en-US" sz="1000" dirty="0">
                <a:latin typeface="Arial"/>
                <a:cs typeface="Arial"/>
              </a:rPr>
              <a:t>There is no guarantee that you’ll achieve your objectives. Even if you use diversification as part of your overall investment strategy, you’re not assured a profit or guaranteed against loss in a declining market. Part of planning for retirement is finding the right balance between the amount of risk you’re comfortable with, and the amount of risk it will take to potentially keep your money from running out. </a:t>
            </a:r>
          </a:p>
          <a:p>
            <a:r>
              <a:rPr lang="en-US" sz="1000" dirty="0">
                <a:latin typeface="Arial"/>
                <a:cs typeface="Arial"/>
              </a:rPr>
              <a:t> </a:t>
            </a:r>
          </a:p>
          <a:p>
            <a:r>
              <a:rPr lang="en-US" sz="1000" dirty="0">
                <a:latin typeface="Arial"/>
                <a:cs typeface="Arial"/>
              </a:rPr>
              <a:t>That’s where your financial advisor can help. Whether you’re building your retirement investments, using them for income or trying to protect them from loss, your financial advisor can help you find that balance — and reduce the key risks you may face.</a:t>
            </a:r>
          </a:p>
          <a:p>
            <a:r>
              <a:rPr lang="en-US" sz="1000" dirty="0">
                <a:latin typeface="Arial"/>
                <a:cs typeface="Arial"/>
              </a:rPr>
              <a:t>  </a:t>
            </a:r>
          </a:p>
          <a:p>
            <a:pPr eaLnBrk="1" hangingPunct="1"/>
            <a:endParaRPr lang="en-US" sz="1000" dirty="0">
              <a:latin typeface="Arial"/>
              <a:ea typeface="ＭＳ Ｐゴシック" charset="0"/>
              <a:cs typeface="Arial"/>
            </a:endParaRPr>
          </a:p>
        </p:txBody>
      </p:sp>
    </p:spTree>
    <p:extLst>
      <p:ext uri="{BB962C8B-B14F-4D97-AF65-F5344CB8AC3E}">
        <p14:creationId xmlns:p14="http://schemas.microsoft.com/office/powerpoint/2010/main" val="219922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87" eaLnBrk="0" hangingPunct="0">
              <a:defRPr sz="800">
                <a:solidFill>
                  <a:schemeClr val="tx1"/>
                </a:solidFill>
                <a:latin typeface="Arial" charset="0"/>
                <a:ea typeface="ＭＳ Ｐゴシック" charset="0"/>
                <a:cs typeface="ＭＳ Ｐゴシック" charset="0"/>
              </a:defRPr>
            </a:lvl1pPr>
            <a:lvl2pPr marL="770662" indent="-296408" defTabSz="958387" eaLnBrk="0" hangingPunct="0">
              <a:defRPr sz="800">
                <a:solidFill>
                  <a:schemeClr val="tx1"/>
                </a:solidFill>
                <a:latin typeface="Arial" charset="0"/>
                <a:ea typeface="ＭＳ Ｐゴシック" charset="0"/>
              </a:defRPr>
            </a:lvl2pPr>
            <a:lvl3pPr marL="1185634" indent="-237127" defTabSz="958387" eaLnBrk="0" hangingPunct="0">
              <a:defRPr sz="800">
                <a:solidFill>
                  <a:schemeClr val="tx1"/>
                </a:solidFill>
                <a:latin typeface="Arial" charset="0"/>
                <a:ea typeface="ＭＳ Ｐゴシック" charset="0"/>
              </a:defRPr>
            </a:lvl3pPr>
            <a:lvl4pPr marL="1659887" indent="-237127" defTabSz="958387" eaLnBrk="0" hangingPunct="0">
              <a:defRPr sz="800">
                <a:solidFill>
                  <a:schemeClr val="tx1"/>
                </a:solidFill>
                <a:latin typeface="Arial" charset="0"/>
                <a:ea typeface="ＭＳ Ｐゴシック" charset="0"/>
              </a:defRPr>
            </a:lvl4pPr>
            <a:lvl5pPr marL="2134141" indent="-237127" defTabSz="958387" eaLnBrk="0" hangingPunct="0">
              <a:defRPr sz="800">
                <a:solidFill>
                  <a:schemeClr val="tx1"/>
                </a:solidFill>
                <a:latin typeface="Arial" charset="0"/>
                <a:ea typeface="ＭＳ Ｐゴシック" charset="0"/>
              </a:defRPr>
            </a:lvl5pPr>
            <a:lvl6pPr marL="2608395" indent="-237127" defTabSz="958387" eaLnBrk="0" fontAlgn="base" hangingPunct="0">
              <a:spcBef>
                <a:spcPct val="0"/>
              </a:spcBef>
              <a:spcAft>
                <a:spcPct val="0"/>
              </a:spcAft>
              <a:defRPr sz="800">
                <a:solidFill>
                  <a:schemeClr val="tx1"/>
                </a:solidFill>
                <a:latin typeface="Arial" charset="0"/>
                <a:ea typeface="ＭＳ Ｐゴシック" charset="0"/>
              </a:defRPr>
            </a:lvl6pPr>
            <a:lvl7pPr marL="3082648" indent="-237127" defTabSz="958387" eaLnBrk="0" fontAlgn="base" hangingPunct="0">
              <a:spcBef>
                <a:spcPct val="0"/>
              </a:spcBef>
              <a:spcAft>
                <a:spcPct val="0"/>
              </a:spcAft>
              <a:defRPr sz="800">
                <a:solidFill>
                  <a:schemeClr val="tx1"/>
                </a:solidFill>
                <a:latin typeface="Arial" charset="0"/>
                <a:ea typeface="ＭＳ Ｐゴシック" charset="0"/>
              </a:defRPr>
            </a:lvl7pPr>
            <a:lvl8pPr marL="3556902" indent="-237127" defTabSz="958387" eaLnBrk="0" fontAlgn="base" hangingPunct="0">
              <a:spcBef>
                <a:spcPct val="0"/>
              </a:spcBef>
              <a:spcAft>
                <a:spcPct val="0"/>
              </a:spcAft>
              <a:defRPr sz="800">
                <a:solidFill>
                  <a:schemeClr val="tx1"/>
                </a:solidFill>
                <a:latin typeface="Arial" charset="0"/>
                <a:ea typeface="ＭＳ Ｐゴシック" charset="0"/>
              </a:defRPr>
            </a:lvl8pPr>
            <a:lvl9pPr marL="4031155" indent="-237127" defTabSz="958387"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fld id="{FE51D30E-0419-D74B-9E96-8C55D37FCEC9}" type="slidenum">
              <a:rPr lang="en-US" sz="1200"/>
              <a:pPr eaLnBrk="1" hangingPunct="1"/>
              <a:t>9</a:t>
            </a:fld>
            <a:endParaRPr lang="en-US" sz="1200" dirty="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48507" eaLnBrk="1" hangingPunct="1">
              <a:defRPr/>
            </a:pPr>
            <a:r>
              <a:rPr lang="en-US" sz="1000" dirty="0">
                <a:latin typeface="Arial"/>
                <a:cs typeface="Arial"/>
              </a:rPr>
              <a:t>Every journey has risks, but it helps if you have someone who understands them. And there are things you can also do to help offset the four main risks we’ll cover today: market, income, inflation and longevity.</a:t>
            </a:r>
          </a:p>
          <a:p>
            <a:pPr eaLnBrk="1" hangingPunct="1"/>
            <a:endParaRPr lang="en-US" sz="1000" dirty="0">
              <a:latin typeface="Arial"/>
              <a:ea typeface="ＭＳ Ｐゴシック" charset="0"/>
              <a:cs typeface="Arial"/>
            </a:endParaRPr>
          </a:p>
          <a:p>
            <a:pPr eaLnBrk="1" hangingPunct="1"/>
            <a:endParaRPr lang="en-US" sz="1000" dirty="0">
              <a:latin typeface="Arial"/>
              <a:ea typeface="ＭＳ Ｐゴシック" charset="0"/>
              <a:cs typeface="Arial"/>
            </a:endParaRPr>
          </a:p>
          <a:p>
            <a:pPr eaLnBrk="1" hangingPunct="1"/>
            <a:endParaRPr lang="en-US" sz="1000" dirty="0">
              <a:latin typeface="Arial"/>
              <a:ea typeface="ＭＳ Ｐゴシック" charset="0"/>
              <a:cs typeface="Arial"/>
            </a:endParaRPr>
          </a:p>
          <a:p>
            <a:pPr eaLnBrk="1" hangingPunct="1"/>
            <a:endParaRPr lang="en-US" sz="1000" dirty="0">
              <a:latin typeface="Arial"/>
              <a:ea typeface="ＭＳ Ｐゴシック" charset="0"/>
              <a:cs typeface="Arial"/>
            </a:endParaRPr>
          </a:p>
          <a:p>
            <a:pPr eaLnBrk="1" hangingPunct="1"/>
            <a:endParaRPr lang="en-US" sz="1000" dirty="0">
              <a:latin typeface="Arial"/>
              <a:ea typeface="ＭＳ Ｐゴシック" charset="0"/>
              <a:cs typeface="Arial"/>
            </a:endParaRPr>
          </a:p>
          <a:p>
            <a:pPr eaLnBrk="1" hangingPunct="1"/>
            <a:endParaRPr lang="en-US" sz="1000" dirty="0">
              <a:latin typeface="Arial"/>
              <a:ea typeface="ＭＳ Ｐゴシック" charset="0"/>
              <a:cs typeface="Arial"/>
            </a:endParaRPr>
          </a:p>
          <a:p>
            <a:pPr eaLnBrk="1" hangingPunct="1"/>
            <a:endParaRPr lang="en-US" sz="1000" dirty="0">
              <a:latin typeface="Arial"/>
              <a:ea typeface="ＭＳ Ｐゴシック" charset="0"/>
              <a:cs typeface="Arial"/>
            </a:endParaRPr>
          </a:p>
          <a:p>
            <a:pPr eaLnBrk="1" hangingPunct="1"/>
            <a:endParaRPr lang="en-US" sz="1000" dirty="0">
              <a:latin typeface="Arial"/>
              <a:ea typeface="ＭＳ Ｐゴシック" charset="0"/>
              <a:cs typeface="Arial"/>
            </a:endParaRPr>
          </a:p>
          <a:p>
            <a:pPr eaLnBrk="1" hangingPunct="1"/>
            <a:endParaRPr lang="en-US" sz="1000" dirty="0">
              <a:latin typeface="Arial"/>
              <a:ea typeface="ＭＳ Ｐゴシック" charset="0"/>
              <a:cs typeface="Arial"/>
            </a:endParaRPr>
          </a:p>
          <a:p>
            <a:pPr eaLnBrk="1" hangingPunct="1"/>
            <a:endParaRPr lang="en-US" sz="1000" dirty="0">
              <a:latin typeface="Arial"/>
              <a:ea typeface="ＭＳ Ｐゴシック" charset="0"/>
              <a:cs typeface="Arial"/>
            </a:endParaRPr>
          </a:p>
        </p:txBody>
      </p:sp>
    </p:spTree>
    <p:extLst>
      <p:ext uri="{BB962C8B-B14F-4D97-AF65-F5344CB8AC3E}">
        <p14:creationId xmlns:p14="http://schemas.microsoft.com/office/powerpoint/2010/main" val="420017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ext Box 2"/>
          <p:cNvSpPr txBox="1">
            <a:spLocks noChangeArrowheads="1"/>
          </p:cNvSpPr>
          <p:nvPr userDrawn="1"/>
        </p:nvSpPr>
        <p:spPr bwMode="auto">
          <a:xfrm>
            <a:off x="215900" y="6413500"/>
            <a:ext cx="24257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635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s-IS" dirty="0"/>
              <a:t>NFM-3841AO.10 (08/16)</a:t>
            </a:r>
            <a:endParaRPr lang="en-US" dirty="0"/>
          </a:p>
        </p:txBody>
      </p:sp>
    </p:spTree>
    <p:extLst>
      <p:ext uri="{BB962C8B-B14F-4D97-AF65-F5344CB8AC3E}">
        <p14:creationId xmlns:p14="http://schemas.microsoft.com/office/powerpoint/2010/main" val="2463479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0773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6636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2610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18819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3214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95791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8447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8235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161815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009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63250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83670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48491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7859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0379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50779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4693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969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338651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851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30941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989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NUL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Box 14"/>
          <p:cNvSpPr txBox="1">
            <a:spLocks noChangeArrowheads="1"/>
          </p:cNvSpPr>
          <p:nvPr userDrawn="1"/>
        </p:nvSpPr>
        <p:spPr bwMode="auto">
          <a:xfrm>
            <a:off x="1371600" y="1485900"/>
            <a:ext cx="6057900" cy="21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spcBef>
                <a:spcPct val="50000"/>
              </a:spcBef>
              <a:defRPr/>
            </a:pPr>
            <a:endParaRPr lang="en-US"/>
          </a:p>
        </p:txBody>
      </p:sp>
      <p:sp>
        <p:nvSpPr>
          <p:cNvPr id="1027" name="Text Box 3"/>
          <p:cNvSpPr txBox="1">
            <a:spLocks noChangeArrowheads="1"/>
          </p:cNvSpPr>
          <p:nvPr userDrawn="1"/>
        </p:nvSpPr>
        <p:spPr bwMode="auto">
          <a:xfrm>
            <a:off x="215900" y="6413500"/>
            <a:ext cx="24257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635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s-IS" dirty="0"/>
              <a:t>NFM-3841AO.10 (08/16)</a:t>
            </a:r>
            <a:endParaRPr lang="en-US" dirty="0"/>
          </a:p>
        </p:txBody>
      </p:sp>
    </p:spTree>
  </p:cSld>
  <p:clrMap bg1="lt1" tx1="dk1" bg2="lt2" tx2="dk2" accent1="accent1" accent2="accent2" accent3="accent3" accent4="accent4" accent5="accent5" accent6="accent6" hlink="hlink" folHlink="folHlink"/>
  <p:sldLayoutIdLst>
    <p:sldLayoutId id="2147484200"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Lst>
  <p:hf sldNum="0"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7"/>
          <p:cNvSpPr>
            <a:spLocks noChangeArrowheads="1"/>
          </p:cNvSpPr>
          <p:nvPr userDrawn="1"/>
        </p:nvSpPr>
        <p:spPr bwMode="auto">
          <a:xfrm>
            <a:off x="1257300" y="2514600"/>
            <a:ext cx="668338" cy="668338"/>
          </a:xfrm>
          <a:prstGeom prst="rect">
            <a:avLst/>
          </a:prstGeom>
          <a:solidFill>
            <a:srgbClr val="0081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75" name="Rectangle 8"/>
          <p:cNvSpPr>
            <a:spLocks noChangeArrowheads="1"/>
          </p:cNvSpPr>
          <p:nvPr userDrawn="1"/>
        </p:nvSpPr>
        <p:spPr bwMode="auto">
          <a:xfrm>
            <a:off x="2057400" y="2514600"/>
            <a:ext cx="668338" cy="668338"/>
          </a:xfrm>
          <a:prstGeom prst="rect">
            <a:avLst/>
          </a:prstGeom>
          <a:solidFill>
            <a:srgbClr val="D8D9D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76" name="Rectangle 10"/>
          <p:cNvSpPr>
            <a:spLocks noChangeArrowheads="1"/>
          </p:cNvSpPr>
          <p:nvPr userDrawn="1"/>
        </p:nvSpPr>
        <p:spPr bwMode="auto">
          <a:xfrm>
            <a:off x="2857500" y="2514600"/>
            <a:ext cx="668338" cy="668338"/>
          </a:xfrm>
          <a:prstGeom prst="rect">
            <a:avLst/>
          </a:prstGeom>
          <a:solidFill>
            <a:srgbClr val="71707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77" name="Rectangle 15"/>
          <p:cNvSpPr>
            <a:spLocks noChangeArrowheads="1"/>
          </p:cNvSpPr>
          <p:nvPr userDrawn="1"/>
        </p:nvSpPr>
        <p:spPr bwMode="auto">
          <a:xfrm>
            <a:off x="3657600" y="2514600"/>
            <a:ext cx="668338" cy="668338"/>
          </a:xfrm>
          <a:prstGeom prst="rect">
            <a:avLst/>
          </a:prstGeom>
          <a:solidFill>
            <a:srgbClr val="00689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78" name="Rectangle 17"/>
          <p:cNvSpPr>
            <a:spLocks noChangeArrowheads="1"/>
          </p:cNvSpPr>
          <p:nvPr userDrawn="1"/>
        </p:nvSpPr>
        <p:spPr bwMode="auto">
          <a:xfrm>
            <a:off x="5257800" y="2514600"/>
            <a:ext cx="668338" cy="668338"/>
          </a:xfrm>
          <a:prstGeom prst="rect">
            <a:avLst/>
          </a:prstGeom>
          <a:solidFill>
            <a:srgbClr val="B51A8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79" name="Rectangle 20"/>
          <p:cNvSpPr>
            <a:spLocks noChangeArrowheads="1"/>
          </p:cNvSpPr>
          <p:nvPr userDrawn="1"/>
        </p:nvSpPr>
        <p:spPr bwMode="auto">
          <a:xfrm>
            <a:off x="4457700" y="2514600"/>
            <a:ext cx="668338" cy="668338"/>
          </a:xfrm>
          <a:prstGeom prst="rect">
            <a:avLst/>
          </a:prstGeom>
          <a:solidFill>
            <a:srgbClr val="8CC6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80" name="Rectangle 25"/>
          <p:cNvSpPr>
            <a:spLocks noChangeArrowheads="1"/>
          </p:cNvSpPr>
          <p:nvPr userDrawn="1"/>
        </p:nvSpPr>
        <p:spPr bwMode="auto">
          <a:xfrm>
            <a:off x="6057900" y="2514600"/>
            <a:ext cx="668338" cy="668338"/>
          </a:xfrm>
          <a:prstGeom prst="rect">
            <a:avLst/>
          </a:prstGeom>
          <a:solidFill>
            <a:srgbClr val="FFC42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81" name="Rectangle 34"/>
          <p:cNvSpPr>
            <a:spLocks noChangeArrowheads="1"/>
          </p:cNvSpPr>
          <p:nvPr userDrawn="1"/>
        </p:nvSpPr>
        <p:spPr bwMode="auto">
          <a:xfrm>
            <a:off x="6858000" y="2514600"/>
            <a:ext cx="668338" cy="668338"/>
          </a:xfrm>
          <a:prstGeom prst="rect">
            <a:avLst/>
          </a:prstGeom>
          <a:solidFill>
            <a:srgbClr val="D3114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3082" name="Picture 41" descr="nwLU_RGB_OYS"/>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292600" y="4475163"/>
            <a:ext cx="2057400" cy="56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3" name="Picture 46" descr="nwFR_4c_OYSflush"/>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3101975" y="4327525"/>
            <a:ext cx="863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4" name="Text Box 59"/>
          <p:cNvSpPr txBox="1">
            <a:spLocks noChangeArrowheads="1"/>
          </p:cNvSpPr>
          <p:nvPr userDrawn="1"/>
        </p:nvSpPr>
        <p:spPr bwMode="auto">
          <a:xfrm>
            <a:off x="679450" y="6413500"/>
            <a:ext cx="7781925" cy="220663"/>
          </a:xfrm>
          <a:prstGeom prst="rect">
            <a:avLst/>
          </a:prstGeom>
          <a:noFill/>
          <a:ln w="6350">
            <a:solidFill>
              <a:srgbClr val="717074"/>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lgn="ctr" eaLnBrk="1" hangingPunct="1">
              <a:defRPr/>
            </a:pPr>
            <a:r>
              <a:rPr lang="en-US">
                <a:solidFill>
                  <a:srgbClr val="717074"/>
                </a:solidFill>
                <a:cs typeface="Arial" charset="0"/>
              </a:rPr>
              <a:t>• </a:t>
            </a:r>
            <a:r>
              <a:rPr lang="en-US">
                <a:solidFill>
                  <a:srgbClr val="717074"/>
                </a:solidFill>
              </a:rPr>
              <a:t>Not a deposit • Not FDIC or NCUSIF insured • Not guaranteed by the institution • Not insured by any federal government agency • May lose value</a:t>
            </a:r>
          </a:p>
        </p:txBody>
      </p:sp>
      <p:sp>
        <p:nvSpPr>
          <p:cNvPr id="89148" name="Text Box 60"/>
          <p:cNvSpPr txBox="1">
            <a:spLocks noChangeArrowheads="1"/>
          </p:cNvSpPr>
          <p:nvPr userDrawn="1"/>
        </p:nvSpPr>
        <p:spPr bwMode="auto">
          <a:xfrm>
            <a:off x="244475" y="222250"/>
            <a:ext cx="8686800" cy="274638"/>
          </a:xfrm>
          <a:prstGeom prst="rect">
            <a:avLst/>
          </a:prstGeom>
          <a:solidFill>
            <a:srgbClr val="0081C6"/>
          </a:solidFill>
          <a:ln w="6350">
            <a:noFill/>
            <a:miter lim="800000"/>
            <a:headEnd/>
            <a:tailEnd/>
          </a:ln>
          <a:effectLst/>
        </p:spPr>
        <p:txBody>
          <a:bodyPr lIns="731520" anchor="ctr"/>
          <a:lstStyle>
            <a:lvl1pPr eaLnBrk="0" hangingPunct="0">
              <a:defRPr sz="800">
                <a:solidFill>
                  <a:schemeClr val="tx1"/>
                </a:solidFill>
                <a:latin typeface="Arial" charset="0"/>
                <a:ea typeface="ＭＳ Ｐゴシック" charset="0"/>
                <a:cs typeface="ＭＳ Ｐゴシック" charset="0"/>
              </a:defRPr>
            </a:lvl1pPr>
            <a:lvl2pPr marL="37931725" indent="-37474525" eaLnBrk="0" hangingPunct="0">
              <a:defRPr sz="800">
                <a:solidFill>
                  <a:schemeClr val="tx1"/>
                </a:solidFill>
                <a:latin typeface="Arial" charset="0"/>
                <a:ea typeface="ＭＳ Ｐゴシック" charset="0"/>
              </a:defRPr>
            </a:lvl2pPr>
            <a:lvl3pPr eaLnBrk="0" hangingPunct="0">
              <a:defRPr sz="800">
                <a:solidFill>
                  <a:schemeClr val="tx1"/>
                </a:solidFill>
                <a:latin typeface="Arial" charset="0"/>
                <a:ea typeface="ＭＳ Ｐゴシック" charset="0"/>
              </a:defRPr>
            </a:lvl3pPr>
            <a:lvl4pPr eaLnBrk="0" hangingPunct="0">
              <a:defRPr sz="800">
                <a:solidFill>
                  <a:schemeClr val="tx1"/>
                </a:solidFill>
                <a:latin typeface="Arial" charset="0"/>
                <a:ea typeface="ＭＳ Ｐゴシック" charset="0"/>
              </a:defRPr>
            </a:lvl4pPr>
            <a:lvl5pPr eaLnBrk="0" hangingPunct="0">
              <a:defRPr sz="800">
                <a:solidFill>
                  <a:schemeClr val="tx1"/>
                </a:solidFill>
                <a:latin typeface="Arial" charset="0"/>
                <a:ea typeface="ＭＳ Ｐゴシック" charset="0"/>
              </a:defRPr>
            </a:lvl5pPr>
            <a:lvl6pPr marL="457200" eaLnBrk="0" fontAlgn="base" hangingPunct="0">
              <a:spcBef>
                <a:spcPct val="0"/>
              </a:spcBef>
              <a:spcAft>
                <a:spcPct val="0"/>
              </a:spcAft>
              <a:defRPr sz="800">
                <a:solidFill>
                  <a:schemeClr val="tx1"/>
                </a:solidFill>
                <a:latin typeface="Arial" charset="0"/>
                <a:ea typeface="ＭＳ Ｐゴシック" charset="0"/>
              </a:defRPr>
            </a:lvl6pPr>
            <a:lvl7pPr marL="914400" eaLnBrk="0" fontAlgn="base" hangingPunct="0">
              <a:spcBef>
                <a:spcPct val="0"/>
              </a:spcBef>
              <a:spcAft>
                <a:spcPct val="0"/>
              </a:spcAft>
              <a:defRPr sz="800">
                <a:solidFill>
                  <a:schemeClr val="tx1"/>
                </a:solidFill>
                <a:latin typeface="Arial" charset="0"/>
                <a:ea typeface="ＭＳ Ｐゴシック" charset="0"/>
              </a:defRPr>
            </a:lvl7pPr>
            <a:lvl8pPr marL="1371600" eaLnBrk="0" fontAlgn="base" hangingPunct="0">
              <a:spcBef>
                <a:spcPct val="0"/>
              </a:spcBef>
              <a:spcAft>
                <a:spcPct val="0"/>
              </a:spcAft>
              <a:defRPr sz="800">
                <a:solidFill>
                  <a:schemeClr val="tx1"/>
                </a:solidFill>
                <a:latin typeface="Arial" charset="0"/>
                <a:ea typeface="ＭＳ Ｐゴシック" charset="0"/>
              </a:defRPr>
            </a:lvl8pPr>
            <a:lvl9pPr marL="18288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defRPr/>
            </a:pPr>
            <a:r>
              <a:rPr lang="en-US" sz="900" b="1">
                <a:solidFill>
                  <a:schemeClr val="bg1"/>
                </a:solidFill>
                <a:cs typeface="Arial" charset="0"/>
              </a:rPr>
              <a:t>FOR BROKER/DEALER USE ONLY ─ NOT FOR USE WITH THE PUBLIC</a:t>
            </a:r>
          </a:p>
        </p:txBody>
      </p:sp>
      <p:pic>
        <p:nvPicPr>
          <p:cNvPr id="3086" name="Picture 61" descr="nwFR_4c"/>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950913" y="4386263"/>
            <a:ext cx="1081087" cy="123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hf sldNum="0"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1.tif"/></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emf"/><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3.emf"/><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3.emf"/><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9.emf"/><Relationship Id="rId4" Type="http://schemas.openxmlformats.org/officeDocument/2006/relationships/image" Target="../media/image22.emf"/></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0.emf"/><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3.emf"/><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3.emf"/><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image" Target="../media/image22.emf"/></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image" Target="../media/image22.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0.emf"/></Relationships>
</file>

<file path=ppt/slides/_rels/slide2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1.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3" Type="http://schemas.openxmlformats.org/officeDocument/2006/relationships/image" Target="../media/image6.emf"/><Relationship Id="rId7" Type="http://schemas.openxmlformats.org/officeDocument/2006/relationships/image" Target="../media/image11.emf"/><Relationship Id="rId12"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itle.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 Box 3"/>
          <p:cNvSpPr txBox="1">
            <a:spLocks noChangeArrowheads="1"/>
          </p:cNvSpPr>
          <p:nvPr/>
        </p:nvSpPr>
        <p:spPr bwMode="auto">
          <a:xfrm>
            <a:off x="215900" y="6413500"/>
            <a:ext cx="24257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635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s-IS" dirty="0">
                <a:solidFill>
                  <a:schemeClr val="tx1">
                    <a:lumMod val="85000"/>
                    <a:lumOff val="15000"/>
                  </a:schemeClr>
                </a:solidFill>
              </a:rPr>
              <a:t>NFM-3841AO.10 (08/16)</a:t>
            </a:r>
            <a:r>
              <a:rPr lang="en-US" dirty="0">
                <a:solidFill>
                  <a:schemeClr val="tx1">
                    <a:lumMod val="85000"/>
                    <a:lumOff val="15000"/>
                  </a:schemeClr>
                </a:solidFill>
              </a:rPr>
              <a:t>)</a:t>
            </a:r>
          </a:p>
        </p:txBody>
      </p:sp>
    </p:spTree>
  </p:cSld>
  <p:clrMapOvr>
    <a:overrideClrMapping bg1="lt1" tx1="dk1" bg2="lt2" tx2="dk2" accent1="accent1" accent2="accent2" accent3="accent3" accent4="accent4" accent5="accent5" accent6="accent6" hlink="hlink" folHlink="folHlink"/>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ChangeArrowheads="1"/>
          </p:cNvSpPr>
          <p:nvPr/>
        </p:nvSpPr>
        <p:spPr bwMode="auto">
          <a:xfrm>
            <a:off x="0" y="0"/>
            <a:ext cx="9144000" cy="6858000"/>
          </a:xfrm>
          <a:prstGeom prst="rect">
            <a:avLst/>
          </a:prstGeom>
          <a:solidFill>
            <a:srgbClr val="63619A"/>
          </a:solidFill>
          <a:ln w="6350">
            <a:solidFill>
              <a:srgbClr val="006892"/>
            </a:solidFill>
            <a:miter lim="800000"/>
            <a:headEnd/>
            <a:tailEnd/>
          </a:ln>
        </p:spPr>
        <p:txBody>
          <a:bodyPr wrap="none" anchor="ctr">
            <a:spAutoFit/>
          </a:bodyPr>
          <a:lstStyle/>
          <a:p>
            <a:endParaRPr lang="en-US"/>
          </a:p>
        </p:txBody>
      </p:sp>
      <p:sp>
        <p:nvSpPr>
          <p:cNvPr id="20482" name="Line 4"/>
          <p:cNvSpPr>
            <a:spLocks noChangeShapeType="1"/>
          </p:cNvSpPr>
          <p:nvPr/>
        </p:nvSpPr>
        <p:spPr bwMode="auto">
          <a:xfrm>
            <a:off x="685800" y="800100"/>
            <a:ext cx="7772400" cy="0"/>
          </a:xfrm>
          <a:prstGeom prst="line">
            <a:avLst/>
          </a:prstGeom>
          <a:noFill/>
          <a:ln w="635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483" name="Line 5"/>
          <p:cNvSpPr>
            <a:spLocks noChangeShapeType="1"/>
          </p:cNvSpPr>
          <p:nvPr/>
        </p:nvSpPr>
        <p:spPr bwMode="auto">
          <a:xfrm>
            <a:off x="685800" y="6057900"/>
            <a:ext cx="7772400" cy="0"/>
          </a:xfrm>
          <a:prstGeom prst="line">
            <a:avLst/>
          </a:prstGeom>
          <a:noFill/>
          <a:ln w="635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484" name="Text Box 6"/>
          <p:cNvSpPr txBox="1">
            <a:spLocks noChangeArrowheads="1"/>
          </p:cNvSpPr>
          <p:nvPr/>
        </p:nvSpPr>
        <p:spPr bwMode="auto">
          <a:xfrm>
            <a:off x="1810512" y="2339975"/>
            <a:ext cx="7315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r>
              <a:rPr lang="en-US" sz="4800" b="1" dirty="0">
                <a:solidFill>
                  <a:schemeClr val="bg1"/>
                </a:solidFill>
              </a:rPr>
              <a:t>Market risk. </a:t>
            </a:r>
          </a:p>
        </p:txBody>
      </p:sp>
      <p:pic>
        <p:nvPicPr>
          <p:cNvPr id="2" name="Picture 1"/>
          <p:cNvPicPr>
            <a:picLocks noChangeAspect="1"/>
          </p:cNvPicPr>
          <p:nvPr/>
        </p:nvPicPr>
        <p:blipFill>
          <a:blip r:embed="rId3"/>
          <a:stretch>
            <a:fillRect/>
          </a:stretch>
        </p:blipFill>
        <p:spPr>
          <a:xfrm>
            <a:off x="749300" y="2397796"/>
            <a:ext cx="850900" cy="7366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570" y="863601"/>
            <a:ext cx="8875059" cy="6858000"/>
          </a:xfrm>
          <a:prstGeom prst="rect">
            <a:avLst/>
          </a:prstGeom>
        </p:spPr>
      </p:pic>
      <p:sp>
        <p:nvSpPr>
          <p:cNvPr id="22529" name="Text Box 5"/>
          <p:cNvSpPr txBox="1">
            <a:spLocks noChangeArrowheads="1"/>
          </p:cNvSpPr>
          <p:nvPr/>
        </p:nvSpPr>
        <p:spPr bwMode="auto">
          <a:xfrm>
            <a:off x="914400" y="979488"/>
            <a:ext cx="7315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endParaRPr lang="en-US" sz="2400" dirty="0"/>
          </a:p>
          <a:p>
            <a:pPr eaLnBrk="1" hangingPunct="1"/>
            <a:endParaRPr lang="en-US" sz="2400" dirty="0"/>
          </a:p>
        </p:txBody>
      </p:sp>
      <p:sp>
        <p:nvSpPr>
          <p:cNvPr id="22535" name="Line 13"/>
          <p:cNvSpPr>
            <a:spLocks noChangeShapeType="1"/>
          </p:cNvSpPr>
          <p:nvPr/>
        </p:nvSpPr>
        <p:spPr bwMode="auto">
          <a:xfrm>
            <a:off x="685800" y="8001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536" name="Line 14"/>
          <p:cNvSpPr>
            <a:spLocks noChangeShapeType="1"/>
          </p:cNvSpPr>
          <p:nvPr/>
        </p:nvSpPr>
        <p:spPr bwMode="auto">
          <a:xfrm>
            <a:off x="685800" y="60579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 name="Text Box 3"/>
          <p:cNvSpPr txBox="1">
            <a:spLocks noChangeArrowheads="1"/>
          </p:cNvSpPr>
          <p:nvPr/>
        </p:nvSpPr>
        <p:spPr bwMode="auto">
          <a:xfrm>
            <a:off x="698500" y="1257300"/>
            <a:ext cx="7315200" cy="161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r>
              <a:rPr lang="en-US" altLang="ja-JP" sz="2800" b="1" dirty="0">
                <a:solidFill>
                  <a:srgbClr val="63619A"/>
                </a:solidFill>
              </a:rPr>
              <a:t>Did you know?</a:t>
            </a:r>
          </a:p>
          <a:p>
            <a:pPr eaLnBrk="1" hangingPunct="1"/>
            <a:endParaRPr lang="en-US" sz="3600" b="1" dirty="0">
              <a:solidFill>
                <a:srgbClr val="8A2003"/>
              </a:solidFill>
            </a:endParaRPr>
          </a:p>
          <a:p>
            <a:pPr eaLnBrk="1" hangingPunct="1"/>
            <a:endParaRPr lang="en-US" sz="3600" b="1" dirty="0">
              <a:solidFill>
                <a:srgbClr val="8A2003"/>
              </a:solidFill>
            </a:endParaRPr>
          </a:p>
        </p:txBody>
      </p:sp>
      <p:sp>
        <p:nvSpPr>
          <p:cNvPr id="18" name="TextBox 17"/>
          <p:cNvSpPr txBox="1"/>
          <p:nvPr/>
        </p:nvSpPr>
        <p:spPr>
          <a:xfrm>
            <a:off x="641350" y="5572125"/>
            <a:ext cx="7283450" cy="461665"/>
          </a:xfrm>
          <a:prstGeom prst="rect">
            <a:avLst/>
          </a:prstGeom>
          <a:noFill/>
        </p:spPr>
        <p:txBody>
          <a:bodyPr wrap="square" rtlCol="0">
            <a:spAutoFit/>
          </a:bodyPr>
          <a:lstStyle/>
          <a:p>
            <a:r>
              <a:rPr lang="en-US" sz="1200" dirty="0">
                <a:solidFill>
                  <a:schemeClr val="accent4">
                    <a:lumMod val="50000"/>
                    <a:lumOff val="50000"/>
                  </a:schemeClr>
                </a:solidFill>
                <a:latin typeface="Gotham Book"/>
                <a:cs typeface="Gotham Book"/>
              </a:rPr>
              <a:t> </a:t>
            </a:r>
          </a:p>
          <a:p>
            <a:pPr marL="114300" indent="-114300">
              <a:tabLst>
                <a:tab pos="114300" algn="l"/>
              </a:tabLst>
            </a:pPr>
            <a:r>
              <a:rPr lang="en-US" sz="1100" baseline="30000" dirty="0">
                <a:solidFill>
                  <a:schemeClr val="accent4">
                    <a:lumMod val="50000"/>
                    <a:lumOff val="50000"/>
                  </a:schemeClr>
                </a:solidFill>
                <a:latin typeface="+mj-lt"/>
                <a:cs typeface="Gotham Book"/>
              </a:rPr>
              <a:t>3</a:t>
            </a:r>
            <a:r>
              <a:rPr lang="en-US" sz="1100" dirty="0">
                <a:solidFill>
                  <a:schemeClr val="accent4">
                    <a:lumMod val="50000"/>
                    <a:lumOff val="50000"/>
                  </a:schemeClr>
                </a:solidFill>
                <a:latin typeface="+mj-lt"/>
                <a:cs typeface="Gotham Book"/>
              </a:rPr>
              <a:t>	“Bad January a bad omen for stocks in 2016? - On Money", Chicago Tribune, January 2016.</a:t>
            </a:r>
            <a:endParaRPr lang="en-US" sz="1100" dirty="0">
              <a:solidFill>
                <a:schemeClr val="accent4">
                  <a:lumMod val="50000"/>
                  <a:lumOff val="50000"/>
                </a:schemeClr>
              </a:solidFill>
              <a:latin typeface="+mj-lt"/>
            </a:endParaRPr>
          </a:p>
        </p:txBody>
      </p:sp>
      <p:pic>
        <p:nvPicPr>
          <p:cNvPr id="11" name="Picture 10"/>
          <p:cNvPicPr>
            <a:picLocks noChangeAspect="1"/>
          </p:cNvPicPr>
          <p:nvPr/>
        </p:nvPicPr>
        <p:blipFill>
          <a:blip r:embed="rId4"/>
          <a:stretch>
            <a:fillRect/>
          </a:stretch>
        </p:blipFill>
        <p:spPr>
          <a:xfrm>
            <a:off x="584200" y="457200"/>
            <a:ext cx="2844800" cy="279400"/>
          </a:xfrm>
          <a:prstGeom prst="rect">
            <a:avLst/>
          </a:prstGeom>
        </p:spPr>
      </p:pic>
      <p:pic>
        <p:nvPicPr>
          <p:cNvPr id="13" name="Picture 12"/>
          <p:cNvPicPr>
            <a:picLocks noChangeAspect="1"/>
          </p:cNvPicPr>
          <p:nvPr/>
        </p:nvPicPr>
        <p:blipFill>
          <a:blip r:embed="rId5"/>
          <a:stretch>
            <a:fillRect/>
          </a:stretch>
        </p:blipFill>
        <p:spPr>
          <a:xfrm>
            <a:off x="3289300" y="457200"/>
            <a:ext cx="2844800" cy="2794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0438"/>
            <a:ext cx="9421159" cy="7279986"/>
          </a:xfrm>
          <a:prstGeom prst="rect">
            <a:avLst/>
          </a:prstGeom>
        </p:spPr>
      </p:pic>
      <p:sp>
        <p:nvSpPr>
          <p:cNvPr id="24577" name="Text Box 2"/>
          <p:cNvSpPr txBox="1">
            <a:spLocks noChangeArrowheads="1"/>
          </p:cNvSpPr>
          <p:nvPr/>
        </p:nvSpPr>
        <p:spPr bwMode="auto">
          <a:xfrm>
            <a:off x="800100" y="960438"/>
            <a:ext cx="7315200" cy="212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endParaRPr lang="en-US" sz="2800" b="1" dirty="0">
              <a:solidFill>
                <a:srgbClr val="717074"/>
              </a:solidFill>
            </a:endParaRPr>
          </a:p>
          <a:p>
            <a:pPr eaLnBrk="1" hangingPunct="1"/>
            <a:endParaRPr lang="en-US" sz="3200" b="1" dirty="0">
              <a:solidFill>
                <a:srgbClr val="717074"/>
              </a:solidFill>
            </a:endParaRPr>
          </a:p>
          <a:p>
            <a:pPr eaLnBrk="1" hangingPunct="1"/>
            <a:endParaRPr lang="en-US" sz="3600" b="1" dirty="0">
              <a:solidFill>
                <a:srgbClr val="717074"/>
              </a:solidFill>
            </a:endParaRPr>
          </a:p>
          <a:p>
            <a:pPr eaLnBrk="1" hangingPunct="1"/>
            <a:r>
              <a:rPr lang="en-US" sz="3600" b="1" dirty="0">
                <a:solidFill>
                  <a:srgbClr val="717074"/>
                </a:solidFill>
              </a:rPr>
              <a:t> </a:t>
            </a:r>
          </a:p>
        </p:txBody>
      </p:sp>
      <p:sp>
        <p:nvSpPr>
          <p:cNvPr id="24583" name="Line 9"/>
          <p:cNvSpPr>
            <a:spLocks noChangeShapeType="1"/>
          </p:cNvSpPr>
          <p:nvPr/>
        </p:nvSpPr>
        <p:spPr bwMode="auto">
          <a:xfrm>
            <a:off x="685800" y="8001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585" name="Text Box 11"/>
          <p:cNvSpPr txBox="1">
            <a:spLocks noChangeArrowheads="1"/>
          </p:cNvSpPr>
          <p:nvPr/>
        </p:nvSpPr>
        <p:spPr bwMode="auto">
          <a:xfrm>
            <a:off x="762000" y="2114550"/>
            <a:ext cx="7315200" cy="75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tabLst>
                <a:tab pos="457200" algn="l"/>
              </a:tabLst>
              <a:defRPr sz="800">
                <a:solidFill>
                  <a:schemeClr val="tx1"/>
                </a:solidFill>
                <a:latin typeface="Arial" charset="0"/>
                <a:ea typeface="ＭＳ Ｐゴシック" charset="0"/>
                <a:cs typeface="ＭＳ Ｐゴシック" charset="0"/>
              </a:defRPr>
            </a:lvl1pPr>
            <a:lvl2pPr marL="742950" indent="-285750" eaLnBrk="0" hangingPunct="0">
              <a:tabLst>
                <a:tab pos="457200" algn="l"/>
              </a:tabLst>
              <a:defRPr sz="800">
                <a:solidFill>
                  <a:schemeClr val="tx1"/>
                </a:solidFill>
                <a:latin typeface="Arial" charset="0"/>
                <a:ea typeface="ＭＳ Ｐゴシック" charset="0"/>
              </a:defRPr>
            </a:lvl2pPr>
            <a:lvl3pPr marL="1143000" indent="-228600" eaLnBrk="0" hangingPunct="0">
              <a:tabLst>
                <a:tab pos="457200" algn="l"/>
              </a:tabLst>
              <a:defRPr sz="800">
                <a:solidFill>
                  <a:schemeClr val="tx1"/>
                </a:solidFill>
                <a:latin typeface="Arial" charset="0"/>
                <a:ea typeface="ＭＳ Ｐゴシック" charset="0"/>
              </a:defRPr>
            </a:lvl3pPr>
            <a:lvl4pPr marL="1600200" indent="-228600" eaLnBrk="0" hangingPunct="0">
              <a:tabLst>
                <a:tab pos="457200" algn="l"/>
              </a:tabLst>
              <a:defRPr sz="800">
                <a:solidFill>
                  <a:schemeClr val="tx1"/>
                </a:solidFill>
                <a:latin typeface="Arial" charset="0"/>
                <a:ea typeface="ＭＳ Ｐゴシック" charset="0"/>
              </a:defRPr>
            </a:lvl4pPr>
            <a:lvl5pPr marL="2057400" indent="-228600" eaLnBrk="0" hangingPunct="0">
              <a:tabLst>
                <a:tab pos="457200" algn="l"/>
              </a:tabLst>
              <a:defRPr sz="800">
                <a:solidFill>
                  <a:schemeClr val="tx1"/>
                </a:solidFill>
                <a:latin typeface="Arial" charset="0"/>
                <a:ea typeface="ＭＳ Ｐゴシック" charset="0"/>
              </a:defRPr>
            </a:lvl5pPr>
            <a:lvl6pPr marL="2514600" indent="-228600" eaLnBrk="0" fontAlgn="base" hangingPunct="0">
              <a:spcBef>
                <a:spcPct val="0"/>
              </a:spcBef>
              <a:spcAft>
                <a:spcPct val="0"/>
              </a:spcAft>
              <a:tabLst>
                <a:tab pos="457200" algn="l"/>
              </a:tabLst>
              <a:defRPr sz="800">
                <a:solidFill>
                  <a:schemeClr val="tx1"/>
                </a:solidFill>
                <a:latin typeface="Arial" charset="0"/>
                <a:ea typeface="ＭＳ Ｐゴシック" charset="0"/>
              </a:defRPr>
            </a:lvl6pPr>
            <a:lvl7pPr marL="2971800" indent="-228600" eaLnBrk="0" fontAlgn="base" hangingPunct="0">
              <a:spcBef>
                <a:spcPct val="0"/>
              </a:spcBef>
              <a:spcAft>
                <a:spcPct val="0"/>
              </a:spcAft>
              <a:tabLst>
                <a:tab pos="457200" algn="l"/>
              </a:tabLst>
              <a:defRPr sz="800">
                <a:solidFill>
                  <a:schemeClr val="tx1"/>
                </a:solidFill>
                <a:latin typeface="Arial" charset="0"/>
                <a:ea typeface="ＭＳ Ｐゴシック" charset="0"/>
              </a:defRPr>
            </a:lvl7pPr>
            <a:lvl8pPr marL="3429000" indent="-228600" eaLnBrk="0" fontAlgn="base" hangingPunct="0">
              <a:spcBef>
                <a:spcPct val="0"/>
              </a:spcBef>
              <a:spcAft>
                <a:spcPct val="0"/>
              </a:spcAft>
              <a:tabLst>
                <a:tab pos="457200" algn="l"/>
              </a:tabLst>
              <a:defRPr sz="800">
                <a:solidFill>
                  <a:schemeClr val="tx1"/>
                </a:solidFill>
                <a:latin typeface="Arial" charset="0"/>
                <a:ea typeface="ＭＳ Ｐゴシック" charset="0"/>
              </a:defRPr>
            </a:lvl8pPr>
            <a:lvl9pPr marL="3886200" indent="-228600" eaLnBrk="0" fontAlgn="base" hangingPunct="0">
              <a:spcBef>
                <a:spcPct val="0"/>
              </a:spcBef>
              <a:spcAft>
                <a:spcPct val="0"/>
              </a:spcAft>
              <a:tabLst>
                <a:tab pos="457200" algn="l"/>
              </a:tabLst>
              <a:defRPr sz="800">
                <a:solidFill>
                  <a:schemeClr val="tx1"/>
                </a:solidFill>
                <a:latin typeface="Arial" charset="0"/>
                <a:ea typeface="ＭＳ Ｐゴシック" charset="0"/>
              </a:defRPr>
            </a:lvl9pPr>
          </a:lstStyle>
          <a:p>
            <a:pPr eaLnBrk="1" hangingPunct="1"/>
            <a:endParaRPr lang="en-US" sz="2000"/>
          </a:p>
          <a:p>
            <a:pPr eaLnBrk="1" hangingPunct="1"/>
            <a:endParaRPr lang="en-US"/>
          </a:p>
          <a:p>
            <a:pPr eaLnBrk="1" hangingPunct="1">
              <a:spcBef>
                <a:spcPct val="30000"/>
              </a:spcBef>
            </a:pPr>
            <a:endParaRPr lang="en-US" sz="1200"/>
          </a:p>
        </p:txBody>
      </p:sp>
      <p:sp>
        <p:nvSpPr>
          <p:cNvPr id="16" name="Text Box 3"/>
          <p:cNvSpPr txBox="1">
            <a:spLocks noChangeArrowheads="1"/>
          </p:cNvSpPr>
          <p:nvPr/>
        </p:nvSpPr>
        <p:spPr bwMode="auto">
          <a:xfrm>
            <a:off x="698500" y="1257300"/>
            <a:ext cx="7315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r>
              <a:rPr lang="en-US" altLang="ja-JP" sz="2800" b="1" dirty="0">
                <a:solidFill>
                  <a:srgbClr val="63619A"/>
                </a:solidFill>
              </a:rPr>
              <a:t>Market performance over 119 years.</a:t>
            </a:r>
            <a:endParaRPr lang="en-US" sz="3600" b="1" dirty="0">
              <a:solidFill>
                <a:srgbClr val="8A2003"/>
              </a:solidFill>
            </a:endParaRPr>
          </a:p>
        </p:txBody>
      </p:sp>
      <p:sp>
        <p:nvSpPr>
          <p:cNvPr id="20" name="TextBox 19"/>
          <p:cNvSpPr txBox="1"/>
          <p:nvPr/>
        </p:nvSpPr>
        <p:spPr>
          <a:xfrm>
            <a:off x="7378700" y="1641185"/>
            <a:ext cx="1676400" cy="5216813"/>
          </a:xfrm>
          <a:prstGeom prst="rect">
            <a:avLst/>
          </a:prstGeom>
          <a:noFill/>
        </p:spPr>
        <p:txBody>
          <a:bodyPr wrap="square" rtlCol="0">
            <a:spAutoFit/>
          </a:bodyPr>
          <a:lstStyle/>
          <a:p>
            <a:pPr>
              <a:spcAft>
                <a:spcPts val="600"/>
              </a:spcAft>
            </a:pPr>
            <a:r>
              <a:rPr lang="en-US" dirty="0">
                <a:solidFill>
                  <a:srgbClr val="7F7F7F"/>
                </a:solidFill>
              </a:rPr>
              <a:t>Source: Graph created by Guggenheim Investments using data from </a:t>
            </a:r>
            <a:r>
              <a:rPr lang="en-US" dirty="0" err="1">
                <a:solidFill>
                  <a:srgbClr val="7F7F7F"/>
                </a:solidFill>
              </a:rPr>
              <a:t>dowjones.com</a:t>
            </a:r>
            <a:r>
              <a:rPr lang="en-US" dirty="0">
                <a:solidFill>
                  <a:srgbClr val="7F7F7F"/>
                </a:solidFill>
              </a:rPr>
              <a:t>. Cumulative returns are calculated by Guggenheim Investments. Logarithmic graph of the Dow Jones Industrial Average from 1.1897 through </a:t>
            </a:r>
            <a:r>
              <a:rPr lang="hr-HR" dirty="0">
                <a:solidFill>
                  <a:srgbClr val="7F7F7F"/>
                </a:solidFill>
              </a:rPr>
              <a:t>12.2015.</a:t>
            </a:r>
          </a:p>
          <a:p>
            <a:pPr>
              <a:spcAft>
                <a:spcPts val="600"/>
              </a:spcAft>
            </a:pPr>
            <a:r>
              <a:rPr lang="en-US" dirty="0">
                <a:solidFill>
                  <a:srgbClr val="7F7F7F"/>
                </a:solidFill>
              </a:rPr>
              <a:t>Performance displayed represents past performance, which is no guarantee of future results. The “Dow Jones Industrial Average” is a product of S&amp;P Dow Jones Indices LLC (“SPDJI”). Standard &amp; Poor’s® and S&amp;P® are registered trademarks of Standard &amp; Poor’s Financial Services LLC (“S&amp;P”); DJIA®, The Dow®, Dow Jones® and Dow Jones Industrial Average are trademarks of Dow Jones Trademark Holdings LLC (“Dow Jones”); and these trademarks have been licensed for use by SPDJI. Guggenheim Investments is not sponsored, endorsed, sold or promoted by SPDJI, Dow Jones, S&amp;P, their respective affiliates do not sponsor, endorse, sell or promote investment products based on the Dow Jones Industrial Average, and none of such parties make any representation regarding the advisability of investing in such products nor do they have any liability for any errors, omissions, or interruptions of the Dow Jones Industrial Average.</a:t>
            </a:r>
          </a:p>
        </p:txBody>
      </p:sp>
      <p:pic>
        <p:nvPicPr>
          <p:cNvPr id="11" name="Picture 10"/>
          <p:cNvPicPr>
            <a:picLocks noChangeAspect="1"/>
          </p:cNvPicPr>
          <p:nvPr/>
        </p:nvPicPr>
        <p:blipFill>
          <a:blip r:embed="rId4"/>
          <a:stretch>
            <a:fillRect/>
          </a:stretch>
        </p:blipFill>
        <p:spPr>
          <a:xfrm>
            <a:off x="584200" y="457200"/>
            <a:ext cx="2844800" cy="279400"/>
          </a:xfrm>
          <a:prstGeom prst="rect">
            <a:avLst/>
          </a:prstGeom>
        </p:spPr>
      </p:pic>
      <p:pic>
        <p:nvPicPr>
          <p:cNvPr id="12" name="Picture 11"/>
          <p:cNvPicPr>
            <a:picLocks noChangeAspect="1"/>
          </p:cNvPicPr>
          <p:nvPr/>
        </p:nvPicPr>
        <p:blipFill>
          <a:blip r:embed="rId5"/>
          <a:stretch>
            <a:fillRect/>
          </a:stretch>
        </p:blipFill>
        <p:spPr>
          <a:xfrm>
            <a:off x="3289300" y="457200"/>
            <a:ext cx="2844800" cy="2794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548" y="329184"/>
            <a:ext cx="9995467" cy="7723770"/>
          </a:xfrm>
          <a:prstGeom prst="rect">
            <a:avLst/>
          </a:prstGeom>
        </p:spPr>
      </p:pic>
      <p:sp>
        <p:nvSpPr>
          <p:cNvPr id="28679" name="Line 8"/>
          <p:cNvSpPr>
            <a:spLocks noChangeShapeType="1"/>
          </p:cNvSpPr>
          <p:nvPr/>
        </p:nvSpPr>
        <p:spPr bwMode="auto">
          <a:xfrm>
            <a:off x="685800" y="8001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680" name="Line 9"/>
          <p:cNvSpPr>
            <a:spLocks noChangeShapeType="1"/>
          </p:cNvSpPr>
          <p:nvPr/>
        </p:nvSpPr>
        <p:spPr bwMode="auto">
          <a:xfrm>
            <a:off x="685800" y="60579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 name="Text Box 3"/>
          <p:cNvSpPr txBox="1">
            <a:spLocks noChangeArrowheads="1"/>
          </p:cNvSpPr>
          <p:nvPr/>
        </p:nvSpPr>
        <p:spPr bwMode="auto">
          <a:xfrm>
            <a:off x="698500" y="1257300"/>
            <a:ext cx="7315200" cy="161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r>
              <a:rPr lang="en-US" altLang="ja-JP" sz="2800" b="1" dirty="0">
                <a:solidFill>
                  <a:srgbClr val="63619A"/>
                </a:solidFill>
              </a:rPr>
              <a:t>Did you know?</a:t>
            </a:r>
          </a:p>
          <a:p>
            <a:pPr eaLnBrk="1" hangingPunct="1"/>
            <a:endParaRPr lang="en-US" sz="3600" b="1" dirty="0">
              <a:solidFill>
                <a:srgbClr val="8A2003"/>
              </a:solidFill>
            </a:endParaRPr>
          </a:p>
          <a:p>
            <a:pPr eaLnBrk="1" hangingPunct="1"/>
            <a:endParaRPr lang="en-US" sz="3600" b="1" dirty="0">
              <a:solidFill>
                <a:srgbClr val="8A2003"/>
              </a:solidFill>
            </a:endParaRPr>
          </a:p>
        </p:txBody>
      </p:sp>
      <p:pic>
        <p:nvPicPr>
          <p:cNvPr id="9" name="Picture 8"/>
          <p:cNvPicPr>
            <a:picLocks noChangeAspect="1"/>
          </p:cNvPicPr>
          <p:nvPr/>
        </p:nvPicPr>
        <p:blipFill>
          <a:blip r:embed="rId4"/>
          <a:stretch>
            <a:fillRect/>
          </a:stretch>
        </p:blipFill>
        <p:spPr>
          <a:xfrm>
            <a:off x="584200" y="457200"/>
            <a:ext cx="2844800" cy="279400"/>
          </a:xfrm>
          <a:prstGeom prst="rect">
            <a:avLst/>
          </a:prstGeom>
        </p:spPr>
      </p:pic>
      <p:pic>
        <p:nvPicPr>
          <p:cNvPr id="10" name="Picture 9"/>
          <p:cNvPicPr>
            <a:picLocks noChangeAspect="1"/>
          </p:cNvPicPr>
          <p:nvPr/>
        </p:nvPicPr>
        <p:blipFill>
          <a:blip r:embed="rId5"/>
          <a:stretch>
            <a:fillRect/>
          </a:stretch>
        </p:blipFill>
        <p:spPr>
          <a:xfrm>
            <a:off x="3289300" y="457200"/>
            <a:ext cx="2844800" cy="279400"/>
          </a:xfrm>
          <a:prstGeom prst="rect">
            <a:avLst/>
          </a:prstGeom>
        </p:spPr>
      </p:pic>
      <p:sp>
        <p:nvSpPr>
          <p:cNvPr id="11" name="TextBox 10"/>
          <p:cNvSpPr txBox="1"/>
          <p:nvPr/>
        </p:nvSpPr>
        <p:spPr>
          <a:xfrm>
            <a:off x="685800" y="5544403"/>
            <a:ext cx="8451850" cy="615553"/>
          </a:xfrm>
          <a:prstGeom prst="rect">
            <a:avLst/>
          </a:prstGeom>
          <a:noFill/>
        </p:spPr>
        <p:txBody>
          <a:bodyPr wrap="square" rtlCol="0">
            <a:spAutoFit/>
          </a:bodyPr>
          <a:lstStyle/>
          <a:p>
            <a:r>
              <a:rPr lang="en-US" sz="1100" i="1" baseline="30000" dirty="0">
                <a:solidFill>
                  <a:schemeClr val="accent4">
                    <a:lumMod val="50000"/>
                    <a:lumOff val="50000"/>
                  </a:schemeClr>
                </a:solidFill>
                <a:latin typeface="+mj-lt"/>
                <a:cs typeface="Gotham Book"/>
              </a:rPr>
              <a:t>4  </a:t>
            </a:r>
            <a:r>
              <a:rPr lang="en-US" sz="1100" dirty="0">
                <a:solidFill>
                  <a:schemeClr val="accent4">
                    <a:lumMod val="50000"/>
                    <a:lumOff val="50000"/>
                  </a:schemeClr>
                </a:solidFill>
                <a:latin typeface="+mj-lt"/>
                <a:cs typeface="Gotham Book"/>
              </a:rPr>
              <a:t>S&amp;P 500 Index Performance, Bloomberg, (01/16).</a:t>
            </a:r>
          </a:p>
          <a:p>
            <a:r>
              <a:rPr lang="en-US" sz="1100" i="1" baseline="30000" dirty="0">
                <a:solidFill>
                  <a:schemeClr val="accent4">
                    <a:lumMod val="50000"/>
                    <a:lumOff val="50000"/>
                  </a:schemeClr>
                </a:solidFill>
                <a:latin typeface="+mj-lt"/>
                <a:cs typeface="Gotham Book"/>
              </a:rPr>
              <a:t>5</a:t>
            </a:r>
            <a:r>
              <a:rPr lang="en-US" sz="1100" i="1" dirty="0">
                <a:solidFill>
                  <a:schemeClr val="accent4">
                    <a:lumMod val="50000"/>
                    <a:lumOff val="50000"/>
                  </a:schemeClr>
                </a:solidFill>
                <a:latin typeface="+mj-lt"/>
                <a:cs typeface="Gotham Book"/>
              </a:rPr>
              <a:t> </a:t>
            </a:r>
            <a:r>
              <a:rPr lang="en-US" sz="1100" i="1" dirty="0">
                <a:solidFill>
                  <a:schemeClr val="accent4">
                    <a:lumMod val="50000"/>
                    <a:lumOff val="50000"/>
                  </a:schemeClr>
                </a:solidFill>
                <a:latin typeface="+mj-lt"/>
              </a:rPr>
              <a:t>Are retirement savings too exposed to market risk? </a:t>
            </a:r>
            <a:r>
              <a:rPr lang="en-US" sz="1100" dirty="0">
                <a:solidFill>
                  <a:schemeClr val="accent4">
                    <a:lumMod val="50000"/>
                    <a:lumOff val="50000"/>
                  </a:schemeClr>
                </a:solidFill>
                <a:latin typeface="+mj-lt"/>
              </a:rPr>
              <a:t>Number 8-16, Center for Retirement Research at Boston College (10/08).</a:t>
            </a:r>
          </a:p>
          <a:p>
            <a:endParaRPr lang="en-US" sz="1200" dirty="0">
              <a:solidFill>
                <a:schemeClr val="accent4">
                  <a:lumMod val="50000"/>
                  <a:lumOff val="50000"/>
                </a:scheme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2"/>
          <p:cNvSpPr txBox="1">
            <a:spLocks noChangeArrowheads="1"/>
          </p:cNvSpPr>
          <p:nvPr/>
        </p:nvSpPr>
        <p:spPr bwMode="auto">
          <a:xfrm>
            <a:off x="838200" y="1055688"/>
            <a:ext cx="7315200"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endParaRPr lang="en-US" sz="2800" b="1" dirty="0">
              <a:solidFill>
                <a:srgbClr val="717074"/>
              </a:solidFill>
            </a:endParaRPr>
          </a:p>
          <a:p>
            <a:pPr eaLnBrk="1" hangingPunct="1"/>
            <a:endParaRPr lang="en-US" sz="3600" b="1" dirty="0">
              <a:solidFill>
                <a:srgbClr val="717074"/>
              </a:solidFill>
            </a:endParaRPr>
          </a:p>
          <a:p>
            <a:pPr eaLnBrk="1" hangingPunct="1"/>
            <a:r>
              <a:rPr lang="en-US" sz="3600" b="1" dirty="0">
                <a:solidFill>
                  <a:srgbClr val="717074"/>
                </a:solidFill>
              </a:rPr>
              <a:t> </a:t>
            </a:r>
          </a:p>
        </p:txBody>
      </p:sp>
      <p:sp>
        <p:nvSpPr>
          <p:cNvPr id="30727" name="Line 8"/>
          <p:cNvSpPr>
            <a:spLocks noChangeShapeType="1"/>
          </p:cNvSpPr>
          <p:nvPr/>
        </p:nvSpPr>
        <p:spPr bwMode="auto">
          <a:xfrm>
            <a:off x="685800" y="8001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728" name="Line 9"/>
          <p:cNvSpPr>
            <a:spLocks noChangeShapeType="1"/>
          </p:cNvSpPr>
          <p:nvPr/>
        </p:nvSpPr>
        <p:spPr bwMode="auto">
          <a:xfrm>
            <a:off x="685800" y="60579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729" name="Text Box 10"/>
          <p:cNvSpPr txBox="1">
            <a:spLocks noChangeArrowheads="1"/>
          </p:cNvSpPr>
          <p:nvPr/>
        </p:nvSpPr>
        <p:spPr bwMode="auto">
          <a:xfrm>
            <a:off x="762000" y="2114550"/>
            <a:ext cx="7315200" cy="75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tabLst>
                <a:tab pos="457200" algn="l"/>
              </a:tabLst>
              <a:defRPr sz="800">
                <a:solidFill>
                  <a:schemeClr val="tx1"/>
                </a:solidFill>
                <a:latin typeface="Arial" charset="0"/>
                <a:ea typeface="ＭＳ Ｐゴシック" charset="0"/>
                <a:cs typeface="ＭＳ Ｐゴシック" charset="0"/>
              </a:defRPr>
            </a:lvl1pPr>
            <a:lvl2pPr marL="742950" indent="-285750" eaLnBrk="0" hangingPunct="0">
              <a:tabLst>
                <a:tab pos="457200" algn="l"/>
              </a:tabLst>
              <a:defRPr sz="800">
                <a:solidFill>
                  <a:schemeClr val="tx1"/>
                </a:solidFill>
                <a:latin typeface="Arial" charset="0"/>
                <a:ea typeface="ＭＳ Ｐゴシック" charset="0"/>
              </a:defRPr>
            </a:lvl2pPr>
            <a:lvl3pPr marL="1143000" indent="-228600" eaLnBrk="0" hangingPunct="0">
              <a:tabLst>
                <a:tab pos="457200" algn="l"/>
              </a:tabLst>
              <a:defRPr sz="800">
                <a:solidFill>
                  <a:schemeClr val="tx1"/>
                </a:solidFill>
                <a:latin typeface="Arial" charset="0"/>
                <a:ea typeface="ＭＳ Ｐゴシック" charset="0"/>
              </a:defRPr>
            </a:lvl3pPr>
            <a:lvl4pPr marL="1600200" indent="-228600" eaLnBrk="0" hangingPunct="0">
              <a:tabLst>
                <a:tab pos="457200" algn="l"/>
              </a:tabLst>
              <a:defRPr sz="800">
                <a:solidFill>
                  <a:schemeClr val="tx1"/>
                </a:solidFill>
                <a:latin typeface="Arial" charset="0"/>
                <a:ea typeface="ＭＳ Ｐゴシック" charset="0"/>
              </a:defRPr>
            </a:lvl4pPr>
            <a:lvl5pPr marL="2057400" indent="-228600" eaLnBrk="0" hangingPunct="0">
              <a:tabLst>
                <a:tab pos="457200" algn="l"/>
              </a:tabLst>
              <a:defRPr sz="800">
                <a:solidFill>
                  <a:schemeClr val="tx1"/>
                </a:solidFill>
                <a:latin typeface="Arial" charset="0"/>
                <a:ea typeface="ＭＳ Ｐゴシック" charset="0"/>
              </a:defRPr>
            </a:lvl5pPr>
            <a:lvl6pPr marL="2514600" indent="-228600" eaLnBrk="0" fontAlgn="base" hangingPunct="0">
              <a:spcBef>
                <a:spcPct val="0"/>
              </a:spcBef>
              <a:spcAft>
                <a:spcPct val="0"/>
              </a:spcAft>
              <a:tabLst>
                <a:tab pos="457200" algn="l"/>
              </a:tabLst>
              <a:defRPr sz="800">
                <a:solidFill>
                  <a:schemeClr val="tx1"/>
                </a:solidFill>
                <a:latin typeface="Arial" charset="0"/>
                <a:ea typeface="ＭＳ Ｐゴシック" charset="0"/>
              </a:defRPr>
            </a:lvl6pPr>
            <a:lvl7pPr marL="2971800" indent="-228600" eaLnBrk="0" fontAlgn="base" hangingPunct="0">
              <a:spcBef>
                <a:spcPct val="0"/>
              </a:spcBef>
              <a:spcAft>
                <a:spcPct val="0"/>
              </a:spcAft>
              <a:tabLst>
                <a:tab pos="457200" algn="l"/>
              </a:tabLst>
              <a:defRPr sz="800">
                <a:solidFill>
                  <a:schemeClr val="tx1"/>
                </a:solidFill>
                <a:latin typeface="Arial" charset="0"/>
                <a:ea typeface="ＭＳ Ｐゴシック" charset="0"/>
              </a:defRPr>
            </a:lvl7pPr>
            <a:lvl8pPr marL="3429000" indent="-228600" eaLnBrk="0" fontAlgn="base" hangingPunct="0">
              <a:spcBef>
                <a:spcPct val="0"/>
              </a:spcBef>
              <a:spcAft>
                <a:spcPct val="0"/>
              </a:spcAft>
              <a:tabLst>
                <a:tab pos="457200" algn="l"/>
              </a:tabLst>
              <a:defRPr sz="800">
                <a:solidFill>
                  <a:schemeClr val="tx1"/>
                </a:solidFill>
                <a:latin typeface="Arial" charset="0"/>
                <a:ea typeface="ＭＳ Ｐゴシック" charset="0"/>
              </a:defRPr>
            </a:lvl8pPr>
            <a:lvl9pPr marL="3886200" indent="-228600" eaLnBrk="0" fontAlgn="base" hangingPunct="0">
              <a:spcBef>
                <a:spcPct val="0"/>
              </a:spcBef>
              <a:spcAft>
                <a:spcPct val="0"/>
              </a:spcAft>
              <a:tabLst>
                <a:tab pos="457200" algn="l"/>
              </a:tabLst>
              <a:defRPr sz="800">
                <a:solidFill>
                  <a:schemeClr val="tx1"/>
                </a:solidFill>
                <a:latin typeface="Arial" charset="0"/>
                <a:ea typeface="ＭＳ Ｐゴシック" charset="0"/>
              </a:defRPr>
            </a:lvl9pPr>
          </a:lstStyle>
          <a:p>
            <a:pPr eaLnBrk="1" hangingPunct="1"/>
            <a:endParaRPr lang="en-US" sz="2000"/>
          </a:p>
          <a:p>
            <a:pPr eaLnBrk="1" hangingPunct="1"/>
            <a:endParaRPr lang="en-US"/>
          </a:p>
          <a:p>
            <a:pPr eaLnBrk="1" hangingPunct="1">
              <a:spcBef>
                <a:spcPct val="30000"/>
              </a:spcBef>
            </a:pPr>
            <a:endParaRPr lang="en-US" sz="1200"/>
          </a:p>
        </p:txBody>
      </p:sp>
      <p:sp>
        <p:nvSpPr>
          <p:cNvPr id="15" name="Text Box 3"/>
          <p:cNvSpPr txBox="1">
            <a:spLocks noChangeArrowheads="1"/>
          </p:cNvSpPr>
          <p:nvPr/>
        </p:nvSpPr>
        <p:spPr bwMode="auto">
          <a:xfrm>
            <a:off x="698500" y="1257300"/>
            <a:ext cx="7315200" cy="161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r>
              <a:rPr lang="en-US" altLang="ja-JP" sz="2800" b="1" dirty="0">
                <a:solidFill>
                  <a:srgbClr val="63619A"/>
                </a:solidFill>
              </a:rPr>
              <a:t>Effect of market fluctuation.</a:t>
            </a:r>
          </a:p>
          <a:p>
            <a:pPr eaLnBrk="1" hangingPunct="1"/>
            <a:endParaRPr lang="en-US" sz="3600" b="1" dirty="0">
              <a:solidFill>
                <a:srgbClr val="8A2003"/>
              </a:solidFill>
            </a:endParaRPr>
          </a:p>
          <a:p>
            <a:pPr eaLnBrk="1" hangingPunct="1"/>
            <a:endParaRPr lang="en-US" sz="3600" b="1" dirty="0">
              <a:solidFill>
                <a:srgbClr val="8A2003"/>
              </a:solidFill>
            </a:endParaRPr>
          </a:p>
        </p:txBody>
      </p:sp>
      <p:pic>
        <p:nvPicPr>
          <p:cNvPr id="11" name="Picture 10"/>
          <p:cNvPicPr>
            <a:picLocks noChangeAspect="1"/>
          </p:cNvPicPr>
          <p:nvPr/>
        </p:nvPicPr>
        <p:blipFill>
          <a:blip r:embed="rId3"/>
          <a:stretch>
            <a:fillRect/>
          </a:stretch>
        </p:blipFill>
        <p:spPr>
          <a:xfrm>
            <a:off x="584200" y="457200"/>
            <a:ext cx="2844800" cy="279400"/>
          </a:xfrm>
          <a:prstGeom prst="rect">
            <a:avLst/>
          </a:prstGeom>
        </p:spPr>
      </p:pic>
      <p:pic>
        <p:nvPicPr>
          <p:cNvPr id="12" name="Picture 11"/>
          <p:cNvPicPr>
            <a:picLocks noChangeAspect="1"/>
          </p:cNvPicPr>
          <p:nvPr/>
        </p:nvPicPr>
        <p:blipFill>
          <a:blip r:embed="rId4"/>
          <a:stretch>
            <a:fillRect/>
          </a:stretch>
        </p:blipFill>
        <p:spPr>
          <a:xfrm>
            <a:off x="3289300" y="457200"/>
            <a:ext cx="2844800" cy="279400"/>
          </a:xfrm>
          <a:prstGeom prst="rect">
            <a:avLst/>
          </a:prstGeom>
        </p:spPr>
      </p:pic>
      <p:pic>
        <p:nvPicPr>
          <p:cNvPr id="16" name="Picture 15" descr="slide 14.jpg"/>
          <p:cNvPicPr>
            <a:picLocks noChangeAspect="1"/>
          </p:cNvPicPr>
          <p:nvPr/>
        </p:nvPicPr>
        <p:blipFill>
          <a:blip r:embed="rId5"/>
          <a:stretch>
            <a:fillRect/>
          </a:stretch>
        </p:blipFill>
        <p:spPr>
          <a:xfrm>
            <a:off x="1289640" y="2093900"/>
            <a:ext cx="6240228" cy="394404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ChangeArrowheads="1"/>
          </p:cNvSpPr>
          <p:nvPr/>
        </p:nvSpPr>
        <p:spPr bwMode="auto">
          <a:xfrm>
            <a:off x="0" y="0"/>
            <a:ext cx="9144000" cy="6858000"/>
          </a:xfrm>
          <a:prstGeom prst="rect">
            <a:avLst/>
          </a:prstGeom>
          <a:solidFill>
            <a:srgbClr val="00B1B0"/>
          </a:solidFill>
          <a:ln w="6350">
            <a:solidFill>
              <a:srgbClr val="006892"/>
            </a:solidFill>
            <a:miter lim="800000"/>
            <a:headEnd/>
            <a:tailEnd/>
          </a:ln>
        </p:spPr>
        <p:txBody>
          <a:bodyPr wrap="none" anchor="ctr">
            <a:spAutoFit/>
          </a:bodyPr>
          <a:lstStyle/>
          <a:p>
            <a:endParaRPr lang="en-US"/>
          </a:p>
        </p:txBody>
      </p:sp>
      <p:sp>
        <p:nvSpPr>
          <p:cNvPr id="32770" name="Line 4"/>
          <p:cNvSpPr>
            <a:spLocks noChangeShapeType="1"/>
          </p:cNvSpPr>
          <p:nvPr/>
        </p:nvSpPr>
        <p:spPr bwMode="auto">
          <a:xfrm>
            <a:off x="685800" y="800100"/>
            <a:ext cx="7772400" cy="0"/>
          </a:xfrm>
          <a:prstGeom prst="line">
            <a:avLst/>
          </a:prstGeom>
          <a:noFill/>
          <a:ln w="635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771" name="Line 5"/>
          <p:cNvSpPr>
            <a:spLocks noChangeShapeType="1"/>
          </p:cNvSpPr>
          <p:nvPr/>
        </p:nvSpPr>
        <p:spPr bwMode="auto">
          <a:xfrm>
            <a:off x="685800" y="6057900"/>
            <a:ext cx="7772400" cy="0"/>
          </a:xfrm>
          <a:prstGeom prst="line">
            <a:avLst/>
          </a:prstGeom>
          <a:noFill/>
          <a:ln w="635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772" name="Text Box 6"/>
          <p:cNvSpPr txBox="1">
            <a:spLocks noChangeArrowheads="1"/>
          </p:cNvSpPr>
          <p:nvPr/>
        </p:nvSpPr>
        <p:spPr bwMode="auto">
          <a:xfrm>
            <a:off x="1755648" y="2339975"/>
            <a:ext cx="7315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r>
              <a:rPr lang="en-US" sz="4800" b="1" dirty="0">
                <a:solidFill>
                  <a:schemeClr val="bg1"/>
                </a:solidFill>
              </a:rPr>
              <a:t>Income risk.</a:t>
            </a:r>
          </a:p>
        </p:txBody>
      </p:sp>
      <p:pic>
        <p:nvPicPr>
          <p:cNvPr id="4" name="Picture 3"/>
          <p:cNvPicPr>
            <a:picLocks noChangeAspect="1"/>
          </p:cNvPicPr>
          <p:nvPr/>
        </p:nvPicPr>
        <p:blipFill>
          <a:blip r:embed="rId3"/>
          <a:stretch>
            <a:fillRect/>
          </a:stretch>
        </p:blipFill>
        <p:spPr>
          <a:xfrm>
            <a:off x="768096" y="2386806"/>
            <a:ext cx="850900" cy="7366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289" y="245629"/>
            <a:ext cx="8875059" cy="6858000"/>
          </a:xfrm>
          <a:prstGeom prst="rect">
            <a:avLst/>
          </a:prstGeom>
        </p:spPr>
      </p:pic>
      <p:sp>
        <p:nvSpPr>
          <p:cNvPr id="34817" name="Text Box 2"/>
          <p:cNvSpPr txBox="1">
            <a:spLocks noChangeArrowheads="1"/>
          </p:cNvSpPr>
          <p:nvPr/>
        </p:nvSpPr>
        <p:spPr bwMode="auto">
          <a:xfrm>
            <a:off x="933450" y="903288"/>
            <a:ext cx="7315200" cy="169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endParaRPr lang="en-US" sz="3200" b="1" dirty="0">
              <a:solidFill>
                <a:srgbClr val="717074"/>
              </a:solidFill>
            </a:endParaRPr>
          </a:p>
          <a:p>
            <a:pPr eaLnBrk="1" hangingPunct="1"/>
            <a:endParaRPr lang="en-US" sz="3600" b="1" dirty="0">
              <a:solidFill>
                <a:srgbClr val="717074"/>
              </a:solidFill>
            </a:endParaRPr>
          </a:p>
          <a:p>
            <a:pPr eaLnBrk="1" hangingPunct="1"/>
            <a:r>
              <a:rPr lang="en-US" sz="3600" b="1" dirty="0">
                <a:solidFill>
                  <a:srgbClr val="717074"/>
                </a:solidFill>
              </a:rPr>
              <a:t> </a:t>
            </a:r>
          </a:p>
        </p:txBody>
      </p:sp>
      <p:sp>
        <p:nvSpPr>
          <p:cNvPr id="34823" name="Line 8"/>
          <p:cNvSpPr>
            <a:spLocks noChangeShapeType="1"/>
          </p:cNvSpPr>
          <p:nvPr/>
        </p:nvSpPr>
        <p:spPr bwMode="auto">
          <a:xfrm>
            <a:off x="685800" y="8001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24" name="Line 9"/>
          <p:cNvSpPr>
            <a:spLocks noChangeShapeType="1"/>
          </p:cNvSpPr>
          <p:nvPr/>
        </p:nvSpPr>
        <p:spPr bwMode="auto">
          <a:xfrm>
            <a:off x="685800" y="60579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25" name="Text Box 10"/>
          <p:cNvSpPr txBox="1">
            <a:spLocks noChangeArrowheads="1"/>
          </p:cNvSpPr>
          <p:nvPr/>
        </p:nvSpPr>
        <p:spPr bwMode="auto">
          <a:xfrm>
            <a:off x="762000" y="2114550"/>
            <a:ext cx="7315200" cy="75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tabLst>
                <a:tab pos="457200" algn="l"/>
              </a:tabLst>
              <a:defRPr sz="800">
                <a:solidFill>
                  <a:schemeClr val="tx1"/>
                </a:solidFill>
                <a:latin typeface="Arial" charset="0"/>
                <a:ea typeface="ＭＳ Ｐゴシック" charset="0"/>
                <a:cs typeface="ＭＳ Ｐゴシック" charset="0"/>
              </a:defRPr>
            </a:lvl1pPr>
            <a:lvl2pPr marL="742950" indent="-285750" eaLnBrk="0" hangingPunct="0">
              <a:tabLst>
                <a:tab pos="457200" algn="l"/>
              </a:tabLst>
              <a:defRPr sz="800">
                <a:solidFill>
                  <a:schemeClr val="tx1"/>
                </a:solidFill>
                <a:latin typeface="Arial" charset="0"/>
                <a:ea typeface="ＭＳ Ｐゴシック" charset="0"/>
              </a:defRPr>
            </a:lvl2pPr>
            <a:lvl3pPr marL="1143000" indent="-228600" eaLnBrk="0" hangingPunct="0">
              <a:tabLst>
                <a:tab pos="457200" algn="l"/>
              </a:tabLst>
              <a:defRPr sz="800">
                <a:solidFill>
                  <a:schemeClr val="tx1"/>
                </a:solidFill>
                <a:latin typeface="Arial" charset="0"/>
                <a:ea typeface="ＭＳ Ｐゴシック" charset="0"/>
              </a:defRPr>
            </a:lvl3pPr>
            <a:lvl4pPr marL="1600200" indent="-228600" eaLnBrk="0" hangingPunct="0">
              <a:tabLst>
                <a:tab pos="457200" algn="l"/>
              </a:tabLst>
              <a:defRPr sz="800">
                <a:solidFill>
                  <a:schemeClr val="tx1"/>
                </a:solidFill>
                <a:latin typeface="Arial" charset="0"/>
                <a:ea typeface="ＭＳ Ｐゴシック" charset="0"/>
              </a:defRPr>
            </a:lvl4pPr>
            <a:lvl5pPr marL="2057400" indent="-228600" eaLnBrk="0" hangingPunct="0">
              <a:tabLst>
                <a:tab pos="457200" algn="l"/>
              </a:tabLst>
              <a:defRPr sz="800">
                <a:solidFill>
                  <a:schemeClr val="tx1"/>
                </a:solidFill>
                <a:latin typeface="Arial" charset="0"/>
                <a:ea typeface="ＭＳ Ｐゴシック" charset="0"/>
              </a:defRPr>
            </a:lvl5pPr>
            <a:lvl6pPr marL="2514600" indent="-228600" eaLnBrk="0" fontAlgn="base" hangingPunct="0">
              <a:spcBef>
                <a:spcPct val="0"/>
              </a:spcBef>
              <a:spcAft>
                <a:spcPct val="0"/>
              </a:spcAft>
              <a:tabLst>
                <a:tab pos="457200" algn="l"/>
              </a:tabLst>
              <a:defRPr sz="800">
                <a:solidFill>
                  <a:schemeClr val="tx1"/>
                </a:solidFill>
                <a:latin typeface="Arial" charset="0"/>
                <a:ea typeface="ＭＳ Ｐゴシック" charset="0"/>
              </a:defRPr>
            </a:lvl6pPr>
            <a:lvl7pPr marL="2971800" indent="-228600" eaLnBrk="0" fontAlgn="base" hangingPunct="0">
              <a:spcBef>
                <a:spcPct val="0"/>
              </a:spcBef>
              <a:spcAft>
                <a:spcPct val="0"/>
              </a:spcAft>
              <a:tabLst>
                <a:tab pos="457200" algn="l"/>
              </a:tabLst>
              <a:defRPr sz="800">
                <a:solidFill>
                  <a:schemeClr val="tx1"/>
                </a:solidFill>
                <a:latin typeface="Arial" charset="0"/>
                <a:ea typeface="ＭＳ Ｐゴシック" charset="0"/>
              </a:defRPr>
            </a:lvl7pPr>
            <a:lvl8pPr marL="3429000" indent="-228600" eaLnBrk="0" fontAlgn="base" hangingPunct="0">
              <a:spcBef>
                <a:spcPct val="0"/>
              </a:spcBef>
              <a:spcAft>
                <a:spcPct val="0"/>
              </a:spcAft>
              <a:tabLst>
                <a:tab pos="457200" algn="l"/>
              </a:tabLst>
              <a:defRPr sz="800">
                <a:solidFill>
                  <a:schemeClr val="tx1"/>
                </a:solidFill>
                <a:latin typeface="Arial" charset="0"/>
                <a:ea typeface="ＭＳ Ｐゴシック" charset="0"/>
              </a:defRPr>
            </a:lvl8pPr>
            <a:lvl9pPr marL="3886200" indent="-228600" eaLnBrk="0" fontAlgn="base" hangingPunct="0">
              <a:spcBef>
                <a:spcPct val="0"/>
              </a:spcBef>
              <a:spcAft>
                <a:spcPct val="0"/>
              </a:spcAft>
              <a:tabLst>
                <a:tab pos="457200" algn="l"/>
              </a:tabLst>
              <a:defRPr sz="800">
                <a:solidFill>
                  <a:schemeClr val="tx1"/>
                </a:solidFill>
                <a:latin typeface="Arial" charset="0"/>
                <a:ea typeface="ＭＳ Ｐゴシック" charset="0"/>
              </a:defRPr>
            </a:lvl9pPr>
          </a:lstStyle>
          <a:p>
            <a:pPr eaLnBrk="1" hangingPunct="1"/>
            <a:endParaRPr lang="en-US" sz="2000"/>
          </a:p>
          <a:p>
            <a:pPr eaLnBrk="1" hangingPunct="1"/>
            <a:endParaRPr lang="en-US"/>
          </a:p>
          <a:p>
            <a:pPr eaLnBrk="1" hangingPunct="1">
              <a:spcBef>
                <a:spcPct val="30000"/>
              </a:spcBef>
            </a:pPr>
            <a:endParaRPr lang="en-US" sz="1200"/>
          </a:p>
        </p:txBody>
      </p:sp>
      <p:sp>
        <p:nvSpPr>
          <p:cNvPr id="13" name="Text Box 3"/>
          <p:cNvSpPr txBox="1">
            <a:spLocks noChangeArrowheads="1"/>
          </p:cNvSpPr>
          <p:nvPr/>
        </p:nvSpPr>
        <p:spPr bwMode="auto">
          <a:xfrm>
            <a:off x="698500" y="1257300"/>
            <a:ext cx="7315200" cy="161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r>
              <a:rPr lang="en-US" altLang="ja-JP" sz="2800" b="1" dirty="0">
                <a:solidFill>
                  <a:srgbClr val="00B1B0"/>
                </a:solidFill>
              </a:rPr>
              <a:t>Did you know?</a:t>
            </a:r>
          </a:p>
          <a:p>
            <a:pPr eaLnBrk="1" hangingPunct="1"/>
            <a:endParaRPr lang="en-US" sz="3600" b="1" dirty="0">
              <a:solidFill>
                <a:srgbClr val="8A2003"/>
              </a:solidFill>
            </a:endParaRPr>
          </a:p>
          <a:p>
            <a:pPr eaLnBrk="1" hangingPunct="1"/>
            <a:endParaRPr lang="en-US" sz="3600" b="1" dirty="0">
              <a:solidFill>
                <a:srgbClr val="8A2003"/>
              </a:solidFill>
            </a:endParaRPr>
          </a:p>
        </p:txBody>
      </p:sp>
      <p:sp>
        <p:nvSpPr>
          <p:cNvPr id="19" name="TextBox 18"/>
          <p:cNvSpPr txBox="1"/>
          <p:nvPr/>
        </p:nvSpPr>
        <p:spPr>
          <a:xfrm>
            <a:off x="622300" y="5575300"/>
            <a:ext cx="7505700" cy="615553"/>
          </a:xfrm>
          <a:prstGeom prst="rect">
            <a:avLst/>
          </a:prstGeom>
          <a:noFill/>
        </p:spPr>
        <p:txBody>
          <a:bodyPr wrap="square" rtlCol="0">
            <a:spAutoFit/>
          </a:bodyPr>
          <a:lstStyle/>
          <a:p>
            <a:r>
              <a:rPr lang="en-US" sz="1100" baseline="30000" dirty="0">
                <a:solidFill>
                  <a:schemeClr val="accent4">
                    <a:lumMod val="50000"/>
                    <a:lumOff val="50000"/>
                  </a:schemeClr>
                </a:solidFill>
                <a:latin typeface="+mj-lt"/>
                <a:ea typeface="ＭＳ Ｐゴシック" charset="-128"/>
                <a:cs typeface="Gotham Book"/>
              </a:rPr>
              <a:t>6</a:t>
            </a:r>
            <a:r>
              <a:rPr lang="en-US" sz="1100" dirty="0">
                <a:solidFill>
                  <a:schemeClr val="accent4">
                    <a:lumMod val="50000"/>
                    <a:lumOff val="50000"/>
                  </a:schemeClr>
                </a:solidFill>
                <a:latin typeface="+mj-lt"/>
                <a:ea typeface="ＭＳ Ｐゴシック" charset="-128"/>
                <a:cs typeface="Gotham Book"/>
              </a:rPr>
              <a:t> </a:t>
            </a:r>
            <a:r>
              <a:rPr lang="en-US" sz="1100" i="1" dirty="0">
                <a:solidFill>
                  <a:schemeClr val="accent4">
                    <a:lumMod val="50000"/>
                    <a:lumOff val="50000"/>
                  </a:schemeClr>
                </a:solidFill>
                <a:latin typeface="+mj-lt"/>
              </a:rPr>
              <a:t>2015 Retirement Confidence Survey,</a:t>
            </a:r>
            <a:r>
              <a:rPr lang="en-US" sz="1100" dirty="0">
                <a:solidFill>
                  <a:schemeClr val="accent4">
                    <a:lumMod val="50000"/>
                    <a:lumOff val="50000"/>
                  </a:schemeClr>
                </a:solidFill>
                <a:latin typeface="+mj-lt"/>
              </a:rPr>
              <a:t> Employee Benefit Research Institute (4/15). </a:t>
            </a:r>
          </a:p>
          <a:p>
            <a:r>
              <a:rPr lang="en-US" sz="1100" i="1" baseline="30000" dirty="0">
                <a:solidFill>
                  <a:schemeClr val="accent4">
                    <a:lumMod val="50000"/>
                    <a:lumOff val="50000"/>
                  </a:schemeClr>
                </a:solidFill>
                <a:latin typeface="+mj-lt"/>
                <a:cs typeface="Gotham Book"/>
              </a:rPr>
              <a:t>7</a:t>
            </a:r>
            <a:r>
              <a:rPr lang="en-US" sz="1100" i="1" dirty="0">
                <a:solidFill>
                  <a:schemeClr val="accent4">
                    <a:lumMod val="50000"/>
                    <a:lumOff val="50000"/>
                  </a:schemeClr>
                </a:solidFill>
                <a:latin typeface="+mj-lt"/>
                <a:cs typeface="Gotham Book"/>
              </a:rPr>
              <a:t> </a:t>
            </a:r>
            <a:r>
              <a:rPr lang="en-US" sz="1100" i="1" dirty="0">
                <a:solidFill>
                  <a:schemeClr val="accent4">
                    <a:lumMod val="50000"/>
                    <a:lumOff val="50000"/>
                  </a:schemeClr>
                </a:solidFill>
                <a:latin typeface="+mj-lt"/>
              </a:rPr>
              <a:t>2013/2014 Towers Watson Global Benefit Attitudes Survey, </a:t>
            </a:r>
            <a:r>
              <a:rPr lang="en-US" sz="1100" dirty="0">
                <a:solidFill>
                  <a:schemeClr val="accent4">
                    <a:lumMod val="50000"/>
                    <a:lumOff val="50000"/>
                  </a:schemeClr>
                </a:solidFill>
                <a:latin typeface="+mj-lt"/>
              </a:rPr>
              <a:t>Towers Watson (03/14).</a:t>
            </a:r>
            <a:endParaRPr lang="en-US" sz="1100" dirty="0">
              <a:solidFill>
                <a:schemeClr val="accent4">
                  <a:lumMod val="50000"/>
                  <a:lumOff val="50000"/>
                </a:schemeClr>
              </a:solidFill>
              <a:latin typeface="+mj-lt"/>
              <a:cs typeface="Gotham Book"/>
            </a:endParaRPr>
          </a:p>
          <a:p>
            <a:endParaRPr lang="en-US" sz="1200" dirty="0">
              <a:solidFill>
                <a:schemeClr val="accent4">
                  <a:lumMod val="50000"/>
                  <a:lumOff val="50000"/>
                </a:schemeClr>
              </a:solidFill>
            </a:endParaRPr>
          </a:p>
        </p:txBody>
      </p:sp>
      <p:pic>
        <p:nvPicPr>
          <p:cNvPr id="20" name="Picture 19"/>
          <p:cNvPicPr>
            <a:picLocks noChangeAspect="1"/>
          </p:cNvPicPr>
          <p:nvPr/>
        </p:nvPicPr>
        <p:blipFill>
          <a:blip r:embed="rId4"/>
          <a:stretch>
            <a:fillRect/>
          </a:stretch>
        </p:blipFill>
        <p:spPr>
          <a:xfrm>
            <a:off x="584200" y="457200"/>
            <a:ext cx="2844800" cy="279400"/>
          </a:xfrm>
          <a:prstGeom prst="rect">
            <a:avLst/>
          </a:prstGeom>
        </p:spPr>
      </p:pic>
      <p:pic>
        <p:nvPicPr>
          <p:cNvPr id="21" name="Picture 20"/>
          <p:cNvPicPr>
            <a:picLocks noChangeAspect="1"/>
          </p:cNvPicPr>
          <p:nvPr/>
        </p:nvPicPr>
        <p:blipFill>
          <a:blip r:embed="rId5"/>
          <a:stretch>
            <a:fillRect/>
          </a:stretch>
        </p:blipFill>
        <p:spPr>
          <a:xfrm>
            <a:off x="3289300" y="457200"/>
            <a:ext cx="2844800" cy="2794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2"/>
          <p:cNvSpPr txBox="1">
            <a:spLocks noChangeArrowheads="1"/>
          </p:cNvSpPr>
          <p:nvPr/>
        </p:nvSpPr>
        <p:spPr bwMode="auto">
          <a:xfrm>
            <a:off x="723900" y="884238"/>
            <a:ext cx="73152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endParaRPr lang="en-US" sz="3200" b="1" dirty="0">
              <a:solidFill>
                <a:srgbClr val="8A2003"/>
              </a:solidFill>
            </a:endParaRPr>
          </a:p>
          <a:p>
            <a:pPr eaLnBrk="1" hangingPunct="1"/>
            <a:r>
              <a:rPr lang="en-US" sz="3200" b="1" dirty="0">
                <a:solidFill>
                  <a:srgbClr val="00B1B0"/>
                </a:solidFill>
              </a:rPr>
              <a:t>Let’s look at an example.</a:t>
            </a:r>
          </a:p>
        </p:txBody>
      </p:sp>
      <p:sp>
        <p:nvSpPr>
          <p:cNvPr id="36871" name="Line 8"/>
          <p:cNvSpPr>
            <a:spLocks noChangeShapeType="1"/>
          </p:cNvSpPr>
          <p:nvPr/>
        </p:nvSpPr>
        <p:spPr bwMode="auto">
          <a:xfrm>
            <a:off x="685800" y="8001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872" name="Line 9"/>
          <p:cNvSpPr>
            <a:spLocks noChangeShapeType="1"/>
          </p:cNvSpPr>
          <p:nvPr/>
        </p:nvSpPr>
        <p:spPr bwMode="auto">
          <a:xfrm>
            <a:off x="685800" y="60579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873" name="Text Box 10"/>
          <p:cNvSpPr txBox="1">
            <a:spLocks noChangeArrowheads="1"/>
          </p:cNvSpPr>
          <p:nvPr/>
        </p:nvSpPr>
        <p:spPr bwMode="auto">
          <a:xfrm>
            <a:off x="762000" y="2114550"/>
            <a:ext cx="7315200" cy="75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tabLst>
                <a:tab pos="457200" algn="l"/>
              </a:tabLst>
              <a:defRPr sz="800">
                <a:solidFill>
                  <a:schemeClr val="tx1"/>
                </a:solidFill>
                <a:latin typeface="Arial" charset="0"/>
                <a:ea typeface="ＭＳ Ｐゴシック" charset="0"/>
                <a:cs typeface="ＭＳ Ｐゴシック" charset="0"/>
              </a:defRPr>
            </a:lvl1pPr>
            <a:lvl2pPr marL="742950" indent="-285750" eaLnBrk="0" hangingPunct="0">
              <a:tabLst>
                <a:tab pos="457200" algn="l"/>
              </a:tabLst>
              <a:defRPr sz="800">
                <a:solidFill>
                  <a:schemeClr val="tx1"/>
                </a:solidFill>
                <a:latin typeface="Arial" charset="0"/>
                <a:ea typeface="ＭＳ Ｐゴシック" charset="0"/>
              </a:defRPr>
            </a:lvl2pPr>
            <a:lvl3pPr marL="1143000" indent="-228600" eaLnBrk="0" hangingPunct="0">
              <a:tabLst>
                <a:tab pos="457200" algn="l"/>
              </a:tabLst>
              <a:defRPr sz="800">
                <a:solidFill>
                  <a:schemeClr val="tx1"/>
                </a:solidFill>
                <a:latin typeface="Arial" charset="0"/>
                <a:ea typeface="ＭＳ Ｐゴシック" charset="0"/>
              </a:defRPr>
            </a:lvl3pPr>
            <a:lvl4pPr marL="1600200" indent="-228600" eaLnBrk="0" hangingPunct="0">
              <a:tabLst>
                <a:tab pos="457200" algn="l"/>
              </a:tabLst>
              <a:defRPr sz="800">
                <a:solidFill>
                  <a:schemeClr val="tx1"/>
                </a:solidFill>
                <a:latin typeface="Arial" charset="0"/>
                <a:ea typeface="ＭＳ Ｐゴシック" charset="0"/>
              </a:defRPr>
            </a:lvl4pPr>
            <a:lvl5pPr marL="2057400" indent="-228600" eaLnBrk="0" hangingPunct="0">
              <a:tabLst>
                <a:tab pos="457200" algn="l"/>
              </a:tabLst>
              <a:defRPr sz="800">
                <a:solidFill>
                  <a:schemeClr val="tx1"/>
                </a:solidFill>
                <a:latin typeface="Arial" charset="0"/>
                <a:ea typeface="ＭＳ Ｐゴシック" charset="0"/>
              </a:defRPr>
            </a:lvl5pPr>
            <a:lvl6pPr marL="2514600" indent="-228600" eaLnBrk="0" fontAlgn="base" hangingPunct="0">
              <a:spcBef>
                <a:spcPct val="0"/>
              </a:spcBef>
              <a:spcAft>
                <a:spcPct val="0"/>
              </a:spcAft>
              <a:tabLst>
                <a:tab pos="457200" algn="l"/>
              </a:tabLst>
              <a:defRPr sz="800">
                <a:solidFill>
                  <a:schemeClr val="tx1"/>
                </a:solidFill>
                <a:latin typeface="Arial" charset="0"/>
                <a:ea typeface="ＭＳ Ｐゴシック" charset="0"/>
              </a:defRPr>
            </a:lvl6pPr>
            <a:lvl7pPr marL="2971800" indent="-228600" eaLnBrk="0" fontAlgn="base" hangingPunct="0">
              <a:spcBef>
                <a:spcPct val="0"/>
              </a:spcBef>
              <a:spcAft>
                <a:spcPct val="0"/>
              </a:spcAft>
              <a:tabLst>
                <a:tab pos="457200" algn="l"/>
              </a:tabLst>
              <a:defRPr sz="800">
                <a:solidFill>
                  <a:schemeClr val="tx1"/>
                </a:solidFill>
                <a:latin typeface="Arial" charset="0"/>
                <a:ea typeface="ＭＳ Ｐゴシック" charset="0"/>
              </a:defRPr>
            </a:lvl7pPr>
            <a:lvl8pPr marL="3429000" indent="-228600" eaLnBrk="0" fontAlgn="base" hangingPunct="0">
              <a:spcBef>
                <a:spcPct val="0"/>
              </a:spcBef>
              <a:spcAft>
                <a:spcPct val="0"/>
              </a:spcAft>
              <a:tabLst>
                <a:tab pos="457200" algn="l"/>
              </a:tabLst>
              <a:defRPr sz="800">
                <a:solidFill>
                  <a:schemeClr val="tx1"/>
                </a:solidFill>
                <a:latin typeface="Arial" charset="0"/>
                <a:ea typeface="ＭＳ Ｐゴシック" charset="0"/>
              </a:defRPr>
            </a:lvl8pPr>
            <a:lvl9pPr marL="3886200" indent="-228600" eaLnBrk="0" fontAlgn="base" hangingPunct="0">
              <a:spcBef>
                <a:spcPct val="0"/>
              </a:spcBef>
              <a:spcAft>
                <a:spcPct val="0"/>
              </a:spcAft>
              <a:tabLst>
                <a:tab pos="457200" algn="l"/>
              </a:tabLst>
              <a:defRPr sz="800">
                <a:solidFill>
                  <a:schemeClr val="tx1"/>
                </a:solidFill>
                <a:latin typeface="Arial" charset="0"/>
                <a:ea typeface="ＭＳ Ｐゴシック" charset="0"/>
              </a:defRPr>
            </a:lvl9pPr>
          </a:lstStyle>
          <a:p>
            <a:pPr eaLnBrk="1" hangingPunct="1"/>
            <a:endParaRPr lang="en-US" sz="2000"/>
          </a:p>
          <a:p>
            <a:pPr eaLnBrk="1" hangingPunct="1"/>
            <a:endParaRPr lang="en-US"/>
          </a:p>
          <a:p>
            <a:pPr eaLnBrk="1" hangingPunct="1">
              <a:spcBef>
                <a:spcPct val="30000"/>
              </a:spcBef>
            </a:pPr>
            <a:endParaRPr lang="en-US" sz="1200"/>
          </a:p>
        </p:txBody>
      </p:sp>
      <p:pic>
        <p:nvPicPr>
          <p:cNvPr id="9" name="Picture 8"/>
          <p:cNvPicPr>
            <a:picLocks noChangeAspect="1"/>
          </p:cNvPicPr>
          <p:nvPr/>
        </p:nvPicPr>
        <p:blipFill>
          <a:blip r:embed="rId3"/>
          <a:stretch>
            <a:fillRect/>
          </a:stretch>
        </p:blipFill>
        <p:spPr>
          <a:xfrm>
            <a:off x="584200" y="457200"/>
            <a:ext cx="2844800" cy="279400"/>
          </a:xfrm>
          <a:prstGeom prst="rect">
            <a:avLst/>
          </a:prstGeom>
        </p:spPr>
      </p:pic>
      <p:pic>
        <p:nvPicPr>
          <p:cNvPr id="11" name="Picture 10"/>
          <p:cNvPicPr>
            <a:picLocks noChangeAspect="1"/>
          </p:cNvPicPr>
          <p:nvPr/>
        </p:nvPicPr>
        <p:blipFill>
          <a:blip r:embed="rId4"/>
          <a:stretch>
            <a:fillRect/>
          </a:stretch>
        </p:blipFill>
        <p:spPr>
          <a:xfrm>
            <a:off x="3289300" y="457200"/>
            <a:ext cx="2844800" cy="2794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640" y="-457200"/>
            <a:ext cx="10058401" cy="77724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4"/>
          <p:cNvSpPr>
            <a:spLocks noChangeArrowheads="1"/>
          </p:cNvSpPr>
          <p:nvPr/>
        </p:nvSpPr>
        <p:spPr bwMode="auto">
          <a:xfrm>
            <a:off x="0" y="0"/>
            <a:ext cx="9144000" cy="6858000"/>
          </a:xfrm>
          <a:prstGeom prst="rect">
            <a:avLst/>
          </a:prstGeom>
          <a:solidFill>
            <a:srgbClr val="F37321"/>
          </a:solidFill>
          <a:ln w="6350">
            <a:solidFill>
              <a:srgbClr val="006892"/>
            </a:solidFill>
            <a:miter lim="800000"/>
            <a:headEnd/>
            <a:tailEnd/>
          </a:ln>
        </p:spPr>
        <p:txBody>
          <a:bodyPr wrap="none" anchor="ctr">
            <a:spAutoFit/>
          </a:bodyPr>
          <a:lstStyle/>
          <a:p>
            <a:endParaRPr lang="en-US"/>
          </a:p>
        </p:txBody>
      </p:sp>
      <p:sp>
        <p:nvSpPr>
          <p:cNvPr id="38914" name="Line 6"/>
          <p:cNvSpPr>
            <a:spLocks noChangeShapeType="1"/>
          </p:cNvSpPr>
          <p:nvPr/>
        </p:nvSpPr>
        <p:spPr bwMode="auto">
          <a:xfrm>
            <a:off x="685800" y="800100"/>
            <a:ext cx="7772400" cy="0"/>
          </a:xfrm>
          <a:prstGeom prst="line">
            <a:avLst/>
          </a:prstGeom>
          <a:noFill/>
          <a:ln w="635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8915" name="Line 7"/>
          <p:cNvSpPr>
            <a:spLocks noChangeShapeType="1"/>
          </p:cNvSpPr>
          <p:nvPr/>
        </p:nvSpPr>
        <p:spPr bwMode="auto">
          <a:xfrm>
            <a:off x="685800" y="6057900"/>
            <a:ext cx="7772400" cy="0"/>
          </a:xfrm>
          <a:prstGeom prst="line">
            <a:avLst/>
          </a:prstGeom>
          <a:noFill/>
          <a:ln w="635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8916" name="Text Box 9"/>
          <p:cNvSpPr txBox="1">
            <a:spLocks noChangeArrowheads="1"/>
          </p:cNvSpPr>
          <p:nvPr/>
        </p:nvSpPr>
        <p:spPr bwMode="auto">
          <a:xfrm>
            <a:off x="1773936" y="2339975"/>
            <a:ext cx="7315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r>
              <a:rPr lang="en-US" sz="4800" b="1" dirty="0">
                <a:solidFill>
                  <a:schemeClr val="bg1"/>
                </a:solidFill>
              </a:rPr>
              <a:t>Inflation risk.</a:t>
            </a:r>
            <a:endParaRPr lang="en-US" b="1" dirty="0">
              <a:solidFill>
                <a:schemeClr val="bg1"/>
              </a:solidFill>
            </a:endParaRPr>
          </a:p>
        </p:txBody>
      </p:sp>
      <p:pic>
        <p:nvPicPr>
          <p:cNvPr id="4" name="Picture 3"/>
          <p:cNvPicPr>
            <a:picLocks noChangeAspect="1"/>
          </p:cNvPicPr>
          <p:nvPr/>
        </p:nvPicPr>
        <p:blipFill>
          <a:blip r:embed="rId3"/>
          <a:stretch>
            <a:fillRect/>
          </a:stretch>
        </p:blipFill>
        <p:spPr>
          <a:xfrm>
            <a:off x="736346" y="2386806"/>
            <a:ext cx="850900" cy="7366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5770" y="279400"/>
            <a:ext cx="8875059" cy="6858000"/>
          </a:xfrm>
          <a:prstGeom prst="rect">
            <a:avLst/>
          </a:prstGeom>
        </p:spPr>
      </p:pic>
      <p:sp>
        <p:nvSpPr>
          <p:cNvPr id="40962" name="Text Box 5"/>
          <p:cNvSpPr txBox="1">
            <a:spLocks noChangeArrowheads="1"/>
          </p:cNvSpPr>
          <p:nvPr/>
        </p:nvSpPr>
        <p:spPr bwMode="auto">
          <a:xfrm>
            <a:off x="914400" y="903288"/>
            <a:ext cx="73152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endParaRPr lang="en-US" sz="3200" b="1" dirty="0">
              <a:solidFill>
                <a:srgbClr val="E1E513"/>
              </a:solidFill>
            </a:endParaRPr>
          </a:p>
          <a:p>
            <a:pPr eaLnBrk="1" hangingPunct="1"/>
            <a:endParaRPr lang="en-US" sz="3200" b="1" dirty="0">
              <a:solidFill>
                <a:srgbClr val="E1E513"/>
              </a:solidFill>
            </a:endParaRPr>
          </a:p>
          <a:p>
            <a:pPr eaLnBrk="1" hangingPunct="1"/>
            <a:endParaRPr lang="en-US" sz="3600" b="1" dirty="0">
              <a:solidFill>
                <a:srgbClr val="E1E513"/>
              </a:solidFill>
            </a:endParaRPr>
          </a:p>
        </p:txBody>
      </p:sp>
      <p:sp>
        <p:nvSpPr>
          <p:cNvPr id="40968" name="Line 12"/>
          <p:cNvSpPr>
            <a:spLocks noChangeShapeType="1"/>
          </p:cNvSpPr>
          <p:nvPr/>
        </p:nvSpPr>
        <p:spPr bwMode="auto">
          <a:xfrm>
            <a:off x="685800" y="8001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969" name="Line 13"/>
          <p:cNvSpPr>
            <a:spLocks noChangeShapeType="1"/>
          </p:cNvSpPr>
          <p:nvPr/>
        </p:nvSpPr>
        <p:spPr bwMode="auto">
          <a:xfrm>
            <a:off x="685800" y="60579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982" name="Rectangle 29"/>
          <p:cNvSpPr>
            <a:spLocks noChangeArrowheads="1"/>
          </p:cNvSpPr>
          <p:nvPr/>
        </p:nvSpPr>
        <p:spPr bwMode="auto">
          <a:xfrm>
            <a:off x="933450" y="4641850"/>
            <a:ext cx="7467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a:spAutoFit/>
          </a:bodyPr>
          <a:lstStyle/>
          <a:p>
            <a:r>
              <a:rPr lang="en-US" sz="1200" dirty="0"/>
              <a:t> </a:t>
            </a:r>
          </a:p>
          <a:p>
            <a:r>
              <a:rPr lang="en-US" dirty="0"/>
              <a:t> </a:t>
            </a:r>
          </a:p>
          <a:p>
            <a:r>
              <a:rPr lang="en-US" dirty="0"/>
              <a:t> </a:t>
            </a:r>
          </a:p>
          <a:p>
            <a:endParaRPr lang="en-US" dirty="0"/>
          </a:p>
        </p:txBody>
      </p:sp>
      <p:sp>
        <p:nvSpPr>
          <p:cNvPr id="16" name="Text Box 3"/>
          <p:cNvSpPr txBox="1">
            <a:spLocks noChangeArrowheads="1"/>
          </p:cNvSpPr>
          <p:nvPr/>
        </p:nvSpPr>
        <p:spPr bwMode="auto">
          <a:xfrm>
            <a:off x="698500" y="1257300"/>
            <a:ext cx="7315200" cy="161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r>
              <a:rPr lang="en-US" altLang="ja-JP" sz="2800" b="1" dirty="0">
                <a:solidFill>
                  <a:srgbClr val="F37321"/>
                </a:solidFill>
              </a:rPr>
              <a:t>Did you know?</a:t>
            </a:r>
          </a:p>
          <a:p>
            <a:pPr eaLnBrk="1" hangingPunct="1"/>
            <a:endParaRPr lang="en-US" sz="3600" b="1" dirty="0">
              <a:solidFill>
                <a:srgbClr val="8A2003"/>
              </a:solidFill>
            </a:endParaRPr>
          </a:p>
          <a:p>
            <a:pPr eaLnBrk="1" hangingPunct="1"/>
            <a:endParaRPr lang="en-US" sz="3600" b="1" dirty="0">
              <a:solidFill>
                <a:srgbClr val="8A2003"/>
              </a:solidFill>
            </a:endParaRPr>
          </a:p>
        </p:txBody>
      </p:sp>
      <p:sp>
        <p:nvSpPr>
          <p:cNvPr id="18" name="TextBox 17"/>
          <p:cNvSpPr txBox="1"/>
          <p:nvPr/>
        </p:nvSpPr>
        <p:spPr>
          <a:xfrm>
            <a:off x="622300" y="5070475"/>
            <a:ext cx="7804150" cy="938719"/>
          </a:xfrm>
          <a:prstGeom prst="rect">
            <a:avLst/>
          </a:prstGeom>
          <a:noFill/>
        </p:spPr>
        <p:txBody>
          <a:bodyPr wrap="square" rtlCol="0">
            <a:spAutoFit/>
          </a:bodyPr>
          <a:lstStyle/>
          <a:p>
            <a:pPr marL="114300" indent="-114300">
              <a:tabLst>
                <a:tab pos="114300" algn="l"/>
              </a:tabLst>
            </a:pPr>
            <a:endParaRPr lang="en-US" sz="1100" dirty="0">
              <a:solidFill>
                <a:schemeClr val="accent4">
                  <a:lumMod val="50000"/>
                  <a:lumOff val="50000"/>
                </a:schemeClr>
              </a:solidFill>
              <a:latin typeface="+mj-lt"/>
              <a:cs typeface="Gotham Book"/>
            </a:endParaRPr>
          </a:p>
          <a:p>
            <a:pPr marL="114300" indent="-114300">
              <a:tabLst>
                <a:tab pos="114300" algn="l"/>
              </a:tabLst>
            </a:pPr>
            <a:r>
              <a:rPr lang="en-US" sz="1100" baseline="30000" dirty="0">
                <a:solidFill>
                  <a:schemeClr val="accent4">
                    <a:lumMod val="50000"/>
                    <a:lumOff val="50000"/>
                  </a:schemeClr>
                </a:solidFill>
                <a:latin typeface="+mj-lt"/>
                <a:ea typeface="ＭＳ Ｐゴシック" charset="-128"/>
                <a:cs typeface="Gotham Book"/>
              </a:rPr>
              <a:t>8</a:t>
            </a:r>
            <a:r>
              <a:rPr lang="en-US" sz="1100" dirty="0">
                <a:solidFill>
                  <a:schemeClr val="accent4">
                    <a:lumMod val="50000"/>
                    <a:lumOff val="50000"/>
                  </a:schemeClr>
                </a:solidFill>
                <a:latin typeface="+mj-lt"/>
                <a:ea typeface="ＭＳ Ｐゴシック" charset="-128"/>
                <a:cs typeface="Gotham Book"/>
              </a:rPr>
              <a:t> </a:t>
            </a:r>
            <a:r>
              <a:rPr lang="en-US" sz="1100" i="1" dirty="0">
                <a:solidFill>
                  <a:schemeClr val="accent4">
                    <a:lumMod val="50000"/>
                    <a:lumOff val="50000"/>
                  </a:schemeClr>
                </a:solidFill>
                <a:latin typeface="+mj-lt"/>
              </a:rPr>
              <a:t>Society of Actuaries’ Risk Report Highlights Impact of Inflation on Retirement Planning, </a:t>
            </a:r>
            <a:r>
              <a:rPr lang="en-US" sz="1100" dirty="0">
                <a:solidFill>
                  <a:schemeClr val="accent4">
                    <a:lumMod val="50000"/>
                    <a:lumOff val="50000"/>
                  </a:schemeClr>
                </a:solidFill>
                <a:latin typeface="+mj-lt"/>
              </a:rPr>
              <a:t>soa.org (2/11).</a:t>
            </a:r>
            <a:endParaRPr lang="en-US" sz="1100" dirty="0">
              <a:solidFill>
                <a:schemeClr val="accent4">
                  <a:lumMod val="50000"/>
                  <a:lumOff val="50000"/>
                </a:schemeClr>
              </a:solidFill>
              <a:latin typeface="+mj-lt"/>
              <a:ea typeface="ＭＳ Ｐゴシック" charset="-128"/>
              <a:cs typeface="Gotham Book"/>
            </a:endParaRPr>
          </a:p>
          <a:p>
            <a:pPr marL="114300" indent="-114300">
              <a:tabLst>
                <a:tab pos="114300" algn="l"/>
              </a:tabLst>
            </a:pPr>
            <a:r>
              <a:rPr lang="en-US" sz="1100" baseline="30000" dirty="0">
                <a:solidFill>
                  <a:schemeClr val="accent4">
                    <a:lumMod val="50000"/>
                    <a:lumOff val="50000"/>
                  </a:schemeClr>
                </a:solidFill>
                <a:latin typeface="+mj-lt"/>
                <a:ea typeface="ＭＳ Ｐゴシック" charset="-128"/>
                <a:cs typeface="Gotham Book"/>
              </a:rPr>
              <a:t>9</a:t>
            </a:r>
            <a:r>
              <a:rPr lang="en-US" sz="1100" dirty="0">
                <a:solidFill>
                  <a:schemeClr val="accent4">
                    <a:lumMod val="50000"/>
                    <a:lumOff val="50000"/>
                  </a:schemeClr>
                </a:solidFill>
                <a:latin typeface="+mj-lt"/>
                <a:ea typeface="ＭＳ Ｐゴシック" charset="-128"/>
                <a:cs typeface="Gotham Book"/>
              </a:rPr>
              <a:t> </a:t>
            </a:r>
            <a:r>
              <a:rPr lang="en-US" sz="1100" i="1" dirty="0">
                <a:solidFill>
                  <a:schemeClr val="accent4">
                    <a:lumMod val="50000"/>
                    <a:lumOff val="50000"/>
                  </a:schemeClr>
                </a:solidFill>
                <a:latin typeface="+mj-lt"/>
              </a:rPr>
              <a:t>Trends in employment-based health insurance coverage: evidence from the National Compensation Survey, </a:t>
            </a:r>
            <a:r>
              <a:rPr lang="en-US" sz="1100" dirty="0">
                <a:solidFill>
                  <a:schemeClr val="accent4">
                    <a:lumMod val="50000"/>
                    <a:lumOff val="50000"/>
                  </a:schemeClr>
                </a:solidFill>
                <a:latin typeface="+mj-lt"/>
              </a:rPr>
              <a:t>Bureau of Labor Statistics Monthly Labor Review (10/14).</a:t>
            </a:r>
          </a:p>
          <a:p>
            <a:pPr marL="114300" indent="-114300">
              <a:tabLst>
                <a:tab pos="114300" algn="l"/>
              </a:tabLst>
            </a:pPr>
            <a:r>
              <a:rPr lang="en-US" sz="1100" baseline="30000" dirty="0">
                <a:solidFill>
                  <a:schemeClr val="accent4">
                    <a:lumMod val="50000"/>
                    <a:lumOff val="50000"/>
                  </a:schemeClr>
                </a:solidFill>
                <a:latin typeface="+mj-lt"/>
                <a:ea typeface="ＭＳ Ｐゴシック" charset="-128"/>
                <a:cs typeface="Gotham Book"/>
              </a:rPr>
              <a:t>10</a:t>
            </a:r>
            <a:r>
              <a:rPr lang="en-US" sz="1100" i="1" dirty="0">
                <a:solidFill>
                  <a:schemeClr val="accent4">
                    <a:lumMod val="50000"/>
                    <a:lumOff val="50000"/>
                  </a:schemeClr>
                </a:solidFill>
                <a:latin typeface="+mj-lt"/>
              </a:rPr>
              <a:t>Retirement Health Care Costs and Income Replacement Ratios, </a:t>
            </a:r>
            <a:r>
              <a:rPr lang="en-US" sz="1100" dirty="0" err="1">
                <a:solidFill>
                  <a:schemeClr val="accent4">
                    <a:lumMod val="50000"/>
                    <a:lumOff val="50000"/>
                  </a:schemeClr>
                </a:solidFill>
                <a:latin typeface="+mj-lt"/>
              </a:rPr>
              <a:t>HealthView</a:t>
            </a:r>
            <a:r>
              <a:rPr lang="en-US" sz="1100" dirty="0">
                <a:solidFill>
                  <a:schemeClr val="accent4">
                    <a:lumMod val="50000"/>
                    <a:lumOff val="50000"/>
                  </a:schemeClr>
                </a:solidFill>
                <a:latin typeface="+mj-lt"/>
              </a:rPr>
              <a:t> Insights, (12/15).</a:t>
            </a:r>
            <a:endParaRPr lang="en-US" sz="1100" dirty="0">
              <a:solidFill>
                <a:schemeClr val="accent4">
                  <a:lumMod val="50000"/>
                  <a:lumOff val="50000"/>
                </a:schemeClr>
              </a:solidFill>
              <a:latin typeface="+mj-lt"/>
              <a:cs typeface="Gotham Book"/>
            </a:endParaRPr>
          </a:p>
        </p:txBody>
      </p:sp>
      <p:pic>
        <p:nvPicPr>
          <p:cNvPr id="12" name="Picture 11"/>
          <p:cNvPicPr>
            <a:picLocks noChangeAspect="1"/>
          </p:cNvPicPr>
          <p:nvPr/>
        </p:nvPicPr>
        <p:blipFill>
          <a:blip r:embed="rId4"/>
          <a:stretch>
            <a:fillRect/>
          </a:stretch>
        </p:blipFill>
        <p:spPr>
          <a:xfrm>
            <a:off x="584200" y="457200"/>
            <a:ext cx="2844800" cy="279400"/>
          </a:xfrm>
          <a:prstGeom prst="rect">
            <a:avLst/>
          </a:prstGeom>
        </p:spPr>
      </p:pic>
      <p:pic>
        <p:nvPicPr>
          <p:cNvPr id="14" name="Picture 13"/>
          <p:cNvPicPr>
            <a:picLocks noChangeAspect="1"/>
          </p:cNvPicPr>
          <p:nvPr/>
        </p:nvPicPr>
        <p:blipFill>
          <a:blip r:embed="rId5"/>
          <a:stretch>
            <a:fillRect/>
          </a:stretch>
        </p:blipFill>
        <p:spPr>
          <a:xfrm>
            <a:off x="3289300" y="463550"/>
            <a:ext cx="2844800" cy="2794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104900" y="2070099"/>
            <a:ext cx="3492500" cy="3119515"/>
          </a:xfrm>
          <a:prstGeom prst="rect">
            <a:avLst/>
          </a:prstGeom>
        </p:spPr>
      </p:pic>
      <p:sp>
        <p:nvSpPr>
          <p:cNvPr id="8193" name="Line 5"/>
          <p:cNvSpPr>
            <a:spLocks noChangeShapeType="1"/>
          </p:cNvSpPr>
          <p:nvPr/>
        </p:nvSpPr>
        <p:spPr bwMode="auto">
          <a:xfrm>
            <a:off x="685800" y="800100"/>
            <a:ext cx="7772400" cy="0"/>
          </a:xfrm>
          <a:prstGeom prst="line">
            <a:avLst/>
          </a:prstGeom>
          <a:noFill/>
          <a:ln w="6350">
            <a:solidFill>
              <a:srgbClr val="7D6A55"/>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194" name="Line 6"/>
          <p:cNvSpPr>
            <a:spLocks noChangeShapeType="1"/>
          </p:cNvSpPr>
          <p:nvPr/>
        </p:nvSpPr>
        <p:spPr bwMode="auto">
          <a:xfrm>
            <a:off x="685800" y="6057900"/>
            <a:ext cx="7772400" cy="0"/>
          </a:xfrm>
          <a:prstGeom prst="line">
            <a:avLst/>
          </a:prstGeom>
          <a:noFill/>
          <a:ln w="6350">
            <a:solidFill>
              <a:srgbClr val="7D6A55"/>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195" name="Text Box 7"/>
          <p:cNvSpPr txBox="1">
            <a:spLocks noChangeArrowheads="1"/>
          </p:cNvSpPr>
          <p:nvPr/>
        </p:nvSpPr>
        <p:spPr bwMode="auto">
          <a:xfrm>
            <a:off x="1058863" y="1393825"/>
            <a:ext cx="7315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r>
              <a:rPr lang="en-US" sz="2800" b="1" dirty="0">
                <a:solidFill>
                  <a:srgbClr val="00467F"/>
                </a:solidFill>
              </a:rPr>
              <a:t>What we’ll cover.</a:t>
            </a:r>
          </a:p>
        </p:txBody>
      </p:sp>
      <p:sp>
        <p:nvSpPr>
          <p:cNvPr id="6" name="TextBox 5"/>
          <p:cNvSpPr txBox="1"/>
          <p:nvPr/>
        </p:nvSpPr>
        <p:spPr>
          <a:xfrm>
            <a:off x="685800" y="5638874"/>
            <a:ext cx="7772400" cy="230832"/>
          </a:xfrm>
          <a:prstGeom prst="rect">
            <a:avLst/>
          </a:prstGeom>
          <a:noFill/>
          <a:ln w="12700">
            <a:solidFill>
              <a:schemeClr val="accent4">
                <a:lumMod val="50000"/>
                <a:lumOff val="50000"/>
              </a:schemeClr>
            </a:solidFill>
          </a:ln>
        </p:spPr>
        <p:txBody>
          <a:bodyPr wrap="square" rtlCol="0">
            <a:spAutoFit/>
          </a:bodyPr>
          <a:lstStyle/>
          <a:p>
            <a:pPr algn="ctr"/>
            <a:r>
              <a:rPr lang="en-US" sz="900" dirty="0">
                <a:solidFill>
                  <a:schemeClr val="accent4">
                    <a:lumMod val="50000"/>
                    <a:lumOff val="50000"/>
                  </a:schemeClr>
                </a:solidFill>
              </a:rPr>
              <a:t>• Not a deposit • Not FDIC or NCUSIF insured • Not guaranteed by the institution • Not insured by any federal government agency • May lose value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 y="-227445"/>
            <a:ext cx="10845800" cy="8380845"/>
          </a:xfrm>
          <a:prstGeom prst="rect">
            <a:avLst/>
          </a:prstGeom>
        </p:spPr>
      </p:pic>
      <p:sp>
        <p:nvSpPr>
          <p:cNvPr id="43016" name="Line 9"/>
          <p:cNvSpPr>
            <a:spLocks noChangeShapeType="1"/>
          </p:cNvSpPr>
          <p:nvPr/>
        </p:nvSpPr>
        <p:spPr bwMode="auto">
          <a:xfrm>
            <a:off x="685800" y="8001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017" name="Line 10"/>
          <p:cNvSpPr>
            <a:spLocks noChangeShapeType="1"/>
          </p:cNvSpPr>
          <p:nvPr/>
        </p:nvSpPr>
        <p:spPr bwMode="auto">
          <a:xfrm>
            <a:off x="685800" y="60579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 name="Text Box 3"/>
          <p:cNvSpPr txBox="1">
            <a:spLocks noChangeArrowheads="1"/>
          </p:cNvSpPr>
          <p:nvPr/>
        </p:nvSpPr>
        <p:spPr bwMode="auto">
          <a:xfrm>
            <a:off x="698500" y="1257300"/>
            <a:ext cx="7315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spcAft>
                <a:spcPts val="0"/>
              </a:spcAft>
            </a:pPr>
            <a:r>
              <a:rPr lang="en-US" altLang="ja-JP" sz="2800" b="1" dirty="0">
                <a:solidFill>
                  <a:srgbClr val="F37321"/>
                </a:solidFill>
              </a:rPr>
              <a:t>Price increases from 1986 to 2015</a:t>
            </a:r>
            <a:r>
              <a:rPr lang="en-US" altLang="ja-JP" sz="2800" b="1" baseline="30000" dirty="0">
                <a:solidFill>
                  <a:srgbClr val="F37321"/>
                </a:solidFill>
              </a:rPr>
              <a:t>11</a:t>
            </a:r>
            <a:endParaRPr lang="en-US" sz="3600" b="1" baseline="30000" dirty="0">
              <a:solidFill>
                <a:srgbClr val="8A2003"/>
              </a:solidFill>
            </a:endParaRPr>
          </a:p>
        </p:txBody>
      </p:sp>
      <p:pic>
        <p:nvPicPr>
          <p:cNvPr id="14" name="Picture 13"/>
          <p:cNvPicPr>
            <a:picLocks noChangeAspect="1"/>
          </p:cNvPicPr>
          <p:nvPr/>
        </p:nvPicPr>
        <p:blipFill>
          <a:blip r:embed="rId4"/>
          <a:stretch>
            <a:fillRect/>
          </a:stretch>
        </p:blipFill>
        <p:spPr>
          <a:xfrm>
            <a:off x="584200" y="457200"/>
            <a:ext cx="2844800" cy="279400"/>
          </a:xfrm>
          <a:prstGeom prst="rect">
            <a:avLst/>
          </a:prstGeom>
        </p:spPr>
      </p:pic>
      <p:pic>
        <p:nvPicPr>
          <p:cNvPr id="15" name="Picture 14"/>
          <p:cNvPicPr>
            <a:picLocks noChangeAspect="1"/>
          </p:cNvPicPr>
          <p:nvPr/>
        </p:nvPicPr>
        <p:blipFill>
          <a:blip r:embed="rId5"/>
          <a:stretch>
            <a:fillRect/>
          </a:stretch>
        </p:blipFill>
        <p:spPr>
          <a:xfrm>
            <a:off x="3289300" y="463550"/>
            <a:ext cx="2844800" cy="279400"/>
          </a:xfrm>
          <a:prstGeom prst="rect">
            <a:avLst/>
          </a:prstGeom>
        </p:spPr>
      </p:pic>
      <p:sp>
        <p:nvSpPr>
          <p:cNvPr id="8" name="TextBox 7"/>
          <p:cNvSpPr txBox="1"/>
          <p:nvPr/>
        </p:nvSpPr>
        <p:spPr>
          <a:xfrm>
            <a:off x="640588" y="5721604"/>
            <a:ext cx="7505700" cy="261610"/>
          </a:xfrm>
          <a:prstGeom prst="rect">
            <a:avLst/>
          </a:prstGeom>
          <a:noFill/>
        </p:spPr>
        <p:txBody>
          <a:bodyPr wrap="square" rtlCol="0">
            <a:spAutoFit/>
          </a:bodyPr>
          <a:lstStyle/>
          <a:p>
            <a:r>
              <a:rPr lang="en-US" sz="1100" baseline="30000" dirty="0">
                <a:solidFill>
                  <a:schemeClr val="accent4">
                    <a:lumMod val="50000"/>
                    <a:lumOff val="50000"/>
                  </a:schemeClr>
                </a:solidFill>
                <a:latin typeface="+mj-lt"/>
                <a:ea typeface="ＭＳ Ｐゴシック" charset="-128"/>
                <a:cs typeface="Gotham Book"/>
              </a:rPr>
              <a:t>11</a:t>
            </a:r>
            <a:r>
              <a:rPr lang="en-US" sz="1100" dirty="0">
                <a:solidFill>
                  <a:schemeClr val="accent4">
                    <a:lumMod val="50000"/>
                    <a:lumOff val="50000"/>
                  </a:schemeClr>
                </a:solidFill>
                <a:latin typeface="+mj-lt"/>
                <a:ea typeface="ＭＳ Ｐゴシック" charset="-128"/>
                <a:cs typeface="Gotham Book"/>
              </a:rPr>
              <a:t> </a:t>
            </a:r>
            <a:r>
              <a:rPr lang="en-US" sz="1100" i="1" dirty="0">
                <a:solidFill>
                  <a:schemeClr val="bg2"/>
                </a:solidFill>
              </a:rPr>
              <a:t>Bureau of Labor Statistics</a:t>
            </a:r>
            <a:r>
              <a:rPr lang="en-US" sz="1100" dirty="0">
                <a:solidFill>
                  <a:schemeClr val="bg2"/>
                </a:solidFill>
              </a:rPr>
              <a:t>, Consumer Price Index (</a:t>
            </a:r>
            <a:r>
              <a:rPr lang="en-US" sz="1100" dirty="0" err="1">
                <a:solidFill>
                  <a:schemeClr val="bg2"/>
                </a:solidFill>
              </a:rPr>
              <a:t>www.bls.gov</a:t>
            </a:r>
            <a:r>
              <a:rPr lang="en-US" sz="1100" dirty="0">
                <a:solidFill>
                  <a:schemeClr val="bg2"/>
                </a:solidFill>
              </a:rPr>
              <a:t>) (12/15).</a:t>
            </a:r>
            <a:endParaRPr lang="en-US" sz="1200" dirty="0">
              <a:solidFill>
                <a:schemeClr val="bg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4"/>
          <p:cNvSpPr>
            <a:spLocks noChangeArrowheads="1"/>
          </p:cNvSpPr>
          <p:nvPr/>
        </p:nvSpPr>
        <p:spPr bwMode="auto">
          <a:xfrm>
            <a:off x="0" y="0"/>
            <a:ext cx="9144000" cy="6858000"/>
          </a:xfrm>
          <a:prstGeom prst="rect">
            <a:avLst/>
          </a:prstGeom>
          <a:solidFill>
            <a:srgbClr val="8DC63F"/>
          </a:solidFill>
          <a:ln w="6350">
            <a:solidFill>
              <a:srgbClr val="006892"/>
            </a:solidFill>
            <a:miter lim="800000"/>
            <a:headEnd/>
            <a:tailEnd/>
          </a:ln>
        </p:spPr>
        <p:txBody>
          <a:bodyPr wrap="none" anchor="ctr">
            <a:spAutoFit/>
          </a:bodyPr>
          <a:lstStyle/>
          <a:p>
            <a:endParaRPr lang="en-US"/>
          </a:p>
        </p:txBody>
      </p:sp>
      <p:sp>
        <p:nvSpPr>
          <p:cNvPr id="45058" name="Line 6"/>
          <p:cNvSpPr>
            <a:spLocks noChangeShapeType="1"/>
          </p:cNvSpPr>
          <p:nvPr/>
        </p:nvSpPr>
        <p:spPr bwMode="auto">
          <a:xfrm>
            <a:off x="685800" y="800100"/>
            <a:ext cx="7772400" cy="0"/>
          </a:xfrm>
          <a:prstGeom prst="line">
            <a:avLst/>
          </a:prstGeom>
          <a:noFill/>
          <a:ln w="635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059" name="Line 7"/>
          <p:cNvSpPr>
            <a:spLocks noChangeShapeType="1"/>
          </p:cNvSpPr>
          <p:nvPr/>
        </p:nvSpPr>
        <p:spPr bwMode="auto">
          <a:xfrm>
            <a:off x="685800" y="6057900"/>
            <a:ext cx="7772400" cy="0"/>
          </a:xfrm>
          <a:prstGeom prst="line">
            <a:avLst/>
          </a:prstGeom>
          <a:noFill/>
          <a:ln w="635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060" name="Text Box 9"/>
          <p:cNvSpPr txBox="1">
            <a:spLocks noChangeArrowheads="1"/>
          </p:cNvSpPr>
          <p:nvPr/>
        </p:nvSpPr>
        <p:spPr bwMode="auto">
          <a:xfrm>
            <a:off x="1773936" y="2339975"/>
            <a:ext cx="7315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r>
              <a:rPr lang="en-US" sz="4800" b="1" dirty="0">
                <a:solidFill>
                  <a:schemeClr val="bg1"/>
                </a:solidFill>
              </a:rPr>
              <a:t>Longevity risk.</a:t>
            </a:r>
            <a:endParaRPr lang="en-US" b="1" dirty="0">
              <a:solidFill>
                <a:schemeClr val="bg1"/>
              </a:solidFill>
            </a:endParaRPr>
          </a:p>
        </p:txBody>
      </p:sp>
      <p:pic>
        <p:nvPicPr>
          <p:cNvPr id="2" name="Picture 1"/>
          <p:cNvPicPr>
            <a:picLocks noChangeAspect="1"/>
          </p:cNvPicPr>
          <p:nvPr/>
        </p:nvPicPr>
        <p:blipFill>
          <a:blip r:embed="rId3"/>
          <a:stretch>
            <a:fillRect/>
          </a:stretch>
        </p:blipFill>
        <p:spPr>
          <a:xfrm>
            <a:off x="731520" y="2397062"/>
            <a:ext cx="850900" cy="7366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592571"/>
            <a:ext cx="8875059" cy="6858000"/>
          </a:xfrm>
          <a:prstGeom prst="rect">
            <a:avLst/>
          </a:prstGeom>
        </p:spPr>
      </p:pic>
      <p:sp>
        <p:nvSpPr>
          <p:cNvPr id="47106" name="Text Box 3"/>
          <p:cNvSpPr txBox="1">
            <a:spLocks noChangeArrowheads="1"/>
          </p:cNvSpPr>
          <p:nvPr/>
        </p:nvSpPr>
        <p:spPr bwMode="auto">
          <a:xfrm>
            <a:off x="914400" y="903288"/>
            <a:ext cx="73152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endParaRPr lang="en-US" sz="2800" b="1" dirty="0">
              <a:solidFill>
                <a:srgbClr val="E1E513"/>
              </a:solidFill>
            </a:endParaRPr>
          </a:p>
          <a:p>
            <a:pPr eaLnBrk="1" hangingPunct="1"/>
            <a:endParaRPr lang="en-US" sz="3600" b="1" dirty="0">
              <a:solidFill>
                <a:srgbClr val="E1E513"/>
              </a:solidFill>
            </a:endParaRPr>
          </a:p>
        </p:txBody>
      </p:sp>
      <p:sp>
        <p:nvSpPr>
          <p:cNvPr id="47112" name="Line 9"/>
          <p:cNvSpPr>
            <a:spLocks noChangeShapeType="1"/>
          </p:cNvSpPr>
          <p:nvPr/>
        </p:nvSpPr>
        <p:spPr bwMode="auto">
          <a:xfrm>
            <a:off x="685800" y="8001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7113" name="Line 10"/>
          <p:cNvSpPr>
            <a:spLocks noChangeShapeType="1"/>
          </p:cNvSpPr>
          <p:nvPr/>
        </p:nvSpPr>
        <p:spPr bwMode="auto">
          <a:xfrm>
            <a:off x="685800" y="60579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 name="Text Box 3"/>
          <p:cNvSpPr txBox="1">
            <a:spLocks noChangeArrowheads="1"/>
          </p:cNvSpPr>
          <p:nvPr/>
        </p:nvSpPr>
        <p:spPr bwMode="auto">
          <a:xfrm>
            <a:off x="698500" y="1257300"/>
            <a:ext cx="7315200" cy="161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r>
              <a:rPr lang="en-US" altLang="ja-JP" sz="2800" b="1" dirty="0">
                <a:solidFill>
                  <a:srgbClr val="8DC63F"/>
                </a:solidFill>
              </a:rPr>
              <a:t>Did you know?</a:t>
            </a:r>
          </a:p>
          <a:p>
            <a:pPr eaLnBrk="1" hangingPunct="1"/>
            <a:endParaRPr lang="en-US" sz="3600" b="1" dirty="0">
              <a:solidFill>
                <a:srgbClr val="8A2003"/>
              </a:solidFill>
            </a:endParaRPr>
          </a:p>
          <a:p>
            <a:pPr eaLnBrk="1" hangingPunct="1"/>
            <a:endParaRPr lang="en-US" sz="3600" b="1" dirty="0">
              <a:solidFill>
                <a:srgbClr val="8A2003"/>
              </a:solidFill>
            </a:endParaRPr>
          </a:p>
        </p:txBody>
      </p:sp>
      <p:sp>
        <p:nvSpPr>
          <p:cNvPr id="13" name="TextBox 12"/>
          <p:cNvSpPr txBox="1"/>
          <p:nvPr/>
        </p:nvSpPr>
        <p:spPr>
          <a:xfrm>
            <a:off x="647699" y="5384800"/>
            <a:ext cx="8255001" cy="600164"/>
          </a:xfrm>
          <a:prstGeom prst="rect">
            <a:avLst/>
          </a:prstGeom>
          <a:noFill/>
        </p:spPr>
        <p:txBody>
          <a:bodyPr wrap="square" rtlCol="0">
            <a:spAutoFit/>
          </a:bodyPr>
          <a:lstStyle/>
          <a:p>
            <a:r>
              <a:rPr lang="en-US" sz="1100" baseline="30000" dirty="0">
                <a:solidFill>
                  <a:schemeClr val="accent4">
                    <a:lumMod val="50000"/>
                    <a:lumOff val="50000"/>
                  </a:schemeClr>
                </a:solidFill>
                <a:latin typeface="+mj-lt"/>
                <a:ea typeface="ＭＳ Ｐゴシック" charset="-128"/>
                <a:cs typeface="Gotham Book"/>
              </a:rPr>
              <a:t>11</a:t>
            </a:r>
            <a:r>
              <a:rPr lang="en-US" sz="1100" dirty="0">
                <a:solidFill>
                  <a:schemeClr val="accent4">
                    <a:lumMod val="50000"/>
                    <a:lumOff val="50000"/>
                  </a:schemeClr>
                </a:solidFill>
                <a:latin typeface="+mj-lt"/>
                <a:ea typeface="ＭＳ Ｐゴシック" charset="-128"/>
                <a:cs typeface="Gotham Book"/>
              </a:rPr>
              <a:t> </a:t>
            </a:r>
            <a:r>
              <a:rPr lang="en-US" sz="1100" i="1" dirty="0">
                <a:solidFill>
                  <a:schemeClr val="accent4">
                    <a:lumMod val="50000"/>
                    <a:lumOff val="50000"/>
                  </a:schemeClr>
                </a:solidFill>
                <a:latin typeface="+mj-lt"/>
              </a:rPr>
              <a:t>Older Americans 2012: Key Indicators of Well- Being,</a:t>
            </a:r>
            <a:r>
              <a:rPr lang="en-US" sz="1100" dirty="0">
                <a:solidFill>
                  <a:schemeClr val="accent4">
                    <a:lumMod val="50000"/>
                    <a:lumOff val="50000"/>
                  </a:schemeClr>
                </a:solidFill>
                <a:latin typeface="+mj-lt"/>
              </a:rPr>
              <a:t> Federal Interagency Forum on Aging-Related Statistics, (6/12).</a:t>
            </a:r>
          </a:p>
          <a:p>
            <a:r>
              <a:rPr lang="en-US" sz="1100" baseline="30000" dirty="0">
                <a:solidFill>
                  <a:schemeClr val="accent4">
                    <a:lumMod val="50000"/>
                    <a:lumOff val="50000"/>
                  </a:schemeClr>
                </a:solidFill>
                <a:latin typeface="+mj-lt"/>
                <a:ea typeface="ＭＳ Ｐゴシック" charset="-128"/>
                <a:cs typeface="Gotham Book"/>
              </a:rPr>
              <a:t>12</a:t>
            </a:r>
            <a:r>
              <a:rPr lang="en-US" sz="1100" dirty="0">
                <a:solidFill>
                  <a:schemeClr val="accent4">
                    <a:lumMod val="50000"/>
                    <a:lumOff val="50000"/>
                  </a:schemeClr>
                </a:solidFill>
                <a:latin typeface="+mj-lt"/>
                <a:ea typeface="ＭＳ Ｐゴシック" charset="-128"/>
                <a:cs typeface="Gotham Book"/>
              </a:rPr>
              <a:t> </a:t>
            </a:r>
            <a:r>
              <a:rPr lang="en-US" sz="1100" i="1" dirty="0">
                <a:solidFill>
                  <a:schemeClr val="accent4">
                    <a:lumMod val="50000"/>
                    <a:lumOff val="50000"/>
                  </a:schemeClr>
                </a:solidFill>
                <a:latin typeface="+mj-lt"/>
              </a:rPr>
              <a:t>Who Needs Care?, </a:t>
            </a:r>
            <a:r>
              <a:rPr lang="en-US" sz="1100" dirty="0">
                <a:solidFill>
                  <a:schemeClr val="accent4">
                    <a:lumMod val="50000"/>
                    <a:lumOff val="50000"/>
                  </a:schemeClr>
                </a:solidFill>
                <a:latin typeface="+mj-lt"/>
              </a:rPr>
              <a:t>http://</a:t>
            </a:r>
            <a:r>
              <a:rPr lang="en-US" sz="1100" dirty="0" err="1">
                <a:solidFill>
                  <a:schemeClr val="accent4">
                    <a:lumMod val="50000"/>
                    <a:lumOff val="50000"/>
                  </a:schemeClr>
                </a:solidFill>
                <a:latin typeface="+mj-lt"/>
              </a:rPr>
              <a:t>longtermcare.gov</a:t>
            </a:r>
            <a:r>
              <a:rPr lang="en-US" sz="1100" dirty="0">
                <a:solidFill>
                  <a:schemeClr val="accent4">
                    <a:lumMod val="50000"/>
                    <a:lumOff val="50000"/>
                  </a:schemeClr>
                </a:solidFill>
                <a:latin typeface="+mj-lt"/>
              </a:rPr>
              <a:t>/the-basics/who-needs-care/ (10/14).</a:t>
            </a:r>
            <a:endParaRPr lang="en-US" sz="1100" dirty="0">
              <a:solidFill>
                <a:schemeClr val="accent4">
                  <a:lumMod val="50000"/>
                  <a:lumOff val="50000"/>
                </a:schemeClr>
              </a:solidFill>
              <a:latin typeface="+mj-lt"/>
              <a:ea typeface="ＭＳ Ｐゴシック" charset="-128"/>
              <a:cs typeface="Gotham Book"/>
            </a:endParaRPr>
          </a:p>
          <a:p>
            <a:r>
              <a:rPr lang="en-US" sz="1100" baseline="30000" dirty="0">
                <a:solidFill>
                  <a:schemeClr val="accent4">
                    <a:lumMod val="50000"/>
                    <a:lumOff val="50000"/>
                  </a:schemeClr>
                </a:solidFill>
                <a:latin typeface="+mj-lt"/>
                <a:ea typeface="ＭＳ Ｐゴシック" charset="-128"/>
                <a:cs typeface="Gotham Book"/>
              </a:rPr>
              <a:t>13</a:t>
            </a:r>
            <a:r>
              <a:rPr lang="en-US" sz="1100" dirty="0">
                <a:solidFill>
                  <a:schemeClr val="accent4">
                    <a:lumMod val="50000"/>
                    <a:lumOff val="50000"/>
                  </a:schemeClr>
                </a:solidFill>
                <a:latin typeface="+mj-lt"/>
                <a:ea typeface="ＭＳ Ｐゴシック" charset="-128"/>
                <a:cs typeface="Gotham Book"/>
              </a:rPr>
              <a:t> </a:t>
            </a:r>
            <a:r>
              <a:rPr lang="en-US" sz="1100" dirty="0">
                <a:solidFill>
                  <a:srgbClr val="7F7F7F"/>
                </a:solidFill>
                <a:latin typeface="+mj-lt"/>
              </a:rPr>
              <a:t> Genworth 2015 Cost of Care Survey, April 1, 2015. Costs vary by region and provider used for care.</a:t>
            </a:r>
            <a:endParaRPr lang="en-US" sz="1100" dirty="0">
              <a:solidFill>
                <a:srgbClr val="7F7F7F"/>
              </a:solidFill>
              <a:latin typeface="+mj-lt"/>
              <a:cs typeface="Gotham Book"/>
            </a:endParaRPr>
          </a:p>
        </p:txBody>
      </p:sp>
      <p:pic>
        <p:nvPicPr>
          <p:cNvPr id="15" name="Picture 14"/>
          <p:cNvPicPr>
            <a:picLocks noChangeAspect="1"/>
          </p:cNvPicPr>
          <p:nvPr/>
        </p:nvPicPr>
        <p:blipFill>
          <a:blip r:embed="rId4"/>
          <a:stretch>
            <a:fillRect/>
          </a:stretch>
        </p:blipFill>
        <p:spPr>
          <a:xfrm>
            <a:off x="584200" y="457200"/>
            <a:ext cx="2844800" cy="279400"/>
          </a:xfrm>
          <a:prstGeom prst="rect">
            <a:avLst/>
          </a:prstGeom>
        </p:spPr>
      </p:pic>
      <p:pic>
        <p:nvPicPr>
          <p:cNvPr id="17" name="Picture 16"/>
          <p:cNvPicPr>
            <a:picLocks noChangeAspect="1"/>
          </p:cNvPicPr>
          <p:nvPr/>
        </p:nvPicPr>
        <p:blipFill>
          <a:blip r:embed="rId5"/>
          <a:stretch>
            <a:fillRect/>
          </a:stretch>
        </p:blipFill>
        <p:spPr>
          <a:xfrm>
            <a:off x="3289300" y="457200"/>
            <a:ext cx="2844800" cy="2794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4400" y="0"/>
            <a:ext cx="8875059" cy="6858000"/>
          </a:xfrm>
          <a:prstGeom prst="rect">
            <a:avLst/>
          </a:prstGeom>
        </p:spPr>
      </p:pic>
      <p:sp>
        <p:nvSpPr>
          <p:cNvPr id="49154" name="Text Box 3"/>
          <p:cNvSpPr txBox="1">
            <a:spLocks noChangeArrowheads="1"/>
          </p:cNvSpPr>
          <p:nvPr/>
        </p:nvSpPr>
        <p:spPr bwMode="auto">
          <a:xfrm>
            <a:off x="914400" y="903288"/>
            <a:ext cx="73152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endParaRPr lang="en-US" sz="2800" b="1" dirty="0">
              <a:solidFill>
                <a:srgbClr val="8A2003"/>
              </a:solidFill>
            </a:endParaRPr>
          </a:p>
          <a:p>
            <a:pPr eaLnBrk="1" hangingPunct="1"/>
            <a:r>
              <a:rPr lang="en-US" sz="2800" b="1" dirty="0">
                <a:solidFill>
                  <a:srgbClr val="8DC63F"/>
                </a:solidFill>
              </a:rPr>
              <a:t>Let’s look at the facts.</a:t>
            </a:r>
          </a:p>
        </p:txBody>
      </p:sp>
      <p:sp>
        <p:nvSpPr>
          <p:cNvPr id="49160" name="Line 9"/>
          <p:cNvSpPr>
            <a:spLocks noChangeShapeType="1"/>
          </p:cNvSpPr>
          <p:nvPr/>
        </p:nvSpPr>
        <p:spPr bwMode="auto">
          <a:xfrm>
            <a:off x="685800" y="8001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9161" name="Line 10"/>
          <p:cNvSpPr>
            <a:spLocks noChangeShapeType="1"/>
          </p:cNvSpPr>
          <p:nvPr/>
        </p:nvSpPr>
        <p:spPr bwMode="auto">
          <a:xfrm>
            <a:off x="685800" y="60579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 name="TextBox 8"/>
          <p:cNvSpPr txBox="1"/>
          <p:nvPr/>
        </p:nvSpPr>
        <p:spPr>
          <a:xfrm>
            <a:off x="584200" y="5732789"/>
            <a:ext cx="5891356" cy="261610"/>
          </a:xfrm>
          <a:prstGeom prst="rect">
            <a:avLst/>
          </a:prstGeom>
          <a:noFill/>
        </p:spPr>
        <p:txBody>
          <a:bodyPr wrap="none" rtlCol="0">
            <a:spAutoFit/>
          </a:bodyPr>
          <a:lstStyle/>
          <a:p>
            <a:r>
              <a:rPr lang="en-US" sz="1100" dirty="0">
                <a:solidFill>
                  <a:schemeClr val="accent4">
                    <a:lumMod val="50000"/>
                    <a:lumOff val="50000"/>
                  </a:schemeClr>
                </a:solidFill>
              </a:rPr>
              <a:t>Calculations based on Society of Actuaries, 2012 Individual Annuity Mortality Tables, Basic.</a:t>
            </a:r>
          </a:p>
        </p:txBody>
      </p:sp>
      <p:pic>
        <p:nvPicPr>
          <p:cNvPr id="10" name="Picture 9"/>
          <p:cNvPicPr>
            <a:picLocks noChangeAspect="1"/>
          </p:cNvPicPr>
          <p:nvPr/>
        </p:nvPicPr>
        <p:blipFill>
          <a:blip r:embed="rId4"/>
          <a:stretch>
            <a:fillRect/>
          </a:stretch>
        </p:blipFill>
        <p:spPr>
          <a:xfrm>
            <a:off x="584200" y="457200"/>
            <a:ext cx="2844800" cy="279400"/>
          </a:xfrm>
          <a:prstGeom prst="rect">
            <a:avLst/>
          </a:prstGeom>
        </p:spPr>
      </p:pic>
      <p:pic>
        <p:nvPicPr>
          <p:cNvPr id="11" name="Picture 10"/>
          <p:cNvPicPr>
            <a:picLocks noChangeAspect="1"/>
          </p:cNvPicPr>
          <p:nvPr/>
        </p:nvPicPr>
        <p:blipFill>
          <a:blip r:embed="rId5"/>
          <a:stretch>
            <a:fillRect/>
          </a:stretch>
        </p:blipFill>
        <p:spPr>
          <a:xfrm>
            <a:off x="3289300" y="457200"/>
            <a:ext cx="2844800" cy="2794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4"/>
          <p:cNvSpPr>
            <a:spLocks noChangeArrowheads="1"/>
          </p:cNvSpPr>
          <p:nvPr/>
        </p:nvSpPr>
        <p:spPr bwMode="auto">
          <a:xfrm>
            <a:off x="0" y="0"/>
            <a:ext cx="9144000" cy="6858000"/>
          </a:xfrm>
          <a:prstGeom prst="rect">
            <a:avLst/>
          </a:prstGeom>
          <a:solidFill>
            <a:srgbClr val="173A7B"/>
          </a:solidFill>
          <a:ln w="6350">
            <a:solidFill>
              <a:srgbClr val="006892"/>
            </a:solidFill>
            <a:miter lim="800000"/>
            <a:headEnd/>
            <a:tailEnd/>
          </a:ln>
        </p:spPr>
        <p:txBody>
          <a:bodyPr wrap="none" anchor="ctr">
            <a:spAutoFit/>
          </a:bodyPr>
          <a:lstStyle/>
          <a:p>
            <a:endParaRPr lang="en-US"/>
          </a:p>
        </p:txBody>
      </p:sp>
      <p:sp>
        <p:nvSpPr>
          <p:cNvPr id="55298" name="Line 6"/>
          <p:cNvSpPr>
            <a:spLocks noChangeShapeType="1"/>
          </p:cNvSpPr>
          <p:nvPr/>
        </p:nvSpPr>
        <p:spPr bwMode="auto">
          <a:xfrm>
            <a:off x="685800" y="800100"/>
            <a:ext cx="7772400" cy="0"/>
          </a:xfrm>
          <a:prstGeom prst="line">
            <a:avLst/>
          </a:prstGeom>
          <a:noFill/>
          <a:ln w="635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5299" name="Line 7"/>
          <p:cNvSpPr>
            <a:spLocks noChangeShapeType="1"/>
          </p:cNvSpPr>
          <p:nvPr/>
        </p:nvSpPr>
        <p:spPr bwMode="auto">
          <a:xfrm>
            <a:off x="685800" y="6057900"/>
            <a:ext cx="7772400" cy="0"/>
          </a:xfrm>
          <a:prstGeom prst="line">
            <a:avLst/>
          </a:prstGeom>
          <a:noFill/>
          <a:ln w="635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5300" name="Text Box 9"/>
          <p:cNvSpPr txBox="1">
            <a:spLocks noChangeArrowheads="1"/>
          </p:cNvSpPr>
          <p:nvPr/>
        </p:nvSpPr>
        <p:spPr bwMode="auto">
          <a:xfrm>
            <a:off x="914400" y="2339975"/>
            <a:ext cx="7315200" cy="82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r>
              <a:rPr lang="en-US" sz="4800" b="1" dirty="0">
                <a:solidFill>
                  <a:schemeClr val="bg1"/>
                </a:solidFill>
              </a:rPr>
              <a:t>Why Nationwide</a:t>
            </a:r>
            <a:r>
              <a:rPr lang="en-US" sz="2800" baseline="62000" dirty="0">
                <a:solidFill>
                  <a:schemeClr val="bg1"/>
                </a:solidFill>
              </a:rPr>
              <a:t>®</a:t>
            </a:r>
            <a:r>
              <a:rPr lang="en-US" sz="4800" b="1" dirty="0">
                <a:solidFill>
                  <a:schemeClr val="bg1"/>
                </a:solidFill>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718" y="-863843"/>
            <a:ext cx="11455400" cy="8851900"/>
          </a:xfrm>
          <a:prstGeom prst="rect">
            <a:avLst/>
          </a:prstGeom>
        </p:spPr>
      </p:pic>
      <p:sp>
        <p:nvSpPr>
          <p:cNvPr id="2" name="TextBox 1"/>
          <p:cNvSpPr txBox="1"/>
          <p:nvPr/>
        </p:nvSpPr>
        <p:spPr>
          <a:xfrm>
            <a:off x="647699" y="5567680"/>
            <a:ext cx="7810501" cy="430887"/>
          </a:xfrm>
          <a:prstGeom prst="rect">
            <a:avLst/>
          </a:prstGeom>
          <a:noFill/>
        </p:spPr>
        <p:txBody>
          <a:bodyPr wrap="square" rtlCol="0">
            <a:spAutoFit/>
          </a:bodyPr>
          <a:lstStyle/>
          <a:p>
            <a:r>
              <a:rPr lang="en-US" sz="1100" baseline="30000" dirty="0">
                <a:solidFill>
                  <a:schemeClr val="accent4">
                    <a:lumMod val="50000"/>
                    <a:lumOff val="50000"/>
                  </a:schemeClr>
                </a:solidFill>
                <a:latin typeface="+mj-lt"/>
                <a:ea typeface="ＭＳ Ｐゴシック" charset="-128"/>
                <a:cs typeface="Gotham Book"/>
              </a:rPr>
              <a:t>14</a:t>
            </a:r>
            <a:r>
              <a:rPr lang="en-US" sz="1100" dirty="0">
                <a:solidFill>
                  <a:schemeClr val="accent4">
                    <a:lumMod val="50000"/>
                    <a:lumOff val="50000"/>
                  </a:schemeClr>
                </a:solidFill>
                <a:latin typeface="+mj-lt"/>
                <a:ea typeface="ＭＳ Ｐゴシック" charset="-128"/>
                <a:cs typeface="Gotham Book"/>
              </a:rPr>
              <a:t> </a:t>
            </a:r>
            <a:r>
              <a:rPr lang="en-US" sz="1100" dirty="0">
                <a:solidFill>
                  <a:schemeClr val="accent4">
                    <a:lumMod val="50000"/>
                    <a:lumOff val="50000"/>
                  </a:schemeClr>
                </a:solidFill>
                <a:latin typeface="+mj-lt"/>
              </a:rPr>
              <a:t>North American And Bermudian Insurers ERM Scores Are On A Stable Footing, </a:t>
            </a:r>
            <a:r>
              <a:rPr lang="en-US" sz="1100" dirty="0" err="1">
                <a:solidFill>
                  <a:schemeClr val="accent4">
                    <a:lumMod val="50000"/>
                    <a:lumOff val="50000"/>
                  </a:schemeClr>
                </a:solidFill>
                <a:latin typeface="+mj-lt"/>
              </a:rPr>
              <a:t>RatingsDirect</a:t>
            </a:r>
            <a:r>
              <a:rPr lang="en-US" sz="1100" dirty="0">
                <a:solidFill>
                  <a:schemeClr val="accent4">
                    <a:lumMod val="50000"/>
                    <a:lumOff val="50000"/>
                  </a:schemeClr>
                </a:solidFill>
                <a:latin typeface="+mj-lt"/>
              </a:rPr>
              <a:t> Report, Standard &amp; </a:t>
            </a:r>
            <a:br>
              <a:rPr lang="en-US" sz="1100" dirty="0">
                <a:solidFill>
                  <a:schemeClr val="accent4">
                    <a:lumMod val="50000"/>
                    <a:lumOff val="50000"/>
                  </a:schemeClr>
                </a:solidFill>
                <a:latin typeface="+mj-lt"/>
              </a:rPr>
            </a:br>
            <a:r>
              <a:rPr lang="en-US" sz="1100" dirty="0">
                <a:solidFill>
                  <a:schemeClr val="accent4">
                    <a:lumMod val="50000"/>
                    <a:lumOff val="50000"/>
                  </a:schemeClr>
                </a:solidFill>
                <a:latin typeface="+mj-lt"/>
              </a:rPr>
              <a:t>    Poor’s (6/8/15).</a:t>
            </a:r>
            <a:endParaRPr lang="en-US" sz="1100" dirty="0">
              <a:solidFill>
                <a:srgbClr val="7F7F7F"/>
              </a:solidFill>
              <a:latin typeface="+mj-lt"/>
              <a:cs typeface="Gotham Book"/>
            </a:endParaRPr>
          </a:p>
        </p:txBody>
      </p:sp>
      <p:sp>
        <p:nvSpPr>
          <p:cNvPr id="3" name="Line 12"/>
          <p:cNvSpPr>
            <a:spLocks noChangeShapeType="1"/>
          </p:cNvSpPr>
          <p:nvPr/>
        </p:nvSpPr>
        <p:spPr bwMode="auto">
          <a:xfrm>
            <a:off x="685800" y="8001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 name="Line 13"/>
          <p:cNvSpPr>
            <a:spLocks noChangeShapeType="1"/>
          </p:cNvSpPr>
          <p:nvPr/>
        </p:nvSpPr>
        <p:spPr bwMode="auto">
          <a:xfrm>
            <a:off x="685800" y="60579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5" name="Picture 4"/>
          <p:cNvPicPr>
            <a:picLocks noChangeAspect="1"/>
          </p:cNvPicPr>
          <p:nvPr/>
        </p:nvPicPr>
        <p:blipFill>
          <a:blip r:embed="rId4"/>
          <a:stretch>
            <a:fillRect/>
          </a:stretch>
        </p:blipFill>
        <p:spPr>
          <a:xfrm>
            <a:off x="584200" y="457200"/>
            <a:ext cx="2844800" cy="279400"/>
          </a:xfrm>
          <a:prstGeom prst="rect">
            <a:avLst/>
          </a:prstGeom>
        </p:spPr>
      </p:pic>
    </p:spTree>
    <p:extLst>
      <p:ext uri="{BB962C8B-B14F-4D97-AF65-F5344CB8AC3E}">
        <p14:creationId xmlns:p14="http://schemas.microsoft.com/office/powerpoint/2010/main" val="466674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5"/>
          <p:cNvSpPr txBox="1">
            <a:spLocks noChangeArrowheads="1"/>
          </p:cNvSpPr>
          <p:nvPr/>
        </p:nvSpPr>
        <p:spPr bwMode="auto">
          <a:xfrm>
            <a:off x="685800" y="1257300"/>
            <a:ext cx="7315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r>
              <a:rPr lang="en-US" sz="3600" b="1" dirty="0">
                <a:solidFill>
                  <a:srgbClr val="0081C6"/>
                </a:solidFill>
              </a:rPr>
              <a:t>Why Nationwide?</a:t>
            </a:r>
          </a:p>
        </p:txBody>
      </p:sp>
      <p:sp>
        <p:nvSpPr>
          <p:cNvPr id="57352" name="Line 12"/>
          <p:cNvSpPr>
            <a:spLocks noChangeShapeType="1"/>
          </p:cNvSpPr>
          <p:nvPr/>
        </p:nvSpPr>
        <p:spPr bwMode="auto">
          <a:xfrm>
            <a:off x="685800" y="8001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7353" name="Line 13"/>
          <p:cNvSpPr>
            <a:spLocks noChangeShapeType="1"/>
          </p:cNvSpPr>
          <p:nvPr/>
        </p:nvSpPr>
        <p:spPr bwMode="auto">
          <a:xfrm>
            <a:off x="685800" y="60579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 name="TextBox 8"/>
          <p:cNvSpPr txBox="1"/>
          <p:nvPr/>
        </p:nvSpPr>
        <p:spPr>
          <a:xfrm>
            <a:off x="933449" y="4343400"/>
            <a:ext cx="7181851" cy="1384995"/>
          </a:xfrm>
          <a:prstGeom prst="rect">
            <a:avLst/>
          </a:prstGeom>
          <a:noFill/>
        </p:spPr>
        <p:txBody>
          <a:bodyPr wrap="square" rtlCol="0">
            <a:spAutoFit/>
          </a:bodyPr>
          <a:lstStyle/>
          <a:p>
            <a:r>
              <a:rPr lang="en-US" sz="1400" dirty="0">
                <a:solidFill>
                  <a:schemeClr val="accent4">
                    <a:lumMod val="50000"/>
                    <a:lumOff val="50000"/>
                  </a:schemeClr>
                </a:solidFill>
              </a:rPr>
              <a:t>These ratings and rankings reflect rating agency assessment of the financial strength and claims-paying ability of Nationwide Life Insurance Company and Nationwide Life and Annuity Insurance Company. They are not intended to reflect the investment experience or financial strength of any variable account, which is subject to market risk. Because the dates are only updated when there’s a change in the rating, the dates above reflect the most recent ratings we have received. They are subject to change at any time.</a:t>
            </a:r>
          </a:p>
        </p:txBody>
      </p:sp>
      <p:pic>
        <p:nvPicPr>
          <p:cNvPr id="10" name="Picture 9"/>
          <p:cNvPicPr>
            <a:picLocks noChangeAspect="1"/>
          </p:cNvPicPr>
          <p:nvPr/>
        </p:nvPicPr>
        <p:blipFill>
          <a:blip r:embed="rId3"/>
          <a:stretch>
            <a:fillRect/>
          </a:stretch>
        </p:blipFill>
        <p:spPr>
          <a:xfrm>
            <a:off x="584200" y="457200"/>
            <a:ext cx="2844800" cy="2794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416" y="-749808"/>
            <a:ext cx="11777472" cy="883310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endParaRPr lang="en-US">
              <a:latin typeface="Arial" charset="0"/>
              <a:ea typeface="ＭＳ Ｐゴシック" charset="0"/>
              <a:cs typeface="ＭＳ Ｐゴシック" charset="0"/>
            </a:endParaRPr>
          </a:p>
        </p:txBody>
      </p:sp>
      <p:sp>
        <p:nvSpPr>
          <p:cNvPr id="51202"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endParaRPr lang="en-US">
              <a:latin typeface="Arial" charset="0"/>
              <a:ea typeface="ＭＳ Ｐゴシック" charset="0"/>
              <a:cs typeface="ＭＳ Ｐゴシック" charset="0"/>
            </a:endParaRPr>
          </a:p>
        </p:txBody>
      </p:sp>
      <p:sp>
        <p:nvSpPr>
          <p:cNvPr id="51203" name="Rectangle 4"/>
          <p:cNvSpPr>
            <a:spLocks noChangeArrowheads="1"/>
          </p:cNvSpPr>
          <p:nvPr/>
        </p:nvSpPr>
        <p:spPr bwMode="auto">
          <a:xfrm>
            <a:off x="0" y="0"/>
            <a:ext cx="9144000" cy="6858000"/>
          </a:xfrm>
          <a:prstGeom prst="rect">
            <a:avLst/>
          </a:prstGeom>
          <a:solidFill>
            <a:srgbClr val="00467F"/>
          </a:solidFill>
          <a:ln w="6350">
            <a:solidFill>
              <a:srgbClr val="006892"/>
            </a:solidFill>
            <a:miter lim="800000"/>
            <a:headEnd/>
            <a:tailEnd/>
          </a:ln>
        </p:spPr>
        <p:txBody>
          <a:bodyPr wrap="none" anchor="ctr">
            <a:spAutoFit/>
          </a:bodyPr>
          <a:lstStyle/>
          <a:p>
            <a:endParaRPr lang="en-US"/>
          </a:p>
        </p:txBody>
      </p:sp>
      <p:sp>
        <p:nvSpPr>
          <p:cNvPr id="51204" name="Line 6"/>
          <p:cNvSpPr>
            <a:spLocks noChangeShapeType="1"/>
          </p:cNvSpPr>
          <p:nvPr/>
        </p:nvSpPr>
        <p:spPr bwMode="auto">
          <a:xfrm>
            <a:off x="685800" y="800100"/>
            <a:ext cx="7772400" cy="0"/>
          </a:xfrm>
          <a:prstGeom prst="line">
            <a:avLst/>
          </a:prstGeom>
          <a:noFill/>
          <a:ln w="635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205" name="Line 7"/>
          <p:cNvSpPr>
            <a:spLocks noChangeShapeType="1"/>
          </p:cNvSpPr>
          <p:nvPr/>
        </p:nvSpPr>
        <p:spPr bwMode="auto">
          <a:xfrm>
            <a:off x="685800" y="6057900"/>
            <a:ext cx="7772400" cy="0"/>
          </a:xfrm>
          <a:prstGeom prst="line">
            <a:avLst/>
          </a:prstGeom>
          <a:noFill/>
          <a:ln w="635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206" name="Text Box 9"/>
          <p:cNvSpPr txBox="1">
            <a:spLocks noChangeArrowheads="1"/>
          </p:cNvSpPr>
          <p:nvPr/>
        </p:nvSpPr>
        <p:spPr bwMode="auto">
          <a:xfrm>
            <a:off x="914400" y="2339975"/>
            <a:ext cx="7315200" cy="82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r>
              <a:rPr lang="en-US" sz="4800" b="1" dirty="0">
                <a:solidFill>
                  <a:schemeClr val="bg1"/>
                </a:solidFill>
              </a:rPr>
              <a:t>Next steps.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5"/>
          <p:cNvSpPr txBox="1">
            <a:spLocks noChangeArrowheads="1"/>
          </p:cNvSpPr>
          <p:nvPr/>
        </p:nvSpPr>
        <p:spPr bwMode="auto">
          <a:xfrm>
            <a:off x="914400" y="1379538"/>
            <a:ext cx="7315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r>
              <a:rPr lang="en-US" sz="3600" b="1" dirty="0">
                <a:solidFill>
                  <a:srgbClr val="00467F"/>
                </a:solidFill>
              </a:rPr>
              <a:t>Don’t just wish. Take action.</a:t>
            </a:r>
          </a:p>
        </p:txBody>
      </p:sp>
      <p:sp>
        <p:nvSpPr>
          <p:cNvPr id="53256" name="Line 12"/>
          <p:cNvSpPr>
            <a:spLocks noChangeShapeType="1"/>
          </p:cNvSpPr>
          <p:nvPr/>
        </p:nvSpPr>
        <p:spPr bwMode="auto">
          <a:xfrm>
            <a:off x="685800" y="8001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3257" name="Line 13"/>
          <p:cNvSpPr>
            <a:spLocks noChangeShapeType="1"/>
          </p:cNvSpPr>
          <p:nvPr/>
        </p:nvSpPr>
        <p:spPr bwMode="auto">
          <a:xfrm>
            <a:off x="685800" y="60579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3258" name="Text Box 15"/>
          <p:cNvSpPr txBox="1">
            <a:spLocks noChangeArrowheads="1"/>
          </p:cNvSpPr>
          <p:nvPr/>
        </p:nvSpPr>
        <p:spPr bwMode="auto">
          <a:xfrm>
            <a:off x="914400" y="1257300"/>
            <a:ext cx="7315200" cy="212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tabLst>
                <a:tab pos="628650" algn="l"/>
              </a:tabLst>
              <a:defRPr sz="800">
                <a:solidFill>
                  <a:schemeClr val="tx1"/>
                </a:solidFill>
                <a:latin typeface="Arial" charset="0"/>
                <a:ea typeface="ＭＳ Ｐゴシック" charset="0"/>
                <a:cs typeface="ＭＳ Ｐゴシック" charset="0"/>
              </a:defRPr>
            </a:lvl1pPr>
            <a:lvl2pPr marL="742950" indent="-285750" eaLnBrk="0" hangingPunct="0">
              <a:tabLst>
                <a:tab pos="628650" algn="l"/>
              </a:tabLst>
              <a:defRPr sz="800">
                <a:solidFill>
                  <a:schemeClr val="tx1"/>
                </a:solidFill>
                <a:latin typeface="Arial" charset="0"/>
                <a:ea typeface="ＭＳ Ｐゴシック" charset="0"/>
              </a:defRPr>
            </a:lvl2pPr>
            <a:lvl3pPr marL="1143000" indent="-228600" eaLnBrk="0" hangingPunct="0">
              <a:tabLst>
                <a:tab pos="628650" algn="l"/>
              </a:tabLst>
              <a:defRPr sz="800">
                <a:solidFill>
                  <a:schemeClr val="tx1"/>
                </a:solidFill>
                <a:latin typeface="Arial" charset="0"/>
                <a:ea typeface="ＭＳ Ｐゴシック" charset="0"/>
              </a:defRPr>
            </a:lvl3pPr>
            <a:lvl4pPr marL="1600200" indent="-228600" eaLnBrk="0" hangingPunct="0">
              <a:tabLst>
                <a:tab pos="628650" algn="l"/>
              </a:tabLst>
              <a:defRPr sz="800">
                <a:solidFill>
                  <a:schemeClr val="tx1"/>
                </a:solidFill>
                <a:latin typeface="Arial" charset="0"/>
                <a:ea typeface="ＭＳ Ｐゴシック" charset="0"/>
              </a:defRPr>
            </a:lvl4pPr>
            <a:lvl5pPr marL="2057400" indent="-228600" eaLnBrk="0" hangingPunct="0">
              <a:tabLst>
                <a:tab pos="628650" algn="l"/>
              </a:tabLst>
              <a:defRPr sz="800">
                <a:solidFill>
                  <a:schemeClr val="tx1"/>
                </a:solidFill>
                <a:latin typeface="Arial" charset="0"/>
                <a:ea typeface="ＭＳ Ｐゴシック" charset="0"/>
              </a:defRPr>
            </a:lvl5pPr>
            <a:lvl6pPr marL="2514600" indent="-228600" eaLnBrk="0" fontAlgn="base" hangingPunct="0">
              <a:spcBef>
                <a:spcPct val="0"/>
              </a:spcBef>
              <a:spcAft>
                <a:spcPct val="0"/>
              </a:spcAft>
              <a:tabLst>
                <a:tab pos="628650" algn="l"/>
              </a:tabLst>
              <a:defRPr sz="800">
                <a:solidFill>
                  <a:schemeClr val="tx1"/>
                </a:solidFill>
                <a:latin typeface="Arial" charset="0"/>
                <a:ea typeface="ＭＳ Ｐゴシック" charset="0"/>
              </a:defRPr>
            </a:lvl6pPr>
            <a:lvl7pPr marL="2971800" indent="-228600" eaLnBrk="0" fontAlgn="base" hangingPunct="0">
              <a:spcBef>
                <a:spcPct val="0"/>
              </a:spcBef>
              <a:spcAft>
                <a:spcPct val="0"/>
              </a:spcAft>
              <a:tabLst>
                <a:tab pos="628650" algn="l"/>
              </a:tabLst>
              <a:defRPr sz="800">
                <a:solidFill>
                  <a:schemeClr val="tx1"/>
                </a:solidFill>
                <a:latin typeface="Arial" charset="0"/>
                <a:ea typeface="ＭＳ Ｐゴシック" charset="0"/>
              </a:defRPr>
            </a:lvl7pPr>
            <a:lvl8pPr marL="3429000" indent="-228600" eaLnBrk="0" fontAlgn="base" hangingPunct="0">
              <a:spcBef>
                <a:spcPct val="0"/>
              </a:spcBef>
              <a:spcAft>
                <a:spcPct val="0"/>
              </a:spcAft>
              <a:tabLst>
                <a:tab pos="628650" algn="l"/>
              </a:tabLst>
              <a:defRPr sz="800">
                <a:solidFill>
                  <a:schemeClr val="tx1"/>
                </a:solidFill>
                <a:latin typeface="Arial" charset="0"/>
                <a:ea typeface="ＭＳ Ｐゴシック" charset="0"/>
              </a:defRPr>
            </a:lvl8pPr>
            <a:lvl9pPr marL="3886200" indent="-228600" eaLnBrk="0" fontAlgn="base" hangingPunct="0">
              <a:spcBef>
                <a:spcPct val="0"/>
              </a:spcBef>
              <a:spcAft>
                <a:spcPct val="0"/>
              </a:spcAft>
              <a:tabLst>
                <a:tab pos="628650" algn="l"/>
              </a:tabLst>
              <a:defRPr sz="800">
                <a:solidFill>
                  <a:schemeClr val="tx1"/>
                </a:solidFill>
                <a:latin typeface="Arial" charset="0"/>
                <a:ea typeface="ＭＳ Ｐゴシック" charset="0"/>
              </a:defRPr>
            </a:lvl9pPr>
          </a:lstStyle>
          <a:p>
            <a:pPr eaLnBrk="1" hangingPunct="1">
              <a:spcAft>
                <a:spcPct val="50000"/>
              </a:spcAft>
              <a:defRPr/>
            </a:pPr>
            <a:endParaRPr lang="en-US" sz="2000" dirty="0">
              <a:solidFill>
                <a:schemeClr val="accent4">
                  <a:lumMod val="50000"/>
                  <a:lumOff val="50000"/>
                </a:schemeClr>
              </a:solidFill>
            </a:endParaRPr>
          </a:p>
          <a:p>
            <a:pPr eaLnBrk="1" hangingPunct="1">
              <a:spcAft>
                <a:spcPct val="50000"/>
              </a:spcAft>
              <a:defRPr/>
            </a:pPr>
            <a:endParaRPr lang="en-US" sz="2000" dirty="0">
              <a:solidFill>
                <a:schemeClr val="accent4">
                  <a:lumMod val="50000"/>
                  <a:lumOff val="50000"/>
                </a:schemeClr>
              </a:solidFill>
            </a:endParaRPr>
          </a:p>
          <a:p>
            <a:pPr eaLnBrk="1" hangingPunct="1">
              <a:spcAft>
                <a:spcPct val="50000"/>
              </a:spcAft>
              <a:defRPr/>
            </a:pPr>
            <a:r>
              <a:rPr lang="en-US" sz="2400" dirty="0">
                <a:solidFill>
                  <a:schemeClr val="accent4">
                    <a:lumMod val="50000"/>
                    <a:lumOff val="50000"/>
                  </a:schemeClr>
                </a:solidFill>
              </a:rPr>
              <a:t>Work with your financial advisor to learn how Nationwide can help you reduce the impact of these common retirement risks. </a:t>
            </a:r>
          </a:p>
        </p:txBody>
      </p:sp>
      <p:pic>
        <p:nvPicPr>
          <p:cNvPr id="7" name="Picture 6"/>
          <p:cNvPicPr>
            <a:picLocks noChangeAspect="1"/>
          </p:cNvPicPr>
          <p:nvPr/>
        </p:nvPicPr>
        <p:blipFill>
          <a:blip r:embed="rId3"/>
          <a:stretch>
            <a:fillRect/>
          </a:stretch>
        </p:blipFill>
        <p:spPr>
          <a:xfrm>
            <a:off x="584200" y="469900"/>
            <a:ext cx="2844800" cy="2794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Line 5"/>
          <p:cNvSpPr>
            <a:spLocks noChangeShapeType="1"/>
          </p:cNvSpPr>
          <p:nvPr/>
        </p:nvSpPr>
        <p:spPr bwMode="auto">
          <a:xfrm>
            <a:off x="685800" y="8001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394" name="Line 6"/>
          <p:cNvSpPr>
            <a:spLocks noChangeShapeType="1"/>
          </p:cNvSpPr>
          <p:nvPr/>
        </p:nvSpPr>
        <p:spPr bwMode="auto">
          <a:xfrm>
            <a:off x="685800" y="60579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395" name="Text Box 8"/>
          <p:cNvSpPr txBox="1">
            <a:spLocks noChangeArrowheads="1"/>
          </p:cNvSpPr>
          <p:nvPr/>
        </p:nvSpPr>
        <p:spPr bwMode="auto">
          <a:xfrm>
            <a:off x="914400" y="5181601"/>
            <a:ext cx="7620000" cy="332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wrap="square" lIns="0" anchor="t">
            <a:no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spcAft>
                <a:spcPts val="600"/>
              </a:spcAft>
            </a:pPr>
            <a:r>
              <a:rPr lang="en-US" sz="1200" dirty="0">
                <a:solidFill>
                  <a:schemeClr val="accent4">
                    <a:lumMod val="50000"/>
                    <a:lumOff val="50000"/>
                  </a:schemeClr>
                </a:solidFill>
              </a:rPr>
              <a:t>Nationwide Investment Services Corporation, member FINRA.</a:t>
            </a:r>
          </a:p>
          <a:p>
            <a:pPr>
              <a:spcAft>
                <a:spcPts val="600"/>
              </a:spcAft>
            </a:pPr>
            <a:r>
              <a:rPr lang="en-US" sz="1200" dirty="0">
                <a:solidFill>
                  <a:schemeClr val="accent4">
                    <a:lumMod val="50000"/>
                    <a:lumOff val="50000"/>
                  </a:schemeClr>
                </a:solidFill>
              </a:rPr>
              <a:t>Nationwide, Nationwide is on your side and the Nationwide N and Eagle are service marks of Nationwide Mutual Insurance Company. © 2016 Nationwide</a:t>
            </a:r>
          </a:p>
        </p:txBody>
      </p:sp>
      <p:pic>
        <p:nvPicPr>
          <p:cNvPr id="8" name="Picture 7" descr="NandEagle Horiz NW 2C.eps"/>
          <p:cNvPicPr>
            <a:picLocks noChangeAspect="1"/>
          </p:cNvPicPr>
          <p:nvPr/>
        </p:nvPicPr>
        <p:blipFill rotWithShape="1">
          <a:blip r:embed="rId3">
            <a:extLst>
              <a:ext uri="{28A0092B-C50C-407E-A947-70E740481C1C}">
                <a14:useLocalDpi xmlns:a14="http://schemas.microsoft.com/office/drawing/2010/main" val="0"/>
              </a:ext>
            </a:extLst>
          </a:blip>
          <a:srcRect r="55000"/>
          <a:stretch/>
        </p:blipFill>
        <p:spPr>
          <a:xfrm>
            <a:off x="933449" y="4184650"/>
            <a:ext cx="2225104" cy="8509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Line 5"/>
          <p:cNvSpPr>
            <a:spLocks noChangeShapeType="1"/>
          </p:cNvSpPr>
          <p:nvPr/>
        </p:nvSpPr>
        <p:spPr bwMode="auto">
          <a:xfrm>
            <a:off x="685800" y="800100"/>
            <a:ext cx="7772400" cy="0"/>
          </a:xfrm>
          <a:prstGeom prst="line">
            <a:avLst/>
          </a:prstGeom>
          <a:noFill/>
          <a:ln w="6350">
            <a:solidFill>
              <a:srgbClr val="7D6A55"/>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42" name="Line 6"/>
          <p:cNvSpPr>
            <a:spLocks noChangeShapeType="1"/>
          </p:cNvSpPr>
          <p:nvPr/>
        </p:nvSpPr>
        <p:spPr bwMode="auto">
          <a:xfrm>
            <a:off x="685800" y="6057900"/>
            <a:ext cx="7772400" cy="0"/>
          </a:xfrm>
          <a:prstGeom prst="line">
            <a:avLst/>
          </a:prstGeom>
          <a:noFill/>
          <a:ln w="6350">
            <a:solidFill>
              <a:srgbClr val="7D6A55"/>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43" name="Text Box 7"/>
          <p:cNvSpPr txBox="1">
            <a:spLocks noChangeArrowheads="1"/>
          </p:cNvSpPr>
          <p:nvPr/>
        </p:nvSpPr>
        <p:spPr bwMode="auto">
          <a:xfrm>
            <a:off x="957263" y="1557338"/>
            <a:ext cx="7315200" cy="224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r>
              <a:rPr lang="en-US" sz="2800" b="1" dirty="0">
                <a:solidFill>
                  <a:srgbClr val="00467F"/>
                </a:solidFill>
              </a:rPr>
              <a:t>About this presentation.</a:t>
            </a:r>
          </a:p>
          <a:p>
            <a:pPr eaLnBrk="1" hangingPunct="1"/>
            <a:endParaRPr lang="en-US" sz="2800" b="1" dirty="0">
              <a:solidFill>
                <a:srgbClr val="7D6A55"/>
              </a:solidFill>
            </a:endParaRPr>
          </a:p>
          <a:p>
            <a:pPr eaLnBrk="1" hangingPunct="1"/>
            <a:endParaRPr lang="en-US" sz="2800" b="1" dirty="0">
              <a:solidFill>
                <a:srgbClr val="7D6A55"/>
              </a:solidFill>
            </a:endParaRPr>
          </a:p>
          <a:p>
            <a:pPr eaLnBrk="1" hangingPunct="1"/>
            <a:endParaRPr lang="en-US" sz="2800" b="1" dirty="0">
              <a:solidFill>
                <a:srgbClr val="7D6A55"/>
              </a:solidFill>
            </a:endParaRPr>
          </a:p>
          <a:p>
            <a:pPr eaLnBrk="1" hangingPunct="1"/>
            <a:endParaRPr lang="en-US" sz="2800" b="1" dirty="0">
              <a:solidFill>
                <a:srgbClr val="7D6A55"/>
              </a:solidFill>
            </a:endParaRPr>
          </a:p>
        </p:txBody>
      </p:sp>
      <p:sp>
        <p:nvSpPr>
          <p:cNvPr id="10244" name="Text Box 8"/>
          <p:cNvSpPr txBox="1">
            <a:spLocks noChangeArrowheads="1"/>
          </p:cNvSpPr>
          <p:nvPr/>
        </p:nvSpPr>
        <p:spPr bwMode="auto">
          <a:xfrm>
            <a:off x="525463" y="2319338"/>
            <a:ext cx="7964487" cy="311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45720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r>
              <a:rPr lang="en-US" sz="1800" dirty="0">
                <a:solidFill>
                  <a:srgbClr val="7F7F7F"/>
                </a:solidFill>
              </a:rPr>
              <a:t>This presentation is for educational purposes only and is not intended to be a solicitation or sale of a specific product or service. The presentation is designed to provide accurate, authoritative information in regard to the subject matter covered. The general information in this presentation is not intended to be nor should it be treated as tax, legal, accounting or other professional advice. Additional issues could exist that would affect the tax treatment of a specific transaction. Therefore, taxpayers should seek advice from an independent tax advisor based on their particular circumstances before acting on any information presented. This information is not intended to be, nor can it be, used by any taxpayer for the purpose of avoiding tax penalties.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7"/>
          <p:cNvSpPr>
            <a:spLocks noChangeArrowheads="1"/>
          </p:cNvSpPr>
          <p:nvPr/>
        </p:nvSpPr>
        <p:spPr bwMode="auto">
          <a:xfrm>
            <a:off x="0" y="0"/>
            <a:ext cx="9144000" cy="6858000"/>
          </a:xfrm>
          <a:prstGeom prst="rect">
            <a:avLst/>
          </a:prstGeom>
          <a:solidFill>
            <a:srgbClr val="00467F"/>
          </a:solidFill>
          <a:ln w="6350">
            <a:solidFill>
              <a:schemeClr val="tx1"/>
            </a:solidFill>
            <a:miter lim="800000"/>
            <a:headEnd/>
            <a:tailEnd/>
          </a:ln>
        </p:spPr>
        <p:txBody>
          <a:bodyPr wrap="none" anchor="ctr">
            <a:spAutoFit/>
          </a:bodyPr>
          <a:lstStyle/>
          <a:p>
            <a:endParaRPr lang="en-US" dirty="0"/>
          </a:p>
        </p:txBody>
      </p:sp>
      <p:sp>
        <p:nvSpPr>
          <p:cNvPr id="12290" name="Line 6"/>
          <p:cNvSpPr>
            <a:spLocks noChangeShapeType="1"/>
          </p:cNvSpPr>
          <p:nvPr/>
        </p:nvSpPr>
        <p:spPr bwMode="auto">
          <a:xfrm>
            <a:off x="685800" y="800100"/>
            <a:ext cx="7772400" cy="0"/>
          </a:xfrm>
          <a:prstGeom prst="line">
            <a:avLst/>
          </a:prstGeom>
          <a:noFill/>
          <a:ln w="635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291" name="Text Box 8"/>
          <p:cNvSpPr txBox="1">
            <a:spLocks noChangeArrowheads="1"/>
          </p:cNvSpPr>
          <p:nvPr/>
        </p:nvSpPr>
        <p:spPr bwMode="auto">
          <a:xfrm>
            <a:off x="914400" y="2339975"/>
            <a:ext cx="7315200" cy="82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r>
              <a:rPr lang="en-US" sz="4800" b="1" dirty="0">
                <a:solidFill>
                  <a:schemeClr val="bg1"/>
                </a:solidFill>
              </a:rPr>
              <a:t>About retirement.</a:t>
            </a:r>
          </a:p>
        </p:txBody>
      </p:sp>
      <p:sp>
        <p:nvSpPr>
          <p:cNvPr id="12292" name="Line 14"/>
          <p:cNvSpPr>
            <a:spLocks noChangeShapeType="1"/>
          </p:cNvSpPr>
          <p:nvPr/>
        </p:nvSpPr>
        <p:spPr bwMode="auto">
          <a:xfrm>
            <a:off x="647700" y="6134100"/>
            <a:ext cx="7772400" cy="0"/>
          </a:xfrm>
          <a:prstGeom prst="line">
            <a:avLst/>
          </a:prstGeom>
          <a:noFill/>
          <a:ln w="635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293" name="Rectangle 15"/>
          <p:cNvSpPr>
            <a:spLocks noChangeArrowheads="1"/>
          </p:cNvSpPr>
          <p:nvPr/>
        </p:nvSpPr>
        <p:spPr bwMode="auto">
          <a:xfrm>
            <a:off x="0" y="0"/>
            <a:ext cx="9144000" cy="6858000"/>
          </a:xfrm>
          <a:prstGeom prst="rect">
            <a:avLst/>
          </a:prstGeom>
          <a:noFill/>
          <a:ln w="63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spAutoFit/>
          </a:bodyPr>
          <a:lstStyle/>
          <a:p>
            <a:endParaRPr lang="en-US"/>
          </a:p>
        </p:txBody>
      </p:sp>
      <p:sp>
        <p:nvSpPr>
          <p:cNvPr id="12294" name="Rectangle 16"/>
          <p:cNvSpPr>
            <a:spLocks noChangeArrowheads="1"/>
          </p:cNvSpPr>
          <p:nvPr/>
        </p:nvSpPr>
        <p:spPr bwMode="auto">
          <a:xfrm>
            <a:off x="0" y="0"/>
            <a:ext cx="9144000" cy="6858000"/>
          </a:xfrm>
          <a:prstGeom prst="rect">
            <a:avLst/>
          </a:prstGeom>
          <a:noFill/>
          <a:ln w="63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spAutoFit/>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698500" y="1257300"/>
            <a:ext cx="7315200" cy="161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r>
              <a:rPr lang="en-US" sz="2800" b="1" dirty="0">
                <a:solidFill>
                  <a:srgbClr val="717074"/>
                </a:solidFill>
              </a:rPr>
              <a:t>Where are you on the mountain?</a:t>
            </a:r>
            <a:endParaRPr lang="en-US" altLang="ja-JP" sz="2800" b="1" dirty="0">
              <a:solidFill>
                <a:srgbClr val="717074"/>
              </a:solidFill>
            </a:endParaRPr>
          </a:p>
          <a:p>
            <a:pPr eaLnBrk="1" hangingPunct="1"/>
            <a:endParaRPr lang="en-US" sz="3600" b="1" dirty="0">
              <a:solidFill>
                <a:srgbClr val="8A2003"/>
              </a:solidFill>
            </a:endParaRPr>
          </a:p>
          <a:p>
            <a:pPr eaLnBrk="1" hangingPunct="1"/>
            <a:endParaRPr lang="en-US" sz="3600" b="1" dirty="0">
              <a:solidFill>
                <a:srgbClr val="8A2003"/>
              </a:solidFill>
            </a:endParaRPr>
          </a:p>
        </p:txBody>
      </p:sp>
      <p:sp>
        <p:nvSpPr>
          <p:cNvPr id="16392" name="Line 9"/>
          <p:cNvSpPr>
            <a:spLocks noChangeShapeType="1"/>
          </p:cNvSpPr>
          <p:nvPr/>
        </p:nvSpPr>
        <p:spPr bwMode="auto">
          <a:xfrm>
            <a:off x="685800" y="8001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393" name="Line 10"/>
          <p:cNvSpPr>
            <a:spLocks noChangeShapeType="1"/>
          </p:cNvSpPr>
          <p:nvPr/>
        </p:nvSpPr>
        <p:spPr bwMode="auto">
          <a:xfrm>
            <a:off x="685800" y="60579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14" name="Picture 13"/>
          <p:cNvPicPr>
            <a:picLocks noChangeAspect="1"/>
          </p:cNvPicPr>
          <p:nvPr/>
        </p:nvPicPr>
        <p:blipFill>
          <a:blip r:embed="rId3"/>
          <a:stretch>
            <a:fillRect/>
          </a:stretch>
        </p:blipFill>
        <p:spPr>
          <a:xfrm>
            <a:off x="864059" y="2146300"/>
            <a:ext cx="7429041" cy="3670300"/>
          </a:xfrm>
          <a:prstGeom prst="rect">
            <a:avLst/>
          </a:prstGeom>
        </p:spPr>
      </p:pic>
      <p:pic>
        <p:nvPicPr>
          <p:cNvPr id="15" name="Picture 14"/>
          <p:cNvPicPr>
            <a:picLocks noChangeAspect="1"/>
          </p:cNvPicPr>
          <p:nvPr/>
        </p:nvPicPr>
        <p:blipFill>
          <a:blip r:embed="rId4"/>
          <a:stretch>
            <a:fillRect/>
          </a:stretch>
        </p:blipFill>
        <p:spPr>
          <a:xfrm>
            <a:off x="558800" y="482600"/>
            <a:ext cx="2844800" cy="2794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4800"/>
            <a:ext cx="8875059" cy="6858000"/>
          </a:xfrm>
          <a:prstGeom prst="rect">
            <a:avLst/>
          </a:prstGeom>
        </p:spPr>
      </p:pic>
      <p:pic>
        <p:nvPicPr>
          <p:cNvPr id="11" name="Picture 10"/>
          <p:cNvPicPr>
            <a:picLocks noChangeAspect="1"/>
          </p:cNvPicPr>
          <p:nvPr/>
        </p:nvPicPr>
        <p:blipFill>
          <a:blip r:embed="rId4"/>
          <a:stretch>
            <a:fillRect/>
          </a:stretch>
        </p:blipFill>
        <p:spPr>
          <a:xfrm>
            <a:off x="558800" y="482600"/>
            <a:ext cx="2844800" cy="279400"/>
          </a:xfrm>
          <a:prstGeom prst="rect">
            <a:avLst/>
          </a:prstGeom>
        </p:spPr>
      </p:pic>
      <p:sp>
        <p:nvSpPr>
          <p:cNvPr id="18433" name="Text Box 3"/>
          <p:cNvSpPr txBox="1">
            <a:spLocks noChangeArrowheads="1"/>
          </p:cNvSpPr>
          <p:nvPr/>
        </p:nvSpPr>
        <p:spPr bwMode="auto">
          <a:xfrm>
            <a:off x="685800" y="1050925"/>
            <a:ext cx="78359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wrap="square"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r>
              <a:rPr lang="en-US" sz="2800" b="1" dirty="0">
                <a:solidFill>
                  <a:srgbClr val="717074"/>
                </a:solidFill>
              </a:rPr>
              <a:t>What you can’t control </a:t>
            </a:r>
            <a:r>
              <a:rPr lang="en-US" sz="2800" dirty="0">
                <a:solidFill>
                  <a:srgbClr val="717074"/>
                </a:solidFill>
              </a:rPr>
              <a:t>— </a:t>
            </a:r>
            <a:r>
              <a:rPr lang="en-US" sz="2800" b="1" dirty="0">
                <a:solidFill>
                  <a:srgbClr val="717074"/>
                </a:solidFill>
              </a:rPr>
              <a:t>and what you can.</a:t>
            </a:r>
          </a:p>
          <a:p>
            <a:pPr eaLnBrk="1" hangingPunct="1"/>
            <a:endParaRPr lang="en-US" sz="2800" b="1" dirty="0">
              <a:solidFill>
                <a:srgbClr val="8A2003"/>
              </a:solidFill>
            </a:endParaRPr>
          </a:p>
          <a:p>
            <a:pPr eaLnBrk="1" hangingPunct="1"/>
            <a:endParaRPr lang="en-US" sz="2800" b="1" dirty="0">
              <a:solidFill>
                <a:srgbClr val="8A2003"/>
              </a:solidFill>
            </a:endParaRPr>
          </a:p>
          <a:p>
            <a:pPr eaLnBrk="1" hangingPunct="1"/>
            <a:endParaRPr lang="en-US" sz="3600" b="1" dirty="0">
              <a:solidFill>
                <a:srgbClr val="8A2003"/>
              </a:solidFill>
            </a:endParaRPr>
          </a:p>
        </p:txBody>
      </p:sp>
      <p:sp>
        <p:nvSpPr>
          <p:cNvPr id="18439" name="Line 9"/>
          <p:cNvSpPr>
            <a:spLocks noChangeShapeType="1"/>
          </p:cNvSpPr>
          <p:nvPr/>
        </p:nvSpPr>
        <p:spPr bwMode="auto">
          <a:xfrm>
            <a:off x="685800" y="8001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440" name="Line 10"/>
          <p:cNvSpPr>
            <a:spLocks noChangeShapeType="1"/>
          </p:cNvSpPr>
          <p:nvPr/>
        </p:nvSpPr>
        <p:spPr bwMode="auto">
          <a:xfrm>
            <a:off x="685800" y="60579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val="1491582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7"/>
          <p:cNvSpPr>
            <a:spLocks noChangeArrowheads="1"/>
          </p:cNvSpPr>
          <p:nvPr/>
        </p:nvSpPr>
        <p:spPr bwMode="auto">
          <a:xfrm>
            <a:off x="0" y="0"/>
            <a:ext cx="9144000" cy="6858000"/>
          </a:xfrm>
          <a:prstGeom prst="rect">
            <a:avLst/>
          </a:prstGeom>
          <a:solidFill>
            <a:srgbClr val="00467F"/>
          </a:solidFill>
          <a:ln w="6350">
            <a:solidFill>
              <a:schemeClr val="tx1"/>
            </a:solidFill>
            <a:miter lim="800000"/>
            <a:headEnd/>
            <a:tailEnd/>
          </a:ln>
        </p:spPr>
        <p:txBody>
          <a:bodyPr wrap="none" anchor="ctr">
            <a:spAutoFit/>
          </a:bodyPr>
          <a:lstStyle/>
          <a:p>
            <a:endParaRPr lang="en-US"/>
          </a:p>
        </p:txBody>
      </p:sp>
      <p:sp>
        <p:nvSpPr>
          <p:cNvPr id="12290" name="Line 6"/>
          <p:cNvSpPr>
            <a:spLocks noChangeShapeType="1"/>
          </p:cNvSpPr>
          <p:nvPr/>
        </p:nvSpPr>
        <p:spPr bwMode="auto">
          <a:xfrm>
            <a:off x="685800" y="800100"/>
            <a:ext cx="7772400" cy="0"/>
          </a:xfrm>
          <a:prstGeom prst="line">
            <a:avLst/>
          </a:prstGeom>
          <a:noFill/>
          <a:ln w="635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291" name="Text Box 8"/>
          <p:cNvSpPr txBox="1">
            <a:spLocks noChangeArrowheads="1"/>
          </p:cNvSpPr>
          <p:nvPr/>
        </p:nvSpPr>
        <p:spPr bwMode="auto">
          <a:xfrm>
            <a:off x="914400" y="2339975"/>
            <a:ext cx="7315200" cy="82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r>
              <a:rPr lang="en-US" sz="4800" b="1" dirty="0">
                <a:solidFill>
                  <a:schemeClr val="bg1"/>
                </a:solidFill>
              </a:rPr>
              <a:t>Understanding risks.</a:t>
            </a:r>
          </a:p>
        </p:txBody>
      </p:sp>
      <p:sp>
        <p:nvSpPr>
          <p:cNvPr id="12292" name="Line 14"/>
          <p:cNvSpPr>
            <a:spLocks noChangeShapeType="1"/>
          </p:cNvSpPr>
          <p:nvPr/>
        </p:nvSpPr>
        <p:spPr bwMode="auto">
          <a:xfrm>
            <a:off x="647700" y="6134100"/>
            <a:ext cx="7772400" cy="0"/>
          </a:xfrm>
          <a:prstGeom prst="line">
            <a:avLst/>
          </a:prstGeom>
          <a:noFill/>
          <a:ln w="635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293" name="Rectangle 15"/>
          <p:cNvSpPr>
            <a:spLocks noChangeArrowheads="1"/>
          </p:cNvSpPr>
          <p:nvPr/>
        </p:nvSpPr>
        <p:spPr bwMode="auto">
          <a:xfrm>
            <a:off x="0" y="0"/>
            <a:ext cx="9144000" cy="6858000"/>
          </a:xfrm>
          <a:prstGeom prst="rect">
            <a:avLst/>
          </a:prstGeom>
          <a:noFill/>
          <a:ln w="63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spAutoFit/>
          </a:bodyPr>
          <a:lstStyle/>
          <a:p>
            <a:endParaRPr lang="en-US"/>
          </a:p>
        </p:txBody>
      </p:sp>
      <p:sp>
        <p:nvSpPr>
          <p:cNvPr id="12294" name="Rectangle 16"/>
          <p:cNvSpPr>
            <a:spLocks noChangeArrowheads="1"/>
          </p:cNvSpPr>
          <p:nvPr/>
        </p:nvSpPr>
        <p:spPr bwMode="auto">
          <a:xfrm>
            <a:off x="0" y="0"/>
            <a:ext cx="9144000" cy="6858000"/>
          </a:xfrm>
          <a:prstGeom prst="rect">
            <a:avLst/>
          </a:prstGeom>
          <a:noFill/>
          <a:ln w="63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spAutoFit/>
          </a:bodyPr>
          <a:lstStyle/>
          <a:p>
            <a:endParaRPr lang="en-US"/>
          </a:p>
        </p:txBody>
      </p:sp>
    </p:spTree>
    <p:extLst>
      <p:ext uri="{BB962C8B-B14F-4D97-AF65-F5344CB8AC3E}">
        <p14:creationId xmlns:p14="http://schemas.microsoft.com/office/powerpoint/2010/main" val="2370598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571500" y="481013"/>
            <a:ext cx="2844800" cy="279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9400" y="457200"/>
            <a:ext cx="8875059" cy="6858000"/>
          </a:xfrm>
          <a:prstGeom prst="rect">
            <a:avLst/>
          </a:prstGeom>
        </p:spPr>
      </p:pic>
      <p:sp>
        <p:nvSpPr>
          <p:cNvPr id="14344" name="Line 9"/>
          <p:cNvSpPr>
            <a:spLocks noChangeShapeType="1"/>
          </p:cNvSpPr>
          <p:nvPr/>
        </p:nvSpPr>
        <p:spPr bwMode="auto">
          <a:xfrm>
            <a:off x="685800" y="8001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345" name="Line 10"/>
          <p:cNvSpPr>
            <a:spLocks noChangeShapeType="1"/>
          </p:cNvSpPr>
          <p:nvPr/>
        </p:nvSpPr>
        <p:spPr bwMode="auto">
          <a:xfrm>
            <a:off x="685800" y="60579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 name="Text Box 3"/>
          <p:cNvSpPr txBox="1">
            <a:spLocks noChangeArrowheads="1"/>
          </p:cNvSpPr>
          <p:nvPr/>
        </p:nvSpPr>
        <p:spPr bwMode="auto">
          <a:xfrm>
            <a:off x="698500" y="1257300"/>
            <a:ext cx="7315200" cy="161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r>
              <a:rPr lang="en-US" altLang="ja-JP" sz="2800" b="1" dirty="0">
                <a:solidFill>
                  <a:srgbClr val="717074"/>
                </a:solidFill>
              </a:rPr>
              <a:t>Did you know?</a:t>
            </a:r>
          </a:p>
          <a:p>
            <a:pPr eaLnBrk="1" hangingPunct="1"/>
            <a:endParaRPr lang="en-US" sz="3600" b="1" dirty="0">
              <a:solidFill>
                <a:srgbClr val="8A2003"/>
              </a:solidFill>
            </a:endParaRPr>
          </a:p>
          <a:p>
            <a:pPr eaLnBrk="1" hangingPunct="1"/>
            <a:endParaRPr lang="en-US" sz="3600" b="1" dirty="0">
              <a:solidFill>
                <a:srgbClr val="8A2003"/>
              </a:solidFill>
            </a:endParaRPr>
          </a:p>
        </p:txBody>
      </p:sp>
      <p:sp>
        <p:nvSpPr>
          <p:cNvPr id="15" name="TextBox 14"/>
          <p:cNvSpPr txBox="1"/>
          <p:nvPr/>
        </p:nvSpPr>
        <p:spPr>
          <a:xfrm>
            <a:off x="609600" y="5600700"/>
            <a:ext cx="7721600" cy="430887"/>
          </a:xfrm>
          <a:prstGeom prst="rect">
            <a:avLst/>
          </a:prstGeom>
          <a:noFill/>
        </p:spPr>
        <p:txBody>
          <a:bodyPr wrap="square" rtlCol="0">
            <a:spAutoFit/>
          </a:bodyPr>
          <a:lstStyle/>
          <a:p>
            <a:r>
              <a:rPr lang="en-US" sz="1100" baseline="30000" dirty="0">
                <a:solidFill>
                  <a:schemeClr val="accent4">
                    <a:lumMod val="50000"/>
                    <a:lumOff val="50000"/>
                  </a:schemeClr>
                </a:solidFill>
                <a:latin typeface="+mj-lt"/>
                <a:ea typeface="ＭＳ Ｐゴシック" charset="-128"/>
                <a:cs typeface="Gotham Book"/>
              </a:rPr>
              <a:t>1</a:t>
            </a:r>
            <a:r>
              <a:rPr lang="en-US" sz="1100" dirty="0">
                <a:solidFill>
                  <a:schemeClr val="accent4">
                    <a:lumMod val="50000"/>
                    <a:lumOff val="50000"/>
                  </a:schemeClr>
                </a:solidFill>
                <a:latin typeface="+mj-lt"/>
                <a:ea typeface="ＭＳ Ｐゴシック" charset="-128"/>
                <a:cs typeface="Gotham Book"/>
              </a:rPr>
              <a:t> </a:t>
            </a:r>
            <a:r>
              <a:rPr lang="en-US" sz="1100" i="1" dirty="0">
                <a:solidFill>
                  <a:schemeClr val="accent4">
                    <a:lumMod val="50000"/>
                    <a:lumOff val="50000"/>
                  </a:schemeClr>
                </a:solidFill>
                <a:latin typeface="+mj-lt"/>
              </a:rPr>
              <a:t>2014 Retirement Confidence Survey, </a:t>
            </a:r>
            <a:r>
              <a:rPr lang="en-US" sz="1100" dirty="0">
                <a:solidFill>
                  <a:schemeClr val="accent4">
                    <a:lumMod val="50000"/>
                    <a:lumOff val="50000"/>
                  </a:schemeClr>
                </a:solidFill>
                <a:latin typeface="+mj-lt"/>
              </a:rPr>
              <a:t>Employee Benefit Research Institute (3/14).</a:t>
            </a:r>
            <a:endParaRPr lang="en-US" sz="1100" dirty="0">
              <a:solidFill>
                <a:schemeClr val="accent4">
                  <a:lumMod val="50000"/>
                  <a:lumOff val="50000"/>
                </a:schemeClr>
              </a:solidFill>
              <a:latin typeface="+mj-lt"/>
              <a:ea typeface="ＭＳ Ｐゴシック" charset="-128"/>
              <a:cs typeface="Gotham Book"/>
            </a:endParaRPr>
          </a:p>
          <a:p>
            <a:r>
              <a:rPr lang="en-US" sz="1100" baseline="30000" dirty="0">
                <a:solidFill>
                  <a:schemeClr val="accent4">
                    <a:lumMod val="50000"/>
                    <a:lumOff val="50000"/>
                  </a:schemeClr>
                </a:solidFill>
                <a:latin typeface="+mj-lt"/>
                <a:ea typeface="ＭＳ Ｐゴシック" charset="-128"/>
                <a:cs typeface="Gotham Book"/>
              </a:rPr>
              <a:t>2</a:t>
            </a:r>
            <a:r>
              <a:rPr lang="en-US" sz="1100" dirty="0">
                <a:solidFill>
                  <a:schemeClr val="accent4">
                    <a:lumMod val="50000"/>
                    <a:lumOff val="50000"/>
                  </a:schemeClr>
                </a:solidFill>
                <a:latin typeface="+mj-lt"/>
                <a:ea typeface="ＭＳ Ｐゴシック" charset="-128"/>
                <a:cs typeface="Gotham Book"/>
              </a:rPr>
              <a:t> </a:t>
            </a:r>
            <a:r>
              <a:rPr lang="en-US" sz="1100" i="1" dirty="0">
                <a:solidFill>
                  <a:schemeClr val="accent4">
                    <a:lumMod val="50000"/>
                    <a:lumOff val="50000"/>
                  </a:schemeClr>
                </a:solidFill>
                <a:latin typeface="+mj-lt"/>
              </a:rPr>
              <a:t>2015 IRI Fact Book, Insured </a:t>
            </a:r>
            <a:r>
              <a:rPr lang="en-US" sz="1100" dirty="0">
                <a:solidFill>
                  <a:schemeClr val="accent4">
                    <a:lumMod val="50000"/>
                    <a:lumOff val="50000"/>
                  </a:schemeClr>
                </a:solidFill>
                <a:latin typeface="+mj-lt"/>
              </a:rPr>
              <a:t>Retirement Institute (05/15).</a:t>
            </a:r>
            <a:endParaRPr lang="en-US" sz="1100" dirty="0">
              <a:latin typeface="+mj-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3"/>
          <p:cNvSpPr txBox="1">
            <a:spLocks noChangeArrowheads="1"/>
          </p:cNvSpPr>
          <p:nvPr/>
        </p:nvSpPr>
        <p:spPr bwMode="auto">
          <a:xfrm>
            <a:off x="698500" y="1050925"/>
            <a:ext cx="7315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r>
              <a:rPr lang="en-US" sz="2800" b="1" dirty="0">
                <a:solidFill>
                  <a:srgbClr val="717074"/>
                </a:solidFill>
              </a:rPr>
              <a:t>The risks.</a:t>
            </a:r>
            <a:endParaRPr lang="en-US" sz="2800" b="1" dirty="0">
              <a:solidFill>
                <a:srgbClr val="8A2003"/>
              </a:solidFill>
            </a:endParaRPr>
          </a:p>
        </p:txBody>
      </p:sp>
      <p:sp>
        <p:nvSpPr>
          <p:cNvPr id="18439" name="Line 9"/>
          <p:cNvSpPr>
            <a:spLocks noChangeShapeType="1"/>
          </p:cNvSpPr>
          <p:nvPr/>
        </p:nvSpPr>
        <p:spPr bwMode="auto">
          <a:xfrm>
            <a:off x="685800" y="8001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440" name="Line 10"/>
          <p:cNvSpPr>
            <a:spLocks noChangeShapeType="1"/>
          </p:cNvSpPr>
          <p:nvPr/>
        </p:nvSpPr>
        <p:spPr bwMode="auto">
          <a:xfrm>
            <a:off x="685800" y="6057900"/>
            <a:ext cx="7772400" cy="0"/>
          </a:xfrm>
          <a:prstGeom prst="line">
            <a:avLst/>
          </a:prstGeom>
          <a:noFill/>
          <a:ln w="6350">
            <a:solidFill>
              <a:srgbClr val="BABCBE"/>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20" name="Picture 19"/>
          <p:cNvPicPr>
            <a:picLocks noChangeAspect="1"/>
          </p:cNvPicPr>
          <p:nvPr/>
        </p:nvPicPr>
        <p:blipFill>
          <a:blip r:embed="rId3"/>
          <a:stretch>
            <a:fillRect/>
          </a:stretch>
        </p:blipFill>
        <p:spPr>
          <a:xfrm>
            <a:off x="584200" y="457200"/>
            <a:ext cx="2844800" cy="279400"/>
          </a:xfrm>
          <a:prstGeom prst="rect">
            <a:avLst/>
          </a:prstGeom>
        </p:spPr>
      </p:pic>
      <p:pic>
        <p:nvPicPr>
          <p:cNvPr id="25" name="Picture 24"/>
          <p:cNvPicPr>
            <a:picLocks noChangeAspect="1"/>
          </p:cNvPicPr>
          <p:nvPr/>
        </p:nvPicPr>
        <p:blipFill>
          <a:blip r:embed="rId4"/>
          <a:stretch>
            <a:fillRect/>
          </a:stretch>
        </p:blipFill>
        <p:spPr>
          <a:xfrm>
            <a:off x="5333999" y="4063999"/>
            <a:ext cx="1892301" cy="679759"/>
          </a:xfrm>
          <a:prstGeom prst="rect">
            <a:avLst/>
          </a:prstGeom>
        </p:spPr>
      </p:pic>
      <p:pic>
        <p:nvPicPr>
          <p:cNvPr id="26" name="Picture 25"/>
          <p:cNvPicPr>
            <a:picLocks noChangeAspect="1"/>
          </p:cNvPicPr>
          <p:nvPr/>
        </p:nvPicPr>
        <p:blipFill>
          <a:blip r:embed="rId5"/>
          <a:stretch>
            <a:fillRect/>
          </a:stretch>
        </p:blipFill>
        <p:spPr>
          <a:xfrm>
            <a:off x="4686300" y="2768599"/>
            <a:ext cx="2108200" cy="2171605"/>
          </a:xfrm>
          <a:prstGeom prst="rect">
            <a:avLst/>
          </a:prstGeom>
        </p:spPr>
      </p:pic>
      <p:pic>
        <p:nvPicPr>
          <p:cNvPr id="27" name="Picture 26"/>
          <p:cNvPicPr>
            <a:picLocks noChangeAspect="1"/>
          </p:cNvPicPr>
          <p:nvPr/>
        </p:nvPicPr>
        <p:blipFill>
          <a:blip r:embed="rId6"/>
          <a:stretch>
            <a:fillRect/>
          </a:stretch>
        </p:blipFill>
        <p:spPr>
          <a:xfrm>
            <a:off x="1955799" y="2743200"/>
            <a:ext cx="2192237" cy="774700"/>
          </a:xfrm>
          <a:prstGeom prst="rect">
            <a:avLst/>
          </a:prstGeom>
        </p:spPr>
      </p:pic>
      <p:pic>
        <p:nvPicPr>
          <p:cNvPr id="28" name="Picture 27"/>
          <p:cNvPicPr>
            <a:picLocks noChangeAspect="1"/>
          </p:cNvPicPr>
          <p:nvPr/>
        </p:nvPicPr>
        <p:blipFill>
          <a:blip r:embed="rId7"/>
          <a:stretch>
            <a:fillRect/>
          </a:stretch>
        </p:blipFill>
        <p:spPr>
          <a:xfrm>
            <a:off x="2705100" y="2247900"/>
            <a:ext cx="1792514" cy="482600"/>
          </a:xfrm>
          <a:prstGeom prst="rect">
            <a:avLst/>
          </a:prstGeom>
        </p:spPr>
      </p:pic>
      <p:pic>
        <p:nvPicPr>
          <p:cNvPr id="29" name="Picture 28"/>
          <p:cNvPicPr>
            <a:picLocks noChangeAspect="1"/>
          </p:cNvPicPr>
          <p:nvPr/>
        </p:nvPicPr>
        <p:blipFill>
          <a:blip r:embed="rId8"/>
          <a:stretch>
            <a:fillRect/>
          </a:stretch>
        </p:blipFill>
        <p:spPr>
          <a:xfrm>
            <a:off x="2133600" y="2057400"/>
            <a:ext cx="693738" cy="584200"/>
          </a:xfrm>
          <a:prstGeom prst="rect">
            <a:avLst/>
          </a:prstGeom>
        </p:spPr>
      </p:pic>
      <p:pic>
        <p:nvPicPr>
          <p:cNvPr id="30" name="Picture 29"/>
          <p:cNvPicPr>
            <a:picLocks noChangeAspect="1"/>
          </p:cNvPicPr>
          <p:nvPr/>
        </p:nvPicPr>
        <p:blipFill>
          <a:blip r:embed="rId9"/>
          <a:stretch>
            <a:fillRect/>
          </a:stretch>
        </p:blipFill>
        <p:spPr>
          <a:xfrm>
            <a:off x="5346699" y="2260600"/>
            <a:ext cx="1392917" cy="469900"/>
          </a:xfrm>
          <a:prstGeom prst="rect">
            <a:avLst/>
          </a:prstGeom>
        </p:spPr>
      </p:pic>
      <p:pic>
        <p:nvPicPr>
          <p:cNvPr id="31" name="Picture 30"/>
          <p:cNvPicPr>
            <a:picLocks noChangeAspect="1"/>
          </p:cNvPicPr>
          <p:nvPr/>
        </p:nvPicPr>
        <p:blipFill>
          <a:blip r:embed="rId10"/>
          <a:stretch>
            <a:fillRect/>
          </a:stretch>
        </p:blipFill>
        <p:spPr>
          <a:xfrm>
            <a:off x="4775200" y="2019300"/>
            <a:ext cx="723900" cy="609600"/>
          </a:xfrm>
          <a:prstGeom prst="rect">
            <a:avLst/>
          </a:prstGeom>
        </p:spPr>
      </p:pic>
      <p:pic>
        <p:nvPicPr>
          <p:cNvPr id="32" name="Picture 31"/>
          <p:cNvPicPr>
            <a:picLocks noChangeAspect="1"/>
          </p:cNvPicPr>
          <p:nvPr/>
        </p:nvPicPr>
        <p:blipFill>
          <a:blip r:embed="rId11"/>
          <a:stretch>
            <a:fillRect/>
          </a:stretch>
        </p:blipFill>
        <p:spPr>
          <a:xfrm>
            <a:off x="2133600" y="4089400"/>
            <a:ext cx="693738" cy="584200"/>
          </a:xfrm>
          <a:prstGeom prst="rect">
            <a:avLst/>
          </a:prstGeom>
        </p:spPr>
      </p:pic>
      <p:pic>
        <p:nvPicPr>
          <p:cNvPr id="33" name="Picture 32"/>
          <p:cNvPicPr>
            <a:picLocks noChangeAspect="1"/>
          </p:cNvPicPr>
          <p:nvPr/>
        </p:nvPicPr>
        <p:blipFill>
          <a:blip r:embed="rId12"/>
          <a:stretch>
            <a:fillRect/>
          </a:stretch>
        </p:blipFill>
        <p:spPr>
          <a:xfrm>
            <a:off x="2679700" y="4203016"/>
            <a:ext cx="1816100" cy="546783"/>
          </a:xfrm>
          <a:prstGeom prst="rect">
            <a:avLst/>
          </a:prstGeom>
        </p:spPr>
      </p:pic>
      <p:pic>
        <p:nvPicPr>
          <p:cNvPr id="34" name="Picture 33"/>
          <p:cNvPicPr>
            <a:picLocks noChangeAspect="1"/>
          </p:cNvPicPr>
          <p:nvPr/>
        </p:nvPicPr>
        <p:blipFill>
          <a:blip r:embed="rId13"/>
          <a:stretch>
            <a:fillRect/>
          </a:stretch>
        </p:blipFill>
        <p:spPr>
          <a:xfrm>
            <a:off x="1993900" y="4775200"/>
            <a:ext cx="2263775" cy="670748"/>
          </a:xfrm>
          <a:prstGeom prst="rect">
            <a:avLst/>
          </a:prstGeom>
        </p:spPr>
      </p:pic>
      <p:pic>
        <p:nvPicPr>
          <p:cNvPr id="35" name="Picture 34"/>
          <p:cNvPicPr>
            <a:picLocks noChangeAspect="1"/>
          </p:cNvPicPr>
          <p:nvPr/>
        </p:nvPicPr>
        <p:blipFill>
          <a:blip r:embed="rId14"/>
          <a:stretch>
            <a:fillRect/>
          </a:stretch>
        </p:blipFill>
        <p:spPr>
          <a:xfrm>
            <a:off x="4775200" y="4089400"/>
            <a:ext cx="685800" cy="577516"/>
          </a:xfrm>
          <a:prstGeom prst="rect">
            <a:avLst/>
          </a:prstGeom>
        </p:spPr>
      </p:pic>
      <p:pic>
        <p:nvPicPr>
          <p:cNvPr id="36" name="Picture 35"/>
          <p:cNvPicPr>
            <a:picLocks noChangeAspect="1"/>
          </p:cNvPicPr>
          <p:nvPr/>
        </p:nvPicPr>
        <p:blipFill>
          <a:blip r:embed="rId15"/>
          <a:stretch>
            <a:fillRect/>
          </a:stretch>
        </p:blipFill>
        <p:spPr>
          <a:xfrm>
            <a:off x="4635500" y="4765747"/>
            <a:ext cx="2159000" cy="860353"/>
          </a:xfrm>
          <a:prstGeom prst="rect">
            <a:avLst/>
          </a:prstGeom>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800" b="0" i="0" u="none" strike="noStrike" cap="none" normalizeH="0" baseline="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6096</TotalTime>
  <Words>2459</Words>
  <Application>Microsoft Office PowerPoint</Application>
  <PresentationFormat>On-screen Show (4:3)</PresentationFormat>
  <Paragraphs>274</Paragraphs>
  <Slides>29</Slides>
  <Notes>29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29</vt:i4>
      </vt:variant>
    </vt:vector>
  </HeadingPairs>
  <TitlesOfParts>
    <vt:vector size="34" baseType="lpstr">
      <vt:lpstr>ＭＳ Ｐゴシック</vt:lpstr>
      <vt:lpstr>Arial</vt:lpstr>
      <vt:lpstr>Gotham Book</vt:lpstr>
      <vt:lpstr>Default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Nationwide Insurance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Matt Tucker</dc:creator>
  <cp:lastModifiedBy>rhanderson</cp:lastModifiedBy>
  <cp:revision>273</cp:revision>
  <cp:lastPrinted>2015-04-15T16:50:25Z</cp:lastPrinted>
  <dcterms:created xsi:type="dcterms:W3CDTF">2013-01-14T18:38:11Z</dcterms:created>
  <dcterms:modified xsi:type="dcterms:W3CDTF">2017-09-27T21:00:35Z</dcterms:modified>
</cp:coreProperties>
</file>