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71" r:id="rId2"/>
    <p:sldId id="436" r:id="rId3"/>
    <p:sldId id="577" r:id="rId4"/>
    <p:sldId id="259" r:id="rId5"/>
    <p:sldId id="434" r:id="rId6"/>
    <p:sldId id="441" r:id="rId7"/>
    <p:sldId id="415" r:id="rId8"/>
    <p:sldId id="373" r:id="rId9"/>
    <p:sldId id="372" r:id="rId10"/>
    <p:sldId id="578" r:id="rId11"/>
    <p:sldId id="597" r:id="rId12"/>
    <p:sldId id="379" r:id="rId13"/>
    <p:sldId id="380" r:id="rId14"/>
    <p:sldId id="591" r:id="rId15"/>
    <p:sldId id="592" r:id="rId16"/>
    <p:sldId id="593" r:id="rId17"/>
    <p:sldId id="574" r:id="rId18"/>
    <p:sldId id="572" r:id="rId19"/>
    <p:sldId id="595" r:id="rId20"/>
    <p:sldId id="596" r:id="rId21"/>
    <p:sldId id="575" r:id="rId22"/>
    <p:sldId id="424" r:id="rId23"/>
    <p:sldId id="576" r:id="rId24"/>
    <p:sldId id="404" r:id="rId25"/>
    <p:sldId id="405" r:id="rId26"/>
    <p:sldId id="407" r:id="rId27"/>
    <p:sldId id="408" r:id="rId28"/>
    <p:sldId id="409" r:id="rId29"/>
    <p:sldId id="410"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427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1A31"/>
    <a:srgbClr val="0063BD"/>
    <a:srgbClr val="008BAC"/>
    <a:srgbClr val="009FC4"/>
    <a:srgbClr val="0071AE"/>
    <a:srgbClr val="FFFFFF"/>
    <a:srgbClr val="FAD200"/>
    <a:srgbClr val="008080"/>
    <a:srgbClr val="007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2593" autoAdjust="0"/>
    <p:restoredTop sz="94249" autoAdjust="0"/>
  </p:normalViewPr>
  <p:slideViewPr>
    <p:cSldViewPr>
      <p:cViewPr varScale="1">
        <p:scale>
          <a:sx n="68" d="100"/>
          <a:sy n="68" d="100"/>
        </p:scale>
        <p:origin x="1962" y="60"/>
      </p:cViewPr>
      <p:guideLst>
        <p:guide orient="horz" pos="816"/>
        <p:guide pos="4272"/>
      </p:guideLst>
    </p:cSldViewPr>
  </p:slideViewPr>
  <p:notesTextViewPr>
    <p:cViewPr>
      <p:scale>
        <a:sx n="100" d="100"/>
        <a:sy n="100" d="100"/>
      </p:scale>
      <p:origin x="0" y="0"/>
    </p:cViewPr>
  </p:notesTextViewPr>
  <p:sorterViewPr>
    <p:cViewPr>
      <p:scale>
        <a:sx n="100" d="100"/>
        <a:sy n="100" d="100"/>
      </p:scale>
      <p:origin x="0" y="8286"/>
    </p:cViewPr>
  </p:sorterViewPr>
  <p:notesViewPr>
    <p:cSldViewPr>
      <p:cViewPr varScale="1">
        <p:scale>
          <a:sx n="76" d="100"/>
          <a:sy n="76" d="100"/>
        </p:scale>
        <p:origin x="-2004"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649" cy="464839"/>
          </a:xfrm>
          <a:prstGeom prst="rect">
            <a:avLst/>
          </a:prstGeom>
        </p:spPr>
        <p:txBody>
          <a:bodyPr vert="horz" lIns="88253" tIns="44127" rIns="88253" bIns="44127" rtlCol="0"/>
          <a:lstStyle>
            <a:lvl1pPr algn="l">
              <a:defRPr sz="1200"/>
            </a:lvl1pPr>
          </a:lstStyle>
          <a:p>
            <a:endParaRPr lang="en-US" dirty="0"/>
          </a:p>
        </p:txBody>
      </p:sp>
      <p:sp>
        <p:nvSpPr>
          <p:cNvPr id="3" name="Date Placeholder 2"/>
          <p:cNvSpPr>
            <a:spLocks noGrp="1"/>
          </p:cNvSpPr>
          <p:nvPr>
            <p:ph type="dt" sz="quarter" idx="1"/>
          </p:nvPr>
        </p:nvSpPr>
        <p:spPr>
          <a:xfrm>
            <a:off x="3977928" y="3"/>
            <a:ext cx="3043649" cy="464839"/>
          </a:xfrm>
          <a:prstGeom prst="rect">
            <a:avLst/>
          </a:prstGeom>
        </p:spPr>
        <p:txBody>
          <a:bodyPr vert="horz" lIns="88253" tIns="44127" rIns="88253" bIns="44127" rtlCol="0"/>
          <a:lstStyle>
            <a:lvl1pPr algn="r">
              <a:defRPr sz="1200"/>
            </a:lvl1pPr>
          </a:lstStyle>
          <a:p>
            <a:fld id="{462A3FD3-2DFD-4857-B10C-FDF2A5951206}" type="datetimeFigureOut">
              <a:rPr lang="en-US" smtClean="0"/>
              <a:pPr/>
              <a:t>2/6/2020</a:t>
            </a:fld>
            <a:endParaRPr lang="en-US" dirty="0"/>
          </a:p>
        </p:txBody>
      </p:sp>
      <p:sp>
        <p:nvSpPr>
          <p:cNvPr id="4" name="Footer Placeholder 3"/>
          <p:cNvSpPr>
            <a:spLocks noGrp="1"/>
          </p:cNvSpPr>
          <p:nvPr>
            <p:ph type="ftr" sz="quarter" idx="2"/>
          </p:nvPr>
        </p:nvSpPr>
        <p:spPr>
          <a:xfrm>
            <a:off x="1" y="8842724"/>
            <a:ext cx="3043649" cy="464839"/>
          </a:xfrm>
          <a:prstGeom prst="rect">
            <a:avLst/>
          </a:prstGeom>
        </p:spPr>
        <p:txBody>
          <a:bodyPr vert="horz" lIns="88253" tIns="44127" rIns="88253" bIns="441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928" y="8842724"/>
            <a:ext cx="3043649" cy="464839"/>
          </a:xfrm>
          <a:prstGeom prst="rect">
            <a:avLst/>
          </a:prstGeom>
        </p:spPr>
        <p:txBody>
          <a:bodyPr vert="horz" lIns="88253" tIns="44127" rIns="88253" bIns="44127" rtlCol="0" anchor="b"/>
          <a:lstStyle>
            <a:lvl1pPr algn="r">
              <a:defRPr sz="1200"/>
            </a:lvl1pPr>
          </a:lstStyle>
          <a:p>
            <a:fld id="{0C1E1D32-A52B-4EA3-91C6-733BCC198805}" type="slidenum">
              <a:rPr lang="en-US" smtClean="0"/>
              <a:pPr/>
              <a:t>‹#›</a:t>
            </a:fld>
            <a:endParaRPr lang="en-US" dirty="0"/>
          </a:p>
        </p:txBody>
      </p:sp>
    </p:spTree>
    <p:extLst>
      <p:ext uri="{BB962C8B-B14F-4D97-AF65-F5344CB8AC3E}">
        <p14:creationId xmlns:p14="http://schemas.microsoft.com/office/powerpoint/2010/main" val="1863133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649" cy="464839"/>
          </a:xfrm>
          <a:prstGeom prst="rect">
            <a:avLst/>
          </a:prstGeom>
        </p:spPr>
        <p:txBody>
          <a:bodyPr vert="horz" lIns="88253" tIns="44127" rIns="88253" bIns="44127" rtlCol="0"/>
          <a:lstStyle>
            <a:lvl1pPr algn="l">
              <a:defRPr sz="1200"/>
            </a:lvl1pPr>
          </a:lstStyle>
          <a:p>
            <a:endParaRPr lang="en-US" dirty="0"/>
          </a:p>
        </p:txBody>
      </p:sp>
      <p:sp>
        <p:nvSpPr>
          <p:cNvPr id="3" name="Date Placeholder 2"/>
          <p:cNvSpPr>
            <a:spLocks noGrp="1"/>
          </p:cNvSpPr>
          <p:nvPr>
            <p:ph type="dt" idx="1"/>
          </p:nvPr>
        </p:nvSpPr>
        <p:spPr>
          <a:xfrm>
            <a:off x="3977928" y="3"/>
            <a:ext cx="3043649" cy="464839"/>
          </a:xfrm>
          <a:prstGeom prst="rect">
            <a:avLst/>
          </a:prstGeom>
        </p:spPr>
        <p:txBody>
          <a:bodyPr vert="horz" lIns="88253" tIns="44127" rIns="88253" bIns="44127" rtlCol="0"/>
          <a:lstStyle>
            <a:lvl1pPr algn="r">
              <a:defRPr sz="1200"/>
            </a:lvl1pPr>
          </a:lstStyle>
          <a:p>
            <a:fld id="{6951669C-F2F9-49CA-925D-C32503347CC5}" type="datetimeFigureOut">
              <a:rPr lang="en-US" smtClean="0"/>
              <a:pPr/>
              <a:t>2/6/2020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88253" tIns="44127" rIns="88253" bIns="44127" rtlCol="0" anchor="ctr"/>
          <a:lstStyle/>
          <a:p>
            <a:endParaRPr lang="en-US" dirty="0"/>
          </a:p>
        </p:txBody>
      </p:sp>
      <p:sp>
        <p:nvSpPr>
          <p:cNvPr id="5" name="Notes Placeholder 4"/>
          <p:cNvSpPr>
            <a:spLocks noGrp="1"/>
          </p:cNvSpPr>
          <p:nvPr>
            <p:ph type="body" sz="quarter" idx="3"/>
          </p:nvPr>
        </p:nvSpPr>
        <p:spPr>
          <a:xfrm>
            <a:off x="702618" y="4422134"/>
            <a:ext cx="5617870" cy="4188171"/>
          </a:xfrm>
          <a:prstGeom prst="rect">
            <a:avLst/>
          </a:prstGeom>
        </p:spPr>
        <p:txBody>
          <a:bodyPr vert="horz" lIns="88253" tIns="44127" rIns="88253" bIns="441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724"/>
            <a:ext cx="3043649" cy="464839"/>
          </a:xfrm>
          <a:prstGeom prst="rect">
            <a:avLst/>
          </a:prstGeom>
        </p:spPr>
        <p:txBody>
          <a:bodyPr vert="horz" lIns="88253" tIns="44127" rIns="88253" bIns="441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928" y="8842724"/>
            <a:ext cx="3043649" cy="464839"/>
          </a:xfrm>
          <a:prstGeom prst="rect">
            <a:avLst/>
          </a:prstGeom>
        </p:spPr>
        <p:txBody>
          <a:bodyPr vert="horz" lIns="88253" tIns="44127" rIns="88253" bIns="44127" rtlCol="0" anchor="b"/>
          <a:lstStyle>
            <a:lvl1pPr algn="r">
              <a:defRPr sz="1200"/>
            </a:lvl1pPr>
          </a:lstStyle>
          <a:p>
            <a:fld id="{6295394F-3ACB-4A71-ACE6-D95FE9B42A9E}" type="slidenum">
              <a:rPr lang="en-US" smtClean="0"/>
              <a:pPr/>
              <a:t>‹#›</a:t>
            </a:fld>
            <a:endParaRPr lang="en-US" dirty="0"/>
          </a:p>
        </p:txBody>
      </p:sp>
    </p:spTree>
    <p:extLst>
      <p:ext uri="{BB962C8B-B14F-4D97-AF65-F5344CB8AC3E}">
        <p14:creationId xmlns:p14="http://schemas.microsoft.com/office/powerpoint/2010/main" val="305642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762">
              <a:defRPr/>
            </a:pPr>
            <a:r>
              <a:rPr lang="en-US" b="1" dirty="0"/>
              <a:t>[REMOVE SLIDE WHEN USING FOR BANK FIRM OR CHASE].  </a:t>
            </a:r>
          </a:p>
          <a:p>
            <a:endParaRPr lang="en-US" dirty="0"/>
          </a:p>
          <a:p>
            <a:r>
              <a:rPr lang="en-US" dirty="0"/>
              <a:t>Welcome.</a:t>
            </a:r>
            <a:r>
              <a:rPr lang="en-US" baseline="0" dirty="0"/>
              <a:t> My name is _______________.  Today we are going to discuss healthcare costs in retirement.</a:t>
            </a: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When it comes to retirement planning, don’t overlook the cost of healthcare. Take the time to review your clients’ healthcare needs, costs and coverage. If your clients retire before Medicare eligibility, they will want to make sure they and their families have the appropriate healthcare insurance.</a:t>
            </a:r>
          </a:p>
          <a:p>
            <a:endParaRPr lang="en-US" sz="1000" dirty="0"/>
          </a:p>
          <a:p>
            <a:r>
              <a:rPr lang="en-US" sz="1200" dirty="0"/>
              <a:t>An average</a:t>
            </a:r>
            <a:r>
              <a:rPr lang="en-US" sz="1200" baseline="0" dirty="0"/>
              <a:t> 65-year-old couple can expect to have </a:t>
            </a:r>
            <a:r>
              <a:rPr lang="en-US" sz="1200" b="1" baseline="0" dirty="0"/>
              <a:t>$285,000 </a:t>
            </a:r>
            <a:r>
              <a:rPr lang="en-US" sz="1200" baseline="0" dirty="0"/>
              <a:t>of healthcare costs not covered by Medicare</a:t>
            </a:r>
            <a:r>
              <a:rPr lang="en-US" sz="1200" b="1" baseline="0" dirty="0"/>
              <a:t>.  This figure does not include any long-term care costs they may incur.</a:t>
            </a:r>
          </a:p>
          <a:p>
            <a:endParaRPr lang="en-US" sz="120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Furthermore, the $285,000 figure is just an average.  </a:t>
            </a:r>
            <a:r>
              <a:rPr lang="en-US" sz="1200" kern="1200" dirty="0">
                <a:solidFill>
                  <a:schemeClr val="tx1"/>
                </a:solidFill>
                <a:effectLst/>
                <a:latin typeface="+mn-lt"/>
                <a:ea typeface="+mn-ea"/>
                <a:cs typeface="+mn-cs"/>
              </a:rPr>
              <a:t>It could be more depending on length of life and region of the country.</a:t>
            </a:r>
          </a:p>
          <a:p>
            <a:endParaRPr lang="en-US" sz="1200" b="1" baseline="0" dirty="0"/>
          </a:p>
          <a:p>
            <a:endParaRPr lang="en-US" sz="1200" baseline="0" dirty="0"/>
          </a:p>
          <a:p>
            <a:r>
              <a:rPr lang="en-US" sz="1200" b="1" u="sng" dirty="0"/>
              <a:t>Out-of-Pocket Healthcare Costs</a:t>
            </a:r>
          </a:p>
          <a:p>
            <a:endParaRPr lang="en-US" sz="1200" b="1" u="sng" dirty="0"/>
          </a:p>
          <a:p>
            <a:pPr marL="630238" lvl="1" indent="-173038">
              <a:buFont typeface="Arial"/>
              <a:buChar char="•"/>
              <a:tabLst>
                <a:tab pos="569913" algn="l"/>
              </a:tabLst>
            </a:pPr>
            <a:r>
              <a:rPr lang="en-US" sz="1200" dirty="0"/>
              <a:t> Part B and D Medicare premiums</a:t>
            </a:r>
          </a:p>
          <a:p>
            <a:pPr marL="630238" lvl="1" indent="-173038">
              <a:buFont typeface="Arial"/>
              <a:buChar char="•"/>
              <a:tabLst>
                <a:tab pos="569913" algn="l"/>
              </a:tabLst>
            </a:pPr>
            <a:r>
              <a:rPr lang="en-US" sz="1200" dirty="0"/>
              <a:t> Deductibles, co-insurance, co-pays</a:t>
            </a:r>
          </a:p>
          <a:p>
            <a:pPr marL="630238" lvl="1" indent="-173038">
              <a:buFont typeface="Arial"/>
              <a:buChar char="•"/>
              <a:tabLst>
                <a:tab pos="569913" algn="l"/>
              </a:tabLst>
            </a:pPr>
            <a:r>
              <a:rPr lang="en-US" sz="1200" dirty="0"/>
              <a:t> Medicare does not cover:</a:t>
            </a:r>
          </a:p>
          <a:p>
            <a:pPr marL="1087438" lvl="2" indent="-173038">
              <a:buFont typeface="Arial"/>
              <a:buChar char="•"/>
              <a:tabLst>
                <a:tab pos="569913" algn="l"/>
              </a:tabLst>
            </a:pPr>
            <a:r>
              <a:rPr lang="en-US" sz="1200" dirty="0"/>
              <a:t>Acupuncture</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Routine dental or eye care</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Dentures</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Routine foot care</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Cosmetic Surgery </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Hearing aides and exams for fitting</a:t>
            </a:r>
          </a:p>
          <a:p>
            <a:pPr marL="1087438" marR="0" lvl="2" indent="-173038" algn="l" defTabSz="914400" rtl="0" eaLnBrk="0" fontAlgn="base" latinLnBrk="0" hangingPunct="0">
              <a:lnSpc>
                <a:spcPct val="100000"/>
              </a:lnSpc>
              <a:spcBef>
                <a:spcPct val="30000"/>
              </a:spcBef>
              <a:spcAft>
                <a:spcPct val="0"/>
              </a:spcAft>
              <a:buClrTx/>
              <a:buSzTx/>
              <a:buFont typeface="Arial"/>
              <a:buChar char="•"/>
              <a:tabLst>
                <a:tab pos="569913" algn="l"/>
              </a:tabLst>
              <a:defRPr/>
            </a:pPr>
            <a:r>
              <a:rPr lang="en-US" sz="1200" dirty="0">
                <a:solidFill>
                  <a:schemeClr val="bg1"/>
                </a:solidFill>
              </a:rPr>
              <a:t>Long-term care</a:t>
            </a:r>
          </a:p>
          <a:p>
            <a:pPr marL="1087438" lvl="2" indent="-173038">
              <a:buFont typeface="Arial"/>
              <a:buChar char="•"/>
              <a:tabLst>
                <a:tab pos="569913" algn="l"/>
              </a:tabLst>
            </a:pPr>
            <a:endParaRPr lang="en-US" sz="1200" dirty="0"/>
          </a:p>
          <a:p>
            <a:endParaRPr lang="en-US" sz="1200" dirty="0"/>
          </a:p>
          <a:p>
            <a:r>
              <a:rPr lang="en-US" sz="1200" i="1" dirty="0"/>
              <a:t>Source: </a:t>
            </a:r>
            <a:r>
              <a:rPr lang="en-US" sz="1200" dirty="0"/>
              <a:t>Fidelity Investments retiree health costs estimate, 2019. Healthcare and nursing home costs may vary by state. </a:t>
            </a:r>
          </a:p>
          <a:p>
            <a:endParaRPr lang="en-US" dirty="0"/>
          </a:p>
        </p:txBody>
      </p:sp>
      <p:sp>
        <p:nvSpPr>
          <p:cNvPr id="4" name="Slide Number Placeholder 3"/>
          <p:cNvSpPr>
            <a:spLocks noGrp="1"/>
          </p:cNvSpPr>
          <p:nvPr>
            <p:ph type="sldNum" sz="quarter" idx="10"/>
          </p:nvPr>
        </p:nvSpPr>
        <p:spPr/>
        <p:txBody>
          <a:bodyPr/>
          <a:lstStyle/>
          <a:p>
            <a:pPr>
              <a:defRPr/>
            </a:pPr>
            <a:fld id="{8D5ADB36-8CCD-47E2-A0A6-4EC62E33D882}" type="slidenum">
              <a:rPr lang="en-US" smtClean="0"/>
              <a:pPr>
                <a:defRPr/>
              </a:pPr>
              <a:t>10</a:t>
            </a:fld>
            <a:endParaRPr lang="en-US" dirty="0"/>
          </a:p>
        </p:txBody>
      </p:sp>
    </p:spTree>
    <p:extLst>
      <p:ext uri="{BB962C8B-B14F-4D97-AF65-F5344CB8AC3E}">
        <p14:creationId xmlns:p14="http://schemas.microsoft.com/office/powerpoint/2010/main" val="36880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46">
              <a:defRPr/>
            </a:pPr>
            <a:r>
              <a:rPr lang="en-US" sz="1000" dirty="0"/>
              <a:t>As I mentioned, that $280,000 out-of-pocket average</a:t>
            </a:r>
            <a:r>
              <a:rPr lang="en-US" sz="1000" baseline="0" dirty="0"/>
              <a:t> healthcare cost figure does</a:t>
            </a:r>
            <a:r>
              <a:rPr lang="en-US" sz="1000" dirty="0"/>
              <a:t> not include any long-term care costs the retiree may incur -</a:t>
            </a:r>
            <a:r>
              <a:rPr lang="en-US" sz="1000" baseline="0" dirty="0"/>
              <a:t> </a:t>
            </a:r>
            <a:r>
              <a:rPr lang="en-US" sz="1000" b="1" baseline="0" dirty="0"/>
              <a:t>and </a:t>
            </a:r>
            <a:r>
              <a:rPr lang="en-US" sz="1000" b="1" dirty="0"/>
              <a:t>52% of those turning 65 will need some type of long-term care services. </a:t>
            </a:r>
          </a:p>
          <a:p>
            <a:pPr defTabSz="923746">
              <a:defRPr/>
            </a:pPr>
            <a:endParaRPr lang="en-US" sz="1000" baseline="0" dirty="0"/>
          </a:p>
          <a:p>
            <a:r>
              <a:rPr lang="en-US" sz="1000" b="1" dirty="0"/>
              <a:t>Let's take a look at how nursing home costs alone might affect retirement savings.</a:t>
            </a:r>
          </a:p>
          <a:p>
            <a:r>
              <a:rPr lang="en-US" sz="1000" b="1" dirty="0"/>
              <a:t>[Read slide]</a:t>
            </a:r>
          </a:p>
          <a:p>
            <a:endParaRPr lang="en-US" sz="1000" b="1" dirty="0"/>
          </a:p>
          <a:p>
            <a:endParaRPr lang="en-US" sz="1000" b="1" dirty="0"/>
          </a:p>
          <a:p>
            <a:endParaRPr lang="en-US" sz="1000" dirty="0"/>
          </a:p>
          <a:p>
            <a:pPr marL="171450" indent="-171450">
              <a:buFont typeface="Arial" panose="020B0604020202020204" pitchFamily="34" charset="0"/>
              <a:buChar char="•"/>
            </a:pPr>
            <a:r>
              <a:rPr lang="en-US" sz="1000" i="1" dirty="0"/>
              <a:t>Nursing home care alone averages over $100,000 annually and basic in-home care averages more than $52,000 annually. </a:t>
            </a:r>
          </a:p>
          <a:p>
            <a:pPr marL="171450" indent="-171450">
              <a:buFont typeface="Arial" panose="020B0604020202020204" pitchFamily="34" charset="0"/>
              <a:buChar char="•"/>
            </a:pPr>
            <a:r>
              <a:rPr lang="en-US" sz="1000" i="1" dirty="0"/>
              <a:t>However, Medicare only pays for a maximum of 100 days of nursing home care. </a:t>
            </a:r>
          </a:p>
          <a:p>
            <a:pPr marL="171450" indent="-171450">
              <a:buFont typeface="Arial" panose="020B0604020202020204" pitchFamily="34" charset="0"/>
              <a:buChar char="•"/>
            </a:pPr>
            <a:endParaRPr lang="en-US" sz="1000" i="1" dirty="0"/>
          </a:p>
          <a:p>
            <a:pPr marL="171450" indent="-171450">
              <a:buFont typeface="Arial" panose="020B0604020202020204" pitchFamily="34" charset="0"/>
              <a:buChar char="•"/>
            </a:pPr>
            <a:r>
              <a:rPr lang="en-US" sz="1000" i="1" dirty="0"/>
              <a:t>Women tend to outlive men: 67% of nursing home residents are women; 70% of assisted living residents are women.</a:t>
            </a:r>
          </a:p>
          <a:p>
            <a:pPr marL="628650" lvl="1" indent="-171450">
              <a:buFont typeface="Arial" panose="020B0604020202020204" pitchFamily="34" charset="0"/>
              <a:buChar char="•"/>
            </a:pPr>
            <a:r>
              <a:rPr lang="en-US" sz="1000" i="1" dirty="0"/>
              <a:t>Women will need help with basic living skills for an average of 3.7 years</a:t>
            </a:r>
          </a:p>
          <a:p>
            <a:pPr marL="628650" lvl="1" indent="-171450">
              <a:buFont typeface="Arial" panose="020B0604020202020204" pitchFamily="34" charset="0"/>
              <a:buChar char="•"/>
            </a:pPr>
            <a:r>
              <a:rPr lang="en-US" sz="1000" i="1" dirty="0"/>
              <a:t>Men will need help with basic living skills for 2.2</a:t>
            </a:r>
          </a:p>
          <a:p>
            <a:endParaRPr lang="en-US" sz="1000" dirty="0"/>
          </a:p>
          <a:p>
            <a:r>
              <a:rPr lang="en-US" sz="1000" dirty="0"/>
              <a:t>Now we’ll take a more detailed look at Medicare.</a:t>
            </a:r>
          </a:p>
        </p:txBody>
      </p:sp>
      <p:sp>
        <p:nvSpPr>
          <p:cNvPr id="4" name="Slide Number Placeholder 3"/>
          <p:cNvSpPr>
            <a:spLocks noGrp="1"/>
          </p:cNvSpPr>
          <p:nvPr>
            <p:ph type="sldNum" sz="quarter" idx="10"/>
          </p:nvPr>
        </p:nvSpPr>
        <p:spPr/>
        <p:txBody>
          <a:bodyPr/>
          <a:lstStyle/>
          <a:p>
            <a:pPr>
              <a:defRPr/>
            </a:pPr>
            <a:fld id="{8D5ADB36-8CCD-47E2-A0A6-4EC62E33D882}" type="slidenum">
              <a:rPr lang="en-US" smtClean="0"/>
              <a:pPr>
                <a:defRPr/>
              </a:pPr>
              <a:t>11</a:t>
            </a:fld>
            <a:endParaRPr lang="en-US" dirty="0"/>
          </a:p>
        </p:txBody>
      </p:sp>
    </p:spTree>
    <p:extLst>
      <p:ext uri="{BB962C8B-B14F-4D97-AF65-F5344CB8AC3E}">
        <p14:creationId xmlns:p14="http://schemas.microsoft.com/office/powerpoint/2010/main" val="29790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four different parts of Medicare: A, B, C, and D.</a:t>
            </a:r>
          </a:p>
          <a:p>
            <a:endParaRPr lang="en-US" dirty="0"/>
          </a:p>
          <a:p>
            <a:r>
              <a:rPr lang="en-US" b="1" dirty="0"/>
              <a:t>[Speaker: Read Slide, then continue with notes below]</a:t>
            </a:r>
          </a:p>
          <a:p>
            <a:pPr defTabSz="915575">
              <a:defRPr/>
            </a:pPr>
            <a:r>
              <a:rPr lang="en-US" dirty="0"/>
              <a:t>A common misconception is that Medicare is free. </a:t>
            </a:r>
          </a:p>
          <a:p>
            <a:pPr defTabSz="915575">
              <a:defRPr/>
            </a:pPr>
            <a:endParaRPr lang="en-US" dirty="0"/>
          </a:p>
          <a:p>
            <a:pPr defTabSz="915575">
              <a:defRPr/>
            </a:pPr>
            <a:r>
              <a:rPr lang="en-US" dirty="0"/>
              <a:t>However there are premiums, deductibles, limitations, and a number of items, such as those we discussed previously, which simply are not covered. </a:t>
            </a:r>
          </a:p>
          <a:p>
            <a:pPr defTabSz="915575">
              <a:defRPr/>
            </a:pPr>
            <a:endParaRPr lang="en-US" dirty="0"/>
          </a:p>
          <a:p>
            <a:pPr defTabSz="915575">
              <a:defRPr/>
            </a:pPr>
            <a:r>
              <a:rPr lang="en-US" dirty="0"/>
              <a:t>While Part A is typically free, Medicare premiums for other parts will be deducted from your Social Security benefits – which means your benefits may be lower than you expected. </a:t>
            </a:r>
            <a:endParaRPr lang="en-US" b="1" dirty="0"/>
          </a:p>
          <a:p>
            <a:endParaRPr lang="en-US" dirty="0"/>
          </a:p>
          <a:p>
            <a:r>
              <a:rPr lang="en-US" dirty="0"/>
              <a:t>Investing time to learn about Medicare and the options available to you can help you choose the healthcare coverage that is right for you, and equally important, help you begin to make a plan for healthcare expenses you will need to pay for.</a:t>
            </a:r>
          </a:p>
          <a:p>
            <a:endParaRPr lang="en-US"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two overall approaches you can take with Medicare:</a:t>
            </a:r>
          </a:p>
          <a:p>
            <a:endParaRPr lang="en-US" dirty="0"/>
          </a:p>
          <a:p>
            <a:r>
              <a:rPr lang="en-US" dirty="0"/>
              <a:t>The unbundled approach , also referred to as “Original Medicare,” is where an individual purchases the different parts of Medicare separately. 70% of Medicare recipients choose this approach. </a:t>
            </a:r>
            <a:r>
              <a:rPr lang="en-US" baseline="30000" dirty="0"/>
              <a:t>1</a:t>
            </a:r>
            <a:r>
              <a:rPr lang="en-US" dirty="0"/>
              <a:t> </a:t>
            </a:r>
          </a:p>
          <a:p>
            <a:endParaRPr lang="en-US" dirty="0"/>
          </a:p>
          <a:p>
            <a:r>
              <a:rPr lang="en-US" dirty="0"/>
              <a:t>The optional Medigap coverage in the unbundled approach helps fill coverage gaps for Parts A, B and D, such as deductibles, co-pays and co-insurance.</a:t>
            </a:r>
          </a:p>
          <a:p>
            <a:endParaRPr lang="en-US" b="1" dirty="0"/>
          </a:p>
          <a:p>
            <a:r>
              <a:rPr lang="en-US" b="1" dirty="0"/>
              <a:t>[Speaker: Give these definitions if you think they are necessary:]</a:t>
            </a:r>
          </a:p>
          <a:p>
            <a:r>
              <a:rPr lang="en-US" b="1" dirty="0"/>
              <a:t>Deductible: </a:t>
            </a:r>
            <a:r>
              <a:rPr lang="en-US" dirty="0"/>
              <a:t>The amount you pay before your insurance coverage starts.</a:t>
            </a:r>
          </a:p>
          <a:p>
            <a:r>
              <a:rPr lang="en-US" b="1" dirty="0"/>
              <a:t>Co-insurance:</a:t>
            </a:r>
            <a:r>
              <a:rPr lang="en-US" dirty="0"/>
              <a:t> The percentage of care you pay for after you meet your deductible.</a:t>
            </a:r>
          </a:p>
          <a:p>
            <a:r>
              <a:rPr lang="en-US" b="1" dirty="0"/>
              <a:t>Co-pay: </a:t>
            </a:r>
            <a:r>
              <a:rPr lang="en-US" dirty="0"/>
              <a:t>A flat fee for services or drugs, usually paid in addition to co-insurance.</a:t>
            </a:r>
          </a:p>
          <a:p>
            <a:endParaRPr lang="en-US" sz="1200" dirty="0"/>
          </a:p>
          <a:p>
            <a:r>
              <a:rPr lang="en-US" sz="1200" baseline="30000" dirty="0"/>
              <a:t>1 Source: Medicare.gov, September 2018</a:t>
            </a:r>
            <a:endParaRPr lang="en-US" sz="1200" dirty="0"/>
          </a:p>
        </p:txBody>
      </p:sp>
      <p:sp>
        <p:nvSpPr>
          <p:cNvPr id="4" name="Slide Number Placeholder 3"/>
          <p:cNvSpPr>
            <a:spLocks noGrp="1"/>
          </p:cNvSpPr>
          <p:nvPr>
            <p:ph type="sldNum" sz="quarter" idx="10"/>
          </p:nvPr>
        </p:nvSpPr>
        <p:spPr/>
        <p:txBody>
          <a:bodyPr/>
          <a:lstStyle/>
          <a:p>
            <a:fld id="{6295394F-3ACB-4A71-ACE6-D95FE9B42A9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Co-insurance of $176 for skilled care</a:t>
            </a:r>
          </a:p>
          <a:p>
            <a:r>
              <a:rPr lang="en-US" sz="1200" dirty="0"/>
              <a:t>U.S. Dept. of Health and Human Services, Notice CMS-8071-N, Nov. 8, 2019</a:t>
            </a:r>
            <a:endParaRPr lang="en-US" b="1" baseline="0" dirty="0"/>
          </a:p>
          <a:p>
            <a:r>
              <a:rPr lang="en-US" b="1" baseline="0" dirty="0"/>
              <a:t>Premium if &lt;30 quarters = $458</a:t>
            </a:r>
          </a:p>
          <a:p>
            <a:r>
              <a:rPr lang="en-US" b="1" baseline="0" dirty="0"/>
              <a:t>Premium if 30-39 quarters == $252</a:t>
            </a:r>
          </a:p>
          <a:p>
            <a:r>
              <a:rPr lang="en-US" sz="1200" dirty="0"/>
              <a:t>U.S. Dept. of Health and Human Services, Notice CMS-8729-N, Nov. 8, 2019</a:t>
            </a: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charset="0"/>
                <a:ea typeface="ＭＳ Ｐゴシック" pitchFamily="34" charset="-128"/>
              </a:rPr>
              <a:t>[OPTIONAL SLIDE]</a:t>
            </a:r>
          </a:p>
          <a:p>
            <a:r>
              <a:rPr lang="en-US" b="1" dirty="0">
                <a:latin typeface="Arial" charset="0"/>
                <a:ea typeface="ＭＳ Ｐゴシック" pitchFamily="34" charset="-128"/>
              </a:rPr>
              <a:t>[</a:t>
            </a:r>
            <a:r>
              <a:rPr lang="en-US" b="1" dirty="0"/>
              <a:t>Read</a:t>
            </a:r>
            <a:r>
              <a:rPr lang="en-US" b="1" baseline="0" dirty="0"/>
              <a:t> Slide]</a:t>
            </a:r>
          </a:p>
          <a:p>
            <a:r>
              <a:rPr lang="en-US" b="1" dirty="0">
                <a:latin typeface="Arial" charset="0"/>
                <a:ea typeface="ＭＳ Ｐゴシック" pitchFamily="34" charset="-128"/>
              </a:rPr>
              <a:t>[</a:t>
            </a:r>
            <a:r>
              <a:rPr lang="en-US" sz="1200" b="0" kern="1200" dirty="0">
                <a:solidFill>
                  <a:schemeClr val="tx1"/>
                </a:solidFill>
                <a:effectLst/>
                <a:latin typeface="+mn-lt"/>
                <a:ea typeface="+mn-ea"/>
                <a:cs typeface="+mn-cs"/>
              </a:rPr>
              <a:t>click]</a:t>
            </a:r>
          </a:p>
          <a:p>
            <a:r>
              <a:rPr lang="en-US" sz="1200" b="0" kern="1200" dirty="0">
                <a:solidFill>
                  <a:schemeClr val="tx1"/>
                </a:solidFill>
                <a:effectLst/>
                <a:latin typeface="+mn-lt"/>
                <a:ea typeface="+mn-ea"/>
                <a:cs typeface="+mn-cs"/>
              </a:rPr>
              <a:t>While income brackets have an effect on Part B premiums, </a:t>
            </a:r>
          </a:p>
          <a:p>
            <a:r>
              <a:rPr lang="en-US" sz="1200" b="0" kern="1200" dirty="0">
                <a:solidFill>
                  <a:schemeClr val="tx1"/>
                </a:solidFill>
                <a:effectLst/>
                <a:latin typeface="+mn-lt"/>
                <a:ea typeface="+mn-ea"/>
                <a:cs typeface="+mn-cs"/>
              </a:rPr>
              <a:t>[click]</a:t>
            </a:r>
          </a:p>
          <a:p>
            <a:r>
              <a:rPr lang="en-US" sz="1200" b="0" kern="1200" dirty="0">
                <a:solidFill>
                  <a:schemeClr val="tx1"/>
                </a:solidFill>
                <a:effectLst/>
                <a:latin typeface="+mn-lt"/>
                <a:ea typeface="+mn-ea"/>
                <a:cs typeface="+mn-cs"/>
              </a:rPr>
              <a:t>they will also affect what you pay for Part D. Depending on your income level and filing status, an adjustment can be made to your Part D premium</a:t>
            </a:r>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1" dirty="0">
              <a:latin typeface="Arial" charset="0"/>
              <a:ea typeface="ＭＳ Ｐゴシック" pitchFamily="34" charset="-128"/>
            </a:endParaRPr>
          </a:p>
          <a:p>
            <a:pPr lvl="0"/>
            <a:r>
              <a:rPr lang="en-US" dirty="0"/>
              <a:t>Part D - prescription drug plan</a:t>
            </a:r>
          </a:p>
          <a:p>
            <a:pPr lvl="0"/>
            <a:endParaRPr lang="en-US" dirty="0"/>
          </a:p>
          <a:p>
            <a:pPr lvl="0"/>
            <a:r>
              <a:rPr lang="en-US" dirty="0"/>
              <a:t>As you can see the total out-of-pocket threshold is $6,350, including the $435 deductible, the $896.25 of 25% co-payments, &amp; the $5,018.75 of costs in the donut hole.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traditional Medicare Parts A, B, &amp; D, a supplemental or Medigap policy should be considered. </a:t>
            </a:r>
            <a:r>
              <a:rPr lang="en-US" sz="1200" kern="1200" dirty="0">
                <a:solidFill>
                  <a:schemeClr val="tx1"/>
                </a:solidFill>
                <a:effectLst/>
                <a:latin typeface="+mn-lt"/>
                <a:ea typeface="+mn-ea"/>
                <a:cs typeface="+mn-cs"/>
              </a:rPr>
              <a:t>An estimated monthly premium for plan G $165 per month, using data for average cost for Plan G in Overland Park KS (66013) from Medicare.gov Medicare Plan Finder; https://www.medicare.gov/find-a-plan/questions/medigap-home.aspx  November 2019</a:t>
            </a:r>
          </a:p>
          <a:p>
            <a:pPr lvl="0"/>
            <a:r>
              <a:rPr lang="en-US" dirty="0"/>
              <a:t>A Medigap policy is health insurance sold by private insurance companies and regulated by Medicare.  It is designed to pay some of the costs that original Medicare doesn't cover, such as copayments, coinsurance, and yearly deductibles. </a:t>
            </a:r>
          </a:p>
          <a:p>
            <a:endParaRPr lang="en-US" dirty="0"/>
          </a:p>
          <a:p>
            <a:r>
              <a:rPr lang="en-US" dirty="0"/>
              <a:t>If your client enrolls in other parts of Medicare, the</a:t>
            </a:r>
            <a:r>
              <a:rPr lang="en-US" baseline="0" dirty="0"/>
              <a:t> </a:t>
            </a:r>
            <a:r>
              <a:rPr lang="en-US" dirty="0"/>
              <a:t>premiums may be automatically deducted from their Social Security payments, further reducing the amount of their net spendable Social Security income. </a:t>
            </a:r>
          </a:p>
          <a:p>
            <a:endParaRPr lang="en-US" b="1"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 please hide if not using]</a:t>
            </a:r>
          </a:p>
          <a:p>
            <a:r>
              <a:rPr lang="en-US" b="1" dirty="0"/>
              <a:t>[Read</a:t>
            </a:r>
            <a:r>
              <a:rPr lang="en-US" b="1" baseline="0" dirty="0"/>
              <a:t> Slide]</a:t>
            </a:r>
            <a:endParaRPr lang="en-US" b="1"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17</a:t>
            </a:fld>
            <a:endParaRPr lang="en-US" dirty="0"/>
          </a:p>
        </p:txBody>
      </p:sp>
    </p:spTree>
    <p:extLst>
      <p:ext uri="{BB962C8B-B14F-4D97-AF65-F5344CB8AC3E}">
        <p14:creationId xmlns:p14="http://schemas.microsoft.com/office/powerpoint/2010/main" val="344059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[OPTIONAL SLIDE: please hide if not using]</a:t>
            </a:r>
          </a:p>
          <a:p>
            <a:endParaRPr lang="en-US" dirty="0"/>
          </a:p>
          <a:p>
            <a:r>
              <a:rPr lang="en-US" dirty="0"/>
              <a:t>Medicare</a:t>
            </a:r>
            <a:r>
              <a:rPr lang="en-US" baseline="0" dirty="0"/>
              <a:t> </a:t>
            </a:r>
            <a:r>
              <a:rPr lang="en-US" dirty="0"/>
              <a:t>Part A</a:t>
            </a:r>
            <a:r>
              <a:rPr lang="en-US" baseline="0" dirty="0"/>
              <a:t> - </a:t>
            </a:r>
            <a:r>
              <a:rPr lang="en-US" dirty="0"/>
              <a:t>$458 premium if less than 10 years of FICA Medicare taxes – Medicare.gov</a:t>
            </a:r>
          </a:p>
          <a:p>
            <a:endParaRPr lang="en-US" dirty="0"/>
          </a:p>
          <a:p>
            <a:r>
              <a:rPr lang="en-US" dirty="0"/>
              <a:t>Medicare Part B - Most people pay the Part B premium of $144.60 each month. However, if your MAGI from 2 years ago is above certain limits, you may pay more. – Medicare.gov</a:t>
            </a:r>
          </a:p>
          <a:p>
            <a:endParaRPr lang="en-US" dirty="0"/>
          </a:p>
          <a:p>
            <a:r>
              <a:rPr lang="en-US" dirty="0"/>
              <a:t>Medicare Part D - The projected average monthly premium for 2020 will be $42.05, based on "Medicare Part D: A First Look at Prescription Drug Plans in 2020," October 2019, Kaiser Family Foundation. </a:t>
            </a:r>
          </a:p>
          <a:p>
            <a:endParaRPr lang="en-US" dirty="0"/>
          </a:p>
          <a:p>
            <a:pPr rtl="0"/>
            <a:r>
              <a:rPr lang="en-US" dirty="0"/>
              <a:t>Medigap - </a:t>
            </a:r>
            <a:r>
              <a:rPr lang="en-US" sz="1200" dirty="0">
                <a:latin typeface="PrudentialModern Med Cond" pitchFamily="2" charset="0"/>
              </a:rPr>
              <a:t>Data for average cost for Plan G in Overland Park KS (66013) from Medicare.gov Medicare Plan Finder; https://www.medicare.gov/find-a-plan/questions/medigap-home.aspx  November 2019 </a:t>
            </a:r>
            <a:r>
              <a:rPr lang="en-US" dirty="0"/>
              <a:t>$165 per month. Medigap premiums vary widely across states and by plan type. </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out-of-pocket cost – based on data from </a:t>
            </a:r>
            <a:r>
              <a:rPr lang="en-US" sz="1200" kern="1200" dirty="0" err="1">
                <a:solidFill>
                  <a:schemeClr val="tx1"/>
                </a:solidFill>
                <a:effectLst/>
                <a:latin typeface="+mn-lt"/>
                <a:ea typeface="+mn-ea"/>
                <a:cs typeface="+mn-cs"/>
              </a:rPr>
              <a:t>Healtlhview</a:t>
            </a:r>
            <a:r>
              <a:rPr lang="en-US" sz="1200" kern="1200" dirty="0">
                <a:solidFill>
                  <a:schemeClr val="tx1"/>
                </a:solidFill>
                <a:effectLst/>
                <a:latin typeface="+mn-lt"/>
                <a:ea typeface="+mn-ea"/>
                <a:cs typeface="+mn-cs"/>
              </a:rPr>
              <a:t> Services “2018 Retirement Health Care Costs Data Report”, October 2018 (for a couple age 65)</a:t>
            </a:r>
          </a:p>
          <a:p>
            <a:pPr rtl="0"/>
            <a:endParaRPr lang="en-US" strike="sngStrike" dirty="0">
              <a:highlight>
                <a:srgbClr val="FFFF00"/>
              </a:highlight>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A7D451-B922-4664-B689-2F2062BAB09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18298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[OPTIONAL SLIDE: please hide if not using]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 Slide followed by:]</a:t>
            </a:r>
            <a:endParaRPr lang="en-US" sz="1200" kern="1200" dirty="0">
              <a:solidFill>
                <a:schemeClr val="tx1"/>
              </a:solidFill>
              <a:effectLst/>
              <a:latin typeface="+mn-lt"/>
              <a:ea typeface="+mn-ea"/>
              <a:cs typeface="+mn-cs"/>
            </a:endParaRPr>
          </a:p>
          <a:p>
            <a:pPr defTabSz="914295">
              <a:defRPr/>
            </a:pPr>
            <a:endParaRPr lang="en-US" baseline="0" dirty="0"/>
          </a:p>
          <a:p>
            <a:pPr defTabSz="914295">
              <a:defRPr/>
            </a:pPr>
            <a:r>
              <a:rPr lang="en-US" baseline="0" dirty="0"/>
              <a:t>Medicare Advantage (Part C) is an all in one plan offered by private insurance companies that combines Part A, B and usually D.  38% of Medicare beneficiaries take this bundled approach.</a:t>
            </a:r>
          </a:p>
          <a:p>
            <a:pPr defTabSz="914295">
              <a:defRPr/>
            </a:pPr>
            <a:endParaRPr lang="en-US" baseline="0" dirty="0"/>
          </a:p>
          <a:p>
            <a:pPr defTabSz="914295">
              <a:defRPr/>
            </a:pPr>
            <a:r>
              <a:rPr lang="en-US" baseline="0" dirty="0"/>
              <a:t>Read Slide</a:t>
            </a:r>
          </a:p>
          <a:p>
            <a:r>
              <a:rPr lang="en-US" sz="1200" kern="1200" dirty="0">
                <a:solidFill>
                  <a:schemeClr val="tx1"/>
                </a:solidFill>
                <a:effectLst/>
                <a:latin typeface="+mn-lt"/>
                <a:ea typeface="+mn-ea"/>
                <a:cs typeface="+mn-cs"/>
              </a:rPr>
              <a:t>Part C monthly premiums vary by plan. The amount paid for deductibles, co-pays and co-insurance varies by plan. </a:t>
            </a:r>
          </a:p>
          <a:p>
            <a:r>
              <a:rPr lang="en-US" sz="1200" kern="1200" dirty="0">
                <a:solidFill>
                  <a:schemeClr val="tx1"/>
                </a:solidFill>
                <a:effectLst/>
                <a:latin typeface="+mn-lt"/>
                <a:ea typeface="+mn-ea"/>
                <a:cs typeface="+mn-cs"/>
              </a:rPr>
              <a:t>Note all Medicare Advantage plans work the same way, so before joining, take the time to find and compare the available health plans.</a:t>
            </a:r>
          </a:p>
          <a:p>
            <a:pPr defTabSz="914295">
              <a:defRPr/>
            </a:pPr>
            <a:endParaRPr lang="en-US" baseline="0" dirty="0"/>
          </a:p>
          <a:p>
            <a:pPr defTabSz="914295">
              <a:defRPr/>
            </a:pPr>
            <a:endParaRPr lang="en-US" baseline="0" dirty="0"/>
          </a:p>
        </p:txBody>
      </p:sp>
      <p:sp>
        <p:nvSpPr>
          <p:cNvPr id="4" name="Slide Number Placeholder 3"/>
          <p:cNvSpPr>
            <a:spLocks noGrp="1"/>
          </p:cNvSpPr>
          <p:nvPr>
            <p:ph type="sldNum" sz="quarter" idx="10"/>
          </p:nvPr>
        </p:nvSpPr>
        <p:spPr/>
        <p:txBody>
          <a:bodyPr/>
          <a:lstStyle/>
          <a:p>
            <a:pPr>
              <a:defRPr/>
            </a:pPr>
            <a:fld id="{F21DC2C8-6B2B-4A1C-AA09-D50B63E05D60}" type="slidenum">
              <a:rPr lang="en-US" smtClean="0"/>
              <a:pPr>
                <a:defRPr/>
              </a:pPr>
              <a:t>19</a:t>
            </a:fld>
            <a:endParaRPr lang="en-US" dirty="0"/>
          </a:p>
        </p:txBody>
      </p:sp>
    </p:spTree>
    <p:extLst>
      <p:ext uri="{BB962C8B-B14F-4D97-AF65-F5344CB8AC3E}">
        <p14:creationId xmlns:p14="http://schemas.microsoft.com/office/powerpoint/2010/main" val="332817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[REQUIRED SLIDE FOR JP MORGAN CHASE ONLY. REMOVE WHEN USING FOR ALL OTHER FIRMS]</a:t>
            </a:r>
          </a:p>
          <a:p>
            <a:endParaRPr lang="en-US" dirty="0"/>
          </a:p>
          <a:p>
            <a:r>
              <a:rPr lang="en-US" dirty="0"/>
              <a:t>Welcome.</a:t>
            </a:r>
            <a:r>
              <a:rPr lang="en-US" baseline="0" dirty="0"/>
              <a:t> My name is _______________.  Today we are going to discuss healthcare costs in retirement.</a:t>
            </a:r>
            <a:endParaRPr lang="en-US" dirty="0"/>
          </a:p>
        </p:txBody>
      </p:sp>
      <p:sp>
        <p:nvSpPr>
          <p:cNvPr id="4" name="Slide Number Placeholder 3"/>
          <p:cNvSpPr>
            <a:spLocks noGrp="1"/>
          </p:cNvSpPr>
          <p:nvPr>
            <p:ph type="sldNum" sz="quarter" idx="10"/>
          </p:nvPr>
        </p:nvSpPr>
        <p:spPr/>
        <p:txBody>
          <a:bodyPr/>
          <a:lstStyle/>
          <a:p>
            <a:fld id="{6295394F-3ACB-4A71-ACE6-D95FE9B42A9E}" type="slidenum">
              <a:rPr lang="en-US" smtClean="0"/>
              <a:pPr/>
              <a:t>2</a:t>
            </a:fld>
            <a:endParaRPr lang="en-US"/>
          </a:p>
        </p:txBody>
      </p:sp>
    </p:spTree>
    <p:extLst>
      <p:ext uri="{BB962C8B-B14F-4D97-AF65-F5344CB8AC3E}">
        <p14:creationId xmlns:p14="http://schemas.microsoft.com/office/powerpoint/2010/main" val="129420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b="1" dirty="0"/>
              <a:t>[</a:t>
            </a:r>
            <a:r>
              <a:rPr lang="en-US" sz="1200" b="1" dirty="0"/>
              <a:t>OPTIONAL SLIDE]</a:t>
            </a:r>
          </a:p>
          <a:p>
            <a:pPr>
              <a:spcBef>
                <a:spcPts val="0"/>
              </a:spcBef>
            </a:pPr>
            <a:r>
              <a:rPr lang="en-US" sz="1200" dirty="0"/>
              <a:t>When your clients are getting ready to retire, and need to navigate the transition from their employer's health insurance plan to Medicare, where do they go for help? If you're guessing the human resources department, you may be wrong.</a:t>
            </a:r>
          </a:p>
          <a:p>
            <a:pPr>
              <a:spcBef>
                <a:spcPts val="0"/>
              </a:spcBef>
            </a:pPr>
            <a:r>
              <a:rPr lang="en-US" sz="1200" dirty="0"/>
              <a:t>Transitioning to Medicare from an employer's health insurance presents some complex challenges - and missteps can result in costly premium penalties and coverage gaps.</a:t>
            </a:r>
          </a:p>
          <a:p>
            <a:pPr>
              <a:spcBef>
                <a:spcPts val="0"/>
              </a:spcBef>
            </a:pPr>
            <a:endParaRPr lang="en-US" sz="1200" dirty="0"/>
          </a:p>
          <a:p>
            <a:pPr>
              <a:spcBef>
                <a:spcPts val="0"/>
              </a:spcBef>
            </a:pPr>
            <a:r>
              <a:rPr lang="en-US" sz="1200" dirty="0"/>
              <a:t>Signing up for Medicare has become a little more</a:t>
            </a:r>
            <a:r>
              <a:rPr lang="en-US" sz="1200" baseline="0" dirty="0"/>
              <a:t> tricky now that enrollment no longer comes at the same time people start collecting Social Security. At 65, your clients can enroll for Medicare benefits. But what if they are still working? Many workers covered by company health plans may still benefit from enrolling in Medicare, especially when you consider that individuals can take Parts A and B at different times. </a:t>
            </a:r>
          </a:p>
          <a:p>
            <a:pPr>
              <a:spcBef>
                <a:spcPts val="0"/>
              </a:spcBef>
            </a:pPr>
            <a:endParaRPr lang="en-US" sz="1200" baseline="0" dirty="0"/>
          </a:p>
          <a:p>
            <a:pPr>
              <a:spcBef>
                <a:spcPts val="0"/>
              </a:spcBef>
            </a:pPr>
            <a:r>
              <a:rPr lang="en-US" sz="1200" baseline="0" dirty="0"/>
              <a:t>Part A covers hospitals and is usually free. So that’s a “no-brainer.”  </a:t>
            </a:r>
          </a:p>
          <a:p>
            <a:pPr>
              <a:spcBef>
                <a:spcPts val="0"/>
              </a:spcBef>
            </a:pPr>
            <a:endParaRPr lang="en-US" sz="1200" baseline="0" dirty="0"/>
          </a:p>
          <a:p>
            <a:pPr>
              <a:spcBef>
                <a:spcPts val="0"/>
              </a:spcBef>
            </a:pPr>
            <a:r>
              <a:rPr lang="en-US" sz="1200" baseline="0" dirty="0"/>
              <a:t>Part B, which covers doctor visits, costs at least $135.50/ month for </a:t>
            </a:r>
            <a:r>
              <a:rPr lang="en-US" sz="1200" baseline="0"/>
              <a:t>new enrollees in 2019. </a:t>
            </a:r>
            <a:r>
              <a:rPr lang="en-US" sz="1200" baseline="0" dirty="0"/>
              <a:t>So your clients may want to wait until after they retire to take advantage of Part B. But make sure they don’t wait too long to enroll for Part B. Individuals must enroll in Part B eight months from his/her last month of work, even if he/she has retiree health benefits or COBRA. Otherwise your clients’ coverage won’t kick in for 3 to 15 months and they will also face a 10% premium penalty for every 12-month delay.  This premium is for life. </a:t>
            </a:r>
            <a:r>
              <a:rPr lang="en-US" sz="1200" dirty="0"/>
              <a:t>That can add up: If your clients failed to enroll for five years, they’d ultimately face a 50 percent lifetime Part B penalty - 10 percent for each year.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a:t>
            </a:r>
          </a:p>
          <a:p>
            <a:endParaRPr lang="en-US" b="1" dirty="0"/>
          </a:p>
          <a:p>
            <a:r>
              <a:rPr lang="en-US" sz="1200" kern="1200" dirty="0">
                <a:solidFill>
                  <a:schemeClr val="tx1"/>
                </a:solidFill>
                <a:effectLst/>
                <a:latin typeface="+mn-lt"/>
                <a:ea typeface="+mn-ea"/>
                <a:cs typeface="+mn-cs"/>
              </a:rPr>
              <a:t>Previously I told you that an average, healthy 65-year-old couple can expect to spend $280,000 on healthcare over the course of their retirement - and that doesn't include long-term care. Now let's take a look at some strategies to cover those costs, including long-term care.</a:t>
            </a:r>
          </a:p>
          <a:p>
            <a:endParaRPr lang="en-US" b="1"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21</a:t>
            </a:fld>
            <a:endParaRPr lang="en-US" dirty="0"/>
          </a:p>
        </p:txBody>
      </p:sp>
    </p:spTree>
    <p:extLst>
      <p:ext uri="{BB962C8B-B14F-4D97-AF65-F5344CB8AC3E}">
        <p14:creationId xmlns:p14="http://schemas.microsoft.com/office/powerpoint/2010/main" val="145644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[Read Slide.]</a:t>
            </a:r>
          </a:p>
          <a:p>
            <a:endParaRPr lang="en-US" dirty="0"/>
          </a:p>
          <a:p>
            <a:r>
              <a:rPr lang="en-US" b="1" dirty="0"/>
              <a:t>[Optional notes:]</a:t>
            </a:r>
          </a:p>
          <a:p>
            <a:r>
              <a:rPr lang="en-US" dirty="0"/>
              <a:t>At the beginning of this presentation, I told you the statistic that 70% of those turning 65 will need some type of long-term care services. So you may want to consider long-term care insurance.</a:t>
            </a:r>
            <a:endParaRPr lang="en-US" sz="1400" b="1" dirty="0"/>
          </a:p>
          <a:p>
            <a:endParaRPr lang="en-US" dirty="0"/>
          </a:p>
          <a:p>
            <a:r>
              <a:rPr lang="en-US" dirty="0"/>
              <a:t>Long-term care insurance provides coverage when help is needed with 2-3 (or more) “activities of daily living,” or ADLs, which include things like feeding, dressing, and bathing. The average annual Long-term care premium for couples aged 60 in 2018 was $3500.</a:t>
            </a:r>
          </a:p>
          <a:p>
            <a:endParaRPr lang="en-US" dirty="0"/>
          </a:p>
          <a:p>
            <a:r>
              <a:rPr lang="en-US" dirty="0"/>
              <a:t>Long -term care policies have an elimination period, which is the number of days you must need nursing home care or home healthcare before your policy pays benefits. Elimination periods may range from 0 to 180 days, and generally speaking, the shorter the elimination period, the higher the premium. (Source: NAIC: Long-Term Care Insurance: What You Should Know)</a:t>
            </a:r>
          </a:p>
          <a:p>
            <a:endParaRPr lang="en-US" dirty="0"/>
          </a:p>
          <a:p>
            <a:r>
              <a:rPr lang="en-US" dirty="0"/>
              <a:t>Many long-term care insurance policies have limits on how long or how much they will pay. Some policies will pay the costs of your long-term care for two to five years, while other insurance companies offer policies that will pay your long-term care costs for as long as you live.</a:t>
            </a:r>
          </a:p>
          <a:p>
            <a:endParaRPr lang="en-US" dirty="0"/>
          </a:p>
          <a:p>
            <a:r>
              <a:rPr lang="en-US" dirty="0"/>
              <a:t>You may be able to purchase a policy that offers 3, 4, or 5% annual inflation protection, or an increase tied to the Consumer Price Index. </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762" eaLnBrk="0" fontAlgn="base" hangingPunct="0">
              <a:lnSpc>
                <a:spcPct val="95000"/>
              </a:lnSpc>
              <a:spcAft>
                <a:spcPct val="0"/>
              </a:spcAft>
              <a:defRPr/>
            </a:pPr>
            <a:r>
              <a:rPr lang="en-US" sz="1100" b="1" dirty="0"/>
              <a:t>Optional Slide</a:t>
            </a:r>
          </a:p>
          <a:p>
            <a:r>
              <a:rPr lang="en-US" dirty="0"/>
              <a:t>Health Savings Accounts, or HSAs, are a type of savings account that lets you set aside money on a pre-tax basis to pay for qualified medical expenses if you have a high deductible health insurance plan.</a:t>
            </a:r>
          </a:p>
          <a:p>
            <a:endParaRPr lang="en-US" dirty="0"/>
          </a:p>
          <a:p>
            <a:r>
              <a:rPr lang="en-US" dirty="0"/>
              <a:t>[1st Bullet Point:]</a:t>
            </a:r>
          </a:p>
          <a:p>
            <a:r>
              <a:rPr lang="en-US" dirty="0"/>
              <a:t>Contributions to an HSA are 100% deductible up to the legal limit.  [Speaker: review limits.]</a:t>
            </a:r>
          </a:p>
          <a:p>
            <a:endParaRPr lang="en-US" dirty="0"/>
          </a:p>
          <a:p>
            <a:r>
              <a:rPr lang="en-US" dirty="0"/>
              <a:t>[2nd Bullet Point:]</a:t>
            </a:r>
          </a:p>
          <a:p>
            <a:r>
              <a:rPr lang="en-US" dirty="0"/>
              <a:t>Withdrawals to pay qualified medical expenses, including dental care and vision care, are not taxed.</a:t>
            </a:r>
          </a:p>
          <a:p>
            <a:endParaRPr lang="en-US" dirty="0"/>
          </a:p>
          <a:p>
            <a:r>
              <a:rPr lang="en-US" dirty="0"/>
              <a:t>[3rd Bullet Point:]</a:t>
            </a:r>
          </a:p>
          <a:p>
            <a:r>
              <a:rPr lang="en-US" dirty="0"/>
              <a:t>Interest earnings accumulate tax-deferred. If you use those interest earnings to pay for qualified medical expenses, they are also tax-free.</a:t>
            </a:r>
          </a:p>
          <a:p>
            <a:endParaRPr lang="en-US" dirty="0"/>
          </a:p>
          <a:p>
            <a:r>
              <a:rPr lang="en-US" dirty="0"/>
              <a:t>[4th Bullet Point:]</a:t>
            </a:r>
          </a:p>
          <a:p>
            <a:r>
              <a:rPr lang="en-US" dirty="0"/>
              <a:t>HSAs are portable  - you can take the funds with you if you change jobs or leave the workforce. And unlike a Flexible Spending Account (FSA), unused money in your HSA isn't forfeited at the end of the year. It continues to grow, tax deferred.</a:t>
            </a:r>
          </a:p>
          <a:p>
            <a:endParaRPr lang="en-US" dirty="0"/>
          </a:p>
          <a:p>
            <a:r>
              <a:rPr lang="en-US" dirty="0"/>
              <a:t>However, once you are enrolled in Medicare, you can't make any contributions to an HSA. You also can't use your HSA to pay Medigap premiums.</a:t>
            </a:r>
          </a:p>
        </p:txBody>
      </p:sp>
      <p:sp>
        <p:nvSpPr>
          <p:cNvPr id="4" name="Slide Number Placeholder 3"/>
          <p:cNvSpPr>
            <a:spLocks noGrp="1"/>
          </p:cNvSpPr>
          <p:nvPr>
            <p:ph type="sldNum" sz="quarter" idx="10"/>
          </p:nvPr>
        </p:nvSpPr>
        <p:spPr/>
        <p:txBody>
          <a:bodyPr/>
          <a:lstStyle/>
          <a:p>
            <a:pPr defTabSz="882762">
              <a:defRPr/>
            </a:pPr>
            <a:fld id="{09A7D451-B922-4664-B689-2F2062BAB09A}" type="slidenum">
              <a:rPr lang="en-US">
                <a:solidFill>
                  <a:prstClr val="black"/>
                </a:solidFill>
              </a:rPr>
              <a:pPr defTabSz="882762">
                <a:defRPr/>
              </a:pPr>
              <a:t>23</a:t>
            </a:fld>
            <a:endParaRPr lang="en-US" dirty="0">
              <a:solidFill>
                <a:prstClr val="black"/>
              </a:solidFill>
            </a:endParaRPr>
          </a:p>
        </p:txBody>
      </p:sp>
    </p:spTree>
    <p:extLst>
      <p:ext uri="{BB962C8B-B14F-4D97-AF65-F5344CB8AC3E}">
        <p14:creationId xmlns:p14="http://schemas.microsoft.com/office/powerpoint/2010/main" val="1092795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Even if you’ve managed to acquire a reasonable nest egg, your retirement savings is at risk from:  </a:t>
            </a:r>
            <a:r>
              <a:rPr lang="en-US" b="1" dirty="0"/>
              <a:t>[Read</a:t>
            </a:r>
            <a:r>
              <a:rPr lang="en-US" b="1" baseline="0" dirty="0"/>
              <a:t> Slide]</a:t>
            </a:r>
            <a:endParaRPr lang="en-US" b="1" dirty="0"/>
          </a:p>
          <a:p>
            <a:endParaRPr lang="en-US" b="0" baseline="0" dirty="0"/>
          </a:p>
          <a:p>
            <a:r>
              <a:rPr lang="en-US" dirty="0"/>
              <a:t>Sequence of returns risk, also called sequence risk, is the risk of receiving lower or negative returns early in a period when withdrawals are made from an individual's underlying investments. The order or the sequence of investment returns is a primary concern for retirees who are living off the income and capital of their investments.</a:t>
            </a:r>
            <a:endParaRPr lang="en-US" b="0" baseline="0" dirty="0"/>
          </a:p>
          <a:p>
            <a:r>
              <a:rPr lang="en-US" b="0" baseline="0" dirty="0"/>
              <a:t> </a:t>
            </a:r>
            <a:endParaRPr lang="en-US" b="0"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One approach to creating a retirement income plan includes </a:t>
            </a:r>
            <a:r>
              <a:rPr lang="en-US" b="1" baseline="0" dirty="0"/>
              <a:t>identifying guaranteed income sources that may cover your essential expenses</a:t>
            </a:r>
            <a:r>
              <a:rPr lang="en-US" baseline="0" dirty="0"/>
              <a:t> such as housing, clothing, food and healthcare. These are your </a:t>
            </a:r>
            <a:r>
              <a:rPr lang="en-US" b="1" baseline="0" dirty="0"/>
              <a:t>“needs.”</a:t>
            </a:r>
          </a:p>
          <a:p>
            <a:endParaRPr lang="en-US" baseline="0" dirty="0"/>
          </a:p>
          <a:p>
            <a:r>
              <a:rPr lang="en-US" baseline="0" dirty="0"/>
              <a:t>And then earmark other potential sources of income to cover </a:t>
            </a:r>
            <a:r>
              <a:rPr lang="en-US" b="1" baseline="0" dirty="0"/>
              <a:t>discretionary expenses</a:t>
            </a:r>
            <a:r>
              <a:rPr lang="en-US" baseline="0" dirty="0"/>
              <a:t>.  These are meant to cover your </a:t>
            </a:r>
            <a:r>
              <a:rPr lang="en-US" b="1" baseline="0" dirty="0"/>
              <a:t>“wants, hopes and wishes.”</a:t>
            </a:r>
            <a:endParaRPr lang="en-US" b="1"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5394F-3ACB-4A71-ACE6-D95FE9B42A9E}" type="slidenum">
              <a:rPr lang="en-US" smtClean="0"/>
              <a:pPr/>
              <a:t>27</a:t>
            </a:fld>
            <a:endParaRPr lang="en-US" dirty="0"/>
          </a:p>
        </p:txBody>
      </p:sp>
    </p:spTree>
    <p:extLst>
      <p:ext uri="{BB962C8B-B14F-4D97-AF65-F5344CB8AC3E}">
        <p14:creationId xmlns:p14="http://schemas.microsoft.com/office/powerpoint/2010/main" val="3410921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55">
              <a:defRPr sz="2000" b="1">
                <a:solidFill>
                  <a:srgbClr val="FFFFFF"/>
                </a:solidFill>
                <a:latin typeface="Arial" pitchFamily="34" charset="0"/>
                <a:ea typeface="ＭＳ Ｐゴシック" pitchFamily="34" charset="-128"/>
              </a:defRPr>
            </a:lvl1pPr>
            <a:lvl2pPr marL="743652" indent="-286021" defTabSz="931155">
              <a:defRPr sz="2000" b="1">
                <a:solidFill>
                  <a:srgbClr val="FFFFFF"/>
                </a:solidFill>
                <a:latin typeface="Arial" pitchFamily="34" charset="0"/>
                <a:ea typeface="ＭＳ Ｐゴシック" pitchFamily="34" charset="-128"/>
              </a:defRPr>
            </a:lvl2pPr>
            <a:lvl3pPr marL="1144083" indent="-228816" defTabSz="931155">
              <a:defRPr sz="2000" b="1">
                <a:solidFill>
                  <a:srgbClr val="FFFFFF"/>
                </a:solidFill>
                <a:latin typeface="Arial" pitchFamily="34" charset="0"/>
                <a:ea typeface="ＭＳ Ｐゴシック" pitchFamily="34" charset="-128"/>
              </a:defRPr>
            </a:lvl3pPr>
            <a:lvl4pPr marL="1601713" indent="-228816" defTabSz="931155">
              <a:defRPr sz="2000" b="1">
                <a:solidFill>
                  <a:srgbClr val="FFFFFF"/>
                </a:solidFill>
                <a:latin typeface="Arial" pitchFamily="34" charset="0"/>
                <a:ea typeface="ＭＳ Ｐゴシック" pitchFamily="34" charset="-128"/>
              </a:defRPr>
            </a:lvl4pPr>
            <a:lvl5pPr marL="2059349" indent="-228816" defTabSz="931155">
              <a:defRPr sz="2000" b="1">
                <a:solidFill>
                  <a:srgbClr val="FFFFFF"/>
                </a:solidFill>
                <a:latin typeface="Arial" pitchFamily="34" charset="0"/>
                <a:ea typeface="ＭＳ Ｐゴシック" pitchFamily="34" charset="-128"/>
              </a:defRPr>
            </a:lvl5pPr>
            <a:lvl6pPr marL="2516981" indent="-228816" defTabSz="931155" fontAlgn="base">
              <a:spcBef>
                <a:spcPct val="0"/>
              </a:spcBef>
              <a:spcAft>
                <a:spcPct val="0"/>
              </a:spcAft>
              <a:defRPr sz="2000" b="1">
                <a:solidFill>
                  <a:srgbClr val="FFFFFF"/>
                </a:solidFill>
                <a:latin typeface="Arial" pitchFamily="34" charset="0"/>
                <a:ea typeface="ＭＳ Ｐゴシック" pitchFamily="34" charset="-128"/>
              </a:defRPr>
            </a:lvl6pPr>
            <a:lvl7pPr marL="2974615" indent="-228816" defTabSz="931155" fontAlgn="base">
              <a:spcBef>
                <a:spcPct val="0"/>
              </a:spcBef>
              <a:spcAft>
                <a:spcPct val="0"/>
              </a:spcAft>
              <a:defRPr sz="2000" b="1">
                <a:solidFill>
                  <a:srgbClr val="FFFFFF"/>
                </a:solidFill>
                <a:latin typeface="Arial" pitchFamily="34" charset="0"/>
                <a:ea typeface="ＭＳ Ｐゴシック" pitchFamily="34" charset="-128"/>
              </a:defRPr>
            </a:lvl7pPr>
            <a:lvl8pPr marL="3432247" indent="-228816" defTabSz="931155" fontAlgn="base">
              <a:spcBef>
                <a:spcPct val="0"/>
              </a:spcBef>
              <a:spcAft>
                <a:spcPct val="0"/>
              </a:spcAft>
              <a:defRPr sz="2000" b="1">
                <a:solidFill>
                  <a:srgbClr val="FFFFFF"/>
                </a:solidFill>
                <a:latin typeface="Arial" pitchFamily="34" charset="0"/>
                <a:ea typeface="ＭＳ Ｐゴシック" pitchFamily="34" charset="-128"/>
              </a:defRPr>
            </a:lvl8pPr>
            <a:lvl9pPr marL="3889878" indent="-228816" defTabSz="931155" fontAlgn="base">
              <a:spcBef>
                <a:spcPct val="0"/>
              </a:spcBef>
              <a:spcAft>
                <a:spcPct val="0"/>
              </a:spcAft>
              <a:defRPr sz="2000" b="1">
                <a:solidFill>
                  <a:srgbClr val="FFFFFF"/>
                </a:solidFill>
                <a:latin typeface="Arial" pitchFamily="34" charset="0"/>
                <a:ea typeface="ＭＳ Ｐゴシック" pitchFamily="34" charset="-128"/>
              </a:defRPr>
            </a:lvl9pPr>
          </a:lstStyle>
          <a:p>
            <a:fld id="{A55C2975-7B57-4CB2-BF9E-8DC0212FA251}" type="slidenum">
              <a:rPr lang="en-US" sz="1200" b="0">
                <a:solidFill>
                  <a:schemeClr val="tx1"/>
                </a:solidFill>
              </a:rPr>
              <a:pPr/>
              <a:t>28</a:t>
            </a:fld>
            <a:endParaRPr lang="en-US" sz="1200" b="0" dirty="0">
              <a:solidFill>
                <a:schemeClr val="tx1"/>
              </a:solidFill>
            </a:endParaRPr>
          </a:p>
        </p:txBody>
      </p:sp>
      <p:sp>
        <p:nvSpPr>
          <p:cNvPr id="62466" name="Rectangle 2"/>
          <p:cNvSpPr>
            <a:spLocks noGrp="1" noRot="1" noChangeAspect="1" noChangeArrowheads="1" noTextEdit="1"/>
          </p:cNvSpPr>
          <p:nvPr>
            <p:ph type="sldImg"/>
          </p:nvPr>
        </p:nvSpPr>
        <p:spPr>
          <a:xfrm>
            <a:off x="1004888" y="461963"/>
            <a:ext cx="5014912" cy="3762375"/>
          </a:xfrm>
          <a:ln/>
        </p:spPr>
      </p:sp>
      <p:sp>
        <p:nvSpPr>
          <p:cNvPr id="62467" name="Rectangle 3"/>
          <p:cNvSpPr>
            <a:spLocks noGrp="1" noChangeArrowheads="1"/>
          </p:cNvSpPr>
          <p:nvPr>
            <p:ph type="body" idx="1"/>
          </p:nvPr>
        </p:nvSpPr>
        <p:spPr>
          <a:xfrm>
            <a:off x="311715" y="4347748"/>
            <a:ext cx="6439433" cy="42539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500" dirty="0">
              <a:latin typeface="Times New Roman" pitchFamily="18" charset="0"/>
              <a:ea typeface="ＭＳ Ｐゴシック" pitchFamily="34" charset="-128"/>
            </a:endParaRPr>
          </a:p>
          <a:p>
            <a:pPr eaLnBrk="1" hangingPunct="1"/>
            <a:endParaRPr lang="en-US" dirty="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[Read Slide.]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a:t>[REQUIRED SLIDE FOR BANK FIRMS ONLY.  REMOVE WHEN USING FOR ALL OTHER FIRMS].  </a:t>
            </a:r>
          </a:p>
          <a:p>
            <a:endParaRPr lang="en-US" dirty="0"/>
          </a:p>
          <a:p>
            <a:r>
              <a:rPr lang="en-US" dirty="0"/>
              <a:t>Welcome.</a:t>
            </a:r>
            <a:r>
              <a:rPr lang="en-US" baseline="0" dirty="0"/>
              <a:t> My name is _______________.  Today we are going to discuss healthcare costs in retirement.</a:t>
            </a:r>
            <a:endParaRPr lang="en-US" dirty="0"/>
          </a:p>
        </p:txBody>
      </p:sp>
      <p:sp>
        <p:nvSpPr>
          <p:cNvPr id="4" name="Slide Number Placeholder 3"/>
          <p:cNvSpPr>
            <a:spLocks noGrp="1"/>
          </p:cNvSpPr>
          <p:nvPr>
            <p:ph type="sldNum" sz="quarter" idx="5"/>
          </p:nvPr>
        </p:nvSpPr>
        <p:spPr/>
        <p:txBody>
          <a:bodyPr/>
          <a:lstStyle/>
          <a:p>
            <a:fld id="{6295394F-3ACB-4A71-ACE6-D95FE9B42A9E}" type="slidenum">
              <a:rPr lang="en-US" smtClean="0"/>
              <a:pPr/>
              <a:t>3</a:t>
            </a:fld>
            <a:endParaRPr lang="en-US" dirty="0"/>
          </a:p>
        </p:txBody>
      </p:sp>
    </p:spTree>
    <p:extLst>
      <p:ext uri="{BB962C8B-B14F-4D97-AF65-F5344CB8AC3E}">
        <p14:creationId xmlns:p14="http://schemas.microsoft.com/office/powerpoint/2010/main" val="314857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[For any presentations heavily discussing taxes or the new tax laws, the speaker must read aloud the paragraph in BOLD.]</a:t>
            </a:r>
          </a:p>
        </p:txBody>
      </p:sp>
      <p:sp>
        <p:nvSpPr>
          <p:cNvPr id="4" name="Slide Number Placeholder 3"/>
          <p:cNvSpPr>
            <a:spLocks noGrp="1"/>
          </p:cNvSpPr>
          <p:nvPr>
            <p:ph type="sldNum" sz="quarter" idx="5"/>
          </p:nvPr>
        </p:nvSpPr>
        <p:spPr/>
        <p:txBody>
          <a:bodyPr/>
          <a:lstStyle/>
          <a:p>
            <a:fld id="{14E192E1-6B38-474B-ABF4-82229EA59B63}" type="slidenum">
              <a:rPr lang="en-US" smtClean="0"/>
              <a:pPr/>
              <a:t>4</a:t>
            </a:fld>
            <a:endParaRPr lang="en-US" dirty="0"/>
          </a:p>
        </p:txBody>
      </p:sp>
    </p:spTree>
    <p:extLst>
      <p:ext uri="{BB962C8B-B14F-4D97-AF65-F5344CB8AC3E}">
        <p14:creationId xmlns:p14="http://schemas.microsoft.com/office/powerpoint/2010/main" val="331731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1622F-6270-4E71-931C-BA76A2907CAE}" type="slidenum">
              <a:rPr lang="en-US" smtClean="0"/>
              <a:t>5</a:t>
            </a:fld>
            <a:endParaRPr lang="en-US"/>
          </a:p>
        </p:txBody>
      </p:sp>
    </p:spTree>
    <p:extLst>
      <p:ext uri="{BB962C8B-B14F-4D97-AF65-F5344CB8AC3E}">
        <p14:creationId xmlns:p14="http://schemas.microsoft.com/office/powerpoint/2010/main" val="5013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 SLIDE]</a:t>
            </a:r>
          </a:p>
          <a:p>
            <a:r>
              <a:rPr lang="en-US" b="1" dirty="0"/>
              <a:t>[REQUIRED SLIDE FOR ALLSTATE PRESENTATIONS ONLY. REMOVE WHEN USING FOR ALL OTHER FIRMS.]</a:t>
            </a:r>
          </a:p>
          <a:p>
            <a:endParaRPr lang="en-US" b="1" dirty="0"/>
          </a:p>
        </p:txBody>
      </p:sp>
      <p:sp>
        <p:nvSpPr>
          <p:cNvPr id="4" name="Slide Number Placeholder 3"/>
          <p:cNvSpPr>
            <a:spLocks noGrp="1"/>
          </p:cNvSpPr>
          <p:nvPr>
            <p:ph type="sldNum" sz="quarter" idx="10"/>
          </p:nvPr>
        </p:nvSpPr>
        <p:spPr/>
        <p:txBody>
          <a:bodyPr/>
          <a:lstStyle/>
          <a:p>
            <a:fld id="{106011FF-05C4-452F-9670-DA1725AE99F4}" type="slidenum">
              <a:rPr lang="en-US" smtClean="0"/>
              <a:pPr/>
              <a:t>6</a:t>
            </a:fld>
            <a:endParaRPr lang="en-US" dirty="0"/>
          </a:p>
        </p:txBody>
      </p:sp>
    </p:spTree>
    <p:extLst>
      <p:ext uri="{BB962C8B-B14F-4D97-AF65-F5344CB8AC3E}">
        <p14:creationId xmlns:p14="http://schemas.microsoft.com/office/powerpoint/2010/main" val="151229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06011FF-05C4-452F-9670-DA1725AE99F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Topics of this presentation will include:</a:t>
            </a:r>
          </a:p>
          <a:p>
            <a:r>
              <a:rPr lang="en-US" dirty="0"/>
              <a:t>Understanding</a:t>
            </a:r>
            <a:r>
              <a:rPr lang="en-US" baseline="0" dirty="0"/>
              <a:t> and estimating healthcare costs in retirement;</a:t>
            </a:r>
          </a:p>
          <a:p>
            <a:r>
              <a:rPr lang="en-US" baseline="0" dirty="0"/>
              <a:t>What Medicare covers, and what it doesn’t, and what it costs;</a:t>
            </a:r>
          </a:p>
          <a:p>
            <a:r>
              <a:rPr lang="en-US" baseline="0" dirty="0"/>
              <a:t>Strategies to manage and cover healthcare costs in retirement.</a:t>
            </a:r>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30">
              <a:defRPr/>
            </a:pPr>
            <a:r>
              <a:rPr lang="en-US" dirty="0"/>
              <a:t>One of the biggest challenges in retirement is creating enough income to cover expenses. Interestingly, one of the largest expenses in retirement that people often overlook is the cost of healthcare. Many people aren't aware that medical costs are not all covered through Medicare.  And with longer life expectancies, you will mostly likely need to cover healthcare costs for a longer period of time.</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Image Title Slide - ISG TAG 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35CB63-F866-1E4F-910D-BC3011455477}"/>
              </a:ext>
            </a:extLst>
          </p:cNvPr>
          <p:cNvPicPr>
            <a:picLocks/>
          </p:cNvPicPr>
          <p:nvPr userDrawn="1"/>
        </p:nvPicPr>
        <p:blipFill rotWithShape="1">
          <a:blip r:embed="rId2"/>
          <a:srcRect l="24981"/>
          <a:stretch/>
        </p:blipFill>
        <p:spPr>
          <a:xfrm>
            <a:off x="0" y="-1"/>
            <a:ext cx="9144000" cy="6858001"/>
          </a:xfrm>
          <a:prstGeom prst="rect">
            <a:avLst/>
          </a:prstGeom>
        </p:spPr>
      </p:pic>
      <p:sp>
        <p:nvSpPr>
          <p:cNvPr id="2" name="TextBox 1">
            <a:extLst>
              <a:ext uri="{FF2B5EF4-FFF2-40B4-BE49-F238E27FC236}">
                <a16:creationId xmlns:a16="http://schemas.microsoft.com/office/drawing/2014/main" id="{C4BCD58F-E657-F64A-B691-5D817E6922BE}"/>
              </a:ext>
            </a:extLst>
          </p:cNvPr>
          <p:cNvSpPr txBox="1"/>
          <p:nvPr userDrawn="1"/>
        </p:nvSpPr>
        <p:spPr>
          <a:xfrm>
            <a:off x="-188595" y="-34290"/>
            <a:ext cx="0" cy="0"/>
          </a:xfrm>
          <a:prstGeom prst="rect">
            <a:avLst/>
          </a:prstGeom>
        </p:spPr>
        <p:txBody>
          <a:bodyPr vert="horz" wrap="none" lIns="0" tIns="0" rIns="0" bIns="0" rtlCol="0" anchor="b" anchorCtr="0">
            <a:noAutofit/>
          </a:bodyPr>
          <a:lstStyle/>
          <a:p>
            <a:endParaRPr lang="en-US" sz="1200" spc="0" dirty="0"/>
          </a:p>
        </p:txBody>
      </p:sp>
      <p:sp>
        <p:nvSpPr>
          <p:cNvPr id="10" name="Rectangle 9">
            <a:extLst>
              <a:ext uri="{FF2B5EF4-FFF2-40B4-BE49-F238E27FC236}">
                <a16:creationId xmlns:a16="http://schemas.microsoft.com/office/drawing/2014/main" id="{37A7DD45-05F2-DB4B-8601-EE2378B51B7A}"/>
              </a:ext>
            </a:extLst>
          </p:cNvPr>
          <p:cNvSpPr/>
          <p:nvPr userDrawn="1"/>
        </p:nvSpPr>
        <p:spPr>
          <a:xfrm>
            <a:off x="1" y="2"/>
            <a:ext cx="210312" cy="9195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E8AD9142-8278-C74C-AC65-A6BF9C7AC053}"/>
              </a:ext>
            </a:extLst>
          </p:cNvPr>
          <p:cNvSpPr txBox="1"/>
          <p:nvPr userDrawn="1"/>
        </p:nvSpPr>
        <p:spPr>
          <a:xfrm>
            <a:off x="9903759" y="6279776"/>
            <a:ext cx="0" cy="0"/>
          </a:xfrm>
          <a:prstGeom prst="rect">
            <a:avLst/>
          </a:prstGeom>
        </p:spPr>
        <p:txBody>
          <a:bodyPr vert="horz" wrap="none" lIns="0" tIns="0" rIns="0" bIns="0" rtlCol="0" anchor="b" anchorCtr="0">
            <a:noAutofit/>
          </a:bodyPr>
          <a:lstStyle/>
          <a:p>
            <a:endParaRPr lang="en-US" sz="1200" spc="0" dirty="0"/>
          </a:p>
        </p:txBody>
      </p:sp>
      <p:pic>
        <p:nvPicPr>
          <p:cNvPr id="12" name="Picture 11">
            <a:extLst>
              <a:ext uri="{FF2B5EF4-FFF2-40B4-BE49-F238E27FC236}">
                <a16:creationId xmlns:a16="http://schemas.microsoft.com/office/drawing/2014/main" id="{5886ECF5-CE50-894B-AB07-E72C57CC4DA9}"/>
              </a:ext>
            </a:extLst>
          </p:cNvPr>
          <p:cNvPicPr>
            <a:picLocks noChangeAspect="1"/>
          </p:cNvPicPr>
          <p:nvPr userDrawn="1"/>
        </p:nvPicPr>
        <p:blipFill>
          <a:blip r:embed="rId3"/>
          <a:stretch>
            <a:fillRect/>
          </a:stretch>
        </p:blipFill>
        <p:spPr>
          <a:xfrm>
            <a:off x="488223" y="279511"/>
            <a:ext cx="1701165" cy="639445"/>
          </a:xfrm>
          <a:prstGeom prst="rect">
            <a:avLst/>
          </a:prstGeom>
        </p:spPr>
      </p:pic>
      <p:sp>
        <p:nvSpPr>
          <p:cNvPr id="17" name="Subtitle 8">
            <a:extLst>
              <a:ext uri="{FF2B5EF4-FFF2-40B4-BE49-F238E27FC236}">
                <a16:creationId xmlns:a16="http://schemas.microsoft.com/office/drawing/2014/main" id="{629060D6-54F4-8845-BAE6-76F5C3A1308E}"/>
              </a:ext>
            </a:extLst>
          </p:cNvPr>
          <p:cNvSpPr>
            <a:spLocks noGrp="1"/>
          </p:cNvSpPr>
          <p:nvPr>
            <p:ph type="subTitle" idx="1"/>
          </p:nvPr>
        </p:nvSpPr>
        <p:spPr>
          <a:xfrm>
            <a:off x="1298092" y="2568423"/>
            <a:ext cx="6041873" cy="253916"/>
          </a:xfrm>
          <a:prstGeom prst="rect">
            <a:avLst/>
          </a:prstGeom>
        </p:spPr>
        <p:txBody>
          <a:bodyPr anchor="b"/>
          <a:lstStyle>
            <a:lvl1pPr marL="0" indent="0" algn="l">
              <a:buNone/>
              <a:tabLst/>
              <a:defRPr sz="1650" b="0" i="0">
                <a:solidFill>
                  <a:schemeClr val="tx2"/>
                </a:solidFill>
                <a:latin typeface="+mj-lt"/>
                <a:ea typeface="PrudentialModern Medium" charset="0"/>
                <a:cs typeface="PrudentialModern Medium"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9" name="Title 1">
            <a:extLst>
              <a:ext uri="{FF2B5EF4-FFF2-40B4-BE49-F238E27FC236}">
                <a16:creationId xmlns:a16="http://schemas.microsoft.com/office/drawing/2014/main" id="{8BA88EF7-546C-4E4B-B7EB-CC0AB2CA20B2}"/>
              </a:ext>
            </a:extLst>
          </p:cNvPr>
          <p:cNvSpPr>
            <a:spLocks noGrp="1"/>
          </p:cNvSpPr>
          <p:nvPr>
            <p:ph type="title"/>
          </p:nvPr>
        </p:nvSpPr>
        <p:spPr>
          <a:xfrm>
            <a:off x="1257300" y="2792147"/>
            <a:ext cx="6509385" cy="1384995"/>
          </a:xfrm>
        </p:spPr>
        <p:txBody>
          <a:bodyPr/>
          <a:lstStyle>
            <a:lvl1pPr>
              <a:lnSpc>
                <a:spcPct val="100000"/>
              </a:lnSpc>
              <a:defRPr sz="4500">
                <a:solidFill>
                  <a:schemeClr val="tx1"/>
                </a:solidFill>
                <a:latin typeface="+mj-lt"/>
              </a:defRPr>
            </a:lvl1pPr>
          </a:lstStyle>
          <a:p>
            <a:r>
              <a:rPr lang="en-US" dirty="0"/>
              <a:t>Click to edit Master title style</a:t>
            </a:r>
          </a:p>
        </p:txBody>
      </p:sp>
      <p:sp>
        <p:nvSpPr>
          <p:cNvPr id="20" name="Content Placeholder 29">
            <a:extLst>
              <a:ext uri="{FF2B5EF4-FFF2-40B4-BE49-F238E27FC236}">
                <a16:creationId xmlns:a16="http://schemas.microsoft.com/office/drawing/2014/main" id="{BC8F8D29-A8D0-5542-9681-1701DC3C7172}"/>
              </a:ext>
            </a:extLst>
          </p:cNvPr>
          <p:cNvSpPr>
            <a:spLocks noGrp="1"/>
          </p:cNvSpPr>
          <p:nvPr>
            <p:ph sz="quarter" idx="13" hasCustomPrompt="1"/>
          </p:nvPr>
        </p:nvSpPr>
        <p:spPr>
          <a:xfrm>
            <a:off x="1288781" y="3732736"/>
            <a:ext cx="6041873" cy="161583"/>
          </a:xfrm>
        </p:spPr>
        <p:txBody>
          <a:bodyPr/>
          <a:lstStyle>
            <a:lvl1pPr>
              <a:defRPr sz="1050" b="0" i="0">
                <a:solidFill>
                  <a:schemeClr val="accent2"/>
                </a:solidFill>
                <a:latin typeface="+mn-lt"/>
                <a:ea typeface="PrudentialModern Medium" charset="0"/>
                <a:cs typeface="PrudentialModern Medium" charset="0"/>
              </a:defRPr>
            </a:lvl1pPr>
            <a:lvl2pPr>
              <a:defRPr sz="1050" b="0" i="0">
                <a:solidFill>
                  <a:schemeClr val="accent2"/>
                </a:solidFill>
                <a:latin typeface="PrudentialModern Medium" charset="0"/>
                <a:ea typeface="PrudentialModern Medium" charset="0"/>
                <a:cs typeface="PrudentialModern Medium" charset="0"/>
              </a:defRPr>
            </a:lvl2pPr>
            <a:lvl3pPr>
              <a:defRPr sz="1050" b="0" i="0">
                <a:solidFill>
                  <a:schemeClr val="accent2"/>
                </a:solidFill>
                <a:latin typeface="PrudentialModern Medium" charset="0"/>
                <a:ea typeface="PrudentialModern Medium" charset="0"/>
                <a:cs typeface="PrudentialModern Medium" charset="0"/>
              </a:defRPr>
            </a:lvl3pPr>
            <a:lvl4pPr>
              <a:defRPr sz="1050" b="0" i="0">
                <a:solidFill>
                  <a:schemeClr val="accent2"/>
                </a:solidFill>
                <a:latin typeface="PrudentialModern Medium" charset="0"/>
                <a:ea typeface="PrudentialModern Medium" charset="0"/>
                <a:cs typeface="PrudentialModern Medium" charset="0"/>
              </a:defRPr>
            </a:lvl4pPr>
            <a:lvl5pPr>
              <a:defRPr sz="1050" b="0" i="0">
                <a:solidFill>
                  <a:schemeClr val="accent2"/>
                </a:solidFill>
                <a:latin typeface="PrudentialModern Medium" charset="0"/>
                <a:ea typeface="PrudentialModern Medium" charset="0"/>
                <a:cs typeface="PrudentialModern Medium" charset="0"/>
              </a:defRPr>
            </a:lvl5pPr>
          </a:lstStyle>
          <a:p>
            <a:pPr lvl="0"/>
            <a:r>
              <a:rPr lang="en-US" dirty="0"/>
              <a:t>Click to edit date: Month, Year</a:t>
            </a:r>
          </a:p>
        </p:txBody>
      </p:sp>
      <p:sp>
        <p:nvSpPr>
          <p:cNvPr id="15" name="Footer Placeholder 2">
            <a:extLst>
              <a:ext uri="{FF2B5EF4-FFF2-40B4-BE49-F238E27FC236}">
                <a16:creationId xmlns:a16="http://schemas.microsoft.com/office/drawing/2014/main" id="{6DFC6346-CC0A-1B48-B096-CC6C726EEA16}"/>
              </a:ext>
            </a:extLst>
          </p:cNvPr>
          <p:cNvSpPr>
            <a:spLocks noGrp="1"/>
          </p:cNvSpPr>
          <p:nvPr>
            <p:ph type="ftr" sz="quarter" idx="10"/>
          </p:nvPr>
        </p:nvSpPr>
        <p:spPr>
          <a:xfrm>
            <a:off x="384810" y="6195061"/>
            <a:ext cx="4000500" cy="685799"/>
          </a:xfrm>
        </p:spPr>
        <p:txBody>
          <a:bodyPr/>
          <a:lstStyle>
            <a:lvl1pPr algn="l">
              <a:defRPr>
                <a:solidFill>
                  <a:schemeClr val="accent4">
                    <a:lumMod val="50000"/>
                  </a:schemeClr>
                </a:solidFill>
              </a:defRPr>
            </a:lvl1pPr>
          </a:lstStyle>
          <a:p>
            <a:r>
              <a:rPr lang="en-US" dirty="0"/>
              <a:t>FOR INTERNAL USE ONLY.</a:t>
            </a:r>
          </a:p>
        </p:txBody>
      </p:sp>
    </p:spTree>
    <p:extLst>
      <p:ext uri="{BB962C8B-B14F-4D97-AF65-F5344CB8AC3E}">
        <p14:creationId xmlns:p14="http://schemas.microsoft.com/office/powerpoint/2010/main" val="313333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6" name="Content Placeholder 5"/>
          <p:cNvSpPr>
            <a:spLocks noGrp="1"/>
          </p:cNvSpPr>
          <p:nvPr>
            <p:ph sz="quarter" idx="12"/>
          </p:nvPr>
        </p:nvSpPr>
        <p:spPr>
          <a:xfrm>
            <a:off x="628373" y="1125498"/>
            <a:ext cx="8229600" cy="1641475"/>
          </a:xfrm>
        </p:spPr>
        <p:txBody>
          <a:bodyPr/>
          <a:lstStyle>
            <a:lvl2pPr marL="0">
              <a:spcBef>
                <a:spcPts val="1050"/>
              </a:spcBef>
              <a:defRPr sz="1400">
                <a:solidFill>
                  <a:schemeClr val="accent2">
                    <a:lumMod val="75000"/>
                  </a:schemeClr>
                </a:solidFill>
              </a:defRPr>
            </a:lvl2pPr>
            <a:lvl3pPr marL="0">
              <a:spcBef>
                <a:spcPts val="1050"/>
              </a:spcBef>
              <a:defRPr>
                <a:solidFill>
                  <a:schemeClr val="accent2">
                    <a:lumMod val="75000"/>
                  </a:schemeClr>
                </a:solidFill>
              </a:defRPr>
            </a:lvl3pPr>
            <a:lvl4pPr marL="0">
              <a:spcBef>
                <a:spcPts val="1050"/>
              </a:spcBef>
              <a:defRPr>
                <a:solidFill>
                  <a:schemeClr val="accent2">
                    <a:lumMod val="75000"/>
                  </a:schemeClr>
                </a:solidFill>
              </a:defRPr>
            </a:lvl4pPr>
            <a:lvl5pPr marL="0">
              <a:spcBef>
                <a:spcPts val="1050"/>
              </a:spcBef>
              <a:defRPr>
                <a:solidFill>
                  <a:schemeClr val="accent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EF04FAC9-1BCA-6947-816C-D654A7BFCCDE}"/>
              </a:ext>
            </a:extLst>
          </p:cNvPr>
          <p:cNvSpPr txBox="1"/>
          <p:nvPr userDrawn="1"/>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8" name="TextBox 7">
            <a:extLst>
              <a:ext uri="{FF2B5EF4-FFF2-40B4-BE49-F238E27FC236}">
                <a16:creationId xmlns:a16="http://schemas.microsoft.com/office/drawing/2014/main" id="{0F5D0BED-0A14-B541-9C58-74E21B7CAC69}"/>
              </a:ext>
            </a:extLst>
          </p:cNvPr>
          <p:cNvSpPr txBox="1"/>
          <p:nvPr userDrawn="1"/>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2" name="Rectangle 11">
            <a:extLst>
              <a:ext uri="{FF2B5EF4-FFF2-40B4-BE49-F238E27FC236}">
                <a16:creationId xmlns:a16="http://schemas.microsoft.com/office/drawing/2014/main" id="{3DA7317B-98F8-2844-BAEC-9312B607276D}"/>
              </a:ext>
            </a:extLst>
          </p:cNvPr>
          <p:cNvSpPr/>
          <p:nvPr userDrawn="1"/>
        </p:nvSpPr>
        <p:spPr>
          <a:xfrm>
            <a:off x="8440459" y="6231367"/>
            <a:ext cx="171450" cy="6400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1A0700EE-1813-E743-B5A7-F10FE559E8D2}"/>
              </a:ext>
            </a:extLst>
          </p:cNvPr>
          <p:cNvSpPr txBox="1"/>
          <p:nvPr userDrawn="1"/>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
        <p:nvSpPr>
          <p:cNvPr id="11" name="Footer Placeholder 2">
            <a:extLst>
              <a:ext uri="{FF2B5EF4-FFF2-40B4-BE49-F238E27FC236}">
                <a16:creationId xmlns:a16="http://schemas.microsoft.com/office/drawing/2014/main" id="{2365E46C-6ED2-024D-B826-269E0179833E}"/>
              </a:ext>
            </a:extLst>
          </p:cNvPr>
          <p:cNvSpPr>
            <a:spLocks noGrp="1"/>
          </p:cNvSpPr>
          <p:nvPr>
            <p:ph type="ftr" sz="quarter" idx="10"/>
          </p:nvPr>
        </p:nvSpPr>
        <p:spPr>
          <a:xfrm>
            <a:off x="628373" y="6185649"/>
            <a:ext cx="4000500" cy="685799"/>
          </a:xfrm>
        </p:spPr>
        <p:txBody>
          <a:bodyPr/>
          <a:lstStyle>
            <a:lvl1pPr algn="l">
              <a:defRPr>
                <a:solidFill>
                  <a:schemeClr val="accent4">
                    <a:lumMod val="50000"/>
                  </a:schemeClr>
                </a:solidFill>
              </a:defRPr>
            </a:lvl1pPr>
          </a:lstStyle>
          <a:p>
            <a:r>
              <a:rPr lang="en-US" dirty="0"/>
              <a:t>FOR INTERNAL USE ONLY.</a:t>
            </a:r>
          </a:p>
        </p:txBody>
      </p:sp>
      <p:sp>
        <p:nvSpPr>
          <p:cNvPr id="14" name="TextBox 13">
            <a:extLst>
              <a:ext uri="{FF2B5EF4-FFF2-40B4-BE49-F238E27FC236}">
                <a16:creationId xmlns:a16="http://schemas.microsoft.com/office/drawing/2014/main" id="{BD1B0711-4002-074E-AE61-DDCF2F0C091C}"/>
              </a:ext>
            </a:extLst>
          </p:cNvPr>
          <p:cNvSpPr txBox="1"/>
          <p:nvPr userDrawn="1"/>
        </p:nvSpPr>
        <p:spPr>
          <a:xfrm>
            <a:off x="5772151" y="6185647"/>
            <a:ext cx="2464201" cy="685800"/>
          </a:xfrm>
          <a:prstGeom prst="rect">
            <a:avLst/>
          </a:prstGeom>
        </p:spPr>
        <p:txBody>
          <a:bodyPr vert="horz" wrap="square" lIns="0" tIns="0" rIns="0" bIns="0" rtlCol="0" anchor="ctr" anchorCtr="0">
            <a:noAutofit/>
          </a:bodyPr>
          <a:lstStyle/>
          <a:p>
            <a:pPr lvl="0" algn="r"/>
            <a:r>
              <a:rPr lang="en-US" sz="1000" b="1" dirty="0">
                <a:solidFill>
                  <a:schemeClr val="tx2"/>
                </a:solidFill>
                <a:latin typeface="+mj-lt"/>
              </a:rPr>
              <a:t>Prudential</a:t>
            </a:r>
            <a:r>
              <a:rPr lang="en-US" sz="1000" b="1" dirty="0">
                <a:latin typeface="+mj-lt"/>
              </a:rPr>
              <a:t> Individual Solutions</a:t>
            </a:r>
          </a:p>
        </p:txBody>
      </p:sp>
      <p:sp>
        <p:nvSpPr>
          <p:cNvPr id="15" name="Slide Number Placeholder 3">
            <a:extLst>
              <a:ext uri="{FF2B5EF4-FFF2-40B4-BE49-F238E27FC236}">
                <a16:creationId xmlns:a16="http://schemas.microsoft.com/office/drawing/2014/main" id="{2C79A32A-00BF-A145-84FF-3EA317AAB2F6}"/>
              </a:ext>
            </a:extLst>
          </p:cNvPr>
          <p:cNvSpPr>
            <a:spLocks noGrp="1"/>
          </p:cNvSpPr>
          <p:nvPr>
            <p:ph type="sldNum" sz="quarter" idx="11"/>
          </p:nvPr>
        </p:nvSpPr>
        <p:spPr>
          <a:xfrm>
            <a:off x="8628238" y="6185647"/>
            <a:ext cx="514350" cy="685800"/>
          </a:xfrm>
        </p:spPr>
        <p:txBody>
          <a:bodyPr/>
          <a:lstStyle>
            <a:lvl1pPr algn="ctr">
              <a:defRPr>
                <a:solidFill>
                  <a:schemeClr val="accent4">
                    <a:lumMod val="50000"/>
                  </a:schemeClr>
                </a:solidFill>
              </a:defRPr>
            </a:lvl1pPr>
          </a:lstStyle>
          <a:p>
            <a:fld id="{BB544E63-09F9-914E-B731-EB7D262F5FD2}" type="slidenum">
              <a:rPr lang="en-US" smtClean="0"/>
              <a:pPr/>
              <a:t>‹#›</a:t>
            </a:fld>
            <a:endParaRPr lang="en-US" dirty="0"/>
          </a:p>
        </p:txBody>
      </p:sp>
    </p:spTree>
    <p:extLst>
      <p:ext uri="{BB962C8B-B14F-4D97-AF65-F5344CB8AC3E}">
        <p14:creationId xmlns:p14="http://schemas.microsoft.com/office/powerpoint/2010/main" val="121823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368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Image Title Slide - ISG TAG 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CD58F-E657-F64A-B691-5D817E6922BE}"/>
              </a:ext>
            </a:extLst>
          </p:cNvPr>
          <p:cNvSpPr txBox="1"/>
          <p:nvPr userDrawn="1"/>
        </p:nvSpPr>
        <p:spPr>
          <a:xfrm>
            <a:off x="-188595" y="-34290"/>
            <a:ext cx="0" cy="0"/>
          </a:xfrm>
          <a:prstGeom prst="rect">
            <a:avLst/>
          </a:prstGeom>
        </p:spPr>
        <p:txBody>
          <a:bodyPr vert="horz" wrap="none" lIns="0" tIns="0" rIns="0" bIns="0" rtlCol="0" anchor="b" anchorCtr="0">
            <a:noAutofit/>
          </a:bodyPr>
          <a:lstStyle/>
          <a:p>
            <a:endParaRPr lang="en-US" sz="1200" spc="0" dirty="0"/>
          </a:p>
        </p:txBody>
      </p:sp>
      <p:sp>
        <p:nvSpPr>
          <p:cNvPr id="12" name="Footer Placeholder 2">
            <a:extLst>
              <a:ext uri="{FF2B5EF4-FFF2-40B4-BE49-F238E27FC236}">
                <a16:creationId xmlns:a16="http://schemas.microsoft.com/office/drawing/2014/main" id="{CA242BED-97D0-8447-BA7E-901DFF13D4C8}"/>
              </a:ext>
            </a:extLst>
          </p:cNvPr>
          <p:cNvSpPr>
            <a:spLocks noGrp="1"/>
          </p:cNvSpPr>
          <p:nvPr>
            <p:ph type="ftr" sz="quarter" idx="10"/>
          </p:nvPr>
        </p:nvSpPr>
        <p:spPr>
          <a:xfrm>
            <a:off x="384810" y="6195061"/>
            <a:ext cx="4000500" cy="685799"/>
          </a:xfrm>
        </p:spPr>
        <p:txBody>
          <a:bodyPr/>
          <a:lstStyle>
            <a:lvl1pPr algn="l">
              <a:defRPr>
                <a:solidFill>
                  <a:schemeClr val="accent4">
                    <a:lumMod val="50000"/>
                  </a:schemeClr>
                </a:solidFill>
              </a:defRPr>
            </a:lvl1pPr>
          </a:lstStyle>
          <a:p>
            <a:r>
              <a:rPr lang="en-US" dirty="0"/>
              <a:t>FOR INTERNAL USE ONLY.</a:t>
            </a:r>
          </a:p>
        </p:txBody>
      </p:sp>
      <p:sp>
        <p:nvSpPr>
          <p:cNvPr id="14" name="Subtitle 8">
            <a:extLst>
              <a:ext uri="{FF2B5EF4-FFF2-40B4-BE49-F238E27FC236}">
                <a16:creationId xmlns:a16="http://schemas.microsoft.com/office/drawing/2014/main" id="{2FE7B3EA-AA01-084F-B366-F631B06A719C}"/>
              </a:ext>
            </a:extLst>
          </p:cNvPr>
          <p:cNvSpPr>
            <a:spLocks noGrp="1"/>
          </p:cNvSpPr>
          <p:nvPr>
            <p:ph type="subTitle" idx="1"/>
          </p:nvPr>
        </p:nvSpPr>
        <p:spPr>
          <a:xfrm>
            <a:off x="1298092" y="2568423"/>
            <a:ext cx="6041873" cy="253916"/>
          </a:xfrm>
          <a:prstGeom prst="rect">
            <a:avLst/>
          </a:prstGeom>
        </p:spPr>
        <p:txBody>
          <a:bodyPr anchor="b"/>
          <a:lstStyle>
            <a:lvl1pPr marL="0" indent="0" algn="l">
              <a:buNone/>
              <a:tabLst/>
              <a:defRPr sz="1650" b="0" i="0">
                <a:solidFill>
                  <a:schemeClr val="tx2"/>
                </a:solidFill>
                <a:latin typeface="+mj-lt"/>
                <a:ea typeface="PrudentialModern Medium" charset="0"/>
                <a:cs typeface="PrudentialModern Medium"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5" name="Title 1">
            <a:extLst>
              <a:ext uri="{FF2B5EF4-FFF2-40B4-BE49-F238E27FC236}">
                <a16:creationId xmlns:a16="http://schemas.microsoft.com/office/drawing/2014/main" id="{62BD1E9E-1F66-8144-BD42-1B7E4E5B6B9F}"/>
              </a:ext>
            </a:extLst>
          </p:cNvPr>
          <p:cNvSpPr>
            <a:spLocks noGrp="1"/>
          </p:cNvSpPr>
          <p:nvPr>
            <p:ph type="title"/>
          </p:nvPr>
        </p:nvSpPr>
        <p:spPr>
          <a:xfrm>
            <a:off x="1257300" y="2792147"/>
            <a:ext cx="6509385" cy="1384995"/>
          </a:xfrm>
        </p:spPr>
        <p:txBody>
          <a:bodyPr/>
          <a:lstStyle>
            <a:lvl1pPr>
              <a:lnSpc>
                <a:spcPct val="100000"/>
              </a:lnSpc>
              <a:defRPr sz="4500">
                <a:solidFill>
                  <a:schemeClr val="tx1"/>
                </a:solidFill>
                <a:latin typeface="+mj-lt"/>
              </a:defRPr>
            </a:lvl1pPr>
          </a:lstStyle>
          <a:p>
            <a:r>
              <a:rPr lang="en-US"/>
              <a:t>Click to edit Master title style</a:t>
            </a:r>
            <a:endParaRPr lang="en-US" dirty="0"/>
          </a:p>
        </p:txBody>
      </p:sp>
      <p:sp>
        <p:nvSpPr>
          <p:cNvPr id="16" name="Content Placeholder 29">
            <a:extLst>
              <a:ext uri="{FF2B5EF4-FFF2-40B4-BE49-F238E27FC236}">
                <a16:creationId xmlns:a16="http://schemas.microsoft.com/office/drawing/2014/main" id="{328C0DA6-01FF-804F-AD8D-FFCCFA425FB1}"/>
              </a:ext>
            </a:extLst>
          </p:cNvPr>
          <p:cNvSpPr>
            <a:spLocks noGrp="1"/>
          </p:cNvSpPr>
          <p:nvPr>
            <p:ph sz="quarter" idx="13" hasCustomPrompt="1"/>
          </p:nvPr>
        </p:nvSpPr>
        <p:spPr>
          <a:xfrm>
            <a:off x="1288781" y="3732736"/>
            <a:ext cx="6041873" cy="161583"/>
          </a:xfrm>
        </p:spPr>
        <p:txBody>
          <a:bodyPr/>
          <a:lstStyle>
            <a:lvl1pPr>
              <a:defRPr sz="1050" b="0" i="0">
                <a:solidFill>
                  <a:schemeClr val="accent2"/>
                </a:solidFill>
                <a:latin typeface="+mn-lt"/>
                <a:ea typeface="PrudentialModern Medium" charset="0"/>
                <a:cs typeface="PrudentialModern Medium" charset="0"/>
              </a:defRPr>
            </a:lvl1pPr>
            <a:lvl2pPr>
              <a:defRPr sz="1050" b="0" i="0">
                <a:solidFill>
                  <a:schemeClr val="accent2"/>
                </a:solidFill>
                <a:latin typeface="PrudentialModern Medium" charset="0"/>
                <a:ea typeface="PrudentialModern Medium" charset="0"/>
                <a:cs typeface="PrudentialModern Medium" charset="0"/>
              </a:defRPr>
            </a:lvl2pPr>
            <a:lvl3pPr>
              <a:defRPr sz="1050" b="0" i="0">
                <a:solidFill>
                  <a:schemeClr val="accent2"/>
                </a:solidFill>
                <a:latin typeface="PrudentialModern Medium" charset="0"/>
                <a:ea typeface="PrudentialModern Medium" charset="0"/>
                <a:cs typeface="PrudentialModern Medium" charset="0"/>
              </a:defRPr>
            </a:lvl3pPr>
            <a:lvl4pPr>
              <a:defRPr sz="1050" b="0" i="0">
                <a:solidFill>
                  <a:schemeClr val="accent2"/>
                </a:solidFill>
                <a:latin typeface="PrudentialModern Medium" charset="0"/>
                <a:ea typeface="PrudentialModern Medium" charset="0"/>
                <a:cs typeface="PrudentialModern Medium" charset="0"/>
              </a:defRPr>
            </a:lvl4pPr>
            <a:lvl5pPr>
              <a:defRPr sz="1050" b="0" i="0">
                <a:solidFill>
                  <a:schemeClr val="accent2"/>
                </a:solidFill>
                <a:latin typeface="PrudentialModern Medium" charset="0"/>
                <a:ea typeface="PrudentialModern Medium" charset="0"/>
                <a:cs typeface="PrudentialModern Medium" charset="0"/>
              </a:defRPr>
            </a:lvl5pPr>
          </a:lstStyle>
          <a:p>
            <a:pPr lvl="0"/>
            <a:r>
              <a:rPr lang="en-US" dirty="0"/>
              <a:t>Click to edit date: Month, Year</a:t>
            </a:r>
          </a:p>
        </p:txBody>
      </p:sp>
      <p:sp>
        <p:nvSpPr>
          <p:cNvPr id="13" name="Rectangle 12">
            <a:extLst>
              <a:ext uri="{FF2B5EF4-FFF2-40B4-BE49-F238E27FC236}">
                <a16:creationId xmlns:a16="http://schemas.microsoft.com/office/drawing/2014/main" id="{4EFFEEC0-E7BC-FD4A-8FAA-C9C33C6DE2AD}"/>
              </a:ext>
            </a:extLst>
          </p:cNvPr>
          <p:cNvSpPr/>
          <p:nvPr userDrawn="1"/>
        </p:nvSpPr>
        <p:spPr>
          <a:xfrm>
            <a:off x="1" y="2"/>
            <a:ext cx="210312" cy="9195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8" name="Picture 17">
            <a:extLst>
              <a:ext uri="{FF2B5EF4-FFF2-40B4-BE49-F238E27FC236}">
                <a16:creationId xmlns:a16="http://schemas.microsoft.com/office/drawing/2014/main" id="{151E118F-FE5A-D840-A8D1-A7FEA2334A7F}"/>
              </a:ext>
            </a:extLst>
          </p:cNvPr>
          <p:cNvPicPr>
            <a:picLocks noChangeAspect="1"/>
          </p:cNvPicPr>
          <p:nvPr userDrawn="1"/>
        </p:nvPicPr>
        <p:blipFill>
          <a:blip r:embed="rId2"/>
          <a:stretch>
            <a:fillRect/>
          </a:stretch>
        </p:blipFill>
        <p:spPr>
          <a:xfrm>
            <a:off x="488223" y="279511"/>
            <a:ext cx="1701165" cy="639445"/>
          </a:xfrm>
          <a:prstGeom prst="rect">
            <a:avLst/>
          </a:prstGeom>
        </p:spPr>
      </p:pic>
      <p:pic>
        <p:nvPicPr>
          <p:cNvPr id="19" name="Picture 18" descr="PruBYC_BlueBlack_R.jpg">
            <a:extLst>
              <a:ext uri="{FF2B5EF4-FFF2-40B4-BE49-F238E27FC236}">
                <a16:creationId xmlns:a16="http://schemas.microsoft.com/office/drawing/2014/main" id="{0082B579-1AEC-EF40-BF69-CF83CF0D2302}"/>
              </a:ext>
            </a:extLst>
          </p:cNvPr>
          <p:cNvPicPr>
            <a:picLocks noChangeAspect="1"/>
          </p:cNvPicPr>
          <p:nvPr userDrawn="1"/>
        </p:nvPicPr>
        <p:blipFill>
          <a:blip r:embed="rId3" cstate="print"/>
          <a:stretch>
            <a:fillRect/>
          </a:stretch>
        </p:blipFill>
        <p:spPr>
          <a:xfrm>
            <a:off x="6214950" y="5726431"/>
            <a:ext cx="2606040" cy="937260"/>
          </a:xfrm>
          <a:prstGeom prst="rect">
            <a:avLst/>
          </a:prstGeom>
        </p:spPr>
      </p:pic>
    </p:spTree>
    <p:extLst>
      <p:ext uri="{BB962C8B-B14F-4D97-AF65-F5344CB8AC3E}">
        <p14:creationId xmlns:p14="http://schemas.microsoft.com/office/powerpoint/2010/main" val="243608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6" name="Content Placeholder 5"/>
          <p:cNvSpPr>
            <a:spLocks noGrp="1"/>
          </p:cNvSpPr>
          <p:nvPr>
            <p:ph sz="quarter" idx="12"/>
          </p:nvPr>
        </p:nvSpPr>
        <p:spPr>
          <a:xfrm>
            <a:off x="628373" y="1125498"/>
            <a:ext cx="8229600" cy="1323439"/>
          </a:xfrm>
        </p:spPr>
        <p:txBody>
          <a:bodyPr/>
          <a:lstStyle>
            <a:lvl2pPr>
              <a:lnSpc>
                <a:spcPts val="1640"/>
              </a:lnSpc>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EF04FAC9-1BCA-6947-816C-D654A7BFCCDE}"/>
              </a:ext>
            </a:extLst>
          </p:cNvPr>
          <p:cNvSpPr txBox="1"/>
          <p:nvPr userDrawn="1"/>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8" name="TextBox 7">
            <a:extLst>
              <a:ext uri="{FF2B5EF4-FFF2-40B4-BE49-F238E27FC236}">
                <a16:creationId xmlns:a16="http://schemas.microsoft.com/office/drawing/2014/main" id="{0F5D0BED-0A14-B541-9C58-74E21B7CAC69}"/>
              </a:ext>
            </a:extLst>
          </p:cNvPr>
          <p:cNvSpPr txBox="1"/>
          <p:nvPr userDrawn="1"/>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2" name="Rectangle 11">
            <a:extLst>
              <a:ext uri="{FF2B5EF4-FFF2-40B4-BE49-F238E27FC236}">
                <a16:creationId xmlns:a16="http://schemas.microsoft.com/office/drawing/2014/main" id="{3DA7317B-98F8-2844-BAEC-9312B607276D}"/>
              </a:ext>
            </a:extLst>
          </p:cNvPr>
          <p:cNvSpPr/>
          <p:nvPr userDrawn="1"/>
        </p:nvSpPr>
        <p:spPr>
          <a:xfrm>
            <a:off x="8440459" y="6231367"/>
            <a:ext cx="171450" cy="6400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1A0700EE-1813-E743-B5A7-F10FE559E8D2}"/>
              </a:ext>
            </a:extLst>
          </p:cNvPr>
          <p:cNvSpPr txBox="1"/>
          <p:nvPr userDrawn="1"/>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
        <p:nvSpPr>
          <p:cNvPr id="11" name="Footer Placeholder 2">
            <a:extLst>
              <a:ext uri="{FF2B5EF4-FFF2-40B4-BE49-F238E27FC236}">
                <a16:creationId xmlns:a16="http://schemas.microsoft.com/office/drawing/2014/main" id="{996C0F24-9A80-B24E-B6AF-95FF83D7420E}"/>
              </a:ext>
            </a:extLst>
          </p:cNvPr>
          <p:cNvSpPr>
            <a:spLocks noGrp="1"/>
          </p:cNvSpPr>
          <p:nvPr>
            <p:ph type="ftr" sz="quarter" idx="10"/>
          </p:nvPr>
        </p:nvSpPr>
        <p:spPr>
          <a:xfrm>
            <a:off x="628373" y="6185649"/>
            <a:ext cx="4000500" cy="685799"/>
          </a:xfrm>
        </p:spPr>
        <p:txBody>
          <a:bodyPr/>
          <a:lstStyle>
            <a:lvl1pPr algn="l">
              <a:defRPr>
                <a:solidFill>
                  <a:schemeClr val="accent4">
                    <a:lumMod val="50000"/>
                  </a:schemeClr>
                </a:solidFill>
              </a:defRPr>
            </a:lvl1pPr>
          </a:lstStyle>
          <a:p>
            <a:r>
              <a:rPr lang="en-US"/>
              <a:t>FOR INTERNAL USE ONLY.</a:t>
            </a:r>
            <a:endParaRPr lang="en-US" dirty="0"/>
          </a:p>
        </p:txBody>
      </p:sp>
      <p:sp>
        <p:nvSpPr>
          <p:cNvPr id="13" name="Slide Number Placeholder 3">
            <a:extLst>
              <a:ext uri="{FF2B5EF4-FFF2-40B4-BE49-F238E27FC236}">
                <a16:creationId xmlns:a16="http://schemas.microsoft.com/office/drawing/2014/main" id="{F0A9BC4C-9F27-1849-8591-2E52AD5B9DBC}"/>
              </a:ext>
            </a:extLst>
          </p:cNvPr>
          <p:cNvSpPr>
            <a:spLocks noGrp="1"/>
          </p:cNvSpPr>
          <p:nvPr>
            <p:ph type="sldNum" sz="quarter" idx="11"/>
          </p:nvPr>
        </p:nvSpPr>
        <p:spPr>
          <a:xfrm>
            <a:off x="8628238" y="6185647"/>
            <a:ext cx="514350" cy="685800"/>
          </a:xfrm>
        </p:spPr>
        <p:txBody>
          <a:bodyPr/>
          <a:lstStyle>
            <a:lvl1pPr algn="ctr">
              <a:defRPr>
                <a:solidFill>
                  <a:schemeClr val="accent4">
                    <a:lumMod val="50000"/>
                  </a:schemeClr>
                </a:solidFill>
              </a:defRPr>
            </a:lvl1pPr>
          </a:lstStyle>
          <a:p>
            <a:fld id="{BB544E63-09F9-914E-B731-EB7D262F5FD2}" type="slidenum">
              <a:rPr lang="en-US" smtClean="0"/>
              <a:pPr/>
              <a:t>‹#›</a:t>
            </a:fld>
            <a:endParaRPr lang="en-US" dirty="0"/>
          </a:p>
        </p:txBody>
      </p:sp>
      <p:sp>
        <p:nvSpPr>
          <p:cNvPr id="14" name="TextBox 13">
            <a:extLst>
              <a:ext uri="{FF2B5EF4-FFF2-40B4-BE49-F238E27FC236}">
                <a16:creationId xmlns:a16="http://schemas.microsoft.com/office/drawing/2014/main" id="{F92D7D91-1A7F-E944-8649-17F36039D13D}"/>
              </a:ext>
            </a:extLst>
          </p:cNvPr>
          <p:cNvSpPr txBox="1"/>
          <p:nvPr userDrawn="1"/>
        </p:nvSpPr>
        <p:spPr>
          <a:xfrm>
            <a:off x="5772151" y="6185647"/>
            <a:ext cx="2464201" cy="685800"/>
          </a:xfrm>
          <a:prstGeom prst="rect">
            <a:avLst/>
          </a:prstGeom>
        </p:spPr>
        <p:txBody>
          <a:bodyPr vert="horz" wrap="square" lIns="0" tIns="0" rIns="0" bIns="0" rtlCol="0" anchor="ctr" anchorCtr="0">
            <a:noAutofit/>
          </a:bodyPr>
          <a:lstStyle/>
          <a:p>
            <a:pPr lvl="0" algn="r"/>
            <a:r>
              <a:rPr lang="en-US" sz="1000" b="1" dirty="0">
                <a:solidFill>
                  <a:schemeClr val="tx2"/>
                </a:solidFill>
                <a:latin typeface="+mj-lt"/>
              </a:rPr>
              <a:t>Prudential</a:t>
            </a:r>
            <a:r>
              <a:rPr lang="en-US" sz="1000" b="1" dirty="0">
                <a:latin typeface="+mj-lt"/>
              </a:rPr>
              <a:t> Individual Solutions – Annuities</a:t>
            </a:r>
          </a:p>
        </p:txBody>
      </p:sp>
    </p:spTree>
    <p:extLst>
      <p:ext uri="{BB962C8B-B14F-4D97-AF65-F5344CB8AC3E}">
        <p14:creationId xmlns:p14="http://schemas.microsoft.com/office/powerpoint/2010/main" val="21744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ransition Pa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634175-8A8E-6745-9356-522422CBA3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45" t="32456" r="3300" b="5128"/>
          <a:stretch/>
        </p:blipFill>
        <p:spPr>
          <a:xfrm>
            <a:off x="0" y="0"/>
            <a:ext cx="9169664" cy="6232471"/>
          </a:xfrm>
          <a:prstGeom prst="rect">
            <a:avLst/>
          </a:prstGeom>
        </p:spPr>
      </p:pic>
      <p:sp>
        <p:nvSpPr>
          <p:cNvPr id="7" name="Text Placeholder 6"/>
          <p:cNvSpPr>
            <a:spLocks noGrp="1"/>
          </p:cNvSpPr>
          <p:nvPr>
            <p:ph type="body" sz="quarter" idx="14" hasCustomPrompt="1"/>
          </p:nvPr>
        </p:nvSpPr>
        <p:spPr>
          <a:xfrm>
            <a:off x="1053306" y="2817853"/>
            <a:ext cx="7037388" cy="461665"/>
          </a:xfrm>
        </p:spPr>
        <p:txBody>
          <a:bodyPr/>
          <a:lstStyle>
            <a:lvl1pPr>
              <a:defRPr sz="3000">
                <a:solidFill>
                  <a:schemeClr val="tx1"/>
                </a:solidFill>
              </a:defRPr>
            </a:lvl1pPr>
          </a:lstStyle>
          <a:p>
            <a:pPr lvl="0"/>
            <a:r>
              <a:rPr lang="en-US" dirty="0"/>
              <a:t>Click to edit Transition Page</a:t>
            </a:r>
          </a:p>
        </p:txBody>
      </p:sp>
      <p:sp>
        <p:nvSpPr>
          <p:cNvPr id="8" name="Footer Placeholder 2">
            <a:extLst>
              <a:ext uri="{FF2B5EF4-FFF2-40B4-BE49-F238E27FC236}">
                <a16:creationId xmlns:a16="http://schemas.microsoft.com/office/drawing/2014/main" id="{7368CCBA-8A04-CD40-A040-87E70ACD6F8A}"/>
              </a:ext>
            </a:extLst>
          </p:cNvPr>
          <p:cNvSpPr>
            <a:spLocks noGrp="1"/>
          </p:cNvSpPr>
          <p:nvPr>
            <p:ph type="ftr" sz="quarter" idx="10"/>
          </p:nvPr>
        </p:nvSpPr>
        <p:spPr>
          <a:xfrm>
            <a:off x="628373" y="6185649"/>
            <a:ext cx="4000500" cy="685799"/>
          </a:xfrm>
        </p:spPr>
        <p:txBody>
          <a:bodyPr/>
          <a:lstStyle>
            <a:lvl1pPr algn="l">
              <a:defRPr>
                <a:solidFill>
                  <a:schemeClr val="accent4">
                    <a:lumMod val="50000"/>
                  </a:schemeClr>
                </a:solidFill>
              </a:defRPr>
            </a:lvl1pPr>
          </a:lstStyle>
          <a:p>
            <a:r>
              <a:rPr lang="en-US"/>
              <a:t>FOR INTERNAL USE ONLY.</a:t>
            </a:r>
            <a:endParaRPr lang="en-US" dirty="0"/>
          </a:p>
        </p:txBody>
      </p:sp>
      <p:sp>
        <p:nvSpPr>
          <p:cNvPr id="10" name="Slide Number Placeholder 3">
            <a:extLst>
              <a:ext uri="{FF2B5EF4-FFF2-40B4-BE49-F238E27FC236}">
                <a16:creationId xmlns:a16="http://schemas.microsoft.com/office/drawing/2014/main" id="{1EA2BAE6-C69B-3245-8A61-15B866475BBA}"/>
              </a:ext>
            </a:extLst>
          </p:cNvPr>
          <p:cNvSpPr>
            <a:spLocks noGrp="1"/>
          </p:cNvSpPr>
          <p:nvPr>
            <p:ph type="sldNum" sz="quarter" idx="11"/>
          </p:nvPr>
        </p:nvSpPr>
        <p:spPr>
          <a:xfrm>
            <a:off x="8628238" y="6185647"/>
            <a:ext cx="514350" cy="685800"/>
          </a:xfrm>
        </p:spPr>
        <p:txBody>
          <a:bodyPr/>
          <a:lstStyle>
            <a:lvl1pPr algn="l">
              <a:defRPr>
                <a:solidFill>
                  <a:schemeClr val="accent4">
                    <a:lumMod val="50000"/>
                  </a:schemeClr>
                </a:solidFill>
              </a:defRPr>
            </a:lvl1pPr>
          </a:lstStyle>
          <a:p>
            <a:pPr algn="ctr"/>
            <a:fld id="{BB544E63-09F9-914E-B731-EB7D262F5FD2}" type="slidenum">
              <a:rPr lang="en-US" smtClean="0"/>
              <a:pPr algn="ctr"/>
              <a:t>‹#›</a:t>
            </a:fld>
            <a:endParaRPr lang="en-US" dirty="0"/>
          </a:p>
        </p:txBody>
      </p:sp>
      <p:sp>
        <p:nvSpPr>
          <p:cNvPr id="12" name="TextBox 11">
            <a:extLst>
              <a:ext uri="{FF2B5EF4-FFF2-40B4-BE49-F238E27FC236}">
                <a16:creationId xmlns:a16="http://schemas.microsoft.com/office/drawing/2014/main" id="{38131E8B-3522-3040-9EA0-2B575D86F209}"/>
              </a:ext>
            </a:extLst>
          </p:cNvPr>
          <p:cNvSpPr txBox="1"/>
          <p:nvPr userDrawn="1"/>
        </p:nvSpPr>
        <p:spPr>
          <a:xfrm>
            <a:off x="1697355" y="6503670"/>
            <a:ext cx="0" cy="0"/>
          </a:xfrm>
          <a:prstGeom prst="rect">
            <a:avLst/>
          </a:prstGeom>
        </p:spPr>
        <p:txBody>
          <a:bodyPr vert="horz" wrap="none" lIns="0" tIns="0" rIns="0" bIns="0" rtlCol="0" anchor="b" anchorCtr="0">
            <a:noAutofit/>
          </a:bodyPr>
          <a:lstStyle/>
          <a:p>
            <a:endParaRPr lang="en-US" sz="1200" spc="0" dirty="0"/>
          </a:p>
        </p:txBody>
      </p:sp>
      <p:sp>
        <p:nvSpPr>
          <p:cNvPr id="13" name="TextBox 12">
            <a:extLst>
              <a:ext uri="{FF2B5EF4-FFF2-40B4-BE49-F238E27FC236}">
                <a16:creationId xmlns:a16="http://schemas.microsoft.com/office/drawing/2014/main" id="{8F8A2F65-4A30-3B43-98BF-7053398A920B}"/>
              </a:ext>
            </a:extLst>
          </p:cNvPr>
          <p:cNvSpPr txBox="1"/>
          <p:nvPr userDrawn="1"/>
        </p:nvSpPr>
        <p:spPr>
          <a:xfrm>
            <a:off x="1311593" y="6503670"/>
            <a:ext cx="0" cy="0"/>
          </a:xfrm>
          <a:prstGeom prst="rect">
            <a:avLst/>
          </a:prstGeom>
        </p:spPr>
        <p:txBody>
          <a:bodyPr vert="horz" wrap="none" lIns="0" tIns="0" rIns="0" bIns="0" rtlCol="0" anchor="b" anchorCtr="0">
            <a:noAutofit/>
          </a:bodyPr>
          <a:lstStyle/>
          <a:p>
            <a:endParaRPr lang="en-US" sz="1200" spc="0" dirty="0"/>
          </a:p>
        </p:txBody>
      </p:sp>
      <p:sp>
        <p:nvSpPr>
          <p:cNvPr id="14" name="TextBox 13">
            <a:extLst>
              <a:ext uri="{FF2B5EF4-FFF2-40B4-BE49-F238E27FC236}">
                <a16:creationId xmlns:a16="http://schemas.microsoft.com/office/drawing/2014/main" id="{D4DE7676-53DD-D74E-B9C8-275491047014}"/>
              </a:ext>
            </a:extLst>
          </p:cNvPr>
          <p:cNvSpPr txBox="1"/>
          <p:nvPr userDrawn="1"/>
        </p:nvSpPr>
        <p:spPr>
          <a:xfrm>
            <a:off x="5772151" y="6185647"/>
            <a:ext cx="2464201" cy="685800"/>
          </a:xfrm>
          <a:prstGeom prst="rect">
            <a:avLst/>
          </a:prstGeom>
        </p:spPr>
        <p:txBody>
          <a:bodyPr vert="horz" wrap="square" lIns="0" tIns="0" rIns="0" bIns="0" rtlCol="0" anchor="ctr" anchorCtr="0">
            <a:noAutofit/>
          </a:bodyPr>
          <a:lstStyle/>
          <a:p>
            <a:pPr lvl="0" algn="r"/>
            <a:r>
              <a:rPr lang="en-US" sz="1000" b="1" dirty="0">
                <a:solidFill>
                  <a:schemeClr val="tx2"/>
                </a:solidFill>
                <a:latin typeface="+mj-lt"/>
              </a:rPr>
              <a:t>Prudential</a:t>
            </a:r>
            <a:r>
              <a:rPr lang="en-US" sz="1000" b="1" dirty="0">
                <a:latin typeface="+mj-lt"/>
              </a:rPr>
              <a:t> Individual Solutions – Annuities</a:t>
            </a:r>
          </a:p>
        </p:txBody>
      </p:sp>
      <p:sp>
        <p:nvSpPr>
          <p:cNvPr id="15" name="Rectangle 14">
            <a:extLst>
              <a:ext uri="{FF2B5EF4-FFF2-40B4-BE49-F238E27FC236}">
                <a16:creationId xmlns:a16="http://schemas.microsoft.com/office/drawing/2014/main" id="{1071E4B2-BDAA-5D42-A0E4-77269A59BC3E}"/>
              </a:ext>
            </a:extLst>
          </p:cNvPr>
          <p:cNvSpPr/>
          <p:nvPr userDrawn="1"/>
        </p:nvSpPr>
        <p:spPr>
          <a:xfrm>
            <a:off x="8440459" y="6217921"/>
            <a:ext cx="171450" cy="6535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TextBox 15">
            <a:extLst>
              <a:ext uri="{FF2B5EF4-FFF2-40B4-BE49-F238E27FC236}">
                <a16:creationId xmlns:a16="http://schemas.microsoft.com/office/drawing/2014/main" id="{B1E3FA00-EDCE-2548-9332-C00420FD2978}"/>
              </a:ext>
            </a:extLst>
          </p:cNvPr>
          <p:cNvSpPr txBox="1"/>
          <p:nvPr userDrawn="1"/>
        </p:nvSpPr>
        <p:spPr>
          <a:xfrm>
            <a:off x="8719457" y="6422571"/>
            <a:ext cx="0" cy="0"/>
          </a:xfrm>
          <a:prstGeom prst="rect">
            <a:avLst/>
          </a:prstGeom>
        </p:spPr>
        <p:txBody>
          <a:bodyPr vert="horz" wrap="none" lIns="0" tIns="0" rIns="0" bIns="0" rtlCol="0" anchor="b" anchorCtr="0">
            <a:noAutofit/>
          </a:bodyPr>
          <a:lstStyle/>
          <a:p>
            <a:endParaRPr lang="en-US" sz="1200" spc="0" dirty="0"/>
          </a:p>
        </p:txBody>
      </p:sp>
    </p:spTree>
    <p:extLst>
      <p:ext uri="{BB962C8B-B14F-4D97-AF65-F5344CB8AC3E}">
        <p14:creationId xmlns:p14="http://schemas.microsoft.com/office/powerpoint/2010/main" val="205695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724400"/>
            <a:ext cx="6324600" cy="609600"/>
          </a:xfrm>
          <a:prstGeom prst="rect">
            <a:avLst/>
          </a:prstGeom>
        </p:spPr>
        <p:txBody>
          <a:bodyPr/>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Tree>
    <p:extLst>
      <p:ext uri="{BB962C8B-B14F-4D97-AF65-F5344CB8AC3E}">
        <p14:creationId xmlns:p14="http://schemas.microsoft.com/office/powerpoint/2010/main" val="127496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24384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Tree>
    <p:extLst>
      <p:ext uri="{BB962C8B-B14F-4D97-AF65-F5344CB8AC3E}">
        <p14:creationId xmlns:p14="http://schemas.microsoft.com/office/powerpoint/2010/main" val="14135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7071B9-EB1A-402D-B81F-FECCBDBC6863}" type="datetimeFigureOut">
              <a:rPr lang="en-US" smtClean="0"/>
              <a:pPr/>
              <a:t>2/6/2020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807C8-9D03-4F05-809F-07CF3F2438E2}" type="slidenum">
              <a:rPr lang="en-US" smtClean="0"/>
              <a:pPr/>
              <a:t>‹#›</a:t>
            </a:fld>
            <a:endParaRPr lang="en-US"/>
          </a:p>
        </p:txBody>
      </p:sp>
    </p:spTree>
    <p:extLst>
      <p:ext uri="{BB962C8B-B14F-4D97-AF65-F5344CB8AC3E}">
        <p14:creationId xmlns:p14="http://schemas.microsoft.com/office/powerpoint/2010/main" val="377664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6780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05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4343400" y="6172202"/>
            <a:ext cx="4000500" cy="685799"/>
          </a:xfrm>
          <a:prstGeom prst="rect">
            <a:avLst/>
          </a:prstGeom>
        </p:spPr>
        <p:txBody>
          <a:bodyPr vert="horz" lIns="0" tIns="0" rIns="0" bIns="0" rtlCol="0" anchor="ctr"/>
          <a:lstStyle>
            <a:lvl1pPr algn="r">
              <a:defRPr sz="900" b="0" i="0">
                <a:solidFill>
                  <a:schemeClr val="accent4">
                    <a:lumMod val="50000"/>
                  </a:schemeClr>
                </a:solidFill>
                <a:latin typeface="+mn-lt"/>
              </a:defRPr>
            </a:lvl1pPr>
          </a:lstStyle>
          <a:p>
            <a:r>
              <a:rPr lang="en-US" dirty="0"/>
              <a:t>FOR INTERNAL USE ONLY.</a:t>
            </a:r>
          </a:p>
        </p:txBody>
      </p:sp>
      <p:sp>
        <p:nvSpPr>
          <p:cNvPr id="10" name="Slide Number Placeholder 5"/>
          <p:cNvSpPr>
            <a:spLocks noGrp="1"/>
          </p:cNvSpPr>
          <p:nvPr>
            <p:ph type="sldNum" sz="quarter" idx="4"/>
          </p:nvPr>
        </p:nvSpPr>
        <p:spPr>
          <a:xfrm>
            <a:off x="8331201" y="6172200"/>
            <a:ext cx="355600" cy="685800"/>
          </a:xfrm>
          <a:prstGeom prst="rect">
            <a:avLst/>
          </a:prstGeom>
        </p:spPr>
        <p:txBody>
          <a:bodyPr vert="horz" lIns="0" tIns="0" rIns="0" bIns="0" rtlCol="0" anchor="ctr"/>
          <a:lstStyle>
            <a:lvl1pPr algn="r">
              <a:defRPr sz="900" b="0" i="0">
                <a:solidFill>
                  <a:schemeClr val="accent4">
                    <a:lumMod val="50000"/>
                  </a:schemeClr>
                </a:solidFill>
                <a:latin typeface="+mn-lt"/>
              </a:defRPr>
            </a:lvl1pPr>
          </a:lstStyle>
          <a:p>
            <a:pPr algn="ctr"/>
            <a:fld id="{BB544E63-09F9-914E-B731-EB7D262F5FD2}" type="slidenum">
              <a:rPr lang="en-US" smtClean="0"/>
              <a:pPr algn="ctr"/>
              <a:t>‹#›</a:t>
            </a:fld>
            <a:endParaRPr lang="en-US" dirty="0"/>
          </a:p>
        </p:txBody>
      </p:sp>
      <p:sp>
        <p:nvSpPr>
          <p:cNvPr id="11" name="Text Placeholder 10"/>
          <p:cNvSpPr txBox="1">
            <a:spLocks/>
          </p:cNvSpPr>
          <p:nvPr/>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
        <p:nvSpPr>
          <p:cNvPr id="5" name="Text Placeholder 4"/>
          <p:cNvSpPr>
            <a:spLocks noGrp="1"/>
          </p:cNvSpPr>
          <p:nvPr>
            <p:ph type="body" idx="1"/>
          </p:nvPr>
        </p:nvSpPr>
        <p:spPr>
          <a:xfrm>
            <a:off x="628373" y="1147762"/>
            <a:ext cx="8223250" cy="1315745"/>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4"/>
            <a:r>
              <a:rPr lang="en-US" dirty="0"/>
              <a:t>Third level</a:t>
            </a:r>
          </a:p>
          <a:p>
            <a:pPr lvl="3"/>
            <a:r>
              <a:rPr lang="en-US" dirty="0"/>
              <a:t>Fourth level</a:t>
            </a:r>
          </a:p>
        </p:txBody>
      </p:sp>
      <p:sp>
        <p:nvSpPr>
          <p:cNvPr id="14" name="Title Placeholder 13"/>
          <p:cNvSpPr>
            <a:spLocks noGrp="1"/>
          </p:cNvSpPr>
          <p:nvPr>
            <p:ph type="title"/>
          </p:nvPr>
        </p:nvSpPr>
        <p:spPr>
          <a:xfrm>
            <a:off x="628373" y="531159"/>
            <a:ext cx="8229600" cy="523220"/>
          </a:xfrm>
          <a:prstGeom prst="rect">
            <a:avLst/>
          </a:prstGeom>
        </p:spPr>
        <p:txBody>
          <a:bodyPr vert="horz" wrap="square" lIns="0" tIns="0" rIns="0" bIns="0" rtlCol="0" anchor="t">
            <a:spAutoFit/>
          </a:bodyPr>
          <a:lstStyle/>
          <a:p>
            <a:r>
              <a:rPr lang="en-US"/>
              <a:t>Click to edit Master title style</a:t>
            </a:r>
            <a:endParaRPr lang="en-US" dirty="0"/>
          </a:p>
        </p:txBody>
      </p:sp>
      <p:sp>
        <p:nvSpPr>
          <p:cNvPr id="7" name="Text Placeholder 10"/>
          <p:cNvSpPr txBox="1">
            <a:spLocks/>
          </p:cNvSpPr>
          <p:nvPr/>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
        <p:nvSpPr>
          <p:cNvPr id="8" name="Text Placeholder 10"/>
          <p:cNvSpPr txBox="1">
            <a:spLocks/>
          </p:cNvSpPr>
          <p:nvPr userDrawn="1"/>
        </p:nvSpPr>
        <p:spPr>
          <a:xfrm>
            <a:off x="457200" y="6172201"/>
            <a:ext cx="3911600" cy="685800"/>
          </a:xfrm>
          <a:prstGeom prst="rect">
            <a:avLst/>
          </a:prstGeom>
        </p:spPr>
        <p:txBody>
          <a:bodyPr lIns="0" tIns="0" rIns="0" bIns="0" anchor="ctr"/>
          <a:lstStyle>
            <a:lvl1pPr marL="0" indent="0" algn="l" defTabSz="457200" rtl="0" eaLnBrk="1" latinLnBrk="0" hangingPunct="1">
              <a:spcBef>
                <a:spcPts val="600"/>
              </a:spcBef>
              <a:buFontTx/>
              <a:buNone/>
              <a:defRPr sz="1000" b="1" i="0" kern="1200" spc="0">
                <a:solidFill>
                  <a:schemeClr val="tx2"/>
                </a:solidFill>
                <a:latin typeface="PrudentialModern Bold SemiCondensed" charset="0"/>
                <a:ea typeface="PrudentialModern Bold SemiCondensed" charset="0"/>
                <a:cs typeface="PrudentialModern Bold SemiCondensed" charset="0"/>
              </a:defRPr>
            </a:lvl1pPr>
            <a:lvl2pPr marL="0" indent="0" algn="l" defTabSz="457200" rtl="0" eaLnBrk="1" latinLnBrk="0" hangingPunct="1">
              <a:spcBef>
                <a:spcPts val="600"/>
              </a:spcBef>
              <a:buFontTx/>
              <a:buNone/>
              <a:defRPr sz="1400" b="0" i="0" kern="1200" spc="0">
                <a:solidFill>
                  <a:schemeClr val="accent2"/>
                </a:solidFill>
                <a:latin typeface="PrudentialModern Medium" charset="0"/>
                <a:ea typeface="PrudentialModern Medium" charset="0"/>
                <a:cs typeface="PrudentialModern Medium" charset="0"/>
              </a:defRPr>
            </a:lvl2pPr>
            <a:lvl3pPr marL="1651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3pPr>
            <a:lvl4pPr marL="342900" indent="-165100" algn="l" defTabSz="457200" rtl="0" eaLnBrk="1" latinLnBrk="0" hangingPunct="1">
              <a:spcBef>
                <a:spcPts val="600"/>
              </a:spcBef>
              <a:buFont typeface="Arial"/>
              <a:buChar char="•"/>
              <a:tabLst/>
              <a:defRPr sz="1400" b="0" i="0" kern="1200" spc="0">
                <a:solidFill>
                  <a:schemeClr val="accent2"/>
                </a:solidFill>
                <a:latin typeface="PrudentialModern Medium" charset="0"/>
                <a:ea typeface="PrudentialModern Medium" charset="0"/>
                <a:cs typeface="PrudentialModern Medium" charset="0"/>
              </a:defRPr>
            </a:lvl4pPr>
            <a:lvl5pPr marL="0" indent="0" algn="l" defTabSz="457200" rtl="0" eaLnBrk="1" latinLnBrk="0" hangingPunct="1">
              <a:spcBef>
                <a:spcPts val="600"/>
              </a:spcBef>
              <a:buFontTx/>
              <a:buNone/>
              <a:defRPr sz="1000" b="0" i="0" kern="1200" spc="0">
                <a:solidFill>
                  <a:schemeClr val="accent2"/>
                </a:solidFill>
                <a:latin typeface="PrudentialModern Medium" charset="0"/>
                <a:ea typeface="PrudentialModern Medium" charset="0"/>
                <a:cs typeface="PrudentialModern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750" dirty="0"/>
          </a:p>
        </p:txBody>
      </p:sp>
    </p:spTree>
    <p:extLst>
      <p:ext uri="{BB962C8B-B14F-4D97-AF65-F5344CB8AC3E}">
        <p14:creationId xmlns:p14="http://schemas.microsoft.com/office/powerpoint/2010/main" val="24052035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0" r:id="rId3"/>
    <p:sldLayoutId id="2147483674" r:id="rId4"/>
    <p:sldLayoutId id="2147483677" r:id="rId5"/>
    <p:sldLayoutId id="2147483678" r:id="rId6"/>
    <p:sldLayoutId id="2147483679" r:id="rId7"/>
    <p:sldLayoutId id="2147483680" r:id="rId8"/>
    <p:sldLayoutId id="2147483681" r:id="rId9"/>
    <p:sldLayoutId id="2147483669" r:id="rId10"/>
    <p:sldLayoutId id="2147483682" r:id="rId11"/>
  </p:sldLayoutIdLst>
  <p:hf hdr="0" dt="0"/>
  <p:txStyles>
    <p:titleStyle>
      <a:lvl1pPr marL="0" algn="l" defTabSz="342900" rtl="0" eaLnBrk="1" latinLnBrk="0" hangingPunct="1">
        <a:spcBef>
          <a:spcPct val="0"/>
        </a:spcBef>
        <a:buNone/>
        <a:defRPr kumimoji="0" lang="en-US" sz="3400" b="1" i="0" kern="1200" spc="0" dirty="0">
          <a:solidFill>
            <a:schemeClr val="tx1"/>
          </a:solidFill>
          <a:latin typeface="+mj-lt"/>
          <a:ea typeface="PrudentialModern Bold SemiCondensed" charset="0"/>
          <a:cs typeface="PrudentialModern Bold SemiCondensed" charset="0"/>
        </a:defRPr>
      </a:lvl1pPr>
    </p:titleStyle>
    <p:body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88">
          <p15:clr>
            <a:srgbClr val="F26B43"/>
          </p15:clr>
        </p15:guide>
        <p15:guide id="9" orient="horz" pos="360">
          <p15:clr>
            <a:srgbClr val="F26B43"/>
          </p15:clr>
        </p15:guide>
        <p15:guide id="11" pos="5472">
          <p15:clr>
            <a:srgbClr val="F26B43"/>
          </p15:clr>
        </p15:guide>
        <p15:guide id="12"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longtermcare.acl.gov/the-basics/how-much-care-will-you-need.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brokercheck.finra.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8CB18777-0D33-4C3D-83DD-5A5A868EC56C}"/>
              </a:ext>
            </a:extLst>
          </p:cNvPr>
          <p:cNvSpPr txBox="1">
            <a:spLocks noChangeArrowheads="1"/>
          </p:cNvSpPr>
          <p:nvPr/>
        </p:nvSpPr>
        <p:spPr bwMode="auto">
          <a:xfrm>
            <a:off x="5181600" y="6062589"/>
            <a:ext cx="1905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[Firm Logo(s)]</a:t>
            </a:r>
          </a:p>
        </p:txBody>
      </p:sp>
      <p:pic>
        <p:nvPicPr>
          <p:cNvPr id="10" name="Picture 9">
            <a:extLst>
              <a:ext uri="{FF2B5EF4-FFF2-40B4-BE49-F238E27FC236}">
                <a16:creationId xmlns:a16="http://schemas.microsoft.com/office/drawing/2014/main" id="{17538EBC-B304-4B4B-8CDC-3215676B5441}"/>
              </a:ext>
            </a:extLst>
          </p:cNvPr>
          <p:cNvPicPr>
            <a:picLocks/>
          </p:cNvPicPr>
          <p:nvPr/>
        </p:nvPicPr>
        <p:blipFill rotWithShape="1">
          <a:blip r:embed="rId3"/>
          <a:srcRect l="24981"/>
          <a:stretch/>
        </p:blipFill>
        <p:spPr>
          <a:xfrm>
            <a:off x="0" y="10886"/>
            <a:ext cx="9144000" cy="6858001"/>
          </a:xfrm>
          <a:prstGeom prst="rect">
            <a:avLst/>
          </a:prstGeom>
        </p:spPr>
      </p:pic>
      <p:sp>
        <p:nvSpPr>
          <p:cNvPr id="4" name="TextBox 3"/>
          <p:cNvSpPr txBox="1"/>
          <p:nvPr/>
        </p:nvSpPr>
        <p:spPr>
          <a:xfrm>
            <a:off x="342900" y="6399994"/>
            <a:ext cx="2895600" cy="230832"/>
          </a:xfrm>
          <a:prstGeom prst="rect">
            <a:avLst/>
          </a:prstGeom>
          <a:noFill/>
        </p:spPr>
        <p:txBody>
          <a:bodyPr wrap="square" rtlCol="0">
            <a:spAutoFit/>
          </a:bodyPr>
          <a:lstStyle/>
          <a:p>
            <a:r>
              <a:rPr lang="en-US" sz="900" dirty="0">
                <a:latin typeface="Prudential Modern Medium" pitchFamily="2" charset="77"/>
              </a:rPr>
              <a:t>1002566-00007-00     ORD208282     Ed. 02/2020</a:t>
            </a:r>
          </a:p>
        </p:txBody>
      </p:sp>
      <p:sp>
        <p:nvSpPr>
          <p:cNvPr id="6" name="Text Placeholder 6">
            <a:extLst>
              <a:ext uri="{FF2B5EF4-FFF2-40B4-BE49-F238E27FC236}">
                <a16:creationId xmlns:a16="http://schemas.microsoft.com/office/drawing/2014/main" id="{06F3B033-C449-4A45-9440-951E8033D547}"/>
              </a:ext>
            </a:extLst>
          </p:cNvPr>
          <p:cNvSpPr>
            <a:spLocks noGrp="1"/>
          </p:cNvSpPr>
          <p:nvPr>
            <p:ph type="body" sz="quarter" idx="10"/>
          </p:nvPr>
        </p:nvSpPr>
        <p:spPr>
          <a:xfrm>
            <a:off x="1338805" y="4211400"/>
            <a:ext cx="5536605" cy="215444"/>
          </a:xfrm>
          <a:ln>
            <a:noFill/>
            <a:prstDash val="solid"/>
          </a:ln>
        </p:spPr>
        <p:txBody>
          <a:bodyPr/>
          <a:lstStyle/>
          <a:p>
            <a:endParaRPr lang="en-US" sz="1400" dirty="0">
              <a:solidFill>
                <a:schemeClr val="tx1"/>
              </a:solidFill>
            </a:endParaRPr>
          </a:p>
        </p:txBody>
      </p:sp>
      <p:sp>
        <p:nvSpPr>
          <p:cNvPr id="7" name="Text Placeholder 4">
            <a:extLst>
              <a:ext uri="{FF2B5EF4-FFF2-40B4-BE49-F238E27FC236}">
                <a16:creationId xmlns:a16="http://schemas.microsoft.com/office/drawing/2014/main" id="{CBDAED93-B07F-42C5-9475-DB1D94C239B0}"/>
              </a:ext>
            </a:extLst>
          </p:cNvPr>
          <p:cNvSpPr txBox="1">
            <a:spLocks noChangeArrowheads="1"/>
          </p:cNvSpPr>
          <p:nvPr/>
        </p:nvSpPr>
        <p:spPr bwMode="auto">
          <a:xfrm>
            <a:off x="488223" y="4578808"/>
            <a:ext cx="4312376" cy="4001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lvl="0">
              <a:buClr>
                <a:srgbClr val="C00000"/>
              </a:buClr>
              <a:defRPr/>
            </a:pPr>
            <a:r>
              <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[When presenting in AR, CA, OK, TX or IL, use the </a:t>
            </a:r>
            <a:r>
              <a:rPr lang="en-US" sz="1000" b="0" dirty="0">
                <a:solidFill>
                  <a:schemeClr val="tx1"/>
                </a:solidFill>
                <a:cs typeface="Arial" pitchFamily="34" charset="0"/>
              </a:rPr>
              <a:t>phrase “Insurance Sales Presentation.” In CA and AR, add License Number.]</a:t>
            </a:r>
          </a:p>
        </p:txBody>
      </p:sp>
      <p:sp>
        <p:nvSpPr>
          <p:cNvPr id="8" name="Rectangle 7">
            <a:extLst>
              <a:ext uri="{FF2B5EF4-FFF2-40B4-BE49-F238E27FC236}">
                <a16:creationId xmlns:a16="http://schemas.microsoft.com/office/drawing/2014/main" id="{94965A84-919F-47C5-A5DD-103AFC7AF972}"/>
              </a:ext>
            </a:extLst>
          </p:cNvPr>
          <p:cNvSpPr/>
          <p:nvPr/>
        </p:nvSpPr>
        <p:spPr>
          <a:xfrm>
            <a:off x="457200" y="5654103"/>
            <a:ext cx="3733800" cy="507831"/>
          </a:xfrm>
          <a:prstGeom prst="rect">
            <a:avLst/>
          </a:prstGeom>
        </p:spPr>
        <p:txBody>
          <a:bodyPr wrap="square">
            <a:spAutoFit/>
          </a:bodyPr>
          <a:lstStyle/>
          <a:p>
            <a:r>
              <a:rPr lang="en-US" sz="900" dirty="0">
                <a:latin typeface="Prudential Modern Medium" pitchFamily="2" charset="77"/>
              </a:rPr>
              <a:t>Prudential Annuities is providing this workshop for informational or educational purposes only and does not provide investment advice or recommendations about managing or investing your retirement savings.</a:t>
            </a:r>
          </a:p>
        </p:txBody>
      </p:sp>
      <p:sp>
        <p:nvSpPr>
          <p:cNvPr id="11" name="TextBox 10">
            <a:extLst>
              <a:ext uri="{FF2B5EF4-FFF2-40B4-BE49-F238E27FC236}">
                <a16:creationId xmlns:a16="http://schemas.microsoft.com/office/drawing/2014/main" id="{7E5E3D0D-5497-4BAE-9B36-40769CE0B9A5}"/>
              </a:ext>
            </a:extLst>
          </p:cNvPr>
          <p:cNvSpPr txBox="1"/>
          <p:nvPr/>
        </p:nvSpPr>
        <p:spPr>
          <a:xfrm>
            <a:off x="457200" y="5255465"/>
            <a:ext cx="3810000" cy="430887"/>
          </a:xfrm>
          <a:prstGeom prst="rect">
            <a:avLst/>
          </a:prstGeom>
          <a:noFill/>
        </p:spPr>
        <p:txBody>
          <a:bodyPr wrap="square" rtlCol="0">
            <a:spAutoFit/>
          </a:bodyPr>
          <a:lstStyle/>
          <a:p>
            <a:r>
              <a:rPr lang="en-US" sz="1100" dirty="0">
                <a:latin typeface="Prudential Modern Medium" pitchFamily="2" charset="77"/>
              </a:rPr>
              <a:t>Issued by Pruco Life Insurance Company and by Pruco Life Insurance Company of New Jersey.</a:t>
            </a:r>
          </a:p>
        </p:txBody>
      </p:sp>
      <p:pic>
        <p:nvPicPr>
          <p:cNvPr id="14" name="Picture 13">
            <a:extLst>
              <a:ext uri="{FF2B5EF4-FFF2-40B4-BE49-F238E27FC236}">
                <a16:creationId xmlns:a16="http://schemas.microsoft.com/office/drawing/2014/main" id="{1CB3A5CB-6EDE-0540-855D-E3B661972492}"/>
              </a:ext>
            </a:extLst>
          </p:cNvPr>
          <p:cNvPicPr>
            <a:picLocks noChangeAspect="1"/>
          </p:cNvPicPr>
          <p:nvPr/>
        </p:nvPicPr>
        <p:blipFill>
          <a:blip r:embed="rId4"/>
          <a:stretch>
            <a:fillRect/>
          </a:stretch>
        </p:blipFill>
        <p:spPr>
          <a:xfrm>
            <a:off x="488223" y="279511"/>
            <a:ext cx="1701165" cy="639445"/>
          </a:xfrm>
          <a:prstGeom prst="rect">
            <a:avLst/>
          </a:prstGeom>
        </p:spPr>
      </p:pic>
      <p:sp>
        <p:nvSpPr>
          <p:cNvPr id="15" name="Rectangle 14">
            <a:extLst>
              <a:ext uri="{FF2B5EF4-FFF2-40B4-BE49-F238E27FC236}">
                <a16:creationId xmlns:a16="http://schemas.microsoft.com/office/drawing/2014/main" id="{30E09626-2DD6-0040-9059-9FD259CA1AE5}"/>
              </a:ext>
            </a:extLst>
          </p:cNvPr>
          <p:cNvSpPr/>
          <p:nvPr/>
        </p:nvSpPr>
        <p:spPr>
          <a:xfrm>
            <a:off x="1" y="2"/>
            <a:ext cx="210312" cy="9195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Title 1">
            <a:extLst>
              <a:ext uri="{FF2B5EF4-FFF2-40B4-BE49-F238E27FC236}">
                <a16:creationId xmlns:a16="http://schemas.microsoft.com/office/drawing/2014/main" id="{F960BF6D-3AFB-0F4B-97D5-3A298E3D4D50}"/>
              </a:ext>
            </a:extLst>
          </p:cNvPr>
          <p:cNvSpPr txBox="1">
            <a:spLocks/>
          </p:cNvSpPr>
          <p:nvPr/>
        </p:nvSpPr>
        <p:spPr>
          <a:xfrm>
            <a:off x="1257300" y="2792147"/>
            <a:ext cx="6509385" cy="1165805"/>
          </a:xfrm>
          <a:prstGeom prst="rect">
            <a:avLst/>
          </a:prstGeom>
        </p:spPr>
        <p:txBody>
          <a:bodyPr/>
          <a:lstStyle>
            <a:lvl1pPr marL="0" algn="l" defTabSz="342900" rtl="0" eaLnBrk="1" latinLnBrk="0" hangingPunct="1">
              <a:spcBef>
                <a:spcPct val="0"/>
              </a:spcBef>
              <a:buNone/>
              <a:defRPr kumimoji="0" lang="en-US" sz="3400" b="1" i="0" kern="1200" spc="0" dirty="0">
                <a:solidFill>
                  <a:schemeClr val="tx1"/>
                </a:solidFill>
                <a:latin typeface="+mj-lt"/>
                <a:ea typeface="PrudentialModern Bold SemiCondensed" charset="0"/>
                <a:cs typeface="PrudentialModern Bold SemiCondensed" charset="0"/>
              </a:defRPr>
            </a:lvl1pPr>
          </a:lstStyle>
          <a:p>
            <a:r>
              <a:rPr lang="en-US" sz="4500" dirty="0"/>
              <a:t>Healthcare Costs</a:t>
            </a:r>
            <a:br>
              <a:rPr lang="en-US" sz="4500" dirty="0"/>
            </a:br>
            <a:r>
              <a:rPr lang="en-US" sz="4500" dirty="0"/>
              <a:t>in Retirement</a:t>
            </a:r>
          </a:p>
        </p:txBody>
      </p:sp>
      <p:sp>
        <p:nvSpPr>
          <p:cNvPr id="18" name="Subtitle 2">
            <a:extLst>
              <a:ext uri="{FF2B5EF4-FFF2-40B4-BE49-F238E27FC236}">
                <a16:creationId xmlns:a16="http://schemas.microsoft.com/office/drawing/2014/main" id="{563659CB-8C1C-7048-AACC-C2B6041EF128}"/>
              </a:ext>
            </a:extLst>
          </p:cNvPr>
          <p:cNvSpPr txBox="1">
            <a:spLocks/>
          </p:cNvSpPr>
          <p:nvPr/>
        </p:nvSpPr>
        <p:spPr>
          <a:xfrm>
            <a:off x="1298092" y="2568423"/>
            <a:ext cx="6041873" cy="253916"/>
          </a:xfrm>
          <a:prstGeom prst="rect">
            <a:avLst/>
          </a:prstGeom>
        </p:spPr>
        <p:txBody>
          <a:bodyPr/>
          <a:lstStyle>
            <a:lvl1pPr marL="0" indent="0" algn="l" defTabSz="342900" rtl="0" eaLnBrk="1" latinLnBrk="0" hangingPunct="1">
              <a:spcBef>
                <a:spcPts val="450"/>
              </a:spcBef>
              <a:buFontTx/>
              <a:buNone/>
              <a:defRPr sz="2000" b="1" i="0" kern="1200" spc="0">
                <a:solidFill>
                  <a:schemeClr val="tx2"/>
                </a:solidFill>
                <a:latin typeface="+mj-lt"/>
                <a:ea typeface="PrudentialModern Bold SemiCondensed" charset="0"/>
                <a:cs typeface="PrudentialModern Bold SemiCondensed" charset="0"/>
              </a:defRPr>
            </a:lvl1pPr>
            <a:lvl2pPr marL="0" indent="0" algn="l" defTabSz="342900" rtl="0" eaLnBrk="1" latinLnBrk="0" hangingPunct="1">
              <a:spcBef>
                <a:spcPts val="1050"/>
              </a:spcBef>
              <a:buFontTx/>
              <a:buNone/>
              <a:defRPr sz="1400" b="0" i="0" kern="1200" spc="0">
                <a:solidFill>
                  <a:schemeClr val="accent4">
                    <a:lumMod val="25000"/>
                  </a:schemeClr>
                </a:solidFill>
                <a:latin typeface="+mn-lt"/>
                <a:ea typeface="PrudentialModern Medium" charset="0"/>
                <a:cs typeface="PrudentialModern Medium" charset="0"/>
              </a:defRPr>
            </a:lvl2pPr>
            <a:lvl3pPr marL="0" indent="-123825" algn="l" defTabSz="342900" rtl="0" eaLnBrk="1" latinLnBrk="0" hangingPunct="1">
              <a:spcBef>
                <a:spcPts val="1050"/>
              </a:spcBef>
              <a:buFont typeface="Arial"/>
              <a:buChar char="•"/>
              <a:tabLst/>
              <a:defRPr sz="1200" b="0" i="0" kern="1200" spc="0">
                <a:solidFill>
                  <a:schemeClr val="accent2"/>
                </a:solidFill>
                <a:latin typeface="+mn-lt"/>
                <a:ea typeface="PrudentialModern Medium" charset="0"/>
                <a:cs typeface="PrudentialModern Medium" charset="0"/>
              </a:defRPr>
            </a:lvl3pPr>
            <a:lvl4pPr marL="581025" indent="-19050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4pPr>
            <a:lvl5pPr marL="425450" indent="-171450" algn="l" defTabSz="342900" rtl="0" eaLnBrk="1" latinLnBrk="0" hangingPunct="1">
              <a:spcBef>
                <a:spcPts val="1050"/>
              </a:spcBef>
              <a:buFont typeface="Arial" panose="020B0604020202020204" pitchFamily="34" charset="0"/>
              <a:buChar char="•"/>
              <a:tabLst/>
              <a:defRPr sz="1200" b="0" i="0" kern="1200" spc="0">
                <a:solidFill>
                  <a:schemeClr val="accent4">
                    <a:lumMod val="25000"/>
                  </a:schemeClr>
                </a:solidFill>
                <a:latin typeface="+mn-lt"/>
                <a:ea typeface="PrudentialModern Medium" charset="0"/>
                <a:cs typeface="PrudentialModern Medium"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650" dirty="0"/>
              <a:t>Managing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solidFill>
                  <a:schemeClr val="accent4">
                    <a:lumMod val="10000"/>
                  </a:schemeClr>
                </a:solidFill>
              </a:rPr>
              <a:t>Review Healthcare and Long-term Care Costs</a:t>
            </a:r>
          </a:p>
        </p:txBody>
      </p:sp>
      <p:sp>
        <p:nvSpPr>
          <p:cNvPr id="4" name="Content Placeholder 1"/>
          <p:cNvSpPr txBox="1">
            <a:spLocks/>
          </p:cNvSpPr>
          <p:nvPr/>
        </p:nvSpPr>
        <p:spPr>
          <a:xfrm>
            <a:off x="5189766" y="1557368"/>
            <a:ext cx="3420834" cy="3395632"/>
          </a:xfrm>
          <a:prstGeom prst="rect">
            <a:avLst/>
          </a:prstGeom>
        </p:spPr>
        <p:txBody>
          <a:bodyPr>
            <a:normAutofit/>
          </a:bodyPr>
          <a:lstStyle>
            <a:lvl1pPr marL="0" indent="0" algn="l" rtl="0" eaLnBrk="0" fontAlgn="base" hangingPunct="0">
              <a:spcBef>
                <a:spcPts val="600"/>
              </a:spcBef>
              <a:spcAft>
                <a:spcPct val="0"/>
              </a:spcAft>
              <a:buClr>
                <a:schemeClr val="accent1"/>
              </a:buClr>
              <a:buFont typeface="Wingdings" pitchFamily="2" charset="2"/>
              <a:defRPr sz="2800" b="1" kern="1200">
                <a:solidFill>
                  <a:schemeClr val="accent5">
                    <a:lumMod val="75000"/>
                  </a:schemeClr>
                </a:solidFill>
                <a:latin typeface="+mj-lt"/>
                <a:ea typeface="+mn-ea"/>
                <a:cs typeface="Arial" pitchFamily="34" charset="0"/>
              </a:defRPr>
            </a:lvl1pPr>
            <a:lvl2pPr marL="742950" indent="-285750" algn="l" rtl="0" eaLnBrk="0" fontAlgn="base" hangingPunct="0">
              <a:spcBef>
                <a:spcPts val="600"/>
              </a:spcBef>
              <a:spcAft>
                <a:spcPct val="0"/>
              </a:spcAft>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rtl="0" eaLnBrk="0" fontAlgn="base" hangingPunct="0">
              <a:spcBef>
                <a:spcPts val="600"/>
              </a:spcBef>
              <a:spcAft>
                <a:spcPct val="0"/>
              </a:spcAft>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rtl="0" eaLnBrk="0" fontAlgn="base" hangingPunct="0">
              <a:spcBef>
                <a:spcPts val="600"/>
              </a:spcBef>
              <a:spcAft>
                <a:spcPct val="0"/>
              </a:spcAft>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rtl="0" eaLnBrk="0" fontAlgn="base" hangingPunct="0">
              <a:spcBef>
                <a:spcPts val="600"/>
              </a:spcBef>
              <a:spcAft>
                <a:spcPct val="0"/>
              </a:spcAft>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0"/>
              </a:spcAft>
            </a:pPr>
            <a:r>
              <a:rPr lang="en-US" sz="2000" dirty="0">
                <a:solidFill>
                  <a:schemeClr val="tx2"/>
                </a:solidFill>
                <a:latin typeface="PrudentialModern SemCond" pitchFamily="2" charset="0"/>
              </a:rPr>
              <a:t>Second largest </a:t>
            </a:r>
            <a:r>
              <a:rPr lang="en-US" sz="2000" dirty="0">
                <a:solidFill>
                  <a:schemeClr val="tx1"/>
                </a:solidFill>
                <a:latin typeface="PrudentialModern SemCond" pitchFamily="2" charset="0"/>
              </a:rPr>
              <a:t>expense in retirement</a:t>
            </a:r>
            <a:r>
              <a:rPr lang="en-US" sz="2000" b="0" baseline="30000" dirty="0">
                <a:solidFill>
                  <a:schemeClr val="tx1"/>
                </a:solidFill>
                <a:latin typeface="PrudentialModern SemCond" pitchFamily="2" charset="0"/>
              </a:rPr>
              <a:t>†</a:t>
            </a:r>
          </a:p>
          <a:p>
            <a:pPr>
              <a:spcBef>
                <a:spcPts val="0"/>
              </a:spcBef>
              <a:spcAft>
                <a:spcPts val="3000"/>
              </a:spcAft>
            </a:pPr>
            <a:r>
              <a:rPr lang="en-US" sz="2000" dirty="0">
                <a:solidFill>
                  <a:schemeClr val="tx1"/>
                </a:solidFill>
                <a:latin typeface="PrudentialModern SemCond" pitchFamily="2" charset="0"/>
              </a:rPr>
              <a:t>20% are </a:t>
            </a:r>
            <a:r>
              <a:rPr lang="en-US" sz="2000" dirty="0">
                <a:solidFill>
                  <a:schemeClr val="tx2"/>
                </a:solidFill>
                <a:latin typeface="PrudentialModern SemCond" pitchFamily="2" charset="0"/>
              </a:rPr>
              <a:t>“very confident”</a:t>
            </a:r>
            <a:r>
              <a:rPr lang="en-US" sz="2000" dirty="0">
                <a:solidFill>
                  <a:schemeClr val="tx1"/>
                </a:solidFill>
                <a:latin typeface="PrudentialModern SemCond" pitchFamily="2" charset="0"/>
              </a:rPr>
              <a:t> that they will have enough money to take care of medical expenses in retirement</a:t>
            </a:r>
            <a:r>
              <a:rPr lang="en-US" sz="2000" b="0" baseline="30000" dirty="0">
                <a:solidFill>
                  <a:schemeClr val="tx1"/>
                </a:solidFill>
                <a:latin typeface="PrudentialModern SemCond" pitchFamily="2" charset="0"/>
              </a:rPr>
              <a:t>‡</a:t>
            </a:r>
            <a:r>
              <a:rPr lang="en-US" sz="2000" dirty="0">
                <a:solidFill>
                  <a:schemeClr val="tx1"/>
                </a:solidFill>
                <a:latin typeface="PrudentialModern SemCond" pitchFamily="2" charset="0"/>
              </a:rPr>
              <a:t> </a:t>
            </a:r>
          </a:p>
          <a:p>
            <a:pPr marL="58738">
              <a:spcBef>
                <a:spcPts val="0"/>
              </a:spcBef>
              <a:spcAft>
                <a:spcPts val="3000"/>
              </a:spcAft>
            </a:pPr>
            <a:r>
              <a:rPr lang="en-US" sz="2000" dirty="0">
                <a:solidFill>
                  <a:schemeClr val="tx1"/>
                </a:solidFill>
                <a:latin typeface="PrudentialModern SemCond" pitchFamily="2" charset="0"/>
              </a:rPr>
              <a:t>Does </a:t>
            </a:r>
            <a:r>
              <a:rPr lang="en-US" sz="2000" dirty="0">
                <a:solidFill>
                  <a:schemeClr val="tx2"/>
                </a:solidFill>
                <a:latin typeface="PrudentialModern SemCond" pitchFamily="2" charset="0"/>
              </a:rPr>
              <a:t>not</a:t>
            </a:r>
            <a:r>
              <a:rPr lang="en-US" sz="2000" dirty="0">
                <a:solidFill>
                  <a:schemeClr val="tx1"/>
                </a:solidFill>
                <a:latin typeface="PrudentialModern SemCond" pitchFamily="2" charset="0"/>
              </a:rPr>
              <a:t> include </a:t>
            </a:r>
            <a:r>
              <a:rPr lang="en-US" sz="2000" b="0" dirty="0">
                <a:solidFill>
                  <a:schemeClr val="tx1"/>
                </a:solidFill>
                <a:latin typeface="PrudentialModern SemCond" pitchFamily="2" charset="0"/>
              </a:rPr>
              <a:t>long-term care costs</a:t>
            </a:r>
            <a:r>
              <a:rPr lang="en-US" sz="2000" baseline="30000" dirty="0">
                <a:solidFill>
                  <a:schemeClr val="tx1"/>
                </a:solidFill>
                <a:latin typeface="PrudentialModern SemCond" pitchFamily="2" charset="0"/>
              </a:rPr>
              <a:t>*</a:t>
            </a:r>
            <a:endParaRPr lang="en-US" sz="2000" dirty="0">
              <a:solidFill>
                <a:schemeClr val="tx1"/>
              </a:solidFill>
              <a:latin typeface="PrudentialModern SemCond" pitchFamily="2" charset="0"/>
            </a:endParaRPr>
          </a:p>
        </p:txBody>
      </p:sp>
      <p:sp>
        <p:nvSpPr>
          <p:cNvPr id="6" name="Freeform 5"/>
          <p:cNvSpPr/>
          <p:nvPr/>
        </p:nvSpPr>
        <p:spPr>
          <a:xfrm>
            <a:off x="4962855" y="1524000"/>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tx2"/>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Freeform 6"/>
          <p:cNvSpPr/>
          <p:nvPr/>
        </p:nvSpPr>
        <p:spPr>
          <a:xfrm>
            <a:off x="4962855" y="2600654"/>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tx2"/>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8" name="Freeform 7"/>
          <p:cNvSpPr/>
          <p:nvPr/>
        </p:nvSpPr>
        <p:spPr>
          <a:xfrm>
            <a:off x="4962855" y="4191000"/>
            <a:ext cx="186770" cy="447346"/>
          </a:xfrm>
          <a:custGeom>
            <a:avLst/>
            <a:gdLst>
              <a:gd name="connsiteX0" fmla="*/ 0 w 914400"/>
              <a:gd name="connsiteY0" fmla="*/ 0 h 1828800"/>
              <a:gd name="connsiteX1" fmla="*/ 914400 w 914400"/>
              <a:gd name="connsiteY1" fmla="*/ 914400 h 1828800"/>
              <a:gd name="connsiteX2" fmla="*/ 0 w 914400"/>
              <a:gd name="connsiteY2" fmla="*/ 1828800 h 1828800"/>
              <a:gd name="connsiteX3" fmla="*/ 0 w 914400"/>
              <a:gd name="connsiteY3" fmla="*/ 0 h 1828800"/>
            </a:gdLst>
            <a:ahLst/>
            <a:cxnLst>
              <a:cxn ang="0">
                <a:pos x="connsiteX0" y="connsiteY0"/>
              </a:cxn>
              <a:cxn ang="0">
                <a:pos x="connsiteX1" y="connsiteY1"/>
              </a:cxn>
              <a:cxn ang="0">
                <a:pos x="connsiteX2" y="connsiteY2"/>
              </a:cxn>
              <a:cxn ang="0">
                <a:pos x="connsiteX3" y="connsiteY3"/>
              </a:cxn>
            </a:cxnLst>
            <a:rect l="l" t="t" r="r" b="b"/>
            <a:pathLst>
              <a:path w="914400" h="1828800">
                <a:moveTo>
                  <a:pt x="0" y="0"/>
                </a:moveTo>
                <a:lnTo>
                  <a:pt x="914400" y="914400"/>
                </a:lnTo>
                <a:lnTo>
                  <a:pt x="0" y="1828800"/>
                </a:lnTo>
                <a:lnTo>
                  <a:pt x="0" y="0"/>
                </a:lnTo>
                <a:close/>
              </a:path>
            </a:pathLst>
          </a:custGeom>
          <a:solidFill>
            <a:schemeClr val="tx2"/>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 name="Round Diagonal Corner Rectangle 8"/>
          <p:cNvSpPr/>
          <p:nvPr/>
        </p:nvSpPr>
        <p:spPr>
          <a:xfrm>
            <a:off x="353785" y="1434005"/>
            <a:ext cx="4050346" cy="3576859"/>
          </a:xfrm>
          <a:prstGeom prst="round2DiagRect">
            <a:avLst>
              <a:gd name="adj1" fmla="val 0"/>
              <a:gd name="adj2" fmla="val 16447"/>
            </a:avLst>
          </a:prstGeom>
          <a:solidFill>
            <a:schemeClr val="tx2"/>
          </a:solidFill>
          <a:ln>
            <a:noFill/>
          </a:ln>
          <a:scene3d>
            <a:camera prst="orthographicFront"/>
            <a:lightRig rig="balanced"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000" dirty="0">
                <a:solidFill>
                  <a:srgbClr val="FFD201"/>
                </a:solidFill>
                <a:latin typeface="PrudentialModern SemCond" pitchFamily="2" charset="0"/>
              </a:rPr>
              <a:t>HEALTHCARE</a:t>
            </a:r>
            <a:br>
              <a:rPr lang="en-US" b="1" dirty="0">
                <a:solidFill>
                  <a:srgbClr val="FFD201"/>
                </a:solidFill>
                <a:latin typeface="PrudentialModern SemCond" pitchFamily="2" charset="0"/>
              </a:rPr>
            </a:br>
            <a:r>
              <a:rPr lang="en-US" sz="2000" dirty="0">
                <a:solidFill>
                  <a:srgbClr val="FFFFFF"/>
                </a:solidFill>
                <a:latin typeface="PrudentialModern SemCond" pitchFamily="2" charset="0"/>
                <a:cs typeface="Times New Roman" panose="02020603050405020304" pitchFamily="18" charset="0"/>
              </a:rPr>
              <a:t>can take a healthy bite out </a:t>
            </a:r>
            <a:br>
              <a:rPr lang="en-US" sz="2000" dirty="0">
                <a:solidFill>
                  <a:srgbClr val="FFFFFF"/>
                </a:solidFill>
                <a:latin typeface="PrudentialModern SemCond" pitchFamily="2" charset="0"/>
                <a:cs typeface="Times New Roman" panose="02020603050405020304" pitchFamily="18" charset="0"/>
              </a:rPr>
            </a:br>
            <a:r>
              <a:rPr lang="en-US" sz="2000" dirty="0">
                <a:solidFill>
                  <a:srgbClr val="FFFFFF"/>
                </a:solidFill>
                <a:latin typeface="PrudentialModern SemCond" pitchFamily="2" charset="0"/>
                <a:cs typeface="Times New Roman" panose="02020603050405020304" pitchFamily="18" charset="0"/>
              </a:rPr>
              <a:t>of retirement savings.</a:t>
            </a:r>
          </a:p>
          <a:p>
            <a:br>
              <a:rPr lang="en-US" sz="1400" dirty="0">
                <a:solidFill>
                  <a:schemeClr val="bg1"/>
                </a:solidFill>
                <a:latin typeface="PrudentialModern SemCond" pitchFamily="2" charset="0"/>
                <a:cs typeface="Times New Roman" panose="02020603050405020304" pitchFamily="18" charset="0"/>
              </a:rPr>
            </a:br>
            <a:r>
              <a:rPr lang="en-US" dirty="0">
                <a:solidFill>
                  <a:schemeClr val="bg1"/>
                </a:solidFill>
                <a:latin typeface="PrudentialModern SemCond" pitchFamily="2" charset="0"/>
                <a:cs typeface="Times New Roman" panose="02020603050405020304" pitchFamily="18" charset="0"/>
              </a:rPr>
              <a:t>It is estimated that an average, healthy 65-year-old couple will need</a:t>
            </a:r>
            <a:endParaRPr lang="en-US" sz="1600" dirty="0">
              <a:solidFill>
                <a:schemeClr val="bg1"/>
              </a:solidFill>
              <a:latin typeface="PrudentialModern SemCond" pitchFamily="2" charset="0"/>
              <a:cs typeface="Times New Roman" panose="02020603050405020304" pitchFamily="18" charset="0"/>
            </a:endParaRPr>
          </a:p>
          <a:p>
            <a:r>
              <a:rPr lang="en-US" sz="4000" b="1" dirty="0">
                <a:solidFill>
                  <a:schemeClr val="bg1"/>
                </a:solidFill>
                <a:effectLst>
                  <a:outerShdw blurRad="38100" dist="38100" dir="2700000" algn="tl">
                    <a:srgbClr val="000000">
                      <a:alpha val="43137"/>
                    </a:srgbClr>
                  </a:outerShdw>
                </a:effectLst>
                <a:latin typeface="PrudentialModern SemCond" pitchFamily="2" charset="0"/>
              </a:rPr>
              <a:t>$285,000</a:t>
            </a:r>
          </a:p>
          <a:p>
            <a:r>
              <a:rPr lang="en-US" dirty="0">
                <a:solidFill>
                  <a:schemeClr val="bg1"/>
                </a:solidFill>
                <a:latin typeface="PrudentialModern SemCond" pitchFamily="2" charset="0"/>
                <a:cs typeface="Times New Roman" panose="02020603050405020304" pitchFamily="18" charset="0"/>
              </a:rPr>
              <a:t>to pay for medical expenses for </a:t>
            </a:r>
            <a:br>
              <a:rPr lang="en-US" dirty="0">
                <a:solidFill>
                  <a:schemeClr val="bg1"/>
                </a:solidFill>
                <a:latin typeface="PrudentialModern SemCond" pitchFamily="2" charset="0"/>
                <a:cs typeface="Times New Roman" panose="02020603050405020304" pitchFamily="18" charset="0"/>
              </a:rPr>
            </a:br>
            <a:r>
              <a:rPr lang="en-US" dirty="0">
                <a:solidFill>
                  <a:schemeClr val="bg1"/>
                </a:solidFill>
                <a:latin typeface="PrudentialModern SemCond" pitchFamily="2" charset="0"/>
                <a:cs typeface="Times New Roman" panose="02020603050405020304" pitchFamily="18" charset="0"/>
              </a:rPr>
              <a:t>the remainder of their lives.*</a:t>
            </a:r>
          </a:p>
          <a:p>
            <a:pPr algn="ctr"/>
            <a:endParaRPr lang="en-US" dirty="0"/>
          </a:p>
        </p:txBody>
      </p:sp>
      <p:sp>
        <p:nvSpPr>
          <p:cNvPr id="12" name="Text Placeholder 18">
            <a:extLst>
              <a:ext uri="{FF2B5EF4-FFF2-40B4-BE49-F238E27FC236}">
                <a16:creationId xmlns:a16="http://schemas.microsoft.com/office/drawing/2014/main" id="{B12833B0-D18E-4C61-A686-289E4BE46728}"/>
              </a:ext>
            </a:extLst>
          </p:cNvPr>
          <p:cNvSpPr txBox="1">
            <a:spLocks/>
          </p:cNvSpPr>
          <p:nvPr/>
        </p:nvSpPr>
        <p:spPr>
          <a:xfrm>
            <a:off x="247650" y="5522229"/>
            <a:ext cx="8648700" cy="557465"/>
          </a:xfrm>
          <a:prstGeom prst="rect">
            <a:avLst/>
          </a:prstGeom>
        </p:spPr>
        <p:txBody>
          <a:bodyPr/>
          <a:lstStyle>
            <a:lvl1pPr marL="233363" indent="-233363" algn="l" defTabSz="914400" rtl="0" eaLnBrk="1" latinLnBrk="0" hangingPunct="1">
              <a:lnSpc>
                <a:spcPct val="95000"/>
              </a:lnSpc>
              <a:spcBef>
                <a:spcPts val="1200"/>
              </a:spcBef>
              <a:buClr>
                <a:schemeClr val="accent2"/>
              </a:buClr>
              <a:buFont typeface="Wingdings" pitchFamily="2" charset="2"/>
              <a:buChar char="§"/>
              <a:defRPr sz="2200" b="0" kern="1200">
                <a:solidFill>
                  <a:schemeClr val="tx1"/>
                </a:solidFill>
                <a:latin typeface="Arial" pitchFamily="34" charset="0"/>
                <a:ea typeface="+mn-ea"/>
                <a:cs typeface="Arial" pitchFamily="34" charset="0"/>
              </a:defRPr>
            </a:lvl1pPr>
            <a:lvl2pPr marL="631825" indent="-285750" algn="l" defTabSz="914400" rtl="0" eaLnBrk="1" latinLnBrk="0" hangingPunct="1">
              <a:lnSpc>
                <a:spcPct val="95000"/>
              </a:lnSpc>
              <a:spcBef>
                <a:spcPts val="800"/>
              </a:spcBef>
              <a:buClr>
                <a:schemeClr val="accent2"/>
              </a:buClr>
              <a:buFont typeface="Arial" pitchFamily="34" charset="0"/>
              <a:buChar char="–"/>
              <a:defRPr sz="2000" b="0" kern="1200">
                <a:solidFill>
                  <a:schemeClr val="tx1"/>
                </a:solidFill>
                <a:latin typeface="Arial" pitchFamily="34" charset="0"/>
                <a:ea typeface="+mn-ea"/>
                <a:cs typeface="Arial" pitchFamily="34" charset="0"/>
              </a:defRPr>
            </a:lvl2pPr>
            <a:lvl3pPr marL="1030288" indent="-227013" algn="l" defTabSz="914400" rtl="0" eaLnBrk="1" latinLnBrk="0" hangingPunct="1">
              <a:lnSpc>
                <a:spcPct val="95000"/>
              </a:lnSpc>
              <a:spcBef>
                <a:spcPts val="700"/>
              </a:spcBef>
              <a:buClr>
                <a:schemeClr val="accent2"/>
              </a:buClr>
              <a:buFont typeface="Arial" pitchFamily="34" charset="0"/>
              <a:buChar char="•"/>
              <a:defRPr sz="1800" b="0" kern="1200">
                <a:solidFill>
                  <a:schemeClr val="tx1"/>
                </a:solidFill>
                <a:latin typeface="Arial" pitchFamily="34" charset="0"/>
                <a:ea typeface="+mn-ea"/>
                <a:cs typeface="Arial" pitchFamily="34" charset="0"/>
              </a:defRPr>
            </a:lvl3pPr>
            <a:lvl4pPr marL="1430338" indent="-233363" algn="l" defTabSz="914400" rtl="0" eaLnBrk="1" latinLnBrk="0" hangingPunct="1">
              <a:lnSpc>
                <a:spcPct val="95000"/>
              </a:lnSpc>
              <a:spcBef>
                <a:spcPts val="6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4pPr>
            <a:lvl5pPr marL="1770063" indent="-227013" algn="l" defTabSz="914400" rtl="0" eaLnBrk="1" latinLnBrk="0" hangingPunct="1">
              <a:lnSpc>
                <a:spcPct val="95000"/>
              </a:lnSpc>
              <a:spcBef>
                <a:spcPts val="500"/>
              </a:spcBef>
              <a:buClr>
                <a:schemeClr val="accent2"/>
              </a:buClr>
              <a:buFont typeface="Arial" pitchFamily="34" charset="0"/>
              <a:buChar char="»"/>
              <a:defRPr sz="16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1000" dirty="0">
                <a:solidFill>
                  <a:schemeClr val="accent4">
                    <a:lumMod val="10000"/>
                  </a:schemeClr>
                </a:solidFill>
                <a:latin typeface="Arial Narrow" panose="020B0606020202030204" pitchFamily="34" charset="0"/>
              </a:rPr>
              <a:t>* Fidelity Benefits Consulting estimate, 2019. Healthcare and nursing home costs may vary by state. </a:t>
            </a:r>
          </a:p>
          <a:p>
            <a:pPr marL="0" indent="0" fontAlgn="auto">
              <a:lnSpc>
                <a:spcPct val="100000"/>
              </a:lnSpc>
              <a:spcBef>
                <a:spcPts val="0"/>
              </a:spcBef>
              <a:spcAft>
                <a:spcPts val="0"/>
              </a:spcAft>
              <a:buNone/>
            </a:pPr>
            <a:r>
              <a:rPr lang="en-US" sz="1000" dirty="0">
                <a:solidFill>
                  <a:schemeClr val="accent4">
                    <a:lumMod val="10000"/>
                  </a:schemeClr>
                </a:solidFill>
                <a:latin typeface="Arial Narrow" panose="020B0606020202030204" pitchFamily="34" charset="0"/>
              </a:rPr>
              <a:t>† Bureau of Labor Statistics, Consumer Expenditure Survey 2018; Table 1300 Mean annual expenditures by age; Age 75+</a:t>
            </a:r>
          </a:p>
          <a:p>
            <a:pPr marL="0" indent="0" fontAlgn="auto">
              <a:lnSpc>
                <a:spcPct val="100000"/>
              </a:lnSpc>
              <a:spcBef>
                <a:spcPts val="0"/>
              </a:spcBef>
              <a:spcAft>
                <a:spcPts val="0"/>
              </a:spcAft>
              <a:buNone/>
            </a:pPr>
            <a:r>
              <a:rPr lang="en-US" sz="1000" dirty="0">
                <a:solidFill>
                  <a:schemeClr val="accent4">
                    <a:lumMod val="10000"/>
                  </a:schemeClr>
                </a:solidFill>
                <a:latin typeface="Arial Narrow" panose="020B0606020202030204" pitchFamily="34" charset="0"/>
              </a:rPr>
              <a:t>‡ Employee Benefits Research Institute (EBRI), 2019 Retirement Confidence Survey, April 23, 2019</a:t>
            </a:r>
          </a:p>
        </p:txBody>
      </p:sp>
      <p:sp>
        <p:nvSpPr>
          <p:cNvPr id="2" name="Slide Number Placeholder 1">
            <a:extLst>
              <a:ext uri="{FF2B5EF4-FFF2-40B4-BE49-F238E27FC236}">
                <a16:creationId xmlns:a16="http://schemas.microsoft.com/office/drawing/2014/main" id="{14B03BFF-999E-4B6C-A53C-68A683A01471}"/>
              </a:ext>
            </a:extLst>
          </p:cNvPr>
          <p:cNvSpPr>
            <a:spLocks noGrp="1"/>
          </p:cNvSpPr>
          <p:nvPr>
            <p:ph type="sldNum" sz="quarter" idx="11"/>
          </p:nvPr>
        </p:nvSpPr>
        <p:spPr/>
        <p:txBody>
          <a:bodyPr/>
          <a:lstStyle/>
          <a:p>
            <a:fld id="{BB544E63-09F9-914E-B731-EB7D262F5FD2}" type="slidenum">
              <a:rPr lang="en-US" smtClean="0"/>
              <a:pPr/>
              <a:t>10</a:t>
            </a:fld>
            <a:endParaRPr lang="en-US" dirty="0"/>
          </a:p>
        </p:txBody>
      </p:sp>
    </p:spTree>
    <p:extLst>
      <p:ext uri="{BB962C8B-B14F-4D97-AF65-F5344CB8AC3E}">
        <p14:creationId xmlns:p14="http://schemas.microsoft.com/office/powerpoint/2010/main" val="7215793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a:xfrm>
            <a:off x="690449" y="1534036"/>
            <a:ext cx="7560332" cy="3735306"/>
          </a:xfrm>
          <a:prstGeom prst="rect">
            <a:avLst/>
          </a:prstGeom>
        </p:spPr>
        <p:txBody>
          <a:bodyPr anchor="ctr">
            <a:noAutofit/>
          </a:bodyPr>
          <a:lstStyle>
            <a:lvl1pPr marL="342900" indent="-342900" algn="l" rtl="0" eaLnBrk="1" fontAlgn="base" hangingPunct="1">
              <a:spcBef>
                <a:spcPts val="1800"/>
              </a:spcBef>
              <a:spcAft>
                <a:spcPct val="0"/>
              </a:spcAft>
              <a:buClr>
                <a:srgbClr val="C00000"/>
              </a:buClr>
              <a:buFont typeface="Wingdings" pitchFamily="2" charset="2"/>
              <a:defRPr sz="2800" b="1" kern="1200">
                <a:solidFill>
                  <a:srgbClr val="4A4A4C"/>
                </a:solidFill>
                <a:latin typeface="Arial" pitchFamily="34" charset="0"/>
                <a:ea typeface="+mn-ea"/>
                <a:cs typeface="Arial" pitchFamily="34" charset="0"/>
              </a:defRPr>
            </a:lvl1pPr>
            <a:lvl2pPr marL="742950" indent="-285750" algn="l" rtl="0" eaLnBrk="1" fontAlgn="base" hangingPunct="1">
              <a:spcBef>
                <a:spcPts val="1800"/>
              </a:spcBef>
              <a:spcAft>
                <a:spcPct val="0"/>
              </a:spcAft>
              <a:buClr>
                <a:srgbClr val="C00000"/>
              </a:buClr>
              <a:buFont typeface="Arial" pitchFamily="34" charset="0"/>
              <a:buChar char="–"/>
              <a:defRPr sz="2000" b="1" kern="1200">
                <a:solidFill>
                  <a:srgbClr val="4A4A4C"/>
                </a:solidFill>
                <a:latin typeface="Arial" pitchFamily="34" charset="0"/>
                <a:ea typeface="+mn-ea"/>
                <a:cs typeface="Arial" pitchFamily="34" charset="0"/>
              </a:defRPr>
            </a:lvl2pPr>
            <a:lvl3pPr marL="1143000" indent="-228600" algn="l" rtl="0" eaLnBrk="1" fontAlgn="base" hangingPunct="1">
              <a:spcBef>
                <a:spcPts val="1800"/>
              </a:spcBef>
              <a:spcAft>
                <a:spcPct val="0"/>
              </a:spcAft>
              <a:buClr>
                <a:srgbClr val="C00000"/>
              </a:buClr>
              <a:buFont typeface="Arial" pitchFamily="34" charset="0"/>
              <a:buChar char="•"/>
              <a:defRPr b="1" kern="1200">
                <a:solidFill>
                  <a:srgbClr val="4A4A4C"/>
                </a:solidFill>
                <a:latin typeface="Arial" pitchFamily="34" charset="0"/>
                <a:ea typeface="+mn-ea"/>
                <a:cs typeface="Arial" pitchFamily="34" charset="0"/>
              </a:defRPr>
            </a:lvl3pPr>
            <a:lvl4pPr marL="1600200" indent="-228600" algn="l" rtl="0" eaLnBrk="1" fontAlgn="base" hangingPunct="1">
              <a:spcBef>
                <a:spcPts val="1800"/>
              </a:spcBef>
              <a:spcAft>
                <a:spcPct val="0"/>
              </a:spcAft>
              <a:buClr>
                <a:srgbClr val="C00000"/>
              </a:buClr>
              <a:buFont typeface="Arial" pitchFamily="34" charset="0"/>
              <a:buChar char="–"/>
              <a:defRPr sz="1400" b="1" kern="1200">
                <a:solidFill>
                  <a:srgbClr val="4A4A4C"/>
                </a:solidFill>
                <a:latin typeface="Arial" pitchFamily="34" charset="0"/>
                <a:ea typeface="+mn-ea"/>
                <a:cs typeface="Arial" pitchFamily="34" charset="0"/>
              </a:defRPr>
            </a:lvl4pPr>
            <a:lvl5pPr marL="2057400" indent="-228600" algn="l" rtl="0" eaLnBrk="1" fontAlgn="base" hangingPunct="1">
              <a:spcBef>
                <a:spcPts val="1800"/>
              </a:spcBef>
              <a:spcAft>
                <a:spcPct val="0"/>
              </a:spcAft>
              <a:buClr>
                <a:srgbClr val="C00000"/>
              </a:buClr>
              <a:buFont typeface="Arial" pitchFamily="34" charset="0"/>
              <a:buChar char="»"/>
              <a:defRPr sz="1400" kern="1200">
                <a:solidFill>
                  <a:srgbClr val="4A4A4C"/>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Bef>
                <a:spcPts val="0"/>
              </a:spcBef>
              <a:spcAft>
                <a:spcPts val="600"/>
              </a:spcAft>
              <a:buClr>
                <a:schemeClr val="accent2"/>
              </a:buClr>
            </a:pPr>
            <a:r>
              <a:rPr lang="en-US" dirty="0">
                <a:latin typeface="PrudentialModern SemCond" pitchFamily="2" charset="0"/>
              </a:rPr>
              <a:t>People are living longer, and long-term care is expensive</a:t>
            </a:r>
          </a:p>
          <a:p>
            <a:pPr marL="342900" lvl="1" indent="-342900">
              <a:spcBef>
                <a:spcPts val="0"/>
              </a:spcBef>
              <a:spcAft>
                <a:spcPts val="600"/>
              </a:spcAft>
              <a:buClr>
                <a:schemeClr val="accent2"/>
              </a:buClr>
            </a:pPr>
            <a:r>
              <a:rPr lang="en-US" dirty="0">
                <a:latin typeface="PrudentialModern SemCond" pitchFamily="2" charset="0"/>
              </a:rPr>
              <a:t>52% of individuals 65+ will require Long Term Care</a:t>
            </a:r>
            <a:r>
              <a:rPr lang="en-US" baseline="30000" dirty="0">
                <a:solidFill>
                  <a:schemeClr val="tx1"/>
                </a:solidFill>
                <a:latin typeface="PrudentialModern SemCond" pitchFamily="2" charset="0"/>
              </a:rPr>
              <a:t>2</a:t>
            </a:r>
            <a:endParaRPr lang="en-US" dirty="0">
              <a:solidFill>
                <a:schemeClr val="tx1"/>
              </a:solidFill>
              <a:latin typeface="PrudentialModern SemCond" pitchFamily="2" charset="0"/>
            </a:endParaRPr>
          </a:p>
          <a:p>
            <a:pPr marL="742950" lvl="2" indent="-342900">
              <a:spcBef>
                <a:spcPts val="0"/>
              </a:spcBef>
              <a:spcAft>
                <a:spcPts val="600"/>
              </a:spcAft>
              <a:buClr>
                <a:srgbClr val="008BAC"/>
              </a:buClr>
              <a:buFont typeface="Wingdings" pitchFamily="2" charset="2"/>
              <a:buChar char="§"/>
            </a:pPr>
            <a:r>
              <a:rPr lang="en-US" sz="2000" dirty="0">
                <a:latin typeface="PrudentialModern SemCond" pitchFamily="2" charset="0"/>
              </a:rPr>
              <a:t>Basic home care averages over $52,620 per year</a:t>
            </a:r>
            <a:r>
              <a:rPr lang="en-US" sz="2000" baseline="30000" dirty="0">
                <a:latin typeface="PrudentialModern SemCond" pitchFamily="2" charset="0"/>
              </a:rPr>
              <a:t>1</a:t>
            </a:r>
          </a:p>
          <a:p>
            <a:pPr marL="742950" lvl="2" indent="-342900">
              <a:spcBef>
                <a:spcPts val="0"/>
              </a:spcBef>
              <a:spcAft>
                <a:spcPts val="600"/>
              </a:spcAft>
              <a:buClr>
                <a:srgbClr val="008BAC"/>
              </a:buClr>
              <a:buFont typeface="Wingdings" pitchFamily="2" charset="2"/>
              <a:buChar char="§"/>
            </a:pPr>
            <a:r>
              <a:rPr lang="en-US" sz="2000" dirty="0">
                <a:latin typeface="PrudentialModern SemCond" pitchFamily="2" charset="0"/>
              </a:rPr>
              <a:t>Nursing home care averages over </a:t>
            </a:r>
            <a:r>
              <a:rPr lang="en-US" sz="2000" dirty="0">
                <a:solidFill>
                  <a:srgbClr val="008BAC"/>
                </a:solidFill>
                <a:latin typeface="PrudentialModern SemCond" pitchFamily="2" charset="0"/>
              </a:rPr>
              <a:t>$102,200 </a:t>
            </a:r>
            <a:r>
              <a:rPr lang="en-US" sz="2000" dirty="0">
                <a:latin typeface="PrudentialModern SemCond" pitchFamily="2" charset="0"/>
              </a:rPr>
              <a:t>per year</a:t>
            </a:r>
            <a:r>
              <a:rPr lang="en-US" sz="2000" baseline="30000" dirty="0">
                <a:latin typeface="PrudentialModern SemCond" pitchFamily="2" charset="0"/>
              </a:rPr>
              <a:t>1</a:t>
            </a:r>
            <a:endParaRPr lang="en-US" sz="2000" dirty="0">
              <a:latin typeface="PrudentialModern SemCond" pitchFamily="2" charset="0"/>
            </a:endParaRPr>
          </a:p>
          <a:p>
            <a:pPr marL="1200150" lvl="3" indent="-342900">
              <a:spcBef>
                <a:spcPts val="0"/>
              </a:spcBef>
              <a:spcAft>
                <a:spcPts val="600"/>
              </a:spcAft>
              <a:buClr>
                <a:schemeClr val="accent2"/>
              </a:buClr>
            </a:pPr>
            <a:r>
              <a:rPr lang="en-US" sz="1800" dirty="0">
                <a:latin typeface="PrudentialModern SemCond" pitchFamily="2" charset="0"/>
              </a:rPr>
              <a:t>Medicare will only cover </a:t>
            </a:r>
            <a:r>
              <a:rPr lang="en-US" sz="1800" dirty="0">
                <a:solidFill>
                  <a:srgbClr val="008BAC"/>
                </a:solidFill>
                <a:latin typeface="PrudentialModern SemCond" pitchFamily="2" charset="0"/>
              </a:rPr>
              <a:t>100 days</a:t>
            </a:r>
            <a:r>
              <a:rPr lang="en-US" sz="1800" dirty="0">
                <a:solidFill>
                  <a:schemeClr val="accent2"/>
                </a:solidFill>
                <a:latin typeface="PrudentialModern SemCond" pitchFamily="2" charset="0"/>
              </a:rPr>
              <a:t> </a:t>
            </a:r>
            <a:r>
              <a:rPr lang="en-US" sz="1800" dirty="0">
                <a:latin typeface="PrudentialModern SemCond" pitchFamily="2" charset="0"/>
              </a:rPr>
              <a:t>maximum</a:t>
            </a:r>
            <a:endParaRPr lang="en-US" sz="1800" baseline="30000" dirty="0">
              <a:latin typeface="PrudentialModern SemCond" pitchFamily="2" charset="0"/>
            </a:endParaRPr>
          </a:p>
          <a:p>
            <a:pPr marL="1200150" lvl="3" indent="-342900">
              <a:spcBef>
                <a:spcPts val="0"/>
              </a:spcBef>
              <a:spcAft>
                <a:spcPts val="600"/>
              </a:spcAft>
              <a:buClr>
                <a:schemeClr val="accent2"/>
              </a:buClr>
            </a:pPr>
            <a:r>
              <a:rPr lang="en-US" sz="1800" dirty="0">
                <a:solidFill>
                  <a:schemeClr val="accent2"/>
                </a:solidFill>
                <a:latin typeface="PrudentialModern SemCond" pitchFamily="2" charset="0"/>
              </a:rPr>
              <a:t>Women</a:t>
            </a:r>
            <a:r>
              <a:rPr lang="en-US" sz="1800" b="0" dirty="0">
                <a:latin typeface="PrudentialModern SemCond" pitchFamily="2" charset="0"/>
              </a:rPr>
              <a:t> require long-term care for </a:t>
            </a:r>
            <a:r>
              <a:rPr lang="en-US" sz="1800" dirty="0">
                <a:solidFill>
                  <a:srgbClr val="008BAC"/>
                </a:solidFill>
                <a:latin typeface="PrudentialModern SemCond" pitchFamily="2" charset="0"/>
              </a:rPr>
              <a:t>3.7</a:t>
            </a:r>
            <a:r>
              <a:rPr lang="en-US" sz="1800" b="0" dirty="0">
                <a:solidFill>
                  <a:srgbClr val="008BAC"/>
                </a:solidFill>
                <a:latin typeface="PrudentialModern SemCond" pitchFamily="2" charset="0"/>
              </a:rPr>
              <a:t> </a:t>
            </a:r>
            <a:r>
              <a:rPr lang="en-US" sz="1800" dirty="0">
                <a:solidFill>
                  <a:srgbClr val="008BAC"/>
                </a:solidFill>
                <a:latin typeface="PrudentialModern SemCond" pitchFamily="2" charset="0"/>
              </a:rPr>
              <a:t>years</a:t>
            </a:r>
            <a:r>
              <a:rPr lang="en-US" sz="1800" baseline="30000" dirty="0">
                <a:solidFill>
                  <a:srgbClr val="008BAC"/>
                </a:solidFill>
                <a:latin typeface="PrudentialModern SemCond" pitchFamily="2" charset="0"/>
              </a:rPr>
              <a:t>3</a:t>
            </a:r>
            <a:r>
              <a:rPr lang="en-US" sz="1800" b="0" dirty="0">
                <a:solidFill>
                  <a:srgbClr val="008BAC"/>
                </a:solidFill>
                <a:latin typeface="PrudentialModern SemCond" pitchFamily="2" charset="0"/>
              </a:rPr>
              <a:t> </a:t>
            </a:r>
            <a:r>
              <a:rPr lang="en-US" sz="1800" b="0" dirty="0">
                <a:latin typeface="PrudentialModern SemCond" pitchFamily="2" charset="0"/>
              </a:rPr>
              <a:t> </a:t>
            </a:r>
            <a:endParaRPr lang="en-US" sz="1800" dirty="0">
              <a:solidFill>
                <a:schemeClr val="accent2"/>
              </a:solidFill>
              <a:latin typeface="PrudentialModern SemCond" pitchFamily="2" charset="0"/>
            </a:endParaRPr>
          </a:p>
          <a:p>
            <a:pPr marL="1657350" lvl="4" indent="-342900">
              <a:spcBef>
                <a:spcPts val="0"/>
              </a:spcBef>
              <a:spcAft>
                <a:spcPts val="600"/>
              </a:spcAft>
              <a:buClr>
                <a:srgbClr val="008BAC"/>
              </a:buClr>
            </a:pPr>
            <a:r>
              <a:rPr lang="en-US" sz="1800" dirty="0">
                <a:solidFill>
                  <a:srgbClr val="008BAC"/>
                </a:solidFill>
                <a:latin typeface="PrudentialModern SemCond" pitchFamily="2" charset="0"/>
              </a:rPr>
              <a:t>67% </a:t>
            </a:r>
            <a:r>
              <a:rPr lang="en-US" sz="1800" dirty="0">
                <a:latin typeface="PrudentialModern SemCond" pitchFamily="2" charset="0"/>
              </a:rPr>
              <a:t>of nursing home residents are women</a:t>
            </a:r>
            <a:r>
              <a:rPr lang="en-US" sz="1800" baseline="30000" dirty="0">
                <a:latin typeface="PrudentialModern SemCond" pitchFamily="2" charset="0"/>
              </a:rPr>
              <a:t>4</a:t>
            </a:r>
            <a:endParaRPr lang="en-US" sz="1800" dirty="0">
              <a:latin typeface="PrudentialModern SemCond" pitchFamily="2" charset="0"/>
            </a:endParaRPr>
          </a:p>
          <a:p>
            <a:pPr marL="1657350" lvl="4" indent="-342900">
              <a:spcBef>
                <a:spcPts val="0"/>
              </a:spcBef>
              <a:spcAft>
                <a:spcPts val="600"/>
              </a:spcAft>
              <a:buClr>
                <a:srgbClr val="008BAC"/>
              </a:buClr>
            </a:pPr>
            <a:r>
              <a:rPr lang="en-US" sz="1800" dirty="0">
                <a:solidFill>
                  <a:srgbClr val="008BAC"/>
                </a:solidFill>
                <a:latin typeface="PrudentialModern SemCond" pitchFamily="2" charset="0"/>
              </a:rPr>
              <a:t>70% </a:t>
            </a:r>
            <a:r>
              <a:rPr lang="en-US" sz="1800" b="0" dirty="0">
                <a:latin typeface="PrudentialModern SemCond" pitchFamily="2" charset="0"/>
              </a:rPr>
              <a:t>of assisted living communities are women</a:t>
            </a:r>
            <a:r>
              <a:rPr lang="en-US" sz="1800" baseline="30000" dirty="0">
                <a:latin typeface="PrudentialModern SemCond" pitchFamily="2" charset="0"/>
              </a:rPr>
              <a:t>4</a:t>
            </a:r>
            <a:endParaRPr lang="en-US" sz="1800" b="0" baseline="30000" dirty="0">
              <a:latin typeface="PrudentialModern SemCond" pitchFamily="2" charset="0"/>
            </a:endParaRPr>
          </a:p>
          <a:p>
            <a:pPr marL="1200150" lvl="3" indent="-342900">
              <a:spcBef>
                <a:spcPts val="0"/>
              </a:spcBef>
              <a:spcAft>
                <a:spcPts val="600"/>
              </a:spcAft>
              <a:buClr>
                <a:schemeClr val="accent2"/>
              </a:buClr>
            </a:pPr>
            <a:r>
              <a:rPr lang="en-US" sz="1800" dirty="0">
                <a:solidFill>
                  <a:schemeClr val="accent2"/>
                </a:solidFill>
                <a:latin typeface="PrudentialModern SemCond" pitchFamily="2" charset="0"/>
              </a:rPr>
              <a:t>Men</a:t>
            </a:r>
            <a:r>
              <a:rPr lang="en-US" sz="1800" b="0" dirty="0">
                <a:latin typeface="PrudentialModern SemCond" pitchFamily="2" charset="0"/>
              </a:rPr>
              <a:t> require long-term care for </a:t>
            </a:r>
            <a:r>
              <a:rPr lang="en-US" sz="1800" dirty="0">
                <a:solidFill>
                  <a:srgbClr val="008BAC"/>
                </a:solidFill>
                <a:latin typeface="PrudentialModern SemCond" pitchFamily="2" charset="0"/>
              </a:rPr>
              <a:t>2.2 years</a:t>
            </a:r>
            <a:r>
              <a:rPr lang="en-US" sz="1800" baseline="30000" dirty="0">
                <a:solidFill>
                  <a:srgbClr val="008BAC"/>
                </a:solidFill>
                <a:latin typeface="PrudentialModern SemCond" pitchFamily="2" charset="0"/>
              </a:rPr>
              <a:t>3 </a:t>
            </a:r>
          </a:p>
          <a:p>
            <a:pPr marL="346075" lvl="1" indent="-173038">
              <a:spcBef>
                <a:spcPts val="0"/>
              </a:spcBef>
              <a:spcAft>
                <a:spcPts val="600"/>
              </a:spcAft>
              <a:buClr>
                <a:srgbClr val="0070C0"/>
              </a:buClr>
              <a:buFont typeface="Arial"/>
              <a:buChar char="•"/>
            </a:pPr>
            <a:endParaRPr lang="en-US" sz="1800" b="0" baseline="30000" dirty="0">
              <a:latin typeface="PrudentialModern SemCond" pitchFamily="2" charset="0"/>
            </a:endParaRPr>
          </a:p>
        </p:txBody>
      </p:sp>
      <p:sp>
        <p:nvSpPr>
          <p:cNvPr id="3" name="Title 2"/>
          <p:cNvSpPr txBox="1">
            <a:spLocks/>
          </p:cNvSpPr>
          <p:nvPr/>
        </p:nvSpPr>
        <p:spPr>
          <a:xfrm>
            <a:off x="630936" y="530352"/>
            <a:ext cx="8305800" cy="1066800"/>
          </a:xfrm>
          <a:prstGeom prst="rect">
            <a:avLst/>
          </a:prstGeom>
        </p:spPr>
        <p:txBody>
          <a:bodyPr anchor="t"/>
          <a:lstStyle>
            <a:lvl1pPr algn="l" rtl="0" eaLnBrk="1" fontAlgn="base" hangingPunct="1">
              <a:spcBef>
                <a:spcPct val="0"/>
              </a:spcBef>
              <a:spcAft>
                <a:spcPct val="0"/>
              </a:spcAft>
              <a:defRPr sz="2800" b="1"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tx1"/>
                </a:solidFill>
                <a:latin typeface="Arial" pitchFamily="34" charset="0"/>
                <a:cs typeface="Arial" pitchFamily="34" charset="0"/>
              </a:defRPr>
            </a:lvl2pPr>
            <a:lvl3pPr algn="l" rtl="0" eaLnBrk="1" fontAlgn="base" hangingPunct="1">
              <a:spcBef>
                <a:spcPct val="0"/>
              </a:spcBef>
              <a:spcAft>
                <a:spcPct val="0"/>
              </a:spcAft>
              <a:defRPr sz="2800" b="1">
                <a:solidFill>
                  <a:schemeClr val="tx1"/>
                </a:solidFill>
                <a:latin typeface="Arial" pitchFamily="34" charset="0"/>
                <a:cs typeface="Arial" pitchFamily="34" charset="0"/>
              </a:defRPr>
            </a:lvl3pPr>
            <a:lvl4pPr algn="l" rtl="0" eaLnBrk="1" fontAlgn="base" hangingPunct="1">
              <a:spcBef>
                <a:spcPct val="0"/>
              </a:spcBef>
              <a:spcAft>
                <a:spcPct val="0"/>
              </a:spcAft>
              <a:defRPr sz="2800" b="1">
                <a:solidFill>
                  <a:schemeClr val="tx1"/>
                </a:solidFill>
                <a:latin typeface="Arial" pitchFamily="34" charset="0"/>
                <a:cs typeface="Arial" pitchFamily="34" charset="0"/>
              </a:defRPr>
            </a:lvl4pPr>
            <a:lvl5pPr algn="l" rtl="0" eaLnBrk="1" fontAlgn="base" hangingPunct="1">
              <a:spcBef>
                <a:spcPct val="0"/>
              </a:spcBef>
              <a:spcAft>
                <a:spcPct val="0"/>
              </a:spcAft>
              <a:defRPr sz="28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8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8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800" b="1">
                <a:solidFill>
                  <a:schemeClr val="tx1"/>
                </a:solidFill>
                <a:latin typeface="Arial" pitchFamily="34" charset="0"/>
                <a:cs typeface="Arial" pitchFamily="34" charset="0"/>
              </a:defRPr>
            </a:lvl9pPr>
          </a:lstStyle>
          <a:p>
            <a:r>
              <a:rPr lang="en-US" sz="3400" cap="none" dirty="0">
                <a:solidFill>
                  <a:srgbClr val="000000"/>
                </a:solidFill>
                <a:latin typeface="PrudentialModern SemCond" pitchFamily="2" charset="0"/>
              </a:rPr>
              <a:t>Challenges to Covering Healthcare Costs</a:t>
            </a:r>
            <a:br>
              <a:rPr lang="en-US" sz="3200" cap="none" dirty="0">
                <a:solidFill>
                  <a:schemeClr val="accent1"/>
                </a:solidFill>
                <a:latin typeface="PrudentialModern SemCond" pitchFamily="2" charset="0"/>
              </a:rPr>
            </a:br>
            <a:r>
              <a:rPr lang="en-US" sz="2400" b="0" cap="none" dirty="0">
                <a:solidFill>
                  <a:srgbClr val="008BAC"/>
                </a:solidFill>
                <a:latin typeface="PrudentialModern SemCond" pitchFamily="2" charset="0"/>
              </a:rPr>
              <a:t>Long-Term Care</a:t>
            </a:r>
          </a:p>
        </p:txBody>
      </p:sp>
      <p:sp>
        <p:nvSpPr>
          <p:cNvPr id="5" name="TextBox 4"/>
          <p:cNvSpPr txBox="1"/>
          <p:nvPr/>
        </p:nvSpPr>
        <p:spPr>
          <a:xfrm>
            <a:off x="364236" y="5425806"/>
            <a:ext cx="8839200" cy="784830"/>
          </a:xfrm>
          <a:prstGeom prst="rect">
            <a:avLst/>
          </a:prstGeom>
          <a:noFill/>
        </p:spPr>
        <p:txBody>
          <a:bodyPr wrap="square" rtlCol="0">
            <a:spAutoFit/>
          </a:bodyPr>
          <a:lstStyle/>
          <a:p>
            <a:pPr lvl="0" fontAlgn="base">
              <a:spcBef>
                <a:spcPct val="0"/>
              </a:spcBef>
              <a:spcAft>
                <a:spcPct val="0"/>
              </a:spcAft>
              <a:defRPr/>
            </a:pPr>
            <a:r>
              <a:rPr lang="en-US" sz="900" baseline="30000" dirty="0">
                <a:latin typeface="PrudentialModern Med Cond" pitchFamily="2" charset="0"/>
              </a:rPr>
              <a:t>1</a:t>
            </a:r>
            <a:r>
              <a:rPr lang="en-US" sz="900" dirty="0">
                <a:latin typeface="PrudentialModern Med Cond" pitchFamily="2" charset="0"/>
              </a:rPr>
              <a:t> Genworth 2019 Cost of Care Survey; Home Health Aide Services Median Annual Cost; Nursing Home (Private Room) Median Annual Cost   </a:t>
            </a:r>
          </a:p>
          <a:p>
            <a:pPr lvl="0"/>
            <a:r>
              <a:rPr lang="en-US" sz="900" baseline="30000" dirty="0">
                <a:latin typeface="PrudentialModern Med Cond" pitchFamily="2" charset="0"/>
              </a:rPr>
              <a:t>2: </a:t>
            </a:r>
            <a:r>
              <a:rPr lang="en-US" sz="900" dirty="0">
                <a:latin typeface="PrudentialModern Med Cond" pitchFamily="2" charset="0"/>
              </a:rPr>
              <a:t>APSE Issue Brief; U.S. Department of Health and Human Services, Office of the assistant secretary for planning and evaluation office of disability, aging and long-term </a:t>
            </a:r>
          </a:p>
          <a:p>
            <a:pPr lvl="0"/>
            <a:r>
              <a:rPr lang="en-US" sz="900" dirty="0">
                <a:latin typeface="PrudentialModern Med Cond" pitchFamily="2" charset="0"/>
              </a:rPr>
              <a:t>	care policy, </a:t>
            </a:r>
            <a:r>
              <a:rPr lang="en-US" sz="900" i="1" dirty="0">
                <a:latin typeface="PrudentialModern Med Cond" pitchFamily="2" charset="0"/>
              </a:rPr>
              <a:t>“Long-Term Services and Supports for Older Americans: Risks and Financing</a:t>
            </a:r>
            <a:r>
              <a:rPr lang="en-US" sz="900" dirty="0">
                <a:latin typeface="PrudentialModern Med Cond" pitchFamily="2" charset="0"/>
              </a:rPr>
              <a:t>”; Rev 2016)</a:t>
            </a:r>
            <a:endParaRPr lang="en-US" sz="900" baseline="30000" dirty="0">
              <a:latin typeface="PrudentialModern Med Cond" pitchFamily="2" charset="0"/>
            </a:endParaRPr>
          </a:p>
          <a:p>
            <a:pPr lvl="0" fontAlgn="base">
              <a:spcBef>
                <a:spcPct val="0"/>
              </a:spcBef>
              <a:spcAft>
                <a:spcPct val="0"/>
              </a:spcAft>
              <a:defRPr/>
            </a:pPr>
            <a:r>
              <a:rPr lang="en-US" sz="900" baseline="30000" dirty="0">
                <a:latin typeface="PrudentialModern Med Cond" pitchFamily="2" charset="0"/>
              </a:rPr>
              <a:t>3: </a:t>
            </a:r>
            <a:r>
              <a:rPr lang="en-US" sz="900" dirty="0">
                <a:latin typeface="PrudentialModern Med Cond" pitchFamily="2" charset="0"/>
              </a:rPr>
              <a:t>U.S. Dept. of Health and Human Services, Administration on Aging; </a:t>
            </a:r>
            <a:r>
              <a:rPr lang="en-US" sz="900" dirty="0">
                <a:latin typeface="PrudentialModern Med Cond" pitchFamily="2" charset="0"/>
                <a:hlinkClick r:id="rId3">
                  <a:extLst>
                    <a:ext uri="{A12FA001-AC4F-418D-AE19-62706E023703}">
                      <ahyp:hlinkClr xmlns:ahyp="http://schemas.microsoft.com/office/drawing/2018/hyperlinkcolor" val="tx"/>
                    </a:ext>
                  </a:extLst>
                </a:hlinkClick>
              </a:rPr>
              <a:t>https://longtermcare.acl.gov/the-basics/how-much-care-will-you-need.html</a:t>
            </a:r>
            <a:r>
              <a:rPr lang="en-US" sz="900" dirty="0">
                <a:latin typeface="PrudentialModern Med Cond" pitchFamily="2" charset="0"/>
              </a:rPr>
              <a:t> , October 2018 </a:t>
            </a:r>
          </a:p>
          <a:p>
            <a:r>
              <a:rPr lang="en-US" sz="900" baseline="30000" dirty="0">
                <a:latin typeface="PrudentialModern Med Cond" pitchFamily="2" charset="0"/>
              </a:rPr>
              <a:t>4 </a:t>
            </a:r>
            <a:r>
              <a:rPr lang="en-US" sz="900" dirty="0">
                <a:latin typeface="PrudentialModern Med Cond" pitchFamily="2" charset="0"/>
              </a:rPr>
              <a:t>US Dept. of HHS, CDC, National Center for Health Statistics, National Study of Long-Term Care Providers</a:t>
            </a:r>
            <a:r>
              <a:rPr lang="en-US" sz="900" i="1" dirty="0">
                <a:latin typeface="PrudentialModern Med Cond" pitchFamily="2" charset="0"/>
              </a:rPr>
              <a:t>, Weighted Survey Estimates; </a:t>
            </a:r>
            <a:r>
              <a:rPr lang="en-US" sz="900" dirty="0">
                <a:latin typeface="PrudentialModern Med Cond" pitchFamily="2" charset="0"/>
              </a:rPr>
              <a:t>August and October 2017</a:t>
            </a:r>
            <a:endParaRPr lang="en-US" sz="900" baseline="30000" dirty="0">
              <a:latin typeface="PrudentialModern Med Cond" pitchFamily="2" charset="0"/>
            </a:endParaRPr>
          </a:p>
        </p:txBody>
      </p:sp>
    </p:spTree>
    <p:extLst>
      <p:ext uri="{BB962C8B-B14F-4D97-AF65-F5344CB8AC3E}">
        <p14:creationId xmlns:p14="http://schemas.microsoft.com/office/powerpoint/2010/main" val="314322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rallelogram 30"/>
          <p:cNvSpPr/>
          <p:nvPr/>
        </p:nvSpPr>
        <p:spPr>
          <a:xfrm>
            <a:off x="-1028951" y="1937308"/>
            <a:ext cx="4877272" cy="332692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p:cNvSpPr/>
          <p:nvPr/>
        </p:nvSpPr>
        <p:spPr>
          <a:xfrm>
            <a:off x="2590800" y="4426029"/>
            <a:ext cx="7086600" cy="838200"/>
          </a:xfrm>
          <a:prstGeom prst="parallelogram">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p:cNvSpPr/>
          <p:nvPr/>
        </p:nvSpPr>
        <p:spPr>
          <a:xfrm>
            <a:off x="2807854" y="3587829"/>
            <a:ext cx="7086600" cy="838200"/>
          </a:xfrm>
          <a:prstGeom prst="parallelogram">
            <a:avLst/>
          </a:prstGeom>
          <a:solidFill>
            <a:srgbClr val="008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012601" y="2778204"/>
            <a:ext cx="7086600" cy="838200"/>
          </a:xfrm>
          <a:prstGeom prst="parallelogram">
            <a:avLst/>
          </a:prstGeom>
          <a:solidFill>
            <a:srgbClr val="006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arallelogram 26"/>
          <p:cNvSpPr/>
          <p:nvPr/>
        </p:nvSpPr>
        <p:spPr>
          <a:xfrm>
            <a:off x="3231676" y="1940004"/>
            <a:ext cx="7086600" cy="838200"/>
          </a:xfrm>
          <a:prstGeom prst="parallelogram">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The ABCs of Medicare</a:t>
            </a:r>
          </a:p>
        </p:txBody>
      </p:sp>
      <p:sp>
        <p:nvSpPr>
          <p:cNvPr id="6" name="Rectangle 5"/>
          <p:cNvSpPr/>
          <p:nvPr/>
        </p:nvSpPr>
        <p:spPr>
          <a:xfrm>
            <a:off x="609600" y="2590801"/>
            <a:ext cx="1981200" cy="1077218"/>
          </a:xfrm>
          <a:prstGeom prst="rect">
            <a:avLst/>
          </a:prstGeom>
        </p:spPr>
        <p:txBody>
          <a:bodyPr wrap="square">
            <a:spAutoFit/>
          </a:bodyPr>
          <a:lstStyle/>
          <a:p>
            <a:r>
              <a:rPr lang="en-US" sz="3200" b="1" dirty="0">
                <a:solidFill>
                  <a:srgbClr val="000000"/>
                </a:solidFill>
                <a:latin typeface="Prudential Modern Medium" pitchFamily="2" charset="77"/>
              </a:rPr>
              <a:t>Medicare Part</a:t>
            </a:r>
          </a:p>
        </p:txBody>
      </p:sp>
      <p:grpSp>
        <p:nvGrpSpPr>
          <p:cNvPr id="3" name="Group 31"/>
          <p:cNvGrpSpPr/>
          <p:nvPr/>
        </p:nvGrpSpPr>
        <p:grpSpPr>
          <a:xfrm>
            <a:off x="3460276" y="1828800"/>
            <a:ext cx="3648585" cy="1107996"/>
            <a:chOff x="3505200" y="1565196"/>
            <a:chExt cx="3648585" cy="1107996"/>
          </a:xfrm>
        </p:grpSpPr>
        <p:sp>
          <p:nvSpPr>
            <p:cNvPr id="7" name="Rectangle 6"/>
            <p:cNvSpPr/>
            <p:nvPr/>
          </p:nvSpPr>
          <p:spPr>
            <a:xfrm>
              <a:off x="4343400" y="1905000"/>
              <a:ext cx="2810385" cy="461665"/>
            </a:xfrm>
            <a:prstGeom prst="rect">
              <a:avLst/>
            </a:prstGeom>
          </p:spPr>
          <p:txBody>
            <a:bodyPr wrap="none">
              <a:spAutoFit/>
            </a:bodyPr>
            <a:lstStyle/>
            <a:p>
              <a:r>
                <a:rPr lang="en-US" sz="2400" dirty="0">
                  <a:solidFill>
                    <a:schemeClr val="bg1"/>
                  </a:solidFill>
                  <a:latin typeface="Prudential Modern Medium" pitchFamily="2" charset="77"/>
                </a:rPr>
                <a:t>Hospital Insurance</a:t>
              </a:r>
            </a:p>
          </p:txBody>
        </p:sp>
        <p:sp>
          <p:nvSpPr>
            <p:cNvPr id="23" name="Rectangle 22"/>
            <p:cNvSpPr/>
            <p:nvPr/>
          </p:nvSpPr>
          <p:spPr>
            <a:xfrm>
              <a:off x="3505200" y="1565196"/>
              <a:ext cx="914400" cy="1107996"/>
            </a:xfrm>
            <a:prstGeom prst="rect">
              <a:avLst/>
            </a:prstGeom>
          </p:spPr>
          <p:txBody>
            <a:bodyPr wrap="square">
              <a:spAutoFit/>
            </a:bodyPr>
            <a:lstStyle/>
            <a:p>
              <a:r>
                <a:rPr lang="en-US" sz="6600" b="1" dirty="0">
                  <a:solidFill>
                    <a:schemeClr val="bg1"/>
                  </a:solidFill>
                  <a:latin typeface="+mj-lt"/>
                </a:rPr>
                <a:t>A</a:t>
              </a:r>
            </a:p>
          </p:txBody>
        </p:sp>
      </p:grpSp>
      <p:grpSp>
        <p:nvGrpSpPr>
          <p:cNvPr id="4" name="Group 32"/>
          <p:cNvGrpSpPr/>
          <p:nvPr/>
        </p:nvGrpSpPr>
        <p:grpSpPr>
          <a:xfrm>
            <a:off x="3254374" y="2625804"/>
            <a:ext cx="3597289" cy="1107996"/>
            <a:chOff x="3299298" y="2362200"/>
            <a:chExt cx="3597289" cy="1107996"/>
          </a:xfrm>
        </p:grpSpPr>
        <p:sp>
          <p:nvSpPr>
            <p:cNvPr id="11" name="Rectangle 10"/>
            <p:cNvSpPr/>
            <p:nvPr/>
          </p:nvSpPr>
          <p:spPr>
            <a:xfrm>
              <a:off x="4137498" y="2736671"/>
              <a:ext cx="2759089" cy="461665"/>
            </a:xfrm>
            <a:prstGeom prst="rect">
              <a:avLst/>
            </a:prstGeom>
          </p:spPr>
          <p:txBody>
            <a:bodyPr wrap="none">
              <a:spAutoFit/>
            </a:bodyPr>
            <a:lstStyle/>
            <a:p>
              <a:r>
                <a:rPr lang="en-US" sz="2400" dirty="0">
                  <a:solidFill>
                    <a:schemeClr val="bg1"/>
                  </a:solidFill>
                  <a:latin typeface="Prudential Modern Medium" pitchFamily="2" charset="77"/>
                </a:rPr>
                <a:t>Medical Insurance</a:t>
              </a:r>
            </a:p>
          </p:txBody>
        </p:sp>
        <p:sp>
          <p:nvSpPr>
            <p:cNvPr id="24" name="Rectangle 23"/>
            <p:cNvSpPr/>
            <p:nvPr/>
          </p:nvSpPr>
          <p:spPr>
            <a:xfrm>
              <a:off x="3299298" y="2362200"/>
              <a:ext cx="914400" cy="1107996"/>
            </a:xfrm>
            <a:prstGeom prst="rect">
              <a:avLst/>
            </a:prstGeom>
          </p:spPr>
          <p:txBody>
            <a:bodyPr wrap="square">
              <a:spAutoFit/>
            </a:bodyPr>
            <a:lstStyle/>
            <a:p>
              <a:r>
                <a:rPr lang="en-US" sz="6600" b="1" dirty="0">
                  <a:solidFill>
                    <a:schemeClr val="bg1"/>
                  </a:solidFill>
                  <a:latin typeface="+mj-lt"/>
                </a:rPr>
                <a:t>B</a:t>
              </a:r>
            </a:p>
          </p:txBody>
        </p:sp>
      </p:grpSp>
      <p:grpSp>
        <p:nvGrpSpPr>
          <p:cNvPr id="5" name="Group 33"/>
          <p:cNvGrpSpPr/>
          <p:nvPr/>
        </p:nvGrpSpPr>
        <p:grpSpPr>
          <a:xfrm>
            <a:off x="3079276" y="3464004"/>
            <a:ext cx="3836137" cy="1107996"/>
            <a:chOff x="3124200" y="3200400"/>
            <a:chExt cx="3836137" cy="1107996"/>
          </a:xfrm>
        </p:grpSpPr>
        <p:sp>
          <p:nvSpPr>
            <p:cNvPr id="14" name="Rectangle 13"/>
            <p:cNvSpPr/>
            <p:nvPr/>
          </p:nvSpPr>
          <p:spPr>
            <a:xfrm>
              <a:off x="3962400" y="3542268"/>
              <a:ext cx="2997937" cy="461665"/>
            </a:xfrm>
            <a:prstGeom prst="rect">
              <a:avLst/>
            </a:prstGeom>
          </p:spPr>
          <p:txBody>
            <a:bodyPr wrap="none">
              <a:spAutoFit/>
            </a:bodyPr>
            <a:lstStyle/>
            <a:p>
              <a:r>
                <a:rPr lang="en-US" sz="2400" dirty="0">
                  <a:solidFill>
                    <a:schemeClr val="bg1"/>
                  </a:solidFill>
                  <a:latin typeface="Prudential Modern Medium" pitchFamily="2" charset="77"/>
                </a:rPr>
                <a:t>Medicare Advantage</a:t>
              </a:r>
            </a:p>
          </p:txBody>
        </p:sp>
        <p:sp>
          <p:nvSpPr>
            <p:cNvPr id="25" name="Rectangle 24"/>
            <p:cNvSpPr/>
            <p:nvPr/>
          </p:nvSpPr>
          <p:spPr>
            <a:xfrm>
              <a:off x="3124200" y="3200400"/>
              <a:ext cx="914400" cy="1107996"/>
            </a:xfrm>
            <a:prstGeom prst="rect">
              <a:avLst/>
            </a:prstGeom>
          </p:spPr>
          <p:txBody>
            <a:bodyPr wrap="square">
              <a:spAutoFit/>
            </a:bodyPr>
            <a:lstStyle/>
            <a:p>
              <a:r>
                <a:rPr lang="en-US" sz="6600" b="1" dirty="0">
                  <a:solidFill>
                    <a:schemeClr val="bg1"/>
                  </a:solidFill>
                  <a:latin typeface="+mj-lt"/>
                </a:rPr>
                <a:t>C</a:t>
              </a:r>
            </a:p>
          </p:txBody>
        </p:sp>
      </p:grpSp>
      <p:grpSp>
        <p:nvGrpSpPr>
          <p:cNvPr id="8" name="Group 34"/>
          <p:cNvGrpSpPr/>
          <p:nvPr/>
        </p:nvGrpSpPr>
        <p:grpSpPr>
          <a:xfrm>
            <a:off x="2850676" y="4302204"/>
            <a:ext cx="4766307" cy="1107996"/>
            <a:chOff x="2895600" y="4038600"/>
            <a:chExt cx="4766307" cy="1107996"/>
          </a:xfrm>
        </p:grpSpPr>
        <p:sp>
          <p:nvSpPr>
            <p:cNvPr id="17" name="Rectangle 16"/>
            <p:cNvSpPr/>
            <p:nvPr/>
          </p:nvSpPr>
          <p:spPr>
            <a:xfrm>
              <a:off x="3750259" y="4343400"/>
              <a:ext cx="3911648" cy="461665"/>
            </a:xfrm>
            <a:prstGeom prst="rect">
              <a:avLst/>
            </a:prstGeom>
          </p:spPr>
          <p:txBody>
            <a:bodyPr wrap="none">
              <a:spAutoFit/>
            </a:bodyPr>
            <a:lstStyle/>
            <a:p>
              <a:r>
                <a:rPr lang="en-US" sz="2400" dirty="0">
                  <a:solidFill>
                    <a:schemeClr val="bg1"/>
                  </a:solidFill>
                  <a:latin typeface="Prudential Modern Medium" pitchFamily="2" charset="77"/>
                </a:rPr>
                <a:t>Prescription Drug Coverage</a:t>
              </a:r>
            </a:p>
          </p:txBody>
        </p:sp>
        <p:sp>
          <p:nvSpPr>
            <p:cNvPr id="26" name="Rectangle 25"/>
            <p:cNvSpPr/>
            <p:nvPr/>
          </p:nvSpPr>
          <p:spPr>
            <a:xfrm>
              <a:off x="2895600" y="4038600"/>
              <a:ext cx="914400" cy="1107996"/>
            </a:xfrm>
            <a:prstGeom prst="rect">
              <a:avLst/>
            </a:prstGeom>
          </p:spPr>
          <p:txBody>
            <a:bodyPr wrap="square">
              <a:spAutoFit/>
            </a:bodyPr>
            <a:lstStyle/>
            <a:p>
              <a:r>
                <a:rPr lang="en-US" sz="6600" b="1" dirty="0">
                  <a:solidFill>
                    <a:schemeClr val="bg1"/>
                  </a:solidFill>
                  <a:latin typeface="+mj-lt"/>
                </a:rPr>
                <a:t>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3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5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386134" y="2040865"/>
            <a:ext cx="4649864" cy="2776270"/>
            <a:chOff x="-913362" y="1338530"/>
            <a:chExt cx="5013532" cy="2776270"/>
          </a:xfrm>
        </p:grpSpPr>
        <p:sp>
          <p:nvSpPr>
            <p:cNvPr id="15" name="Rectangle 14"/>
            <p:cNvSpPr/>
            <p:nvPr/>
          </p:nvSpPr>
          <p:spPr>
            <a:xfrm>
              <a:off x="-905522" y="2209800"/>
              <a:ext cx="4902425" cy="1905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a:off x="-913362" y="1787103"/>
              <a:ext cx="4916018" cy="429885"/>
            </a:xfrm>
            <a:prstGeom prst="parallelogram">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a:off x="-803696" y="1338530"/>
              <a:ext cx="4903866" cy="457200"/>
            </a:xfrm>
            <a:prstGeom prst="parallelogram">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12"/>
          <p:cNvGrpSpPr/>
          <p:nvPr/>
        </p:nvGrpSpPr>
        <p:grpSpPr>
          <a:xfrm>
            <a:off x="108000" y="2040865"/>
            <a:ext cx="4387799" cy="2776270"/>
            <a:chOff x="-651296" y="1338530"/>
            <a:chExt cx="5147096" cy="2776270"/>
          </a:xfrm>
        </p:grpSpPr>
        <p:sp>
          <p:nvSpPr>
            <p:cNvPr id="12" name="Rectangle 11"/>
            <p:cNvSpPr/>
            <p:nvPr/>
          </p:nvSpPr>
          <p:spPr>
            <a:xfrm>
              <a:off x="-297485" y="2209800"/>
              <a:ext cx="4578172" cy="1905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p:nvSpPr>
          <p:spPr>
            <a:xfrm>
              <a:off x="-651296" y="1787103"/>
              <a:ext cx="5035896" cy="429885"/>
            </a:xfrm>
            <a:prstGeom prst="parallelogram">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a:off x="-527648" y="1338530"/>
              <a:ext cx="5023448" cy="4572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p:cNvSpPr>
            <a:spLocks noGrp="1"/>
          </p:cNvSpPr>
          <p:nvPr>
            <p:ph type="title"/>
          </p:nvPr>
        </p:nvSpPr>
        <p:spPr/>
        <p:txBody>
          <a:bodyPr/>
          <a:lstStyle/>
          <a:p>
            <a:r>
              <a:rPr lang="en-US" dirty="0"/>
              <a:t>Types of Medicare Coverage</a:t>
            </a:r>
          </a:p>
        </p:txBody>
      </p:sp>
      <p:sp>
        <p:nvSpPr>
          <p:cNvPr id="5" name="Content Placeholder 4"/>
          <p:cNvSpPr>
            <a:spLocks noGrp="1"/>
          </p:cNvSpPr>
          <p:nvPr>
            <p:ph sz="quarter" idx="12"/>
          </p:nvPr>
        </p:nvSpPr>
        <p:spPr>
          <a:xfrm>
            <a:off x="628373" y="2082770"/>
            <a:ext cx="8229600" cy="2382704"/>
          </a:xfrm>
        </p:spPr>
        <p:txBody>
          <a:bodyPr/>
          <a:lstStyle/>
          <a:p>
            <a:r>
              <a:rPr lang="en-US" sz="2400" dirty="0">
                <a:solidFill>
                  <a:schemeClr val="bg1"/>
                </a:solidFill>
              </a:rPr>
              <a:t>Unbundled</a:t>
            </a:r>
          </a:p>
          <a:p>
            <a:r>
              <a:rPr lang="en-US" dirty="0"/>
              <a:t>Traditional Coverage</a:t>
            </a:r>
            <a:br>
              <a:rPr lang="en-US" dirty="0"/>
            </a:br>
            <a:endParaRPr lang="en-US" sz="1800" dirty="0"/>
          </a:p>
          <a:p>
            <a:r>
              <a:rPr lang="en-US" sz="1800" dirty="0">
                <a:solidFill>
                  <a:srgbClr val="000000"/>
                </a:solidFill>
              </a:rPr>
              <a:t> Part A: </a:t>
            </a:r>
            <a:r>
              <a:rPr lang="en-US" sz="1800" b="0" dirty="0">
                <a:solidFill>
                  <a:srgbClr val="000000"/>
                </a:solidFill>
                <a:latin typeface="Prudential Modern Medium" pitchFamily="2" charset="77"/>
              </a:rPr>
              <a:t>Hospital Insurance</a:t>
            </a:r>
          </a:p>
          <a:p>
            <a:r>
              <a:rPr lang="en-US" sz="1800" dirty="0">
                <a:solidFill>
                  <a:srgbClr val="000000"/>
                </a:solidFill>
              </a:rPr>
              <a:t> Part B: </a:t>
            </a:r>
            <a:r>
              <a:rPr lang="en-US" sz="1800" b="0" dirty="0">
                <a:solidFill>
                  <a:srgbClr val="000000"/>
                </a:solidFill>
                <a:latin typeface="Prudential Modern Medium" pitchFamily="2" charset="77"/>
              </a:rPr>
              <a:t>Medical Insurance</a:t>
            </a:r>
          </a:p>
          <a:p>
            <a:r>
              <a:rPr lang="en-US" sz="1800" dirty="0">
                <a:solidFill>
                  <a:srgbClr val="000000"/>
                </a:solidFill>
              </a:rPr>
              <a:t> Part D: </a:t>
            </a:r>
            <a:r>
              <a:rPr lang="en-US" sz="1800" b="0" dirty="0">
                <a:solidFill>
                  <a:srgbClr val="000000"/>
                </a:solidFill>
                <a:latin typeface="Prudential Modern Medium" pitchFamily="2" charset="77"/>
              </a:rPr>
              <a:t>Drug Coverage</a:t>
            </a:r>
          </a:p>
          <a:p>
            <a:r>
              <a:rPr lang="en-US" sz="1800" dirty="0">
                <a:solidFill>
                  <a:srgbClr val="000000"/>
                </a:solidFill>
              </a:rPr>
              <a:t> Medigap: </a:t>
            </a:r>
            <a:r>
              <a:rPr lang="en-US" sz="1800" b="0" dirty="0">
                <a:solidFill>
                  <a:srgbClr val="000000"/>
                </a:solidFill>
                <a:latin typeface="Prudential Modern Medium" pitchFamily="2" charset="77"/>
              </a:rPr>
              <a:t>(optional)</a:t>
            </a:r>
          </a:p>
        </p:txBody>
      </p:sp>
      <p:sp>
        <p:nvSpPr>
          <p:cNvPr id="6" name="Content Placeholder 5"/>
          <p:cNvSpPr>
            <a:spLocks noGrp="1"/>
          </p:cNvSpPr>
          <p:nvPr>
            <p:ph sz="half" idx="4294967295"/>
          </p:nvPr>
        </p:nvSpPr>
        <p:spPr>
          <a:xfrm>
            <a:off x="5164138" y="2074203"/>
            <a:ext cx="3979862" cy="2880276"/>
          </a:xfrm>
        </p:spPr>
        <p:txBody>
          <a:bodyPr/>
          <a:lstStyle/>
          <a:p>
            <a:r>
              <a:rPr lang="en-US" sz="2400" dirty="0">
                <a:solidFill>
                  <a:schemeClr val="bg1"/>
                </a:solidFill>
              </a:rPr>
              <a:t>Bundled</a:t>
            </a:r>
          </a:p>
          <a:p>
            <a:r>
              <a:rPr lang="en-US" dirty="0"/>
              <a:t>Medicare Advantage</a:t>
            </a:r>
          </a:p>
          <a:p>
            <a:endParaRPr lang="en-US" dirty="0"/>
          </a:p>
          <a:p>
            <a:r>
              <a:rPr lang="en-US" sz="1800" dirty="0"/>
              <a:t> </a:t>
            </a:r>
            <a:r>
              <a:rPr lang="en-US" sz="1800" dirty="0">
                <a:solidFill>
                  <a:srgbClr val="000000"/>
                </a:solidFill>
              </a:rPr>
              <a:t>Part C: </a:t>
            </a:r>
            <a:r>
              <a:rPr lang="en-US" sz="1800" b="0" dirty="0">
                <a:solidFill>
                  <a:srgbClr val="000000"/>
                </a:solidFill>
                <a:latin typeface="Prudential Modern Medium" pitchFamily="2" charset="77"/>
              </a:rPr>
              <a:t>Medicare Advantage</a:t>
            </a:r>
          </a:p>
          <a:p>
            <a:r>
              <a:rPr lang="en-US" sz="1800" b="0" dirty="0">
                <a:solidFill>
                  <a:srgbClr val="000000"/>
                </a:solidFill>
                <a:latin typeface="Prudential Modern Medium" pitchFamily="2" charset="77"/>
              </a:rPr>
              <a:t>An “all in one” plan</a:t>
            </a:r>
          </a:p>
          <a:p>
            <a:pPr marL="519113" lvl="2" indent="-122238">
              <a:buFont typeface="Arial"/>
              <a:buChar char="•"/>
            </a:pPr>
            <a:r>
              <a:rPr lang="en-US" sz="1400" dirty="0">
                <a:solidFill>
                  <a:srgbClr val="000000"/>
                </a:solidFill>
                <a:latin typeface="Prudential Modern Medium" pitchFamily="2" charset="77"/>
              </a:rPr>
              <a:t>Includes Parts A and B</a:t>
            </a:r>
          </a:p>
          <a:p>
            <a:pPr marL="519113" lvl="2" indent="-122238">
              <a:buFont typeface="Arial"/>
              <a:buChar char="•"/>
            </a:pPr>
            <a:r>
              <a:rPr lang="en-US" sz="1400" dirty="0">
                <a:solidFill>
                  <a:srgbClr val="000000"/>
                </a:solidFill>
                <a:latin typeface="Prudential Modern Medium" pitchFamily="2" charset="77"/>
              </a:rPr>
              <a:t>Often includes Part D</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d_Hosp.png"/>
          <p:cNvPicPr>
            <a:picLocks noChangeAspect="1"/>
          </p:cNvPicPr>
          <p:nvPr/>
        </p:nvPicPr>
        <p:blipFill>
          <a:blip r:embed="rId3" cstate="print"/>
          <a:stretch>
            <a:fillRect/>
          </a:stretch>
        </p:blipFill>
        <p:spPr>
          <a:xfrm>
            <a:off x="2057808" y="1265702"/>
            <a:ext cx="8003330" cy="3886200"/>
          </a:xfrm>
          <a:prstGeom prst="rect">
            <a:avLst/>
          </a:prstGeom>
        </p:spPr>
      </p:pic>
      <p:sp>
        <p:nvSpPr>
          <p:cNvPr id="4" name="Content Placeholder 3"/>
          <p:cNvSpPr>
            <a:spLocks noGrp="1"/>
          </p:cNvSpPr>
          <p:nvPr>
            <p:ph sz="quarter" idx="12"/>
          </p:nvPr>
        </p:nvSpPr>
        <p:spPr>
          <a:xfrm>
            <a:off x="2974946" y="3162300"/>
            <a:ext cx="6169054" cy="1884177"/>
          </a:xfrm>
          <a:solidFill>
            <a:srgbClr val="FFFFFF">
              <a:alpha val="80000"/>
            </a:srgbClr>
          </a:solidFill>
        </p:spPr>
        <p:txBody>
          <a:bodyPr anchor="ctr">
            <a:noAutofit/>
          </a:bodyPr>
          <a:lstStyle/>
          <a:p>
            <a:pPr marL="114300">
              <a:spcBef>
                <a:spcPts val="600"/>
              </a:spcBef>
            </a:pPr>
            <a:r>
              <a:rPr lang="en-US" sz="1800" dirty="0">
                <a:solidFill>
                  <a:srgbClr val="000000"/>
                </a:solidFill>
                <a:latin typeface="PrudentialModern SemCond" pitchFamily="2" charset="0"/>
              </a:rPr>
              <a:t>BUT once in the hospital:</a:t>
            </a:r>
          </a:p>
          <a:p>
            <a:pPr marL="630238" lvl="1" indent="-173038">
              <a:lnSpc>
                <a:spcPct val="100000"/>
              </a:lnSpc>
              <a:spcBef>
                <a:spcPts val="600"/>
              </a:spcBef>
              <a:buFont typeface="Arial"/>
              <a:buChar char="•"/>
            </a:pPr>
            <a:r>
              <a:rPr lang="en-US" sz="1800" b="0" dirty="0">
                <a:solidFill>
                  <a:srgbClr val="000000"/>
                </a:solidFill>
                <a:latin typeface="PrudentialModern SemCond" pitchFamily="2" charset="0"/>
              </a:rPr>
              <a:t>Days 1-60:  </a:t>
            </a:r>
            <a:r>
              <a:rPr lang="en-US" sz="1800" dirty="0">
                <a:solidFill>
                  <a:srgbClr val="000000"/>
                </a:solidFill>
                <a:latin typeface="PrudentialModern SemCond" pitchFamily="2" charset="0"/>
              </a:rPr>
              <a:t>$1,408 </a:t>
            </a:r>
            <a:r>
              <a:rPr lang="en-US" sz="1800" b="0" dirty="0">
                <a:solidFill>
                  <a:srgbClr val="000000"/>
                </a:solidFill>
                <a:latin typeface="PrudentialModern SemCond" pitchFamily="2" charset="0"/>
              </a:rPr>
              <a:t>per hospital stay deductible</a:t>
            </a:r>
          </a:p>
          <a:p>
            <a:pPr marL="630238" lvl="1" indent="-173038">
              <a:lnSpc>
                <a:spcPct val="100000"/>
              </a:lnSpc>
              <a:spcBef>
                <a:spcPts val="600"/>
              </a:spcBef>
              <a:buFont typeface="Arial"/>
              <a:buChar char="•"/>
            </a:pPr>
            <a:r>
              <a:rPr lang="en-US" sz="1800" b="0" dirty="0">
                <a:solidFill>
                  <a:srgbClr val="000000"/>
                </a:solidFill>
                <a:latin typeface="PrudentialModern SemCond" pitchFamily="2" charset="0"/>
              </a:rPr>
              <a:t>Days 61-90:  </a:t>
            </a:r>
            <a:r>
              <a:rPr lang="en-US" sz="1800" dirty="0">
                <a:solidFill>
                  <a:srgbClr val="000000"/>
                </a:solidFill>
                <a:latin typeface="PrudentialModern SemCond" pitchFamily="2" charset="0"/>
              </a:rPr>
              <a:t>$352 </a:t>
            </a:r>
            <a:r>
              <a:rPr lang="en-US" sz="1800" b="0" dirty="0">
                <a:solidFill>
                  <a:srgbClr val="000000"/>
                </a:solidFill>
                <a:latin typeface="PrudentialModern SemCond" pitchFamily="2" charset="0"/>
              </a:rPr>
              <a:t>per day co-payment</a:t>
            </a:r>
          </a:p>
          <a:p>
            <a:pPr marL="630238" lvl="1" indent="-173038">
              <a:lnSpc>
                <a:spcPct val="100000"/>
              </a:lnSpc>
              <a:spcBef>
                <a:spcPts val="600"/>
              </a:spcBef>
              <a:buFont typeface="Arial"/>
              <a:buChar char="•"/>
            </a:pPr>
            <a:r>
              <a:rPr lang="en-US" sz="1800" b="0" dirty="0">
                <a:solidFill>
                  <a:srgbClr val="000000"/>
                </a:solidFill>
                <a:latin typeface="PrudentialModern SemCond" pitchFamily="2" charset="0"/>
              </a:rPr>
              <a:t>Days 91-150:  </a:t>
            </a:r>
            <a:r>
              <a:rPr lang="en-US" sz="1800" dirty="0">
                <a:solidFill>
                  <a:srgbClr val="000000"/>
                </a:solidFill>
                <a:latin typeface="PrudentialModern SemCond" pitchFamily="2" charset="0"/>
              </a:rPr>
              <a:t>$704 </a:t>
            </a:r>
            <a:r>
              <a:rPr lang="en-US" sz="1800" b="0" dirty="0">
                <a:solidFill>
                  <a:srgbClr val="000000"/>
                </a:solidFill>
                <a:latin typeface="PrudentialModern SemCond" pitchFamily="2" charset="0"/>
              </a:rPr>
              <a:t>per “lifetime reserve day”</a:t>
            </a:r>
          </a:p>
          <a:p>
            <a:pPr marL="630238" lvl="1" indent="-173038">
              <a:lnSpc>
                <a:spcPct val="100000"/>
              </a:lnSpc>
              <a:spcBef>
                <a:spcPts val="600"/>
              </a:spcBef>
              <a:buFont typeface="Arial"/>
              <a:buChar char="•"/>
            </a:pPr>
            <a:r>
              <a:rPr lang="en-US" sz="1800" b="0" dirty="0">
                <a:solidFill>
                  <a:srgbClr val="000000"/>
                </a:solidFill>
                <a:latin typeface="PrudentialModern SemCond" pitchFamily="2" charset="0"/>
              </a:rPr>
              <a:t>Days 151+:  </a:t>
            </a:r>
            <a:r>
              <a:rPr lang="en-US" sz="1800" dirty="0">
                <a:solidFill>
                  <a:srgbClr val="000000"/>
                </a:solidFill>
                <a:latin typeface="PrudentialModern SemCond" pitchFamily="2" charset="0"/>
              </a:rPr>
              <a:t>All costs paid by patient</a:t>
            </a:r>
          </a:p>
        </p:txBody>
      </p:sp>
      <p:sp>
        <p:nvSpPr>
          <p:cNvPr id="2" name="Title 1"/>
          <p:cNvSpPr>
            <a:spLocks noGrp="1"/>
          </p:cNvSpPr>
          <p:nvPr>
            <p:ph type="title"/>
          </p:nvPr>
        </p:nvSpPr>
        <p:spPr/>
        <p:txBody>
          <a:bodyPr anchor="ctr"/>
          <a:lstStyle/>
          <a:p>
            <a:r>
              <a:rPr lang="en-US" dirty="0">
                <a:latin typeface="PrudentialModern SemCond" pitchFamily="2" charset="0"/>
              </a:rPr>
              <a:t>Medicare Part A</a:t>
            </a:r>
          </a:p>
        </p:txBody>
      </p:sp>
      <p:sp>
        <p:nvSpPr>
          <p:cNvPr id="5" name="TextBox 4"/>
          <p:cNvSpPr txBox="1"/>
          <p:nvPr/>
        </p:nvSpPr>
        <p:spPr>
          <a:xfrm>
            <a:off x="312119" y="6036091"/>
            <a:ext cx="7696200" cy="261610"/>
          </a:xfrm>
          <a:prstGeom prst="rect">
            <a:avLst/>
          </a:prstGeom>
          <a:noFill/>
        </p:spPr>
        <p:txBody>
          <a:bodyPr wrap="square" rtlCol="0">
            <a:spAutoFit/>
          </a:bodyPr>
          <a:lstStyle/>
          <a:p>
            <a:r>
              <a:rPr lang="en-US" sz="1050" dirty="0">
                <a:solidFill>
                  <a:srgbClr val="000000"/>
                </a:solidFill>
                <a:latin typeface="PrudentialModern Med Cond" pitchFamily="2" charset="0"/>
              </a:rPr>
              <a:t>Source: U.S. Dept. of Health and Human Services, Notice CMS-8071-N, Nov. 8, 2019</a:t>
            </a:r>
          </a:p>
        </p:txBody>
      </p:sp>
      <p:sp>
        <p:nvSpPr>
          <p:cNvPr id="13" name="Rectangle 12"/>
          <p:cNvSpPr/>
          <p:nvPr/>
        </p:nvSpPr>
        <p:spPr>
          <a:xfrm>
            <a:off x="1600200" y="2228671"/>
            <a:ext cx="3657600" cy="800219"/>
          </a:xfrm>
          <a:prstGeom prst="rect">
            <a:avLst/>
          </a:prstGeom>
        </p:spPr>
        <p:txBody>
          <a:bodyPr wrap="square">
            <a:spAutoFit/>
          </a:bodyPr>
          <a:lstStyle/>
          <a:p>
            <a:pPr marL="173038" indent="-173038">
              <a:spcBef>
                <a:spcPts val="1200"/>
              </a:spcBef>
              <a:buClr>
                <a:schemeClr val="accent2"/>
              </a:buClr>
              <a:buFont typeface="Arial"/>
              <a:buChar char="•"/>
            </a:pPr>
            <a:r>
              <a:rPr lang="en-US" b="1" dirty="0">
                <a:solidFill>
                  <a:srgbClr val="000000"/>
                </a:solidFill>
                <a:latin typeface="PrudentialModern SemCond" pitchFamily="2" charset="0"/>
              </a:rPr>
              <a:t>Provides hospital coverage</a:t>
            </a:r>
          </a:p>
          <a:p>
            <a:pPr marL="173038" indent="-173038">
              <a:spcBef>
                <a:spcPts val="1200"/>
              </a:spcBef>
              <a:buClr>
                <a:schemeClr val="accent2"/>
              </a:buClr>
              <a:buFont typeface="Arial"/>
              <a:buChar char="•"/>
            </a:pPr>
            <a:r>
              <a:rPr lang="en-US" b="1" dirty="0">
                <a:solidFill>
                  <a:srgbClr val="000000"/>
                </a:solidFill>
                <a:latin typeface="PrudentialModern SemCond" pitchFamily="2" charset="0"/>
              </a:rPr>
              <a:t>No out-of-pocket premiums</a:t>
            </a:r>
          </a:p>
        </p:txBody>
      </p:sp>
      <p:pic>
        <p:nvPicPr>
          <p:cNvPr id="14" name="Picture 13" descr="P_ManThinking.png"/>
          <p:cNvPicPr>
            <a:picLocks noChangeAspect="1"/>
          </p:cNvPicPr>
          <p:nvPr/>
        </p:nvPicPr>
        <p:blipFill>
          <a:blip r:embed="rId4" cstate="print"/>
          <a:stretch>
            <a:fillRect/>
          </a:stretch>
        </p:blipFill>
        <p:spPr>
          <a:xfrm>
            <a:off x="304800" y="2057400"/>
            <a:ext cx="1113172" cy="3153160"/>
          </a:xfrm>
          <a:prstGeom prst="rect">
            <a:avLst/>
          </a:prstGeom>
        </p:spPr>
      </p:pic>
      <p:pic>
        <p:nvPicPr>
          <p:cNvPr id="15" name="Picture 14" descr="H_WheelChair.png"/>
          <p:cNvPicPr>
            <a:picLocks noChangeAspect="1"/>
          </p:cNvPicPr>
          <p:nvPr/>
        </p:nvPicPr>
        <p:blipFill>
          <a:blip r:embed="rId5" cstate="print"/>
          <a:stretch>
            <a:fillRect/>
          </a:stretch>
        </p:blipFill>
        <p:spPr>
          <a:xfrm>
            <a:off x="228600" y="2647340"/>
            <a:ext cx="2472103" cy="2563219"/>
          </a:xfrm>
          <a:prstGeom prst="rect">
            <a:avLst/>
          </a:prstGeom>
        </p:spPr>
      </p:pic>
      <p:sp>
        <p:nvSpPr>
          <p:cNvPr id="16" name="Rectangle 15"/>
          <p:cNvSpPr/>
          <p:nvPr/>
        </p:nvSpPr>
        <p:spPr>
          <a:xfrm>
            <a:off x="3659832" y="5257800"/>
            <a:ext cx="4493539" cy="400110"/>
          </a:xfrm>
          <a:prstGeom prst="rect">
            <a:avLst/>
          </a:prstGeom>
        </p:spPr>
        <p:txBody>
          <a:bodyPr wrap="none">
            <a:spAutoFit/>
          </a:bodyPr>
          <a:lstStyle/>
          <a:p>
            <a:pPr marL="0" lvl="1" algn="ctr"/>
            <a:r>
              <a:rPr lang="en-US" sz="2000" b="1" dirty="0">
                <a:solidFill>
                  <a:schemeClr val="tx2"/>
                </a:solidFill>
                <a:latin typeface="PrudentialModern SemCond" pitchFamily="2" charset="0"/>
              </a:rPr>
              <a:t>90-day hospital stay could cost $11,968</a:t>
            </a:r>
          </a:p>
        </p:txBody>
      </p:sp>
      <p:sp>
        <p:nvSpPr>
          <p:cNvPr id="18" name="Parallelogram 17">
            <a:extLst>
              <a:ext uri="{FF2B5EF4-FFF2-40B4-BE49-F238E27FC236}">
                <a16:creationId xmlns:a16="http://schemas.microsoft.com/office/drawing/2014/main" id="{EA7011E9-CFF3-41C4-96CD-037726A53EC5}"/>
              </a:ext>
            </a:extLst>
          </p:cNvPr>
          <p:cNvSpPr/>
          <p:nvPr/>
        </p:nvSpPr>
        <p:spPr>
          <a:xfrm>
            <a:off x="457200" y="1188720"/>
            <a:ext cx="9052560" cy="599810"/>
          </a:xfrm>
          <a:prstGeom prst="parallelogram">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PrudentialModern Cond" pitchFamily="2" charset="0"/>
              </a:rPr>
              <a:t>Part </a:t>
            </a:r>
            <a:r>
              <a:rPr lang="en-US" sz="4400" dirty="0">
                <a:latin typeface="PrudentialModern Cond" pitchFamily="2" charset="0"/>
              </a:rPr>
              <a:t>A</a:t>
            </a:r>
            <a:r>
              <a:rPr lang="en-US" sz="3600" dirty="0">
                <a:latin typeface="PrudentialModern Cond" pitchFamily="2" charset="0"/>
              </a:rPr>
              <a:t>  -  Hospital Insurance</a:t>
            </a:r>
          </a:p>
        </p:txBody>
      </p:sp>
      <p:sp>
        <p:nvSpPr>
          <p:cNvPr id="3" name="Slide Number Placeholder 2">
            <a:extLst>
              <a:ext uri="{FF2B5EF4-FFF2-40B4-BE49-F238E27FC236}">
                <a16:creationId xmlns:a16="http://schemas.microsoft.com/office/drawing/2014/main" id="{6CAD9151-086B-49A1-A75B-5A119A926C36}"/>
              </a:ext>
            </a:extLst>
          </p:cNvPr>
          <p:cNvSpPr>
            <a:spLocks noGrp="1"/>
          </p:cNvSpPr>
          <p:nvPr>
            <p:ph type="sldNum" sz="quarter" idx="11"/>
          </p:nvPr>
        </p:nvSpPr>
        <p:spPr/>
        <p:txBody>
          <a:bodyPr/>
          <a:lstStyle/>
          <a:p>
            <a:fld id="{BB544E63-09F9-914E-B731-EB7D262F5FD2}" type="slidenum">
              <a:rPr lang="en-US" smtClean="0"/>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xit" presetSubtype="8" fill="hold"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0-ppt_w/2"/>
                                          </p:val>
                                        </p:tav>
                                      </p:tavLst>
                                    </p:anim>
                                    <p:anim calcmode="lin" valueType="num">
                                      <p:cBhvr additive="base">
                                        <p:cTn id="11" dur="500"/>
                                        <p:tgtEl>
                                          <p:spTgt spid="14"/>
                                        </p:tgtEl>
                                        <p:attrNameLst>
                                          <p:attrName>ppt_y</p:attrName>
                                        </p:attrNameLst>
                                      </p:cBhvr>
                                      <p:tavLst>
                                        <p:tav tm="0">
                                          <p:val>
                                            <p:strVal val="ppt_y"/>
                                          </p:val>
                                        </p:tav>
                                        <p:tav tm="100000">
                                          <p:val>
                                            <p:strVal val="ppt_y"/>
                                          </p:val>
                                        </p:tav>
                                      </p:tavLst>
                                    </p:anim>
                                    <p:set>
                                      <p:cBhvr>
                                        <p:cTn id="12" dur="1" fill="hold">
                                          <p:stCondLst>
                                            <p:cond delay="499"/>
                                          </p:stCondLst>
                                        </p:cTn>
                                        <p:tgtEl>
                                          <p:spTgt spid="14"/>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500"/>
                                        <p:tgtEl>
                                          <p:spTgt spid="13"/>
                                        </p:tgtEl>
                                        <p:attrNameLst>
                                          <p:attrName>ppt_x</p:attrName>
                                        </p:attrNameLst>
                                      </p:cBhvr>
                                      <p:tavLst>
                                        <p:tav tm="0">
                                          <p:val>
                                            <p:strVal val="ppt_x"/>
                                          </p:val>
                                        </p:tav>
                                        <p:tav tm="100000">
                                          <p:val>
                                            <p:strVal val="0-ppt_w/2"/>
                                          </p:val>
                                        </p:tav>
                                      </p:tavLst>
                                    </p:anim>
                                    <p:anim calcmode="lin" valueType="num">
                                      <p:cBhvr additive="base">
                                        <p:cTn id="15" dur="500"/>
                                        <p:tgtEl>
                                          <p:spTgt spid="13"/>
                                        </p:tgtEl>
                                        <p:attrNameLst>
                                          <p:attrName>ppt_y</p:attrName>
                                        </p:attrNameLst>
                                      </p:cBhvr>
                                      <p:tavLst>
                                        <p:tav tm="0">
                                          <p:val>
                                            <p:strVal val="ppt_y"/>
                                          </p:val>
                                        </p:tav>
                                        <p:tav tm="100000">
                                          <p:val>
                                            <p:strVal val="ppt_y"/>
                                          </p:val>
                                        </p:tav>
                                      </p:tavLst>
                                    </p:anim>
                                    <p:set>
                                      <p:cBhvr>
                                        <p:cTn id="16" dur="1" fill="hold">
                                          <p:stCondLst>
                                            <p:cond delay="499"/>
                                          </p:stCondLst>
                                        </p:cTn>
                                        <p:tgtEl>
                                          <p:spTgt spid="13"/>
                                        </p:tgtEl>
                                        <p:attrNameLst>
                                          <p:attrName>style.visibility</p:attrName>
                                        </p:attrNameLst>
                                      </p:cBhvr>
                                      <p:to>
                                        <p:strVal val="hidden"/>
                                      </p:to>
                                    </p:set>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bg/>
                                          </p:spTgt>
                                        </p:tgtEl>
                                        <p:attrNameLst>
                                          <p:attrName>style.visibility</p:attrName>
                                        </p:attrNameLst>
                                      </p:cBhvr>
                                      <p:to>
                                        <p:strVal val="visible"/>
                                      </p:to>
                                    </p:set>
                                    <p:anim calcmode="lin" valueType="num">
                                      <p:cBhvr additive="base">
                                        <p:cTn id="23"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bg/>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PrudentialModern SemCond" pitchFamily="2" charset="0"/>
              </a:rPr>
              <a:t>Medicare Part B</a:t>
            </a:r>
          </a:p>
        </p:txBody>
      </p:sp>
      <p:sp>
        <p:nvSpPr>
          <p:cNvPr id="20" name="Rectangle 19"/>
          <p:cNvSpPr/>
          <p:nvPr/>
        </p:nvSpPr>
        <p:spPr>
          <a:xfrm>
            <a:off x="228600" y="2438400"/>
            <a:ext cx="3429000" cy="2939266"/>
          </a:xfrm>
          <a:prstGeom prst="rect">
            <a:avLst/>
          </a:prstGeom>
        </p:spPr>
        <p:txBody>
          <a:bodyPr wrap="square" numCol="1">
            <a:spAutoFit/>
          </a:bodyPr>
          <a:lstStyle/>
          <a:p>
            <a:pPr marL="173038" indent="-173038">
              <a:spcBef>
                <a:spcPts val="600"/>
              </a:spcBef>
              <a:buClr>
                <a:schemeClr val="accent2"/>
              </a:buClr>
              <a:buFont typeface="Arial"/>
              <a:buChar char="•"/>
            </a:pPr>
            <a:r>
              <a:rPr lang="en-US" sz="1600" b="1" dirty="0">
                <a:solidFill>
                  <a:schemeClr val="accent4">
                    <a:lumMod val="25000"/>
                  </a:schemeClr>
                </a:solidFill>
                <a:latin typeface="PrudentialModern SemCond" pitchFamily="2" charset="0"/>
              </a:rPr>
              <a:t>Provides non-hospital </a:t>
            </a:r>
            <a:br>
              <a:rPr lang="en-US" sz="1600" b="1" dirty="0">
                <a:solidFill>
                  <a:schemeClr val="accent4">
                    <a:lumMod val="25000"/>
                  </a:schemeClr>
                </a:solidFill>
                <a:latin typeface="PrudentialModern SemCond" pitchFamily="2" charset="0"/>
              </a:rPr>
            </a:br>
            <a:r>
              <a:rPr lang="en-US" sz="1600" b="1" dirty="0">
                <a:solidFill>
                  <a:schemeClr val="accent4">
                    <a:lumMod val="25000"/>
                  </a:schemeClr>
                </a:solidFill>
                <a:latin typeface="PrudentialModern SemCond" pitchFamily="2" charset="0"/>
              </a:rPr>
              <a:t>medical coverage</a:t>
            </a:r>
          </a:p>
          <a:p>
            <a:pPr marL="519113" lvl="1" indent="-173038">
              <a:spcBef>
                <a:spcPts val="600"/>
              </a:spcBef>
              <a:buClr>
                <a:schemeClr val="accent2"/>
              </a:buClr>
              <a:buFont typeface="Arial"/>
              <a:buChar char="•"/>
            </a:pPr>
            <a:r>
              <a:rPr lang="en-US" sz="1600" b="1" dirty="0">
                <a:solidFill>
                  <a:schemeClr val="accent4">
                    <a:lumMod val="25000"/>
                  </a:schemeClr>
                </a:solidFill>
                <a:latin typeface="PrudentialModern SemCond" pitchFamily="2" charset="0"/>
              </a:rPr>
              <a:t>Except routine vision, dental, </a:t>
            </a:r>
            <a:br>
              <a:rPr lang="en-US" sz="1600" b="1" dirty="0">
                <a:solidFill>
                  <a:schemeClr val="accent4">
                    <a:lumMod val="25000"/>
                  </a:schemeClr>
                </a:solidFill>
                <a:latin typeface="PrudentialModern SemCond" pitchFamily="2" charset="0"/>
              </a:rPr>
            </a:br>
            <a:r>
              <a:rPr lang="en-US" sz="1600" b="1" dirty="0">
                <a:solidFill>
                  <a:schemeClr val="accent4">
                    <a:lumMod val="25000"/>
                  </a:schemeClr>
                </a:solidFill>
                <a:latin typeface="PrudentialModern SemCond" pitchFamily="2" charset="0"/>
              </a:rPr>
              <a:t>foot care, and hearing aids </a:t>
            </a:r>
          </a:p>
          <a:p>
            <a:pPr marL="173038" indent="-173038">
              <a:spcBef>
                <a:spcPts val="600"/>
              </a:spcBef>
              <a:buClr>
                <a:schemeClr val="accent2"/>
              </a:buClr>
              <a:buFont typeface="Arial"/>
              <a:buChar char="•"/>
            </a:pPr>
            <a:r>
              <a:rPr lang="en-US" sz="1600" b="1" dirty="0">
                <a:solidFill>
                  <a:schemeClr val="accent4">
                    <a:lumMod val="25000"/>
                  </a:schemeClr>
                </a:solidFill>
                <a:latin typeface="PrudentialModern SemCond" pitchFamily="2" charset="0"/>
              </a:rPr>
              <a:t>Annual deductible $198 </a:t>
            </a:r>
          </a:p>
          <a:p>
            <a:pPr marL="173038" indent="-173038">
              <a:spcBef>
                <a:spcPts val="600"/>
              </a:spcBef>
              <a:buClr>
                <a:schemeClr val="accent2"/>
              </a:buClr>
              <a:buFont typeface="Arial"/>
              <a:buChar char="•"/>
            </a:pPr>
            <a:r>
              <a:rPr lang="en-US" sz="1600" b="1" dirty="0">
                <a:solidFill>
                  <a:schemeClr val="accent4">
                    <a:lumMod val="25000"/>
                  </a:schemeClr>
                </a:solidFill>
                <a:latin typeface="PrudentialModern SemCond" pitchFamily="2" charset="0"/>
              </a:rPr>
              <a:t>20% coinsurance on doctor’s services and outpatient care</a:t>
            </a:r>
          </a:p>
          <a:p>
            <a:pPr marL="173038" indent="-173038">
              <a:spcBef>
                <a:spcPts val="600"/>
              </a:spcBef>
              <a:buClr>
                <a:schemeClr val="accent2"/>
              </a:buClr>
              <a:buFont typeface="Arial"/>
              <a:buChar char="•"/>
            </a:pPr>
            <a:r>
              <a:rPr lang="en-US" sz="1600" b="1" dirty="0">
                <a:solidFill>
                  <a:schemeClr val="accent4">
                    <a:lumMod val="25000"/>
                  </a:schemeClr>
                </a:solidFill>
                <a:latin typeface="PrudentialModern SemCond" pitchFamily="2" charset="0"/>
              </a:rPr>
              <a:t>Monthly premium based </a:t>
            </a:r>
            <a:br>
              <a:rPr lang="en-US" sz="1600" b="1" dirty="0">
                <a:solidFill>
                  <a:schemeClr val="accent4">
                    <a:lumMod val="25000"/>
                  </a:schemeClr>
                </a:solidFill>
                <a:latin typeface="PrudentialModern SemCond" pitchFamily="2" charset="0"/>
              </a:rPr>
            </a:br>
            <a:r>
              <a:rPr lang="en-US" sz="1600" b="1" dirty="0">
                <a:solidFill>
                  <a:schemeClr val="accent4">
                    <a:lumMod val="25000"/>
                  </a:schemeClr>
                </a:solidFill>
                <a:latin typeface="PrudentialModern SemCond" pitchFamily="2" charset="0"/>
              </a:rPr>
              <a:t>on Adjusted Gross Income (AGI) </a:t>
            </a:r>
          </a:p>
          <a:p>
            <a:pPr marL="630238" lvl="1" indent="-173038">
              <a:spcBef>
                <a:spcPts val="600"/>
              </a:spcBef>
              <a:buClr>
                <a:schemeClr val="accent2"/>
              </a:buClr>
              <a:buFont typeface="Arial"/>
              <a:buChar char="•"/>
            </a:pPr>
            <a:r>
              <a:rPr lang="en-US" sz="1600" b="1" dirty="0">
                <a:solidFill>
                  <a:schemeClr val="accent4">
                    <a:lumMod val="25000"/>
                  </a:schemeClr>
                </a:solidFill>
                <a:latin typeface="PrudentialModern SemCond" pitchFamily="2" charset="0"/>
              </a:rPr>
              <a:t>May affect Part D premium</a:t>
            </a:r>
          </a:p>
        </p:txBody>
      </p:sp>
      <p:graphicFrame>
        <p:nvGraphicFramePr>
          <p:cNvPr id="17" name="Table 16"/>
          <p:cNvGraphicFramePr>
            <a:graphicFrameLocks noGrp="1"/>
          </p:cNvGraphicFramePr>
          <p:nvPr/>
        </p:nvGraphicFramePr>
        <p:xfrm>
          <a:off x="3454543" y="2140690"/>
          <a:ext cx="2524496" cy="3229864"/>
        </p:xfrm>
        <a:graphic>
          <a:graphicData uri="http://schemas.openxmlformats.org/drawingml/2006/table">
            <a:tbl>
              <a:tblPr firstRow="1" bandRow="1">
                <a:tableStyleId>{5C22544A-7EE6-4342-B048-85BDC9FD1C3A}</a:tableStyleId>
              </a:tblPr>
              <a:tblGrid>
                <a:gridCol w="1262248">
                  <a:extLst>
                    <a:ext uri="{9D8B030D-6E8A-4147-A177-3AD203B41FA5}">
                      <a16:colId xmlns:a16="http://schemas.microsoft.com/office/drawing/2014/main" val="20000"/>
                    </a:ext>
                  </a:extLst>
                </a:gridCol>
                <a:gridCol w="1262248">
                  <a:extLst>
                    <a:ext uri="{9D8B030D-6E8A-4147-A177-3AD203B41FA5}">
                      <a16:colId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dirty="0">
                          <a:solidFill>
                            <a:srgbClr val="FFFFFF"/>
                          </a:solidFill>
                          <a:latin typeface="PrudentialModern SemCond" pitchFamily="2" charset="0"/>
                        </a:rPr>
                        <a:t>If your Income in 2018 was</a:t>
                      </a:r>
                    </a:p>
                  </a:txBody>
                  <a:tcPr anchor="ctr">
                    <a:lnR w="57150" cap="flat" cmpd="sng" algn="ctr">
                      <a:solidFill>
                        <a:schemeClr val="bg1"/>
                      </a:solidFill>
                      <a:prstDash val="solid"/>
                      <a:round/>
                      <a:headEnd type="none" w="med" len="med"/>
                      <a:tailEnd type="none" w="med" len="med"/>
                    </a:lnR>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100" b="1" dirty="0">
                          <a:latin typeface="PrudentialModern SemCond" pitchFamily="2" charset="0"/>
                        </a:rPr>
                        <a:t>File Individual </a:t>
                      </a:r>
                      <a:br>
                        <a:rPr lang="en-US" sz="1100" b="1" dirty="0">
                          <a:latin typeface="PrudentialModern SemCond" pitchFamily="2" charset="0"/>
                        </a:rPr>
                      </a:br>
                      <a:r>
                        <a:rPr lang="en-US" sz="1100" b="1" dirty="0">
                          <a:latin typeface="PrudentialModern SemCond" pitchFamily="2" charset="0"/>
                        </a:rPr>
                        <a:t>Tax Return</a:t>
                      </a:r>
                    </a:p>
                  </a:txBody>
                  <a:tcPr anchor="ctr">
                    <a:solidFill>
                      <a:schemeClr val="accent4"/>
                    </a:solidFill>
                  </a:tcPr>
                </a:tc>
                <a:tc>
                  <a:txBody>
                    <a:bodyPr/>
                    <a:lstStyle/>
                    <a:p>
                      <a:r>
                        <a:rPr lang="en-US" sz="1100" b="1" dirty="0">
                          <a:latin typeface="PrudentialModern SemCond" pitchFamily="2" charset="0"/>
                        </a:rPr>
                        <a:t>File Joint </a:t>
                      </a:r>
                      <a:br>
                        <a:rPr lang="en-US" sz="1100" b="1" dirty="0">
                          <a:latin typeface="PrudentialModern SemCond" pitchFamily="2" charset="0"/>
                        </a:rPr>
                      </a:br>
                      <a:r>
                        <a:rPr lang="en-US" sz="1100" b="1" dirty="0">
                          <a:latin typeface="PrudentialModern SemCond" pitchFamily="2" charset="0"/>
                        </a:rPr>
                        <a:t>Tax Return</a:t>
                      </a:r>
                    </a:p>
                  </a:txBody>
                  <a:tcPr anchor="ctr">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4"/>
                    </a:solidFill>
                  </a:tcPr>
                </a:tc>
                <a:extLst>
                  <a:ext uri="{0D108BD9-81ED-4DB2-BD59-A6C34878D82A}">
                    <a16:rowId xmlns:a16="http://schemas.microsoft.com/office/drawing/2014/main" val="10001"/>
                  </a:ext>
                </a:extLst>
              </a:tr>
              <a:tr h="374904">
                <a:tc>
                  <a:txBody>
                    <a:bodyPr/>
                    <a:lstStyle/>
                    <a:p>
                      <a:r>
                        <a:rPr lang="en-US" sz="1100" b="1" dirty="0">
                          <a:solidFill>
                            <a:schemeClr val="tx2"/>
                          </a:solidFill>
                          <a:latin typeface="PrudentialModern SemCond" pitchFamily="2" charset="0"/>
                        </a:rPr>
                        <a:t>$87,000 or less</a:t>
                      </a:r>
                    </a:p>
                  </a:txBody>
                  <a:tcPr anchor="ctr">
                    <a:lnB w="12700" cap="flat" cmpd="sng" algn="ctr">
                      <a:solidFill>
                        <a:schemeClr val="tx1"/>
                      </a:solidFill>
                      <a:prstDash val="solid"/>
                      <a:round/>
                      <a:headEnd type="none" w="med" len="med"/>
                      <a:tailEnd type="none" w="med" len="med"/>
                    </a:lnB>
                    <a:noFill/>
                  </a:tcPr>
                </a:tc>
                <a:tc>
                  <a:txBody>
                    <a:bodyPr/>
                    <a:lstStyle/>
                    <a:p>
                      <a:r>
                        <a:rPr lang="en-US" sz="1100" b="1" dirty="0">
                          <a:solidFill>
                            <a:schemeClr val="tx2"/>
                          </a:solidFill>
                          <a:latin typeface="PrudentialModern SemCond" pitchFamily="2" charset="0"/>
                        </a:rPr>
                        <a:t>$174,000 or less</a:t>
                      </a:r>
                    </a:p>
                  </a:txBody>
                  <a:tcPr anchor="ctr">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4904">
                <a:tc>
                  <a:txBody>
                    <a:bodyPr/>
                    <a:lstStyle/>
                    <a:p>
                      <a:r>
                        <a:rPr lang="en-US" sz="1050" dirty="0">
                          <a:solidFill>
                            <a:schemeClr val="accent4">
                              <a:lumMod val="25000"/>
                            </a:schemeClr>
                          </a:solidFill>
                          <a:latin typeface="PrudentialModern SemCond" pitchFamily="2" charset="0"/>
                        </a:rPr>
                        <a:t>above $87,000</a:t>
                      </a:r>
                      <a:br>
                        <a:rPr lang="en-US" sz="1050" dirty="0">
                          <a:solidFill>
                            <a:schemeClr val="accent4">
                              <a:lumMod val="25000"/>
                            </a:schemeClr>
                          </a:solidFill>
                          <a:latin typeface="PrudentialModern SemCond" pitchFamily="2" charset="0"/>
                        </a:rPr>
                      </a:br>
                      <a:r>
                        <a:rPr lang="en-US" sz="1050" dirty="0">
                          <a:solidFill>
                            <a:schemeClr val="accent4">
                              <a:lumMod val="25000"/>
                            </a:schemeClr>
                          </a:solidFill>
                          <a:latin typeface="PrudentialModern SemCond" pitchFamily="2" charset="0"/>
                        </a:rPr>
                        <a:t>up to $109,000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chemeClr val="accent4">
                              <a:lumMod val="25000"/>
                            </a:schemeClr>
                          </a:solidFill>
                          <a:latin typeface="PrudentialModern SemCond" pitchFamily="2" charset="0"/>
                        </a:rPr>
                        <a:t>above $174,000 </a:t>
                      </a:r>
                      <a:br>
                        <a:rPr lang="en-US" sz="1050" dirty="0">
                          <a:solidFill>
                            <a:schemeClr val="accent4">
                              <a:lumMod val="25000"/>
                            </a:schemeClr>
                          </a:solidFill>
                          <a:latin typeface="PrudentialModern SemCond" pitchFamily="2" charset="0"/>
                        </a:rPr>
                      </a:br>
                      <a:r>
                        <a:rPr lang="en-US" sz="1050" dirty="0">
                          <a:solidFill>
                            <a:schemeClr val="accent4">
                              <a:lumMod val="25000"/>
                            </a:schemeClr>
                          </a:solidFill>
                          <a:latin typeface="PrudentialModern SemCond" pitchFamily="2" charset="0"/>
                        </a:rPr>
                        <a:t>up to $218,000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4904">
                <a:tc>
                  <a:txBody>
                    <a:bodyPr/>
                    <a:lstStyle/>
                    <a:p>
                      <a:r>
                        <a:rPr lang="en-US" sz="1050" dirty="0">
                          <a:solidFill>
                            <a:schemeClr val="accent4">
                              <a:lumMod val="25000"/>
                            </a:schemeClr>
                          </a:solidFill>
                          <a:latin typeface="PrudentialModern SemCond" pitchFamily="2" charset="0"/>
                        </a:rPr>
                        <a:t>above $109,000 </a:t>
                      </a:r>
                      <a:br>
                        <a:rPr lang="en-US" sz="1050" dirty="0">
                          <a:solidFill>
                            <a:schemeClr val="accent4">
                              <a:lumMod val="25000"/>
                            </a:schemeClr>
                          </a:solidFill>
                          <a:latin typeface="PrudentialModern SemCond" pitchFamily="2" charset="0"/>
                        </a:rPr>
                      </a:br>
                      <a:r>
                        <a:rPr lang="en-US" sz="1050" dirty="0">
                          <a:solidFill>
                            <a:schemeClr val="accent4">
                              <a:lumMod val="25000"/>
                            </a:schemeClr>
                          </a:solidFill>
                          <a:latin typeface="PrudentialModern SemCond" pitchFamily="2" charset="0"/>
                        </a:rPr>
                        <a:t>up to $136,000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chemeClr val="accent4">
                              <a:lumMod val="25000"/>
                            </a:schemeClr>
                          </a:solidFill>
                          <a:latin typeface="PrudentialModern SemCond" pitchFamily="2" charset="0"/>
                        </a:rPr>
                        <a:t>above $218,000 </a:t>
                      </a:r>
                      <a:br>
                        <a:rPr lang="en-US" sz="1050" dirty="0">
                          <a:solidFill>
                            <a:schemeClr val="accent4">
                              <a:lumMod val="25000"/>
                            </a:schemeClr>
                          </a:solidFill>
                          <a:latin typeface="PrudentialModern SemCond" pitchFamily="2" charset="0"/>
                        </a:rPr>
                      </a:br>
                      <a:r>
                        <a:rPr lang="en-US" sz="1050" dirty="0">
                          <a:solidFill>
                            <a:schemeClr val="accent4">
                              <a:lumMod val="25000"/>
                            </a:schemeClr>
                          </a:solidFill>
                          <a:latin typeface="PrudentialModern SemCond" pitchFamily="2" charset="0"/>
                        </a:rPr>
                        <a:t>up to $272,000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4904">
                <a:tc>
                  <a:txBody>
                    <a:bodyPr/>
                    <a:lstStyle/>
                    <a:p>
                      <a:r>
                        <a:rPr lang="en-US" sz="1050" dirty="0">
                          <a:solidFill>
                            <a:schemeClr val="accent4">
                              <a:lumMod val="25000"/>
                            </a:schemeClr>
                          </a:solidFill>
                          <a:latin typeface="PrudentialModern SemCond" pitchFamily="2" charset="0"/>
                        </a:rPr>
                        <a:t>above $136,000 </a:t>
                      </a:r>
                      <a:br>
                        <a:rPr lang="en-US" sz="1050" dirty="0">
                          <a:solidFill>
                            <a:schemeClr val="accent4">
                              <a:lumMod val="25000"/>
                            </a:schemeClr>
                          </a:solidFill>
                          <a:latin typeface="PrudentialModern SemCond" pitchFamily="2" charset="0"/>
                        </a:rPr>
                      </a:br>
                      <a:r>
                        <a:rPr lang="en-US" sz="1050" dirty="0">
                          <a:solidFill>
                            <a:schemeClr val="accent4">
                              <a:lumMod val="25000"/>
                            </a:schemeClr>
                          </a:solidFill>
                          <a:latin typeface="PrudentialModern SemCond" pitchFamily="2" charset="0"/>
                        </a:rPr>
                        <a:t>up to $163,000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chemeClr val="accent4">
                              <a:lumMod val="25000"/>
                            </a:schemeClr>
                          </a:solidFill>
                          <a:latin typeface="PrudentialModern SemCond" pitchFamily="2" charset="0"/>
                        </a:rPr>
                        <a:t>above $272,000 </a:t>
                      </a:r>
                      <a:br>
                        <a:rPr lang="en-US" sz="1050" dirty="0">
                          <a:solidFill>
                            <a:schemeClr val="accent4">
                              <a:lumMod val="25000"/>
                            </a:schemeClr>
                          </a:solidFill>
                          <a:latin typeface="PrudentialModern SemCond" pitchFamily="2" charset="0"/>
                        </a:rPr>
                      </a:br>
                      <a:r>
                        <a:rPr lang="en-US" sz="1050" dirty="0">
                          <a:solidFill>
                            <a:schemeClr val="accent4">
                              <a:lumMod val="25000"/>
                            </a:schemeClr>
                          </a:solidFill>
                          <a:latin typeface="PrudentialModern SemCond" pitchFamily="2" charset="0"/>
                        </a:rPr>
                        <a:t>up to $326,000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4904">
                <a:tc>
                  <a:txBody>
                    <a:bodyPr/>
                    <a:lstStyle/>
                    <a:p>
                      <a:r>
                        <a:rPr lang="en-US" sz="1050" dirty="0">
                          <a:solidFill>
                            <a:schemeClr val="accent4">
                              <a:lumMod val="25000"/>
                            </a:schemeClr>
                          </a:solidFill>
                          <a:latin typeface="PrudentialModern SemCond" pitchFamily="2" charset="0"/>
                        </a:rPr>
                        <a:t>above $163,000 up to $500,000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a:solidFill>
                            <a:schemeClr val="accent4">
                              <a:lumMod val="25000"/>
                            </a:schemeClr>
                          </a:solidFill>
                          <a:latin typeface="PrudentialModern SemCond" pitchFamily="2" charset="0"/>
                        </a:rPr>
                        <a:t>above $326,000 up to $750,000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4904">
                <a:tc>
                  <a:txBody>
                    <a:bodyPr/>
                    <a:lstStyle/>
                    <a:p>
                      <a:r>
                        <a:rPr lang="en-US" sz="1050" dirty="0">
                          <a:solidFill>
                            <a:schemeClr val="accent4">
                              <a:lumMod val="25000"/>
                            </a:schemeClr>
                          </a:solidFill>
                          <a:latin typeface="PrudentialModern SemCond" pitchFamily="2" charset="0"/>
                        </a:rPr>
                        <a:t>Greater than $500,000</a:t>
                      </a:r>
                    </a:p>
                  </a:txBody>
                  <a:tcPr anchor="ctr">
                    <a:lnT w="12700" cap="flat" cmpd="sng" algn="ctr">
                      <a:solidFill>
                        <a:schemeClr val="tx1"/>
                      </a:solidFill>
                      <a:prstDash val="solid"/>
                      <a:round/>
                      <a:headEnd type="none" w="med" len="med"/>
                      <a:tailEnd type="none" w="med" len="med"/>
                    </a:lnT>
                    <a:noFill/>
                  </a:tcPr>
                </a:tc>
                <a:tc>
                  <a:txBody>
                    <a:bodyPr/>
                    <a:lstStyle/>
                    <a:p>
                      <a:r>
                        <a:rPr lang="en-US" sz="1050" dirty="0">
                          <a:solidFill>
                            <a:schemeClr val="accent4">
                              <a:lumMod val="25000"/>
                            </a:schemeClr>
                          </a:solidFill>
                          <a:latin typeface="PrudentialModern SemCond" pitchFamily="2" charset="0"/>
                        </a:rPr>
                        <a:t>Greater than $750,000</a:t>
                      </a:r>
                    </a:p>
                  </a:txBody>
                  <a:tcPr anchor="ctr">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314058601"/>
                  </a:ext>
                </a:extLst>
              </a:tr>
            </a:tbl>
          </a:graphicData>
        </a:graphic>
      </p:graphicFrame>
      <p:sp>
        <p:nvSpPr>
          <p:cNvPr id="14" name="Parallelogram 13">
            <a:extLst>
              <a:ext uri="{FF2B5EF4-FFF2-40B4-BE49-F238E27FC236}">
                <a16:creationId xmlns:a16="http://schemas.microsoft.com/office/drawing/2014/main" id="{D1D4254D-78C8-494F-AD36-CD2584EB0659}"/>
              </a:ext>
            </a:extLst>
          </p:cNvPr>
          <p:cNvSpPr/>
          <p:nvPr/>
        </p:nvSpPr>
        <p:spPr>
          <a:xfrm>
            <a:off x="457200" y="1188720"/>
            <a:ext cx="9052560" cy="599810"/>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PrudentialModern Cond" pitchFamily="2" charset="0"/>
              </a:rPr>
              <a:t>Part </a:t>
            </a:r>
            <a:r>
              <a:rPr lang="en-US" sz="4400" dirty="0">
                <a:latin typeface="PrudentialModern Cond" pitchFamily="2" charset="0"/>
              </a:rPr>
              <a:t>B</a:t>
            </a:r>
            <a:r>
              <a:rPr lang="en-US" sz="3600" dirty="0">
                <a:latin typeface="PrudentialModern Cond" pitchFamily="2" charset="0"/>
              </a:rPr>
              <a:t>  -  Medical Insurance</a:t>
            </a:r>
          </a:p>
        </p:txBody>
      </p:sp>
      <p:graphicFrame>
        <p:nvGraphicFramePr>
          <p:cNvPr id="9" name="Table 8">
            <a:extLst>
              <a:ext uri="{FF2B5EF4-FFF2-40B4-BE49-F238E27FC236}">
                <a16:creationId xmlns:a16="http://schemas.microsoft.com/office/drawing/2014/main" id="{62D0DCB8-679B-4470-842D-544820945636}"/>
              </a:ext>
            </a:extLst>
          </p:cNvPr>
          <p:cNvGraphicFramePr>
            <a:graphicFrameLocks noGrp="1"/>
          </p:cNvGraphicFramePr>
          <p:nvPr/>
        </p:nvGraphicFramePr>
        <p:xfrm>
          <a:off x="5975028" y="2133600"/>
          <a:ext cx="1522588" cy="3236976"/>
        </p:xfrm>
        <a:graphic>
          <a:graphicData uri="http://schemas.openxmlformats.org/drawingml/2006/table">
            <a:tbl>
              <a:tblPr firstRow="1" bandRow="1">
                <a:tableStyleId>{5C22544A-7EE6-4342-B048-85BDC9FD1C3A}</a:tableStyleId>
              </a:tblPr>
              <a:tblGrid>
                <a:gridCol w="1522588">
                  <a:extLst>
                    <a:ext uri="{9D8B030D-6E8A-4147-A177-3AD203B41FA5}">
                      <a16:colId xmlns:a16="http://schemas.microsoft.com/office/drawing/2014/main" val="555670778"/>
                    </a:ext>
                  </a:extLst>
                </a:gridCol>
              </a:tblGrid>
              <a:tr h="804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bg1"/>
                          </a:solidFill>
                          <a:latin typeface="PrudentialModern SemCond" pitchFamily="2" charset="0"/>
                        </a:rPr>
                        <a:t>Your 2020 Monthly</a:t>
                      </a:r>
                      <a:br>
                        <a:rPr lang="en-US" sz="1200" b="1" i="0" u="none" strike="noStrike" dirty="0">
                          <a:solidFill>
                            <a:schemeClr val="bg1"/>
                          </a:solidFill>
                          <a:latin typeface="PrudentialModern SemCond" pitchFamily="2" charset="0"/>
                        </a:rPr>
                      </a:br>
                      <a:r>
                        <a:rPr lang="en-US" sz="1200" b="1" i="0" u="none" strike="noStrike" dirty="0">
                          <a:solidFill>
                            <a:schemeClr val="bg1"/>
                          </a:solidFill>
                          <a:latin typeface="PrudentialModern SemCond" pitchFamily="2" charset="0"/>
                        </a:rPr>
                        <a:t>Part B Premium Is </a:t>
                      </a:r>
                      <a:r>
                        <a:rPr lang="en-US" sz="1200" b="1" i="0" u="none" strike="noStrike" baseline="30000" dirty="0">
                          <a:solidFill>
                            <a:schemeClr val="bg1"/>
                          </a:solidFill>
                          <a:latin typeface="PrudentialModern SemCond" pitchFamily="2" charset="0"/>
                        </a:rPr>
                        <a:t>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3">
                        <a:lumMod val="50000"/>
                      </a:schemeClr>
                    </a:solidFill>
                  </a:tcPr>
                </a:tc>
                <a:extLst>
                  <a:ext uri="{0D108BD9-81ED-4DB2-BD59-A6C34878D82A}">
                    <a16:rowId xmlns:a16="http://schemas.microsoft.com/office/drawing/2014/main" val="3094849454"/>
                  </a:ext>
                </a:extLst>
              </a:tr>
              <a:tr h="374904">
                <a:tc>
                  <a:txBody>
                    <a:bodyPr/>
                    <a:lstStyle/>
                    <a:p>
                      <a:pPr marL="0" marR="0" algn="ctr">
                        <a:lnSpc>
                          <a:spcPct val="115000"/>
                        </a:lnSpc>
                        <a:spcBef>
                          <a:spcPts val="0"/>
                        </a:spcBef>
                        <a:spcAft>
                          <a:spcPts val="0"/>
                        </a:spcAft>
                      </a:pPr>
                      <a:r>
                        <a:rPr lang="en-US" sz="1600" b="1" kern="1200" dirty="0">
                          <a:solidFill>
                            <a:schemeClr val="tx2"/>
                          </a:solidFill>
                          <a:latin typeface="PrudentialModern SemCond" pitchFamily="2" charset="0"/>
                          <a:ea typeface="Times New Roman"/>
                          <a:cs typeface="Times New Roman"/>
                        </a:rPr>
                        <a:t>$144.60 </a:t>
                      </a:r>
                      <a:endParaRPr lang="en-US" sz="2000" dirty="0">
                        <a:solidFill>
                          <a:schemeClr val="tx2"/>
                        </a:solidFill>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7510027"/>
                  </a:ext>
                </a:extLst>
              </a:tr>
              <a:tr h="411480">
                <a:tc>
                  <a:txBody>
                    <a:bodyPr/>
                    <a:lstStyle/>
                    <a:p>
                      <a:pPr marL="0" marR="0" algn="ctr">
                        <a:lnSpc>
                          <a:spcPct val="115000"/>
                        </a:lnSpc>
                        <a:spcBef>
                          <a:spcPts val="0"/>
                        </a:spcBef>
                        <a:spcAft>
                          <a:spcPts val="0"/>
                        </a:spcAft>
                      </a:pPr>
                      <a:r>
                        <a:rPr lang="en-US" sz="1600" b="1" kern="1200" dirty="0">
                          <a:solidFill>
                            <a:srgbClr val="000000"/>
                          </a:solidFill>
                          <a:latin typeface="PrudentialModern SemCond" pitchFamily="2" charset="0"/>
                          <a:ea typeface="Times New Roman"/>
                          <a:cs typeface="Times New Roman"/>
                        </a:rPr>
                        <a:t>$202.40</a:t>
                      </a:r>
                      <a:endParaRPr lang="en-US" sz="2000" dirty="0">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4394045"/>
                  </a:ext>
                </a:extLst>
              </a:tr>
              <a:tr h="411480">
                <a:tc>
                  <a:txBody>
                    <a:bodyPr/>
                    <a:lstStyle/>
                    <a:p>
                      <a:pPr marL="0" marR="0" algn="ctr">
                        <a:lnSpc>
                          <a:spcPct val="115000"/>
                        </a:lnSpc>
                        <a:spcBef>
                          <a:spcPts val="0"/>
                        </a:spcBef>
                        <a:spcAft>
                          <a:spcPts val="0"/>
                        </a:spcAft>
                      </a:pPr>
                      <a:r>
                        <a:rPr lang="en-US" sz="1600" b="1" kern="1200" dirty="0">
                          <a:solidFill>
                            <a:srgbClr val="000000"/>
                          </a:solidFill>
                          <a:latin typeface="PrudentialModern SemCond" pitchFamily="2" charset="0"/>
                          <a:ea typeface="Times New Roman"/>
                          <a:cs typeface="Times New Roman"/>
                        </a:rPr>
                        <a:t>$289.20 </a:t>
                      </a:r>
                      <a:endParaRPr lang="en-US" sz="2000" dirty="0">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4909598"/>
                  </a:ext>
                </a:extLst>
              </a:tr>
              <a:tr h="411480">
                <a:tc>
                  <a:txBody>
                    <a:bodyPr/>
                    <a:lstStyle/>
                    <a:p>
                      <a:pPr marL="0" marR="0" algn="ctr">
                        <a:lnSpc>
                          <a:spcPct val="115000"/>
                        </a:lnSpc>
                        <a:spcBef>
                          <a:spcPts val="0"/>
                        </a:spcBef>
                        <a:spcAft>
                          <a:spcPts val="0"/>
                        </a:spcAft>
                      </a:pPr>
                      <a:r>
                        <a:rPr lang="en-US" sz="1600" b="1" kern="1200" dirty="0">
                          <a:solidFill>
                            <a:srgbClr val="000000"/>
                          </a:solidFill>
                          <a:latin typeface="PrudentialModern SemCond" pitchFamily="2" charset="0"/>
                          <a:ea typeface="Times New Roman"/>
                          <a:cs typeface="Times New Roman"/>
                        </a:rPr>
                        <a:t>$376.00 </a:t>
                      </a:r>
                      <a:endParaRPr lang="en-US" sz="2000" dirty="0">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65878"/>
                  </a:ext>
                </a:extLst>
              </a:tr>
              <a:tr h="411480">
                <a:tc>
                  <a:txBody>
                    <a:bodyPr/>
                    <a:lstStyle/>
                    <a:p>
                      <a:pPr marL="0" marR="0" algn="ctr">
                        <a:lnSpc>
                          <a:spcPct val="115000"/>
                        </a:lnSpc>
                        <a:spcBef>
                          <a:spcPts val="0"/>
                        </a:spcBef>
                        <a:spcAft>
                          <a:spcPts val="0"/>
                        </a:spcAft>
                      </a:pPr>
                      <a:r>
                        <a:rPr lang="en-US" sz="1600" b="1" kern="1200" dirty="0">
                          <a:solidFill>
                            <a:srgbClr val="000000"/>
                          </a:solidFill>
                          <a:latin typeface="PrudentialModern SemCond" pitchFamily="2" charset="0"/>
                          <a:ea typeface="Times New Roman"/>
                          <a:cs typeface="Times New Roman"/>
                        </a:rPr>
                        <a:t>$462.70</a:t>
                      </a:r>
                      <a:endParaRPr lang="en-US" sz="2000" dirty="0">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168262"/>
                  </a:ext>
                </a:extLst>
              </a:tr>
              <a:tr h="411480">
                <a:tc>
                  <a:txBody>
                    <a:bodyPr/>
                    <a:lstStyle/>
                    <a:p>
                      <a:pPr marL="0" marR="0" algn="ctr">
                        <a:lnSpc>
                          <a:spcPct val="115000"/>
                        </a:lnSpc>
                        <a:spcBef>
                          <a:spcPts val="0"/>
                        </a:spcBef>
                        <a:spcAft>
                          <a:spcPts val="0"/>
                        </a:spcAft>
                      </a:pPr>
                      <a:r>
                        <a:rPr lang="en-US" sz="1600" b="1" dirty="0">
                          <a:solidFill>
                            <a:schemeClr val="accent4">
                              <a:lumMod val="10000"/>
                            </a:schemeClr>
                          </a:solidFill>
                          <a:latin typeface="PrudentialModern SemCond" pitchFamily="2" charset="0"/>
                          <a:ea typeface="Times New Roman"/>
                          <a:cs typeface="Times New Roman"/>
                        </a:rPr>
                        <a:t>$491.60</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695751809"/>
                  </a:ext>
                </a:extLst>
              </a:tr>
            </a:tbl>
          </a:graphicData>
        </a:graphic>
      </p:graphicFrame>
      <p:sp>
        <p:nvSpPr>
          <p:cNvPr id="10" name="TextBox 9">
            <a:extLst>
              <a:ext uri="{FF2B5EF4-FFF2-40B4-BE49-F238E27FC236}">
                <a16:creationId xmlns:a16="http://schemas.microsoft.com/office/drawing/2014/main" id="{3047993F-806F-471D-831E-A01E562A3501}"/>
              </a:ext>
            </a:extLst>
          </p:cNvPr>
          <p:cNvSpPr txBox="1"/>
          <p:nvPr/>
        </p:nvSpPr>
        <p:spPr>
          <a:xfrm>
            <a:off x="203970" y="5815415"/>
            <a:ext cx="87630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C0C0C"/>
                </a:solidFill>
                <a:effectLst/>
                <a:uLnTx/>
                <a:uFillTx/>
                <a:latin typeface="PrudentialModern Med Cond" pitchFamily="2" charset="0"/>
                <a:ea typeface="+mn-ea"/>
                <a:cs typeface="+mn-cs"/>
              </a:rPr>
              <a:t>1. U.S. Dept. of Health and Human Services, Notice CMS-8073-N, Nov. 8, 2019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C0C0C"/>
                </a:solidFill>
                <a:effectLst/>
                <a:uLnTx/>
                <a:uFillTx/>
                <a:latin typeface="PrudentialModern Med Cond" pitchFamily="2" charset="0"/>
                <a:ea typeface="+mn-ea"/>
                <a:cs typeface="+mn-cs"/>
              </a:rPr>
              <a:t>2. U.S. Dept. of Health and Human Services, 2020 Part D Income-Related Monthly Premium Adjustment, Sept. 27, 2019</a:t>
            </a:r>
          </a:p>
        </p:txBody>
      </p:sp>
      <p:sp>
        <p:nvSpPr>
          <p:cNvPr id="3" name="Slide Number Placeholder 2">
            <a:extLst>
              <a:ext uri="{FF2B5EF4-FFF2-40B4-BE49-F238E27FC236}">
                <a16:creationId xmlns:a16="http://schemas.microsoft.com/office/drawing/2014/main" id="{C09B87D2-0C75-4328-8D59-F7F9683C0367}"/>
              </a:ext>
            </a:extLst>
          </p:cNvPr>
          <p:cNvSpPr>
            <a:spLocks noGrp="1"/>
          </p:cNvSpPr>
          <p:nvPr>
            <p:ph type="sldNum" sz="quarter" idx="11"/>
          </p:nvPr>
        </p:nvSpPr>
        <p:spPr/>
        <p:txBody>
          <a:bodyPr/>
          <a:lstStyle/>
          <a:p>
            <a:fld id="{BB544E63-09F9-914E-B731-EB7D262F5FD2}" type="slidenum">
              <a:rPr lang="en-US" smtClean="0"/>
              <a:pPr/>
              <a:t>15</a:t>
            </a:fld>
            <a:endParaRPr lang="en-US" dirty="0"/>
          </a:p>
        </p:txBody>
      </p:sp>
      <p:graphicFrame>
        <p:nvGraphicFramePr>
          <p:cNvPr id="5" name="Table 4">
            <a:extLst>
              <a:ext uri="{FF2B5EF4-FFF2-40B4-BE49-F238E27FC236}">
                <a16:creationId xmlns:a16="http://schemas.microsoft.com/office/drawing/2014/main" id="{DF594539-DC4C-415C-8065-C8E715D93178}"/>
              </a:ext>
            </a:extLst>
          </p:cNvPr>
          <p:cNvGraphicFramePr>
            <a:graphicFrameLocks noGrp="1"/>
          </p:cNvGraphicFramePr>
          <p:nvPr/>
        </p:nvGraphicFramePr>
        <p:xfrm>
          <a:off x="7469012" y="2133600"/>
          <a:ext cx="1522588" cy="3236976"/>
        </p:xfrm>
        <a:graphic>
          <a:graphicData uri="http://schemas.openxmlformats.org/drawingml/2006/table">
            <a:tbl>
              <a:tblPr firstRow="1" bandRow="1">
                <a:tableStyleId>{5C22544A-7EE6-4342-B048-85BDC9FD1C3A}</a:tableStyleId>
              </a:tblPr>
              <a:tblGrid>
                <a:gridCol w="1522588">
                  <a:extLst>
                    <a:ext uri="{9D8B030D-6E8A-4147-A177-3AD203B41FA5}">
                      <a16:colId xmlns:a16="http://schemas.microsoft.com/office/drawing/2014/main" val="1637740372"/>
                    </a:ext>
                  </a:extLst>
                </a:gridCol>
              </a:tblGrid>
              <a:tr h="804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bg1"/>
                          </a:solidFill>
                          <a:latin typeface="PrudentialModern SemCond" pitchFamily="2" charset="0"/>
                        </a:rPr>
                        <a:t>Your 2020 Monthly  Part D IRMAA Is </a:t>
                      </a:r>
                      <a:r>
                        <a:rPr lang="en-US" sz="1200" b="1" i="0" u="none" strike="noStrike" baseline="30000" dirty="0">
                          <a:solidFill>
                            <a:schemeClr val="bg1"/>
                          </a:solidFill>
                          <a:latin typeface="PrudentialModern SemCond" pitchFamily="2" charset="0"/>
                        </a:rPr>
                        <a:t>2</a:t>
                      </a:r>
                    </a:p>
                  </a:txBody>
                  <a:tcPr anchor="ctr">
                    <a:lnL w="5715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3966153848"/>
                  </a:ext>
                </a:extLst>
              </a:tr>
              <a:tr h="374904">
                <a:tc>
                  <a:txBody>
                    <a:bodyPr/>
                    <a:lstStyle/>
                    <a:p>
                      <a:pPr marL="0" marR="0" algn="ctr">
                        <a:lnSpc>
                          <a:spcPct val="115000"/>
                        </a:lnSpc>
                        <a:spcBef>
                          <a:spcPts val="0"/>
                        </a:spcBef>
                        <a:spcAft>
                          <a:spcPts val="0"/>
                        </a:spcAft>
                      </a:pPr>
                      <a:r>
                        <a:rPr lang="en-US" sz="1400" b="1" kern="1200" dirty="0">
                          <a:solidFill>
                            <a:schemeClr val="tx2"/>
                          </a:solidFill>
                          <a:latin typeface="PrudentialModern SemCond" pitchFamily="2" charset="0"/>
                          <a:ea typeface="Times New Roman"/>
                          <a:cs typeface="Times New Roman"/>
                        </a:rPr>
                        <a:t>n/a</a:t>
                      </a:r>
                      <a:endParaRPr lang="en-US" sz="1800" dirty="0">
                        <a:solidFill>
                          <a:schemeClr val="tx2"/>
                        </a:solidFill>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606544"/>
                  </a:ext>
                </a:extLst>
              </a:tr>
              <a:tr h="411480">
                <a:tc>
                  <a:txBody>
                    <a:bodyPr/>
                    <a:lstStyle/>
                    <a:p>
                      <a:pPr marL="0" marR="0" algn="ctr">
                        <a:lnSpc>
                          <a:spcPct val="115000"/>
                        </a:lnSpc>
                        <a:spcBef>
                          <a:spcPts val="0"/>
                        </a:spcBef>
                        <a:spcAft>
                          <a:spcPts val="0"/>
                        </a:spcAft>
                      </a:pPr>
                      <a:r>
                        <a:rPr lang="en-US" sz="1400" b="1" kern="1200" dirty="0">
                          <a:solidFill>
                            <a:srgbClr val="000000"/>
                          </a:solidFill>
                          <a:latin typeface="PrudentialModern SemCond" pitchFamily="2" charset="0"/>
                          <a:ea typeface="Times New Roman"/>
                          <a:cs typeface="Times New Roman"/>
                        </a:rPr>
                        <a:t>$12.20</a:t>
                      </a:r>
                      <a:endParaRPr lang="en-US" sz="1800" dirty="0">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0259134"/>
                  </a:ext>
                </a:extLst>
              </a:tr>
              <a:tr h="411480">
                <a:tc>
                  <a:txBody>
                    <a:bodyPr/>
                    <a:lstStyle/>
                    <a:p>
                      <a:pPr marL="0" marR="0" algn="ctr">
                        <a:lnSpc>
                          <a:spcPct val="115000"/>
                        </a:lnSpc>
                        <a:spcBef>
                          <a:spcPts val="0"/>
                        </a:spcBef>
                        <a:spcAft>
                          <a:spcPts val="0"/>
                        </a:spcAft>
                      </a:pPr>
                      <a:r>
                        <a:rPr lang="en-US" sz="1400" b="1" kern="1200" dirty="0">
                          <a:solidFill>
                            <a:srgbClr val="000000"/>
                          </a:solidFill>
                          <a:latin typeface="PrudentialModern SemCond" pitchFamily="2" charset="0"/>
                          <a:ea typeface="Times New Roman"/>
                          <a:cs typeface="Times New Roman"/>
                        </a:rPr>
                        <a:t>$31.50</a:t>
                      </a:r>
                      <a:endParaRPr lang="en-US" sz="1800" dirty="0">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151303"/>
                  </a:ext>
                </a:extLst>
              </a:tr>
              <a:tr h="411480">
                <a:tc>
                  <a:txBody>
                    <a:bodyPr/>
                    <a:lstStyle/>
                    <a:p>
                      <a:pPr marL="0" marR="0" algn="ctr">
                        <a:lnSpc>
                          <a:spcPct val="115000"/>
                        </a:lnSpc>
                        <a:spcBef>
                          <a:spcPts val="0"/>
                        </a:spcBef>
                        <a:spcAft>
                          <a:spcPts val="0"/>
                        </a:spcAft>
                      </a:pPr>
                      <a:r>
                        <a:rPr lang="en-US" sz="1400" b="1" kern="1200" dirty="0">
                          <a:solidFill>
                            <a:srgbClr val="000000"/>
                          </a:solidFill>
                          <a:latin typeface="PrudentialModern SemCond" pitchFamily="2" charset="0"/>
                          <a:ea typeface="Times New Roman"/>
                          <a:cs typeface="Times New Roman"/>
                        </a:rPr>
                        <a:t>$50.70 </a:t>
                      </a:r>
                      <a:endParaRPr lang="en-US" sz="1800" dirty="0">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876183"/>
                  </a:ext>
                </a:extLst>
              </a:tr>
              <a:tr h="411480">
                <a:tc>
                  <a:txBody>
                    <a:bodyPr/>
                    <a:lstStyle/>
                    <a:p>
                      <a:pPr marL="0" marR="0" algn="ctr">
                        <a:lnSpc>
                          <a:spcPct val="115000"/>
                        </a:lnSpc>
                        <a:spcBef>
                          <a:spcPts val="0"/>
                        </a:spcBef>
                        <a:spcAft>
                          <a:spcPts val="0"/>
                        </a:spcAft>
                      </a:pPr>
                      <a:r>
                        <a:rPr lang="en-US" sz="1400" b="1" kern="1200" dirty="0">
                          <a:solidFill>
                            <a:srgbClr val="000000"/>
                          </a:solidFill>
                          <a:latin typeface="PrudentialModern SemCond" pitchFamily="2" charset="0"/>
                          <a:ea typeface="Times New Roman"/>
                          <a:cs typeface="Times New Roman"/>
                        </a:rPr>
                        <a:t>$70.00</a:t>
                      </a:r>
                      <a:endParaRPr lang="en-US" sz="1800" dirty="0">
                        <a:latin typeface="PrudentialModern SemCond" pitchFamily="2" charset="0"/>
                        <a:ea typeface="Times New Roman"/>
                        <a:cs typeface="Times New Roman"/>
                      </a:endParaRP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149895"/>
                  </a:ext>
                </a:extLst>
              </a:tr>
              <a:tr h="411480">
                <a:tc>
                  <a:txBody>
                    <a:bodyPr/>
                    <a:lstStyle/>
                    <a:p>
                      <a:pPr marL="0" marR="0" algn="ctr">
                        <a:lnSpc>
                          <a:spcPct val="115000"/>
                        </a:lnSpc>
                        <a:spcBef>
                          <a:spcPts val="0"/>
                        </a:spcBef>
                        <a:spcAft>
                          <a:spcPts val="0"/>
                        </a:spcAft>
                      </a:pPr>
                      <a:r>
                        <a:rPr lang="en-US" sz="1400" b="1" dirty="0">
                          <a:solidFill>
                            <a:schemeClr val="accent4">
                              <a:lumMod val="10000"/>
                            </a:schemeClr>
                          </a:solidFill>
                          <a:latin typeface="PrudentialModern SemCond" pitchFamily="2" charset="0"/>
                          <a:ea typeface="Times New Roman"/>
                          <a:cs typeface="Times New Roman"/>
                        </a:rPr>
                        <a:t>$76.40</a:t>
                      </a:r>
                    </a:p>
                  </a:txBody>
                  <a:tcPr anchor="ctr">
                    <a:lnL w="5715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47130996"/>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943600" y="2590800"/>
            <a:ext cx="2971800" cy="266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26" name="Rectangle 25"/>
          <p:cNvSpPr/>
          <p:nvPr/>
        </p:nvSpPr>
        <p:spPr>
          <a:xfrm>
            <a:off x="3228050" y="2646402"/>
            <a:ext cx="2743200" cy="2550917"/>
          </a:xfrm>
          <a:prstGeom prst="rect">
            <a:avLst/>
          </a:prstGeom>
          <a:no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25" name="Rectangle 24"/>
          <p:cNvSpPr/>
          <p:nvPr/>
        </p:nvSpPr>
        <p:spPr>
          <a:xfrm>
            <a:off x="381000" y="2590800"/>
            <a:ext cx="2819400" cy="266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2" name="Title 1"/>
          <p:cNvSpPr>
            <a:spLocks noGrp="1"/>
          </p:cNvSpPr>
          <p:nvPr>
            <p:ph type="title"/>
          </p:nvPr>
        </p:nvSpPr>
        <p:spPr/>
        <p:txBody>
          <a:bodyPr anchor="ctr"/>
          <a:lstStyle/>
          <a:p>
            <a:r>
              <a:rPr lang="en-US" dirty="0">
                <a:latin typeface="PrudentialModern SemCond" pitchFamily="2" charset="0"/>
              </a:rPr>
              <a:t>Medicare Part D - 2020 </a:t>
            </a:r>
          </a:p>
        </p:txBody>
      </p:sp>
      <p:sp>
        <p:nvSpPr>
          <p:cNvPr id="16" name="Rectangle 15"/>
          <p:cNvSpPr/>
          <p:nvPr/>
        </p:nvSpPr>
        <p:spPr>
          <a:xfrm>
            <a:off x="609600" y="2806005"/>
            <a:ext cx="2362200" cy="1384995"/>
          </a:xfrm>
          <a:prstGeom prst="rect">
            <a:avLst/>
          </a:prstGeom>
        </p:spPr>
        <p:txBody>
          <a:bodyPr wrap="square">
            <a:spAutoFit/>
          </a:bodyPr>
          <a:lstStyle/>
          <a:p>
            <a:pPr>
              <a:spcBef>
                <a:spcPts val="600"/>
              </a:spcBef>
            </a:pPr>
            <a:r>
              <a:rPr lang="en-US" sz="1600" b="1" dirty="0">
                <a:solidFill>
                  <a:schemeClr val="bg1"/>
                </a:solidFill>
                <a:latin typeface="PrudentialModern SemCond" pitchFamily="2" charset="0"/>
              </a:rPr>
              <a:t>First $4,020 of</a:t>
            </a:r>
            <a:br>
              <a:rPr lang="en-US" sz="1600" b="1" dirty="0">
                <a:solidFill>
                  <a:schemeClr val="bg1"/>
                </a:solidFill>
                <a:latin typeface="PrudentialModern SemCond" pitchFamily="2" charset="0"/>
              </a:rPr>
            </a:br>
            <a:r>
              <a:rPr lang="en-US" sz="1600" b="1" dirty="0">
                <a:solidFill>
                  <a:schemeClr val="bg1"/>
                </a:solidFill>
                <a:latin typeface="PrudentialModern SemCond" pitchFamily="2" charset="0"/>
              </a:rPr>
              <a:t>Drug Costs</a:t>
            </a:r>
          </a:p>
          <a:p>
            <a:pPr marL="285750" lvl="1" indent="-173038">
              <a:spcBef>
                <a:spcPts val="600"/>
              </a:spcBef>
              <a:buClr>
                <a:schemeClr val="bg1"/>
              </a:buClr>
              <a:buFont typeface="Arial"/>
              <a:buChar char="•"/>
            </a:pPr>
            <a:r>
              <a:rPr lang="en-US" sz="1400" dirty="0">
                <a:solidFill>
                  <a:schemeClr val="bg1"/>
                </a:solidFill>
                <a:latin typeface="PrudentialModern SemCond" pitchFamily="2" charset="0"/>
              </a:rPr>
              <a:t>Annual $435 deductible</a:t>
            </a:r>
          </a:p>
          <a:p>
            <a:pPr marL="285750" lvl="1" indent="-173038">
              <a:spcBef>
                <a:spcPts val="600"/>
              </a:spcBef>
              <a:buClr>
                <a:schemeClr val="bg1"/>
              </a:buClr>
              <a:buFont typeface="Arial"/>
              <a:buChar char="•"/>
            </a:pPr>
            <a:r>
              <a:rPr lang="en-US" sz="1400" dirty="0">
                <a:solidFill>
                  <a:schemeClr val="bg1"/>
                </a:solidFill>
                <a:latin typeface="PrudentialModern SemCond" pitchFamily="2" charset="0"/>
              </a:rPr>
              <a:t>Beneficiary pays 25% of the rest or $896.25 </a:t>
            </a:r>
          </a:p>
        </p:txBody>
      </p:sp>
      <p:sp>
        <p:nvSpPr>
          <p:cNvPr id="17" name="Rectangle 16"/>
          <p:cNvSpPr/>
          <p:nvPr/>
        </p:nvSpPr>
        <p:spPr>
          <a:xfrm>
            <a:off x="3360202" y="2715692"/>
            <a:ext cx="2590800" cy="2277547"/>
          </a:xfrm>
          <a:prstGeom prst="rect">
            <a:avLst/>
          </a:prstGeom>
        </p:spPr>
        <p:txBody>
          <a:bodyPr wrap="square">
            <a:spAutoFit/>
          </a:bodyPr>
          <a:lstStyle/>
          <a:p>
            <a:pPr>
              <a:spcBef>
                <a:spcPts val="600"/>
              </a:spcBef>
              <a:buClr>
                <a:schemeClr val="accent2"/>
              </a:buClr>
            </a:pPr>
            <a:r>
              <a:rPr lang="en-US" b="1" dirty="0">
                <a:solidFill>
                  <a:srgbClr val="FF0000"/>
                </a:solidFill>
                <a:latin typeface="PrudentialModern SemCond" pitchFamily="2" charset="0"/>
              </a:rPr>
              <a:t>Donut Hole</a:t>
            </a:r>
            <a:br>
              <a:rPr lang="en-US" sz="2000" b="1" dirty="0">
                <a:solidFill>
                  <a:schemeClr val="accent2"/>
                </a:solidFill>
                <a:latin typeface="PrudentialModern SemCond" pitchFamily="2" charset="0"/>
              </a:rPr>
            </a:br>
            <a:r>
              <a:rPr lang="en-US" sz="1600" b="1" dirty="0">
                <a:solidFill>
                  <a:schemeClr val="accent2"/>
                </a:solidFill>
                <a:latin typeface="PrudentialModern SemCond" pitchFamily="2" charset="0"/>
              </a:rPr>
              <a:t>Next $5,018.75 of </a:t>
            </a:r>
            <a:br>
              <a:rPr lang="en-US" sz="1600" b="1" dirty="0">
                <a:solidFill>
                  <a:schemeClr val="accent2"/>
                </a:solidFill>
                <a:latin typeface="PrudentialModern SemCond" pitchFamily="2" charset="0"/>
              </a:rPr>
            </a:br>
            <a:r>
              <a:rPr lang="en-US" sz="1600" b="1" dirty="0">
                <a:solidFill>
                  <a:schemeClr val="accent2"/>
                </a:solidFill>
                <a:latin typeface="PrudentialModern SemCond" pitchFamily="2" charset="0"/>
              </a:rPr>
              <a:t>Drug Costs </a:t>
            </a:r>
            <a:endParaRPr lang="en-US" b="1" dirty="0">
              <a:solidFill>
                <a:schemeClr val="accent2"/>
              </a:solidFill>
              <a:latin typeface="PrudentialModern SemCond" pitchFamily="2" charset="0"/>
            </a:endParaRPr>
          </a:p>
          <a:p>
            <a:pPr marL="223838" lvl="1" indent="-111125">
              <a:spcBef>
                <a:spcPts val="600"/>
              </a:spcBef>
              <a:buClr>
                <a:schemeClr val="accent2"/>
              </a:buClr>
              <a:buFont typeface="Arial"/>
              <a:buChar char="•"/>
            </a:pPr>
            <a:r>
              <a:rPr lang="en-US" sz="1400" dirty="0">
                <a:solidFill>
                  <a:schemeClr val="accent4">
                    <a:lumMod val="25000"/>
                  </a:schemeClr>
                </a:solidFill>
                <a:latin typeface="PrudentialModern SemCond" pitchFamily="2" charset="0"/>
              </a:rPr>
              <a:t>Beneficiary pays 100% of out-of-pocket expenses</a:t>
            </a:r>
          </a:p>
          <a:p>
            <a:pPr marL="223838" lvl="1" indent="-111125">
              <a:spcBef>
                <a:spcPts val="600"/>
              </a:spcBef>
              <a:buClr>
                <a:schemeClr val="accent2"/>
              </a:buClr>
              <a:buFont typeface="Arial"/>
              <a:buChar char="•"/>
            </a:pPr>
            <a:r>
              <a:rPr lang="en-US" sz="1400" dirty="0">
                <a:solidFill>
                  <a:schemeClr val="accent4">
                    <a:lumMod val="25000"/>
                  </a:schemeClr>
                </a:solidFill>
                <a:latin typeface="PrudentialModern SemCond" pitchFamily="2" charset="0"/>
              </a:rPr>
              <a:t>ACA drug discounts:</a:t>
            </a:r>
          </a:p>
          <a:p>
            <a:pPr marL="681038" lvl="2" indent="-111125">
              <a:spcBef>
                <a:spcPts val="600"/>
              </a:spcBef>
              <a:buClr>
                <a:schemeClr val="accent2"/>
              </a:buClr>
              <a:buFont typeface="Arial"/>
              <a:buChar char="•"/>
            </a:pPr>
            <a:r>
              <a:rPr lang="en-US" sz="1400" dirty="0">
                <a:solidFill>
                  <a:schemeClr val="accent4">
                    <a:lumMod val="25000"/>
                  </a:schemeClr>
                </a:solidFill>
                <a:latin typeface="PrudentialModern SemCond" pitchFamily="2" charset="0"/>
              </a:rPr>
              <a:t>Name brand 75% </a:t>
            </a:r>
          </a:p>
          <a:p>
            <a:pPr marL="681038" lvl="2" indent="-111125">
              <a:spcBef>
                <a:spcPts val="600"/>
              </a:spcBef>
              <a:buClr>
                <a:schemeClr val="accent2"/>
              </a:buClr>
              <a:buFont typeface="Arial"/>
              <a:buChar char="•"/>
            </a:pPr>
            <a:r>
              <a:rPr lang="en-US" sz="1400" dirty="0">
                <a:solidFill>
                  <a:schemeClr val="accent4">
                    <a:lumMod val="25000"/>
                  </a:schemeClr>
                </a:solidFill>
                <a:latin typeface="PrudentialModern SemCond" pitchFamily="2" charset="0"/>
              </a:rPr>
              <a:t>Generic 75%</a:t>
            </a:r>
          </a:p>
        </p:txBody>
      </p:sp>
      <p:sp>
        <p:nvSpPr>
          <p:cNvPr id="19" name="Rectangle 18"/>
          <p:cNvSpPr/>
          <p:nvPr/>
        </p:nvSpPr>
        <p:spPr>
          <a:xfrm>
            <a:off x="5933150" y="2696051"/>
            <a:ext cx="3048000" cy="1938992"/>
          </a:xfrm>
          <a:prstGeom prst="rect">
            <a:avLst/>
          </a:prstGeom>
        </p:spPr>
        <p:txBody>
          <a:bodyPr wrap="square">
            <a:spAutoFit/>
          </a:bodyPr>
          <a:lstStyle/>
          <a:p>
            <a:pPr>
              <a:spcBef>
                <a:spcPts val="600"/>
              </a:spcBef>
            </a:pPr>
            <a:r>
              <a:rPr lang="en-US" sz="1600" b="1" dirty="0">
                <a:solidFill>
                  <a:schemeClr val="bg1"/>
                </a:solidFill>
                <a:latin typeface="PrudentialModern SemCond" pitchFamily="2" charset="0"/>
              </a:rPr>
              <a:t>After $9,038.75 of Drug Costs</a:t>
            </a:r>
            <a:r>
              <a:rPr lang="en-US" sz="1600" baseline="30000" dirty="0">
                <a:solidFill>
                  <a:schemeClr val="bg1"/>
                </a:solidFill>
                <a:latin typeface="PrudentialModern SemCond" pitchFamily="2" charset="0"/>
              </a:rPr>
              <a:t>†</a:t>
            </a:r>
          </a:p>
          <a:p>
            <a:pPr>
              <a:spcBef>
                <a:spcPts val="600"/>
              </a:spcBef>
            </a:pPr>
            <a:r>
              <a:rPr lang="en-US" sz="1400" dirty="0">
                <a:solidFill>
                  <a:schemeClr val="bg1"/>
                </a:solidFill>
                <a:latin typeface="PrudentialModern SemCond" pitchFamily="2" charset="0"/>
              </a:rPr>
              <a:t>($6,350 total out-of-pocket)</a:t>
            </a:r>
          </a:p>
          <a:p>
            <a:pPr marL="285750" lvl="1" indent="-173038">
              <a:spcBef>
                <a:spcPts val="600"/>
              </a:spcBef>
              <a:buClr>
                <a:schemeClr val="bg1"/>
              </a:buClr>
              <a:buFont typeface="Arial"/>
              <a:buChar char="•"/>
            </a:pPr>
            <a:r>
              <a:rPr lang="en-US" sz="1400" dirty="0">
                <a:solidFill>
                  <a:schemeClr val="bg1"/>
                </a:solidFill>
                <a:latin typeface="PrudentialModern SemCond" pitchFamily="2" charset="0"/>
              </a:rPr>
              <a:t>Beneficiary pays greater of 5% of costs   </a:t>
            </a:r>
          </a:p>
          <a:p>
            <a:pPr marL="285750" lvl="1" indent="-173038">
              <a:spcBef>
                <a:spcPts val="600"/>
              </a:spcBef>
              <a:buClr>
                <a:schemeClr val="bg1"/>
              </a:buClr>
              <a:buFont typeface="Arial"/>
              <a:buChar char="•"/>
            </a:pPr>
            <a:r>
              <a:rPr lang="en-US" sz="1400" dirty="0">
                <a:solidFill>
                  <a:schemeClr val="bg1"/>
                </a:solidFill>
                <a:latin typeface="PrudentialModern SemCond" pitchFamily="2" charset="0"/>
              </a:rPr>
              <a:t>$3.60 generic / $8.95 brand name</a:t>
            </a:r>
          </a:p>
          <a:p>
            <a:pPr marL="285750" lvl="1" indent="-173038">
              <a:spcBef>
                <a:spcPts val="600"/>
              </a:spcBef>
              <a:buClr>
                <a:schemeClr val="bg1"/>
              </a:buClr>
              <a:buFont typeface="Arial"/>
              <a:buChar char="•"/>
            </a:pPr>
            <a:r>
              <a:rPr lang="en-US" sz="1400" dirty="0">
                <a:solidFill>
                  <a:schemeClr val="bg1"/>
                </a:solidFill>
                <a:latin typeface="PrudentialModern SemCond" pitchFamily="2" charset="0"/>
              </a:rPr>
              <a:t>Medicare pays the balance of costs</a:t>
            </a:r>
          </a:p>
        </p:txBody>
      </p:sp>
      <p:sp>
        <p:nvSpPr>
          <p:cNvPr id="24" name="TextBox 23"/>
          <p:cNvSpPr txBox="1"/>
          <p:nvPr/>
        </p:nvSpPr>
        <p:spPr>
          <a:xfrm>
            <a:off x="1524000" y="2069068"/>
            <a:ext cx="6934200" cy="369332"/>
          </a:xfrm>
          <a:prstGeom prst="rect">
            <a:avLst/>
          </a:prstGeom>
          <a:noFill/>
        </p:spPr>
        <p:txBody>
          <a:bodyPr wrap="square" rtlCol="0">
            <a:spAutoFit/>
          </a:bodyPr>
          <a:lstStyle/>
          <a:p>
            <a:r>
              <a:rPr lang="en-US" b="1" dirty="0">
                <a:latin typeface="PrudentialModern SemCond" pitchFamily="2" charset="0"/>
              </a:rPr>
              <a:t>2020 Estimated Average Monthly Part D Premium $42.</a:t>
            </a:r>
            <a:r>
              <a:rPr lang="en-US" b="1" baseline="30000" dirty="0">
                <a:latin typeface="PrudentialModern SemCond" pitchFamily="2" charset="0"/>
              </a:rPr>
              <a:t>05</a:t>
            </a:r>
            <a:r>
              <a:rPr lang="en-US" b="1" dirty="0">
                <a:latin typeface="PrudentialModern SemCond" pitchFamily="2" charset="0"/>
              </a:rPr>
              <a:t>**</a:t>
            </a:r>
          </a:p>
        </p:txBody>
      </p:sp>
      <p:sp>
        <p:nvSpPr>
          <p:cNvPr id="29" name="Right Arrow 28"/>
          <p:cNvSpPr/>
          <p:nvPr/>
        </p:nvSpPr>
        <p:spPr>
          <a:xfrm>
            <a:off x="381000" y="4572000"/>
            <a:ext cx="2895600" cy="762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30" name="Right Arrow 29"/>
          <p:cNvSpPr/>
          <p:nvPr/>
        </p:nvSpPr>
        <p:spPr>
          <a:xfrm>
            <a:off x="5943600" y="4572000"/>
            <a:ext cx="3048000" cy="762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rudentialModern SemCond" pitchFamily="2" charset="0"/>
            </a:endParaRPr>
          </a:p>
        </p:txBody>
      </p:sp>
      <p:sp>
        <p:nvSpPr>
          <p:cNvPr id="18" name="TextBox 17"/>
          <p:cNvSpPr txBox="1"/>
          <p:nvPr/>
        </p:nvSpPr>
        <p:spPr>
          <a:xfrm>
            <a:off x="300446" y="5542002"/>
            <a:ext cx="8686800" cy="553998"/>
          </a:xfrm>
          <a:prstGeom prst="rect">
            <a:avLst/>
          </a:prstGeom>
          <a:noFill/>
        </p:spPr>
        <p:txBody>
          <a:bodyPr wrap="square" rtlCol="0">
            <a:spAutoFit/>
          </a:bodyPr>
          <a:lstStyle/>
          <a:p>
            <a:r>
              <a:rPr lang="en-US" sz="1000" dirty="0">
                <a:solidFill>
                  <a:schemeClr val="accent4">
                    <a:lumMod val="25000"/>
                  </a:schemeClr>
                </a:solidFill>
                <a:latin typeface="Arial Narrow" panose="020B0606020202030204" pitchFamily="34" charset="0"/>
              </a:rPr>
              <a:t>* CMS Announcement of CY 2020 Medicare Advantage Capitation Rates and Medicare Advantage and Part D Payment Policies and Final Call Letter, April 1, 2019</a:t>
            </a:r>
          </a:p>
          <a:p>
            <a:r>
              <a:rPr lang="en-US" sz="1000" dirty="0">
                <a:solidFill>
                  <a:schemeClr val="accent4">
                    <a:lumMod val="25000"/>
                  </a:schemeClr>
                </a:solidFill>
                <a:latin typeface="Arial Narrow" panose="020B0606020202030204" pitchFamily="34" charset="0"/>
              </a:rPr>
              <a:t>** Source: Kaiser Family Foundation; “</a:t>
            </a:r>
            <a:r>
              <a:rPr lang="en-US" sz="1000" i="1" dirty="0">
                <a:solidFill>
                  <a:schemeClr val="accent4">
                    <a:lumMod val="25000"/>
                  </a:schemeClr>
                </a:solidFill>
                <a:latin typeface="Arial Narrow" panose="020B0606020202030204" pitchFamily="34" charset="0"/>
              </a:rPr>
              <a:t>Medicare Part D: A First Look at Prescription Drug Plans in 2020</a:t>
            </a:r>
            <a:r>
              <a:rPr lang="en-US" sz="1000" dirty="0">
                <a:solidFill>
                  <a:schemeClr val="accent4">
                    <a:lumMod val="25000"/>
                  </a:schemeClr>
                </a:solidFill>
                <a:latin typeface="Arial Narrow" panose="020B0606020202030204" pitchFamily="34" charset="0"/>
              </a:rPr>
              <a:t>; November 14, 2019</a:t>
            </a:r>
          </a:p>
          <a:p>
            <a:r>
              <a:rPr lang="en-US" sz="1000" dirty="0">
                <a:solidFill>
                  <a:schemeClr val="accent4">
                    <a:lumMod val="25000"/>
                  </a:schemeClr>
                </a:solidFill>
                <a:latin typeface="Arial Narrow" panose="020B0606020202030204" pitchFamily="34" charset="0"/>
              </a:rPr>
              <a:t>† Participants qualifying for Low Income Subsidies (LIS) attain out-of-pocket </a:t>
            </a:r>
            <a:r>
              <a:rPr lang="en-US" sz="1000" dirty="0">
                <a:solidFill>
                  <a:schemeClr val="accent4">
                    <a:lumMod val="25000"/>
                  </a:schemeClr>
                </a:solidFill>
                <a:latin typeface="PrudentialModern Med Cond" pitchFamily="2" charset="0"/>
              </a:rPr>
              <a:t>threshold</a:t>
            </a:r>
            <a:r>
              <a:rPr lang="en-US" sz="1000" dirty="0">
                <a:solidFill>
                  <a:schemeClr val="accent4">
                    <a:lumMod val="25000"/>
                  </a:schemeClr>
                </a:solidFill>
                <a:latin typeface="Arial Narrow" pitchFamily="34" charset="0"/>
              </a:rPr>
              <a:t> at $9,038.75 of drug spending; participants who do not qualify for the LIS $9,719.38</a:t>
            </a:r>
          </a:p>
        </p:txBody>
      </p:sp>
      <p:sp>
        <p:nvSpPr>
          <p:cNvPr id="21" name="Parallelogram 20">
            <a:extLst>
              <a:ext uri="{FF2B5EF4-FFF2-40B4-BE49-F238E27FC236}">
                <a16:creationId xmlns:a16="http://schemas.microsoft.com/office/drawing/2014/main" id="{414CCB64-BEF4-4EB3-9F6B-32E5E145299C}"/>
              </a:ext>
            </a:extLst>
          </p:cNvPr>
          <p:cNvSpPr/>
          <p:nvPr/>
        </p:nvSpPr>
        <p:spPr>
          <a:xfrm>
            <a:off x="457200" y="1188720"/>
            <a:ext cx="9052560" cy="599810"/>
          </a:xfrm>
          <a:prstGeom prst="parallelogram">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PrudentialModern Cond" pitchFamily="2" charset="0"/>
              </a:rPr>
              <a:t>Part </a:t>
            </a:r>
            <a:r>
              <a:rPr lang="en-US" sz="4400" dirty="0">
                <a:latin typeface="PrudentialModern Cond" pitchFamily="2" charset="0"/>
              </a:rPr>
              <a:t>D</a:t>
            </a:r>
            <a:r>
              <a:rPr lang="en-US" sz="3600" dirty="0">
                <a:latin typeface="PrudentialModern Cond" pitchFamily="2" charset="0"/>
              </a:rPr>
              <a:t>  -  Drug Coverage*</a:t>
            </a:r>
          </a:p>
        </p:txBody>
      </p:sp>
      <p:sp>
        <p:nvSpPr>
          <p:cNvPr id="3" name="Slide Number Placeholder 2">
            <a:extLst>
              <a:ext uri="{FF2B5EF4-FFF2-40B4-BE49-F238E27FC236}">
                <a16:creationId xmlns:a16="http://schemas.microsoft.com/office/drawing/2014/main" id="{D6EB13ED-EFED-4258-94E7-D192FABD3B0C}"/>
              </a:ext>
            </a:extLst>
          </p:cNvPr>
          <p:cNvSpPr>
            <a:spLocks noGrp="1"/>
          </p:cNvSpPr>
          <p:nvPr>
            <p:ph type="sldNum" sz="quarter" idx="11"/>
          </p:nvPr>
        </p:nvSpPr>
        <p:spPr/>
        <p:txBody>
          <a:bodyPr/>
          <a:lstStyle/>
          <a:p>
            <a:fld id="{BB544E63-09F9-914E-B731-EB7D262F5FD2}" type="slidenum">
              <a:rPr lang="en-US" smtClean="0"/>
              <a:pPr/>
              <a:t>16</a:t>
            </a:fld>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err="1">
                <a:solidFill>
                  <a:srgbClr val="002060"/>
                </a:solidFill>
              </a:rPr>
              <a:t>Medigap</a:t>
            </a:r>
            <a:r>
              <a:rPr lang="en-US" dirty="0">
                <a:solidFill>
                  <a:srgbClr val="002060"/>
                </a:solidFill>
              </a:rPr>
              <a:t> Insurance</a:t>
            </a:r>
          </a:p>
        </p:txBody>
      </p:sp>
      <p:sp>
        <p:nvSpPr>
          <p:cNvPr id="15" name="Content Placeholder 14"/>
          <p:cNvSpPr>
            <a:spLocks noGrp="1"/>
          </p:cNvSpPr>
          <p:nvPr>
            <p:ph sz="quarter" idx="12"/>
          </p:nvPr>
        </p:nvSpPr>
        <p:spPr>
          <a:xfrm>
            <a:off x="641073" y="2105561"/>
            <a:ext cx="8229600" cy="1323439"/>
          </a:xfrm>
        </p:spPr>
        <p:txBody>
          <a:bodyPr anchor="ctr">
            <a:noAutofit/>
          </a:bodyPr>
          <a:lstStyle/>
          <a:p>
            <a:pPr marL="742950" lvl="1" indent="-285750">
              <a:buClr>
                <a:srgbClr val="008BAC"/>
              </a:buClr>
              <a:buFont typeface="Wingdings" pitchFamily="2" charset="2"/>
              <a:buChar char="§"/>
            </a:pPr>
            <a:r>
              <a:rPr lang="en-US" sz="2000" dirty="0">
                <a:latin typeface="+mj-lt"/>
              </a:rPr>
              <a:t>Private insurance to “fill in gaps” of Parts A &amp; B</a:t>
            </a:r>
          </a:p>
          <a:p>
            <a:pPr marL="742950" lvl="1" indent="-285750">
              <a:buClr>
                <a:srgbClr val="008BAC"/>
              </a:buClr>
              <a:buFont typeface="Wingdings" pitchFamily="2" charset="2"/>
              <a:buChar char="§"/>
            </a:pPr>
            <a:r>
              <a:rPr lang="en-US" sz="2000" dirty="0">
                <a:latin typeface="+mj-lt"/>
              </a:rPr>
              <a:t>Flexibility to see any doctor that accepts Medicare</a:t>
            </a:r>
          </a:p>
          <a:p>
            <a:pPr marL="742950" lvl="1" indent="-285750">
              <a:buClr>
                <a:srgbClr val="008BAC"/>
              </a:buClr>
              <a:buFont typeface="Wingdings" pitchFamily="2" charset="2"/>
              <a:buChar char="§"/>
            </a:pPr>
            <a:r>
              <a:rPr lang="en-US" sz="2000" dirty="0">
                <a:latin typeface="+mj-lt"/>
              </a:rPr>
              <a:t>Generally, no coverage for drugs, dental, hearing or vision</a:t>
            </a:r>
          </a:p>
          <a:p>
            <a:pPr marL="742950" lvl="1" indent="-285750">
              <a:buClr>
                <a:srgbClr val="008BAC"/>
              </a:buClr>
              <a:buFont typeface="Wingdings" pitchFamily="2" charset="2"/>
              <a:buChar char="§"/>
            </a:pPr>
            <a:r>
              <a:rPr lang="en-US" sz="2000" dirty="0">
                <a:latin typeface="+mj-lt"/>
              </a:rPr>
              <a:t>Plans vary depending on state and coverage</a:t>
            </a:r>
          </a:p>
          <a:p>
            <a:pPr marL="742950" lvl="1" indent="-285750">
              <a:buClr>
                <a:srgbClr val="008BAC"/>
              </a:buClr>
              <a:buFont typeface="Wingdings" pitchFamily="2" charset="2"/>
              <a:buChar char="§"/>
            </a:pPr>
            <a:r>
              <a:rPr lang="en-US" sz="2000" dirty="0">
                <a:latin typeface="+mj-lt"/>
              </a:rPr>
              <a:t>8 standard plans offering different coverage*</a:t>
            </a:r>
          </a:p>
          <a:p>
            <a:pPr marL="1143000" lvl="2" indent="-285750">
              <a:buClr>
                <a:srgbClr val="008BAC"/>
              </a:buClr>
              <a:buFont typeface="Arial" panose="020B0604020202020204" pitchFamily="34" charset="0"/>
              <a:buChar char="•"/>
            </a:pPr>
            <a:r>
              <a:rPr lang="en-US" sz="2000" dirty="0">
                <a:latin typeface="Prudential Modern Medium" pitchFamily="2" charset="77"/>
              </a:rPr>
              <a:t>Massachusetts, Minnesota and Wisconsin offer own standardized plans</a:t>
            </a:r>
          </a:p>
        </p:txBody>
      </p:sp>
      <p:sp>
        <p:nvSpPr>
          <p:cNvPr id="9" name="TextBox 8"/>
          <p:cNvSpPr txBox="1"/>
          <p:nvPr/>
        </p:nvSpPr>
        <p:spPr>
          <a:xfrm>
            <a:off x="1043940" y="4713492"/>
            <a:ext cx="7315200" cy="746358"/>
          </a:xfrm>
          <a:prstGeom prst="rect">
            <a:avLst/>
          </a:prstGeom>
          <a:solidFill>
            <a:srgbClr val="0070C0"/>
          </a:solidFill>
          <a:scene3d>
            <a:camera prst="orthographicFront"/>
            <a:lightRig rig="balanced" dir="t">
              <a:rot lat="0" lon="0" rev="10800000"/>
            </a:lightRig>
          </a:scene3d>
          <a:sp3d>
            <a:bevelT/>
          </a:sp3d>
        </p:spPr>
        <p:txBody>
          <a:bodyPr wrap="square" rtlCol="0">
            <a:spAutoFit/>
          </a:bodyPr>
          <a:lstStyle/>
          <a:p>
            <a:pPr marL="0" lvl="1" algn="ctr">
              <a:spcBef>
                <a:spcPts val="300"/>
              </a:spcBef>
              <a:spcAft>
                <a:spcPts val="0"/>
              </a:spcAft>
            </a:pPr>
            <a:r>
              <a:rPr lang="en-US" sz="2000" b="1" dirty="0">
                <a:solidFill>
                  <a:schemeClr val="bg1"/>
                </a:solidFill>
                <a:latin typeface="PrudentialModern SemCond" pitchFamily="2" charset="0"/>
              </a:rPr>
              <a:t>Medigap is not available to those participating in </a:t>
            </a:r>
          </a:p>
          <a:p>
            <a:pPr marL="0" lvl="1" algn="ctr">
              <a:spcBef>
                <a:spcPts val="300"/>
              </a:spcBef>
              <a:spcAft>
                <a:spcPts val="0"/>
              </a:spcAft>
            </a:pPr>
            <a:r>
              <a:rPr lang="en-US" sz="2000" b="1" dirty="0">
                <a:solidFill>
                  <a:schemeClr val="bg1"/>
                </a:solidFill>
                <a:latin typeface="PrudentialModern SemCond" pitchFamily="2" charset="0"/>
              </a:rPr>
              <a:t>Medicare Advantage (Part C)</a:t>
            </a:r>
          </a:p>
        </p:txBody>
      </p:sp>
      <p:sp>
        <p:nvSpPr>
          <p:cNvPr id="10" name="TextBox 9">
            <a:extLst>
              <a:ext uri="{FF2B5EF4-FFF2-40B4-BE49-F238E27FC236}">
                <a16:creationId xmlns:a16="http://schemas.microsoft.com/office/drawing/2014/main" id="{AA0537E7-27FE-4018-941D-578EAC4A5261}"/>
              </a:ext>
            </a:extLst>
          </p:cNvPr>
          <p:cNvSpPr txBox="1"/>
          <p:nvPr/>
        </p:nvSpPr>
        <p:spPr>
          <a:xfrm>
            <a:off x="396080" y="5715000"/>
            <a:ext cx="8351839" cy="523220"/>
          </a:xfrm>
          <a:prstGeom prst="rect">
            <a:avLst/>
          </a:prstGeom>
          <a:noFill/>
        </p:spPr>
        <p:txBody>
          <a:bodyPr wrap="square" rtlCol="0" anchor="ctr">
            <a:spAutoFit/>
          </a:bodyPr>
          <a:lstStyle/>
          <a:p>
            <a:r>
              <a:rPr lang="en-US" sz="1400" baseline="30000" dirty="0">
                <a:latin typeface="Arial Narrow" panose="020B0606020202030204" pitchFamily="34" charset="0"/>
              </a:rPr>
              <a:t>* Medigap Plan C and Plan F will no longer be available to new enrollees after December 31, 2019. At that time the number of plans available to new enrollees will fall from 10 to 8. Plan C and Plan F will remain available to individuals already enrolled in Medicare.</a:t>
            </a:r>
          </a:p>
          <a:p>
            <a:r>
              <a:rPr lang="en-US" sz="1400" baseline="30000" dirty="0">
                <a:latin typeface="Arial Narrow" panose="020B0606020202030204" pitchFamily="34" charset="0"/>
              </a:rPr>
              <a:t>Source: “Choosing a Medigap Policy: A Guide to Health Insurance for People with Medicare, 2019”; Centers for Medicare &amp; Medicaid Services; CMS Product No. 02110, Rev. January 2019</a:t>
            </a:r>
          </a:p>
        </p:txBody>
      </p:sp>
    </p:spTree>
    <p:extLst>
      <p:ext uri="{BB962C8B-B14F-4D97-AF65-F5344CB8AC3E}">
        <p14:creationId xmlns:p14="http://schemas.microsoft.com/office/powerpoint/2010/main" val="20492619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solidFill>
                  <a:srgbClr val="002060"/>
                </a:solidFill>
                <a:latin typeface="PrudentialModern SemCond" pitchFamily="2" charset="0"/>
              </a:rPr>
              <a:t>Total Medicare Costs Example - 2020</a:t>
            </a:r>
          </a:p>
        </p:txBody>
      </p:sp>
      <p:sp>
        <p:nvSpPr>
          <p:cNvPr id="2" name="Content Placeholder 1"/>
          <p:cNvSpPr>
            <a:spLocks noGrp="1"/>
          </p:cNvSpPr>
          <p:nvPr>
            <p:ph sz="quarter" idx="12"/>
          </p:nvPr>
        </p:nvSpPr>
        <p:spPr/>
        <p:txBody>
          <a:bodyPr>
            <a:noAutofit/>
          </a:bodyPr>
          <a:lstStyle/>
          <a:p>
            <a:pPr marL="0" indent="0">
              <a:lnSpc>
                <a:spcPts val="3060"/>
              </a:lnSpc>
              <a:buNone/>
            </a:pPr>
            <a:r>
              <a:rPr lang="en-US" dirty="0">
                <a:solidFill>
                  <a:srgbClr val="0071AE"/>
                </a:solidFill>
                <a:latin typeface="PrudentialModern SemCond" pitchFamily="2" charset="0"/>
              </a:rPr>
              <a:t>Coverage for Married Couple with Adjusted Gross Income (AGI) </a:t>
            </a:r>
            <a:br>
              <a:rPr lang="en-US" dirty="0">
                <a:solidFill>
                  <a:srgbClr val="0071AE"/>
                </a:solidFill>
                <a:latin typeface="PrudentialModern SemCond" pitchFamily="2" charset="0"/>
              </a:rPr>
            </a:br>
            <a:r>
              <a:rPr lang="en-US" dirty="0">
                <a:solidFill>
                  <a:srgbClr val="0071AE"/>
                </a:solidFill>
                <a:latin typeface="PrudentialModern SemCond" pitchFamily="2" charset="0"/>
              </a:rPr>
              <a:t>less than $170,000:</a:t>
            </a:r>
          </a:p>
          <a:p>
            <a:pPr>
              <a:lnSpc>
                <a:spcPts val="3060"/>
              </a:lnSpc>
            </a:pPr>
            <a:endParaRPr lang="en-US" sz="2400" dirty="0">
              <a:latin typeface="PrudentialModern SemCond" pitchFamily="2" charset="0"/>
            </a:endParaRPr>
          </a:p>
        </p:txBody>
      </p:sp>
      <p:sp>
        <p:nvSpPr>
          <p:cNvPr id="5" name="TextBox 4"/>
          <p:cNvSpPr txBox="1"/>
          <p:nvPr/>
        </p:nvSpPr>
        <p:spPr>
          <a:xfrm>
            <a:off x="381000" y="5730898"/>
            <a:ext cx="8287027" cy="507831"/>
          </a:xfrm>
          <a:prstGeom prst="rect">
            <a:avLst/>
          </a:prstGeom>
          <a:noFill/>
        </p:spPr>
        <p:txBody>
          <a:bodyPr wrap="square" rtlCol="0">
            <a:spAutoFit/>
          </a:bodyPr>
          <a:lstStyle/>
          <a:p>
            <a:pPr lvl="0" fontAlgn="base">
              <a:spcBef>
                <a:spcPct val="0"/>
              </a:spcBef>
              <a:spcAft>
                <a:spcPct val="0"/>
              </a:spcAft>
              <a:defRPr/>
            </a:pPr>
            <a:r>
              <a:rPr lang="en-US" sz="900" dirty="0">
                <a:solidFill>
                  <a:srgbClr val="000000"/>
                </a:solidFill>
                <a:latin typeface="PrudentialModern Med Cond" pitchFamily="2" charset="0"/>
              </a:rPr>
              <a:t>1. Kaiser Family Foundation "Medicare Part D: A First Look at Prescription Drug Plans in 2020" November 14, 2019</a:t>
            </a:r>
          </a:p>
          <a:p>
            <a:pPr lvl="0" fontAlgn="base">
              <a:spcBef>
                <a:spcPct val="0"/>
              </a:spcBef>
              <a:spcAft>
                <a:spcPct val="0"/>
              </a:spcAft>
              <a:defRPr/>
            </a:pPr>
            <a:r>
              <a:rPr lang="en-US" sz="900" dirty="0">
                <a:solidFill>
                  <a:srgbClr val="000000"/>
                </a:solidFill>
                <a:latin typeface="PrudentialModern Med Cond" pitchFamily="2" charset="0"/>
              </a:rPr>
              <a:t>2. Data for average cost for Plan G in Overland Park KS (66013) from Medicare.gov Medicare Plan Finder; https://www.medicare.gov/find-a-plan/questions/medigap-home.aspx  November 2019</a:t>
            </a:r>
          </a:p>
          <a:p>
            <a:pPr lvl="0">
              <a:defRPr/>
            </a:pPr>
            <a:r>
              <a:rPr lang="en-US" sz="900" dirty="0">
                <a:solidFill>
                  <a:srgbClr val="000000"/>
                </a:solidFill>
                <a:latin typeface="PrudentialModern Med Cond" pitchFamily="2" charset="0"/>
              </a:rPr>
              <a:t>3. Kaiser Family Foundation; "How Much Do Medicare Beneficiaries Spend On Out of Pocket on Health Care?"; November, 2019; Excludes expenses for Long-term care </a:t>
            </a:r>
          </a:p>
        </p:txBody>
      </p:sp>
      <p:graphicFrame>
        <p:nvGraphicFramePr>
          <p:cNvPr id="6" name="Table 5">
            <a:extLst>
              <a:ext uri="{FF2B5EF4-FFF2-40B4-BE49-F238E27FC236}">
                <a16:creationId xmlns:a16="http://schemas.microsoft.com/office/drawing/2014/main" id="{36FF61E5-BA50-4C94-9C29-502211B85DD7}"/>
              </a:ext>
            </a:extLst>
          </p:cNvPr>
          <p:cNvGraphicFramePr>
            <a:graphicFrameLocks noGrp="1"/>
          </p:cNvGraphicFramePr>
          <p:nvPr/>
        </p:nvGraphicFramePr>
        <p:xfrm>
          <a:off x="1396166" y="1995762"/>
          <a:ext cx="6351668" cy="3544320"/>
        </p:xfrm>
        <a:graphic>
          <a:graphicData uri="http://schemas.openxmlformats.org/drawingml/2006/table">
            <a:tbl>
              <a:tblPr firstRow="1" bandRow="1">
                <a:tableStyleId>{5C22544A-7EE6-4342-B048-85BDC9FD1C3A}</a:tableStyleId>
              </a:tblPr>
              <a:tblGrid>
                <a:gridCol w="3425588">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tblGrid>
              <a:tr h="370840">
                <a:tc>
                  <a:txBody>
                    <a:bodyPr/>
                    <a:lstStyle/>
                    <a:p>
                      <a:pPr marL="0" indent="115888"/>
                      <a:r>
                        <a:rPr lang="en-US" sz="2000" dirty="0">
                          <a:latin typeface="PrudentialModern SemCond" pitchFamily="2" charset="0"/>
                        </a:rPr>
                        <a:t>Coverage</a:t>
                      </a:r>
                    </a:p>
                  </a:txBody>
                  <a:tcPr>
                    <a:solidFill>
                      <a:schemeClr val="tx1"/>
                    </a:solidFill>
                  </a:tcPr>
                </a:tc>
                <a:tc>
                  <a:txBody>
                    <a:bodyPr/>
                    <a:lstStyle/>
                    <a:p>
                      <a:pPr algn="ctr"/>
                      <a:r>
                        <a:rPr lang="en-US" sz="2000" dirty="0">
                          <a:latin typeface="PrudentialModern SemCond" pitchFamily="2" charset="0"/>
                        </a:rPr>
                        <a:t>Average</a:t>
                      </a:r>
                      <a:r>
                        <a:rPr lang="en-US" sz="2000" baseline="0" dirty="0">
                          <a:latin typeface="PrudentialModern SemCond" pitchFamily="2" charset="0"/>
                        </a:rPr>
                        <a:t> </a:t>
                      </a:r>
                      <a:r>
                        <a:rPr lang="en-US" sz="2000" dirty="0">
                          <a:latin typeface="PrudentialModern SemCond" pitchFamily="2" charset="0"/>
                        </a:rPr>
                        <a:t> Annual Cost *</a:t>
                      </a:r>
                    </a:p>
                  </a:txBody>
                  <a:tcPr>
                    <a:solidFill>
                      <a:schemeClr val="tx1"/>
                    </a:solidFill>
                  </a:tcPr>
                </a:tc>
                <a:extLst>
                  <a:ext uri="{0D108BD9-81ED-4DB2-BD59-A6C34878D82A}">
                    <a16:rowId xmlns:a16="http://schemas.microsoft.com/office/drawing/2014/main" val="10000"/>
                  </a:ext>
                </a:extLst>
              </a:tr>
              <a:tr h="467360">
                <a:tc>
                  <a:txBody>
                    <a:bodyPr/>
                    <a:lstStyle/>
                    <a:p>
                      <a:pPr marL="114300" indent="1588"/>
                      <a:r>
                        <a:rPr lang="en-US" sz="2400" dirty="0">
                          <a:solidFill>
                            <a:schemeClr val="accent4">
                              <a:lumMod val="25000"/>
                            </a:schemeClr>
                          </a:solidFill>
                          <a:latin typeface="PrudentialModern SemCond" pitchFamily="2" charset="0"/>
                        </a:rPr>
                        <a:t>Part</a:t>
                      </a:r>
                      <a:r>
                        <a:rPr lang="en-US" sz="2400" baseline="0" dirty="0">
                          <a:solidFill>
                            <a:schemeClr val="accent4">
                              <a:lumMod val="25000"/>
                            </a:schemeClr>
                          </a:solidFill>
                          <a:latin typeface="PrudentialModern SemCond" pitchFamily="2" charset="0"/>
                        </a:rPr>
                        <a:t> A</a:t>
                      </a:r>
                      <a:endParaRPr lang="en-US" sz="2400" dirty="0">
                        <a:solidFill>
                          <a:schemeClr val="accent4">
                            <a:lumMod val="25000"/>
                          </a:schemeClr>
                        </a:solidFill>
                        <a:latin typeface="PrudentialModern SemCond" pitchFamily="2" charset="0"/>
                      </a:endParaRPr>
                    </a:p>
                  </a:txBody>
                  <a:tcPr anchor="ctr">
                    <a:solidFill>
                      <a:schemeClr val="accent4">
                        <a:lumMod val="90000"/>
                      </a:schemeClr>
                    </a:solidFill>
                  </a:tcPr>
                </a:tc>
                <a:tc>
                  <a:txBody>
                    <a:bodyPr/>
                    <a:lstStyle/>
                    <a:p>
                      <a:pPr marL="0" indent="52388" algn="ctr"/>
                      <a:r>
                        <a:rPr lang="en-US" sz="2400" dirty="0">
                          <a:solidFill>
                            <a:schemeClr val="accent4">
                              <a:lumMod val="25000"/>
                            </a:schemeClr>
                          </a:solidFill>
                          <a:latin typeface="PrudentialModern SemCond" pitchFamily="2" charset="0"/>
                        </a:rPr>
                        <a:t>$0</a:t>
                      </a:r>
                    </a:p>
                  </a:txBody>
                  <a:tcPr anchor="ctr">
                    <a:solidFill>
                      <a:schemeClr val="accent4">
                        <a:lumMod val="90000"/>
                      </a:schemeClr>
                    </a:solidFill>
                  </a:tcPr>
                </a:tc>
                <a:extLst>
                  <a:ext uri="{0D108BD9-81ED-4DB2-BD59-A6C34878D82A}">
                    <a16:rowId xmlns:a16="http://schemas.microsoft.com/office/drawing/2014/main" val="10001"/>
                  </a:ext>
                </a:extLst>
              </a:tr>
              <a:tr h="457200">
                <a:tc>
                  <a:txBody>
                    <a:bodyPr/>
                    <a:lstStyle/>
                    <a:p>
                      <a:pPr marL="114300" indent="1588"/>
                      <a:r>
                        <a:rPr lang="en-US" sz="2400" dirty="0">
                          <a:solidFill>
                            <a:schemeClr val="accent4">
                              <a:lumMod val="25000"/>
                            </a:schemeClr>
                          </a:solidFill>
                          <a:latin typeface="PrudentialModern SemCond" pitchFamily="2" charset="0"/>
                        </a:rPr>
                        <a:t>Part B </a:t>
                      </a:r>
                    </a:p>
                  </a:txBody>
                  <a:tcPr anchor="ctr">
                    <a:solidFill>
                      <a:schemeClr val="accent2">
                        <a:lumMod val="20000"/>
                        <a:lumOff val="80000"/>
                      </a:schemeClr>
                    </a:solidFill>
                  </a:tcPr>
                </a:tc>
                <a:tc>
                  <a:txBody>
                    <a:bodyPr/>
                    <a:lstStyle/>
                    <a:p>
                      <a:pPr marL="0" indent="52388" algn="ctr"/>
                      <a:r>
                        <a:rPr lang="en-US" sz="2400" dirty="0">
                          <a:solidFill>
                            <a:schemeClr val="accent4">
                              <a:lumMod val="25000"/>
                            </a:schemeClr>
                          </a:solidFill>
                          <a:latin typeface="PrudentialModern SemCond" pitchFamily="2" charset="0"/>
                        </a:rPr>
                        <a:t>$1,735</a:t>
                      </a:r>
                    </a:p>
                  </a:txBody>
                  <a:tcPr anchor="ctr">
                    <a:solidFill>
                      <a:schemeClr val="accent2">
                        <a:lumMod val="20000"/>
                        <a:lumOff val="80000"/>
                      </a:schemeClr>
                    </a:solidFill>
                  </a:tcPr>
                </a:tc>
                <a:extLst>
                  <a:ext uri="{0D108BD9-81ED-4DB2-BD59-A6C34878D82A}">
                    <a16:rowId xmlns:a16="http://schemas.microsoft.com/office/drawing/2014/main" val="10002"/>
                  </a:ext>
                </a:extLst>
              </a:tr>
              <a:tr h="457200">
                <a:tc>
                  <a:txBody>
                    <a:bodyPr/>
                    <a:lstStyle/>
                    <a:p>
                      <a:pPr marL="114300" indent="1588"/>
                      <a:r>
                        <a:rPr lang="en-US" sz="2400" dirty="0">
                          <a:solidFill>
                            <a:schemeClr val="accent4">
                              <a:lumMod val="25000"/>
                            </a:schemeClr>
                          </a:solidFill>
                          <a:latin typeface="PrudentialModern SemCond" pitchFamily="2" charset="0"/>
                        </a:rPr>
                        <a:t>Part D</a:t>
                      </a:r>
                      <a:r>
                        <a:rPr lang="en-US" sz="2400" baseline="30000" dirty="0">
                          <a:solidFill>
                            <a:schemeClr val="accent4">
                              <a:lumMod val="25000"/>
                            </a:schemeClr>
                          </a:solidFill>
                          <a:latin typeface="PrudentialModern SemCond" pitchFamily="2" charset="0"/>
                        </a:rPr>
                        <a:t>1</a:t>
                      </a:r>
                    </a:p>
                  </a:txBody>
                  <a:tcPr anchor="ctr">
                    <a:solidFill>
                      <a:srgbClr val="B8B8B8"/>
                    </a:solidFill>
                  </a:tcPr>
                </a:tc>
                <a:tc>
                  <a:txBody>
                    <a:bodyPr/>
                    <a:lstStyle/>
                    <a:p>
                      <a:pPr marL="0" indent="52388" algn="ctr"/>
                      <a:r>
                        <a:rPr lang="en-US" sz="2400" dirty="0">
                          <a:solidFill>
                            <a:schemeClr val="accent4">
                              <a:lumMod val="25000"/>
                            </a:schemeClr>
                          </a:solidFill>
                          <a:latin typeface="PrudentialModern SemCond" pitchFamily="2" charset="0"/>
                        </a:rPr>
                        <a:t>$505</a:t>
                      </a:r>
                      <a:endParaRPr lang="en-US" sz="2000" dirty="0">
                        <a:solidFill>
                          <a:schemeClr val="accent4">
                            <a:lumMod val="25000"/>
                          </a:schemeClr>
                        </a:solidFill>
                        <a:latin typeface="PrudentialModern SemCond" pitchFamily="2" charset="0"/>
                      </a:endParaRPr>
                    </a:p>
                  </a:txBody>
                  <a:tcPr anchor="ctr">
                    <a:solidFill>
                      <a:srgbClr val="B8B8B8"/>
                    </a:solidFill>
                  </a:tcPr>
                </a:tc>
                <a:extLst>
                  <a:ext uri="{0D108BD9-81ED-4DB2-BD59-A6C34878D82A}">
                    <a16:rowId xmlns:a16="http://schemas.microsoft.com/office/drawing/2014/main" val="10003"/>
                  </a:ext>
                </a:extLst>
              </a:tr>
              <a:tr h="381000">
                <a:tc>
                  <a:txBody>
                    <a:bodyPr/>
                    <a:lstStyle/>
                    <a:p>
                      <a:pPr marL="114300" indent="1588"/>
                      <a:r>
                        <a:rPr lang="en-US" sz="2400" dirty="0">
                          <a:solidFill>
                            <a:schemeClr val="accent4">
                              <a:lumMod val="25000"/>
                            </a:schemeClr>
                          </a:solidFill>
                          <a:latin typeface="PrudentialModern SemCond" pitchFamily="2" charset="0"/>
                        </a:rPr>
                        <a:t>Medigap</a:t>
                      </a:r>
                      <a:r>
                        <a:rPr lang="en-US" sz="2400" baseline="30000" dirty="0">
                          <a:solidFill>
                            <a:schemeClr val="accent4">
                              <a:lumMod val="25000"/>
                            </a:schemeClr>
                          </a:solidFill>
                          <a:latin typeface="PrudentialModern SemCond" pitchFamily="2" charset="0"/>
                        </a:rPr>
                        <a:t>2</a:t>
                      </a:r>
                      <a:r>
                        <a:rPr lang="en-US" sz="2400" dirty="0">
                          <a:solidFill>
                            <a:schemeClr val="accent4">
                              <a:lumMod val="25000"/>
                            </a:schemeClr>
                          </a:solidFill>
                          <a:latin typeface="PrudentialModern SemCond" pitchFamily="2" charset="0"/>
                        </a:rPr>
                        <a:t> </a:t>
                      </a:r>
                    </a:p>
                  </a:txBody>
                  <a:tcPr anchor="ctr">
                    <a:solidFill>
                      <a:srgbClr val="D6D6D6"/>
                    </a:solidFill>
                  </a:tcPr>
                </a:tc>
                <a:tc>
                  <a:txBody>
                    <a:bodyPr/>
                    <a:lstStyle/>
                    <a:p>
                      <a:pPr marL="0" indent="52388" algn="ctr"/>
                      <a:r>
                        <a:rPr lang="en-US" sz="2400" dirty="0">
                          <a:solidFill>
                            <a:schemeClr val="accent4">
                              <a:lumMod val="25000"/>
                            </a:schemeClr>
                          </a:solidFill>
                          <a:latin typeface="PrudentialModern SemCond" pitchFamily="2" charset="0"/>
                        </a:rPr>
                        <a:t>$1,980</a:t>
                      </a:r>
                    </a:p>
                  </a:txBody>
                  <a:tcPr anchor="ctr">
                    <a:solidFill>
                      <a:srgbClr val="D6D6D6"/>
                    </a:solidFill>
                  </a:tcPr>
                </a:tc>
                <a:extLst>
                  <a:ext uri="{0D108BD9-81ED-4DB2-BD59-A6C34878D82A}">
                    <a16:rowId xmlns:a16="http://schemas.microsoft.com/office/drawing/2014/main" val="10004"/>
                  </a:ext>
                </a:extLst>
              </a:tr>
              <a:tr h="467360">
                <a:tc>
                  <a:txBody>
                    <a:bodyPr/>
                    <a:lstStyle/>
                    <a:p>
                      <a:pPr marL="114300" indent="1588"/>
                      <a:r>
                        <a:rPr lang="en-US" sz="2000" dirty="0">
                          <a:solidFill>
                            <a:schemeClr val="accent4">
                              <a:lumMod val="25000"/>
                            </a:schemeClr>
                          </a:solidFill>
                          <a:latin typeface="PrudentialModern SemCond" pitchFamily="2" charset="0"/>
                        </a:rPr>
                        <a:t>Out-of-pocket (prescriptions, vision,</a:t>
                      </a:r>
                      <a:r>
                        <a:rPr lang="en-US" sz="2000" baseline="0" dirty="0">
                          <a:solidFill>
                            <a:schemeClr val="accent4">
                              <a:lumMod val="25000"/>
                            </a:schemeClr>
                          </a:solidFill>
                          <a:latin typeface="PrudentialModern SemCond" pitchFamily="2" charset="0"/>
                        </a:rPr>
                        <a:t> dental)</a:t>
                      </a:r>
                      <a:r>
                        <a:rPr lang="en-US" sz="2000" baseline="30000" dirty="0">
                          <a:solidFill>
                            <a:schemeClr val="accent4">
                              <a:lumMod val="25000"/>
                            </a:schemeClr>
                          </a:solidFill>
                          <a:latin typeface="PrudentialModern SemCond" pitchFamily="2" charset="0"/>
                        </a:rPr>
                        <a:t>3</a:t>
                      </a:r>
                    </a:p>
                  </a:txBody>
                  <a:tcPr anchor="ctr">
                    <a:lnB w="28575" cap="flat" cmpd="sng" algn="ctr">
                      <a:solidFill>
                        <a:srgbClr val="FFFFFF"/>
                      </a:solidFill>
                      <a:prstDash val="solid"/>
                      <a:round/>
                      <a:headEnd type="none" w="med" len="med"/>
                      <a:tailEnd type="none" w="med" len="med"/>
                    </a:lnB>
                    <a:solidFill>
                      <a:srgbClr val="B8B8B8"/>
                    </a:solidFill>
                  </a:tcPr>
                </a:tc>
                <a:tc>
                  <a:txBody>
                    <a:bodyPr/>
                    <a:lstStyle/>
                    <a:p>
                      <a:pPr marL="0" indent="52388" algn="ctr"/>
                      <a:r>
                        <a:rPr lang="en-US" sz="2400" dirty="0">
                          <a:solidFill>
                            <a:schemeClr val="accent4">
                              <a:lumMod val="25000"/>
                            </a:schemeClr>
                          </a:solidFill>
                          <a:latin typeface="PrudentialModern SemCond" pitchFamily="2" charset="0"/>
                        </a:rPr>
                        <a:t>$2,152 </a:t>
                      </a:r>
                    </a:p>
                  </a:txBody>
                  <a:tcPr anchor="ctr">
                    <a:lnB w="28575" cap="flat" cmpd="sng" algn="ctr">
                      <a:solidFill>
                        <a:srgbClr val="FFFFFF"/>
                      </a:solidFill>
                      <a:prstDash val="solid"/>
                      <a:round/>
                      <a:headEnd type="none" w="med" len="med"/>
                      <a:tailEnd type="none" w="med" len="med"/>
                    </a:lnB>
                    <a:solidFill>
                      <a:srgbClr val="B8B8B8"/>
                    </a:solidFill>
                  </a:tcPr>
                </a:tc>
                <a:extLst>
                  <a:ext uri="{0D108BD9-81ED-4DB2-BD59-A6C34878D82A}">
                    <a16:rowId xmlns:a16="http://schemas.microsoft.com/office/drawing/2014/main" val="10005"/>
                  </a:ext>
                </a:extLst>
              </a:tr>
              <a:tr h="608080">
                <a:tc>
                  <a:txBody>
                    <a:bodyPr/>
                    <a:lstStyle/>
                    <a:p>
                      <a:pPr marL="0" indent="115888"/>
                      <a:r>
                        <a:rPr lang="en-US" sz="2800" b="1" dirty="0">
                          <a:solidFill>
                            <a:srgbClr val="FFFFFF"/>
                          </a:solidFill>
                          <a:latin typeface="PrudentialModern SemCond" pitchFamily="2" charset="0"/>
                        </a:rPr>
                        <a:t>Total – Per Person</a:t>
                      </a:r>
                    </a:p>
                  </a:txBody>
                  <a:tcPr anchor="ctr">
                    <a:lnT w="28575" cap="flat" cmpd="sng" algn="ctr">
                      <a:solidFill>
                        <a:srgbClr val="FFFFFF"/>
                      </a:solidFill>
                      <a:prstDash val="solid"/>
                      <a:round/>
                      <a:headEnd type="none" w="med" len="med"/>
                      <a:tailEnd type="none" w="med" len="med"/>
                    </a:lnT>
                    <a:solidFill>
                      <a:schemeClr val="tx2"/>
                    </a:solidFill>
                  </a:tcPr>
                </a:tc>
                <a:tc>
                  <a:txBody>
                    <a:bodyPr/>
                    <a:lstStyle/>
                    <a:p>
                      <a:pPr marL="0" indent="52388" algn="ctr"/>
                      <a:r>
                        <a:rPr lang="en-US" sz="2800" b="1" dirty="0">
                          <a:solidFill>
                            <a:schemeClr val="bg1"/>
                          </a:solidFill>
                          <a:latin typeface="PrudentialModern SemCond" pitchFamily="2" charset="0"/>
                        </a:rPr>
                        <a:t>$6,372</a:t>
                      </a:r>
                    </a:p>
                  </a:txBody>
                  <a:tcPr anchor="ctr">
                    <a:lnT w="28575" cap="flat" cmpd="sng" algn="ctr">
                      <a:solidFill>
                        <a:srgbClr val="FFFFFF"/>
                      </a:solidFill>
                      <a:prstDash val="solid"/>
                      <a:round/>
                      <a:headEnd type="none" w="med" len="med"/>
                      <a:tailEnd type="none" w="med" len="med"/>
                    </a:lnT>
                    <a:solidFill>
                      <a:schemeClr val="tx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3551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solidFill>
                  <a:schemeClr val="tx1"/>
                </a:solidFill>
              </a:rPr>
              <a:t>Medicare Part C</a:t>
            </a:r>
          </a:p>
        </p:txBody>
      </p:sp>
      <p:sp>
        <p:nvSpPr>
          <p:cNvPr id="17" name="TextBox 16"/>
          <p:cNvSpPr txBox="1"/>
          <p:nvPr/>
        </p:nvSpPr>
        <p:spPr>
          <a:xfrm>
            <a:off x="0" y="4812268"/>
            <a:ext cx="3276600" cy="369332"/>
          </a:xfrm>
          <a:prstGeom prst="rect">
            <a:avLst/>
          </a:prstGeom>
          <a:noFill/>
        </p:spPr>
        <p:txBody>
          <a:bodyPr wrap="square" rtlCol="0">
            <a:spAutoFit/>
          </a:bodyPr>
          <a:lstStyle/>
          <a:p>
            <a:r>
              <a:rPr lang="en-US" b="1" dirty="0">
                <a:solidFill>
                  <a:schemeClr val="accent4">
                    <a:lumMod val="50000"/>
                  </a:schemeClr>
                </a:solidFill>
              </a:rPr>
              <a:t>Combines A, B &amp; D</a:t>
            </a:r>
          </a:p>
        </p:txBody>
      </p:sp>
      <p:grpSp>
        <p:nvGrpSpPr>
          <p:cNvPr id="12" name="Group 11">
            <a:extLst>
              <a:ext uri="{FF2B5EF4-FFF2-40B4-BE49-F238E27FC236}">
                <a16:creationId xmlns:a16="http://schemas.microsoft.com/office/drawing/2014/main" id="{2D5BB256-5BD5-4759-ABEA-D4BADC785342}"/>
              </a:ext>
            </a:extLst>
          </p:cNvPr>
          <p:cNvGrpSpPr/>
          <p:nvPr/>
        </p:nvGrpSpPr>
        <p:grpSpPr>
          <a:xfrm>
            <a:off x="-700618" y="2667000"/>
            <a:ext cx="3056625" cy="1988641"/>
            <a:chOff x="-700618" y="2667000"/>
            <a:chExt cx="3056625" cy="1988641"/>
          </a:xfrm>
        </p:grpSpPr>
        <p:sp>
          <p:nvSpPr>
            <p:cNvPr id="28" name="Rectangle 27"/>
            <p:cNvSpPr/>
            <p:nvPr/>
          </p:nvSpPr>
          <p:spPr>
            <a:xfrm>
              <a:off x="1248582" y="2680537"/>
              <a:ext cx="614042" cy="1975104"/>
            </a:xfrm>
            <a:prstGeom prst="rect">
              <a:avLst/>
            </a:prstGeom>
            <a:solidFill>
              <a:schemeClr val="tx1"/>
            </a:solidFill>
            <a:ln>
              <a:noFill/>
            </a:ln>
            <a:scene3d>
              <a:camera prst="orthographicFront"/>
              <a:lightRig rig="balanced" dir="t">
                <a:rot lat="0" lon="0" rev="10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Brace 21"/>
            <p:cNvSpPr/>
            <p:nvPr/>
          </p:nvSpPr>
          <p:spPr>
            <a:xfrm>
              <a:off x="1828800" y="2712541"/>
              <a:ext cx="527207" cy="1911096"/>
            </a:xfrm>
            <a:prstGeom prst="rightBrace">
              <a:avLst>
                <a:gd name="adj1" fmla="val 26729"/>
                <a:gd name="adj2" fmla="val 50000"/>
              </a:avLst>
            </a:prstGeom>
            <a:solidFill>
              <a:schemeClr val="tx1"/>
            </a:solidFill>
            <a:ln w="76200">
              <a:solidFill>
                <a:schemeClr val="tx1"/>
              </a:solidFill>
            </a:ln>
            <a:scene3d>
              <a:camera prst="orthographicFront"/>
              <a:lightRig rig="balanced" dir="t">
                <a:rot lat="0" lon="0" rev="10800000"/>
              </a:lightRig>
            </a:scene3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 name="Group 14"/>
            <p:cNvGrpSpPr/>
            <p:nvPr/>
          </p:nvGrpSpPr>
          <p:grpSpPr>
            <a:xfrm>
              <a:off x="-700618" y="2667000"/>
              <a:ext cx="2529418" cy="1986440"/>
              <a:chOff x="4413566" y="1940004"/>
              <a:chExt cx="6088118" cy="2500313"/>
            </a:xfrm>
            <a:scene3d>
              <a:camera prst="orthographicFront"/>
              <a:lightRig rig="balanced" dir="t">
                <a:rot lat="0" lon="0" rev="10800000"/>
              </a:lightRig>
            </a:scene3d>
          </p:grpSpPr>
          <p:sp>
            <p:nvSpPr>
              <p:cNvPr id="11" name="Parallelogram 10"/>
              <p:cNvSpPr/>
              <p:nvPr/>
            </p:nvSpPr>
            <p:spPr>
              <a:xfrm>
                <a:off x="4413566" y="3602117"/>
                <a:ext cx="5288191" cy="838200"/>
              </a:xfrm>
              <a:prstGeom prst="parallelogram">
                <a:avLst/>
              </a:prstGeom>
              <a:solidFill>
                <a:schemeClr val="accent3">
                  <a:lumMod val="50000"/>
                </a:schemeClr>
              </a:solid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mj-lt"/>
                  </a:rPr>
                  <a:t>    D</a:t>
                </a:r>
                <a:endParaRPr lang="en-US" sz="4800" dirty="0">
                  <a:latin typeface="+mj-lt"/>
                </a:endParaRPr>
              </a:p>
            </p:txBody>
          </p:sp>
          <p:sp>
            <p:nvSpPr>
              <p:cNvPr id="13" name="Parallelogram 12"/>
              <p:cNvSpPr/>
              <p:nvPr/>
            </p:nvSpPr>
            <p:spPr>
              <a:xfrm>
                <a:off x="4816048" y="2778204"/>
                <a:ext cx="5283155" cy="838200"/>
              </a:xfrm>
              <a:prstGeom prst="parallelogram">
                <a:avLst/>
              </a:prstGeom>
              <a:solidFill>
                <a:schemeClr val="tx2"/>
              </a:solid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mj-lt"/>
                  </a:rPr>
                  <a:t>  B</a:t>
                </a:r>
                <a:endParaRPr lang="en-US" sz="4800" dirty="0">
                  <a:latin typeface="+mj-lt"/>
                </a:endParaRPr>
              </a:p>
            </p:txBody>
          </p:sp>
          <p:sp>
            <p:nvSpPr>
              <p:cNvPr id="14" name="Parallelogram 13"/>
              <p:cNvSpPr/>
              <p:nvPr/>
            </p:nvSpPr>
            <p:spPr>
              <a:xfrm>
                <a:off x="5366270" y="1940004"/>
                <a:ext cx="5135414" cy="838200"/>
              </a:xfrm>
              <a:prstGeom prst="parallelogram">
                <a:avLst/>
              </a:prstGeom>
              <a:solidFill>
                <a:schemeClr val="tx1"/>
              </a:solid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mj-lt"/>
                  </a:rPr>
                  <a:t>A</a:t>
                </a:r>
                <a:endParaRPr lang="en-US" sz="4800" dirty="0">
                  <a:latin typeface="+mj-lt"/>
                </a:endParaRPr>
              </a:p>
            </p:txBody>
          </p:sp>
        </p:grpSp>
      </p:grpSp>
      <p:sp>
        <p:nvSpPr>
          <p:cNvPr id="24" name="Rectangle 23"/>
          <p:cNvSpPr/>
          <p:nvPr/>
        </p:nvSpPr>
        <p:spPr>
          <a:xfrm>
            <a:off x="3555881" y="2297349"/>
            <a:ext cx="5627968" cy="2908489"/>
          </a:xfrm>
          <a:prstGeom prst="rect">
            <a:avLst/>
          </a:prstGeom>
        </p:spPr>
        <p:txBody>
          <a:bodyPr wrap="square">
            <a:spAutoFit/>
          </a:bodyPr>
          <a:lstStyle/>
          <a:p>
            <a:pPr marL="114300" indent="-114300">
              <a:spcBef>
                <a:spcPts val="600"/>
              </a:spcBef>
              <a:buClr>
                <a:schemeClr val="accent2"/>
              </a:buClr>
              <a:buFont typeface="Arial"/>
              <a:buChar char="•"/>
              <a:tabLst>
                <a:tab pos="114300" algn="l"/>
              </a:tabLst>
            </a:pPr>
            <a:r>
              <a:rPr lang="en-US" b="1" dirty="0">
                <a:solidFill>
                  <a:srgbClr val="000000"/>
                </a:solidFill>
                <a:latin typeface="PrudentialModern SemCond" pitchFamily="2" charset="0"/>
              </a:rPr>
              <a:t>Offered through</a:t>
            </a:r>
            <a:r>
              <a:rPr lang="en-US" b="1" dirty="0">
                <a:solidFill>
                  <a:schemeClr val="tx1">
                    <a:lumMod val="75000"/>
                    <a:lumOff val="25000"/>
                  </a:schemeClr>
                </a:solidFill>
                <a:latin typeface="PrudentialModern SemCond" pitchFamily="2" charset="0"/>
              </a:rPr>
              <a:t> </a:t>
            </a:r>
            <a:r>
              <a:rPr lang="en-US" b="1" u="sng" dirty="0">
                <a:solidFill>
                  <a:schemeClr val="tx2"/>
                </a:solidFill>
                <a:latin typeface="PrudentialModern SemCond" pitchFamily="2" charset="0"/>
              </a:rPr>
              <a:t>private insurers </a:t>
            </a:r>
          </a:p>
          <a:p>
            <a:pPr marL="571500" lvl="1" indent="-114300">
              <a:spcBef>
                <a:spcPts val="600"/>
              </a:spcBef>
              <a:buClr>
                <a:schemeClr val="accent2"/>
              </a:buClr>
              <a:buFont typeface="Arial"/>
              <a:buChar char="•"/>
              <a:tabLst>
                <a:tab pos="114300" algn="l"/>
              </a:tabLst>
            </a:pPr>
            <a:r>
              <a:rPr lang="en-US" sz="1600" b="1" dirty="0">
                <a:solidFill>
                  <a:schemeClr val="tx2"/>
                </a:solidFill>
                <a:latin typeface="PrudentialModern SemCond" pitchFamily="2" charset="0"/>
              </a:rPr>
              <a:t>Local Coordinated Care Programs “LCCP” make up 75% of health plans (combines HMOs and PPOs)</a:t>
            </a:r>
          </a:p>
          <a:p>
            <a:pPr marL="114300" indent="-114300">
              <a:spcBef>
                <a:spcPts val="600"/>
              </a:spcBef>
              <a:buClr>
                <a:schemeClr val="accent2"/>
              </a:buClr>
              <a:buFont typeface="Arial"/>
              <a:buChar char="•"/>
              <a:tabLst>
                <a:tab pos="114300" algn="l"/>
              </a:tabLst>
            </a:pPr>
            <a:r>
              <a:rPr lang="en-US" b="1" dirty="0">
                <a:solidFill>
                  <a:srgbClr val="000000"/>
                </a:solidFill>
                <a:latin typeface="PrudentialModern SemCond" pitchFamily="2" charset="0"/>
              </a:rPr>
              <a:t>Hearing, dental, vision and drug prescriptions may be covered</a:t>
            </a:r>
          </a:p>
          <a:p>
            <a:pPr marL="114300" indent="-114300">
              <a:spcBef>
                <a:spcPts val="600"/>
              </a:spcBef>
              <a:buClr>
                <a:schemeClr val="accent2"/>
              </a:buClr>
              <a:buFont typeface="Arial"/>
              <a:buChar char="•"/>
              <a:tabLst>
                <a:tab pos="114300" algn="l"/>
              </a:tabLst>
            </a:pPr>
            <a:r>
              <a:rPr lang="en-US" b="1" dirty="0">
                <a:solidFill>
                  <a:schemeClr val="tx2"/>
                </a:solidFill>
                <a:latin typeface="PrudentialModern SemCond" pitchFamily="2" charset="0"/>
              </a:rPr>
              <a:t>Average Premium for Part C in 2020 is $36 per month**</a:t>
            </a:r>
          </a:p>
          <a:p>
            <a:pPr marL="114300" indent="-114300">
              <a:spcBef>
                <a:spcPts val="600"/>
              </a:spcBef>
              <a:buClr>
                <a:schemeClr val="accent2"/>
              </a:buClr>
              <a:buFont typeface="Arial"/>
              <a:buChar char="•"/>
              <a:tabLst>
                <a:tab pos="114300" algn="l"/>
              </a:tabLst>
            </a:pPr>
            <a:r>
              <a:rPr lang="en-US" b="1" dirty="0">
                <a:solidFill>
                  <a:srgbClr val="000000"/>
                </a:solidFill>
                <a:latin typeface="PrudentialModern SemCond" pitchFamily="2" charset="0"/>
              </a:rPr>
              <a:t>Costs may increase for out-of-network doctors</a:t>
            </a:r>
          </a:p>
          <a:p>
            <a:pPr marL="114300" indent="-114300">
              <a:spcBef>
                <a:spcPts val="600"/>
              </a:spcBef>
              <a:buClr>
                <a:schemeClr val="accent2"/>
              </a:buClr>
              <a:buFont typeface="Arial"/>
              <a:buChar char="•"/>
              <a:tabLst>
                <a:tab pos="114300" algn="l"/>
              </a:tabLst>
            </a:pPr>
            <a:r>
              <a:rPr lang="en-US" b="1" dirty="0">
                <a:solidFill>
                  <a:srgbClr val="000000"/>
                </a:solidFill>
                <a:latin typeface="PrudentialModern SemCond" pitchFamily="2" charset="0"/>
              </a:rPr>
              <a:t>Annual out-of-pocket expenses cannot exceed $6,700; most plans $3,400</a:t>
            </a:r>
            <a:r>
              <a:rPr lang="en-US" b="1" baseline="30000" dirty="0">
                <a:solidFill>
                  <a:srgbClr val="000000"/>
                </a:solidFill>
                <a:latin typeface="PrudentialModern SemCond" pitchFamily="2" charset="0"/>
              </a:rPr>
              <a:t>†</a:t>
            </a:r>
          </a:p>
        </p:txBody>
      </p:sp>
      <p:sp>
        <p:nvSpPr>
          <p:cNvPr id="26" name="TextBox 25"/>
          <p:cNvSpPr txBox="1"/>
          <p:nvPr/>
        </p:nvSpPr>
        <p:spPr>
          <a:xfrm>
            <a:off x="1828800" y="1840468"/>
            <a:ext cx="5791200" cy="369332"/>
          </a:xfrm>
          <a:prstGeom prst="rect">
            <a:avLst/>
          </a:prstGeom>
          <a:solidFill>
            <a:schemeClr val="accent1">
              <a:lumMod val="50000"/>
            </a:schemeClr>
          </a:solidFill>
          <a:scene3d>
            <a:camera prst="orthographicFront"/>
            <a:lightRig rig="balanced" dir="t">
              <a:rot lat="0" lon="0" rev="10800000"/>
            </a:lightRig>
          </a:scene3d>
          <a:sp3d>
            <a:bevelT/>
          </a:sp3d>
        </p:spPr>
        <p:txBody>
          <a:bodyPr wrap="square" rtlCol="0">
            <a:spAutoFit/>
          </a:bodyPr>
          <a:lstStyle/>
          <a:p>
            <a:pPr algn="ctr"/>
            <a:r>
              <a:rPr lang="en-US" b="1" dirty="0">
                <a:solidFill>
                  <a:schemeClr val="bg1"/>
                </a:solidFill>
              </a:rPr>
              <a:t>38% of Medicare enrollees choose Part C*</a:t>
            </a:r>
          </a:p>
        </p:txBody>
      </p:sp>
      <p:sp>
        <p:nvSpPr>
          <p:cNvPr id="8" name="Rectangle 7"/>
          <p:cNvSpPr/>
          <p:nvPr/>
        </p:nvSpPr>
        <p:spPr>
          <a:xfrm>
            <a:off x="81218" y="5483610"/>
            <a:ext cx="8697022" cy="707886"/>
          </a:xfrm>
          <a:prstGeom prst="rect">
            <a:avLst/>
          </a:prstGeom>
        </p:spPr>
        <p:txBody>
          <a:bodyPr wrap="square">
            <a:spAutoFit/>
          </a:bodyPr>
          <a:lstStyle/>
          <a:p>
            <a:pPr algn="just"/>
            <a:r>
              <a:rPr lang="en-US" sz="1000" dirty="0">
                <a:solidFill>
                  <a:srgbClr val="000000"/>
                </a:solidFill>
                <a:latin typeface="PrudentialModern Med Cond" pitchFamily="2" charset="0"/>
              </a:rPr>
              <a:t>Source: ”Medicare and You, 2020”; Centers for Medicare &amp; Medicaid Services; CMS Product No. 10050; September 2019 </a:t>
            </a:r>
          </a:p>
          <a:p>
            <a:pPr algn="just"/>
            <a:r>
              <a:rPr lang="en-US" sz="1000" dirty="0">
                <a:solidFill>
                  <a:srgbClr val="000000"/>
                </a:solidFill>
                <a:latin typeface="PrudentialModern Med Cond" pitchFamily="2" charset="0"/>
                <a:ea typeface="Calibri" panose="020F0502020204030204" pitchFamily="34" charset="0"/>
                <a:cs typeface="Times New Roman" panose="02020603050405020304" pitchFamily="18" charset="0"/>
              </a:rPr>
              <a:t>* Medicare Enrollment Dashboard, Hospital/Medical Enrollment August 2019; accessed October 2019</a:t>
            </a:r>
          </a:p>
          <a:p>
            <a:pPr algn="just"/>
            <a:r>
              <a:rPr lang="en-US" sz="1000" dirty="0">
                <a:solidFill>
                  <a:srgbClr val="000000"/>
                </a:solidFill>
                <a:latin typeface="PrudentialModern Med Cond" pitchFamily="2" charset="0"/>
                <a:ea typeface="Calibri" panose="020F0502020204030204" pitchFamily="34" charset="0"/>
                <a:cs typeface="Times New Roman" panose="02020603050405020304" pitchFamily="18" charset="0"/>
              </a:rPr>
              <a:t>** Kaiser Family Foundation; “</a:t>
            </a:r>
            <a:r>
              <a:rPr lang="en-US" sz="1000" i="1" dirty="0">
                <a:solidFill>
                  <a:srgbClr val="000000"/>
                </a:solidFill>
                <a:effectLst/>
                <a:latin typeface="PrudentialModern Med Cond" pitchFamily="2" charset="0"/>
                <a:ea typeface="Calibri" panose="020F0502020204030204" pitchFamily="34" charset="0"/>
                <a:cs typeface="Times New Roman" panose="02020603050405020304" pitchFamily="18" charset="0"/>
              </a:rPr>
              <a:t>Medicare Advantage 2020 Spotlight: First Look</a:t>
            </a:r>
            <a:r>
              <a:rPr lang="en-US" sz="1000" dirty="0">
                <a:solidFill>
                  <a:srgbClr val="000000"/>
                </a:solidFill>
                <a:effectLst/>
                <a:latin typeface="PrudentialModern Med Cond" pitchFamily="2" charset="0"/>
                <a:ea typeface="Calibri" panose="020F0502020204030204" pitchFamily="34" charset="0"/>
                <a:cs typeface="Times New Roman" panose="02020603050405020304" pitchFamily="18" charset="0"/>
              </a:rPr>
              <a:t>:; Jacobsen, Freed, Damico, &amp; Neuman; October 2019 </a:t>
            </a:r>
          </a:p>
          <a:p>
            <a:pPr algn="just"/>
            <a:r>
              <a:rPr lang="en-US" sz="1000" dirty="0">
                <a:solidFill>
                  <a:srgbClr val="000000"/>
                </a:solidFill>
                <a:effectLst/>
                <a:latin typeface="PrudentialModern Med Cond" pitchFamily="2" charset="0"/>
                <a:ea typeface="Calibri" panose="020F0502020204030204" pitchFamily="34" charset="0"/>
                <a:cs typeface="Times New Roman" panose="02020603050405020304" pitchFamily="18" charset="0"/>
              </a:rPr>
              <a:t>† </a:t>
            </a:r>
            <a:r>
              <a:rPr lang="en-US" sz="1000" dirty="0">
                <a:solidFill>
                  <a:srgbClr val="000000"/>
                </a:solidFill>
                <a:latin typeface="PrudentialModern Med Cond" pitchFamily="2" charset="0"/>
              </a:rPr>
              <a:t>CMS, “</a:t>
            </a:r>
            <a:r>
              <a:rPr lang="en-US" sz="1000" i="1" dirty="0">
                <a:solidFill>
                  <a:srgbClr val="000000"/>
                </a:solidFill>
                <a:latin typeface="PrudentialModern Med Cond" pitchFamily="2" charset="0"/>
              </a:rPr>
              <a:t>Announcement of Calendar Year (CY) 2020 Medicare Advantage Capitation Rates and Medicare Advantage and Part D Payment policies and Final Call letter”; Table 19; </a:t>
            </a:r>
            <a:r>
              <a:rPr lang="en-US" sz="1000" dirty="0">
                <a:solidFill>
                  <a:srgbClr val="000000"/>
                </a:solidFill>
                <a:latin typeface="PrudentialModern Med Cond" pitchFamily="2" charset="0"/>
              </a:rPr>
              <a:t>April 1, 2019</a:t>
            </a:r>
          </a:p>
        </p:txBody>
      </p:sp>
      <p:pic>
        <p:nvPicPr>
          <p:cNvPr id="25" name="Picture 24" descr="Bld_Bank2.png">
            <a:extLst>
              <a:ext uri="{FF2B5EF4-FFF2-40B4-BE49-F238E27FC236}">
                <a16:creationId xmlns:a16="http://schemas.microsoft.com/office/drawing/2014/main" id="{799E143C-2987-412A-ACB8-12B0AF4EBB77}"/>
              </a:ext>
            </a:extLst>
          </p:cNvPr>
          <p:cNvPicPr>
            <a:picLocks noChangeAspect="1"/>
          </p:cNvPicPr>
          <p:nvPr/>
        </p:nvPicPr>
        <p:blipFill>
          <a:blip r:embed="rId3" cstate="print"/>
          <a:stretch>
            <a:fillRect/>
          </a:stretch>
        </p:blipFill>
        <p:spPr>
          <a:xfrm>
            <a:off x="2453218" y="2739572"/>
            <a:ext cx="990600" cy="587946"/>
          </a:xfrm>
          <a:prstGeom prst="rect">
            <a:avLst/>
          </a:prstGeom>
        </p:spPr>
      </p:pic>
      <p:pic>
        <p:nvPicPr>
          <p:cNvPr id="27" name="Picture 26" descr="P_Doctor4.png">
            <a:extLst>
              <a:ext uri="{FF2B5EF4-FFF2-40B4-BE49-F238E27FC236}">
                <a16:creationId xmlns:a16="http://schemas.microsoft.com/office/drawing/2014/main" id="{D148F22A-3706-495E-B4DB-34B51F7684E9}"/>
              </a:ext>
            </a:extLst>
          </p:cNvPr>
          <p:cNvPicPr>
            <a:picLocks noChangeAspect="1"/>
          </p:cNvPicPr>
          <p:nvPr/>
        </p:nvPicPr>
        <p:blipFill>
          <a:blip r:embed="rId4" cstate="print"/>
          <a:stretch>
            <a:fillRect/>
          </a:stretch>
        </p:blipFill>
        <p:spPr>
          <a:xfrm>
            <a:off x="2681817" y="3882572"/>
            <a:ext cx="812771" cy="990600"/>
          </a:xfrm>
          <a:prstGeom prst="rect">
            <a:avLst/>
          </a:prstGeom>
        </p:spPr>
      </p:pic>
      <p:sp>
        <p:nvSpPr>
          <p:cNvPr id="29" name="Parallelogram 28">
            <a:extLst>
              <a:ext uri="{FF2B5EF4-FFF2-40B4-BE49-F238E27FC236}">
                <a16:creationId xmlns:a16="http://schemas.microsoft.com/office/drawing/2014/main" id="{0E00A785-9BE5-4FF7-A461-CFE510226B76}"/>
              </a:ext>
            </a:extLst>
          </p:cNvPr>
          <p:cNvSpPr/>
          <p:nvPr/>
        </p:nvSpPr>
        <p:spPr>
          <a:xfrm>
            <a:off x="457200" y="1188720"/>
            <a:ext cx="9052560" cy="599810"/>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PrudentialModern SemCond" pitchFamily="2" charset="0"/>
              </a:rPr>
              <a:t>Part C  -  Medicare Advantage</a:t>
            </a:r>
          </a:p>
        </p:txBody>
      </p:sp>
      <p:sp>
        <p:nvSpPr>
          <p:cNvPr id="3" name="Slide Number Placeholder 2">
            <a:extLst>
              <a:ext uri="{FF2B5EF4-FFF2-40B4-BE49-F238E27FC236}">
                <a16:creationId xmlns:a16="http://schemas.microsoft.com/office/drawing/2014/main" id="{640E9B5B-0AD2-41DE-974D-EEFDBDF64835}"/>
              </a:ext>
            </a:extLst>
          </p:cNvPr>
          <p:cNvSpPr>
            <a:spLocks noGrp="1"/>
          </p:cNvSpPr>
          <p:nvPr>
            <p:ph type="sldNum" sz="quarter" idx="11"/>
          </p:nvPr>
        </p:nvSpPr>
        <p:spPr/>
        <p:txBody>
          <a:bodyPr/>
          <a:lstStyle/>
          <a:p>
            <a:fld id="{BB544E63-09F9-914E-B731-EB7D262F5FD2}" type="slidenum">
              <a:rPr lang="en-US" smtClean="0"/>
              <a:pPr/>
              <a:t>19</a:t>
            </a:fld>
            <a:endParaRPr lang="en-US" dirty="0"/>
          </a:p>
        </p:txBody>
      </p:sp>
    </p:spTree>
    <p:extLst>
      <p:ext uri="{BB962C8B-B14F-4D97-AF65-F5344CB8AC3E}">
        <p14:creationId xmlns:p14="http://schemas.microsoft.com/office/powerpoint/2010/main" val="39575679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0C5D-7D4F-4286-B9FF-31F742327DA9}"/>
              </a:ext>
            </a:extLst>
          </p:cNvPr>
          <p:cNvSpPr>
            <a:spLocks noGrp="1"/>
          </p:cNvSpPr>
          <p:nvPr>
            <p:ph type="title"/>
          </p:nvPr>
        </p:nvSpPr>
        <p:spPr>
          <a:xfrm>
            <a:off x="433236" y="1991380"/>
            <a:ext cx="8229600" cy="523220"/>
          </a:xfrm>
        </p:spPr>
        <p:txBody>
          <a:bodyPr>
            <a:noAutofit/>
          </a:bodyPr>
          <a:lstStyle/>
          <a:p>
            <a:pPr algn="ctr"/>
            <a:r>
              <a:rPr lang="en-US" sz="2400" dirty="0">
                <a:solidFill>
                  <a:srgbClr val="000000"/>
                </a:solidFill>
              </a:rPr>
              <a:t>INVESTMENT AND INSURANCE PRODUCTS ARE:</a:t>
            </a:r>
            <a:br>
              <a:rPr lang="en-US" sz="2400" dirty="0">
                <a:solidFill>
                  <a:srgbClr val="000000"/>
                </a:solidFill>
              </a:rPr>
            </a:br>
            <a:r>
              <a:rPr lang="en-US" sz="2400" dirty="0">
                <a:solidFill>
                  <a:srgbClr val="000000"/>
                </a:solidFill>
              </a:rPr>
              <a:t>  NOT FDIC INSURED    NOT INSURED BY ANY FEDERAL GOVERNMENT AGENCY   NOT A DEPOSIT OR OTHER OBLIGATION OF, OR GUARANTEED BY, THE BANK </a:t>
            </a:r>
            <a:br>
              <a:rPr lang="en-US" sz="2400" dirty="0">
                <a:solidFill>
                  <a:srgbClr val="000000"/>
                </a:solidFill>
              </a:rPr>
            </a:br>
            <a:r>
              <a:rPr lang="en-US" sz="2400" dirty="0">
                <a:solidFill>
                  <a:srgbClr val="000000"/>
                </a:solidFill>
              </a:rPr>
              <a:t>OR ANY OF ITS AFFILIATES   SUBJECT TO INVESTMENT RISKS INCLUDING POSSIBLE LOSS OF THE PRINCIPAL AMOUNT INVESTED</a:t>
            </a:r>
          </a:p>
        </p:txBody>
      </p:sp>
      <p:sp>
        <p:nvSpPr>
          <p:cNvPr id="6" name="Oval 5">
            <a:extLst>
              <a:ext uri="{FF2B5EF4-FFF2-40B4-BE49-F238E27FC236}">
                <a16:creationId xmlns:a16="http://schemas.microsoft.com/office/drawing/2014/main" id="{EF8A6C73-E455-412D-805E-D7548B7CEFA3}"/>
              </a:ext>
            </a:extLst>
          </p:cNvPr>
          <p:cNvSpPr/>
          <p:nvPr/>
        </p:nvSpPr>
        <p:spPr>
          <a:xfrm>
            <a:off x="1219200" y="2527254"/>
            <a:ext cx="91440" cy="9144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D4CE0F-084F-4CB1-8C08-13C22AC758B4}"/>
              </a:ext>
            </a:extLst>
          </p:cNvPr>
          <p:cNvSpPr/>
          <p:nvPr/>
        </p:nvSpPr>
        <p:spPr>
          <a:xfrm>
            <a:off x="381000" y="1967584"/>
            <a:ext cx="8408118" cy="26262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5">
            <a:extLst>
              <a:ext uri="{FF2B5EF4-FFF2-40B4-BE49-F238E27FC236}">
                <a16:creationId xmlns:a16="http://schemas.microsoft.com/office/drawing/2014/main" id="{B102E591-D7BC-47C5-9EA3-3321800D9D26}"/>
              </a:ext>
            </a:extLst>
          </p:cNvPr>
          <p:cNvSpPr txBox="1">
            <a:spLocks/>
          </p:cNvSpPr>
          <p:nvPr/>
        </p:nvSpPr>
        <p:spPr>
          <a:xfrm>
            <a:off x="630936" y="1230094"/>
            <a:ext cx="8966377" cy="401888"/>
          </a:xfrm>
          <a:prstGeom prst="rect">
            <a:avLst/>
          </a:prstGeom>
        </p:spPr>
        <p:txBody>
          <a:bodyPr>
            <a:norm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rgbClr val="008BAC"/>
                </a:solidFill>
              </a:rPr>
              <a:t>Managing Healthcare Costs in Retirement</a:t>
            </a:r>
          </a:p>
        </p:txBody>
      </p:sp>
      <p:sp>
        <p:nvSpPr>
          <p:cNvPr id="15" name="Text Placeholder 6">
            <a:extLst>
              <a:ext uri="{FF2B5EF4-FFF2-40B4-BE49-F238E27FC236}">
                <a16:creationId xmlns:a16="http://schemas.microsoft.com/office/drawing/2014/main" id="{CC56475E-E6B4-45A0-A183-F3706EFCF421}"/>
              </a:ext>
            </a:extLst>
          </p:cNvPr>
          <p:cNvSpPr txBox="1">
            <a:spLocks/>
          </p:cNvSpPr>
          <p:nvPr/>
        </p:nvSpPr>
        <p:spPr>
          <a:xfrm>
            <a:off x="630936" y="1565696"/>
            <a:ext cx="8810526" cy="609600"/>
          </a:xfrm>
          <a:prstGeom prst="rect">
            <a:avLst/>
          </a:prstGeom>
          <a:ln>
            <a:noFill/>
          </a:ln>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000000"/>
                </a:solidFill>
              </a:rPr>
              <a:t>[Presenter Name], [Presenter Title]</a:t>
            </a:r>
          </a:p>
        </p:txBody>
      </p:sp>
      <p:sp>
        <p:nvSpPr>
          <p:cNvPr id="16" name="Title 4">
            <a:extLst>
              <a:ext uri="{FF2B5EF4-FFF2-40B4-BE49-F238E27FC236}">
                <a16:creationId xmlns:a16="http://schemas.microsoft.com/office/drawing/2014/main" id="{3D2A3466-3897-4566-A0A8-15A0C0CDF723}"/>
              </a:ext>
            </a:extLst>
          </p:cNvPr>
          <p:cNvSpPr txBox="1">
            <a:spLocks/>
          </p:cNvSpPr>
          <p:nvPr/>
        </p:nvSpPr>
        <p:spPr>
          <a:xfrm>
            <a:off x="630936" y="530353"/>
            <a:ext cx="7886700" cy="605294"/>
          </a:xfrm>
          <a:prstGeom prst="rect">
            <a:avLst/>
          </a:prstGeom>
        </p:spPr>
        <p:txBody>
          <a:bodyPr/>
          <a:lstStyle>
            <a:lvl1pPr algn="l" defTabSz="914400" rtl="0" eaLnBrk="1" latinLnBrk="0" hangingPunct="1">
              <a:spcBef>
                <a:spcPts val="0"/>
              </a:spcBef>
              <a:buNone/>
              <a:defRPr sz="3200" b="1" kern="1200" cap="none" spc="0" normalizeH="0" baseline="0">
                <a:solidFill>
                  <a:schemeClr val="accent1"/>
                </a:solidFill>
                <a:latin typeface="+mj-lt"/>
                <a:ea typeface="+mj-ea"/>
                <a:cs typeface="Arial" pitchFamily="34" charset="0"/>
              </a:defRPr>
            </a:lvl1pPr>
          </a:lstStyle>
          <a:p>
            <a:r>
              <a:rPr lang="en-US" sz="3400" dirty="0">
                <a:solidFill>
                  <a:schemeClr val="tx1"/>
                </a:solidFill>
              </a:rPr>
              <a:t>Prudential Annuities</a:t>
            </a:r>
            <a:r>
              <a:rPr lang="en-US" sz="3400" baseline="30000" dirty="0">
                <a:solidFill>
                  <a:schemeClr val="tx1"/>
                </a:solidFill>
              </a:rPr>
              <a:t>®</a:t>
            </a:r>
          </a:p>
        </p:txBody>
      </p:sp>
      <p:sp>
        <p:nvSpPr>
          <p:cNvPr id="12" name="Text Placeholder 4">
            <a:extLst>
              <a:ext uri="{FF2B5EF4-FFF2-40B4-BE49-F238E27FC236}">
                <a16:creationId xmlns:a16="http://schemas.microsoft.com/office/drawing/2014/main" id="{08A42258-8FAB-40E7-A6F0-B31FAA6D8113}"/>
              </a:ext>
            </a:extLst>
          </p:cNvPr>
          <p:cNvSpPr txBox="1">
            <a:spLocks noChangeArrowheads="1"/>
          </p:cNvSpPr>
          <p:nvPr/>
        </p:nvSpPr>
        <p:spPr bwMode="auto">
          <a:xfrm>
            <a:off x="381000" y="5232830"/>
            <a:ext cx="892495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a:buClr>
                <a:srgbClr val="C00000"/>
              </a:buClr>
              <a:defRPr/>
            </a:pPr>
            <a:r>
              <a:rPr lang="en-US" sz="1000" b="0" dirty="0">
                <a:solidFill>
                  <a:srgbClr val="000000"/>
                </a:solidFill>
                <a:latin typeface="Prudential Modern Medium" pitchFamily="2" charset="77"/>
                <a:ea typeface="+mn-ea"/>
              </a:rPr>
              <a:t>[When presenting in AR, CA, OK, TX or IL, use the phrase “Insurance Sales Presentation.” In CA and AR, add License Number.]</a:t>
            </a:r>
          </a:p>
          <a:p>
            <a:pPr lvl="0">
              <a:buClr>
                <a:srgbClr val="C00000"/>
              </a:buClr>
              <a:defRPr/>
            </a:pPr>
            <a:r>
              <a:rPr lang="en-US" sz="1100" b="0" dirty="0">
                <a:solidFill>
                  <a:srgbClr val="000000"/>
                </a:solidFill>
              </a:rPr>
              <a:t>Issued by Pruco Life Insurance Company and by Pruco Life Insurance Company of New Jersey</a:t>
            </a:r>
            <a:r>
              <a:rPr lang="en-US" sz="1600" b="0" dirty="0">
                <a:solidFill>
                  <a:srgbClr val="000000"/>
                </a:solidFill>
              </a:rPr>
              <a:t>.</a:t>
            </a:r>
            <a:endParaRPr kumimoji="0" lang="en-US" sz="1600" b="0" i="0" u="none" strike="noStrike" kern="1200" cap="none" spc="0" normalizeH="0" baseline="0" noProof="0" dirty="0">
              <a:ln>
                <a:noFill/>
              </a:ln>
              <a:solidFill>
                <a:srgbClr val="000000"/>
              </a:solidFill>
              <a:effectLst/>
              <a:uLnTx/>
              <a:uFillTx/>
              <a:cs typeface="Arial" pitchFamily="34" charset="0"/>
            </a:endParaRPr>
          </a:p>
        </p:txBody>
      </p:sp>
      <p:sp>
        <p:nvSpPr>
          <p:cNvPr id="13" name="TextBox 12">
            <a:extLst>
              <a:ext uri="{FF2B5EF4-FFF2-40B4-BE49-F238E27FC236}">
                <a16:creationId xmlns:a16="http://schemas.microsoft.com/office/drawing/2014/main" id="{1F4D6E8E-7470-46F2-A53F-357D8A92804F}"/>
              </a:ext>
            </a:extLst>
          </p:cNvPr>
          <p:cNvSpPr txBox="1"/>
          <p:nvPr/>
        </p:nvSpPr>
        <p:spPr>
          <a:xfrm>
            <a:off x="347472" y="6400800"/>
            <a:ext cx="2895600" cy="230832"/>
          </a:xfrm>
          <a:prstGeom prst="rect">
            <a:avLst/>
          </a:prstGeom>
          <a:noFill/>
        </p:spPr>
        <p:txBody>
          <a:bodyPr wrap="square" rtlCol="0">
            <a:spAutoFit/>
          </a:bodyPr>
          <a:lstStyle/>
          <a:p>
            <a:r>
              <a:rPr lang="en-US" sz="900" dirty="0">
                <a:latin typeface="Prudential Modern Medium" pitchFamily="2" charset="77"/>
              </a:rPr>
              <a:t>1002566-00007-00     ORD208282     Ed. 02/2020</a:t>
            </a:r>
          </a:p>
        </p:txBody>
      </p:sp>
      <p:sp>
        <p:nvSpPr>
          <p:cNvPr id="17" name="Rectangle 16">
            <a:extLst>
              <a:ext uri="{FF2B5EF4-FFF2-40B4-BE49-F238E27FC236}">
                <a16:creationId xmlns:a16="http://schemas.microsoft.com/office/drawing/2014/main" id="{AFCBDC15-E6AB-4122-AD73-023D10644BCE}"/>
              </a:ext>
            </a:extLst>
          </p:cNvPr>
          <p:cNvSpPr/>
          <p:nvPr/>
        </p:nvSpPr>
        <p:spPr>
          <a:xfrm>
            <a:off x="381000" y="5812016"/>
            <a:ext cx="7074717" cy="369332"/>
          </a:xfrm>
          <a:prstGeom prst="rect">
            <a:avLst/>
          </a:prstGeom>
        </p:spPr>
        <p:txBody>
          <a:bodyPr wrap="square">
            <a:spAutoFit/>
          </a:bodyPr>
          <a:lstStyle/>
          <a:p>
            <a:r>
              <a:rPr lang="en-US" sz="900" dirty="0">
                <a:solidFill>
                  <a:srgbClr val="000000"/>
                </a:solidFill>
                <a:latin typeface="Prudential Modern Medium" pitchFamily="2" charset="77"/>
              </a:rPr>
              <a:t>Prudential Annuities is providing this workshop for informational or educational purposes only and does not provide investment advice or recommendations about managing or investing your retirement savings.</a:t>
            </a:r>
          </a:p>
        </p:txBody>
      </p:sp>
      <p:sp>
        <p:nvSpPr>
          <p:cNvPr id="21" name="Oval 20">
            <a:extLst>
              <a:ext uri="{FF2B5EF4-FFF2-40B4-BE49-F238E27FC236}">
                <a16:creationId xmlns:a16="http://schemas.microsoft.com/office/drawing/2014/main" id="{C081129D-B423-8A4E-AA30-241B6369F14A}"/>
              </a:ext>
            </a:extLst>
          </p:cNvPr>
          <p:cNvSpPr/>
          <p:nvPr/>
        </p:nvSpPr>
        <p:spPr>
          <a:xfrm>
            <a:off x="3908242" y="2509903"/>
            <a:ext cx="91440" cy="9144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86A6397-9A46-7246-ADBB-F0EC5706A96E}"/>
              </a:ext>
            </a:extLst>
          </p:cNvPr>
          <p:cNvSpPr/>
          <p:nvPr/>
        </p:nvSpPr>
        <p:spPr>
          <a:xfrm>
            <a:off x="3567237" y="2858135"/>
            <a:ext cx="91440" cy="9144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A86EA8-9218-4647-ADD6-29E80FE6484B}"/>
              </a:ext>
            </a:extLst>
          </p:cNvPr>
          <p:cNvSpPr/>
          <p:nvPr/>
        </p:nvSpPr>
        <p:spPr>
          <a:xfrm>
            <a:off x="4191000" y="3612623"/>
            <a:ext cx="91440" cy="9144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65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1295400" y="1213174"/>
            <a:ext cx="7554136" cy="4375011"/>
          </a:xfrm>
        </p:spPr>
        <p:txBody>
          <a:bodyPr anchor="ctr">
            <a:noAutofit/>
          </a:bodyPr>
          <a:lstStyle/>
          <a:p>
            <a:pPr marL="800100" lvl="1" indent="-342900">
              <a:lnSpc>
                <a:spcPct val="100000"/>
              </a:lnSpc>
              <a:spcBef>
                <a:spcPts val="0"/>
              </a:spcBef>
              <a:spcAft>
                <a:spcPts val="600"/>
              </a:spcAft>
              <a:buClr>
                <a:schemeClr val="tx2"/>
              </a:buClr>
              <a:buFont typeface="Arial" panose="020B0604020202020204" pitchFamily="34" charset="0"/>
              <a:buChar char="•"/>
            </a:pPr>
            <a:r>
              <a:rPr lang="en-US" sz="2400" b="0" dirty="0">
                <a:latin typeface="+mj-lt"/>
              </a:rPr>
              <a:t>Enrollment: 3 months before to 3 months after </a:t>
            </a:r>
            <a:br>
              <a:rPr lang="en-US" sz="2400" b="0" dirty="0">
                <a:latin typeface="+mj-lt"/>
              </a:rPr>
            </a:br>
            <a:r>
              <a:rPr lang="en-US" sz="2400" b="0" dirty="0">
                <a:latin typeface="+mj-lt"/>
              </a:rPr>
              <a:t>65th birthday</a:t>
            </a:r>
          </a:p>
          <a:p>
            <a:pPr marL="800100" lvl="1" indent="-342900">
              <a:lnSpc>
                <a:spcPct val="100000"/>
              </a:lnSpc>
              <a:spcBef>
                <a:spcPts val="0"/>
              </a:spcBef>
              <a:spcAft>
                <a:spcPts val="600"/>
              </a:spcAft>
              <a:buClr>
                <a:schemeClr val="tx2"/>
              </a:buClr>
              <a:buFont typeface="Arial" panose="020B0604020202020204" pitchFamily="34" charset="0"/>
              <a:buChar char="•"/>
            </a:pPr>
            <a:r>
              <a:rPr lang="en-US" sz="2400" b="0" dirty="0">
                <a:latin typeface="+mj-lt"/>
              </a:rPr>
              <a:t>Working past age 65</a:t>
            </a:r>
          </a:p>
          <a:p>
            <a:pPr marL="1381125" lvl="3" indent="-342900">
              <a:spcBef>
                <a:spcPts val="0"/>
              </a:spcBef>
              <a:spcAft>
                <a:spcPts val="600"/>
              </a:spcAft>
              <a:buClr>
                <a:schemeClr val="tx2"/>
              </a:buClr>
            </a:pPr>
            <a:r>
              <a:rPr lang="en-US" sz="2200" dirty="0">
                <a:latin typeface="+mj-lt"/>
              </a:rPr>
              <a:t>Sign up for Part A: Usually free</a:t>
            </a:r>
          </a:p>
          <a:p>
            <a:pPr marL="1381125" lvl="3" indent="-342900">
              <a:spcBef>
                <a:spcPts val="0"/>
              </a:spcBef>
              <a:spcAft>
                <a:spcPts val="600"/>
              </a:spcAft>
              <a:buClr>
                <a:schemeClr val="tx2"/>
              </a:buClr>
            </a:pPr>
            <a:r>
              <a:rPr lang="en-US" sz="2200" dirty="0">
                <a:latin typeface="+mj-lt"/>
              </a:rPr>
              <a:t>Part B: Must enroll 8 months from last month of work, otherwise:</a:t>
            </a:r>
          </a:p>
          <a:p>
            <a:pPr marL="1947863" lvl="5" indent="-342900">
              <a:spcBef>
                <a:spcPts val="0"/>
              </a:spcBef>
              <a:spcAft>
                <a:spcPts val="600"/>
              </a:spcAft>
              <a:buClr>
                <a:schemeClr val="tx2"/>
              </a:buClr>
            </a:pPr>
            <a:r>
              <a:rPr lang="en-US" sz="2000" b="1" dirty="0">
                <a:solidFill>
                  <a:schemeClr val="tx2"/>
                </a:solidFill>
                <a:latin typeface="+mj-lt"/>
              </a:rPr>
              <a:t>Coverage may be delayed </a:t>
            </a:r>
            <a:r>
              <a:rPr lang="en-US" sz="2000" dirty="0">
                <a:solidFill>
                  <a:srgbClr val="000000"/>
                </a:solidFill>
                <a:latin typeface="+mj-lt"/>
              </a:rPr>
              <a:t>for 3 to 15 months </a:t>
            </a:r>
          </a:p>
          <a:p>
            <a:pPr marL="2457450" lvl="6" indent="-342900">
              <a:spcBef>
                <a:spcPts val="0"/>
              </a:spcBef>
              <a:spcAft>
                <a:spcPts val="600"/>
              </a:spcAft>
              <a:buClr>
                <a:schemeClr val="tx2"/>
              </a:buClr>
            </a:pPr>
            <a:r>
              <a:rPr lang="en-US" sz="1800" dirty="0">
                <a:solidFill>
                  <a:srgbClr val="000000"/>
                </a:solidFill>
                <a:latin typeface="+mj-lt"/>
              </a:rPr>
              <a:t>until next enrollment period (Jan 1-Mar 31)</a:t>
            </a:r>
          </a:p>
          <a:p>
            <a:pPr marL="1947863" lvl="5" indent="-342900">
              <a:spcBef>
                <a:spcPts val="0"/>
              </a:spcBef>
              <a:spcAft>
                <a:spcPts val="600"/>
              </a:spcAft>
              <a:buClr>
                <a:schemeClr val="tx2"/>
              </a:buClr>
            </a:pPr>
            <a:r>
              <a:rPr lang="en-US" sz="2000" b="1" dirty="0">
                <a:solidFill>
                  <a:schemeClr val="tx2"/>
                </a:solidFill>
                <a:latin typeface="+mj-lt"/>
              </a:rPr>
              <a:t>10% premium penalty for every 12 months </a:t>
            </a:r>
            <a:br>
              <a:rPr lang="en-US" sz="2000" b="1" dirty="0">
                <a:solidFill>
                  <a:schemeClr val="tx2"/>
                </a:solidFill>
                <a:latin typeface="+mj-lt"/>
              </a:rPr>
            </a:br>
            <a:r>
              <a:rPr lang="en-US" sz="2000" b="1" dirty="0">
                <a:solidFill>
                  <a:schemeClr val="tx2"/>
                </a:solidFill>
                <a:latin typeface="+mj-lt"/>
              </a:rPr>
              <a:t>of delay</a:t>
            </a:r>
          </a:p>
        </p:txBody>
      </p:sp>
      <p:sp>
        <p:nvSpPr>
          <p:cNvPr id="3" name="Title 2"/>
          <p:cNvSpPr>
            <a:spLocks noGrp="1"/>
          </p:cNvSpPr>
          <p:nvPr>
            <p:ph type="title"/>
          </p:nvPr>
        </p:nvSpPr>
        <p:spPr/>
        <p:txBody>
          <a:bodyPr anchor="ctr"/>
          <a:lstStyle/>
          <a:p>
            <a:r>
              <a:rPr lang="en-US" dirty="0"/>
              <a:t>Enrolling in Part A &amp; B</a:t>
            </a:r>
          </a:p>
        </p:txBody>
      </p:sp>
      <p:pic>
        <p:nvPicPr>
          <p:cNvPr id="4" name="Picture 3" descr="H_WheelChair.png"/>
          <p:cNvPicPr>
            <a:picLocks noChangeAspect="1"/>
          </p:cNvPicPr>
          <p:nvPr/>
        </p:nvPicPr>
        <p:blipFill>
          <a:blip r:embed="rId3" cstate="print"/>
          <a:stretch>
            <a:fillRect/>
          </a:stretch>
        </p:blipFill>
        <p:spPr>
          <a:xfrm>
            <a:off x="380999" y="3153903"/>
            <a:ext cx="1447801" cy="2624011"/>
          </a:xfrm>
          <a:prstGeom prst="rect">
            <a:avLst/>
          </a:prstGeom>
        </p:spPr>
      </p:pic>
      <p:sp>
        <p:nvSpPr>
          <p:cNvPr id="6" name="TextBox 5"/>
          <p:cNvSpPr txBox="1"/>
          <p:nvPr/>
        </p:nvSpPr>
        <p:spPr>
          <a:xfrm>
            <a:off x="228600" y="6172200"/>
            <a:ext cx="6705600" cy="246221"/>
          </a:xfrm>
          <a:prstGeom prst="rect">
            <a:avLst/>
          </a:prstGeom>
          <a:noFill/>
        </p:spPr>
        <p:txBody>
          <a:bodyPr wrap="square" rtlCol="0">
            <a:spAutoFit/>
          </a:bodyPr>
          <a:lstStyle/>
          <a:p>
            <a:r>
              <a:rPr lang="en-US" sz="1000" dirty="0">
                <a:solidFill>
                  <a:srgbClr val="000000"/>
                </a:solidFill>
                <a:latin typeface="PrudentialModern Med Cond" pitchFamily="2" charset="0"/>
              </a:rPr>
              <a:t>Source: Medicare &amp; You 2020; Centers for Medicare &amp; Medicaid Services; CMS Product No. 0050, September 2019</a:t>
            </a:r>
          </a:p>
        </p:txBody>
      </p:sp>
      <p:sp>
        <p:nvSpPr>
          <p:cNvPr id="7" name="Slide Number Placeholder 6">
            <a:extLst>
              <a:ext uri="{FF2B5EF4-FFF2-40B4-BE49-F238E27FC236}">
                <a16:creationId xmlns:a16="http://schemas.microsoft.com/office/drawing/2014/main" id="{C405241F-6AE1-4EC4-9A52-91747B042627}"/>
              </a:ext>
            </a:extLst>
          </p:cNvPr>
          <p:cNvSpPr>
            <a:spLocks noGrp="1"/>
          </p:cNvSpPr>
          <p:nvPr>
            <p:ph type="sldNum" sz="quarter" idx="11"/>
          </p:nvPr>
        </p:nvSpPr>
        <p:spPr/>
        <p:txBody>
          <a:bodyPr/>
          <a:lstStyle/>
          <a:p>
            <a:fld id="{BB544E63-09F9-914E-B731-EB7D262F5FD2}" type="slidenum">
              <a:rPr lang="en-US" smtClean="0"/>
              <a:pPr/>
              <a:t>20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a:t>Enrolling in </a:t>
            </a:r>
            <a:r>
              <a:rPr lang="en-US" dirty="0" err="1"/>
              <a:t>Medigap</a:t>
            </a:r>
            <a:r>
              <a:rPr lang="en-US" dirty="0"/>
              <a:t>/Medicare Advantage</a:t>
            </a:r>
          </a:p>
        </p:txBody>
      </p:sp>
      <p:sp>
        <p:nvSpPr>
          <p:cNvPr id="2" name="Content Placeholder 1"/>
          <p:cNvSpPr>
            <a:spLocks noGrp="1"/>
          </p:cNvSpPr>
          <p:nvPr>
            <p:ph sz="quarter" idx="12"/>
          </p:nvPr>
        </p:nvSpPr>
        <p:spPr>
          <a:xfrm>
            <a:off x="628373" y="1125498"/>
            <a:ext cx="8229600" cy="2760702"/>
          </a:xfrm>
        </p:spPr>
        <p:txBody>
          <a:bodyPr anchor="t">
            <a:normAutofit/>
          </a:bodyPr>
          <a:lstStyle/>
          <a:p>
            <a:pPr lvl="1">
              <a:lnSpc>
                <a:spcPct val="120000"/>
              </a:lnSpc>
              <a:spcBef>
                <a:spcPts val="600"/>
              </a:spcBef>
            </a:pPr>
            <a:r>
              <a:rPr lang="en-US" sz="2800" dirty="0" err="1">
                <a:solidFill>
                  <a:srgbClr val="008BAC"/>
                </a:solidFill>
                <a:latin typeface="PrudentialModern SemCond" pitchFamily="2" charset="0"/>
                <a:cs typeface="Arial" pitchFamily="34" charset="0"/>
              </a:rPr>
              <a:t>Medigap</a:t>
            </a:r>
            <a:r>
              <a:rPr lang="en-US" sz="2800" dirty="0">
                <a:solidFill>
                  <a:srgbClr val="008BAC"/>
                </a:solidFill>
                <a:latin typeface="PrudentialModern SemCond" pitchFamily="2" charset="0"/>
                <a:cs typeface="Arial" pitchFamily="34" charset="0"/>
              </a:rPr>
              <a:t> </a:t>
            </a:r>
            <a:endParaRPr lang="en-US" sz="2200" dirty="0">
              <a:solidFill>
                <a:srgbClr val="008BAC"/>
              </a:solidFill>
              <a:latin typeface="PrudentialModern SemCond" pitchFamily="2" charset="0"/>
              <a:cs typeface="Arial" pitchFamily="34" charset="0"/>
            </a:endParaRPr>
          </a:p>
          <a:p>
            <a:pPr lvl="1">
              <a:lnSpc>
                <a:spcPct val="120000"/>
              </a:lnSpc>
              <a:spcBef>
                <a:spcPts val="600"/>
              </a:spcBef>
            </a:pPr>
            <a:r>
              <a:rPr lang="en-US" sz="2000" b="1" dirty="0">
                <a:solidFill>
                  <a:srgbClr val="008BAC"/>
                </a:solidFill>
                <a:latin typeface="PrudentialModern" pitchFamily="2" charset="77"/>
              </a:rPr>
              <a:t>Enrollment: 6-month initial enrollment period </a:t>
            </a:r>
            <a:r>
              <a:rPr lang="en-US" sz="2000" dirty="0">
                <a:latin typeface="Prudential Modern Medium" pitchFamily="2" charset="77"/>
              </a:rPr>
              <a:t>starts the month </a:t>
            </a:r>
            <a:br>
              <a:rPr lang="en-US" sz="2000" dirty="0">
                <a:latin typeface="Prudential Modern Medium" pitchFamily="2" charset="77"/>
              </a:rPr>
            </a:br>
            <a:r>
              <a:rPr lang="en-US" sz="2000" dirty="0">
                <a:latin typeface="Prudential Modern Medium" pitchFamily="2" charset="77"/>
              </a:rPr>
              <a:t>you turn 65</a:t>
            </a:r>
          </a:p>
          <a:p>
            <a:pPr lvl="3">
              <a:lnSpc>
                <a:spcPct val="120000"/>
              </a:lnSpc>
              <a:spcBef>
                <a:spcPts val="600"/>
              </a:spcBef>
              <a:buClr>
                <a:srgbClr val="008BAC"/>
              </a:buClr>
              <a:buFont typeface="Wingdings" pitchFamily="2" charset="2"/>
              <a:buChar char="§"/>
            </a:pPr>
            <a:r>
              <a:rPr lang="en-US" sz="1900" dirty="0">
                <a:latin typeface="Prudential Modern Medium" pitchFamily="2" charset="77"/>
              </a:rPr>
              <a:t>During this period can’t be turned down for pre-existing condition</a:t>
            </a:r>
          </a:p>
          <a:p>
            <a:pPr lvl="3">
              <a:lnSpc>
                <a:spcPct val="120000"/>
              </a:lnSpc>
              <a:spcBef>
                <a:spcPts val="600"/>
              </a:spcBef>
              <a:buClr>
                <a:srgbClr val="008BAC"/>
              </a:buClr>
              <a:buFont typeface="Wingdings" pitchFamily="2" charset="2"/>
              <a:buChar char="§"/>
            </a:pPr>
            <a:r>
              <a:rPr lang="en-US" sz="1900" dirty="0">
                <a:latin typeface="Prudential Modern Medium" pitchFamily="2" charset="77"/>
              </a:rPr>
              <a:t>Miss it, could pay more or be denied coverage</a:t>
            </a:r>
          </a:p>
          <a:p>
            <a:pPr marL="390525" lvl="3" indent="0">
              <a:lnSpc>
                <a:spcPct val="120000"/>
              </a:lnSpc>
              <a:spcBef>
                <a:spcPts val="600"/>
              </a:spcBef>
              <a:buNone/>
            </a:pPr>
            <a:r>
              <a:rPr lang="en-US" sz="1700" b="1" dirty="0">
                <a:solidFill>
                  <a:srgbClr val="008BAC"/>
                </a:solidFill>
                <a:latin typeface="PrudentialModern" pitchFamily="2" charset="77"/>
              </a:rPr>
              <a:t>         - ACA ban on denying coverage does not apply to Medicare</a:t>
            </a:r>
          </a:p>
        </p:txBody>
      </p:sp>
      <p:sp>
        <p:nvSpPr>
          <p:cNvPr id="6" name="TextBox 5">
            <a:extLst>
              <a:ext uri="{FF2B5EF4-FFF2-40B4-BE49-F238E27FC236}">
                <a16:creationId xmlns:a16="http://schemas.microsoft.com/office/drawing/2014/main" id="{87DB3475-55E7-4178-BDAD-57298CDAF882}"/>
              </a:ext>
            </a:extLst>
          </p:cNvPr>
          <p:cNvSpPr txBox="1"/>
          <p:nvPr/>
        </p:nvSpPr>
        <p:spPr>
          <a:xfrm>
            <a:off x="429768" y="5971032"/>
            <a:ext cx="6705600" cy="230832"/>
          </a:xfrm>
          <a:prstGeom prst="rect">
            <a:avLst/>
          </a:prstGeom>
          <a:noFill/>
        </p:spPr>
        <p:txBody>
          <a:bodyPr wrap="square" rtlCol="0">
            <a:spAutoFit/>
          </a:bodyPr>
          <a:lstStyle/>
          <a:p>
            <a:r>
              <a:rPr lang="en-US" sz="900" dirty="0">
                <a:latin typeface="PrudentialModern Med Cond" pitchFamily="2" charset="0"/>
              </a:rPr>
              <a:t>Source: Medicare &amp; You 2020; Centers for Medicare &amp; Medicaid Services; CMS Product No. 10050, September 2019</a:t>
            </a:r>
          </a:p>
        </p:txBody>
      </p:sp>
      <p:sp>
        <p:nvSpPr>
          <p:cNvPr id="7" name="Rectangle 6">
            <a:extLst>
              <a:ext uri="{FF2B5EF4-FFF2-40B4-BE49-F238E27FC236}">
                <a16:creationId xmlns:a16="http://schemas.microsoft.com/office/drawing/2014/main" id="{5E2D423C-1E1C-4E06-B587-79DB8225954A}"/>
              </a:ext>
            </a:extLst>
          </p:cNvPr>
          <p:cNvSpPr/>
          <p:nvPr/>
        </p:nvSpPr>
        <p:spPr>
          <a:xfrm>
            <a:off x="505252" y="3886200"/>
            <a:ext cx="8412480" cy="1397306"/>
          </a:xfrm>
          <a:prstGeom prst="rect">
            <a:avLst/>
          </a:prstGeom>
        </p:spPr>
        <p:txBody>
          <a:bodyPr wrap="square">
            <a:spAutoFit/>
          </a:bodyPr>
          <a:lstStyle/>
          <a:p>
            <a:pPr marL="285750" indent="-285750">
              <a:lnSpc>
                <a:spcPct val="120000"/>
              </a:lnSpc>
              <a:spcBef>
                <a:spcPts val="600"/>
              </a:spcBef>
              <a:buClr>
                <a:srgbClr val="0063BD"/>
              </a:buClr>
            </a:pPr>
            <a:r>
              <a:rPr lang="en-US" sz="2800" dirty="0">
                <a:solidFill>
                  <a:srgbClr val="008BAC"/>
                </a:solidFill>
                <a:latin typeface="PrudentialModern SemCond" pitchFamily="2" charset="0"/>
                <a:cs typeface="Arial" pitchFamily="34" charset="0"/>
              </a:rPr>
              <a:t>Medicare Advantage</a:t>
            </a:r>
          </a:p>
          <a:p>
            <a:pPr>
              <a:lnSpc>
                <a:spcPct val="120000"/>
              </a:lnSpc>
              <a:spcBef>
                <a:spcPts val="600"/>
              </a:spcBef>
              <a:buClr>
                <a:srgbClr val="0063BD"/>
              </a:buClr>
            </a:pPr>
            <a:r>
              <a:rPr lang="en-US" sz="2000" b="1" dirty="0">
                <a:solidFill>
                  <a:srgbClr val="008BAC"/>
                </a:solidFill>
                <a:latin typeface="PrudentialModern" pitchFamily="2" charset="77"/>
              </a:rPr>
              <a:t>Enrollment: </a:t>
            </a:r>
            <a:r>
              <a:rPr lang="en-US" sz="2000" dirty="0">
                <a:solidFill>
                  <a:srgbClr val="008BAC"/>
                </a:solidFill>
                <a:latin typeface="PrudentialModern SemCond" pitchFamily="2" charset="0"/>
                <a:cs typeface="Arial" pitchFamily="34" charset="0"/>
              </a:rPr>
              <a:t>Initial enrollment period </a:t>
            </a:r>
            <a:r>
              <a:rPr lang="en-US" sz="2000" dirty="0">
                <a:solidFill>
                  <a:srgbClr val="626265">
                    <a:lumMod val="75000"/>
                  </a:srgbClr>
                </a:solidFill>
                <a:latin typeface="Prudential Modern Medium" pitchFamily="2" charset="77"/>
                <a:cs typeface="Arial" pitchFamily="34" charset="0"/>
              </a:rPr>
              <a:t>or during open enrollment </a:t>
            </a:r>
            <a:br>
              <a:rPr lang="en-US" sz="2000" dirty="0">
                <a:solidFill>
                  <a:srgbClr val="626265">
                    <a:lumMod val="75000"/>
                  </a:srgbClr>
                </a:solidFill>
                <a:latin typeface="Prudential Modern Medium" pitchFamily="2" charset="77"/>
                <a:cs typeface="Arial" pitchFamily="34" charset="0"/>
              </a:rPr>
            </a:br>
            <a:r>
              <a:rPr lang="en-US" sz="2000" dirty="0">
                <a:solidFill>
                  <a:srgbClr val="626265">
                    <a:lumMod val="75000"/>
                  </a:srgbClr>
                </a:solidFill>
                <a:latin typeface="PrudentialModern SemCond" pitchFamily="2" charset="0"/>
                <a:cs typeface="Arial" pitchFamily="34" charset="0"/>
              </a:rPr>
              <a:t>(Oct 15 – Dec 7)</a:t>
            </a:r>
          </a:p>
        </p:txBody>
      </p:sp>
    </p:spTree>
    <p:extLst>
      <p:ext uri="{BB962C8B-B14F-4D97-AF65-F5344CB8AC3E}">
        <p14:creationId xmlns:p14="http://schemas.microsoft.com/office/powerpoint/2010/main" val="28940167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1999" y="1556229"/>
            <a:ext cx="8095973" cy="694629"/>
          </a:xfrm>
        </p:spPr>
        <p:txBody>
          <a:bodyPr>
            <a:normAutofit/>
          </a:bodyPr>
          <a:lstStyle/>
          <a:p>
            <a:pPr>
              <a:lnSpc>
                <a:spcPct val="120000"/>
              </a:lnSpc>
            </a:pPr>
            <a:r>
              <a:rPr lang="en-US" dirty="0">
                <a:solidFill>
                  <a:srgbClr val="008BAC"/>
                </a:solidFill>
              </a:rPr>
              <a:t>Coverage when help is needed with 2 or 3 “activities of daily living”</a:t>
            </a:r>
          </a:p>
          <a:p>
            <a:endParaRPr lang="en-US" sz="8000" dirty="0">
              <a:solidFill>
                <a:schemeClr val="accent1">
                  <a:lumMod val="90000"/>
                  <a:lumOff val="10000"/>
                </a:schemeClr>
              </a:solidFill>
            </a:endParaRPr>
          </a:p>
          <a:p>
            <a:pPr>
              <a:buClr>
                <a:schemeClr val="accent2"/>
              </a:buClr>
            </a:pPr>
            <a:endParaRPr lang="en-US" sz="2200" dirty="0">
              <a:solidFill>
                <a:srgbClr val="0063BD"/>
              </a:solidFill>
            </a:endParaRPr>
          </a:p>
        </p:txBody>
      </p:sp>
      <p:sp>
        <p:nvSpPr>
          <p:cNvPr id="7" name="Rectangle 6">
            <a:extLst>
              <a:ext uri="{FF2B5EF4-FFF2-40B4-BE49-F238E27FC236}">
                <a16:creationId xmlns:a16="http://schemas.microsoft.com/office/drawing/2014/main" id="{6409AE7A-F553-4410-AA5C-8B70351069C6}"/>
              </a:ext>
            </a:extLst>
          </p:cNvPr>
          <p:cNvSpPr/>
          <p:nvPr/>
        </p:nvSpPr>
        <p:spPr>
          <a:xfrm>
            <a:off x="429768" y="5867400"/>
            <a:ext cx="8610600" cy="369332"/>
          </a:xfrm>
          <a:prstGeom prst="rect">
            <a:avLst/>
          </a:prstGeom>
        </p:spPr>
        <p:txBody>
          <a:bodyPr wrap="square">
            <a:spAutoFit/>
          </a:bodyPr>
          <a:lstStyle/>
          <a:p>
            <a:r>
              <a:rPr lang="en-US" sz="900" baseline="30000" dirty="0">
                <a:latin typeface="PrudentialModern Med Cond" pitchFamily="2" charset="0"/>
              </a:rPr>
              <a:t>1</a:t>
            </a:r>
            <a:r>
              <a:rPr lang="en-US" sz="900" dirty="0">
                <a:latin typeface="PrudentialModern Med Cond" pitchFamily="2" charset="0"/>
              </a:rPr>
              <a:t>“2019 National Long-Term Care Insurance Price Index Age 60”, American Association for Long-Term Care Insurance, www.aaltci.org ; insureds age 60; $150 daily benefit, 3 year coverage, 3% annual inflation protection. Marital discount; combined coverage. </a:t>
            </a:r>
          </a:p>
        </p:txBody>
      </p:sp>
      <p:sp>
        <p:nvSpPr>
          <p:cNvPr id="2" name="TextBox 1">
            <a:extLst>
              <a:ext uri="{FF2B5EF4-FFF2-40B4-BE49-F238E27FC236}">
                <a16:creationId xmlns:a16="http://schemas.microsoft.com/office/drawing/2014/main" id="{3F4494F0-3C78-5946-8AEA-22A62BF3B9A8}"/>
              </a:ext>
            </a:extLst>
          </p:cNvPr>
          <p:cNvSpPr txBox="1"/>
          <p:nvPr/>
        </p:nvSpPr>
        <p:spPr>
          <a:xfrm>
            <a:off x="1010655" y="2284751"/>
            <a:ext cx="6228346" cy="3048000"/>
          </a:xfrm>
          <a:prstGeom prst="rect">
            <a:avLst/>
          </a:prstGeom>
        </p:spPr>
        <p:txBody>
          <a:bodyPr vert="horz" wrap="none" lIns="0" tIns="0" rIns="0" bIns="0" rtlCol="0" anchor="t" anchorCtr="0">
            <a:noAutofit/>
          </a:bodyPr>
          <a:lstStyle/>
          <a:p>
            <a:pPr marL="285750" indent="-285750">
              <a:lnSpc>
                <a:spcPct val="150000"/>
              </a:lnSpc>
              <a:buClr>
                <a:srgbClr val="008BAC"/>
              </a:buClr>
              <a:buFont typeface="Wingdings" pitchFamily="2" charset="2"/>
              <a:buChar char="§"/>
            </a:pPr>
            <a:r>
              <a:rPr lang="en-US" sz="2000" spc="0" dirty="0">
                <a:latin typeface="+mj-lt"/>
              </a:rPr>
              <a:t>Typically, an “elimination period” of 20, 60 or 90 days</a:t>
            </a:r>
          </a:p>
          <a:p>
            <a:pPr marL="285750" indent="-285750">
              <a:lnSpc>
                <a:spcPct val="150000"/>
              </a:lnSpc>
              <a:buClr>
                <a:srgbClr val="008BAC"/>
              </a:buClr>
              <a:buFont typeface="Wingdings" pitchFamily="2" charset="2"/>
              <a:buChar char="§"/>
            </a:pPr>
            <a:r>
              <a:rPr lang="en-US" sz="2000" dirty="0">
                <a:latin typeface="+mj-lt"/>
              </a:rPr>
              <a:t>Benefit amount (daily or monthly)</a:t>
            </a:r>
          </a:p>
          <a:p>
            <a:pPr marL="285750" indent="-285750">
              <a:lnSpc>
                <a:spcPct val="150000"/>
              </a:lnSpc>
              <a:buClr>
                <a:srgbClr val="008BAC"/>
              </a:buClr>
              <a:buFont typeface="Wingdings" pitchFamily="2" charset="2"/>
              <a:buChar char="§"/>
            </a:pPr>
            <a:r>
              <a:rPr lang="en-US" sz="2000" spc="0" dirty="0">
                <a:latin typeface="+mj-lt"/>
              </a:rPr>
              <a:t>Benefit period (i.e. 3, 5, 7 years)</a:t>
            </a:r>
          </a:p>
          <a:p>
            <a:pPr marL="285750" indent="-285750">
              <a:lnSpc>
                <a:spcPct val="150000"/>
              </a:lnSpc>
              <a:buClr>
                <a:srgbClr val="008BAC"/>
              </a:buClr>
              <a:buFont typeface="Wingdings" pitchFamily="2" charset="2"/>
              <a:buChar char="§"/>
            </a:pPr>
            <a:r>
              <a:rPr lang="en-US" sz="2000" dirty="0">
                <a:latin typeface="+mj-lt"/>
              </a:rPr>
              <a:t>Inflation protection may be available</a:t>
            </a:r>
          </a:p>
          <a:p>
            <a:pPr marL="285750" indent="-285750">
              <a:lnSpc>
                <a:spcPct val="150000"/>
              </a:lnSpc>
              <a:buClr>
                <a:srgbClr val="008BAC"/>
              </a:buClr>
              <a:buFont typeface="Wingdings" pitchFamily="2" charset="2"/>
              <a:buChar char="§"/>
            </a:pPr>
            <a:r>
              <a:rPr lang="en-US" sz="2000" spc="0" dirty="0">
                <a:latin typeface="+mj-lt"/>
              </a:rPr>
              <a:t>Average annual LTC premium for couple age 60: </a:t>
            </a:r>
            <a:r>
              <a:rPr lang="en-US" sz="2000" spc="0" dirty="0">
                <a:solidFill>
                  <a:srgbClr val="008BAC"/>
                </a:solidFill>
                <a:latin typeface="+mj-lt"/>
              </a:rPr>
              <a:t>$3,500</a:t>
            </a:r>
            <a:r>
              <a:rPr lang="en-US" sz="2000" spc="0" baseline="30000" dirty="0">
                <a:solidFill>
                  <a:srgbClr val="008BAC"/>
                </a:solidFill>
                <a:latin typeface="+mj-lt"/>
              </a:rPr>
              <a:t>1</a:t>
            </a:r>
          </a:p>
        </p:txBody>
      </p:sp>
      <p:sp>
        <p:nvSpPr>
          <p:cNvPr id="3" name="TextBox 2">
            <a:extLst>
              <a:ext uri="{FF2B5EF4-FFF2-40B4-BE49-F238E27FC236}">
                <a16:creationId xmlns:a16="http://schemas.microsoft.com/office/drawing/2014/main" id="{85BD04D3-4986-9A4E-96F1-BC7AAD48FAB5}"/>
              </a:ext>
            </a:extLst>
          </p:cNvPr>
          <p:cNvSpPr txBox="1"/>
          <p:nvPr/>
        </p:nvSpPr>
        <p:spPr>
          <a:xfrm>
            <a:off x="1573967" y="4512039"/>
            <a:ext cx="0" cy="0"/>
          </a:xfrm>
          <a:prstGeom prst="rect">
            <a:avLst/>
          </a:prstGeom>
        </p:spPr>
        <p:txBody>
          <a:bodyPr vert="horz" wrap="none" lIns="0" tIns="0" rIns="0" bIns="0" rtlCol="0" anchor="b" anchorCtr="0">
            <a:noAutofit/>
          </a:bodyPr>
          <a:lstStyle/>
          <a:p>
            <a:endParaRPr lang="en-US" sz="1600" spc="0" dirty="0"/>
          </a:p>
        </p:txBody>
      </p:sp>
      <p:sp>
        <p:nvSpPr>
          <p:cNvPr id="9" name="Title 2">
            <a:extLst>
              <a:ext uri="{FF2B5EF4-FFF2-40B4-BE49-F238E27FC236}">
                <a16:creationId xmlns:a16="http://schemas.microsoft.com/office/drawing/2014/main" id="{1870402E-7064-6D4A-BFD9-4AEB7DB8C1FD}"/>
              </a:ext>
            </a:extLst>
          </p:cNvPr>
          <p:cNvSpPr txBox="1">
            <a:spLocks/>
          </p:cNvSpPr>
          <p:nvPr/>
        </p:nvSpPr>
        <p:spPr>
          <a:xfrm>
            <a:off x="630936" y="530352"/>
            <a:ext cx="8305800" cy="1066800"/>
          </a:xfrm>
          <a:prstGeom prst="rect">
            <a:avLst/>
          </a:prstGeom>
        </p:spPr>
        <p:txBody>
          <a:bodyPr anchor="t"/>
          <a:lstStyle>
            <a:lvl1pPr algn="l" rtl="0" eaLnBrk="1" fontAlgn="base" hangingPunct="1">
              <a:spcBef>
                <a:spcPct val="0"/>
              </a:spcBef>
              <a:spcAft>
                <a:spcPct val="0"/>
              </a:spcAft>
              <a:defRPr sz="2800" b="1"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tx1"/>
                </a:solidFill>
                <a:latin typeface="Arial" pitchFamily="34" charset="0"/>
                <a:cs typeface="Arial" pitchFamily="34" charset="0"/>
              </a:defRPr>
            </a:lvl2pPr>
            <a:lvl3pPr algn="l" rtl="0" eaLnBrk="1" fontAlgn="base" hangingPunct="1">
              <a:spcBef>
                <a:spcPct val="0"/>
              </a:spcBef>
              <a:spcAft>
                <a:spcPct val="0"/>
              </a:spcAft>
              <a:defRPr sz="2800" b="1">
                <a:solidFill>
                  <a:schemeClr val="tx1"/>
                </a:solidFill>
                <a:latin typeface="Arial" pitchFamily="34" charset="0"/>
                <a:cs typeface="Arial" pitchFamily="34" charset="0"/>
              </a:defRPr>
            </a:lvl3pPr>
            <a:lvl4pPr algn="l" rtl="0" eaLnBrk="1" fontAlgn="base" hangingPunct="1">
              <a:spcBef>
                <a:spcPct val="0"/>
              </a:spcBef>
              <a:spcAft>
                <a:spcPct val="0"/>
              </a:spcAft>
              <a:defRPr sz="2800" b="1">
                <a:solidFill>
                  <a:schemeClr val="tx1"/>
                </a:solidFill>
                <a:latin typeface="Arial" pitchFamily="34" charset="0"/>
                <a:cs typeface="Arial" pitchFamily="34" charset="0"/>
              </a:defRPr>
            </a:lvl4pPr>
            <a:lvl5pPr algn="l" rtl="0" eaLnBrk="1" fontAlgn="base" hangingPunct="1">
              <a:spcBef>
                <a:spcPct val="0"/>
              </a:spcBef>
              <a:spcAft>
                <a:spcPct val="0"/>
              </a:spcAft>
              <a:defRPr sz="28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8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8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800" b="1">
                <a:solidFill>
                  <a:schemeClr val="tx1"/>
                </a:solidFill>
                <a:latin typeface="Arial" pitchFamily="34" charset="0"/>
                <a:cs typeface="Arial" pitchFamily="34" charset="0"/>
              </a:defRPr>
            </a:lvl9pPr>
          </a:lstStyle>
          <a:p>
            <a:r>
              <a:rPr lang="en-US" sz="3400" b="0" dirty="0">
                <a:latin typeface="+mj-lt"/>
              </a:rPr>
              <a:t>S</a:t>
            </a:r>
            <a:r>
              <a:rPr lang="en-US" sz="3400" b="0" cap="none" dirty="0">
                <a:latin typeface="+mj-lt"/>
              </a:rPr>
              <a:t>trategies</a:t>
            </a:r>
            <a:r>
              <a:rPr lang="en-US" sz="3400" b="0" dirty="0">
                <a:latin typeface="+mj-lt"/>
              </a:rPr>
              <a:t> </a:t>
            </a:r>
            <a:r>
              <a:rPr lang="en-US" sz="3400" b="0" cap="none" dirty="0">
                <a:latin typeface="+mj-lt"/>
              </a:rPr>
              <a:t>to Cover</a:t>
            </a:r>
            <a:r>
              <a:rPr lang="en-US" sz="3400" cap="none" dirty="0">
                <a:solidFill>
                  <a:srgbClr val="000000"/>
                </a:solidFill>
                <a:latin typeface="PrudentialModern SemCond" pitchFamily="2" charset="0"/>
              </a:rPr>
              <a:t> Healthcare Costs</a:t>
            </a:r>
            <a:br>
              <a:rPr lang="en-US" sz="3200" cap="none" dirty="0">
                <a:solidFill>
                  <a:schemeClr val="accent1"/>
                </a:solidFill>
                <a:latin typeface="PrudentialModern SemCond" pitchFamily="2" charset="0"/>
              </a:rPr>
            </a:br>
            <a:r>
              <a:rPr lang="en-US" sz="2400" b="0" cap="none" dirty="0">
                <a:solidFill>
                  <a:srgbClr val="008BAC"/>
                </a:solidFill>
                <a:latin typeface="PrudentialModern SemCond" pitchFamily="2" charset="0"/>
              </a:rPr>
              <a:t>Long-Term Care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4743173" y="1614891"/>
            <a:ext cx="4023360" cy="4887232"/>
          </a:xfrm>
          <a:prstGeom prst="rect">
            <a:avLst/>
          </a:prstGeom>
        </p:spPr>
        <p:txBody>
          <a:bodyPr>
            <a:noAutofit/>
          </a:bodyPr>
          <a:lstStyle/>
          <a:p>
            <a:pPr marL="0" indent="0">
              <a:spcBef>
                <a:spcPts val="0"/>
              </a:spcBef>
              <a:spcAft>
                <a:spcPts val="600"/>
              </a:spcAft>
              <a:buNone/>
            </a:pPr>
            <a:r>
              <a:rPr lang="en-US" dirty="0">
                <a:solidFill>
                  <a:srgbClr val="0063BD"/>
                </a:solidFill>
                <a:latin typeface="PrudentialModern SemCond" pitchFamily="2" charset="0"/>
              </a:rPr>
              <a:t>Tax deductible up to: </a:t>
            </a:r>
            <a:r>
              <a:rPr lang="en-US" dirty="0">
                <a:latin typeface="PrudentialModern SemCond" pitchFamily="2" charset="0"/>
              </a:rPr>
              <a:t>	</a:t>
            </a:r>
          </a:p>
          <a:p>
            <a:pPr marL="342900" indent="-342900">
              <a:spcBef>
                <a:spcPts val="0"/>
              </a:spcBef>
              <a:spcAft>
                <a:spcPts val="600"/>
              </a:spcAft>
              <a:buClr>
                <a:srgbClr val="008BAC"/>
              </a:buClr>
              <a:buFont typeface="Wingdings" pitchFamily="2" charset="2"/>
              <a:buChar char="§"/>
            </a:pPr>
            <a:r>
              <a:rPr lang="en-US" b="0" dirty="0">
                <a:solidFill>
                  <a:srgbClr val="000000"/>
                </a:solidFill>
                <a:latin typeface="PrudentialModern SemCond" pitchFamily="2" charset="0"/>
              </a:rPr>
              <a:t> $3,550 Self-Only coverage</a:t>
            </a:r>
          </a:p>
          <a:p>
            <a:pPr marL="342900" indent="-342900">
              <a:spcBef>
                <a:spcPts val="0"/>
              </a:spcBef>
              <a:spcAft>
                <a:spcPts val="600"/>
              </a:spcAft>
              <a:buClr>
                <a:srgbClr val="008BAC"/>
              </a:buClr>
              <a:buFont typeface="Wingdings" pitchFamily="2" charset="2"/>
              <a:buChar char="§"/>
            </a:pPr>
            <a:r>
              <a:rPr lang="en-US" b="0" dirty="0">
                <a:solidFill>
                  <a:srgbClr val="000000"/>
                </a:solidFill>
                <a:latin typeface="PrudentialModern SemCond" pitchFamily="2" charset="0"/>
              </a:rPr>
              <a:t> $7,100 Family coverage</a:t>
            </a:r>
          </a:p>
          <a:p>
            <a:pPr marL="342900" indent="-342900">
              <a:spcBef>
                <a:spcPts val="0"/>
              </a:spcBef>
              <a:spcAft>
                <a:spcPts val="600"/>
              </a:spcAft>
              <a:buClr>
                <a:srgbClr val="008BAC"/>
              </a:buClr>
              <a:buFont typeface="Wingdings" pitchFamily="2" charset="2"/>
              <a:buChar char="§"/>
            </a:pPr>
            <a:r>
              <a:rPr lang="en-US" b="0" dirty="0">
                <a:solidFill>
                  <a:srgbClr val="000000"/>
                </a:solidFill>
                <a:latin typeface="PrudentialModern SemCond" pitchFamily="2" charset="0"/>
              </a:rPr>
              <a:t> $1,000 catch-up age 55 and over</a:t>
            </a:r>
          </a:p>
          <a:p>
            <a:pPr marL="0" indent="0">
              <a:spcBef>
                <a:spcPts val="0"/>
              </a:spcBef>
              <a:spcAft>
                <a:spcPts val="600"/>
              </a:spcAft>
              <a:buNone/>
            </a:pPr>
            <a:r>
              <a:rPr lang="en-US" dirty="0">
                <a:solidFill>
                  <a:srgbClr val="0063BD"/>
                </a:solidFill>
                <a:latin typeface="PrudentialModern SemCond" pitchFamily="2" charset="0"/>
              </a:rPr>
              <a:t>Tax deferred:	</a:t>
            </a:r>
            <a:r>
              <a:rPr lang="en-US" dirty="0">
                <a:latin typeface="PrudentialModern SemCond" pitchFamily="2" charset="0"/>
              </a:rPr>
              <a:t>	</a:t>
            </a:r>
          </a:p>
          <a:p>
            <a:pPr marL="342900" indent="-342900">
              <a:spcBef>
                <a:spcPts val="0"/>
              </a:spcBef>
              <a:spcAft>
                <a:spcPts val="600"/>
              </a:spcAft>
              <a:buClr>
                <a:srgbClr val="008BAC"/>
              </a:buClr>
              <a:buFont typeface="Wingdings" pitchFamily="2" charset="2"/>
              <a:buChar char="§"/>
            </a:pPr>
            <a:r>
              <a:rPr lang="en-US" b="0" dirty="0">
                <a:solidFill>
                  <a:srgbClr val="000000"/>
                </a:solidFill>
                <a:latin typeface="PrudentialModern SemCond" pitchFamily="2" charset="0"/>
              </a:rPr>
              <a:t> Earnings accumulate tax deferred</a:t>
            </a:r>
          </a:p>
          <a:p>
            <a:pPr marL="0" indent="0">
              <a:spcBef>
                <a:spcPts val="0"/>
              </a:spcBef>
              <a:spcAft>
                <a:spcPts val="600"/>
              </a:spcAft>
              <a:buNone/>
            </a:pPr>
            <a:r>
              <a:rPr lang="en-US" dirty="0">
                <a:solidFill>
                  <a:srgbClr val="0063BD"/>
                </a:solidFill>
                <a:latin typeface="PrudentialModern SemCond" pitchFamily="2" charset="0"/>
              </a:rPr>
              <a:t>Tax free:</a:t>
            </a:r>
            <a:r>
              <a:rPr lang="en-US" dirty="0">
                <a:latin typeface="PrudentialModern SemCond" pitchFamily="2" charset="0"/>
              </a:rPr>
              <a:t>	</a:t>
            </a:r>
          </a:p>
          <a:p>
            <a:pPr marL="342900" indent="-342900">
              <a:spcBef>
                <a:spcPts val="0"/>
              </a:spcBef>
              <a:spcAft>
                <a:spcPts val="600"/>
              </a:spcAft>
              <a:buClr>
                <a:srgbClr val="008BAC"/>
              </a:buClr>
              <a:buFont typeface="Wingdings" pitchFamily="2" charset="2"/>
              <a:buChar char="§"/>
            </a:pPr>
            <a:r>
              <a:rPr lang="en-US" b="0" dirty="0">
                <a:solidFill>
                  <a:srgbClr val="000000"/>
                </a:solidFill>
                <a:latin typeface="PrudentialModern SemCond" pitchFamily="2" charset="0"/>
              </a:rPr>
              <a:t>Withdrawals for qualified medical expenses including co-pays, vision and dental are tax free</a:t>
            </a:r>
          </a:p>
          <a:p>
            <a:pPr marL="0" indent="0">
              <a:spcBef>
                <a:spcPts val="0"/>
              </a:spcBef>
              <a:spcAft>
                <a:spcPts val="600"/>
              </a:spcAft>
              <a:buNone/>
            </a:pPr>
            <a:r>
              <a:rPr lang="en-US" dirty="0">
                <a:solidFill>
                  <a:srgbClr val="0063BD"/>
                </a:solidFill>
                <a:latin typeface="PrudentialModern SemCond" pitchFamily="2" charset="0"/>
              </a:rPr>
              <a:t>Portable:</a:t>
            </a:r>
          </a:p>
          <a:p>
            <a:pPr marL="342900" indent="-342900">
              <a:spcBef>
                <a:spcPts val="0"/>
              </a:spcBef>
              <a:spcAft>
                <a:spcPts val="600"/>
              </a:spcAft>
              <a:buClr>
                <a:srgbClr val="008BAC"/>
              </a:buClr>
              <a:buFont typeface="Wingdings" pitchFamily="2" charset="2"/>
              <a:buChar char="§"/>
            </a:pPr>
            <a:r>
              <a:rPr lang="en-US" b="0" dirty="0">
                <a:solidFill>
                  <a:srgbClr val="000000"/>
                </a:solidFill>
                <a:latin typeface="PrudentialModern SemCond" pitchFamily="2" charset="0"/>
              </a:rPr>
              <a:t> You can take it with you</a:t>
            </a:r>
          </a:p>
        </p:txBody>
      </p:sp>
      <p:sp>
        <p:nvSpPr>
          <p:cNvPr id="7" name="Rectangle 6"/>
          <p:cNvSpPr/>
          <p:nvPr/>
        </p:nvSpPr>
        <p:spPr>
          <a:xfrm>
            <a:off x="749166" y="1745520"/>
            <a:ext cx="3060834" cy="1143000"/>
          </a:xfrm>
          <a:prstGeom prst="rect">
            <a:avLst/>
          </a:prstGeom>
          <a:solidFill>
            <a:srgbClr val="001A31"/>
          </a:solidFill>
          <a:ln>
            <a:noFill/>
          </a:ln>
          <a:effectLst>
            <a:outerShdw blurRad="76200" dir="18900000" sy="23000" kx="-1200000" algn="bl" rotWithShape="0">
              <a:prstClr val="black">
                <a:alpha val="20000"/>
              </a:prstClr>
            </a:outerShdw>
          </a:effectLst>
          <a:scene3d>
            <a:camera prst="orthographicFront"/>
            <a:lightRig rig="flood" dir="t"/>
          </a:scene3d>
          <a:sp3d extrusionH="152400"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PrudentialModern SemCond" pitchFamily="2" charset="0"/>
                <a:ea typeface="+mn-ea"/>
                <a:cs typeface="+mn-cs"/>
              </a:rPr>
              <a:t>Health Savings Account Plan</a:t>
            </a:r>
          </a:p>
        </p:txBody>
      </p:sp>
      <p:sp>
        <p:nvSpPr>
          <p:cNvPr id="8" name="Rectangle 7"/>
          <p:cNvSpPr/>
          <p:nvPr/>
        </p:nvSpPr>
        <p:spPr>
          <a:xfrm>
            <a:off x="365760" y="3574318"/>
            <a:ext cx="1615440" cy="1621181"/>
          </a:xfrm>
          <a:prstGeom prst="rect">
            <a:avLst/>
          </a:prstGeom>
          <a:solidFill>
            <a:srgbClr val="0071AE"/>
          </a:solidFill>
          <a:ln>
            <a:noFill/>
          </a:ln>
          <a:effectLst>
            <a:outerShdw blurRad="76200" dir="18900000" sy="23000" kx="-1200000" algn="bl" rotWithShape="0">
              <a:prstClr val="black">
                <a:alpha val="20000"/>
              </a:prstClr>
            </a:outerShdw>
          </a:effectLst>
          <a:scene3d>
            <a:camera prst="orthographicFront"/>
            <a:lightRig rig="flood"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mn-cs"/>
              </a:rPr>
              <a:t>High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mn-cs"/>
              </a:rPr>
              <a:t>Deductible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mn-cs"/>
              </a:rPr>
              <a:t>Insurance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mn-cs"/>
              </a:rPr>
              <a:t>Plan</a:t>
            </a:r>
          </a:p>
        </p:txBody>
      </p:sp>
      <p:sp>
        <p:nvSpPr>
          <p:cNvPr id="9" name="Rectangle 8"/>
          <p:cNvSpPr/>
          <p:nvPr/>
        </p:nvSpPr>
        <p:spPr>
          <a:xfrm>
            <a:off x="2651760" y="3574319"/>
            <a:ext cx="1615440" cy="1621179"/>
          </a:xfrm>
          <a:prstGeom prst="rect">
            <a:avLst/>
          </a:prstGeom>
          <a:solidFill>
            <a:srgbClr val="009FC4"/>
          </a:solidFill>
          <a:ln>
            <a:noFill/>
          </a:ln>
          <a:effectLst>
            <a:outerShdw blurRad="76200" dir="18900000" sy="23000" kx="-1200000" algn="bl" rotWithShape="0">
              <a:prstClr val="black">
                <a:alpha val="20000"/>
              </a:prstClr>
            </a:outerShdw>
          </a:effectLst>
          <a:scene3d>
            <a:camera prst="orthographicFront"/>
            <a:lightRig rig="flood"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rudentialModern SemCond" pitchFamily="2" charset="0"/>
                <a:ea typeface="+mn-ea"/>
                <a:cs typeface="+mn-cs"/>
              </a:rPr>
              <a:t>Savings Account</a:t>
            </a:r>
          </a:p>
        </p:txBody>
      </p:sp>
      <p:cxnSp>
        <p:nvCxnSpPr>
          <p:cNvPr id="12" name="Straight Arrow Connector 11"/>
          <p:cNvCxnSpPr>
            <a:stCxn id="7" idx="2"/>
          </p:cNvCxnSpPr>
          <p:nvPr/>
        </p:nvCxnSpPr>
        <p:spPr>
          <a:xfrm flipH="1">
            <a:off x="1295400" y="2888520"/>
            <a:ext cx="984183" cy="609600"/>
          </a:xfrm>
          <a:prstGeom prst="straightConnector1">
            <a:avLst/>
          </a:prstGeom>
          <a:ln>
            <a:tailEnd type="arrow"/>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p:cNvCxnSpPr>
          <p:nvPr/>
        </p:nvCxnSpPr>
        <p:spPr>
          <a:xfrm>
            <a:off x="2279583" y="2888520"/>
            <a:ext cx="1225617"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9768" y="5971032"/>
            <a:ext cx="5410200" cy="230832"/>
          </a:xfrm>
          <a:prstGeom prst="rect">
            <a:avLst/>
          </a:prstGeom>
          <a:noFill/>
        </p:spPr>
        <p:txBody>
          <a:bodyPr wrap="square" rtlCol="0">
            <a:spAutoFit/>
          </a:bodyPr>
          <a:lstStyle/>
          <a:p>
            <a:pPr lvl="0">
              <a:defRPr/>
            </a:pPr>
            <a:r>
              <a:rPr lang="en-US" sz="900" dirty="0">
                <a:solidFill>
                  <a:schemeClr val="accent4">
                    <a:lumMod val="25000"/>
                  </a:schemeClr>
                </a:solidFill>
                <a:latin typeface="PrudentialModern Med Cond" pitchFamily="2" charset="0"/>
              </a:rPr>
              <a:t>Source: 2020 Limits; Rev. Proc. 2019-25, I.R.B. 2019-22, 1261, May 28, 2019</a:t>
            </a:r>
          </a:p>
        </p:txBody>
      </p:sp>
      <p:sp>
        <p:nvSpPr>
          <p:cNvPr id="13" name="Title 2">
            <a:extLst>
              <a:ext uri="{FF2B5EF4-FFF2-40B4-BE49-F238E27FC236}">
                <a16:creationId xmlns:a16="http://schemas.microsoft.com/office/drawing/2014/main" id="{68B4AF8C-A8AB-F04B-A72E-49234DFF0083}"/>
              </a:ext>
            </a:extLst>
          </p:cNvPr>
          <p:cNvSpPr txBox="1">
            <a:spLocks/>
          </p:cNvSpPr>
          <p:nvPr/>
        </p:nvSpPr>
        <p:spPr>
          <a:xfrm>
            <a:off x="630936" y="530352"/>
            <a:ext cx="8305800" cy="1066800"/>
          </a:xfrm>
          <a:prstGeom prst="rect">
            <a:avLst/>
          </a:prstGeom>
        </p:spPr>
        <p:txBody>
          <a:bodyPr anchor="t"/>
          <a:lstStyle>
            <a:lvl1pPr algn="l" rtl="0" eaLnBrk="1" fontAlgn="base" hangingPunct="1">
              <a:spcBef>
                <a:spcPct val="0"/>
              </a:spcBef>
              <a:spcAft>
                <a:spcPct val="0"/>
              </a:spcAft>
              <a:defRPr sz="2800" b="1"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tx1"/>
                </a:solidFill>
                <a:latin typeface="Arial" pitchFamily="34" charset="0"/>
                <a:cs typeface="Arial" pitchFamily="34" charset="0"/>
              </a:defRPr>
            </a:lvl2pPr>
            <a:lvl3pPr algn="l" rtl="0" eaLnBrk="1" fontAlgn="base" hangingPunct="1">
              <a:spcBef>
                <a:spcPct val="0"/>
              </a:spcBef>
              <a:spcAft>
                <a:spcPct val="0"/>
              </a:spcAft>
              <a:defRPr sz="2800" b="1">
                <a:solidFill>
                  <a:schemeClr val="tx1"/>
                </a:solidFill>
                <a:latin typeface="Arial" pitchFamily="34" charset="0"/>
                <a:cs typeface="Arial" pitchFamily="34" charset="0"/>
              </a:defRPr>
            </a:lvl3pPr>
            <a:lvl4pPr algn="l" rtl="0" eaLnBrk="1" fontAlgn="base" hangingPunct="1">
              <a:spcBef>
                <a:spcPct val="0"/>
              </a:spcBef>
              <a:spcAft>
                <a:spcPct val="0"/>
              </a:spcAft>
              <a:defRPr sz="2800" b="1">
                <a:solidFill>
                  <a:schemeClr val="tx1"/>
                </a:solidFill>
                <a:latin typeface="Arial" pitchFamily="34" charset="0"/>
                <a:cs typeface="Arial" pitchFamily="34" charset="0"/>
              </a:defRPr>
            </a:lvl4pPr>
            <a:lvl5pPr algn="l" rtl="0" eaLnBrk="1" fontAlgn="base" hangingPunct="1">
              <a:spcBef>
                <a:spcPct val="0"/>
              </a:spcBef>
              <a:spcAft>
                <a:spcPct val="0"/>
              </a:spcAft>
              <a:defRPr sz="28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8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8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800" b="1">
                <a:solidFill>
                  <a:schemeClr val="tx1"/>
                </a:solidFill>
                <a:latin typeface="Arial" pitchFamily="34" charset="0"/>
                <a:cs typeface="Arial" pitchFamily="34" charset="0"/>
              </a:defRPr>
            </a:lvl9pPr>
          </a:lstStyle>
          <a:p>
            <a:r>
              <a:rPr lang="en-US" sz="3400" b="0" dirty="0">
                <a:latin typeface="+mj-lt"/>
              </a:rPr>
              <a:t>S</a:t>
            </a:r>
            <a:r>
              <a:rPr lang="en-US" sz="3400" b="0" cap="none" dirty="0">
                <a:latin typeface="+mj-lt"/>
              </a:rPr>
              <a:t>trategies</a:t>
            </a:r>
            <a:r>
              <a:rPr lang="en-US" sz="3400" b="0" dirty="0">
                <a:latin typeface="+mj-lt"/>
              </a:rPr>
              <a:t> </a:t>
            </a:r>
            <a:r>
              <a:rPr lang="en-US" sz="3400" b="0" cap="none" dirty="0">
                <a:latin typeface="+mj-lt"/>
              </a:rPr>
              <a:t>to</a:t>
            </a:r>
            <a:r>
              <a:rPr lang="en-US" sz="3400" b="0" dirty="0">
                <a:latin typeface="+mj-lt"/>
              </a:rPr>
              <a:t> </a:t>
            </a:r>
            <a:r>
              <a:rPr lang="en-US" sz="3400" cap="none" dirty="0">
                <a:solidFill>
                  <a:srgbClr val="000000"/>
                </a:solidFill>
                <a:latin typeface="PrudentialModern SemCond" pitchFamily="2" charset="0"/>
              </a:rPr>
              <a:t>Cover Healthcare Costs</a:t>
            </a:r>
            <a:br>
              <a:rPr lang="en-US" sz="3200" cap="none" dirty="0">
                <a:solidFill>
                  <a:schemeClr val="accent1"/>
                </a:solidFill>
                <a:latin typeface="PrudentialModern SemCond" pitchFamily="2" charset="0"/>
              </a:rPr>
            </a:br>
            <a:r>
              <a:rPr lang="en-US" sz="2400" b="0" cap="none" dirty="0">
                <a:solidFill>
                  <a:srgbClr val="008BAC"/>
                </a:solidFill>
                <a:latin typeface="PrudentialModern SemCond" pitchFamily="2" charset="0"/>
              </a:rPr>
              <a:t>Healthcare Savings Accounts (HSAs)</a:t>
            </a:r>
          </a:p>
        </p:txBody>
      </p:sp>
    </p:spTree>
    <p:extLst>
      <p:ext uri="{BB962C8B-B14F-4D97-AF65-F5344CB8AC3E}">
        <p14:creationId xmlns:p14="http://schemas.microsoft.com/office/powerpoint/2010/main" val="3899418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373" y="531158"/>
            <a:ext cx="8229600" cy="892552"/>
          </a:xfrm>
        </p:spPr>
        <p:txBody>
          <a:bodyPr/>
          <a:lstStyle/>
          <a:p>
            <a:r>
              <a:rPr lang="en-US" dirty="0"/>
              <a:t>Strategies to Cover Healthcare Costs</a:t>
            </a:r>
            <a:br>
              <a:rPr lang="en-US" dirty="0"/>
            </a:br>
            <a:r>
              <a:rPr lang="en-US" sz="2400" b="0" dirty="0">
                <a:solidFill>
                  <a:srgbClr val="008BAC"/>
                </a:solidFill>
                <a:latin typeface="PrudentialModern SemCond" pitchFamily="2" charset="0"/>
              </a:rPr>
              <a:t>Using Your Savings</a:t>
            </a:r>
            <a:endParaRPr lang="en-US" sz="2400" dirty="0"/>
          </a:p>
        </p:txBody>
      </p:sp>
      <p:sp>
        <p:nvSpPr>
          <p:cNvPr id="2" name="Content Placeholder 1"/>
          <p:cNvSpPr>
            <a:spLocks noGrp="1"/>
          </p:cNvSpPr>
          <p:nvPr>
            <p:ph sz="quarter" idx="12"/>
          </p:nvPr>
        </p:nvSpPr>
        <p:spPr>
          <a:xfrm>
            <a:off x="1260035" y="2133600"/>
            <a:ext cx="4096027" cy="3315962"/>
          </a:xfrm>
        </p:spPr>
        <p:txBody>
          <a:bodyPr anchor="t">
            <a:noAutofit/>
          </a:bodyPr>
          <a:lstStyle/>
          <a:p>
            <a:pPr>
              <a:spcAft>
                <a:spcPts val="600"/>
              </a:spcAft>
            </a:pPr>
            <a:r>
              <a:rPr lang="en-US" sz="2400" dirty="0">
                <a:solidFill>
                  <a:srgbClr val="008BAC"/>
                </a:solidFill>
                <a:latin typeface="PrudentialModern" pitchFamily="2" charset="77"/>
              </a:rPr>
              <a:t>Risks:</a:t>
            </a:r>
          </a:p>
          <a:p>
            <a:pPr marL="342900" indent="-342900">
              <a:spcBef>
                <a:spcPts val="0"/>
              </a:spcBef>
              <a:buClr>
                <a:srgbClr val="008BAC"/>
              </a:buClr>
              <a:buFont typeface="Wingdings" pitchFamily="2" charset="2"/>
              <a:buChar char="§"/>
            </a:pPr>
            <a:r>
              <a:rPr lang="en-US" sz="2400" dirty="0">
                <a:solidFill>
                  <a:schemeClr val="accent1">
                    <a:lumMod val="75000"/>
                    <a:lumOff val="25000"/>
                  </a:schemeClr>
                </a:solidFill>
                <a:latin typeface="PrudentialModern" pitchFamily="2" charset="77"/>
              </a:rPr>
              <a:t> </a:t>
            </a:r>
            <a:r>
              <a:rPr lang="en-US" sz="2400" dirty="0">
                <a:solidFill>
                  <a:srgbClr val="000000"/>
                </a:solidFill>
                <a:latin typeface="PrudentialModern" pitchFamily="2" charset="77"/>
              </a:rPr>
              <a:t>Market Volatility</a:t>
            </a:r>
          </a:p>
          <a:p>
            <a:pPr marL="342900" indent="-342900">
              <a:buClr>
                <a:srgbClr val="008BAC"/>
              </a:buClr>
              <a:buFont typeface="Wingdings" pitchFamily="2" charset="2"/>
              <a:buChar char="§"/>
            </a:pPr>
            <a:r>
              <a:rPr lang="en-US" sz="2400" dirty="0">
                <a:solidFill>
                  <a:srgbClr val="000000"/>
                </a:solidFill>
                <a:latin typeface="PrudentialModern" pitchFamily="2" charset="77"/>
              </a:rPr>
              <a:t> Interest Rates</a:t>
            </a:r>
          </a:p>
          <a:p>
            <a:pPr marL="342900" indent="-342900">
              <a:buClr>
                <a:srgbClr val="008BAC"/>
              </a:buClr>
              <a:buFont typeface="Wingdings" pitchFamily="2" charset="2"/>
              <a:buChar char="§"/>
            </a:pPr>
            <a:r>
              <a:rPr lang="en-US" sz="2400" dirty="0">
                <a:solidFill>
                  <a:srgbClr val="000000"/>
                </a:solidFill>
                <a:latin typeface="PrudentialModern" pitchFamily="2" charset="77"/>
              </a:rPr>
              <a:t> Inflation</a:t>
            </a:r>
          </a:p>
          <a:p>
            <a:pPr marL="342900" indent="-342900">
              <a:buClr>
                <a:srgbClr val="008BAC"/>
              </a:buClr>
              <a:buFont typeface="Wingdings" pitchFamily="2" charset="2"/>
              <a:buChar char="§"/>
            </a:pPr>
            <a:r>
              <a:rPr lang="en-US" sz="2400" dirty="0">
                <a:solidFill>
                  <a:srgbClr val="000000"/>
                </a:solidFill>
                <a:latin typeface="PrudentialModern" pitchFamily="2" charset="77"/>
              </a:rPr>
              <a:t> Sequence of Returns</a:t>
            </a:r>
          </a:p>
          <a:p>
            <a:pPr marL="342900" indent="-342900">
              <a:buClr>
                <a:srgbClr val="008BAC"/>
              </a:buClr>
              <a:buFont typeface="Wingdings" pitchFamily="2" charset="2"/>
              <a:buChar char="§"/>
            </a:pPr>
            <a:r>
              <a:rPr lang="en-US" sz="2400" dirty="0">
                <a:solidFill>
                  <a:srgbClr val="000000"/>
                </a:solidFill>
                <a:latin typeface="PrudentialModern" pitchFamily="2" charset="77"/>
              </a:rPr>
              <a:t> Longevity </a:t>
            </a:r>
          </a:p>
          <a:p>
            <a:pPr>
              <a:buFont typeface="Arial" pitchFamily="34" charset="0"/>
              <a:buChar char="•"/>
            </a:pPr>
            <a:endParaRPr lang="en-US" dirty="0">
              <a:solidFill>
                <a:schemeClr val="tx1">
                  <a:lumMod val="75000"/>
                  <a:lumOff val="25000"/>
                </a:schemeClr>
              </a:solidFill>
            </a:endParaRPr>
          </a:p>
          <a:p>
            <a:pPr>
              <a:buFont typeface="Arial" pitchFamily="34" charset="0"/>
              <a:buChar char="•"/>
            </a:pPr>
            <a:endParaRPr lang="en-US" dirty="0">
              <a:solidFill>
                <a:schemeClr val="tx1">
                  <a:lumMod val="75000"/>
                  <a:lumOff val="25000"/>
                </a:schemeClr>
              </a:solidFill>
            </a:endParaRPr>
          </a:p>
          <a:p>
            <a:endParaRPr lang="en-US" dirty="0"/>
          </a:p>
        </p:txBody>
      </p:sp>
      <p:pic>
        <p:nvPicPr>
          <p:cNvPr id="8" name="Picture 7" descr="Dat_LineGraph.eps"/>
          <p:cNvPicPr>
            <a:picLocks noChangeAspect="1"/>
          </p:cNvPicPr>
          <p:nvPr/>
        </p:nvPicPr>
        <p:blipFill>
          <a:blip r:embed="rId3" cstate="print"/>
          <a:stretch>
            <a:fillRect/>
          </a:stretch>
        </p:blipFill>
        <p:spPr>
          <a:xfrm>
            <a:off x="5105400" y="2320560"/>
            <a:ext cx="2806700" cy="21209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Strategies to Cover Healthcare Costs</a:t>
            </a:r>
          </a:p>
        </p:txBody>
      </p:sp>
      <p:sp>
        <p:nvSpPr>
          <p:cNvPr id="4" name="Content Placeholder 3">
            <a:extLst>
              <a:ext uri="{FF2B5EF4-FFF2-40B4-BE49-F238E27FC236}">
                <a16:creationId xmlns:a16="http://schemas.microsoft.com/office/drawing/2014/main" id="{441B5197-200C-0E4E-A570-0AB5DCC0D4A7}"/>
              </a:ext>
            </a:extLst>
          </p:cNvPr>
          <p:cNvSpPr>
            <a:spLocks noGrp="1"/>
          </p:cNvSpPr>
          <p:nvPr>
            <p:ph sz="quarter" idx="12"/>
          </p:nvPr>
        </p:nvSpPr>
        <p:spPr>
          <a:xfrm>
            <a:off x="628373" y="1066800"/>
            <a:ext cx="8229600" cy="369332"/>
          </a:xfrm>
        </p:spPr>
        <p:txBody>
          <a:bodyPr/>
          <a:lstStyle/>
          <a:p>
            <a:r>
              <a:rPr lang="en-US" sz="2400" dirty="0">
                <a:solidFill>
                  <a:srgbClr val="008BAC"/>
                </a:solidFill>
                <a:latin typeface="PrudentialModern Bold SemiConde" pitchFamily="2" charset="77"/>
              </a:rPr>
              <a:t>Guaranteed Sources of Income</a:t>
            </a:r>
          </a:p>
        </p:txBody>
      </p:sp>
      <p:sp>
        <p:nvSpPr>
          <p:cNvPr id="5" name="Rectangle 4"/>
          <p:cNvSpPr/>
          <p:nvPr/>
        </p:nvSpPr>
        <p:spPr>
          <a:xfrm>
            <a:off x="1447800" y="4090214"/>
            <a:ext cx="2133600" cy="1143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1"/>
          <p:cNvSpPr txBox="1">
            <a:spLocks/>
          </p:cNvSpPr>
          <p:nvPr/>
        </p:nvSpPr>
        <p:spPr>
          <a:xfrm>
            <a:off x="1447800" y="4242614"/>
            <a:ext cx="2133600" cy="1015186"/>
          </a:xfrm>
          <a:prstGeom prst="rect">
            <a:avLst/>
          </a:prstGeom>
        </p:spPr>
        <p:txBody>
          <a:bodyPr anchor="ctr">
            <a:normAutofit/>
          </a:bodyPr>
          <a:lstStyle/>
          <a:p>
            <a:pPr lvl="0" algn="ctr">
              <a:lnSpc>
                <a:spcPts val="2580"/>
              </a:lnSpc>
            </a:pPr>
            <a:r>
              <a:rPr lang="en-US" sz="2400" b="1" dirty="0">
                <a:solidFill>
                  <a:srgbClr val="001A31"/>
                </a:solidFill>
                <a:latin typeface="Prudential Modern Medium" pitchFamily="2" charset="77"/>
              </a:rPr>
              <a:t>Essential Expenses</a:t>
            </a:r>
          </a:p>
        </p:txBody>
      </p:sp>
      <p:sp>
        <p:nvSpPr>
          <p:cNvPr id="9" name="Rectangle 8"/>
          <p:cNvSpPr/>
          <p:nvPr/>
        </p:nvSpPr>
        <p:spPr>
          <a:xfrm>
            <a:off x="5715000" y="4090214"/>
            <a:ext cx="2133600" cy="1143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1"/>
          <p:cNvSpPr txBox="1">
            <a:spLocks/>
          </p:cNvSpPr>
          <p:nvPr/>
        </p:nvSpPr>
        <p:spPr>
          <a:xfrm>
            <a:off x="5715000" y="4176712"/>
            <a:ext cx="2133600" cy="1143000"/>
          </a:xfrm>
          <a:prstGeom prst="rect">
            <a:avLst/>
          </a:prstGeom>
        </p:spPr>
        <p:txBody>
          <a:bodyPr anchor="ctr">
            <a:noAutofit/>
          </a:bodyPr>
          <a:lstStyle/>
          <a:p>
            <a:pPr lvl="0" algn="ctr">
              <a:lnSpc>
                <a:spcPts val="2580"/>
              </a:lnSpc>
            </a:pPr>
            <a:r>
              <a:rPr lang="en-US" sz="2400" b="1" dirty="0">
                <a:solidFill>
                  <a:srgbClr val="0063BD"/>
                </a:solidFill>
                <a:latin typeface="Prudential Modern Medium" pitchFamily="2" charset="77"/>
              </a:rPr>
              <a:t>Discretionary </a:t>
            </a:r>
          </a:p>
          <a:p>
            <a:pPr lvl="0" algn="ctr">
              <a:lnSpc>
                <a:spcPts val="2580"/>
              </a:lnSpc>
            </a:pPr>
            <a:r>
              <a:rPr lang="en-US" sz="2400" b="1" dirty="0">
                <a:solidFill>
                  <a:srgbClr val="0063BD"/>
                </a:solidFill>
                <a:latin typeface="Prudential Modern Medium" pitchFamily="2" charset="77"/>
              </a:rPr>
              <a:t>Expenses</a:t>
            </a:r>
          </a:p>
        </p:txBody>
      </p:sp>
      <p:sp>
        <p:nvSpPr>
          <p:cNvPr id="14" name="Down Arrow 13"/>
          <p:cNvSpPr/>
          <p:nvPr/>
        </p:nvSpPr>
        <p:spPr>
          <a:xfrm>
            <a:off x="2133600" y="3733800"/>
            <a:ext cx="609600" cy="609600"/>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wn Arrow 14"/>
          <p:cNvSpPr/>
          <p:nvPr/>
        </p:nvSpPr>
        <p:spPr>
          <a:xfrm>
            <a:off x="6400800" y="3733800"/>
            <a:ext cx="609600" cy="609600"/>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Down Arrow 15"/>
          <p:cNvSpPr/>
          <p:nvPr/>
        </p:nvSpPr>
        <p:spPr>
          <a:xfrm>
            <a:off x="2133600" y="3429000"/>
            <a:ext cx="609600" cy="6096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Down Arrow 16"/>
          <p:cNvSpPr/>
          <p:nvPr/>
        </p:nvSpPr>
        <p:spPr>
          <a:xfrm>
            <a:off x="6400800" y="3429000"/>
            <a:ext cx="609600" cy="609600"/>
          </a:xfrm>
          <a:prstGeom prst="downArrow">
            <a:avLst/>
          </a:prstGeom>
          <a:solidFill>
            <a:schemeClr val="accent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33400" y="1676400"/>
            <a:ext cx="3886200" cy="2077492"/>
          </a:xfrm>
          <a:prstGeom prst="rect">
            <a:avLst/>
          </a:prstGeom>
          <a:solidFill>
            <a:srgbClr val="001A31"/>
          </a:solidFill>
        </p:spPr>
        <p:txBody>
          <a:bodyPr wrap="square" rtlCol="0">
            <a:spAutoFit/>
          </a:bodyPr>
          <a:lstStyle/>
          <a:p>
            <a:pPr lvl="0" algn="ctr">
              <a:lnSpc>
                <a:spcPts val="2580"/>
              </a:lnSpc>
              <a:spcAft>
                <a:spcPts val="600"/>
              </a:spcAft>
            </a:pPr>
            <a:endParaRPr lang="en-US" sz="2800" b="1" dirty="0">
              <a:solidFill>
                <a:srgbClr val="FAD200"/>
              </a:solidFill>
            </a:endParaRPr>
          </a:p>
          <a:p>
            <a:pPr lvl="0" algn="ctr">
              <a:lnSpc>
                <a:spcPts val="2580"/>
              </a:lnSpc>
              <a:spcAft>
                <a:spcPts val="600"/>
              </a:spcAft>
            </a:pPr>
            <a:r>
              <a:rPr lang="en-US" sz="2800" b="1" dirty="0">
                <a:solidFill>
                  <a:srgbClr val="FAD200"/>
                </a:solidFill>
                <a:latin typeface="Prudential Modern Medium" pitchFamily="2" charset="77"/>
              </a:rPr>
              <a:t>Guaranteed Sources </a:t>
            </a:r>
            <a:br>
              <a:rPr lang="en-US" sz="2800" b="1" dirty="0">
                <a:solidFill>
                  <a:srgbClr val="FAD200"/>
                </a:solidFill>
                <a:latin typeface="Prudential Modern Medium" pitchFamily="2" charset="77"/>
              </a:rPr>
            </a:br>
            <a:r>
              <a:rPr lang="en-US" sz="2800" b="1" dirty="0">
                <a:solidFill>
                  <a:srgbClr val="FAD200"/>
                </a:solidFill>
                <a:latin typeface="Prudential Modern Medium" pitchFamily="2" charset="77"/>
              </a:rPr>
              <a:t>of Income</a:t>
            </a:r>
          </a:p>
          <a:p>
            <a:pPr lvl="0" algn="ctr"/>
            <a:r>
              <a:rPr lang="en-US" dirty="0">
                <a:solidFill>
                  <a:schemeClr val="bg1"/>
                </a:solidFill>
                <a:latin typeface="Prudential Modern Medium" pitchFamily="2" charset="77"/>
              </a:rPr>
              <a:t>Pension, Social Security, </a:t>
            </a:r>
            <a:br>
              <a:rPr lang="en-US" dirty="0">
                <a:solidFill>
                  <a:schemeClr val="bg1"/>
                </a:solidFill>
                <a:latin typeface="Prudential Modern Medium" pitchFamily="2" charset="77"/>
              </a:rPr>
            </a:br>
            <a:r>
              <a:rPr lang="en-US" dirty="0">
                <a:solidFill>
                  <a:schemeClr val="bg1"/>
                </a:solidFill>
                <a:latin typeface="Prudential Modern Medium" pitchFamily="2" charset="77"/>
              </a:rPr>
              <a:t>Annuities</a:t>
            </a:r>
          </a:p>
          <a:p>
            <a:pPr lvl="0" algn="ctr"/>
            <a:endParaRPr lang="en-US" dirty="0">
              <a:solidFill>
                <a:schemeClr val="bg1"/>
              </a:solidFill>
            </a:endParaRPr>
          </a:p>
        </p:txBody>
      </p:sp>
      <p:sp>
        <p:nvSpPr>
          <p:cNvPr id="19" name="TextBox 18"/>
          <p:cNvSpPr txBox="1"/>
          <p:nvPr/>
        </p:nvSpPr>
        <p:spPr>
          <a:xfrm>
            <a:off x="4800600" y="1676400"/>
            <a:ext cx="3886200" cy="2077492"/>
          </a:xfrm>
          <a:prstGeom prst="rect">
            <a:avLst/>
          </a:prstGeom>
          <a:solidFill>
            <a:srgbClr val="0063BD"/>
          </a:solidFill>
        </p:spPr>
        <p:txBody>
          <a:bodyPr wrap="square" rtlCol="0">
            <a:spAutoFit/>
          </a:bodyPr>
          <a:lstStyle/>
          <a:p>
            <a:pPr lvl="0" algn="ctr">
              <a:lnSpc>
                <a:spcPts val="2580"/>
              </a:lnSpc>
              <a:spcAft>
                <a:spcPts val="600"/>
              </a:spcAft>
            </a:pPr>
            <a:endParaRPr lang="en-US" sz="2800" b="1" dirty="0">
              <a:solidFill>
                <a:srgbClr val="FAD200"/>
              </a:solidFill>
              <a:latin typeface="Prudential Modern Medium" pitchFamily="2" charset="77"/>
            </a:endParaRPr>
          </a:p>
          <a:p>
            <a:pPr lvl="0" algn="ctr">
              <a:lnSpc>
                <a:spcPts val="2580"/>
              </a:lnSpc>
              <a:spcAft>
                <a:spcPts val="600"/>
              </a:spcAft>
            </a:pPr>
            <a:r>
              <a:rPr lang="en-US" sz="2800" b="1" dirty="0">
                <a:solidFill>
                  <a:srgbClr val="FAD200"/>
                </a:solidFill>
                <a:latin typeface="Prudential Modern Medium" pitchFamily="2" charset="77"/>
              </a:rPr>
              <a:t>Other Sources </a:t>
            </a:r>
            <a:br>
              <a:rPr lang="en-US" sz="2800" b="1" dirty="0">
                <a:solidFill>
                  <a:srgbClr val="FAD200"/>
                </a:solidFill>
                <a:latin typeface="Prudential Modern Medium" pitchFamily="2" charset="77"/>
              </a:rPr>
            </a:br>
            <a:r>
              <a:rPr lang="en-US" sz="2800" b="1" dirty="0">
                <a:solidFill>
                  <a:srgbClr val="FAD200"/>
                </a:solidFill>
                <a:latin typeface="Prudential Modern Medium" pitchFamily="2" charset="77"/>
              </a:rPr>
              <a:t>of Income</a:t>
            </a:r>
          </a:p>
          <a:p>
            <a:pPr lvl="0" algn="ctr"/>
            <a:r>
              <a:rPr lang="en-US" dirty="0">
                <a:solidFill>
                  <a:srgbClr val="FFFFFF"/>
                </a:solidFill>
                <a:latin typeface="Prudential Modern Medium" pitchFamily="2" charset="77"/>
              </a:rPr>
              <a:t>Mutual Funds, Stocks/Bonds, 401(k)s/IRAs, Home Equity</a:t>
            </a:r>
          </a:p>
          <a:p>
            <a:pPr lvl="0" algn="ctr"/>
            <a:endParaRPr lang="en-US" dirty="0">
              <a:solidFill>
                <a:schemeClr val="bg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a:t>
            </a:r>
          </a:p>
        </p:txBody>
      </p:sp>
      <p:sp>
        <p:nvSpPr>
          <p:cNvPr id="2" name="Content Placeholder 1"/>
          <p:cNvSpPr>
            <a:spLocks noGrp="1"/>
          </p:cNvSpPr>
          <p:nvPr>
            <p:ph sz="quarter" idx="12"/>
          </p:nvPr>
        </p:nvSpPr>
        <p:spPr>
          <a:xfrm>
            <a:off x="1485900" y="1371600"/>
            <a:ext cx="6172200" cy="3581400"/>
          </a:xfrm>
        </p:spPr>
        <p:txBody>
          <a:bodyPr anchor="t">
            <a:noAutofit/>
          </a:bodyPr>
          <a:lstStyle/>
          <a:p>
            <a:pPr marL="914400" lvl="1" indent="-457200">
              <a:lnSpc>
                <a:spcPct val="100000"/>
              </a:lnSpc>
              <a:spcBef>
                <a:spcPts val="1200"/>
              </a:spcBef>
              <a:spcAft>
                <a:spcPts val="600"/>
              </a:spcAft>
              <a:buClr>
                <a:srgbClr val="008BAC"/>
              </a:buClr>
              <a:buFont typeface="Wingdings" pitchFamily="2" charset="2"/>
              <a:buChar char="§"/>
            </a:pPr>
            <a:r>
              <a:rPr lang="en-US" sz="2400" b="1" dirty="0">
                <a:solidFill>
                  <a:srgbClr val="000000"/>
                </a:solidFill>
                <a:latin typeface="PrudentialModern" pitchFamily="2" charset="77"/>
              </a:rPr>
              <a:t>Healthcare will be a major expense </a:t>
            </a:r>
            <a:br>
              <a:rPr lang="en-US" sz="2400" b="1" dirty="0">
                <a:solidFill>
                  <a:srgbClr val="000000"/>
                </a:solidFill>
                <a:latin typeface="PrudentialModern" pitchFamily="2" charset="77"/>
              </a:rPr>
            </a:br>
            <a:r>
              <a:rPr lang="en-US" sz="2400" b="1" dirty="0">
                <a:solidFill>
                  <a:srgbClr val="000000"/>
                </a:solidFill>
                <a:latin typeface="PrudentialModern" pitchFamily="2" charset="77"/>
              </a:rPr>
              <a:t>in retirement</a:t>
            </a:r>
          </a:p>
          <a:p>
            <a:pPr marL="914400" lvl="1" indent="-457200">
              <a:lnSpc>
                <a:spcPct val="100000"/>
              </a:lnSpc>
              <a:spcBef>
                <a:spcPts val="1200"/>
              </a:spcBef>
              <a:spcAft>
                <a:spcPts val="600"/>
              </a:spcAft>
              <a:buClr>
                <a:srgbClr val="008BAC"/>
              </a:buClr>
              <a:buFont typeface="Wingdings" pitchFamily="2" charset="2"/>
              <a:buChar char="§"/>
            </a:pPr>
            <a:r>
              <a:rPr lang="en-US" sz="2400" b="1" dirty="0">
                <a:solidFill>
                  <a:srgbClr val="000000"/>
                </a:solidFill>
                <a:latin typeface="PrudentialModern" pitchFamily="2" charset="77"/>
              </a:rPr>
              <a:t>Understanding healthcare costs and </a:t>
            </a:r>
            <a:br>
              <a:rPr lang="en-US" sz="2400" b="1" dirty="0">
                <a:solidFill>
                  <a:srgbClr val="000000"/>
                </a:solidFill>
                <a:latin typeface="PrudentialModern" pitchFamily="2" charset="77"/>
              </a:rPr>
            </a:br>
            <a:r>
              <a:rPr lang="en-US" sz="2400" b="1" dirty="0">
                <a:solidFill>
                  <a:srgbClr val="000000"/>
                </a:solidFill>
                <a:latin typeface="PrudentialModern" pitchFamily="2" charset="77"/>
              </a:rPr>
              <a:t>coverage will be an important part of </a:t>
            </a:r>
            <a:br>
              <a:rPr lang="en-US" sz="2400" b="1" dirty="0">
                <a:solidFill>
                  <a:srgbClr val="000000"/>
                </a:solidFill>
                <a:latin typeface="PrudentialModern" pitchFamily="2" charset="77"/>
              </a:rPr>
            </a:br>
            <a:r>
              <a:rPr lang="en-US" sz="2400" b="1" dirty="0">
                <a:solidFill>
                  <a:srgbClr val="000000"/>
                </a:solidFill>
                <a:latin typeface="PrudentialModern" pitchFamily="2" charset="77"/>
              </a:rPr>
              <a:t>your retirement planning</a:t>
            </a:r>
          </a:p>
          <a:p>
            <a:pPr marL="914400" lvl="1" indent="-457200">
              <a:lnSpc>
                <a:spcPct val="100000"/>
              </a:lnSpc>
              <a:spcBef>
                <a:spcPts val="1200"/>
              </a:spcBef>
              <a:spcAft>
                <a:spcPts val="600"/>
              </a:spcAft>
              <a:buClr>
                <a:srgbClr val="008BAC"/>
              </a:buClr>
              <a:buFont typeface="Wingdings" pitchFamily="2" charset="2"/>
              <a:buChar char="§"/>
            </a:pPr>
            <a:r>
              <a:rPr lang="en-US" sz="2400" b="1" dirty="0">
                <a:solidFill>
                  <a:srgbClr val="000000"/>
                </a:solidFill>
                <a:latin typeface="PrudentialModern" pitchFamily="2" charset="77"/>
              </a:rPr>
              <a:t>Consider identifying streams of income </a:t>
            </a:r>
            <a:br>
              <a:rPr lang="en-US" sz="2400" b="1" dirty="0">
                <a:solidFill>
                  <a:srgbClr val="000000"/>
                </a:solidFill>
                <a:latin typeface="PrudentialModern" pitchFamily="2" charset="77"/>
              </a:rPr>
            </a:br>
            <a:r>
              <a:rPr lang="en-US" sz="2400" b="1" dirty="0">
                <a:solidFill>
                  <a:srgbClr val="000000"/>
                </a:solidFill>
                <a:latin typeface="PrudentialModern" pitchFamily="2" charset="77"/>
              </a:rPr>
              <a:t>to help cover healthcare costs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Questions?</a:t>
            </a:r>
          </a:p>
        </p:txBody>
      </p:sp>
      <p:pic>
        <p:nvPicPr>
          <p:cNvPr id="6" name="Content Placeholder 4" descr="Untitled-1.png"/>
          <p:cNvPicPr>
            <a:picLocks noChangeAspect="1"/>
          </p:cNvPicPr>
          <p:nvPr/>
        </p:nvPicPr>
        <p:blipFill>
          <a:blip r:embed="rId3" cstate="print"/>
          <a:stretch>
            <a:fillRect/>
          </a:stretch>
        </p:blipFill>
        <p:spPr>
          <a:xfrm>
            <a:off x="3266046" y="1295400"/>
            <a:ext cx="2611908" cy="4019694"/>
          </a:xfrm>
          <a:prstGeom prst="rect">
            <a:avLst/>
          </a:prstGeom>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strVal val="#ppt_w*0.70"/>
                                          </p:val>
                                        </p:tav>
                                        <p:tav tm="100000">
                                          <p:val>
                                            <p:strVal val="#ppt_w"/>
                                          </p:val>
                                        </p:tav>
                                      </p:tavLst>
                                    </p:anim>
                                    <p:anim calcmode="lin" valueType="num">
                                      <p:cBhvr>
                                        <p:cTn id="8" dur="3000" fill="hold"/>
                                        <p:tgtEl>
                                          <p:spTgt spid="6"/>
                                        </p:tgtEl>
                                        <p:attrNameLst>
                                          <p:attrName>ppt_h</p:attrName>
                                        </p:attrNameLst>
                                      </p:cBhvr>
                                      <p:tavLst>
                                        <p:tav tm="0">
                                          <p:val>
                                            <p:strVal val="#ppt_h"/>
                                          </p:val>
                                        </p:tav>
                                        <p:tav tm="100000">
                                          <p:val>
                                            <p:strVal val="#ppt_h"/>
                                          </p:val>
                                        </p:tav>
                                      </p:tavLst>
                                    </p:anim>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1905000" y="228600"/>
            <a:ext cx="6248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endParaRPr lang="en-US" sz="3200" b="0" dirty="0">
              <a:solidFill>
                <a:schemeClr val="tx1"/>
              </a:solidFill>
              <a:latin typeface="AGaramond"/>
            </a:endParaRPr>
          </a:p>
        </p:txBody>
      </p:sp>
      <p:sp>
        <p:nvSpPr>
          <p:cNvPr id="4" name="Title 3"/>
          <p:cNvSpPr>
            <a:spLocks noGrp="1"/>
          </p:cNvSpPr>
          <p:nvPr>
            <p:ph type="title"/>
          </p:nvPr>
        </p:nvSpPr>
        <p:spPr/>
        <p:txBody>
          <a:bodyPr/>
          <a:lstStyle/>
          <a:p>
            <a:r>
              <a:rPr lang="en-US" dirty="0"/>
              <a:t>Disclosures</a:t>
            </a:r>
          </a:p>
        </p:txBody>
      </p:sp>
      <p:sp>
        <p:nvSpPr>
          <p:cNvPr id="61443" name="Content Placeholder 6"/>
          <p:cNvSpPr>
            <a:spLocks noGrp="1"/>
          </p:cNvSpPr>
          <p:nvPr>
            <p:ph sz="quarter" idx="12"/>
          </p:nvPr>
        </p:nvSpPr>
        <p:spPr>
          <a:xfrm>
            <a:off x="628372" y="1295400"/>
            <a:ext cx="8042015" cy="1323439"/>
          </a:xfrm>
        </p:spPr>
        <p:txBody>
          <a:bodyPr>
            <a:noAutofit/>
          </a:bodyPr>
          <a:lstStyle/>
          <a:p>
            <a:r>
              <a:rPr lang="en-US" sz="1800" b="0" dirty="0">
                <a:solidFill>
                  <a:srgbClr val="000000"/>
                </a:solidFill>
                <a:latin typeface="Prudential Modern Medium" pitchFamily="2" charset="77"/>
              </a:rPr>
              <a:t>Issuing companies are located in Newark, NJ (main office). Annuities are distributed by Prudential Annuities Distributors, Inc., Shelton, CT. All are Prudential Financial companies and each is solely responsible for its own financial condition and contractual obligations. Prudential Annuities is a business of Prudential Financial, Inc.</a:t>
            </a:r>
          </a:p>
          <a:p>
            <a:r>
              <a:rPr lang="en-US" sz="1800" b="0" dirty="0">
                <a:solidFill>
                  <a:srgbClr val="000000"/>
                </a:solidFill>
                <a:latin typeface="Prudential Modern Medium" pitchFamily="2" charset="77"/>
              </a:rPr>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Clients seeking information regarding their particular investment needs should contact a financial professional.</a:t>
            </a:r>
          </a:p>
          <a:p>
            <a:r>
              <a:rPr lang="en-US" sz="1800" b="0" dirty="0">
                <a:solidFill>
                  <a:srgbClr val="000000"/>
                </a:solidFill>
                <a:latin typeface="Prudential Modern Medium" pitchFamily="2" charset="77"/>
              </a:rPr>
              <a:t>Annuity contracts contain exclusions, limitations, reductions of benefits, and terms for keeping them in force. Your licensed financial professional can provide you with complete details.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304800" y="6324600"/>
            <a:ext cx="3267456" cy="228600"/>
          </a:xfrm>
          <a:prstGeom prst="rect">
            <a:avLst/>
          </a:prstGeom>
        </p:spPr>
        <p:txBody>
          <a:bodyPr anchor="ctr"/>
          <a:lstStyle>
            <a:lvl1pPr algn="l">
              <a:defRPr sz="1000">
                <a:solidFill>
                  <a:schemeClr val="bg2"/>
                </a:solidFill>
                <a:latin typeface="Arial" pitchFamily="34" charset="0"/>
                <a:cs typeface="Arial" pitchFamily="34" charset="0"/>
              </a:defRPr>
            </a:lvl1pPr>
          </a:lstStyle>
          <a:p>
            <a:pPr>
              <a:defRPr/>
            </a:pPr>
            <a:r>
              <a:rPr lang="en-US" sz="900" dirty="0">
                <a:solidFill>
                  <a:srgbClr val="000000"/>
                </a:solidFill>
              </a:rPr>
              <a:t>[REF# 4228683]</a:t>
            </a:r>
          </a:p>
        </p:txBody>
      </p:sp>
      <p:sp>
        <p:nvSpPr>
          <p:cNvPr id="6" name="Title 3">
            <a:extLst>
              <a:ext uri="{FF2B5EF4-FFF2-40B4-BE49-F238E27FC236}">
                <a16:creationId xmlns:a16="http://schemas.microsoft.com/office/drawing/2014/main" id="{F90FE354-1E08-4C35-AFEE-1B7C1ABD2443}"/>
              </a:ext>
            </a:extLst>
          </p:cNvPr>
          <p:cNvSpPr>
            <a:spLocks noGrp="1"/>
          </p:cNvSpPr>
          <p:nvPr>
            <p:ph type="title"/>
          </p:nvPr>
        </p:nvSpPr>
        <p:spPr/>
        <p:txBody>
          <a:bodyPr/>
          <a:lstStyle/>
          <a:p>
            <a:r>
              <a:rPr lang="en-US" dirty="0"/>
              <a:t>Disclosures</a:t>
            </a:r>
          </a:p>
        </p:txBody>
      </p:sp>
      <p:sp>
        <p:nvSpPr>
          <p:cNvPr id="7" name="Content Placeholder 1">
            <a:extLst>
              <a:ext uri="{FF2B5EF4-FFF2-40B4-BE49-F238E27FC236}">
                <a16:creationId xmlns:a16="http://schemas.microsoft.com/office/drawing/2014/main" id="{ED522B32-7757-4CBC-8C18-7B8085C2EADC}"/>
              </a:ext>
            </a:extLst>
          </p:cNvPr>
          <p:cNvSpPr>
            <a:spLocks noGrp="1"/>
          </p:cNvSpPr>
          <p:nvPr>
            <p:ph sz="quarter" idx="12"/>
          </p:nvPr>
        </p:nvSpPr>
        <p:spPr>
          <a:xfrm>
            <a:off x="628373" y="1295400"/>
            <a:ext cx="8058427" cy="4056102"/>
          </a:xfrm>
        </p:spPr>
        <p:txBody>
          <a:bodyPr anchor="t" anchorCtr="0">
            <a:noAutofit/>
          </a:bodyPr>
          <a:lstStyle/>
          <a:p>
            <a:pPr marL="0" indent="0">
              <a:spcBef>
                <a:spcPts val="0"/>
              </a:spcBef>
              <a:spcAft>
                <a:spcPts val="1200"/>
              </a:spcAft>
            </a:pPr>
            <a:r>
              <a:rPr lang="en-US" sz="1800" b="0" dirty="0">
                <a:solidFill>
                  <a:srgbClr val="000000"/>
                </a:solidFill>
                <a:latin typeface="Prudential Modern Medium" pitchFamily="2" charset="77"/>
              </a:rPr>
              <a:t>All guarantees are backed by the claims-paying ability of the issuing company and do not apply to the underlying investment options.</a:t>
            </a:r>
          </a:p>
          <a:p>
            <a:pPr marL="0" indent="0">
              <a:spcBef>
                <a:spcPts val="0"/>
              </a:spcBef>
              <a:spcAft>
                <a:spcPts val="1200"/>
              </a:spcAft>
            </a:pPr>
            <a:r>
              <a:rPr lang="en-US" sz="1800" b="0" dirty="0">
                <a:solidFill>
                  <a:srgbClr val="000000"/>
                </a:solidFill>
                <a:latin typeface="Prudential Modern Medium" pitchFamily="2" charset="77"/>
              </a:rPr>
              <a:t>Because qualified retirement plans, IRAs and variable annuities offer a tax-deferral feature, you should carefully consider the other features, benefits, risks, and costs associated with a variable annuity before purchasing one in either a qualified plan or an IRA. Before purchasing a variable annuity, you should take full advantage of your 401(k) and other qualified plans. </a:t>
            </a:r>
          </a:p>
          <a:p>
            <a:pPr marL="0" indent="0">
              <a:spcBef>
                <a:spcPts val="0"/>
              </a:spcBef>
              <a:spcAft>
                <a:spcPts val="1200"/>
              </a:spcAft>
            </a:pPr>
            <a:r>
              <a:rPr lang="en-US" sz="1800" b="0" dirty="0">
                <a:solidFill>
                  <a:srgbClr val="000000"/>
                </a:solidFill>
                <a:latin typeface="Prudential Modern Medium" pitchFamily="2" charset="77"/>
              </a:rPr>
              <a:t>© 2020 Prudential Financial, Inc. and its related entities. Prudential Annuities, Prudential, the Prudential logo, the Rock symbol, and Bring Your Challenges are service marks of Prudential Financial, Inc. and its related entities, registered in many jurisdictions worldwide.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D1D4-7FCB-7E4A-8687-17CB381F1384}"/>
              </a:ext>
            </a:extLst>
          </p:cNvPr>
          <p:cNvSpPr>
            <a:spLocks noGrp="1"/>
          </p:cNvSpPr>
          <p:nvPr>
            <p:ph type="title"/>
          </p:nvPr>
        </p:nvSpPr>
        <p:spPr>
          <a:xfrm>
            <a:off x="1257300" y="2792147"/>
            <a:ext cx="6509385" cy="1384995"/>
          </a:xfrm>
        </p:spPr>
        <p:txBody>
          <a:bodyPr/>
          <a:lstStyle/>
          <a:p>
            <a:r>
              <a:rPr lang="en-US" dirty="0"/>
              <a:t>Healthcare Costs</a:t>
            </a:r>
            <a:br>
              <a:rPr lang="en-US" dirty="0"/>
            </a:br>
            <a:r>
              <a:rPr lang="en-US" dirty="0"/>
              <a:t>in Retirement</a:t>
            </a:r>
          </a:p>
        </p:txBody>
      </p:sp>
      <p:sp>
        <p:nvSpPr>
          <p:cNvPr id="3" name="Subtitle 2">
            <a:extLst>
              <a:ext uri="{FF2B5EF4-FFF2-40B4-BE49-F238E27FC236}">
                <a16:creationId xmlns:a16="http://schemas.microsoft.com/office/drawing/2014/main" id="{47B11226-7745-864B-A070-CE0AD221604F}"/>
              </a:ext>
            </a:extLst>
          </p:cNvPr>
          <p:cNvSpPr>
            <a:spLocks noGrp="1"/>
          </p:cNvSpPr>
          <p:nvPr>
            <p:ph type="subTitle" idx="1"/>
          </p:nvPr>
        </p:nvSpPr>
        <p:spPr/>
        <p:txBody>
          <a:bodyPr/>
          <a:lstStyle/>
          <a:p>
            <a:r>
              <a:rPr lang="en-US" dirty="0"/>
              <a:t>Managing</a:t>
            </a:r>
          </a:p>
        </p:txBody>
      </p:sp>
      <p:pic>
        <p:nvPicPr>
          <p:cNvPr id="7" name="Content Placeholder 6">
            <a:extLst>
              <a:ext uri="{FF2B5EF4-FFF2-40B4-BE49-F238E27FC236}">
                <a16:creationId xmlns:a16="http://schemas.microsoft.com/office/drawing/2014/main" id="{DE569B4B-9F8E-9B4A-BCE3-0163E9429510}"/>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57200" y="5410200"/>
            <a:ext cx="4328409" cy="762000"/>
          </a:xfrm>
        </p:spPr>
      </p:pic>
      <p:sp>
        <p:nvSpPr>
          <p:cNvPr id="8" name="Text Placeholder 4">
            <a:extLst>
              <a:ext uri="{FF2B5EF4-FFF2-40B4-BE49-F238E27FC236}">
                <a16:creationId xmlns:a16="http://schemas.microsoft.com/office/drawing/2014/main" id="{AB60ACB7-B39A-B841-A7C9-6E76AF0CFF16}"/>
              </a:ext>
            </a:extLst>
          </p:cNvPr>
          <p:cNvSpPr txBox="1">
            <a:spLocks noChangeArrowheads="1"/>
          </p:cNvSpPr>
          <p:nvPr/>
        </p:nvSpPr>
        <p:spPr bwMode="auto">
          <a:xfrm>
            <a:off x="457200" y="4227917"/>
            <a:ext cx="8161533" cy="2616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a:buClr>
                <a:srgbClr val="C00000"/>
              </a:buClr>
              <a:defRPr/>
            </a:pPr>
            <a:r>
              <a:rPr kumimoji="0" lang="en-US" sz="11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[When presenting in AR, CA, OK, TX or IL, use the </a:t>
            </a:r>
            <a:r>
              <a:rPr lang="en-US" sz="1100" b="0" dirty="0">
                <a:solidFill>
                  <a:schemeClr val="tx1"/>
                </a:solidFill>
                <a:cs typeface="Arial" pitchFamily="34" charset="0"/>
              </a:rPr>
              <a:t>phrase “Insurance Sales Presentation.” In CA and AR, add License Number.]</a:t>
            </a:r>
          </a:p>
        </p:txBody>
      </p:sp>
      <p:sp>
        <p:nvSpPr>
          <p:cNvPr id="9" name="Rectangle 8">
            <a:extLst>
              <a:ext uri="{FF2B5EF4-FFF2-40B4-BE49-F238E27FC236}">
                <a16:creationId xmlns:a16="http://schemas.microsoft.com/office/drawing/2014/main" id="{E734D235-ED96-104F-8179-9C57B24FAFB5}"/>
              </a:ext>
            </a:extLst>
          </p:cNvPr>
          <p:cNvSpPr/>
          <p:nvPr/>
        </p:nvSpPr>
        <p:spPr>
          <a:xfrm>
            <a:off x="457200" y="4666927"/>
            <a:ext cx="8153947" cy="430887"/>
          </a:xfrm>
          <a:prstGeom prst="rect">
            <a:avLst/>
          </a:prstGeom>
        </p:spPr>
        <p:txBody>
          <a:bodyPr wrap="square">
            <a:spAutoFit/>
          </a:bodyPr>
          <a:lstStyle/>
          <a:p>
            <a:r>
              <a:rPr lang="en-US" sz="1100" dirty="0"/>
              <a:t>Prudential Annuities is providing this workshop for informational or educational purposes only and does not provide investment advice or recommendations about managing or investing your retirement savings.</a:t>
            </a:r>
          </a:p>
        </p:txBody>
      </p:sp>
      <p:sp>
        <p:nvSpPr>
          <p:cNvPr id="10" name="TextBox 9">
            <a:extLst>
              <a:ext uri="{FF2B5EF4-FFF2-40B4-BE49-F238E27FC236}">
                <a16:creationId xmlns:a16="http://schemas.microsoft.com/office/drawing/2014/main" id="{C04FA1CA-B2D9-E043-935A-3457B445780F}"/>
              </a:ext>
            </a:extLst>
          </p:cNvPr>
          <p:cNvSpPr txBox="1"/>
          <p:nvPr/>
        </p:nvSpPr>
        <p:spPr>
          <a:xfrm>
            <a:off x="457200" y="4416634"/>
            <a:ext cx="9144000" cy="338554"/>
          </a:xfrm>
          <a:prstGeom prst="rect">
            <a:avLst/>
          </a:prstGeom>
          <a:noFill/>
        </p:spPr>
        <p:txBody>
          <a:bodyPr wrap="square" rtlCol="0">
            <a:spAutoFit/>
          </a:bodyPr>
          <a:lstStyle/>
          <a:p>
            <a:r>
              <a:rPr lang="en-US" sz="1600" dirty="0"/>
              <a:t>Issued by Pruco Life Insurance Company and by Pruco Life Insurance Company of New Jersey.</a:t>
            </a:r>
          </a:p>
        </p:txBody>
      </p:sp>
      <p:sp>
        <p:nvSpPr>
          <p:cNvPr id="11" name="TextBox 10">
            <a:extLst>
              <a:ext uri="{FF2B5EF4-FFF2-40B4-BE49-F238E27FC236}">
                <a16:creationId xmlns:a16="http://schemas.microsoft.com/office/drawing/2014/main" id="{60EAB422-7DD1-244F-B759-5DA9DC1B4D3A}"/>
              </a:ext>
            </a:extLst>
          </p:cNvPr>
          <p:cNvSpPr txBox="1"/>
          <p:nvPr/>
        </p:nvSpPr>
        <p:spPr>
          <a:xfrm>
            <a:off x="347472" y="6400800"/>
            <a:ext cx="2895600" cy="230832"/>
          </a:xfrm>
          <a:prstGeom prst="rect">
            <a:avLst/>
          </a:prstGeom>
          <a:noFill/>
        </p:spPr>
        <p:txBody>
          <a:bodyPr wrap="square" rtlCol="0">
            <a:spAutoFit/>
          </a:bodyPr>
          <a:lstStyle/>
          <a:p>
            <a:r>
              <a:rPr lang="en-US" sz="900" dirty="0">
                <a:latin typeface="Prudential Modern Medium" pitchFamily="2" charset="77"/>
              </a:rPr>
              <a:t>1002566-00007-00     ORD208282     Ed. 02/2020</a:t>
            </a:r>
          </a:p>
        </p:txBody>
      </p:sp>
    </p:spTree>
    <p:extLst>
      <p:ext uri="{BB962C8B-B14F-4D97-AF65-F5344CB8AC3E}">
        <p14:creationId xmlns:p14="http://schemas.microsoft.com/office/powerpoint/2010/main" val="158937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17905F91-C501-4263-8B1E-37AEE09F7003}"/>
              </a:ext>
            </a:extLst>
          </p:cNvPr>
          <p:cNvSpPr>
            <a:spLocks noChangeArrowheads="1"/>
          </p:cNvSpPr>
          <p:nvPr/>
        </p:nvSpPr>
        <p:spPr bwMode="auto">
          <a:xfrm>
            <a:off x="76200" y="900265"/>
            <a:ext cx="89916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0"/>
              </a:spcBef>
              <a:spcAft>
                <a:spcPts val="600"/>
              </a:spcAft>
              <a:buFontTx/>
              <a:buNone/>
              <a:defRPr/>
            </a:pPr>
            <a:r>
              <a:rPr lang="en-US" altLang="en-US" sz="1200" b="1" dirty="0">
                <a:solidFill>
                  <a:schemeClr val="accent4">
                    <a:lumMod val="10000"/>
                  </a:schemeClr>
                </a:solidFill>
                <a:latin typeface="PrudentialModern Light" pitchFamily="2" charset="0"/>
              </a:rPr>
              <a:t>Investing involves risk including possible loss of principal. </a:t>
            </a:r>
            <a:r>
              <a:rPr lang="en-US" altLang="en-US" sz="1200" dirty="0">
                <a:solidFill>
                  <a:schemeClr val="accent4">
                    <a:lumMod val="10000"/>
                  </a:schemeClr>
                </a:solidFill>
                <a:latin typeface="PrudentialModern Light" pitchFamily="2" charset="0"/>
              </a:rPr>
              <a:t>Information is current as of the date of this material.</a:t>
            </a:r>
          </a:p>
          <a:p>
            <a:pPr eaLnBrk="1" hangingPunct="1">
              <a:spcBef>
                <a:spcPts val="0"/>
              </a:spcBef>
              <a:spcAft>
                <a:spcPts val="600"/>
              </a:spcAft>
              <a:buFontTx/>
              <a:buNone/>
              <a:defRPr/>
            </a:pPr>
            <a:r>
              <a:rPr lang="en-US" altLang="en-US" sz="1200" dirty="0">
                <a:solidFill>
                  <a:schemeClr val="accent4">
                    <a:lumMod val="10000"/>
                  </a:schemeClr>
                </a:solidFill>
                <a:latin typeface="PrudentialModern Light" pitchFamily="2" charset="0"/>
              </a:rPr>
              <a:t>Any opinions expressed herein are from a third party and are given in good faith, are subject to change without notice, and are considered correct as of the stated date of their issue.</a:t>
            </a:r>
          </a:p>
          <a:p>
            <a:pPr eaLnBrk="1" hangingPunct="1">
              <a:spcBef>
                <a:spcPts val="0"/>
              </a:spcBef>
              <a:spcAft>
                <a:spcPts val="600"/>
              </a:spcAft>
              <a:buFontTx/>
              <a:buNone/>
              <a:defRPr/>
            </a:pPr>
            <a:r>
              <a:rPr lang="en-US" altLang="en-US" sz="1200" b="1" dirty="0">
                <a:solidFill>
                  <a:schemeClr val="accent4">
                    <a:lumMod val="10000"/>
                  </a:schemeClr>
                </a:solidFill>
                <a:latin typeface="PrudentialModern Light" pitchFamily="2" charset="0"/>
              </a:rPr>
              <a:t>Merrill Lynch, Pierce, </a:t>
            </a:r>
            <a:r>
              <a:rPr lang="en-US" altLang="en-US" sz="1200" b="1" dirty="0" err="1">
                <a:solidFill>
                  <a:schemeClr val="accent4">
                    <a:lumMod val="10000"/>
                  </a:schemeClr>
                </a:solidFill>
                <a:latin typeface="PrudentialModern Light" pitchFamily="2" charset="0"/>
              </a:rPr>
              <a:t>Fenner</a:t>
            </a:r>
            <a:r>
              <a:rPr lang="en-US" altLang="en-US" sz="1200" b="1" dirty="0">
                <a:solidFill>
                  <a:schemeClr val="accent4">
                    <a:lumMod val="10000"/>
                  </a:schemeClr>
                </a:solidFill>
                <a:latin typeface="PrudentialModern Light" pitchFamily="2" charset="0"/>
              </a:rPr>
              <a:t> &amp; Smith Incorporated is not a tax or legal advisor. Clients should consult a personal tax or legal advisor prior to making any tax or legal related investment decisions.</a:t>
            </a:r>
          </a:p>
          <a:p>
            <a:pPr eaLnBrk="1" hangingPunct="1">
              <a:spcBef>
                <a:spcPts val="0"/>
              </a:spcBef>
              <a:spcAft>
                <a:spcPts val="600"/>
              </a:spcAft>
              <a:buFontTx/>
              <a:buNone/>
              <a:defRPr/>
            </a:pPr>
            <a:r>
              <a:rPr lang="en-US" altLang="en-US" sz="1200" dirty="0">
                <a:solidFill>
                  <a:schemeClr val="accent4">
                    <a:lumMod val="10000"/>
                  </a:schemeClr>
                </a:solidFill>
                <a:latin typeface="PrudentialModern Light" pitchFamily="2" charset="0"/>
              </a:rPr>
              <a:t>Bank of America Corporation (“Bank of America”) is a financial holding company that, through its subsidiaries and affiliated companies, provides banking and investment products and other financial services .</a:t>
            </a:r>
          </a:p>
          <a:p>
            <a:pPr>
              <a:spcBef>
                <a:spcPts val="0"/>
              </a:spcBef>
              <a:spcAft>
                <a:spcPts val="600"/>
              </a:spcAft>
              <a:buFont typeface="Arial" panose="020B0604020202020204" pitchFamily="34" charset="0"/>
              <a:buNone/>
              <a:defRPr/>
            </a:pPr>
            <a:r>
              <a:rPr lang="en-US" sz="1200" dirty="0">
                <a:solidFill>
                  <a:schemeClr val="accent4">
                    <a:lumMod val="10000"/>
                  </a:schemeClr>
                </a:solidFill>
                <a:latin typeface="PrudentialModern Light" pitchFamily="2" charset="0"/>
                <a:cs typeface="Arial" charset="0"/>
              </a:rPr>
              <a:t>Merrill Lynch, Pierce, </a:t>
            </a:r>
            <a:r>
              <a:rPr lang="en-US" sz="1200" dirty="0" err="1">
                <a:solidFill>
                  <a:schemeClr val="accent4">
                    <a:lumMod val="10000"/>
                  </a:schemeClr>
                </a:solidFill>
                <a:latin typeface="PrudentialModern Light" pitchFamily="2" charset="0"/>
                <a:cs typeface="Arial" charset="0"/>
              </a:rPr>
              <a:t>Fenner</a:t>
            </a:r>
            <a:r>
              <a:rPr lang="en-US" sz="1200" dirty="0">
                <a:solidFill>
                  <a:schemeClr val="accent4">
                    <a:lumMod val="10000"/>
                  </a:schemeClr>
                </a:solidFill>
                <a:latin typeface="PrudentialModern Light" pitchFamily="2" charset="0"/>
                <a:cs typeface="Arial" charset="0"/>
              </a:rPr>
              <a:t> &amp; Smith Incorporated (also referred to as “MLPF&amp;S” or “Merrill”) makes available certain investment products sponsored, managed, distributed or provided by companies that are affiliates of Bank of America Corporation (“</a:t>
            </a:r>
            <a:r>
              <a:rPr lang="en-US" sz="1200" dirty="0" err="1">
                <a:solidFill>
                  <a:schemeClr val="accent4">
                    <a:lumMod val="10000"/>
                  </a:schemeClr>
                </a:solidFill>
                <a:latin typeface="PrudentialModern Light" pitchFamily="2" charset="0"/>
                <a:cs typeface="Arial" charset="0"/>
              </a:rPr>
              <a:t>BofA</a:t>
            </a:r>
            <a:r>
              <a:rPr lang="en-US" sz="1200" dirty="0">
                <a:solidFill>
                  <a:schemeClr val="accent4">
                    <a:lumMod val="10000"/>
                  </a:schemeClr>
                </a:solidFill>
                <a:latin typeface="PrudentialModern Light" pitchFamily="2" charset="0"/>
                <a:cs typeface="Arial" charset="0"/>
              </a:rPr>
              <a:t> Corp.”). MLPF&amp;S is a registered broker-dealer, registered investment adviser, Member SIPC and a wholly owned subsidiary of </a:t>
            </a:r>
            <a:r>
              <a:rPr lang="en-US" sz="1200" dirty="0" err="1">
                <a:solidFill>
                  <a:schemeClr val="accent4">
                    <a:lumMod val="10000"/>
                  </a:schemeClr>
                </a:solidFill>
                <a:latin typeface="PrudentialModern Light" pitchFamily="2" charset="0"/>
                <a:cs typeface="Arial" charset="0"/>
              </a:rPr>
              <a:t>BofA</a:t>
            </a:r>
            <a:r>
              <a:rPr lang="en-US" sz="1200" dirty="0">
                <a:solidFill>
                  <a:schemeClr val="accent4">
                    <a:lumMod val="10000"/>
                  </a:schemeClr>
                </a:solidFill>
                <a:latin typeface="PrudentialModern Light" pitchFamily="2" charset="0"/>
                <a:cs typeface="Arial" charset="0"/>
              </a:rPr>
              <a:t> Corp. Merrill Lynch Life Agency Inc. (“MLLA”) is a licensed insurance agency and a wholly owned subsidiary of </a:t>
            </a:r>
            <a:r>
              <a:rPr lang="en-US" sz="1200" dirty="0" err="1">
                <a:solidFill>
                  <a:schemeClr val="accent4">
                    <a:lumMod val="10000"/>
                  </a:schemeClr>
                </a:solidFill>
                <a:latin typeface="PrudentialModern Light" pitchFamily="2" charset="0"/>
                <a:cs typeface="Arial" charset="0"/>
              </a:rPr>
              <a:t>BofA</a:t>
            </a:r>
            <a:r>
              <a:rPr lang="en-US" sz="1200" dirty="0">
                <a:solidFill>
                  <a:schemeClr val="accent4">
                    <a:lumMod val="10000"/>
                  </a:schemeClr>
                </a:solidFill>
                <a:latin typeface="PrudentialModern Light" pitchFamily="2" charset="0"/>
                <a:cs typeface="Arial" charset="0"/>
              </a:rPr>
              <a:t> Corp. </a:t>
            </a:r>
          </a:p>
          <a:p>
            <a:pPr eaLnBrk="1" hangingPunct="1">
              <a:spcBef>
                <a:spcPts val="0"/>
              </a:spcBef>
              <a:spcAft>
                <a:spcPts val="600"/>
              </a:spcAft>
              <a:buFont typeface="Arial" panose="020B0604020202020204" pitchFamily="34" charset="0"/>
              <a:buNone/>
              <a:defRPr/>
            </a:pPr>
            <a:r>
              <a:rPr lang="en-US" altLang="en-US" sz="1200" dirty="0">
                <a:solidFill>
                  <a:schemeClr val="accent4">
                    <a:lumMod val="10000"/>
                  </a:schemeClr>
                </a:solidFill>
                <a:latin typeface="PrudentialModern Light" pitchFamily="2" charset="0"/>
              </a:rPr>
              <a:t>Merrill offers a broad range of brokerage, investment advisory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The views and opinions expressed in this presentation are not necessarily those of Bank of America Corporation; </a:t>
            </a:r>
            <a:r>
              <a:rPr lang="en-US" altLang="en-US" sz="1200" dirty="0">
                <a:solidFill>
                  <a:schemeClr val="accent4">
                    <a:lumMod val="10000"/>
                  </a:schemeClr>
                </a:solidFill>
                <a:latin typeface="PrudentialModern Light" pitchFamily="2" charset="0"/>
                <a:cs typeface="Times New Roman" panose="02020603050405020304" pitchFamily="18" charset="0"/>
              </a:rPr>
              <a:t>Merrill Lynch, Pierce, </a:t>
            </a:r>
            <a:r>
              <a:rPr lang="en-US" altLang="en-US" sz="1200" dirty="0" err="1">
                <a:solidFill>
                  <a:schemeClr val="accent4">
                    <a:lumMod val="10000"/>
                  </a:schemeClr>
                </a:solidFill>
                <a:latin typeface="PrudentialModern Light" pitchFamily="2" charset="0"/>
                <a:cs typeface="Times New Roman" panose="02020603050405020304" pitchFamily="18" charset="0"/>
              </a:rPr>
              <a:t>Fenner</a:t>
            </a:r>
            <a:r>
              <a:rPr lang="en-US" altLang="en-US" sz="1200" dirty="0">
                <a:solidFill>
                  <a:schemeClr val="accent4">
                    <a:lumMod val="10000"/>
                  </a:schemeClr>
                </a:solidFill>
                <a:latin typeface="PrudentialModern Light" pitchFamily="2" charset="0"/>
                <a:cs typeface="Times New Roman" panose="02020603050405020304" pitchFamily="18" charset="0"/>
              </a:rPr>
              <a:t> &amp; Smith Incorporated; </a:t>
            </a:r>
            <a:r>
              <a:rPr lang="en-US" altLang="en-US" sz="1200" dirty="0">
                <a:solidFill>
                  <a:schemeClr val="accent4">
                    <a:lumMod val="10000"/>
                  </a:schemeClr>
                </a:solidFill>
                <a:latin typeface="PrudentialModern Light" pitchFamily="2" charset="0"/>
              </a:rPr>
              <a:t>or any affiliates. Merrill  has not participated in preparing this presentation and accepts no responsibility for the accuracy of the information contained herein. </a:t>
            </a:r>
          </a:p>
          <a:p>
            <a:pPr eaLnBrk="1" hangingPunct="1">
              <a:spcBef>
                <a:spcPts val="0"/>
              </a:spcBef>
              <a:spcAft>
                <a:spcPts val="600"/>
              </a:spcAft>
              <a:buFontTx/>
              <a:buNone/>
              <a:defRPr/>
            </a:pPr>
            <a:r>
              <a:rPr lang="en-US" altLang="en-US" sz="1200" dirty="0">
                <a:solidFill>
                  <a:schemeClr val="accent4">
                    <a:lumMod val="10000"/>
                  </a:schemeClr>
                </a:solidFill>
                <a:latin typeface="PrudentialModern Light" pitchFamily="2" charset="0"/>
              </a:rPr>
              <a:t>Nothing discussed or suggested in these materials should be construed as permission to supersede or circumvent any Bank of America, Merrill Lynch, Pierce, </a:t>
            </a:r>
            <a:r>
              <a:rPr lang="en-US" altLang="en-US" sz="1200" dirty="0" err="1">
                <a:solidFill>
                  <a:schemeClr val="accent4">
                    <a:lumMod val="10000"/>
                  </a:schemeClr>
                </a:solidFill>
                <a:latin typeface="PrudentialModern Light" pitchFamily="2" charset="0"/>
              </a:rPr>
              <a:t>Fenner</a:t>
            </a:r>
            <a:r>
              <a:rPr lang="en-US" altLang="en-US" sz="1200" dirty="0">
                <a:solidFill>
                  <a:schemeClr val="accent4">
                    <a:lumMod val="10000"/>
                  </a:schemeClr>
                </a:solidFill>
                <a:latin typeface="PrudentialModern Light" pitchFamily="2" charset="0"/>
              </a:rPr>
              <a:t> &amp; Smith Incorporated policies, procedures, rules, and guidelines.</a:t>
            </a:r>
          </a:p>
          <a:p>
            <a:pPr eaLnBrk="1" hangingPunct="1">
              <a:spcBef>
                <a:spcPts val="0"/>
              </a:spcBef>
              <a:spcAft>
                <a:spcPts val="600"/>
              </a:spcAft>
              <a:buFontTx/>
              <a:buNone/>
              <a:defRPr/>
            </a:pPr>
            <a:r>
              <a:rPr lang="en-US" altLang="en-US" sz="1200" dirty="0">
                <a:solidFill>
                  <a:schemeClr val="accent4">
                    <a:lumMod val="10000"/>
                  </a:schemeClr>
                </a:solidFill>
                <a:latin typeface="PrudentialModern Light" pitchFamily="2" charset="0"/>
              </a:rPr>
              <a:t>Investment products offered through MLPF&amp;S and insurance and annuity products offered through Merrill Lynch Life Agency </a:t>
            </a:r>
            <a:r>
              <a:rPr lang="en-US" altLang="en-US" sz="1100" dirty="0">
                <a:solidFill>
                  <a:schemeClr val="accent4">
                    <a:lumMod val="10000"/>
                  </a:schemeClr>
                </a:solidFill>
                <a:latin typeface="PrudentialModern Light" pitchFamily="2" charset="0"/>
              </a:rPr>
              <a:t>Inc.:</a:t>
            </a:r>
          </a:p>
        </p:txBody>
      </p:sp>
      <p:graphicFrame>
        <p:nvGraphicFramePr>
          <p:cNvPr id="6" name="Group 24">
            <a:extLst>
              <a:ext uri="{FF2B5EF4-FFF2-40B4-BE49-F238E27FC236}">
                <a16:creationId xmlns:a16="http://schemas.microsoft.com/office/drawing/2014/main" id="{02AC36FA-6FB0-45A9-BCCF-B66471F7C021}"/>
              </a:ext>
            </a:extLst>
          </p:cNvPr>
          <p:cNvGraphicFramePr>
            <a:graphicFrameLocks noGrp="1"/>
          </p:cNvGraphicFramePr>
          <p:nvPr/>
        </p:nvGraphicFramePr>
        <p:xfrm>
          <a:off x="1028700" y="5353939"/>
          <a:ext cx="7086600" cy="914506"/>
        </p:xfrm>
        <a:graphic>
          <a:graphicData uri="http://schemas.openxmlformats.org/drawingml/2006/table">
            <a:tbl>
              <a:tblPr/>
              <a:tblGrid>
                <a:gridCol w="2646008">
                  <a:extLst>
                    <a:ext uri="{9D8B030D-6E8A-4147-A177-3AD203B41FA5}">
                      <a16:colId xmlns:a16="http://schemas.microsoft.com/office/drawing/2014/main" val="20000"/>
                    </a:ext>
                  </a:extLst>
                </a:gridCol>
                <a:gridCol w="1738683">
                  <a:extLst>
                    <a:ext uri="{9D8B030D-6E8A-4147-A177-3AD203B41FA5}">
                      <a16:colId xmlns:a16="http://schemas.microsoft.com/office/drawing/2014/main" val="20001"/>
                    </a:ext>
                  </a:extLst>
                </a:gridCol>
                <a:gridCol w="2701909">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4">
                              <a:lumMod val="10000"/>
                            </a:schemeClr>
                          </a:solidFill>
                          <a:effectLst/>
                          <a:latin typeface="Arial" pitchFamily="34" charset="0"/>
                          <a:ea typeface="Times New Roman" pitchFamily="18" charset="0"/>
                          <a:cs typeface="Arial" pitchFamily="34" charset="0"/>
                        </a:rPr>
                        <a:t>Are Not FDIC Insured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4">
                              <a:lumMod val="10000"/>
                            </a:schemeClr>
                          </a:solidFill>
                          <a:effectLst/>
                          <a:latin typeface="Arial" pitchFamily="34" charset="0"/>
                          <a:ea typeface="Times New Roman" pitchFamily="18" charset="0"/>
                          <a:cs typeface="Arial" pitchFamily="34" charset="0"/>
                        </a:rPr>
                        <a:t>May Lose Value</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accent4">
                              <a:lumMod val="10000"/>
                            </a:schemeClr>
                          </a:solidFill>
                          <a:effectLst/>
                          <a:latin typeface="Arial" pitchFamily="34" charset="0"/>
                          <a:ea typeface="Times New Roman" pitchFamily="18" charset="0"/>
                          <a:cs typeface="Arial" pitchFamily="34" charset="0"/>
                        </a:rPr>
                        <a:t>Are Not Bank Guaranteed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accent4">
                              <a:lumMod val="10000"/>
                            </a:schemeClr>
                          </a:solidFill>
                          <a:effectLst/>
                          <a:latin typeface="Arial" pitchFamily="34" charset="0"/>
                          <a:ea typeface="Times New Roman" pitchFamily="18" charset="0"/>
                          <a:cs typeface="Arial" pitchFamily="34" charset="0"/>
                        </a:rPr>
                        <a:t>Are Not Insured by Any Federal Government Agency</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accent4">
                              <a:lumMod val="10000"/>
                            </a:schemeClr>
                          </a:solidFill>
                          <a:effectLst/>
                          <a:latin typeface="Arial" pitchFamily="34" charset="0"/>
                          <a:ea typeface="Times New Roman" pitchFamily="18" charset="0"/>
                          <a:cs typeface="Arial" pitchFamily="34" charset="0"/>
                        </a:rPr>
                        <a:t>Are Not Deposits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accent4">
                            <a:lumMod val="10000"/>
                          </a:schemeClr>
                        </a:solidFill>
                        <a:effectLst/>
                        <a:latin typeface="Arial" pitchFamily="34" charset="0"/>
                        <a:ea typeface="Times New Roman" pitchFamily="18" charset="0"/>
                        <a:cs typeface="Arial" pitchFamily="34" charset="0"/>
                      </a:endParaRP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accent4">
                              <a:lumMod val="10000"/>
                            </a:schemeClr>
                          </a:solidFill>
                          <a:effectLst/>
                          <a:latin typeface="Arial" pitchFamily="34" charset="0"/>
                          <a:ea typeface="Times New Roman" pitchFamily="18" charset="0"/>
                          <a:cs typeface="Arial" pitchFamily="34" charset="0"/>
                        </a:rPr>
                        <a:t>Are Not a Condition to Any Banking Service or Activity </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8035435"/>
                  </a:ext>
                </a:extLst>
              </a:tr>
            </a:tbl>
          </a:graphicData>
        </a:graphic>
      </p:graphicFrame>
      <p:sp>
        <p:nvSpPr>
          <p:cNvPr id="5" name="Title 3">
            <a:extLst>
              <a:ext uri="{FF2B5EF4-FFF2-40B4-BE49-F238E27FC236}">
                <a16:creationId xmlns:a16="http://schemas.microsoft.com/office/drawing/2014/main" id="{84F4A07D-BDD5-476F-9917-B7AB9844460A}"/>
              </a:ext>
            </a:extLst>
          </p:cNvPr>
          <p:cNvSpPr>
            <a:spLocks noGrp="1"/>
          </p:cNvSpPr>
          <p:nvPr>
            <p:ph type="title"/>
          </p:nvPr>
        </p:nvSpPr>
        <p:spPr>
          <a:xfrm>
            <a:off x="365760" y="91440"/>
            <a:ext cx="8412480" cy="914400"/>
          </a:xfrm>
        </p:spPr>
        <p:txBody>
          <a:bodyPr/>
          <a:lstStyle/>
          <a:p>
            <a:r>
              <a:rPr lang="en-US" sz="3600" dirty="0"/>
              <a:t>[Required For Merrill Lynch Events Only]</a:t>
            </a:r>
          </a:p>
        </p:txBody>
      </p:sp>
      <p:sp>
        <p:nvSpPr>
          <p:cNvPr id="2" name="Slide Number Placeholder 1">
            <a:extLst>
              <a:ext uri="{FF2B5EF4-FFF2-40B4-BE49-F238E27FC236}">
                <a16:creationId xmlns:a16="http://schemas.microsoft.com/office/drawing/2014/main" id="{0ED5D4F2-42F5-4738-BE68-4B9532228769}"/>
              </a:ext>
            </a:extLst>
          </p:cNvPr>
          <p:cNvSpPr>
            <a:spLocks noGrp="1"/>
          </p:cNvSpPr>
          <p:nvPr>
            <p:ph type="sldNum" sz="quarter" idx="11"/>
          </p:nvPr>
        </p:nvSpPr>
        <p:spPr/>
        <p:txBody>
          <a:bodyPr/>
          <a:lstStyle/>
          <a:p>
            <a:fld id="{BB544E63-09F9-914E-B731-EB7D262F5FD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BDB405-213C-4A76-9506-F42B89571414}"/>
              </a:ext>
            </a:extLst>
          </p:cNvPr>
          <p:cNvSpPr txBox="1"/>
          <p:nvPr/>
        </p:nvSpPr>
        <p:spPr>
          <a:xfrm>
            <a:off x="609600" y="1600200"/>
            <a:ext cx="8077200" cy="2023631"/>
          </a:xfrm>
          <a:prstGeom prst="rect">
            <a:avLst/>
          </a:prstGeom>
          <a:noFill/>
        </p:spPr>
        <p:txBody>
          <a:bodyPr wrap="square" rtlCol="0">
            <a:spAutoFit/>
          </a:bodyPr>
          <a:lstStyle/>
          <a:p>
            <a:r>
              <a:rPr lang="en-US" sz="1400" dirty="0">
                <a:latin typeface="Prudential Modern Medium" pitchFamily="2" charset="77"/>
              </a:rPr>
              <a:t>Morgan Stanley Smith Barney is not affiliated with Prudential Annuities. </a:t>
            </a:r>
          </a:p>
          <a:p>
            <a:endParaRPr lang="en-US" sz="1400" dirty="0">
              <a:latin typeface="Prudential Modern Medium" pitchFamily="2" charset="77"/>
            </a:endParaRPr>
          </a:p>
          <a:p>
            <a:r>
              <a:rPr lang="en-US" sz="1400" dirty="0">
                <a:latin typeface="Prudential Modern Medium" pitchFamily="2" charset="77"/>
              </a:rPr>
              <a:t>The views and opinions expressed in this presentation are not necessarily those of Prudential Annuities; or any affiliates. Nothing discussed or suggested in these materials should be construed as permission to supersede or circumvent any Morgan Stanley Smith Barney incorporated policies, procedures, rules, and guidelines. This material should be regarded as educational information on Health Care, Social Security, Taxes and is not intended to provide specific advice. If you have questions regarding your particular situation, you should contact your legal or tax advisors.</a:t>
            </a:r>
          </a:p>
          <a:p>
            <a:endParaRPr lang="en-US" sz="1350" dirty="0"/>
          </a:p>
        </p:txBody>
      </p:sp>
      <p:sp>
        <p:nvSpPr>
          <p:cNvPr id="6" name="Title 7">
            <a:extLst>
              <a:ext uri="{FF2B5EF4-FFF2-40B4-BE49-F238E27FC236}">
                <a16:creationId xmlns:a16="http://schemas.microsoft.com/office/drawing/2014/main" id="{56E7DB58-005D-4642-8540-5F4AC5471E8F}"/>
              </a:ext>
            </a:extLst>
          </p:cNvPr>
          <p:cNvSpPr txBox="1">
            <a:spLocks noGrp="1"/>
          </p:cNvSpPr>
          <p:nvPr>
            <p:ph type="title"/>
          </p:nvPr>
        </p:nvSpPr>
        <p:spPr>
          <a:xfrm>
            <a:off x="628373" y="531159"/>
            <a:ext cx="8229600" cy="941796"/>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400" b="1" dirty="0">
                <a:solidFill>
                  <a:srgbClr val="002060"/>
                </a:solidFill>
                <a:latin typeface="+mj-lt"/>
                <a:ea typeface="+mj-ea"/>
                <a:cs typeface="Arial" pitchFamily="34" charset="0"/>
              </a:rPr>
              <a:t>[Required For Morgan Stanley Smith Barney Events Only]</a:t>
            </a:r>
          </a:p>
        </p:txBody>
      </p:sp>
    </p:spTree>
    <p:extLst>
      <p:ext uri="{BB962C8B-B14F-4D97-AF65-F5344CB8AC3E}">
        <p14:creationId xmlns:p14="http://schemas.microsoft.com/office/powerpoint/2010/main" val="264594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305800" cy="738664"/>
          </a:xfrm>
        </p:spPr>
        <p:txBody>
          <a:bodyPr/>
          <a:lstStyle/>
          <a:p>
            <a:r>
              <a:rPr lang="en-US" sz="2400" dirty="0">
                <a:solidFill>
                  <a:schemeClr val="tx1">
                    <a:lumMod val="75000"/>
                    <a:lumOff val="25000"/>
                  </a:schemeClr>
                </a:solidFill>
              </a:rPr>
              <a:t>[For Allstate Financial Services only: This slide must be shown prior to the beginning of the customer presentation]</a:t>
            </a:r>
          </a:p>
        </p:txBody>
      </p:sp>
      <p:sp>
        <p:nvSpPr>
          <p:cNvPr id="7" name="Content Placeholder 8">
            <a:extLst>
              <a:ext uri="{FF2B5EF4-FFF2-40B4-BE49-F238E27FC236}">
                <a16:creationId xmlns:a16="http://schemas.microsoft.com/office/drawing/2014/main" id="{803AB7BD-A8FD-4ECD-AF42-76EEE4E87EB2}"/>
              </a:ext>
            </a:extLst>
          </p:cNvPr>
          <p:cNvSpPr>
            <a:spLocks noGrp="1"/>
          </p:cNvSpPr>
          <p:nvPr>
            <p:ph idx="1"/>
          </p:nvPr>
        </p:nvSpPr>
        <p:spPr>
          <a:xfrm>
            <a:off x="457200" y="1295400"/>
            <a:ext cx="8229600" cy="3962400"/>
          </a:xfrm>
        </p:spPr>
        <p:txBody>
          <a:bodyPr>
            <a:noAutofit/>
          </a:bodyPr>
          <a:lstStyle/>
          <a:p>
            <a:r>
              <a:rPr lang="en-US" sz="2100" dirty="0">
                <a:solidFill>
                  <a:schemeClr val="tx1"/>
                </a:solidFill>
              </a:rPr>
              <a:t>[Hosted/Presented by:]</a:t>
            </a:r>
            <a:br>
              <a:rPr lang="en-US" sz="2100" dirty="0">
                <a:solidFill>
                  <a:schemeClr val="tx1"/>
                </a:solidFill>
              </a:rPr>
            </a:br>
            <a:r>
              <a:rPr lang="en-US" sz="2100" dirty="0">
                <a:solidFill>
                  <a:schemeClr val="tx1"/>
                </a:solidFill>
              </a:rPr>
              <a:t>[PFR Name]</a:t>
            </a:r>
            <a:br>
              <a:rPr lang="en-US" sz="2100" dirty="0">
                <a:solidFill>
                  <a:schemeClr val="tx1"/>
                </a:solidFill>
              </a:rPr>
            </a:br>
            <a:r>
              <a:rPr lang="en-US" sz="2100" dirty="0">
                <a:solidFill>
                  <a:schemeClr val="tx1"/>
                </a:solidFill>
              </a:rPr>
              <a:t>Personal Financial Representative</a:t>
            </a:r>
            <a:br>
              <a:rPr lang="en-US" sz="2100" dirty="0">
                <a:solidFill>
                  <a:schemeClr val="tx1"/>
                </a:solidFill>
              </a:rPr>
            </a:br>
            <a:r>
              <a:rPr lang="en-US" sz="2100" dirty="0">
                <a:solidFill>
                  <a:schemeClr val="tx1"/>
                </a:solidFill>
              </a:rPr>
              <a:t>[Allstate Financial Services, LLC or LSA Securities (in LA &amp; PA)]</a:t>
            </a:r>
          </a:p>
          <a:p>
            <a:r>
              <a:rPr lang="en-US" sz="2100" dirty="0">
                <a:solidFill>
                  <a:schemeClr val="tx1"/>
                </a:solidFill>
              </a:rPr>
              <a:t>Securities offered by Personal Financial Representatives through Allstate Financial Services, LLC (LSA Securities in LA and PA).   Registered Broker-Dealer. Member FINRA, SIPC. Main Oﬃce: 2920 South 84th Street, Lincoln, NE 68506. (877) 525-5727.   Check the background of this firm on FINRA's </a:t>
            </a:r>
            <a:r>
              <a:rPr lang="en-US" sz="2100" dirty="0">
                <a:solidFill>
                  <a:schemeClr val="tx1"/>
                </a:solidFill>
                <a:hlinkClick r:id="rId3">
                  <a:extLst>
                    <a:ext uri="{A12FA001-AC4F-418D-AE19-62706E023703}">
                      <ahyp:hlinkClr xmlns:ahyp="http://schemas.microsoft.com/office/drawing/2018/hyperlinkcolor" val="tx"/>
                    </a:ext>
                  </a:extLst>
                </a:hlinkClick>
              </a:rPr>
              <a:t>BrokerCheck</a:t>
            </a:r>
            <a:r>
              <a:rPr lang="en-US" sz="2100" dirty="0">
                <a:solidFill>
                  <a:schemeClr val="tx1"/>
                </a:solidFill>
              </a:rPr>
              <a:t> website. </a:t>
            </a:r>
          </a:p>
          <a:p>
            <a:r>
              <a:rPr lang="en-US" sz="2100" dirty="0">
                <a:solidFill>
                  <a:schemeClr val="tx1"/>
                </a:solidFill>
              </a:rPr>
              <a:t>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a:t>
            </a:r>
          </a:p>
        </p:txBody>
      </p:sp>
    </p:spTree>
    <p:extLst>
      <p:ext uri="{BB962C8B-B14F-4D97-AF65-F5344CB8AC3E}">
        <p14:creationId xmlns:p14="http://schemas.microsoft.com/office/powerpoint/2010/main" val="124477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Disclosure</a:t>
            </a:r>
          </a:p>
        </p:txBody>
      </p:sp>
      <p:sp>
        <p:nvSpPr>
          <p:cNvPr id="9" name="Content Placeholder 8"/>
          <p:cNvSpPr>
            <a:spLocks noGrp="1"/>
          </p:cNvSpPr>
          <p:nvPr>
            <p:ph sz="quarter" idx="12"/>
          </p:nvPr>
        </p:nvSpPr>
        <p:spPr>
          <a:xfrm>
            <a:off x="628373" y="1600200"/>
            <a:ext cx="7906027" cy="2237839"/>
          </a:xfrm>
        </p:spPr>
        <p:txBody>
          <a:bodyPr>
            <a:normAutofit fontScale="25000" lnSpcReduction="20000"/>
          </a:bodyPr>
          <a:lstStyle/>
          <a:p>
            <a:pPr marL="0" indent="0">
              <a:lnSpc>
                <a:spcPct val="120000"/>
              </a:lnSpc>
            </a:pPr>
            <a:r>
              <a:rPr lang="en-US" sz="5600" b="0" dirty="0">
                <a:solidFill>
                  <a:srgbClr val="000000"/>
                </a:solidFill>
              </a:rPr>
              <a:t>Prudential Annuities is providing this workshop for informational or educational purposes only and does not provide investment advice or recommendations about managing or investing your retirement savings.</a:t>
            </a:r>
          </a:p>
          <a:p>
            <a:pPr>
              <a:lnSpc>
                <a:spcPct val="120000"/>
              </a:lnSpc>
            </a:pPr>
            <a:endParaRPr lang="en-US" sz="500" dirty="0">
              <a:solidFill>
                <a:srgbClr val="000000"/>
              </a:solidFill>
            </a:endParaRPr>
          </a:p>
          <a:p>
            <a:pPr>
              <a:lnSpc>
                <a:spcPct val="120000"/>
              </a:lnSpc>
            </a:pPr>
            <a:r>
              <a:rPr lang="en-US" sz="9600" dirty="0">
                <a:solidFill>
                  <a:srgbClr val="000000"/>
                </a:solidFill>
              </a:rPr>
              <a:t>[Hosted/Presented by]</a:t>
            </a:r>
          </a:p>
          <a:p>
            <a:pPr>
              <a:lnSpc>
                <a:spcPct val="120000"/>
              </a:lnSpc>
            </a:pPr>
            <a:endParaRPr lang="en-US" sz="9600" dirty="0">
              <a:solidFill>
                <a:srgbClr val="000000"/>
              </a:solidFill>
            </a:endParaRPr>
          </a:p>
          <a:p>
            <a:pPr>
              <a:lnSpc>
                <a:spcPct val="120000"/>
              </a:lnSpc>
            </a:pPr>
            <a:r>
              <a:rPr lang="en-US" sz="9600" dirty="0">
                <a:solidFill>
                  <a:srgbClr val="000000"/>
                </a:solidFill>
              </a:rPr>
              <a:t>[Investments are offered through [BROKER DEALER NAME], </a:t>
            </a:r>
            <a:br>
              <a:rPr lang="en-US" sz="9600" dirty="0">
                <a:solidFill>
                  <a:srgbClr val="000000"/>
                </a:solidFill>
              </a:rPr>
            </a:br>
            <a:r>
              <a:rPr lang="en-US" sz="9600" dirty="0">
                <a:solidFill>
                  <a:srgbClr val="000000"/>
                </a:solidFill>
              </a:rPr>
              <a:t>a registered broker dealer. [Insurance is offered through [AGENCY NAME- if applicable.]] </a:t>
            </a:r>
          </a:p>
          <a:p>
            <a:pPr>
              <a:lnSpc>
                <a:spcPct val="120000"/>
              </a:lnSpc>
            </a:pPr>
            <a:endParaRPr lang="en-US" sz="9600" dirty="0">
              <a:solidFill>
                <a:srgbClr val="000000"/>
              </a:solidFill>
            </a:endParaRPr>
          </a:p>
          <a:p>
            <a:pPr>
              <a:lnSpc>
                <a:spcPct val="120000"/>
              </a:lnSpc>
            </a:pPr>
            <a:r>
              <a:rPr lang="en-US" sz="9600" dirty="0">
                <a:solidFill>
                  <a:srgbClr val="000000"/>
                </a:solidFill>
              </a:rPr>
              <a:t>[BROKER DEALER and AGENCY- if applicable], located at [ADDRESS], [is/are] not affiliated with Prudential Financial.]]</a:t>
            </a:r>
          </a:p>
          <a:p>
            <a:pPr>
              <a:lnSpc>
                <a:spcPct val="120000"/>
              </a:lnSpc>
            </a:pPr>
            <a:endParaRPr lang="en-US" sz="2400" dirty="0">
              <a:solidFill>
                <a:srgbClr val="00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C85C9BA-432D-6E4F-BA6D-0698B71582A8}"/>
              </a:ext>
            </a:extLst>
          </p:cNvPr>
          <p:cNvSpPr>
            <a:spLocks noGrp="1"/>
          </p:cNvSpPr>
          <p:nvPr>
            <p:ph sz="quarter" idx="12"/>
          </p:nvPr>
        </p:nvSpPr>
        <p:spPr>
          <a:xfrm>
            <a:off x="628373" y="530352"/>
            <a:ext cx="8229600" cy="523220"/>
          </a:xfrm>
        </p:spPr>
        <p:txBody>
          <a:bodyPr/>
          <a:lstStyle/>
          <a:p>
            <a:r>
              <a:rPr lang="en-US" sz="3400" dirty="0">
                <a:solidFill>
                  <a:srgbClr val="001F45"/>
                </a:solidFill>
              </a:rPr>
              <a:t>Agenda</a:t>
            </a:r>
            <a:endParaRPr lang="en-US" dirty="0"/>
          </a:p>
        </p:txBody>
      </p:sp>
      <p:sp>
        <p:nvSpPr>
          <p:cNvPr id="5" name="Rounded Rectangle 4"/>
          <p:cNvSpPr/>
          <p:nvPr/>
        </p:nvSpPr>
        <p:spPr>
          <a:xfrm>
            <a:off x="3314700" y="2133600"/>
            <a:ext cx="2514600" cy="2209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1800"/>
              </a:spcBef>
            </a:pPr>
            <a:r>
              <a:rPr lang="en-US" sz="2000" b="1" dirty="0">
                <a:solidFill>
                  <a:srgbClr val="000000"/>
                </a:solidFill>
                <a:latin typeface="Prudential Modern Medium" pitchFamily="2" charset="77"/>
              </a:rPr>
              <a:t>The ABCs of Medicare</a:t>
            </a:r>
          </a:p>
        </p:txBody>
      </p:sp>
      <p:sp>
        <p:nvSpPr>
          <p:cNvPr id="6" name="Rounded Rectangle 5"/>
          <p:cNvSpPr/>
          <p:nvPr/>
        </p:nvSpPr>
        <p:spPr>
          <a:xfrm>
            <a:off x="6248400" y="2133600"/>
            <a:ext cx="2514600" cy="2209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1800"/>
              </a:spcBef>
            </a:pPr>
            <a:r>
              <a:rPr lang="en-US" sz="2000" b="1" dirty="0">
                <a:solidFill>
                  <a:srgbClr val="000000"/>
                </a:solidFill>
                <a:latin typeface="Prudential Modern Medium" pitchFamily="2" charset="77"/>
              </a:rPr>
              <a:t>Strategies to Cover Healthcare Costs</a:t>
            </a:r>
          </a:p>
        </p:txBody>
      </p:sp>
      <p:sp>
        <p:nvSpPr>
          <p:cNvPr id="7" name="Rounded Rectangle 6"/>
          <p:cNvSpPr/>
          <p:nvPr/>
        </p:nvSpPr>
        <p:spPr>
          <a:xfrm>
            <a:off x="381000" y="2133600"/>
            <a:ext cx="2514600" cy="2209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Bef>
                <a:spcPts val="1800"/>
              </a:spcBef>
            </a:pPr>
            <a:r>
              <a:rPr lang="en-US" sz="2000" b="1" dirty="0">
                <a:solidFill>
                  <a:srgbClr val="000000"/>
                </a:solidFill>
                <a:latin typeface="Prudential Modern Medium" pitchFamily="2" charset="77"/>
              </a:rPr>
              <a:t>Understanding Healthcare Costs in Retirement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0" y="4267200"/>
            <a:ext cx="8839200" cy="914400"/>
          </a:xfrm>
          <a:prstGeom prst="roundRect">
            <a:avLst>
              <a:gd name="adj" fmla="val 6553"/>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itle 2"/>
          <p:cNvSpPr>
            <a:spLocks noGrp="1"/>
          </p:cNvSpPr>
          <p:nvPr>
            <p:ph type="title"/>
          </p:nvPr>
        </p:nvSpPr>
        <p:spPr>
          <a:xfrm>
            <a:off x="628373" y="531159"/>
            <a:ext cx="8229600" cy="1046440"/>
          </a:xfrm>
        </p:spPr>
        <p:txBody>
          <a:bodyPr/>
          <a:lstStyle/>
          <a:p>
            <a:r>
              <a:rPr lang="en-US" dirty="0"/>
              <a:t>Understanding Healthcare Costs</a:t>
            </a:r>
            <a:br>
              <a:rPr lang="en-US" dirty="0"/>
            </a:br>
            <a:r>
              <a:rPr lang="en-US" dirty="0"/>
              <a:t>is Essential to Retirement Planning</a:t>
            </a:r>
          </a:p>
        </p:txBody>
      </p:sp>
      <p:sp>
        <p:nvSpPr>
          <p:cNvPr id="4" name="TextBox 3"/>
          <p:cNvSpPr txBox="1"/>
          <p:nvPr/>
        </p:nvSpPr>
        <p:spPr>
          <a:xfrm>
            <a:off x="3886200" y="4420969"/>
            <a:ext cx="5257800" cy="646331"/>
          </a:xfrm>
          <a:prstGeom prst="rect">
            <a:avLst/>
          </a:prstGeom>
          <a:noFill/>
        </p:spPr>
        <p:txBody>
          <a:bodyPr wrap="square" rtlCol="0">
            <a:spAutoFit/>
          </a:bodyPr>
          <a:lstStyle/>
          <a:p>
            <a:r>
              <a:rPr lang="en-US" dirty="0">
                <a:solidFill>
                  <a:srgbClr val="000000"/>
                </a:solidFill>
                <a:latin typeface="Prudential Modern Medium" pitchFamily="2" charset="77"/>
              </a:rPr>
              <a:t>Estimating healthcare costs and incorporating them into a retirement income plan</a:t>
            </a:r>
          </a:p>
        </p:txBody>
      </p:sp>
      <p:sp>
        <p:nvSpPr>
          <p:cNvPr id="8" name="Rectangle 7"/>
          <p:cNvSpPr/>
          <p:nvPr/>
        </p:nvSpPr>
        <p:spPr>
          <a:xfrm>
            <a:off x="990600" y="4467225"/>
            <a:ext cx="2733441" cy="523220"/>
          </a:xfrm>
          <a:prstGeom prst="rect">
            <a:avLst/>
          </a:prstGeom>
        </p:spPr>
        <p:txBody>
          <a:bodyPr wrap="none">
            <a:spAutoFit/>
          </a:bodyPr>
          <a:lstStyle/>
          <a:p>
            <a:r>
              <a:rPr lang="en-US" sz="2800" b="1" dirty="0">
                <a:solidFill>
                  <a:srgbClr val="0071AE"/>
                </a:solidFill>
                <a:latin typeface="Prudential Modern Medium" pitchFamily="2" charset="77"/>
              </a:rPr>
              <a:t>The Challenge: </a:t>
            </a:r>
          </a:p>
        </p:txBody>
      </p:sp>
      <p:sp>
        <p:nvSpPr>
          <p:cNvPr id="15" name="Rectangle 14"/>
          <p:cNvSpPr/>
          <p:nvPr/>
        </p:nvSpPr>
        <p:spPr>
          <a:xfrm>
            <a:off x="1143000" y="1828800"/>
            <a:ext cx="4102405" cy="523220"/>
          </a:xfrm>
          <a:prstGeom prst="rect">
            <a:avLst/>
          </a:prstGeom>
        </p:spPr>
        <p:txBody>
          <a:bodyPr wrap="none">
            <a:spAutoFit/>
          </a:bodyPr>
          <a:lstStyle/>
          <a:p>
            <a:r>
              <a:rPr lang="en-US" sz="2800" b="1" dirty="0">
                <a:solidFill>
                  <a:schemeClr val="accent4"/>
                </a:solidFill>
              </a:rPr>
              <a:t>Increasing Medical Costs</a:t>
            </a:r>
          </a:p>
        </p:txBody>
      </p:sp>
      <p:sp>
        <p:nvSpPr>
          <p:cNvPr id="16" name="Rectangle 15"/>
          <p:cNvSpPr/>
          <p:nvPr/>
        </p:nvSpPr>
        <p:spPr>
          <a:xfrm>
            <a:off x="3276600" y="2234625"/>
            <a:ext cx="5237331" cy="646331"/>
          </a:xfrm>
          <a:prstGeom prst="rect">
            <a:avLst/>
          </a:prstGeom>
        </p:spPr>
        <p:txBody>
          <a:bodyPr wrap="none">
            <a:spAutoFit/>
          </a:bodyPr>
          <a:lstStyle/>
          <a:p>
            <a:r>
              <a:rPr lang="en-US" sz="3600" b="1" dirty="0">
                <a:solidFill>
                  <a:schemeClr val="accent2">
                    <a:lumMod val="40000"/>
                    <a:lumOff val="60000"/>
                  </a:schemeClr>
                </a:solidFill>
              </a:rPr>
              <a:t>Longer Life Expectancies</a:t>
            </a:r>
          </a:p>
        </p:txBody>
      </p:sp>
      <p:sp>
        <p:nvSpPr>
          <p:cNvPr id="17" name="Rectangle 16"/>
          <p:cNvSpPr/>
          <p:nvPr/>
        </p:nvSpPr>
        <p:spPr>
          <a:xfrm>
            <a:off x="558563" y="2829580"/>
            <a:ext cx="8737837" cy="523220"/>
          </a:xfrm>
          <a:prstGeom prst="rect">
            <a:avLst/>
          </a:prstGeom>
        </p:spPr>
        <p:txBody>
          <a:bodyPr wrap="square">
            <a:spAutoFit/>
          </a:bodyPr>
          <a:lstStyle/>
          <a:p>
            <a:r>
              <a:rPr lang="en-US" sz="2800" b="1" dirty="0">
                <a:solidFill>
                  <a:schemeClr val="accent2">
                    <a:lumMod val="60000"/>
                    <a:lumOff val="40000"/>
                  </a:schemeClr>
                </a:solidFill>
              </a:rPr>
              <a:t>Elimination of Corporate Retiree Health Plans</a:t>
            </a:r>
          </a:p>
        </p:txBody>
      </p:sp>
      <p:sp>
        <p:nvSpPr>
          <p:cNvPr id="18" name="Rectangle 17"/>
          <p:cNvSpPr/>
          <p:nvPr/>
        </p:nvSpPr>
        <p:spPr>
          <a:xfrm>
            <a:off x="1828800" y="3352800"/>
            <a:ext cx="4503156" cy="584775"/>
          </a:xfrm>
          <a:prstGeom prst="rect">
            <a:avLst/>
          </a:prstGeom>
        </p:spPr>
        <p:txBody>
          <a:bodyPr wrap="none">
            <a:spAutoFit/>
          </a:bodyPr>
          <a:lstStyle/>
          <a:p>
            <a:r>
              <a:rPr lang="en-US" sz="3200" b="1" dirty="0">
                <a:solidFill>
                  <a:schemeClr val="accent4">
                    <a:lumMod val="90000"/>
                  </a:schemeClr>
                </a:solidFill>
              </a:rPr>
              <a:t>Uncertainty of Medicare</a:t>
            </a:r>
          </a:p>
        </p:txBody>
      </p:sp>
    </p:spTree>
  </p:cSld>
  <p:clrMapOvr>
    <a:masterClrMapping/>
  </p:clrMapOvr>
  <p:transition/>
</p:sld>
</file>

<file path=ppt/theme/theme1.xml><?xml version="1.0" encoding="utf-8"?>
<a:theme xmlns:a="http://schemas.openxmlformats.org/drawingml/2006/main" name="Prudential Brand 2018">
  <a:themeElements>
    <a:clrScheme name="Custom 1">
      <a:dk1>
        <a:srgbClr val="001F45"/>
      </a:dk1>
      <a:lt1>
        <a:srgbClr val="FEFFFF"/>
      </a:lt1>
      <a:dk2>
        <a:srgbClr val="005883"/>
      </a:dk2>
      <a:lt2>
        <a:srgbClr val="FDD200"/>
      </a:lt2>
      <a:accent1>
        <a:srgbClr val="98C3DE"/>
      </a:accent1>
      <a:accent2>
        <a:srgbClr val="333333"/>
      </a:accent2>
      <a:accent3>
        <a:srgbClr val="E3F2F3"/>
      </a:accent3>
      <a:accent4>
        <a:srgbClr val="CCCCCC"/>
      </a:accent4>
      <a:accent5>
        <a:srgbClr val="287C00"/>
      </a:accent5>
      <a:accent6>
        <a:srgbClr val="C15505"/>
      </a:accent6>
      <a:hlink>
        <a:srgbClr val="07639D"/>
      </a:hlink>
      <a:folHlink>
        <a:srgbClr val="07639D"/>
      </a:folHlink>
    </a:clrScheme>
    <a:fontScheme name="GMC fonts">
      <a:majorFont>
        <a:latin typeface="PrudentialModern SemCond"/>
        <a:ea typeface=""/>
        <a:cs typeface=""/>
      </a:majorFont>
      <a:minorFont>
        <a:latin typeface="PrudentialModern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noAutofit/>
      </a:bodyPr>
      <a:lstStyle>
        <a:defPPr>
          <a:defRPr sz="1600" spc="0" dirty="0" smtClean="0"/>
        </a:defPPr>
      </a:lstStyle>
    </a:txDef>
  </a:objectDefaults>
  <a:extraClrSchemeLst/>
  <a:extLst>
    <a:ext uri="{05A4C25C-085E-4340-85A3-A5531E510DB2}">
      <thm15:themeFamily xmlns:thm15="http://schemas.microsoft.com/office/thememl/2012/main" name="Prudential_ISG_4x3" id="{5190E8BC-B958-EB44-A239-7A8E29A015A8}" vid="{552E1CBF-3AD5-2E4C-B695-C332012A01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22140</TotalTime>
  <Words>4912</Words>
  <Application>Microsoft Office PowerPoint</Application>
  <PresentationFormat>On-screen Show (4:3)</PresentationFormat>
  <Paragraphs>511</Paragraphs>
  <Slides>29</Slides>
  <Notes>29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AGaramond</vt:lpstr>
      <vt:lpstr>Arial</vt:lpstr>
      <vt:lpstr>Arial Narrow</vt:lpstr>
      <vt:lpstr>Calibri</vt:lpstr>
      <vt:lpstr>Prudential Modern Medium</vt:lpstr>
      <vt:lpstr>PrudentialModern</vt:lpstr>
      <vt:lpstr>PrudentialModern Bold SemiConde</vt:lpstr>
      <vt:lpstr>PrudentialModern Bold SemiCondensed</vt:lpstr>
      <vt:lpstr>PrudentialModern Cond</vt:lpstr>
      <vt:lpstr>PrudentialModern Light</vt:lpstr>
      <vt:lpstr>PrudentialModern Med Cond</vt:lpstr>
      <vt:lpstr>PrudentialModern Medium</vt:lpstr>
      <vt:lpstr>PrudentialModern SemCond</vt:lpstr>
      <vt:lpstr>Times New Roman</vt:lpstr>
      <vt:lpstr>Wingdings</vt:lpstr>
      <vt:lpstr>Prudential Brand 2018</vt:lpstr>
      <vt:lpstr>PowerPoint Presentation</vt:lpstr>
      <vt:lpstr>INVESTMENT AND INSURANCE PRODUCTS ARE:   NOT FDIC INSURED    NOT INSURED BY ANY FEDERAL GOVERNMENT AGENCY   NOT A DEPOSIT OR OTHER OBLIGATION OF, OR GUARANTEED BY, THE BANK  OR ANY OF ITS AFFILIATES   SUBJECT TO INVESTMENT RISKS INCLUDING POSSIBLE LOSS OF THE PRINCIPAL AMOUNT INVESTED</vt:lpstr>
      <vt:lpstr>Healthcare Costs in Retirement</vt:lpstr>
      <vt:lpstr>[Required For Merrill Lynch Events Only]</vt:lpstr>
      <vt:lpstr>[Required For Morgan Stanley Smith Barney Events Only]</vt:lpstr>
      <vt:lpstr>[For Allstate Financial Services only: This slide must be shown prior to the beginning of the customer presentation]</vt:lpstr>
      <vt:lpstr>Disclosure</vt:lpstr>
      <vt:lpstr>PowerPoint Presentation</vt:lpstr>
      <vt:lpstr>Understanding Healthcare Costs is Essential to Retirement Planning</vt:lpstr>
      <vt:lpstr>Review Healthcare and Long-term Care Costs</vt:lpstr>
      <vt:lpstr>PowerPoint Presentation</vt:lpstr>
      <vt:lpstr>The ABCs of Medicare</vt:lpstr>
      <vt:lpstr>Types of Medicare Coverage</vt:lpstr>
      <vt:lpstr>Medicare Part A</vt:lpstr>
      <vt:lpstr>Medicare Part B</vt:lpstr>
      <vt:lpstr>Medicare Part D - 2020 </vt:lpstr>
      <vt:lpstr>Medigap Insurance</vt:lpstr>
      <vt:lpstr>Total Medicare Costs Example - 2020</vt:lpstr>
      <vt:lpstr>Medicare Part C</vt:lpstr>
      <vt:lpstr>Enrolling in Part A &amp; B</vt:lpstr>
      <vt:lpstr>Enrolling in Medigap/Medicare Advantage</vt:lpstr>
      <vt:lpstr>PowerPoint Presentation</vt:lpstr>
      <vt:lpstr>PowerPoint Presentation</vt:lpstr>
      <vt:lpstr>Strategies to Cover Healthcare Costs Using Your Savings</vt:lpstr>
      <vt:lpstr>Strategies to Cover Healthcare Costs</vt:lpstr>
      <vt:lpstr>Summary</vt:lpstr>
      <vt:lpstr>Questions?</vt:lpstr>
      <vt:lpstr>Disclosures</vt:lpstr>
      <vt:lpstr>Disclosures</vt:lpstr>
    </vt:vector>
  </TitlesOfParts>
  <Company>Prudential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Smiths’ Plan</dc:title>
  <dc:creator>x142976</dc:creator>
  <cp:lastModifiedBy>Porsha M Ware</cp:lastModifiedBy>
  <cp:revision>1094</cp:revision>
  <cp:lastPrinted>2019-02-05T15:41:57Z</cp:lastPrinted>
  <dcterms:created xsi:type="dcterms:W3CDTF">2013-07-12T14:19:21Z</dcterms:created>
  <dcterms:modified xsi:type="dcterms:W3CDTF">2020-02-06T21:35:24Z</dcterms:modified>
</cp:coreProperties>
</file>