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8"/>
  </p:notesMasterIdLst>
  <p:handoutMasterIdLst>
    <p:handoutMasterId r:id="rId29"/>
  </p:handoutMasterIdLst>
  <p:sldIdLst>
    <p:sldId id="256" r:id="rId2"/>
    <p:sldId id="257" r:id="rId3"/>
    <p:sldId id="258" r:id="rId4"/>
    <p:sldId id="260" r:id="rId5"/>
    <p:sldId id="296" r:id="rId6"/>
    <p:sldId id="297" r:id="rId7"/>
    <p:sldId id="298" r:id="rId8"/>
    <p:sldId id="299" r:id="rId9"/>
    <p:sldId id="261" r:id="rId10"/>
    <p:sldId id="300" r:id="rId11"/>
    <p:sldId id="331" r:id="rId12"/>
    <p:sldId id="332" r:id="rId13"/>
    <p:sldId id="330" r:id="rId14"/>
    <p:sldId id="301" r:id="rId15"/>
    <p:sldId id="333" r:id="rId16"/>
    <p:sldId id="604" r:id="rId17"/>
    <p:sldId id="335" r:id="rId18"/>
    <p:sldId id="336" r:id="rId19"/>
    <p:sldId id="263" r:id="rId20"/>
    <p:sldId id="302" r:id="rId21"/>
    <p:sldId id="303" r:id="rId22"/>
    <p:sldId id="262" r:id="rId23"/>
    <p:sldId id="338" r:id="rId24"/>
    <p:sldId id="339" r:id="rId25"/>
    <p:sldId id="293" r:id="rId26"/>
    <p:sldId id="340"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pos="192" userDrawn="1">
          <p15:clr>
            <a:srgbClr val="A4A3A4"/>
          </p15:clr>
        </p15:guide>
        <p15:guide id="4" pos="5568" userDrawn="1">
          <p15:clr>
            <a:srgbClr val="A4A3A4"/>
          </p15:clr>
        </p15:guide>
        <p15:guide id="6" orient="horz" pos="768" userDrawn="1">
          <p15:clr>
            <a:srgbClr val="A4A3A4"/>
          </p15:clr>
        </p15:guide>
        <p15:guide id="7" orient="horz" pos="3504" userDrawn="1">
          <p15:clr>
            <a:srgbClr val="A4A3A4"/>
          </p15:clr>
        </p15:guide>
        <p15:guide id="8" orient="horz" pos="2364" userDrawn="1">
          <p15:clr>
            <a:srgbClr val="A4A3A4"/>
          </p15:clr>
        </p15:guide>
        <p15:guide id="9" pos="2958" userDrawn="1">
          <p15:clr>
            <a:srgbClr val="A4A3A4"/>
          </p15:clr>
        </p15:guide>
        <p15:guide id="10" pos="280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171878" initials="X" lastIdx="4" clrIdx="0"/>
  <p:cmAuthor id="1" name="Lindsay Brooks" initials="LB" lastIdx="1" clrIdx="1">
    <p:extLst>
      <p:ext uri="{19B8F6BF-5375-455C-9EA6-DF929625EA0E}">
        <p15:presenceInfo xmlns:p15="http://schemas.microsoft.com/office/powerpoint/2012/main" userId="S::Lindsay.Brooks@Prudential.com::83e7795d-5d81-4406-88b3-d9be3c60de96" providerId="AD"/>
      </p:ext>
    </p:extLst>
  </p:cmAuthor>
  <p:cmAuthor id="2" name="Alan Pearson" initials="AP" lastIdx="7" clrIdx="2">
    <p:extLst>
      <p:ext uri="{19B8F6BF-5375-455C-9EA6-DF929625EA0E}">
        <p15:presenceInfo xmlns:p15="http://schemas.microsoft.com/office/powerpoint/2012/main" userId="S::alan.pearson@Prudential.com::594d37d6-a040-4ff1-b2e1-90ae261abc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a:srgbClr val="FAD200"/>
    <a:srgbClr val="4A4A4C"/>
    <a:srgbClr val="B1B1B1"/>
    <a:srgbClr val="0071BB"/>
    <a:srgbClr val="004A7B"/>
    <a:srgbClr val="4A4A4A"/>
    <a:srgbClr val="0063BD"/>
    <a:srgbClr val="0070C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0369" autoAdjust="0"/>
  </p:normalViewPr>
  <p:slideViewPr>
    <p:cSldViewPr>
      <p:cViewPr>
        <p:scale>
          <a:sx n="100" d="100"/>
          <a:sy n="100" d="100"/>
        </p:scale>
        <p:origin x="480" y="-858"/>
      </p:cViewPr>
      <p:guideLst>
        <p:guide pos="2880"/>
        <p:guide pos="192"/>
        <p:guide pos="5568"/>
        <p:guide orient="horz" pos="768"/>
        <p:guide orient="horz" pos="3504"/>
        <p:guide orient="horz" pos="2364"/>
        <p:guide pos="2958"/>
        <p:guide pos="2808"/>
      </p:guideLst>
    </p:cSldViewPr>
  </p:slideViewPr>
  <p:notesTextViewPr>
    <p:cViewPr>
      <p:scale>
        <a:sx n="100" d="100"/>
        <a:sy n="100" d="100"/>
      </p:scale>
      <p:origin x="0" y="0"/>
    </p:cViewPr>
  </p:notesTextViewPr>
  <p:sorterViewPr>
    <p:cViewPr>
      <p:scale>
        <a:sx n="66" d="100"/>
        <a:sy n="66" d="100"/>
      </p:scale>
      <p:origin x="0" y="738"/>
    </p:cViewPr>
  </p:sorterViewPr>
  <p:notesViewPr>
    <p:cSldViewPr>
      <p:cViewPr varScale="1">
        <p:scale>
          <a:sx n="76" d="100"/>
          <a:sy n="76" d="100"/>
        </p:scale>
        <p:origin x="-200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1-28T10:17:40.647" idx="4">
    <p:pos x="1563" y="3670"/>
    <p:text>Updated to Wade Pfau's current estimates - updated footnote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62A3FD3-2DFD-4857-B10C-FDF2A5951206}" type="datetimeFigureOut">
              <a:rPr lang="en-US" smtClean="0"/>
              <a:pPr/>
              <a:t>1/31/2020</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C1E1D32-A52B-4EA3-91C6-733BCC19880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90B39654-56C2-4489-BE02-D30399E4D469}" type="datetimeFigureOut">
              <a:rPr lang="en-US" smtClean="0"/>
              <a:pPr/>
              <a:t>1/31/2020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127A531-4F02-4F2A-95F2-19364A69AA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My name is _______________. </a:t>
            </a:r>
            <a:r>
              <a:rPr lang="en-US" dirty="0"/>
              <a:t>Today we are going to discuss the “Making the Most of Your IRA” and some of the </a:t>
            </a:r>
            <a:r>
              <a:rPr lang="en-US" sz="1200" dirty="0"/>
              <a:t>common and costly IRA mistakes.</a:t>
            </a:r>
            <a:endParaRPr lang="en-US"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t>One mistake when it comes to making contributions to an IRA, is not contributing enough. </a:t>
            </a:r>
          </a:p>
          <a:p>
            <a:r>
              <a:rPr lang="en-US" sz="1200" b="0" i="0" kern="1200" dirty="0">
                <a:solidFill>
                  <a:schemeClr val="tx1"/>
                </a:solidFill>
                <a:effectLst/>
                <a:latin typeface="PrudentialModern Medium" charset="0"/>
                <a:ea typeface="+mn-ea"/>
                <a:cs typeface="+mn-cs"/>
              </a:rPr>
              <a:t>A catch-up contribution is a type of retirement savings contribution that allows people aged 50 or older to make additional contributions to their 401(k) accounts and/or individual retirement accounts (IRAs). Catch-up contributions will be larger than the standard contribution limit. </a:t>
            </a:r>
          </a:p>
          <a:p>
            <a:r>
              <a:rPr lang="en-US" sz="1200" b="0" i="0" kern="1200" dirty="0">
                <a:solidFill>
                  <a:schemeClr val="tx1"/>
                </a:solidFill>
                <a:effectLst/>
                <a:latin typeface="PrudentialModern Medium" charset="0"/>
                <a:ea typeface="+mn-ea"/>
                <a:cs typeface="+mn-cs"/>
              </a:rPr>
              <a:t>The amount you can contribute to your 401(k) or similar workplace retirement plan goes up from $18,500 in 2018 to $19,500 in 2020. Catch-up contribution limits if you're 50 or older in 2020 are $6,500 for workplace plans and $1,000 for IRAs.</a:t>
            </a:r>
          </a:p>
          <a:p>
            <a:endParaRPr lang="en-US" sz="1200" b="1" dirty="0"/>
          </a:p>
          <a:p>
            <a:r>
              <a:rPr lang="en-US" sz="1200" b="1" dirty="0"/>
              <a:t>Income limits- </a:t>
            </a:r>
          </a:p>
          <a:p>
            <a:r>
              <a:rPr lang="en-US" sz="1200" b="1" dirty="0"/>
              <a:t>Married filing jointly </a:t>
            </a:r>
            <a:r>
              <a:rPr lang="en-US" sz="1200" b="0" dirty="0">
                <a:effectLst/>
              </a:rPr>
              <a:t>and you're covered by retirement plan at work </a:t>
            </a:r>
            <a:r>
              <a:rPr lang="en-US" sz="1200" dirty="0"/>
              <a:t>$104,000 or less   </a:t>
            </a:r>
          </a:p>
          <a:p>
            <a:r>
              <a:rPr lang="en-US" sz="1200" b="1" dirty="0"/>
              <a:t>Married filing jointly </a:t>
            </a:r>
            <a:r>
              <a:rPr lang="en-US" sz="1200" b="0" dirty="0">
                <a:effectLst/>
              </a:rPr>
              <a:t>and your spouse is covered by a retirement plan at work</a:t>
            </a:r>
            <a:r>
              <a:rPr lang="en-US" sz="1200" dirty="0"/>
              <a:t> $196,000 or less     </a:t>
            </a:r>
          </a:p>
          <a:p>
            <a:r>
              <a:rPr lang="en-US" sz="1200" b="1" dirty="0"/>
              <a:t>Single or head of household</a:t>
            </a:r>
            <a:r>
              <a:rPr lang="en-US" sz="1200" dirty="0"/>
              <a:t> </a:t>
            </a:r>
            <a:r>
              <a:rPr lang="en-US" sz="1200" b="0" dirty="0">
                <a:effectLst/>
              </a:rPr>
              <a:t>and you are covered by a retirement plan at work </a:t>
            </a:r>
            <a:r>
              <a:rPr lang="en-US" sz="1200" dirty="0"/>
              <a:t>$65,000 or less         </a:t>
            </a:r>
          </a:p>
          <a:p>
            <a:r>
              <a:rPr lang="en-US" sz="1200" b="1" dirty="0"/>
              <a:t>Married filing separately</a:t>
            </a:r>
            <a:r>
              <a:rPr lang="en-US" sz="1200" dirty="0"/>
              <a:t> </a:t>
            </a:r>
            <a:r>
              <a:rPr lang="en-US" sz="1200" b="0" dirty="0">
                <a:effectLst/>
              </a:rPr>
              <a:t>and you or your spouse is covered by a retirement plan at work </a:t>
            </a:r>
            <a:r>
              <a:rPr lang="en-US" sz="1200" dirty="0"/>
              <a:t>Not available</a:t>
            </a:r>
            <a:endParaRPr lang="en-US" sz="1200" b="0" dirty="0"/>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10</a:t>
            </a:fld>
            <a:endParaRPr lang="en-US" dirty="0"/>
          </a:p>
        </p:txBody>
      </p:sp>
    </p:spTree>
    <p:extLst>
      <p:ext uri="{BB962C8B-B14F-4D97-AF65-F5344CB8AC3E}">
        <p14:creationId xmlns:p14="http://schemas.microsoft.com/office/powerpoint/2010/main" val="315416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b="0" i="0" kern="1200" dirty="0">
                <a:solidFill>
                  <a:schemeClr val="tx1"/>
                </a:solidFill>
                <a:latin typeface="PrudentialModern Medium" charset="0"/>
                <a:ea typeface="+mn-ea"/>
                <a:cs typeface="+mn-cs"/>
              </a:rPr>
              <a:t>Another potential pitfall is making excess contributions: </a:t>
            </a:r>
          </a:p>
          <a:p>
            <a:pPr marL="171450" indent="-171450">
              <a:buFont typeface="Arial" panose="020B0604020202020204" pitchFamily="34" charset="0"/>
              <a:buChar char="•"/>
            </a:pPr>
            <a:r>
              <a:rPr lang="en-US" sz="1200" b="0" i="0" kern="1200" dirty="0">
                <a:solidFill>
                  <a:schemeClr val="tx1"/>
                </a:solidFill>
                <a:latin typeface="PrudentialModern Medium" charset="0"/>
                <a:ea typeface="+mn-ea"/>
                <a:cs typeface="+mn-cs"/>
              </a:rPr>
              <a:t>Ineligible rollover: RMD, Substantially Equal Periodic Payment (SEPP), Annuitized Income</a:t>
            </a:r>
          </a:p>
          <a:p>
            <a:pPr marL="171450" indent="-171450">
              <a:buFont typeface="Arial" panose="020B0604020202020204" pitchFamily="34" charset="0"/>
              <a:buChar char="•"/>
            </a:pPr>
            <a:r>
              <a:rPr lang="en-US" sz="1200" b="0" i="0" kern="1200" dirty="0">
                <a:solidFill>
                  <a:schemeClr val="tx1"/>
                </a:solidFill>
                <a:latin typeface="PrudentialModern Medium" charset="0"/>
                <a:ea typeface="+mn-ea"/>
                <a:cs typeface="+mn-cs"/>
              </a:rPr>
              <a:t>Roth IRA contribution made when Modified Adjusted Gross Income (MAGI) exceeds income limits</a:t>
            </a:r>
          </a:p>
          <a:p>
            <a:pPr marL="0" indent="0">
              <a:buFont typeface="Arial" panose="020B0604020202020204" pitchFamily="34" charset="0"/>
              <a:buNone/>
            </a:pPr>
            <a:endParaRPr lang="en-US" sz="1200" b="0" i="0" kern="1200" dirty="0">
              <a:solidFill>
                <a:schemeClr val="tx1"/>
              </a:solidFill>
              <a:latin typeface="PrudentialModern Medium" charset="0"/>
              <a:ea typeface="+mn-ea"/>
              <a:cs typeface="+mn-cs"/>
            </a:endParaRPr>
          </a:p>
          <a:p>
            <a:r>
              <a:rPr lang="en-US" dirty="0"/>
              <a:t>A rollover occurs when you withdraw cash or other assets from one eligible retirement plan and contribute all or part of it, within 60 days, to another eligible retirement plan. This rollover transaction isn't taxable, unless the rollover is to a Roth IRA, but it is reportable on your federal tax return. You must include the taxable amount of a distribution that you don't roll over in income in the year of the distribution.</a:t>
            </a:r>
          </a:p>
          <a:p>
            <a:r>
              <a:rPr lang="en-US" b="1" dirty="0"/>
              <a:t>Ineligible Distributions</a:t>
            </a:r>
          </a:p>
          <a:p>
            <a:r>
              <a:rPr lang="en-US" dirty="0"/>
              <a:t>Certain distributions from an eligible retirement plan can't be rolled over, including:</a:t>
            </a:r>
          </a:p>
          <a:p>
            <a:r>
              <a:rPr lang="en-US" dirty="0"/>
              <a:t>Generally, the nontaxable part of a distribution, such as your after-tax contributions to a retirement plan, A distribution that's one of a series of payments made for your life (or life expectancy), or the joint lives (or joint life expectancies) of you and your beneficiary, or made for a specified period of 10 years or more, A required minimum distribution,</a:t>
            </a:r>
          </a:p>
          <a:p>
            <a:r>
              <a:rPr lang="en-US" dirty="0"/>
              <a:t>A hardship distribution, Dividends paid on employer securities, or The cost of life insurance coverage.</a:t>
            </a:r>
          </a:p>
          <a:p>
            <a:r>
              <a:rPr lang="en-US" dirty="0"/>
              <a:t>Roth IRA income limits for max contribution- Married filing jointly or qualifying widow(</a:t>
            </a:r>
            <a:r>
              <a:rPr lang="en-US" dirty="0" err="1"/>
              <a:t>er</a:t>
            </a:r>
            <a:r>
              <a:rPr lang="en-US" dirty="0"/>
              <a:t>)Less than $193,000, Single, head of household or married filling separately (if you did not live with spouse during year) Less than $122,000, Married filing separately (if you lived with spouse at any time during year) Less than $10,000</a:t>
            </a:r>
            <a:endParaRPr lang="en-US" sz="1200" b="0" i="0" kern="1200" dirty="0">
              <a:solidFill>
                <a:schemeClr val="tx1"/>
              </a:solidFill>
              <a:latin typeface="PrudentialModern Medium" charset="0"/>
              <a:ea typeface="+mn-ea"/>
              <a:cs typeface="+mn-cs"/>
            </a:endParaRPr>
          </a:p>
          <a:p>
            <a:pPr marL="171450" indent="-171450">
              <a:buFont typeface="Arial" panose="020B0604020202020204" pitchFamily="34" charset="0"/>
              <a:buChar char="•"/>
            </a:pPr>
            <a:endParaRPr lang="en-US" dirty="0"/>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11</a:t>
            </a:fld>
            <a:endParaRPr lang="en-US" dirty="0"/>
          </a:p>
        </p:txBody>
      </p:sp>
    </p:spTree>
    <p:extLst>
      <p:ext uri="{BB962C8B-B14F-4D97-AF65-F5344CB8AC3E}">
        <p14:creationId xmlns:p14="http://schemas.microsoft.com/office/powerpoint/2010/main" val="41869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In</a:t>
            </a:r>
            <a:r>
              <a:rPr lang="en-US" baseline="0" dirty="0"/>
              <a:t> some situations, making ethical or unethical decisions is crystal clear.  In other situations, the water is muddy.  Every day, otherwise ethical financial professionals make unethical decisions with the best intentions, and can jeopardize success, relationships and their employment.  Why does this occur?</a:t>
            </a:r>
          </a:p>
          <a:p>
            <a:endParaRPr lang="en-US" baseline="0" dirty="0"/>
          </a:p>
          <a:p>
            <a:r>
              <a:rPr lang="en-US" baseline="0" dirty="0"/>
              <a:t>There are many reasons why this occurs.  Let’s take a look at a few:</a:t>
            </a:r>
          </a:p>
          <a:p>
            <a:endParaRPr lang="en-US" baseline="0" dirty="0"/>
          </a:p>
          <a:p>
            <a:pPr>
              <a:buFont typeface="Arial" pitchFamily="34" charset="0"/>
              <a:buChar char="•"/>
            </a:pPr>
            <a:r>
              <a:rPr lang="en-US" b="1" dirty="0"/>
              <a:t>Pressure</a:t>
            </a:r>
            <a:r>
              <a:rPr lang="en-US" dirty="0"/>
              <a:t> - Many</a:t>
            </a:r>
            <a:r>
              <a:rPr lang="en-US" baseline="0" dirty="0"/>
              <a:t> people make succumb to pressure from colleagues, bosses, families even their own clients, to make unethical decisions and behave how they normally would not.  Pressure from a client can be especially tricky, as one wants to do right by their client and maintain the relationship  </a:t>
            </a:r>
          </a:p>
          <a:p>
            <a:pPr>
              <a:buFont typeface="Arial" pitchFamily="34" charset="0"/>
              <a:buChar char="•"/>
            </a:pPr>
            <a:endParaRPr lang="en-US" baseline="0" dirty="0"/>
          </a:p>
          <a:p>
            <a:pPr>
              <a:buFont typeface="Arial" pitchFamily="34" charset="0"/>
              <a:buNone/>
            </a:pPr>
            <a:r>
              <a:rPr lang="en-US" b="1" baseline="0" dirty="0"/>
              <a:t>(Speaker) Have you ever been pressured by a client to make an ethical decision?</a:t>
            </a:r>
          </a:p>
          <a:p>
            <a:pPr>
              <a:buFont typeface="Arial" pitchFamily="34" charset="0"/>
              <a:buNone/>
            </a:pPr>
            <a:endParaRPr lang="en-US" b="1" baseline="0" dirty="0"/>
          </a:p>
          <a:p>
            <a:pPr>
              <a:buFont typeface="Arial" pitchFamily="34" charset="0"/>
              <a:buChar char="•"/>
            </a:pPr>
            <a:r>
              <a:rPr lang="en-US" b="1" baseline="0" dirty="0"/>
              <a:t>Misunderstanding ethical guidelines- </a:t>
            </a:r>
            <a:r>
              <a:rPr lang="en-US" b="0" baseline="0" dirty="0"/>
              <a:t>The phrase “ignorance is bliss” is not always true, especially where business ethics is involved.  It may be possible that you are unaware of company guidelines on a particular topic, and would have made a different decision had you known.  </a:t>
            </a:r>
          </a:p>
          <a:p>
            <a:pPr>
              <a:buFont typeface="Arial" pitchFamily="34" charset="0"/>
              <a:buChar char="•"/>
            </a:pPr>
            <a:endParaRPr lang="en-US" b="0" baseline="0" dirty="0"/>
          </a:p>
          <a:p>
            <a:pPr>
              <a:buFont typeface="Arial" pitchFamily="34" charset="0"/>
              <a:buNone/>
            </a:pPr>
            <a:r>
              <a:rPr lang="en-US" b="1" baseline="0" dirty="0"/>
              <a:t>(Speaker) Can you give me an example of someone you know who made an unethical decision because they were not aware of guidelines?</a:t>
            </a:r>
          </a:p>
          <a:p>
            <a:pPr>
              <a:buFont typeface="Arial" pitchFamily="34" charset="0"/>
              <a:buNone/>
            </a:pPr>
            <a:endParaRPr lang="en-US" b="1" baseline="0" dirty="0"/>
          </a:p>
          <a:p>
            <a:pPr>
              <a:buFont typeface="Arial" pitchFamily="34" charset="0"/>
              <a:buChar char="•"/>
            </a:pPr>
            <a:r>
              <a:rPr lang="en-US" b="1" baseline="0" dirty="0"/>
              <a:t>Short-term gratification – </a:t>
            </a:r>
            <a:r>
              <a:rPr lang="en-US" sz="1200" dirty="0"/>
              <a:t>As</a:t>
            </a:r>
            <a:r>
              <a:rPr lang="en-US" sz="1200" baseline="0" dirty="0"/>
              <a:t> a nation, Americans have become focused on immediate gratification. This can lend to a culture in which we take a short-term view on many things, largely because of the immediacy technology has brought to us.  In addition, technology makes it possible to instantly make decisions, and leaves a permanent record of it, adding an additional layer of complexity when making decisions.</a:t>
            </a:r>
          </a:p>
          <a:p>
            <a:pPr>
              <a:buFont typeface="Arial" pitchFamily="34" charset="0"/>
              <a:buChar char="•"/>
            </a:pPr>
            <a:endParaRPr lang="en-US" b="1"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t>New situations </a:t>
            </a:r>
            <a:r>
              <a:rPr lang="en-US" sz="1200" baseline="0" dirty="0"/>
              <a:t>- We also see otherwise ethical people makes unethical decisions when they are in unfamiliar territory.  A good example of this is the use of technology.  It is easier than ever to communicate with clients, advertise yourself, conduct business with other companies.  With that ease comes new rules of conduct, and an improper understanding of those rules can lead to unethical behavior.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a:t>(Speaker) Are there any aspects of your business that are unfamiliar and make you question if you are doing the right thing?</a:t>
            </a:r>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12</a:t>
            </a:fld>
            <a:endParaRPr lang="en-US" dirty="0"/>
          </a:p>
        </p:txBody>
      </p:sp>
    </p:spTree>
    <p:extLst>
      <p:ext uri="{BB962C8B-B14F-4D97-AF65-F5344CB8AC3E}">
        <p14:creationId xmlns:p14="http://schemas.microsoft.com/office/powerpoint/2010/main" val="3264618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would you roll over retirement assets to an IRA? Read slide </a:t>
            </a:r>
          </a:p>
        </p:txBody>
      </p:sp>
      <p:sp>
        <p:nvSpPr>
          <p:cNvPr id="4" name="Slide Number Placeholder 3"/>
          <p:cNvSpPr>
            <a:spLocks noGrp="1"/>
          </p:cNvSpPr>
          <p:nvPr>
            <p:ph type="sldNum" sz="quarter" idx="10"/>
          </p:nvPr>
        </p:nvSpPr>
        <p:spPr/>
        <p:txBody>
          <a:bodyPr/>
          <a:lstStyle/>
          <a:p>
            <a:fld id="{BFB72997-7126-491C-AA0D-1971B74D0BE3}" type="slidenum">
              <a:rPr lang="en-US" smtClean="0"/>
              <a:pPr/>
              <a:t>13</a:t>
            </a:fld>
            <a:endParaRPr lang="en-US" dirty="0"/>
          </a:p>
        </p:txBody>
      </p:sp>
    </p:spTree>
    <p:extLst>
      <p:ext uri="{BB962C8B-B14F-4D97-AF65-F5344CB8AC3E}">
        <p14:creationId xmlns:p14="http://schemas.microsoft.com/office/powerpoint/2010/main" val="110593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some reasons why rolling over assets to an IRA might not be a good idea? </a:t>
            </a:r>
          </a:p>
          <a:p>
            <a:r>
              <a:rPr lang="en-US" dirty="0"/>
              <a:t>If you need to access your retirement assets prior to age 59 ½ </a:t>
            </a:r>
          </a:p>
          <a:p>
            <a:r>
              <a:rPr lang="en-US" dirty="0"/>
              <a:t>If you plan working past age 70 ½ </a:t>
            </a:r>
          </a:p>
          <a:p>
            <a:r>
              <a:rPr lang="en-US" dirty="0"/>
              <a:t>You could lose beneficial tax treatment on net unrealized appreciation on any company stock </a:t>
            </a:r>
          </a:p>
          <a:p>
            <a:r>
              <a:rPr lang="en-US" dirty="0"/>
              <a:t>Rolling to an IRA means you will lose your protection under the ERISA ( Employee Retirement Income Security Act) 1974. </a:t>
            </a:r>
          </a:p>
        </p:txBody>
      </p:sp>
      <p:sp>
        <p:nvSpPr>
          <p:cNvPr id="4" name="Slide Number Placeholder 3"/>
          <p:cNvSpPr>
            <a:spLocks noGrp="1"/>
          </p:cNvSpPr>
          <p:nvPr>
            <p:ph type="sldNum" sz="quarter" idx="10"/>
          </p:nvPr>
        </p:nvSpPr>
        <p:spPr/>
        <p:txBody>
          <a:bodyPr/>
          <a:lstStyle/>
          <a:p>
            <a:fld id="{BFB72997-7126-491C-AA0D-1971B74D0BE3}" type="slidenum">
              <a:rPr lang="en-US" smtClean="0"/>
              <a:pPr/>
              <a:t>14</a:t>
            </a:fld>
            <a:endParaRPr lang="en-US" dirty="0"/>
          </a:p>
        </p:txBody>
      </p:sp>
    </p:spTree>
    <p:extLst>
      <p:ext uri="{BB962C8B-B14F-4D97-AF65-F5344CB8AC3E}">
        <p14:creationId xmlns:p14="http://schemas.microsoft.com/office/powerpoint/2010/main" val="112376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the consequences if you withdrawal money from your IRA too early? Are there any exceptions? Read slide. </a:t>
            </a:r>
          </a:p>
        </p:txBody>
      </p:sp>
      <p:sp>
        <p:nvSpPr>
          <p:cNvPr id="4" name="Slide Number Placeholder 3"/>
          <p:cNvSpPr>
            <a:spLocks noGrp="1"/>
          </p:cNvSpPr>
          <p:nvPr>
            <p:ph type="sldNum" sz="quarter" idx="10"/>
          </p:nvPr>
        </p:nvSpPr>
        <p:spPr/>
        <p:txBody>
          <a:bodyPr/>
          <a:lstStyle/>
          <a:p>
            <a:fld id="{BFB72997-7126-491C-AA0D-1971B74D0BE3}" type="slidenum">
              <a:rPr lang="en-US" smtClean="0"/>
              <a:pPr/>
              <a:t>15</a:t>
            </a:fld>
            <a:endParaRPr lang="en-US" dirty="0"/>
          </a:p>
        </p:txBody>
      </p:sp>
    </p:spTree>
    <p:extLst>
      <p:ext uri="{BB962C8B-B14F-4D97-AF65-F5344CB8AC3E}">
        <p14:creationId xmlns:p14="http://schemas.microsoft.com/office/powerpoint/2010/main" val="173679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What do I need to be aware of when withdrawing from my account when it is experiencing poor performance? Read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C6593-BF16-3F45-BDFD-D350994E71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209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does it take to recover? Explain that withdrawals coupled with a loss in the portfolio means you will need a greater return to get back to even. So for example if we look at the middle of the chart and if you experience a 20% loss in the value of your portfolio while at the same time you are withdrawing 4% every year, what return would you need over the next 3 years to recover? The answer is 42%! Now the next question is – How likely is that? </a:t>
            </a:r>
          </a:p>
        </p:txBody>
      </p:sp>
      <p:sp>
        <p:nvSpPr>
          <p:cNvPr id="4" name="Slide Number Placeholder 3"/>
          <p:cNvSpPr>
            <a:spLocks noGrp="1"/>
          </p:cNvSpPr>
          <p:nvPr>
            <p:ph type="sldNum" sz="quarter" idx="10"/>
          </p:nvPr>
        </p:nvSpPr>
        <p:spPr/>
        <p:txBody>
          <a:bodyPr/>
          <a:lstStyle/>
          <a:p>
            <a:fld id="{BFB72997-7126-491C-AA0D-1971B74D0BE3}" type="slidenum">
              <a:rPr lang="en-US" smtClean="0"/>
              <a:pPr/>
              <a:t>17</a:t>
            </a:fld>
            <a:endParaRPr lang="en-US" dirty="0"/>
          </a:p>
        </p:txBody>
      </p:sp>
    </p:spTree>
    <p:extLst>
      <p:ext uri="{BB962C8B-B14F-4D97-AF65-F5344CB8AC3E}">
        <p14:creationId xmlns:p14="http://schemas.microsoft.com/office/powerpoint/2010/main" val="4117636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(Remove slide if presenting to Allstate financial) What is a safe withdrawal rate? Read slide.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18</a:t>
            </a:fld>
            <a:endParaRPr lang="en-US" dirty="0"/>
          </a:p>
        </p:txBody>
      </p:sp>
    </p:spTree>
    <p:extLst>
      <p:ext uri="{BB962C8B-B14F-4D97-AF65-F5344CB8AC3E}">
        <p14:creationId xmlns:p14="http://schemas.microsoft.com/office/powerpoint/2010/main" val="1780551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IRS tables, at age 70 ½ clients with IRAs and 401(k)s will need to withdraw, at a minimum,</a:t>
            </a:r>
            <a:r>
              <a:rPr lang="en-US" baseline="0" dirty="0"/>
              <a:t> 3.6% of the value of the IRA.  As you can see, the withdrawal quickly increases. This could challenge the sustainable withdrawal rates for </a:t>
            </a:r>
            <a:r>
              <a:rPr lang="en-US" sz="1200" dirty="0"/>
              <a:t>your</a:t>
            </a:r>
            <a:r>
              <a:rPr lang="en-US" baseline="0" dirty="0"/>
              <a:t> clients.</a:t>
            </a:r>
          </a:p>
          <a:p>
            <a:endParaRPr lang="en-US" baseline="0" dirty="0"/>
          </a:p>
          <a:p>
            <a:r>
              <a:rPr lang="en-US" dirty="0"/>
              <a:t>*RMDs must begin by April 1 of the year after the person attains his or her required age and must continue annually thereafter. Individuals who attain age 70½ prior to 1/1/2020 have a required age of 70½; individuals attaining 70½ after 2/31/2019 have </a:t>
            </a:r>
            <a:r>
              <a:rPr lang="en-US"/>
              <a:t>a required age of 72.</a:t>
            </a:r>
            <a:endParaRPr lang="en-US" dirty="0"/>
          </a:p>
          <a:p>
            <a:endParaRPr lang="en-US" dirty="0"/>
          </a:p>
        </p:txBody>
      </p:sp>
      <p:sp>
        <p:nvSpPr>
          <p:cNvPr id="4" name="Slide Number Placeholder 3"/>
          <p:cNvSpPr>
            <a:spLocks noGrp="1"/>
          </p:cNvSpPr>
          <p:nvPr>
            <p:ph type="sldNum" sz="quarter" idx="5"/>
          </p:nvPr>
        </p:nvSpPr>
        <p:spPr/>
        <p:txBody>
          <a:bodyPr/>
          <a:lstStyle/>
          <a:p>
            <a:fld id="{CF83923C-AEDE-40D2-8C43-00487DEC1771}" type="slidenum">
              <a:rPr lang="en-US" smtClean="0"/>
              <a:pPr/>
              <a:t>19</a:t>
            </a:fld>
            <a:endParaRPr lang="en-US"/>
          </a:p>
        </p:txBody>
      </p:sp>
    </p:spTree>
    <p:extLst>
      <p:ext uri="{BB962C8B-B14F-4D97-AF65-F5344CB8AC3E}">
        <p14:creationId xmlns:p14="http://schemas.microsoft.com/office/powerpoint/2010/main" val="356031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3465BC6-2C41-4A68-ABF5-47C95332BE34}" type="slidenum">
              <a:rPr lang="en-US" smtClean="0">
                <a:latin typeface="Arial" pitchFamily="34" charset="0"/>
              </a:rPr>
              <a:pPr/>
              <a:t>2</a:t>
            </a:fld>
            <a:endParaRPr lang="en-US" dirty="0">
              <a:latin typeface="Arial"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[REQUIRED SLIDE FOR JP MORGAN CHASE ONLY. </a:t>
            </a:r>
            <a:r>
              <a:rPr lang="en-US" b="1" dirty="0"/>
              <a:t>REMOVE WHEN USING FOR ALL OTHER FIRMS</a:t>
            </a:r>
            <a:r>
              <a:rPr lang="en-US" sz="1200" b="1" kern="1200" dirty="0">
                <a:solidFill>
                  <a:schemeClr val="tx1"/>
                </a:solidFill>
                <a:latin typeface="+mn-lt"/>
                <a:ea typeface="+mn-ea"/>
                <a:cs typeface="+mn-cs"/>
              </a:rPr>
              <a:t>]</a:t>
            </a:r>
          </a:p>
          <a:p>
            <a:endParaRPr lang="en-US" dirty="0"/>
          </a:p>
          <a:p>
            <a:r>
              <a:rPr lang="en-US" dirty="0"/>
              <a:t>Welcome.</a:t>
            </a:r>
            <a:r>
              <a:rPr lang="en-US" baseline="0" dirty="0"/>
              <a:t> My name is _______________.  Today we are going to look at </a:t>
            </a:r>
            <a:r>
              <a:rPr lang="en-US" dirty="0"/>
              <a:t>some strategies to help you make the most from your IRA.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some of the common mistakes when it comes to taking RMDs? Read slide    </a:t>
            </a:r>
          </a:p>
          <a:p>
            <a:r>
              <a:rPr lang="en-US" sz="1200" b="0" i="0" u="none" strike="noStrike" kern="1200" baseline="0" dirty="0">
                <a:solidFill>
                  <a:schemeClr val="tx1"/>
                </a:solidFill>
                <a:latin typeface="PrudentialModern Medium" charset="0"/>
                <a:ea typeface="+mn-ea"/>
                <a:cs typeface="+mn-cs"/>
              </a:rPr>
              <a:t>Fair Market Value aka Entire Interest =</a:t>
            </a:r>
          </a:p>
          <a:p>
            <a:r>
              <a:rPr lang="en-US" sz="1200" b="0" i="0" u="none" strike="noStrike" kern="1200" baseline="0" dirty="0">
                <a:solidFill>
                  <a:schemeClr val="tx1"/>
                </a:solidFill>
                <a:latin typeface="PrudentialModern Medium" charset="0"/>
                <a:ea typeface="+mn-ea"/>
                <a:cs typeface="+mn-cs"/>
              </a:rPr>
              <a:t>Annuity cash value plus Actuarial Present Value of contract benefits   </a:t>
            </a:r>
          </a:p>
          <a:p>
            <a:r>
              <a:rPr lang="en-US" sz="1200" b="0" i="0" kern="1200" dirty="0">
                <a:solidFill>
                  <a:schemeClr val="tx1"/>
                </a:solidFill>
                <a:effectLst/>
                <a:latin typeface="PrudentialModern Medium" charset="0"/>
                <a:ea typeface="+mn-ea"/>
                <a:cs typeface="+mn-cs"/>
              </a:rPr>
              <a:t>The term “life expectancy factor” refers to the number of years a person can expect to live. By definition, life expectancy is based on an estimate of the average age that members of a particular population group will be when they die.</a:t>
            </a:r>
            <a:endParaRPr lang="en-US" b="0" dirty="0"/>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20</a:t>
            </a:fld>
            <a:endParaRPr lang="en-US" dirty="0"/>
          </a:p>
        </p:txBody>
      </p:sp>
    </p:spTree>
    <p:extLst>
      <p:ext uri="{BB962C8B-B14F-4D97-AF65-F5344CB8AC3E}">
        <p14:creationId xmlns:p14="http://schemas.microsoft.com/office/powerpoint/2010/main" val="408563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Are you reviewing your named beneficiaries? Read slide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21</a:t>
            </a:fld>
            <a:endParaRPr lang="en-US" dirty="0"/>
          </a:p>
        </p:txBody>
      </p:sp>
    </p:spTree>
    <p:extLst>
      <p:ext uri="{BB962C8B-B14F-4D97-AF65-F5344CB8AC3E}">
        <p14:creationId xmlns:p14="http://schemas.microsoft.com/office/powerpoint/2010/main" val="312030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common pitfalls when it comes to Roth IRAs. Now this gets technical- but don’t worry about remembering all the terms and rules. This is where your advisor can help you. </a:t>
            </a:r>
          </a:p>
          <a:p>
            <a:endParaRPr lang="en-US" dirty="0"/>
          </a:p>
          <a:p>
            <a:r>
              <a:rPr lang="en-US" sz="1200" b="0" i="0" kern="1200" dirty="0">
                <a:solidFill>
                  <a:schemeClr val="tx1"/>
                </a:solidFill>
                <a:effectLst/>
                <a:latin typeface="PrudentialModern Medium" charset="0"/>
                <a:ea typeface="+mn-ea"/>
                <a:cs typeface="+mn-cs"/>
              </a:rPr>
              <a:t>A Roth conversion is the moving of assets from a tax-deductible traditional individual retirement account, or IRA, to a non-deductible Roth IRA. Participants in Roth IRAs don't pay income tax when they withdraw those funds in retirement because money deposited into a Roth is from after-tax income.</a:t>
            </a:r>
          </a:p>
          <a:p>
            <a:endParaRPr lang="en-US" sz="1200" b="0" i="0" kern="1200" dirty="0">
              <a:solidFill>
                <a:schemeClr val="tx1"/>
              </a:solidFill>
              <a:effectLst/>
              <a:latin typeface="PrudentialModern Medium" charset="0"/>
              <a:ea typeface="+mn-ea"/>
              <a:cs typeface="+mn-cs"/>
            </a:endParaRPr>
          </a:p>
          <a:p>
            <a:r>
              <a:rPr lang="en-US" sz="1200" b="0" i="0" kern="1200" dirty="0">
                <a:solidFill>
                  <a:schemeClr val="tx1"/>
                </a:solidFill>
                <a:effectLst/>
                <a:latin typeface="PrudentialModern Medium" charset="0"/>
                <a:ea typeface="+mn-ea"/>
                <a:cs typeface="+mn-cs"/>
              </a:rPr>
              <a:t>The IRA aggregation rule was created to limit the ability of taxpayers to take advantage of 'abusive' IRA tax strategies, by requiring that all IRAs are aggregated together to determine the tax consequences of a distribution from any of them.</a:t>
            </a:r>
          </a:p>
          <a:p>
            <a:endParaRPr lang="en-US" b="0" dirty="0"/>
          </a:p>
          <a:p>
            <a:r>
              <a:rPr lang="en-US" sz="1200" b="0" i="0" kern="1200" dirty="0">
                <a:solidFill>
                  <a:schemeClr val="tx1"/>
                </a:solidFill>
                <a:effectLst/>
                <a:latin typeface="PrudentialModern Medium" charset="0"/>
                <a:ea typeface="+mn-ea"/>
                <a:cs typeface="+mn-cs"/>
              </a:rPr>
              <a:t>A </a:t>
            </a:r>
            <a:r>
              <a:rPr lang="en-US" sz="1200" b="0" i="0" kern="1200" dirty="0" err="1">
                <a:solidFill>
                  <a:schemeClr val="tx1"/>
                </a:solidFill>
                <a:effectLst/>
                <a:latin typeface="PrudentialModern Medium" charset="0"/>
                <a:ea typeface="+mn-ea"/>
                <a:cs typeface="+mn-cs"/>
              </a:rPr>
              <a:t>recharacterization</a:t>
            </a:r>
            <a:r>
              <a:rPr lang="en-US" sz="1200" b="0" i="0" kern="1200" dirty="0">
                <a:solidFill>
                  <a:schemeClr val="tx1"/>
                </a:solidFill>
                <a:effectLst/>
                <a:latin typeface="PrudentialModern Medium" charset="0"/>
                <a:ea typeface="+mn-ea"/>
                <a:cs typeface="+mn-cs"/>
              </a:rPr>
              <a:t> occurs when an investor changes how a certain contribution or investment is treated. This typically refers to how taxes apply to the investment. Most often, </a:t>
            </a:r>
            <a:r>
              <a:rPr lang="en-US" sz="1200" b="0" i="0" kern="1200" dirty="0" err="1">
                <a:solidFill>
                  <a:schemeClr val="tx1"/>
                </a:solidFill>
                <a:effectLst/>
                <a:latin typeface="PrudentialModern Medium" charset="0"/>
                <a:ea typeface="+mn-ea"/>
                <a:cs typeface="+mn-cs"/>
              </a:rPr>
              <a:t>recharacterizations</a:t>
            </a:r>
            <a:r>
              <a:rPr lang="en-US" sz="1200" b="0" i="0" kern="1200" dirty="0">
                <a:solidFill>
                  <a:schemeClr val="tx1"/>
                </a:solidFill>
                <a:effectLst/>
                <a:latin typeface="PrudentialModern Medium" charset="0"/>
                <a:ea typeface="+mn-ea"/>
                <a:cs typeface="+mn-cs"/>
              </a:rPr>
              <a:t> happen when you change your contribution type from a Traditional IRA to a Roth—or a Roth back to a Traditional.</a:t>
            </a:r>
            <a:endParaRPr lang="en-US" b="0" dirty="0"/>
          </a:p>
          <a:p>
            <a:endParaRPr lang="en-US" baseline="0"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Read slide. </a:t>
            </a:r>
          </a:p>
          <a:p>
            <a:endParaRPr lang="en-US" sz="800" dirty="0"/>
          </a:p>
          <a:p>
            <a:r>
              <a:rPr lang="en-US" b="1" dirty="0"/>
              <a:t>Benefits: </a:t>
            </a:r>
          </a:p>
          <a:p>
            <a:r>
              <a:rPr lang="en-US" b="1" dirty="0"/>
              <a:t>Tax free savings </a:t>
            </a:r>
            <a:r>
              <a:rPr lang="en-US" dirty="0"/>
              <a:t>Converting to a Roth IRA can help you increase the amount you have in tax-free savings </a:t>
            </a:r>
          </a:p>
          <a:p>
            <a:r>
              <a:rPr lang="en-US" b="1" dirty="0"/>
              <a:t>Hedge against higher taxes- </a:t>
            </a:r>
            <a:r>
              <a:rPr lang="en-US" dirty="0"/>
              <a:t>Tax free income from a Roth can help hedge against the possibility of higher income taxes in the future. </a:t>
            </a:r>
          </a:p>
          <a:p>
            <a:r>
              <a:rPr lang="en-US" sz="1200" b="1" i="0" kern="1200" dirty="0">
                <a:solidFill>
                  <a:schemeClr val="tx1"/>
                </a:solidFill>
                <a:effectLst/>
                <a:latin typeface="PrudentialModern Medium" charset="0"/>
                <a:ea typeface="+mn-ea"/>
                <a:cs typeface="+mn-cs"/>
              </a:rPr>
              <a:t>Estate planning benefits- </a:t>
            </a:r>
            <a:r>
              <a:rPr lang="en-US" sz="1200" b="0" i="0" kern="1200" dirty="0">
                <a:solidFill>
                  <a:schemeClr val="tx1"/>
                </a:solidFill>
                <a:effectLst/>
                <a:latin typeface="PrudentialModern Medium" charset="0"/>
                <a:ea typeface="+mn-ea"/>
                <a:cs typeface="+mn-cs"/>
              </a:rPr>
              <a:t>A Roth IRA, at the owner's death, is subject only to estate tax. The income tax paid on the conversion would reduce one's taxable estate.   </a:t>
            </a:r>
          </a:p>
          <a:p>
            <a:r>
              <a:rPr lang="en-US" sz="1200" b="1" i="0" kern="1200" dirty="0">
                <a:solidFill>
                  <a:schemeClr val="tx1"/>
                </a:solidFill>
                <a:effectLst/>
                <a:latin typeface="PrudentialModern Medium" charset="0"/>
                <a:ea typeface="+mn-ea"/>
                <a:cs typeface="+mn-cs"/>
              </a:rPr>
              <a:t>Tax diversification- </a:t>
            </a:r>
            <a:r>
              <a:rPr lang="en-US" sz="1200" b="0" i="0" kern="1200" dirty="0">
                <a:solidFill>
                  <a:schemeClr val="tx1"/>
                </a:solidFill>
                <a:effectLst/>
                <a:latin typeface="PrudentialModern Medium" charset="0"/>
                <a:ea typeface="+mn-ea"/>
                <a:cs typeface="+mn-cs"/>
              </a:rPr>
              <a:t>A Roth IRA can help you diversify how your assets and income are taxed in retirement </a:t>
            </a:r>
          </a:p>
          <a:p>
            <a:r>
              <a:rPr lang="en-US" sz="1200" b="1" i="0" kern="1200" dirty="0">
                <a:solidFill>
                  <a:schemeClr val="tx1"/>
                </a:solidFill>
                <a:effectLst/>
                <a:latin typeface="PrudentialModern Medium" charset="0"/>
                <a:ea typeface="+mn-ea"/>
                <a:cs typeface="+mn-cs"/>
              </a:rPr>
              <a:t>No RMDs- </a:t>
            </a:r>
            <a:r>
              <a:rPr lang="en-US" sz="1200" b="0" i="0" kern="1200" dirty="0">
                <a:solidFill>
                  <a:schemeClr val="tx1"/>
                </a:solidFill>
                <a:effectLst/>
                <a:latin typeface="PrudentialModern Medium" charset="0"/>
                <a:ea typeface="+mn-ea"/>
                <a:cs typeface="+mn-cs"/>
              </a:rPr>
              <a:t>There are no RMDs required with a Roth IRA </a:t>
            </a:r>
          </a:p>
          <a:p>
            <a:endParaRPr lang="en-US" b="0" dirty="0"/>
          </a:p>
          <a:p>
            <a:r>
              <a:rPr lang="en-US" b="1" dirty="0"/>
              <a:t>Considerations: </a:t>
            </a:r>
          </a:p>
          <a:p>
            <a:r>
              <a:rPr lang="en-US" b="1" dirty="0"/>
              <a:t>Time horizon- </a:t>
            </a:r>
            <a:r>
              <a:rPr lang="en-US" dirty="0"/>
              <a:t>Generally, the younger a person is, the longer he or she has to take advantage of the potential to benefit from tax-free growth. Also, younger people typically have less money in their IRAs, so taxes due upon a conversion could be less.  </a:t>
            </a:r>
          </a:p>
          <a:p>
            <a:r>
              <a:rPr lang="en-US" b="1" dirty="0"/>
              <a:t>Current tax bracket- </a:t>
            </a:r>
            <a:r>
              <a:rPr lang="en-US" b="0" dirty="0"/>
              <a:t>If your current tax bracket is higher than what you anticipate it will be in the future, then you may want to consider if converting to a Roth makes sense. </a:t>
            </a:r>
          </a:p>
          <a:p>
            <a:r>
              <a:rPr lang="en-US" b="1" dirty="0"/>
              <a:t>Paying the tax liability- </a:t>
            </a:r>
            <a:r>
              <a:rPr lang="en-US" dirty="0"/>
              <a:t>If you owe taxes when you make the conversion, after determining the amount of the tax, you should consider where the money will come from to make that payment. It is generally better not to pay those taxes with funds withdrawn from the IRA or other retirement accounts since doing so could generate yet more tax liability and reduce the additional advantage of potential tax-free growth on the full amount of the conversion.</a:t>
            </a:r>
            <a:endParaRPr lang="en-US" b="0" dirty="0"/>
          </a:p>
          <a:p>
            <a:endParaRPr lang="en-US" b="0" dirty="0"/>
          </a:p>
          <a:p>
            <a:endParaRPr lang="en-US" baseline="0"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23</a:t>
            </a:fld>
            <a:endParaRPr lang="en-US" dirty="0"/>
          </a:p>
        </p:txBody>
      </p:sp>
    </p:spTree>
    <p:extLst>
      <p:ext uri="{BB962C8B-B14F-4D97-AF65-F5344CB8AC3E}">
        <p14:creationId xmlns:p14="http://schemas.microsoft.com/office/powerpoint/2010/main" val="182129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expand</a:t>
            </a:r>
            <a:r>
              <a:rPr lang="en-US" baseline="0" dirty="0"/>
              <a:t> upon that last point of unfamiliar territory.  Technology has changed almost every aspect of your business.  </a:t>
            </a:r>
            <a:r>
              <a:rPr lang="en-US" dirty="0"/>
              <a:t>It has changed </a:t>
            </a:r>
            <a:r>
              <a:rPr lang="en-US" baseline="0" dirty="0"/>
              <a:t>how you communicate with your clients, how you conduct business, the products and investments available in the marketplace, how you interact with your colleagues.  No matter how long you have been in the business, it is essential to understand ethical behavior in the ever-changing world, and applying your personal and professional code of ethics to situations with which you are familiar, and situations that are brand new to you.</a:t>
            </a:r>
          </a:p>
          <a:p>
            <a:endParaRPr lang="en-US" baseline="0" dirty="0"/>
          </a:p>
          <a:p>
            <a:pPr>
              <a:buFont typeface="Arial" pitchFamily="34" charset="0"/>
              <a:buChar char="•"/>
            </a:pPr>
            <a:r>
              <a:rPr lang="en-US" b="1" baseline="0" dirty="0"/>
              <a:t>Social media </a:t>
            </a:r>
            <a:r>
              <a:rPr lang="en-US" baseline="0" dirty="0"/>
              <a:t>- A good place to start is understanding your company’s policy on social media.  Many financial professionals make unethical business decisions on social media, simply because they do not understand the proper rules of engagement and standard operating procedures.  </a:t>
            </a:r>
          </a:p>
          <a:p>
            <a:endParaRPr lang="en-US" baseline="0" dirty="0"/>
          </a:p>
          <a:p>
            <a:pPr>
              <a:buFont typeface="Arial" pitchFamily="34" charset="0"/>
              <a:buChar char="•"/>
            </a:pPr>
            <a:r>
              <a:rPr lang="en-US" b="1" baseline="0" dirty="0"/>
              <a:t>Email policies </a:t>
            </a:r>
            <a:r>
              <a:rPr lang="en-US" baseline="0" dirty="0"/>
              <a:t>– Becoming familiar with your company’s email policies is vital as well.  Knowing what to put in an email, what information is sensitive, and what business can be conducted via email can help you make a good decision.</a:t>
            </a:r>
          </a:p>
          <a:p>
            <a:endParaRPr lang="en-US" baseline="0" dirty="0"/>
          </a:p>
          <a:p>
            <a:pPr>
              <a:buFont typeface="Arial" pitchFamily="34" charset="0"/>
              <a:buChar char="•"/>
            </a:pPr>
            <a:r>
              <a:rPr lang="en-US" b="1" baseline="0" dirty="0"/>
              <a:t>Texting</a:t>
            </a:r>
            <a:r>
              <a:rPr lang="en-US" baseline="0" dirty="0"/>
              <a:t> – As with email, knowing how to conduct business via text is incredibly important. Check to see if your company has guidelines on texting and business, to help avoid a potentially unethical decision.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24</a:t>
            </a:fld>
            <a:endParaRPr lang="en-US" dirty="0"/>
          </a:p>
        </p:txBody>
      </p:sp>
    </p:spTree>
    <p:extLst>
      <p:ext uri="{BB962C8B-B14F-4D97-AF65-F5344CB8AC3E}">
        <p14:creationId xmlns:p14="http://schemas.microsoft.com/office/powerpoint/2010/main" val="3970606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5127A531-4F02-4F2A-95F2-19364A69AAD0}" type="slidenum">
              <a:rPr lang="en-US" smtClean="0"/>
              <a:pPr/>
              <a:t>25</a:t>
            </a:fld>
            <a:endParaRPr lang="en-US" dirty="0"/>
          </a:p>
        </p:txBody>
      </p:sp>
    </p:spTree>
    <p:extLst>
      <p:ext uri="{BB962C8B-B14F-4D97-AF65-F5344CB8AC3E}">
        <p14:creationId xmlns:p14="http://schemas.microsoft.com/office/powerpoint/2010/main" val="6235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5127A531-4F02-4F2A-95F2-19364A69AAD0}" type="slidenum">
              <a:rPr lang="en-US" smtClean="0"/>
              <a:pPr/>
              <a:t>26</a:t>
            </a:fld>
            <a:endParaRPr lang="en-US" dirty="0"/>
          </a:p>
        </p:txBody>
      </p:sp>
    </p:spTree>
    <p:extLst>
      <p:ext uri="{BB962C8B-B14F-4D97-AF65-F5344CB8AC3E}">
        <p14:creationId xmlns:p14="http://schemas.microsoft.com/office/powerpoint/2010/main" val="244836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[REQUIRED SLIDE FOR BANK FIRMS ONLY.  REMOVE WHEN USING FOR ALL OTHER FIRMS].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dirty="0"/>
              <a:t>Welcome.</a:t>
            </a:r>
            <a:r>
              <a:rPr lang="en-US" baseline="0" dirty="0"/>
              <a:t> My name is _______________. </a:t>
            </a:r>
            <a:r>
              <a:rPr lang="en-US" dirty="0"/>
              <a:t>Today we are going to discuss the “Making the Most of Your IRA," and some of the </a:t>
            </a:r>
            <a:r>
              <a:rPr lang="en-US" sz="1200" dirty="0"/>
              <a:t>common and costly IRA mistakes.</a:t>
            </a:r>
            <a:endParaRPr lang="en-US" dirty="0">
              <a:latin typeface="+mn-lt"/>
            </a:endParaRPr>
          </a:p>
        </p:txBody>
      </p:sp>
      <p:sp>
        <p:nvSpPr>
          <p:cNvPr id="4" name="Slide Number Placeholder 3"/>
          <p:cNvSpPr>
            <a:spLocks noGrp="1"/>
          </p:cNvSpPr>
          <p:nvPr>
            <p:ph type="sldNum" sz="quarter" idx="10"/>
          </p:nvPr>
        </p:nvSpPr>
        <p:spPr/>
        <p:txBody>
          <a:bodyPr/>
          <a:lstStyle/>
          <a:p>
            <a:fld id="{085F0B36-FB6D-4115-A730-4C40A67E40D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[Optional Slide]</a:t>
            </a:r>
          </a:p>
          <a:p>
            <a:endParaRPr lang="en-US"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[Optional Slide]</a:t>
            </a:r>
          </a:p>
          <a:p>
            <a:endParaRPr lang="en-US" dirty="0"/>
          </a:p>
          <a:p>
            <a:endParaRPr lang="en-US"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5</a:t>
            </a:fld>
            <a:endParaRPr lang="en-US" dirty="0"/>
          </a:p>
        </p:txBody>
      </p:sp>
    </p:spTree>
    <p:extLst>
      <p:ext uri="{BB962C8B-B14F-4D97-AF65-F5344CB8AC3E}">
        <p14:creationId xmlns:p14="http://schemas.microsoft.com/office/powerpoint/2010/main" val="272740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[For any presentations heavily discussing taxes or the new tax laws, the speaker must read aloud the paragraph in BOLD.]</a:t>
            </a:r>
          </a:p>
          <a:p>
            <a:endParaRPr lang="en-US" dirty="0"/>
          </a:p>
          <a:p>
            <a:endParaRPr lang="en-US"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6</a:t>
            </a:fld>
            <a:endParaRPr lang="en-US" dirty="0"/>
          </a:p>
        </p:txBody>
      </p:sp>
    </p:spTree>
    <p:extLst>
      <p:ext uri="{BB962C8B-B14F-4D97-AF65-F5344CB8AC3E}">
        <p14:creationId xmlns:p14="http://schemas.microsoft.com/office/powerpoint/2010/main" val="253954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By nature, humans are driven by self-interest, with the ultimate goal of self-preservation.  Our survival instincts pre-date ethical standards, so there formed a need for unwritten “rules” so that all group members could coexist and benefit from each other.  These rules established how everyone should treat each other within the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Thus, the primary purpose of ethical rules is to help society function smoothly.  Society is a web of relationships, and a well-functioning society is based on healthy relationships.  Hence, the purpose of morality and ethics is to help relationships that are healthy not only to survive, but also to flourish.</a:t>
            </a:r>
          </a:p>
          <a:p>
            <a:endParaRPr lang="en-US" sz="1200" dirty="0"/>
          </a:p>
          <a:p>
            <a:r>
              <a:rPr lang="en-US" sz="1200" dirty="0"/>
              <a:t>We talk about and attempt to reach agreement about what’s just or fair.  Those agreed-upon beliefs comprise ethics or morality, which are the means for resolving disputes.  If we never had disputes, we would not need ethics because we could all just do what we want.</a:t>
            </a:r>
          </a:p>
          <a:p>
            <a:endParaRPr lang="en-US" sz="1200" dirty="0"/>
          </a:p>
          <a:p>
            <a:r>
              <a:rPr lang="en-US" sz="1200" dirty="0"/>
              <a:t>Ethical rules are in place to enforce an agreed upon set of standards about practices, defining right or wrong, and allow</a:t>
            </a:r>
            <a:r>
              <a:rPr lang="en-US" sz="1200" baseline="0" dirty="0"/>
              <a:t> for working  relationships between group members.  </a:t>
            </a:r>
            <a:endParaRPr lang="en-US" sz="1200" dirty="0"/>
          </a:p>
          <a:p>
            <a:endParaRPr lang="en-US"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7</a:t>
            </a:fld>
            <a:endParaRPr lang="en-US" dirty="0"/>
          </a:p>
        </p:txBody>
      </p:sp>
    </p:spTree>
    <p:extLst>
      <p:ext uri="{BB962C8B-B14F-4D97-AF65-F5344CB8AC3E}">
        <p14:creationId xmlns:p14="http://schemas.microsoft.com/office/powerpoint/2010/main" val="412870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Retirement Income then and now- read slide </a:t>
            </a:r>
          </a:p>
          <a:p>
            <a:endParaRPr lang="en-US" dirty="0"/>
          </a:p>
        </p:txBody>
      </p:sp>
      <p:sp>
        <p:nvSpPr>
          <p:cNvPr id="4" name="Slide Number Placeholder 3"/>
          <p:cNvSpPr>
            <a:spLocks noGrp="1"/>
          </p:cNvSpPr>
          <p:nvPr>
            <p:ph type="sldNum" sz="quarter" idx="10"/>
          </p:nvPr>
        </p:nvSpPr>
        <p:spPr/>
        <p:txBody>
          <a:bodyPr/>
          <a:lstStyle/>
          <a:p>
            <a:fld id="{BFB72997-7126-491C-AA0D-1971B74D0BE3}" type="slidenum">
              <a:rPr lang="en-US" smtClean="0"/>
              <a:pPr/>
              <a:t>8</a:t>
            </a:fld>
            <a:endParaRPr lang="en-US" dirty="0"/>
          </a:p>
        </p:txBody>
      </p:sp>
    </p:spTree>
    <p:extLst>
      <p:ext uri="{BB962C8B-B14F-4D97-AF65-F5344CB8AC3E}">
        <p14:creationId xmlns:p14="http://schemas.microsoft.com/office/powerpoint/2010/main" val="335659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 Here are the mistakes we will be covering. </a:t>
            </a:r>
          </a:p>
        </p:txBody>
      </p:sp>
      <p:sp>
        <p:nvSpPr>
          <p:cNvPr id="4" name="Slide Number Placeholder 3"/>
          <p:cNvSpPr>
            <a:spLocks noGrp="1"/>
          </p:cNvSpPr>
          <p:nvPr>
            <p:ph type="sldNum" sz="quarter" idx="10"/>
          </p:nvPr>
        </p:nvSpPr>
        <p:spPr/>
        <p:txBody>
          <a:bodyPr/>
          <a:lstStyle/>
          <a:p>
            <a:fld id="{BFB72997-7126-491C-AA0D-1971B74D0BE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 t="31926" r="1"/>
          <a:stretch/>
        </p:blipFill>
        <p:spPr>
          <a:xfrm>
            <a:off x="304800" y="495300"/>
            <a:ext cx="8546592" cy="3889375"/>
          </a:xfrm>
          <a:prstGeom prst="roundRect">
            <a:avLst>
              <a:gd name="adj" fmla="val 3687"/>
            </a:avLst>
          </a:prstGeom>
        </p:spPr>
      </p:pic>
      <p:sp>
        <p:nvSpPr>
          <p:cNvPr id="11" name="Text Placeholder 10"/>
          <p:cNvSpPr>
            <a:spLocks noGrp="1"/>
          </p:cNvSpPr>
          <p:nvPr>
            <p:ph type="body" sz="quarter" idx="10" hasCustomPrompt="1"/>
          </p:nvPr>
        </p:nvSpPr>
        <p:spPr>
          <a:xfrm>
            <a:off x="590290" y="4648200"/>
            <a:ext cx="6420110" cy="609600"/>
          </a:xfrm>
          <a:prstGeom prst="rect">
            <a:avLst/>
          </a:prstGeom>
        </p:spPr>
        <p:txBody>
          <a:bodyPr lIns="0" rIns="0"/>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6" name="Round Same Side Corner Rectangle 5"/>
          <p:cNvSpPr/>
          <p:nvPr userDrawn="1"/>
        </p:nvSpPr>
        <p:spPr>
          <a:xfrm rot="5400000">
            <a:off x="1285428" y="118219"/>
            <a:ext cx="2177754" cy="4139014"/>
          </a:xfrm>
          <a:prstGeom prst="round2SameRect">
            <a:avLst>
              <a:gd name="adj1" fmla="val 5856"/>
              <a:gd name="adj2" fmla="val 0"/>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p:cNvSpPr>
            <a:spLocks noGrp="1"/>
          </p:cNvSpPr>
          <p:nvPr>
            <p:ph type="body" sz="quarter" idx="11" hasCustomPrompt="1"/>
          </p:nvPr>
        </p:nvSpPr>
        <p:spPr>
          <a:xfrm>
            <a:off x="590290" y="1295400"/>
            <a:ext cx="3853522" cy="571500"/>
          </a:xfrm>
          <a:prstGeom prst="rect">
            <a:avLst/>
          </a:prstGeom>
        </p:spPr>
        <p:txBody>
          <a:bodyPr lIns="0" tIns="0" rIns="0" bIns="0" anchor="b"/>
          <a:lstStyle>
            <a:lvl1pPr marL="4763" indent="-4763">
              <a:tabLst/>
              <a:defRPr sz="2400">
                <a:solidFill>
                  <a:schemeClr val="bg1"/>
                </a:solidFill>
                <a:latin typeface="+mj-lt"/>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9" name="Text Placeholder 4"/>
          <p:cNvSpPr>
            <a:spLocks noGrp="1"/>
          </p:cNvSpPr>
          <p:nvPr>
            <p:ph type="body" sz="quarter" idx="12" hasCustomPrompt="1"/>
          </p:nvPr>
        </p:nvSpPr>
        <p:spPr>
          <a:xfrm>
            <a:off x="590290" y="1874520"/>
            <a:ext cx="3853522" cy="762000"/>
          </a:xfrm>
          <a:prstGeom prst="rect">
            <a:avLst/>
          </a:prstGeom>
        </p:spPr>
        <p:txBody>
          <a:bodyPr lIns="0" tIns="0" rIns="0" bIns="0" anchor="t"/>
          <a:lstStyle>
            <a:lvl1pPr>
              <a:defRPr sz="2000" b="0">
                <a:solidFill>
                  <a:srgbClr val="FAD200"/>
                </a:solidFill>
                <a:latin typeface="+mj-lt"/>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2649" y="6064250"/>
            <a:ext cx="1574801" cy="463463"/>
          </a:xfrm>
          <a:prstGeom prst="rect">
            <a:avLst/>
          </a:prstGeom>
        </p:spPr>
      </p:pic>
      <p:sp>
        <p:nvSpPr>
          <p:cNvPr id="15" name="Slide Number Placeholder 5">
            <a:extLst>
              <a:ext uri="{FF2B5EF4-FFF2-40B4-BE49-F238E27FC236}">
                <a16:creationId xmlns:a16="http://schemas.microsoft.com/office/drawing/2014/main" id="{74FA2B57-4AE8-4E28-9248-8FE1A0E92642}"/>
              </a:ext>
            </a:extLst>
          </p:cNvPr>
          <p:cNvSpPr txBox="1">
            <a:spLocks/>
          </p:cNvSpPr>
          <p:nvPr userDrawn="1"/>
        </p:nvSpPr>
        <p:spPr>
          <a:xfrm>
            <a:off x="571240" y="6527713"/>
            <a:ext cx="1492396" cy="123111"/>
          </a:xfrm>
          <a:prstGeom prst="rect">
            <a:avLst/>
          </a:prstGeom>
        </p:spPr>
        <p:txBody>
          <a:bodyPr wrap="none" lIns="0" tIns="0" rIns="0" bIns="0" anchor="ctr">
            <a:spAutoFit/>
          </a:bodyP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lumMod val="75000"/>
                  </a:schemeClr>
                </a:solidFill>
              </a:rPr>
              <a:t>1025337-00003-00  Ed. 01/2020</a:t>
            </a:r>
          </a:p>
        </p:txBody>
      </p:sp>
    </p:spTree>
  </p:cSld>
  <p:clrMapOvr>
    <a:masterClrMapping/>
  </p:clrMapOvr>
  <p:extLst>
    <p:ext uri="{DCECCB84-F9BA-43D5-87BE-67443E8EF086}">
      <p15:sldGuideLst xmlns:p15="http://schemas.microsoft.com/office/powerpoint/2012/main">
        <p15:guide id="2" pos="192" userDrawn="1">
          <p15:clr>
            <a:srgbClr val="FBAE40"/>
          </p15:clr>
        </p15:guide>
        <p15:guide id="3" pos="5561" userDrawn="1">
          <p15:clr>
            <a:srgbClr val="FBAE40"/>
          </p15:clr>
        </p15:guide>
        <p15:guide id="4" orient="horz" pos="2160" userDrawn="1">
          <p15:clr>
            <a:srgbClr val="FBAE40"/>
          </p15:clr>
        </p15:guide>
        <p15:guide id="5" orient="horz" pos="2762" userDrawn="1">
          <p15:clr>
            <a:srgbClr val="FBAE40"/>
          </p15:clr>
        </p15:guide>
        <p15:guide id="6" orient="horz" pos="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50" y="1371601"/>
            <a:ext cx="8529638" cy="3962400"/>
          </a:xfrm>
          <a:prstGeom prst="rect">
            <a:avLst/>
          </a:prstGeom>
        </p:spPr>
        <p:txBody>
          <a:bodyPr lIns="0" rIns="0">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298450" y="76200"/>
            <a:ext cx="8529638" cy="1066800"/>
          </a:xfrm>
          <a:prstGeom prst="rect">
            <a:avLst/>
          </a:prstGeom>
        </p:spPr>
        <p:txBody>
          <a:bodyPr lIns="0" rIns="0"/>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Content pag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65760" y="1125498"/>
            <a:ext cx="8229600" cy="1323439"/>
          </a:xfrm>
        </p:spPr>
        <p:txBody>
          <a:bodyPr/>
          <a:lstStyle>
            <a:lvl2pPr>
              <a:lnSpc>
                <a:spcPts val="164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EF04FAC9-1BCA-6947-816C-D654A7BFCCDE}"/>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Rectangle 11">
            <a:extLst>
              <a:ext uri="{FF2B5EF4-FFF2-40B4-BE49-F238E27FC236}">
                <a16:creationId xmlns:a16="http://schemas.microsoft.com/office/drawing/2014/main" id="{3DA7317B-98F8-2844-BAEC-9312B607276D}"/>
              </a:ext>
            </a:extLst>
          </p:cNvPr>
          <p:cNvSpPr/>
          <p:nvPr/>
        </p:nvSpPr>
        <p:spPr>
          <a:xfrm>
            <a:off x="8440459" y="6231367"/>
            <a:ext cx="171450" cy="6400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A0700EE-1813-E743-B5A7-F10FE559E8D2}"/>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3" name="Slide Number Placeholder 3">
            <a:extLst>
              <a:ext uri="{FF2B5EF4-FFF2-40B4-BE49-F238E27FC236}">
                <a16:creationId xmlns:a16="http://schemas.microsoft.com/office/drawing/2014/main" id="{F0A9BC4C-9F27-1849-8591-2E52AD5B9DBC}"/>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
        <p:nvSpPr>
          <p:cNvPr id="14" name="TextBox 13">
            <a:extLst>
              <a:ext uri="{FF2B5EF4-FFF2-40B4-BE49-F238E27FC236}">
                <a16:creationId xmlns:a16="http://schemas.microsoft.com/office/drawing/2014/main" id="{F92D7D91-1A7F-E944-8649-17F36039D13D}"/>
              </a:ext>
            </a:extLst>
          </p:cNvPr>
          <p:cNvSpPr txBox="1"/>
          <p:nvPr/>
        </p:nvSpPr>
        <p:spPr>
          <a:xfrm>
            <a:off x="5772151" y="6185647"/>
            <a:ext cx="2464201" cy="685800"/>
          </a:xfrm>
          <a:prstGeom prst="rect">
            <a:avLst/>
          </a:prstGeom>
        </p:spPr>
        <p:txBody>
          <a:bodyPr vert="horz" wrap="square" lIns="0" tIns="0" rIns="0" bIns="0" rtlCol="0" anchor="ctr" anchorCtr="0">
            <a:noAutofit/>
          </a:bodyPr>
          <a:lstStyle/>
          <a:p>
            <a:pPr lvl="0" algn="r"/>
            <a:r>
              <a:rPr lang="en-US" sz="1000" b="1" dirty="0">
                <a:solidFill>
                  <a:schemeClr val="tx2"/>
                </a:solidFill>
                <a:latin typeface="+mj-lt"/>
              </a:rPr>
              <a:t>Prudential</a:t>
            </a:r>
            <a:r>
              <a:rPr lang="en-US" sz="1000" b="1" dirty="0">
                <a:latin typeface="+mj-lt"/>
              </a:rPr>
              <a:t> Individual Solutions – Annuities</a:t>
            </a:r>
          </a:p>
        </p:txBody>
      </p:sp>
      <p:sp>
        <p:nvSpPr>
          <p:cNvPr id="15" name="TextBox 14">
            <a:extLst>
              <a:ext uri="{FF2B5EF4-FFF2-40B4-BE49-F238E27FC236}">
                <a16:creationId xmlns:a16="http://schemas.microsoft.com/office/drawing/2014/main" id="{6FFF9581-A5D9-4194-B53D-1A38B6F7DABB}"/>
              </a:ext>
            </a:extLst>
          </p:cNvPr>
          <p:cNvSpPr txBox="1"/>
          <p:nvPr/>
        </p:nvSpPr>
        <p:spPr>
          <a:xfrm>
            <a:off x="323010" y="6367839"/>
            <a:ext cx="4550193" cy="307700"/>
          </a:xfrm>
          <a:prstGeom prst="rect">
            <a:avLst/>
          </a:prstGeom>
        </p:spPr>
        <p:txBody>
          <a:bodyPr vert="horz" wrap="square" lIns="0" tIns="0" rIns="0" bIns="0" rtlCol="0" anchor="ctr" anchorCtr="0">
            <a:noAutofit/>
          </a:bodyPr>
          <a:lstStyle/>
          <a:p>
            <a:r>
              <a:rPr lang="en-US" sz="1000" dirty="0">
                <a:solidFill>
                  <a:schemeClr val="accent4">
                    <a:lumMod val="50000"/>
                  </a:schemeClr>
                </a:solidFill>
                <a:cs typeface="Arial" panose="020B0604020202020204" pitchFamily="34" charset="0"/>
              </a:rPr>
              <a:t>FOR FINANCIAL PROFESSIONAL USE ONLY. NOT FOR CONSUMER USE</a:t>
            </a:r>
          </a:p>
        </p:txBody>
      </p:sp>
      <p:sp>
        <p:nvSpPr>
          <p:cNvPr id="11" name="Title Placeholder 13">
            <a:extLst>
              <a:ext uri="{FF2B5EF4-FFF2-40B4-BE49-F238E27FC236}">
                <a16:creationId xmlns:a16="http://schemas.microsoft.com/office/drawing/2014/main" id="{B396224E-9A3A-42C2-9B7E-FD5FE952BB2D}"/>
              </a:ext>
            </a:extLst>
          </p:cNvPr>
          <p:cNvSpPr>
            <a:spLocks noGrp="1"/>
          </p:cNvSpPr>
          <p:nvPr>
            <p:ph type="title"/>
          </p:nvPr>
        </p:nvSpPr>
        <p:spPr>
          <a:xfrm>
            <a:off x="365760" y="91440"/>
            <a:ext cx="8412480" cy="914400"/>
          </a:xfrm>
          <a:prstGeom prst="rect">
            <a:avLst/>
          </a:prstGeom>
        </p:spPr>
        <p:txBody>
          <a:bodyPr vert="horz" wrap="square" lIns="0" tIns="0" rIns="0" bIns="0" rtlCol="0" anchor="ctr" anchorCtr="0">
            <a:noAutofit/>
          </a:bodyPr>
          <a:lstStyle/>
          <a:p>
            <a:r>
              <a:rPr lang="en-US"/>
              <a:t>Click to edit Master title style</a:t>
            </a:r>
            <a:endParaRPr lang="en-US" dirty="0"/>
          </a:p>
        </p:txBody>
      </p:sp>
    </p:spTree>
    <p:extLst>
      <p:ext uri="{BB962C8B-B14F-4D97-AF65-F5344CB8AC3E}">
        <p14:creationId xmlns:p14="http://schemas.microsoft.com/office/powerpoint/2010/main" val="42169826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42678" r="143" b="2641"/>
          <a:stretch/>
        </p:blipFill>
        <p:spPr>
          <a:xfrm>
            <a:off x="304800" y="495300"/>
            <a:ext cx="8546592" cy="3124200"/>
          </a:xfrm>
          <a:prstGeom prst="roundRect">
            <a:avLst>
              <a:gd name="adj" fmla="val 3687"/>
            </a:avLst>
          </a:prstGeom>
        </p:spPr>
      </p:pic>
      <p:sp>
        <p:nvSpPr>
          <p:cNvPr id="8" name="Round Same Side Corner Rectangle 7"/>
          <p:cNvSpPr/>
          <p:nvPr userDrawn="1"/>
        </p:nvSpPr>
        <p:spPr>
          <a:xfrm rot="5400000">
            <a:off x="1285428" y="-28131"/>
            <a:ext cx="2177754" cy="4139014"/>
          </a:xfrm>
          <a:prstGeom prst="round2SameRect">
            <a:avLst>
              <a:gd name="adj1" fmla="val 5856"/>
              <a:gd name="adj2" fmla="val 0"/>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1" hasCustomPrompt="1"/>
          </p:nvPr>
        </p:nvSpPr>
        <p:spPr>
          <a:xfrm>
            <a:off x="590290" y="1363979"/>
            <a:ext cx="3853522" cy="571500"/>
          </a:xfrm>
          <a:prstGeom prst="rect">
            <a:avLst/>
          </a:prstGeom>
        </p:spPr>
        <p:txBody>
          <a:bodyPr lIns="0" tIns="0" rIns="0" bIns="0" anchor="b"/>
          <a:lstStyle>
            <a:lvl1pPr marL="4763" indent="-4763">
              <a:tabLst/>
              <a:defRPr sz="2000">
                <a:solidFill>
                  <a:srgbClr val="FAD200"/>
                </a:solidFill>
                <a:latin typeface="+mj-lt"/>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10" name="Text Placeholder 4"/>
          <p:cNvSpPr>
            <a:spLocks noGrp="1"/>
          </p:cNvSpPr>
          <p:nvPr>
            <p:ph type="body" sz="quarter" idx="12" hasCustomPrompt="1"/>
          </p:nvPr>
        </p:nvSpPr>
        <p:spPr>
          <a:xfrm>
            <a:off x="590290" y="1943099"/>
            <a:ext cx="3853522" cy="762000"/>
          </a:xfrm>
          <a:prstGeom prst="rect">
            <a:avLst/>
          </a:prstGeom>
        </p:spPr>
        <p:txBody>
          <a:bodyPr lIns="0" tIns="0" rIns="0" bIns="0" anchor="t"/>
          <a:lstStyle>
            <a:lvl1pPr>
              <a:defRPr sz="1400" b="0" baseline="0">
                <a:solidFill>
                  <a:schemeClr val="bg1"/>
                </a:solidFill>
                <a:latin typeface="PrudentialModern Med Cond" pitchFamily="2" charset="0"/>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sp>
        <p:nvSpPr>
          <p:cNvPr id="12" name="Text Placeholder 10"/>
          <p:cNvSpPr>
            <a:spLocks noGrp="1"/>
          </p:cNvSpPr>
          <p:nvPr>
            <p:ph type="body" sz="quarter" idx="10" hasCustomPrompt="1"/>
          </p:nvPr>
        </p:nvSpPr>
        <p:spPr>
          <a:xfrm>
            <a:off x="590290" y="3848099"/>
            <a:ext cx="6420110" cy="609600"/>
          </a:xfrm>
          <a:prstGeom prst="rect">
            <a:avLst/>
          </a:prstGeom>
        </p:spPr>
        <p:txBody>
          <a:bodyPr lIns="0" rIns="0"/>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2649" y="6064250"/>
            <a:ext cx="1574801" cy="463463"/>
          </a:xfrm>
          <a:prstGeom prst="rect">
            <a:avLst/>
          </a:prstGeom>
        </p:spPr>
      </p:pic>
      <p:sp>
        <p:nvSpPr>
          <p:cNvPr id="18" name="Slide Number Placeholder 5">
            <a:extLst>
              <a:ext uri="{FF2B5EF4-FFF2-40B4-BE49-F238E27FC236}">
                <a16:creationId xmlns:a16="http://schemas.microsoft.com/office/drawing/2014/main" id="{74FA2B57-4AE8-4E28-9248-8FE1A0E92642}"/>
              </a:ext>
            </a:extLst>
          </p:cNvPr>
          <p:cNvSpPr txBox="1">
            <a:spLocks/>
          </p:cNvSpPr>
          <p:nvPr userDrawn="1"/>
        </p:nvSpPr>
        <p:spPr>
          <a:xfrm>
            <a:off x="590290" y="6527713"/>
            <a:ext cx="1550104" cy="123111"/>
          </a:xfrm>
          <a:prstGeom prst="rect">
            <a:avLst/>
          </a:prstGeom>
        </p:spPr>
        <p:txBody>
          <a:bodyPr wrap="none" lIns="0" tIns="0" rIns="0" bIns="0" anchor="ctr">
            <a:spAutoFit/>
          </a:bodyP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lumMod val="75000"/>
                  </a:schemeClr>
                </a:solidFill>
              </a:rPr>
              <a:t>1025337-00003-00  Ed. 01/2020</a:t>
            </a:r>
          </a:p>
        </p:txBody>
      </p:sp>
    </p:spTree>
    <p:extLst>
      <p:ext uri="{BB962C8B-B14F-4D97-AF65-F5344CB8AC3E}">
        <p14:creationId xmlns:p14="http://schemas.microsoft.com/office/powerpoint/2010/main" val="3892075911"/>
      </p:ext>
    </p:extLst>
  </p:cSld>
  <p:clrMapOvr>
    <a:masterClrMapping/>
  </p:clrMapOvr>
  <p:extLst>
    <p:ext uri="{DCECCB84-F9BA-43D5-87BE-67443E8EF086}">
      <p15:sldGuideLst xmlns:p15="http://schemas.microsoft.com/office/powerpoint/2012/main">
        <p15:guide id="1" orient="horz" pos="2282" userDrawn="1">
          <p15:clr>
            <a:srgbClr val="FBAE40"/>
          </p15:clr>
        </p15:guide>
        <p15:guide id="2" pos="192">
          <p15:clr>
            <a:srgbClr val="FBAE40"/>
          </p15:clr>
        </p15:guide>
        <p15:guide id="3" pos="5561">
          <p15:clr>
            <a:srgbClr val="FBAE40"/>
          </p15:clr>
        </p15:guide>
        <p15:guide id="4" orient="horz" pos="3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42678" r="143" b="2641"/>
          <a:stretch/>
        </p:blipFill>
        <p:spPr>
          <a:xfrm>
            <a:off x="304800" y="304801"/>
            <a:ext cx="8546592" cy="3124200"/>
          </a:xfrm>
          <a:prstGeom prst="roundRect">
            <a:avLst>
              <a:gd name="adj" fmla="val 3687"/>
            </a:avLst>
          </a:prstGeom>
        </p:spPr>
      </p:pic>
      <p:sp>
        <p:nvSpPr>
          <p:cNvPr id="18" name="Title 1"/>
          <p:cNvSpPr>
            <a:spLocks noGrp="1"/>
          </p:cNvSpPr>
          <p:nvPr>
            <p:ph type="ctrTitle" hasCustomPrompt="1"/>
          </p:nvPr>
        </p:nvSpPr>
        <p:spPr>
          <a:xfrm>
            <a:off x="304800" y="3559175"/>
            <a:ext cx="8523288" cy="1774825"/>
          </a:xfrm>
          <a:prstGeom prst="rect">
            <a:avLst/>
          </a:prstGeom>
        </p:spPr>
        <p:txBody>
          <a:bodyPr lIns="0" rIns="0" anchor="t">
            <a:normAutofit/>
          </a:bodyPr>
          <a:lstStyle>
            <a:lvl1pPr algn="l">
              <a:defRPr sz="3000" b="1" cap="none" spc="0" normalizeH="0" baseline="0">
                <a:solidFill>
                  <a:schemeClr val="accent1"/>
                </a:solidFill>
                <a:latin typeface="+mj-lt"/>
                <a:cs typeface="Arial" pitchFamily="34" charset="0"/>
              </a:defRPr>
            </a:lvl1pPr>
          </a:lstStyle>
          <a:p>
            <a:r>
              <a:rPr lang="en-US" dirty="0"/>
              <a:t>Section Title</a:t>
            </a:r>
          </a:p>
        </p:txBody>
      </p:sp>
      <p:sp>
        <p:nvSpPr>
          <p:cNvPr id="13" name="Slide Number Placeholder 5"/>
          <p:cNvSpPr txBox="1">
            <a:spLocks/>
          </p:cNvSpPr>
          <p:nvPr userDrawn="1"/>
        </p:nvSpPr>
        <p:spPr>
          <a:xfrm>
            <a:off x="2514600" y="6324600"/>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1"/>
                </a:solidFill>
                <a:effectLst/>
                <a:uLnTx/>
                <a:uFillTx/>
                <a:latin typeface="+mj-lt"/>
                <a:ea typeface="+mn-ea"/>
                <a:cs typeface="Arial" pitchFamily="34" charset="0"/>
              </a:rPr>
              <a:t> of 26</a:t>
            </a:r>
          </a:p>
        </p:txBody>
      </p:sp>
      <p:sp>
        <p:nvSpPr>
          <p:cNvPr id="17" name="Slide Number Placeholder 5">
            <a:extLst>
              <a:ext uri="{FF2B5EF4-FFF2-40B4-BE49-F238E27FC236}">
                <a16:creationId xmlns:a16="http://schemas.microsoft.com/office/drawing/2014/main" id="{74FA2B57-4AE8-4E28-9248-8FE1A0E92642}"/>
              </a:ext>
            </a:extLst>
          </p:cNvPr>
          <p:cNvSpPr txBox="1">
            <a:spLocks/>
          </p:cNvSpPr>
          <p:nvPr userDrawn="1"/>
        </p:nvSpPr>
        <p:spPr>
          <a:xfrm>
            <a:off x="590290" y="6404602"/>
            <a:ext cx="3092193" cy="123111"/>
          </a:xfrm>
          <a:prstGeom prst="rect">
            <a:avLst/>
          </a:prstGeom>
        </p:spPr>
        <p:txBody>
          <a:bodyPr wrap="none" lIns="0" tIns="0" rIns="0" bIns="0" anchor="ctr">
            <a:spAutoFit/>
          </a:bodyPr>
          <a:lstStyle>
            <a:lvl1pPr algn="l">
              <a:defRPr sz="1000">
                <a:solidFill>
                  <a:schemeClr val="bg2"/>
                </a:solidFill>
                <a:latin typeface="Arial" pitchFamily="34" charset="0"/>
                <a:cs typeface="Arial" pitchFamily="34" charset="0"/>
              </a:defRPr>
            </a:lvl1pPr>
          </a:lstStyle>
          <a:p>
            <a:r>
              <a:rPr lang="en-US" sz="800" dirty="0">
                <a:solidFill>
                  <a:schemeClr val="tx1"/>
                </a:solidFill>
              </a:rPr>
              <a:t>For Financial Professional Use Only. Not For Use With The Public. </a:t>
            </a:r>
          </a:p>
        </p:txBody>
      </p:sp>
      <p:sp>
        <p:nvSpPr>
          <p:cNvPr id="8" name="Round Same Side Corner Rectangle 7"/>
          <p:cNvSpPr/>
          <p:nvPr userDrawn="1"/>
        </p:nvSpPr>
        <p:spPr>
          <a:xfrm rot="5400000">
            <a:off x="1285428" y="-218630"/>
            <a:ext cx="2177754" cy="4139014"/>
          </a:xfrm>
          <a:prstGeom prst="round2SameRect">
            <a:avLst>
              <a:gd name="adj1" fmla="val 5856"/>
              <a:gd name="adj2" fmla="val 0"/>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1" hasCustomPrompt="1"/>
          </p:nvPr>
        </p:nvSpPr>
        <p:spPr>
          <a:xfrm>
            <a:off x="590290" y="958551"/>
            <a:ext cx="3853522" cy="571500"/>
          </a:xfrm>
          <a:prstGeom prst="rect">
            <a:avLst/>
          </a:prstGeom>
        </p:spPr>
        <p:txBody>
          <a:bodyPr lIns="0" tIns="0" rIns="0" bIns="0" anchor="b"/>
          <a:lstStyle>
            <a:lvl1pPr marL="4763" indent="-4763">
              <a:tabLst/>
              <a:defRPr sz="2400">
                <a:solidFill>
                  <a:schemeClr val="bg1"/>
                </a:solidFill>
                <a:latin typeface="+mj-lt"/>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10" name="Text Placeholder 4"/>
          <p:cNvSpPr>
            <a:spLocks noGrp="1"/>
          </p:cNvSpPr>
          <p:nvPr>
            <p:ph type="body" sz="quarter" idx="12" hasCustomPrompt="1"/>
          </p:nvPr>
        </p:nvSpPr>
        <p:spPr>
          <a:xfrm>
            <a:off x="590290" y="1537671"/>
            <a:ext cx="3853522" cy="762000"/>
          </a:xfrm>
          <a:prstGeom prst="rect">
            <a:avLst/>
          </a:prstGeom>
        </p:spPr>
        <p:txBody>
          <a:bodyPr lIns="0" tIns="0" rIns="0" bIns="0" anchor="t"/>
          <a:lstStyle>
            <a:lvl1pPr>
              <a:defRPr sz="2000" b="0">
                <a:solidFill>
                  <a:srgbClr val="FAD200"/>
                </a:solidFill>
                <a:latin typeface="+mj-lt"/>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544" t="11023" r="34956" b="10767"/>
          <a:stretch/>
        </p:blipFill>
        <p:spPr>
          <a:xfrm>
            <a:off x="590290" y="2452836"/>
            <a:ext cx="2047875" cy="288132"/>
          </a:xfrm>
          <a:prstGeom prst="rect">
            <a:avLst/>
          </a:prstGeom>
        </p:spPr>
      </p:pic>
    </p:spTree>
    <p:extLst>
      <p:ext uri="{BB962C8B-B14F-4D97-AF65-F5344CB8AC3E}">
        <p14:creationId xmlns:p14="http://schemas.microsoft.com/office/powerpoint/2010/main" val="1886735631"/>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5561">
          <p15:clr>
            <a:srgbClr val="FBAE40"/>
          </p15:clr>
        </p15:guide>
        <p15:guide id="4" orient="horz" pos="1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04800" y="2133600"/>
            <a:ext cx="8534399" cy="2590800"/>
            <a:chOff x="304800" y="1524000"/>
            <a:chExt cx="8534399" cy="2590800"/>
          </a:xfrm>
        </p:grpSpPr>
        <p:sp>
          <p:nvSpPr>
            <p:cNvPr id="7" name="Title 6"/>
            <p:cNvSpPr txBox="1">
              <a:spLocks/>
            </p:cNvSpPr>
            <p:nvPr userDrawn="1"/>
          </p:nvSpPr>
          <p:spPr>
            <a:xfrm>
              <a:off x="304800" y="2788065"/>
              <a:ext cx="8153400" cy="832456"/>
            </a:xfrm>
            <a:prstGeom prst="rect">
              <a:avLst/>
            </a:prstGeom>
            <a:gradFill flip="none" rotWithShape="1">
              <a:gsLst>
                <a:gs pos="0">
                  <a:srgbClr val="B9B9B9"/>
                </a:gs>
                <a:gs pos="50000">
                  <a:srgbClr val="D3D3D3"/>
                </a:gs>
                <a:gs pos="9750">
                  <a:srgbClr val="BEBEBE"/>
                </a:gs>
                <a:gs pos="100000">
                  <a:srgbClr val="E8E8E8"/>
                </a:gs>
              </a:gsLst>
              <a:lin ang="0" scaled="1"/>
              <a:tileRect/>
            </a:gradFill>
          </p:spPr>
          <p:txBody>
            <a:bodyPr anchor="ctr"/>
            <a:lstStyle>
              <a:lvl1pPr algn="l" defTabSz="914400" rtl="0" eaLnBrk="1" latinLnBrk="0" hangingPunct="1">
                <a:spcBef>
                  <a:spcPts val="0"/>
                </a:spcBef>
                <a:buNone/>
                <a:defRPr sz="3200" b="1" kern="1200" cap="none" spc="0" normalizeH="0" baseline="0">
                  <a:solidFill>
                    <a:schemeClr val="bg1">
                      <a:lumMod val="50000"/>
                    </a:schemeClr>
                  </a:solidFill>
                  <a:latin typeface="+mj-lt"/>
                  <a:ea typeface="+mj-ea"/>
                  <a:cs typeface="Arial" pitchFamily="34" charset="0"/>
                </a:defRPr>
              </a:lvl1pPr>
            </a:lstStyle>
            <a:p>
              <a:r>
                <a:rPr lang="en-US" sz="4000" dirty="0">
                  <a:solidFill>
                    <a:schemeClr val="accent2"/>
                  </a:solidFill>
                </a:rPr>
                <a:t>	</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41986" y="1524000"/>
              <a:ext cx="2597213" cy="2590800"/>
            </a:xfrm>
            <a:prstGeom prst="rect">
              <a:avLst/>
            </a:prstGeom>
          </p:spPr>
        </p:pic>
        <p:sp>
          <p:nvSpPr>
            <p:cNvPr id="2" name="TextBox 1"/>
            <p:cNvSpPr txBox="1"/>
            <p:nvPr userDrawn="1"/>
          </p:nvSpPr>
          <p:spPr>
            <a:xfrm>
              <a:off x="750576" y="2920425"/>
              <a:ext cx="2231701" cy="584775"/>
            </a:xfrm>
            <a:prstGeom prst="rect">
              <a:avLst/>
            </a:prstGeom>
            <a:noFill/>
          </p:spPr>
          <p:txBody>
            <a:bodyPr wrap="none" rtlCol="0">
              <a:spAutoFit/>
            </a:bodyPr>
            <a:lstStyle/>
            <a:p>
              <a:pPr marL="4763" lvl="0" indent="-4763" algn="ctr" defTabSz="914400" rtl="0" eaLnBrk="1" latinLnBrk="0" hangingPunct="1">
                <a:spcBef>
                  <a:spcPts val="1800"/>
                </a:spcBef>
                <a:buClr>
                  <a:srgbClr val="C00000"/>
                </a:buClr>
                <a:buFont typeface="Wingdings" pitchFamily="2" charset="2"/>
                <a:buNone/>
                <a:tabLst/>
              </a:pPr>
              <a:r>
                <a:rPr lang="en-US" sz="3200" b="1" kern="1200" dirty="0">
                  <a:solidFill>
                    <a:schemeClr val="accent1"/>
                  </a:solidFill>
                  <a:latin typeface="+mj-lt"/>
                  <a:ea typeface="PrudentialModern SemCond" pitchFamily="2" charset="0"/>
                  <a:cs typeface="PrudentialModern SemCond" pitchFamily="2" charset="0"/>
                </a:rPr>
                <a:t>Thank you</a:t>
              </a:r>
            </a:p>
          </p:txBody>
        </p:sp>
      </p:grpSp>
    </p:spTree>
    <p:extLst>
      <p:ext uri="{BB962C8B-B14F-4D97-AF65-F5344CB8AC3E}">
        <p14:creationId xmlns:p14="http://schemas.microsoft.com/office/powerpoint/2010/main" val="2312698723"/>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55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705600" y="5867400"/>
            <a:ext cx="2438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438400"/>
            <a:ext cx="6324600" cy="1774825"/>
          </a:xfrm>
          <a:prstGeom prst="rect">
            <a:avLst/>
          </a:prstGeom>
        </p:spPr>
        <p:txBody>
          <a:bodyPr lIns="0" rIns="0"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2649" y="6064250"/>
            <a:ext cx="1574801" cy="4634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98450" y="1371601"/>
            <a:ext cx="8529638" cy="3962400"/>
          </a:xfrm>
          <a:prstGeom prst="rect">
            <a:avLst/>
          </a:prstGeom>
        </p:spPr>
        <p:txBody>
          <a:bodyPr lIns="0" rIns="0" anchor="t" anchorCtr="0">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98450" y="76200"/>
            <a:ext cx="8529638" cy="1066800"/>
          </a:xfrm>
          <a:prstGeom prst="rect">
            <a:avLst/>
          </a:prstGeom>
        </p:spPr>
        <p:txBody>
          <a:bodyPr lIns="0" rIns="0"/>
          <a:lstStyle>
            <a:lvl1pPr>
              <a:spcBef>
                <a:spcPts val="0"/>
              </a:spcBef>
              <a:defRPr sz="2800" b="1" cap="none" baseline="0">
                <a:solidFill>
                  <a:schemeClr val="accent1"/>
                </a:solidFill>
                <a:latin typeface="+mj-lt"/>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8450" y="1371600"/>
            <a:ext cx="4197350" cy="4191001"/>
          </a:xfrm>
          <a:prstGeom prst="rect">
            <a:avLst/>
          </a:prstGeom>
        </p:spPr>
        <p:txBody>
          <a:bodyPr lIns="0" rIns="0">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179888" cy="4191001"/>
          </a:xfrm>
          <a:prstGeom prst="rect">
            <a:avLst/>
          </a:prstGeom>
        </p:spPr>
        <p:txBody>
          <a:bodyPr lIns="0" rIns="0">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98450" y="76200"/>
            <a:ext cx="8529638" cy="1066800"/>
          </a:xfrm>
          <a:prstGeom prst="rect">
            <a:avLst/>
          </a:prstGeom>
        </p:spPr>
        <p:txBody>
          <a:bodyPr lIns="0" rIns="0"/>
          <a:lstStyle>
            <a:lvl1pPr>
              <a:spcBef>
                <a:spcPts val="0"/>
              </a:spcBef>
              <a:defRPr sz="2800" b="1" cap="none" baseline="0">
                <a:solidFill>
                  <a:schemeClr val="accent1"/>
                </a:solidFill>
                <a:latin typeface="+mj-lt"/>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8450" y="1371600"/>
            <a:ext cx="5111750" cy="4191001"/>
          </a:xfrm>
          <a:prstGeom prst="rect">
            <a:avLst/>
          </a:prstGeom>
        </p:spPr>
        <p:txBody>
          <a:bodyPr lIns="0" rIns="0">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3113088" cy="4191001"/>
          </a:xfrm>
          <a:prstGeom prst="rect">
            <a:avLst/>
          </a:prstGeom>
        </p:spPr>
        <p:txBody>
          <a:bodyPr lIns="0" rIns="0"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298450" y="76200"/>
            <a:ext cx="8529638" cy="1066800"/>
          </a:xfrm>
          <a:prstGeom prst="rect">
            <a:avLst/>
          </a:prstGeom>
        </p:spPr>
        <p:txBody>
          <a:bodyPr lIns="0" rIns="0"/>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450" y="304800"/>
            <a:ext cx="8529638" cy="899886"/>
          </a:xfrm>
          <a:prstGeom prst="rect">
            <a:avLst/>
          </a:prstGeom>
        </p:spPr>
        <p:txBody>
          <a:bodyPr lIns="0" rIns="0"/>
          <a:lstStyle>
            <a:lvl1pPr>
              <a:defRPr sz="2800" cap="all" baseline="0">
                <a:solidFill>
                  <a:schemeClr val="bg1">
                    <a:lumMod val="50000"/>
                  </a:schemeClr>
                </a:solidFill>
                <a:latin typeface="PrudentialModern" pitchFamily="2"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98450" y="1371600"/>
            <a:ext cx="8529638" cy="4191001"/>
          </a:xfrm>
          <a:prstGeom prst="rect">
            <a:avLst/>
          </a:prstGeom>
        </p:spPr>
        <p:txBody>
          <a:bodyPr lIns="0" rIns="0">
            <a:normAutofit/>
          </a:bodyPr>
          <a:lstStyle>
            <a:lvl1pPr marL="0" indent="0">
              <a:spcBef>
                <a:spcPts val="600"/>
              </a:spcBef>
              <a:defRPr sz="2400">
                <a:solidFill>
                  <a:schemeClr val="accent5">
                    <a:lumMod val="75000"/>
                  </a:schemeClr>
                </a:solidFill>
                <a:latin typeface="Arial" pitchFamily="34" charset="0"/>
                <a:cs typeface="Arial" pitchFamily="34" charset="0"/>
              </a:defRPr>
            </a:lvl1pPr>
            <a:lvl2pPr>
              <a:spcBef>
                <a:spcPts val="600"/>
              </a:spcBef>
              <a:defRPr sz="2000">
                <a:solidFill>
                  <a:schemeClr val="accent5">
                    <a:lumMod val="75000"/>
                  </a:schemeClr>
                </a:solidFill>
                <a:latin typeface="Arial" pitchFamily="34" charset="0"/>
                <a:cs typeface="Arial" pitchFamily="34" charset="0"/>
              </a:defRPr>
            </a:lvl2pPr>
            <a:lvl3pPr>
              <a:spcBef>
                <a:spcPts val="600"/>
              </a:spcBef>
              <a:defRPr sz="1800">
                <a:solidFill>
                  <a:schemeClr val="accent5">
                    <a:lumMod val="75000"/>
                  </a:schemeClr>
                </a:solidFill>
                <a:latin typeface="Arial" pitchFamily="34" charset="0"/>
                <a:cs typeface="Arial" pitchFamily="34" charset="0"/>
              </a:defRPr>
            </a:lvl3pPr>
            <a:lvl4pPr>
              <a:spcBef>
                <a:spcPts val="600"/>
              </a:spcBef>
              <a:defRPr sz="1400">
                <a:solidFill>
                  <a:schemeClr val="accent5">
                    <a:lumMod val="75000"/>
                  </a:schemeClr>
                </a:solidFill>
                <a:latin typeface="Arial" pitchFamily="34" charset="0"/>
                <a:cs typeface="Arial" pitchFamily="34" charset="0"/>
              </a:defRPr>
            </a:lvl4pPr>
            <a:lvl5pPr>
              <a:spcBef>
                <a:spcPts val="600"/>
              </a:spcBef>
              <a:defRPr sz="1400" b="0">
                <a:solidFill>
                  <a:schemeClr val="accent5">
                    <a:lumMod val="7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52400" y="6248400"/>
            <a:ext cx="2514600" cy="381000"/>
          </a:xfrm>
          <a:prstGeom prst="rect">
            <a:avLst/>
          </a:prstGeom>
        </p:spPr>
        <p:txBody>
          <a:bodyPr/>
          <a:lstStyle>
            <a:lvl1pPr marL="0" indent="0" algn="l">
              <a:defRPr sz="2800"/>
            </a:lvl1pPr>
          </a:lstStyle>
          <a:p>
            <a:pPr lvl="0"/>
            <a:r>
              <a:rPr lang="en-US" sz="800" dirty="0">
                <a:solidFill>
                  <a:schemeClr val="bg1"/>
                </a:solidFill>
                <a:cs typeface="Arial" pitchFamily="34" charset="0"/>
              </a:rPr>
              <a:t>For Financial Professional Use Only. </a:t>
            </a:r>
            <a:br>
              <a:rPr lang="en-US" sz="800" dirty="0">
                <a:solidFill>
                  <a:schemeClr val="bg1"/>
                </a:solidFill>
                <a:cs typeface="Arial" pitchFamily="34" charset="0"/>
              </a:rPr>
            </a:br>
            <a:r>
              <a:rPr lang="en-US" sz="800" dirty="0">
                <a:solidFill>
                  <a:schemeClr val="bg1"/>
                </a:solidFill>
                <a:cs typeface="Arial" pitchFamily="34" charset="0"/>
              </a:rPr>
              <a:t>Not For Use With The Public.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26]</a:t>
            </a:r>
          </a:p>
        </p:txBody>
      </p:sp>
    </p:spTree>
    <p:extLst>
      <p:ext uri="{BB962C8B-B14F-4D97-AF65-F5344CB8AC3E}">
        <p14:creationId xmlns:p14="http://schemas.microsoft.com/office/powerpoint/2010/main" val="122657886"/>
      </p:ext>
    </p:extLst>
  </p:cSld>
  <p:clrMap bg1="lt1" tx1="dk1" bg2="lt2" tx2="dk2" accent1="accent1" accent2="accent2" accent3="accent3" accent4="accent4" accent5="accent5" accent6="accent6" hlink="hlink" folHlink="folHlink"/>
  <p:sldLayoutIdLst>
    <p:sldLayoutId id="2147483656" r:id="rId1"/>
    <p:sldLayoutId id="2147483663" r:id="rId2"/>
    <p:sldLayoutId id="2147483666" r:id="rId3"/>
    <p:sldLayoutId id="2147483665" r:id="rId4"/>
    <p:sldLayoutId id="2147483657" r:id="rId5"/>
    <p:sldLayoutId id="2147483658" r:id="rId6"/>
    <p:sldLayoutId id="2147483659" r:id="rId7"/>
    <p:sldLayoutId id="2147483660" r:id="rId8"/>
    <p:sldLayoutId id="2147483661" r:id="rId9"/>
    <p:sldLayoutId id="2147483662" r:id="rId10"/>
    <p:sldLayoutId id="2147483667" r:id="rId11"/>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8" userDrawn="1">
          <p15:clr>
            <a:srgbClr val="F26B43"/>
          </p15:clr>
        </p15:guide>
        <p15:guide id="2" pos="55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retirementresearcher.com/dashboard/"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brokercheck.finra.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90290" y="1783080"/>
            <a:ext cx="3853522" cy="571500"/>
          </a:xfrm>
        </p:spPr>
        <p:txBody>
          <a:bodyPr/>
          <a:lstStyle/>
          <a:p>
            <a:r>
              <a:rPr lang="en-US" sz="2000" dirty="0">
                <a:solidFill>
                  <a:srgbClr val="FAD200"/>
                </a:solidFill>
              </a:rPr>
              <a:t>MAKING THE MOST</a:t>
            </a:r>
            <a:br>
              <a:rPr lang="en-US" sz="2000" dirty="0">
                <a:solidFill>
                  <a:srgbClr val="FAD200"/>
                </a:solidFill>
              </a:rPr>
            </a:br>
            <a:r>
              <a:rPr lang="en-US" sz="2000" dirty="0">
                <a:solidFill>
                  <a:srgbClr val="FAD200"/>
                </a:solidFill>
              </a:rPr>
              <a:t>OF YOUR IRA</a:t>
            </a:r>
          </a:p>
        </p:txBody>
      </p:sp>
      <p:sp>
        <p:nvSpPr>
          <p:cNvPr id="10" name="Text Placeholder 9"/>
          <p:cNvSpPr>
            <a:spLocks noGrp="1"/>
          </p:cNvSpPr>
          <p:nvPr>
            <p:ph type="body" sz="quarter" idx="12"/>
          </p:nvPr>
        </p:nvSpPr>
        <p:spPr>
          <a:xfrm>
            <a:off x="590290" y="2362200"/>
            <a:ext cx="3853522" cy="762000"/>
          </a:xfrm>
        </p:spPr>
        <p:txBody>
          <a:bodyPr/>
          <a:lstStyle/>
          <a:p>
            <a:pPr marL="0"/>
            <a:r>
              <a:rPr lang="en-US" sz="1400" dirty="0">
                <a:solidFill>
                  <a:schemeClr val="bg1"/>
                </a:solidFill>
                <a:latin typeface="PrudentialModern Med Cond" pitchFamily="2" charset="0"/>
              </a:rPr>
              <a:t>Navigating Common and Costly IRA Mistakes</a:t>
            </a:r>
          </a:p>
        </p:txBody>
      </p:sp>
      <p:sp>
        <p:nvSpPr>
          <p:cNvPr id="9" name="TextBox 8">
            <a:extLst>
              <a:ext uri="{FF2B5EF4-FFF2-40B4-BE49-F238E27FC236}">
                <a16:creationId xmlns:a16="http://schemas.microsoft.com/office/drawing/2014/main" id="{739E4715-6A07-444C-9D64-75E820CFB7FB}"/>
              </a:ext>
            </a:extLst>
          </p:cNvPr>
          <p:cNvSpPr txBox="1"/>
          <p:nvPr/>
        </p:nvSpPr>
        <p:spPr>
          <a:xfrm>
            <a:off x="599815" y="4573710"/>
            <a:ext cx="8248910" cy="356207"/>
          </a:xfrm>
          <a:prstGeom prst="rect">
            <a:avLst/>
          </a:prstGeom>
        </p:spPr>
        <p:txBody>
          <a:bodyPr vert="horz" wrap="square" lIns="0" tIns="0" rIns="0" bIns="0" rtlCol="0" anchor="b" anchorCtr="0">
            <a:noAutofit/>
          </a:bodyPr>
          <a:lstStyle/>
          <a:p>
            <a:r>
              <a:rPr lang="en-US" sz="1200" dirty="0">
                <a:solidFill>
                  <a:schemeClr val="accent5">
                    <a:lumMod val="75000"/>
                  </a:schemeClr>
                </a:solidFill>
                <a:latin typeface="PrudentialModern Med Cond" pitchFamily="2" charset="0"/>
              </a:rPr>
              <a:t>[When presenting in AR, CA, OK, TX or IL, use the phrase “Insurance Sales Presentation.” In CA and AR, add License Number]</a:t>
            </a:r>
            <a:endParaRPr lang="en-US" sz="1200" spc="0" dirty="0">
              <a:solidFill>
                <a:schemeClr val="accent5">
                  <a:lumMod val="75000"/>
                </a:schemeClr>
              </a:solidFill>
              <a:latin typeface="PrudentialModern Med Cond" pitchFamily="2" charset="0"/>
            </a:endParaRPr>
          </a:p>
        </p:txBody>
      </p:sp>
      <p:sp>
        <p:nvSpPr>
          <p:cNvPr id="11" name="Rectangle 10">
            <a:extLst>
              <a:ext uri="{FF2B5EF4-FFF2-40B4-BE49-F238E27FC236}">
                <a16:creationId xmlns:a16="http://schemas.microsoft.com/office/drawing/2014/main" id="{C23FF0DC-590F-7643-810F-196C7974DA43}"/>
              </a:ext>
            </a:extLst>
          </p:cNvPr>
          <p:cNvSpPr/>
          <p:nvPr/>
        </p:nvSpPr>
        <p:spPr>
          <a:xfrm>
            <a:off x="580765" y="5146386"/>
            <a:ext cx="8096510" cy="1169551"/>
          </a:xfrm>
          <a:prstGeom prst="rect">
            <a:avLst/>
          </a:prstGeom>
        </p:spPr>
        <p:txBody>
          <a:bodyPr wrap="square" lIns="0" tIns="0" rIns="0" bIns="0">
            <a:spAutoFit/>
          </a:bodyPr>
          <a:lstStyle/>
          <a:p>
            <a:r>
              <a:rPr lang="en-US" sz="1600" u="none" strike="noStrike" kern="1200" dirty="0">
                <a:solidFill>
                  <a:schemeClr val="accent5">
                    <a:lumMod val="75000"/>
                  </a:schemeClr>
                </a:solidFill>
                <a:effectLst/>
                <a:latin typeface="PrudentialModern Med Cond" pitchFamily="2" charset="0"/>
              </a:rPr>
              <a:t>Issued by The Prudential Insurance Company of America, Newark, NJ, and its affiliates.</a:t>
            </a:r>
          </a:p>
          <a:p>
            <a:endParaRPr lang="en-US" sz="1200" u="none" strike="noStrike" kern="1200" dirty="0">
              <a:solidFill>
                <a:schemeClr val="accent5">
                  <a:lumMod val="75000"/>
                </a:schemeClr>
              </a:solidFill>
              <a:effectLst/>
              <a:latin typeface="PrudentialModern Med Cond" pitchFamily="2" charset="0"/>
            </a:endParaRPr>
          </a:p>
          <a:p>
            <a:r>
              <a:rPr lang="en-US" sz="1600" u="none" strike="noStrike" kern="1200" dirty="0">
                <a:solidFill>
                  <a:schemeClr val="accent5">
                    <a:lumMod val="75000"/>
                  </a:schemeClr>
                </a:solidFill>
                <a:effectLst/>
                <a:latin typeface="PrudentialModern Med Cond" pitchFamily="2" charset="0"/>
              </a:rPr>
              <a:t>Prudential Annuities is providing this workshop for informational or educational purposes only and does not provide investment advice or recommendations about managing or investing your retirement savings.</a:t>
            </a:r>
          </a:p>
          <a:p>
            <a:endParaRPr lang="en-US" sz="1600" dirty="0">
              <a:solidFill>
                <a:schemeClr val="accent5">
                  <a:lumMod val="75000"/>
                </a:schemeClr>
              </a:solidFill>
              <a:latin typeface="PrudentialModern Med Cond" pitchFamily="2" charset="0"/>
            </a:endParaRPr>
          </a:p>
        </p:txBody>
      </p:sp>
      <p:sp>
        <p:nvSpPr>
          <p:cNvPr id="6" name="Text Placeholder 5"/>
          <p:cNvSpPr>
            <a:spLocks noGrp="1"/>
          </p:cNvSpPr>
          <p:nvPr>
            <p:ph type="body" sz="quarter" idx="10"/>
          </p:nvPr>
        </p:nvSpPr>
        <p:spPr>
          <a:xfrm>
            <a:off x="599815" y="4347716"/>
            <a:ext cx="6420110" cy="349510"/>
          </a:xfrm>
        </p:spPr>
        <p:txBody>
          <a:bodyPr/>
          <a:lstStyle/>
          <a:p>
            <a:pPr lvl="0"/>
            <a:r>
              <a:rPr lang="en-US" dirty="0"/>
              <a:t>[Presenter Name], [Presenter Title]</a:t>
            </a:r>
          </a:p>
        </p:txBody>
      </p:sp>
      <p:cxnSp>
        <p:nvCxnSpPr>
          <p:cNvPr id="5" name="Straight Connector 4"/>
          <p:cNvCxnSpPr/>
          <p:nvPr/>
        </p:nvCxnSpPr>
        <p:spPr>
          <a:xfrm>
            <a:off x="4191000" y="1615678"/>
            <a:ext cx="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F55EB54A-BFA4-4BE9-9461-15037FB2D302}"/>
              </a:ext>
            </a:extLst>
          </p:cNvPr>
          <p:cNvSpPr txBox="1">
            <a:spLocks noChangeArrowheads="1"/>
          </p:cNvSpPr>
          <p:nvPr/>
        </p:nvSpPr>
        <p:spPr bwMode="auto">
          <a:xfrm>
            <a:off x="5029200" y="6096000"/>
            <a:ext cx="1905000" cy="36933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accent5">
                    <a:lumMod val="75000"/>
                  </a:schemeClr>
                </a:solidFill>
                <a:effectLst/>
                <a:uLnTx/>
                <a:uFillTx/>
                <a:latin typeface="Arial" pitchFamily="34" charset="0"/>
                <a:ea typeface="ＭＳ Ｐゴシック" pitchFamily="34" charset="-128"/>
                <a:cs typeface="Arial" pitchFamily="34" charset="0"/>
              </a:rPr>
              <a:t>[Firm Logo(s)]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Contribution Mistake – Not Contributing Enough</a:t>
            </a:r>
            <a:endParaRPr lang="en-US" sz="1600" dirty="0">
              <a:solidFill>
                <a:srgbClr val="0070C0"/>
              </a:solidFill>
            </a:endParaRPr>
          </a:p>
        </p:txBody>
      </p:sp>
      <p:sp>
        <p:nvSpPr>
          <p:cNvPr id="16" name="Rectangle 3">
            <a:extLst>
              <a:ext uri="{FF2B5EF4-FFF2-40B4-BE49-F238E27FC236}">
                <a16:creationId xmlns:a16="http://schemas.microsoft.com/office/drawing/2014/main" id="{42DB22F8-F825-044F-8CB3-79641B376A12}"/>
              </a:ext>
            </a:extLst>
          </p:cNvPr>
          <p:cNvSpPr txBox="1">
            <a:spLocks noChangeArrowheads="1"/>
          </p:cNvSpPr>
          <p:nvPr/>
        </p:nvSpPr>
        <p:spPr>
          <a:xfrm>
            <a:off x="304800" y="1219200"/>
            <a:ext cx="8523288" cy="4350735"/>
          </a:xfrm>
          <a:prstGeom prst="rect">
            <a:avLst/>
          </a:prstGeom>
        </p:spPr>
        <p:txBody>
          <a:bodyPr lIns="0" tIns="0" rIns="0" bIns="0"/>
          <a:lst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36538" indent="-236538">
              <a:buClr>
                <a:schemeClr val="accent2"/>
              </a:buClr>
              <a:buFont typeface="Wingdings" pitchFamily="2" charset="2"/>
              <a:buChar char="§"/>
              <a:defRPr/>
            </a:pPr>
            <a:r>
              <a:rPr lang="en-US" b="0" dirty="0">
                <a:solidFill>
                  <a:schemeClr val="accent5">
                    <a:lumMod val="75000"/>
                  </a:schemeClr>
                </a:solidFill>
                <a:latin typeface="PrudentialModern Med Cond" pitchFamily="2" charset="0"/>
                <a:ea typeface="+mn-ea"/>
                <a:cs typeface="Arial" pitchFamily="34" charset="0"/>
              </a:rPr>
              <a:t>Failing to make </a:t>
            </a:r>
            <a:r>
              <a:rPr lang="en-US" dirty="0">
                <a:solidFill>
                  <a:schemeClr val="accent2"/>
                </a:solidFill>
                <a:latin typeface="+mn-lt"/>
                <a:ea typeface="+mn-ea"/>
                <a:cs typeface="Arial" pitchFamily="34" charset="0"/>
              </a:rPr>
              <a:t>Catch Up Contributions</a:t>
            </a:r>
            <a:r>
              <a:rPr lang="en-US" dirty="0">
                <a:solidFill>
                  <a:schemeClr val="tx1"/>
                </a:solidFill>
                <a:latin typeface="+mn-lt"/>
              </a:rPr>
              <a:t> </a:t>
            </a:r>
            <a:r>
              <a:rPr lang="en-US" b="0" dirty="0">
                <a:solidFill>
                  <a:schemeClr val="accent5">
                    <a:lumMod val="75000"/>
                  </a:schemeClr>
                </a:solidFill>
                <a:latin typeface="PrudentialModern Med Cond" pitchFamily="2" charset="0"/>
                <a:ea typeface="+mn-ea"/>
                <a:cs typeface="Arial" pitchFamily="34" charset="0"/>
              </a:rPr>
              <a:t>if age 50 or above</a:t>
            </a:r>
          </a:p>
          <a:p>
            <a:pPr marL="236538" indent="-236538">
              <a:buClr>
                <a:schemeClr val="accent2"/>
              </a:buClr>
              <a:buFont typeface="Wingdings" pitchFamily="2" charset="2"/>
              <a:buChar char="§"/>
              <a:defRPr/>
            </a:pPr>
            <a:r>
              <a:rPr lang="en-US" b="0" dirty="0">
                <a:solidFill>
                  <a:schemeClr val="accent5">
                    <a:lumMod val="75000"/>
                  </a:schemeClr>
                </a:solidFill>
                <a:latin typeface="PrudentialModern Med Cond" pitchFamily="2" charset="0"/>
                <a:ea typeface="+mn-ea"/>
                <a:cs typeface="Arial" pitchFamily="34" charset="0"/>
              </a:rPr>
              <a:t>Failing to make </a:t>
            </a:r>
            <a:r>
              <a:rPr lang="en-US" dirty="0">
                <a:solidFill>
                  <a:schemeClr val="accent2"/>
                </a:solidFill>
                <a:latin typeface="+mn-lt"/>
                <a:ea typeface="+mn-ea"/>
                <a:cs typeface="Arial" pitchFamily="34" charset="0"/>
              </a:rPr>
              <a:t>Non-Deductible Contributions </a:t>
            </a:r>
            <a:r>
              <a:rPr lang="en-US" b="0" dirty="0">
                <a:solidFill>
                  <a:schemeClr val="accent5">
                    <a:lumMod val="75000"/>
                  </a:schemeClr>
                </a:solidFill>
                <a:latin typeface="PrudentialModern Med Cond" pitchFamily="2" charset="0"/>
                <a:ea typeface="+mn-ea"/>
                <a:cs typeface="Arial" pitchFamily="34" charset="0"/>
              </a:rPr>
              <a:t>if income exceeds limit to contribute to a Deductible or Roth IRA</a:t>
            </a:r>
          </a:p>
          <a:p>
            <a:pPr marL="236538" indent="-236538">
              <a:buClr>
                <a:schemeClr val="accent2"/>
              </a:buClr>
              <a:buFont typeface="Wingdings" pitchFamily="2" charset="2"/>
              <a:buChar char="§"/>
              <a:defRPr/>
            </a:pPr>
            <a:r>
              <a:rPr lang="en-US" b="0" dirty="0">
                <a:solidFill>
                  <a:schemeClr val="accent5">
                    <a:lumMod val="75000"/>
                  </a:schemeClr>
                </a:solidFill>
                <a:latin typeface="PrudentialModern Med Cond" pitchFamily="2" charset="0"/>
                <a:cs typeface="Arial" pitchFamily="34" charset="0"/>
              </a:rPr>
              <a:t>Failing to </a:t>
            </a:r>
            <a:r>
              <a:rPr lang="en-US" dirty="0">
                <a:solidFill>
                  <a:schemeClr val="accent2"/>
                </a:solidFill>
                <a:cs typeface="Arial" pitchFamily="34" charset="0"/>
              </a:rPr>
              <a:t>Contribute after age 70 ½- </a:t>
            </a:r>
            <a:r>
              <a:rPr lang="en-US" b="0" dirty="0">
                <a:solidFill>
                  <a:schemeClr val="accent5">
                    <a:lumMod val="75000"/>
                  </a:schemeClr>
                </a:solidFill>
                <a:latin typeface="PrudentialModern Med Cond" pitchFamily="2" charset="0"/>
                <a:cs typeface="Arial" pitchFamily="34" charset="0"/>
              </a:rPr>
              <a:t>under the Secure Act, taxpayers with earned income can make contributions at any age, even after 70 ½</a:t>
            </a:r>
          </a:p>
          <a:p>
            <a:pPr marL="236538" indent="-236538">
              <a:buClr>
                <a:schemeClr val="accent2"/>
              </a:buClr>
              <a:buFont typeface="Wingdings" pitchFamily="2" charset="2"/>
              <a:buChar char="§"/>
              <a:defRPr/>
            </a:pPr>
            <a:r>
              <a:rPr lang="en-US" b="0" dirty="0">
                <a:solidFill>
                  <a:schemeClr val="accent5">
                    <a:lumMod val="75000"/>
                  </a:schemeClr>
                </a:solidFill>
                <a:latin typeface="PrudentialModern Med Cond" pitchFamily="2" charset="0"/>
                <a:ea typeface="+mn-ea"/>
                <a:cs typeface="Arial" pitchFamily="34" charset="0"/>
              </a:rPr>
              <a:t>Failing to contribute to a </a:t>
            </a:r>
            <a:r>
              <a:rPr lang="en-US" dirty="0">
                <a:solidFill>
                  <a:schemeClr val="accent2"/>
                </a:solidFill>
                <a:latin typeface="+mn-lt"/>
                <a:ea typeface="+mn-ea"/>
                <a:cs typeface="Arial" pitchFamily="34" charset="0"/>
              </a:rPr>
              <a:t>Spousal IRA</a:t>
            </a:r>
          </a:p>
          <a:p>
            <a:pPr marL="457200" lvl="1" indent="-236538">
              <a:buClr>
                <a:schemeClr val="accent2"/>
              </a:buClr>
              <a:buFont typeface="Arial" panose="020B0604020202020204" pitchFamily="34" charset="0"/>
              <a:buChar char="•"/>
              <a:defRPr/>
            </a:pPr>
            <a:r>
              <a:rPr lang="en-US" sz="1800" dirty="0">
                <a:solidFill>
                  <a:schemeClr val="accent5">
                    <a:lumMod val="75000"/>
                  </a:schemeClr>
                </a:solidFill>
                <a:latin typeface="PrudentialModern Med Cond" pitchFamily="2" charset="0"/>
                <a:ea typeface="+mn-ea"/>
                <a:cs typeface="Arial" pitchFamily="34" charset="0"/>
              </a:rPr>
              <a:t>Up to $6,000 ($7,000 if age 50 or above)</a:t>
            </a:r>
          </a:p>
          <a:p>
            <a:pPr marL="457200" lvl="1" indent="-236538">
              <a:buClr>
                <a:schemeClr val="accent2"/>
              </a:buClr>
              <a:buFont typeface="Arial" panose="020B0604020202020204" pitchFamily="34" charset="0"/>
              <a:buChar char="•"/>
              <a:defRPr/>
            </a:pPr>
            <a:r>
              <a:rPr lang="en-US" sz="1800" dirty="0">
                <a:solidFill>
                  <a:schemeClr val="accent5">
                    <a:lumMod val="75000"/>
                  </a:schemeClr>
                </a:solidFill>
                <a:latin typeface="PrudentialModern Med Cond" pitchFamily="2" charset="0"/>
                <a:ea typeface="+mn-ea"/>
                <a:cs typeface="Arial" pitchFamily="34" charset="0"/>
              </a:rPr>
              <a:t>Married couple must:</a:t>
            </a:r>
          </a:p>
          <a:p>
            <a:pPr marL="742950" lvl="3" indent="-285750">
              <a:buClr>
                <a:schemeClr val="accent2"/>
              </a:buClr>
              <a:buFont typeface="PrudentialModern Med Cond" pitchFamily="2" charset="0"/>
              <a:buChar char="–"/>
              <a:defRPr/>
            </a:pPr>
            <a:r>
              <a:rPr lang="en-US" sz="1800" dirty="0">
                <a:solidFill>
                  <a:schemeClr val="accent5">
                    <a:lumMod val="75000"/>
                  </a:schemeClr>
                </a:solidFill>
                <a:latin typeface="PrudentialModern Med Cond" pitchFamily="2" charset="0"/>
                <a:ea typeface="+mn-ea"/>
                <a:cs typeface="Arial" pitchFamily="34" charset="0"/>
              </a:rPr>
              <a:t>File joint tax return</a:t>
            </a:r>
          </a:p>
          <a:p>
            <a:pPr marL="742950" lvl="3" indent="-285750">
              <a:buClr>
                <a:schemeClr val="accent2"/>
              </a:buClr>
              <a:buFont typeface="PrudentialModern Med Cond" pitchFamily="2" charset="0"/>
              <a:buChar char="–"/>
              <a:defRPr/>
            </a:pPr>
            <a:r>
              <a:rPr lang="en-US" sz="1800" dirty="0">
                <a:solidFill>
                  <a:schemeClr val="accent5">
                    <a:lumMod val="75000"/>
                  </a:schemeClr>
                </a:solidFill>
                <a:latin typeface="PrudentialModern Med Cond" pitchFamily="2" charset="0"/>
                <a:ea typeface="+mn-ea"/>
                <a:cs typeface="Arial" pitchFamily="34" charset="0"/>
              </a:rPr>
              <a:t>At least one spouse earns as much as the amount contributed to all IRAs</a:t>
            </a:r>
          </a:p>
          <a:p>
            <a:pPr marL="742950" lvl="3" indent="-285750">
              <a:buClr>
                <a:schemeClr val="accent2"/>
              </a:buClr>
              <a:buFont typeface="PrudentialModern Med Cond" pitchFamily="2" charset="0"/>
              <a:buChar char="–"/>
              <a:defRPr/>
            </a:pPr>
            <a:r>
              <a:rPr lang="en-US" sz="1800" dirty="0">
                <a:solidFill>
                  <a:schemeClr val="accent5">
                    <a:lumMod val="75000"/>
                  </a:schemeClr>
                </a:solidFill>
                <a:latin typeface="PrudentialModern Med Cond" pitchFamily="2" charset="0"/>
                <a:ea typeface="+mn-ea"/>
                <a:cs typeface="Arial" pitchFamily="34" charset="0"/>
              </a:rPr>
              <a:t>Catch up contribution can only apply to spouse’s age 50 or above</a:t>
            </a:r>
          </a:p>
        </p:txBody>
      </p:sp>
    </p:spTree>
    <p:extLst>
      <p:ext uri="{BB962C8B-B14F-4D97-AF65-F5344CB8AC3E}">
        <p14:creationId xmlns:p14="http://schemas.microsoft.com/office/powerpoint/2010/main" val="365837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Contribution Mistake – Making Excess Contributions </a:t>
            </a:r>
          </a:p>
        </p:txBody>
      </p:sp>
      <p:graphicFrame>
        <p:nvGraphicFramePr>
          <p:cNvPr id="9" name="Content Placeholder 7">
            <a:extLst>
              <a:ext uri="{FF2B5EF4-FFF2-40B4-BE49-F238E27FC236}">
                <a16:creationId xmlns:a16="http://schemas.microsoft.com/office/drawing/2014/main" id="{9ED59F47-5C27-5541-95B1-35951C739846}"/>
              </a:ext>
            </a:extLst>
          </p:cNvPr>
          <p:cNvGraphicFramePr>
            <a:graphicFrameLocks/>
          </p:cNvGraphicFramePr>
          <p:nvPr>
            <p:extLst>
              <p:ext uri="{D42A27DB-BD31-4B8C-83A1-F6EECF244321}">
                <p14:modId xmlns:p14="http://schemas.microsoft.com/office/powerpoint/2010/main" val="3613022119"/>
              </p:ext>
            </p:extLst>
          </p:nvPr>
        </p:nvGraphicFramePr>
        <p:xfrm>
          <a:off x="298450" y="1774698"/>
          <a:ext cx="4023360" cy="1981200"/>
        </p:xfrm>
        <a:graphic>
          <a:graphicData uri="http://schemas.openxmlformats.org/drawingml/2006/table">
            <a:tbl>
              <a:tblPr firstRow="1" bandRow="1"/>
              <a:tblGrid>
                <a:gridCol w="4023360">
                  <a:extLst>
                    <a:ext uri="{9D8B030D-6E8A-4147-A177-3AD203B41FA5}">
                      <a16:colId xmlns:a16="http://schemas.microsoft.com/office/drawing/2014/main" val="3063504154"/>
                    </a:ext>
                  </a:extLst>
                </a:gridCol>
              </a:tblGrid>
              <a:tr h="459921">
                <a:tc>
                  <a:txBody>
                    <a:bodyPr/>
                    <a:lstStyle>
                      <a:lvl1pPr marL="0" algn="l" defTabSz="914400" rtl="0" eaLnBrk="1" latinLnBrk="0" hangingPunct="1">
                        <a:defRPr sz="1800" b="1" kern="1200">
                          <a:solidFill>
                            <a:schemeClr val="lt1"/>
                          </a:solidFill>
                          <a:latin typeface="PrudentialModern Medium"/>
                        </a:defRPr>
                      </a:lvl1pPr>
                      <a:lvl2pPr marL="457200" algn="l" defTabSz="914400" rtl="0" eaLnBrk="1" latinLnBrk="0" hangingPunct="1">
                        <a:defRPr sz="1800" b="1" kern="1200">
                          <a:solidFill>
                            <a:schemeClr val="lt1"/>
                          </a:solidFill>
                          <a:latin typeface="PrudentialModern Medium"/>
                        </a:defRPr>
                      </a:lvl2pPr>
                      <a:lvl3pPr marL="914400" algn="l" defTabSz="914400" rtl="0" eaLnBrk="1" latinLnBrk="0" hangingPunct="1">
                        <a:defRPr sz="1800" b="1" kern="1200">
                          <a:solidFill>
                            <a:schemeClr val="lt1"/>
                          </a:solidFill>
                          <a:latin typeface="PrudentialModern Medium"/>
                        </a:defRPr>
                      </a:lvl3pPr>
                      <a:lvl4pPr marL="1371600" algn="l" defTabSz="914400" rtl="0" eaLnBrk="1" latinLnBrk="0" hangingPunct="1">
                        <a:defRPr sz="1800" b="1" kern="1200">
                          <a:solidFill>
                            <a:schemeClr val="lt1"/>
                          </a:solidFill>
                          <a:latin typeface="PrudentialModern Medium"/>
                        </a:defRPr>
                      </a:lvl4pPr>
                      <a:lvl5pPr marL="1828800" algn="l" defTabSz="914400" rtl="0" eaLnBrk="1" latinLnBrk="0" hangingPunct="1">
                        <a:defRPr sz="1800" b="1" kern="1200">
                          <a:solidFill>
                            <a:schemeClr val="lt1"/>
                          </a:solidFill>
                          <a:latin typeface="PrudentialModern Medium"/>
                        </a:defRPr>
                      </a:lvl5pPr>
                      <a:lvl6pPr marL="2286000" algn="l" defTabSz="914400" rtl="0" eaLnBrk="1" latinLnBrk="0" hangingPunct="1">
                        <a:defRPr sz="1800" b="1" kern="1200">
                          <a:solidFill>
                            <a:schemeClr val="lt1"/>
                          </a:solidFill>
                          <a:latin typeface="PrudentialModern Medium"/>
                        </a:defRPr>
                      </a:lvl6pPr>
                      <a:lvl7pPr marL="2743200" algn="l" defTabSz="914400" rtl="0" eaLnBrk="1" latinLnBrk="0" hangingPunct="1">
                        <a:defRPr sz="1800" b="1" kern="1200">
                          <a:solidFill>
                            <a:schemeClr val="lt1"/>
                          </a:solidFill>
                          <a:latin typeface="PrudentialModern Medium"/>
                        </a:defRPr>
                      </a:lvl7pPr>
                      <a:lvl8pPr marL="3200400" algn="l" defTabSz="914400" rtl="0" eaLnBrk="1" latinLnBrk="0" hangingPunct="1">
                        <a:defRPr sz="1800" b="1" kern="1200">
                          <a:solidFill>
                            <a:schemeClr val="lt1"/>
                          </a:solidFill>
                          <a:latin typeface="PrudentialModern Medium"/>
                        </a:defRPr>
                      </a:lvl8pPr>
                      <a:lvl9pPr marL="3657600" algn="l" defTabSz="914400" rtl="0" eaLnBrk="1" latinLnBrk="0" hangingPunct="1">
                        <a:defRPr sz="1800" b="1" kern="1200">
                          <a:solidFill>
                            <a:schemeClr val="lt1"/>
                          </a:solidFill>
                          <a:latin typeface="PrudentialModern Medium"/>
                        </a:defRPr>
                      </a:lvl9pPr>
                    </a:lstStyle>
                    <a:p>
                      <a:pPr marL="342900" indent="-342900">
                        <a:buClr>
                          <a:schemeClr val="accent2"/>
                        </a:buClr>
                        <a:buSzPct val="100000"/>
                        <a:buFont typeface="Wingdings" panose="05000000000000000000" pitchFamily="2" charset="2"/>
                        <a:buChar char="§"/>
                      </a:pPr>
                      <a:r>
                        <a:rPr lang="en-US" sz="2000" b="0" i="0" kern="1200" spc="0" dirty="0">
                          <a:solidFill>
                            <a:schemeClr val="accent5">
                              <a:lumMod val="75000"/>
                            </a:schemeClr>
                          </a:solidFill>
                          <a:latin typeface="PrudentialModern Med Cond" pitchFamily="2" charset="0"/>
                          <a:ea typeface="+mn-ea"/>
                          <a:cs typeface="Arial" pitchFamily="34" charset="0"/>
                        </a:rPr>
                        <a:t>$6,000</a:t>
                      </a:r>
                    </a:p>
                  </a:txBody>
                  <a:tcPr>
                    <a:lnL w="12700" cmpd="sng">
                      <a:solidFill>
                        <a:srgbClr val="FEFFFF"/>
                      </a:solidFill>
                    </a:lnL>
                    <a:lnR w="12700" cmpd="sng">
                      <a:solidFill>
                        <a:srgbClr val="FEFFFF"/>
                      </a:solidFill>
                    </a:lnR>
                    <a:lnT w="12700" cmpd="sng">
                      <a:solidFill>
                        <a:srgbClr val="FEFFFF"/>
                      </a:solidFill>
                    </a:lnT>
                    <a:lnB w="38100" cmpd="sng">
                      <a:solidFill>
                        <a:srgbClr val="FEFFFF"/>
                      </a:solidFill>
                    </a:lnB>
                    <a:lnTlToBr w="12700" cmpd="sng">
                      <a:noFill/>
                      <a:prstDash val="solid"/>
                    </a:lnTlToBr>
                    <a:lnBlToTr w="12700" cmpd="sng">
                      <a:noFill/>
                      <a:prstDash val="solid"/>
                    </a:lnBlToTr>
                    <a:solidFill>
                      <a:srgbClr val="FEFFFF"/>
                    </a:solidFill>
                  </a:tcPr>
                </a:tc>
                <a:extLst>
                  <a:ext uri="{0D108BD9-81ED-4DB2-BD59-A6C34878D82A}">
                    <a16:rowId xmlns:a16="http://schemas.microsoft.com/office/drawing/2014/main" val="430582384"/>
                  </a:ext>
                </a:extLst>
              </a:tr>
              <a:tr h="1521279">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marL="342900" indent="-342900">
                        <a:buClr>
                          <a:schemeClr val="accent2"/>
                        </a:buClr>
                        <a:buSzPct val="100000"/>
                        <a:buFont typeface="Wingdings" panose="05000000000000000000" pitchFamily="2" charset="2"/>
                        <a:buChar char="§"/>
                      </a:pPr>
                      <a:r>
                        <a:rPr lang="en-US" sz="2000" b="0" i="0" kern="1200" spc="0" dirty="0">
                          <a:solidFill>
                            <a:schemeClr val="accent5">
                              <a:lumMod val="75000"/>
                            </a:schemeClr>
                          </a:solidFill>
                          <a:latin typeface="PrudentialModern Med Cond" pitchFamily="2" charset="0"/>
                          <a:ea typeface="+mn-ea"/>
                          <a:cs typeface="Arial" pitchFamily="34" charset="0"/>
                        </a:rPr>
                        <a:t>$1,000 Catch-Up for 50 and older</a:t>
                      </a:r>
                    </a:p>
                    <a:p>
                      <a:pPr marL="342900" indent="-342900">
                        <a:buClr>
                          <a:schemeClr val="accent2"/>
                        </a:buClr>
                        <a:buSzPct val="100000"/>
                        <a:buFont typeface="Wingdings" panose="05000000000000000000" pitchFamily="2" charset="2"/>
                        <a:buChar char="§"/>
                      </a:pPr>
                      <a:endParaRPr lang="en-US" sz="2000" b="0" i="0" kern="1200" spc="0" dirty="0">
                        <a:solidFill>
                          <a:schemeClr val="accent5">
                            <a:lumMod val="75000"/>
                          </a:schemeClr>
                        </a:solidFill>
                        <a:latin typeface="PrudentialModern Med Cond" pitchFamily="2" charset="0"/>
                        <a:ea typeface="+mn-ea"/>
                        <a:cs typeface="Arial" pitchFamily="34" charset="0"/>
                      </a:endParaRPr>
                    </a:p>
                    <a:p>
                      <a:pPr marL="0" indent="0">
                        <a:buClr>
                          <a:schemeClr val="accent2"/>
                        </a:buClr>
                        <a:buSzPct val="100000"/>
                        <a:buFont typeface="Wingdings" panose="05000000000000000000" pitchFamily="2" charset="2"/>
                        <a:buNone/>
                      </a:pPr>
                      <a:r>
                        <a:rPr lang="en-US" sz="2000" b="0" i="0" kern="1200" spc="0" dirty="0">
                          <a:solidFill>
                            <a:schemeClr val="accent5">
                              <a:lumMod val="75000"/>
                            </a:schemeClr>
                          </a:solidFill>
                          <a:latin typeface="PrudentialModern Med Cond" pitchFamily="2" charset="0"/>
                          <a:ea typeface="+mn-ea"/>
                          <a:cs typeface="Arial" pitchFamily="34" charset="0"/>
                        </a:rPr>
                        <a:t>Deadline: Tax filing date, excluding extensions</a:t>
                      </a:r>
                    </a:p>
                  </a:txBody>
                  <a:tcPr>
                    <a:lnL w="12700" cmpd="sng">
                      <a:solidFill>
                        <a:srgbClr val="FEFFFF"/>
                      </a:solidFill>
                    </a:lnL>
                    <a:lnR w="12700" cmpd="sng">
                      <a:solidFill>
                        <a:srgbClr val="FEFFFF"/>
                      </a:solidFill>
                    </a:lnR>
                    <a:lnT w="38100" cmpd="sng">
                      <a:solidFill>
                        <a:srgbClr val="FEFFFF"/>
                      </a:solidFill>
                    </a:lnT>
                    <a:lnB w="12700" cmpd="sng">
                      <a:solidFill>
                        <a:srgbClr val="FEFFFF"/>
                      </a:solidFill>
                    </a:lnB>
                    <a:lnTlToBr w="12700" cmpd="sng">
                      <a:noFill/>
                      <a:prstDash val="solid"/>
                    </a:lnTlToBr>
                    <a:lnBlToTr w="12700" cmpd="sng">
                      <a:noFill/>
                      <a:prstDash val="solid"/>
                    </a:lnBlToTr>
                    <a:noFill/>
                  </a:tcPr>
                </a:tc>
                <a:extLst>
                  <a:ext uri="{0D108BD9-81ED-4DB2-BD59-A6C34878D82A}">
                    <a16:rowId xmlns:a16="http://schemas.microsoft.com/office/drawing/2014/main" val="3567308221"/>
                  </a:ext>
                </a:extLst>
              </a:tr>
            </a:tbl>
          </a:graphicData>
        </a:graphic>
      </p:graphicFrame>
      <p:graphicFrame>
        <p:nvGraphicFramePr>
          <p:cNvPr id="10" name="Table 9">
            <a:extLst>
              <a:ext uri="{FF2B5EF4-FFF2-40B4-BE49-F238E27FC236}">
                <a16:creationId xmlns:a16="http://schemas.microsoft.com/office/drawing/2014/main" id="{81AAF022-569B-0742-9469-458E622070E3}"/>
              </a:ext>
            </a:extLst>
          </p:cNvPr>
          <p:cNvGraphicFramePr>
            <a:graphicFrameLocks noGrp="1"/>
          </p:cNvGraphicFramePr>
          <p:nvPr>
            <p:extLst>
              <p:ext uri="{D42A27DB-BD31-4B8C-83A1-F6EECF244321}">
                <p14:modId xmlns:p14="http://schemas.microsoft.com/office/powerpoint/2010/main" val="3967676947"/>
              </p:ext>
            </p:extLst>
          </p:nvPr>
        </p:nvGraphicFramePr>
        <p:xfrm>
          <a:off x="4695825" y="1774698"/>
          <a:ext cx="4131724" cy="2562352"/>
        </p:xfrm>
        <a:graphic>
          <a:graphicData uri="http://schemas.openxmlformats.org/drawingml/2006/table">
            <a:tbl>
              <a:tblPr firstRow="1" bandRow="1"/>
              <a:tblGrid>
                <a:gridCol w="4131724">
                  <a:extLst>
                    <a:ext uri="{9D8B030D-6E8A-4147-A177-3AD203B41FA5}">
                      <a16:colId xmlns:a16="http://schemas.microsoft.com/office/drawing/2014/main" val="2662186321"/>
                    </a:ext>
                  </a:extLst>
                </a:gridCol>
              </a:tblGrid>
              <a:tr h="1965475">
                <a:tc>
                  <a:txBody>
                    <a:bodyPr/>
                    <a:lstStyle>
                      <a:lvl1pPr marL="0" algn="l" defTabSz="914400" rtl="0" eaLnBrk="1" latinLnBrk="0" hangingPunct="1">
                        <a:defRPr sz="1800" b="1" kern="1200">
                          <a:solidFill>
                            <a:schemeClr val="lt1"/>
                          </a:solidFill>
                          <a:latin typeface="PrudentialModern Medium"/>
                        </a:defRPr>
                      </a:lvl1pPr>
                      <a:lvl2pPr marL="457200" algn="l" defTabSz="914400" rtl="0" eaLnBrk="1" latinLnBrk="0" hangingPunct="1">
                        <a:defRPr sz="1800" b="1" kern="1200">
                          <a:solidFill>
                            <a:schemeClr val="lt1"/>
                          </a:solidFill>
                          <a:latin typeface="PrudentialModern Medium"/>
                        </a:defRPr>
                      </a:lvl2pPr>
                      <a:lvl3pPr marL="914400" algn="l" defTabSz="914400" rtl="0" eaLnBrk="1" latinLnBrk="0" hangingPunct="1">
                        <a:defRPr sz="1800" b="1" kern="1200">
                          <a:solidFill>
                            <a:schemeClr val="lt1"/>
                          </a:solidFill>
                          <a:latin typeface="PrudentialModern Medium"/>
                        </a:defRPr>
                      </a:lvl3pPr>
                      <a:lvl4pPr marL="1371600" algn="l" defTabSz="914400" rtl="0" eaLnBrk="1" latinLnBrk="0" hangingPunct="1">
                        <a:defRPr sz="1800" b="1" kern="1200">
                          <a:solidFill>
                            <a:schemeClr val="lt1"/>
                          </a:solidFill>
                          <a:latin typeface="PrudentialModern Medium"/>
                        </a:defRPr>
                      </a:lvl4pPr>
                      <a:lvl5pPr marL="1828800" algn="l" defTabSz="914400" rtl="0" eaLnBrk="1" latinLnBrk="0" hangingPunct="1">
                        <a:defRPr sz="1800" b="1" kern="1200">
                          <a:solidFill>
                            <a:schemeClr val="lt1"/>
                          </a:solidFill>
                          <a:latin typeface="PrudentialModern Medium"/>
                        </a:defRPr>
                      </a:lvl5pPr>
                      <a:lvl6pPr marL="2286000" algn="l" defTabSz="914400" rtl="0" eaLnBrk="1" latinLnBrk="0" hangingPunct="1">
                        <a:defRPr sz="1800" b="1" kern="1200">
                          <a:solidFill>
                            <a:schemeClr val="lt1"/>
                          </a:solidFill>
                          <a:latin typeface="PrudentialModern Medium"/>
                        </a:defRPr>
                      </a:lvl6pPr>
                      <a:lvl7pPr marL="2743200" algn="l" defTabSz="914400" rtl="0" eaLnBrk="1" latinLnBrk="0" hangingPunct="1">
                        <a:defRPr sz="1800" b="1" kern="1200">
                          <a:solidFill>
                            <a:schemeClr val="lt1"/>
                          </a:solidFill>
                          <a:latin typeface="PrudentialModern Medium"/>
                        </a:defRPr>
                      </a:lvl7pPr>
                      <a:lvl8pPr marL="3200400" algn="l" defTabSz="914400" rtl="0" eaLnBrk="1" latinLnBrk="0" hangingPunct="1">
                        <a:defRPr sz="1800" b="1" kern="1200">
                          <a:solidFill>
                            <a:schemeClr val="lt1"/>
                          </a:solidFill>
                          <a:latin typeface="PrudentialModern Medium"/>
                        </a:defRPr>
                      </a:lvl8pPr>
                      <a:lvl9pPr marL="3657600" algn="l" defTabSz="914400" rtl="0" eaLnBrk="1" latinLnBrk="0" hangingPunct="1">
                        <a:defRPr sz="1800" b="1" kern="1200">
                          <a:solidFill>
                            <a:schemeClr val="lt1"/>
                          </a:solidFill>
                          <a:latin typeface="PrudentialModern Medium"/>
                        </a:defRPr>
                      </a:lvl9pPr>
                    </a:lstStyle>
                    <a:p>
                      <a:pPr marL="342900" indent="-342900">
                        <a:lnSpc>
                          <a:spcPts val="2800"/>
                        </a:lnSpc>
                        <a:buClr>
                          <a:schemeClr val="accent2"/>
                        </a:buClr>
                        <a:buFont typeface="Wingdings" panose="05000000000000000000" pitchFamily="2" charset="2"/>
                        <a:buChar char="§"/>
                      </a:pPr>
                      <a:r>
                        <a:rPr lang="en-US" sz="2000" b="0" i="0" kern="1200" spc="0" dirty="0">
                          <a:solidFill>
                            <a:schemeClr val="accent5">
                              <a:lumMod val="75000"/>
                            </a:schemeClr>
                          </a:solidFill>
                          <a:latin typeface="PrudentialModern Med Cond" pitchFamily="2" charset="0"/>
                          <a:ea typeface="+mn-ea"/>
                          <a:cs typeface="Arial" pitchFamily="34" charset="0"/>
                        </a:rPr>
                        <a:t>Exceeds annual limit</a:t>
                      </a:r>
                    </a:p>
                    <a:p>
                      <a:pPr marL="342900" indent="-342900">
                        <a:lnSpc>
                          <a:spcPts val="2800"/>
                        </a:lnSpc>
                        <a:buClr>
                          <a:schemeClr val="accent2"/>
                        </a:buClr>
                        <a:buFont typeface="Wingdings" panose="05000000000000000000" pitchFamily="2" charset="2"/>
                        <a:buChar char="§"/>
                      </a:pPr>
                      <a:r>
                        <a:rPr lang="en-US" sz="2000" b="0" i="0" kern="1200" spc="0" dirty="0">
                          <a:solidFill>
                            <a:schemeClr val="accent5">
                              <a:lumMod val="75000"/>
                            </a:schemeClr>
                          </a:solidFill>
                          <a:latin typeface="PrudentialModern Med Cond" pitchFamily="2" charset="0"/>
                          <a:ea typeface="+mn-ea"/>
                          <a:cs typeface="Arial" pitchFamily="34" charset="0"/>
                        </a:rPr>
                        <a:t>More than earned income</a:t>
                      </a:r>
                    </a:p>
                    <a:p>
                      <a:pPr marL="342900" indent="-342900">
                        <a:lnSpc>
                          <a:spcPts val="2800"/>
                        </a:lnSpc>
                        <a:buClr>
                          <a:schemeClr val="accent2"/>
                        </a:buClr>
                        <a:buFont typeface="Wingdings" panose="05000000000000000000" pitchFamily="2" charset="2"/>
                        <a:buChar char="§"/>
                      </a:pPr>
                      <a:r>
                        <a:rPr lang="en-US" sz="2000" b="0" i="0" kern="1200" spc="0" dirty="0">
                          <a:solidFill>
                            <a:schemeClr val="accent5">
                              <a:lumMod val="75000"/>
                            </a:schemeClr>
                          </a:solidFill>
                          <a:latin typeface="PrudentialModern Med Cond" pitchFamily="2" charset="0"/>
                          <a:ea typeface="+mn-ea"/>
                          <a:cs typeface="Arial" pitchFamily="34" charset="0"/>
                        </a:rPr>
                        <a:t>Ineligible rollover (RMD, SEPP, Annuitized Income)</a:t>
                      </a:r>
                    </a:p>
                    <a:p>
                      <a:pPr marL="342900" indent="-342900">
                        <a:lnSpc>
                          <a:spcPts val="2800"/>
                        </a:lnSpc>
                        <a:buClr>
                          <a:schemeClr val="accent2"/>
                        </a:buClr>
                        <a:buFont typeface="Wingdings" panose="05000000000000000000" pitchFamily="2" charset="2"/>
                        <a:buChar char="§"/>
                      </a:pPr>
                      <a:r>
                        <a:rPr lang="en-US" sz="2000" b="0" i="0" kern="1200" spc="0" dirty="0">
                          <a:solidFill>
                            <a:schemeClr val="accent5">
                              <a:lumMod val="75000"/>
                            </a:schemeClr>
                          </a:solidFill>
                          <a:latin typeface="PrudentialModern Med Cond" pitchFamily="2" charset="0"/>
                          <a:ea typeface="+mn-ea"/>
                          <a:cs typeface="Arial" pitchFamily="34" charset="0"/>
                        </a:rPr>
                        <a:t>Roth IRA contribution made when MAGI (modified adjusted gross income) exceeds income limits</a:t>
                      </a:r>
                    </a:p>
                  </a:txBody>
                  <a:tcPr>
                    <a:lnL w="12700" cmpd="sng">
                      <a:solidFill>
                        <a:srgbClr val="FEFFFF"/>
                      </a:solidFill>
                    </a:lnL>
                    <a:lnR w="12700" cmpd="sng">
                      <a:solidFill>
                        <a:srgbClr val="FEFFFF"/>
                      </a:solidFill>
                    </a:lnR>
                    <a:lnT w="12700" cmpd="sng">
                      <a:solidFill>
                        <a:srgbClr val="FEFFFF"/>
                      </a:solidFill>
                    </a:lnT>
                    <a:lnB w="38100" cmpd="sng">
                      <a:solidFill>
                        <a:srgbClr val="FE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3938470"/>
                  </a:ext>
                </a:extLst>
              </a:tr>
            </a:tbl>
          </a:graphicData>
        </a:graphic>
      </p:graphicFrame>
      <p:sp>
        <p:nvSpPr>
          <p:cNvPr id="11" name="Rectangle 10">
            <a:extLst>
              <a:ext uri="{FF2B5EF4-FFF2-40B4-BE49-F238E27FC236}">
                <a16:creationId xmlns:a16="http://schemas.microsoft.com/office/drawing/2014/main" id="{A9285EF1-2162-F848-BF83-BA981B58B080}"/>
              </a:ext>
            </a:extLst>
          </p:cNvPr>
          <p:cNvSpPr/>
          <p:nvPr/>
        </p:nvSpPr>
        <p:spPr>
          <a:xfrm>
            <a:off x="298450" y="1226018"/>
            <a:ext cx="4159250" cy="457200"/>
          </a:xfrm>
          <a:prstGeom prst="rect">
            <a:avLst/>
          </a:prstGeom>
          <a:solidFill>
            <a:schemeClr val="accent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EFFFF"/>
                </a:solidFill>
                <a:effectLst/>
                <a:uLnTx/>
                <a:uFillTx/>
                <a:latin typeface="PrudentialModern SemCond"/>
                <a:ea typeface="+mn-ea"/>
                <a:cs typeface="+mn-cs"/>
              </a:rPr>
              <a:t>2020 IRA Contribution Limits</a:t>
            </a:r>
          </a:p>
        </p:txBody>
      </p:sp>
      <p:sp>
        <p:nvSpPr>
          <p:cNvPr id="12" name="Rectangle 11">
            <a:extLst>
              <a:ext uri="{FF2B5EF4-FFF2-40B4-BE49-F238E27FC236}">
                <a16:creationId xmlns:a16="http://schemas.microsoft.com/office/drawing/2014/main" id="{648B5B52-4FB3-AA47-A9A8-DCE611424BCF}"/>
              </a:ext>
            </a:extLst>
          </p:cNvPr>
          <p:cNvSpPr/>
          <p:nvPr/>
        </p:nvSpPr>
        <p:spPr>
          <a:xfrm>
            <a:off x="4695825" y="1226018"/>
            <a:ext cx="4131725" cy="457200"/>
          </a:xfrm>
          <a:prstGeom prst="rect">
            <a:avLst/>
          </a:prstGeom>
          <a:solidFill>
            <a:schemeClr val="accent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EFFFF"/>
                </a:solidFill>
                <a:effectLst/>
                <a:uLnTx/>
                <a:uFillTx/>
                <a:latin typeface="PrudentialModern SemCond"/>
                <a:ea typeface="+mn-ea"/>
                <a:cs typeface="+mn-cs"/>
              </a:rPr>
              <a:t>How Excess Contributions Happen</a:t>
            </a:r>
          </a:p>
        </p:txBody>
      </p:sp>
      <p:sp>
        <p:nvSpPr>
          <p:cNvPr id="15" name="TextBox 14">
            <a:extLst>
              <a:ext uri="{FF2B5EF4-FFF2-40B4-BE49-F238E27FC236}">
                <a16:creationId xmlns:a16="http://schemas.microsoft.com/office/drawing/2014/main" id="{22E4C1CC-F36B-C34E-B115-A91613016E1A}"/>
              </a:ext>
            </a:extLst>
          </p:cNvPr>
          <p:cNvSpPr txBox="1"/>
          <p:nvPr/>
        </p:nvSpPr>
        <p:spPr>
          <a:xfrm>
            <a:off x="304800" y="5061466"/>
            <a:ext cx="8534400" cy="523220"/>
          </a:xfrm>
          <a:prstGeom prst="rect">
            <a:avLst/>
          </a:prstGeom>
          <a:solidFill>
            <a:schemeClr val="accent2"/>
          </a:solidFill>
        </p:spPr>
        <p:txBody>
          <a:bodyPr wrap="square" rtlCol="0" anchor="ctr">
            <a:spAutoFit/>
          </a:bodyPr>
          <a:lstStyle/>
          <a:p>
            <a:pPr algn="ctr"/>
            <a:r>
              <a:rPr lang="en-US" sz="2800" b="1" i="1" dirty="0">
                <a:solidFill>
                  <a:srgbClr val="FFC000"/>
                </a:solidFill>
              </a:rPr>
              <a:t>6% penalty </a:t>
            </a:r>
            <a:r>
              <a:rPr lang="en-US" sz="2400" b="1" i="1" dirty="0">
                <a:solidFill>
                  <a:schemeClr val="bg1"/>
                </a:solidFill>
              </a:rPr>
              <a:t>for each year excess amount remains in the IRA</a:t>
            </a:r>
          </a:p>
        </p:txBody>
      </p:sp>
    </p:spTree>
    <p:extLst>
      <p:ext uri="{BB962C8B-B14F-4D97-AF65-F5344CB8AC3E}">
        <p14:creationId xmlns:p14="http://schemas.microsoft.com/office/powerpoint/2010/main" val="115011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22" presetClass="entr" presetSubtype="1"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2500"/>
                            </p:stCondLst>
                            <p:childTnLst>
                              <p:par>
                                <p:cTn id="12" presetID="10" presetClass="entr" presetSubtype="0" fill="hold" grpId="0" nodeType="afterEffect">
                                  <p:stCondLst>
                                    <p:cond delay="1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Rollover Mistakes</a:t>
            </a:r>
          </a:p>
        </p:txBody>
      </p:sp>
      <p:sp>
        <p:nvSpPr>
          <p:cNvPr id="8" name="Content Placeholder 2">
            <a:extLst>
              <a:ext uri="{FF2B5EF4-FFF2-40B4-BE49-F238E27FC236}">
                <a16:creationId xmlns:a16="http://schemas.microsoft.com/office/drawing/2014/main" id="{DC04614E-BD49-374D-8E9A-9DB6E1BE0637}"/>
              </a:ext>
            </a:extLst>
          </p:cNvPr>
          <p:cNvSpPr>
            <a:spLocks noGrp="1"/>
          </p:cNvSpPr>
          <p:nvPr>
            <p:ph sz="quarter" idx="4294967295"/>
          </p:nvPr>
        </p:nvSpPr>
        <p:spPr>
          <a:xfrm>
            <a:off x="304800" y="1219200"/>
            <a:ext cx="8553173" cy="2533650"/>
          </a:xfrm>
          <a:prstGeom prst="rect">
            <a:avLst/>
          </a:prstGeom>
        </p:spPr>
        <p:txBody>
          <a:bodyPr lIns="0" tIns="0" rIns="0" bIns="0"/>
          <a:lstStyle/>
          <a:p>
            <a:pPr marL="228600" indent="-320040">
              <a:lnSpc>
                <a:spcPts val="2600"/>
              </a:lnSpc>
              <a:spcBef>
                <a:spcPts val="0"/>
              </a:spcBef>
              <a:spcAft>
                <a:spcPts val="600"/>
              </a:spcAft>
              <a:buClr>
                <a:schemeClr val="accent2"/>
              </a:buClr>
              <a:buFont typeface="Wingdings" panose="05000000000000000000" pitchFamily="2" charset="2"/>
              <a:buChar char="§"/>
              <a:defRPr/>
            </a:pPr>
            <a:r>
              <a:rPr lang="en-US" sz="2000" b="0" dirty="0">
                <a:solidFill>
                  <a:srgbClr val="4A4A4A"/>
                </a:solidFill>
                <a:latin typeface="+mj-lt"/>
              </a:rPr>
              <a:t>Failing to complete rollover in 60 days</a:t>
            </a:r>
          </a:p>
          <a:p>
            <a:pPr marL="228600" indent="-320040">
              <a:lnSpc>
                <a:spcPts val="2600"/>
              </a:lnSpc>
              <a:spcBef>
                <a:spcPts val="0"/>
              </a:spcBef>
              <a:spcAft>
                <a:spcPts val="600"/>
              </a:spcAft>
              <a:buClr>
                <a:schemeClr val="accent2"/>
              </a:buClr>
              <a:buFont typeface="Wingdings" panose="05000000000000000000" pitchFamily="2" charset="2"/>
              <a:buChar char="§"/>
              <a:defRPr/>
            </a:pPr>
            <a:r>
              <a:rPr lang="en-US" sz="2000" b="0" dirty="0">
                <a:solidFill>
                  <a:srgbClr val="4A4A4A"/>
                </a:solidFill>
                <a:latin typeface="+mj-lt"/>
              </a:rPr>
              <a:t>Ineligible rollover (RMDs, SEPP, Annuitized Income)</a:t>
            </a:r>
          </a:p>
          <a:p>
            <a:pPr marL="228600" indent="-320040">
              <a:lnSpc>
                <a:spcPts val="2600"/>
              </a:lnSpc>
              <a:spcBef>
                <a:spcPts val="0"/>
              </a:spcBef>
              <a:spcAft>
                <a:spcPts val="600"/>
              </a:spcAft>
              <a:buClr>
                <a:schemeClr val="accent2"/>
              </a:buClr>
              <a:buFont typeface="Wingdings" panose="05000000000000000000" pitchFamily="2" charset="2"/>
              <a:buChar char="§"/>
              <a:defRPr/>
            </a:pPr>
            <a:r>
              <a:rPr lang="en-US" sz="2000" b="0" dirty="0">
                <a:solidFill>
                  <a:srgbClr val="4A4A4A"/>
                </a:solidFill>
                <a:latin typeface="+mj-lt"/>
              </a:rPr>
              <a:t>Incorrect transfers of inherited IRA</a:t>
            </a:r>
          </a:p>
          <a:p>
            <a:pPr marL="228600" indent="-320040">
              <a:lnSpc>
                <a:spcPts val="2600"/>
              </a:lnSpc>
              <a:spcBef>
                <a:spcPts val="0"/>
              </a:spcBef>
              <a:spcAft>
                <a:spcPts val="600"/>
              </a:spcAft>
              <a:buClr>
                <a:schemeClr val="accent2"/>
              </a:buClr>
              <a:buFont typeface="Wingdings" panose="05000000000000000000" pitchFamily="2" charset="2"/>
              <a:buChar char="§"/>
              <a:defRPr/>
            </a:pPr>
            <a:r>
              <a:rPr lang="en-US" sz="2000" b="0" dirty="0">
                <a:solidFill>
                  <a:srgbClr val="4A4A4A"/>
                </a:solidFill>
                <a:latin typeface="+mj-lt"/>
              </a:rPr>
              <a:t>More than one rollover within 365 days</a:t>
            </a:r>
          </a:p>
          <a:p>
            <a:pPr marL="228600" indent="-320040">
              <a:lnSpc>
                <a:spcPts val="2600"/>
              </a:lnSpc>
              <a:spcBef>
                <a:spcPts val="0"/>
              </a:spcBef>
              <a:spcAft>
                <a:spcPts val="600"/>
              </a:spcAft>
              <a:buClr>
                <a:schemeClr val="accent2"/>
              </a:buClr>
              <a:buFont typeface="Wingdings" panose="05000000000000000000" pitchFamily="2" charset="2"/>
              <a:buChar char="§"/>
              <a:defRPr/>
            </a:pPr>
            <a:r>
              <a:rPr lang="en-US" sz="2000" b="0" dirty="0">
                <a:solidFill>
                  <a:srgbClr val="4A4A4A"/>
                </a:solidFill>
                <a:latin typeface="+mj-lt"/>
              </a:rPr>
              <a:t>Rolling over after-tax Contributions to a traditional IRA</a:t>
            </a:r>
          </a:p>
        </p:txBody>
      </p:sp>
      <p:sp>
        <p:nvSpPr>
          <p:cNvPr id="13" name="TextBox 12">
            <a:extLst>
              <a:ext uri="{FF2B5EF4-FFF2-40B4-BE49-F238E27FC236}">
                <a16:creationId xmlns:a16="http://schemas.microsoft.com/office/drawing/2014/main" id="{2A3B9258-1FC5-1B4A-9D04-A42F4508A705}"/>
              </a:ext>
            </a:extLst>
          </p:cNvPr>
          <p:cNvSpPr txBox="1"/>
          <p:nvPr/>
        </p:nvSpPr>
        <p:spPr>
          <a:xfrm>
            <a:off x="301816" y="3352800"/>
            <a:ext cx="4155884" cy="2332946"/>
          </a:xfrm>
          <a:prstGeom prst="rect">
            <a:avLst/>
          </a:prstGeom>
          <a:solidFill>
            <a:schemeClr val="accent2"/>
          </a:solidFill>
          <a:effectLst/>
        </p:spPr>
        <p:txBody>
          <a:bodyPr wrap="square" rtlCol="0" anchor="t">
            <a:spAutoFit/>
          </a:bodyPr>
          <a:lstStyle/>
          <a:p>
            <a:pPr lvl="1">
              <a:lnSpc>
                <a:spcPct val="80000"/>
              </a:lnSpc>
              <a:defRPr/>
            </a:pPr>
            <a:endParaRPr lang="en-US" sz="800" b="1" dirty="0">
              <a:solidFill>
                <a:srgbClr val="FFC000"/>
              </a:solidFill>
            </a:endParaRPr>
          </a:p>
          <a:p>
            <a:pPr marL="228600" lvl="1">
              <a:lnSpc>
                <a:spcPct val="80000"/>
              </a:lnSpc>
              <a:defRPr/>
            </a:pPr>
            <a:r>
              <a:rPr lang="en-US" sz="2400" b="1" dirty="0">
                <a:solidFill>
                  <a:srgbClr val="FFC000"/>
                </a:solidFill>
              </a:rPr>
              <a:t>Indirect Rollover Rules</a:t>
            </a:r>
          </a:p>
          <a:p>
            <a:pPr marL="457200" indent="-222250">
              <a:buFont typeface="Arial" panose="020B0604020202020204" pitchFamily="34" charset="0"/>
              <a:buChar char="•"/>
              <a:tabLst>
                <a:tab pos="288925" algn="l"/>
              </a:tabLst>
              <a:defRPr/>
            </a:pPr>
            <a:r>
              <a:rPr lang="en-US" sz="2000" dirty="0">
                <a:solidFill>
                  <a:schemeClr val="bg1"/>
                </a:solidFill>
              </a:rPr>
              <a:t>20% mandatory tax withholding on eligible rollover distributions</a:t>
            </a:r>
            <a:endParaRPr lang="en-US" sz="1400" dirty="0">
              <a:solidFill>
                <a:schemeClr val="bg1"/>
              </a:solidFill>
            </a:endParaRPr>
          </a:p>
          <a:p>
            <a:pPr marL="457200" indent="-222250">
              <a:buFont typeface="Arial" panose="020B0604020202020204" pitchFamily="34" charset="0"/>
              <a:buChar char="•"/>
              <a:tabLst>
                <a:tab pos="288925" algn="l"/>
              </a:tabLst>
              <a:defRPr/>
            </a:pPr>
            <a:r>
              <a:rPr lang="en-US" sz="2000" dirty="0">
                <a:solidFill>
                  <a:schemeClr val="bg1"/>
                </a:solidFill>
              </a:rPr>
              <a:t>Within 60 days</a:t>
            </a:r>
          </a:p>
          <a:p>
            <a:pPr marL="457200" indent="-222250">
              <a:buFont typeface="Arial" panose="020B0604020202020204" pitchFamily="34" charset="0"/>
              <a:buChar char="•"/>
              <a:tabLst>
                <a:tab pos="288925" algn="l"/>
              </a:tabLst>
              <a:defRPr/>
            </a:pPr>
            <a:r>
              <a:rPr lang="en-US" sz="2000" dirty="0">
                <a:solidFill>
                  <a:schemeClr val="bg1"/>
                </a:solidFill>
              </a:rPr>
              <a:t>Only one IRA-to-IRA rollover allowed in 365 days</a:t>
            </a:r>
          </a:p>
          <a:p>
            <a:pPr marL="457200" indent="-222250">
              <a:buFont typeface="Arial" panose="020B0604020202020204" pitchFamily="34" charset="0"/>
              <a:buChar char="•"/>
              <a:tabLst>
                <a:tab pos="288925" algn="l"/>
              </a:tabLst>
              <a:defRPr/>
            </a:pPr>
            <a:r>
              <a:rPr lang="en-US" sz="2000" dirty="0">
                <a:solidFill>
                  <a:schemeClr val="bg1"/>
                </a:solidFill>
              </a:rPr>
              <a:t>Reported on Forms 1099-R &amp; 5498</a:t>
            </a:r>
          </a:p>
        </p:txBody>
      </p:sp>
      <p:sp>
        <p:nvSpPr>
          <p:cNvPr id="14" name="TextBox 13">
            <a:extLst>
              <a:ext uri="{FF2B5EF4-FFF2-40B4-BE49-F238E27FC236}">
                <a16:creationId xmlns:a16="http://schemas.microsoft.com/office/drawing/2014/main" id="{788CD40F-2CCA-4D46-81C8-EACD06CE5954}"/>
              </a:ext>
            </a:extLst>
          </p:cNvPr>
          <p:cNvSpPr txBox="1"/>
          <p:nvPr/>
        </p:nvSpPr>
        <p:spPr>
          <a:xfrm>
            <a:off x="4695824" y="3352800"/>
            <a:ext cx="4147255" cy="2332946"/>
          </a:xfrm>
          <a:prstGeom prst="rect">
            <a:avLst/>
          </a:prstGeom>
          <a:solidFill>
            <a:schemeClr val="accent2"/>
          </a:solidFill>
          <a:effectLst/>
        </p:spPr>
        <p:txBody>
          <a:bodyPr wrap="square" rtlCol="0" anchor="t">
            <a:spAutoFit/>
          </a:bodyPr>
          <a:lstStyle/>
          <a:p>
            <a:pPr lvl="1">
              <a:lnSpc>
                <a:spcPct val="80000"/>
              </a:lnSpc>
              <a:defRPr/>
            </a:pPr>
            <a:endParaRPr lang="en-US" sz="800" b="1" dirty="0">
              <a:solidFill>
                <a:srgbClr val="FFC000"/>
              </a:solidFill>
            </a:endParaRPr>
          </a:p>
          <a:p>
            <a:pPr marL="228600" lvl="1">
              <a:lnSpc>
                <a:spcPct val="80000"/>
              </a:lnSpc>
              <a:defRPr/>
            </a:pPr>
            <a:r>
              <a:rPr lang="en-US" sz="2400" b="1" dirty="0">
                <a:solidFill>
                  <a:srgbClr val="FFC000"/>
                </a:solidFill>
              </a:rPr>
              <a:t>Direct Transfer Rules</a:t>
            </a:r>
          </a:p>
          <a:p>
            <a:pPr marL="457200" indent="-222250">
              <a:buFont typeface="Arial" panose="020B0604020202020204" pitchFamily="34" charset="0"/>
              <a:buChar char="•"/>
              <a:defRPr/>
            </a:pPr>
            <a:r>
              <a:rPr lang="en-US" sz="2000" dirty="0">
                <a:solidFill>
                  <a:schemeClr val="bg1"/>
                </a:solidFill>
              </a:rPr>
              <a:t>Institution to institution</a:t>
            </a:r>
          </a:p>
          <a:p>
            <a:pPr marL="457200" indent="-222250">
              <a:buFont typeface="Arial" panose="020B0604020202020204" pitchFamily="34" charset="0"/>
              <a:buChar char="•"/>
              <a:defRPr/>
            </a:pPr>
            <a:r>
              <a:rPr lang="en-US" sz="2000" dirty="0">
                <a:solidFill>
                  <a:schemeClr val="bg1"/>
                </a:solidFill>
              </a:rPr>
              <a:t>No withholding</a:t>
            </a:r>
          </a:p>
          <a:p>
            <a:pPr marL="457200" indent="-222250">
              <a:buFont typeface="Arial" panose="020B0604020202020204" pitchFamily="34" charset="0"/>
              <a:buChar char="•"/>
              <a:defRPr/>
            </a:pPr>
            <a:r>
              <a:rPr lang="en-US" sz="2000" dirty="0">
                <a:solidFill>
                  <a:schemeClr val="bg1"/>
                </a:solidFill>
              </a:rPr>
              <a:t>No 60 day requirement</a:t>
            </a:r>
          </a:p>
          <a:p>
            <a:pPr marL="457200" indent="-222250">
              <a:buFont typeface="Arial" panose="020B0604020202020204" pitchFamily="34" charset="0"/>
              <a:buChar char="•"/>
              <a:tabLst>
                <a:tab pos="396875" algn="l"/>
              </a:tabLst>
              <a:defRPr/>
            </a:pPr>
            <a:r>
              <a:rPr lang="en-US" sz="2000" dirty="0">
                <a:solidFill>
                  <a:schemeClr val="bg1"/>
                </a:solidFill>
              </a:rPr>
              <a:t>Not limited to once per 365 days</a:t>
            </a:r>
          </a:p>
          <a:p>
            <a:pPr marL="457200" indent="-222250">
              <a:buFont typeface="Arial" panose="020B0604020202020204" pitchFamily="34" charset="0"/>
              <a:buChar char="•"/>
              <a:tabLst>
                <a:tab pos="396875" algn="l"/>
              </a:tabLst>
              <a:defRPr/>
            </a:pPr>
            <a:r>
              <a:rPr lang="en-US" sz="2000" dirty="0">
                <a:solidFill>
                  <a:schemeClr val="bg1"/>
                </a:solidFill>
              </a:rPr>
              <a:t>Not reportable</a:t>
            </a:r>
          </a:p>
          <a:p>
            <a:pPr marL="457200" indent="-222250">
              <a:buFont typeface="Arial" panose="020B0604020202020204" pitchFamily="34" charset="0"/>
              <a:buChar char="•"/>
              <a:tabLst>
                <a:tab pos="396875" algn="l"/>
              </a:tabLst>
              <a:defRPr/>
            </a:pPr>
            <a:endParaRPr lang="en-US" sz="2000" dirty="0">
              <a:solidFill>
                <a:schemeClr val="bg1"/>
              </a:solidFill>
            </a:endParaRPr>
          </a:p>
        </p:txBody>
      </p:sp>
    </p:spTree>
    <p:extLst>
      <p:ext uri="{BB962C8B-B14F-4D97-AF65-F5344CB8AC3E}">
        <p14:creationId xmlns:p14="http://schemas.microsoft.com/office/powerpoint/2010/main" val="286910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Reasons to Roll to an IRA</a:t>
            </a:r>
          </a:p>
        </p:txBody>
      </p:sp>
      <p:sp>
        <p:nvSpPr>
          <p:cNvPr id="16" name="Content Placeholder 2">
            <a:extLst>
              <a:ext uri="{FF2B5EF4-FFF2-40B4-BE49-F238E27FC236}">
                <a16:creationId xmlns:a16="http://schemas.microsoft.com/office/drawing/2014/main" id="{0F004307-2536-964C-88D4-D467BEB56B4C}"/>
              </a:ext>
            </a:extLst>
          </p:cNvPr>
          <p:cNvSpPr>
            <a:spLocks noGrp="1"/>
          </p:cNvSpPr>
          <p:nvPr>
            <p:ph sz="quarter" idx="4294967295"/>
          </p:nvPr>
        </p:nvSpPr>
        <p:spPr>
          <a:xfrm>
            <a:off x="304800" y="1219200"/>
            <a:ext cx="8534400" cy="3657600"/>
          </a:xfrm>
          <a:prstGeom prst="rect">
            <a:avLst/>
          </a:prstGeom>
        </p:spPr>
        <p:txBody>
          <a:bodyPr lIns="0" tIns="0" rIns="0" bIns="0"/>
          <a:lstStyle/>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No plan-imposed restrictions</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Estate planning flexibility </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No mandatory 20% withholding on withdrawals</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Control and greater investment selection</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Access to products providing guaranteed retirement income</a:t>
            </a:r>
          </a:p>
        </p:txBody>
      </p:sp>
      <p:sp>
        <p:nvSpPr>
          <p:cNvPr id="24" name="Rectangle 23">
            <a:extLst>
              <a:ext uri="{FF2B5EF4-FFF2-40B4-BE49-F238E27FC236}">
                <a16:creationId xmlns:a16="http://schemas.microsoft.com/office/drawing/2014/main" id="{38840B49-CFA6-4337-8ACC-71CD1FC0F98F}"/>
              </a:ext>
            </a:extLst>
          </p:cNvPr>
          <p:cNvSpPr/>
          <p:nvPr/>
        </p:nvSpPr>
        <p:spPr>
          <a:xfrm>
            <a:off x="304800" y="5824109"/>
            <a:ext cx="8518524" cy="141577"/>
          </a:xfrm>
          <a:prstGeom prst="rect">
            <a:avLst/>
          </a:prstGeom>
        </p:spPr>
        <p:txBody>
          <a:bodyPr wrap="square" lIns="0" tIns="9144" rIns="0" bIns="9144" anchor="b">
            <a:spAutoFit/>
          </a:bodyPr>
          <a:lstStyle/>
          <a:p>
            <a:pPr lvl="0" fontAlgn="base">
              <a:spcBef>
                <a:spcPct val="0"/>
              </a:spcBef>
              <a:spcAft>
                <a:spcPct val="0"/>
              </a:spcAft>
              <a:defRPr/>
            </a:pPr>
            <a:r>
              <a:rPr lang="en-US" sz="800" dirty="0">
                <a:solidFill>
                  <a:schemeClr val="accent5">
                    <a:lumMod val="75000"/>
                  </a:schemeClr>
                </a:solidFill>
                <a:latin typeface="PrudentialModern Med Cond" pitchFamily="2" charset="0"/>
                <a:ea typeface="Arial Narrow" charset="0"/>
                <a:cs typeface="Arial Narrow" charset="0"/>
              </a:rPr>
              <a:t>All guarantees, including optional benefits, are backed by the claims-paying ability of the issuing company.</a:t>
            </a:r>
          </a:p>
        </p:txBody>
      </p:sp>
    </p:spTree>
    <p:extLst>
      <p:ext uri="{BB962C8B-B14F-4D97-AF65-F5344CB8AC3E}">
        <p14:creationId xmlns:p14="http://schemas.microsoft.com/office/powerpoint/2010/main" val="231022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Reasons to NOT Roll to an IRA</a:t>
            </a:r>
            <a:endParaRPr lang="en-US" dirty="0"/>
          </a:p>
        </p:txBody>
      </p:sp>
      <p:sp>
        <p:nvSpPr>
          <p:cNvPr id="20" name="Content Placeholder 2">
            <a:extLst>
              <a:ext uri="{FF2B5EF4-FFF2-40B4-BE49-F238E27FC236}">
                <a16:creationId xmlns:a16="http://schemas.microsoft.com/office/drawing/2014/main" id="{0F004307-2536-964C-88D4-D467BEB56B4C}"/>
              </a:ext>
            </a:extLst>
          </p:cNvPr>
          <p:cNvSpPr>
            <a:spLocks noGrp="1"/>
          </p:cNvSpPr>
          <p:nvPr>
            <p:ph sz="quarter" idx="4294967295"/>
          </p:nvPr>
        </p:nvSpPr>
        <p:spPr>
          <a:xfrm>
            <a:off x="304800" y="1219200"/>
            <a:ext cx="8534400" cy="3657600"/>
          </a:xfrm>
          <a:prstGeom prst="rect">
            <a:avLst/>
          </a:prstGeom>
        </p:spPr>
        <p:txBody>
          <a:bodyPr lIns="0" tIns="0" rIns="0" bIns="0"/>
          <a:lstStyle/>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Early access to retirement assets</a:t>
            </a:r>
          </a:p>
          <a:p>
            <a:pPr marL="640080" lvl="1" indent="-342900">
              <a:lnSpc>
                <a:spcPts val="2600"/>
              </a:lnSpc>
              <a:spcBef>
                <a:spcPts val="1400"/>
              </a:spcBef>
              <a:buClr>
                <a:schemeClr val="accent2"/>
              </a:buClr>
              <a:buFont typeface="Arial" panose="020B0604020202020204" pitchFamily="34" charset="0"/>
              <a:buChar char="•"/>
              <a:defRPr/>
            </a:pPr>
            <a:r>
              <a:rPr lang="en-US" sz="1800" b="0" dirty="0">
                <a:solidFill>
                  <a:srgbClr val="4A4A4A"/>
                </a:solidFill>
                <a:latin typeface="PrudentialModern Med Cond" pitchFamily="2" charset="0"/>
              </a:rPr>
              <a:t>Retired at or after age 55</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Delayed distributions</a:t>
            </a:r>
          </a:p>
          <a:p>
            <a:pPr marL="640080" lvl="1" indent="-342900">
              <a:lnSpc>
                <a:spcPts val="2600"/>
              </a:lnSpc>
              <a:spcBef>
                <a:spcPts val="1400"/>
              </a:spcBef>
              <a:buClr>
                <a:schemeClr val="accent2"/>
              </a:buClr>
              <a:buFont typeface="Arial" panose="020B0604020202020204" pitchFamily="34" charset="0"/>
              <a:buChar char="•"/>
              <a:defRPr/>
            </a:pPr>
            <a:r>
              <a:rPr lang="en-US" sz="1800" b="0" dirty="0">
                <a:solidFill>
                  <a:srgbClr val="4A4A4A"/>
                </a:solidFill>
                <a:latin typeface="PrudentialModern Med Cond" pitchFamily="2" charset="0"/>
              </a:rPr>
              <a:t>Working beyond normal beginning date*</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Net Unrealized Appreciation (NUA) tax treatment</a:t>
            </a:r>
          </a:p>
          <a:p>
            <a:pPr marL="228600" lvl="1" indent="-320040">
              <a:lnSpc>
                <a:spcPts val="2600"/>
              </a:lnSpc>
              <a:spcBef>
                <a:spcPts val="1400"/>
              </a:spcBef>
              <a:buClr>
                <a:schemeClr val="accent2"/>
              </a:buClr>
              <a:buFont typeface="Wingdings" panose="05000000000000000000" pitchFamily="2" charset="2"/>
              <a:buChar char="§"/>
              <a:defRPr/>
            </a:pPr>
            <a:r>
              <a:rPr lang="en-US" b="0" dirty="0">
                <a:solidFill>
                  <a:srgbClr val="4A4A4A"/>
                </a:solidFill>
                <a:latin typeface="+mj-lt"/>
              </a:rPr>
              <a:t>ERISA credit protection</a:t>
            </a:r>
          </a:p>
        </p:txBody>
      </p:sp>
      <p:sp>
        <p:nvSpPr>
          <p:cNvPr id="2" name="TextBox 1">
            <a:extLst>
              <a:ext uri="{FF2B5EF4-FFF2-40B4-BE49-F238E27FC236}">
                <a16:creationId xmlns:a16="http://schemas.microsoft.com/office/drawing/2014/main" id="{8D9F1F4F-B6D3-440F-A5BF-6375B5473AD5}"/>
              </a:ext>
            </a:extLst>
          </p:cNvPr>
          <p:cNvSpPr txBox="1"/>
          <p:nvPr/>
        </p:nvSpPr>
        <p:spPr>
          <a:xfrm>
            <a:off x="381001" y="5407967"/>
            <a:ext cx="7010400" cy="461665"/>
          </a:xfrm>
          <a:prstGeom prst="rect">
            <a:avLst/>
          </a:prstGeom>
          <a:noFill/>
        </p:spPr>
        <p:txBody>
          <a:bodyPr wrap="square" rtlCol="0">
            <a:spAutoFit/>
          </a:bodyPr>
          <a:lstStyle/>
          <a:p>
            <a:r>
              <a:rPr lang="en-US" sz="1200" dirty="0">
                <a:latin typeface="PrudentialModern Med Cond" pitchFamily="2" charset="0"/>
              </a:rPr>
              <a:t>* Under the SECURE Act, taxpayers who attain age 70½ on or before 12-31-2019 have a beginning date based on age 70½. </a:t>
            </a:r>
          </a:p>
          <a:p>
            <a:r>
              <a:rPr lang="en-US" sz="1200" dirty="0">
                <a:latin typeface="PrudentialModern Med Cond" pitchFamily="2" charset="0"/>
              </a:rPr>
              <a:t>Taxpayers who attain age 70½ after 12-31-2019 have a beginning date based on age 72.</a:t>
            </a:r>
          </a:p>
        </p:txBody>
      </p:sp>
    </p:spTree>
    <p:extLst>
      <p:ext uri="{BB962C8B-B14F-4D97-AF65-F5344CB8AC3E}">
        <p14:creationId xmlns:p14="http://schemas.microsoft.com/office/powerpoint/2010/main" val="312486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Distribution Mistake – Taking an Early Distribution</a:t>
            </a:r>
          </a:p>
        </p:txBody>
      </p:sp>
      <p:sp>
        <p:nvSpPr>
          <p:cNvPr id="5" name="Rectangle 3">
            <a:extLst>
              <a:ext uri="{FF2B5EF4-FFF2-40B4-BE49-F238E27FC236}">
                <a16:creationId xmlns:a16="http://schemas.microsoft.com/office/drawing/2014/main" id="{1C346265-DCC6-694E-9F43-2E240FEBB36F}"/>
              </a:ext>
            </a:extLst>
          </p:cNvPr>
          <p:cNvSpPr txBox="1">
            <a:spLocks noChangeArrowheads="1"/>
          </p:cNvSpPr>
          <p:nvPr/>
        </p:nvSpPr>
        <p:spPr>
          <a:xfrm>
            <a:off x="298450" y="1828800"/>
            <a:ext cx="4159250" cy="2133600"/>
          </a:xfrm>
          <a:prstGeom prst="rect">
            <a:avLst/>
          </a:prstGeom>
        </p:spPr>
        <p:txBody>
          <a:bodyPr lIns="0" tIns="0" rIns="0" bIns="0">
            <a:noAutofit/>
          </a:bodyPr>
          <a:lst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lvl="1" indent="-342900" defTabSz="9144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ea typeface="+mn-ea"/>
                <a:cs typeface="Arial" pitchFamily="34" charset="0"/>
              </a:rPr>
              <a:t>Age 59½</a:t>
            </a:r>
          </a:p>
          <a:p>
            <a:pPr marL="342900" lvl="1" indent="-342900" defTabSz="9144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ea typeface="+mn-ea"/>
                <a:cs typeface="Arial" pitchFamily="34" charset="0"/>
              </a:rPr>
              <a:t>Death or disability</a:t>
            </a:r>
          </a:p>
          <a:p>
            <a:pPr marL="342900" lvl="1" indent="-342900" defTabSz="9144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ea typeface="+mn-ea"/>
                <a:cs typeface="Arial" pitchFamily="34" charset="0"/>
              </a:rPr>
              <a:t>First-time home buyer (up to $10,000)</a:t>
            </a:r>
          </a:p>
          <a:p>
            <a:pPr marL="342900" lvl="1" indent="-342900" defTabSz="9144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ea typeface="+mn-ea"/>
                <a:cs typeface="Arial" pitchFamily="34" charset="0"/>
              </a:rPr>
              <a:t>Deductible medical expenses (in excess of 10% of AGI)</a:t>
            </a:r>
          </a:p>
        </p:txBody>
      </p:sp>
      <p:sp>
        <p:nvSpPr>
          <p:cNvPr id="6" name="TextBox 5">
            <a:extLst>
              <a:ext uri="{FF2B5EF4-FFF2-40B4-BE49-F238E27FC236}">
                <a16:creationId xmlns:a16="http://schemas.microsoft.com/office/drawing/2014/main" id="{B974C567-D510-E640-9024-FF88A1D27299}"/>
              </a:ext>
            </a:extLst>
          </p:cNvPr>
          <p:cNvSpPr txBox="1"/>
          <p:nvPr/>
        </p:nvSpPr>
        <p:spPr>
          <a:xfrm>
            <a:off x="309562" y="5100935"/>
            <a:ext cx="8529638" cy="461665"/>
          </a:xfrm>
          <a:prstGeom prst="rect">
            <a:avLst/>
          </a:prstGeom>
          <a:solidFill>
            <a:schemeClr val="accent2"/>
          </a:solidFill>
          <a:effectLst/>
        </p:spPr>
        <p:txBody>
          <a:bodyPr wrap="square" rtlCol="0">
            <a:spAutoFit/>
          </a:bodyPr>
          <a:lstStyle/>
          <a:p>
            <a:pPr algn="ctr"/>
            <a:r>
              <a:rPr lang="en-US" sz="2400" b="1" i="1" dirty="0">
                <a:solidFill>
                  <a:schemeClr val="bg1"/>
                </a:solidFill>
              </a:rPr>
              <a:t>Note: Early distribution after divorce is not an exception</a:t>
            </a:r>
          </a:p>
        </p:txBody>
      </p:sp>
      <p:sp>
        <p:nvSpPr>
          <p:cNvPr id="7" name="TextBox 6">
            <a:extLst>
              <a:ext uri="{FF2B5EF4-FFF2-40B4-BE49-F238E27FC236}">
                <a16:creationId xmlns:a16="http://schemas.microsoft.com/office/drawing/2014/main" id="{4E2325BB-AACE-CE48-AA07-77BC092B4F96}"/>
              </a:ext>
            </a:extLst>
          </p:cNvPr>
          <p:cNvSpPr txBox="1"/>
          <p:nvPr/>
        </p:nvSpPr>
        <p:spPr>
          <a:xfrm>
            <a:off x="304800" y="1234588"/>
            <a:ext cx="8523288" cy="400110"/>
          </a:xfrm>
          <a:prstGeom prst="rect">
            <a:avLst/>
          </a:prstGeom>
          <a:noFill/>
          <a:scene3d>
            <a:camera prst="orthographicFront"/>
            <a:lightRig rig="threePt" dir="t"/>
          </a:scene3d>
          <a:sp3d>
            <a:bevelT/>
          </a:sp3d>
        </p:spPr>
        <p:txBody>
          <a:bodyPr wrap="square" lIns="0" tIns="0" rIns="0" bIns="0" rtlCol="0" anchor="ctr">
            <a:spAutoFit/>
          </a:bodyPr>
          <a:lstStyle/>
          <a:p>
            <a:r>
              <a:rPr lang="en-US" sz="2600" b="1" dirty="0">
                <a:solidFill>
                  <a:srgbClr val="616161"/>
                </a:solidFill>
                <a:latin typeface="PrudentialModern Bold Condensed" pitchFamily="2" charset="77"/>
              </a:rPr>
              <a:t>10% penalty with these exceptions</a:t>
            </a:r>
          </a:p>
        </p:txBody>
      </p:sp>
      <p:sp>
        <p:nvSpPr>
          <p:cNvPr id="8" name="Rectangle 7">
            <a:extLst>
              <a:ext uri="{FF2B5EF4-FFF2-40B4-BE49-F238E27FC236}">
                <a16:creationId xmlns:a16="http://schemas.microsoft.com/office/drawing/2014/main" id="{90FD6098-89E6-634A-8EAC-CF99A24B37A9}"/>
              </a:ext>
            </a:extLst>
          </p:cNvPr>
          <p:cNvSpPr/>
          <p:nvPr/>
        </p:nvSpPr>
        <p:spPr>
          <a:xfrm>
            <a:off x="4695825" y="1828800"/>
            <a:ext cx="4143375" cy="1962845"/>
          </a:xfrm>
          <a:prstGeom prst="rect">
            <a:avLst/>
          </a:prstGeom>
        </p:spPr>
        <p:txBody>
          <a:bodyPr wrap="square" lIns="0" tIns="0" rIns="0" bIns="0">
            <a:spAutoFit/>
          </a:bodyPr>
          <a:lstStyle/>
          <a:p>
            <a:pPr marL="342900" lvl="1" indent="-3429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cs typeface="Arial" pitchFamily="34" charset="0"/>
              </a:rPr>
              <a:t>Education expenses for investor’s family</a:t>
            </a:r>
          </a:p>
          <a:p>
            <a:pPr marL="342900" lvl="1" indent="-3429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cs typeface="Arial" pitchFamily="34" charset="0"/>
              </a:rPr>
              <a:t>Health insurance premiums for the unemployed</a:t>
            </a:r>
          </a:p>
          <a:p>
            <a:pPr marL="342900" lvl="1" indent="-342900">
              <a:lnSpc>
                <a:spcPts val="2600"/>
              </a:lnSpc>
              <a:spcBef>
                <a:spcPts val="1200"/>
              </a:spcBef>
              <a:buClr>
                <a:schemeClr val="accent2"/>
              </a:buClr>
              <a:buFont typeface="Wingdings" panose="05000000000000000000" pitchFamily="2" charset="2"/>
              <a:buChar char="§"/>
              <a:defRPr/>
            </a:pPr>
            <a:r>
              <a:rPr lang="en-US" sz="2000" dirty="0">
                <a:solidFill>
                  <a:srgbClr val="4A4A4A"/>
                </a:solidFill>
                <a:latin typeface="PrudentialModern Med Cond" pitchFamily="2" charset="0"/>
                <a:cs typeface="Arial" pitchFamily="34" charset="0"/>
              </a:rPr>
              <a:t>Substantially Equal Periodic Payments (SEPP)</a:t>
            </a:r>
          </a:p>
        </p:txBody>
      </p:sp>
      <p:sp>
        <p:nvSpPr>
          <p:cNvPr id="9" name="Rectangle 8">
            <a:extLst>
              <a:ext uri="{FF2B5EF4-FFF2-40B4-BE49-F238E27FC236}">
                <a16:creationId xmlns:a16="http://schemas.microsoft.com/office/drawing/2014/main" id="{38840B49-CFA6-4337-8ACC-71CD1FC0F98F}"/>
              </a:ext>
            </a:extLst>
          </p:cNvPr>
          <p:cNvSpPr/>
          <p:nvPr/>
        </p:nvSpPr>
        <p:spPr>
          <a:xfrm>
            <a:off x="304800" y="5700998"/>
            <a:ext cx="8518524" cy="264688"/>
          </a:xfrm>
          <a:prstGeom prst="rect">
            <a:avLst/>
          </a:prstGeom>
        </p:spPr>
        <p:txBody>
          <a:bodyPr wrap="square" lIns="0" tIns="9144" rIns="0" bIns="9144" anchor="b">
            <a:spAutoFit/>
          </a:bodyPr>
          <a:lstStyle/>
          <a:p>
            <a:pPr fontAlgn="base">
              <a:spcBef>
                <a:spcPct val="0"/>
              </a:spcBef>
              <a:spcAft>
                <a:spcPct val="0"/>
              </a:spcAft>
              <a:defRPr/>
            </a:pPr>
            <a:r>
              <a:rPr lang="en-US" sz="800" dirty="0">
                <a:solidFill>
                  <a:schemeClr val="accent5">
                    <a:lumMod val="75000"/>
                  </a:schemeClr>
                </a:solidFill>
                <a:latin typeface="PrudentialModern Med Cond" pitchFamily="2" charset="0"/>
                <a:ea typeface="Arial Narrow" charset="0"/>
                <a:cs typeface="Arial Narrow" charset="0"/>
              </a:rPr>
              <a:t>Not all exceptions are listed</a:t>
            </a:r>
          </a:p>
          <a:p>
            <a:pPr fontAlgn="base">
              <a:spcBef>
                <a:spcPct val="0"/>
              </a:spcBef>
              <a:spcAft>
                <a:spcPct val="0"/>
              </a:spcAft>
              <a:defRPr/>
            </a:pPr>
            <a:r>
              <a:rPr lang="en-US" sz="800" dirty="0">
                <a:solidFill>
                  <a:schemeClr val="accent5">
                    <a:lumMod val="75000"/>
                  </a:schemeClr>
                </a:solidFill>
                <a:latin typeface="PrudentialModern Med Cond" pitchFamily="2" charset="0"/>
                <a:ea typeface="Arial Narrow" charset="0"/>
                <a:cs typeface="Arial Narrow" charset="0"/>
              </a:rPr>
              <a:t>Not all of these exceptions apply to employer-sponsored qualified plans</a:t>
            </a:r>
          </a:p>
        </p:txBody>
      </p:sp>
    </p:spTree>
    <p:extLst>
      <p:ext uri="{BB962C8B-B14F-4D97-AF65-F5344CB8AC3E}">
        <p14:creationId xmlns:p14="http://schemas.microsoft.com/office/powerpoint/2010/main" val="16259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7A6-BA62-4B23-8174-93CDD22D2C55}"/>
              </a:ext>
            </a:extLst>
          </p:cNvPr>
          <p:cNvSpPr>
            <a:spLocks noGrp="1"/>
          </p:cNvSpPr>
          <p:nvPr>
            <p:ph type="title"/>
          </p:nvPr>
        </p:nvSpPr>
        <p:spPr>
          <a:xfrm>
            <a:off x="365760" y="91440"/>
            <a:ext cx="8412480" cy="914400"/>
          </a:xfrm>
        </p:spPr>
        <p:txBody>
          <a:bodyPr/>
          <a:lstStyle/>
          <a:p>
            <a:r>
              <a:rPr lang="en-US" dirty="0"/>
              <a:t>Taking Distributions in a Down Market</a:t>
            </a:r>
          </a:p>
        </p:txBody>
      </p:sp>
      <p:grpSp>
        <p:nvGrpSpPr>
          <p:cNvPr id="18" name="Group 17"/>
          <p:cNvGrpSpPr/>
          <p:nvPr/>
        </p:nvGrpSpPr>
        <p:grpSpPr>
          <a:xfrm>
            <a:off x="964570" y="1587173"/>
            <a:ext cx="7214860" cy="914400"/>
            <a:chOff x="964570" y="1719070"/>
            <a:chExt cx="7214860" cy="731712"/>
          </a:xfrm>
          <a:solidFill>
            <a:schemeClr val="accent4"/>
          </a:solidFill>
        </p:grpSpPr>
        <p:sp>
          <p:nvSpPr>
            <p:cNvPr id="35" name="Rectangle 34"/>
            <p:cNvSpPr/>
            <p:nvPr/>
          </p:nvSpPr>
          <p:spPr>
            <a:xfrm>
              <a:off x="8042270" y="1719070"/>
              <a:ext cx="137160" cy="731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34" name="Rectangle: Rounded Corners 13">
              <a:extLst>
                <a:ext uri="{FF2B5EF4-FFF2-40B4-BE49-F238E27FC236}">
                  <a16:creationId xmlns:a16="http://schemas.microsoft.com/office/drawing/2014/main" id="{5318E397-884D-49F2-8F5A-4DE1DE5C5E9E}"/>
                </a:ext>
              </a:extLst>
            </p:cNvPr>
            <p:cNvSpPr/>
            <p:nvPr/>
          </p:nvSpPr>
          <p:spPr>
            <a:xfrm>
              <a:off x="1330328" y="1719071"/>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What is a bear market?</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20% loss from the most recent market peak*</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10 bear markets since 1945*</a:t>
              </a:r>
            </a:p>
          </p:txBody>
        </p:sp>
        <p:grpSp>
          <p:nvGrpSpPr>
            <p:cNvPr id="8" name="Group 7"/>
            <p:cNvGrpSpPr/>
            <p:nvPr/>
          </p:nvGrpSpPr>
          <p:grpSpPr>
            <a:xfrm>
              <a:off x="964570" y="1822357"/>
              <a:ext cx="615633" cy="585370"/>
              <a:chOff x="964732" y="1822454"/>
              <a:chExt cx="615633" cy="585370"/>
            </a:xfrm>
            <a:grpFill/>
          </p:grpSpPr>
          <p:sp>
            <p:nvSpPr>
              <p:cNvPr id="33" name="Freeform 32"/>
              <p:cNvSpPr>
                <a:spLocks/>
              </p:cNvSpPr>
              <p:nvPr/>
            </p:nvSpPr>
            <p:spPr>
              <a:xfrm>
                <a:off x="964732" y="1822454"/>
                <a:ext cx="365770" cy="58537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00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30" name="Oval 29"/>
              <p:cNvSpPr>
                <a:spLocks/>
              </p:cNvSpPr>
              <p:nvPr/>
            </p:nvSpPr>
            <p:spPr>
              <a:xfrm>
                <a:off x="1080619" y="1910198"/>
                <a:ext cx="499746" cy="402442"/>
              </a:xfrm>
              <a:prstGeom prst="ellipse">
                <a:avLst/>
              </a:prstGeom>
              <a:solidFill>
                <a:srgbClr val="001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udentialModern SemCond"/>
                    <a:ea typeface="+mn-ea"/>
                    <a:cs typeface="+mn-cs"/>
                  </a:rPr>
                  <a:t>1</a:t>
                </a:r>
              </a:p>
            </p:txBody>
          </p:sp>
        </p:grpSp>
      </p:grpSp>
      <p:grpSp>
        <p:nvGrpSpPr>
          <p:cNvPr id="16" name="Group 15"/>
          <p:cNvGrpSpPr/>
          <p:nvPr/>
        </p:nvGrpSpPr>
        <p:grpSpPr>
          <a:xfrm>
            <a:off x="964570" y="3390403"/>
            <a:ext cx="7214860" cy="731712"/>
            <a:chOff x="964570" y="3363426"/>
            <a:chExt cx="7214860" cy="731712"/>
          </a:xfrm>
          <a:solidFill>
            <a:schemeClr val="accent4"/>
          </a:solidFill>
        </p:grpSpPr>
        <p:sp>
          <p:nvSpPr>
            <p:cNvPr id="44" name="Rectangle 43"/>
            <p:cNvSpPr/>
            <p:nvPr/>
          </p:nvSpPr>
          <p:spPr>
            <a:xfrm>
              <a:off x="8042270" y="3363426"/>
              <a:ext cx="137160" cy="731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5" name="Rectangle: Rounded Corners 13">
              <a:extLst>
                <a:ext uri="{FF2B5EF4-FFF2-40B4-BE49-F238E27FC236}">
                  <a16:creationId xmlns:a16="http://schemas.microsoft.com/office/drawing/2014/main" id="{5318E397-884D-49F2-8F5A-4DE1DE5C5E9E}"/>
                </a:ext>
              </a:extLst>
            </p:cNvPr>
            <p:cNvSpPr/>
            <p:nvPr/>
          </p:nvSpPr>
          <p:spPr>
            <a:xfrm>
              <a:off x="1330328" y="3363427"/>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How many bear markets will a retiree face on average?</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a:t>
              </a: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a:t>
              </a:r>
              <a:r>
                <a:rPr lang="en-US" sz="1600" dirty="0">
                  <a:solidFill>
                    <a:schemeClr val="accent4">
                      <a:lumMod val="25000"/>
                    </a:schemeClr>
                  </a:solidFill>
                  <a:latin typeface="PrudentialModern SemCond"/>
                </a:rPr>
                <a:t>4</a:t>
              </a: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bear markets**</a:t>
              </a:r>
            </a:p>
          </p:txBody>
        </p:sp>
        <p:grpSp>
          <p:nvGrpSpPr>
            <p:cNvPr id="6" name="Group 5"/>
            <p:cNvGrpSpPr/>
            <p:nvPr/>
          </p:nvGrpSpPr>
          <p:grpSpPr>
            <a:xfrm>
              <a:off x="964570" y="3363522"/>
              <a:ext cx="615633" cy="731520"/>
              <a:chOff x="964732" y="3271779"/>
              <a:chExt cx="615633" cy="731520"/>
            </a:xfrm>
            <a:grpFill/>
          </p:grpSpPr>
          <p:sp>
            <p:nvSpPr>
              <p:cNvPr id="46" name="Freeform 45"/>
              <p:cNvSpPr>
                <a:spLocks noChangeAspect="1"/>
              </p:cNvSpPr>
              <p:nvPr/>
            </p:nvSpPr>
            <p:spPr>
              <a:xfrm>
                <a:off x="964732" y="3271779"/>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51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7" name="Oval 46"/>
              <p:cNvSpPr>
                <a:spLocks noChangeAspect="1"/>
              </p:cNvSpPr>
              <p:nvPr/>
            </p:nvSpPr>
            <p:spPr>
              <a:xfrm>
                <a:off x="1080619" y="3387666"/>
                <a:ext cx="499746" cy="499746"/>
              </a:xfrm>
              <a:prstGeom prst="ellipse">
                <a:avLst/>
              </a:prstGeom>
              <a:solidFill>
                <a:srgbClr val="43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udentialModern SemCond"/>
                    <a:ea typeface="+mn-ea"/>
                    <a:cs typeface="+mn-cs"/>
                  </a:rPr>
                  <a:t>3</a:t>
                </a:r>
              </a:p>
            </p:txBody>
          </p:sp>
        </p:grpSp>
      </p:grpSp>
      <p:grpSp>
        <p:nvGrpSpPr>
          <p:cNvPr id="15" name="Group 14"/>
          <p:cNvGrpSpPr/>
          <p:nvPr/>
        </p:nvGrpSpPr>
        <p:grpSpPr>
          <a:xfrm>
            <a:off x="964570" y="4167410"/>
            <a:ext cx="7214860" cy="731712"/>
            <a:chOff x="964570" y="4185604"/>
            <a:chExt cx="7214860" cy="731712"/>
          </a:xfrm>
          <a:solidFill>
            <a:schemeClr val="accent4"/>
          </a:solidFill>
        </p:grpSpPr>
        <p:sp>
          <p:nvSpPr>
            <p:cNvPr id="48" name="Rectangle 47"/>
            <p:cNvSpPr/>
            <p:nvPr/>
          </p:nvSpPr>
          <p:spPr>
            <a:xfrm>
              <a:off x="8042270" y="4185604"/>
              <a:ext cx="137160" cy="7317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9" name="Rectangle: Rounded Corners 13">
              <a:extLst>
                <a:ext uri="{FF2B5EF4-FFF2-40B4-BE49-F238E27FC236}">
                  <a16:creationId xmlns:a16="http://schemas.microsoft.com/office/drawing/2014/main" id="{5318E397-884D-49F2-8F5A-4DE1DE5C5E9E}"/>
                </a:ext>
              </a:extLst>
            </p:cNvPr>
            <p:cNvSpPr/>
            <p:nvPr/>
          </p:nvSpPr>
          <p:spPr>
            <a:xfrm>
              <a:off x="1330328" y="4185605"/>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How long does the average bear market last?</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17 months*</a:t>
              </a:r>
            </a:p>
          </p:txBody>
        </p:sp>
        <p:grpSp>
          <p:nvGrpSpPr>
            <p:cNvPr id="5" name="Group 4"/>
            <p:cNvGrpSpPr/>
            <p:nvPr/>
          </p:nvGrpSpPr>
          <p:grpSpPr>
            <a:xfrm>
              <a:off x="964570" y="4185700"/>
              <a:ext cx="615633" cy="731520"/>
              <a:chOff x="952665" y="4040389"/>
              <a:chExt cx="615633" cy="731520"/>
            </a:xfrm>
            <a:grpFill/>
          </p:grpSpPr>
          <p:sp>
            <p:nvSpPr>
              <p:cNvPr id="50" name="Freeform 49"/>
              <p:cNvSpPr>
                <a:spLocks noChangeAspect="1"/>
              </p:cNvSpPr>
              <p:nvPr/>
            </p:nvSpPr>
            <p:spPr>
              <a:xfrm>
                <a:off x="952665" y="4040389"/>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1A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51" name="Oval 50"/>
              <p:cNvSpPr>
                <a:spLocks noChangeAspect="1"/>
              </p:cNvSpPr>
              <p:nvPr/>
            </p:nvSpPr>
            <p:spPr>
              <a:xfrm>
                <a:off x="1068552" y="4156276"/>
                <a:ext cx="499746" cy="499746"/>
              </a:xfrm>
              <a:prstGeom prst="ellipse">
                <a:avLst/>
              </a:prstGeom>
              <a:solidFill>
                <a:srgbClr val="1A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udentialModern SemCond"/>
                    <a:ea typeface="+mn-ea"/>
                    <a:cs typeface="+mn-cs"/>
                  </a:rPr>
                  <a:t>4</a:t>
                </a:r>
              </a:p>
            </p:txBody>
          </p:sp>
        </p:grpSp>
      </p:grpSp>
      <p:grpSp>
        <p:nvGrpSpPr>
          <p:cNvPr id="17" name="Group 16"/>
          <p:cNvGrpSpPr/>
          <p:nvPr/>
        </p:nvGrpSpPr>
        <p:grpSpPr>
          <a:xfrm>
            <a:off x="964570" y="2580132"/>
            <a:ext cx="7214860" cy="731712"/>
            <a:chOff x="964570" y="2541248"/>
            <a:chExt cx="7214860" cy="731712"/>
          </a:xfrm>
          <a:solidFill>
            <a:schemeClr val="accent4"/>
          </a:solidFill>
        </p:grpSpPr>
        <p:sp>
          <p:nvSpPr>
            <p:cNvPr id="23" name="Rectangle 22"/>
            <p:cNvSpPr/>
            <p:nvPr/>
          </p:nvSpPr>
          <p:spPr>
            <a:xfrm>
              <a:off x="8042270" y="2541248"/>
              <a:ext cx="137160" cy="731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24" name="Rectangle: Rounded Corners 13">
              <a:extLst>
                <a:ext uri="{FF2B5EF4-FFF2-40B4-BE49-F238E27FC236}">
                  <a16:creationId xmlns:a16="http://schemas.microsoft.com/office/drawing/2014/main" id="{5318E397-884D-49F2-8F5A-4DE1DE5C5E9E}"/>
                </a:ext>
              </a:extLst>
            </p:cNvPr>
            <p:cNvSpPr/>
            <p:nvPr/>
          </p:nvSpPr>
          <p:spPr>
            <a:xfrm>
              <a:off x="1330328" y="2541249"/>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What is the average bear market loss since 1945?</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35%**</a:t>
              </a:r>
            </a:p>
          </p:txBody>
        </p:sp>
        <p:grpSp>
          <p:nvGrpSpPr>
            <p:cNvPr id="7" name="Group 6"/>
            <p:cNvGrpSpPr/>
            <p:nvPr/>
          </p:nvGrpSpPr>
          <p:grpSpPr>
            <a:xfrm>
              <a:off x="964570" y="2541344"/>
              <a:ext cx="615633" cy="731520"/>
              <a:chOff x="952665" y="2495424"/>
              <a:chExt cx="615633" cy="731520"/>
            </a:xfrm>
            <a:grpFill/>
          </p:grpSpPr>
          <p:sp>
            <p:nvSpPr>
              <p:cNvPr id="25" name="Freeform 24"/>
              <p:cNvSpPr>
                <a:spLocks noChangeAspect="1"/>
              </p:cNvSpPr>
              <p:nvPr/>
            </p:nvSpPr>
            <p:spPr>
              <a:xfrm>
                <a:off x="952665" y="2495424"/>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004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26" name="Oval 25"/>
              <p:cNvSpPr>
                <a:spLocks noChangeAspect="1"/>
              </p:cNvSpPr>
              <p:nvPr/>
            </p:nvSpPr>
            <p:spPr>
              <a:xfrm>
                <a:off x="1068552" y="2611311"/>
                <a:ext cx="499746" cy="499746"/>
              </a:xfrm>
              <a:prstGeom prst="ellipse">
                <a:avLst/>
              </a:prstGeom>
              <a:solidFill>
                <a:srgbClr val="005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udentialModern SemCond"/>
                    <a:ea typeface="+mn-ea"/>
                    <a:cs typeface="+mn-cs"/>
                  </a:rPr>
                  <a:t>2</a:t>
                </a:r>
              </a:p>
            </p:txBody>
          </p:sp>
        </p:grpSp>
      </p:grpSp>
      <p:sp>
        <p:nvSpPr>
          <p:cNvPr id="36" name="TextBox 35">
            <a:extLst>
              <a:ext uri="{FF2B5EF4-FFF2-40B4-BE49-F238E27FC236}">
                <a16:creationId xmlns:a16="http://schemas.microsoft.com/office/drawing/2014/main" id="{C282BE32-32CB-6345-81B9-00F9675B9E7C}"/>
              </a:ext>
            </a:extLst>
          </p:cNvPr>
          <p:cNvSpPr txBox="1"/>
          <p:nvPr/>
        </p:nvSpPr>
        <p:spPr>
          <a:xfrm>
            <a:off x="334534" y="5933401"/>
            <a:ext cx="8122024" cy="30777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 JP Morgan “Guide to the Markets</a:t>
            </a:r>
            <a:r>
              <a:rPr kumimoji="0" lang="en-US" sz="1000" b="0" i="0" u="none" strike="noStrike" kern="1200" cap="none" spc="0" normalizeH="0" baseline="3000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a:t>
            </a: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 1Q 2020; based on market activity post-WWII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 ** Assumes retiree age 65 with anticipated death at age 90, and an average 6.8 years between market peaks in the post-WWII era.</a:t>
            </a:r>
          </a:p>
        </p:txBody>
      </p:sp>
      <p:sp>
        <p:nvSpPr>
          <p:cNvPr id="37" name="TextBox 36">
            <a:extLst>
              <a:ext uri="{FF2B5EF4-FFF2-40B4-BE49-F238E27FC236}">
                <a16:creationId xmlns:a16="http://schemas.microsoft.com/office/drawing/2014/main" id="{7A15AFEF-689C-4735-8BFA-482C609E81AD}"/>
              </a:ext>
            </a:extLst>
          </p:cNvPr>
          <p:cNvSpPr txBox="1"/>
          <p:nvPr/>
        </p:nvSpPr>
        <p:spPr>
          <a:xfrm>
            <a:off x="7459133" y="6646862"/>
            <a:ext cx="9974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SL 00130d  02/2019</a:t>
            </a:r>
          </a:p>
        </p:txBody>
      </p:sp>
    </p:spTree>
    <p:extLst>
      <p:ext uri="{BB962C8B-B14F-4D97-AF65-F5344CB8AC3E}">
        <p14:creationId xmlns:p14="http://schemas.microsoft.com/office/powerpoint/2010/main" val="190244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Distribution Danger – Market Risk</a:t>
            </a:r>
            <a:br>
              <a:rPr lang="en-US" dirty="0"/>
            </a:br>
            <a:r>
              <a:rPr lang="en-US" sz="2400" dirty="0">
                <a:solidFill>
                  <a:srgbClr val="0070C0"/>
                </a:solidFill>
              </a:rPr>
              <a:t>Mathematics of loss in distribution</a:t>
            </a:r>
          </a:p>
        </p:txBody>
      </p:sp>
      <p:sp>
        <p:nvSpPr>
          <p:cNvPr id="36" name="Rectangle 35"/>
          <p:cNvSpPr/>
          <p:nvPr/>
        </p:nvSpPr>
        <p:spPr>
          <a:xfrm>
            <a:off x="284589" y="1213247"/>
            <a:ext cx="8505435" cy="615553"/>
          </a:xfrm>
          <a:prstGeom prst="rect">
            <a:avLst/>
          </a:prstGeom>
        </p:spPr>
        <p:txBody>
          <a:bodyPr wrap="square" lIns="0" tIns="0" rIns="0" bIns="0" anchor="ctr" anchorCtr="0">
            <a:spAutoFit/>
          </a:bodyPr>
          <a:lstStyle/>
          <a:p>
            <a:pPr lvl="0" eaLnBrk="0" fontAlgn="base" hangingPunct="0">
              <a:spcBef>
                <a:spcPct val="20000"/>
              </a:spcBef>
              <a:spcAft>
                <a:spcPct val="0"/>
              </a:spcAft>
            </a:pPr>
            <a:r>
              <a:rPr lang="en-US" sz="2000" b="1" dirty="0">
                <a:solidFill>
                  <a:srgbClr val="616161"/>
                </a:solidFill>
                <a:latin typeface="PrudentialModern Cond" pitchFamily="2" charset="0"/>
                <a:cs typeface="Arial" pitchFamily="34" charset="0"/>
              </a:rPr>
              <a:t>Long term investing success lies in avoiding large losses during the inevitable declines that all markets experience</a:t>
            </a:r>
          </a:p>
        </p:txBody>
      </p:sp>
      <p:sp>
        <p:nvSpPr>
          <p:cNvPr id="145" name="Rectangle 144">
            <a:extLst>
              <a:ext uri="{FF2B5EF4-FFF2-40B4-BE49-F238E27FC236}">
                <a16:creationId xmlns:a16="http://schemas.microsoft.com/office/drawing/2014/main" id="{3C72B47B-BA02-724B-9540-ABC78FE0AC5C}"/>
              </a:ext>
            </a:extLst>
          </p:cNvPr>
          <p:cNvSpPr/>
          <p:nvPr/>
        </p:nvSpPr>
        <p:spPr>
          <a:xfrm>
            <a:off x="304800" y="4355068"/>
            <a:ext cx="1295400" cy="369332"/>
          </a:xfrm>
          <a:prstGeom prst="rect">
            <a:avLst/>
          </a:prstGeom>
        </p:spPr>
        <p:txBody>
          <a:bodyPr wrap="square">
            <a:spAutoFit/>
          </a:bodyPr>
          <a:lstStyle/>
          <a:p>
            <a:pPr algn="ctr" eaLnBrk="0" fontAlgn="base" hangingPunct="0">
              <a:spcBef>
                <a:spcPct val="20000"/>
              </a:spcBef>
              <a:spcAft>
                <a:spcPct val="0"/>
              </a:spcAft>
            </a:pPr>
            <a:r>
              <a:rPr lang="en-US" b="1" dirty="0">
                <a:solidFill>
                  <a:srgbClr val="C00000"/>
                </a:solidFill>
                <a:latin typeface="PrudentialModern Cond" pitchFamily="2" charset="0"/>
                <a:cs typeface="Arial" pitchFamily="34" charset="0"/>
              </a:rPr>
              <a:t>% of Loss</a:t>
            </a:r>
          </a:p>
        </p:txBody>
      </p:sp>
      <p:sp>
        <p:nvSpPr>
          <p:cNvPr id="146" name="Rectangle 145">
            <a:extLst>
              <a:ext uri="{FF2B5EF4-FFF2-40B4-BE49-F238E27FC236}">
                <a16:creationId xmlns:a16="http://schemas.microsoft.com/office/drawing/2014/main" id="{E9C32272-8366-D140-8F0D-744B79F1003C}"/>
              </a:ext>
            </a:extLst>
          </p:cNvPr>
          <p:cNvSpPr/>
          <p:nvPr/>
        </p:nvSpPr>
        <p:spPr>
          <a:xfrm>
            <a:off x="224118" y="3115270"/>
            <a:ext cx="1434353" cy="923330"/>
          </a:xfrm>
          <a:prstGeom prst="rect">
            <a:avLst/>
          </a:prstGeom>
        </p:spPr>
        <p:txBody>
          <a:bodyPr wrap="square">
            <a:spAutoFit/>
          </a:bodyPr>
          <a:lstStyle/>
          <a:p>
            <a:pPr algn="ctr" eaLnBrk="0" fontAlgn="base" hangingPunct="0">
              <a:spcBef>
                <a:spcPct val="20000"/>
              </a:spcBef>
              <a:spcAft>
                <a:spcPct val="0"/>
              </a:spcAft>
            </a:pPr>
            <a:r>
              <a:rPr lang="en-US" b="1" dirty="0">
                <a:solidFill>
                  <a:schemeClr val="accent2"/>
                </a:solidFill>
                <a:latin typeface="PrudentialModern Cond" pitchFamily="2" charset="0"/>
                <a:cs typeface="Arial" pitchFamily="34" charset="0"/>
              </a:rPr>
              <a:t>% of Gain Required </a:t>
            </a:r>
            <a:br>
              <a:rPr lang="en-US" b="1" dirty="0">
                <a:solidFill>
                  <a:schemeClr val="accent2"/>
                </a:solidFill>
                <a:latin typeface="PrudentialModern Cond" pitchFamily="2" charset="0"/>
                <a:cs typeface="Arial" pitchFamily="34" charset="0"/>
              </a:rPr>
            </a:br>
            <a:r>
              <a:rPr lang="en-US" b="1" dirty="0">
                <a:solidFill>
                  <a:schemeClr val="accent2"/>
                </a:solidFill>
                <a:latin typeface="PrudentialModern Cond" pitchFamily="2" charset="0"/>
                <a:cs typeface="Arial" pitchFamily="34" charset="0"/>
              </a:rPr>
              <a:t>over 3 years</a:t>
            </a:r>
          </a:p>
        </p:txBody>
      </p:sp>
      <p:sp>
        <p:nvSpPr>
          <p:cNvPr id="209" name="Rectangle 208"/>
          <p:cNvSpPr/>
          <p:nvPr/>
        </p:nvSpPr>
        <p:spPr>
          <a:xfrm>
            <a:off x="1863814" y="4350640"/>
            <a:ext cx="15194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Cond" pitchFamily="2" charset="0"/>
              </a:rPr>
              <a:t>10%</a:t>
            </a:r>
          </a:p>
        </p:txBody>
      </p:sp>
      <p:grpSp>
        <p:nvGrpSpPr>
          <p:cNvPr id="210" name="Group 116"/>
          <p:cNvGrpSpPr/>
          <p:nvPr/>
        </p:nvGrpSpPr>
        <p:grpSpPr>
          <a:xfrm>
            <a:off x="2030934" y="3309772"/>
            <a:ext cx="1217880" cy="805028"/>
            <a:chOff x="1984681" y="3651223"/>
            <a:chExt cx="1010421" cy="447675"/>
          </a:xfrm>
        </p:grpSpPr>
        <p:sp>
          <p:nvSpPr>
            <p:cNvPr id="211" name="Rectangle 210"/>
            <p:cNvSpPr/>
            <p:nvPr/>
          </p:nvSpPr>
          <p:spPr>
            <a:xfrm>
              <a:off x="1984681" y="3794098"/>
              <a:ext cx="329813"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udentialModern Cond" pitchFamily="2" charset="0"/>
              </a:endParaRPr>
            </a:p>
          </p:txBody>
        </p:sp>
        <p:sp>
          <p:nvSpPr>
            <p:cNvPr id="212" name="TextBox 211"/>
            <p:cNvSpPr txBox="1"/>
            <p:nvPr/>
          </p:nvSpPr>
          <p:spPr>
            <a:xfrm>
              <a:off x="2076515" y="3899430"/>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11%</a:t>
              </a:r>
            </a:p>
          </p:txBody>
        </p:sp>
        <p:sp>
          <p:nvSpPr>
            <p:cNvPr id="213" name="Rectangle 212"/>
            <p:cNvSpPr/>
            <p:nvPr/>
          </p:nvSpPr>
          <p:spPr>
            <a:xfrm>
              <a:off x="2324985" y="3717898"/>
              <a:ext cx="329813" cy="3810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14" name="TextBox 213"/>
            <p:cNvSpPr txBox="1"/>
            <p:nvPr/>
          </p:nvSpPr>
          <p:spPr>
            <a:xfrm>
              <a:off x="2416819" y="3861330"/>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26%</a:t>
              </a:r>
            </a:p>
          </p:txBody>
        </p:sp>
        <p:sp>
          <p:nvSpPr>
            <p:cNvPr id="215" name="Rectangle 214"/>
            <p:cNvSpPr/>
            <p:nvPr/>
          </p:nvSpPr>
          <p:spPr>
            <a:xfrm>
              <a:off x="2665289" y="3651223"/>
              <a:ext cx="329813" cy="447674"/>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16" name="TextBox 215"/>
            <p:cNvSpPr txBox="1"/>
            <p:nvPr/>
          </p:nvSpPr>
          <p:spPr>
            <a:xfrm>
              <a:off x="2757123" y="3827992"/>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33%</a:t>
              </a:r>
            </a:p>
          </p:txBody>
        </p:sp>
      </p:grpSp>
      <p:sp>
        <p:nvSpPr>
          <p:cNvPr id="225" name="Rectangle 224"/>
          <p:cNvSpPr/>
          <p:nvPr/>
        </p:nvSpPr>
        <p:spPr>
          <a:xfrm>
            <a:off x="3610462" y="4343400"/>
            <a:ext cx="1594059"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Cond" pitchFamily="2" charset="0"/>
              </a:rPr>
              <a:t>20%</a:t>
            </a:r>
          </a:p>
        </p:txBody>
      </p:sp>
      <p:grpSp>
        <p:nvGrpSpPr>
          <p:cNvPr id="226" name="Group 117"/>
          <p:cNvGrpSpPr/>
          <p:nvPr/>
        </p:nvGrpSpPr>
        <p:grpSpPr>
          <a:xfrm>
            <a:off x="3849044" y="3002690"/>
            <a:ext cx="1228627" cy="1096209"/>
            <a:chOff x="3400677" y="3489298"/>
            <a:chExt cx="1010421" cy="609600"/>
          </a:xfrm>
        </p:grpSpPr>
        <p:sp>
          <p:nvSpPr>
            <p:cNvPr id="227" name="Rectangle 226"/>
            <p:cNvSpPr/>
            <p:nvPr/>
          </p:nvSpPr>
          <p:spPr>
            <a:xfrm>
              <a:off x="3400677" y="3717898"/>
              <a:ext cx="32981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udentialModern Cond" pitchFamily="2" charset="0"/>
              </a:endParaRPr>
            </a:p>
          </p:txBody>
        </p:sp>
        <p:sp>
          <p:nvSpPr>
            <p:cNvPr id="228" name="TextBox 227"/>
            <p:cNvSpPr txBox="1"/>
            <p:nvPr/>
          </p:nvSpPr>
          <p:spPr>
            <a:xfrm>
              <a:off x="3492511" y="3861330"/>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25%</a:t>
              </a:r>
            </a:p>
          </p:txBody>
        </p:sp>
        <p:sp>
          <p:nvSpPr>
            <p:cNvPr id="229" name="Rectangle 228"/>
            <p:cNvSpPr/>
            <p:nvPr/>
          </p:nvSpPr>
          <p:spPr>
            <a:xfrm>
              <a:off x="3740981" y="3565498"/>
              <a:ext cx="329813" cy="533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30" name="TextBox 229"/>
            <p:cNvSpPr txBox="1"/>
            <p:nvPr/>
          </p:nvSpPr>
          <p:spPr>
            <a:xfrm>
              <a:off x="3832815" y="3785130"/>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42%</a:t>
              </a:r>
            </a:p>
          </p:txBody>
        </p:sp>
        <p:sp>
          <p:nvSpPr>
            <p:cNvPr id="231" name="Rectangle 230"/>
            <p:cNvSpPr/>
            <p:nvPr/>
          </p:nvSpPr>
          <p:spPr>
            <a:xfrm>
              <a:off x="4081285" y="3489298"/>
              <a:ext cx="329813" cy="609599"/>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32" name="TextBox 231"/>
            <p:cNvSpPr txBox="1"/>
            <p:nvPr/>
          </p:nvSpPr>
          <p:spPr>
            <a:xfrm>
              <a:off x="4173119" y="3747030"/>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51%</a:t>
              </a:r>
            </a:p>
          </p:txBody>
        </p:sp>
      </p:grpSp>
      <p:sp>
        <p:nvSpPr>
          <p:cNvPr id="241" name="Rectangle 240"/>
          <p:cNvSpPr/>
          <p:nvPr/>
        </p:nvSpPr>
        <p:spPr>
          <a:xfrm>
            <a:off x="5445654" y="4343400"/>
            <a:ext cx="1625066"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Cond" pitchFamily="2" charset="0"/>
              </a:rPr>
              <a:t>30%</a:t>
            </a:r>
          </a:p>
        </p:txBody>
      </p:sp>
      <p:grpSp>
        <p:nvGrpSpPr>
          <p:cNvPr id="242" name="Group 118"/>
          <p:cNvGrpSpPr/>
          <p:nvPr/>
        </p:nvGrpSpPr>
        <p:grpSpPr>
          <a:xfrm>
            <a:off x="5616040" y="2591613"/>
            <a:ext cx="1247242" cy="1507286"/>
            <a:chOff x="4819982" y="3260698"/>
            <a:chExt cx="1010422" cy="838200"/>
          </a:xfrm>
        </p:grpSpPr>
        <p:sp>
          <p:nvSpPr>
            <p:cNvPr id="243" name="Rectangle 242"/>
            <p:cNvSpPr/>
            <p:nvPr/>
          </p:nvSpPr>
          <p:spPr>
            <a:xfrm>
              <a:off x="4819982" y="3565498"/>
              <a:ext cx="329813"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udentialModern Cond" pitchFamily="2" charset="0"/>
              </a:endParaRPr>
            </a:p>
          </p:txBody>
        </p:sp>
        <p:sp>
          <p:nvSpPr>
            <p:cNvPr id="244" name="TextBox 243"/>
            <p:cNvSpPr txBox="1"/>
            <p:nvPr/>
          </p:nvSpPr>
          <p:spPr>
            <a:xfrm>
              <a:off x="4911816" y="3785131"/>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43%</a:t>
              </a:r>
            </a:p>
          </p:txBody>
        </p:sp>
        <p:sp>
          <p:nvSpPr>
            <p:cNvPr id="245" name="Rectangle 244"/>
            <p:cNvSpPr/>
            <p:nvPr/>
          </p:nvSpPr>
          <p:spPr>
            <a:xfrm>
              <a:off x="5160287" y="3336898"/>
              <a:ext cx="329813" cy="7620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46" name="TextBox 245"/>
            <p:cNvSpPr txBox="1"/>
            <p:nvPr/>
          </p:nvSpPr>
          <p:spPr>
            <a:xfrm>
              <a:off x="5252121" y="3670831"/>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63%</a:t>
              </a:r>
            </a:p>
          </p:txBody>
        </p:sp>
        <p:sp>
          <p:nvSpPr>
            <p:cNvPr id="247" name="Rectangle 246"/>
            <p:cNvSpPr/>
            <p:nvPr/>
          </p:nvSpPr>
          <p:spPr>
            <a:xfrm>
              <a:off x="5500591" y="3260698"/>
              <a:ext cx="329813" cy="838199"/>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48" name="TextBox 247"/>
            <p:cNvSpPr txBox="1"/>
            <p:nvPr/>
          </p:nvSpPr>
          <p:spPr>
            <a:xfrm>
              <a:off x="5592425" y="3632730"/>
              <a:ext cx="146145" cy="94135"/>
            </a:xfrm>
            <a:prstGeom prst="rect">
              <a:avLst/>
            </a:prstGeom>
            <a:noFill/>
            <a:sp3d>
              <a:bevelT/>
            </a:sp3d>
          </p:spPr>
          <p:txBody>
            <a:bodyPr wrap="none" lIns="0" tIns="0" rIns="0" bIns="0" rtlCol="0" anchor="ctr" anchorCtr="0">
              <a:spAutoFit/>
            </a:bodyPr>
            <a:lstStyle>
              <a:defPPr>
                <a:defRPr lang="en-US"/>
              </a:defPPr>
              <a:lvl1pPr algn="ctr">
                <a:defRPr sz="1100" b="1">
                  <a:solidFill>
                    <a:schemeClr val="bg1"/>
                  </a:solidFill>
                  <a:latin typeface="PrudentialModern SemCond" pitchFamily="2" charset="0"/>
                </a:defRPr>
              </a:lvl1pPr>
            </a:lstStyle>
            <a:p>
              <a:r>
                <a:rPr lang="en-US" dirty="0">
                  <a:latin typeface="PrudentialModern Cond" pitchFamily="2" charset="0"/>
                </a:rPr>
                <a:t>74%</a:t>
              </a:r>
            </a:p>
          </p:txBody>
        </p:sp>
      </p:grpSp>
      <p:sp>
        <p:nvSpPr>
          <p:cNvPr id="267" name="Rectangle 266"/>
          <p:cNvSpPr/>
          <p:nvPr/>
        </p:nvSpPr>
        <p:spPr>
          <a:xfrm>
            <a:off x="7162800" y="4343400"/>
            <a:ext cx="1627224"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Cond" pitchFamily="2" charset="0"/>
              </a:rPr>
              <a:t>50%</a:t>
            </a:r>
          </a:p>
        </p:txBody>
      </p:sp>
      <p:grpSp>
        <p:nvGrpSpPr>
          <p:cNvPr id="268" name="Group 119"/>
          <p:cNvGrpSpPr/>
          <p:nvPr/>
        </p:nvGrpSpPr>
        <p:grpSpPr>
          <a:xfrm>
            <a:off x="7355952" y="1798053"/>
            <a:ext cx="1792942" cy="2300846"/>
            <a:chOff x="6228028" y="2819400"/>
            <a:chExt cx="1434089" cy="1279498"/>
          </a:xfrm>
        </p:grpSpPr>
        <p:sp>
          <p:nvSpPr>
            <p:cNvPr id="269" name="Rectangle 268"/>
            <p:cNvSpPr/>
            <p:nvPr/>
          </p:nvSpPr>
          <p:spPr>
            <a:xfrm>
              <a:off x="6228028" y="3048000"/>
              <a:ext cx="329813" cy="10508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udentialModern Cond" pitchFamily="2" charset="0"/>
              </a:endParaRPr>
            </a:p>
          </p:txBody>
        </p:sp>
        <p:sp>
          <p:nvSpPr>
            <p:cNvPr id="270" name="TextBox 269"/>
            <p:cNvSpPr txBox="1"/>
            <p:nvPr/>
          </p:nvSpPr>
          <p:spPr>
            <a:xfrm>
              <a:off x="6300343" y="3526382"/>
              <a:ext cx="185184" cy="94135"/>
            </a:xfrm>
            <a:prstGeom prst="rect">
              <a:avLst/>
            </a:prstGeom>
            <a:noFill/>
            <a:sp3d>
              <a:bevelT/>
            </a:sp3d>
          </p:spPr>
          <p:txBody>
            <a:bodyPr wrap="none" lIns="0" tIns="0" rIns="0" bIns="0" rtlCol="0" anchor="ctr" anchorCtr="0">
              <a:spAutoFit/>
            </a:bodyPr>
            <a:lstStyle/>
            <a:p>
              <a:pPr algn="ctr"/>
              <a:r>
                <a:rPr lang="en-US" sz="1100" b="1" dirty="0">
                  <a:solidFill>
                    <a:schemeClr val="bg1"/>
                  </a:solidFill>
                  <a:latin typeface="PrudentialModern Cond" pitchFamily="2" charset="0"/>
                </a:rPr>
                <a:t>100%</a:t>
              </a:r>
            </a:p>
          </p:txBody>
        </p:sp>
        <p:sp>
          <p:nvSpPr>
            <p:cNvPr id="271" name="Rectangle 270"/>
            <p:cNvSpPr/>
            <p:nvPr/>
          </p:nvSpPr>
          <p:spPr>
            <a:xfrm>
              <a:off x="6568332" y="2971800"/>
              <a:ext cx="329813" cy="1127098"/>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72" name="TextBox 271"/>
            <p:cNvSpPr txBox="1"/>
            <p:nvPr/>
          </p:nvSpPr>
          <p:spPr>
            <a:xfrm>
              <a:off x="6640646" y="3488282"/>
              <a:ext cx="185184" cy="94135"/>
            </a:xfrm>
            <a:prstGeom prst="rect">
              <a:avLst/>
            </a:prstGeom>
            <a:noFill/>
            <a:sp3d>
              <a:bevelT/>
            </a:sp3d>
          </p:spPr>
          <p:txBody>
            <a:bodyPr wrap="none" lIns="0" tIns="0" rIns="0" bIns="0" rtlCol="0" anchor="ctr" anchorCtr="0">
              <a:spAutoFit/>
            </a:bodyPr>
            <a:lstStyle/>
            <a:p>
              <a:pPr algn="ctr"/>
              <a:r>
                <a:rPr lang="en-US" sz="1100" b="1" dirty="0">
                  <a:solidFill>
                    <a:schemeClr val="bg1"/>
                  </a:solidFill>
                  <a:latin typeface="PrudentialModern Cond" pitchFamily="2" charset="0"/>
                </a:rPr>
                <a:t>133%</a:t>
              </a:r>
            </a:p>
          </p:txBody>
        </p:sp>
        <p:sp>
          <p:nvSpPr>
            <p:cNvPr id="273" name="Rectangle 272"/>
            <p:cNvSpPr/>
            <p:nvPr/>
          </p:nvSpPr>
          <p:spPr>
            <a:xfrm>
              <a:off x="6908636" y="2819400"/>
              <a:ext cx="329813" cy="1279497"/>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Cond" pitchFamily="2" charset="0"/>
              </a:endParaRPr>
            </a:p>
          </p:txBody>
        </p:sp>
        <p:sp>
          <p:nvSpPr>
            <p:cNvPr id="274" name="TextBox 273"/>
            <p:cNvSpPr txBox="1"/>
            <p:nvPr/>
          </p:nvSpPr>
          <p:spPr>
            <a:xfrm>
              <a:off x="6980950" y="3412081"/>
              <a:ext cx="185184" cy="94135"/>
            </a:xfrm>
            <a:prstGeom prst="rect">
              <a:avLst/>
            </a:prstGeom>
            <a:noFill/>
            <a:sp3d>
              <a:bevelT/>
            </a:sp3d>
          </p:spPr>
          <p:txBody>
            <a:bodyPr wrap="none" lIns="0" tIns="0" rIns="0" bIns="0" rtlCol="0" anchor="ctr" anchorCtr="0">
              <a:spAutoFit/>
            </a:bodyPr>
            <a:lstStyle/>
            <a:p>
              <a:pPr algn="ctr"/>
              <a:r>
                <a:rPr lang="en-US" sz="1100" b="1" dirty="0">
                  <a:solidFill>
                    <a:schemeClr val="bg1"/>
                  </a:solidFill>
                  <a:latin typeface="PrudentialModern Cond" pitchFamily="2" charset="0"/>
                </a:rPr>
                <a:t>150%</a:t>
              </a:r>
            </a:p>
          </p:txBody>
        </p:sp>
        <p:sp>
          <p:nvSpPr>
            <p:cNvPr id="275" name="TextBox 274"/>
            <p:cNvSpPr txBox="1"/>
            <p:nvPr/>
          </p:nvSpPr>
          <p:spPr>
            <a:xfrm>
              <a:off x="7183058" y="3227688"/>
              <a:ext cx="479059" cy="145481"/>
            </a:xfrm>
            <a:prstGeom prst="rect">
              <a:avLst/>
            </a:prstGeom>
            <a:noFill/>
            <a:sp3d>
              <a:bevelT/>
            </a:sp3d>
          </p:spPr>
          <p:txBody>
            <a:bodyPr wrap="square" rtlCol="0">
              <a:spAutoFit/>
            </a:bodyPr>
            <a:lstStyle/>
            <a:p>
              <a:r>
                <a:rPr lang="en-US" sz="1100" b="1" dirty="0">
                  <a:solidFill>
                    <a:schemeClr val="bg1"/>
                  </a:solidFill>
                  <a:latin typeface="PrudentialModern Cond" pitchFamily="2" charset="0"/>
                </a:rPr>
                <a:t>169%</a:t>
              </a:r>
            </a:p>
          </p:txBody>
        </p:sp>
      </p:grpSp>
      <p:grpSp>
        <p:nvGrpSpPr>
          <p:cNvPr id="176" name="Group 111">
            <a:extLst>
              <a:ext uri="{FF2B5EF4-FFF2-40B4-BE49-F238E27FC236}">
                <a16:creationId xmlns:a16="http://schemas.microsoft.com/office/drawing/2014/main" id="{5AB0A4F5-0326-0247-B52F-4F459EB9B22A}"/>
              </a:ext>
            </a:extLst>
          </p:cNvPr>
          <p:cNvGrpSpPr/>
          <p:nvPr/>
        </p:nvGrpSpPr>
        <p:grpSpPr>
          <a:xfrm>
            <a:off x="228600" y="4086522"/>
            <a:ext cx="8610600" cy="260592"/>
            <a:chOff x="304800" y="4081610"/>
            <a:chExt cx="8610600" cy="262996"/>
          </a:xfrm>
          <a:noFill/>
        </p:grpSpPr>
        <p:cxnSp>
          <p:nvCxnSpPr>
            <p:cNvPr id="177" name="Straight Connector 176">
              <a:extLst>
                <a:ext uri="{FF2B5EF4-FFF2-40B4-BE49-F238E27FC236}">
                  <a16:creationId xmlns:a16="http://schemas.microsoft.com/office/drawing/2014/main" id="{E8287F69-4FB9-8A4B-BEB1-FE0765744575}"/>
                </a:ext>
              </a:extLst>
            </p:cNvPr>
            <p:cNvCxnSpPr>
              <a:cxnSpLocks/>
            </p:cNvCxnSpPr>
            <p:nvPr/>
          </p:nvCxnSpPr>
          <p:spPr>
            <a:xfrm>
              <a:off x="381000" y="4222804"/>
              <a:ext cx="8534400" cy="0"/>
            </a:xfrm>
            <a:prstGeom prst="line">
              <a:avLst/>
            </a:prstGeom>
            <a:grpFill/>
            <a:ln w="254000" cap="flat" cmpd="sng" algn="ctr">
              <a:solidFill>
                <a:srgbClr val="B1B1B1"/>
              </a:solidFill>
              <a:prstDash val="solid"/>
            </a:ln>
            <a:effectLst/>
            <a:scene3d>
              <a:camera prst="orthographicFront"/>
              <a:lightRig rig="threePt" dir="t"/>
            </a:scene3d>
            <a:sp3d/>
          </p:spPr>
        </p:cxnSp>
        <p:sp>
          <p:nvSpPr>
            <p:cNvPr id="178" name="TextBox 177">
              <a:extLst>
                <a:ext uri="{FF2B5EF4-FFF2-40B4-BE49-F238E27FC236}">
                  <a16:creationId xmlns:a16="http://schemas.microsoft.com/office/drawing/2014/main" id="{4DEB4F57-0A83-FA48-8154-FCE90849EF67}"/>
                </a:ext>
              </a:extLst>
            </p:cNvPr>
            <p:cNvSpPr txBox="1"/>
            <p:nvPr/>
          </p:nvSpPr>
          <p:spPr>
            <a:xfrm>
              <a:off x="304800" y="4081790"/>
              <a:ext cx="1447800" cy="261610"/>
            </a:xfrm>
            <a:prstGeom prst="rect">
              <a:avLst/>
            </a:prstGeom>
            <a:grpFill/>
            <a:ln>
              <a:noFill/>
            </a:ln>
            <a:scene3d>
              <a:camera prst="orthographicFront"/>
              <a:lightRig rig="threePt" dir="t"/>
            </a:scene3d>
            <a:sp3d/>
          </p:spPr>
          <p:txBody>
            <a:bodyPr wrap="square" rtlCol="0">
              <a:spAutoFit/>
            </a:bodyPr>
            <a:lstStyle/>
            <a:p>
              <a:pPr marR="0" lvl="0" indent="0" algn="ctr" fontAlgn="auto">
                <a:lnSpc>
                  <a:spcPct val="100000"/>
                </a:lnSpc>
                <a:spcBef>
                  <a:spcPts val="0"/>
                </a:spcBef>
                <a:spcAft>
                  <a:spcPts val="0"/>
                </a:spcAft>
                <a:buClrTx/>
                <a:buSzTx/>
                <a:buFontTx/>
                <a:buNone/>
                <a:tabLst>
                  <a:tab pos="285750" algn="l"/>
                  <a:tab pos="971550" algn="l"/>
                  <a:tab pos="1600200" algn="l"/>
                  <a:tab pos="2286000" algn="l"/>
                </a:tabLst>
                <a:defRPr/>
              </a:pPr>
              <a:r>
                <a:rPr lang="en-US" sz="1100" b="1" dirty="0">
                  <a:latin typeface="PrudentialModern Cond" pitchFamily="2" charset="0"/>
                </a:rPr>
                <a:t>Withdrawal rate</a:t>
              </a:r>
            </a:p>
          </p:txBody>
        </p:sp>
        <p:grpSp>
          <p:nvGrpSpPr>
            <p:cNvPr id="179" name="Group 95">
              <a:extLst>
                <a:ext uri="{FF2B5EF4-FFF2-40B4-BE49-F238E27FC236}">
                  <a16:creationId xmlns:a16="http://schemas.microsoft.com/office/drawing/2014/main" id="{7923130A-35AE-DE43-8C89-389EC9880C2A}"/>
                </a:ext>
              </a:extLst>
            </p:cNvPr>
            <p:cNvGrpSpPr/>
            <p:nvPr/>
          </p:nvGrpSpPr>
          <p:grpSpPr>
            <a:xfrm>
              <a:off x="2102456" y="4081610"/>
              <a:ext cx="1231312" cy="262996"/>
              <a:chOff x="2102456" y="4081610"/>
              <a:chExt cx="1231312" cy="262996"/>
            </a:xfrm>
            <a:grpFill/>
          </p:grpSpPr>
          <p:sp>
            <p:nvSpPr>
              <p:cNvPr id="180" name="TextBox 179">
                <a:extLst>
                  <a:ext uri="{FF2B5EF4-FFF2-40B4-BE49-F238E27FC236}">
                    <a16:creationId xmlns:a16="http://schemas.microsoft.com/office/drawing/2014/main" id="{ABE45027-8B04-E648-A492-01A85A053508}"/>
                  </a:ext>
                </a:extLst>
              </p:cNvPr>
              <p:cNvSpPr txBox="1"/>
              <p:nvPr/>
            </p:nvSpPr>
            <p:spPr>
              <a:xfrm>
                <a:off x="2102456" y="4082303"/>
                <a:ext cx="382573" cy="261610"/>
              </a:xfrm>
              <a:prstGeom prst="rect">
                <a:avLst/>
              </a:prstGeom>
              <a:grpFill/>
              <a:ln>
                <a:noFill/>
              </a:ln>
              <a:scene3d>
                <a:camera prst="orthographicFront"/>
                <a:lightRig rig="threePt" dir="t"/>
              </a:scene3d>
              <a:sp3d/>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1100" b="1" dirty="0">
                    <a:latin typeface="PrudentialModern Cond" pitchFamily="2" charset="0"/>
                  </a:rPr>
                  <a:t>0%</a:t>
                </a:r>
              </a:p>
            </p:txBody>
          </p:sp>
          <p:sp>
            <p:nvSpPr>
              <p:cNvPr id="181" name="TextBox 180">
                <a:extLst>
                  <a:ext uri="{FF2B5EF4-FFF2-40B4-BE49-F238E27FC236}">
                    <a16:creationId xmlns:a16="http://schemas.microsoft.com/office/drawing/2014/main" id="{524DB93B-84FB-E540-AB0C-51672CED5894}"/>
                  </a:ext>
                </a:extLst>
              </p:cNvPr>
              <p:cNvSpPr txBox="1"/>
              <p:nvPr/>
            </p:nvSpPr>
            <p:spPr>
              <a:xfrm>
                <a:off x="2517780" y="4082996"/>
                <a:ext cx="406165" cy="261610"/>
              </a:xfrm>
              <a:prstGeom prst="rect">
                <a:avLst/>
              </a:prstGeom>
              <a:grpFill/>
              <a:ln>
                <a:noFill/>
              </a:ln>
              <a:scene3d>
                <a:camera prst="orthographicFront"/>
                <a:lightRig rig="threePt" dir="t"/>
              </a:scene3d>
              <a:sp3d/>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1100" b="1" dirty="0">
                    <a:latin typeface="PrudentialModern Cond" pitchFamily="2" charset="0"/>
                  </a:rPr>
                  <a:t>4%</a:t>
                </a:r>
              </a:p>
            </p:txBody>
          </p:sp>
          <p:sp>
            <p:nvSpPr>
              <p:cNvPr id="182" name="TextBox 181">
                <a:extLst>
                  <a:ext uri="{FF2B5EF4-FFF2-40B4-BE49-F238E27FC236}">
                    <a16:creationId xmlns:a16="http://schemas.microsoft.com/office/drawing/2014/main" id="{B739990C-8F7B-8F4A-A5E0-0261B6E1017D}"/>
                  </a:ext>
                </a:extLst>
              </p:cNvPr>
              <p:cNvSpPr txBox="1"/>
              <p:nvPr/>
            </p:nvSpPr>
            <p:spPr>
              <a:xfrm>
                <a:off x="2923945" y="4081610"/>
                <a:ext cx="409823" cy="261610"/>
              </a:xfrm>
              <a:prstGeom prst="rect">
                <a:avLst/>
              </a:prstGeom>
              <a:grpFill/>
              <a:ln>
                <a:noFill/>
              </a:ln>
              <a:scene3d>
                <a:camera prst="orthographicFront"/>
                <a:lightRig rig="threePt" dir="t"/>
              </a:scene3d>
              <a:sp3d/>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1100" b="1" dirty="0">
                    <a:latin typeface="PrudentialModern Cond" pitchFamily="2" charset="0"/>
                  </a:rPr>
                  <a:t>6%</a:t>
                </a:r>
              </a:p>
            </p:txBody>
          </p:sp>
        </p:grpSp>
      </p:grpSp>
      <p:grpSp>
        <p:nvGrpSpPr>
          <p:cNvPr id="183" name="Group 104">
            <a:extLst>
              <a:ext uri="{FF2B5EF4-FFF2-40B4-BE49-F238E27FC236}">
                <a16:creationId xmlns:a16="http://schemas.microsoft.com/office/drawing/2014/main" id="{84126A68-311E-1F4A-8C68-ED7DC4F295D1}"/>
              </a:ext>
            </a:extLst>
          </p:cNvPr>
          <p:cNvGrpSpPr/>
          <p:nvPr/>
        </p:nvGrpSpPr>
        <p:grpSpPr>
          <a:xfrm>
            <a:off x="3868191" y="4085320"/>
            <a:ext cx="4761968" cy="262996"/>
            <a:chOff x="3944391" y="4089030"/>
            <a:chExt cx="4761968" cy="262996"/>
          </a:xfrm>
          <a:scene3d>
            <a:camera prst="orthographicFront"/>
            <a:lightRig rig="balanced" dir="t">
              <a:rot lat="0" lon="0" rev="10800000"/>
            </a:lightRig>
          </a:scene3d>
        </p:grpSpPr>
        <p:sp>
          <p:nvSpPr>
            <p:cNvPr id="184" name="TextBox 183">
              <a:extLst>
                <a:ext uri="{FF2B5EF4-FFF2-40B4-BE49-F238E27FC236}">
                  <a16:creationId xmlns:a16="http://schemas.microsoft.com/office/drawing/2014/main" id="{5E413FD6-A269-8A49-8C88-82D6F1FA5EBF}"/>
                </a:ext>
              </a:extLst>
            </p:cNvPr>
            <p:cNvSpPr txBox="1"/>
            <p:nvPr/>
          </p:nvSpPr>
          <p:spPr>
            <a:xfrm>
              <a:off x="3944391" y="4089723"/>
              <a:ext cx="363295" cy="261610"/>
            </a:xfrm>
            <a:prstGeom prst="rect">
              <a:avLst/>
            </a:prstGeom>
            <a:noFill/>
            <a:sp3d>
              <a:bevelT/>
            </a:sp3d>
          </p:spPr>
          <p:txBody>
            <a:bodyPr wrap="square" rtlCol="0">
              <a:spAutoFit/>
            </a:bodyPr>
            <a:lstStyle/>
            <a:p>
              <a:pPr algn="ctr"/>
              <a:r>
                <a:rPr lang="en-US" sz="1100" b="1" dirty="0">
                  <a:latin typeface="PrudentialModern Cond" pitchFamily="2" charset="0"/>
                </a:rPr>
                <a:t>0%</a:t>
              </a:r>
            </a:p>
          </p:txBody>
        </p:sp>
        <p:sp>
          <p:nvSpPr>
            <p:cNvPr id="185" name="TextBox 184">
              <a:extLst>
                <a:ext uri="{FF2B5EF4-FFF2-40B4-BE49-F238E27FC236}">
                  <a16:creationId xmlns:a16="http://schemas.microsoft.com/office/drawing/2014/main" id="{355CE8CA-7A70-494E-9350-088C06B0BBE2}"/>
                </a:ext>
              </a:extLst>
            </p:cNvPr>
            <p:cNvSpPr txBox="1"/>
            <p:nvPr/>
          </p:nvSpPr>
          <p:spPr>
            <a:xfrm>
              <a:off x="4333975" y="4090416"/>
              <a:ext cx="400126" cy="261610"/>
            </a:xfrm>
            <a:prstGeom prst="rect">
              <a:avLst/>
            </a:prstGeom>
            <a:noFill/>
            <a:sp3d>
              <a:bevelT/>
            </a:sp3d>
          </p:spPr>
          <p:txBody>
            <a:bodyPr wrap="square" rtlCol="0">
              <a:spAutoFit/>
            </a:bodyPr>
            <a:lstStyle/>
            <a:p>
              <a:pPr algn="ctr"/>
              <a:r>
                <a:rPr lang="en-US" sz="1100" b="1" dirty="0">
                  <a:latin typeface="PrudentialModern Cond" pitchFamily="2" charset="0"/>
                </a:rPr>
                <a:t>4%</a:t>
              </a:r>
            </a:p>
          </p:txBody>
        </p:sp>
        <p:sp>
          <p:nvSpPr>
            <p:cNvPr id="186" name="TextBox 185">
              <a:extLst>
                <a:ext uri="{FF2B5EF4-FFF2-40B4-BE49-F238E27FC236}">
                  <a16:creationId xmlns:a16="http://schemas.microsoft.com/office/drawing/2014/main" id="{E3847BD8-516F-454C-A7E3-7390453AA0D5}"/>
                </a:ext>
              </a:extLst>
            </p:cNvPr>
            <p:cNvSpPr txBox="1"/>
            <p:nvPr/>
          </p:nvSpPr>
          <p:spPr>
            <a:xfrm>
              <a:off x="4760390" y="4089030"/>
              <a:ext cx="400682" cy="261610"/>
            </a:xfrm>
            <a:prstGeom prst="rect">
              <a:avLst/>
            </a:prstGeom>
            <a:noFill/>
            <a:sp3d>
              <a:bevelT/>
            </a:sp3d>
          </p:spPr>
          <p:txBody>
            <a:bodyPr wrap="square" rtlCol="0">
              <a:spAutoFit/>
            </a:bodyPr>
            <a:lstStyle/>
            <a:p>
              <a:pPr algn="ctr"/>
              <a:r>
                <a:rPr lang="en-US" sz="1100" b="1" dirty="0">
                  <a:latin typeface="PrudentialModern Cond" pitchFamily="2" charset="0"/>
                </a:rPr>
                <a:t>6%</a:t>
              </a:r>
            </a:p>
          </p:txBody>
        </p:sp>
        <p:sp>
          <p:nvSpPr>
            <p:cNvPr id="187" name="TextBox 186">
              <a:extLst>
                <a:ext uri="{FF2B5EF4-FFF2-40B4-BE49-F238E27FC236}">
                  <a16:creationId xmlns:a16="http://schemas.microsoft.com/office/drawing/2014/main" id="{4CCA6B62-77CA-8549-AE2F-D93FF68C588F}"/>
                </a:ext>
              </a:extLst>
            </p:cNvPr>
            <p:cNvSpPr txBox="1"/>
            <p:nvPr/>
          </p:nvSpPr>
          <p:spPr>
            <a:xfrm>
              <a:off x="5690544" y="4089723"/>
              <a:ext cx="410075" cy="261610"/>
            </a:xfrm>
            <a:prstGeom prst="rect">
              <a:avLst/>
            </a:prstGeom>
            <a:noFill/>
            <a:sp3d>
              <a:bevelT/>
            </a:sp3d>
          </p:spPr>
          <p:txBody>
            <a:bodyPr wrap="square" rtlCol="0">
              <a:spAutoFit/>
            </a:bodyPr>
            <a:lstStyle/>
            <a:p>
              <a:pPr algn="ctr"/>
              <a:r>
                <a:rPr lang="en-US" sz="1100" b="1" dirty="0">
                  <a:latin typeface="PrudentialModern Cond" pitchFamily="2" charset="0"/>
                </a:rPr>
                <a:t>0%</a:t>
              </a:r>
            </a:p>
          </p:txBody>
        </p:sp>
        <p:sp>
          <p:nvSpPr>
            <p:cNvPr id="188" name="TextBox 187">
              <a:extLst>
                <a:ext uri="{FF2B5EF4-FFF2-40B4-BE49-F238E27FC236}">
                  <a16:creationId xmlns:a16="http://schemas.microsoft.com/office/drawing/2014/main" id="{9D846A17-60F8-FF48-AE94-92413AEED8AA}"/>
                </a:ext>
              </a:extLst>
            </p:cNvPr>
            <p:cNvSpPr txBox="1"/>
            <p:nvPr/>
          </p:nvSpPr>
          <p:spPr>
            <a:xfrm>
              <a:off x="6110616" y="4090416"/>
              <a:ext cx="408803" cy="261610"/>
            </a:xfrm>
            <a:prstGeom prst="rect">
              <a:avLst/>
            </a:prstGeom>
            <a:noFill/>
            <a:sp3d>
              <a:bevelT/>
            </a:sp3d>
          </p:spPr>
          <p:txBody>
            <a:bodyPr wrap="square" rtlCol="0">
              <a:spAutoFit/>
            </a:bodyPr>
            <a:lstStyle/>
            <a:p>
              <a:pPr algn="ctr"/>
              <a:r>
                <a:rPr lang="en-US" sz="1100" b="1" dirty="0">
                  <a:latin typeface="PrudentialModern Cond" pitchFamily="2" charset="0"/>
                </a:rPr>
                <a:t>4%</a:t>
              </a:r>
            </a:p>
          </p:txBody>
        </p:sp>
        <p:sp>
          <p:nvSpPr>
            <p:cNvPr id="189" name="TextBox 188">
              <a:extLst>
                <a:ext uri="{FF2B5EF4-FFF2-40B4-BE49-F238E27FC236}">
                  <a16:creationId xmlns:a16="http://schemas.microsoft.com/office/drawing/2014/main" id="{95EDCB0D-D4C8-1147-96F7-CB35D5E18AD7}"/>
                </a:ext>
              </a:extLst>
            </p:cNvPr>
            <p:cNvSpPr txBox="1"/>
            <p:nvPr/>
          </p:nvSpPr>
          <p:spPr>
            <a:xfrm>
              <a:off x="6550772" y="4089030"/>
              <a:ext cx="388710" cy="261610"/>
            </a:xfrm>
            <a:prstGeom prst="rect">
              <a:avLst/>
            </a:prstGeom>
            <a:noFill/>
            <a:sp3d>
              <a:bevelT/>
            </a:sp3d>
          </p:spPr>
          <p:txBody>
            <a:bodyPr wrap="square" rtlCol="0">
              <a:spAutoFit/>
            </a:bodyPr>
            <a:lstStyle/>
            <a:p>
              <a:pPr algn="ctr"/>
              <a:r>
                <a:rPr lang="en-US" sz="1100" b="1" dirty="0">
                  <a:latin typeface="PrudentialModern Cond" pitchFamily="2" charset="0"/>
                </a:rPr>
                <a:t>6%</a:t>
              </a:r>
            </a:p>
          </p:txBody>
        </p:sp>
        <p:sp>
          <p:nvSpPr>
            <p:cNvPr id="190" name="TextBox 189">
              <a:extLst>
                <a:ext uri="{FF2B5EF4-FFF2-40B4-BE49-F238E27FC236}">
                  <a16:creationId xmlns:a16="http://schemas.microsoft.com/office/drawing/2014/main" id="{B6F2B8B1-3329-4045-A109-AA231ED4CA8E}"/>
                </a:ext>
              </a:extLst>
            </p:cNvPr>
            <p:cNvSpPr txBox="1"/>
            <p:nvPr/>
          </p:nvSpPr>
          <p:spPr>
            <a:xfrm>
              <a:off x="7432153" y="4089723"/>
              <a:ext cx="411448" cy="261610"/>
            </a:xfrm>
            <a:prstGeom prst="rect">
              <a:avLst/>
            </a:prstGeom>
            <a:noFill/>
            <a:sp3d>
              <a:bevelT/>
            </a:sp3d>
          </p:spPr>
          <p:txBody>
            <a:bodyPr wrap="square" rtlCol="0">
              <a:spAutoFit/>
            </a:bodyPr>
            <a:lstStyle/>
            <a:p>
              <a:pPr algn="ctr"/>
              <a:r>
                <a:rPr lang="en-US" sz="1100" b="1" dirty="0">
                  <a:latin typeface="PrudentialModern Cond" pitchFamily="2" charset="0"/>
                </a:rPr>
                <a:t>0%</a:t>
              </a:r>
            </a:p>
          </p:txBody>
        </p:sp>
        <p:sp>
          <p:nvSpPr>
            <p:cNvPr id="191" name="TextBox 190">
              <a:extLst>
                <a:ext uri="{FF2B5EF4-FFF2-40B4-BE49-F238E27FC236}">
                  <a16:creationId xmlns:a16="http://schemas.microsoft.com/office/drawing/2014/main" id="{8A4563C5-F82B-1047-9897-C28B8C0D7E7D}"/>
                </a:ext>
              </a:extLst>
            </p:cNvPr>
            <p:cNvSpPr txBox="1"/>
            <p:nvPr/>
          </p:nvSpPr>
          <p:spPr>
            <a:xfrm>
              <a:off x="7843601" y="4090416"/>
              <a:ext cx="426351" cy="261610"/>
            </a:xfrm>
            <a:prstGeom prst="rect">
              <a:avLst/>
            </a:prstGeom>
            <a:noFill/>
            <a:sp3d>
              <a:bevelT/>
            </a:sp3d>
          </p:spPr>
          <p:txBody>
            <a:bodyPr wrap="square" rtlCol="0">
              <a:spAutoFit/>
            </a:bodyPr>
            <a:lstStyle/>
            <a:p>
              <a:pPr algn="ctr"/>
              <a:r>
                <a:rPr lang="en-US" sz="1100" b="1" dirty="0">
                  <a:latin typeface="PrudentialModern Cond" pitchFamily="2" charset="0"/>
                </a:rPr>
                <a:t>4%</a:t>
              </a:r>
            </a:p>
          </p:txBody>
        </p:sp>
        <p:sp>
          <p:nvSpPr>
            <p:cNvPr id="192" name="TextBox 191">
              <a:extLst>
                <a:ext uri="{FF2B5EF4-FFF2-40B4-BE49-F238E27FC236}">
                  <a16:creationId xmlns:a16="http://schemas.microsoft.com/office/drawing/2014/main" id="{45D10B5A-018A-9E40-82C2-499B3E0CB1AE}"/>
                </a:ext>
              </a:extLst>
            </p:cNvPr>
            <p:cNvSpPr txBox="1"/>
            <p:nvPr/>
          </p:nvSpPr>
          <p:spPr>
            <a:xfrm>
              <a:off x="8283068" y="4089030"/>
              <a:ext cx="423291" cy="261610"/>
            </a:xfrm>
            <a:prstGeom prst="rect">
              <a:avLst/>
            </a:prstGeom>
            <a:noFill/>
            <a:sp3d>
              <a:bevelT/>
            </a:sp3d>
          </p:spPr>
          <p:txBody>
            <a:bodyPr wrap="square" rtlCol="0">
              <a:spAutoFit/>
            </a:bodyPr>
            <a:lstStyle/>
            <a:p>
              <a:pPr algn="ctr"/>
              <a:r>
                <a:rPr lang="en-US" sz="1100" b="1" dirty="0">
                  <a:latin typeface="PrudentialModern Cond" pitchFamily="2" charset="0"/>
                </a:rPr>
                <a:t>6%</a:t>
              </a:r>
            </a:p>
          </p:txBody>
        </p:sp>
      </p:grpSp>
    </p:spTree>
    <p:extLst>
      <p:ext uri="{BB962C8B-B14F-4D97-AF65-F5344CB8AC3E}">
        <p14:creationId xmlns:p14="http://schemas.microsoft.com/office/powerpoint/2010/main" val="178946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wipe(left)">
                                      <p:cBhvr>
                                        <p:cTn id="13" dur="500"/>
                                        <p:tgtEl>
                                          <p:spTgt spid="176"/>
                                        </p:tgtEl>
                                      </p:cBhvr>
                                    </p:animEffect>
                                  </p:childTnLst>
                                </p:cTn>
                              </p:par>
                              <p:par>
                                <p:cTn id="14" presetID="22" presetClass="entr" presetSubtype="8" fill="hold" nodeType="withEffect">
                                  <p:stCondLst>
                                    <p:cond delay="300"/>
                                  </p:stCondLst>
                                  <p:childTnLst>
                                    <p:set>
                                      <p:cBhvr>
                                        <p:cTn id="15" dur="1" fill="hold">
                                          <p:stCondLst>
                                            <p:cond delay="0"/>
                                          </p:stCondLst>
                                        </p:cTn>
                                        <p:tgtEl>
                                          <p:spTgt spid="183"/>
                                        </p:tgtEl>
                                        <p:attrNameLst>
                                          <p:attrName>style.visibility</p:attrName>
                                        </p:attrNameLst>
                                      </p:cBhvr>
                                      <p:to>
                                        <p:strVal val="visible"/>
                                      </p:to>
                                    </p:set>
                                    <p:animEffect transition="in" filter="wipe(left)">
                                      <p:cBhvr>
                                        <p:cTn id="16" dur="500"/>
                                        <p:tgtEl>
                                          <p:spTgt spid="183"/>
                                        </p:tgtEl>
                                      </p:cBhvr>
                                    </p:animEffect>
                                  </p:childTnLst>
                                </p:cTn>
                              </p:par>
                              <p:par>
                                <p:cTn id="17" presetID="22" presetClass="entr" presetSubtype="1" fill="hold" grpId="0" nodeType="withEffect">
                                  <p:stCondLst>
                                    <p:cond delay="200"/>
                                  </p:stCondLst>
                                  <p:childTnLst>
                                    <p:set>
                                      <p:cBhvr>
                                        <p:cTn id="18" dur="1" fill="hold">
                                          <p:stCondLst>
                                            <p:cond delay="0"/>
                                          </p:stCondLst>
                                        </p:cTn>
                                        <p:tgtEl>
                                          <p:spTgt spid="209"/>
                                        </p:tgtEl>
                                        <p:attrNameLst>
                                          <p:attrName>style.visibility</p:attrName>
                                        </p:attrNameLst>
                                      </p:cBhvr>
                                      <p:to>
                                        <p:strVal val="visible"/>
                                      </p:to>
                                    </p:set>
                                    <p:animEffect transition="in" filter="wipe(up)">
                                      <p:cBhvr>
                                        <p:cTn id="19" dur="1000"/>
                                        <p:tgtEl>
                                          <p:spTgt spid="209"/>
                                        </p:tgtEl>
                                      </p:cBhvr>
                                    </p:animEffect>
                                  </p:childTnLst>
                                </p:cTn>
                              </p:par>
                              <p:par>
                                <p:cTn id="20" presetID="22" presetClass="entr" presetSubtype="4" fill="hold" nodeType="withEffect">
                                  <p:stCondLst>
                                    <p:cond delay="200"/>
                                  </p:stCondLst>
                                  <p:childTnLst>
                                    <p:set>
                                      <p:cBhvr>
                                        <p:cTn id="21" dur="1" fill="hold">
                                          <p:stCondLst>
                                            <p:cond delay="0"/>
                                          </p:stCondLst>
                                        </p:cTn>
                                        <p:tgtEl>
                                          <p:spTgt spid="210"/>
                                        </p:tgtEl>
                                        <p:attrNameLst>
                                          <p:attrName>style.visibility</p:attrName>
                                        </p:attrNameLst>
                                      </p:cBhvr>
                                      <p:to>
                                        <p:strVal val="visible"/>
                                      </p:to>
                                    </p:set>
                                    <p:animEffect transition="in" filter="wipe(down)">
                                      <p:cBhvr>
                                        <p:cTn id="22" dur="1000"/>
                                        <p:tgtEl>
                                          <p:spTgt spid="210"/>
                                        </p:tgtEl>
                                      </p:cBhvr>
                                    </p:animEffect>
                                  </p:childTnLst>
                                </p:cTn>
                              </p:par>
                              <p:par>
                                <p:cTn id="23" presetID="22" presetClass="entr" presetSubtype="1" fill="hold" grpId="0" nodeType="withEffect">
                                  <p:stCondLst>
                                    <p:cond delay="400"/>
                                  </p:stCondLst>
                                  <p:childTnLst>
                                    <p:set>
                                      <p:cBhvr>
                                        <p:cTn id="24" dur="1" fill="hold">
                                          <p:stCondLst>
                                            <p:cond delay="0"/>
                                          </p:stCondLst>
                                        </p:cTn>
                                        <p:tgtEl>
                                          <p:spTgt spid="225"/>
                                        </p:tgtEl>
                                        <p:attrNameLst>
                                          <p:attrName>style.visibility</p:attrName>
                                        </p:attrNameLst>
                                      </p:cBhvr>
                                      <p:to>
                                        <p:strVal val="visible"/>
                                      </p:to>
                                    </p:set>
                                    <p:animEffect transition="in" filter="wipe(up)">
                                      <p:cBhvr>
                                        <p:cTn id="25" dur="1000"/>
                                        <p:tgtEl>
                                          <p:spTgt spid="225"/>
                                        </p:tgtEl>
                                      </p:cBhvr>
                                    </p:animEffect>
                                  </p:childTnLst>
                                </p:cTn>
                              </p:par>
                              <p:par>
                                <p:cTn id="26" presetID="22" presetClass="entr" presetSubtype="4" fill="hold" nodeType="withEffect">
                                  <p:stCondLst>
                                    <p:cond delay="400"/>
                                  </p:stCondLst>
                                  <p:childTnLst>
                                    <p:set>
                                      <p:cBhvr>
                                        <p:cTn id="27" dur="1" fill="hold">
                                          <p:stCondLst>
                                            <p:cond delay="0"/>
                                          </p:stCondLst>
                                        </p:cTn>
                                        <p:tgtEl>
                                          <p:spTgt spid="226"/>
                                        </p:tgtEl>
                                        <p:attrNameLst>
                                          <p:attrName>style.visibility</p:attrName>
                                        </p:attrNameLst>
                                      </p:cBhvr>
                                      <p:to>
                                        <p:strVal val="visible"/>
                                      </p:to>
                                    </p:set>
                                    <p:animEffect transition="in" filter="wipe(down)">
                                      <p:cBhvr>
                                        <p:cTn id="28" dur="1000"/>
                                        <p:tgtEl>
                                          <p:spTgt spid="226"/>
                                        </p:tgtEl>
                                      </p:cBhvr>
                                    </p:animEffect>
                                  </p:childTnLst>
                                </p:cTn>
                              </p:par>
                              <p:par>
                                <p:cTn id="29" presetID="22" presetClass="entr" presetSubtype="1" fill="hold" grpId="0" nodeType="withEffect">
                                  <p:stCondLst>
                                    <p:cond delay="600"/>
                                  </p:stCondLst>
                                  <p:childTnLst>
                                    <p:set>
                                      <p:cBhvr>
                                        <p:cTn id="30" dur="1" fill="hold">
                                          <p:stCondLst>
                                            <p:cond delay="0"/>
                                          </p:stCondLst>
                                        </p:cTn>
                                        <p:tgtEl>
                                          <p:spTgt spid="241"/>
                                        </p:tgtEl>
                                        <p:attrNameLst>
                                          <p:attrName>style.visibility</p:attrName>
                                        </p:attrNameLst>
                                      </p:cBhvr>
                                      <p:to>
                                        <p:strVal val="visible"/>
                                      </p:to>
                                    </p:set>
                                    <p:animEffect transition="in" filter="wipe(up)">
                                      <p:cBhvr>
                                        <p:cTn id="31" dur="1000"/>
                                        <p:tgtEl>
                                          <p:spTgt spid="241"/>
                                        </p:tgtEl>
                                      </p:cBhvr>
                                    </p:animEffect>
                                  </p:childTnLst>
                                </p:cTn>
                              </p:par>
                              <p:par>
                                <p:cTn id="32" presetID="22" presetClass="entr" presetSubtype="4" fill="hold" nodeType="withEffect">
                                  <p:stCondLst>
                                    <p:cond delay="600"/>
                                  </p:stCondLst>
                                  <p:childTnLst>
                                    <p:set>
                                      <p:cBhvr>
                                        <p:cTn id="33" dur="1" fill="hold">
                                          <p:stCondLst>
                                            <p:cond delay="0"/>
                                          </p:stCondLst>
                                        </p:cTn>
                                        <p:tgtEl>
                                          <p:spTgt spid="242"/>
                                        </p:tgtEl>
                                        <p:attrNameLst>
                                          <p:attrName>style.visibility</p:attrName>
                                        </p:attrNameLst>
                                      </p:cBhvr>
                                      <p:to>
                                        <p:strVal val="visible"/>
                                      </p:to>
                                    </p:set>
                                    <p:animEffect transition="in" filter="wipe(down)">
                                      <p:cBhvr>
                                        <p:cTn id="34" dur="1000"/>
                                        <p:tgtEl>
                                          <p:spTgt spid="242"/>
                                        </p:tgtEl>
                                      </p:cBhvr>
                                    </p:animEffect>
                                  </p:childTnLst>
                                </p:cTn>
                              </p:par>
                              <p:par>
                                <p:cTn id="35" presetID="22" presetClass="entr" presetSubtype="1" fill="hold" grpId="0" nodeType="withEffect">
                                  <p:stCondLst>
                                    <p:cond delay="800"/>
                                  </p:stCondLst>
                                  <p:childTnLst>
                                    <p:set>
                                      <p:cBhvr>
                                        <p:cTn id="36" dur="1" fill="hold">
                                          <p:stCondLst>
                                            <p:cond delay="0"/>
                                          </p:stCondLst>
                                        </p:cTn>
                                        <p:tgtEl>
                                          <p:spTgt spid="267"/>
                                        </p:tgtEl>
                                        <p:attrNameLst>
                                          <p:attrName>style.visibility</p:attrName>
                                        </p:attrNameLst>
                                      </p:cBhvr>
                                      <p:to>
                                        <p:strVal val="visible"/>
                                      </p:to>
                                    </p:set>
                                    <p:animEffect transition="in" filter="wipe(up)">
                                      <p:cBhvr>
                                        <p:cTn id="37" dur="1000"/>
                                        <p:tgtEl>
                                          <p:spTgt spid="267"/>
                                        </p:tgtEl>
                                      </p:cBhvr>
                                    </p:animEffect>
                                  </p:childTnLst>
                                </p:cTn>
                              </p:par>
                              <p:par>
                                <p:cTn id="38" presetID="22" presetClass="entr" presetSubtype="4" fill="hold" nodeType="withEffect">
                                  <p:stCondLst>
                                    <p:cond delay="800"/>
                                  </p:stCondLst>
                                  <p:childTnLst>
                                    <p:set>
                                      <p:cBhvr>
                                        <p:cTn id="39" dur="1" fill="hold">
                                          <p:stCondLst>
                                            <p:cond delay="0"/>
                                          </p:stCondLst>
                                        </p:cTn>
                                        <p:tgtEl>
                                          <p:spTgt spid="268"/>
                                        </p:tgtEl>
                                        <p:attrNameLst>
                                          <p:attrName>style.visibility</p:attrName>
                                        </p:attrNameLst>
                                      </p:cBhvr>
                                      <p:to>
                                        <p:strVal val="visible"/>
                                      </p:to>
                                    </p:set>
                                    <p:animEffect transition="in" filter="wipe(down)">
                                      <p:cBhvr>
                                        <p:cTn id="40"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209" grpId="0" animBg="1"/>
      <p:bldP spid="225" grpId="0" animBg="1"/>
      <p:bldP spid="241" grpId="0" animBg="1"/>
      <p:bldP spid="2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Distribution Mistake – Withdrawing Too Much</a:t>
            </a:r>
            <a:br>
              <a:rPr lang="en-US" dirty="0"/>
            </a:br>
            <a:r>
              <a:rPr lang="en-US" sz="2400" dirty="0">
                <a:solidFill>
                  <a:srgbClr val="0070C0"/>
                </a:solidFill>
              </a:rPr>
              <a:t>What is a Safe and Sustainable Withdrawal Rate?</a:t>
            </a:r>
          </a:p>
        </p:txBody>
      </p:sp>
      <p:sp>
        <p:nvSpPr>
          <p:cNvPr id="36" name="Rectangle 35"/>
          <p:cNvSpPr/>
          <p:nvPr/>
        </p:nvSpPr>
        <p:spPr>
          <a:xfrm>
            <a:off x="284589" y="1213247"/>
            <a:ext cx="8505435" cy="615553"/>
          </a:xfrm>
          <a:prstGeom prst="rect">
            <a:avLst/>
          </a:prstGeom>
        </p:spPr>
        <p:txBody>
          <a:bodyPr wrap="square" lIns="0" tIns="0" rIns="0" bIns="0" anchor="ctr" anchorCtr="0">
            <a:spAutoFit/>
          </a:bodyPr>
          <a:lstStyle/>
          <a:p>
            <a:pPr eaLnBrk="0" fontAlgn="base" hangingPunct="0">
              <a:spcBef>
                <a:spcPct val="20000"/>
              </a:spcBef>
              <a:spcAft>
                <a:spcPct val="0"/>
              </a:spcAft>
              <a:defRPr/>
            </a:pPr>
            <a:r>
              <a:rPr lang="en-US" sz="2000" b="1" dirty="0">
                <a:solidFill>
                  <a:srgbClr val="616161"/>
                </a:solidFill>
                <a:latin typeface="PrudentialModern Cond" pitchFamily="2" charset="0"/>
                <a:cs typeface="Arial" pitchFamily="34" charset="0"/>
              </a:rPr>
              <a:t>The rate one can safely withdraw from their retirement portfolio without prematurely depleting the account</a:t>
            </a:r>
          </a:p>
        </p:txBody>
      </p:sp>
      <p:sp>
        <p:nvSpPr>
          <p:cNvPr id="57" name="Content Placeholder 1"/>
          <p:cNvSpPr txBox="1">
            <a:spLocks/>
          </p:cNvSpPr>
          <p:nvPr/>
        </p:nvSpPr>
        <p:spPr>
          <a:xfrm>
            <a:off x="294114" y="2025493"/>
            <a:ext cx="8545086" cy="495112"/>
          </a:xfrm>
          <a:prstGeom prst="rect">
            <a:avLst/>
          </a:prstGeom>
          <a:solidFill>
            <a:schemeClr val="accent1"/>
          </a:solidFill>
        </p:spPr>
        <p:txBody>
          <a:bodyPr anchor="ctr">
            <a:noAutofit/>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Font typeface="Arial" pitchFamily="34" charset="0"/>
              <a:buNone/>
            </a:pPr>
            <a:r>
              <a:rPr lang="en-US" sz="2400" dirty="0">
                <a:solidFill>
                  <a:schemeClr val="bg1"/>
                </a:solidFill>
                <a:latin typeface="PrudentialModern Cond" pitchFamily="2" charset="0"/>
                <a:cs typeface="+mn-cs"/>
              </a:rPr>
              <a:t>Opinions on Safe Withdrawal Rates have varied over time</a:t>
            </a:r>
          </a:p>
        </p:txBody>
      </p:sp>
      <p:graphicFrame>
        <p:nvGraphicFramePr>
          <p:cNvPr id="58" name="Table 57">
            <a:extLst>
              <a:ext uri="{FF2B5EF4-FFF2-40B4-BE49-F238E27FC236}">
                <a16:creationId xmlns:a16="http://schemas.microsoft.com/office/drawing/2014/main" id="{6D765F10-35C5-46EC-9BD4-4E749E30B41F}"/>
              </a:ext>
            </a:extLst>
          </p:cNvPr>
          <p:cNvGraphicFramePr>
            <a:graphicFrameLocks noGrp="1"/>
          </p:cNvGraphicFramePr>
          <p:nvPr>
            <p:extLst>
              <p:ext uri="{D42A27DB-BD31-4B8C-83A1-F6EECF244321}">
                <p14:modId xmlns:p14="http://schemas.microsoft.com/office/powerpoint/2010/main" val="1589202712"/>
              </p:ext>
            </p:extLst>
          </p:nvPr>
        </p:nvGraphicFramePr>
        <p:xfrm>
          <a:off x="294114" y="2667230"/>
          <a:ext cx="8545086" cy="2028164"/>
        </p:xfrm>
        <a:graphic>
          <a:graphicData uri="http://schemas.openxmlformats.org/drawingml/2006/table">
            <a:tbl>
              <a:tblPr firstRow="1" bandRow="1">
                <a:tableStyleId>{5C22544A-7EE6-4342-B048-85BDC9FD1C3A}</a:tableStyleId>
              </a:tblPr>
              <a:tblGrid>
                <a:gridCol w="4272543">
                  <a:extLst>
                    <a:ext uri="{9D8B030D-6E8A-4147-A177-3AD203B41FA5}">
                      <a16:colId xmlns:a16="http://schemas.microsoft.com/office/drawing/2014/main" val="917871844"/>
                    </a:ext>
                  </a:extLst>
                </a:gridCol>
                <a:gridCol w="4272543">
                  <a:extLst>
                    <a:ext uri="{9D8B030D-6E8A-4147-A177-3AD203B41FA5}">
                      <a16:colId xmlns:a16="http://schemas.microsoft.com/office/drawing/2014/main" val="2140774570"/>
                    </a:ext>
                  </a:extLst>
                </a:gridCol>
              </a:tblGrid>
              <a:tr h="507041">
                <a:tc>
                  <a:txBody>
                    <a:bodyPr/>
                    <a:lstStyle/>
                    <a:p>
                      <a:pPr algn="l"/>
                      <a:r>
                        <a:rPr lang="en-US" sz="2000" b="0" dirty="0">
                          <a:solidFill>
                            <a:schemeClr val="accent5">
                              <a:lumMod val="75000"/>
                            </a:schemeClr>
                          </a:solidFill>
                          <a:latin typeface="PrudentialModern Med Cond" pitchFamily="2" charset="0"/>
                        </a:rPr>
                        <a:t>Bengen (1994)</a:t>
                      </a:r>
                      <a:r>
                        <a:rPr lang="en-US" sz="2000" b="0" baseline="30000" dirty="0">
                          <a:solidFill>
                            <a:schemeClr val="accent5">
                              <a:lumMod val="75000"/>
                            </a:schemeClr>
                          </a:solidFill>
                          <a:latin typeface="PrudentialModern Med Cond" pitchFamily="2" charset="0"/>
                        </a:rPr>
                        <a:t>1</a:t>
                      </a:r>
                      <a:r>
                        <a:rPr lang="en-US" sz="2000" b="0" dirty="0">
                          <a:solidFill>
                            <a:schemeClr val="accent5">
                              <a:lumMod val="75000"/>
                            </a:schemeClr>
                          </a:solidFill>
                          <a:latin typeface="PrudentialModern Med Cond" pitchFamily="2" charset="0"/>
                        </a:rPr>
                        <a:t>:</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accent5">
                              <a:lumMod val="75000"/>
                            </a:schemeClr>
                          </a:solidFill>
                          <a:latin typeface="+mn-lt"/>
                        </a:rPr>
                        <a:t>4%</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522907"/>
                  </a:ext>
                </a:extLst>
              </a:tr>
              <a:tr h="507041">
                <a:tc>
                  <a:txBody>
                    <a:bodyPr/>
                    <a:lstStyle/>
                    <a:p>
                      <a:pPr algn="l"/>
                      <a:r>
                        <a:rPr lang="en-US" sz="2000" b="0" dirty="0">
                          <a:solidFill>
                            <a:schemeClr val="accent5">
                              <a:lumMod val="75000"/>
                            </a:schemeClr>
                          </a:solidFill>
                          <a:latin typeface="PrudentialModern Med Cond" pitchFamily="2" charset="0"/>
                        </a:rPr>
                        <a:t>Guyton (2004)</a:t>
                      </a:r>
                      <a:r>
                        <a:rPr lang="en-US" sz="2000" b="0" baseline="30000" dirty="0">
                          <a:solidFill>
                            <a:schemeClr val="accent5">
                              <a:lumMod val="75000"/>
                            </a:schemeClr>
                          </a:solidFill>
                          <a:latin typeface="PrudentialModern Med Cond" pitchFamily="2" charset="0"/>
                        </a:rPr>
                        <a:t>2</a:t>
                      </a:r>
                      <a:r>
                        <a:rPr lang="en-US" sz="2000" b="0" dirty="0">
                          <a:solidFill>
                            <a:schemeClr val="accent5">
                              <a:lumMod val="75000"/>
                            </a:schemeClr>
                          </a:solidFill>
                          <a:latin typeface="PrudentialModern Med Cond" pitchFamily="2" charset="0"/>
                        </a:rPr>
                        <a:t>:</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accent5">
                              <a:lumMod val="75000"/>
                            </a:schemeClr>
                          </a:solidFill>
                          <a:latin typeface="+mn-lt"/>
                        </a:rPr>
                        <a:t>3.6% - 5.8%</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803670"/>
                  </a:ext>
                </a:extLst>
              </a:tr>
              <a:tr h="507041">
                <a:tc>
                  <a:txBody>
                    <a:bodyPr/>
                    <a:lstStyle/>
                    <a:p>
                      <a:pPr algn="l"/>
                      <a:r>
                        <a:rPr lang="en-US" sz="2000" b="0" dirty="0">
                          <a:solidFill>
                            <a:schemeClr val="accent5">
                              <a:lumMod val="75000"/>
                            </a:schemeClr>
                          </a:solidFill>
                          <a:latin typeface="PrudentialModern Med Cond" pitchFamily="2" charset="0"/>
                        </a:rPr>
                        <a:t>Milevsky &amp; Huang (2010)</a:t>
                      </a:r>
                      <a:r>
                        <a:rPr lang="en-US" sz="2000" b="0" baseline="30000" dirty="0">
                          <a:solidFill>
                            <a:schemeClr val="accent5">
                              <a:lumMod val="75000"/>
                            </a:schemeClr>
                          </a:solidFill>
                          <a:latin typeface="PrudentialModern Med Cond" pitchFamily="2" charset="0"/>
                        </a:rPr>
                        <a:t>3</a:t>
                      </a:r>
                      <a:r>
                        <a:rPr lang="en-US" sz="2000" b="0" dirty="0">
                          <a:solidFill>
                            <a:schemeClr val="accent5">
                              <a:lumMod val="75000"/>
                            </a:schemeClr>
                          </a:solidFill>
                          <a:latin typeface="PrudentialModern Med Cond" pitchFamily="2" charset="0"/>
                        </a:rPr>
                        <a:t>:</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accent5">
                              <a:lumMod val="75000"/>
                            </a:schemeClr>
                          </a:solidFill>
                          <a:latin typeface="+mn-lt"/>
                        </a:rPr>
                        <a:t>3%</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5611287"/>
                  </a:ext>
                </a:extLst>
              </a:tr>
              <a:tr h="507041">
                <a:tc>
                  <a:txBody>
                    <a:bodyPr/>
                    <a:lstStyle/>
                    <a:p>
                      <a:pPr algn="l"/>
                      <a:r>
                        <a:rPr lang="en-US" sz="2000" b="0" dirty="0">
                          <a:solidFill>
                            <a:schemeClr val="accent5">
                              <a:lumMod val="75000"/>
                            </a:schemeClr>
                          </a:solidFill>
                          <a:latin typeface="PrudentialModern Med Cond" pitchFamily="2" charset="0"/>
                        </a:rPr>
                        <a:t>Pfau (2020)</a:t>
                      </a:r>
                      <a:r>
                        <a:rPr lang="en-US" sz="2000" b="0" baseline="30000" dirty="0">
                          <a:solidFill>
                            <a:schemeClr val="accent5">
                              <a:lumMod val="75000"/>
                            </a:schemeClr>
                          </a:solidFill>
                          <a:latin typeface="PrudentialModern Med Cond" pitchFamily="2" charset="0"/>
                        </a:rPr>
                        <a:t>4</a:t>
                      </a:r>
                      <a:r>
                        <a:rPr lang="en-US" sz="2000" b="0" dirty="0">
                          <a:solidFill>
                            <a:schemeClr val="accent5">
                              <a:lumMod val="75000"/>
                            </a:schemeClr>
                          </a:solidFill>
                          <a:latin typeface="PrudentialModern Med Cond" pitchFamily="2" charset="0"/>
                        </a:rPr>
                        <a:t>:</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accent5">
                              <a:lumMod val="75000"/>
                            </a:schemeClr>
                          </a:solidFill>
                          <a:latin typeface="+mn-lt"/>
                        </a:rPr>
                        <a:t>2.1%</a:t>
                      </a:r>
                    </a:p>
                  </a:txBody>
                  <a:tcPr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3077455"/>
                  </a:ext>
                </a:extLst>
              </a:tr>
            </a:tbl>
          </a:graphicData>
        </a:graphic>
      </p:graphicFrame>
      <p:sp>
        <p:nvSpPr>
          <p:cNvPr id="59" name="TextBox 58">
            <a:extLst>
              <a:ext uri="{FF2B5EF4-FFF2-40B4-BE49-F238E27FC236}">
                <a16:creationId xmlns:a16="http://schemas.microsoft.com/office/drawing/2014/main" id="{B4EBF78E-7972-4628-ABA0-C4CFEB9BC637}"/>
              </a:ext>
            </a:extLst>
          </p:cNvPr>
          <p:cNvSpPr txBox="1"/>
          <p:nvPr/>
        </p:nvSpPr>
        <p:spPr>
          <a:xfrm>
            <a:off x="304800" y="5218076"/>
            <a:ext cx="8534400" cy="769441"/>
          </a:xfrm>
          <a:prstGeom prst="rect">
            <a:avLst/>
          </a:prstGeom>
          <a:noFill/>
        </p:spPr>
        <p:txBody>
          <a:bodyPr wrap="square" lIns="0" tIns="0" rIns="0" bIns="0" rtlCol="0" anchor="b">
            <a:spAutoFit/>
          </a:bodyPr>
          <a:lstStyle/>
          <a:p>
            <a:pPr fontAlgn="base">
              <a:spcBef>
                <a:spcPct val="0"/>
              </a:spcBef>
              <a:spcAft>
                <a:spcPct val="0"/>
              </a:spcAft>
              <a:defRPr/>
            </a:pPr>
            <a:r>
              <a:rPr lang="en-US" sz="1000" baseline="30000" dirty="0">
                <a:solidFill>
                  <a:srgbClr val="0C0C0C"/>
                </a:solidFill>
                <a:latin typeface="PrudentialModern Med Cond" pitchFamily="2" charset="0"/>
              </a:rPr>
              <a:t>1</a:t>
            </a:r>
            <a:r>
              <a:rPr lang="en-US" sz="1000" dirty="0">
                <a:solidFill>
                  <a:srgbClr val="0C0C0C"/>
                </a:solidFill>
                <a:latin typeface="PrudentialModern Med Cond" pitchFamily="2" charset="0"/>
              </a:rPr>
              <a:t> “Determining Withdrawal Rates Using Historical Data”, William Bengen, Journal of Financial Planning, October 1994</a:t>
            </a:r>
          </a:p>
          <a:p>
            <a:pPr fontAlgn="base">
              <a:spcBef>
                <a:spcPct val="0"/>
              </a:spcBef>
              <a:spcAft>
                <a:spcPct val="0"/>
              </a:spcAft>
              <a:defRPr/>
            </a:pPr>
            <a:r>
              <a:rPr lang="en-US" sz="1000" baseline="30000" dirty="0">
                <a:solidFill>
                  <a:srgbClr val="0C0C0C"/>
                </a:solidFill>
                <a:latin typeface="PrudentialModern Med Cond" pitchFamily="2" charset="0"/>
              </a:rPr>
              <a:t>2</a:t>
            </a:r>
            <a:r>
              <a:rPr lang="en-US" sz="1000" dirty="0">
                <a:solidFill>
                  <a:srgbClr val="0C0C0C"/>
                </a:solidFill>
                <a:latin typeface="PrudentialModern Med Cond" pitchFamily="2" charset="0"/>
              </a:rPr>
              <a:t> “Decision Rules and Portfolio Management for Retirees: Is the ‘Safe’ Initial Withdrawal Rate Too Safe?”, Jonathan Guyton; FPA Journal; October 2004</a:t>
            </a:r>
          </a:p>
          <a:p>
            <a:pPr fontAlgn="base">
              <a:spcBef>
                <a:spcPct val="0"/>
              </a:spcBef>
              <a:spcAft>
                <a:spcPct val="0"/>
              </a:spcAft>
              <a:defRPr/>
            </a:pPr>
            <a:r>
              <a:rPr lang="en-US" sz="1000" baseline="30000" dirty="0">
                <a:solidFill>
                  <a:srgbClr val="0C0C0C"/>
                </a:solidFill>
                <a:latin typeface="PrudentialModern Med Cond" pitchFamily="2" charset="0"/>
              </a:rPr>
              <a:t>3</a:t>
            </a:r>
            <a:r>
              <a:rPr lang="en-US" sz="1000" dirty="0">
                <a:solidFill>
                  <a:srgbClr val="0C0C0C"/>
                </a:solidFill>
                <a:latin typeface="PrudentialModern Med Cond" pitchFamily="2" charset="0"/>
              </a:rPr>
              <a:t> “Spending Retirement on Planet Vulcan: The Impact of Longevity Risk Aversion on Optimal Withdrawal Rates”; M.A. Milevsky &amp; H. Huang; Retirement Income Journal, March 2010</a:t>
            </a:r>
          </a:p>
          <a:p>
            <a:pPr marL="114300" lvl="0" indent="-114300" fontAlgn="base">
              <a:spcBef>
                <a:spcPct val="0"/>
              </a:spcBef>
              <a:spcAft>
                <a:spcPct val="0"/>
              </a:spcAft>
              <a:defRPr/>
            </a:pPr>
            <a:r>
              <a:rPr lang="en-US" sz="1000" dirty="0">
                <a:solidFill>
                  <a:schemeClr val="accent4">
                    <a:lumMod val="25000"/>
                  </a:schemeClr>
                </a:solidFill>
                <a:latin typeface="Arial Narrow" panose="020B0606020202030204" pitchFamily="34" charset="0"/>
              </a:rPr>
              <a:t>4. “Retirement Income Dashboard For a Benchmark Couple Both Turning 65 in January 2020”; Conservative portfolio (25% stock allocation) with 2% spending COLA; Wade Pfau at </a:t>
            </a:r>
            <a:r>
              <a:rPr lang="en-US" sz="1000" dirty="0">
                <a:solidFill>
                  <a:srgbClr val="0C0C0C"/>
                </a:solidFill>
                <a:latin typeface="Arial Narrow" panose="020B0606020202030204" pitchFamily="34" charset="0"/>
                <a:hlinkClick r:id="rId3"/>
              </a:rPr>
              <a:t>https://retirementresearcher.com/dashboard/</a:t>
            </a:r>
            <a:r>
              <a:rPr lang="en-US" sz="1000" dirty="0">
                <a:solidFill>
                  <a:srgbClr val="0C0C0C"/>
                </a:solidFill>
                <a:latin typeface="Arial Narrow" panose="020B0606020202030204" pitchFamily="34" charset="0"/>
              </a:rPr>
              <a:t> </a:t>
            </a:r>
          </a:p>
        </p:txBody>
      </p:sp>
    </p:spTree>
    <p:extLst>
      <p:ext uri="{BB962C8B-B14F-4D97-AF65-F5344CB8AC3E}">
        <p14:creationId xmlns:p14="http://schemas.microsoft.com/office/powerpoint/2010/main" val="198725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9A856E-B923-4B2A-9FBC-9F18C97E0AD3}"/>
              </a:ext>
            </a:extLst>
          </p:cNvPr>
          <p:cNvSpPr>
            <a:spLocks noGrp="1"/>
          </p:cNvSpPr>
          <p:nvPr>
            <p:ph type="title"/>
          </p:nvPr>
        </p:nvSpPr>
        <p:spPr/>
        <p:txBody>
          <a:bodyPr/>
          <a:lstStyle/>
          <a:p>
            <a:r>
              <a:rPr lang="en-US" dirty="0">
                <a:solidFill>
                  <a:schemeClr val="tx1"/>
                </a:solidFill>
              </a:rPr>
              <a:t>RMDs and Sustainable Withdrawals</a:t>
            </a:r>
          </a:p>
        </p:txBody>
      </p:sp>
      <p:sp>
        <p:nvSpPr>
          <p:cNvPr id="5" name="Text Placeholder 7">
            <a:extLst>
              <a:ext uri="{FF2B5EF4-FFF2-40B4-BE49-F238E27FC236}">
                <a16:creationId xmlns:a16="http://schemas.microsoft.com/office/drawing/2014/main" id="{04BA4CC7-736E-44FF-8037-5B622E8083D8}"/>
              </a:ext>
            </a:extLst>
          </p:cNvPr>
          <p:cNvSpPr txBox="1">
            <a:spLocks/>
          </p:cNvSpPr>
          <p:nvPr/>
        </p:nvSpPr>
        <p:spPr>
          <a:xfrm>
            <a:off x="365760" y="838200"/>
            <a:ext cx="8458200" cy="542344"/>
          </a:xfr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2"/>
                </a:solidFill>
                <a:latin typeface="PrudentialModern SemCond" pitchFamily="2" charset="0"/>
              </a:rPr>
              <a:t>RMDs Increase Each Year</a:t>
            </a:r>
            <a:r>
              <a:rPr lang="en-US" baseline="30000" dirty="0">
                <a:solidFill>
                  <a:schemeClr val="tx2"/>
                </a:solidFill>
                <a:latin typeface="PrudentialModern SemCond" pitchFamily="2" charset="0"/>
              </a:rPr>
              <a:t>*</a:t>
            </a:r>
          </a:p>
        </p:txBody>
      </p:sp>
      <p:sp>
        <p:nvSpPr>
          <p:cNvPr id="7" name="Rectangle 6">
            <a:extLst>
              <a:ext uri="{FF2B5EF4-FFF2-40B4-BE49-F238E27FC236}">
                <a16:creationId xmlns:a16="http://schemas.microsoft.com/office/drawing/2014/main" id="{D0BB834B-B7D3-4BA6-A057-ECA70F8C7ADB}"/>
              </a:ext>
            </a:extLst>
          </p:cNvPr>
          <p:cNvSpPr/>
          <p:nvPr/>
        </p:nvSpPr>
        <p:spPr>
          <a:xfrm>
            <a:off x="1227594" y="4818134"/>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90</a:t>
            </a:r>
          </a:p>
        </p:txBody>
      </p:sp>
      <p:sp>
        <p:nvSpPr>
          <p:cNvPr id="10" name="Rectangle 9">
            <a:extLst>
              <a:ext uri="{FF2B5EF4-FFF2-40B4-BE49-F238E27FC236}">
                <a16:creationId xmlns:a16="http://schemas.microsoft.com/office/drawing/2014/main" id="{40B556C2-2F78-45B2-9612-546A475E1D51}"/>
              </a:ext>
            </a:extLst>
          </p:cNvPr>
          <p:cNvSpPr/>
          <p:nvPr/>
        </p:nvSpPr>
        <p:spPr>
          <a:xfrm>
            <a:off x="1227594" y="4259805"/>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85</a:t>
            </a:r>
          </a:p>
        </p:txBody>
      </p:sp>
      <p:sp>
        <p:nvSpPr>
          <p:cNvPr id="13" name="Rectangle 12">
            <a:extLst>
              <a:ext uri="{FF2B5EF4-FFF2-40B4-BE49-F238E27FC236}">
                <a16:creationId xmlns:a16="http://schemas.microsoft.com/office/drawing/2014/main" id="{5E639718-72AD-4156-A2C7-12483417C040}"/>
              </a:ext>
            </a:extLst>
          </p:cNvPr>
          <p:cNvSpPr/>
          <p:nvPr/>
        </p:nvSpPr>
        <p:spPr>
          <a:xfrm>
            <a:off x="1227594" y="3701477"/>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80</a:t>
            </a:r>
          </a:p>
        </p:txBody>
      </p:sp>
      <p:sp>
        <p:nvSpPr>
          <p:cNvPr id="16" name="Rectangle 15">
            <a:extLst>
              <a:ext uri="{FF2B5EF4-FFF2-40B4-BE49-F238E27FC236}">
                <a16:creationId xmlns:a16="http://schemas.microsoft.com/office/drawing/2014/main" id="{405A5585-8009-4CEF-BA4E-F5463814780B}"/>
              </a:ext>
            </a:extLst>
          </p:cNvPr>
          <p:cNvSpPr/>
          <p:nvPr/>
        </p:nvSpPr>
        <p:spPr>
          <a:xfrm>
            <a:off x="1227594" y="3143149"/>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75</a:t>
            </a:r>
          </a:p>
        </p:txBody>
      </p:sp>
      <p:grpSp>
        <p:nvGrpSpPr>
          <p:cNvPr id="21" name="Group 20">
            <a:extLst>
              <a:ext uri="{FF2B5EF4-FFF2-40B4-BE49-F238E27FC236}">
                <a16:creationId xmlns:a16="http://schemas.microsoft.com/office/drawing/2014/main" id="{197C6D52-113B-48FB-9ED8-A7753FE29A4E}"/>
              </a:ext>
            </a:extLst>
          </p:cNvPr>
          <p:cNvGrpSpPr/>
          <p:nvPr/>
        </p:nvGrpSpPr>
        <p:grpSpPr>
          <a:xfrm>
            <a:off x="1267105" y="1371768"/>
            <a:ext cx="5761016" cy="523220"/>
            <a:chOff x="5924166" y="1578837"/>
            <a:chExt cx="3511470" cy="523220"/>
          </a:xfrm>
        </p:grpSpPr>
        <p:sp>
          <p:nvSpPr>
            <p:cNvPr id="22" name="Rectangle 21">
              <a:extLst>
                <a:ext uri="{FF2B5EF4-FFF2-40B4-BE49-F238E27FC236}">
                  <a16:creationId xmlns:a16="http://schemas.microsoft.com/office/drawing/2014/main" id="{1B0999A1-2B6F-4610-94A6-A33C580C8A8E}"/>
                </a:ext>
              </a:extLst>
            </p:cNvPr>
            <p:cNvSpPr/>
            <p:nvPr/>
          </p:nvSpPr>
          <p:spPr>
            <a:xfrm>
              <a:off x="5924166" y="1578837"/>
              <a:ext cx="67731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Age</a:t>
              </a:r>
            </a:p>
          </p:txBody>
        </p:sp>
        <p:cxnSp>
          <p:nvCxnSpPr>
            <p:cNvPr id="23" name="Straight Connector 22">
              <a:extLst>
                <a:ext uri="{FF2B5EF4-FFF2-40B4-BE49-F238E27FC236}">
                  <a16:creationId xmlns:a16="http://schemas.microsoft.com/office/drawing/2014/main" id="{0D24F6CA-B4CB-4721-9564-F3020C01848F}"/>
                </a:ext>
              </a:extLst>
            </p:cNvPr>
            <p:cNvCxnSpPr/>
            <p:nvPr/>
          </p:nvCxnSpPr>
          <p:spPr>
            <a:xfrm>
              <a:off x="5980667" y="2052903"/>
              <a:ext cx="3454969"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87CD8E0E-B002-48DF-8E0A-7D01CC413E51}"/>
              </a:ext>
            </a:extLst>
          </p:cNvPr>
          <p:cNvSpPr/>
          <p:nvPr/>
        </p:nvSpPr>
        <p:spPr>
          <a:xfrm>
            <a:off x="361115" y="5536776"/>
            <a:ext cx="7959762" cy="553998"/>
          </a:xfrm>
          <a:prstGeom prst="rect">
            <a:avLst/>
          </a:prstGeom>
        </p:spPr>
        <p:txBody>
          <a:bodyPr wrap="square">
            <a:spAutoFit/>
          </a:bodyPr>
          <a:lstStyle/>
          <a:p>
            <a:pPr fontAlgn="auto">
              <a:spcAft>
                <a:spcPts val="0"/>
              </a:spcAft>
            </a:pPr>
            <a:r>
              <a:rPr lang="en-US" sz="1000" dirty="0">
                <a:latin typeface="PrudentialModern Med Cond" pitchFamily="2" charset="0"/>
              </a:rPr>
              <a:t>*If the spouse is the sole beneficiary and is more than 10 years younger, the RMD distribution rate is lower.at each age</a:t>
            </a:r>
          </a:p>
          <a:p>
            <a:pPr fontAlgn="auto">
              <a:spcAft>
                <a:spcPts val="0"/>
              </a:spcAft>
            </a:pPr>
            <a:r>
              <a:rPr lang="en-US" sz="1000" dirty="0">
                <a:latin typeface="PrudentialModern Med Cond" pitchFamily="2" charset="0"/>
              </a:rPr>
              <a:t>† IRA owners who attained age 70½ prior to 1/1/2020 have a Required Beginning Date of age 70½. IRA owners who attained age 70½ after 12/31/2019 have a Required Beginning Date of age 72</a:t>
            </a:r>
          </a:p>
        </p:txBody>
      </p:sp>
      <p:sp>
        <p:nvSpPr>
          <p:cNvPr id="25" name="TextBox 24">
            <a:extLst>
              <a:ext uri="{FF2B5EF4-FFF2-40B4-BE49-F238E27FC236}">
                <a16:creationId xmlns:a16="http://schemas.microsoft.com/office/drawing/2014/main" id="{5CBDFE16-B2C4-4FE4-B1FD-1BFA88E7DC7F}"/>
              </a:ext>
            </a:extLst>
          </p:cNvPr>
          <p:cNvSpPr txBox="1"/>
          <p:nvPr/>
        </p:nvSpPr>
        <p:spPr>
          <a:xfrm>
            <a:off x="7391400" y="6659712"/>
            <a:ext cx="1008321" cy="213696"/>
          </a:xfrm>
          <a:prstGeom prst="rect">
            <a:avLst/>
          </a:prstGeom>
          <a:noFill/>
        </p:spPr>
        <p:txBody>
          <a:bodyPr wrap="square" rtlCol="0">
            <a:spAutoFit/>
          </a:bodyPr>
          <a:lstStyle/>
          <a:p>
            <a:pPr algn="r"/>
            <a:r>
              <a:rPr lang="en-US" sz="800" dirty="0">
                <a:solidFill>
                  <a:schemeClr val="bg1"/>
                </a:solidFill>
                <a:latin typeface="PrudentialModern Med Cond" pitchFamily="2" charset="0"/>
              </a:rPr>
              <a:t>SL 00006 01/2020</a:t>
            </a:r>
          </a:p>
        </p:txBody>
      </p:sp>
      <p:sp>
        <p:nvSpPr>
          <p:cNvPr id="26" name="Rectangle 25">
            <a:extLst>
              <a:ext uri="{FF2B5EF4-FFF2-40B4-BE49-F238E27FC236}">
                <a16:creationId xmlns:a16="http://schemas.microsoft.com/office/drawing/2014/main" id="{8AC523B5-D36A-47B3-9C2D-8DFD1E6CE901}"/>
              </a:ext>
            </a:extLst>
          </p:cNvPr>
          <p:cNvSpPr/>
          <p:nvPr/>
        </p:nvSpPr>
        <p:spPr>
          <a:xfrm>
            <a:off x="1227594" y="2026493"/>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70½</a:t>
            </a:r>
            <a:r>
              <a:rPr lang="en-US" sz="2800" b="1" baseline="30000" dirty="0">
                <a:solidFill>
                  <a:schemeClr val="tx2"/>
                </a:solidFill>
                <a:latin typeface="PrudentialModern SemCond" pitchFamily="2" charset="0"/>
              </a:rPr>
              <a:t>†</a:t>
            </a:r>
          </a:p>
        </p:txBody>
      </p:sp>
      <p:sp>
        <p:nvSpPr>
          <p:cNvPr id="27" name="Rectangle 26">
            <a:extLst>
              <a:ext uri="{FF2B5EF4-FFF2-40B4-BE49-F238E27FC236}">
                <a16:creationId xmlns:a16="http://schemas.microsoft.com/office/drawing/2014/main" id="{8B6660E3-4ABC-4EFE-98B4-7F3713C83314}"/>
              </a:ext>
            </a:extLst>
          </p:cNvPr>
          <p:cNvSpPr/>
          <p:nvPr/>
        </p:nvSpPr>
        <p:spPr>
          <a:xfrm>
            <a:off x="2429150" y="4851144"/>
            <a:ext cx="4331420" cy="457200"/>
          </a:xfrm>
          <a:prstGeom prst="rect">
            <a:avLst/>
          </a:prstGeom>
          <a:solidFill>
            <a:srgbClr val="0028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8.8%</a:t>
            </a:r>
          </a:p>
        </p:txBody>
      </p:sp>
      <p:sp>
        <p:nvSpPr>
          <p:cNvPr id="28" name="Rectangle 27">
            <a:extLst>
              <a:ext uri="{FF2B5EF4-FFF2-40B4-BE49-F238E27FC236}">
                <a16:creationId xmlns:a16="http://schemas.microsoft.com/office/drawing/2014/main" id="{59C34473-22C6-48AE-9847-A8305835018A}"/>
              </a:ext>
            </a:extLst>
          </p:cNvPr>
          <p:cNvSpPr/>
          <p:nvPr/>
        </p:nvSpPr>
        <p:spPr>
          <a:xfrm>
            <a:off x="2429150" y="4292815"/>
            <a:ext cx="3342593" cy="457200"/>
          </a:xfrm>
          <a:prstGeom prst="rect">
            <a:avLst/>
          </a:prstGeom>
          <a:solidFill>
            <a:srgbClr val="003F7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6.8%</a:t>
            </a:r>
          </a:p>
        </p:txBody>
      </p:sp>
      <p:sp>
        <p:nvSpPr>
          <p:cNvPr id="29" name="Rectangle 28">
            <a:extLst>
              <a:ext uri="{FF2B5EF4-FFF2-40B4-BE49-F238E27FC236}">
                <a16:creationId xmlns:a16="http://schemas.microsoft.com/office/drawing/2014/main" id="{15D72E0F-47A5-40E0-AA73-6AA91510C395}"/>
              </a:ext>
            </a:extLst>
          </p:cNvPr>
          <p:cNvSpPr/>
          <p:nvPr/>
        </p:nvSpPr>
        <p:spPr>
          <a:xfrm>
            <a:off x="2429150" y="3734487"/>
            <a:ext cx="2662108" cy="457200"/>
          </a:xfrm>
          <a:prstGeom prst="rect">
            <a:avLst/>
          </a:prstGeom>
          <a:solidFill>
            <a:srgbClr val="00519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5.4%</a:t>
            </a:r>
          </a:p>
        </p:txBody>
      </p:sp>
      <p:sp>
        <p:nvSpPr>
          <p:cNvPr id="30" name="Rectangle 29">
            <a:extLst>
              <a:ext uri="{FF2B5EF4-FFF2-40B4-BE49-F238E27FC236}">
                <a16:creationId xmlns:a16="http://schemas.microsoft.com/office/drawing/2014/main" id="{262A06D6-B824-46CB-9955-550DE6C8A9C7}"/>
              </a:ext>
            </a:extLst>
          </p:cNvPr>
          <p:cNvSpPr/>
          <p:nvPr/>
        </p:nvSpPr>
        <p:spPr>
          <a:xfrm>
            <a:off x="2429150" y="3176159"/>
            <a:ext cx="2162377" cy="457200"/>
          </a:xfrm>
          <a:prstGeom prst="rect">
            <a:avLst/>
          </a:prstGeom>
          <a:solidFill>
            <a:srgbClr val="005B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4.4%</a:t>
            </a:r>
          </a:p>
        </p:txBody>
      </p:sp>
      <p:sp>
        <p:nvSpPr>
          <p:cNvPr id="31" name="Rectangle 30">
            <a:extLst>
              <a:ext uri="{FF2B5EF4-FFF2-40B4-BE49-F238E27FC236}">
                <a16:creationId xmlns:a16="http://schemas.microsoft.com/office/drawing/2014/main" id="{ED1EE8DD-DE78-4659-8D35-698D1EA1D21B}"/>
              </a:ext>
            </a:extLst>
          </p:cNvPr>
          <p:cNvSpPr/>
          <p:nvPr/>
        </p:nvSpPr>
        <p:spPr>
          <a:xfrm>
            <a:off x="2429150" y="2059503"/>
            <a:ext cx="1779606" cy="457200"/>
          </a:xfrm>
          <a:prstGeom prst="rect">
            <a:avLst/>
          </a:prstGeom>
          <a:solidFill>
            <a:srgbClr val="0062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3.6%</a:t>
            </a:r>
          </a:p>
        </p:txBody>
      </p:sp>
      <p:sp>
        <p:nvSpPr>
          <p:cNvPr id="19" name="Rectangle 18">
            <a:extLst>
              <a:ext uri="{FF2B5EF4-FFF2-40B4-BE49-F238E27FC236}">
                <a16:creationId xmlns:a16="http://schemas.microsoft.com/office/drawing/2014/main" id="{AB7DD062-8C1F-4F3B-820C-F4F0DB1C2410}"/>
              </a:ext>
            </a:extLst>
          </p:cNvPr>
          <p:cNvSpPr/>
          <p:nvPr/>
        </p:nvSpPr>
        <p:spPr>
          <a:xfrm>
            <a:off x="1219200" y="2584821"/>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72</a:t>
            </a:r>
            <a:r>
              <a:rPr lang="en-US" sz="2800" b="1" baseline="30000" dirty="0">
                <a:solidFill>
                  <a:schemeClr val="tx2"/>
                </a:solidFill>
                <a:latin typeface="PrudentialModern SemCond" pitchFamily="2" charset="0"/>
              </a:rPr>
              <a:t>†</a:t>
            </a:r>
            <a:endParaRPr lang="en-US" sz="2800" b="1" dirty="0">
              <a:solidFill>
                <a:schemeClr val="tx2"/>
              </a:solidFill>
              <a:latin typeface="PrudentialModern SemCond" pitchFamily="2" charset="0"/>
            </a:endParaRPr>
          </a:p>
        </p:txBody>
      </p:sp>
      <p:sp>
        <p:nvSpPr>
          <p:cNvPr id="20" name="Rectangle 19">
            <a:extLst>
              <a:ext uri="{FF2B5EF4-FFF2-40B4-BE49-F238E27FC236}">
                <a16:creationId xmlns:a16="http://schemas.microsoft.com/office/drawing/2014/main" id="{55709262-6407-4E38-AEC7-4F35B966851F}"/>
              </a:ext>
            </a:extLst>
          </p:cNvPr>
          <p:cNvSpPr/>
          <p:nvPr/>
        </p:nvSpPr>
        <p:spPr>
          <a:xfrm>
            <a:off x="2420756" y="2617831"/>
            <a:ext cx="1920240" cy="457200"/>
          </a:xfrm>
          <a:prstGeom prst="rect">
            <a:avLst/>
          </a:prstGeom>
          <a:solidFill>
            <a:srgbClr val="0062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3.9%</a:t>
            </a:r>
          </a:p>
        </p:txBody>
      </p:sp>
    </p:spTree>
    <p:extLst>
      <p:ext uri="{BB962C8B-B14F-4D97-AF65-F5344CB8AC3E}">
        <p14:creationId xmlns:p14="http://schemas.microsoft.com/office/powerpoint/2010/main" val="3060403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26" grpId="0"/>
      <p:bldP spid="27" grpId="0" animBg="1"/>
      <p:bldP spid="28" grpId="0" animBg="1"/>
      <p:bldP spid="29" grpId="0" animBg="1"/>
      <p:bldP spid="30" grpId="0" animBg="1"/>
      <p:bldP spid="31" grpId="0" animBg="1"/>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58477"/>
            <a:ext cx="8523288" cy="1774825"/>
          </a:xfrm>
        </p:spPr>
        <p:txBody>
          <a:bodyPr/>
          <a:lstStyle/>
          <a:p>
            <a:pPr>
              <a:buClr>
                <a:srgbClr val="003050"/>
              </a:buClr>
              <a:defRPr/>
            </a:pPr>
            <a:r>
              <a:rPr lang="en-US" sz="2800" dirty="0"/>
              <a:t>Prudential Annuities</a:t>
            </a:r>
            <a:r>
              <a:rPr lang="en-US" sz="2800" baseline="30000" dirty="0"/>
              <a:t>®</a:t>
            </a:r>
            <a:br>
              <a:rPr lang="en-US" sz="2800" baseline="30000" dirty="0"/>
            </a:br>
            <a:r>
              <a:rPr lang="en-US" sz="2400" dirty="0">
                <a:solidFill>
                  <a:schemeClr val="accent2"/>
                </a:solidFill>
              </a:rPr>
              <a:t>Making the Most of Your IRA</a:t>
            </a:r>
          </a:p>
        </p:txBody>
      </p:sp>
      <p:sp>
        <p:nvSpPr>
          <p:cNvPr id="9" name="Text Placeholder 5"/>
          <p:cNvSpPr txBox="1">
            <a:spLocks/>
          </p:cNvSpPr>
          <p:nvPr/>
        </p:nvSpPr>
        <p:spPr>
          <a:xfrm>
            <a:off x="304800" y="945890"/>
            <a:ext cx="8540750" cy="349510"/>
          </a:xfrm>
          <a:prstGeom prst="rect">
            <a:avLst/>
          </a:prstGeom>
        </p:spPr>
        <p:txBody>
          <a:bodyPr lIns="0" tIns="0" rIns="0" bIns="0"/>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0" dirty="0"/>
              <a:t>[Presenter Name], [Presenter Title]</a:t>
            </a:r>
          </a:p>
        </p:txBody>
      </p:sp>
      <p:sp>
        <p:nvSpPr>
          <p:cNvPr id="10" name="Rectangle 9">
            <a:extLst>
              <a:ext uri="{FF2B5EF4-FFF2-40B4-BE49-F238E27FC236}">
                <a16:creationId xmlns:a16="http://schemas.microsoft.com/office/drawing/2014/main" id="{C03D040D-720B-47D3-99C3-E04900270E4D}"/>
              </a:ext>
            </a:extLst>
          </p:cNvPr>
          <p:cNvSpPr/>
          <p:nvPr/>
        </p:nvSpPr>
        <p:spPr>
          <a:xfrm>
            <a:off x="197173" y="5515172"/>
            <a:ext cx="8504237" cy="430887"/>
          </a:xfrm>
          <a:prstGeom prst="rect">
            <a:avLst/>
          </a:prstGeom>
        </p:spPr>
        <p:txBody>
          <a:bodyPr wrap="square" lIns="0" tIns="0" rIns="0" bIns="0">
            <a:spAutoFit/>
          </a:bodyPr>
          <a:lstStyle/>
          <a:p>
            <a:pPr>
              <a:buClr>
                <a:srgbClr val="C00000"/>
              </a:buClr>
              <a:defRPr/>
            </a:pPr>
            <a:r>
              <a:rPr lang="en-US" sz="1400" dirty="0">
                <a:solidFill>
                  <a:schemeClr val="accent5">
                    <a:lumMod val="75000"/>
                  </a:schemeClr>
                </a:solidFill>
                <a:latin typeface="PrudentialModern Med Cond" pitchFamily="2" charset="0"/>
              </a:rPr>
              <a:t>Issued by The Prudential Insurance Company of America, Newark, NJ, and its affiliates.</a:t>
            </a:r>
          </a:p>
          <a:p>
            <a:pPr>
              <a:buClr>
                <a:srgbClr val="C00000"/>
              </a:buClr>
              <a:defRPr/>
            </a:pPr>
            <a:endParaRPr lang="en-US" sz="1400" dirty="0">
              <a:solidFill>
                <a:schemeClr val="accent5">
                  <a:lumMod val="75000"/>
                </a:schemeClr>
              </a:solidFill>
              <a:latin typeface="PrudentialModern Med Cond" pitchFamily="2" charset="0"/>
              <a:ea typeface="ＭＳ Ｐゴシック" pitchFamily="34" charset="-128"/>
            </a:endParaRPr>
          </a:p>
        </p:txBody>
      </p:sp>
      <p:sp>
        <p:nvSpPr>
          <p:cNvPr id="20" name="Rectangle 19">
            <a:extLst>
              <a:ext uri="{FF2B5EF4-FFF2-40B4-BE49-F238E27FC236}">
                <a16:creationId xmlns:a16="http://schemas.microsoft.com/office/drawing/2014/main" id="{AFCBDC15-E6AB-4122-AD73-023D10644BCE}"/>
              </a:ext>
            </a:extLst>
          </p:cNvPr>
          <p:cNvSpPr/>
          <p:nvPr/>
        </p:nvSpPr>
        <p:spPr>
          <a:xfrm>
            <a:off x="197173" y="5779379"/>
            <a:ext cx="8524874"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lumMod val="75000"/>
                  </a:schemeClr>
                </a:solidFill>
                <a:effectLst/>
                <a:uLnTx/>
                <a:uFillTx/>
                <a:latin typeface="PrudentialModern Med Cond" pitchFamily="2" charset="0"/>
              </a:rPr>
              <a:t>Prudential Annuities is providing this workshop for informational or educational purposes only and does not provide investment advice or recommendations about managing or investing your retirement savings.</a:t>
            </a:r>
          </a:p>
        </p:txBody>
      </p:sp>
      <p:sp>
        <p:nvSpPr>
          <p:cNvPr id="12" name="Slide Number Placeholder 5">
            <a:extLst>
              <a:ext uri="{FF2B5EF4-FFF2-40B4-BE49-F238E27FC236}">
                <a16:creationId xmlns:a16="http://schemas.microsoft.com/office/drawing/2014/main" id="{74FA2B57-4AE8-4E28-9248-8FE1A0E92642}"/>
              </a:ext>
            </a:extLst>
          </p:cNvPr>
          <p:cNvSpPr txBox="1">
            <a:spLocks/>
          </p:cNvSpPr>
          <p:nvPr/>
        </p:nvSpPr>
        <p:spPr>
          <a:xfrm>
            <a:off x="203520" y="6654853"/>
            <a:ext cx="1492136" cy="123111"/>
          </a:xfrm>
          <a:prstGeom prst="rect">
            <a:avLst/>
          </a:prstGeom>
        </p:spPr>
        <p:txBody>
          <a:bodyPr wrap="square" lIns="0" tIns="0" rIns="0" bIns="0" anchor="ctr">
            <a:spAutoFit/>
          </a:bodyP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lumMod val="75000"/>
                  </a:schemeClr>
                </a:solidFill>
              </a:rPr>
              <a:t>1025337-00003-00  Ed. 01/2020</a:t>
            </a:r>
          </a:p>
        </p:txBody>
      </p:sp>
      <p:sp>
        <p:nvSpPr>
          <p:cNvPr id="3" name="TextBox 2">
            <a:extLst>
              <a:ext uri="{FF2B5EF4-FFF2-40B4-BE49-F238E27FC236}">
                <a16:creationId xmlns:a16="http://schemas.microsoft.com/office/drawing/2014/main" id="{36936CB5-DAC1-4C0E-AC8A-DD1B847C7A89}"/>
              </a:ext>
            </a:extLst>
          </p:cNvPr>
          <p:cNvSpPr txBox="1"/>
          <p:nvPr/>
        </p:nvSpPr>
        <p:spPr>
          <a:xfrm>
            <a:off x="5791200" y="638175"/>
            <a:ext cx="2895600" cy="600164"/>
          </a:xfrm>
          <a:prstGeom prst="rect">
            <a:avLst/>
          </a:prstGeom>
          <a:noFill/>
        </p:spPr>
        <p:txBody>
          <a:bodyPr wrap="square" rtlCol="0">
            <a:spAutoFit/>
          </a:bodyPr>
          <a:lstStyle/>
          <a:p>
            <a:pPr>
              <a:buClr>
                <a:srgbClr val="C00000"/>
              </a:buClr>
              <a:defRPr/>
            </a:pPr>
            <a:r>
              <a:rPr lang="en-US" sz="1100" dirty="0">
                <a:solidFill>
                  <a:srgbClr val="0C0C0C"/>
                </a:solidFill>
                <a:latin typeface="PrudentialModern Med Cond" pitchFamily="2" charset="0"/>
                <a:ea typeface="ＭＳ Ｐゴシック" pitchFamily="34" charset="-128"/>
              </a:rPr>
              <a:t>[When presenting in AR, CA, OK, TX or IL, use the phrase “Insurance Sales Presentation.” In CA and AR, add License Number.]</a:t>
            </a:r>
          </a:p>
        </p:txBody>
      </p:sp>
      <p:sp>
        <p:nvSpPr>
          <p:cNvPr id="23" name="Title 2">
            <a:extLst>
              <a:ext uri="{FF2B5EF4-FFF2-40B4-BE49-F238E27FC236}">
                <a16:creationId xmlns:a16="http://schemas.microsoft.com/office/drawing/2014/main" id="{5788340D-3365-4F9D-897E-961E774499F0}"/>
              </a:ext>
            </a:extLst>
          </p:cNvPr>
          <p:cNvSpPr txBox="1">
            <a:spLocks/>
          </p:cNvSpPr>
          <p:nvPr/>
        </p:nvSpPr>
        <p:spPr>
          <a:xfrm>
            <a:off x="291054" y="1211736"/>
            <a:ext cx="8520328" cy="1092852"/>
          </a:xfrm>
          <a:prstGeom prst="rect">
            <a:avLst/>
          </a:prstGeom>
        </p:spPr>
        <p:txBody>
          <a:bodyPr anchor="t">
            <a:noAutofit/>
          </a:bodyPr>
          <a:lstStyle>
            <a:lvl1pPr algn="l" defTabSz="914400" rtl="0" eaLnBrk="1" latinLnBrk="0" hangingPunct="1">
              <a:spcBef>
                <a:spcPct val="0"/>
              </a:spcBef>
              <a:buNone/>
              <a:defRPr sz="3200" b="1" kern="1200" cap="none" spc="0" normalizeH="0" baseline="0">
                <a:solidFill>
                  <a:schemeClr val="accent1"/>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3050"/>
                </a:solidFill>
                <a:effectLst/>
                <a:uLnTx/>
                <a:uFillTx/>
                <a:latin typeface="Arial"/>
                <a:ea typeface="+mj-ea"/>
                <a:cs typeface="Arial" pitchFamily="34" charset="0"/>
              </a:rPr>
              <a:t>INVESTMENT AND INSURANCE PRODUCTS ARE:</a:t>
            </a:r>
            <a:br>
              <a:rPr kumimoji="0" lang="en-US" sz="3000" b="1" i="0" u="none" strike="noStrike" kern="1200" cap="none" spc="0" normalizeH="0" baseline="0" noProof="0" dirty="0">
                <a:ln>
                  <a:noFill/>
                </a:ln>
                <a:solidFill>
                  <a:srgbClr val="003050"/>
                </a:solidFill>
                <a:effectLst/>
                <a:uLnTx/>
                <a:uFillTx/>
                <a:latin typeface="Arial"/>
                <a:ea typeface="+mj-ea"/>
                <a:cs typeface="Arial" pitchFamily="34" charset="0"/>
              </a:rPr>
            </a:br>
            <a:r>
              <a:rPr kumimoji="0" lang="en-US" sz="3000" b="1" i="0" u="none" strike="noStrike" kern="1200" cap="none" spc="0" normalizeH="0" baseline="0" noProof="0" dirty="0">
                <a:ln>
                  <a:noFill/>
                </a:ln>
                <a:solidFill>
                  <a:srgbClr val="003050"/>
                </a:solidFill>
                <a:effectLst/>
                <a:uLnTx/>
                <a:uFillTx/>
                <a:latin typeface="Arial"/>
                <a:ea typeface="+mj-ea"/>
                <a:cs typeface="Arial" pitchFamily="34" charset="0"/>
              </a:rPr>
              <a:t>  NOT FDIC INSURED   NOT INSURED BY ANY FEDERAL GOVERNMENT AGENCY   NOT A DEPOSIT OR OTHER OBLIGATION OF, OR GUARANTEED BY, THE BANK OR ANY OF ITS AFFILIATES   SUBJECT TO INVESTMENT RISKS INCLUDING POSSIBLE LOSS OF THE PRINCIPAL AMOUNT INVESTMENT</a:t>
            </a:r>
          </a:p>
        </p:txBody>
      </p:sp>
      <p:sp>
        <p:nvSpPr>
          <p:cNvPr id="24" name="Oval 23">
            <a:extLst>
              <a:ext uri="{FF2B5EF4-FFF2-40B4-BE49-F238E27FC236}">
                <a16:creationId xmlns:a16="http://schemas.microsoft.com/office/drawing/2014/main" id="{3C83067C-7BC6-4C36-9CBF-6773AC1456F3}"/>
              </a:ext>
            </a:extLst>
          </p:cNvPr>
          <p:cNvSpPr/>
          <p:nvPr/>
        </p:nvSpPr>
        <p:spPr>
          <a:xfrm>
            <a:off x="381000" y="2320625"/>
            <a:ext cx="189571" cy="189571"/>
          </a:xfrm>
          <a:prstGeom prst="ellipse">
            <a:avLst/>
          </a:prstGeom>
          <a:solidFill>
            <a:srgbClr val="003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97E1D7C7-209F-4F0A-8E86-92101B92C3CC}"/>
              </a:ext>
            </a:extLst>
          </p:cNvPr>
          <p:cNvSpPr/>
          <p:nvPr/>
        </p:nvSpPr>
        <p:spPr>
          <a:xfrm>
            <a:off x="4354505" y="2302531"/>
            <a:ext cx="189571" cy="189571"/>
          </a:xfrm>
          <a:prstGeom prst="ellipse">
            <a:avLst/>
          </a:prstGeom>
          <a:solidFill>
            <a:srgbClr val="003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DF7EA8AC-870E-465A-AA70-8E3B71B7A6E5}"/>
              </a:ext>
            </a:extLst>
          </p:cNvPr>
          <p:cNvSpPr/>
          <p:nvPr/>
        </p:nvSpPr>
        <p:spPr>
          <a:xfrm>
            <a:off x="7049429" y="2790515"/>
            <a:ext cx="189571" cy="189571"/>
          </a:xfrm>
          <a:prstGeom prst="ellipse">
            <a:avLst/>
          </a:prstGeom>
          <a:solidFill>
            <a:srgbClr val="003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17284EF0-3780-4833-AA62-29F72FB63011}"/>
              </a:ext>
            </a:extLst>
          </p:cNvPr>
          <p:cNvSpPr/>
          <p:nvPr/>
        </p:nvSpPr>
        <p:spPr>
          <a:xfrm>
            <a:off x="3429000" y="4114800"/>
            <a:ext cx="189571" cy="189571"/>
          </a:xfrm>
          <a:prstGeom prst="ellipse">
            <a:avLst/>
          </a:prstGeom>
          <a:solidFill>
            <a:srgbClr val="003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579E29F6-E131-4CAB-88C1-9762DF0ADAE6}"/>
              </a:ext>
            </a:extLst>
          </p:cNvPr>
          <p:cNvSpPr/>
          <p:nvPr/>
        </p:nvSpPr>
        <p:spPr>
          <a:xfrm>
            <a:off x="58931" y="1238339"/>
            <a:ext cx="9032488" cy="4169480"/>
          </a:xfrm>
          <a:prstGeom prst="rect">
            <a:avLst/>
          </a:prstGeom>
          <a:noFill/>
          <a:ln w="25400" cap="flat" cmpd="sng" algn="ctr">
            <a:solidFill>
              <a:srgbClr val="003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Required Minimum Distribution Mistakes</a:t>
            </a:r>
            <a:br>
              <a:rPr lang="en-US" dirty="0"/>
            </a:br>
            <a:endParaRPr lang="en-US" sz="1600" dirty="0">
              <a:solidFill>
                <a:srgbClr val="0070C0"/>
              </a:solidFill>
            </a:endParaRPr>
          </a:p>
        </p:txBody>
      </p:sp>
      <p:sp>
        <p:nvSpPr>
          <p:cNvPr id="100" name="Content Placeholder 2"/>
          <p:cNvSpPr>
            <a:spLocks noGrp="1"/>
          </p:cNvSpPr>
          <p:nvPr>
            <p:ph idx="4294967295"/>
          </p:nvPr>
        </p:nvSpPr>
        <p:spPr>
          <a:xfrm>
            <a:off x="304800" y="2362200"/>
            <a:ext cx="8534400" cy="2209800"/>
          </a:xfrm>
          <a:prstGeom prst="rect">
            <a:avLst/>
          </a:prstGeom>
        </p:spPr>
        <p:txBody>
          <a:bodyPr lIns="0" tIns="0" rIns="0" bIns="0">
            <a:normAutofit lnSpcReduction="10000"/>
          </a:bodyPr>
          <a:lstStyle/>
          <a:p>
            <a:pPr marL="347663" indent="-347663">
              <a:spcBef>
                <a:spcPts val="0"/>
              </a:spcBef>
              <a:spcAft>
                <a:spcPts val="600"/>
              </a:spcAft>
            </a:pPr>
            <a:r>
              <a:rPr lang="en-US" sz="2200" dirty="0">
                <a:latin typeface="+mn-lt"/>
                <a:cs typeface="Arial" pitchFamily="34" charset="0"/>
              </a:rPr>
              <a:t>Required Beginning Date: </a:t>
            </a:r>
          </a:p>
          <a:p>
            <a:pPr marL="747713" lvl="1" indent="-347663">
              <a:spcBef>
                <a:spcPts val="0"/>
              </a:spcBef>
              <a:spcAft>
                <a:spcPts val="600"/>
              </a:spcAft>
              <a:buClr>
                <a:schemeClr val="accent2"/>
              </a:buClr>
              <a:buFont typeface="Wingdings" panose="05000000000000000000" pitchFamily="2" charset="2"/>
              <a:buChar char="§"/>
            </a:pPr>
            <a:r>
              <a:rPr lang="en-US" b="0" dirty="0">
                <a:latin typeface="+mn-lt"/>
              </a:rPr>
              <a:t>For those attaining age 70 ½ after Jan 1, 2020- April 1 of the year following the year the individual attains age 72 </a:t>
            </a:r>
          </a:p>
          <a:p>
            <a:pPr marL="747713" lvl="1" indent="-347663">
              <a:spcBef>
                <a:spcPts val="0"/>
              </a:spcBef>
              <a:spcAft>
                <a:spcPts val="600"/>
              </a:spcAft>
              <a:buClr>
                <a:schemeClr val="accent2"/>
              </a:buClr>
              <a:buFont typeface="Wingdings" panose="05000000000000000000" pitchFamily="2" charset="2"/>
              <a:buChar char="§"/>
            </a:pPr>
            <a:r>
              <a:rPr lang="en-US" b="0" dirty="0">
                <a:latin typeface="PrudentialModern Med Cond" pitchFamily="2" charset="0"/>
              </a:rPr>
              <a:t>If deferred until the following April, two RMDs will have to be taken that year.</a:t>
            </a:r>
          </a:p>
          <a:p>
            <a:pPr marL="400050" lvl="1" indent="0">
              <a:spcBef>
                <a:spcPts val="0"/>
              </a:spcBef>
              <a:spcAft>
                <a:spcPts val="600"/>
              </a:spcAft>
              <a:buClr>
                <a:schemeClr val="accent2"/>
              </a:buClr>
              <a:buNone/>
            </a:pPr>
            <a:endParaRPr lang="en-US" sz="800" b="0" dirty="0">
              <a:latin typeface="+mn-lt"/>
            </a:endParaRPr>
          </a:p>
          <a:p>
            <a:pPr marL="747713" lvl="1" indent="-347663">
              <a:spcBef>
                <a:spcPts val="0"/>
              </a:spcBef>
              <a:spcAft>
                <a:spcPts val="600"/>
              </a:spcAft>
              <a:buClr>
                <a:schemeClr val="accent2"/>
              </a:buClr>
              <a:buFont typeface="Wingdings" panose="05000000000000000000" pitchFamily="2" charset="2"/>
              <a:buChar char="§"/>
            </a:pPr>
            <a:r>
              <a:rPr lang="en-US" b="0" dirty="0">
                <a:latin typeface="+mn-lt"/>
              </a:rPr>
              <a:t>For those who attained 70 ½ before Jan 1, 2020- April 1 of the year following the year the individual attains age 70½ </a:t>
            </a:r>
          </a:p>
          <a:p>
            <a:pPr marL="1024128" lvl="2" indent="-292100">
              <a:spcBef>
                <a:spcPts val="0"/>
              </a:spcBef>
              <a:spcAft>
                <a:spcPts val="600"/>
              </a:spcAft>
              <a:buClr>
                <a:schemeClr val="accent2"/>
              </a:buClr>
            </a:pPr>
            <a:r>
              <a:rPr lang="en-US" b="0" dirty="0">
                <a:latin typeface="PrudentialModern Med Cond" pitchFamily="2" charset="0"/>
              </a:rPr>
              <a:t>If deferred until the following April, two RMDs will have to be taken that year.</a:t>
            </a:r>
          </a:p>
          <a:p>
            <a:pPr marL="347663" indent="-347663">
              <a:spcBef>
                <a:spcPts val="0"/>
              </a:spcBef>
              <a:spcAft>
                <a:spcPts val="600"/>
              </a:spcAft>
            </a:pPr>
            <a:r>
              <a:rPr lang="en-US" sz="2200" dirty="0">
                <a:latin typeface="+mn-lt"/>
              </a:rPr>
              <a:t>Penalty for missing RMD: </a:t>
            </a:r>
          </a:p>
          <a:p>
            <a:pPr marL="747713" lvl="1" indent="-347663">
              <a:spcBef>
                <a:spcPts val="0"/>
              </a:spcBef>
              <a:spcAft>
                <a:spcPts val="600"/>
              </a:spcAft>
              <a:buClr>
                <a:schemeClr val="accent2"/>
              </a:buClr>
              <a:buFont typeface="Wingdings" panose="05000000000000000000" pitchFamily="2" charset="2"/>
              <a:buChar char="§"/>
            </a:pPr>
            <a:r>
              <a:rPr lang="en-US" b="0" dirty="0">
                <a:latin typeface="+mn-lt"/>
              </a:rPr>
              <a:t>50% of the required withdrawal amount</a:t>
            </a:r>
          </a:p>
          <a:p>
            <a:pPr marL="747713" lvl="1" indent="-347663">
              <a:spcBef>
                <a:spcPts val="0"/>
              </a:spcBef>
              <a:spcAft>
                <a:spcPts val="600"/>
              </a:spcAft>
              <a:buClr>
                <a:schemeClr val="accent2"/>
              </a:buClr>
              <a:buFont typeface="Wingdings" panose="05000000000000000000" pitchFamily="2" charset="2"/>
              <a:buChar char="§"/>
            </a:pPr>
            <a:r>
              <a:rPr lang="en-US" b="0" dirty="0">
                <a:latin typeface="+mn-lt"/>
              </a:rPr>
              <a:t>Correctable with IRS Form 5329</a:t>
            </a:r>
          </a:p>
        </p:txBody>
      </p:sp>
      <p:grpSp>
        <p:nvGrpSpPr>
          <p:cNvPr id="101" name="Group 100">
            <a:extLst>
              <a:ext uri="{FF2B5EF4-FFF2-40B4-BE49-F238E27FC236}">
                <a16:creationId xmlns:a16="http://schemas.microsoft.com/office/drawing/2014/main" id="{E1418813-C6DC-4F64-967A-89009701AD0B}"/>
              </a:ext>
            </a:extLst>
          </p:cNvPr>
          <p:cNvGrpSpPr/>
          <p:nvPr/>
        </p:nvGrpSpPr>
        <p:grpSpPr>
          <a:xfrm>
            <a:off x="2362200" y="730241"/>
            <a:ext cx="4215562" cy="800219"/>
            <a:chOff x="1676400" y="1013177"/>
            <a:chExt cx="3945516" cy="800219"/>
          </a:xfrm>
        </p:grpSpPr>
        <p:sp>
          <p:nvSpPr>
            <p:cNvPr id="105" name="TextBox 104">
              <a:extLst>
                <a:ext uri="{FF2B5EF4-FFF2-40B4-BE49-F238E27FC236}">
                  <a16:creationId xmlns:a16="http://schemas.microsoft.com/office/drawing/2014/main" id="{DD848035-F2A9-46FF-AB35-3DFF8056A095}"/>
                </a:ext>
              </a:extLst>
            </p:cNvPr>
            <p:cNvSpPr txBox="1"/>
            <p:nvPr/>
          </p:nvSpPr>
          <p:spPr>
            <a:xfrm>
              <a:off x="2527693" y="1013177"/>
              <a:ext cx="3094223" cy="800219"/>
            </a:xfrm>
            <a:prstGeom prst="rect">
              <a:avLst/>
            </a:prstGeom>
            <a:noFill/>
          </p:spPr>
          <p:txBody>
            <a:bodyPr wrap="square" lIns="0" tIns="0" rIns="0" bIns="0" rtlCol="0">
              <a:spAutoFit/>
            </a:bodyPr>
            <a:lstStyle/>
            <a:p>
              <a:pPr algn="ctr"/>
              <a:r>
                <a:rPr lang="en-US" sz="2600" b="1" u="sng" dirty="0">
                  <a:solidFill>
                    <a:schemeClr val="accent2"/>
                  </a:solidFill>
                </a:rPr>
                <a:t>Fair Market Value</a:t>
              </a:r>
            </a:p>
            <a:p>
              <a:pPr algn="ctr"/>
              <a:r>
                <a:rPr lang="en-US" sz="2600" b="1" dirty="0">
                  <a:solidFill>
                    <a:schemeClr val="accent2"/>
                  </a:solidFill>
                </a:rPr>
                <a:t>Life Expectancy Factor</a:t>
              </a:r>
            </a:p>
          </p:txBody>
        </p:sp>
        <p:sp>
          <p:nvSpPr>
            <p:cNvPr id="106" name="Rectangle 105">
              <a:extLst>
                <a:ext uri="{FF2B5EF4-FFF2-40B4-BE49-F238E27FC236}">
                  <a16:creationId xmlns:a16="http://schemas.microsoft.com/office/drawing/2014/main" id="{2597BBC6-DD24-480A-9D97-569B8F64E2E8}"/>
                </a:ext>
              </a:extLst>
            </p:cNvPr>
            <p:cNvSpPr/>
            <p:nvPr/>
          </p:nvSpPr>
          <p:spPr>
            <a:xfrm>
              <a:off x="1676400" y="1141021"/>
              <a:ext cx="945808" cy="400110"/>
            </a:xfrm>
            <a:prstGeom prst="rect">
              <a:avLst/>
            </a:prstGeom>
          </p:spPr>
          <p:txBody>
            <a:bodyPr wrap="square" lIns="0" tIns="0" rIns="0" bIns="0">
              <a:spAutoFit/>
            </a:bodyPr>
            <a:lstStyle/>
            <a:p>
              <a:r>
                <a:rPr lang="en-US" sz="2600" b="1" dirty="0">
                  <a:solidFill>
                    <a:schemeClr val="accent5">
                      <a:lumMod val="75000"/>
                    </a:schemeClr>
                  </a:solidFill>
                </a:rPr>
                <a:t>RMD = </a:t>
              </a:r>
            </a:p>
          </p:txBody>
        </p:sp>
      </p:grpSp>
      <p:sp>
        <p:nvSpPr>
          <p:cNvPr id="109" name="Content Placeholder 2">
            <a:extLst>
              <a:ext uri="{FF2B5EF4-FFF2-40B4-BE49-F238E27FC236}">
                <a16:creationId xmlns:a16="http://schemas.microsoft.com/office/drawing/2014/main" id="{F1FB1E22-25D0-43EA-99D1-55A893BBC17E}"/>
              </a:ext>
            </a:extLst>
          </p:cNvPr>
          <p:cNvSpPr txBox="1">
            <a:spLocks/>
          </p:cNvSpPr>
          <p:nvPr/>
        </p:nvSpPr>
        <p:spPr>
          <a:xfrm>
            <a:off x="1600200" y="1559388"/>
            <a:ext cx="6253441" cy="609600"/>
          </a:xfrm>
          <a:prstGeom prst="rect">
            <a:avLst/>
          </a:prstGeom>
        </p:spPr>
        <p:txBody>
          <a:bodyPr>
            <a:noAutofit/>
          </a:bodyPr>
          <a:lstStyle>
            <a:lvl1pPr marL="0" indent="0" algn="l" defTabSz="914400" rtl="0" eaLnBrk="1" latinLnBrk="0" hangingPunct="1">
              <a:spcBef>
                <a:spcPts val="600"/>
              </a:spcBef>
              <a:buClr>
                <a:schemeClr val="accent1"/>
              </a:buClr>
              <a:buFont typeface="Wingdings" pitchFamily="2" charset="2"/>
              <a:buNone/>
              <a:defRPr sz="2400" b="0" kern="1200" baseline="0">
                <a:solidFill>
                  <a:schemeClr val="accent5">
                    <a:lumMod val="75000"/>
                  </a:schemeClr>
                </a:solidFill>
                <a:latin typeface="PrudentialModern SemCond" pitchFamily="2" charset="0"/>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0" kern="1200" baseline="0">
                <a:solidFill>
                  <a:schemeClr val="accent5">
                    <a:lumMod val="75000"/>
                  </a:schemeClr>
                </a:solidFill>
                <a:latin typeface="PrudentialModern SemCond" pitchFamily="2" charset="0"/>
                <a:ea typeface="+mn-ea"/>
                <a:cs typeface="Arial" pitchFamily="34" charset="0"/>
              </a:defRPr>
            </a:lvl2pPr>
            <a:lvl3pPr marL="1143000" indent="-228600" algn="l" defTabSz="914400" rtl="0" eaLnBrk="1" latinLnBrk="0" hangingPunct="1">
              <a:spcBef>
                <a:spcPts val="600"/>
              </a:spcBef>
              <a:buClr>
                <a:schemeClr val="bg1">
                  <a:lumMod val="50000"/>
                </a:schemeClr>
              </a:buClr>
              <a:buFont typeface="Arial" pitchFamily="34" charset="0"/>
              <a:buChar char="•"/>
              <a:defRPr sz="1800" b="0" kern="1200" baseline="0">
                <a:solidFill>
                  <a:schemeClr val="accent5">
                    <a:lumMod val="75000"/>
                  </a:schemeClr>
                </a:solidFill>
                <a:latin typeface="PrudentialModern SemCond" pitchFamily="2" charset="0"/>
                <a:ea typeface="+mn-ea"/>
                <a:cs typeface="Arial" pitchFamily="34" charset="0"/>
              </a:defRPr>
            </a:lvl3pPr>
            <a:lvl4pPr marL="1600200" indent="-228600" algn="l" defTabSz="914400" rtl="0" eaLnBrk="1" latinLnBrk="0" hangingPunct="1">
              <a:spcBef>
                <a:spcPts val="600"/>
              </a:spcBef>
              <a:buClr>
                <a:schemeClr val="bg1">
                  <a:lumMod val="50000"/>
                </a:schemeClr>
              </a:buClr>
              <a:buFont typeface="Arial" pitchFamily="34" charset="0"/>
              <a:buChar char="–"/>
              <a:defRPr sz="1400" b="0" kern="1200" baseline="0">
                <a:solidFill>
                  <a:schemeClr val="accent5">
                    <a:lumMod val="75000"/>
                  </a:schemeClr>
                </a:solidFill>
                <a:latin typeface="PrudentialModern SemCond" pitchFamily="2" charset="0"/>
                <a:ea typeface="+mn-ea"/>
                <a:cs typeface="Arial" pitchFamily="34" charset="0"/>
              </a:defRPr>
            </a:lvl4pPr>
            <a:lvl5pPr marL="2057400" indent="-228600" algn="l" defTabSz="914400" rtl="0" eaLnBrk="1" latinLnBrk="0" hangingPunct="1">
              <a:spcBef>
                <a:spcPts val="600"/>
              </a:spcBef>
              <a:buClr>
                <a:schemeClr val="bg1">
                  <a:lumMod val="50000"/>
                </a:schemeClr>
              </a:buClr>
              <a:buFont typeface="Arial" pitchFamily="34" charset="0"/>
              <a:buChar char="»"/>
              <a:defRPr sz="1400" b="0" kern="1200" baseline="0">
                <a:solidFill>
                  <a:schemeClr val="accent5">
                    <a:lumMod val="75000"/>
                  </a:schemeClr>
                </a:solidFill>
                <a:latin typeface="PrudentialModern SemCond"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63" algn="ctr">
              <a:spcBef>
                <a:spcPts val="0"/>
              </a:spcBef>
              <a:buClr>
                <a:schemeClr val="tx1"/>
              </a:buClr>
              <a:buSzPct val="90000"/>
              <a:defRPr/>
            </a:pPr>
            <a:r>
              <a:rPr lang="en-US" sz="1800" dirty="0">
                <a:solidFill>
                  <a:schemeClr val="accent2"/>
                </a:solidFill>
                <a:latin typeface="+mn-lt"/>
              </a:rPr>
              <a:t>Fair Market Value aka Entire Interest = </a:t>
            </a:r>
          </a:p>
          <a:p>
            <a:pPr marL="55563" algn="ctr">
              <a:spcBef>
                <a:spcPts val="0"/>
              </a:spcBef>
              <a:buClr>
                <a:schemeClr val="tx1"/>
              </a:buClr>
              <a:buSzPct val="90000"/>
              <a:defRPr/>
            </a:pPr>
            <a:r>
              <a:rPr lang="en-US" sz="1800" dirty="0">
                <a:solidFill>
                  <a:schemeClr val="accent2"/>
                </a:solidFill>
                <a:latin typeface="+mn-lt"/>
              </a:rPr>
              <a:t>Annuity cash value </a:t>
            </a:r>
            <a:r>
              <a:rPr lang="en-US" sz="1800" u="sng" dirty="0">
                <a:solidFill>
                  <a:schemeClr val="accent2"/>
                </a:solidFill>
                <a:latin typeface="+mn-lt"/>
              </a:rPr>
              <a:t>plus</a:t>
            </a:r>
            <a:r>
              <a:rPr lang="en-US" sz="1800" dirty="0">
                <a:solidFill>
                  <a:schemeClr val="accent2"/>
                </a:solidFill>
                <a:latin typeface="+mn-lt"/>
              </a:rPr>
              <a:t> Actuarial Present Value of contract benefits</a:t>
            </a:r>
          </a:p>
        </p:txBody>
      </p:sp>
    </p:spTree>
    <p:extLst>
      <p:ext uri="{BB962C8B-B14F-4D97-AF65-F5344CB8AC3E}">
        <p14:creationId xmlns:p14="http://schemas.microsoft.com/office/powerpoint/2010/main" val="305502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Beneficiary Mistake – Failure to Conduct Reviews</a:t>
            </a:r>
          </a:p>
        </p:txBody>
      </p:sp>
      <p:sp>
        <p:nvSpPr>
          <p:cNvPr id="104" name="Rectangle 103">
            <a:extLst>
              <a:ext uri="{FF2B5EF4-FFF2-40B4-BE49-F238E27FC236}">
                <a16:creationId xmlns:a16="http://schemas.microsoft.com/office/drawing/2014/main" id="{38840B49-CFA6-4337-8ACC-71CD1FC0F98F}"/>
              </a:ext>
            </a:extLst>
          </p:cNvPr>
          <p:cNvSpPr/>
          <p:nvPr/>
        </p:nvSpPr>
        <p:spPr>
          <a:xfrm>
            <a:off x="213165" y="5627132"/>
            <a:ext cx="8610159" cy="338554"/>
          </a:xfrm>
          <a:prstGeom prst="rect">
            <a:avLst/>
          </a:prstGeom>
        </p:spPr>
        <p:txBody>
          <a:bodyPr wrap="square" anchor="b">
            <a:spAutoFit/>
          </a:bodyPr>
          <a:lstStyle/>
          <a:p>
            <a:r>
              <a:rPr lang="en-US" sz="800" dirty="0">
                <a:solidFill>
                  <a:schemeClr val="accent4">
                    <a:lumMod val="25000"/>
                  </a:schemeClr>
                </a:solidFill>
                <a:latin typeface="PrudentialModern Med Cond" pitchFamily="2" charset="0"/>
              </a:rPr>
              <a:t>*United States Census Bureau, Net Worth and Asset Ownership of Households 2015; Rev. 6-10-2019</a:t>
            </a:r>
          </a:p>
          <a:p>
            <a:r>
              <a:rPr lang="en-US" sz="800" dirty="0">
                <a:solidFill>
                  <a:schemeClr val="accent4">
                    <a:lumMod val="25000"/>
                  </a:schemeClr>
                </a:solidFill>
                <a:latin typeface="PrudentialModern Med Cond" pitchFamily="2" charset="0"/>
              </a:rPr>
              <a:t>Weighted average households with net worth over $100,000; includes home equity; 73% when excluding home equity</a:t>
            </a:r>
          </a:p>
        </p:txBody>
      </p:sp>
      <p:sp>
        <p:nvSpPr>
          <p:cNvPr id="79" name="TextBox 78"/>
          <p:cNvSpPr txBox="1"/>
          <p:nvPr/>
        </p:nvSpPr>
        <p:spPr>
          <a:xfrm>
            <a:off x="304800" y="1219200"/>
            <a:ext cx="8537804" cy="861774"/>
          </a:xfrm>
          <a:prstGeom prst="rect">
            <a:avLst/>
          </a:prstGeom>
          <a:solidFill>
            <a:schemeClr val="accent1"/>
          </a:solidFill>
        </p:spPr>
        <p:txBody>
          <a:bodyPr wrap="square" rtlCol="0">
            <a:spAutoFit/>
          </a:bodyPr>
          <a:lstStyle/>
          <a:p>
            <a:pPr marL="0" lvl="1"/>
            <a:r>
              <a:rPr lang="en-US" sz="2400" b="1" dirty="0">
                <a:solidFill>
                  <a:schemeClr val="bg1"/>
                </a:solidFill>
              </a:rPr>
              <a:t>Retirement assets account for </a:t>
            </a:r>
            <a:r>
              <a:rPr lang="en-US" sz="2400" b="1" dirty="0">
                <a:solidFill>
                  <a:srgbClr val="FFC000"/>
                </a:solidFill>
              </a:rPr>
              <a:t>41% </a:t>
            </a:r>
            <a:r>
              <a:rPr lang="en-US" sz="2400" b="1" dirty="0">
                <a:solidFill>
                  <a:schemeClr val="bg1"/>
                </a:solidFill>
              </a:rPr>
              <a:t>of the wealth for Americans with a net worth of $100,000 or more*</a:t>
            </a:r>
          </a:p>
        </p:txBody>
      </p:sp>
      <p:sp>
        <p:nvSpPr>
          <p:cNvPr id="80" name="Content Placeholder 1"/>
          <p:cNvSpPr txBox="1">
            <a:spLocks/>
          </p:cNvSpPr>
          <p:nvPr/>
        </p:nvSpPr>
        <p:spPr>
          <a:xfrm>
            <a:off x="228600" y="2286000"/>
            <a:ext cx="8594724" cy="2578502"/>
          </a:xfrm>
          <a:prstGeom prst="rect">
            <a:avLst/>
          </a:prstGeom>
          <a:solidFill>
            <a:schemeClr val="bg1"/>
          </a:solidFill>
        </p:spPr>
        <p:txBody>
          <a:bodyPr anchor="t">
            <a:normAutofit/>
          </a:bodyPr>
          <a:lstStyle/>
          <a:p>
            <a:pPr marL="342900" lvl="1" indent="-342900">
              <a:spcBef>
                <a:spcPts val="1500"/>
              </a:spcBef>
              <a:buClr>
                <a:schemeClr val="accent2"/>
              </a:buClr>
              <a:buFont typeface="Wingdings" panose="05000000000000000000" pitchFamily="2" charset="2"/>
              <a:buChar char="§"/>
              <a:defRPr/>
            </a:pPr>
            <a:r>
              <a:rPr lang="en-US" sz="2000" dirty="0">
                <a:solidFill>
                  <a:schemeClr val="accent5">
                    <a:lumMod val="75000"/>
                  </a:schemeClr>
                </a:solidFill>
                <a:latin typeface="PrudentialModern SemCond" pitchFamily="2" charset="0"/>
                <a:cs typeface="Arial" pitchFamily="34" charset="0"/>
              </a:rPr>
              <a:t>Wills cover only probate assets</a:t>
            </a:r>
          </a:p>
          <a:p>
            <a:pPr marL="342900" lvl="1" indent="-342900">
              <a:spcBef>
                <a:spcPts val="1500"/>
              </a:spcBef>
              <a:buClr>
                <a:schemeClr val="accent2"/>
              </a:buClr>
              <a:buFont typeface="Wingdings" panose="05000000000000000000" pitchFamily="2" charset="2"/>
              <a:buChar char="§"/>
              <a:defRPr/>
            </a:pPr>
            <a:r>
              <a:rPr lang="en-US" sz="2000" dirty="0">
                <a:solidFill>
                  <a:schemeClr val="accent5">
                    <a:lumMod val="75000"/>
                  </a:schemeClr>
                </a:solidFill>
                <a:latin typeface="PrudentialModern SemCond" pitchFamily="2" charset="0"/>
                <a:cs typeface="Arial" pitchFamily="34" charset="0"/>
              </a:rPr>
              <a:t>Life-altering events may change circumstances</a:t>
            </a:r>
          </a:p>
          <a:p>
            <a:pPr marL="342900" lvl="1" indent="-342900">
              <a:spcBef>
                <a:spcPts val="1500"/>
              </a:spcBef>
              <a:buClr>
                <a:schemeClr val="accent2"/>
              </a:buClr>
              <a:buFont typeface="Wingdings" panose="05000000000000000000" pitchFamily="2" charset="2"/>
              <a:buChar char="§"/>
              <a:defRPr/>
            </a:pPr>
            <a:r>
              <a:rPr lang="en-US" sz="2000" dirty="0">
                <a:solidFill>
                  <a:schemeClr val="accent5">
                    <a:lumMod val="75000"/>
                  </a:schemeClr>
                </a:solidFill>
                <a:latin typeface="PrudentialModern SemCond" pitchFamily="2" charset="0"/>
                <a:cs typeface="Arial" pitchFamily="34" charset="0"/>
              </a:rPr>
              <a:t>Naming trusts as beneficiary of retirement accounts is dangerous</a:t>
            </a:r>
          </a:p>
        </p:txBody>
      </p:sp>
    </p:spTree>
    <p:extLst>
      <p:ext uri="{BB962C8B-B14F-4D97-AF65-F5344CB8AC3E}">
        <p14:creationId xmlns:p14="http://schemas.microsoft.com/office/powerpoint/2010/main" val="25467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Roth IRA Mistakes</a:t>
            </a:r>
          </a:p>
        </p:txBody>
      </p:sp>
      <p:sp>
        <p:nvSpPr>
          <p:cNvPr id="43" name="Rectangle 42">
            <a:extLst>
              <a:ext uri="{FF2B5EF4-FFF2-40B4-BE49-F238E27FC236}">
                <a16:creationId xmlns:a16="http://schemas.microsoft.com/office/drawing/2014/main" id="{38840B49-CFA6-4337-8ACC-71CD1FC0F98F}"/>
              </a:ext>
            </a:extLst>
          </p:cNvPr>
          <p:cNvSpPr/>
          <p:nvPr/>
        </p:nvSpPr>
        <p:spPr>
          <a:xfrm>
            <a:off x="213165" y="5627132"/>
            <a:ext cx="8610159" cy="338554"/>
          </a:xfrm>
          <a:prstGeom prst="rect">
            <a:avLst/>
          </a:prstGeom>
        </p:spPr>
        <p:txBody>
          <a:bodyPr wrap="square" anchor="b">
            <a:spAutoFit/>
          </a:bodyPr>
          <a:lstStyle/>
          <a:p>
            <a:pPr fontAlgn="base">
              <a:spcBef>
                <a:spcPct val="0"/>
              </a:spcBef>
              <a:spcAft>
                <a:spcPct val="0"/>
              </a:spcAft>
              <a:defRPr/>
            </a:pPr>
            <a:r>
              <a:rPr lang="en-US" sz="800" dirty="0">
                <a:solidFill>
                  <a:srgbClr val="4A4A4C"/>
                </a:solidFill>
                <a:latin typeface="PrudentialModern Med Cond" pitchFamily="2" charset="0"/>
              </a:rPr>
              <a:t>* AGI limits for 2020</a:t>
            </a:r>
          </a:p>
          <a:p>
            <a:pPr fontAlgn="base">
              <a:spcBef>
                <a:spcPct val="0"/>
              </a:spcBef>
              <a:spcAft>
                <a:spcPct val="0"/>
              </a:spcAft>
              <a:defRPr/>
            </a:pPr>
            <a:r>
              <a:rPr lang="en-US" sz="800" dirty="0">
                <a:solidFill>
                  <a:srgbClr val="4A4A4C"/>
                </a:solidFill>
                <a:latin typeface="PrudentialModern Med Cond" pitchFamily="2" charset="0"/>
              </a:rPr>
              <a:t>† Other exceptions may apply</a:t>
            </a:r>
          </a:p>
        </p:txBody>
      </p:sp>
      <p:sp>
        <p:nvSpPr>
          <p:cNvPr id="42" name="TextBox 41">
            <a:extLst>
              <a:ext uri="{FF2B5EF4-FFF2-40B4-BE49-F238E27FC236}">
                <a16:creationId xmlns:a16="http://schemas.microsoft.com/office/drawing/2014/main" id="{3DFA8817-6A61-4E29-B22D-49309B57C64F}"/>
              </a:ext>
            </a:extLst>
          </p:cNvPr>
          <p:cNvSpPr txBox="1"/>
          <p:nvPr/>
        </p:nvSpPr>
        <p:spPr>
          <a:xfrm>
            <a:off x="298450" y="1219200"/>
            <a:ext cx="4159250" cy="461665"/>
          </a:xfrm>
          <a:prstGeom prst="rect">
            <a:avLst/>
          </a:prstGeom>
          <a:solidFill>
            <a:schemeClr val="accent2"/>
          </a:solidFill>
        </p:spPr>
        <p:txBody>
          <a:bodyPr wrap="square" rtlCol="0" anchor="ctr">
            <a:spAutoFit/>
          </a:bodyPr>
          <a:lstStyle/>
          <a:p>
            <a:r>
              <a:rPr lang="en-US" sz="2400" dirty="0">
                <a:solidFill>
                  <a:schemeClr val="bg1"/>
                </a:solidFill>
              </a:rPr>
              <a:t>Roth Contribution Rules</a:t>
            </a:r>
          </a:p>
        </p:txBody>
      </p:sp>
      <p:sp>
        <p:nvSpPr>
          <p:cNvPr id="45" name="TextBox 44">
            <a:extLst>
              <a:ext uri="{FF2B5EF4-FFF2-40B4-BE49-F238E27FC236}">
                <a16:creationId xmlns:a16="http://schemas.microsoft.com/office/drawing/2014/main" id="{4892C05C-6852-49F4-A649-18A8EE5F3508}"/>
              </a:ext>
            </a:extLst>
          </p:cNvPr>
          <p:cNvSpPr txBox="1"/>
          <p:nvPr/>
        </p:nvSpPr>
        <p:spPr>
          <a:xfrm>
            <a:off x="4692581" y="1219200"/>
            <a:ext cx="4137079" cy="461665"/>
          </a:xfrm>
          <a:prstGeom prst="rect">
            <a:avLst/>
          </a:prstGeom>
          <a:solidFill>
            <a:schemeClr val="accent2"/>
          </a:solidFill>
          <a:effectLst/>
        </p:spPr>
        <p:txBody>
          <a:bodyPr wrap="square" rtlCol="0" anchor="ctr">
            <a:spAutoFit/>
          </a:bodyPr>
          <a:lstStyle/>
          <a:p>
            <a:r>
              <a:rPr lang="en-US" sz="2400" dirty="0">
                <a:solidFill>
                  <a:schemeClr val="bg1"/>
                </a:solidFill>
              </a:rPr>
              <a:t>Roth Conversion Rules</a:t>
            </a:r>
          </a:p>
        </p:txBody>
      </p:sp>
      <p:sp>
        <p:nvSpPr>
          <p:cNvPr id="46" name="Content Placeholder 4">
            <a:extLst>
              <a:ext uri="{FF2B5EF4-FFF2-40B4-BE49-F238E27FC236}">
                <a16:creationId xmlns:a16="http://schemas.microsoft.com/office/drawing/2014/main" id="{45DC4141-37A2-43AD-B515-DDDEA6B49335}"/>
              </a:ext>
            </a:extLst>
          </p:cNvPr>
          <p:cNvSpPr txBox="1">
            <a:spLocks/>
          </p:cNvSpPr>
          <p:nvPr/>
        </p:nvSpPr>
        <p:spPr>
          <a:xfrm>
            <a:off x="4692581" y="1828800"/>
            <a:ext cx="4146619" cy="3581400"/>
          </a:xfrm>
          <a:prstGeom prst="rect">
            <a:avLst/>
          </a:prstGeom>
        </p:spPr>
        <p:txBody>
          <a:bodyPr lIns="0" tIns="0" rIns="0" bIns="0">
            <a:noAutofit/>
          </a:bodyPr>
          <a:lstStyle>
            <a:lvl1pPr marL="0" indent="0" algn="l" defTabSz="914400" rtl="0" eaLnBrk="1" latinLnBrk="0" hangingPunct="1">
              <a:spcBef>
                <a:spcPts val="600"/>
              </a:spcBef>
              <a:buClr>
                <a:srgbClr val="C00000"/>
              </a:buClr>
              <a:buFont typeface="Wingdings" pitchFamily="2" charset="2"/>
              <a:buNone/>
              <a:defRPr sz="2400" b="0" kern="1200">
                <a:solidFill>
                  <a:schemeClr val="accent5">
                    <a:lumMod val="75000"/>
                  </a:schemeClr>
                </a:solidFill>
                <a:latin typeface="PrudentialModern SemCond" pitchFamily="2" charset="0"/>
                <a:ea typeface="+mn-ea"/>
                <a:cs typeface="Arial" pitchFamily="34" charset="0"/>
              </a:defRPr>
            </a:lvl1pPr>
            <a:lvl2pPr marL="228600" indent="-228600" algn="l" defTabSz="914400" rtl="0" eaLnBrk="1" latinLnBrk="0" hangingPunct="1">
              <a:spcBef>
                <a:spcPts val="600"/>
              </a:spcBef>
              <a:buClr>
                <a:schemeClr val="accent2"/>
              </a:buClr>
              <a:buFont typeface="Wingdings" pitchFamily="2" charset="2"/>
              <a:buChar char="§"/>
              <a:defRPr sz="2000" b="0" kern="1200">
                <a:solidFill>
                  <a:schemeClr val="accent5">
                    <a:lumMod val="75000"/>
                  </a:schemeClr>
                </a:solidFill>
                <a:latin typeface="PrudentialModern SemCond" pitchFamily="2" charset="0"/>
                <a:ea typeface="+mn-ea"/>
                <a:cs typeface="Arial" pitchFamily="34" charset="0"/>
              </a:defRPr>
            </a:lvl2pPr>
            <a:lvl3pPr marL="4572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PrudentialModern SemCond" pitchFamily="2" charset="0"/>
                <a:ea typeface="+mn-ea"/>
                <a:cs typeface="Arial" pitchFamily="34" charset="0"/>
              </a:defRPr>
            </a:lvl3pPr>
            <a:lvl4pPr marL="6858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PrudentialModern SemCond" pitchFamily="2" charset="0"/>
                <a:ea typeface="+mn-ea"/>
                <a:cs typeface="Arial" pitchFamily="34" charset="0"/>
              </a:defRPr>
            </a:lvl4pPr>
            <a:lvl5pPr marL="914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PrudentialModern SemCond"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8600" marR="0" lvl="1" indent="-228600" algn="l" defTabSz="914400" rtl="0" eaLnBrk="1" fontAlgn="auto" latinLnBrk="0" hangingPunct="1">
              <a:lnSpc>
                <a:spcPct val="100000"/>
              </a:lnSpc>
              <a:spcBef>
                <a:spcPts val="1000"/>
              </a:spcBef>
              <a:spcAft>
                <a:spcPts val="0"/>
              </a:spcAft>
              <a:buClr>
                <a:srgbClr val="0063BD"/>
              </a:buClr>
              <a:buSzTx/>
              <a:buFont typeface="Wingdings" pitchFamily="2" charset="2"/>
              <a:buChar char="§"/>
              <a:tabLst/>
              <a:defRP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Tax recognized in the year of conversion</a:t>
            </a:r>
          </a:p>
          <a:p>
            <a:pPr marL="228600" marR="0" lvl="1" indent="-228600" algn="l" defTabSz="914400" rtl="0" eaLnBrk="1" fontAlgn="auto" latinLnBrk="0" hangingPunct="1">
              <a:lnSpc>
                <a:spcPct val="100000"/>
              </a:lnSpc>
              <a:spcBef>
                <a:spcPts val="1000"/>
              </a:spcBef>
              <a:spcAft>
                <a:spcPts val="0"/>
              </a:spcAft>
              <a:buClr>
                <a:srgbClr val="0063BD"/>
              </a:buClr>
              <a:buSzTx/>
              <a:buFont typeface="Wingdings" pitchFamily="2" charset="2"/>
              <a:buChar char="§"/>
              <a:tabLst/>
              <a:defRP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Aggregation Required</a:t>
            </a:r>
          </a:p>
          <a:p>
            <a:pPr marL="228600" marR="0" lvl="1" indent="-228600" algn="l" defTabSz="914400" rtl="0" eaLnBrk="1" fontAlgn="auto" latinLnBrk="0" hangingPunct="1">
              <a:lnSpc>
                <a:spcPct val="100000"/>
              </a:lnSpc>
              <a:spcBef>
                <a:spcPts val="1000"/>
              </a:spcBef>
              <a:spcAft>
                <a:spcPts val="0"/>
              </a:spcAft>
              <a:buClr>
                <a:srgbClr val="0063BD"/>
              </a:buClr>
              <a:buSzTx/>
              <a:buFont typeface="Wingdings" pitchFamily="2" charset="2"/>
              <a:buChar char="§"/>
              <a:tabLst/>
              <a:defRP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Partial Conversions Permitted</a:t>
            </a:r>
          </a:p>
          <a:p>
            <a:pPr marL="228600" marR="0" lvl="1" indent="-228600" algn="l" defTabSz="914400" rtl="0" eaLnBrk="1" fontAlgn="auto" latinLnBrk="0" hangingPunct="1">
              <a:lnSpc>
                <a:spcPct val="100000"/>
              </a:lnSpc>
              <a:spcBef>
                <a:spcPts val="1000"/>
              </a:spcBef>
              <a:spcAft>
                <a:spcPts val="0"/>
              </a:spcAft>
              <a:buClr>
                <a:srgbClr val="0063BD"/>
              </a:buClr>
              <a:buSzTx/>
              <a:buFont typeface="Wingdings" pitchFamily="2" charset="2"/>
              <a:buChar char="§"/>
              <a:tabLst/>
              <a:defRP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Recharacterization not allowed</a:t>
            </a:r>
          </a:p>
          <a:p>
            <a:pPr marL="228600" marR="0" lvl="0" indent="0" algn="l" defTabSz="914400" rtl="0" eaLnBrk="1" fontAlgn="auto" latinLnBrk="0" hangingPunct="1">
              <a:lnSpc>
                <a:spcPct val="100000"/>
              </a:lnSpc>
              <a:spcBef>
                <a:spcPts val="1000"/>
              </a:spcBef>
              <a:spcAft>
                <a:spcPts val="0"/>
              </a:spcAft>
              <a:buClr>
                <a:srgbClr val="003050"/>
              </a:buClr>
              <a:buSzTx/>
              <a:buFont typeface="Wingdings" pitchFamily="2" charset="2"/>
              <a:buNone/>
              <a:tabLst/>
              <a:defRPr/>
            </a:pPr>
            <a:r>
              <a:rPr kumimoji="0" lang="en-US" sz="1800" b="0"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Distributions of conversion amounts will be penalty-free if taken more than 5 years after conversion or if after age 59½</a:t>
            </a:r>
            <a:r>
              <a:rPr kumimoji="0" lang="en-US" sz="1800" b="0" i="0" u="none" strike="noStrike" kern="1200" cap="none" spc="0" normalizeH="0" baseline="30000" noProof="0" dirty="0">
                <a:ln>
                  <a:noFill/>
                </a:ln>
                <a:solidFill>
                  <a:srgbClr val="626265">
                    <a:lumMod val="75000"/>
                  </a:srgbClr>
                </a:solidFill>
                <a:effectLst/>
                <a:uLnTx/>
                <a:uFillTx/>
                <a:latin typeface="PrudentialModern Med Cond" pitchFamily="2" charset="0"/>
                <a:ea typeface="+mn-ea"/>
                <a:cs typeface="Arial" pitchFamily="34" charset="0"/>
              </a:rPr>
              <a:t>†</a:t>
            </a:r>
          </a:p>
        </p:txBody>
      </p:sp>
      <p:sp>
        <p:nvSpPr>
          <p:cNvPr id="48" name="Content Placeholder 3">
            <a:extLst>
              <a:ext uri="{FF2B5EF4-FFF2-40B4-BE49-F238E27FC236}">
                <a16:creationId xmlns:a16="http://schemas.microsoft.com/office/drawing/2014/main" id="{D2764B40-B1A0-4ED6-BBE8-19011BD0FFC7}"/>
              </a:ext>
            </a:extLst>
          </p:cNvPr>
          <p:cNvSpPr txBox="1">
            <a:spLocks/>
          </p:cNvSpPr>
          <p:nvPr/>
        </p:nvSpPr>
        <p:spPr>
          <a:xfrm>
            <a:off x="304800" y="1828800"/>
            <a:ext cx="4152900" cy="3581400"/>
          </a:xfrm>
          <a:prstGeom prst="rect">
            <a:avLst/>
          </a:prstGeom>
        </p:spPr>
        <p:txBody>
          <a:bodyPr lIns="0" tIns="0" rIns="0" bIns="0">
            <a:noAutofit/>
          </a:bodyPr>
          <a:lstStyle>
            <a:lvl1pPr marL="0" indent="0" algn="l" defTabSz="914400" rtl="0" eaLnBrk="1" latinLnBrk="0" hangingPunct="1">
              <a:spcBef>
                <a:spcPts val="600"/>
              </a:spcBef>
              <a:buClr>
                <a:schemeClr val="accent1"/>
              </a:buClr>
              <a:buFont typeface="Wingdings" pitchFamily="2" charset="2"/>
              <a:buNone/>
              <a:defRPr sz="2400" b="0" kern="1200">
                <a:solidFill>
                  <a:schemeClr val="accent5">
                    <a:lumMod val="75000"/>
                  </a:schemeClr>
                </a:solidFill>
                <a:latin typeface="PrudentialModern SemCond" pitchFamily="2" charset="0"/>
                <a:ea typeface="+mn-ea"/>
                <a:cs typeface="Arial" pitchFamily="34" charset="0"/>
              </a:defRPr>
            </a:lvl1pPr>
            <a:lvl2pPr marL="228600" indent="-228600" algn="l" defTabSz="914400" rtl="0" eaLnBrk="1" latinLnBrk="0" hangingPunct="1">
              <a:spcBef>
                <a:spcPts val="600"/>
              </a:spcBef>
              <a:buClr>
                <a:schemeClr val="accent2"/>
              </a:buClr>
              <a:buFont typeface="Wingdings" pitchFamily="2" charset="2"/>
              <a:buChar char="§"/>
              <a:defRPr sz="2000" b="0" kern="1200">
                <a:solidFill>
                  <a:schemeClr val="accent5">
                    <a:lumMod val="75000"/>
                  </a:schemeClr>
                </a:solidFill>
                <a:latin typeface="PrudentialModern SemCond" pitchFamily="2" charset="0"/>
                <a:ea typeface="+mn-ea"/>
                <a:cs typeface="Arial" pitchFamily="34" charset="0"/>
              </a:defRPr>
            </a:lvl2pPr>
            <a:lvl3pPr marL="4572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PrudentialModern SemCond" pitchFamily="2" charset="0"/>
                <a:ea typeface="+mn-ea"/>
                <a:cs typeface="Arial" pitchFamily="34" charset="0"/>
              </a:defRPr>
            </a:lvl3pPr>
            <a:lvl4pPr marL="6858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PrudentialModern SemCond" pitchFamily="2" charset="0"/>
                <a:ea typeface="+mn-ea"/>
                <a:cs typeface="Arial" pitchFamily="34" charset="0"/>
              </a:defRPr>
            </a:lvl4pPr>
            <a:lvl5pPr marL="914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PrudentialModern SemCond"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8600" marR="0" lvl="1" indent="-228600" algn="l" defTabSz="914400" rtl="0" eaLnBrk="1" fontAlgn="auto" latinLnBrk="0" hangingPunct="1">
              <a:lnSpc>
                <a:spcPct val="100000"/>
              </a:lnSpc>
              <a:spcBef>
                <a:spcPts val="1000"/>
              </a:spcBef>
              <a:spcAft>
                <a:spcPts val="0"/>
              </a:spcAft>
              <a:buClr>
                <a:srgbClr val="0063BD"/>
              </a:buClr>
              <a:buSzTx/>
              <a:buFont typeface="Wingdings" pitchFamily="2" charset="2"/>
              <a:buChar char="§"/>
              <a:tabLst/>
              <a:defRP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Must have enough earned income </a:t>
            </a:r>
          </a:p>
          <a:p>
            <a:pPr lvl="1">
              <a:spcBef>
                <a:spcPts val="1000"/>
              </a:spcBef>
              <a:buClr>
                <a:srgbClr val="0063BD"/>
              </a:buCl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Must be under the MAGI limits*</a:t>
            </a:r>
            <a:endParaRPr lang="en-US" dirty="0">
              <a:solidFill>
                <a:srgbClr val="626265">
                  <a:lumMod val="75000"/>
                </a:srgbClr>
              </a:solidFill>
              <a:latin typeface="PrudentialModern Cond"/>
            </a:endParaRPr>
          </a:p>
          <a:p>
            <a:pPr marL="457200" marR="0" lvl="1" indent="-228600" algn="l" defTabSz="914400" rtl="0" eaLnBrk="1" fontAlgn="auto" latinLnBrk="0" hangingPunct="1">
              <a:lnSpc>
                <a:spcPct val="100000"/>
              </a:lnSpc>
              <a:spcBef>
                <a:spcPts val="1000"/>
              </a:spcBef>
              <a:spcAft>
                <a:spcPts val="0"/>
              </a:spcAft>
              <a:buClr>
                <a:srgbClr val="0063B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Joint:  ($196K to $206K)</a:t>
            </a:r>
          </a:p>
          <a:p>
            <a:pPr marL="457200" marR="0" lvl="1" indent="-228600" algn="l" defTabSz="914400" rtl="0" eaLnBrk="1" fontAlgn="auto" latinLnBrk="0" hangingPunct="1">
              <a:lnSpc>
                <a:spcPct val="100000"/>
              </a:lnSpc>
              <a:spcBef>
                <a:spcPts val="1000"/>
              </a:spcBef>
              <a:spcAft>
                <a:spcPts val="0"/>
              </a:spcAft>
              <a:buClr>
                <a:srgbClr val="0063B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Single: ($124K to $139K)</a:t>
            </a:r>
          </a:p>
          <a:p>
            <a:pPr marL="228600" marR="0" lvl="1" indent="-228600" algn="l" defTabSz="914400" rtl="0" eaLnBrk="1" fontAlgn="auto" latinLnBrk="0" hangingPunct="1">
              <a:lnSpc>
                <a:spcPct val="100000"/>
              </a:lnSpc>
              <a:spcBef>
                <a:spcPts val="1000"/>
              </a:spcBef>
              <a:spcAft>
                <a:spcPts val="0"/>
              </a:spcAft>
              <a:buClr>
                <a:srgbClr val="0063BD"/>
              </a:buClr>
              <a:buSzTx/>
              <a:buFont typeface="Wingdings" pitchFamily="2" charset="2"/>
              <a:buChar char="§"/>
              <a:tabLst/>
              <a:defRPr/>
            </a:pPr>
            <a:r>
              <a:rPr kumimoji="0" lang="en-US" sz="2000" b="0" i="0" u="none" strike="noStrike" kern="1200" cap="none" spc="0" normalizeH="0" baseline="0" noProof="0" dirty="0">
                <a:ln>
                  <a:noFill/>
                </a:ln>
                <a:solidFill>
                  <a:srgbClr val="626265">
                    <a:lumMod val="75000"/>
                  </a:srgbClr>
                </a:solidFill>
                <a:effectLst/>
                <a:uLnTx/>
                <a:uFillTx/>
                <a:latin typeface="PrudentialModern Cond"/>
                <a:ea typeface="+mn-ea"/>
                <a:cs typeface="Arial" pitchFamily="34" charset="0"/>
              </a:rPr>
              <a:t>Recharacterization allowed</a:t>
            </a:r>
          </a:p>
          <a:p>
            <a:pPr marL="228600" marR="0" lvl="0" indent="0" algn="l" defTabSz="914400" rtl="0" eaLnBrk="1" fontAlgn="auto" latinLnBrk="0" hangingPunct="1">
              <a:lnSpc>
                <a:spcPct val="100000"/>
              </a:lnSpc>
              <a:spcBef>
                <a:spcPts val="1000"/>
              </a:spcBef>
              <a:spcAft>
                <a:spcPts val="0"/>
              </a:spcAft>
              <a:buClr>
                <a:srgbClr val="003050"/>
              </a:buClr>
              <a:buSzTx/>
              <a:buFont typeface="Wingdings" pitchFamily="2" charset="2"/>
              <a:buNone/>
              <a:tabLst/>
              <a:defRPr/>
            </a:pPr>
            <a:r>
              <a:rPr kumimoji="0" lang="en-US" sz="1800" b="0"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Distributions will be tax-free if taken later than age 59 ½ and 5 years after first contribution</a:t>
            </a:r>
          </a:p>
        </p:txBody>
      </p:sp>
      <p:sp>
        <p:nvSpPr>
          <p:cNvPr id="51" name="Rectangle 50">
            <a:extLst>
              <a:ext uri="{FF2B5EF4-FFF2-40B4-BE49-F238E27FC236}">
                <a16:creationId xmlns:a16="http://schemas.microsoft.com/office/drawing/2014/main" id="{38840B49-CFA6-4337-8ACC-71CD1FC0F98F}"/>
              </a:ext>
            </a:extLst>
          </p:cNvPr>
          <p:cNvSpPr/>
          <p:nvPr/>
        </p:nvSpPr>
        <p:spPr>
          <a:xfrm>
            <a:off x="304800" y="5243155"/>
            <a:ext cx="8534400" cy="184666"/>
          </a:xfrm>
          <a:prstGeom prst="rect">
            <a:avLst/>
          </a:prstGeom>
        </p:spPr>
        <p:txBody>
          <a:bodyPr wrap="square" lIns="0" tIns="0" rIns="0" bIns="0" anchor="b">
            <a:spAutoFit/>
          </a:bodyPr>
          <a:lstStyle/>
          <a:p>
            <a:pPr fontAlgn="base">
              <a:spcBef>
                <a:spcPct val="0"/>
              </a:spcBef>
              <a:spcAft>
                <a:spcPct val="0"/>
              </a:spcAft>
              <a:defRPr/>
            </a:pPr>
            <a:r>
              <a:rPr lang="en-US" sz="1200" dirty="0">
                <a:solidFill>
                  <a:srgbClr val="4A4A4C"/>
                </a:solidFill>
                <a:latin typeface="PrudentialModern Med Cond" pitchFamily="2" charset="0"/>
              </a:rPr>
              <a:t>Please note, $6,000/$7,000 contribution limit is a combined limit to contribute to a Traditional IRA and Roth IRA</a:t>
            </a:r>
            <a:r>
              <a:rPr lang="en-US" sz="12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Roth IRA Mistake – Conversions</a:t>
            </a:r>
          </a:p>
        </p:txBody>
      </p:sp>
      <p:graphicFrame>
        <p:nvGraphicFramePr>
          <p:cNvPr id="8" name="Content Placeholder 4">
            <a:extLst>
              <a:ext uri="{FF2B5EF4-FFF2-40B4-BE49-F238E27FC236}">
                <a16:creationId xmlns:a16="http://schemas.microsoft.com/office/drawing/2014/main" id="{0225F395-6B3F-442D-A256-FE66250EAAD2}"/>
              </a:ext>
            </a:extLst>
          </p:cNvPr>
          <p:cNvGraphicFramePr>
            <a:graphicFrameLocks/>
          </p:cNvGraphicFramePr>
          <p:nvPr>
            <p:extLst>
              <p:ext uri="{D42A27DB-BD31-4B8C-83A1-F6EECF244321}">
                <p14:modId xmlns:p14="http://schemas.microsoft.com/office/powerpoint/2010/main" val="3766893916"/>
              </p:ext>
            </p:extLst>
          </p:nvPr>
        </p:nvGraphicFramePr>
        <p:xfrm>
          <a:off x="293968" y="1219201"/>
          <a:ext cx="4163732" cy="3081551"/>
        </p:xfrm>
        <a:graphic>
          <a:graphicData uri="http://schemas.openxmlformats.org/drawingml/2006/table">
            <a:tbl>
              <a:tblPr firstRow="1" bandRow="1"/>
              <a:tblGrid>
                <a:gridCol w="4163732">
                  <a:extLst>
                    <a:ext uri="{9D8B030D-6E8A-4147-A177-3AD203B41FA5}">
                      <a16:colId xmlns:a16="http://schemas.microsoft.com/office/drawing/2014/main" val="4233170694"/>
                    </a:ext>
                  </a:extLst>
                </a:gridCol>
              </a:tblGrid>
              <a:tr h="423648">
                <a:tc>
                  <a:txBody>
                    <a:bodyPr/>
                    <a:lstStyle>
                      <a:lvl1pPr marL="0" algn="l" defTabSz="914400" rtl="0" eaLnBrk="1" latinLnBrk="0" hangingPunct="1">
                        <a:defRPr sz="1800" b="1" kern="1200">
                          <a:solidFill>
                            <a:schemeClr val="lt1"/>
                          </a:solidFill>
                          <a:latin typeface="PrudentialModern Cond"/>
                        </a:defRPr>
                      </a:lvl1pPr>
                      <a:lvl2pPr marL="457200" algn="l" defTabSz="914400" rtl="0" eaLnBrk="1" latinLnBrk="0" hangingPunct="1">
                        <a:defRPr sz="1800" b="1" kern="1200">
                          <a:solidFill>
                            <a:schemeClr val="lt1"/>
                          </a:solidFill>
                          <a:latin typeface="PrudentialModern Cond"/>
                        </a:defRPr>
                      </a:lvl2pPr>
                      <a:lvl3pPr marL="914400" algn="l" defTabSz="914400" rtl="0" eaLnBrk="1" latinLnBrk="0" hangingPunct="1">
                        <a:defRPr sz="1800" b="1" kern="1200">
                          <a:solidFill>
                            <a:schemeClr val="lt1"/>
                          </a:solidFill>
                          <a:latin typeface="PrudentialModern Cond"/>
                        </a:defRPr>
                      </a:lvl3pPr>
                      <a:lvl4pPr marL="1371600" algn="l" defTabSz="914400" rtl="0" eaLnBrk="1" latinLnBrk="0" hangingPunct="1">
                        <a:defRPr sz="1800" b="1" kern="1200">
                          <a:solidFill>
                            <a:schemeClr val="lt1"/>
                          </a:solidFill>
                          <a:latin typeface="PrudentialModern Cond"/>
                        </a:defRPr>
                      </a:lvl4pPr>
                      <a:lvl5pPr marL="1828800" algn="l" defTabSz="914400" rtl="0" eaLnBrk="1" latinLnBrk="0" hangingPunct="1">
                        <a:defRPr sz="1800" b="1" kern="1200">
                          <a:solidFill>
                            <a:schemeClr val="lt1"/>
                          </a:solidFill>
                          <a:latin typeface="PrudentialModern Cond"/>
                        </a:defRPr>
                      </a:lvl5pPr>
                      <a:lvl6pPr marL="2286000" algn="l" defTabSz="914400" rtl="0" eaLnBrk="1" latinLnBrk="0" hangingPunct="1">
                        <a:defRPr sz="1800" b="1" kern="1200">
                          <a:solidFill>
                            <a:schemeClr val="lt1"/>
                          </a:solidFill>
                          <a:latin typeface="PrudentialModern Cond"/>
                        </a:defRPr>
                      </a:lvl6pPr>
                      <a:lvl7pPr marL="2743200" algn="l" defTabSz="914400" rtl="0" eaLnBrk="1" latinLnBrk="0" hangingPunct="1">
                        <a:defRPr sz="1800" b="1" kern="1200">
                          <a:solidFill>
                            <a:schemeClr val="lt1"/>
                          </a:solidFill>
                          <a:latin typeface="PrudentialModern Cond"/>
                        </a:defRPr>
                      </a:lvl7pPr>
                      <a:lvl8pPr marL="3200400" algn="l" defTabSz="914400" rtl="0" eaLnBrk="1" latinLnBrk="0" hangingPunct="1">
                        <a:defRPr sz="1800" b="1" kern="1200">
                          <a:solidFill>
                            <a:schemeClr val="lt1"/>
                          </a:solidFill>
                          <a:latin typeface="PrudentialModern Cond"/>
                        </a:defRPr>
                      </a:lvl8pPr>
                      <a:lvl9pPr marL="3657600" algn="l" defTabSz="914400" rtl="0" eaLnBrk="1" latinLnBrk="0" hangingPunct="1">
                        <a:defRPr sz="1800" b="1" kern="1200">
                          <a:solidFill>
                            <a:schemeClr val="lt1"/>
                          </a:solidFill>
                          <a:latin typeface="PrudentialModern Cond"/>
                        </a:defRPr>
                      </a:lvl9pPr>
                    </a:lstStyle>
                    <a:p>
                      <a:r>
                        <a:rPr lang="en-US" sz="2400" dirty="0">
                          <a:solidFill>
                            <a:schemeClr val="bg1"/>
                          </a:solidFill>
                          <a:latin typeface="+mn-lt"/>
                        </a:rPr>
                        <a:t>Benefits</a:t>
                      </a:r>
                      <a:endParaRPr lang="en-US" sz="2400" dirty="0">
                        <a:latin typeface="+mn-lt"/>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3BD">
                        <a:lumMod val="50000"/>
                      </a:srgbClr>
                    </a:solidFill>
                  </a:tcPr>
                </a:tc>
                <a:extLst>
                  <a:ext uri="{0D108BD9-81ED-4DB2-BD59-A6C34878D82A}">
                    <a16:rowId xmlns:a16="http://schemas.microsoft.com/office/drawing/2014/main" val="4221728218"/>
                  </a:ext>
                </a:extLst>
              </a:tr>
              <a:tr h="2624351">
                <a:tc>
                  <a:txBody>
                    <a:bodyPr/>
                    <a:lstStyle>
                      <a:lvl1pPr marL="0" algn="l" defTabSz="914400" rtl="0" eaLnBrk="1" latinLnBrk="0" hangingPunct="1">
                        <a:defRPr sz="1800" kern="1200">
                          <a:solidFill>
                            <a:schemeClr val="dk1"/>
                          </a:solidFill>
                          <a:latin typeface="PrudentialModern Cond"/>
                        </a:defRPr>
                      </a:lvl1pPr>
                      <a:lvl2pPr marL="457200" algn="l" defTabSz="914400" rtl="0" eaLnBrk="1" latinLnBrk="0" hangingPunct="1">
                        <a:defRPr sz="1800" kern="1200">
                          <a:solidFill>
                            <a:schemeClr val="dk1"/>
                          </a:solidFill>
                          <a:latin typeface="PrudentialModern Cond"/>
                        </a:defRPr>
                      </a:lvl2pPr>
                      <a:lvl3pPr marL="914400" algn="l" defTabSz="914400" rtl="0" eaLnBrk="1" latinLnBrk="0" hangingPunct="1">
                        <a:defRPr sz="1800" kern="1200">
                          <a:solidFill>
                            <a:schemeClr val="dk1"/>
                          </a:solidFill>
                          <a:latin typeface="PrudentialModern Cond"/>
                        </a:defRPr>
                      </a:lvl3pPr>
                      <a:lvl4pPr marL="1371600" algn="l" defTabSz="914400" rtl="0" eaLnBrk="1" latinLnBrk="0" hangingPunct="1">
                        <a:defRPr sz="1800" kern="1200">
                          <a:solidFill>
                            <a:schemeClr val="dk1"/>
                          </a:solidFill>
                          <a:latin typeface="PrudentialModern Cond"/>
                        </a:defRPr>
                      </a:lvl4pPr>
                      <a:lvl5pPr marL="1828800" algn="l" defTabSz="914400" rtl="0" eaLnBrk="1" latinLnBrk="0" hangingPunct="1">
                        <a:defRPr sz="1800" kern="1200">
                          <a:solidFill>
                            <a:schemeClr val="dk1"/>
                          </a:solidFill>
                          <a:latin typeface="PrudentialModern Cond"/>
                        </a:defRPr>
                      </a:lvl5pPr>
                      <a:lvl6pPr marL="2286000" algn="l" defTabSz="914400" rtl="0" eaLnBrk="1" latinLnBrk="0" hangingPunct="1">
                        <a:defRPr sz="1800" kern="1200">
                          <a:solidFill>
                            <a:schemeClr val="dk1"/>
                          </a:solidFill>
                          <a:latin typeface="PrudentialModern Cond"/>
                        </a:defRPr>
                      </a:lvl6pPr>
                      <a:lvl7pPr marL="2743200" algn="l" defTabSz="914400" rtl="0" eaLnBrk="1" latinLnBrk="0" hangingPunct="1">
                        <a:defRPr sz="1800" kern="1200">
                          <a:solidFill>
                            <a:schemeClr val="dk1"/>
                          </a:solidFill>
                          <a:latin typeface="PrudentialModern Cond"/>
                        </a:defRPr>
                      </a:lvl7pPr>
                      <a:lvl8pPr marL="3200400" algn="l" defTabSz="914400" rtl="0" eaLnBrk="1" latinLnBrk="0" hangingPunct="1">
                        <a:defRPr sz="1800" kern="1200">
                          <a:solidFill>
                            <a:schemeClr val="dk1"/>
                          </a:solidFill>
                          <a:latin typeface="PrudentialModern Cond"/>
                        </a:defRPr>
                      </a:lvl8pPr>
                      <a:lvl9pPr marL="3657600" algn="l" defTabSz="914400" rtl="0" eaLnBrk="1" latinLnBrk="0" hangingPunct="1">
                        <a:defRPr sz="1800" kern="1200">
                          <a:solidFill>
                            <a:schemeClr val="dk1"/>
                          </a:solidFill>
                          <a:latin typeface="PrudentialModern Cond"/>
                        </a:defRPr>
                      </a:lvl9pPr>
                    </a:lstStyle>
                    <a:p>
                      <a:pPr marL="228600" indent="-349250">
                        <a:spcBef>
                          <a:spcPts val="1000"/>
                        </a:spcBef>
                        <a:spcAft>
                          <a:spcPts val="600"/>
                        </a:spcAft>
                        <a:buClr>
                          <a:schemeClr val="accent2"/>
                        </a:buClr>
                        <a:buFont typeface="Wingdings" panose="05000000000000000000" pitchFamily="2" charset="2"/>
                        <a:buChar char="§"/>
                      </a:pPr>
                      <a:r>
                        <a:rPr lang="en-US" sz="2200" dirty="0">
                          <a:solidFill>
                            <a:schemeClr val="accent5">
                              <a:lumMod val="50000"/>
                            </a:schemeClr>
                          </a:solidFill>
                          <a:latin typeface="+mn-lt"/>
                        </a:rPr>
                        <a:t>Increase Tax-free Savings</a:t>
                      </a:r>
                    </a:p>
                    <a:p>
                      <a:pPr marL="228600" indent="-349250">
                        <a:spcBef>
                          <a:spcPts val="1000"/>
                        </a:spcBef>
                        <a:spcAft>
                          <a:spcPts val="600"/>
                        </a:spcAft>
                        <a:buClr>
                          <a:schemeClr val="accent2"/>
                        </a:buClr>
                        <a:buFont typeface="Wingdings" panose="05000000000000000000" pitchFamily="2" charset="2"/>
                        <a:buChar char="§"/>
                      </a:pPr>
                      <a:r>
                        <a:rPr lang="en-US" sz="2200" dirty="0">
                          <a:solidFill>
                            <a:schemeClr val="accent5">
                              <a:lumMod val="50000"/>
                            </a:schemeClr>
                          </a:solidFill>
                          <a:latin typeface="+mn-lt"/>
                        </a:rPr>
                        <a:t>Hedge Against Rising Taxes</a:t>
                      </a:r>
                    </a:p>
                    <a:p>
                      <a:pPr marL="228600" indent="-349250">
                        <a:spcBef>
                          <a:spcPts val="1000"/>
                        </a:spcBef>
                        <a:spcAft>
                          <a:spcPts val="600"/>
                        </a:spcAft>
                        <a:buClr>
                          <a:schemeClr val="accent2"/>
                        </a:buClr>
                        <a:buFont typeface="Wingdings" panose="05000000000000000000" pitchFamily="2" charset="2"/>
                        <a:buChar char="§"/>
                      </a:pPr>
                      <a:r>
                        <a:rPr lang="en-US" sz="2200" dirty="0">
                          <a:solidFill>
                            <a:schemeClr val="accent5">
                              <a:lumMod val="50000"/>
                            </a:schemeClr>
                          </a:solidFill>
                          <a:latin typeface="+mn-lt"/>
                        </a:rPr>
                        <a:t>Estate Planning Benefits</a:t>
                      </a:r>
                    </a:p>
                    <a:p>
                      <a:pPr marL="228600" indent="-349250">
                        <a:spcBef>
                          <a:spcPts val="1000"/>
                        </a:spcBef>
                        <a:spcAft>
                          <a:spcPts val="600"/>
                        </a:spcAft>
                        <a:buClr>
                          <a:schemeClr val="accent2"/>
                        </a:buClr>
                        <a:buFont typeface="Wingdings" panose="05000000000000000000" pitchFamily="2" charset="2"/>
                        <a:buChar char="§"/>
                      </a:pPr>
                      <a:r>
                        <a:rPr lang="en-US" sz="2200" dirty="0">
                          <a:solidFill>
                            <a:schemeClr val="accent5">
                              <a:lumMod val="50000"/>
                            </a:schemeClr>
                          </a:solidFill>
                          <a:latin typeface="+mn-lt"/>
                        </a:rPr>
                        <a:t>Tax Diversification</a:t>
                      </a:r>
                    </a:p>
                    <a:p>
                      <a:pPr marL="228600" indent="-349250">
                        <a:spcBef>
                          <a:spcPts val="1000"/>
                        </a:spcBef>
                        <a:spcAft>
                          <a:spcPts val="600"/>
                        </a:spcAft>
                        <a:buClr>
                          <a:schemeClr val="accent2"/>
                        </a:buClr>
                        <a:buFont typeface="Wingdings" panose="05000000000000000000" pitchFamily="2" charset="2"/>
                        <a:buChar char="§"/>
                      </a:pPr>
                      <a:r>
                        <a:rPr lang="en-US" sz="2200" dirty="0">
                          <a:solidFill>
                            <a:schemeClr val="accent5">
                              <a:lumMod val="50000"/>
                            </a:schemeClr>
                          </a:solidFill>
                          <a:latin typeface="+mn-lt"/>
                        </a:rPr>
                        <a:t>No RMDs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957473519"/>
                  </a:ext>
                </a:extLst>
              </a:tr>
            </a:tbl>
          </a:graphicData>
        </a:graphic>
      </p:graphicFrame>
      <p:graphicFrame>
        <p:nvGraphicFramePr>
          <p:cNvPr id="9" name="Content Placeholder 5">
            <a:extLst>
              <a:ext uri="{FF2B5EF4-FFF2-40B4-BE49-F238E27FC236}">
                <a16:creationId xmlns:a16="http://schemas.microsoft.com/office/drawing/2014/main" id="{27A36430-6B38-4484-8461-7BDB621FDF41}"/>
              </a:ext>
            </a:extLst>
          </p:cNvPr>
          <p:cNvGraphicFramePr>
            <a:graphicFrameLocks/>
          </p:cNvGraphicFramePr>
          <p:nvPr>
            <p:extLst>
              <p:ext uri="{D42A27DB-BD31-4B8C-83A1-F6EECF244321}">
                <p14:modId xmlns:p14="http://schemas.microsoft.com/office/powerpoint/2010/main" val="2359215748"/>
              </p:ext>
            </p:extLst>
          </p:nvPr>
        </p:nvGraphicFramePr>
        <p:xfrm>
          <a:off x="4695825" y="1219200"/>
          <a:ext cx="4143375" cy="3111148"/>
        </p:xfrm>
        <a:graphic>
          <a:graphicData uri="http://schemas.openxmlformats.org/drawingml/2006/table">
            <a:tbl>
              <a:tblPr firstRow="1" bandRow="1"/>
              <a:tblGrid>
                <a:gridCol w="4143375">
                  <a:extLst>
                    <a:ext uri="{9D8B030D-6E8A-4147-A177-3AD203B41FA5}">
                      <a16:colId xmlns:a16="http://schemas.microsoft.com/office/drawing/2014/main" val="1118460089"/>
                    </a:ext>
                  </a:extLst>
                </a:gridCol>
              </a:tblGrid>
              <a:tr h="427604">
                <a:tc>
                  <a:txBody>
                    <a:bodyPr/>
                    <a:lstStyle>
                      <a:lvl1pPr marL="0" algn="l" defTabSz="914400" rtl="0" eaLnBrk="1" latinLnBrk="0" hangingPunct="1">
                        <a:defRPr sz="1800" b="1" kern="1200">
                          <a:solidFill>
                            <a:schemeClr val="lt1"/>
                          </a:solidFill>
                          <a:latin typeface="PrudentialModern Cond"/>
                        </a:defRPr>
                      </a:lvl1pPr>
                      <a:lvl2pPr marL="457200" algn="l" defTabSz="914400" rtl="0" eaLnBrk="1" latinLnBrk="0" hangingPunct="1">
                        <a:defRPr sz="1800" b="1" kern="1200">
                          <a:solidFill>
                            <a:schemeClr val="lt1"/>
                          </a:solidFill>
                          <a:latin typeface="PrudentialModern Cond"/>
                        </a:defRPr>
                      </a:lvl2pPr>
                      <a:lvl3pPr marL="914400" algn="l" defTabSz="914400" rtl="0" eaLnBrk="1" latinLnBrk="0" hangingPunct="1">
                        <a:defRPr sz="1800" b="1" kern="1200">
                          <a:solidFill>
                            <a:schemeClr val="lt1"/>
                          </a:solidFill>
                          <a:latin typeface="PrudentialModern Cond"/>
                        </a:defRPr>
                      </a:lvl3pPr>
                      <a:lvl4pPr marL="1371600" algn="l" defTabSz="914400" rtl="0" eaLnBrk="1" latinLnBrk="0" hangingPunct="1">
                        <a:defRPr sz="1800" b="1" kern="1200">
                          <a:solidFill>
                            <a:schemeClr val="lt1"/>
                          </a:solidFill>
                          <a:latin typeface="PrudentialModern Cond"/>
                        </a:defRPr>
                      </a:lvl4pPr>
                      <a:lvl5pPr marL="1828800" algn="l" defTabSz="914400" rtl="0" eaLnBrk="1" latinLnBrk="0" hangingPunct="1">
                        <a:defRPr sz="1800" b="1" kern="1200">
                          <a:solidFill>
                            <a:schemeClr val="lt1"/>
                          </a:solidFill>
                          <a:latin typeface="PrudentialModern Cond"/>
                        </a:defRPr>
                      </a:lvl5pPr>
                      <a:lvl6pPr marL="2286000" algn="l" defTabSz="914400" rtl="0" eaLnBrk="1" latinLnBrk="0" hangingPunct="1">
                        <a:defRPr sz="1800" b="1" kern="1200">
                          <a:solidFill>
                            <a:schemeClr val="lt1"/>
                          </a:solidFill>
                          <a:latin typeface="PrudentialModern Cond"/>
                        </a:defRPr>
                      </a:lvl6pPr>
                      <a:lvl7pPr marL="2743200" algn="l" defTabSz="914400" rtl="0" eaLnBrk="1" latinLnBrk="0" hangingPunct="1">
                        <a:defRPr sz="1800" b="1" kern="1200">
                          <a:solidFill>
                            <a:schemeClr val="lt1"/>
                          </a:solidFill>
                          <a:latin typeface="PrudentialModern Cond"/>
                        </a:defRPr>
                      </a:lvl7pPr>
                      <a:lvl8pPr marL="3200400" algn="l" defTabSz="914400" rtl="0" eaLnBrk="1" latinLnBrk="0" hangingPunct="1">
                        <a:defRPr sz="1800" b="1" kern="1200">
                          <a:solidFill>
                            <a:schemeClr val="lt1"/>
                          </a:solidFill>
                          <a:latin typeface="PrudentialModern Cond"/>
                        </a:defRPr>
                      </a:lvl8pPr>
                      <a:lvl9pPr marL="3657600" algn="l" defTabSz="914400" rtl="0" eaLnBrk="1" latinLnBrk="0" hangingPunct="1">
                        <a:defRPr sz="1800" b="1" kern="1200">
                          <a:solidFill>
                            <a:schemeClr val="lt1"/>
                          </a:solidFill>
                          <a:latin typeface="PrudentialModern Cond"/>
                        </a:defRPr>
                      </a:lvl9pPr>
                    </a:lstStyle>
                    <a:p>
                      <a:pPr marL="0" algn="l" defTabSz="914400" rtl="0" eaLnBrk="1" latinLnBrk="0" hangingPunct="1"/>
                      <a:r>
                        <a:rPr lang="en-US" sz="2400" b="1" kern="1200" dirty="0">
                          <a:solidFill>
                            <a:schemeClr val="bg1"/>
                          </a:solidFill>
                          <a:latin typeface="+mn-lt"/>
                          <a:ea typeface="+mn-ea"/>
                          <a:cs typeface="+mn-cs"/>
                        </a:rPr>
                        <a:t>Considerations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3BD"/>
                    </a:solidFill>
                  </a:tcPr>
                </a:tc>
                <a:extLst>
                  <a:ext uri="{0D108BD9-81ED-4DB2-BD59-A6C34878D82A}">
                    <a16:rowId xmlns:a16="http://schemas.microsoft.com/office/drawing/2014/main" val="2460458498"/>
                  </a:ext>
                </a:extLst>
              </a:tr>
              <a:tr h="2653948">
                <a:tc>
                  <a:txBody>
                    <a:bodyPr/>
                    <a:lstStyle>
                      <a:lvl1pPr marL="0" algn="l" defTabSz="914400" rtl="0" eaLnBrk="1" latinLnBrk="0" hangingPunct="1">
                        <a:defRPr sz="1800" kern="1200">
                          <a:solidFill>
                            <a:schemeClr val="dk1"/>
                          </a:solidFill>
                          <a:latin typeface="PrudentialModern Cond"/>
                        </a:defRPr>
                      </a:lvl1pPr>
                      <a:lvl2pPr marL="457200" algn="l" defTabSz="914400" rtl="0" eaLnBrk="1" latinLnBrk="0" hangingPunct="1">
                        <a:defRPr sz="1800" kern="1200">
                          <a:solidFill>
                            <a:schemeClr val="dk1"/>
                          </a:solidFill>
                          <a:latin typeface="PrudentialModern Cond"/>
                        </a:defRPr>
                      </a:lvl2pPr>
                      <a:lvl3pPr marL="914400" algn="l" defTabSz="914400" rtl="0" eaLnBrk="1" latinLnBrk="0" hangingPunct="1">
                        <a:defRPr sz="1800" kern="1200">
                          <a:solidFill>
                            <a:schemeClr val="dk1"/>
                          </a:solidFill>
                          <a:latin typeface="PrudentialModern Cond"/>
                        </a:defRPr>
                      </a:lvl3pPr>
                      <a:lvl4pPr marL="1371600" algn="l" defTabSz="914400" rtl="0" eaLnBrk="1" latinLnBrk="0" hangingPunct="1">
                        <a:defRPr sz="1800" kern="1200">
                          <a:solidFill>
                            <a:schemeClr val="dk1"/>
                          </a:solidFill>
                          <a:latin typeface="PrudentialModern Cond"/>
                        </a:defRPr>
                      </a:lvl4pPr>
                      <a:lvl5pPr marL="1828800" algn="l" defTabSz="914400" rtl="0" eaLnBrk="1" latinLnBrk="0" hangingPunct="1">
                        <a:defRPr sz="1800" kern="1200">
                          <a:solidFill>
                            <a:schemeClr val="dk1"/>
                          </a:solidFill>
                          <a:latin typeface="PrudentialModern Cond"/>
                        </a:defRPr>
                      </a:lvl5pPr>
                      <a:lvl6pPr marL="2286000" algn="l" defTabSz="914400" rtl="0" eaLnBrk="1" latinLnBrk="0" hangingPunct="1">
                        <a:defRPr sz="1800" kern="1200">
                          <a:solidFill>
                            <a:schemeClr val="dk1"/>
                          </a:solidFill>
                          <a:latin typeface="PrudentialModern Cond"/>
                        </a:defRPr>
                      </a:lvl6pPr>
                      <a:lvl7pPr marL="2743200" algn="l" defTabSz="914400" rtl="0" eaLnBrk="1" latinLnBrk="0" hangingPunct="1">
                        <a:defRPr sz="1800" kern="1200">
                          <a:solidFill>
                            <a:schemeClr val="dk1"/>
                          </a:solidFill>
                          <a:latin typeface="PrudentialModern Cond"/>
                        </a:defRPr>
                      </a:lvl7pPr>
                      <a:lvl8pPr marL="3200400" algn="l" defTabSz="914400" rtl="0" eaLnBrk="1" latinLnBrk="0" hangingPunct="1">
                        <a:defRPr sz="1800" kern="1200">
                          <a:solidFill>
                            <a:schemeClr val="dk1"/>
                          </a:solidFill>
                          <a:latin typeface="PrudentialModern Cond"/>
                        </a:defRPr>
                      </a:lvl8pPr>
                      <a:lvl9pPr marL="3657600" algn="l" defTabSz="914400" rtl="0" eaLnBrk="1" latinLnBrk="0" hangingPunct="1">
                        <a:defRPr sz="1800" kern="1200">
                          <a:solidFill>
                            <a:schemeClr val="dk1"/>
                          </a:solidFill>
                          <a:latin typeface="PrudentialModern Cond"/>
                        </a:defRPr>
                      </a:lvl9pPr>
                    </a:lstStyle>
                    <a:p>
                      <a:pPr marL="228600" lvl="1" indent="-349250" algn="l" defTabSz="914400" rtl="0" eaLnBrk="1" latinLnBrk="0" hangingPunct="1">
                        <a:spcBef>
                          <a:spcPts val="1000"/>
                        </a:spcBef>
                        <a:spcAft>
                          <a:spcPts val="600"/>
                        </a:spcAft>
                        <a:buClr>
                          <a:schemeClr val="accent2"/>
                        </a:buClr>
                        <a:buFont typeface="Wingdings" panose="05000000000000000000" pitchFamily="2" charset="2"/>
                        <a:buChar char="§"/>
                      </a:pPr>
                      <a:r>
                        <a:rPr lang="en-US" sz="2200" kern="1200" dirty="0">
                          <a:solidFill>
                            <a:schemeClr val="accent5">
                              <a:lumMod val="50000"/>
                            </a:schemeClr>
                          </a:solidFill>
                          <a:latin typeface="+mn-lt"/>
                          <a:ea typeface="+mn-ea"/>
                          <a:cs typeface="+mn-cs"/>
                        </a:rPr>
                        <a:t>Time Horizon</a:t>
                      </a:r>
                    </a:p>
                    <a:p>
                      <a:pPr marL="228600" lvl="1" indent="-349250" algn="l" defTabSz="914400" rtl="0" eaLnBrk="1" latinLnBrk="0" hangingPunct="1">
                        <a:spcBef>
                          <a:spcPts val="1000"/>
                        </a:spcBef>
                        <a:spcAft>
                          <a:spcPts val="600"/>
                        </a:spcAft>
                        <a:buClr>
                          <a:schemeClr val="accent2"/>
                        </a:buClr>
                        <a:buFont typeface="Wingdings" panose="05000000000000000000" pitchFamily="2" charset="2"/>
                        <a:buChar char="§"/>
                      </a:pPr>
                      <a:r>
                        <a:rPr lang="en-US" sz="2200" kern="1200" dirty="0">
                          <a:solidFill>
                            <a:schemeClr val="accent5">
                              <a:lumMod val="50000"/>
                            </a:schemeClr>
                          </a:solidFill>
                          <a:latin typeface="+mn-lt"/>
                          <a:ea typeface="+mn-ea"/>
                          <a:cs typeface="+mn-cs"/>
                        </a:rPr>
                        <a:t>Current Tax Bracket</a:t>
                      </a:r>
                    </a:p>
                    <a:p>
                      <a:pPr marL="228600" lvl="1" indent="-349250" algn="l" defTabSz="914400" rtl="0" eaLnBrk="1" latinLnBrk="0" hangingPunct="1">
                        <a:spcBef>
                          <a:spcPts val="1000"/>
                        </a:spcBef>
                        <a:spcAft>
                          <a:spcPts val="600"/>
                        </a:spcAft>
                        <a:buClr>
                          <a:schemeClr val="accent2"/>
                        </a:buClr>
                        <a:buFont typeface="Wingdings" panose="05000000000000000000" pitchFamily="2" charset="2"/>
                        <a:buChar char="§"/>
                      </a:pPr>
                      <a:r>
                        <a:rPr lang="en-US" sz="2200" kern="1200" dirty="0">
                          <a:solidFill>
                            <a:schemeClr val="accent5">
                              <a:lumMod val="50000"/>
                            </a:schemeClr>
                          </a:solidFill>
                          <a:latin typeface="+mn-lt"/>
                          <a:ea typeface="+mn-ea"/>
                          <a:cs typeface="+mn-cs"/>
                        </a:rPr>
                        <a:t>Tax Rates when Retired</a:t>
                      </a:r>
                    </a:p>
                    <a:p>
                      <a:pPr marL="228600" lvl="1" indent="-349250" algn="l" defTabSz="914400" rtl="0" eaLnBrk="1" latinLnBrk="0" hangingPunct="1">
                        <a:spcBef>
                          <a:spcPts val="1000"/>
                        </a:spcBef>
                        <a:spcAft>
                          <a:spcPts val="600"/>
                        </a:spcAft>
                        <a:buClr>
                          <a:schemeClr val="accent2"/>
                        </a:buClr>
                        <a:buFont typeface="Wingdings" panose="05000000000000000000" pitchFamily="2" charset="2"/>
                        <a:buChar char="§"/>
                        <a:tabLst>
                          <a:tab pos="463550" algn="l"/>
                        </a:tabLst>
                      </a:pPr>
                      <a:r>
                        <a:rPr lang="en-US" sz="2200" kern="1200" dirty="0">
                          <a:solidFill>
                            <a:schemeClr val="accent5">
                              <a:lumMod val="50000"/>
                            </a:schemeClr>
                          </a:solidFill>
                          <a:latin typeface="+mn-lt"/>
                          <a:ea typeface="+mn-ea"/>
                          <a:cs typeface="+mn-cs"/>
                        </a:rPr>
                        <a:t>Paying the Conversion Tax Liability</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75546631"/>
                  </a:ext>
                </a:extLst>
              </a:tr>
            </a:tbl>
          </a:graphicData>
        </a:graphic>
      </p:graphicFrame>
      <p:sp>
        <p:nvSpPr>
          <p:cNvPr id="11" name="Rectangle 10">
            <a:extLst>
              <a:ext uri="{FF2B5EF4-FFF2-40B4-BE49-F238E27FC236}">
                <a16:creationId xmlns:a16="http://schemas.microsoft.com/office/drawing/2014/main" id="{82625F35-E0CF-4A8B-B2E9-42A6E4D7126A}"/>
              </a:ext>
            </a:extLst>
          </p:cNvPr>
          <p:cNvSpPr/>
          <p:nvPr/>
        </p:nvSpPr>
        <p:spPr>
          <a:xfrm>
            <a:off x="304800" y="4584798"/>
            <a:ext cx="8534400" cy="1000274"/>
          </a:xfrm>
          <a:prstGeom prst="rect">
            <a:avLst/>
          </a:prstGeom>
        </p:spPr>
        <p:txBody>
          <a:bodyPr wrap="square" lIns="0" tIns="0" rIns="0" bIns="0">
            <a:spAutoFit/>
          </a:bodyPr>
          <a:lstStyle/>
          <a:p>
            <a:pPr>
              <a:spcBef>
                <a:spcPts val="0"/>
              </a:spcBef>
              <a:spcAft>
                <a:spcPts val="600"/>
              </a:spcAft>
            </a:pPr>
            <a:r>
              <a:rPr lang="en-US" sz="1200" dirty="0">
                <a:latin typeface="PrudentialModern Med Cond" pitchFamily="2" charset="0"/>
              </a:rPr>
              <a:t>Conversions to a Roth IRA are generally fully taxable. Before you convert to a Roth IRA, consider how your tax bracket will affect the overall benefit of the rollover. Conversion income may push you into a higher tax bracket. It is, however, possible to convert only part of your traditional IRA. This could enable you to remain in the same tax bracket you would be in without the conversion.</a:t>
            </a:r>
          </a:p>
          <a:p>
            <a:pPr>
              <a:spcBef>
                <a:spcPts val="0"/>
              </a:spcBef>
              <a:spcAft>
                <a:spcPts val="600"/>
              </a:spcAft>
            </a:pPr>
            <a:r>
              <a:rPr lang="en-US" sz="1200" dirty="0">
                <a:latin typeface="PrudentialModern Med Cond" pitchFamily="2" charset="0"/>
              </a:rPr>
              <a:t>It is generally advisable to pay the taxes on the conversion with funds other than those in your traditional IRA. If you are under age 59½ when you do a conversion, any funds not deposited in the Roth IRA will be subject to the 10% federal income tax penalty (unless an exception applies). </a:t>
            </a:r>
          </a:p>
        </p:txBody>
      </p:sp>
    </p:spTree>
    <p:extLst>
      <p:ext uri="{BB962C8B-B14F-4D97-AF65-F5344CB8AC3E}">
        <p14:creationId xmlns:p14="http://schemas.microsoft.com/office/powerpoint/2010/main" val="44438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
        <p:nvSpPr>
          <p:cNvPr id="7" name="Rectangle 3">
            <a:extLst>
              <a:ext uri="{FF2B5EF4-FFF2-40B4-BE49-F238E27FC236}">
                <a16:creationId xmlns:a16="http://schemas.microsoft.com/office/drawing/2014/main" id="{DB662400-4D46-5940-8408-C0CF7C91A966}"/>
              </a:ext>
            </a:extLst>
          </p:cNvPr>
          <p:cNvSpPr txBox="1">
            <a:spLocks noChangeArrowheads="1"/>
          </p:cNvSpPr>
          <p:nvPr/>
        </p:nvSpPr>
        <p:spPr>
          <a:xfrm>
            <a:off x="298450" y="1143000"/>
            <a:ext cx="4273550" cy="1957333"/>
          </a:xfrm>
          <a:prstGeom prst="rect">
            <a:avLst/>
          </a:prstGeom>
        </p:spPr>
        <p:txBody>
          <a:bodyPr lIns="0" tIns="0" rIns="0" bIns="0">
            <a:normAutofit/>
          </a:bodyPr>
          <a:lst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lvl="1" indent="-320040" defTabSz="914400">
              <a:lnSpc>
                <a:spcPts val="2600"/>
              </a:lnSpc>
              <a:spcBef>
                <a:spcPts val="1400"/>
              </a:spcBef>
              <a:buClr>
                <a:schemeClr val="accent2"/>
              </a:buClr>
              <a:buFont typeface="Wingdings" panose="05000000000000000000" pitchFamily="2" charset="2"/>
              <a:buChar char="§"/>
              <a:defRPr/>
            </a:pPr>
            <a:r>
              <a:rPr lang="en-US" sz="2000" dirty="0">
                <a:solidFill>
                  <a:srgbClr val="4A4A4A"/>
                </a:solidFill>
                <a:latin typeface="+mj-lt"/>
                <a:ea typeface="+mn-ea"/>
                <a:cs typeface="Arial" pitchFamily="34" charset="0"/>
              </a:rPr>
              <a:t>Contributions</a:t>
            </a:r>
          </a:p>
          <a:p>
            <a:pPr marL="228600" lvl="1" indent="-320040" defTabSz="914400">
              <a:lnSpc>
                <a:spcPts val="2600"/>
              </a:lnSpc>
              <a:spcBef>
                <a:spcPts val="1400"/>
              </a:spcBef>
              <a:buClr>
                <a:schemeClr val="accent2"/>
              </a:buClr>
              <a:buFont typeface="Wingdings" panose="05000000000000000000" pitchFamily="2" charset="2"/>
              <a:buChar char="§"/>
              <a:defRPr/>
            </a:pPr>
            <a:r>
              <a:rPr lang="en-US" sz="2000" dirty="0">
                <a:solidFill>
                  <a:srgbClr val="4A4A4A"/>
                </a:solidFill>
                <a:latin typeface="+mj-lt"/>
                <a:ea typeface="+mn-ea"/>
                <a:cs typeface="Arial" pitchFamily="34" charset="0"/>
              </a:rPr>
              <a:t>Rollovers</a:t>
            </a:r>
          </a:p>
          <a:p>
            <a:pPr marL="228600" lvl="1" indent="-320040" defTabSz="914400">
              <a:lnSpc>
                <a:spcPts val="2600"/>
              </a:lnSpc>
              <a:spcBef>
                <a:spcPts val="1400"/>
              </a:spcBef>
              <a:buClr>
                <a:schemeClr val="accent2"/>
              </a:buClr>
              <a:buFont typeface="Wingdings" panose="05000000000000000000" pitchFamily="2" charset="2"/>
              <a:buChar char="§"/>
              <a:defRPr/>
            </a:pPr>
            <a:r>
              <a:rPr lang="en-US" sz="2000" dirty="0">
                <a:solidFill>
                  <a:srgbClr val="4A4A4A"/>
                </a:solidFill>
                <a:latin typeface="+mj-lt"/>
                <a:ea typeface="+mn-ea"/>
                <a:cs typeface="Arial" pitchFamily="34" charset="0"/>
              </a:rPr>
              <a:t>Withdrawals/Distributions</a:t>
            </a:r>
          </a:p>
        </p:txBody>
      </p:sp>
      <p:sp>
        <p:nvSpPr>
          <p:cNvPr id="10" name="Rectangle 3">
            <a:extLst>
              <a:ext uri="{FF2B5EF4-FFF2-40B4-BE49-F238E27FC236}">
                <a16:creationId xmlns:a16="http://schemas.microsoft.com/office/drawing/2014/main" id="{22E5604E-9B74-774B-91F3-EF2E1341E559}"/>
              </a:ext>
            </a:extLst>
          </p:cNvPr>
          <p:cNvSpPr txBox="1">
            <a:spLocks noChangeArrowheads="1"/>
          </p:cNvSpPr>
          <p:nvPr/>
        </p:nvSpPr>
        <p:spPr>
          <a:xfrm>
            <a:off x="4695824" y="1143000"/>
            <a:ext cx="4143375" cy="1957333"/>
          </a:xfrm>
          <a:prstGeom prst="rect">
            <a:avLst/>
          </a:prstGeom>
        </p:spPr>
        <p:txBody>
          <a:bodyPr lIns="0" tIns="0" rIns="0" bIns="0">
            <a:normAutofit/>
          </a:bodyPr>
          <a:lstStyle>
            <a:lvl1pPr marL="0" indent="0" algn="l" defTabSz="914400" rtl="0" eaLnBrk="1" latinLnBrk="0" hangingPunct="1">
              <a:spcBef>
                <a:spcPts val="600"/>
              </a:spcBef>
              <a:buClr>
                <a:schemeClr val="accent1"/>
              </a:buClr>
              <a:buFont typeface="Wingdings" pitchFamily="2" charset="2"/>
              <a:buNone/>
              <a:defRPr sz="2400" b="0" kern="1200" baseline="0">
                <a:solidFill>
                  <a:schemeClr val="accent5">
                    <a:lumMod val="75000"/>
                  </a:schemeClr>
                </a:solidFill>
                <a:latin typeface="PrudentialModern SemCond" pitchFamily="2" charset="0"/>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0" kern="1200" baseline="0">
                <a:solidFill>
                  <a:schemeClr val="accent5">
                    <a:lumMod val="75000"/>
                  </a:schemeClr>
                </a:solidFill>
                <a:latin typeface="PrudentialModern SemCond" pitchFamily="2" charset="0"/>
                <a:ea typeface="+mn-ea"/>
                <a:cs typeface="Arial" pitchFamily="34" charset="0"/>
              </a:defRPr>
            </a:lvl2pPr>
            <a:lvl3pPr marL="1143000" indent="-228600" algn="l" defTabSz="914400" rtl="0" eaLnBrk="1" latinLnBrk="0" hangingPunct="1">
              <a:spcBef>
                <a:spcPts val="600"/>
              </a:spcBef>
              <a:buClr>
                <a:schemeClr val="bg1">
                  <a:lumMod val="50000"/>
                </a:schemeClr>
              </a:buClr>
              <a:buFont typeface="Arial" pitchFamily="34" charset="0"/>
              <a:buChar char="•"/>
              <a:defRPr sz="1800" b="0" kern="1200" baseline="0">
                <a:solidFill>
                  <a:schemeClr val="accent5">
                    <a:lumMod val="75000"/>
                  </a:schemeClr>
                </a:solidFill>
                <a:latin typeface="PrudentialModern SemCond" pitchFamily="2" charset="0"/>
                <a:ea typeface="+mn-ea"/>
                <a:cs typeface="Arial" pitchFamily="34" charset="0"/>
              </a:defRPr>
            </a:lvl3pPr>
            <a:lvl4pPr marL="1600200" indent="-228600" algn="l" defTabSz="914400" rtl="0" eaLnBrk="1" latinLnBrk="0" hangingPunct="1">
              <a:spcBef>
                <a:spcPts val="600"/>
              </a:spcBef>
              <a:buClr>
                <a:schemeClr val="bg1">
                  <a:lumMod val="50000"/>
                </a:schemeClr>
              </a:buClr>
              <a:buFont typeface="Arial" pitchFamily="34" charset="0"/>
              <a:buChar char="–"/>
              <a:defRPr sz="1400" b="0" kern="1200" baseline="0">
                <a:solidFill>
                  <a:schemeClr val="accent5">
                    <a:lumMod val="75000"/>
                  </a:schemeClr>
                </a:solidFill>
                <a:latin typeface="PrudentialModern SemCond" pitchFamily="2" charset="0"/>
                <a:ea typeface="+mn-ea"/>
                <a:cs typeface="Arial" pitchFamily="34" charset="0"/>
              </a:defRPr>
            </a:lvl4pPr>
            <a:lvl5pPr marL="2057400" indent="-228600" algn="l" defTabSz="914400" rtl="0" eaLnBrk="1" latinLnBrk="0" hangingPunct="1">
              <a:spcBef>
                <a:spcPts val="600"/>
              </a:spcBef>
              <a:buClr>
                <a:schemeClr val="bg1">
                  <a:lumMod val="50000"/>
                </a:schemeClr>
              </a:buClr>
              <a:buFont typeface="Arial" pitchFamily="34" charset="0"/>
              <a:buChar char="»"/>
              <a:defRPr sz="1400" b="0" kern="1200" baseline="0">
                <a:solidFill>
                  <a:schemeClr val="accent5">
                    <a:lumMod val="75000"/>
                  </a:schemeClr>
                </a:solidFill>
                <a:latin typeface="PrudentialModern SemCond"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320040">
              <a:lnSpc>
                <a:spcPts val="2600"/>
              </a:lnSpc>
              <a:spcBef>
                <a:spcPts val="1400"/>
              </a:spcBef>
              <a:defRPr/>
            </a:pPr>
            <a:r>
              <a:rPr lang="en-US" dirty="0">
                <a:solidFill>
                  <a:srgbClr val="4A4A4A"/>
                </a:solidFill>
                <a:latin typeface="+mj-lt"/>
              </a:rPr>
              <a:t>RMDs </a:t>
            </a:r>
            <a:br>
              <a:rPr lang="en-US" dirty="0">
                <a:solidFill>
                  <a:srgbClr val="4A4A4A"/>
                </a:solidFill>
                <a:latin typeface="+mj-lt"/>
              </a:rPr>
            </a:br>
            <a:r>
              <a:rPr lang="en-US" sz="1800" dirty="0">
                <a:solidFill>
                  <a:srgbClr val="4A4A4A"/>
                </a:solidFill>
                <a:latin typeface="+mj-lt"/>
              </a:rPr>
              <a:t>(Required Minimum Distributions)</a:t>
            </a:r>
          </a:p>
          <a:p>
            <a:pPr marL="228600" lvl="1" indent="-320040">
              <a:lnSpc>
                <a:spcPts val="2600"/>
              </a:lnSpc>
              <a:spcBef>
                <a:spcPts val="1400"/>
              </a:spcBef>
              <a:defRPr/>
            </a:pPr>
            <a:r>
              <a:rPr lang="en-US" dirty="0">
                <a:solidFill>
                  <a:srgbClr val="4A4A4A"/>
                </a:solidFill>
                <a:latin typeface="+mj-lt"/>
              </a:rPr>
              <a:t>Naming Beneficiaries </a:t>
            </a:r>
          </a:p>
          <a:p>
            <a:pPr marL="228600" lvl="1" indent="-320040">
              <a:lnSpc>
                <a:spcPts val="2600"/>
              </a:lnSpc>
              <a:spcBef>
                <a:spcPts val="1400"/>
              </a:spcBef>
              <a:defRPr/>
            </a:pPr>
            <a:r>
              <a:rPr lang="en-US" dirty="0">
                <a:solidFill>
                  <a:srgbClr val="4A4A4A"/>
                </a:solidFill>
                <a:latin typeface="+mj-lt"/>
              </a:rPr>
              <a:t>Roth IRAs</a:t>
            </a:r>
          </a:p>
        </p:txBody>
      </p:sp>
      <p:sp>
        <p:nvSpPr>
          <p:cNvPr id="12" name="TextBox 11">
            <a:extLst>
              <a:ext uri="{FF2B5EF4-FFF2-40B4-BE49-F238E27FC236}">
                <a16:creationId xmlns:a16="http://schemas.microsoft.com/office/drawing/2014/main" id="{397D4655-EA4B-C140-A967-5353EF6A3D65}"/>
              </a:ext>
            </a:extLst>
          </p:cNvPr>
          <p:cNvSpPr txBox="1"/>
          <p:nvPr/>
        </p:nvSpPr>
        <p:spPr>
          <a:xfrm>
            <a:off x="298449" y="3091368"/>
            <a:ext cx="8540751" cy="738664"/>
          </a:xfrm>
          <a:prstGeom prst="rect">
            <a:avLst/>
          </a:prstGeom>
          <a:noFill/>
        </p:spPr>
        <p:txBody>
          <a:bodyPr wrap="square" lIns="0" tIns="0" rIns="0" bIns="0" rtlCol="0">
            <a:spAutoFit/>
          </a:bodyPr>
          <a:lstStyle/>
          <a:p>
            <a:r>
              <a:rPr lang="en-US" sz="2400" dirty="0">
                <a:solidFill>
                  <a:schemeClr val="accent2"/>
                </a:solidFill>
                <a:cs typeface="Arial" pitchFamily="34" charset="0"/>
              </a:rPr>
              <a:t>Work with Your Advisor to Navigate These Common IRA  Mistakes, and Make the Most of Your Retirement. </a:t>
            </a:r>
          </a:p>
        </p:txBody>
      </p:sp>
    </p:spTree>
    <p:extLst>
      <p:ext uri="{BB962C8B-B14F-4D97-AF65-F5344CB8AC3E}">
        <p14:creationId xmlns:p14="http://schemas.microsoft.com/office/powerpoint/2010/main" val="213450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181" y="990600"/>
            <a:ext cx="8529638" cy="3962400"/>
          </a:xfrm>
        </p:spPr>
        <p:txBody>
          <a:bodyPr>
            <a:noAutofit/>
          </a:bodyPr>
          <a:lstStyle/>
          <a:p>
            <a:pPr marL="0" lvl="0" indent="0"/>
            <a:r>
              <a:rPr lang="en-US" sz="1200" b="0" dirty="0">
                <a:latin typeface="PrudentialModern Med Cond" pitchFamily="2" charset="0"/>
              </a:rPr>
              <a:t>​In-service withdrawals can be appropriate for many individuals.  There are, however, some factors to consider:</a:t>
            </a:r>
          </a:p>
          <a:p>
            <a:pPr marL="0" lvl="0" indent="0"/>
            <a:r>
              <a:rPr lang="en-US" sz="1200" dirty="0">
                <a:latin typeface="PrudentialModern Bold Condensed" pitchFamily="2" charset="0"/>
              </a:rPr>
              <a:t>Exceptions to the 10% federal income tax penalty </a:t>
            </a:r>
            <a:r>
              <a:rPr lang="en-US" sz="1200" b="0" dirty="0">
                <a:latin typeface="PrudentialModern Med Cond" pitchFamily="2" charset="0"/>
              </a:rPr>
              <a:t>- The penalty exceptions for employer plan and IRA distributions are not identical. Two exceptions apply to an employer plan, but do not apply to an IRA: separation from service at or after age 55, and Qualified Domestic Relations Orders. On the other hand, IRAs provide penalty exceptions for first-time home purchase and higher education, but employer plans do not.</a:t>
            </a:r>
          </a:p>
          <a:p>
            <a:pPr marL="0" lvl="0" indent="0"/>
            <a:r>
              <a:rPr lang="en-US" sz="1200" b="0" dirty="0">
                <a:latin typeface="PrudentialModern Bold Condensed" pitchFamily="2" charset="0"/>
              </a:rPr>
              <a:t>Net Unrealized Appreciation (NUA) tax treatment </a:t>
            </a:r>
            <a:r>
              <a:rPr lang="en-US" sz="1200" b="0" dirty="0">
                <a:latin typeface="PrudentialModern Med Cond" pitchFamily="2" charset="0"/>
              </a:rPr>
              <a:t>- Favorable NUA tax treatment is not available to IRAs. Therefore, if you have highly appreciated company stock in your employer-sponsored plan, rolling that stock to an IRA eliminates the ability to take advantage of NUA tax treatment.</a:t>
            </a:r>
          </a:p>
          <a:p>
            <a:pPr marL="0" lvl="0" indent="0"/>
            <a:r>
              <a:rPr lang="en-US" sz="1200" b="0" dirty="0">
                <a:latin typeface="PrudentialModern Bold Condensed" pitchFamily="2" charset="0"/>
              </a:rPr>
              <a:t>Creditor protection</a:t>
            </a:r>
            <a:r>
              <a:rPr lang="en-US" sz="1200" b="0" dirty="0">
                <a:latin typeface="PrudentialModern Med Cond" pitchFamily="2" charset="0"/>
              </a:rPr>
              <a:t> - While IRAs now have federal bankruptcy protection, they are not protected from other judgments the way that federal law (specifically ERISA) protects qualified plans. </a:t>
            </a:r>
          </a:p>
          <a:p>
            <a:pPr marL="0" lvl="0" indent="0"/>
            <a:r>
              <a:rPr lang="en-US" sz="1200" b="0" dirty="0">
                <a:latin typeface="PrudentialModern Bold Condensed" pitchFamily="2" charset="0"/>
              </a:rPr>
              <a:t>New contributions to the employer plan</a:t>
            </a:r>
            <a:r>
              <a:rPr lang="en-US" sz="1200" b="0" dirty="0">
                <a:latin typeface="PrudentialModern Med Cond" pitchFamily="2" charset="0"/>
              </a:rPr>
              <a:t> - Taking an in-service distribution may affect your ability to make future contributions to the employer plan.</a:t>
            </a:r>
          </a:p>
          <a:p>
            <a:pPr marL="0" lvl="0" indent="0"/>
            <a:r>
              <a:rPr lang="en-US" sz="1200" b="0" dirty="0">
                <a:latin typeface="PrudentialModern Bold Condensed" pitchFamily="2" charset="0"/>
              </a:rPr>
              <a:t>Loans </a:t>
            </a:r>
            <a:r>
              <a:rPr lang="en-US" sz="1200" b="0" dirty="0">
                <a:latin typeface="PrudentialModern Med Cond" pitchFamily="2" charset="0"/>
              </a:rPr>
              <a:t>- In the event that a 401(k) is terminated, the loan may be subject to income taxes and a federal income tax penalty.</a:t>
            </a:r>
          </a:p>
          <a:p>
            <a:pPr marL="0" lvl="0" indent="0"/>
            <a:r>
              <a:rPr lang="en-US" sz="1200" b="0" dirty="0">
                <a:latin typeface="PrudentialModern Bold Condensed" pitchFamily="2" charset="0"/>
              </a:rPr>
              <a:t>Availability and Fees</a:t>
            </a:r>
            <a:r>
              <a:rPr lang="en-US" sz="1200" b="0" dirty="0">
                <a:latin typeface="PrudentialModern Med Cond" pitchFamily="2" charset="0"/>
              </a:rPr>
              <a:t> - It is important to check with your employer to see if they offer in-service withdrawals. Sources of information include your Plan Administrator, Summary Plan Description, or Participant Statement. Please consult these sources for any possible restrictions, fees and expenses.</a:t>
            </a:r>
          </a:p>
          <a:p>
            <a:pPr marL="0" lvl="0" indent="0"/>
            <a:r>
              <a:rPr lang="en-US" sz="1200" b="0" dirty="0">
                <a:latin typeface="PrudentialModern Bold Condensed" pitchFamily="2" charset="0"/>
              </a:rPr>
              <a:t>Required Minimum Distributions (RMDs)</a:t>
            </a:r>
            <a:r>
              <a:rPr lang="en-US" sz="1200" b="0" dirty="0">
                <a:latin typeface="PrudentialModern Med Cond" pitchFamily="2" charset="0"/>
              </a:rPr>
              <a:t> - RMDs are required to begin from IRAs when an individual reaches age 70½. The first distribution can be deferred to April 1 of the year following the year the individual reaches age 70½. For subsequent years, distributions must be taken by December 31st. If you defer the first payment to the year following the year you reach age 70½, you will be required to take two distributions within the same year. For a participant in an employer plan, other than a 5% or greater owner, RMDs must begin at the later of age 70½ or when you retire from that employer.</a:t>
            </a:r>
          </a:p>
          <a:p>
            <a:pPr marL="0" indent="0"/>
            <a:r>
              <a:rPr lang="en-US" sz="1200" b="0" dirty="0">
                <a:latin typeface="PrudentialModern Med Cond" pitchFamily="2" charset="0"/>
              </a:rPr>
              <a:t>Because qualified retirement plans, IRAs and variable annuities offer a tax-deferral feature, you should carefully consider the other features, benefits, risks, and costs associated with a variable annuity before purchasing one in either a qualified plan or an IRA. Before purchasing a variable annuity, you should take full advantage of your 401(k) and other qualified plans</a:t>
            </a:r>
          </a:p>
          <a:p>
            <a:pPr marL="0" lvl="0" indent="0"/>
            <a:endParaRPr lang="en-US" sz="1200" b="0" dirty="0">
              <a:latin typeface="PrudentialModern Med Cond"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0" indent="0">
              <a:spcBef>
                <a:spcPts val="1200"/>
              </a:spcBef>
            </a:pPr>
            <a:r>
              <a:rPr lang="en-US" sz="1600" b="0" dirty="0">
                <a:latin typeface="PrudentialModern Med Cond" pitchFamily="2" charset="0"/>
              </a:rPr>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If you would like information about your particular investment needs, please contact a financial professional.</a:t>
            </a:r>
          </a:p>
          <a:p>
            <a:pPr marL="0" lvl="0" indent="0">
              <a:spcBef>
                <a:spcPts val="1200"/>
              </a:spcBef>
            </a:pPr>
            <a:r>
              <a:rPr lang="en-US" sz="1200" b="0" dirty="0">
                <a:latin typeface="PrudentialModern Med Cond" pitchFamily="2" charset="0"/>
              </a:rPr>
              <a:t>Prudential Annuities and its distributors and representatives do not provide tax, accounting, or legal advice. Please consult your own attorney or accountant.</a:t>
            </a:r>
          </a:p>
          <a:p>
            <a:pPr marL="0" lvl="0" indent="0">
              <a:spcBef>
                <a:spcPts val="1200"/>
              </a:spcBef>
            </a:pPr>
            <a:r>
              <a:rPr lang="en-US" sz="1200" b="0" dirty="0">
                <a:latin typeface="PrudentialModern Med Cond" pitchFamily="2" charset="0"/>
              </a:rPr>
              <a:t>© 2020 Prudential Financial, Inc. and its related entities. Prudential Annuities, Prudential, the Prudential logo, the Rock symbol, and Bring Your Challenges are service marks of Prudential Financial, Inc. and its related entities, registered in many jurisdictions worldwide.</a:t>
            </a:r>
          </a:p>
          <a:p>
            <a:pPr marL="0" lvl="0" indent="0">
              <a:spcBef>
                <a:spcPts val="1200"/>
              </a:spcBef>
            </a:pPr>
            <a:r>
              <a:rPr lang="en-US" sz="1200" b="0" dirty="0">
                <a:latin typeface="PrudentialModern Med Cond" pitchFamily="2" charset="0"/>
              </a:rPr>
              <a:t>[REF# 5847512]</a:t>
            </a:r>
          </a:p>
        </p:txBody>
      </p:sp>
    </p:spTree>
    <p:extLst>
      <p:ext uri="{BB962C8B-B14F-4D97-AF65-F5344CB8AC3E}">
        <p14:creationId xmlns:p14="http://schemas.microsoft.com/office/powerpoint/2010/main" val="169758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90290" y="1478280"/>
            <a:ext cx="3853522" cy="571500"/>
          </a:xfrm>
        </p:spPr>
        <p:txBody>
          <a:bodyPr/>
          <a:lstStyle/>
          <a:p>
            <a:r>
              <a:rPr lang="en-US" dirty="0"/>
              <a:t>MAKING THE MOST</a:t>
            </a:r>
            <a:br>
              <a:rPr lang="en-US" dirty="0"/>
            </a:br>
            <a:r>
              <a:rPr lang="en-US" dirty="0"/>
              <a:t>OF YOUR IRA</a:t>
            </a:r>
          </a:p>
        </p:txBody>
      </p:sp>
      <p:sp>
        <p:nvSpPr>
          <p:cNvPr id="6" name="Text Placeholder 5"/>
          <p:cNvSpPr>
            <a:spLocks noGrp="1"/>
          </p:cNvSpPr>
          <p:nvPr>
            <p:ph type="body" sz="quarter" idx="12"/>
          </p:nvPr>
        </p:nvSpPr>
        <p:spPr>
          <a:xfrm>
            <a:off x="590290" y="2057400"/>
            <a:ext cx="3853522" cy="762000"/>
          </a:xfrm>
        </p:spPr>
        <p:txBody>
          <a:bodyPr/>
          <a:lstStyle/>
          <a:p>
            <a:pPr marL="0"/>
            <a:r>
              <a:rPr lang="en-US" dirty="0"/>
              <a:t>Navigating Common and Costly IRA Mistakes</a:t>
            </a:r>
          </a:p>
        </p:txBody>
      </p:sp>
      <p:sp>
        <p:nvSpPr>
          <p:cNvPr id="15" name="Text Placeholder 14"/>
          <p:cNvSpPr>
            <a:spLocks noGrp="1"/>
          </p:cNvSpPr>
          <p:nvPr>
            <p:ph type="body" sz="quarter" idx="10"/>
          </p:nvPr>
        </p:nvSpPr>
        <p:spPr>
          <a:xfrm>
            <a:off x="304800" y="3590925"/>
            <a:ext cx="8686800" cy="1600200"/>
          </a:xfrm>
        </p:spPr>
        <p:txBody>
          <a:bodyPr/>
          <a:lstStyle/>
          <a:p>
            <a:pPr lvl="0">
              <a:spcBef>
                <a:spcPts val="600"/>
              </a:spcBef>
            </a:pPr>
            <a:r>
              <a:rPr lang="en-US" dirty="0"/>
              <a:t>[Presenter Name], [Presenter Title], [Designations] </a:t>
            </a:r>
          </a:p>
          <a:p>
            <a:pPr lvl="0">
              <a:spcBef>
                <a:spcPts val="600"/>
              </a:spcBef>
            </a:pPr>
            <a:r>
              <a:rPr lang="en-US" sz="1200" dirty="0">
                <a:latin typeface="PrudentialModern Med Cond" pitchFamily="2" charset="0"/>
              </a:rPr>
              <a:t>[When presenting in AR, CA, OK, TX or IL, use the phrase “Insurance Sales Presentation.” In CA and AR, add License Number]</a:t>
            </a:r>
          </a:p>
          <a:p>
            <a:pPr>
              <a:spcBef>
                <a:spcPts val="600"/>
              </a:spcBef>
            </a:pPr>
            <a:r>
              <a:rPr lang="en-US" dirty="0">
                <a:latin typeface="PrudentialModern Med Cond" pitchFamily="2" charset="0"/>
              </a:rPr>
              <a:t>Issued by The Prudential Insurance Company of America, Newark, NJ, and its affiliates.</a:t>
            </a:r>
          </a:p>
          <a:p>
            <a:pPr>
              <a:spcBef>
                <a:spcPts val="600"/>
              </a:spcBef>
            </a:pPr>
            <a:r>
              <a:rPr lang="en-US" dirty="0">
                <a:latin typeface="PrudentialModern Med Cond" pitchFamily="2" charset="0"/>
              </a:rPr>
              <a:t>Prudential Annuities is providing this workshop for informational or educational purposes only and does not provide investment advice or recommendations about managing or investing your retirement savings.</a:t>
            </a:r>
          </a:p>
        </p:txBody>
      </p:sp>
      <p:cxnSp>
        <p:nvCxnSpPr>
          <p:cNvPr id="16" name="Straight Connector 15"/>
          <p:cNvCxnSpPr/>
          <p:nvPr/>
        </p:nvCxnSpPr>
        <p:spPr>
          <a:xfrm>
            <a:off x="4191000" y="1279525"/>
            <a:ext cx="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3E7F874-9623-4E5E-ABE2-CADDE046C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191125"/>
            <a:ext cx="5042660" cy="915483"/>
          </a:xfrm>
          <a:prstGeom prst="rect">
            <a:avLst/>
          </a:prstGeom>
        </p:spPr>
      </p:pic>
      <p:sp>
        <p:nvSpPr>
          <p:cNvPr id="8" name="Text Placeholder 4">
            <a:extLst>
              <a:ext uri="{FF2B5EF4-FFF2-40B4-BE49-F238E27FC236}">
                <a16:creationId xmlns:a16="http://schemas.microsoft.com/office/drawing/2014/main" id="{92798C09-667D-49D3-AA52-93EE064EEFB6}"/>
              </a:ext>
            </a:extLst>
          </p:cNvPr>
          <p:cNvSpPr txBox="1">
            <a:spLocks noChangeArrowheads="1"/>
          </p:cNvSpPr>
          <p:nvPr/>
        </p:nvSpPr>
        <p:spPr bwMode="auto">
          <a:xfrm>
            <a:off x="5264530" y="6106608"/>
            <a:ext cx="1905000" cy="36933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accent5">
                    <a:lumMod val="75000"/>
                  </a:schemeClr>
                </a:solidFill>
                <a:effectLst/>
                <a:uLnTx/>
                <a:uFillTx/>
                <a:latin typeface="Arial" pitchFamily="34" charset="0"/>
                <a:ea typeface="ＭＳ Ｐゴシック" pitchFamily="34" charset="-128"/>
                <a:cs typeface="Arial" pitchFamily="34" charset="0"/>
              </a:rPr>
              <a:t>[Firm Logo(s)]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chor="t">
            <a:normAutofit/>
          </a:bodyPr>
          <a:lstStyle/>
          <a:p>
            <a:pPr marL="0" indent="0"/>
            <a:r>
              <a:rPr lang="en-US" sz="2000" dirty="0"/>
              <a:t>Investments are offered through [BROKER DEALER NAME], a registered broker dealer. [Insurance is offered through [AGENCY NAME- if applicable.]] </a:t>
            </a:r>
            <a:br>
              <a:rPr lang="en-US" sz="2000" dirty="0"/>
            </a:br>
            <a:br>
              <a:rPr lang="en-US" sz="2000" dirty="0"/>
            </a:br>
            <a:r>
              <a:rPr lang="en-US" sz="2000" dirty="0"/>
              <a:t>BROKER DEALER and AGENCY- if applicable], located at [ADDRESS], [is/are] not affiliated with Prudential Financial.</a:t>
            </a:r>
          </a:p>
        </p:txBody>
      </p:sp>
      <p:sp>
        <p:nvSpPr>
          <p:cNvPr id="3" name="Title 2"/>
          <p:cNvSpPr>
            <a:spLocks noGrp="1"/>
          </p:cNvSpPr>
          <p:nvPr>
            <p:ph type="title"/>
          </p:nvPr>
        </p:nvSpPr>
        <p:spPr/>
        <p:txBody>
          <a:bodyPr/>
          <a:lstStyle/>
          <a:p>
            <a:r>
              <a:rPr lang="en-US" dirty="0"/>
              <a:t>[Optional Disclosure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r>
              <a:rPr lang="en-US" dirty="0">
                <a:solidFill>
                  <a:schemeClr val="accent4">
                    <a:lumMod val="10000"/>
                  </a:schemeClr>
                </a:solidFill>
                <a:latin typeface="PrudentialModern Bold Condensed" pitchFamily="2" charset="0"/>
              </a:rPr>
              <a:t>[Hosted/Presented by:]</a:t>
            </a:r>
            <a:br>
              <a:rPr lang="en-US" dirty="0">
                <a:solidFill>
                  <a:schemeClr val="accent4">
                    <a:lumMod val="10000"/>
                  </a:schemeClr>
                </a:solidFill>
                <a:latin typeface="PrudentialModern Bold Condensed" pitchFamily="2" charset="0"/>
              </a:rPr>
            </a:br>
            <a:br>
              <a:rPr lang="en-US" dirty="0">
                <a:solidFill>
                  <a:schemeClr val="accent4">
                    <a:lumMod val="10000"/>
                  </a:schemeClr>
                </a:solidFill>
                <a:latin typeface="PrudentialModern Med Cond" pitchFamily="2" charset="0"/>
              </a:rPr>
            </a:br>
            <a:r>
              <a:rPr lang="en-US" b="0" dirty="0">
                <a:solidFill>
                  <a:schemeClr val="accent4">
                    <a:lumMod val="10000"/>
                  </a:schemeClr>
                </a:solidFill>
                <a:latin typeface="PrudentialModern Med Cond" pitchFamily="2" charset="0"/>
              </a:rPr>
              <a:t>[PFR Name]</a:t>
            </a:r>
            <a:br>
              <a:rPr lang="en-US" b="0" dirty="0">
                <a:solidFill>
                  <a:schemeClr val="accent4">
                    <a:lumMod val="10000"/>
                  </a:schemeClr>
                </a:solidFill>
                <a:latin typeface="PrudentialModern Med Cond" pitchFamily="2" charset="0"/>
              </a:rPr>
            </a:br>
            <a:r>
              <a:rPr lang="en-US" b="0" dirty="0">
                <a:solidFill>
                  <a:schemeClr val="accent4">
                    <a:lumMod val="10000"/>
                  </a:schemeClr>
                </a:solidFill>
                <a:latin typeface="PrudentialModern Med Cond" pitchFamily="2" charset="0"/>
              </a:rPr>
              <a:t>Personal Financial Representative</a:t>
            </a:r>
            <a:br>
              <a:rPr lang="en-US" b="0" dirty="0">
                <a:solidFill>
                  <a:schemeClr val="accent4">
                    <a:lumMod val="10000"/>
                  </a:schemeClr>
                </a:solidFill>
                <a:latin typeface="PrudentialModern Med Cond" pitchFamily="2" charset="0"/>
              </a:rPr>
            </a:br>
            <a:r>
              <a:rPr lang="en-US" b="0" dirty="0">
                <a:solidFill>
                  <a:schemeClr val="accent4">
                    <a:lumMod val="10000"/>
                  </a:schemeClr>
                </a:solidFill>
                <a:latin typeface="PrudentialModern Med Cond" pitchFamily="2" charset="0"/>
              </a:rPr>
              <a:t>[Allstate Financial Services, LLC  or LSA Securities (in LA &amp; PA)]</a:t>
            </a:r>
            <a:endParaRPr lang="en-US" dirty="0"/>
          </a:p>
        </p:txBody>
      </p:sp>
      <p:sp>
        <p:nvSpPr>
          <p:cNvPr id="3" name="Title 2"/>
          <p:cNvSpPr>
            <a:spLocks noGrp="1"/>
          </p:cNvSpPr>
          <p:nvPr>
            <p:ph type="title"/>
          </p:nvPr>
        </p:nvSpPr>
        <p:spPr/>
        <p:txBody>
          <a:bodyPr/>
          <a:lstStyle/>
          <a:p>
            <a:r>
              <a:rPr lang="en-US" spc="-10" dirty="0"/>
              <a:t>[For Allstate Financial Services only: This slide must be shown prior to the beginning of the customer presentation]</a:t>
            </a:r>
          </a:p>
        </p:txBody>
      </p:sp>
      <p:sp>
        <p:nvSpPr>
          <p:cNvPr id="8" name="Rectangle 7">
            <a:extLst>
              <a:ext uri="{FF2B5EF4-FFF2-40B4-BE49-F238E27FC236}">
                <a16:creationId xmlns:a16="http://schemas.microsoft.com/office/drawing/2014/main" id="{38840B49-CFA6-4337-8ACC-71CD1FC0F98F}"/>
              </a:ext>
            </a:extLst>
          </p:cNvPr>
          <p:cNvSpPr/>
          <p:nvPr/>
        </p:nvSpPr>
        <p:spPr>
          <a:xfrm>
            <a:off x="304800" y="5316379"/>
            <a:ext cx="8518524" cy="246221"/>
          </a:xfrm>
          <a:prstGeom prst="rect">
            <a:avLst/>
          </a:prstGeom>
        </p:spPr>
        <p:txBody>
          <a:bodyPr wrap="square" lIns="0" tIns="0" rIns="0" bIns="0">
            <a:spAutoFit/>
          </a:bodyPr>
          <a:lstStyle/>
          <a:p>
            <a:r>
              <a:rPr lang="en-US" sz="800" dirty="0">
                <a:solidFill>
                  <a:srgbClr val="4A4A4C"/>
                </a:solidFill>
                <a:ea typeface="Arial Narrow" charset="0"/>
                <a:cs typeface="Arial Narrow" charset="0"/>
              </a:rPr>
              <a:t>Securities offered by Personal Financial Representatives through Allstate Financial Services, LLC (LSA Securities in LA and PA).  Registered Broker-Dealer.  Member FINRA, SIPC.  Main Office: 2920 South 84th Street, Lincoln, NE 68506. (877) 525-5727.  Check the background of this firm on FINRA’s </a:t>
            </a:r>
            <a:r>
              <a:rPr lang="en-US" sz="800" dirty="0" err="1">
                <a:solidFill>
                  <a:srgbClr val="4A4A4C"/>
                </a:solidFill>
                <a:ea typeface="Arial Narrow" charset="0"/>
                <a:cs typeface="Arial Narrow" charset="0"/>
              </a:rPr>
              <a:t>BrokerCheck</a:t>
            </a:r>
            <a:r>
              <a:rPr lang="en-US" sz="800" dirty="0">
                <a:solidFill>
                  <a:srgbClr val="4A4A4C"/>
                </a:solidFill>
                <a:ea typeface="Arial Narrow" charset="0"/>
                <a:cs typeface="Arial Narrow" charset="0"/>
              </a:rPr>
              <a:t> website </a:t>
            </a:r>
            <a:r>
              <a:rPr lang="en-US" sz="800" dirty="0">
                <a:solidFill>
                  <a:srgbClr val="4A4A4C"/>
                </a:solidFill>
                <a:ea typeface="Arial Narrow" charset="0"/>
                <a:cs typeface="Arial Narrow" charset="0"/>
                <a:hlinkClick r:id="rId3"/>
              </a:rPr>
              <a:t>http://brokercheck.finra.org</a:t>
            </a:r>
            <a:r>
              <a:rPr lang="en-US" sz="800" dirty="0">
                <a:solidFill>
                  <a:srgbClr val="4A4A4C"/>
                </a:solidFill>
                <a:ea typeface="Arial Narrow" charset="0"/>
                <a:cs typeface="Arial Narrow" charset="0"/>
              </a:rPr>
              <a:t>. </a:t>
            </a:r>
          </a:p>
        </p:txBody>
      </p:sp>
    </p:spTree>
    <p:extLst>
      <p:ext uri="{BB962C8B-B14F-4D97-AF65-F5344CB8AC3E}">
        <p14:creationId xmlns:p14="http://schemas.microsoft.com/office/powerpoint/2010/main" val="71028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a:spLocks noGrp="1"/>
          </p:cNvSpPr>
          <p:nvPr>
            <p:ph idx="1"/>
          </p:nvPr>
        </p:nvSpPr>
        <p:spPr>
          <a:xfrm>
            <a:off x="298450" y="990600"/>
            <a:ext cx="8529638" cy="3962400"/>
          </a:xfrm>
        </p:spPr>
        <p:txBody>
          <a:bodyPr>
            <a:noAutofit/>
          </a:bodyPr>
          <a:lstStyle/>
          <a:p>
            <a:pPr marL="0"/>
            <a:r>
              <a:rPr lang="en-US" altLang="en-US" sz="1050" b="0" dirty="0">
                <a:solidFill>
                  <a:schemeClr val="tx1"/>
                </a:solidFill>
                <a:latin typeface="PrudentialModern Med Cond" pitchFamily="2" charset="0"/>
                <a:cs typeface="+mn-cs"/>
              </a:rPr>
              <a:t>Bank of America Corporation (“Bank of America”) is a financial holding company that, through its subsidiaries and affiliated companies, provides banking and investment products and other financial services.</a:t>
            </a:r>
          </a:p>
          <a:p>
            <a:pPr marL="0"/>
            <a:r>
              <a:rPr lang="en-US" altLang="en-US" sz="1050" b="0" dirty="0">
                <a:solidFill>
                  <a:schemeClr val="tx1"/>
                </a:solidFill>
                <a:latin typeface="PrudentialModern Med Cond" pitchFamily="2" charset="0"/>
                <a:cs typeface="+mn-cs"/>
              </a:rPr>
              <a:t>Merrill Lynch makes available products and services offered by Merrill Lynch, Pierce, Fenner &amp; Smith Incorporated (“MLPF&amp;S”), a registered broker-dealer and member SIPC, and other subsidiaries of Bank of America Corporation (</a:t>
            </a:r>
            <a:r>
              <a:rPr lang="en-US" altLang="en-US" sz="1050" b="0" dirty="0" err="1">
                <a:solidFill>
                  <a:schemeClr val="tx1"/>
                </a:solidFill>
                <a:latin typeface="PrudentialModern Med Cond" pitchFamily="2" charset="0"/>
                <a:cs typeface="+mn-cs"/>
              </a:rPr>
              <a:t>BofA</a:t>
            </a:r>
            <a:r>
              <a:rPr lang="en-US" altLang="en-US" sz="1050" b="0" dirty="0">
                <a:solidFill>
                  <a:schemeClr val="tx1"/>
                </a:solidFill>
                <a:latin typeface="PrudentialModern Med Cond" pitchFamily="2" charset="0"/>
                <a:cs typeface="+mn-cs"/>
              </a:rPr>
              <a:t> Corp).  Merrill Lynch Life Agency is a licensed insurance agency and a wholly owned subsidiary of </a:t>
            </a:r>
            <a:r>
              <a:rPr lang="en-US" altLang="en-US" sz="1050" b="0" dirty="0" err="1">
                <a:solidFill>
                  <a:schemeClr val="tx1"/>
                </a:solidFill>
                <a:latin typeface="PrudentialModern Med Cond" pitchFamily="2" charset="0"/>
                <a:cs typeface="+mn-cs"/>
              </a:rPr>
              <a:t>BofA</a:t>
            </a:r>
            <a:r>
              <a:rPr lang="en-US" altLang="en-US" sz="1050" b="0" dirty="0">
                <a:solidFill>
                  <a:schemeClr val="tx1"/>
                </a:solidFill>
                <a:latin typeface="PrudentialModern Med Cond" pitchFamily="2" charset="0"/>
                <a:cs typeface="+mn-cs"/>
              </a:rPr>
              <a:t> Corp.  </a:t>
            </a:r>
            <a:br>
              <a:rPr lang="en-US" altLang="en-US" sz="1050" b="0" dirty="0">
                <a:solidFill>
                  <a:schemeClr val="tx1"/>
                </a:solidFill>
                <a:latin typeface="PrudentialModern Med Cond" pitchFamily="2" charset="0"/>
                <a:cs typeface="+mn-cs"/>
              </a:rPr>
            </a:br>
            <a:r>
              <a:rPr lang="en-US" altLang="en-US" sz="1050" b="0" dirty="0">
                <a:solidFill>
                  <a:schemeClr val="tx1"/>
                </a:solidFill>
                <a:latin typeface="PrudentialModern Med Cond" pitchFamily="2" charset="0"/>
                <a:cs typeface="+mn-cs"/>
              </a:rPr>
              <a:t>Investment products offered through MLPF&amp;S and insurance and annuity products offered through Merrill Lynch Life Agency Inc.:</a:t>
            </a:r>
          </a:p>
          <a:p>
            <a:pPr marL="0"/>
            <a:endParaRPr lang="en-US" altLang="en-US" sz="1100" b="0" dirty="0">
              <a:solidFill>
                <a:schemeClr val="tx1"/>
              </a:solidFill>
              <a:latin typeface="PrudentialModern Med Cond" pitchFamily="2" charset="0"/>
              <a:cs typeface="+mn-cs"/>
            </a:endParaRPr>
          </a:p>
          <a:p>
            <a:pPr marL="0"/>
            <a:r>
              <a:rPr lang="en-US" altLang="en-US" sz="1100" b="0" dirty="0">
                <a:solidFill>
                  <a:schemeClr val="tx1"/>
                </a:solidFill>
                <a:latin typeface="PrudentialModern Med Cond" pitchFamily="2" charset="0"/>
                <a:cs typeface="+mn-cs"/>
              </a:rPr>
              <a:t> </a:t>
            </a:r>
          </a:p>
          <a:p>
            <a:pPr marL="0"/>
            <a:endParaRPr lang="en-US" altLang="en-US" sz="1100" b="0" dirty="0">
              <a:solidFill>
                <a:schemeClr val="tx1"/>
              </a:solidFill>
              <a:latin typeface="PrudentialModern Med Cond" pitchFamily="2" charset="0"/>
              <a:cs typeface="+mn-cs"/>
            </a:endParaRPr>
          </a:p>
          <a:p>
            <a:pPr marL="0"/>
            <a:endParaRPr lang="en-US" altLang="en-US" sz="1100" b="0" dirty="0">
              <a:solidFill>
                <a:schemeClr val="tx1"/>
              </a:solidFill>
              <a:latin typeface="PrudentialModern Med Cond" pitchFamily="2" charset="0"/>
              <a:cs typeface="+mn-cs"/>
            </a:endParaRPr>
          </a:p>
          <a:p>
            <a:pPr marL="0"/>
            <a:r>
              <a:rPr lang="en-US" altLang="en-US" sz="1050" b="0" dirty="0">
                <a:solidFill>
                  <a:schemeClr val="tx1"/>
                </a:solidFill>
                <a:latin typeface="PrudentialModern Med Cond" pitchFamily="2" charset="0"/>
                <a:cs typeface="+mn-cs"/>
              </a:rPr>
              <a:t>The views and opinions expressed in this presentation are not necessarily those of Bank of America Corporation; Merrill Lynch, Pierce, Fenner &amp; Smith Incorporated; or any affiliates. </a:t>
            </a:r>
          </a:p>
          <a:p>
            <a:pPr marL="0"/>
            <a:r>
              <a:rPr lang="en-US" altLang="en-US" sz="1050" b="0" dirty="0">
                <a:solidFill>
                  <a:schemeClr val="tx1"/>
                </a:solidFill>
                <a:latin typeface="PrudentialModern Med Cond" pitchFamily="2" charset="0"/>
                <a:cs typeface="+mn-cs"/>
              </a:rPr>
              <a:t>Nothing discussed or suggested in these materials should be construed as permission to supersede or circumvent any Bank of America, Merrill Lynch, Pierce, Fenner &amp; Smith Incorporated policies, procedures, rules, and guidelines.</a:t>
            </a:r>
          </a:p>
          <a:p>
            <a:pPr marL="0"/>
            <a:r>
              <a:rPr lang="en-US" altLang="en-US" sz="1050" b="0" dirty="0">
                <a:solidFill>
                  <a:schemeClr val="tx1"/>
                </a:solidFill>
                <a:latin typeface="PrudentialModern Med Cond" pitchFamily="2" charset="0"/>
                <a:cs typeface="+mn-cs"/>
              </a:rPr>
              <a:t>[</a:t>
            </a:r>
            <a:r>
              <a:rPr lang="en-US" sz="1050" b="0" dirty="0">
                <a:solidFill>
                  <a:schemeClr val="tx1"/>
                </a:solidFill>
                <a:latin typeface="PrudentialModern Med Cond" pitchFamily="2" charset="0"/>
                <a:cs typeface="+mn-cs"/>
              </a:rPr>
              <a:t>This material should be regarded as educational information on health care and Social Security and is not intended to provide specific advice. If you have questions regarding your particular situation, you should contact your legal or tax advisors.]</a:t>
            </a:r>
            <a:endParaRPr lang="en-US" altLang="en-US" sz="1050" b="0" dirty="0">
              <a:solidFill>
                <a:schemeClr val="tx1"/>
              </a:solidFill>
              <a:latin typeface="PrudentialModern Med Cond" pitchFamily="2" charset="0"/>
              <a:cs typeface="+mn-cs"/>
            </a:endParaRPr>
          </a:p>
          <a:p>
            <a:pPr marL="0"/>
            <a:r>
              <a:rPr lang="en-US" sz="1050" dirty="0">
                <a:solidFill>
                  <a:schemeClr val="tx1"/>
                </a:solidFill>
                <a:latin typeface="+mn-lt"/>
                <a:cs typeface="+mn-cs"/>
              </a:rPr>
              <a:t>[INCLUDE THE FOLLOWING DISCLOSURE AND READ ALOUD IF HEAVY TAX DISCUSSION OR ADDRESSING NEW TAX LAWS] [Merrill Lynch does not provide legal or tax advice. We recommend that you consult with your lawyer, accountant or other advisor about questions affecting your individual circumstances. The content was provided by a third party not affiliated with Merrill Lynch or any of its affiliates and is for information and educational purposes only. The opinions and views expressed do not necessarily reflect the opinions and views of Merrill Lynch or any of its affiliates. Any assumptions, opinions and estimates are as of the date of this material and are subject to change without notice. The information contained in this material does not constitute advice on the tax consequences of making any particular investment decision. This material does not take into account your particular investment objectives, financial situations or needs and is not intended as a recommendation, offer or solicitation for the purchase or sale of any security, financial instrument, or strategy. Before acting on any recommendation in this material, you should consider whether it is suitable for your particular circumstances and, if necessary, seek professional advice.]</a:t>
            </a:r>
            <a:endParaRPr lang="en-US" altLang="en-US" sz="1050" dirty="0">
              <a:solidFill>
                <a:schemeClr val="tx1"/>
              </a:solidFill>
              <a:latin typeface="+mn-lt"/>
              <a:cs typeface="+mn-cs"/>
            </a:endParaRPr>
          </a:p>
        </p:txBody>
      </p:sp>
      <p:sp>
        <p:nvSpPr>
          <p:cNvPr id="3" name="Title 2"/>
          <p:cNvSpPr>
            <a:spLocks noGrp="1"/>
          </p:cNvSpPr>
          <p:nvPr>
            <p:ph type="title"/>
          </p:nvPr>
        </p:nvSpPr>
        <p:spPr>
          <a:xfrm>
            <a:off x="298450" y="76200"/>
            <a:ext cx="8529638" cy="609600"/>
          </a:xfrm>
        </p:spPr>
        <p:txBody>
          <a:bodyPr/>
          <a:lstStyle/>
          <a:p>
            <a:r>
              <a:rPr lang="en-US" sz="2800" dirty="0"/>
              <a:t>[Required For Merrill Lynch Events Only]</a:t>
            </a:r>
            <a:br>
              <a:rPr lang="en-US" sz="2800" dirty="0"/>
            </a:br>
            <a:endParaRPr lang="en-US" sz="2800" dirty="0"/>
          </a:p>
        </p:txBody>
      </p:sp>
      <p:graphicFrame>
        <p:nvGraphicFramePr>
          <p:cNvPr id="17" name="Table 16">
            <a:extLst>
              <a:ext uri="{FF2B5EF4-FFF2-40B4-BE49-F238E27FC236}">
                <a16:creationId xmlns:a16="http://schemas.microsoft.com/office/drawing/2014/main" id="{1730B2AF-9CA6-4356-934B-8DCD1BCCDA27}"/>
              </a:ext>
            </a:extLst>
          </p:cNvPr>
          <p:cNvGraphicFramePr>
            <a:graphicFrameLocks noGrp="1"/>
          </p:cNvGraphicFramePr>
          <p:nvPr>
            <p:extLst>
              <p:ext uri="{D42A27DB-BD31-4B8C-83A1-F6EECF244321}">
                <p14:modId xmlns:p14="http://schemas.microsoft.com/office/powerpoint/2010/main" val="3186554148"/>
              </p:ext>
            </p:extLst>
          </p:nvPr>
        </p:nvGraphicFramePr>
        <p:xfrm>
          <a:off x="326514" y="2209800"/>
          <a:ext cx="8210551" cy="609600"/>
        </p:xfrm>
        <a:graphic>
          <a:graphicData uri="http://schemas.openxmlformats.org/drawingml/2006/table">
            <a:tbl>
              <a:tblPr firstRow="1" bandRow="1">
                <a:tableStyleId>{5C22544A-7EE6-4342-B048-85BDC9FD1C3A}</a:tableStyleId>
              </a:tblPr>
              <a:tblGrid>
                <a:gridCol w="2766197">
                  <a:extLst>
                    <a:ext uri="{9D8B030D-6E8A-4147-A177-3AD203B41FA5}">
                      <a16:colId xmlns:a16="http://schemas.microsoft.com/office/drawing/2014/main" val="3968202147"/>
                    </a:ext>
                  </a:extLst>
                </a:gridCol>
                <a:gridCol w="2612416">
                  <a:extLst>
                    <a:ext uri="{9D8B030D-6E8A-4147-A177-3AD203B41FA5}">
                      <a16:colId xmlns:a16="http://schemas.microsoft.com/office/drawing/2014/main" val="4058092089"/>
                    </a:ext>
                  </a:extLst>
                </a:gridCol>
                <a:gridCol w="2831938">
                  <a:extLst>
                    <a:ext uri="{9D8B030D-6E8A-4147-A177-3AD203B41FA5}">
                      <a16:colId xmlns:a16="http://schemas.microsoft.com/office/drawing/2014/main" val="2732620648"/>
                    </a:ext>
                  </a:extLst>
                </a:gridCol>
              </a:tblGrid>
              <a:tr h="304800">
                <a:tc>
                  <a:txBody>
                    <a:bodyPr/>
                    <a:lstStyle/>
                    <a:p>
                      <a:pPr algn="ctr"/>
                      <a:r>
                        <a:rPr lang="en-US" sz="1000" b="1" kern="1200" baseline="0" dirty="0">
                          <a:solidFill>
                            <a:schemeClr val="tx1"/>
                          </a:solidFill>
                          <a:latin typeface="+mn-lt"/>
                          <a:ea typeface="+mn-ea"/>
                          <a:cs typeface="+mn-cs"/>
                        </a:rPr>
                        <a:t>Are Not FDIC Insured</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baseline="0" dirty="0">
                          <a:solidFill>
                            <a:schemeClr val="tx1"/>
                          </a:solidFill>
                          <a:latin typeface="+mn-lt"/>
                          <a:ea typeface="+mn-ea"/>
                          <a:cs typeface="+mn-cs"/>
                        </a:rPr>
                        <a:t>May Lose Value</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baseline="0" dirty="0">
                          <a:solidFill>
                            <a:schemeClr val="tx1"/>
                          </a:solidFill>
                          <a:latin typeface="+mn-lt"/>
                          <a:ea typeface="+mn-ea"/>
                          <a:cs typeface="+mn-cs"/>
                        </a:rPr>
                        <a:t>Are Not Bank Guaranteed</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999775"/>
                  </a:ext>
                </a:extLst>
              </a:tr>
              <a:tr h="304800">
                <a:tc>
                  <a:txBody>
                    <a:bodyPr/>
                    <a:lstStyle/>
                    <a:p>
                      <a:pPr algn="ctr"/>
                      <a:r>
                        <a:rPr lang="en-US" sz="1000" b="1" kern="1200" baseline="0" dirty="0">
                          <a:solidFill>
                            <a:schemeClr val="tx1"/>
                          </a:solidFill>
                          <a:latin typeface="+mn-lt"/>
                          <a:ea typeface="+mn-ea"/>
                          <a:cs typeface="+mn-cs"/>
                        </a:rPr>
                        <a:t>Are Not Insured by Any Federal Government Agency</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baseline="0" dirty="0">
                          <a:solidFill>
                            <a:schemeClr val="tx1"/>
                          </a:solidFill>
                          <a:latin typeface="+mn-lt"/>
                          <a:ea typeface="+mn-ea"/>
                          <a:cs typeface="+mn-cs"/>
                        </a:rPr>
                        <a:t>Are Not Deposits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baseline="0" dirty="0">
                          <a:solidFill>
                            <a:schemeClr val="tx1"/>
                          </a:solidFill>
                          <a:latin typeface="+mn-lt"/>
                          <a:ea typeface="+mn-ea"/>
                          <a:cs typeface="+mn-cs"/>
                        </a:rPr>
                        <a:t>Are Not a Condition to Any Banking Service or Activity</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345481"/>
                  </a:ext>
                </a:extLst>
              </a:tr>
            </a:tbl>
          </a:graphicData>
        </a:graphic>
      </p:graphicFrame>
    </p:spTree>
    <p:extLst>
      <p:ext uri="{BB962C8B-B14F-4D97-AF65-F5344CB8AC3E}">
        <p14:creationId xmlns:p14="http://schemas.microsoft.com/office/powerpoint/2010/main" val="315045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0" indent="0"/>
            <a:r>
              <a:rPr lang="en-US" sz="1400" b="0" dirty="0">
                <a:latin typeface="PrudentialModern Med Cond" pitchFamily="2" charset="0"/>
              </a:rPr>
              <a:t>Morgan Stanley Smith Barney is not affiliated with Prudential Annuities. </a:t>
            </a:r>
          </a:p>
          <a:p>
            <a:pPr marL="0" indent="0"/>
            <a:endParaRPr lang="en-US" sz="1400" b="0" dirty="0">
              <a:latin typeface="PrudentialModern Med Cond" pitchFamily="2" charset="0"/>
            </a:endParaRPr>
          </a:p>
          <a:p>
            <a:pPr marL="0" indent="0"/>
            <a:r>
              <a:rPr lang="en-US" sz="1400" b="0" dirty="0">
                <a:latin typeface="PrudentialModern Med Cond" pitchFamily="2" charset="0"/>
              </a:rPr>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p:txBody>
      </p:sp>
      <p:sp>
        <p:nvSpPr>
          <p:cNvPr id="3" name="Title 2"/>
          <p:cNvSpPr>
            <a:spLocks noGrp="1"/>
          </p:cNvSpPr>
          <p:nvPr>
            <p:ph type="title"/>
          </p:nvPr>
        </p:nvSpPr>
        <p:spPr/>
        <p:txBody>
          <a:bodyPr/>
          <a:lstStyle/>
          <a:p>
            <a:pPr lvl="0"/>
            <a:r>
              <a:rPr lang="en-US"/>
              <a:t>[Required For Morgan Stanley Smith Barney Events Only]</a:t>
            </a:r>
            <a:endParaRPr lang="en-US" dirty="0"/>
          </a:p>
        </p:txBody>
      </p:sp>
    </p:spTree>
    <p:extLst>
      <p:ext uri="{BB962C8B-B14F-4D97-AF65-F5344CB8AC3E}">
        <p14:creationId xmlns:p14="http://schemas.microsoft.com/office/powerpoint/2010/main" val="124810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799" y="76200"/>
            <a:ext cx="8518525" cy="1066800"/>
          </a:xfrm>
        </p:spPr>
        <p:txBody>
          <a:bodyPr/>
          <a:lstStyle/>
          <a:p>
            <a:r>
              <a:rPr lang="en-US" sz="2800" dirty="0"/>
              <a:t>Retirement Income </a:t>
            </a:r>
            <a:r>
              <a:rPr lang="en-US" dirty="0"/>
              <a:t>–</a:t>
            </a:r>
            <a:r>
              <a:rPr lang="en-US" sz="2800" dirty="0"/>
              <a:t> Then and Now</a:t>
            </a:r>
            <a:br>
              <a:rPr lang="en-US" sz="2800" dirty="0"/>
            </a:br>
            <a:endParaRPr lang="en-US" sz="2800" dirty="0"/>
          </a:p>
        </p:txBody>
      </p:sp>
      <p:grpSp>
        <p:nvGrpSpPr>
          <p:cNvPr id="15" name="Group 7"/>
          <p:cNvGrpSpPr/>
          <p:nvPr/>
        </p:nvGrpSpPr>
        <p:grpSpPr>
          <a:xfrm>
            <a:off x="213165" y="1371600"/>
            <a:ext cx="8702235" cy="3771644"/>
            <a:chOff x="457200" y="1600200"/>
            <a:chExt cx="8077199" cy="3500747"/>
          </a:xfrm>
        </p:grpSpPr>
        <p:pic>
          <p:nvPicPr>
            <p:cNvPr id="17" name="Picture 16" descr="slide 35a.png"/>
            <p:cNvPicPr>
              <a:picLocks noChangeAspect="1"/>
            </p:cNvPicPr>
            <p:nvPr/>
          </p:nvPicPr>
          <p:blipFill>
            <a:blip r:embed="rId3" cstate="print"/>
            <a:stretch>
              <a:fillRect/>
            </a:stretch>
          </p:blipFill>
          <p:spPr>
            <a:xfrm>
              <a:off x="457200" y="1641350"/>
              <a:ext cx="4267200" cy="3459597"/>
            </a:xfrm>
            <a:prstGeom prst="rect">
              <a:avLst/>
            </a:prstGeom>
          </p:spPr>
        </p:pic>
        <p:pic>
          <p:nvPicPr>
            <p:cNvPr id="18" name="Picture 17" descr="slide 35b.png"/>
            <p:cNvPicPr>
              <a:picLocks noChangeAspect="1"/>
            </p:cNvPicPr>
            <p:nvPr/>
          </p:nvPicPr>
          <p:blipFill>
            <a:blip r:embed="rId4" cstate="print"/>
            <a:stretch>
              <a:fillRect/>
            </a:stretch>
          </p:blipFill>
          <p:spPr>
            <a:xfrm>
              <a:off x="4267200" y="1676400"/>
              <a:ext cx="4267199" cy="3421399"/>
            </a:xfrm>
            <a:prstGeom prst="rect">
              <a:avLst/>
            </a:prstGeom>
          </p:spPr>
        </p:pic>
        <p:sp>
          <p:nvSpPr>
            <p:cNvPr id="19" name="TextBox 18"/>
            <p:cNvSpPr txBox="1"/>
            <p:nvPr/>
          </p:nvSpPr>
          <p:spPr>
            <a:xfrm>
              <a:off x="2133601" y="1600200"/>
              <a:ext cx="914399" cy="428506"/>
            </a:xfrm>
            <a:prstGeom prst="rect">
              <a:avLst/>
            </a:prstGeom>
            <a:solidFill>
              <a:schemeClr val="bg1"/>
            </a:solidFill>
          </p:spPr>
          <p:txBody>
            <a:bodyPr wrap="square" rtlCol="0">
              <a:spAutoFit/>
            </a:bodyPr>
            <a:lstStyle/>
            <a:p>
              <a:pPr algn="ctr"/>
              <a:r>
                <a:rPr lang="en-US" sz="2400" b="1" dirty="0">
                  <a:solidFill>
                    <a:schemeClr val="accent5"/>
                  </a:solidFill>
                  <a:ea typeface="Tahoma" pitchFamily="34" charset="0"/>
                  <a:cs typeface="Tahoma" pitchFamily="34" charset="0"/>
                </a:rPr>
                <a:t>Then </a:t>
              </a:r>
            </a:p>
          </p:txBody>
        </p:sp>
        <p:sp>
          <p:nvSpPr>
            <p:cNvPr id="20" name="TextBox 19"/>
            <p:cNvSpPr txBox="1"/>
            <p:nvPr/>
          </p:nvSpPr>
          <p:spPr>
            <a:xfrm>
              <a:off x="5829299" y="1600200"/>
              <a:ext cx="1143000" cy="428506"/>
            </a:xfrm>
            <a:prstGeom prst="rect">
              <a:avLst/>
            </a:prstGeom>
            <a:solidFill>
              <a:schemeClr val="bg1"/>
            </a:solidFill>
          </p:spPr>
          <p:txBody>
            <a:bodyPr wrap="square" rtlCol="0">
              <a:spAutoFit/>
            </a:bodyPr>
            <a:lstStyle/>
            <a:p>
              <a:pPr algn="ctr"/>
              <a:r>
                <a:rPr lang="en-US" sz="2400" b="1" dirty="0">
                  <a:solidFill>
                    <a:schemeClr val="accent5"/>
                  </a:solidFill>
                  <a:ea typeface="Tahoma" pitchFamily="34" charset="0"/>
                  <a:cs typeface="Tahoma" pitchFamily="34" charset="0"/>
                </a:rPr>
                <a:t>Now</a:t>
              </a:r>
            </a:p>
          </p:txBody>
        </p:sp>
      </p:grpSp>
    </p:spTree>
    <p:extLst>
      <p:ext uri="{BB962C8B-B14F-4D97-AF65-F5344CB8AC3E}">
        <p14:creationId xmlns:p14="http://schemas.microsoft.com/office/powerpoint/2010/main" val="294852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Common and Costly IRA Mistakes</a:t>
            </a:r>
          </a:p>
        </p:txBody>
      </p:sp>
      <p:sp>
        <p:nvSpPr>
          <p:cNvPr id="6" name="Content Placeholder 2"/>
          <p:cNvSpPr>
            <a:spLocks noGrp="1"/>
          </p:cNvSpPr>
          <p:nvPr>
            <p:ph idx="1"/>
          </p:nvPr>
        </p:nvSpPr>
        <p:spPr>
          <a:xfrm>
            <a:off x="304800" y="1219200"/>
            <a:ext cx="8523288" cy="4343400"/>
          </a:xfrm>
        </p:spPr>
        <p:txBody>
          <a:bodyPr tIns="0" anchor="t">
            <a:normAutofit/>
          </a:bodyPr>
          <a:lstStyle/>
          <a:p>
            <a:pPr marL="228600" lvl="1" indent="-320040">
              <a:lnSpc>
                <a:spcPts val="2600"/>
              </a:lnSpc>
              <a:spcBef>
                <a:spcPts val="1400"/>
              </a:spcBef>
              <a:defRPr/>
            </a:pPr>
            <a:r>
              <a:rPr lang="en-US" b="0" dirty="0">
                <a:solidFill>
                  <a:srgbClr val="4A4A4A"/>
                </a:solidFill>
              </a:rPr>
              <a:t>Contributions</a:t>
            </a:r>
          </a:p>
          <a:p>
            <a:pPr marL="228600" lvl="1" indent="-320040">
              <a:lnSpc>
                <a:spcPts val="2600"/>
              </a:lnSpc>
              <a:spcBef>
                <a:spcPts val="1400"/>
              </a:spcBef>
              <a:defRPr/>
            </a:pPr>
            <a:r>
              <a:rPr lang="en-US" b="0" dirty="0">
                <a:solidFill>
                  <a:srgbClr val="4A4A4A"/>
                </a:solidFill>
              </a:rPr>
              <a:t>Rollovers</a:t>
            </a:r>
          </a:p>
          <a:p>
            <a:pPr marL="228600" lvl="1" indent="-320040">
              <a:lnSpc>
                <a:spcPts val="2600"/>
              </a:lnSpc>
              <a:spcBef>
                <a:spcPts val="1400"/>
              </a:spcBef>
              <a:defRPr/>
            </a:pPr>
            <a:r>
              <a:rPr lang="en-US" b="0" dirty="0">
                <a:solidFill>
                  <a:srgbClr val="4A4A4A"/>
                </a:solidFill>
              </a:rPr>
              <a:t>Withdrawals/Distributions</a:t>
            </a:r>
          </a:p>
          <a:p>
            <a:pPr marL="228600" lvl="1" indent="-320040">
              <a:lnSpc>
                <a:spcPts val="2600"/>
              </a:lnSpc>
              <a:spcBef>
                <a:spcPts val="1400"/>
              </a:spcBef>
              <a:defRPr/>
            </a:pPr>
            <a:r>
              <a:rPr lang="en-US" b="0" dirty="0">
                <a:solidFill>
                  <a:srgbClr val="4A4A4A"/>
                </a:solidFill>
              </a:rPr>
              <a:t>RMDs </a:t>
            </a:r>
            <a:r>
              <a:rPr lang="en-US" sz="1400" b="0" dirty="0">
                <a:solidFill>
                  <a:srgbClr val="4A4A4A"/>
                </a:solidFill>
              </a:rPr>
              <a:t>(Required Minimum Distributions)</a:t>
            </a:r>
          </a:p>
          <a:p>
            <a:pPr marL="228600" lvl="1" indent="-320040">
              <a:lnSpc>
                <a:spcPts val="2600"/>
              </a:lnSpc>
              <a:spcBef>
                <a:spcPts val="1400"/>
              </a:spcBef>
              <a:defRPr/>
            </a:pPr>
            <a:r>
              <a:rPr lang="en-US" b="0" dirty="0">
                <a:solidFill>
                  <a:srgbClr val="4A4A4A"/>
                </a:solidFill>
              </a:rPr>
              <a:t>Naming Beneficiaries </a:t>
            </a:r>
          </a:p>
          <a:p>
            <a:pPr marL="228600" lvl="1" indent="-320040">
              <a:lnSpc>
                <a:spcPts val="2600"/>
              </a:lnSpc>
              <a:spcBef>
                <a:spcPts val="1400"/>
              </a:spcBef>
              <a:defRPr/>
            </a:pPr>
            <a:r>
              <a:rPr lang="en-US" b="0" dirty="0">
                <a:solidFill>
                  <a:srgbClr val="4A4A4A"/>
                </a:solidFill>
              </a:rPr>
              <a:t>Roth IRAs</a:t>
            </a:r>
          </a:p>
        </p:txBody>
      </p:sp>
    </p:spTree>
  </p:cSld>
  <p:clrMapOvr>
    <a:masterClrMapping/>
  </p:clrMapOvr>
</p:sld>
</file>

<file path=ppt/theme/theme1.xml><?xml version="1.0" encoding="utf-8"?>
<a:theme xmlns:a="http://schemas.openxmlformats.org/drawingml/2006/main" name="Presentation1">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Custom 10">
      <a:majorFont>
        <a:latin typeface="PrudentialModern SemCond"/>
        <a:ea typeface=""/>
        <a:cs typeface=""/>
      </a:majorFont>
      <a:minorFont>
        <a:latin typeface="PrudentialModern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7028</TotalTime>
  <Words>4721</Words>
  <Application>Microsoft Office PowerPoint</Application>
  <PresentationFormat>On-screen Show (4:3)</PresentationFormat>
  <Paragraphs>414</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 Narrow</vt:lpstr>
      <vt:lpstr>Calibri</vt:lpstr>
      <vt:lpstr>PrudentialModern</vt:lpstr>
      <vt:lpstr>PrudentialModern Bold Condensed</vt:lpstr>
      <vt:lpstr>PrudentialModern Bold SemiCondensed</vt:lpstr>
      <vt:lpstr>PrudentialModern Cond</vt:lpstr>
      <vt:lpstr>PrudentialModern Med Cond</vt:lpstr>
      <vt:lpstr>PrudentialModern Medium</vt:lpstr>
      <vt:lpstr>PrudentialModern SemCond</vt:lpstr>
      <vt:lpstr>Wingdings</vt:lpstr>
      <vt:lpstr>Presentation1</vt:lpstr>
      <vt:lpstr>PowerPoint Presentation</vt:lpstr>
      <vt:lpstr>Prudential Annuities® Making the Most of Your IRA</vt:lpstr>
      <vt:lpstr>PowerPoint Presentation</vt:lpstr>
      <vt:lpstr>[Optional Disclosure Slide]</vt:lpstr>
      <vt:lpstr>[For Allstate Financial Services only: This slide must be shown prior to the beginning of the customer presentation]</vt:lpstr>
      <vt:lpstr>[Required For Merrill Lynch Events Only] </vt:lpstr>
      <vt:lpstr>[Required For Morgan Stanley Smith Barney Events Only]</vt:lpstr>
      <vt:lpstr>Retirement Income – Then and Now </vt:lpstr>
      <vt:lpstr>Common and Costly IRA Mistakes</vt:lpstr>
      <vt:lpstr>Contribution Mistake – Not Contributing Enough</vt:lpstr>
      <vt:lpstr>Contribution Mistake – Making Excess Contributions </vt:lpstr>
      <vt:lpstr>Rollover Mistakes</vt:lpstr>
      <vt:lpstr>Reasons to Roll to an IRA</vt:lpstr>
      <vt:lpstr>Reasons to NOT Roll to an IRA</vt:lpstr>
      <vt:lpstr>Distribution Mistake – Taking an Early Distribution</vt:lpstr>
      <vt:lpstr>Taking Distributions in a Down Market</vt:lpstr>
      <vt:lpstr>Distribution Danger – Market Risk Mathematics of loss in distribution</vt:lpstr>
      <vt:lpstr>Distribution Mistake – Withdrawing Too Much What is a Safe and Sustainable Withdrawal Rate?</vt:lpstr>
      <vt:lpstr>RMDs and Sustainable Withdrawals</vt:lpstr>
      <vt:lpstr>Required Minimum Distribution Mistakes </vt:lpstr>
      <vt:lpstr>Beneficiary Mistake – Failure to Conduct Reviews</vt:lpstr>
      <vt:lpstr>Roth IRA Mistakes</vt:lpstr>
      <vt:lpstr>Roth IRA Mistake – Conversions</vt:lpstr>
      <vt:lpstr>Conclusion</vt:lpstr>
      <vt:lpstr>PowerPoint Presentation</vt:lpstr>
      <vt:lpstr>PowerPoint Presentation</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Bush</dc:creator>
  <cp:lastModifiedBy>Gordon Kunkle</cp:lastModifiedBy>
  <cp:revision>194</cp:revision>
  <dcterms:created xsi:type="dcterms:W3CDTF">2012-03-08T17:36:23Z</dcterms:created>
  <dcterms:modified xsi:type="dcterms:W3CDTF">2020-01-31T16:33:30Z</dcterms:modified>
</cp:coreProperties>
</file>