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xml" ContentType="application/vnd.openxmlformats-officedocument.drawingml.chart+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84" r:id="rId1"/>
    <p:sldMasterId id="2147484296" r:id="rId2"/>
    <p:sldMasterId id="2147484286" r:id="rId3"/>
    <p:sldMasterId id="2147484259" r:id="rId4"/>
    <p:sldMasterId id="2147484289" r:id="rId5"/>
    <p:sldMasterId id="2147484303" r:id="rId6"/>
  </p:sldMasterIdLst>
  <p:notesMasterIdLst>
    <p:notesMasterId r:id="rId43"/>
  </p:notesMasterIdLst>
  <p:handoutMasterIdLst>
    <p:handoutMasterId r:id="rId44"/>
  </p:handoutMasterIdLst>
  <p:sldIdLst>
    <p:sldId id="367" r:id="rId7"/>
    <p:sldId id="411" r:id="rId8"/>
    <p:sldId id="414" r:id="rId9"/>
    <p:sldId id="369" r:id="rId10"/>
    <p:sldId id="285" r:id="rId11"/>
    <p:sldId id="319" r:id="rId12"/>
    <p:sldId id="413" r:id="rId13"/>
    <p:sldId id="421" r:id="rId14"/>
    <p:sldId id="373" r:id="rId15"/>
    <p:sldId id="400" r:id="rId16"/>
    <p:sldId id="377" r:id="rId17"/>
    <p:sldId id="378" r:id="rId18"/>
    <p:sldId id="379" r:id="rId19"/>
    <p:sldId id="382" r:id="rId20"/>
    <p:sldId id="383" r:id="rId21"/>
    <p:sldId id="384" r:id="rId22"/>
    <p:sldId id="415" r:id="rId23"/>
    <p:sldId id="386" r:id="rId24"/>
    <p:sldId id="387" r:id="rId25"/>
    <p:sldId id="381" r:id="rId26"/>
    <p:sldId id="401" r:id="rId27"/>
    <p:sldId id="388" r:id="rId28"/>
    <p:sldId id="389" r:id="rId29"/>
    <p:sldId id="397" r:id="rId30"/>
    <p:sldId id="399" r:id="rId31"/>
    <p:sldId id="390" r:id="rId32"/>
    <p:sldId id="391" r:id="rId33"/>
    <p:sldId id="416" r:id="rId34"/>
    <p:sldId id="417" r:id="rId35"/>
    <p:sldId id="418" r:id="rId36"/>
    <p:sldId id="419" r:id="rId37"/>
    <p:sldId id="420" r:id="rId38"/>
    <p:sldId id="393" r:id="rId39"/>
    <p:sldId id="265" r:id="rId40"/>
    <p:sldId id="408" r:id="rId41"/>
    <p:sldId id="392" r:id="rId4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942">
          <p15:clr>
            <a:srgbClr val="A4A3A4"/>
          </p15:clr>
        </p15:guide>
        <p15:guide id="2" pos="2952">
          <p15:clr>
            <a:srgbClr val="A4A3A4"/>
          </p15:clr>
        </p15:guide>
        <p15:guide id="3" pos="2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9"/>
    <a:srgbClr val="6A3300"/>
    <a:srgbClr val="E6A514"/>
    <a:srgbClr val="91278F"/>
    <a:srgbClr val="B7DFE4"/>
    <a:srgbClr val="0081C6"/>
    <a:srgbClr val="F26522"/>
    <a:srgbClr val="DB2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4" autoAdjust="0"/>
    <p:restoredTop sz="70131" autoAdjust="0"/>
  </p:normalViewPr>
  <p:slideViewPr>
    <p:cSldViewPr snapToGrid="0">
      <p:cViewPr varScale="1">
        <p:scale>
          <a:sx n="50" d="100"/>
          <a:sy n="50" d="100"/>
        </p:scale>
        <p:origin x="2034" y="54"/>
      </p:cViewPr>
      <p:guideLst>
        <p:guide orient="horz" pos="3942"/>
        <p:guide pos="2952"/>
        <p:guide pos="27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Workers</a:t>
            </a:r>
          </a:p>
        </c:rich>
      </c:tx>
      <c:layout>
        <c:manualLayout>
          <c:xMode val="edge"/>
          <c:yMode val="edge"/>
          <c:x val="0.23346564350166618"/>
          <c:y val="7.1392907827514326E-2"/>
        </c:manualLayout>
      </c:layout>
      <c:overlay val="0"/>
    </c:title>
    <c:autoTitleDeleted val="0"/>
    <c:plotArea>
      <c:layout/>
      <c:pieChart>
        <c:varyColors val="1"/>
        <c:ser>
          <c:idx val="0"/>
          <c:order val="0"/>
          <c:tx>
            <c:strRef>
              <c:f>Sheet1!$B$1</c:f>
              <c:strCache>
                <c:ptCount val="1"/>
                <c:pt idx="0">
                  <c:v>Sales</c:v>
                </c:pt>
              </c:strCache>
            </c:strRef>
          </c:tx>
          <c:dPt>
            <c:idx val="1"/>
            <c:bubble3D val="0"/>
            <c:spPr>
              <a:solidFill>
                <a:schemeClr val="accent2">
                  <a:lumMod val="40000"/>
                  <a:lumOff val="60000"/>
                </a:schemeClr>
              </a:solidFill>
            </c:spPr>
            <c:extLst>
              <c:ext xmlns:c16="http://schemas.microsoft.com/office/drawing/2014/chart" uri="{C3380CC4-5D6E-409C-BE32-E72D297353CC}">
                <c16:uniqueId val="{00000001-A7A4-4A93-9287-9C56FAF553C9}"/>
              </c:ext>
            </c:extLst>
          </c:dPt>
          <c:dPt>
            <c:idx val="2"/>
            <c:bubble3D val="0"/>
            <c:spPr>
              <a:solidFill>
                <a:schemeClr val="tx2"/>
              </a:solidFill>
            </c:spPr>
            <c:extLst>
              <c:ext xmlns:c16="http://schemas.microsoft.com/office/drawing/2014/chart" uri="{C3380CC4-5D6E-409C-BE32-E72D297353CC}">
                <c16:uniqueId val="{00000003-A7A4-4A93-9287-9C56FAF553C9}"/>
              </c:ext>
            </c:extLst>
          </c:dPt>
          <c:dLbls>
            <c:dLbl>
              <c:idx val="0"/>
              <c:spPr/>
              <c:txPr>
                <a:bodyPr/>
                <a:lstStyle/>
                <a:p>
                  <a:pPr>
                    <a:defRPr>
                      <a:solidFill>
                        <a:schemeClr val="bg1"/>
                      </a:solidFill>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4-A7A4-4A93-9287-9C56FAF553C9}"/>
                </c:ext>
              </c:extLst>
            </c:dLbl>
            <c:dLbl>
              <c:idx val="1"/>
              <c:layout>
                <c:manualLayout>
                  <c:x val="0.19453693963679661"/>
                  <c:y val="-0.203571996195785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A4-4A93-9287-9C56FAF553C9}"/>
                </c:ext>
              </c:extLst>
            </c:dLbl>
            <c:dLbl>
              <c:idx val="2"/>
              <c:layout>
                <c:manualLayout>
                  <c:x val="9.4185331776050638E-2"/>
                  <c:y val="0.1786907756990193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A4-4A93-9287-9C56FAF553C9}"/>
                </c:ext>
              </c:extLst>
            </c:dLbl>
            <c:spPr>
              <a:noFill/>
              <a:ln>
                <a:noFill/>
              </a:ln>
              <a:effectLst/>
            </c:sp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Major source</c:v>
                </c:pt>
                <c:pt idx="1">
                  <c:v>Minor source</c:v>
                </c:pt>
                <c:pt idx="2">
                  <c:v>Not a source</c:v>
                </c:pt>
              </c:strCache>
            </c:strRef>
          </c:cat>
          <c:val>
            <c:numRef>
              <c:f>Sheet1!$B$2:$B$4</c:f>
              <c:numCache>
                <c:formatCode>0%</c:formatCode>
                <c:ptCount val="3"/>
                <c:pt idx="0">
                  <c:v>0.36</c:v>
                </c:pt>
                <c:pt idx="1">
                  <c:v>0.5</c:v>
                </c:pt>
                <c:pt idx="2">
                  <c:v>0.13</c:v>
                </c:pt>
              </c:numCache>
            </c:numRef>
          </c:val>
          <c:extLst>
            <c:ext xmlns:c16="http://schemas.microsoft.com/office/drawing/2014/chart" uri="{C3380CC4-5D6E-409C-BE32-E72D297353CC}">
              <c16:uniqueId val="{00000005-A7A4-4A93-9287-9C56FAF553C9}"/>
            </c:ext>
          </c:extLst>
        </c:ser>
        <c:dLbls>
          <c:dLblPos val="ctr"/>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3221911443876"/>
          <c:y val="6.2641716365619882E-2"/>
        </c:manualLayout>
      </c:layout>
      <c:overlay val="0"/>
      <c:txPr>
        <a:bodyPr/>
        <a:lstStyle/>
        <a:p>
          <a:pPr>
            <a:defRPr sz="2000"/>
          </a:pPr>
          <a:endParaRPr lang="en-US"/>
        </a:p>
      </c:txPr>
    </c:title>
    <c:autoTitleDeleted val="0"/>
    <c:plotArea>
      <c:layout>
        <c:manualLayout>
          <c:layoutTarget val="inner"/>
          <c:xMode val="edge"/>
          <c:yMode val="edge"/>
          <c:x val="0.16188242112274054"/>
          <c:y val="0.16248530902889802"/>
          <c:w val="0.66072064693841348"/>
          <c:h val="0.77898125316864086"/>
        </c:manualLayout>
      </c:layout>
      <c:pieChart>
        <c:varyColors val="1"/>
        <c:ser>
          <c:idx val="0"/>
          <c:order val="0"/>
          <c:tx>
            <c:strRef>
              <c:f>Sheet1!$B$1</c:f>
              <c:strCache>
                <c:ptCount val="1"/>
                <c:pt idx="0">
                  <c:v>Retirees</c:v>
                </c:pt>
              </c:strCache>
            </c:strRef>
          </c:tx>
          <c:dPt>
            <c:idx val="1"/>
            <c:bubble3D val="0"/>
            <c:spPr>
              <a:solidFill>
                <a:schemeClr val="accent2">
                  <a:lumMod val="40000"/>
                  <a:lumOff val="60000"/>
                </a:schemeClr>
              </a:solidFill>
            </c:spPr>
            <c:extLst>
              <c:ext xmlns:c16="http://schemas.microsoft.com/office/drawing/2014/chart" uri="{C3380CC4-5D6E-409C-BE32-E72D297353CC}">
                <c16:uniqueId val="{00000001-AC67-4FA3-A6C9-7F4211BD31AE}"/>
              </c:ext>
            </c:extLst>
          </c:dPt>
          <c:dPt>
            <c:idx val="2"/>
            <c:bubble3D val="0"/>
            <c:spPr>
              <a:solidFill>
                <a:schemeClr val="tx2"/>
              </a:solidFill>
            </c:spPr>
            <c:extLst>
              <c:ext xmlns:c16="http://schemas.microsoft.com/office/drawing/2014/chart" uri="{C3380CC4-5D6E-409C-BE32-E72D297353CC}">
                <c16:uniqueId val="{00000003-AC67-4FA3-A6C9-7F4211BD31AE}"/>
              </c:ext>
            </c:extLst>
          </c:dPt>
          <c:dLbls>
            <c:dLbl>
              <c:idx val="0"/>
              <c:layout>
                <c:manualLayout>
                  <c:x val="-0.21848292074953757"/>
                  <c:y val="-0.17983480912513211"/>
                </c:manualLayout>
              </c:layout>
              <c:spPr/>
              <c:txPr>
                <a:bodyPr/>
                <a:lstStyle/>
                <a:p>
                  <a:pPr>
                    <a:defRPr>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C67-4FA3-A6C9-7F4211BD31AE}"/>
                </c:ext>
              </c:extLst>
            </c:dLbl>
            <c:dLbl>
              <c:idx val="1"/>
              <c:layout>
                <c:manualLayout>
                  <c:x val="0.21700196987379106"/>
                  <c:y val="7.763240358496496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67-4FA3-A6C9-7F4211BD31AE}"/>
                </c:ext>
              </c:extLst>
            </c:dLbl>
            <c:dLbl>
              <c:idx val="2"/>
              <c:layout>
                <c:manualLayout>
                  <c:x val="6.9204707024841564E-2"/>
                  <c:y val="0.199340530671432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67-4FA3-A6C9-7F4211BD31AE}"/>
                </c:ext>
              </c:extLst>
            </c:dLbl>
            <c:spPr>
              <a:noFill/>
              <a:ln>
                <a:noFill/>
              </a:ln>
              <a:effectLst/>
            </c:sp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0%</c:formatCode>
                <c:ptCount val="3"/>
                <c:pt idx="0">
                  <c:v>0.67</c:v>
                </c:pt>
                <c:pt idx="1">
                  <c:v>0.24</c:v>
                </c:pt>
                <c:pt idx="2">
                  <c:v>0.08</c:v>
                </c:pt>
              </c:numCache>
            </c:numRef>
          </c:val>
          <c:extLst>
            <c:ext xmlns:c16="http://schemas.microsoft.com/office/drawing/2014/chart" uri="{C3380CC4-5D6E-409C-BE32-E72D297353CC}">
              <c16:uniqueId val="{00000005-AC67-4FA3-A6C9-7F4211BD31A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75720510845182"/>
          <c:y val="8.4576108357543742E-2"/>
          <c:w val="0.56304127956752348"/>
          <c:h val="0.84823324536083855"/>
        </c:manualLayout>
      </c:layout>
      <c:pieChart>
        <c:varyColors val="1"/>
        <c:ser>
          <c:idx val="0"/>
          <c:order val="0"/>
          <c:tx>
            <c:strRef>
              <c:f>Sheet1!$B$1</c:f>
              <c:strCache>
                <c:ptCount val="1"/>
                <c:pt idx="0">
                  <c:v>Sales</c:v>
                </c:pt>
              </c:strCache>
            </c:strRef>
          </c:tx>
          <c:dPt>
            <c:idx val="1"/>
            <c:bubble3D val="0"/>
            <c:spPr>
              <a:solidFill>
                <a:schemeClr val="accent2">
                  <a:lumMod val="40000"/>
                  <a:lumOff val="60000"/>
                </a:schemeClr>
              </a:solidFill>
            </c:spPr>
            <c:extLst>
              <c:ext xmlns:c16="http://schemas.microsoft.com/office/drawing/2014/chart" uri="{C3380CC4-5D6E-409C-BE32-E72D297353CC}">
                <c16:uniqueId val="{00000001-D970-4DD8-A571-9F845D7CEB2A}"/>
              </c:ext>
            </c:extLst>
          </c:dPt>
          <c:dPt>
            <c:idx val="2"/>
            <c:bubble3D val="0"/>
            <c:spPr>
              <a:solidFill>
                <a:schemeClr val="tx2"/>
              </a:solidFill>
            </c:spPr>
            <c:extLst>
              <c:ext xmlns:c16="http://schemas.microsoft.com/office/drawing/2014/chart" uri="{C3380CC4-5D6E-409C-BE32-E72D297353CC}">
                <c16:uniqueId val="{00000003-D970-4DD8-A571-9F845D7CEB2A}"/>
              </c:ext>
            </c:extLst>
          </c:dPt>
          <c:dLbls>
            <c:dLbl>
              <c:idx val="0"/>
              <c:layout>
                <c:manualLayout>
                  <c:x val="-0.15075786532720381"/>
                  <c:y val="-0.23394870445846144"/>
                </c:manualLayout>
              </c:layout>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70-4DD8-A571-9F845D7CEB2A}"/>
                </c:ext>
              </c:extLst>
            </c:dLbl>
            <c:dLbl>
              <c:idx val="1"/>
              <c:layout>
                <c:manualLayout>
                  <c:x val="0.16759057861186974"/>
                  <c:y val="4.568545869794395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70-4DD8-A571-9F845D7CEB2A}"/>
                </c:ext>
              </c:extLst>
            </c:dLbl>
            <c:dLbl>
              <c:idx val="2"/>
              <c:layout>
                <c:manualLayout>
                  <c:x val="0.10074398446822448"/>
                  <c:y val="0.1987124903307294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0-4DD8-A571-9F845D7CEB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0%</c:formatCode>
                <c:ptCount val="3"/>
                <c:pt idx="0">
                  <c:v>0.72</c:v>
                </c:pt>
                <c:pt idx="1">
                  <c:v>0.13</c:v>
                </c:pt>
                <c:pt idx="2">
                  <c:v>0.15</c:v>
                </c:pt>
              </c:numCache>
            </c:numRef>
          </c:val>
          <c:extLst>
            <c:ext xmlns:c16="http://schemas.microsoft.com/office/drawing/2014/chart" uri="{C3380CC4-5D6E-409C-BE32-E72D297353CC}">
              <c16:uniqueId val="{00000005-D970-4DD8-A571-9F845D7CEB2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4" tIns="48313" rIns="96624" bIns="48313" numCol="1" anchor="t" anchorCtr="0" compatLnSpc="1">
            <a:prstTxWarp prst="textNoShape">
              <a:avLst/>
            </a:prstTxWarp>
          </a:bodyPr>
          <a:lstStyle>
            <a:lvl1pPr defTabSz="482486">
              <a:defRPr sz="1300">
                <a:ea typeface="ＭＳ Ｐゴシック" pitchFamily="-112" charset="-128"/>
              </a:defRPr>
            </a:lvl1pPr>
          </a:lstStyle>
          <a:p>
            <a:pPr>
              <a:defRPr/>
            </a:pPr>
            <a:endParaRPr lang="en-US"/>
          </a:p>
        </p:txBody>
      </p:sp>
      <p:sp>
        <p:nvSpPr>
          <p:cNvPr id="3" name="Date Placeholder 2"/>
          <p:cNvSpPr>
            <a:spLocks noGrp="1"/>
          </p:cNvSpPr>
          <p:nvPr>
            <p:ph type="dt" sz="quarter" idx="1"/>
          </p:nvPr>
        </p:nvSpPr>
        <p:spPr bwMode="auto">
          <a:xfrm>
            <a:off x="4143375" y="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4" tIns="48313" rIns="96624" bIns="48313" numCol="1" anchor="t" anchorCtr="0" compatLnSpc="1">
            <a:prstTxWarp prst="textNoShape">
              <a:avLst/>
            </a:prstTxWarp>
          </a:bodyPr>
          <a:lstStyle>
            <a:lvl1pPr algn="r" defTabSz="482486">
              <a:defRPr sz="1300">
                <a:ea typeface="ＭＳ Ｐゴシック" pitchFamily="-112" charset="-128"/>
              </a:defRPr>
            </a:lvl1pPr>
          </a:lstStyle>
          <a:p>
            <a:pPr>
              <a:defRPr/>
            </a:pPr>
            <a:fld id="{2CA750CA-A574-4653-BE16-1F6435087B25}" type="datetime1">
              <a:rPr lang="en-US"/>
              <a:pPr>
                <a:defRPr/>
              </a:pPr>
              <a:t>3/28/2019</a:t>
            </a:fld>
            <a:endParaRPr lang="en-US"/>
          </a:p>
        </p:txBody>
      </p:sp>
      <p:sp>
        <p:nvSpPr>
          <p:cNvPr id="4" name="Footer Placeholder 3"/>
          <p:cNvSpPr>
            <a:spLocks noGrp="1"/>
          </p:cNvSpPr>
          <p:nvPr>
            <p:ph type="ftr" sz="quarter" idx="2"/>
          </p:nvPr>
        </p:nvSpPr>
        <p:spPr bwMode="auto">
          <a:xfrm>
            <a:off x="0" y="912018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4" tIns="48313" rIns="96624" bIns="48313" numCol="1" anchor="b" anchorCtr="0" compatLnSpc="1">
            <a:prstTxWarp prst="textNoShape">
              <a:avLst/>
            </a:prstTxWarp>
          </a:bodyPr>
          <a:lstStyle>
            <a:lvl1pPr defTabSz="482486">
              <a:defRPr sz="1300">
                <a:ea typeface="ＭＳ Ｐゴシック" pitchFamily="-112" charset="-128"/>
              </a:defRPr>
            </a:lvl1pPr>
          </a:lstStyle>
          <a:p>
            <a:pPr>
              <a:defRPr/>
            </a:pPr>
            <a:endParaRPr lang="en-US"/>
          </a:p>
        </p:txBody>
      </p:sp>
      <p:sp>
        <p:nvSpPr>
          <p:cNvPr id="5" name="Slide Number Placeholder 4"/>
          <p:cNvSpPr>
            <a:spLocks noGrp="1"/>
          </p:cNvSpPr>
          <p:nvPr>
            <p:ph type="sldNum" sz="quarter" idx="3"/>
          </p:nvPr>
        </p:nvSpPr>
        <p:spPr bwMode="auto">
          <a:xfrm>
            <a:off x="4143375" y="912018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4" tIns="48313" rIns="96624" bIns="48313" numCol="1" anchor="b" anchorCtr="0" compatLnSpc="1">
            <a:prstTxWarp prst="textNoShape">
              <a:avLst/>
            </a:prstTxWarp>
          </a:bodyPr>
          <a:lstStyle>
            <a:lvl1pPr algn="r" defTabSz="482486">
              <a:defRPr sz="1300">
                <a:ea typeface="ＭＳ Ｐゴシック" pitchFamily="-112" charset="-128"/>
              </a:defRPr>
            </a:lvl1pPr>
          </a:lstStyle>
          <a:p>
            <a:pPr>
              <a:defRPr/>
            </a:pPr>
            <a:fld id="{EA0B0FE1-3534-47E7-BE20-BCC68392BB32}" type="slidenum">
              <a:rPr lang="en-US"/>
              <a:pPr>
                <a:defRPr/>
              </a:pPr>
              <a:t>‹#›</a:t>
            </a:fld>
            <a:endParaRPr lang="en-US"/>
          </a:p>
        </p:txBody>
      </p:sp>
    </p:spTree>
    <p:extLst>
      <p:ext uri="{BB962C8B-B14F-4D97-AF65-F5344CB8AC3E}">
        <p14:creationId xmlns:p14="http://schemas.microsoft.com/office/powerpoint/2010/main" val="3616921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Slide Image Placeholder 3"/>
          <p:cNvSpPr>
            <a:spLocks noGrp="1" noRot="1" noChangeAspect="1"/>
          </p:cNvSpPr>
          <p:nvPr>
            <p:ph type="sldImg" idx="2"/>
          </p:nvPr>
        </p:nvSpPr>
        <p:spPr bwMode="auto">
          <a:xfrm>
            <a:off x="1152525" y="312738"/>
            <a:ext cx="5010150" cy="375761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bwMode="auto">
          <a:xfrm>
            <a:off x="346076" y="4308476"/>
            <a:ext cx="66230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28" tIns="50114" rIns="100228" bIns="50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7" name="Rectangle 13"/>
          <p:cNvSpPr>
            <a:spLocks noGrp="1" noChangeArrowheads="1"/>
          </p:cNvSpPr>
          <p:nvPr>
            <p:ph type="ftr" sz="quarter" idx="4"/>
          </p:nvPr>
        </p:nvSpPr>
        <p:spPr bwMode="auto">
          <a:xfrm>
            <a:off x="334963" y="9001126"/>
            <a:ext cx="6648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8" tIns="47414" rIns="94828" bIns="47414" numCol="1" anchor="t" anchorCtr="0" compatLnSpc="1">
            <a:prstTxWarp prst="textNoShape">
              <a:avLst/>
            </a:prstTxWarp>
          </a:bodyPr>
          <a:lstStyle>
            <a:lvl1pPr defTabSz="474551" eaLnBrk="0" hangingPunct="0">
              <a:defRPr sz="1200" b="1">
                <a:ea typeface="ＭＳ Ｐゴシック" pitchFamily="-112" charset="-128"/>
              </a:defRPr>
            </a:lvl1pPr>
          </a:lstStyle>
          <a:p>
            <a:pPr>
              <a:defRPr/>
            </a:pPr>
            <a:endParaRPr lang="en-US"/>
          </a:p>
        </p:txBody>
      </p:sp>
    </p:spTree>
    <p:extLst>
      <p:ext uri="{BB962C8B-B14F-4D97-AF65-F5344CB8AC3E}">
        <p14:creationId xmlns:p14="http://schemas.microsoft.com/office/powerpoint/2010/main" val="36101772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231775" indent="-117475" algn="l" defTabSz="457200" rtl="0" eaLnBrk="0" fontAlgn="base" hangingPunct="0">
      <a:spcBef>
        <a:spcPct val="30000"/>
      </a:spcBef>
      <a:spcAft>
        <a:spcPct val="0"/>
      </a:spcAft>
      <a:buFont typeface="Wingdings" pitchFamily="2" charset="2"/>
      <a:buChar char="§"/>
      <a:defRPr sz="1000" kern="1200">
        <a:solidFill>
          <a:schemeClr val="tx1"/>
        </a:solidFill>
        <a:latin typeface="+mn-lt"/>
        <a:ea typeface="ＭＳ Ｐゴシック" pitchFamily="-112" charset="-128"/>
        <a:cs typeface="+mn-cs"/>
      </a:defRPr>
    </a:lvl2pPr>
    <a:lvl3pPr marL="463550" indent="-117475" algn="l" defTabSz="457200" rtl="0" eaLnBrk="0" fontAlgn="base" hangingPunct="0">
      <a:spcBef>
        <a:spcPct val="30000"/>
      </a:spcBef>
      <a:spcAft>
        <a:spcPct val="0"/>
      </a:spcAft>
      <a:buFont typeface="Calibri" pitchFamily="34" charset="0"/>
      <a:buChar char="−"/>
      <a:defRPr sz="900" kern="1200">
        <a:solidFill>
          <a:schemeClr val="tx1"/>
        </a:solidFill>
        <a:latin typeface="+mn-lt"/>
        <a:ea typeface="ＭＳ Ｐゴシック" pitchFamily="-112" charset="-128"/>
        <a:cs typeface="+mn-cs"/>
      </a:defRPr>
    </a:lvl3pPr>
    <a:lvl4pPr marL="682625" indent="-104775" algn="l" defTabSz="457200" rtl="0" eaLnBrk="0" fontAlgn="base" hangingPunct="0">
      <a:spcBef>
        <a:spcPct val="30000"/>
      </a:spcBef>
      <a:spcAft>
        <a:spcPct val="0"/>
      </a:spcAft>
      <a:buFont typeface="Wingdings" pitchFamily="2" charset="2"/>
      <a:buChar char="§"/>
      <a:defRPr sz="900" kern="1200">
        <a:solidFill>
          <a:schemeClr val="tx1"/>
        </a:solidFill>
        <a:latin typeface="+mn-lt"/>
        <a:ea typeface="ＭＳ Ｐゴシック" pitchFamily="-112" charset="-128"/>
        <a:cs typeface="+mn-cs"/>
      </a:defRPr>
    </a:lvl4pPr>
    <a:lvl5pPr marL="914400" indent="-117475" algn="l" defTabSz="457200" rtl="0" eaLnBrk="0" fontAlgn="base" hangingPunct="0">
      <a:spcBef>
        <a:spcPct val="30000"/>
      </a:spcBef>
      <a:spcAft>
        <a:spcPct val="0"/>
      </a:spcAft>
      <a:buFont typeface="Calibri" pitchFamily="34" charset="0"/>
      <a:buChar char="−"/>
      <a:defRPr sz="9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45059" name="Rectangle 3"/>
          <p:cNvSpPr>
            <a:spLocks noGrp="1"/>
          </p:cNvSpPr>
          <p:nvPr>
            <p:ph type="body" idx="1"/>
          </p:nvPr>
        </p:nvSpPr>
        <p:spPr>
          <a:noFill/>
        </p:spPr>
        <p:txBody>
          <a:bodyPr/>
          <a:lstStyle/>
          <a:p>
            <a:pPr eaLnBrk="1" hangingPunct="1"/>
            <a:r>
              <a:rPr lang="en-US" altLang="en-US" dirty="0">
                <a:ea typeface="ＭＳ Ｐゴシック" pitchFamily="34" charset="-128"/>
              </a:rPr>
              <a:t>[Note to presenter: You must populate your name and full company name in the customizable section at the top.]</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&lt;Welcome / Introductions / Announcements&gt;</a:t>
            </a:r>
          </a:p>
          <a:p>
            <a:pPr eaLnBrk="1" hangingPunct="1"/>
            <a:endParaRPr lang="en-US" altLang="en-US"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Rot="1" noChangeAspect="1" noTextEdit="1"/>
          </p:cNvSpPr>
          <p:nvPr>
            <p:ph type="sldImg"/>
          </p:nvPr>
        </p:nvSpPr>
        <p:spPr>
          <a:ln/>
        </p:spPr>
      </p:sp>
      <p:sp>
        <p:nvSpPr>
          <p:cNvPr id="54275" name="Rectangle 5"/>
          <p:cNvSpPr>
            <a:spLocks noGrp="1"/>
          </p:cNvSpPr>
          <p:nvPr>
            <p:ph type="body" idx="1"/>
          </p:nvPr>
        </p:nvSpPr>
        <p:spPr>
          <a:noFill/>
        </p:spPr>
        <p:txBody>
          <a:bodyPr/>
          <a:lstStyle/>
          <a:p>
            <a:r>
              <a:rPr lang="en-US" altLang="en-US" dirty="0">
                <a:ea typeface="ＭＳ Ｐゴシック" pitchFamily="34" charset="-128"/>
              </a:rPr>
              <a:t>Social Security statements are now automatically mailed to you in five-year intervals based on your age. But you can [click] go online and create an account.</a:t>
            </a:r>
          </a:p>
          <a:p>
            <a:r>
              <a:rPr lang="en-US" altLang="en-US" dirty="0">
                <a:ea typeface="ＭＳ Ｐゴシック" pitchFamily="34" charset="-128"/>
              </a:rPr>
              <a:t>Once you set up an account, [click] you have several options including getting your Social Security statement. However, statements are not automatically mailed if you have an online account.</a:t>
            </a:r>
          </a:p>
          <a:p>
            <a:pPr eaLnBrk="1" hangingPunct="1"/>
            <a:endParaRPr lang="en-US" altLang="en-US" dirty="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Rot="1" noChangeAspect="1" noTextEdit="1"/>
          </p:cNvSpPr>
          <p:nvPr>
            <p:ph type="sldImg"/>
          </p:nvPr>
        </p:nvSpPr>
        <p:spPr>
          <a:ln/>
        </p:spPr>
      </p:sp>
      <p:sp>
        <p:nvSpPr>
          <p:cNvPr id="60419"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Rot="1" noChangeAspect="1" noTextEdit="1"/>
          </p:cNvSpPr>
          <p:nvPr>
            <p:ph type="sldImg"/>
          </p:nvPr>
        </p:nvSpPr>
        <p:spPr>
          <a:ln/>
        </p:spPr>
      </p:sp>
      <p:sp>
        <p:nvSpPr>
          <p:cNvPr id="61443" name="Rectangle 5"/>
          <p:cNvSpPr>
            <a:spLocks noGrp="1"/>
          </p:cNvSpPr>
          <p:nvPr>
            <p:ph type="body" idx="1"/>
          </p:nvPr>
        </p:nvSpPr>
        <p:spPr>
          <a:noFill/>
        </p:spPr>
        <p:txBody>
          <a:bodyPr/>
          <a:lstStyle/>
          <a:p>
            <a:r>
              <a:rPr lang="en-US" altLang="en-US" dirty="0">
                <a:ea typeface="ＭＳ Ｐゴシック" pitchFamily="34" charset="-128"/>
              </a:rPr>
              <a:t>How do you qualify for benefits?</a:t>
            </a:r>
          </a:p>
          <a:p>
            <a:r>
              <a:rPr lang="en-US" altLang="en-US" dirty="0">
                <a:ea typeface="ＭＳ Ｐゴシック" pitchFamily="34" charset="-128"/>
              </a:rPr>
              <a:t>You must be fully insured, which means you earned the required number of Social Security credits.</a:t>
            </a:r>
          </a:p>
          <a:p>
            <a:r>
              <a:rPr lang="en-US" altLang="en-US" dirty="0">
                <a:ea typeface="ＭＳ Ｐゴシック" pitchFamily="34" charset="-128"/>
              </a:rPr>
              <a:t>Most workers need 40 credits. That is about 10 years of work (at four quarters each year).</a:t>
            </a:r>
          </a:p>
          <a:p>
            <a:r>
              <a:rPr lang="en-US" altLang="en-US" dirty="0">
                <a:ea typeface="ＭＳ Ｐゴシック" pitchFamily="34" charset="-128"/>
              </a:rPr>
              <a:t>Through the years the way you earn credits has changed. In 2019, one credit is recorded for every $1,360 you earn in a year, with four credits if you earn $5,440 or more.</a:t>
            </a:r>
          </a:p>
          <a:p>
            <a:pPr eaLnBrk="1" hangingPunct="1"/>
            <a:endParaRPr lang="en-US" altLang="en-US" dirty="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Rot="1" noChangeAspect="1" noTextEdit="1"/>
          </p:cNvSpPr>
          <p:nvPr>
            <p:ph type="sldImg"/>
          </p:nvPr>
        </p:nvSpPr>
        <p:spPr>
          <a:ln/>
        </p:spPr>
      </p:sp>
      <p:sp>
        <p:nvSpPr>
          <p:cNvPr id="48131" name="Rectangle 5"/>
          <p:cNvSpPr>
            <a:spLocks noGrp="1"/>
          </p:cNvSpPr>
          <p:nvPr>
            <p:ph type="body" idx="1"/>
          </p:nvPr>
        </p:nvSpPr>
        <p:spPr/>
        <p:txBody>
          <a:bodyPr/>
          <a:lstStyle/>
          <a:p>
            <a:pPr>
              <a:defRPr/>
            </a:pPr>
            <a:r>
              <a:rPr lang="en-US" dirty="0"/>
              <a:t>So, how are your benefits calculated?</a:t>
            </a:r>
          </a:p>
          <a:p>
            <a:pPr>
              <a:defRPr/>
            </a:pPr>
            <a:r>
              <a:rPr lang="en-US" dirty="0"/>
              <a:t>Your retirement benefit is based on your primary insurance amount (PIA) </a:t>
            </a:r>
          </a:p>
          <a:p>
            <a:pPr>
              <a:defRPr/>
            </a:pPr>
            <a:r>
              <a:rPr lang="en-US" dirty="0"/>
              <a:t>[click] Your primary insurance amount (PIA) is the amount you receive at your full retirement age (FRA). Your FRA is based upon the date you were born. I will show you a date chart later in the presentation.</a:t>
            </a:r>
          </a:p>
          <a:p>
            <a:pPr>
              <a:defRPr/>
            </a:pPr>
            <a:r>
              <a:rPr lang="en-US" dirty="0"/>
              <a:t>Your average indexed monthly earnings (AIME) are used to calculate your PIA.</a:t>
            </a:r>
          </a:p>
          <a:p>
            <a:pPr marL="171410" indent="-171410">
              <a:buFont typeface="Arial" pitchFamily="34" charset="0"/>
              <a:buChar char="•"/>
              <a:defRPr/>
            </a:pPr>
            <a:r>
              <a:rPr lang="en-US" dirty="0"/>
              <a:t>If you were born after 1929, you use your highest 35 years to calculate your benefits (Social Security Administration, Benefit Amounts)</a:t>
            </a:r>
          </a:p>
          <a:p>
            <a:pPr marL="171410" indent="-171410">
              <a:buFont typeface="Arial" pitchFamily="34" charset="0"/>
              <a:buChar char="•"/>
              <a:defRPr/>
            </a:pPr>
            <a:r>
              <a:rPr lang="en-US" dirty="0"/>
              <a:t>Your actual earnings are “indexed” to account for average wage changes since the year your earnings were received.</a:t>
            </a:r>
          </a:p>
          <a:p>
            <a:pPr>
              <a:defRPr/>
            </a:pPr>
            <a:r>
              <a:rPr lang="en-US" dirty="0"/>
              <a:t>We will discuss later how your benefits are reduced if taken prior to your full retirement age.</a:t>
            </a:r>
          </a:p>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Rot="1" noChangeAspect="1" noTextEdit="1"/>
          </p:cNvSpPr>
          <p:nvPr>
            <p:ph type="sldImg"/>
          </p:nvPr>
        </p:nvSpPr>
        <p:spPr>
          <a:ln/>
        </p:spPr>
      </p:sp>
      <p:sp>
        <p:nvSpPr>
          <p:cNvPr id="65539" name="Rectangle 5"/>
          <p:cNvSpPr>
            <a:spLocks noGrp="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Rot="1" noChangeAspect="1" noTextEdit="1"/>
          </p:cNvSpPr>
          <p:nvPr>
            <p:ph type="sldImg"/>
          </p:nvPr>
        </p:nvSpPr>
        <p:spPr>
          <a:ln/>
        </p:spPr>
      </p:sp>
      <p:sp>
        <p:nvSpPr>
          <p:cNvPr id="66563" name="Rectangle 5"/>
          <p:cNvSpPr>
            <a:spLocks noGrp="1"/>
          </p:cNvSpPr>
          <p:nvPr>
            <p:ph type="body" idx="1"/>
          </p:nvPr>
        </p:nvSpPr>
        <p:spPr>
          <a:noFill/>
        </p:spPr>
        <p:txBody>
          <a:bodyPr/>
          <a:lstStyle/>
          <a:p>
            <a:r>
              <a:rPr lang="en-US" altLang="en-US">
                <a:ea typeface="ＭＳ Ｐゴシック" pitchFamily="34" charset="-128"/>
              </a:rPr>
              <a:t>You can start benefits as early as age 62. But, depending on your full retirement age, as shown in the chart, you will receive 20-30% less in benefits.</a:t>
            </a:r>
          </a:p>
          <a:p>
            <a:r>
              <a:rPr lang="en-US" altLang="en-US">
                <a:ea typeface="ＭＳ Ｐゴシック" pitchFamily="34" charset="-128"/>
              </a:rPr>
              <a:t>Selecting the time for you to retire should be based on your health, life expectancy, how much you have in other retirement plans, etc.</a:t>
            </a:r>
          </a:p>
          <a:p>
            <a:pPr eaLnBrk="1" hangingPunct="1"/>
            <a:endParaRPr lang="en-US" alt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Rot="1" noChangeAspect="1" noTextEdit="1"/>
          </p:cNvSpPr>
          <p:nvPr>
            <p:ph type="sldImg"/>
          </p:nvPr>
        </p:nvSpPr>
        <p:spPr>
          <a:ln/>
        </p:spPr>
      </p:sp>
      <p:sp>
        <p:nvSpPr>
          <p:cNvPr id="67587" name="Rectangle 5"/>
          <p:cNvSpPr>
            <a:spLocks noGrp="1"/>
          </p:cNvSpPr>
          <p:nvPr>
            <p:ph type="body" idx="1"/>
          </p:nvPr>
        </p:nvSpPr>
        <p:spPr>
          <a:noFill/>
        </p:spPr>
        <p:txBody>
          <a:bodyPr/>
          <a:lstStyle/>
          <a:p>
            <a:r>
              <a:rPr lang="en-US" altLang="en-US" sz="1100">
                <a:ea typeface="ＭＳ Ｐゴシック" pitchFamily="34" charset="-128"/>
              </a:rPr>
              <a:t>Let’s examine briefly how you can enhance your benefits by delaying your start date. </a:t>
            </a:r>
          </a:p>
          <a:p>
            <a:r>
              <a:rPr lang="en-US" altLang="en-US" sz="1100">
                <a:ea typeface="ＭＳ Ｐゴシック" pitchFamily="34" charset="-128"/>
              </a:rPr>
              <a:t>[Note, these calculations are based on a FRA of 66 and a benefit of $2,000/month @ 8% per each year delayed retirement benefits, no COLA, no discounting]</a:t>
            </a:r>
          </a:p>
          <a:p>
            <a:r>
              <a:rPr lang="en-US" altLang="en-US" sz="1100">
                <a:ea typeface="ＭＳ Ｐゴシック" pitchFamily="34" charset="-128"/>
              </a:rPr>
              <a:t>In the accumulated benefits age 70 column, the chart shows the total that you would receive in benefits starting at different ages. So, if you start benefits at age 62 and live to age 70, you will have received $144,000. If you delayed your benefits until age 68 and only lived to age 70, you can see how the amount you would have received decreases. </a:t>
            </a:r>
          </a:p>
          <a:p>
            <a:r>
              <a:rPr lang="en-US" altLang="en-US" sz="1100">
                <a:ea typeface="ＭＳ Ｐゴシック" pitchFamily="34" charset="-128"/>
              </a:rPr>
              <a:t>This is why it is important to consider when you want to start benefits, as well as consider your projected longevity. Depending on your health and life expectancy (which is often in your family genes) you might opt to delay benefits. Obviously, if you are in ill health, starting at age 62 makes sense. But you must also look at life expectancy. If you start at age 62 and are expected to live to only age 70, that maximizes your Social Security benefit. However, if you are in good health, choose to work to age 68 before beginning Social Security, and are expected to live to 80 or 85 years of age, your benefits are significantly better.</a:t>
            </a:r>
          </a:p>
          <a:p>
            <a:r>
              <a:rPr lang="en-US" altLang="en-US" sz="1100">
                <a:ea typeface="ＭＳ Ｐゴシック" pitchFamily="34" charset="-128"/>
              </a:rPr>
              <a:t>This is why life expectancy is important to consider when deciding to start your benefits.</a:t>
            </a:r>
          </a:p>
          <a:p>
            <a:r>
              <a:rPr lang="en-US" altLang="en-US" sz="1100">
                <a:ea typeface="ＭＳ Ｐゴシック" pitchFamily="34" charset="-128"/>
              </a:rPr>
              <a:t>As noted, this chart is simplified for illustrative purposes only and does not take into account projected cost of living adjustments (COLAs) or adjust for expected interest rates.</a:t>
            </a:r>
          </a:p>
          <a:p>
            <a:pPr eaLnBrk="1" hangingPunct="1"/>
            <a:endParaRPr lang="en-US" alt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Rot="1" noChangeAspect="1" noTextEdit="1"/>
          </p:cNvSpPr>
          <p:nvPr>
            <p:ph type="sldImg"/>
          </p:nvPr>
        </p:nvSpPr>
        <p:spPr>
          <a:ln/>
        </p:spPr>
      </p:sp>
      <p:sp>
        <p:nvSpPr>
          <p:cNvPr id="68611" name="Rectangle 5"/>
          <p:cNvSpPr>
            <a:spLocks noGrp="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Rot="1" noChangeAspect="1" noTextEdit="1"/>
          </p:cNvSpPr>
          <p:nvPr>
            <p:ph type="sldImg"/>
          </p:nvPr>
        </p:nvSpPr>
        <p:spPr>
          <a:ln/>
        </p:spPr>
      </p:sp>
      <p:sp>
        <p:nvSpPr>
          <p:cNvPr id="69635" name="Rectangle 5"/>
          <p:cNvSpPr>
            <a:spLocks noGrp="1"/>
          </p:cNvSpPr>
          <p:nvPr>
            <p:ph type="body" idx="1"/>
          </p:nvPr>
        </p:nvSpPr>
        <p:spPr>
          <a:noFill/>
        </p:spPr>
        <p:txBody>
          <a:bodyPr/>
          <a:lstStyle/>
          <a:p>
            <a:r>
              <a:rPr lang="en-US" altLang="en-US" dirty="0">
                <a:ea typeface="ＭＳ Ｐゴシック" pitchFamily="34" charset="-128"/>
              </a:rPr>
              <a:t>Because of a number of reasons - market down turns, loss of job earlier in career than expected, not saving enough, etc. - many people are now “phasing” into retirement and choose to take Social Security benefits at the same time. This brings us to key 4, which is working in retirement.</a:t>
            </a:r>
          </a:p>
          <a:p>
            <a:r>
              <a:rPr lang="en-US" altLang="en-US" dirty="0">
                <a:ea typeface="ＭＳ Ｐゴシック" pitchFamily="34" charset="-128"/>
              </a:rPr>
              <a:t>In 2019, if you work into your retirement and are between age 62 and your full retirement age, there is a reduction of $1 in benefits for every $2 you earn above $17,640.</a:t>
            </a:r>
          </a:p>
          <a:p>
            <a:r>
              <a:rPr lang="en-US" altLang="en-US" dirty="0">
                <a:ea typeface="ＭＳ Ｐゴシック" pitchFamily="34" charset="-128"/>
              </a:rPr>
              <a:t>If you work into retirement in the year of your full retirement age up to your birthday, there is a reduction of $1 in benefits for every $3 you earn above $46,920 in 2019.</a:t>
            </a:r>
          </a:p>
          <a:p>
            <a:r>
              <a:rPr lang="en-US" altLang="en-US" dirty="0">
                <a:ea typeface="ＭＳ Ｐゴシック" pitchFamily="34" charset="-128"/>
              </a:rPr>
              <a:t>And finally, if you work after your full retirement age there is no reduction.</a:t>
            </a:r>
          </a:p>
          <a:p>
            <a:pPr defTabSz="457159">
              <a:defRPr/>
            </a:pPr>
            <a:r>
              <a:rPr lang="en-US" altLang="en-US" dirty="0">
                <a:ea typeface="ＭＳ Ｐゴシック" pitchFamily="34" charset="-128"/>
              </a:rPr>
              <a:t>Any Social Security income reduced in early retirement (due to working) will result in a positive adjustment to your monthly benefit when you reach your full retirement age.</a:t>
            </a:r>
          </a:p>
          <a:p>
            <a:endParaRPr lang="en-US" alt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Rot="1" noChangeAspect="1" noTextEdit="1"/>
          </p:cNvSpPr>
          <p:nvPr>
            <p:ph type="sldImg"/>
          </p:nvPr>
        </p:nvSpPr>
        <p:spPr>
          <a:ln/>
        </p:spPr>
      </p:sp>
      <p:sp>
        <p:nvSpPr>
          <p:cNvPr id="70659" name="Rectangle 5"/>
          <p:cNvSpPr>
            <a:spLocks noGrp="1"/>
          </p:cNvSpPr>
          <p:nvPr>
            <p:ph type="body" idx="1"/>
          </p:nvPr>
        </p:nvSpPr>
        <p:spPr>
          <a:noFill/>
        </p:spPr>
        <p:txBody>
          <a:bodyPr/>
          <a:lstStyle/>
          <a:p>
            <a:r>
              <a:rPr lang="en-US" altLang="en-US" sz="1000" dirty="0">
                <a:ea typeface="ＭＳ Ｐゴシック" pitchFamily="34" charset="-128"/>
              </a:rPr>
              <a:t>Let’s see how this might work. Using a hypothetical example, we have Susan, who was born in 1957. She is eligible for the maximum amount of Social Security benefits but she wants to retire early at age 62. According to Social Security Administration, the average estimated Social Security benefit in 2019 after the 2.8% COLA is  about $1,461/month or $17,532 per year. </a:t>
            </a:r>
          </a:p>
          <a:p>
            <a:r>
              <a:rPr lang="en-US" altLang="en-US" sz="1000" dirty="0">
                <a:ea typeface="ＭＳ Ｐゴシック" pitchFamily="34" charset="-128"/>
              </a:rPr>
              <a:t>[click] Let’s use that number as her annual Social Security benefit but with a 72.5% reduction of benefit since she will be retiring at age 62. That would be $12,711 (FRA benefit at age 62 is $17,532 x 72.5% = $12,711).</a:t>
            </a:r>
          </a:p>
          <a:p>
            <a:r>
              <a:rPr lang="en-US" altLang="en-US" sz="1000" dirty="0">
                <a:ea typeface="ＭＳ Ｐゴシック" pitchFamily="34" charset="-128"/>
              </a:rPr>
              <a:t>Let’s assume she retired on her 62</a:t>
            </a:r>
            <a:r>
              <a:rPr lang="en-US" altLang="en-US" sz="1000" baseline="30000" dirty="0">
                <a:ea typeface="ＭＳ Ｐゴシック" pitchFamily="34" charset="-128"/>
              </a:rPr>
              <a:t>nd</a:t>
            </a:r>
            <a:r>
              <a:rPr lang="en-US" altLang="en-US" sz="1000" dirty="0">
                <a:ea typeface="ＭＳ Ｐゴシック" pitchFamily="34" charset="-128"/>
              </a:rPr>
              <a:t> birthday in 2019, but then decided to go back to work less than one year later.</a:t>
            </a:r>
          </a:p>
          <a:p>
            <a:r>
              <a:rPr lang="en-US" altLang="en-US" sz="1000" dirty="0">
                <a:ea typeface="ＭＳ Ｐゴシック" pitchFamily="34" charset="-128"/>
              </a:rPr>
              <a:t>Let’s say her earnings in 2019 were $40,000.</a:t>
            </a:r>
          </a:p>
          <a:p>
            <a:r>
              <a:rPr lang="en-US" altLang="en-US" sz="1000" dirty="0">
                <a:ea typeface="ＭＳ Ｐゴシック" pitchFamily="34" charset="-128"/>
              </a:rPr>
              <a:t>Social Security earnings limit in 2019 are $17,640, which leaves excess earnings of $22,360 ($40,000 – $17,640). There would be a $2 reduction in her benefits for every $1 above $17,640 for continuing to work. So, overall her reduction in benefits is half of her excess earnings of $22,360 or $11,180. </a:t>
            </a:r>
          </a:p>
          <a:p>
            <a:r>
              <a:rPr lang="en-US" altLang="en-US" sz="1000" dirty="0">
                <a:ea typeface="ＭＳ Ｐゴシック" pitchFamily="34" charset="-128"/>
              </a:rPr>
              <a:t>Taking $11,180  from her annual Social Security benefit of $12,711  since she retired early nets $1,531 in Social Security benefits.</a:t>
            </a:r>
          </a:p>
          <a:p>
            <a:r>
              <a:rPr lang="en-US" altLang="en-US" sz="1000" dirty="0">
                <a:ea typeface="ＭＳ Ｐゴシック" pitchFamily="34" charset="-128"/>
              </a:rPr>
              <a:t>Therefore, some benefits are reduced if you make too much while working and receiving Social Security benefits, so make sure your strategies take that into account as well. </a:t>
            </a:r>
          </a:p>
          <a:p>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Rot="1" noChangeAspect="1" noTextEdit="1"/>
          </p:cNvSpPr>
          <p:nvPr>
            <p:ph type="sldImg"/>
          </p:nvPr>
        </p:nvSpPr>
        <p:spPr>
          <a:ln/>
        </p:spPr>
      </p:sp>
      <p:sp>
        <p:nvSpPr>
          <p:cNvPr id="46083" name="Rectangle 5"/>
          <p:cNvSpPr>
            <a:spLocks noGrp="1"/>
          </p:cNvSpPr>
          <p:nvPr>
            <p:ph type="body" idx="1"/>
          </p:nvPr>
        </p:nvSpPr>
        <p:spPr>
          <a:noFill/>
        </p:spPr>
        <p:txBody>
          <a:bodyPr/>
          <a:lstStyle/>
          <a:p>
            <a:pPr eaLnBrk="1" hangingPunct="1"/>
            <a:r>
              <a:rPr lang="en-US" altLang="en-US" sz="1200" dirty="0">
                <a:ea typeface="ＭＳ Ｐゴシック" pitchFamily="34" charset="-128"/>
              </a:rPr>
              <a:t>Note to presenter: You must populate your name and full company name in the customizable section at the top if you are not an employee of Allianz, Allianz Life of NY, or their subsidiaries or affiliated companies.</a:t>
            </a:r>
          </a:p>
          <a:p>
            <a:pPr eaLnBrk="1" hangingPunct="1"/>
            <a:r>
              <a:rPr lang="en-US" altLang="en-US" sz="1200" dirty="0">
                <a:ea typeface="ＭＳ Ｐゴシック" pitchFamily="34" charset="-128"/>
              </a:rPr>
              <a:t>If you are an employee of Allianz or Allianz Life of NY, or their subsidiaries or affiliated companies, you can delete this slide.</a:t>
            </a:r>
          </a:p>
          <a:p>
            <a:pPr eaLnBrk="1" hangingPunct="1"/>
            <a:endParaRPr lang="en-US" altLang="en-US" dirty="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Rot="1" noChangeAspect="1" noTextEdit="1"/>
          </p:cNvSpPr>
          <p:nvPr>
            <p:ph type="sldImg"/>
          </p:nvPr>
        </p:nvSpPr>
        <p:spPr>
          <a:ln/>
        </p:spPr>
      </p:sp>
      <p:sp>
        <p:nvSpPr>
          <p:cNvPr id="63491"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Rot="1" noChangeAspect="1" noTextEdit="1"/>
          </p:cNvSpPr>
          <p:nvPr>
            <p:ph type="sldImg"/>
          </p:nvPr>
        </p:nvSpPr>
        <p:spPr>
          <a:ln/>
        </p:spPr>
      </p:sp>
      <p:sp>
        <p:nvSpPr>
          <p:cNvPr id="64515" name="Rectangle 5"/>
          <p:cNvSpPr>
            <a:spLocks noGrp="1"/>
          </p:cNvSpPr>
          <p:nvPr>
            <p:ph type="body" idx="1"/>
          </p:nvPr>
        </p:nvSpPr>
        <p:spPr>
          <a:noFill/>
        </p:spPr>
        <p:txBody>
          <a:bodyPr/>
          <a:lstStyle/>
          <a:p>
            <a:r>
              <a:rPr lang="en-US" altLang="en-US">
                <a:ea typeface="ＭＳ Ｐゴシック" pitchFamily="34" charset="-128"/>
              </a:rPr>
              <a:t>Social Security benefits are income-tax-free for the majority of beneficiaries; however, many people with higher total incomes are surprised that their Social Security benefits may be subject to federal income tax. </a:t>
            </a:r>
          </a:p>
          <a:p>
            <a:r>
              <a:rPr lang="en-US" altLang="en-US">
                <a:ea typeface="ＭＳ Ｐゴシック" pitchFamily="34" charset="-128"/>
              </a:rPr>
              <a:t>Whether and how your Social Security retirement benefits are taxed is based on your combined income. That is defined as the sum of the adjusted gross income plus nontaxable interest plus one-half of Social Security benefits.</a:t>
            </a:r>
          </a:p>
          <a:p>
            <a:r>
              <a:rPr lang="en-US" altLang="en-US">
                <a:ea typeface="ＭＳ Ｐゴシック" pitchFamily="34" charset="-128"/>
              </a:rPr>
              <a:t>The percentages are the amount of Social Security benefit included in income, not the tax rate on the Social Security benefit.</a:t>
            </a:r>
          </a:p>
          <a:p>
            <a:r>
              <a:rPr lang="en-US" altLang="en-US">
                <a:ea typeface="ＭＳ Ｐゴシック" pitchFamily="34" charset="-128"/>
              </a:rPr>
              <a:t>If you are single or Head of Household (HOH) with a combined income less than $25,000 you may not have to include any of your Social Security benefits received as part of your taxable income for the year (under $32,000 for Married, filing jointly (MFJ).</a:t>
            </a:r>
          </a:p>
          <a:p>
            <a:r>
              <a:rPr lang="en-US" altLang="en-US">
                <a:ea typeface="ＭＳ Ｐゴシック" pitchFamily="34" charset="-128"/>
              </a:rPr>
              <a:t>If you are Single or HOH with a combined income between $25,000 and $34,000 you may have to include up to 50% of your Social Security benefits received as part of your taxable income for the year (between $32,000 and $44,000 for MFJ).</a:t>
            </a:r>
          </a:p>
          <a:p>
            <a:r>
              <a:rPr lang="en-US" altLang="en-US">
                <a:ea typeface="ＭＳ Ｐゴシック" pitchFamily="34" charset="-128"/>
              </a:rPr>
              <a:t>If you are single or HOH with a combined income over $34,000 you may have to include up to 85% of your Social Security benefits received as part of your taxable income for the year (over $44,000 for MFJ).</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Rot="1" noChangeAspect="1" noTextEdit="1"/>
          </p:cNvSpPr>
          <p:nvPr>
            <p:ph type="sldImg"/>
          </p:nvPr>
        </p:nvSpPr>
        <p:spPr>
          <a:ln/>
        </p:spPr>
      </p:sp>
      <p:sp>
        <p:nvSpPr>
          <p:cNvPr id="71683"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Rot="1" noChangeAspect="1" noTextEdit="1"/>
          </p:cNvSpPr>
          <p:nvPr>
            <p:ph type="sldImg"/>
          </p:nvPr>
        </p:nvSpPr>
        <p:spPr>
          <a:ln/>
        </p:spPr>
      </p:sp>
      <p:sp>
        <p:nvSpPr>
          <p:cNvPr id="72707" name="Rectangle 5"/>
          <p:cNvSpPr>
            <a:spLocks noGrp="1"/>
          </p:cNvSpPr>
          <p:nvPr>
            <p:ph type="body" idx="1"/>
          </p:nvPr>
        </p:nvSpPr>
        <p:spPr>
          <a:noFill/>
        </p:spPr>
        <p:txBody>
          <a:bodyPr/>
          <a:lstStyle/>
          <a:p>
            <a:r>
              <a:rPr lang="en-US" altLang="en-US">
                <a:ea typeface="ＭＳ Ｐゴシック" pitchFamily="34" charset="-128"/>
              </a:rPr>
              <a:t>If a retiree is married, there is another set of considerations you need to understand. This brings us to the final key number 7 or spousal benefits.</a:t>
            </a:r>
          </a:p>
          <a:p>
            <a:r>
              <a:rPr lang="en-US" altLang="en-US">
                <a:ea typeface="ＭＳ Ｐゴシック" pitchFamily="34" charset="-128"/>
              </a:rPr>
              <a:t>There are calculations and considerations for enhancing benefits for your spouse as well as yourself.</a:t>
            </a:r>
          </a:p>
          <a:p>
            <a:r>
              <a:rPr lang="en-US" altLang="en-US">
                <a:ea typeface="ＭＳ Ｐゴシック" pitchFamily="34" charset="-128"/>
              </a:rPr>
              <a:t>The nonqualifying spouse can collect on the record of the spouse who is qualified to receive benefits. If the nonqualifying spouse is at FRA, he or she will receive 50% of the PIA of the qualifying spouse (not necessarily their benefit amount). If the nonqualifying spouse is age 62, he or she may receive permanently reduced benefits.</a:t>
            </a:r>
          </a:p>
          <a:p>
            <a:pPr eaLnBrk="1" hangingPunct="1"/>
            <a:endParaRPr lang="en-US" alt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Rot="1" noChangeAspect="1" noTextEdit="1"/>
          </p:cNvSpPr>
          <p:nvPr>
            <p:ph type="sldImg"/>
          </p:nvPr>
        </p:nvSpPr>
        <p:spPr>
          <a:ln/>
        </p:spPr>
      </p:sp>
      <p:sp>
        <p:nvSpPr>
          <p:cNvPr id="73731" name="Rectangle 5"/>
          <p:cNvSpPr>
            <a:spLocks noGrp="1"/>
          </p:cNvSpPr>
          <p:nvPr>
            <p:ph type="body" idx="1"/>
          </p:nvPr>
        </p:nvSpPr>
        <p:spPr>
          <a:noFill/>
        </p:spPr>
        <p:txBody>
          <a:bodyPr/>
          <a:lstStyle/>
          <a:p>
            <a:r>
              <a:rPr lang="en-US" altLang="en-US">
                <a:ea typeface="ＭＳ Ｐゴシック" pitchFamily="34" charset="-128"/>
              </a:rPr>
              <a:t>When both spouses qualify, generally the spouse with the lower benefit would receive the benefit based on their own earnings history, or 50% of their spouse’s retirement benefit, if greater.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Rot="1" noChangeAspect="1" noTextEdit="1"/>
          </p:cNvSpPr>
          <p:nvPr>
            <p:ph type="sldImg"/>
          </p:nvPr>
        </p:nvSpPr>
        <p:spPr>
          <a:ln/>
        </p:spPr>
      </p:sp>
      <p:sp>
        <p:nvSpPr>
          <p:cNvPr id="74755" name="Rectangle 5"/>
          <p:cNvSpPr>
            <a:spLocks noGrp="1"/>
          </p:cNvSpPr>
          <p:nvPr>
            <p:ph type="body" idx="1"/>
          </p:nvPr>
        </p:nvSpPr>
        <p:spPr>
          <a:noFill/>
        </p:spPr>
        <p:txBody>
          <a:bodyPr/>
          <a:lstStyle/>
          <a:p>
            <a:r>
              <a:rPr lang="en-US" altLang="en-US" dirty="0">
                <a:ea typeface="ＭＳ Ｐゴシック" pitchFamily="34" charset="-128"/>
              </a:rPr>
              <a:t>Let’s review the advanced option of delaying one’s own benefit and starting a spousal benefit when both spouses qualify for their own retirement benefits. This possibility is only available to someone who was at least age 62 or older in 2015.</a:t>
            </a:r>
          </a:p>
          <a:p>
            <a:r>
              <a:rPr lang="en-US" altLang="en-US" dirty="0">
                <a:ea typeface="ＭＳ Ｐゴシック" pitchFamily="34" charset="-128"/>
              </a:rPr>
              <a:t>With this option, spouse A would receive half of spouse B’s benefit starting at their full retirement age and delay receiving their own retirement benefits until a later date.</a:t>
            </a:r>
          </a:p>
          <a:p>
            <a:r>
              <a:rPr lang="en-US" altLang="en-US" dirty="0">
                <a:ea typeface="ＭＳ Ｐゴシック" pitchFamily="34" charset="-128"/>
              </a:rPr>
              <a:t>To use this strategy either spouse B is already receiving own benefit; OR spouse B filed and suspended benefits prior to April 30, 2016.</a:t>
            </a:r>
          </a:p>
          <a:p>
            <a:r>
              <a:rPr lang="en-US" altLang="en-US" dirty="0">
                <a:ea typeface="ＭＳ Ｐゴシック" pitchFamily="34" charset="-128"/>
              </a:rPr>
              <a:t>If spouse A chooses to delay own benefit, a higher benefit may be received at a later date based on the effect of delayed retirement credits.</a:t>
            </a:r>
          </a:p>
          <a:p>
            <a:r>
              <a:rPr lang="en-US" altLang="en-US" dirty="0">
                <a:ea typeface="ＭＳ Ｐゴシック" pitchFamily="34" charset="-128"/>
              </a:rPr>
              <a:t>This strategy could potentially</a:t>
            </a:r>
            <a:r>
              <a:rPr lang="en-US" altLang="en-US" baseline="0" dirty="0">
                <a:ea typeface="ＭＳ Ｐゴシック" pitchFamily="34" charset="-128"/>
              </a:rPr>
              <a:t> be used with divorced spouses if certain requirements are met.</a:t>
            </a:r>
            <a:endParaRPr lang="en-US" altLang="en-US" dirty="0">
              <a:ea typeface="ＭＳ Ｐゴシック" pitchFamily="34" charset="-128"/>
            </a:endParaRPr>
          </a:p>
          <a:p>
            <a:r>
              <a:rPr lang="en-US" altLang="en-US" dirty="0">
                <a:ea typeface="ＭＳ Ｐゴシック" pitchFamily="34" charset="-128"/>
              </a:rPr>
              <a:t>The rules are complicated and vary depending on your situation, so talk to a Social Security representative about the options available to you.</a:t>
            </a:r>
          </a:p>
          <a:p>
            <a:pPr eaLnBrk="1" hangingPunct="1"/>
            <a:endParaRPr lang="en-US" altLang="en-US"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Rot="1" noChangeAspect="1" noTextEdit="1"/>
          </p:cNvSpPr>
          <p:nvPr>
            <p:ph type="sldImg"/>
          </p:nvPr>
        </p:nvSpPr>
        <p:spPr>
          <a:ln/>
        </p:spPr>
      </p:sp>
      <p:sp>
        <p:nvSpPr>
          <p:cNvPr id="75779" name="Rectangle 5"/>
          <p:cNvSpPr>
            <a:spLocks noGrp="1"/>
          </p:cNvSpPr>
          <p:nvPr>
            <p:ph type="body" idx="1"/>
          </p:nvPr>
        </p:nvSpPr>
        <p:spPr>
          <a:noFill/>
        </p:spPr>
        <p:txBody>
          <a:bodyPr/>
          <a:lstStyle/>
          <a:p>
            <a:r>
              <a:rPr lang="en-US" altLang="en-US">
                <a:ea typeface="ＭＳ Ｐゴシック" pitchFamily="34" charset="-128"/>
              </a:rPr>
              <a:t>And, what about survivor benefits?</a:t>
            </a:r>
          </a:p>
          <a:p>
            <a:r>
              <a:rPr lang="en-US" altLang="en-US">
                <a:ea typeface="ＭＳ Ｐゴシック" pitchFamily="34" charset="-128"/>
              </a:rPr>
              <a:t>A surviving spouse is eligible to receive survivor benefits as early as age 60.</a:t>
            </a:r>
          </a:p>
          <a:p>
            <a:r>
              <a:rPr lang="en-US" altLang="en-US">
                <a:ea typeface="ＭＳ Ｐゴシック" pitchFamily="34" charset="-128"/>
              </a:rPr>
              <a:t>If you receive benefits early:</a:t>
            </a:r>
          </a:p>
          <a:p>
            <a:pPr>
              <a:buFontTx/>
              <a:buChar char="•"/>
            </a:pPr>
            <a:r>
              <a:rPr lang="en-US" altLang="en-US">
                <a:ea typeface="ＭＳ Ｐゴシック" pitchFamily="34" charset="-128"/>
              </a:rPr>
              <a:t>You can receive widow’s or widower’s benefits based on your age at any time between age 60 and your full retirement age (FRA) as a survivor. However, if you start at an earlier age, your survivor’s benefits are reduced a fraction of a percentage for each month before your full retirement age.</a:t>
            </a:r>
          </a:p>
          <a:p>
            <a:pPr>
              <a:buFontTx/>
              <a:buChar char="•"/>
            </a:pPr>
            <a:r>
              <a:rPr lang="en-US" altLang="en-US">
                <a:ea typeface="ＭＳ Ｐゴシック" pitchFamily="34" charset="-128"/>
              </a:rPr>
              <a:t>If you receive widow’s or widower’s benefits, AND you will qualify for a retirement benefit that’s more than your survivor’s benefit, you can switch to your own retirement benefit as early as age 62.</a:t>
            </a:r>
          </a:p>
          <a:p>
            <a:r>
              <a:rPr lang="en-US" altLang="en-US">
                <a:ea typeface="ＭＳ Ｐゴシック" pitchFamily="34" charset="-128"/>
              </a:rPr>
              <a:t>The rules are complicated and vary depending on your situation, so talk to a Social Security representative about the options available to you.</a:t>
            </a:r>
          </a:p>
          <a:p>
            <a:pPr eaLnBrk="1" hangingPunct="1"/>
            <a:endParaRPr lang="en-US" alt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Rot="1" noChangeAspect="1" noTextEdit="1"/>
          </p:cNvSpPr>
          <p:nvPr>
            <p:ph type="sldImg"/>
          </p:nvPr>
        </p:nvSpPr>
        <p:spPr>
          <a:ln/>
        </p:spPr>
      </p:sp>
      <p:sp>
        <p:nvSpPr>
          <p:cNvPr id="76803" name="Rectangle 5"/>
          <p:cNvSpPr>
            <a:spLocks noGrp="1"/>
          </p:cNvSpPr>
          <p:nvPr>
            <p:ph type="body" idx="1"/>
          </p:nvPr>
        </p:nvSpPr>
        <p:spPr>
          <a:noFill/>
        </p:spPr>
        <p:txBody>
          <a:bodyPr/>
          <a:lstStyle/>
          <a:p>
            <a:r>
              <a:rPr lang="en-US" altLang="en-US" dirty="0">
                <a:ea typeface="ＭＳ Ｐゴシック" pitchFamily="34" charset="-128"/>
              </a:rPr>
              <a:t>Ex-spouse can get Social Security benefits based on other ex-spouse’s record if the marriage lasted at least 10 years.</a:t>
            </a:r>
          </a:p>
          <a:p>
            <a:r>
              <a:rPr lang="en-US" altLang="en-US" dirty="0">
                <a:ea typeface="ＭＳ Ｐゴシック" pitchFamily="34" charset="-128"/>
              </a:rPr>
              <a:t>The ex-spouse (the person receiving benefits) must be 62 years of age or older and unmarried.</a:t>
            </a:r>
          </a:p>
          <a:p>
            <a:r>
              <a:rPr lang="en-US" altLang="en-US" dirty="0">
                <a:ea typeface="ＭＳ Ｐゴシック" pitchFamily="34" charset="-128"/>
              </a:rPr>
              <a:t>The benefit that the receiving person is entitled to receive based on his or her own work is less than the benefit based on the divorce.</a:t>
            </a:r>
          </a:p>
          <a:p>
            <a:r>
              <a:rPr lang="en-US" altLang="en-US" dirty="0">
                <a:ea typeface="ＭＳ Ｐゴシック" pitchFamily="34" charset="-128"/>
              </a:rPr>
              <a:t>The amount of benefit has no effect on other ex-spouse or their current spouse.</a:t>
            </a:r>
          </a:p>
          <a:p>
            <a:r>
              <a:rPr lang="en-US" altLang="en-US" dirty="0">
                <a:ea typeface="ＭＳ Ｐゴシック" pitchFamily="34" charset="-128"/>
              </a:rPr>
              <a:t>Also, if divorced for at least 2 years and both ex-spouses are at least age 62, divorced spouse can get benefits even if other ex-spouse has not started Social Security benefits.</a:t>
            </a:r>
          </a:p>
          <a:p>
            <a:r>
              <a:rPr lang="en-US" altLang="en-US" dirty="0">
                <a:ea typeface="ＭＳ Ｐゴシック" pitchFamily="34" charset="-128"/>
              </a:rPr>
              <a:t>The rules are complicated and vary depending on your situation, so talk to a Social Security representative about the options available to you.</a:t>
            </a:r>
          </a:p>
          <a:p>
            <a:pPr eaLnBrk="1" hangingPunct="1"/>
            <a:endParaRPr lang="en-US" altLang="en-US" dirty="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Rot="1" noChangeAspect="1" noTextEdit="1"/>
          </p:cNvSpPr>
          <p:nvPr>
            <p:ph type="sldImg"/>
          </p:nvPr>
        </p:nvSpPr>
        <p:spPr>
          <a:ln/>
        </p:spPr>
      </p:sp>
      <p:sp>
        <p:nvSpPr>
          <p:cNvPr id="55299" name="Rectangle 5"/>
          <p:cNvSpPr>
            <a:spLocks noGrp="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Rot="1" noChangeAspect="1" noTextEdit="1"/>
          </p:cNvSpPr>
          <p:nvPr>
            <p:ph type="sldImg"/>
          </p:nvPr>
        </p:nvSpPr>
        <p:spPr>
          <a:ln/>
        </p:spPr>
      </p:sp>
      <p:sp>
        <p:nvSpPr>
          <p:cNvPr id="56323" name="Rectangle 5"/>
          <p:cNvSpPr>
            <a:spLocks noGrp="1"/>
          </p:cNvSpPr>
          <p:nvPr>
            <p:ph type="body" idx="1"/>
          </p:nvPr>
        </p:nvSpPr>
        <p:spPr>
          <a:noFill/>
        </p:spPr>
        <p:txBody>
          <a:bodyPr/>
          <a:lstStyle/>
          <a:p>
            <a:r>
              <a:rPr lang="en-US" altLang="en-US" dirty="0">
                <a:ea typeface="ＭＳ Ｐゴシック" pitchFamily="34" charset="-128"/>
              </a:rPr>
              <a:t>You become eligible for Medicare on the first day of the month you turn 65. </a:t>
            </a:r>
          </a:p>
          <a:p>
            <a:r>
              <a:rPr lang="en-US" altLang="en-US" dirty="0">
                <a:ea typeface="ＭＳ Ｐゴシック" pitchFamily="34" charset="-128"/>
              </a:rPr>
              <a:t>If you are already receiving Social Security benefits, you are automatically enrolled. If you are not receiving Social Security benefits, you must enroll to receive benefits. When you enroll can affect your premiums so it’s important to enroll when you turn age 65, because if you delay, you may pay higher premiums.</a:t>
            </a:r>
          </a:p>
          <a:p>
            <a:pPr eaLnBrk="1" hangingPunct="1"/>
            <a:r>
              <a:rPr lang="en-US" altLang="en-US" dirty="0">
                <a:ea typeface="ＭＳ Ｐゴシック" pitchFamily="34" charset="-128"/>
              </a:rPr>
              <a:t>There are four parts to Medicare [click to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Rot="1" noChangeAspect="1" noTextEdit="1"/>
          </p:cNvSpPr>
          <p:nvPr>
            <p:ph type="sldImg"/>
          </p:nvPr>
        </p:nvSpPr>
        <p:spPr>
          <a:ln/>
        </p:spPr>
      </p:sp>
      <p:sp>
        <p:nvSpPr>
          <p:cNvPr id="47107" name="Rectangle 5"/>
          <p:cNvSpPr>
            <a:spLocks noGrp="1"/>
          </p:cNvSpPr>
          <p:nvPr>
            <p:ph type="body" idx="1"/>
          </p:nvPr>
        </p:nvSpPr>
        <p:spPr>
          <a:noFill/>
        </p:spPr>
        <p:txBody>
          <a:bodyPr/>
          <a:lstStyle/>
          <a:p>
            <a:pPr eaLnBrk="1" hangingPunct="1"/>
            <a:r>
              <a:rPr lang="en-US" altLang="en-US" dirty="0">
                <a:ea typeface="ＭＳ Ｐゴシック" pitchFamily="34" charset="-128"/>
              </a:rPr>
              <a:t>Read slide.</a:t>
            </a:r>
          </a:p>
          <a:p>
            <a:pPr eaLnBrk="1" hangingPunct="1"/>
            <a:endParaRPr lang="en-US" altLang="en-US" dirty="0">
              <a:solidFill>
                <a:srgbClr val="FF0000"/>
              </a:solidFill>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Rot="1" noChangeAspect="1" noTextEdit="1"/>
          </p:cNvSpPr>
          <p:nvPr>
            <p:ph type="sldImg"/>
          </p:nvPr>
        </p:nvSpPr>
        <p:spPr>
          <a:ln/>
        </p:spPr>
      </p:sp>
      <p:sp>
        <p:nvSpPr>
          <p:cNvPr id="57347" name="Rectangle 5"/>
          <p:cNvSpPr>
            <a:spLocks noGrp="1"/>
          </p:cNvSpPr>
          <p:nvPr>
            <p:ph type="body" idx="1"/>
          </p:nvPr>
        </p:nvSpPr>
        <p:spPr>
          <a:noFill/>
        </p:spPr>
        <p:txBody>
          <a:bodyPr/>
          <a:lstStyle/>
          <a:p>
            <a:r>
              <a:rPr lang="en-US" altLang="en-US" dirty="0">
                <a:ea typeface="ＭＳ Ｐゴシック" pitchFamily="34" charset="-128"/>
              </a:rPr>
              <a:t>Part A is free but there are deductibles and co-pays. It pays for some of the cost of hospitalization, limited skilled nursing home care, hospice care, and home health services.</a:t>
            </a:r>
          </a:p>
          <a:p>
            <a:r>
              <a:rPr lang="en-US" altLang="en-US" dirty="0">
                <a:ea typeface="ＭＳ Ｐゴシック" pitchFamily="34" charset="-128"/>
              </a:rPr>
              <a:t>Part B primarily covers physicians’ services, most outpatient hospital services, and certain related services. Long-term nursing home care is currently not covered. There is a premium for Part B coverage.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Rot="1" noChangeAspect="1" noTextEdit="1"/>
          </p:cNvSpPr>
          <p:nvPr>
            <p:ph type="sldImg"/>
          </p:nvPr>
        </p:nvSpPr>
        <p:spPr>
          <a:ln/>
        </p:spPr>
      </p:sp>
      <p:sp>
        <p:nvSpPr>
          <p:cNvPr id="58371" name="Rectangle 5"/>
          <p:cNvSpPr>
            <a:spLocks noGrp="1"/>
          </p:cNvSpPr>
          <p:nvPr>
            <p:ph type="body" idx="1"/>
          </p:nvPr>
        </p:nvSpPr>
        <p:spPr>
          <a:noFill/>
        </p:spPr>
        <p:txBody>
          <a:bodyPr/>
          <a:lstStyle/>
          <a:p>
            <a:r>
              <a:rPr lang="en-US" altLang="en-US" dirty="0">
                <a:ea typeface="ＭＳ Ｐゴシック" pitchFamily="34" charset="-128"/>
              </a:rPr>
              <a:t>Part C includes managed care plans, Private Fee-for-Service plans, and Medical Savings Accounts. It may offer extra coverage such as vision, dental, and/or health and wellness programs.</a:t>
            </a:r>
          </a:p>
          <a:p>
            <a:r>
              <a:rPr lang="en-US" altLang="en-US" dirty="0">
                <a:ea typeface="ＭＳ Ｐゴシック" pitchFamily="34" charset="-128"/>
              </a:rPr>
              <a:t>Part D is a voluntary prescription drug coverage.</a:t>
            </a:r>
          </a:p>
          <a:p>
            <a:r>
              <a:rPr lang="en-US" altLang="en-US" dirty="0">
                <a:ea typeface="ＭＳ Ｐゴシック" pitchFamily="34" charset="-128"/>
              </a:rPr>
              <a:t>Note that Medicare does not cover everything.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Rot="1" noChangeAspect="1" noTextEdit="1"/>
          </p:cNvSpPr>
          <p:nvPr>
            <p:ph type="sldImg"/>
          </p:nvPr>
        </p:nvSpPr>
        <p:spPr>
          <a:ln/>
        </p:spPr>
      </p:sp>
      <p:sp>
        <p:nvSpPr>
          <p:cNvPr id="59395" name="Rectangle 5"/>
          <p:cNvSpPr>
            <a:spLocks noGrp="1"/>
          </p:cNvSpPr>
          <p:nvPr>
            <p:ph type="body" idx="1"/>
          </p:nvPr>
        </p:nvSpPr>
        <p:spPr>
          <a:noFill/>
        </p:spPr>
        <p:txBody>
          <a:bodyPr/>
          <a:lstStyle/>
          <a:p>
            <a:r>
              <a:rPr lang="en-US" altLang="en-US" dirty="0">
                <a:ea typeface="ＭＳ Ｐゴシック" pitchFamily="34" charset="-128"/>
              </a:rPr>
              <a:t>There are a few decisions to make.</a:t>
            </a:r>
          </a:p>
          <a:p>
            <a:r>
              <a:rPr lang="en-US" altLang="en-US" dirty="0">
                <a:ea typeface="ＭＳ Ｐゴシック" pitchFamily="34" charset="-128"/>
              </a:rPr>
              <a:t>First decision is, how you want to get coverage. [click]</a:t>
            </a:r>
          </a:p>
          <a:p>
            <a:r>
              <a:rPr lang="en-US" altLang="en-US" dirty="0">
                <a:ea typeface="ＭＳ Ｐゴシック" pitchFamily="34" charset="-128"/>
              </a:rPr>
              <a:t>There are two main ways to get your Medicare coverage: Original Medicare and Medicare Advantage Plan, which is like an HMO or PPO. [click]</a:t>
            </a:r>
          </a:p>
          <a:p>
            <a:r>
              <a:rPr lang="en-US" altLang="en-US" dirty="0">
                <a:ea typeface="ＭＳ Ｐゴシック" pitchFamily="34" charset="-128"/>
              </a:rPr>
              <a:t>Second decision is, do you need to add prescription drug coverage? Most Medicare Advantage Plans cover prescription drugs but it can be added to some plans if not already included. [click]</a:t>
            </a:r>
          </a:p>
          <a:p>
            <a:r>
              <a:rPr lang="en-US" altLang="en-US" dirty="0">
                <a:ea typeface="ＭＳ Ｐゴシック" pitchFamily="34" charset="-128"/>
              </a:rPr>
              <a:t>A third decision is, do you need to add supplemental coverage like </a:t>
            </a:r>
            <a:r>
              <a:rPr lang="en-US" altLang="en-US" dirty="0" err="1">
                <a:ea typeface="ＭＳ Ｐゴシック" pitchFamily="34" charset="-128"/>
              </a:rPr>
              <a:t>Medigap</a:t>
            </a:r>
            <a:r>
              <a:rPr lang="en-US" altLang="en-US" dirty="0">
                <a:ea typeface="ＭＳ Ｐゴシック" pitchFamily="34" charset="-128"/>
              </a:rPr>
              <a:t>? If you join a Medicare Advantage Plan, you don’t need (and therefore can’t buy) a </a:t>
            </a:r>
            <a:r>
              <a:rPr lang="en-US" altLang="en-US" dirty="0" err="1">
                <a:ea typeface="ＭＳ Ｐゴシック" pitchFamily="34" charset="-128"/>
              </a:rPr>
              <a:t>Medigap</a:t>
            </a:r>
            <a:r>
              <a:rPr lang="en-US" altLang="en-US" dirty="0">
                <a:ea typeface="ＭＳ Ｐゴシック" pitchFamily="34" charset="-128"/>
              </a:rPr>
              <a:t> (Medicare Supplement Insurance) policy.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Rot="1" noChangeAspect="1" noTextEdit="1"/>
          </p:cNvSpPr>
          <p:nvPr>
            <p:ph type="sldImg"/>
          </p:nvPr>
        </p:nvSpPr>
        <p:spPr>
          <a:ln/>
        </p:spPr>
      </p:sp>
      <p:sp>
        <p:nvSpPr>
          <p:cNvPr id="20483" name="Rectangle 5"/>
          <p:cNvSpPr>
            <a:spLocks noGrp="1"/>
          </p:cNvSpPr>
          <p:nvPr>
            <p:ph type="body" idx="1"/>
          </p:nvPr>
        </p:nvSpPr>
        <p:spPr/>
        <p:txBody>
          <a:bodyPr/>
          <a:lstStyle/>
          <a:p>
            <a:pPr marL="228547" indent="-228547">
              <a:defRPr/>
            </a:pPr>
            <a:r>
              <a:rPr lang="en-US" dirty="0"/>
              <a:t>So, Social Security is just one extremely important part of your retirement sources of income. It is the base on which you and your financial professional will make other decisions. </a:t>
            </a:r>
          </a:p>
          <a:p>
            <a:pPr marL="228547" indent="-228547">
              <a:defRPr/>
            </a:pPr>
            <a:r>
              <a:rPr lang="en-US" dirty="0"/>
              <a:t>Today we covered 7 keys to enhancing your Social Security benefits.</a:t>
            </a:r>
          </a:p>
          <a:p>
            <a:pPr marL="228547" indent="-228547">
              <a:defRPr/>
            </a:pPr>
            <a:r>
              <a:rPr lang="en-US" dirty="0"/>
              <a:t>We started with seven of the basics for knowing the numbers behind the benefits.</a:t>
            </a:r>
          </a:p>
          <a:p>
            <a:pPr marL="228547" indent="-228547">
              <a:buFontTx/>
              <a:buAutoNum type="arabicPeriod"/>
              <a:defRPr/>
            </a:pPr>
            <a:r>
              <a:rPr lang="en-US" dirty="0"/>
              <a:t>Basic facts to know</a:t>
            </a:r>
          </a:p>
          <a:p>
            <a:pPr marL="228547" indent="-228547">
              <a:buFontTx/>
              <a:buAutoNum type="arabicPeriod"/>
              <a:defRPr/>
            </a:pPr>
            <a:r>
              <a:rPr lang="en-US" dirty="0"/>
              <a:t>Benefit basics</a:t>
            </a:r>
          </a:p>
          <a:p>
            <a:pPr marL="228547" indent="-228547">
              <a:buFontTx/>
              <a:buAutoNum type="arabicPeriod"/>
              <a:defRPr/>
            </a:pPr>
            <a:r>
              <a:rPr lang="en-US" dirty="0"/>
              <a:t>When to start benefits</a:t>
            </a:r>
          </a:p>
          <a:p>
            <a:pPr marL="228547" indent="-228547">
              <a:buFontTx/>
              <a:buAutoNum type="arabicPeriod"/>
              <a:defRPr/>
            </a:pPr>
            <a:r>
              <a:rPr lang="en-US" dirty="0"/>
              <a:t>Working in retirement</a:t>
            </a:r>
          </a:p>
          <a:p>
            <a:pPr marL="228547" indent="-228547">
              <a:buFontTx/>
              <a:buAutoNum type="arabicPeriod"/>
              <a:defRPr/>
            </a:pPr>
            <a:r>
              <a:rPr lang="en-US" dirty="0"/>
              <a:t>Tax</a:t>
            </a:r>
            <a:r>
              <a:rPr lang="en-US" baseline="0" dirty="0"/>
              <a:t> implications</a:t>
            </a:r>
            <a:endParaRPr lang="en-US" dirty="0"/>
          </a:p>
          <a:p>
            <a:pPr marL="228547" indent="-228547">
              <a:buFontTx/>
              <a:buAutoNum type="arabicPeriod"/>
              <a:defRPr/>
            </a:pPr>
            <a:r>
              <a:rPr lang="en-US" dirty="0"/>
              <a:t>Spousal</a:t>
            </a:r>
            <a:r>
              <a:rPr lang="en-US" baseline="0" dirty="0"/>
              <a:t> and survivor benefits</a:t>
            </a:r>
            <a:endParaRPr lang="en-US" dirty="0"/>
          </a:p>
          <a:p>
            <a:pPr marL="228547" indent="-228547">
              <a:buFontTx/>
              <a:buAutoNum type="arabicPeriod"/>
              <a:defRPr/>
            </a:pPr>
            <a:r>
              <a:rPr lang="en-US" dirty="0"/>
              <a:t>And finally, we wrapped it up with Medicare, for 7 keys.</a:t>
            </a:r>
          </a:p>
          <a:p>
            <a:pPr marL="228547" indent="-228547">
              <a:defRPr/>
            </a:pPr>
            <a:r>
              <a:rPr lang="en-US" dirty="0"/>
              <a:t>Please remember to seek guidance from the Social Security Administration regarding your particular situation.</a:t>
            </a:r>
          </a:p>
          <a:p>
            <a:pPr marL="228547" indent="-228547">
              <a:defRPr/>
            </a:pPr>
            <a:r>
              <a:rPr lang="en-US" dirty="0"/>
              <a:t>Hopefully, you can now feel more comfortable in looking at your retirement strategies with help from your financial professional, attorney and tax professional.</a:t>
            </a:r>
          </a:p>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ln/>
        </p:spPr>
      </p:sp>
      <p:sp>
        <p:nvSpPr>
          <p:cNvPr id="78851" name="Rectangle 3"/>
          <p:cNvSpPr>
            <a:spLocks noGrp="1"/>
          </p:cNvSpPr>
          <p:nvPr>
            <p:ph type="body" idx="1"/>
          </p:nvPr>
        </p:nvSpPr>
        <p:spPr>
          <a:noFill/>
        </p:spPr>
        <p:txBody>
          <a:bodyPr/>
          <a:lstStyle/>
          <a:p>
            <a:r>
              <a:rPr lang="en-US" altLang="en-US">
                <a:ea typeface="ＭＳ Ｐゴシック" pitchFamily="34" charset="-128"/>
              </a:rPr>
              <a:t>So, we covered a lot of things to think about. What should we do next?</a:t>
            </a:r>
          </a:p>
          <a:p>
            <a:r>
              <a:rPr lang="en-US" altLang="en-US">
                <a:ea typeface="ＭＳ Ｐゴシック" pitchFamily="34" charset="-128"/>
              </a:rPr>
              <a:t>Evaluate if your basic retirement income needs are likely to be covered by your retirement income sources.</a:t>
            </a:r>
          </a:p>
          <a:p>
            <a:r>
              <a:rPr lang="en-US" altLang="en-US">
                <a:ea typeface="ＭＳ Ｐゴシック" pitchFamily="34" charset="-128"/>
              </a:rPr>
              <a:t>Then, let’s meet to review your specific situation.</a:t>
            </a:r>
          </a:p>
          <a:p>
            <a:pPr eaLnBrk="1" hangingPunct="1"/>
            <a:endParaRPr lang="en-US" altLang="en-US">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Rot="1" noChangeAspect="1" noTextEdit="1"/>
          </p:cNvSpPr>
          <p:nvPr>
            <p:ph type="sldImg"/>
          </p:nvPr>
        </p:nvSpPr>
        <p:spPr>
          <a:ln/>
        </p:spPr>
      </p:sp>
      <p:sp>
        <p:nvSpPr>
          <p:cNvPr id="79875"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Rot="1" noChangeAspect="1" noTextEdit="1"/>
          </p:cNvSpPr>
          <p:nvPr>
            <p:ph type="sldImg"/>
          </p:nvPr>
        </p:nvSpPr>
        <p:spPr>
          <a:ln/>
        </p:spPr>
      </p:sp>
      <p:sp>
        <p:nvSpPr>
          <p:cNvPr id="80899"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Rot="1" noChangeAspect="1" noTextEdit="1"/>
          </p:cNvSpPr>
          <p:nvPr>
            <p:ph type="sldImg"/>
          </p:nvPr>
        </p:nvSpPr>
        <p:spPr>
          <a:ln/>
        </p:spPr>
      </p:sp>
      <p:sp>
        <p:nvSpPr>
          <p:cNvPr id="48131" name="Rectangle 5"/>
          <p:cNvSpPr>
            <a:spLocks noGrp="1"/>
          </p:cNvSpPr>
          <p:nvPr>
            <p:ph type="body" idx="1"/>
          </p:nvPr>
        </p:nvSpPr>
        <p:spPr>
          <a:noFill/>
        </p:spPr>
        <p:txBody>
          <a:bodyPr/>
          <a:lstStyle/>
          <a:p>
            <a:r>
              <a:rPr lang="en-US" altLang="en-US" dirty="0">
                <a:ea typeface="ＭＳ Ｐゴシック" pitchFamily="34" charset="-128"/>
              </a:rPr>
              <a:t>One of the most confusing but most important steps in your retirement strategies is understanding Social Security retirement benefits.</a:t>
            </a:r>
          </a:p>
          <a:p>
            <a:r>
              <a:rPr lang="en-US" altLang="en-US" dirty="0">
                <a:ea typeface="ＭＳ Ｐゴシック" pitchFamily="34" charset="-128"/>
              </a:rPr>
              <a:t>Many believe it is cut and dried and do not realize there are options.</a:t>
            </a:r>
          </a:p>
          <a:p>
            <a:r>
              <a:rPr lang="en-US" altLang="en-US" dirty="0">
                <a:ea typeface="ＭＳ Ｐゴシック" pitchFamily="34" charset="-128"/>
              </a:rPr>
              <a:t>However, it is a retirement income source with some control and a variety of elections you will need to make.</a:t>
            </a:r>
          </a:p>
          <a:p>
            <a:r>
              <a:rPr lang="en-US" altLang="en-US" dirty="0">
                <a:ea typeface="ＭＳ Ｐゴシック" pitchFamily="34" charset="-128"/>
              </a:rPr>
              <a:t>In addition, since Social Security may be the basis of all your retirement income decisions, it is important to fully understand the implications of the decisions you make.</a:t>
            </a:r>
          </a:p>
          <a:p>
            <a:r>
              <a:rPr lang="en-US" altLang="en-US" dirty="0">
                <a:ea typeface="ＭＳ Ｐゴシック" pitchFamily="34" charset="-128"/>
              </a:rPr>
              <a:t>Managing your Social Security income benefit is an important part of your retirement income process.</a:t>
            </a:r>
          </a:p>
          <a:p>
            <a:pPr eaLnBrk="1" hangingPunct="1"/>
            <a:endParaRPr lang="en-US" altLang="en-US"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Rot="1" noChangeAspect="1" noTextEdit="1"/>
          </p:cNvSpPr>
          <p:nvPr>
            <p:ph type="sldImg"/>
          </p:nvPr>
        </p:nvSpPr>
        <p:spPr>
          <a:ln/>
        </p:spPr>
      </p:sp>
      <p:sp>
        <p:nvSpPr>
          <p:cNvPr id="20483" name="Rectangle 5"/>
          <p:cNvSpPr>
            <a:spLocks noGrp="1"/>
          </p:cNvSpPr>
          <p:nvPr>
            <p:ph type="body" idx="1"/>
          </p:nvPr>
        </p:nvSpPr>
        <p:spPr/>
        <p:txBody>
          <a:bodyPr/>
          <a:lstStyle/>
          <a:p>
            <a:pPr marL="228547" indent="-228547">
              <a:defRPr/>
            </a:pPr>
            <a:r>
              <a:rPr lang="en-US" dirty="0"/>
              <a:t>While many of you know the basics of Social Security, we are going to structure our session so that as you work with your financial professional, you will feel more comfortable in making decisions affecting your 401(k), IRAs, etc.</a:t>
            </a:r>
            <a:r>
              <a:rPr lang="en-US" baseline="0" dirty="0"/>
              <a:t> </a:t>
            </a:r>
            <a:r>
              <a:rPr lang="en-US" dirty="0"/>
              <a:t>As we discuss this material, please be aware that you should seek guidance from the Social Security Administration regarding your particular situation.</a:t>
            </a:r>
          </a:p>
          <a:p>
            <a:pPr marL="228547" indent="-228547">
              <a:defRPr/>
            </a:pPr>
            <a:r>
              <a:rPr lang="en-US" dirty="0"/>
              <a:t>Today, we will cover 7 keys to enhancing your Social Security benefits.</a:t>
            </a:r>
          </a:p>
          <a:p>
            <a:pPr marL="228547" indent="-228547">
              <a:defRPr/>
            </a:pPr>
            <a:r>
              <a:rPr lang="en-US" dirty="0"/>
              <a:t>Let’s start with the basics. </a:t>
            </a:r>
          </a:p>
          <a:p>
            <a:pPr marL="228547" indent="-228547">
              <a:buFontTx/>
              <a:buAutoNum type="arabicPeriod"/>
              <a:defRPr/>
            </a:pPr>
            <a:r>
              <a:rPr lang="en-US" dirty="0"/>
              <a:t>General Social Security facts to know</a:t>
            </a:r>
          </a:p>
          <a:p>
            <a:pPr marL="228547" indent="-228547">
              <a:buFontTx/>
              <a:buAutoNum type="arabicPeriod"/>
              <a:defRPr/>
            </a:pPr>
            <a:r>
              <a:rPr lang="en-US" dirty="0"/>
              <a:t>We’ll cover income benefits</a:t>
            </a:r>
          </a:p>
          <a:p>
            <a:pPr marL="228547" indent="-228547">
              <a:buFontTx/>
              <a:buAutoNum type="arabicPeriod"/>
              <a:defRPr/>
            </a:pPr>
            <a:r>
              <a:rPr lang="en-US" dirty="0"/>
              <a:t>When to start benefits</a:t>
            </a:r>
          </a:p>
          <a:p>
            <a:pPr marL="228547" indent="-228547">
              <a:buFontTx/>
              <a:buAutoNum type="arabicPeriod"/>
              <a:defRPr/>
            </a:pPr>
            <a:r>
              <a:rPr lang="en-US" dirty="0"/>
              <a:t>Working in retirement</a:t>
            </a:r>
          </a:p>
          <a:p>
            <a:pPr marL="228547" indent="-228547">
              <a:buFontTx/>
              <a:buAutoNum type="arabicPeriod"/>
              <a:defRPr/>
            </a:pPr>
            <a:r>
              <a:rPr lang="en-US" dirty="0"/>
              <a:t>Tax implications</a:t>
            </a:r>
          </a:p>
          <a:p>
            <a:pPr marL="228547" indent="-228547">
              <a:buFontTx/>
              <a:buAutoNum type="arabicPeriod"/>
              <a:defRPr/>
            </a:pPr>
            <a:r>
              <a:rPr lang="en-US" dirty="0"/>
              <a:t>Spousal</a:t>
            </a:r>
            <a:r>
              <a:rPr lang="en-US" baseline="0" dirty="0"/>
              <a:t> and survivor benefits</a:t>
            </a:r>
            <a:endParaRPr lang="en-US" dirty="0"/>
          </a:p>
          <a:p>
            <a:pPr marL="228547" indent="-228547">
              <a:buFontTx/>
              <a:buAutoNum type="arabicPeriod"/>
              <a:defRPr/>
            </a:pPr>
            <a:r>
              <a:rPr lang="en-US" dirty="0"/>
              <a:t>And finally, we will wrap it up with</a:t>
            </a:r>
            <a:r>
              <a:rPr lang="en-US" baseline="0" dirty="0"/>
              <a:t> Medicare basics.</a:t>
            </a:r>
            <a:endParaRPr lang="en-US" dirty="0"/>
          </a:p>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Rot="1" noChangeAspect="1" noTextEdit="1"/>
          </p:cNvSpPr>
          <p:nvPr>
            <p:ph type="sldImg"/>
          </p:nvPr>
        </p:nvSpPr>
        <p:spPr>
          <a:ln/>
        </p:spPr>
      </p:sp>
      <p:sp>
        <p:nvSpPr>
          <p:cNvPr id="50179" name="Rectangle 5"/>
          <p:cNvSpPr>
            <a:spLocks noGrp="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Rot="1" noChangeAspect="1" noTextEdit="1"/>
          </p:cNvSpPr>
          <p:nvPr>
            <p:ph type="sldImg"/>
          </p:nvPr>
        </p:nvSpPr>
        <p:spPr>
          <a:ln/>
        </p:spPr>
      </p:sp>
      <p:sp>
        <p:nvSpPr>
          <p:cNvPr id="52227" name="Rectangle 5"/>
          <p:cNvSpPr>
            <a:spLocks noGrp="1"/>
          </p:cNvSpPr>
          <p:nvPr>
            <p:ph type="body" idx="1"/>
          </p:nvPr>
        </p:nvSpPr>
        <p:spPr>
          <a:noFill/>
        </p:spPr>
        <p:txBody>
          <a:bodyPr/>
          <a:lstStyle/>
          <a:p>
            <a:r>
              <a:rPr lang="en-US" altLang="en-US" dirty="0">
                <a:ea typeface="ＭＳ Ｐゴシック" pitchFamily="34" charset="-128"/>
              </a:rPr>
              <a:t>Social Security</a:t>
            </a:r>
            <a:r>
              <a:rPr lang="en-US" altLang="en-US" baseline="0" dirty="0">
                <a:ea typeface="ＭＳ Ｐゴシック" pitchFamily="34" charset="-128"/>
              </a:rPr>
              <a:t> can be a considerable income source during retirement. </a:t>
            </a:r>
            <a:r>
              <a:rPr lang="en-US" altLang="en-US" dirty="0">
                <a:ea typeface="ＭＳ Ｐゴシック" pitchFamily="34" charset="-128"/>
              </a:rPr>
              <a:t>Both</a:t>
            </a:r>
            <a:r>
              <a:rPr lang="en-US" altLang="en-US" baseline="0" dirty="0">
                <a:ea typeface="ＭＳ Ｐゴシック" pitchFamily="34" charset="-128"/>
              </a:rPr>
              <a:t> workers and retirees say </a:t>
            </a:r>
            <a:r>
              <a:rPr lang="en-US" altLang="en-US" dirty="0">
                <a:ea typeface="ＭＳ Ｐゴシック" pitchFamily="34" charset="-128"/>
              </a:rPr>
              <a:t>Social Security is providing</a:t>
            </a:r>
            <a:r>
              <a:rPr lang="en-US" altLang="en-US" baseline="0" dirty="0">
                <a:ea typeface="ＭＳ Ｐゴシック" pitchFamily="34" charset="-128"/>
              </a:rPr>
              <a:t> </a:t>
            </a:r>
            <a:r>
              <a:rPr lang="en-US" altLang="en-US" dirty="0">
                <a:ea typeface="ＭＳ Ｐゴシック" pitchFamily="34" charset="-128"/>
              </a:rPr>
              <a:t>or will provide some amount of income for them while in their retirement years.</a:t>
            </a:r>
          </a:p>
          <a:p>
            <a:r>
              <a:rPr lang="en-US" altLang="en-US" dirty="0">
                <a:ea typeface="ＭＳ Ｐゴシック" pitchFamily="34" charset="-128"/>
              </a:rPr>
              <a:t>However, just</a:t>
            </a:r>
            <a:r>
              <a:rPr lang="en-US" altLang="en-US" baseline="0" dirty="0">
                <a:ea typeface="ＭＳ Ｐゴシック" pitchFamily="34" charset="-128"/>
              </a:rPr>
              <a:t> 36% of</a:t>
            </a:r>
            <a:r>
              <a:rPr lang="en-US" altLang="en-US" dirty="0">
                <a:ea typeface="ＭＳ Ｐゴシック" pitchFamily="34" charset="-128"/>
              </a:rPr>
              <a:t> workers predict that SS will be a major source of income during retirement, compared to the 68% of retirees reporting</a:t>
            </a:r>
            <a:r>
              <a:rPr lang="en-US" altLang="en-US" baseline="0" dirty="0">
                <a:ea typeface="ＭＳ Ｐゴシック" pitchFamily="34" charset="-128"/>
              </a:rPr>
              <a:t> SS being a major income source for them.</a:t>
            </a:r>
            <a:r>
              <a:rPr lang="en-US" altLang="en-US" dirty="0">
                <a:ea typeface="ＭＳ Ｐゴシック" pitchFamily="34" charset="-128"/>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Rot="1" noChangeAspect="1" noTextEdit="1"/>
          </p:cNvSpPr>
          <p:nvPr>
            <p:ph type="sldImg"/>
          </p:nvPr>
        </p:nvSpPr>
        <p:spPr>
          <a:ln/>
        </p:spPr>
      </p:sp>
      <p:sp>
        <p:nvSpPr>
          <p:cNvPr id="52227" name="Rectangle 5"/>
          <p:cNvSpPr>
            <a:spLocks noGrp="1"/>
          </p:cNvSpPr>
          <p:nvPr>
            <p:ph type="body" idx="1"/>
          </p:nvPr>
        </p:nvSpPr>
        <p:spPr>
          <a:noFill/>
        </p:spPr>
        <p:txBody>
          <a:bodyPr/>
          <a:lstStyle/>
          <a:p>
            <a:r>
              <a:rPr lang="en-US" altLang="en-US" dirty="0">
                <a:ea typeface="ＭＳ Ｐゴシック" pitchFamily="34" charset="-128"/>
              </a:rPr>
              <a:t>Social Security is more than just retirement.</a:t>
            </a:r>
          </a:p>
          <a:p>
            <a:r>
              <a:rPr lang="en-US" altLang="en-US" dirty="0">
                <a:ea typeface="ＭＳ Ｐゴシック" pitchFamily="34" charset="-128"/>
              </a:rPr>
              <a:t>According to Social Security Administration, about 63 million people were predicted to receive benefits in 2018 using a snapshot</a:t>
            </a:r>
            <a:r>
              <a:rPr lang="en-US" altLang="en-US" baseline="0" dirty="0">
                <a:ea typeface="ＭＳ Ｐゴシック" pitchFamily="34" charset="-128"/>
              </a:rPr>
              <a:t> of </a:t>
            </a:r>
            <a:r>
              <a:rPr lang="en-US" altLang="en-US" dirty="0">
                <a:ea typeface="ＭＳ Ｐゴシック" pitchFamily="34" charset="-128"/>
              </a:rPr>
              <a:t>June 2018 beneficiary data.</a:t>
            </a:r>
          </a:p>
          <a:p>
            <a:r>
              <a:rPr lang="en-US" altLang="en-US">
                <a:ea typeface="ＭＳ Ｐゴシック" pitchFamily="34" charset="-128"/>
              </a:rPr>
              <a:t>Approximately 72% </a:t>
            </a:r>
            <a:r>
              <a:rPr lang="en-US" altLang="en-US" dirty="0">
                <a:ea typeface="ＭＳ Ｐゴシック" pitchFamily="34" charset="-128"/>
              </a:rPr>
              <a:t>are retired workers and their dependents, 13% are disabled workers and their dependents, and 15% survivors.</a:t>
            </a:r>
          </a:p>
          <a:p>
            <a:r>
              <a:rPr lang="en-US" altLang="en-US" dirty="0">
                <a:ea typeface="ＭＳ Ｐゴシック" pitchFamily="34" charset="-128"/>
              </a:rPr>
              <a:t>Average monthly benefit (based on June 2018 beneficiary data) is $1,413</a:t>
            </a:r>
            <a:r>
              <a:rPr lang="en-US" altLang="en-US" baseline="0" dirty="0">
                <a:ea typeface="ＭＳ Ｐゴシック" pitchFamily="34" charset="-128"/>
              </a:rPr>
              <a:t> </a:t>
            </a:r>
            <a:r>
              <a:rPr lang="en-US" altLang="en-US" dirty="0">
                <a:ea typeface="ＭＳ Ｐゴシック" pitchFamily="34" charset="-128"/>
              </a:rPr>
              <a:t>for retired workers and their dependents, and $1,198 for disabled workers and dependents.</a:t>
            </a:r>
            <a:r>
              <a:rPr lang="en-US" altLang="en-US" baseline="0" dirty="0">
                <a:ea typeface="ＭＳ Ｐゴシック" pitchFamily="34" charset="-128"/>
              </a:rPr>
              <a:t> No average monthly benefit information is available or reported for survivors.</a:t>
            </a:r>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Rot="1" noChangeAspect="1" noTextEdit="1"/>
          </p:cNvSpPr>
          <p:nvPr>
            <p:ph type="sldImg"/>
          </p:nvPr>
        </p:nvSpPr>
        <p:spPr>
          <a:ln/>
        </p:spPr>
      </p:sp>
      <p:sp>
        <p:nvSpPr>
          <p:cNvPr id="53251" name="Rectangle 5"/>
          <p:cNvSpPr>
            <a:spLocks noGrp="1"/>
          </p:cNvSpPr>
          <p:nvPr>
            <p:ph type="body" idx="1"/>
          </p:nvPr>
        </p:nvSpPr>
        <p:spPr>
          <a:noFill/>
        </p:spPr>
        <p:txBody>
          <a:bodyPr/>
          <a:lstStyle/>
          <a:p>
            <a:r>
              <a:rPr lang="en-US" altLang="en-US" dirty="0">
                <a:ea typeface="ＭＳ Ｐゴシック" pitchFamily="34" charset="-128"/>
              </a:rPr>
              <a:t>Many are concerned about the future of Social Security. </a:t>
            </a:r>
          </a:p>
          <a:p>
            <a:r>
              <a:rPr lang="en-US" altLang="en-US" dirty="0">
                <a:ea typeface="ＭＳ Ｐゴシック" pitchFamily="34" charset="-128"/>
              </a:rPr>
              <a:t>The gap between benefits and promised payment continues to grow.</a:t>
            </a:r>
          </a:p>
          <a:p>
            <a:r>
              <a:rPr lang="en-US" altLang="en-US" dirty="0">
                <a:ea typeface="ＭＳ Ｐゴシック" pitchFamily="34" charset="-128"/>
              </a:rPr>
              <a:t>Will it be there when I retire? This is a common question for many people.</a:t>
            </a:r>
          </a:p>
          <a:p>
            <a:r>
              <a:rPr lang="en-US" altLang="en-US" dirty="0">
                <a:ea typeface="ＭＳ Ｐゴシック" pitchFamily="34" charset="-128"/>
              </a:rPr>
              <a:t>By 2034, the Social Security Administration says the trust fund is expected to be depleted.</a:t>
            </a:r>
          </a:p>
          <a:p>
            <a:r>
              <a:rPr lang="en-US" altLang="en-US" dirty="0">
                <a:ea typeface="ＭＳ Ｐゴシック" pitchFamily="34" charset="-128"/>
              </a:rPr>
              <a:t>However, it appears today that projected tax revenues will be adequate to pay about 77% of scheduled benefits in the depletion year of 2034.</a:t>
            </a:r>
          </a:p>
          <a:p>
            <a:r>
              <a:rPr lang="en-US" altLang="en-US" dirty="0">
                <a:ea typeface="ＭＳ Ｐゴシック" pitchFamily="34" charset="-128"/>
              </a:rPr>
              <a:t>Congress will have to make further changes to either reduce future benefits or increase taxes, as a couple of examples of options. </a:t>
            </a:r>
          </a:p>
          <a:p>
            <a:pPr eaLnBrk="1" hangingPunct="1"/>
            <a:endParaRPr lang="en-US" alt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8D7A681F-43F3-4709-A2B1-632D25FBB7D1}" type="slidenum">
              <a:rPr lang="en-US"/>
              <a:pPr>
                <a:defRPr/>
              </a:pPr>
              <a:t>‹#›</a:t>
            </a:fld>
            <a:endParaRPr lang="en-US"/>
          </a:p>
        </p:txBody>
      </p:sp>
    </p:spTree>
    <p:extLst>
      <p:ext uri="{BB962C8B-B14F-4D97-AF65-F5344CB8AC3E}">
        <p14:creationId xmlns:p14="http://schemas.microsoft.com/office/powerpoint/2010/main" val="12449246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5798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249F8E15-750E-4960-97DE-F02D0456799D}" type="slidenum">
              <a:rPr lang="en-US"/>
              <a:pPr>
                <a:defRPr/>
              </a:pPr>
              <a:t>‹#›</a:t>
            </a:fld>
            <a:endParaRPr lang="en-US"/>
          </a:p>
        </p:txBody>
      </p:sp>
    </p:spTree>
    <p:extLst>
      <p:ext uri="{BB962C8B-B14F-4D97-AF65-F5344CB8AC3E}">
        <p14:creationId xmlns:p14="http://schemas.microsoft.com/office/powerpoint/2010/main" val="17753241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57E17D20-3926-462E-8E19-5363D3D324F7}" type="slidenum">
              <a:rPr lang="en-US"/>
              <a:pPr>
                <a:defRPr/>
              </a:pPr>
              <a:t>‹#›</a:t>
            </a:fld>
            <a:endParaRPr lang="en-US"/>
          </a:p>
        </p:txBody>
      </p:sp>
    </p:spTree>
    <p:extLst>
      <p:ext uri="{BB962C8B-B14F-4D97-AF65-F5344CB8AC3E}">
        <p14:creationId xmlns:p14="http://schemas.microsoft.com/office/powerpoint/2010/main" val="1605300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CE4BE109-01C5-47DF-942E-F5E3B9C30922}" type="slidenum">
              <a:rPr lang="en-US"/>
              <a:pPr>
                <a:defRPr/>
              </a:pPr>
              <a:t>‹#›</a:t>
            </a:fld>
            <a:endParaRPr lang="en-US"/>
          </a:p>
        </p:txBody>
      </p:sp>
    </p:spTree>
    <p:extLst>
      <p:ext uri="{BB962C8B-B14F-4D97-AF65-F5344CB8AC3E}">
        <p14:creationId xmlns:p14="http://schemas.microsoft.com/office/powerpoint/2010/main" val="2255762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460375" y="268288"/>
            <a:ext cx="77057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 </a:t>
            </a:r>
          </a:p>
        </p:txBody>
      </p:sp>
      <p:sp>
        <p:nvSpPr>
          <p:cNvPr id="1027" name="Text Placeholder 2"/>
          <p:cNvSpPr>
            <a:spLocks noGrp="1"/>
          </p:cNvSpPr>
          <p:nvPr>
            <p:ph type="body" idx="1"/>
          </p:nvPr>
        </p:nvSpPr>
        <p:spPr bwMode="gray">
          <a:xfrm>
            <a:off x="471488" y="1600200"/>
            <a:ext cx="82153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5"/>
          <p:cNvSpPr>
            <a:spLocks noGrp="1"/>
          </p:cNvSpPr>
          <p:nvPr>
            <p:ph type="sldNum" sz="quarter" idx="4"/>
          </p:nvPr>
        </p:nvSpPr>
        <p:spPr bwMode="gray">
          <a:xfrm>
            <a:off x="76200" y="6288088"/>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a:latin typeface="+mn-lt"/>
                <a:ea typeface="ＭＳ Ｐゴシック" pitchFamily="-112" charset="-128"/>
              </a:defRPr>
            </a:lvl1pPr>
          </a:lstStyle>
          <a:p>
            <a:pPr>
              <a:defRPr/>
            </a:pPr>
            <a:fld id="{6F58EC0A-C30D-4286-83AD-40EF42C74F9F}" type="slidenum">
              <a:rPr lang="en-US"/>
              <a:pPr>
                <a:defRPr/>
              </a:pPr>
              <a:t>‹#›</a:t>
            </a:fld>
            <a:endParaRPr lang="en-US"/>
          </a:p>
        </p:txBody>
      </p:sp>
      <p:sp>
        <p:nvSpPr>
          <p:cNvPr id="1029" name="Line 6"/>
          <p:cNvSpPr>
            <a:spLocks noChangeShapeType="1"/>
          </p:cNvSpPr>
          <p:nvPr/>
        </p:nvSpPr>
        <p:spPr bwMode="gray">
          <a:xfrm>
            <a:off x="762000" y="6288088"/>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12"/>
          <p:cNvSpPr>
            <a:spLocks noChangeShapeType="1"/>
          </p:cNvSpPr>
          <p:nvPr/>
        </p:nvSpPr>
        <p:spPr bwMode="gray">
          <a:xfrm>
            <a:off x="465138" y="1219200"/>
            <a:ext cx="8204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31" name="Picture 10"/>
          <p:cNvPicPr>
            <a:picLocks noChangeAspect="1"/>
          </p:cNvPicPr>
          <p:nvPr userDrawn="1"/>
        </p:nvPicPr>
        <p:blipFill>
          <a:blip r:embed="rId3">
            <a:extLst>
              <a:ext uri="{28A0092B-C50C-407E-A947-70E740481C1C}">
                <a14:useLocalDpi xmlns:a14="http://schemas.microsoft.com/office/drawing/2010/main" val="0"/>
              </a:ext>
            </a:extLst>
          </a:blip>
          <a:srcRect b="39720"/>
          <a:stretch>
            <a:fillRect/>
          </a:stretch>
        </p:blipFill>
        <p:spPr bwMode="auto">
          <a:xfrm>
            <a:off x="7096125" y="6400800"/>
            <a:ext cx="1570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6"/>
          <p:cNvSpPr>
            <a:spLocks noChangeShapeType="1"/>
          </p:cNvSpPr>
          <p:nvPr userDrawn="1"/>
        </p:nvSpPr>
        <p:spPr bwMode="gray">
          <a:xfrm>
            <a:off x="70104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3" name="Picture 12"/>
          <p:cNvPicPr>
            <a:picLocks noChangeAspect="1"/>
          </p:cNvPicPr>
          <p:nvPr userDrawn="1"/>
        </p:nvPicPr>
        <p:blipFill>
          <a:blip r:embed="rId4">
            <a:extLst>
              <a:ext uri="{28A0092B-C50C-407E-A947-70E740481C1C}">
                <a14:useLocalDpi xmlns:a14="http://schemas.microsoft.com/office/drawing/2010/main" val="0"/>
              </a:ext>
            </a:extLst>
          </a:blip>
          <a:srcRect b="29587"/>
          <a:stretch>
            <a:fillRect/>
          </a:stretch>
        </p:blipFill>
        <p:spPr bwMode="auto">
          <a:xfrm>
            <a:off x="6111875" y="6400800"/>
            <a:ext cx="822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4" r:id="rId1"/>
  </p:sldLayoutIdLst>
  <p:transition>
    <p:fade/>
  </p:transition>
  <p:hf hdr="0" ftr="0" dt="0"/>
  <p:txStyles>
    <p:titleStyle>
      <a:lvl1pPr algn="l" defTabSz="457200" rtl="0" eaLnBrk="0" fontAlgn="base" hangingPunct="0">
        <a:lnSpc>
          <a:spcPct val="90000"/>
        </a:lnSpc>
        <a:spcBef>
          <a:spcPct val="0"/>
        </a:spcBef>
        <a:spcAft>
          <a:spcPct val="0"/>
        </a:spcAft>
        <a:defRPr sz="26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2pPr>
      <a:lvl3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3pPr>
      <a:lvl4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4pPr>
      <a:lvl5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5pPr>
      <a:lvl6pPr marL="4572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6pPr>
      <a:lvl7pPr marL="9144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7pPr>
      <a:lvl8pPr marL="13716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8pPr>
      <a:lvl9pPr marL="18288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Swing_HR_C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ltGray">
          <a:xfrm>
            <a:off x="0" y="5680075"/>
            <a:ext cx="9144000" cy="1177925"/>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112" charset="-128"/>
              </a:defRPr>
            </a:lvl1pPr>
            <a:lvl2pPr marL="742950" indent="-285750" eaLnBrk="0" hangingPunct="0">
              <a:defRPr>
                <a:solidFill>
                  <a:schemeClr val="tx1"/>
                </a:solidFill>
                <a:latin typeface="Calibri" pitchFamily="34" charset="0"/>
                <a:ea typeface="ＭＳ Ｐゴシック" pitchFamily="-112" charset="-128"/>
              </a:defRPr>
            </a:lvl2pPr>
            <a:lvl3pPr marL="1143000" indent="-228600" eaLnBrk="0" hangingPunct="0">
              <a:defRPr>
                <a:solidFill>
                  <a:schemeClr val="tx1"/>
                </a:solidFill>
                <a:latin typeface="Calibri" pitchFamily="34" charset="0"/>
                <a:ea typeface="ＭＳ Ｐゴシック" pitchFamily="-112" charset="-128"/>
              </a:defRPr>
            </a:lvl3pPr>
            <a:lvl4pPr marL="1600200" indent="-228600" eaLnBrk="0" hangingPunct="0">
              <a:defRPr>
                <a:solidFill>
                  <a:schemeClr val="tx1"/>
                </a:solidFill>
                <a:latin typeface="Calibri" pitchFamily="34" charset="0"/>
                <a:ea typeface="ＭＳ Ｐゴシック" pitchFamily="-112" charset="-128"/>
              </a:defRPr>
            </a:lvl4pPr>
            <a:lvl5pPr marL="2057400" indent="-228600" eaLnBrk="0" hangingPunct="0">
              <a:defRPr>
                <a:solidFill>
                  <a:schemeClr val="tx1"/>
                </a:solidFill>
                <a:latin typeface="Calibri" pitchFamily="34"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9pPr>
          </a:lstStyle>
          <a:p>
            <a:pPr eaLnBrk="1" hangingPunct="1">
              <a:defRPr/>
            </a:pPr>
            <a:endParaRPr lang="en-US" altLang="en-US"/>
          </a:p>
        </p:txBody>
      </p:sp>
      <p:sp>
        <p:nvSpPr>
          <p:cNvPr id="2052" name="Freeform 6"/>
          <p:cNvSpPr>
            <a:spLocks/>
          </p:cNvSpPr>
          <p:nvPr/>
        </p:nvSpPr>
        <p:spPr bwMode="gray">
          <a:xfrm>
            <a:off x="427038" y="793750"/>
            <a:ext cx="4257675" cy="4224338"/>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2" h="2304">
                <a:moveTo>
                  <a:pt x="0" y="2304"/>
                </a:moveTo>
                <a:lnTo>
                  <a:pt x="2010" y="2304"/>
                </a:lnTo>
                <a:lnTo>
                  <a:pt x="2322" y="1992"/>
                </a:lnTo>
                <a:lnTo>
                  <a:pt x="2322" y="0"/>
                </a:lnTo>
                <a:lnTo>
                  <a:pt x="0" y="0"/>
                </a:lnTo>
                <a:lnTo>
                  <a:pt x="0" y="230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Title Placeholder 1"/>
          <p:cNvSpPr>
            <a:spLocks noGrp="1"/>
          </p:cNvSpPr>
          <p:nvPr>
            <p:ph type="title"/>
          </p:nvPr>
        </p:nvSpPr>
        <p:spPr bwMode="white">
          <a:xfrm>
            <a:off x="649288" y="1836738"/>
            <a:ext cx="38925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4" name="Text Placeholder 2"/>
          <p:cNvSpPr>
            <a:spLocks noGrp="1"/>
          </p:cNvSpPr>
          <p:nvPr>
            <p:ph type="body" idx="1"/>
          </p:nvPr>
        </p:nvSpPr>
        <p:spPr bwMode="white">
          <a:xfrm>
            <a:off x="649288" y="3846513"/>
            <a:ext cx="38846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
        <p:nvSpPr>
          <p:cNvPr id="2055" name="Rectangle 10"/>
          <p:cNvSpPr>
            <a:spLocks noChangeArrowheads="1"/>
          </p:cNvSpPr>
          <p:nvPr userDrawn="1"/>
        </p:nvSpPr>
        <p:spPr bwMode="auto">
          <a:xfrm>
            <a:off x="428625" y="461963"/>
            <a:ext cx="4259263" cy="271462"/>
          </a:xfrm>
          <a:prstGeom prst="rect">
            <a:avLst/>
          </a:prstGeom>
          <a:solidFill>
            <a:srgbClr val="008699"/>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112" charset="-128"/>
              </a:defRPr>
            </a:lvl1pPr>
            <a:lvl2pPr marL="742950" indent="-285750" eaLnBrk="0" hangingPunct="0">
              <a:defRPr>
                <a:solidFill>
                  <a:schemeClr val="tx1"/>
                </a:solidFill>
                <a:latin typeface="Calibri" pitchFamily="34" charset="0"/>
                <a:ea typeface="ＭＳ Ｐゴシック" pitchFamily="-112" charset="-128"/>
              </a:defRPr>
            </a:lvl2pPr>
            <a:lvl3pPr marL="1143000" indent="-228600" eaLnBrk="0" hangingPunct="0">
              <a:defRPr>
                <a:solidFill>
                  <a:schemeClr val="tx1"/>
                </a:solidFill>
                <a:latin typeface="Calibri" pitchFamily="34" charset="0"/>
                <a:ea typeface="ＭＳ Ｐゴシック" pitchFamily="-112" charset="-128"/>
              </a:defRPr>
            </a:lvl3pPr>
            <a:lvl4pPr marL="1600200" indent="-228600" eaLnBrk="0" hangingPunct="0">
              <a:defRPr>
                <a:solidFill>
                  <a:schemeClr val="tx1"/>
                </a:solidFill>
                <a:latin typeface="Calibri" pitchFamily="34" charset="0"/>
                <a:ea typeface="ＭＳ Ｐゴシック" pitchFamily="-112" charset="-128"/>
              </a:defRPr>
            </a:lvl4pPr>
            <a:lvl5pPr marL="2057400" indent="-228600" eaLnBrk="0" hangingPunct="0">
              <a:defRPr>
                <a:solidFill>
                  <a:schemeClr val="tx1"/>
                </a:solidFill>
                <a:latin typeface="Calibri" pitchFamily="34"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9pPr>
          </a:lstStyle>
          <a:p>
            <a:pPr eaLnBrk="1" hangingPunct="1">
              <a:defRPr/>
            </a:pPr>
            <a:endParaRPr lang="en-US" altLang="en-US"/>
          </a:p>
        </p:txBody>
      </p:sp>
      <p:sp>
        <p:nvSpPr>
          <p:cNvPr id="2057" name="Rectangle 21"/>
          <p:cNvSpPr>
            <a:spLocks noChangeArrowheads="1"/>
          </p:cNvSpPr>
          <p:nvPr userDrawn="1"/>
        </p:nvSpPr>
        <p:spPr bwMode="gray">
          <a:xfrm>
            <a:off x="319088" y="6216650"/>
            <a:ext cx="56769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0000" tIns="0" rIns="0" bIns="0" anchor="b"/>
          <a:lstStyle>
            <a:lvl1pPr eaLnBrk="0" hangingPunct="0">
              <a:defRPr>
                <a:solidFill>
                  <a:schemeClr val="tx1"/>
                </a:solidFill>
                <a:latin typeface="Calibri" pitchFamily="34" charset="0"/>
                <a:ea typeface="ＭＳ Ｐゴシック" pitchFamily="-112" charset="-128"/>
              </a:defRPr>
            </a:lvl1pPr>
            <a:lvl2pPr marL="742950" indent="-285750" eaLnBrk="0" hangingPunct="0">
              <a:defRPr>
                <a:solidFill>
                  <a:schemeClr val="tx1"/>
                </a:solidFill>
                <a:latin typeface="Calibri" pitchFamily="34" charset="0"/>
                <a:ea typeface="ＭＳ Ｐゴシック" pitchFamily="-112" charset="-128"/>
              </a:defRPr>
            </a:lvl2pPr>
            <a:lvl3pPr marL="1143000" indent="-228600" eaLnBrk="0" hangingPunct="0">
              <a:defRPr>
                <a:solidFill>
                  <a:schemeClr val="tx1"/>
                </a:solidFill>
                <a:latin typeface="Calibri" pitchFamily="34" charset="0"/>
                <a:ea typeface="ＭＳ Ｐゴシック" pitchFamily="-112" charset="-128"/>
              </a:defRPr>
            </a:lvl3pPr>
            <a:lvl4pPr marL="1600200" indent="-228600" eaLnBrk="0" hangingPunct="0">
              <a:defRPr>
                <a:solidFill>
                  <a:schemeClr val="tx1"/>
                </a:solidFill>
                <a:latin typeface="Calibri" pitchFamily="34" charset="0"/>
                <a:ea typeface="ＭＳ Ｐゴシック" pitchFamily="-112" charset="-128"/>
              </a:defRPr>
            </a:lvl4pPr>
            <a:lvl5pPr marL="2057400" indent="-228600" eaLnBrk="0" hangingPunct="0">
              <a:defRPr>
                <a:solidFill>
                  <a:schemeClr val="tx1"/>
                </a:solidFill>
                <a:latin typeface="Calibri" pitchFamily="34"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9pPr>
          </a:lstStyle>
          <a:p>
            <a:pPr>
              <a:defRPr/>
            </a:pPr>
            <a:r>
              <a:rPr lang="en-US" altLang="en-US" sz="900" dirty="0">
                <a:ea typeface="ヒラギノ角ゴ Pro W3" pitchFamily="-112" charset="-128"/>
              </a:rPr>
              <a:t>ENT-843-N (R-11/2018)</a:t>
            </a:r>
          </a:p>
          <a:p>
            <a:pPr>
              <a:defRPr/>
            </a:pPr>
            <a:endParaRPr lang="en-US" altLang="en-US" sz="900" dirty="0">
              <a:solidFill>
                <a:srgbClr val="FF0000"/>
              </a:solidFill>
              <a:ea typeface="ヒラギノ角ゴ Pro W3" pitchFamily="-112" charset="-128"/>
            </a:endParaRPr>
          </a:p>
        </p:txBody>
      </p:sp>
      <p:sp>
        <p:nvSpPr>
          <p:cNvPr id="10" name="Subtitle 2"/>
          <p:cNvSpPr txBox="1">
            <a:spLocks/>
          </p:cNvSpPr>
          <p:nvPr userDrawn="1"/>
        </p:nvSpPr>
        <p:spPr bwMode="gray">
          <a:xfrm>
            <a:off x="649288" y="895350"/>
            <a:ext cx="39401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a:solidFill>
                  <a:schemeClr val="tx1"/>
                </a:solidFill>
                <a:latin typeface="Calibri" pitchFamily="34" charset="0"/>
                <a:ea typeface="ＭＳ Ｐゴシック" pitchFamily="-112" charset="-128"/>
              </a:defRPr>
            </a:lvl1pPr>
            <a:lvl2pPr marL="742950" indent="-285750" eaLnBrk="0" hangingPunct="0">
              <a:defRPr>
                <a:solidFill>
                  <a:schemeClr val="tx1"/>
                </a:solidFill>
                <a:latin typeface="Calibri" pitchFamily="34" charset="0"/>
                <a:ea typeface="ＭＳ Ｐゴシック" pitchFamily="-112" charset="-128"/>
              </a:defRPr>
            </a:lvl2pPr>
            <a:lvl3pPr marL="1143000" indent="-228600" eaLnBrk="0" hangingPunct="0">
              <a:defRPr>
                <a:solidFill>
                  <a:schemeClr val="tx1"/>
                </a:solidFill>
                <a:latin typeface="Calibri" pitchFamily="34" charset="0"/>
                <a:ea typeface="ＭＳ Ｐゴシック" pitchFamily="-112" charset="-128"/>
              </a:defRPr>
            </a:lvl3pPr>
            <a:lvl4pPr marL="1600200" indent="-228600" eaLnBrk="0" hangingPunct="0">
              <a:defRPr>
                <a:solidFill>
                  <a:schemeClr val="tx1"/>
                </a:solidFill>
                <a:latin typeface="Calibri" pitchFamily="34" charset="0"/>
                <a:ea typeface="ＭＳ Ｐゴシック" pitchFamily="-112" charset="-128"/>
              </a:defRPr>
            </a:lvl4pPr>
            <a:lvl5pPr marL="2057400" indent="-228600" eaLnBrk="0" hangingPunct="0">
              <a:defRPr>
                <a:solidFill>
                  <a:schemeClr val="tx1"/>
                </a:solidFill>
                <a:latin typeface="Calibri" pitchFamily="34"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9pPr>
          </a:lstStyle>
          <a:p>
            <a:pPr>
              <a:lnSpc>
                <a:spcPct val="80000"/>
              </a:lnSpc>
              <a:spcBef>
                <a:spcPts val="300"/>
              </a:spcBef>
              <a:spcAft>
                <a:spcPct val="25000"/>
              </a:spcAft>
              <a:buFont typeface="Calibri" pitchFamily="34" charset="0"/>
              <a:buNone/>
              <a:defRPr/>
            </a:pPr>
            <a:r>
              <a:rPr lang="en-US" sz="2000">
                <a:solidFill>
                  <a:schemeClr val="bg1"/>
                </a:solidFill>
              </a:rPr>
              <a:t>Allianz Life Insurance </a:t>
            </a:r>
            <a:br>
              <a:rPr lang="en-US" sz="2000">
                <a:solidFill>
                  <a:schemeClr val="bg1"/>
                </a:solidFill>
              </a:rPr>
            </a:br>
            <a:r>
              <a:rPr lang="en-US" sz="2000">
                <a:solidFill>
                  <a:schemeClr val="bg1"/>
                </a:solidFill>
              </a:rPr>
              <a:t>Company of North America</a:t>
            </a:r>
          </a:p>
          <a:p>
            <a:pPr>
              <a:lnSpc>
                <a:spcPct val="80000"/>
              </a:lnSpc>
              <a:spcBef>
                <a:spcPts val="300"/>
              </a:spcBef>
              <a:spcAft>
                <a:spcPct val="25000"/>
              </a:spcAft>
              <a:buFont typeface="Calibri" pitchFamily="34" charset="0"/>
              <a:buNone/>
              <a:defRPr/>
            </a:pPr>
            <a:r>
              <a:rPr lang="en-US" sz="2000">
                <a:solidFill>
                  <a:schemeClr val="bg1"/>
                </a:solidFill>
              </a:rPr>
              <a:t>Allianz Life Insurance </a:t>
            </a:r>
            <a:br>
              <a:rPr lang="en-US" sz="2000">
                <a:solidFill>
                  <a:schemeClr val="bg1"/>
                </a:solidFill>
              </a:rPr>
            </a:br>
            <a:r>
              <a:rPr lang="en-US" sz="2000">
                <a:solidFill>
                  <a:schemeClr val="bg1"/>
                </a:solidFill>
              </a:rPr>
              <a:t>Company of New York</a:t>
            </a:r>
          </a:p>
        </p:txBody>
      </p:sp>
      <p:pic>
        <p:nvPicPr>
          <p:cNvPr id="2058"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05400" y="5410200"/>
            <a:ext cx="3581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05" r:id="rId1"/>
  </p:sldLayoutIdLst>
  <p:transition>
    <p:fade/>
  </p:transition>
  <p:hf hdr="0" ftr="0" dt="0"/>
  <p:txStyles>
    <p:titleStyle>
      <a:lvl1pPr algn="l" defTabSz="457200" rtl="0" eaLnBrk="0" fontAlgn="base" hangingPunct="0">
        <a:lnSpc>
          <a:spcPct val="75000"/>
        </a:lnSpc>
        <a:spcBef>
          <a:spcPct val="0"/>
        </a:spcBef>
        <a:spcAft>
          <a:spcPct val="0"/>
        </a:spcAft>
        <a:defRPr sz="3600" b="1">
          <a:solidFill>
            <a:schemeClr val="bg1"/>
          </a:solidFill>
          <a:latin typeface="+mj-lt"/>
          <a:ea typeface="+mj-ea"/>
          <a:cs typeface="+mj-cs"/>
        </a:defRPr>
      </a:lvl1pPr>
      <a:lvl2pPr algn="l" defTabSz="457200" rtl="0" eaLnBrk="0" fontAlgn="base" hangingPunct="0">
        <a:lnSpc>
          <a:spcPct val="75000"/>
        </a:lnSpc>
        <a:spcBef>
          <a:spcPct val="0"/>
        </a:spcBef>
        <a:spcAft>
          <a:spcPct val="0"/>
        </a:spcAft>
        <a:defRPr sz="3600" b="1">
          <a:solidFill>
            <a:schemeClr val="bg1"/>
          </a:solidFill>
          <a:latin typeface="Calibri" pitchFamily="34" charset="0"/>
          <a:ea typeface="ＭＳ Ｐゴシック" pitchFamily="-112" charset="-128"/>
        </a:defRPr>
      </a:lvl2pPr>
      <a:lvl3pPr algn="l" defTabSz="457200" rtl="0" eaLnBrk="0" fontAlgn="base" hangingPunct="0">
        <a:lnSpc>
          <a:spcPct val="75000"/>
        </a:lnSpc>
        <a:spcBef>
          <a:spcPct val="0"/>
        </a:spcBef>
        <a:spcAft>
          <a:spcPct val="0"/>
        </a:spcAft>
        <a:defRPr sz="3600" b="1">
          <a:solidFill>
            <a:schemeClr val="bg1"/>
          </a:solidFill>
          <a:latin typeface="Calibri" pitchFamily="34" charset="0"/>
          <a:ea typeface="ＭＳ Ｐゴシック" pitchFamily="-112" charset="-128"/>
        </a:defRPr>
      </a:lvl3pPr>
      <a:lvl4pPr algn="l" defTabSz="457200" rtl="0" eaLnBrk="0" fontAlgn="base" hangingPunct="0">
        <a:lnSpc>
          <a:spcPct val="75000"/>
        </a:lnSpc>
        <a:spcBef>
          <a:spcPct val="0"/>
        </a:spcBef>
        <a:spcAft>
          <a:spcPct val="0"/>
        </a:spcAft>
        <a:defRPr sz="3600" b="1">
          <a:solidFill>
            <a:schemeClr val="bg1"/>
          </a:solidFill>
          <a:latin typeface="Calibri" pitchFamily="34" charset="0"/>
          <a:ea typeface="ＭＳ Ｐゴシック" pitchFamily="-112" charset="-128"/>
        </a:defRPr>
      </a:lvl4pPr>
      <a:lvl5pPr algn="l" defTabSz="457200" rtl="0" eaLnBrk="0" fontAlgn="base" hangingPunct="0">
        <a:lnSpc>
          <a:spcPct val="75000"/>
        </a:lnSpc>
        <a:spcBef>
          <a:spcPct val="0"/>
        </a:spcBef>
        <a:spcAft>
          <a:spcPct val="0"/>
        </a:spcAft>
        <a:defRPr sz="3600" b="1">
          <a:solidFill>
            <a:schemeClr val="bg1"/>
          </a:solidFill>
          <a:latin typeface="Calibri" pitchFamily="34" charset="0"/>
          <a:ea typeface="ＭＳ Ｐゴシック" pitchFamily="-112" charset="-128"/>
        </a:defRPr>
      </a:lvl5pPr>
      <a:lvl6pPr marL="457200" algn="l" defTabSz="457200" rtl="0" fontAlgn="base">
        <a:lnSpc>
          <a:spcPct val="75000"/>
        </a:lnSpc>
        <a:spcBef>
          <a:spcPct val="0"/>
        </a:spcBef>
        <a:spcAft>
          <a:spcPct val="0"/>
        </a:spcAft>
        <a:defRPr sz="3600" b="1">
          <a:solidFill>
            <a:schemeClr val="bg1"/>
          </a:solidFill>
          <a:latin typeface="Calibri" pitchFamily="34" charset="0"/>
          <a:ea typeface="ＭＳ Ｐゴシック" pitchFamily="-112" charset="-128"/>
        </a:defRPr>
      </a:lvl6pPr>
      <a:lvl7pPr marL="914400" algn="l" defTabSz="457200" rtl="0" fontAlgn="base">
        <a:lnSpc>
          <a:spcPct val="75000"/>
        </a:lnSpc>
        <a:spcBef>
          <a:spcPct val="0"/>
        </a:spcBef>
        <a:spcAft>
          <a:spcPct val="0"/>
        </a:spcAft>
        <a:defRPr sz="3600" b="1">
          <a:solidFill>
            <a:schemeClr val="bg1"/>
          </a:solidFill>
          <a:latin typeface="Calibri" pitchFamily="34" charset="0"/>
          <a:ea typeface="ＭＳ Ｐゴシック" pitchFamily="-112" charset="-128"/>
        </a:defRPr>
      </a:lvl7pPr>
      <a:lvl8pPr marL="1371600" algn="l" defTabSz="457200" rtl="0" fontAlgn="base">
        <a:lnSpc>
          <a:spcPct val="75000"/>
        </a:lnSpc>
        <a:spcBef>
          <a:spcPct val="0"/>
        </a:spcBef>
        <a:spcAft>
          <a:spcPct val="0"/>
        </a:spcAft>
        <a:defRPr sz="3600" b="1">
          <a:solidFill>
            <a:schemeClr val="bg1"/>
          </a:solidFill>
          <a:latin typeface="Calibri" pitchFamily="34" charset="0"/>
          <a:ea typeface="ＭＳ Ｐゴシック" pitchFamily="-112" charset="-128"/>
        </a:defRPr>
      </a:lvl8pPr>
      <a:lvl9pPr marL="1828800" algn="l" defTabSz="457200" rtl="0" fontAlgn="base">
        <a:lnSpc>
          <a:spcPct val="75000"/>
        </a:lnSpc>
        <a:spcBef>
          <a:spcPct val="0"/>
        </a:spcBef>
        <a:spcAft>
          <a:spcPct val="0"/>
        </a:spcAft>
        <a:defRPr sz="3600" b="1">
          <a:solidFill>
            <a:schemeClr val="bg1"/>
          </a:solidFill>
          <a:latin typeface="Calibri" pitchFamily="34" charset="0"/>
          <a:ea typeface="ＭＳ Ｐゴシック" pitchFamily="-112" charset="-128"/>
        </a:defRPr>
      </a:lvl9pPr>
    </p:titleStyle>
    <p:bodyStyle>
      <a:lvl1pPr marL="342900" indent="-342900" algn="l" defTabSz="457200"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Calibri" pitchFamily="34" charset="0"/>
        <a:buChar char="̶"/>
        <a:defRPr sz="2000">
          <a:solidFill>
            <a:schemeClr val="bg1"/>
          </a:solidFill>
          <a:latin typeface="+mn-lt"/>
          <a:ea typeface="+mn-ea"/>
        </a:defRPr>
      </a:lvl2pPr>
      <a:lvl3pPr marL="1143000" indent="-228600" algn="l" defTabSz="457200" rtl="0" eaLnBrk="0" fontAlgn="base" hangingPunct="0">
        <a:spcBef>
          <a:spcPct val="20000"/>
        </a:spcBef>
        <a:spcAft>
          <a:spcPct val="0"/>
        </a:spcAft>
        <a:buClr>
          <a:schemeClr val="tx2"/>
        </a:buClr>
        <a:buFont typeface="Calibri" pitchFamily="34" charset="0"/>
        <a:buChar char="̶"/>
        <a:defRPr sz="1600">
          <a:solidFill>
            <a:schemeClr val="bg1"/>
          </a:solidFill>
          <a:latin typeface="+mn-lt"/>
          <a:ea typeface="+mn-ea"/>
        </a:defRPr>
      </a:lvl3pPr>
      <a:lvl4pPr marL="1600200" indent="-228600" algn="l" defTabSz="457200" rtl="0" eaLnBrk="0" fontAlgn="base" hangingPunct="0">
        <a:spcBef>
          <a:spcPct val="20000"/>
        </a:spcBef>
        <a:spcAft>
          <a:spcPct val="0"/>
        </a:spcAft>
        <a:buClr>
          <a:schemeClr val="tx2"/>
        </a:buClr>
        <a:buFont typeface="Calibri" pitchFamily="34" charset="0"/>
        <a:buChar char="̶"/>
        <a:defRPr sz="1200">
          <a:solidFill>
            <a:schemeClr val="bg1"/>
          </a:solidFill>
          <a:latin typeface="+mn-lt"/>
          <a:ea typeface="+mn-ea"/>
        </a:defRPr>
      </a:lvl4pPr>
      <a:lvl5pPr marL="20574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Calibri"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Calibri"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Calibri"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Calibri"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gray">
          <a:xfrm>
            <a:off x="2786063" y="1841500"/>
            <a:ext cx="5770562"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Name here</a:t>
            </a:r>
          </a:p>
          <a:p>
            <a:pPr lvl="3"/>
            <a:endParaRPr lang="en-US" altLang="en-US"/>
          </a:p>
          <a:p>
            <a:pPr lvl="4"/>
            <a:endParaRPr lang="en-US" altLang="en-US"/>
          </a:p>
        </p:txBody>
      </p:sp>
      <p:sp>
        <p:nvSpPr>
          <p:cNvPr id="8" name="Slide Number Placeholder 5"/>
          <p:cNvSpPr>
            <a:spLocks noGrp="1"/>
          </p:cNvSpPr>
          <p:nvPr>
            <p:ph type="sldNum" sz="quarter" idx="4"/>
          </p:nvPr>
        </p:nvSpPr>
        <p:spPr bwMode="gray">
          <a:xfrm>
            <a:off x="76200" y="628015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a:latin typeface="+mn-lt"/>
                <a:ea typeface="ＭＳ Ｐゴシック" pitchFamily="-112" charset="-128"/>
              </a:defRPr>
            </a:lvl1pPr>
          </a:lstStyle>
          <a:p>
            <a:pPr>
              <a:defRPr/>
            </a:pPr>
            <a:fld id="{753EA2B5-9D09-4869-AE94-94F10383A725}" type="slidenum">
              <a:rPr lang="en-US"/>
              <a:pPr>
                <a:defRPr/>
              </a:pPr>
              <a:t>‹#›</a:t>
            </a:fld>
            <a:endParaRPr lang="en-US"/>
          </a:p>
        </p:txBody>
      </p:sp>
      <p:sp>
        <p:nvSpPr>
          <p:cNvPr id="3076" name="Line 7"/>
          <p:cNvSpPr>
            <a:spLocks noChangeShapeType="1"/>
          </p:cNvSpPr>
          <p:nvPr/>
        </p:nvSpPr>
        <p:spPr bwMode="gray">
          <a:xfrm>
            <a:off x="762000" y="6280150"/>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Freeform 20"/>
          <p:cNvSpPr>
            <a:spLocks/>
          </p:cNvSpPr>
          <p:nvPr/>
        </p:nvSpPr>
        <p:spPr bwMode="gray">
          <a:xfrm>
            <a:off x="642938" y="681038"/>
            <a:ext cx="1838325" cy="1752600"/>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Rectangle 26"/>
          <p:cNvSpPr>
            <a:spLocks noGrp="1" noChangeArrowheads="1"/>
          </p:cNvSpPr>
          <p:nvPr>
            <p:ph type="title"/>
          </p:nvPr>
        </p:nvSpPr>
        <p:spPr bwMode="auto">
          <a:xfrm>
            <a:off x="800100" y="1744663"/>
            <a:ext cx="185578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Agenda</a:t>
            </a:r>
          </a:p>
        </p:txBody>
      </p:sp>
      <p:pic>
        <p:nvPicPr>
          <p:cNvPr id="3079" name="Picture 10"/>
          <p:cNvPicPr>
            <a:picLocks noChangeAspect="1"/>
          </p:cNvPicPr>
          <p:nvPr userDrawn="1"/>
        </p:nvPicPr>
        <p:blipFill>
          <a:blip r:embed="rId3">
            <a:extLst>
              <a:ext uri="{28A0092B-C50C-407E-A947-70E740481C1C}">
                <a14:useLocalDpi xmlns:a14="http://schemas.microsoft.com/office/drawing/2010/main" val="0"/>
              </a:ext>
            </a:extLst>
          </a:blip>
          <a:srcRect b="39720"/>
          <a:stretch>
            <a:fillRect/>
          </a:stretch>
        </p:blipFill>
        <p:spPr bwMode="auto">
          <a:xfrm>
            <a:off x="7096125" y="6400800"/>
            <a:ext cx="1570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6"/>
          <p:cNvSpPr>
            <a:spLocks noChangeShapeType="1"/>
          </p:cNvSpPr>
          <p:nvPr userDrawn="1"/>
        </p:nvSpPr>
        <p:spPr bwMode="gray">
          <a:xfrm>
            <a:off x="70104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81" name="Picture 12"/>
          <p:cNvPicPr>
            <a:picLocks noChangeAspect="1"/>
          </p:cNvPicPr>
          <p:nvPr userDrawn="1"/>
        </p:nvPicPr>
        <p:blipFill>
          <a:blip r:embed="rId4">
            <a:extLst>
              <a:ext uri="{28A0092B-C50C-407E-A947-70E740481C1C}">
                <a14:useLocalDpi xmlns:a14="http://schemas.microsoft.com/office/drawing/2010/main" val="0"/>
              </a:ext>
            </a:extLst>
          </a:blip>
          <a:srcRect b="29587"/>
          <a:stretch>
            <a:fillRect/>
          </a:stretch>
        </p:blipFill>
        <p:spPr bwMode="auto">
          <a:xfrm>
            <a:off x="6111875" y="6400800"/>
            <a:ext cx="822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Lst>
  <p:transition>
    <p:fade/>
  </p:transition>
  <p:hf hdr="0" ftr="0" dt="0"/>
  <p:txStyles>
    <p:titleStyle>
      <a:lvl1pPr algn="l" defTabSz="457200" rtl="0" eaLnBrk="0" fontAlgn="base" hangingPunct="0">
        <a:lnSpc>
          <a:spcPct val="85000"/>
        </a:lnSpc>
        <a:spcBef>
          <a:spcPct val="0"/>
        </a:spcBef>
        <a:spcAft>
          <a:spcPct val="0"/>
        </a:spcAft>
        <a:defRPr sz="3600" b="1">
          <a:solidFill>
            <a:schemeClr val="tx1"/>
          </a:solidFill>
          <a:latin typeface="+mj-lt"/>
          <a:ea typeface="+mj-ea"/>
          <a:cs typeface="+mj-cs"/>
        </a:defRPr>
      </a:lvl1pPr>
      <a:lvl2pPr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2pPr>
      <a:lvl3pPr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3pPr>
      <a:lvl4pPr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4pPr>
      <a:lvl5pPr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5pPr>
      <a:lvl6pPr marL="457200"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6pPr>
      <a:lvl7pPr marL="914400"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7pPr>
      <a:lvl8pPr marL="1371600"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8pPr>
      <a:lvl9pPr marL="1828800" algn="l" defTabSz="457200" rtl="0" eaLnBrk="0" fontAlgn="base" hangingPunct="0">
        <a:lnSpc>
          <a:spcPct val="85000"/>
        </a:lnSpc>
        <a:spcBef>
          <a:spcPct val="0"/>
        </a:spcBef>
        <a:spcAft>
          <a:spcPct val="0"/>
        </a:spcAft>
        <a:defRPr sz="3600" b="1">
          <a:solidFill>
            <a:schemeClr val="tx1"/>
          </a:solidFill>
          <a:latin typeface="Calibri" pitchFamily="34" charset="0"/>
          <a:ea typeface="ＭＳ Ｐゴシック" pitchFamily="-112" charset="-128"/>
        </a:defRPr>
      </a:lvl9pPr>
    </p:titleStyle>
    <p:bodyStyle>
      <a:lvl1pPr marL="347663" indent="-347663" algn="l" defTabSz="457200" rtl="0" eaLnBrk="0" fontAlgn="base" hangingPunct="0">
        <a:lnSpc>
          <a:spcPct val="95000"/>
        </a:lnSpc>
        <a:spcBef>
          <a:spcPct val="0"/>
        </a:spcBef>
        <a:spcAft>
          <a:spcPct val="0"/>
        </a:spcAft>
        <a:buClr>
          <a:schemeClr val="tx1"/>
        </a:buClr>
        <a:buFont typeface="Wingdings" pitchFamily="2" charset="2"/>
        <a:buAutoNum type="arabicPeriod"/>
        <a:defRPr sz="2800">
          <a:solidFill>
            <a:schemeClr val="tx1"/>
          </a:solidFill>
          <a:latin typeface="+mn-lt"/>
          <a:ea typeface="+mn-ea"/>
          <a:cs typeface="+mn-cs"/>
        </a:defRPr>
      </a:lvl1pPr>
      <a:lvl2pPr marL="627063" indent="-165100" algn="l" defTabSz="457200" rtl="0" eaLnBrk="0" fontAlgn="base" hangingPunct="0">
        <a:lnSpc>
          <a:spcPct val="95000"/>
        </a:lnSpc>
        <a:spcBef>
          <a:spcPct val="0"/>
        </a:spcBef>
        <a:spcAft>
          <a:spcPct val="35000"/>
        </a:spcAft>
        <a:buClr>
          <a:schemeClr val="tx1"/>
        </a:buClr>
        <a:buFont typeface="Wingdings" pitchFamily="2" charset="2"/>
        <a:buChar char="§"/>
        <a:defRPr sz="2000">
          <a:solidFill>
            <a:schemeClr val="tx1"/>
          </a:solidFill>
          <a:latin typeface="+mn-lt"/>
          <a:ea typeface="+mn-ea"/>
        </a:defRPr>
      </a:lvl2pPr>
      <a:lvl3pPr marL="804863" indent="-4763" algn="l" defTabSz="457200" rtl="0" eaLnBrk="0" fontAlgn="base" hangingPunct="0">
        <a:lnSpc>
          <a:spcPct val="95000"/>
        </a:lnSpc>
        <a:spcBef>
          <a:spcPct val="0"/>
        </a:spcBef>
        <a:spcAft>
          <a:spcPct val="10000"/>
        </a:spcAft>
        <a:buClr>
          <a:schemeClr val="tx1"/>
        </a:buClr>
        <a:buFont typeface="Wingdings" pitchFamily="2" charset="2"/>
        <a:defRPr sz="1200">
          <a:solidFill>
            <a:schemeClr val="tx1"/>
          </a:solidFill>
          <a:latin typeface="+mn-lt"/>
          <a:ea typeface="+mn-ea"/>
        </a:defRPr>
      </a:lvl3pPr>
      <a:lvl4pPr marL="919163" indent="452438" algn="l" defTabSz="457200" rtl="0" eaLnBrk="0" fontAlgn="base" hangingPunct="0">
        <a:lnSpc>
          <a:spcPct val="95000"/>
        </a:lnSpc>
        <a:spcBef>
          <a:spcPct val="0"/>
        </a:spcBef>
        <a:spcAft>
          <a:spcPct val="10000"/>
        </a:spcAft>
        <a:buClr>
          <a:schemeClr val="tx1"/>
        </a:buClr>
        <a:buFont typeface="Wingdings" pitchFamily="2" charset="2"/>
        <a:buChar char="§"/>
        <a:defRPr sz="2000">
          <a:solidFill>
            <a:schemeClr val="tx1"/>
          </a:solidFill>
          <a:latin typeface="+mn-lt"/>
          <a:ea typeface="+mn-ea"/>
        </a:defRPr>
      </a:lvl4pPr>
      <a:lvl5pPr marL="1033463" indent="795338" algn="l" defTabSz="457200" rtl="0" eaLnBrk="0" fontAlgn="base" hangingPunct="0">
        <a:lnSpc>
          <a:spcPct val="95000"/>
        </a:lnSpc>
        <a:spcBef>
          <a:spcPct val="0"/>
        </a:spcBef>
        <a:spcAft>
          <a:spcPct val="10000"/>
        </a:spcAft>
        <a:buFont typeface="Wingdings" pitchFamily="2" charset="2"/>
        <a:buChar char="§"/>
        <a:defRPr sz="1200">
          <a:solidFill>
            <a:schemeClr val="tx1"/>
          </a:solidFill>
          <a:latin typeface="+mn-lt"/>
          <a:ea typeface="+mn-ea"/>
        </a:defRPr>
      </a:lvl5pPr>
      <a:lvl6pPr marL="1490663" algn="l" defTabSz="457200" rtl="0" eaLnBrk="0" fontAlgn="base" hangingPunct="0">
        <a:lnSpc>
          <a:spcPct val="95000"/>
        </a:lnSpc>
        <a:spcBef>
          <a:spcPct val="0"/>
        </a:spcBef>
        <a:spcAft>
          <a:spcPct val="10000"/>
        </a:spcAft>
        <a:buFont typeface="Wingdings" pitchFamily="2" charset="2"/>
        <a:buChar char="§"/>
        <a:defRPr sz="1200">
          <a:solidFill>
            <a:schemeClr val="tx1"/>
          </a:solidFill>
          <a:latin typeface="+mn-lt"/>
          <a:ea typeface="+mn-ea"/>
        </a:defRPr>
      </a:lvl6pPr>
      <a:lvl7pPr marL="1947863" algn="l" defTabSz="457200" rtl="0" eaLnBrk="0" fontAlgn="base" hangingPunct="0">
        <a:lnSpc>
          <a:spcPct val="95000"/>
        </a:lnSpc>
        <a:spcBef>
          <a:spcPct val="0"/>
        </a:spcBef>
        <a:spcAft>
          <a:spcPct val="10000"/>
        </a:spcAft>
        <a:buFont typeface="Wingdings" pitchFamily="2" charset="2"/>
        <a:buChar char="§"/>
        <a:defRPr sz="1200">
          <a:solidFill>
            <a:schemeClr val="tx1"/>
          </a:solidFill>
          <a:latin typeface="+mn-lt"/>
          <a:ea typeface="+mn-ea"/>
        </a:defRPr>
      </a:lvl7pPr>
      <a:lvl8pPr marL="2405063" algn="l" defTabSz="457200" rtl="0" eaLnBrk="0" fontAlgn="base" hangingPunct="0">
        <a:lnSpc>
          <a:spcPct val="95000"/>
        </a:lnSpc>
        <a:spcBef>
          <a:spcPct val="0"/>
        </a:spcBef>
        <a:spcAft>
          <a:spcPct val="10000"/>
        </a:spcAft>
        <a:buFont typeface="Wingdings" pitchFamily="2" charset="2"/>
        <a:buChar char="§"/>
        <a:defRPr sz="1200">
          <a:solidFill>
            <a:schemeClr val="tx1"/>
          </a:solidFill>
          <a:latin typeface="+mn-lt"/>
          <a:ea typeface="+mn-ea"/>
        </a:defRPr>
      </a:lvl8pPr>
      <a:lvl9pPr marL="2862263" algn="l" defTabSz="457200" rtl="0" eaLnBrk="0" fontAlgn="base" hangingPunct="0">
        <a:lnSpc>
          <a:spcPct val="95000"/>
        </a:lnSpc>
        <a:spcBef>
          <a:spcPct val="0"/>
        </a:spcBef>
        <a:spcAft>
          <a:spcPct val="10000"/>
        </a:spcAft>
        <a:buFont typeface="Wingdings" pitchFamily="2" charset="2"/>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6"/>
          <p:cNvSpPr>
            <a:spLocks noChangeArrowheads="1"/>
          </p:cNvSpPr>
          <p:nvPr/>
        </p:nvSpPr>
        <p:spPr bwMode="white">
          <a:xfrm>
            <a:off x="0" y="3878263"/>
            <a:ext cx="9144000" cy="29797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ea typeface="ＭＳ Ｐゴシック" pitchFamily="-112" charset="-128"/>
              </a:defRPr>
            </a:lvl1pPr>
            <a:lvl2pPr marL="742950" indent="-285750" eaLnBrk="0" hangingPunct="0">
              <a:defRPr>
                <a:solidFill>
                  <a:schemeClr val="tx1"/>
                </a:solidFill>
                <a:latin typeface="Calibri" pitchFamily="34" charset="0"/>
                <a:ea typeface="ＭＳ Ｐゴシック" pitchFamily="-112" charset="-128"/>
              </a:defRPr>
            </a:lvl2pPr>
            <a:lvl3pPr marL="1143000" indent="-228600" eaLnBrk="0" hangingPunct="0">
              <a:defRPr>
                <a:solidFill>
                  <a:schemeClr val="tx1"/>
                </a:solidFill>
                <a:latin typeface="Calibri" pitchFamily="34" charset="0"/>
                <a:ea typeface="ＭＳ Ｐゴシック" pitchFamily="-112" charset="-128"/>
              </a:defRPr>
            </a:lvl3pPr>
            <a:lvl4pPr marL="1600200" indent="-228600" eaLnBrk="0" hangingPunct="0">
              <a:defRPr>
                <a:solidFill>
                  <a:schemeClr val="tx1"/>
                </a:solidFill>
                <a:latin typeface="Calibri" pitchFamily="34" charset="0"/>
                <a:ea typeface="ＭＳ Ｐゴシック" pitchFamily="-112" charset="-128"/>
              </a:defRPr>
            </a:lvl4pPr>
            <a:lvl5pPr marL="2057400" indent="-228600" eaLnBrk="0" hangingPunct="0">
              <a:defRPr>
                <a:solidFill>
                  <a:schemeClr val="tx1"/>
                </a:solidFill>
                <a:latin typeface="Calibri" pitchFamily="34"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112" charset="-128"/>
              </a:defRPr>
            </a:lvl9pPr>
          </a:lstStyle>
          <a:p>
            <a:pPr eaLnBrk="1" hangingPunct="1">
              <a:defRPr/>
            </a:pPr>
            <a:endParaRPr lang="en-US" altLang="en-US"/>
          </a:p>
        </p:txBody>
      </p:sp>
      <p:sp>
        <p:nvSpPr>
          <p:cNvPr id="4099" name="Text Placeholder 2"/>
          <p:cNvSpPr>
            <a:spLocks noGrp="1"/>
          </p:cNvSpPr>
          <p:nvPr>
            <p:ph type="body" idx="1"/>
          </p:nvPr>
        </p:nvSpPr>
        <p:spPr bwMode="gray">
          <a:xfrm>
            <a:off x="552450" y="4178300"/>
            <a:ext cx="80248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endParaRPr lang="en-US" altLang="en-US"/>
          </a:p>
          <a:p>
            <a:pPr lvl="3"/>
            <a:endParaRPr lang="en-US" altLang="en-US"/>
          </a:p>
          <a:p>
            <a:pPr lvl="4"/>
            <a:endParaRPr lang="en-US" altLang="en-US"/>
          </a:p>
        </p:txBody>
      </p:sp>
      <p:cxnSp>
        <p:nvCxnSpPr>
          <p:cNvPr id="4100" name="Straight Connector 9"/>
          <p:cNvCxnSpPr>
            <a:cxnSpLocks noChangeShapeType="1"/>
          </p:cNvCxnSpPr>
          <p:nvPr/>
        </p:nvCxnSpPr>
        <p:spPr bwMode="gray">
          <a:xfrm rot="5400000">
            <a:off x="577850" y="6488113"/>
            <a:ext cx="369887" cy="1588"/>
          </a:xfrm>
          <a:prstGeom prst="line">
            <a:avLst/>
          </a:prstGeom>
          <a:noFill/>
          <a:ln w="635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Slide Number Placeholder 5"/>
          <p:cNvSpPr>
            <a:spLocks noGrp="1"/>
          </p:cNvSpPr>
          <p:nvPr>
            <p:ph type="sldNum" sz="quarter" idx="4"/>
          </p:nvPr>
        </p:nvSpPr>
        <p:spPr bwMode="gray">
          <a:xfrm>
            <a:off x="0" y="6303963"/>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a:latin typeface="+mn-lt"/>
                <a:ea typeface="ＭＳ Ｐゴシック" pitchFamily="-112" charset="-128"/>
              </a:defRPr>
            </a:lvl1pPr>
          </a:lstStyle>
          <a:p>
            <a:pPr>
              <a:defRPr/>
            </a:pPr>
            <a:fld id="{B0A7314C-C3BB-4913-9B58-E4DA0263FEB7}" type="slidenum">
              <a:rPr lang="en-US"/>
              <a:pPr>
                <a:defRPr/>
              </a:pPr>
              <a:t>‹#›</a:t>
            </a:fld>
            <a:endParaRPr lang="en-US"/>
          </a:p>
        </p:txBody>
      </p:sp>
      <p:sp>
        <p:nvSpPr>
          <p:cNvPr id="4102" name="Freeform 25"/>
          <p:cNvSpPr>
            <a:spLocks/>
          </p:cNvSpPr>
          <p:nvPr/>
        </p:nvSpPr>
        <p:spPr bwMode="gray">
          <a:xfrm>
            <a:off x="642938" y="681038"/>
            <a:ext cx="1838325" cy="1752600"/>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Rectangle 26"/>
          <p:cNvSpPr>
            <a:spLocks noGrp="1" noChangeArrowheads="1"/>
          </p:cNvSpPr>
          <p:nvPr>
            <p:ph type="title"/>
          </p:nvPr>
        </p:nvSpPr>
        <p:spPr bwMode="white">
          <a:xfrm>
            <a:off x="935038" y="974725"/>
            <a:ext cx="1398587"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1</a:t>
            </a:r>
          </a:p>
        </p:txBody>
      </p:sp>
      <p:pic>
        <p:nvPicPr>
          <p:cNvPr id="4104" name="Picture 10"/>
          <p:cNvPicPr>
            <a:picLocks noChangeAspect="1"/>
          </p:cNvPicPr>
          <p:nvPr userDrawn="1"/>
        </p:nvPicPr>
        <p:blipFill>
          <a:blip r:embed="rId4">
            <a:extLst>
              <a:ext uri="{28A0092B-C50C-407E-A947-70E740481C1C}">
                <a14:useLocalDpi xmlns:a14="http://schemas.microsoft.com/office/drawing/2010/main" val="0"/>
              </a:ext>
            </a:extLst>
          </a:blip>
          <a:srcRect b="39720"/>
          <a:stretch>
            <a:fillRect/>
          </a:stretch>
        </p:blipFill>
        <p:spPr bwMode="auto">
          <a:xfrm>
            <a:off x="7096125" y="6400800"/>
            <a:ext cx="1570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6"/>
          <p:cNvSpPr>
            <a:spLocks noChangeShapeType="1"/>
          </p:cNvSpPr>
          <p:nvPr userDrawn="1"/>
        </p:nvSpPr>
        <p:spPr bwMode="gray">
          <a:xfrm>
            <a:off x="70104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06" name="Picture 12"/>
          <p:cNvPicPr>
            <a:picLocks noChangeAspect="1"/>
          </p:cNvPicPr>
          <p:nvPr userDrawn="1"/>
        </p:nvPicPr>
        <p:blipFill>
          <a:blip r:embed="rId5">
            <a:extLst>
              <a:ext uri="{28A0092B-C50C-407E-A947-70E740481C1C}">
                <a14:useLocalDpi xmlns:a14="http://schemas.microsoft.com/office/drawing/2010/main" val="0"/>
              </a:ext>
            </a:extLst>
          </a:blip>
          <a:srcRect b="29587"/>
          <a:stretch>
            <a:fillRect/>
          </a:stretch>
        </p:blipFill>
        <p:spPr bwMode="auto">
          <a:xfrm>
            <a:off x="6111875" y="6400800"/>
            <a:ext cx="822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7" r:id="rId1"/>
  </p:sldLayoutIdLst>
  <p:transition>
    <p:fade/>
  </p:transition>
  <p:hf hdr="0" ftr="0" dt="0"/>
  <p:txStyles>
    <p:titleStyle>
      <a:lvl1pPr algn="l" defTabSz="457200" rtl="0" eaLnBrk="0" fontAlgn="base" hangingPunct="0">
        <a:lnSpc>
          <a:spcPct val="85000"/>
        </a:lnSpc>
        <a:spcBef>
          <a:spcPct val="0"/>
        </a:spcBef>
        <a:spcAft>
          <a:spcPct val="0"/>
        </a:spcAft>
        <a:defRPr sz="7200">
          <a:solidFill>
            <a:schemeClr val="bg1"/>
          </a:solidFill>
          <a:latin typeface="+mj-lt"/>
          <a:ea typeface="+mj-ea"/>
          <a:cs typeface="+mj-cs"/>
        </a:defRPr>
      </a:lvl1pPr>
      <a:lvl2pPr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2pPr>
      <a:lvl3pPr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3pPr>
      <a:lvl4pPr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4pPr>
      <a:lvl5pPr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5pPr>
      <a:lvl6pPr marL="457200"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6pPr>
      <a:lvl7pPr marL="914400"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7pPr>
      <a:lvl8pPr marL="1371600"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8pPr>
      <a:lvl9pPr marL="1828800" algn="l" defTabSz="457200" rtl="0" eaLnBrk="0" fontAlgn="base" hangingPunct="0">
        <a:lnSpc>
          <a:spcPct val="85000"/>
        </a:lnSpc>
        <a:spcBef>
          <a:spcPct val="0"/>
        </a:spcBef>
        <a:spcAft>
          <a:spcPct val="0"/>
        </a:spcAft>
        <a:defRPr sz="7200">
          <a:solidFill>
            <a:schemeClr val="bg1"/>
          </a:solidFill>
          <a:latin typeface="Calibri" pitchFamily="34" charset="0"/>
          <a:ea typeface="ＭＳ Ｐゴシック" pitchFamily="-112" charset="-128"/>
        </a:defRPr>
      </a:lvl9pPr>
    </p:titleStyle>
    <p:bodyStyle>
      <a:lvl1pPr marL="342900" indent="-342900" algn="l" defTabSz="457200" rtl="0" eaLnBrk="0" fontAlgn="base" hangingPunct="0">
        <a:lnSpc>
          <a:spcPct val="95000"/>
        </a:lnSpc>
        <a:spcBef>
          <a:spcPct val="0"/>
        </a:spcBef>
        <a:spcAft>
          <a:spcPct val="10000"/>
        </a:spcAft>
        <a:buClr>
          <a:schemeClr val="tx1"/>
        </a:buClr>
        <a:buFont typeface="Wingdings" pitchFamily="2" charset="2"/>
        <a:defRPr sz="4800">
          <a:solidFill>
            <a:schemeClr val="tx1"/>
          </a:solidFill>
          <a:latin typeface="+mn-lt"/>
          <a:ea typeface="+mn-ea"/>
          <a:cs typeface="+mn-cs"/>
        </a:defRPr>
      </a:lvl1pPr>
      <a:lvl2pPr marL="1588" indent="455613" algn="l" defTabSz="457200" rtl="0" eaLnBrk="0" fontAlgn="base" hangingPunct="0">
        <a:lnSpc>
          <a:spcPct val="95000"/>
        </a:lnSpc>
        <a:spcBef>
          <a:spcPct val="0"/>
        </a:spcBef>
        <a:spcAft>
          <a:spcPct val="10000"/>
        </a:spcAft>
        <a:buClr>
          <a:schemeClr val="tx1"/>
        </a:buClr>
        <a:buFont typeface="Calibri" pitchFamily="34" charset="0"/>
        <a:defRPr sz="2000">
          <a:solidFill>
            <a:schemeClr val="tx1"/>
          </a:solidFill>
          <a:latin typeface="+mn-lt"/>
          <a:ea typeface="+mn-ea"/>
        </a:defRPr>
      </a:lvl2pPr>
      <a:lvl3pPr marL="231775" indent="-228600" algn="l" defTabSz="457200" rtl="0" eaLnBrk="0" fontAlgn="base" hangingPunct="0">
        <a:lnSpc>
          <a:spcPct val="95000"/>
        </a:lnSpc>
        <a:spcBef>
          <a:spcPct val="0"/>
        </a:spcBef>
        <a:spcAft>
          <a:spcPct val="10000"/>
        </a:spcAft>
        <a:buClr>
          <a:schemeClr val="tx1"/>
        </a:buClr>
        <a:buFont typeface="Wingdings" pitchFamily="2" charset="2"/>
        <a:buChar char="§"/>
        <a:defRPr>
          <a:solidFill>
            <a:schemeClr val="tx1"/>
          </a:solidFill>
          <a:latin typeface="+mn-lt"/>
          <a:ea typeface="+mn-ea"/>
        </a:defRPr>
      </a:lvl3pPr>
      <a:lvl4pPr marL="638175" indent="-242888" algn="l" defTabSz="457200" rtl="0" eaLnBrk="0" fontAlgn="base" hangingPunct="0">
        <a:lnSpc>
          <a:spcPct val="95000"/>
        </a:lnSpc>
        <a:spcBef>
          <a:spcPct val="0"/>
        </a:spcBef>
        <a:spcAft>
          <a:spcPct val="10000"/>
        </a:spcAft>
        <a:buClr>
          <a:schemeClr val="tx1"/>
        </a:buClr>
        <a:buFont typeface="Calibri" pitchFamily="34" charset="0"/>
        <a:buChar char="-"/>
        <a:defRPr sz="1600">
          <a:solidFill>
            <a:schemeClr val="tx1"/>
          </a:solidFill>
          <a:latin typeface="+mn-lt"/>
          <a:ea typeface="+mn-ea"/>
        </a:defRPr>
      </a:lvl4pPr>
      <a:lvl5pPr marL="20574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Calibri"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gray">
          <a:xfrm>
            <a:off x="460375" y="268288"/>
            <a:ext cx="77057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 </a:t>
            </a:r>
          </a:p>
        </p:txBody>
      </p:sp>
      <p:sp>
        <p:nvSpPr>
          <p:cNvPr id="5123" name="Text Placeholder 2"/>
          <p:cNvSpPr>
            <a:spLocks noGrp="1"/>
          </p:cNvSpPr>
          <p:nvPr>
            <p:ph type="body" idx="1"/>
          </p:nvPr>
        </p:nvSpPr>
        <p:spPr bwMode="gray">
          <a:xfrm>
            <a:off x="471488" y="1600200"/>
            <a:ext cx="5830887"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5"/>
          <p:cNvSpPr>
            <a:spLocks noGrp="1"/>
          </p:cNvSpPr>
          <p:nvPr>
            <p:ph type="sldNum" sz="quarter" idx="4"/>
          </p:nvPr>
        </p:nvSpPr>
        <p:spPr bwMode="gray">
          <a:xfrm>
            <a:off x="76200" y="6296025"/>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a:latin typeface="+mn-lt"/>
                <a:ea typeface="ＭＳ Ｐゴシック" pitchFamily="-112" charset="-128"/>
              </a:defRPr>
            </a:lvl1pPr>
          </a:lstStyle>
          <a:p>
            <a:pPr>
              <a:defRPr/>
            </a:pPr>
            <a:fld id="{E600EC01-94AE-4BA8-A723-63E4C1D7520E}" type="slidenum">
              <a:rPr lang="en-US"/>
              <a:pPr>
                <a:defRPr/>
              </a:pPr>
              <a:t>‹#›</a:t>
            </a:fld>
            <a:endParaRPr lang="en-US"/>
          </a:p>
        </p:txBody>
      </p:sp>
      <p:sp>
        <p:nvSpPr>
          <p:cNvPr id="5125" name="Line 6"/>
          <p:cNvSpPr>
            <a:spLocks noChangeShapeType="1"/>
          </p:cNvSpPr>
          <p:nvPr/>
        </p:nvSpPr>
        <p:spPr bwMode="gray">
          <a:xfrm>
            <a:off x="762000" y="6296025"/>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Line 9"/>
          <p:cNvSpPr>
            <a:spLocks noChangeShapeType="1"/>
          </p:cNvSpPr>
          <p:nvPr/>
        </p:nvSpPr>
        <p:spPr bwMode="gray">
          <a:xfrm>
            <a:off x="465138" y="1219200"/>
            <a:ext cx="8204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 name="Freeform 10"/>
          <p:cNvSpPr>
            <a:spLocks/>
          </p:cNvSpPr>
          <p:nvPr/>
        </p:nvSpPr>
        <p:spPr bwMode="gray">
          <a:xfrm>
            <a:off x="6483350" y="1516063"/>
            <a:ext cx="2190750" cy="3667125"/>
          </a:xfrm>
          <a:custGeom>
            <a:avLst/>
            <a:gdLst>
              <a:gd name="T0" fmla="*/ 0 w 1380"/>
              <a:gd name="T1" fmla="*/ 2147483647 h 2310"/>
              <a:gd name="T2" fmla="*/ 2147483647 w 1380"/>
              <a:gd name="T3" fmla="*/ 2147483647 h 2310"/>
              <a:gd name="T4" fmla="*/ 2147483647 w 1380"/>
              <a:gd name="T5" fmla="*/ 2147483647 h 2310"/>
              <a:gd name="T6" fmla="*/ 2147483647 w 1380"/>
              <a:gd name="T7" fmla="*/ 0 h 2310"/>
              <a:gd name="T8" fmla="*/ 0 w 1380"/>
              <a:gd name="T9" fmla="*/ 2147483647 h 2310"/>
              <a:gd name="T10" fmla="*/ 0 w 1380"/>
              <a:gd name="T11" fmla="*/ 2147483647 h 2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0" h="2310">
                <a:moveTo>
                  <a:pt x="0" y="2309"/>
                </a:moveTo>
                <a:lnTo>
                  <a:pt x="1086" y="2310"/>
                </a:lnTo>
                <a:lnTo>
                  <a:pt x="1380" y="2016"/>
                </a:lnTo>
                <a:lnTo>
                  <a:pt x="1380" y="0"/>
                </a:lnTo>
                <a:lnTo>
                  <a:pt x="0" y="1"/>
                </a:lnTo>
                <a:lnTo>
                  <a:pt x="0" y="2309"/>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8" name="Picture 10"/>
          <p:cNvPicPr>
            <a:picLocks noChangeAspect="1"/>
          </p:cNvPicPr>
          <p:nvPr userDrawn="1"/>
        </p:nvPicPr>
        <p:blipFill>
          <a:blip r:embed="rId3">
            <a:extLst>
              <a:ext uri="{28A0092B-C50C-407E-A947-70E740481C1C}">
                <a14:useLocalDpi xmlns:a14="http://schemas.microsoft.com/office/drawing/2010/main" val="0"/>
              </a:ext>
            </a:extLst>
          </a:blip>
          <a:srcRect b="39720"/>
          <a:stretch>
            <a:fillRect/>
          </a:stretch>
        </p:blipFill>
        <p:spPr bwMode="auto">
          <a:xfrm>
            <a:off x="7096125" y="6400800"/>
            <a:ext cx="1570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Line 6"/>
          <p:cNvSpPr>
            <a:spLocks noChangeShapeType="1"/>
          </p:cNvSpPr>
          <p:nvPr userDrawn="1"/>
        </p:nvSpPr>
        <p:spPr bwMode="gray">
          <a:xfrm>
            <a:off x="70104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0" name="Picture 12"/>
          <p:cNvPicPr>
            <a:picLocks noChangeAspect="1"/>
          </p:cNvPicPr>
          <p:nvPr userDrawn="1"/>
        </p:nvPicPr>
        <p:blipFill>
          <a:blip r:embed="rId4">
            <a:extLst>
              <a:ext uri="{28A0092B-C50C-407E-A947-70E740481C1C}">
                <a14:useLocalDpi xmlns:a14="http://schemas.microsoft.com/office/drawing/2010/main" val="0"/>
              </a:ext>
            </a:extLst>
          </a:blip>
          <a:srcRect b="29587"/>
          <a:stretch>
            <a:fillRect/>
          </a:stretch>
        </p:blipFill>
        <p:spPr bwMode="auto">
          <a:xfrm>
            <a:off x="6111875" y="6400800"/>
            <a:ext cx="822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8" r:id="rId1"/>
  </p:sldLayoutIdLst>
  <p:transition>
    <p:fade/>
  </p:transition>
  <p:hf hdr="0" ftr="0" dt="0"/>
  <p:txStyles>
    <p:titleStyle>
      <a:lvl1pPr algn="l" defTabSz="457200" rtl="0" eaLnBrk="0" fontAlgn="base" hangingPunct="0">
        <a:lnSpc>
          <a:spcPct val="90000"/>
        </a:lnSpc>
        <a:spcBef>
          <a:spcPct val="0"/>
        </a:spcBef>
        <a:spcAft>
          <a:spcPct val="0"/>
        </a:spcAft>
        <a:defRPr sz="26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2pPr>
      <a:lvl3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3pPr>
      <a:lvl4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4pPr>
      <a:lvl5pPr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5pPr>
      <a:lvl6pPr marL="4572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6pPr>
      <a:lvl7pPr marL="9144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7pPr>
      <a:lvl8pPr marL="13716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8pPr>
      <a:lvl9pPr marL="1828800" algn="l" defTabSz="457200" rtl="0" eaLnBrk="0" fontAlgn="base" hangingPunct="0">
        <a:lnSpc>
          <a:spcPct val="90000"/>
        </a:lnSpc>
        <a:spcBef>
          <a:spcPct val="0"/>
        </a:spcBef>
        <a:spcAft>
          <a:spcPct val="0"/>
        </a:spcAft>
        <a:defRPr sz="26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146" name="Picture 12"/>
          <p:cNvPicPr>
            <a:picLocks noChangeAspect="1"/>
          </p:cNvPicPr>
          <p:nvPr userDrawn="1"/>
        </p:nvPicPr>
        <p:blipFill>
          <a:blip r:embed="rId2">
            <a:extLst>
              <a:ext uri="{28A0092B-C50C-407E-A947-70E740481C1C}">
                <a14:useLocalDpi xmlns:a14="http://schemas.microsoft.com/office/drawing/2010/main" val="0"/>
              </a:ext>
            </a:extLst>
          </a:blip>
          <a:srcRect b="39720"/>
          <a:stretch>
            <a:fillRect/>
          </a:stretch>
        </p:blipFill>
        <p:spPr bwMode="auto">
          <a:xfrm>
            <a:off x="7096125" y="6400800"/>
            <a:ext cx="1570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Standard text layout – heading (26pt type)</a:t>
            </a:r>
          </a:p>
        </p:txBody>
      </p:sp>
      <p:sp>
        <p:nvSpPr>
          <p:cNvPr id="6148" name="Text Placeholder 2"/>
          <p:cNvSpPr>
            <a:spLocks noGrp="1"/>
          </p:cNvSpPr>
          <p:nvPr>
            <p:ph type="body" idx="1"/>
          </p:nvPr>
        </p:nvSpPr>
        <p:spPr bwMode="auto">
          <a:xfrm>
            <a:off x="465138" y="1447800"/>
            <a:ext cx="82216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019800"/>
            <a:ext cx="8218488" cy="304800"/>
          </a:xfrm>
          <a:prstGeom prst="rect">
            <a:avLst/>
          </a:prstGeom>
        </p:spPr>
        <p:txBody>
          <a:bodyPr vert="horz" lIns="0" tIns="0" rIns="0" bIns="0" rtlCol="0" anchor="b"/>
          <a:lstStyle>
            <a:lvl1pPr algn="l" defTabSz="914400" fontAlgn="auto">
              <a:lnSpc>
                <a:spcPct val="90000"/>
              </a:lnSpc>
              <a:spcBef>
                <a:spcPts val="0"/>
              </a:spcBef>
              <a:spcAft>
                <a:spcPts val="0"/>
              </a:spcAft>
              <a:defRPr sz="1000" b="0">
                <a:solidFill>
                  <a:srgbClr val="5F5F5F"/>
                </a:solidFill>
                <a:latin typeface="Calibri"/>
                <a:ea typeface="+mn-ea"/>
              </a:defRPr>
            </a:lvl1pPr>
          </a:lstStyle>
          <a:p>
            <a:pPr>
              <a:defRPr/>
            </a:pPr>
            <a:r>
              <a:rPr lang="en-US"/>
              <a:t>Footer</a:t>
            </a:r>
            <a:endParaRPr lang="en-US" dirty="0"/>
          </a:p>
        </p:txBody>
      </p:sp>
      <p:sp>
        <p:nvSpPr>
          <p:cNvPr id="6" name="Slide Number Placeholder 5"/>
          <p:cNvSpPr>
            <a:spLocks noGrp="1"/>
          </p:cNvSpPr>
          <p:nvPr>
            <p:ph type="sldNum" sz="quarter" idx="4"/>
          </p:nvPr>
        </p:nvSpPr>
        <p:spPr>
          <a:xfrm>
            <a:off x="458788" y="6356350"/>
            <a:ext cx="381000" cy="365125"/>
          </a:xfrm>
          <a:prstGeom prst="rect">
            <a:avLst/>
          </a:prstGeom>
        </p:spPr>
        <p:txBody>
          <a:bodyPr vert="horz" lIns="0" tIns="45720" rIns="0" bIns="45720" rtlCol="0" anchor="ctr"/>
          <a:lstStyle>
            <a:lvl1pPr algn="l" defTabSz="914400" fontAlgn="auto">
              <a:spcBef>
                <a:spcPts val="0"/>
              </a:spcBef>
              <a:spcAft>
                <a:spcPts val="0"/>
              </a:spcAft>
              <a:defRPr sz="900" b="0">
                <a:solidFill>
                  <a:srgbClr val="113388"/>
                </a:solidFill>
                <a:latin typeface="Calibri"/>
                <a:ea typeface="+mn-ea"/>
              </a:defRPr>
            </a:lvl1pPr>
          </a:lstStyle>
          <a:p>
            <a:pPr>
              <a:defRPr/>
            </a:pPr>
            <a:fld id="{C7AA489A-CD34-41D4-8F5A-FBF0C48E409B}" type="slidenum">
              <a:rPr lang="en-US"/>
              <a:pPr>
                <a:defRPr/>
              </a:pPr>
              <a:t>‹#›</a:t>
            </a:fld>
            <a:endParaRPr lang="en-US" dirty="0"/>
          </a:p>
        </p:txBody>
      </p:sp>
      <p:sp>
        <p:nvSpPr>
          <p:cNvPr id="6151" name="Line 6"/>
          <p:cNvSpPr>
            <a:spLocks noChangeShapeType="1"/>
          </p:cNvSpPr>
          <p:nvPr/>
        </p:nvSpPr>
        <p:spPr bwMode="gray">
          <a:xfrm>
            <a:off x="7366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6"/>
          <p:cNvSpPr>
            <a:spLocks noChangeShapeType="1"/>
          </p:cNvSpPr>
          <p:nvPr userDrawn="1"/>
        </p:nvSpPr>
        <p:spPr bwMode="gray">
          <a:xfrm>
            <a:off x="7010400" y="6405563"/>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53" name="Picture 11"/>
          <p:cNvPicPr>
            <a:picLocks noChangeAspect="1"/>
          </p:cNvPicPr>
          <p:nvPr userDrawn="1"/>
        </p:nvPicPr>
        <p:blipFill>
          <a:blip r:embed="rId3">
            <a:extLst>
              <a:ext uri="{28A0092B-C50C-407E-A947-70E740481C1C}">
                <a14:useLocalDpi xmlns:a14="http://schemas.microsoft.com/office/drawing/2010/main" val="0"/>
              </a:ext>
            </a:extLst>
          </a:blip>
          <a:srcRect b="29587"/>
          <a:stretch>
            <a:fillRect/>
          </a:stretch>
        </p:blipFill>
        <p:spPr bwMode="auto">
          <a:xfrm>
            <a:off x="6111875" y="6400800"/>
            <a:ext cx="822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algn="l" rtl="0" eaLnBrk="0" fontAlgn="base" hangingPunct="0">
        <a:lnSpc>
          <a:spcPct val="90000"/>
        </a:lnSpc>
        <a:spcBef>
          <a:spcPct val="0"/>
        </a:spcBef>
        <a:spcAft>
          <a:spcPts val="438"/>
        </a:spcAft>
        <a:buClr>
          <a:schemeClr val="bg1"/>
        </a:buClr>
        <a:buSzPct val="25000"/>
        <a:defRPr sz="2400" kern="1200">
          <a:solidFill>
            <a:schemeClr val="tx1"/>
          </a:solidFill>
          <a:latin typeface="+mn-lt"/>
          <a:ea typeface="+mn-ea"/>
          <a:cs typeface="+mn-cs"/>
        </a:defRPr>
      </a:lvl1pPr>
      <a:lvl2pPr algn="l" rtl="0" eaLnBrk="0" fontAlgn="base" hangingPunct="0">
        <a:lnSpc>
          <a:spcPct val="90000"/>
        </a:lnSpc>
        <a:spcBef>
          <a:spcPct val="0"/>
        </a:spcBef>
        <a:spcAft>
          <a:spcPts val="438"/>
        </a:spcAft>
        <a:defRPr sz="2400" kern="1200">
          <a:solidFill>
            <a:srgbClr val="5F5F5F"/>
          </a:solidFill>
          <a:latin typeface="+mn-lt"/>
          <a:ea typeface="+mn-ea"/>
          <a:cs typeface="+mn-cs"/>
        </a:defRPr>
      </a:lvl2pPr>
      <a:lvl3pPr marL="236538" indent="-228600" algn="l" rtl="0" eaLnBrk="0" fontAlgn="base" hangingPunct="0">
        <a:lnSpc>
          <a:spcPct val="90000"/>
        </a:lnSpc>
        <a:spcBef>
          <a:spcPct val="0"/>
        </a:spcBef>
        <a:spcAft>
          <a:spcPts val="13"/>
        </a:spcAft>
        <a:buFont typeface="Wingdings" pitchFamily="2" charset="2"/>
        <a:buChar char="§"/>
        <a:defRPr sz="2400" kern="1200">
          <a:solidFill>
            <a:srgbClr val="5F5F5F"/>
          </a:solidFill>
          <a:latin typeface="+mn-lt"/>
          <a:ea typeface="+mn-ea"/>
          <a:cs typeface="+mn-cs"/>
        </a:defRPr>
      </a:lvl3pPr>
      <a:lvl4pPr marL="515938" indent="-166688" algn="l" rtl="0" eaLnBrk="0" fontAlgn="base" hangingPunct="0">
        <a:lnSpc>
          <a:spcPct val="90000"/>
        </a:lnSpc>
        <a:spcBef>
          <a:spcPct val="0"/>
        </a:spcBef>
        <a:spcAft>
          <a:spcPts val="363"/>
        </a:spcAft>
        <a:buFont typeface="Calibri" pitchFamily="34" charset="0"/>
        <a:buChar char="-"/>
        <a:defRPr sz="2000" kern="1200">
          <a:solidFill>
            <a:srgbClr val="5F5F5F"/>
          </a:solidFill>
          <a:latin typeface="+mn-lt"/>
          <a:ea typeface="+mn-ea"/>
          <a:cs typeface="+mn-cs"/>
        </a:defRPr>
      </a:lvl4pPr>
      <a:lvl5pPr marL="798513" indent="-168275" algn="l" rtl="0" eaLnBrk="0" fontAlgn="base" hangingPunct="0">
        <a:lnSpc>
          <a:spcPct val="90000"/>
        </a:lnSpc>
        <a:spcBef>
          <a:spcPct val="0"/>
        </a:spcBef>
        <a:spcAft>
          <a:spcPts val="13"/>
        </a:spcAft>
        <a:buFont typeface="Calibri" pitchFamily="34" charset="0"/>
        <a:buChar char="-"/>
        <a:defRPr sz="1600" kern="120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altLang="en-US"/>
              <a:t>Social Security:</a:t>
            </a:r>
            <a:br>
              <a:rPr lang="en-US" altLang="en-US"/>
            </a:br>
            <a:r>
              <a:rPr lang="en-US" altLang="en-US" sz="2000"/>
              <a:t>Seven keys to enhancing benefits</a:t>
            </a:r>
          </a:p>
        </p:txBody>
      </p:sp>
      <p:sp>
        <p:nvSpPr>
          <p:cNvPr id="7171" name="Rectangle 3"/>
          <p:cNvSpPr>
            <a:spLocks noGrp="1"/>
          </p:cNvSpPr>
          <p:nvPr>
            <p:ph type="body" idx="1"/>
          </p:nvPr>
        </p:nvSpPr>
        <p:spPr>
          <a:xfrm>
            <a:off x="649288" y="4000500"/>
            <a:ext cx="3884612" cy="661988"/>
          </a:xfrm>
        </p:spPr>
        <p:txBody>
          <a:bodyPr/>
          <a:lstStyle/>
          <a:p>
            <a:pPr marL="0" indent="0" eaLnBrk="1" hangingPunct="1"/>
            <a:r>
              <a:rPr lang="en-US" altLang="en-US"/>
              <a:t>Presented by [Producer Name]</a:t>
            </a:r>
          </a:p>
          <a:p>
            <a:pPr marL="0" indent="0" eaLnBrk="1" hangingPunct="1"/>
            <a:r>
              <a:rPr lang="en-US" altLang="en-US"/>
              <a:t>[Producer Title]</a:t>
            </a:r>
          </a:p>
          <a:p>
            <a:pPr marL="0" indent="0" eaLnBrk="1" hangingPunct="1"/>
            <a:r>
              <a:rPr lang="en-US" altLang="en-US"/>
              <a:t>[Producer Company]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p:cNvPicPr>
            <a:picLocks noChangeAspect="1" noChangeArrowheads="1"/>
          </p:cNvPicPr>
          <p:nvPr/>
        </p:nvPicPr>
        <p:blipFill>
          <a:blip r:embed="rId3">
            <a:extLst>
              <a:ext uri="{28A0092B-C50C-407E-A947-70E740481C1C}">
                <a14:useLocalDpi xmlns:a14="http://schemas.microsoft.com/office/drawing/2010/main" val="0"/>
              </a:ext>
            </a:extLst>
          </a:blip>
          <a:srcRect l="12032" t="4990" r="13594" b="10001"/>
          <a:stretch>
            <a:fillRect/>
          </a:stretch>
        </p:blipFill>
        <p:spPr bwMode="auto">
          <a:xfrm>
            <a:off x="442913" y="1797050"/>
            <a:ext cx="6138862" cy="4386263"/>
          </a:xfrm>
          <a:prstGeom prst="rect">
            <a:avLst/>
          </a:prstGeom>
          <a:noFill/>
          <a:ln w="6350" algn="ctr">
            <a:solidFill>
              <a:schemeClr val="tx1"/>
            </a:solidFill>
            <a:miter lim="800000"/>
            <a:headEnd/>
            <a:tailEnd/>
          </a:ln>
          <a:effectLst/>
          <a:extLst>
            <a:ext uri="{909E8E84-426E-40DD-AFC4-6F175D3DCCD1}">
              <a14:hiddenFill xmlns:a14="http://schemas.microsoft.com/office/drawing/2010/main">
                <a:gradFill rotWithShape="1">
                  <a:gsLst>
                    <a:gs pos="0">
                      <a:srgbClr val="677DB3"/>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a:spLocks noGrp="1"/>
          </p:cNvSpPr>
          <p:nvPr>
            <p:ph type="sldNum" sz="quarter" idx="10"/>
          </p:nvPr>
        </p:nvSpPr>
        <p:spPr/>
        <p:txBody>
          <a:bodyPr/>
          <a:lstStyle/>
          <a:p>
            <a:pPr>
              <a:defRPr/>
            </a:pPr>
            <a:fld id="{873AE170-3C64-48A1-9861-E2B41CB73E0E}" type="slidenum">
              <a:rPr lang="en-US"/>
              <a:pPr>
                <a:defRPr/>
              </a:pPr>
              <a:t>10</a:t>
            </a:fld>
            <a:endParaRPr lang="en-US"/>
          </a:p>
        </p:txBody>
      </p:sp>
      <p:sp>
        <p:nvSpPr>
          <p:cNvPr id="16388" name="Rectangle 5"/>
          <p:cNvSpPr>
            <a:spLocks noGrp="1"/>
          </p:cNvSpPr>
          <p:nvPr>
            <p:ph type="title"/>
          </p:nvPr>
        </p:nvSpPr>
        <p:spPr/>
        <p:txBody>
          <a:bodyPr/>
          <a:lstStyle/>
          <a:p>
            <a:r>
              <a:rPr lang="en-US" altLang="en-US"/>
              <a:t>Statements now online</a:t>
            </a:r>
          </a:p>
        </p:txBody>
      </p:sp>
      <p:sp>
        <p:nvSpPr>
          <p:cNvPr id="16389"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Social Security basics</a:t>
            </a:r>
          </a:p>
        </p:txBody>
      </p:sp>
      <p:sp>
        <p:nvSpPr>
          <p:cNvPr id="16391"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a:solidFill>
                  <a:schemeClr val="bg1"/>
                </a:solidFill>
              </a:rPr>
              <a:t>1</a:t>
            </a:r>
          </a:p>
        </p:txBody>
      </p:sp>
      <p:sp>
        <p:nvSpPr>
          <p:cNvPr id="16392" name="Rectangle 6"/>
          <p:cNvSpPr txBox="1">
            <a:spLocks/>
          </p:cNvSpPr>
          <p:nvPr/>
        </p:nvSpPr>
        <p:spPr bwMode="gray">
          <a:xfrm>
            <a:off x="442913" y="1339850"/>
            <a:ext cx="75580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600"/>
              </a:spcBef>
              <a:spcAft>
                <a:spcPct val="0"/>
              </a:spcAft>
              <a:buFont typeface="Wingdings" pitchFamily="2" charset="2"/>
              <a:buNone/>
            </a:pPr>
            <a:r>
              <a:rPr lang="en-US" altLang="en-US"/>
              <a:t>https://secure.ssa.gov/RIL/SiView.do</a:t>
            </a:r>
          </a:p>
        </p:txBody>
      </p:sp>
      <p:grpSp>
        <p:nvGrpSpPr>
          <p:cNvPr id="13" name="Group 12"/>
          <p:cNvGrpSpPr>
            <a:grpSpLocks/>
          </p:cNvGrpSpPr>
          <p:nvPr/>
        </p:nvGrpSpPr>
        <p:grpSpPr bwMode="auto">
          <a:xfrm rot="-636522">
            <a:off x="2049463" y="4381500"/>
            <a:ext cx="4343400" cy="1028700"/>
            <a:chOff x="3543299" y="2724150"/>
            <a:chExt cx="4343400" cy="1028700"/>
          </a:xfrm>
        </p:grpSpPr>
        <p:sp>
          <p:nvSpPr>
            <p:cNvPr id="16395" name="Pentagon 1"/>
            <p:cNvSpPr>
              <a:spLocks noChangeArrowheads="1"/>
            </p:cNvSpPr>
            <p:nvPr/>
          </p:nvSpPr>
          <p:spPr bwMode="auto">
            <a:xfrm flipH="1">
              <a:off x="3543299" y="2724150"/>
              <a:ext cx="4343400" cy="1028700"/>
            </a:xfrm>
            <a:prstGeom prst="homePlate">
              <a:avLst>
                <a:gd name="adj" fmla="val 50002"/>
              </a:avLst>
            </a:prstGeom>
            <a:solidFill>
              <a:srgbClr val="F2652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6396" name="TextBox 2"/>
            <p:cNvSpPr txBox="1">
              <a:spLocks noChangeArrowheads="1"/>
            </p:cNvSpPr>
            <p:nvPr/>
          </p:nvSpPr>
          <p:spPr bwMode="auto">
            <a:xfrm>
              <a:off x="3895726" y="2761446"/>
              <a:ext cx="37623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2800" b="0">
                  <a:solidFill>
                    <a:schemeClr val="bg1"/>
                  </a:solidFill>
                </a:rPr>
                <a:t>Create your own “Social Security account”</a:t>
              </a:r>
            </a:p>
          </p:txBody>
        </p:sp>
      </p:grpSp>
      <p:pic>
        <p:nvPicPr>
          <p:cNvPr id="17" name="Picture 16"/>
          <p:cNvPicPr>
            <a:picLocks noChangeAspect="1"/>
          </p:cNvPicPr>
          <p:nvPr/>
        </p:nvPicPr>
        <p:blipFill>
          <a:blip r:embed="rId4"/>
          <a:stretch>
            <a:fillRect/>
          </a:stretch>
        </p:blipFill>
        <p:spPr>
          <a:xfrm rot="289952">
            <a:off x="5075238" y="1474788"/>
            <a:ext cx="3529012" cy="4567237"/>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58F16216-56E7-4754-91D8-6E93FCCB3B5B}" type="slidenum">
              <a:rPr lang="en-US"/>
              <a:pPr>
                <a:defRPr/>
              </a:pPr>
              <a:t>11</a:t>
            </a:fld>
            <a:endParaRPr lang="en-US"/>
          </a:p>
        </p:txBody>
      </p:sp>
      <p:sp>
        <p:nvSpPr>
          <p:cNvPr id="22531" name="Rectangle 31"/>
          <p:cNvSpPr>
            <a:spLocks noGrp="1" noChangeArrowheads="1"/>
          </p:cNvSpPr>
          <p:nvPr>
            <p:ph type="title"/>
          </p:nvPr>
        </p:nvSpPr>
        <p:spPr/>
        <p:txBody>
          <a:bodyPr/>
          <a:lstStyle/>
          <a:p>
            <a:r>
              <a:rPr lang="en-US" altLang="en-US" dirty="0"/>
              <a:t>2</a:t>
            </a:r>
          </a:p>
        </p:txBody>
      </p:sp>
      <p:sp>
        <p:nvSpPr>
          <p:cNvPr id="22532" name="Rectangle 32"/>
          <p:cNvSpPr>
            <a:spLocks noGrp="1"/>
          </p:cNvSpPr>
          <p:nvPr>
            <p:ph type="body" idx="1"/>
          </p:nvPr>
        </p:nvSpPr>
        <p:spPr/>
        <p:txBody>
          <a:bodyPr/>
          <a:lstStyle/>
          <a:p>
            <a:pPr marL="0" indent="0"/>
            <a:r>
              <a:rPr lang="en-US" altLang="en-US" dirty="0"/>
              <a:t>Social Security</a:t>
            </a:r>
          </a:p>
          <a:p>
            <a:pPr lvl="1" indent="0"/>
            <a:r>
              <a:rPr lang="en-US" altLang="en-US" dirty="0"/>
              <a:t>Key 2: Income benefits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A67D24CC-91B7-42E3-9B8D-DA3CD04C68AB}" type="slidenum">
              <a:rPr lang="en-US"/>
              <a:pPr>
                <a:defRPr/>
              </a:pPr>
              <a:t>12</a:t>
            </a:fld>
            <a:endParaRPr lang="en-US"/>
          </a:p>
        </p:txBody>
      </p:sp>
      <p:sp>
        <p:nvSpPr>
          <p:cNvPr id="23555" name="Rectangle 5"/>
          <p:cNvSpPr>
            <a:spLocks noGrp="1"/>
          </p:cNvSpPr>
          <p:nvPr>
            <p:ph type="title"/>
          </p:nvPr>
        </p:nvSpPr>
        <p:spPr/>
        <p:txBody>
          <a:bodyPr/>
          <a:lstStyle/>
          <a:p>
            <a:r>
              <a:rPr lang="en-US" altLang="en-US"/>
              <a:t>How to qualify for benefits</a:t>
            </a:r>
          </a:p>
        </p:txBody>
      </p:sp>
      <p:sp>
        <p:nvSpPr>
          <p:cNvPr id="23556" name="Rectangle 6"/>
          <p:cNvSpPr>
            <a:spLocks noGrp="1"/>
          </p:cNvSpPr>
          <p:nvPr>
            <p:ph type="body" idx="1"/>
          </p:nvPr>
        </p:nvSpPr>
        <p:spPr>
          <a:xfrm>
            <a:off x="471488" y="1600200"/>
            <a:ext cx="8277225" cy="3924300"/>
          </a:xfrm>
        </p:spPr>
        <p:txBody>
          <a:bodyPr/>
          <a:lstStyle/>
          <a:p>
            <a:pPr marL="0" indent="0"/>
            <a:r>
              <a:rPr lang="en-US" altLang="en-US" dirty="0"/>
              <a:t>Must be fully insured (earned required number of Social Security credits to qualify)</a:t>
            </a:r>
          </a:p>
          <a:p>
            <a:pPr lvl="2">
              <a:spcBef>
                <a:spcPts val="600"/>
              </a:spcBef>
            </a:pPr>
            <a:r>
              <a:rPr lang="en-US" altLang="en-US" sz="2200" dirty="0"/>
              <a:t>Most workers need </a:t>
            </a:r>
            <a:r>
              <a:rPr lang="en-US" altLang="en-US" sz="2200" b="1" dirty="0">
                <a:solidFill>
                  <a:srgbClr val="008699"/>
                </a:solidFill>
              </a:rPr>
              <a:t>40 credits </a:t>
            </a:r>
            <a:r>
              <a:rPr lang="en-US" altLang="en-US" sz="2200" dirty="0">
                <a:solidFill>
                  <a:srgbClr val="008699"/>
                </a:solidFill>
              </a:rPr>
              <a:t>or about 10 years of work</a:t>
            </a:r>
            <a:r>
              <a:rPr lang="en-US" altLang="en-US" sz="2200" baseline="30000" dirty="0">
                <a:solidFill>
                  <a:srgbClr val="008699"/>
                </a:solidFill>
              </a:rPr>
              <a:t>1</a:t>
            </a:r>
            <a:endParaRPr lang="en-US" altLang="en-US" sz="2200" baseline="30000" dirty="0"/>
          </a:p>
          <a:p>
            <a:pPr lvl="2">
              <a:spcBef>
                <a:spcPts val="600"/>
              </a:spcBef>
            </a:pPr>
            <a:r>
              <a:rPr lang="en-US" altLang="en-US" sz="2200" dirty="0"/>
              <a:t>Through 1977, you earned one credit for each calendar quarter in which you had wages or salary of at least $50 in covered employment</a:t>
            </a:r>
            <a:r>
              <a:rPr lang="en-US" altLang="en-US" sz="2200" baseline="30000" dirty="0"/>
              <a:t>1</a:t>
            </a:r>
            <a:endParaRPr lang="en-US" altLang="en-US" sz="2200" dirty="0"/>
          </a:p>
          <a:p>
            <a:pPr lvl="2">
              <a:spcBef>
                <a:spcPts val="600"/>
              </a:spcBef>
            </a:pPr>
            <a:r>
              <a:rPr lang="en-US" altLang="en-US" sz="2200" dirty="0"/>
              <a:t>Since 1978, you earn credits on the basis of your annual earnings </a:t>
            </a:r>
            <a:r>
              <a:rPr lang="en-US" altLang="en-US" sz="2200" dirty="0">
                <a:solidFill>
                  <a:srgbClr val="008699"/>
                </a:solidFill>
              </a:rPr>
              <a:t>up to </a:t>
            </a:r>
            <a:r>
              <a:rPr lang="en-US" altLang="en-US" sz="2200" b="1" dirty="0">
                <a:solidFill>
                  <a:srgbClr val="008699"/>
                </a:solidFill>
              </a:rPr>
              <a:t>four credits </a:t>
            </a:r>
            <a:r>
              <a:rPr lang="en-US" altLang="en-US" sz="2200" dirty="0">
                <a:solidFill>
                  <a:srgbClr val="008699"/>
                </a:solidFill>
              </a:rPr>
              <a:t>in any year</a:t>
            </a:r>
            <a:endParaRPr lang="en-US" altLang="en-US" sz="2200" dirty="0"/>
          </a:p>
          <a:p>
            <a:pPr lvl="2">
              <a:spcBef>
                <a:spcPts val="600"/>
              </a:spcBef>
            </a:pPr>
            <a:r>
              <a:rPr lang="en-US" altLang="en-US" sz="2200" dirty="0"/>
              <a:t>In 2019, </a:t>
            </a:r>
            <a:r>
              <a:rPr lang="en-US" altLang="en-US" sz="2200" dirty="0">
                <a:solidFill>
                  <a:srgbClr val="008699"/>
                </a:solidFill>
              </a:rPr>
              <a:t>one credit is recorded for every </a:t>
            </a:r>
            <a:r>
              <a:rPr lang="en-US" altLang="en-US" sz="2200" b="1" dirty="0">
                <a:solidFill>
                  <a:srgbClr val="008699"/>
                </a:solidFill>
              </a:rPr>
              <a:t>$1,360 </a:t>
            </a:r>
            <a:r>
              <a:rPr lang="en-US" altLang="en-US" sz="2200" dirty="0">
                <a:solidFill>
                  <a:srgbClr val="008699"/>
                </a:solidFill>
              </a:rPr>
              <a:t>you earn </a:t>
            </a:r>
            <a:r>
              <a:rPr lang="en-US" altLang="en-US" sz="2200" dirty="0"/>
              <a:t>in a year, with four credits if you earn $5,440 or more</a:t>
            </a:r>
            <a:r>
              <a:rPr lang="en-US" altLang="en-US" sz="2200" baseline="30000" dirty="0"/>
              <a:t>2</a:t>
            </a:r>
          </a:p>
        </p:txBody>
      </p:sp>
      <p:sp>
        <p:nvSpPr>
          <p:cNvPr id="23557"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Income benefits</a:t>
            </a:r>
          </a:p>
        </p:txBody>
      </p:sp>
      <p:sp>
        <p:nvSpPr>
          <p:cNvPr id="23559"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2</a:t>
            </a:r>
          </a:p>
        </p:txBody>
      </p:sp>
      <p:sp>
        <p:nvSpPr>
          <p:cNvPr id="23560" name="Text Box 41"/>
          <p:cNvSpPr txBox="1">
            <a:spLocks noChangeArrowheads="1"/>
          </p:cNvSpPr>
          <p:nvPr/>
        </p:nvSpPr>
        <p:spPr bwMode="gray">
          <a:xfrm>
            <a:off x="428625" y="5784605"/>
            <a:ext cx="66833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
                <a:schemeClr val="accent1"/>
              </a:buClr>
            </a:pPr>
            <a:r>
              <a:rPr lang="en-US" altLang="en-US" sz="1200" b="0" baseline="30000" dirty="0">
                <a:solidFill>
                  <a:schemeClr val="bg2"/>
                </a:solidFill>
              </a:rPr>
              <a:t>1</a:t>
            </a:r>
            <a:r>
              <a:rPr lang="en-US" altLang="en-US" sz="1200" b="0" dirty="0">
                <a:solidFill>
                  <a:schemeClr val="bg2"/>
                </a:solidFill>
              </a:rPr>
              <a:t> Social Security Administration, Benefits Planner: Social Security Credits</a:t>
            </a:r>
          </a:p>
          <a:p>
            <a:pPr eaLnBrk="1" hangingPunct="1">
              <a:lnSpc>
                <a:spcPct val="100000"/>
              </a:lnSpc>
              <a:spcAft>
                <a:spcPct val="0"/>
              </a:spcAft>
              <a:buClr>
                <a:schemeClr val="accent1"/>
              </a:buClr>
            </a:pPr>
            <a:r>
              <a:rPr lang="en-US" altLang="en-US" sz="1200" b="0" baseline="30000" dirty="0">
                <a:solidFill>
                  <a:schemeClr val="bg2"/>
                </a:solidFill>
              </a:rPr>
              <a:t>2</a:t>
            </a:r>
            <a:r>
              <a:rPr lang="en-US" altLang="en-US" sz="1200" b="0" dirty="0">
                <a:solidFill>
                  <a:schemeClr val="bg2"/>
                </a:solidFill>
              </a:rPr>
              <a:t> Social Security Administration, 2019 Social Security Changes, Fact Sheet.</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E396B317-3E0E-44A5-B132-B2011310CB69}" type="slidenum">
              <a:rPr lang="en-US"/>
              <a:pPr>
                <a:defRPr/>
              </a:pPr>
              <a:t>13</a:t>
            </a:fld>
            <a:endParaRPr lang="en-US"/>
          </a:p>
        </p:txBody>
      </p:sp>
      <p:sp>
        <p:nvSpPr>
          <p:cNvPr id="24579" name="Rectangle 5"/>
          <p:cNvSpPr>
            <a:spLocks noGrp="1"/>
          </p:cNvSpPr>
          <p:nvPr>
            <p:ph type="title"/>
          </p:nvPr>
        </p:nvSpPr>
        <p:spPr/>
        <p:txBody>
          <a:bodyPr/>
          <a:lstStyle/>
          <a:p>
            <a:r>
              <a:rPr lang="en-US" altLang="en-US"/>
              <a:t>How benefits are calculated</a:t>
            </a:r>
          </a:p>
        </p:txBody>
      </p:sp>
      <p:sp>
        <p:nvSpPr>
          <p:cNvPr id="24580" name="Rectangle 6"/>
          <p:cNvSpPr>
            <a:spLocks noGrp="1"/>
          </p:cNvSpPr>
          <p:nvPr>
            <p:ph type="body" idx="1"/>
          </p:nvPr>
        </p:nvSpPr>
        <p:spPr>
          <a:xfrm>
            <a:off x="742950" y="3721100"/>
            <a:ext cx="5257800" cy="942975"/>
          </a:xfrm>
        </p:spPr>
        <p:txBody>
          <a:bodyPr/>
          <a:lstStyle/>
          <a:p>
            <a:pPr lvl="2"/>
            <a:r>
              <a:rPr lang="en-US" altLang="en-US"/>
              <a:t>Benefit is reduced if taken prior to FRA </a:t>
            </a:r>
          </a:p>
        </p:txBody>
      </p:sp>
      <p:sp>
        <p:nvSpPr>
          <p:cNvPr id="24581"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Income benefits</a:t>
            </a:r>
          </a:p>
        </p:txBody>
      </p:sp>
      <p:sp>
        <p:nvSpPr>
          <p:cNvPr id="24583"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2</a:t>
            </a:r>
          </a:p>
        </p:txBody>
      </p:sp>
      <p:sp>
        <p:nvSpPr>
          <p:cNvPr id="24584" name="Rectangle 1"/>
          <p:cNvSpPr>
            <a:spLocks noChangeArrowheads="1"/>
          </p:cNvSpPr>
          <p:nvPr/>
        </p:nvSpPr>
        <p:spPr bwMode="auto">
          <a:xfrm>
            <a:off x="642938" y="1600200"/>
            <a:ext cx="3386137" cy="1343025"/>
          </a:xfrm>
          <a:prstGeom prst="rect">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4585" name="TextBox 2"/>
          <p:cNvSpPr txBox="1">
            <a:spLocks noChangeArrowheads="1"/>
          </p:cNvSpPr>
          <p:nvPr/>
        </p:nvSpPr>
        <p:spPr bwMode="auto">
          <a:xfrm>
            <a:off x="728663" y="1825625"/>
            <a:ext cx="334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3200" b="0">
                <a:solidFill>
                  <a:schemeClr val="bg1"/>
                </a:solidFill>
              </a:rPr>
              <a:t>PIA </a:t>
            </a:r>
            <a:br>
              <a:rPr lang="en-US" altLang="en-US" sz="3200" b="0">
                <a:solidFill>
                  <a:schemeClr val="bg1"/>
                </a:solidFill>
              </a:rPr>
            </a:br>
            <a:r>
              <a:rPr lang="en-US" altLang="en-US" sz="2000" b="0">
                <a:solidFill>
                  <a:schemeClr val="bg1"/>
                </a:solidFill>
              </a:rPr>
              <a:t>(primary insurance amount)</a:t>
            </a:r>
          </a:p>
        </p:txBody>
      </p:sp>
      <p:sp>
        <p:nvSpPr>
          <p:cNvPr id="4" name="Equal 3"/>
          <p:cNvSpPr/>
          <p:nvPr/>
        </p:nvSpPr>
        <p:spPr bwMode="auto">
          <a:xfrm>
            <a:off x="4129088" y="1954213"/>
            <a:ext cx="1104900" cy="646112"/>
          </a:xfrm>
          <a:prstGeom prst="mathEqual">
            <a:avLst/>
          </a:prstGeom>
          <a:solidFill>
            <a:schemeClr val="bg2"/>
          </a:solidFill>
          <a:ln w="6350" cap="flat" cmpd="sng" algn="ctr">
            <a:solidFill>
              <a:schemeClr val="tx1"/>
            </a:solidFill>
            <a:prstDash val="solid"/>
            <a:round/>
            <a:headEnd type="none" w="med" len="med"/>
            <a:tailEnd type="none" w="med" len="med"/>
          </a:ln>
          <a:effectLst/>
          <a:extLst/>
        </p:spPr>
        <p:txBody>
          <a:bodyPr wrap="none" anchor="ctr"/>
          <a:lstStyle/>
          <a:p>
            <a:pPr defTabSz="914400">
              <a:defRPr/>
            </a:pPr>
            <a:endParaRPr lang="en-US">
              <a:ea typeface="ＭＳ Ｐゴシック" pitchFamily="-112" charset="-128"/>
            </a:endParaRPr>
          </a:p>
        </p:txBody>
      </p:sp>
      <p:sp>
        <p:nvSpPr>
          <p:cNvPr id="24587" name="Rectangle 12"/>
          <p:cNvSpPr>
            <a:spLocks noChangeArrowheads="1"/>
          </p:cNvSpPr>
          <p:nvPr/>
        </p:nvSpPr>
        <p:spPr bwMode="auto">
          <a:xfrm>
            <a:off x="5357813" y="1568450"/>
            <a:ext cx="3314700" cy="1343025"/>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4588" name="TextBox 13"/>
          <p:cNvSpPr txBox="1">
            <a:spLocks noChangeArrowheads="1"/>
          </p:cNvSpPr>
          <p:nvPr/>
        </p:nvSpPr>
        <p:spPr bwMode="auto">
          <a:xfrm>
            <a:off x="6157913" y="1793875"/>
            <a:ext cx="2684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3200" b="0">
                <a:solidFill>
                  <a:schemeClr val="bg1"/>
                </a:solidFill>
              </a:rPr>
              <a:t>FRA </a:t>
            </a:r>
            <a:br>
              <a:rPr lang="en-US" altLang="en-US" sz="3200" b="0">
                <a:solidFill>
                  <a:schemeClr val="bg1"/>
                </a:solidFill>
              </a:rPr>
            </a:br>
            <a:r>
              <a:rPr lang="en-US" altLang="en-US" sz="2000" b="0">
                <a:solidFill>
                  <a:schemeClr val="bg1"/>
                </a:solidFill>
              </a:rPr>
              <a:t>(full retirement age)</a:t>
            </a:r>
          </a:p>
        </p:txBody>
      </p:sp>
      <p:sp>
        <p:nvSpPr>
          <p:cNvPr id="24589" name="TextBox 4"/>
          <p:cNvSpPr txBox="1">
            <a:spLocks noChangeArrowheads="1"/>
          </p:cNvSpPr>
          <p:nvPr/>
        </p:nvSpPr>
        <p:spPr bwMode="auto">
          <a:xfrm>
            <a:off x="5600700" y="1622425"/>
            <a:ext cx="657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6600" b="0">
                <a:solidFill>
                  <a:schemeClr val="bg1"/>
                </a:solidFill>
              </a:rPr>
              <a:t>$</a:t>
            </a:r>
          </a:p>
        </p:txBody>
      </p:sp>
      <p:sp>
        <p:nvSpPr>
          <p:cNvPr id="24590" name="Rectangle 15"/>
          <p:cNvSpPr>
            <a:spLocks noChangeArrowheads="1"/>
          </p:cNvSpPr>
          <p:nvPr/>
        </p:nvSpPr>
        <p:spPr bwMode="auto">
          <a:xfrm>
            <a:off x="5357813" y="1568450"/>
            <a:ext cx="3314700" cy="1343025"/>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4591" name="TextBox 16"/>
          <p:cNvSpPr txBox="1">
            <a:spLocks noChangeArrowheads="1"/>
          </p:cNvSpPr>
          <p:nvPr/>
        </p:nvSpPr>
        <p:spPr bwMode="auto">
          <a:xfrm>
            <a:off x="6157913" y="1793875"/>
            <a:ext cx="2684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3200" b="0">
                <a:solidFill>
                  <a:schemeClr val="bg1"/>
                </a:solidFill>
              </a:rPr>
              <a:t>FRA </a:t>
            </a:r>
            <a:br>
              <a:rPr lang="en-US" altLang="en-US" sz="3200" b="0">
                <a:solidFill>
                  <a:schemeClr val="bg1"/>
                </a:solidFill>
              </a:rPr>
            </a:br>
            <a:r>
              <a:rPr lang="en-US" altLang="en-US" sz="2000" b="0">
                <a:solidFill>
                  <a:schemeClr val="bg1"/>
                </a:solidFill>
              </a:rPr>
              <a:t>(full retirement age)</a:t>
            </a:r>
          </a:p>
        </p:txBody>
      </p:sp>
      <p:sp>
        <p:nvSpPr>
          <p:cNvPr id="24592" name="TextBox 17"/>
          <p:cNvSpPr txBox="1">
            <a:spLocks noChangeArrowheads="1"/>
          </p:cNvSpPr>
          <p:nvPr/>
        </p:nvSpPr>
        <p:spPr bwMode="auto">
          <a:xfrm>
            <a:off x="5600700" y="1622425"/>
            <a:ext cx="657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6600" b="0">
                <a:solidFill>
                  <a:schemeClr val="bg1"/>
                </a:solidFill>
              </a:rPr>
              <a:t>$</a:t>
            </a:r>
          </a:p>
        </p:txBody>
      </p:sp>
      <p:sp>
        <p:nvSpPr>
          <p:cNvPr id="24593"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Primary Insurance Amount. </a:t>
            </a:r>
          </a:p>
        </p:txBody>
      </p:sp>
      <p:sp>
        <p:nvSpPr>
          <p:cNvPr id="24594" name="Down Arrow 1"/>
          <p:cNvSpPr>
            <a:spLocks noChangeArrowheads="1"/>
          </p:cNvSpPr>
          <p:nvPr/>
        </p:nvSpPr>
        <p:spPr bwMode="auto">
          <a:xfrm>
            <a:off x="6267450" y="3479800"/>
            <a:ext cx="909638" cy="865188"/>
          </a:xfrm>
          <a:prstGeom prst="downArrow">
            <a:avLst>
              <a:gd name="adj1" fmla="val 50000"/>
              <a:gd name="adj2" fmla="val 50000"/>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grpSp>
        <p:nvGrpSpPr>
          <p:cNvPr id="24595" name="Group 2"/>
          <p:cNvGrpSpPr>
            <a:grpSpLocks/>
          </p:cNvGrpSpPr>
          <p:nvPr/>
        </p:nvGrpSpPr>
        <p:grpSpPr bwMode="auto">
          <a:xfrm>
            <a:off x="733425" y="4514850"/>
            <a:ext cx="6443663" cy="1020763"/>
            <a:chOff x="733425" y="4514057"/>
            <a:chExt cx="6443662" cy="1021556"/>
          </a:xfrm>
        </p:grpSpPr>
        <p:sp>
          <p:nvSpPr>
            <p:cNvPr id="24596" name="Rectangle 6"/>
            <p:cNvSpPr txBox="1">
              <a:spLocks/>
            </p:cNvSpPr>
            <p:nvPr/>
          </p:nvSpPr>
          <p:spPr bwMode="gray">
            <a:xfrm>
              <a:off x="733425" y="4592638"/>
              <a:ext cx="4800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r>
                <a:rPr lang="en-US" altLang="en-US"/>
                <a:t>Monthly benefit is adjusted up if your start is delayed</a:t>
              </a:r>
            </a:p>
          </p:txBody>
        </p:sp>
        <p:sp>
          <p:nvSpPr>
            <p:cNvPr id="24597" name="Down Arrow 19"/>
            <p:cNvSpPr>
              <a:spLocks noChangeArrowheads="1"/>
            </p:cNvSpPr>
            <p:nvPr/>
          </p:nvSpPr>
          <p:spPr bwMode="auto">
            <a:xfrm rot="10800000">
              <a:off x="6267450" y="4514057"/>
              <a:ext cx="909637" cy="865187"/>
            </a:xfrm>
            <a:prstGeom prst="downArrow">
              <a:avLst>
                <a:gd name="adj1" fmla="val 50000"/>
                <a:gd name="adj2" fmla="val 50000"/>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439D1DF-7E3E-463F-85D6-04F060C76305}" type="slidenum">
              <a:rPr lang="en-US"/>
              <a:pPr>
                <a:defRPr/>
              </a:pPr>
              <a:t>14</a:t>
            </a:fld>
            <a:endParaRPr lang="en-US"/>
          </a:p>
        </p:txBody>
      </p:sp>
      <p:sp>
        <p:nvSpPr>
          <p:cNvPr id="27651" name="Rectangle 31"/>
          <p:cNvSpPr>
            <a:spLocks noGrp="1" noChangeArrowheads="1"/>
          </p:cNvSpPr>
          <p:nvPr>
            <p:ph type="title"/>
          </p:nvPr>
        </p:nvSpPr>
        <p:spPr/>
        <p:txBody>
          <a:bodyPr/>
          <a:lstStyle/>
          <a:p>
            <a:r>
              <a:rPr lang="en-US" altLang="en-US" dirty="0"/>
              <a:t>3</a:t>
            </a:r>
          </a:p>
        </p:txBody>
      </p:sp>
      <p:sp>
        <p:nvSpPr>
          <p:cNvPr id="27652" name="Rectangle 32"/>
          <p:cNvSpPr>
            <a:spLocks noGrp="1"/>
          </p:cNvSpPr>
          <p:nvPr>
            <p:ph type="body" idx="1"/>
          </p:nvPr>
        </p:nvSpPr>
        <p:spPr/>
        <p:txBody>
          <a:bodyPr/>
          <a:lstStyle/>
          <a:p>
            <a:pPr marL="0" indent="0"/>
            <a:r>
              <a:rPr lang="en-US" altLang="en-US" dirty="0"/>
              <a:t>Social Security</a:t>
            </a:r>
          </a:p>
          <a:p>
            <a:pPr lvl="1" indent="0"/>
            <a:r>
              <a:rPr lang="en-US" altLang="en-US" dirty="0"/>
              <a:t>Key 3: When to start benefits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FBE0E55F-A121-4CA8-9928-2143500D1EE4}" type="slidenum">
              <a:rPr lang="en-US"/>
              <a:pPr>
                <a:defRPr/>
              </a:pPr>
              <a:t>15</a:t>
            </a:fld>
            <a:endParaRPr lang="en-US"/>
          </a:p>
        </p:txBody>
      </p:sp>
      <p:sp>
        <p:nvSpPr>
          <p:cNvPr id="28675" name="Rectangle 5"/>
          <p:cNvSpPr>
            <a:spLocks noGrp="1"/>
          </p:cNvSpPr>
          <p:nvPr>
            <p:ph type="title"/>
          </p:nvPr>
        </p:nvSpPr>
        <p:spPr/>
        <p:txBody>
          <a:bodyPr/>
          <a:lstStyle/>
          <a:p>
            <a:r>
              <a:rPr lang="en-US" altLang="en-US"/>
              <a:t>When to start your benefits</a:t>
            </a:r>
          </a:p>
        </p:txBody>
      </p:sp>
      <p:sp>
        <p:nvSpPr>
          <p:cNvPr id="28676" name="Rectangle 6"/>
          <p:cNvSpPr>
            <a:spLocks noGrp="1"/>
          </p:cNvSpPr>
          <p:nvPr>
            <p:ph type="body" idx="1"/>
          </p:nvPr>
        </p:nvSpPr>
        <p:spPr>
          <a:xfrm>
            <a:off x="452438" y="1600200"/>
            <a:ext cx="3486150" cy="3924300"/>
          </a:xfrm>
        </p:spPr>
        <p:txBody>
          <a:bodyPr/>
          <a:lstStyle/>
          <a:p>
            <a:pPr marL="0" indent="0"/>
            <a:r>
              <a:rPr lang="en-US" altLang="en-US"/>
              <a:t>Full retirement age (FRA)</a:t>
            </a:r>
          </a:p>
          <a:p>
            <a:pPr lvl="2">
              <a:spcBef>
                <a:spcPts val="1200"/>
              </a:spcBef>
            </a:pPr>
            <a:r>
              <a:rPr lang="en-US" altLang="en-US" sz="2200"/>
              <a:t>Can start benefits as </a:t>
            </a:r>
            <a:r>
              <a:rPr lang="en-US" altLang="en-US" sz="2200" b="1">
                <a:solidFill>
                  <a:srgbClr val="008699"/>
                </a:solidFill>
              </a:rPr>
              <a:t>early </a:t>
            </a:r>
            <a:br>
              <a:rPr lang="en-US" altLang="en-US" sz="2200" b="1">
                <a:solidFill>
                  <a:srgbClr val="008699"/>
                </a:solidFill>
              </a:rPr>
            </a:br>
            <a:r>
              <a:rPr lang="en-US" altLang="en-US" sz="2200" b="1">
                <a:solidFill>
                  <a:srgbClr val="008699"/>
                </a:solidFill>
              </a:rPr>
              <a:t>as age 62</a:t>
            </a:r>
          </a:p>
          <a:p>
            <a:pPr lvl="2">
              <a:spcBef>
                <a:spcPts val="1200"/>
              </a:spcBef>
            </a:pPr>
            <a:r>
              <a:rPr lang="en-US" altLang="en-US" sz="2200"/>
              <a:t>If age 62, receive less than at </a:t>
            </a:r>
            <a:r>
              <a:rPr lang="en-US" altLang="en-US" sz="2200" b="1">
                <a:solidFill>
                  <a:srgbClr val="008699"/>
                </a:solidFill>
              </a:rPr>
              <a:t>full retirement age</a:t>
            </a:r>
          </a:p>
          <a:p>
            <a:pPr lvl="2">
              <a:spcBef>
                <a:spcPts val="1200"/>
              </a:spcBef>
            </a:pPr>
            <a:r>
              <a:rPr lang="en-US" altLang="en-US" sz="2200"/>
              <a:t>Maximum benefits can be attained at </a:t>
            </a:r>
            <a:r>
              <a:rPr lang="en-US" altLang="en-US" sz="2200" b="1">
                <a:solidFill>
                  <a:srgbClr val="008699"/>
                </a:solidFill>
              </a:rPr>
              <a:t>age 70</a:t>
            </a:r>
          </a:p>
        </p:txBody>
      </p:sp>
      <p:sp>
        <p:nvSpPr>
          <p:cNvPr id="28677"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When to start benefits</a:t>
            </a:r>
          </a:p>
        </p:txBody>
      </p:sp>
      <p:sp>
        <p:nvSpPr>
          <p:cNvPr id="28679"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3</a:t>
            </a:r>
          </a:p>
        </p:txBody>
      </p:sp>
      <p:graphicFrame>
        <p:nvGraphicFramePr>
          <p:cNvPr id="9" name="Group 6"/>
          <p:cNvGraphicFramePr>
            <a:graphicFrameLocks noGrp="1"/>
          </p:cNvGraphicFramePr>
          <p:nvPr>
            <p:extLst>
              <p:ext uri="{D42A27DB-BD31-4B8C-83A1-F6EECF244321}">
                <p14:modId xmlns:p14="http://schemas.microsoft.com/office/powerpoint/2010/main" val="2737397811"/>
              </p:ext>
            </p:extLst>
          </p:nvPr>
        </p:nvGraphicFramePr>
        <p:xfrm>
          <a:off x="4143375" y="1340095"/>
          <a:ext cx="4600575" cy="4510084"/>
        </p:xfrm>
        <a:graphic>
          <a:graphicData uri="http://schemas.openxmlformats.org/drawingml/2006/table">
            <a:tbl>
              <a:tblPr/>
              <a:tblGrid>
                <a:gridCol w="1366942">
                  <a:extLst>
                    <a:ext uri="{9D8B030D-6E8A-4147-A177-3AD203B41FA5}">
                      <a16:colId xmlns:a16="http://schemas.microsoft.com/office/drawing/2014/main" val="20000"/>
                    </a:ext>
                  </a:extLst>
                </a:gridCol>
                <a:gridCol w="1712376">
                  <a:extLst>
                    <a:ext uri="{9D8B030D-6E8A-4147-A177-3AD203B41FA5}">
                      <a16:colId xmlns:a16="http://schemas.microsoft.com/office/drawing/2014/main" val="20001"/>
                    </a:ext>
                  </a:extLst>
                </a:gridCol>
                <a:gridCol w="1521257">
                  <a:extLst>
                    <a:ext uri="{9D8B030D-6E8A-4147-A177-3AD203B41FA5}">
                      <a16:colId xmlns:a16="http://schemas.microsoft.com/office/drawing/2014/main" val="20002"/>
                    </a:ext>
                  </a:extLst>
                </a:gridCol>
              </a:tblGrid>
              <a:tr h="5303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1" i="0" u="none" strike="noStrike" cap="none" normalizeH="0" baseline="0" dirty="0">
                          <a:ln>
                            <a:noFill/>
                          </a:ln>
                          <a:solidFill>
                            <a:schemeClr val="bg1"/>
                          </a:solidFill>
                          <a:effectLst/>
                          <a:latin typeface="Calibri" pitchFamily="34" charset="0"/>
                          <a:ea typeface="ＭＳ Ｐゴシック" pitchFamily="-112" charset="-128"/>
                        </a:rPr>
                        <a:t>Year of birth</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1" i="0" u="none" strike="noStrike" cap="none" normalizeH="0" baseline="0" dirty="0">
                          <a:ln>
                            <a:noFill/>
                          </a:ln>
                          <a:solidFill>
                            <a:schemeClr val="bg1"/>
                          </a:solidFill>
                          <a:effectLst/>
                          <a:latin typeface="Calibri" pitchFamily="34" charset="0"/>
                          <a:ea typeface="ＭＳ Ｐゴシック" pitchFamily="-112" charset="-128"/>
                        </a:rPr>
                        <a:t>Full retirement age (FRA)</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1" i="0" u="none" strike="noStrike" cap="none" normalizeH="0" baseline="0" dirty="0">
                          <a:ln>
                            <a:noFill/>
                          </a:ln>
                          <a:solidFill>
                            <a:schemeClr val="bg1"/>
                          </a:solidFill>
                          <a:effectLst/>
                          <a:latin typeface="Calibri" pitchFamily="34" charset="0"/>
                          <a:ea typeface="ＭＳ Ｐゴシック" pitchFamily="-112" charset="-128"/>
                        </a:rPr>
                        <a:t>Age 62 benefit reduction</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1937 or earlier</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65</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20.00%</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253">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1938</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65 and 2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20.83%</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1939</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65 and 4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21.67%</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1940</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65 and 6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22.50%</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1941</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65 and 8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23.33%</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1942</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65 and 10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24.17%</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1943 - 1954</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25.00%</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1955</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 and 2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25.83%</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1956</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 and 4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26.67%</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1957</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 and 6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27.50%</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0"/>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1958</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 and 8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28.33%</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1959</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66 and 10 months</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29.17%%</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2"/>
                  </a:ext>
                </a:extLst>
              </a:tr>
              <a:tr h="304790">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1960 and later</a:t>
                      </a:r>
                    </a:p>
                  </a:txBody>
                  <a:tcPr marL="90000" marR="90000" marT="46799" marB="467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a:ln>
                            <a:noFill/>
                          </a:ln>
                          <a:solidFill>
                            <a:schemeClr val="tx1"/>
                          </a:solidFill>
                          <a:effectLst/>
                          <a:latin typeface="Calibri" pitchFamily="34" charset="0"/>
                          <a:ea typeface="ＭＳ Ｐゴシック" pitchFamily="-112" charset="-128"/>
                        </a:rPr>
                        <a:t>67</a:t>
                      </a:r>
                    </a:p>
                  </a:txBody>
                  <a:tcPr marL="90000" marR="90000" marT="46799" marB="467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b="1" i="0" u="none" strike="noStrike" cap="none" normalizeH="0" baseline="0" dirty="0">
                          <a:ln>
                            <a:noFill/>
                          </a:ln>
                          <a:solidFill>
                            <a:schemeClr val="tx1"/>
                          </a:solidFill>
                          <a:effectLst/>
                          <a:latin typeface="Calibri" pitchFamily="34" charset="0"/>
                          <a:ea typeface="ＭＳ Ｐゴシック" pitchFamily="-112" charset="-128"/>
                        </a:rPr>
                        <a:t>30.00%</a:t>
                      </a:r>
                    </a:p>
                  </a:txBody>
                  <a:tcPr marL="90000" marR="90000" marT="46799" marB="467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1" name="Oval 68"/>
          <p:cNvSpPr>
            <a:spLocks noChangeArrowheads="1"/>
          </p:cNvSpPr>
          <p:nvPr/>
        </p:nvSpPr>
        <p:spPr bwMode="gray">
          <a:xfrm>
            <a:off x="7594600" y="1859208"/>
            <a:ext cx="838200" cy="304800"/>
          </a:xfrm>
          <a:prstGeom prst="ellipse">
            <a:avLst/>
          </a:prstGeom>
          <a:noFill/>
          <a:ln w="25400">
            <a:solidFill>
              <a:srgbClr val="0086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endParaRPr lang="en-US" altLang="en-US" sz="1800" b="0"/>
          </a:p>
        </p:txBody>
      </p:sp>
      <p:sp>
        <p:nvSpPr>
          <p:cNvPr id="12" name="Text Box 10"/>
          <p:cNvSpPr txBox="1">
            <a:spLocks noChangeArrowheads="1"/>
          </p:cNvSpPr>
          <p:nvPr/>
        </p:nvSpPr>
        <p:spPr bwMode="gray">
          <a:xfrm>
            <a:off x="371475" y="6002338"/>
            <a:ext cx="4953000"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ct val="50000"/>
              </a:spcBef>
              <a:spcAft>
                <a:spcPct val="30000"/>
              </a:spcAft>
              <a:buClr>
                <a:schemeClr val="accent1"/>
              </a:buClr>
              <a:buFont typeface="Wingdings" pitchFamily="2" charset="2"/>
              <a:buNone/>
              <a:defRPr/>
            </a:pPr>
            <a:r>
              <a:rPr lang="en-US" sz="1200" dirty="0">
                <a:solidFill>
                  <a:schemeClr val="bg1">
                    <a:lumMod val="50000"/>
                  </a:schemeClr>
                </a:solidFill>
                <a:ea typeface="ＭＳ Ｐゴシック" pitchFamily="-112" charset="-128"/>
              </a:rPr>
              <a:t>Social Security Administration, Retirement Planner: Benefits By Year Of Birth.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grpId="1" nodeType="afterEffect">
                                  <p:stCondLst>
                                    <p:cond delay="2000"/>
                                  </p:stCondLst>
                                  <p:childTnLst>
                                    <p:animMotion origin="layout" path="M 0 3.75723E-6 L 0 0.53271 " pathEditMode="relative" rAng="0" ptsTypes="AA">
                                      <p:cBhvr>
                                        <p:cTn id="9" dur="2000" fill="hold"/>
                                        <p:tgtEl>
                                          <p:spTgt spid="11"/>
                                        </p:tgtEl>
                                        <p:attrNameLst>
                                          <p:attrName>ppt_x</p:attrName>
                                          <p:attrName>ppt_y</p:attrName>
                                        </p:attrNameLst>
                                      </p:cBhvr>
                                      <p:rCtr x="0" y="266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0403CC16-7117-41A3-83C0-5EC1BB871788}" type="slidenum">
              <a:rPr lang="en-US"/>
              <a:pPr>
                <a:defRPr/>
              </a:pPr>
              <a:t>16</a:t>
            </a:fld>
            <a:endParaRPr lang="en-US"/>
          </a:p>
        </p:txBody>
      </p:sp>
      <p:sp>
        <p:nvSpPr>
          <p:cNvPr id="29699" name="Rectangle 5"/>
          <p:cNvSpPr>
            <a:spLocks noGrp="1"/>
          </p:cNvSpPr>
          <p:nvPr>
            <p:ph type="title"/>
          </p:nvPr>
        </p:nvSpPr>
        <p:spPr/>
        <p:txBody>
          <a:bodyPr/>
          <a:lstStyle/>
          <a:p>
            <a:r>
              <a:rPr lang="en-US" altLang="en-US"/>
              <a:t>Enhancing benefits by delaying start date</a:t>
            </a:r>
          </a:p>
        </p:txBody>
      </p:sp>
      <p:sp>
        <p:nvSpPr>
          <p:cNvPr id="29700" name="Rectangle 6"/>
          <p:cNvSpPr>
            <a:spLocks noGrp="1"/>
          </p:cNvSpPr>
          <p:nvPr>
            <p:ph type="body" idx="1"/>
          </p:nvPr>
        </p:nvSpPr>
        <p:spPr>
          <a:xfrm>
            <a:off x="452438" y="1285875"/>
            <a:ext cx="8223250" cy="3924300"/>
          </a:xfrm>
        </p:spPr>
        <p:txBody>
          <a:bodyPr/>
          <a:lstStyle/>
          <a:p>
            <a:pPr marL="0" indent="0"/>
            <a:r>
              <a:rPr lang="en-US" altLang="en-US"/>
              <a:t>Starting benefits at various ages and living to different ages</a:t>
            </a:r>
          </a:p>
          <a:p>
            <a:pPr marL="0" indent="0"/>
            <a:r>
              <a:rPr lang="en-US" altLang="en-US" b="0"/>
              <a:t>Delaying your start past FRA will result in “delayed retirement credits” (DRC)</a:t>
            </a:r>
          </a:p>
        </p:txBody>
      </p:sp>
      <p:sp>
        <p:nvSpPr>
          <p:cNvPr id="29701"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When to start benefits</a:t>
            </a:r>
          </a:p>
        </p:txBody>
      </p:sp>
      <p:sp>
        <p:nvSpPr>
          <p:cNvPr id="29703"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3</a:t>
            </a:r>
          </a:p>
        </p:txBody>
      </p:sp>
      <p:graphicFrame>
        <p:nvGraphicFramePr>
          <p:cNvPr id="12" name="Group 169"/>
          <p:cNvGraphicFramePr>
            <a:graphicFrameLocks noGrp="1"/>
          </p:cNvGraphicFramePr>
          <p:nvPr/>
        </p:nvGraphicFramePr>
        <p:xfrm>
          <a:off x="609600" y="2422525"/>
          <a:ext cx="7077075" cy="2647953"/>
        </p:xfrm>
        <a:graphic>
          <a:graphicData uri="http://schemas.openxmlformats.org/drawingml/2006/table">
            <a:tbl>
              <a:tblPr/>
              <a:tblGrid>
                <a:gridCol w="786342">
                  <a:extLst>
                    <a:ext uri="{9D8B030D-6E8A-4147-A177-3AD203B41FA5}">
                      <a16:colId xmlns:a16="http://schemas.microsoft.com/office/drawing/2014/main" val="20000"/>
                    </a:ext>
                  </a:extLst>
                </a:gridCol>
                <a:gridCol w="1223198">
                  <a:extLst>
                    <a:ext uri="{9D8B030D-6E8A-4147-A177-3AD203B41FA5}">
                      <a16:colId xmlns:a16="http://schemas.microsoft.com/office/drawing/2014/main" val="20001"/>
                    </a:ext>
                  </a:extLst>
                </a:gridCol>
                <a:gridCol w="1223198">
                  <a:extLst>
                    <a:ext uri="{9D8B030D-6E8A-4147-A177-3AD203B41FA5}">
                      <a16:colId xmlns:a16="http://schemas.microsoft.com/office/drawing/2014/main" val="20002"/>
                    </a:ext>
                  </a:extLst>
                </a:gridCol>
                <a:gridCol w="1223198">
                  <a:extLst>
                    <a:ext uri="{9D8B030D-6E8A-4147-A177-3AD203B41FA5}">
                      <a16:colId xmlns:a16="http://schemas.microsoft.com/office/drawing/2014/main" val="20003"/>
                    </a:ext>
                  </a:extLst>
                </a:gridCol>
                <a:gridCol w="1223198">
                  <a:extLst>
                    <a:ext uri="{9D8B030D-6E8A-4147-A177-3AD203B41FA5}">
                      <a16:colId xmlns:a16="http://schemas.microsoft.com/office/drawing/2014/main" val="20004"/>
                    </a:ext>
                  </a:extLst>
                </a:gridCol>
                <a:gridCol w="1397941">
                  <a:extLst>
                    <a:ext uri="{9D8B030D-6E8A-4147-A177-3AD203B41FA5}">
                      <a16:colId xmlns:a16="http://schemas.microsoft.com/office/drawing/2014/main" val="20005"/>
                    </a:ext>
                  </a:extLst>
                </a:gridCol>
              </a:tblGrid>
              <a:tr h="651057">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Start age</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800" b="0" i="0" u="none" strike="noStrike" cap="none" normalizeH="0" baseline="0" dirty="0">
                        <a:ln>
                          <a:noFill/>
                        </a:ln>
                        <a:solidFill>
                          <a:schemeClr val="bg1"/>
                        </a:solidFill>
                        <a:effectLst/>
                        <a:latin typeface="Calibri" pitchFamily="34" charset="0"/>
                        <a:ea typeface="ＭＳ Ｐゴシック" pitchFamily="-112" charset="-128"/>
                      </a:endParaRPr>
                    </a:p>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70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800" b="0" i="0" u="none" strike="noStrike" cap="none" normalizeH="0" baseline="0" dirty="0">
                        <a:ln>
                          <a:noFill/>
                        </a:ln>
                        <a:solidFill>
                          <a:schemeClr val="bg1"/>
                        </a:solidFill>
                        <a:effectLst/>
                        <a:latin typeface="Calibri" pitchFamily="34" charset="0"/>
                        <a:ea typeface="ＭＳ Ｐゴシック" pitchFamily="-112" charset="-128"/>
                      </a:endParaRPr>
                    </a:p>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75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800" b="0" i="0" u="none" strike="noStrike" cap="none" normalizeH="0" baseline="0" dirty="0">
                        <a:ln>
                          <a:noFill/>
                        </a:ln>
                        <a:solidFill>
                          <a:schemeClr val="bg1"/>
                        </a:solidFill>
                        <a:effectLst/>
                        <a:latin typeface="Calibri" pitchFamily="34" charset="0"/>
                        <a:ea typeface="ＭＳ Ｐゴシック" pitchFamily="-112" charset="-128"/>
                      </a:endParaRPr>
                    </a:p>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80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800" b="0" i="0" u="none" strike="noStrike" cap="none" normalizeH="0" baseline="0" dirty="0">
                        <a:ln>
                          <a:noFill/>
                        </a:ln>
                        <a:solidFill>
                          <a:schemeClr val="bg1"/>
                        </a:solidFill>
                        <a:effectLst/>
                        <a:latin typeface="Calibri" pitchFamily="34" charset="0"/>
                        <a:ea typeface="ＭＳ Ｐゴシック" pitchFamily="-112" charset="-128"/>
                      </a:endParaRPr>
                    </a:p>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85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800" b="0" i="0" u="none" strike="noStrike" cap="none" normalizeH="0" baseline="0" dirty="0">
                        <a:ln>
                          <a:noFill/>
                        </a:ln>
                        <a:solidFill>
                          <a:schemeClr val="bg1"/>
                        </a:solidFill>
                        <a:effectLst/>
                        <a:latin typeface="Calibri" pitchFamily="34" charset="0"/>
                        <a:ea typeface="ＭＳ Ｐゴシック" pitchFamily="-112" charset="-128"/>
                      </a:endParaRPr>
                    </a:p>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0" i="0" u="none" strike="noStrike" cap="none" normalizeH="0" baseline="0" dirty="0">
                          <a:ln>
                            <a:noFill/>
                          </a:ln>
                          <a:solidFill>
                            <a:schemeClr val="bg1"/>
                          </a:solidFill>
                          <a:effectLst/>
                          <a:latin typeface="Calibri" pitchFamily="34" charset="0"/>
                          <a:ea typeface="ＭＳ Ｐゴシック" pitchFamily="-112" charset="-128"/>
                        </a:rPr>
                        <a:t>90</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6509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1" i="0" u="none" strike="noStrike" cap="none" normalizeH="0" baseline="0" dirty="0">
                          <a:ln>
                            <a:noFill/>
                          </a:ln>
                          <a:solidFill>
                            <a:schemeClr val="tx1"/>
                          </a:solidFill>
                          <a:effectLst/>
                          <a:latin typeface="Calibri" pitchFamily="34" charset="0"/>
                          <a:ea typeface="ＭＳ Ｐゴシック" pitchFamily="-112" charset="-128"/>
                        </a:rPr>
                        <a:t>62</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FE4"/>
                    </a:solidFill>
                  </a:tcPr>
                </a:tc>
                <a:tc>
                  <a:txBody>
                    <a:bodyPr/>
                    <a:lstStyle/>
                    <a:p>
                      <a:pPr algn="ctr" rtl="0" fontAlgn="ctr"/>
                      <a:r>
                        <a:rPr lang="en-US" sz="1800" b="1" i="0" u="none" strike="noStrike">
                          <a:solidFill>
                            <a:srgbClr val="113388"/>
                          </a:solidFill>
                          <a:effectLst/>
                          <a:latin typeface="Calibri"/>
                        </a:rPr>
                        <a:t>$144,000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$234,000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$324,000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$414,000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$504,000 </a:t>
                      </a:r>
                    </a:p>
                  </a:txBody>
                  <a:tcPr marL="857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1" i="0" u="none" strike="noStrike" cap="none" normalizeH="0" baseline="0" dirty="0">
                          <a:ln>
                            <a:noFill/>
                          </a:ln>
                          <a:solidFill>
                            <a:schemeClr val="tx1"/>
                          </a:solidFill>
                          <a:effectLst/>
                          <a:latin typeface="Calibri" pitchFamily="34" charset="0"/>
                          <a:ea typeface="ＭＳ Ｐゴシック" pitchFamily="-112" charset="-128"/>
                        </a:rPr>
                        <a:t>64</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FE4"/>
                    </a:solidFill>
                  </a:tcPr>
                </a:tc>
                <a:tc>
                  <a:txBody>
                    <a:bodyPr/>
                    <a:lstStyle/>
                    <a:p>
                      <a:pPr algn="ctr" rtl="0" fontAlgn="ctr"/>
                      <a:r>
                        <a:rPr lang="en-US" sz="1800" b="1" i="0" u="none" strike="noStrike">
                          <a:solidFill>
                            <a:srgbClr val="113388"/>
                          </a:solidFill>
                          <a:effectLst/>
                          <a:latin typeface="Calibri"/>
                        </a:rPr>
                        <a:t>$124,776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$228,756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$332,736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$436,716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$540,696 </a:t>
                      </a:r>
                    </a:p>
                  </a:txBody>
                  <a:tcPr marL="857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4079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1" i="0" u="none" strike="noStrike" cap="none" normalizeH="0" baseline="0" dirty="0">
                          <a:ln>
                            <a:noFill/>
                          </a:ln>
                          <a:solidFill>
                            <a:schemeClr val="tx1"/>
                          </a:solidFill>
                          <a:effectLst/>
                          <a:latin typeface="Calibri" pitchFamily="34" charset="0"/>
                          <a:ea typeface="ＭＳ Ｐゴシック" pitchFamily="-112" charset="-128"/>
                        </a:rPr>
                        <a:t>66</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FE4"/>
                    </a:solidFill>
                  </a:tcPr>
                </a:tc>
                <a:tc>
                  <a:txBody>
                    <a:bodyPr/>
                    <a:lstStyle/>
                    <a:p>
                      <a:pPr algn="ctr" rtl="0" fontAlgn="ctr"/>
                      <a:r>
                        <a:rPr lang="en-US" sz="1800" b="1" i="0" u="none" strike="noStrike">
                          <a:solidFill>
                            <a:srgbClr val="113388"/>
                          </a:solidFill>
                          <a:effectLst/>
                          <a:latin typeface="Calibri"/>
                        </a:rPr>
                        <a:t>$96,000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$216,000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$336,000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$456,000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$576,000 </a:t>
                      </a:r>
                    </a:p>
                  </a:txBody>
                  <a:tcPr marL="857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1" i="0" u="none" strike="noStrike" cap="none" normalizeH="0" baseline="0" dirty="0">
                          <a:ln>
                            <a:noFill/>
                          </a:ln>
                          <a:solidFill>
                            <a:schemeClr val="tx1"/>
                          </a:solidFill>
                          <a:effectLst/>
                          <a:latin typeface="Calibri" pitchFamily="34" charset="0"/>
                          <a:ea typeface="ＭＳ Ｐゴシック" pitchFamily="-112" charset="-128"/>
                        </a:rPr>
                        <a:t>68</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FE4"/>
                    </a:solidFill>
                  </a:tcPr>
                </a:tc>
                <a:tc>
                  <a:txBody>
                    <a:bodyPr/>
                    <a:lstStyle/>
                    <a:p>
                      <a:pPr algn="ctr" rtl="0" fontAlgn="ctr"/>
                      <a:r>
                        <a:rPr lang="en-US" sz="1800" b="1" i="0" u="none" strike="noStrike">
                          <a:solidFill>
                            <a:srgbClr val="113388"/>
                          </a:solidFill>
                          <a:effectLst/>
                          <a:latin typeface="Calibri"/>
                        </a:rPr>
                        <a:t>$55,680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$194,880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$334,080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$473,280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en-US" sz="1800" b="1" i="0" u="none" strike="noStrike">
                          <a:solidFill>
                            <a:srgbClr val="113388"/>
                          </a:solidFill>
                          <a:effectLst/>
                          <a:latin typeface="Calibri"/>
                        </a:rPr>
                        <a:t>$612,480 </a:t>
                      </a:r>
                    </a:p>
                  </a:txBody>
                  <a:tcPr marL="857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4079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800" b="1" i="0" u="none" strike="noStrike" cap="none" normalizeH="0" baseline="0" dirty="0">
                          <a:ln>
                            <a:noFill/>
                          </a:ln>
                          <a:solidFill>
                            <a:schemeClr val="tx1"/>
                          </a:solidFill>
                          <a:effectLst/>
                          <a:latin typeface="Calibri" pitchFamily="34" charset="0"/>
                          <a:ea typeface="ＭＳ Ｐゴシック" pitchFamily="-112" charset="-128"/>
                        </a:rPr>
                        <a:t>70</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FE4"/>
                    </a:solidFill>
                  </a:tcPr>
                </a:tc>
                <a:tc>
                  <a:txBody>
                    <a:bodyPr/>
                    <a:lstStyle/>
                    <a:p>
                      <a:pPr algn="ctr" rtl="0" fontAlgn="ctr"/>
                      <a:r>
                        <a:rPr lang="en-US" sz="1800" b="1" i="0" u="none" strike="noStrike">
                          <a:solidFill>
                            <a:srgbClr val="113388"/>
                          </a:solidFill>
                          <a:effectLst/>
                          <a:latin typeface="Calibri"/>
                        </a:rPr>
                        <a:t>$0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$158,400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$316,800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a:solidFill>
                            <a:srgbClr val="113388"/>
                          </a:solidFill>
                          <a:effectLst/>
                          <a:latin typeface="Calibri"/>
                        </a:rPr>
                        <a:t>$475,200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800" b="1" i="0" u="none" strike="noStrike" dirty="0">
                          <a:solidFill>
                            <a:srgbClr val="113388"/>
                          </a:solidFill>
                          <a:effectLst/>
                          <a:latin typeface="Calibri"/>
                        </a:rPr>
                        <a:t>$633,600 </a:t>
                      </a:r>
                    </a:p>
                  </a:txBody>
                  <a:tcPr marL="857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755" name="Text Box 165"/>
          <p:cNvSpPr txBox="1">
            <a:spLocks noChangeArrowheads="1"/>
          </p:cNvSpPr>
          <p:nvPr/>
        </p:nvSpPr>
        <p:spPr bwMode="gray">
          <a:xfrm>
            <a:off x="582613" y="5075238"/>
            <a:ext cx="8066087"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
                <a:schemeClr val="accent1"/>
              </a:buClr>
            </a:pPr>
            <a:r>
              <a:rPr lang="en-US" altLang="en-US" sz="1400" b="0"/>
              <a:t>Full retirement age of 66, full retirement benefit $2,000/month, no cost-of-living adjustment (COLA), no discounting. For illustration purposes only, not an actual client.</a:t>
            </a:r>
          </a:p>
          <a:p>
            <a:pPr eaLnBrk="1" hangingPunct="1">
              <a:lnSpc>
                <a:spcPct val="100000"/>
              </a:lnSpc>
              <a:spcAft>
                <a:spcPct val="0"/>
              </a:spcAft>
              <a:buClr>
                <a:schemeClr val="accent1"/>
              </a:buClr>
            </a:pPr>
            <a:r>
              <a:rPr lang="en-US" altLang="en-US" sz="1400" b="0"/>
              <a:t>Social Security benefits are first received the month following the month they are due. However, this table reflects 12 monthly payments in the first year and all subsequent years.</a:t>
            </a:r>
          </a:p>
        </p:txBody>
      </p:sp>
      <p:sp>
        <p:nvSpPr>
          <p:cNvPr id="29756" name="Text Box 166"/>
          <p:cNvSpPr txBox="1">
            <a:spLocks noChangeArrowheads="1"/>
          </p:cNvSpPr>
          <p:nvPr/>
        </p:nvSpPr>
        <p:spPr bwMode="gray">
          <a:xfrm>
            <a:off x="3040063" y="2408238"/>
            <a:ext cx="3352800" cy="401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2000" b="0">
                <a:solidFill>
                  <a:schemeClr val="bg1"/>
                </a:solidFill>
              </a:rPr>
              <a:t>Accumulated benefits age</a:t>
            </a:r>
          </a:p>
        </p:txBody>
      </p:sp>
      <p:sp>
        <p:nvSpPr>
          <p:cNvPr id="2" name="Oval 1"/>
          <p:cNvSpPr>
            <a:spLocks noChangeArrowheads="1"/>
          </p:cNvSpPr>
          <p:nvPr/>
        </p:nvSpPr>
        <p:spPr bwMode="auto">
          <a:xfrm>
            <a:off x="1328738" y="2986088"/>
            <a:ext cx="1385887" cy="571500"/>
          </a:xfrm>
          <a:prstGeom prst="ellipse">
            <a:avLst/>
          </a:prstGeom>
          <a:noFill/>
          <a:ln w="25400" algn="ctr">
            <a:solidFill>
              <a:srgbClr val="008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3" name="Oval 2"/>
          <p:cNvSpPr>
            <a:spLocks noChangeArrowheads="1"/>
          </p:cNvSpPr>
          <p:nvPr/>
        </p:nvSpPr>
        <p:spPr bwMode="auto">
          <a:xfrm>
            <a:off x="1357313" y="4157663"/>
            <a:ext cx="1385887" cy="628650"/>
          </a:xfrm>
          <a:prstGeom prst="ellipse">
            <a:avLst/>
          </a:prstGeom>
          <a:noFill/>
          <a:ln w="25400" algn="ctr">
            <a:solidFill>
              <a:srgbClr val="008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9759" name="Text Box 7"/>
          <p:cNvSpPr txBox="1">
            <a:spLocks noChangeArrowheads="1"/>
          </p:cNvSpPr>
          <p:nvPr/>
        </p:nvSpPr>
        <p:spPr bwMode="gray">
          <a:xfrm>
            <a:off x="390525" y="5992813"/>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Retirement Planner: Delayed Retirement Credits.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33333E-6 L -0.00156 0.11041 " pathEditMode="relative" rAng="0" ptsTypes="AA">
                                      <p:cBhvr>
                                        <p:cTn id="6" dur="2000" fill="hold"/>
                                        <p:tgtEl>
                                          <p:spTgt spid="2"/>
                                        </p:tgtEl>
                                        <p:attrNameLst>
                                          <p:attrName>ppt_x</p:attrName>
                                          <p:attrName>ppt_y</p:attrName>
                                        </p:attrNameLst>
                                      </p:cBhvr>
                                      <p:rCtr x="-87" y="550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0"/>
                            </p:stCondLst>
                            <p:childTnLst>
                              <p:par>
                                <p:cTn id="12" presetID="42" presetClass="path" presetSubtype="0" accel="50000" decel="50000" fill="hold" grpId="0" nodeType="afterEffect">
                                  <p:stCondLst>
                                    <p:cond delay="1000"/>
                                  </p:stCondLst>
                                  <p:childTnLst>
                                    <p:animMotion origin="layout" path="M 3.05556E-6 -3.33333E-6 L 0.4 -0.00208 " pathEditMode="relative" rAng="0" ptsTypes="AA">
                                      <p:cBhvr>
                                        <p:cTn id="13" dur="2000" fill="hold"/>
                                        <p:tgtEl>
                                          <p:spTgt spid="3"/>
                                        </p:tgtEl>
                                        <p:attrNameLst>
                                          <p:attrName>ppt_x</p:attrName>
                                          <p:attrName>ppt_y</p:attrName>
                                        </p:attrNameLst>
                                      </p:cBhvr>
                                      <p:rCtr x="20000" y="-116"/>
                                    </p:animMotion>
                                  </p:childTnLst>
                                </p:cTn>
                              </p:par>
                              <p:par>
                                <p:cTn id="14" presetID="10" presetClass="exit" presetSubtype="0" fill="hold" grpId="1"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468AD8F-EBF5-4E7A-994A-56D0CA69025E}" type="slidenum">
              <a:rPr lang="en-US"/>
              <a:pPr>
                <a:defRPr/>
              </a:pPr>
              <a:t>17</a:t>
            </a:fld>
            <a:endParaRPr lang="en-US"/>
          </a:p>
        </p:txBody>
      </p:sp>
      <p:sp>
        <p:nvSpPr>
          <p:cNvPr id="30723" name="Rectangle 31"/>
          <p:cNvSpPr>
            <a:spLocks noGrp="1" noChangeArrowheads="1"/>
          </p:cNvSpPr>
          <p:nvPr>
            <p:ph type="title"/>
          </p:nvPr>
        </p:nvSpPr>
        <p:spPr/>
        <p:txBody>
          <a:bodyPr/>
          <a:lstStyle/>
          <a:p>
            <a:r>
              <a:rPr lang="en-US" altLang="en-US" dirty="0"/>
              <a:t>4</a:t>
            </a:r>
          </a:p>
        </p:txBody>
      </p:sp>
      <p:sp>
        <p:nvSpPr>
          <p:cNvPr id="30724" name="Rectangle 32"/>
          <p:cNvSpPr>
            <a:spLocks noGrp="1"/>
          </p:cNvSpPr>
          <p:nvPr>
            <p:ph type="body" idx="1"/>
          </p:nvPr>
        </p:nvSpPr>
        <p:spPr/>
        <p:txBody>
          <a:bodyPr/>
          <a:lstStyle/>
          <a:p>
            <a:pPr marL="0" indent="0"/>
            <a:r>
              <a:rPr lang="en-US" altLang="en-US" dirty="0"/>
              <a:t>Social Security</a:t>
            </a:r>
          </a:p>
          <a:p>
            <a:pPr lvl="1" indent="0"/>
            <a:r>
              <a:rPr lang="en-US" altLang="en-US" dirty="0"/>
              <a:t>Key 4: Working in retirement</a:t>
            </a:r>
          </a:p>
        </p:txBody>
      </p:sp>
    </p:spTree>
    <p:extLst>
      <p:ext uri="{BB962C8B-B14F-4D97-AF65-F5344CB8AC3E}">
        <p14:creationId xmlns:p14="http://schemas.microsoft.com/office/powerpoint/2010/main" val="25535488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4B6A9949-64B7-4D42-8B42-C5A71C81C51D}" type="slidenum">
              <a:rPr lang="en-US"/>
              <a:pPr>
                <a:defRPr/>
              </a:pPr>
              <a:t>18</a:t>
            </a:fld>
            <a:endParaRPr lang="en-US"/>
          </a:p>
        </p:txBody>
      </p:sp>
      <p:sp>
        <p:nvSpPr>
          <p:cNvPr id="31747" name="Rectangle 5"/>
          <p:cNvSpPr>
            <a:spLocks noGrp="1"/>
          </p:cNvSpPr>
          <p:nvPr>
            <p:ph type="title"/>
          </p:nvPr>
        </p:nvSpPr>
        <p:spPr/>
        <p:txBody>
          <a:bodyPr/>
          <a:lstStyle/>
          <a:p>
            <a:r>
              <a:rPr lang="en-US" altLang="en-US" dirty="0"/>
              <a:t>In 2019, if you work …</a:t>
            </a:r>
          </a:p>
        </p:txBody>
      </p:sp>
      <p:sp>
        <p:nvSpPr>
          <p:cNvPr id="31748"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Working in retirement</a:t>
            </a:r>
          </a:p>
        </p:txBody>
      </p:sp>
      <p:sp>
        <p:nvSpPr>
          <p:cNvPr id="31750"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4</a:t>
            </a:r>
          </a:p>
        </p:txBody>
      </p:sp>
      <p:sp>
        <p:nvSpPr>
          <p:cNvPr id="31751" name="TextBox 25"/>
          <p:cNvSpPr txBox="1">
            <a:spLocks noChangeArrowheads="1"/>
          </p:cNvSpPr>
          <p:nvPr/>
        </p:nvSpPr>
        <p:spPr bwMode="auto">
          <a:xfrm>
            <a:off x="428625" y="1566618"/>
            <a:ext cx="841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nSpc>
                <a:spcPct val="100000"/>
              </a:lnSpc>
              <a:spcAft>
                <a:spcPct val="0"/>
              </a:spcAft>
              <a:buClrTx/>
              <a:buFontTx/>
              <a:buNone/>
            </a:pPr>
            <a:r>
              <a:rPr lang="en-US" altLang="en-US" sz="1800" b="0" dirty="0"/>
              <a:t>Any reduction in Social Security income in early retirement (due to working) will result in positive adjustment to your monthly benefit when you reach your full retirement age</a:t>
            </a:r>
          </a:p>
        </p:txBody>
      </p:sp>
      <p:sp>
        <p:nvSpPr>
          <p:cNvPr id="31763" name="Text Box 41"/>
          <p:cNvSpPr txBox="1">
            <a:spLocks noChangeArrowheads="1"/>
          </p:cNvSpPr>
          <p:nvPr/>
        </p:nvSpPr>
        <p:spPr bwMode="gray">
          <a:xfrm>
            <a:off x="428625" y="5973763"/>
            <a:ext cx="49530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dirty="0">
                <a:solidFill>
                  <a:schemeClr val="bg2"/>
                </a:solidFill>
              </a:rPr>
              <a:t>Social Security Administration, 2019 Social Security Changes, Fact Sheet.</a:t>
            </a:r>
          </a:p>
        </p:txBody>
      </p:sp>
      <p:sp>
        <p:nvSpPr>
          <p:cNvPr id="37" name="Rectangle 19"/>
          <p:cNvSpPr>
            <a:spLocks noChangeArrowheads="1"/>
          </p:cNvSpPr>
          <p:nvPr/>
        </p:nvSpPr>
        <p:spPr bwMode="auto">
          <a:xfrm>
            <a:off x="6915150" y="4156576"/>
            <a:ext cx="161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No reduction</a:t>
            </a:r>
          </a:p>
        </p:txBody>
      </p:sp>
      <p:sp>
        <p:nvSpPr>
          <p:cNvPr id="38" name="Rectangle 19"/>
          <p:cNvSpPr>
            <a:spLocks noChangeArrowheads="1"/>
          </p:cNvSpPr>
          <p:nvPr/>
        </p:nvSpPr>
        <p:spPr bwMode="auto">
          <a:xfrm>
            <a:off x="996615" y="3954463"/>
            <a:ext cx="243238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algn="ctr"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Reduced $1 </a:t>
            </a:r>
            <a:b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b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for every $2 </a:t>
            </a:r>
            <a:b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b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above $17,640</a:t>
            </a:r>
          </a:p>
        </p:txBody>
      </p:sp>
      <p:sp>
        <p:nvSpPr>
          <p:cNvPr id="43" name="Rectangle 19"/>
          <p:cNvSpPr>
            <a:spLocks noChangeArrowheads="1"/>
          </p:cNvSpPr>
          <p:nvPr/>
        </p:nvSpPr>
        <p:spPr bwMode="auto">
          <a:xfrm>
            <a:off x="2971800" y="3902704"/>
            <a:ext cx="309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algn="ctr"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Reduced $1 </a:t>
            </a:r>
            <a:b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b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for every $3 </a:t>
            </a:r>
            <a:b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br>
            <a:r>
              <a:rPr kumimoji="0" lang="en-US" altLang="en-US" sz="2000" b="1" i="0" u="none" strike="noStrike" kern="0" cap="none" spc="0" normalizeH="0" baseline="0" noProof="0" dirty="0">
                <a:ln>
                  <a:noFill/>
                </a:ln>
                <a:solidFill>
                  <a:srgbClr val="113388"/>
                </a:solidFill>
                <a:effectLst/>
                <a:uLnTx/>
                <a:uFillTx/>
                <a:latin typeface="Calibri" pitchFamily="34" charset="0"/>
                <a:ea typeface="ＭＳ Ｐゴシック" pitchFamily="34" charset="-128"/>
              </a:rPr>
              <a:t>above $46,920</a:t>
            </a:r>
          </a:p>
        </p:txBody>
      </p:sp>
      <p:sp>
        <p:nvSpPr>
          <p:cNvPr id="44" name="Oval 43"/>
          <p:cNvSpPr/>
          <p:nvPr/>
        </p:nvSpPr>
        <p:spPr>
          <a:xfrm>
            <a:off x="609600" y="2955758"/>
            <a:ext cx="966788" cy="966788"/>
          </a:xfrm>
          <a:prstGeom prst="ellipse">
            <a:avLst/>
          </a:prstGeom>
          <a:solidFill>
            <a:srgbClr val="DB2032">
              <a:lumMod val="20000"/>
              <a:lumOff val="80000"/>
            </a:srgbClr>
          </a:solidFill>
          <a:ln w="38100" cap="flat" cmpd="sng" algn="ctr">
            <a:solidFill>
              <a:srgbClr val="1133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45" name="Oval 44"/>
          <p:cNvSpPr/>
          <p:nvPr/>
        </p:nvSpPr>
        <p:spPr>
          <a:xfrm>
            <a:off x="2814406" y="2955758"/>
            <a:ext cx="966788" cy="966788"/>
          </a:xfrm>
          <a:prstGeom prst="ellipse">
            <a:avLst/>
          </a:prstGeom>
          <a:solidFill>
            <a:srgbClr val="DB2032">
              <a:lumMod val="20000"/>
              <a:lumOff val="80000"/>
            </a:srgbClr>
          </a:solidFill>
          <a:ln w="38100" cap="flat" cmpd="sng" algn="ctr">
            <a:solidFill>
              <a:srgbClr val="1133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46" name="Oval 45"/>
          <p:cNvSpPr/>
          <p:nvPr/>
        </p:nvSpPr>
        <p:spPr>
          <a:xfrm>
            <a:off x="5129212" y="2971800"/>
            <a:ext cx="966788" cy="966788"/>
          </a:xfrm>
          <a:prstGeom prst="ellipse">
            <a:avLst/>
          </a:prstGeom>
          <a:solidFill>
            <a:srgbClr val="E6A514">
              <a:lumMod val="20000"/>
              <a:lumOff val="80000"/>
            </a:srgbClr>
          </a:solidFill>
          <a:ln w="38100" cap="flat" cmpd="sng" algn="ctr">
            <a:solidFill>
              <a:srgbClr val="1133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47" name="Oval 46"/>
          <p:cNvSpPr/>
          <p:nvPr/>
        </p:nvSpPr>
        <p:spPr>
          <a:xfrm>
            <a:off x="6172200" y="2971800"/>
            <a:ext cx="966788" cy="966788"/>
          </a:xfrm>
          <a:prstGeom prst="ellipse">
            <a:avLst/>
          </a:prstGeom>
          <a:solidFill>
            <a:srgbClr val="9ABF48">
              <a:lumMod val="20000"/>
              <a:lumOff val="80000"/>
            </a:srgbClr>
          </a:solidFill>
          <a:ln w="38100" cap="flat" cmpd="sng" algn="ctr">
            <a:solidFill>
              <a:srgbClr val="1133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48" name="TextBox 47"/>
          <p:cNvSpPr txBox="1"/>
          <p:nvPr/>
        </p:nvSpPr>
        <p:spPr>
          <a:xfrm>
            <a:off x="609600" y="3031958"/>
            <a:ext cx="990600" cy="854242"/>
          </a:xfrm>
          <a:prstGeom prst="rect">
            <a:avLst/>
          </a:prstGeom>
          <a:noFill/>
        </p:spPr>
        <p:txBody>
          <a:bodyPr wrap="square" rtlCol="0">
            <a:noAutofit/>
          </a:bodyPr>
          <a:lstStyle/>
          <a:p>
            <a:pPr algn="ctr" defTabSz="914400" fontAlgn="auto">
              <a:lnSpc>
                <a:spcPct val="90000"/>
              </a:lnSpc>
              <a:spcBef>
                <a:spcPts val="0"/>
              </a:spcBef>
              <a:spcAft>
                <a:spcPts val="0"/>
              </a:spcAft>
            </a:pPr>
            <a:r>
              <a:rPr lang="en-US" sz="2800" dirty="0">
                <a:solidFill>
                  <a:srgbClr val="113388"/>
                </a:solidFill>
                <a:latin typeface="Calibri"/>
                <a:ea typeface="+mn-ea"/>
              </a:rPr>
              <a:t>Age 62</a:t>
            </a:r>
          </a:p>
        </p:txBody>
      </p:sp>
      <p:sp>
        <p:nvSpPr>
          <p:cNvPr id="49" name="TextBox 48"/>
          <p:cNvSpPr txBox="1"/>
          <p:nvPr/>
        </p:nvSpPr>
        <p:spPr>
          <a:xfrm>
            <a:off x="2814406" y="2998372"/>
            <a:ext cx="990600" cy="854242"/>
          </a:xfrm>
          <a:prstGeom prst="rect">
            <a:avLst/>
          </a:prstGeom>
          <a:noFill/>
        </p:spPr>
        <p:txBody>
          <a:bodyPr wrap="square" rtlCol="0" anchor="ctr">
            <a:noAutofit/>
          </a:bodyPr>
          <a:lstStyle/>
          <a:p>
            <a:pPr algn="ctr" defTabSz="914400" fontAlgn="auto">
              <a:lnSpc>
                <a:spcPct val="90000"/>
              </a:lnSpc>
              <a:spcBef>
                <a:spcPts val="0"/>
              </a:spcBef>
              <a:spcAft>
                <a:spcPts val="0"/>
              </a:spcAft>
            </a:pPr>
            <a:r>
              <a:rPr lang="en-US" sz="2800" dirty="0">
                <a:solidFill>
                  <a:srgbClr val="113388"/>
                </a:solidFill>
                <a:latin typeface="Calibri"/>
                <a:ea typeface="+mn-ea"/>
              </a:rPr>
              <a:t>FRA</a:t>
            </a:r>
          </a:p>
        </p:txBody>
      </p:sp>
      <p:sp>
        <p:nvSpPr>
          <p:cNvPr id="50" name="TextBox 49"/>
          <p:cNvSpPr txBox="1"/>
          <p:nvPr/>
        </p:nvSpPr>
        <p:spPr>
          <a:xfrm>
            <a:off x="5155532" y="3108158"/>
            <a:ext cx="940468" cy="854242"/>
          </a:xfrm>
          <a:prstGeom prst="rect">
            <a:avLst/>
          </a:prstGeom>
          <a:noFill/>
        </p:spPr>
        <p:txBody>
          <a:bodyPr wrap="square" rtlCol="0">
            <a:noAutofit/>
          </a:bodyPr>
          <a:lstStyle/>
          <a:p>
            <a:pPr algn="ctr" defTabSz="914400" fontAlgn="auto">
              <a:lnSpc>
                <a:spcPts val="2000"/>
              </a:lnSpc>
              <a:spcBef>
                <a:spcPts val="0"/>
              </a:spcBef>
              <a:spcAft>
                <a:spcPts val="0"/>
              </a:spcAft>
            </a:pPr>
            <a:r>
              <a:rPr lang="en-US" sz="2800" dirty="0">
                <a:solidFill>
                  <a:srgbClr val="113388"/>
                </a:solidFill>
                <a:latin typeface="Calibri"/>
                <a:ea typeface="+mn-ea"/>
              </a:rPr>
              <a:t>FRA</a:t>
            </a:r>
          </a:p>
          <a:p>
            <a:pPr algn="ctr" defTabSz="914400" fontAlgn="auto">
              <a:lnSpc>
                <a:spcPts val="1100"/>
              </a:lnSpc>
              <a:spcBef>
                <a:spcPts val="0"/>
              </a:spcBef>
              <a:spcAft>
                <a:spcPts val="0"/>
              </a:spcAft>
            </a:pPr>
            <a:r>
              <a:rPr lang="en-US" sz="1200" dirty="0">
                <a:solidFill>
                  <a:srgbClr val="113388"/>
                </a:solidFill>
                <a:latin typeface="Calibri"/>
                <a:ea typeface="+mn-ea"/>
              </a:rPr>
              <a:t>up to birthday month</a:t>
            </a:r>
          </a:p>
        </p:txBody>
      </p:sp>
      <p:sp>
        <p:nvSpPr>
          <p:cNvPr id="51" name="TextBox 50"/>
          <p:cNvSpPr txBox="1"/>
          <p:nvPr/>
        </p:nvSpPr>
        <p:spPr>
          <a:xfrm>
            <a:off x="6217444" y="2971800"/>
            <a:ext cx="921544" cy="950746"/>
          </a:xfrm>
          <a:prstGeom prst="rect">
            <a:avLst/>
          </a:prstGeom>
          <a:noFill/>
          <a:ln>
            <a:noFill/>
          </a:ln>
        </p:spPr>
        <p:txBody>
          <a:bodyPr wrap="square" rtlCol="0" anchor="ctr">
            <a:noAutofit/>
          </a:bodyPr>
          <a:lstStyle/>
          <a:p>
            <a:pPr algn="ctr" defTabSz="914400" fontAlgn="auto">
              <a:lnSpc>
                <a:spcPct val="90000"/>
              </a:lnSpc>
              <a:spcBef>
                <a:spcPts val="0"/>
              </a:spcBef>
              <a:spcAft>
                <a:spcPts val="0"/>
              </a:spcAft>
            </a:pPr>
            <a:r>
              <a:rPr lang="en-US" sz="2800" dirty="0">
                <a:solidFill>
                  <a:srgbClr val="113388"/>
                </a:solidFill>
                <a:latin typeface="Calibri"/>
                <a:ea typeface="+mn-ea"/>
              </a:rPr>
              <a:t>FRA </a:t>
            </a:r>
            <a:r>
              <a:rPr lang="en-US" sz="1400" dirty="0">
                <a:solidFill>
                  <a:srgbClr val="113388"/>
                </a:solidFill>
                <a:latin typeface="Calibri"/>
                <a:ea typeface="+mn-ea"/>
              </a:rPr>
              <a:t>and after</a:t>
            </a:r>
          </a:p>
        </p:txBody>
      </p:sp>
      <p:cxnSp>
        <p:nvCxnSpPr>
          <p:cNvPr id="52" name="Straight Arrow Connector 51"/>
          <p:cNvCxnSpPr/>
          <p:nvPr/>
        </p:nvCxnSpPr>
        <p:spPr>
          <a:xfrm flipV="1">
            <a:off x="1609841" y="3425493"/>
            <a:ext cx="1166812" cy="13659"/>
          </a:xfrm>
          <a:prstGeom prst="straightConnector1">
            <a:avLst/>
          </a:prstGeom>
          <a:noFill/>
          <a:ln w="63500" cap="flat" cmpd="sng" algn="ctr">
            <a:solidFill>
              <a:srgbClr val="F26522">
                <a:lumMod val="40000"/>
                <a:lumOff val="60000"/>
              </a:srgbClr>
            </a:solidFill>
            <a:prstDash val="solid"/>
            <a:headEnd type="arrow"/>
            <a:tailEnd type="arrow"/>
          </a:ln>
          <a:effectLst/>
        </p:spPr>
      </p:cxnSp>
      <p:cxnSp>
        <p:nvCxnSpPr>
          <p:cNvPr id="53" name="Straight Arrow Connector 52"/>
          <p:cNvCxnSpPr/>
          <p:nvPr/>
        </p:nvCxnSpPr>
        <p:spPr>
          <a:xfrm>
            <a:off x="3849610" y="3429000"/>
            <a:ext cx="1224194" cy="0"/>
          </a:xfrm>
          <a:prstGeom prst="straightConnector1">
            <a:avLst/>
          </a:prstGeom>
          <a:noFill/>
          <a:ln w="63500" cap="flat" cmpd="sng" algn="ctr">
            <a:gradFill flip="none" rotWithShape="1">
              <a:gsLst>
                <a:gs pos="0">
                  <a:srgbClr val="F26522">
                    <a:lumMod val="40000"/>
                    <a:lumOff val="60000"/>
                  </a:srgbClr>
                </a:gs>
                <a:gs pos="100000">
                  <a:srgbClr val="E6A514">
                    <a:lumMod val="40000"/>
                    <a:lumOff val="60000"/>
                  </a:srgbClr>
                </a:gs>
              </a:gsLst>
              <a:lin ang="0" scaled="1"/>
              <a:tileRect/>
            </a:gradFill>
            <a:prstDash val="solid"/>
            <a:headEnd type="arrow"/>
            <a:tailEnd type="arrow"/>
          </a:ln>
          <a:effectLst/>
        </p:spPr>
      </p:cxnSp>
      <p:cxnSp>
        <p:nvCxnSpPr>
          <p:cNvPr id="54" name="Straight Arrow Connector 53"/>
          <p:cNvCxnSpPr/>
          <p:nvPr/>
        </p:nvCxnSpPr>
        <p:spPr>
          <a:xfrm>
            <a:off x="7210425" y="3429000"/>
            <a:ext cx="1028700" cy="0"/>
          </a:xfrm>
          <a:prstGeom prst="straightConnector1">
            <a:avLst/>
          </a:prstGeom>
          <a:noFill/>
          <a:ln w="63500" cap="flat" cmpd="sng" algn="ctr">
            <a:solidFill>
              <a:srgbClr val="85AD3D"/>
            </a:solidFill>
            <a:prstDash val="solid"/>
            <a:headEnd type="none"/>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2000"/>
                                        <p:tgtEl>
                                          <p:spTgt spid="4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CEDCFC99-E616-48A4-ABE6-2C290E48BF65}" type="slidenum">
              <a:rPr lang="en-US"/>
              <a:pPr>
                <a:defRPr/>
              </a:pPr>
              <a:t>19</a:t>
            </a:fld>
            <a:endParaRPr lang="en-US"/>
          </a:p>
        </p:txBody>
      </p:sp>
      <p:sp>
        <p:nvSpPr>
          <p:cNvPr id="32771" name="Rectangle 5"/>
          <p:cNvSpPr>
            <a:spLocks noGrp="1"/>
          </p:cNvSpPr>
          <p:nvPr>
            <p:ph type="title"/>
          </p:nvPr>
        </p:nvSpPr>
        <p:spPr/>
        <p:txBody>
          <a:bodyPr/>
          <a:lstStyle/>
          <a:p>
            <a:r>
              <a:rPr lang="en-US" altLang="en-US"/>
              <a:t>Hypothetical example</a:t>
            </a:r>
          </a:p>
        </p:txBody>
      </p:sp>
      <p:sp>
        <p:nvSpPr>
          <p:cNvPr id="32772"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Working in retirement</a:t>
            </a:r>
          </a:p>
        </p:txBody>
      </p:sp>
      <p:sp>
        <p:nvSpPr>
          <p:cNvPr id="32774"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4</a:t>
            </a:r>
          </a:p>
        </p:txBody>
      </p:sp>
      <p:sp>
        <p:nvSpPr>
          <p:cNvPr id="32775" name="Rectangle 6"/>
          <p:cNvSpPr txBox="1">
            <a:spLocks/>
          </p:cNvSpPr>
          <p:nvPr/>
        </p:nvSpPr>
        <p:spPr bwMode="gray">
          <a:xfrm>
            <a:off x="452438" y="1600200"/>
            <a:ext cx="520541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dirty="0"/>
              <a:t>Susan, born 1957</a:t>
            </a:r>
          </a:p>
          <a:p>
            <a:pPr lvl="2">
              <a:spcBef>
                <a:spcPts val="1200"/>
              </a:spcBef>
            </a:pPr>
            <a:r>
              <a:rPr lang="en-US" altLang="en-US" sz="2200" dirty="0"/>
              <a:t>Eligible for maximum benefits</a:t>
            </a:r>
          </a:p>
          <a:p>
            <a:pPr lvl="2">
              <a:spcBef>
                <a:spcPts val="1200"/>
              </a:spcBef>
            </a:pPr>
            <a:r>
              <a:rPr lang="en-US" altLang="en-US" sz="2200" dirty="0"/>
              <a:t>Retire in 2019 on 62</a:t>
            </a:r>
            <a:r>
              <a:rPr lang="en-US" altLang="en-US" sz="2200" baseline="30000" dirty="0"/>
              <a:t>nd</a:t>
            </a:r>
            <a:r>
              <a:rPr lang="en-US" altLang="en-US" sz="2200" dirty="0"/>
              <a:t> birthday and returned to work less than one year later</a:t>
            </a:r>
          </a:p>
        </p:txBody>
      </p:sp>
      <p:pic>
        <p:nvPicPr>
          <p:cNvPr id="32776" name="Picture 1"/>
          <p:cNvPicPr>
            <a:picLocks noChangeAspect="1"/>
          </p:cNvPicPr>
          <p:nvPr/>
        </p:nvPicPr>
        <p:blipFill>
          <a:blip r:embed="rId3">
            <a:extLst>
              <a:ext uri="{28A0092B-C50C-407E-A947-70E740481C1C}">
                <a14:useLocalDpi xmlns:a14="http://schemas.microsoft.com/office/drawing/2010/main" val="0"/>
              </a:ext>
            </a:extLst>
          </a:blip>
          <a:srcRect l="72969" t="23334" r="5122" b="48056"/>
          <a:stretch>
            <a:fillRect/>
          </a:stretch>
        </p:blipFill>
        <p:spPr bwMode="auto">
          <a:xfrm>
            <a:off x="5889625" y="1600200"/>
            <a:ext cx="2786063"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This hypothetical example is for illustrative purposes only and does not represent  an actual client.</a:t>
            </a:r>
          </a:p>
        </p:txBody>
      </p:sp>
      <p:grpSp>
        <p:nvGrpSpPr>
          <p:cNvPr id="2" name="Group 1"/>
          <p:cNvGrpSpPr/>
          <p:nvPr/>
        </p:nvGrpSpPr>
        <p:grpSpPr>
          <a:xfrm>
            <a:off x="449109" y="2128818"/>
            <a:ext cx="5200650" cy="3567374"/>
            <a:chOff x="457200" y="2019300"/>
            <a:chExt cx="5200650" cy="3567374"/>
          </a:xfrm>
        </p:grpSpPr>
        <p:sp>
          <p:nvSpPr>
            <p:cNvPr id="32779" name="Rectangle 8"/>
            <p:cNvSpPr>
              <a:spLocks noChangeArrowheads="1"/>
            </p:cNvSpPr>
            <p:nvPr/>
          </p:nvSpPr>
          <p:spPr bwMode="auto">
            <a:xfrm>
              <a:off x="457200" y="2019300"/>
              <a:ext cx="5200650" cy="3565525"/>
            </a:xfrm>
            <a:prstGeom prst="rect">
              <a:avLst/>
            </a:prstGeom>
            <a:blipFill dpi="0" rotWithShape="1">
              <a:blip r:embed="rId4"/>
              <a:srcRect/>
              <a:tile tx="0" ty="0" sx="100000" sy="100000" flip="none" algn="tl"/>
            </a:blip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32780" name="TextBox 5"/>
            <p:cNvSpPr txBox="1">
              <a:spLocks noChangeArrowheads="1"/>
            </p:cNvSpPr>
            <p:nvPr/>
          </p:nvSpPr>
          <p:spPr bwMode="auto">
            <a:xfrm>
              <a:off x="640556" y="2816685"/>
              <a:ext cx="4914899"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nSpc>
                  <a:spcPct val="100000"/>
                </a:lnSpc>
                <a:spcBef>
                  <a:spcPts val="600"/>
                </a:spcBef>
                <a:spcAft>
                  <a:spcPct val="0"/>
                </a:spcAft>
                <a:buClrTx/>
                <a:buFontTx/>
                <a:buNone/>
              </a:pPr>
              <a:r>
                <a:rPr lang="en-US" altLang="en-US" sz="1800" dirty="0"/>
                <a:t>Annual Social Security benefit </a:t>
              </a:r>
              <a:r>
                <a:rPr lang="en-US" altLang="en-US" sz="1800" b="0" dirty="0"/>
                <a:t>		</a:t>
              </a:r>
              <a:r>
                <a:rPr lang="en-US" altLang="en-US" sz="1800" dirty="0">
                  <a:solidFill>
                    <a:schemeClr val="bg2">
                      <a:lumMod val="60000"/>
                      <a:lumOff val="40000"/>
                    </a:schemeClr>
                  </a:solidFill>
                </a:rPr>
                <a:t>$17,532</a:t>
              </a:r>
            </a:p>
            <a:p>
              <a:pPr>
                <a:lnSpc>
                  <a:spcPct val="100000"/>
                </a:lnSpc>
                <a:spcBef>
                  <a:spcPts val="600"/>
                </a:spcBef>
                <a:spcAft>
                  <a:spcPct val="0"/>
                </a:spcAft>
                <a:buClrTx/>
                <a:buFontTx/>
                <a:buNone/>
              </a:pPr>
              <a:r>
                <a:rPr lang="en-US" altLang="en-US" sz="1800" dirty="0"/>
                <a:t>(72.5% of FRA benefits)	</a:t>
              </a:r>
              <a:r>
                <a:rPr lang="en-US" altLang="en-US" sz="1800" dirty="0">
                  <a:solidFill>
                    <a:schemeClr val="bg2">
                      <a:lumMod val="60000"/>
                      <a:lumOff val="40000"/>
                    </a:schemeClr>
                  </a:solidFill>
                </a:rPr>
                <a:t>			</a:t>
              </a:r>
              <a:r>
                <a:rPr lang="en-US" altLang="en-US" sz="1800" dirty="0"/>
                <a:t>$12,711</a:t>
              </a:r>
              <a:endParaRPr lang="en-US" altLang="en-US" sz="1800" b="0" dirty="0"/>
            </a:p>
            <a:p>
              <a:pPr>
                <a:lnSpc>
                  <a:spcPct val="100000"/>
                </a:lnSpc>
                <a:spcBef>
                  <a:spcPts val="600"/>
                </a:spcBef>
                <a:spcAft>
                  <a:spcPct val="0"/>
                </a:spcAft>
                <a:buClrTx/>
                <a:buFontTx/>
                <a:buNone/>
              </a:pPr>
              <a:r>
                <a:rPr lang="en-US" altLang="en-US" sz="1800" dirty="0"/>
                <a:t>Current year earnings</a:t>
              </a:r>
              <a:r>
                <a:rPr lang="en-US" altLang="en-US" sz="1800" b="0" dirty="0"/>
                <a:t>				</a:t>
              </a:r>
              <a:r>
                <a:rPr lang="en-US" altLang="en-US" sz="1800" dirty="0"/>
                <a:t>$40,000</a:t>
              </a:r>
              <a:endParaRPr lang="en-US" altLang="en-US" sz="1800" b="0" dirty="0"/>
            </a:p>
            <a:p>
              <a:pPr>
                <a:lnSpc>
                  <a:spcPct val="100000"/>
                </a:lnSpc>
                <a:spcBef>
                  <a:spcPts val="600"/>
                </a:spcBef>
                <a:spcAft>
                  <a:spcPct val="0"/>
                </a:spcAft>
                <a:buClrTx/>
                <a:buFontTx/>
                <a:buNone/>
              </a:pPr>
              <a:r>
                <a:rPr lang="en-US" altLang="en-US" sz="1800" dirty="0"/>
                <a:t>Social Security 2019 earning limit</a:t>
              </a:r>
              <a:r>
                <a:rPr lang="en-US" altLang="en-US" sz="1800" b="0" dirty="0"/>
                <a:t>		</a:t>
              </a:r>
              <a:r>
                <a:rPr lang="en-US" altLang="en-US" sz="1800" dirty="0"/>
                <a:t>$17,640</a:t>
              </a:r>
              <a:endParaRPr lang="en-US" altLang="en-US" sz="1800" b="0" dirty="0"/>
            </a:p>
            <a:p>
              <a:pPr>
                <a:lnSpc>
                  <a:spcPct val="100000"/>
                </a:lnSpc>
                <a:spcBef>
                  <a:spcPts val="600"/>
                </a:spcBef>
                <a:spcAft>
                  <a:spcPct val="0"/>
                </a:spcAft>
                <a:buClrTx/>
                <a:buFontTx/>
                <a:buNone/>
              </a:pPr>
              <a:r>
                <a:rPr lang="en-US" altLang="en-US" sz="1800" dirty="0"/>
                <a:t>Excess earnings</a:t>
              </a:r>
              <a:r>
                <a:rPr lang="en-US" altLang="en-US" sz="1800" b="0" dirty="0"/>
                <a:t>					</a:t>
              </a:r>
              <a:r>
                <a:rPr lang="en-US" altLang="en-US" sz="1800" dirty="0"/>
                <a:t>$22,360</a:t>
              </a:r>
              <a:endParaRPr lang="en-US" altLang="en-US" sz="1800" b="0" dirty="0"/>
            </a:p>
            <a:p>
              <a:pPr>
                <a:lnSpc>
                  <a:spcPct val="100000"/>
                </a:lnSpc>
                <a:spcBef>
                  <a:spcPts val="600"/>
                </a:spcBef>
                <a:spcAft>
                  <a:spcPct val="0"/>
                </a:spcAft>
                <a:buClrTx/>
                <a:buFontTx/>
                <a:buNone/>
              </a:pPr>
              <a:r>
                <a:rPr lang="en-US" altLang="en-US" sz="1800" dirty="0"/>
                <a:t>Reduction in Social Security benefits</a:t>
              </a:r>
              <a:r>
                <a:rPr lang="en-US" altLang="en-US" sz="1800" b="0" dirty="0"/>
                <a:t>	</a:t>
              </a:r>
              <a:r>
                <a:rPr lang="en-US" altLang="en-US" sz="1800" dirty="0"/>
                <a:t>$11,180</a:t>
              </a:r>
              <a:endParaRPr lang="en-US" altLang="en-US" sz="1800" b="0" dirty="0"/>
            </a:p>
            <a:p>
              <a:pPr>
                <a:lnSpc>
                  <a:spcPct val="100000"/>
                </a:lnSpc>
                <a:spcBef>
                  <a:spcPts val="600"/>
                </a:spcBef>
                <a:spcAft>
                  <a:spcPct val="0"/>
                </a:spcAft>
                <a:buClrTx/>
                <a:buFontTx/>
                <a:buNone/>
              </a:pPr>
              <a:r>
                <a:rPr lang="en-US" altLang="en-US" sz="1800" dirty="0"/>
                <a:t>Net Social Security benefits</a:t>
              </a:r>
              <a:r>
                <a:rPr lang="en-US" altLang="en-US" sz="1800" b="0" dirty="0"/>
                <a:t>			</a:t>
              </a:r>
              <a:r>
                <a:rPr lang="en-US" altLang="en-US" sz="1800" dirty="0"/>
                <a:t>$   1,531</a:t>
              </a:r>
              <a:endParaRPr lang="en-US" altLang="en-US" sz="1800" b="0" dirty="0"/>
            </a:p>
            <a:p>
              <a:pPr eaLnBrk="1" hangingPunct="1">
                <a:lnSpc>
                  <a:spcPct val="100000"/>
                </a:lnSpc>
                <a:spcAft>
                  <a:spcPct val="0"/>
                </a:spcAft>
                <a:buClrTx/>
                <a:buFontTx/>
                <a:buNone/>
              </a:pPr>
              <a:endParaRPr lang="en-US" altLang="en-US" sz="1800" b="0" dirty="0"/>
            </a:p>
          </p:txBody>
        </p:sp>
        <p:cxnSp>
          <p:nvCxnSpPr>
            <p:cNvPr id="12" name="Straight Connector 11"/>
            <p:cNvCxnSpPr/>
            <p:nvPr/>
          </p:nvCxnSpPr>
          <p:spPr bwMode="auto">
            <a:xfrm>
              <a:off x="639763" y="2630488"/>
              <a:ext cx="46069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rgbClr val="E6A5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2" name="TextBox 12"/>
            <p:cNvSpPr txBox="1">
              <a:spLocks noChangeArrowheads="1"/>
            </p:cNvSpPr>
            <p:nvPr/>
          </p:nvSpPr>
          <p:spPr bwMode="auto">
            <a:xfrm>
              <a:off x="640556" y="2192816"/>
              <a:ext cx="3771900" cy="58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3200" b="0">
                  <a:latin typeface="Brush Script MT" pitchFamily="66" charset="0"/>
                </a:rPr>
                <a:t>My benefits</a:t>
              </a:r>
            </a:p>
          </p:txBody>
        </p:sp>
        <p:cxnSp>
          <p:nvCxnSpPr>
            <p:cNvPr id="29" name="Straight Connector 28"/>
            <p:cNvCxnSpPr/>
            <p:nvPr/>
          </p:nvCxnSpPr>
          <p:spPr bwMode="auto">
            <a:xfrm>
              <a:off x="4318000" y="4933950"/>
              <a:ext cx="8604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318001" y="4218848"/>
              <a:ext cx="8604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a:xfrm>
            <a:off x="381000" y="6362700"/>
            <a:ext cx="381000" cy="365125"/>
          </a:xfrm>
        </p:spPr>
        <p:txBody>
          <a:bodyPr/>
          <a:lstStyle/>
          <a:p>
            <a:pPr>
              <a:defRPr/>
            </a:pPr>
            <a:fld id="{A198E670-ED75-490C-A56A-84482B0E752F}" type="slidenum">
              <a:rPr lang="en-US"/>
              <a:pPr>
                <a:defRPr/>
              </a:pPr>
              <a:t>2</a:t>
            </a:fld>
            <a:endParaRPr lang="en-US" dirty="0"/>
          </a:p>
        </p:txBody>
      </p:sp>
      <p:sp>
        <p:nvSpPr>
          <p:cNvPr id="8195" name="Rectangle 5"/>
          <p:cNvSpPr>
            <a:spLocks noGrp="1"/>
          </p:cNvSpPr>
          <p:nvPr>
            <p:ph type="title"/>
          </p:nvPr>
        </p:nvSpPr>
        <p:spPr/>
        <p:txBody>
          <a:bodyPr/>
          <a:lstStyle/>
          <a:p>
            <a:r>
              <a:rPr lang="en-US" altLang="en-US" sz="2800"/>
              <a:t>Please note</a:t>
            </a:r>
          </a:p>
        </p:txBody>
      </p:sp>
      <p:sp>
        <p:nvSpPr>
          <p:cNvPr id="8196" name="Rectangle 6"/>
          <p:cNvSpPr>
            <a:spLocks noGrp="1"/>
          </p:cNvSpPr>
          <p:nvPr>
            <p:ph type="body" idx="1"/>
          </p:nvPr>
        </p:nvSpPr>
        <p:spPr>
          <a:xfrm>
            <a:off x="457200" y="1447800"/>
            <a:ext cx="8229600" cy="4800600"/>
          </a:xfrm>
        </p:spPr>
        <p:txBody>
          <a:bodyPr/>
          <a:lstStyle/>
          <a:p>
            <a:pPr marL="0" indent="0"/>
            <a:r>
              <a:rPr lang="en-US" altLang="en-US" sz="1800" b="0"/>
              <a:t>[Producer name, producer company name] is not an employee of Allianz Life Insurance Company of North America (Allianz), Allianz Life Insurance Company of New York (Allianz Life® of NY), or their subsidiaries or affiliated companies.</a:t>
            </a:r>
          </a:p>
          <a:p>
            <a:pPr marL="0" indent="0"/>
            <a:endParaRPr lang="en-US" altLang="en-US" sz="1800" b="0"/>
          </a:p>
          <a:p>
            <a:pPr marL="0" indent="0"/>
            <a:r>
              <a:rPr lang="en-US" altLang="en-US" sz="1800" b="0">
                <a:ea typeface="ヒラギノ角ゴ Pro W3"/>
                <a:cs typeface="ヒラギノ角ゴ Pro W3"/>
              </a:rPr>
              <a:t>This material is prepared by Allianz Life Insurance Company of North America and its affiliate Allianz Life Insurance of New York for use by financial professionals.</a:t>
            </a:r>
            <a:endParaRPr lang="en-US" altLang="en-US" sz="1800" b="0"/>
          </a:p>
          <a:p>
            <a:pPr marL="0" indent="0"/>
            <a:endParaRPr lang="en-US" altLang="en-US" sz="1800"/>
          </a:p>
          <a:p>
            <a:pPr marL="0" indent="0"/>
            <a:endParaRPr lang="en-US" altLang="en-US" sz="2000"/>
          </a:p>
        </p:txBody>
      </p:sp>
      <p:sp>
        <p:nvSpPr>
          <p:cNvPr id="8197" name="Text Box 13"/>
          <p:cNvSpPr txBox="1">
            <a:spLocks noChangeArrowheads="1"/>
          </p:cNvSpPr>
          <p:nvPr/>
        </p:nvSpPr>
        <p:spPr bwMode="auto">
          <a:xfrm>
            <a:off x="571500" y="5746750"/>
            <a:ext cx="78533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spcAft>
                <a:spcPct val="0"/>
              </a:spcAft>
              <a:buClrTx/>
              <a:buFontTx/>
              <a:buNone/>
            </a:pPr>
            <a:r>
              <a:rPr lang="en-US" altLang="en-US" sz="900" b="0">
                <a:solidFill>
                  <a:srgbClr val="113388"/>
                </a:solidFill>
                <a:ea typeface="ヒラギノ角ゴ Pro W3"/>
                <a:cs typeface="ヒラギノ角ゴ Pro W3"/>
              </a:rPr>
              <a:t>This material is prepared by Allianz Life Insurance Company of North America (Allianz) and its affiliate Allianz Life Insurance of New York (Allianz Life® of NY) for use by its financial professionals.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72AAE61-0612-47E4-A49B-1C4261BAF1A7}" type="slidenum">
              <a:rPr lang="en-US"/>
              <a:pPr>
                <a:defRPr/>
              </a:pPr>
              <a:t>20</a:t>
            </a:fld>
            <a:endParaRPr lang="en-US"/>
          </a:p>
        </p:txBody>
      </p:sp>
      <p:sp>
        <p:nvSpPr>
          <p:cNvPr id="25603" name="Rectangle 31"/>
          <p:cNvSpPr>
            <a:spLocks noGrp="1" noChangeArrowheads="1"/>
          </p:cNvSpPr>
          <p:nvPr>
            <p:ph type="title"/>
          </p:nvPr>
        </p:nvSpPr>
        <p:spPr/>
        <p:txBody>
          <a:bodyPr/>
          <a:lstStyle/>
          <a:p>
            <a:r>
              <a:rPr lang="en-US" altLang="en-US" dirty="0"/>
              <a:t>5</a:t>
            </a:r>
          </a:p>
        </p:txBody>
      </p:sp>
      <p:sp>
        <p:nvSpPr>
          <p:cNvPr id="25604" name="Rectangle 32"/>
          <p:cNvSpPr>
            <a:spLocks noGrp="1"/>
          </p:cNvSpPr>
          <p:nvPr>
            <p:ph type="body" idx="1"/>
          </p:nvPr>
        </p:nvSpPr>
        <p:spPr/>
        <p:txBody>
          <a:bodyPr/>
          <a:lstStyle/>
          <a:p>
            <a:pPr marL="0" indent="0"/>
            <a:r>
              <a:rPr lang="en-US" altLang="en-US" dirty="0"/>
              <a:t>Social Security</a:t>
            </a:r>
          </a:p>
          <a:p>
            <a:pPr lvl="1" indent="0"/>
            <a:r>
              <a:rPr lang="en-US" altLang="en-US" dirty="0"/>
              <a:t>Key 5: Taxation of benefits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84188" y="1382713"/>
            <a:ext cx="4137025" cy="1436687"/>
          </a:xfrm>
          <a:prstGeom prst="rect">
            <a:avLst/>
          </a:prstGeom>
          <a:solidFill>
            <a:schemeClr val="bg1">
              <a:lumMod val="95000"/>
            </a:schemeClr>
          </a:solidFill>
          <a:ln w="6350" cap="flat" cmpd="sng" algn="ctr">
            <a:noFill/>
            <a:prstDash val="solid"/>
            <a:round/>
            <a:headEnd type="none" w="med" len="med"/>
            <a:tailEnd type="none" w="med" len="med"/>
          </a:ln>
          <a:effectLst/>
          <a:extLst/>
        </p:spPr>
        <p:txBody>
          <a:bodyPr wrap="none" anchor="ctr"/>
          <a:lstStyle/>
          <a:p>
            <a:pPr defTabSz="914400">
              <a:defRPr/>
            </a:pPr>
            <a:endParaRPr lang="en-US">
              <a:ea typeface="ＭＳ Ｐゴシック" pitchFamily="-112" charset="-128"/>
            </a:endParaRPr>
          </a:p>
        </p:txBody>
      </p:sp>
      <p:sp>
        <p:nvSpPr>
          <p:cNvPr id="10" name="Slide Number Placeholder 3"/>
          <p:cNvSpPr>
            <a:spLocks noGrp="1"/>
          </p:cNvSpPr>
          <p:nvPr>
            <p:ph type="sldNum" sz="quarter" idx="10"/>
          </p:nvPr>
        </p:nvSpPr>
        <p:spPr/>
        <p:txBody>
          <a:bodyPr/>
          <a:lstStyle/>
          <a:p>
            <a:pPr>
              <a:defRPr/>
            </a:pPr>
            <a:fld id="{D5B23A93-ADC0-4900-B258-C84375E6852E}" type="slidenum">
              <a:rPr lang="en-US"/>
              <a:pPr>
                <a:defRPr/>
              </a:pPr>
              <a:t>21</a:t>
            </a:fld>
            <a:endParaRPr lang="en-US"/>
          </a:p>
        </p:txBody>
      </p:sp>
      <p:sp>
        <p:nvSpPr>
          <p:cNvPr id="26628" name="Rectangle 5"/>
          <p:cNvSpPr>
            <a:spLocks noGrp="1"/>
          </p:cNvSpPr>
          <p:nvPr>
            <p:ph type="title"/>
          </p:nvPr>
        </p:nvSpPr>
        <p:spPr/>
        <p:txBody>
          <a:bodyPr/>
          <a:lstStyle/>
          <a:p>
            <a:r>
              <a:rPr lang="en-US" altLang="en-US"/>
              <a:t>Benefits are subject to income tax</a:t>
            </a:r>
          </a:p>
        </p:txBody>
      </p:sp>
      <p:sp>
        <p:nvSpPr>
          <p:cNvPr id="26629"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Taxation of benefits</a:t>
            </a:r>
          </a:p>
        </p:txBody>
      </p:sp>
      <p:sp>
        <p:nvSpPr>
          <p:cNvPr id="26631"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5</a:t>
            </a:r>
          </a:p>
        </p:txBody>
      </p:sp>
      <p:sp>
        <p:nvSpPr>
          <p:cNvPr id="26632" name="Rectangle 23"/>
          <p:cNvSpPr>
            <a:spLocks noChangeArrowheads="1"/>
          </p:cNvSpPr>
          <p:nvPr/>
        </p:nvSpPr>
        <p:spPr bwMode="auto">
          <a:xfrm>
            <a:off x="5980113" y="3900488"/>
            <a:ext cx="280987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lvl="1" eaLnBrk="1" hangingPunct="1">
              <a:lnSpc>
                <a:spcPts val="1700"/>
              </a:lnSpc>
              <a:spcAft>
                <a:spcPct val="0"/>
              </a:spcAft>
              <a:buClrTx/>
              <a:buFontTx/>
              <a:buNone/>
            </a:pPr>
            <a:r>
              <a:rPr lang="en-US" altLang="en-US" sz="1800"/>
              <a:t>Note: These percentages are the amount of Social Security benefit included in income, not the tax rate on the Social Security benefit.</a:t>
            </a:r>
          </a:p>
        </p:txBody>
      </p:sp>
      <p:sp>
        <p:nvSpPr>
          <p:cNvPr id="26633" name="Rectangle 9"/>
          <p:cNvSpPr>
            <a:spLocks noChangeArrowheads="1"/>
          </p:cNvSpPr>
          <p:nvPr/>
        </p:nvSpPr>
        <p:spPr bwMode="gray">
          <a:xfrm>
            <a:off x="474663" y="1516063"/>
            <a:ext cx="3705225" cy="1241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eaLnBrk="1" hangingPunct="1">
              <a:lnSpc>
                <a:spcPct val="100000"/>
              </a:lnSpc>
              <a:spcBef>
                <a:spcPts val="300"/>
              </a:spcBef>
              <a:spcAft>
                <a:spcPct val="0"/>
              </a:spcAft>
              <a:buClr>
                <a:schemeClr val="accent1"/>
              </a:buClr>
            </a:pPr>
            <a:r>
              <a:rPr lang="en-US" altLang="en-US" sz="1800" b="0"/>
              <a:t>Sum of your adjusted gross income </a:t>
            </a:r>
            <a:br>
              <a:rPr lang="en-US" altLang="en-US" sz="1800" b="0"/>
            </a:br>
            <a:r>
              <a:rPr lang="en-US" altLang="en-US" sz="1800" b="0"/>
              <a:t>+ nontaxable interest </a:t>
            </a:r>
            <a:br>
              <a:rPr lang="en-US" altLang="en-US" sz="1800" b="0"/>
            </a:br>
            <a:r>
              <a:rPr lang="en-US" altLang="en-US" sz="1800" b="0"/>
              <a:t>+ ½ of your Social Security benefits</a:t>
            </a:r>
          </a:p>
          <a:p>
            <a:pPr algn="r" eaLnBrk="1" hangingPunct="1">
              <a:lnSpc>
                <a:spcPct val="100000"/>
              </a:lnSpc>
              <a:spcBef>
                <a:spcPts val="300"/>
              </a:spcBef>
              <a:spcAft>
                <a:spcPct val="0"/>
              </a:spcAft>
              <a:buClr>
                <a:schemeClr val="accent1"/>
              </a:buClr>
            </a:pPr>
            <a:r>
              <a:rPr lang="en-US" altLang="en-US" sz="1800"/>
              <a:t>= Your combined income</a:t>
            </a:r>
          </a:p>
        </p:txBody>
      </p:sp>
      <p:grpSp>
        <p:nvGrpSpPr>
          <p:cNvPr id="26634" name="Group 19"/>
          <p:cNvGrpSpPr>
            <a:grpSpLocks/>
          </p:cNvGrpSpPr>
          <p:nvPr/>
        </p:nvGrpSpPr>
        <p:grpSpPr bwMode="auto">
          <a:xfrm>
            <a:off x="474663" y="4435475"/>
            <a:ext cx="5318125" cy="1250950"/>
            <a:chOff x="474663" y="4435907"/>
            <a:chExt cx="5318126" cy="1250935"/>
          </a:xfrm>
        </p:grpSpPr>
        <p:sp>
          <p:nvSpPr>
            <p:cNvPr id="26648" name="Rectangle 35"/>
            <p:cNvSpPr>
              <a:spLocks noChangeArrowheads="1"/>
            </p:cNvSpPr>
            <p:nvPr/>
          </p:nvSpPr>
          <p:spPr bwMode="auto">
            <a:xfrm>
              <a:off x="500063" y="4806734"/>
              <a:ext cx="5292726" cy="456545"/>
            </a:xfrm>
            <a:prstGeom prst="rect">
              <a:avLst/>
            </a:prstGeom>
            <a:solidFill>
              <a:schemeClr val="tx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6649" name="Rectangle 19"/>
            <p:cNvSpPr>
              <a:spLocks noChangeArrowheads="1"/>
            </p:cNvSpPr>
            <p:nvPr/>
          </p:nvSpPr>
          <p:spPr bwMode="auto">
            <a:xfrm>
              <a:off x="474663" y="4435907"/>
              <a:ext cx="530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spcAft>
                  <a:spcPct val="0"/>
                </a:spcAft>
                <a:buClrTx/>
                <a:buFontTx/>
                <a:buNone/>
              </a:pPr>
              <a:r>
                <a:rPr lang="en-US" altLang="en-US" sz="2000" b="0"/>
                <a:t>Combined income: married, filing jointly</a:t>
              </a:r>
            </a:p>
          </p:txBody>
        </p:sp>
        <p:sp>
          <p:nvSpPr>
            <p:cNvPr id="26650" name="Rectangle 40"/>
            <p:cNvSpPr>
              <a:spLocks noChangeArrowheads="1"/>
            </p:cNvSpPr>
            <p:nvPr/>
          </p:nvSpPr>
          <p:spPr bwMode="auto">
            <a:xfrm>
              <a:off x="1162049" y="4781759"/>
              <a:ext cx="119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b="0">
                  <a:solidFill>
                    <a:schemeClr val="bg1"/>
                  </a:solidFill>
                </a:rPr>
                <a:t>$32,000</a:t>
              </a:r>
            </a:p>
          </p:txBody>
        </p:sp>
        <p:sp>
          <p:nvSpPr>
            <p:cNvPr id="26651" name="Rectangle 41"/>
            <p:cNvSpPr>
              <a:spLocks noChangeArrowheads="1"/>
            </p:cNvSpPr>
            <p:nvPr/>
          </p:nvSpPr>
          <p:spPr bwMode="auto">
            <a:xfrm>
              <a:off x="3333750" y="4775925"/>
              <a:ext cx="119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b="0">
                  <a:solidFill>
                    <a:schemeClr val="bg1"/>
                  </a:solidFill>
                </a:rPr>
                <a:t>$44,000</a:t>
              </a:r>
            </a:p>
          </p:txBody>
        </p:sp>
        <p:cxnSp>
          <p:nvCxnSpPr>
            <p:cNvPr id="49" name="Straight Arrow Connector 48"/>
            <p:cNvCxnSpPr/>
            <p:nvPr/>
          </p:nvCxnSpPr>
          <p:spPr bwMode="auto">
            <a:xfrm flipH="1">
              <a:off x="2355850" y="4988350"/>
              <a:ext cx="836613" cy="4763"/>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H="1">
              <a:off x="571500" y="4988350"/>
              <a:ext cx="552450" cy="0"/>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flipH="1" flipV="1">
              <a:off x="4495801" y="4988350"/>
              <a:ext cx="990600" cy="4763"/>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08" name="TextBox 4"/>
            <p:cNvSpPr txBox="1">
              <a:spLocks noChangeArrowheads="1"/>
            </p:cNvSpPr>
            <p:nvPr/>
          </p:nvSpPr>
          <p:spPr bwMode="auto">
            <a:xfrm>
              <a:off x="3913189" y="5204248"/>
              <a:ext cx="1692275"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US" sz="2400" dirty="0">
                  <a:solidFill>
                    <a:schemeClr val="bg1">
                      <a:lumMod val="50000"/>
                    </a:schemeClr>
                  </a:solidFill>
                </a:rPr>
                <a:t>up to 85%</a:t>
              </a:r>
            </a:p>
          </p:txBody>
        </p:sp>
        <p:sp>
          <p:nvSpPr>
            <p:cNvPr id="24609" name="TextBox 4"/>
            <p:cNvSpPr txBox="1">
              <a:spLocks noChangeArrowheads="1"/>
            </p:cNvSpPr>
            <p:nvPr/>
          </p:nvSpPr>
          <p:spPr bwMode="auto">
            <a:xfrm>
              <a:off x="1604963" y="5212186"/>
              <a:ext cx="1720850" cy="4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US" sz="2400" dirty="0">
                  <a:solidFill>
                    <a:schemeClr val="bg1">
                      <a:lumMod val="50000"/>
                    </a:schemeClr>
                  </a:solidFill>
                </a:rPr>
                <a:t>up to 50%</a:t>
              </a:r>
            </a:p>
          </p:txBody>
        </p:sp>
        <p:sp>
          <p:nvSpPr>
            <p:cNvPr id="24610" name="TextBox 4"/>
            <p:cNvSpPr txBox="1">
              <a:spLocks noChangeArrowheads="1"/>
            </p:cNvSpPr>
            <p:nvPr/>
          </p:nvSpPr>
          <p:spPr bwMode="auto">
            <a:xfrm>
              <a:off x="509588" y="5224886"/>
              <a:ext cx="1106487" cy="4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sz="2400" dirty="0">
                  <a:solidFill>
                    <a:schemeClr val="bg1">
                      <a:lumMod val="50000"/>
                    </a:schemeClr>
                  </a:solidFill>
                </a:rPr>
                <a:t>0%</a:t>
              </a:r>
            </a:p>
          </p:txBody>
        </p:sp>
      </p:grpSp>
      <p:grpSp>
        <p:nvGrpSpPr>
          <p:cNvPr id="26635" name="Group 15"/>
          <p:cNvGrpSpPr>
            <a:grpSpLocks/>
          </p:cNvGrpSpPr>
          <p:nvPr/>
        </p:nvGrpSpPr>
        <p:grpSpPr bwMode="auto">
          <a:xfrm>
            <a:off x="484188" y="3206750"/>
            <a:ext cx="6030912" cy="1220788"/>
            <a:chOff x="484188" y="2996482"/>
            <a:chExt cx="6030913" cy="1221175"/>
          </a:xfrm>
        </p:grpSpPr>
        <p:sp>
          <p:nvSpPr>
            <p:cNvPr id="26638" name="Rectangle 19"/>
            <p:cNvSpPr>
              <a:spLocks noChangeArrowheads="1"/>
            </p:cNvSpPr>
            <p:nvPr/>
          </p:nvSpPr>
          <p:spPr bwMode="auto">
            <a:xfrm>
              <a:off x="484188" y="2996482"/>
              <a:ext cx="6030913" cy="36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spcAft>
                  <a:spcPct val="0"/>
                </a:spcAft>
                <a:buClrTx/>
                <a:buFontTx/>
                <a:buNone/>
              </a:pPr>
              <a:r>
                <a:rPr lang="en-US" altLang="en-US" sz="2000" b="0">
                  <a:solidFill>
                    <a:srgbClr val="008699"/>
                  </a:solidFill>
                </a:rPr>
                <a:t>Combined income: single or head of household</a:t>
              </a:r>
            </a:p>
          </p:txBody>
        </p:sp>
        <p:sp>
          <p:nvSpPr>
            <p:cNvPr id="26639" name="Rectangle 1"/>
            <p:cNvSpPr>
              <a:spLocks noChangeArrowheads="1"/>
            </p:cNvSpPr>
            <p:nvPr/>
          </p:nvSpPr>
          <p:spPr bwMode="auto">
            <a:xfrm>
              <a:off x="484189" y="3364781"/>
              <a:ext cx="5308600" cy="460067"/>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6640" name="Rectangle 2"/>
            <p:cNvSpPr>
              <a:spLocks noChangeArrowheads="1"/>
            </p:cNvSpPr>
            <p:nvPr/>
          </p:nvSpPr>
          <p:spPr bwMode="auto">
            <a:xfrm>
              <a:off x="1147762" y="3341901"/>
              <a:ext cx="119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b="0">
                  <a:solidFill>
                    <a:schemeClr val="bg1"/>
                  </a:solidFill>
                </a:rPr>
                <a:t>$25,000</a:t>
              </a:r>
            </a:p>
          </p:txBody>
        </p:sp>
        <p:sp>
          <p:nvSpPr>
            <p:cNvPr id="26641" name="Rectangle 38"/>
            <p:cNvSpPr>
              <a:spLocks noChangeArrowheads="1"/>
            </p:cNvSpPr>
            <p:nvPr/>
          </p:nvSpPr>
          <p:spPr bwMode="auto">
            <a:xfrm>
              <a:off x="3281363" y="3336067"/>
              <a:ext cx="1263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b="0">
                  <a:solidFill>
                    <a:schemeClr val="bg1"/>
                  </a:solidFill>
                </a:rPr>
                <a:t> $34,000</a:t>
              </a:r>
            </a:p>
          </p:txBody>
        </p:sp>
        <p:sp>
          <p:nvSpPr>
            <p:cNvPr id="24595" name="TextBox 4"/>
            <p:cNvSpPr txBox="1">
              <a:spLocks noChangeArrowheads="1"/>
            </p:cNvSpPr>
            <p:nvPr/>
          </p:nvSpPr>
          <p:spPr bwMode="auto">
            <a:xfrm>
              <a:off x="3930651" y="3734904"/>
              <a:ext cx="1663700" cy="4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US" sz="2400" dirty="0">
                  <a:solidFill>
                    <a:schemeClr val="bg1">
                      <a:lumMod val="50000"/>
                    </a:schemeClr>
                  </a:solidFill>
                </a:rPr>
                <a:t>up to 85%</a:t>
              </a:r>
            </a:p>
          </p:txBody>
        </p:sp>
        <p:sp>
          <p:nvSpPr>
            <p:cNvPr id="24596" name="TextBox 4"/>
            <p:cNvSpPr txBox="1">
              <a:spLocks noChangeArrowheads="1"/>
            </p:cNvSpPr>
            <p:nvPr/>
          </p:nvSpPr>
          <p:spPr bwMode="auto">
            <a:xfrm>
              <a:off x="1504950" y="3742844"/>
              <a:ext cx="1781175" cy="46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US" sz="2400" dirty="0">
                  <a:solidFill>
                    <a:schemeClr val="bg1">
                      <a:lumMod val="50000"/>
                    </a:schemeClr>
                  </a:solidFill>
                </a:rPr>
                <a:t>up to 50%</a:t>
              </a:r>
            </a:p>
          </p:txBody>
        </p:sp>
        <p:sp>
          <p:nvSpPr>
            <p:cNvPr id="24597" name="TextBox 4"/>
            <p:cNvSpPr txBox="1">
              <a:spLocks noChangeArrowheads="1"/>
            </p:cNvSpPr>
            <p:nvPr/>
          </p:nvSpPr>
          <p:spPr bwMode="auto">
            <a:xfrm>
              <a:off x="498475" y="3755548"/>
              <a:ext cx="1106488" cy="46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sz="2400" dirty="0">
                  <a:solidFill>
                    <a:schemeClr val="bg1">
                      <a:lumMod val="50000"/>
                    </a:schemeClr>
                  </a:solidFill>
                </a:rPr>
                <a:t>0%</a:t>
              </a:r>
            </a:p>
          </p:txBody>
        </p:sp>
        <p:cxnSp>
          <p:nvCxnSpPr>
            <p:cNvPr id="47" name="Straight Arrow Connector 46"/>
            <p:cNvCxnSpPr/>
            <p:nvPr/>
          </p:nvCxnSpPr>
          <p:spPr bwMode="auto">
            <a:xfrm flipH="1">
              <a:off x="622300" y="3557048"/>
              <a:ext cx="552450" cy="0"/>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flipH="1">
              <a:off x="4546601" y="3557048"/>
              <a:ext cx="939800" cy="0"/>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p:nvPr/>
          </p:nvCxnSpPr>
          <p:spPr bwMode="auto">
            <a:xfrm flipH="1">
              <a:off x="2438400" y="3528464"/>
              <a:ext cx="836613" cy="6352"/>
            </a:xfrm>
            <a:prstGeom prst="straightConnector1">
              <a:avLst/>
            </a:prstGeom>
            <a:gradFill rotWithShape="1">
              <a:gsLst>
                <a:gs pos="0">
                  <a:schemeClr val="accent1">
                    <a:gamma/>
                    <a:tint val="63922"/>
                    <a:invGamma/>
                  </a:schemeClr>
                </a:gs>
                <a:gs pos="100000">
                  <a:schemeClr val="accent1"/>
                </a:gs>
              </a:gsLst>
              <a:lin ang="2700000" scaled="1"/>
            </a:gra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 name="Straight Connector 25"/>
          <p:cNvCxnSpPr/>
          <p:nvPr/>
        </p:nvCxnSpPr>
        <p:spPr bwMode="auto">
          <a:xfrm>
            <a:off x="893763" y="2428875"/>
            <a:ext cx="32861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7" name="Text Box 41"/>
          <p:cNvSpPr txBox="1">
            <a:spLocks noChangeArrowheads="1"/>
          </p:cNvSpPr>
          <p:nvPr/>
        </p:nvSpPr>
        <p:spPr bwMode="gray">
          <a:xfrm>
            <a:off x="428625" y="5973763"/>
            <a:ext cx="72771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Benefits Planner: Income Taxes And Your Social Security Benefits..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80236243-87CA-41E9-B147-AFA89BEFFB79}" type="slidenum">
              <a:rPr lang="en-US"/>
              <a:pPr>
                <a:defRPr/>
              </a:pPr>
              <a:t>22</a:t>
            </a:fld>
            <a:endParaRPr lang="en-US"/>
          </a:p>
        </p:txBody>
      </p:sp>
      <p:sp>
        <p:nvSpPr>
          <p:cNvPr id="33795" name="Rectangle 31"/>
          <p:cNvSpPr>
            <a:spLocks noGrp="1" noChangeArrowheads="1"/>
          </p:cNvSpPr>
          <p:nvPr>
            <p:ph type="title"/>
          </p:nvPr>
        </p:nvSpPr>
        <p:spPr/>
        <p:txBody>
          <a:bodyPr/>
          <a:lstStyle/>
          <a:p>
            <a:r>
              <a:rPr lang="en-US" altLang="en-US" dirty="0"/>
              <a:t>6</a:t>
            </a:r>
          </a:p>
        </p:txBody>
      </p:sp>
      <p:sp>
        <p:nvSpPr>
          <p:cNvPr id="33796" name="Rectangle 32"/>
          <p:cNvSpPr>
            <a:spLocks noGrp="1"/>
          </p:cNvSpPr>
          <p:nvPr>
            <p:ph type="body" idx="1"/>
          </p:nvPr>
        </p:nvSpPr>
        <p:spPr/>
        <p:txBody>
          <a:bodyPr/>
          <a:lstStyle/>
          <a:p>
            <a:pPr marL="0" indent="0"/>
            <a:r>
              <a:rPr lang="en-US" altLang="en-US" dirty="0"/>
              <a:t>Social Security</a:t>
            </a:r>
          </a:p>
          <a:p>
            <a:pPr lvl="1" indent="0"/>
            <a:r>
              <a:rPr lang="en-US" altLang="en-US" dirty="0"/>
              <a:t>Key 6: Spouse and survivor benefits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6867B8F2-1B40-430C-B856-8A04D01073C2}" type="slidenum">
              <a:rPr lang="en-US"/>
              <a:pPr>
                <a:defRPr/>
              </a:pPr>
              <a:t>23</a:t>
            </a:fld>
            <a:endParaRPr lang="en-US"/>
          </a:p>
        </p:txBody>
      </p:sp>
      <p:sp>
        <p:nvSpPr>
          <p:cNvPr id="34819" name="Rectangle 5"/>
          <p:cNvSpPr>
            <a:spLocks noGrp="1"/>
          </p:cNvSpPr>
          <p:nvPr>
            <p:ph type="title"/>
          </p:nvPr>
        </p:nvSpPr>
        <p:spPr/>
        <p:txBody>
          <a:bodyPr/>
          <a:lstStyle/>
          <a:p>
            <a:r>
              <a:rPr lang="en-US" altLang="en-US"/>
              <a:t>Benefits available for spouses</a:t>
            </a:r>
          </a:p>
        </p:txBody>
      </p:sp>
      <p:sp>
        <p:nvSpPr>
          <p:cNvPr id="34820" name="Rectangle 6"/>
          <p:cNvSpPr>
            <a:spLocks noGrp="1"/>
          </p:cNvSpPr>
          <p:nvPr>
            <p:ph type="body" idx="1"/>
          </p:nvPr>
        </p:nvSpPr>
        <p:spPr>
          <a:xfrm>
            <a:off x="471488" y="1504950"/>
            <a:ext cx="4852987" cy="4991100"/>
          </a:xfrm>
        </p:spPr>
        <p:txBody>
          <a:bodyPr/>
          <a:lstStyle/>
          <a:p>
            <a:pPr marL="0" indent="0"/>
            <a:r>
              <a:rPr lang="en-US" altLang="en-US"/>
              <a:t>When a spouse does not qualify for his or her own retirement benefits:</a:t>
            </a:r>
          </a:p>
          <a:p>
            <a:pPr lvl="2">
              <a:spcBef>
                <a:spcPts val="600"/>
              </a:spcBef>
            </a:pPr>
            <a:r>
              <a:rPr lang="en-US" altLang="en-US" sz="2200"/>
              <a:t>Nonqualifying spouse </a:t>
            </a:r>
            <a:r>
              <a:rPr lang="en-US" altLang="en-US" sz="2200" b="1">
                <a:solidFill>
                  <a:srgbClr val="008699"/>
                </a:solidFill>
              </a:rPr>
              <a:t>can collect on the record of the spouse who is qualified </a:t>
            </a:r>
            <a:r>
              <a:rPr lang="en-US" altLang="en-US" sz="2200"/>
              <a:t>to receive benefits</a:t>
            </a:r>
          </a:p>
          <a:p>
            <a:pPr marL="342900" lvl="3" indent="-342900">
              <a:spcBef>
                <a:spcPts val="600"/>
              </a:spcBef>
            </a:pPr>
            <a:r>
              <a:rPr lang="en-US" altLang="en-US" sz="1800"/>
              <a:t>To qualify, the nonqualifying spouse must have been </a:t>
            </a:r>
            <a:r>
              <a:rPr lang="en-US" altLang="en-US" sz="1800" b="1">
                <a:solidFill>
                  <a:srgbClr val="008699"/>
                </a:solidFill>
              </a:rPr>
              <a:t>married at least one year </a:t>
            </a:r>
            <a:r>
              <a:rPr lang="en-US" altLang="en-US" sz="1800"/>
              <a:t>to the qualifying spouse or be the parent of their child</a:t>
            </a:r>
          </a:p>
          <a:p>
            <a:pPr marL="342900" lvl="3" indent="-342900">
              <a:spcBef>
                <a:spcPts val="600"/>
              </a:spcBef>
            </a:pPr>
            <a:r>
              <a:rPr lang="en-US" altLang="en-US" sz="1800"/>
              <a:t>If nonqualifying spouse is at FRA or later, receives an amount </a:t>
            </a:r>
            <a:r>
              <a:rPr lang="en-US" altLang="en-US" sz="1800" b="1">
                <a:solidFill>
                  <a:srgbClr val="008699"/>
                </a:solidFill>
              </a:rPr>
              <a:t>equal to 50% of the PIA </a:t>
            </a:r>
            <a:r>
              <a:rPr lang="en-US" altLang="en-US" sz="1800"/>
              <a:t>of the qualifying spouse (not necessarily their benefit amount)</a:t>
            </a:r>
          </a:p>
          <a:p>
            <a:pPr marL="342900" lvl="3" indent="-342900">
              <a:spcBef>
                <a:spcPts val="600"/>
              </a:spcBef>
            </a:pPr>
            <a:r>
              <a:rPr lang="en-US" altLang="en-US" sz="1800"/>
              <a:t>If nonqualifying spouse is age 62, they may receive permanently reduced benefits</a:t>
            </a:r>
          </a:p>
        </p:txBody>
      </p:sp>
      <p:sp>
        <p:nvSpPr>
          <p:cNvPr id="34821"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Spouse and survivor</a:t>
            </a:r>
          </a:p>
        </p:txBody>
      </p:sp>
      <p:sp>
        <p:nvSpPr>
          <p:cNvPr id="34823"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6</a:t>
            </a:r>
          </a:p>
        </p:txBody>
      </p:sp>
      <p:pic>
        <p:nvPicPr>
          <p:cNvPr id="34824" name="Picture 1"/>
          <p:cNvPicPr>
            <a:picLocks noChangeAspect="1"/>
          </p:cNvPicPr>
          <p:nvPr/>
        </p:nvPicPr>
        <p:blipFill>
          <a:blip r:embed="rId3">
            <a:extLst>
              <a:ext uri="{28A0092B-C50C-407E-A947-70E740481C1C}">
                <a14:useLocalDpi xmlns:a14="http://schemas.microsoft.com/office/drawing/2010/main" val="0"/>
              </a:ext>
            </a:extLst>
          </a:blip>
          <a:srcRect l="61406" t="41666" r="5122" b="13194"/>
          <a:stretch>
            <a:fillRect/>
          </a:stretch>
        </p:blipFill>
        <p:spPr bwMode="auto">
          <a:xfrm>
            <a:off x="5614988" y="1500188"/>
            <a:ext cx="3060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9"/>
          <p:cNvSpPr>
            <a:spLocks/>
          </p:cNvSpPr>
          <p:nvPr/>
        </p:nvSpPr>
        <p:spPr bwMode="gray">
          <a:xfrm>
            <a:off x="5614988" y="4711700"/>
            <a:ext cx="30607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600"/>
              <a:t>The rules are complicated and vary depending on your situation, so talk to a Social Security representative about the options available to you.</a:t>
            </a:r>
          </a:p>
        </p:txBody>
      </p:sp>
      <p:sp>
        <p:nvSpPr>
          <p:cNvPr id="34826"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Retirement Planner: Benefits For Your Spouse.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7914FFE2-4561-4296-84BC-8AC34FB7955D}" type="slidenum">
              <a:rPr lang="en-US"/>
              <a:pPr>
                <a:defRPr/>
              </a:pPr>
              <a:t>24</a:t>
            </a:fld>
            <a:endParaRPr lang="en-US"/>
          </a:p>
        </p:txBody>
      </p:sp>
      <p:sp>
        <p:nvSpPr>
          <p:cNvPr id="35843" name="Rectangle 5"/>
          <p:cNvSpPr>
            <a:spLocks noGrp="1"/>
          </p:cNvSpPr>
          <p:nvPr>
            <p:ph type="title"/>
          </p:nvPr>
        </p:nvSpPr>
        <p:spPr/>
        <p:txBody>
          <a:bodyPr/>
          <a:lstStyle/>
          <a:p>
            <a:r>
              <a:rPr lang="en-US" altLang="en-US"/>
              <a:t>Benefits available for spouses</a:t>
            </a:r>
          </a:p>
        </p:txBody>
      </p:sp>
      <p:sp>
        <p:nvSpPr>
          <p:cNvPr id="23556" name="Rectangle 6"/>
          <p:cNvSpPr>
            <a:spLocks noGrp="1"/>
          </p:cNvSpPr>
          <p:nvPr>
            <p:ph type="body" idx="1"/>
          </p:nvPr>
        </p:nvSpPr>
        <p:spPr>
          <a:xfrm>
            <a:off x="471488" y="1600200"/>
            <a:ext cx="4529137" cy="3924300"/>
          </a:xfrm>
        </p:spPr>
        <p:txBody>
          <a:bodyPr/>
          <a:lstStyle/>
          <a:p>
            <a:pPr marL="0" indent="0">
              <a:defRPr/>
            </a:pPr>
            <a:r>
              <a:rPr lang="en-US" dirty="0"/>
              <a:t>When both spouses qualify for their own benefits, generally the spouse with the lower benefit would:</a:t>
            </a:r>
          </a:p>
          <a:p>
            <a:pPr marL="460375" lvl="2" indent="-457200">
              <a:spcBef>
                <a:spcPts val="600"/>
              </a:spcBef>
              <a:buFont typeface="+mj-lt"/>
              <a:buAutoNum type="arabicPeriod"/>
              <a:defRPr/>
            </a:pPr>
            <a:r>
              <a:rPr lang="en-US" sz="2200" dirty="0"/>
              <a:t>Take benefits generated by </a:t>
            </a:r>
            <a:r>
              <a:rPr lang="en-US" sz="2200" b="1" dirty="0">
                <a:solidFill>
                  <a:srgbClr val="008699"/>
                </a:solidFill>
              </a:rPr>
              <a:t>own earnings history</a:t>
            </a:r>
            <a:endParaRPr lang="en-US" sz="2200" dirty="0"/>
          </a:p>
          <a:p>
            <a:pPr marL="3175" lvl="2" indent="0">
              <a:spcBef>
                <a:spcPts val="600"/>
              </a:spcBef>
              <a:buFont typeface="Wingdings" pitchFamily="2" charset="2"/>
              <a:buNone/>
              <a:defRPr/>
            </a:pPr>
            <a:r>
              <a:rPr lang="en-US" sz="2200" dirty="0"/>
              <a:t>	</a:t>
            </a:r>
            <a:r>
              <a:rPr lang="en-US" sz="2200" b="1" i="1" dirty="0"/>
              <a:t>     OR</a:t>
            </a:r>
          </a:p>
          <a:p>
            <a:pPr marL="460375" lvl="2" indent="-457200">
              <a:spcBef>
                <a:spcPts val="600"/>
              </a:spcBef>
              <a:buFont typeface="+mj-lt"/>
              <a:buAutoNum type="arabicPeriod" startAt="2"/>
              <a:defRPr/>
            </a:pPr>
            <a:r>
              <a:rPr lang="en-US" sz="2200" dirty="0"/>
              <a:t>Take </a:t>
            </a:r>
            <a:r>
              <a:rPr lang="en-US" sz="2200" b="1" dirty="0">
                <a:solidFill>
                  <a:srgbClr val="008699"/>
                </a:solidFill>
              </a:rPr>
              <a:t>half of the other spouse’s retirement benefit if greater </a:t>
            </a:r>
            <a:r>
              <a:rPr lang="en-US" sz="2200" dirty="0"/>
              <a:t>(made up of personal benefit plus the difference to make up half of the primary wage earners benefit)</a:t>
            </a:r>
            <a:endParaRPr lang="en-US" sz="1800" dirty="0"/>
          </a:p>
        </p:txBody>
      </p:sp>
      <p:sp>
        <p:nvSpPr>
          <p:cNvPr id="35845"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Spouse and survivor</a:t>
            </a:r>
          </a:p>
        </p:txBody>
      </p:sp>
      <p:sp>
        <p:nvSpPr>
          <p:cNvPr id="35847"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6</a:t>
            </a:r>
          </a:p>
        </p:txBody>
      </p:sp>
      <p:pic>
        <p:nvPicPr>
          <p:cNvPr id="35848" name="Picture 1"/>
          <p:cNvPicPr>
            <a:picLocks noChangeAspect="1"/>
          </p:cNvPicPr>
          <p:nvPr/>
        </p:nvPicPr>
        <p:blipFill>
          <a:blip r:embed="rId3">
            <a:extLst>
              <a:ext uri="{28A0092B-C50C-407E-A947-70E740481C1C}">
                <a14:useLocalDpi xmlns:a14="http://schemas.microsoft.com/office/drawing/2010/main" val="0"/>
              </a:ext>
            </a:extLst>
          </a:blip>
          <a:srcRect l="61406" t="41666" r="5122" b="13194"/>
          <a:stretch>
            <a:fillRect/>
          </a:stretch>
        </p:blipFill>
        <p:spPr bwMode="auto">
          <a:xfrm>
            <a:off x="5614988" y="1500188"/>
            <a:ext cx="3060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9"/>
          <p:cNvSpPr>
            <a:spLocks/>
          </p:cNvSpPr>
          <p:nvPr/>
        </p:nvSpPr>
        <p:spPr bwMode="gray">
          <a:xfrm>
            <a:off x="5614988" y="4711700"/>
            <a:ext cx="30607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600"/>
              <a:t>The rules are complicated and vary depending on your situation, so talk to a Social Security representative about the options available to you.</a:t>
            </a:r>
          </a:p>
        </p:txBody>
      </p:sp>
      <p:sp>
        <p:nvSpPr>
          <p:cNvPr id="35850"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Retirement Planner: Benefits For Your Spouse.</a:t>
            </a:r>
          </a:p>
        </p:txBody>
      </p:sp>
      <p:sp>
        <p:nvSpPr>
          <p:cNvPr id="35851" name="Rectangle 9"/>
          <p:cNvSpPr>
            <a:spLocks/>
          </p:cNvSpPr>
          <p:nvPr/>
        </p:nvSpPr>
        <p:spPr bwMode="gray">
          <a:xfrm>
            <a:off x="461963" y="5132388"/>
            <a:ext cx="49482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endParaRPr lang="en-US" altLang="en-US" sz="180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B0492335-1DB4-441B-9A56-2B1EAD8FD84A}" type="slidenum">
              <a:rPr lang="en-US"/>
              <a:pPr>
                <a:defRPr/>
              </a:pPr>
              <a:t>25</a:t>
            </a:fld>
            <a:endParaRPr lang="en-US"/>
          </a:p>
        </p:txBody>
      </p:sp>
      <p:sp>
        <p:nvSpPr>
          <p:cNvPr id="36867" name="Rectangle 5"/>
          <p:cNvSpPr>
            <a:spLocks noGrp="1"/>
          </p:cNvSpPr>
          <p:nvPr>
            <p:ph type="title"/>
          </p:nvPr>
        </p:nvSpPr>
        <p:spPr/>
        <p:txBody>
          <a:bodyPr/>
          <a:lstStyle/>
          <a:p>
            <a:r>
              <a:rPr lang="en-US" altLang="en-US"/>
              <a:t>Benefits available for spouses</a:t>
            </a:r>
          </a:p>
        </p:txBody>
      </p:sp>
      <p:sp>
        <p:nvSpPr>
          <p:cNvPr id="36868" name="Rectangle 6"/>
          <p:cNvSpPr>
            <a:spLocks noGrp="1"/>
          </p:cNvSpPr>
          <p:nvPr>
            <p:ph type="body" idx="1"/>
          </p:nvPr>
        </p:nvSpPr>
        <p:spPr>
          <a:xfrm>
            <a:off x="471488" y="1600200"/>
            <a:ext cx="4951412" cy="3924300"/>
          </a:xfrm>
        </p:spPr>
        <p:txBody>
          <a:bodyPr/>
          <a:lstStyle/>
          <a:p>
            <a:pPr marL="0" indent="0"/>
            <a:r>
              <a:rPr lang="en-US" altLang="en-US" sz="2300"/>
              <a:t>When both spouses qualify for benefits </a:t>
            </a:r>
          </a:p>
          <a:p>
            <a:pPr marL="0" indent="0"/>
            <a:r>
              <a:rPr lang="en-US" altLang="en-US" sz="2000"/>
              <a:t>Advanced option for spouse A </a:t>
            </a:r>
            <a:br>
              <a:rPr lang="en-US" altLang="en-US" sz="2000"/>
            </a:br>
            <a:r>
              <a:rPr lang="en-US" altLang="en-US" sz="2000">
                <a:solidFill>
                  <a:srgbClr val="008699"/>
                </a:solidFill>
              </a:rPr>
              <a:t>who was age 62 or older in 2015:</a:t>
            </a:r>
          </a:p>
          <a:p>
            <a:pPr marL="3175" lvl="2" indent="0">
              <a:spcBef>
                <a:spcPts val="600"/>
              </a:spcBef>
              <a:buFont typeface="Wingdings" pitchFamily="2" charset="2"/>
              <a:buNone/>
            </a:pPr>
            <a:r>
              <a:rPr lang="en-US" altLang="en-US" sz="2000"/>
              <a:t>At full retirement age, spouse A could delay receiving their own retirement benefit and start a spousal benefit which is half of spouse B’s benefit.</a:t>
            </a:r>
          </a:p>
          <a:p>
            <a:pPr lvl="3">
              <a:spcBef>
                <a:spcPts val="600"/>
              </a:spcBef>
            </a:pPr>
            <a:r>
              <a:rPr lang="en-US" altLang="en-US" sz="1800"/>
              <a:t>To do so either </a:t>
            </a:r>
            <a:r>
              <a:rPr lang="en-US" altLang="en-US" sz="1800" b="1">
                <a:solidFill>
                  <a:srgbClr val="008699"/>
                </a:solidFill>
              </a:rPr>
              <a:t>spouse B is receiving own benefits </a:t>
            </a:r>
            <a:r>
              <a:rPr lang="en-US" altLang="en-US" sz="1800" b="1"/>
              <a:t>OR</a:t>
            </a:r>
            <a:r>
              <a:rPr lang="en-US" altLang="en-US" sz="1800" b="1">
                <a:solidFill>
                  <a:srgbClr val="008699"/>
                </a:solidFill>
              </a:rPr>
              <a:t> spouse B filed and suspended prior to April 30, 2016.</a:t>
            </a:r>
            <a:endParaRPr lang="en-US" altLang="en-US" sz="1800"/>
          </a:p>
          <a:p>
            <a:pPr lvl="3">
              <a:spcBef>
                <a:spcPts val="600"/>
              </a:spcBef>
            </a:pPr>
            <a:r>
              <a:rPr lang="en-US" altLang="en-US" sz="1800"/>
              <a:t>If spouse A’s retirement benefits are delayed, a higher benefit may be received at a later date </a:t>
            </a:r>
            <a:r>
              <a:rPr lang="en-US" altLang="en-US" sz="1800" b="1">
                <a:solidFill>
                  <a:srgbClr val="008699"/>
                </a:solidFill>
              </a:rPr>
              <a:t>based on the effect of delayed retirement credits.</a:t>
            </a:r>
            <a:endParaRPr lang="en-US" altLang="en-US" sz="1800"/>
          </a:p>
          <a:p>
            <a:pPr lvl="3">
              <a:spcBef>
                <a:spcPts val="600"/>
              </a:spcBef>
            </a:pPr>
            <a:endParaRPr lang="en-US" altLang="en-US" sz="1800"/>
          </a:p>
        </p:txBody>
      </p:sp>
      <p:sp>
        <p:nvSpPr>
          <p:cNvPr id="36869"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Spouse and survivor</a:t>
            </a:r>
          </a:p>
        </p:txBody>
      </p:sp>
      <p:sp>
        <p:nvSpPr>
          <p:cNvPr id="36871"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6</a:t>
            </a:r>
          </a:p>
        </p:txBody>
      </p:sp>
      <p:pic>
        <p:nvPicPr>
          <p:cNvPr id="36872" name="Picture 1"/>
          <p:cNvPicPr>
            <a:picLocks noChangeAspect="1"/>
          </p:cNvPicPr>
          <p:nvPr/>
        </p:nvPicPr>
        <p:blipFill>
          <a:blip r:embed="rId3">
            <a:extLst>
              <a:ext uri="{28A0092B-C50C-407E-A947-70E740481C1C}">
                <a14:useLocalDpi xmlns:a14="http://schemas.microsoft.com/office/drawing/2010/main" val="0"/>
              </a:ext>
            </a:extLst>
          </a:blip>
          <a:srcRect l="61406" t="41666" r="5122" b="13194"/>
          <a:stretch>
            <a:fillRect/>
          </a:stretch>
        </p:blipFill>
        <p:spPr bwMode="auto">
          <a:xfrm>
            <a:off x="5614988" y="1500188"/>
            <a:ext cx="3060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p:cNvSpPr>
          <p:nvPr/>
        </p:nvSpPr>
        <p:spPr bwMode="gray">
          <a:xfrm>
            <a:off x="5614988" y="4711700"/>
            <a:ext cx="30607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600"/>
              <a:t>The rules are complicated and vary depending on your situation, so talk to a Social Security representative about the options available to you.</a:t>
            </a:r>
          </a:p>
        </p:txBody>
      </p:sp>
      <p:sp>
        <p:nvSpPr>
          <p:cNvPr id="36874"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Retirement Planner: Benefits For Your Spouse.</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4E00D803-2ADF-4C17-9301-06D4372B687A}" type="slidenum">
              <a:rPr lang="en-US"/>
              <a:pPr>
                <a:defRPr/>
              </a:pPr>
              <a:t>26</a:t>
            </a:fld>
            <a:endParaRPr lang="en-US"/>
          </a:p>
        </p:txBody>
      </p:sp>
      <p:sp>
        <p:nvSpPr>
          <p:cNvPr id="37891" name="Rectangle 5"/>
          <p:cNvSpPr>
            <a:spLocks noGrp="1"/>
          </p:cNvSpPr>
          <p:nvPr>
            <p:ph type="title"/>
          </p:nvPr>
        </p:nvSpPr>
        <p:spPr/>
        <p:txBody>
          <a:bodyPr/>
          <a:lstStyle/>
          <a:p>
            <a:r>
              <a:rPr lang="en-US" altLang="en-US"/>
              <a:t>Benefits available for survivors</a:t>
            </a:r>
          </a:p>
        </p:txBody>
      </p:sp>
      <p:sp>
        <p:nvSpPr>
          <p:cNvPr id="23556" name="Rectangle 6"/>
          <p:cNvSpPr>
            <a:spLocks noGrp="1"/>
          </p:cNvSpPr>
          <p:nvPr>
            <p:ph type="body" idx="1"/>
          </p:nvPr>
        </p:nvSpPr>
        <p:spPr>
          <a:xfrm>
            <a:off x="471488" y="1600200"/>
            <a:ext cx="6157912" cy="3924300"/>
          </a:xfrm>
        </p:spPr>
        <p:txBody>
          <a:bodyPr/>
          <a:lstStyle/>
          <a:p>
            <a:pPr marL="0" indent="0">
              <a:defRPr/>
            </a:pPr>
            <a:r>
              <a:rPr lang="en-US" dirty="0"/>
              <a:t>The earliest a widow(</a:t>
            </a:r>
            <a:r>
              <a:rPr lang="en-US" dirty="0" err="1"/>
              <a:t>er</a:t>
            </a:r>
            <a:r>
              <a:rPr lang="en-US" dirty="0"/>
              <a:t>) can start receiving Social Security benefits is age 60</a:t>
            </a:r>
          </a:p>
          <a:p>
            <a:pPr marL="0" indent="0">
              <a:defRPr/>
            </a:pPr>
            <a:endParaRPr lang="en-US" sz="1800" dirty="0"/>
          </a:p>
          <a:p>
            <a:pPr marL="3175" lvl="2" indent="0">
              <a:buFont typeface="Wingdings" pitchFamily="2" charset="2"/>
              <a:buNone/>
              <a:defRPr/>
            </a:pPr>
            <a:r>
              <a:rPr lang="en-US" dirty="0"/>
              <a:t>If you receive survivor benefits early:</a:t>
            </a:r>
          </a:p>
          <a:p>
            <a:pPr lvl="2">
              <a:spcBef>
                <a:spcPts val="900"/>
              </a:spcBef>
              <a:defRPr/>
            </a:pPr>
            <a:r>
              <a:rPr lang="en-US" sz="2000" dirty="0"/>
              <a:t>Benefits based on your age can </a:t>
            </a:r>
            <a:r>
              <a:rPr lang="en-US" sz="2000" b="1" dirty="0">
                <a:solidFill>
                  <a:srgbClr val="008699"/>
                </a:solidFill>
              </a:rPr>
              <a:t>begin any time between age 60 and your FRA</a:t>
            </a:r>
            <a:r>
              <a:rPr lang="en-US" sz="2000" dirty="0"/>
              <a:t>. Starting early, however, your survivor benefits are reduced a fraction of a percentage for each month before your FRA</a:t>
            </a:r>
          </a:p>
          <a:p>
            <a:pPr lvl="2">
              <a:spcBef>
                <a:spcPts val="900"/>
              </a:spcBef>
              <a:defRPr/>
            </a:pPr>
            <a:r>
              <a:rPr lang="en-US" sz="2000" dirty="0"/>
              <a:t>If you receive benefits AND you qualify for retirement benefits that are more than your survivor benefits </a:t>
            </a:r>
            <a:r>
              <a:rPr lang="en-US" sz="2000" b="1" dirty="0">
                <a:solidFill>
                  <a:srgbClr val="008699"/>
                </a:solidFill>
              </a:rPr>
              <a:t>you can switch to your own benefit as early as age 62</a:t>
            </a:r>
            <a:endParaRPr lang="en-US" sz="2000" dirty="0"/>
          </a:p>
        </p:txBody>
      </p:sp>
      <p:sp>
        <p:nvSpPr>
          <p:cNvPr id="37893"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Spouse and survivor</a:t>
            </a:r>
          </a:p>
        </p:txBody>
      </p:sp>
      <p:sp>
        <p:nvSpPr>
          <p:cNvPr id="37895"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6</a:t>
            </a:r>
          </a:p>
        </p:txBody>
      </p:sp>
      <p:sp>
        <p:nvSpPr>
          <p:cNvPr id="15" name="Rectangle 9"/>
          <p:cNvSpPr>
            <a:spLocks/>
          </p:cNvSpPr>
          <p:nvPr/>
        </p:nvSpPr>
        <p:spPr bwMode="gray">
          <a:xfrm>
            <a:off x="7086600" y="4665663"/>
            <a:ext cx="18288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588" lvl="1" eaLnBrk="0" hangingPunct="0">
              <a:lnSpc>
                <a:spcPct val="90000"/>
              </a:lnSpc>
              <a:spcBef>
                <a:spcPts val="500"/>
              </a:spcBef>
              <a:buClr>
                <a:schemeClr val="tx1"/>
              </a:buClr>
              <a:buFont typeface="Calibri" pitchFamily="34" charset="0"/>
              <a:buNone/>
              <a:defRPr/>
            </a:pPr>
            <a:r>
              <a:rPr lang="en-US" sz="1500" kern="0" spc="-100" dirty="0">
                <a:ea typeface="ＭＳ Ｐゴシック" pitchFamily="-112" charset="-128"/>
              </a:rPr>
              <a:t>The rules are complicated and vary depending on your situation, so talk to a Social Security representative about the options available to you.</a:t>
            </a:r>
          </a:p>
        </p:txBody>
      </p:sp>
      <p:pic>
        <p:nvPicPr>
          <p:cNvPr id="37897" name="Picture 15"/>
          <p:cNvPicPr>
            <a:picLocks noChangeAspect="1"/>
          </p:cNvPicPr>
          <p:nvPr/>
        </p:nvPicPr>
        <p:blipFill>
          <a:blip r:embed="rId3">
            <a:extLst>
              <a:ext uri="{28A0092B-C50C-407E-A947-70E740481C1C}">
                <a14:useLocalDpi xmlns:a14="http://schemas.microsoft.com/office/drawing/2010/main" val="0"/>
              </a:ext>
            </a:extLst>
          </a:blip>
          <a:srcRect l="79999" t="41666" r="5122" b="13194"/>
          <a:stretch>
            <a:fillRect/>
          </a:stretch>
        </p:blipFill>
        <p:spPr bwMode="auto">
          <a:xfrm>
            <a:off x="7315200" y="1500188"/>
            <a:ext cx="13604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Survivors Planner: If You Are The Worker’s Widow or Widower.</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p:cNvPicPr>
            <a:picLocks noChangeAspect="1"/>
          </p:cNvPicPr>
          <p:nvPr/>
        </p:nvPicPr>
        <p:blipFill>
          <a:blip r:embed="rId3">
            <a:extLst>
              <a:ext uri="{28A0092B-C50C-407E-A947-70E740481C1C}">
                <a14:useLocalDpi xmlns:a14="http://schemas.microsoft.com/office/drawing/2010/main" val="0"/>
              </a:ext>
            </a:extLst>
          </a:blip>
          <a:srcRect l="63905" t="41251" r="18555" b="13194"/>
          <a:stretch>
            <a:fillRect/>
          </a:stretch>
        </p:blipFill>
        <p:spPr bwMode="auto">
          <a:xfrm>
            <a:off x="6226175" y="1443038"/>
            <a:ext cx="1603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a:spLocks noGrp="1"/>
          </p:cNvSpPr>
          <p:nvPr>
            <p:ph type="sldNum" sz="quarter" idx="10"/>
          </p:nvPr>
        </p:nvSpPr>
        <p:spPr/>
        <p:txBody>
          <a:bodyPr/>
          <a:lstStyle/>
          <a:p>
            <a:pPr>
              <a:defRPr/>
            </a:pPr>
            <a:fld id="{50972278-73D6-47A3-823D-DEA152B4FC8E}" type="slidenum">
              <a:rPr lang="en-US"/>
              <a:pPr>
                <a:defRPr/>
              </a:pPr>
              <a:t>27</a:t>
            </a:fld>
            <a:endParaRPr lang="en-US"/>
          </a:p>
        </p:txBody>
      </p:sp>
      <p:sp>
        <p:nvSpPr>
          <p:cNvPr id="38916" name="Rectangle 5"/>
          <p:cNvSpPr>
            <a:spLocks noGrp="1"/>
          </p:cNvSpPr>
          <p:nvPr>
            <p:ph type="title"/>
          </p:nvPr>
        </p:nvSpPr>
        <p:spPr/>
        <p:txBody>
          <a:bodyPr/>
          <a:lstStyle/>
          <a:p>
            <a:r>
              <a:rPr lang="en-US" altLang="en-US"/>
              <a:t>Benefits available for divorced spouse</a:t>
            </a:r>
          </a:p>
        </p:txBody>
      </p:sp>
      <p:sp>
        <p:nvSpPr>
          <p:cNvPr id="38917" name="Rectangle 6"/>
          <p:cNvSpPr>
            <a:spLocks noGrp="1"/>
          </p:cNvSpPr>
          <p:nvPr>
            <p:ph type="body" idx="1"/>
          </p:nvPr>
        </p:nvSpPr>
        <p:spPr>
          <a:xfrm>
            <a:off x="471488" y="1466850"/>
            <a:ext cx="5014912" cy="3924300"/>
          </a:xfrm>
        </p:spPr>
        <p:txBody>
          <a:bodyPr/>
          <a:lstStyle/>
          <a:p>
            <a:pPr lvl="2">
              <a:spcBef>
                <a:spcPts val="900"/>
              </a:spcBef>
            </a:pPr>
            <a:r>
              <a:rPr lang="en-US" altLang="en-US" sz="1900"/>
              <a:t>If </a:t>
            </a:r>
            <a:r>
              <a:rPr lang="en-US" altLang="en-US" sz="1900" b="1">
                <a:solidFill>
                  <a:srgbClr val="008699"/>
                </a:solidFill>
              </a:rPr>
              <a:t>married for at least 10 years</a:t>
            </a:r>
            <a:r>
              <a:rPr lang="en-US" altLang="en-US" sz="1900"/>
              <a:t>, ex-spouse </a:t>
            </a:r>
            <a:br>
              <a:rPr lang="en-US" altLang="en-US" sz="1900"/>
            </a:br>
            <a:r>
              <a:rPr lang="en-US" altLang="en-US" sz="1900"/>
              <a:t>can get Social Security benefits based on </a:t>
            </a:r>
            <a:br>
              <a:rPr lang="en-US" altLang="en-US" sz="1900"/>
            </a:br>
            <a:r>
              <a:rPr lang="en-US" altLang="en-US" sz="1900"/>
              <a:t>other ex-spouse’s record</a:t>
            </a:r>
          </a:p>
          <a:p>
            <a:pPr lvl="2">
              <a:spcBef>
                <a:spcPts val="900"/>
              </a:spcBef>
            </a:pPr>
            <a:r>
              <a:rPr lang="en-US" altLang="en-US" sz="1900"/>
              <a:t>The person receiving benefits </a:t>
            </a:r>
            <a:r>
              <a:rPr lang="en-US" altLang="en-US" sz="1900" b="1">
                <a:solidFill>
                  <a:srgbClr val="008699"/>
                </a:solidFill>
              </a:rPr>
              <a:t>must be age 62 or older and unmarried</a:t>
            </a:r>
            <a:endParaRPr lang="en-US" altLang="en-US" sz="1900" b="1"/>
          </a:p>
          <a:p>
            <a:pPr lvl="2">
              <a:spcBef>
                <a:spcPts val="900"/>
              </a:spcBef>
            </a:pPr>
            <a:r>
              <a:rPr lang="en-US" altLang="en-US" sz="1900"/>
              <a:t>The benefit that the receiving person is entitled to receive based on his or her own work is </a:t>
            </a:r>
            <a:r>
              <a:rPr lang="en-US" altLang="en-US" sz="1900" b="1">
                <a:solidFill>
                  <a:srgbClr val="008699"/>
                </a:solidFill>
              </a:rPr>
              <a:t>less than the benefit </a:t>
            </a:r>
            <a:r>
              <a:rPr lang="en-US" altLang="en-US" sz="1900"/>
              <a:t>based on the divorce</a:t>
            </a:r>
          </a:p>
          <a:p>
            <a:pPr lvl="2">
              <a:spcBef>
                <a:spcPts val="900"/>
              </a:spcBef>
            </a:pPr>
            <a:r>
              <a:rPr lang="en-US" altLang="en-US" sz="1900"/>
              <a:t>The amount of benefit has no effect on the other ex-spouse or their current spouse</a:t>
            </a:r>
          </a:p>
          <a:p>
            <a:pPr lvl="2">
              <a:spcBef>
                <a:spcPts val="900"/>
              </a:spcBef>
            </a:pPr>
            <a:r>
              <a:rPr lang="en-US" altLang="en-US" sz="1900"/>
              <a:t>If </a:t>
            </a:r>
            <a:r>
              <a:rPr lang="en-US" altLang="en-US" sz="1900" b="1">
                <a:solidFill>
                  <a:srgbClr val="008699"/>
                </a:solidFill>
              </a:rPr>
              <a:t>divorced for at least two years</a:t>
            </a:r>
            <a:r>
              <a:rPr lang="en-US" altLang="en-US" sz="1900"/>
              <a:t>, and if both </a:t>
            </a:r>
            <a:br>
              <a:rPr lang="en-US" altLang="en-US" sz="1900"/>
            </a:br>
            <a:r>
              <a:rPr lang="en-US" altLang="en-US" sz="1900"/>
              <a:t>ex-spouses are </a:t>
            </a:r>
            <a:r>
              <a:rPr lang="en-US" altLang="en-US" sz="1900" b="1">
                <a:solidFill>
                  <a:srgbClr val="008699"/>
                </a:solidFill>
              </a:rPr>
              <a:t>at least age 62</a:t>
            </a:r>
            <a:r>
              <a:rPr lang="en-US" altLang="en-US" sz="1900"/>
              <a:t>, divorced spouse can get benefits even if other ex-spouse is not  retired (has not started Social Security benefits)</a:t>
            </a:r>
          </a:p>
        </p:txBody>
      </p:sp>
      <p:sp>
        <p:nvSpPr>
          <p:cNvPr id="38918"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Spouse and survivor</a:t>
            </a:r>
          </a:p>
        </p:txBody>
      </p:sp>
      <p:sp>
        <p:nvSpPr>
          <p:cNvPr id="38920"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6</a:t>
            </a:r>
          </a:p>
        </p:txBody>
      </p:sp>
      <p:pic>
        <p:nvPicPr>
          <p:cNvPr id="38921" name="Picture 12"/>
          <p:cNvPicPr>
            <a:picLocks noChangeAspect="1"/>
          </p:cNvPicPr>
          <p:nvPr/>
        </p:nvPicPr>
        <p:blipFill>
          <a:blip r:embed="rId3">
            <a:extLst>
              <a:ext uri="{28A0092B-C50C-407E-A947-70E740481C1C}">
                <a14:useLocalDpi xmlns:a14="http://schemas.microsoft.com/office/drawing/2010/main" val="0"/>
              </a:ext>
            </a:extLst>
          </a:blip>
          <a:srcRect l="81874" t="38686" r="5122" b="13194"/>
          <a:stretch>
            <a:fillRect/>
          </a:stretch>
        </p:blipFill>
        <p:spPr bwMode="auto">
          <a:xfrm rot="557616">
            <a:off x="7747000" y="1617663"/>
            <a:ext cx="1189038"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p:cNvSpPr>
          <p:nvPr/>
        </p:nvSpPr>
        <p:spPr bwMode="gray">
          <a:xfrm>
            <a:off x="6196013" y="4756150"/>
            <a:ext cx="24796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588" lvl="1" eaLnBrk="0" hangingPunct="0">
              <a:lnSpc>
                <a:spcPct val="90000"/>
              </a:lnSpc>
              <a:spcBef>
                <a:spcPts val="500"/>
              </a:spcBef>
              <a:buClr>
                <a:schemeClr val="tx1"/>
              </a:buClr>
              <a:buFont typeface="Calibri" pitchFamily="34" charset="0"/>
              <a:buNone/>
              <a:defRPr/>
            </a:pPr>
            <a:r>
              <a:rPr lang="en-US" sz="1500" kern="0" spc="-100" dirty="0">
                <a:ea typeface="ＭＳ Ｐゴシック" pitchFamily="-112" charset="-128"/>
              </a:rPr>
              <a:t>The rules are </a:t>
            </a:r>
            <a:br>
              <a:rPr lang="en-US" sz="1500" kern="0" spc="-100" dirty="0">
                <a:ea typeface="ＭＳ Ｐゴシック" pitchFamily="-112" charset="-128"/>
              </a:rPr>
            </a:br>
            <a:r>
              <a:rPr lang="en-US" sz="1500" kern="0" spc="-100" dirty="0">
                <a:ea typeface="ＭＳ Ｐゴシック" pitchFamily="-112" charset="-128"/>
              </a:rPr>
              <a:t>complicated and vary depending </a:t>
            </a:r>
            <a:br>
              <a:rPr lang="en-US" sz="1500" kern="0" spc="-100" dirty="0">
                <a:ea typeface="ＭＳ Ｐゴシック" pitchFamily="-112" charset="-128"/>
              </a:rPr>
            </a:br>
            <a:r>
              <a:rPr lang="en-US" sz="1500" kern="0" spc="-100" dirty="0">
                <a:ea typeface="ＭＳ Ｐゴシック" pitchFamily="-112" charset="-128"/>
              </a:rPr>
              <a:t>on your situation , so talk to a Social Security representative about the options available to you.</a:t>
            </a:r>
          </a:p>
        </p:txBody>
      </p:sp>
      <p:sp>
        <p:nvSpPr>
          <p:cNvPr id="38923" name="Text Box 7"/>
          <p:cNvSpPr txBox="1">
            <a:spLocks noChangeArrowheads="1"/>
          </p:cNvSpPr>
          <p:nvPr/>
        </p:nvSpPr>
        <p:spPr bwMode="gray">
          <a:xfrm>
            <a:off x="420688" y="5961063"/>
            <a:ext cx="7678737"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rPr>
              <a:t>Social Security Administration, Retirement Planner: Benefits For Your Divorced Spouse.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E7F96113-2A6A-440E-A784-9801A900AE4A}" type="slidenum">
              <a:rPr lang="en-US"/>
              <a:pPr>
                <a:defRPr/>
              </a:pPr>
              <a:t>28</a:t>
            </a:fld>
            <a:endParaRPr lang="en-US"/>
          </a:p>
        </p:txBody>
      </p:sp>
      <p:sp>
        <p:nvSpPr>
          <p:cNvPr id="17411" name="Rectangle 31"/>
          <p:cNvSpPr>
            <a:spLocks noGrp="1" noChangeArrowheads="1"/>
          </p:cNvSpPr>
          <p:nvPr>
            <p:ph type="title"/>
          </p:nvPr>
        </p:nvSpPr>
        <p:spPr/>
        <p:txBody>
          <a:bodyPr/>
          <a:lstStyle/>
          <a:p>
            <a:r>
              <a:rPr lang="en-US" altLang="en-US" dirty="0"/>
              <a:t>7</a:t>
            </a:r>
          </a:p>
        </p:txBody>
      </p:sp>
      <p:sp>
        <p:nvSpPr>
          <p:cNvPr id="17412" name="Rectangle 32"/>
          <p:cNvSpPr>
            <a:spLocks noGrp="1"/>
          </p:cNvSpPr>
          <p:nvPr>
            <p:ph type="body" idx="1"/>
          </p:nvPr>
        </p:nvSpPr>
        <p:spPr/>
        <p:txBody>
          <a:bodyPr/>
          <a:lstStyle/>
          <a:p>
            <a:pPr marL="0" indent="0"/>
            <a:r>
              <a:rPr lang="en-US" altLang="en-US" dirty="0"/>
              <a:t>Social Security</a:t>
            </a:r>
          </a:p>
          <a:p>
            <a:pPr lvl="1" indent="0"/>
            <a:r>
              <a:rPr lang="en-US" altLang="en-US" dirty="0"/>
              <a:t>Key 7: Medicare</a:t>
            </a:r>
          </a:p>
        </p:txBody>
      </p:sp>
    </p:spTree>
    <p:extLst>
      <p:ext uri="{BB962C8B-B14F-4D97-AF65-F5344CB8AC3E}">
        <p14:creationId xmlns:p14="http://schemas.microsoft.com/office/powerpoint/2010/main" val="12839865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BED46F8C-8B50-4856-B086-FE981BCA5B79}" type="slidenum">
              <a:rPr lang="en-US"/>
              <a:pPr>
                <a:defRPr/>
              </a:pPr>
              <a:t>29</a:t>
            </a:fld>
            <a:endParaRPr lang="en-US"/>
          </a:p>
        </p:txBody>
      </p:sp>
      <p:sp>
        <p:nvSpPr>
          <p:cNvPr id="18435" name="Rectangle 5"/>
          <p:cNvSpPr>
            <a:spLocks noGrp="1"/>
          </p:cNvSpPr>
          <p:nvPr>
            <p:ph type="title"/>
          </p:nvPr>
        </p:nvSpPr>
        <p:spPr/>
        <p:txBody>
          <a:bodyPr/>
          <a:lstStyle/>
          <a:p>
            <a:r>
              <a:rPr lang="en-US" altLang="en-US"/>
              <a:t>Medicare eligibility</a:t>
            </a:r>
          </a:p>
        </p:txBody>
      </p:sp>
      <p:sp>
        <p:nvSpPr>
          <p:cNvPr id="14341" name="Rectangle 6"/>
          <p:cNvSpPr>
            <a:spLocks noGrp="1"/>
          </p:cNvSpPr>
          <p:nvPr>
            <p:ph type="body" idx="1"/>
          </p:nvPr>
        </p:nvSpPr>
        <p:spPr/>
        <p:txBody>
          <a:bodyPr/>
          <a:lstStyle/>
          <a:p>
            <a:pPr lvl="2">
              <a:spcBef>
                <a:spcPts val="1200"/>
              </a:spcBef>
              <a:defRPr/>
            </a:pPr>
            <a:r>
              <a:rPr lang="en-US" dirty="0"/>
              <a:t>Regardless of retirement age, Medicare benefits start at age 65</a:t>
            </a:r>
          </a:p>
          <a:p>
            <a:pPr lvl="2">
              <a:spcBef>
                <a:spcPts val="1200"/>
              </a:spcBef>
              <a:defRPr/>
            </a:pPr>
            <a:r>
              <a:rPr lang="en-US" dirty="0"/>
              <a:t>Eligible the first day of the month you turn age 65</a:t>
            </a:r>
          </a:p>
          <a:p>
            <a:pPr lvl="2">
              <a:spcBef>
                <a:spcPts val="1200"/>
              </a:spcBef>
              <a:defRPr/>
            </a:pPr>
            <a:r>
              <a:rPr lang="en-US" dirty="0"/>
              <a:t>If you are already receiving Social Security benefits in the month you attain age 65, you are automatically enrolled in Medicare </a:t>
            </a:r>
          </a:p>
          <a:p>
            <a:pPr lvl="2">
              <a:spcBef>
                <a:spcPts val="1200"/>
              </a:spcBef>
              <a:defRPr/>
            </a:pPr>
            <a:r>
              <a:rPr lang="en-US" altLang="en-US" dirty="0"/>
              <a:t>If you are not currently receiving SS benefits, you must enroll to receive Medicare benefits. You should apply three months before reaching age 65 </a:t>
            </a:r>
            <a:endParaRPr lang="en-US" dirty="0"/>
          </a:p>
          <a:p>
            <a:pPr lvl="2">
              <a:spcBef>
                <a:spcPts val="1200"/>
              </a:spcBef>
              <a:defRPr/>
            </a:pPr>
            <a:r>
              <a:rPr lang="en-US" dirty="0"/>
              <a:t>There are four parts to Medicare</a:t>
            </a:r>
          </a:p>
          <a:p>
            <a:pPr marL="3175" lvl="2" indent="0">
              <a:spcBef>
                <a:spcPts val="1200"/>
              </a:spcBef>
              <a:buFont typeface="Wingdings" pitchFamily="2" charset="2"/>
              <a:buNone/>
              <a:defRPr/>
            </a:pPr>
            <a:endParaRPr lang="en-US" dirty="0"/>
          </a:p>
        </p:txBody>
      </p:sp>
      <p:sp>
        <p:nvSpPr>
          <p:cNvPr id="18437"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Medicare</a:t>
            </a:r>
          </a:p>
        </p:txBody>
      </p:sp>
      <p:sp>
        <p:nvSpPr>
          <p:cNvPr id="18439"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7</a:t>
            </a:r>
          </a:p>
        </p:txBody>
      </p:sp>
      <p:sp>
        <p:nvSpPr>
          <p:cNvPr id="18440" name="Text Box 41"/>
          <p:cNvSpPr txBox="1">
            <a:spLocks noChangeArrowheads="1"/>
          </p:cNvSpPr>
          <p:nvPr/>
        </p:nvSpPr>
        <p:spPr bwMode="gray">
          <a:xfrm>
            <a:off x="428625" y="5973763"/>
            <a:ext cx="49530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dirty="0">
                <a:solidFill>
                  <a:schemeClr val="bg2"/>
                </a:solidFill>
              </a:rPr>
              <a:t>Centers for Medicare &amp; Medicaid Services, “Medicare &amp; You 2019.”</a:t>
            </a:r>
          </a:p>
        </p:txBody>
      </p:sp>
    </p:spTree>
    <p:extLst>
      <p:ext uri="{BB962C8B-B14F-4D97-AF65-F5344CB8AC3E}">
        <p14:creationId xmlns:p14="http://schemas.microsoft.com/office/powerpoint/2010/main" val="32114597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32E58C2F-FBDD-437D-8657-1DC25D747787}" type="slidenum">
              <a:rPr lang="en-US"/>
              <a:pPr>
                <a:defRPr/>
              </a:pPr>
              <a:t>3</a:t>
            </a:fld>
            <a:endParaRPr lang="en-US"/>
          </a:p>
        </p:txBody>
      </p:sp>
      <p:sp>
        <p:nvSpPr>
          <p:cNvPr id="9219" name="Rectangle 5"/>
          <p:cNvSpPr>
            <a:spLocks noGrp="1"/>
          </p:cNvSpPr>
          <p:nvPr>
            <p:ph type="title"/>
          </p:nvPr>
        </p:nvSpPr>
        <p:spPr/>
        <p:txBody>
          <a:bodyPr/>
          <a:lstStyle/>
          <a:p>
            <a:r>
              <a:rPr lang="en-US" altLang="en-US"/>
              <a:t>Before we begin</a:t>
            </a:r>
          </a:p>
        </p:txBody>
      </p:sp>
      <p:sp>
        <p:nvSpPr>
          <p:cNvPr id="9220" name="Rectangle 6"/>
          <p:cNvSpPr>
            <a:spLocks noGrp="1"/>
          </p:cNvSpPr>
          <p:nvPr>
            <p:ph type="body" idx="1"/>
          </p:nvPr>
        </p:nvSpPr>
        <p:spPr>
          <a:xfrm>
            <a:off x="461963" y="1381125"/>
            <a:ext cx="8272462" cy="3924300"/>
          </a:xfrm>
        </p:spPr>
        <p:txBody>
          <a:bodyPr/>
          <a:lstStyle/>
          <a:p>
            <a:pPr marL="0" indent="0">
              <a:lnSpc>
                <a:spcPts val="2400"/>
              </a:lnSpc>
            </a:pPr>
            <a:r>
              <a:rPr lang="en-US" altLang="en-US" sz="1800" dirty="0"/>
              <a:t>This content is for general informational purposes only. It is not intended to provide fiduciary, tax, or legal advice and cannot be used to avoid tax penalties; nor is it intended to market, promote, or recommend any tax plan or arrangement. Allianz Life Insurance Company of North America, Allianz Life Insurance Company of New York, their affiliates, and their employees and representatives do not give legal or tax advice or advice related to Social Security benefits. You are encouraged to consult with your  own legal, tax, and financial professionals for specific advice or product recommendations, or to go to your local Social Security Administration office regarding your particular situation.</a:t>
            </a:r>
          </a:p>
          <a:p>
            <a:pPr marL="0" indent="0">
              <a:lnSpc>
                <a:spcPts val="2400"/>
              </a:lnSpc>
            </a:pPr>
            <a:r>
              <a:rPr lang="en-US" altLang="en-US" sz="1800" b="0" dirty="0"/>
              <a:t>Allianz, Allianz Life of NY, and Allianz Life Financial Services, LLC are affiliated companies.</a:t>
            </a:r>
          </a:p>
          <a:p>
            <a:pPr marL="0" indent="0">
              <a:lnSpc>
                <a:spcPts val="2400"/>
              </a:lnSpc>
            </a:pPr>
            <a:endParaRPr lang="en-US" altLang="en-US" sz="1800" b="0" dirty="0">
              <a:solidFill>
                <a:srgbClr val="FF0000"/>
              </a:solidFill>
            </a:endParaRPr>
          </a:p>
        </p:txBody>
      </p:sp>
      <p:sp>
        <p:nvSpPr>
          <p:cNvPr id="9221" name="TextBox 1"/>
          <p:cNvSpPr txBox="1">
            <a:spLocks noChangeArrowheads="1"/>
          </p:cNvSpPr>
          <p:nvPr/>
        </p:nvSpPr>
        <p:spPr bwMode="auto">
          <a:xfrm>
            <a:off x="485775" y="5343525"/>
            <a:ext cx="813435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800" b="0"/>
              <a:t> • Not FDIC insured • May lose value • No bank or credit union guarantee • Not a deposit • Not insured by any federal government agency or NCUA/NCUSIF</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52438" y="1457325"/>
            <a:ext cx="3605212" cy="1065213"/>
          </a:xfrm>
          <a:prstGeom prst="rect">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0" name="Slide Number Placeholder 3"/>
          <p:cNvSpPr>
            <a:spLocks noGrp="1"/>
          </p:cNvSpPr>
          <p:nvPr>
            <p:ph type="sldNum" sz="quarter" idx="10"/>
          </p:nvPr>
        </p:nvSpPr>
        <p:spPr/>
        <p:txBody>
          <a:bodyPr/>
          <a:lstStyle/>
          <a:p>
            <a:pPr>
              <a:defRPr/>
            </a:pPr>
            <a:fld id="{0A837066-F553-45A5-B955-D48C26EEFEC3}" type="slidenum">
              <a:rPr lang="en-US"/>
              <a:pPr>
                <a:defRPr/>
              </a:pPr>
              <a:t>30</a:t>
            </a:fld>
            <a:endParaRPr lang="en-US"/>
          </a:p>
        </p:txBody>
      </p:sp>
      <p:sp>
        <p:nvSpPr>
          <p:cNvPr id="19460" name="Rectangle 5"/>
          <p:cNvSpPr>
            <a:spLocks noGrp="1"/>
          </p:cNvSpPr>
          <p:nvPr>
            <p:ph type="title"/>
          </p:nvPr>
        </p:nvSpPr>
        <p:spPr/>
        <p:txBody>
          <a:bodyPr/>
          <a:lstStyle/>
          <a:p>
            <a:r>
              <a:rPr lang="en-US" altLang="en-US"/>
              <a:t>Medicare</a:t>
            </a:r>
          </a:p>
        </p:txBody>
      </p:sp>
      <p:sp>
        <p:nvSpPr>
          <p:cNvPr id="19461" name="Rectangle 6"/>
          <p:cNvSpPr>
            <a:spLocks noGrp="1"/>
          </p:cNvSpPr>
          <p:nvPr>
            <p:ph type="body" idx="1"/>
          </p:nvPr>
        </p:nvSpPr>
        <p:spPr>
          <a:xfrm>
            <a:off x="592138" y="1530350"/>
            <a:ext cx="2500312" cy="700088"/>
          </a:xfrm>
        </p:spPr>
        <p:txBody>
          <a:bodyPr/>
          <a:lstStyle/>
          <a:p>
            <a:pPr marL="0" indent="0"/>
            <a:r>
              <a:rPr lang="en-US" altLang="en-US" sz="4000">
                <a:solidFill>
                  <a:schemeClr val="bg1"/>
                </a:solidFill>
              </a:rPr>
              <a:t>Part A</a:t>
            </a:r>
          </a:p>
          <a:p>
            <a:pPr marL="0" indent="0"/>
            <a:r>
              <a:rPr lang="en-US" altLang="en-US">
                <a:solidFill>
                  <a:schemeClr val="bg1"/>
                </a:solidFill>
              </a:rPr>
              <a:t>Hospital insurance</a:t>
            </a:r>
          </a:p>
        </p:txBody>
      </p:sp>
      <p:sp>
        <p:nvSpPr>
          <p:cNvPr id="19462"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Medicare</a:t>
            </a:r>
          </a:p>
        </p:txBody>
      </p:sp>
      <p:sp>
        <p:nvSpPr>
          <p:cNvPr id="19464"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7</a:t>
            </a:r>
          </a:p>
        </p:txBody>
      </p:sp>
      <p:grpSp>
        <p:nvGrpSpPr>
          <p:cNvPr id="2" name="Group 1"/>
          <p:cNvGrpSpPr>
            <a:grpSpLocks/>
          </p:cNvGrpSpPr>
          <p:nvPr/>
        </p:nvGrpSpPr>
        <p:grpSpPr bwMode="auto">
          <a:xfrm>
            <a:off x="452438" y="2697163"/>
            <a:ext cx="3673475" cy="1065212"/>
            <a:chOff x="452438" y="2697163"/>
            <a:chExt cx="3673475" cy="1065212"/>
          </a:xfrm>
        </p:grpSpPr>
        <p:sp>
          <p:nvSpPr>
            <p:cNvPr id="19469" name="Rectangle 15"/>
            <p:cNvSpPr>
              <a:spLocks noChangeArrowheads="1"/>
            </p:cNvSpPr>
            <p:nvPr/>
          </p:nvSpPr>
          <p:spPr bwMode="auto">
            <a:xfrm>
              <a:off x="452438" y="2697163"/>
              <a:ext cx="3605212" cy="1065212"/>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9470" name="Rectangle 6"/>
            <p:cNvSpPr txBox="1">
              <a:spLocks/>
            </p:cNvSpPr>
            <p:nvPr/>
          </p:nvSpPr>
          <p:spPr bwMode="gray">
            <a:xfrm>
              <a:off x="520700" y="2740025"/>
              <a:ext cx="3605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4000">
                  <a:solidFill>
                    <a:schemeClr val="bg1"/>
                  </a:solidFill>
                </a:rPr>
                <a:t>Part B</a:t>
              </a:r>
            </a:p>
            <a:p>
              <a:r>
                <a:rPr lang="en-US" altLang="en-US">
                  <a:solidFill>
                    <a:schemeClr val="bg1"/>
                  </a:solidFill>
                </a:rPr>
                <a:t>Medical insurance</a:t>
              </a:r>
            </a:p>
          </p:txBody>
        </p:sp>
      </p:grpSp>
      <p:sp>
        <p:nvSpPr>
          <p:cNvPr id="19466" name="Rectangle 6"/>
          <p:cNvSpPr txBox="1">
            <a:spLocks/>
          </p:cNvSpPr>
          <p:nvPr/>
        </p:nvSpPr>
        <p:spPr bwMode="gray">
          <a:xfrm>
            <a:off x="4438650" y="1612900"/>
            <a:ext cx="43513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pPr>
            <a:r>
              <a:rPr lang="en-US" altLang="en-US" sz="2200"/>
              <a:t>Part A pays some of the costs of hospitalization, limited skilled nursing home care, hospice care, and home health services. Usually premium-free, but there are co-pays and deductibles.</a:t>
            </a:r>
          </a:p>
        </p:txBody>
      </p:sp>
      <p:sp>
        <p:nvSpPr>
          <p:cNvPr id="17" name="Rectangle 6"/>
          <p:cNvSpPr txBox="1">
            <a:spLocks/>
          </p:cNvSpPr>
          <p:nvPr/>
        </p:nvSpPr>
        <p:spPr bwMode="gray">
          <a:xfrm>
            <a:off x="4438650" y="3749675"/>
            <a:ext cx="43465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a:lstStyle>
          <a:p>
            <a:pPr lvl="2">
              <a:spcBef>
                <a:spcPts val="1200"/>
              </a:spcBef>
              <a:defRPr/>
            </a:pPr>
            <a:r>
              <a:rPr lang="en-US" sz="2200" dirty="0"/>
              <a:t>Part B primarily covers physicians’ services, most outpatient hospital services, and certain related services. Long-term nursing home care is currently not covered. There is a premium for Part B coverage.</a:t>
            </a:r>
          </a:p>
          <a:p>
            <a:pPr marL="3175" lvl="2" indent="0">
              <a:spcBef>
                <a:spcPts val="1200"/>
              </a:spcBef>
              <a:buFont typeface="Wingdings" pitchFamily="2" charset="2"/>
              <a:buNone/>
              <a:defRPr/>
            </a:pPr>
            <a:endParaRPr lang="en-US" sz="2200" dirty="0"/>
          </a:p>
        </p:txBody>
      </p:sp>
      <p:sp>
        <p:nvSpPr>
          <p:cNvPr id="16" name="Text Box 41"/>
          <p:cNvSpPr txBox="1">
            <a:spLocks noChangeArrowheads="1"/>
          </p:cNvSpPr>
          <p:nvPr/>
        </p:nvSpPr>
        <p:spPr bwMode="gray">
          <a:xfrm>
            <a:off x="4544291" y="5973763"/>
            <a:ext cx="455129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dirty="0">
                <a:solidFill>
                  <a:schemeClr val="bg2"/>
                </a:solidFill>
              </a:rPr>
              <a:t>Centers for Medicare &amp; Medicaid Services, “Medicare &amp; You 2019.”</a:t>
            </a:r>
          </a:p>
        </p:txBody>
      </p:sp>
    </p:spTree>
    <p:extLst>
      <p:ext uri="{BB962C8B-B14F-4D97-AF65-F5344CB8AC3E}">
        <p14:creationId xmlns:p14="http://schemas.microsoft.com/office/powerpoint/2010/main" val="10014063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2438" y="1457325"/>
            <a:ext cx="3605212" cy="1065213"/>
          </a:xfrm>
          <a:prstGeom prst="rect">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0" name="Slide Number Placeholder 3"/>
          <p:cNvSpPr>
            <a:spLocks noGrp="1"/>
          </p:cNvSpPr>
          <p:nvPr>
            <p:ph type="sldNum" sz="quarter" idx="10"/>
          </p:nvPr>
        </p:nvSpPr>
        <p:spPr/>
        <p:txBody>
          <a:bodyPr/>
          <a:lstStyle/>
          <a:p>
            <a:pPr>
              <a:defRPr/>
            </a:pPr>
            <a:fld id="{53B2AC81-CCDA-4AE7-9E6C-B2C16D18C4E9}" type="slidenum">
              <a:rPr lang="en-US"/>
              <a:pPr>
                <a:defRPr/>
              </a:pPr>
              <a:t>31</a:t>
            </a:fld>
            <a:endParaRPr lang="en-US"/>
          </a:p>
        </p:txBody>
      </p:sp>
      <p:sp>
        <p:nvSpPr>
          <p:cNvPr id="20484" name="Rectangle 5"/>
          <p:cNvSpPr>
            <a:spLocks noGrp="1"/>
          </p:cNvSpPr>
          <p:nvPr>
            <p:ph type="title"/>
          </p:nvPr>
        </p:nvSpPr>
        <p:spPr/>
        <p:txBody>
          <a:bodyPr/>
          <a:lstStyle/>
          <a:p>
            <a:r>
              <a:rPr lang="en-US" altLang="en-US"/>
              <a:t>Medicare</a:t>
            </a:r>
          </a:p>
        </p:txBody>
      </p:sp>
      <p:sp>
        <p:nvSpPr>
          <p:cNvPr id="20485" name="Rectangle 6"/>
          <p:cNvSpPr>
            <a:spLocks noGrp="1"/>
          </p:cNvSpPr>
          <p:nvPr>
            <p:ph type="body" idx="1"/>
          </p:nvPr>
        </p:nvSpPr>
        <p:spPr>
          <a:xfrm>
            <a:off x="592138" y="1530350"/>
            <a:ext cx="2500312" cy="700088"/>
          </a:xfrm>
        </p:spPr>
        <p:txBody>
          <a:bodyPr/>
          <a:lstStyle/>
          <a:p>
            <a:pPr marL="0" indent="0"/>
            <a:r>
              <a:rPr lang="en-US" altLang="en-US" sz="4000">
                <a:solidFill>
                  <a:schemeClr val="bg1"/>
                </a:solidFill>
              </a:rPr>
              <a:t>Part A</a:t>
            </a:r>
          </a:p>
          <a:p>
            <a:pPr marL="0" indent="0"/>
            <a:r>
              <a:rPr lang="en-US" altLang="en-US">
                <a:solidFill>
                  <a:schemeClr val="bg1"/>
                </a:solidFill>
              </a:rPr>
              <a:t>Hospital insurance</a:t>
            </a:r>
          </a:p>
        </p:txBody>
      </p:sp>
      <p:sp>
        <p:nvSpPr>
          <p:cNvPr id="20486"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Medicare</a:t>
            </a:r>
          </a:p>
        </p:txBody>
      </p:sp>
      <p:sp>
        <p:nvSpPr>
          <p:cNvPr id="20488"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7</a:t>
            </a:r>
          </a:p>
        </p:txBody>
      </p:sp>
      <p:sp>
        <p:nvSpPr>
          <p:cNvPr id="20489" name="Rectangle 15"/>
          <p:cNvSpPr>
            <a:spLocks noChangeArrowheads="1"/>
          </p:cNvSpPr>
          <p:nvPr/>
        </p:nvSpPr>
        <p:spPr bwMode="auto">
          <a:xfrm>
            <a:off x="452438" y="2697163"/>
            <a:ext cx="3605212" cy="1065212"/>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0490" name="Rectangle 6"/>
          <p:cNvSpPr txBox="1">
            <a:spLocks/>
          </p:cNvSpPr>
          <p:nvPr/>
        </p:nvSpPr>
        <p:spPr bwMode="gray">
          <a:xfrm>
            <a:off x="520700" y="2740025"/>
            <a:ext cx="3605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4000">
                <a:solidFill>
                  <a:schemeClr val="bg1"/>
                </a:solidFill>
              </a:rPr>
              <a:t>Part B</a:t>
            </a:r>
          </a:p>
          <a:p>
            <a:r>
              <a:rPr lang="en-US" altLang="en-US">
                <a:solidFill>
                  <a:schemeClr val="bg1"/>
                </a:solidFill>
              </a:rPr>
              <a:t>Medical insurance</a:t>
            </a:r>
          </a:p>
        </p:txBody>
      </p:sp>
      <p:grpSp>
        <p:nvGrpSpPr>
          <p:cNvPr id="20491" name="Group 1"/>
          <p:cNvGrpSpPr>
            <a:grpSpLocks/>
          </p:cNvGrpSpPr>
          <p:nvPr/>
        </p:nvGrpSpPr>
        <p:grpSpPr bwMode="auto">
          <a:xfrm>
            <a:off x="452438" y="3892550"/>
            <a:ext cx="3605212" cy="1065213"/>
            <a:chOff x="452438" y="3892550"/>
            <a:chExt cx="3605212" cy="1065213"/>
          </a:xfrm>
        </p:grpSpPr>
        <p:sp>
          <p:nvSpPr>
            <p:cNvPr id="20498" name="Rectangle 16"/>
            <p:cNvSpPr>
              <a:spLocks noChangeArrowheads="1"/>
            </p:cNvSpPr>
            <p:nvPr/>
          </p:nvSpPr>
          <p:spPr bwMode="auto">
            <a:xfrm>
              <a:off x="452438" y="3892550"/>
              <a:ext cx="3605212" cy="1065213"/>
            </a:xfrm>
            <a:prstGeom prst="rect">
              <a:avLst/>
            </a:prstGeom>
            <a:solidFill>
              <a:srgbClr val="91278F"/>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0499" name="Rectangle 6"/>
            <p:cNvSpPr txBox="1">
              <a:spLocks/>
            </p:cNvSpPr>
            <p:nvPr/>
          </p:nvSpPr>
          <p:spPr bwMode="gray">
            <a:xfrm>
              <a:off x="503238" y="3976688"/>
              <a:ext cx="34480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4000">
                  <a:solidFill>
                    <a:schemeClr val="bg1"/>
                  </a:solidFill>
                </a:rPr>
                <a:t>Part C</a:t>
              </a:r>
            </a:p>
            <a:p>
              <a:r>
                <a:rPr lang="en-US" altLang="en-US">
                  <a:solidFill>
                    <a:schemeClr val="bg1"/>
                  </a:solidFill>
                </a:rPr>
                <a:t>Medicare Advantage Plans</a:t>
              </a:r>
            </a:p>
          </p:txBody>
        </p:sp>
      </p:grpSp>
      <p:grpSp>
        <p:nvGrpSpPr>
          <p:cNvPr id="19468" name="Group 2"/>
          <p:cNvGrpSpPr>
            <a:grpSpLocks/>
          </p:cNvGrpSpPr>
          <p:nvPr/>
        </p:nvGrpSpPr>
        <p:grpSpPr bwMode="auto">
          <a:xfrm>
            <a:off x="452438" y="5114925"/>
            <a:ext cx="3605212" cy="1065213"/>
            <a:chOff x="452438" y="5114925"/>
            <a:chExt cx="3605212" cy="1065213"/>
          </a:xfrm>
        </p:grpSpPr>
        <p:sp>
          <p:nvSpPr>
            <p:cNvPr id="20496" name="Rectangle 17"/>
            <p:cNvSpPr>
              <a:spLocks noChangeArrowheads="1"/>
            </p:cNvSpPr>
            <p:nvPr/>
          </p:nvSpPr>
          <p:spPr bwMode="auto">
            <a:xfrm>
              <a:off x="452438" y="5114925"/>
              <a:ext cx="3605212" cy="1065213"/>
            </a:xfrm>
            <a:prstGeom prst="rect">
              <a:avLst/>
            </a:prstGeom>
            <a:solidFill>
              <a:srgbClr val="B7DFE4"/>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0497" name="Rectangle 6"/>
            <p:cNvSpPr txBox="1">
              <a:spLocks/>
            </p:cNvSpPr>
            <p:nvPr/>
          </p:nvSpPr>
          <p:spPr bwMode="gray">
            <a:xfrm>
              <a:off x="520700" y="5180013"/>
              <a:ext cx="35210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4000"/>
                <a:t>Part D</a:t>
              </a:r>
            </a:p>
            <a:p>
              <a:r>
                <a:rPr lang="en-US" altLang="en-US"/>
                <a:t>Prescription drug coverage</a:t>
              </a:r>
            </a:p>
          </p:txBody>
        </p:sp>
      </p:grpSp>
      <p:sp>
        <p:nvSpPr>
          <p:cNvPr id="19" name="Rectangle 6"/>
          <p:cNvSpPr txBox="1">
            <a:spLocks/>
          </p:cNvSpPr>
          <p:nvPr/>
        </p:nvSpPr>
        <p:spPr bwMode="gray">
          <a:xfrm>
            <a:off x="4438650" y="1612900"/>
            <a:ext cx="431006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a:lstStyle>
          <a:p>
            <a:pPr lvl="2">
              <a:spcBef>
                <a:spcPts val="1200"/>
              </a:spcBef>
              <a:defRPr/>
            </a:pPr>
            <a:r>
              <a:rPr lang="en-US" sz="2200" dirty="0"/>
              <a:t>Part C includes managed care plans, private fee-for-service plans, and medical savings accounts. It may offer extra coverage such as vision, dental, and/or health and wellness programs.</a:t>
            </a:r>
          </a:p>
          <a:p>
            <a:pPr marL="3175" lvl="2" indent="0">
              <a:spcBef>
                <a:spcPts val="1200"/>
              </a:spcBef>
              <a:buFont typeface="Wingdings" pitchFamily="2" charset="2"/>
              <a:buNone/>
              <a:defRPr/>
            </a:pPr>
            <a:endParaRPr lang="en-US" sz="2200" dirty="0"/>
          </a:p>
          <a:p>
            <a:pPr marL="3175" lvl="2" indent="0">
              <a:spcBef>
                <a:spcPts val="1200"/>
              </a:spcBef>
              <a:buFont typeface="Wingdings" pitchFamily="2" charset="2"/>
              <a:buNone/>
              <a:defRPr/>
            </a:pPr>
            <a:endParaRPr lang="en-US" sz="2200" dirty="0"/>
          </a:p>
        </p:txBody>
      </p:sp>
      <p:sp>
        <p:nvSpPr>
          <p:cNvPr id="20" name="Rectangle 6"/>
          <p:cNvSpPr txBox="1">
            <a:spLocks/>
          </p:cNvSpPr>
          <p:nvPr/>
        </p:nvSpPr>
        <p:spPr bwMode="gray">
          <a:xfrm>
            <a:off x="4438650" y="4037013"/>
            <a:ext cx="436086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a:lstStyle>
          <a:p>
            <a:pPr lvl="2">
              <a:spcBef>
                <a:spcPts val="1200"/>
              </a:spcBef>
              <a:defRPr/>
            </a:pPr>
            <a:r>
              <a:rPr lang="en-US" sz="2200" dirty="0"/>
              <a:t>Part D is voluntary prescription drug coverage. </a:t>
            </a:r>
          </a:p>
          <a:p>
            <a:pPr marL="3175" lvl="2" indent="0">
              <a:spcBef>
                <a:spcPts val="1200"/>
              </a:spcBef>
              <a:buFont typeface="Wingdings" pitchFamily="2" charset="2"/>
              <a:buNone/>
              <a:defRPr/>
            </a:pPr>
            <a:endParaRPr lang="en-US" sz="2200" dirty="0"/>
          </a:p>
          <a:p>
            <a:pPr marL="3175" lvl="2" indent="0">
              <a:spcBef>
                <a:spcPts val="1200"/>
              </a:spcBef>
              <a:buFont typeface="Wingdings" pitchFamily="2" charset="2"/>
              <a:buNone/>
              <a:defRPr/>
            </a:pPr>
            <a:endParaRPr lang="en-US" sz="2200" dirty="0"/>
          </a:p>
        </p:txBody>
      </p:sp>
      <p:sp>
        <p:nvSpPr>
          <p:cNvPr id="21" name="Text Box 41"/>
          <p:cNvSpPr txBox="1">
            <a:spLocks noChangeArrowheads="1"/>
          </p:cNvSpPr>
          <p:nvPr/>
        </p:nvSpPr>
        <p:spPr bwMode="gray">
          <a:xfrm>
            <a:off x="4544291" y="5973763"/>
            <a:ext cx="455129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dirty="0">
                <a:solidFill>
                  <a:schemeClr val="bg2"/>
                </a:solidFill>
              </a:rPr>
              <a:t>Centers for Medicare &amp; Medicaid Services, “Medicare &amp; You 2019.”</a:t>
            </a:r>
          </a:p>
        </p:txBody>
      </p:sp>
    </p:spTree>
    <p:extLst>
      <p:ext uri="{BB962C8B-B14F-4D97-AF65-F5344CB8AC3E}">
        <p14:creationId xmlns:p14="http://schemas.microsoft.com/office/powerpoint/2010/main" val="24620624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fade">
                                      <p:cBhvr>
                                        <p:cTn id="12" dur="1000"/>
                                        <p:tgtEl>
                                          <p:spTgt spid="19468"/>
                                        </p:tgtEl>
                                      </p:cBhvr>
                                    </p:animEffect>
                                    <p:anim calcmode="lin" valueType="num">
                                      <p:cBhvr>
                                        <p:cTn id="13" dur="1000" fill="hold"/>
                                        <p:tgtEl>
                                          <p:spTgt spid="19468"/>
                                        </p:tgtEl>
                                        <p:attrNameLst>
                                          <p:attrName>ppt_x</p:attrName>
                                        </p:attrNameLst>
                                      </p:cBhvr>
                                      <p:tavLst>
                                        <p:tav tm="0">
                                          <p:val>
                                            <p:strVal val="#ppt_x"/>
                                          </p:val>
                                        </p:tav>
                                        <p:tav tm="100000">
                                          <p:val>
                                            <p:strVal val="#ppt_x"/>
                                          </p:val>
                                        </p:tav>
                                      </p:tavLst>
                                    </p:anim>
                                    <p:anim calcmode="lin" valueType="num">
                                      <p:cBhvr>
                                        <p:cTn id="14"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entagon 7"/>
          <p:cNvSpPr/>
          <p:nvPr/>
        </p:nvSpPr>
        <p:spPr bwMode="auto">
          <a:xfrm rot="5400000">
            <a:off x="4970462" y="2222501"/>
            <a:ext cx="3948113" cy="2633662"/>
          </a:xfrm>
          <a:custGeom>
            <a:avLst/>
            <a:gdLst>
              <a:gd name="connsiteX0" fmla="*/ 0 w 4596447"/>
              <a:gd name="connsiteY0" fmla="*/ 0 h 2612548"/>
              <a:gd name="connsiteX1" fmla="*/ 3290173 w 4596447"/>
              <a:gd name="connsiteY1" fmla="*/ 0 h 2612548"/>
              <a:gd name="connsiteX2" fmla="*/ 4596447 w 4596447"/>
              <a:gd name="connsiteY2" fmla="*/ 1306274 h 2612548"/>
              <a:gd name="connsiteX3" fmla="*/ 3290173 w 4596447"/>
              <a:gd name="connsiteY3" fmla="*/ 2612548 h 2612548"/>
              <a:gd name="connsiteX4" fmla="*/ 0 w 4596447"/>
              <a:gd name="connsiteY4" fmla="*/ 2612548 h 2612548"/>
              <a:gd name="connsiteX5" fmla="*/ 0 w 4596447"/>
              <a:gd name="connsiteY5" fmla="*/ 0 h 2612548"/>
              <a:gd name="connsiteX0" fmla="*/ 0 w 4596447"/>
              <a:gd name="connsiteY0" fmla="*/ 0 h 2612548"/>
              <a:gd name="connsiteX1" fmla="*/ 3290173 w 4596447"/>
              <a:gd name="connsiteY1" fmla="*/ 0 h 2612548"/>
              <a:gd name="connsiteX2" fmla="*/ 4596447 w 4596447"/>
              <a:gd name="connsiteY2" fmla="*/ 1306274 h 2612548"/>
              <a:gd name="connsiteX3" fmla="*/ 4052176 w 4596447"/>
              <a:gd name="connsiteY3" fmla="*/ 2592228 h 2612548"/>
              <a:gd name="connsiteX4" fmla="*/ 0 w 4596447"/>
              <a:gd name="connsiteY4" fmla="*/ 2612548 h 2612548"/>
              <a:gd name="connsiteX5" fmla="*/ 0 w 4596447"/>
              <a:gd name="connsiteY5" fmla="*/ 0 h 2612548"/>
              <a:gd name="connsiteX0" fmla="*/ 0 w 4596447"/>
              <a:gd name="connsiteY0" fmla="*/ 20320 h 2632868"/>
              <a:gd name="connsiteX1" fmla="*/ 4082656 w 4596447"/>
              <a:gd name="connsiteY1" fmla="*/ 0 h 2632868"/>
              <a:gd name="connsiteX2" fmla="*/ 4596447 w 4596447"/>
              <a:gd name="connsiteY2" fmla="*/ 1326594 h 2632868"/>
              <a:gd name="connsiteX3" fmla="*/ 4052176 w 4596447"/>
              <a:gd name="connsiteY3" fmla="*/ 2612548 h 2632868"/>
              <a:gd name="connsiteX4" fmla="*/ 0 w 4596447"/>
              <a:gd name="connsiteY4" fmla="*/ 2632868 h 2632868"/>
              <a:gd name="connsiteX5" fmla="*/ 0 w 4596447"/>
              <a:gd name="connsiteY5" fmla="*/ 20320 h 2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447" h="2632868">
                <a:moveTo>
                  <a:pt x="0" y="20320"/>
                </a:moveTo>
                <a:lnTo>
                  <a:pt x="4082656" y="0"/>
                </a:lnTo>
                <a:lnTo>
                  <a:pt x="4596447" y="1326594"/>
                </a:lnTo>
                <a:lnTo>
                  <a:pt x="4052176" y="2612548"/>
                </a:lnTo>
                <a:lnTo>
                  <a:pt x="0" y="2632868"/>
                </a:lnTo>
                <a:lnTo>
                  <a:pt x="0" y="20320"/>
                </a:lnTo>
                <a:close/>
              </a:path>
            </a:pathLst>
          </a:custGeom>
          <a:solidFill>
            <a:schemeClr val="bg2">
              <a:lumMod val="20000"/>
              <a:lumOff val="80000"/>
            </a:schemeClr>
          </a:solidFill>
          <a:ln w="6350" cap="flat" cmpd="sng" algn="ctr">
            <a:noFill/>
            <a:prstDash val="solid"/>
            <a:round/>
            <a:headEnd type="none" w="med" len="med"/>
            <a:tailEnd type="none" w="med" len="med"/>
          </a:ln>
          <a:effectLst/>
          <a:extLst/>
        </p:spPr>
        <p:txBody>
          <a:bodyPr wrap="none" anchor="ctr"/>
          <a:lstStyle/>
          <a:p>
            <a:pPr defTabSz="914400">
              <a:defRPr/>
            </a:pPr>
            <a:endParaRPr lang="en-US">
              <a:ea typeface="ＭＳ Ｐゴシック" pitchFamily="-112" charset="-128"/>
            </a:endParaRPr>
          </a:p>
        </p:txBody>
      </p:sp>
      <p:sp>
        <p:nvSpPr>
          <p:cNvPr id="8" name="Pentagon 7"/>
          <p:cNvSpPr/>
          <p:nvPr/>
        </p:nvSpPr>
        <p:spPr bwMode="auto">
          <a:xfrm rot="5400000">
            <a:off x="21432" y="2239169"/>
            <a:ext cx="4787900" cy="2770187"/>
          </a:xfrm>
          <a:custGeom>
            <a:avLst/>
            <a:gdLst>
              <a:gd name="connsiteX0" fmla="*/ 0 w 4596447"/>
              <a:gd name="connsiteY0" fmla="*/ 0 h 2612548"/>
              <a:gd name="connsiteX1" fmla="*/ 3290173 w 4596447"/>
              <a:gd name="connsiteY1" fmla="*/ 0 h 2612548"/>
              <a:gd name="connsiteX2" fmla="*/ 4596447 w 4596447"/>
              <a:gd name="connsiteY2" fmla="*/ 1306274 h 2612548"/>
              <a:gd name="connsiteX3" fmla="*/ 3290173 w 4596447"/>
              <a:gd name="connsiteY3" fmla="*/ 2612548 h 2612548"/>
              <a:gd name="connsiteX4" fmla="*/ 0 w 4596447"/>
              <a:gd name="connsiteY4" fmla="*/ 2612548 h 2612548"/>
              <a:gd name="connsiteX5" fmla="*/ 0 w 4596447"/>
              <a:gd name="connsiteY5" fmla="*/ 0 h 2612548"/>
              <a:gd name="connsiteX0" fmla="*/ 0 w 4596447"/>
              <a:gd name="connsiteY0" fmla="*/ 0 h 2612548"/>
              <a:gd name="connsiteX1" fmla="*/ 3290173 w 4596447"/>
              <a:gd name="connsiteY1" fmla="*/ 0 h 2612548"/>
              <a:gd name="connsiteX2" fmla="*/ 4596447 w 4596447"/>
              <a:gd name="connsiteY2" fmla="*/ 1306274 h 2612548"/>
              <a:gd name="connsiteX3" fmla="*/ 4052176 w 4596447"/>
              <a:gd name="connsiteY3" fmla="*/ 2592228 h 2612548"/>
              <a:gd name="connsiteX4" fmla="*/ 0 w 4596447"/>
              <a:gd name="connsiteY4" fmla="*/ 2612548 h 2612548"/>
              <a:gd name="connsiteX5" fmla="*/ 0 w 4596447"/>
              <a:gd name="connsiteY5" fmla="*/ 0 h 2612548"/>
              <a:gd name="connsiteX0" fmla="*/ 0 w 4596447"/>
              <a:gd name="connsiteY0" fmla="*/ 20320 h 2632868"/>
              <a:gd name="connsiteX1" fmla="*/ 4082656 w 4596447"/>
              <a:gd name="connsiteY1" fmla="*/ 0 h 2632868"/>
              <a:gd name="connsiteX2" fmla="*/ 4596447 w 4596447"/>
              <a:gd name="connsiteY2" fmla="*/ 1326594 h 2632868"/>
              <a:gd name="connsiteX3" fmla="*/ 4052176 w 4596447"/>
              <a:gd name="connsiteY3" fmla="*/ 2612548 h 2632868"/>
              <a:gd name="connsiteX4" fmla="*/ 0 w 4596447"/>
              <a:gd name="connsiteY4" fmla="*/ 2632868 h 2632868"/>
              <a:gd name="connsiteX5" fmla="*/ 0 w 4596447"/>
              <a:gd name="connsiteY5" fmla="*/ 20320 h 2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447" h="2632868">
                <a:moveTo>
                  <a:pt x="0" y="20320"/>
                </a:moveTo>
                <a:lnTo>
                  <a:pt x="4082656" y="0"/>
                </a:lnTo>
                <a:lnTo>
                  <a:pt x="4596447" y="1326594"/>
                </a:lnTo>
                <a:lnTo>
                  <a:pt x="4052176" y="2612548"/>
                </a:lnTo>
                <a:lnTo>
                  <a:pt x="0" y="2632868"/>
                </a:lnTo>
                <a:lnTo>
                  <a:pt x="0" y="20320"/>
                </a:lnTo>
                <a:close/>
              </a:path>
            </a:pathLst>
          </a:custGeom>
          <a:solidFill>
            <a:schemeClr val="bg2">
              <a:lumMod val="20000"/>
              <a:lumOff val="80000"/>
            </a:schemeClr>
          </a:solidFill>
          <a:ln w="6350" cap="flat" cmpd="sng" algn="ctr">
            <a:noFill/>
            <a:prstDash val="solid"/>
            <a:round/>
            <a:headEnd type="none" w="med" len="med"/>
            <a:tailEnd type="none" w="med" len="med"/>
          </a:ln>
          <a:effectLst/>
          <a:extLst/>
        </p:spPr>
        <p:txBody>
          <a:bodyPr wrap="none" anchor="ctr"/>
          <a:lstStyle/>
          <a:p>
            <a:pPr defTabSz="914400">
              <a:defRPr/>
            </a:pPr>
            <a:endParaRPr lang="en-US">
              <a:ea typeface="ＭＳ Ｐゴシック" pitchFamily="-112" charset="-128"/>
            </a:endParaRPr>
          </a:p>
        </p:txBody>
      </p:sp>
      <p:sp>
        <p:nvSpPr>
          <p:cNvPr id="21508" name="Rectangle 10"/>
          <p:cNvSpPr>
            <a:spLocks noChangeArrowheads="1"/>
          </p:cNvSpPr>
          <p:nvPr/>
        </p:nvSpPr>
        <p:spPr bwMode="auto">
          <a:xfrm>
            <a:off x="0" y="1189038"/>
            <a:ext cx="9144000" cy="398462"/>
          </a:xfrm>
          <a:prstGeom prst="rect">
            <a:avLst/>
          </a:prstGeom>
          <a:solidFill>
            <a:schemeClr val="bg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2531" name="Rectangle 1"/>
          <p:cNvSpPr>
            <a:spLocks noChangeArrowheads="1"/>
          </p:cNvSpPr>
          <p:nvPr/>
        </p:nvSpPr>
        <p:spPr bwMode="auto">
          <a:xfrm>
            <a:off x="1271588" y="1814513"/>
            <a:ext cx="1076325" cy="884237"/>
          </a:xfrm>
          <a:prstGeom prst="rect">
            <a:avLst/>
          </a:prstGeom>
          <a:solidFill>
            <a:schemeClr val="accent1"/>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0" name="Slide Number Placeholder 3"/>
          <p:cNvSpPr>
            <a:spLocks noGrp="1"/>
          </p:cNvSpPr>
          <p:nvPr>
            <p:ph type="sldNum" sz="quarter" idx="10"/>
          </p:nvPr>
        </p:nvSpPr>
        <p:spPr/>
        <p:txBody>
          <a:bodyPr/>
          <a:lstStyle/>
          <a:p>
            <a:pPr>
              <a:defRPr/>
            </a:pPr>
            <a:fld id="{1021DCEA-42CF-4192-92F0-6C4C70031168}" type="slidenum">
              <a:rPr lang="en-US"/>
              <a:pPr>
                <a:defRPr/>
              </a:pPr>
              <a:t>32</a:t>
            </a:fld>
            <a:endParaRPr lang="en-US"/>
          </a:p>
        </p:txBody>
      </p:sp>
      <p:sp>
        <p:nvSpPr>
          <p:cNvPr id="22533" name="Rectangle 6"/>
          <p:cNvSpPr>
            <a:spLocks noGrp="1"/>
          </p:cNvSpPr>
          <p:nvPr>
            <p:ph type="body" idx="1"/>
          </p:nvPr>
        </p:nvSpPr>
        <p:spPr>
          <a:xfrm>
            <a:off x="1368425" y="1844675"/>
            <a:ext cx="1022350" cy="700088"/>
          </a:xfrm>
        </p:spPr>
        <p:txBody>
          <a:bodyPr/>
          <a:lstStyle/>
          <a:p>
            <a:pPr marL="0" indent="0"/>
            <a:r>
              <a:rPr lang="en-US" altLang="en-US" sz="2800">
                <a:solidFill>
                  <a:schemeClr val="bg1"/>
                </a:solidFill>
              </a:rPr>
              <a:t>Part A</a:t>
            </a:r>
          </a:p>
          <a:p>
            <a:pPr marL="0" indent="0"/>
            <a:r>
              <a:rPr lang="en-US" altLang="en-US" sz="1400">
                <a:solidFill>
                  <a:schemeClr val="bg1"/>
                </a:solidFill>
              </a:rPr>
              <a:t>Hospital </a:t>
            </a:r>
            <a:br>
              <a:rPr lang="en-US" altLang="en-US" sz="1400">
                <a:solidFill>
                  <a:schemeClr val="bg1"/>
                </a:solidFill>
              </a:rPr>
            </a:br>
            <a:r>
              <a:rPr lang="en-US" altLang="en-US" sz="1400">
                <a:solidFill>
                  <a:schemeClr val="bg1"/>
                </a:solidFill>
              </a:rPr>
              <a:t>insurance</a:t>
            </a:r>
          </a:p>
        </p:txBody>
      </p:sp>
      <p:sp>
        <p:nvSpPr>
          <p:cNvPr id="21512"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Medicare</a:t>
            </a:r>
          </a:p>
        </p:txBody>
      </p:sp>
      <p:sp>
        <p:nvSpPr>
          <p:cNvPr id="21514"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dirty="0">
                <a:solidFill>
                  <a:schemeClr val="bg1"/>
                </a:solidFill>
              </a:rPr>
              <a:t>7</a:t>
            </a:r>
          </a:p>
        </p:txBody>
      </p:sp>
      <p:sp>
        <p:nvSpPr>
          <p:cNvPr id="5" name="Rectangle 15"/>
          <p:cNvSpPr>
            <a:spLocks noChangeArrowheads="1"/>
          </p:cNvSpPr>
          <p:nvPr/>
        </p:nvSpPr>
        <p:spPr bwMode="auto">
          <a:xfrm>
            <a:off x="2471738" y="1811338"/>
            <a:ext cx="1079500" cy="887412"/>
          </a:xfrm>
          <a:prstGeom prst="rect">
            <a:avLst/>
          </a:prstGeom>
          <a:solidFill>
            <a:srgbClr val="008699"/>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7" name="Rectangle 6"/>
          <p:cNvSpPr txBox="1">
            <a:spLocks/>
          </p:cNvSpPr>
          <p:nvPr/>
        </p:nvSpPr>
        <p:spPr bwMode="gray">
          <a:xfrm>
            <a:off x="2532063" y="1843088"/>
            <a:ext cx="11414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2800">
                <a:solidFill>
                  <a:schemeClr val="bg1"/>
                </a:solidFill>
              </a:rPr>
              <a:t>Part B</a:t>
            </a:r>
          </a:p>
          <a:p>
            <a:r>
              <a:rPr lang="en-US" altLang="en-US" sz="1400">
                <a:solidFill>
                  <a:schemeClr val="bg1"/>
                </a:solidFill>
              </a:rPr>
              <a:t>Medical </a:t>
            </a:r>
            <a:br>
              <a:rPr lang="en-US" altLang="en-US" sz="1400">
                <a:solidFill>
                  <a:schemeClr val="bg1"/>
                </a:solidFill>
              </a:rPr>
            </a:br>
            <a:r>
              <a:rPr lang="en-US" altLang="en-US" sz="1400">
                <a:solidFill>
                  <a:schemeClr val="bg1"/>
                </a:solidFill>
              </a:rPr>
              <a:t>insurance</a:t>
            </a:r>
          </a:p>
        </p:txBody>
      </p:sp>
      <p:sp>
        <p:nvSpPr>
          <p:cNvPr id="22539" name="Rectangle 16"/>
          <p:cNvSpPr>
            <a:spLocks noChangeArrowheads="1"/>
          </p:cNvSpPr>
          <p:nvPr/>
        </p:nvSpPr>
        <p:spPr bwMode="auto">
          <a:xfrm>
            <a:off x="6208713" y="1920875"/>
            <a:ext cx="1079500" cy="887413"/>
          </a:xfrm>
          <a:prstGeom prst="rect">
            <a:avLst/>
          </a:prstGeom>
          <a:solidFill>
            <a:srgbClr val="91278F"/>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2540" name="Rectangle 17"/>
          <p:cNvSpPr>
            <a:spLocks noChangeArrowheads="1"/>
          </p:cNvSpPr>
          <p:nvPr/>
        </p:nvSpPr>
        <p:spPr bwMode="auto">
          <a:xfrm>
            <a:off x="1878013" y="3544888"/>
            <a:ext cx="1079500" cy="887412"/>
          </a:xfrm>
          <a:prstGeom prst="rect">
            <a:avLst/>
          </a:prstGeom>
          <a:solidFill>
            <a:srgbClr val="B7DFE4"/>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2541" name="Rectangle 6"/>
          <p:cNvSpPr txBox="1">
            <a:spLocks/>
          </p:cNvSpPr>
          <p:nvPr/>
        </p:nvSpPr>
        <p:spPr bwMode="gray">
          <a:xfrm>
            <a:off x="6245225" y="1962150"/>
            <a:ext cx="12842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2800">
                <a:solidFill>
                  <a:schemeClr val="bg1"/>
                </a:solidFill>
              </a:rPr>
              <a:t>Part C</a:t>
            </a:r>
          </a:p>
          <a:p>
            <a:pPr>
              <a:lnSpc>
                <a:spcPts val="1600"/>
              </a:lnSpc>
            </a:pPr>
            <a:r>
              <a:rPr lang="en-US" altLang="en-US" sz="1500">
                <a:solidFill>
                  <a:schemeClr val="bg1"/>
                </a:solidFill>
              </a:rPr>
              <a:t>Combo A, B, </a:t>
            </a:r>
            <a:br>
              <a:rPr lang="en-US" altLang="en-US" sz="1500">
                <a:solidFill>
                  <a:schemeClr val="bg1"/>
                </a:solidFill>
              </a:rPr>
            </a:br>
            <a:r>
              <a:rPr lang="en-US" altLang="en-US" sz="1500">
                <a:solidFill>
                  <a:schemeClr val="bg1"/>
                </a:solidFill>
              </a:rPr>
              <a:t>&amp; usually D</a:t>
            </a:r>
            <a:r>
              <a:rPr lang="en-US" altLang="en-US" sz="1500" baseline="30000">
                <a:solidFill>
                  <a:schemeClr val="bg1"/>
                </a:solidFill>
              </a:rPr>
              <a:t>1</a:t>
            </a:r>
          </a:p>
        </p:txBody>
      </p:sp>
      <p:sp>
        <p:nvSpPr>
          <p:cNvPr id="22542" name="Rectangle 6"/>
          <p:cNvSpPr txBox="1">
            <a:spLocks/>
          </p:cNvSpPr>
          <p:nvPr/>
        </p:nvSpPr>
        <p:spPr bwMode="gray">
          <a:xfrm>
            <a:off x="1931988" y="3609975"/>
            <a:ext cx="10112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2800"/>
              <a:t>Part D</a:t>
            </a:r>
          </a:p>
          <a:p>
            <a:r>
              <a:rPr lang="en-US" altLang="en-US" sz="1400"/>
              <a:t>Prescription </a:t>
            </a:r>
            <a:br>
              <a:rPr lang="en-US" altLang="en-US" sz="1400"/>
            </a:br>
            <a:r>
              <a:rPr lang="en-US" altLang="en-US" sz="1400"/>
              <a:t>drugs</a:t>
            </a:r>
          </a:p>
        </p:txBody>
      </p:sp>
      <p:sp>
        <p:nvSpPr>
          <p:cNvPr id="22543" name="Rectangle 6"/>
          <p:cNvSpPr txBox="1">
            <a:spLocks/>
          </p:cNvSpPr>
          <p:nvPr/>
        </p:nvSpPr>
        <p:spPr bwMode="gray">
          <a:xfrm>
            <a:off x="1081088" y="1230313"/>
            <a:ext cx="25320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buFont typeface="Wingdings" pitchFamily="2" charset="2"/>
              <a:buNone/>
            </a:pPr>
            <a:r>
              <a:rPr lang="en-US" altLang="en-US"/>
              <a:t>Original Medicare</a:t>
            </a:r>
          </a:p>
        </p:txBody>
      </p:sp>
      <p:sp>
        <p:nvSpPr>
          <p:cNvPr id="22544" name="Rectangle 6"/>
          <p:cNvSpPr txBox="1">
            <a:spLocks/>
          </p:cNvSpPr>
          <p:nvPr/>
        </p:nvSpPr>
        <p:spPr bwMode="gray">
          <a:xfrm>
            <a:off x="5354638" y="1250950"/>
            <a:ext cx="31797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buFont typeface="Wingdings" pitchFamily="2" charset="2"/>
              <a:buNone/>
            </a:pPr>
            <a:r>
              <a:rPr lang="en-US" altLang="en-US"/>
              <a:t>Medicare Advantage Plan</a:t>
            </a:r>
          </a:p>
        </p:txBody>
      </p:sp>
      <p:sp>
        <p:nvSpPr>
          <p:cNvPr id="21523" name="Rectangle 6"/>
          <p:cNvSpPr txBox="1">
            <a:spLocks/>
          </p:cNvSpPr>
          <p:nvPr/>
        </p:nvSpPr>
        <p:spPr bwMode="gray">
          <a:xfrm>
            <a:off x="2133600" y="569913"/>
            <a:ext cx="46513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buFont typeface="Wingdings" pitchFamily="2" charset="2"/>
              <a:buNone/>
            </a:pPr>
            <a:r>
              <a:rPr lang="en-US" altLang="en-US" sz="1800" b="1">
                <a:solidFill>
                  <a:srgbClr val="7030A0"/>
                </a:solidFill>
              </a:rPr>
              <a:t>Decision 1: </a:t>
            </a:r>
            <a:r>
              <a:rPr lang="en-US" altLang="en-US" sz="1800"/>
              <a:t>How do you want to get coverage?</a:t>
            </a:r>
          </a:p>
        </p:txBody>
      </p:sp>
      <p:sp>
        <p:nvSpPr>
          <p:cNvPr id="22548" name="Rectangle 6"/>
          <p:cNvSpPr txBox="1">
            <a:spLocks/>
          </p:cNvSpPr>
          <p:nvPr/>
        </p:nvSpPr>
        <p:spPr bwMode="gray">
          <a:xfrm>
            <a:off x="1752600" y="3057525"/>
            <a:ext cx="60674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buFont typeface="Wingdings" pitchFamily="2" charset="2"/>
              <a:buNone/>
            </a:pPr>
            <a:r>
              <a:rPr lang="en-US" altLang="en-US" sz="1800" b="1">
                <a:solidFill>
                  <a:srgbClr val="7030A0"/>
                </a:solidFill>
              </a:rPr>
              <a:t>Decision 2:</a:t>
            </a:r>
            <a:r>
              <a:rPr lang="en-US" altLang="en-US" sz="1800">
                <a:solidFill>
                  <a:srgbClr val="7030A0"/>
                </a:solidFill>
              </a:rPr>
              <a:t> </a:t>
            </a:r>
            <a:r>
              <a:rPr lang="en-US" altLang="en-US" sz="1800"/>
              <a:t>Do you need to add prescription drug coverage?</a:t>
            </a:r>
          </a:p>
        </p:txBody>
      </p:sp>
      <p:sp>
        <p:nvSpPr>
          <p:cNvPr id="22549" name="Rectangle 17"/>
          <p:cNvSpPr>
            <a:spLocks noChangeArrowheads="1"/>
          </p:cNvSpPr>
          <p:nvPr/>
        </p:nvSpPr>
        <p:spPr bwMode="auto">
          <a:xfrm>
            <a:off x="6216650" y="3400425"/>
            <a:ext cx="1079500" cy="887413"/>
          </a:xfrm>
          <a:prstGeom prst="rect">
            <a:avLst/>
          </a:prstGeom>
          <a:solidFill>
            <a:srgbClr val="B7DFE4"/>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2550" name="Rectangle 6"/>
          <p:cNvSpPr txBox="1">
            <a:spLocks/>
          </p:cNvSpPr>
          <p:nvPr/>
        </p:nvSpPr>
        <p:spPr bwMode="gray">
          <a:xfrm>
            <a:off x="6270625" y="3465513"/>
            <a:ext cx="10112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sz="2800"/>
              <a:t>Part D</a:t>
            </a:r>
          </a:p>
          <a:p>
            <a:r>
              <a:rPr lang="en-US" altLang="en-US" sz="1400"/>
              <a:t>Prescription </a:t>
            </a:r>
            <a:br>
              <a:rPr lang="en-US" altLang="en-US" sz="1400"/>
            </a:br>
            <a:r>
              <a:rPr lang="en-US" altLang="en-US" sz="1400"/>
              <a:t>drugs</a:t>
            </a:r>
            <a:r>
              <a:rPr lang="en-US" altLang="en-US" sz="1400" baseline="30000"/>
              <a:t>1</a:t>
            </a:r>
          </a:p>
        </p:txBody>
      </p:sp>
      <p:sp>
        <p:nvSpPr>
          <p:cNvPr id="22551" name="Rectangle 6"/>
          <p:cNvSpPr txBox="1">
            <a:spLocks/>
          </p:cNvSpPr>
          <p:nvPr/>
        </p:nvSpPr>
        <p:spPr bwMode="gray">
          <a:xfrm>
            <a:off x="1093788" y="4630738"/>
            <a:ext cx="28765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3175"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2">
              <a:spcBef>
                <a:spcPts val="1200"/>
              </a:spcBef>
              <a:buFont typeface="Wingdings" pitchFamily="2" charset="2"/>
              <a:buNone/>
            </a:pPr>
            <a:r>
              <a:rPr lang="en-US" altLang="en-US" sz="1800" b="1">
                <a:solidFill>
                  <a:srgbClr val="7030A0"/>
                </a:solidFill>
              </a:rPr>
              <a:t>Decision 3: </a:t>
            </a:r>
            <a:r>
              <a:rPr lang="en-US" altLang="en-US" sz="1800"/>
              <a:t>Do you need to add supplemental coverage?</a:t>
            </a:r>
          </a:p>
          <a:p>
            <a:pPr lvl="2">
              <a:spcBef>
                <a:spcPts val="1200"/>
              </a:spcBef>
              <a:buFont typeface="Wingdings" pitchFamily="2" charset="2"/>
              <a:buNone/>
            </a:pPr>
            <a:endParaRPr lang="en-US" altLang="en-US" sz="1800"/>
          </a:p>
        </p:txBody>
      </p:sp>
      <p:sp>
        <p:nvSpPr>
          <p:cNvPr id="26" name="Rectangle 17"/>
          <p:cNvSpPr>
            <a:spLocks noChangeArrowheads="1"/>
          </p:cNvSpPr>
          <p:nvPr/>
        </p:nvSpPr>
        <p:spPr bwMode="auto">
          <a:xfrm>
            <a:off x="1819275" y="5267325"/>
            <a:ext cx="1201738" cy="493713"/>
          </a:xfrm>
          <a:prstGeom prst="rect">
            <a:avLst/>
          </a:prstGeom>
          <a:solidFill>
            <a:srgbClr val="6A3300"/>
          </a:solidFill>
          <a:ln w="6350" algn="ctr">
            <a:solidFill>
              <a:schemeClr val="tx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27" name="Rectangle 6"/>
          <p:cNvSpPr txBox="1">
            <a:spLocks/>
          </p:cNvSpPr>
          <p:nvPr/>
        </p:nvSpPr>
        <p:spPr bwMode="gray">
          <a:xfrm>
            <a:off x="1873250" y="5332413"/>
            <a:ext cx="12985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r>
              <a:rPr lang="en-US" altLang="en-US">
                <a:solidFill>
                  <a:schemeClr val="bg1"/>
                </a:solidFill>
              </a:rPr>
              <a:t>Medigap</a:t>
            </a:r>
            <a:br>
              <a:rPr lang="en-US" altLang="en-US" sz="1400">
                <a:solidFill>
                  <a:schemeClr val="bg1"/>
                </a:solidFill>
              </a:rPr>
            </a:br>
            <a:endParaRPr lang="en-US" altLang="en-US" sz="1400">
              <a:solidFill>
                <a:schemeClr val="bg1"/>
              </a:solidFill>
            </a:endParaRPr>
          </a:p>
        </p:txBody>
      </p:sp>
      <p:sp>
        <p:nvSpPr>
          <p:cNvPr id="3" name="TextBox 2"/>
          <p:cNvSpPr txBox="1">
            <a:spLocks noChangeArrowheads="1"/>
          </p:cNvSpPr>
          <p:nvPr/>
        </p:nvSpPr>
        <p:spPr bwMode="auto">
          <a:xfrm>
            <a:off x="5905500" y="1587500"/>
            <a:ext cx="191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400" b="0"/>
              <a:t>Like an HMO or PPO</a:t>
            </a:r>
          </a:p>
        </p:txBody>
      </p:sp>
      <p:sp>
        <p:nvSpPr>
          <p:cNvPr id="32" name="TextBox 31"/>
          <p:cNvSpPr txBox="1">
            <a:spLocks noChangeArrowheads="1"/>
          </p:cNvSpPr>
          <p:nvPr/>
        </p:nvSpPr>
        <p:spPr bwMode="auto">
          <a:xfrm>
            <a:off x="5091113" y="4505325"/>
            <a:ext cx="3421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1400" b="0" baseline="30000"/>
              <a:t>1 </a:t>
            </a:r>
            <a:r>
              <a:rPr lang="en-US" altLang="en-US" sz="1400" b="0"/>
              <a:t>Most plans cover but you may be able to add coverage in some plan types if not already included.</a:t>
            </a:r>
          </a:p>
        </p:txBody>
      </p:sp>
      <p:sp>
        <p:nvSpPr>
          <p:cNvPr id="4" name="TextBox 3"/>
          <p:cNvSpPr txBox="1">
            <a:spLocks noChangeArrowheads="1"/>
          </p:cNvSpPr>
          <p:nvPr/>
        </p:nvSpPr>
        <p:spPr bwMode="auto">
          <a:xfrm>
            <a:off x="4186238" y="1230313"/>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800" b="0"/>
              <a:t>OR</a:t>
            </a:r>
          </a:p>
        </p:txBody>
      </p:sp>
      <p:sp>
        <p:nvSpPr>
          <p:cNvPr id="6" name="Left Bracket 5"/>
          <p:cNvSpPr/>
          <p:nvPr/>
        </p:nvSpPr>
        <p:spPr bwMode="auto">
          <a:xfrm rot="5400000">
            <a:off x="4279107" y="-1372394"/>
            <a:ext cx="319088" cy="4886325"/>
          </a:xfrm>
          <a:prstGeom prst="leftBracket">
            <a:avLst/>
          </a:prstGeom>
          <a:noFill/>
          <a:ln w="47625" cap="flat" cmpd="sng" algn="ctr">
            <a:solidFill>
              <a:schemeClr val="bg1">
                <a:lumMod val="50000"/>
              </a:schemeClr>
            </a:solidFill>
            <a:prstDash val="solid"/>
            <a:round/>
            <a:headEnd type="triangle" w="med" len="med"/>
            <a:tailEnd type="triangle" w="med" len="med"/>
          </a:ln>
          <a:effectLst/>
          <a:extLst/>
        </p:spPr>
        <p:txBody>
          <a:bodyPr wrap="none" anchor="ctr"/>
          <a:lstStyle/>
          <a:p>
            <a:pPr defTabSz="914400">
              <a:defRPr/>
            </a:pPr>
            <a:endParaRPr lang="en-US">
              <a:ea typeface="ＭＳ Ｐゴシック" pitchFamily="-112" charset="-128"/>
            </a:endParaRPr>
          </a:p>
        </p:txBody>
      </p:sp>
      <p:sp>
        <p:nvSpPr>
          <p:cNvPr id="31" name="Text Box 41"/>
          <p:cNvSpPr txBox="1">
            <a:spLocks noChangeArrowheads="1"/>
          </p:cNvSpPr>
          <p:nvPr/>
        </p:nvSpPr>
        <p:spPr bwMode="gray">
          <a:xfrm>
            <a:off x="428625" y="5985486"/>
            <a:ext cx="49530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dirty="0">
                <a:solidFill>
                  <a:schemeClr val="bg2"/>
                </a:solidFill>
              </a:rPr>
              <a:t>Centers for Medicare &amp; Medicaid Services, “Medicare &amp; You 2019”</a:t>
            </a:r>
          </a:p>
        </p:txBody>
      </p:sp>
    </p:spTree>
    <p:extLst>
      <p:ext uri="{BB962C8B-B14F-4D97-AF65-F5344CB8AC3E}">
        <p14:creationId xmlns:p14="http://schemas.microsoft.com/office/powerpoint/2010/main" val="923070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3"/>
                                        </p:tgtEl>
                                        <p:attrNameLst>
                                          <p:attrName>style.visibility</p:attrName>
                                        </p:attrNameLst>
                                      </p:cBhvr>
                                      <p:to>
                                        <p:strVal val="visible"/>
                                      </p:to>
                                    </p:set>
                                    <p:animEffect transition="in" filter="fade">
                                      <p:cBhvr>
                                        <p:cTn id="10" dur="500"/>
                                        <p:tgtEl>
                                          <p:spTgt spid="225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44"/>
                                        </p:tgtEl>
                                        <p:attrNameLst>
                                          <p:attrName>style.visibility</p:attrName>
                                        </p:attrNameLst>
                                      </p:cBhvr>
                                      <p:to>
                                        <p:strVal val="visible"/>
                                      </p:to>
                                    </p:set>
                                    <p:animEffect transition="in" filter="fade">
                                      <p:cBhvr>
                                        <p:cTn id="16" dur="500"/>
                                        <p:tgtEl>
                                          <p:spTgt spid="225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531"/>
                                        </p:tgtEl>
                                        <p:attrNameLst>
                                          <p:attrName>style.visibility</p:attrName>
                                        </p:attrNameLst>
                                      </p:cBhvr>
                                      <p:to>
                                        <p:strVal val="visible"/>
                                      </p:to>
                                    </p:set>
                                    <p:animEffect transition="in" filter="fade">
                                      <p:cBhvr>
                                        <p:cTn id="21" dur="500"/>
                                        <p:tgtEl>
                                          <p:spTgt spid="225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3">
                                            <p:txEl>
                                              <p:pRg st="0" end="0"/>
                                            </p:txEl>
                                          </p:spTgt>
                                        </p:tgtEl>
                                        <p:attrNameLst>
                                          <p:attrName>style.visibility</p:attrName>
                                        </p:attrNameLst>
                                      </p:cBhvr>
                                      <p:to>
                                        <p:strVal val="visible"/>
                                      </p:to>
                                    </p:set>
                                    <p:animEffect transition="in" filter="fade">
                                      <p:cBhvr>
                                        <p:cTn id="24" dur="500"/>
                                        <p:tgtEl>
                                          <p:spTgt spid="2253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533">
                                            <p:txEl>
                                              <p:pRg st="1" end="1"/>
                                            </p:txEl>
                                          </p:spTgt>
                                        </p:tgtEl>
                                        <p:attrNameLst>
                                          <p:attrName>style.visibility</p:attrName>
                                        </p:attrNameLst>
                                      </p:cBhvr>
                                      <p:to>
                                        <p:strVal val="visible"/>
                                      </p:to>
                                    </p:set>
                                    <p:animEffect transition="in" filter="fade">
                                      <p:cBhvr>
                                        <p:cTn id="30" dur="500"/>
                                        <p:tgtEl>
                                          <p:spTgt spid="2253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539"/>
                                        </p:tgtEl>
                                        <p:attrNameLst>
                                          <p:attrName>style.visibility</p:attrName>
                                        </p:attrNameLst>
                                      </p:cBhvr>
                                      <p:to>
                                        <p:strVal val="visible"/>
                                      </p:to>
                                    </p:set>
                                    <p:animEffect transition="in" filter="fade">
                                      <p:cBhvr>
                                        <p:cTn id="39" dur="500"/>
                                        <p:tgtEl>
                                          <p:spTgt spid="225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541"/>
                                        </p:tgtEl>
                                        <p:attrNameLst>
                                          <p:attrName>style.visibility</p:attrName>
                                        </p:attrNameLst>
                                      </p:cBhvr>
                                      <p:to>
                                        <p:strVal val="visible"/>
                                      </p:to>
                                    </p:set>
                                    <p:animEffect transition="in" filter="fade">
                                      <p:cBhvr>
                                        <p:cTn id="42" dur="500"/>
                                        <p:tgtEl>
                                          <p:spTgt spid="225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48"/>
                                        </p:tgtEl>
                                        <p:attrNameLst>
                                          <p:attrName>style.visibility</p:attrName>
                                        </p:attrNameLst>
                                      </p:cBhvr>
                                      <p:to>
                                        <p:strVal val="visible"/>
                                      </p:to>
                                    </p:set>
                                    <p:animEffect transition="in" filter="fade">
                                      <p:cBhvr>
                                        <p:cTn id="47" dur="500"/>
                                        <p:tgtEl>
                                          <p:spTgt spid="225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540"/>
                                        </p:tgtEl>
                                        <p:attrNameLst>
                                          <p:attrName>style.visibility</p:attrName>
                                        </p:attrNameLst>
                                      </p:cBhvr>
                                      <p:to>
                                        <p:strVal val="visible"/>
                                      </p:to>
                                    </p:set>
                                    <p:animEffect transition="in" filter="fade">
                                      <p:cBhvr>
                                        <p:cTn id="50" dur="500"/>
                                        <p:tgtEl>
                                          <p:spTgt spid="225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542"/>
                                        </p:tgtEl>
                                        <p:attrNameLst>
                                          <p:attrName>style.visibility</p:attrName>
                                        </p:attrNameLst>
                                      </p:cBhvr>
                                      <p:to>
                                        <p:strVal val="visible"/>
                                      </p:to>
                                    </p:set>
                                    <p:animEffect transition="in" filter="fade">
                                      <p:cBhvr>
                                        <p:cTn id="53" dur="500"/>
                                        <p:tgtEl>
                                          <p:spTgt spid="225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549"/>
                                        </p:tgtEl>
                                        <p:attrNameLst>
                                          <p:attrName>style.visibility</p:attrName>
                                        </p:attrNameLst>
                                      </p:cBhvr>
                                      <p:to>
                                        <p:strVal val="visible"/>
                                      </p:to>
                                    </p:set>
                                    <p:animEffect transition="in" filter="fade">
                                      <p:cBhvr>
                                        <p:cTn id="56" dur="500"/>
                                        <p:tgtEl>
                                          <p:spTgt spid="225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550"/>
                                        </p:tgtEl>
                                        <p:attrNameLst>
                                          <p:attrName>style.visibility</p:attrName>
                                        </p:attrNameLst>
                                      </p:cBhvr>
                                      <p:to>
                                        <p:strVal val="visible"/>
                                      </p:to>
                                    </p:set>
                                    <p:animEffect transition="in" filter="fade">
                                      <p:cBhvr>
                                        <p:cTn id="59" dur="500"/>
                                        <p:tgtEl>
                                          <p:spTgt spid="2255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551"/>
                                        </p:tgtEl>
                                        <p:attrNameLst>
                                          <p:attrName>style.visibility</p:attrName>
                                        </p:attrNameLst>
                                      </p:cBhvr>
                                      <p:to>
                                        <p:strVal val="visible"/>
                                      </p:to>
                                    </p:set>
                                    <p:animEffect transition="in" filter="fade">
                                      <p:cBhvr>
                                        <p:cTn id="64" dur="500"/>
                                        <p:tgtEl>
                                          <p:spTgt spid="225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build="p"/>
      <p:bldP spid="5" grpId="0" animBg="1"/>
      <p:bldP spid="7" grpId="0"/>
      <p:bldP spid="22539" grpId="0" animBg="1"/>
      <p:bldP spid="22540" grpId="0" animBg="1"/>
      <p:bldP spid="22541" grpId="0"/>
      <p:bldP spid="22542" grpId="0"/>
      <p:bldP spid="22543" grpId="0"/>
      <p:bldP spid="22544" grpId="0"/>
      <p:bldP spid="22548" grpId="0"/>
      <p:bldP spid="22549" grpId="0" animBg="1"/>
      <p:bldP spid="22550" grpId="0"/>
      <p:bldP spid="22551" grpId="0"/>
      <p:bldP spid="26" grpId="0" animBg="1"/>
      <p:bldP spid="27" grpId="0"/>
      <p:bldP spid="3" grpId="0"/>
      <p:bldP spid="3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F30B398-01D2-4E85-B377-3C1698D237F3}" type="slidenum">
              <a:rPr lang="en-US"/>
              <a:pPr>
                <a:defRPr/>
              </a:pPr>
              <a:t>33</a:t>
            </a:fld>
            <a:endParaRPr lang="en-US"/>
          </a:p>
        </p:txBody>
      </p:sp>
      <p:sp>
        <p:nvSpPr>
          <p:cNvPr id="39939" name="Rectangle 134"/>
          <p:cNvSpPr>
            <a:spLocks noGrp="1" noChangeArrowheads="1"/>
          </p:cNvSpPr>
          <p:nvPr>
            <p:ph type="title"/>
          </p:nvPr>
        </p:nvSpPr>
        <p:spPr>
          <a:xfrm>
            <a:off x="764931" y="1744663"/>
            <a:ext cx="1855788" cy="752475"/>
          </a:xfrm>
        </p:spPr>
        <p:txBody>
          <a:bodyPr/>
          <a:lstStyle/>
          <a:p>
            <a:r>
              <a:rPr lang="en-US" altLang="en-US" sz="3200" dirty="0"/>
              <a:t>Summary</a:t>
            </a:r>
          </a:p>
        </p:txBody>
      </p:sp>
      <p:sp>
        <p:nvSpPr>
          <p:cNvPr id="39940" name="Rectangle 135"/>
          <p:cNvSpPr>
            <a:spLocks noGrp="1"/>
          </p:cNvSpPr>
          <p:nvPr>
            <p:ph type="body" idx="1"/>
          </p:nvPr>
        </p:nvSpPr>
        <p:spPr>
          <a:xfrm>
            <a:off x="2786063" y="1593850"/>
            <a:ext cx="5770562" cy="3959225"/>
          </a:xfrm>
        </p:spPr>
        <p:txBody>
          <a:bodyPr/>
          <a:lstStyle/>
          <a:p>
            <a:pPr>
              <a:spcBef>
                <a:spcPts val="1200"/>
              </a:spcBef>
            </a:pPr>
            <a:r>
              <a:rPr lang="en-US" altLang="en-US" dirty="0"/>
              <a:t>Social Security basics</a:t>
            </a:r>
          </a:p>
          <a:p>
            <a:pPr>
              <a:spcBef>
                <a:spcPts val="1200"/>
              </a:spcBef>
            </a:pPr>
            <a:r>
              <a:rPr lang="en-US" altLang="en-US" dirty="0"/>
              <a:t>Income benefits</a:t>
            </a:r>
          </a:p>
          <a:p>
            <a:pPr>
              <a:spcBef>
                <a:spcPts val="1200"/>
              </a:spcBef>
            </a:pPr>
            <a:r>
              <a:rPr lang="en-US" altLang="en-US" dirty="0"/>
              <a:t>When to start benefits</a:t>
            </a:r>
          </a:p>
          <a:p>
            <a:pPr>
              <a:spcBef>
                <a:spcPts val="1200"/>
              </a:spcBef>
            </a:pPr>
            <a:r>
              <a:rPr lang="en-US" altLang="en-US" dirty="0"/>
              <a:t>Working in retirement</a:t>
            </a:r>
          </a:p>
          <a:p>
            <a:pPr>
              <a:spcBef>
                <a:spcPts val="1200"/>
              </a:spcBef>
            </a:pPr>
            <a:r>
              <a:rPr lang="en-US" altLang="en-US" dirty="0"/>
              <a:t>Tax implications</a:t>
            </a:r>
          </a:p>
          <a:p>
            <a:pPr>
              <a:spcBef>
                <a:spcPts val="1200"/>
              </a:spcBef>
            </a:pPr>
            <a:r>
              <a:rPr lang="en-US" altLang="en-US" dirty="0"/>
              <a:t>Spousal and survivor benefits</a:t>
            </a:r>
          </a:p>
          <a:p>
            <a:pPr>
              <a:spcBef>
                <a:spcPts val="1200"/>
              </a:spcBef>
            </a:pPr>
            <a:r>
              <a:rPr lang="en-US" altLang="en-US" dirty="0"/>
              <a:t>Medicare</a:t>
            </a:r>
          </a:p>
          <a:p>
            <a:endParaRPr lang="en-US" altLang="en-US" dirty="0"/>
          </a:p>
        </p:txBody>
      </p:sp>
      <p:sp>
        <p:nvSpPr>
          <p:cNvPr id="39941" name="TextBox 2"/>
          <p:cNvSpPr txBox="1">
            <a:spLocks noChangeArrowheads="1"/>
          </p:cNvSpPr>
          <p:nvPr/>
        </p:nvSpPr>
        <p:spPr bwMode="auto">
          <a:xfrm>
            <a:off x="652463" y="5588000"/>
            <a:ext cx="8143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buClr>
                <a:schemeClr val="tx1"/>
              </a:buClr>
              <a:buFont typeface="Wingdings" pitchFamily="2" charset="2"/>
              <a:buAutoNum type="arabicPeriod"/>
              <a:defRPr sz="2800">
                <a:solidFill>
                  <a:schemeClr val="tx1"/>
                </a:solidFill>
                <a:latin typeface="Calibri" pitchFamily="34" charset="0"/>
                <a:ea typeface="ＭＳ Ｐゴシック" pitchFamily="34" charset="-128"/>
              </a:defRPr>
            </a:lvl1pPr>
            <a:lvl2pPr marL="742950" indent="-285750" eaLnBrk="0" hangingPunct="0">
              <a:lnSpc>
                <a:spcPct val="95000"/>
              </a:lnSpc>
              <a:spcAft>
                <a:spcPct val="35000"/>
              </a:spcAft>
              <a:buClr>
                <a:schemeClr val="tx1"/>
              </a:buClr>
              <a:buFont typeface="Wingdings" pitchFamily="2" charset="2"/>
              <a:buChar char="§"/>
              <a:defRPr sz="2000">
                <a:solidFill>
                  <a:schemeClr val="tx1"/>
                </a:solidFill>
                <a:latin typeface="Calibri" pitchFamily="34" charset="0"/>
                <a:ea typeface="ＭＳ Ｐゴシック" pitchFamily="34" charset="-128"/>
              </a:defRPr>
            </a:lvl2pPr>
            <a:lvl3pPr marL="1143000" indent="-228600" eaLnBrk="0" hangingPunct="0">
              <a:lnSpc>
                <a:spcPct val="95000"/>
              </a:lnSpc>
              <a:spcAft>
                <a:spcPct val="10000"/>
              </a:spcAft>
              <a:buClr>
                <a:schemeClr val="tx1"/>
              </a:buClr>
              <a:buFont typeface="Wingdings" pitchFamily="2" charset="2"/>
              <a:defRPr sz="1200">
                <a:solidFill>
                  <a:schemeClr val="tx1"/>
                </a:solidFill>
                <a:latin typeface="Calibri" pitchFamily="34" charset="0"/>
                <a:ea typeface="ＭＳ Ｐゴシック" pitchFamily="34" charset="-128"/>
              </a:defRPr>
            </a:lvl3pPr>
            <a:lvl4pPr marL="1600200" indent="-228600" eaLnBrk="0" hangingPunct="0">
              <a:lnSpc>
                <a:spcPct val="95000"/>
              </a:lnSpc>
              <a:spcAft>
                <a:spcPct val="10000"/>
              </a:spcAft>
              <a:buClr>
                <a:schemeClr val="tx1"/>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eaLnBrk="0" hangingPunct="0">
              <a:lnSpc>
                <a:spcPct val="95000"/>
              </a:lnSpc>
              <a:spcAft>
                <a:spcPct val="10000"/>
              </a:spcAft>
              <a:buFont typeface="Wingdings" pitchFamily="2" charset="2"/>
              <a:buChar char="§"/>
              <a:defRPr sz="1200">
                <a:solidFill>
                  <a:schemeClr val="tx1"/>
                </a:solidFill>
                <a:latin typeface="Calibri" pitchFamily="34" charset="0"/>
                <a:ea typeface="ＭＳ Ｐゴシック" pitchFamily="34" charset="-128"/>
              </a:defRPr>
            </a:lvl5pPr>
            <a:lvl6pPr marL="25146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6pPr>
            <a:lvl7pPr marL="29718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7pPr>
            <a:lvl8pPr marL="34290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8pPr>
            <a:lvl9pPr marL="38862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9pPr>
          </a:lstStyle>
          <a:p>
            <a:pPr eaLnBrk="1" hangingPunct="1">
              <a:lnSpc>
                <a:spcPct val="100000"/>
              </a:lnSpc>
              <a:buClrTx/>
              <a:buFontTx/>
              <a:buNone/>
            </a:pPr>
            <a:r>
              <a:rPr lang="en-US" altLang="en-US" sz="1800"/>
              <a:t>Please remember to seek guidance from the Social Security Administration regarding your particular situation.</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A65E1209-765D-4DDB-A2FE-6E8573D5B61E}" type="slidenum">
              <a:rPr lang="en-US"/>
              <a:pPr>
                <a:defRPr/>
              </a:pPr>
              <a:t>34</a:t>
            </a:fld>
            <a:endParaRPr lang="en-US"/>
          </a:p>
        </p:txBody>
      </p:sp>
      <p:sp>
        <p:nvSpPr>
          <p:cNvPr id="40963" name="Text Box 21"/>
          <p:cNvSpPr txBox="1">
            <a:spLocks noChangeArrowheads="1"/>
          </p:cNvSpPr>
          <p:nvPr/>
        </p:nvSpPr>
        <p:spPr bwMode="ltGray">
          <a:xfrm>
            <a:off x="6529388" y="1727200"/>
            <a:ext cx="2111375" cy="3254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spcAft>
                <a:spcPct val="10000"/>
              </a:spcAft>
              <a:buClrTx/>
            </a:pPr>
            <a:r>
              <a:rPr lang="en-US" altLang="en-US" sz="2800">
                <a:solidFill>
                  <a:schemeClr val="bg1"/>
                </a:solidFill>
              </a:rPr>
              <a:t>It’s important to consider Social Security in your retirement strategies.</a:t>
            </a:r>
            <a:endParaRPr lang="en-US" altLang="en-US" sz="2800" b="0">
              <a:solidFill>
                <a:schemeClr val="bg1"/>
              </a:solidFill>
            </a:endParaRPr>
          </a:p>
        </p:txBody>
      </p:sp>
      <p:sp>
        <p:nvSpPr>
          <p:cNvPr id="40964" name="Rectangle 38"/>
          <p:cNvSpPr>
            <a:spLocks noGrp="1"/>
          </p:cNvSpPr>
          <p:nvPr>
            <p:ph type="title"/>
          </p:nvPr>
        </p:nvSpPr>
        <p:spPr/>
        <p:txBody>
          <a:bodyPr/>
          <a:lstStyle/>
          <a:p>
            <a:r>
              <a:rPr lang="en-US" altLang="en-US"/>
              <a:t>Next steps</a:t>
            </a:r>
          </a:p>
        </p:txBody>
      </p:sp>
      <p:sp>
        <p:nvSpPr>
          <p:cNvPr id="40965" name="Rectangle 39"/>
          <p:cNvSpPr>
            <a:spLocks noGrp="1"/>
          </p:cNvSpPr>
          <p:nvPr>
            <p:ph type="body" idx="1"/>
          </p:nvPr>
        </p:nvSpPr>
        <p:spPr>
          <a:xfrm>
            <a:off x="471488" y="1600200"/>
            <a:ext cx="4786312" cy="3924300"/>
          </a:xfrm>
        </p:spPr>
        <p:txBody>
          <a:bodyPr/>
          <a:lstStyle/>
          <a:p>
            <a:pPr lvl="2">
              <a:spcBef>
                <a:spcPts val="1200"/>
              </a:spcBef>
            </a:pPr>
            <a:r>
              <a:rPr lang="en-US" altLang="en-US" dirty="0"/>
              <a:t>Evaluate whether your </a:t>
            </a:r>
            <a:br>
              <a:rPr lang="en-US" altLang="en-US" dirty="0"/>
            </a:br>
            <a:r>
              <a:rPr lang="en-US" altLang="en-US" dirty="0"/>
              <a:t>basic income needs in </a:t>
            </a:r>
            <a:br>
              <a:rPr lang="en-US" altLang="en-US" dirty="0"/>
            </a:br>
            <a:r>
              <a:rPr lang="en-US" altLang="en-US" dirty="0"/>
              <a:t>retirement are likely </a:t>
            </a:r>
            <a:br>
              <a:rPr lang="en-US" altLang="en-US" dirty="0"/>
            </a:br>
            <a:r>
              <a:rPr lang="en-US" altLang="en-US" dirty="0"/>
              <a:t>to be covered by </a:t>
            </a:r>
            <a:br>
              <a:rPr lang="en-US" altLang="en-US" dirty="0"/>
            </a:br>
            <a:r>
              <a:rPr lang="en-US" altLang="en-US" dirty="0"/>
              <a:t>your retirement </a:t>
            </a:r>
            <a:br>
              <a:rPr lang="en-US" altLang="en-US" dirty="0"/>
            </a:br>
            <a:r>
              <a:rPr lang="en-US" altLang="en-US" dirty="0"/>
              <a:t>income sources.</a:t>
            </a:r>
          </a:p>
          <a:p>
            <a:pPr lvl="2">
              <a:spcBef>
                <a:spcPts val="1200"/>
              </a:spcBef>
            </a:pPr>
            <a:r>
              <a:rPr lang="en-US" altLang="en-US" dirty="0"/>
              <a:t>Let’s meet to review </a:t>
            </a:r>
            <a:br>
              <a:rPr lang="en-US" altLang="en-US" dirty="0"/>
            </a:br>
            <a:r>
              <a:rPr lang="en-US" altLang="en-US" dirty="0"/>
              <a:t>your specific situation.</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4AEC1D4C-82CE-4071-9664-BBC86B1B622A}" type="slidenum">
              <a:rPr lang="en-US"/>
              <a:pPr>
                <a:defRPr/>
              </a:pPr>
              <a:t>35</a:t>
            </a:fld>
            <a:endParaRPr lang="en-US"/>
          </a:p>
        </p:txBody>
      </p:sp>
      <p:sp>
        <p:nvSpPr>
          <p:cNvPr id="41987" name="Rectangle 5"/>
          <p:cNvSpPr>
            <a:spLocks noGrp="1"/>
          </p:cNvSpPr>
          <p:nvPr>
            <p:ph type="title"/>
          </p:nvPr>
        </p:nvSpPr>
        <p:spPr/>
        <p:txBody>
          <a:bodyPr/>
          <a:lstStyle/>
          <a:p>
            <a:r>
              <a:rPr lang="en-US" altLang="en-US"/>
              <a:t>Disclosures</a:t>
            </a:r>
          </a:p>
        </p:txBody>
      </p:sp>
      <p:sp>
        <p:nvSpPr>
          <p:cNvPr id="13316" name="Rectangle 9"/>
          <p:cNvSpPr txBox="1">
            <a:spLocks/>
          </p:cNvSpPr>
          <p:nvPr/>
        </p:nvSpPr>
        <p:spPr bwMode="gray">
          <a:xfrm>
            <a:off x="447675" y="1360488"/>
            <a:ext cx="8410575"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indent="0">
              <a:lnSpc>
                <a:spcPct val="100000"/>
              </a:lnSpc>
            </a:pPr>
            <a:r>
              <a:rPr lang="en-US" altLang="en-US" sz="1400" dirty="0"/>
              <a:t>This content is for general informational purposes only. It is not intended to provide fiduciary, tax, or legal advice and cannot be used to avoid tax penalties; nor is it intended to market, promote, or recommend any tax plan or arrangement. Allianz Life Insurance Company of North America, Allianz Life Insurance Company of New York, their affiliates, and their employees and representatives do not give legal or tax advice or advice related to Social Security benefits. You are encouraged to consult with your  own legal, tax, and financial professionals for specific advice or product recommendations, or to go to your local Social Security Administration office regarding your particular situation.</a:t>
            </a:r>
          </a:p>
          <a:p>
            <a:pPr>
              <a:lnSpc>
                <a:spcPts val="1600"/>
              </a:lnSpc>
              <a:spcBef>
                <a:spcPts val="400"/>
              </a:spcBef>
              <a:buClr>
                <a:srgbClr val="113388"/>
              </a:buClr>
              <a:buFontTx/>
              <a:buNone/>
              <a:defRPr/>
            </a:pPr>
            <a:r>
              <a:rPr lang="en-US" altLang="en-US" sz="1600" b="0" dirty="0">
                <a:solidFill>
                  <a:srgbClr val="113388"/>
                </a:solidFill>
              </a:rPr>
              <a:t>All annuity contract and rider guarantees,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Allianz Life Insurance Company of North America or Allianz Life Insurance Company of New York. Guarantees do not apply to the performance of the variable subaccounts, which will fluctuate with market conditions.</a:t>
            </a:r>
          </a:p>
          <a:p>
            <a:pPr>
              <a:lnSpc>
                <a:spcPts val="1600"/>
              </a:lnSpc>
              <a:spcBef>
                <a:spcPts val="400"/>
              </a:spcBef>
              <a:buClr>
                <a:srgbClr val="113388"/>
              </a:buClr>
              <a:defRPr/>
            </a:pPr>
            <a:endParaRPr lang="en-US" altLang="en-US" sz="1600" b="0" dirty="0">
              <a:solidFill>
                <a:srgbClr val="113388"/>
              </a:solidFill>
            </a:endParaRPr>
          </a:p>
          <a:p>
            <a:pPr>
              <a:lnSpc>
                <a:spcPts val="1600"/>
              </a:lnSpc>
              <a:spcBef>
                <a:spcPts val="400"/>
              </a:spcBef>
              <a:buClr>
                <a:srgbClr val="113388"/>
              </a:buClr>
              <a:defRPr/>
            </a:pPr>
            <a:endParaRPr lang="en-US" altLang="en-US" sz="1600" b="0" dirty="0">
              <a:solidFill>
                <a:srgbClr val="113388"/>
              </a:solidFill>
            </a:endParaRPr>
          </a:p>
          <a:p>
            <a:pPr>
              <a:lnSpc>
                <a:spcPts val="1600"/>
              </a:lnSpc>
              <a:spcBef>
                <a:spcPts val="0"/>
              </a:spcBef>
              <a:buClr>
                <a:srgbClr val="113388"/>
              </a:buClr>
              <a:defRPr/>
            </a:pPr>
            <a:r>
              <a:rPr lang="en-US" altLang="en-US" sz="1600" b="0" dirty="0">
                <a:solidFill>
                  <a:srgbClr val="113388"/>
                </a:solidFill>
              </a:rPr>
              <a:t>Products are issued by Allianz Life Insurance Company of North America, 5701 Golden Hills Drive, Minneapolis, MN 55416-1297. www.allianzlife.com. In New York, products are issued by Allianz Life Insurance Company of New York, </a:t>
            </a:r>
            <a:r>
              <a:rPr lang="en-US" sz="1600" b="0" dirty="0"/>
              <a:t>28 Liberty Street, 38th Floor, New York, NY 10005-1422</a:t>
            </a:r>
            <a:r>
              <a:rPr lang="en-US" altLang="en-US" sz="1600" b="0" dirty="0">
                <a:solidFill>
                  <a:srgbClr val="113388"/>
                </a:solidFill>
              </a:rPr>
              <a:t>. www.allianzlife.com/new-york. Variable products are distributed by their affiliate, Allianz Life Financial Services, LLC, </a:t>
            </a:r>
            <a:r>
              <a:rPr lang="en-US" altLang="en-US" sz="1500" b="0" dirty="0">
                <a:solidFill>
                  <a:srgbClr val="113388"/>
                </a:solidFill>
              </a:rPr>
              <a:t>member FINRA</a:t>
            </a:r>
            <a:r>
              <a:rPr lang="en-US" altLang="en-US" sz="1600" b="0" dirty="0">
                <a:solidFill>
                  <a:srgbClr val="113388"/>
                </a:solidFill>
              </a:rPr>
              <a:t>, 5701 Golden Hills Drive, Minneapolis, MN 55416-1297. www.allianzlife.com. Only Allianz Life Insurance Company of New York is authorized to offer annuities and life insurance in the state of New York.</a:t>
            </a:r>
          </a:p>
        </p:txBody>
      </p:sp>
      <p:sp>
        <p:nvSpPr>
          <p:cNvPr id="6" name="Rectangle 1"/>
          <p:cNvSpPr>
            <a:spLocks noChangeArrowheads="1"/>
          </p:cNvSpPr>
          <p:nvPr/>
        </p:nvSpPr>
        <p:spPr bwMode="auto">
          <a:xfrm>
            <a:off x="447675" y="4396155"/>
            <a:ext cx="8267700" cy="50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43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ts val="1600"/>
              </a:lnSpc>
              <a:spcBef>
                <a:spcPts val="400"/>
              </a:spcBef>
              <a:spcAft>
                <a:spcPct val="0"/>
              </a:spcAft>
              <a:buClr>
                <a:srgbClr val="113388"/>
              </a:buClr>
              <a:buFontTx/>
              <a:buNone/>
            </a:pPr>
            <a:r>
              <a:rPr lang="en-US" altLang="en-US" sz="1300" b="0" dirty="0">
                <a:solidFill>
                  <a:srgbClr val="113388"/>
                </a:solidFill>
              </a:rPr>
              <a:t>• Not FDIC insured • May lose value • No bank or credit union guarantee • Not a deposit • Not insured by any federal government agency or NCUA/NCUSIF</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CD5875C9-4725-4569-BA5F-34D729FC026F}" type="slidenum">
              <a:rPr lang="en-US"/>
              <a:pPr>
                <a:defRPr/>
              </a:pPr>
              <a:t>36</a:t>
            </a:fld>
            <a:endParaRPr lang="en-US"/>
          </a:p>
        </p:txBody>
      </p:sp>
      <p:sp>
        <p:nvSpPr>
          <p:cNvPr id="43011" name="Rectangle 32"/>
          <p:cNvSpPr>
            <a:spLocks noGrp="1"/>
          </p:cNvSpPr>
          <p:nvPr>
            <p:ph type="body" idx="1"/>
          </p:nvPr>
        </p:nvSpPr>
        <p:spPr/>
        <p:txBody>
          <a:bodyPr/>
          <a:lstStyle/>
          <a:p>
            <a:pPr lvl="1" indent="0"/>
            <a:r>
              <a:rPr lang="en-US" altLang="en-US" sz="3200"/>
              <a:t>Thank you!</a:t>
            </a:r>
          </a:p>
          <a:p>
            <a:pPr lvl="1" indent="0"/>
            <a:r>
              <a:rPr lang="en-US" altLang="en-US" sz="2400"/>
              <a:t>Questions?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752DBFB7-B4D1-4744-A206-42205EAAB4FA}" type="slidenum">
              <a:rPr lang="en-US"/>
              <a:pPr>
                <a:defRPr/>
              </a:pPr>
              <a:t>4</a:t>
            </a:fld>
            <a:endParaRPr lang="en-US"/>
          </a:p>
        </p:txBody>
      </p:sp>
      <p:sp>
        <p:nvSpPr>
          <p:cNvPr id="10243" name="Rectangle 5"/>
          <p:cNvSpPr>
            <a:spLocks noGrp="1"/>
          </p:cNvSpPr>
          <p:nvPr>
            <p:ph type="title"/>
          </p:nvPr>
        </p:nvSpPr>
        <p:spPr/>
        <p:txBody>
          <a:bodyPr/>
          <a:lstStyle/>
          <a:p>
            <a:r>
              <a:rPr lang="en-US" altLang="en-US"/>
              <a:t>Social Security provides options</a:t>
            </a:r>
          </a:p>
        </p:txBody>
      </p:sp>
      <p:sp>
        <p:nvSpPr>
          <p:cNvPr id="10244" name="Rectangle 6"/>
          <p:cNvSpPr>
            <a:spLocks noGrp="1"/>
          </p:cNvSpPr>
          <p:nvPr>
            <p:ph type="body" idx="1"/>
          </p:nvPr>
        </p:nvSpPr>
        <p:spPr>
          <a:xfrm>
            <a:off x="471488" y="1600200"/>
            <a:ext cx="4570412" cy="3924300"/>
          </a:xfrm>
        </p:spPr>
        <p:txBody>
          <a:bodyPr/>
          <a:lstStyle/>
          <a:p>
            <a:pPr lvl="2">
              <a:spcBef>
                <a:spcPts val="1200"/>
              </a:spcBef>
            </a:pPr>
            <a:r>
              <a:rPr lang="en-US" altLang="en-US"/>
              <a:t>Many believe it is cut and dried</a:t>
            </a:r>
          </a:p>
          <a:p>
            <a:pPr lvl="2">
              <a:spcBef>
                <a:spcPts val="1200"/>
              </a:spcBef>
            </a:pPr>
            <a:r>
              <a:rPr lang="en-US" altLang="en-US"/>
              <a:t>However, it is a retirement income source with some control</a:t>
            </a:r>
          </a:p>
          <a:p>
            <a:pPr lvl="2">
              <a:spcBef>
                <a:spcPts val="1200"/>
              </a:spcBef>
            </a:pPr>
            <a:r>
              <a:rPr lang="en-US" altLang="en-US"/>
              <a:t>Managing your Social Security benefit is part of your retirement income process</a:t>
            </a: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l="60477" t="21841" r="4857" b="11746"/>
          <a:stretch>
            <a:fillRect/>
          </a:stretch>
        </p:blipFill>
        <p:spPr bwMode="auto">
          <a:xfrm>
            <a:off x="5529263" y="1498600"/>
            <a:ext cx="317023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6F2F9A5A-235D-4F8A-BF0B-D06F4F1D5888}" type="slidenum">
              <a:rPr lang="en-US"/>
              <a:pPr>
                <a:defRPr/>
              </a:pPr>
              <a:t>5</a:t>
            </a:fld>
            <a:endParaRPr lang="en-US"/>
          </a:p>
        </p:txBody>
      </p:sp>
      <p:sp>
        <p:nvSpPr>
          <p:cNvPr id="11267" name="Rectangle 134"/>
          <p:cNvSpPr>
            <a:spLocks noGrp="1" noChangeArrowheads="1"/>
          </p:cNvSpPr>
          <p:nvPr>
            <p:ph type="title"/>
          </p:nvPr>
        </p:nvSpPr>
        <p:spPr/>
        <p:txBody>
          <a:bodyPr/>
          <a:lstStyle/>
          <a:p>
            <a:r>
              <a:rPr lang="en-US" altLang="en-US"/>
              <a:t>Agenda</a:t>
            </a:r>
          </a:p>
        </p:txBody>
      </p:sp>
      <p:sp>
        <p:nvSpPr>
          <p:cNvPr id="11268" name="Rectangle 135"/>
          <p:cNvSpPr>
            <a:spLocks noGrp="1"/>
          </p:cNvSpPr>
          <p:nvPr>
            <p:ph type="body" idx="1"/>
          </p:nvPr>
        </p:nvSpPr>
        <p:spPr>
          <a:xfrm>
            <a:off x="2786063" y="1420813"/>
            <a:ext cx="5770562" cy="3959225"/>
          </a:xfrm>
        </p:spPr>
        <p:txBody>
          <a:bodyPr/>
          <a:lstStyle/>
          <a:p>
            <a:pPr>
              <a:spcBef>
                <a:spcPts val="1200"/>
              </a:spcBef>
            </a:pPr>
            <a:r>
              <a:rPr lang="en-US" altLang="en-US" sz="2400" dirty="0"/>
              <a:t>Social Security basics</a:t>
            </a:r>
          </a:p>
          <a:p>
            <a:pPr>
              <a:spcBef>
                <a:spcPts val="1200"/>
              </a:spcBef>
            </a:pPr>
            <a:r>
              <a:rPr lang="en-US" altLang="en-US" sz="2400" dirty="0"/>
              <a:t>Income benefits</a:t>
            </a:r>
          </a:p>
          <a:p>
            <a:pPr>
              <a:spcBef>
                <a:spcPts val="1200"/>
              </a:spcBef>
            </a:pPr>
            <a:r>
              <a:rPr lang="en-US" altLang="en-US" sz="2400" dirty="0"/>
              <a:t>When to start benefits</a:t>
            </a:r>
          </a:p>
          <a:p>
            <a:pPr>
              <a:spcBef>
                <a:spcPts val="1200"/>
              </a:spcBef>
            </a:pPr>
            <a:r>
              <a:rPr lang="en-US" altLang="en-US" sz="2400" dirty="0"/>
              <a:t>Working in retirement</a:t>
            </a:r>
          </a:p>
          <a:p>
            <a:pPr>
              <a:spcBef>
                <a:spcPts val="1200"/>
              </a:spcBef>
            </a:pPr>
            <a:r>
              <a:rPr lang="en-US" altLang="en-US" sz="2400" dirty="0"/>
              <a:t>Tax implications</a:t>
            </a:r>
          </a:p>
          <a:p>
            <a:pPr>
              <a:spcBef>
                <a:spcPts val="1200"/>
              </a:spcBef>
            </a:pPr>
            <a:r>
              <a:rPr lang="en-US" altLang="en-US" sz="2400" dirty="0"/>
              <a:t>Spousal and survivor benefits</a:t>
            </a:r>
          </a:p>
          <a:p>
            <a:pPr>
              <a:spcBef>
                <a:spcPts val="1200"/>
              </a:spcBef>
            </a:pPr>
            <a:r>
              <a:rPr lang="en-US" altLang="en-US" sz="2400" dirty="0"/>
              <a:t>Medicare</a:t>
            </a:r>
          </a:p>
          <a:p>
            <a:endParaRPr lang="en-US" altLang="en-US" dirty="0"/>
          </a:p>
        </p:txBody>
      </p:sp>
      <p:sp>
        <p:nvSpPr>
          <p:cNvPr id="11269" name="TextBox 2"/>
          <p:cNvSpPr txBox="1">
            <a:spLocks noChangeArrowheads="1"/>
          </p:cNvSpPr>
          <p:nvPr/>
        </p:nvSpPr>
        <p:spPr bwMode="auto">
          <a:xfrm>
            <a:off x="652463" y="5588000"/>
            <a:ext cx="814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buClr>
                <a:schemeClr val="tx1"/>
              </a:buClr>
              <a:buFont typeface="Wingdings" pitchFamily="2" charset="2"/>
              <a:buAutoNum type="arabicPeriod"/>
              <a:defRPr sz="2800">
                <a:solidFill>
                  <a:schemeClr val="tx1"/>
                </a:solidFill>
                <a:latin typeface="Calibri" pitchFamily="34" charset="0"/>
                <a:ea typeface="ＭＳ Ｐゴシック" pitchFamily="34" charset="-128"/>
              </a:defRPr>
            </a:lvl1pPr>
            <a:lvl2pPr marL="742950" indent="-285750" eaLnBrk="0" hangingPunct="0">
              <a:lnSpc>
                <a:spcPct val="95000"/>
              </a:lnSpc>
              <a:spcAft>
                <a:spcPct val="35000"/>
              </a:spcAft>
              <a:buClr>
                <a:schemeClr val="tx1"/>
              </a:buClr>
              <a:buFont typeface="Wingdings" pitchFamily="2" charset="2"/>
              <a:buChar char="§"/>
              <a:defRPr sz="2000">
                <a:solidFill>
                  <a:schemeClr val="tx1"/>
                </a:solidFill>
                <a:latin typeface="Calibri" pitchFamily="34" charset="0"/>
                <a:ea typeface="ＭＳ Ｐゴシック" pitchFamily="34" charset="-128"/>
              </a:defRPr>
            </a:lvl2pPr>
            <a:lvl3pPr marL="1143000" indent="-228600" eaLnBrk="0" hangingPunct="0">
              <a:lnSpc>
                <a:spcPct val="95000"/>
              </a:lnSpc>
              <a:spcAft>
                <a:spcPct val="10000"/>
              </a:spcAft>
              <a:buClr>
                <a:schemeClr val="tx1"/>
              </a:buClr>
              <a:buFont typeface="Wingdings" pitchFamily="2" charset="2"/>
              <a:defRPr sz="1200">
                <a:solidFill>
                  <a:schemeClr val="tx1"/>
                </a:solidFill>
                <a:latin typeface="Calibri" pitchFamily="34" charset="0"/>
                <a:ea typeface="ＭＳ Ｐゴシック" pitchFamily="34" charset="-128"/>
              </a:defRPr>
            </a:lvl3pPr>
            <a:lvl4pPr marL="1600200" indent="-228600" eaLnBrk="0" hangingPunct="0">
              <a:lnSpc>
                <a:spcPct val="95000"/>
              </a:lnSpc>
              <a:spcAft>
                <a:spcPct val="10000"/>
              </a:spcAft>
              <a:buClr>
                <a:schemeClr val="tx1"/>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eaLnBrk="0" hangingPunct="0">
              <a:lnSpc>
                <a:spcPct val="95000"/>
              </a:lnSpc>
              <a:spcAft>
                <a:spcPct val="10000"/>
              </a:spcAft>
              <a:buFont typeface="Wingdings" pitchFamily="2" charset="2"/>
              <a:buChar char="§"/>
              <a:defRPr sz="1200">
                <a:solidFill>
                  <a:schemeClr val="tx1"/>
                </a:solidFill>
                <a:latin typeface="Calibri" pitchFamily="34" charset="0"/>
                <a:ea typeface="ＭＳ Ｐゴシック" pitchFamily="34" charset="-128"/>
              </a:defRPr>
            </a:lvl5pPr>
            <a:lvl6pPr marL="25146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6pPr>
            <a:lvl7pPr marL="29718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7pPr>
            <a:lvl8pPr marL="34290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8pPr>
            <a:lvl9pPr marL="3886200" indent="-228600" defTabSz="457200" eaLnBrk="0" fontAlgn="base" hangingPunct="0">
              <a:lnSpc>
                <a:spcPct val="95000"/>
              </a:lnSpc>
              <a:spcBef>
                <a:spcPct val="0"/>
              </a:spcBef>
              <a:spcAft>
                <a:spcPct val="10000"/>
              </a:spcAft>
              <a:buFont typeface="Wingdings" pitchFamily="2" charset="2"/>
              <a:buChar char="§"/>
              <a:defRPr sz="1200">
                <a:solidFill>
                  <a:schemeClr val="tx1"/>
                </a:solidFill>
                <a:latin typeface="Calibri" pitchFamily="34" charset="0"/>
                <a:ea typeface="ＭＳ Ｐゴシック" pitchFamily="34" charset="-128"/>
              </a:defRPr>
            </a:lvl9pPr>
          </a:lstStyle>
          <a:p>
            <a:pPr eaLnBrk="1" hangingPunct="1">
              <a:lnSpc>
                <a:spcPct val="100000"/>
              </a:lnSpc>
              <a:buClrTx/>
              <a:buFontTx/>
              <a:buNone/>
            </a:pPr>
            <a:r>
              <a:rPr lang="en-US" altLang="en-US" sz="1400"/>
              <a:t>As we discuss this material, please be aware that you should seek guidance from the Social Security Administration regarding your particular situation.</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C74D462-3BC4-4DD0-BF2E-92FD30CD1CBE}" type="slidenum">
              <a:rPr lang="en-US"/>
              <a:pPr>
                <a:defRPr/>
              </a:pPr>
              <a:t>6</a:t>
            </a:fld>
            <a:endParaRPr lang="en-US"/>
          </a:p>
        </p:txBody>
      </p:sp>
      <p:sp>
        <p:nvSpPr>
          <p:cNvPr id="12291" name="Rectangle 31"/>
          <p:cNvSpPr>
            <a:spLocks noGrp="1" noChangeArrowheads="1"/>
          </p:cNvSpPr>
          <p:nvPr>
            <p:ph type="title"/>
          </p:nvPr>
        </p:nvSpPr>
        <p:spPr/>
        <p:txBody>
          <a:bodyPr/>
          <a:lstStyle/>
          <a:p>
            <a:r>
              <a:rPr lang="en-US" altLang="en-US"/>
              <a:t>1</a:t>
            </a:r>
          </a:p>
        </p:txBody>
      </p:sp>
      <p:sp>
        <p:nvSpPr>
          <p:cNvPr id="12292" name="Rectangle 32"/>
          <p:cNvSpPr>
            <a:spLocks noGrp="1"/>
          </p:cNvSpPr>
          <p:nvPr>
            <p:ph type="body" idx="1"/>
          </p:nvPr>
        </p:nvSpPr>
        <p:spPr/>
        <p:txBody>
          <a:bodyPr/>
          <a:lstStyle/>
          <a:p>
            <a:pPr marL="0" indent="0"/>
            <a:r>
              <a:rPr lang="en-US" altLang="en-US"/>
              <a:t>Social Security</a:t>
            </a:r>
          </a:p>
          <a:p>
            <a:pPr lvl="1" indent="0"/>
            <a:r>
              <a:rPr lang="en-US" altLang="en-US"/>
              <a:t>Key 1: Social Security basics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D1E0F1F6-D4C1-4927-BBC2-3E4E04DE1DB1}" type="slidenum">
              <a:rPr lang="en-US"/>
              <a:pPr>
                <a:defRPr/>
              </a:pPr>
              <a:t>7</a:t>
            </a:fld>
            <a:endParaRPr lang="en-US"/>
          </a:p>
        </p:txBody>
      </p:sp>
      <p:sp>
        <p:nvSpPr>
          <p:cNvPr id="14339" name="Rectangle 5"/>
          <p:cNvSpPr>
            <a:spLocks noGrp="1"/>
          </p:cNvSpPr>
          <p:nvPr>
            <p:ph type="title"/>
          </p:nvPr>
        </p:nvSpPr>
        <p:spPr/>
        <p:txBody>
          <a:bodyPr/>
          <a:lstStyle/>
          <a:p>
            <a:r>
              <a:rPr lang="en-US" altLang="en-US" dirty="0"/>
              <a:t>Facts to know</a:t>
            </a:r>
          </a:p>
        </p:txBody>
      </p:sp>
      <p:sp>
        <p:nvSpPr>
          <p:cNvPr id="14340"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a:solidFill>
                  <a:srgbClr val="FFFFFF"/>
                </a:solidFill>
              </a:rPr>
              <a:t>1</a:t>
            </a:r>
          </a:p>
        </p:txBody>
      </p:sp>
      <p:sp>
        <p:nvSpPr>
          <p:cNvPr id="14342" name="Content Placeholder 1"/>
          <p:cNvSpPr txBox="1">
            <a:spLocks/>
          </p:cNvSpPr>
          <p:nvPr/>
        </p:nvSpPr>
        <p:spPr bwMode="gray">
          <a:xfrm>
            <a:off x="471488" y="1363663"/>
            <a:ext cx="82153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876300" indent="-53340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lvl="2">
              <a:buClr>
                <a:srgbClr val="113388"/>
              </a:buClr>
              <a:buFontTx/>
              <a:buNone/>
            </a:pPr>
            <a:r>
              <a:rPr lang="en-US" altLang="en-US" sz="2200" dirty="0">
                <a:solidFill>
                  <a:srgbClr val="113388"/>
                </a:solidFill>
              </a:rPr>
              <a:t>Fewer workers say Social Security will be a major source of income, while more retirees say it is a major source of their retirement income.</a:t>
            </a:r>
            <a:endParaRPr lang="en-US" altLang="en-US" sz="2200" b="1" baseline="30000" dirty="0">
              <a:solidFill>
                <a:srgbClr val="113388"/>
              </a:solidFill>
            </a:endParaRPr>
          </a:p>
          <a:p>
            <a:pPr lvl="1">
              <a:buClr>
                <a:srgbClr val="113388"/>
              </a:buClr>
              <a:buFont typeface="Lucida Grande" pitchFamily="-112" charset="0"/>
              <a:buNone/>
            </a:pPr>
            <a:endParaRPr lang="en-US" altLang="en-US" sz="1800" dirty="0">
              <a:solidFill>
                <a:srgbClr val="113388"/>
              </a:solidFill>
            </a:endParaRPr>
          </a:p>
        </p:txBody>
      </p:sp>
      <p:sp>
        <p:nvSpPr>
          <p:cNvPr id="14343" name="Text Box 12"/>
          <p:cNvSpPr txBox="1">
            <a:spLocks noChangeArrowheads="1"/>
          </p:cNvSpPr>
          <p:nvPr/>
        </p:nvSpPr>
        <p:spPr bwMode="gray">
          <a:xfrm>
            <a:off x="433388" y="5756276"/>
            <a:ext cx="7991475"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
                <a:schemeClr val="accent1"/>
              </a:buClr>
              <a:buFontTx/>
              <a:buNone/>
            </a:pPr>
            <a:r>
              <a:rPr lang="en-US" altLang="en-US" sz="1200" b="0" dirty="0">
                <a:solidFill>
                  <a:schemeClr val="bg2"/>
                </a:solidFill>
              </a:rPr>
              <a:t>Employer Benefit Research Institute, “The 2018 Retirement Confidence Survey,” April 24, 2018.</a:t>
            </a:r>
          </a:p>
          <a:p>
            <a:pPr defTabSz="914400" eaLnBrk="1" hangingPunct="1">
              <a:lnSpc>
                <a:spcPct val="100000"/>
              </a:lnSpc>
              <a:spcAft>
                <a:spcPct val="0"/>
              </a:spcAft>
              <a:buClr>
                <a:schemeClr val="accent1"/>
              </a:buClr>
              <a:buFontTx/>
              <a:buNone/>
            </a:pPr>
            <a:r>
              <a:rPr lang="en-US" altLang="en-US" sz="1200" b="0" dirty="0">
                <a:solidFill>
                  <a:schemeClr val="bg2"/>
                </a:solidFill>
              </a:rPr>
              <a:t>To what extent do workers/retirees expect or say Social Security will be/is a source of income in retirement?</a:t>
            </a:r>
          </a:p>
        </p:txBody>
      </p:sp>
      <p:sp>
        <p:nvSpPr>
          <p:cNvPr id="14349" name="Text Box 36"/>
          <p:cNvSpPr txBox="1">
            <a:spLocks noChangeArrowheads="1"/>
          </p:cNvSpPr>
          <p:nvPr/>
        </p:nvSpPr>
        <p:spPr bwMode="gray">
          <a:xfrm>
            <a:off x="3994150" y="3879850"/>
            <a:ext cx="91440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rgbClr val="113388"/>
              </a:buClr>
            </a:pPr>
            <a:r>
              <a:rPr lang="en-US" altLang="en-US" sz="2200" b="0" dirty="0">
                <a:solidFill>
                  <a:srgbClr val="FFFFFF"/>
                </a:solidFill>
              </a:rPr>
              <a:t>16.5%</a:t>
            </a:r>
          </a:p>
        </p:txBody>
      </p:sp>
      <p:sp>
        <p:nvSpPr>
          <p:cNvPr id="14354"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Basic facts</a:t>
            </a:r>
          </a:p>
        </p:txBody>
      </p:sp>
      <p:graphicFrame>
        <p:nvGraphicFramePr>
          <p:cNvPr id="2" name="Chart 1"/>
          <p:cNvGraphicFramePr/>
          <p:nvPr>
            <p:extLst>
              <p:ext uri="{D42A27DB-BD31-4B8C-83A1-F6EECF244321}">
                <p14:modId xmlns:p14="http://schemas.microsoft.com/office/powerpoint/2010/main" val="2053531738"/>
              </p:ext>
            </p:extLst>
          </p:nvPr>
        </p:nvGraphicFramePr>
        <p:xfrm>
          <a:off x="785446" y="1819032"/>
          <a:ext cx="4630615" cy="3573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1698820254"/>
              </p:ext>
            </p:extLst>
          </p:nvPr>
        </p:nvGraphicFramePr>
        <p:xfrm>
          <a:off x="4781491" y="1875691"/>
          <a:ext cx="4092878" cy="347152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336428" y="5193324"/>
            <a:ext cx="2989384" cy="307777"/>
          </a:xfrm>
          <a:prstGeom prst="rect">
            <a:avLst/>
          </a:prstGeom>
          <a:noFill/>
        </p:spPr>
        <p:txBody>
          <a:bodyPr wrap="square" rtlCol="0">
            <a:spAutoFit/>
          </a:bodyPr>
          <a:lstStyle/>
          <a:p>
            <a:r>
              <a:rPr lang="en-US" sz="1400" dirty="0"/>
              <a:t>86% major/minor source</a:t>
            </a:r>
          </a:p>
        </p:txBody>
      </p:sp>
      <p:sp>
        <p:nvSpPr>
          <p:cNvPr id="5" name="TextBox 4"/>
          <p:cNvSpPr txBox="1"/>
          <p:nvPr/>
        </p:nvSpPr>
        <p:spPr>
          <a:xfrm>
            <a:off x="5978765" y="5193323"/>
            <a:ext cx="3153508" cy="307777"/>
          </a:xfrm>
          <a:prstGeom prst="rect">
            <a:avLst/>
          </a:prstGeom>
          <a:noFill/>
        </p:spPr>
        <p:txBody>
          <a:bodyPr wrap="square" rtlCol="0">
            <a:spAutoFit/>
          </a:bodyPr>
          <a:lstStyle/>
          <a:p>
            <a:r>
              <a:rPr lang="en-US" sz="1400" dirty="0"/>
              <a:t>91% major/minor source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D1E0F1F6-D4C1-4927-BBC2-3E4E04DE1DB1}" type="slidenum">
              <a:rPr lang="en-US"/>
              <a:pPr>
                <a:defRPr/>
              </a:pPr>
              <a:t>8</a:t>
            </a:fld>
            <a:endParaRPr lang="en-US"/>
          </a:p>
        </p:txBody>
      </p:sp>
      <p:sp>
        <p:nvSpPr>
          <p:cNvPr id="14339" name="Rectangle 5"/>
          <p:cNvSpPr>
            <a:spLocks noGrp="1"/>
          </p:cNvSpPr>
          <p:nvPr>
            <p:ph type="title"/>
          </p:nvPr>
        </p:nvSpPr>
        <p:spPr/>
        <p:txBody>
          <a:bodyPr/>
          <a:lstStyle/>
          <a:p>
            <a:r>
              <a:rPr lang="en-US" altLang="en-US"/>
              <a:t>Social Security is more than just retirement</a:t>
            </a:r>
          </a:p>
        </p:txBody>
      </p:sp>
      <p:sp>
        <p:nvSpPr>
          <p:cNvPr id="14340"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a:solidFill>
                  <a:srgbClr val="FFFFFF"/>
                </a:solidFill>
              </a:rPr>
              <a:t>1</a:t>
            </a:r>
          </a:p>
        </p:txBody>
      </p:sp>
      <p:sp>
        <p:nvSpPr>
          <p:cNvPr id="14342" name="Content Placeholder 1"/>
          <p:cNvSpPr txBox="1">
            <a:spLocks/>
          </p:cNvSpPr>
          <p:nvPr/>
        </p:nvSpPr>
        <p:spPr bwMode="gray">
          <a:xfrm>
            <a:off x="471488" y="1363663"/>
            <a:ext cx="82153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876300" indent="-53340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lvl="2">
              <a:buClr>
                <a:srgbClr val="113388"/>
              </a:buClr>
              <a:buFontTx/>
              <a:buNone/>
            </a:pPr>
            <a:r>
              <a:rPr lang="en-US" altLang="en-US" sz="2200" dirty="0">
                <a:solidFill>
                  <a:srgbClr val="113388"/>
                </a:solidFill>
              </a:rPr>
              <a:t>About 63 million Americans were estimated to receive approximately  $1 trillion in Social Security benefits in 2018</a:t>
            </a:r>
            <a:endParaRPr lang="en-US" altLang="en-US" sz="2200" b="1" baseline="30000" dirty="0">
              <a:solidFill>
                <a:srgbClr val="113388"/>
              </a:solidFill>
            </a:endParaRPr>
          </a:p>
          <a:p>
            <a:pPr lvl="1">
              <a:buClr>
                <a:srgbClr val="113388"/>
              </a:buClr>
              <a:buFont typeface="Lucida Grande" pitchFamily="-112" charset="0"/>
              <a:buNone/>
            </a:pPr>
            <a:endParaRPr lang="en-US" altLang="en-US" sz="1800" dirty="0">
              <a:solidFill>
                <a:srgbClr val="113388"/>
              </a:solidFill>
            </a:endParaRPr>
          </a:p>
        </p:txBody>
      </p:sp>
      <p:sp>
        <p:nvSpPr>
          <p:cNvPr id="14343" name="Text Box 12"/>
          <p:cNvSpPr txBox="1">
            <a:spLocks noChangeArrowheads="1"/>
          </p:cNvSpPr>
          <p:nvPr/>
        </p:nvSpPr>
        <p:spPr bwMode="gray">
          <a:xfrm>
            <a:off x="422275" y="5970642"/>
            <a:ext cx="799147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30000"/>
              </a:spcAft>
              <a:buClr>
                <a:srgbClr val="113388"/>
              </a:buClr>
            </a:pPr>
            <a:r>
              <a:rPr lang="en-US" altLang="en-US" sz="1200" b="0" dirty="0">
                <a:solidFill>
                  <a:srgbClr val="5F5F5F"/>
                </a:solidFill>
              </a:rPr>
              <a:t>Social Security Administration, Fact Sheet, Social Security, 2018.</a:t>
            </a:r>
          </a:p>
        </p:txBody>
      </p:sp>
      <p:sp>
        <p:nvSpPr>
          <p:cNvPr id="14349" name="Text Box 36"/>
          <p:cNvSpPr txBox="1">
            <a:spLocks noChangeArrowheads="1"/>
          </p:cNvSpPr>
          <p:nvPr/>
        </p:nvSpPr>
        <p:spPr bwMode="gray">
          <a:xfrm>
            <a:off x="3994150" y="3879850"/>
            <a:ext cx="91440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rgbClr val="113388"/>
              </a:buClr>
            </a:pPr>
            <a:r>
              <a:rPr lang="en-US" altLang="en-US" sz="2200" b="0" dirty="0">
                <a:solidFill>
                  <a:srgbClr val="FFFFFF"/>
                </a:solidFill>
              </a:rPr>
              <a:t>16.5%</a:t>
            </a:r>
          </a:p>
        </p:txBody>
      </p:sp>
      <p:sp>
        <p:nvSpPr>
          <p:cNvPr id="14354"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Basic facts</a:t>
            </a:r>
          </a:p>
        </p:txBody>
      </p:sp>
      <p:sp>
        <p:nvSpPr>
          <p:cNvPr id="3" name="TextBox 2"/>
          <p:cNvSpPr txBox="1"/>
          <p:nvPr/>
        </p:nvSpPr>
        <p:spPr>
          <a:xfrm>
            <a:off x="1721830" y="2706540"/>
            <a:ext cx="1277816" cy="307777"/>
          </a:xfrm>
          <a:prstGeom prst="rect">
            <a:avLst/>
          </a:prstGeom>
          <a:noFill/>
        </p:spPr>
        <p:txBody>
          <a:bodyPr wrap="square" rtlCol="0">
            <a:spAutoFit/>
          </a:bodyPr>
          <a:lstStyle/>
          <a:p>
            <a:r>
              <a:rPr lang="en-US" sz="1400" dirty="0"/>
              <a:t>Survivors</a:t>
            </a:r>
          </a:p>
        </p:txBody>
      </p:sp>
      <p:sp>
        <p:nvSpPr>
          <p:cNvPr id="4" name="TextBox 3"/>
          <p:cNvSpPr txBox="1"/>
          <p:nvPr/>
        </p:nvSpPr>
        <p:spPr>
          <a:xfrm>
            <a:off x="302998" y="3641802"/>
            <a:ext cx="1622789" cy="523220"/>
          </a:xfrm>
          <a:prstGeom prst="rect">
            <a:avLst/>
          </a:prstGeom>
          <a:noFill/>
        </p:spPr>
        <p:txBody>
          <a:bodyPr wrap="square" rtlCol="0">
            <a:spAutoFit/>
          </a:bodyPr>
          <a:lstStyle/>
          <a:p>
            <a:r>
              <a:rPr lang="en-US" sz="1400" dirty="0"/>
              <a:t>Disabled and their dependents</a:t>
            </a:r>
          </a:p>
        </p:txBody>
      </p:sp>
      <p:sp>
        <p:nvSpPr>
          <p:cNvPr id="5" name="TextBox 4"/>
          <p:cNvSpPr txBox="1"/>
          <p:nvPr/>
        </p:nvSpPr>
        <p:spPr>
          <a:xfrm>
            <a:off x="4605400" y="4720489"/>
            <a:ext cx="2178966" cy="523220"/>
          </a:xfrm>
          <a:prstGeom prst="rect">
            <a:avLst/>
          </a:prstGeom>
          <a:noFill/>
        </p:spPr>
        <p:txBody>
          <a:bodyPr wrap="square" rtlCol="0">
            <a:spAutoFit/>
          </a:bodyPr>
          <a:lstStyle/>
          <a:p>
            <a:r>
              <a:rPr lang="en-US" sz="1400" dirty="0"/>
              <a:t>Retirees and their dependents</a:t>
            </a:r>
          </a:p>
        </p:txBody>
      </p:sp>
      <p:sp>
        <p:nvSpPr>
          <p:cNvPr id="6" name="TextBox 5"/>
          <p:cNvSpPr txBox="1"/>
          <p:nvPr/>
        </p:nvSpPr>
        <p:spPr>
          <a:xfrm>
            <a:off x="5769025" y="3058141"/>
            <a:ext cx="2822209" cy="1277273"/>
          </a:xfrm>
          <a:prstGeom prst="rect">
            <a:avLst/>
          </a:prstGeom>
          <a:noFill/>
          <a:ln>
            <a:solidFill>
              <a:schemeClr val="tx1"/>
            </a:solidFill>
          </a:ln>
        </p:spPr>
        <p:txBody>
          <a:bodyPr wrap="square" rtlCol="0">
            <a:spAutoFit/>
          </a:bodyPr>
          <a:lstStyle/>
          <a:p>
            <a:r>
              <a:rPr lang="en-US" b="1" dirty="0"/>
              <a:t>Average monthly amount:</a:t>
            </a:r>
          </a:p>
          <a:p>
            <a:endParaRPr lang="en-US" dirty="0"/>
          </a:p>
          <a:p>
            <a:r>
              <a:rPr lang="en-US" dirty="0"/>
              <a:t>Retired workers       $1,413</a:t>
            </a:r>
          </a:p>
          <a:p>
            <a:pPr>
              <a:spcBef>
                <a:spcPts val="600"/>
              </a:spcBef>
            </a:pPr>
            <a:r>
              <a:rPr lang="en-US" dirty="0"/>
              <a:t>Disabled                    $1,198</a:t>
            </a:r>
          </a:p>
        </p:txBody>
      </p:sp>
      <p:sp>
        <p:nvSpPr>
          <p:cNvPr id="7" name="TextBox 6"/>
          <p:cNvSpPr txBox="1"/>
          <p:nvPr/>
        </p:nvSpPr>
        <p:spPr>
          <a:xfrm>
            <a:off x="1721830" y="2095500"/>
            <a:ext cx="6371857" cy="369332"/>
          </a:xfrm>
          <a:prstGeom prst="rect">
            <a:avLst/>
          </a:prstGeom>
          <a:noFill/>
        </p:spPr>
        <p:txBody>
          <a:bodyPr wrap="square" rtlCol="0">
            <a:spAutoFit/>
          </a:bodyPr>
          <a:lstStyle/>
          <a:p>
            <a:r>
              <a:rPr lang="en-US" altLang="en-US" b="1" dirty="0">
                <a:solidFill>
                  <a:srgbClr val="008699"/>
                </a:solidFill>
              </a:rPr>
              <a:t>Average monthly benefit using June 2018 beneficiary data</a:t>
            </a:r>
            <a:endParaRPr lang="en-US" altLang="en-US" b="1" baseline="30000" dirty="0">
              <a:solidFill>
                <a:srgbClr val="008699"/>
              </a:solidFill>
            </a:endParaRPr>
          </a:p>
        </p:txBody>
      </p:sp>
      <p:graphicFrame>
        <p:nvGraphicFramePr>
          <p:cNvPr id="8" name="Chart 7"/>
          <p:cNvGraphicFramePr/>
          <p:nvPr>
            <p:extLst>
              <p:ext uri="{D42A27DB-BD31-4B8C-83A1-F6EECF244321}">
                <p14:modId xmlns:p14="http://schemas.microsoft.com/office/powerpoint/2010/main" val="369592431"/>
              </p:ext>
            </p:extLst>
          </p:nvPr>
        </p:nvGraphicFramePr>
        <p:xfrm>
          <a:off x="584824" y="2517281"/>
          <a:ext cx="5410328" cy="3591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72918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607B5BDD-F7EC-457C-A522-A0F097A851D6}" type="slidenum">
              <a:rPr lang="en-US"/>
              <a:pPr>
                <a:defRPr/>
              </a:pPr>
              <a:t>9</a:t>
            </a:fld>
            <a:endParaRPr lang="en-US"/>
          </a:p>
        </p:txBody>
      </p:sp>
      <p:sp>
        <p:nvSpPr>
          <p:cNvPr id="15363" name="Rectangle 5"/>
          <p:cNvSpPr>
            <a:spLocks noGrp="1"/>
          </p:cNvSpPr>
          <p:nvPr>
            <p:ph type="title"/>
          </p:nvPr>
        </p:nvSpPr>
        <p:spPr/>
        <p:txBody>
          <a:bodyPr/>
          <a:lstStyle/>
          <a:p>
            <a:r>
              <a:rPr lang="en-US" altLang="en-US"/>
              <a:t>Will it be there?</a:t>
            </a:r>
          </a:p>
        </p:txBody>
      </p:sp>
      <p:sp>
        <p:nvSpPr>
          <p:cNvPr id="15364" name="Rectangle 6"/>
          <p:cNvSpPr>
            <a:spLocks noGrp="1"/>
          </p:cNvSpPr>
          <p:nvPr>
            <p:ph type="body" idx="1"/>
          </p:nvPr>
        </p:nvSpPr>
        <p:spPr>
          <a:xfrm>
            <a:off x="471488" y="1600200"/>
            <a:ext cx="4506912" cy="3924300"/>
          </a:xfrm>
        </p:spPr>
        <p:txBody>
          <a:bodyPr/>
          <a:lstStyle/>
          <a:p>
            <a:pPr lvl="2">
              <a:spcBef>
                <a:spcPts val="600"/>
              </a:spcBef>
            </a:pPr>
            <a:r>
              <a:rPr lang="en-US" altLang="en-US"/>
              <a:t>By 2034, the combined OASI (old age and survivor income) and DI (disability income) trust fund is expected to be depleted</a:t>
            </a:r>
            <a:r>
              <a:rPr lang="en-US" altLang="en-US" baseline="30000"/>
              <a:t>1</a:t>
            </a:r>
          </a:p>
          <a:p>
            <a:pPr lvl="2">
              <a:spcBef>
                <a:spcPts val="600"/>
              </a:spcBef>
            </a:pPr>
            <a:r>
              <a:rPr lang="en-US" altLang="en-US"/>
              <a:t>Revenue coming into the OASI and DI trust funds will be adequate to pay about 77% of scheduled benefits in 2034</a:t>
            </a:r>
            <a:r>
              <a:rPr lang="en-US" altLang="en-US" baseline="30000"/>
              <a:t>1</a:t>
            </a:r>
          </a:p>
        </p:txBody>
      </p:sp>
      <p:sp>
        <p:nvSpPr>
          <p:cNvPr id="15365" name="Freeform 11"/>
          <p:cNvSpPr>
            <a:spLocks/>
          </p:cNvSpPr>
          <p:nvPr/>
        </p:nvSpPr>
        <p:spPr bwMode="ltGray">
          <a:xfrm>
            <a:off x="8424863" y="71438"/>
            <a:ext cx="647700" cy="617537"/>
          </a:xfrm>
          <a:custGeom>
            <a:avLst/>
            <a:gdLst>
              <a:gd name="T0" fmla="*/ 2147483647 w 1158"/>
              <a:gd name="T1" fmla="*/ 2147483647 h 1104"/>
              <a:gd name="T2" fmla="*/ 2147483647 w 1158"/>
              <a:gd name="T3" fmla="*/ 2147483647 h 1104"/>
              <a:gd name="T4" fmla="*/ 2147483647 w 1158"/>
              <a:gd name="T5" fmla="*/ 2147483647 h 1104"/>
              <a:gd name="T6" fmla="*/ 2147483647 w 1158"/>
              <a:gd name="T7" fmla="*/ 0 h 1104"/>
              <a:gd name="T8" fmla="*/ 0 w 1158"/>
              <a:gd name="T9" fmla="*/ 0 h 1104"/>
              <a:gd name="T10" fmla="*/ 2147483647 w 115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8" h="1104">
                <a:moveTo>
                  <a:pt x="3" y="1104"/>
                </a:moveTo>
                <a:lnTo>
                  <a:pt x="948" y="1104"/>
                </a:lnTo>
                <a:lnTo>
                  <a:pt x="1158" y="894"/>
                </a:lnTo>
                <a:lnTo>
                  <a:pt x="1158" y="0"/>
                </a:lnTo>
                <a:lnTo>
                  <a:pt x="0" y="0"/>
                </a:lnTo>
                <a:lnTo>
                  <a:pt x="3" y="1104"/>
                </a:lnTo>
                <a:close/>
              </a:path>
            </a:pathLst>
          </a:custGeom>
          <a:solidFill>
            <a:schemeClr val="accent1"/>
          </a:solidFill>
          <a:ln>
            <a:noFill/>
          </a:ln>
          <a:effectLst/>
          <a:extLst>
            <a:ext uri="{91240B29-F687-4F45-9708-019B960494DF}">
              <a14:hiddenLine xmlns:a14="http://schemas.microsoft.com/office/drawing/2010/main" w="9525">
                <a:solidFill>
                  <a:srgbClr val="11338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Text Box 4"/>
          <p:cNvSpPr txBox="1">
            <a:spLocks noChangeArrowheads="1"/>
          </p:cNvSpPr>
          <p:nvPr/>
        </p:nvSpPr>
        <p:spPr bwMode="auto">
          <a:xfrm>
            <a:off x="4438650" y="47625"/>
            <a:ext cx="397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defTabSz="914400" eaLnBrk="1" hangingPunct="1">
              <a:lnSpc>
                <a:spcPct val="100000"/>
              </a:lnSpc>
              <a:spcBef>
                <a:spcPct val="50000"/>
              </a:spcBef>
              <a:spcAft>
                <a:spcPct val="0"/>
              </a:spcAft>
              <a:buClrTx/>
              <a:buFontTx/>
              <a:buNone/>
            </a:pPr>
            <a:r>
              <a:rPr lang="en-US" altLang="en-US" sz="1400" b="0">
                <a:solidFill>
                  <a:schemeClr val="bg2"/>
                </a:solidFill>
              </a:rPr>
              <a:t>Social Security basics</a:t>
            </a:r>
          </a:p>
        </p:txBody>
      </p:sp>
      <p:sp>
        <p:nvSpPr>
          <p:cNvPr id="15367" name="Rectangle 10"/>
          <p:cNvSpPr>
            <a:spLocks/>
          </p:cNvSpPr>
          <p:nvPr/>
        </p:nvSpPr>
        <p:spPr bwMode="gray">
          <a:xfrm>
            <a:off x="8534400" y="176213"/>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Aft>
                <a:spcPct val="0"/>
              </a:spcAft>
              <a:buClrTx/>
              <a:buFontTx/>
              <a:buNone/>
            </a:pPr>
            <a:r>
              <a:rPr lang="en-US" altLang="en-US" sz="2600" b="0">
                <a:solidFill>
                  <a:schemeClr val="bg1"/>
                </a:solidFill>
              </a:rPr>
              <a:t>1</a:t>
            </a:r>
          </a:p>
        </p:txBody>
      </p:sp>
      <p:pic>
        <p:nvPicPr>
          <p:cNvPr id="15368" name="Picture 1"/>
          <p:cNvPicPr>
            <a:picLocks noChangeAspect="1"/>
          </p:cNvPicPr>
          <p:nvPr/>
        </p:nvPicPr>
        <p:blipFill>
          <a:blip r:embed="rId3">
            <a:extLst>
              <a:ext uri="{28A0092B-C50C-407E-A947-70E740481C1C}">
                <a14:useLocalDpi xmlns:a14="http://schemas.microsoft.com/office/drawing/2010/main" val="0"/>
              </a:ext>
            </a:extLst>
          </a:blip>
          <a:srcRect l="61250" t="22501" r="5122" b="13202"/>
          <a:stretch>
            <a:fillRect/>
          </a:stretch>
        </p:blipFill>
        <p:spPr bwMode="auto">
          <a:xfrm>
            <a:off x="5600700" y="1543050"/>
            <a:ext cx="307498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8"/>
          <p:cNvSpPr txBox="1">
            <a:spLocks noChangeArrowheads="1"/>
          </p:cNvSpPr>
          <p:nvPr/>
        </p:nvSpPr>
        <p:spPr bwMode="gray">
          <a:xfrm>
            <a:off x="390525" y="5811838"/>
            <a:ext cx="5210175"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60325" indent="-60325"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baseline="30000" dirty="0">
                <a:solidFill>
                  <a:schemeClr val="bg2"/>
                </a:solidFill>
              </a:rPr>
              <a:t>1 </a:t>
            </a:r>
            <a:r>
              <a:rPr lang="en-US" altLang="en-US" sz="1200" b="0" dirty="0">
                <a:solidFill>
                  <a:schemeClr val="bg2"/>
                </a:solidFill>
              </a:rPr>
              <a:t>The 2018 Annual Report of the Board of Trustees of the Federal Old-Age and Survivors Insurance and Federal Disability Insurance Trust Funds, June 5, 2018.</a:t>
            </a:r>
          </a:p>
        </p:txBody>
      </p:sp>
    </p:spTree>
  </p:cSld>
  <p:clrMapOvr>
    <a:masterClrMapping/>
  </p:clrMapOvr>
  <p:transition>
    <p:fade/>
  </p:transition>
</p:sld>
</file>

<file path=ppt/theme/theme1.xml><?xml version="1.0" encoding="utf-8"?>
<a:theme xmlns:a="http://schemas.openxmlformats.org/drawingml/2006/main" name="Standard Text Slide">
  <a:themeElements>
    <a:clrScheme name="Standard Text Slid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Standard Text Slid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spDef>
    <a:ln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lnDef>
  </a:objectDefaults>
  <a:extraClrSchemeLst>
    <a:extraClrScheme>
      <a:clrScheme name="Standard Text Slid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
      <a:clrScheme name="Standard Text Slide 2">
        <a:dk1>
          <a:srgbClr val="113388"/>
        </a:dk1>
        <a:lt1>
          <a:srgbClr val="FFFFFF"/>
        </a:lt1>
        <a:dk2>
          <a:srgbClr val="D2D2D2"/>
        </a:dk2>
        <a:lt2>
          <a:srgbClr val="5F5F5F"/>
        </a:lt2>
        <a:accent1>
          <a:srgbClr val="00A0AF"/>
        </a:accent1>
        <a:accent2>
          <a:srgbClr val="51BDC9"/>
        </a:accent2>
        <a:accent3>
          <a:srgbClr val="FFFFFF"/>
        </a:accent3>
        <a:accent4>
          <a:srgbClr val="0D2A73"/>
        </a:accent4>
        <a:accent5>
          <a:srgbClr val="AACDD4"/>
        </a:accent5>
        <a:accent6>
          <a:srgbClr val="49ABB6"/>
        </a:accent6>
        <a:hlink>
          <a:srgbClr val="80CAD4"/>
        </a:hlink>
        <a:folHlink>
          <a:srgbClr val="B7DFE4"/>
        </a:folHlink>
      </a:clrScheme>
      <a:clrMap bg1="lt1" tx1="dk1" bg2="lt2" tx2="dk2" accent1="accent1" accent2="accent2" accent3="accent3" accent4="accent4" accent5="accent5" accent6="accent6" hlink="hlink" folHlink="folHlink"/>
    </a:extraClrScheme>
    <a:extraClrScheme>
      <a:clrScheme name="Standard Text Slide 3">
        <a:dk1>
          <a:srgbClr val="113388"/>
        </a:dk1>
        <a:lt1>
          <a:srgbClr val="FFFFFF"/>
        </a:lt1>
        <a:dk2>
          <a:srgbClr val="D2D2D2"/>
        </a:dk2>
        <a:lt2>
          <a:srgbClr val="5F5F5F"/>
        </a:lt2>
        <a:accent1>
          <a:srgbClr val="808080"/>
        </a:accent1>
        <a:accent2>
          <a:srgbClr val="999999"/>
        </a:accent2>
        <a:accent3>
          <a:srgbClr val="FFFFFF"/>
        </a:accent3>
        <a:accent4>
          <a:srgbClr val="0D2A73"/>
        </a:accent4>
        <a:accent5>
          <a:srgbClr val="C0C0C0"/>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Standard Text Slide 4">
        <a:dk1>
          <a:srgbClr val="113388"/>
        </a:dk1>
        <a:lt1>
          <a:srgbClr val="FFFFFF"/>
        </a:lt1>
        <a:dk2>
          <a:srgbClr val="D2D2D2"/>
        </a:dk2>
        <a:lt2>
          <a:srgbClr val="5F5F5F"/>
        </a:lt2>
        <a:accent1>
          <a:srgbClr val="0081C6"/>
        </a:accent1>
        <a:accent2>
          <a:srgbClr val="5CA6D9"/>
        </a:accent2>
        <a:accent3>
          <a:srgbClr val="FFFFFF"/>
        </a:accent3>
        <a:accent4>
          <a:srgbClr val="0D2A73"/>
        </a:accent4>
        <a:accent5>
          <a:srgbClr val="AAC1DF"/>
        </a:accent5>
        <a:accent6>
          <a:srgbClr val="5396C4"/>
        </a:accent6>
        <a:hlink>
          <a:srgbClr val="85B7E1"/>
        </a:hlink>
        <a:folHlink>
          <a:srgbClr val="B9D3ED"/>
        </a:folHlink>
      </a:clrScheme>
      <a:clrMap bg1="lt1" tx1="dk1" bg2="lt2" tx2="dk2" accent1="accent1" accent2="accent2" accent3="accent3" accent4="accent4" accent5="accent5" accent6="accent6" hlink="hlink" folHlink="folHlink"/>
    </a:extraClrScheme>
    <a:extraClrScheme>
      <a:clrScheme name="Standard Text Slide 5">
        <a:dk1>
          <a:srgbClr val="113388"/>
        </a:dk1>
        <a:lt1>
          <a:srgbClr val="FFFFFF"/>
        </a:lt1>
        <a:dk2>
          <a:srgbClr val="D2D2D2"/>
        </a:dk2>
        <a:lt2>
          <a:srgbClr val="5F5F5F"/>
        </a:lt2>
        <a:accent1>
          <a:srgbClr val="54075B"/>
        </a:accent1>
        <a:accent2>
          <a:srgbClr val="774C80"/>
        </a:accent2>
        <a:accent3>
          <a:srgbClr val="FFFFFF"/>
        </a:accent3>
        <a:accent4>
          <a:srgbClr val="0D2A73"/>
        </a:accent4>
        <a:accent5>
          <a:srgbClr val="B3AAB5"/>
        </a:accent5>
        <a:accent6>
          <a:srgbClr val="6B4473"/>
        </a:accent6>
        <a:hlink>
          <a:srgbClr val="93729D"/>
        </a:hlink>
        <a:folHlink>
          <a:srgbClr val="BFADC8"/>
        </a:folHlink>
      </a:clrScheme>
      <a:clrMap bg1="lt1" tx1="dk1" bg2="lt2" tx2="dk2" accent1="accent1" accent2="accent2" accent3="accent3" accent4="accent4" accent5="accent5" accent6="accent6" hlink="hlink" folHlink="folHlink"/>
    </a:extraClrScheme>
    <a:extraClrScheme>
      <a:clrScheme name="Standard Text Slide 6">
        <a:dk1>
          <a:srgbClr val="113388"/>
        </a:dk1>
        <a:lt1>
          <a:srgbClr val="FFFFFF"/>
        </a:lt1>
        <a:dk2>
          <a:srgbClr val="D2D2D2"/>
        </a:dk2>
        <a:lt2>
          <a:srgbClr val="5F5F5F"/>
        </a:lt2>
        <a:accent1>
          <a:srgbClr val="B15C11"/>
        </a:accent1>
        <a:accent2>
          <a:srgbClr val="C47C42"/>
        </a:accent2>
        <a:accent3>
          <a:srgbClr val="FFFFFF"/>
        </a:accent3>
        <a:accent4>
          <a:srgbClr val="0D2A73"/>
        </a:accent4>
        <a:accent5>
          <a:srgbClr val="D5B5AA"/>
        </a:accent5>
        <a:accent6>
          <a:srgbClr val="B1703B"/>
        </a:accent6>
        <a:hlink>
          <a:srgbClr val="D3996A"/>
        </a:hlink>
        <a:folHlink>
          <a:srgbClr val="E3BA9D"/>
        </a:folHlink>
      </a:clrScheme>
      <a:clrMap bg1="lt1" tx1="dk1" bg2="lt2" tx2="dk2" accent1="accent1" accent2="accent2" accent3="accent3" accent4="accent4" accent5="accent5" accent6="accent6" hlink="hlink" folHlink="folHlink"/>
    </a:extraClrScheme>
    <a:extraClrScheme>
      <a:clrScheme name="Standard Text Slide 7">
        <a:dk1>
          <a:srgbClr val="113388"/>
        </a:dk1>
        <a:lt1>
          <a:srgbClr val="FFFFFF"/>
        </a:lt1>
        <a:dk2>
          <a:srgbClr val="D2D2D2"/>
        </a:dk2>
        <a:lt2>
          <a:srgbClr val="5F5F5F"/>
        </a:lt2>
        <a:accent1>
          <a:srgbClr val="E6A514"/>
        </a:accent1>
        <a:accent2>
          <a:srgbClr val="EEBD60"/>
        </a:accent2>
        <a:accent3>
          <a:srgbClr val="FFFFFF"/>
        </a:accent3>
        <a:accent4>
          <a:srgbClr val="0D2A73"/>
        </a:accent4>
        <a:accent5>
          <a:srgbClr val="F0CFAA"/>
        </a:accent5>
        <a:accent6>
          <a:srgbClr val="D8AB56"/>
        </a:accent6>
        <a:hlink>
          <a:srgbClr val="F2CC88"/>
        </a:hlink>
        <a:folHlink>
          <a:srgbClr val="F7DDB3"/>
        </a:folHlink>
      </a:clrScheme>
      <a:clrMap bg1="lt1" tx1="dk1" bg2="lt2" tx2="dk2" accent1="accent1" accent2="accent2" accent3="accent3" accent4="accent4" accent5="accent5" accent6="accent6" hlink="hlink" folHlink="folHlink"/>
    </a:extraClrScheme>
    <a:extraClrScheme>
      <a:clrScheme name="Standard Text Slide 8">
        <a:dk1>
          <a:srgbClr val="113388"/>
        </a:dk1>
        <a:lt1>
          <a:srgbClr val="FFFFFF"/>
        </a:lt1>
        <a:dk2>
          <a:srgbClr val="D2D2D2"/>
        </a:dk2>
        <a:lt2>
          <a:srgbClr val="5F5F5F"/>
        </a:lt2>
        <a:accent1>
          <a:srgbClr val="9F218B"/>
        </a:accent1>
        <a:accent2>
          <a:srgbClr val="BC7AB2"/>
        </a:accent2>
        <a:accent3>
          <a:srgbClr val="FFFFFF"/>
        </a:accent3>
        <a:accent4>
          <a:srgbClr val="0D2A73"/>
        </a:accent4>
        <a:accent5>
          <a:srgbClr val="CDABC4"/>
        </a:accent5>
        <a:accent6>
          <a:srgbClr val="AA6EA1"/>
        </a:accent6>
        <a:hlink>
          <a:srgbClr val="C996C3"/>
        </a:hlink>
        <a:folHlink>
          <a:srgbClr val="DDC1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hink Retirement Title">
  <a:themeElements>
    <a:clrScheme name="Rethink Retirement Titl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Rethink Retirement Titl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spDef>
    <a:ln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lnDef>
  </a:objectDefaults>
  <a:extraClrSchemeLst>
    <a:extraClrScheme>
      <a:clrScheme name="Rethink Retirement Titl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
      <a:clrScheme name="Rethink Retirement Title 2">
        <a:dk1>
          <a:srgbClr val="113388"/>
        </a:dk1>
        <a:lt1>
          <a:srgbClr val="FFFFFF"/>
        </a:lt1>
        <a:dk2>
          <a:srgbClr val="D2D2D2"/>
        </a:dk2>
        <a:lt2>
          <a:srgbClr val="5F5F5F"/>
        </a:lt2>
        <a:accent1>
          <a:srgbClr val="00A0AF"/>
        </a:accent1>
        <a:accent2>
          <a:srgbClr val="51BDC9"/>
        </a:accent2>
        <a:accent3>
          <a:srgbClr val="FFFFFF"/>
        </a:accent3>
        <a:accent4>
          <a:srgbClr val="0D2A73"/>
        </a:accent4>
        <a:accent5>
          <a:srgbClr val="AACDD4"/>
        </a:accent5>
        <a:accent6>
          <a:srgbClr val="49ABB6"/>
        </a:accent6>
        <a:hlink>
          <a:srgbClr val="80CAD4"/>
        </a:hlink>
        <a:folHlink>
          <a:srgbClr val="B7DFE4"/>
        </a:folHlink>
      </a:clrScheme>
      <a:clrMap bg1="lt1" tx1="dk1" bg2="lt2" tx2="dk2" accent1="accent1" accent2="accent2" accent3="accent3" accent4="accent4" accent5="accent5" accent6="accent6" hlink="hlink" folHlink="folHlink"/>
    </a:extraClrScheme>
    <a:extraClrScheme>
      <a:clrScheme name="Rethink Retirement Title 3">
        <a:dk1>
          <a:srgbClr val="113388"/>
        </a:dk1>
        <a:lt1>
          <a:srgbClr val="FFFFFF"/>
        </a:lt1>
        <a:dk2>
          <a:srgbClr val="D2D2D2"/>
        </a:dk2>
        <a:lt2>
          <a:srgbClr val="5F5F5F"/>
        </a:lt2>
        <a:accent1>
          <a:srgbClr val="808080"/>
        </a:accent1>
        <a:accent2>
          <a:srgbClr val="999999"/>
        </a:accent2>
        <a:accent3>
          <a:srgbClr val="FFFFFF"/>
        </a:accent3>
        <a:accent4>
          <a:srgbClr val="0D2A73"/>
        </a:accent4>
        <a:accent5>
          <a:srgbClr val="C0C0C0"/>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Rethink Retirement Title 4">
        <a:dk1>
          <a:srgbClr val="113388"/>
        </a:dk1>
        <a:lt1>
          <a:srgbClr val="FFFFFF"/>
        </a:lt1>
        <a:dk2>
          <a:srgbClr val="D2D2D2"/>
        </a:dk2>
        <a:lt2>
          <a:srgbClr val="5F5F5F"/>
        </a:lt2>
        <a:accent1>
          <a:srgbClr val="0081C6"/>
        </a:accent1>
        <a:accent2>
          <a:srgbClr val="5CA6D9"/>
        </a:accent2>
        <a:accent3>
          <a:srgbClr val="FFFFFF"/>
        </a:accent3>
        <a:accent4>
          <a:srgbClr val="0D2A73"/>
        </a:accent4>
        <a:accent5>
          <a:srgbClr val="AAC1DF"/>
        </a:accent5>
        <a:accent6>
          <a:srgbClr val="5396C4"/>
        </a:accent6>
        <a:hlink>
          <a:srgbClr val="85B7E1"/>
        </a:hlink>
        <a:folHlink>
          <a:srgbClr val="B9D3ED"/>
        </a:folHlink>
      </a:clrScheme>
      <a:clrMap bg1="lt1" tx1="dk1" bg2="lt2" tx2="dk2" accent1="accent1" accent2="accent2" accent3="accent3" accent4="accent4" accent5="accent5" accent6="accent6" hlink="hlink" folHlink="folHlink"/>
    </a:extraClrScheme>
    <a:extraClrScheme>
      <a:clrScheme name="Rethink Retirement Title 5">
        <a:dk1>
          <a:srgbClr val="113388"/>
        </a:dk1>
        <a:lt1>
          <a:srgbClr val="FFFFFF"/>
        </a:lt1>
        <a:dk2>
          <a:srgbClr val="D2D2D2"/>
        </a:dk2>
        <a:lt2>
          <a:srgbClr val="5F5F5F"/>
        </a:lt2>
        <a:accent1>
          <a:srgbClr val="54075B"/>
        </a:accent1>
        <a:accent2>
          <a:srgbClr val="774C80"/>
        </a:accent2>
        <a:accent3>
          <a:srgbClr val="FFFFFF"/>
        </a:accent3>
        <a:accent4>
          <a:srgbClr val="0D2A73"/>
        </a:accent4>
        <a:accent5>
          <a:srgbClr val="B3AAB5"/>
        </a:accent5>
        <a:accent6>
          <a:srgbClr val="6B4473"/>
        </a:accent6>
        <a:hlink>
          <a:srgbClr val="93729D"/>
        </a:hlink>
        <a:folHlink>
          <a:srgbClr val="BFADC8"/>
        </a:folHlink>
      </a:clrScheme>
      <a:clrMap bg1="lt1" tx1="dk1" bg2="lt2" tx2="dk2" accent1="accent1" accent2="accent2" accent3="accent3" accent4="accent4" accent5="accent5" accent6="accent6" hlink="hlink" folHlink="folHlink"/>
    </a:extraClrScheme>
    <a:extraClrScheme>
      <a:clrScheme name="Rethink Retirement Title 6">
        <a:dk1>
          <a:srgbClr val="113388"/>
        </a:dk1>
        <a:lt1>
          <a:srgbClr val="FFFFFF"/>
        </a:lt1>
        <a:dk2>
          <a:srgbClr val="D2D2D2"/>
        </a:dk2>
        <a:lt2>
          <a:srgbClr val="5F5F5F"/>
        </a:lt2>
        <a:accent1>
          <a:srgbClr val="9F218B"/>
        </a:accent1>
        <a:accent2>
          <a:srgbClr val="BC7AB2"/>
        </a:accent2>
        <a:accent3>
          <a:srgbClr val="FFFFFF"/>
        </a:accent3>
        <a:accent4>
          <a:srgbClr val="0D2A73"/>
        </a:accent4>
        <a:accent5>
          <a:srgbClr val="CDABC4"/>
        </a:accent5>
        <a:accent6>
          <a:srgbClr val="AA6EA1"/>
        </a:accent6>
        <a:hlink>
          <a:srgbClr val="C996C3"/>
        </a:hlink>
        <a:folHlink>
          <a:srgbClr val="DDC1DC"/>
        </a:folHlink>
      </a:clrScheme>
      <a:clrMap bg1="lt1" tx1="dk1" bg2="lt2" tx2="dk2" accent1="accent1" accent2="accent2" accent3="accent3" accent4="accent4" accent5="accent5" accent6="accent6" hlink="hlink" folHlink="folHlink"/>
    </a:extraClrScheme>
    <a:extraClrScheme>
      <a:clrScheme name="Rethink Retirement Title 7">
        <a:dk1>
          <a:srgbClr val="113388"/>
        </a:dk1>
        <a:lt1>
          <a:srgbClr val="FFFFFF"/>
        </a:lt1>
        <a:dk2>
          <a:srgbClr val="D2D2D2"/>
        </a:dk2>
        <a:lt2>
          <a:srgbClr val="5F5F5F"/>
        </a:lt2>
        <a:accent1>
          <a:srgbClr val="B15C11"/>
        </a:accent1>
        <a:accent2>
          <a:srgbClr val="C47C42"/>
        </a:accent2>
        <a:accent3>
          <a:srgbClr val="FFFFFF"/>
        </a:accent3>
        <a:accent4>
          <a:srgbClr val="0D2A73"/>
        </a:accent4>
        <a:accent5>
          <a:srgbClr val="D5B5AA"/>
        </a:accent5>
        <a:accent6>
          <a:srgbClr val="B1703B"/>
        </a:accent6>
        <a:hlink>
          <a:srgbClr val="D3996A"/>
        </a:hlink>
        <a:folHlink>
          <a:srgbClr val="E3BA9D"/>
        </a:folHlink>
      </a:clrScheme>
      <a:clrMap bg1="lt1" tx1="dk1" bg2="lt2" tx2="dk2" accent1="accent1" accent2="accent2" accent3="accent3" accent4="accent4" accent5="accent5" accent6="accent6" hlink="hlink" folHlink="folHlink"/>
    </a:extraClrScheme>
    <a:extraClrScheme>
      <a:clrScheme name="Rethink Retirement Title 8">
        <a:dk1>
          <a:srgbClr val="113388"/>
        </a:dk1>
        <a:lt1>
          <a:srgbClr val="FFFFFF"/>
        </a:lt1>
        <a:dk2>
          <a:srgbClr val="D2D2D2"/>
        </a:dk2>
        <a:lt2>
          <a:srgbClr val="5F5F5F"/>
        </a:lt2>
        <a:accent1>
          <a:srgbClr val="E6A514"/>
        </a:accent1>
        <a:accent2>
          <a:srgbClr val="EEBD60"/>
        </a:accent2>
        <a:accent3>
          <a:srgbClr val="FFFFFF"/>
        </a:accent3>
        <a:accent4>
          <a:srgbClr val="0D2A73"/>
        </a:accent4>
        <a:accent5>
          <a:srgbClr val="F0CFAA"/>
        </a:accent5>
        <a:accent6>
          <a:srgbClr val="D8AB56"/>
        </a:accent6>
        <a:hlink>
          <a:srgbClr val="F2CC88"/>
        </a:hlink>
        <a:folHlink>
          <a:srgbClr val="F7DDB3"/>
        </a:folHlink>
      </a:clrScheme>
      <a:clrMap bg1="lt1" tx1="dk1" bg2="lt2" tx2="dk2" accent1="accent1" accent2="accent2" accent3="accent3" accent4="accent4" accent5="accent5" accent6="accent6" hlink="hlink" folHlink="folHlink"/>
    </a:extraClrScheme>
    <a:extraClrScheme>
      <a:clrScheme name="Rethink Retirement Title 9">
        <a:dk1>
          <a:srgbClr val="113388"/>
        </a:dk1>
        <a:lt1>
          <a:srgbClr val="FFFFFF"/>
        </a:lt1>
        <a:dk2>
          <a:srgbClr val="D2D2D2"/>
        </a:dk2>
        <a:lt2>
          <a:srgbClr val="5F5F5F"/>
        </a:lt2>
        <a:accent1>
          <a:srgbClr val="4AAA42"/>
        </a:accent1>
        <a:accent2>
          <a:srgbClr val="81BD72"/>
        </a:accent2>
        <a:accent3>
          <a:srgbClr val="FFFFFF"/>
        </a:accent3>
        <a:accent4>
          <a:srgbClr val="0D2A73"/>
        </a:accent4>
        <a:accent5>
          <a:srgbClr val="B1D2B0"/>
        </a:accent5>
        <a:accent6>
          <a:srgbClr val="74AB67"/>
        </a:accent6>
        <a:hlink>
          <a:srgbClr val="9AC88C"/>
        </a:hlink>
        <a:folHlink>
          <a:srgbClr val="C4DDBB"/>
        </a:folHlink>
      </a:clrScheme>
      <a:clrMap bg1="lt1" tx1="dk1" bg2="lt2" tx2="dk2" accent1="accent1" accent2="accent2" accent3="accent3" accent4="accent4" accent5="accent5" accent6="accent6" hlink="hlink" folHlink="folHlink"/>
    </a:extraClrScheme>
    <a:extraClrScheme>
      <a:clrScheme name="Rethink Retirement Title 10">
        <a:dk1>
          <a:srgbClr val="113388"/>
        </a:dk1>
        <a:lt1>
          <a:srgbClr val="FFFFFF"/>
        </a:lt1>
        <a:dk2>
          <a:srgbClr val="D2D2D2"/>
        </a:dk2>
        <a:lt2>
          <a:srgbClr val="5F5F5F"/>
        </a:lt2>
        <a:accent1>
          <a:srgbClr val="4AAA42"/>
        </a:accent1>
        <a:accent2>
          <a:srgbClr val="00A0AF"/>
        </a:accent2>
        <a:accent3>
          <a:srgbClr val="FFFFFF"/>
        </a:accent3>
        <a:accent4>
          <a:srgbClr val="0D2A73"/>
        </a:accent4>
        <a:accent5>
          <a:srgbClr val="B1D2B0"/>
        </a:accent5>
        <a:accent6>
          <a:srgbClr val="00919E"/>
        </a:accent6>
        <a:hlink>
          <a:srgbClr val="54075B"/>
        </a:hlink>
        <a:folHlink>
          <a:srgbClr val="B15C1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da">
  <a:themeElements>
    <a:clrScheme name="Agenda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Agenda">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spDef>
    <a:ln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lnDef>
  </a:objectDefaults>
  <a:extraClrSchemeLst>
    <a:extraClrScheme>
      <a:clrScheme name="Agenda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
      <a:clrScheme name="Agenda 2">
        <a:dk1>
          <a:srgbClr val="113388"/>
        </a:dk1>
        <a:lt1>
          <a:srgbClr val="FFFFFF"/>
        </a:lt1>
        <a:dk2>
          <a:srgbClr val="D2D2D2"/>
        </a:dk2>
        <a:lt2>
          <a:srgbClr val="5F5F5F"/>
        </a:lt2>
        <a:accent1>
          <a:srgbClr val="00A0AF"/>
        </a:accent1>
        <a:accent2>
          <a:srgbClr val="51BDC9"/>
        </a:accent2>
        <a:accent3>
          <a:srgbClr val="FFFFFF"/>
        </a:accent3>
        <a:accent4>
          <a:srgbClr val="0D2A73"/>
        </a:accent4>
        <a:accent5>
          <a:srgbClr val="AACDD4"/>
        </a:accent5>
        <a:accent6>
          <a:srgbClr val="49ABB6"/>
        </a:accent6>
        <a:hlink>
          <a:srgbClr val="80CAD4"/>
        </a:hlink>
        <a:folHlink>
          <a:srgbClr val="B7DFE4"/>
        </a:folHlink>
      </a:clrScheme>
      <a:clrMap bg1="lt1" tx1="dk1" bg2="lt2" tx2="dk2" accent1="accent1" accent2="accent2" accent3="accent3" accent4="accent4" accent5="accent5" accent6="accent6" hlink="hlink" folHlink="folHlink"/>
    </a:extraClrScheme>
    <a:extraClrScheme>
      <a:clrScheme name="Agenda 3">
        <a:dk1>
          <a:srgbClr val="113388"/>
        </a:dk1>
        <a:lt1>
          <a:srgbClr val="FFFFFF"/>
        </a:lt1>
        <a:dk2>
          <a:srgbClr val="D2D2D2"/>
        </a:dk2>
        <a:lt2>
          <a:srgbClr val="5F5F5F"/>
        </a:lt2>
        <a:accent1>
          <a:srgbClr val="808080"/>
        </a:accent1>
        <a:accent2>
          <a:srgbClr val="999999"/>
        </a:accent2>
        <a:accent3>
          <a:srgbClr val="FFFFFF"/>
        </a:accent3>
        <a:accent4>
          <a:srgbClr val="0D2A73"/>
        </a:accent4>
        <a:accent5>
          <a:srgbClr val="C0C0C0"/>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Agenda 4">
        <a:dk1>
          <a:srgbClr val="113388"/>
        </a:dk1>
        <a:lt1>
          <a:srgbClr val="FFFFFF"/>
        </a:lt1>
        <a:dk2>
          <a:srgbClr val="D2D2D2"/>
        </a:dk2>
        <a:lt2>
          <a:srgbClr val="5F5F5F"/>
        </a:lt2>
        <a:accent1>
          <a:srgbClr val="0081C6"/>
        </a:accent1>
        <a:accent2>
          <a:srgbClr val="5CA6D9"/>
        </a:accent2>
        <a:accent3>
          <a:srgbClr val="FFFFFF"/>
        </a:accent3>
        <a:accent4>
          <a:srgbClr val="0D2A73"/>
        </a:accent4>
        <a:accent5>
          <a:srgbClr val="AAC1DF"/>
        </a:accent5>
        <a:accent6>
          <a:srgbClr val="5396C4"/>
        </a:accent6>
        <a:hlink>
          <a:srgbClr val="85B7E1"/>
        </a:hlink>
        <a:folHlink>
          <a:srgbClr val="B9D3ED"/>
        </a:folHlink>
      </a:clrScheme>
      <a:clrMap bg1="lt1" tx1="dk1" bg2="lt2" tx2="dk2" accent1="accent1" accent2="accent2" accent3="accent3" accent4="accent4" accent5="accent5" accent6="accent6" hlink="hlink" folHlink="folHlink"/>
    </a:extraClrScheme>
    <a:extraClrScheme>
      <a:clrScheme name="Agenda 5">
        <a:dk1>
          <a:srgbClr val="113388"/>
        </a:dk1>
        <a:lt1>
          <a:srgbClr val="FFFFFF"/>
        </a:lt1>
        <a:dk2>
          <a:srgbClr val="D2D2D2"/>
        </a:dk2>
        <a:lt2>
          <a:srgbClr val="5F5F5F"/>
        </a:lt2>
        <a:accent1>
          <a:srgbClr val="54075B"/>
        </a:accent1>
        <a:accent2>
          <a:srgbClr val="774C80"/>
        </a:accent2>
        <a:accent3>
          <a:srgbClr val="FFFFFF"/>
        </a:accent3>
        <a:accent4>
          <a:srgbClr val="0D2A73"/>
        </a:accent4>
        <a:accent5>
          <a:srgbClr val="B3AAB5"/>
        </a:accent5>
        <a:accent6>
          <a:srgbClr val="6B4473"/>
        </a:accent6>
        <a:hlink>
          <a:srgbClr val="93729D"/>
        </a:hlink>
        <a:folHlink>
          <a:srgbClr val="BFADC8"/>
        </a:folHlink>
      </a:clrScheme>
      <a:clrMap bg1="lt1" tx1="dk1" bg2="lt2" tx2="dk2" accent1="accent1" accent2="accent2" accent3="accent3" accent4="accent4" accent5="accent5" accent6="accent6" hlink="hlink" folHlink="folHlink"/>
    </a:extraClrScheme>
    <a:extraClrScheme>
      <a:clrScheme name="Agenda 6">
        <a:dk1>
          <a:srgbClr val="113388"/>
        </a:dk1>
        <a:lt1>
          <a:srgbClr val="FFFFFF"/>
        </a:lt1>
        <a:dk2>
          <a:srgbClr val="D2D2D2"/>
        </a:dk2>
        <a:lt2>
          <a:srgbClr val="5F5F5F"/>
        </a:lt2>
        <a:accent1>
          <a:srgbClr val="9F218B"/>
        </a:accent1>
        <a:accent2>
          <a:srgbClr val="BC7AB2"/>
        </a:accent2>
        <a:accent3>
          <a:srgbClr val="FFFFFF"/>
        </a:accent3>
        <a:accent4>
          <a:srgbClr val="0D2A73"/>
        </a:accent4>
        <a:accent5>
          <a:srgbClr val="CDABC4"/>
        </a:accent5>
        <a:accent6>
          <a:srgbClr val="AA6EA1"/>
        </a:accent6>
        <a:hlink>
          <a:srgbClr val="C996C3"/>
        </a:hlink>
        <a:folHlink>
          <a:srgbClr val="DDC1DC"/>
        </a:folHlink>
      </a:clrScheme>
      <a:clrMap bg1="lt1" tx1="dk1" bg2="lt2" tx2="dk2" accent1="accent1" accent2="accent2" accent3="accent3" accent4="accent4" accent5="accent5" accent6="accent6" hlink="hlink" folHlink="folHlink"/>
    </a:extraClrScheme>
    <a:extraClrScheme>
      <a:clrScheme name="Agenda 7">
        <a:dk1>
          <a:srgbClr val="113388"/>
        </a:dk1>
        <a:lt1>
          <a:srgbClr val="FFFFFF"/>
        </a:lt1>
        <a:dk2>
          <a:srgbClr val="D2D2D2"/>
        </a:dk2>
        <a:lt2>
          <a:srgbClr val="5F5F5F"/>
        </a:lt2>
        <a:accent1>
          <a:srgbClr val="B15C11"/>
        </a:accent1>
        <a:accent2>
          <a:srgbClr val="C47C42"/>
        </a:accent2>
        <a:accent3>
          <a:srgbClr val="FFFFFF"/>
        </a:accent3>
        <a:accent4>
          <a:srgbClr val="0D2A73"/>
        </a:accent4>
        <a:accent5>
          <a:srgbClr val="D5B5AA"/>
        </a:accent5>
        <a:accent6>
          <a:srgbClr val="B1703B"/>
        </a:accent6>
        <a:hlink>
          <a:srgbClr val="D3996A"/>
        </a:hlink>
        <a:folHlink>
          <a:srgbClr val="E3BA9D"/>
        </a:folHlink>
      </a:clrScheme>
      <a:clrMap bg1="lt1" tx1="dk1" bg2="lt2" tx2="dk2" accent1="accent1" accent2="accent2" accent3="accent3" accent4="accent4" accent5="accent5" accent6="accent6" hlink="hlink" folHlink="folHlink"/>
    </a:extraClrScheme>
    <a:extraClrScheme>
      <a:clrScheme name="Agenda 8">
        <a:dk1>
          <a:srgbClr val="113388"/>
        </a:dk1>
        <a:lt1>
          <a:srgbClr val="FFFFFF"/>
        </a:lt1>
        <a:dk2>
          <a:srgbClr val="D2D2D2"/>
        </a:dk2>
        <a:lt2>
          <a:srgbClr val="5F5F5F"/>
        </a:lt2>
        <a:accent1>
          <a:srgbClr val="E6A514"/>
        </a:accent1>
        <a:accent2>
          <a:srgbClr val="EEBD60"/>
        </a:accent2>
        <a:accent3>
          <a:srgbClr val="FFFFFF"/>
        </a:accent3>
        <a:accent4>
          <a:srgbClr val="0D2A73"/>
        </a:accent4>
        <a:accent5>
          <a:srgbClr val="F0CFAA"/>
        </a:accent5>
        <a:accent6>
          <a:srgbClr val="D8AB56"/>
        </a:accent6>
        <a:hlink>
          <a:srgbClr val="F2CC88"/>
        </a:hlink>
        <a:folHlink>
          <a:srgbClr val="F7DDB3"/>
        </a:folHlink>
      </a:clrScheme>
      <a:clrMap bg1="lt1" tx1="dk1" bg2="lt2" tx2="dk2" accent1="accent1" accent2="accent2" accent3="accent3" accent4="accent4" accent5="accent5" accent6="accent6" hlink="hlink" folHlink="folHlink"/>
    </a:extraClrScheme>
    <a:extraClrScheme>
      <a:clrScheme name="Agenda 9">
        <a:dk1>
          <a:srgbClr val="113388"/>
        </a:dk1>
        <a:lt1>
          <a:srgbClr val="FFFFFF"/>
        </a:lt1>
        <a:dk2>
          <a:srgbClr val="D2D2D2"/>
        </a:dk2>
        <a:lt2>
          <a:srgbClr val="5F5F5F"/>
        </a:lt2>
        <a:accent1>
          <a:srgbClr val="4AAA42"/>
        </a:accent1>
        <a:accent2>
          <a:srgbClr val="81BD72"/>
        </a:accent2>
        <a:accent3>
          <a:srgbClr val="FFFFFF"/>
        </a:accent3>
        <a:accent4>
          <a:srgbClr val="0D2A73"/>
        </a:accent4>
        <a:accent5>
          <a:srgbClr val="B1D2B0"/>
        </a:accent5>
        <a:accent6>
          <a:srgbClr val="74AB67"/>
        </a:accent6>
        <a:hlink>
          <a:srgbClr val="9AC88C"/>
        </a:hlink>
        <a:folHlink>
          <a:srgbClr val="C4DDBB"/>
        </a:folHlink>
      </a:clrScheme>
      <a:clrMap bg1="lt1" tx1="dk1" bg2="lt2" tx2="dk2" accent1="accent1" accent2="accent2" accent3="accent3" accent4="accent4" accent5="accent5" accent6="accent6" hlink="hlink" folHlink="folHlink"/>
    </a:extraClrScheme>
    <a:extraClrScheme>
      <a:clrScheme name="Agenda 10">
        <a:dk1>
          <a:srgbClr val="113388"/>
        </a:dk1>
        <a:lt1>
          <a:srgbClr val="FFFFFF"/>
        </a:lt1>
        <a:dk2>
          <a:srgbClr val="D2D2D2"/>
        </a:dk2>
        <a:lt2>
          <a:srgbClr val="5F5F5F"/>
        </a:lt2>
        <a:accent1>
          <a:srgbClr val="4AAA42"/>
        </a:accent1>
        <a:accent2>
          <a:srgbClr val="00A0AF"/>
        </a:accent2>
        <a:accent3>
          <a:srgbClr val="FFFFFF"/>
        </a:accent3>
        <a:accent4>
          <a:srgbClr val="0D2A73"/>
        </a:accent4>
        <a:accent5>
          <a:srgbClr val="B1D2B0"/>
        </a:accent5>
        <a:accent6>
          <a:srgbClr val="00919E"/>
        </a:accent6>
        <a:hlink>
          <a:srgbClr val="54075B"/>
        </a:hlink>
        <a:folHlink>
          <a:srgbClr val="B15C1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Chg background image as desired)">
  <a:themeElements>
    <a:clrScheme name="Section Divider 2 (Chg background image as desired)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Section Divider 2 (Chg background image as desired)">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spDef>
    <a:ln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lnDef>
  </a:objectDefaults>
  <a:extraClrSchemeLst>
    <a:extraClrScheme>
      <a:clrScheme name="Section Divider 2 (Chg background image as desired)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
      <a:clrScheme name="Section Divider 2 (Chg background image as desired) 2">
        <a:dk1>
          <a:srgbClr val="113388"/>
        </a:dk1>
        <a:lt1>
          <a:srgbClr val="FFFFFF"/>
        </a:lt1>
        <a:dk2>
          <a:srgbClr val="D2D2D2"/>
        </a:dk2>
        <a:lt2>
          <a:srgbClr val="5F5F5F"/>
        </a:lt2>
        <a:accent1>
          <a:srgbClr val="00A0AF"/>
        </a:accent1>
        <a:accent2>
          <a:srgbClr val="51BDC9"/>
        </a:accent2>
        <a:accent3>
          <a:srgbClr val="FFFFFF"/>
        </a:accent3>
        <a:accent4>
          <a:srgbClr val="0D2A73"/>
        </a:accent4>
        <a:accent5>
          <a:srgbClr val="AACDD4"/>
        </a:accent5>
        <a:accent6>
          <a:srgbClr val="49ABB6"/>
        </a:accent6>
        <a:hlink>
          <a:srgbClr val="80CAD4"/>
        </a:hlink>
        <a:folHlink>
          <a:srgbClr val="B7DFE4"/>
        </a:folHlink>
      </a:clrScheme>
      <a:clrMap bg1="lt1" tx1="dk1" bg2="lt2" tx2="dk2" accent1="accent1" accent2="accent2" accent3="accent3" accent4="accent4" accent5="accent5" accent6="accent6" hlink="hlink" folHlink="folHlink"/>
    </a:extraClrScheme>
    <a:extraClrScheme>
      <a:clrScheme name="Section Divider 2 (Chg background image as desired) 3">
        <a:dk1>
          <a:srgbClr val="113388"/>
        </a:dk1>
        <a:lt1>
          <a:srgbClr val="FFFFFF"/>
        </a:lt1>
        <a:dk2>
          <a:srgbClr val="D2D2D2"/>
        </a:dk2>
        <a:lt2>
          <a:srgbClr val="5F5F5F"/>
        </a:lt2>
        <a:accent1>
          <a:srgbClr val="808080"/>
        </a:accent1>
        <a:accent2>
          <a:srgbClr val="999999"/>
        </a:accent2>
        <a:accent3>
          <a:srgbClr val="FFFFFF"/>
        </a:accent3>
        <a:accent4>
          <a:srgbClr val="0D2A73"/>
        </a:accent4>
        <a:accent5>
          <a:srgbClr val="C0C0C0"/>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Section Divider 2 (Chg background image as desired) 4">
        <a:dk1>
          <a:srgbClr val="113388"/>
        </a:dk1>
        <a:lt1>
          <a:srgbClr val="FFFFFF"/>
        </a:lt1>
        <a:dk2>
          <a:srgbClr val="D2D2D2"/>
        </a:dk2>
        <a:lt2>
          <a:srgbClr val="5F5F5F"/>
        </a:lt2>
        <a:accent1>
          <a:srgbClr val="0081C6"/>
        </a:accent1>
        <a:accent2>
          <a:srgbClr val="5CA6D9"/>
        </a:accent2>
        <a:accent3>
          <a:srgbClr val="FFFFFF"/>
        </a:accent3>
        <a:accent4>
          <a:srgbClr val="0D2A73"/>
        </a:accent4>
        <a:accent5>
          <a:srgbClr val="AAC1DF"/>
        </a:accent5>
        <a:accent6>
          <a:srgbClr val="5396C4"/>
        </a:accent6>
        <a:hlink>
          <a:srgbClr val="85B7E1"/>
        </a:hlink>
        <a:folHlink>
          <a:srgbClr val="B9D3ED"/>
        </a:folHlink>
      </a:clrScheme>
      <a:clrMap bg1="lt1" tx1="dk1" bg2="lt2" tx2="dk2" accent1="accent1" accent2="accent2" accent3="accent3" accent4="accent4" accent5="accent5" accent6="accent6" hlink="hlink" folHlink="folHlink"/>
    </a:extraClrScheme>
    <a:extraClrScheme>
      <a:clrScheme name="Section Divider 2 (Chg background image as desired) 5">
        <a:dk1>
          <a:srgbClr val="113388"/>
        </a:dk1>
        <a:lt1>
          <a:srgbClr val="FFFFFF"/>
        </a:lt1>
        <a:dk2>
          <a:srgbClr val="D2D2D2"/>
        </a:dk2>
        <a:lt2>
          <a:srgbClr val="5F5F5F"/>
        </a:lt2>
        <a:accent1>
          <a:srgbClr val="54075B"/>
        </a:accent1>
        <a:accent2>
          <a:srgbClr val="774C80"/>
        </a:accent2>
        <a:accent3>
          <a:srgbClr val="FFFFFF"/>
        </a:accent3>
        <a:accent4>
          <a:srgbClr val="0D2A73"/>
        </a:accent4>
        <a:accent5>
          <a:srgbClr val="B3AAB5"/>
        </a:accent5>
        <a:accent6>
          <a:srgbClr val="6B4473"/>
        </a:accent6>
        <a:hlink>
          <a:srgbClr val="93729D"/>
        </a:hlink>
        <a:folHlink>
          <a:srgbClr val="BFADC8"/>
        </a:folHlink>
      </a:clrScheme>
      <a:clrMap bg1="lt1" tx1="dk1" bg2="lt2" tx2="dk2" accent1="accent1" accent2="accent2" accent3="accent3" accent4="accent4" accent5="accent5" accent6="accent6" hlink="hlink" folHlink="folHlink"/>
    </a:extraClrScheme>
    <a:extraClrScheme>
      <a:clrScheme name="Section Divider 2 (Chg background image as desired) 6">
        <a:dk1>
          <a:srgbClr val="113388"/>
        </a:dk1>
        <a:lt1>
          <a:srgbClr val="FFFFFF"/>
        </a:lt1>
        <a:dk2>
          <a:srgbClr val="D2D2D2"/>
        </a:dk2>
        <a:lt2>
          <a:srgbClr val="5F5F5F"/>
        </a:lt2>
        <a:accent1>
          <a:srgbClr val="9F218B"/>
        </a:accent1>
        <a:accent2>
          <a:srgbClr val="BC7AB2"/>
        </a:accent2>
        <a:accent3>
          <a:srgbClr val="FFFFFF"/>
        </a:accent3>
        <a:accent4>
          <a:srgbClr val="0D2A73"/>
        </a:accent4>
        <a:accent5>
          <a:srgbClr val="CDABC4"/>
        </a:accent5>
        <a:accent6>
          <a:srgbClr val="AA6EA1"/>
        </a:accent6>
        <a:hlink>
          <a:srgbClr val="C996C3"/>
        </a:hlink>
        <a:folHlink>
          <a:srgbClr val="DDC1DC"/>
        </a:folHlink>
      </a:clrScheme>
      <a:clrMap bg1="lt1" tx1="dk1" bg2="lt2" tx2="dk2" accent1="accent1" accent2="accent2" accent3="accent3" accent4="accent4" accent5="accent5" accent6="accent6" hlink="hlink" folHlink="folHlink"/>
    </a:extraClrScheme>
    <a:extraClrScheme>
      <a:clrScheme name="Section Divider 2 (Chg background image as desired) 7">
        <a:dk1>
          <a:srgbClr val="113388"/>
        </a:dk1>
        <a:lt1>
          <a:srgbClr val="FFFFFF"/>
        </a:lt1>
        <a:dk2>
          <a:srgbClr val="D2D2D2"/>
        </a:dk2>
        <a:lt2>
          <a:srgbClr val="5F5F5F"/>
        </a:lt2>
        <a:accent1>
          <a:srgbClr val="B15C11"/>
        </a:accent1>
        <a:accent2>
          <a:srgbClr val="C47C42"/>
        </a:accent2>
        <a:accent3>
          <a:srgbClr val="FFFFFF"/>
        </a:accent3>
        <a:accent4>
          <a:srgbClr val="0D2A73"/>
        </a:accent4>
        <a:accent5>
          <a:srgbClr val="D5B5AA"/>
        </a:accent5>
        <a:accent6>
          <a:srgbClr val="B1703B"/>
        </a:accent6>
        <a:hlink>
          <a:srgbClr val="D3996A"/>
        </a:hlink>
        <a:folHlink>
          <a:srgbClr val="E3BA9D"/>
        </a:folHlink>
      </a:clrScheme>
      <a:clrMap bg1="lt1" tx1="dk1" bg2="lt2" tx2="dk2" accent1="accent1" accent2="accent2" accent3="accent3" accent4="accent4" accent5="accent5" accent6="accent6" hlink="hlink" folHlink="folHlink"/>
    </a:extraClrScheme>
    <a:extraClrScheme>
      <a:clrScheme name="Section Divider 2 (Chg background image as desired) 8">
        <a:dk1>
          <a:srgbClr val="113388"/>
        </a:dk1>
        <a:lt1>
          <a:srgbClr val="FFFFFF"/>
        </a:lt1>
        <a:dk2>
          <a:srgbClr val="D2D2D2"/>
        </a:dk2>
        <a:lt2>
          <a:srgbClr val="5F5F5F"/>
        </a:lt2>
        <a:accent1>
          <a:srgbClr val="E6A514"/>
        </a:accent1>
        <a:accent2>
          <a:srgbClr val="EEBD60"/>
        </a:accent2>
        <a:accent3>
          <a:srgbClr val="FFFFFF"/>
        </a:accent3>
        <a:accent4>
          <a:srgbClr val="0D2A73"/>
        </a:accent4>
        <a:accent5>
          <a:srgbClr val="F0CFAA"/>
        </a:accent5>
        <a:accent6>
          <a:srgbClr val="D8AB56"/>
        </a:accent6>
        <a:hlink>
          <a:srgbClr val="F2CC88"/>
        </a:hlink>
        <a:folHlink>
          <a:srgbClr val="F7DDB3"/>
        </a:folHlink>
      </a:clrScheme>
      <a:clrMap bg1="lt1" tx1="dk1" bg2="lt2" tx2="dk2" accent1="accent1" accent2="accent2" accent3="accent3" accent4="accent4" accent5="accent5" accent6="accent6" hlink="hlink" folHlink="folHlink"/>
    </a:extraClrScheme>
    <a:extraClrScheme>
      <a:clrScheme name="Section Divider 2 (Chg background image as desired) 9">
        <a:dk1>
          <a:srgbClr val="113388"/>
        </a:dk1>
        <a:lt1>
          <a:srgbClr val="FFFFFF"/>
        </a:lt1>
        <a:dk2>
          <a:srgbClr val="D2D2D2"/>
        </a:dk2>
        <a:lt2>
          <a:srgbClr val="5F5F5F"/>
        </a:lt2>
        <a:accent1>
          <a:srgbClr val="4AAA42"/>
        </a:accent1>
        <a:accent2>
          <a:srgbClr val="81BD72"/>
        </a:accent2>
        <a:accent3>
          <a:srgbClr val="FFFFFF"/>
        </a:accent3>
        <a:accent4>
          <a:srgbClr val="0D2A73"/>
        </a:accent4>
        <a:accent5>
          <a:srgbClr val="B1D2B0"/>
        </a:accent5>
        <a:accent6>
          <a:srgbClr val="74AB67"/>
        </a:accent6>
        <a:hlink>
          <a:srgbClr val="9AC88C"/>
        </a:hlink>
        <a:folHlink>
          <a:srgbClr val="C4DDBB"/>
        </a:folHlink>
      </a:clrScheme>
      <a:clrMap bg1="lt1" tx1="dk1" bg2="lt2" tx2="dk2" accent1="accent1" accent2="accent2" accent3="accent3" accent4="accent4" accent5="accent5" accent6="accent6" hlink="hlink" folHlink="folHlink"/>
    </a:extraClrScheme>
    <a:extraClrScheme>
      <a:clrScheme name="Section Divider 2 (Chg background image as desired) 10">
        <a:dk1>
          <a:srgbClr val="113388"/>
        </a:dk1>
        <a:lt1>
          <a:srgbClr val="FFFFFF"/>
        </a:lt1>
        <a:dk2>
          <a:srgbClr val="D2D2D2"/>
        </a:dk2>
        <a:lt2>
          <a:srgbClr val="5F5F5F"/>
        </a:lt2>
        <a:accent1>
          <a:srgbClr val="4AAA42"/>
        </a:accent1>
        <a:accent2>
          <a:srgbClr val="00A0AF"/>
        </a:accent2>
        <a:accent3>
          <a:srgbClr val="FFFFFF"/>
        </a:accent3>
        <a:accent4>
          <a:srgbClr val="0D2A73"/>
        </a:accent4>
        <a:accent5>
          <a:srgbClr val="B1D2B0"/>
        </a:accent5>
        <a:accent6>
          <a:srgbClr val="00919E"/>
        </a:accent6>
        <a:hlink>
          <a:srgbClr val="54075B"/>
        </a:hlink>
        <a:folHlink>
          <a:srgbClr val="B15C1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llout Slide">
  <a:themeElements>
    <a:clrScheme name="Callout Slid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Callout Slid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spDef>
    <a:lnDef>
      <a:spPr bwMode="auto">
        <a:xfrm>
          <a:off x="0" y="0"/>
          <a:ext cx="1" cy="1"/>
        </a:xfrm>
        <a:custGeom>
          <a:avLst/>
          <a:gdLst/>
          <a:ahLst/>
          <a:cxnLst/>
          <a:rect l="0" t="0" r="0" b="0"/>
          <a:pathLst/>
        </a:custGeom>
        <a:gradFill rotWithShape="1">
          <a:gsLst>
            <a:gs pos="0">
              <a:schemeClr val="accent1">
                <a:gamma/>
                <a:tint val="63922"/>
                <a:invGamma/>
              </a:schemeClr>
            </a:gs>
            <a:gs pos="100000">
              <a:schemeClr val="accent1"/>
            </a:gs>
          </a:gsLst>
          <a:lin ang="2700000" scaled="1"/>
        </a:gra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ea typeface="ＭＳ Ｐゴシック" pitchFamily="-112" charset="-128"/>
          </a:defRPr>
        </a:defPPr>
      </a:lstStyle>
    </a:lnDef>
  </a:objectDefaults>
  <a:extraClrSchemeLst>
    <a:extraClrScheme>
      <a:clrScheme name="Callout Slide 1">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
      <a:clrScheme name="Callout Slide 2">
        <a:dk1>
          <a:srgbClr val="113388"/>
        </a:dk1>
        <a:lt1>
          <a:srgbClr val="FFFFFF"/>
        </a:lt1>
        <a:dk2>
          <a:srgbClr val="D2D2D2"/>
        </a:dk2>
        <a:lt2>
          <a:srgbClr val="5F5F5F"/>
        </a:lt2>
        <a:accent1>
          <a:srgbClr val="00A0AF"/>
        </a:accent1>
        <a:accent2>
          <a:srgbClr val="51BDC9"/>
        </a:accent2>
        <a:accent3>
          <a:srgbClr val="FFFFFF"/>
        </a:accent3>
        <a:accent4>
          <a:srgbClr val="0D2A73"/>
        </a:accent4>
        <a:accent5>
          <a:srgbClr val="AACDD4"/>
        </a:accent5>
        <a:accent6>
          <a:srgbClr val="49ABB6"/>
        </a:accent6>
        <a:hlink>
          <a:srgbClr val="80CAD4"/>
        </a:hlink>
        <a:folHlink>
          <a:srgbClr val="B7DFE4"/>
        </a:folHlink>
      </a:clrScheme>
      <a:clrMap bg1="lt1" tx1="dk1" bg2="lt2" tx2="dk2" accent1="accent1" accent2="accent2" accent3="accent3" accent4="accent4" accent5="accent5" accent6="accent6" hlink="hlink" folHlink="folHlink"/>
    </a:extraClrScheme>
    <a:extraClrScheme>
      <a:clrScheme name="Callout Slide 3">
        <a:dk1>
          <a:srgbClr val="113388"/>
        </a:dk1>
        <a:lt1>
          <a:srgbClr val="FFFFFF"/>
        </a:lt1>
        <a:dk2>
          <a:srgbClr val="D2D2D2"/>
        </a:dk2>
        <a:lt2>
          <a:srgbClr val="5F5F5F"/>
        </a:lt2>
        <a:accent1>
          <a:srgbClr val="808080"/>
        </a:accent1>
        <a:accent2>
          <a:srgbClr val="999999"/>
        </a:accent2>
        <a:accent3>
          <a:srgbClr val="FFFFFF"/>
        </a:accent3>
        <a:accent4>
          <a:srgbClr val="0D2A73"/>
        </a:accent4>
        <a:accent5>
          <a:srgbClr val="C0C0C0"/>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Callout Slide 4">
        <a:dk1>
          <a:srgbClr val="113388"/>
        </a:dk1>
        <a:lt1>
          <a:srgbClr val="FFFFFF"/>
        </a:lt1>
        <a:dk2>
          <a:srgbClr val="D2D2D2"/>
        </a:dk2>
        <a:lt2>
          <a:srgbClr val="5F5F5F"/>
        </a:lt2>
        <a:accent1>
          <a:srgbClr val="0081C6"/>
        </a:accent1>
        <a:accent2>
          <a:srgbClr val="5CA6D9"/>
        </a:accent2>
        <a:accent3>
          <a:srgbClr val="FFFFFF"/>
        </a:accent3>
        <a:accent4>
          <a:srgbClr val="0D2A73"/>
        </a:accent4>
        <a:accent5>
          <a:srgbClr val="AAC1DF"/>
        </a:accent5>
        <a:accent6>
          <a:srgbClr val="5396C4"/>
        </a:accent6>
        <a:hlink>
          <a:srgbClr val="85B7E1"/>
        </a:hlink>
        <a:folHlink>
          <a:srgbClr val="B9D3ED"/>
        </a:folHlink>
      </a:clrScheme>
      <a:clrMap bg1="lt1" tx1="dk1" bg2="lt2" tx2="dk2" accent1="accent1" accent2="accent2" accent3="accent3" accent4="accent4" accent5="accent5" accent6="accent6" hlink="hlink" folHlink="folHlink"/>
    </a:extraClrScheme>
    <a:extraClrScheme>
      <a:clrScheme name="Callout Slide 5">
        <a:dk1>
          <a:srgbClr val="113388"/>
        </a:dk1>
        <a:lt1>
          <a:srgbClr val="FFFFFF"/>
        </a:lt1>
        <a:dk2>
          <a:srgbClr val="D2D2D2"/>
        </a:dk2>
        <a:lt2>
          <a:srgbClr val="5F5F5F"/>
        </a:lt2>
        <a:accent1>
          <a:srgbClr val="54075B"/>
        </a:accent1>
        <a:accent2>
          <a:srgbClr val="774C80"/>
        </a:accent2>
        <a:accent3>
          <a:srgbClr val="FFFFFF"/>
        </a:accent3>
        <a:accent4>
          <a:srgbClr val="0D2A73"/>
        </a:accent4>
        <a:accent5>
          <a:srgbClr val="B3AAB5"/>
        </a:accent5>
        <a:accent6>
          <a:srgbClr val="6B4473"/>
        </a:accent6>
        <a:hlink>
          <a:srgbClr val="93729D"/>
        </a:hlink>
        <a:folHlink>
          <a:srgbClr val="BFADC8"/>
        </a:folHlink>
      </a:clrScheme>
      <a:clrMap bg1="lt1" tx1="dk1" bg2="lt2" tx2="dk2" accent1="accent1" accent2="accent2" accent3="accent3" accent4="accent4" accent5="accent5" accent6="accent6" hlink="hlink" folHlink="folHlink"/>
    </a:extraClrScheme>
    <a:extraClrScheme>
      <a:clrScheme name="Callout Slide 6">
        <a:dk1>
          <a:srgbClr val="113388"/>
        </a:dk1>
        <a:lt1>
          <a:srgbClr val="FFFFFF"/>
        </a:lt1>
        <a:dk2>
          <a:srgbClr val="D2D2D2"/>
        </a:dk2>
        <a:lt2>
          <a:srgbClr val="5F5F5F"/>
        </a:lt2>
        <a:accent1>
          <a:srgbClr val="9F218B"/>
        </a:accent1>
        <a:accent2>
          <a:srgbClr val="BC7AB2"/>
        </a:accent2>
        <a:accent3>
          <a:srgbClr val="FFFFFF"/>
        </a:accent3>
        <a:accent4>
          <a:srgbClr val="0D2A73"/>
        </a:accent4>
        <a:accent5>
          <a:srgbClr val="CDABC4"/>
        </a:accent5>
        <a:accent6>
          <a:srgbClr val="AA6EA1"/>
        </a:accent6>
        <a:hlink>
          <a:srgbClr val="C996C3"/>
        </a:hlink>
        <a:folHlink>
          <a:srgbClr val="DDC1DC"/>
        </a:folHlink>
      </a:clrScheme>
      <a:clrMap bg1="lt1" tx1="dk1" bg2="lt2" tx2="dk2" accent1="accent1" accent2="accent2" accent3="accent3" accent4="accent4" accent5="accent5" accent6="accent6" hlink="hlink" folHlink="folHlink"/>
    </a:extraClrScheme>
    <a:extraClrScheme>
      <a:clrScheme name="Callout Slide 7">
        <a:dk1>
          <a:srgbClr val="113388"/>
        </a:dk1>
        <a:lt1>
          <a:srgbClr val="FFFFFF"/>
        </a:lt1>
        <a:dk2>
          <a:srgbClr val="D2D2D2"/>
        </a:dk2>
        <a:lt2>
          <a:srgbClr val="5F5F5F"/>
        </a:lt2>
        <a:accent1>
          <a:srgbClr val="B15C11"/>
        </a:accent1>
        <a:accent2>
          <a:srgbClr val="C47C42"/>
        </a:accent2>
        <a:accent3>
          <a:srgbClr val="FFFFFF"/>
        </a:accent3>
        <a:accent4>
          <a:srgbClr val="0D2A73"/>
        </a:accent4>
        <a:accent5>
          <a:srgbClr val="D5B5AA"/>
        </a:accent5>
        <a:accent6>
          <a:srgbClr val="B1703B"/>
        </a:accent6>
        <a:hlink>
          <a:srgbClr val="D3996A"/>
        </a:hlink>
        <a:folHlink>
          <a:srgbClr val="E3BA9D"/>
        </a:folHlink>
      </a:clrScheme>
      <a:clrMap bg1="lt1" tx1="dk1" bg2="lt2" tx2="dk2" accent1="accent1" accent2="accent2" accent3="accent3" accent4="accent4" accent5="accent5" accent6="accent6" hlink="hlink" folHlink="folHlink"/>
    </a:extraClrScheme>
    <a:extraClrScheme>
      <a:clrScheme name="Callout Slide 8">
        <a:dk1>
          <a:srgbClr val="113388"/>
        </a:dk1>
        <a:lt1>
          <a:srgbClr val="FFFFFF"/>
        </a:lt1>
        <a:dk2>
          <a:srgbClr val="D2D2D2"/>
        </a:dk2>
        <a:lt2>
          <a:srgbClr val="5F5F5F"/>
        </a:lt2>
        <a:accent1>
          <a:srgbClr val="E6A514"/>
        </a:accent1>
        <a:accent2>
          <a:srgbClr val="EEBD60"/>
        </a:accent2>
        <a:accent3>
          <a:srgbClr val="FFFFFF"/>
        </a:accent3>
        <a:accent4>
          <a:srgbClr val="0D2A73"/>
        </a:accent4>
        <a:accent5>
          <a:srgbClr val="F0CFAA"/>
        </a:accent5>
        <a:accent6>
          <a:srgbClr val="D8AB56"/>
        </a:accent6>
        <a:hlink>
          <a:srgbClr val="F2CC88"/>
        </a:hlink>
        <a:folHlink>
          <a:srgbClr val="F7DDB3"/>
        </a:folHlink>
      </a:clrScheme>
      <a:clrMap bg1="lt1" tx1="dk1" bg2="lt2" tx2="dk2" accent1="accent1" accent2="accent2" accent3="accent3" accent4="accent4" accent5="accent5" accent6="accent6" hlink="hlink" folHlink="folHlink"/>
    </a:extraClrScheme>
    <a:extraClrScheme>
      <a:clrScheme name="Callout Slide 9">
        <a:dk1>
          <a:srgbClr val="113388"/>
        </a:dk1>
        <a:lt1>
          <a:srgbClr val="FFFFFF"/>
        </a:lt1>
        <a:dk2>
          <a:srgbClr val="D2D2D2"/>
        </a:dk2>
        <a:lt2>
          <a:srgbClr val="5F5F5F"/>
        </a:lt2>
        <a:accent1>
          <a:srgbClr val="4AAA42"/>
        </a:accent1>
        <a:accent2>
          <a:srgbClr val="81BD72"/>
        </a:accent2>
        <a:accent3>
          <a:srgbClr val="FFFFFF"/>
        </a:accent3>
        <a:accent4>
          <a:srgbClr val="0D2A73"/>
        </a:accent4>
        <a:accent5>
          <a:srgbClr val="B1D2B0"/>
        </a:accent5>
        <a:accent6>
          <a:srgbClr val="74AB67"/>
        </a:accent6>
        <a:hlink>
          <a:srgbClr val="9AC88C"/>
        </a:hlink>
        <a:folHlink>
          <a:srgbClr val="C4DDBB"/>
        </a:folHlink>
      </a:clrScheme>
      <a:clrMap bg1="lt1" tx1="dk1" bg2="lt2" tx2="dk2" accent1="accent1" accent2="accent2" accent3="accent3" accent4="accent4" accent5="accent5" accent6="accent6" hlink="hlink" folHlink="folHlink"/>
    </a:extraClrScheme>
    <a:extraClrScheme>
      <a:clrScheme name="Callout Slide 10">
        <a:dk1>
          <a:srgbClr val="113388"/>
        </a:dk1>
        <a:lt1>
          <a:srgbClr val="FFFFFF"/>
        </a:lt1>
        <a:dk2>
          <a:srgbClr val="D2D2D2"/>
        </a:dk2>
        <a:lt2>
          <a:srgbClr val="5F5F5F"/>
        </a:lt2>
        <a:accent1>
          <a:srgbClr val="4AAA42"/>
        </a:accent1>
        <a:accent2>
          <a:srgbClr val="00A0AF"/>
        </a:accent2>
        <a:accent3>
          <a:srgbClr val="FFFFFF"/>
        </a:accent3>
        <a:accent4>
          <a:srgbClr val="0D2A73"/>
        </a:accent4>
        <a:accent5>
          <a:srgbClr val="B1D2B0"/>
        </a:accent5>
        <a:accent6>
          <a:srgbClr val="00919E"/>
        </a:accent6>
        <a:hlink>
          <a:srgbClr val="54075B"/>
        </a:hlink>
        <a:folHlink>
          <a:srgbClr val="B15C1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llianz Life Theme">
  <a:themeElements>
    <a:clrScheme name="AZL Consumer Marketing">
      <a:dk1>
        <a:srgbClr val="426BB3"/>
      </a:dk1>
      <a:lt1>
        <a:srgbClr val="113388"/>
      </a:lt1>
      <a:dk2>
        <a:srgbClr val="FFFFFF"/>
      </a:dk2>
      <a:lt2>
        <a:srgbClr val="008699"/>
      </a:lt2>
      <a:accent1>
        <a:srgbClr val="9ABF48"/>
      </a:accent1>
      <a:accent2>
        <a:srgbClr val="91278F"/>
      </a:accent2>
      <a:accent3>
        <a:srgbClr val="DB2032"/>
      </a:accent3>
      <a:accent4>
        <a:srgbClr val="E6A514"/>
      </a:accent4>
      <a:accent5>
        <a:srgbClr val="F26522"/>
      </a:accent5>
      <a:accent6>
        <a:srgbClr val="6A3300"/>
      </a:accent6>
      <a:hlink>
        <a:srgbClr val="5D9732"/>
      </a:hlink>
      <a:folHlink>
        <a:srgbClr val="5F5F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solidFill>
              <a:schemeClr val="tx1"/>
            </a:solidFill>
          </a:defRPr>
        </a:defPPr>
      </a:lstStyle>
    </a:txDef>
  </a:objectDefaults>
  <a:extraClrSchemeLst/>
  <a:custClrLst>
    <a:custClr name="Secondary Teal">
      <a:srgbClr val="00A0AF"/>
    </a:custClr>
    <a:custClr name="Secondary Teal Lt 1">
      <a:srgbClr val="51BDC9"/>
    </a:custClr>
    <a:custClr name="Secondary Teal Lt 2">
      <a:srgbClr val="80CAD4"/>
    </a:custClr>
    <a:custClr name="Secondary Teal Lt 3">
      <a:srgbClr val="B7DFE4"/>
    </a:custClr>
    <a:custClr name="Secondary Teal Lt 4">
      <a:srgbClr val="E0F0F2"/>
    </a:custClr>
    <a:custClr name="Secondary Plum">
      <a:srgbClr val="54075B"/>
    </a:custClr>
    <a:custClr name="Secondary Plum Lt 1">
      <a:srgbClr val="774C80"/>
    </a:custClr>
    <a:custClr name="Secondary Plum Lt 2">
      <a:srgbClr val="93729D"/>
    </a:custClr>
    <a:custClr name="Secondary Plum Lt 3">
      <a:srgbClr val="BFADC8"/>
    </a:custClr>
    <a:custClr name="Secondary Plum Lt 4">
      <a:srgbClr val="DFD8E5"/>
    </a:custClr>
    <a:custClr name="Secondary Cerulean">
      <a:srgbClr val="0081C6"/>
    </a:custClr>
    <a:custClr name="Secondary Cerulean Lt 1">
      <a:srgbClr val="5CA6D9"/>
    </a:custClr>
    <a:custClr name="Secondary Cerulean Lt 2">
      <a:srgbClr val="85B7E1"/>
    </a:custClr>
    <a:custClr name="Secondary Cerulean Lt 3">
      <a:srgbClr val="B9D3ED"/>
    </a:custClr>
    <a:custClr name="Secondary Cerulean Lt 4">
      <a:srgbClr val="E2ECF8"/>
    </a:custClr>
    <a:custClr name="Secondary Magenta">
      <a:srgbClr val="9F218B"/>
    </a:custClr>
    <a:custClr name="Secondary Magenta Lt 1">
      <a:srgbClr val="BC7AB2"/>
    </a:custClr>
    <a:custClr name="Secondary Magenta Lt 2">
      <a:srgbClr val="C996C3"/>
    </a:custClr>
    <a:custClr name="Secondary Magenta Lt 3">
      <a:srgbClr val="DDC1DC"/>
    </a:custClr>
    <a:custClr name="Secondary Magenta Lt 4">
      <a:srgbClr val="F0E4F1"/>
    </a:custClr>
    <a:custClr name="Secondary Forest Grn">
      <a:srgbClr val="008265"/>
    </a:custClr>
    <a:custClr name="Secondary Forest Grn Lt 1">
      <a:srgbClr val="039881"/>
    </a:custClr>
    <a:custClr name="Secondary Forest Grn Lt 2">
      <a:srgbClr val="6DB3A3"/>
    </a:custClr>
    <a:custClr name="Secondary Forest Grn Lt 3">
      <a:srgbClr val="A3CDC2"/>
    </a:custClr>
    <a:custClr name="Secondary Forest Grn Lt 4">
      <a:srgbClr val="CDE3DD"/>
    </a:custClr>
    <a:custClr name="Secondary Orange">
      <a:srgbClr val="D06F1A"/>
    </a:custClr>
    <a:custClr name="Secondary Orange Lt 1">
      <a:srgbClr val="DC8C4A"/>
    </a:custClr>
    <a:custClr name="Secondary Orange Lt 2">
      <a:srgbClr val="E5A772"/>
    </a:custClr>
    <a:custClr name="Secondary Orange Lt 3">
      <a:srgbClr val="EEC39E"/>
    </a:custClr>
    <a:custClr name="Secondary Orange Lt 4">
      <a:srgbClr val="F7E2CF"/>
    </a:custClr>
    <a:custClr name="Secondary Olive Grn">
      <a:srgbClr val="85AD3D"/>
    </a:custClr>
    <a:custClr name="Secondary Olive Grn Lt 1">
      <a:srgbClr val="9DBD64"/>
    </a:custClr>
    <a:custClr name="Secondary Olive Grn Lt 2">
      <a:srgbClr val="B6CE8B"/>
    </a:custClr>
    <a:custClr name="Secondary Olive Grn Lt 3">
      <a:srgbClr val="D4E2BB"/>
    </a:custClr>
    <a:custClr name="Secondary Olive Grn Lt 4">
      <a:srgbClr val="E7EFD8"/>
    </a:custClr>
    <a:custClr name="Secondary Mustard">
      <a:srgbClr val="E6A514"/>
    </a:custClr>
    <a:custClr name="Secondary Mustard Lt 1">
      <a:srgbClr val="EEBD60"/>
    </a:custClr>
    <a:custClr name="Secondary Mustard Lt 2">
      <a:srgbClr val="F2CC88"/>
    </a:custClr>
    <a:custClr name="Secondary Mustard Lt 3">
      <a:srgbClr val="F7DDB3"/>
    </a:custClr>
    <a:custClr name="Secondary Mustard Lt 4">
      <a:srgbClr val="FBEDD5"/>
    </a:custClr>
    <a:custClr name="AZ Gray">
      <a:srgbClr val="5F5F5F"/>
    </a:custClr>
    <a:custClr name="AZ Gray Light">
      <a:srgbClr val="E6E6E6"/>
    </a:custClr>
  </a:custClrLst>
</a:theme>
</file>

<file path=ppt/theme/theme7.xml><?xml version="1.0" encoding="utf-8"?>
<a:theme xmlns:a="http://schemas.openxmlformats.org/drawingml/2006/main" name="Office Theme">
  <a:themeElements>
    <a:clrScheme name="">
      <a:dk1>
        <a:srgbClr val="113388"/>
      </a:dk1>
      <a:lt1>
        <a:srgbClr val="FFFFFF"/>
      </a:lt1>
      <a:dk2>
        <a:srgbClr val="D2D2D2"/>
      </a:dk2>
      <a:lt2>
        <a:srgbClr val="5F5F5F"/>
      </a:lt2>
      <a:accent1>
        <a:srgbClr val="113388"/>
      </a:accent1>
      <a:accent2>
        <a:srgbClr val="426BB3"/>
      </a:accent2>
      <a:accent3>
        <a:srgbClr val="FFFFFF"/>
      </a:accent3>
      <a:accent4>
        <a:srgbClr val="0D2A73"/>
      </a:accent4>
      <a:accent5>
        <a:srgbClr val="AAADC3"/>
      </a:accent5>
      <a:accent6>
        <a:srgbClr val="3B60A2"/>
      </a:accent6>
      <a:hlink>
        <a:srgbClr val="819CCC"/>
      </a:hlink>
      <a:folHlink>
        <a:srgbClr val="C6CE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C34245716F74EA442005D3ACB553B" ma:contentTypeVersion="8" ma:contentTypeDescription="Create a new document." ma:contentTypeScope="" ma:versionID="e3684091fc66458bd002f86a34491fa5">
  <xsd:schema xmlns:xsd="http://www.w3.org/2001/XMLSchema" xmlns:xs="http://www.w3.org/2001/XMLSchema" xmlns:p="http://schemas.microsoft.com/office/2006/metadata/properties" xmlns:ns2="28a44199-1370-4e3c-89b8-5ca7ae031f67" targetNamespace="http://schemas.microsoft.com/office/2006/metadata/properties" ma:root="true" ma:fieldsID="364007bcb4641cb0a12c318033d5a133" ns2:_="">
    <xsd:import namespace="28a44199-1370-4e3c-89b8-5ca7ae031f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44199-1370-4e3c-89b8-5ca7ae03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32001A-A25B-4009-B216-4A36251640EB}"/>
</file>

<file path=customXml/itemProps2.xml><?xml version="1.0" encoding="utf-8"?>
<ds:datastoreItem xmlns:ds="http://schemas.openxmlformats.org/officeDocument/2006/customXml" ds:itemID="{D56D4358-123A-4DFC-8760-68E3B1FB4CD1}"/>
</file>

<file path=customXml/itemProps3.xml><?xml version="1.0" encoding="utf-8"?>
<ds:datastoreItem xmlns:ds="http://schemas.openxmlformats.org/officeDocument/2006/customXml" ds:itemID="{C5D13C60-FB88-4E19-926C-E2D7FEF0A207}"/>
</file>

<file path=docProps/app.xml><?xml version="1.0" encoding="utf-8"?>
<Properties xmlns="http://schemas.openxmlformats.org/officeDocument/2006/extended-properties" xmlns:vt="http://schemas.openxmlformats.org/officeDocument/2006/docPropsVTypes">
  <Template/>
  <TotalTime>16043</TotalTime>
  <Words>5800</Words>
  <Application>Microsoft Office PowerPoint</Application>
  <PresentationFormat>On-screen Show (4:3)</PresentationFormat>
  <Paragraphs>534</Paragraphs>
  <Slides>36</Slides>
  <Notes>36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Brush Script MT</vt:lpstr>
      <vt:lpstr>Calibri</vt:lpstr>
      <vt:lpstr>Lucida Grande</vt:lpstr>
      <vt:lpstr>Wingdings</vt:lpstr>
      <vt:lpstr>Standard Text Slide</vt:lpstr>
      <vt:lpstr>Rethink Retirement Title</vt:lpstr>
      <vt:lpstr>Agenda</vt:lpstr>
      <vt:lpstr>Section Divider 2 (Chg background image as desired)</vt:lpstr>
      <vt:lpstr>Callout Slide</vt:lpstr>
      <vt:lpstr>Allianz Life Theme</vt:lpstr>
      <vt:lpstr>Social Security: Seven keys to enhancing benefits</vt:lpstr>
      <vt:lpstr>Please note</vt:lpstr>
      <vt:lpstr>Before we begin</vt:lpstr>
      <vt:lpstr>Social Security provides options</vt:lpstr>
      <vt:lpstr>Agenda</vt:lpstr>
      <vt:lpstr>1</vt:lpstr>
      <vt:lpstr>Facts to know</vt:lpstr>
      <vt:lpstr>Social Security is more than just retirement</vt:lpstr>
      <vt:lpstr>Will it be there?</vt:lpstr>
      <vt:lpstr>Statements now online</vt:lpstr>
      <vt:lpstr>2</vt:lpstr>
      <vt:lpstr>How to qualify for benefits</vt:lpstr>
      <vt:lpstr>How benefits are calculated</vt:lpstr>
      <vt:lpstr>3</vt:lpstr>
      <vt:lpstr>When to start your benefits</vt:lpstr>
      <vt:lpstr>Enhancing benefits by delaying start date</vt:lpstr>
      <vt:lpstr>4</vt:lpstr>
      <vt:lpstr>In 2019, if you work …</vt:lpstr>
      <vt:lpstr>Hypothetical example</vt:lpstr>
      <vt:lpstr>5</vt:lpstr>
      <vt:lpstr>Benefits are subject to income tax</vt:lpstr>
      <vt:lpstr>6</vt:lpstr>
      <vt:lpstr>Benefits available for spouses</vt:lpstr>
      <vt:lpstr>Benefits available for spouses</vt:lpstr>
      <vt:lpstr>Benefits available for spouses</vt:lpstr>
      <vt:lpstr>Benefits available for survivors</vt:lpstr>
      <vt:lpstr>Benefits available for divorced spouse</vt:lpstr>
      <vt:lpstr>7</vt:lpstr>
      <vt:lpstr>Medicare eligibility</vt:lpstr>
      <vt:lpstr>Medicare</vt:lpstr>
      <vt:lpstr>Medicare</vt:lpstr>
      <vt:lpstr>PowerPoint Presentation</vt:lpstr>
      <vt:lpstr>Summary</vt:lpstr>
      <vt:lpstr>Next steps</vt:lpstr>
      <vt:lpstr>Disclosures</vt:lpstr>
      <vt:lpstr>PowerPoint Presentation</vt:lpstr>
    </vt:vector>
  </TitlesOfParts>
  <Manager>Ashley Kimlinger</Manager>
  <Company>For functionality questions call x37546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AZL VA Client 2.0 [May-2011]</dc:title>
  <dc:creator>Brand</dc:creator>
  <cp:lastModifiedBy>Jessica Jones</cp:lastModifiedBy>
  <cp:revision>771</cp:revision>
  <cp:lastPrinted>2018-10-30T20:19:41Z</cp:lastPrinted>
  <dcterms:created xsi:type="dcterms:W3CDTF">2010-01-07T20:27:10Z</dcterms:created>
  <dcterms:modified xsi:type="dcterms:W3CDTF">2019-03-28T20:49:48Z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0x010100D90C34245716F74EA442005D3ACB553B</vt:lpwstr>
  </property>
  <property fmtid="{D5CDD505-2E9C-101B-9397-08002B2CF9AE}" pid="3" name="Order">
    <vt:r8>24111600</vt:r8>
  </property>
</Properties>
</file>