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notesSlides/notesSlide20.xml" ContentType="application/vnd.openxmlformats-officedocument.presentationml.notesSlide+xml"/>
  <Override PartName="/ppt/charts/chart14.xml" ContentType="application/vnd.openxmlformats-officedocument.drawingml.chart+xml"/>
  <Override PartName="/ppt/theme/themeOverride9.xml" ContentType="application/vnd.openxmlformats-officedocument.themeOverr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6.xml" ContentType="application/vnd.openxmlformats-officedocument.drawingml.chart+xml"/>
  <Override PartName="/ppt/theme/themeOverride10.xml" ContentType="application/vnd.openxmlformats-officedocument.themeOverride+xml"/>
  <Override PartName="/ppt/notesSlides/notesSlide35.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theme/themeOverride11.xml" ContentType="application/vnd.openxmlformats-officedocument.themeOverride+xml"/>
  <Override PartName="/ppt/notesSlides/notesSlide36.xml" ContentType="application/vnd.openxmlformats-officedocument.presentationml.notesSlide+xml"/>
  <Override PartName="/ppt/charts/chart19.xml" ContentType="application/vnd.openxmlformats-officedocument.drawingml.chart+xml"/>
  <Override PartName="/ppt/theme/themeOverride12.xml" ContentType="application/vnd.openxmlformats-officedocument.themeOverride+xml"/>
  <Override PartName="/ppt/drawings/drawing1.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0.xml" ContentType="application/vnd.openxmlformats-officedocument.drawingml.chart+xml"/>
  <Override PartName="/ppt/theme/themeOverride13.xml" ContentType="application/vnd.openxmlformats-officedocument.themeOverride+xml"/>
  <Override PartName="/ppt/notesSlides/notesSlide44.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theme/themeOverride14.xml" ContentType="application/vnd.openxmlformats-officedocument.themeOverride+xml"/>
  <Override PartName="/ppt/notesSlides/notesSlide45.xml" ContentType="application/vnd.openxmlformats-officedocument.presentationml.notesSlide+xml"/>
  <Override PartName="/ppt/charts/chart23.xml" ContentType="application/vnd.openxmlformats-officedocument.drawingml.chart+xml"/>
  <Override PartName="/ppt/theme/themeOverride15.xml" ContentType="application/vnd.openxmlformats-officedocument.themeOverride+xml"/>
  <Override PartName="/ppt/drawings/drawing2.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1"/>
    <p:sldMasterId id="2147483681" r:id="rId12"/>
    <p:sldMasterId id="2147483657" r:id="rId13"/>
    <p:sldMasterId id="2147483662" r:id="rId14"/>
  </p:sldMasterIdLst>
  <p:notesMasterIdLst>
    <p:notesMasterId r:id="rId65"/>
  </p:notesMasterIdLst>
  <p:handoutMasterIdLst>
    <p:handoutMasterId r:id="rId66"/>
  </p:handoutMasterIdLst>
  <p:sldIdLst>
    <p:sldId id="263" r:id="rId15"/>
    <p:sldId id="358" r:id="rId16"/>
    <p:sldId id="294" r:id="rId17"/>
    <p:sldId id="359" r:id="rId18"/>
    <p:sldId id="278" r:id="rId19"/>
    <p:sldId id="265" r:id="rId20"/>
    <p:sldId id="297" r:id="rId21"/>
    <p:sldId id="298" r:id="rId22"/>
    <p:sldId id="293" r:id="rId23"/>
    <p:sldId id="299" r:id="rId24"/>
    <p:sldId id="348" r:id="rId25"/>
    <p:sldId id="301" r:id="rId26"/>
    <p:sldId id="282" r:id="rId27"/>
    <p:sldId id="346" r:id="rId28"/>
    <p:sldId id="304" r:id="rId29"/>
    <p:sldId id="345" r:id="rId30"/>
    <p:sldId id="373" r:id="rId31"/>
    <p:sldId id="307" r:id="rId32"/>
    <p:sldId id="361" r:id="rId33"/>
    <p:sldId id="368" r:id="rId34"/>
    <p:sldId id="355" r:id="rId35"/>
    <p:sldId id="362" r:id="rId36"/>
    <p:sldId id="303" r:id="rId37"/>
    <p:sldId id="312" r:id="rId38"/>
    <p:sldId id="313" r:id="rId39"/>
    <p:sldId id="314" r:id="rId40"/>
    <p:sldId id="315" r:id="rId41"/>
    <p:sldId id="363" r:id="rId42"/>
    <p:sldId id="317" r:id="rId43"/>
    <p:sldId id="318" r:id="rId44"/>
    <p:sldId id="350" r:id="rId45"/>
    <p:sldId id="320" r:id="rId46"/>
    <p:sldId id="321" r:id="rId47"/>
    <p:sldId id="322" r:id="rId48"/>
    <p:sldId id="356" r:id="rId49"/>
    <p:sldId id="324" r:id="rId50"/>
    <p:sldId id="325" r:id="rId51"/>
    <p:sldId id="354" r:id="rId52"/>
    <p:sldId id="340" r:id="rId53"/>
    <p:sldId id="328" r:id="rId54"/>
    <p:sldId id="329" r:id="rId55"/>
    <p:sldId id="330" r:id="rId56"/>
    <p:sldId id="331" r:id="rId57"/>
    <p:sldId id="357" r:id="rId58"/>
    <p:sldId id="333" r:id="rId59"/>
    <p:sldId id="334" r:id="rId60"/>
    <p:sldId id="336" r:id="rId61"/>
    <p:sldId id="337" r:id="rId62"/>
    <p:sldId id="338" r:id="rId63"/>
    <p:sldId id="267" r:id="rId64"/>
  </p:sldIdLst>
  <p:sldSz cx="12188825" cy="6858000"/>
  <p:notesSz cx="7315200" cy="9601200"/>
  <p:custDataLst>
    <p:custData r:id="rId9"/>
    <p:custData r:id="rId6"/>
    <p:custData r:id="rId4"/>
    <p:custData r:id="rId10"/>
    <p:custData r:id="rId8"/>
    <p:custData r:id="rId7"/>
    <p:custData r:id="rId5"/>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8" userDrawn="1">
          <p15:clr>
            <a:srgbClr val="A4A3A4"/>
          </p15:clr>
        </p15:guide>
        <p15:guide id="2" pos="3839">
          <p15:clr>
            <a:srgbClr val="A4A3A4"/>
          </p15:clr>
        </p15:guide>
        <p15:guide id="3" pos="4822" userDrawn="1">
          <p15:clr>
            <a:srgbClr val="A4A3A4"/>
          </p15:clr>
        </p15:guide>
        <p15:guide id="4" pos="7175" userDrawn="1">
          <p15:clr>
            <a:srgbClr val="A4A3A4"/>
          </p15:clr>
        </p15:guide>
        <p15:guide id="5" orient="horz" pos="4224" userDrawn="1">
          <p15:clr>
            <a:srgbClr val="A4A3A4"/>
          </p15:clr>
        </p15:guide>
        <p15:guide id="6" pos="798" userDrawn="1">
          <p15:clr>
            <a:srgbClr val="A4A3A4"/>
          </p15:clr>
        </p15:guide>
        <p15:guide id="7" pos="739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guide id="3" orient="horz" userDrawn="1">
          <p15:clr>
            <a:srgbClr val="A4A3A4"/>
          </p15:clr>
        </p15:guide>
        <p15:guide id="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tley, Laura" initials="B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89305" autoAdjust="0"/>
  </p:normalViewPr>
  <p:slideViewPr>
    <p:cSldViewPr snapToGrid="0" showGuides="1">
      <p:cViewPr varScale="1">
        <p:scale>
          <a:sx n="108" d="100"/>
          <a:sy n="108" d="100"/>
        </p:scale>
        <p:origin x="516" y="108"/>
      </p:cViewPr>
      <p:guideLst>
        <p:guide orient="horz" pos="2438"/>
        <p:guide pos="3839"/>
        <p:guide pos="4822"/>
        <p:guide pos="7175"/>
        <p:guide orient="horz" pos="4224"/>
        <p:guide pos="798"/>
        <p:guide pos="7391"/>
      </p:guideLst>
    </p:cSldViewPr>
  </p:slideViewPr>
  <p:notesTextViewPr>
    <p:cViewPr>
      <p:scale>
        <a:sx n="125" d="100"/>
        <a:sy n="125" d="100"/>
      </p:scale>
      <p:origin x="0" y="0"/>
    </p:cViewPr>
  </p:notesTextViewPr>
  <p:sorterViewPr>
    <p:cViewPr varScale="1">
      <p:scale>
        <a:sx n="1" d="1"/>
        <a:sy n="1" d="1"/>
      </p:scale>
      <p:origin x="0" y="-6990"/>
    </p:cViewPr>
  </p:sorterViewPr>
  <p:notesViewPr>
    <p:cSldViewPr snapToGrid="0" showGuides="1">
      <p:cViewPr varScale="1">
        <p:scale>
          <a:sx n="88" d="100"/>
          <a:sy n="88" d="100"/>
        </p:scale>
        <p:origin x="3612" y="96"/>
      </p:cViewPr>
      <p:guideLst>
        <p:guide orient="horz" pos="3024"/>
        <p:guide pos="2304"/>
        <p:guide orient="horz"/>
        <p:guide/>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tags" Target="tags/tag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customXml" Target="../customXml/item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73"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Master" Target="slideMasters/slideMaster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customXml" Target="../customXml/item7.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olka, Dawid" userId="d5c6541f-15a9-4117-8c73-84ef1e73df72" providerId="ADAL" clId="{515F98E4-A110-453B-B063-3824D68F57D8}"/>
    <pc:docChg chg="custSel modSld">
      <pc:chgData name="Smolka, Dawid" userId="d5c6541f-15a9-4117-8c73-84ef1e73df72" providerId="ADAL" clId="{515F98E4-A110-453B-B063-3824D68F57D8}" dt="2020-02-06T15:21:37.414" v="60" actId="478"/>
      <pc:docMkLst>
        <pc:docMk/>
      </pc:docMkLst>
      <pc:sldChg chg="delSp modSp">
        <pc:chgData name="Smolka, Dawid" userId="d5c6541f-15a9-4117-8c73-84ef1e73df72" providerId="ADAL" clId="{515F98E4-A110-453B-B063-3824D68F57D8}" dt="2020-02-06T15:21:37.414" v="60" actId="478"/>
        <pc:sldMkLst>
          <pc:docMk/>
          <pc:sldMk cId="2294449709" sldId="322"/>
        </pc:sldMkLst>
        <pc:spChg chg="del">
          <ac:chgData name="Smolka, Dawid" userId="d5c6541f-15a9-4117-8c73-84ef1e73df72" providerId="ADAL" clId="{515F98E4-A110-453B-B063-3824D68F57D8}" dt="2020-02-06T15:21:37.414" v="60" actId="478"/>
          <ac:spMkLst>
            <pc:docMk/>
            <pc:sldMk cId="2294449709" sldId="322"/>
            <ac:spMk id="11" creationId="{AFDF857B-7B54-4BDC-A556-36B5D3C035B3}"/>
          </ac:spMkLst>
        </pc:spChg>
        <pc:graphicFrameChg chg="mod modGraphic">
          <ac:chgData name="Smolka, Dawid" userId="d5c6541f-15a9-4117-8c73-84ef1e73df72" providerId="ADAL" clId="{515F98E4-A110-453B-B063-3824D68F57D8}" dt="2020-02-06T15:21:31.171" v="59" actId="20577"/>
          <ac:graphicFrameMkLst>
            <pc:docMk/>
            <pc:sldMk cId="2294449709" sldId="322"/>
            <ac:graphicFrameMk id="6" creationId="{00000000-0000-0000-0000-000000000000}"/>
          </ac:graphicFrameMkLst>
        </pc:graphicFrameChg>
      </pc:sldChg>
      <pc:sldChg chg="delSp modSp">
        <pc:chgData name="Smolka, Dawid" userId="d5c6541f-15a9-4117-8c73-84ef1e73df72" providerId="ADAL" clId="{515F98E4-A110-453B-B063-3824D68F57D8}" dt="2020-02-06T15:17:40.608" v="47" actId="20577"/>
        <pc:sldMkLst>
          <pc:docMk/>
          <pc:sldMk cId="1788273182" sldId="350"/>
        </pc:sldMkLst>
        <pc:spChg chg="del">
          <ac:chgData name="Smolka, Dawid" userId="d5c6541f-15a9-4117-8c73-84ef1e73df72" providerId="ADAL" clId="{515F98E4-A110-453B-B063-3824D68F57D8}" dt="2020-02-06T15:16:15.340" v="6" actId="478"/>
          <ac:spMkLst>
            <pc:docMk/>
            <pc:sldMk cId="1788273182" sldId="350"/>
            <ac:spMk id="2" creationId="{239F29D5-0A31-48C1-B1D5-5BC3962B187E}"/>
          </ac:spMkLst>
        </pc:spChg>
        <pc:spChg chg="mod">
          <ac:chgData name="Smolka, Dawid" userId="d5c6541f-15a9-4117-8c73-84ef1e73df72" providerId="ADAL" clId="{515F98E4-A110-453B-B063-3824D68F57D8}" dt="2020-02-06T15:17:40.608" v="47" actId="20577"/>
          <ac:spMkLst>
            <pc:docMk/>
            <pc:sldMk cId="1788273182" sldId="350"/>
            <ac:spMk id="6" creationId="{00000000-0000-0000-0000-000000000000}"/>
          </ac:spMkLst>
        </pc:spChg>
        <pc:graphicFrameChg chg="modGraphic">
          <ac:chgData name="Smolka, Dawid" userId="d5c6541f-15a9-4117-8c73-84ef1e73df72" providerId="ADAL" clId="{515F98E4-A110-453B-B063-3824D68F57D8}" dt="2020-02-06T15:16:59.124" v="39" actId="20577"/>
          <ac:graphicFrameMkLst>
            <pc:docMk/>
            <pc:sldMk cId="1788273182" sldId="350"/>
            <ac:graphicFrameMk id="7" creationId="{00000000-0000-0000-0000-000000000000}"/>
          </ac:graphicFrameMkLst>
        </pc:graphicFrameChg>
      </pc:sldChg>
      <pc:sldChg chg="modSp">
        <pc:chgData name="Smolka, Dawid" userId="d5c6541f-15a9-4117-8c73-84ef1e73df72" providerId="ADAL" clId="{515F98E4-A110-453B-B063-3824D68F57D8}" dt="2020-02-06T15:12:26.567" v="5" actId="20577"/>
        <pc:sldMkLst>
          <pc:docMk/>
          <pc:sldMk cId="2274950789" sldId="355"/>
        </pc:sldMkLst>
        <pc:graphicFrameChg chg="mod">
          <ac:chgData name="Smolka, Dawid" userId="d5c6541f-15a9-4117-8c73-84ef1e73df72" providerId="ADAL" clId="{515F98E4-A110-453B-B063-3824D68F57D8}" dt="2020-02-06T15:12:26.567" v="5" actId="20577"/>
          <ac:graphicFrameMkLst>
            <pc:docMk/>
            <pc:sldMk cId="2274950789" sldId="355"/>
            <ac:graphicFrameMk id="27" creationId="{00000000-0000-0000-0000-000000000000}"/>
          </ac:graphicFrameMkLst>
        </pc:graphicFrameChg>
      </pc:sldChg>
    </pc:docChg>
  </pc:docChgLst>
  <pc:docChgLst>
    <pc:chgData name="Brzoski, Piotr" userId="72d7d6b5-c3de-4573-8681-af7cf54442b2" providerId="ADAL" clId="{D82AD3F8-2903-45C7-9DBA-BAE453B6BC59}"/>
    <pc:docChg chg="modSld">
      <pc:chgData name="Brzoski, Piotr" userId="72d7d6b5-c3de-4573-8681-af7cf54442b2" providerId="ADAL" clId="{D82AD3F8-2903-45C7-9DBA-BAE453B6BC59}" dt="2020-02-17T07:23:09.373" v="0" actId="1076"/>
      <pc:docMkLst>
        <pc:docMk/>
      </pc:docMkLst>
      <pc:sldChg chg="modSp">
        <pc:chgData name="Brzoski, Piotr" userId="72d7d6b5-c3de-4573-8681-af7cf54442b2" providerId="ADAL" clId="{D82AD3F8-2903-45C7-9DBA-BAE453B6BC59}" dt="2020-02-17T07:23:09.373" v="0" actId="1076"/>
        <pc:sldMkLst>
          <pc:docMk/>
          <pc:sldMk cId="2756282703" sldId="345"/>
        </pc:sldMkLst>
        <pc:spChg chg="mod">
          <ac:chgData name="Brzoski, Piotr" userId="72d7d6b5-c3de-4573-8681-af7cf54442b2" providerId="ADAL" clId="{D82AD3F8-2903-45C7-9DBA-BAE453B6BC59}" dt="2020-02-17T07:23:09.373" v="0" actId="1076"/>
          <ac:spMkLst>
            <pc:docMk/>
            <pc:sldMk cId="2756282703" sldId="345"/>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noam.corp.frk.com\dfs$\business_units\SMO6\Dealer%20Communications\dealer%20comm\Campaign%20Marketing\Advisory%20Marketing%20Services%20Team\Behavioral%20Finance\Data\2017%20Update\BF%20B%20Data\Herding_Period_Specific_Flows_Performance_v2.0.xlsx"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oleObject" Target="file:///\\Noam\dfs$\Business_Units\SMO6\Dealer%20Communications\dealer%20comm\Campaign%20Marketing\Advisory%20Marketing%20Services%20Team\Data%20Files\QF%200219%20Data\BTB%20PPT\2018_12_SP500_Bar_Chart_20Y_10K_90-95_Percent_Downside_Capture.xlsx" TargetMode="External"/><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1" Type="http://schemas.openxmlformats.org/officeDocument/2006/relationships/oleObject" Target="file:///\\Noam\dfs$\Business_Units\SMO6\Dealer%20Communications\dealer%20comm\Campaign%20Marketing\Advisory%20Marketing%20Services%20Team\Data%20Files\QF%200219%20Data\BTB%20PPT\2018_12_SP_500_TR_Ex_Worst%205_Worst%2025.xlsx" TargetMode="Externa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1" Type="http://schemas.openxmlformats.org/officeDocument/2006/relationships/oleObject" Target="file:///\\noam\dfs$\Business_Units\SMO6\Dealer%20Communications\dealer%20comm\Campaign%20Marketing\Advisory%20Marketing%20Services%20Team\Data%20Files\QF%201019%20Data\BTB%20PPT%201019%20QF\4358%20Franklin%20Rising%20Dividends%20Fund%20Sectors__(As%20Of%202019-09-30).xlsx" TargetMode="Externa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1" Type="http://schemas.openxmlformats.org/officeDocument/2006/relationships/oleObject" Target="file:///\\noam\dfs$\Business_Units\SMO6\Dealer%20Communications\dealer%20comm\Campaign%20Marketing\Advisory%20Marketing%20Services%20Team\Data%20Files\QF%201019%20Data\BTB%20PPT%201019%20QF\432%20Franklin%20Mutual%20Global%20Discovery%20Fund%20Countries__(As%20Of%202019-09-30).xlsx" TargetMode="Externa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3.xlsx"/><Relationship Id="rId1" Type="http://schemas.openxmlformats.org/officeDocument/2006/relationships/themeOverride" Target="../theme/themeOverride1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oleObject" Target="file:///W:\SMO6\Dealer%20Communications\dealer%20comm\Campaign%20Marketing\Advisory%20Marketing%20Services%20Team\Data%20Files\QF%200218%20Data\2017_12%20BTB_PPT%20Data\2017_12_SP500_Bar_Chart_20Y_Calendar_AATR.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oleObject" Target="file:///\\Noam\dfs$\Business_Units\SMO6\Dealer%20Communications\dealer%20comm\Campaign%20Marketing\Advisory%20Marketing%20Services%20Team\Data%20Files\QF%200219%20Data\BTB%20PPT\2018_12_SP500_Bar_Chart_20Y_Calendar_AATR.xlsx"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oleObject" Target="file:///\\noam\dfs$\Business_Units\SMO6\Dealer%20Communications\dealer%20comm\Campaign%20Marketing\Advisory%20Marketing%20Services%20Team\Data%20Files\2020%20Data\QF%200120%20Data\BTB_PPT%200120%20QF\2019_12_SP500_Line_Chart_20Y_10K_Performance_Avg_Ann_Compound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4.58%</c:v>
                </c:pt>
              </c:strCache>
            </c:strRef>
          </c:tx>
          <c:spPr>
            <a:solidFill>
              <a:schemeClr val="accent1"/>
            </a:solidFill>
            <a:ln>
              <a:noFill/>
            </a:ln>
            <a:effectLst/>
          </c:spPr>
          <c:invertIfNegative val="0"/>
          <c:cat>
            <c:strRef>
              <c:f>Sheet1!$A$2:$A$505</c:f>
              <c:strCache>
                <c:ptCount val="504"/>
                <c:pt idx="0">
                  <c:v>Microsoft Corporation</c:v>
                </c:pt>
                <c:pt idx="1">
                  <c:v>Amazon.com, Inc.</c:v>
                </c:pt>
                <c:pt idx="2">
                  <c:v>Facebook, Inc. Class A</c:v>
                </c:pt>
                <c:pt idx="3">
                  <c:v>Berkshire Hathaway Inc. Class B</c:v>
                </c:pt>
                <c:pt idx="4">
                  <c:v>JPMorgan Chase &amp; Co.</c:v>
                </c:pt>
                <c:pt idx="5">
                  <c:v>Alphabet Inc. Class A</c:v>
                </c:pt>
                <c:pt idx="6">
                  <c:v>Alphabet Inc. Class C</c:v>
                </c:pt>
                <c:pt idx="7">
                  <c:v>Johnson &amp; Johnson</c:v>
                </c:pt>
                <c:pt idx="8">
                  <c:v>Visa Inc. Class A</c:v>
                </c:pt>
                <c:pt idx="9">
                  <c:v>Procter &amp; Gamble Company</c:v>
                </c:pt>
                <c:pt idx="10">
                  <c:v>Exxon Mobil Corporation</c:v>
                </c:pt>
                <c:pt idx="11">
                  <c:v>AT&amp;T Inc.</c:v>
                </c:pt>
                <c:pt idx="12">
                  <c:v>Bank of America Corp</c:v>
                </c:pt>
                <c:pt idx="13">
                  <c:v>UnitedHealth Group Incorporated</c:v>
                </c:pt>
                <c:pt idx="14">
                  <c:v>Mastercard Incorporated Class A</c:v>
                </c:pt>
                <c:pt idx="15">
                  <c:v>Walt Disney Company</c:v>
                </c:pt>
                <c:pt idx="16">
                  <c:v>Intel Corporation</c:v>
                </c:pt>
                <c:pt idx="17">
                  <c:v>Verizon Communications Inc.</c:v>
                </c:pt>
                <c:pt idx="18">
                  <c:v>Home Depot, Inc.</c:v>
                </c:pt>
                <c:pt idx="19">
                  <c:v>Merck &amp; Co., Inc.</c:v>
                </c:pt>
                <c:pt idx="20">
                  <c:v>Chevron Corporation</c:v>
                </c:pt>
                <c:pt idx="21">
                  <c:v>Pfizer Inc.</c:v>
                </c:pt>
                <c:pt idx="22">
                  <c:v>Coca-Cola Company</c:v>
                </c:pt>
                <c:pt idx="23">
                  <c:v>Wells Fargo &amp; Company</c:v>
                </c:pt>
                <c:pt idx="24">
                  <c:v>Comcast Corporation Class A</c:v>
                </c:pt>
                <c:pt idx="25">
                  <c:v>Cisco Systems, Inc.</c:v>
                </c:pt>
                <c:pt idx="26">
                  <c:v>PepsiCo, Inc.</c:v>
                </c:pt>
                <c:pt idx="27">
                  <c:v>Citigroup Inc.</c:v>
                </c:pt>
                <c:pt idx="28">
                  <c:v>Boeing Company</c:v>
                </c:pt>
                <c:pt idx="29">
                  <c:v>Walmart Inc.</c:v>
                </c:pt>
                <c:pt idx="30">
                  <c:v>Adobe Inc.</c:v>
                </c:pt>
                <c:pt idx="31">
                  <c:v>Abbott Laboratories</c:v>
                </c:pt>
                <c:pt idx="32">
                  <c:v>Medtronic Plc</c:v>
                </c:pt>
                <c:pt idx="33">
                  <c:v>Bristol-Myers Squibb Company</c:v>
                </c:pt>
                <c:pt idx="34">
                  <c:v>McDonald's Corporation</c:v>
                </c:pt>
                <c:pt idx="35">
                  <c:v>salesforce.com, inc.</c:v>
                </c:pt>
                <c:pt idx="36">
                  <c:v>NVIDIA Corporation</c:v>
                </c:pt>
                <c:pt idx="37">
                  <c:v>Amgen Inc.</c:v>
                </c:pt>
                <c:pt idx="38">
                  <c:v>Netflix, Inc.</c:v>
                </c:pt>
                <c:pt idx="39">
                  <c:v>Accenture Plc Class A</c:v>
                </c:pt>
                <c:pt idx="40">
                  <c:v>Philip Morris International Inc.</c:v>
                </c:pt>
                <c:pt idx="41">
                  <c:v>AbbVie, Inc.</c:v>
                </c:pt>
                <c:pt idx="42">
                  <c:v>Thermo Fisher Scientific Inc.</c:v>
                </c:pt>
                <c:pt idx="43">
                  <c:v>Costco Wholesale Corporation</c:v>
                </c:pt>
                <c:pt idx="44">
                  <c:v>PayPal Holdings Inc</c:v>
                </c:pt>
                <c:pt idx="45">
                  <c:v>Honeywell International Inc.</c:v>
                </c:pt>
                <c:pt idx="46">
                  <c:v>NIKE, Inc. Class B</c:v>
                </c:pt>
                <c:pt idx="47">
                  <c:v>Union Pacific Corporation</c:v>
                </c:pt>
                <c:pt idx="48">
                  <c:v>Broadcom Inc.</c:v>
                </c:pt>
                <c:pt idx="49">
                  <c:v>United Technologies Corporation</c:v>
                </c:pt>
                <c:pt idx="50">
                  <c:v>Texas Instruments Incorporated</c:v>
                </c:pt>
                <c:pt idx="51">
                  <c:v>International Business Machines Corporation</c:v>
                </c:pt>
                <c:pt idx="52">
                  <c:v>NextEra Energy, Inc.</c:v>
                </c:pt>
                <c:pt idx="53">
                  <c:v>Oracle Corporation</c:v>
                </c:pt>
                <c:pt idx="54">
                  <c:v>Linde plc</c:v>
                </c:pt>
                <c:pt idx="55">
                  <c:v>Eli Lilly and Company</c:v>
                </c:pt>
                <c:pt idx="56">
                  <c:v>Starbucks Corporation</c:v>
                </c:pt>
                <c:pt idx="57">
                  <c:v>American Tower Corporation</c:v>
                </c:pt>
                <c:pt idx="58">
                  <c:v>3M Company</c:v>
                </c:pt>
                <c:pt idx="59">
                  <c:v>QUALCOMM Incorporated</c:v>
                </c:pt>
                <c:pt idx="60">
                  <c:v>Danaher Corporation</c:v>
                </c:pt>
                <c:pt idx="61">
                  <c:v>General Electric Company</c:v>
                </c:pt>
                <c:pt idx="62">
                  <c:v>Lockheed Martin Corporation</c:v>
                </c:pt>
                <c:pt idx="63">
                  <c:v>CVS Health Corporation</c:v>
                </c:pt>
                <c:pt idx="64">
                  <c:v>Altria Group Inc</c:v>
                </c:pt>
                <c:pt idx="65">
                  <c:v>Lowe's Companies, Inc.</c:v>
                </c:pt>
                <c:pt idx="66">
                  <c:v>Booking Holdings Inc.</c:v>
                </c:pt>
                <c:pt idx="67">
                  <c:v>Fidelity National Information Services, Inc.</c:v>
                </c:pt>
                <c:pt idx="68">
                  <c:v>U.S. Bancorp</c:v>
                </c:pt>
                <c:pt idx="69">
                  <c:v>American Express Company</c:v>
                </c:pt>
                <c:pt idx="70">
                  <c:v>Gilead Sciences, Inc.</c:v>
                </c:pt>
                <c:pt idx="71">
                  <c:v>United Parcel Service, Inc. Class B</c:v>
                </c:pt>
                <c:pt idx="72">
                  <c:v>Caterpillar Inc.</c:v>
                </c:pt>
                <c:pt idx="73">
                  <c:v>Mondelez International, Inc. Class A</c:v>
                </c:pt>
                <c:pt idx="74">
                  <c:v>Anthem, Inc.</c:v>
                </c:pt>
                <c:pt idx="75">
                  <c:v>Cigna Corporation</c:v>
                </c:pt>
                <c:pt idx="76">
                  <c:v>Charter Communications, Inc. Class A</c:v>
                </c:pt>
                <c:pt idx="77">
                  <c:v>Truist Financial Corporation</c:v>
                </c:pt>
                <c:pt idx="78">
                  <c:v>TJX Companies Inc</c:v>
                </c:pt>
                <c:pt idx="79">
                  <c:v>Automatic Data Processing, Inc.</c:v>
                </c:pt>
                <c:pt idx="80">
                  <c:v>Becton, Dickinson and Company</c:v>
                </c:pt>
                <c:pt idx="81">
                  <c:v>Goldman Sachs Group, Inc.</c:v>
                </c:pt>
                <c:pt idx="82">
                  <c:v>CME Group Inc. Class A</c:v>
                </c:pt>
                <c:pt idx="83">
                  <c:v>ConocoPhillips</c:v>
                </c:pt>
                <c:pt idx="84">
                  <c:v>Chubb Limited</c:v>
                </c:pt>
                <c:pt idx="85">
                  <c:v>PNC Financial Services Group, Inc.</c:v>
                </c:pt>
                <c:pt idx="86">
                  <c:v>Intuitive Surgical, Inc.</c:v>
                </c:pt>
                <c:pt idx="87">
                  <c:v>Intuit Inc.</c:v>
                </c:pt>
                <c:pt idx="88">
                  <c:v>Dominion Energy Inc</c:v>
                </c:pt>
                <c:pt idx="89">
                  <c:v>Stryker Corporation</c:v>
                </c:pt>
                <c:pt idx="90">
                  <c:v>Southern Company</c:v>
                </c:pt>
                <c:pt idx="91">
                  <c:v>S&amp;P Global, Inc.</c:v>
                </c:pt>
                <c:pt idx="92">
                  <c:v>Duke Energy Corporation</c:v>
                </c:pt>
                <c:pt idx="93">
                  <c:v>Fiserv, Inc.</c:v>
                </c:pt>
                <c:pt idx="94">
                  <c:v>Target Corporation</c:v>
                </c:pt>
                <c:pt idx="95">
                  <c:v>Zoetis, Inc. Class A</c:v>
                </c:pt>
                <c:pt idx="96">
                  <c:v>Boston Scientific Corporation</c:v>
                </c:pt>
                <c:pt idx="97">
                  <c:v>Morgan Stanley</c:v>
                </c:pt>
                <c:pt idx="98">
                  <c:v>Allergan plc</c:v>
                </c:pt>
                <c:pt idx="99">
                  <c:v>Raytheon Company</c:v>
                </c:pt>
                <c:pt idx="100">
                  <c:v>Micron Technology, Inc.</c:v>
                </c:pt>
                <c:pt idx="101">
                  <c:v>BlackRock, Inc.</c:v>
                </c:pt>
                <c:pt idx="102">
                  <c:v>Crown Castle International Corp</c:v>
                </c:pt>
                <c:pt idx="103">
                  <c:v>Colgate-Palmolive Company</c:v>
                </c:pt>
                <c:pt idx="104">
                  <c:v>Applied Materials, Inc.</c:v>
                </c:pt>
                <c:pt idx="105">
                  <c:v>Prologis, Inc.</c:v>
                </c:pt>
                <c:pt idx="106">
                  <c:v>Vertex Pharmaceuticals Incorporated</c:v>
                </c:pt>
                <c:pt idx="107">
                  <c:v>CSX Corporation</c:v>
                </c:pt>
                <c:pt idx="108">
                  <c:v>Marsh &amp; McLennan Companies, Inc.</c:v>
                </c:pt>
                <c:pt idx="109">
                  <c:v>Schlumberger NV</c:v>
                </c:pt>
                <c:pt idx="110">
                  <c:v>Global Payments Inc.</c:v>
                </c:pt>
                <c:pt idx="111">
                  <c:v>Deere &amp; Company</c:v>
                </c:pt>
                <c:pt idx="112">
                  <c:v>Charles Schwab Corporation</c:v>
                </c:pt>
                <c:pt idx="113">
                  <c:v>Northrop Grumman Corporation</c:v>
                </c:pt>
                <c:pt idx="114">
                  <c:v>Biogen Inc.</c:v>
                </c:pt>
                <c:pt idx="115">
                  <c:v>ServiceNow, Inc.</c:v>
                </c:pt>
                <c:pt idx="116">
                  <c:v>Illinois Tool Works Inc.</c:v>
                </c:pt>
                <c:pt idx="117">
                  <c:v>Air Products and Chemicals, Inc.</c:v>
                </c:pt>
                <c:pt idx="118">
                  <c:v>Intercontinental Exchange, Inc.</c:v>
                </c:pt>
                <c:pt idx="119">
                  <c:v>Advanced Micro Devices, Inc.</c:v>
                </c:pt>
                <c:pt idx="120">
                  <c:v>Norfolk Southern Corporation</c:v>
                </c:pt>
                <c:pt idx="121">
                  <c:v>Equinix, Inc.</c:v>
                </c:pt>
                <c:pt idx="122">
                  <c:v>Phillips 66</c:v>
                </c:pt>
                <c:pt idx="123">
                  <c:v>Aon plc</c:v>
                </c:pt>
                <c:pt idx="124">
                  <c:v>Illumina, Inc.</c:v>
                </c:pt>
                <c:pt idx="125">
                  <c:v>EOG Resources, Inc.</c:v>
                </c:pt>
                <c:pt idx="126">
                  <c:v>Edwards Lifesciences Corporation</c:v>
                </c:pt>
                <c:pt idx="127">
                  <c:v>Humana Inc.</c:v>
                </c:pt>
                <c:pt idx="128">
                  <c:v>Ecolab Inc.</c:v>
                </c:pt>
                <c:pt idx="129">
                  <c:v>Sherwin-Williams Company</c:v>
                </c:pt>
                <c:pt idx="130">
                  <c:v>Capital One Financial Corporation</c:v>
                </c:pt>
                <c:pt idx="131">
                  <c:v>DuPont de Nemours, Inc.</c:v>
                </c:pt>
                <c:pt idx="132">
                  <c:v>Kimberly-Clark Corporation</c:v>
                </c:pt>
                <c:pt idx="133">
                  <c:v>American Electric Power Company, Inc.</c:v>
                </c:pt>
                <c:pt idx="134">
                  <c:v>Emerson Electric Co.</c:v>
                </c:pt>
                <c:pt idx="135">
                  <c:v>General Motors Company</c:v>
                </c:pt>
                <c:pt idx="136">
                  <c:v>Estee Lauder Companies Inc. Class A</c:v>
                </c:pt>
                <c:pt idx="137">
                  <c:v>Simon Property Group, Inc.</c:v>
                </c:pt>
                <c:pt idx="138">
                  <c:v>Activision Blizzard, Inc.</c:v>
                </c:pt>
                <c:pt idx="139">
                  <c:v>American International Group, Inc.</c:v>
                </c:pt>
                <c:pt idx="140">
                  <c:v>Waste Management, Inc.</c:v>
                </c:pt>
                <c:pt idx="141">
                  <c:v>Exelon Corporation</c:v>
                </c:pt>
                <c:pt idx="142">
                  <c:v>Walgreens Boots Alliance Inc</c:v>
                </c:pt>
                <c:pt idx="143">
                  <c:v>Analog Devices, Inc.</c:v>
                </c:pt>
                <c:pt idx="144">
                  <c:v>L3Harris Technologies Inc</c:v>
                </c:pt>
                <c:pt idx="145">
                  <c:v>Sysco Corporation</c:v>
                </c:pt>
                <c:pt idx="146">
                  <c:v>Sempra Energy</c:v>
                </c:pt>
                <c:pt idx="147">
                  <c:v>Baxter International Inc.</c:v>
                </c:pt>
                <c:pt idx="148">
                  <c:v>Lam Research Corporation</c:v>
                </c:pt>
                <c:pt idx="149">
                  <c:v>Progressive Corporation</c:v>
                </c:pt>
                <c:pt idx="150">
                  <c:v>Bank of New York Mellon Corporation</c:v>
                </c:pt>
                <c:pt idx="151">
                  <c:v>Ross Stores, Inc.</c:v>
                </c:pt>
                <c:pt idx="152">
                  <c:v>General Dynamics Corporation</c:v>
                </c:pt>
                <c:pt idx="153">
                  <c:v>Kinder Morgan Inc Class P</c:v>
                </c:pt>
                <c:pt idx="154">
                  <c:v>Marriott International, Inc. Class A</c:v>
                </c:pt>
                <c:pt idx="155">
                  <c:v>Dow, Inc.</c:v>
                </c:pt>
                <c:pt idx="156">
                  <c:v>Autodesk, Inc.</c:v>
                </c:pt>
                <c:pt idx="157">
                  <c:v>MetLife, Inc.</c:v>
                </c:pt>
                <c:pt idx="158">
                  <c:v>Dollar General Corporation</c:v>
                </c:pt>
                <c:pt idx="159">
                  <c:v>Eaton Corp. Plc</c:v>
                </c:pt>
                <c:pt idx="160">
                  <c:v>Marathon Petroleum Corporation</c:v>
                </c:pt>
                <c:pt idx="161">
                  <c:v>HCA Healthcare Inc</c:v>
                </c:pt>
                <c:pt idx="162">
                  <c:v>Aflac Incorporated</c:v>
                </c:pt>
                <c:pt idx="163">
                  <c:v>Moody's Corporation</c:v>
                </c:pt>
                <c:pt idx="164">
                  <c:v>Valero Energy Corporation</c:v>
                </c:pt>
                <c:pt idx="165">
                  <c:v>Prudential Financial, Inc.</c:v>
                </c:pt>
                <c:pt idx="166">
                  <c:v>Roper Technologies, Inc.</c:v>
                </c:pt>
                <c:pt idx="167">
                  <c:v>Occidental Petroleum Corporation</c:v>
                </c:pt>
                <c:pt idx="168">
                  <c:v>Allstate Corporation</c:v>
                </c:pt>
                <c:pt idx="169">
                  <c:v>FedEx Corporation</c:v>
                </c:pt>
                <c:pt idx="170">
                  <c:v>Ford Motor Company</c:v>
                </c:pt>
                <c:pt idx="171">
                  <c:v>Newmont Corporation</c:v>
                </c:pt>
                <c:pt idx="172">
                  <c:v>Travelers Companies, Inc.</c:v>
                </c:pt>
                <c:pt idx="173">
                  <c:v>Cognizant Technology Solutions Corporation Class A</c:v>
                </c:pt>
                <c:pt idx="174">
                  <c:v>Delta Air Lines, Inc.</c:v>
                </c:pt>
                <c:pt idx="175">
                  <c:v>Xcel Energy Inc.</c:v>
                </c:pt>
                <c:pt idx="176">
                  <c:v>Welltower, Inc.</c:v>
                </c:pt>
                <c:pt idx="177">
                  <c:v>O'Reilly Automotive, Inc.</c:v>
                </c:pt>
                <c:pt idx="178">
                  <c:v>V.F. Corporation</c:v>
                </c:pt>
                <c:pt idx="179">
                  <c:v>General Mills, Inc.</c:v>
                </c:pt>
                <c:pt idx="180">
                  <c:v>Amphenol Corporation Class A</c:v>
                </c:pt>
                <c:pt idx="181">
                  <c:v>TE Connectivity Ltd.</c:v>
                </c:pt>
                <c:pt idx="182">
                  <c:v>Public Storage</c:v>
                </c:pt>
                <c:pt idx="183">
                  <c:v>Ingersoll-Rand Plc</c:v>
                </c:pt>
                <c:pt idx="184">
                  <c:v>Constellation Brands, Inc. Class A</c:v>
                </c:pt>
                <c:pt idx="185">
                  <c:v>PPG Industries, Inc.</c:v>
                </c:pt>
                <c:pt idx="186">
                  <c:v>Johnson Controls International plc</c:v>
                </c:pt>
                <c:pt idx="187">
                  <c:v>Electronic Arts Inc.</c:v>
                </c:pt>
                <c:pt idx="188">
                  <c:v>Hilton Worldwide Holdings Inc</c:v>
                </c:pt>
                <c:pt idx="189">
                  <c:v>ONEOK, Inc.</c:v>
                </c:pt>
                <c:pt idx="190">
                  <c:v>Zimmer Biomet Holdings, Inc.</c:v>
                </c:pt>
                <c:pt idx="191">
                  <c:v>Yum! Brands, Inc.</c:v>
                </c:pt>
                <c:pt idx="192">
                  <c:v>HP Inc.</c:v>
                </c:pt>
                <c:pt idx="193">
                  <c:v>IHS Markit Ltd.</c:v>
                </c:pt>
                <c:pt idx="194">
                  <c:v>Consolidated Edison, Inc.</c:v>
                </c:pt>
                <c:pt idx="195">
                  <c:v>Regeneron Pharmaceuticals, Inc.</c:v>
                </c:pt>
                <c:pt idx="196">
                  <c:v>Public Service Enterprise Group Inc</c:v>
                </c:pt>
                <c:pt idx="197">
                  <c:v>AvalonBay Communities, Inc.</c:v>
                </c:pt>
                <c:pt idx="198">
                  <c:v>WEC Energy Group Inc</c:v>
                </c:pt>
                <c:pt idx="199">
                  <c:v>State Street Corporation</c:v>
                </c:pt>
                <c:pt idx="200">
                  <c:v>Williams Companies, Inc.</c:v>
                </c:pt>
                <c:pt idx="201">
                  <c:v>T. Rowe Price Group</c:v>
                </c:pt>
                <c:pt idx="202">
                  <c:v>AutoZone, Inc.</c:v>
                </c:pt>
                <c:pt idx="203">
                  <c:v>Equity Residential</c:v>
                </c:pt>
                <c:pt idx="204">
                  <c:v>KLA Corporation</c:v>
                </c:pt>
                <c:pt idx="205">
                  <c:v>TransDigm Group Incorporated</c:v>
                </c:pt>
                <c:pt idx="206">
                  <c:v>IQVIA Holdings Inc</c:v>
                </c:pt>
                <c:pt idx="207">
                  <c:v>eBay Inc.</c:v>
                </c:pt>
                <c:pt idx="208">
                  <c:v>Motorola Solutions, Inc.</c:v>
                </c:pt>
                <c:pt idx="209">
                  <c:v>Eversource Energy</c:v>
                </c:pt>
                <c:pt idx="210">
                  <c:v>Cummins Inc.</c:v>
                </c:pt>
                <c:pt idx="211">
                  <c:v>PACCAR Inc</c:v>
                </c:pt>
                <c:pt idx="212">
                  <c:v>SBA Communications Corp. Class A</c:v>
                </c:pt>
                <c:pt idx="213">
                  <c:v>Paychex, Inc.</c:v>
                </c:pt>
                <c:pt idx="214">
                  <c:v>Edison International</c:v>
                </c:pt>
                <c:pt idx="215">
                  <c:v>Tyson Foods, Inc. Class A</c:v>
                </c:pt>
                <c:pt idx="216">
                  <c:v>Discover Financial Services</c:v>
                </c:pt>
                <c:pt idx="217">
                  <c:v>Parker-Hannifin Corporation</c:v>
                </c:pt>
                <c:pt idx="218">
                  <c:v>Agilent Technologies, Inc.</c:v>
                </c:pt>
                <c:pt idx="219">
                  <c:v>FirstEnergy Corp.</c:v>
                </c:pt>
                <c:pt idx="220">
                  <c:v>Centene Corporation</c:v>
                </c:pt>
                <c:pt idx="221">
                  <c:v>Willis Towers Watson Public Limited Company</c:v>
                </c:pt>
                <c:pt idx="222">
                  <c:v>PPL Corporation</c:v>
                </c:pt>
                <c:pt idx="223">
                  <c:v>Archer-Daniels-Midland Company</c:v>
                </c:pt>
                <c:pt idx="224">
                  <c:v>Southwest Airlines Co.</c:v>
                </c:pt>
                <c:pt idx="225">
                  <c:v>Stanley Black &amp; Decker, Inc.</c:v>
                </c:pt>
                <c:pt idx="226">
                  <c:v>Pioneer Natural Resources Company</c:v>
                </c:pt>
                <c:pt idx="227">
                  <c:v>Microchip Technology Incorporated</c:v>
                </c:pt>
                <c:pt idx="228">
                  <c:v>Digital Realty Trust, Inc.</c:v>
                </c:pt>
                <c:pt idx="229">
                  <c:v>FleetCor Technologies, Inc.</c:v>
                </c:pt>
                <c:pt idx="230">
                  <c:v>DTE Energy Company</c:v>
                </c:pt>
                <c:pt idx="231">
                  <c:v>McKesson Corporation</c:v>
                </c:pt>
                <c:pt idx="232">
                  <c:v>Twitter, Inc.</c:v>
                </c:pt>
                <c:pt idx="233">
                  <c:v>T-Mobile US, Inc.</c:v>
                </c:pt>
                <c:pt idx="234">
                  <c:v>Xilinx, Inc.</c:v>
                </c:pt>
                <c:pt idx="235">
                  <c:v>Verisk Analytics Inc</c:v>
                </c:pt>
                <c:pt idx="236">
                  <c:v>Monster Beverage Corporation</c:v>
                </c:pt>
                <c:pt idx="237">
                  <c:v>LyondellBasell Industries NV</c:v>
                </c:pt>
                <c:pt idx="238">
                  <c:v>Aptiv PLC</c:v>
                </c:pt>
                <c:pt idx="239">
                  <c:v>Realty Income Corporation</c:v>
                </c:pt>
                <c:pt idx="240">
                  <c:v>Alexion Pharmaceuticals, Inc.</c:v>
                </c:pt>
                <c:pt idx="241">
                  <c:v>Entergy Corporation</c:v>
                </c:pt>
                <c:pt idx="242">
                  <c:v>Rockwell Automation, Inc.</c:v>
                </c:pt>
                <c:pt idx="243">
                  <c:v>Las Vegas Sands Corp.</c:v>
                </c:pt>
                <c:pt idx="244">
                  <c:v>Kroger Co.</c:v>
                </c:pt>
                <c:pt idx="245">
                  <c:v>Cerner Corporation</c:v>
                </c:pt>
                <c:pt idx="246">
                  <c:v>Royal Caribbean Cruises Ltd.</c:v>
                </c:pt>
                <c:pt idx="247">
                  <c:v>AMETEK, Inc.</c:v>
                </c:pt>
                <c:pt idx="248">
                  <c:v>ViacomCBS Inc. Class B</c:v>
                </c:pt>
                <c:pt idx="249">
                  <c:v>Fortive Corp.</c:v>
                </c:pt>
                <c:pt idx="250">
                  <c:v>Cintas Corporation</c:v>
                </c:pt>
                <c:pt idx="251">
                  <c:v>Northern Trust Corporation</c:v>
                </c:pt>
                <c:pt idx="252">
                  <c:v>Weyerhaeuser Company</c:v>
                </c:pt>
                <c:pt idx="253">
                  <c:v>IDEXX Laboratories, Inc.</c:v>
                </c:pt>
                <c:pt idx="254">
                  <c:v>M&amp;T Bank Corporation</c:v>
                </c:pt>
                <c:pt idx="255">
                  <c:v>Corning Inc</c:v>
                </c:pt>
                <c:pt idx="256">
                  <c:v>ResMed Inc.</c:v>
                </c:pt>
                <c:pt idx="257">
                  <c:v>Dollar Tree, Inc.</c:v>
                </c:pt>
                <c:pt idx="258">
                  <c:v>American Water Works Company, Inc.</c:v>
                </c:pt>
                <c:pt idx="259">
                  <c:v>Corteva Inc</c:v>
                </c:pt>
                <c:pt idx="260">
                  <c:v>ANSYS, Inc.</c:v>
                </c:pt>
                <c:pt idx="261">
                  <c:v>Hartford Financial Services Group, Inc.</c:v>
                </c:pt>
                <c:pt idx="262">
                  <c:v>MSCI Inc. Class A</c:v>
                </c:pt>
                <c:pt idx="263">
                  <c:v>Fifth Third Bancorp</c:v>
                </c:pt>
                <c:pt idx="264">
                  <c:v>Hershey Company</c:v>
                </c:pt>
                <c:pt idx="265">
                  <c:v>Ventas, Inc.</c:v>
                </c:pt>
                <c:pt idx="266">
                  <c:v>Halliburton Company</c:v>
                </c:pt>
                <c:pt idx="267">
                  <c:v>Synchrony Financial</c:v>
                </c:pt>
                <c:pt idx="268">
                  <c:v>Chipotle Mexican Grill, Inc.</c:v>
                </c:pt>
                <c:pt idx="269">
                  <c:v>Fastenal Company</c:v>
                </c:pt>
                <c:pt idx="270">
                  <c:v>Ball Corporation</c:v>
                </c:pt>
                <c:pt idx="271">
                  <c:v>Ameriprise Financial, Inc.</c:v>
                </c:pt>
                <c:pt idx="272">
                  <c:v>McCormick &amp; Company, Incorporated</c:v>
                </c:pt>
                <c:pt idx="273">
                  <c:v>Synopsys, Inc.</c:v>
                </c:pt>
                <c:pt idx="274">
                  <c:v>Skyworks Solutions, Inc.</c:v>
                </c:pt>
                <c:pt idx="275">
                  <c:v>CDW Corp.</c:v>
                </c:pt>
                <c:pt idx="276">
                  <c:v>Hewlett Packard Enterprise Co.</c:v>
                </c:pt>
                <c:pt idx="277">
                  <c:v>CBRE Group, Inc. Class A</c:v>
                </c:pt>
                <c:pt idx="278">
                  <c:v>Carnival Corporation</c:v>
                </c:pt>
                <c:pt idx="279">
                  <c:v>Align Technology, Inc.</c:v>
                </c:pt>
                <c:pt idx="280">
                  <c:v>Kraft Heinz Company</c:v>
                </c:pt>
                <c:pt idx="281">
                  <c:v>Best Buy Co., Inc.</c:v>
                </c:pt>
                <c:pt idx="282">
                  <c:v>KeyCorp</c:v>
                </c:pt>
                <c:pt idx="283">
                  <c:v>VeriSign, Inc.</c:v>
                </c:pt>
                <c:pt idx="284">
                  <c:v>Essex Property Trust, Inc.</c:v>
                </c:pt>
                <c:pt idx="285">
                  <c:v>Boston Properties, Inc.</c:v>
                </c:pt>
                <c:pt idx="286">
                  <c:v>First Republic Bank</c:v>
                </c:pt>
                <c:pt idx="287">
                  <c:v>Cadence Design Systems, Inc.</c:v>
                </c:pt>
                <c:pt idx="288">
                  <c:v>Mettler-Toledo International Inc.</c:v>
                </c:pt>
                <c:pt idx="289">
                  <c:v>Clorox Company</c:v>
                </c:pt>
                <c:pt idx="290">
                  <c:v>Keysight Technologies Inc</c:v>
                </c:pt>
                <c:pt idx="291">
                  <c:v>United Airlines Holdings, Inc.</c:v>
                </c:pt>
                <c:pt idx="292">
                  <c:v>Vulcan Materials Company</c:v>
                </c:pt>
                <c:pt idx="293">
                  <c:v>Freeport-McMoRan, Inc.</c:v>
                </c:pt>
                <c:pt idx="294">
                  <c:v>Ameren Corporation</c:v>
                </c:pt>
                <c:pt idx="295">
                  <c:v>Republic Services, Inc.</c:v>
                </c:pt>
                <c:pt idx="296">
                  <c:v>Western Digital Corporation</c:v>
                </c:pt>
                <c:pt idx="297">
                  <c:v>Alexandria Real Estate Equities, Inc.</c:v>
                </c:pt>
                <c:pt idx="298">
                  <c:v>Copart, Inc.</c:v>
                </c:pt>
                <c:pt idx="299">
                  <c:v>International Paper Company</c:v>
                </c:pt>
                <c:pt idx="300">
                  <c:v>CMS Energy Corporation</c:v>
                </c:pt>
                <c:pt idx="301">
                  <c:v>Arthur J. Gallagher &amp; Co.</c:v>
                </c:pt>
                <c:pt idx="302">
                  <c:v>D.R. Horton, Inc.</c:v>
                </c:pt>
                <c:pt idx="303">
                  <c:v>Citizens Financial Group, Inc.</c:v>
                </c:pt>
                <c:pt idx="304">
                  <c:v>Omnicom Group Inc</c:v>
                </c:pt>
                <c:pt idx="305">
                  <c:v>Concho Resources Inc.</c:v>
                </c:pt>
                <c:pt idx="306">
                  <c:v>Amcor PLC</c:v>
                </c:pt>
                <c:pt idx="307">
                  <c:v>Martin Marietta Materials, Inc.</c:v>
                </c:pt>
                <c:pt idx="308">
                  <c:v>Teleflex Incorporated</c:v>
                </c:pt>
                <c:pt idx="309">
                  <c:v>Hess Corporation</c:v>
                </c:pt>
                <c:pt idx="310">
                  <c:v>Church &amp; Dwight Co., Inc.</c:v>
                </c:pt>
                <c:pt idx="311">
                  <c:v>Kellogg Company</c:v>
                </c:pt>
                <c:pt idx="312">
                  <c:v>MGM Resorts International</c:v>
                </c:pt>
                <c:pt idx="313">
                  <c:v>Nucor Corporation</c:v>
                </c:pt>
                <c:pt idx="314">
                  <c:v>Healthpeak Properties, Inc.</c:v>
                </c:pt>
                <c:pt idx="315">
                  <c:v>Equifax Inc.</c:v>
                </c:pt>
                <c:pt idx="316">
                  <c:v>Dover Corporation</c:v>
                </c:pt>
                <c:pt idx="317">
                  <c:v>Conagra Brands, Inc.</c:v>
                </c:pt>
                <c:pt idx="318">
                  <c:v>Baker Hughes Company Class A</c:v>
                </c:pt>
                <c:pt idx="319">
                  <c:v>Maxim Integrated Products, Inc.</c:v>
                </c:pt>
                <c:pt idx="320">
                  <c:v>WellCare Health Plans, Inc.</c:v>
                </c:pt>
                <c:pt idx="321">
                  <c:v>Regions Financial Corporation</c:v>
                </c:pt>
                <c:pt idx="322">
                  <c:v>Laboratory Corporation of America Holdings</c:v>
                </c:pt>
                <c:pt idx="323">
                  <c:v>Cincinnati Financial Corporation</c:v>
                </c:pt>
                <c:pt idx="324">
                  <c:v>Cooper Companies, Inc.</c:v>
                </c:pt>
                <c:pt idx="325">
                  <c:v>Lennar Corporation Class A</c:v>
                </c:pt>
                <c:pt idx="326">
                  <c:v>Incyte Corporation</c:v>
                </c:pt>
                <c:pt idx="327">
                  <c:v>Huntington Bancshares Incorporated</c:v>
                </c:pt>
                <c:pt idx="328">
                  <c:v>Genuine Parts Company</c:v>
                </c:pt>
                <c:pt idx="329">
                  <c:v>Kansas City Southern</c:v>
                </c:pt>
                <c:pt idx="330">
                  <c:v>Fortinet, Inc.</c:v>
                </c:pt>
                <c:pt idx="331">
                  <c:v>Expedia Group, Inc.</c:v>
                </c:pt>
                <c:pt idx="332">
                  <c:v>Waters Corporation</c:v>
                </c:pt>
                <c:pt idx="333">
                  <c:v>Mid-America Apartment Communities, Inc.</c:v>
                </c:pt>
                <c:pt idx="334">
                  <c:v>Diamondback Energy, Inc.</c:v>
                </c:pt>
                <c:pt idx="335">
                  <c:v>Celanese Corporation</c:v>
                </c:pt>
                <c:pt idx="336">
                  <c:v>Evergy, Inc.</c:v>
                </c:pt>
                <c:pt idx="337">
                  <c:v>Cardinal Health, Inc.</c:v>
                </c:pt>
                <c:pt idx="338">
                  <c:v>W.W. Grainger, Inc.</c:v>
                </c:pt>
                <c:pt idx="339">
                  <c:v>NortonLifeLock Inc.</c:v>
                </c:pt>
                <c:pt idx="340">
                  <c:v>Ulta Beauty Inc</c:v>
                </c:pt>
                <c:pt idx="341">
                  <c:v>Tiffany &amp; Co.</c:v>
                </c:pt>
                <c:pt idx="342">
                  <c:v>CarMax, Inc.</c:v>
                </c:pt>
                <c:pt idx="343">
                  <c:v>Quest Diagnostics Incorporated</c:v>
                </c:pt>
                <c:pt idx="344">
                  <c:v>MarketAxess Holdings Inc.</c:v>
                </c:pt>
                <c:pt idx="345">
                  <c:v>NetApp, Inc.</c:v>
                </c:pt>
                <c:pt idx="346">
                  <c:v>Principal Financial Group, Inc.</c:v>
                </c:pt>
                <c:pt idx="347">
                  <c:v>Xylem Inc.</c:v>
                </c:pt>
                <c:pt idx="348">
                  <c:v>Westinghouse Air Brake Technologies Corporation</c:v>
                </c:pt>
                <c:pt idx="349">
                  <c:v>Broadridge Financial Solutions, Inc.</c:v>
                </c:pt>
                <c:pt idx="350">
                  <c:v>Garmin Ltd.</c:v>
                </c:pt>
                <c:pt idx="351">
                  <c:v>Hologic, Inc.</c:v>
                </c:pt>
                <c:pt idx="352">
                  <c:v>Akamai Technologies, Inc.</c:v>
                </c:pt>
                <c:pt idx="353">
                  <c:v>Take-Two Interactive Software, Inc.</c:v>
                </c:pt>
                <c:pt idx="354">
                  <c:v>Gartner, Inc.</c:v>
                </c:pt>
                <c:pt idx="355">
                  <c:v>International Flavors &amp; Fragrances Inc.</c:v>
                </c:pt>
                <c:pt idx="356">
                  <c:v>Zebra Technologies Corporation Class A</c:v>
                </c:pt>
                <c:pt idx="357">
                  <c:v>Seagate Technology PLC</c:v>
                </c:pt>
                <c:pt idx="358">
                  <c:v>CenterPoint Energy, Inc.</c:v>
                </c:pt>
                <c:pt idx="359">
                  <c:v>UDR, Inc.</c:v>
                </c:pt>
                <c:pt idx="360">
                  <c:v>Extra Space Storage Inc.</c:v>
                </c:pt>
                <c:pt idx="361">
                  <c:v>Masco Corporation</c:v>
                </c:pt>
                <c:pt idx="362">
                  <c:v>Citrix Systems, Inc.</c:v>
                </c:pt>
                <c:pt idx="363">
                  <c:v>Qorvo, Inc.</c:v>
                </c:pt>
                <c:pt idx="364">
                  <c:v>Hasbro, Inc.</c:v>
                </c:pt>
                <c:pt idx="365">
                  <c:v>Loews Corporation</c:v>
                </c:pt>
                <c:pt idx="366">
                  <c:v>Wynn Resorts, Limited</c:v>
                </c:pt>
                <c:pt idx="367">
                  <c:v>Darden Restaurants, Inc.</c:v>
                </c:pt>
                <c:pt idx="368">
                  <c:v>Atmos Energy Corporation</c:v>
                </c:pt>
                <c:pt idx="369">
                  <c:v>Host Hotels &amp; Resorts, Inc.</c:v>
                </c:pt>
                <c:pt idx="370">
                  <c:v>Cboe Global Markets Inc</c:v>
                </c:pt>
                <c:pt idx="371">
                  <c:v>Expeditors International of Washington, Inc.</c:v>
                </c:pt>
                <c:pt idx="372">
                  <c:v>NVR, Inc.</c:v>
                </c:pt>
                <c:pt idx="373">
                  <c:v>AES Corporation</c:v>
                </c:pt>
                <c:pt idx="374">
                  <c:v>Alliant Energy Corp</c:v>
                </c:pt>
                <c:pt idx="375">
                  <c:v>Fox Corporation Class A</c:v>
                </c:pt>
                <c:pt idx="376">
                  <c:v>IDEX Corporation</c:v>
                </c:pt>
                <c:pt idx="377">
                  <c:v>Leidos Holdings, Inc.</c:v>
                </c:pt>
                <c:pt idx="378">
                  <c:v>CenturyLink, Inc.</c:v>
                </c:pt>
                <c:pt idx="379">
                  <c:v>SVB Financial Group</c:v>
                </c:pt>
                <c:pt idx="380">
                  <c:v>FMC Corporation</c:v>
                </c:pt>
                <c:pt idx="381">
                  <c:v>STERIS Plc</c:v>
                </c:pt>
                <c:pt idx="382">
                  <c:v>Varian Medical Systems, Inc.</c:v>
                </c:pt>
                <c:pt idx="383">
                  <c:v>AmerisourceBergen Corporation</c:v>
                </c:pt>
                <c:pt idx="384">
                  <c:v>Duke Realty Corporation</c:v>
                </c:pt>
                <c:pt idx="385">
                  <c:v>DENTSPLY SIRONA, Inc.</c:v>
                </c:pt>
                <c:pt idx="386">
                  <c:v>Lamb Weston Holdings, Inc.</c:v>
                </c:pt>
                <c:pt idx="387">
                  <c:v>Hormel Foods Corporation</c:v>
                </c:pt>
                <c:pt idx="388">
                  <c:v>United Rentals, Inc.</c:v>
                </c:pt>
                <c:pt idx="389">
                  <c:v>Norwegian Cruise Line Holdings Ltd.</c:v>
                </c:pt>
                <c:pt idx="390">
                  <c:v>Brown-Forman Corporation Class B</c:v>
                </c:pt>
                <c:pt idx="391">
                  <c:v>Nasdaq, Inc.</c:v>
                </c:pt>
                <c:pt idx="392">
                  <c:v>Jacobs Engineering Group Inc.</c:v>
                </c:pt>
                <c:pt idx="393">
                  <c:v>Old Dominion Freight Line, Inc.</c:v>
                </c:pt>
                <c:pt idx="394">
                  <c:v>Arconic, Inc.</c:v>
                </c:pt>
                <c:pt idx="395">
                  <c:v>Noble Energy, Inc.</c:v>
                </c:pt>
                <c:pt idx="396">
                  <c:v>J.M. Smucker Company</c:v>
                </c:pt>
                <c:pt idx="397">
                  <c:v>Lincoln National Corporation</c:v>
                </c:pt>
                <c:pt idx="398">
                  <c:v>Allegion PLC</c:v>
                </c:pt>
                <c:pt idx="399">
                  <c:v>Universal Health Services, Inc. Class B</c:v>
                </c:pt>
                <c:pt idx="400">
                  <c:v>Everest Re Group, Ltd.</c:v>
                </c:pt>
                <c:pt idx="401">
                  <c:v>Western Union Company</c:v>
                </c:pt>
                <c:pt idx="402">
                  <c:v>Jack Henry &amp; Associates, Inc.</c:v>
                </c:pt>
                <c:pt idx="403">
                  <c:v>American Airlines Group, Inc.</c:v>
                </c:pt>
                <c:pt idx="404">
                  <c:v>Advance Auto Parts, Inc.</c:v>
                </c:pt>
                <c:pt idx="405">
                  <c:v>WestRock Company</c:v>
                </c:pt>
                <c:pt idx="406">
                  <c:v>Tractor Supply Company</c:v>
                </c:pt>
                <c:pt idx="407">
                  <c:v>Raymond James Financial, Inc.</c:v>
                </c:pt>
                <c:pt idx="408">
                  <c:v>Arista Networks, Inc.</c:v>
                </c:pt>
                <c:pt idx="409">
                  <c:v>LKQ Corporation</c:v>
                </c:pt>
                <c:pt idx="410">
                  <c:v>Avery Dennison Corporation</c:v>
                </c:pt>
                <c:pt idx="411">
                  <c:v>Marathon Oil Corporation</c:v>
                </c:pt>
                <c:pt idx="412">
                  <c:v>PerkinElmer, Inc.</c:v>
                </c:pt>
                <c:pt idx="413">
                  <c:v>Eastman Chemical Company</c:v>
                </c:pt>
                <c:pt idx="414">
                  <c:v>Packaging Corporation of America</c:v>
                </c:pt>
                <c:pt idx="415">
                  <c:v>C.H. Robinson Worldwide, Inc.</c:v>
                </c:pt>
                <c:pt idx="416">
                  <c:v>Regency Centers Corporation</c:v>
                </c:pt>
                <c:pt idx="417">
                  <c:v>Vornado Realty Trust</c:v>
                </c:pt>
                <c:pt idx="418">
                  <c:v>Globe Life Inc.</c:v>
                </c:pt>
                <c:pt idx="419">
                  <c:v>NiSource Inc</c:v>
                </c:pt>
                <c:pt idx="420">
                  <c:v>CF Industries Holdings, Inc.</c:v>
                </c:pt>
                <c:pt idx="421">
                  <c:v>Mylan N.V.</c:v>
                </c:pt>
                <c:pt idx="422">
                  <c:v>Comerica Incorporated</c:v>
                </c:pt>
                <c:pt idx="423">
                  <c:v>Huntington Ingalls Industries, Inc.</c:v>
                </c:pt>
                <c:pt idx="424">
                  <c:v>E*TRADE Financial Corporation</c:v>
                </c:pt>
                <c:pt idx="425">
                  <c:v>Discovery, Inc. Class C</c:v>
                </c:pt>
                <c:pt idx="426">
                  <c:v>Textron Inc.</c:v>
                </c:pt>
                <c:pt idx="427">
                  <c:v>Molson Coors Beverage Company Class B</c:v>
                </c:pt>
                <c:pt idx="428">
                  <c:v>Pinnacle West Capital Corporation</c:v>
                </c:pt>
                <c:pt idx="429">
                  <c:v>Live Nation Entertainment, Inc.</c:v>
                </c:pt>
                <c:pt idx="430">
                  <c:v>Devon Energy Corporation</c:v>
                </c:pt>
                <c:pt idx="431">
                  <c:v>W. R. Berkley Corporation</c:v>
                </c:pt>
                <c:pt idx="432">
                  <c:v>NRG Energy, Inc.</c:v>
                </c:pt>
                <c:pt idx="433">
                  <c:v>J.B. Hunt Transport Services, Inc.</c:v>
                </c:pt>
                <c:pt idx="434">
                  <c:v>PulteGroup, Inc.</c:v>
                </c:pt>
                <c:pt idx="435">
                  <c:v>Henry Schein, Inc.</c:v>
                </c:pt>
                <c:pt idx="436">
                  <c:v>National Oilwell Varco, Inc.</c:v>
                </c:pt>
                <c:pt idx="437">
                  <c:v>DXC Technology Co.</c:v>
                </c:pt>
                <c:pt idx="438">
                  <c:v>Apache Corporation</c:v>
                </c:pt>
                <c:pt idx="439">
                  <c:v>Whirlpool Corporation</c:v>
                </c:pt>
                <c:pt idx="440">
                  <c:v>Snap-on Incorporated</c:v>
                </c:pt>
                <c:pt idx="441">
                  <c:v>Iron Mountain, Inc.</c:v>
                </c:pt>
                <c:pt idx="442">
                  <c:v>Fortune Brands Home &amp; Security, Inc.</c:v>
                </c:pt>
                <c:pt idx="443">
                  <c:v>DISH Network Corporation Class A</c:v>
                </c:pt>
                <c:pt idx="444">
                  <c:v>Federal Realty Investment Trust</c:v>
                </c:pt>
                <c:pt idx="445">
                  <c:v>TechnipFMC Plc</c:v>
                </c:pt>
                <c:pt idx="446">
                  <c:v>BorgWarner Inc.</c:v>
                </c:pt>
                <c:pt idx="447">
                  <c:v>Interpublic Group of Companies, Inc.</c:v>
                </c:pt>
                <c:pt idx="448">
                  <c:v>Zions Bancorporation, N.A.</c:v>
                </c:pt>
                <c:pt idx="449">
                  <c:v>Kimco Realty Corporation</c:v>
                </c:pt>
                <c:pt idx="450">
                  <c:v>F5 Networks, Inc.</c:v>
                </c:pt>
                <c:pt idx="451">
                  <c:v>Campbell Soup Company</c:v>
                </c:pt>
                <c:pt idx="452">
                  <c:v>Alaska Air Group, Inc.</c:v>
                </c:pt>
                <c:pt idx="453">
                  <c:v>Juniper Networks, Inc.</c:v>
                </c:pt>
                <c:pt idx="454">
                  <c:v>Mohawk Industries, Inc.</c:v>
                </c:pt>
                <c:pt idx="455">
                  <c:v>Kohl's Corporation</c:v>
                </c:pt>
                <c:pt idx="456">
                  <c:v>Assurant, Inc.</c:v>
                </c:pt>
                <c:pt idx="457">
                  <c:v>PVH Corp.</c:v>
                </c:pt>
                <c:pt idx="458">
                  <c:v>Albemarle Corporation</c:v>
                </c:pt>
                <c:pt idx="459">
                  <c:v>Pentair plc</c:v>
                </c:pt>
                <c:pt idx="460">
                  <c:v>ABIOMED, Inc.</c:v>
                </c:pt>
                <c:pt idx="461">
                  <c:v>Apartment Investment and Management Company Class A</c:v>
                </c:pt>
                <c:pt idx="462">
                  <c:v>Mosaic Company</c:v>
                </c:pt>
                <c:pt idx="463">
                  <c:v>HollyFrontier Corporation</c:v>
                </c:pt>
                <c:pt idx="464">
                  <c:v>People's United Financial, Inc.</c:v>
                </c:pt>
                <c:pt idx="465">
                  <c:v>SL Green Realty Corp.</c:v>
                </c:pt>
                <c:pt idx="466">
                  <c:v>Tapestry, Inc.</c:v>
                </c:pt>
                <c:pt idx="467">
                  <c:v>Robert Half International Inc.</c:v>
                </c:pt>
                <c:pt idx="468">
                  <c:v>Newell Brands Inc</c:v>
                </c:pt>
                <c:pt idx="469">
                  <c:v>Franklin Resources, Inc.</c:v>
                </c:pt>
                <c:pt idx="470">
                  <c:v>Nielsen Holdings Plc</c:v>
                </c:pt>
                <c:pt idx="471">
                  <c:v>Cabot Oil &amp; Gas Corporation</c:v>
                </c:pt>
                <c:pt idx="472">
                  <c:v>Perrigo Co. Plc</c:v>
                </c:pt>
                <c:pt idx="473">
                  <c:v>FLIR Systems, Inc.</c:v>
                </c:pt>
                <c:pt idx="474">
                  <c:v>Xerox Holdings Corporation</c:v>
                </c:pt>
                <c:pt idx="475">
                  <c:v>DaVita Inc.</c:v>
                </c:pt>
                <c:pt idx="476">
                  <c:v>Invesco Ltd.</c:v>
                </c:pt>
                <c:pt idx="477">
                  <c:v>Leggett &amp; Platt, Incorporated</c:v>
                </c:pt>
                <c:pt idx="478">
                  <c:v>A. O. Smith Corporation</c:v>
                </c:pt>
                <c:pt idx="479">
                  <c:v>Flowserve Corporation</c:v>
                </c:pt>
                <c:pt idx="480">
                  <c:v>Sealed Air Corporation</c:v>
                </c:pt>
                <c:pt idx="481">
                  <c:v>Unum Group</c:v>
                </c:pt>
                <c:pt idx="482">
                  <c:v>Fox Corporation Class B</c:v>
                </c:pt>
                <c:pt idx="483">
                  <c:v>Ralph Lauren Corporation Class A</c:v>
                </c:pt>
                <c:pt idx="484">
                  <c:v>Quanta Services, Inc.</c:v>
                </c:pt>
                <c:pt idx="485">
                  <c:v>Capri Holdings Limited</c:v>
                </c:pt>
                <c:pt idx="486">
                  <c:v>Harley-Davidson, Inc.</c:v>
                </c:pt>
                <c:pt idx="487">
                  <c:v>News Corporation Class A</c:v>
                </c:pt>
                <c:pt idx="488">
                  <c:v>Hanesbrands Inc.</c:v>
                </c:pt>
                <c:pt idx="489">
                  <c:v>Cimarex Energy Co.</c:v>
                </c:pt>
                <c:pt idx="490">
                  <c:v>Macy's Inc</c:v>
                </c:pt>
                <c:pt idx="491">
                  <c:v>Discovery, Inc. Class A</c:v>
                </c:pt>
                <c:pt idx="492">
                  <c:v>IPG Photonics Corporation</c:v>
                </c:pt>
                <c:pt idx="493">
                  <c:v>Helmerich &amp; Payne, Inc.</c:v>
                </c:pt>
                <c:pt idx="494">
                  <c:v>Rollins, Inc.</c:v>
                </c:pt>
                <c:pt idx="495">
                  <c:v>Alliance Data Systems Corporation</c:v>
                </c:pt>
                <c:pt idx="496">
                  <c:v>H&amp;R Block, Inc.</c:v>
                </c:pt>
                <c:pt idx="497">
                  <c:v>Nordstrom, Inc.</c:v>
                </c:pt>
                <c:pt idx="498">
                  <c:v>L Brands, Inc.</c:v>
                </c:pt>
                <c:pt idx="499">
                  <c:v>Under Armour, Inc. Class A</c:v>
                </c:pt>
                <c:pt idx="500">
                  <c:v>Gap, Inc.</c:v>
                </c:pt>
                <c:pt idx="501">
                  <c:v>Under Armour, Inc. Class C</c:v>
                </c:pt>
                <c:pt idx="502">
                  <c:v>Coty Inc. Class A</c:v>
                </c:pt>
                <c:pt idx="503">
                  <c:v>News Corporation Class B</c:v>
                </c:pt>
              </c:strCache>
            </c:strRef>
          </c:cat>
          <c:val>
            <c:numRef>
              <c:f>Sheet1!$B$2:$B$505</c:f>
              <c:numCache>
                <c:formatCode>0.00%</c:formatCode>
                <c:ptCount val="504"/>
                <c:pt idx="0">
                  <c:v>4.4957999999999998E-2</c:v>
                </c:pt>
                <c:pt idx="1">
                  <c:v>2.8758499999999999E-2</c:v>
                </c:pt>
                <c:pt idx="2">
                  <c:v>1.8457899999999999E-2</c:v>
                </c:pt>
                <c:pt idx="3">
                  <c:v>1.6556299999999999E-2</c:v>
                </c:pt>
                <c:pt idx="4">
                  <c:v>1.6338999999999999E-2</c:v>
                </c:pt>
                <c:pt idx="5">
                  <c:v>1.4997100000000001E-2</c:v>
                </c:pt>
                <c:pt idx="6">
                  <c:v>1.4933700000000001E-2</c:v>
                </c:pt>
                <c:pt idx="7">
                  <c:v>1.4346600000000001E-2</c:v>
                </c:pt>
                <c:pt idx="8">
                  <c:v>1.2020100000000001E-2</c:v>
                </c:pt>
                <c:pt idx="9">
                  <c:v>1.16398E-2</c:v>
                </c:pt>
                <c:pt idx="10">
                  <c:v>1.1033299999999999E-2</c:v>
                </c:pt>
                <c:pt idx="11">
                  <c:v>1.0668299999999999E-2</c:v>
                </c:pt>
                <c:pt idx="12">
                  <c:v>1.0655099999999999E-2</c:v>
                </c:pt>
                <c:pt idx="13">
                  <c:v>1.0408200000000001E-2</c:v>
                </c:pt>
                <c:pt idx="14">
                  <c:v>9.9054699999999996E-3</c:v>
                </c:pt>
                <c:pt idx="15">
                  <c:v>9.7415499999999999E-3</c:v>
                </c:pt>
                <c:pt idx="16">
                  <c:v>9.7291000000000009E-3</c:v>
                </c:pt>
                <c:pt idx="17">
                  <c:v>9.4895399999999994E-3</c:v>
                </c:pt>
                <c:pt idx="18">
                  <c:v>8.90204E-3</c:v>
                </c:pt>
                <c:pt idx="19">
                  <c:v>8.6532099999999997E-3</c:v>
                </c:pt>
                <c:pt idx="20">
                  <c:v>8.5153799999999995E-3</c:v>
                </c:pt>
                <c:pt idx="21">
                  <c:v>8.1027499999999988E-3</c:v>
                </c:pt>
                <c:pt idx="22">
                  <c:v>7.9758799999999994E-3</c:v>
                </c:pt>
                <c:pt idx="23">
                  <c:v>7.7378000000000004E-3</c:v>
                </c:pt>
                <c:pt idx="24">
                  <c:v>7.62921E-3</c:v>
                </c:pt>
                <c:pt idx="25">
                  <c:v>7.6031899999999993E-3</c:v>
                </c:pt>
                <c:pt idx="26">
                  <c:v>7.1218099999999993E-3</c:v>
                </c:pt>
                <c:pt idx="27">
                  <c:v>6.5178400000000004E-3</c:v>
                </c:pt>
                <c:pt idx="28">
                  <c:v>6.5085999999999998E-3</c:v>
                </c:pt>
                <c:pt idx="29">
                  <c:v>6.2999600000000003E-3</c:v>
                </c:pt>
                <c:pt idx="30">
                  <c:v>5.9662199999999995E-3</c:v>
                </c:pt>
                <c:pt idx="31">
                  <c:v>5.7368499999999999E-3</c:v>
                </c:pt>
                <c:pt idx="32">
                  <c:v>5.68265E-3</c:v>
                </c:pt>
                <c:pt idx="33">
                  <c:v>5.6231299999999996E-3</c:v>
                </c:pt>
                <c:pt idx="34">
                  <c:v>5.5612999999999999E-3</c:v>
                </c:pt>
                <c:pt idx="35">
                  <c:v>5.3910100000000008E-3</c:v>
                </c:pt>
                <c:pt idx="36">
                  <c:v>5.3813699999999999E-3</c:v>
                </c:pt>
                <c:pt idx="37">
                  <c:v>5.3528299999999994E-3</c:v>
                </c:pt>
                <c:pt idx="38">
                  <c:v>5.2991999999999996E-3</c:v>
                </c:pt>
                <c:pt idx="39">
                  <c:v>4.9972699999999998E-3</c:v>
                </c:pt>
                <c:pt idx="40">
                  <c:v>4.9473499999999997E-3</c:v>
                </c:pt>
                <c:pt idx="41">
                  <c:v>4.8929899999999998E-3</c:v>
                </c:pt>
                <c:pt idx="42">
                  <c:v>4.86814E-3</c:v>
                </c:pt>
                <c:pt idx="43">
                  <c:v>4.8524199999999997E-3</c:v>
                </c:pt>
                <c:pt idx="44">
                  <c:v>4.7464099999999995E-3</c:v>
                </c:pt>
                <c:pt idx="45">
                  <c:v>4.7262300000000005E-3</c:v>
                </c:pt>
                <c:pt idx="46">
                  <c:v>4.7173600000000003E-3</c:v>
                </c:pt>
                <c:pt idx="47">
                  <c:v>4.6900599999999994E-3</c:v>
                </c:pt>
                <c:pt idx="48">
                  <c:v>4.6845100000000002E-3</c:v>
                </c:pt>
                <c:pt idx="49">
                  <c:v>4.5404899999999995E-3</c:v>
                </c:pt>
                <c:pt idx="50">
                  <c:v>4.4814500000000005E-3</c:v>
                </c:pt>
                <c:pt idx="51">
                  <c:v>4.4361800000000005E-3</c:v>
                </c:pt>
                <c:pt idx="52">
                  <c:v>4.4231499999999998E-3</c:v>
                </c:pt>
                <c:pt idx="53">
                  <c:v>4.2892599999999996E-3</c:v>
                </c:pt>
                <c:pt idx="54">
                  <c:v>4.2737699999999997E-3</c:v>
                </c:pt>
                <c:pt idx="55">
                  <c:v>4.1498000000000004E-3</c:v>
                </c:pt>
                <c:pt idx="56">
                  <c:v>3.8802199999999998E-3</c:v>
                </c:pt>
                <c:pt idx="57">
                  <c:v>3.8041000000000004E-3</c:v>
                </c:pt>
                <c:pt idx="58">
                  <c:v>3.79117E-3</c:v>
                </c:pt>
                <c:pt idx="59">
                  <c:v>3.7648099999999999E-3</c:v>
                </c:pt>
                <c:pt idx="60">
                  <c:v>3.6665299999999999E-3</c:v>
                </c:pt>
                <c:pt idx="61">
                  <c:v>3.6422900000000003E-3</c:v>
                </c:pt>
                <c:pt idx="62">
                  <c:v>3.61188E-3</c:v>
                </c:pt>
                <c:pt idx="63">
                  <c:v>3.6117300000000001E-3</c:v>
                </c:pt>
                <c:pt idx="64">
                  <c:v>3.4842800000000002E-3</c:v>
                </c:pt>
                <c:pt idx="65">
                  <c:v>3.4302700000000005E-3</c:v>
                </c:pt>
                <c:pt idx="66">
                  <c:v>3.2123299999999998E-3</c:v>
                </c:pt>
                <c:pt idx="67">
                  <c:v>3.1945299999999997E-3</c:v>
                </c:pt>
                <c:pt idx="68">
                  <c:v>3.1490800000000003E-3</c:v>
                </c:pt>
                <c:pt idx="69">
                  <c:v>3.1215100000000001E-3</c:v>
                </c:pt>
                <c:pt idx="70">
                  <c:v>3.0721300000000002E-3</c:v>
                </c:pt>
                <c:pt idx="71">
                  <c:v>3.0654499999999999E-3</c:v>
                </c:pt>
                <c:pt idx="72">
                  <c:v>3.0499799999999999E-3</c:v>
                </c:pt>
                <c:pt idx="73">
                  <c:v>2.9636200000000001E-3</c:v>
                </c:pt>
                <c:pt idx="74">
                  <c:v>2.8619099999999996E-3</c:v>
                </c:pt>
                <c:pt idx="75">
                  <c:v>2.8536099999999999E-3</c:v>
                </c:pt>
                <c:pt idx="76">
                  <c:v>2.8421600000000003E-3</c:v>
                </c:pt>
                <c:pt idx="77">
                  <c:v>2.82248E-3</c:v>
                </c:pt>
                <c:pt idx="78">
                  <c:v>2.76706E-3</c:v>
                </c:pt>
                <c:pt idx="79">
                  <c:v>2.7569500000000002E-3</c:v>
                </c:pt>
                <c:pt idx="80">
                  <c:v>2.7488E-3</c:v>
                </c:pt>
                <c:pt idx="81">
                  <c:v>2.7382099999999996E-3</c:v>
                </c:pt>
                <c:pt idx="82">
                  <c:v>2.6880100000000002E-3</c:v>
                </c:pt>
                <c:pt idx="83">
                  <c:v>2.6665299999999999E-3</c:v>
                </c:pt>
                <c:pt idx="84">
                  <c:v>2.6362600000000001E-3</c:v>
                </c:pt>
                <c:pt idx="85">
                  <c:v>2.6138200000000002E-3</c:v>
                </c:pt>
                <c:pt idx="86">
                  <c:v>2.5531500000000001E-3</c:v>
                </c:pt>
                <c:pt idx="87">
                  <c:v>2.5479499999999998E-3</c:v>
                </c:pt>
                <c:pt idx="88">
                  <c:v>2.5474400000000002E-3</c:v>
                </c:pt>
                <c:pt idx="89">
                  <c:v>2.5260899999999999E-3</c:v>
                </c:pt>
                <c:pt idx="90">
                  <c:v>2.4964600000000003E-3</c:v>
                </c:pt>
                <c:pt idx="91">
                  <c:v>2.4938E-3</c:v>
                </c:pt>
                <c:pt idx="92">
                  <c:v>2.4849E-3</c:v>
                </c:pt>
                <c:pt idx="93">
                  <c:v>2.4678E-3</c:v>
                </c:pt>
                <c:pt idx="94">
                  <c:v>2.42786E-3</c:v>
                </c:pt>
                <c:pt idx="95">
                  <c:v>2.35571E-3</c:v>
                </c:pt>
                <c:pt idx="96">
                  <c:v>2.3553599999999999E-3</c:v>
                </c:pt>
                <c:pt idx="97">
                  <c:v>2.3499700000000003E-3</c:v>
                </c:pt>
                <c:pt idx="98">
                  <c:v>2.3452E-3</c:v>
                </c:pt>
                <c:pt idx="99">
                  <c:v>2.2867600000000001E-3</c:v>
                </c:pt>
                <c:pt idx="100">
                  <c:v>2.2248799999999998E-3</c:v>
                </c:pt>
                <c:pt idx="101">
                  <c:v>2.21543E-3</c:v>
                </c:pt>
                <c:pt idx="102">
                  <c:v>2.2085999999999998E-3</c:v>
                </c:pt>
                <c:pt idx="103">
                  <c:v>2.20477E-3</c:v>
                </c:pt>
                <c:pt idx="104">
                  <c:v>2.1071200000000001E-3</c:v>
                </c:pt>
                <c:pt idx="105">
                  <c:v>2.10444E-3</c:v>
                </c:pt>
                <c:pt idx="106">
                  <c:v>2.1040199999999998E-3</c:v>
                </c:pt>
                <c:pt idx="107">
                  <c:v>2.1027799999999998E-3</c:v>
                </c:pt>
                <c:pt idx="108">
                  <c:v>2.1011099999999998E-3</c:v>
                </c:pt>
                <c:pt idx="109">
                  <c:v>2.0797099999999998E-3</c:v>
                </c:pt>
                <c:pt idx="110">
                  <c:v>2.0504E-3</c:v>
                </c:pt>
                <c:pt idx="111">
                  <c:v>2.0387000000000001E-3</c:v>
                </c:pt>
                <c:pt idx="112">
                  <c:v>2.0319400000000003E-3</c:v>
                </c:pt>
                <c:pt idx="113">
                  <c:v>2.01469E-3</c:v>
                </c:pt>
                <c:pt idx="114">
                  <c:v>2.0008700000000001E-3</c:v>
                </c:pt>
                <c:pt idx="115">
                  <c:v>1.9897700000000001E-3</c:v>
                </c:pt>
                <c:pt idx="116">
                  <c:v>1.9633300000000001E-3</c:v>
                </c:pt>
                <c:pt idx="117">
                  <c:v>1.93574E-3</c:v>
                </c:pt>
                <c:pt idx="118">
                  <c:v>1.9259000000000001E-3</c:v>
                </c:pt>
                <c:pt idx="119">
                  <c:v>1.90851E-3</c:v>
                </c:pt>
                <c:pt idx="120">
                  <c:v>1.8916099999999999E-3</c:v>
                </c:pt>
                <c:pt idx="121">
                  <c:v>1.8601599999999998E-3</c:v>
                </c:pt>
                <c:pt idx="122">
                  <c:v>1.85002E-3</c:v>
                </c:pt>
                <c:pt idx="123">
                  <c:v>1.8224599999999999E-3</c:v>
                </c:pt>
                <c:pt idx="124">
                  <c:v>1.8223600000000001E-3</c:v>
                </c:pt>
                <c:pt idx="125">
                  <c:v>1.8209700000000001E-3</c:v>
                </c:pt>
                <c:pt idx="126">
                  <c:v>1.8183099999999998E-3</c:v>
                </c:pt>
                <c:pt idx="127">
                  <c:v>1.8138000000000002E-3</c:v>
                </c:pt>
                <c:pt idx="128">
                  <c:v>1.8085599999999999E-3</c:v>
                </c:pt>
                <c:pt idx="129">
                  <c:v>1.7915300000000002E-3</c:v>
                </c:pt>
                <c:pt idx="130">
                  <c:v>1.7910300000000001E-3</c:v>
                </c:pt>
                <c:pt idx="131">
                  <c:v>1.7772899999999999E-3</c:v>
                </c:pt>
                <c:pt idx="132">
                  <c:v>1.76209E-3</c:v>
                </c:pt>
                <c:pt idx="133">
                  <c:v>1.7445399999999999E-3</c:v>
                </c:pt>
                <c:pt idx="134">
                  <c:v>1.7359700000000001E-3</c:v>
                </c:pt>
                <c:pt idx="135">
                  <c:v>1.7196900000000001E-3</c:v>
                </c:pt>
                <c:pt idx="136">
                  <c:v>1.7177200000000001E-3</c:v>
                </c:pt>
                <c:pt idx="137">
                  <c:v>1.70817E-3</c:v>
                </c:pt>
                <c:pt idx="138">
                  <c:v>1.70593E-3</c:v>
                </c:pt>
                <c:pt idx="139">
                  <c:v>1.66873E-3</c:v>
                </c:pt>
                <c:pt idx="140">
                  <c:v>1.66216E-3</c:v>
                </c:pt>
                <c:pt idx="141">
                  <c:v>1.6561699999999998E-3</c:v>
                </c:pt>
                <c:pt idx="142">
                  <c:v>1.6519E-3</c:v>
                </c:pt>
                <c:pt idx="143">
                  <c:v>1.6356299999999999E-3</c:v>
                </c:pt>
                <c:pt idx="144">
                  <c:v>1.63463E-3</c:v>
                </c:pt>
                <c:pt idx="145">
                  <c:v>1.6309899999999999E-3</c:v>
                </c:pt>
                <c:pt idx="146">
                  <c:v>1.59574E-3</c:v>
                </c:pt>
                <c:pt idx="147">
                  <c:v>1.5954099999999998E-3</c:v>
                </c:pt>
                <c:pt idx="148">
                  <c:v>1.58526E-3</c:v>
                </c:pt>
                <c:pt idx="149">
                  <c:v>1.5815299999999998E-3</c:v>
                </c:pt>
                <c:pt idx="150">
                  <c:v>1.5783800000000001E-3</c:v>
                </c:pt>
                <c:pt idx="151">
                  <c:v>1.5737300000000002E-3</c:v>
                </c:pt>
                <c:pt idx="152">
                  <c:v>1.5443200000000001E-3</c:v>
                </c:pt>
                <c:pt idx="153">
                  <c:v>1.5409900000000001E-3</c:v>
                </c:pt>
                <c:pt idx="154">
                  <c:v>1.5355799999999999E-3</c:v>
                </c:pt>
                <c:pt idx="155">
                  <c:v>1.51654E-3</c:v>
                </c:pt>
                <c:pt idx="156">
                  <c:v>1.5085100000000002E-3</c:v>
                </c:pt>
                <c:pt idx="157">
                  <c:v>1.4889E-3</c:v>
                </c:pt>
                <c:pt idx="158">
                  <c:v>1.4840400000000001E-3</c:v>
                </c:pt>
                <c:pt idx="159">
                  <c:v>1.4632899999999999E-3</c:v>
                </c:pt>
                <c:pt idx="160">
                  <c:v>1.46196E-3</c:v>
                </c:pt>
                <c:pt idx="161">
                  <c:v>1.4613200000000001E-3</c:v>
                </c:pt>
                <c:pt idx="162">
                  <c:v>1.4510500000000002E-3</c:v>
                </c:pt>
                <c:pt idx="163">
                  <c:v>1.44052E-3</c:v>
                </c:pt>
                <c:pt idx="164">
                  <c:v>1.4371500000000001E-3</c:v>
                </c:pt>
                <c:pt idx="165">
                  <c:v>1.40822E-3</c:v>
                </c:pt>
                <c:pt idx="166">
                  <c:v>1.3774600000000001E-3</c:v>
                </c:pt>
                <c:pt idx="167">
                  <c:v>1.37571E-3</c:v>
                </c:pt>
                <c:pt idx="168">
                  <c:v>1.36133E-3</c:v>
                </c:pt>
                <c:pt idx="169">
                  <c:v>1.35637E-3</c:v>
                </c:pt>
                <c:pt idx="170">
                  <c:v>1.35333E-3</c:v>
                </c:pt>
                <c:pt idx="171">
                  <c:v>1.33118E-3</c:v>
                </c:pt>
                <c:pt idx="172">
                  <c:v>1.3209599999999999E-3</c:v>
                </c:pt>
                <c:pt idx="173">
                  <c:v>1.2690799999999999E-3</c:v>
                </c:pt>
                <c:pt idx="174">
                  <c:v>1.2579099999999999E-3</c:v>
                </c:pt>
                <c:pt idx="175">
                  <c:v>1.24416E-3</c:v>
                </c:pt>
                <c:pt idx="176">
                  <c:v>1.24003E-3</c:v>
                </c:pt>
                <c:pt idx="177">
                  <c:v>1.2391099999999999E-3</c:v>
                </c:pt>
                <c:pt idx="178">
                  <c:v>1.2196500000000001E-3</c:v>
                </c:pt>
                <c:pt idx="179">
                  <c:v>1.2097099999999999E-3</c:v>
                </c:pt>
                <c:pt idx="180">
                  <c:v>1.1991700000000001E-3</c:v>
                </c:pt>
                <c:pt idx="181">
                  <c:v>1.1979199999999999E-3</c:v>
                </c:pt>
                <c:pt idx="182">
                  <c:v>1.19553E-3</c:v>
                </c:pt>
                <c:pt idx="183">
                  <c:v>1.19012E-3</c:v>
                </c:pt>
                <c:pt idx="184">
                  <c:v>1.18771E-3</c:v>
                </c:pt>
                <c:pt idx="185">
                  <c:v>1.1795899999999999E-3</c:v>
                </c:pt>
                <c:pt idx="186">
                  <c:v>1.17358E-3</c:v>
                </c:pt>
                <c:pt idx="187">
                  <c:v>1.1730599999999999E-3</c:v>
                </c:pt>
                <c:pt idx="188">
                  <c:v>1.1694699999999999E-3</c:v>
                </c:pt>
                <c:pt idx="189">
                  <c:v>1.16811E-3</c:v>
                </c:pt>
                <c:pt idx="190">
                  <c:v>1.1504899999999999E-3</c:v>
                </c:pt>
                <c:pt idx="191">
                  <c:v>1.13854E-3</c:v>
                </c:pt>
                <c:pt idx="192">
                  <c:v>1.1380299999999999E-3</c:v>
                </c:pt>
                <c:pt idx="193">
                  <c:v>1.1291000000000001E-3</c:v>
                </c:pt>
                <c:pt idx="194">
                  <c:v>1.12389E-3</c:v>
                </c:pt>
                <c:pt idx="195">
                  <c:v>1.1208500000000001E-3</c:v>
                </c:pt>
                <c:pt idx="196">
                  <c:v>1.11597E-3</c:v>
                </c:pt>
                <c:pt idx="197">
                  <c:v>1.0944500000000001E-3</c:v>
                </c:pt>
                <c:pt idx="198">
                  <c:v>1.0871799999999999E-3</c:v>
                </c:pt>
                <c:pt idx="199">
                  <c:v>1.07485E-3</c:v>
                </c:pt>
                <c:pt idx="200">
                  <c:v>1.0743700000000001E-3</c:v>
                </c:pt>
                <c:pt idx="201">
                  <c:v>1.0639600000000001E-3</c:v>
                </c:pt>
                <c:pt idx="202">
                  <c:v>1.0607500000000001E-3</c:v>
                </c:pt>
                <c:pt idx="203">
                  <c:v>1.05558E-3</c:v>
                </c:pt>
                <c:pt idx="204">
                  <c:v>1.0506199999999999E-3</c:v>
                </c:pt>
                <c:pt idx="205">
                  <c:v>1.0421600000000001E-3</c:v>
                </c:pt>
                <c:pt idx="206">
                  <c:v>1.04195E-3</c:v>
                </c:pt>
                <c:pt idx="207">
                  <c:v>1.03192E-3</c:v>
                </c:pt>
                <c:pt idx="208">
                  <c:v>1.03174E-3</c:v>
                </c:pt>
                <c:pt idx="209">
                  <c:v>1.02925E-3</c:v>
                </c:pt>
                <c:pt idx="210">
                  <c:v>1.02458E-3</c:v>
                </c:pt>
                <c:pt idx="211">
                  <c:v>1.02238E-3</c:v>
                </c:pt>
                <c:pt idx="212">
                  <c:v>1.0140499999999998E-3</c:v>
                </c:pt>
                <c:pt idx="213">
                  <c:v>1.01263E-3</c:v>
                </c:pt>
                <c:pt idx="214">
                  <c:v>1.01055E-3</c:v>
                </c:pt>
                <c:pt idx="215">
                  <c:v>1.0042600000000001E-3</c:v>
                </c:pt>
                <c:pt idx="216">
                  <c:v>9.9359800000000005E-4</c:v>
                </c:pt>
                <c:pt idx="217">
                  <c:v>9.88079E-4</c:v>
                </c:pt>
                <c:pt idx="218">
                  <c:v>9.8658600000000002E-4</c:v>
                </c:pt>
                <c:pt idx="219">
                  <c:v>9.8129599999999999E-4</c:v>
                </c:pt>
                <c:pt idx="220">
                  <c:v>9.7218499999999998E-4</c:v>
                </c:pt>
                <c:pt idx="221">
                  <c:v>9.7026699999999992E-4</c:v>
                </c:pt>
                <c:pt idx="222">
                  <c:v>9.6945899999999999E-4</c:v>
                </c:pt>
                <c:pt idx="223">
                  <c:v>9.6422700000000001E-4</c:v>
                </c:pt>
                <c:pt idx="224">
                  <c:v>9.5545000000000005E-4</c:v>
                </c:pt>
                <c:pt idx="225">
                  <c:v>9.4150899999999999E-4</c:v>
                </c:pt>
                <c:pt idx="226">
                  <c:v>9.3700599999999999E-4</c:v>
                </c:pt>
                <c:pt idx="227">
                  <c:v>9.3520500000000004E-4</c:v>
                </c:pt>
                <c:pt idx="228">
                  <c:v>9.3394699999999997E-4</c:v>
                </c:pt>
                <c:pt idx="229">
                  <c:v>9.3306900000000002E-4</c:v>
                </c:pt>
                <c:pt idx="230">
                  <c:v>9.3232300000000009E-4</c:v>
                </c:pt>
                <c:pt idx="231">
                  <c:v>9.313870000000001E-4</c:v>
                </c:pt>
                <c:pt idx="232">
                  <c:v>9.2984100000000004E-4</c:v>
                </c:pt>
                <c:pt idx="233">
                  <c:v>9.2769599999999999E-4</c:v>
                </c:pt>
                <c:pt idx="234">
                  <c:v>9.1876799999999993E-4</c:v>
                </c:pt>
                <c:pt idx="235">
                  <c:v>9.1452299999999999E-4</c:v>
                </c:pt>
                <c:pt idx="236">
                  <c:v>9.0660599999999991E-4</c:v>
                </c:pt>
                <c:pt idx="237">
                  <c:v>9.0642000000000001E-4</c:v>
                </c:pt>
                <c:pt idx="238">
                  <c:v>9.0601600000000005E-4</c:v>
                </c:pt>
                <c:pt idx="239">
                  <c:v>8.9677499999999994E-4</c:v>
                </c:pt>
                <c:pt idx="240">
                  <c:v>8.9435399999999998E-4</c:v>
                </c:pt>
                <c:pt idx="241">
                  <c:v>8.9135699999999996E-4</c:v>
                </c:pt>
                <c:pt idx="242">
                  <c:v>8.7511900000000005E-4</c:v>
                </c:pt>
                <c:pt idx="243">
                  <c:v>8.7187600000000005E-4</c:v>
                </c:pt>
                <c:pt idx="244">
                  <c:v>8.6884400000000002E-4</c:v>
                </c:pt>
                <c:pt idx="245">
                  <c:v>8.6142899999999993E-4</c:v>
                </c:pt>
                <c:pt idx="246">
                  <c:v>8.5763400000000002E-4</c:v>
                </c:pt>
                <c:pt idx="247">
                  <c:v>8.5202299999999993E-4</c:v>
                </c:pt>
                <c:pt idx="248">
                  <c:v>8.4756499999999999E-4</c:v>
                </c:pt>
                <c:pt idx="249">
                  <c:v>8.4357600000000007E-4</c:v>
                </c:pt>
                <c:pt idx="250">
                  <c:v>8.4299700000000006E-4</c:v>
                </c:pt>
                <c:pt idx="251">
                  <c:v>8.4120400000000002E-4</c:v>
                </c:pt>
                <c:pt idx="252">
                  <c:v>8.4093999999999998E-4</c:v>
                </c:pt>
                <c:pt idx="253">
                  <c:v>8.37099E-4</c:v>
                </c:pt>
                <c:pt idx="254">
                  <c:v>8.3708800000000005E-4</c:v>
                </c:pt>
                <c:pt idx="255">
                  <c:v>8.3666099999999994E-4</c:v>
                </c:pt>
                <c:pt idx="256">
                  <c:v>8.3268999999999997E-4</c:v>
                </c:pt>
                <c:pt idx="257">
                  <c:v>8.31776E-4</c:v>
                </c:pt>
                <c:pt idx="258">
                  <c:v>8.2991800000000002E-4</c:v>
                </c:pt>
                <c:pt idx="259">
                  <c:v>8.2671900000000006E-4</c:v>
                </c:pt>
                <c:pt idx="260">
                  <c:v>8.2323100000000001E-4</c:v>
                </c:pt>
                <c:pt idx="261">
                  <c:v>8.1849899999999998E-4</c:v>
                </c:pt>
                <c:pt idx="262">
                  <c:v>8.1726100000000001E-4</c:v>
                </c:pt>
                <c:pt idx="263">
                  <c:v>8.1522499999999993E-4</c:v>
                </c:pt>
                <c:pt idx="264">
                  <c:v>8.1459499999999999E-4</c:v>
                </c:pt>
                <c:pt idx="265">
                  <c:v>8.0426100000000002E-4</c:v>
                </c:pt>
                <c:pt idx="266">
                  <c:v>8.0269499999999997E-4</c:v>
                </c:pt>
                <c:pt idx="267">
                  <c:v>8.0000399999999999E-4</c:v>
                </c:pt>
                <c:pt idx="268">
                  <c:v>7.9993800000000004E-4</c:v>
                </c:pt>
                <c:pt idx="269">
                  <c:v>7.9193100000000006E-4</c:v>
                </c:pt>
                <c:pt idx="270">
                  <c:v>7.9057400000000005E-4</c:v>
                </c:pt>
                <c:pt idx="271">
                  <c:v>7.8868700000000005E-4</c:v>
                </c:pt>
                <c:pt idx="272">
                  <c:v>7.8377399999999999E-4</c:v>
                </c:pt>
                <c:pt idx="273">
                  <c:v>7.8200000000000003E-4</c:v>
                </c:pt>
                <c:pt idx="274">
                  <c:v>7.6962500000000002E-4</c:v>
                </c:pt>
                <c:pt idx="275">
                  <c:v>7.66952E-4</c:v>
                </c:pt>
                <c:pt idx="276">
                  <c:v>7.6693099999999999E-4</c:v>
                </c:pt>
                <c:pt idx="277">
                  <c:v>7.6671100000000011E-4</c:v>
                </c:pt>
                <c:pt idx="278">
                  <c:v>7.6086699999999992E-4</c:v>
                </c:pt>
                <c:pt idx="279">
                  <c:v>7.4786800000000006E-4</c:v>
                </c:pt>
                <c:pt idx="280">
                  <c:v>7.4777800000000005E-4</c:v>
                </c:pt>
                <c:pt idx="281">
                  <c:v>7.4717400000000008E-4</c:v>
                </c:pt>
                <c:pt idx="282">
                  <c:v>7.4498499999999998E-4</c:v>
                </c:pt>
                <c:pt idx="283">
                  <c:v>7.4394299999999995E-4</c:v>
                </c:pt>
                <c:pt idx="284">
                  <c:v>7.4296200000000011E-4</c:v>
                </c:pt>
                <c:pt idx="285">
                  <c:v>7.4081800000000008E-4</c:v>
                </c:pt>
                <c:pt idx="286">
                  <c:v>7.3965399999999996E-4</c:v>
                </c:pt>
                <c:pt idx="287">
                  <c:v>7.2728600000000006E-4</c:v>
                </c:pt>
                <c:pt idx="288">
                  <c:v>7.2196499999999998E-4</c:v>
                </c:pt>
                <c:pt idx="289">
                  <c:v>7.2010300000000004E-4</c:v>
                </c:pt>
                <c:pt idx="290">
                  <c:v>7.1940799999999994E-4</c:v>
                </c:pt>
                <c:pt idx="291">
                  <c:v>7.1637500000000011E-4</c:v>
                </c:pt>
                <c:pt idx="292">
                  <c:v>7.1218300000000002E-4</c:v>
                </c:pt>
                <c:pt idx="293">
                  <c:v>7.1136799999999998E-4</c:v>
                </c:pt>
                <c:pt idx="294">
                  <c:v>7.0610400000000004E-4</c:v>
                </c:pt>
                <c:pt idx="295">
                  <c:v>7.0551199999999994E-4</c:v>
                </c:pt>
                <c:pt idx="296">
                  <c:v>7.0540099999999992E-4</c:v>
                </c:pt>
                <c:pt idx="297">
                  <c:v>6.9530299999999998E-4</c:v>
                </c:pt>
                <c:pt idx="298">
                  <c:v>6.951739999999999E-4</c:v>
                </c:pt>
                <c:pt idx="299">
                  <c:v>6.7478200000000007E-4</c:v>
                </c:pt>
                <c:pt idx="300">
                  <c:v>6.66549E-4</c:v>
                </c:pt>
                <c:pt idx="301">
                  <c:v>6.6378200000000002E-4</c:v>
                </c:pt>
                <c:pt idx="302">
                  <c:v>6.6101599999999995E-4</c:v>
                </c:pt>
                <c:pt idx="303">
                  <c:v>6.5972199999999996E-4</c:v>
                </c:pt>
                <c:pt idx="304">
                  <c:v>6.5922499999999994E-4</c:v>
                </c:pt>
                <c:pt idx="305">
                  <c:v>6.5786000000000002E-4</c:v>
                </c:pt>
                <c:pt idx="306">
                  <c:v>6.5629900000000005E-4</c:v>
                </c:pt>
                <c:pt idx="307">
                  <c:v>6.5313899999999995E-4</c:v>
                </c:pt>
                <c:pt idx="308">
                  <c:v>6.5126600000000006E-4</c:v>
                </c:pt>
                <c:pt idx="309">
                  <c:v>6.4663700000000004E-4</c:v>
                </c:pt>
                <c:pt idx="310">
                  <c:v>6.4505900000000002E-4</c:v>
                </c:pt>
                <c:pt idx="311">
                  <c:v>6.4353300000000006E-4</c:v>
                </c:pt>
                <c:pt idx="312">
                  <c:v>6.4027400000000003E-4</c:v>
                </c:pt>
                <c:pt idx="313">
                  <c:v>6.3771100000000001E-4</c:v>
                </c:pt>
                <c:pt idx="314">
                  <c:v>6.37566E-4</c:v>
                </c:pt>
                <c:pt idx="315">
                  <c:v>6.3401899999999999E-4</c:v>
                </c:pt>
                <c:pt idx="316">
                  <c:v>6.2569399999999999E-4</c:v>
                </c:pt>
                <c:pt idx="317">
                  <c:v>6.2269199999999999E-4</c:v>
                </c:pt>
                <c:pt idx="318">
                  <c:v>6.2243399999999994E-4</c:v>
                </c:pt>
                <c:pt idx="319">
                  <c:v>6.2202399999999999E-4</c:v>
                </c:pt>
                <c:pt idx="320">
                  <c:v>6.2069399999999998E-4</c:v>
                </c:pt>
                <c:pt idx="321">
                  <c:v>6.1858799999999999E-4</c:v>
                </c:pt>
                <c:pt idx="322">
                  <c:v>6.1384899999999997E-4</c:v>
                </c:pt>
                <c:pt idx="323">
                  <c:v>5.9702699999999997E-4</c:v>
                </c:pt>
                <c:pt idx="324">
                  <c:v>5.9520999999999999E-4</c:v>
                </c:pt>
                <c:pt idx="325">
                  <c:v>5.8351099999999999E-4</c:v>
                </c:pt>
                <c:pt idx="326">
                  <c:v>5.8337899999999997E-4</c:v>
                </c:pt>
                <c:pt idx="327">
                  <c:v>5.8199300000000005E-4</c:v>
                </c:pt>
                <c:pt idx="328">
                  <c:v>5.7678100000000006E-4</c:v>
                </c:pt>
                <c:pt idx="329">
                  <c:v>5.6731700000000002E-4</c:v>
                </c:pt>
                <c:pt idx="330">
                  <c:v>5.6635400000000003E-4</c:v>
                </c:pt>
                <c:pt idx="331">
                  <c:v>5.6473099999999996E-4</c:v>
                </c:pt>
                <c:pt idx="332">
                  <c:v>5.6260000000000001E-4</c:v>
                </c:pt>
                <c:pt idx="333">
                  <c:v>5.6206699999999997E-4</c:v>
                </c:pt>
                <c:pt idx="334">
                  <c:v>5.5918600000000004E-4</c:v>
                </c:pt>
                <c:pt idx="335">
                  <c:v>5.5613500000000003E-4</c:v>
                </c:pt>
                <c:pt idx="336">
                  <c:v>5.5434899999999999E-4</c:v>
                </c:pt>
                <c:pt idx="337">
                  <c:v>5.5284799999999999E-4</c:v>
                </c:pt>
                <c:pt idx="338">
                  <c:v>5.5195400000000001E-4</c:v>
                </c:pt>
                <c:pt idx="339">
                  <c:v>5.4682400000000001E-4</c:v>
                </c:pt>
                <c:pt idx="340">
                  <c:v>5.4072899999999999E-4</c:v>
                </c:pt>
                <c:pt idx="341">
                  <c:v>5.3914499999999999E-4</c:v>
                </c:pt>
                <c:pt idx="342">
                  <c:v>5.38705E-4</c:v>
                </c:pt>
                <c:pt idx="343">
                  <c:v>5.3753600000000003E-4</c:v>
                </c:pt>
                <c:pt idx="344">
                  <c:v>5.3727700000000007E-4</c:v>
                </c:pt>
                <c:pt idx="345">
                  <c:v>5.3091300000000004E-4</c:v>
                </c:pt>
                <c:pt idx="346">
                  <c:v>5.3075799999999999E-4</c:v>
                </c:pt>
                <c:pt idx="347">
                  <c:v>5.3021699999999993E-4</c:v>
                </c:pt>
                <c:pt idx="348">
                  <c:v>5.2942400000000002E-4</c:v>
                </c:pt>
                <c:pt idx="349">
                  <c:v>5.2928000000000003E-4</c:v>
                </c:pt>
                <c:pt idx="350">
                  <c:v>5.2673599999999998E-4</c:v>
                </c:pt>
                <c:pt idx="351">
                  <c:v>5.2316999999999999E-4</c:v>
                </c:pt>
                <c:pt idx="352">
                  <c:v>5.2164699999999997E-4</c:v>
                </c:pt>
                <c:pt idx="353">
                  <c:v>5.1780800000000003E-4</c:v>
                </c:pt>
                <c:pt idx="354">
                  <c:v>5.1513000000000004E-4</c:v>
                </c:pt>
                <c:pt idx="355">
                  <c:v>5.1481300000000003E-4</c:v>
                </c:pt>
                <c:pt idx="356">
                  <c:v>5.1471399999999999E-4</c:v>
                </c:pt>
                <c:pt idx="357">
                  <c:v>5.1404E-4</c:v>
                </c:pt>
                <c:pt idx="358">
                  <c:v>5.1181999999999996E-4</c:v>
                </c:pt>
                <c:pt idx="359">
                  <c:v>5.1142500000000003E-4</c:v>
                </c:pt>
                <c:pt idx="360">
                  <c:v>5.1117799999999994E-4</c:v>
                </c:pt>
                <c:pt idx="361">
                  <c:v>5.0949600000000002E-4</c:v>
                </c:pt>
                <c:pt idx="362">
                  <c:v>5.0729000000000008E-4</c:v>
                </c:pt>
                <c:pt idx="363">
                  <c:v>5.04599E-4</c:v>
                </c:pt>
                <c:pt idx="364">
                  <c:v>5.0222400000000001E-4</c:v>
                </c:pt>
                <c:pt idx="365">
                  <c:v>5.01755E-4</c:v>
                </c:pt>
                <c:pt idx="366">
                  <c:v>5.0140899999999997E-4</c:v>
                </c:pt>
                <c:pt idx="367">
                  <c:v>4.9943999999999998E-4</c:v>
                </c:pt>
                <c:pt idx="368">
                  <c:v>4.9887800000000002E-4</c:v>
                </c:pt>
                <c:pt idx="369">
                  <c:v>4.9715299999999996E-4</c:v>
                </c:pt>
                <c:pt idx="370">
                  <c:v>4.9714099999999999E-4</c:v>
                </c:pt>
                <c:pt idx="371">
                  <c:v>4.9652599999999996E-4</c:v>
                </c:pt>
                <c:pt idx="372">
                  <c:v>4.9431599999999996E-4</c:v>
                </c:pt>
                <c:pt idx="373">
                  <c:v>4.9370800000000004E-4</c:v>
                </c:pt>
                <c:pt idx="374">
                  <c:v>4.9148799999999999E-4</c:v>
                </c:pt>
                <c:pt idx="375">
                  <c:v>4.9110199999999999E-4</c:v>
                </c:pt>
                <c:pt idx="376">
                  <c:v>4.8888199999999995E-4</c:v>
                </c:pt>
                <c:pt idx="377">
                  <c:v>4.8678600000000001E-4</c:v>
                </c:pt>
                <c:pt idx="378">
                  <c:v>4.84375E-4</c:v>
                </c:pt>
                <c:pt idx="379">
                  <c:v>4.8377400000000002E-4</c:v>
                </c:pt>
                <c:pt idx="380">
                  <c:v>4.8349499999999996E-4</c:v>
                </c:pt>
                <c:pt idx="381">
                  <c:v>4.8291399999999998E-4</c:v>
                </c:pt>
                <c:pt idx="382">
                  <c:v>4.8238299999999997E-4</c:v>
                </c:pt>
                <c:pt idx="383">
                  <c:v>4.7760200000000004E-4</c:v>
                </c:pt>
                <c:pt idx="384">
                  <c:v>4.7622699999999997E-4</c:v>
                </c:pt>
                <c:pt idx="385">
                  <c:v>4.7035000000000002E-4</c:v>
                </c:pt>
                <c:pt idx="386">
                  <c:v>4.6957999999999999E-4</c:v>
                </c:pt>
                <c:pt idx="387">
                  <c:v>4.6874399999999994E-4</c:v>
                </c:pt>
                <c:pt idx="388">
                  <c:v>4.68383E-4</c:v>
                </c:pt>
                <c:pt idx="389">
                  <c:v>4.6440000000000001E-4</c:v>
                </c:pt>
                <c:pt idx="390">
                  <c:v>4.6026200000000002E-4</c:v>
                </c:pt>
                <c:pt idx="391">
                  <c:v>4.5922499999999995E-4</c:v>
                </c:pt>
                <c:pt idx="392">
                  <c:v>4.5485499999999999E-4</c:v>
                </c:pt>
                <c:pt idx="393">
                  <c:v>4.5289000000000001E-4</c:v>
                </c:pt>
                <c:pt idx="394">
                  <c:v>4.45418E-4</c:v>
                </c:pt>
                <c:pt idx="395">
                  <c:v>4.4398600000000006E-4</c:v>
                </c:pt>
                <c:pt idx="396">
                  <c:v>4.4382600000000003E-4</c:v>
                </c:pt>
                <c:pt idx="397">
                  <c:v>4.3735600000000002E-4</c:v>
                </c:pt>
                <c:pt idx="398">
                  <c:v>4.3243700000000003E-4</c:v>
                </c:pt>
                <c:pt idx="399">
                  <c:v>4.3062599999999998E-4</c:v>
                </c:pt>
                <c:pt idx="400">
                  <c:v>4.2190699999999996E-4</c:v>
                </c:pt>
                <c:pt idx="401">
                  <c:v>4.1957399999999998E-4</c:v>
                </c:pt>
                <c:pt idx="402">
                  <c:v>4.1881699999999998E-4</c:v>
                </c:pt>
                <c:pt idx="403">
                  <c:v>4.1784899999999998E-4</c:v>
                </c:pt>
                <c:pt idx="404">
                  <c:v>4.1452399999999999E-4</c:v>
                </c:pt>
                <c:pt idx="405">
                  <c:v>4.1354299999999994E-4</c:v>
                </c:pt>
                <c:pt idx="406">
                  <c:v>4.1338300000000002E-4</c:v>
                </c:pt>
                <c:pt idx="407">
                  <c:v>4.1274900000000002E-4</c:v>
                </c:pt>
                <c:pt idx="408">
                  <c:v>4.1230299999999999E-4</c:v>
                </c:pt>
                <c:pt idx="409">
                  <c:v>4.0884999999999999E-4</c:v>
                </c:pt>
                <c:pt idx="410">
                  <c:v>4.0822100000000001E-4</c:v>
                </c:pt>
                <c:pt idx="411">
                  <c:v>4.05948E-4</c:v>
                </c:pt>
                <c:pt idx="412">
                  <c:v>4.0314000000000002E-4</c:v>
                </c:pt>
                <c:pt idx="413">
                  <c:v>4.0275900000000004E-4</c:v>
                </c:pt>
                <c:pt idx="414">
                  <c:v>3.96146E-4</c:v>
                </c:pt>
                <c:pt idx="415">
                  <c:v>3.9524200000000002E-4</c:v>
                </c:pt>
                <c:pt idx="416">
                  <c:v>3.9505699999999998E-4</c:v>
                </c:pt>
                <c:pt idx="417">
                  <c:v>3.9365100000000002E-4</c:v>
                </c:pt>
                <c:pt idx="418">
                  <c:v>3.9184099999999998E-4</c:v>
                </c:pt>
                <c:pt idx="419">
                  <c:v>3.8862399999999996E-4</c:v>
                </c:pt>
                <c:pt idx="420">
                  <c:v>3.8790499999999997E-4</c:v>
                </c:pt>
                <c:pt idx="421">
                  <c:v>3.8768299999999999E-4</c:v>
                </c:pt>
                <c:pt idx="422">
                  <c:v>3.86516E-4</c:v>
                </c:pt>
                <c:pt idx="423">
                  <c:v>3.8344999999999997E-4</c:v>
                </c:pt>
                <c:pt idx="424">
                  <c:v>3.83032E-4</c:v>
                </c:pt>
                <c:pt idx="425">
                  <c:v>3.8217500000000001E-4</c:v>
                </c:pt>
                <c:pt idx="426">
                  <c:v>3.8044300000000006E-4</c:v>
                </c:pt>
                <c:pt idx="427">
                  <c:v>3.7838599999999998E-4</c:v>
                </c:pt>
                <c:pt idx="428">
                  <c:v>3.7777400000000005E-4</c:v>
                </c:pt>
                <c:pt idx="429">
                  <c:v>3.7636000000000001E-4</c:v>
                </c:pt>
                <c:pt idx="430">
                  <c:v>3.7558000000000003E-4</c:v>
                </c:pt>
                <c:pt idx="431">
                  <c:v>3.7469200000000004E-4</c:v>
                </c:pt>
                <c:pt idx="432">
                  <c:v>3.73729E-4</c:v>
                </c:pt>
                <c:pt idx="433">
                  <c:v>3.7208800000000002E-4</c:v>
                </c:pt>
                <c:pt idx="434">
                  <c:v>3.6935799999999997E-4</c:v>
                </c:pt>
                <c:pt idx="435">
                  <c:v>3.6586699999999997E-4</c:v>
                </c:pt>
                <c:pt idx="436">
                  <c:v>3.6118100000000002E-4</c:v>
                </c:pt>
                <c:pt idx="437">
                  <c:v>3.5960699999999996E-4</c:v>
                </c:pt>
                <c:pt idx="438">
                  <c:v>3.5959900000000005E-4</c:v>
                </c:pt>
                <c:pt idx="439">
                  <c:v>3.4843100000000001E-4</c:v>
                </c:pt>
                <c:pt idx="440">
                  <c:v>3.4719800000000001E-4</c:v>
                </c:pt>
                <c:pt idx="441">
                  <c:v>3.4197900000000001E-4</c:v>
                </c:pt>
                <c:pt idx="442">
                  <c:v>3.3976999999999998E-4</c:v>
                </c:pt>
                <c:pt idx="443">
                  <c:v>3.39348E-4</c:v>
                </c:pt>
                <c:pt idx="444">
                  <c:v>3.3787900000000002E-4</c:v>
                </c:pt>
                <c:pt idx="445">
                  <c:v>3.3669900000000004E-4</c:v>
                </c:pt>
                <c:pt idx="446">
                  <c:v>3.3474499999999995E-4</c:v>
                </c:pt>
                <c:pt idx="447">
                  <c:v>3.3470500000000003E-4</c:v>
                </c:pt>
                <c:pt idx="448">
                  <c:v>3.3073999999999999E-4</c:v>
                </c:pt>
                <c:pt idx="449">
                  <c:v>3.2677699999999999E-4</c:v>
                </c:pt>
                <c:pt idx="450">
                  <c:v>3.1726400000000004E-4</c:v>
                </c:pt>
                <c:pt idx="451">
                  <c:v>3.1197499999999998E-4</c:v>
                </c:pt>
                <c:pt idx="452">
                  <c:v>3.11849E-4</c:v>
                </c:pt>
                <c:pt idx="453">
                  <c:v>3.0806900000000001E-4</c:v>
                </c:pt>
                <c:pt idx="454">
                  <c:v>3.02966E-4</c:v>
                </c:pt>
                <c:pt idx="455">
                  <c:v>2.9810300000000003E-4</c:v>
                </c:pt>
                <c:pt idx="456">
                  <c:v>2.9702E-4</c:v>
                </c:pt>
                <c:pt idx="457">
                  <c:v>2.9134300000000001E-4</c:v>
                </c:pt>
                <c:pt idx="458">
                  <c:v>2.8941500000000001E-4</c:v>
                </c:pt>
                <c:pt idx="459">
                  <c:v>2.8813600000000003E-4</c:v>
                </c:pt>
                <c:pt idx="460">
                  <c:v>2.8785799999999999E-4</c:v>
                </c:pt>
                <c:pt idx="461">
                  <c:v>2.8736899999999999E-4</c:v>
                </c:pt>
                <c:pt idx="462">
                  <c:v>2.8274799999999998E-4</c:v>
                </c:pt>
                <c:pt idx="463">
                  <c:v>2.8136999999999997E-4</c:v>
                </c:pt>
                <c:pt idx="464">
                  <c:v>2.8048500000000002E-4</c:v>
                </c:pt>
                <c:pt idx="465">
                  <c:v>2.7988399999999999E-4</c:v>
                </c:pt>
                <c:pt idx="466">
                  <c:v>2.7810500000000001E-4</c:v>
                </c:pt>
                <c:pt idx="467">
                  <c:v>2.7743100000000002E-4</c:v>
                </c:pt>
                <c:pt idx="468">
                  <c:v>2.73694E-4</c:v>
                </c:pt>
                <c:pt idx="469">
                  <c:v>2.7079300000000002E-4</c:v>
                </c:pt>
                <c:pt idx="470">
                  <c:v>2.6991899999999997E-4</c:v>
                </c:pt>
                <c:pt idx="471">
                  <c:v>2.6539799999999997E-4</c:v>
                </c:pt>
                <c:pt idx="472">
                  <c:v>2.62763E-4</c:v>
                </c:pt>
                <c:pt idx="473">
                  <c:v>2.6103999999999998E-4</c:v>
                </c:pt>
                <c:pt idx="474">
                  <c:v>2.56166E-4</c:v>
                </c:pt>
                <c:pt idx="475">
                  <c:v>2.5144400000000003E-4</c:v>
                </c:pt>
                <c:pt idx="476">
                  <c:v>2.50079E-4</c:v>
                </c:pt>
                <c:pt idx="477">
                  <c:v>2.4998000000000002E-4</c:v>
                </c:pt>
                <c:pt idx="478">
                  <c:v>2.4400499999999999E-4</c:v>
                </c:pt>
                <c:pt idx="479">
                  <c:v>2.4338499999999999E-4</c:v>
                </c:pt>
                <c:pt idx="480">
                  <c:v>2.2998699999999999E-4</c:v>
                </c:pt>
                <c:pt idx="481">
                  <c:v>2.2477E-4</c:v>
                </c:pt>
                <c:pt idx="482">
                  <c:v>2.2085899999999998E-4</c:v>
                </c:pt>
                <c:pt idx="483">
                  <c:v>2.1786300000000002E-4</c:v>
                </c:pt>
                <c:pt idx="484">
                  <c:v>2.1647499999999999E-4</c:v>
                </c:pt>
                <c:pt idx="485">
                  <c:v>2.1617899999999999E-4</c:v>
                </c:pt>
                <c:pt idx="486">
                  <c:v>2.14432E-4</c:v>
                </c:pt>
                <c:pt idx="487">
                  <c:v>2.0531600000000001E-4</c:v>
                </c:pt>
                <c:pt idx="488">
                  <c:v>2.0071999999999999E-4</c:v>
                </c:pt>
                <c:pt idx="489">
                  <c:v>1.9970399999999998E-4</c:v>
                </c:pt>
                <c:pt idx="490">
                  <c:v>1.9630299999999999E-4</c:v>
                </c:pt>
                <c:pt idx="491">
                  <c:v>1.93482E-4</c:v>
                </c:pt>
                <c:pt idx="492">
                  <c:v>1.9256200000000002E-4</c:v>
                </c:pt>
                <c:pt idx="493">
                  <c:v>1.8411099999999999E-4</c:v>
                </c:pt>
                <c:pt idx="494">
                  <c:v>1.7447600000000001E-4</c:v>
                </c:pt>
                <c:pt idx="495">
                  <c:v>1.71865E-4</c:v>
                </c:pt>
                <c:pt idx="496">
                  <c:v>1.7131699999999999E-4</c:v>
                </c:pt>
                <c:pt idx="497">
                  <c:v>1.6385099999999999E-4</c:v>
                </c:pt>
                <c:pt idx="498">
                  <c:v>1.5725800000000002E-4</c:v>
                </c:pt>
                <c:pt idx="499">
                  <c:v>1.5191400000000001E-4</c:v>
                </c:pt>
                <c:pt idx="500">
                  <c:v>1.4058300000000001E-4</c:v>
                </c:pt>
                <c:pt idx="501">
                  <c:v>1.3946299999999999E-4</c:v>
                </c:pt>
                <c:pt idx="502">
                  <c:v>1.24263E-4</c:v>
                </c:pt>
                <c:pt idx="503">
                  <c:v>6.6030099999999997E-5</c:v>
                </c:pt>
              </c:numCache>
            </c:numRef>
          </c:val>
          <c:extLst>
            <c:ext xmlns:c16="http://schemas.microsoft.com/office/drawing/2014/chart" uri="{C3380CC4-5D6E-409C-BE32-E72D297353CC}">
              <c16:uniqueId val="{00000000-75E6-469E-A4A2-5BBDA89E0DB3}"/>
            </c:ext>
          </c:extLst>
        </c:ser>
        <c:dLbls>
          <c:showLegendKey val="0"/>
          <c:showVal val="0"/>
          <c:showCatName val="0"/>
          <c:showSerName val="0"/>
          <c:showPercent val="0"/>
          <c:showBubbleSize val="0"/>
        </c:dLbls>
        <c:gapWidth val="219"/>
        <c:overlap val="-27"/>
        <c:axId val="2007928192"/>
        <c:axId val="1825542928"/>
      </c:barChart>
      <c:catAx>
        <c:axId val="2007928192"/>
        <c:scaling>
          <c:orientation val="minMax"/>
        </c:scaling>
        <c:delete val="1"/>
        <c:axPos val="b"/>
        <c:numFmt formatCode="General" sourceLinked="1"/>
        <c:majorTickMark val="none"/>
        <c:minorTickMark val="none"/>
        <c:tickLblPos val="nextTo"/>
        <c:crossAx val="1825542928"/>
        <c:crosses val="autoZero"/>
        <c:auto val="1"/>
        <c:lblAlgn val="ctr"/>
        <c:lblOffset val="100"/>
        <c:noMultiLvlLbl val="0"/>
      </c:catAx>
      <c:valAx>
        <c:axId val="1825542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dirty="0">
                    <a:latin typeface="Arial" panose="020B0604020202020204" pitchFamily="34" charset="0"/>
                    <a:cs typeface="Arial" panose="020B0604020202020204" pitchFamily="34" charset="0"/>
                  </a:rPr>
                  <a:t>PERCENTAGE OF S&amp;P 500 INDEX</a:t>
                </a:r>
              </a:p>
            </c:rich>
          </c:tx>
          <c:layout>
            <c:manualLayout>
              <c:xMode val="edge"/>
              <c:yMode val="edge"/>
              <c:x val="4.7777773911247519E-3"/>
              <c:y val="0.2022720626555701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07928192"/>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'[Herding_Period_Specific_Flows_Performance_v2.0.xlsx]Chart Data'!$C$13</c:f>
              <c:strCache>
                <c:ptCount val="1"/>
                <c:pt idx="0">
                  <c:v>Equity Funds 12-Month Rolling Total Net New Cash Flows (USD, Billions) (LHS)</c:v>
                </c:pt>
              </c:strCache>
            </c:strRef>
          </c:tx>
          <c:spPr>
            <a:solidFill>
              <a:schemeClr val="accent1"/>
            </a:solidFill>
            <a:ln>
              <a:noFill/>
            </a:ln>
            <a:effectLst/>
          </c:spPr>
          <c:cat>
            <c:numRef>
              <c:f>'[Herding_Period_Specific_Flows_Performance_v2.0.xlsx]Chart Data'!$B$14:$B$86</c:f>
              <c:numCache>
                <c:formatCode>mmm\-yyyy</c:formatCode>
                <c:ptCount val="73"/>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numCache>
            </c:numRef>
          </c:cat>
          <c:val>
            <c:numRef>
              <c:f>'[Herding_Period_Specific_Flows_Performance_v2.0.xlsx]Chart Data'!$C$14:$C$86</c:f>
              <c:numCache>
                <c:formatCode>#,##0.00_);\(#,##0.00\)</c:formatCode>
                <c:ptCount val="73"/>
                <c:pt idx="0">
                  <c:v>216.93799999999999</c:v>
                </c:pt>
                <c:pt idx="1">
                  <c:v>217.328</c:v>
                </c:pt>
                <c:pt idx="2">
                  <c:v>213.05600000000001</c:v>
                </c:pt>
                <c:pt idx="3">
                  <c:v>202.351</c:v>
                </c:pt>
                <c:pt idx="4">
                  <c:v>192.57300000000001</c:v>
                </c:pt>
                <c:pt idx="5">
                  <c:v>187.87100000000001</c:v>
                </c:pt>
                <c:pt idx="6">
                  <c:v>189.999</c:v>
                </c:pt>
                <c:pt idx="7">
                  <c:v>210.994</c:v>
                </c:pt>
                <c:pt idx="8">
                  <c:v>206.99299999999999</c:v>
                </c:pt>
                <c:pt idx="9">
                  <c:v>215.00200000000001</c:v>
                </c:pt>
                <c:pt idx="10">
                  <c:v>221.39400000000001</c:v>
                </c:pt>
                <c:pt idx="11">
                  <c:v>222.84200000000001</c:v>
                </c:pt>
                <c:pt idx="12">
                  <c:v>227.107</c:v>
                </c:pt>
                <c:pt idx="13">
                  <c:v>212.68</c:v>
                </c:pt>
                <c:pt idx="14">
                  <c:v>219.245</c:v>
                </c:pt>
                <c:pt idx="15">
                  <c:v>231.69800000000001</c:v>
                </c:pt>
                <c:pt idx="16">
                  <c:v>242.11099999999999</c:v>
                </c:pt>
                <c:pt idx="17">
                  <c:v>240.63900000000001</c:v>
                </c:pt>
                <c:pt idx="18">
                  <c:v>243.279</c:v>
                </c:pt>
                <c:pt idx="19">
                  <c:v>236.23599999999999</c:v>
                </c:pt>
                <c:pt idx="20">
                  <c:v>211.001</c:v>
                </c:pt>
                <c:pt idx="21">
                  <c:v>191.97499999999999</c:v>
                </c:pt>
                <c:pt idx="22">
                  <c:v>174.58500000000001</c:v>
                </c:pt>
                <c:pt idx="23">
                  <c:v>169.27199999999999</c:v>
                </c:pt>
                <c:pt idx="24">
                  <c:v>156.875</c:v>
                </c:pt>
                <c:pt idx="25">
                  <c:v>159.98500000000001</c:v>
                </c:pt>
                <c:pt idx="26">
                  <c:v>136.672</c:v>
                </c:pt>
                <c:pt idx="27">
                  <c:v>126.79300000000001</c:v>
                </c:pt>
                <c:pt idx="28">
                  <c:v>126.43600000000001</c:v>
                </c:pt>
                <c:pt idx="29">
                  <c:v>122.559</c:v>
                </c:pt>
                <c:pt idx="30">
                  <c:v>122.456</c:v>
                </c:pt>
                <c:pt idx="31">
                  <c:v>115.465</c:v>
                </c:pt>
                <c:pt idx="32">
                  <c:v>136.52600000000001</c:v>
                </c:pt>
                <c:pt idx="33">
                  <c:v>141.53</c:v>
                </c:pt>
                <c:pt idx="34">
                  <c:v>160.126</c:v>
                </c:pt>
                <c:pt idx="35">
                  <c:v>165.84399999999999</c:v>
                </c:pt>
                <c:pt idx="36">
                  <c:v>187.566</c:v>
                </c:pt>
                <c:pt idx="37">
                  <c:v>215.90899999999999</c:v>
                </c:pt>
                <c:pt idx="38">
                  <c:v>271.87099999999998</c:v>
                </c:pt>
                <c:pt idx="39">
                  <c:v>300.51400000000001</c:v>
                </c:pt>
                <c:pt idx="40">
                  <c:v>310.78800000000001</c:v>
                </c:pt>
                <c:pt idx="41">
                  <c:v>313.58300000000003</c:v>
                </c:pt>
                <c:pt idx="42">
                  <c:v>317.02199999999999</c:v>
                </c:pt>
                <c:pt idx="43">
                  <c:v>321.73200000000003</c:v>
                </c:pt>
                <c:pt idx="44">
                  <c:v>336.76299999999998</c:v>
                </c:pt>
                <c:pt idx="45">
                  <c:v>343.57100000000003</c:v>
                </c:pt>
                <c:pt idx="46">
                  <c:v>341.952</c:v>
                </c:pt>
                <c:pt idx="47">
                  <c:v>328.745</c:v>
                </c:pt>
                <c:pt idx="48">
                  <c:v>315.71199999999999</c:v>
                </c:pt>
                <c:pt idx="49">
                  <c:v>296.56400000000002</c:v>
                </c:pt>
                <c:pt idx="50">
                  <c:v>237.10499999999999</c:v>
                </c:pt>
                <c:pt idx="51">
                  <c:v>175.488</c:v>
                </c:pt>
                <c:pt idx="52">
                  <c:v>158.661</c:v>
                </c:pt>
                <c:pt idx="53">
                  <c:v>159.62</c:v>
                </c:pt>
                <c:pt idx="54">
                  <c:v>148.39400000000001</c:v>
                </c:pt>
                <c:pt idx="55">
                  <c:v>130.423</c:v>
                </c:pt>
                <c:pt idx="56">
                  <c:v>98.899000000000001</c:v>
                </c:pt>
                <c:pt idx="57">
                  <c:v>51.1</c:v>
                </c:pt>
                <c:pt idx="58">
                  <c:v>32.835999999999999</c:v>
                </c:pt>
                <c:pt idx="59">
                  <c:v>42.402000000000001</c:v>
                </c:pt>
                <c:pt idx="60">
                  <c:v>33.439</c:v>
                </c:pt>
                <c:pt idx="61">
                  <c:v>26.376000000000001</c:v>
                </c:pt>
                <c:pt idx="62">
                  <c:v>33.902000000000001</c:v>
                </c:pt>
                <c:pt idx="63">
                  <c:v>84.036000000000001</c:v>
                </c:pt>
                <c:pt idx="64">
                  <c:v>77.62</c:v>
                </c:pt>
                <c:pt idx="65">
                  <c:v>63.707000000000001</c:v>
                </c:pt>
                <c:pt idx="66">
                  <c:v>34.277000000000001</c:v>
                </c:pt>
                <c:pt idx="67">
                  <c:v>-17.565000000000001</c:v>
                </c:pt>
                <c:pt idx="68">
                  <c:v>-13.831</c:v>
                </c:pt>
                <c:pt idx="69">
                  <c:v>-0.36699999999999999</c:v>
                </c:pt>
                <c:pt idx="70">
                  <c:v>-9.282</c:v>
                </c:pt>
                <c:pt idx="71">
                  <c:v>-17.613</c:v>
                </c:pt>
                <c:pt idx="72">
                  <c:v>-29.324999999999999</c:v>
                </c:pt>
              </c:numCache>
            </c:numRef>
          </c:val>
          <c:extLst>
            <c:ext xmlns:c16="http://schemas.microsoft.com/office/drawing/2014/chart" uri="{C3380CC4-5D6E-409C-BE32-E72D297353CC}">
              <c16:uniqueId val="{00000000-DBA5-42F9-BAE6-7E5E906E37CC}"/>
            </c:ext>
          </c:extLst>
        </c:ser>
        <c:dLbls>
          <c:showLegendKey val="0"/>
          <c:showVal val="0"/>
          <c:showCatName val="0"/>
          <c:showSerName val="0"/>
          <c:showPercent val="0"/>
          <c:showBubbleSize val="0"/>
        </c:dLbls>
        <c:axId val="428043648"/>
        <c:axId val="431228416"/>
      </c:areaChart>
      <c:lineChart>
        <c:grouping val="standard"/>
        <c:varyColors val="0"/>
        <c:ser>
          <c:idx val="1"/>
          <c:order val="1"/>
          <c:tx>
            <c:strRef>
              <c:f>'[Herding_Period_Specific_Flows_Performance_v2.0.xlsx]Chart Data'!$D$13</c:f>
              <c:strCache>
                <c:ptCount val="1"/>
                <c:pt idx="0">
                  <c:v>S&amp;P Cumulative Total Return %</c:v>
                </c:pt>
              </c:strCache>
            </c:strRef>
          </c:tx>
          <c:spPr>
            <a:ln w="28575" cap="rnd">
              <a:solidFill>
                <a:srgbClr val="4E9D2D"/>
              </a:solidFill>
              <a:round/>
            </a:ln>
            <a:effectLst/>
          </c:spPr>
          <c:marker>
            <c:symbol val="none"/>
          </c:marker>
          <c:cat>
            <c:numRef>
              <c:f>'[Herding_Period_Specific_Flows_Performance_v2.0.xlsx]Chart Data'!$B$14:$B$86</c:f>
              <c:numCache>
                <c:formatCode>mmm\-yyyy</c:formatCode>
                <c:ptCount val="73"/>
                <c:pt idx="0">
                  <c:v>35430</c:v>
                </c:pt>
                <c:pt idx="1">
                  <c:v>35461</c:v>
                </c:pt>
                <c:pt idx="2">
                  <c:v>35489</c:v>
                </c:pt>
                <c:pt idx="3">
                  <c:v>35520</c:v>
                </c:pt>
                <c:pt idx="4">
                  <c:v>35550</c:v>
                </c:pt>
                <c:pt idx="5">
                  <c:v>35581</c:v>
                </c:pt>
                <c:pt idx="6">
                  <c:v>35611</c:v>
                </c:pt>
                <c:pt idx="7">
                  <c:v>35642</c:v>
                </c:pt>
                <c:pt idx="8">
                  <c:v>35673</c:v>
                </c:pt>
                <c:pt idx="9">
                  <c:v>35703</c:v>
                </c:pt>
                <c:pt idx="10">
                  <c:v>35734</c:v>
                </c:pt>
                <c:pt idx="11">
                  <c:v>35764</c:v>
                </c:pt>
                <c:pt idx="12">
                  <c:v>35795</c:v>
                </c:pt>
                <c:pt idx="13">
                  <c:v>35826</c:v>
                </c:pt>
                <c:pt idx="14">
                  <c:v>35854</c:v>
                </c:pt>
                <c:pt idx="15">
                  <c:v>35885</c:v>
                </c:pt>
                <c:pt idx="16">
                  <c:v>35915</c:v>
                </c:pt>
                <c:pt idx="17">
                  <c:v>35946</c:v>
                </c:pt>
                <c:pt idx="18">
                  <c:v>35976</c:v>
                </c:pt>
                <c:pt idx="19">
                  <c:v>36007</c:v>
                </c:pt>
                <c:pt idx="20">
                  <c:v>36038</c:v>
                </c:pt>
                <c:pt idx="21">
                  <c:v>36068</c:v>
                </c:pt>
                <c:pt idx="22">
                  <c:v>36099</c:v>
                </c:pt>
                <c:pt idx="23">
                  <c:v>36129</c:v>
                </c:pt>
                <c:pt idx="24">
                  <c:v>36160</c:v>
                </c:pt>
                <c:pt idx="25">
                  <c:v>36191</c:v>
                </c:pt>
                <c:pt idx="26">
                  <c:v>36219</c:v>
                </c:pt>
                <c:pt idx="27">
                  <c:v>36250</c:v>
                </c:pt>
                <c:pt idx="28">
                  <c:v>36280</c:v>
                </c:pt>
                <c:pt idx="29">
                  <c:v>36311</c:v>
                </c:pt>
                <c:pt idx="30">
                  <c:v>36341</c:v>
                </c:pt>
                <c:pt idx="31">
                  <c:v>36372</c:v>
                </c:pt>
                <c:pt idx="32">
                  <c:v>36403</c:v>
                </c:pt>
                <c:pt idx="33">
                  <c:v>36433</c:v>
                </c:pt>
                <c:pt idx="34">
                  <c:v>36464</c:v>
                </c:pt>
                <c:pt idx="35">
                  <c:v>36494</c:v>
                </c:pt>
                <c:pt idx="36">
                  <c:v>36525</c:v>
                </c:pt>
                <c:pt idx="37">
                  <c:v>36556</c:v>
                </c:pt>
                <c:pt idx="38">
                  <c:v>36585</c:v>
                </c:pt>
                <c:pt idx="39">
                  <c:v>36616</c:v>
                </c:pt>
                <c:pt idx="40">
                  <c:v>36646</c:v>
                </c:pt>
                <c:pt idx="41">
                  <c:v>36677</c:v>
                </c:pt>
                <c:pt idx="42">
                  <c:v>36707</c:v>
                </c:pt>
                <c:pt idx="43">
                  <c:v>36738</c:v>
                </c:pt>
                <c:pt idx="44">
                  <c:v>36769</c:v>
                </c:pt>
                <c:pt idx="45">
                  <c:v>36799</c:v>
                </c:pt>
                <c:pt idx="46">
                  <c:v>36830</c:v>
                </c:pt>
                <c:pt idx="47">
                  <c:v>36860</c:v>
                </c:pt>
                <c:pt idx="48">
                  <c:v>36891</c:v>
                </c:pt>
                <c:pt idx="49">
                  <c:v>36922</c:v>
                </c:pt>
                <c:pt idx="50">
                  <c:v>36950</c:v>
                </c:pt>
                <c:pt idx="51">
                  <c:v>36981</c:v>
                </c:pt>
                <c:pt idx="52">
                  <c:v>37011</c:v>
                </c:pt>
                <c:pt idx="53">
                  <c:v>37042</c:v>
                </c:pt>
                <c:pt idx="54">
                  <c:v>37072</c:v>
                </c:pt>
                <c:pt idx="55">
                  <c:v>37103</c:v>
                </c:pt>
                <c:pt idx="56">
                  <c:v>37134</c:v>
                </c:pt>
                <c:pt idx="57">
                  <c:v>37164</c:v>
                </c:pt>
                <c:pt idx="58">
                  <c:v>37195</c:v>
                </c:pt>
                <c:pt idx="59">
                  <c:v>37225</c:v>
                </c:pt>
                <c:pt idx="60">
                  <c:v>37256</c:v>
                </c:pt>
                <c:pt idx="61">
                  <c:v>37287</c:v>
                </c:pt>
                <c:pt idx="62">
                  <c:v>37315</c:v>
                </c:pt>
                <c:pt idx="63">
                  <c:v>37346</c:v>
                </c:pt>
                <c:pt idx="64">
                  <c:v>37376</c:v>
                </c:pt>
                <c:pt idx="65">
                  <c:v>37407</c:v>
                </c:pt>
                <c:pt idx="66">
                  <c:v>37437</c:v>
                </c:pt>
                <c:pt idx="67">
                  <c:v>37468</c:v>
                </c:pt>
                <c:pt idx="68">
                  <c:v>37499</c:v>
                </c:pt>
                <c:pt idx="69">
                  <c:v>37529</c:v>
                </c:pt>
                <c:pt idx="70">
                  <c:v>37560</c:v>
                </c:pt>
                <c:pt idx="71">
                  <c:v>37590</c:v>
                </c:pt>
                <c:pt idx="72">
                  <c:v>37621</c:v>
                </c:pt>
              </c:numCache>
            </c:numRef>
          </c:cat>
          <c:val>
            <c:numRef>
              <c:f>'[Herding_Period_Specific_Flows_Performance_v2.0.xlsx]Chart Data'!$D$14:$D$86</c:f>
              <c:numCache>
                <c:formatCode>0.00%</c:formatCode>
                <c:ptCount val="73"/>
                <c:pt idx="0">
                  <c:v>0</c:v>
                </c:pt>
                <c:pt idx="1">
                  <c:v>3.4035900000000001E-2</c:v>
                </c:pt>
                <c:pt idx="2">
                  <c:v>4.3623067250439851E-2</c:v>
                </c:pt>
                <c:pt idx="3">
                  <c:v>5.3668252359645452E-2</c:v>
                </c:pt>
                <c:pt idx="4">
                  <c:v>6.9203220971960189E-2</c:v>
                </c:pt>
                <c:pt idx="5">
                  <c:v>9.6777223598572437E-2</c:v>
                </c:pt>
                <c:pt idx="6">
                  <c:v>0.10096098999571135</c:v>
                </c:pt>
                <c:pt idx="7">
                  <c:v>5.2320863745997759E-2</c:v>
                </c:pt>
                <c:pt idx="8">
                  <c:v>7.4518414813769418E-2</c:v>
                </c:pt>
                <c:pt idx="9">
                  <c:v>0.13499746888787945</c:v>
                </c:pt>
                <c:pt idx="10">
                  <c:v>0.16630194757702288</c:v>
                </c:pt>
                <c:pt idx="11">
                  <c:v>0.25445886299794318</c:v>
                </c:pt>
                <c:pt idx="12">
                  <c:v>0.22960163518175269</c:v>
                </c:pt>
                <c:pt idx="13">
                  <c:v>0.30642210398120429</c:v>
                </c:pt>
                <c:pt idx="14">
                  <c:v>0.31666105657894672</c:v>
                </c:pt>
                <c:pt idx="15">
                  <c:v>0.26256156042180834</c:v>
                </c:pt>
                <c:pt idx="16">
                  <c:v>0.33793433922433747</c:v>
                </c:pt>
                <c:pt idx="17">
                  <c:v>0.41939313353367202</c:v>
                </c:pt>
                <c:pt idx="18">
                  <c:v>0.48298464276293407</c:v>
                </c:pt>
                <c:pt idx="19">
                  <c:v>0.60098202332597395</c:v>
                </c:pt>
                <c:pt idx="20">
                  <c:v>0.51129212861161077</c:v>
                </c:pt>
                <c:pt idx="21">
                  <c:v>0.59406030897321838</c:v>
                </c:pt>
                <c:pt idx="22">
                  <c:v>0.54082267980428544</c:v>
                </c:pt>
                <c:pt idx="23">
                  <c:v>0.61215167595592934</c:v>
                </c:pt>
                <c:pt idx="24">
                  <c:v>0.63983828519329378</c:v>
                </c:pt>
                <c:pt idx="25">
                  <c:v>0.65797637248198826</c:v>
                </c:pt>
                <c:pt idx="26">
                  <c:v>0.77755791834725163</c:v>
                </c:pt>
                <c:pt idx="27">
                  <c:v>0.86858399300893674</c:v>
                </c:pt>
                <c:pt idx="28">
                  <c:v>0.88738306912900256</c:v>
                </c:pt>
                <c:pt idx="29">
                  <c:v>0.85494310641342719</c:v>
                </c:pt>
                <c:pt idx="30">
                  <c:v>0.93028904045283412</c:v>
                </c:pt>
                <c:pt idx="31">
                  <c:v>0.90973416457666811</c:v>
                </c:pt>
                <c:pt idx="32">
                  <c:v>0.63362976437100138</c:v>
                </c:pt>
                <c:pt idx="33">
                  <c:v>0.73828155734339584</c:v>
                </c:pt>
                <c:pt idx="34">
                  <c:v>0.87967616046819952</c:v>
                </c:pt>
                <c:pt idx="35">
                  <c:v>0.99359938523423996</c:v>
                </c:pt>
                <c:pt idx="36">
                  <c:v>1.1084807491683017</c:v>
                </c:pt>
                <c:pt idx="37">
                  <c:v>1.1966494018716731</c:v>
                </c:pt>
                <c:pt idx="38">
                  <c:v>1.1283797351109035</c:v>
                </c:pt>
                <c:pt idx="39">
                  <c:v>1.2135334414190351</c:v>
                </c:pt>
                <c:pt idx="40">
                  <c:v>1.2992529666446755</c:v>
                </c:pt>
                <c:pt idx="41">
                  <c:v>1.244959786642108</c:v>
                </c:pt>
                <c:pt idx="42">
                  <c:v>1.3695496668972571</c:v>
                </c:pt>
                <c:pt idx="43">
                  <c:v>1.2955609524583234</c:v>
                </c:pt>
                <c:pt idx="44">
                  <c:v>1.2842038942021308</c:v>
                </c:pt>
                <c:pt idx="45">
                  <c:v>1.2215849570668631</c:v>
                </c:pt>
                <c:pt idx="46">
                  <c:v>1.362168408259524</c:v>
                </c:pt>
                <c:pt idx="47">
                  <c:v>1.4101865676626235</c:v>
                </c:pt>
                <c:pt idx="48">
                  <c:v>1.5521371567703377</c:v>
                </c:pt>
                <c:pt idx="49">
                  <c:v>1.423911405671304</c:v>
                </c:pt>
                <c:pt idx="50">
                  <c:v>1.3780277323265087</c:v>
                </c:pt>
                <c:pt idx="51">
                  <c:v>1.6106678073522787</c:v>
                </c:pt>
                <c:pt idx="52">
                  <c:v>1.5321237778338395</c:v>
                </c:pt>
                <c:pt idx="53">
                  <c:v>1.4801721942840227</c:v>
                </c:pt>
                <c:pt idx="54">
                  <c:v>1.5413158793897068</c:v>
                </c:pt>
                <c:pt idx="55">
                  <c:v>1.5015849469313283</c:v>
                </c:pt>
                <c:pt idx="56">
                  <c:v>1.6569693949589994</c:v>
                </c:pt>
                <c:pt idx="57">
                  <c:v>1.5166992126001104</c:v>
                </c:pt>
                <c:pt idx="58">
                  <c:v>1.5060588599991585</c:v>
                </c:pt>
                <c:pt idx="59">
                  <c:v>1.3084826831121408</c:v>
                </c:pt>
                <c:pt idx="60">
                  <c:v>1.3197806282115598</c:v>
                </c:pt>
                <c:pt idx="61">
                  <c:v>1.4020843570979409</c:v>
                </c:pt>
                <c:pt idx="62">
                  <c:v>1.1830582218743433</c:v>
                </c:pt>
                <c:pt idx="63">
                  <c:v>1.044761046906959</c:v>
                </c:pt>
                <c:pt idx="64">
                  <c:v>1.2036604502426225</c:v>
                </c:pt>
                <c:pt idx="65">
                  <c:v>1.2184238734290229</c:v>
                </c:pt>
                <c:pt idx="66">
                  <c:v>1.1644305421431835</c:v>
                </c:pt>
                <c:pt idx="67">
                  <c:v>1.1431234550002176</c:v>
                </c:pt>
                <c:pt idx="68">
                  <c:v>1.0089604977196758</c:v>
                </c:pt>
                <c:pt idx="69">
                  <c:v>0.84673211602361764</c:v>
                </c:pt>
                <c:pt idx="70">
                  <c:v>0.88194726607086027</c:v>
                </c:pt>
                <c:pt idx="71">
                  <c:v>1.0263042894515451</c:v>
                </c:pt>
                <c:pt idx="72">
                  <c:v>1.0440553229184277</c:v>
                </c:pt>
              </c:numCache>
            </c:numRef>
          </c:val>
          <c:smooth val="0"/>
          <c:extLst>
            <c:ext xmlns:c16="http://schemas.microsoft.com/office/drawing/2014/chart" uri="{C3380CC4-5D6E-409C-BE32-E72D297353CC}">
              <c16:uniqueId val="{00000001-DBA5-42F9-BAE6-7E5E906E37CC}"/>
            </c:ext>
          </c:extLst>
        </c:ser>
        <c:dLbls>
          <c:showLegendKey val="0"/>
          <c:showVal val="0"/>
          <c:showCatName val="0"/>
          <c:showSerName val="0"/>
          <c:showPercent val="0"/>
          <c:showBubbleSize val="0"/>
        </c:dLbls>
        <c:marker val="1"/>
        <c:smooth val="0"/>
        <c:axId val="434616576"/>
        <c:axId val="431240320"/>
      </c:lineChart>
      <c:dateAx>
        <c:axId val="428043648"/>
        <c:scaling>
          <c:orientation val="minMax"/>
        </c:scaling>
        <c:delete val="0"/>
        <c:axPos val="b"/>
        <c:numFmt formatCode="yyyy" sourceLinked="0"/>
        <c:majorTickMark val="none"/>
        <c:minorTickMark val="none"/>
        <c:tickLblPos val="low"/>
        <c:spPr>
          <a:noFill/>
          <a:ln w="12700" cap="flat" cmpd="sng" algn="ctr">
            <a:solidFill>
              <a:srgbClr val="000000"/>
            </a:solidFill>
            <a:round/>
          </a:ln>
          <a:effectLst/>
        </c:spPr>
        <c:txPr>
          <a:bodyPr rot="-60000000" vert="horz"/>
          <a:lstStyle/>
          <a:p>
            <a:pPr>
              <a:defRPr b="1"/>
            </a:pPr>
            <a:endParaRPr lang="en-US"/>
          </a:p>
        </c:txPr>
        <c:crossAx val="431228416"/>
        <c:crosses val="autoZero"/>
        <c:auto val="1"/>
        <c:lblOffset val="100"/>
        <c:baseTimeUnit val="months"/>
        <c:majorUnit val="1"/>
        <c:majorTimeUnit val="years"/>
      </c:dateAx>
      <c:valAx>
        <c:axId val="431228416"/>
        <c:scaling>
          <c:orientation val="minMax"/>
          <c:min val="-75"/>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Equity Fund Net New Flows (in billions) </a:t>
                </a:r>
              </a:p>
            </c:rich>
          </c:tx>
          <c:layout>
            <c:manualLayout>
              <c:xMode val="edge"/>
              <c:yMode val="edge"/>
              <c:x val="1.6730276113227523E-2"/>
              <c:y val="0.16247795964631914"/>
            </c:manualLayout>
          </c:layout>
          <c:overlay val="0"/>
          <c:spPr>
            <a:noFill/>
            <a:ln>
              <a:noFill/>
            </a:ln>
            <a:effectLst/>
          </c:spPr>
        </c:title>
        <c:numFmt formatCode="&quot;$&quot;#,##0" sourceLinked="0"/>
        <c:majorTickMark val="none"/>
        <c:minorTickMark val="none"/>
        <c:tickLblPos val="nextTo"/>
        <c:spPr>
          <a:noFill/>
          <a:ln>
            <a:noFill/>
          </a:ln>
          <a:effectLst/>
        </c:spPr>
        <c:txPr>
          <a:bodyPr rot="-60000000" vert="horz"/>
          <a:lstStyle/>
          <a:p>
            <a:pPr>
              <a:defRPr/>
            </a:pPr>
            <a:endParaRPr lang="en-US"/>
          </a:p>
        </c:txPr>
        <c:crossAx val="428043648"/>
        <c:crosses val="autoZero"/>
        <c:crossBetween val="between"/>
        <c:majorUnit val="75"/>
      </c:valAx>
      <c:valAx>
        <c:axId val="431240320"/>
        <c:scaling>
          <c:orientation val="minMax"/>
          <c:max val="3.75"/>
          <c:min val="-0.75000000000000011"/>
        </c:scaling>
        <c:delete val="0"/>
        <c:axPos val="r"/>
        <c:title>
          <c:tx>
            <c:rich>
              <a:bodyPr rot="5400000"/>
              <a:lstStyle/>
              <a:p>
                <a:pPr>
                  <a:defRPr/>
                </a:pPr>
                <a:r>
                  <a:rPr lang="en-US"/>
                  <a:t>S&amp;P 500 Index Cumulative Total Return</a:t>
                </a:r>
              </a:p>
            </c:rich>
          </c:tx>
          <c:layout>
            <c:manualLayout>
              <c:xMode val="edge"/>
              <c:yMode val="edge"/>
              <c:x val="0.94011944363269184"/>
              <c:y val="0.16243883156779432"/>
            </c:manualLayout>
          </c:layout>
          <c:overlay val="0"/>
          <c:spPr>
            <a:noFill/>
            <a:ln>
              <a:noFill/>
            </a:ln>
            <a:effectLst/>
          </c:spPr>
        </c:title>
        <c:numFmt formatCode="0%" sourceLinked="0"/>
        <c:majorTickMark val="out"/>
        <c:minorTickMark val="none"/>
        <c:tickLblPos val="nextTo"/>
        <c:spPr>
          <a:noFill/>
          <a:ln>
            <a:noFill/>
          </a:ln>
          <a:effectLst/>
        </c:spPr>
        <c:txPr>
          <a:bodyPr rot="-60000000" vert="horz"/>
          <a:lstStyle/>
          <a:p>
            <a:pPr>
              <a:defRPr/>
            </a:pPr>
            <a:endParaRPr lang="en-US"/>
          </a:p>
        </c:txPr>
        <c:crossAx val="434616576"/>
        <c:crosses val="max"/>
        <c:crossBetween val="between"/>
        <c:majorUnit val="0.75000000000000011"/>
      </c:valAx>
      <c:dateAx>
        <c:axId val="434616576"/>
        <c:scaling>
          <c:orientation val="minMax"/>
        </c:scaling>
        <c:delete val="1"/>
        <c:axPos val="b"/>
        <c:numFmt formatCode="mmm\-yyyy" sourceLinked="1"/>
        <c:majorTickMark val="out"/>
        <c:minorTickMark val="none"/>
        <c:tickLblPos val="nextTo"/>
        <c:crossAx val="431240320"/>
        <c:crosses val="autoZero"/>
        <c:auto val="1"/>
        <c:lblOffset val="100"/>
        <c:baseTimeUnit val="months"/>
        <c:majorUnit val="1"/>
        <c:minorUnit val="1"/>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Arial Narrow" panose="020B060602020203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0"/>
          <c:order val="0"/>
          <c:tx>
            <c:strRef>
              <c:f>'[Herding_Period_Specific_Flows_Performance_v2.0.xlsx]Chart Data'!$G$13</c:f>
              <c:strCache>
                <c:ptCount val="1"/>
                <c:pt idx="0">
                  <c:v>Equity Funds 12-Month Rolling Total Net New Cash Flows (USD, Billions) (LHS)</c:v>
                </c:pt>
              </c:strCache>
            </c:strRef>
          </c:tx>
          <c:spPr>
            <a:solidFill>
              <a:schemeClr val="accent1"/>
            </a:solidFill>
            <a:ln>
              <a:noFill/>
            </a:ln>
            <a:effectLst/>
          </c:spPr>
          <c:cat>
            <c:numRef>
              <c:f>'[Herding_Period_Specific_Flows_Performance_v2.0.xlsx]Chart Data'!$F$14:$F$86</c:f>
              <c:numCache>
                <c:formatCode>mmm\-yyyy</c:formatCode>
                <c:ptCount val="73"/>
                <c:pt idx="0">
                  <c:v>38352</c:v>
                </c:pt>
                <c:pt idx="1">
                  <c:v>38383</c:v>
                </c:pt>
                <c:pt idx="2">
                  <c:v>38411</c:v>
                </c:pt>
                <c:pt idx="3">
                  <c:v>38442</c:v>
                </c:pt>
                <c:pt idx="4">
                  <c:v>38472</c:v>
                </c:pt>
                <c:pt idx="5">
                  <c:v>38503</c:v>
                </c:pt>
                <c:pt idx="6">
                  <c:v>38533</c:v>
                </c:pt>
                <c:pt idx="7">
                  <c:v>38564</c:v>
                </c:pt>
                <c:pt idx="8">
                  <c:v>38595</c:v>
                </c:pt>
                <c:pt idx="9">
                  <c:v>38625</c:v>
                </c:pt>
                <c:pt idx="10">
                  <c:v>38656</c:v>
                </c:pt>
                <c:pt idx="11">
                  <c:v>38686</c:v>
                </c:pt>
                <c:pt idx="12">
                  <c:v>38717</c:v>
                </c:pt>
                <c:pt idx="13">
                  <c:v>38748</c:v>
                </c:pt>
                <c:pt idx="14">
                  <c:v>38776</c:v>
                </c:pt>
                <c:pt idx="15">
                  <c:v>38807</c:v>
                </c:pt>
                <c:pt idx="16">
                  <c:v>38837</c:v>
                </c:pt>
                <c:pt idx="17">
                  <c:v>38868</c:v>
                </c:pt>
                <c:pt idx="18">
                  <c:v>38898</c:v>
                </c:pt>
                <c:pt idx="19">
                  <c:v>38929</c:v>
                </c:pt>
                <c:pt idx="20">
                  <c:v>38960</c:v>
                </c:pt>
                <c:pt idx="21">
                  <c:v>38990</c:v>
                </c:pt>
                <c:pt idx="22">
                  <c:v>39021</c:v>
                </c:pt>
                <c:pt idx="23">
                  <c:v>39051</c:v>
                </c:pt>
                <c:pt idx="24">
                  <c:v>39082</c:v>
                </c:pt>
                <c:pt idx="25">
                  <c:v>39113</c:v>
                </c:pt>
                <c:pt idx="26">
                  <c:v>39141</c:v>
                </c:pt>
                <c:pt idx="27">
                  <c:v>39172</c:v>
                </c:pt>
                <c:pt idx="28">
                  <c:v>39202</c:v>
                </c:pt>
                <c:pt idx="29">
                  <c:v>39233</c:v>
                </c:pt>
                <c:pt idx="30">
                  <c:v>39263</c:v>
                </c:pt>
                <c:pt idx="31">
                  <c:v>39294</c:v>
                </c:pt>
                <c:pt idx="32">
                  <c:v>39325</c:v>
                </c:pt>
                <c:pt idx="33">
                  <c:v>39355</c:v>
                </c:pt>
                <c:pt idx="34">
                  <c:v>39386</c:v>
                </c:pt>
                <c:pt idx="35">
                  <c:v>39416</c:v>
                </c:pt>
                <c:pt idx="36">
                  <c:v>39447</c:v>
                </c:pt>
                <c:pt idx="37">
                  <c:v>39478</c:v>
                </c:pt>
                <c:pt idx="38">
                  <c:v>39507</c:v>
                </c:pt>
                <c:pt idx="39">
                  <c:v>39538</c:v>
                </c:pt>
                <c:pt idx="40">
                  <c:v>39568</c:v>
                </c:pt>
                <c:pt idx="41">
                  <c:v>39599</c:v>
                </c:pt>
                <c:pt idx="42">
                  <c:v>39629</c:v>
                </c:pt>
                <c:pt idx="43">
                  <c:v>39660</c:v>
                </c:pt>
                <c:pt idx="44">
                  <c:v>39691</c:v>
                </c:pt>
                <c:pt idx="45">
                  <c:v>39721</c:v>
                </c:pt>
                <c:pt idx="46">
                  <c:v>39752</c:v>
                </c:pt>
                <c:pt idx="47">
                  <c:v>39782</c:v>
                </c:pt>
                <c:pt idx="48">
                  <c:v>39813</c:v>
                </c:pt>
                <c:pt idx="49">
                  <c:v>39844</c:v>
                </c:pt>
                <c:pt idx="50">
                  <c:v>39872</c:v>
                </c:pt>
                <c:pt idx="51">
                  <c:v>39903</c:v>
                </c:pt>
                <c:pt idx="52">
                  <c:v>39933</c:v>
                </c:pt>
                <c:pt idx="53">
                  <c:v>39964</c:v>
                </c:pt>
                <c:pt idx="54">
                  <c:v>39994</c:v>
                </c:pt>
                <c:pt idx="55">
                  <c:v>40025</c:v>
                </c:pt>
                <c:pt idx="56">
                  <c:v>40056</c:v>
                </c:pt>
                <c:pt idx="57">
                  <c:v>40086</c:v>
                </c:pt>
                <c:pt idx="58">
                  <c:v>40117</c:v>
                </c:pt>
                <c:pt idx="59">
                  <c:v>40147</c:v>
                </c:pt>
                <c:pt idx="60">
                  <c:v>40178</c:v>
                </c:pt>
                <c:pt idx="61">
                  <c:v>40209</c:v>
                </c:pt>
                <c:pt idx="62">
                  <c:v>40237</c:v>
                </c:pt>
                <c:pt idx="63">
                  <c:v>40268</c:v>
                </c:pt>
                <c:pt idx="64">
                  <c:v>40298</c:v>
                </c:pt>
                <c:pt idx="65">
                  <c:v>40329</c:v>
                </c:pt>
                <c:pt idx="66">
                  <c:v>40359</c:v>
                </c:pt>
                <c:pt idx="67">
                  <c:v>40390</c:v>
                </c:pt>
                <c:pt idx="68">
                  <c:v>40421</c:v>
                </c:pt>
                <c:pt idx="69">
                  <c:v>40451</c:v>
                </c:pt>
                <c:pt idx="70">
                  <c:v>40482</c:v>
                </c:pt>
                <c:pt idx="71">
                  <c:v>40512</c:v>
                </c:pt>
                <c:pt idx="72">
                  <c:v>40543</c:v>
                </c:pt>
              </c:numCache>
            </c:numRef>
          </c:cat>
          <c:val>
            <c:numRef>
              <c:f>'[Herding_Period_Specific_Flows_Performance_v2.0.xlsx]Chart Data'!$G$14:$G$86</c:f>
              <c:numCache>
                <c:formatCode>General</c:formatCode>
                <c:ptCount val="73"/>
                <c:pt idx="0">
                  <c:v>171.93600000000001</c:v>
                </c:pt>
                <c:pt idx="1">
                  <c:v>139.20400000000001</c:v>
                </c:pt>
                <c:pt idx="2">
                  <c:v>135.21600000000001</c:v>
                </c:pt>
                <c:pt idx="3">
                  <c:v>134.298</c:v>
                </c:pt>
                <c:pt idx="4">
                  <c:v>119.11199999999999</c:v>
                </c:pt>
                <c:pt idx="5">
                  <c:v>129.672</c:v>
                </c:pt>
                <c:pt idx="6">
                  <c:v>124.949</c:v>
                </c:pt>
                <c:pt idx="7">
                  <c:v>124.633</c:v>
                </c:pt>
                <c:pt idx="8">
                  <c:v>128.989</c:v>
                </c:pt>
                <c:pt idx="9">
                  <c:v>125.96899999999999</c:v>
                </c:pt>
                <c:pt idx="10">
                  <c:v>124.81100000000001</c:v>
                </c:pt>
                <c:pt idx="11">
                  <c:v>124.251</c:v>
                </c:pt>
                <c:pt idx="12">
                  <c:v>123.967</c:v>
                </c:pt>
                <c:pt idx="13">
                  <c:v>145.41200000000001</c:v>
                </c:pt>
                <c:pt idx="14">
                  <c:v>150.80199999999999</c:v>
                </c:pt>
                <c:pt idx="15">
                  <c:v>169.76400000000001</c:v>
                </c:pt>
                <c:pt idx="16">
                  <c:v>188.35300000000001</c:v>
                </c:pt>
                <c:pt idx="17">
                  <c:v>179.06700000000001</c:v>
                </c:pt>
                <c:pt idx="18">
                  <c:v>164.47200000000001</c:v>
                </c:pt>
                <c:pt idx="19">
                  <c:v>155.50899999999999</c:v>
                </c:pt>
                <c:pt idx="20">
                  <c:v>152.892</c:v>
                </c:pt>
                <c:pt idx="21">
                  <c:v>152.78399999999999</c:v>
                </c:pt>
                <c:pt idx="22">
                  <c:v>158.886</c:v>
                </c:pt>
                <c:pt idx="23">
                  <c:v>148.202</c:v>
                </c:pt>
                <c:pt idx="24">
                  <c:v>147.77199999999999</c:v>
                </c:pt>
                <c:pt idx="25">
                  <c:v>144.26900000000001</c:v>
                </c:pt>
                <c:pt idx="26">
                  <c:v>142.76499999999999</c:v>
                </c:pt>
                <c:pt idx="27">
                  <c:v>116.21599999999999</c:v>
                </c:pt>
                <c:pt idx="28">
                  <c:v>106.40900000000001</c:v>
                </c:pt>
                <c:pt idx="29">
                  <c:v>102.206</c:v>
                </c:pt>
                <c:pt idx="30">
                  <c:v>114.43600000000001</c:v>
                </c:pt>
                <c:pt idx="31">
                  <c:v>124.49299999999999</c:v>
                </c:pt>
                <c:pt idx="32">
                  <c:v>105.261</c:v>
                </c:pt>
                <c:pt idx="33">
                  <c:v>105.351</c:v>
                </c:pt>
                <c:pt idx="34">
                  <c:v>103.11499999999999</c:v>
                </c:pt>
                <c:pt idx="35">
                  <c:v>82.179000000000002</c:v>
                </c:pt>
                <c:pt idx="36">
                  <c:v>73.326999999999998</c:v>
                </c:pt>
                <c:pt idx="37">
                  <c:v>0.76</c:v>
                </c:pt>
                <c:pt idx="38">
                  <c:v>-16.035</c:v>
                </c:pt>
                <c:pt idx="39">
                  <c:v>-32.066000000000003</c:v>
                </c:pt>
                <c:pt idx="40">
                  <c:v>-36.427999999999997</c:v>
                </c:pt>
                <c:pt idx="41">
                  <c:v>-18.97</c:v>
                </c:pt>
                <c:pt idx="42">
                  <c:v>-26.158000000000001</c:v>
                </c:pt>
                <c:pt idx="43">
                  <c:v>-61.978999999999999</c:v>
                </c:pt>
                <c:pt idx="44">
                  <c:v>-51.67</c:v>
                </c:pt>
                <c:pt idx="45">
                  <c:v>-108.239</c:v>
                </c:pt>
                <c:pt idx="46">
                  <c:v>-188.095</c:v>
                </c:pt>
                <c:pt idx="47">
                  <c:v>-196.49799999999999</c:v>
                </c:pt>
                <c:pt idx="48">
                  <c:v>-215.71</c:v>
                </c:pt>
                <c:pt idx="49">
                  <c:v>-161.405</c:v>
                </c:pt>
                <c:pt idx="50">
                  <c:v>-190.83199999999999</c:v>
                </c:pt>
                <c:pt idx="51">
                  <c:v>-206.084</c:v>
                </c:pt>
                <c:pt idx="52">
                  <c:v>-206.28700000000001</c:v>
                </c:pt>
                <c:pt idx="53">
                  <c:v>-203.358</c:v>
                </c:pt>
                <c:pt idx="54">
                  <c:v>-187.095</c:v>
                </c:pt>
                <c:pt idx="55">
                  <c:v>-151.946</c:v>
                </c:pt>
                <c:pt idx="56">
                  <c:v>-141.87899999999999</c:v>
                </c:pt>
                <c:pt idx="57">
                  <c:v>-93.885999999999996</c:v>
                </c:pt>
                <c:pt idx="58">
                  <c:v>-30.568000000000001</c:v>
                </c:pt>
                <c:pt idx="59">
                  <c:v>-13.297000000000001</c:v>
                </c:pt>
                <c:pt idx="60">
                  <c:v>2.0009999999999999</c:v>
                </c:pt>
                <c:pt idx="61">
                  <c:v>6.86</c:v>
                </c:pt>
                <c:pt idx="62">
                  <c:v>27.8</c:v>
                </c:pt>
                <c:pt idx="63">
                  <c:v>62.466999999999999</c:v>
                </c:pt>
                <c:pt idx="64">
                  <c:v>61.432000000000002</c:v>
                </c:pt>
                <c:pt idx="65">
                  <c:v>20.568000000000001</c:v>
                </c:pt>
                <c:pt idx="66">
                  <c:v>5.8609999999999998</c:v>
                </c:pt>
                <c:pt idx="67">
                  <c:v>-14.618</c:v>
                </c:pt>
                <c:pt idx="68">
                  <c:v>-33.277999999999999</c:v>
                </c:pt>
                <c:pt idx="69">
                  <c:v>-40.335000000000001</c:v>
                </c:pt>
                <c:pt idx="70">
                  <c:v>-32.460999999999999</c:v>
                </c:pt>
                <c:pt idx="71">
                  <c:v>-29.452000000000002</c:v>
                </c:pt>
                <c:pt idx="72">
                  <c:v>-24.414999999999999</c:v>
                </c:pt>
              </c:numCache>
            </c:numRef>
          </c:val>
          <c:extLst>
            <c:ext xmlns:c16="http://schemas.microsoft.com/office/drawing/2014/chart" uri="{C3380CC4-5D6E-409C-BE32-E72D297353CC}">
              <c16:uniqueId val="{00000000-DAE2-46D4-A9ED-87ECE4A2F2B0}"/>
            </c:ext>
          </c:extLst>
        </c:ser>
        <c:dLbls>
          <c:showLegendKey val="0"/>
          <c:showVal val="0"/>
          <c:showCatName val="0"/>
          <c:showSerName val="0"/>
          <c:showPercent val="0"/>
          <c:showBubbleSize val="0"/>
        </c:dLbls>
        <c:axId val="461154176"/>
        <c:axId val="461199232"/>
      </c:areaChart>
      <c:lineChart>
        <c:grouping val="standard"/>
        <c:varyColors val="0"/>
        <c:ser>
          <c:idx val="1"/>
          <c:order val="1"/>
          <c:tx>
            <c:strRef>
              <c:f>'[Herding_Period_Specific_Flows_Performance_v2.0.xlsx]Chart Data'!$H$13</c:f>
              <c:strCache>
                <c:ptCount val="1"/>
                <c:pt idx="0">
                  <c:v>S&amp;P Cumulative Total Return %</c:v>
                </c:pt>
              </c:strCache>
            </c:strRef>
          </c:tx>
          <c:spPr>
            <a:ln w="28575" cap="rnd">
              <a:solidFill>
                <a:srgbClr val="4E9D2D"/>
              </a:solidFill>
              <a:round/>
            </a:ln>
            <a:effectLst/>
          </c:spPr>
          <c:marker>
            <c:symbol val="none"/>
          </c:marker>
          <c:cat>
            <c:numRef>
              <c:f>'[Herding_Period_Specific_Flows_Performance_v2.0.xlsx]Chart Data'!$F$14:$F$86</c:f>
              <c:numCache>
                <c:formatCode>mmm\-yyyy</c:formatCode>
                <c:ptCount val="73"/>
                <c:pt idx="0">
                  <c:v>38352</c:v>
                </c:pt>
                <c:pt idx="1">
                  <c:v>38383</c:v>
                </c:pt>
                <c:pt idx="2">
                  <c:v>38411</c:v>
                </c:pt>
                <c:pt idx="3">
                  <c:v>38442</c:v>
                </c:pt>
                <c:pt idx="4">
                  <c:v>38472</c:v>
                </c:pt>
                <c:pt idx="5">
                  <c:v>38503</c:v>
                </c:pt>
                <c:pt idx="6">
                  <c:v>38533</c:v>
                </c:pt>
                <c:pt idx="7">
                  <c:v>38564</c:v>
                </c:pt>
                <c:pt idx="8">
                  <c:v>38595</c:v>
                </c:pt>
                <c:pt idx="9">
                  <c:v>38625</c:v>
                </c:pt>
                <c:pt idx="10">
                  <c:v>38656</c:v>
                </c:pt>
                <c:pt idx="11">
                  <c:v>38686</c:v>
                </c:pt>
                <c:pt idx="12">
                  <c:v>38717</c:v>
                </c:pt>
                <c:pt idx="13">
                  <c:v>38748</c:v>
                </c:pt>
                <c:pt idx="14">
                  <c:v>38776</c:v>
                </c:pt>
                <c:pt idx="15">
                  <c:v>38807</c:v>
                </c:pt>
                <c:pt idx="16">
                  <c:v>38837</c:v>
                </c:pt>
                <c:pt idx="17">
                  <c:v>38868</c:v>
                </c:pt>
                <c:pt idx="18">
                  <c:v>38898</c:v>
                </c:pt>
                <c:pt idx="19">
                  <c:v>38929</c:v>
                </c:pt>
                <c:pt idx="20">
                  <c:v>38960</c:v>
                </c:pt>
                <c:pt idx="21">
                  <c:v>38990</c:v>
                </c:pt>
                <c:pt idx="22">
                  <c:v>39021</c:v>
                </c:pt>
                <c:pt idx="23">
                  <c:v>39051</c:v>
                </c:pt>
                <c:pt idx="24">
                  <c:v>39082</c:v>
                </c:pt>
                <c:pt idx="25">
                  <c:v>39113</c:v>
                </c:pt>
                <c:pt idx="26">
                  <c:v>39141</c:v>
                </c:pt>
                <c:pt idx="27">
                  <c:v>39172</c:v>
                </c:pt>
                <c:pt idx="28">
                  <c:v>39202</c:v>
                </c:pt>
                <c:pt idx="29">
                  <c:v>39233</c:v>
                </c:pt>
                <c:pt idx="30">
                  <c:v>39263</c:v>
                </c:pt>
                <c:pt idx="31">
                  <c:v>39294</c:v>
                </c:pt>
                <c:pt idx="32">
                  <c:v>39325</c:v>
                </c:pt>
                <c:pt idx="33">
                  <c:v>39355</c:v>
                </c:pt>
                <c:pt idx="34">
                  <c:v>39386</c:v>
                </c:pt>
                <c:pt idx="35">
                  <c:v>39416</c:v>
                </c:pt>
                <c:pt idx="36">
                  <c:v>39447</c:v>
                </c:pt>
                <c:pt idx="37">
                  <c:v>39478</c:v>
                </c:pt>
                <c:pt idx="38">
                  <c:v>39507</c:v>
                </c:pt>
                <c:pt idx="39">
                  <c:v>39538</c:v>
                </c:pt>
                <c:pt idx="40">
                  <c:v>39568</c:v>
                </c:pt>
                <c:pt idx="41">
                  <c:v>39599</c:v>
                </c:pt>
                <c:pt idx="42">
                  <c:v>39629</c:v>
                </c:pt>
                <c:pt idx="43">
                  <c:v>39660</c:v>
                </c:pt>
                <c:pt idx="44">
                  <c:v>39691</c:v>
                </c:pt>
                <c:pt idx="45">
                  <c:v>39721</c:v>
                </c:pt>
                <c:pt idx="46">
                  <c:v>39752</c:v>
                </c:pt>
                <c:pt idx="47">
                  <c:v>39782</c:v>
                </c:pt>
                <c:pt idx="48">
                  <c:v>39813</c:v>
                </c:pt>
                <c:pt idx="49">
                  <c:v>39844</c:v>
                </c:pt>
                <c:pt idx="50">
                  <c:v>39872</c:v>
                </c:pt>
                <c:pt idx="51">
                  <c:v>39903</c:v>
                </c:pt>
                <c:pt idx="52">
                  <c:v>39933</c:v>
                </c:pt>
                <c:pt idx="53">
                  <c:v>39964</c:v>
                </c:pt>
                <c:pt idx="54">
                  <c:v>39994</c:v>
                </c:pt>
                <c:pt idx="55">
                  <c:v>40025</c:v>
                </c:pt>
                <c:pt idx="56">
                  <c:v>40056</c:v>
                </c:pt>
                <c:pt idx="57">
                  <c:v>40086</c:v>
                </c:pt>
                <c:pt idx="58">
                  <c:v>40117</c:v>
                </c:pt>
                <c:pt idx="59">
                  <c:v>40147</c:v>
                </c:pt>
                <c:pt idx="60">
                  <c:v>40178</c:v>
                </c:pt>
                <c:pt idx="61">
                  <c:v>40209</c:v>
                </c:pt>
                <c:pt idx="62">
                  <c:v>40237</c:v>
                </c:pt>
                <c:pt idx="63">
                  <c:v>40268</c:v>
                </c:pt>
                <c:pt idx="64">
                  <c:v>40298</c:v>
                </c:pt>
                <c:pt idx="65">
                  <c:v>40329</c:v>
                </c:pt>
                <c:pt idx="66">
                  <c:v>40359</c:v>
                </c:pt>
                <c:pt idx="67">
                  <c:v>40390</c:v>
                </c:pt>
                <c:pt idx="68">
                  <c:v>40421</c:v>
                </c:pt>
                <c:pt idx="69">
                  <c:v>40451</c:v>
                </c:pt>
                <c:pt idx="70">
                  <c:v>40482</c:v>
                </c:pt>
                <c:pt idx="71">
                  <c:v>40512</c:v>
                </c:pt>
                <c:pt idx="72">
                  <c:v>40543</c:v>
                </c:pt>
              </c:numCache>
            </c:numRef>
          </c:cat>
          <c:val>
            <c:numRef>
              <c:f>'[Herding_Period_Specific_Flows_Performance_v2.0.xlsx]Chart Data'!$H$14:$H$86</c:f>
              <c:numCache>
                <c:formatCode>0.00%</c:formatCode>
                <c:ptCount val="73"/>
                <c:pt idx="0">
                  <c:v>0</c:v>
                </c:pt>
                <c:pt idx="1">
                  <c:v>-2.4374799999999999E-2</c:v>
                </c:pt>
                <c:pt idx="2">
                  <c:v>-3.8436457286801229E-3</c:v>
                </c:pt>
                <c:pt idx="3">
                  <c:v>-2.148368206575213E-2</c:v>
                </c:pt>
                <c:pt idx="4">
                  <c:v>-4.0041831145165907E-2</c:v>
                </c:pt>
                <c:pt idx="5">
                  <c:v>-9.4974021494583782E-3</c:v>
                </c:pt>
                <c:pt idx="6">
                  <c:v>-8.0912846615497358E-3</c:v>
                </c:pt>
                <c:pt idx="7">
                  <c:v>2.8796213407942695E-2</c:v>
                </c:pt>
                <c:pt idx="8">
                  <c:v>1.9409476756808708E-2</c:v>
                </c:pt>
                <c:pt idx="9">
                  <c:v>2.7665877990957322E-2</c:v>
                </c:pt>
                <c:pt idx="10">
                  <c:v>1.0534071205321238E-2</c:v>
                </c:pt>
                <c:pt idx="11">
                  <c:v>4.8754490846449006E-2</c:v>
                </c:pt>
                <c:pt idx="12">
                  <c:v>4.9119457409263489E-2</c:v>
                </c:pt>
                <c:pt idx="13">
                  <c:v>7.6897937490600254E-2</c:v>
                </c:pt>
                <c:pt idx="14">
                  <c:v>7.9819884664393381E-2</c:v>
                </c:pt>
                <c:pt idx="15">
                  <c:v>9.3261050660741862E-2</c:v>
                </c:pt>
                <c:pt idx="16">
                  <c:v>0.10794114139680433</c:v>
                </c:pt>
                <c:pt idx="17">
                  <c:v>7.6052933435692083E-2</c:v>
                </c:pt>
                <c:pt idx="18">
                  <c:v>7.7511738397550767E-2</c:v>
                </c:pt>
                <c:pt idx="19">
                  <c:v>8.4158369555856094E-2</c:v>
                </c:pt>
                <c:pt idx="20">
                  <c:v>0.10995385805853553</c:v>
                </c:pt>
                <c:pt idx="21">
                  <c:v>0.13855725798531826</c:v>
                </c:pt>
                <c:pt idx="22">
                  <c:v>0.17565851250547926</c:v>
                </c:pt>
                <c:pt idx="23">
                  <c:v>0.19801483477928339</c:v>
                </c:pt>
                <c:pt idx="24">
                  <c:v>0.21482022747711671</c:v>
                </c:pt>
                <c:pt idx="25">
                  <c:v>0.23319219674129843</c:v>
                </c:pt>
                <c:pt idx="26">
                  <c:v>0.20907243720367474</c:v>
                </c:pt>
                <c:pt idx="27">
                  <c:v>0.22259579150655395</c:v>
                </c:pt>
                <c:pt idx="28">
                  <c:v>0.27675116112965337</c:v>
                </c:pt>
                <c:pt idx="29">
                  <c:v>0.32130339289727239</c:v>
                </c:pt>
                <c:pt idx="30">
                  <c:v>0.29935231537039142</c:v>
                </c:pt>
                <c:pt idx="31">
                  <c:v>0.2590658968323325</c:v>
                </c:pt>
                <c:pt idx="32">
                  <c:v>0.27793942053243881</c:v>
                </c:pt>
                <c:pt idx="33">
                  <c:v>0.32573282133304748</c:v>
                </c:pt>
                <c:pt idx="34">
                  <c:v>0.3468212533219921</c:v>
                </c:pt>
                <c:pt idx="35">
                  <c:v>0.29051523591286088</c:v>
                </c:pt>
                <c:pt idx="36">
                  <c:v>0.28156202836066813</c:v>
                </c:pt>
                <c:pt idx="37">
                  <c:v>0.20469188740034983</c:v>
                </c:pt>
                <c:pt idx="38">
                  <c:v>0.16555650768463948</c:v>
                </c:pt>
                <c:pt idx="39">
                  <c:v>0.16052375124010809</c:v>
                </c:pt>
                <c:pt idx="40">
                  <c:v>0.21704485554913022</c:v>
                </c:pt>
                <c:pt idx="41">
                  <c:v>0.23280875074511576</c:v>
                </c:pt>
                <c:pt idx="42">
                  <c:v>0.12887853494579971</c:v>
                </c:pt>
                <c:pt idx="43">
                  <c:v>0.11938895620533829</c:v>
                </c:pt>
                <c:pt idx="44">
                  <c:v>0.13558058164016162</c:v>
                </c:pt>
                <c:pt idx="45">
                  <c:v>3.4392062077777341E-2</c:v>
                </c:pt>
                <c:pt idx="46">
                  <c:v>-0.13933191252485488</c:v>
                </c:pt>
                <c:pt idx="47">
                  <c:v>-0.2010888068743989</c:v>
                </c:pt>
                <c:pt idx="48">
                  <c:v>-0.19258815210618463</c:v>
                </c:pt>
                <c:pt idx="49">
                  <c:v>-0.26064199008250188</c:v>
                </c:pt>
                <c:pt idx="50">
                  <c:v>-0.33936720439089518</c:v>
                </c:pt>
                <c:pt idx="51">
                  <c:v>-0.28149894253295649</c:v>
                </c:pt>
                <c:pt idx="52">
                  <c:v>-0.21273163742342016</c:v>
                </c:pt>
                <c:pt idx="53">
                  <c:v>-0.16869743482626065</c:v>
                </c:pt>
                <c:pt idx="54">
                  <c:v>-0.16704846305798204</c:v>
                </c:pt>
                <c:pt idx="55">
                  <c:v>-0.1040462577728376</c:v>
                </c:pt>
                <c:pt idx="56">
                  <c:v>-7.1698564672719622E-2</c:v>
                </c:pt>
                <c:pt idx="57">
                  <c:v>-3.7058903783338537E-2</c:v>
                </c:pt>
                <c:pt idx="58">
                  <c:v>-5.494755682186514E-2</c:v>
                </c:pt>
                <c:pt idx="59">
                  <c:v>1.7399964035105242E-3</c:v>
                </c:pt>
                <c:pt idx="60">
                  <c:v>2.108910530404251E-2</c:v>
                </c:pt>
                <c:pt idx="61">
                  <c:v>-1.5643247843433516E-2</c:v>
                </c:pt>
                <c:pt idx="62">
                  <c:v>1.4849368139470798E-2</c:v>
                </c:pt>
                <c:pt idx="63">
                  <c:v>7.6090351774910303E-2</c:v>
                </c:pt>
                <c:pt idx="64">
                  <c:v>9.3079343421627048E-2</c:v>
                </c:pt>
                <c:pt idx="65">
                  <c:v>5.7960833859354022E-3</c:v>
                </c:pt>
                <c:pt idx="66">
                  <c:v>-4.6855531146368201E-2</c:v>
                </c:pt>
                <c:pt idx="67">
                  <c:v>1.9924629774923819E-2</c:v>
                </c:pt>
                <c:pt idx="68">
                  <c:v>-2.6119051696561257E-2</c:v>
                </c:pt>
                <c:pt idx="69">
                  <c:v>6.0794661370494607E-2</c:v>
                </c:pt>
                <c:pt idx="70">
                  <c:v>0.10115704959991278</c:v>
                </c:pt>
                <c:pt idx="71">
                  <c:v>0.10129821793367144</c:v>
                </c:pt>
                <c:pt idx="72">
                  <c:v>0.17489951965568395</c:v>
                </c:pt>
              </c:numCache>
            </c:numRef>
          </c:val>
          <c:smooth val="0"/>
          <c:extLst>
            <c:ext xmlns:c16="http://schemas.microsoft.com/office/drawing/2014/chart" uri="{C3380CC4-5D6E-409C-BE32-E72D297353CC}">
              <c16:uniqueId val="{00000001-DAE2-46D4-A9ED-87ECE4A2F2B0}"/>
            </c:ext>
          </c:extLst>
        </c:ser>
        <c:dLbls>
          <c:showLegendKey val="0"/>
          <c:showVal val="0"/>
          <c:showCatName val="0"/>
          <c:showSerName val="0"/>
          <c:showPercent val="0"/>
          <c:showBubbleSize val="0"/>
        </c:dLbls>
        <c:marker val="1"/>
        <c:smooth val="0"/>
        <c:axId val="467049472"/>
        <c:axId val="461326208"/>
      </c:lineChart>
      <c:dateAx>
        <c:axId val="461154176"/>
        <c:scaling>
          <c:orientation val="minMax"/>
        </c:scaling>
        <c:delete val="0"/>
        <c:axPos val="b"/>
        <c:numFmt formatCode="yyyy" sourceLinked="0"/>
        <c:majorTickMark val="none"/>
        <c:minorTickMark val="none"/>
        <c:tickLblPos val="low"/>
        <c:spPr>
          <a:noFill/>
          <a:ln w="12700" cap="flat" cmpd="sng" algn="ctr">
            <a:solidFill>
              <a:srgbClr val="000000"/>
            </a:solidFill>
            <a:round/>
          </a:ln>
          <a:effectLst/>
        </c:spPr>
        <c:txPr>
          <a:bodyPr rot="-60000000" vert="horz"/>
          <a:lstStyle/>
          <a:p>
            <a:pPr>
              <a:defRPr b="1">
                <a:solidFill>
                  <a:schemeClr val="tx1"/>
                </a:solidFill>
              </a:defRPr>
            </a:pPr>
            <a:endParaRPr lang="en-US"/>
          </a:p>
        </c:txPr>
        <c:crossAx val="461199232"/>
        <c:crosses val="autoZero"/>
        <c:auto val="1"/>
        <c:lblOffset val="100"/>
        <c:baseTimeUnit val="months"/>
        <c:majorUnit val="1"/>
        <c:majorTimeUnit val="years"/>
      </c:dateAx>
      <c:valAx>
        <c:axId val="461199232"/>
        <c:scaling>
          <c:orientation val="minMax"/>
          <c:max val="400"/>
          <c:min val="-400"/>
        </c:scaling>
        <c:delete val="0"/>
        <c:axPos val="l"/>
        <c:majorGridlines>
          <c:spPr>
            <a:ln w="9525" cap="flat" cmpd="sng" algn="ctr">
              <a:solidFill>
                <a:schemeClr val="tx1">
                  <a:lumMod val="15000"/>
                  <a:lumOff val="85000"/>
                </a:schemeClr>
              </a:solidFill>
              <a:prstDash val="solid"/>
              <a:round/>
            </a:ln>
            <a:effectLst/>
          </c:spPr>
        </c:majorGridlines>
        <c:title>
          <c:tx>
            <c:rich>
              <a:bodyPr rot="-5400000" vert="horz"/>
              <a:lstStyle/>
              <a:p>
                <a:pPr>
                  <a:defRPr/>
                </a:pPr>
                <a:r>
                  <a:rPr lang="en-US"/>
                  <a:t>Equity Fund Net New Flows (in billions) </a:t>
                </a:r>
              </a:p>
            </c:rich>
          </c:tx>
          <c:overlay val="0"/>
          <c:spPr>
            <a:noFill/>
            <a:ln>
              <a:noFill/>
            </a:ln>
            <a:effectLst/>
          </c:spPr>
        </c:title>
        <c:numFmt formatCode="&quot;$&quot;#,##0" sourceLinked="0"/>
        <c:majorTickMark val="none"/>
        <c:minorTickMark val="none"/>
        <c:tickLblPos val="nextTo"/>
        <c:spPr>
          <a:noFill/>
          <a:ln>
            <a:noFill/>
          </a:ln>
          <a:effectLst/>
        </c:spPr>
        <c:txPr>
          <a:bodyPr rot="-60000000" vert="horz"/>
          <a:lstStyle/>
          <a:p>
            <a:pPr>
              <a:defRPr>
                <a:solidFill>
                  <a:schemeClr val="tx1"/>
                </a:solidFill>
              </a:defRPr>
            </a:pPr>
            <a:endParaRPr lang="en-US"/>
          </a:p>
        </c:txPr>
        <c:crossAx val="461154176"/>
        <c:crosses val="autoZero"/>
        <c:crossBetween val="between"/>
        <c:majorUnit val="200"/>
      </c:valAx>
      <c:valAx>
        <c:axId val="461326208"/>
        <c:scaling>
          <c:orientation val="minMax"/>
          <c:min val="-0.4"/>
        </c:scaling>
        <c:delete val="0"/>
        <c:axPos val="r"/>
        <c:title>
          <c:tx>
            <c:rich>
              <a:bodyPr rot="5400000"/>
              <a:lstStyle/>
              <a:p>
                <a:pPr>
                  <a:defRPr/>
                </a:pPr>
                <a:r>
                  <a:rPr lang="en-US"/>
                  <a:t>S&amp;P 500 Index Cumulative Total Return</a:t>
                </a:r>
              </a:p>
            </c:rich>
          </c:tx>
          <c:overlay val="0"/>
          <c:spPr>
            <a:noFill/>
            <a:ln>
              <a:noFill/>
            </a:ln>
            <a:effectLst/>
          </c:spPr>
        </c:title>
        <c:numFmt formatCode="0%" sourceLinked="0"/>
        <c:majorTickMark val="out"/>
        <c:minorTickMark val="none"/>
        <c:tickLblPos val="nextTo"/>
        <c:spPr>
          <a:noFill/>
          <a:ln>
            <a:noFill/>
          </a:ln>
          <a:effectLst/>
        </c:spPr>
        <c:txPr>
          <a:bodyPr rot="-60000000" vert="horz"/>
          <a:lstStyle/>
          <a:p>
            <a:pPr>
              <a:defRPr>
                <a:solidFill>
                  <a:schemeClr val="tx1"/>
                </a:solidFill>
              </a:defRPr>
            </a:pPr>
            <a:endParaRPr lang="en-US"/>
          </a:p>
        </c:txPr>
        <c:crossAx val="467049472"/>
        <c:crosses val="max"/>
        <c:crossBetween val="between"/>
        <c:majorUnit val="0.2"/>
      </c:valAx>
      <c:dateAx>
        <c:axId val="467049472"/>
        <c:scaling>
          <c:orientation val="minMax"/>
        </c:scaling>
        <c:delete val="1"/>
        <c:axPos val="b"/>
        <c:numFmt formatCode="mmm\-yyyy" sourceLinked="1"/>
        <c:majorTickMark val="out"/>
        <c:minorTickMark val="none"/>
        <c:tickLblPos val="nextTo"/>
        <c:crossAx val="461326208"/>
        <c:crosses val="autoZero"/>
        <c:auto val="1"/>
        <c:lblOffset val="100"/>
        <c:baseTimeUnit val="month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Arial Narrow" panose="020B060602020203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00A0DC"/>
            </a:solidFill>
            <a:ln w="25400">
              <a:noFill/>
            </a:ln>
          </c:spPr>
          <c:invertIfNegative val="0"/>
          <c:dPt>
            <c:idx val="0"/>
            <c:invertIfNegative val="0"/>
            <c:bubble3D val="0"/>
            <c:spPr>
              <a:solidFill>
                <a:srgbClr val="4E9D2D"/>
              </a:solidFill>
              <a:ln w="25400">
                <a:noFill/>
              </a:ln>
            </c:spPr>
            <c:extLst>
              <c:ext xmlns:c16="http://schemas.microsoft.com/office/drawing/2014/chart" uri="{C3380CC4-5D6E-409C-BE32-E72D297353CC}">
                <c16:uniqueId val="{00000001-4068-4C38-80FA-5311DB700340}"/>
              </c:ext>
            </c:extLst>
          </c:dPt>
          <c:dLbls>
            <c:dLbl>
              <c:idx val="0"/>
              <c:layout>
                <c:manualLayout>
                  <c:x val="4.1798081040225884E-3"/>
                  <c:y val="8.6805555555555559E-3"/>
                </c:manualLayout>
              </c:layout>
              <c:numFmt formatCode="0.0%" sourceLinked="0"/>
              <c:spPr/>
              <c:txPr>
                <a:bodyPr/>
                <a:lstStyle/>
                <a:p>
                  <a:pPr>
                    <a:defRPr sz="1800" b="1">
                      <a:latin typeface="Arial Narrow" panose="020B060602020203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68-4C38-80FA-5311DB700340}"/>
                </c:ext>
              </c:extLst>
            </c:dLbl>
            <c:numFmt formatCode="0.0%" sourceLinked="0"/>
            <c:spPr>
              <a:noFill/>
              <a:ln>
                <a:noFill/>
              </a:ln>
              <a:effectLst/>
            </c:spPr>
            <c:txPr>
              <a:bodyPr/>
              <a:lstStyle/>
              <a:p>
                <a:pPr>
                  <a:defRPr sz="20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0.0%</c:formatCode>
                <c:ptCount val="1"/>
                <c:pt idx="0">
                  <c:v>5.62E-2</c:v>
                </c:pt>
              </c:numCache>
            </c:numRef>
          </c:val>
          <c:extLst>
            <c:ext xmlns:c16="http://schemas.microsoft.com/office/drawing/2014/chart" uri="{C3380CC4-5D6E-409C-BE32-E72D297353CC}">
              <c16:uniqueId val="{00000002-4068-4C38-80FA-5311DB700340}"/>
            </c:ext>
          </c:extLst>
        </c:ser>
        <c:dLbls>
          <c:showLegendKey val="0"/>
          <c:showVal val="1"/>
          <c:showCatName val="0"/>
          <c:showSerName val="0"/>
          <c:showPercent val="0"/>
          <c:showBubbleSize val="0"/>
        </c:dLbls>
        <c:gapWidth val="150"/>
        <c:axId val="145316864"/>
        <c:axId val="145335040"/>
      </c:barChart>
      <c:catAx>
        <c:axId val="145316864"/>
        <c:scaling>
          <c:orientation val="minMax"/>
        </c:scaling>
        <c:delete val="0"/>
        <c:axPos val="b"/>
        <c:numFmt formatCode="General" sourceLinked="1"/>
        <c:majorTickMark val="none"/>
        <c:minorTickMark val="none"/>
        <c:tickLblPos val="nextTo"/>
        <c:spPr>
          <a:ln w="12700">
            <a:solidFill>
              <a:schemeClr val="tx1"/>
            </a:solidFill>
            <a:prstDash val="solid"/>
          </a:ln>
        </c:spPr>
        <c:txPr>
          <a:bodyPr rot="0" vert="horz"/>
          <a:lstStyle/>
          <a:p>
            <a:pPr>
              <a:defRPr sz="1400" b="0" i="0" u="none" strike="noStrike" baseline="0">
                <a:solidFill>
                  <a:srgbClr val="000000"/>
                </a:solidFill>
                <a:latin typeface="Arial Narrow"/>
                <a:ea typeface="Arial Narrow"/>
                <a:cs typeface="Arial Narrow"/>
              </a:defRPr>
            </a:pPr>
            <a:endParaRPr lang="en-US"/>
          </a:p>
        </c:txPr>
        <c:crossAx val="145335040"/>
        <c:crosses val="autoZero"/>
        <c:auto val="1"/>
        <c:lblAlgn val="ctr"/>
        <c:lblOffset val="0"/>
        <c:tickLblSkip val="1"/>
        <c:tickMarkSkip val="1"/>
        <c:noMultiLvlLbl val="0"/>
      </c:catAx>
      <c:valAx>
        <c:axId val="145335040"/>
        <c:scaling>
          <c:orientation val="minMax"/>
          <c:max val="0.12000000000000001"/>
          <c:min val="0"/>
        </c:scaling>
        <c:delete val="1"/>
        <c:axPos val="l"/>
        <c:numFmt formatCode="General" sourceLinked="0"/>
        <c:majorTickMark val="none"/>
        <c:minorTickMark val="none"/>
        <c:tickLblPos val="nextTo"/>
        <c:crossAx val="145316864"/>
        <c:crosses val="autoZero"/>
        <c:crossBetween val="between"/>
        <c:majorUnit val="3.0000000000000006E-2"/>
        <c:minorUnit val="2E-3"/>
      </c:valAx>
      <c:spPr>
        <a:noFill/>
        <a:ln w="25400">
          <a:noFill/>
        </a:ln>
      </c:spPr>
    </c:plotArea>
    <c:plotVisOnly val="1"/>
    <c:dispBlanksAs val="gap"/>
    <c:showDLblsOverMax val="0"/>
  </c:chart>
  <c:spPr>
    <a:noFill/>
    <a:ln w="9525">
      <a:noFill/>
    </a:ln>
  </c:spPr>
  <c:txPr>
    <a:bodyPr/>
    <a:lstStyle/>
    <a:p>
      <a:pPr>
        <a:defRPr sz="1800" b="0" i="0" u="none" strike="noStrike" baseline="0">
          <a:solidFill>
            <a:srgbClr val="000000"/>
          </a:solidFill>
          <a:latin typeface="Arial Narrow"/>
          <a:ea typeface="Arial Narrow"/>
          <a:cs typeface="Arial Narrow"/>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258656728158118E-2"/>
          <c:y val="4.3402777777777776E-2"/>
          <c:w val="0.90804422171150301"/>
          <c:h val="0.93401479111985997"/>
        </c:manualLayout>
      </c:layout>
      <c:barChart>
        <c:barDir val="col"/>
        <c:grouping val="clustered"/>
        <c:varyColors val="0"/>
        <c:ser>
          <c:idx val="0"/>
          <c:order val="0"/>
          <c:tx>
            <c:strRef>
              <c:f>Sheet1!$B$1</c:f>
              <c:strCache>
                <c:ptCount val="1"/>
                <c:pt idx="0">
                  <c:v>Series 1</c:v>
                </c:pt>
              </c:strCache>
            </c:strRef>
          </c:tx>
          <c:spPr>
            <a:solidFill>
              <a:srgbClr val="005598"/>
            </a:solidFill>
            <a:ln w="25400">
              <a:noFill/>
            </a:ln>
          </c:spPr>
          <c:invertIfNegative val="0"/>
          <c:dPt>
            <c:idx val="0"/>
            <c:invertIfNegative val="0"/>
            <c:bubble3D val="0"/>
            <c:extLst>
              <c:ext xmlns:c16="http://schemas.microsoft.com/office/drawing/2014/chart" uri="{C3380CC4-5D6E-409C-BE32-E72D297353CC}">
                <c16:uniqueId val="{00000000-C210-4E04-B681-4B7577C535C2}"/>
              </c:ext>
            </c:extLst>
          </c:dPt>
          <c:dLbls>
            <c:numFmt formatCode="0.0%" sourceLinked="0"/>
            <c:spPr>
              <a:noFill/>
              <a:ln>
                <a:noFill/>
              </a:ln>
              <a:effectLst/>
            </c:spPr>
            <c:txPr>
              <a:bodyPr/>
              <a:lstStyle/>
              <a:p>
                <a:pPr>
                  <a:defRPr sz="18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3.8800000000000001E-2</c:v>
                </c:pt>
              </c:numCache>
            </c:numRef>
          </c:val>
          <c:extLst>
            <c:ext xmlns:c16="http://schemas.microsoft.com/office/drawing/2014/chart" uri="{C3380CC4-5D6E-409C-BE32-E72D297353CC}">
              <c16:uniqueId val="{00000001-C210-4E04-B681-4B7577C535C2}"/>
            </c:ext>
          </c:extLst>
        </c:ser>
        <c:dLbls>
          <c:showLegendKey val="0"/>
          <c:showVal val="0"/>
          <c:showCatName val="0"/>
          <c:showSerName val="0"/>
          <c:showPercent val="0"/>
          <c:showBubbleSize val="0"/>
        </c:dLbls>
        <c:gapWidth val="150"/>
        <c:axId val="145355904"/>
        <c:axId val="145357440"/>
      </c:barChart>
      <c:catAx>
        <c:axId val="145355904"/>
        <c:scaling>
          <c:orientation val="minMax"/>
        </c:scaling>
        <c:delete val="0"/>
        <c:axPos val="b"/>
        <c:numFmt formatCode="General" sourceLinked="1"/>
        <c:majorTickMark val="none"/>
        <c:minorTickMark val="none"/>
        <c:tickLblPos val="nextTo"/>
        <c:spPr>
          <a:ln w="12700">
            <a:solidFill>
              <a:schemeClr val="tx1"/>
            </a:solidFill>
            <a:prstDash val="solid"/>
          </a:ln>
        </c:spPr>
        <c:txPr>
          <a:bodyPr rot="0" vert="horz"/>
          <a:lstStyle/>
          <a:p>
            <a:pPr>
              <a:defRPr/>
            </a:pPr>
            <a:endParaRPr lang="en-US"/>
          </a:p>
        </c:txPr>
        <c:crossAx val="145357440"/>
        <c:crosses val="autoZero"/>
        <c:auto val="1"/>
        <c:lblAlgn val="ctr"/>
        <c:lblOffset val="0"/>
        <c:tickLblSkip val="1"/>
        <c:tickMarkSkip val="1"/>
        <c:noMultiLvlLbl val="0"/>
      </c:catAx>
      <c:valAx>
        <c:axId val="145357440"/>
        <c:scaling>
          <c:orientation val="minMax"/>
          <c:max val="0.12000000000000001"/>
          <c:min val="0"/>
        </c:scaling>
        <c:delete val="1"/>
        <c:axPos val="l"/>
        <c:majorGridlines>
          <c:spPr>
            <a:ln w="9525">
              <a:noFill/>
              <a:prstDash val="solid"/>
            </a:ln>
          </c:spPr>
        </c:majorGridlines>
        <c:numFmt formatCode="General" sourceLinked="0"/>
        <c:majorTickMark val="none"/>
        <c:minorTickMark val="none"/>
        <c:tickLblPos val="nextTo"/>
        <c:crossAx val="145355904"/>
        <c:crosses val="autoZero"/>
        <c:crossBetween val="between"/>
        <c:majorUnit val="3.0000000000000006E-2"/>
        <c:minorUnit val="2E-3"/>
      </c:valAx>
      <c:spPr>
        <a:noFill/>
        <a:ln w="25400">
          <a:noFill/>
        </a:ln>
      </c:spPr>
    </c:plotArea>
    <c:plotVisOnly val="1"/>
    <c:dispBlanksAs val="gap"/>
    <c:showDLblsOverMax val="0"/>
  </c:chart>
  <c:spPr>
    <a:noFill/>
    <a:ln w="9525">
      <a:noFill/>
    </a:ln>
  </c:spPr>
  <c:txPr>
    <a:bodyPr/>
    <a:lstStyle/>
    <a:p>
      <a:pPr>
        <a:defRPr sz="1600" b="0" i="0" u="none" strike="noStrike" baseline="0">
          <a:solidFill>
            <a:srgbClr val="000000"/>
          </a:solidFill>
          <a:latin typeface="Arial Narrow"/>
          <a:ea typeface="Arial Narrow"/>
          <a:cs typeface="Arial Narrow"/>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136027902750967E-2"/>
          <c:y val="2.9093843892021392E-2"/>
          <c:w val="0.87227541245353879"/>
          <c:h val="0.88406111685747157"/>
        </c:manualLayout>
      </c:layout>
      <c:barChart>
        <c:barDir val="col"/>
        <c:grouping val="clustered"/>
        <c:varyColors val="0"/>
        <c:ser>
          <c:idx val="0"/>
          <c:order val="0"/>
          <c:tx>
            <c:strRef>
              <c:f>Data!$A$257</c:f>
              <c:strCache>
                <c:ptCount val="1"/>
                <c:pt idx="0">
                  <c:v>12/31/2018</c:v>
                </c:pt>
              </c:strCache>
            </c:strRef>
          </c:tx>
          <c:invertIfNegative val="0"/>
          <c:dPt>
            <c:idx val="1"/>
            <c:invertIfNegative val="0"/>
            <c:bubble3D val="0"/>
            <c:spPr>
              <a:solidFill>
                <a:srgbClr val="4E9D2D"/>
              </a:solidFill>
            </c:spPr>
            <c:extLst>
              <c:ext xmlns:c16="http://schemas.microsoft.com/office/drawing/2014/chart" uri="{C3380CC4-5D6E-409C-BE32-E72D297353CC}">
                <c16:uniqueId val="{00000001-E1C3-4D07-B5B4-B33BFE17FEA3}"/>
              </c:ext>
            </c:extLst>
          </c:dPt>
          <c:dPt>
            <c:idx val="2"/>
            <c:invertIfNegative val="0"/>
            <c:bubble3D val="0"/>
            <c:spPr>
              <a:solidFill>
                <a:schemeClr val="accent3"/>
              </a:solidFill>
            </c:spPr>
            <c:extLst>
              <c:ext xmlns:c16="http://schemas.microsoft.com/office/drawing/2014/chart" uri="{C3380CC4-5D6E-409C-BE32-E72D297353CC}">
                <c16:uniqueId val="{00000003-E1C3-4D07-B5B4-B33BFE17FEA3}"/>
              </c:ext>
            </c:extLst>
          </c:dPt>
          <c:dLbls>
            <c:dLbl>
              <c:idx val="0"/>
              <c:layout>
                <c:manualLayout>
                  <c:x val="0"/>
                  <c:y val="6.3802492089728184E-3"/>
                </c:manualLayout>
              </c:layout>
              <c:tx>
                <c:rich>
                  <a:bodyPr/>
                  <a:lstStyle/>
                  <a:p>
                    <a:pPr algn="ctr">
                      <a:defRPr lang="en-US" sz="1400" b="1" i="0" u="none" strike="noStrike" kern="1200" baseline="0">
                        <a:solidFill>
                          <a:schemeClr val="tx1"/>
                        </a:solidFill>
                        <a:latin typeface="Arial Narrow" panose="020B0606020202030204" pitchFamily="34" charset="0"/>
                        <a:ea typeface="+mn-ea"/>
                        <a:cs typeface="+mn-cs"/>
                      </a:defRPr>
                    </a:pPr>
                    <a:r>
                      <a:rPr lang="en-US" dirty="0"/>
                      <a:t>$32,421</a:t>
                    </a:r>
                  </a:p>
                </c:rich>
              </c:tx>
              <c:numFmt formatCode="#,##0" sourceLinked="0"/>
              <c:spPr>
                <a:noFill/>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C3-4D07-B5B4-B33BFE17FEA3}"/>
                </c:ext>
              </c:extLst>
            </c:dLbl>
            <c:dLbl>
              <c:idx val="1"/>
              <c:layout>
                <c:manualLayout>
                  <c:x val="-1.6864241659537607E-3"/>
                  <c:y val="8.1565554516847584E-3"/>
                </c:manualLayout>
              </c:layout>
              <c:numFmt formatCode="&quot;$&quot;#,##0" sourceLinked="0"/>
              <c:spPr>
                <a:solidFill>
                  <a:srgbClr val="FFFFFF"/>
                </a:solidFill>
              </c:spPr>
              <c:txPr>
                <a:bodyPr/>
                <a:lstStyle/>
                <a:p>
                  <a:pPr algn="ctr">
                    <a:defRPr lang="en-US" sz="1400" b="1"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C3-4D07-B5B4-B33BFE17FEA3}"/>
                </c:ext>
              </c:extLst>
            </c:dLbl>
            <c:dLbl>
              <c:idx val="2"/>
              <c:layout>
                <c:manualLayout>
                  <c:x val="-3.3728483319075213E-3"/>
                  <c:y val="8.6580837399036388E-3"/>
                </c:manualLayout>
              </c:layout>
              <c:numFmt formatCode="&quot;$&quot;#,##0" sourceLinked="0"/>
              <c:spPr>
                <a:solidFill>
                  <a:srgbClr val="FFFFFF"/>
                </a:solidFill>
              </c:spPr>
              <c:txPr>
                <a:bodyPr/>
                <a:lstStyle/>
                <a:p>
                  <a:pPr algn="ctr">
                    <a:defRPr lang="en-US" sz="1400" b="1" i="0" u="none" strike="noStrike" kern="1200" baseline="0">
                      <a:solidFill>
                        <a:schemeClr val="tx1"/>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C3-4D07-B5B4-B33BFE17FEA3}"/>
                </c:ext>
              </c:extLst>
            </c:dLbl>
            <c:numFmt formatCode="#,##0" sourceLinked="0"/>
            <c:spPr>
              <a:solidFill>
                <a:srgbClr val="FFFFFF"/>
              </a:solidFill>
            </c:spPr>
            <c:txPr>
              <a:bodyPr/>
              <a:lstStyle/>
              <a:p>
                <a:pPr algn="ctr">
                  <a:defRPr lang="en-US" sz="1400" b="1" i="0" u="none" strike="noStrike" kern="1200" baseline="0">
                    <a:solidFill>
                      <a:schemeClr val="bg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Data!$B$16:$D$16</c:f>
              <c:strCache>
                <c:ptCount val="3"/>
                <c:pt idx="0">
                  <c:v>S&amp;P 500 Index</c:v>
                </c:pt>
                <c:pt idx="1">
                  <c:v>95% Downside Capture Ratio</c:v>
                </c:pt>
                <c:pt idx="2">
                  <c:v>90% Downside Capture Ratio</c:v>
                </c:pt>
              </c:strCache>
            </c:strRef>
          </c:cat>
          <c:val>
            <c:numRef>
              <c:f>Data!$B$257:$D$257</c:f>
              <c:numCache>
                <c:formatCode>"$"#,##0</c:formatCode>
                <c:ptCount val="3"/>
                <c:pt idx="0">
                  <c:v>32421</c:v>
                </c:pt>
                <c:pt idx="1">
                  <c:v>38486</c:v>
                </c:pt>
                <c:pt idx="2">
                  <c:v>45658</c:v>
                </c:pt>
              </c:numCache>
            </c:numRef>
          </c:val>
          <c:extLst>
            <c:ext xmlns:c16="http://schemas.microsoft.com/office/drawing/2014/chart" uri="{C3380CC4-5D6E-409C-BE32-E72D297353CC}">
              <c16:uniqueId val="{00000005-E1C3-4D07-B5B4-B33BFE17FEA3}"/>
            </c:ext>
          </c:extLst>
        </c:ser>
        <c:dLbls>
          <c:showLegendKey val="0"/>
          <c:showVal val="0"/>
          <c:showCatName val="0"/>
          <c:showSerName val="0"/>
          <c:showPercent val="0"/>
          <c:showBubbleSize val="0"/>
        </c:dLbls>
        <c:gapWidth val="151"/>
        <c:axId val="134526464"/>
        <c:axId val="134528000"/>
      </c:barChart>
      <c:catAx>
        <c:axId val="134526464"/>
        <c:scaling>
          <c:orientation val="minMax"/>
        </c:scaling>
        <c:delete val="1"/>
        <c:axPos val="b"/>
        <c:numFmt formatCode="General" sourceLinked="1"/>
        <c:majorTickMark val="none"/>
        <c:minorTickMark val="none"/>
        <c:tickLblPos val="nextTo"/>
        <c:crossAx val="134528000"/>
        <c:crossesAt val="10000"/>
        <c:auto val="0"/>
        <c:lblAlgn val="ctr"/>
        <c:lblOffset val="100"/>
        <c:noMultiLvlLbl val="0"/>
      </c:catAx>
      <c:valAx>
        <c:axId val="134528000"/>
        <c:scaling>
          <c:orientation val="minMax"/>
          <c:max val="60000"/>
          <c:min val="10000"/>
        </c:scaling>
        <c:delete val="0"/>
        <c:axPos val="l"/>
        <c:majorGridlines>
          <c:spPr>
            <a:ln>
              <a:solidFill>
                <a:srgbClr val="FFFFFF">
                  <a:lumMod val="75000"/>
                </a:srgbClr>
              </a:solidFill>
            </a:ln>
          </c:spPr>
        </c:majorGridlines>
        <c:numFmt formatCode="&quot;$&quot;#,##0" sourceLinked="0"/>
        <c:majorTickMark val="none"/>
        <c:minorTickMark val="none"/>
        <c:tickLblPos val="nextTo"/>
        <c:spPr>
          <a:ln>
            <a:noFill/>
          </a:ln>
        </c:spPr>
        <c:txPr>
          <a:bodyPr/>
          <a:lstStyle/>
          <a:p>
            <a:pPr algn="ctr">
              <a:defRPr lang="en-US" sz="1400" b="0" i="0" u="none" strike="noStrike" kern="1200" baseline="0">
                <a:solidFill>
                  <a:srgbClr val="000000"/>
                </a:solidFill>
                <a:latin typeface="Arial Narrow" panose="020B0606020202030204" pitchFamily="34" charset="0"/>
                <a:ea typeface="+mn-ea"/>
                <a:cs typeface="+mn-cs"/>
              </a:defRPr>
            </a:pPr>
            <a:endParaRPr lang="en-US"/>
          </a:p>
        </c:txPr>
        <c:crossAx val="134526464"/>
        <c:crosses val="autoZero"/>
        <c:crossBetween val="between"/>
        <c:majorUnit val="10000"/>
      </c:valAx>
      <c:spPr>
        <a:noFill/>
        <a:ln>
          <a:noFill/>
        </a:ln>
      </c:spPr>
    </c:plotArea>
    <c:plotVisOnly val="1"/>
    <c:dispBlanksAs val="gap"/>
    <c:showDLblsOverMax val="0"/>
  </c:chart>
  <c:txPr>
    <a:bodyPr/>
    <a:lstStyle/>
    <a:p>
      <a:pPr>
        <a:defRPr sz="10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37237529506496E-3"/>
          <c:y val="0"/>
          <c:w val="0.99499627624704934"/>
          <c:h val="1"/>
        </c:manualLayout>
      </c:layout>
      <c:barChart>
        <c:barDir val="bar"/>
        <c:grouping val="clustered"/>
        <c:varyColors val="0"/>
        <c:ser>
          <c:idx val="0"/>
          <c:order val="0"/>
          <c:tx>
            <c:strRef>
              <c:f>Data!$C$5</c:f>
              <c:strCache>
                <c:ptCount val="1"/>
                <c:pt idx="0">
                  <c:v>S&amp;P 500 TR</c:v>
                </c:pt>
              </c:strCache>
            </c:strRef>
          </c:tx>
          <c:spPr>
            <a:solidFill>
              <a:schemeClr val="accent3"/>
            </a:solidFill>
          </c:spPr>
          <c:invertIfNegative val="0"/>
          <c:dPt>
            <c:idx val="0"/>
            <c:invertIfNegative val="0"/>
            <c:bubble3D val="0"/>
            <c:extLst>
              <c:ext xmlns:c16="http://schemas.microsoft.com/office/drawing/2014/chart" uri="{C3380CC4-5D6E-409C-BE32-E72D297353CC}">
                <c16:uniqueId val="{00000004-A34C-4408-A2C3-E00DA9F8B370}"/>
              </c:ext>
            </c:extLst>
          </c:dPt>
          <c:dPt>
            <c:idx val="1"/>
            <c:invertIfNegative val="0"/>
            <c:bubble3D val="0"/>
            <c:extLst>
              <c:ext xmlns:c16="http://schemas.microsoft.com/office/drawing/2014/chart" uri="{C3380CC4-5D6E-409C-BE32-E72D297353CC}">
                <c16:uniqueId val="{00000005-A34C-4408-A2C3-E00DA9F8B370}"/>
              </c:ext>
            </c:extLst>
          </c:dPt>
          <c:dPt>
            <c:idx val="2"/>
            <c:invertIfNegative val="0"/>
            <c:bubble3D val="0"/>
            <c:extLst>
              <c:ext xmlns:c16="http://schemas.microsoft.com/office/drawing/2014/chart" uri="{C3380CC4-5D6E-409C-BE32-E72D297353CC}">
                <c16:uniqueId val="{00000006-A34C-4408-A2C3-E00DA9F8B370}"/>
              </c:ext>
            </c:extLst>
          </c:dPt>
          <c:dLbls>
            <c:dLbl>
              <c:idx val="0"/>
              <c:layout>
                <c:manualLayout>
                  <c:x val="-0.10106981085782339"/>
                  <c:y val="1.248992609398482E-6"/>
                </c:manualLayout>
              </c:layout>
              <c:tx>
                <c:rich>
                  <a:bodyPr/>
                  <a:lstStyle/>
                  <a:p>
                    <a:pPr>
                      <a:defRPr sz="2400" b="1" i="0" baseline="0">
                        <a:solidFill>
                          <a:schemeClr val="bg1"/>
                        </a:solidFill>
                        <a:latin typeface="Arial Narrow" pitchFamily="34" charset="0"/>
                      </a:defRPr>
                    </a:pPr>
                    <a:r>
                      <a:rPr lang="en-US" dirty="0"/>
                      <a:t>6.06%</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4C-4408-A2C3-E00DA9F8B370}"/>
                </c:ext>
              </c:extLst>
            </c:dLbl>
            <c:spPr>
              <a:noFill/>
              <a:ln>
                <a:noFill/>
              </a:ln>
              <a:effectLst/>
            </c:spPr>
            <c:txPr>
              <a:bodyPr/>
              <a:lstStyle/>
              <a:p>
                <a:pPr>
                  <a:defRPr sz="2800" b="1" i="0" baseline="0">
                    <a:solidFill>
                      <a:schemeClr val="bg1"/>
                    </a:solidFill>
                    <a:latin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Data!$C$6</c:f>
              <c:numCache>
                <c:formatCode>0.00%</c:formatCode>
                <c:ptCount val="1"/>
                <c:pt idx="0">
                  <c:v>6.0999999999999999E-2</c:v>
                </c:pt>
              </c:numCache>
            </c:numRef>
          </c:val>
          <c:extLst>
            <c:ext xmlns:c16="http://schemas.microsoft.com/office/drawing/2014/chart" uri="{C3380CC4-5D6E-409C-BE32-E72D297353CC}">
              <c16:uniqueId val="{00000007-A34C-4408-A2C3-E00DA9F8B370}"/>
            </c:ext>
          </c:extLst>
        </c:ser>
        <c:ser>
          <c:idx val="1"/>
          <c:order val="1"/>
          <c:tx>
            <c:strRef>
              <c:f>Data!$B$5</c:f>
              <c:strCache>
                <c:ptCount val="1"/>
                <c:pt idx="0">
                  <c:v>S&amp;P 500 TR (Ex-5 Worst Performing Stocks)</c:v>
                </c:pt>
              </c:strCache>
            </c:strRef>
          </c:tx>
          <c:spPr>
            <a:solidFill>
              <a:schemeClr val="accent2"/>
            </a:solidFill>
          </c:spPr>
          <c:invertIfNegative val="0"/>
          <c:dLbls>
            <c:dLbl>
              <c:idx val="0"/>
              <c:layout>
                <c:manualLayout>
                  <c:x val="-9.9943684831552387E-2"/>
                  <c:y val="7.270093829129368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4C-4408-A2C3-E00DA9F8B370}"/>
                </c:ext>
              </c:extLst>
            </c:dLbl>
            <c:spPr>
              <a:noFill/>
              <a:ln>
                <a:noFill/>
              </a:ln>
              <a:effectLst/>
            </c:spPr>
            <c:txPr>
              <a:bodyPr/>
              <a:lstStyle/>
              <a:p>
                <a:pPr algn="ctr">
                  <a:defRPr lang="en-US" sz="2400" b="1" i="0" u="none" strike="noStrike" kern="1200" baseline="0">
                    <a:solidFill>
                      <a:prstClr val="white"/>
                    </a:solidFill>
                    <a:latin typeface="Arial Narrow" pitchFamily="34"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Data!$B$6</c:f>
              <c:numCache>
                <c:formatCode>0.00%</c:formatCode>
                <c:ptCount val="1"/>
                <c:pt idx="0">
                  <c:v>8.3500000000000005E-2</c:v>
                </c:pt>
              </c:numCache>
            </c:numRef>
          </c:val>
          <c:extLst>
            <c:ext xmlns:c16="http://schemas.microsoft.com/office/drawing/2014/chart" uri="{C3380CC4-5D6E-409C-BE32-E72D297353CC}">
              <c16:uniqueId val="{00000003-A34C-4408-A2C3-E00DA9F8B370}"/>
            </c:ext>
          </c:extLst>
        </c:ser>
        <c:ser>
          <c:idx val="2"/>
          <c:order val="2"/>
          <c:tx>
            <c:strRef>
              <c:f>Data!$A$5</c:f>
              <c:strCache>
                <c:ptCount val="1"/>
                <c:pt idx="0">
                  <c:v>S&amp;P 500 TR (Ex-25 Worst Performing Stocks)</c:v>
                </c:pt>
              </c:strCache>
            </c:strRef>
          </c:tx>
          <c:spPr>
            <a:solidFill>
              <a:srgbClr val="004A98"/>
            </a:solidFill>
          </c:spPr>
          <c:invertIfNegative val="0"/>
          <c:dLbls>
            <c:dLbl>
              <c:idx val="0"/>
              <c:layout>
                <c:manualLayout>
                  <c:x val="-8.761819113834581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4C-4408-A2C3-E00DA9F8B370}"/>
                </c:ext>
              </c:extLst>
            </c:dLbl>
            <c:spPr>
              <a:noFill/>
              <a:ln>
                <a:noFill/>
              </a:ln>
              <a:effectLst/>
            </c:spPr>
            <c:txPr>
              <a:bodyPr/>
              <a:lstStyle/>
              <a:p>
                <a:pPr algn="ctr">
                  <a:defRPr lang="en-US" sz="2400" b="1" i="0" u="none" strike="noStrike" kern="1200" baseline="0">
                    <a:solidFill>
                      <a:prstClr val="white"/>
                    </a:solidFill>
                    <a:latin typeface="Arial Narrow" pitchFamily="34"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Data!$A$6</c:f>
              <c:numCache>
                <c:formatCode>0.00%</c:formatCode>
                <c:ptCount val="1"/>
                <c:pt idx="0">
                  <c:v>0.11749999999999999</c:v>
                </c:pt>
              </c:numCache>
            </c:numRef>
          </c:val>
          <c:extLst>
            <c:ext xmlns:c16="http://schemas.microsoft.com/office/drawing/2014/chart" uri="{C3380CC4-5D6E-409C-BE32-E72D297353CC}">
              <c16:uniqueId val="{00000001-A34C-4408-A2C3-E00DA9F8B370}"/>
            </c:ext>
          </c:extLst>
        </c:ser>
        <c:dLbls>
          <c:dLblPos val="inEnd"/>
          <c:showLegendKey val="0"/>
          <c:showVal val="1"/>
          <c:showCatName val="0"/>
          <c:showSerName val="0"/>
          <c:showPercent val="0"/>
          <c:showBubbleSize val="0"/>
        </c:dLbls>
        <c:gapWidth val="20"/>
        <c:axId val="134955776"/>
        <c:axId val="134957312"/>
      </c:barChart>
      <c:catAx>
        <c:axId val="134955776"/>
        <c:scaling>
          <c:orientation val="maxMin"/>
        </c:scaling>
        <c:delete val="0"/>
        <c:axPos val="l"/>
        <c:numFmt formatCode="General" sourceLinked="1"/>
        <c:majorTickMark val="none"/>
        <c:minorTickMark val="none"/>
        <c:tickLblPos val="none"/>
        <c:spPr>
          <a:ln w="12700">
            <a:solidFill>
              <a:schemeClr val="tx1"/>
            </a:solidFill>
          </a:ln>
        </c:spPr>
        <c:txPr>
          <a:bodyPr/>
          <a:lstStyle/>
          <a:p>
            <a:pPr>
              <a:defRPr sz="1400" b="1">
                <a:latin typeface="+mn-lt"/>
              </a:defRPr>
            </a:pPr>
            <a:endParaRPr lang="en-US"/>
          </a:p>
        </c:txPr>
        <c:crossAx val="134957312"/>
        <c:crosses val="autoZero"/>
        <c:auto val="1"/>
        <c:lblAlgn val="ctr"/>
        <c:lblOffset val="100"/>
        <c:noMultiLvlLbl val="0"/>
      </c:catAx>
      <c:valAx>
        <c:axId val="134957312"/>
        <c:scaling>
          <c:orientation val="minMax"/>
          <c:max val="0.2"/>
        </c:scaling>
        <c:delete val="1"/>
        <c:axPos val="t"/>
        <c:numFmt formatCode="0%" sourceLinked="0"/>
        <c:majorTickMark val="out"/>
        <c:minorTickMark val="none"/>
        <c:tickLblPos val="nextTo"/>
        <c:crossAx val="134955776"/>
        <c:crosses val="autoZero"/>
        <c:crossBetween val="between"/>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4F81BD"/>
            </a:solidFill>
            <a:ln w="9525">
              <a:solidFill>
                <a:srgbClr val="FFFFFF"/>
              </a:solidFill>
              <a:prstDash val="solid"/>
            </a:ln>
          </c:spPr>
          <c:dPt>
            <c:idx val="0"/>
            <c:bubble3D val="0"/>
            <c:spPr>
              <a:solidFill>
                <a:srgbClr val="005598"/>
              </a:solidFill>
              <a:ln w="9525">
                <a:noFill/>
                <a:prstDash val="solid"/>
              </a:ln>
            </c:spPr>
            <c:extLst>
              <c:ext xmlns:c16="http://schemas.microsoft.com/office/drawing/2014/chart" uri="{C3380CC4-5D6E-409C-BE32-E72D297353CC}">
                <c16:uniqueId val="{00000001-6C39-402A-BCA2-33D71987B181}"/>
              </c:ext>
            </c:extLst>
          </c:dPt>
          <c:dPt>
            <c:idx val="1"/>
            <c:bubble3D val="0"/>
            <c:spPr>
              <a:solidFill>
                <a:srgbClr val="FFFFFF">
                  <a:lumMod val="85000"/>
                </a:srgbClr>
              </a:solidFill>
              <a:ln w="9525">
                <a:noFill/>
                <a:prstDash val="solid"/>
              </a:ln>
            </c:spPr>
            <c:extLst>
              <c:ext xmlns:c16="http://schemas.microsoft.com/office/drawing/2014/chart" uri="{C3380CC4-5D6E-409C-BE32-E72D297353CC}">
                <c16:uniqueId val="{00000003-6C39-402A-BCA2-33D71987B181}"/>
              </c:ext>
            </c:extLst>
          </c:dPt>
          <c:dPt>
            <c:idx val="2"/>
            <c:bubble3D val="0"/>
            <c:spPr>
              <a:solidFill>
                <a:srgbClr val="A6C2E2"/>
              </a:solidFill>
              <a:ln w="9525">
                <a:solidFill>
                  <a:srgbClr val="FFFFFF"/>
                </a:solidFill>
                <a:prstDash val="solid"/>
              </a:ln>
            </c:spPr>
            <c:extLst>
              <c:ext xmlns:c16="http://schemas.microsoft.com/office/drawing/2014/chart" uri="{C3380CC4-5D6E-409C-BE32-E72D297353CC}">
                <c16:uniqueId val="{00000005-6C39-402A-BCA2-33D71987B181}"/>
              </c:ext>
            </c:extLst>
          </c:dPt>
          <c:dPt>
            <c:idx val="3"/>
            <c:bubble3D val="0"/>
            <c:spPr>
              <a:solidFill>
                <a:srgbClr val="D69500"/>
              </a:solidFill>
              <a:ln w="9525">
                <a:solidFill>
                  <a:srgbClr val="FFFFFF"/>
                </a:solidFill>
                <a:prstDash val="solid"/>
              </a:ln>
            </c:spPr>
            <c:extLst>
              <c:ext xmlns:c16="http://schemas.microsoft.com/office/drawing/2014/chart" uri="{C3380CC4-5D6E-409C-BE32-E72D297353CC}">
                <c16:uniqueId val="{00000007-6C39-402A-BCA2-33D71987B181}"/>
              </c:ext>
            </c:extLst>
          </c:dPt>
          <c:dPt>
            <c:idx val="4"/>
            <c:bubble3D val="0"/>
            <c:spPr>
              <a:solidFill>
                <a:srgbClr val="E3BA57"/>
              </a:solidFill>
              <a:ln w="9525">
                <a:solidFill>
                  <a:srgbClr val="FFFFFF"/>
                </a:solidFill>
                <a:prstDash val="solid"/>
              </a:ln>
            </c:spPr>
            <c:extLst>
              <c:ext xmlns:c16="http://schemas.microsoft.com/office/drawing/2014/chart" uri="{C3380CC4-5D6E-409C-BE32-E72D297353CC}">
                <c16:uniqueId val="{00000009-6C39-402A-BCA2-33D71987B181}"/>
              </c:ext>
            </c:extLst>
          </c:dPt>
          <c:dPt>
            <c:idx val="5"/>
            <c:bubble3D val="0"/>
            <c:spPr>
              <a:solidFill>
                <a:srgbClr val="F2DAA6"/>
              </a:solidFill>
              <a:ln w="9525">
                <a:solidFill>
                  <a:srgbClr val="FFFFFF"/>
                </a:solidFill>
                <a:prstDash val="solid"/>
              </a:ln>
            </c:spPr>
            <c:extLst>
              <c:ext xmlns:c16="http://schemas.microsoft.com/office/drawing/2014/chart" uri="{C3380CC4-5D6E-409C-BE32-E72D297353CC}">
                <c16:uniqueId val="{0000000B-6C39-402A-BCA2-33D71987B181}"/>
              </c:ext>
            </c:extLst>
          </c:dPt>
          <c:dPt>
            <c:idx val="6"/>
            <c:bubble3D val="0"/>
            <c:spPr>
              <a:solidFill>
                <a:srgbClr val="919900"/>
              </a:solidFill>
              <a:ln w="9525">
                <a:solidFill>
                  <a:srgbClr val="FFFFFF"/>
                </a:solidFill>
                <a:prstDash val="solid"/>
              </a:ln>
            </c:spPr>
            <c:extLst>
              <c:ext xmlns:c16="http://schemas.microsoft.com/office/drawing/2014/chart" uri="{C3380CC4-5D6E-409C-BE32-E72D297353CC}">
                <c16:uniqueId val="{0000000D-6C39-402A-BCA2-33D71987B181}"/>
              </c:ext>
            </c:extLst>
          </c:dPt>
          <c:dPt>
            <c:idx val="7"/>
            <c:bubble3D val="0"/>
            <c:spPr>
              <a:solidFill>
                <a:srgbClr val="B7BD58"/>
              </a:solidFill>
              <a:ln w="9525">
                <a:solidFill>
                  <a:srgbClr val="FFFFFF"/>
                </a:solidFill>
                <a:prstDash val="solid"/>
              </a:ln>
            </c:spPr>
            <c:extLst>
              <c:ext xmlns:c16="http://schemas.microsoft.com/office/drawing/2014/chart" uri="{C3380CC4-5D6E-409C-BE32-E72D297353CC}">
                <c16:uniqueId val="{0000000F-6C39-402A-BCA2-33D71987B181}"/>
              </c:ext>
            </c:extLst>
          </c:dPt>
          <c:dPt>
            <c:idx val="8"/>
            <c:bubble3D val="0"/>
            <c:spPr>
              <a:solidFill>
                <a:srgbClr val="BE4646"/>
              </a:solidFill>
              <a:ln w="9525">
                <a:solidFill>
                  <a:srgbClr val="FFFFFF"/>
                </a:solidFill>
                <a:prstDash val="solid"/>
              </a:ln>
            </c:spPr>
            <c:extLst>
              <c:ext xmlns:c16="http://schemas.microsoft.com/office/drawing/2014/chart" uri="{C3380CC4-5D6E-409C-BE32-E72D297353CC}">
                <c16:uniqueId val="{00000011-6C39-402A-BCA2-33D71987B181}"/>
              </c:ext>
            </c:extLst>
          </c:dPt>
          <c:dPt>
            <c:idx val="9"/>
            <c:bubble3D val="0"/>
            <c:spPr>
              <a:solidFill>
                <a:srgbClr val="D48788"/>
              </a:solidFill>
              <a:ln w="9525">
                <a:solidFill>
                  <a:srgbClr val="FFFFFF"/>
                </a:solidFill>
                <a:prstDash val="solid"/>
              </a:ln>
            </c:spPr>
            <c:extLst>
              <c:ext xmlns:c16="http://schemas.microsoft.com/office/drawing/2014/chart" uri="{C3380CC4-5D6E-409C-BE32-E72D297353CC}">
                <c16:uniqueId val="{00000013-6C39-402A-BCA2-33D71987B181}"/>
              </c:ext>
            </c:extLst>
          </c:dPt>
          <c:cat>
            <c:strRef>
              <c:f>Sheet1!$A$2:$A$3</c:f>
              <c:strCache>
                <c:ptCount val="2"/>
                <c:pt idx="0">
                  <c:v>Category 1</c:v>
                </c:pt>
                <c:pt idx="1">
                  <c:v>Category 2</c:v>
                </c:pt>
              </c:strCache>
            </c:strRef>
          </c:cat>
          <c:val>
            <c:numRef>
              <c:f>Sheet1!$B$2:$B$3</c:f>
              <c:numCache>
                <c:formatCode>General</c:formatCode>
                <c:ptCount val="2"/>
                <c:pt idx="0">
                  <c:v>78</c:v>
                </c:pt>
                <c:pt idx="1">
                  <c:v>22</c:v>
                </c:pt>
              </c:numCache>
            </c:numRef>
          </c:val>
          <c:extLst>
            <c:ext xmlns:c16="http://schemas.microsoft.com/office/drawing/2014/chart" uri="{C3380CC4-5D6E-409C-BE32-E72D297353CC}">
              <c16:uniqueId val="{00000014-6C39-402A-BCA2-33D71987B181}"/>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20644693959812"/>
          <c:y val="1.7171239958641525E-2"/>
          <c:w val="0.7763849577282419"/>
          <c:h val="0.93542145868130122"/>
        </c:manualLayout>
      </c:layout>
      <c:barChart>
        <c:barDir val="bar"/>
        <c:grouping val="clustered"/>
        <c:varyColors val="0"/>
        <c:ser>
          <c:idx val="0"/>
          <c:order val="0"/>
          <c:tx>
            <c:strRef>
              <c:f>Table!$C$15</c:f>
              <c:strCache>
                <c:ptCount val="1"/>
                <c:pt idx="0">
                  <c:v>Over/Under</c:v>
                </c:pt>
              </c:strCache>
            </c:strRef>
          </c:tx>
          <c:spPr>
            <a:solidFill>
              <a:schemeClr val="accent4"/>
            </a:solidFill>
          </c:spPr>
          <c:invertIfNegative val="0"/>
          <c:dLbls>
            <c:dLbl>
              <c:idx val="0"/>
              <c:tx>
                <c:rich>
                  <a:bodyPr/>
                  <a:lstStyle/>
                  <a:p>
                    <a:r>
                      <a:rPr lang="en-US"/>
                      <a:t>16.67%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60B-4D71-855F-2C0FAC7DC51B}"/>
                </c:ext>
              </c:extLst>
            </c:dLbl>
            <c:dLbl>
              <c:idx val="1"/>
              <c:tx>
                <c:rich>
                  <a:bodyPr/>
                  <a:lstStyle/>
                  <a:p>
                    <a:r>
                      <a:rPr lang="en-US"/>
                      <a:t>8.63%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0B-4D71-855F-2C0FAC7DC51B}"/>
                </c:ext>
              </c:extLst>
            </c:dLbl>
            <c:dLbl>
              <c:idx val="2"/>
              <c:tx>
                <c:rich>
                  <a:bodyPr/>
                  <a:lstStyle/>
                  <a:p>
                    <a:r>
                      <a:rPr lang="en-US"/>
                      <a:t>4.96%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0B-4D71-855F-2C0FAC7DC51B}"/>
                </c:ext>
              </c:extLst>
            </c:dLbl>
            <c:dLbl>
              <c:idx val="3"/>
              <c:tx>
                <c:rich>
                  <a:bodyPr/>
                  <a:lstStyle/>
                  <a:p>
                    <a:r>
                      <a:rPr lang="en-US"/>
                      <a:t>1.71%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0B-4D71-855F-2C0FAC7DC51B}"/>
                </c:ext>
              </c:extLst>
            </c:dLbl>
            <c:dLbl>
              <c:idx val="4"/>
              <c:tx>
                <c:rich>
                  <a:bodyPr/>
                  <a:lstStyle/>
                  <a:p>
                    <a:r>
                      <a:rPr lang="en-US"/>
                      <a:t>1.16%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0B-4D71-855F-2C0FAC7DC51B}"/>
                </c:ext>
              </c:extLst>
            </c:dLbl>
            <c:dLbl>
              <c:idx val="5"/>
              <c:tx>
                <c:rich>
                  <a:bodyPr/>
                  <a:lstStyle/>
                  <a:p>
                    <a:r>
                      <a:rPr lang="en-US"/>
                      <a:t>0.41%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0B-4D71-855F-2C0FAC7DC51B}"/>
                </c:ext>
              </c:extLst>
            </c:dLbl>
            <c:dLbl>
              <c:idx val="6"/>
              <c:tx>
                <c:rich>
                  <a:bodyPr/>
                  <a:lstStyle/>
                  <a:p>
                    <a:r>
                      <a:rPr lang="en-US"/>
                      <a:t>-0.89%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0B-4D71-855F-2C0FAC7DC51B}"/>
                </c:ext>
              </c:extLst>
            </c:dLbl>
            <c:dLbl>
              <c:idx val="7"/>
              <c:tx>
                <c:rich>
                  <a:bodyPr/>
                  <a:lstStyle/>
                  <a:p>
                    <a:r>
                      <a:rPr lang="en-US"/>
                      <a:t>-2.93%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0B-4D71-855F-2C0FAC7DC51B}"/>
                </c:ext>
              </c:extLst>
            </c:dLbl>
            <c:dLbl>
              <c:idx val="8"/>
              <c:tx>
                <c:rich>
                  <a:bodyPr/>
                  <a:lstStyle/>
                  <a:p>
                    <a:r>
                      <a:rPr lang="en-US"/>
                      <a:t>-3.32%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0B-4D71-855F-2C0FAC7DC51B}"/>
                </c:ext>
              </c:extLst>
            </c:dLbl>
            <c:dLbl>
              <c:idx val="9"/>
              <c:tx>
                <c:rich>
                  <a:bodyPr/>
                  <a:lstStyle/>
                  <a:p>
                    <a:pPr>
                      <a:defRPr sz="1200" b="0">
                        <a:latin typeface="Arial" panose="020B0604020202020204" pitchFamily="34" charset="0"/>
                        <a:cs typeface="Arial" panose="020B0604020202020204" pitchFamily="34" charset="0"/>
                      </a:defRPr>
                    </a:pPr>
                    <a:r>
                      <a:rPr lang="en-US" dirty="0"/>
                      <a:t>-4.88%</a:t>
                    </a:r>
                  </a:p>
                </c:rich>
              </c:tx>
              <c:numFmt formatCode="0.00&quot;%&quot;" sourceLinked="0"/>
              <c:spPr>
                <a:solidFill>
                  <a:schemeClr val="bg2"/>
                </a:solid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23-481A-8891-2EA7AE2EAD2C}"/>
                </c:ext>
              </c:extLst>
            </c:dLbl>
            <c:dLbl>
              <c:idx val="10"/>
              <c:tx>
                <c:rich>
                  <a:bodyPr/>
                  <a:lstStyle/>
                  <a:p>
                    <a:r>
                      <a:rPr lang="en-US"/>
                      <a:t>-10.29%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0B-4D71-855F-2C0FAC7DC51B}"/>
                </c:ext>
              </c:extLst>
            </c:dLbl>
            <c:dLbl>
              <c:idx val="11"/>
              <c:tx>
                <c:rich>
                  <a:bodyPr/>
                  <a:lstStyle/>
                  <a:p>
                    <a:r>
                      <a:rPr lang="en-US"/>
                      <a:t>-11.23%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0B-4D71-855F-2C0FAC7DC51B}"/>
                </c:ext>
              </c:extLst>
            </c:dLbl>
            <c:numFmt formatCode="0.00&quot;%&quot;" sourceLinked="0"/>
            <c:spPr>
              <a:noFill/>
              <a:ln>
                <a:noFill/>
              </a:ln>
              <a:effectLst/>
            </c:spPr>
            <c:txPr>
              <a:bodyPr/>
              <a:lstStyle/>
              <a:p>
                <a:pPr>
                  <a:defRPr sz="1200" b="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Table!$B$16:$B$27</c:f>
              <c:strCache>
                <c:ptCount val="12"/>
                <c:pt idx="0">
                  <c:v>Industrials</c:v>
                </c:pt>
                <c:pt idx="1">
                  <c:v>Materials</c:v>
                </c:pt>
                <c:pt idx="2">
                  <c:v>Health Care</c:v>
                </c:pt>
                <c:pt idx="3">
                  <c:v>Consumer Staples</c:v>
                </c:pt>
                <c:pt idx="4">
                  <c:v>Cash &amp; Cash Equivalents</c:v>
                </c:pt>
                <c:pt idx="5">
                  <c:v>Energy</c:v>
                </c:pt>
                <c:pt idx="6">
                  <c:v>Consumer Discretionary</c:v>
                </c:pt>
                <c:pt idx="7">
                  <c:v>Real Estate</c:v>
                </c:pt>
                <c:pt idx="8">
                  <c:v>Utilities</c:v>
                </c:pt>
                <c:pt idx="9">
                  <c:v>Information Technology</c:v>
                </c:pt>
                <c:pt idx="10">
                  <c:v>Communication Services</c:v>
                </c:pt>
                <c:pt idx="11">
                  <c:v>Financials</c:v>
                </c:pt>
              </c:strCache>
            </c:strRef>
          </c:cat>
          <c:val>
            <c:numRef>
              <c:f>Table!$C$16:$C$27</c:f>
              <c:numCache>
                <c:formatCode>0.00</c:formatCode>
                <c:ptCount val="12"/>
                <c:pt idx="0">
                  <c:v>16.430599999999998</c:v>
                </c:pt>
                <c:pt idx="1">
                  <c:v>8.4675999999999991</c:v>
                </c:pt>
                <c:pt idx="2">
                  <c:v>5.5597000000000003</c:v>
                </c:pt>
                <c:pt idx="3">
                  <c:v>1.9419</c:v>
                </c:pt>
                <c:pt idx="4">
                  <c:v>1.1424000000000001</c:v>
                </c:pt>
                <c:pt idx="5">
                  <c:v>0.23169999999999999</c:v>
                </c:pt>
                <c:pt idx="6">
                  <c:v>-1.7859</c:v>
                </c:pt>
                <c:pt idx="7">
                  <c:v>-3.2208000000000001</c:v>
                </c:pt>
                <c:pt idx="8">
                  <c:v>-3.5895999999999999</c:v>
                </c:pt>
                <c:pt idx="9">
                  <c:v>-3.8933</c:v>
                </c:pt>
                <c:pt idx="10">
                  <c:v>-10.2041</c:v>
                </c:pt>
                <c:pt idx="11">
                  <c:v>-11.0801</c:v>
                </c:pt>
              </c:numCache>
            </c:numRef>
          </c:val>
          <c:extLst>
            <c:ext xmlns:c16="http://schemas.microsoft.com/office/drawing/2014/chart" uri="{C3380CC4-5D6E-409C-BE32-E72D297353CC}">
              <c16:uniqueId val="{00000001-F7AC-42F0-A97A-40C91AE27FEC}"/>
            </c:ext>
          </c:extLst>
        </c:ser>
        <c:dLbls>
          <c:showLegendKey val="0"/>
          <c:showVal val="0"/>
          <c:showCatName val="0"/>
          <c:showSerName val="0"/>
          <c:showPercent val="0"/>
          <c:showBubbleSize val="0"/>
        </c:dLbls>
        <c:gapWidth val="50"/>
        <c:axId val="135518464"/>
        <c:axId val="135540736"/>
      </c:barChart>
      <c:catAx>
        <c:axId val="135518464"/>
        <c:scaling>
          <c:orientation val="minMax"/>
        </c:scaling>
        <c:delete val="0"/>
        <c:axPos val="l"/>
        <c:numFmt formatCode="General" sourceLinked="1"/>
        <c:majorTickMark val="none"/>
        <c:minorTickMark val="none"/>
        <c:tickLblPos val="low"/>
        <c:crossAx val="135540736"/>
        <c:crosses val="autoZero"/>
        <c:auto val="1"/>
        <c:lblAlgn val="ctr"/>
        <c:lblOffset val="100"/>
        <c:noMultiLvlLbl val="0"/>
      </c:catAx>
      <c:valAx>
        <c:axId val="135540736"/>
        <c:scaling>
          <c:orientation val="minMax"/>
        </c:scaling>
        <c:delete val="0"/>
        <c:axPos val="b"/>
        <c:numFmt formatCode="0&quot;%&quot;" sourceLinked="0"/>
        <c:majorTickMark val="out"/>
        <c:minorTickMark val="none"/>
        <c:tickLblPos val="nextTo"/>
        <c:spPr>
          <a:ln>
            <a:noFill/>
          </a:ln>
        </c:spPr>
        <c:txPr>
          <a:bodyPr/>
          <a:lstStyle/>
          <a:p>
            <a:pPr>
              <a:defRPr sz="1400"/>
            </a:pPr>
            <a:endParaRPr lang="en-US"/>
          </a:p>
        </c:txPr>
        <c:crossAx val="135518464"/>
        <c:crosses val="autoZero"/>
        <c:crossBetween val="between"/>
      </c:valAx>
      <c:spPr>
        <a:ln>
          <a:noFill/>
        </a:ln>
      </c:spPr>
    </c:plotArea>
    <c:plotVisOnly val="1"/>
    <c:dispBlanksAs val="gap"/>
    <c:showDLblsOverMax val="0"/>
  </c:chart>
  <c:txPr>
    <a:bodyPr/>
    <a:lstStyle/>
    <a:p>
      <a:pPr algn="ctr">
        <a:defRPr lang="en-US"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4F81BD"/>
            </a:solidFill>
            <a:ln w="9525">
              <a:solidFill>
                <a:srgbClr val="FFFFFF"/>
              </a:solidFill>
              <a:prstDash val="solid"/>
            </a:ln>
          </c:spPr>
          <c:dPt>
            <c:idx val="0"/>
            <c:bubble3D val="0"/>
            <c:spPr>
              <a:solidFill>
                <a:srgbClr val="005598"/>
              </a:solidFill>
              <a:ln w="9525">
                <a:noFill/>
                <a:prstDash val="solid"/>
              </a:ln>
            </c:spPr>
            <c:extLst>
              <c:ext xmlns:c16="http://schemas.microsoft.com/office/drawing/2014/chart" uri="{C3380CC4-5D6E-409C-BE32-E72D297353CC}">
                <c16:uniqueId val="{00000001-3056-45AF-8A8D-9076B7F37839}"/>
              </c:ext>
            </c:extLst>
          </c:dPt>
          <c:dPt>
            <c:idx val="1"/>
            <c:bubble3D val="0"/>
            <c:spPr>
              <a:solidFill>
                <a:srgbClr val="FFFFFF">
                  <a:lumMod val="85000"/>
                </a:srgbClr>
              </a:solidFill>
              <a:ln w="9525">
                <a:noFill/>
                <a:prstDash val="solid"/>
              </a:ln>
            </c:spPr>
            <c:extLst>
              <c:ext xmlns:c16="http://schemas.microsoft.com/office/drawing/2014/chart" uri="{C3380CC4-5D6E-409C-BE32-E72D297353CC}">
                <c16:uniqueId val="{00000003-3056-45AF-8A8D-9076B7F37839}"/>
              </c:ext>
            </c:extLst>
          </c:dPt>
          <c:dPt>
            <c:idx val="2"/>
            <c:bubble3D val="0"/>
            <c:spPr>
              <a:solidFill>
                <a:srgbClr val="A6C2E2"/>
              </a:solidFill>
              <a:ln w="9525">
                <a:solidFill>
                  <a:srgbClr val="FFFFFF"/>
                </a:solidFill>
                <a:prstDash val="solid"/>
              </a:ln>
            </c:spPr>
            <c:extLst>
              <c:ext xmlns:c16="http://schemas.microsoft.com/office/drawing/2014/chart" uri="{C3380CC4-5D6E-409C-BE32-E72D297353CC}">
                <c16:uniqueId val="{00000005-3056-45AF-8A8D-9076B7F37839}"/>
              </c:ext>
            </c:extLst>
          </c:dPt>
          <c:dPt>
            <c:idx val="3"/>
            <c:bubble3D val="0"/>
            <c:spPr>
              <a:solidFill>
                <a:srgbClr val="D69500"/>
              </a:solidFill>
              <a:ln w="9525">
                <a:solidFill>
                  <a:srgbClr val="FFFFFF"/>
                </a:solidFill>
                <a:prstDash val="solid"/>
              </a:ln>
            </c:spPr>
            <c:extLst>
              <c:ext xmlns:c16="http://schemas.microsoft.com/office/drawing/2014/chart" uri="{C3380CC4-5D6E-409C-BE32-E72D297353CC}">
                <c16:uniqueId val="{00000007-3056-45AF-8A8D-9076B7F37839}"/>
              </c:ext>
            </c:extLst>
          </c:dPt>
          <c:dPt>
            <c:idx val="4"/>
            <c:bubble3D val="0"/>
            <c:spPr>
              <a:solidFill>
                <a:srgbClr val="E3BA57"/>
              </a:solidFill>
              <a:ln w="9525">
                <a:solidFill>
                  <a:srgbClr val="FFFFFF"/>
                </a:solidFill>
                <a:prstDash val="solid"/>
              </a:ln>
            </c:spPr>
            <c:extLst>
              <c:ext xmlns:c16="http://schemas.microsoft.com/office/drawing/2014/chart" uri="{C3380CC4-5D6E-409C-BE32-E72D297353CC}">
                <c16:uniqueId val="{00000009-3056-45AF-8A8D-9076B7F37839}"/>
              </c:ext>
            </c:extLst>
          </c:dPt>
          <c:dPt>
            <c:idx val="5"/>
            <c:bubble3D val="0"/>
            <c:spPr>
              <a:solidFill>
                <a:srgbClr val="F2DAA6"/>
              </a:solidFill>
              <a:ln w="9525">
                <a:solidFill>
                  <a:srgbClr val="FFFFFF"/>
                </a:solidFill>
                <a:prstDash val="solid"/>
              </a:ln>
            </c:spPr>
            <c:extLst>
              <c:ext xmlns:c16="http://schemas.microsoft.com/office/drawing/2014/chart" uri="{C3380CC4-5D6E-409C-BE32-E72D297353CC}">
                <c16:uniqueId val="{0000000B-3056-45AF-8A8D-9076B7F37839}"/>
              </c:ext>
            </c:extLst>
          </c:dPt>
          <c:dPt>
            <c:idx val="6"/>
            <c:bubble3D val="0"/>
            <c:spPr>
              <a:solidFill>
                <a:srgbClr val="919900"/>
              </a:solidFill>
              <a:ln w="9525">
                <a:solidFill>
                  <a:srgbClr val="FFFFFF"/>
                </a:solidFill>
                <a:prstDash val="solid"/>
              </a:ln>
            </c:spPr>
            <c:extLst>
              <c:ext xmlns:c16="http://schemas.microsoft.com/office/drawing/2014/chart" uri="{C3380CC4-5D6E-409C-BE32-E72D297353CC}">
                <c16:uniqueId val="{0000000D-3056-45AF-8A8D-9076B7F37839}"/>
              </c:ext>
            </c:extLst>
          </c:dPt>
          <c:dPt>
            <c:idx val="7"/>
            <c:bubble3D val="0"/>
            <c:spPr>
              <a:solidFill>
                <a:srgbClr val="B7BD58"/>
              </a:solidFill>
              <a:ln w="9525">
                <a:solidFill>
                  <a:srgbClr val="FFFFFF"/>
                </a:solidFill>
                <a:prstDash val="solid"/>
              </a:ln>
            </c:spPr>
            <c:extLst>
              <c:ext xmlns:c16="http://schemas.microsoft.com/office/drawing/2014/chart" uri="{C3380CC4-5D6E-409C-BE32-E72D297353CC}">
                <c16:uniqueId val="{0000000F-3056-45AF-8A8D-9076B7F37839}"/>
              </c:ext>
            </c:extLst>
          </c:dPt>
          <c:dPt>
            <c:idx val="8"/>
            <c:bubble3D val="0"/>
            <c:spPr>
              <a:solidFill>
                <a:srgbClr val="BE4646"/>
              </a:solidFill>
              <a:ln w="9525">
                <a:solidFill>
                  <a:srgbClr val="FFFFFF"/>
                </a:solidFill>
                <a:prstDash val="solid"/>
              </a:ln>
            </c:spPr>
            <c:extLst>
              <c:ext xmlns:c16="http://schemas.microsoft.com/office/drawing/2014/chart" uri="{C3380CC4-5D6E-409C-BE32-E72D297353CC}">
                <c16:uniqueId val="{00000011-3056-45AF-8A8D-9076B7F37839}"/>
              </c:ext>
            </c:extLst>
          </c:dPt>
          <c:dPt>
            <c:idx val="9"/>
            <c:bubble3D val="0"/>
            <c:spPr>
              <a:solidFill>
                <a:srgbClr val="D48788"/>
              </a:solidFill>
              <a:ln w="9525">
                <a:solidFill>
                  <a:srgbClr val="FFFFFF"/>
                </a:solidFill>
                <a:prstDash val="solid"/>
              </a:ln>
            </c:spPr>
            <c:extLst>
              <c:ext xmlns:c16="http://schemas.microsoft.com/office/drawing/2014/chart" uri="{C3380CC4-5D6E-409C-BE32-E72D297353CC}">
                <c16:uniqueId val="{00000013-3056-45AF-8A8D-9076B7F37839}"/>
              </c:ext>
            </c:extLst>
          </c:dPt>
          <c:cat>
            <c:strRef>
              <c:f>Sheet1!$A$2:$A$3</c:f>
              <c:strCache>
                <c:ptCount val="2"/>
                <c:pt idx="0">
                  <c:v>Category 1</c:v>
                </c:pt>
                <c:pt idx="1">
                  <c:v>Category 2</c:v>
                </c:pt>
              </c:strCache>
            </c:strRef>
          </c:cat>
          <c:val>
            <c:numRef>
              <c:f>Sheet1!$B$2:$B$3</c:f>
              <c:numCache>
                <c:formatCode>General</c:formatCode>
                <c:ptCount val="2"/>
                <c:pt idx="0">
                  <c:v>78</c:v>
                </c:pt>
                <c:pt idx="1">
                  <c:v>22</c:v>
                </c:pt>
              </c:numCache>
            </c:numRef>
          </c:val>
          <c:extLst>
            <c:ext xmlns:c16="http://schemas.microsoft.com/office/drawing/2014/chart" uri="{C3380CC4-5D6E-409C-BE32-E72D297353CC}">
              <c16:uniqueId val="{00000014-3056-45AF-8A8D-9076B7F37839}"/>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707418770546541E-2"/>
          <c:y val="4.6344703160457995E-2"/>
          <c:w val="0.71770177956701742"/>
          <c:h val="0.83716235323404631"/>
        </c:manualLayout>
      </c:layout>
      <c:areaChart>
        <c:grouping val="standard"/>
        <c:varyColors val="0"/>
        <c:ser>
          <c:idx val="0"/>
          <c:order val="0"/>
          <c:tx>
            <c:strRef>
              <c:f>Sheet1!$B$1</c:f>
              <c:strCache>
                <c:ptCount val="1"/>
                <c:pt idx="0">
                  <c:v> Franklin Rising Dividends Fund—Class A   </c:v>
                </c:pt>
              </c:strCache>
            </c:strRef>
          </c:tx>
          <c:spPr>
            <a:solidFill>
              <a:srgbClr val="005598"/>
            </a:solidFill>
          </c:spPr>
          <c:dLbls>
            <c:dLbl>
              <c:idx val="120"/>
              <c:layout>
                <c:manualLayout>
                  <c:x val="4.4266632275317574E-2"/>
                  <c:y val="-0.30385452041502997"/>
                </c:manualLayout>
              </c:layout>
              <c:numFmt formatCode="&quot;$&quot;#,##0" sourceLinked="0"/>
              <c:spPr>
                <a:noFill/>
                <a:ln>
                  <a:noFill/>
                </a:ln>
                <a:effectLst/>
              </c:spPr>
              <c:txPr>
                <a:bodyPr/>
                <a:lstStyle/>
                <a:p>
                  <a:pPr>
                    <a:defRPr sz="1600" b="1">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36-4040-AB32-9B62A0089482}"/>
                </c:ext>
              </c:extLst>
            </c:dLbl>
            <c:numFmt formatCode="&quot;$&quot;#,##0" sourceLinked="0"/>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Sheet1!$A$2:$A$122</c:f>
              <c:numCache>
                <c:formatCode>mm/dd/yyyy</c:formatCode>
                <c:ptCount val="121"/>
                <c:pt idx="0">
                  <c:v>36891</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numCache>
            </c:numRef>
          </c:cat>
          <c:val>
            <c:numRef>
              <c:f>Sheet1!$B$2:$B$122</c:f>
              <c:numCache>
                <c:formatCode>General</c:formatCode>
                <c:ptCount val="121"/>
                <c:pt idx="0">
                  <c:v>10000</c:v>
                </c:pt>
                <c:pt idx="1">
                  <c:v>9523.3161</c:v>
                </c:pt>
                <c:pt idx="2">
                  <c:v>9492.227996456837</c:v>
                </c:pt>
                <c:pt idx="3">
                  <c:v>10303.247943209868</c:v>
                </c:pt>
                <c:pt idx="4">
                  <c:v>10256.509422597564</c:v>
                </c:pt>
                <c:pt idx="5">
                  <c:v>10427.884002628429</c:v>
                </c:pt>
                <c:pt idx="6">
                  <c:v>9858.4978647882308</c:v>
                </c:pt>
                <c:pt idx="7">
                  <c:v>9764.9045393642264</c:v>
                </c:pt>
                <c:pt idx="8">
                  <c:v>10331.664188334058</c:v>
                </c:pt>
                <c:pt idx="9">
                  <c:v>10434.112970425578</c:v>
                </c:pt>
                <c:pt idx="10">
                  <c:v>10689.493311115488</c:v>
                </c:pt>
                <c:pt idx="11">
                  <c:v>10861.484158538275</c:v>
                </c:pt>
                <c:pt idx="12">
                  <c:v>11898.052940423939</c:v>
                </c:pt>
                <c:pt idx="13">
                  <c:v>12102.109307573386</c:v>
                </c:pt>
                <c:pt idx="14">
                  <c:v>12039.322717338044</c:v>
                </c:pt>
                <c:pt idx="15">
                  <c:v>11818.939543986809</c:v>
                </c:pt>
                <c:pt idx="16">
                  <c:v>12415.908625451997</c:v>
                </c:pt>
                <c:pt idx="17">
                  <c:v>12855.780553666285</c:v>
                </c:pt>
                <c:pt idx="18">
                  <c:v>12887.501163720013</c:v>
                </c:pt>
                <c:pt idx="19">
                  <c:v>13155.116182510206</c:v>
                </c:pt>
                <c:pt idx="20">
                  <c:v>13076.405833611203</c:v>
                </c:pt>
                <c:pt idx="21">
                  <c:v>11936.543905995048</c:v>
                </c:pt>
                <c:pt idx="22">
                  <c:v>12120.506459076511</c:v>
                </c:pt>
                <c:pt idx="23">
                  <c:v>12961.478345744496</c:v>
                </c:pt>
                <c:pt idx="24">
                  <c:v>13457.677047818943</c:v>
                </c:pt>
                <c:pt idx="25">
                  <c:v>13767.236187497236</c:v>
                </c:pt>
                <c:pt idx="26">
                  <c:v>14114.811404266695</c:v>
                </c:pt>
                <c:pt idx="27">
                  <c:v>14823.192291101312</c:v>
                </c:pt>
                <c:pt idx="28">
                  <c:v>15007.871182753839</c:v>
                </c:pt>
                <c:pt idx="29">
                  <c:v>14915.531803491573</c:v>
                </c:pt>
                <c:pt idx="30">
                  <c:v>14385.393978725568</c:v>
                </c:pt>
                <c:pt idx="31">
                  <c:v>13466.599009158304</c:v>
                </c:pt>
                <c:pt idx="32">
                  <c:v>13662.318653843698</c:v>
                </c:pt>
                <c:pt idx="33">
                  <c:v>12446.183070538254</c:v>
                </c:pt>
                <c:pt idx="34">
                  <c:v>13039.376743546427</c:v>
                </c:pt>
                <c:pt idx="35">
                  <c:v>13458.421759622337</c:v>
                </c:pt>
                <c:pt idx="36">
                  <c:v>13220.196523986961</c:v>
                </c:pt>
                <c:pt idx="37">
                  <c:v>12710.884883447301</c:v>
                </c:pt>
                <c:pt idx="38">
                  <c:v>12469.920189902081</c:v>
                </c:pt>
                <c:pt idx="39">
                  <c:v>12464.443775052281</c:v>
                </c:pt>
                <c:pt idx="40">
                  <c:v>13510.449426521898</c:v>
                </c:pt>
                <c:pt idx="41">
                  <c:v>14151.196271233115</c:v>
                </c:pt>
                <c:pt idx="42">
                  <c:v>14178.578552994024</c:v>
                </c:pt>
                <c:pt idx="43">
                  <c:v>14698.843060844021</c:v>
                </c:pt>
                <c:pt idx="44">
                  <c:v>14890.519502079762</c:v>
                </c:pt>
                <c:pt idx="45">
                  <c:v>14808.372526427054</c:v>
                </c:pt>
                <c:pt idx="46">
                  <c:v>15837.948763974113</c:v>
                </c:pt>
                <c:pt idx="47">
                  <c:v>15914.619323663586</c:v>
                </c:pt>
                <c:pt idx="48">
                  <c:v>16353.972468723839</c:v>
                </c:pt>
                <c:pt idx="49">
                  <c:v>16541.44214362594</c:v>
                </c:pt>
                <c:pt idx="50">
                  <c:v>16833.674343301474</c:v>
                </c:pt>
                <c:pt idx="51">
                  <c:v>16695.828939216713</c:v>
                </c:pt>
                <c:pt idx="52">
                  <c:v>16398.083039037745</c:v>
                </c:pt>
                <c:pt idx="53">
                  <c:v>16673.773678380774</c:v>
                </c:pt>
                <c:pt idx="54">
                  <c:v>17043.199141900874</c:v>
                </c:pt>
                <c:pt idx="55">
                  <c:v>16635.17694414017</c:v>
                </c:pt>
                <c:pt idx="56">
                  <c:v>16855.72944710097</c:v>
                </c:pt>
                <c:pt idx="57">
                  <c:v>16861.243293317704</c:v>
                </c:pt>
                <c:pt idx="58">
                  <c:v>16773.022233383272</c:v>
                </c:pt>
                <c:pt idx="59">
                  <c:v>17489.818009447794</c:v>
                </c:pt>
                <c:pt idx="60">
                  <c:v>18034.948702482547</c:v>
                </c:pt>
                <c:pt idx="61">
                  <c:v>17625.573401884896</c:v>
                </c:pt>
                <c:pt idx="62">
                  <c:v>17889.143935212142</c:v>
                </c:pt>
                <c:pt idx="63">
                  <c:v>17580.710406750455</c:v>
                </c:pt>
                <c:pt idx="64">
                  <c:v>17261.061094662793</c:v>
                </c:pt>
                <c:pt idx="65">
                  <c:v>17642.397116852579</c:v>
                </c:pt>
                <c:pt idx="66">
                  <c:v>17524.63164616199</c:v>
                </c:pt>
                <c:pt idx="67">
                  <c:v>18074.204094585632</c:v>
                </c:pt>
                <c:pt idx="68">
                  <c:v>17535.847478102674</c:v>
                </c:pt>
                <c:pt idx="69">
                  <c:v>17468.552961971556</c:v>
                </c:pt>
                <c:pt idx="70">
                  <c:v>17547.063277032779</c:v>
                </c:pt>
                <c:pt idx="71">
                  <c:v>18231.224853439981</c:v>
                </c:pt>
                <c:pt idx="72">
                  <c:v>18453.450722546015</c:v>
                </c:pt>
                <c:pt idx="73">
                  <c:v>19040.450561202029</c:v>
                </c:pt>
                <c:pt idx="74">
                  <c:v>19467.877640366602</c:v>
                </c:pt>
                <c:pt idx="75">
                  <c:v>19804.120203892617</c:v>
                </c:pt>
                <c:pt idx="76">
                  <c:v>19992.188050996861</c:v>
                </c:pt>
                <c:pt idx="77">
                  <c:v>19484.974644673999</c:v>
                </c:pt>
                <c:pt idx="78">
                  <c:v>19393.790224280077</c:v>
                </c:pt>
                <c:pt idx="79">
                  <c:v>19422.28532631871</c:v>
                </c:pt>
                <c:pt idx="80">
                  <c:v>20174.556856268966</c:v>
                </c:pt>
                <c:pt idx="81">
                  <c:v>20658.974193311897</c:v>
                </c:pt>
                <c:pt idx="82">
                  <c:v>21126.294444256808</c:v>
                </c:pt>
                <c:pt idx="83">
                  <c:v>21513.828217865088</c:v>
                </c:pt>
                <c:pt idx="84">
                  <c:v>21656.162844801354</c:v>
                </c:pt>
                <c:pt idx="85">
                  <c:v>22030.48182335512</c:v>
                </c:pt>
                <c:pt idx="86">
                  <c:v>21595.788913391316</c:v>
                </c:pt>
                <c:pt idx="87">
                  <c:v>21517.30268986971</c:v>
                </c:pt>
                <c:pt idx="88">
                  <c:v>22084.818535892646</c:v>
                </c:pt>
                <c:pt idx="89">
                  <c:v>22942.129769182018</c:v>
                </c:pt>
                <c:pt idx="90">
                  <c:v>22622.147396703222</c:v>
                </c:pt>
                <c:pt idx="91">
                  <c:v>21795.023322739467</c:v>
                </c:pt>
                <c:pt idx="92">
                  <c:v>22157.267507875058</c:v>
                </c:pt>
                <c:pt idx="93">
                  <c:v>22628.184998699602</c:v>
                </c:pt>
                <c:pt idx="94">
                  <c:v>22235.753890104854</c:v>
                </c:pt>
                <c:pt idx="95">
                  <c:v>21414.667102942207</c:v>
                </c:pt>
                <c:pt idx="96">
                  <c:v>21017.786721909997</c:v>
                </c:pt>
                <c:pt idx="97">
                  <c:v>20325.50937837761</c:v>
                </c:pt>
                <c:pt idx="98">
                  <c:v>19826.570766207729</c:v>
                </c:pt>
                <c:pt idx="99">
                  <c:v>20113.460452131923</c:v>
                </c:pt>
                <c:pt idx="100">
                  <c:v>20662.292827066365</c:v>
                </c:pt>
                <c:pt idx="101">
                  <c:v>20992.839716173712</c:v>
                </c:pt>
                <c:pt idx="102">
                  <c:v>19022.032343476119</c:v>
                </c:pt>
                <c:pt idx="103">
                  <c:v>19471.077091314328</c:v>
                </c:pt>
                <c:pt idx="104">
                  <c:v>19583.338170416613</c:v>
                </c:pt>
                <c:pt idx="105">
                  <c:v>18136.416375527024</c:v>
                </c:pt>
                <c:pt idx="106">
                  <c:v>15810.115376749756</c:v>
                </c:pt>
                <c:pt idx="107">
                  <c:v>14887.07910235051</c:v>
                </c:pt>
                <c:pt idx="108">
                  <c:v>15296.931853089129</c:v>
                </c:pt>
                <c:pt idx="109">
                  <c:v>13629.917498657762</c:v>
                </c:pt>
                <c:pt idx="110">
                  <c:v>12243.932486869275</c:v>
                </c:pt>
                <c:pt idx="111">
                  <c:v>13323.340188527538</c:v>
                </c:pt>
                <c:pt idx="112">
                  <c:v>14466.618141839517</c:v>
                </c:pt>
                <c:pt idx="113">
                  <c:v>15060.611696096192</c:v>
                </c:pt>
                <c:pt idx="114">
                  <c:v>15188.352189955673</c:v>
                </c:pt>
                <c:pt idx="115">
                  <c:v>16197.502609618061</c:v>
                </c:pt>
                <c:pt idx="116">
                  <c:v>16702.077816361369</c:v>
                </c:pt>
                <c:pt idx="117">
                  <c:v>17066.138351189496</c:v>
                </c:pt>
                <c:pt idx="118">
                  <c:v>16746.787042663178</c:v>
                </c:pt>
                <c:pt idx="119">
                  <c:v>17692.06714080834</c:v>
                </c:pt>
                <c:pt idx="120">
                  <c:v>17904.815663541929</c:v>
                </c:pt>
              </c:numCache>
            </c:numRef>
          </c:val>
          <c:extLst>
            <c:ext xmlns:c16="http://schemas.microsoft.com/office/drawing/2014/chart" uri="{C3380CC4-5D6E-409C-BE32-E72D297353CC}">
              <c16:uniqueId val="{00000001-2136-4040-AB32-9B62A0089482}"/>
            </c:ext>
          </c:extLst>
        </c:ser>
        <c:dLbls>
          <c:showLegendKey val="0"/>
          <c:showVal val="0"/>
          <c:showCatName val="0"/>
          <c:showSerName val="0"/>
          <c:showPercent val="0"/>
          <c:showBubbleSize val="0"/>
        </c:dLbls>
        <c:axId val="149404288"/>
        <c:axId val="149504384"/>
      </c:areaChart>
      <c:lineChart>
        <c:grouping val="standard"/>
        <c:varyColors val="0"/>
        <c:ser>
          <c:idx val="1"/>
          <c:order val="1"/>
          <c:tx>
            <c:strRef>
              <c:f>Sheet1!$C$1</c:f>
              <c:strCache>
                <c:ptCount val="1"/>
                <c:pt idx="0">
                  <c:v> S&amp;P 500 Index</c:v>
                </c:pt>
              </c:strCache>
            </c:strRef>
          </c:tx>
          <c:spPr>
            <a:ln w="28575">
              <a:solidFill>
                <a:srgbClr val="4E9D2D"/>
              </a:solidFill>
            </a:ln>
          </c:spPr>
          <c:marker>
            <c:symbol val="none"/>
          </c:marker>
          <c:dLbls>
            <c:dLbl>
              <c:idx val="120"/>
              <c:layout>
                <c:manualLayout>
                  <c:x val="9.5428581805271585E-5"/>
                  <c:y val="0"/>
                </c:manualLayout>
              </c:layout>
              <c:tx>
                <c:rich>
                  <a:bodyPr/>
                  <a:lstStyle/>
                  <a:p>
                    <a:pPr>
                      <a:defRPr sz="1600" b="1">
                        <a:solidFill>
                          <a:schemeClr val="accent4"/>
                        </a:solidFill>
                        <a:latin typeface="Arial" panose="020B0604020202020204" pitchFamily="34" charset="0"/>
                        <a:cs typeface="Arial" panose="020B0604020202020204" pitchFamily="34" charset="0"/>
                      </a:defRPr>
                    </a:pPr>
                    <a:r>
                      <a:rPr lang="en-US" dirty="0">
                        <a:solidFill>
                          <a:srgbClr val="4E9D2D"/>
                        </a:solidFill>
                      </a:rPr>
                      <a:t>$9,090</a:t>
                    </a:r>
                  </a:p>
                </c:rich>
              </c:tx>
              <c:numFmt formatCode="&quot;$&quot;#,##0" sourceLinked="0"/>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36-4040-AB32-9B62A0089482}"/>
                </c:ext>
              </c:extLst>
            </c:dLbl>
            <c:numFmt formatCode="&quot;$&quot;#,##0" sourceLinked="0"/>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Sheet1!$A$2:$A$122</c:f>
              <c:numCache>
                <c:formatCode>mm/dd/yyyy</c:formatCode>
                <c:ptCount val="121"/>
                <c:pt idx="0">
                  <c:v>36891</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numCache>
            </c:numRef>
          </c:cat>
          <c:val>
            <c:numRef>
              <c:f>Sheet1!$C$2:$C$122</c:f>
              <c:numCache>
                <c:formatCode>General</c:formatCode>
                <c:ptCount val="121"/>
                <c:pt idx="0">
                  <c:v>10000</c:v>
                </c:pt>
                <c:pt idx="1">
                  <c:v>9497.5759999999991</c:v>
                </c:pt>
                <c:pt idx="2">
                  <c:v>9317.7916351079984</c:v>
                </c:pt>
                <c:pt idx="3">
                  <c:v>10229.340009420652</c:v>
                </c:pt>
                <c:pt idx="4">
                  <c:v>9921.5821317652226</c:v>
                </c:pt>
                <c:pt idx="5">
                  <c:v>9718.0210311677947</c:v>
                </c:pt>
                <c:pt idx="6">
                  <c:v>9957.5994036491738</c:v>
                </c:pt>
                <c:pt idx="7">
                  <c:v>9801.9222945725214</c:v>
                </c:pt>
                <c:pt idx="8">
                  <c:v>10410.762816746517</c:v>
                </c:pt>
                <c:pt idx="9">
                  <c:v>9861.1442921331727</c:v>
                </c:pt>
                <c:pt idx="10">
                  <c:v>9819.4523601804631</c:v>
                </c:pt>
                <c:pt idx="11">
                  <c:v>9045.2936097204874</c:v>
                </c:pt>
                <c:pt idx="12">
                  <c:v>9089.562181175821</c:v>
                </c:pt>
                <c:pt idx="13">
                  <c:v>9412.0516667579777</c:v>
                </c:pt>
                <c:pt idx="14">
                  <c:v>8553.8447952951519</c:v>
                </c:pt>
                <c:pt idx="15">
                  <c:v>8011.9570167442444</c:v>
                </c:pt>
                <c:pt idx="16">
                  <c:v>8634.5694012982458</c:v>
                </c:pt>
                <c:pt idx="17">
                  <c:v>8692.4184259161229</c:v>
                </c:pt>
                <c:pt idx="18">
                  <c:v>8480.8562615732772</c:v>
                </c:pt>
                <c:pt idx="19">
                  <c:v>8397.3690163630981</c:v>
                </c:pt>
                <c:pt idx="20">
                  <c:v>7871.6802801483418</c:v>
                </c:pt>
                <c:pt idx="21">
                  <c:v>7236.0239926617187</c:v>
                </c:pt>
                <c:pt idx="22">
                  <c:v>7374.0062869729873</c:v>
                </c:pt>
                <c:pt idx="23">
                  <c:v>7939.6390254234238</c:v>
                </c:pt>
                <c:pt idx="24">
                  <c:v>8009.1942331056453</c:v>
                </c:pt>
                <c:pt idx="25">
                  <c:v>7892.313658903664</c:v>
                </c:pt>
                <c:pt idx="26">
                  <c:v>7740.1103899917071</c:v>
                </c:pt>
                <c:pt idx="27">
                  <c:v>8031.2089756599444</c:v>
                </c:pt>
                <c:pt idx="28">
                  <c:v>7544.2936410045313</c:v>
                </c:pt>
                <c:pt idx="29">
                  <c:v>7488.7125664631585</c:v>
                </c:pt>
                <c:pt idx="30">
                  <c:v>6955.2945658390145</c:v>
                </c:pt>
                <c:pt idx="31">
                  <c:v>6413.0987511357735</c:v>
                </c:pt>
                <c:pt idx="32">
                  <c:v>6455.2045922962307</c:v>
                </c:pt>
                <c:pt idx="33">
                  <c:v>5753.6574758486904</c:v>
                </c:pt>
                <c:pt idx="34">
                  <c:v>6260.0702415114938</c:v>
                </c:pt>
                <c:pt idx="35">
                  <c:v>6628.5323418636435</c:v>
                </c:pt>
                <c:pt idx="36">
                  <c:v>6239.1219752567749</c:v>
                </c:pt>
                <c:pt idx="37">
                  <c:v>6075.6781925197629</c:v>
                </c:pt>
                <c:pt idx="38">
                  <c:v>5984.5199320548345</c:v>
                </c:pt>
                <c:pt idx="39">
                  <c:v>6042.6254314311336</c:v>
                </c:pt>
                <c:pt idx="40">
                  <c:v>6540.3570924806581</c:v>
                </c:pt>
                <c:pt idx="41">
                  <c:v>6884.9521567907332</c:v>
                </c:pt>
                <c:pt idx="42">
                  <c:v>6972.7793604836188</c:v>
                </c:pt>
                <c:pt idx="43">
                  <c:v>7095.720617055922</c:v>
                </c:pt>
                <c:pt idx="44">
                  <c:v>7234.1020701018078</c:v>
                </c:pt>
                <c:pt idx="45">
                  <c:v>7157.2795231683613</c:v>
                </c:pt>
                <c:pt idx="46">
                  <c:v>7562.1668257939955</c:v>
                </c:pt>
                <c:pt idx="47">
                  <c:v>7628.7010381773789</c:v>
                </c:pt>
                <c:pt idx="48">
                  <c:v>8028.7844497740725</c:v>
                </c:pt>
                <c:pt idx="49">
                  <c:v>8176.1535912281206</c:v>
                </c:pt>
                <c:pt idx="50">
                  <c:v>8289.7980380693953</c:v>
                </c:pt>
                <c:pt idx="51">
                  <c:v>8164.7339999680617</c:v>
                </c:pt>
                <c:pt idx="52">
                  <c:v>8036.5640056365628</c:v>
                </c:pt>
                <c:pt idx="53">
                  <c:v>8146.8465588603103</c:v>
                </c:pt>
                <c:pt idx="54">
                  <c:v>8305.2611755126945</c:v>
                </c:pt>
                <c:pt idx="55">
                  <c:v>8030.3852684912208</c:v>
                </c:pt>
                <c:pt idx="56">
                  <c:v>8062.8673738637408</c:v>
                </c:pt>
                <c:pt idx="57">
                  <c:v>8150.1946778165839</c:v>
                </c:pt>
                <c:pt idx="58">
                  <c:v>8274.7035718706538</c:v>
                </c:pt>
                <c:pt idx="59">
                  <c:v>8609.5113179142554</c:v>
                </c:pt>
                <c:pt idx="60">
                  <c:v>8902.4817956981642</c:v>
                </c:pt>
                <c:pt idx="61">
                  <c:v>8685.4855824243805</c:v>
                </c:pt>
                <c:pt idx="62">
                  <c:v>8868.2629410209192</c:v>
                </c:pt>
                <c:pt idx="63">
                  <c:v>8711.2237408613219</c:v>
                </c:pt>
                <c:pt idx="64">
                  <c:v>8546.0101558816423</c:v>
                </c:pt>
                <c:pt idx="65">
                  <c:v>8817.9322346275785</c:v>
                </c:pt>
                <c:pt idx="66">
                  <c:v>8830.4510530210791</c:v>
                </c:pt>
                <c:pt idx="67">
                  <c:v>9158.840515916143</c:v>
                </c:pt>
                <c:pt idx="68">
                  <c:v>9075.275255048924</c:v>
                </c:pt>
                <c:pt idx="69">
                  <c:v>9148.7795394496679</c:v>
                </c:pt>
                <c:pt idx="70">
                  <c:v>8996.2620655034098</c:v>
                </c:pt>
                <c:pt idx="71">
                  <c:v>9336.5195889710867</c:v>
                </c:pt>
                <c:pt idx="72">
                  <c:v>9339.7696314400091</c:v>
                </c:pt>
                <c:pt idx="73">
                  <c:v>9587.0661837873522</c:v>
                </c:pt>
                <c:pt idx="74">
                  <c:v>9613.0787704638224</c:v>
                </c:pt>
                <c:pt idx="75">
                  <c:v>9732.7375684591698</c:v>
                </c:pt>
                <c:pt idx="76">
                  <c:v>9863.4268219809273</c:v>
                </c:pt>
                <c:pt idx="77">
                  <c:v>9579.5435892467667</c:v>
                </c:pt>
                <c:pt idx="78">
                  <c:v>9592.530576490708</c:v>
                </c:pt>
                <c:pt idx="79">
                  <c:v>9651.7021013517915</c:v>
                </c:pt>
                <c:pt idx="80">
                  <c:v>9881.3460146194648</c:v>
                </c:pt>
                <c:pt idx="81">
                  <c:v>10135.98830141621</c:v>
                </c:pt>
                <c:pt idx="82">
                  <c:v>10466.280629804989</c:v>
                </c:pt>
                <c:pt idx="83">
                  <c:v>10665.30742226136</c:v>
                </c:pt>
                <c:pt idx="84">
                  <c:v>10814.918221719357</c:v>
                </c:pt>
                <c:pt idx="85">
                  <c:v>10978.474392970062</c:v>
                </c:pt>
                <c:pt idx="86">
                  <c:v>10763.748608012838</c:v>
                </c:pt>
                <c:pt idx="87">
                  <c:v>10884.141136193462</c:v>
                </c:pt>
                <c:pt idx="88">
                  <c:v>11366.257433063492</c:v>
                </c:pt>
                <c:pt idx="89">
                  <c:v>11762.884122815985</c:v>
                </c:pt>
                <c:pt idx="90">
                  <c:v>11567.463800018406</c:v>
                </c:pt>
                <c:pt idx="91">
                  <c:v>11208.816898391595</c:v>
                </c:pt>
                <c:pt idx="92">
                  <c:v>11376.838184580174</c:v>
                </c:pt>
                <c:pt idx="93">
                  <c:v>11802.318280477652</c:v>
                </c:pt>
                <c:pt idx="94">
                  <c:v>11990.055396901553</c:v>
                </c:pt>
                <c:pt idx="95">
                  <c:v>11488.791946945448</c:v>
                </c:pt>
                <c:pt idx="96">
                  <c:v>11409.087303934321</c:v>
                </c:pt>
                <c:pt idx="97">
                  <c:v>10724.751992904654</c:v>
                </c:pt>
                <c:pt idx="98">
                  <c:v>10376.349844613551</c:v>
                </c:pt>
                <c:pt idx="99">
                  <c:v>10331.544765984509</c:v>
                </c:pt>
                <c:pt idx="100">
                  <c:v>10834.723023876728</c:v>
                </c:pt>
                <c:pt idx="101">
                  <c:v>10975.060857315793</c:v>
                </c:pt>
                <c:pt idx="102">
                  <c:v>10049.823716824985</c:v>
                </c:pt>
                <c:pt idx="103">
                  <c:v>9965.3428886966103</c:v>
                </c:pt>
                <c:pt idx="104">
                  <c:v>10109.48858397874</c:v>
                </c:pt>
                <c:pt idx="105">
                  <c:v>9208.6593518795707</c:v>
                </c:pt>
                <c:pt idx="106">
                  <c:v>7662.0843519160362</c:v>
                </c:pt>
                <c:pt idx="107">
                  <c:v>7112.294554078042</c:v>
                </c:pt>
                <c:pt idx="108">
                  <c:v>7187.9715018217985</c:v>
                </c:pt>
                <c:pt idx="109">
                  <c:v>6582.1232606306457</c:v>
                </c:pt>
                <c:pt idx="110">
                  <c:v>5881.2732565098686</c:v>
                </c:pt>
                <c:pt idx="111">
                  <c:v>6396.4445636685014</c:v>
                </c:pt>
                <c:pt idx="112">
                  <c:v>7008.6444349904759</c:v>
                </c:pt>
                <c:pt idx="113">
                  <c:v>7400.658243308354</c:v>
                </c:pt>
                <c:pt idx="114">
                  <c:v>7415.338929065605</c:v>
                </c:pt>
                <c:pt idx="115">
                  <c:v>7976.2151442450186</c:v>
                </c:pt>
                <c:pt idx="116">
                  <c:v>8264.190011055869</c:v>
                </c:pt>
                <c:pt idx="117">
                  <c:v>8572.56908773742</c:v>
                </c:pt>
                <c:pt idx="118">
                  <c:v>8413.3164717945219</c:v>
                </c:pt>
                <c:pt idx="119">
                  <c:v>8917.9766403804078</c:v>
                </c:pt>
                <c:pt idx="120">
                  <c:v>9090.2318181776754</c:v>
                </c:pt>
              </c:numCache>
            </c:numRef>
          </c:val>
          <c:smooth val="0"/>
          <c:extLst>
            <c:ext xmlns:c16="http://schemas.microsoft.com/office/drawing/2014/chart" uri="{C3380CC4-5D6E-409C-BE32-E72D297353CC}">
              <c16:uniqueId val="{00000003-2136-4040-AB32-9B62A0089482}"/>
            </c:ext>
          </c:extLst>
        </c:ser>
        <c:dLbls>
          <c:showLegendKey val="0"/>
          <c:showVal val="0"/>
          <c:showCatName val="0"/>
          <c:showSerName val="0"/>
          <c:showPercent val="0"/>
          <c:showBubbleSize val="0"/>
        </c:dLbls>
        <c:marker val="1"/>
        <c:smooth val="0"/>
        <c:axId val="149404288"/>
        <c:axId val="149504384"/>
      </c:lineChart>
      <c:dateAx>
        <c:axId val="149404288"/>
        <c:scaling>
          <c:orientation val="minMax"/>
        </c:scaling>
        <c:delete val="0"/>
        <c:axPos val="b"/>
        <c:numFmt formatCode="yyyy" sourceLinked="0"/>
        <c:majorTickMark val="none"/>
        <c:minorTickMark val="none"/>
        <c:tickLblPos val="low"/>
        <c:spPr>
          <a:ln w="12700">
            <a:solidFill>
              <a:srgbClr val="000000"/>
            </a:solidFill>
            <a:prstDash val="solid"/>
          </a:ln>
        </c:spPr>
        <c:txPr>
          <a:bodyPr rot="0" vert="horz"/>
          <a:lstStyle/>
          <a:p>
            <a:pPr>
              <a:defRPr sz="1400" b="1" i="0" u="none" strike="noStrike" baseline="0">
                <a:solidFill>
                  <a:srgbClr val="000000"/>
                </a:solidFill>
                <a:latin typeface="Arial Narrow" panose="020B0606020202030204" pitchFamily="34" charset="0"/>
                <a:ea typeface="Arial Narrow"/>
                <a:cs typeface="Arial" panose="020B0604020202020204" pitchFamily="34" charset="0"/>
              </a:defRPr>
            </a:pPr>
            <a:endParaRPr lang="en-US"/>
          </a:p>
        </c:txPr>
        <c:crossAx val="149504384"/>
        <c:crosses val="autoZero"/>
        <c:auto val="1"/>
        <c:lblOffset val="0"/>
        <c:baseTimeUnit val="months"/>
        <c:majorUnit val="13"/>
        <c:majorTimeUnit val="months"/>
        <c:minorUnit val="1"/>
      </c:dateAx>
      <c:valAx>
        <c:axId val="149504384"/>
        <c:scaling>
          <c:orientation val="minMax"/>
          <c:max val="25000"/>
          <c:min val="0"/>
        </c:scaling>
        <c:delete val="0"/>
        <c:axPos val="l"/>
        <c:majorGridlines>
          <c:spPr>
            <a:ln w="9525">
              <a:solidFill>
                <a:srgbClr val="FFFFFF">
                  <a:lumMod val="75000"/>
                </a:srgbClr>
              </a:solidFill>
              <a:prstDash val="solid"/>
            </a:ln>
          </c:spPr>
        </c:majorGridlines>
        <c:numFmt formatCode="&quot;$&quot;#,##0" sourceLinked="0"/>
        <c:majorTickMark val="none"/>
        <c:minorTickMark val="none"/>
        <c:tickLblPos val="nextTo"/>
        <c:spPr>
          <a:noFill/>
          <a:ln>
            <a:noFill/>
          </a:ln>
        </c:spPr>
        <c:txPr>
          <a:bodyPr/>
          <a:lstStyle/>
          <a:p>
            <a:pPr>
              <a:defRPr sz="1400">
                <a:latin typeface="Arial Narrow" panose="020B0606020202030204" pitchFamily="34" charset="0"/>
                <a:cs typeface="Arial" panose="020B0604020202020204" pitchFamily="34" charset="0"/>
              </a:defRPr>
            </a:pPr>
            <a:endParaRPr lang="en-US"/>
          </a:p>
        </c:txPr>
        <c:crossAx val="149404288"/>
        <c:crosses val="autoZero"/>
        <c:crossBetween val="midCat"/>
        <c:majorUnit val="5000"/>
        <c:minorUnit val="2E-3"/>
      </c:valAx>
      <c:spPr>
        <a:noFill/>
        <a:ln w="25400">
          <a:noFill/>
        </a:ln>
      </c:spPr>
    </c:plotArea>
    <c:plotVisOnly val="1"/>
    <c:dispBlanksAs val="gap"/>
    <c:showDLblsOverMax val="0"/>
  </c:chart>
  <c:spPr>
    <a:noFill/>
    <a:ln w="9525">
      <a:noFill/>
    </a:ln>
  </c:spPr>
  <c:txPr>
    <a:bodyPr/>
    <a:lstStyle/>
    <a:p>
      <a:pPr>
        <a:defRPr sz="1800" b="0" i="0" u="none" strike="noStrike" baseline="0">
          <a:solidFill>
            <a:srgbClr val="000000"/>
          </a:solidFill>
          <a:latin typeface="Arial Narrow"/>
          <a:ea typeface="Arial Narrow"/>
          <a:cs typeface="Arial Narrow"/>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327144251440931"/>
          <c:w val="1"/>
          <c:h val="0.70190986648025777"/>
        </c:manualLayout>
      </c:layout>
      <c:barChart>
        <c:barDir val="col"/>
        <c:grouping val="clustered"/>
        <c:varyColors val="0"/>
        <c:ser>
          <c:idx val="0"/>
          <c:order val="0"/>
          <c:tx>
            <c:strRef>
              <c:f>Sheet1!$B$1</c:f>
              <c:strCache>
                <c:ptCount val="1"/>
                <c:pt idx="0">
                  <c:v>Tech</c:v>
                </c:pt>
              </c:strCache>
            </c:strRef>
          </c:tx>
          <c:invertIfNegative val="0"/>
          <c:dLbls>
            <c:spPr>
              <a:solidFill>
                <a:schemeClr val="bg1"/>
              </a:solidFill>
            </c:spPr>
            <c:txPr>
              <a:bodyPr/>
              <a:lstStyle/>
              <a:p>
                <a:pPr>
                  <a:defRPr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12/97</c:v>
                </c:pt>
                <c:pt idx="1">
                  <c:v>11/00</c:v>
                </c:pt>
                <c:pt idx="2">
                  <c:v>9/02</c:v>
                </c:pt>
              </c:strCache>
            </c:strRef>
          </c:cat>
          <c:val>
            <c:numRef>
              <c:f>Sheet1!$B$2:$B$4</c:f>
              <c:numCache>
                <c:formatCode>0%</c:formatCode>
                <c:ptCount val="3"/>
                <c:pt idx="0">
                  <c:v>0.12</c:v>
                </c:pt>
                <c:pt idx="1">
                  <c:v>0.24</c:v>
                </c:pt>
                <c:pt idx="2">
                  <c:v>0.13</c:v>
                </c:pt>
              </c:numCache>
            </c:numRef>
          </c:val>
          <c:extLst>
            <c:ext xmlns:c16="http://schemas.microsoft.com/office/drawing/2014/chart" uri="{C3380CC4-5D6E-409C-BE32-E72D297353CC}">
              <c16:uniqueId val="{00000000-62E3-418C-90D5-E62950B2BFB9}"/>
            </c:ext>
          </c:extLst>
        </c:ser>
        <c:dLbls>
          <c:showLegendKey val="0"/>
          <c:showVal val="0"/>
          <c:showCatName val="0"/>
          <c:showSerName val="0"/>
          <c:showPercent val="0"/>
          <c:showBubbleSize val="0"/>
        </c:dLbls>
        <c:gapWidth val="150"/>
        <c:axId val="136688384"/>
        <c:axId val="136690304"/>
      </c:barChart>
      <c:catAx>
        <c:axId val="136688384"/>
        <c:scaling>
          <c:orientation val="minMax"/>
        </c:scaling>
        <c:delete val="0"/>
        <c:axPos val="b"/>
        <c:title>
          <c:tx>
            <c:rich>
              <a:bodyPr/>
              <a:lstStyle/>
              <a:p>
                <a:pPr>
                  <a:defRPr>
                    <a:latin typeface="Arial Narrow" panose="020B0606020202030204" pitchFamily="34" charset="0"/>
                  </a:defRPr>
                </a:pPr>
                <a:r>
                  <a:rPr lang="en-US" dirty="0">
                    <a:latin typeface="Arial Narrow" panose="020B0606020202030204" pitchFamily="34" charset="0"/>
                  </a:rPr>
                  <a:t>Information Technology</a:t>
                </a:r>
              </a:p>
            </c:rich>
          </c:tx>
          <c:layout>
            <c:manualLayout>
              <c:xMode val="edge"/>
              <c:yMode val="edge"/>
              <c:x val="0.26017234648457788"/>
              <c:y val="0.89270472001301349"/>
            </c:manualLayout>
          </c:layout>
          <c:overlay val="0"/>
        </c:title>
        <c:numFmt formatCode="General" sourceLinked="0"/>
        <c:majorTickMark val="none"/>
        <c:minorTickMark val="none"/>
        <c:tickLblPos val="low"/>
        <c:spPr>
          <a:ln w="12700">
            <a:solidFill>
              <a:srgbClr val="000000"/>
            </a:solidFill>
          </a:ln>
        </c:spPr>
        <c:txPr>
          <a:bodyPr/>
          <a:lstStyle/>
          <a:p>
            <a:pPr>
              <a:defRPr sz="1400" b="1">
                <a:latin typeface="Arial Narrow" panose="020B0606020202030204" pitchFamily="34" charset="0"/>
              </a:defRPr>
            </a:pPr>
            <a:endParaRPr lang="en-US"/>
          </a:p>
        </c:txPr>
        <c:crossAx val="136690304"/>
        <c:crosses val="autoZero"/>
        <c:auto val="1"/>
        <c:lblAlgn val="ctr"/>
        <c:lblOffset val="10"/>
        <c:tickLblSkip val="1"/>
        <c:tickMarkSkip val="1"/>
        <c:noMultiLvlLbl val="0"/>
      </c:catAx>
      <c:valAx>
        <c:axId val="136690304"/>
        <c:scaling>
          <c:orientation val="minMax"/>
          <c:max val="0.25"/>
          <c:min val="0"/>
        </c:scaling>
        <c:delete val="0"/>
        <c:axPos val="l"/>
        <c:majorGridlines>
          <c:spPr>
            <a:ln w="9525">
              <a:solidFill>
                <a:srgbClr val="FFFFFF">
                  <a:lumMod val="75000"/>
                </a:srgbClr>
              </a:solidFill>
            </a:ln>
          </c:spPr>
        </c:majorGridlines>
        <c:numFmt formatCode="0%" sourceLinked="1"/>
        <c:majorTickMark val="none"/>
        <c:minorTickMark val="none"/>
        <c:tickLblPos val="none"/>
        <c:spPr>
          <a:ln>
            <a:noFill/>
          </a:ln>
        </c:spPr>
        <c:crossAx val="136688384"/>
        <c:crosses val="autoZero"/>
        <c:crossBetween val="between"/>
        <c:majorUnit val="5.000000000000001E-2"/>
      </c:valAx>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4F81BD"/>
            </a:solidFill>
            <a:ln w="9525">
              <a:solidFill>
                <a:srgbClr val="FFFFFF"/>
              </a:solidFill>
              <a:prstDash val="solid"/>
            </a:ln>
          </c:spPr>
          <c:dPt>
            <c:idx val="0"/>
            <c:bubble3D val="0"/>
            <c:spPr>
              <a:solidFill>
                <a:srgbClr val="005598"/>
              </a:solidFill>
              <a:ln w="9525">
                <a:noFill/>
                <a:prstDash val="solid"/>
              </a:ln>
            </c:spPr>
            <c:extLst>
              <c:ext xmlns:c16="http://schemas.microsoft.com/office/drawing/2014/chart" uri="{C3380CC4-5D6E-409C-BE32-E72D297353CC}">
                <c16:uniqueId val="{00000001-5010-4349-A950-06D593273E65}"/>
              </c:ext>
            </c:extLst>
          </c:dPt>
          <c:dPt>
            <c:idx val="1"/>
            <c:bubble3D val="0"/>
            <c:spPr>
              <a:solidFill>
                <a:srgbClr val="FFFFFF">
                  <a:lumMod val="85000"/>
                </a:srgbClr>
              </a:solidFill>
              <a:ln w="9525">
                <a:noFill/>
                <a:prstDash val="solid"/>
              </a:ln>
            </c:spPr>
            <c:extLst>
              <c:ext xmlns:c16="http://schemas.microsoft.com/office/drawing/2014/chart" uri="{C3380CC4-5D6E-409C-BE32-E72D297353CC}">
                <c16:uniqueId val="{00000003-5010-4349-A950-06D593273E65}"/>
              </c:ext>
            </c:extLst>
          </c:dPt>
          <c:dPt>
            <c:idx val="2"/>
            <c:bubble3D val="0"/>
            <c:spPr>
              <a:solidFill>
                <a:srgbClr val="A6C2E2"/>
              </a:solidFill>
              <a:ln w="9525">
                <a:solidFill>
                  <a:srgbClr val="FFFFFF"/>
                </a:solidFill>
                <a:prstDash val="solid"/>
              </a:ln>
            </c:spPr>
            <c:extLst>
              <c:ext xmlns:c16="http://schemas.microsoft.com/office/drawing/2014/chart" uri="{C3380CC4-5D6E-409C-BE32-E72D297353CC}">
                <c16:uniqueId val="{00000005-5010-4349-A950-06D593273E65}"/>
              </c:ext>
            </c:extLst>
          </c:dPt>
          <c:dPt>
            <c:idx val="3"/>
            <c:bubble3D val="0"/>
            <c:spPr>
              <a:solidFill>
                <a:srgbClr val="D69500"/>
              </a:solidFill>
              <a:ln w="9525">
                <a:solidFill>
                  <a:srgbClr val="FFFFFF"/>
                </a:solidFill>
                <a:prstDash val="solid"/>
              </a:ln>
            </c:spPr>
            <c:extLst>
              <c:ext xmlns:c16="http://schemas.microsoft.com/office/drawing/2014/chart" uri="{C3380CC4-5D6E-409C-BE32-E72D297353CC}">
                <c16:uniqueId val="{00000007-5010-4349-A950-06D593273E65}"/>
              </c:ext>
            </c:extLst>
          </c:dPt>
          <c:dPt>
            <c:idx val="4"/>
            <c:bubble3D val="0"/>
            <c:spPr>
              <a:solidFill>
                <a:srgbClr val="E3BA57"/>
              </a:solidFill>
              <a:ln w="9525">
                <a:solidFill>
                  <a:srgbClr val="FFFFFF"/>
                </a:solidFill>
                <a:prstDash val="solid"/>
              </a:ln>
            </c:spPr>
            <c:extLst>
              <c:ext xmlns:c16="http://schemas.microsoft.com/office/drawing/2014/chart" uri="{C3380CC4-5D6E-409C-BE32-E72D297353CC}">
                <c16:uniqueId val="{00000009-5010-4349-A950-06D593273E65}"/>
              </c:ext>
            </c:extLst>
          </c:dPt>
          <c:dPt>
            <c:idx val="5"/>
            <c:bubble3D val="0"/>
            <c:spPr>
              <a:solidFill>
                <a:srgbClr val="F2DAA6"/>
              </a:solidFill>
              <a:ln w="9525">
                <a:solidFill>
                  <a:srgbClr val="FFFFFF"/>
                </a:solidFill>
                <a:prstDash val="solid"/>
              </a:ln>
            </c:spPr>
            <c:extLst>
              <c:ext xmlns:c16="http://schemas.microsoft.com/office/drawing/2014/chart" uri="{C3380CC4-5D6E-409C-BE32-E72D297353CC}">
                <c16:uniqueId val="{0000000B-5010-4349-A950-06D593273E65}"/>
              </c:ext>
            </c:extLst>
          </c:dPt>
          <c:dPt>
            <c:idx val="6"/>
            <c:bubble3D val="0"/>
            <c:spPr>
              <a:solidFill>
                <a:srgbClr val="919900"/>
              </a:solidFill>
              <a:ln w="9525">
                <a:solidFill>
                  <a:srgbClr val="FFFFFF"/>
                </a:solidFill>
                <a:prstDash val="solid"/>
              </a:ln>
            </c:spPr>
            <c:extLst>
              <c:ext xmlns:c16="http://schemas.microsoft.com/office/drawing/2014/chart" uri="{C3380CC4-5D6E-409C-BE32-E72D297353CC}">
                <c16:uniqueId val="{0000000D-5010-4349-A950-06D593273E65}"/>
              </c:ext>
            </c:extLst>
          </c:dPt>
          <c:dPt>
            <c:idx val="7"/>
            <c:bubble3D val="0"/>
            <c:spPr>
              <a:solidFill>
                <a:srgbClr val="B7BD58"/>
              </a:solidFill>
              <a:ln w="9525">
                <a:solidFill>
                  <a:srgbClr val="FFFFFF"/>
                </a:solidFill>
                <a:prstDash val="solid"/>
              </a:ln>
            </c:spPr>
            <c:extLst>
              <c:ext xmlns:c16="http://schemas.microsoft.com/office/drawing/2014/chart" uri="{C3380CC4-5D6E-409C-BE32-E72D297353CC}">
                <c16:uniqueId val="{0000000F-5010-4349-A950-06D593273E65}"/>
              </c:ext>
            </c:extLst>
          </c:dPt>
          <c:dPt>
            <c:idx val="8"/>
            <c:bubble3D val="0"/>
            <c:spPr>
              <a:solidFill>
                <a:srgbClr val="BE4646"/>
              </a:solidFill>
              <a:ln w="9525">
                <a:solidFill>
                  <a:srgbClr val="FFFFFF"/>
                </a:solidFill>
                <a:prstDash val="solid"/>
              </a:ln>
            </c:spPr>
            <c:extLst>
              <c:ext xmlns:c16="http://schemas.microsoft.com/office/drawing/2014/chart" uri="{C3380CC4-5D6E-409C-BE32-E72D297353CC}">
                <c16:uniqueId val="{00000011-5010-4349-A950-06D593273E65}"/>
              </c:ext>
            </c:extLst>
          </c:dPt>
          <c:dPt>
            <c:idx val="9"/>
            <c:bubble3D val="0"/>
            <c:spPr>
              <a:solidFill>
                <a:srgbClr val="D48788"/>
              </a:solidFill>
              <a:ln w="9525">
                <a:solidFill>
                  <a:srgbClr val="FFFFFF"/>
                </a:solidFill>
                <a:prstDash val="solid"/>
              </a:ln>
            </c:spPr>
            <c:extLst>
              <c:ext xmlns:c16="http://schemas.microsoft.com/office/drawing/2014/chart" uri="{C3380CC4-5D6E-409C-BE32-E72D297353CC}">
                <c16:uniqueId val="{00000013-5010-4349-A950-06D593273E65}"/>
              </c:ext>
            </c:extLst>
          </c:dPt>
          <c:cat>
            <c:strRef>
              <c:f>Sheet1!$A$2:$A$3</c:f>
              <c:strCache>
                <c:ptCount val="2"/>
                <c:pt idx="0">
                  <c:v>Category 1</c:v>
                </c:pt>
                <c:pt idx="1">
                  <c:v>Category 2</c:v>
                </c:pt>
              </c:strCache>
            </c:strRef>
          </c:cat>
          <c:val>
            <c:numRef>
              <c:f>Sheet1!$B$2:$B$3</c:f>
              <c:numCache>
                <c:formatCode>General</c:formatCode>
                <c:ptCount val="2"/>
                <c:pt idx="0">
                  <c:v>91</c:v>
                </c:pt>
                <c:pt idx="1">
                  <c:v>9</c:v>
                </c:pt>
              </c:numCache>
            </c:numRef>
          </c:val>
          <c:extLst>
            <c:ext xmlns:c16="http://schemas.microsoft.com/office/drawing/2014/chart" uri="{C3380CC4-5D6E-409C-BE32-E72D297353CC}">
              <c16:uniqueId val="{00000014-5010-4349-A950-06D593273E65}"/>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8062024880252"/>
          <c:y val="0"/>
          <c:w val="0.66281125176105571"/>
          <c:h val="0.93542145868130122"/>
        </c:manualLayout>
      </c:layout>
      <c:barChart>
        <c:barDir val="bar"/>
        <c:grouping val="clustered"/>
        <c:varyColors val="0"/>
        <c:ser>
          <c:idx val="0"/>
          <c:order val="0"/>
          <c:tx>
            <c:strRef>
              <c:f>Table!$C$16</c:f>
              <c:strCache>
                <c:ptCount val="1"/>
                <c:pt idx="0">
                  <c:v>Over/Under</c:v>
                </c:pt>
              </c:strCache>
            </c:strRef>
          </c:tx>
          <c:spPr>
            <a:solidFill>
              <a:schemeClr val="accent4"/>
            </a:solidFill>
          </c:spPr>
          <c:invertIfNegative val="0"/>
          <c:dLbls>
            <c:numFmt formatCode="0.0%" sourceLinked="0"/>
            <c:spPr>
              <a:solidFill>
                <a:schemeClr val="bg1"/>
              </a:solidFill>
              <a:ln>
                <a:noFill/>
              </a:ln>
              <a:effectLst/>
            </c:spPr>
            <c:txPr>
              <a:bodyPr/>
              <a:lstStyle/>
              <a:p>
                <a:pPr>
                  <a:defRPr sz="1600" b="0">
                    <a:latin typeface="Arial Narrow"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Table!$B$17:$B$22</c:f>
              <c:strCache>
                <c:ptCount val="6"/>
                <c:pt idx="0">
                  <c:v>Europe            </c:v>
                </c:pt>
                <c:pt idx="1">
                  <c:v>Mid-East/Africa            </c:v>
                </c:pt>
                <c:pt idx="2">
                  <c:v>L. America/Caribbean            </c:v>
                </c:pt>
                <c:pt idx="3">
                  <c:v>Australia/NZL            </c:v>
                </c:pt>
                <c:pt idx="4">
                  <c:v>Asia            </c:v>
                </c:pt>
                <c:pt idx="5">
                  <c:v>North America            </c:v>
                </c:pt>
              </c:strCache>
            </c:strRef>
          </c:cat>
          <c:val>
            <c:numRef>
              <c:f>Table!$C$17:$C$22</c:f>
              <c:numCache>
                <c:formatCode>0.00%</c:formatCode>
                <c:ptCount val="6"/>
                <c:pt idx="0">
                  <c:v>0.10879999999999999</c:v>
                </c:pt>
                <c:pt idx="1">
                  <c:v>1.5800000000000002E-2</c:v>
                </c:pt>
                <c:pt idx="2">
                  <c:v>3.9999999999999998E-6</c:v>
                </c:pt>
                <c:pt idx="3">
                  <c:v>-1.84E-2</c:v>
                </c:pt>
                <c:pt idx="4">
                  <c:v>-2.93E-2</c:v>
                </c:pt>
                <c:pt idx="5">
                  <c:v>-0.1087</c:v>
                </c:pt>
              </c:numCache>
            </c:numRef>
          </c:val>
          <c:extLst>
            <c:ext xmlns:c16="http://schemas.microsoft.com/office/drawing/2014/chart" uri="{C3380CC4-5D6E-409C-BE32-E72D297353CC}">
              <c16:uniqueId val="{00000002-DC8E-4629-A41E-78BEC5E3E49D}"/>
            </c:ext>
          </c:extLst>
        </c:ser>
        <c:dLbls>
          <c:showLegendKey val="0"/>
          <c:showVal val="0"/>
          <c:showCatName val="0"/>
          <c:showSerName val="0"/>
          <c:showPercent val="0"/>
          <c:showBubbleSize val="0"/>
        </c:dLbls>
        <c:gapWidth val="50"/>
        <c:overlap val="-60"/>
        <c:axId val="135652480"/>
        <c:axId val="135654016"/>
      </c:barChart>
      <c:catAx>
        <c:axId val="135652480"/>
        <c:scaling>
          <c:orientation val="minMax"/>
        </c:scaling>
        <c:delete val="0"/>
        <c:axPos val="l"/>
        <c:numFmt formatCode="General" sourceLinked="1"/>
        <c:majorTickMark val="none"/>
        <c:minorTickMark val="none"/>
        <c:tickLblPos val="low"/>
        <c:crossAx val="135654016"/>
        <c:crosses val="autoZero"/>
        <c:auto val="1"/>
        <c:lblAlgn val="ctr"/>
        <c:lblOffset val="100"/>
        <c:noMultiLvlLbl val="0"/>
      </c:catAx>
      <c:valAx>
        <c:axId val="135654016"/>
        <c:scaling>
          <c:orientation val="minMax"/>
          <c:max val="0.12000000000000001"/>
          <c:min val="-0.12000000000000001"/>
        </c:scaling>
        <c:delete val="0"/>
        <c:axPos val="b"/>
        <c:majorGridlines/>
        <c:numFmt formatCode="0%" sourceLinked="0"/>
        <c:majorTickMark val="out"/>
        <c:minorTickMark val="none"/>
        <c:tickLblPos val="nextTo"/>
        <c:spPr>
          <a:ln>
            <a:noFill/>
          </a:ln>
        </c:spPr>
        <c:txPr>
          <a:bodyPr/>
          <a:lstStyle/>
          <a:p>
            <a:pPr>
              <a:defRPr sz="1400"/>
            </a:pPr>
            <a:endParaRPr lang="en-US"/>
          </a:p>
        </c:txPr>
        <c:crossAx val="135652480"/>
        <c:crosses val="autoZero"/>
        <c:crossBetween val="between"/>
        <c:majorUnit val="3.0000000000000006E-2"/>
      </c:valAx>
      <c:spPr>
        <a:ln>
          <a:noFill/>
        </a:ln>
      </c:spPr>
    </c:plotArea>
    <c:plotVisOnly val="1"/>
    <c:dispBlanksAs val="gap"/>
    <c:showDLblsOverMax val="0"/>
  </c:chart>
  <c:txPr>
    <a:bodyPr/>
    <a:lstStyle/>
    <a:p>
      <a:pPr algn="ctr">
        <a:defRPr lang="en-US" sz="12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4F81BD"/>
            </a:solidFill>
            <a:ln w="9525">
              <a:solidFill>
                <a:srgbClr val="FFFFFF"/>
              </a:solidFill>
              <a:prstDash val="solid"/>
            </a:ln>
          </c:spPr>
          <c:dPt>
            <c:idx val="0"/>
            <c:bubble3D val="0"/>
            <c:spPr>
              <a:solidFill>
                <a:srgbClr val="005598"/>
              </a:solidFill>
              <a:ln w="9525">
                <a:noFill/>
                <a:prstDash val="solid"/>
              </a:ln>
            </c:spPr>
            <c:extLst>
              <c:ext xmlns:c16="http://schemas.microsoft.com/office/drawing/2014/chart" uri="{C3380CC4-5D6E-409C-BE32-E72D297353CC}">
                <c16:uniqueId val="{00000001-E63B-4BAB-ACCE-451F490DD80F}"/>
              </c:ext>
            </c:extLst>
          </c:dPt>
          <c:dPt>
            <c:idx val="1"/>
            <c:bubble3D val="0"/>
            <c:spPr>
              <a:solidFill>
                <a:srgbClr val="FFFFFF">
                  <a:lumMod val="85000"/>
                </a:srgbClr>
              </a:solidFill>
              <a:ln w="9525">
                <a:noFill/>
                <a:prstDash val="solid"/>
              </a:ln>
            </c:spPr>
            <c:extLst>
              <c:ext xmlns:c16="http://schemas.microsoft.com/office/drawing/2014/chart" uri="{C3380CC4-5D6E-409C-BE32-E72D297353CC}">
                <c16:uniqueId val="{00000003-E63B-4BAB-ACCE-451F490DD80F}"/>
              </c:ext>
            </c:extLst>
          </c:dPt>
          <c:dPt>
            <c:idx val="2"/>
            <c:bubble3D val="0"/>
            <c:spPr>
              <a:solidFill>
                <a:srgbClr val="A6C2E2"/>
              </a:solidFill>
              <a:ln w="9525">
                <a:solidFill>
                  <a:srgbClr val="FFFFFF"/>
                </a:solidFill>
                <a:prstDash val="solid"/>
              </a:ln>
            </c:spPr>
            <c:extLst>
              <c:ext xmlns:c16="http://schemas.microsoft.com/office/drawing/2014/chart" uri="{C3380CC4-5D6E-409C-BE32-E72D297353CC}">
                <c16:uniqueId val="{00000005-E63B-4BAB-ACCE-451F490DD80F}"/>
              </c:ext>
            </c:extLst>
          </c:dPt>
          <c:dPt>
            <c:idx val="3"/>
            <c:bubble3D val="0"/>
            <c:spPr>
              <a:solidFill>
                <a:srgbClr val="D69500"/>
              </a:solidFill>
              <a:ln w="9525">
                <a:solidFill>
                  <a:srgbClr val="FFFFFF"/>
                </a:solidFill>
                <a:prstDash val="solid"/>
              </a:ln>
            </c:spPr>
            <c:extLst>
              <c:ext xmlns:c16="http://schemas.microsoft.com/office/drawing/2014/chart" uri="{C3380CC4-5D6E-409C-BE32-E72D297353CC}">
                <c16:uniqueId val="{00000007-E63B-4BAB-ACCE-451F490DD80F}"/>
              </c:ext>
            </c:extLst>
          </c:dPt>
          <c:dPt>
            <c:idx val="4"/>
            <c:bubble3D val="0"/>
            <c:spPr>
              <a:solidFill>
                <a:srgbClr val="E3BA57"/>
              </a:solidFill>
              <a:ln w="9525">
                <a:solidFill>
                  <a:srgbClr val="FFFFFF"/>
                </a:solidFill>
                <a:prstDash val="solid"/>
              </a:ln>
            </c:spPr>
            <c:extLst>
              <c:ext xmlns:c16="http://schemas.microsoft.com/office/drawing/2014/chart" uri="{C3380CC4-5D6E-409C-BE32-E72D297353CC}">
                <c16:uniqueId val="{00000009-E63B-4BAB-ACCE-451F490DD80F}"/>
              </c:ext>
            </c:extLst>
          </c:dPt>
          <c:dPt>
            <c:idx val="5"/>
            <c:bubble3D val="0"/>
            <c:spPr>
              <a:solidFill>
                <a:srgbClr val="F2DAA6"/>
              </a:solidFill>
              <a:ln w="9525">
                <a:solidFill>
                  <a:srgbClr val="FFFFFF"/>
                </a:solidFill>
                <a:prstDash val="solid"/>
              </a:ln>
            </c:spPr>
            <c:extLst>
              <c:ext xmlns:c16="http://schemas.microsoft.com/office/drawing/2014/chart" uri="{C3380CC4-5D6E-409C-BE32-E72D297353CC}">
                <c16:uniqueId val="{0000000B-E63B-4BAB-ACCE-451F490DD80F}"/>
              </c:ext>
            </c:extLst>
          </c:dPt>
          <c:dPt>
            <c:idx val="6"/>
            <c:bubble3D val="0"/>
            <c:spPr>
              <a:solidFill>
                <a:srgbClr val="919900"/>
              </a:solidFill>
              <a:ln w="9525">
                <a:solidFill>
                  <a:srgbClr val="FFFFFF"/>
                </a:solidFill>
                <a:prstDash val="solid"/>
              </a:ln>
            </c:spPr>
            <c:extLst>
              <c:ext xmlns:c16="http://schemas.microsoft.com/office/drawing/2014/chart" uri="{C3380CC4-5D6E-409C-BE32-E72D297353CC}">
                <c16:uniqueId val="{0000000D-E63B-4BAB-ACCE-451F490DD80F}"/>
              </c:ext>
            </c:extLst>
          </c:dPt>
          <c:dPt>
            <c:idx val="7"/>
            <c:bubble3D val="0"/>
            <c:spPr>
              <a:solidFill>
                <a:srgbClr val="B7BD58"/>
              </a:solidFill>
              <a:ln w="9525">
                <a:solidFill>
                  <a:srgbClr val="FFFFFF"/>
                </a:solidFill>
                <a:prstDash val="solid"/>
              </a:ln>
            </c:spPr>
            <c:extLst>
              <c:ext xmlns:c16="http://schemas.microsoft.com/office/drawing/2014/chart" uri="{C3380CC4-5D6E-409C-BE32-E72D297353CC}">
                <c16:uniqueId val="{0000000F-E63B-4BAB-ACCE-451F490DD80F}"/>
              </c:ext>
            </c:extLst>
          </c:dPt>
          <c:dPt>
            <c:idx val="8"/>
            <c:bubble3D val="0"/>
            <c:spPr>
              <a:solidFill>
                <a:srgbClr val="BE4646"/>
              </a:solidFill>
              <a:ln w="9525">
                <a:solidFill>
                  <a:srgbClr val="FFFFFF"/>
                </a:solidFill>
                <a:prstDash val="solid"/>
              </a:ln>
            </c:spPr>
            <c:extLst>
              <c:ext xmlns:c16="http://schemas.microsoft.com/office/drawing/2014/chart" uri="{C3380CC4-5D6E-409C-BE32-E72D297353CC}">
                <c16:uniqueId val="{00000011-E63B-4BAB-ACCE-451F490DD80F}"/>
              </c:ext>
            </c:extLst>
          </c:dPt>
          <c:dPt>
            <c:idx val="9"/>
            <c:bubble3D val="0"/>
            <c:spPr>
              <a:solidFill>
                <a:srgbClr val="D48788"/>
              </a:solidFill>
              <a:ln w="9525">
                <a:solidFill>
                  <a:srgbClr val="FFFFFF"/>
                </a:solidFill>
                <a:prstDash val="solid"/>
              </a:ln>
            </c:spPr>
            <c:extLst>
              <c:ext xmlns:c16="http://schemas.microsoft.com/office/drawing/2014/chart" uri="{C3380CC4-5D6E-409C-BE32-E72D297353CC}">
                <c16:uniqueId val="{00000013-E63B-4BAB-ACCE-451F490DD80F}"/>
              </c:ext>
            </c:extLst>
          </c:dPt>
          <c:cat>
            <c:strRef>
              <c:f>Sheet1!$A$2:$A$3</c:f>
              <c:strCache>
                <c:ptCount val="2"/>
                <c:pt idx="0">
                  <c:v>Category 1</c:v>
                </c:pt>
                <c:pt idx="1">
                  <c:v>Category 2</c:v>
                </c:pt>
              </c:strCache>
            </c:strRef>
          </c:cat>
          <c:val>
            <c:numRef>
              <c:f>Sheet1!$B$2:$B$3</c:f>
              <c:numCache>
                <c:formatCode>General</c:formatCode>
                <c:ptCount val="2"/>
                <c:pt idx="0">
                  <c:v>91</c:v>
                </c:pt>
                <c:pt idx="1">
                  <c:v>9</c:v>
                </c:pt>
              </c:numCache>
            </c:numRef>
          </c:val>
          <c:extLst>
            <c:ext xmlns:c16="http://schemas.microsoft.com/office/drawing/2014/chart" uri="{C3380CC4-5D6E-409C-BE32-E72D297353CC}">
              <c16:uniqueId val="{00000014-E63B-4BAB-ACCE-451F490DD80F}"/>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1400" b="0" i="0" u="none" strike="noStrike" baseline="0">
          <a:solidFill>
            <a:srgbClr val="000000"/>
          </a:solidFill>
          <a:latin typeface="Arial Narrow"/>
          <a:ea typeface="Arial Narrow"/>
          <a:cs typeface="Arial Narrow"/>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707418770546541E-2"/>
          <c:y val="5.0410849806564878E-2"/>
          <c:w val="0.68630835308651938"/>
          <c:h val="0.8332944573788742"/>
        </c:manualLayout>
      </c:layout>
      <c:areaChart>
        <c:grouping val="standard"/>
        <c:varyColors val="0"/>
        <c:ser>
          <c:idx val="0"/>
          <c:order val="0"/>
          <c:tx>
            <c:strRef>
              <c:f>Sheet1!$B$1</c:f>
              <c:strCache>
                <c:ptCount val="1"/>
                <c:pt idx="0">
                  <c:v>Mutual Global Discovery Fund - Class A</c:v>
                </c:pt>
              </c:strCache>
            </c:strRef>
          </c:tx>
          <c:spPr>
            <a:solidFill>
              <a:srgbClr val="005598"/>
            </a:solidFill>
          </c:spPr>
          <c:dLbls>
            <c:dLbl>
              <c:idx val="120"/>
              <c:layout>
                <c:manualLayout>
                  <c:x val="4.4027989463150091E-2"/>
                  <c:y val="-0.33146728751929261"/>
                </c:manualLayout>
              </c:layout>
              <c:numFmt formatCode="&quot;$&quot;#,##0" sourceLinked="0"/>
              <c:spPr>
                <a:noFill/>
                <a:ln>
                  <a:noFill/>
                </a:ln>
                <a:effectLst/>
              </c:spPr>
              <c:txPr>
                <a:bodyPr/>
                <a:lstStyle/>
                <a:p>
                  <a:pPr>
                    <a:defRPr sz="1600" b="1">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D6-4676-BDCC-E0997F096D04}"/>
                </c:ext>
              </c:extLst>
            </c:dLbl>
            <c:numFmt formatCode="&quot;$&quot;#,##0" sourceLinked="0"/>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Sheet1!$A$2:$A$122</c:f>
              <c:numCache>
                <c:formatCode>m/d/yyyy</c:formatCode>
                <c:ptCount val="121"/>
                <c:pt idx="0">
                  <c:v>36891</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numCache>
            </c:numRef>
          </c:cat>
          <c:val>
            <c:numRef>
              <c:f>Sheet1!$B$2:$B$122</c:f>
              <c:numCache>
                <c:formatCode>General</c:formatCode>
                <c:ptCount val="121"/>
                <c:pt idx="0">
                  <c:v>10000</c:v>
                </c:pt>
                <c:pt idx="1">
                  <c:v>9957.1429000000007</c:v>
                </c:pt>
                <c:pt idx="2">
                  <c:v>10276.190568944661</c:v>
                </c:pt>
                <c:pt idx="3">
                  <c:v>10714.28584461325</c:v>
                </c:pt>
                <c:pt idx="4">
                  <c:v>10590.476271678672</c:v>
                </c:pt>
                <c:pt idx="5">
                  <c:v>10652.38099443904</c:v>
                </c:pt>
                <c:pt idx="6">
                  <c:v>10678.289822017525</c:v>
                </c:pt>
                <c:pt idx="7">
                  <c:v>10810.812737853674</c:v>
                </c:pt>
                <c:pt idx="8">
                  <c:v>11126.828902292114</c:v>
                </c:pt>
                <c:pt idx="9">
                  <c:v>11009.597078050721</c:v>
                </c:pt>
                <c:pt idx="10">
                  <c:v>11096.2466806059</c:v>
                </c:pt>
                <c:pt idx="11">
                  <c:v>10902.55936458412</c:v>
                </c:pt>
                <c:pt idx="12">
                  <c:v>11226.455868954994</c:v>
                </c:pt>
                <c:pt idx="13">
                  <c:v>11566.290118331191</c:v>
                </c:pt>
                <c:pt idx="14">
                  <c:v>11560.328158426797</c:v>
                </c:pt>
                <c:pt idx="15">
                  <c:v>11208.569799602497</c:v>
                </c:pt>
                <c:pt idx="16">
                  <c:v>11530.5180333844</c:v>
                </c:pt>
                <c:pt idx="17">
                  <c:v>11876.314348829466</c:v>
                </c:pt>
                <c:pt idx="18">
                  <c:v>11928.415264825206</c:v>
                </c:pt>
                <c:pt idx="19">
                  <c:v>11904.244239837479</c:v>
                </c:pt>
                <c:pt idx="20">
                  <c:v>11783.389019126262</c:v>
                </c:pt>
                <c:pt idx="21">
                  <c:v>10774.247446637599</c:v>
                </c:pt>
                <c:pt idx="22">
                  <c:v>10804.461237782307</c:v>
                </c:pt>
                <c:pt idx="23">
                  <c:v>11076.385649277952</c:v>
                </c:pt>
                <c:pt idx="24">
                  <c:v>11323.547663099349</c:v>
                </c:pt>
                <c:pt idx="25">
                  <c:v>11361.125761903157</c:v>
                </c:pt>
                <c:pt idx="26">
                  <c:v>11467.59712003712</c:v>
                </c:pt>
                <c:pt idx="27">
                  <c:v>11843.378580711675</c:v>
                </c:pt>
                <c:pt idx="28">
                  <c:v>12043.79531233291</c:v>
                </c:pt>
                <c:pt idx="29">
                  <c:v>12131.477634907333</c:v>
                </c:pt>
                <c:pt idx="30">
                  <c:v>11384.238663411334</c:v>
                </c:pt>
                <c:pt idx="31">
                  <c:v>10634.114443048325</c:v>
                </c:pt>
                <c:pt idx="32">
                  <c:v>10734.971468319385</c:v>
                </c:pt>
                <c:pt idx="33">
                  <c:v>10167.650554959358</c:v>
                </c:pt>
                <c:pt idx="34">
                  <c:v>10205.471978140684</c:v>
                </c:pt>
                <c:pt idx="35">
                  <c:v>10350.453974703743</c:v>
                </c:pt>
                <c:pt idx="36">
                  <c:v>10260.776502916973</c:v>
                </c:pt>
                <c:pt idx="37">
                  <c:v>10088.272738780994</c:v>
                </c:pt>
                <c:pt idx="38">
                  <c:v>9813.5445576012316</c:v>
                </c:pt>
                <c:pt idx="39">
                  <c:v>9858.267726078142</c:v>
                </c:pt>
                <c:pt idx="40">
                  <c:v>10605.783790738738</c:v>
                </c:pt>
                <c:pt idx="41">
                  <c:v>11199.963282409464</c:v>
                </c:pt>
                <c:pt idx="42">
                  <c:v>11382.496923997189</c:v>
                </c:pt>
                <c:pt idx="43">
                  <c:v>11523.894398485974</c:v>
                </c:pt>
                <c:pt idx="44">
                  <c:v>11864.53380256858</c:v>
                </c:pt>
                <c:pt idx="45">
                  <c:v>11928.80540592115</c:v>
                </c:pt>
                <c:pt idx="46">
                  <c:v>12430.123711877637</c:v>
                </c:pt>
                <c:pt idx="47">
                  <c:v>12860.743346556666</c:v>
                </c:pt>
                <c:pt idx="48">
                  <c:v>13454.942741277984</c:v>
                </c:pt>
                <c:pt idx="49">
                  <c:v>13617.756697808512</c:v>
                </c:pt>
                <c:pt idx="50">
                  <c:v>14041.072835413908</c:v>
                </c:pt>
                <c:pt idx="51">
                  <c:v>13988.972311372278</c:v>
                </c:pt>
                <c:pt idx="52">
                  <c:v>13748.007646948026</c:v>
                </c:pt>
                <c:pt idx="53">
                  <c:v>13741.495078245591</c:v>
                </c:pt>
                <c:pt idx="54">
                  <c:v>13995.018516861779</c:v>
                </c:pt>
                <c:pt idx="55">
                  <c:v>13850.942460284205</c:v>
                </c:pt>
                <c:pt idx="56">
                  <c:v>13936.078247682315</c:v>
                </c:pt>
                <c:pt idx="57">
                  <c:v>14309.365998162042</c:v>
                </c:pt>
                <c:pt idx="58">
                  <c:v>14590.969026540452</c:v>
                </c:pt>
                <c:pt idx="59">
                  <c:v>15422.680524797506</c:v>
                </c:pt>
                <c:pt idx="60">
                  <c:v>16008.557621027125</c:v>
                </c:pt>
                <c:pt idx="61">
                  <c:v>15642.913680427326</c:v>
                </c:pt>
                <c:pt idx="62">
                  <c:v>16314.36901224203</c:v>
                </c:pt>
                <c:pt idx="63">
                  <c:v>16168.111346622041</c:v>
                </c:pt>
                <c:pt idx="64">
                  <c:v>16041.797976726557</c:v>
                </c:pt>
                <c:pt idx="65">
                  <c:v>16374.201516364128</c:v>
                </c:pt>
                <c:pt idx="66">
                  <c:v>16727.012670370877</c:v>
                </c:pt>
                <c:pt idx="67">
                  <c:v>17289.265274415757</c:v>
                </c:pt>
                <c:pt idx="68">
                  <c:v>17349.506607196712</c:v>
                </c:pt>
                <c:pt idx="69">
                  <c:v>17838.130824489024</c:v>
                </c:pt>
                <c:pt idx="70">
                  <c:v>17275.878292340378</c:v>
                </c:pt>
                <c:pt idx="71">
                  <c:v>17811.356924161406</c:v>
                </c:pt>
                <c:pt idx="72">
                  <c:v>18456.863119516311</c:v>
                </c:pt>
                <c:pt idx="73">
                  <c:v>19080.597304875344</c:v>
                </c:pt>
                <c:pt idx="74">
                  <c:v>19534.222287291046</c:v>
                </c:pt>
                <c:pt idx="75">
                  <c:v>20271.362769390918</c:v>
                </c:pt>
                <c:pt idx="76">
                  <c:v>20434.384257927846</c:v>
                </c:pt>
                <c:pt idx="77">
                  <c:v>19916.968279290493</c:v>
                </c:pt>
                <c:pt idx="78">
                  <c:v>19955.877471011867</c:v>
                </c:pt>
                <c:pt idx="79">
                  <c:v>20136.441044192426</c:v>
                </c:pt>
                <c:pt idx="80">
                  <c:v>20663.686367374783</c:v>
                </c:pt>
                <c:pt idx="81">
                  <c:v>20858.694948182154</c:v>
                </c:pt>
                <c:pt idx="82">
                  <c:v>21515.946168390888</c:v>
                </c:pt>
                <c:pt idx="83">
                  <c:v>22007.078837806352</c:v>
                </c:pt>
                <c:pt idx="84">
                  <c:v>22704.928589452113</c:v>
                </c:pt>
                <c:pt idx="85">
                  <c:v>23337.503793404259</c:v>
                </c:pt>
                <c:pt idx="86">
                  <c:v>23164.298674625563</c:v>
                </c:pt>
                <c:pt idx="87">
                  <c:v>23834.527079901603</c:v>
                </c:pt>
                <c:pt idx="88">
                  <c:v>24805.981646637087</c:v>
                </c:pt>
                <c:pt idx="89">
                  <c:v>25656.945885828642</c:v>
                </c:pt>
                <c:pt idx="90">
                  <c:v>25596.534297615326</c:v>
                </c:pt>
                <c:pt idx="91">
                  <c:v>25068.770619407889</c:v>
                </c:pt>
                <c:pt idx="92">
                  <c:v>24737.033572299613</c:v>
                </c:pt>
                <c:pt idx="93">
                  <c:v>25377.88946942845</c:v>
                </c:pt>
                <c:pt idx="94">
                  <c:v>25898.113617230105</c:v>
                </c:pt>
                <c:pt idx="95">
                  <c:v>25189.4024147737</c:v>
                </c:pt>
                <c:pt idx="96">
                  <c:v>25193.614334751477</c:v>
                </c:pt>
                <c:pt idx="97">
                  <c:v>23419.305673487081</c:v>
                </c:pt>
                <c:pt idx="98">
                  <c:v>23474.262118759652</c:v>
                </c:pt>
                <c:pt idx="99">
                  <c:v>23301.541784486515</c:v>
                </c:pt>
                <c:pt idx="100">
                  <c:v>24086.634107399517</c:v>
                </c:pt>
                <c:pt idx="101">
                  <c:v>24298.60901259437</c:v>
                </c:pt>
                <c:pt idx="102">
                  <c:v>22681.318624283373</c:v>
                </c:pt>
                <c:pt idx="103">
                  <c:v>22320.176235740968</c:v>
                </c:pt>
                <c:pt idx="104">
                  <c:v>22351.579830897605</c:v>
                </c:pt>
                <c:pt idx="105">
                  <c:v>21046.985617939201</c:v>
                </c:pt>
                <c:pt idx="106">
                  <c:v>18803.237830491948</c:v>
                </c:pt>
                <c:pt idx="107">
                  <c:v>18266.002437044695</c:v>
                </c:pt>
                <c:pt idx="108">
                  <c:v>18458.293393860098</c:v>
                </c:pt>
                <c:pt idx="109">
                  <c:v>18259.639149118557</c:v>
                </c:pt>
                <c:pt idx="110">
                  <c:v>17746.448886693925</c:v>
                </c:pt>
                <c:pt idx="111">
                  <c:v>18118.925730551455</c:v>
                </c:pt>
                <c:pt idx="112">
                  <c:v>18946.651889943205</c:v>
                </c:pt>
                <c:pt idx="113">
                  <c:v>19724.714528056054</c:v>
                </c:pt>
                <c:pt idx="114">
                  <c:v>19865.427880039169</c:v>
                </c:pt>
                <c:pt idx="115">
                  <c:v>20759.372134640929</c:v>
                </c:pt>
                <c:pt idx="116">
                  <c:v>21090.462530441433</c:v>
                </c:pt>
                <c:pt idx="117">
                  <c:v>21717.927622944724</c:v>
                </c:pt>
                <c:pt idx="118">
                  <c:v>21602.010356050017</c:v>
                </c:pt>
                <c:pt idx="119">
                  <c:v>21751.046945898481</c:v>
                </c:pt>
                <c:pt idx="120">
                  <c:v>22314.585468269575</c:v>
                </c:pt>
              </c:numCache>
            </c:numRef>
          </c:val>
          <c:extLst>
            <c:ext xmlns:c16="http://schemas.microsoft.com/office/drawing/2014/chart" uri="{C3380CC4-5D6E-409C-BE32-E72D297353CC}">
              <c16:uniqueId val="{00000001-C0D6-4676-BDCC-E0997F096D04}"/>
            </c:ext>
          </c:extLst>
        </c:ser>
        <c:dLbls>
          <c:showLegendKey val="0"/>
          <c:showVal val="0"/>
          <c:showCatName val="0"/>
          <c:showSerName val="0"/>
          <c:showPercent val="0"/>
          <c:showBubbleSize val="0"/>
        </c:dLbls>
        <c:axId val="173740800"/>
        <c:axId val="173742336"/>
      </c:areaChart>
      <c:lineChart>
        <c:grouping val="standard"/>
        <c:varyColors val="0"/>
        <c:ser>
          <c:idx val="1"/>
          <c:order val="1"/>
          <c:tx>
            <c:strRef>
              <c:f>Sheet1!$C$1</c:f>
              <c:strCache>
                <c:ptCount val="1"/>
                <c:pt idx="0">
                  <c:v>MSCI World Index</c:v>
                </c:pt>
              </c:strCache>
            </c:strRef>
          </c:tx>
          <c:spPr>
            <a:ln w="28575">
              <a:solidFill>
                <a:srgbClr val="4E9D2D"/>
              </a:solidFill>
            </a:ln>
          </c:spPr>
          <c:marker>
            <c:symbol val="none"/>
          </c:marker>
          <c:dLbls>
            <c:dLbl>
              <c:idx val="120"/>
              <c:layout>
                <c:manualLayout>
                  <c:x val="3.38676842024231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D6-4676-BDCC-E0997F096D04}"/>
                </c:ext>
              </c:extLst>
            </c:dLbl>
            <c:numFmt formatCode="&quot;$&quot;#,##0" sourceLinked="0"/>
            <c:spPr>
              <a:noFill/>
              <a:ln>
                <a:noFill/>
              </a:ln>
              <a:effectLst/>
            </c:spPr>
            <c:txPr>
              <a:bodyPr/>
              <a:lstStyle/>
              <a:p>
                <a:pPr>
                  <a:defRPr sz="1600" b="1">
                    <a:solidFill>
                      <a:srgbClr val="4E9D2D"/>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Sheet1!$A$2:$A$122</c:f>
              <c:numCache>
                <c:formatCode>m/d/yyyy</c:formatCode>
                <c:ptCount val="121"/>
                <c:pt idx="0">
                  <c:v>36891</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numCache>
            </c:numRef>
          </c:cat>
          <c:val>
            <c:numRef>
              <c:f>Sheet1!$C$2:$C$122</c:f>
              <c:numCache>
                <c:formatCode>General</c:formatCode>
                <c:ptCount val="121"/>
                <c:pt idx="0">
                  <c:v>10000</c:v>
                </c:pt>
                <c:pt idx="1">
                  <c:v>9428.4719999999998</c:v>
                </c:pt>
                <c:pt idx="2">
                  <c:v>9455.074433748001</c:v>
                </c:pt>
                <c:pt idx="3">
                  <c:v>10109.773098271457</c:v>
                </c:pt>
                <c:pt idx="4">
                  <c:v>9683.4631752862351</c:v>
                </c:pt>
                <c:pt idx="5">
                  <c:v>9439.4970357017555</c:v>
                </c:pt>
                <c:pt idx="6">
                  <c:v>9758.6492623279428</c:v>
                </c:pt>
                <c:pt idx="7">
                  <c:v>9485.131889073562</c:v>
                </c:pt>
                <c:pt idx="8">
                  <c:v>9794.8650768585048</c:v>
                </c:pt>
                <c:pt idx="9">
                  <c:v>9275.1965512327624</c:v>
                </c:pt>
                <c:pt idx="10">
                  <c:v>9120.9528151447266</c:v>
                </c:pt>
                <c:pt idx="11">
                  <c:v>8568.3699218872789</c:v>
                </c:pt>
                <c:pt idx="12">
                  <c:v>8708.1902959466188</c:v>
                </c:pt>
                <c:pt idx="13">
                  <c:v>8877.3233803315834</c:v>
                </c:pt>
                <c:pt idx="14">
                  <c:v>8128.0772870315977</c:v>
                </c:pt>
                <c:pt idx="15">
                  <c:v>7595.7434956565794</c:v>
                </c:pt>
                <c:pt idx="16">
                  <c:v>8159.0848503093484</c:v>
                </c:pt>
                <c:pt idx="17">
                  <c:v>8057.7457528345658</c:v>
                </c:pt>
                <c:pt idx="18">
                  <c:v>7806.430303225683</c:v>
                </c:pt>
                <c:pt idx="19">
                  <c:v>7703.6321064206859</c:v>
                </c:pt>
                <c:pt idx="20">
                  <c:v>7335.3584328468241</c:v>
                </c:pt>
                <c:pt idx="21">
                  <c:v>6689.9657235629165</c:v>
                </c:pt>
                <c:pt idx="22">
                  <c:v>6818.7858303454423</c:v>
                </c:pt>
                <c:pt idx="23">
                  <c:v>7223.2141548504778</c:v>
                </c:pt>
                <c:pt idx="24">
                  <c:v>7269.5019557975911</c:v>
                </c:pt>
                <c:pt idx="25">
                  <c:v>7050.0560463575384</c:v>
                </c:pt>
                <c:pt idx="26">
                  <c:v>6990.1425550587783</c:v>
                </c:pt>
                <c:pt idx="27">
                  <c:v>7300.620920869801</c:v>
                </c:pt>
                <c:pt idx="28">
                  <c:v>7055.3660518403776</c:v>
                </c:pt>
                <c:pt idx="29">
                  <c:v>7071.7210958851492</c:v>
                </c:pt>
                <c:pt idx="30">
                  <c:v>6644.0997785938507</c:v>
                </c:pt>
                <c:pt idx="31">
                  <c:v>6084.8911478087648</c:v>
                </c:pt>
                <c:pt idx="32">
                  <c:v>6097.542853483289</c:v>
                </c:pt>
                <c:pt idx="33">
                  <c:v>5428.3100863706577</c:v>
                </c:pt>
                <c:pt idx="34">
                  <c:v>5829.9333790689461</c:v>
                </c:pt>
                <c:pt idx="35">
                  <c:v>6145.5653892184009</c:v>
                </c:pt>
                <c:pt idx="36">
                  <c:v>5848.9490611512365</c:v>
                </c:pt>
                <c:pt idx="37">
                  <c:v>5672.2218954787395</c:v>
                </c:pt>
                <c:pt idx="38">
                  <c:v>5575.1009777399731</c:v>
                </c:pt>
                <c:pt idx="39">
                  <c:v>5559.7822727834373</c:v>
                </c:pt>
                <c:pt idx="40">
                  <c:v>6056.331431369772</c:v>
                </c:pt>
                <c:pt idx="41">
                  <c:v>6405.4187384538118</c:v>
                </c:pt>
                <c:pt idx="42">
                  <c:v>6518.6543714540712</c:v>
                </c:pt>
                <c:pt idx="43">
                  <c:v>6652.2528890661488</c:v>
                </c:pt>
                <c:pt idx="44">
                  <c:v>6797.568027301355</c:v>
                </c:pt>
                <c:pt idx="45">
                  <c:v>6840.6863608121339</c:v>
                </c:pt>
                <c:pt idx="46">
                  <c:v>7247.9972443821543</c:v>
                </c:pt>
                <c:pt idx="47">
                  <c:v>7360.095494563493</c:v>
                </c:pt>
                <c:pt idx="48">
                  <c:v>7823.6497650116398</c:v>
                </c:pt>
                <c:pt idx="49">
                  <c:v>7950.9155110091306</c:v>
                </c:pt>
                <c:pt idx="50">
                  <c:v>8086.9000189939206</c:v>
                </c:pt>
                <c:pt idx="51">
                  <c:v>8036.397328375303</c:v>
                </c:pt>
                <c:pt idx="52">
                  <c:v>7876.2648788498291</c:v>
                </c:pt>
                <c:pt idx="53">
                  <c:v>7953.4672395658272</c:v>
                </c:pt>
                <c:pt idx="54">
                  <c:v>8120.177480334195</c:v>
                </c:pt>
                <c:pt idx="55">
                  <c:v>7857.2071566690684</c:v>
                </c:pt>
                <c:pt idx="56">
                  <c:v>7894.880107823149</c:v>
                </c:pt>
                <c:pt idx="57">
                  <c:v>8046.7554954333655</c:v>
                </c:pt>
                <c:pt idx="58">
                  <c:v>8245.6230107475058</c:v>
                </c:pt>
                <c:pt idx="59">
                  <c:v>8682.4134511220273</c:v>
                </c:pt>
                <c:pt idx="60">
                  <c:v>9016.4918829289199</c:v>
                </c:pt>
                <c:pt idx="61">
                  <c:v>8815.1833736063309</c:v>
                </c:pt>
                <c:pt idx="62">
                  <c:v>9098.4284381753623</c:v>
                </c:pt>
                <c:pt idx="63">
                  <c:v>8925.5810439211255</c:v>
                </c:pt>
                <c:pt idx="64">
                  <c:v>8737.3369694724115</c:v>
                </c:pt>
                <c:pt idx="65">
                  <c:v>8899.2747728646136</c:v>
                </c:pt>
                <c:pt idx="66">
                  <c:v>8980.2092272864302</c:v>
                </c:pt>
                <c:pt idx="67">
                  <c:v>9295.9048905879936</c:v>
                </c:pt>
                <c:pt idx="68">
                  <c:v>9370.2935102939464</c:v>
                </c:pt>
                <c:pt idx="69">
                  <c:v>9616.3789695493379</c:v>
                </c:pt>
                <c:pt idx="70">
                  <c:v>9384.9829273187624</c:v>
                </c:pt>
                <c:pt idx="71">
                  <c:v>9702.7969276677777</c:v>
                </c:pt>
                <c:pt idx="72">
                  <c:v>9920.2327256980425</c:v>
                </c:pt>
                <c:pt idx="73">
                  <c:v>10365.138299049966</c:v>
                </c:pt>
                <c:pt idx="74">
                  <c:v>10354.057966208282</c:v>
                </c:pt>
                <c:pt idx="75">
                  <c:v>10586.406133187385</c:v>
                </c:pt>
                <c:pt idx="76">
                  <c:v>10913.466798828529</c:v>
                </c:pt>
                <c:pt idx="77">
                  <c:v>10550.448878659055</c:v>
                </c:pt>
                <c:pt idx="78">
                  <c:v>10551.706492165393</c:v>
                </c:pt>
                <c:pt idx="79">
                  <c:v>10619.849412691798</c:v>
                </c:pt>
                <c:pt idx="80">
                  <c:v>10900.946206796338</c:v>
                </c:pt>
                <c:pt idx="81">
                  <c:v>11034.068561873733</c:v>
                </c:pt>
                <c:pt idx="82">
                  <c:v>11441.302930286807</c:v>
                </c:pt>
                <c:pt idx="83">
                  <c:v>11727.411016143316</c:v>
                </c:pt>
                <c:pt idx="84">
                  <c:v>11968.985128405955</c:v>
                </c:pt>
                <c:pt idx="85">
                  <c:v>12112.669204176931</c:v>
                </c:pt>
                <c:pt idx="86">
                  <c:v>12054.632560952037</c:v>
                </c:pt>
                <c:pt idx="87">
                  <c:v>12280.420650671693</c:v>
                </c:pt>
                <c:pt idx="88">
                  <c:v>12829.43404844888</c:v>
                </c:pt>
                <c:pt idx="89">
                  <c:v>13201.427337513871</c:v>
                </c:pt>
                <c:pt idx="90">
                  <c:v>13104.231828741424</c:v>
                </c:pt>
                <c:pt idx="91">
                  <c:v>12816.690911416081</c:v>
                </c:pt>
                <c:pt idx="92">
                  <c:v>12812.539585229873</c:v>
                </c:pt>
                <c:pt idx="93">
                  <c:v>13426.207699950086</c:v>
                </c:pt>
                <c:pt idx="94">
                  <c:v>13840.928486973076</c:v>
                </c:pt>
                <c:pt idx="95">
                  <c:v>13281.442171115559</c:v>
                </c:pt>
                <c:pt idx="96">
                  <c:v>13113.935294309233</c:v>
                </c:pt>
                <c:pt idx="97">
                  <c:v>12114.700635049929</c:v>
                </c:pt>
                <c:pt idx="98">
                  <c:v>12050.445474351687</c:v>
                </c:pt>
                <c:pt idx="99">
                  <c:v>11940.865953475217</c:v>
                </c:pt>
                <c:pt idx="100">
                  <c:v>12578.060412917537</c:v>
                </c:pt>
                <c:pt idx="101">
                  <c:v>12785.529230398406</c:v>
                </c:pt>
                <c:pt idx="102">
                  <c:v>11770.341588316773</c:v>
                </c:pt>
                <c:pt idx="103">
                  <c:v>11485.732374642956</c:v>
                </c:pt>
                <c:pt idx="104">
                  <c:v>11329.587288729397</c:v>
                </c:pt>
                <c:pt idx="105">
                  <c:v>9986.9450901515684</c:v>
                </c:pt>
                <c:pt idx="106">
                  <c:v>8096.0089172261978</c:v>
                </c:pt>
                <c:pt idx="107">
                  <c:v>7577.5494117768412</c:v>
                </c:pt>
                <c:pt idx="108">
                  <c:v>7824.5646407667664</c:v>
                </c:pt>
                <c:pt idx="109">
                  <c:v>7141.3768633745694</c:v>
                </c:pt>
                <c:pt idx="110">
                  <c:v>6415.2109559861301</c:v>
                </c:pt>
                <c:pt idx="111">
                  <c:v>6902.7881588372311</c:v>
                </c:pt>
                <c:pt idx="112">
                  <c:v>7684.1112991419386</c:v>
                </c:pt>
                <c:pt idx="113">
                  <c:v>8390.0198677489116</c:v>
                </c:pt>
                <c:pt idx="114">
                  <c:v>8355.7080424977648</c:v>
                </c:pt>
                <c:pt idx="115">
                  <c:v>9065.9398838268571</c:v>
                </c:pt>
                <c:pt idx="116">
                  <c:v>9443.9741648846339</c:v>
                </c:pt>
                <c:pt idx="117">
                  <c:v>9823.6559246199886</c:v>
                </c:pt>
                <c:pt idx="118">
                  <c:v>9650.98454206735</c:v>
                </c:pt>
                <c:pt idx="119">
                  <c:v>10050.239016883495</c:v>
                </c:pt>
                <c:pt idx="120">
                  <c:v>10233.950350944815</c:v>
                </c:pt>
              </c:numCache>
            </c:numRef>
          </c:val>
          <c:smooth val="0"/>
          <c:extLst>
            <c:ext xmlns:c16="http://schemas.microsoft.com/office/drawing/2014/chart" uri="{C3380CC4-5D6E-409C-BE32-E72D297353CC}">
              <c16:uniqueId val="{00000003-C0D6-4676-BDCC-E0997F096D04}"/>
            </c:ext>
          </c:extLst>
        </c:ser>
        <c:dLbls>
          <c:showLegendKey val="0"/>
          <c:showVal val="0"/>
          <c:showCatName val="0"/>
          <c:showSerName val="0"/>
          <c:showPercent val="0"/>
          <c:showBubbleSize val="0"/>
        </c:dLbls>
        <c:marker val="1"/>
        <c:smooth val="0"/>
        <c:axId val="173740800"/>
        <c:axId val="173742336"/>
      </c:lineChart>
      <c:dateAx>
        <c:axId val="173740800"/>
        <c:scaling>
          <c:orientation val="minMax"/>
        </c:scaling>
        <c:delete val="0"/>
        <c:axPos val="b"/>
        <c:numFmt formatCode="yyyy" sourceLinked="0"/>
        <c:majorTickMark val="none"/>
        <c:minorTickMark val="none"/>
        <c:tickLblPos val="low"/>
        <c:spPr>
          <a:ln w="12700">
            <a:solidFill>
              <a:schemeClr val="tx1"/>
            </a:solidFill>
            <a:prstDash val="solid"/>
          </a:ln>
        </c:spPr>
        <c:txPr>
          <a:bodyPr rot="0" vert="horz"/>
          <a:lstStyle/>
          <a:p>
            <a:pPr>
              <a:defRPr sz="1400" b="1" i="0" u="none" strike="noStrike" baseline="0">
                <a:solidFill>
                  <a:srgbClr val="000000"/>
                </a:solidFill>
                <a:latin typeface="Arial Narrow" panose="020B0606020202030204" pitchFamily="34" charset="0"/>
                <a:ea typeface="Arial Narrow"/>
                <a:cs typeface="Arial" panose="020B0604020202020204" pitchFamily="34" charset="0"/>
              </a:defRPr>
            </a:pPr>
            <a:endParaRPr lang="en-US"/>
          </a:p>
        </c:txPr>
        <c:crossAx val="173742336"/>
        <c:crosses val="autoZero"/>
        <c:auto val="1"/>
        <c:lblOffset val="0"/>
        <c:baseTimeUnit val="months"/>
        <c:majorUnit val="13"/>
        <c:majorTimeUnit val="months"/>
        <c:minorUnit val="1"/>
      </c:dateAx>
      <c:valAx>
        <c:axId val="173742336"/>
        <c:scaling>
          <c:orientation val="minMax"/>
          <c:max val="28000"/>
          <c:min val="0"/>
        </c:scaling>
        <c:delete val="0"/>
        <c:axPos val="l"/>
        <c:majorGridlines>
          <c:spPr>
            <a:ln w="9525">
              <a:solidFill>
                <a:srgbClr val="FFFFFF">
                  <a:lumMod val="75000"/>
                </a:srgbClr>
              </a:solidFill>
              <a:prstDash val="solid"/>
            </a:ln>
          </c:spPr>
        </c:majorGridlines>
        <c:numFmt formatCode="&quot;$&quot;#,##0" sourceLinked="0"/>
        <c:majorTickMark val="none"/>
        <c:minorTickMark val="none"/>
        <c:tickLblPos val="nextTo"/>
        <c:spPr>
          <a:noFill/>
          <a:ln>
            <a:noFill/>
          </a:ln>
        </c:spPr>
        <c:txPr>
          <a:bodyPr/>
          <a:lstStyle/>
          <a:p>
            <a:pPr>
              <a:defRPr sz="1400">
                <a:latin typeface="Arial Narrow" panose="020B0606020202030204" pitchFamily="34" charset="0"/>
                <a:cs typeface="Arial" panose="020B0604020202020204" pitchFamily="34" charset="0"/>
              </a:defRPr>
            </a:pPr>
            <a:endParaRPr lang="en-US"/>
          </a:p>
        </c:txPr>
        <c:crossAx val="173740800"/>
        <c:crosses val="autoZero"/>
        <c:crossBetween val="midCat"/>
        <c:majorUnit val="7000"/>
        <c:minorUnit val="2E-3"/>
      </c:valAx>
      <c:spPr>
        <a:noFill/>
        <a:ln w="25400">
          <a:noFill/>
        </a:ln>
      </c:spPr>
    </c:plotArea>
    <c:plotVisOnly val="1"/>
    <c:dispBlanksAs val="gap"/>
    <c:showDLblsOverMax val="0"/>
  </c:chart>
  <c:spPr>
    <a:noFill/>
    <a:ln w="9525">
      <a:noFill/>
    </a:ln>
  </c:spPr>
  <c:txPr>
    <a:bodyPr/>
    <a:lstStyle/>
    <a:p>
      <a:pPr>
        <a:defRPr sz="1800" b="0" i="0" u="none" strike="noStrike" baseline="0">
          <a:solidFill>
            <a:srgbClr val="000000"/>
          </a:solidFill>
          <a:latin typeface="Arial Narrow"/>
          <a:ea typeface="Arial Narrow"/>
          <a:cs typeface="Arial Narrow"/>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9.7773884419500551E-2"/>
          <c:w val="1"/>
          <c:h val="0.70891620288685919"/>
        </c:manualLayout>
      </c:layout>
      <c:barChart>
        <c:barDir val="col"/>
        <c:grouping val="clustered"/>
        <c:varyColors val="0"/>
        <c:ser>
          <c:idx val="0"/>
          <c:order val="0"/>
          <c:tx>
            <c:strRef>
              <c:f>Sheet1!$B$1</c:f>
              <c:strCache>
                <c:ptCount val="1"/>
                <c:pt idx="0">
                  <c:v>Financials</c:v>
                </c:pt>
              </c:strCache>
            </c:strRef>
          </c:tx>
          <c:spPr>
            <a:solidFill>
              <a:srgbClr val="4E9D2D"/>
            </a:solidFill>
          </c:spPr>
          <c:invertIfNegative val="0"/>
          <c:dLbls>
            <c:spPr>
              <a:solidFill>
                <a:schemeClr val="bg1"/>
              </a:solidFill>
            </c:spPr>
            <c:txPr>
              <a:bodyPr/>
              <a:lstStyle/>
              <a:p>
                <a:pPr>
                  <a:defRPr b="1">
                    <a:latin typeface="Arial Narrow" panose="020B0606020202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11/00</c:v>
                </c:pt>
                <c:pt idx="1">
                  <c:v>12/06</c:v>
                </c:pt>
                <c:pt idx="2">
                  <c:v>2/09</c:v>
                </c:pt>
              </c:strCache>
            </c:strRef>
          </c:cat>
          <c:val>
            <c:numRef>
              <c:f>Sheet1!$B$2:$B$4</c:f>
              <c:numCache>
                <c:formatCode>0%</c:formatCode>
                <c:ptCount val="3"/>
                <c:pt idx="0">
                  <c:v>0.16</c:v>
                </c:pt>
                <c:pt idx="1">
                  <c:v>0.22</c:v>
                </c:pt>
                <c:pt idx="2">
                  <c:v>0.1</c:v>
                </c:pt>
              </c:numCache>
            </c:numRef>
          </c:val>
          <c:extLst>
            <c:ext xmlns:c16="http://schemas.microsoft.com/office/drawing/2014/chart" uri="{C3380CC4-5D6E-409C-BE32-E72D297353CC}">
              <c16:uniqueId val="{00000000-B2A9-4532-9750-9F42E1E73063}"/>
            </c:ext>
          </c:extLst>
        </c:ser>
        <c:dLbls>
          <c:showLegendKey val="0"/>
          <c:showVal val="0"/>
          <c:showCatName val="0"/>
          <c:showSerName val="0"/>
          <c:showPercent val="0"/>
          <c:showBubbleSize val="0"/>
        </c:dLbls>
        <c:gapWidth val="150"/>
        <c:axId val="136776320"/>
        <c:axId val="143856384"/>
      </c:barChart>
      <c:catAx>
        <c:axId val="136776320"/>
        <c:scaling>
          <c:orientation val="minMax"/>
        </c:scaling>
        <c:delete val="0"/>
        <c:axPos val="b"/>
        <c:title>
          <c:tx>
            <c:rich>
              <a:bodyPr/>
              <a:lstStyle/>
              <a:p>
                <a:pPr>
                  <a:defRPr>
                    <a:latin typeface="Arial Narrow" panose="020B0606020202030204" pitchFamily="34" charset="0"/>
                  </a:defRPr>
                </a:pPr>
                <a:r>
                  <a:rPr lang="en-US" dirty="0">
                    <a:latin typeface="Arial Narrow" panose="020B0606020202030204" pitchFamily="34" charset="0"/>
                  </a:rPr>
                  <a:t>Financials</a:t>
                </a:r>
              </a:p>
            </c:rich>
          </c:tx>
          <c:layout>
            <c:manualLayout>
              <c:xMode val="edge"/>
              <c:yMode val="edge"/>
              <c:x val="0.39494913270959586"/>
              <c:y val="0.89270470994618312"/>
            </c:manualLayout>
          </c:layout>
          <c:overlay val="0"/>
        </c:title>
        <c:numFmt formatCode="General" sourceLinked="0"/>
        <c:majorTickMark val="none"/>
        <c:minorTickMark val="none"/>
        <c:tickLblPos val="low"/>
        <c:spPr>
          <a:ln w="12700">
            <a:solidFill>
              <a:srgbClr val="000000"/>
            </a:solidFill>
          </a:ln>
        </c:spPr>
        <c:txPr>
          <a:bodyPr/>
          <a:lstStyle/>
          <a:p>
            <a:pPr>
              <a:defRPr sz="1400" b="1">
                <a:latin typeface="Arial Narrow" panose="020B0606020202030204" pitchFamily="34" charset="0"/>
              </a:defRPr>
            </a:pPr>
            <a:endParaRPr lang="en-US"/>
          </a:p>
        </c:txPr>
        <c:crossAx val="143856384"/>
        <c:crosses val="autoZero"/>
        <c:auto val="1"/>
        <c:lblAlgn val="ctr"/>
        <c:lblOffset val="10"/>
        <c:tickLblSkip val="1"/>
        <c:tickMarkSkip val="1"/>
        <c:noMultiLvlLbl val="0"/>
      </c:catAx>
      <c:valAx>
        <c:axId val="143856384"/>
        <c:scaling>
          <c:orientation val="minMax"/>
          <c:max val="0.25"/>
          <c:min val="0"/>
        </c:scaling>
        <c:delete val="0"/>
        <c:axPos val="l"/>
        <c:majorGridlines>
          <c:spPr>
            <a:ln w="9525">
              <a:solidFill>
                <a:srgbClr val="FFFFFF">
                  <a:lumMod val="75000"/>
                </a:srgbClr>
              </a:solidFill>
            </a:ln>
          </c:spPr>
        </c:majorGridlines>
        <c:numFmt formatCode="0%" sourceLinked="1"/>
        <c:majorTickMark val="none"/>
        <c:minorTickMark val="none"/>
        <c:tickLblPos val="none"/>
        <c:spPr>
          <a:ln>
            <a:noFill/>
          </a:ln>
        </c:spPr>
        <c:crossAx val="136776320"/>
        <c:crosses val="autoZero"/>
        <c:crossBetween val="between"/>
        <c:majorUnit val="5.000000000000001E-2"/>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a:solidFill>
                <a:schemeClr val="bg1"/>
              </a:solidFill>
            </a:ln>
          </c:spPr>
          <c:dPt>
            <c:idx val="0"/>
            <c:bubble3D val="0"/>
            <c:extLst>
              <c:ext xmlns:c16="http://schemas.microsoft.com/office/drawing/2014/chart" uri="{C3380CC4-5D6E-409C-BE32-E72D297353CC}">
                <c16:uniqueId val="{00000000-D1DD-4543-9468-91694182DA00}"/>
              </c:ext>
            </c:extLst>
          </c:dPt>
          <c:cat>
            <c:strRef>
              <c:f>Sheet1!$A$2:$A$3</c:f>
              <c:strCache>
                <c:ptCount val="2"/>
                <c:pt idx="0">
                  <c:v>1st Qtr</c:v>
                </c:pt>
                <c:pt idx="1">
                  <c:v>2nd Qtr</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1-D1DD-4543-9468-91694182DA00}"/>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bg1"/>
      </a:solid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a:solidFill>
                <a:schemeClr val="bg1"/>
              </a:solidFill>
            </a:ln>
          </c:spPr>
          <c:dPt>
            <c:idx val="0"/>
            <c:bubble3D val="0"/>
            <c:extLst>
              <c:ext xmlns:c16="http://schemas.microsoft.com/office/drawing/2014/chart" uri="{C3380CC4-5D6E-409C-BE32-E72D297353CC}">
                <c16:uniqueId val="{00000000-789E-4B18-ACF6-F34D299B74E2}"/>
              </c:ext>
            </c:extLst>
          </c:dPt>
          <c:cat>
            <c:strRef>
              <c:f>Sheet1!$A$2:$A$3</c:f>
              <c:strCache>
                <c:ptCount val="2"/>
                <c:pt idx="0">
                  <c:v>1st Qtr</c:v>
                </c:pt>
                <c:pt idx="1">
                  <c:v>2nd Qtr</c:v>
                </c:pt>
              </c:strCache>
            </c:strRef>
          </c:cat>
          <c:val>
            <c:numRef>
              <c:f>Sheet1!$B$2:$B$3</c:f>
              <c:numCache>
                <c:formatCode>General</c:formatCode>
                <c:ptCount val="2"/>
                <c:pt idx="0">
                  <c:v>12</c:v>
                </c:pt>
                <c:pt idx="1">
                  <c:v>88</c:v>
                </c:pt>
              </c:numCache>
            </c:numRef>
          </c:val>
          <c:extLst>
            <c:ext xmlns:c16="http://schemas.microsoft.com/office/drawing/2014/chart" uri="{C3380CC4-5D6E-409C-BE32-E72D297353CC}">
              <c16:uniqueId val="{00000001-789E-4B18-ACF6-F34D299B74E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a:solidFill>
                <a:schemeClr val="bg1"/>
              </a:solidFill>
            </a:ln>
          </c:spPr>
          <c:dPt>
            <c:idx val="0"/>
            <c:bubble3D val="0"/>
            <c:spPr>
              <a:solidFill>
                <a:schemeClr val="accent1"/>
              </a:solidFill>
              <a:ln w="28575">
                <a:solidFill>
                  <a:schemeClr val="bg1"/>
                </a:solidFill>
              </a:ln>
            </c:spPr>
            <c:extLst>
              <c:ext xmlns:c16="http://schemas.microsoft.com/office/drawing/2014/chart" uri="{C3380CC4-5D6E-409C-BE32-E72D297353CC}">
                <c16:uniqueId val="{00000001-29D4-4DD1-803F-64B289D1E7C9}"/>
              </c:ext>
            </c:extLst>
          </c:dPt>
          <c:cat>
            <c:strRef>
              <c:f>Sheet1!$A$2:$A$3</c:f>
              <c:strCache>
                <c:ptCount val="2"/>
                <c:pt idx="0">
                  <c:v>1st Qtr</c:v>
                </c:pt>
                <c:pt idx="1">
                  <c:v>2nd Qtr</c:v>
                </c:pt>
              </c:strCache>
            </c:strRef>
          </c:cat>
          <c:val>
            <c:numRef>
              <c:f>Sheet1!$B$2:$B$3</c:f>
              <c:numCache>
                <c:formatCode>General</c:formatCode>
                <c:ptCount val="2"/>
                <c:pt idx="0">
                  <c:v>41</c:v>
                </c:pt>
                <c:pt idx="1">
                  <c:v>59</c:v>
                </c:pt>
              </c:numCache>
            </c:numRef>
          </c:val>
          <c:extLst>
            <c:ext xmlns:c16="http://schemas.microsoft.com/office/drawing/2014/chart" uri="{C3380CC4-5D6E-409C-BE32-E72D297353CC}">
              <c16:uniqueId val="{00000002-29D4-4DD1-803F-64B289D1E7C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664880437914148E-2"/>
          <c:y val="3.0159187741471798E-2"/>
          <c:w val="0.92727875276538496"/>
          <c:h val="0.92243741090608755"/>
        </c:manualLayout>
      </c:layout>
      <c:barChart>
        <c:barDir val="col"/>
        <c:grouping val="clustered"/>
        <c:varyColors val="0"/>
        <c:ser>
          <c:idx val="0"/>
          <c:order val="0"/>
          <c:tx>
            <c:strRef>
              <c:f>Data!$B$15</c:f>
              <c:strCache>
                <c:ptCount val="1"/>
                <c:pt idx="0">
                  <c:v>AATR</c:v>
                </c:pt>
              </c:strCache>
            </c:strRef>
          </c:tx>
          <c:spPr>
            <a:noFill/>
          </c:spPr>
          <c:invertIfNegative val="0"/>
          <c:dPt>
            <c:idx val="7"/>
            <c:invertIfNegative val="0"/>
            <c:bubble3D val="0"/>
            <c:extLst>
              <c:ext xmlns:c16="http://schemas.microsoft.com/office/drawing/2014/chart" uri="{C3380CC4-5D6E-409C-BE32-E72D297353CC}">
                <c16:uniqueId val="{00000000-EAFF-4A86-B64B-F6306DBBB43D}"/>
              </c:ext>
            </c:extLst>
          </c:dPt>
          <c:dPt>
            <c:idx val="8"/>
            <c:invertIfNegative val="0"/>
            <c:bubble3D val="0"/>
            <c:extLst>
              <c:ext xmlns:c16="http://schemas.microsoft.com/office/drawing/2014/chart" uri="{C3380CC4-5D6E-409C-BE32-E72D297353CC}">
                <c16:uniqueId val="{00000001-EAFF-4A86-B64B-F6306DBBB43D}"/>
              </c:ext>
            </c:extLst>
          </c:dPt>
          <c:dPt>
            <c:idx val="9"/>
            <c:invertIfNegative val="0"/>
            <c:bubble3D val="0"/>
            <c:spPr>
              <a:solidFill>
                <a:srgbClr val="005598"/>
              </a:solidFill>
            </c:spPr>
            <c:extLst>
              <c:ext xmlns:c16="http://schemas.microsoft.com/office/drawing/2014/chart" uri="{C3380CC4-5D6E-409C-BE32-E72D297353CC}">
                <c16:uniqueId val="{00000003-EAFF-4A86-B64B-F6306DBBB43D}"/>
              </c:ext>
            </c:extLst>
          </c:dPt>
          <c:dPt>
            <c:idx val="10"/>
            <c:invertIfNegative val="0"/>
            <c:bubble3D val="0"/>
            <c:extLst>
              <c:ext xmlns:c16="http://schemas.microsoft.com/office/drawing/2014/chart" uri="{C3380CC4-5D6E-409C-BE32-E72D297353CC}">
                <c16:uniqueId val="{00000004-EAFF-4A86-B64B-F6306DBBB43D}"/>
              </c:ext>
            </c:extLst>
          </c:dPt>
          <c:cat>
            <c:numRef>
              <c:f>Data!$A$16:$A$35</c:f>
              <c:numCache>
                <c:formatCode>mm/dd/yyyy</c:formatCode>
                <c:ptCount val="20"/>
                <c:pt idx="0">
                  <c:v>36160</c:v>
                </c:pt>
                <c:pt idx="1">
                  <c:v>36525</c:v>
                </c:pt>
                <c:pt idx="2">
                  <c:v>36891</c:v>
                </c:pt>
                <c:pt idx="3">
                  <c:v>37256</c:v>
                </c:pt>
                <c:pt idx="4">
                  <c:v>37621</c:v>
                </c:pt>
                <c:pt idx="5">
                  <c:v>37986</c:v>
                </c:pt>
                <c:pt idx="6">
                  <c:v>38352</c:v>
                </c:pt>
                <c:pt idx="7">
                  <c:v>38717</c:v>
                </c:pt>
                <c:pt idx="8">
                  <c:v>39082</c:v>
                </c:pt>
                <c:pt idx="9">
                  <c:v>39447</c:v>
                </c:pt>
                <c:pt idx="10">
                  <c:v>39813</c:v>
                </c:pt>
                <c:pt idx="11">
                  <c:v>40178</c:v>
                </c:pt>
                <c:pt idx="12">
                  <c:v>40543</c:v>
                </c:pt>
                <c:pt idx="13">
                  <c:v>40908</c:v>
                </c:pt>
                <c:pt idx="14">
                  <c:v>41274</c:v>
                </c:pt>
                <c:pt idx="15">
                  <c:v>41639</c:v>
                </c:pt>
                <c:pt idx="16">
                  <c:v>42004</c:v>
                </c:pt>
                <c:pt idx="17">
                  <c:v>42369</c:v>
                </c:pt>
                <c:pt idx="18">
                  <c:v>42735</c:v>
                </c:pt>
                <c:pt idx="19">
                  <c:v>43100</c:v>
                </c:pt>
              </c:numCache>
            </c:numRef>
          </c:cat>
          <c:val>
            <c:numRef>
              <c:f>Data!$B$16:$B$35</c:f>
              <c:numCache>
                <c:formatCode>0.00%</c:formatCode>
                <c:ptCount val="20"/>
                <c:pt idx="0">
                  <c:v>0.28578577999999999</c:v>
                </c:pt>
                <c:pt idx="1">
                  <c:v>0.2104152</c:v>
                </c:pt>
                <c:pt idx="2">
                  <c:v>-9.1043900000000011E-2</c:v>
                </c:pt>
                <c:pt idx="3">
                  <c:v>-0.11885835</c:v>
                </c:pt>
                <c:pt idx="4">
                  <c:v>-0.22100506</c:v>
                </c:pt>
                <c:pt idx="5">
                  <c:v>0.28684511000000001</c:v>
                </c:pt>
                <c:pt idx="6">
                  <c:v>0.10882040999999999</c:v>
                </c:pt>
                <c:pt idx="7">
                  <c:v>4.9119460000000004E-2</c:v>
                </c:pt>
                <c:pt idx="8">
                  <c:v>0.15794271000000001</c:v>
                </c:pt>
                <c:pt idx="9">
                  <c:v>5.4939650000000007E-2</c:v>
                </c:pt>
                <c:pt idx="10">
                  <c:v>-0.36997833000000002</c:v>
                </c:pt>
                <c:pt idx="11">
                  <c:v>0.26464469000000002</c:v>
                </c:pt>
                <c:pt idx="12">
                  <c:v>0.15063368000000002</c:v>
                </c:pt>
                <c:pt idx="13">
                  <c:v>2.1117780000000003E-2</c:v>
                </c:pt>
                <c:pt idx="14">
                  <c:v>0.16003490000000001</c:v>
                </c:pt>
                <c:pt idx="15">
                  <c:v>0.32388148999999999</c:v>
                </c:pt>
                <c:pt idx="16">
                  <c:v>0.13688512999999999</c:v>
                </c:pt>
                <c:pt idx="17">
                  <c:v>1.3838349999999999E-2</c:v>
                </c:pt>
                <c:pt idx="18">
                  <c:v>0.11959923</c:v>
                </c:pt>
                <c:pt idx="19">
                  <c:v>0.21831566999999999</c:v>
                </c:pt>
              </c:numCache>
            </c:numRef>
          </c:val>
          <c:extLst>
            <c:ext xmlns:c16="http://schemas.microsoft.com/office/drawing/2014/chart" uri="{C3380CC4-5D6E-409C-BE32-E72D297353CC}">
              <c16:uniqueId val="{00000005-EAFF-4A86-B64B-F6306DBBB43D}"/>
            </c:ext>
          </c:extLst>
        </c:ser>
        <c:dLbls>
          <c:showLegendKey val="0"/>
          <c:showVal val="0"/>
          <c:showCatName val="0"/>
          <c:showSerName val="0"/>
          <c:showPercent val="0"/>
          <c:showBubbleSize val="0"/>
        </c:dLbls>
        <c:gapWidth val="150"/>
        <c:axId val="351703040"/>
        <c:axId val="351704576"/>
      </c:barChart>
      <c:dateAx>
        <c:axId val="351703040"/>
        <c:scaling>
          <c:orientation val="minMax"/>
        </c:scaling>
        <c:delete val="0"/>
        <c:axPos val="b"/>
        <c:numFmt formatCode="yy" sourceLinked="0"/>
        <c:majorTickMark val="none"/>
        <c:minorTickMark val="none"/>
        <c:tickLblPos val="low"/>
        <c:spPr>
          <a:solidFill>
            <a:schemeClr val="bg1"/>
          </a:solidFill>
        </c:spPr>
        <c:txPr>
          <a:bodyPr/>
          <a:lstStyle/>
          <a:p>
            <a:pPr>
              <a:defRPr sz="1400" b="1">
                <a:latin typeface="Arial Narrow" panose="020B0606020202030204" pitchFamily="34" charset="0"/>
              </a:defRPr>
            </a:pPr>
            <a:endParaRPr lang="en-US"/>
          </a:p>
        </c:txPr>
        <c:crossAx val="351704576"/>
        <c:crosses val="autoZero"/>
        <c:auto val="1"/>
        <c:lblOffset val="100"/>
        <c:baseTimeUnit val="years"/>
      </c:dateAx>
      <c:valAx>
        <c:axId val="351704576"/>
        <c:scaling>
          <c:orientation val="minMax"/>
          <c:max val="0.4"/>
          <c:min val="-0.4"/>
        </c:scaling>
        <c:delete val="0"/>
        <c:axPos val="l"/>
        <c:majorGridlines/>
        <c:numFmt formatCode="0%" sourceLinked="0"/>
        <c:majorTickMark val="none"/>
        <c:minorTickMark val="none"/>
        <c:tickLblPos val="nextTo"/>
        <c:spPr>
          <a:ln>
            <a:noFill/>
          </a:ln>
        </c:spPr>
        <c:txPr>
          <a:bodyPr/>
          <a:lstStyle/>
          <a:p>
            <a:pPr>
              <a:defRPr sz="1400" b="1">
                <a:latin typeface="Arial Narrow" panose="020B0606020202030204" pitchFamily="34" charset="0"/>
              </a:defRPr>
            </a:pPr>
            <a:endParaRPr lang="en-US"/>
          </a:p>
        </c:txPr>
        <c:crossAx val="351703040"/>
        <c:crosses val="autoZero"/>
        <c:crossBetween val="between"/>
        <c:majorUnit val="0.2"/>
      </c:valAx>
    </c:plotArea>
    <c:plotVisOnly val="1"/>
    <c:dispBlanksAs val="gap"/>
    <c:showDLblsOverMax val="0"/>
  </c:chart>
  <c:txPr>
    <a:bodyPr/>
    <a:lstStyle/>
    <a:p>
      <a:pPr algn="ctr">
        <a:defRPr lang="en-US" sz="1200" b="0" i="0" u="none" strike="noStrike" kern="1200" baseline="0">
          <a:solidFill>
            <a:srgbClr val="000000"/>
          </a:solidFill>
          <a:latin typeface="Arial" panose="020B0604020202020204" pitchFamily="34" charset="0"/>
          <a:ea typeface="Arial Narrow"/>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664880437914148E-2"/>
          <c:y val="3.0159187741471798E-2"/>
          <c:w val="0.92727875276538496"/>
          <c:h val="0.92243741090608755"/>
        </c:manualLayout>
      </c:layout>
      <c:barChart>
        <c:barDir val="col"/>
        <c:grouping val="clustered"/>
        <c:varyColors val="0"/>
        <c:ser>
          <c:idx val="1"/>
          <c:order val="0"/>
          <c:tx>
            <c:strRef>
              <c:f>Data!$B$5</c:f>
              <c:strCache>
                <c:ptCount val="1"/>
                <c:pt idx="0">
                  <c:v>AATR</c:v>
                </c:pt>
              </c:strCache>
            </c:strRef>
          </c:tx>
          <c:spPr>
            <a:solidFill>
              <a:srgbClr val="005598"/>
            </a:solidFill>
          </c:spPr>
          <c:invertIfNegative val="0"/>
          <c:dPt>
            <c:idx val="7"/>
            <c:invertIfNegative val="0"/>
            <c:bubble3D val="0"/>
            <c:extLst>
              <c:ext xmlns:c16="http://schemas.microsoft.com/office/drawing/2014/chart" uri="{C3380CC4-5D6E-409C-BE32-E72D297353CC}">
                <c16:uniqueId val="{00000000-75F8-4A28-9C27-557ADE11F95D}"/>
              </c:ext>
            </c:extLst>
          </c:dPt>
          <c:dPt>
            <c:idx val="8"/>
            <c:invertIfNegative val="0"/>
            <c:bubble3D val="0"/>
            <c:extLst>
              <c:ext xmlns:c16="http://schemas.microsoft.com/office/drawing/2014/chart" uri="{C3380CC4-5D6E-409C-BE32-E72D297353CC}">
                <c16:uniqueId val="{00000001-75F8-4A28-9C27-557ADE11F95D}"/>
              </c:ext>
            </c:extLst>
          </c:dPt>
          <c:dPt>
            <c:idx val="9"/>
            <c:invertIfNegative val="0"/>
            <c:bubble3D val="0"/>
            <c:extLst>
              <c:ext xmlns:c16="http://schemas.microsoft.com/office/drawing/2014/chart" uri="{C3380CC4-5D6E-409C-BE32-E72D297353CC}">
                <c16:uniqueId val="{00000003-75F8-4A28-9C27-557ADE11F95D}"/>
              </c:ext>
            </c:extLst>
          </c:dPt>
          <c:dPt>
            <c:idx val="10"/>
            <c:invertIfNegative val="0"/>
            <c:bubble3D val="0"/>
            <c:extLst>
              <c:ext xmlns:c16="http://schemas.microsoft.com/office/drawing/2014/chart" uri="{C3380CC4-5D6E-409C-BE32-E72D297353CC}">
                <c16:uniqueId val="{00000005-75F8-4A28-9C27-557ADE11F95D}"/>
              </c:ext>
            </c:extLst>
          </c:dPt>
          <c:cat>
            <c:numRef>
              <c:f>Data!$A$6:$A$25</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Data!$B$6:$B$25</c:f>
              <c:numCache>
                <c:formatCode>0.00%</c:formatCode>
                <c:ptCount val="20"/>
                <c:pt idx="0">
                  <c:v>-9.1043900000000011E-2</c:v>
                </c:pt>
                <c:pt idx="1">
                  <c:v>-0.11885835</c:v>
                </c:pt>
                <c:pt idx="2">
                  <c:v>-0.22100512999999999</c:v>
                </c:pt>
                <c:pt idx="3">
                  <c:v>0.28684511000000001</c:v>
                </c:pt>
                <c:pt idx="4">
                  <c:v>0.10882040999999999</c:v>
                </c:pt>
                <c:pt idx="5">
                  <c:v>4.9119460000000004E-2</c:v>
                </c:pt>
                <c:pt idx="6">
                  <c:v>0.15794282000000001</c:v>
                </c:pt>
                <c:pt idx="7">
                  <c:v>5.4939759999999997E-2</c:v>
                </c:pt>
                <c:pt idx="8">
                  <c:v>-0.36997833000000002</c:v>
                </c:pt>
                <c:pt idx="9">
                  <c:v>0.26464469000000002</c:v>
                </c:pt>
                <c:pt idx="10">
                  <c:v>0.15063367999999999</c:v>
                </c:pt>
                <c:pt idx="11">
                  <c:v>2.111789E-2</c:v>
                </c:pt>
                <c:pt idx="12">
                  <c:v>0.1600348</c:v>
                </c:pt>
                <c:pt idx="13">
                  <c:v>0.32388148999999999</c:v>
                </c:pt>
                <c:pt idx="14">
                  <c:v>0.13688512999999999</c:v>
                </c:pt>
                <c:pt idx="15">
                  <c:v>1.3838250000000002E-2</c:v>
                </c:pt>
                <c:pt idx="16">
                  <c:v>0.11959923</c:v>
                </c:pt>
                <c:pt idx="17">
                  <c:v>0.21831566999999999</c:v>
                </c:pt>
                <c:pt idx="18">
                  <c:v>-4.3843460000000001E-2</c:v>
                </c:pt>
                <c:pt idx="19">
                  <c:v>0.31486396</c:v>
                </c:pt>
              </c:numCache>
            </c:numRef>
          </c:val>
          <c:extLst>
            <c:ext xmlns:c16="http://schemas.microsoft.com/office/drawing/2014/chart" uri="{C3380CC4-5D6E-409C-BE32-E72D297353CC}">
              <c16:uniqueId val="{00000006-75F8-4A28-9C27-557ADE11F95D}"/>
            </c:ext>
          </c:extLst>
        </c:ser>
        <c:dLbls>
          <c:showLegendKey val="0"/>
          <c:showVal val="0"/>
          <c:showCatName val="0"/>
          <c:showSerName val="0"/>
          <c:showPercent val="0"/>
          <c:showBubbleSize val="0"/>
        </c:dLbls>
        <c:gapWidth val="150"/>
        <c:axId val="354743808"/>
        <c:axId val="355052928"/>
      </c:barChart>
      <c:dateAx>
        <c:axId val="354743808"/>
        <c:scaling>
          <c:orientation val="minMax"/>
        </c:scaling>
        <c:delete val="0"/>
        <c:axPos val="b"/>
        <c:numFmt formatCode="yyyy" sourceLinked="0"/>
        <c:majorTickMark val="none"/>
        <c:minorTickMark val="none"/>
        <c:tickLblPos val="low"/>
        <c:spPr>
          <a:solidFill>
            <a:schemeClr val="bg1"/>
          </a:solidFill>
        </c:spPr>
        <c:txPr>
          <a:bodyPr/>
          <a:lstStyle/>
          <a:p>
            <a:pPr>
              <a:defRPr sz="1400" b="1">
                <a:latin typeface="Arial Narrow" panose="020B0606020202030204" pitchFamily="34" charset="0"/>
              </a:defRPr>
            </a:pPr>
            <a:endParaRPr lang="en-US"/>
          </a:p>
        </c:txPr>
        <c:crossAx val="355052928"/>
        <c:crosses val="autoZero"/>
        <c:auto val="0"/>
        <c:lblOffset val="100"/>
        <c:baseTimeUnit val="days"/>
      </c:dateAx>
      <c:valAx>
        <c:axId val="355052928"/>
        <c:scaling>
          <c:orientation val="minMax"/>
          <c:max val="0.4"/>
          <c:min val="-0.4"/>
        </c:scaling>
        <c:delete val="0"/>
        <c:axPos val="l"/>
        <c:majorGridlines/>
        <c:numFmt formatCode="0%" sourceLinked="0"/>
        <c:majorTickMark val="none"/>
        <c:minorTickMark val="none"/>
        <c:tickLblPos val="nextTo"/>
        <c:spPr>
          <a:solidFill>
            <a:schemeClr val="bg1"/>
          </a:solidFill>
          <a:ln>
            <a:noFill/>
          </a:ln>
        </c:spPr>
        <c:txPr>
          <a:bodyPr/>
          <a:lstStyle/>
          <a:p>
            <a:pPr>
              <a:defRPr sz="1400" b="1">
                <a:latin typeface="Arial Narrow" panose="020B0606020202030204" pitchFamily="34" charset="0"/>
              </a:defRPr>
            </a:pPr>
            <a:endParaRPr lang="en-US"/>
          </a:p>
        </c:txPr>
        <c:crossAx val="354743808"/>
        <c:crosses val="autoZero"/>
        <c:crossBetween val="between"/>
        <c:majorUnit val="0.2"/>
      </c:valAx>
    </c:plotArea>
    <c:plotVisOnly val="1"/>
    <c:dispBlanksAs val="gap"/>
    <c:showDLblsOverMax val="0"/>
  </c:chart>
  <c:txPr>
    <a:bodyPr/>
    <a:lstStyle/>
    <a:p>
      <a:pPr algn="ctr">
        <a:defRPr lang="en-US" sz="1200" b="0" i="0" u="none" strike="noStrike" kern="1200" baseline="0">
          <a:solidFill>
            <a:srgbClr val="000000"/>
          </a:solidFill>
          <a:latin typeface="Arial" panose="020B0604020202020204" pitchFamily="34" charset="0"/>
          <a:ea typeface="Arial Narrow"/>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000385059176978E-2"/>
          <c:y val="5.5916960864733904E-2"/>
          <c:w val="0.86983891538205627"/>
          <c:h val="0.6971669820846611"/>
        </c:manualLayout>
      </c:layout>
      <c:lineChart>
        <c:grouping val="standard"/>
        <c:varyColors val="0"/>
        <c:ser>
          <c:idx val="0"/>
          <c:order val="0"/>
          <c:tx>
            <c:strRef>
              <c:f>ANALYSIS!$B$5</c:f>
              <c:strCache>
                <c:ptCount val="1"/>
                <c:pt idx="0">
                  <c:v>S&amp;P 500 Index (Index Performance)</c:v>
                </c:pt>
              </c:strCache>
            </c:strRef>
          </c:tx>
          <c:spPr>
            <a:ln w="38100">
              <a:solidFill>
                <a:schemeClr val="accent2"/>
              </a:solidFill>
            </a:ln>
          </c:spPr>
          <c:marker>
            <c:symbol val="none"/>
          </c:marker>
          <c:cat>
            <c:strRef>
              <c:f>ANALYSIS!$A$6:$A$246</c:f>
              <c:strCache>
                <c:ptCount val="241"/>
                <c:pt idx="0">
                  <c:v>12/31/1999</c:v>
                </c:pt>
                <c:pt idx="1">
                  <c:v>1/31/2000</c:v>
                </c:pt>
                <c:pt idx="2">
                  <c:v>2/29/2000</c:v>
                </c:pt>
                <c:pt idx="3">
                  <c:v>3/31/2000</c:v>
                </c:pt>
                <c:pt idx="4">
                  <c:v>4/30/2000</c:v>
                </c:pt>
                <c:pt idx="5">
                  <c:v>5/31/2000</c:v>
                </c:pt>
                <c:pt idx="6">
                  <c:v>6/30/2000</c:v>
                </c:pt>
                <c:pt idx="7">
                  <c:v>7/31/2000</c:v>
                </c:pt>
                <c:pt idx="8">
                  <c:v>8/31/2000</c:v>
                </c:pt>
                <c:pt idx="9">
                  <c:v>9/30/2000</c:v>
                </c:pt>
                <c:pt idx="10">
                  <c:v>10/31/2000</c:v>
                </c:pt>
                <c:pt idx="11">
                  <c:v>11/30/2000</c:v>
                </c:pt>
                <c:pt idx="12">
                  <c:v>12/31/2000</c:v>
                </c:pt>
                <c:pt idx="13">
                  <c:v>1/31/2001</c:v>
                </c:pt>
                <c:pt idx="14">
                  <c:v>2/28/2001</c:v>
                </c:pt>
                <c:pt idx="15">
                  <c:v>3/31/2001</c:v>
                </c:pt>
                <c:pt idx="16">
                  <c:v>4/30/2001</c:v>
                </c:pt>
                <c:pt idx="17">
                  <c:v>5/31/2001</c:v>
                </c:pt>
                <c:pt idx="18">
                  <c:v>6/30/2001</c:v>
                </c:pt>
                <c:pt idx="19">
                  <c:v>7/31/2001</c:v>
                </c:pt>
                <c:pt idx="20">
                  <c:v>8/31/2001</c:v>
                </c:pt>
                <c:pt idx="21">
                  <c:v>9/30/2001</c:v>
                </c:pt>
                <c:pt idx="22">
                  <c:v>10/31/2001</c:v>
                </c:pt>
                <c:pt idx="23">
                  <c:v>11/30/2001</c:v>
                </c:pt>
                <c:pt idx="24">
                  <c:v>12/31/2001</c:v>
                </c:pt>
                <c:pt idx="25">
                  <c:v>1/31/2002</c:v>
                </c:pt>
                <c:pt idx="26">
                  <c:v>2/28/2002</c:v>
                </c:pt>
                <c:pt idx="27">
                  <c:v>3/31/2002</c:v>
                </c:pt>
                <c:pt idx="28">
                  <c:v>4/30/2002</c:v>
                </c:pt>
                <c:pt idx="29">
                  <c:v>5/31/2002</c:v>
                </c:pt>
                <c:pt idx="30">
                  <c:v>6/30/2002</c:v>
                </c:pt>
                <c:pt idx="31">
                  <c:v>7/31/2002</c:v>
                </c:pt>
                <c:pt idx="32">
                  <c:v>8/31/2002</c:v>
                </c:pt>
                <c:pt idx="33">
                  <c:v>9/30/2002</c:v>
                </c:pt>
                <c:pt idx="34">
                  <c:v>10/31/2002</c:v>
                </c:pt>
                <c:pt idx="35">
                  <c:v>11/30/2002</c:v>
                </c:pt>
                <c:pt idx="36">
                  <c:v>12/31/2002</c:v>
                </c:pt>
                <c:pt idx="37">
                  <c:v>1/31/2003</c:v>
                </c:pt>
                <c:pt idx="38">
                  <c:v>2/28/2003</c:v>
                </c:pt>
                <c:pt idx="39">
                  <c:v>3/31/2003</c:v>
                </c:pt>
                <c:pt idx="40">
                  <c:v>4/30/2003</c:v>
                </c:pt>
                <c:pt idx="41">
                  <c:v>5/31/2003</c:v>
                </c:pt>
                <c:pt idx="42">
                  <c:v>6/30/2003</c:v>
                </c:pt>
                <c:pt idx="43">
                  <c:v>7/31/2003</c:v>
                </c:pt>
                <c:pt idx="44">
                  <c:v>8/31/2003</c:v>
                </c:pt>
                <c:pt idx="45">
                  <c:v>9/30/2003</c:v>
                </c:pt>
                <c:pt idx="46">
                  <c:v>10/31/2003</c:v>
                </c:pt>
                <c:pt idx="47">
                  <c:v>11/30/2003</c:v>
                </c:pt>
                <c:pt idx="48">
                  <c:v>12/31/2003</c:v>
                </c:pt>
                <c:pt idx="49">
                  <c:v>1/31/2004</c:v>
                </c:pt>
                <c:pt idx="50">
                  <c:v>2/29/2004</c:v>
                </c:pt>
                <c:pt idx="51">
                  <c:v>3/31/2004</c:v>
                </c:pt>
                <c:pt idx="52">
                  <c:v>4/30/2004</c:v>
                </c:pt>
                <c:pt idx="53">
                  <c:v>5/31/2004</c:v>
                </c:pt>
                <c:pt idx="54">
                  <c:v>6/30/2004</c:v>
                </c:pt>
                <c:pt idx="55">
                  <c:v>7/31/2004</c:v>
                </c:pt>
                <c:pt idx="56">
                  <c:v>8/31/2004</c:v>
                </c:pt>
                <c:pt idx="57">
                  <c:v>9/30/2004</c:v>
                </c:pt>
                <c:pt idx="58">
                  <c:v>10/31/2004</c:v>
                </c:pt>
                <c:pt idx="59">
                  <c:v>11/30/2004</c:v>
                </c:pt>
                <c:pt idx="60">
                  <c:v>12/31/2004</c:v>
                </c:pt>
                <c:pt idx="61">
                  <c:v>1/31/2005</c:v>
                </c:pt>
                <c:pt idx="62">
                  <c:v>2/28/2005</c:v>
                </c:pt>
                <c:pt idx="63">
                  <c:v>3/31/2005</c:v>
                </c:pt>
                <c:pt idx="64">
                  <c:v>4/30/2005</c:v>
                </c:pt>
                <c:pt idx="65">
                  <c:v>5/31/2005</c:v>
                </c:pt>
                <c:pt idx="66">
                  <c:v>6/30/2005</c:v>
                </c:pt>
                <c:pt idx="67">
                  <c:v>7/31/2005</c:v>
                </c:pt>
                <c:pt idx="68">
                  <c:v>8/31/2005</c:v>
                </c:pt>
                <c:pt idx="69">
                  <c:v>9/30/2005</c:v>
                </c:pt>
                <c:pt idx="70">
                  <c:v>10/31/2005</c:v>
                </c:pt>
                <c:pt idx="71">
                  <c:v>11/30/2005</c:v>
                </c:pt>
                <c:pt idx="72">
                  <c:v>12/31/2005</c:v>
                </c:pt>
                <c:pt idx="73">
                  <c:v>1/31/2006</c:v>
                </c:pt>
                <c:pt idx="74">
                  <c:v>2/28/2006</c:v>
                </c:pt>
                <c:pt idx="75">
                  <c:v>3/31/2006</c:v>
                </c:pt>
                <c:pt idx="76">
                  <c:v>4/30/2006</c:v>
                </c:pt>
                <c:pt idx="77">
                  <c:v>5/31/2006</c:v>
                </c:pt>
                <c:pt idx="78">
                  <c:v>6/30/2006</c:v>
                </c:pt>
                <c:pt idx="79">
                  <c:v>7/31/2006</c:v>
                </c:pt>
                <c:pt idx="80">
                  <c:v>8/31/2006</c:v>
                </c:pt>
                <c:pt idx="81">
                  <c:v>9/30/2006</c:v>
                </c:pt>
                <c:pt idx="82">
                  <c:v>10/31/2006</c:v>
                </c:pt>
                <c:pt idx="83">
                  <c:v>11/30/2006</c:v>
                </c:pt>
                <c:pt idx="84">
                  <c:v>12/31/2006</c:v>
                </c:pt>
                <c:pt idx="85">
                  <c:v>1/31/2007</c:v>
                </c:pt>
                <c:pt idx="86">
                  <c:v>2/28/2007</c:v>
                </c:pt>
                <c:pt idx="87">
                  <c:v>3/31/2007</c:v>
                </c:pt>
                <c:pt idx="88">
                  <c:v>4/30/2007</c:v>
                </c:pt>
                <c:pt idx="89">
                  <c:v>5/31/2007</c:v>
                </c:pt>
                <c:pt idx="90">
                  <c:v>6/30/2007</c:v>
                </c:pt>
                <c:pt idx="91">
                  <c:v>7/31/2007</c:v>
                </c:pt>
                <c:pt idx="92">
                  <c:v>8/31/2007</c:v>
                </c:pt>
                <c:pt idx="93">
                  <c:v>9/30/2007</c:v>
                </c:pt>
                <c:pt idx="94">
                  <c:v>10/31/2007</c:v>
                </c:pt>
                <c:pt idx="95">
                  <c:v>11/30/2007</c:v>
                </c:pt>
                <c:pt idx="96">
                  <c:v>12/31/2007</c:v>
                </c:pt>
                <c:pt idx="97">
                  <c:v>1/31/2008</c:v>
                </c:pt>
                <c:pt idx="98">
                  <c:v>2/29/2008</c:v>
                </c:pt>
                <c:pt idx="99">
                  <c:v>3/31/2008</c:v>
                </c:pt>
                <c:pt idx="100">
                  <c:v>4/30/2008</c:v>
                </c:pt>
                <c:pt idx="101">
                  <c:v>5/31/2008</c:v>
                </c:pt>
                <c:pt idx="102">
                  <c:v>6/30/2008</c:v>
                </c:pt>
                <c:pt idx="103">
                  <c:v>7/31/2008</c:v>
                </c:pt>
                <c:pt idx="104">
                  <c:v>8/31/2008</c:v>
                </c:pt>
                <c:pt idx="105">
                  <c:v>9/30/2008</c:v>
                </c:pt>
                <c:pt idx="106">
                  <c:v>10/31/2008</c:v>
                </c:pt>
                <c:pt idx="107">
                  <c:v>11/30/2008</c:v>
                </c:pt>
                <c:pt idx="108">
                  <c:v>12/31/2008</c:v>
                </c:pt>
                <c:pt idx="109">
                  <c:v>1/31/2009</c:v>
                </c:pt>
                <c:pt idx="110">
                  <c:v>2/28/2009</c:v>
                </c:pt>
                <c:pt idx="111">
                  <c:v>3/31/2009</c:v>
                </c:pt>
                <c:pt idx="112">
                  <c:v>4/30/2009</c:v>
                </c:pt>
                <c:pt idx="113">
                  <c:v>5/31/2009</c:v>
                </c:pt>
                <c:pt idx="114">
                  <c:v>6/30/2009</c:v>
                </c:pt>
                <c:pt idx="115">
                  <c:v>7/31/2009</c:v>
                </c:pt>
                <c:pt idx="116">
                  <c:v>8/31/2009</c:v>
                </c:pt>
                <c:pt idx="117">
                  <c:v>9/30/2009</c:v>
                </c:pt>
                <c:pt idx="118">
                  <c:v>10/31/2009</c:v>
                </c:pt>
                <c:pt idx="119">
                  <c:v>11/30/2009</c:v>
                </c:pt>
                <c:pt idx="120">
                  <c:v>12/31/2009</c:v>
                </c:pt>
                <c:pt idx="121">
                  <c:v>1/31/2010</c:v>
                </c:pt>
                <c:pt idx="122">
                  <c:v>2/28/2010</c:v>
                </c:pt>
                <c:pt idx="123">
                  <c:v>3/31/2010</c:v>
                </c:pt>
                <c:pt idx="124">
                  <c:v>4/30/2010</c:v>
                </c:pt>
                <c:pt idx="125">
                  <c:v>5/31/2010</c:v>
                </c:pt>
                <c:pt idx="126">
                  <c:v>6/30/2010</c:v>
                </c:pt>
                <c:pt idx="127">
                  <c:v>7/31/2010</c:v>
                </c:pt>
                <c:pt idx="128">
                  <c:v>8/31/2010</c:v>
                </c:pt>
                <c:pt idx="129">
                  <c:v>9/30/2010</c:v>
                </c:pt>
                <c:pt idx="130">
                  <c:v>10/31/2010</c:v>
                </c:pt>
                <c:pt idx="131">
                  <c:v>11/30/2010</c:v>
                </c:pt>
                <c:pt idx="132">
                  <c:v>12/31/2010</c:v>
                </c:pt>
                <c:pt idx="133">
                  <c:v>1/31/2011</c:v>
                </c:pt>
                <c:pt idx="134">
                  <c:v>2/28/2011</c:v>
                </c:pt>
                <c:pt idx="135">
                  <c:v>3/31/2011</c:v>
                </c:pt>
                <c:pt idx="136">
                  <c:v>4/30/2011</c:v>
                </c:pt>
                <c:pt idx="137">
                  <c:v>5/31/2011</c:v>
                </c:pt>
                <c:pt idx="138">
                  <c:v>6/30/2011</c:v>
                </c:pt>
                <c:pt idx="139">
                  <c:v>7/31/2011</c:v>
                </c:pt>
                <c:pt idx="140">
                  <c:v>8/31/2011</c:v>
                </c:pt>
                <c:pt idx="141">
                  <c:v>9/30/2011</c:v>
                </c:pt>
                <c:pt idx="142">
                  <c:v>10/31/2011</c:v>
                </c:pt>
                <c:pt idx="143">
                  <c:v>11/30/2011</c:v>
                </c:pt>
                <c:pt idx="144">
                  <c:v>12/31/2011</c:v>
                </c:pt>
                <c:pt idx="145">
                  <c:v>1/31/2012</c:v>
                </c:pt>
                <c:pt idx="146">
                  <c:v>2/29/2012</c:v>
                </c:pt>
                <c:pt idx="147">
                  <c:v>3/31/2012</c:v>
                </c:pt>
                <c:pt idx="148">
                  <c:v>4/30/2012</c:v>
                </c:pt>
                <c:pt idx="149">
                  <c:v>5/31/2012</c:v>
                </c:pt>
                <c:pt idx="150">
                  <c:v>6/30/2012</c:v>
                </c:pt>
                <c:pt idx="151">
                  <c:v>7/31/2012</c:v>
                </c:pt>
                <c:pt idx="152">
                  <c:v>8/31/2012</c:v>
                </c:pt>
                <c:pt idx="153">
                  <c:v>9/30/2012</c:v>
                </c:pt>
                <c:pt idx="154">
                  <c:v>10/31/2012</c:v>
                </c:pt>
                <c:pt idx="155">
                  <c:v>11/30/2012</c:v>
                </c:pt>
                <c:pt idx="156">
                  <c:v>12/31/2012</c:v>
                </c:pt>
                <c:pt idx="157">
                  <c:v>1/31/2013</c:v>
                </c:pt>
                <c:pt idx="158">
                  <c:v>2/28/2013</c:v>
                </c:pt>
                <c:pt idx="159">
                  <c:v>3/31/2013</c:v>
                </c:pt>
                <c:pt idx="160">
                  <c:v>4/30/2013</c:v>
                </c:pt>
                <c:pt idx="161">
                  <c:v>5/31/2013</c:v>
                </c:pt>
                <c:pt idx="162">
                  <c:v>6/30/2013</c:v>
                </c:pt>
                <c:pt idx="163">
                  <c:v>7/31/2013</c:v>
                </c:pt>
                <c:pt idx="164">
                  <c:v>8/31/2013</c:v>
                </c:pt>
                <c:pt idx="165">
                  <c:v>9/30/2013</c:v>
                </c:pt>
                <c:pt idx="166">
                  <c:v>10/31/2013</c:v>
                </c:pt>
                <c:pt idx="167">
                  <c:v>11/30/2013</c:v>
                </c:pt>
                <c:pt idx="168">
                  <c:v>12/31/2013</c:v>
                </c:pt>
                <c:pt idx="169">
                  <c:v>1/31/2014</c:v>
                </c:pt>
                <c:pt idx="170">
                  <c:v>2/28/2014</c:v>
                </c:pt>
                <c:pt idx="171">
                  <c:v>3/31/2014</c:v>
                </c:pt>
                <c:pt idx="172">
                  <c:v>4/30/2014</c:v>
                </c:pt>
                <c:pt idx="173">
                  <c:v>5/31/2014</c:v>
                </c:pt>
                <c:pt idx="174">
                  <c:v>6/30/2014</c:v>
                </c:pt>
                <c:pt idx="175">
                  <c:v>7/31/2014</c:v>
                </c:pt>
                <c:pt idx="176">
                  <c:v>8/31/2014</c:v>
                </c:pt>
                <c:pt idx="177">
                  <c:v>9/30/2014</c:v>
                </c:pt>
                <c:pt idx="178">
                  <c:v>10/31/2014</c:v>
                </c:pt>
                <c:pt idx="179">
                  <c:v>11/30/2014</c:v>
                </c:pt>
                <c:pt idx="180">
                  <c:v>12/31/2014</c:v>
                </c:pt>
                <c:pt idx="181">
                  <c:v>1/31/2015</c:v>
                </c:pt>
                <c:pt idx="182">
                  <c:v>2/28/2015</c:v>
                </c:pt>
                <c:pt idx="183">
                  <c:v>3/31/2015</c:v>
                </c:pt>
                <c:pt idx="184">
                  <c:v>4/30/2015</c:v>
                </c:pt>
                <c:pt idx="185">
                  <c:v>5/31/2015</c:v>
                </c:pt>
                <c:pt idx="186">
                  <c:v>6/30/2015</c:v>
                </c:pt>
                <c:pt idx="187">
                  <c:v>7/31/2015</c:v>
                </c:pt>
                <c:pt idx="188">
                  <c:v>8/31/2015</c:v>
                </c:pt>
                <c:pt idx="189">
                  <c:v>9/30/2015</c:v>
                </c:pt>
                <c:pt idx="190">
                  <c:v>10/31/2015</c:v>
                </c:pt>
                <c:pt idx="191">
                  <c:v>11/30/2015</c:v>
                </c:pt>
                <c:pt idx="192">
                  <c:v>12/31/2015</c:v>
                </c:pt>
                <c:pt idx="193">
                  <c:v>1/31/2016</c:v>
                </c:pt>
                <c:pt idx="194">
                  <c:v>2/29/2016</c:v>
                </c:pt>
                <c:pt idx="195">
                  <c:v>3/31/2016</c:v>
                </c:pt>
                <c:pt idx="196">
                  <c:v>4/30/2016</c:v>
                </c:pt>
                <c:pt idx="197">
                  <c:v>5/31/2016</c:v>
                </c:pt>
                <c:pt idx="198">
                  <c:v>6/30/2016</c:v>
                </c:pt>
                <c:pt idx="199">
                  <c:v>7/31/2016</c:v>
                </c:pt>
                <c:pt idx="200">
                  <c:v>8/31/2016</c:v>
                </c:pt>
                <c:pt idx="201">
                  <c:v>9/30/2016</c:v>
                </c:pt>
                <c:pt idx="202">
                  <c:v>10/31/2016</c:v>
                </c:pt>
                <c:pt idx="203">
                  <c:v>11/30/2016</c:v>
                </c:pt>
                <c:pt idx="204">
                  <c:v>12/31/2016</c:v>
                </c:pt>
                <c:pt idx="205">
                  <c:v>1/31/2017</c:v>
                </c:pt>
                <c:pt idx="206">
                  <c:v>2/29/2017</c:v>
                </c:pt>
                <c:pt idx="207">
                  <c:v>3/31/2017</c:v>
                </c:pt>
                <c:pt idx="208">
                  <c:v>4/30/2017</c:v>
                </c:pt>
                <c:pt idx="209">
                  <c:v>5/31/2017</c:v>
                </c:pt>
                <c:pt idx="210">
                  <c:v>6/30/2017</c:v>
                </c:pt>
                <c:pt idx="211">
                  <c:v>7/31/2017</c:v>
                </c:pt>
                <c:pt idx="212">
                  <c:v>8/31/2017</c:v>
                </c:pt>
                <c:pt idx="213">
                  <c:v>9/30/2017</c:v>
                </c:pt>
                <c:pt idx="214">
                  <c:v>10/31/2017</c:v>
                </c:pt>
                <c:pt idx="215">
                  <c:v>11/30/2017</c:v>
                </c:pt>
                <c:pt idx="216">
                  <c:v>12/31/2017</c:v>
                </c:pt>
                <c:pt idx="217">
                  <c:v>1/31/2018</c:v>
                </c:pt>
                <c:pt idx="218">
                  <c:v>2/28/2018</c:v>
                </c:pt>
                <c:pt idx="219">
                  <c:v>3/31/2018</c:v>
                </c:pt>
                <c:pt idx="220">
                  <c:v>4/30/2018</c:v>
                </c:pt>
                <c:pt idx="221">
                  <c:v>5/31/2018</c:v>
                </c:pt>
                <c:pt idx="222">
                  <c:v>6/30/2018</c:v>
                </c:pt>
                <c:pt idx="223">
                  <c:v>7/31/2018</c:v>
                </c:pt>
                <c:pt idx="224">
                  <c:v>8/31/2018</c:v>
                </c:pt>
                <c:pt idx="225">
                  <c:v>9/30/2018</c:v>
                </c:pt>
                <c:pt idx="226">
                  <c:v>10/31/2018</c:v>
                </c:pt>
                <c:pt idx="227">
                  <c:v>11/30/2018</c:v>
                </c:pt>
                <c:pt idx="228">
                  <c:v>12/31/2018</c:v>
                </c:pt>
                <c:pt idx="229">
                  <c:v>1/31/2019</c:v>
                </c:pt>
                <c:pt idx="230">
                  <c:v>2/28/2019</c:v>
                </c:pt>
                <c:pt idx="231">
                  <c:v>3/31/2019</c:v>
                </c:pt>
                <c:pt idx="232">
                  <c:v>4/30/2019</c:v>
                </c:pt>
                <c:pt idx="233">
                  <c:v>5/31/2019</c:v>
                </c:pt>
                <c:pt idx="234">
                  <c:v>6/30/2019</c:v>
                </c:pt>
                <c:pt idx="235">
                  <c:v>7/31/2019</c:v>
                </c:pt>
                <c:pt idx="236">
                  <c:v>8/31/2019</c:v>
                </c:pt>
                <c:pt idx="237">
                  <c:v>9/30/2019</c:v>
                </c:pt>
                <c:pt idx="238">
                  <c:v>10/31/2019</c:v>
                </c:pt>
                <c:pt idx="239">
                  <c:v>11/30/2019</c:v>
                </c:pt>
                <c:pt idx="240">
                  <c:v>12/31/2019</c:v>
                </c:pt>
              </c:strCache>
            </c:strRef>
          </c:cat>
          <c:val>
            <c:numRef>
              <c:f>ANALYSIS!$B$6:$B$246</c:f>
              <c:numCache>
                <c:formatCode>"$"#,##0.00</c:formatCode>
                <c:ptCount val="241"/>
                <c:pt idx="0">
                  <c:v>10000</c:v>
                </c:pt>
                <c:pt idx="1">
                  <c:v>9497.5750000000007</c:v>
                </c:pt>
                <c:pt idx="2">
                  <c:v>9317.7897042800014</c:v>
                </c:pt>
                <c:pt idx="3">
                  <c:v>10229.339753260008</c:v>
                </c:pt>
                <c:pt idx="4">
                  <c:v>9921.5818833113772</c:v>
                </c:pt>
                <c:pt idx="5">
                  <c:v>9718.0207878114779</c:v>
                </c:pt>
                <c:pt idx="6">
                  <c:v>9957.5991542933953</c:v>
                </c:pt>
                <c:pt idx="7">
                  <c:v>9801.9220491151718</c:v>
                </c:pt>
                <c:pt idx="8">
                  <c:v>10410.762556042731</c:v>
                </c:pt>
                <c:pt idx="9">
                  <c:v>9861.1440451928011</c:v>
                </c:pt>
                <c:pt idx="10">
                  <c:v>9819.4521142841313</c:v>
                </c:pt>
                <c:pt idx="11">
                  <c:v>9045.2924012652384</c:v>
                </c:pt>
                <c:pt idx="12">
                  <c:v>9089.5609668062698</c:v>
                </c:pt>
                <c:pt idx="13">
                  <c:v>9412.050409303687</c:v>
                </c:pt>
                <c:pt idx="14">
                  <c:v>8553.8436524976805</c:v>
                </c:pt>
                <c:pt idx="15">
                  <c:v>8011.9559463432215</c:v>
                </c:pt>
                <c:pt idx="16">
                  <c:v>8634.5690489115259</c:v>
                </c:pt>
                <c:pt idx="17">
                  <c:v>8692.4163442547087</c:v>
                </c:pt>
                <c:pt idx="18">
                  <c:v>8480.855099818431</c:v>
                </c:pt>
                <c:pt idx="19">
                  <c:v>8397.3678660447986</c:v>
                </c:pt>
                <c:pt idx="20">
                  <c:v>7871.6792018418082</c:v>
                </c:pt>
                <c:pt idx="21">
                  <c:v>7236.0222142629982</c:v>
                </c:pt>
                <c:pt idx="22">
                  <c:v>7374.0051982645573</c:v>
                </c:pt>
                <c:pt idx="23">
                  <c:v>7939.6371158036782</c:v>
                </c:pt>
                <c:pt idx="24">
                  <c:v>8009.1907188292535</c:v>
                </c:pt>
                <c:pt idx="25">
                  <c:v>7892.3109968312347</c:v>
                </c:pt>
                <c:pt idx="26">
                  <c:v>7740.1069900262446</c:v>
                </c:pt>
                <c:pt idx="27">
                  <c:v>8031.2062218355386</c:v>
                </c:pt>
                <c:pt idx="28">
                  <c:v>7544.2894478974713</c:v>
                </c:pt>
                <c:pt idx="29">
                  <c:v>7488.7099131058658</c:v>
                </c:pt>
                <c:pt idx="30">
                  <c:v>6955.2906037373177</c:v>
                </c:pt>
                <c:pt idx="31">
                  <c:v>6413.096488955458</c:v>
                </c:pt>
                <c:pt idx="32">
                  <c:v>6455.2023152633446</c:v>
                </c:pt>
                <c:pt idx="33">
                  <c:v>5753.654155241682</c:v>
                </c:pt>
                <c:pt idx="34">
                  <c:v>6260.0666286386031</c:v>
                </c:pt>
                <c:pt idx="35">
                  <c:v>6628.527890333643</c:v>
                </c:pt>
                <c:pt idx="36">
                  <c:v>6239.1184480962675</c:v>
                </c:pt>
                <c:pt idx="37">
                  <c:v>6075.6753816707142</c:v>
                </c:pt>
                <c:pt idx="38">
                  <c:v>5984.5165558116651</c:v>
                </c:pt>
                <c:pt idx="39">
                  <c:v>6042.6226208586631</c:v>
                </c:pt>
                <c:pt idx="40">
                  <c:v>6540.3534461387917</c:v>
                </c:pt>
                <c:pt idx="41">
                  <c:v>6884.9496264029176</c:v>
                </c:pt>
                <c:pt idx="42">
                  <c:v>6972.7761093222007</c:v>
                </c:pt>
                <c:pt idx="43">
                  <c:v>7095.7173085713266</c:v>
                </c:pt>
                <c:pt idx="44">
                  <c:v>7234.0979875230842</c:v>
                </c:pt>
                <c:pt idx="45">
                  <c:v>7157.2754839445824</c:v>
                </c:pt>
                <c:pt idx="46">
                  <c:v>7562.1618423437785</c:v>
                </c:pt>
                <c:pt idx="47">
                  <c:v>7628.6944984489028</c:v>
                </c:pt>
                <c:pt idx="48">
                  <c:v>8028.7790928117056</c:v>
                </c:pt>
                <c:pt idx="49">
                  <c:v>8176.1473330602639</c:v>
                </c:pt>
                <c:pt idx="50">
                  <c:v>8289.7916929161347</c:v>
                </c:pt>
                <c:pt idx="51">
                  <c:v>8164.7294084992936</c:v>
                </c:pt>
                <c:pt idx="52">
                  <c:v>8036.5594862446715</c:v>
                </c:pt>
                <c:pt idx="53">
                  <c:v>8146.8403701387151</c:v>
                </c:pt>
                <c:pt idx="54">
                  <c:v>8305.2540517679881</c:v>
                </c:pt>
                <c:pt idx="55">
                  <c:v>8030.3783805182438</c:v>
                </c:pt>
                <c:pt idx="56">
                  <c:v>8062.8612610674409</c:v>
                </c:pt>
                <c:pt idx="57">
                  <c:v>8150.1868862415577</c:v>
                </c:pt>
                <c:pt idx="58">
                  <c:v>8274.6964762839816</c:v>
                </c:pt>
                <c:pt idx="59">
                  <c:v>8609.5047626984415</c:v>
                </c:pt>
                <c:pt idx="60">
                  <c:v>8902.4741564664018</c:v>
                </c:pt>
                <c:pt idx="61">
                  <c:v>8685.4781293973647</c:v>
                </c:pt>
                <c:pt idx="62">
                  <c:v>8868.256199700214</c:v>
                </c:pt>
                <c:pt idx="63">
                  <c:v>8711.2162320903026</c:v>
                </c:pt>
                <c:pt idx="64">
                  <c:v>8546.0027895189705</c:v>
                </c:pt>
                <c:pt idx="65">
                  <c:v>8817.9237792772801</c:v>
                </c:pt>
                <c:pt idx="66">
                  <c:v>8830.4417038743413</c:v>
                </c:pt>
                <c:pt idx="67">
                  <c:v>9158.8317021347011</c:v>
                </c:pt>
                <c:pt idx="68">
                  <c:v>9075.2665216844234</c:v>
                </c:pt>
                <c:pt idx="69">
                  <c:v>9148.7689202968504</c:v>
                </c:pt>
                <c:pt idx="70">
                  <c:v>8996.2534531341498</c:v>
                </c:pt>
                <c:pt idx="71">
                  <c:v>9336.5097512385892</c:v>
                </c:pt>
                <c:pt idx="72">
                  <c:v>9339.758856632021</c:v>
                </c:pt>
                <c:pt idx="73">
                  <c:v>9587.0560576620373</c:v>
                </c:pt>
                <c:pt idx="74">
                  <c:v>9613.068616863291</c:v>
                </c:pt>
                <c:pt idx="75">
                  <c:v>9732.7282497785582</c:v>
                </c:pt>
                <c:pt idx="76">
                  <c:v>9863.417378170936</c:v>
                </c:pt>
                <c:pt idx="77">
                  <c:v>9579.5334309011087</c:v>
                </c:pt>
                <c:pt idx="78">
                  <c:v>9592.5204043733811</c:v>
                </c:pt>
                <c:pt idx="79">
                  <c:v>9651.6918664877594</c:v>
                </c:pt>
                <c:pt idx="80">
                  <c:v>9881.335536236289</c:v>
                </c:pt>
                <c:pt idx="81">
                  <c:v>10135.976564871544</c:v>
                </c:pt>
                <c:pt idx="82">
                  <c:v>10466.269524409759</c:v>
                </c:pt>
                <c:pt idx="83">
                  <c:v>10665.297152312887</c:v>
                </c:pt>
                <c:pt idx="84">
                  <c:v>10814.906741176386</c:v>
                </c:pt>
                <c:pt idx="85">
                  <c:v>10978.462738804545</c:v>
                </c:pt>
                <c:pt idx="86">
                  <c:v>10763.737181788814</c:v>
                </c:pt>
                <c:pt idx="87">
                  <c:v>10884.128505793404</c:v>
                </c:pt>
                <c:pt idx="88">
                  <c:v>11366.245331608925</c:v>
                </c:pt>
                <c:pt idx="89">
                  <c:v>11762.870462455418</c:v>
                </c:pt>
                <c:pt idx="90">
                  <c:v>11567.451542888553</c:v>
                </c:pt>
                <c:pt idx="91">
                  <c:v>11208.803864546448</c:v>
                </c:pt>
                <c:pt idx="92">
                  <c:v>11376.824955356384</c:v>
                </c:pt>
                <c:pt idx="93">
                  <c:v>11802.304556496767</c:v>
                </c:pt>
                <c:pt idx="94">
                  <c:v>11990.043815076961</c:v>
                </c:pt>
                <c:pt idx="95">
                  <c:v>11488.779650313183</c:v>
                </c:pt>
                <c:pt idx="96">
                  <c:v>11409.07509261117</c:v>
                </c:pt>
                <c:pt idx="97">
                  <c:v>10724.740514036204</c:v>
                </c:pt>
                <c:pt idx="98">
                  <c:v>10376.338738645327</c:v>
                </c:pt>
                <c:pt idx="99">
                  <c:v>10331.53474560573</c:v>
                </c:pt>
                <c:pt idx="100">
                  <c:v>10834.712515474441</c:v>
                </c:pt>
                <c:pt idx="101">
                  <c:v>10975.050212802375</c:v>
                </c:pt>
                <c:pt idx="102">
                  <c:v>10049.813969682367</c:v>
                </c:pt>
                <c:pt idx="103">
                  <c:v>9965.3332234904228</c:v>
                </c:pt>
                <c:pt idx="104">
                  <c:v>10109.478778968245</c:v>
                </c:pt>
                <c:pt idx="105">
                  <c:v>9208.6504205670881</c:v>
                </c:pt>
                <c:pt idx="106">
                  <c:v>7662.0769205987299</c:v>
                </c:pt>
                <c:pt idx="107">
                  <c:v>7112.2876559919359</c:v>
                </c:pt>
                <c:pt idx="108">
                  <c:v>7187.9645303379866</c:v>
                </c:pt>
                <c:pt idx="109">
                  <c:v>6582.1168767481067</c:v>
                </c:pt>
                <c:pt idx="110">
                  <c:v>5881.2675523690978</c:v>
                </c:pt>
                <c:pt idx="111">
                  <c:v>6396.4383598723789</c:v>
                </c:pt>
                <c:pt idx="112">
                  <c:v>7008.6376374327483</c:v>
                </c:pt>
                <c:pt idx="113">
                  <c:v>7400.6510655435104</c:v>
                </c:pt>
                <c:pt idx="114">
                  <c:v>7415.3309969971224</c:v>
                </c:pt>
                <c:pt idx="115">
                  <c:v>7976.2066122162923</c:v>
                </c:pt>
                <c:pt idx="116">
                  <c:v>8264.1811709850717</c:v>
                </c:pt>
                <c:pt idx="117">
                  <c:v>8572.5599177984968</c:v>
                </c:pt>
                <c:pt idx="118">
                  <c:v>8413.3066149495626</c:v>
                </c:pt>
                <c:pt idx="119">
                  <c:v>8917.9661922873893</c:v>
                </c:pt>
                <c:pt idx="120">
                  <c:v>9090.2211682745165</c:v>
                </c:pt>
                <c:pt idx="121">
                  <c:v>8763.2122790333597</c:v>
                </c:pt>
                <c:pt idx="122">
                  <c:v>9034.6720584434315</c:v>
                </c:pt>
                <c:pt idx="123">
                  <c:v>9579.8684403429943</c:v>
                </c:pt>
                <c:pt idx="124">
                  <c:v>9731.1125293185978</c:v>
                </c:pt>
                <c:pt idx="125">
                  <c:v>8954.0754089624843</c:v>
                </c:pt>
                <c:pt idx="126">
                  <c:v>8485.3456786390343</c:v>
                </c:pt>
                <c:pt idx="127">
                  <c:v>9079.8544529215214</c:v>
                </c:pt>
                <c:pt idx="128">
                  <c:v>8669.9516875279423</c:v>
                </c:pt>
                <c:pt idx="129">
                  <c:v>9443.6989248958671</c:v>
                </c:pt>
                <c:pt idx="130">
                  <c:v>9803.0241140290145</c:v>
                </c:pt>
                <c:pt idx="131">
                  <c:v>9804.2808617204337</c:v>
                </c:pt>
                <c:pt idx="132">
                  <c:v>10459.514677702418</c:v>
                </c:pt>
                <c:pt idx="133">
                  <c:v>10707.421910787451</c:v>
                </c:pt>
                <c:pt idx="134">
                  <c:v>11074.248548771309</c:v>
                </c:pt>
                <c:pt idx="135">
                  <c:v>11078.65388484401</c:v>
                </c:pt>
                <c:pt idx="136">
                  <c:v>11406.75154323983</c:v>
                </c:pt>
                <c:pt idx="137">
                  <c:v>11277.631678470972</c:v>
                </c:pt>
                <c:pt idx="138">
                  <c:v>11089.643708259373</c:v>
                </c:pt>
                <c:pt idx="139">
                  <c:v>10864.140239309401</c:v>
                </c:pt>
                <c:pt idx="140">
                  <c:v>10273.979499643659</c:v>
                </c:pt>
                <c:pt idx="141">
                  <c:v>9551.7310695941105</c:v>
                </c:pt>
                <c:pt idx="142">
                  <c:v>10595.669368556366</c:v>
                </c:pt>
                <c:pt idx="143">
                  <c:v>10572.252939251855</c:v>
                </c:pt>
                <c:pt idx="144">
                  <c:v>10680.397571792757</c:v>
                </c:pt>
                <c:pt idx="145">
                  <c:v>11159.043861131679</c:v>
                </c:pt>
                <c:pt idx="146">
                  <c:v>11641.583235774735</c:v>
                </c:pt>
                <c:pt idx="147">
                  <c:v>12024.698426797493</c:v>
                </c:pt>
                <c:pt idx="148">
                  <c:v>11949.220597242327</c:v>
                </c:pt>
                <c:pt idx="149">
                  <c:v>11231.064074893646</c:v>
                </c:pt>
                <c:pt idx="150">
                  <c:v>11693.808623120229</c:v>
                </c:pt>
                <c:pt idx="151">
                  <c:v>11856.223931086746</c:v>
                </c:pt>
                <c:pt idx="152">
                  <c:v>12123.259291441826</c:v>
                </c:pt>
                <c:pt idx="153">
                  <c:v>12436.544921073477</c:v>
                </c:pt>
                <c:pt idx="154">
                  <c:v>12206.911581032808</c:v>
                </c:pt>
                <c:pt idx="155">
                  <c:v>12277.725095805537</c:v>
                </c:pt>
                <c:pt idx="156">
                  <c:v>12389.632876736276</c:v>
                </c:pt>
                <c:pt idx="157">
                  <c:v>13031.353911586832</c:v>
                </c:pt>
                <c:pt idx="158">
                  <c:v>13208.253237801233</c:v>
                </c:pt>
                <c:pt idx="159">
                  <c:v>13703.606321454465</c:v>
                </c:pt>
                <c:pt idx="160">
                  <c:v>13967.628223007398</c:v>
                </c:pt>
                <c:pt idx="161">
                  <c:v>14294.357585637164</c:v>
                </c:pt>
                <c:pt idx="162">
                  <c:v>14102.40151649116</c:v>
                </c:pt>
                <c:pt idx="163">
                  <c:v>14819.9909357366</c:v>
                </c:pt>
                <c:pt idx="164">
                  <c:v>14390.780286252169</c:v>
                </c:pt>
                <c:pt idx="165">
                  <c:v>14842.067960638895</c:v>
                </c:pt>
                <c:pt idx="166">
                  <c:v>15524.325172239949</c:v>
                </c:pt>
                <c:pt idx="167">
                  <c:v>15997.413457538787</c:v>
                </c:pt>
                <c:pt idx="168">
                  <c:v>16402.405576371184</c:v>
                </c:pt>
                <c:pt idx="169">
                  <c:v>15835.307165733169</c:v>
                </c:pt>
                <c:pt idx="170">
                  <c:v>16559.674289661034</c:v>
                </c:pt>
                <c:pt idx="171">
                  <c:v>16698.869943837639</c:v>
                </c:pt>
                <c:pt idx="172">
                  <c:v>16822.307990462486</c:v>
                </c:pt>
                <c:pt idx="173">
                  <c:v>17217.196530461402</c:v>
                </c:pt>
                <c:pt idx="174">
                  <c:v>17572.860767789407</c:v>
                </c:pt>
                <c:pt idx="175">
                  <c:v>17330.515202226899</c:v>
                </c:pt>
                <c:pt idx="176">
                  <c:v>18023.822462891989</c:v>
                </c:pt>
                <c:pt idx="177">
                  <c:v>17771.063586201377</c:v>
                </c:pt>
                <c:pt idx="178">
                  <c:v>18205.123591400705</c:v>
                </c:pt>
                <c:pt idx="179">
                  <c:v>18694.744928854347</c:v>
                </c:pt>
                <c:pt idx="180">
                  <c:v>18647.650996904071</c:v>
                </c:pt>
                <c:pt idx="181">
                  <c:v>18087.863432097809</c:v>
                </c:pt>
                <c:pt idx="182">
                  <c:v>19127.400075335616</c:v>
                </c:pt>
                <c:pt idx="183">
                  <c:v>18824.909806844222</c:v>
                </c:pt>
                <c:pt idx="184">
                  <c:v>19005.500931603241</c:v>
                </c:pt>
                <c:pt idx="185">
                  <c:v>19249.898369733004</c:v>
                </c:pt>
                <c:pt idx="186">
                  <c:v>18877.256912101875</c:v>
                </c:pt>
                <c:pt idx="187">
                  <c:v>19272.758097118705</c:v>
                </c:pt>
                <c:pt idx="188">
                  <c:v>18109.959364638766</c:v>
                </c:pt>
                <c:pt idx="189">
                  <c:v>17661.855585099827</c:v>
                </c:pt>
                <c:pt idx="190">
                  <c:v>19151.7055173109</c:v>
                </c:pt>
                <c:pt idx="191">
                  <c:v>19208.658859178278</c:v>
                </c:pt>
                <c:pt idx="192">
                  <c:v>18905.701812517207</c:v>
                </c:pt>
                <c:pt idx="193">
                  <c:v>17967.521484632489</c:v>
                </c:pt>
                <c:pt idx="194">
                  <c:v>17943.279704645422</c:v>
                </c:pt>
                <c:pt idx="195">
                  <c:v>19160.519501905099</c:v>
                </c:pt>
                <c:pt idx="196">
                  <c:v>19234.799087858133</c:v>
                </c:pt>
                <c:pt idx="197">
                  <c:v>19580.221456837709</c:v>
                </c:pt>
                <c:pt idx="198">
                  <c:v>19630.955768654523</c:v>
                </c:pt>
                <c:pt idx="199">
                  <c:v>20354.723587602319</c:v>
                </c:pt>
                <c:pt idx="200">
                  <c:v>20383.301619519312</c:v>
                </c:pt>
                <c:pt idx="201">
                  <c:v>20387.156101855566</c:v>
                </c:pt>
                <c:pt idx="202">
                  <c:v>20015.2699099704</c:v>
                </c:pt>
                <c:pt idx="203">
                  <c:v>20756.533429559164</c:v>
                </c:pt>
                <c:pt idx="204">
                  <c:v>21166.809144981173</c:v>
                </c:pt>
                <c:pt idx="205">
                  <c:v>21568.267313948545</c:v>
                </c:pt>
                <c:pt idx="206">
                  <c:v>22424.654779089455</c:v>
                </c:pt>
                <c:pt idx="207">
                  <c:v>22450.813138889265</c:v>
                </c:pt>
                <c:pt idx="208">
                  <c:v>22681.380744744343</c:v>
                </c:pt>
                <c:pt idx="209">
                  <c:v>23000.571279688986</c:v>
                </c:pt>
                <c:pt idx="210">
                  <c:v>23144.129345331166</c:v>
                </c:pt>
                <c:pt idx="211">
                  <c:v>23620.035133820405</c:v>
                </c:pt>
                <c:pt idx="212">
                  <c:v>23692.34078537206</c:v>
                </c:pt>
                <c:pt idx="213">
                  <c:v>24181.071129560871</c:v>
                </c:pt>
                <c:pt idx="214">
                  <c:v>24745.346096797624</c:v>
                </c:pt>
                <c:pt idx="215">
                  <c:v>25504.280912517192</c:v>
                </c:pt>
                <c:pt idx="216">
                  <c:v>25787.855360699195</c:v>
                </c:pt>
                <c:pt idx="217">
                  <c:v>27264.313231520664</c:v>
                </c:pt>
                <c:pt idx="218">
                  <c:v>26259.429712315185</c:v>
                </c:pt>
                <c:pt idx="219">
                  <c:v>25592.090947207205</c:v>
                </c:pt>
                <c:pt idx="220">
                  <c:v>25690.290359380731</c:v>
                </c:pt>
                <c:pt idx="221">
                  <c:v>26308.963931815335</c:v>
                </c:pt>
                <c:pt idx="222">
                  <c:v>26470.892973919268</c:v>
                </c:pt>
                <c:pt idx="223">
                  <c:v>27455.970196693514</c:v>
                </c:pt>
                <c:pt idx="224">
                  <c:v>28350.631222343833</c:v>
                </c:pt>
                <c:pt idx="225">
                  <c:v>28512.000180198291</c:v>
                </c:pt>
                <c:pt idx="226">
                  <c:v>26563.1992654817</c:v>
                </c:pt>
                <c:pt idx="227">
                  <c:v>27104.514765393393</c:v>
                </c:pt>
                <c:pt idx="228">
                  <c:v>24657.22644361421</c:v>
                </c:pt>
                <c:pt idx="229">
                  <c:v>26633.153010454393</c:v>
                </c:pt>
                <c:pt idx="230">
                  <c:v>27488.295613944661</c:v>
                </c:pt>
                <c:pt idx="231">
                  <c:v>28022.439927826148</c:v>
                </c:pt>
                <c:pt idx="232">
                  <c:v>29157.057311527857</c:v>
                </c:pt>
                <c:pt idx="233">
                  <c:v>27304.178802083421</c:v>
                </c:pt>
                <c:pt idx="234">
                  <c:v>29228.47629859269</c:v>
                </c:pt>
                <c:pt idx="235">
                  <c:v>29648.550882803698</c:v>
                </c:pt>
                <c:pt idx="236">
                  <c:v>29178.90894225482</c:v>
                </c:pt>
                <c:pt idx="237">
                  <c:v>29724.858000127984</c:v>
                </c:pt>
                <c:pt idx="238">
                  <c:v>30368.689506953357</c:v>
                </c:pt>
                <c:pt idx="239">
                  <c:v>31471.039530497306</c:v>
                </c:pt>
                <c:pt idx="240">
                  <c:v>32420.898445606774</c:v>
                </c:pt>
              </c:numCache>
            </c:numRef>
          </c:val>
          <c:smooth val="0"/>
          <c:extLst>
            <c:ext xmlns:c16="http://schemas.microsoft.com/office/drawing/2014/chart" uri="{C3380CC4-5D6E-409C-BE32-E72D297353CC}">
              <c16:uniqueId val="{00000000-CB6C-4CA2-A800-5370577D7EF1}"/>
            </c:ext>
          </c:extLst>
        </c:ser>
        <c:ser>
          <c:idx val="1"/>
          <c:order val="1"/>
          <c:tx>
            <c:strRef>
              <c:f>ANALYSIS!$C$5</c:f>
              <c:strCache>
                <c:ptCount val="1"/>
                <c:pt idx="0">
                  <c:v>S&amp;P 500 Index (6.1% Compounded Annually)</c:v>
                </c:pt>
              </c:strCache>
            </c:strRef>
          </c:tx>
          <c:spPr>
            <a:ln w="38100">
              <a:solidFill>
                <a:schemeClr val="accent1"/>
              </a:solidFill>
            </a:ln>
          </c:spPr>
          <c:marker>
            <c:symbol val="none"/>
          </c:marker>
          <c:cat>
            <c:strRef>
              <c:f>ANALYSIS!$A$6:$A$246</c:f>
              <c:strCache>
                <c:ptCount val="241"/>
                <c:pt idx="0">
                  <c:v>12/31/1999</c:v>
                </c:pt>
                <c:pt idx="1">
                  <c:v>1/31/2000</c:v>
                </c:pt>
                <c:pt idx="2">
                  <c:v>2/29/2000</c:v>
                </c:pt>
                <c:pt idx="3">
                  <c:v>3/31/2000</c:v>
                </c:pt>
                <c:pt idx="4">
                  <c:v>4/30/2000</c:v>
                </c:pt>
                <c:pt idx="5">
                  <c:v>5/31/2000</c:v>
                </c:pt>
                <c:pt idx="6">
                  <c:v>6/30/2000</c:v>
                </c:pt>
                <c:pt idx="7">
                  <c:v>7/31/2000</c:v>
                </c:pt>
                <c:pt idx="8">
                  <c:v>8/31/2000</c:v>
                </c:pt>
                <c:pt idx="9">
                  <c:v>9/30/2000</c:v>
                </c:pt>
                <c:pt idx="10">
                  <c:v>10/31/2000</c:v>
                </c:pt>
                <c:pt idx="11">
                  <c:v>11/30/2000</c:v>
                </c:pt>
                <c:pt idx="12">
                  <c:v>12/31/2000</c:v>
                </c:pt>
                <c:pt idx="13">
                  <c:v>1/31/2001</c:v>
                </c:pt>
                <c:pt idx="14">
                  <c:v>2/28/2001</c:v>
                </c:pt>
                <c:pt idx="15">
                  <c:v>3/31/2001</c:v>
                </c:pt>
                <c:pt idx="16">
                  <c:v>4/30/2001</c:v>
                </c:pt>
                <c:pt idx="17">
                  <c:v>5/31/2001</c:v>
                </c:pt>
                <c:pt idx="18">
                  <c:v>6/30/2001</c:v>
                </c:pt>
                <c:pt idx="19">
                  <c:v>7/31/2001</c:v>
                </c:pt>
                <c:pt idx="20">
                  <c:v>8/31/2001</c:v>
                </c:pt>
                <c:pt idx="21">
                  <c:v>9/30/2001</c:v>
                </c:pt>
                <c:pt idx="22">
                  <c:v>10/31/2001</c:v>
                </c:pt>
                <c:pt idx="23">
                  <c:v>11/30/2001</c:v>
                </c:pt>
                <c:pt idx="24">
                  <c:v>12/31/2001</c:v>
                </c:pt>
                <c:pt idx="25">
                  <c:v>1/31/2002</c:v>
                </c:pt>
                <c:pt idx="26">
                  <c:v>2/28/2002</c:v>
                </c:pt>
                <c:pt idx="27">
                  <c:v>3/31/2002</c:v>
                </c:pt>
                <c:pt idx="28">
                  <c:v>4/30/2002</c:v>
                </c:pt>
                <c:pt idx="29">
                  <c:v>5/31/2002</c:v>
                </c:pt>
                <c:pt idx="30">
                  <c:v>6/30/2002</c:v>
                </c:pt>
                <c:pt idx="31">
                  <c:v>7/31/2002</c:v>
                </c:pt>
                <c:pt idx="32">
                  <c:v>8/31/2002</c:v>
                </c:pt>
                <c:pt idx="33">
                  <c:v>9/30/2002</c:v>
                </c:pt>
                <c:pt idx="34">
                  <c:v>10/31/2002</c:v>
                </c:pt>
                <c:pt idx="35">
                  <c:v>11/30/2002</c:v>
                </c:pt>
                <c:pt idx="36">
                  <c:v>12/31/2002</c:v>
                </c:pt>
                <c:pt idx="37">
                  <c:v>1/31/2003</c:v>
                </c:pt>
                <c:pt idx="38">
                  <c:v>2/28/2003</c:v>
                </c:pt>
                <c:pt idx="39">
                  <c:v>3/31/2003</c:v>
                </c:pt>
                <c:pt idx="40">
                  <c:v>4/30/2003</c:v>
                </c:pt>
                <c:pt idx="41">
                  <c:v>5/31/2003</c:v>
                </c:pt>
                <c:pt idx="42">
                  <c:v>6/30/2003</c:v>
                </c:pt>
                <c:pt idx="43">
                  <c:v>7/31/2003</c:v>
                </c:pt>
                <c:pt idx="44">
                  <c:v>8/31/2003</c:v>
                </c:pt>
                <c:pt idx="45">
                  <c:v>9/30/2003</c:v>
                </c:pt>
                <c:pt idx="46">
                  <c:v>10/31/2003</c:v>
                </c:pt>
                <c:pt idx="47">
                  <c:v>11/30/2003</c:v>
                </c:pt>
                <c:pt idx="48">
                  <c:v>12/31/2003</c:v>
                </c:pt>
                <c:pt idx="49">
                  <c:v>1/31/2004</c:v>
                </c:pt>
                <c:pt idx="50">
                  <c:v>2/29/2004</c:v>
                </c:pt>
                <c:pt idx="51">
                  <c:v>3/31/2004</c:v>
                </c:pt>
                <c:pt idx="52">
                  <c:v>4/30/2004</c:v>
                </c:pt>
                <c:pt idx="53">
                  <c:v>5/31/2004</c:v>
                </c:pt>
                <c:pt idx="54">
                  <c:v>6/30/2004</c:v>
                </c:pt>
                <c:pt idx="55">
                  <c:v>7/31/2004</c:v>
                </c:pt>
                <c:pt idx="56">
                  <c:v>8/31/2004</c:v>
                </c:pt>
                <c:pt idx="57">
                  <c:v>9/30/2004</c:v>
                </c:pt>
                <c:pt idx="58">
                  <c:v>10/31/2004</c:v>
                </c:pt>
                <c:pt idx="59">
                  <c:v>11/30/2004</c:v>
                </c:pt>
                <c:pt idx="60">
                  <c:v>12/31/2004</c:v>
                </c:pt>
                <c:pt idx="61">
                  <c:v>1/31/2005</c:v>
                </c:pt>
                <c:pt idx="62">
                  <c:v>2/28/2005</c:v>
                </c:pt>
                <c:pt idx="63">
                  <c:v>3/31/2005</c:v>
                </c:pt>
                <c:pt idx="64">
                  <c:v>4/30/2005</c:v>
                </c:pt>
                <c:pt idx="65">
                  <c:v>5/31/2005</c:v>
                </c:pt>
                <c:pt idx="66">
                  <c:v>6/30/2005</c:v>
                </c:pt>
                <c:pt idx="67">
                  <c:v>7/31/2005</c:v>
                </c:pt>
                <c:pt idx="68">
                  <c:v>8/31/2005</c:v>
                </c:pt>
                <c:pt idx="69">
                  <c:v>9/30/2005</c:v>
                </c:pt>
                <c:pt idx="70">
                  <c:v>10/31/2005</c:v>
                </c:pt>
                <c:pt idx="71">
                  <c:v>11/30/2005</c:v>
                </c:pt>
                <c:pt idx="72">
                  <c:v>12/31/2005</c:v>
                </c:pt>
                <c:pt idx="73">
                  <c:v>1/31/2006</c:v>
                </c:pt>
                <c:pt idx="74">
                  <c:v>2/28/2006</c:v>
                </c:pt>
                <c:pt idx="75">
                  <c:v>3/31/2006</c:v>
                </c:pt>
                <c:pt idx="76">
                  <c:v>4/30/2006</c:v>
                </c:pt>
                <c:pt idx="77">
                  <c:v>5/31/2006</c:v>
                </c:pt>
                <c:pt idx="78">
                  <c:v>6/30/2006</c:v>
                </c:pt>
                <c:pt idx="79">
                  <c:v>7/31/2006</c:v>
                </c:pt>
                <c:pt idx="80">
                  <c:v>8/31/2006</c:v>
                </c:pt>
                <c:pt idx="81">
                  <c:v>9/30/2006</c:v>
                </c:pt>
                <c:pt idx="82">
                  <c:v>10/31/2006</c:v>
                </c:pt>
                <c:pt idx="83">
                  <c:v>11/30/2006</c:v>
                </c:pt>
                <c:pt idx="84">
                  <c:v>12/31/2006</c:v>
                </c:pt>
                <c:pt idx="85">
                  <c:v>1/31/2007</c:v>
                </c:pt>
                <c:pt idx="86">
                  <c:v>2/28/2007</c:v>
                </c:pt>
                <c:pt idx="87">
                  <c:v>3/31/2007</c:v>
                </c:pt>
                <c:pt idx="88">
                  <c:v>4/30/2007</c:v>
                </c:pt>
                <c:pt idx="89">
                  <c:v>5/31/2007</c:v>
                </c:pt>
                <c:pt idx="90">
                  <c:v>6/30/2007</c:v>
                </c:pt>
                <c:pt idx="91">
                  <c:v>7/31/2007</c:v>
                </c:pt>
                <c:pt idx="92">
                  <c:v>8/31/2007</c:v>
                </c:pt>
                <c:pt idx="93">
                  <c:v>9/30/2007</c:v>
                </c:pt>
                <c:pt idx="94">
                  <c:v>10/31/2007</c:v>
                </c:pt>
                <c:pt idx="95">
                  <c:v>11/30/2007</c:v>
                </c:pt>
                <c:pt idx="96">
                  <c:v>12/31/2007</c:v>
                </c:pt>
                <c:pt idx="97">
                  <c:v>1/31/2008</c:v>
                </c:pt>
                <c:pt idx="98">
                  <c:v>2/29/2008</c:v>
                </c:pt>
                <c:pt idx="99">
                  <c:v>3/31/2008</c:v>
                </c:pt>
                <c:pt idx="100">
                  <c:v>4/30/2008</c:v>
                </c:pt>
                <c:pt idx="101">
                  <c:v>5/31/2008</c:v>
                </c:pt>
                <c:pt idx="102">
                  <c:v>6/30/2008</c:v>
                </c:pt>
                <c:pt idx="103">
                  <c:v>7/31/2008</c:v>
                </c:pt>
                <c:pt idx="104">
                  <c:v>8/31/2008</c:v>
                </c:pt>
                <c:pt idx="105">
                  <c:v>9/30/2008</c:v>
                </c:pt>
                <c:pt idx="106">
                  <c:v>10/31/2008</c:v>
                </c:pt>
                <c:pt idx="107">
                  <c:v>11/30/2008</c:v>
                </c:pt>
                <c:pt idx="108">
                  <c:v>12/31/2008</c:v>
                </c:pt>
                <c:pt idx="109">
                  <c:v>1/31/2009</c:v>
                </c:pt>
                <c:pt idx="110">
                  <c:v>2/28/2009</c:v>
                </c:pt>
                <c:pt idx="111">
                  <c:v>3/31/2009</c:v>
                </c:pt>
                <c:pt idx="112">
                  <c:v>4/30/2009</c:v>
                </c:pt>
                <c:pt idx="113">
                  <c:v>5/31/2009</c:v>
                </c:pt>
                <c:pt idx="114">
                  <c:v>6/30/2009</c:v>
                </c:pt>
                <c:pt idx="115">
                  <c:v>7/31/2009</c:v>
                </c:pt>
                <c:pt idx="116">
                  <c:v>8/31/2009</c:v>
                </c:pt>
                <c:pt idx="117">
                  <c:v>9/30/2009</c:v>
                </c:pt>
                <c:pt idx="118">
                  <c:v>10/31/2009</c:v>
                </c:pt>
                <c:pt idx="119">
                  <c:v>11/30/2009</c:v>
                </c:pt>
                <c:pt idx="120">
                  <c:v>12/31/2009</c:v>
                </c:pt>
                <c:pt idx="121">
                  <c:v>1/31/2010</c:v>
                </c:pt>
                <c:pt idx="122">
                  <c:v>2/28/2010</c:v>
                </c:pt>
                <c:pt idx="123">
                  <c:v>3/31/2010</c:v>
                </c:pt>
                <c:pt idx="124">
                  <c:v>4/30/2010</c:v>
                </c:pt>
                <c:pt idx="125">
                  <c:v>5/31/2010</c:v>
                </c:pt>
                <c:pt idx="126">
                  <c:v>6/30/2010</c:v>
                </c:pt>
                <c:pt idx="127">
                  <c:v>7/31/2010</c:v>
                </c:pt>
                <c:pt idx="128">
                  <c:v>8/31/2010</c:v>
                </c:pt>
                <c:pt idx="129">
                  <c:v>9/30/2010</c:v>
                </c:pt>
                <c:pt idx="130">
                  <c:v>10/31/2010</c:v>
                </c:pt>
                <c:pt idx="131">
                  <c:v>11/30/2010</c:v>
                </c:pt>
                <c:pt idx="132">
                  <c:v>12/31/2010</c:v>
                </c:pt>
                <c:pt idx="133">
                  <c:v>1/31/2011</c:v>
                </c:pt>
                <c:pt idx="134">
                  <c:v>2/28/2011</c:v>
                </c:pt>
                <c:pt idx="135">
                  <c:v>3/31/2011</c:v>
                </c:pt>
                <c:pt idx="136">
                  <c:v>4/30/2011</c:v>
                </c:pt>
                <c:pt idx="137">
                  <c:v>5/31/2011</c:v>
                </c:pt>
                <c:pt idx="138">
                  <c:v>6/30/2011</c:v>
                </c:pt>
                <c:pt idx="139">
                  <c:v>7/31/2011</c:v>
                </c:pt>
                <c:pt idx="140">
                  <c:v>8/31/2011</c:v>
                </c:pt>
                <c:pt idx="141">
                  <c:v>9/30/2011</c:v>
                </c:pt>
                <c:pt idx="142">
                  <c:v>10/31/2011</c:v>
                </c:pt>
                <c:pt idx="143">
                  <c:v>11/30/2011</c:v>
                </c:pt>
                <c:pt idx="144">
                  <c:v>12/31/2011</c:v>
                </c:pt>
                <c:pt idx="145">
                  <c:v>1/31/2012</c:v>
                </c:pt>
                <c:pt idx="146">
                  <c:v>2/29/2012</c:v>
                </c:pt>
                <c:pt idx="147">
                  <c:v>3/31/2012</c:v>
                </c:pt>
                <c:pt idx="148">
                  <c:v>4/30/2012</c:v>
                </c:pt>
                <c:pt idx="149">
                  <c:v>5/31/2012</c:v>
                </c:pt>
                <c:pt idx="150">
                  <c:v>6/30/2012</c:v>
                </c:pt>
                <c:pt idx="151">
                  <c:v>7/31/2012</c:v>
                </c:pt>
                <c:pt idx="152">
                  <c:v>8/31/2012</c:v>
                </c:pt>
                <c:pt idx="153">
                  <c:v>9/30/2012</c:v>
                </c:pt>
                <c:pt idx="154">
                  <c:v>10/31/2012</c:v>
                </c:pt>
                <c:pt idx="155">
                  <c:v>11/30/2012</c:v>
                </c:pt>
                <c:pt idx="156">
                  <c:v>12/31/2012</c:v>
                </c:pt>
                <c:pt idx="157">
                  <c:v>1/31/2013</c:v>
                </c:pt>
                <c:pt idx="158">
                  <c:v>2/28/2013</c:v>
                </c:pt>
                <c:pt idx="159">
                  <c:v>3/31/2013</c:v>
                </c:pt>
                <c:pt idx="160">
                  <c:v>4/30/2013</c:v>
                </c:pt>
                <c:pt idx="161">
                  <c:v>5/31/2013</c:v>
                </c:pt>
                <c:pt idx="162">
                  <c:v>6/30/2013</c:v>
                </c:pt>
                <c:pt idx="163">
                  <c:v>7/31/2013</c:v>
                </c:pt>
                <c:pt idx="164">
                  <c:v>8/31/2013</c:v>
                </c:pt>
                <c:pt idx="165">
                  <c:v>9/30/2013</c:v>
                </c:pt>
                <c:pt idx="166">
                  <c:v>10/31/2013</c:v>
                </c:pt>
                <c:pt idx="167">
                  <c:v>11/30/2013</c:v>
                </c:pt>
                <c:pt idx="168">
                  <c:v>12/31/2013</c:v>
                </c:pt>
                <c:pt idx="169">
                  <c:v>1/31/2014</c:v>
                </c:pt>
                <c:pt idx="170">
                  <c:v>2/28/2014</c:v>
                </c:pt>
                <c:pt idx="171">
                  <c:v>3/31/2014</c:v>
                </c:pt>
                <c:pt idx="172">
                  <c:v>4/30/2014</c:v>
                </c:pt>
                <c:pt idx="173">
                  <c:v>5/31/2014</c:v>
                </c:pt>
                <c:pt idx="174">
                  <c:v>6/30/2014</c:v>
                </c:pt>
                <c:pt idx="175">
                  <c:v>7/31/2014</c:v>
                </c:pt>
                <c:pt idx="176">
                  <c:v>8/31/2014</c:v>
                </c:pt>
                <c:pt idx="177">
                  <c:v>9/30/2014</c:v>
                </c:pt>
                <c:pt idx="178">
                  <c:v>10/31/2014</c:v>
                </c:pt>
                <c:pt idx="179">
                  <c:v>11/30/2014</c:v>
                </c:pt>
                <c:pt idx="180">
                  <c:v>12/31/2014</c:v>
                </c:pt>
                <c:pt idx="181">
                  <c:v>1/31/2015</c:v>
                </c:pt>
                <c:pt idx="182">
                  <c:v>2/28/2015</c:v>
                </c:pt>
                <c:pt idx="183">
                  <c:v>3/31/2015</c:v>
                </c:pt>
                <c:pt idx="184">
                  <c:v>4/30/2015</c:v>
                </c:pt>
                <c:pt idx="185">
                  <c:v>5/31/2015</c:v>
                </c:pt>
                <c:pt idx="186">
                  <c:v>6/30/2015</c:v>
                </c:pt>
                <c:pt idx="187">
                  <c:v>7/31/2015</c:v>
                </c:pt>
                <c:pt idx="188">
                  <c:v>8/31/2015</c:v>
                </c:pt>
                <c:pt idx="189">
                  <c:v>9/30/2015</c:v>
                </c:pt>
                <c:pt idx="190">
                  <c:v>10/31/2015</c:v>
                </c:pt>
                <c:pt idx="191">
                  <c:v>11/30/2015</c:v>
                </c:pt>
                <c:pt idx="192">
                  <c:v>12/31/2015</c:v>
                </c:pt>
                <c:pt idx="193">
                  <c:v>1/31/2016</c:v>
                </c:pt>
                <c:pt idx="194">
                  <c:v>2/29/2016</c:v>
                </c:pt>
                <c:pt idx="195">
                  <c:v>3/31/2016</c:v>
                </c:pt>
                <c:pt idx="196">
                  <c:v>4/30/2016</c:v>
                </c:pt>
                <c:pt idx="197">
                  <c:v>5/31/2016</c:v>
                </c:pt>
                <c:pt idx="198">
                  <c:v>6/30/2016</c:v>
                </c:pt>
                <c:pt idx="199">
                  <c:v>7/31/2016</c:v>
                </c:pt>
                <c:pt idx="200">
                  <c:v>8/31/2016</c:v>
                </c:pt>
                <c:pt idx="201">
                  <c:v>9/30/2016</c:v>
                </c:pt>
                <c:pt idx="202">
                  <c:v>10/31/2016</c:v>
                </c:pt>
                <c:pt idx="203">
                  <c:v>11/30/2016</c:v>
                </c:pt>
                <c:pt idx="204">
                  <c:v>12/31/2016</c:v>
                </c:pt>
                <c:pt idx="205">
                  <c:v>1/31/2017</c:v>
                </c:pt>
                <c:pt idx="206">
                  <c:v>2/29/2017</c:v>
                </c:pt>
                <c:pt idx="207">
                  <c:v>3/31/2017</c:v>
                </c:pt>
                <c:pt idx="208">
                  <c:v>4/30/2017</c:v>
                </c:pt>
                <c:pt idx="209">
                  <c:v>5/31/2017</c:v>
                </c:pt>
                <c:pt idx="210">
                  <c:v>6/30/2017</c:v>
                </c:pt>
                <c:pt idx="211">
                  <c:v>7/31/2017</c:v>
                </c:pt>
                <c:pt idx="212">
                  <c:v>8/31/2017</c:v>
                </c:pt>
                <c:pt idx="213">
                  <c:v>9/30/2017</c:v>
                </c:pt>
                <c:pt idx="214">
                  <c:v>10/31/2017</c:v>
                </c:pt>
                <c:pt idx="215">
                  <c:v>11/30/2017</c:v>
                </c:pt>
                <c:pt idx="216">
                  <c:v>12/31/2017</c:v>
                </c:pt>
                <c:pt idx="217">
                  <c:v>1/31/2018</c:v>
                </c:pt>
                <c:pt idx="218">
                  <c:v>2/28/2018</c:v>
                </c:pt>
                <c:pt idx="219">
                  <c:v>3/31/2018</c:v>
                </c:pt>
                <c:pt idx="220">
                  <c:v>4/30/2018</c:v>
                </c:pt>
                <c:pt idx="221">
                  <c:v>5/31/2018</c:v>
                </c:pt>
                <c:pt idx="222">
                  <c:v>6/30/2018</c:v>
                </c:pt>
                <c:pt idx="223">
                  <c:v>7/31/2018</c:v>
                </c:pt>
                <c:pt idx="224">
                  <c:v>8/31/2018</c:v>
                </c:pt>
                <c:pt idx="225">
                  <c:v>9/30/2018</c:v>
                </c:pt>
                <c:pt idx="226">
                  <c:v>10/31/2018</c:v>
                </c:pt>
                <c:pt idx="227">
                  <c:v>11/30/2018</c:v>
                </c:pt>
                <c:pt idx="228">
                  <c:v>12/31/2018</c:v>
                </c:pt>
                <c:pt idx="229">
                  <c:v>1/31/2019</c:v>
                </c:pt>
                <c:pt idx="230">
                  <c:v>2/28/2019</c:v>
                </c:pt>
                <c:pt idx="231">
                  <c:v>3/31/2019</c:v>
                </c:pt>
                <c:pt idx="232">
                  <c:v>4/30/2019</c:v>
                </c:pt>
                <c:pt idx="233">
                  <c:v>5/31/2019</c:v>
                </c:pt>
                <c:pt idx="234">
                  <c:v>6/30/2019</c:v>
                </c:pt>
                <c:pt idx="235">
                  <c:v>7/31/2019</c:v>
                </c:pt>
                <c:pt idx="236">
                  <c:v>8/31/2019</c:v>
                </c:pt>
                <c:pt idx="237">
                  <c:v>9/30/2019</c:v>
                </c:pt>
                <c:pt idx="238">
                  <c:v>10/31/2019</c:v>
                </c:pt>
                <c:pt idx="239">
                  <c:v>11/30/2019</c:v>
                </c:pt>
                <c:pt idx="240">
                  <c:v>12/31/2019</c:v>
                </c:pt>
              </c:strCache>
            </c:strRef>
          </c:cat>
          <c:val>
            <c:numRef>
              <c:f>ANALYSIS!$C$6:$C$246</c:f>
              <c:numCache>
                <c:formatCode>"$"#,##0.00</c:formatCode>
                <c:ptCount val="241"/>
                <c:pt idx="0">
                  <c:v>10000</c:v>
                </c:pt>
                <c:pt idx="1">
                  <c:v>10050.478891666666</c:v>
                </c:pt>
                <c:pt idx="2">
                  <c:v>10100.957783333331</c:v>
                </c:pt>
                <c:pt idx="3">
                  <c:v>10151.436674999997</c:v>
                </c:pt>
                <c:pt idx="4">
                  <c:v>10201.915566666663</c:v>
                </c:pt>
                <c:pt idx="5">
                  <c:v>10252.394458333329</c:v>
                </c:pt>
                <c:pt idx="6">
                  <c:v>10302.873349999994</c:v>
                </c:pt>
                <c:pt idx="7">
                  <c:v>10353.35224166666</c:v>
                </c:pt>
                <c:pt idx="8">
                  <c:v>10403.831133333326</c:v>
                </c:pt>
                <c:pt idx="9">
                  <c:v>10454.310024999992</c:v>
                </c:pt>
                <c:pt idx="10">
                  <c:v>10504.788916666657</c:v>
                </c:pt>
                <c:pt idx="11">
                  <c:v>10555.267808333323</c:v>
                </c:pt>
                <c:pt idx="12">
                  <c:v>10605.746699999989</c:v>
                </c:pt>
                <c:pt idx="13">
                  <c:v>10659.28333387133</c:v>
                </c:pt>
                <c:pt idx="14">
                  <c:v>10712.819967742671</c:v>
                </c:pt>
                <c:pt idx="15">
                  <c:v>10766.356601614012</c:v>
                </c:pt>
                <c:pt idx="16">
                  <c:v>10819.893235485353</c:v>
                </c:pt>
                <c:pt idx="17">
                  <c:v>10873.429869356694</c:v>
                </c:pt>
                <c:pt idx="18">
                  <c:v>10926.966503228035</c:v>
                </c:pt>
                <c:pt idx="19">
                  <c:v>10980.503137099377</c:v>
                </c:pt>
                <c:pt idx="20">
                  <c:v>11034.039770970718</c:v>
                </c:pt>
                <c:pt idx="21">
                  <c:v>11087.576404842059</c:v>
                </c:pt>
                <c:pt idx="22">
                  <c:v>11141.1130387134</c:v>
                </c:pt>
                <c:pt idx="23">
                  <c:v>11194.649672584741</c:v>
                </c:pt>
                <c:pt idx="24">
                  <c:v>11248.186306456082</c:v>
                </c:pt>
                <c:pt idx="25">
                  <c:v>11304.965904257089</c:v>
                </c:pt>
                <c:pt idx="26">
                  <c:v>11361.745502058096</c:v>
                </c:pt>
                <c:pt idx="27">
                  <c:v>11418.525099859104</c:v>
                </c:pt>
                <c:pt idx="28">
                  <c:v>11475.304697660111</c:v>
                </c:pt>
                <c:pt idx="29">
                  <c:v>11532.084295461118</c:v>
                </c:pt>
                <c:pt idx="30">
                  <c:v>11588.863893262125</c:v>
                </c:pt>
                <c:pt idx="31">
                  <c:v>11645.643491063132</c:v>
                </c:pt>
                <c:pt idx="32">
                  <c:v>11702.42308886414</c:v>
                </c:pt>
                <c:pt idx="33">
                  <c:v>11759.202686665147</c:v>
                </c:pt>
                <c:pt idx="34">
                  <c:v>11815.982284466154</c:v>
                </c:pt>
                <c:pt idx="35">
                  <c:v>11872.761882267161</c:v>
                </c:pt>
                <c:pt idx="36">
                  <c:v>11929.541480068168</c:v>
                </c:pt>
                <c:pt idx="37">
                  <c:v>11989.760483268705</c:v>
                </c:pt>
                <c:pt idx="38">
                  <c:v>12049.979486469241</c:v>
                </c:pt>
                <c:pt idx="39">
                  <c:v>12110.198489669778</c:v>
                </c:pt>
                <c:pt idx="40">
                  <c:v>12170.417492870314</c:v>
                </c:pt>
                <c:pt idx="41">
                  <c:v>12230.636496070851</c:v>
                </c:pt>
                <c:pt idx="42">
                  <c:v>12290.855499271387</c:v>
                </c:pt>
                <c:pt idx="43">
                  <c:v>12351.074502471924</c:v>
                </c:pt>
                <c:pt idx="44">
                  <c:v>12411.29350567246</c:v>
                </c:pt>
                <c:pt idx="45">
                  <c:v>12471.512508872996</c:v>
                </c:pt>
                <c:pt idx="46">
                  <c:v>12531.731512073533</c:v>
                </c:pt>
                <c:pt idx="47">
                  <c:v>12591.950515274069</c:v>
                </c:pt>
                <c:pt idx="48">
                  <c:v>12652.169518474606</c:v>
                </c:pt>
                <c:pt idx="49">
                  <c:v>12716.036267921743</c:v>
                </c:pt>
                <c:pt idx="50">
                  <c:v>12779.903017368881</c:v>
                </c:pt>
                <c:pt idx="51">
                  <c:v>12843.769766816018</c:v>
                </c:pt>
                <c:pt idx="52">
                  <c:v>12907.636516263155</c:v>
                </c:pt>
                <c:pt idx="53">
                  <c:v>12971.503265710293</c:v>
                </c:pt>
                <c:pt idx="54">
                  <c:v>13035.37001515743</c:v>
                </c:pt>
                <c:pt idx="55">
                  <c:v>13099.236764604568</c:v>
                </c:pt>
                <c:pt idx="56">
                  <c:v>13163.103514051705</c:v>
                </c:pt>
                <c:pt idx="57">
                  <c:v>13226.970263498843</c:v>
                </c:pt>
                <c:pt idx="58">
                  <c:v>13290.83701294598</c:v>
                </c:pt>
                <c:pt idx="59">
                  <c:v>13354.703762393117</c:v>
                </c:pt>
                <c:pt idx="60">
                  <c:v>13418.570511840255</c:v>
                </c:pt>
                <c:pt idx="61">
                  <c:v>13486.305968559127</c:v>
                </c:pt>
                <c:pt idx="62">
                  <c:v>13554.041425277999</c:v>
                </c:pt>
                <c:pt idx="63">
                  <c:v>13621.776881996871</c:v>
                </c:pt>
                <c:pt idx="64">
                  <c:v>13689.512338715744</c:v>
                </c:pt>
                <c:pt idx="65">
                  <c:v>13757.247795434616</c:v>
                </c:pt>
                <c:pt idx="66">
                  <c:v>13824.983252153488</c:v>
                </c:pt>
                <c:pt idx="67">
                  <c:v>13892.71870887236</c:v>
                </c:pt>
                <c:pt idx="68">
                  <c:v>13960.454165591233</c:v>
                </c:pt>
                <c:pt idx="69">
                  <c:v>14028.189622310105</c:v>
                </c:pt>
                <c:pt idx="70">
                  <c:v>14095.925079028977</c:v>
                </c:pt>
                <c:pt idx="71">
                  <c:v>14163.660535747849</c:v>
                </c:pt>
                <c:pt idx="72">
                  <c:v>14231.395992466722</c:v>
                </c:pt>
                <c:pt idx="73">
                  <c:v>14303.234502123638</c:v>
                </c:pt>
                <c:pt idx="74">
                  <c:v>14375.073011780554</c:v>
                </c:pt>
                <c:pt idx="75">
                  <c:v>14446.911521437471</c:v>
                </c:pt>
                <c:pt idx="76">
                  <c:v>14518.750031094387</c:v>
                </c:pt>
                <c:pt idx="77">
                  <c:v>14590.588540751303</c:v>
                </c:pt>
                <c:pt idx="78">
                  <c:v>14662.42705040822</c:v>
                </c:pt>
                <c:pt idx="79">
                  <c:v>14734.265560065136</c:v>
                </c:pt>
                <c:pt idx="80">
                  <c:v>14806.104069722052</c:v>
                </c:pt>
                <c:pt idx="81">
                  <c:v>14877.942579378969</c:v>
                </c:pt>
                <c:pt idx="82">
                  <c:v>14949.781089035885</c:v>
                </c:pt>
                <c:pt idx="83">
                  <c:v>15021.619598692801</c:v>
                </c:pt>
                <c:pt idx="84">
                  <c:v>15093.458108349718</c:v>
                </c:pt>
                <c:pt idx="85">
                  <c:v>15169.648212022394</c:v>
                </c:pt>
                <c:pt idx="86">
                  <c:v>15245.838315695069</c:v>
                </c:pt>
                <c:pt idx="87">
                  <c:v>15322.028419367745</c:v>
                </c:pt>
                <c:pt idx="88">
                  <c:v>15398.218523040421</c:v>
                </c:pt>
                <c:pt idx="89">
                  <c:v>15474.408626713097</c:v>
                </c:pt>
                <c:pt idx="90">
                  <c:v>15550.598730385773</c:v>
                </c:pt>
                <c:pt idx="91">
                  <c:v>15626.788834058449</c:v>
                </c:pt>
                <c:pt idx="92">
                  <c:v>15702.978937731124</c:v>
                </c:pt>
                <c:pt idx="93">
                  <c:v>15779.1690414038</c:v>
                </c:pt>
                <c:pt idx="94">
                  <c:v>15855.359145076476</c:v>
                </c:pt>
                <c:pt idx="95">
                  <c:v>15931.549248749152</c:v>
                </c:pt>
                <c:pt idx="96">
                  <c:v>16007.739352421828</c:v>
                </c:pt>
                <c:pt idx="97">
                  <c:v>16088.544646481741</c:v>
                </c:pt>
                <c:pt idx="98">
                  <c:v>16169.349940541655</c:v>
                </c:pt>
                <c:pt idx="99">
                  <c:v>16250.155234601569</c:v>
                </c:pt>
                <c:pt idx="100">
                  <c:v>16330.960528661482</c:v>
                </c:pt>
                <c:pt idx="101">
                  <c:v>16411.765822721398</c:v>
                </c:pt>
                <c:pt idx="102">
                  <c:v>16492.571116781313</c:v>
                </c:pt>
                <c:pt idx="103">
                  <c:v>16573.376410841229</c:v>
                </c:pt>
                <c:pt idx="104">
                  <c:v>16654.181704901144</c:v>
                </c:pt>
                <c:pt idx="105">
                  <c:v>16734.98699896106</c:v>
                </c:pt>
                <c:pt idx="106">
                  <c:v>16815.792293020975</c:v>
                </c:pt>
                <c:pt idx="107">
                  <c:v>16896.597587080891</c:v>
                </c:pt>
                <c:pt idx="108">
                  <c:v>16977.402881140806</c:v>
                </c:pt>
                <c:pt idx="109">
                  <c:v>17063.102929222652</c:v>
                </c:pt>
                <c:pt idx="110">
                  <c:v>17148.802977304498</c:v>
                </c:pt>
                <c:pt idx="111">
                  <c:v>17234.503025386344</c:v>
                </c:pt>
                <c:pt idx="112">
                  <c:v>17320.20307346819</c:v>
                </c:pt>
                <c:pt idx="113">
                  <c:v>17405.903121550036</c:v>
                </c:pt>
                <c:pt idx="114">
                  <c:v>17491.603169631882</c:v>
                </c:pt>
                <c:pt idx="115">
                  <c:v>17577.303217713728</c:v>
                </c:pt>
                <c:pt idx="116">
                  <c:v>17663.003265795574</c:v>
                </c:pt>
                <c:pt idx="117">
                  <c:v>17748.70331387742</c:v>
                </c:pt>
                <c:pt idx="118">
                  <c:v>17834.403361959266</c:v>
                </c:pt>
                <c:pt idx="119">
                  <c:v>17920.103410041113</c:v>
                </c:pt>
                <c:pt idx="120">
                  <c:v>18005.803458122959</c:v>
                </c:pt>
                <c:pt idx="121">
                  <c:v>18096.694758336347</c:v>
                </c:pt>
                <c:pt idx="122">
                  <c:v>18187.586058549736</c:v>
                </c:pt>
                <c:pt idx="123">
                  <c:v>18278.477358763124</c:v>
                </c:pt>
                <c:pt idx="124">
                  <c:v>18369.368658976513</c:v>
                </c:pt>
                <c:pt idx="125">
                  <c:v>18460.259959189902</c:v>
                </c:pt>
                <c:pt idx="126">
                  <c:v>18551.15125940329</c:v>
                </c:pt>
                <c:pt idx="127">
                  <c:v>18642.042559616679</c:v>
                </c:pt>
                <c:pt idx="128">
                  <c:v>18732.933859830067</c:v>
                </c:pt>
                <c:pt idx="129">
                  <c:v>18823.825160043456</c:v>
                </c:pt>
                <c:pt idx="130">
                  <c:v>18914.716460256845</c:v>
                </c:pt>
                <c:pt idx="131">
                  <c:v>19005.607760470233</c:v>
                </c:pt>
                <c:pt idx="132">
                  <c:v>19096.499060683622</c:v>
                </c:pt>
                <c:pt idx="133">
                  <c:v>19192.896071413306</c:v>
                </c:pt>
                <c:pt idx="134">
                  <c:v>19289.293082142991</c:v>
                </c:pt>
                <c:pt idx="135">
                  <c:v>19385.690092872675</c:v>
                </c:pt>
                <c:pt idx="136">
                  <c:v>19482.08710360236</c:v>
                </c:pt>
                <c:pt idx="137">
                  <c:v>19578.484114332045</c:v>
                </c:pt>
                <c:pt idx="138">
                  <c:v>19674.881125061729</c:v>
                </c:pt>
                <c:pt idx="139">
                  <c:v>19771.278135791414</c:v>
                </c:pt>
                <c:pt idx="140">
                  <c:v>19867.675146521098</c:v>
                </c:pt>
                <c:pt idx="141">
                  <c:v>19964.072157250783</c:v>
                </c:pt>
                <c:pt idx="142">
                  <c:v>20060.469167980467</c:v>
                </c:pt>
                <c:pt idx="143">
                  <c:v>20156.866178710152</c:v>
                </c:pt>
                <c:pt idx="144">
                  <c:v>20253.263189439836</c:v>
                </c:pt>
                <c:pt idx="145">
                  <c:v>20355.499417283459</c:v>
                </c:pt>
                <c:pt idx="146">
                  <c:v>20457.735645127083</c:v>
                </c:pt>
                <c:pt idx="147">
                  <c:v>20559.971872970706</c:v>
                </c:pt>
                <c:pt idx="148">
                  <c:v>20662.208100814329</c:v>
                </c:pt>
                <c:pt idx="149">
                  <c:v>20764.444328657952</c:v>
                </c:pt>
                <c:pt idx="150">
                  <c:v>20866.680556501575</c:v>
                </c:pt>
                <c:pt idx="151">
                  <c:v>20968.916784345198</c:v>
                </c:pt>
                <c:pt idx="152">
                  <c:v>21071.153012188821</c:v>
                </c:pt>
                <c:pt idx="153">
                  <c:v>21173.389240032444</c:v>
                </c:pt>
                <c:pt idx="154">
                  <c:v>21275.625467876067</c:v>
                </c:pt>
                <c:pt idx="155">
                  <c:v>21377.86169571969</c:v>
                </c:pt>
                <c:pt idx="156">
                  <c:v>21480.097923563313</c:v>
                </c:pt>
                <c:pt idx="157">
                  <c:v>21588.527077170609</c:v>
                </c:pt>
                <c:pt idx="158">
                  <c:v>21696.956230777905</c:v>
                </c:pt>
                <c:pt idx="159">
                  <c:v>21805.385384385201</c:v>
                </c:pt>
                <c:pt idx="160">
                  <c:v>21913.814537992497</c:v>
                </c:pt>
                <c:pt idx="161">
                  <c:v>22022.243691599793</c:v>
                </c:pt>
                <c:pt idx="162">
                  <c:v>22130.672845207089</c:v>
                </c:pt>
                <c:pt idx="163">
                  <c:v>22239.101998814385</c:v>
                </c:pt>
                <c:pt idx="164">
                  <c:v>22347.531152421681</c:v>
                </c:pt>
                <c:pt idx="165">
                  <c:v>22455.960306028977</c:v>
                </c:pt>
                <c:pt idx="166">
                  <c:v>22564.389459636273</c:v>
                </c:pt>
                <c:pt idx="167">
                  <c:v>22672.818613243569</c:v>
                </c:pt>
                <c:pt idx="168">
                  <c:v>22781.247766850865</c:v>
                </c:pt>
                <c:pt idx="169">
                  <c:v>22896.244980656302</c:v>
                </c:pt>
                <c:pt idx="170">
                  <c:v>23011.242194461738</c:v>
                </c:pt>
                <c:pt idx="171">
                  <c:v>23126.239408267174</c:v>
                </c:pt>
                <c:pt idx="172">
                  <c:v>23241.236622072611</c:v>
                </c:pt>
                <c:pt idx="173">
                  <c:v>23356.233835878047</c:v>
                </c:pt>
                <c:pt idx="174">
                  <c:v>23471.231049683483</c:v>
                </c:pt>
                <c:pt idx="175">
                  <c:v>23586.22826348892</c:v>
                </c:pt>
                <c:pt idx="176">
                  <c:v>23701.225477294356</c:v>
                </c:pt>
                <c:pt idx="177">
                  <c:v>23816.222691099792</c:v>
                </c:pt>
                <c:pt idx="178">
                  <c:v>23931.219904905229</c:v>
                </c:pt>
                <c:pt idx="179">
                  <c:v>24046.217118710665</c:v>
                </c:pt>
                <c:pt idx="180">
                  <c:v>24161.214332516101</c:v>
                </c:pt>
                <c:pt idx="181">
                  <c:v>24283.177464598721</c:v>
                </c:pt>
                <c:pt idx="182">
                  <c:v>24405.14059668134</c:v>
                </c:pt>
                <c:pt idx="183">
                  <c:v>24527.103728763959</c:v>
                </c:pt>
                <c:pt idx="184">
                  <c:v>24649.066860846578</c:v>
                </c:pt>
                <c:pt idx="185">
                  <c:v>24771.029992929198</c:v>
                </c:pt>
                <c:pt idx="186">
                  <c:v>24892.993125011817</c:v>
                </c:pt>
                <c:pt idx="187">
                  <c:v>25014.956257094436</c:v>
                </c:pt>
                <c:pt idx="188">
                  <c:v>25136.919389177056</c:v>
                </c:pt>
                <c:pt idx="189">
                  <c:v>25258.882521259675</c:v>
                </c:pt>
                <c:pt idx="190">
                  <c:v>25380.845653342294</c:v>
                </c:pt>
                <c:pt idx="191">
                  <c:v>25502.808785424913</c:v>
                </c:pt>
                <c:pt idx="192">
                  <c:v>25624.771917507533</c:v>
                </c:pt>
                <c:pt idx="193">
                  <c:v>25754.122926068223</c:v>
                </c:pt>
                <c:pt idx="194">
                  <c:v>25883.473934628913</c:v>
                </c:pt>
                <c:pt idx="195">
                  <c:v>26012.824943189604</c:v>
                </c:pt>
                <c:pt idx="196">
                  <c:v>26142.175951750294</c:v>
                </c:pt>
                <c:pt idx="197">
                  <c:v>26271.526960310985</c:v>
                </c:pt>
                <c:pt idx="198">
                  <c:v>26400.877968871675</c:v>
                </c:pt>
                <c:pt idx="199">
                  <c:v>26530.228977432365</c:v>
                </c:pt>
                <c:pt idx="200">
                  <c:v>26659.579985993056</c:v>
                </c:pt>
                <c:pt idx="201">
                  <c:v>26788.930994553746</c:v>
                </c:pt>
                <c:pt idx="202">
                  <c:v>26918.282003114437</c:v>
                </c:pt>
                <c:pt idx="203">
                  <c:v>27047.633011675127</c:v>
                </c:pt>
                <c:pt idx="204">
                  <c:v>27176.984020235817</c:v>
                </c:pt>
                <c:pt idx="205">
                  <c:v>27314.170423454238</c:v>
                </c:pt>
                <c:pt idx="206">
                  <c:v>27451.356826672658</c:v>
                </c:pt>
                <c:pt idx="207">
                  <c:v>27588.543229891078</c:v>
                </c:pt>
                <c:pt idx="208">
                  <c:v>27725.729633109499</c:v>
                </c:pt>
                <c:pt idx="209">
                  <c:v>27862.916036327919</c:v>
                </c:pt>
                <c:pt idx="210">
                  <c:v>28000.102439546339</c:v>
                </c:pt>
                <c:pt idx="211">
                  <c:v>28137.288842764759</c:v>
                </c:pt>
                <c:pt idx="212">
                  <c:v>28274.47524598318</c:v>
                </c:pt>
                <c:pt idx="213">
                  <c:v>28411.6616492016</c:v>
                </c:pt>
                <c:pt idx="214">
                  <c:v>28548.84805242002</c:v>
                </c:pt>
                <c:pt idx="215">
                  <c:v>28686.034455638441</c:v>
                </c:pt>
                <c:pt idx="216">
                  <c:v>28823.220858856861</c:v>
                </c:pt>
                <c:pt idx="217">
                  <c:v>28968.717283178725</c:v>
                </c:pt>
                <c:pt idx="218">
                  <c:v>29114.213707500588</c:v>
                </c:pt>
                <c:pt idx="219">
                  <c:v>29259.710131822452</c:v>
                </c:pt>
                <c:pt idx="220">
                  <c:v>29405.206556144316</c:v>
                </c:pt>
                <c:pt idx="221">
                  <c:v>29550.70298046618</c:v>
                </c:pt>
                <c:pt idx="222">
                  <c:v>29696.199404788043</c:v>
                </c:pt>
                <c:pt idx="223">
                  <c:v>29841.695829109907</c:v>
                </c:pt>
                <c:pt idx="224">
                  <c:v>29987.192253431771</c:v>
                </c:pt>
                <c:pt idx="225">
                  <c:v>30132.688677753635</c:v>
                </c:pt>
                <c:pt idx="226">
                  <c:v>30278.185102075498</c:v>
                </c:pt>
                <c:pt idx="227">
                  <c:v>30423.681526397362</c:v>
                </c:pt>
                <c:pt idx="228">
                  <c:v>30569.177950719226</c:v>
                </c:pt>
                <c:pt idx="229">
                  <c:v>30723.487772930566</c:v>
                </c:pt>
                <c:pt idx="230">
                  <c:v>30877.797595141907</c:v>
                </c:pt>
                <c:pt idx="231">
                  <c:v>31032.107417353247</c:v>
                </c:pt>
                <c:pt idx="232">
                  <c:v>31186.417239564587</c:v>
                </c:pt>
                <c:pt idx="233">
                  <c:v>31340.727061775928</c:v>
                </c:pt>
                <c:pt idx="234">
                  <c:v>31495.036883987268</c:v>
                </c:pt>
                <c:pt idx="235">
                  <c:v>31649.346706198608</c:v>
                </c:pt>
                <c:pt idx="236">
                  <c:v>31803.656528409949</c:v>
                </c:pt>
                <c:pt idx="237">
                  <c:v>31957.966350621289</c:v>
                </c:pt>
                <c:pt idx="238">
                  <c:v>32112.27617283263</c:v>
                </c:pt>
                <c:pt idx="239">
                  <c:v>32266.58599504397</c:v>
                </c:pt>
                <c:pt idx="240">
                  <c:v>32420.89581725531</c:v>
                </c:pt>
              </c:numCache>
            </c:numRef>
          </c:val>
          <c:smooth val="0"/>
          <c:extLst>
            <c:ext xmlns:c16="http://schemas.microsoft.com/office/drawing/2014/chart" uri="{C3380CC4-5D6E-409C-BE32-E72D297353CC}">
              <c16:uniqueId val="{00000002-CB6C-4CA2-A800-5370577D7EF1}"/>
            </c:ext>
          </c:extLst>
        </c:ser>
        <c:dLbls>
          <c:showLegendKey val="0"/>
          <c:showVal val="0"/>
          <c:showCatName val="0"/>
          <c:showSerName val="0"/>
          <c:showPercent val="0"/>
          <c:showBubbleSize val="0"/>
        </c:dLbls>
        <c:smooth val="0"/>
        <c:axId val="612166656"/>
        <c:axId val="845968128"/>
      </c:lineChart>
      <c:catAx>
        <c:axId val="612166656"/>
        <c:scaling>
          <c:orientation val="minMax"/>
        </c:scaling>
        <c:delete val="0"/>
        <c:axPos val="b"/>
        <c:numFmt formatCode="General" sourceLinked="0"/>
        <c:majorTickMark val="none"/>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en-US"/>
          </a:p>
        </c:txPr>
        <c:crossAx val="845968128"/>
        <c:crosses val="autoZero"/>
        <c:auto val="1"/>
        <c:lblAlgn val="ctr"/>
        <c:lblOffset val="100"/>
        <c:tickLblSkip val="30"/>
        <c:tickMarkSkip val="30"/>
        <c:noMultiLvlLbl val="0"/>
      </c:catAx>
      <c:valAx>
        <c:axId val="845968128"/>
        <c:scaling>
          <c:orientation val="minMax"/>
          <c:max val="35000"/>
          <c:min val="0"/>
        </c:scaling>
        <c:delete val="0"/>
        <c:axPos val="l"/>
        <c:majorGridlines/>
        <c:numFmt formatCode="&quot;$&quot;#,##0" sourceLinked="0"/>
        <c:majorTickMark val="out"/>
        <c:minorTickMark val="none"/>
        <c:tickLblPos val="nextTo"/>
        <c:spPr>
          <a:ln>
            <a:noFill/>
          </a:ln>
        </c:spPr>
        <c:txPr>
          <a:bodyPr/>
          <a:lstStyle/>
          <a:p>
            <a:pPr>
              <a:defRPr sz="1400">
                <a:latin typeface="Arial Narrow" panose="020B0606020202030204" pitchFamily="34" charset="0"/>
                <a:cs typeface="Times New Roman" panose="02020603050405020304" pitchFamily="18" charset="0"/>
              </a:defRPr>
            </a:pPr>
            <a:endParaRPr lang="en-US"/>
          </a:p>
        </c:txPr>
        <c:crossAx val="612166656"/>
        <c:crosses val="autoZero"/>
        <c:crossBetween val="between"/>
        <c:majorUnit val="10000"/>
        <c:minorUnit val="2000"/>
      </c:valAx>
    </c:plotArea>
    <c:legend>
      <c:legendPos val="b"/>
      <c:overlay val="0"/>
      <c:spPr>
        <a:ln>
          <a:noFill/>
        </a:ln>
      </c:spPr>
      <c:txPr>
        <a:bodyPr/>
        <a:lstStyle/>
        <a:p>
          <a:pPr>
            <a:defRPr sz="1400" b="1">
              <a:latin typeface="Arial Narrow" panose="020B0606020202030204" pitchFamily="34"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0.79521</cdr:x>
      <cdr:y>0.27704</cdr:y>
    </cdr:from>
    <cdr:to>
      <cdr:x>0.90251</cdr:x>
      <cdr:y>0.40741</cdr:y>
    </cdr:to>
    <cdr:sp macro="" textlink="">
      <cdr:nvSpPr>
        <cdr:cNvPr id="2" name="TextBox 1"/>
        <cdr:cNvSpPr txBox="1"/>
      </cdr:nvSpPr>
      <cdr:spPr>
        <a:xfrm xmlns:a="http://schemas.openxmlformats.org/drawingml/2006/main">
          <a:off x="8945881" y="1139952"/>
          <a:ext cx="1207008" cy="536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0.79241</cdr:x>
      <cdr:y>0.62214</cdr:y>
    </cdr:from>
    <cdr:to>
      <cdr:x>0.9398</cdr:x>
      <cdr:y>0.68935</cdr:y>
    </cdr:to>
    <cdr:sp macro="" textlink="">
      <cdr:nvSpPr>
        <cdr:cNvPr id="4" name="TextBox 3"/>
        <cdr:cNvSpPr txBox="1"/>
      </cdr:nvSpPr>
      <cdr:spPr>
        <a:xfrm xmlns:a="http://schemas.openxmlformats.org/drawingml/2006/main">
          <a:off x="8552808" y="1709427"/>
          <a:ext cx="1590841" cy="184670"/>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en-US" sz="1200" b="0" dirty="0">
              <a:solidFill>
                <a:srgbClr val="4E9D2D"/>
              </a:solidFill>
              <a:latin typeface="Arial" panose="020B0604020202020204" pitchFamily="34" charset="0"/>
              <a:cs typeface="Arial" panose="020B0604020202020204" pitchFamily="34" charset="0"/>
            </a:rPr>
            <a:t>S&amp;P 500 Index</a:t>
          </a:r>
          <a:r>
            <a:rPr lang="en-US" sz="1200" b="0" baseline="30000" dirty="0">
              <a:solidFill>
                <a:srgbClr val="4E9D2D"/>
              </a:solidFill>
              <a:latin typeface="Arial" panose="020B0604020202020204" pitchFamily="34" charset="0"/>
              <a:cs typeface="Arial" panose="020B0604020202020204" pitchFamily="34" charset="0"/>
            </a:rPr>
            <a:t>2</a:t>
          </a:r>
        </a:p>
      </cdr:txBody>
    </cdr:sp>
  </cdr:relSizeAnchor>
  <cdr:relSizeAnchor xmlns:cdr="http://schemas.openxmlformats.org/drawingml/2006/chartDrawing">
    <cdr:from>
      <cdr:x>0.79241</cdr:x>
      <cdr:y>0.10038</cdr:y>
    </cdr:from>
    <cdr:to>
      <cdr:x>0.99903</cdr:x>
      <cdr:y>0.23479</cdr:y>
    </cdr:to>
    <cdr:sp macro="" textlink="">
      <cdr:nvSpPr>
        <cdr:cNvPr id="3" name="TextBox 2"/>
        <cdr:cNvSpPr txBox="1"/>
      </cdr:nvSpPr>
      <cdr:spPr>
        <a:xfrm xmlns:a="http://schemas.openxmlformats.org/drawingml/2006/main">
          <a:off x="8552808" y="275810"/>
          <a:ext cx="2230134" cy="369312"/>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en-US" sz="1200" b="0" dirty="0">
              <a:solidFill>
                <a:schemeClr val="accent1"/>
              </a:solidFill>
              <a:latin typeface="Arial" panose="020B0604020202020204" pitchFamily="34" charset="0"/>
              <a:cs typeface="Arial" panose="020B0604020202020204" pitchFamily="34" charset="0"/>
            </a:rPr>
            <a:t>Franklin Rising Dividends Fund—Advisor Class</a:t>
          </a:r>
          <a:r>
            <a:rPr lang="en-US" sz="1200" b="0" baseline="30000" dirty="0">
              <a:solidFill>
                <a:schemeClr val="accent1"/>
              </a:solidFill>
              <a:latin typeface="Arial" panose="020B0604020202020204" pitchFamily="34" charset="0"/>
              <a:cs typeface="Arial" panose="020B0604020202020204" pitchFamily="34" charset="0"/>
            </a:rPr>
            <a:t>1</a:t>
          </a:r>
          <a:endParaRPr lang="en-US" sz="1200" b="0" dirty="0">
            <a:solidFill>
              <a:schemeClr val="accent1"/>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0.79521</cdr:x>
      <cdr:y>0.27704</cdr:y>
    </cdr:from>
    <cdr:to>
      <cdr:x>0.90251</cdr:x>
      <cdr:y>0.40741</cdr:y>
    </cdr:to>
    <cdr:sp macro="" textlink="">
      <cdr:nvSpPr>
        <cdr:cNvPr id="2" name="TextBox 1"/>
        <cdr:cNvSpPr txBox="1"/>
      </cdr:nvSpPr>
      <cdr:spPr>
        <a:xfrm xmlns:a="http://schemas.openxmlformats.org/drawingml/2006/main">
          <a:off x="8945881" y="1139952"/>
          <a:ext cx="1207008" cy="536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0.76089</cdr:x>
      <cdr:y>0.03536</cdr:y>
    </cdr:from>
    <cdr:to>
      <cdr:x>0.96137</cdr:x>
      <cdr:y>0.16955</cdr:y>
    </cdr:to>
    <cdr:sp macro="" textlink="">
      <cdr:nvSpPr>
        <cdr:cNvPr id="3" name="TextBox 2"/>
        <cdr:cNvSpPr txBox="1"/>
      </cdr:nvSpPr>
      <cdr:spPr>
        <a:xfrm xmlns:a="http://schemas.openxmlformats.org/drawingml/2006/main">
          <a:off x="8559800" y="97332"/>
          <a:ext cx="2255333" cy="369332"/>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en-US" sz="1200" b="0" dirty="0">
              <a:solidFill>
                <a:schemeClr val="accent1"/>
              </a:solidFill>
              <a:latin typeface="Arial" panose="020B0604020202020204" pitchFamily="34" charset="0"/>
              <a:cs typeface="Arial" panose="020B0604020202020204" pitchFamily="34" charset="0"/>
            </a:rPr>
            <a:t>Franklin Mutual Global Discovery Fund–Class Z</a:t>
          </a:r>
        </a:p>
      </cdr:txBody>
    </cdr:sp>
  </cdr:relSizeAnchor>
  <cdr:relSizeAnchor xmlns:cdr="http://schemas.openxmlformats.org/drawingml/2006/chartDrawing">
    <cdr:from>
      <cdr:x>0.76089</cdr:x>
      <cdr:y>0.62724</cdr:y>
    </cdr:from>
    <cdr:to>
      <cdr:x>0.90828</cdr:x>
      <cdr:y>0.69434</cdr:y>
    </cdr:to>
    <cdr:sp macro="" textlink="">
      <cdr:nvSpPr>
        <cdr:cNvPr id="4" name="TextBox 3"/>
        <cdr:cNvSpPr txBox="1"/>
      </cdr:nvSpPr>
      <cdr:spPr>
        <a:xfrm xmlns:a="http://schemas.openxmlformats.org/drawingml/2006/main">
          <a:off x="8559800" y="1726384"/>
          <a:ext cx="1658088" cy="184666"/>
        </a:xfrm>
        <a:prstGeom xmlns:a="http://schemas.openxmlformats.org/drawingml/2006/main" prst="rect">
          <a:avLst/>
        </a:prstGeom>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en-US" sz="1200" b="0" dirty="0">
              <a:solidFill>
                <a:srgbClr val="4E9D2D"/>
              </a:solidFill>
              <a:latin typeface="Arial" panose="020B0604020202020204" pitchFamily="34" charset="0"/>
              <a:cs typeface="Arial" panose="020B0604020202020204" pitchFamily="34" charset="0"/>
            </a:rPr>
            <a:t>MSCI World Index</a:t>
          </a:r>
          <a:endParaRPr lang="en-US" sz="1200" b="0" baseline="30000" dirty="0">
            <a:solidFill>
              <a:srgbClr val="4E9D2D"/>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8F36ED61-0D1E-431D-B4A7-137609B863D1}" type="datetimeFigureOut">
              <a:rPr lang="en-US" smtClean="0"/>
              <a:t>2/17/2020</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3FB6934-98AB-4C4C-82E8-3B80F59B936E}" type="slidenum">
              <a:rPr lang="en-US" smtClean="0"/>
              <a:t>‹#›</a:t>
            </a:fld>
            <a:endParaRPr lang="en-US"/>
          </a:p>
        </p:txBody>
      </p:sp>
    </p:spTree>
    <p:extLst>
      <p:ext uri="{BB962C8B-B14F-4D97-AF65-F5344CB8AC3E}">
        <p14:creationId xmlns:p14="http://schemas.microsoft.com/office/powerpoint/2010/main" val="18026973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53" tIns="48327" rIns="96653" bIns="48327" rtlCol="0" anchor="ctr"/>
          <a:lstStyle/>
          <a:p>
            <a:endParaRPr lang="en-US"/>
          </a:p>
        </p:txBody>
      </p:sp>
      <p:sp>
        <p:nvSpPr>
          <p:cNvPr id="9" name="Notes Placeholder 4"/>
          <p:cNvSpPr>
            <a:spLocks noGrp="1"/>
          </p:cNvSpPr>
          <p:nvPr>
            <p:ph type="body" sz="quarter" idx="3"/>
          </p:nvPr>
        </p:nvSpPr>
        <p:spPr>
          <a:xfrm>
            <a:off x="292608" y="4560570"/>
            <a:ext cx="6729984" cy="4883233"/>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p:nvSpPr>
        <p:spPr>
          <a:xfrm>
            <a:off x="364086" y="292153"/>
            <a:ext cx="2724367" cy="286081"/>
          </a:xfrm>
          <a:prstGeom prst="rect">
            <a:avLst/>
          </a:prstGeom>
          <a:noFill/>
        </p:spPr>
        <p:txBody>
          <a:bodyPr wrap="square" lIns="0" tIns="47425" rIns="0" bIns="47425" rtlCol="0">
            <a:spAutoFit/>
          </a:bodyPr>
          <a:lstStyle/>
          <a:p>
            <a:r>
              <a:rPr lang="en-US" sz="1200" b="1" dirty="0">
                <a:latin typeface="Arial" pitchFamily="34" charset="0"/>
                <a:cs typeface="Arial" pitchFamily="34" charset="0"/>
              </a:rPr>
              <a:t>Beyond the Benchmarks</a:t>
            </a:r>
          </a:p>
        </p:txBody>
      </p:sp>
      <p:sp>
        <p:nvSpPr>
          <p:cNvPr id="11" name="TextBox 10"/>
          <p:cNvSpPr txBox="1"/>
          <p:nvPr>
            <p:custDataLst>
              <p:tags r:id="rId2"/>
            </p:custDataLst>
          </p:nvPr>
        </p:nvSpPr>
        <p:spPr>
          <a:xfrm>
            <a:off x="5406941" y="292152"/>
            <a:ext cx="1362184" cy="286081"/>
          </a:xfrm>
          <a:prstGeom prst="rect">
            <a:avLst/>
          </a:prstGeom>
          <a:noFill/>
        </p:spPr>
        <p:txBody>
          <a:bodyPr wrap="square" lIns="0" tIns="47425" rIns="0" bIns="47425" rtlCol="0">
            <a:spAutoFit/>
          </a:bodyPr>
          <a:lstStyle/>
          <a:p>
            <a:r>
              <a:rPr lang="en-US" sz="1200" b="0" dirty="0">
                <a:latin typeface="Arial" pitchFamily="34" charset="0"/>
                <a:cs typeface="Arial" pitchFamily="34" charset="0"/>
              </a:rPr>
              <a:t>BTB PPT </a:t>
            </a:r>
            <a:r>
              <a:rPr lang="pl-PL" sz="1200" b="0" dirty="0">
                <a:latin typeface="Arial" pitchFamily="34" charset="0"/>
                <a:cs typeface="Arial" pitchFamily="34" charset="0"/>
              </a:rPr>
              <a:t>0220</a:t>
            </a:r>
            <a:endParaRPr lang="en-US" sz="1200" b="0" dirty="0">
              <a:latin typeface="Arial" pitchFamily="34" charset="0"/>
              <a:cs typeface="Arial" pitchFamily="34" charset="0"/>
            </a:endParaRPr>
          </a:p>
        </p:txBody>
      </p:sp>
      <p:sp>
        <p:nvSpPr>
          <p:cNvPr id="12" name="TextBox 11"/>
          <p:cNvSpPr txBox="1"/>
          <p:nvPr/>
        </p:nvSpPr>
        <p:spPr>
          <a:xfrm>
            <a:off x="6428001" y="292153"/>
            <a:ext cx="550314" cy="286081"/>
          </a:xfrm>
          <a:prstGeom prst="rect">
            <a:avLst/>
          </a:prstGeom>
          <a:noFill/>
        </p:spPr>
        <p:txBody>
          <a:bodyPr wrap="square" lIns="0" tIns="47425" rIns="0" bIns="47425" rtlCol="0">
            <a:spAutoFit/>
          </a:bodyPr>
          <a:lstStyle/>
          <a:p>
            <a:pPr algn="r"/>
            <a:fld id="{AA2D9421-F069-453A-AC8A-AEE149904B92}" type="slidenum">
              <a:rPr lang="en-US" sz="1200" b="0" smtClean="0">
                <a:latin typeface="Arial" pitchFamily="34" charset="0"/>
                <a:cs typeface="Arial" pitchFamily="34" charset="0"/>
              </a:rPr>
              <a:pPr algn="r"/>
              <a:t>‹#›</a:t>
            </a:fld>
            <a:endParaRPr lang="en-US" sz="1200" b="0" dirty="0">
              <a:latin typeface="Arial" pitchFamily="34" charset="0"/>
              <a:cs typeface="Arial" pitchFamily="34" charset="0"/>
            </a:endParaRPr>
          </a:p>
        </p:txBody>
      </p:sp>
    </p:spTree>
    <p:extLst>
      <p:ext uri="{BB962C8B-B14F-4D97-AF65-F5344CB8AC3E}">
        <p14:creationId xmlns:p14="http://schemas.microsoft.com/office/powerpoint/2010/main" val="84418844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spcBef>
        <a:spcPts val="600"/>
      </a:spcBef>
      <a:defRPr sz="1200" kern="1200">
        <a:solidFill>
          <a:schemeClr val="tx1"/>
        </a:solidFill>
        <a:latin typeface="Arial" panose="020B0604020202020204" pitchFamily="34" charset="0"/>
        <a:ea typeface="+mn-ea"/>
        <a:cs typeface="Arial" panose="020B0604020202020204" pitchFamily="34" charset="0"/>
      </a:defRPr>
    </a:lvl1pPr>
    <a:lvl2pPr marL="171450" indent="-171450" algn="l" defTabSz="914400" rtl="0" eaLnBrk="1" latinLnBrk="0" hangingPunct="1">
      <a:spcBef>
        <a:spcPts val="600"/>
      </a:spcBef>
      <a:buClr>
        <a:srgbClr val="00A0D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455613" indent="-171450" algn="l" defTabSz="914400" rtl="0" eaLnBrk="1" latinLnBrk="0" hangingPunct="1">
      <a:spcBef>
        <a:spcPts val="600"/>
      </a:spcBef>
      <a:buClr>
        <a:srgbClr val="00A0DC"/>
      </a:buClr>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US" dirty="0"/>
              <a:t>Presentation Description: Learn how to identify truly active mutual funds that have the potential to go beyond market benchmarks both in terms of performance and risk management.</a:t>
            </a:r>
          </a:p>
        </p:txBody>
      </p:sp>
      <p:sp>
        <p:nvSpPr>
          <p:cNvPr id="8" name="Slide Image Placeholder 7"/>
          <p:cNvSpPr>
            <a:spLocks noGrp="1" noRot="1" noChangeAspect="1"/>
          </p:cNvSpPr>
          <p:nvPr>
            <p:ph type="sldImg"/>
          </p:nvPr>
        </p:nvSpPr>
        <p:spPr/>
      </p:sp>
    </p:spTree>
    <p:extLst>
      <p:ext uri="{BB962C8B-B14F-4D97-AF65-F5344CB8AC3E}">
        <p14:creationId xmlns:p14="http://schemas.microsoft.com/office/powerpoint/2010/main" val="3086280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It might be easy to think that when you invest in a S&amp;P 500 Index fund, you’re extremely diversified because you own 500 securities. </a:t>
            </a:r>
          </a:p>
          <a:p>
            <a:pPr lvl="2"/>
            <a:r>
              <a:rPr lang="en-US" dirty="0"/>
              <a:t>Unfortunately, it’s not that simple. </a:t>
            </a:r>
          </a:p>
          <a:p>
            <a:pPr lvl="2"/>
            <a:r>
              <a:rPr lang="en-US" dirty="0"/>
              <a:t>Many investors are under the impression that the index is composed of 500 equally weighted holdings.</a:t>
            </a:r>
          </a:p>
          <a:p>
            <a:endParaRPr lang="en-US" dirty="0"/>
          </a:p>
        </p:txBody>
      </p:sp>
    </p:spTree>
    <p:extLst>
      <p:ext uri="{BB962C8B-B14F-4D97-AF65-F5344CB8AC3E}">
        <p14:creationId xmlns:p14="http://schemas.microsoft.com/office/powerpoint/2010/main" val="19367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reality is that the index is skewed towards a few large holdings. </a:t>
            </a:r>
          </a:p>
          <a:p>
            <a:pPr lvl="2"/>
            <a:r>
              <a:rPr lang="en-US" b="1" dirty="0"/>
              <a:t>[CLICK] </a:t>
            </a:r>
            <a:r>
              <a:rPr lang="en-US" dirty="0"/>
              <a:t>As of December 31, 201</a:t>
            </a:r>
            <a:r>
              <a:rPr lang="pl-PL" dirty="0"/>
              <a:t>9</a:t>
            </a:r>
            <a:r>
              <a:rPr lang="en-US" dirty="0"/>
              <a:t>,</a:t>
            </a:r>
            <a:r>
              <a:rPr lang="en-US" baseline="0" dirty="0"/>
              <a:t> </a:t>
            </a:r>
            <a:r>
              <a:rPr lang="en-US" dirty="0"/>
              <a:t>the top 1</a:t>
            </a:r>
            <a:r>
              <a:rPr lang="pl-PL" dirty="0"/>
              <a:t>2</a:t>
            </a:r>
            <a:r>
              <a:rPr lang="en-US" dirty="0"/>
              <a:t> holdings in the S&amp;P 500 Index represented </a:t>
            </a:r>
            <a:r>
              <a:rPr lang="pl-PL" dirty="0"/>
              <a:t>25</a:t>
            </a:r>
            <a:r>
              <a:rPr lang="en-US" dirty="0"/>
              <a:t>% of the entire index. </a:t>
            </a:r>
          </a:p>
          <a:p>
            <a:pPr lvl="2"/>
            <a:r>
              <a:rPr lang="en-US" b="1" dirty="0"/>
              <a:t>[CLICK] </a:t>
            </a:r>
            <a:r>
              <a:rPr lang="en-US" dirty="0"/>
              <a:t>At the same time, you’d have to take 3</a:t>
            </a:r>
            <a:r>
              <a:rPr lang="pl-PL" dirty="0"/>
              <a:t>62</a:t>
            </a:r>
            <a:r>
              <a:rPr lang="en-US" dirty="0"/>
              <a:t> of the index’s smallest holdings to add up to </a:t>
            </a:r>
            <a:r>
              <a:rPr lang="pl-PL" dirty="0"/>
              <a:t>25</a:t>
            </a:r>
            <a:r>
              <a:rPr lang="en-US" dirty="0"/>
              <a:t>%.</a:t>
            </a:r>
          </a:p>
          <a:p>
            <a:pPr lvl="1"/>
            <a:r>
              <a:rPr lang="en-US" dirty="0"/>
              <a:t>To put this in a little different perspective…</a:t>
            </a:r>
          </a:p>
          <a:p>
            <a:endParaRPr lang="en-US" dirty="0"/>
          </a:p>
        </p:txBody>
      </p:sp>
    </p:spTree>
    <p:extLst>
      <p:ext uri="{BB962C8B-B14F-4D97-AF65-F5344CB8AC3E}">
        <p14:creationId xmlns:p14="http://schemas.microsoft.com/office/powerpoint/2010/main" val="1260066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If you took the smallest holding in the S&amp;P 500 Index as of December 31, 201</a:t>
            </a:r>
            <a:r>
              <a:rPr lang="pl-PL" dirty="0"/>
              <a:t>9</a:t>
            </a:r>
            <a:r>
              <a:rPr lang="en-US" dirty="0"/>
              <a:t>, it would represent roughly .01% of the index. </a:t>
            </a:r>
          </a:p>
          <a:p>
            <a:pPr lvl="2"/>
            <a:r>
              <a:rPr lang="en-US" dirty="0"/>
              <a:t>Let’s imagine this company (</a:t>
            </a:r>
            <a:r>
              <a:rPr lang="pl-PL" dirty="0"/>
              <a:t>News Corporation Class B) </a:t>
            </a:r>
            <a:r>
              <a:rPr lang="en-US" dirty="0"/>
              <a:t>as a little prairie dog. </a:t>
            </a:r>
          </a:p>
          <a:p>
            <a:pPr lvl="2"/>
            <a:r>
              <a:rPr lang="en-US" dirty="0"/>
              <a:t>If you compared it to the largest holding in the index (</a:t>
            </a:r>
            <a:r>
              <a:rPr lang="pl-PL" dirty="0"/>
              <a:t>Apple at 4.58</a:t>
            </a:r>
            <a:r>
              <a:rPr lang="en-US" dirty="0"/>
              <a:t>%), </a:t>
            </a:r>
            <a:r>
              <a:rPr lang="en-US" b="1" dirty="0"/>
              <a:t>[CLICK] </a:t>
            </a:r>
            <a:r>
              <a:rPr lang="en-US" dirty="0"/>
              <a:t>it would be like comparing it to a</a:t>
            </a:r>
            <a:r>
              <a:rPr lang="pl-PL" dirty="0"/>
              <a:t>n</a:t>
            </a:r>
            <a:r>
              <a:rPr lang="en-US" dirty="0"/>
              <a:t> </a:t>
            </a:r>
            <a:r>
              <a:rPr lang="pl-PL" dirty="0"/>
              <a:t>800</a:t>
            </a:r>
            <a:r>
              <a:rPr lang="en-US" dirty="0"/>
              <a:t>-pound gorilla. </a:t>
            </a:r>
          </a:p>
          <a:p>
            <a:endParaRPr lang="en-US" dirty="0"/>
          </a:p>
        </p:txBody>
      </p:sp>
    </p:spTree>
    <p:extLst>
      <p:ext uri="{BB962C8B-B14F-4D97-AF65-F5344CB8AC3E}">
        <p14:creationId xmlns:p14="http://schemas.microsoft.com/office/powerpoint/2010/main" val="19367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Indexes—and the passive investments that track them—are dispassionate followers of market behavior. </a:t>
            </a:r>
          </a:p>
          <a:p>
            <a:pPr lvl="1"/>
            <a:r>
              <a:rPr lang="en-US" dirty="0"/>
              <a:t>If a sector or region becomes the darling of the day, there is no oversight to counterbalance that sentiment. </a:t>
            </a:r>
          </a:p>
          <a:p>
            <a:pPr lvl="1"/>
            <a:r>
              <a:rPr lang="en-US" dirty="0"/>
              <a:t>These charts show two historical stock “bubbles” and their aftermaths, which resulted from the rapid price appreciation of certain segments of the market. </a:t>
            </a:r>
          </a:p>
          <a:p>
            <a:pPr lvl="1"/>
            <a:r>
              <a:rPr lang="en-US" dirty="0"/>
              <a:t>As the stock prices in those segments ran up, they became an even greater portion of the index.</a:t>
            </a:r>
          </a:p>
          <a:p>
            <a:pPr lvl="1"/>
            <a:r>
              <a:rPr lang="en-US" dirty="0"/>
              <a:t>In periods of rising markets, a market capitalization weighting process that allocates more to potentially overvalued stocks can work to an index return’s benefit.</a:t>
            </a:r>
          </a:p>
          <a:p>
            <a:pPr lvl="2"/>
            <a:r>
              <a:rPr lang="en-US" dirty="0"/>
              <a:t>For example, in 2000, 24% of the S&amp;P 500 Index was represented by tech stocks, and at the end of 2006, 22% of the index was represented by financials.</a:t>
            </a:r>
          </a:p>
          <a:p>
            <a:pPr lvl="2"/>
            <a:r>
              <a:rPr lang="en-US" b="1" dirty="0"/>
              <a:t>[CLICK] </a:t>
            </a:r>
            <a:r>
              <a:rPr lang="en-US" dirty="0"/>
              <a:t>However, as a result of the decline in the value of the stocks in those sectors during the following downturn, and without a way to divest, the index’s weightings for tech and financials readjusted downward along with the value. </a:t>
            </a:r>
          </a:p>
        </p:txBody>
      </p:sp>
    </p:spTree>
    <p:extLst>
      <p:ext uri="{BB962C8B-B14F-4D97-AF65-F5344CB8AC3E}">
        <p14:creationId xmlns:p14="http://schemas.microsoft.com/office/powerpoint/2010/main" val="427599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Similarly, Japan’s massive run-up in the late 1980s led to a subsequent spectacular collapse. </a:t>
            </a:r>
          </a:p>
          <a:p>
            <a:pPr lvl="1"/>
            <a:r>
              <a:rPr lang="en-US" dirty="0"/>
              <a:t>As you can see here,</a:t>
            </a:r>
            <a:r>
              <a:rPr lang="en-US" baseline="0" dirty="0"/>
              <a:t> </a:t>
            </a:r>
            <a:r>
              <a:rPr lang="en-US" dirty="0"/>
              <a:t>at its height, Japanese stocks composed well over a third of the MSCI World Index.</a:t>
            </a:r>
          </a:p>
          <a:p>
            <a:pPr lvl="1"/>
            <a:r>
              <a:rPr lang="en-US" dirty="0"/>
              <a:t>Lastly, many investors told us they think of index funds as consistent.</a:t>
            </a:r>
          </a:p>
        </p:txBody>
      </p:sp>
    </p:spTree>
    <p:extLst>
      <p:ext uri="{BB962C8B-B14F-4D97-AF65-F5344CB8AC3E}">
        <p14:creationId xmlns:p14="http://schemas.microsoft.com/office/powerpoint/2010/main" val="102405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But does investing in a market average really mean consistent? </a:t>
            </a:r>
          </a:p>
          <a:p>
            <a:pPr lvl="1"/>
            <a:r>
              <a:rPr lang="en-US" dirty="0"/>
              <a:t>If I ask you what was the S&amp;P 500 Index average annual return for the twenty year period ended December 31, 201</a:t>
            </a:r>
            <a:r>
              <a:rPr lang="pl-PL" dirty="0"/>
              <a:t>9</a:t>
            </a:r>
            <a:r>
              <a:rPr lang="en-US" dirty="0"/>
              <a:t>, what would you guess? </a:t>
            </a:r>
          </a:p>
          <a:p>
            <a:pPr lvl="2"/>
            <a:r>
              <a:rPr lang="en-US" b="1" dirty="0"/>
              <a:t>[CLICK] </a:t>
            </a:r>
            <a:r>
              <a:rPr lang="en-US" dirty="0"/>
              <a:t>The correct answer is </a:t>
            </a:r>
            <a:r>
              <a:rPr lang="pl-PL" dirty="0"/>
              <a:t>6.1</a:t>
            </a:r>
            <a:r>
              <a:rPr lang="en-US" dirty="0"/>
              <a:t>%. </a:t>
            </a:r>
          </a:p>
        </p:txBody>
      </p:sp>
    </p:spTree>
    <p:extLst>
      <p:ext uri="{BB962C8B-B14F-4D97-AF65-F5344CB8AC3E}">
        <p14:creationId xmlns:p14="http://schemas.microsoft.com/office/powerpoint/2010/main" val="4275994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problem is that when you say that to a client, they may think that they’re going to earn roughly </a:t>
            </a:r>
            <a:r>
              <a:rPr lang="pl-PL" dirty="0"/>
              <a:t>6.1</a:t>
            </a:r>
            <a:r>
              <a:rPr lang="en-US" dirty="0"/>
              <a:t>% each year. What’s the reality? </a:t>
            </a:r>
          </a:p>
          <a:p>
            <a:pPr lvl="2"/>
            <a:r>
              <a:rPr lang="en-US" b="1" dirty="0"/>
              <a:t>[CLICK] </a:t>
            </a:r>
            <a:r>
              <a:rPr lang="en-US" dirty="0"/>
              <a:t>The closest 1-year return to the long-term average over the past 20 years was in 2007 when the index returned 5.49%.</a:t>
            </a:r>
          </a:p>
          <a:p>
            <a:pPr lvl="2"/>
            <a:r>
              <a:rPr lang="en-US" b="1" dirty="0"/>
              <a:t>[CLICK] </a:t>
            </a:r>
            <a:r>
              <a:rPr lang="pl-PL" b="0" dirty="0"/>
              <a:t>Most of the remaining</a:t>
            </a:r>
            <a:r>
              <a:rPr lang="en-US" b="0" dirty="0"/>
              <a:t> </a:t>
            </a:r>
            <a:r>
              <a:rPr lang="en-US" dirty="0"/>
              <a:t>19 years saw returns that were significantly higher or lower than </a:t>
            </a:r>
            <a:r>
              <a:rPr lang="pl-PL" dirty="0"/>
              <a:t>6.1</a:t>
            </a:r>
            <a:r>
              <a:rPr lang="en-US" dirty="0"/>
              <a:t>%.</a:t>
            </a:r>
          </a:p>
        </p:txBody>
      </p:sp>
    </p:spTree>
    <p:extLst>
      <p:ext uri="{BB962C8B-B14F-4D97-AF65-F5344CB8AC3E}">
        <p14:creationId xmlns:p14="http://schemas.microsoft.com/office/powerpoint/2010/main" val="4275994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So, while an investor may expect a 20-year investment journey to look something like </a:t>
            </a:r>
            <a:r>
              <a:rPr lang="en-US" b="0" dirty="0"/>
              <a:t>this </a:t>
            </a:r>
            <a:r>
              <a:rPr lang="en-US" b="1" dirty="0"/>
              <a:t>[CLICK]</a:t>
            </a:r>
            <a:r>
              <a:rPr lang="en-US" b="0" dirty="0"/>
              <a:t>,</a:t>
            </a:r>
            <a:r>
              <a:rPr lang="en-US" b="1" dirty="0"/>
              <a:t> </a:t>
            </a:r>
            <a:r>
              <a:rPr lang="en-US" dirty="0"/>
              <a:t>the reality is that the returns for the S&amp;P 500 </a:t>
            </a:r>
            <a:r>
              <a:rPr lang="pl-PL" dirty="0"/>
              <a:t>I</a:t>
            </a:r>
            <a:r>
              <a:rPr lang="en-US" dirty="0" err="1"/>
              <a:t>ndex</a:t>
            </a:r>
            <a:r>
              <a:rPr lang="en-US" dirty="0"/>
              <a:t> looked like this</a:t>
            </a:r>
            <a:r>
              <a:rPr lang="en-US" b="1" dirty="0"/>
              <a:t> [CLICK]. </a:t>
            </a:r>
          </a:p>
          <a:p>
            <a:pPr lvl="1"/>
            <a:r>
              <a:rPr lang="en-US" dirty="0"/>
              <a:t>This gap between expectation and reality may cause investors to act in ways that don’t help them reach long-term goals. </a:t>
            </a:r>
          </a:p>
        </p:txBody>
      </p:sp>
    </p:spTree>
    <p:extLst>
      <p:ext uri="{BB962C8B-B14F-4D97-AF65-F5344CB8AC3E}">
        <p14:creationId xmlns:p14="http://schemas.microsoft.com/office/powerpoint/2010/main" val="387903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 fact, it can lead to buying high and selling low.</a:t>
            </a:r>
          </a:p>
          <a:p>
            <a:pPr lvl="2">
              <a:buClr>
                <a:srgbClr val="00A0DC"/>
              </a:buClr>
            </a:pPr>
            <a:r>
              <a:rPr lang="en-US" dirty="0">
                <a:solidFill>
                  <a:srgbClr val="000000"/>
                </a:solidFill>
              </a:rPr>
              <a:t>The green line represents performance of the S&amp;P 500 Index and the blue shading represents equity fund flows. </a:t>
            </a:r>
          </a:p>
          <a:p>
            <a:pPr lvl="2">
              <a:buClr>
                <a:srgbClr val="00A0DC"/>
              </a:buClr>
            </a:pPr>
            <a:r>
              <a:rPr lang="en-US" dirty="0">
                <a:solidFill>
                  <a:srgbClr val="000000"/>
                </a:solidFill>
              </a:rPr>
              <a:t>[</a:t>
            </a:r>
            <a:r>
              <a:rPr lang="en-US" b="1" dirty="0">
                <a:solidFill>
                  <a:srgbClr val="000000"/>
                </a:solidFill>
              </a:rPr>
              <a:t>CLICK</a:t>
            </a:r>
            <a:r>
              <a:rPr lang="en-US" dirty="0">
                <a:solidFill>
                  <a:srgbClr val="000000"/>
                </a:solidFill>
              </a:rPr>
              <a:t>] As you can see, when the S&amp;P 500 Index performed well during the Internet boom, there was an influx of money into equity funds (buying high). </a:t>
            </a:r>
          </a:p>
          <a:p>
            <a:pPr lvl="2">
              <a:buClr>
                <a:srgbClr val="00A0DC"/>
              </a:buClr>
            </a:pPr>
            <a:r>
              <a:rPr lang="en-US" dirty="0">
                <a:solidFill>
                  <a:srgbClr val="000000"/>
                </a:solidFill>
              </a:rPr>
              <a:t>Conversely, when the market pulled back after the housing crash, investors withdrew their money from equities (selling low).</a:t>
            </a:r>
          </a:p>
        </p:txBody>
      </p:sp>
    </p:spTree>
    <p:extLst>
      <p:ext uri="{BB962C8B-B14F-4D97-AF65-F5344CB8AC3E}">
        <p14:creationId xmlns:p14="http://schemas.microsoft.com/office/powerpoint/2010/main" val="427599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These bad timing decisions can have a big impact on an investor’s returns. </a:t>
            </a:r>
          </a:p>
          <a:p>
            <a:pPr lvl="2"/>
            <a:r>
              <a:rPr lang="en-US" sz="1200" kern="1200" dirty="0">
                <a:solidFill>
                  <a:schemeClr val="tx1"/>
                </a:solidFill>
                <a:latin typeface="Arial" panose="020B0604020202020204" pitchFamily="34" charset="0"/>
                <a:ea typeface="+mn-ea"/>
                <a:cs typeface="Arial" panose="020B0604020202020204" pitchFamily="34" charset="0"/>
              </a:rPr>
              <a:t>Each year a company called DALBAR conducts a study investigating this. For the 20-years ended in 2018, the most recent data published by DALBAR, the S&amp;P 500 Index returned an average of 5.6%.</a:t>
            </a:r>
          </a:p>
          <a:p>
            <a:pPr lvl="2"/>
            <a:r>
              <a:rPr lang="en-US" b="1" dirty="0"/>
              <a:t>[CLICK]</a:t>
            </a:r>
            <a:r>
              <a:rPr lang="en-US" dirty="0"/>
              <a:t> </a:t>
            </a:r>
            <a:r>
              <a:rPr lang="en-US" sz="1200" kern="1200" dirty="0">
                <a:solidFill>
                  <a:schemeClr val="tx1"/>
                </a:solidFill>
                <a:latin typeface="Arial" panose="020B0604020202020204" pitchFamily="34" charset="0"/>
                <a:ea typeface="+mn-ea"/>
                <a:cs typeface="Arial" panose="020B0604020202020204" pitchFamily="34" charset="0"/>
              </a:rPr>
              <a:t>But, the average equity investor only achieved a 3.9% average annual return over the same period.</a:t>
            </a:r>
            <a:endParaRPr lang="en-US" dirty="0"/>
          </a:p>
        </p:txBody>
      </p:sp>
    </p:spTree>
    <p:extLst>
      <p:ext uri="{BB962C8B-B14F-4D97-AF65-F5344CB8AC3E}">
        <p14:creationId xmlns:p14="http://schemas.microsoft.com/office/powerpoint/2010/main" val="427599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1">
              <a:lnSpc>
                <a:spcPct val="110000"/>
              </a:lnSpc>
              <a:spcBef>
                <a:spcPts val="311"/>
              </a:spcBef>
            </a:pPr>
            <a:r>
              <a:rPr lang="en-US" sz="1200" kern="1200" dirty="0">
                <a:solidFill>
                  <a:schemeClr val="tx1"/>
                </a:solidFill>
                <a:latin typeface="Arial" panose="020B0604020202020204" pitchFamily="34" charset="0"/>
                <a:ea typeface="+mn-ea"/>
                <a:cs typeface="Arial" panose="020B0604020202020204" pitchFamily="34" charset="0"/>
              </a:rPr>
              <a:t>Since our founding, Franklin Templeton has been dedicated to delivering exceptional asset management for our clients. We're one of the world's largest and most trusted asset management firms.</a:t>
            </a:r>
            <a:endParaRPr lang="pl-PL" sz="1200" kern="1200" dirty="0">
              <a:solidFill>
                <a:schemeClr val="tx1"/>
              </a:solidFill>
              <a:latin typeface="Arial" panose="020B0604020202020204" pitchFamily="34" charset="0"/>
              <a:ea typeface="+mn-ea"/>
              <a:cs typeface="Arial" panose="020B0604020202020204" pitchFamily="34" charset="0"/>
            </a:endParaRPr>
          </a:p>
          <a:p>
            <a:pPr lvl="1">
              <a:lnSpc>
                <a:spcPct val="110000"/>
              </a:lnSpc>
              <a:spcBef>
                <a:spcPts val="311"/>
              </a:spcBef>
            </a:pPr>
            <a:r>
              <a:rPr lang="en-US" dirty="0"/>
              <a:t>Focus on Investment Excellence </a:t>
            </a:r>
          </a:p>
          <a:p>
            <a:pPr lvl="2">
              <a:lnSpc>
                <a:spcPct val="110000"/>
              </a:lnSpc>
            </a:pPr>
            <a:r>
              <a:rPr lang="en-US" sz="1200" kern="1200" dirty="0">
                <a:solidFill>
                  <a:schemeClr val="tx1"/>
                </a:solidFill>
                <a:latin typeface="Arial" panose="020B0604020202020204" pitchFamily="34" charset="0"/>
                <a:ea typeface="+mn-ea"/>
                <a:cs typeface="Arial" panose="020B0604020202020204" pitchFamily="34" charset="0"/>
              </a:rPr>
              <a:t>Our unique multi-manager structure brings world-class investment teams together in a single firm. Our specialized teams cover all major investment styles and asset classes, from traditional to alternative.</a:t>
            </a:r>
            <a:endParaRPr lang="pl-PL" sz="1200" kern="1200" dirty="0">
              <a:solidFill>
                <a:schemeClr val="tx1"/>
              </a:solidFill>
              <a:latin typeface="Arial" panose="020B0604020202020204" pitchFamily="34" charset="0"/>
              <a:ea typeface="+mn-ea"/>
              <a:cs typeface="Arial" panose="020B0604020202020204" pitchFamily="34" charset="0"/>
            </a:endParaRPr>
          </a:p>
          <a:p>
            <a:pPr lvl="1">
              <a:lnSpc>
                <a:spcPct val="110000"/>
              </a:lnSpc>
            </a:pPr>
            <a:r>
              <a:rPr lang="en-US" dirty="0"/>
              <a:t>Global Perspective Shaped by Local Expertise </a:t>
            </a:r>
          </a:p>
          <a:p>
            <a:pPr lvl="2">
              <a:lnSpc>
                <a:spcPct val="110000"/>
              </a:lnSpc>
            </a:pPr>
            <a:r>
              <a:rPr lang="en-US" sz="1200" kern="1200" dirty="0">
                <a:solidFill>
                  <a:schemeClr val="tx1"/>
                </a:solidFill>
                <a:latin typeface="Arial" panose="020B0604020202020204" pitchFamily="34" charset="0"/>
                <a:ea typeface="+mn-ea"/>
                <a:cs typeface="Arial" panose="020B0604020202020204" pitchFamily="34" charset="0"/>
              </a:rPr>
              <a:t>Our global perspective is a hallmark of our firm. We have over 600 investment professionals on the ground around the globe. Our in-depth understanding of local culture, companies, and economies makes us unique as a global partner.</a:t>
            </a:r>
            <a:endParaRPr lang="pl-PL" sz="1200" kern="1200" dirty="0">
              <a:solidFill>
                <a:schemeClr val="tx1"/>
              </a:solidFill>
              <a:latin typeface="Arial" panose="020B0604020202020204" pitchFamily="34" charset="0"/>
              <a:ea typeface="+mn-ea"/>
              <a:cs typeface="Arial" panose="020B0604020202020204" pitchFamily="34" charset="0"/>
            </a:endParaRPr>
          </a:p>
          <a:p>
            <a:pPr lvl="1">
              <a:lnSpc>
                <a:spcPct val="110000"/>
              </a:lnSpc>
            </a:pPr>
            <a:r>
              <a:rPr lang="en-US" dirty="0"/>
              <a:t>Strength and Experience </a:t>
            </a:r>
          </a:p>
          <a:p>
            <a:pPr lvl="2">
              <a:lnSpc>
                <a:spcPct val="110000"/>
              </a:lnSpc>
            </a:pPr>
            <a:r>
              <a:rPr lang="en-US" sz="1200" kern="1200" dirty="0">
                <a:solidFill>
                  <a:schemeClr val="tx1"/>
                </a:solidFill>
                <a:latin typeface="Arial" panose="020B0604020202020204" pitchFamily="34" charset="0"/>
                <a:ea typeface="+mn-ea"/>
                <a:cs typeface="Arial" panose="020B0604020202020204" pitchFamily="34" charset="0"/>
              </a:rPr>
              <a:t>The strength and experience of our firm is evident from our more than 70 years of navigating the world's financial markets, our globally diversified business and our long-standing commitment to our clients and customers.</a:t>
            </a:r>
            <a:endParaRPr lang="en-US"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312749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While investors may be more focused on what risk does to their anxiety level, it’s probably more important to look at what volatility can do to their bottom line.</a:t>
            </a:r>
          </a:p>
          <a:p>
            <a:pPr lvl="1"/>
            <a:r>
              <a:rPr lang="en-US" dirty="0"/>
              <a:t>Downside capture is a statistic that indicates how correlated a fund is to a market when the market declines. </a:t>
            </a:r>
          </a:p>
          <a:p>
            <a:pPr lvl="1"/>
            <a:r>
              <a:rPr lang="en-US" dirty="0"/>
              <a:t>The lower the downside capture, the better the fund has preserved wealth during market downturns. </a:t>
            </a:r>
          </a:p>
          <a:p>
            <a:pPr lvl="1"/>
            <a:r>
              <a:rPr lang="en-US" dirty="0"/>
              <a:t>Over time, a lower downside capture can make a significant difference to an investor’s portfolio.</a:t>
            </a:r>
          </a:p>
          <a:p>
            <a:pPr lvl="1"/>
            <a:r>
              <a:rPr lang="en-US" dirty="0"/>
              <a:t>For example, for the 20-year period ended December 31, 2019, a $10,000 hypothetical investment in the S&amp;P 500 Index would have grown to more than $32,000.</a:t>
            </a:r>
          </a:p>
          <a:p>
            <a:pPr lvl="2"/>
            <a:r>
              <a:rPr lang="en-US" b="1" dirty="0"/>
              <a:t>[CLICK] </a:t>
            </a:r>
            <a:r>
              <a:rPr lang="en-US" dirty="0"/>
              <a:t>However, if an investment had captured 5% less of the index’s downside, it would have grown to more than $</a:t>
            </a:r>
            <a:r>
              <a:rPr lang="pl-PL" dirty="0"/>
              <a:t>3</a:t>
            </a:r>
            <a:r>
              <a:rPr lang="en-US" dirty="0"/>
              <a:t>8,</a:t>
            </a:r>
            <a:r>
              <a:rPr lang="pl-PL" dirty="0"/>
              <a:t>0</a:t>
            </a:r>
            <a:r>
              <a:rPr lang="en-US" dirty="0"/>
              <a:t>00.</a:t>
            </a:r>
          </a:p>
          <a:p>
            <a:pPr lvl="2"/>
            <a:r>
              <a:rPr lang="en-US" b="1" dirty="0"/>
              <a:t>[CLICK] </a:t>
            </a:r>
            <a:r>
              <a:rPr lang="en-US" dirty="0"/>
              <a:t>And if that investment </a:t>
            </a:r>
            <a:r>
              <a:rPr lang="pl-PL" dirty="0"/>
              <a:t>avoided 10% </a:t>
            </a:r>
            <a:r>
              <a:rPr lang="en-US" dirty="0"/>
              <a:t>of the index’s downside, it would have grown to more than $</a:t>
            </a:r>
            <a:r>
              <a:rPr lang="pl-PL" dirty="0"/>
              <a:t>4</a:t>
            </a:r>
            <a:r>
              <a:rPr lang="en-US" dirty="0"/>
              <a:t>5,</a:t>
            </a:r>
            <a:r>
              <a:rPr lang="pl-PL" dirty="0"/>
              <a:t>0</a:t>
            </a:r>
            <a:r>
              <a:rPr lang="en-US" dirty="0"/>
              <a:t>00.</a:t>
            </a:r>
          </a:p>
          <a:p>
            <a:pPr lvl="2"/>
            <a:r>
              <a:rPr lang="en-US" b="1" dirty="0"/>
              <a:t>[CLICK] </a:t>
            </a:r>
            <a:r>
              <a:rPr lang="en-US" dirty="0"/>
              <a:t>Avoiding some of the index’s downside can potentially make a difference to investors over time.</a:t>
            </a:r>
          </a:p>
        </p:txBody>
      </p:sp>
    </p:spTree>
    <p:extLst>
      <p:ext uri="{BB962C8B-B14F-4D97-AF65-F5344CB8AC3E}">
        <p14:creationId xmlns:p14="http://schemas.microsoft.com/office/powerpoint/2010/main" val="1351077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With 500 stocks included in the index, it would be easy to think that performance wouldn’t improve that much just by excluding the five worst or even the 25 worst performing stocks in any given year. </a:t>
            </a:r>
          </a:p>
          <a:p>
            <a:pPr lvl="1"/>
            <a:r>
              <a:rPr lang="en-US" dirty="0"/>
              <a:t>However, the long-term numbers tell a different story.</a:t>
            </a:r>
          </a:p>
          <a:p>
            <a:pPr lvl="1"/>
            <a:r>
              <a:rPr lang="en-US" dirty="0"/>
              <a:t>Here we see how much the S&amp;P 500 Index average annual returns would have increased if they excluded the </a:t>
            </a:r>
            <a:r>
              <a:rPr lang="en-US" b="1" dirty="0"/>
              <a:t>[CLICK] </a:t>
            </a:r>
            <a:r>
              <a:rPr lang="en-US" dirty="0"/>
              <a:t>5 and </a:t>
            </a:r>
            <a:r>
              <a:rPr lang="en-US" b="1" dirty="0"/>
              <a:t>[CLICK] </a:t>
            </a:r>
            <a:r>
              <a:rPr lang="en-US" dirty="0"/>
              <a:t>25 worst performing stocks for the 20-year period ended December 31, 201</a:t>
            </a:r>
            <a:r>
              <a:rPr lang="pl-PL" dirty="0"/>
              <a:t>9</a:t>
            </a:r>
            <a:r>
              <a:rPr lang="en-US" dirty="0"/>
              <a:t>. </a:t>
            </a:r>
          </a:p>
        </p:txBody>
      </p:sp>
    </p:spTree>
    <p:extLst>
      <p:ext uri="{BB962C8B-B14F-4D97-AF65-F5344CB8AC3E}">
        <p14:creationId xmlns:p14="http://schemas.microsoft.com/office/powerpoint/2010/main" val="2976112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importance of managing risk is heightened even more today by the wave of investors currently nearing or entering retirement. </a:t>
            </a:r>
          </a:p>
          <a:p>
            <a:pPr lvl="1"/>
            <a:r>
              <a:rPr lang="en-US" dirty="0"/>
              <a:t>Equal percentage returns on the downside and the upside won’t get an investor back to square one. </a:t>
            </a:r>
          </a:p>
          <a:p>
            <a:pPr lvl="2"/>
            <a:r>
              <a:rPr lang="en-US" b="1" dirty="0"/>
              <a:t>[CLICK] </a:t>
            </a:r>
            <a:r>
              <a:rPr lang="en-US" dirty="0"/>
              <a:t>For example, to recover from a 30% loss, an investment would need to be followed by a total return of 43%.</a:t>
            </a:r>
          </a:p>
          <a:p>
            <a:pPr lvl="1"/>
            <a:r>
              <a:rPr lang="en-US" dirty="0"/>
              <a:t>Many will be looking for more than just market accumulation from their investments; they will also be looking for income. </a:t>
            </a:r>
          </a:p>
          <a:p>
            <a:pPr lvl="1"/>
            <a:r>
              <a:rPr lang="en-US" b="1" dirty="0"/>
              <a:t>[CLICK] </a:t>
            </a:r>
            <a:r>
              <a:rPr lang="en-US" dirty="0"/>
              <a:t>As you can see here, when combined with consistent withdrawals (such as “retirement income</a:t>
            </a:r>
            <a:r>
              <a:rPr lang="pl-PL" dirty="0"/>
              <a:t> withdrawals</a:t>
            </a:r>
            <a:r>
              <a:rPr lang="en-US" dirty="0"/>
              <a:t>”), market losses are significantly harder to recover from.</a:t>
            </a:r>
          </a:p>
          <a:p>
            <a:pPr lvl="1"/>
            <a:r>
              <a:rPr lang="en-US" b="1" dirty="0"/>
              <a:t>[CLICK] </a:t>
            </a:r>
            <a:r>
              <a:rPr lang="en-US" dirty="0"/>
              <a:t>Let’s take another look at the investment that lost 30%.</a:t>
            </a:r>
          </a:p>
          <a:p>
            <a:pPr lvl="2"/>
            <a:r>
              <a:rPr lang="en-US" dirty="0"/>
              <a:t>If an investor wanted to take a 5% annual withdrawal over five years, then over that period, an 85% total return would be needed to recover the initial loss.</a:t>
            </a:r>
          </a:p>
        </p:txBody>
      </p:sp>
    </p:spTree>
    <p:extLst>
      <p:ext uri="{BB962C8B-B14F-4D97-AF65-F5344CB8AC3E}">
        <p14:creationId xmlns:p14="http://schemas.microsoft.com/office/powerpoint/2010/main" val="4275994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If investors are ready to go beyond the benchmarks, they should look at finding a truly active manager for their investments. </a:t>
            </a:r>
          </a:p>
          <a:p>
            <a:pPr lvl="1"/>
            <a:r>
              <a:rPr lang="en-US" dirty="0"/>
              <a:t>I’d like to show you a way to measure how active their investment managers really are.</a:t>
            </a:r>
          </a:p>
          <a:p>
            <a:endParaRPr lang="en-US" dirty="0"/>
          </a:p>
        </p:txBody>
      </p:sp>
    </p:spTree>
    <p:extLst>
      <p:ext uri="{BB962C8B-B14F-4D97-AF65-F5344CB8AC3E}">
        <p14:creationId xmlns:p14="http://schemas.microsoft.com/office/powerpoint/2010/main" val="1655450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Two professors from Yale University (</a:t>
            </a:r>
            <a:r>
              <a:rPr lang="en-US" dirty="0" err="1"/>
              <a:t>Cremers</a:t>
            </a:r>
            <a:r>
              <a:rPr lang="en-US" dirty="0"/>
              <a:t> and </a:t>
            </a:r>
            <a:r>
              <a:rPr lang="en-US" dirty="0" err="1"/>
              <a:t>Petajisto</a:t>
            </a:r>
            <a:r>
              <a:rPr lang="en-US" dirty="0"/>
              <a:t>) did an extensive amount of research and created a new metric called active share.</a:t>
            </a:r>
          </a:p>
          <a:p>
            <a:pPr lvl="1"/>
            <a:r>
              <a:rPr lang="en-US" dirty="0"/>
              <a:t>While the formula may look a little daunting, the concept is pretty simple. </a:t>
            </a:r>
          </a:p>
          <a:p>
            <a:pPr lvl="1"/>
            <a:r>
              <a:rPr lang="en-US" b="1" dirty="0"/>
              <a:t>[CLICK] </a:t>
            </a:r>
            <a:r>
              <a:rPr lang="en-US" dirty="0"/>
              <a:t>Active share is the portion of stock holdings in an actively managed fund that differs from its benchmark index. </a:t>
            </a:r>
          </a:p>
          <a:p>
            <a:pPr lvl="1"/>
            <a:r>
              <a:rPr lang="en-US" dirty="0"/>
              <a:t>What can you do with active share? </a:t>
            </a:r>
          </a:p>
          <a:p>
            <a:pPr lvl="2"/>
            <a:r>
              <a:rPr lang="en-US" b="1" dirty="0"/>
              <a:t>[CLICK] </a:t>
            </a:r>
            <a:r>
              <a:rPr lang="en-US" dirty="0"/>
              <a:t>First off, you can help identify “closet indexers”—funds that claim to be actively managed but hew close to the holdings found in an index.</a:t>
            </a:r>
          </a:p>
          <a:p>
            <a:pPr lvl="2"/>
            <a:r>
              <a:rPr lang="en-US" b="1" dirty="0"/>
              <a:t>[CLICK] </a:t>
            </a:r>
            <a:r>
              <a:rPr lang="en-US" dirty="0"/>
              <a:t>Second, it helps prove an investment manager is truly active.</a:t>
            </a:r>
          </a:p>
          <a:p>
            <a:pPr marL="711380" lvl="3" indent="-177845">
              <a:buClr>
                <a:srgbClr val="00A0DC"/>
              </a:buClr>
              <a:buFont typeface="Arial" panose="020B0604020202020204" pitchFamily="34" charset="0"/>
              <a:buChar char="»"/>
            </a:pPr>
            <a:r>
              <a:rPr lang="en-US" dirty="0">
                <a:latin typeface="Arial" panose="020B0604020202020204" pitchFamily="34" charset="0"/>
                <a:cs typeface="Arial" panose="020B0604020202020204" pitchFamily="34" charset="0"/>
              </a:rPr>
              <a:t>Actively managed funds typically have higher expenses than index funds due to the economic, market and company research and management of the fund’s holdings. </a:t>
            </a:r>
          </a:p>
          <a:p>
            <a:pPr marL="711380" lvl="3" indent="-177845">
              <a:buClr>
                <a:srgbClr val="00A0DC"/>
              </a:buClr>
              <a:buFont typeface="Arial" panose="020B0604020202020204" pitchFamily="34" charset="0"/>
              <a:buChar char="»"/>
            </a:pPr>
            <a:r>
              <a:rPr lang="en-US" dirty="0">
                <a:latin typeface="Arial" panose="020B0604020202020204" pitchFamily="34" charset="0"/>
                <a:cs typeface="Arial" panose="020B0604020202020204" pitchFamily="34" charset="0"/>
              </a:rPr>
              <a:t>If a manager is just mimicking an index, the higher expense ratio may not be justified.</a:t>
            </a:r>
          </a:p>
          <a:p>
            <a:pPr lvl="2"/>
            <a:r>
              <a:rPr lang="en-US" b="1" dirty="0"/>
              <a:t>[CLICK] </a:t>
            </a:r>
            <a:r>
              <a:rPr lang="en-US" dirty="0"/>
              <a:t>Third, active share can be used to identify the potential for relative outperformance. The more active a fund, the more potential for exhibiting performance that doesn’t move in lockstep with its index. Past performance does not guarantee future results.</a:t>
            </a:r>
          </a:p>
          <a:p>
            <a:pPr lvl="1"/>
            <a:r>
              <a:rPr lang="en-US" dirty="0"/>
              <a:t>Let’s look at a simplified example of how active share is calculated.</a:t>
            </a:r>
          </a:p>
          <a:p>
            <a:endParaRPr lang="en-US" dirty="0"/>
          </a:p>
          <a:p>
            <a:endParaRPr lang="en-US" dirty="0"/>
          </a:p>
        </p:txBody>
      </p:sp>
    </p:spTree>
    <p:extLst>
      <p:ext uri="{BB962C8B-B14F-4D97-AF65-F5344CB8AC3E}">
        <p14:creationId xmlns:p14="http://schemas.microsoft.com/office/powerpoint/2010/main" val="1466431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Let’s look at an example of how active share is calculated. There are three ways a fund can add to its active share percentage. </a:t>
            </a:r>
          </a:p>
          <a:p>
            <a:pPr lvl="1"/>
            <a:r>
              <a:rPr lang="en-US" dirty="0"/>
              <a:t>The first is to hold a stock not found in the index. </a:t>
            </a:r>
          </a:p>
          <a:p>
            <a:pPr lvl="2"/>
            <a:r>
              <a:rPr lang="en-US" dirty="0"/>
              <a:t>For example, a hypothetical fund has a holding in the company Albemarle. </a:t>
            </a:r>
          </a:p>
          <a:p>
            <a:pPr lvl="2"/>
            <a:r>
              <a:rPr lang="en-US" dirty="0"/>
              <a:t>However, that company is not found in the S&amp;P 500 Index. </a:t>
            </a:r>
          </a:p>
          <a:p>
            <a:pPr lvl="2"/>
            <a:r>
              <a:rPr lang="en-US" dirty="0"/>
              <a:t>That means it will add to the fund’s active share</a:t>
            </a:r>
            <a:r>
              <a:rPr lang="en-US" baseline="0" dirty="0"/>
              <a:t> figure.</a:t>
            </a:r>
          </a:p>
          <a:p>
            <a:endParaRPr lang="en-US" dirty="0"/>
          </a:p>
        </p:txBody>
      </p:sp>
    </p:spTree>
    <p:extLst>
      <p:ext uri="{BB962C8B-B14F-4D97-AF65-F5344CB8AC3E}">
        <p14:creationId xmlns:p14="http://schemas.microsoft.com/office/powerpoint/2010/main" val="1533789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second example is a company that’s found in the index, but not in the hypothetical fund. </a:t>
            </a:r>
          </a:p>
          <a:p>
            <a:pPr lvl="2"/>
            <a:r>
              <a:rPr lang="en-US" dirty="0"/>
              <a:t>This means a</a:t>
            </a:r>
            <a:r>
              <a:rPr lang="en-US" baseline="0" dirty="0"/>
              <a:t> company such as Nike may represent a sizeable portion of the index</a:t>
            </a:r>
            <a:r>
              <a:rPr lang="en-US" dirty="0"/>
              <a:t>. However, Nike is not a holding in the fund.</a:t>
            </a:r>
          </a:p>
          <a:p>
            <a:endParaRPr lang="en-US" dirty="0"/>
          </a:p>
        </p:txBody>
      </p:sp>
    </p:spTree>
    <p:extLst>
      <p:ext uri="{BB962C8B-B14F-4D97-AF65-F5344CB8AC3E}">
        <p14:creationId xmlns:p14="http://schemas.microsoft.com/office/powerpoint/2010/main" val="1533789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third way to add active share is to hold more or less of a stock that’s found in the index. </a:t>
            </a:r>
          </a:p>
          <a:p>
            <a:pPr lvl="2"/>
            <a:r>
              <a:rPr lang="en-US" dirty="0"/>
              <a:t>For example, a fund could have a substantial holding in Johnson &amp; Johnson, while the index may have a considerably smaller holding, or vice versa.</a:t>
            </a:r>
          </a:p>
          <a:p>
            <a:pPr lvl="1"/>
            <a:r>
              <a:rPr lang="en-US" dirty="0"/>
              <a:t>If you add up all the differences between every holding in the hypothetical fund and index, you come up with an active share figure for the entire fund.</a:t>
            </a:r>
          </a:p>
          <a:p>
            <a:endParaRPr lang="en-US" dirty="0"/>
          </a:p>
        </p:txBody>
      </p:sp>
    </p:spTree>
    <p:extLst>
      <p:ext uri="{BB962C8B-B14F-4D97-AF65-F5344CB8AC3E}">
        <p14:creationId xmlns:p14="http://schemas.microsoft.com/office/powerpoint/2010/main" val="153378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When the professors calculated active share for hundreds of funds, they noticed some common groupings. </a:t>
            </a:r>
          </a:p>
          <a:p>
            <a:pPr lvl="1"/>
            <a:r>
              <a:rPr lang="en-US" dirty="0"/>
              <a:t>It’s no surprise that most funds with 0% to 20% active share are in fact index funds. </a:t>
            </a:r>
          </a:p>
          <a:p>
            <a:pPr lvl="2"/>
            <a:r>
              <a:rPr lang="en-US" dirty="0"/>
              <a:t>However, the professors classified funds with active share from 20% to roughly 60% as closet index funds. These funds may purport to be actively managed, but a large portion of their holdings are identical to the index. </a:t>
            </a:r>
          </a:p>
          <a:p>
            <a:pPr lvl="1"/>
            <a:r>
              <a:rPr lang="en-US" dirty="0"/>
              <a:t>Once you get above 60% you are in the range of what </a:t>
            </a:r>
            <a:r>
              <a:rPr lang="en-US" dirty="0" err="1"/>
              <a:t>Cremers</a:t>
            </a:r>
            <a:r>
              <a:rPr lang="en-US" dirty="0"/>
              <a:t> and </a:t>
            </a:r>
            <a:r>
              <a:rPr lang="en-US" dirty="0" err="1"/>
              <a:t>Petajisto</a:t>
            </a:r>
            <a:r>
              <a:rPr lang="en-US" dirty="0"/>
              <a:t> called active funds.</a:t>
            </a:r>
          </a:p>
          <a:p>
            <a:pPr lvl="1"/>
            <a:r>
              <a:rPr lang="en-US" dirty="0"/>
              <a:t>And, many people look at an 80% threshold as the bar for many US stock fund categories to be considered truly active.</a:t>
            </a:r>
          </a:p>
          <a:p>
            <a:endParaRPr lang="en-US" dirty="0"/>
          </a:p>
        </p:txBody>
      </p:sp>
    </p:spTree>
    <p:extLst>
      <p:ext uri="{BB962C8B-B14F-4D97-AF65-F5344CB8AC3E}">
        <p14:creationId xmlns:p14="http://schemas.microsoft.com/office/powerpoint/2010/main" val="1533789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 hope what we’ve discussed so far has helped you understand how and why investors may want to invest differently than the crowd. </a:t>
            </a:r>
          </a:p>
          <a:p>
            <a:pPr lvl="1"/>
            <a:r>
              <a:rPr lang="en-US" dirty="0"/>
              <a:t>In fact, a world-famous investor said it best…</a:t>
            </a:r>
          </a:p>
          <a:p>
            <a:endParaRPr lang="en-US" dirty="0"/>
          </a:p>
        </p:txBody>
      </p:sp>
    </p:spTree>
    <p:extLst>
      <p:ext uri="{BB962C8B-B14F-4D97-AF65-F5344CB8AC3E}">
        <p14:creationId xmlns:p14="http://schemas.microsoft.com/office/powerpoint/2010/main" val="77860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Synonyms for the word average include mediocre, ordinary or middling. In fact, let’s take </a:t>
            </a:r>
            <a:br>
              <a:rPr lang="en-US" dirty="0"/>
            </a:br>
            <a:r>
              <a:rPr lang="en-US" dirty="0"/>
              <a:t>a look at some of the characteristics of the average American. </a:t>
            </a:r>
          </a:p>
          <a:p>
            <a:pPr lvl="2"/>
            <a:r>
              <a:rPr lang="en-US" dirty="0"/>
              <a:t>The average American has an annual income of</a:t>
            </a:r>
            <a:r>
              <a:rPr lang="en-US" baseline="0" dirty="0"/>
              <a:t> </a:t>
            </a:r>
            <a:r>
              <a:rPr lang="en-US" dirty="0"/>
              <a:t>about $</a:t>
            </a:r>
            <a:r>
              <a:rPr lang="pl-PL" dirty="0"/>
              <a:t>61,000</a:t>
            </a:r>
            <a:r>
              <a:rPr lang="en-US" dirty="0"/>
              <a:t>. </a:t>
            </a:r>
          </a:p>
          <a:p>
            <a:pPr lvl="2"/>
            <a:r>
              <a:rPr lang="en-US" dirty="0"/>
              <a:t>That average American has accumulated </a:t>
            </a:r>
            <a:r>
              <a:rPr lang="en-US" b="1" dirty="0"/>
              <a:t>[CLICK] </a:t>
            </a:r>
            <a:r>
              <a:rPr lang="en-US" dirty="0"/>
              <a:t>$3,500 worth of credit card debt and has only saved </a:t>
            </a:r>
            <a:r>
              <a:rPr lang="en-US" b="1" dirty="0"/>
              <a:t>[CLICK] </a:t>
            </a:r>
            <a:r>
              <a:rPr lang="en-US" dirty="0"/>
              <a:t>$12,000 toward their retirement savings. Now that’s what they look like financially.</a:t>
            </a:r>
          </a:p>
          <a:p>
            <a:pPr lvl="1"/>
            <a:r>
              <a:rPr lang="en-US" dirty="0"/>
              <a:t>But life isn’t all about money. </a:t>
            </a:r>
          </a:p>
          <a:p>
            <a:pPr lvl="2"/>
            <a:r>
              <a:rPr lang="en-US" dirty="0"/>
              <a:t>The average American also eats </a:t>
            </a:r>
            <a:r>
              <a:rPr lang="en-US" b="1" dirty="0"/>
              <a:t>[CLICK] </a:t>
            </a:r>
            <a:r>
              <a:rPr lang="en-US" dirty="0"/>
              <a:t>30 donuts each year. </a:t>
            </a:r>
          </a:p>
          <a:p>
            <a:pPr lvl="2"/>
            <a:r>
              <a:rPr lang="en-US" dirty="0"/>
              <a:t>And they must also get thirsty when eating 30 donuts because the average American consumes </a:t>
            </a:r>
            <a:r>
              <a:rPr lang="en-US" b="1" dirty="0"/>
              <a:t>[CLICK] </a:t>
            </a:r>
            <a:r>
              <a:rPr lang="en-US" dirty="0"/>
              <a:t>480 cans of soda each year. </a:t>
            </a:r>
          </a:p>
          <a:p>
            <a:pPr lvl="2"/>
            <a:r>
              <a:rPr lang="en-US" dirty="0"/>
              <a:t>In an attempt to burn off those calories, the average American will exercise </a:t>
            </a:r>
            <a:r>
              <a:rPr lang="en-US" b="1" dirty="0"/>
              <a:t>[CLICK] </a:t>
            </a:r>
            <a:br>
              <a:rPr lang="en-US" b="1" dirty="0"/>
            </a:br>
            <a:r>
              <a:rPr lang="en-US" dirty="0"/>
              <a:t>17 minutes a day. </a:t>
            </a:r>
          </a:p>
          <a:p>
            <a:pPr lvl="2"/>
            <a:r>
              <a:rPr lang="en-US" dirty="0"/>
              <a:t>But apparently that’s not quite enough because the average American is also </a:t>
            </a:r>
            <a:r>
              <a:rPr lang="en-US" b="1" dirty="0"/>
              <a:t>[CLICK] </a:t>
            </a:r>
            <a:br>
              <a:rPr lang="en-US" b="1" dirty="0"/>
            </a:br>
            <a:r>
              <a:rPr lang="en-US" dirty="0"/>
              <a:t>23 pounds overweight.</a:t>
            </a:r>
          </a:p>
          <a:p>
            <a:pPr lvl="1"/>
            <a:r>
              <a:rPr lang="en-US" dirty="0"/>
              <a:t>Here’s a question—who in this room exactly fits this profile? Chances are, nobody does. It’s just an average. </a:t>
            </a:r>
          </a:p>
          <a:p>
            <a:pPr lvl="1"/>
            <a:r>
              <a:rPr lang="en-US" dirty="0"/>
              <a:t>But here’s the important question—as I read these statistics about the average American, how many of you started comparing yourself to these averages? </a:t>
            </a:r>
          </a:p>
          <a:p>
            <a:pPr lvl="2"/>
            <a:r>
              <a:rPr lang="en-US" dirty="0"/>
              <a:t>Perhaps you thought, “I don’t have that much credit card debt, but I wonder if I eat more than 30 donuts in a year.”</a:t>
            </a:r>
          </a:p>
        </p:txBody>
      </p:sp>
    </p:spTree>
    <p:extLst>
      <p:ext uri="{BB962C8B-B14F-4D97-AF65-F5344CB8AC3E}">
        <p14:creationId xmlns:p14="http://schemas.microsoft.com/office/powerpoint/2010/main" val="1910751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Sir John Templeton said, “If you want to have a better performance than the crowd, you must do things differently from the crowd.”</a:t>
            </a:r>
          </a:p>
          <a:p>
            <a:pPr lvl="2"/>
            <a:r>
              <a:rPr lang="en-US" dirty="0"/>
              <a:t>This is a philosophy that we believe is important in</a:t>
            </a:r>
            <a:r>
              <a:rPr lang="en-US" baseline="0" dirty="0"/>
              <a:t> shaping</a:t>
            </a:r>
            <a:r>
              <a:rPr lang="en-US" dirty="0"/>
              <a:t> how many Franklin Templeton mutual funds are managed. </a:t>
            </a:r>
          </a:p>
          <a:p>
            <a:endParaRPr lang="en-US" dirty="0"/>
          </a:p>
        </p:txBody>
      </p:sp>
    </p:spTree>
    <p:extLst>
      <p:ext uri="{BB962C8B-B14F-4D97-AF65-F5344CB8AC3E}">
        <p14:creationId xmlns:p14="http://schemas.microsoft.com/office/powerpoint/2010/main" val="1742311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lvl="1" indent="-177845" defTabSz="948507">
              <a:spcBef>
                <a:spcPts val="622"/>
              </a:spcBef>
              <a:defRPr/>
            </a:pPr>
            <a:r>
              <a:rPr lang="en-US" dirty="0"/>
              <a:t>In fact, if you look at our</a:t>
            </a:r>
            <a:r>
              <a:rPr lang="en-US" baseline="0" dirty="0"/>
              <a:t> top</a:t>
            </a:r>
            <a:r>
              <a:rPr lang="en-US" dirty="0"/>
              <a:t> 10 non-sector specific equity funds (by assets as of </a:t>
            </a:r>
            <a:r>
              <a:rPr lang="pl-PL" dirty="0"/>
              <a:t>December 31, 2019</a:t>
            </a:r>
            <a:r>
              <a:rPr lang="en-US" dirty="0"/>
              <a:t>) you’ll see that </a:t>
            </a:r>
            <a:r>
              <a:rPr lang="pl-PL" dirty="0"/>
              <a:t>six</a:t>
            </a:r>
            <a:r>
              <a:rPr lang="en-US" baseline="0" dirty="0"/>
              <a:t> have </a:t>
            </a:r>
            <a:r>
              <a:rPr lang="en-US" dirty="0"/>
              <a:t>active share of at least </a:t>
            </a:r>
            <a:r>
              <a:rPr lang="pl-PL" dirty="0"/>
              <a:t>8</a:t>
            </a:r>
            <a:r>
              <a:rPr lang="en-US" dirty="0"/>
              <a:t>0%</a:t>
            </a:r>
            <a:r>
              <a:rPr lang="pl-PL" dirty="0"/>
              <a:t>.</a:t>
            </a:r>
            <a:endParaRPr lang="en-US" dirty="0"/>
          </a:p>
          <a:p>
            <a:pPr lvl="2"/>
            <a:r>
              <a:rPr lang="en-US" dirty="0"/>
              <a:t>On average, they have active share of </a:t>
            </a:r>
            <a:r>
              <a:rPr lang="pl-PL" dirty="0"/>
              <a:t>82</a:t>
            </a:r>
            <a:r>
              <a:rPr lang="en-US" dirty="0"/>
              <a:t>%. </a:t>
            </a:r>
          </a:p>
          <a:p>
            <a:pPr lvl="1"/>
            <a:r>
              <a:rPr lang="en-US" dirty="0"/>
              <a:t>If we broaden the group out to our 25 largest equity funds, the average active share moves up to 8</a:t>
            </a:r>
            <a:r>
              <a:rPr lang="pl-PL" dirty="0"/>
              <a:t>4</a:t>
            </a:r>
            <a:r>
              <a:rPr lang="en-US" dirty="0"/>
              <a:t>%.</a:t>
            </a:r>
          </a:p>
          <a:p>
            <a:pPr lvl="1"/>
            <a:r>
              <a:rPr lang="en-US" dirty="0"/>
              <a:t>And, </a:t>
            </a:r>
            <a:r>
              <a:rPr lang="pl-PL" dirty="0"/>
              <a:t>23</a:t>
            </a:r>
            <a:r>
              <a:rPr lang="en-US" baseline="0" dirty="0"/>
              <a:t> </a:t>
            </a:r>
            <a:r>
              <a:rPr lang="en-US" dirty="0"/>
              <a:t>of the</a:t>
            </a:r>
            <a:r>
              <a:rPr lang="en-US" baseline="0" dirty="0"/>
              <a:t> </a:t>
            </a:r>
            <a:r>
              <a:rPr lang="en-US" dirty="0"/>
              <a:t>3</a:t>
            </a:r>
            <a:r>
              <a:rPr lang="pl-PL" dirty="0"/>
              <a:t>5</a:t>
            </a:r>
            <a:r>
              <a:rPr lang="en-US" dirty="0"/>
              <a:t> non-sector equity funds we manage have an active share of</a:t>
            </a:r>
            <a:r>
              <a:rPr lang="en-US" baseline="0" dirty="0"/>
              <a:t> at least</a:t>
            </a:r>
            <a:r>
              <a:rPr lang="en-US" dirty="0"/>
              <a:t> 8</a:t>
            </a:r>
            <a:r>
              <a:rPr lang="pl-PL" dirty="0"/>
              <a:t>0</a:t>
            </a:r>
            <a:r>
              <a:rPr lang="en-US" dirty="0"/>
              <a:t>%. </a:t>
            </a:r>
          </a:p>
          <a:p>
            <a:pPr lvl="1"/>
            <a:r>
              <a:rPr lang="en-US" dirty="0"/>
              <a:t>We are truly looking to invest differently than the crowd. </a:t>
            </a:r>
          </a:p>
          <a:p>
            <a:pPr lvl="2"/>
            <a:r>
              <a:rPr lang="en-US" dirty="0"/>
              <a:t>We are truly active managers.</a:t>
            </a:r>
          </a:p>
          <a:p>
            <a:pPr lvl="1"/>
            <a:r>
              <a:rPr lang="en-US" dirty="0"/>
              <a:t>Today, I’d like to focus on one of these funds…</a:t>
            </a:r>
          </a:p>
          <a:p>
            <a:endParaRPr lang="en-US" dirty="0"/>
          </a:p>
        </p:txBody>
      </p:sp>
    </p:spTree>
    <p:extLst>
      <p:ext uri="{BB962C8B-B14F-4D97-AF65-F5344CB8AC3E}">
        <p14:creationId xmlns:p14="http://schemas.microsoft.com/office/powerpoint/2010/main" val="3133596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Franklin Rising Dividends Fund’s unique screening process, along with the research done by its managers, mean many of the stocks it chooses aren’t found in its benchmark index.</a:t>
            </a:r>
          </a:p>
          <a:p>
            <a:pPr lvl="1"/>
            <a:endParaRPr lang="en-US" dirty="0"/>
          </a:p>
          <a:p>
            <a:endParaRPr lang="en-US" dirty="0"/>
          </a:p>
        </p:txBody>
      </p:sp>
    </p:spTree>
    <p:extLst>
      <p:ext uri="{BB962C8B-B14F-4D97-AF65-F5344CB8AC3E}">
        <p14:creationId xmlns:p14="http://schemas.microsoft.com/office/powerpoint/2010/main" val="780771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fund has a distinct stock selection process it uses comprising five screens:</a:t>
            </a:r>
          </a:p>
          <a:p>
            <a:pPr lvl="1"/>
            <a:r>
              <a:rPr lang="en-US" dirty="0"/>
              <a:t>Consistent dividend increases</a:t>
            </a:r>
          </a:p>
          <a:p>
            <a:pPr lvl="2"/>
            <a:r>
              <a:rPr lang="en-US" dirty="0"/>
              <a:t>Our fund managers believe that companies with consistently increasing dividends should eventually realize an increase in their share prices. </a:t>
            </a:r>
          </a:p>
          <a:p>
            <a:pPr lvl="1"/>
            <a:r>
              <a:rPr lang="en-US" dirty="0"/>
              <a:t>Substantial dividend increases</a:t>
            </a:r>
          </a:p>
          <a:p>
            <a:pPr lvl="2"/>
            <a:r>
              <a:rPr lang="en-US" dirty="0"/>
              <a:t>Our fund managers look for companies that have increased their dividends in at least </a:t>
            </a:r>
            <a:br>
              <a:rPr lang="en-US" dirty="0"/>
            </a:br>
            <a:r>
              <a:rPr lang="en-US" dirty="0"/>
              <a:t>8 of the previous 10 years with no year showing a decrease. Companies must also have at least doubled their dividend in the last 10 years.</a:t>
            </a:r>
          </a:p>
          <a:p>
            <a:pPr lvl="1"/>
            <a:r>
              <a:rPr lang="en-US" dirty="0"/>
              <a:t>Reinvested earnings for future growth</a:t>
            </a:r>
          </a:p>
          <a:p>
            <a:pPr lvl="2"/>
            <a:r>
              <a:rPr lang="en-US" dirty="0"/>
              <a:t>A company’s payment of dividends must be less than 65% of earnings, with at least 35% of its earnings being reinvested. This is consistent with fund management’s philosophy that companies reinvesting a significant portion of their earnings in their businesses tend to have better future growth prospects.</a:t>
            </a:r>
          </a:p>
          <a:p>
            <a:pPr lvl="1"/>
            <a:r>
              <a:rPr lang="en-US" dirty="0"/>
              <a:t>Strong balance sheet</a:t>
            </a:r>
          </a:p>
          <a:p>
            <a:pPr lvl="2"/>
            <a:r>
              <a:rPr lang="en-US" dirty="0"/>
              <a:t>Fund managers seek companies that have either long-term debt that is no more than 50% of their capitalization (except for utility companies) or senior debt that has been rated investment grade by at least one of the major bond rating organizations.</a:t>
            </a:r>
          </a:p>
          <a:p>
            <a:pPr lvl="1"/>
            <a:r>
              <a:rPr lang="en-US" dirty="0"/>
              <a:t>Attractive price</a:t>
            </a:r>
          </a:p>
          <a:p>
            <a:pPr lvl="2"/>
            <a:r>
              <a:rPr lang="en-US" dirty="0"/>
              <a:t>Our fund managers like to purchase companies when they are out of favor. This means they prefer to buy shares when they are at the lower half of their range over the past </a:t>
            </a:r>
            <a:br>
              <a:rPr lang="en-US" dirty="0"/>
            </a:br>
            <a:r>
              <a:rPr lang="en-US" dirty="0"/>
              <a:t>10 years, or when their P/E ratio at the time of purchase is less than the average P/E ratio of stocks composing the S&amp;P 500 Index.</a:t>
            </a:r>
          </a:p>
          <a:p>
            <a:endParaRPr lang="en-US" dirty="0"/>
          </a:p>
          <a:p>
            <a:endParaRPr lang="en-US" dirty="0"/>
          </a:p>
        </p:txBody>
      </p:sp>
    </p:spTree>
    <p:extLst>
      <p:ext uri="{BB962C8B-B14F-4D97-AF65-F5344CB8AC3E}">
        <p14:creationId xmlns:p14="http://schemas.microsoft.com/office/powerpoint/2010/main" val="780771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result of this screening process is a portfolio that is very different from its benchmark, </a:t>
            </a:r>
            <a:br>
              <a:rPr lang="en-US" dirty="0"/>
            </a:br>
            <a:r>
              <a:rPr lang="en-US" dirty="0"/>
              <a:t>the S&amp;P 500 Index.</a:t>
            </a:r>
          </a:p>
          <a:p>
            <a:pPr lvl="2"/>
            <a:r>
              <a:rPr lang="en-US" dirty="0"/>
              <a:t>Not only does the fund have an overall active share of</a:t>
            </a:r>
            <a:r>
              <a:rPr lang="pl-PL" dirty="0"/>
              <a:t> 78</a:t>
            </a:r>
            <a:r>
              <a:rPr lang="en-US" dirty="0"/>
              <a:t>% as of</a:t>
            </a:r>
            <a:r>
              <a:rPr lang="en-US" baseline="0" dirty="0"/>
              <a:t> </a:t>
            </a:r>
            <a:r>
              <a:rPr lang="pl-PL" baseline="0" dirty="0"/>
              <a:t>December 31, 2019</a:t>
            </a:r>
            <a:r>
              <a:rPr lang="en-US" dirty="0"/>
              <a:t>, </a:t>
            </a:r>
            <a:br>
              <a:rPr lang="en-US" dirty="0"/>
            </a:br>
            <a:r>
              <a:rPr lang="en-US" dirty="0"/>
              <a:t>only one of the fund’s top 10 holdings was also found in the top 10 holdings for the </a:t>
            </a:r>
            <a:br>
              <a:rPr lang="en-US" dirty="0"/>
            </a:br>
            <a:r>
              <a:rPr lang="en-US" dirty="0"/>
              <a:t>S&amp;P 500 Index</a:t>
            </a:r>
            <a:r>
              <a:rPr lang="en-US" baseline="0" dirty="0"/>
              <a:t> (Microsoft Corporation).</a:t>
            </a:r>
            <a:endParaRPr lang="en-US" dirty="0"/>
          </a:p>
        </p:txBody>
      </p:sp>
    </p:spTree>
    <p:extLst>
      <p:ext uri="{BB962C8B-B14F-4D97-AF65-F5344CB8AC3E}">
        <p14:creationId xmlns:p14="http://schemas.microsoft.com/office/powerpoint/2010/main" val="780771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If you look at the impact this had on sector weightings, you see how the fund was clearly different than its benchmark. </a:t>
            </a:r>
          </a:p>
          <a:p>
            <a:pPr lvl="2"/>
            <a:r>
              <a:rPr lang="en-US" dirty="0"/>
              <a:t>Specifically, the fund was overweight in sectors like industrials and materials, but underweight in sectors</a:t>
            </a:r>
            <a:r>
              <a:rPr lang="pl-PL" dirty="0"/>
              <a:t> </a:t>
            </a:r>
            <a:r>
              <a:rPr lang="en-US" dirty="0" err="1"/>
              <a:t>lik</a:t>
            </a:r>
            <a:r>
              <a:rPr lang="pl-PL" dirty="0"/>
              <a:t>e financials and communication services.</a:t>
            </a:r>
            <a:endParaRPr lang="en-US" dirty="0"/>
          </a:p>
        </p:txBody>
      </p:sp>
    </p:spTree>
    <p:extLst>
      <p:ext uri="{BB962C8B-B14F-4D97-AF65-F5344CB8AC3E}">
        <p14:creationId xmlns:p14="http://schemas.microsoft.com/office/powerpoint/2010/main" val="500301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Let’s look back at a period where investors needed all the help they could get. </a:t>
            </a:r>
          </a:p>
          <a:p>
            <a:pPr lvl="1"/>
            <a:r>
              <a:rPr lang="en-US" dirty="0"/>
              <a:t>The 10-year period ended December 31, 2009 is often referred to as the “lost decade” because it’s one of the few 10-year periods where the S&amp;P 500 Index had a negative return.</a:t>
            </a:r>
          </a:p>
          <a:p>
            <a:pPr lvl="2"/>
            <a:r>
              <a:rPr lang="en-US" dirty="0"/>
              <a:t>You can see that $10,000 in the S&amp;P 500 Index would have ended up worth only $9,090 at the end of the period. </a:t>
            </a:r>
          </a:p>
          <a:p>
            <a:pPr lvl="2"/>
            <a:r>
              <a:rPr lang="en-US" dirty="0"/>
              <a:t>Had an investor put their $10,000 in Franklin Rising Dividends Fund—Advisor Class, it would have been worth $17,905 at the end of the period. </a:t>
            </a:r>
          </a:p>
          <a:p>
            <a:pPr lvl="1"/>
            <a:r>
              <a:rPr lang="en-US" dirty="0"/>
              <a:t>Clearly investing differently than the index had a significant impact on returns for this period.</a:t>
            </a:r>
          </a:p>
          <a:p>
            <a:pPr lvl="1"/>
            <a:r>
              <a:rPr lang="en-US" dirty="0"/>
              <a:t>As always, this data represents past performance, which does not guarantee future results.</a:t>
            </a:r>
          </a:p>
        </p:txBody>
      </p:sp>
    </p:spTree>
    <p:extLst>
      <p:ext uri="{BB962C8B-B14F-4D97-AF65-F5344CB8AC3E}">
        <p14:creationId xmlns:p14="http://schemas.microsoft.com/office/powerpoint/2010/main" val="780771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lvl="1" indent="-177845" defTabSz="948507">
              <a:spcBef>
                <a:spcPts val="622"/>
              </a:spcBef>
              <a:defRPr/>
            </a:pPr>
            <a:r>
              <a:rPr lang="pl-PL" dirty="0"/>
              <a:t>L</a:t>
            </a:r>
            <a:r>
              <a:rPr lang="en-US" dirty="0" err="1"/>
              <a:t>et’s</a:t>
            </a:r>
            <a:r>
              <a:rPr lang="en-US" dirty="0"/>
              <a:t> look at every monthly rolling 10-year period over the 20 years ended </a:t>
            </a:r>
            <a:r>
              <a:rPr lang="pl-PL" dirty="0"/>
              <a:t>December 31, 2019</a:t>
            </a:r>
            <a:r>
              <a:rPr lang="en-US" b="0" dirty="0"/>
              <a:t>.</a:t>
            </a:r>
          </a:p>
          <a:p>
            <a:pPr lvl="2"/>
            <a:r>
              <a:rPr lang="en-US" dirty="0"/>
              <a:t>Over the </a:t>
            </a:r>
            <a:r>
              <a:rPr lang="pl-PL" dirty="0"/>
              <a:t>240</a:t>
            </a:r>
            <a:r>
              <a:rPr lang="en-US" dirty="0"/>
              <a:t> 10-year rolling periods this includes, Franklin Rising Dividends Fund–Advisor Class outperformed the S&amp;P 500 Index </a:t>
            </a:r>
            <a:r>
              <a:rPr lang="pl-PL" dirty="0"/>
              <a:t>54</a:t>
            </a:r>
            <a:r>
              <a:rPr lang="en-US" dirty="0"/>
              <a:t>% of the time.</a:t>
            </a:r>
          </a:p>
          <a:p>
            <a:pPr lvl="2"/>
            <a:r>
              <a:rPr lang="pl-PL" dirty="0"/>
              <a:t>D</a:t>
            </a:r>
            <a:r>
              <a:rPr lang="en-US" dirty="0" err="1"/>
              <a:t>uring</a:t>
            </a:r>
            <a:r>
              <a:rPr lang="en-US" dirty="0"/>
              <a:t> 100% of those same periods</a:t>
            </a:r>
            <a:r>
              <a:rPr lang="pl-PL" dirty="0"/>
              <a:t>,</a:t>
            </a:r>
            <a:r>
              <a:rPr lang="en-US" dirty="0"/>
              <a:t> Franklin Rising Dividends Fund had a lower beta than the S&amp;P 500 Index. </a:t>
            </a:r>
          </a:p>
          <a:p>
            <a:pPr lvl="1"/>
            <a:r>
              <a:rPr lang="en-US" dirty="0"/>
              <a:t>So, the fund outperformed over half the time</a:t>
            </a:r>
            <a:r>
              <a:rPr lang="pl-PL" dirty="0"/>
              <a:t> </a:t>
            </a:r>
            <a:r>
              <a:rPr lang="en-US" dirty="0"/>
              <a:t>with less risk</a:t>
            </a:r>
            <a:r>
              <a:rPr lang="pl-PL" dirty="0"/>
              <a:t> </a:t>
            </a:r>
            <a:r>
              <a:rPr lang="en-US" dirty="0"/>
              <a:t>100% of </a:t>
            </a:r>
            <a:r>
              <a:rPr lang="pl-PL" dirty="0"/>
              <a:t>the time.</a:t>
            </a:r>
            <a:endParaRPr lang="en-US" dirty="0"/>
          </a:p>
        </p:txBody>
      </p:sp>
    </p:spTree>
    <p:extLst>
      <p:ext uri="{BB962C8B-B14F-4D97-AF65-F5344CB8AC3E}">
        <p14:creationId xmlns:p14="http://schemas.microsoft.com/office/powerpoint/2010/main" val="780771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Franklin Rising Dividends Fund has been recognized for its performance.</a:t>
            </a:r>
          </a:p>
          <a:p>
            <a:pPr lvl="2"/>
            <a:r>
              <a:rPr lang="en-US" dirty="0"/>
              <a:t>As </a:t>
            </a:r>
            <a:r>
              <a:rPr lang="pl-PL" dirty="0"/>
              <a:t>of December 3</a:t>
            </a:r>
            <a:r>
              <a:rPr lang="en-US" dirty="0"/>
              <a:t>1, 201</a:t>
            </a:r>
            <a:r>
              <a:rPr lang="pl-PL" dirty="0"/>
              <a:t>9</a:t>
            </a:r>
            <a:r>
              <a:rPr lang="en-US" dirty="0"/>
              <a:t>, the fund was named a Lipper Leader for Preservation in the Lipper Large-Cap Core Funds Asset Group</a:t>
            </a:r>
            <a:r>
              <a:rPr lang="pl-PL" dirty="0"/>
              <a:t>.</a:t>
            </a:r>
            <a:endParaRPr lang="en-US" dirty="0"/>
          </a:p>
        </p:txBody>
      </p:sp>
    </p:spTree>
    <p:extLst>
      <p:ext uri="{BB962C8B-B14F-4D97-AF65-F5344CB8AC3E}">
        <p14:creationId xmlns:p14="http://schemas.microsoft.com/office/powerpoint/2010/main" val="2097437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Here are the fund’s average annual total returns, expense ratios.</a:t>
            </a:r>
          </a:p>
        </p:txBody>
      </p:sp>
    </p:spTree>
    <p:extLst>
      <p:ext uri="{BB962C8B-B14F-4D97-AF65-F5344CB8AC3E}">
        <p14:creationId xmlns:p14="http://schemas.microsoft.com/office/powerpoint/2010/main" val="78077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Today, I want to show you how you can look beyond the benchmarks. </a:t>
            </a:r>
          </a:p>
          <a:p>
            <a:pPr lvl="2"/>
            <a:r>
              <a:rPr lang="en-US" dirty="0"/>
              <a:t>Specifically, how when it comes to investing, “average” may not be good enough.</a:t>
            </a:r>
          </a:p>
          <a:p>
            <a:endParaRPr lang="en-US" dirty="0"/>
          </a:p>
        </p:txBody>
      </p:sp>
    </p:spTree>
    <p:extLst>
      <p:ext uri="{BB962C8B-B14F-4D97-AF65-F5344CB8AC3E}">
        <p14:creationId xmlns:p14="http://schemas.microsoft.com/office/powerpoint/2010/main" val="3402840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Here is important risk information regarding the fund.</a:t>
            </a:r>
          </a:p>
        </p:txBody>
      </p:sp>
    </p:spTree>
    <p:extLst>
      <p:ext uri="{BB962C8B-B14F-4D97-AF65-F5344CB8AC3E}">
        <p14:creationId xmlns:p14="http://schemas.microsoft.com/office/powerpoint/2010/main" val="1142814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Franklin Mutual Global Discovery Fund focuses on undervalued mid- and large-cap equity securities, with a significant portion of its assets in foreign securities and, to a lesser extent, distressed securities and merger arbitrage.</a:t>
            </a:r>
          </a:p>
          <a:p>
            <a:endParaRPr lang="en-US" dirty="0"/>
          </a:p>
        </p:txBody>
      </p:sp>
    </p:spTree>
    <p:extLst>
      <p:ext uri="{BB962C8B-B14F-4D97-AF65-F5344CB8AC3E}">
        <p14:creationId xmlns:p14="http://schemas.microsoft.com/office/powerpoint/2010/main" val="36918122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000" dirty="0"/>
              <a:t>The fund has a distinct strategy it uses that comprises of:</a:t>
            </a:r>
          </a:p>
          <a:p>
            <a:pPr lvl="1"/>
            <a:r>
              <a:rPr lang="en-US" sz="1000" b="1" dirty="0"/>
              <a:t>Being opportunistic value investors</a:t>
            </a:r>
          </a:p>
          <a:p>
            <a:pPr lvl="2"/>
            <a:r>
              <a:rPr lang="en-US" sz="1000" b="1" dirty="0"/>
              <a:t>Search for undervalued stocks: </a:t>
            </a:r>
            <a:r>
              <a:rPr lang="en-US" sz="1000" dirty="0"/>
              <a:t>Our core investments are in undervalued stocks, with viable catalysts that we believe could change the way the market views their true worth, thus unlocking value potential for our shareholders. </a:t>
            </a:r>
          </a:p>
          <a:p>
            <a:pPr lvl="2"/>
            <a:r>
              <a:rPr lang="en-US" sz="1000" b="1" dirty="0"/>
              <a:t>Seek to find value wherever it hides:</a:t>
            </a:r>
            <a:r>
              <a:rPr lang="en-US" sz="1000" dirty="0"/>
              <a:t> We are bottom-up investors, looking across sectors, industries, </a:t>
            </a:r>
            <a:br>
              <a:rPr lang="en-US" sz="1000" dirty="0"/>
            </a:br>
            <a:r>
              <a:rPr lang="en-US" sz="1000" dirty="0"/>
              <a:t>and countries for the best opportunities the market has missed.</a:t>
            </a:r>
          </a:p>
          <a:p>
            <a:pPr lvl="2"/>
            <a:r>
              <a:rPr lang="en-US" sz="1000" b="1" dirty="0"/>
              <a:t>Invest in all stages of the business cycle:</a:t>
            </a:r>
            <a:r>
              <a:rPr lang="en-US" sz="1000" dirty="0"/>
              <a:t> Whether the economy is doing well, holding steady or slowing, we find opportunities among overlooked/unloved and undervalued stocks.</a:t>
            </a:r>
          </a:p>
          <a:p>
            <a:pPr lvl="1"/>
            <a:r>
              <a:rPr lang="en-US" sz="1000" b="1" dirty="0"/>
              <a:t>Thinking and acting like company owners</a:t>
            </a:r>
          </a:p>
          <a:p>
            <a:pPr lvl="2"/>
            <a:r>
              <a:rPr lang="en-US" sz="1000" b="1" dirty="0"/>
              <a:t>Perform our own proprietary research: </a:t>
            </a:r>
            <a:r>
              <a:rPr lang="en-US" sz="1000" dirty="0"/>
              <a:t>Our portfolio managers consider themselves analysts first. This is a key differentiator, as they are intimately involved in the companies they are buying. They roll up their sleeves and do their own proprietary research rather than relying on third-party reports. This philosophy has been deeply ingrained in the culture at Franklin Mutual Series since 1949. </a:t>
            </a:r>
          </a:p>
          <a:p>
            <a:pPr lvl="2"/>
            <a:r>
              <a:rPr lang="en-US" sz="1000" b="1" dirty="0"/>
              <a:t>Determine what the business is worth today: </a:t>
            </a:r>
            <a:r>
              <a:rPr lang="en-US" sz="1000" dirty="0"/>
              <a:t>We ask ourselves, “If we were a competitor, what would we be willing to pay for this company?” Or, “If this company were to be broken into pieces for several buyers, what would the sum of the parts be worth in today’s market?” </a:t>
            </a:r>
          </a:p>
          <a:p>
            <a:pPr lvl="1"/>
            <a:r>
              <a:rPr lang="en-US" sz="1000" b="1" dirty="0"/>
              <a:t>Striving to reduce risk</a:t>
            </a:r>
          </a:p>
          <a:p>
            <a:pPr lvl="2"/>
            <a:r>
              <a:rPr lang="en-US" sz="1000" b="1" dirty="0"/>
              <a:t>Focus on value investments:</a:t>
            </a:r>
            <a:r>
              <a:rPr lang="en-US" sz="1000" dirty="0"/>
              <a:t> We seek to find investment opportunities trading for less than what we believe they are worth.</a:t>
            </a:r>
          </a:p>
          <a:p>
            <a:pPr lvl="2" rtl="0"/>
            <a:r>
              <a:rPr lang="en-US" sz="1000" b="1" dirty="0"/>
              <a:t>Invest (to a lesser extent) in non-correlating assets:</a:t>
            </a:r>
            <a:r>
              <a:rPr lang="en-US" sz="1000" dirty="0"/>
              <a:t> For our investments in distressed securities and merger arbitrage, we take a conservative approach backed by diligent research. Moreover, these investments have historically shown low correlation with the overall market. Their risk tends to be issue-specific, which has helped make our funds less sensitive to broad market movements. While investing in undervalued stocks is the core of what we do, we feel that selective investments in these merger arbitrage and distressed situations are natural extensions of our value strategy.</a:t>
            </a:r>
          </a:p>
        </p:txBody>
      </p:sp>
    </p:spTree>
    <p:extLst>
      <p:ext uri="{BB962C8B-B14F-4D97-AF65-F5344CB8AC3E}">
        <p14:creationId xmlns:p14="http://schemas.microsoft.com/office/powerpoint/2010/main" val="2097437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 result of this strategy</a:t>
            </a:r>
            <a:r>
              <a:rPr lang="en-US" baseline="0" dirty="0"/>
              <a:t> is </a:t>
            </a:r>
            <a:r>
              <a:rPr lang="en-US" dirty="0"/>
              <a:t>a portfolio that is very different from its primary benchmark, the MSCI World Index.</a:t>
            </a:r>
          </a:p>
          <a:p>
            <a:pPr lvl="2"/>
            <a:r>
              <a:rPr lang="en-US" dirty="0"/>
              <a:t>Not only does the fund have an overall active share of </a:t>
            </a:r>
            <a:r>
              <a:rPr lang="pl-PL" dirty="0"/>
              <a:t>91</a:t>
            </a:r>
            <a:r>
              <a:rPr lang="en-US" dirty="0"/>
              <a:t>% as of </a:t>
            </a:r>
            <a:r>
              <a:rPr lang="pl-PL" dirty="0"/>
              <a:t>December 31, 2019</a:t>
            </a:r>
            <a:r>
              <a:rPr lang="en-US" dirty="0"/>
              <a:t>, </a:t>
            </a:r>
            <a:r>
              <a:rPr lang="pl-PL" dirty="0"/>
              <a:t>none of </a:t>
            </a:r>
            <a:r>
              <a:rPr lang="en-US" dirty="0"/>
              <a:t>the fund’s top ten holdings was </a:t>
            </a:r>
            <a:r>
              <a:rPr lang="pl-PL" dirty="0"/>
              <a:t>among </a:t>
            </a:r>
            <a:r>
              <a:rPr lang="en-US" dirty="0"/>
              <a:t>the top 10 holdings for the MSCI World Index.</a:t>
            </a:r>
          </a:p>
        </p:txBody>
      </p:sp>
    </p:spTree>
    <p:extLst>
      <p:ext uri="{BB962C8B-B14F-4D97-AF65-F5344CB8AC3E}">
        <p14:creationId xmlns:p14="http://schemas.microsoft.com/office/powerpoint/2010/main" val="2097437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If you look at the impact this had on geographic weightings, you see how the fund was clearly different than its benchmark, the MSCI World Index. </a:t>
            </a:r>
          </a:p>
          <a:p>
            <a:pPr lvl="2"/>
            <a:r>
              <a:rPr lang="en-US" dirty="0"/>
              <a:t>Specifically, the fund was overweight in regions like Europe and Mid-East/Africa, but underweight in regions </a:t>
            </a:r>
            <a:r>
              <a:rPr lang="pl-PL" dirty="0"/>
              <a:t>like </a:t>
            </a:r>
            <a:r>
              <a:rPr lang="en-US" baseline="0" dirty="0"/>
              <a:t>North America and Asia.</a:t>
            </a:r>
            <a:endParaRPr lang="en-US" dirty="0"/>
          </a:p>
        </p:txBody>
      </p:sp>
    </p:spTree>
    <p:extLst>
      <p:ext uri="{BB962C8B-B14F-4D97-AF65-F5344CB8AC3E}">
        <p14:creationId xmlns:p14="http://schemas.microsoft.com/office/powerpoint/2010/main" val="3281311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Let’s look back at a period where investors needed all the help they could get. </a:t>
            </a:r>
          </a:p>
          <a:p>
            <a:pPr lvl="1"/>
            <a:r>
              <a:rPr lang="en-US" dirty="0"/>
              <a:t>The 10-year period ended December 31, 2009 is often referred to as the “lost decade” because it’s one of the few 10-year periods where the MSCI World Index had a nearly flat return.</a:t>
            </a:r>
          </a:p>
          <a:p>
            <a:pPr lvl="2"/>
            <a:r>
              <a:rPr lang="en-US" dirty="0"/>
              <a:t>You can see that $10,000 in the MSCI</a:t>
            </a:r>
            <a:r>
              <a:rPr lang="en-US" baseline="0" dirty="0"/>
              <a:t> World </a:t>
            </a:r>
            <a:r>
              <a:rPr lang="en-US" dirty="0"/>
              <a:t>Index would have ended up worth only $10,234 at the end of the period. </a:t>
            </a:r>
          </a:p>
          <a:p>
            <a:pPr lvl="2"/>
            <a:r>
              <a:rPr lang="en-US" dirty="0"/>
              <a:t>Had an investor put their $10,000 in Franklin Mutual Global Discovery Fund–Class Z, </a:t>
            </a:r>
            <a:br>
              <a:rPr lang="en-US" dirty="0"/>
            </a:br>
            <a:r>
              <a:rPr lang="en-US" dirty="0"/>
              <a:t>it would have been worth $22,315 at the end of the period. </a:t>
            </a:r>
          </a:p>
          <a:p>
            <a:pPr lvl="1"/>
            <a:r>
              <a:rPr lang="en-US" dirty="0"/>
              <a:t>Clearly investing differently than the index had a significant impact on returns for this period.</a:t>
            </a:r>
          </a:p>
          <a:p>
            <a:pPr lvl="1"/>
            <a:r>
              <a:rPr lang="en-US" dirty="0"/>
              <a:t>As always, this data represents past performance, which does not guarantee future results.</a:t>
            </a:r>
          </a:p>
        </p:txBody>
      </p:sp>
    </p:spTree>
    <p:extLst>
      <p:ext uri="{BB962C8B-B14F-4D97-AF65-F5344CB8AC3E}">
        <p14:creationId xmlns:p14="http://schemas.microsoft.com/office/powerpoint/2010/main" val="2097437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lvl="1" indent="-177845" defTabSz="948507">
              <a:spcBef>
                <a:spcPts val="622"/>
              </a:spcBef>
              <a:defRPr/>
            </a:pPr>
            <a:r>
              <a:rPr lang="pl-PL" dirty="0"/>
              <a:t>L</a:t>
            </a:r>
            <a:r>
              <a:rPr lang="en-US" dirty="0" err="1"/>
              <a:t>et’s</a:t>
            </a:r>
            <a:r>
              <a:rPr lang="en-US" dirty="0"/>
              <a:t> look at every monthly rolling 10-year period since the fund’s inception through </a:t>
            </a:r>
            <a:r>
              <a:rPr lang="pl-PL" dirty="0"/>
              <a:t>September 30, 2019. </a:t>
            </a:r>
            <a:r>
              <a:rPr lang="en-US" dirty="0"/>
              <a:t> </a:t>
            </a:r>
          </a:p>
          <a:p>
            <a:pPr lvl="2"/>
            <a:r>
              <a:rPr lang="en-US" dirty="0"/>
              <a:t>Over the </a:t>
            </a:r>
            <a:r>
              <a:rPr lang="pl-PL" dirty="0"/>
              <a:t>205 </a:t>
            </a:r>
            <a:r>
              <a:rPr lang="en-US" dirty="0"/>
              <a:t>10-year rolling periods this includes, Franklin Mutual Global Discovery Fund–Class Z outperformed the MSCI World Index </a:t>
            </a:r>
            <a:r>
              <a:rPr lang="pl-PL" dirty="0"/>
              <a:t>nearly</a:t>
            </a:r>
            <a:r>
              <a:rPr lang="en-US" dirty="0"/>
              <a:t> 90% of the time.</a:t>
            </a:r>
          </a:p>
          <a:p>
            <a:pPr lvl="2"/>
            <a:r>
              <a:rPr lang="pl-PL" dirty="0"/>
              <a:t>D</a:t>
            </a:r>
            <a:r>
              <a:rPr lang="en-US" dirty="0" err="1"/>
              <a:t>uring</a:t>
            </a:r>
            <a:r>
              <a:rPr lang="en-US" dirty="0"/>
              <a:t> 100% of the times, Franklin Mutual Global Discovery Fund had a lower beta than the MSCI World Index. </a:t>
            </a:r>
          </a:p>
          <a:p>
            <a:pPr lvl="1"/>
            <a:r>
              <a:rPr lang="en-US" dirty="0"/>
              <a:t>So, the fund not only outperformed</a:t>
            </a:r>
            <a:r>
              <a:rPr lang="pl-PL" dirty="0"/>
              <a:t> most </a:t>
            </a:r>
            <a:r>
              <a:rPr lang="en-US" dirty="0"/>
              <a:t>of the time, it did so with less risk</a:t>
            </a:r>
            <a:r>
              <a:rPr lang="pl-PL" dirty="0"/>
              <a:t> </a:t>
            </a:r>
            <a:r>
              <a:rPr lang="en-US" dirty="0"/>
              <a:t>100% of the time. </a:t>
            </a:r>
          </a:p>
        </p:txBody>
      </p:sp>
    </p:spTree>
    <p:extLst>
      <p:ext uri="{BB962C8B-B14F-4D97-AF65-F5344CB8AC3E}">
        <p14:creationId xmlns:p14="http://schemas.microsoft.com/office/powerpoint/2010/main" val="2097437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Here are the fund’s average annual total returns and expense ratios.</a:t>
            </a:r>
          </a:p>
          <a:p>
            <a:endParaRPr lang="en-US" dirty="0"/>
          </a:p>
        </p:txBody>
      </p:sp>
    </p:spTree>
    <p:extLst>
      <p:ext uri="{BB962C8B-B14F-4D97-AF65-F5344CB8AC3E}">
        <p14:creationId xmlns:p14="http://schemas.microsoft.com/office/powerpoint/2010/main" val="1541062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Here is important risk information regarding the fund.</a:t>
            </a:r>
          </a:p>
          <a:p>
            <a:endParaRPr lang="en-US" dirty="0"/>
          </a:p>
        </p:txBody>
      </p:sp>
    </p:spTree>
    <p:extLst>
      <p:ext uri="{BB962C8B-B14F-4D97-AF65-F5344CB8AC3E}">
        <p14:creationId xmlns:p14="http://schemas.microsoft.com/office/powerpoint/2010/main" val="1541062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So what did we talk about today? We talked about: </a:t>
            </a:r>
          </a:p>
          <a:p>
            <a:pPr lvl="1"/>
            <a:r>
              <a:rPr lang="en-US" dirty="0"/>
              <a:t>When Average Comes Up Short</a:t>
            </a:r>
          </a:p>
          <a:p>
            <a:pPr lvl="2"/>
            <a:r>
              <a:rPr lang="en-US" dirty="0"/>
              <a:t>We discussed what investors think they’re getting when buying index funds and why there may be a disconnect between expectations and reality.</a:t>
            </a:r>
          </a:p>
          <a:p>
            <a:pPr lvl="1"/>
            <a:r>
              <a:rPr lang="en-US" dirty="0"/>
              <a:t>What It Means to Be a Truly Active Manager</a:t>
            </a:r>
          </a:p>
          <a:p>
            <a:pPr lvl="2"/>
            <a:r>
              <a:rPr lang="en-US" dirty="0"/>
              <a:t>We showed how active share is calculated and how it can be a valuable tool when determining what funds to</a:t>
            </a:r>
            <a:r>
              <a:rPr lang="en-US" baseline="0" dirty="0"/>
              <a:t> include in a portfolio.</a:t>
            </a:r>
            <a:endParaRPr lang="en-US" dirty="0"/>
          </a:p>
          <a:p>
            <a:pPr lvl="1"/>
            <a:r>
              <a:rPr lang="en-US" dirty="0"/>
              <a:t>Why Invest Differently Than the Crowd</a:t>
            </a:r>
          </a:p>
          <a:p>
            <a:pPr lvl="2"/>
            <a:r>
              <a:rPr lang="en-US" dirty="0"/>
              <a:t>We showed how many Franklin Templeton equity funds have high active share and specifically how Franklin Rising Dividends Fund</a:t>
            </a:r>
            <a:r>
              <a:rPr lang="en-US" baseline="0" dirty="0"/>
              <a:t> and Franklin Mutual Global Discovery Fund’s</a:t>
            </a:r>
            <a:r>
              <a:rPr lang="en-US" dirty="0"/>
              <a:t> distinct stock selection process helps them stand out as actively managed funds.</a:t>
            </a:r>
          </a:p>
          <a:p>
            <a:pPr lvl="1"/>
            <a:r>
              <a:rPr lang="en-US" dirty="0"/>
              <a:t>All in all, I hope I’ve encouraged you to look beyond the benchmarks when it comes to their investment portfolios.</a:t>
            </a:r>
          </a:p>
        </p:txBody>
      </p:sp>
    </p:spTree>
    <p:extLst>
      <p:ext uri="{BB962C8B-B14F-4D97-AF65-F5344CB8AC3E}">
        <p14:creationId xmlns:p14="http://schemas.microsoft.com/office/powerpoint/2010/main" val="154106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 today’s conversation I’d like to cover three important areas:</a:t>
            </a:r>
          </a:p>
          <a:p>
            <a:pPr lvl="1"/>
            <a:r>
              <a:rPr lang="en-US" dirty="0"/>
              <a:t>When Average Comes Up Short</a:t>
            </a:r>
          </a:p>
          <a:p>
            <a:pPr lvl="2"/>
            <a:r>
              <a:rPr lang="en-US" dirty="0"/>
              <a:t>Despite the fixation on products that track an average, many investors say they want something more.</a:t>
            </a:r>
          </a:p>
          <a:p>
            <a:pPr lvl="1"/>
            <a:r>
              <a:rPr lang="en-US" dirty="0"/>
              <a:t>What It Means to Be a Truly Active Manager</a:t>
            </a:r>
          </a:p>
          <a:p>
            <a:pPr lvl="2"/>
            <a:r>
              <a:rPr lang="en-US" dirty="0"/>
              <a:t>We’ll discuss a way to test whether your investments are different from the benchmark.</a:t>
            </a:r>
          </a:p>
          <a:p>
            <a:pPr lvl="1"/>
            <a:r>
              <a:rPr lang="en-US" dirty="0"/>
              <a:t>Why Invest Differently Than the Crowd</a:t>
            </a:r>
          </a:p>
          <a:p>
            <a:pPr lvl="2"/>
            <a:r>
              <a:rPr lang="en-US" dirty="0"/>
              <a:t>We’ll look at how investments in truly active funds may help you reach long-term goals.</a:t>
            </a:r>
          </a:p>
          <a:p>
            <a:pPr lvl="1"/>
            <a:endParaRPr lang="en-US" dirty="0"/>
          </a:p>
        </p:txBody>
      </p:sp>
    </p:spTree>
    <p:extLst>
      <p:ext uri="{BB962C8B-B14F-4D97-AF65-F5344CB8AC3E}">
        <p14:creationId xmlns:p14="http://schemas.microsoft.com/office/powerpoint/2010/main" val="1910751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a:p>
            <a:endParaRPr lang="en-US" dirty="0"/>
          </a:p>
        </p:txBody>
      </p:sp>
    </p:spTree>
    <p:extLst>
      <p:ext uri="{BB962C8B-B14F-4D97-AF65-F5344CB8AC3E}">
        <p14:creationId xmlns:p14="http://schemas.microsoft.com/office/powerpoint/2010/main" val="273321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First let’s talk about “When Average Comes Up Short.”</a:t>
            </a:r>
          </a:p>
          <a:p>
            <a:endParaRPr lang="en-US" dirty="0"/>
          </a:p>
        </p:txBody>
      </p:sp>
    </p:spTree>
    <p:extLst>
      <p:ext uri="{BB962C8B-B14F-4D97-AF65-F5344CB8AC3E}">
        <p14:creationId xmlns:p14="http://schemas.microsoft.com/office/powerpoint/2010/main" val="248107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While it may seem that investors would be content with market-average returns, when we surveyed them, many told us something very different.</a:t>
            </a:r>
          </a:p>
          <a:p>
            <a:pPr lvl="2"/>
            <a:r>
              <a:rPr lang="en-US" dirty="0"/>
              <a:t>In fact, 35% said it’s important to lose less than the market when it’s down. </a:t>
            </a:r>
          </a:p>
          <a:p>
            <a:pPr lvl="2"/>
            <a:r>
              <a:rPr lang="en-US" dirty="0"/>
              <a:t>When it comes to performance, 91% said it’s important to invest in products that can outperform the market. </a:t>
            </a:r>
          </a:p>
          <a:p>
            <a:pPr lvl="2"/>
            <a:r>
              <a:rPr lang="en-US" dirty="0"/>
              <a:t>And, 90% said risk management is important when investing.</a:t>
            </a:r>
          </a:p>
          <a:p>
            <a:pPr lvl="1"/>
            <a:r>
              <a:rPr lang="en-US" dirty="0"/>
              <a:t>The source for this data is the Franklin Templeton</a:t>
            </a:r>
            <a:r>
              <a:rPr lang="en-US" baseline="0" dirty="0"/>
              <a:t> Global Investor Sentiment S</a:t>
            </a:r>
            <a:r>
              <a:rPr lang="en-US" dirty="0"/>
              <a:t>urvey, conducted in partnership with </a:t>
            </a:r>
            <a:r>
              <a:rPr lang="en-US" dirty="0" err="1"/>
              <a:t>Qualtrics</a:t>
            </a:r>
            <a:r>
              <a:rPr lang="en-US" baseline="30000" dirty="0"/>
              <a:t>©</a:t>
            </a:r>
            <a:r>
              <a:rPr lang="en-US" dirty="0"/>
              <a:t>. The results here reflect</a:t>
            </a:r>
            <a:r>
              <a:rPr lang="en-US" baseline="0" dirty="0"/>
              <a:t> </a:t>
            </a:r>
            <a:r>
              <a:rPr lang="en-US" dirty="0"/>
              <a:t>500 adult investors</a:t>
            </a:r>
            <a:r>
              <a:rPr lang="en-US" baseline="0" dirty="0"/>
              <a:t> surveyed in the United States </a:t>
            </a:r>
            <a:r>
              <a:rPr lang="en-US" dirty="0"/>
              <a:t>between February 12, 2018, and February 13, 2018.</a:t>
            </a:r>
          </a:p>
          <a:p>
            <a:pPr lvl="1"/>
            <a:r>
              <a:rPr lang="en-US" dirty="0"/>
              <a:t>When asked</a:t>
            </a:r>
            <a:r>
              <a:rPr lang="en-US" dirty="0">
                <a:effectLst/>
              </a:rPr>
              <a:t>, many investors tell us they want attributes that are only found in active investments, and yet they</a:t>
            </a:r>
            <a:r>
              <a:rPr lang="en-US" dirty="0"/>
              <a:t>’</a:t>
            </a:r>
            <a:r>
              <a:rPr lang="en-US" dirty="0">
                <a:effectLst/>
              </a:rPr>
              <a:t>re still adding passive investments to their portfolio. </a:t>
            </a:r>
          </a:p>
        </p:txBody>
      </p:sp>
    </p:spTree>
    <p:extLst>
      <p:ext uri="{BB962C8B-B14F-4D97-AF65-F5344CB8AC3E}">
        <p14:creationId xmlns:p14="http://schemas.microsoft.com/office/powerpoint/2010/main" val="698585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So what do investors think they’re getting when they buy an index fund? In another survey</a:t>
            </a:r>
            <a:r>
              <a:rPr lang="en-US" baseline="0" dirty="0"/>
              <a:t> we conducted, w</a:t>
            </a:r>
            <a:r>
              <a:rPr lang="en-US" dirty="0"/>
              <a:t>e asked investors what words they associate with investing in index funds, and here are the results. </a:t>
            </a:r>
          </a:p>
          <a:p>
            <a:pPr lvl="1"/>
            <a:r>
              <a:rPr lang="en-US" dirty="0"/>
              <a:t>The words are sized proportionate to the number of respondents who identified that phrase as something they would associate</a:t>
            </a:r>
            <a:r>
              <a:rPr lang="en-US" baseline="0" dirty="0"/>
              <a:t> with </a:t>
            </a:r>
            <a:r>
              <a:rPr lang="en-US" dirty="0"/>
              <a:t>investing in an index fund.</a:t>
            </a:r>
          </a:p>
          <a:p>
            <a:pPr lvl="2"/>
            <a:r>
              <a:rPr lang="en-US" dirty="0"/>
              <a:t>Clearly, being cheap, or inexpensive, was the number one reason investors look at index funds. </a:t>
            </a:r>
          </a:p>
          <a:p>
            <a:pPr lvl="2"/>
            <a:r>
              <a:rPr lang="en-US" dirty="0"/>
              <a:t>Diversification also came up as a key reason investors use to describe index funds. </a:t>
            </a:r>
          </a:p>
          <a:p>
            <a:pPr lvl="2"/>
            <a:r>
              <a:rPr lang="en-US" dirty="0"/>
              <a:t>They also mentioned words like passive, average and easy. </a:t>
            </a:r>
            <a:endParaRPr lang="pl-PL" dirty="0"/>
          </a:p>
          <a:p>
            <a:pPr lvl="2"/>
            <a:r>
              <a:rPr lang="en-US" dirty="0"/>
              <a:t>Let's look at these in a little more detail.</a:t>
            </a:r>
          </a:p>
        </p:txBody>
      </p:sp>
    </p:spTree>
    <p:extLst>
      <p:ext uri="{BB962C8B-B14F-4D97-AF65-F5344CB8AC3E}">
        <p14:creationId xmlns:p14="http://schemas.microsoft.com/office/powerpoint/2010/main" val="256550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So what does “cheap,” or “inexpensive” buy you when it comes to an index fund? </a:t>
            </a:r>
          </a:p>
          <a:p>
            <a:pPr lvl="1"/>
            <a:r>
              <a:rPr lang="en-US" dirty="0"/>
              <a:t>Let’s look at some of the basics of how the S&amp;P 500 Index manages its holdings. </a:t>
            </a:r>
          </a:p>
          <a:p>
            <a:pPr lvl="1"/>
            <a:r>
              <a:rPr lang="en-US" dirty="0"/>
              <a:t>The investment committee for the S&amp;P 500 Index typically meets once a month to discuss portfolio holdings. </a:t>
            </a:r>
          </a:p>
          <a:p>
            <a:pPr lvl="2"/>
            <a:r>
              <a:rPr lang="en-US" dirty="0"/>
              <a:t>You can see the key criteria they use to select companies. </a:t>
            </a:r>
          </a:p>
          <a:p>
            <a:pPr lvl="2"/>
            <a:r>
              <a:rPr lang="en-US" dirty="0"/>
              <a:t>Using these criteria, it’s clear the goal of the index is not to achieve any targets related to risk or returns, but just to accurately represent the US market. </a:t>
            </a:r>
          </a:p>
          <a:p>
            <a:pPr lvl="1"/>
            <a:r>
              <a:rPr lang="en-US" dirty="0"/>
              <a:t>On the other side, getting removed from the index is more difficult. </a:t>
            </a:r>
          </a:p>
          <a:p>
            <a:pPr lvl="2"/>
            <a:r>
              <a:rPr lang="en-US" dirty="0"/>
              <a:t>The majority of the companies that are removed from the S&amp;P 500 Index are removed because they have been delisted due to financial troubles or a merger.</a:t>
            </a:r>
          </a:p>
          <a:p>
            <a:pPr lvl="2"/>
            <a:r>
              <a:rPr lang="en-US" dirty="0"/>
              <a:t>Fewer of them are removed because they’ve failed to meet one of the five selection criteria. </a:t>
            </a:r>
          </a:p>
          <a:p>
            <a:pPr lvl="1"/>
            <a:r>
              <a:rPr lang="en-US" dirty="0"/>
              <a:t>Let’s look at another reason investors give as their reason for purchasing index funds: diversification.</a:t>
            </a:r>
          </a:p>
          <a:p>
            <a:endParaRPr lang="en-US" dirty="0"/>
          </a:p>
        </p:txBody>
      </p:sp>
    </p:spTree>
    <p:extLst>
      <p:ext uri="{BB962C8B-B14F-4D97-AF65-F5344CB8AC3E}">
        <p14:creationId xmlns:p14="http://schemas.microsoft.com/office/powerpoint/2010/main" val="19367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Wrapp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68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3657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89140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H Content :: Bottom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4206240"/>
            <a:ext cx="9601200"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14" hasCustomPrompt="1"/>
          </p:nvPr>
        </p:nvSpPr>
        <p:spPr>
          <a:xfrm>
            <a:off x="457200" y="3657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3373569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H Content :: Top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920240"/>
            <a:ext cx="960120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3657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409357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H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920240"/>
            <a:ext cx="960120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28" hasCustomPrompt="1"/>
          </p:nvPr>
        </p:nvSpPr>
        <p:spPr>
          <a:xfrm>
            <a:off x="457200" y="4206240"/>
            <a:ext cx="9601200"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657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931337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292608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9" hasCustomPrompt="1"/>
          </p:nvPr>
        </p:nvSpPr>
        <p:spPr>
          <a:xfrm>
            <a:off x="457200" y="448056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2846630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V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1249547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V Content :: Righ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792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4085313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V Content :: Lef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5720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909446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V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10" name="Content Placeholder 2"/>
          <p:cNvSpPr>
            <a:spLocks noGrp="1"/>
          </p:cNvSpPr>
          <p:nvPr>
            <p:ph sz="quarter" idx="28" hasCustomPrompt="1"/>
          </p:nvPr>
        </p:nvSpPr>
        <p:spPr>
          <a:xfrm>
            <a:off x="45720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621792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1146763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ntent :: 2 Righ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6217920" y="429768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6217920" y="374904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145250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837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ntent :: 2 Lef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57200" y="429768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57200" y="374904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2677323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792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p:cNvSpPr>
            <a:spLocks noGrp="1"/>
          </p:cNvSpPr>
          <p:nvPr>
            <p:ph type="body" sz="quarter" idx="33" hasCustomPrompt="1"/>
          </p:nvPr>
        </p:nvSpPr>
        <p:spPr>
          <a:xfrm>
            <a:off x="621792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Content Placeholder 2"/>
          <p:cNvSpPr>
            <a:spLocks noGrp="1"/>
          </p:cNvSpPr>
          <p:nvPr>
            <p:ph sz="quarter" idx="34"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Text Placeholder 3"/>
          <p:cNvSpPr>
            <a:spLocks noGrp="1"/>
          </p:cNvSpPr>
          <p:nvPr>
            <p:ph type="body" sz="quarter" idx="35"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374669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 Top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5303520"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792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p:cNvSpPr>
            <a:spLocks noGrp="1"/>
          </p:cNvSpPr>
          <p:nvPr>
            <p:ph type="body" sz="quarter" idx="33" hasCustomPrompt="1"/>
          </p:nvPr>
        </p:nvSpPr>
        <p:spPr>
          <a:xfrm>
            <a:off x="621792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380535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Content :: Bottom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7920" y="3657600"/>
            <a:ext cx="5303520"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Content Placeholder 2"/>
          <p:cNvSpPr>
            <a:spLocks noGrp="1"/>
          </p:cNvSpPr>
          <p:nvPr>
            <p:ph sz="quarter" idx="33"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8" name="Text Placeholder 3"/>
          <p:cNvSpPr>
            <a:spLocks noGrp="1"/>
          </p:cNvSpPr>
          <p:nvPr>
            <p:ph type="body" sz="quarter" idx="34"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2800399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Content :: Lef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356616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813816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813816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813816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813816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1653583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Content :: Righ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8138160" y="1371600"/>
            <a:ext cx="356616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45720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45720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45720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45720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283215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45720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45720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45720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45720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Content Placeholder 2"/>
          <p:cNvSpPr>
            <a:spLocks noGrp="1"/>
          </p:cNvSpPr>
          <p:nvPr>
            <p:ph sz="quarter" idx="38" hasCustomPrompt="1"/>
          </p:nvPr>
        </p:nvSpPr>
        <p:spPr>
          <a:xfrm>
            <a:off x="813816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Text Placeholder 3"/>
          <p:cNvSpPr>
            <a:spLocks noGrp="1"/>
          </p:cNvSpPr>
          <p:nvPr>
            <p:ph type="body" sz="quarter" idx="39" hasCustomPrompt="1"/>
          </p:nvPr>
        </p:nvSpPr>
        <p:spPr>
          <a:xfrm>
            <a:off x="813816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0" name="Content Placeholder 2"/>
          <p:cNvSpPr>
            <a:spLocks noGrp="1"/>
          </p:cNvSpPr>
          <p:nvPr>
            <p:ph sz="quarter" idx="40" hasCustomPrompt="1"/>
          </p:nvPr>
        </p:nvSpPr>
        <p:spPr>
          <a:xfrm>
            <a:off x="813816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Text Placeholder 3"/>
          <p:cNvSpPr>
            <a:spLocks noGrp="1"/>
          </p:cNvSpPr>
          <p:nvPr>
            <p:ph type="body" sz="quarter" idx="41" hasCustomPrompt="1"/>
          </p:nvPr>
        </p:nvSpPr>
        <p:spPr>
          <a:xfrm>
            <a:off x="813816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3921639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Tree>
    <p:extLst>
      <p:ext uri="{BB962C8B-B14F-4D97-AF65-F5344CB8AC3E}">
        <p14:creationId xmlns:p14="http://schemas.microsoft.com/office/powerpoint/2010/main" val="439836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81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Box 6"/>
          <p:cNvSpPr txBox="1"/>
          <p:nvPr userDrawn="1"/>
        </p:nvSpPr>
        <p:spPr>
          <a:xfrm>
            <a:off x="1371600" y="1371600"/>
            <a:ext cx="301752" cy="769441"/>
          </a:xfrm>
          <a:prstGeom prst="rect">
            <a:avLst/>
          </a:prstGeom>
          <a:noFill/>
        </p:spPr>
        <p:txBody>
          <a:bodyPr wrap="square" lIns="0" tIns="0" rIns="0" bIns="0" rtlCol="0" anchor="t" anchorCtr="0">
            <a:spAutoFit/>
          </a:bodyPr>
          <a:lstStyle/>
          <a:p>
            <a:pPr algn="l">
              <a:lnSpc>
                <a:spcPts val="6000"/>
              </a:lnSpc>
            </a:pPr>
            <a:r>
              <a:rPr lang="en-US" sz="6000" b="1" spc="-20" dirty="0">
                <a:solidFill>
                  <a:schemeClr val="bg2"/>
                </a:solidFill>
                <a:latin typeface="Arial" panose="020B0604020202020204" pitchFamily="34" charset="0"/>
                <a:cs typeface="Arial" panose="020B0604020202020204" pitchFamily="34" charset="0"/>
              </a:rPr>
              <a:t>“</a:t>
            </a:r>
          </a:p>
        </p:txBody>
      </p:sp>
      <p:sp>
        <p:nvSpPr>
          <p:cNvPr id="8" name="Text Placeholder 4"/>
          <p:cNvSpPr>
            <a:spLocks noGrp="1"/>
          </p:cNvSpPr>
          <p:nvPr>
            <p:ph type="body" sz="quarter" idx="10" hasCustomPrompt="1"/>
          </p:nvPr>
        </p:nvSpPr>
        <p:spPr>
          <a:xfrm>
            <a:off x="1828800" y="1371600"/>
            <a:ext cx="8229600" cy="1215717"/>
          </a:xfrm>
          <a:prstGeom prst="rect">
            <a:avLst/>
          </a:prstGeom>
        </p:spPr>
        <p:txBody>
          <a:bodyPr lIns="0" tIns="0" rIns="0" bIns="0">
            <a:spAutoFit/>
          </a:bodyPr>
          <a:lstStyle>
            <a:lvl1pPr marL="0" indent="0">
              <a:lnSpc>
                <a:spcPct val="100000"/>
              </a:lnSpc>
              <a:spcBef>
                <a:spcPts val="0"/>
              </a:spcBef>
              <a:spcAft>
                <a:spcPts val="1800"/>
              </a:spcAft>
              <a:buNone/>
              <a:defRPr sz="3600">
                <a:solidFill>
                  <a:schemeClr val="bg1"/>
                </a:solidFill>
                <a:latin typeface="Arial" panose="020B0604020202020204" pitchFamily="34" charset="0"/>
                <a:cs typeface="Arial" panose="020B0604020202020204" pitchFamily="34" charset="0"/>
              </a:defRPr>
            </a:lvl1pPr>
            <a:lvl2pPr marL="0" indent="0">
              <a:lnSpc>
                <a:spcPct val="100000"/>
              </a:lnSpc>
              <a:spcBef>
                <a:spcPts val="0"/>
              </a:spcBef>
              <a:buNone/>
              <a:defRPr sz="1400" b="1">
                <a:solidFill>
                  <a:schemeClr val="bg1"/>
                </a:solidFill>
                <a:latin typeface="Arial" panose="020B0604020202020204" pitchFamily="34" charset="0"/>
                <a:cs typeface="Arial" panose="020B0604020202020204" pitchFamily="34" charset="0"/>
              </a:defRPr>
            </a:lvl2pPr>
            <a:lvl3pPr marL="0" indent="0">
              <a:lnSpc>
                <a:spcPct val="100000"/>
              </a:lnSpc>
              <a:spcBef>
                <a:spcPts val="0"/>
              </a:spcBef>
              <a:buNone/>
              <a:defRPr sz="1400">
                <a:solidFill>
                  <a:schemeClr val="bg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Portfolio Manager</a:t>
            </a:r>
          </a:p>
          <a:p>
            <a:pPr lvl="2"/>
            <a:r>
              <a:rPr lang="en-US" dirty="0"/>
              <a:t>Portfolio Manager Title</a:t>
            </a:r>
          </a:p>
        </p:txBody>
      </p:sp>
    </p:spTree>
    <p:extLst>
      <p:ext uri="{BB962C8B-B14F-4D97-AF65-F5344CB8AC3E}">
        <p14:creationId xmlns:p14="http://schemas.microsoft.com/office/powerpoint/2010/main" val="3370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dirty="0"/>
              <a:t>Section Title</a:t>
            </a:r>
          </a:p>
        </p:txBody>
      </p:sp>
    </p:spTree>
    <p:extLst>
      <p:ext uri="{BB962C8B-B14F-4D97-AF65-F5344CB8AC3E}">
        <p14:creationId xmlns:p14="http://schemas.microsoft.com/office/powerpoint/2010/main" val="2088856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Wrapper">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2560320" y="5029200"/>
            <a:ext cx="4114800" cy="914400"/>
          </a:xfrm>
          <a:prstGeom prst="rect">
            <a:avLst/>
          </a:prstGeom>
        </p:spPr>
        <p:txBody>
          <a:bodyPr lIns="0" tIns="0" rIns="0" bIns="0"/>
          <a:lstStyle>
            <a:lvl1pPr marL="0" indent="0">
              <a:lnSpc>
                <a:spcPct val="100000"/>
              </a:lnSpc>
              <a:spcBef>
                <a:spcPts val="0"/>
              </a:spcBef>
              <a:buNone/>
              <a:defRPr sz="1200" baseline="0"/>
            </a:lvl1pPr>
            <a:lvl2pPr marL="0" indent="0">
              <a:lnSpc>
                <a:spcPct val="100000"/>
              </a:lnSpc>
              <a:spcBef>
                <a:spcPts val="0"/>
              </a:spcBef>
              <a:buNone/>
              <a:defRPr sz="1200">
                <a:solidFill>
                  <a:schemeClr val="accent1"/>
                </a:solidFill>
              </a:defRPr>
            </a:lvl2pPr>
          </a:lstStyle>
          <a:p>
            <a:pPr lvl="0"/>
            <a:r>
              <a:rPr lang="en-US" dirty="0"/>
              <a:t>Franklin Templeton Distributors, Inc.</a:t>
            </a:r>
          </a:p>
          <a:p>
            <a:pPr lvl="0"/>
            <a:r>
              <a:rPr lang="en-US" dirty="0"/>
              <a:t>Address Line 1</a:t>
            </a:r>
          </a:p>
          <a:p>
            <a:pPr lvl="0"/>
            <a:r>
              <a:rPr lang="en-US" dirty="0"/>
              <a:t>Address Line 2</a:t>
            </a:r>
          </a:p>
          <a:p>
            <a:pPr lvl="1"/>
            <a:r>
              <a:rPr lang="en-US" dirty="0"/>
              <a:t>URL</a:t>
            </a:r>
          </a:p>
        </p:txBody>
      </p:sp>
      <p:sp>
        <p:nvSpPr>
          <p:cNvPr id="8" name="Text Placeholder 9"/>
          <p:cNvSpPr>
            <a:spLocks noGrp="1"/>
          </p:cNvSpPr>
          <p:nvPr>
            <p:ph type="body" sz="quarter" idx="11" hasCustomPrompt="1"/>
          </p:nvPr>
        </p:nvSpPr>
        <p:spPr>
          <a:xfrm>
            <a:off x="9902952"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XX/16</a:t>
            </a:r>
          </a:p>
        </p:txBody>
      </p:sp>
      <p:sp>
        <p:nvSpPr>
          <p:cNvPr id="9" name="Text Placeholder 3"/>
          <p:cNvSpPr>
            <a:spLocks noGrp="1"/>
          </p:cNvSpPr>
          <p:nvPr>
            <p:ph type="body" sz="quarter" idx="26" hasCustomPrompt="1"/>
          </p:nvPr>
        </p:nvSpPr>
        <p:spPr>
          <a:xfrm>
            <a:off x="457200" y="4007078"/>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Tree>
    <p:extLst>
      <p:ext uri="{BB962C8B-B14F-4D97-AF65-F5344CB8AC3E}">
        <p14:creationId xmlns:p14="http://schemas.microsoft.com/office/powerpoint/2010/main" val="285834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Tree>
    <p:extLst>
      <p:ext uri="{BB962C8B-B14F-4D97-AF65-F5344CB8AC3E}">
        <p14:creationId xmlns:p14="http://schemas.microsoft.com/office/powerpoint/2010/main" val="422333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Tree>
    <p:extLst>
      <p:ext uri="{BB962C8B-B14F-4D97-AF65-F5344CB8AC3E}">
        <p14:creationId xmlns:p14="http://schemas.microsoft.com/office/powerpoint/2010/main" val="180715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with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786384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2"/>
          <p:cNvSpPr>
            <a:spLocks noGrp="1"/>
          </p:cNvSpPr>
          <p:nvPr>
            <p:ph type="body" sz="quarter" idx="28" hasCustomPrompt="1"/>
          </p:nvPr>
        </p:nvSpPr>
        <p:spPr>
          <a:xfrm>
            <a:off x="8805671" y="1371600"/>
            <a:ext cx="2926080"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Tree>
    <p:extLst>
      <p:ext uri="{BB962C8B-B14F-4D97-AF65-F5344CB8AC3E}">
        <p14:creationId xmlns:p14="http://schemas.microsoft.com/office/powerpoint/2010/main" val="320864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with Titles and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920240"/>
            <a:ext cx="786384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786384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2"/>
          <p:cNvSpPr>
            <a:spLocks noGrp="1"/>
          </p:cNvSpPr>
          <p:nvPr>
            <p:ph type="body" sz="quarter" idx="28" hasCustomPrompt="1"/>
          </p:nvPr>
        </p:nvSpPr>
        <p:spPr>
          <a:xfrm>
            <a:off x="8805671" y="1920240"/>
            <a:ext cx="2926080"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Tree>
    <p:extLst>
      <p:ext uri="{BB962C8B-B14F-4D97-AF65-F5344CB8AC3E}">
        <p14:creationId xmlns:p14="http://schemas.microsoft.com/office/powerpoint/2010/main" val="408715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e Content with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371600"/>
            <a:ext cx="786384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4"/>
          <p:cNvSpPr>
            <a:spLocks noGrp="1"/>
          </p:cNvSpPr>
          <p:nvPr>
            <p:ph type="body" sz="quarter" idx="15" hasCustomPrompt="1"/>
          </p:nvPr>
        </p:nvSpPr>
        <p:spPr>
          <a:xfrm>
            <a:off x="8988551" y="1371600"/>
            <a:ext cx="274320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12" name="TextBox 11"/>
          <p:cNvSpPr txBox="1"/>
          <p:nvPr userDrawn="1"/>
        </p:nvSpPr>
        <p:spPr>
          <a:xfrm>
            <a:off x="8595360" y="1216152"/>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75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ne Content with Titles and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Text Placeholder 3"/>
          <p:cNvSpPr>
            <a:spLocks noGrp="1"/>
          </p:cNvSpPr>
          <p:nvPr>
            <p:ph type="body" sz="quarter" idx="26" hasCustomPrompt="1"/>
          </p:nvPr>
        </p:nvSpPr>
        <p:spPr>
          <a:xfrm>
            <a:off x="457199" y="5922853"/>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p:cNvSpPr>
            <a:spLocks noGrp="1"/>
          </p:cNvSpPr>
          <p:nvPr>
            <p:ph type="body" sz="quarter" idx="10" hasCustomPrompt="1"/>
          </p:nvPr>
        </p:nvSpPr>
        <p:spPr>
          <a:xfrm>
            <a:off x="457200" y="274320"/>
            <a:ext cx="8686800"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dirty="0"/>
              <a:t>Slide Title</a:t>
            </a:r>
          </a:p>
          <a:p>
            <a:pPr lvl="1"/>
            <a:r>
              <a:rPr lang="en-US" dirty="0"/>
              <a:t>Secondary Title</a:t>
            </a:r>
          </a:p>
        </p:txBody>
      </p:sp>
      <p:sp>
        <p:nvSpPr>
          <p:cNvPr id="6" name="Content Placeholder 2"/>
          <p:cNvSpPr>
            <a:spLocks noGrp="1"/>
          </p:cNvSpPr>
          <p:nvPr>
            <p:ph sz="quarter" idx="27" hasCustomPrompt="1"/>
          </p:nvPr>
        </p:nvSpPr>
        <p:spPr>
          <a:xfrm>
            <a:off x="457200" y="1920240"/>
            <a:ext cx="786384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786384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4"/>
          <p:cNvSpPr>
            <a:spLocks noGrp="1"/>
          </p:cNvSpPr>
          <p:nvPr>
            <p:ph type="body" sz="quarter" idx="15" hasCustomPrompt="1"/>
          </p:nvPr>
        </p:nvSpPr>
        <p:spPr>
          <a:xfrm>
            <a:off x="8988551" y="1920240"/>
            <a:ext cx="274320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13" name="TextBox 12"/>
          <p:cNvSpPr txBox="1"/>
          <p:nvPr userDrawn="1"/>
        </p:nvSpPr>
        <p:spPr>
          <a:xfrm>
            <a:off x="8595360" y="1776984"/>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7680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theme" Target="../theme/theme2.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40" name="Picture 2" descr="C:\Users\pbilick\Desktop\FT_logo_neg_011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70790" y="1872796"/>
            <a:ext cx="8447244" cy="311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283043"/>
      </p:ext>
    </p:extLst>
  </p:cSld>
  <p:clrMap bg1="lt1" tx1="dk1" bg2="lt2" tx2="dk2" accent1="accent1" accent2="accent2" accent3="accent3" accent4="accent4" accent5="accent5" accent6="accent6" hlink="hlink" folHlink="folHlink"/>
  <p:sldLayoutIdLst>
    <p:sldLayoutId id="2147483651" r:id="rId1"/>
    <p:sldLayoutId id="214748371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C:\Users\pbilick\Desktop\FT_logo_pos_0119.png"/>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9994933" y="-10278"/>
            <a:ext cx="2197812" cy="80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021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702" r:id="rId8"/>
    <p:sldLayoutId id="2147483701" r:id="rId9"/>
    <p:sldLayoutId id="2147483703" r:id="rId10"/>
    <p:sldLayoutId id="2147483704"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05" r:id="rId20"/>
    <p:sldLayoutId id="2147483714" r:id="rId21"/>
    <p:sldLayoutId id="2147483715" r:id="rId22"/>
    <p:sldLayoutId id="2147483716" r:id="rId23"/>
    <p:sldLayoutId id="2147483717" r:id="rId24"/>
    <p:sldLayoutId id="2147483689" r:id="rId2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53218"/>
      </p:ext>
    </p:extLst>
  </p:cSld>
  <p:clrMap bg1="lt1" tx1="dk1" bg2="lt2" tx2="dk2" accent1="accent1" accent2="accent2" accent3="accent3" accent4="accent4" accent5="accent5" accent6="accent6" hlink="hlink" folHlink="folHlink"/>
  <p:sldLayoutIdLst>
    <p:sldLayoutId id="2147483658" r:id="rId1"/>
    <p:sldLayoutId id="214748365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457200" y="4754880"/>
            <a:ext cx="112745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60320" y="6400800"/>
            <a:ext cx="2935099" cy="123111"/>
          </a:xfrm>
          <a:prstGeom prst="rect">
            <a:avLst/>
          </a:prstGeom>
        </p:spPr>
        <p:txBody>
          <a:bodyPr wrap="square" lIns="0" tIns="0" rIns="0" bIns="0">
            <a:noAutofit/>
          </a:bodyPr>
          <a:lstStyle/>
          <a:p>
            <a:r>
              <a:rPr lang="en-US" sz="800" b="1" dirty="0">
                <a:latin typeface="Arial" panose="020B0604020202020204" pitchFamily="34" charset="0"/>
                <a:cs typeface="Arial" panose="020B0604020202020204" pitchFamily="34" charset="0"/>
              </a:rPr>
              <a:t>© 20</a:t>
            </a:r>
            <a:r>
              <a:rPr lang="pl-PL" sz="800" b="1" dirty="0">
                <a:latin typeface="Arial" panose="020B0604020202020204" pitchFamily="34" charset="0"/>
                <a:cs typeface="Arial" panose="020B0604020202020204" pitchFamily="34" charset="0"/>
              </a:rPr>
              <a:t>20</a:t>
            </a:r>
            <a:r>
              <a:rPr lang="en-US" sz="800" b="1" dirty="0">
                <a:latin typeface="Arial" panose="020B0604020202020204" pitchFamily="34" charset="0"/>
                <a:cs typeface="Arial" panose="020B0604020202020204" pitchFamily="34" charset="0"/>
              </a:rPr>
              <a:t> Franklin Templeton. All rights reserved.</a:t>
            </a:r>
          </a:p>
        </p:txBody>
      </p:sp>
      <p:pic>
        <p:nvPicPr>
          <p:cNvPr id="16" name="Picture 4" descr="C:\Users\pbilick\Desktop\FT_logo_pos_0119.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0791" y="4953000"/>
            <a:ext cx="2197812" cy="80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805752"/>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5.xml"/><Relationship Id="rId7" Type="http://schemas.openxmlformats.org/officeDocument/2006/relationships/notesSlide" Target="../notesSlides/notesSlide3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5.xml"/><Relationship Id="rId5" Type="http://schemas.openxmlformats.org/officeDocument/2006/relationships/tags" Target="../tags/tag7.xml"/><Relationship Id="rId4" Type="http://schemas.openxmlformats.org/officeDocument/2006/relationships/tags" Target="../tags/tag6.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2.xml"/><Relationship Id="rId4"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661400" y="6434278"/>
            <a:ext cx="3138488" cy="217488"/>
            <a:chOff x="1892" y="3495"/>
            <a:chExt cx="1977" cy="137"/>
          </a:xfrm>
        </p:grpSpPr>
        <p:sp>
          <p:nvSpPr>
            <p:cNvPr id="3" name="Text Box 6"/>
            <p:cNvSpPr txBox="1">
              <a:spLocks noChangeArrowheads="1"/>
            </p:cNvSpPr>
            <p:nvPr/>
          </p:nvSpPr>
          <p:spPr bwMode="gray">
            <a:xfrm>
              <a:off x="1892" y="3513"/>
              <a:ext cx="1977" cy="109"/>
            </a:xfrm>
            <a:prstGeom prst="rect">
              <a:avLst/>
            </a:prstGeom>
            <a:noFill/>
            <a:ln w="6350">
              <a:noFill/>
              <a:miter lim="800000"/>
              <a:headEnd/>
              <a:tailEnd/>
            </a:ln>
            <a:effectLst/>
          </p:spPr>
          <p:txBody>
            <a:bodyPr lIns="109728" tIns="0" rIns="109728" bIns="18288">
              <a:spAutoFit/>
            </a:bodyPr>
            <a:lstStyle>
              <a:lvl1pPr marL="115888" indent="-115888" eaLnBrk="0" hangingPunct="0">
                <a:defRPr sz="1600" b="1">
                  <a:solidFill>
                    <a:schemeClr val="tx1"/>
                  </a:solidFill>
                  <a:latin typeface="Arial" charset="0"/>
                  <a:ea typeface="ＭＳ Ｐゴシック" charset="0"/>
                  <a:cs typeface="Geneva" charset="0"/>
                </a:defRPr>
              </a:lvl1pPr>
              <a:lvl2pPr marL="37931725" indent="-37474525" eaLnBrk="0" hangingPunct="0">
                <a:defRPr sz="1600" b="1">
                  <a:solidFill>
                    <a:schemeClr val="tx1"/>
                  </a:solidFill>
                  <a:latin typeface="Arial" charset="0"/>
                  <a:ea typeface="Geneva" charset="0"/>
                  <a:cs typeface="Geneva" charset="0"/>
                </a:defRPr>
              </a:lvl2pPr>
              <a:lvl3pPr eaLnBrk="0" hangingPunct="0">
                <a:defRPr sz="1600" b="1">
                  <a:solidFill>
                    <a:schemeClr val="tx1"/>
                  </a:solidFill>
                  <a:latin typeface="Arial" charset="0"/>
                  <a:ea typeface="Geneva" charset="0"/>
                  <a:cs typeface="Geneva" charset="0"/>
                </a:defRPr>
              </a:lvl3pPr>
              <a:lvl4pPr eaLnBrk="0" hangingPunct="0">
                <a:defRPr sz="1600" b="1">
                  <a:solidFill>
                    <a:schemeClr val="tx1"/>
                  </a:solidFill>
                  <a:latin typeface="Arial" charset="0"/>
                  <a:ea typeface="Geneva" charset="0"/>
                  <a:cs typeface="Geneva" charset="0"/>
                </a:defRPr>
              </a:lvl4pPr>
              <a:lvl5pPr eaLnBrk="0" hangingPunct="0">
                <a:defRPr sz="1600" b="1">
                  <a:solidFill>
                    <a:schemeClr val="tx1"/>
                  </a:solidFill>
                  <a:latin typeface="Arial" charset="0"/>
                  <a:ea typeface="Geneva" charset="0"/>
                  <a:cs typeface="Geneva" charset="0"/>
                </a:defRPr>
              </a:lvl5pPr>
              <a:lvl6pPr marL="457200" eaLnBrk="0" fontAlgn="base" hangingPunct="0">
                <a:spcBef>
                  <a:spcPct val="0"/>
                </a:spcBef>
                <a:spcAft>
                  <a:spcPct val="0"/>
                </a:spcAft>
                <a:defRPr sz="1600" b="1">
                  <a:solidFill>
                    <a:schemeClr val="tx1"/>
                  </a:solidFill>
                  <a:latin typeface="Arial" charset="0"/>
                  <a:ea typeface="Geneva" charset="0"/>
                  <a:cs typeface="Geneva" charset="0"/>
                </a:defRPr>
              </a:lvl6pPr>
              <a:lvl7pPr marL="914400" eaLnBrk="0" fontAlgn="base" hangingPunct="0">
                <a:spcBef>
                  <a:spcPct val="0"/>
                </a:spcBef>
                <a:spcAft>
                  <a:spcPct val="0"/>
                </a:spcAft>
                <a:defRPr sz="1600" b="1">
                  <a:solidFill>
                    <a:schemeClr val="tx1"/>
                  </a:solidFill>
                  <a:latin typeface="Arial" charset="0"/>
                  <a:ea typeface="Geneva" charset="0"/>
                  <a:cs typeface="Geneva" charset="0"/>
                </a:defRPr>
              </a:lvl7pPr>
              <a:lvl8pPr marL="1371600" eaLnBrk="0" fontAlgn="base" hangingPunct="0">
                <a:spcBef>
                  <a:spcPct val="0"/>
                </a:spcBef>
                <a:spcAft>
                  <a:spcPct val="0"/>
                </a:spcAft>
                <a:defRPr sz="1600" b="1">
                  <a:solidFill>
                    <a:schemeClr val="tx1"/>
                  </a:solidFill>
                  <a:latin typeface="Arial" charset="0"/>
                  <a:ea typeface="Geneva" charset="0"/>
                  <a:cs typeface="Geneva" charset="0"/>
                </a:defRPr>
              </a:lvl8pPr>
              <a:lvl9pPr marL="1828800" eaLnBrk="0" fontAlgn="base" hangingPunct="0">
                <a:spcBef>
                  <a:spcPct val="0"/>
                </a:spcBef>
                <a:spcAft>
                  <a:spcPct val="0"/>
                </a:spcAft>
                <a:defRPr sz="1600" b="1">
                  <a:solidFill>
                    <a:schemeClr val="tx1"/>
                  </a:solidFill>
                  <a:latin typeface="Arial" charset="0"/>
                  <a:ea typeface="Geneva" charset="0"/>
                  <a:cs typeface="Geneva" charset="0"/>
                </a:defRPr>
              </a:lvl9pPr>
            </a:lstStyle>
            <a:p>
              <a:pPr algn="ctr">
                <a:defRPr/>
              </a:pPr>
              <a:r>
                <a:rPr lang="en-US" sz="1000" dirty="0">
                  <a:solidFill>
                    <a:schemeClr val="bg1"/>
                  </a:solidFill>
                  <a:latin typeface="Arial Narrow" charset="0"/>
                </a:rPr>
                <a:t>Not FDIC Insured • May Lose Value •</a:t>
              </a:r>
              <a:r>
                <a:rPr lang="en-US" sz="1000" baseline="-6000" dirty="0">
                  <a:solidFill>
                    <a:schemeClr val="bg1"/>
                  </a:solidFill>
                  <a:latin typeface="Arial Narrow" charset="0"/>
                </a:rPr>
                <a:t> </a:t>
              </a:r>
              <a:r>
                <a:rPr lang="en-US" sz="1000" dirty="0">
                  <a:solidFill>
                    <a:schemeClr val="bg1"/>
                  </a:solidFill>
                  <a:latin typeface="Arial Narrow" charset="0"/>
                </a:rPr>
                <a:t>No Bank Guarantee</a:t>
              </a:r>
              <a:endParaRPr lang="en-US" sz="1000" baseline="-6000" dirty="0">
                <a:solidFill>
                  <a:schemeClr val="bg1"/>
                </a:solidFill>
                <a:latin typeface="Arial Narrow" charset="0"/>
              </a:endParaRPr>
            </a:p>
          </p:txBody>
        </p:sp>
        <p:sp>
          <p:nvSpPr>
            <p:cNvPr id="4" name="Rectangle 7"/>
            <p:cNvSpPr>
              <a:spLocks noChangeArrowheads="1"/>
            </p:cNvSpPr>
            <p:nvPr/>
          </p:nvSpPr>
          <p:spPr bwMode="gray">
            <a:xfrm>
              <a:off x="1917" y="3495"/>
              <a:ext cx="1904" cy="137"/>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dirty="0"/>
            </a:p>
          </p:txBody>
        </p:sp>
      </p:gr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71"/>
            <a:ext cx="12188825" cy="686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2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DEE4CCE-E124-4EEF-808B-DF88997C2318}" type="slidenum">
              <a:rPr lang="en-US" smtClean="0"/>
              <a:pPr/>
              <a:t>10</a:t>
            </a:fld>
            <a:endParaRPr lang="en-US" dirty="0"/>
          </a:p>
        </p:txBody>
      </p:sp>
      <p:sp>
        <p:nvSpPr>
          <p:cNvPr id="3" name="Text Placeholder 2"/>
          <p:cNvSpPr>
            <a:spLocks noGrp="1"/>
          </p:cNvSpPr>
          <p:nvPr>
            <p:ph type="body" sz="quarter" idx="10"/>
          </p:nvPr>
        </p:nvSpPr>
        <p:spPr>
          <a:xfrm>
            <a:off x="457200" y="274320"/>
            <a:ext cx="8686800" cy="914400"/>
          </a:xfrm>
        </p:spPr>
        <p:txBody>
          <a:bodyPr/>
          <a:lstStyle/>
          <a:p>
            <a:r>
              <a:rPr lang="pl-PL" dirty="0"/>
              <a:t>Diversification </a:t>
            </a:r>
            <a:r>
              <a:rPr lang="en-US" dirty="0"/>
              <a:t>I</a:t>
            </a:r>
            <a:r>
              <a:rPr lang="pl-PL" dirty="0"/>
              <a:t>s Skewed</a:t>
            </a: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349312"/>
            <a:ext cx="11276012" cy="2264170"/>
          </a:xfrm>
          <a:prstGeom prst="rect">
            <a:avLst/>
          </a:prstGeom>
        </p:spPr>
      </p:pic>
    </p:spTree>
    <p:extLst>
      <p:ext uri="{BB962C8B-B14F-4D97-AF65-F5344CB8AC3E}">
        <p14:creationId xmlns:p14="http://schemas.microsoft.com/office/powerpoint/2010/main" val="473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a:extLst>
              <a:ext uri="{FF2B5EF4-FFF2-40B4-BE49-F238E27FC236}">
                <a16:creationId xmlns:a16="http://schemas.microsoft.com/office/drawing/2014/main" id="{8D2B841A-5C52-4530-B4C0-C3FE8CA09281}"/>
              </a:ext>
            </a:extLst>
          </p:cNvPr>
          <p:cNvSpPr>
            <a:spLocks noGrp="1"/>
          </p:cNvSpPr>
          <p:nvPr>
            <p:ph type="sldNum" sz="quarter" idx="4"/>
          </p:nvPr>
        </p:nvSpPr>
        <p:spPr>
          <a:xfrm>
            <a:off x="11366627" y="6537325"/>
            <a:ext cx="365125" cy="184150"/>
          </a:xfrm>
        </p:spPr>
        <p:txBody>
          <a:bodyPr/>
          <a:lstStyle/>
          <a:p>
            <a:fld id="{8DEE4CCE-E124-4EEF-808B-DF88997C2318}" type="slidenum">
              <a:rPr lang="en-US" smtClean="0"/>
              <a:pPr/>
              <a:t>11</a:t>
            </a:fld>
            <a:endParaRPr lang="en-US" dirty="0"/>
          </a:p>
        </p:txBody>
      </p:sp>
      <p:sp>
        <p:nvSpPr>
          <p:cNvPr id="18" name="Text Placeholder 3">
            <a:extLst>
              <a:ext uri="{FF2B5EF4-FFF2-40B4-BE49-F238E27FC236}">
                <a16:creationId xmlns:a16="http://schemas.microsoft.com/office/drawing/2014/main" id="{02886465-86D0-4FA5-B63D-CAEAA30F23A3}"/>
              </a:ext>
            </a:extLst>
          </p:cNvPr>
          <p:cNvSpPr>
            <a:spLocks noGrp="1"/>
          </p:cNvSpPr>
          <p:nvPr>
            <p:ph type="body" sz="quarter" idx="26"/>
          </p:nvPr>
        </p:nvSpPr>
        <p:spPr>
          <a:xfrm>
            <a:off x="457199" y="6145991"/>
            <a:ext cx="11274552" cy="346249"/>
          </a:xfrm>
        </p:spPr>
        <p:txBody>
          <a:bodyPr/>
          <a:lstStyle/>
          <a:p>
            <a:r>
              <a:rPr lang="en-US" dirty="0"/>
              <a:t>Sources: Morningstar; S&amp;P.</a:t>
            </a:r>
          </a:p>
          <a:p>
            <a:r>
              <a:rPr lang="en-US" dirty="0"/>
              <a:t>Indexes are unmanaged and one cannot invest directly in an index. </a:t>
            </a:r>
          </a:p>
        </p:txBody>
      </p:sp>
      <p:sp>
        <p:nvSpPr>
          <p:cNvPr id="20" name="Text Placeholder 2">
            <a:extLst>
              <a:ext uri="{FF2B5EF4-FFF2-40B4-BE49-F238E27FC236}">
                <a16:creationId xmlns:a16="http://schemas.microsoft.com/office/drawing/2014/main" id="{8747CEC0-FCC4-4090-9A40-F901D481622C}"/>
              </a:ext>
            </a:extLst>
          </p:cNvPr>
          <p:cNvSpPr>
            <a:spLocks noGrp="1"/>
          </p:cNvSpPr>
          <p:nvPr>
            <p:ph type="body" sz="quarter" idx="10"/>
          </p:nvPr>
        </p:nvSpPr>
        <p:spPr>
          <a:xfrm>
            <a:off x="457200" y="274320"/>
            <a:ext cx="8686800" cy="914400"/>
          </a:xfrm>
        </p:spPr>
        <p:txBody>
          <a:bodyPr/>
          <a:lstStyle/>
          <a:p>
            <a:r>
              <a:rPr lang="pl-PL" dirty="0"/>
              <a:t>Diversification </a:t>
            </a:r>
            <a:r>
              <a:rPr lang="en-US" dirty="0"/>
              <a:t>I</a:t>
            </a:r>
            <a:r>
              <a:rPr lang="pl-PL" dirty="0"/>
              <a:t>s Skewed</a:t>
            </a:r>
            <a:endParaRPr lang="en-US" dirty="0"/>
          </a:p>
        </p:txBody>
      </p:sp>
      <p:sp>
        <p:nvSpPr>
          <p:cNvPr id="24" name="Text Placeholder 1">
            <a:extLst>
              <a:ext uri="{FF2B5EF4-FFF2-40B4-BE49-F238E27FC236}">
                <a16:creationId xmlns:a16="http://schemas.microsoft.com/office/drawing/2014/main" id="{303287EB-58F2-4716-8798-AEE9B64C8F1F}"/>
              </a:ext>
            </a:extLst>
          </p:cNvPr>
          <p:cNvSpPr>
            <a:spLocks noGrp="1"/>
          </p:cNvSpPr>
          <p:nvPr>
            <p:ph type="body" sz="quarter" idx="14"/>
          </p:nvPr>
        </p:nvSpPr>
        <p:spPr>
          <a:xfrm>
            <a:off x="457200" y="1371600"/>
            <a:ext cx="8686800" cy="276999"/>
          </a:xfrm>
        </p:spPr>
        <p:txBody>
          <a:bodyPr>
            <a:spAutoFit/>
          </a:bodyPr>
          <a:lstStyle/>
          <a:p>
            <a:r>
              <a:rPr lang="en-US" dirty="0"/>
              <a:t>S&amp;P 500 Index Holdings by Weighting </a:t>
            </a:r>
            <a:r>
              <a:rPr lang="en-US" b="0" dirty="0"/>
              <a:t>(as of December 31, 201</a:t>
            </a:r>
            <a:r>
              <a:rPr lang="pl-PL" b="0" dirty="0"/>
              <a:t>9</a:t>
            </a:r>
            <a:r>
              <a:rPr lang="en-US" b="0" dirty="0"/>
              <a:t>)</a:t>
            </a:r>
            <a:endParaRPr lang="en-US" dirty="0"/>
          </a:p>
        </p:txBody>
      </p:sp>
      <p:sp>
        <p:nvSpPr>
          <p:cNvPr id="25" name="Rectangle 24">
            <a:extLst>
              <a:ext uri="{FF2B5EF4-FFF2-40B4-BE49-F238E27FC236}">
                <a16:creationId xmlns:a16="http://schemas.microsoft.com/office/drawing/2014/main" id="{9C826D51-D692-4E38-B46E-5D0B4F09D077}"/>
              </a:ext>
            </a:extLst>
          </p:cNvPr>
          <p:cNvSpPr/>
          <p:nvPr/>
        </p:nvSpPr>
        <p:spPr>
          <a:xfrm>
            <a:off x="4628113" y="2034993"/>
            <a:ext cx="6347345" cy="3757152"/>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id="{7A07C3BC-2FDF-48CC-9282-F6EF39C5A80A}"/>
              </a:ext>
            </a:extLst>
          </p:cNvPr>
          <p:cNvGraphicFramePr/>
          <p:nvPr>
            <p:extLst>
              <p:ext uri="{D42A27DB-BD31-4B8C-83A1-F6EECF244321}">
                <p14:modId xmlns:p14="http://schemas.microsoft.com/office/powerpoint/2010/main" val="2964862324"/>
              </p:ext>
            </p:extLst>
          </p:nvPr>
        </p:nvGraphicFramePr>
        <p:xfrm>
          <a:off x="457199" y="2034993"/>
          <a:ext cx="10632559" cy="390860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
            <a:extLst>
              <a:ext uri="{FF2B5EF4-FFF2-40B4-BE49-F238E27FC236}">
                <a16:creationId xmlns:a16="http://schemas.microsoft.com/office/drawing/2014/main" id="{243E06A3-9D70-465B-B7A2-88E8BD7927E8}"/>
              </a:ext>
            </a:extLst>
          </p:cNvPr>
          <p:cNvSpPr txBox="1"/>
          <p:nvPr/>
        </p:nvSpPr>
        <p:spPr>
          <a:xfrm>
            <a:off x="1888194" y="2414283"/>
            <a:ext cx="2560320" cy="822960"/>
          </a:xfrm>
          <a:prstGeom prst="wedgeRectCallout">
            <a:avLst>
              <a:gd name="adj1" fmla="val -64028"/>
              <a:gd name="adj2" fmla="val 47196"/>
            </a:avLst>
          </a:prstGeom>
          <a:solidFill>
            <a:schemeClr val="accent1"/>
          </a:solidFill>
        </p:spPr>
        <p:txBody>
          <a:bodyPr wrap="square" lIns="91440" tIns="91440" rIns="91440" bIns="9144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chemeClr val="bg1"/>
                </a:solidFill>
                <a:latin typeface="Arial" panose="020B0604020202020204" pitchFamily="34" charset="0"/>
                <a:cs typeface="Arial" panose="020B0604020202020204" pitchFamily="34" charset="0"/>
              </a:rPr>
              <a:t>Top 1</a:t>
            </a:r>
            <a:r>
              <a:rPr lang="pl-PL" sz="2000" dirty="0">
                <a:solidFill>
                  <a:schemeClr val="bg1"/>
                </a:solidFill>
                <a:latin typeface="Arial" panose="020B0604020202020204" pitchFamily="34" charset="0"/>
                <a:cs typeface="Arial" panose="020B0604020202020204" pitchFamily="34" charset="0"/>
              </a:rPr>
              <a:t>2 </a:t>
            </a:r>
            <a:r>
              <a:rPr lang="en-US" sz="2000" dirty="0">
                <a:solidFill>
                  <a:schemeClr val="bg1"/>
                </a:solidFill>
                <a:latin typeface="Arial" panose="020B0604020202020204" pitchFamily="34" charset="0"/>
                <a:cs typeface="Arial" panose="020B0604020202020204" pitchFamily="34" charset="0"/>
              </a:rPr>
              <a:t>Holdings</a:t>
            </a:r>
          </a:p>
          <a:p>
            <a:pPr algn="ctr"/>
            <a:r>
              <a:rPr lang="en-US" sz="2000" b="1" dirty="0">
                <a:solidFill>
                  <a:schemeClr val="bg1"/>
                </a:solidFill>
                <a:latin typeface="Arial" panose="020B0604020202020204" pitchFamily="34" charset="0"/>
                <a:cs typeface="Arial" panose="020B0604020202020204" pitchFamily="34" charset="0"/>
              </a:rPr>
              <a:t>= 2</a:t>
            </a:r>
            <a:r>
              <a:rPr lang="pl-PL" sz="2000" b="1" dirty="0">
                <a:solidFill>
                  <a:schemeClr val="bg1"/>
                </a:solidFill>
                <a:latin typeface="Arial" panose="020B0604020202020204" pitchFamily="34" charset="0"/>
                <a:cs typeface="Arial" panose="020B0604020202020204" pitchFamily="34" charset="0"/>
              </a:rPr>
              <a:t>5</a:t>
            </a:r>
            <a:r>
              <a:rPr lang="en-US" sz="2000" b="1" dirty="0">
                <a:solidFill>
                  <a:schemeClr val="bg1"/>
                </a:solidFill>
                <a:latin typeface="Arial" panose="020B0604020202020204" pitchFamily="34" charset="0"/>
                <a:cs typeface="Arial" panose="020B0604020202020204" pitchFamily="34" charset="0"/>
              </a:rPr>
              <a:t>% of Index </a:t>
            </a:r>
          </a:p>
        </p:txBody>
      </p:sp>
      <p:sp>
        <p:nvSpPr>
          <p:cNvPr id="28" name="TextBox 1">
            <a:extLst>
              <a:ext uri="{FF2B5EF4-FFF2-40B4-BE49-F238E27FC236}">
                <a16:creationId xmlns:a16="http://schemas.microsoft.com/office/drawing/2014/main" id="{7B1AB921-16D9-46C0-AD99-C82EFF46C02F}"/>
              </a:ext>
            </a:extLst>
          </p:cNvPr>
          <p:cNvSpPr txBox="1"/>
          <p:nvPr/>
        </p:nvSpPr>
        <p:spPr>
          <a:xfrm>
            <a:off x="6796796" y="3939307"/>
            <a:ext cx="2560320" cy="822960"/>
          </a:xfrm>
          <a:prstGeom prst="wedgeRectCallout">
            <a:avLst>
              <a:gd name="adj1" fmla="val -64031"/>
              <a:gd name="adj2" fmla="val 44835"/>
            </a:avLst>
          </a:prstGeom>
          <a:solidFill>
            <a:schemeClr val="accent5"/>
          </a:solidFill>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chemeClr val="bg1"/>
                </a:solidFill>
                <a:latin typeface="Arial" panose="020B0604020202020204" pitchFamily="34" charset="0"/>
                <a:cs typeface="Arial" panose="020B0604020202020204" pitchFamily="34" charset="0"/>
              </a:rPr>
              <a:t>Bottom 3</a:t>
            </a:r>
            <a:r>
              <a:rPr lang="pl-PL" sz="2000" dirty="0">
                <a:solidFill>
                  <a:schemeClr val="bg1"/>
                </a:solidFill>
                <a:latin typeface="Arial" panose="020B0604020202020204" pitchFamily="34" charset="0"/>
                <a:cs typeface="Arial" panose="020B0604020202020204" pitchFamily="34" charset="0"/>
              </a:rPr>
              <a:t>62</a:t>
            </a:r>
            <a:r>
              <a:rPr lang="en-US" sz="2000" dirty="0">
                <a:solidFill>
                  <a:schemeClr val="bg1"/>
                </a:solidFill>
                <a:latin typeface="Arial" panose="020B0604020202020204" pitchFamily="34" charset="0"/>
                <a:cs typeface="Arial" panose="020B0604020202020204" pitchFamily="34" charset="0"/>
              </a:rPr>
              <a:t> Holdings </a:t>
            </a:r>
          </a:p>
          <a:p>
            <a:pPr algn="ctr"/>
            <a:r>
              <a:rPr lang="en-US" sz="2000" b="1" dirty="0">
                <a:solidFill>
                  <a:schemeClr val="bg1"/>
                </a:solidFill>
                <a:latin typeface="Arial" panose="020B0604020202020204" pitchFamily="34" charset="0"/>
                <a:cs typeface="Arial" panose="020B0604020202020204" pitchFamily="34" charset="0"/>
              </a:rPr>
              <a:t>= </a:t>
            </a:r>
            <a:r>
              <a:rPr lang="pl-PL" sz="2000" b="1" dirty="0">
                <a:solidFill>
                  <a:schemeClr val="bg1"/>
                </a:solidFill>
                <a:latin typeface="Arial" panose="020B0604020202020204" pitchFamily="34" charset="0"/>
                <a:cs typeface="Arial" panose="020B0604020202020204" pitchFamily="34" charset="0"/>
              </a:rPr>
              <a:t>25</a:t>
            </a:r>
            <a:r>
              <a:rPr lang="en-US" sz="2000" b="1" dirty="0">
                <a:solidFill>
                  <a:schemeClr val="bg1"/>
                </a:solidFill>
                <a:latin typeface="Arial" panose="020B0604020202020204" pitchFamily="34" charset="0"/>
                <a:cs typeface="Arial" panose="020B0604020202020204" pitchFamily="34" charset="0"/>
              </a:rPr>
              <a:t>% of Index</a:t>
            </a:r>
          </a:p>
        </p:txBody>
      </p:sp>
      <p:sp>
        <p:nvSpPr>
          <p:cNvPr id="29" name="Rectangle 28">
            <a:extLst>
              <a:ext uri="{FF2B5EF4-FFF2-40B4-BE49-F238E27FC236}">
                <a16:creationId xmlns:a16="http://schemas.microsoft.com/office/drawing/2014/main" id="{79AFF91C-F776-42EF-A252-36D91231AC81}"/>
              </a:ext>
            </a:extLst>
          </p:cNvPr>
          <p:cNvSpPr/>
          <p:nvPr/>
        </p:nvSpPr>
        <p:spPr>
          <a:xfrm>
            <a:off x="1334163" y="2184400"/>
            <a:ext cx="204668" cy="3607746"/>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0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10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11366627" y="6537325"/>
            <a:ext cx="365125" cy="184150"/>
          </a:xfrm>
        </p:spPr>
        <p:txBody>
          <a:bodyPr/>
          <a:lstStyle/>
          <a:p>
            <a:fld id="{8DEE4CCE-E124-4EEF-808B-DF88997C2318}" type="slidenum">
              <a:rPr lang="en-US" smtClean="0"/>
              <a:pPr/>
              <a:t>12</a:t>
            </a:fld>
            <a:endParaRPr lang="en-US" dirty="0"/>
          </a:p>
        </p:txBody>
      </p:sp>
      <p:sp>
        <p:nvSpPr>
          <p:cNvPr id="3" name="Text Placeholder 2"/>
          <p:cNvSpPr>
            <a:spLocks noGrp="1"/>
          </p:cNvSpPr>
          <p:nvPr>
            <p:ph type="body" sz="quarter" idx="10"/>
          </p:nvPr>
        </p:nvSpPr>
        <p:spPr/>
        <p:txBody>
          <a:bodyPr/>
          <a:lstStyle/>
          <a:p>
            <a:r>
              <a:rPr lang="en-US" dirty="0"/>
              <a:t>A Little Perspective on a Big Disparity</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849" y="1538021"/>
            <a:ext cx="3299839" cy="442902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048" y="-15819042"/>
            <a:ext cx="30475060" cy="22856296"/>
          </a:xfrm>
          <a:prstGeom prst="rect">
            <a:avLst/>
          </a:prstGeom>
        </p:spPr>
      </p:pic>
    </p:spTree>
    <p:extLst>
      <p:ext uri="{BB962C8B-B14F-4D97-AF65-F5344CB8AC3E}">
        <p14:creationId xmlns:p14="http://schemas.microsoft.com/office/powerpoint/2010/main" val="48354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1000" fill="hold"/>
                                        <p:tgtEl>
                                          <p:spTgt spid="13"/>
                                        </p:tgtEl>
                                      </p:cBhvr>
                                      <p:by x="15000" y="15000"/>
                                    </p:animScale>
                                  </p:childTnLst>
                                </p:cTn>
                              </p:par>
                              <p:par>
                                <p:cTn id="7" presetID="0" presetClass="path" presetSubtype="0" accel="50000" decel="50000" fill="hold" nodeType="withEffect">
                                  <p:stCondLst>
                                    <p:cond delay="0"/>
                                  </p:stCondLst>
                                  <p:childTnLst>
                                    <p:animMotion origin="layout" path="M 3.34462E-6 -2.22222E-6 L -0.1042 0.27408 " pathEditMode="relative" rAng="0" ptsTypes="AA">
                                      <p:cBhvr>
                                        <p:cTn id="8" dur="1000" fill="hold"/>
                                        <p:tgtEl>
                                          <p:spTgt spid="13"/>
                                        </p:tgtEl>
                                        <p:attrNameLst>
                                          <p:attrName>ppt_x</p:attrName>
                                          <p:attrName>ppt_y</p:attrName>
                                        </p:attrNameLst>
                                      </p:cBhvr>
                                      <p:rCtr x="-5210" y="13704"/>
                                    </p:animMotion>
                                  </p:childTnLst>
                                </p:cTn>
                              </p:par>
                              <p:par>
                                <p:cTn id="9" presetID="6" presetClass="emph" presetSubtype="0" accel="50000" decel="50000" fill="hold" nodeType="withEffect">
                                  <p:stCondLst>
                                    <p:cond delay="0"/>
                                  </p:stCondLst>
                                  <p:childTnLst>
                                    <p:animScale>
                                      <p:cBhvr>
                                        <p:cTn id="10" dur="1000" fill="hold"/>
                                        <p:tgtEl>
                                          <p:spTgt spid="19"/>
                                        </p:tgtEl>
                                      </p:cBhvr>
                                      <p:by x="25000" y="25000"/>
                                    </p:animScale>
                                  </p:childTnLst>
                                </p:cTn>
                              </p:par>
                              <p:par>
                                <p:cTn id="11" presetID="0" presetClass="path" presetSubtype="0" accel="50000" decel="50000" fill="hold" nodeType="withEffect">
                                  <p:stCondLst>
                                    <p:cond delay="0"/>
                                  </p:stCondLst>
                                  <p:childTnLst>
                                    <p:animMotion origin="layout" path="M -4.16515E-6 -2.22222E-6 L -0.87288 1.17246 " pathEditMode="relative" rAng="0" ptsTypes="AA">
                                      <p:cBhvr>
                                        <p:cTn id="12" dur="1000" fill="hold"/>
                                        <p:tgtEl>
                                          <p:spTgt spid="19"/>
                                        </p:tgtEl>
                                        <p:attrNameLst>
                                          <p:attrName>ppt_x</p:attrName>
                                          <p:attrName>ppt_y</p:attrName>
                                        </p:attrNameLst>
                                      </p:cBhvr>
                                      <p:rCtr x="-43644" y="58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8DEE4CCE-E124-4EEF-808B-DF88997C2318}" type="slidenum">
              <a:rPr lang="en-US" smtClean="0"/>
              <a:pPr/>
              <a:t>13</a:t>
            </a:fld>
            <a:endParaRPr lang="en-US" dirty="0"/>
          </a:p>
        </p:txBody>
      </p:sp>
      <p:sp>
        <p:nvSpPr>
          <p:cNvPr id="11" name="Text Placeholder 10"/>
          <p:cNvSpPr>
            <a:spLocks noGrp="1"/>
          </p:cNvSpPr>
          <p:nvPr>
            <p:ph type="body" sz="quarter" idx="26"/>
          </p:nvPr>
        </p:nvSpPr>
        <p:spPr>
          <a:xfrm>
            <a:off x="457199" y="6145991"/>
            <a:ext cx="11274552" cy="346249"/>
          </a:xfrm>
        </p:spPr>
        <p:txBody>
          <a:bodyPr/>
          <a:lstStyle/>
          <a:p>
            <a:r>
              <a:rPr lang="en-US" dirty="0"/>
              <a:t>Sources:  Morningstar; </a:t>
            </a:r>
            <a:r>
              <a:rPr lang="en-US" dirty="0" err="1"/>
              <a:t>FactSet</a:t>
            </a:r>
            <a:r>
              <a:rPr lang="en-US" dirty="0"/>
              <a:t>.; S&amp;P.</a:t>
            </a:r>
          </a:p>
          <a:p>
            <a:r>
              <a:rPr lang="en-US" dirty="0"/>
              <a:t>Indexes are unmanaged and one cannot invest directly in an index. Index returns do not reflect any fees, expenses or sales charges.</a:t>
            </a:r>
          </a:p>
        </p:txBody>
      </p:sp>
      <p:sp>
        <p:nvSpPr>
          <p:cNvPr id="3" name="Text Placeholder 2"/>
          <p:cNvSpPr>
            <a:spLocks noGrp="1"/>
          </p:cNvSpPr>
          <p:nvPr>
            <p:ph type="body" sz="quarter" idx="10"/>
          </p:nvPr>
        </p:nvSpPr>
        <p:spPr/>
        <p:txBody>
          <a:bodyPr/>
          <a:lstStyle/>
          <a:p>
            <a:r>
              <a:rPr lang="en-US" dirty="0"/>
              <a:t>Two Noteworthy Sector Bubbles</a:t>
            </a:r>
          </a:p>
          <a:p>
            <a:endParaRPr lang="en-US" dirty="0"/>
          </a:p>
        </p:txBody>
      </p:sp>
      <p:sp>
        <p:nvSpPr>
          <p:cNvPr id="14" name="Text Placeholder 13"/>
          <p:cNvSpPr>
            <a:spLocks noGrp="1"/>
          </p:cNvSpPr>
          <p:nvPr>
            <p:ph type="body" sz="quarter" idx="31"/>
          </p:nvPr>
        </p:nvSpPr>
        <p:spPr>
          <a:xfrm>
            <a:off x="457200" y="1371600"/>
            <a:ext cx="5303520" cy="548640"/>
          </a:xfrm>
        </p:spPr>
        <p:txBody>
          <a:bodyPr/>
          <a:lstStyle/>
          <a:p>
            <a:r>
              <a:rPr lang="en-US" dirty="0"/>
              <a:t>S&amp;P 500 Index Sector Weightings </a:t>
            </a:r>
          </a:p>
          <a:p>
            <a:endParaRPr lang="en-US" dirty="0"/>
          </a:p>
        </p:txBody>
      </p:sp>
      <p:graphicFrame>
        <p:nvGraphicFramePr>
          <p:cNvPr id="15" name="Content Placeholder 14"/>
          <p:cNvGraphicFramePr>
            <a:graphicFrameLocks noGrp="1"/>
          </p:cNvGraphicFramePr>
          <p:nvPr>
            <p:ph sz="quarter" idx="28"/>
            <p:extLst>
              <p:ext uri="{D42A27DB-BD31-4B8C-83A1-F6EECF244321}">
                <p14:modId xmlns:p14="http://schemas.microsoft.com/office/powerpoint/2010/main" val="2300895103"/>
              </p:ext>
            </p:extLst>
          </p:nvPr>
        </p:nvGraphicFramePr>
        <p:xfrm>
          <a:off x="457200" y="2121726"/>
          <a:ext cx="4590288" cy="3639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5"/>
          <p:cNvGraphicFramePr>
            <a:graphicFrameLocks noGrp="1"/>
          </p:cNvGraphicFramePr>
          <p:nvPr>
            <p:ph sz="quarter" idx="27"/>
            <p:extLst>
              <p:ext uri="{D42A27DB-BD31-4B8C-83A1-F6EECF244321}">
                <p14:modId xmlns:p14="http://schemas.microsoft.com/office/powerpoint/2010/main" val="779438558"/>
              </p:ext>
            </p:extLst>
          </p:nvPr>
        </p:nvGraphicFramePr>
        <p:xfrm>
          <a:off x="6218238" y="2124075"/>
          <a:ext cx="4592637" cy="3636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8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0" categoryIdx="2" bldStep="ptIn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graphicEl>
                                              <a:chart seriesIdx="0" categoryIdx="2"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seriesEl"/>
        </p:bldSub>
      </p:bldGraphic>
      <p:bldGraphic spid="16" grpId="0" uiExpand="1">
        <p:bldSub>
          <a:bldChart bld="seriesEl"/>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8DEE4CCE-E124-4EEF-808B-DF88997C2318}" type="slidenum">
              <a:rPr lang="en-US" smtClean="0"/>
              <a:pPr/>
              <a:t>14</a:t>
            </a:fld>
            <a:endParaRPr lang="en-US" dirty="0"/>
          </a:p>
        </p:txBody>
      </p:sp>
      <p:sp>
        <p:nvSpPr>
          <p:cNvPr id="11" name="Text Placeholder 10"/>
          <p:cNvSpPr>
            <a:spLocks noGrp="1"/>
          </p:cNvSpPr>
          <p:nvPr>
            <p:ph type="body" sz="quarter" idx="26"/>
          </p:nvPr>
        </p:nvSpPr>
        <p:spPr>
          <a:xfrm>
            <a:off x="457199" y="6145991"/>
            <a:ext cx="11274552" cy="346249"/>
          </a:xfrm>
        </p:spPr>
        <p:txBody>
          <a:bodyPr/>
          <a:lstStyle/>
          <a:p>
            <a:r>
              <a:rPr lang="en-US" dirty="0"/>
              <a:t>Sources: </a:t>
            </a:r>
            <a:r>
              <a:rPr lang="en-US" dirty="0" err="1"/>
              <a:t>FactSet</a:t>
            </a:r>
            <a:r>
              <a:rPr lang="en-US" dirty="0"/>
              <a:t>, MSCI. </a:t>
            </a:r>
          </a:p>
          <a:p>
            <a:r>
              <a:rPr lang="en-US" dirty="0"/>
              <a:t>Indexes are unmanaged and one cannot invest directly in an index. Index returns do not reflect any fees, expenses or sales charges. </a:t>
            </a:r>
          </a:p>
        </p:txBody>
      </p:sp>
      <p:sp>
        <p:nvSpPr>
          <p:cNvPr id="3" name="Text Placeholder 2"/>
          <p:cNvSpPr>
            <a:spLocks noGrp="1"/>
          </p:cNvSpPr>
          <p:nvPr>
            <p:ph type="body" sz="quarter" idx="10"/>
          </p:nvPr>
        </p:nvSpPr>
        <p:spPr>
          <a:xfrm>
            <a:off x="457200" y="274320"/>
            <a:ext cx="8686800" cy="914400"/>
          </a:xfrm>
        </p:spPr>
        <p:txBody>
          <a:bodyPr/>
          <a:lstStyle/>
          <a:p>
            <a:r>
              <a:rPr lang="en-US" dirty="0"/>
              <a:t>One Famous Geographic Bubble</a:t>
            </a:r>
          </a:p>
          <a:p>
            <a:endParaRPr lang="en-US" dirty="0"/>
          </a:p>
        </p:txBody>
      </p:sp>
      <p:sp>
        <p:nvSpPr>
          <p:cNvPr id="9" name="Text Placeholder 13"/>
          <p:cNvSpPr>
            <a:spLocks noGrp="1"/>
          </p:cNvSpPr>
          <p:nvPr>
            <p:ph type="body" sz="quarter" idx="31"/>
          </p:nvPr>
        </p:nvSpPr>
        <p:spPr>
          <a:xfrm>
            <a:off x="457199" y="1371600"/>
            <a:ext cx="5303520" cy="276999"/>
          </a:xfrm>
        </p:spPr>
        <p:txBody>
          <a:bodyPr>
            <a:spAutoFit/>
          </a:bodyPr>
          <a:lstStyle/>
          <a:p>
            <a:r>
              <a:rPr lang="en-US" dirty="0"/>
              <a:t>MSCI World Index Japan Weighting</a:t>
            </a:r>
            <a:endParaRPr lang="en-US" baseline="30000" dirty="0"/>
          </a:p>
        </p:txBody>
      </p:sp>
      <p:graphicFrame>
        <p:nvGraphicFramePr>
          <p:cNvPr id="2" name="Chart 1"/>
          <p:cNvGraphicFramePr/>
          <p:nvPr/>
        </p:nvGraphicFramePr>
        <p:xfrm>
          <a:off x="457201" y="2251932"/>
          <a:ext cx="2743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1132619" y="2927350"/>
            <a:ext cx="1392364" cy="1392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Arial" panose="020B0604020202020204" pitchFamily="34" charset="0"/>
                <a:cs typeface="Arial" panose="020B0604020202020204" pitchFamily="34" charset="0"/>
              </a:rPr>
              <a:t>1982</a:t>
            </a:r>
          </a:p>
        </p:txBody>
      </p:sp>
      <p:sp>
        <p:nvSpPr>
          <p:cNvPr id="5" name="TextBox 4"/>
          <p:cNvSpPr txBox="1"/>
          <p:nvPr/>
        </p:nvSpPr>
        <p:spPr>
          <a:xfrm>
            <a:off x="2441126" y="2216083"/>
            <a:ext cx="801823" cy="461665"/>
          </a:xfrm>
          <a:prstGeom prst="rect">
            <a:avLst/>
          </a:prstGeom>
          <a:noFill/>
        </p:spPr>
        <p:txBody>
          <a:bodyPr wrap="none" rtlCol="0">
            <a:spAutoFit/>
          </a:bodyPr>
          <a:lstStyle/>
          <a:p>
            <a:r>
              <a:rPr lang="en-US" sz="2400" b="1" dirty="0">
                <a:solidFill>
                  <a:schemeClr val="accent1"/>
                </a:solidFill>
                <a:latin typeface="Arial" panose="020B0604020202020204" pitchFamily="34" charset="0"/>
                <a:cs typeface="Arial" panose="020B0604020202020204" pitchFamily="34" charset="0"/>
              </a:rPr>
              <a:t>17%</a:t>
            </a:r>
          </a:p>
        </p:txBody>
      </p:sp>
      <p:graphicFrame>
        <p:nvGraphicFramePr>
          <p:cNvPr id="21" name="Chart 20"/>
          <p:cNvGraphicFramePr/>
          <p:nvPr/>
        </p:nvGraphicFramePr>
        <p:xfrm>
          <a:off x="7835901" y="2251932"/>
          <a:ext cx="2743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2" name="Oval 21"/>
          <p:cNvSpPr/>
          <p:nvPr/>
        </p:nvSpPr>
        <p:spPr>
          <a:xfrm>
            <a:off x="8511319" y="2927350"/>
            <a:ext cx="1392364" cy="1392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Arial" panose="020B0604020202020204" pitchFamily="34" charset="0"/>
                <a:cs typeface="Arial" panose="020B0604020202020204" pitchFamily="34" charset="0"/>
              </a:rPr>
              <a:t>1997</a:t>
            </a:r>
          </a:p>
        </p:txBody>
      </p:sp>
      <p:sp>
        <p:nvSpPr>
          <p:cNvPr id="23" name="TextBox 22"/>
          <p:cNvSpPr txBox="1"/>
          <p:nvPr/>
        </p:nvSpPr>
        <p:spPr>
          <a:xfrm>
            <a:off x="9829190" y="2216083"/>
            <a:ext cx="801823" cy="461665"/>
          </a:xfrm>
          <a:prstGeom prst="rect">
            <a:avLst/>
          </a:prstGeom>
          <a:noFill/>
        </p:spPr>
        <p:txBody>
          <a:bodyPr wrap="none" rtlCol="0">
            <a:spAutoFit/>
          </a:bodyPr>
          <a:lstStyle/>
          <a:p>
            <a:r>
              <a:rPr lang="en-US" sz="2400" b="1" dirty="0">
                <a:solidFill>
                  <a:schemeClr val="accent1"/>
                </a:solidFill>
                <a:latin typeface="Arial" panose="020B0604020202020204" pitchFamily="34" charset="0"/>
                <a:cs typeface="Arial" panose="020B0604020202020204" pitchFamily="34" charset="0"/>
              </a:rPr>
              <a:t>12%</a:t>
            </a:r>
          </a:p>
        </p:txBody>
      </p:sp>
      <p:sp>
        <p:nvSpPr>
          <p:cNvPr id="29" name="TextBox 28"/>
          <p:cNvSpPr txBox="1"/>
          <p:nvPr/>
        </p:nvSpPr>
        <p:spPr>
          <a:xfrm>
            <a:off x="6204527" y="2216083"/>
            <a:ext cx="801823" cy="461665"/>
          </a:xfrm>
          <a:prstGeom prst="rect">
            <a:avLst/>
          </a:prstGeom>
          <a:noFill/>
        </p:spPr>
        <p:txBody>
          <a:bodyPr wrap="none" rtlCol="0">
            <a:spAutoFit/>
          </a:bodyPr>
          <a:lstStyle/>
          <a:p>
            <a:r>
              <a:rPr lang="en-US" sz="2400" b="1" dirty="0">
                <a:solidFill>
                  <a:schemeClr val="accent1"/>
                </a:solidFill>
                <a:latin typeface="Arial" panose="020B0604020202020204" pitchFamily="34" charset="0"/>
                <a:cs typeface="Arial" panose="020B0604020202020204" pitchFamily="34" charset="0"/>
              </a:rPr>
              <a:t>41%</a:t>
            </a:r>
          </a:p>
        </p:txBody>
      </p:sp>
      <p:graphicFrame>
        <p:nvGraphicFramePr>
          <p:cNvPr id="16" name="Chart 15"/>
          <p:cNvGraphicFramePr/>
          <p:nvPr/>
        </p:nvGraphicFramePr>
        <p:xfrm>
          <a:off x="4146551" y="2251932"/>
          <a:ext cx="27432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8" name="Oval 17"/>
          <p:cNvSpPr/>
          <p:nvPr/>
        </p:nvSpPr>
        <p:spPr>
          <a:xfrm>
            <a:off x="4821969" y="2927350"/>
            <a:ext cx="1392364" cy="13923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latin typeface="Arial" panose="020B0604020202020204" pitchFamily="34" charset="0"/>
                <a:cs typeface="Arial" panose="020B0604020202020204" pitchFamily="34" charset="0"/>
              </a:rPr>
              <a:t>1989</a:t>
            </a:r>
          </a:p>
        </p:txBody>
      </p:sp>
      <p:sp>
        <p:nvSpPr>
          <p:cNvPr id="19" name="TextBox 18">
            <a:extLst>
              <a:ext uri="{FF2B5EF4-FFF2-40B4-BE49-F238E27FC236}">
                <a16:creationId xmlns:a16="http://schemas.microsoft.com/office/drawing/2014/main" id="{3CE5BB2C-D89E-49A9-B2C4-FF9F3DC5F99A}"/>
              </a:ext>
            </a:extLst>
          </p:cNvPr>
          <p:cNvSpPr txBox="1"/>
          <p:nvPr/>
        </p:nvSpPr>
        <p:spPr>
          <a:xfrm>
            <a:off x="457199" y="5888397"/>
            <a:ext cx="2692532" cy="215444"/>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This chart is for illustrative purposes only.</a:t>
            </a:r>
          </a:p>
        </p:txBody>
      </p:sp>
    </p:spTree>
    <p:extLst>
      <p:ext uri="{BB962C8B-B14F-4D97-AF65-F5344CB8AC3E}">
        <p14:creationId xmlns:p14="http://schemas.microsoft.com/office/powerpoint/2010/main" val="643263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8DEE4CCE-E124-4EEF-808B-DF88997C2318}" type="slidenum">
              <a:rPr lang="en-US" smtClean="0"/>
              <a:pPr/>
              <a:t>15</a:t>
            </a:fld>
            <a:endParaRPr lang="en-US" dirty="0"/>
          </a:p>
        </p:txBody>
      </p:sp>
      <p:sp>
        <p:nvSpPr>
          <p:cNvPr id="11" name="Text Placeholder 10"/>
          <p:cNvSpPr>
            <a:spLocks noGrp="1"/>
          </p:cNvSpPr>
          <p:nvPr>
            <p:ph type="body" sz="quarter" idx="26"/>
          </p:nvPr>
        </p:nvSpPr>
        <p:spPr>
          <a:xfrm>
            <a:off x="457199" y="6145991"/>
            <a:ext cx="11274552" cy="346249"/>
          </a:xfrm>
        </p:spPr>
        <p:txBody>
          <a:bodyPr/>
          <a:lstStyle/>
          <a:p>
            <a:r>
              <a:rPr lang="en-US" dirty="0"/>
              <a:t>Sources: Morningstar; S&amp;P.</a:t>
            </a:r>
          </a:p>
          <a:p>
            <a:r>
              <a:rPr lang="en-US" dirty="0"/>
              <a:t>Indexes are unmanaged and one cannot invest directly in an index. Index returns do not reflect any fees, expenses or sales charges. </a:t>
            </a:r>
          </a:p>
        </p:txBody>
      </p:sp>
      <p:sp>
        <p:nvSpPr>
          <p:cNvPr id="3" name="Text Placeholder 2"/>
          <p:cNvSpPr>
            <a:spLocks noGrp="1"/>
          </p:cNvSpPr>
          <p:nvPr>
            <p:ph type="body" sz="quarter" idx="10"/>
          </p:nvPr>
        </p:nvSpPr>
        <p:spPr/>
        <p:txBody>
          <a:bodyPr/>
          <a:lstStyle/>
          <a:p>
            <a:r>
              <a:rPr lang="en-US" dirty="0"/>
              <a:t>Does Average Really Mean Consistent?</a:t>
            </a:r>
          </a:p>
        </p:txBody>
      </p:sp>
      <p:sp>
        <p:nvSpPr>
          <p:cNvPr id="10" name="TextBox 9"/>
          <p:cNvSpPr txBox="1"/>
          <p:nvPr/>
        </p:nvSpPr>
        <p:spPr>
          <a:xfrm>
            <a:off x="3479005" y="2599532"/>
            <a:ext cx="5232401" cy="2308324"/>
          </a:xfrm>
          <a:prstGeom prst="rect">
            <a:avLst/>
          </a:prstGeom>
          <a:noFill/>
        </p:spPr>
        <p:txBody>
          <a:bodyPr wrap="square" lIns="0" tIns="0" rIns="0" bIns="0" rtlCol="0">
            <a:spAutoFit/>
          </a:bodyPr>
          <a:lstStyle/>
          <a:p>
            <a:pPr algn="ctr"/>
            <a:r>
              <a:rPr lang="pl-PL" sz="15000" dirty="0">
                <a:solidFill>
                  <a:srgbClr val="005598"/>
                </a:solidFill>
                <a:latin typeface="Arial" panose="020B0604020202020204" pitchFamily="34" charset="0"/>
                <a:cs typeface="Arial" panose="020B0604020202020204" pitchFamily="34" charset="0"/>
              </a:rPr>
              <a:t>6.1</a:t>
            </a:r>
            <a:r>
              <a:rPr lang="en-US" sz="12000" dirty="0">
                <a:solidFill>
                  <a:srgbClr val="005598"/>
                </a:solidFill>
                <a:latin typeface="Arial" panose="020B0604020202020204" pitchFamily="34" charset="0"/>
                <a:cs typeface="Arial" panose="020B0604020202020204" pitchFamily="34" charset="0"/>
              </a:rPr>
              <a:t>%</a:t>
            </a:r>
          </a:p>
        </p:txBody>
      </p:sp>
      <p:sp>
        <p:nvSpPr>
          <p:cNvPr id="8" name="Text Placeholder 13"/>
          <p:cNvSpPr>
            <a:spLocks noGrp="1"/>
          </p:cNvSpPr>
          <p:nvPr>
            <p:ph type="body" sz="quarter" idx="31"/>
          </p:nvPr>
        </p:nvSpPr>
        <p:spPr>
          <a:xfrm>
            <a:off x="457198" y="1371600"/>
            <a:ext cx="11276015" cy="276999"/>
          </a:xfrm>
        </p:spPr>
        <p:txBody>
          <a:bodyPr wrap="square">
            <a:spAutoFit/>
          </a:bodyPr>
          <a:lstStyle/>
          <a:p>
            <a:r>
              <a:rPr lang="en-US" dirty="0"/>
              <a:t>What was the S&amp;P 500 Index average annual return for the 20-year period ended December 31, 201</a:t>
            </a:r>
            <a:r>
              <a:rPr lang="pl-PL" dirty="0"/>
              <a:t>9</a:t>
            </a:r>
            <a:r>
              <a:rPr lang="en-US" dirty="0"/>
              <a:t>?</a:t>
            </a:r>
          </a:p>
        </p:txBody>
      </p:sp>
      <p:sp>
        <p:nvSpPr>
          <p:cNvPr id="9" name="TextBox 8">
            <a:extLst>
              <a:ext uri="{FF2B5EF4-FFF2-40B4-BE49-F238E27FC236}">
                <a16:creationId xmlns:a16="http://schemas.microsoft.com/office/drawing/2014/main" id="{7B165700-2974-4CCD-BCB5-44555DD44F2F}"/>
              </a:ext>
            </a:extLst>
          </p:cNvPr>
          <p:cNvSpPr txBox="1"/>
          <p:nvPr/>
        </p:nvSpPr>
        <p:spPr>
          <a:xfrm>
            <a:off x="457199" y="5888397"/>
            <a:ext cx="3715761" cy="215444"/>
          </a:xfrm>
          <a:prstGeom prst="rect">
            <a:avLst/>
          </a:prstGeom>
          <a:noFill/>
        </p:spPr>
        <p:txBody>
          <a:bodyPr wrap="none" lIns="0" tIns="0" rIns="0" bIns="0" rtlCol="0" anchor="b" anchorCtr="0">
            <a:spAutoFit/>
          </a:bodyPr>
          <a:lstStyle/>
          <a:p>
            <a:pPr>
              <a:spcAft>
                <a:spcPts val="300"/>
              </a:spcAft>
            </a:pPr>
            <a:r>
              <a:rPr lang="en-US" sz="1400" b="1" dirty="0">
                <a:solidFill>
                  <a:prstClr val="black"/>
                </a:solidFill>
                <a:latin typeface="Arial Narrow" panose="020B0606020202030204" pitchFamily="34" charset="0"/>
                <a:cs typeface="Arial" panose="020B0604020202020204" pitchFamily="34" charset="0"/>
              </a:rPr>
              <a:t>Past performance does not guarantee future results.</a:t>
            </a:r>
          </a:p>
        </p:txBody>
      </p:sp>
    </p:spTree>
    <p:extLst>
      <p:ext uri="{BB962C8B-B14F-4D97-AF65-F5344CB8AC3E}">
        <p14:creationId xmlns:p14="http://schemas.microsoft.com/office/powerpoint/2010/main" val="294291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366627" y="6538932"/>
            <a:ext cx="365125" cy="184150"/>
          </a:xfrm>
        </p:spPr>
        <p:txBody>
          <a:bodyPr/>
          <a:lstStyle/>
          <a:p>
            <a:fld id="{8DEE4CCE-E124-4EEF-808B-DF88997C2318}" type="slidenum">
              <a:rPr lang="en-US" smtClean="0"/>
              <a:pPr/>
              <a:t>16</a:t>
            </a:fld>
            <a:endParaRPr lang="en-US" dirty="0"/>
          </a:p>
        </p:txBody>
      </p:sp>
      <p:sp>
        <p:nvSpPr>
          <p:cNvPr id="2" name="Text Placeholder 1"/>
          <p:cNvSpPr>
            <a:spLocks noGrp="1"/>
          </p:cNvSpPr>
          <p:nvPr>
            <p:ph type="body" sz="quarter" idx="26"/>
          </p:nvPr>
        </p:nvSpPr>
        <p:spPr>
          <a:xfrm>
            <a:off x="457199" y="6145991"/>
            <a:ext cx="11274552" cy="346249"/>
          </a:xfrm>
        </p:spPr>
        <p:txBody>
          <a:bodyPr/>
          <a:lstStyle/>
          <a:p>
            <a:r>
              <a:rPr lang="en-US" dirty="0"/>
              <a:t>Sources: Morningstar; S&amp;P.</a:t>
            </a:r>
          </a:p>
          <a:p>
            <a:r>
              <a:rPr lang="en-US" dirty="0"/>
              <a:t>Indexes are unmanaged and one cannot invest directly in an index. Index returns do not reflect any fees, expenses or sales charges. </a:t>
            </a:r>
          </a:p>
        </p:txBody>
      </p:sp>
      <p:sp>
        <p:nvSpPr>
          <p:cNvPr id="3" name="Text Placeholder 2"/>
          <p:cNvSpPr>
            <a:spLocks noGrp="1"/>
          </p:cNvSpPr>
          <p:nvPr>
            <p:ph type="body" sz="quarter" idx="10"/>
          </p:nvPr>
        </p:nvSpPr>
        <p:spPr/>
        <p:txBody>
          <a:bodyPr/>
          <a:lstStyle/>
          <a:p>
            <a:r>
              <a:rPr lang="en-US" dirty="0"/>
              <a:t>A Closer Look at “Consistency”</a:t>
            </a:r>
          </a:p>
        </p:txBody>
      </p:sp>
      <p:sp>
        <p:nvSpPr>
          <p:cNvPr id="11" name="Text Placeholder 10"/>
          <p:cNvSpPr>
            <a:spLocks noGrp="1"/>
          </p:cNvSpPr>
          <p:nvPr>
            <p:ph type="body" sz="quarter" idx="14"/>
          </p:nvPr>
        </p:nvSpPr>
        <p:spPr/>
        <p:txBody>
          <a:bodyPr/>
          <a:lstStyle/>
          <a:p>
            <a:r>
              <a:rPr lang="en-US" dirty="0"/>
              <a:t>S&amp;P 500 Index Average Annual Total Returns (1998–201</a:t>
            </a:r>
            <a:r>
              <a:rPr lang="pl-PL" dirty="0"/>
              <a:t>9</a:t>
            </a:r>
            <a:r>
              <a:rPr lang="en-US" dirty="0"/>
              <a:t>)</a:t>
            </a:r>
          </a:p>
        </p:txBody>
      </p:sp>
      <p:graphicFrame>
        <p:nvGraphicFramePr>
          <p:cNvPr id="18" name="Chart 17" hidden="1"/>
          <p:cNvGraphicFramePr>
            <a:graphicFrameLocks noGrp="1"/>
          </p:cNvGraphicFramePr>
          <p:nvPr>
            <p:extLst>
              <p:ext uri="{D42A27DB-BD31-4B8C-83A1-F6EECF244321}">
                <p14:modId xmlns:p14="http://schemas.microsoft.com/office/powerpoint/2010/main" val="464355752"/>
              </p:ext>
            </p:extLst>
          </p:nvPr>
        </p:nvGraphicFramePr>
        <p:xfrm>
          <a:off x="463480" y="1932596"/>
          <a:ext cx="11414760" cy="3813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noGrp="1"/>
          </p:cNvGraphicFramePr>
          <p:nvPr>
            <p:extLst>
              <p:ext uri="{D42A27DB-BD31-4B8C-83A1-F6EECF244321}">
                <p14:modId xmlns:p14="http://schemas.microsoft.com/office/powerpoint/2010/main" val="751560191"/>
              </p:ext>
            </p:extLst>
          </p:nvPr>
        </p:nvGraphicFramePr>
        <p:xfrm>
          <a:off x="463480" y="1827821"/>
          <a:ext cx="11414760" cy="3658579"/>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Group 19"/>
          <p:cNvGrpSpPr/>
          <p:nvPr/>
        </p:nvGrpSpPr>
        <p:grpSpPr>
          <a:xfrm>
            <a:off x="249796" y="3192578"/>
            <a:ext cx="11475549" cy="238202"/>
            <a:chOff x="88742" y="2650103"/>
            <a:chExt cx="11617498" cy="274320"/>
          </a:xfrm>
        </p:grpSpPr>
        <p:cxnSp>
          <p:nvCxnSpPr>
            <p:cNvPr id="21" name="Straight Connector 20"/>
            <p:cNvCxnSpPr/>
            <p:nvPr/>
          </p:nvCxnSpPr>
          <p:spPr>
            <a:xfrm>
              <a:off x="916320" y="2787263"/>
              <a:ext cx="10789920" cy="0"/>
            </a:xfrm>
            <a:prstGeom prst="line">
              <a:avLst/>
            </a:prstGeom>
            <a:noFill/>
            <a:ln w="19050" cap="flat" cmpd="sng" algn="ctr">
              <a:solidFill>
                <a:srgbClr val="EE7800"/>
              </a:solidFill>
              <a:prstDash val="sysDash"/>
            </a:ln>
            <a:effectLst/>
          </p:spPr>
        </p:cxnSp>
        <p:sp>
          <p:nvSpPr>
            <p:cNvPr id="22" name="TextBox 21"/>
            <p:cNvSpPr txBox="1"/>
            <p:nvPr/>
          </p:nvSpPr>
          <p:spPr>
            <a:xfrm>
              <a:off x="88742" y="2650103"/>
              <a:ext cx="827578" cy="274320"/>
            </a:xfrm>
            <a:prstGeom prst="rect">
              <a:avLst/>
            </a:prstGeom>
            <a:solidFill>
              <a:srgbClr val="EE7800"/>
            </a:solidFill>
            <a:ln w="19050">
              <a:noFill/>
              <a:prstDash val="sysDash"/>
            </a:ln>
          </p:spPr>
          <p:txBody>
            <a:bodyPr wrap="square" lIns="0" tIns="0" rIns="0" bIns="0" rtlCol="0" anchor="ctr" anchorCtr="0">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pl-PL" sz="1400" b="1" kern="0" dirty="0">
                  <a:solidFill>
                    <a:prstClr val="white"/>
                  </a:solidFill>
                  <a:latin typeface="Arial" panose="020B0604020202020204" pitchFamily="34" charset="0"/>
                  <a:cs typeface="Arial" panose="020B0604020202020204" pitchFamily="34" charset="0"/>
                </a:rPr>
                <a:t>6.1</a:t>
              </a: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p>
          </p:txBody>
        </p:sp>
      </p:grpSp>
      <p:sp>
        <p:nvSpPr>
          <p:cNvPr id="4" name="TextBox 3">
            <a:extLst>
              <a:ext uri="{FF2B5EF4-FFF2-40B4-BE49-F238E27FC236}">
                <a16:creationId xmlns:a16="http://schemas.microsoft.com/office/drawing/2014/main" id="{F2FDD9F8-B11F-4616-9BC2-F711AA825FDC}"/>
              </a:ext>
            </a:extLst>
          </p:cNvPr>
          <p:cNvSpPr txBox="1"/>
          <p:nvPr/>
        </p:nvSpPr>
        <p:spPr>
          <a:xfrm>
            <a:off x="1073612"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2000</a:t>
            </a:r>
            <a:endParaRPr lang="en-US" sz="1400" b="1" dirty="0">
              <a:latin typeface="Arial Narrow" panose="020B0606020202030204" pitchFamily="34" charset="0"/>
            </a:endParaRPr>
          </a:p>
        </p:txBody>
      </p:sp>
      <p:sp>
        <p:nvSpPr>
          <p:cNvPr id="12" name="TextBox 11">
            <a:extLst>
              <a:ext uri="{FF2B5EF4-FFF2-40B4-BE49-F238E27FC236}">
                <a16:creationId xmlns:a16="http://schemas.microsoft.com/office/drawing/2014/main" id="{9B460703-7C68-4D8C-9678-A36061F99693}"/>
              </a:ext>
            </a:extLst>
          </p:cNvPr>
          <p:cNvSpPr txBox="1"/>
          <p:nvPr/>
        </p:nvSpPr>
        <p:spPr>
          <a:xfrm>
            <a:off x="11140604"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2019</a:t>
            </a:r>
            <a:endParaRPr lang="en-US" sz="1400" b="1" dirty="0">
              <a:latin typeface="Arial Narrow" panose="020B0606020202030204" pitchFamily="34" charset="0"/>
            </a:endParaRPr>
          </a:p>
        </p:txBody>
      </p:sp>
      <p:sp>
        <p:nvSpPr>
          <p:cNvPr id="13" name="TextBox 12">
            <a:extLst>
              <a:ext uri="{FF2B5EF4-FFF2-40B4-BE49-F238E27FC236}">
                <a16:creationId xmlns:a16="http://schemas.microsoft.com/office/drawing/2014/main" id="{8EE47F42-3223-4DFF-BC16-E8B9EA3FAF16}"/>
              </a:ext>
            </a:extLst>
          </p:cNvPr>
          <p:cNvSpPr txBox="1"/>
          <p:nvPr/>
        </p:nvSpPr>
        <p:spPr>
          <a:xfrm>
            <a:off x="10610768"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2018</a:t>
            </a:r>
            <a:endParaRPr lang="en-US" sz="1400" b="1" dirty="0">
              <a:latin typeface="Arial Narrow" panose="020B0606020202030204" pitchFamily="34" charset="0"/>
            </a:endParaRPr>
          </a:p>
        </p:txBody>
      </p:sp>
      <p:sp>
        <p:nvSpPr>
          <p:cNvPr id="14" name="TextBox 13">
            <a:extLst>
              <a:ext uri="{FF2B5EF4-FFF2-40B4-BE49-F238E27FC236}">
                <a16:creationId xmlns:a16="http://schemas.microsoft.com/office/drawing/2014/main" id="{41801101-DC36-42D1-9980-9285609DB869}"/>
              </a:ext>
            </a:extLst>
          </p:cNvPr>
          <p:cNvSpPr txBox="1"/>
          <p:nvPr/>
        </p:nvSpPr>
        <p:spPr>
          <a:xfrm>
            <a:off x="10080926"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2017</a:t>
            </a:r>
            <a:endParaRPr lang="en-US" sz="1400" b="1" dirty="0">
              <a:latin typeface="Arial Narrow" panose="020B0606020202030204" pitchFamily="34" charset="0"/>
            </a:endParaRPr>
          </a:p>
        </p:txBody>
      </p:sp>
      <p:sp>
        <p:nvSpPr>
          <p:cNvPr id="15" name="TextBox 14">
            <a:extLst>
              <a:ext uri="{FF2B5EF4-FFF2-40B4-BE49-F238E27FC236}">
                <a16:creationId xmlns:a16="http://schemas.microsoft.com/office/drawing/2014/main" id="{E8673DF1-8120-473A-8BA7-422EFF7E23DF}"/>
              </a:ext>
            </a:extLst>
          </p:cNvPr>
          <p:cNvSpPr txBox="1"/>
          <p:nvPr/>
        </p:nvSpPr>
        <p:spPr>
          <a:xfrm>
            <a:off x="9551084"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2016</a:t>
            </a:r>
            <a:endParaRPr lang="en-US" sz="1400" b="1" dirty="0">
              <a:latin typeface="Arial Narrow" panose="020B0606020202030204" pitchFamily="34" charset="0"/>
            </a:endParaRPr>
          </a:p>
        </p:txBody>
      </p:sp>
      <p:sp>
        <p:nvSpPr>
          <p:cNvPr id="16" name="TextBox 15">
            <a:extLst>
              <a:ext uri="{FF2B5EF4-FFF2-40B4-BE49-F238E27FC236}">
                <a16:creationId xmlns:a16="http://schemas.microsoft.com/office/drawing/2014/main" id="{D4D05E96-461E-4CD7-A1A8-DB473E3AF952}"/>
              </a:ext>
            </a:extLst>
          </p:cNvPr>
          <p:cNvSpPr txBox="1"/>
          <p:nvPr/>
        </p:nvSpPr>
        <p:spPr>
          <a:xfrm>
            <a:off x="9021242"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2015</a:t>
            </a:r>
            <a:endParaRPr lang="en-US" sz="1400" b="1" dirty="0">
              <a:latin typeface="Arial Narrow" panose="020B0606020202030204" pitchFamily="34" charset="0"/>
            </a:endParaRPr>
          </a:p>
        </p:txBody>
      </p:sp>
      <p:sp>
        <p:nvSpPr>
          <p:cNvPr id="17" name="TextBox 16">
            <a:extLst>
              <a:ext uri="{FF2B5EF4-FFF2-40B4-BE49-F238E27FC236}">
                <a16:creationId xmlns:a16="http://schemas.microsoft.com/office/drawing/2014/main" id="{A3C50E7B-2A3E-4C5E-A7DA-75D1C97956DF}"/>
              </a:ext>
            </a:extLst>
          </p:cNvPr>
          <p:cNvSpPr txBox="1"/>
          <p:nvPr/>
        </p:nvSpPr>
        <p:spPr>
          <a:xfrm>
            <a:off x="8491400"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2014</a:t>
            </a:r>
            <a:endParaRPr lang="en-US" sz="1400" b="1" dirty="0">
              <a:latin typeface="Arial Narrow" panose="020B0606020202030204" pitchFamily="34" charset="0"/>
            </a:endParaRPr>
          </a:p>
        </p:txBody>
      </p:sp>
      <p:sp>
        <p:nvSpPr>
          <p:cNvPr id="23" name="TextBox 22">
            <a:extLst>
              <a:ext uri="{FF2B5EF4-FFF2-40B4-BE49-F238E27FC236}">
                <a16:creationId xmlns:a16="http://schemas.microsoft.com/office/drawing/2014/main" id="{25742D4D-8BBC-40F9-AAC3-D6F11EA9E47B}"/>
              </a:ext>
            </a:extLst>
          </p:cNvPr>
          <p:cNvSpPr txBox="1"/>
          <p:nvPr/>
        </p:nvSpPr>
        <p:spPr>
          <a:xfrm>
            <a:off x="7961558"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2013</a:t>
            </a:r>
            <a:endParaRPr lang="en-US" sz="1400" b="1" dirty="0">
              <a:latin typeface="Arial Narrow" panose="020B0606020202030204" pitchFamily="34" charset="0"/>
            </a:endParaRPr>
          </a:p>
        </p:txBody>
      </p:sp>
      <p:sp>
        <p:nvSpPr>
          <p:cNvPr id="24" name="TextBox 23">
            <a:extLst>
              <a:ext uri="{FF2B5EF4-FFF2-40B4-BE49-F238E27FC236}">
                <a16:creationId xmlns:a16="http://schemas.microsoft.com/office/drawing/2014/main" id="{5A75CD97-DA5B-46C3-AFF2-3E178787FD9B}"/>
              </a:ext>
            </a:extLst>
          </p:cNvPr>
          <p:cNvSpPr txBox="1"/>
          <p:nvPr/>
        </p:nvSpPr>
        <p:spPr>
          <a:xfrm>
            <a:off x="7431716"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2012</a:t>
            </a:r>
            <a:endParaRPr lang="en-US" sz="1400" b="1" dirty="0">
              <a:latin typeface="Arial Narrow" panose="020B0606020202030204" pitchFamily="34" charset="0"/>
            </a:endParaRPr>
          </a:p>
        </p:txBody>
      </p:sp>
      <p:sp>
        <p:nvSpPr>
          <p:cNvPr id="25" name="TextBox 24">
            <a:extLst>
              <a:ext uri="{FF2B5EF4-FFF2-40B4-BE49-F238E27FC236}">
                <a16:creationId xmlns:a16="http://schemas.microsoft.com/office/drawing/2014/main" id="{808DCEFB-B201-42CA-8B2A-56DF9A7CCB7A}"/>
              </a:ext>
            </a:extLst>
          </p:cNvPr>
          <p:cNvSpPr txBox="1"/>
          <p:nvPr/>
        </p:nvSpPr>
        <p:spPr>
          <a:xfrm>
            <a:off x="6901874" y="5215855"/>
            <a:ext cx="50359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2011</a:t>
            </a:r>
            <a:endParaRPr lang="en-US" sz="1400" b="1" dirty="0">
              <a:latin typeface="Arial Narrow" panose="020B0606020202030204" pitchFamily="34" charset="0"/>
            </a:endParaRPr>
          </a:p>
        </p:txBody>
      </p:sp>
      <p:sp>
        <p:nvSpPr>
          <p:cNvPr id="26" name="TextBox 25">
            <a:extLst>
              <a:ext uri="{FF2B5EF4-FFF2-40B4-BE49-F238E27FC236}">
                <a16:creationId xmlns:a16="http://schemas.microsoft.com/office/drawing/2014/main" id="{C97C9523-91A5-428C-B1BA-A56453A1CE69}"/>
              </a:ext>
            </a:extLst>
          </p:cNvPr>
          <p:cNvSpPr txBox="1"/>
          <p:nvPr/>
        </p:nvSpPr>
        <p:spPr>
          <a:xfrm>
            <a:off x="6372032"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2010</a:t>
            </a:r>
            <a:endParaRPr lang="en-US" sz="1400" b="1" dirty="0">
              <a:latin typeface="Arial Narrow" panose="020B0606020202030204" pitchFamily="34" charset="0"/>
            </a:endParaRPr>
          </a:p>
        </p:txBody>
      </p:sp>
      <p:sp>
        <p:nvSpPr>
          <p:cNvPr id="27" name="TextBox 26">
            <a:extLst>
              <a:ext uri="{FF2B5EF4-FFF2-40B4-BE49-F238E27FC236}">
                <a16:creationId xmlns:a16="http://schemas.microsoft.com/office/drawing/2014/main" id="{3AEA8586-8235-4AE8-9796-316E133EE4E1}"/>
              </a:ext>
            </a:extLst>
          </p:cNvPr>
          <p:cNvSpPr txBox="1"/>
          <p:nvPr/>
        </p:nvSpPr>
        <p:spPr>
          <a:xfrm>
            <a:off x="5842190"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2009</a:t>
            </a:r>
            <a:endParaRPr lang="en-US" sz="1400" b="1" dirty="0">
              <a:latin typeface="Arial Narrow" panose="020B0606020202030204" pitchFamily="34" charset="0"/>
            </a:endParaRPr>
          </a:p>
        </p:txBody>
      </p:sp>
      <p:sp>
        <p:nvSpPr>
          <p:cNvPr id="28" name="TextBox 27">
            <a:extLst>
              <a:ext uri="{FF2B5EF4-FFF2-40B4-BE49-F238E27FC236}">
                <a16:creationId xmlns:a16="http://schemas.microsoft.com/office/drawing/2014/main" id="{80DA4D48-B944-4F35-805F-550F95BF3EE4}"/>
              </a:ext>
            </a:extLst>
          </p:cNvPr>
          <p:cNvSpPr txBox="1"/>
          <p:nvPr/>
        </p:nvSpPr>
        <p:spPr>
          <a:xfrm>
            <a:off x="5312348"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2008</a:t>
            </a:r>
            <a:endParaRPr lang="en-US" sz="1400" b="1" dirty="0">
              <a:latin typeface="Arial Narrow" panose="020B0606020202030204" pitchFamily="34" charset="0"/>
            </a:endParaRPr>
          </a:p>
        </p:txBody>
      </p:sp>
      <p:sp>
        <p:nvSpPr>
          <p:cNvPr id="29" name="TextBox 28">
            <a:extLst>
              <a:ext uri="{FF2B5EF4-FFF2-40B4-BE49-F238E27FC236}">
                <a16:creationId xmlns:a16="http://schemas.microsoft.com/office/drawing/2014/main" id="{D8906B88-5C64-4A25-AA5F-3624192B4242}"/>
              </a:ext>
            </a:extLst>
          </p:cNvPr>
          <p:cNvSpPr txBox="1"/>
          <p:nvPr/>
        </p:nvSpPr>
        <p:spPr>
          <a:xfrm>
            <a:off x="4782506"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2007</a:t>
            </a:r>
            <a:endParaRPr lang="en-US" sz="1400" b="1" dirty="0">
              <a:latin typeface="Arial Narrow" panose="020B0606020202030204" pitchFamily="34" charset="0"/>
            </a:endParaRPr>
          </a:p>
        </p:txBody>
      </p:sp>
      <p:sp>
        <p:nvSpPr>
          <p:cNvPr id="30" name="TextBox 29">
            <a:extLst>
              <a:ext uri="{FF2B5EF4-FFF2-40B4-BE49-F238E27FC236}">
                <a16:creationId xmlns:a16="http://schemas.microsoft.com/office/drawing/2014/main" id="{AF3B5F3E-DF3C-4922-A6A2-3046C0A1B8B6}"/>
              </a:ext>
            </a:extLst>
          </p:cNvPr>
          <p:cNvSpPr txBox="1"/>
          <p:nvPr/>
        </p:nvSpPr>
        <p:spPr>
          <a:xfrm>
            <a:off x="4252664"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2006</a:t>
            </a:r>
            <a:endParaRPr lang="en-US" sz="1400" b="1" dirty="0">
              <a:latin typeface="Arial Narrow" panose="020B0606020202030204" pitchFamily="34" charset="0"/>
            </a:endParaRPr>
          </a:p>
        </p:txBody>
      </p:sp>
      <p:sp>
        <p:nvSpPr>
          <p:cNvPr id="31" name="TextBox 30">
            <a:extLst>
              <a:ext uri="{FF2B5EF4-FFF2-40B4-BE49-F238E27FC236}">
                <a16:creationId xmlns:a16="http://schemas.microsoft.com/office/drawing/2014/main" id="{9363AD5D-EA8B-43B1-AD72-ED936FE3205F}"/>
              </a:ext>
            </a:extLst>
          </p:cNvPr>
          <p:cNvSpPr txBox="1"/>
          <p:nvPr/>
        </p:nvSpPr>
        <p:spPr>
          <a:xfrm>
            <a:off x="3722822"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2005</a:t>
            </a:r>
            <a:endParaRPr lang="en-US" sz="1400" b="1" dirty="0">
              <a:latin typeface="Arial Narrow" panose="020B0606020202030204" pitchFamily="34" charset="0"/>
            </a:endParaRPr>
          </a:p>
        </p:txBody>
      </p:sp>
      <p:sp>
        <p:nvSpPr>
          <p:cNvPr id="32" name="TextBox 31">
            <a:extLst>
              <a:ext uri="{FF2B5EF4-FFF2-40B4-BE49-F238E27FC236}">
                <a16:creationId xmlns:a16="http://schemas.microsoft.com/office/drawing/2014/main" id="{6C2C4986-D595-4C28-8621-DD33266F1495}"/>
              </a:ext>
            </a:extLst>
          </p:cNvPr>
          <p:cNvSpPr txBox="1"/>
          <p:nvPr/>
        </p:nvSpPr>
        <p:spPr>
          <a:xfrm>
            <a:off x="3192980"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2004</a:t>
            </a:r>
            <a:endParaRPr lang="en-US" sz="1400" b="1" dirty="0">
              <a:latin typeface="Arial Narrow" panose="020B0606020202030204" pitchFamily="34" charset="0"/>
            </a:endParaRPr>
          </a:p>
        </p:txBody>
      </p:sp>
      <p:sp>
        <p:nvSpPr>
          <p:cNvPr id="33" name="TextBox 32">
            <a:extLst>
              <a:ext uri="{FF2B5EF4-FFF2-40B4-BE49-F238E27FC236}">
                <a16:creationId xmlns:a16="http://schemas.microsoft.com/office/drawing/2014/main" id="{F7A5348C-AF90-4834-B155-CE0540A07B98}"/>
              </a:ext>
            </a:extLst>
          </p:cNvPr>
          <p:cNvSpPr txBox="1"/>
          <p:nvPr/>
        </p:nvSpPr>
        <p:spPr>
          <a:xfrm>
            <a:off x="2663138"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2003</a:t>
            </a:r>
            <a:endParaRPr lang="en-US" sz="1400" b="1" dirty="0">
              <a:latin typeface="Arial Narrow" panose="020B0606020202030204" pitchFamily="34" charset="0"/>
            </a:endParaRPr>
          </a:p>
        </p:txBody>
      </p:sp>
      <p:sp>
        <p:nvSpPr>
          <p:cNvPr id="34" name="TextBox 33">
            <a:extLst>
              <a:ext uri="{FF2B5EF4-FFF2-40B4-BE49-F238E27FC236}">
                <a16:creationId xmlns:a16="http://schemas.microsoft.com/office/drawing/2014/main" id="{243AB172-5D64-4669-9671-74DF90F03FB1}"/>
              </a:ext>
            </a:extLst>
          </p:cNvPr>
          <p:cNvSpPr txBox="1"/>
          <p:nvPr/>
        </p:nvSpPr>
        <p:spPr>
          <a:xfrm>
            <a:off x="2133296"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2002</a:t>
            </a:r>
            <a:endParaRPr lang="en-US" sz="1400" b="1" dirty="0">
              <a:latin typeface="Arial Narrow" panose="020B0606020202030204" pitchFamily="34" charset="0"/>
            </a:endParaRPr>
          </a:p>
        </p:txBody>
      </p:sp>
      <p:sp>
        <p:nvSpPr>
          <p:cNvPr id="35" name="TextBox 34">
            <a:extLst>
              <a:ext uri="{FF2B5EF4-FFF2-40B4-BE49-F238E27FC236}">
                <a16:creationId xmlns:a16="http://schemas.microsoft.com/office/drawing/2014/main" id="{B0621E47-75F0-4100-A2C2-932043C5D838}"/>
              </a:ext>
            </a:extLst>
          </p:cNvPr>
          <p:cNvSpPr txBox="1"/>
          <p:nvPr/>
        </p:nvSpPr>
        <p:spPr>
          <a:xfrm>
            <a:off x="1603454" y="5215855"/>
            <a:ext cx="511679" cy="307777"/>
          </a:xfrm>
          <a:prstGeom prst="rect">
            <a:avLst/>
          </a:prstGeom>
          <a:solidFill>
            <a:schemeClr val="bg1"/>
          </a:solidFill>
        </p:spPr>
        <p:txBody>
          <a:bodyPr wrap="none" rtlCol="0">
            <a:spAutoFit/>
          </a:bodyPr>
          <a:lstStyle/>
          <a:p>
            <a:r>
              <a:rPr lang="pl-PL" sz="1400" b="1" dirty="0">
                <a:latin typeface="Arial Narrow" panose="020B0606020202030204" pitchFamily="34" charset="0"/>
              </a:rPr>
              <a:t>2001</a:t>
            </a:r>
            <a:endParaRPr lang="en-US" sz="1400" b="1" dirty="0">
              <a:latin typeface="Arial Narrow" panose="020B0606020202030204" pitchFamily="34" charset="0"/>
            </a:endParaRPr>
          </a:p>
        </p:txBody>
      </p:sp>
      <p:sp>
        <p:nvSpPr>
          <p:cNvPr id="36" name="TextBox 35">
            <a:extLst>
              <a:ext uri="{FF2B5EF4-FFF2-40B4-BE49-F238E27FC236}">
                <a16:creationId xmlns:a16="http://schemas.microsoft.com/office/drawing/2014/main" id="{8229FDD9-1854-4C85-B1E4-46E600664453}"/>
              </a:ext>
            </a:extLst>
          </p:cNvPr>
          <p:cNvSpPr txBox="1"/>
          <p:nvPr/>
        </p:nvSpPr>
        <p:spPr>
          <a:xfrm>
            <a:off x="457199" y="5629940"/>
            <a:ext cx="7212808" cy="469359"/>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This chart is for illustrative purposes only and does not reflect the performance of any Franklin Templeton fund.</a:t>
            </a:r>
          </a:p>
          <a:p>
            <a:pPr>
              <a:spcAft>
                <a:spcPts val="300"/>
              </a:spcAft>
            </a:pPr>
            <a:r>
              <a:rPr lang="en-US" sz="1400" b="1" dirty="0">
                <a:solidFill>
                  <a:prstClr val="black"/>
                </a:solidFill>
                <a:latin typeface="Arial Narrow" panose="020B0606020202030204" pitchFamily="34" charset="0"/>
                <a:cs typeface="Arial" panose="020B0604020202020204" pitchFamily="34" charset="0"/>
              </a:rPr>
              <a:t>Past performance does not guarantee future results.</a:t>
            </a:r>
          </a:p>
        </p:txBody>
      </p:sp>
    </p:spTree>
    <p:extLst>
      <p:ext uri="{BB962C8B-B14F-4D97-AF65-F5344CB8AC3E}">
        <p14:creationId xmlns:p14="http://schemas.microsoft.com/office/powerpoint/2010/main" val="275628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graphicEl>
                                              <a:chart seriesIdx="0" categoryIdx="3"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chart seriesIdx="0" categoryIdx="4"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graphicEl>
                                              <a:chart seriesIdx="0" categoryIdx="5"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graphicEl>
                                              <a:chart seriesIdx="0" categoryIdx="6"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graphicEl>
                                              <a:chart seriesIdx="0" categoryIdx="7" bldStep="ptIn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graphicEl>
                                              <a:chart seriesIdx="0" categoryIdx="8" bldStep="ptIn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graphicEl>
                                              <a:chart seriesIdx="0" categoryIdx="9" bldStep="ptInSeries"/>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graphicEl>
                                              <a:chart seriesIdx="0" categoryIdx="10" bldStep="ptInSeries"/>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graphicEl>
                                              <a:chart seriesIdx="0" categoryIdx="11" bldStep="ptInSeries"/>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graphicEl>
                                              <a:chart seriesIdx="0" categoryIdx="12" bldStep="ptInSeries"/>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graphicEl>
                                              <a:chart seriesIdx="0" categoryIdx="13" bldStep="ptInSeries"/>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graphicEl>
                                              <a:chart seriesIdx="0" categoryIdx="14" bldStep="ptInSeries"/>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graphicEl>
                                              <a:chart seriesIdx="0" categoryIdx="15" bldStep="ptInSeries"/>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graphicEl>
                                              <a:chart seriesIdx="0" categoryIdx="16" bldStep="ptInSeries"/>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
                                            <p:graphicEl>
                                              <a:chart seriesIdx="0" categoryIdx="17" bldStep="ptInSeries"/>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9">
                                            <p:graphicEl>
                                              <a:chart seriesIdx="0" categoryIdx="18" bldStep="ptInSeries"/>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
                                            <p:graphicEl>
                                              <a:chart seriesIdx="0" categoryIdx="19" bldStep="ptInSeries"/>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1" nodeType="clickEffect">
                                  <p:stCondLst>
                                    <p:cond delay="0"/>
                                  </p:stCondLst>
                                  <p:childTnLst>
                                    <p:set>
                                      <p:cBhvr>
                                        <p:cTn id="90" dur="1" fill="hold">
                                          <p:stCondLst>
                                            <p:cond delay="0"/>
                                          </p:stCondLst>
                                        </p:cTn>
                                        <p:tgtEl>
                                          <p:spTgt spid="19">
                                            <p:graphicEl>
                                              <a:chart seriesIdx="-3" categoryIdx="-3" bldStep="gridLegend"/>
                                            </p:graphicEl>
                                          </p:spTgt>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19">
                                            <p:graphicEl>
                                              <a:chart seriesIdx="0" categoryIdx="0" bldStep="ptInSeries"/>
                                            </p:graphicEl>
                                          </p:spTgt>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19">
                                            <p:graphicEl>
                                              <a:chart seriesIdx="0" categoryIdx="1" bldStep="ptInSeries"/>
                                            </p:graphicEl>
                                          </p:spTgt>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19">
                                            <p:graphicEl>
                                              <a:chart seriesIdx="0" categoryIdx="2" bldStep="ptInSeries"/>
                                            </p:graphicEl>
                                          </p:spTgt>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19">
                                            <p:graphicEl>
                                              <a:chart seriesIdx="0" categoryIdx="3" bldStep="ptInSeries"/>
                                            </p:graphicEl>
                                          </p:spTgt>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19">
                                            <p:graphicEl>
                                              <a:chart seriesIdx="0" categoryIdx="4" bldStep="ptInSeries"/>
                                            </p:graphicEl>
                                          </p:spTgt>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19">
                                            <p:graphicEl>
                                              <a:chart seriesIdx="0" categoryIdx="5" bldStep="ptInSeries"/>
                                            </p:graphicEl>
                                          </p:spTgt>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19">
                                            <p:graphicEl>
                                              <a:chart seriesIdx="0" categoryIdx="6" bldStep="ptInSeries"/>
                                            </p:graphicEl>
                                          </p:spTgt>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19">
                                            <p:graphicEl>
                                              <a:chart seriesIdx="0" categoryIdx="7" bldStep="ptInSeries"/>
                                            </p:graphicEl>
                                          </p:spTgt>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19">
                                            <p:graphicEl>
                                              <a:chart seriesIdx="0" categoryIdx="8" bldStep="ptInSeries"/>
                                            </p:graphicEl>
                                          </p:spTgt>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19">
                                            <p:graphicEl>
                                              <a:chart seriesIdx="0" categoryIdx="9" bldStep="ptInSeries"/>
                                            </p:graphicEl>
                                          </p:spTgt>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19">
                                            <p:graphicEl>
                                              <a:chart seriesIdx="0" categoryIdx="10" bldStep="ptInSeries"/>
                                            </p:graphicEl>
                                          </p:spTgt>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19">
                                            <p:graphicEl>
                                              <a:chart seriesIdx="0" categoryIdx="11" bldStep="ptInSeries"/>
                                            </p:graphicEl>
                                          </p:spTgt>
                                        </p:tgtEl>
                                        <p:attrNameLst>
                                          <p:attrName>style.visibility</p:attrName>
                                        </p:attrNameLst>
                                      </p:cBhvr>
                                      <p:to>
                                        <p:strVal val="visible"/>
                                      </p:to>
                                    </p:set>
                                  </p:childTnLst>
                                </p:cTn>
                              </p:par>
                              <p:par>
                                <p:cTn id="115" presetID="1" presetClass="entr" presetSubtype="0" fill="hold" grpId="1" nodeType="withEffect">
                                  <p:stCondLst>
                                    <p:cond delay="0"/>
                                  </p:stCondLst>
                                  <p:childTnLst>
                                    <p:set>
                                      <p:cBhvr>
                                        <p:cTn id="116" dur="1" fill="hold">
                                          <p:stCondLst>
                                            <p:cond delay="0"/>
                                          </p:stCondLst>
                                        </p:cTn>
                                        <p:tgtEl>
                                          <p:spTgt spid="19">
                                            <p:graphicEl>
                                              <a:chart seriesIdx="0" categoryIdx="12" bldStep="ptInSeries"/>
                                            </p:graphicEl>
                                          </p:spTgt>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19">
                                            <p:graphicEl>
                                              <a:chart seriesIdx="0" categoryIdx="13" bldStep="ptInSeries"/>
                                            </p:graphicEl>
                                          </p:spTgt>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19">
                                            <p:graphicEl>
                                              <a:chart seriesIdx="0" categoryIdx="14" bldStep="ptInSeries"/>
                                            </p:graphicEl>
                                          </p:spTgt>
                                        </p:tgtEl>
                                        <p:attrNameLst>
                                          <p:attrName>style.visibility</p:attrName>
                                        </p:attrNameLst>
                                      </p:cBhvr>
                                      <p:to>
                                        <p:strVal val="visible"/>
                                      </p:to>
                                    </p:set>
                                  </p:childTnLst>
                                </p:cTn>
                              </p:par>
                              <p:par>
                                <p:cTn id="121" presetID="1" presetClass="entr" presetSubtype="0" fill="hold" grpId="1" nodeType="withEffect">
                                  <p:stCondLst>
                                    <p:cond delay="0"/>
                                  </p:stCondLst>
                                  <p:childTnLst>
                                    <p:set>
                                      <p:cBhvr>
                                        <p:cTn id="122" dur="1" fill="hold">
                                          <p:stCondLst>
                                            <p:cond delay="0"/>
                                          </p:stCondLst>
                                        </p:cTn>
                                        <p:tgtEl>
                                          <p:spTgt spid="19">
                                            <p:graphicEl>
                                              <a:chart seriesIdx="0" categoryIdx="15" bldStep="ptInSeries"/>
                                            </p:graphicEl>
                                          </p:spTgt>
                                        </p:tgtEl>
                                        <p:attrNameLst>
                                          <p:attrName>style.visibility</p:attrName>
                                        </p:attrNameLst>
                                      </p:cBhvr>
                                      <p:to>
                                        <p:strVal val="visible"/>
                                      </p:to>
                                    </p:set>
                                  </p:childTnLst>
                                </p:cTn>
                              </p:par>
                              <p:par>
                                <p:cTn id="123" presetID="1" presetClass="entr" presetSubtype="0" fill="hold" grpId="1" nodeType="withEffect">
                                  <p:stCondLst>
                                    <p:cond delay="0"/>
                                  </p:stCondLst>
                                  <p:childTnLst>
                                    <p:set>
                                      <p:cBhvr>
                                        <p:cTn id="124" dur="1" fill="hold">
                                          <p:stCondLst>
                                            <p:cond delay="0"/>
                                          </p:stCondLst>
                                        </p:cTn>
                                        <p:tgtEl>
                                          <p:spTgt spid="19">
                                            <p:graphicEl>
                                              <a:chart seriesIdx="0" categoryIdx="16" bldStep="ptInSeries"/>
                                            </p:graphicEl>
                                          </p:spTgt>
                                        </p:tgtEl>
                                        <p:attrNameLst>
                                          <p:attrName>style.visibility</p:attrName>
                                        </p:attrNameLst>
                                      </p:cBhvr>
                                      <p:to>
                                        <p:strVal val="visible"/>
                                      </p:to>
                                    </p:set>
                                  </p:childTnLst>
                                </p:cTn>
                              </p:par>
                              <p:par>
                                <p:cTn id="125" presetID="1" presetClass="entr" presetSubtype="0" fill="hold" grpId="1" nodeType="withEffect">
                                  <p:stCondLst>
                                    <p:cond delay="0"/>
                                  </p:stCondLst>
                                  <p:childTnLst>
                                    <p:set>
                                      <p:cBhvr>
                                        <p:cTn id="126" dur="1" fill="hold">
                                          <p:stCondLst>
                                            <p:cond delay="0"/>
                                          </p:stCondLst>
                                        </p:cTn>
                                        <p:tgtEl>
                                          <p:spTgt spid="19">
                                            <p:graphicEl>
                                              <a:chart seriesIdx="0" categoryIdx="17" bldStep="ptInSeries"/>
                                            </p:graphicEl>
                                          </p:spTgt>
                                        </p:tgtEl>
                                        <p:attrNameLst>
                                          <p:attrName>style.visibility</p:attrName>
                                        </p:attrNameLst>
                                      </p:cBhvr>
                                      <p:to>
                                        <p:strVal val="visible"/>
                                      </p:to>
                                    </p:set>
                                  </p:childTnLst>
                                </p:cTn>
                              </p:par>
                              <p:par>
                                <p:cTn id="127" presetID="1" presetClass="entr" presetSubtype="0" fill="hold" grpId="1" nodeType="withEffect">
                                  <p:stCondLst>
                                    <p:cond delay="0"/>
                                  </p:stCondLst>
                                  <p:childTnLst>
                                    <p:set>
                                      <p:cBhvr>
                                        <p:cTn id="128" dur="1" fill="hold">
                                          <p:stCondLst>
                                            <p:cond delay="0"/>
                                          </p:stCondLst>
                                        </p:cTn>
                                        <p:tgtEl>
                                          <p:spTgt spid="19">
                                            <p:graphicEl>
                                              <a:chart seriesIdx="0" categoryIdx="18" bldStep="ptInSeries"/>
                                            </p:graphicEl>
                                          </p:spTgt>
                                        </p:tgtEl>
                                        <p:attrNameLst>
                                          <p:attrName>style.visibility</p:attrName>
                                        </p:attrNameLst>
                                      </p:cBhvr>
                                      <p:to>
                                        <p:strVal val="visible"/>
                                      </p:to>
                                    </p:set>
                                  </p:childTnLst>
                                </p:cTn>
                              </p:par>
                              <p:par>
                                <p:cTn id="129" presetID="1" presetClass="entr" presetSubtype="0" fill="hold" grpId="1" nodeType="withEffect">
                                  <p:stCondLst>
                                    <p:cond delay="0"/>
                                  </p:stCondLst>
                                  <p:childTnLst>
                                    <p:set>
                                      <p:cBhvr>
                                        <p:cTn id="130" dur="1" fill="hold">
                                          <p:stCondLst>
                                            <p:cond delay="0"/>
                                          </p:stCondLst>
                                        </p:cTn>
                                        <p:tgtEl>
                                          <p:spTgt spid="19">
                                            <p:graphicEl>
                                              <a:chart seriesIdx="0" categoryIdx="19"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Chart bld="seriesEl"/>
        </p:bldSub>
      </p:bldGraphic>
      <p:bldGraphic spid="19" grpId="1" uiExpand="1">
        <p:bldSub>
          <a:bldChart bld="series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8DEE4CCE-E124-4EEF-808B-DF88997C2318}" type="slidenum">
              <a:rPr lang="en-US" smtClean="0"/>
              <a:pPr/>
              <a:t>17</a:t>
            </a:fld>
            <a:endParaRPr lang="en-US" dirty="0"/>
          </a:p>
        </p:txBody>
      </p:sp>
      <p:sp>
        <p:nvSpPr>
          <p:cNvPr id="5" name="Text Placeholder 4">
            <a:extLst>
              <a:ext uri="{FF2B5EF4-FFF2-40B4-BE49-F238E27FC236}">
                <a16:creationId xmlns:a16="http://schemas.microsoft.com/office/drawing/2014/main" id="{3B4C4748-F7B0-409E-9FBE-8377F1C9824E}"/>
              </a:ext>
            </a:extLst>
          </p:cNvPr>
          <p:cNvSpPr>
            <a:spLocks noGrp="1"/>
          </p:cNvSpPr>
          <p:nvPr>
            <p:ph type="body" sz="quarter" idx="14"/>
          </p:nvPr>
        </p:nvSpPr>
        <p:spPr/>
        <p:txBody>
          <a:bodyPr/>
          <a:lstStyle/>
          <a:p>
            <a:r>
              <a:rPr lang="en-US" dirty="0"/>
              <a:t>Value of a $10,000 Investment </a:t>
            </a:r>
          </a:p>
          <a:p>
            <a:r>
              <a:rPr lang="en-US" b="0" dirty="0"/>
              <a:t>S&amp;P 500 Index Performance vs. a Compounded Hypothetical </a:t>
            </a:r>
            <a:r>
              <a:rPr lang="pl-PL" b="0" dirty="0"/>
              <a:t>6.1</a:t>
            </a:r>
            <a:r>
              <a:rPr lang="en-US" b="0" dirty="0"/>
              <a:t>% Return </a:t>
            </a:r>
          </a:p>
          <a:p>
            <a:r>
              <a:rPr lang="en-US" b="0" dirty="0"/>
              <a:t>20-Year Period Ended December 31, 201</a:t>
            </a:r>
            <a:r>
              <a:rPr lang="pl-PL" b="0" dirty="0"/>
              <a:t>9</a:t>
            </a:r>
            <a:r>
              <a:rPr lang="en-US" b="0" dirty="0"/>
              <a:t> </a:t>
            </a:r>
          </a:p>
          <a:p>
            <a:endParaRPr lang="en-US" dirty="0"/>
          </a:p>
        </p:txBody>
      </p:sp>
      <p:sp>
        <p:nvSpPr>
          <p:cNvPr id="8" name="Text Placeholder 7">
            <a:extLst>
              <a:ext uri="{FF2B5EF4-FFF2-40B4-BE49-F238E27FC236}">
                <a16:creationId xmlns:a16="http://schemas.microsoft.com/office/drawing/2014/main" id="{B023D962-E954-4DCB-BC82-DC558460452C}"/>
              </a:ext>
            </a:extLst>
          </p:cNvPr>
          <p:cNvSpPr>
            <a:spLocks noGrp="1"/>
          </p:cNvSpPr>
          <p:nvPr>
            <p:ph type="body" sz="quarter" idx="10"/>
          </p:nvPr>
        </p:nvSpPr>
        <p:spPr/>
        <p:txBody>
          <a:bodyPr/>
          <a:lstStyle/>
          <a:p>
            <a:r>
              <a:rPr lang="en-US" dirty="0"/>
              <a:t>The </a:t>
            </a:r>
            <a:r>
              <a:rPr lang="pl-PL" dirty="0"/>
              <a:t>6.1</a:t>
            </a:r>
            <a:r>
              <a:rPr lang="en-US" dirty="0"/>
              <a:t>% Journey—Expectation vs. Reality</a:t>
            </a:r>
          </a:p>
          <a:p>
            <a:endParaRPr lang="en-US" dirty="0"/>
          </a:p>
        </p:txBody>
      </p:sp>
      <p:sp>
        <p:nvSpPr>
          <p:cNvPr id="15" name="Text Placeholder 1">
            <a:extLst>
              <a:ext uri="{FF2B5EF4-FFF2-40B4-BE49-F238E27FC236}">
                <a16:creationId xmlns:a16="http://schemas.microsoft.com/office/drawing/2014/main" id="{FC6029F2-A5E8-4C78-8240-3135415C3AAC}"/>
              </a:ext>
            </a:extLst>
          </p:cNvPr>
          <p:cNvSpPr>
            <a:spLocks noGrp="1"/>
          </p:cNvSpPr>
          <p:nvPr>
            <p:ph type="body" sz="quarter" idx="26"/>
          </p:nvPr>
        </p:nvSpPr>
        <p:spPr>
          <a:xfrm>
            <a:off x="457199" y="6145991"/>
            <a:ext cx="11274552" cy="346249"/>
          </a:xfrm>
        </p:spPr>
        <p:txBody>
          <a:bodyPr/>
          <a:lstStyle/>
          <a:p>
            <a:r>
              <a:rPr lang="en-US" dirty="0"/>
              <a:t>Sources: Morningstar; S&amp;P.</a:t>
            </a:r>
          </a:p>
          <a:p>
            <a:r>
              <a:rPr lang="en-US" dirty="0"/>
              <a:t>Indexes are unmanaged and one cannot invest directly in an index. Index returns do not reflect any fees, expenses or sales charges. </a:t>
            </a:r>
          </a:p>
        </p:txBody>
      </p:sp>
      <p:sp>
        <p:nvSpPr>
          <p:cNvPr id="16" name="Text Placeholder 2">
            <a:extLst>
              <a:ext uri="{FF2B5EF4-FFF2-40B4-BE49-F238E27FC236}">
                <a16:creationId xmlns:a16="http://schemas.microsoft.com/office/drawing/2014/main" id="{C744EA04-C43D-443D-8E36-5F539DA782F0}"/>
              </a:ext>
            </a:extLst>
          </p:cNvPr>
          <p:cNvSpPr txBox="1">
            <a:spLocks/>
          </p:cNvSpPr>
          <p:nvPr/>
        </p:nvSpPr>
        <p:spPr>
          <a:xfrm>
            <a:off x="457200" y="274320"/>
            <a:ext cx="8686800" cy="914400"/>
          </a:xfrm>
          <a:prstGeom prst="rect">
            <a:avLst/>
          </a:prstGeom>
        </p:spPr>
        <p:txBody>
          <a:bodyPr lIns="0" tIns="0" rIns="0" bIns="0"/>
          <a:lstStyle>
            <a:lvl1pPr marL="0" indent="0" algn="l" defTabSz="914400" rtl="0" eaLnBrk="1" latinLnBrk="0" hangingPunct="1">
              <a:spcBef>
                <a:spcPts val="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20" name="TextBox 3">
            <a:extLst>
              <a:ext uri="{FF2B5EF4-FFF2-40B4-BE49-F238E27FC236}">
                <a16:creationId xmlns:a16="http://schemas.microsoft.com/office/drawing/2014/main" id="{F85A8992-8404-4738-B0CD-0248D8BD1A27}"/>
              </a:ext>
            </a:extLst>
          </p:cNvPr>
          <p:cNvSpPr txBox="1"/>
          <p:nvPr/>
        </p:nvSpPr>
        <p:spPr>
          <a:xfrm>
            <a:off x="10550157" y="2335426"/>
            <a:ext cx="1067707" cy="369332"/>
          </a:xfrm>
          <a:prstGeom prst="rect">
            <a:avLst/>
          </a:prstGeom>
          <a:noFill/>
        </p:spPr>
        <p:txBody>
          <a:bodyPr wrap="square" lIns="0" tIns="0" rIns="0" bIns="9144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chemeClr val="accent1"/>
                </a:solidFill>
                <a:latin typeface="Arial" panose="020B0604020202020204" pitchFamily="34" charset="0"/>
                <a:cs typeface="Arial" panose="020B0604020202020204" pitchFamily="34" charset="0"/>
              </a:rPr>
              <a:t>$32,421</a:t>
            </a:r>
          </a:p>
        </p:txBody>
      </p:sp>
      <p:sp>
        <p:nvSpPr>
          <p:cNvPr id="21" name="TextBox 20">
            <a:extLst>
              <a:ext uri="{FF2B5EF4-FFF2-40B4-BE49-F238E27FC236}">
                <a16:creationId xmlns:a16="http://schemas.microsoft.com/office/drawing/2014/main" id="{89F2B1C0-4497-477E-B63A-3FEB0A0619D3}"/>
              </a:ext>
            </a:extLst>
          </p:cNvPr>
          <p:cNvSpPr txBox="1"/>
          <p:nvPr/>
        </p:nvSpPr>
        <p:spPr>
          <a:xfrm>
            <a:off x="457199" y="5629940"/>
            <a:ext cx="7212808" cy="469359"/>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This chart is for illustrative purposes only and does not reflect the performance of any Franklin Templeton fund.</a:t>
            </a:r>
          </a:p>
          <a:p>
            <a:pPr>
              <a:spcAft>
                <a:spcPts val="300"/>
              </a:spcAft>
            </a:pPr>
            <a:r>
              <a:rPr lang="en-US" sz="1400" b="1" dirty="0">
                <a:solidFill>
                  <a:prstClr val="black"/>
                </a:solidFill>
                <a:latin typeface="Arial Narrow" panose="020B0606020202030204" pitchFamily="34" charset="0"/>
                <a:cs typeface="Arial" panose="020B0604020202020204" pitchFamily="34" charset="0"/>
              </a:rPr>
              <a:t>Past performance does not guarantee future results.</a:t>
            </a:r>
          </a:p>
        </p:txBody>
      </p:sp>
      <p:graphicFrame>
        <p:nvGraphicFramePr>
          <p:cNvPr id="10" name="Chart 9">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401696731"/>
              </p:ext>
            </p:extLst>
          </p:nvPr>
        </p:nvGraphicFramePr>
        <p:xfrm>
          <a:off x="457073" y="2103120"/>
          <a:ext cx="10626938" cy="352681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A8CD850-288D-40E3-B189-215D3B50997C}"/>
              </a:ext>
            </a:extLst>
          </p:cNvPr>
          <p:cNvSpPr txBox="1"/>
          <p:nvPr/>
        </p:nvSpPr>
        <p:spPr>
          <a:xfrm>
            <a:off x="793729" y="4866380"/>
            <a:ext cx="9953626" cy="215444"/>
          </a:xfrm>
          <a:prstGeom prst="rect">
            <a:avLst/>
          </a:prstGeom>
          <a:solidFill>
            <a:schemeClr val="bg1"/>
          </a:solidFill>
        </p:spPr>
        <p:txBody>
          <a:bodyPr wrap="square" lIns="0" tIns="0" rIns="0" bIns="0" rtlCol="0" anchor="b" anchorCtr="0">
            <a:spAutoFit/>
          </a:bodyPr>
          <a:lstStyle/>
          <a:p>
            <a:pPr>
              <a:spcAft>
                <a:spcPts val="300"/>
              </a:spcAft>
            </a:pPr>
            <a:r>
              <a:rPr lang="pl-PL" sz="1400" b="1" dirty="0">
                <a:solidFill>
                  <a:prstClr val="black"/>
                </a:solidFill>
                <a:latin typeface="Arial Narrow" panose="020B0606020202030204" pitchFamily="34" charset="0"/>
                <a:cs typeface="Arial" panose="020B0604020202020204" pitchFamily="34" charset="0"/>
              </a:rPr>
              <a:t>         1999                2002                     2004                    2007                     2009                    2012                    2014                     2017                2019</a:t>
            </a:r>
            <a:endParaRPr lang="en-US" sz="1400" b="1" dirty="0">
              <a:solidFill>
                <a:prstClr val="black"/>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7516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7" dur="500"/>
                                        <p:tgtEl>
                                          <p:spTgt spid="10">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2" dur="500"/>
                                        <p:tgtEl>
                                          <p:spTgt spid="10">
                                            <p:graphicEl>
                                              <a:chart seriesIdx="1" categoryIdx="-4" bldStep="series"/>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10" grpId="0">
        <p:bldSub>
          <a:bldChart bld="series"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8DEE4CCE-E124-4EEF-808B-DF88997C2318}" type="slidenum">
              <a:rPr lang="en-US" smtClean="0"/>
              <a:pPr/>
              <a:t>18</a:t>
            </a:fld>
            <a:endParaRPr lang="en-US" dirty="0"/>
          </a:p>
        </p:txBody>
      </p:sp>
      <p:sp>
        <p:nvSpPr>
          <p:cNvPr id="2" name="Text Placeholder 1"/>
          <p:cNvSpPr>
            <a:spLocks noGrp="1"/>
          </p:cNvSpPr>
          <p:nvPr>
            <p:ph type="body" sz="quarter" idx="26"/>
          </p:nvPr>
        </p:nvSpPr>
        <p:spPr>
          <a:xfrm>
            <a:off x="457199" y="6338352"/>
            <a:ext cx="11274552" cy="153888"/>
          </a:xfrm>
        </p:spPr>
        <p:txBody>
          <a:bodyPr/>
          <a:lstStyle/>
          <a:p>
            <a:r>
              <a:rPr lang="en-US" dirty="0"/>
              <a:t>Sources: S&amp;P 500 Index: Morningstar; Equity Fund Flows: ICI. Flows are represented by monthly rolling 12-month net new cash flows. Indexes are unmanaged and one cannot invest directly in an index.</a:t>
            </a:r>
          </a:p>
        </p:txBody>
      </p:sp>
      <p:sp>
        <p:nvSpPr>
          <p:cNvPr id="3" name="Text Placeholder 2"/>
          <p:cNvSpPr>
            <a:spLocks noGrp="1"/>
          </p:cNvSpPr>
          <p:nvPr>
            <p:ph type="body" sz="quarter" idx="10"/>
          </p:nvPr>
        </p:nvSpPr>
        <p:spPr/>
        <p:txBody>
          <a:bodyPr/>
          <a:lstStyle/>
          <a:p>
            <a:r>
              <a:rPr lang="en-US" dirty="0"/>
              <a:t>A Bumpy Road Can Lead to Bad Decisions</a:t>
            </a:r>
          </a:p>
        </p:txBody>
      </p:sp>
      <p:sp>
        <p:nvSpPr>
          <p:cNvPr id="11" name="Text Placeholder 10"/>
          <p:cNvSpPr>
            <a:spLocks noGrp="1"/>
          </p:cNvSpPr>
          <p:nvPr>
            <p:ph type="body" sz="quarter" idx="14"/>
          </p:nvPr>
        </p:nvSpPr>
        <p:spPr>
          <a:xfrm>
            <a:off x="457200" y="1371600"/>
            <a:ext cx="8686800" cy="548640"/>
          </a:xfrm>
        </p:spPr>
        <p:txBody>
          <a:bodyPr/>
          <a:lstStyle/>
          <a:p>
            <a:r>
              <a:rPr lang="en-US" dirty="0"/>
              <a:t>S&amp;P 500 Index Performance vs. Equity Fund Net New Flows</a:t>
            </a:r>
          </a:p>
        </p:txBody>
      </p:sp>
      <p:graphicFrame>
        <p:nvGraphicFramePr>
          <p:cNvPr id="15" name="Chart 14"/>
          <p:cNvGraphicFramePr>
            <a:graphicFrameLocks noGrp="1" noChangeAspect="1"/>
          </p:cNvGraphicFramePr>
          <p:nvPr>
            <p:extLst>
              <p:ext uri="{D42A27DB-BD31-4B8C-83A1-F6EECF244321}">
                <p14:modId xmlns:p14="http://schemas.microsoft.com/office/powerpoint/2010/main" val="660412545"/>
              </p:ext>
            </p:extLst>
          </p:nvPr>
        </p:nvGraphicFramePr>
        <p:xfrm>
          <a:off x="457199" y="2136013"/>
          <a:ext cx="4554617" cy="3245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noGrp="1" noChangeAspect="1"/>
          </p:cNvGraphicFramePr>
          <p:nvPr>
            <p:extLst>
              <p:ext uri="{D42A27DB-BD31-4B8C-83A1-F6EECF244321}">
                <p14:modId xmlns:p14="http://schemas.microsoft.com/office/powerpoint/2010/main" val="3617784657"/>
              </p:ext>
            </p:extLst>
          </p:nvPr>
        </p:nvGraphicFramePr>
        <p:xfrm>
          <a:off x="5120616" y="2135003"/>
          <a:ext cx="4373971" cy="324672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751421" y="1908557"/>
            <a:ext cx="1173480" cy="184666"/>
          </a:xfrm>
          <a:prstGeom prst="rect">
            <a:avLst/>
          </a:prstGeom>
          <a:noFill/>
        </p:spPr>
        <p:txBody>
          <a:bodyPr wrap="square" lIns="0" tIns="0" rIns="0" bIns="0" rtlCol="0">
            <a:spAutoFit/>
          </a:bodyPr>
          <a:lstStyle/>
          <a:p>
            <a:r>
              <a:rPr lang="en-US" sz="1200" b="1" dirty="0">
                <a:solidFill>
                  <a:srgbClr val="000000"/>
                </a:solidFill>
                <a:latin typeface="Arial"/>
              </a:rPr>
              <a:t>1996–2002</a:t>
            </a:r>
          </a:p>
        </p:txBody>
      </p:sp>
      <p:sp>
        <p:nvSpPr>
          <p:cNvPr id="21" name="TextBox 20"/>
          <p:cNvSpPr txBox="1"/>
          <p:nvPr/>
        </p:nvSpPr>
        <p:spPr>
          <a:xfrm>
            <a:off x="5479839" y="1908557"/>
            <a:ext cx="1173480" cy="184666"/>
          </a:xfrm>
          <a:prstGeom prst="rect">
            <a:avLst/>
          </a:prstGeom>
          <a:noFill/>
        </p:spPr>
        <p:txBody>
          <a:bodyPr wrap="square" lIns="0" tIns="0" rIns="0" bIns="0" rtlCol="0">
            <a:spAutoFit/>
          </a:bodyPr>
          <a:lstStyle/>
          <a:p>
            <a:r>
              <a:rPr lang="en-US" sz="1200" b="1" dirty="0">
                <a:solidFill>
                  <a:srgbClr val="000000"/>
                </a:solidFill>
                <a:latin typeface="Arial"/>
              </a:rPr>
              <a:t>2004–2010</a:t>
            </a:r>
          </a:p>
        </p:txBody>
      </p:sp>
      <p:sp>
        <p:nvSpPr>
          <p:cNvPr id="22" name="circle high" hidden="1"/>
          <p:cNvSpPr>
            <a:spLocks noChangeAspect="1"/>
          </p:cNvSpPr>
          <p:nvPr/>
        </p:nvSpPr>
        <p:spPr bwMode="auto">
          <a:xfrm>
            <a:off x="2748237" y="2271472"/>
            <a:ext cx="672552" cy="622100"/>
          </a:xfrm>
          <a:prstGeom prst="ellipse">
            <a:avLst/>
          </a:prstGeom>
          <a:noFill/>
          <a:ln w="44450" cap="flat" cmpd="sng" algn="ctr">
            <a:solidFill>
              <a:srgbClr val="ED77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23" name="Group 22" hidden="1"/>
          <p:cNvGrpSpPr>
            <a:grpSpLocks noChangeAspect="1"/>
          </p:cNvGrpSpPr>
          <p:nvPr/>
        </p:nvGrpSpPr>
        <p:grpSpPr>
          <a:xfrm>
            <a:off x="1145986" y="2424590"/>
            <a:ext cx="1563698" cy="274238"/>
            <a:chOff x="3963651" y="4602481"/>
            <a:chExt cx="1827548" cy="274321"/>
          </a:xfrm>
        </p:grpSpPr>
        <p:sp>
          <p:nvSpPr>
            <p:cNvPr id="24" name="SELLING" hidden="1"/>
            <p:cNvSpPr txBox="1"/>
            <p:nvPr/>
          </p:nvSpPr>
          <p:spPr>
            <a:xfrm>
              <a:off x="3963651" y="4602481"/>
              <a:ext cx="1645920" cy="274320"/>
            </a:xfrm>
            <a:prstGeom prst="rect">
              <a:avLst/>
            </a:prstGeom>
            <a:solidFill>
              <a:schemeClr val="accent3"/>
            </a:solidFill>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BUYING HIGH</a:t>
              </a:r>
            </a:p>
          </p:txBody>
        </p:sp>
        <p:sp>
          <p:nvSpPr>
            <p:cNvPr id="25" name="Isosceles Triangle 24"/>
            <p:cNvSpPr/>
            <p:nvPr/>
          </p:nvSpPr>
          <p:spPr>
            <a:xfrm rot="16200000" flipV="1">
              <a:off x="5562599" y="4648202"/>
              <a:ext cx="274320" cy="182880"/>
            </a:xfrm>
            <a:prstGeom prst="triangl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sp>
        <p:nvSpPr>
          <p:cNvPr id="26" name="circle low"/>
          <p:cNvSpPr>
            <a:spLocks noChangeAspect="1"/>
          </p:cNvSpPr>
          <p:nvPr/>
        </p:nvSpPr>
        <p:spPr bwMode="auto">
          <a:xfrm>
            <a:off x="7582086" y="4081349"/>
            <a:ext cx="672552" cy="622100"/>
          </a:xfrm>
          <a:prstGeom prst="ellipse">
            <a:avLst/>
          </a:prstGeom>
          <a:noFill/>
          <a:ln w="44450" cap="flat" cmpd="sng" algn="ctr">
            <a:solidFill>
              <a:srgbClr val="ED77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27" name="Group 26"/>
          <p:cNvGrpSpPr>
            <a:grpSpLocks noChangeAspect="1"/>
          </p:cNvGrpSpPr>
          <p:nvPr/>
        </p:nvGrpSpPr>
        <p:grpSpPr>
          <a:xfrm>
            <a:off x="5903570" y="4171925"/>
            <a:ext cx="1664968" cy="274237"/>
            <a:chOff x="3963651" y="4602482"/>
            <a:chExt cx="1827548" cy="274320"/>
          </a:xfrm>
          <a:solidFill>
            <a:srgbClr val="EE7800"/>
          </a:solidFill>
        </p:grpSpPr>
        <p:sp>
          <p:nvSpPr>
            <p:cNvPr id="28" name="SELLING"/>
            <p:cNvSpPr txBox="1"/>
            <p:nvPr/>
          </p:nvSpPr>
          <p:spPr>
            <a:xfrm>
              <a:off x="3963651" y="4602482"/>
              <a:ext cx="1645920" cy="274320"/>
            </a:xfrm>
            <a:prstGeom prst="rect">
              <a:avLst/>
            </a:prstGeom>
            <a:solidFill>
              <a:schemeClr val="accent3"/>
            </a:solidFill>
            <a:ln>
              <a:noFill/>
            </a:ln>
          </p:spPr>
          <p:txBody>
            <a:bodyPr wrap="non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SELLING LOW</a:t>
              </a:r>
            </a:p>
          </p:txBody>
        </p:sp>
        <p:sp>
          <p:nvSpPr>
            <p:cNvPr id="29" name="Isosceles Triangle 28"/>
            <p:cNvSpPr/>
            <p:nvPr/>
          </p:nvSpPr>
          <p:spPr>
            <a:xfrm rot="16200000" flipV="1">
              <a:off x="5562599" y="4648202"/>
              <a:ext cx="274320" cy="182880"/>
            </a:xfrm>
            <a:prstGeom prst="triangl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12" name="Group 11"/>
          <p:cNvGrpSpPr/>
          <p:nvPr/>
        </p:nvGrpSpPr>
        <p:grpSpPr>
          <a:xfrm>
            <a:off x="9735306" y="2193653"/>
            <a:ext cx="1619903" cy="439679"/>
            <a:chOff x="9735306" y="2193653"/>
            <a:chExt cx="1619903" cy="439679"/>
          </a:xfrm>
        </p:grpSpPr>
        <p:sp>
          <p:nvSpPr>
            <p:cNvPr id="10" name="TextBox 9"/>
            <p:cNvSpPr txBox="1">
              <a:spLocks noChangeAspect="1"/>
            </p:cNvSpPr>
            <p:nvPr/>
          </p:nvSpPr>
          <p:spPr>
            <a:xfrm>
              <a:off x="9956479" y="2448666"/>
              <a:ext cx="1306766" cy="184666"/>
            </a:xfrm>
            <a:prstGeom prst="rect">
              <a:avLst/>
            </a:prstGeom>
            <a:noFill/>
          </p:spPr>
          <p:txBody>
            <a:bodyPr wrap="square" lIns="0" tIns="0" rIns="0" bIns="0" rtlCol="0">
              <a:spAutoFit/>
            </a:bodyPr>
            <a:lstStyle/>
            <a:p>
              <a:r>
                <a:rPr lang="en-US" sz="1200" dirty="0">
                  <a:solidFill>
                    <a:srgbClr val="000000"/>
                  </a:solidFill>
                  <a:latin typeface="Arial" panose="020B0604020202020204" pitchFamily="34" charset="0"/>
                  <a:cs typeface="Arial" panose="020B0604020202020204" pitchFamily="34" charset="0"/>
                </a:rPr>
                <a:t>S&amp;P 500 Index</a:t>
              </a:r>
            </a:p>
          </p:txBody>
        </p:sp>
        <p:cxnSp>
          <p:nvCxnSpPr>
            <p:cNvPr id="13" name="Straight Connector 12"/>
            <p:cNvCxnSpPr>
              <a:cxnSpLocks noChangeAspect="1"/>
            </p:cNvCxnSpPr>
            <p:nvPr/>
          </p:nvCxnSpPr>
          <p:spPr>
            <a:xfrm>
              <a:off x="9735306" y="2540999"/>
              <a:ext cx="135315" cy="0"/>
            </a:xfrm>
            <a:prstGeom prst="line">
              <a:avLst/>
            </a:prstGeom>
            <a:noFill/>
            <a:ln w="38100" cap="flat" cmpd="sng" algn="ctr">
              <a:solidFill>
                <a:srgbClr val="4E9D2D"/>
              </a:solidFill>
              <a:prstDash val="solid"/>
            </a:ln>
            <a:effectLst/>
          </p:spPr>
        </p:cxnSp>
        <p:sp>
          <p:nvSpPr>
            <p:cNvPr id="9" name="TextBox 8"/>
            <p:cNvSpPr txBox="1">
              <a:spLocks noChangeAspect="1"/>
            </p:cNvSpPr>
            <p:nvPr/>
          </p:nvSpPr>
          <p:spPr>
            <a:xfrm>
              <a:off x="9956479" y="2193653"/>
              <a:ext cx="1398730" cy="184666"/>
            </a:xfrm>
            <a:prstGeom prst="rect">
              <a:avLst/>
            </a:prstGeom>
            <a:noFill/>
          </p:spPr>
          <p:txBody>
            <a:bodyPr wrap="square" lIns="0" tIns="0" rIns="0" bIns="0" rtlCol="0">
              <a:spAutoFit/>
            </a:bodyPr>
            <a:lstStyle/>
            <a:p>
              <a:r>
                <a:rPr lang="en-US" sz="1200" dirty="0">
                  <a:solidFill>
                    <a:srgbClr val="000000"/>
                  </a:solidFill>
                  <a:latin typeface="Arial" panose="020B0604020202020204" pitchFamily="34" charset="0"/>
                  <a:cs typeface="Arial" panose="020B0604020202020204" pitchFamily="34" charset="0"/>
                </a:rPr>
                <a:t>Equity Fund Flows</a:t>
              </a:r>
            </a:p>
          </p:txBody>
        </p:sp>
        <p:sp>
          <p:nvSpPr>
            <p:cNvPr id="4" name="Rectangle 3"/>
            <p:cNvSpPr/>
            <p:nvPr/>
          </p:nvSpPr>
          <p:spPr>
            <a:xfrm>
              <a:off x="9735306" y="2218329"/>
              <a:ext cx="135315" cy="135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F4DC279C-A18E-4333-A937-7C5BCB7C3257}"/>
              </a:ext>
            </a:extLst>
          </p:cNvPr>
          <p:cNvSpPr txBox="1"/>
          <p:nvPr/>
        </p:nvSpPr>
        <p:spPr>
          <a:xfrm>
            <a:off x="457199" y="5629940"/>
            <a:ext cx="7212808" cy="469359"/>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This chart is for illustrative purposes only and does not reflect the performance of any Franklin Templeton fund.</a:t>
            </a:r>
          </a:p>
          <a:p>
            <a:pPr>
              <a:spcAft>
                <a:spcPts val="300"/>
              </a:spcAft>
            </a:pPr>
            <a:r>
              <a:rPr lang="en-US" sz="1400" b="1" dirty="0">
                <a:solidFill>
                  <a:prstClr val="black"/>
                </a:solidFill>
                <a:latin typeface="Arial Narrow" panose="020B0606020202030204" pitchFamily="34" charset="0"/>
                <a:cs typeface="Arial" panose="020B0604020202020204" pitchFamily="34" charset="0"/>
              </a:rPr>
              <a:t>Past performance does not guarantee future results.</a:t>
            </a:r>
          </a:p>
        </p:txBody>
      </p:sp>
    </p:spTree>
    <p:extLst>
      <p:ext uri="{BB962C8B-B14F-4D97-AF65-F5344CB8AC3E}">
        <p14:creationId xmlns:p14="http://schemas.microsoft.com/office/powerpoint/2010/main" val="115729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50" fill="hold"/>
                                        <p:tgtEl>
                                          <p:spTgt spid="22"/>
                                        </p:tgtEl>
                                        <p:attrNameLst>
                                          <p:attrName>ppt_w</p:attrName>
                                        </p:attrNameLst>
                                      </p:cBhvr>
                                      <p:tavLst>
                                        <p:tav tm="0">
                                          <p:val>
                                            <p:fltVal val="0"/>
                                          </p:val>
                                        </p:tav>
                                        <p:tav tm="100000">
                                          <p:val>
                                            <p:strVal val="#ppt_w"/>
                                          </p:val>
                                        </p:tav>
                                      </p:tavLst>
                                    </p:anim>
                                    <p:anim calcmode="lin" valueType="num">
                                      <p:cBhvr>
                                        <p:cTn id="8" dur="250" fill="hold"/>
                                        <p:tgtEl>
                                          <p:spTgt spid="22"/>
                                        </p:tgtEl>
                                        <p:attrNameLst>
                                          <p:attrName>ppt_h</p:attrName>
                                        </p:attrNameLst>
                                      </p:cBhvr>
                                      <p:tavLst>
                                        <p:tav tm="0">
                                          <p:val>
                                            <p:fltVal val="0"/>
                                          </p:val>
                                        </p:tav>
                                        <p:tav tm="100000">
                                          <p:val>
                                            <p:strVal val="#ppt_h"/>
                                          </p:val>
                                        </p:tav>
                                      </p:tavLst>
                                    </p:anim>
                                    <p:animEffect transition="in" filter="fade">
                                      <p:cBhvr>
                                        <p:cTn id="9" dur="250"/>
                                        <p:tgtEl>
                                          <p:spTgt spid="22"/>
                                        </p:tgtEl>
                                      </p:cBhvr>
                                    </p:animEffect>
                                  </p:childTnLst>
                                </p:cTn>
                              </p:par>
                            </p:childTnLst>
                          </p:cTn>
                        </p:par>
                        <p:par>
                          <p:cTn id="10" fill="hold">
                            <p:stCondLst>
                              <p:cond delay="25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par>
                                <p:cTn id="16" presetID="47"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50"/>
                                        <p:tgtEl>
                                          <p:spTgt spid="27"/>
                                        </p:tgtEl>
                                      </p:cBhvr>
                                    </p:animEffect>
                                    <p:anim calcmode="lin" valueType="num">
                                      <p:cBhvr>
                                        <p:cTn id="19" dur="250" fill="hold"/>
                                        <p:tgtEl>
                                          <p:spTgt spid="27"/>
                                        </p:tgtEl>
                                        <p:attrNameLst>
                                          <p:attrName>ppt_x</p:attrName>
                                        </p:attrNameLst>
                                      </p:cBhvr>
                                      <p:tavLst>
                                        <p:tav tm="0">
                                          <p:val>
                                            <p:strVal val="#ppt_x"/>
                                          </p:val>
                                        </p:tav>
                                        <p:tav tm="100000">
                                          <p:val>
                                            <p:strVal val="#ppt_x"/>
                                          </p:val>
                                        </p:tav>
                                      </p:tavLst>
                                    </p:anim>
                                    <p:anim calcmode="lin" valueType="num">
                                      <p:cBhvr>
                                        <p:cTn id="20" dur="250" fill="hold"/>
                                        <p:tgtEl>
                                          <p:spTgt spid="2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50"/>
                                        <p:tgtEl>
                                          <p:spTgt spid="23"/>
                                        </p:tgtEl>
                                      </p:cBhvr>
                                    </p:animEffect>
                                    <p:anim calcmode="lin" valueType="num">
                                      <p:cBhvr>
                                        <p:cTn id="24" dur="250" fill="hold"/>
                                        <p:tgtEl>
                                          <p:spTgt spid="23"/>
                                        </p:tgtEl>
                                        <p:attrNameLst>
                                          <p:attrName>ppt_x</p:attrName>
                                        </p:attrNameLst>
                                      </p:cBhvr>
                                      <p:tavLst>
                                        <p:tav tm="0">
                                          <p:val>
                                            <p:strVal val="#ppt_x"/>
                                          </p:val>
                                        </p:tav>
                                        <p:tav tm="100000">
                                          <p:val>
                                            <p:strVal val="#ppt_x"/>
                                          </p:val>
                                        </p:tav>
                                      </p:tavLst>
                                    </p:anim>
                                    <p:anim calcmode="lin" valueType="num">
                                      <p:cBhvr>
                                        <p:cTn id="25"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p:nvPr/>
        </p:nvGraphicFramePr>
        <p:xfrm>
          <a:off x="1861385" y="693853"/>
          <a:ext cx="3038417" cy="4389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p:nvPr/>
        </p:nvGraphicFramePr>
        <p:xfrm>
          <a:off x="1914550" y="648768"/>
          <a:ext cx="3038417"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4"/>
          </p:nvPr>
        </p:nvSpPr>
        <p:spPr/>
        <p:txBody>
          <a:bodyPr/>
          <a:lstStyle/>
          <a:p>
            <a:fld id="{8DEE4CCE-E124-4EEF-808B-DF88997C2318}" type="slidenum">
              <a:rPr lang="en-US" smtClean="0"/>
              <a:pPr/>
              <a:t>19</a:t>
            </a:fld>
            <a:endParaRPr lang="en-US" dirty="0"/>
          </a:p>
        </p:txBody>
      </p:sp>
      <p:sp>
        <p:nvSpPr>
          <p:cNvPr id="2" name="Text Placeholder 1"/>
          <p:cNvSpPr>
            <a:spLocks noGrp="1"/>
          </p:cNvSpPr>
          <p:nvPr>
            <p:ph type="body" sz="quarter" idx="26"/>
          </p:nvPr>
        </p:nvSpPr>
        <p:spPr>
          <a:xfrm>
            <a:off x="457199" y="6145991"/>
            <a:ext cx="11274552" cy="346249"/>
          </a:xfrm>
        </p:spPr>
        <p:txBody>
          <a:bodyPr/>
          <a:lstStyle/>
          <a:p>
            <a:r>
              <a:rPr lang="en-US" dirty="0"/>
              <a:t>Sources: Morningstar; S&amp;P; DALBAR.</a:t>
            </a:r>
            <a:endParaRPr lang="pl-PL" dirty="0"/>
          </a:p>
          <a:p>
            <a:r>
              <a:rPr lang="en-US" dirty="0"/>
              <a:t>Indexes are unmanaged and one cannot invest directly in an index. Index returns do not reflect any fees, expenses or sales charges.</a:t>
            </a:r>
          </a:p>
        </p:txBody>
      </p:sp>
      <p:sp>
        <p:nvSpPr>
          <p:cNvPr id="3" name="Text Placeholder 2"/>
          <p:cNvSpPr>
            <a:spLocks noGrp="1"/>
          </p:cNvSpPr>
          <p:nvPr>
            <p:ph type="body" sz="quarter" idx="10"/>
          </p:nvPr>
        </p:nvSpPr>
        <p:spPr>
          <a:xfrm>
            <a:off x="457200" y="274320"/>
            <a:ext cx="9550958" cy="914400"/>
          </a:xfrm>
        </p:spPr>
        <p:txBody>
          <a:bodyPr/>
          <a:lstStyle/>
          <a:p>
            <a:r>
              <a:rPr lang="en-US" dirty="0"/>
              <a:t>Investor Returns Have Been Lower Than</a:t>
            </a:r>
            <a:r>
              <a:rPr lang="pl-PL" dirty="0"/>
              <a:t> </a:t>
            </a:r>
            <a:br>
              <a:rPr lang="pl-PL" dirty="0"/>
            </a:br>
            <a:r>
              <a:rPr lang="en-US" dirty="0"/>
              <a:t>Market Returns</a:t>
            </a:r>
          </a:p>
        </p:txBody>
      </p:sp>
      <p:sp>
        <p:nvSpPr>
          <p:cNvPr id="11" name="Text Placeholder 10"/>
          <p:cNvSpPr>
            <a:spLocks noGrp="1"/>
          </p:cNvSpPr>
          <p:nvPr>
            <p:ph type="body" sz="quarter" idx="14"/>
          </p:nvPr>
        </p:nvSpPr>
        <p:spPr>
          <a:xfrm>
            <a:off x="457200" y="1371600"/>
            <a:ext cx="8686800" cy="548640"/>
          </a:xfrm>
        </p:spPr>
        <p:txBody>
          <a:bodyPr/>
          <a:lstStyle/>
          <a:p>
            <a:r>
              <a:rPr lang="en-US" dirty="0"/>
              <a:t>20-Year Period Ended December 31, 201</a:t>
            </a:r>
            <a:r>
              <a:rPr lang="pl-PL" dirty="0"/>
              <a:t>8</a:t>
            </a:r>
            <a:endParaRPr lang="en-US" dirty="0"/>
          </a:p>
        </p:txBody>
      </p:sp>
      <p:sp>
        <p:nvSpPr>
          <p:cNvPr id="30" name="TextBox 29"/>
          <p:cNvSpPr txBox="1"/>
          <p:nvPr/>
        </p:nvSpPr>
        <p:spPr>
          <a:xfrm>
            <a:off x="2237593" y="4991536"/>
            <a:ext cx="2286001" cy="246221"/>
          </a:xfrm>
          <a:prstGeom prst="rect">
            <a:avLst/>
          </a:prstGeom>
          <a:noFill/>
        </p:spPr>
        <p:txBody>
          <a:bodyPr wrap="square" lIns="0" tIns="0" rIns="0" bIns="0" rtlCol="0">
            <a:spAutoFit/>
          </a:bodyPr>
          <a:lstStyle/>
          <a:p>
            <a:pPr algn="ctr"/>
            <a:r>
              <a:rPr lang="en-US" sz="1600" b="1" dirty="0">
                <a:solidFill>
                  <a:prstClr val="black"/>
                </a:solidFill>
                <a:latin typeface="Arial Narrow" panose="020B0606020202030204" pitchFamily="34" charset="0"/>
                <a:cs typeface="Arial" panose="020B0604020202020204" pitchFamily="34" charset="0"/>
              </a:rPr>
              <a:t>S&amp;P 500 Index</a:t>
            </a:r>
          </a:p>
        </p:txBody>
      </p:sp>
      <p:grpSp>
        <p:nvGrpSpPr>
          <p:cNvPr id="33" name="Group 32"/>
          <p:cNvGrpSpPr/>
          <p:nvPr/>
        </p:nvGrpSpPr>
        <p:grpSpPr bwMode="gray">
          <a:xfrm>
            <a:off x="457199" y="3285545"/>
            <a:ext cx="3472815" cy="878472"/>
            <a:chOff x="1508760" y="3943906"/>
            <a:chExt cx="4629214" cy="878472"/>
          </a:xfrm>
          <a:solidFill>
            <a:schemeClr val="accent1"/>
          </a:solidFill>
        </p:grpSpPr>
        <p:sp>
          <p:nvSpPr>
            <p:cNvPr id="34" name="12/2"/>
            <p:cNvSpPr txBox="1"/>
            <p:nvPr/>
          </p:nvSpPr>
          <p:spPr bwMode="gray">
            <a:xfrm>
              <a:off x="1508760" y="3943906"/>
              <a:ext cx="2834640" cy="878472"/>
            </a:xfrm>
            <a:prstGeom prst="rect">
              <a:avLst/>
            </a:prstGeom>
            <a:grpFill/>
            <a:ln w="19050">
              <a:noFill/>
            </a:ln>
          </p:spPr>
          <p:txBody>
            <a:bodyPr wrap="square" lIns="91440" tIns="0" rIns="91440" bIns="0" rtlCol="0" anchor="ctr" anchorCtr="0">
              <a:noAutofit/>
            </a:bodyPr>
            <a:lstStyle/>
            <a:p>
              <a:r>
                <a:rPr lang="en-US" sz="1600" b="1" dirty="0">
                  <a:solidFill>
                    <a:prstClr val="white"/>
                  </a:solidFill>
                  <a:latin typeface="Arial" panose="020B0604020202020204" pitchFamily="34" charset="0"/>
                  <a:cs typeface="Arial" panose="020B0604020202020204" pitchFamily="34" charset="0"/>
                </a:rPr>
                <a:t>Average Equity Investor’s Annualized Return</a:t>
              </a:r>
            </a:p>
          </p:txBody>
        </p:sp>
        <p:cxnSp>
          <p:nvCxnSpPr>
            <p:cNvPr id="35" name="Straight Connector 34"/>
            <p:cNvCxnSpPr/>
            <p:nvPr/>
          </p:nvCxnSpPr>
          <p:spPr bwMode="gray">
            <a:xfrm flipH="1">
              <a:off x="4343404" y="4306013"/>
              <a:ext cx="1794570" cy="0"/>
            </a:xfrm>
            <a:prstGeom prst="line">
              <a:avLst/>
            </a:prstGeom>
            <a:grpFill/>
            <a:ln w="5080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31B7495-359D-4CBA-9731-E92D2A55F824}"/>
              </a:ext>
            </a:extLst>
          </p:cNvPr>
          <p:cNvSpPr txBox="1"/>
          <p:nvPr/>
        </p:nvSpPr>
        <p:spPr>
          <a:xfrm>
            <a:off x="457199" y="5629940"/>
            <a:ext cx="7212808" cy="469359"/>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This chart is for illustrative purposes only and does not reflect the performance of any Franklin Templeton fund.</a:t>
            </a:r>
          </a:p>
          <a:p>
            <a:pPr>
              <a:spcAft>
                <a:spcPts val="300"/>
              </a:spcAft>
            </a:pPr>
            <a:r>
              <a:rPr lang="en-US" sz="1400" b="1" dirty="0">
                <a:solidFill>
                  <a:prstClr val="black"/>
                </a:solidFill>
                <a:latin typeface="Arial Narrow" panose="020B0606020202030204" pitchFamily="34" charset="0"/>
                <a:cs typeface="Arial" panose="020B0604020202020204" pitchFamily="34" charset="0"/>
              </a:rPr>
              <a:t>Past performance does not guarantee future results.</a:t>
            </a:r>
          </a:p>
        </p:txBody>
      </p:sp>
    </p:spTree>
    <p:extLst>
      <p:ext uri="{BB962C8B-B14F-4D97-AF65-F5344CB8AC3E}">
        <p14:creationId xmlns:p14="http://schemas.microsoft.com/office/powerpoint/2010/main" val="410413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44444E-6 3.64162E-6 L 0.18854 3.64162E-6 " pathEditMode="relative" rAng="0" ptsTypes="AA">
                                      <p:cBhvr>
                                        <p:cTn id="14" dur="750" fill="hold"/>
                                        <p:tgtEl>
                                          <p:spTgt spid="31"/>
                                        </p:tgtEl>
                                        <p:attrNameLst>
                                          <p:attrName>ppt_x</p:attrName>
                                          <p:attrName>ppt_y</p:attrName>
                                        </p:attrNameLst>
                                      </p:cBhvr>
                                      <p:rCtr x="9427" y="0"/>
                                    </p:animMotion>
                                  </p:childTnLst>
                                </p:cTn>
                              </p:par>
                              <p:par>
                                <p:cTn id="15" presetID="42" presetClass="path" presetSubtype="0" accel="50000" decel="50000" fill="hold" grpId="0" nodeType="withEffect">
                                  <p:stCondLst>
                                    <p:cond delay="0"/>
                                  </p:stCondLst>
                                  <p:childTnLst>
                                    <p:animMotion origin="layout" path="M 3.72411E-6 7.40741E-7 L 0.1808 7.40741E-7 " pathEditMode="relative" rAng="0" ptsTypes="AA">
                                      <p:cBhvr>
                                        <p:cTn id="16" dur="750" fill="hold"/>
                                        <p:tgtEl>
                                          <p:spTgt spid="30"/>
                                        </p:tgtEl>
                                        <p:attrNameLst>
                                          <p:attrName>ppt_x</p:attrName>
                                          <p:attrName>ppt_y</p:attrName>
                                        </p:attrNameLst>
                                      </p:cBhvr>
                                      <p:rCtr x="9040" y="0"/>
                                    </p:animMotion>
                                  </p:childTnLst>
                                </p:cTn>
                              </p:par>
                            </p:childTnLst>
                          </p:cTn>
                        </p:par>
                        <p:par>
                          <p:cTn id="17" fill="hold">
                            <p:stCondLst>
                              <p:cond delay="750"/>
                            </p:stCondLst>
                            <p:childTnLst>
                              <p:par>
                                <p:cTn id="18" presetID="22" presetClass="entr" presetSubtype="8"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750"/>
                                        <p:tgtEl>
                                          <p:spTgt spid="33"/>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Graphic spid="31" grpId="1">
        <p:bldAsOne/>
      </p:bldGraphic>
      <p:bldGraphic spid="32" grpId="0">
        <p:bldAsOne/>
      </p:bldGraphic>
      <p:bldP spid="30" grpId="0"/>
      <p:bldP spid="3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pbilick\Desktop\FT_logo_neg_0119.png">
            <a:extLst>
              <a:ext uri="{FF2B5EF4-FFF2-40B4-BE49-F238E27FC236}">
                <a16:creationId xmlns:a16="http://schemas.microsoft.com/office/drawing/2014/main" id="{2F276794-CAFE-47B5-AED8-20CA024B3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0790" y="1872796"/>
            <a:ext cx="8447244" cy="311240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5">
            <a:extLst>
              <a:ext uri="{FF2B5EF4-FFF2-40B4-BE49-F238E27FC236}">
                <a16:creationId xmlns:a16="http://schemas.microsoft.com/office/drawing/2014/main" id="{F8B6AC47-46F6-4392-A350-15AE343443F8}"/>
              </a:ext>
            </a:extLst>
          </p:cNvPr>
          <p:cNvGrpSpPr>
            <a:grpSpLocks/>
          </p:cNvGrpSpPr>
          <p:nvPr/>
        </p:nvGrpSpPr>
        <p:grpSpPr bwMode="auto">
          <a:xfrm>
            <a:off x="8750300" y="6339028"/>
            <a:ext cx="3138488" cy="217488"/>
            <a:chOff x="1892" y="3495"/>
            <a:chExt cx="1977" cy="137"/>
          </a:xfrm>
        </p:grpSpPr>
        <p:sp>
          <p:nvSpPr>
            <p:cNvPr id="22" name="Text Box 6">
              <a:extLst>
                <a:ext uri="{FF2B5EF4-FFF2-40B4-BE49-F238E27FC236}">
                  <a16:creationId xmlns:a16="http://schemas.microsoft.com/office/drawing/2014/main" id="{98AA3CB2-C41B-4C9B-999D-27825143985B}"/>
                </a:ext>
              </a:extLst>
            </p:cNvPr>
            <p:cNvSpPr txBox="1">
              <a:spLocks noChangeArrowheads="1"/>
            </p:cNvSpPr>
            <p:nvPr/>
          </p:nvSpPr>
          <p:spPr bwMode="gray">
            <a:xfrm>
              <a:off x="1892" y="3513"/>
              <a:ext cx="1977" cy="109"/>
            </a:xfrm>
            <a:prstGeom prst="rect">
              <a:avLst/>
            </a:prstGeom>
            <a:noFill/>
            <a:ln w="6350">
              <a:noFill/>
              <a:miter lim="800000"/>
              <a:headEnd/>
              <a:tailEnd/>
            </a:ln>
            <a:effectLst/>
          </p:spPr>
          <p:txBody>
            <a:bodyPr lIns="109728" tIns="0" rIns="109728" bIns="18288">
              <a:spAutoFit/>
            </a:bodyPr>
            <a:lstStyle>
              <a:lvl1pPr marL="115888" indent="-115888" eaLnBrk="0" hangingPunct="0">
                <a:defRPr sz="1600" b="1">
                  <a:solidFill>
                    <a:schemeClr val="tx1"/>
                  </a:solidFill>
                  <a:latin typeface="Arial" charset="0"/>
                  <a:ea typeface="ＭＳ Ｐゴシック" charset="0"/>
                  <a:cs typeface="Geneva" charset="0"/>
                </a:defRPr>
              </a:lvl1pPr>
              <a:lvl2pPr marL="37931725" indent="-37474525" eaLnBrk="0" hangingPunct="0">
                <a:defRPr sz="1600" b="1">
                  <a:solidFill>
                    <a:schemeClr val="tx1"/>
                  </a:solidFill>
                  <a:latin typeface="Arial" charset="0"/>
                  <a:ea typeface="Geneva" charset="0"/>
                  <a:cs typeface="Geneva" charset="0"/>
                </a:defRPr>
              </a:lvl2pPr>
              <a:lvl3pPr eaLnBrk="0" hangingPunct="0">
                <a:defRPr sz="1600" b="1">
                  <a:solidFill>
                    <a:schemeClr val="tx1"/>
                  </a:solidFill>
                  <a:latin typeface="Arial" charset="0"/>
                  <a:ea typeface="Geneva" charset="0"/>
                  <a:cs typeface="Geneva" charset="0"/>
                </a:defRPr>
              </a:lvl3pPr>
              <a:lvl4pPr eaLnBrk="0" hangingPunct="0">
                <a:defRPr sz="1600" b="1">
                  <a:solidFill>
                    <a:schemeClr val="tx1"/>
                  </a:solidFill>
                  <a:latin typeface="Arial" charset="0"/>
                  <a:ea typeface="Geneva" charset="0"/>
                  <a:cs typeface="Geneva" charset="0"/>
                </a:defRPr>
              </a:lvl4pPr>
              <a:lvl5pPr eaLnBrk="0" hangingPunct="0">
                <a:defRPr sz="1600" b="1">
                  <a:solidFill>
                    <a:schemeClr val="tx1"/>
                  </a:solidFill>
                  <a:latin typeface="Arial" charset="0"/>
                  <a:ea typeface="Geneva" charset="0"/>
                  <a:cs typeface="Geneva" charset="0"/>
                </a:defRPr>
              </a:lvl5pPr>
              <a:lvl6pPr marL="457200" eaLnBrk="0" fontAlgn="base" hangingPunct="0">
                <a:spcBef>
                  <a:spcPct val="0"/>
                </a:spcBef>
                <a:spcAft>
                  <a:spcPct val="0"/>
                </a:spcAft>
                <a:defRPr sz="1600" b="1">
                  <a:solidFill>
                    <a:schemeClr val="tx1"/>
                  </a:solidFill>
                  <a:latin typeface="Arial" charset="0"/>
                  <a:ea typeface="Geneva" charset="0"/>
                  <a:cs typeface="Geneva" charset="0"/>
                </a:defRPr>
              </a:lvl6pPr>
              <a:lvl7pPr marL="914400" eaLnBrk="0" fontAlgn="base" hangingPunct="0">
                <a:spcBef>
                  <a:spcPct val="0"/>
                </a:spcBef>
                <a:spcAft>
                  <a:spcPct val="0"/>
                </a:spcAft>
                <a:defRPr sz="1600" b="1">
                  <a:solidFill>
                    <a:schemeClr val="tx1"/>
                  </a:solidFill>
                  <a:latin typeface="Arial" charset="0"/>
                  <a:ea typeface="Geneva" charset="0"/>
                  <a:cs typeface="Geneva" charset="0"/>
                </a:defRPr>
              </a:lvl7pPr>
              <a:lvl8pPr marL="1371600" eaLnBrk="0" fontAlgn="base" hangingPunct="0">
                <a:spcBef>
                  <a:spcPct val="0"/>
                </a:spcBef>
                <a:spcAft>
                  <a:spcPct val="0"/>
                </a:spcAft>
                <a:defRPr sz="1600" b="1">
                  <a:solidFill>
                    <a:schemeClr val="tx1"/>
                  </a:solidFill>
                  <a:latin typeface="Arial" charset="0"/>
                  <a:ea typeface="Geneva" charset="0"/>
                  <a:cs typeface="Geneva" charset="0"/>
                </a:defRPr>
              </a:lvl8pPr>
              <a:lvl9pPr marL="1828800" eaLnBrk="0" fontAlgn="base" hangingPunct="0">
                <a:spcBef>
                  <a:spcPct val="0"/>
                </a:spcBef>
                <a:spcAft>
                  <a:spcPct val="0"/>
                </a:spcAft>
                <a:defRPr sz="1600" b="1">
                  <a:solidFill>
                    <a:schemeClr val="tx1"/>
                  </a:solidFill>
                  <a:latin typeface="Arial" charset="0"/>
                  <a:ea typeface="Geneva" charset="0"/>
                  <a:cs typeface="Geneva" charset="0"/>
                </a:defRPr>
              </a:lvl9pPr>
            </a:lstStyle>
            <a:p>
              <a:pPr algn="ctr">
                <a:defRPr/>
              </a:pPr>
              <a:r>
                <a:rPr lang="en-US" sz="1000" dirty="0">
                  <a:solidFill>
                    <a:schemeClr val="bg1"/>
                  </a:solidFill>
                  <a:latin typeface="Arial Narrow" charset="0"/>
                </a:rPr>
                <a:t>Not FDIC Insured • May Lose Value •</a:t>
              </a:r>
              <a:r>
                <a:rPr lang="en-US" sz="1000" baseline="-6000" dirty="0">
                  <a:solidFill>
                    <a:schemeClr val="bg1"/>
                  </a:solidFill>
                  <a:latin typeface="Arial Narrow" charset="0"/>
                </a:rPr>
                <a:t> </a:t>
              </a:r>
              <a:r>
                <a:rPr lang="en-US" sz="1000" dirty="0">
                  <a:solidFill>
                    <a:schemeClr val="bg1"/>
                  </a:solidFill>
                  <a:latin typeface="Arial Narrow" charset="0"/>
                </a:rPr>
                <a:t>No Bank Guarantee</a:t>
              </a:r>
              <a:endParaRPr lang="en-US" sz="1000" baseline="-6000" dirty="0">
                <a:solidFill>
                  <a:schemeClr val="bg1"/>
                </a:solidFill>
                <a:latin typeface="Arial Narrow" charset="0"/>
              </a:endParaRPr>
            </a:p>
          </p:txBody>
        </p:sp>
        <p:sp>
          <p:nvSpPr>
            <p:cNvPr id="23" name="Rectangle 7">
              <a:extLst>
                <a:ext uri="{FF2B5EF4-FFF2-40B4-BE49-F238E27FC236}">
                  <a16:creationId xmlns:a16="http://schemas.microsoft.com/office/drawing/2014/main" id="{3D386E3B-AD58-43CE-A46F-471CBD7CBD40}"/>
                </a:ext>
              </a:extLst>
            </p:cNvPr>
            <p:cNvSpPr>
              <a:spLocks noChangeArrowheads="1"/>
            </p:cNvSpPr>
            <p:nvPr/>
          </p:nvSpPr>
          <p:spPr bwMode="gray">
            <a:xfrm>
              <a:off x="1917" y="3495"/>
              <a:ext cx="1904" cy="137"/>
            </a:xfrm>
            <a:prstGeom prst="rect">
              <a:avLst/>
            </a:prstGeom>
            <a:noFill/>
            <a:ln w="63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0" dirty="0"/>
            </a:p>
          </p:txBody>
        </p:sp>
      </p:grpSp>
    </p:spTree>
    <p:extLst>
      <p:ext uri="{BB962C8B-B14F-4D97-AF65-F5344CB8AC3E}">
        <p14:creationId xmlns:p14="http://schemas.microsoft.com/office/powerpoint/2010/main" val="1590924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8DEE4CCE-E124-4EEF-808B-DF88997C2318}" type="slidenum">
              <a:rPr lang="en-US" smtClean="0"/>
              <a:pPr/>
              <a:t>20</a:t>
            </a:fld>
            <a:endParaRPr lang="en-US" dirty="0"/>
          </a:p>
        </p:txBody>
      </p:sp>
      <p:sp>
        <p:nvSpPr>
          <p:cNvPr id="2" name="Text Placeholder 1"/>
          <p:cNvSpPr>
            <a:spLocks noGrp="1"/>
          </p:cNvSpPr>
          <p:nvPr>
            <p:ph type="body" sz="quarter" idx="26"/>
          </p:nvPr>
        </p:nvSpPr>
        <p:spPr>
          <a:xfrm>
            <a:off x="457199" y="6145991"/>
            <a:ext cx="11274552" cy="346249"/>
          </a:xfrm>
        </p:spPr>
        <p:txBody>
          <a:bodyPr/>
          <a:lstStyle/>
          <a:p>
            <a:r>
              <a:rPr lang="en-US" dirty="0"/>
              <a:t>Source: Morningstar. S&amp;P. Downside Capture Ratio totals were calculated by including 95% and 90% of the S&amp;P 500 Index’s return for the months when the Index’s return was negative. </a:t>
            </a:r>
          </a:p>
          <a:p>
            <a:r>
              <a:rPr lang="en-US" dirty="0"/>
              <a:t>Indexes are unmanaged and one cannot invest directly in an index. Index returns do not reflect any fees, expenses or sales charges.</a:t>
            </a:r>
          </a:p>
        </p:txBody>
      </p:sp>
      <p:sp>
        <p:nvSpPr>
          <p:cNvPr id="3" name="Text Placeholder 2"/>
          <p:cNvSpPr>
            <a:spLocks noGrp="1"/>
          </p:cNvSpPr>
          <p:nvPr>
            <p:ph type="body" sz="quarter" idx="10"/>
          </p:nvPr>
        </p:nvSpPr>
        <p:spPr/>
        <p:txBody>
          <a:bodyPr/>
          <a:lstStyle/>
          <a:p>
            <a:r>
              <a:rPr lang="en-US" dirty="0"/>
              <a:t>The Importance of Reducing Downside Capture</a:t>
            </a:r>
          </a:p>
        </p:txBody>
      </p:sp>
      <p:sp>
        <p:nvSpPr>
          <p:cNvPr id="11" name="Text Placeholder 10"/>
          <p:cNvSpPr>
            <a:spLocks noGrp="1"/>
          </p:cNvSpPr>
          <p:nvPr>
            <p:ph type="body" sz="quarter" idx="14"/>
          </p:nvPr>
        </p:nvSpPr>
        <p:spPr/>
        <p:txBody>
          <a:bodyPr/>
          <a:lstStyle/>
          <a:p>
            <a:r>
              <a:rPr lang="en-US" dirty="0"/>
              <a:t>Hypothetical Growth of a $10,000 Investment in the S&amp;P 500 Index</a:t>
            </a:r>
          </a:p>
          <a:p>
            <a:r>
              <a:rPr lang="en-US" b="0" dirty="0"/>
              <a:t>20-Year Period Ended December 31, 2019</a:t>
            </a:r>
          </a:p>
        </p:txBody>
      </p:sp>
      <p:graphicFrame>
        <p:nvGraphicFramePr>
          <p:cNvPr id="14" name="Chart Full"/>
          <p:cNvGraphicFramePr>
            <a:graphicFrameLocks noGrp="1"/>
          </p:cNvGraphicFramePr>
          <p:nvPr>
            <p:extLst>
              <p:ext uri="{D42A27DB-BD31-4B8C-83A1-F6EECF244321}">
                <p14:modId xmlns:p14="http://schemas.microsoft.com/office/powerpoint/2010/main" val="2777767981"/>
              </p:ext>
            </p:extLst>
          </p:nvPr>
        </p:nvGraphicFramePr>
        <p:xfrm>
          <a:off x="455613" y="2085408"/>
          <a:ext cx="7530727" cy="3459426"/>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7965088" y="3179571"/>
            <a:ext cx="1690957" cy="184666"/>
            <a:chOff x="8784650" y="2904838"/>
            <a:chExt cx="1690957" cy="184666"/>
          </a:xfrm>
        </p:grpSpPr>
        <p:sp>
          <p:nvSpPr>
            <p:cNvPr id="19" name="Orange Difference"/>
            <p:cNvSpPr/>
            <p:nvPr/>
          </p:nvSpPr>
          <p:spPr>
            <a:xfrm>
              <a:off x="8784650" y="2917234"/>
              <a:ext cx="171450" cy="159874"/>
            </a:xfrm>
            <a:prstGeom prst="rect">
              <a:avLst/>
            </a:prstGeom>
            <a:solidFill>
              <a:srgbClr val="EE78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0" name="TextBox 19"/>
            <p:cNvSpPr txBox="1"/>
            <p:nvPr/>
          </p:nvSpPr>
          <p:spPr>
            <a:xfrm>
              <a:off x="9058995" y="2904838"/>
              <a:ext cx="1416612" cy="184666"/>
            </a:xfrm>
            <a:prstGeom prst="rect">
              <a:avLst/>
            </a:prstGeom>
            <a:noFill/>
          </p:spPr>
          <p:txBody>
            <a:bodyPr wrap="square" lIns="0" tIns="0" rIns="0" bIns="0" rtlCol="0">
              <a:spAutoFit/>
            </a:bodyPr>
            <a:lstStyle/>
            <a:p>
              <a:r>
                <a:rPr lang="en-US" sz="1200" dirty="0">
                  <a:latin typeface="Arial" panose="020B0604020202020204" pitchFamily="34" charset="0"/>
                  <a:cs typeface="Arial" panose="020B0604020202020204" pitchFamily="34" charset="0"/>
                </a:rPr>
                <a:t>Difference</a:t>
              </a:r>
            </a:p>
          </p:txBody>
        </p:sp>
      </p:grpSp>
      <p:grpSp>
        <p:nvGrpSpPr>
          <p:cNvPr id="21" name="Group 20"/>
          <p:cNvGrpSpPr/>
          <p:nvPr/>
        </p:nvGrpSpPr>
        <p:grpSpPr>
          <a:xfrm>
            <a:off x="6193626" y="3063022"/>
            <a:ext cx="873921" cy="807299"/>
            <a:chOff x="6070223" y="2560198"/>
            <a:chExt cx="875479" cy="862532"/>
          </a:xfrm>
        </p:grpSpPr>
        <p:sp>
          <p:nvSpPr>
            <p:cNvPr id="22" name="Rectangle 21"/>
            <p:cNvSpPr/>
            <p:nvPr/>
          </p:nvSpPr>
          <p:spPr>
            <a:xfrm>
              <a:off x="6070223" y="2560198"/>
              <a:ext cx="875479" cy="862532"/>
            </a:xfrm>
            <a:prstGeom prst="rect">
              <a:avLst/>
            </a:prstGeom>
            <a:solidFill>
              <a:srgbClr val="EE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8"/>
            <p:cNvSpPr>
              <a:spLocks noChangeArrowheads="1"/>
            </p:cNvSpPr>
            <p:nvPr/>
          </p:nvSpPr>
          <p:spPr bwMode="auto">
            <a:xfrm>
              <a:off x="6220513" y="2862053"/>
              <a:ext cx="533146" cy="23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400" b="1" dirty="0">
                  <a:solidFill>
                    <a:schemeClr val="bg1"/>
                  </a:solidFill>
                  <a:latin typeface="Arial Narrow" pitchFamily="34" charset="0"/>
                  <a:cs typeface="Arial" pitchFamily="34" charset="0"/>
                </a:rPr>
                <a:t>$13,237</a:t>
              </a:r>
              <a:endParaRPr kumimoji="0" lang="en-US" sz="1400" b="0" i="0" u="none" strike="noStrike" cap="none" normalizeH="0" baseline="0" dirty="0">
                <a:ln>
                  <a:noFill/>
                </a:ln>
                <a:solidFill>
                  <a:schemeClr val="bg1"/>
                </a:solidFill>
                <a:effectLst/>
                <a:latin typeface="Arial" pitchFamily="34" charset="0"/>
                <a:cs typeface="Arial" pitchFamily="34" charset="0"/>
              </a:endParaRPr>
            </a:p>
          </p:txBody>
        </p:sp>
      </p:grpSp>
      <p:grpSp>
        <p:nvGrpSpPr>
          <p:cNvPr id="24" name="Group 23"/>
          <p:cNvGrpSpPr/>
          <p:nvPr/>
        </p:nvGrpSpPr>
        <p:grpSpPr>
          <a:xfrm>
            <a:off x="4004657" y="3501494"/>
            <a:ext cx="875032" cy="368833"/>
            <a:chOff x="3888630" y="3051282"/>
            <a:chExt cx="871619" cy="381056"/>
          </a:xfrm>
        </p:grpSpPr>
        <p:sp>
          <p:nvSpPr>
            <p:cNvPr id="25" name="Rectangle 24"/>
            <p:cNvSpPr/>
            <p:nvPr/>
          </p:nvSpPr>
          <p:spPr>
            <a:xfrm>
              <a:off x="3888630" y="3051282"/>
              <a:ext cx="871619" cy="381056"/>
            </a:xfrm>
            <a:prstGeom prst="rect">
              <a:avLst/>
            </a:prstGeom>
            <a:solidFill>
              <a:srgbClr val="EE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angle 7"/>
            <p:cNvSpPr>
              <a:spLocks noChangeArrowheads="1"/>
            </p:cNvSpPr>
            <p:nvPr/>
          </p:nvSpPr>
          <p:spPr bwMode="auto">
            <a:xfrm>
              <a:off x="4081482" y="3121430"/>
              <a:ext cx="448687" cy="22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sz="1400" b="1" dirty="0">
                  <a:solidFill>
                    <a:schemeClr val="bg1"/>
                  </a:solidFill>
                  <a:latin typeface="Arial Narrow" pitchFamily="34" charset="0"/>
                  <a:cs typeface="Arial" pitchFamily="34" charset="0"/>
                </a:rPr>
                <a:t>$6,065</a:t>
              </a:r>
              <a:endParaRPr kumimoji="0" lang="en-US" sz="1400" b="0" i="0" u="none" strike="noStrike" cap="none" normalizeH="0" baseline="0" dirty="0">
                <a:ln>
                  <a:noFill/>
                </a:ln>
                <a:solidFill>
                  <a:schemeClr val="bg1"/>
                </a:solidFill>
                <a:effectLst/>
                <a:latin typeface="Arial" pitchFamily="34" charset="0"/>
                <a:cs typeface="Arial" pitchFamily="34" charset="0"/>
              </a:endParaRPr>
            </a:p>
          </p:txBody>
        </p:sp>
      </p:grpSp>
      <p:sp>
        <p:nvSpPr>
          <p:cNvPr id="17" name="TextBox 16"/>
          <p:cNvSpPr txBox="1"/>
          <p:nvPr/>
        </p:nvSpPr>
        <p:spPr>
          <a:xfrm>
            <a:off x="1537055" y="5313705"/>
            <a:ext cx="1416612" cy="307777"/>
          </a:xfrm>
          <a:prstGeom prst="rect">
            <a:avLst/>
          </a:prstGeom>
          <a:noFill/>
        </p:spPr>
        <p:txBody>
          <a:bodyPr wrap="square" rtlCol="0">
            <a:spAutoFit/>
          </a:bodyPr>
          <a:lstStyle/>
          <a:p>
            <a:pPr algn="ctr"/>
            <a:r>
              <a:rPr lang="en-US" sz="1400" b="1" dirty="0">
                <a:latin typeface="Arial Narrow" panose="020B0606020202030204" pitchFamily="34" charset="0"/>
              </a:rPr>
              <a:t>S&amp;P 500 Index</a:t>
            </a:r>
          </a:p>
        </p:txBody>
      </p:sp>
      <p:sp>
        <p:nvSpPr>
          <p:cNvPr id="28" name="TextBox 27"/>
          <p:cNvSpPr txBox="1"/>
          <p:nvPr/>
        </p:nvSpPr>
        <p:spPr>
          <a:xfrm>
            <a:off x="3338986" y="5313705"/>
            <a:ext cx="2210214" cy="307777"/>
          </a:xfrm>
          <a:prstGeom prst="rect">
            <a:avLst/>
          </a:prstGeom>
          <a:noFill/>
        </p:spPr>
        <p:txBody>
          <a:bodyPr wrap="square" rtlCol="0">
            <a:spAutoFit/>
          </a:bodyPr>
          <a:lstStyle/>
          <a:p>
            <a:pPr algn="ctr"/>
            <a:r>
              <a:rPr lang="en-US" sz="1400" b="1" dirty="0">
                <a:latin typeface="Arial Narrow" panose="020B0606020202030204" pitchFamily="34" charset="0"/>
              </a:rPr>
              <a:t>95% Downside Capture Ratio</a:t>
            </a:r>
          </a:p>
        </p:txBody>
      </p:sp>
      <p:sp>
        <p:nvSpPr>
          <p:cNvPr id="29" name="TextBox 28"/>
          <p:cNvSpPr txBox="1"/>
          <p:nvPr/>
        </p:nvSpPr>
        <p:spPr>
          <a:xfrm>
            <a:off x="5405770" y="5313705"/>
            <a:ext cx="2449634" cy="307777"/>
          </a:xfrm>
          <a:prstGeom prst="rect">
            <a:avLst/>
          </a:prstGeom>
          <a:noFill/>
        </p:spPr>
        <p:txBody>
          <a:bodyPr wrap="square" rtlCol="0">
            <a:spAutoFit/>
          </a:bodyPr>
          <a:lstStyle/>
          <a:p>
            <a:pPr algn="ctr"/>
            <a:r>
              <a:rPr lang="en-US" sz="1400" b="1" dirty="0">
                <a:latin typeface="Arial Narrow" panose="020B0606020202030204" pitchFamily="34" charset="0"/>
              </a:rPr>
              <a:t>90% Downside Capture Ratio</a:t>
            </a:r>
          </a:p>
        </p:txBody>
      </p:sp>
      <p:cxnSp>
        <p:nvCxnSpPr>
          <p:cNvPr id="5" name="Straight Connector 4"/>
          <p:cNvCxnSpPr/>
          <p:nvPr/>
        </p:nvCxnSpPr>
        <p:spPr>
          <a:xfrm>
            <a:off x="1165860" y="5243644"/>
            <a:ext cx="65684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3C03D61-A784-4919-A2BA-99BFC6F5560C}"/>
              </a:ext>
            </a:extLst>
          </p:cNvPr>
          <p:cNvSpPr txBox="1"/>
          <p:nvPr/>
        </p:nvSpPr>
        <p:spPr>
          <a:xfrm>
            <a:off x="457199" y="5629940"/>
            <a:ext cx="7212808" cy="469359"/>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This chart is for illustrative purposes only and does not reflect the performance of any Franklin Templeton fund.</a:t>
            </a:r>
          </a:p>
          <a:p>
            <a:pPr>
              <a:spcAft>
                <a:spcPts val="300"/>
              </a:spcAft>
            </a:pPr>
            <a:r>
              <a:rPr lang="en-US" sz="1400" b="1" dirty="0">
                <a:solidFill>
                  <a:prstClr val="black"/>
                </a:solidFill>
                <a:latin typeface="Arial Narrow" panose="020B0606020202030204" pitchFamily="34" charset="0"/>
                <a:cs typeface="Arial" panose="020B0604020202020204" pitchFamily="34" charset="0"/>
              </a:rPr>
              <a:t>Past performance does not guarantee future results.</a:t>
            </a:r>
          </a:p>
        </p:txBody>
      </p:sp>
    </p:spTree>
    <p:extLst>
      <p:ext uri="{BB962C8B-B14F-4D97-AF65-F5344CB8AC3E}">
        <p14:creationId xmlns:p14="http://schemas.microsoft.com/office/powerpoint/2010/main" val="23368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graphicEl>
                                              <a:chart seriesIdx="0" categoryIdx="0" bldStep="ptInCategory"/>
                                            </p:graphicEl>
                                          </p:spTgt>
                                        </p:tgtEl>
                                        <p:attrNameLst>
                                          <p:attrName>style.visibility</p:attrName>
                                        </p:attrNameLst>
                                      </p:cBhvr>
                                      <p:to>
                                        <p:strVal val="visible"/>
                                      </p:to>
                                    </p:set>
                                    <p:animEffect transition="in" filter="wipe(down)">
                                      <p:cBhvr>
                                        <p:cTn id="7" dur="500"/>
                                        <p:tgtEl>
                                          <p:spTgt spid="14">
                                            <p:graphicEl>
                                              <a:chart seriesIdx="0" categoryIdx="0" bldStep="ptIn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graphicEl>
                                              <a:chart seriesIdx="0" categoryIdx="1" bldStep="ptInCategory"/>
                                            </p:graphicEl>
                                          </p:spTgt>
                                        </p:tgtEl>
                                        <p:attrNameLst>
                                          <p:attrName>style.visibility</p:attrName>
                                        </p:attrNameLst>
                                      </p:cBhvr>
                                      <p:to>
                                        <p:strVal val="visible"/>
                                      </p:to>
                                    </p:set>
                                    <p:animEffect transition="in" filter="wipe(down)">
                                      <p:cBhvr>
                                        <p:cTn id="15" dur="500"/>
                                        <p:tgtEl>
                                          <p:spTgt spid="14">
                                            <p:graphicEl>
                                              <a:chart seriesIdx="0" categoryIdx="1" bldStep="ptInCategory"/>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graphicEl>
                                              <a:chart seriesIdx="0" categoryIdx="2" bldStep="ptInCategory"/>
                                            </p:graphicEl>
                                          </p:spTgt>
                                        </p:tgtEl>
                                        <p:attrNameLst>
                                          <p:attrName>style.visibility</p:attrName>
                                        </p:attrNameLst>
                                      </p:cBhvr>
                                      <p:to>
                                        <p:strVal val="visible"/>
                                      </p:to>
                                    </p:set>
                                    <p:animEffect transition="in" filter="wipe(down)">
                                      <p:cBhvr>
                                        <p:cTn id="23" dur="500"/>
                                        <p:tgtEl>
                                          <p:spTgt spid="14">
                                            <p:graphicEl>
                                              <a:chart seriesIdx="0" categoryIdx="2" bldStep="ptInCategory"/>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categoryEl" animBg="0"/>
        </p:bldSub>
      </p:bldGraphic>
      <p:bldP spid="1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8DEE4CCE-E124-4EEF-808B-DF88997C2318}" type="slidenum">
              <a:rPr lang="en-US" smtClean="0"/>
              <a:pPr/>
              <a:t>21</a:t>
            </a:fld>
            <a:endParaRPr lang="en-US" dirty="0"/>
          </a:p>
        </p:txBody>
      </p:sp>
      <p:sp>
        <p:nvSpPr>
          <p:cNvPr id="2" name="Text Placeholder 1"/>
          <p:cNvSpPr>
            <a:spLocks noGrp="1"/>
          </p:cNvSpPr>
          <p:nvPr>
            <p:ph type="body" sz="quarter" idx="26"/>
          </p:nvPr>
        </p:nvSpPr>
        <p:spPr>
          <a:xfrm>
            <a:off x="457199" y="6145991"/>
            <a:ext cx="11274552" cy="346249"/>
          </a:xfrm>
        </p:spPr>
        <p:txBody>
          <a:bodyPr/>
          <a:lstStyle/>
          <a:p>
            <a:r>
              <a:rPr lang="en-US" dirty="0"/>
              <a:t>Sources: Morningstar; S&amp;P; </a:t>
            </a:r>
            <a:r>
              <a:rPr lang="en-US" dirty="0" err="1"/>
              <a:t>FactSet</a:t>
            </a:r>
            <a:r>
              <a:rPr lang="en-US" dirty="0"/>
              <a:t>. Analysis excludes the 5 and 25 worst contributors (by factoring in a stock’s index weighting) to the S&amp;P 500 Index total return on an annual basis. </a:t>
            </a:r>
          </a:p>
          <a:p>
            <a:r>
              <a:rPr lang="en-US" dirty="0"/>
              <a:t>Indexes are unmanaged and one cannot invest directly in an index. Index returns do not reflect any fees, expenses or sales charges.</a:t>
            </a:r>
          </a:p>
        </p:txBody>
      </p:sp>
      <p:sp>
        <p:nvSpPr>
          <p:cNvPr id="3" name="Text Placeholder 2"/>
          <p:cNvSpPr>
            <a:spLocks noGrp="1"/>
          </p:cNvSpPr>
          <p:nvPr>
            <p:ph type="body" sz="quarter" idx="10"/>
          </p:nvPr>
        </p:nvSpPr>
        <p:spPr/>
        <p:txBody>
          <a:bodyPr/>
          <a:lstStyle/>
          <a:p>
            <a:r>
              <a:rPr lang="en-US" dirty="0"/>
              <a:t>Avoiding the Worst Performing Stocks </a:t>
            </a:r>
          </a:p>
          <a:p>
            <a:r>
              <a:rPr lang="en-US" dirty="0"/>
              <a:t>Can Make a Big Difference</a:t>
            </a:r>
          </a:p>
        </p:txBody>
      </p:sp>
      <p:sp>
        <p:nvSpPr>
          <p:cNvPr id="11" name="Text Placeholder 10"/>
          <p:cNvSpPr>
            <a:spLocks noGrp="1"/>
          </p:cNvSpPr>
          <p:nvPr>
            <p:ph type="body" sz="quarter" idx="14"/>
          </p:nvPr>
        </p:nvSpPr>
        <p:spPr/>
        <p:txBody>
          <a:bodyPr/>
          <a:lstStyle/>
          <a:p>
            <a:r>
              <a:rPr lang="en-US" dirty="0"/>
              <a:t>S&amp;P 500 Index Average Annual Total Returns</a:t>
            </a:r>
          </a:p>
          <a:p>
            <a:r>
              <a:rPr lang="en-US" b="0" dirty="0"/>
              <a:t>20-Year Period Ended December 31, 201</a:t>
            </a:r>
            <a:r>
              <a:rPr lang="pl-PL" b="0" dirty="0"/>
              <a:t>9</a:t>
            </a:r>
            <a:endParaRPr lang="en-US" b="0" dirty="0"/>
          </a:p>
        </p:txBody>
      </p:sp>
      <p:graphicFrame>
        <p:nvGraphicFramePr>
          <p:cNvPr id="27" name="Chart 26"/>
          <p:cNvGraphicFramePr>
            <a:graphicFrameLocks noGrp="1"/>
          </p:cNvGraphicFramePr>
          <p:nvPr>
            <p:extLst>
              <p:ext uri="{D42A27DB-BD31-4B8C-83A1-F6EECF244321}">
                <p14:modId xmlns:p14="http://schemas.microsoft.com/office/powerpoint/2010/main" val="119616703"/>
              </p:ext>
            </p:extLst>
          </p:nvPr>
        </p:nvGraphicFramePr>
        <p:xfrm>
          <a:off x="404812" y="2218409"/>
          <a:ext cx="11277601" cy="320258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1"/>
          <p:cNvSpPr txBox="1"/>
          <p:nvPr/>
        </p:nvSpPr>
        <p:spPr>
          <a:xfrm>
            <a:off x="7427837" y="4476738"/>
            <a:ext cx="2611933" cy="553998"/>
          </a:xfrm>
          <a:prstGeom prst="rect">
            <a:avLst/>
          </a:prstGeom>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latin typeface="Arial" panose="020B0604020202020204" pitchFamily="34" charset="0"/>
                <a:cs typeface="Arial" panose="020B0604020202020204" pitchFamily="34" charset="0"/>
              </a:rPr>
              <a:t>Excluding the 25 Worst </a:t>
            </a:r>
          </a:p>
          <a:p>
            <a:r>
              <a:rPr lang="en-US" sz="1800" b="1" dirty="0">
                <a:latin typeface="Arial" panose="020B0604020202020204" pitchFamily="34" charset="0"/>
                <a:cs typeface="Arial" panose="020B0604020202020204" pitchFamily="34" charset="0"/>
              </a:rPr>
              <a:t>Performing Stocks</a:t>
            </a:r>
          </a:p>
        </p:txBody>
      </p:sp>
      <p:sp>
        <p:nvSpPr>
          <p:cNvPr id="29" name="TextBox 1"/>
          <p:cNvSpPr txBox="1"/>
          <p:nvPr/>
        </p:nvSpPr>
        <p:spPr>
          <a:xfrm>
            <a:off x="7427837" y="3532487"/>
            <a:ext cx="2483693" cy="553998"/>
          </a:xfrm>
          <a:prstGeom prst="rect">
            <a:avLst/>
          </a:prstGeom>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latin typeface="Arial" panose="020B0604020202020204" pitchFamily="34" charset="0"/>
                <a:cs typeface="Arial" panose="020B0604020202020204" pitchFamily="34" charset="0"/>
              </a:rPr>
              <a:t>Excluding the 5 Worst </a:t>
            </a:r>
          </a:p>
          <a:p>
            <a:r>
              <a:rPr lang="en-US" sz="1800" b="1" dirty="0">
                <a:latin typeface="Arial" panose="020B0604020202020204" pitchFamily="34" charset="0"/>
                <a:cs typeface="Arial" panose="020B0604020202020204" pitchFamily="34" charset="0"/>
              </a:rPr>
              <a:t>Performing Stocks</a:t>
            </a:r>
          </a:p>
        </p:txBody>
      </p:sp>
      <p:sp>
        <p:nvSpPr>
          <p:cNvPr id="30" name="TextBox 1"/>
          <p:cNvSpPr txBox="1"/>
          <p:nvPr/>
        </p:nvSpPr>
        <p:spPr>
          <a:xfrm>
            <a:off x="7427837" y="2530487"/>
            <a:ext cx="1320874" cy="276999"/>
          </a:xfrm>
          <a:prstGeom prst="rect">
            <a:avLst/>
          </a:prstGeom>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latin typeface="Arial" panose="020B0604020202020204" pitchFamily="34" charset="0"/>
                <a:cs typeface="Arial" panose="020B0604020202020204" pitchFamily="34" charset="0"/>
              </a:rPr>
              <a:t>Entire Index</a:t>
            </a:r>
          </a:p>
        </p:txBody>
      </p:sp>
      <p:sp>
        <p:nvSpPr>
          <p:cNvPr id="13" name="TextBox 12">
            <a:extLst>
              <a:ext uri="{FF2B5EF4-FFF2-40B4-BE49-F238E27FC236}">
                <a16:creationId xmlns:a16="http://schemas.microsoft.com/office/drawing/2014/main" id="{69EB8528-CE28-402A-B741-24A622415ACA}"/>
              </a:ext>
            </a:extLst>
          </p:cNvPr>
          <p:cNvSpPr txBox="1"/>
          <p:nvPr/>
        </p:nvSpPr>
        <p:spPr>
          <a:xfrm>
            <a:off x="457199" y="5629940"/>
            <a:ext cx="7212808" cy="469359"/>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This chart is for illustrative purposes only and does not reflect the performance of any Franklin Templeton fund.</a:t>
            </a:r>
          </a:p>
          <a:p>
            <a:pPr>
              <a:spcAft>
                <a:spcPts val="300"/>
              </a:spcAft>
            </a:pPr>
            <a:r>
              <a:rPr lang="en-US" sz="1400" b="1" dirty="0">
                <a:solidFill>
                  <a:prstClr val="black"/>
                </a:solidFill>
                <a:latin typeface="Arial Narrow" panose="020B0606020202030204" pitchFamily="34" charset="0"/>
                <a:cs typeface="Arial" panose="020B0604020202020204" pitchFamily="34" charset="0"/>
              </a:rPr>
              <a:t>Past performance does not guarantee future results.</a:t>
            </a:r>
          </a:p>
        </p:txBody>
      </p:sp>
    </p:spTree>
    <p:extLst>
      <p:ext uri="{BB962C8B-B14F-4D97-AF65-F5344CB8AC3E}">
        <p14:creationId xmlns:p14="http://schemas.microsoft.com/office/powerpoint/2010/main" val="227495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graphicEl>
                                              <a:chart seriesIdx="1" categoryIdx="0" bldStep="ptInSeries"/>
                                            </p:graphicEl>
                                          </p:spTgt>
                                        </p:tgtEl>
                                        <p:attrNameLst>
                                          <p:attrName>style.visibility</p:attrName>
                                        </p:attrNameLst>
                                      </p:cBhvr>
                                      <p:to>
                                        <p:strVal val="visible"/>
                                      </p:to>
                                    </p:set>
                                    <p:animEffect transition="in" filter="fade">
                                      <p:cBhvr>
                                        <p:cTn id="7" dur="500"/>
                                        <p:tgtEl>
                                          <p:spTgt spid="27">
                                            <p:graphicEl>
                                              <a:chart seriesIdx="1" categoryIdx="0" bldStep="ptInSeries"/>
                                            </p:graphic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graphicEl>
                                              <a:chart seriesIdx="2" categoryIdx="0" bldStep="ptInSeries"/>
                                            </p:graphicEl>
                                          </p:spTgt>
                                        </p:tgtEl>
                                        <p:attrNameLst>
                                          <p:attrName>style.visibility</p:attrName>
                                        </p:attrNameLst>
                                      </p:cBhvr>
                                      <p:to>
                                        <p:strVal val="visible"/>
                                      </p:to>
                                    </p:set>
                                    <p:animEffect transition="in" filter="fade">
                                      <p:cBhvr>
                                        <p:cTn id="14" dur="500"/>
                                        <p:tgtEl>
                                          <p:spTgt spid="27">
                                            <p:graphicEl>
                                              <a:chart seriesIdx="2" categoryIdx="0" bldStep="ptInSeries"/>
                                            </p:graphic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uiExpand="1">
        <p:bldSub>
          <a:bldChart bld="seriesEl"/>
        </p:bldSub>
      </p:bldGraphic>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nvGraphicFramePr>
        <p:xfrm>
          <a:off x="455613" y="1562100"/>
          <a:ext cx="4419187" cy="3615512"/>
        </p:xfrm>
        <a:graphic>
          <a:graphicData uri="http://schemas.openxmlformats.org/drawingml/2006/table">
            <a:tbl>
              <a:tblPr firstRow="1" bandRow="1">
                <a:tableStyleId>{5C22544A-7EE6-4342-B048-85BDC9FD1C3A}</a:tableStyleId>
              </a:tblPr>
              <a:tblGrid>
                <a:gridCol w="1584547">
                  <a:extLst>
                    <a:ext uri="{9D8B030D-6E8A-4147-A177-3AD203B41FA5}">
                      <a16:colId xmlns:a16="http://schemas.microsoft.com/office/drawing/2014/main" val="20000"/>
                    </a:ext>
                  </a:extLst>
                </a:gridCol>
                <a:gridCol w="2834640">
                  <a:extLst>
                    <a:ext uri="{9D8B030D-6E8A-4147-A177-3AD203B41FA5}">
                      <a16:colId xmlns:a16="http://schemas.microsoft.com/office/drawing/2014/main" val="20001"/>
                    </a:ext>
                  </a:extLst>
                </a:gridCol>
              </a:tblGrid>
              <a:tr h="758952">
                <a:tc>
                  <a:txBody>
                    <a:bodyPr/>
                    <a:lstStyle/>
                    <a:p>
                      <a:endParaRPr lang="en-US" sz="1400" dirty="0">
                        <a:latin typeface="Arial" panose="020B0604020202020204" pitchFamily="34" charset="0"/>
                        <a:cs typeface="Arial" panose="020B0604020202020204" pitchFamily="34" charset="0"/>
                      </a:endParaRPr>
                    </a:p>
                  </a:txBody>
                  <a:tcPr marL="121888" marR="121888" anchor="b">
                    <a:noFill/>
                  </a:tcPr>
                </a:tc>
                <a:tc>
                  <a:txBody>
                    <a:bodyPr/>
                    <a:lstStyle/>
                    <a:p>
                      <a:r>
                        <a:rPr lang="en-US" sz="1400" dirty="0">
                          <a:solidFill>
                            <a:schemeClr val="accent1"/>
                          </a:solidFill>
                          <a:latin typeface="Arial" panose="020B0604020202020204" pitchFamily="34" charset="0"/>
                          <a:cs typeface="Arial" panose="020B0604020202020204" pitchFamily="34" charset="0"/>
                        </a:rPr>
                        <a:t>Returns</a:t>
                      </a:r>
                      <a:r>
                        <a:rPr lang="en-US" sz="1400" baseline="0" dirty="0">
                          <a:solidFill>
                            <a:schemeClr val="accent1"/>
                          </a:solidFill>
                          <a:latin typeface="Arial" panose="020B0604020202020204" pitchFamily="34" charset="0"/>
                          <a:cs typeface="Arial" panose="020B0604020202020204" pitchFamily="34" charset="0"/>
                        </a:rPr>
                        <a:t> Required to Recover Initial Loss</a:t>
                      </a:r>
                      <a:endParaRPr lang="en-US" sz="1400" dirty="0">
                        <a:solidFill>
                          <a:schemeClr val="accent1"/>
                        </a:solidFill>
                        <a:latin typeface="Arial" panose="020B0604020202020204" pitchFamily="34" charset="0"/>
                        <a:cs typeface="Arial" panose="020B0604020202020204" pitchFamily="34" charset="0"/>
                      </a:endParaRPr>
                    </a:p>
                  </a:txBody>
                  <a:tcPr marL="121888" marR="121888"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714140">
                <a:tc>
                  <a:txBody>
                    <a:bodyPr/>
                    <a:lstStyle/>
                    <a:p>
                      <a:pPr algn="r"/>
                      <a:r>
                        <a:rPr lang="en-US" sz="1800" dirty="0">
                          <a:latin typeface="Arial Narrow" panose="020B0606020202030204" pitchFamily="34" charset="0"/>
                        </a:rPr>
                        <a:t>10% Loss</a:t>
                      </a:r>
                    </a:p>
                  </a:txBody>
                  <a:tcPr marL="121888" marR="121888" anchor="ctr">
                    <a:noFill/>
                  </a:tcPr>
                </a:tc>
                <a:tc>
                  <a:txBody>
                    <a:bodyPr/>
                    <a:lstStyle/>
                    <a:p>
                      <a:pPr algn="ctr"/>
                      <a:r>
                        <a:rPr lang="en-US" sz="2400" b="1" dirty="0">
                          <a:solidFill>
                            <a:schemeClr val="accent1"/>
                          </a:solidFill>
                          <a:latin typeface="Arial Narrow" panose="020B0606020202030204" pitchFamily="34" charset="0"/>
                        </a:rPr>
                        <a:t>+11%</a:t>
                      </a:r>
                    </a:p>
                  </a:txBody>
                  <a:tcPr marL="121888" marR="121888" anchor="ctr">
                    <a:lnT w="12700" cap="flat" cmpd="sng" algn="ctr">
                      <a:solidFill>
                        <a:schemeClr val="accent1"/>
                      </a:solidFill>
                      <a:prstDash val="solid"/>
                      <a:round/>
                      <a:headEnd type="none" w="med" len="med"/>
                      <a:tailEnd type="none" w="med" len="med"/>
                    </a:lnT>
                    <a:solidFill>
                      <a:srgbClr val="CCECF8"/>
                    </a:solidFill>
                  </a:tcPr>
                </a:tc>
                <a:extLst>
                  <a:ext uri="{0D108BD9-81ED-4DB2-BD59-A6C34878D82A}">
                    <a16:rowId xmlns:a16="http://schemas.microsoft.com/office/drawing/2014/main" val="10001"/>
                  </a:ext>
                </a:extLst>
              </a:tr>
              <a:tr h="7141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latin typeface="Arial Narrow" panose="020B0606020202030204" pitchFamily="34" charset="0"/>
                        </a:rPr>
                        <a:t>20% Loss</a:t>
                      </a:r>
                    </a:p>
                  </a:txBody>
                  <a:tcPr marL="121888" marR="121888"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Narrow" panose="020B0606020202030204" pitchFamily="34" charset="0"/>
                        </a:rPr>
                        <a:t>+25%</a:t>
                      </a:r>
                    </a:p>
                  </a:txBody>
                  <a:tcPr marL="121888" marR="121888" anchor="ctr">
                    <a:solidFill>
                      <a:srgbClr val="CCECF8"/>
                    </a:solidFill>
                  </a:tcPr>
                </a:tc>
                <a:extLst>
                  <a:ext uri="{0D108BD9-81ED-4DB2-BD59-A6C34878D82A}">
                    <a16:rowId xmlns:a16="http://schemas.microsoft.com/office/drawing/2014/main" val="10002"/>
                  </a:ext>
                </a:extLst>
              </a:tr>
              <a:tr h="7141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latin typeface="Arial Narrow" panose="020B0606020202030204" pitchFamily="34" charset="0"/>
                        </a:rPr>
                        <a:t>30% Loss</a:t>
                      </a:r>
                    </a:p>
                  </a:txBody>
                  <a:tcPr marL="121888" marR="121888"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Narrow" panose="020B0606020202030204" pitchFamily="34" charset="0"/>
                        </a:rPr>
                        <a:t>+43%</a:t>
                      </a:r>
                    </a:p>
                  </a:txBody>
                  <a:tcPr marL="121888" marR="121888" anchor="ctr">
                    <a:solidFill>
                      <a:srgbClr val="CCECF8"/>
                    </a:solidFill>
                  </a:tcPr>
                </a:tc>
                <a:extLst>
                  <a:ext uri="{0D108BD9-81ED-4DB2-BD59-A6C34878D82A}">
                    <a16:rowId xmlns:a16="http://schemas.microsoft.com/office/drawing/2014/main" val="10003"/>
                  </a:ext>
                </a:extLst>
              </a:tr>
              <a:tr h="7141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latin typeface="Arial Narrow" panose="020B0606020202030204" pitchFamily="34" charset="0"/>
                        </a:rPr>
                        <a:t>40% Loss</a:t>
                      </a:r>
                    </a:p>
                  </a:txBody>
                  <a:tcPr marL="121888" marR="121888"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accent1"/>
                          </a:solidFill>
                          <a:latin typeface="Arial Narrow" panose="020B0606020202030204" pitchFamily="34" charset="0"/>
                        </a:rPr>
                        <a:t>+67%</a:t>
                      </a:r>
                    </a:p>
                  </a:txBody>
                  <a:tcPr marL="121888" marR="121888" anchor="ctr">
                    <a:solidFill>
                      <a:srgbClr val="CCECF8"/>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nvGraphicFramePr>
        <p:xfrm>
          <a:off x="486607" y="3752852"/>
          <a:ext cx="4388193" cy="704851"/>
        </p:xfrm>
        <a:graphic>
          <a:graphicData uri="http://schemas.openxmlformats.org/drawingml/2006/table">
            <a:tbl>
              <a:tblPr firstRow="1" bandRow="1">
                <a:tableStyleId>{5C22544A-7EE6-4342-B048-85BDC9FD1C3A}</a:tableStyleId>
              </a:tblPr>
              <a:tblGrid>
                <a:gridCol w="1553553">
                  <a:extLst>
                    <a:ext uri="{9D8B030D-6E8A-4147-A177-3AD203B41FA5}">
                      <a16:colId xmlns:a16="http://schemas.microsoft.com/office/drawing/2014/main" val="20000"/>
                    </a:ext>
                  </a:extLst>
                </a:gridCol>
                <a:gridCol w="2834640">
                  <a:extLst>
                    <a:ext uri="{9D8B030D-6E8A-4147-A177-3AD203B41FA5}">
                      <a16:colId xmlns:a16="http://schemas.microsoft.com/office/drawing/2014/main" val="20001"/>
                    </a:ext>
                  </a:extLst>
                </a:gridCol>
              </a:tblGrid>
              <a:tr h="70485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Narrow" panose="020B0606020202030204" pitchFamily="34" charset="0"/>
                        </a:rPr>
                        <a:t>30% Loss</a:t>
                      </a:r>
                    </a:p>
                  </a:txBody>
                  <a:tcPr marL="121888" marR="1218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Narrow" panose="020B0606020202030204" pitchFamily="34" charset="0"/>
                        </a:rPr>
                        <a:t>+43%</a:t>
                      </a:r>
                    </a:p>
                  </a:txBody>
                  <a:tcPr marL="121888" marR="1218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nvGraphicFramePr>
        <p:xfrm>
          <a:off x="486607" y="3752852"/>
          <a:ext cx="1553553" cy="704851"/>
        </p:xfrm>
        <a:graphic>
          <a:graphicData uri="http://schemas.openxmlformats.org/drawingml/2006/table">
            <a:tbl>
              <a:tblPr firstRow="1" bandRow="1">
                <a:tableStyleId>{5C22544A-7EE6-4342-B048-85BDC9FD1C3A}</a:tableStyleId>
              </a:tblPr>
              <a:tblGrid>
                <a:gridCol w="1553553">
                  <a:extLst>
                    <a:ext uri="{9D8B030D-6E8A-4147-A177-3AD203B41FA5}">
                      <a16:colId xmlns:a16="http://schemas.microsoft.com/office/drawing/2014/main" val="20000"/>
                    </a:ext>
                  </a:extLst>
                </a:gridCol>
              </a:tblGrid>
              <a:tr h="70485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Arial Narrow" panose="020B0606020202030204" pitchFamily="34" charset="0"/>
                        </a:rPr>
                        <a:t>30% Loss</a:t>
                      </a:r>
                    </a:p>
                  </a:txBody>
                  <a:tcPr marL="121888" marR="1218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bl>
          </a:graphicData>
        </a:graphic>
      </p:graphicFrame>
      <p:sp>
        <p:nvSpPr>
          <p:cNvPr id="6" name="Slide Number Placeholder 5"/>
          <p:cNvSpPr>
            <a:spLocks noGrp="1"/>
          </p:cNvSpPr>
          <p:nvPr>
            <p:ph type="sldNum" sz="quarter" idx="4"/>
          </p:nvPr>
        </p:nvSpPr>
        <p:spPr/>
        <p:txBody>
          <a:bodyPr/>
          <a:lstStyle/>
          <a:p>
            <a:fld id="{8DEE4CCE-E124-4EEF-808B-DF88997C2318}" type="slidenum">
              <a:rPr lang="en-US" smtClean="0"/>
              <a:pPr/>
              <a:t>22</a:t>
            </a:fld>
            <a:endParaRPr lang="en-US" dirty="0"/>
          </a:p>
        </p:txBody>
      </p:sp>
      <p:sp>
        <p:nvSpPr>
          <p:cNvPr id="3" name="Text Placeholder 2"/>
          <p:cNvSpPr>
            <a:spLocks noGrp="1"/>
          </p:cNvSpPr>
          <p:nvPr>
            <p:ph type="body" sz="quarter" idx="10"/>
          </p:nvPr>
        </p:nvSpPr>
        <p:spPr/>
        <p:txBody>
          <a:bodyPr/>
          <a:lstStyle/>
          <a:p>
            <a:r>
              <a:rPr lang="en-US" dirty="0"/>
              <a:t>Volatility Matters—Especially in Retirement</a:t>
            </a:r>
          </a:p>
        </p:txBody>
      </p:sp>
      <p:graphicFrame>
        <p:nvGraphicFramePr>
          <p:cNvPr id="13" name="Table 12"/>
          <p:cNvGraphicFramePr>
            <a:graphicFrameLocks noGrp="1"/>
          </p:cNvGraphicFramePr>
          <p:nvPr/>
        </p:nvGraphicFramePr>
        <p:xfrm>
          <a:off x="4919372" y="1562100"/>
          <a:ext cx="2834640" cy="3616614"/>
        </p:xfrm>
        <a:graphic>
          <a:graphicData uri="http://schemas.openxmlformats.org/drawingml/2006/table">
            <a:tbl>
              <a:tblPr firstRow="1" bandRow="1">
                <a:tableStyleId>{5C22544A-7EE6-4342-B048-85BDC9FD1C3A}</a:tableStyleId>
              </a:tblPr>
              <a:tblGrid>
                <a:gridCol w="2834640">
                  <a:extLst>
                    <a:ext uri="{9D8B030D-6E8A-4147-A177-3AD203B41FA5}">
                      <a16:colId xmlns:a16="http://schemas.microsoft.com/office/drawing/2014/main" val="20000"/>
                    </a:ext>
                  </a:extLst>
                </a:gridCol>
              </a:tblGrid>
              <a:tr h="760054">
                <a:tc>
                  <a:txBody>
                    <a:bodyPr/>
                    <a:lstStyle/>
                    <a:p>
                      <a:r>
                        <a:rPr lang="en-US" sz="1400" dirty="0">
                          <a:solidFill>
                            <a:schemeClr val="accent1"/>
                          </a:solidFill>
                          <a:latin typeface="Arial" panose="020B0604020202020204" pitchFamily="34" charset="0"/>
                          <a:cs typeface="Arial" panose="020B0604020202020204" pitchFamily="34" charset="0"/>
                        </a:rPr>
                        <a:t>Returns</a:t>
                      </a:r>
                      <a:r>
                        <a:rPr lang="en-US" sz="1400" baseline="0" dirty="0">
                          <a:solidFill>
                            <a:schemeClr val="accent1"/>
                          </a:solidFill>
                          <a:latin typeface="Arial" panose="020B0604020202020204" pitchFamily="34" charset="0"/>
                          <a:cs typeface="Arial" panose="020B0604020202020204" pitchFamily="34" charset="0"/>
                        </a:rPr>
                        <a:t> Required to Recover Initial Loss—with a 5% Annual Withdrawal (Over 5 Years)</a:t>
                      </a:r>
                      <a:endParaRPr lang="en-US" sz="1400" dirty="0">
                        <a:solidFill>
                          <a:schemeClr val="accent1"/>
                        </a:solidFill>
                        <a:latin typeface="Arial" panose="020B0604020202020204" pitchFamily="34" charset="0"/>
                        <a:cs typeface="Arial" panose="020B0604020202020204" pitchFamily="34" charset="0"/>
                      </a:endParaRPr>
                    </a:p>
                  </a:txBody>
                  <a:tcPr marL="121888" marR="121888"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7141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Narrow" panose="020B0606020202030204" pitchFamily="34" charset="0"/>
                        </a:rPr>
                        <a:t>+44%</a:t>
                      </a:r>
                    </a:p>
                  </a:txBody>
                  <a:tcPr marL="121888" marR="121888" anchor="ctr">
                    <a:lnT w="12700" cap="flat" cmpd="sng" algn="ctr">
                      <a:solidFill>
                        <a:schemeClr val="accent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1"/>
                  </a:ext>
                </a:extLst>
              </a:tr>
              <a:tr h="7141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Narrow" panose="020B0606020202030204" pitchFamily="34" charset="0"/>
                        </a:rPr>
                        <a:t>+62%</a:t>
                      </a:r>
                    </a:p>
                  </a:txBody>
                  <a:tcPr marL="121888" marR="121888" anchor="ctr">
                    <a:solidFill>
                      <a:schemeClr val="bg1">
                        <a:lumMod val="95000"/>
                      </a:schemeClr>
                    </a:solidFill>
                  </a:tcPr>
                </a:tc>
                <a:extLst>
                  <a:ext uri="{0D108BD9-81ED-4DB2-BD59-A6C34878D82A}">
                    <a16:rowId xmlns:a16="http://schemas.microsoft.com/office/drawing/2014/main" val="10002"/>
                  </a:ext>
                </a:extLst>
              </a:tr>
              <a:tr h="7141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Narrow" panose="020B0606020202030204" pitchFamily="34" charset="0"/>
                        </a:rPr>
                        <a:t>+85%</a:t>
                      </a:r>
                    </a:p>
                  </a:txBody>
                  <a:tcPr marL="121888" marR="121888" anchor="ctr">
                    <a:solidFill>
                      <a:schemeClr val="bg1">
                        <a:lumMod val="95000"/>
                      </a:schemeClr>
                    </a:solidFill>
                  </a:tcPr>
                </a:tc>
                <a:extLst>
                  <a:ext uri="{0D108BD9-81ED-4DB2-BD59-A6C34878D82A}">
                    <a16:rowId xmlns:a16="http://schemas.microsoft.com/office/drawing/2014/main" val="10003"/>
                  </a:ext>
                </a:extLst>
              </a:tr>
              <a:tr h="7141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Narrow" panose="020B0606020202030204" pitchFamily="34" charset="0"/>
                        </a:rPr>
                        <a:t>+115%</a:t>
                      </a:r>
                    </a:p>
                  </a:txBody>
                  <a:tcPr marL="121888" marR="121888" anchor="ctr">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nvGraphicFramePr>
        <p:xfrm>
          <a:off x="4919372" y="3752852"/>
          <a:ext cx="2834640" cy="704851"/>
        </p:xfrm>
        <a:graphic>
          <a:graphicData uri="http://schemas.openxmlformats.org/drawingml/2006/table">
            <a:tbl>
              <a:tblPr firstRow="1" bandRow="1">
                <a:tableStyleId>{5C22544A-7EE6-4342-B048-85BDC9FD1C3A}</a:tableStyleId>
              </a:tblPr>
              <a:tblGrid>
                <a:gridCol w="2834640">
                  <a:extLst>
                    <a:ext uri="{9D8B030D-6E8A-4147-A177-3AD203B41FA5}">
                      <a16:colId xmlns:a16="http://schemas.microsoft.com/office/drawing/2014/main" val="20000"/>
                    </a:ext>
                  </a:extLst>
                </a:gridCol>
              </a:tblGrid>
              <a:tr h="7048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Arial Narrow" panose="020B0606020202030204" pitchFamily="34" charset="0"/>
                        </a:rPr>
                        <a:t>+85%</a:t>
                      </a:r>
                    </a:p>
                  </a:txBody>
                  <a:tcPr marL="121888" marR="121888"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1E76D0C1-672F-49F8-A306-E75FCCA8076E}"/>
              </a:ext>
            </a:extLst>
          </p:cNvPr>
          <p:cNvSpPr txBox="1"/>
          <p:nvPr/>
        </p:nvSpPr>
        <p:spPr>
          <a:xfrm>
            <a:off x="457199" y="5629940"/>
            <a:ext cx="7212808" cy="469359"/>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This chart is for illustrative purposes only and does not reflect the performance of any Franklin Templeton fund.</a:t>
            </a:r>
          </a:p>
          <a:p>
            <a:pPr>
              <a:spcAft>
                <a:spcPts val="300"/>
              </a:spcAft>
            </a:pPr>
            <a:r>
              <a:rPr lang="en-US" sz="1400" b="1" dirty="0">
                <a:solidFill>
                  <a:prstClr val="black"/>
                </a:solidFill>
                <a:latin typeface="Arial Narrow" panose="020B0606020202030204" pitchFamily="34" charset="0"/>
                <a:cs typeface="Arial" panose="020B0604020202020204" pitchFamily="34" charset="0"/>
              </a:rPr>
              <a:t>Past performance does not guarantee future results.</a:t>
            </a:r>
          </a:p>
        </p:txBody>
      </p:sp>
    </p:spTree>
    <p:extLst>
      <p:ext uri="{BB962C8B-B14F-4D97-AF65-F5344CB8AC3E}">
        <p14:creationId xmlns:p14="http://schemas.microsoft.com/office/powerpoint/2010/main" val="153613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xit" presetSubtype="0" fill="hold"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2000141"/>
            <a:ext cx="12188952" cy="4856272"/>
          </a:xfrm>
          <a:prstGeom prst="rect">
            <a:avLst/>
          </a:prstGeom>
        </p:spPr>
      </p:pic>
      <p:grpSp>
        <p:nvGrpSpPr>
          <p:cNvPr id="8" name="Group 7"/>
          <p:cNvGrpSpPr/>
          <p:nvPr/>
        </p:nvGrpSpPr>
        <p:grpSpPr>
          <a:xfrm>
            <a:off x="2639458" y="1209657"/>
            <a:ext cx="6909908" cy="2117634"/>
            <a:chOff x="2854388" y="3024342"/>
            <a:chExt cx="6909908" cy="2117634"/>
          </a:xfrm>
        </p:grpSpPr>
        <p:sp>
          <p:nvSpPr>
            <p:cNvPr id="3" name="TextBox 2"/>
            <p:cNvSpPr txBox="1"/>
            <p:nvPr/>
          </p:nvSpPr>
          <p:spPr>
            <a:xfrm>
              <a:off x="3156140" y="3024342"/>
              <a:ext cx="6608156" cy="1815882"/>
            </a:xfrm>
            <a:prstGeom prst="rect">
              <a:avLst/>
            </a:prstGeom>
            <a:noFill/>
            <a:ln w="19050">
              <a:solidFill>
                <a:schemeClr val="bg1"/>
              </a:solidFill>
            </a:ln>
          </p:spPr>
          <p:txBody>
            <a:bodyPr wrap="none" lIns="301752" tIns="228600" rIns="228600" bIns="228600" rtlCol="0" anchor="b" anchorCtr="0">
              <a:spAutoFit/>
            </a:bodyPr>
            <a:lstStyle/>
            <a:p>
              <a:r>
                <a:rPr lang="en-US" sz="4400" b="1" spc="-20" dirty="0">
                  <a:solidFill>
                    <a:schemeClr val="bg1"/>
                  </a:solidFill>
                  <a:latin typeface="Arial" panose="020B0604020202020204" pitchFamily="34" charset="0"/>
                  <a:cs typeface="Arial" panose="020B0604020202020204" pitchFamily="34" charset="0"/>
                </a:rPr>
                <a:t>What It Means to Be </a:t>
              </a:r>
              <a:br>
                <a:rPr lang="pl-PL" sz="4400" b="1" spc="-20" dirty="0">
                  <a:solidFill>
                    <a:schemeClr val="bg1"/>
                  </a:solidFill>
                  <a:latin typeface="Arial" panose="020B0604020202020204" pitchFamily="34" charset="0"/>
                  <a:cs typeface="Arial" panose="020B0604020202020204" pitchFamily="34" charset="0"/>
                </a:rPr>
              </a:br>
              <a:r>
                <a:rPr lang="en-US" sz="4400" b="1" spc="-20" dirty="0">
                  <a:solidFill>
                    <a:schemeClr val="bg1"/>
                  </a:solidFill>
                  <a:latin typeface="Arial" panose="020B0604020202020204" pitchFamily="34" charset="0"/>
                  <a:cs typeface="Arial" panose="020B0604020202020204" pitchFamily="34" charset="0"/>
                </a:rPr>
                <a:t>a Truly Active Manager</a:t>
              </a:r>
            </a:p>
          </p:txBody>
        </p:sp>
        <p:sp>
          <p:nvSpPr>
            <p:cNvPr id="7" name="Freeform 6"/>
            <p:cNvSpPr/>
            <p:nvPr/>
          </p:nvSpPr>
          <p:spPr>
            <a:xfrm rot="16200000">
              <a:off x="2854388" y="4840224"/>
              <a:ext cx="301752" cy="301752"/>
            </a:xfrm>
            <a:custGeom>
              <a:avLst/>
              <a:gdLst>
                <a:gd name="connsiteX0" fmla="*/ 301752 w 301752"/>
                <a:gd name="connsiteY0" fmla="*/ 201168 h 301752"/>
                <a:gd name="connsiteX1" fmla="*/ 301752 w 301752"/>
                <a:gd name="connsiteY1" fmla="*/ 301752 h 301752"/>
                <a:gd name="connsiteX2" fmla="*/ 301751 w 301752"/>
                <a:gd name="connsiteY2" fmla="*/ 301752 h 301752"/>
                <a:gd name="connsiteX3" fmla="*/ 201167 w 301752"/>
                <a:gd name="connsiteY3" fmla="*/ 301752 h 301752"/>
                <a:gd name="connsiteX4" fmla="*/ 0 w 301752"/>
                <a:gd name="connsiteY4" fmla="*/ 301752 h 301752"/>
                <a:gd name="connsiteX5" fmla="*/ 0 w 301752"/>
                <a:gd name="connsiteY5" fmla="*/ 201168 h 301752"/>
                <a:gd name="connsiteX6" fmla="*/ 201167 w 301752"/>
                <a:gd name="connsiteY6" fmla="*/ 201168 h 301752"/>
                <a:gd name="connsiteX7" fmla="*/ 201167 w 301752"/>
                <a:gd name="connsiteY7" fmla="*/ 0 h 301752"/>
                <a:gd name="connsiteX8" fmla="*/ 301751 w 301752"/>
                <a:gd name="connsiteY8" fmla="*/ 0 h 301752"/>
                <a:gd name="connsiteX9" fmla="*/ 301751 w 301752"/>
                <a:gd name="connsiteY9" fmla="*/ 201168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301752" y="201168"/>
                  </a:moveTo>
                  <a:lnTo>
                    <a:pt x="301752" y="301752"/>
                  </a:lnTo>
                  <a:lnTo>
                    <a:pt x="301751" y="301752"/>
                  </a:lnTo>
                  <a:lnTo>
                    <a:pt x="201167" y="301752"/>
                  </a:lnTo>
                  <a:lnTo>
                    <a:pt x="0" y="301752"/>
                  </a:lnTo>
                  <a:lnTo>
                    <a:pt x="0" y="201168"/>
                  </a:lnTo>
                  <a:lnTo>
                    <a:pt x="201167" y="201168"/>
                  </a:lnTo>
                  <a:lnTo>
                    <a:pt x="201167" y="0"/>
                  </a:lnTo>
                  <a:lnTo>
                    <a:pt x="301751" y="0"/>
                  </a:lnTo>
                  <a:lnTo>
                    <a:pt x="301751" y="201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31896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6"/>
          </p:nvPr>
        </p:nvSpPr>
        <p:spPr>
          <a:xfrm>
            <a:off x="457199" y="6184463"/>
            <a:ext cx="11274552" cy="307777"/>
          </a:xfrm>
        </p:spPr>
        <p:txBody>
          <a:bodyPr/>
          <a:lstStyle/>
          <a:p>
            <a:r>
              <a:rPr lang="en-US" dirty="0"/>
              <a:t>1. Source: K. J. </a:t>
            </a:r>
            <a:r>
              <a:rPr lang="en-US" dirty="0" err="1"/>
              <a:t>Martijn</a:t>
            </a:r>
            <a:r>
              <a:rPr lang="en-US" dirty="0"/>
              <a:t> </a:t>
            </a:r>
            <a:r>
              <a:rPr lang="en-US" dirty="0" err="1"/>
              <a:t>Cremers</a:t>
            </a:r>
            <a:r>
              <a:rPr lang="en-US" dirty="0"/>
              <a:t> and </a:t>
            </a:r>
            <a:r>
              <a:rPr lang="en-US" dirty="0" err="1"/>
              <a:t>Antti</a:t>
            </a:r>
            <a:r>
              <a:rPr lang="en-US" dirty="0"/>
              <a:t> </a:t>
            </a:r>
            <a:r>
              <a:rPr lang="en-US" dirty="0" err="1"/>
              <a:t>Petajisto</a:t>
            </a:r>
            <a:r>
              <a:rPr lang="en-US" dirty="0"/>
              <a:t>, How Active Is Your Fund Manager? A New Measure That Predicts Performance, The Review of Financial Studies (2009), Vol. 22 (9), Table 4 (adapted) and pp. 3335, 3341, 3342 &amp; 3350 (adapted), by permission of Oxford University Press. </a:t>
            </a:r>
          </a:p>
        </p:txBody>
      </p:sp>
      <p:sp>
        <p:nvSpPr>
          <p:cNvPr id="3" name="Text Placeholder 2"/>
          <p:cNvSpPr>
            <a:spLocks noGrp="1"/>
          </p:cNvSpPr>
          <p:nvPr>
            <p:ph type="body" sz="quarter" idx="10"/>
          </p:nvPr>
        </p:nvSpPr>
        <p:spPr>
          <a:xfrm>
            <a:off x="457200" y="274320"/>
            <a:ext cx="8686800" cy="914400"/>
          </a:xfrm>
        </p:spPr>
        <p:txBody>
          <a:bodyPr/>
          <a:lstStyle/>
          <a:p>
            <a:r>
              <a:rPr lang="en-US" dirty="0"/>
              <a:t>Why You Need to Know About Active Share</a:t>
            </a:r>
          </a:p>
        </p:txBody>
      </p:sp>
      <mc:AlternateContent xmlns:mc="http://schemas.openxmlformats.org/markup-compatibility/2006" xmlns:a14="http://schemas.microsoft.com/office/drawing/2010/main">
        <mc:Choice Requires="a14">
          <p:sp>
            <p:nvSpPr>
              <p:cNvPr id="7" name="TextBox 6"/>
              <p:cNvSpPr txBox="1"/>
              <p:nvPr/>
            </p:nvSpPr>
            <p:spPr>
              <a:xfrm>
                <a:off x="457200" y="1730831"/>
                <a:ext cx="11868784" cy="795089"/>
              </a:xfrm>
              <a:prstGeom prst="rect">
                <a:avLst/>
              </a:prstGeom>
              <a:noFill/>
            </p:spPr>
            <p:txBody>
              <a:bodyPr wrap="square" lIns="0" tIns="0" rIns="0" bIns="0" rtlCol="0">
                <a:spAutoFit/>
              </a:bodyPr>
              <a:lstStyle/>
              <a:p>
                <a:pPr>
                  <a:lnSpc>
                    <a:spcPts val="4400"/>
                  </a:lnSpc>
                  <a:spcAft>
                    <a:spcPts val="1800"/>
                  </a:spcAft>
                </a:pPr>
                <a14:m>
                  <m:oMathPara xmlns:m="http://schemas.openxmlformats.org/officeDocument/2006/math">
                    <m:oMathParaPr>
                      <m:jc m:val="left"/>
                    </m:oMathParaPr>
                    <m:oMath xmlns:m="http://schemas.openxmlformats.org/officeDocument/2006/math">
                      <m:r>
                        <m:rPr>
                          <m:nor/>
                        </m:rPr>
                        <a:rPr lang="en-US" sz="2800" b="1" spc="30" dirty="0">
                          <a:latin typeface="Arial" panose="020B0604020202020204" pitchFamily="34" charset="0"/>
                          <a:cs typeface="Arial" panose="020B0604020202020204" pitchFamily="34" charset="0"/>
                        </a:rPr>
                        <m:t>Active</m:t>
                      </m:r>
                      <m:r>
                        <m:rPr>
                          <m:nor/>
                        </m:rPr>
                        <a:rPr lang="en-US" sz="2800" b="1" spc="30" dirty="0">
                          <a:latin typeface="Arial" panose="020B0604020202020204" pitchFamily="34" charset="0"/>
                          <a:cs typeface="Arial" panose="020B0604020202020204" pitchFamily="34" charset="0"/>
                        </a:rPr>
                        <m:t> </m:t>
                      </m:r>
                      <m:r>
                        <m:rPr>
                          <m:nor/>
                        </m:rPr>
                        <a:rPr lang="en-US" sz="2800" b="1" spc="30" dirty="0">
                          <a:latin typeface="Arial" panose="020B0604020202020204" pitchFamily="34" charset="0"/>
                          <a:cs typeface="Arial" panose="020B0604020202020204" pitchFamily="34" charset="0"/>
                        </a:rPr>
                        <m:t>Share</m:t>
                      </m:r>
                      <m:r>
                        <a:rPr lang="en-US" sz="2800" b="1" i="1" spc="30" smtClean="0">
                          <a:latin typeface="Cambria Math"/>
                          <a:ea typeface="Cambria Math"/>
                          <a:cs typeface="Arial" panose="020B0604020202020204" pitchFamily="34" charset="0"/>
                        </a:rPr>
                        <m:t>=</m:t>
                      </m:r>
                      <m:nary>
                        <m:naryPr>
                          <m:chr m:val="∑"/>
                          <m:subHide m:val="on"/>
                          <m:supHide m:val="on"/>
                          <m:ctrlPr>
                            <a:rPr lang="en-US" sz="2800" b="1" i="1" spc="30" smtClean="0">
                              <a:latin typeface="Cambria Math" panose="02040503050406030204" pitchFamily="18" charset="0"/>
                              <a:cs typeface="Arial" panose="020B0604020202020204" pitchFamily="34" charset="0"/>
                            </a:rPr>
                          </m:ctrlPr>
                        </m:naryPr>
                        <m:sub/>
                        <m:sup/>
                        <m:e>
                          <m:r>
                            <a:rPr lang="en-US" sz="2800" b="1" i="1" spc="30">
                              <a:latin typeface="Cambria Math"/>
                              <a:cs typeface="Arial" panose="020B0604020202020204" pitchFamily="34" charset="0"/>
                            </a:rPr>
                            <m:t>(</m:t>
                          </m:r>
                          <m:f>
                            <m:fPr>
                              <m:ctrlPr>
                                <a:rPr lang="en-US" sz="2800" b="1" i="1" spc="30">
                                  <a:latin typeface="Cambria Math" panose="02040503050406030204" pitchFamily="18" charset="0"/>
                                  <a:cs typeface="Arial" panose="020B0604020202020204" pitchFamily="34" charset="0"/>
                                </a:rPr>
                              </m:ctrlPr>
                            </m:fPr>
                            <m:num>
                              <m:r>
                                <a:rPr lang="en-US" sz="2800" b="1" i="1" spc="30">
                                  <a:latin typeface="Cambria Math"/>
                                  <a:cs typeface="Arial" panose="020B0604020202020204" pitchFamily="34" charset="0"/>
                                </a:rPr>
                                <m:t>𝟏</m:t>
                              </m:r>
                            </m:num>
                            <m:den>
                              <m:r>
                                <a:rPr lang="en-US" sz="2800" b="1" i="1" spc="30">
                                  <a:latin typeface="Cambria Math"/>
                                  <a:cs typeface="Arial" panose="020B0604020202020204" pitchFamily="34" charset="0"/>
                                </a:rPr>
                                <m:t>𝟐</m:t>
                              </m:r>
                            </m:den>
                          </m:f>
                          <m:r>
                            <a:rPr lang="en-US" sz="2800" b="1" i="1" spc="30">
                              <a:latin typeface="Cambria Math"/>
                              <a:ea typeface="Cambria Math"/>
                              <a:cs typeface="Arial" panose="020B0604020202020204" pitchFamily="34" charset="0"/>
                            </a:rPr>
                            <m:t>×</m:t>
                          </m:r>
                          <m:d>
                            <m:dPr>
                              <m:begChr m:val="|"/>
                              <m:endChr m:val="|"/>
                              <m:ctrlPr>
                                <a:rPr lang="en-US" sz="2800" b="1" i="1" spc="30">
                                  <a:latin typeface="Cambria Math" panose="02040503050406030204" pitchFamily="18" charset="0"/>
                                  <a:ea typeface="Cambria Math"/>
                                  <a:cs typeface="Arial" panose="020B0604020202020204" pitchFamily="34" charset="0"/>
                                </a:rPr>
                              </m:ctrlPr>
                            </m:dPr>
                            <m:e>
                              <m:r>
                                <m:rPr>
                                  <m:nor/>
                                </m:rPr>
                                <a:rPr lang="en-US" sz="2800" b="1" spc="30" dirty="0">
                                  <a:latin typeface="Arial" panose="020B0604020202020204" pitchFamily="34" charset="0"/>
                                  <a:cs typeface="Arial" panose="020B0604020202020204" pitchFamily="34" charset="0"/>
                                </a:rPr>
                                <m:t>Fund</m:t>
                              </m:r>
                              <m:r>
                                <m:rPr>
                                  <m:nor/>
                                </m:rPr>
                                <a:rPr lang="en-US" sz="2800" b="1" spc="30" dirty="0">
                                  <a:latin typeface="Arial" panose="020B0604020202020204" pitchFamily="34" charset="0"/>
                                  <a:cs typeface="Arial" panose="020B0604020202020204" pitchFamily="34" charset="0"/>
                                </a:rPr>
                                <m:t> </m:t>
                              </m:r>
                              <m:r>
                                <m:rPr>
                                  <m:nor/>
                                </m:rPr>
                                <a:rPr lang="en-US" sz="2800" b="1" spc="30" dirty="0">
                                  <a:latin typeface="Arial" panose="020B0604020202020204" pitchFamily="34" charset="0"/>
                                  <a:cs typeface="Arial" panose="020B0604020202020204" pitchFamily="34" charset="0"/>
                                </a:rPr>
                                <m:t>Weight</m:t>
                              </m:r>
                              <m:r>
                                <m:rPr>
                                  <m:nor/>
                                </m:rPr>
                                <a:rPr lang="en-US" sz="2800" b="1" spc="30" dirty="0">
                                  <a:latin typeface="Arial" panose="020B0604020202020204" pitchFamily="34" charset="0"/>
                                  <a:cs typeface="Arial" panose="020B0604020202020204" pitchFamily="34" charset="0"/>
                                </a:rPr>
                                <m:t> – </m:t>
                              </m:r>
                              <m:r>
                                <m:rPr>
                                  <m:nor/>
                                </m:rPr>
                                <a:rPr lang="en-US" sz="2800" b="1" spc="30" dirty="0">
                                  <a:latin typeface="Arial" panose="020B0604020202020204" pitchFamily="34" charset="0"/>
                                  <a:cs typeface="Arial" panose="020B0604020202020204" pitchFamily="34" charset="0"/>
                                </a:rPr>
                                <m:t>Benchmark</m:t>
                              </m:r>
                              <m:r>
                                <m:rPr>
                                  <m:nor/>
                                </m:rPr>
                                <a:rPr lang="en-US" sz="2800" b="1" spc="30" dirty="0">
                                  <a:latin typeface="Arial" panose="020B0604020202020204" pitchFamily="34" charset="0"/>
                                  <a:cs typeface="Arial" panose="020B0604020202020204" pitchFamily="34" charset="0"/>
                                </a:rPr>
                                <m:t> </m:t>
                              </m:r>
                              <m:r>
                                <m:rPr>
                                  <m:nor/>
                                </m:rPr>
                                <a:rPr lang="en-US" sz="2800" b="1" spc="30" dirty="0">
                                  <a:latin typeface="Arial" panose="020B0604020202020204" pitchFamily="34" charset="0"/>
                                  <a:cs typeface="Arial" panose="020B0604020202020204" pitchFamily="34" charset="0"/>
                                </a:rPr>
                                <m:t>Weight</m:t>
                              </m:r>
                            </m:e>
                          </m:d>
                          <m:r>
                            <m:rPr>
                              <m:nor/>
                            </m:rPr>
                            <a:rPr lang="en-US" sz="2800" b="1" spc="30" dirty="0">
                              <a:latin typeface="Arial" panose="020B0604020202020204" pitchFamily="34" charset="0"/>
                              <a:cs typeface="Arial" panose="020B0604020202020204" pitchFamily="34" charset="0"/>
                            </a:rPr>
                            <m:t>)</m:t>
                          </m:r>
                        </m:e>
                      </m:nary>
                    </m:oMath>
                  </m:oMathPara>
                </a14:m>
                <a:endParaRPr lang="en-US" sz="2800" b="1" spc="3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57200" y="1730831"/>
                <a:ext cx="11868784" cy="795089"/>
              </a:xfrm>
              <a:prstGeom prst="rect">
                <a:avLst/>
              </a:prstGeom>
              <a:blipFill rotWithShape="1">
                <a:blip r:embed="rId3"/>
                <a:stretch>
                  <a:fillRect t="-36154"/>
                </a:stretch>
              </a:blipFill>
            </p:spPr>
            <p:txBody>
              <a:bodyPr/>
              <a:lstStyle/>
              <a:p>
                <a:r>
                  <a:rPr lang="en-US">
                    <a:noFill/>
                  </a:rPr>
                  <a:t> </a:t>
                </a:r>
              </a:p>
            </p:txBody>
          </p:sp>
        </mc:Fallback>
      </mc:AlternateContent>
      <p:sp>
        <p:nvSpPr>
          <p:cNvPr id="9" name="TextBox 8"/>
          <p:cNvSpPr txBox="1"/>
          <p:nvPr/>
        </p:nvSpPr>
        <p:spPr>
          <a:xfrm>
            <a:off x="457200" y="2559641"/>
            <a:ext cx="7562850" cy="1846659"/>
          </a:xfrm>
          <a:prstGeom prst="rect">
            <a:avLst/>
          </a:prstGeom>
          <a:noFill/>
        </p:spPr>
        <p:txBody>
          <a:bodyPr wrap="square" lIns="0" tIns="0" rIns="0" bIns="0" rtlCol="0">
            <a:spAutoFit/>
          </a:bodyPr>
          <a:lstStyle/>
          <a:p>
            <a:pPr>
              <a:spcAft>
                <a:spcPts val="1200"/>
              </a:spcAft>
            </a:pPr>
            <a:r>
              <a:rPr lang="en-US" sz="2000" dirty="0">
                <a:latin typeface="Arial" panose="020B0604020202020204" pitchFamily="34" charset="0"/>
                <a:cs typeface="Arial" panose="020B0604020202020204" pitchFamily="34" charset="0"/>
              </a:rPr>
              <a:t>The portion of stock holdings in an actively managed fund that differs from its benchmark index</a:t>
            </a:r>
            <a:r>
              <a:rPr lang="en-US" sz="2000" baseline="30000" dirty="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p>
            <a:pPr marL="228600" indent="-228600">
              <a:spcAft>
                <a:spcPts val="600"/>
              </a:spcAft>
              <a:buClr>
                <a:schemeClr val="accent4"/>
              </a:buClr>
              <a:buFont typeface="Arial" panose="020B0604020202020204" pitchFamily="34" charset="0"/>
              <a:buChar char="•"/>
            </a:pPr>
            <a:r>
              <a:rPr lang="en-US" sz="2000" dirty="0">
                <a:latin typeface="Arial" panose="020B0604020202020204" pitchFamily="34" charset="0"/>
                <a:cs typeface="Arial" panose="020B0604020202020204" pitchFamily="34" charset="0"/>
              </a:rPr>
              <a:t>Helps to identify “closet indexers”</a:t>
            </a:r>
          </a:p>
          <a:p>
            <a:pPr marL="228600" indent="-228600">
              <a:spcAft>
                <a:spcPts val="600"/>
              </a:spcAft>
              <a:buClr>
                <a:schemeClr val="accent4"/>
              </a:buClr>
              <a:buFont typeface="Arial" panose="020B0604020202020204" pitchFamily="34" charset="0"/>
              <a:buChar char="•"/>
            </a:pPr>
            <a:r>
              <a:rPr lang="en-US" sz="2000" dirty="0">
                <a:latin typeface="Arial" panose="020B0604020202020204" pitchFamily="34" charset="0"/>
                <a:cs typeface="Arial" panose="020B0604020202020204" pitchFamily="34" charset="0"/>
              </a:rPr>
              <a:t>Helps prove an investment manager is truly active</a:t>
            </a:r>
          </a:p>
          <a:p>
            <a:pPr marL="228600" indent="-228600">
              <a:spcAft>
                <a:spcPts val="600"/>
              </a:spcAft>
              <a:buClr>
                <a:schemeClr val="accent4"/>
              </a:buClr>
              <a:buFont typeface="Arial" panose="020B0604020202020204" pitchFamily="34" charset="0"/>
              <a:buChar char="•"/>
            </a:pPr>
            <a:r>
              <a:rPr lang="en-US" sz="2000" dirty="0">
                <a:latin typeface="Arial" panose="020B0604020202020204" pitchFamily="34" charset="0"/>
                <a:cs typeface="Arial" panose="020B0604020202020204" pitchFamily="34" charset="0"/>
              </a:rPr>
              <a:t>Identify potential for relative outperformance</a:t>
            </a:r>
          </a:p>
        </p:txBody>
      </p:sp>
      <p:sp>
        <p:nvSpPr>
          <p:cNvPr id="10" name="Slide Number Placeholder 5"/>
          <p:cNvSpPr>
            <a:spLocks noGrp="1"/>
          </p:cNvSpPr>
          <p:nvPr>
            <p:ph type="sldNum" sz="quarter" idx="4"/>
          </p:nvPr>
        </p:nvSpPr>
        <p:spPr>
          <a:xfrm>
            <a:off x="11366627" y="6537325"/>
            <a:ext cx="365125" cy="184150"/>
          </a:xfrm>
        </p:spPr>
        <p:txBody>
          <a:bodyPr/>
          <a:lstStyle/>
          <a:p>
            <a:fld id="{8DEE4CCE-E124-4EEF-808B-DF88997C2318}" type="slidenum">
              <a:rPr lang="en-US" smtClean="0"/>
              <a:pPr/>
              <a:t>24</a:t>
            </a:fld>
            <a:endParaRPr lang="en-US" dirty="0"/>
          </a:p>
        </p:txBody>
      </p:sp>
      <p:sp>
        <p:nvSpPr>
          <p:cNvPr id="11" name="TextBox 10">
            <a:extLst>
              <a:ext uri="{FF2B5EF4-FFF2-40B4-BE49-F238E27FC236}">
                <a16:creationId xmlns:a16="http://schemas.microsoft.com/office/drawing/2014/main" id="{A8EF86BE-4B66-4147-8D9F-7BA0BA149A3E}"/>
              </a:ext>
            </a:extLst>
          </p:cNvPr>
          <p:cNvSpPr txBox="1"/>
          <p:nvPr/>
        </p:nvSpPr>
        <p:spPr>
          <a:xfrm>
            <a:off x="457199" y="5880919"/>
            <a:ext cx="6226063" cy="215444"/>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There is no guarantee that a fund with a higher active share will outperform a benchmark index.</a:t>
            </a:r>
          </a:p>
        </p:txBody>
      </p:sp>
    </p:spTree>
    <p:extLst>
      <p:ext uri="{BB962C8B-B14F-4D97-AF65-F5344CB8AC3E}">
        <p14:creationId xmlns:p14="http://schemas.microsoft.com/office/powerpoint/2010/main" val="212812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25</a:t>
            </a:fld>
            <a:endParaRPr lang="en-US" dirty="0"/>
          </a:p>
        </p:txBody>
      </p:sp>
      <p:sp>
        <p:nvSpPr>
          <p:cNvPr id="4" name="Text Placeholder 3"/>
          <p:cNvSpPr>
            <a:spLocks noGrp="1"/>
          </p:cNvSpPr>
          <p:nvPr>
            <p:ph type="body" sz="quarter" idx="10"/>
          </p:nvPr>
        </p:nvSpPr>
        <p:spPr>
          <a:xfrm>
            <a:off x="457200" y="274320"/>
            <a:ext cx="8686800" cy="914400"/>
          </a:xfrm>
        </p:spPr>
        <p:txBody>
          <a:bodyPr/>
          <a:lstStyle/>
          <a:p>
            <a:r>
              <a:rPr lang="en-US" dirty="0"/>
              <a:t>Active Share in Action</a:t>
            </a:r>
          </a:p>
        </p:txBody>
      </p:sp>
      <p:sp>
        <p:nvSpPr>
          <p:cNvPr id="7" name="TextBox 6"/>
          <p:cNvSpPr txBox="1"/>
          <p:nvPr/>
        </p:nvSpPr>
        <p:spPr>
          <a:xfrm>
            <a:off x="457200" y="1371600"/>
            <a:ext cx="7442729" cy="307777"/>
          </a:xfrm>
          <a:prstGeom prst="rect">
            <a:avLst/>
          </a:prstGeom>
          <a:noFill/>
        </p:spPr>
        <p:txBody>
          <a:bodyPr wrap="square" lIns="0" tIns="0" rIns="0" bIns="0" rtlCol="0">
            <a:spAutoFit/>
          </a:bodyPr>
          <a:lstStyle/>
          <a:p>
            <a:r>
              <a:rPr lang="en-US" sz="2000" dirty="0">
                <a:latin typeface="Arial" panose="020B0604020202020204" pitchFamily="34" charset="0"/>
                <a:cs typeface="Arial" panose="020B0604020202020204" pitchFamily="34" charset="0"/>
              </a:rPr>
              <a:t>1. </a:t>
            </a:r>
            <a:r>
              <a:rPr lang="en-US" sz="2000" b="1" dirty="0">
                <a:solidFill>
                  <a:schemeClr val="accent4"/>
                </a:solidFill>
                <a:latin typeface="Arial" panose="020B0604020202020204" pitchFamily="34" charset="0"/>
                <a:cs typeface="Arial" panose="020B0604020202020204" pitchFamily="34" charset="0"/>
              </a:rPr>
              <a:t>Hold</a:t>
            </a: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a Stock </a:t>
            </a:r>
            <a:r>
              <a:rPr lang="en-US" sz="2000" b="1" dirty="0">
                <a:solidFill>
                  <a:schemeClr val="accent4"/>
                </a:solidFill>
                <a:latin typeface="Arial" panose="020B0604020202020204" pitchFamily="34" charset="0"/>
                <a:cs typeface="Arial" panose="020B0604020202020204" pitchFamily="34" charset="0"/>
              </a:rPr>
              <a:t>Not Found </a:t>
            </a:r>
            <a:r>
              <a:rPr lang="en-US" sz="2000" dirty="0">
                <a:solidFill>
                  <a:prstClr val="black"/>
                </a:solidFill>
                <a:latin typeface="Arial" panose="020B0604020202020204" pitchFamily="34" charset="0"/>
                <a:cs typeface="Arial" panose="020B0604020202020204" pitchFamily="34" charset="0"/>
              </a:rPr>
              <a:t>in the Index</a:t>
            </a:r>
            <a:endParaRPr lang="en-US" sz="2000" dirty="0">
              <a:solidFill>
                <a:prstClr val="black"/>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3205" y="2319017"/>
            <a:ext cx="3852415" cy="2373312"/>
          </a:xfrm>
          <a:prstGeom prst="rect">
            <a:avLst/>
          </a:prstGeom>
        </p:spPr>
      </p:pic>
      <p:sp>
        <p:nvSpPr>
          <p:cNvPr id="9" name="TextBox 8"/>
          <p:cNvSpPr txBox="1"/>
          <p:nvPr/>
        </p:nvSpPr>
        <p:spPr>
          <a:xfrm>
            <a:off x="463204" y="4759661"/>
            <a:ext cx="3852416" cy="584775"/>
          </a:xfrm>
          <a:prstGeom prst="rect">
            <a:avLst/>
          </a:prstGeom>
          <a:noFill/>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Fund</a:t>
            </a:r>
          </a:p>
          <a:p>
            <a:pPr algn="ctr"/>
            <a:endParaRPr lang="en-US" sz="1600" dirty="0">
              <a:solidFill>
                <a:prstClr val="black"/>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75563" y="2350664"/>
            <a:ext cx="3858511" cy="2377068"/>
          </a:xfrm>
          <a:prstGeom prst="rect">
            <a:avLst/>
          </a:prstGeom>
        </p:spPr>
      </p:pic>
      <p:sp>
        <p:nvSpPr>
          <p:cNvPr id="11" name="TextBox 10"/>
          <p:cNvSpPr txBox="1"/>
          <p:nvPr/>
        </p:nvSpPr>
        <p:spPr>
          <a:xfrm>
            <a:off x="5775563" y="4759661"/>
            <a:ext cx="3858511" cy="584775"/>
          </a:xfrm>
          <a:prstGeom prst="rect">
            <a:avLst/>
          </a:prstGeom>
          <a:noFill/>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Index</a:t>
            </a:r>
            <a:endParaRPr lang="en-US" sz="1600" baseline="30000" dirty="0">
              <a:solidFill>
                <a:prstClr val="black"/>
              </a:solidFill>
              <a:latin typeface="Arial" panose="020B0604020202020204" pitchFamily="34" charset="0"/>
              <a:cs typeface="Arial" panose="020B0604020202020204" pitchFamily="34" charset="0"/>
            </a:endParaRPr>
          </a:p>
          <a:p>
            <a:pPr algn="ctr"/>
            <a:endParaRPr lang="en-US" sz="1600" dirty="0">
              <a:solidFill>
                <a:prstClr val="black"/>
              </a:solidFill>
            </a:endParaRPr>
          </a:p>
        </p:txBody>
      </p:sp>
      <p:grpSp>
        <p:nvGrpSpPr>
          <p:cNvPr id="12" name="Group 11"/>
          <p:cNvGrpSpPr/>
          <p:nvPr/>
        </p:nvGrpSpPr>
        <p:grpSpPr>
          <a:xfrm>
            <a:off x="6516996" y="2661752"/>
            <a:ext cx="2632340" cy="1754893"/>
            <a:chOff x="5124199" y="511310"/>
            <a:chExt cx="2632339" cy="1754893"/>
          </a:xfrm>
        </p:grpSpPr>
        <p:pic>
          <p:nvPicPr>
            <p:cNvPr id="13" name="Picture 12" descr="not found gray.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24199" y="511310"/>
              <a:ext cx="2632339" cy="1754893"/>
            </a:xfrm>
            <a:prstGeom prst="rect">
              <a:avLst/>
            </a:prstGeom>
          </p:spPr>
        </p:pic>
        <p:sp>
          <p:nvSpPr>
            <p:cNvPr id="14" name="TextBox 13"/>
            <p:cNvSpPr txBox="1"/>
            <p:nvPr/>
          </p:nvSpPr>
          <p:spPr>
            <a:xfrm>
              <a:off x="5434112" y="730409"/>
              <a:ext cx="2031694" cy="1323439"/>
            </a:xfrm>
            <a:prstGeom prst="rect">
              <a:avLst/>
            </a:prstGeom>
            <a:noFill/>
          </p:spPr>
          <p:txBody>
            <a:bodyPr wrap="square" rtlCol="0">
              <a:spAutoFit/>
            </a:bodyPr>
            <a:lstStyle/>
            <a:p>
              <a:pPr algn="ctr"/>
              <a:r>
                <a:rPr lang="en-US" sz="4000" b="1" dirty="0">
                  <a:solidFill>
                    <a:srgbClr val="FFFFFF"/>
                  </a:solidFill>
                  <a:effectLst>
                    <a:outerShdw blurRad="50800" dist="38100" dir="18900000" sx="102000" sy="102000" algn="tl">
                      <a:srgbClr val="000000">
                        <a:alpha val="40000"/>
                      </a:srgbClr>
                    </a:outerShdw>
                  </a:effectLst>
                  <a:latin typeface="Arial"/>
                  <a:cs typeface="Arial"/>
                </a:rPr>
                <a:t>NOT</a:t>
              </a:r>
            </a:p>
            <a:p>
              <a:pPr algn="ctr"/>
              <a:r>
                <a:rPr lang="en-US" sz="4000" b="1" dirty="0">
                  <a:solidFill>
                    <a:srgbClr val="FFFFFF"/>
                  </a:solidFill>
                  <a:effectLst>
                    <a:outerShdw blurRad="38100" dist="38100" dir="2700000" algn="tl">
                      <a:srgbClr val="000000">
                        <a:alpha val="43137"/>
                      </a:srgbClr>
                    </a:outerShdw>
                  </a:effectLst>
                  <a:latin typeface="Arial"/>
                  <a:cs typeface="Arial"/>
                </a:rPr>
                <a:t>FOUND</a:t>
              </a:r>
            </a:p>
          </p:txBody>
        </p:sp>
      </p:grpSp>
      <p:pic>
        <p:nvPicPr>
          <p:cNvPr id="15" name="Picture 14" descr="sca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67085" y="2350670"/>
            <a:ext cx="797262" cy="2408991"/>
          </a:xfrm>
          <a:prstGeom prst="rect">
            <a:avLst/>
          </a:prstGeom>
        </p:spPr>
      </p:pic>
      <p:pic>
        <p:nvPicPr>
          <p:cNvPr id="16" name="Picture 15" descr="sca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0800000">
            <a:off x="4961344" y="2319018"/>
            <a:ext cx="797262" cy="2408991"/>
          </a:xfrm>
          <a:prstGeom prst="rect">
            <a:avLst/>
          </a:prstGeom>
        </p:spPr>
      </p:pic>
      <p:sp>
        <p:nvSpPr>
          <p:cNvPr id="17" name="TextBox 16"/>
          <p:cNvSpPr txBox="1"/>
          <p:nvPr/>
        </p:nvSpPr>
        <p:spPr>
          <a:xfrm>
            <a:off x="898382" y="3169570"/>
            <a:ext cx="2942057" cy="707886"/>
          </a:xfrm>
          <a:prstGeom prst="rect">
            <a:avLst/>
          </a:prstGeom>
          <a:noFill/>
          <a:effectLst/>
        </p:spPr>
        <p:txBody>
          <a:bodyPr wrap="square" rtlCol="0">
            <a:spAutoFit/>
          </a:bodyPr>
          <a:lstStyle/>
          <a:p>
            <a:pPr algn="ctr"/>
            <a:r>
              <a:rPr lang="en-US" sz="4000" b="1" dirty="0">
                <a:solidFill>
                  <a:srgbClr val="FFFFFF"/>
                </a:solidFill>
                <a:effectLst>
                  <a:outerShdw blurRad="50800" dist="38100" dir="18900000" sx="102000" sy="102000" algn="tl">
                    <a:srgbClr val="000000">
                      <a:alpha val="40000"/>
                    </a:srgbClr>
                  </a:outerShdw>
                </a:effectLst>
                <a:latin typeface="Arial"/>
                <a:cs typeface="Arial"/>
              </a:rPr>
              <a:t>Albemarle</a:t>
            </a:r>
          </a:p>
        </p:txBody>
      </p:sp>
      <p:sp>
        <p:nvSpPr>
          <p:cNvPr id="19" name="TextBox 18">
            <a:extLst>
              <a:ext uri="{FF2B5EF4-FFF2-40B4-BE49-F238E27FC236}">
                <a16:creationId xmlns:a16="http://schemas.microsoft.com/office/drawing/2014/main" id="{2661B55B-8B70-46FB-9EC4-E4B78594230C}"/>
              </a:ext>
            </a:extLst>
          </p:cNvPr>
          <p:cNvSpPr txBox="1"/>
          <p:nvPr/>
        </p:nvSpPr>
        <p:spPr>
          <a:xfrm>
            <a:off x="457199" y="5881758"/>
            <a:ext cx="7470378" cy="215444"/>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For illustrative purposes only. Securities referenced here are not necessarily included in a Franklin Templeton fund.</a:t>
            </a:r>
          </a:p>
        </p:txBody>
      </p:sp>
    </p:spTree>
    <p:extLst>
      <p:ext uri="{BB962C8B-B14F-4D97-AF65-F5344CB8AC3E}">
        <p14:creationId xmlns:p14="http://schemas.microsoft.com/office/powerpoint/2010/main" val="78951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4.28051E-6 -6.07126E-6 L 0.42701 -6.07126E-6 " pathEditMode="relative" ptsTypes="AA">
                                      <p:cBhvr>
                                        <p:cTn id="6" dur="1000" fill="hold"/>
                                        <p:tgtEl>
                                          <p:spTgt spid="15"/>
                                        </p:tgtEl>
                                        <p:attrNameLst>
                                          <p:attrName>ppt_x</p:attrName>
                                          <p:attrName>ppt_y</p:attrName>
                                        </p:attrNameLst>
                                      </p:cBhvr>
                                    </p:animMotion>
                                  </p:childTnLst>
                                </p:cTn>
                              </p:par>
                            </p:childTnLst>
                          </p:cTn>
                        </p:par>
                        <p:par>
                          <p:cTn id="7" fill="hold">
                            <p:stCondLst>
                              <p:cond delay="1000"/>
                            </p:stCondLst>
                            <p:childTnLst>
                              <p:par>
                                <p:cTn id="8" presetID="0" presetClass="path" presetSubtype="0" accel="50000" decel="50000" fill="hold" nodeType="afterEffect">
                                  <p:stCondLst>
                                    <p:cond delay="0"/>
                                  </p:stCondLst>
                                  <p:childTnLst>
                                    <p:animMotion origin="layout" path="M 4.28051E-6 -6.07126E-6 L 0.42701 -6.07126E-6 " pathEditMode="relative" ptsTypes="AA">
                                      <p:cBhvr>
                                        <p:cTn id="9" dur="1000" spd="-100000" fill="hold"/>
                                        <p:tgtEl>
                                          <p:spTgt spid="16"/>
                                        </p:tgtEl>
                                        <p:attrNameLst>
                                          <p:attrName>ppt_x</p:attrName>
                                          <p:attrName>ppt_y</p:attrName>
                                        </p:attrNameLst>
                                      </p:cBhvr>
                                    </p:animMotion>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26</a:t>
            </a:fld>
            <a:endParaRPr lang="en-US" dirty="0"/>
          </a:p>
        </p:txBody>
      </p:sp>
      <p:sp>
        <p:nvSpPr>
          <p:cNvPr id="4" name="Text Placeholder 3"/>
          <p:cNvSpPr>
            <a:spLocks noGrp="1"/>
          </p:cNvSpPr>
          <p:nvPr>
            <p:ph type="body" sz="quarter" idx="10"/>
          </p:nvPr>
        </p:nvSpPr>
        <p:spPr>
          <a:xfrm>
            <a:off x="457200" y="274320"/>
            <a:ext cx="8686800" cy="914400"/>
          </a:xfrm>
        </p:spPr>
        <p:txBody>
          <a:bodyPr/>
          <a:lstStyle/>
          <a:p>
            <a:r>
              <a:rPr lang="en-US" dirty="0"/>
              <a:t>Active Share in Action</a:t>
            </a:r>
          </a:p>
        </p:txBody>
      </p:sp>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481" y="2321288"/>
            <a:ext cx="3852415" cy="2373312"/>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75563" y="2350664"/>
            <a:ext cx="3858511" cy="2377068"/>
          </a:xfrm>
          <a:prstGeom prst="rect">
            <a:avLst/>
          </a:prstGeom>
        </p:spPr>
      </p:pic>
      <p:pic>
        <p:nvPicPr>
          <p:cNvPr id="23" name="Picture 2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74518" y="2685186"/>
            <a:ext cx="2632338" cy="1754893"/>
          </a:xfrm>
          <a:prstGeom prst="rect">
            <a:avLst/>
          </a:prstGeom>
        </p:spPr>
      </p:pic>
      <p:sp>
        <p:nvSpPr>
          <p:cNvPr id="24" name="TextBox 23"/>
          <p:cNvSpPr txBox="1"/>
          <p:nvPr/>
        </p:nvSpPr>
        <p:spPr>
          <a:xfrm>
            <a:off x="1374842" y="2846225"/>
            <a:ext cx="2031693" cy="1323439"/>
          </a:xfrm>
          <a:prstGeom prst="rect">
            <a:avLst/>
          </a:prstGeom>
          <a:noFill/>
        </p:spPr>
        <p:txBody>
          <a:bodyPr wrap="square" rtlCol="0">
            <a:spAutoFit/>
          </a:bodyPr>
          <a:lstStyle/>
          <a:p>
            <a:pPr algn="ctr"/>
            <a:r>
              <a:rPr lang="en-US" sz="4000" b="1" dirty="0">
                <a:solidFill>
                  <a:srgbClr val="FFFFFF"/>
                </a:solidFill>
                <a:effectLst>
                  <a:outerShdw blurRad="50800" dist="38100" dir="18900000" sx="102000" sy="102000" algn="tl">
                    <a:srgbClr val="000000">
                      <a:alpha val="40000"/>
                    </a:srgbClr>
                  </a:outerShdw>
                </a:effectLst>
                <a:latin typeface="Arial"/>
                <a:cs typeface="Arial"/>
              </a:rPr>
              <a:t>NOT</a:t>
            </a:r>
          </a:p>
          <a:p>
            <a:pPr algn="ctr"/>
            <a:r>
              <a:rPr lang="en-US" sz="4000" b="1" dirty="0">
                <a:solidFill>
                  <a:srgbClr val="FFFFFF"/>
                </a:solidFill>
                <a:effectLst>
                  <a:outerShdw blurRad="50800" dist="38100" dir="18900000" sx="102000" sy="102000" algn="tl">
                    <a:srgbClr val="000000">
                      <a:alpha val="40000"/>
                    </a:srgbClr>
                  </a:outerShdw>
                </a:effectLst>
                <a:latin typeface="Arial"/>
                <a:cs typeface="Arial"/>
              </a:rPr>
              <a:t>FOUND</a:t>
            </a:r>
          </a:p>
        </p:txBody>
      </p:sp>
      <p:pic>
        <p:nvPicPr>
          <p:cNvPr id="25" name="Picture 24" descr="sca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1277" y="2307581"/>
            <a:ext cx="797262" cy="2408991"/>
          </a:xfrm>
          <a:prstGeom prst="rect">
            <a:avLst/>
          </a:prstGeom>
        </p:spPr>
      </p:pic>
      <p:pic>
        <p:nvPicPr>
          <p:cNvPr id="26" name="Picture 25" descr="scan.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0800000">
            <a:off x="-537018" y="2321289"/>
            <a:ext cx="797262" cy="2408991"/>
          </a:xfrm>
          <a:prstGeom prst="rect">
            <a:avLst/>
          </a:prstGeom>
        </p:spPr>
      </p:pic>
      <p:sp>
        <p:nvSpPr>
          <p:cNvPr id="27" name="TextBox 26"/>
          <p:cNvSpPr txBox="1"/>
          <p:nvPr/>
        </p:nvSpPr>
        <p:spPr>
          <a:xfrm>
            <a:off x="6666564" y="3185255"/>
            <a:ext cx="2031695" cy="707886"/>
          </a:xfrm>
          <a:prstGeom prst="rect">
            <a:avLst/>
          </a:prstGeom>
          <a:noFill/>
        </p:spPr>
        <p:txBody>
          <a:bodyPr wrap="square" rtlCol="0">
            <a:spAutoFit/>
          </a:bodyPr>
          <a:lstStyle/>
          <a:p>
            <a:pPr algn="ctr"/>
            <a:r>
              <a:rPr lang="en-US" sz="4000" b="1" dirty="0">
                <a:solidFill>
                  <a:srgbClr val="FFFFFF"/>
                </a:solidFill>
                <a:effectLst>
                  <a:outerShdw blurRad="50800" dist="38100" dir="18900000" sx="102000" sy="102000" algn="tl">
                    <a:srgbClr val="000000">
                      <a:alpha val="40000"/>
                    </a:srgbClr>
                  </a:outerShdw>
                </a:effectLst>
                <a:latin typeface="Arial"/>
                <a:cs typeface="Arial"/>
              </a:rPr>
              <a:t>Nike</a:t>
            </a:r>
          </a:p>
        </p:txBody>
      </p:sp>
      <p:sp>
        <p:nvSpPr>
          <p:cNvPr id="30" name="TextBox 29"/>
          <p:cNvSpPr txBox="1"/>
          <p:nvPr/>
        </p:nvSpPr>
        <p:spPr>
          <a:xfrm>
            <a:off x="457200" y="1371600"/>
            <a:ext cx="7442729" cy="307777"/>
          </a:xfrm>
          <a:prstGeom prst="rect">
            <a:avLst/>
          </a:prstGeom>
          <a:noFill/>
        </p:spPr>
        <p:txBody>
          <a:bodyPr wrap="square" lIns="0" tIns="0" rIns="0" bIns="0" rtlCol="0">
            <a:spAutoFit/>
          </a:bodyPr>
          <a:lstStyle/>
          <a:p>
            <a:r>
              <a:rPr lang="en-US" sz="2000" dirty="0">
                <a:latin typeface="Arial" panose="020B0604020202020204" pitchFamily="34" charset="0"/>
                <a:cs typeface="Arial" panose="020B0604020202020204" pitchFamily="34" charset="0"/>
              </a:rPr>
              <a:t>2. </a:t>
            </a:r>
            <a:r>
              <a:rPr lang="en-US" sz="2000" b="1" dirty="0">
                <a:solidFill>
                  <a:schemeClr val="accent4"/>
                </a:solidFill>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a:t>
            </a:r>
            <a:r>
              <a:rPr lang="en-US" sz="2000" b="1" dirty="0">
                <a:solidFill>
                  <a:schemeClr val="accent4"/>
                </a:solidFill>
                <a:latin typeface="Arial" panose="020B0604020202020204" pitchFamily="34" charset="0"/>
                <a:cs typeface="Arial" panose="020B0604020202020204" pitchFamily="34" charset="0"/>
              </a:rPr>
              <a:t>Hold</a:t>
            </a: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a Stock </a:t>
            </a:r>
            <a:r>
              <a:rPr lang="en-US" sz="2000" b="1" dirty="0">
                <a:solidFill>
                  <a:schemeClr val="accent4"/>
                </a:solidFill>
                <a:latin typeface="Arial" panose="020B0604020202020204" pitchFamily="34" charset="0"/>
                <a:cs typeface="Arial" panose="020B0604020202020204" pitchFamily="34" charset="0"/>
              </a:rPr>
              <a:t>Found </a:t>
            </a:r>
            <a:r>
              <a:rPr lang="en-US" sz="2000" dirty="0">
                <a:solidFill>
                  <a:prstClr val="black"/>
                </a:solidFill>
                <a:latin typeface="Arial" panose="020B0604020202020204" pitchFamily="34" charset="0"/>
                <a:cs typeface="Arial" panose="020B0604020202020204" pitchFamily="34" charset="0"/>
              </a:rPr>
              <a:t>in the Index</a:t>
            </a:r>
            <a:endParaRPr lang="en-US" sz="2000" dirty="0">
              <a:solidFill>
                <a:prstClr val="black"/>
              </a:solidFill>
            </a:endParaRPr>
          </a:p>
        </p:txBody>
      </p:sp>
      <p:sp>
        <p:nvSpPr>
          <p:cNvPr id="31" name="TextBox 30"/>
          <p:cNvSpPr txBox="1"/>
          <p:nvPr/>
        </p:nvSpPr>
        <p:spPr>
          <a:xfrm>
            <a:off x="463204" y="4759661"/>
            <a:ext cx="3852416" cy="584775"/>
          </a:xfrm>
          <a:prstGeom prst="rect">
            <a:avLst/>
          </a:prstGeom>
          <a:noFill/>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Fund</a:t>
            </a:r>
          </a:p>
          <a:p>
            <a:pPr algn="ctr"/>
            <a:endParaRPr lang="en-US" sz="1600" dirty="0">
              <a:solidFill>
                <a:prstClr val="black"/>
              </a:solidFill>
            </a:endParaRPr>
          </a:p>
        </p:txBody>
      </p:sp>
      <p:sp>
        <p:nvSpPr>
          <p:cNvPr id="32" name="TextBox 31"/>
          <p:cNvSpPr txBox="1"/>
          <p:nvPr/>
        </p:nvSpPr>
        <p:spPr>
          <a:xfrm>
            <a:off x="5775563" y="4759661"/>
            <a:ext cx="3858511" cy="584775"/>
          </a:xfrm>
          <a:prstGeom prst="rect">
            <a:avLst/>
          </a:prstGeom>
          <a:noFill/>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Index</a:t>
            </a:r>
            <a:endParaRPr lang="en-US" sz="1600" baseline="30000" dirty="0">
              <a:solidFill>
                <a:prstClr val="black"/>
              </a:solidFill>
              <a:latin typeface="Arial" panose="020B0604020202020204" pitchFamily="34" charset="0"/>
              <a:cs typeface="Arial" panose="020B0604020202020204" pitchFamily="34" charset="0"/>
            </a:endParaRPr>
          </a:p>
          <a:p>
            <a:pPr algn="ctr"/>
            <a:endParaRPr lang="en-US" sz="1600" dirty="0">
              <a:solidFill>
                <a:prstClr val="black"/>
              </a:solidFill>
            </a:endParaRPr>
          </a:p>
        </p:txBody>
      </p:sp>
      <p:sp>
        <p:nvSpPr>
          <p:cNvPr id="15" name="TextBox 14">
            <a:extLst>
              <a:ext uri="{FF2B5EF4-FFF2-40B4-BE49-F238E27FC236}">
                <a16:creationId xmlns:a16="http://schemas.microsoft.com/office/drawing/2014/main" id="{1D233820-5260-4B0A-85BB-799D0EBEC9C2}"/>
              </a:ext>
            </a:extLst>
          </p:cNvPr>
          <p:cNvSpPr txBox="1"/>
          <p:nvPr/>
        </p:nvSpPr>
        <p:spPr>
          <a:xfrm>
            <a:off x="457199" y="5881758"/>
            <a:ext cx="7470378" cy="215444"/>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For illustrative purposes only. Securities referenced here are not necessarily included in a Franklin Templeton fund.</a:t>
            </a:r>
          </a:p>
        </p:txBody>
      </p:sp>
    </p:spTree>
    <p:extLst>
      <p:ext uri="{BB962C8B-B14F-4D97-AF65-F5344CB8AC3E}">
        <p14:creationId xmlns:p14="http://schemas.microsoft.com/office/powerpoint/2010/main" val="41579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4.28051E-6 -6.07126E-6 L 0.42701 -6.07126E-6 " pathEditMode="relative" ptsTypes="AA">
                                      <p:cBhvr>
                                        <p:cTn id="6" dur="1000" fill="hold"/>
                                        <p:tgtEl>
                                          <p:spTgt spid="25"/>
                                        </p:tgtEl>
                                        <p:attrNameLst>
                                          <p:attrName>ppt_x</p:attrName>
                                          <p:attrName>ppt_y</p:attrName>
                                        </p:attrNameLst>
                                      </p:cBhvr>
                                    </p:animMotion>
                                  </p:childTnLst>
                                </p:cTn>
                              </p:par>
                            </p:childTnLst>
                          </p:cTn>
                        </p:par>
                        <p:par>
                          <p:cTn id="7" fill="hold">
                            <p:stCondLst>
                              <p:cond delay="1000"/>
                            </p:stCondLst>
                            <p:childTnLst>
                              <p:par>
                                <p:cTn id="8" presetID="0" presetClass="path" presetSubtype="0" accel="50000" decel="50000" fill="hold" nodeType="afterEffect">
                                  <p:stCondLst>
                                    <p:cond delay="0"/>
                                  </p:stCondLst>
                                  <p:childTnLst>
                                    <p:animMotion origin="layout" path="M 4.28051E-6 -6.07126E-6 L 0.42701 -6.07126E-6 " pathEditMode="relative" ptsTypes="AA">
                                      <p:cBhvr>
                                        <p:cTn id="9" dur="1000" spd="-100000" fill="hold"/>
                                        <p:tgtEl>
                                          <p:spTgt spid="26"/>
                                        </p:tgtEl>
                                        <p:attrNameLst>
                                          <p:attrName>ppt_x</p:attrName>
                                          <p:attrName>ppt_y</p:attrName>
                                        </p:attrNameLst>
                                      </p:cBhvr>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27</a:t>
            </a:fld>
            <a:endParaRPr lang="en-US" dirty="0"/>
          </a:p>
        </p:txBody>
      </p:sp>
      <p:sp>
        <p:nvSpPr>
          <p:cNvPr id="4" name="Text Placeholder 3"/>
          <p:cNvSpPr>
            <a:spLocks noGrp="1"/>
          </p:cNvSpPr>
          <p:nvPr>
            <p:ph type="body" sz="quarter" idx="10"/>
          </p:nvPr>
        </p:nvSpPr>
        <p:spPr>
          <a:xfrm>
            <a:off x="457200" y="274320"/>
            <a:ext cx="8686800" cy="914400"/>
          </a:xfrm>
        </p:spPr>
        <p:txBody>
          <a:bodyPr/>
          <a:lstStyle/>
          <a:p>
            <a:r>
              <a:rPr lang="en-US" dirty="0"/>
              <a:t>Active Share in Action</a:t>
            </a:r>
          </a:p>
        </p:txBody>
      </p:sp>
      <p:sp>
        <p:nvSpPr>
          <p:cNvPr id="15" name="TextBox 14"/>
          <p:cNvSpPr txBox="1"/>
          <p:nvPr/>
        </p:nvSpPr>
        <p:spPr>
          <a:xfrm>
            <a:off x="457200" y="1371600"/>
            <a:ext cx="7442729" cy="307777"/>
          </a:xfrm>
          <a:prstGeom prst="rect">
            <a:avLst/>
          </a:prstGeom>
          <a:noFill/>
        </p:spPr>
        <p:txBody>
          <a:bodyPr wrap="square" lIns="0" tIns="0" rIns="0" bIns="0" rtlCol="0">
            <a:spAutoFit/>
          </a:bodyPr>
          <a:lstStyle/>
          <a:p>
            <a:r>
              <a:rPr lang="en-US" sz="2000" dirty="0">
                <a:latin typeface="Arial" panose="020B0604020202020204" pitchFamily="34" charset="0"/>
                <a:cs typeface="Arial" panose="020B0604020202020204" pitchFamily="34" charset="0"/>
              </a:rPr>
              <a:t>3. Hold </a:t>
            </a:r>
            <a:r>
              <a:rPr lang="en-US" sz="2000" b="1" dirty="0">
                <a:solidFill>
                  <a:schemeClr val="accent4"/>
                </a:solidFill>
                <a:latin typeface="Arial" panose="020B0604020202020204" pitchFamily="34" charset="0"/>
                <a:cs typeface="Arial" panose="020B0604020202020204" pitchFamily="34" charset="0"/>
              </a:rPr>
              <a:t>More Or Less</a:t>
            </a:r>
            <a:r>
              <a:rPr lang="en-US" sz="2000" b="1" dirty="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of a stock in the index</a:t>
            </a:r>
          </a:p>
        </p:txBody>
      </p:sp>
      <p:sp>
        <p:nvSpPr>
          <p:cNvPr id="18" name="TextBox 17"/>
          <p:cNvSpPr txBox="1"/>
          <p:nvPr/>
        </p:nvSpPr>
        <p:spPr>
          <a:xfrm>
            <a:off x="463204" y="4759661"/>
            <a:ext cx="3852416" cy="584775"/>
          </a:xfrm>
          <a:prstGeom prst="rect">
            <a:avLst/>
          </a:prstGeom>
          <a:noFill/>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Fund</a:t>
            </a:r>
          </a:p>
          <a:p>
            <a:pPr algn="ctr"/>
            <a:endParaRPr lang="en-US" sz="1600" dirty="0">
              <a:solidFill>
                <a:prstClr val="black"/>
              </a:solidFill>
            </a:endParaRPr>
          </a:p>
        </p:txBody>
      </p:sp>
      <p:sp>
        <p:nvSpPr>
          <p:cNvPr id="19" name="TextBox 18"/>
          <p:cNvSpPr txBox="1"/>
          <p:nvPr/>
        </p:nvSpPr>
        <p:spPr>
          <a:xfrm>
            <a:off x="5775563" y="4759661"/>
            <a:ext cx="3858511" cy="584775"/>
          </a:xfrm>
          <a:prstGeom prst="rect">
            <a:avLst/>
          </a:prstGeom>
          <a:noFill/>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Index</a:t>
            </a:r>
            <a:endParaRPr lang="en-US" sz="1600" baseline="30000" dirty="0">
              <a:solidFill>
                <a:prstClr val="black"/>
              </a:solidFill>
              <a:latin typeface="Arial" panose="020B0604020202020204" pitchFamily="34" charset="0"/>
              <a:cs typeface="Arial" panose="020B0604020202020204" pitchFamily="34" charset="0"/>
            </a:endParaRPr>
          </a:p>
          <a:p>
            <a:pPr algn="ctr"/>
            <a:endParaRPr lang="en-US" sz="1600" dirty="0">
              <a:solidFill>
                <a:prstClr val="black"/>
              </a:solidFill>
            </a:endParaRPr>
          </a:p>
        </p:txBody>
      </p:sp>
      <p:pic>
        <p:nvPicPr>
          <p:cNvPr id="23" name="Picture 2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4481" y="2321288"/>
            <a:ext cx="3852415" cy="2373312"/>
          </a:xfrm>
          <a:prstGeom prst="rect">
            <a:avLst/>
          </a:prstGeom>
        </p:spPr>
      </p:pic>
      <p:pic>
        <p:nvPicPr>
          <p:cNvPr id="24" name="Picture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75563" y="2350664"/>
            <a:ext cx="3858511" cy="2377068"/>
          </a:xfrm>
          <a:prstGeom prst="rect">
            <a:avLst/>
          </a:prstGeom>
        </p:spPr>
      </p:pic>
      <p:sp>
        <p:nvSpPr>
          <p:cNvPr id="33" name="TextBox 32"/>
          <p:cNvSpPr txBox="1"/>
          <p:nvPr/>
        </p:nvSpPr>
        <p:spPr>
          <a:xfrm>
            <a:off x="919660" y="2538448"/>
            <a:ext cx="2942057" cy="1938992"/>
          </a:xfrm>
          <a:prstGeom prst="rect">
            <a:avLst/>
          </a:prstGeom>
          <a:noFill/>
        </p:spPr>
        <p:txBody>
          <a:bodyPr wrap="square" rtlCol="0">
            <a:spAutoFit/>
          </a:bodyPr>
          <a:lstStyle/>
          <a:p>
            <a:pPr algn="ctr"/>
            <a:r>
              <a:rPr lang="en-US" sz="4000" b="1" dirty="0">
                <a:solidFill>
                  <a:srgbClr val="FFFFFF"/>
                </a:solidFill>
                <a:effectLst>
                  <a:outerShdw blurRad="50800" dist="38100" dir="18900000" sx="102000" sy="102000" algn="tl">
                    <a:srgbClr val="000000">
                      <a:alpha val="40000"/>
                    </a:srgbClr>
                  </a:outerShdw>
                </a:effectLst>
                <a:latin typeface="Arial"/>
                <a:cs typeface="Arial"/>
              </a:rPr>
              <a:t>Johnson</a:t>
            </a:r>
            <a:r>
              <a:rPr lang="en-US" sz="4000" b="1" dirty="0">
                <a:solidFill>
                  <a:srgbClr val="FFFFFF"/>
                </a:solidFill>
                <a:latin typeface="Arial"/>
                <a:cs typeface="Arial"/>
              </a:rPr>
              <a:t> </a:t>
            </a:r>
            <a:r>
              <a:rPr lang="en-US" sz="4000" b="1" dirty="0">
                <a:solidFill>
                  <a:srgbClr val="FFFFFF"/>
                </a:solidFill>
                <a:effectLst>
                  <a:outerShdw blurRad="50800" dist="38100" dir="18900000" sx="102000" sy="102000" algn="tl">
                    <a:srgbClr val="000000">
                      <a:alpha val="40000"/>
                    </a:srgbClr>
                  </a:outerShdw>
                </a:effectLst>
                <a:latin typeface="Arial"/>
                <a:cs typeface="Arial"/>
              </a:rPr>
              <a:t>&amp;</a:t>
            </a:r>
            <a:r>
              <a:rPr lang="en-US" sz="4000" b="1" dirty="0">
                <a:solidFill>
                  <a:srgbClr val="FFFFFF"/>
                </a:solidFill>
                <a:latin typeface="Arial"/>
                <a:cs typeface="Arial"/>
              </a:rPr>
              <a:t> </a:t>
            </a:r>
            <a:r>
              <a:rPr lang="en-US" sz="4000" b="1" dirty="0">
                <a:solidFill>
                  <a:srgbClr val="FFFFFF"/>
                </a:solidFill>
                <a:effectLst>
                  <a:outerShdw blurRad="50800" dist="38100" dir="18900000" sx="102000" sy="102000" algn="tl">
                    <a:srgbClr val="000000">
                      <a:alpha val="40000"/>
                    </a:srgbClr>
                  </a:outerShdw>
                </a:effectLst>
                <a:latin typeface="Arial"/>
                <a:cs typeface="Arial"/>
              </a:rPr>
              <a:t>Johnson</a:t>
            </a:r>
          </a:p>
          <a:p>
            <a:pPr algn="ctr"/>
            <a:r>
              <a:rPr lang="en-US" sz="4000" b="1" dirty="0">
                <a:solidFill>
                  <a:srgbClr val="FFFFFF"/>
                </a:solidFill>
                <a:effectLst>
                  <a:outerShdw blurRad="50800" dist="38100" dir="18900000" sx="102000" sy="102000" algn="tl">
                    <a:srgbClr val="000000">
                      <a:alpha val="40000"/>
                    </a:srgbClr>
                  </a:outerShdw>
                </a:effectLst>
                <a:latin typeface="Arial"/>
                <a:cs typeface="Arial"/>
              </a:rPr>
              <a:t>3.90%</a:t>
            </a:r>
          </a:p>
        </p:txBody>
      </p:sp>
      <p:sp>
        <p:nvSpPr>
          <p:cNvPr id="34" name="TextBox 33"/>
          <p:cNvSpPr txBox="1"/>
          <p:nvPr/>
        </p:nvSpPr>
        <p:spPr>
          <a:xfrm>
            <a:off x="6216645" y="2569702"/>
            <a:ext cx="2976347" cy="1938992"/>
          </a:xfrm>
          <a:prstGeom prst="rect">
            <a:avLst/>
          </a:prstGeom>
          <a:noFill/>
        </p:spPr>
        <p:txBody>
          <a:bodyPr wrap="square" rtlCol="0">
            <a:spAutoFit/>
          </a:bodyPr>
          <a:lstStyle/>
          <a:p>
            <a:pPr algn="ctr"/>
            <a:r>
              <a:rPr lang="en-US" sz="4000" b="1" dirty="0">
                <a:solidFill>
                  <a:srgbClr val="FFFFFF"/>
                </a:solidFill>
                <a:effectLst>
                  <a:outerShdw blurRad="50800" dist="38100" dir="18900000" sx="102000" sy="102000" algn="tl">
                    <a:srgbClr val="000000">
                      <a:alpha val="40000"/>
                    </a:srgbClr>
                  </a:outerShdw>
                </a:effectLst>
                <a:latin typeface="Arial"/>
                <a:cs typeface="Arial"/>
              </a:rPr>
              <a:t>Johnson &amp; Johnson</a:t>
            </a:r>
          </a:p>
          <a:p>
            <a:pPr algn="ctr"/>
            <a:r>
              <a:rPr lang="en-US" sz="4000" b="1" dirty="0">
                <a:solidFill>
                  <a:srgbClr val="FFFFFF"/>
                </a:solidFill>
                <a:effectLst>
                  <a:outerShdw blurRad="50800" dist="38100" dir="18900000" sx="102000" sy="102000" algn="tl">
                    <a:srgbClr val="000000">
                      <a:alpha val="40000"/>
                    </a:srgbClr>
                  </a:outerShdw>
                </a:effectLst>
                <a:latin typeface="Arial"/>
                <a:cs typeface="Arial"/>
              </a:rPr>
              <a:t>1.72%</a:t>
            </a:r>
          </a:p>
        </p:txBody>
      </p:sp>
      <p:sp>
        <p:nvSpPr>
          <p:cNvPr id="12" name="TextBox 11">
            <a:extLst>
              <a:ext uri="{FF2B5EF4-FFF2-40B4-BE49-F238E27FC236}">
                <a16:creationId xmlns:a16="http://schemas.microsoft.com/office/drawing/2014/main" id="{73E59A6A-BC71-447B-86BC-D422C5EAF0E5}"/>
              </a:ext>
            </a:extLst>
          </p:cNvPr>
          <p:cNvSpPr txBox="1"/>
          <p:nvPr/>
        </p:nvSpPr>
        <p:spPr>
          <a:xfrm>
            <a:off x="457199" y="5881758"/>
            <a:ext cx="7470378" cy="215444"/>
          </a:xfrm>
          <a:prstGeom prst="rect">
            <a:avLst/>
          </a:prstGeom>
          <a:noFill/>
        </p:spPr>
        <p:txBody>
          <a:bodyPr wrap="none" lIns="0" tIns="0" rIns="0" bIns="0" rtlCol="0" anchor="b" anchorCtr="0">
            <a:spAutoFit/>
          </a:bodyPr>
          <a:lstStyle/>
          <a:p>
            <a:pPr>
              <a:spcAft>
                <a:spcPts val="300"/>
              </a:spcAft>
            </a:pPr>
            <a:r>
              <a:rPr lang="en-US" sz="1400" i="1" dirty="0">
                <a:solidFill>
                  <a:prstClr val="black"/>
                </a:solidFill>
                <a:latin typeface="Arial Narrow" panose="020B0606020202030204" pitchFamily="34" charset="0"/>
                <a:cs typeface="Arial" panose="020B0604020202020204" pitchFamily="34" charset="0"/>
              </a:rPr>
              <a:t>For illustrative purposes only. Securities referenced here are not necessarily included in a Franklin Templeton fund.</a:t>
            </a:r>
          </a:p>
        </p:txBody>
      </p:sp>
    </p:spTree>
    <p:extLst>
      <p:ext uri="{BB962C8B-B14F-4D97-AF65-F5344CB8AC3E}">
        <p14:creationId xmlns:p14="http://schemas.microsoft.com/office/powerpoint/2010/main" val="519477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28</a:t>
            </a:fld>
            <a:endParaRPr lang="en-US" dirty="0"/>
          </a:p>
        </p:txBody>
      </p:sp>
      <p:sp>
        <p:nvSpPr>
          <p:cNvPr id="3" name="Text Placeholder 2"/>
          <p:cNvSpPr>
            <a:spLocks noGrp="1"/>
          </p:cNvSpPr>
          <p:nvPr>
            <p:ph type="body" sz="quarter" idx="26"/>
          </p:nvPr>
        </p:nvSpPr>
        <p:spPr>
          <a:xfrm>
            <a:off x="457199" y="6338352"/>
            <a:ext cx="11274552" cy="153888"/>
          </a:xfrm>
        </p:spPr>
        <p:txBody>
          <a:bodyPr/>
          <a:lstStyle/>
          <a:p>
            <a:r>
              <a:rPr lang="en-US" dirty="0"/>
              <a:t>Source: Franklin Templeton. Reference: K.J. </a:t>
            </a:r>
            <a:r>
              <a:rPr lang="en-US" dirty="0" err="1"/>
              <a:t>Martijn</a:t>
            </a:r>
            <a:r>
              <a:rPr lang="en-US" dirty="0"/>
              <a:t> </a:t>
            </a:r>
            <a:r>
              <a:rPr lang="en-US" dirty="0" err="1"/>
              <a:t>Cremers</a:t>
            </a:r>
            <a:r>
              <a:rPr lang="en-US" dirty="0"/>
              <a:t> and </a:t>
            </a:r>
            <a:r>
              <a:rPr lang="en-US" dirty="0" err="1"/>
              <a:t>Antti</a:t>
            </a:r>
            <a:r>
              <a:rPr lang="en-US" dirty="0"/>
              <a:t> </a:t>
            </a:r>
            <a:r>
              <a:rPr lang="en-US" dirty="0" err="1"/>
              <a:t>Petajisto</a:t>
            </a:r>
            <a:r>
              <a:rPr lang="en-US" dirty="0"/>
              <a:t>, How Active Is Your Fund Manager? A New Measure That Predicts Performance, The Review of Financial Studies (2009), Vol. 22 (9), pp. 3341–3342.</a:t>
            </a:r>
          </a:p>
        </p:txBody>
      </p:sp>
      <p:sp>
        <p:nvSpPr>
          <p:cNvPr id="4" name="Text Placeholder 3"/>
          <p:cNvSpPr>
            <a:spLocks noGrp="1"/>
          </p:cNvSpPr>
          <p:nvPr>
            <p:ph type="body" sz="quarter" idx="10"/>
          </p:nvPr>
        </p:nvSpPr>
        <p:spPr>
          <a:xfrm>
            <a:off x="457200" y="274320"/>
            <a:ext cx="8686800" cy="914400"/>
          </a:xfrm>
        </p:spPr>
        <p:txBody>
          <a:bodyPr/>
          <a:lstStyle/>
          <a:p>
            <a:r>
              <a:rPr lang="en-US" dirty="0"/>
              <a:t>The Active Share Spectrum</a:t>
            </a:r>
          </a:p>
        </p:txBody>
      </p:sp>
      <p:cxnSp>
        <p:nvCxnSpPr>
          <p:cNvPr id="40" name="Straight Connector 39"/>
          <p:cNvCxnSpPr/>
          <p:nvPr/>
        </p:nvCxnSpPr>
        <p:spPr bwMode="white">
          <a:xfrm>
            <a:off x="2804660" y="2490050"/>
            <a:ext cx="0" cy="1288400"/>
          </a:xfrm>
          <a:prstGeom prst="line">
            <a:avLst/>
          </a:prstGeom>
          <a:noFill/>
          <a:ln w="38100" cap="flat" cmpd="sng" algn="ctr">
            <a:solidFill>
              <a:srgbClr val="FFFFFF"/>
            </a:solidFill>
            <a:prstDash val="solid"/>
          </a:ln>
          <a:effectLst/>
        </p:spPr>
      </p:cxnSp>
      <p:grpSp>
        <p:nvGrpSpPr>
          <p:cNvPr id="13" name="Group 12"/>
          <p:cNvGrpSpPr/>
          <p:nvPr/>
        </p:nvGrpSpPr>
        <p:grpSpPr>
          <a:xfrm>
            <a:off x="332739" y="3840817"/>
            <a:ext cx="11239061" cy="378564"/>
            <a:chOff x="332739" y="3840817"/>
            <a:chExt cx="11239061" cy="378564"/>
          </a:xfrm>
        </p:grpSpPr>
        <p:sp>
          <p:nvSpPr>
            <p:cNvPr id="18" name="Rectangle 17"/>
            <p:cNvSpPr/>
            <p:nvPr/>
          </p:nvSpPr>
          <p:spPr>
            <a:xfrm>
              <a:off x="332739" y="3911604"/>
              <a:ext cx="749808" cy="307777"/>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accent5"/>
                  </a:solidFill>
                  <a:effectLst/>
                  <a:uLnTx/>
                  <a:uFillTx/>
                  <a:latin typeface="Arial Narrow" panose="020B0606020202030204" pitchFamily="34" charset="0"/>
                </a:rPr>
                <a:t>0%</a:t>
              </a:r>
            </a:p>
          </p:txBody>
        </p:sp>
        <p:sp>
          <p:nvSpPr>
            <p:cNvPr id="19" name="Rectangle 18"/>
            <p:cNvSpPr/>
            <p:nvPr/>
          </p:nvSpPr>
          <p:spPr>
            <a:xfrm>
              <a:off x="2430590" y="3911602"/>
              <a:ext cx="749808" cy="307777"/>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accent5"/>
                  </a:solidFill>
                  <a:effectLst/>
                  <a:uLnTx/>
                  <a:uFillTx/>
                  <a:latin typeface="Arial Narrow" panose="020B0606020202030204" pitchFamily="34" charset="0"/>
                </a:rPr>
                <a:t>20%</a:t>
              </a:r>
            </a:p>
          </p:txBody>
        </p:sp>
        <p:sp>
          <p:nvSpPr>
            <p:cNvPr id="20" name="Rectangle 19"/>
            <p:cNvSpPr/>
            <p:nvPr/>
          </p:nvSpPr>
          <p:spPr>
            <a:xfrm>
              <a:off x="6626292" y="3911602"/>
              <a:ext cx="749808" cy="307777"/>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accent5"/>
                  </a:solidFill>
                  <a:effectLst/>
                  <a:uLnTx/>
                  <a:uFillTx/>
                  <a:latin typeface="Arial Narrow" panose="020B0606020202030204" pitchFamily="34" charset="0"/>
                </a:rPr>
                <a:t>60%</a:t>
              </a:r>
            </a:p>
          </p:txBody>
        </p:sp>
        <p:sp>
          <p:nvSpPr>
            <p:cNvPr id="21" name="Rectangle 20"/>
            <p:cNvSpPr/>
            <p:nvPr/>
          </p:nvSpPr>
          <p:spPr>
            <a:xfrm>
              <a:off x="8724143" y="3911602"/>
              <a:ext cx="749808" cy="307777"/>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accent5"/>
                  </a:solidFill>
                  <a:effectLst/>
                  <a:uLnTx/>
                  <a:uFillTx/>
                  <a:latin typeface="Arial Narrow" panose="020B0606020202030204" pitchFamily="34" charset="0"/>
                </a:rPr>
                <a:t>80%</a:t>
              </a:r>
            </a:p>
          </p:txBody>
        </p:sp>
        <p:sp>
          <p:nvSpPr>
            <p:cNvPr id="22" name="Rectangle 21"/>
            <p:cNvSpPr/>
            <p:nvPr/>
          </p:nvSpPr>
          <p:spPr>
            <a:xfrm>
              <a:off x="10821992" y="3911602"/>
              <a:ext cx="749808" cy="307777"/>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accent5"/>
                  </a:solidFill>
                  <a:effectLst/>
                  <a:uLnTx/>
                  <a:uFillTx/>
                  <a:latin typeface="Arial Narrow" panose="020B0606020202030204" pitchFamily="34" charset="0"/>
                </a:rPr>
                <a:t>100%</a:t>
              </a:r>
            </a:p>
          </p:txBody>
        </p:sp>
        <p:sp>
          <p:nvSpPr>
            <p:cNvPr id="38" name="Rectangle 37"/>
            <p:cNvSpPr/>
            <p:nvPr/>
          </p:nvSpPr>
          <p:spPr>
            <a:xfrm>
              <a:off x="4528441" y="3911602"/>
              <a:ext cx="749808" cy="307777"/>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chemeClr val="accent5"/>
                  </a:solidFill>
                  <a:effectLst/>
                  <a:uLnTx/>
                  <a:uFillTx/>
                  <a:latin typeface="Arial Narrow" panose="020B0606020202030204" pitchFamily="34" charset="0"/>
                </a:rPr>
                <a:t>40%</a:t>
              </a:r>
            </a:p>
          </p:txBody>
        </p:sp>
        <p:cxnSp>
          <p:nvCxnSpPr>
            <p:cNvPr id="41" name="Straight Connector 40"/>
            <p:cNvCxnSpPr/>
            <p:nvPr/>
          </p:nvCxnSpPr>
          <p:spPr>
            <a:xfrm>
              <a:off x="704116" y="3840817"/>
              <a:ext cx="10488745" cy="0"/>
            </a:xfrm>
            <a:prstGeom prst="line">
              <a:avLst/>
            </a:prstGeom>
            <a:noFill/>
            <a:ln w="38100" cap="flat" cmpd="sng" algn="ctr">
              <a:solidFill>
                <a:schemeClr val="accent5"/>
              </a:solidFill>
              <a:prstDash val="solid"/>
            </a:ln>
            <a:effectLst/>
          </p:spPr>
        </p:cxnSp>
      </p:grpSp>
      <p:cxnSp>
        <p:nvCxnSpPr>
          <p:cNvPr id="42" name="Straight Connector 41"/>
          <p:cNvCxnSpPr/>
          <p:nvPr/>
        </p:nvCxnSpPr>
        <p:spPr bwMode="white">
          <a:xfrm>
            <a:off x="6987069" y="2501672"/>
            <a:ext cx="0" cy="1287828"/>
          </a:xfrm>
          <a:prstGeom prst="line">
            <a:avLst/>
          </a:prstGeom>
          <a:noFill/>
          <a:ln w="38100" cap="flat" cmpd="sng" algn="ctr">
            <a:solidFill>
              <a:srgbClr val="FFFFFF"/>
            </a:solidFill>
            <a:prstDash val="solid"/>
          </a:ln>
          <a:effectLst/>
        </p:spPr>
      </p:cxnSp>
      <p:grpSp>
        <p:nvGrpSpPr>
          <p:cNvPr id="26" name="Group 25"/>
          <p:cNvGrpSpPr/>
          <p:nvPr/>
        </p:nvGrpSpPr>
        <p:grpSpPr>
          <a:xfrm>
            <a:off x="707642" y="2490050"/>
            <a:ext cx="10485218" cy="1299450"/>
            <a:chOff x="707642" y="2490050"/>
            <a:chExt cx="10485218" cy="1299450"/>
          </a:xfrm>
        </p:grpSpPr>
        <p:sp>
          <p:nvSpPr>
            <p:cNvPr id="27" name="Rectangle 26"/>
            <p:cNvSpPr/>
            <p:nvPr/>
          </p:nvSpPr>
          <p:spPr>
            <a:xfrm>
              <a:off x="707642" y="2537094"/>
              <a:ext cx="10485218" cy="1235108"/>
            </a:xfrm>
            <a:prstGeom prst="rect">
              <a:avLst/>
            </a:prstGeom>
            <a:gradFill flip="none" rotWithShape="1">
              <a:gsLst>
                <a:gs pos="0">
                  <a:srgbClr val="4E9D2D"/>
                </a:gs>
                <a:gs pos="49000">
                  <a:srgbClr val="00559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8" name="Straight Connector 27"/>
            <p:cNvCxnSpPr/>
            <p:nvPr/>
          </p:nvCxnSpPr>
          <p:spPr bwMode="white">
            <a:xfrm>
              <a:off x="2804660" y="2490050"/>
              <a:ext cx="0" cy="1288400"/>
            </a:xfrm>
            <a:prstGeom prst="line">
              <a:avLst/>
            </a:prstGeom>
            <a:noFill/>
            <a:ln w="38100" cap="flat" cmpd="sng" algn="ctr">
              <a:solidFill>
                <a:srgbClr val="FFFFFF"/>
              </a:solidFill>
              <a:prstDash val="solid"/>
            </a:ln>
            <a:effectLst/>
          </p:spPr>
        </p:cxnSp>
        <p:cxnSp>
          <p:nvCxnSpPr>
            <p:cNvPr id="29" name="Straight Connector 28"/>
            <p:cNvCxnSpPr/>
            <p:nvPr/>
          </p:nvCxnSpPr>
          <p:spPr bwMode="white">
            <a:xfrm>
              <a:off x="6987069" y="2501672"/>
              <a:ext cx="0" cy="1287828"/>
            </a:xfrm>
            <a:prstGeom prst="line">
              <a:avLst/>
            </a:prstGeom>
            <a:noFill/>
            <a:ln w="38100" cap="flat" cmpd="sng" algn="ctr">
              <a:solidFill>
                <a:srgbClr val="FFFFFF"/>
              </a:solidFill>
              <a:prstDash val="solid"/>
            </a:ln>
            <a:effectLst/>
          </p:spPr>
        </p:cxnSp>
        <p:sp>
          <p:nvSpPr>
            <p:cNvPr id="30" name="TextBox 29"/>
            <p:cNvSpPr txBox="1"/>
            <p:nvPr/>
          </p:nvSpPr>
          <p:spPr>
            <a:xfrm>
              <a:off x="844141" y="3000762"/>
              <a:ext cx="1818660" cy="307777"/>
            </a:xfrm>
            <a:prstGeom prst="rect">
              <a:avLst/>
            </a:prstGeom>
            <a:noFill/>
          </p:spPr>
          <p:txBody>
            <a:bodyPr wrap="square" lIns="0" tIns="0" rIns="0" bIns="0" rtlCol="0" anchor="ctr" anchorCtr="0">
              <a:spAutoFit/>
            </a:bodyPr>
            <a:lstStyle/>
            <a:p>
              <a:pPr algn="ctr" fontAlgn="base">
                <a:spcBef>
                  <a:spcPct val="0"/>
                </a:spcBef>
                <a:spcAft>
                  <a:spcPct val="0"/>
                </a:spcAft>
                <a:defRPr/>
              </a:pPr>
              <a:r>
                <a:rPr lang="en-US" sz="2000" b="1" kern="0" dirty="0">
                  <a:solidFill>
                    <a:srgbClr val="FFFFFF"/>
                  </a:solidFill>
                  <a:latin typeface="Arial" panose="020B0604020202020204" pitchFamily="34" charset="0"/>
                  <a:cs typeface="Arial" panose="020B0604020202020204" pitchFamily="34" charset="0"/>
                </a:rPr>
                <a:t>Index Funds</a:t>
              </a:r>
            </a:p>
          </p:txBody>
        </p:sp>
        <p:sp>
          <p:nvSpPr>
            <p:cNvPr id="31" name="TextBox 30"/>
            <p:cNvSpPr txBox="1"/>
            <p:nvPr/>
          </p:nvSpPr>
          <p:spPr>
            <a:xfrm>
              <a:off x="3190198" y="3000762"/>
              <a:ext cx="3425822" cy="307777"/>
            </a:xfrm>
            <a:prstGeom prst="rect">
              <a:avLst/>
            </a:prstGeom>
            <a:noFill/>
          </p:spPr>
          <p:txBody>
            <a:bodyPr wrap="square" lIns="0" tIns="0" rIns="0" bIns="0" rtlCol="0" anchor="ctr" anchorCtr="0">
              <a:spAutoFit/>
            </a:bodyPr>
            <a:lstStyle/>
            <a:p>
              <a:pPr algn="ctr" fontAlgn="base">
                <a:spcBef>
                  <a:spcPct val="0"/>
                </a:spcBef>
                <a:spcAft>
                  <a:spcPct val="0"/>
                </a:spcAft>
                <a:defRPr/>
              </a:pPr>
              <a:r>
                <a:rPr lang="en-US" sz="2000" b="1" kern="0" dirty="0">
                  <a:solidFill>
                    <a:srgbClr val="FFFFFF"/>
                  </a:solidFill>
                  <a:latin typeface="Arial" panose="020B0604020202020204" pitchFamily="34" charset="0"/>
                  <a:cs typeface="Arial" panose="020B0604020202020204" pitchFamily="34" charset="0"/>
                </a:rPr>
                <a:t>Closet Index Funds</a:t>
              </a:r>
            </a:p>
          </p:txBody>
        </p:sp>
        <p:sp>
          <p:nvSpPr>
            <p:cNvPr id="32" name="TextBox 31"/>
            <p:cNvSpPr txBox="1"/>
            <p:nvPr/>
          </p:nvSpPr>
          <p:spPr>
            <a:xfrm>
              <a:off x="7547319" y="3000762"/>
              <a:ext cx="3103822" cy="307777"/>
            </a:xfrm>
            <a:prstGeom prst="rect">
              <a:avLst/>
            </a:prstGeom>
            <a:noFill/>
          </p:spPr>
          <p:txBody>
            <a:bodyPr wrap="square" lIns="0" tIns="0" rIns="0" bIns="0" rtlCol="0" anchor="ctr" anchorCtr="0">
              <a:spAutoFit/>
            </a:bodyPr>
            <a:lstStyle/>
            <a:p>
              <a:pPr algn="ctr" fontAlgn="base">
                <a:spcBef>
                  <a:spcPct val="0"/>
                </a:spcBef>
                <a:spcAft>
                  <a:spcPct val="0"/>
                </a:spcAft>
                <a:defRPr/>
              </a:pPr>
              <a:r>
                <a:rPr lang="en-US" sz="2000" b="1" kern="0" dirty="0">
                  <a:solidFill>
                    <a:srgbClr val="FFFFFF"/>
                  </a:solidFill>
                  <a:latin typeface="Arial" panose="020B0604020202020204" pitchFamily="34" charset="0"/>
                  <a:cs typeface="Arial" panose="020B0604020202020204" pitchFamily="34" charset="0"/>
                </a:rPr>
                <a:t>Active Funds</a:t>
              </a:r>
            </a:p>
          </p:txBody>
        </p:sp>
      </p:grpSp>
    </p:spTree>
    <p:extLst>
      <p:ext uri="{BB962C8B-B14F-4D97-AF65-F5344CB8AC3E}">
        <p14:creationId xmlns:p14="http://schemas.microsoft.com/office/powerpoint/2010/main" val="71933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15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1828803"/>
            <a:ext cx="12188948" cy="5029197"/>
          </a:xfrm>
          <a:prstGeom prst="rect">
            <a:avLst/>
          </a:prstGeom>
        </p:spPr>
      </p:pic>
      <p:grpSp>
        <p:nvGrpSpPr>
          <p:cNvPr id="8" name="Group 7"/>
          <p:cNvGrpSpPr/>
          <p:nvPr/>
        </p:nvGrpSpPr>
        <p:grpSpPr>
          <a:xfrm>
            <a:off x="2639458" y="1209657"/>
            <a:ext cx="6909908" cy="2117634"/>
            <a:chOff x="2854388" y="3024342"/>
            <a:chExt cx="6909908" cy="2117634"/>
          </a:xfrm>
        </p:grpSpPr>
        <p:sp>
          <p:nvSpPr>
            <p:cNvPr id="3" name="TextBox 2"/>
            <p:cNvSpPr txBox="1"/>
            <p:nvPr/>
          </p:nvSpPr>
          <p:spPr>
            <a:xfrm>
              <a:off x="3156140" y="3024342"/>
              <a:ext cx="6608156" cy="1815882"/>
            </a:xfrm>
            <a:prstGeom prst="rect">
              <a:avLst/>
            </a:prstGeom>
            <a:noFill/>
            <a:ln w="19050">
              <a:solidFill>
                <a:schemeClr val="bg1"/>
              </a:solidFill>
            </a:ln>
          </p:spPr>
          <p:txBody>
            <a:bodyPr wrap="none" lIns="301752" tIns="228600" rIns="228600" bIns="228600" rtlCol="0" anchor="b" anchorCtr="0">
              <a:spAutoFit/>
            </a:bodyPr>
            <a:lstStyle/>
            <a:p>
              <a:r>
                <a:rPr lang="en-US" sz="4400" b="1" spc="-20" dirty="0">
                  <a:solidFill>
                    <a:schemeClr val="bg1"/>
                  </a:solidFill>
                  <a:latin typeface="Arial" panose="020B0604020202020204" pitchFamily="34" charset="0"/>
                  <a:cs typeface="Arial" panose="020B0604020202020204" pitchFamily="34" charset="0"/>
                </a:rPr>
                <a:t>Why Invest Differently </a:t>
              </a:r>
              <a:br>
                <a:rPr lang="en-US" sz="4400" b="1" spc="-20" dirty="0">
                  <a:solidFill>
                    <a:schemeClr val="bg1"/>
                  </a:solidFill>
                  <a:latin typeface="Arial" panose="020B0604020202020204" pitchFamily="34" charset="0"/>
                  <a:cs typeface="Arial" panose="020B0604020202020204" pitchFamily="34" charset="0"/>
                </a:rPr>
              </a:br>
              <a:r>
                <a:rPr lang="en-US" sz="4400" b="1" spc="-20" dirty="0">
                  <a:solidFill>
                    <a:schemeClr val="bg1"/>
                  </a:solidFill>
                  <a:latin typeface="Arial" panose="020B0604020202020204" pitchFamily="34" charset="0"/>
                  <a:cs typeface="Arial" panose="020B0604020202020204" pitchFamily="34" charset="0"/>
                </a:rPr>
                <a:t>Than the Crowd</a:t>
              </a:r>
            </a:p>
          </p:txBody>
        </p:sp>
        <p:sp>
          <p:nvSpPr>
            <p:cNvPr id="7" name="Freeform 6"/>
            <p:cNvSpPr/>
            <p:nvPr/>
          </p:nvSpPr>
          <p:spPr>
            <a:xfrm rot="16200000">
              <a:off x="2854388" y="4840224"/>
              <a:ext cx="301752" cy="301752"/>
            </a:xfrm>
            <a:custGeom>
              <a:avLst/>
              <a:gdLst>
                <a:gd name="connsiteX0" fmla="*/ 301752 w 301752"/>
                <a:gd name="connsiteY0" fmla="*/ 201168 h 301752"/>
                <a:gd name="connsiteX1" fmla="*/ 301752 w 301752"/>
                <a:gd name="connsiteY1" fmla="*/ 301752 h 301752"/>
                <a:gd name="connsiteX2" fmla="*/ 301751 w 301752"/>
                <a:gd name="connsiteY2" fmla="*/ 301752 h 301752"/>
                <a:gd name="connsiteX3" fmla="*/ 201167 w 301752"/>
                <a:gd name="connsiteY3" fmla="*/ 301752 h 301752"/>
                <a:gd name="connsiteX4" fmla="*/ 0 w 301752"/>
                <a:gd name="connsiteY4" fmla="*/ 301752 h 301752"/>
                <a:gd name="connsiteX5" fmla="*/ 0 w 301752"/>
                <a:gd name="connsiteY5" fmla="*/ 201168 h 301752"/>
                <a:gd name="connsiteX6" fmla="*/ 201167 w 301752"/>
                <a:gd name="connsiteY6" fmla="*/ 201168 h 301752"/>
                <a:gd name="connsiteX7" fmla="*/ 201167 w 301752"/>
                <a:gd name="connsiteY7" fmla="*/ 0 h 301752"/>
                <a:gd name="connsiteX8" fmla="*/ 301751 w 301752"/>
                <a:gd name="connsiteY8" fmla="*/ 0 h 301752"/>
                <a:gd name="connsiteX9" fmla="*/ 301751 w 301752"/>
                <a:gd name="connsiteY9" fmla="*/ 201168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301752" y="201168"/>
                  </a:moveTo>
                  <a:lnTo>
                    <a:pt x="301752" y="301752"/>
                  </a:lnTo>
                  <a:lnTo>
                    <a:pt x="301751" y="301752"/>
                  </a:lnTo>
                  <a:lnTo>
                    <a:pt x="201167" y="301752"/>
                  </a:lnTo>
                  <a:lnTo>
                    <a:pt x="0" y="301752"/>
                  </a:lnTo>
                  <a:lnTo>
                    <a:pt x="0" y="201168"/>
                  </a:lnTo>
                  <a:lnTo>
                    <a:pt x="201167" y="201168"/>
                  </a:lnTo>
                  <a:lnTo>
                    <a:pt x="201167" y="0"/>
                  </a:lnTo>
                  <a:lnTo>
                    <a:pt x="301751" y="0"/>
                  </a:lnTo>
                  <a:lnTo>
                    <a:pt x="301751" y="201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5439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DEE4CCE-E124-4EEF-808B-DF88997C2318}" type="slidenum">
              <a:rPr lang="en-US" smtClean="0"/>
              <a:pPr/>
              <a:t>3</a:t>
            </a:fld>
            <a:endParaRPr lang="en-US" dirty="0"/>
          </a:p>
        </p:txBody>
      </p:sp>
      <p:sp>
        <p:nvSpPr>
          <p:cNvPr id="4" name="Text Placeholder 3"/>
          <p:cNvSpPr>
            <a:spLocks noGrp="1"/>
          </p:cNvSpPr>
          <p:nvPr>
            <p:ph type="body" sz="quarter" idx="26"/>
          </p:nvPr>
        </p:nvSpPr>
        <p:spPr>
          <a:xfrm>
            <a:off x="457199" y="6338352"/>
            <a:ext cx="11274552" cy="153888"/>
          </a:xfrm>
        </p:spPr>
        <p:txBody>
          <a:bodyPr/>
          <a:lstStyle/>
          <a:p>
            <a:r>
              <a:rPr lang="en-US" dirty="0"/>
              <a:t>See the last slide of this presentation for sources.</a:t>
            </a:r>
          </a:p>
        </p:txBody>
      </p:sp>
      <p:grpSp>
        <p:nvGrpSpPr>
          <p:cNvPr id="7" name="Group 6"/>
          <p:cNvGrpSpPr/>
          <p:nvPr/>
        </p:nvGrpSpPr>
        <p:grpSpPr>
          <a:xfrm>
            <a:off x="246695" y="5027883"/>
            <a:ext cx="6368878" cy="1200329"/>
            <a:chOff x="246693" y="5027880"/>
            <a:chExt cx="6368879" cy="1200329"/>
          </a:xfrm>
        </p:grpSpPr>
        <p:sp>
          <p:nvSpPr>
            <p:cNvPr id="8" name="TextBox 7"/>
            <p:cNvSpPr txBox="1"/>
            <p:nvPr/>
          </p:nvSpPr>
          <p:spPr>
            <a:xfrm>
              <a:off x="3538965" y="5202999"/>
              <a:ext cx="3076607" cy="913070"/>
            </a:xfrm>
            <a:prstGeom prst="rect">
              <a:avLst/>
            </a:prstGeom>
            <a:noFill/>
          </p:spPr>
          <p:txBody>
            <a:bodyPr wrap="square" rtlCol="0">
              <a:spAutoFit/>
            </a:bodyPr>
            <a:lstStyle/>
            <a:p>
              <a:pPr>
                <a:lnSpc>
                  <a:spcPts val="3200"/>
                </a:lnSpc>
              </a:pPr>
              <a:r>
                <a:rPr lang="en-US" sz="3800" dirty="0">
                  <a:solidFill>
                    <a:srgbClr val="797979"/>
                  </a:solidFill>
                  <a:latin typeface="Arial"/>
                  <a:cs typeface="Arial"/>
                </a:rPr>
                <a:t>retirement</a:t>
              </a:r>
              <a:br>
                <a:rPr lang="en-US" sz="3800" dirty="0">
                  <a:solidFill>
                    <a:srgbClr val="797979"/>
                  </a:solidFill>
                  <a:latin typeface="Arial"/>
                  <a:cs typeface="Arial"/>
                </a:rPr>
              </a:br>
              <a:r>
                <a:rPr lang="en-US" sz="3800" dirty="0">
                  <a:solidFill>
                    <a:srgbClr val="797979"/>
                  </a:solidFill>
                  <a:latin typeface="Arial"/>
                  <a:cs typeface="Arial"/>
                </a:rPr>
                <a:t>savings</a:t>
              </a:r>
            </a:p>
          </p:txBody>
        </p:sp>
        <p:sp>
          <p:nvSpPr>
            <p:cNvPr id="9" name="TextBox 8"/>
            <p:cNvSpPr txBox="1"/>
            <p:nvPr/>
          </p:nvSpPr>
          <p:spPr>
            <a:xfrm>
              <a:off x="246693" y="5027880"/>
              <a:ext cx="4378240" cy="1200329"/>
            </a:xfrm>
            <a:prstGeom prst="rect">
              <a:avLst/>
            </a:prstGeom>
            <a:noFill/>
          </p:spPr>
          <p:txBody>
            <a:bodyPr wrap="square" rtlCol="0">
              <a:spAutoFit/>
            </a:bodyPr>
            <a:lstStyle/>
            <a:p>
              <a:r>
                <a:rPr lang="en-US" sz="7200" baseline="30000" dirty="0">
                  <a:solidFill>
                    <a:srgbClr val="797979"/>
                  </a:solidFill>
                  <a:latin typeface="Arial"/>
                  <a:cs typeface="Arial"/>
                </a:rPr>
                <a:t>$</a:t>
              </a:r>
              <a:r>
                <a:rPr lang="en-US" sz="7200" dirty="0">
                  <a:solidFill>
                    <a:srgbClr val="797979"/>
                  </a:solidFill>
                  <a:latin typeface="Arial"/>
                  <a:cs typeface="Arial"/>
                </a:rPr>
                <a:t>12,000</a:t>
              </a:r>
            </a:p>
          </p:txBody>
        </p:sp>
      </p:grpSp>
      <p:grpSp>
        <p:nvGrpSpPr>
          <p:cNvPr id="10" name="Group 9"/>
          <p:cNvGrpSpPr/>
          <p:nvPr/>
        </p:nvGrpSpPr>
        <p:grpSpPr>
          <a:xfrm>
            <a:off x="2520516" y="581804"/>
            <a:ext cx="5296332" cy="1200329"/>
            <a:chOff x="2520515" y="581801"/>
            <a:chExt cx="5296333" cy="1200329"/>
          </a:xfrm>
        </p:grpSpPr>
        <p:sp>
          <p:nvSpPr>
            <p:cNvPr id="11" name="TextBox 10"/>
            <p:cNvSpPr txBox="1"/>
            <p:nvPr/>
          </p:nvSpPr>
          <p:spPr>
            <a:xfrm>
              <a:off x="5243827" y="759064"/>
              <a:ext cx="2573021" cy="913070"/>
            </a:xfrm>
            <a:prstGeom prst="rect">
              <a:avLst/>
            </a:prstGeom>
            <a:noFill/>
          </p:spPr>
          <p:txBody>
            <a:bodyPr wrap="square" rtlCol="0">
              <a:spAutoFit/>
            </a:bodyPr>
            <a:lstStyle/>
            <a:p>
              <a:pPr>
                <a:lnSpc>
                  <a:spcPts val="3200"/>
                </a:lnSpc>
              </a:pPr>
              <a:r>
                <a:rPr lang="en-US" sz="3800" dirty="0">
                  <a:solidFill>
                    <a:srgbClr val="797979"/>
                  </a:solidFill>
                  <a:latin typeface="Arial"/>
                  <a:cs typeface="Arial"/>
                </a:rPr>
                <a:t>credit card debt</a:t>
              </a:r>
            </a:p>
          </p:txBody>
        </p:sp>
        <p:sp>
          <p:nvSpPr>
            <p:cNvPr id="12" name="TextBox 11"/>
            <p:cNvSpPr txBox="1"/>
            <p:nvPr/>
          </p:nvSpPr>
          <p:spPr>
            <a:xfrm>
              <a:off x="2520515" y="581801"/>
              <a:ext cx="2934053" cy="1200329"/>
            </a:xfrm>
            <a:prstGeom prst="rect">
              <a:avLst/>
            </a:prstGeom>
            <a:noFill/>
          </p:spPr>
          <p:txBody>
            <a:bodyPr wrap="square" rtlCol="0">
              <a:spAutoFit/>
            </a:bodyPr>
            <a:lstStyle/>
            <a:p>
              <a:r>
                <a:rPr lang="en-US" sz="7200" baseline="30000" dirty="0">
                  <a:solidFill>
                    <a:srgbClr val="797979"/>
                  </a:solidFill>
                  <a:latin typeface="Arial"/>
                  <a:cs typeface="Arial"/>
                </a:rPr>
                <a:t>$</a:t>
              </a:r>
              <a:r>
                <a:rPr lang="en-US" sz="7200" dirty="0">
                  <a:solidFill>
                    <a:srgbClr val="797979"/>
                  </a:solidFill>
                  <a:latin typeface="Arial"/>
                  <a:cs typeface="Arial"/>
                </a:rPr>
                <a:t>3,500</a:t>
              </a:r>
            </a:p>
          </p:txBody>
        </p:sp>
      </p:grpSp>
      <p:grpSp>
        <p:nvGrpSpPr>
          <p:cNvPr id="13" name="Group 12"/>
          <p:cNvGrpSpPr/>
          <p:nvPr/>
        </p:nvGrpSpPr>
        <p:grpSpPr bwMode="gray">
          <a:xfrm>
            <a:off x="6114472" y="3815695"/>
            <a:ext cx="5326589" cy="2824575"/>
            <a:chOff x="6304972" y="3815689"/>
            <a:chExt cx="5755273" cy="2953363"/>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304972" y="3815689"/>
              <a:ext cx="5755273" cy="2953363"/>
            </a:xfrm>
            <a:prstGeom prst="rect">
              <a:avLst/>
            </a:prstGeom>
          </p:spPr>
        </p:pic>
        <p:sp>
          <p:nvSpPr>
            <p:cNvPr id="15" name="TextBox 14"/>
            <p:cNvSpPr txBox="1"/>
            <p:nvPr/>
          </p:nvSpPr>
          <p:spPr bwMode="gray">
            <a:xfrm>
              <a:off x="8234671" y="4997884"/>
              <a:ext cx="2796937" cy="1383782"/>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ts val="3200"/>
                </a:lnSpc>
              </a:pPr>
              <a:r>
                <a:rPr lang="en-US" sz="3200" dirty="0">
                  <a:solidFill>
                    <a:prstClr val="white"/>
                  </a:solidFill>
                  <a:latin typeface="Arial"/>
                  <a:cs typeface="Arial"/>
                </a:rPr>
                <a:t>minutes </a:t>
              </a:r>
              <a:br>
                <a:rPr lang="en-US" sz="3200" dirty="0">
                  <a:solidFill>
                    <a:prstClr val="white"/>
                  </a:solidFill>
                  <a:latin typeface="Arial"/>
                  <a:cs typeface="Arial"/>
                </a:rPr>
              </a:br>
              <a:r>
                <a:rPr lang="en-US" sz="3200" dirty="0">
                  <a:solidFill>
                    <a:prstClr val="white"/>
                  </a:solidFill>
                  <a:latin typeface="Arial"/>
                  <a:cs typeface="Arial"/>
                </a:rPr>
                <a:t>daily exercise</a:t>
              </a:r>
            </a:p>
          </p:txBody>
        </p:sp>
        <p:sp>
          <p:nvSpPr>
            <p:cNvPr id="16" name="TextBox 15"/>
            <p:cNvSpPr txBox="1"/>
            <p:nvPr/>
          </p:nvSpPr>
          <p:spPr bwMode="gray">
            <a:xfrm>
              <a:off x="7135327" y="5398466"/>
              <a:ext cx="1770899" cy="638122"/>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ts val="3200"/>
                </a:lnSpc>
              </a:pPr>
              <a:r>
                <a:rPr lang="en-US" sz="7200" dirty="0">
                  <a:solidFill>
                    <a:prstClr val="white"/>
                  </a:solidFill>
                  <a:latin typeface="Arial"/>
                  <a:cs typeface="Arial"/>
                </a:rPr>
                <a:t>17</a:t>
              </a:r>
            </a:p>
          </p:txBody>
        </p:sp>
      </p:grpSp>
      <p:grpSp>
        <p:nvGrpSpPr>
          <p:cNvPr id="17" name="Group 16"/>
          <p:cNvGrpSpPr/>
          <p:nvPr/>
        </p:nvGrpSpPr>
        <p:grpSpPr>
          <a:xfrm>
            <a:off x="6399438" y="2838093"/>
            <a:ext cx="5996689" cy="1200329"/>
            <a:chOff x="6399438" y="2854062"/>
            <a:chExt cx="5996689" cy="1200329"/>
          </a:xfrm>
        </p:grpSpPr>
        <p:sp>
          <p:nvSpPr>
            <p:cNvPr id="18" name="TextBox 17"/>
            <p:cNvSpPr txBox="1"/>
            <p:nvPr/>
          </p:nvSpPr>
          <p:spPr>
            <a:xfrm>
              <a:off x="9699735" y="3025713"/>
              <a:ext cx="2696392" cy="942138"/>
            </a:xfrm>
            <a:prstGeom prst="rect">
              <a:avLst/>
            </a:prstGeom>
            <a:noFill/>
          </p:spPr>
          <p:txBody>
            <a:bodyPr wrap="square" rtlCol="0">
              <a:spAutoFit/>
            </a:bodyPr>
            <a:lstStyle/>
            <a:p>
              <a:pPr>
                <a:lnSpc>
                  <a:spcPts val="3200"/>
                </a:lnSpc>
              </a:pPr>
              <a:r>
                <a:rPr lang="en-US" sz="3800" dirty="0">
                  <a:solidFill>
                    <a:srgbClr val="797979"/>
                  </a:solidFill>
                  <a:latin typeface="Arial"/>
                  <a:cs typeface="Arial"/>
                </a:rPr>
                <a:t>annual</a:t>
              </a:r>
              <a:br>
                <a:rPr lang="en-US" sz="3800" dirty="0">
                  <a:solidFill>
                    <a:srgbClr val="797979"/>
                  </a:solidFill>
                  <a:latin typeface="Arial"/>
                  <a:cs typeface="Arial"/>
                </a:rPr>
              </a:br>
              <a:r>
                <a:rPr lang="en-US" sz="3800" dirty="0">
                  <a:solidFill>
                    <a:srgbClr val="797979"/>
                  </a:solidFill>
                  <a:latin typeface="Arial"/>
                  <a:cs typeface="Arial"/>
                </a:rPr>
                <a:t>income</a:t>
              </a:r>
            </a:p>
          </p:txBody>
        </p:sp>
        <p:sp>
          <p:nvSpPr>
            <p:cNvPr id="19" name="TextBox 18"/>
            <p:cNvSpPr txBox="1"/>
            <p:nvPr/>
          </p:nvSpPr>
          <p:spPr>
            <a:xfrm>
              <a:off x="6399438" y="2854062"/>
              <a:ext cx="3449655" cy="1200329"/>
            </a:xfrm>
            <a:prstGeom prst="rect">
              <a:avLst/>
            </a:prstGeom>
            <a:noFill/>
          </p:spPr>
          <p:txBody>
            <a:bodyPr wrap="square" rtlCol="0">
              <a:spAutoFit/>
            </a:bodyPr>
            <a:lstStyle/>
            <a:p>
              <a:r>
                <a:rPr lang="en-US" sz="7200" baseline="30000" dirty="0">
                  <a:solidFill>
                    <a:srgbClr val="797979"/>
                  </a:solidFill>
                  <a:latin typeface="Arial"/>
                  <a:cs typeface="Arial"/>
                </a:rPr>
                <a:t>$</a:t>
              </a:r>
              <a:r>
                <a:rPr lang="pl-PL" sz="7200" dirty="0">
                  <a:solidFill>
                    <a:srgbClr val="797979"/>
                  </a:solidFill>
                  <a:latin typeface="Arial"/>
                  <a:cs typeface="Arial"/>
                </a:rPr>
                <a:t>61</a:t>
              </a:r>
              <a:r>
                <a:rPr lang="en-US" sz="7200" dirty="0">
                  <a:solidFill>
                    <a:srgbClr val="797979"/>
                  </a:solidFill>
                  <a:latin typeface="Arial"/>
                  <a:cs typeface="Arial"/>
                </a:rPr>
                <a:t>,</a:t>
              </a:r>
              <a:r>
                <a:rPr lang="pl-PL" sz="7200" dirty="0">
                  <a:solidFill>
                    <a:srgbClr val="797979"/>
                  </a:solidFill>
                  <a:latin typeface="Arial"/>
                  <a:cs typeface="Arial"/>
                </a:rPr>
                <a:t>372</a:t>
              </a:r>
              <a:endParaRPr lang="en-US" sz="7200" dirty="0">
                <a:solidFill>
                  <a:srgbClr val="797979"/>
                </a:solidFill>
                <a:latin typeface="Arial"/>
                <a:cs typeface="Arial"/>
              </a:endParaRPr>
            </a:p>
          </p:txBody>
        </p:sp>
      </p:grpSp>
      <p:grpSp>
        <p:nvGrpSpPr>
          <p:cNvPr id="20" name="Group 19"/>
          <p:cNvGrpSpPr/>
          <p:nvPr/>
        </p:nvGrpSpPr>
        <p:grpSpPr bwMode="gray">
          <a:xfrm>
            <a:off x="2621973" y="1775554"/>
            <a:ext cx="3683001" cy="3213100"/>
            <a:chOff x="2621972" y="1775554"/>
            <a:chExt cx="3683000" cy="3213100"/>
          </a:xfrm>
        </p:grpSpPr>
        <p:pic>
          <p:nvPicPr>
            <p:cNvPr id="21" name="Picture 20" descr="stock-photo-11289312-donut-chocolate-with-icing.psd"/>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621972" y="1775554"/>
              <a:ext cx="3683000" cy="3213100"/>
            </a:xfrm>
            <a:prstGeom prst="rect">
              <a:avLst/>
            </a:prstGeom>
          </p:spPr>
        </p:pic>
        <p:sp>
          <p:nvSpPr>
            <p:cNvPr id="22" name="TextBox 21"/>
            <p:cNvSpPr txBox="1"/>
            <p:nvPr/>
          </p:nvSpPr>
          <p:spPr bwMode="gray">
            <a:xfrm>
              <a:off x="3930027" y="3585593"/>
              <a:ext cx="1313799" cy="502702"/>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ts val="3200"/>
                </a:lnSpc>
              </a:pPr>
              <a:r>
                <a:rPr lang="en-US" sz="7200" dirty="0">
                  <a:solidFill>
                    <a:prstClr val="white"/>
                  </a:solidFill>
                  <a:latin typeface="Arial"/>
                  <a:cs typeface="Arial"/>
                </a:rPr>
                <a:t>30</a:t>
              </a:r>
            </a:p>
          </p:txBody>
        </p:sp>
        <p:sp>
          <p:nvSpPr>
            <p:cNvPr id="23" name="TextBox 22"/>
            <p:cNvSpPr txBox="1"/>
            <p:nvPr/>
          </p:nvSpPr>
          <p:spPr bwMode="gray">
            <a:xfrm>
              <a:off x="3776148" y="4049656"/>
              <a:ext cx="1477837"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ts val="2400"/>
                </a:lnSpc>
              </a:pPr>
              <a:r>
                <a:rPr lang="en-US" sz="3200" dirty="0">
                  <a:solidFill>
                    <a:prstClr val="white"/>
                  </a:solidFill>
                  <a:latin typeface="Arial"/>
                  <a:cs typeface="Arial"/>
                </a:rPr>
                <a:t>donuts</a:t>
              </a:r>
            </a:p>
          </p:txBody>
        </p:sp>
      </p:grpSp>
      <p:grpSp>
        <p:nvGrpSpPr>
          <p:cNvPr id="24" name="Group 23"/>
          <p:cNvGrpSpPr/>
          <p:nvPr/>
        </p:nvGrpSpPr>
        <p:grpSpPr>
          <a:xfrm>
            <a:off x="6615573" y="-345587"/>
            <a:ext cx="5698270" cy="3711830"/>
            <a:chOff x="6615573" y="-574187"/>
            <a:chExt cx="5698270" cy="3711830"/>
          </a:xfrm>
        </p:grpSpPr>
        <p:pic>
          <p:nvPicPr>
            <p:cNvPr id="25" name="Picture 24" descr="200368533-001.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573" y="-574187"/>
              <a:ext cx="5573252" cy="3711830"/>
            </a:xfrm>
            <a:prstGeom prst="rect">
              <a:avLst/>
            </a:prstGeom>
          </p:spPr>
        </p:pic>
        <p:sp>
          <p:nvSpPr>
            <p:cNvPr id="26" name="TextBox 25"/>
            <p:cNvSpPr txBox="1"/>
            <p:nvPr/>
          </p:nvSpPr>
          <p:spPr>
            <a:xfrm>
              <a:off x="8157230" y="1062676"/>
              <a:ext cx="1770899" cy="502702"/>
            </a:xfrm>
            <a:prstGeom prst="rect">
              <a:avLst/>
            </a:prstGeom>
            <a:noFill/>
          </p:spPr>
          <p:txBody>
            <a:bodyPr wrap="square" rtlCol="0">
              <a:spAutoFit/>
            </a:bodyPr>
            <a:lstStyle/>
            <a:p>
              <a:pPr>
                <a:lnSpc>
                  <a:spcPts val="3200"/>
                </a:lnSpc>
              </a:pPr>
              <a:r>
                <a:rPr lang="en-US" sz="7200" dirty="0">
                  <a:solidFill>
                    <a:prstClr val="white">
                      <a:lumMod val="50000"/>
                    </a:prstClr>
                  </a:solidFill>
                  <a:latin typeface="Arial"/>
                  <a:cs typeface="Arial"/>
                </a:rPr>
                <a:t>23</a:t>
              </a:r>
            </a:p>
          </p:txBody>
        </p:sp>
        <p:sp>
          <p:nvSpPr>
            <p:cNvPr id="27" name="TextBox 26"/>
            <p:cNvSpPr txBox="1"/>
            <p:nvPr/>
          </p:nvSpPr>
          <p:spPr>
            <a:xfrm>
              <a:off x="9258570" y="669167"/>
              <a:ext cx="3055273" cy="913070"/>
            </a:xfrm>
            <a:prstGeom prst="rect">
              <a:avLst/>
            </a:prstGeom>
            <a:noFill/>
          </p:spPr>
          <p:txBody>
            <a:bodyPr wrap="square" rtlCol="0">
              <a:spAutoFit/>
            </a:bodyPr>
            <a:lstStyle/>
            <a:p>
              <a:pPr>
                <a:lnSpc>
                  <a:spcPts val="3200"/>
                </a:lnSpc>
              </a:pPr>
              <a:r>
                <a:rPr lang="en-US" sz="3800" dirty="0">
                  <a:solidFill>
                    <a:srgbClr val="797979"/>
                  </a:solidFill>
                  <a:latin typeface="Arial"/>
                  <a:cs typeface="Arial"/>
                </a:rPr>
                <a:t>lbs.</a:t>
              </a:r>
              <a:br>
                <a:rPr lang="en-US" sz="3800" dirty="0">
                  <a:solidFill>
                    <a:srgbClr val="797979"/>
                  </a:solidFill>
                  <a:latin typeface="Arial"/>
                  <a:cs typeface="Arial"/>
                </a:rPr>
              </a:br>
              <a:r>
                <a:rPr lang="en-US" sz="3800" dirty="0">
                  <a:solidFill>
                    <a:srgbClr val="797979"/>
                  </a:solidFill>
                  <a:latin typeface="Arial"/>
                  <a:cs typeface="Arial"/>
                </a:rPr>
                <a:t>overweight</a:t>
              </a:r>
            </a:p>
          </p:txBody>
        </p:sp>
      </p:grpSp>
      <p:grpSp>
        <p:nvGrpSpPr>
          <p:cNvPr id="28" name="Group 27"/>
          <p:cNvGrpSpPr/>
          <p:nvPr/>
        </p:nvGrpSpPr>
        <p:grpSpPr bwMode="gray">
          <a:xfrm>
            <a:off x="207129" y="235551"/>
            <a:ext cx="2207302" cy="4193874"/>
            <a:chOff x="207129" y="235551"/>
            <a:chExt cx="2207302" cy="4193874"/>
          </a:xfrm>
        </p:grpSpPr>
        <p:pic>
          <p:nvPicPr>
            <p:cNvPr id="29" name="Picture 28" descr="157524553-soda_with_shadow.jp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207129" y="235551"/>
              <a:ext cx="2207302" cy="4193874"/>
            </a:xfrm>
            <a:prstGeom prst="rect">
              <a:avLst/>
            </a:prstGeom>
          </p:spPr>
        </p:pic>
        <p:sp>
          <p:nvSpPr>
            <p:cNvPr id="30" name="TextBox 29"/>
            <p:cNvSpPr txBox="1"/>
            <p:nvPr/>
          </p:nvSpPr>
          <p:spPr bwMode="gray">
            <a:xfrm>
              <a:off x="415449" y="1902180"/>
              <a:ext cx="1883526" cy="502702"/>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ts val="3200"/>
                </a:lnSpc>
              </a:pPr>
              <a:r>
                <a:rPr lang="en-US" sz="7200" dirty="0">
                  <a:solidFill>
                    <a:prstClr val="white"/>
                  </a:solidFill>
                  <a:latin typeface="Arial"/>
                  <a:cs typeface="Arial"/>
                </a:rPr>
                <a:t>480</a:t>
              </a:r>
            </a:p>
          </p:txBody>
        </p:sp>
        <p:sp>
          <p:nvSpPr>
            <p:cNvPr id="31" name="TextBox 30"/>
            <p:cNvSpPr txBox="1"/>
            <p:nvPr/>
          </p:nvSpPr>
          <p:spPr bwMode="gray">
            <a:xfrm>
              <a:off x="404953" y="2287892"/>
              <a:ext cx="1694306" cy="91307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ts val="3200"/>
                </a:lnSpc>
              </a:pPr>
              <a:r>
                <a:rPr lang="en-US" sz="3200" dirty="0">
                  <a:solidFill>
                    <a:prstClr val="white"/>
                  </a:solidFill>
                  <a:latin typeface="Arial"/>
                  <a:cs typeface="Arial"/>
                </a:rPr>
                <a:t>cans of</a:t>
              </a:r>
              <a:br>
                <a:rPr lang="en-US" sz="3200" dirty="0">
                  <a:solidFill>
                    <a:prstClr val="white"/>
                  </a:solidFill>
                  <a:latin typeface="Arial"/>
                  <a:cs typeface="Arial"/>
                </a:rPr>
              </a:br>
              <a:r>
                <a:rPr lang="en-US" sz="3200" dirty="0">
                  <a:solidFill>
                    <a:prstClr val="white"/>
                  </a:solidFill>
                  <a:latin typeface="Arial"/>
                  <a:cs typeface="Arial"/>
                </a:rPr>
                <a:t>soda</a:t>
              </a:r>
            </a:p>
          </p:txBody>
        </p:sp>
      </p:grpSp>
    </p:spTree>
    <p:extLst>
      <p:ext uri="{BB962C8B-B14F-4D97-AF65-F5344CB8AC3E}">
        <p14:creationId xmlns:p14="http://schemas.microsoft.com/office/powerpoint/2010/main" val="241730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9" presetClass="emph" presetSubtype="0" nodeType="withEffect">
                                  <p:stCondLst>
                                    <p:cond delay="0"/>
                                  </p:stCondLst>
                                  <p:childTnLst>
                                    <p:set>
                                      <p:cBhvr rctx="PPT">
                                        <p:cTn id="9" dur="indefinite"/>
                                        <p:tgtEl>
                                          <p:spTgt spid="17"/>
                                        </p:tgtEl>
                                        <p:attrNameLst>
                                          <p:attrName>style.opacity</p:attrName>
                                        </p:attrNameLst>
                                      </p:cBhvr>
                                      <p:to>
                                        <p:strVal val="0.5"/>
                                      </p:to>
                                    </p:set>
                                    <p:animEffect filter="image" prLst="opacity: 0.5">
                                      <p:cBhvr rctx="IE">
                                        <p:cTn id="10" dur="indefinite"/>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9" presetClass="emph" presetSubtype="0" nodeType="withEffect">
                                  <p:stCondLst>
                                    <p:cond delay="0"/>
                                  </p:stCondLst>
                                  <p:childTnLst>
                                    <p:set>
                                      <p:cBhvr rctx="PPT">
                                        <p:cTn id="17" dur="indefinite"/>
                                        <p:tgtEl>
                                          <p:spTgt spid="10"/>
                                        </p:tgtEl>
                                        <p:attrNameLst>
                                          <p:attrName>style.opacity</p:attrName>
                                        </p:attrNameLst>
                                      </p:cBhvr>
                                      <p:to>
                                        <p:strVal val="0.5"/>
                                      </p:to>
                                    </p:set>
                                    <p:animEffect filter="image" prLst="opacity: 0.5">
                                      <p:cBhvr rctx="IE">
                                        <p:cTn id="18" dur="indefinite"/>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9" presetClass="emph" presetSubtype="0" nodeType="withEffect">
                                  <p:stCondLst>
                                    <p:cond delay="0"/>
                                  </p:stCondLst>
                                  <p:childTnLst>
                                    <p:set>
                                      <p:cBhvr rctx="PPT">
                                        <p:cTn id="25" dur="indefinite"/>
                                        <p:tgtEl>
                                          <p:spTgt spid="7"/>
                                        </p:tgtEl>
                                        <p:attrNameLst>
                                          <p:attrName>style.opacity</p:attrName>
                                        </p:attrNameLst>
                                      </p:cBhvr>
                                      <p:to>
                                        <p:strVal val="0.5"/>
                                      </p:to>
                                    </p:set>
                                    <p:animEffect filter="image" prLst="opacity: 0.5">
                                      <p:cBhvr rctx="IE">
                                        <p:cTn id="26" dur="indefinite"/>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9" presetClass="emph" presetSubtype="0" nodeType="withEffect">
                                  <p:stCondLst>
                                    <p:cond delay="0"/>
                                  </p:stCondLst>
                                  <p:childTnLst>
                                    <p:set>
                                      <p:cBhvr rctx="PPT">
                                        <p:cTn id="33" dur="indefinite"/>
                                        <p:tgtEl>
                                          <p:spTgt spid="20"/>
                                        </p:tgtEl>
                                        <p:attrNameLst>
                                          <p:attrName>style.opacity</p:attrName>
                                        </p:attrNameLst>
                                      </p:cBhvr>
                                      <p:to>
                                        <p:strVal val="0.5"/>
                                      </p:to>
                                    </p:set>
                                    <p:animEffect filter="image" prLst="opacity: 0.5">
                                      <p:cBhvr rctx="IE">
                                        <p:cTn id="34" dur="indefinite"/>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9" presetClass="emph" presetSubtype="0" nodeType="withEffect">
                                  <p:stCondLst>
                                    <p:cond delay="0"/>
                                  </p:stCondLst>
                                  <p:childTnLst>
                                    <p:set>
                                      <p:cBhvr rctx="PPT">
                                        <p:cTn id="41" dur="indefinite"/>
                                        <p:tgtEl>
                                          <p:spTgt spid="28"/>
                                        </p:tgtEl>
                                        <p:attrNameLst>
                                          <p:attrName>style.opacity</p:attrName>
                                        </p:attrNameLst>
                                      </p:cBhvr>
                                      <p:to>
                                        <p:strVal val="0.5"/>
                                      </p:to>
                                    </p:set>
                                    <p:animEffect filter="image" prLst="opacity: 0.5">
                                      <p:cBhvr rctx="IE">
                                        <p:cTn id="42" dur="indefinite"/>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9" presetClass="emph" presetSubtype="0" nodeType="withEffect">
                                  <p:stCondLst>
                                    <p:cond delay="0"/>
                                  </p:stCondLst>
                                  <p:childTnLst>
                                    <p:set>
                                      <p:cBhvr rctx="PPT">
                                        <p:cTn id="49" dur="indefinite"/>
                                        <p:tgtEl>
                                          <p:spTgt spid="13"/>
                                        </p:tgtEl>
                                        <p:attrNameLst>
                                          <p:attrName>style.opacity</p:attrName>
                                        </p:attrNameLst>
                                      </p:cBhvr>
                                      <p:to>
                                        <p:strVal val="0.5"/>
                                      </p:to>
                                    </p:set>
                                    <p:animEffect filter="image" prLst="opacity: 0.5">
                                      <p:cBhvr rctx="IE">
                                        <p:cTn id="50" dur="indefinite"/>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0" y="1371600"/>
            <a:ext cx="8229600" cy="3808735"/>
          </a:xfrm>
        </p:spPr>
        <p:txBody>
          <a:bodyPr/>
          <a:lstStyle/>
          <a:p>
            <a:pPr>
              <a:lnSpc>
                <a:spcPts val="5066"/>
              </a:lnSpc>
              <a:tabLst>
                <a:tab pos="230668" algn="l"/>
              </a:tabLst>
            </a:pPr>
            <a:r>
              <a:rPr lang="en-US" dirty="0"/>
              <a:t>If you want to have </a:t>
            </a:r>
            <a:br>
              <a:rPr lang="en-US" dirty="0"/>
            </a:br>
            <a:r>
              <a:rPr lang="en-US" dirty="0"/>
              <a:t>a better performance </a:t>
            </a:r>
            <a:br>
              <a:rPr lang="en-US" dirty="0"/>
            </a:br>
            <a:r>
              <a:rPr lang="en-US" dirty="0"/>
              <a:t>than the crowd, you must </a:t>
            </a:r>
            <a:br>
              <a:rPr lang="en-US" dirty="0"/>
            </a:br>
            <a:r>
              <a:rPr lang="en-US" dirty="0"/>
              <a:t>do things differently from </a:t>
            </a:r>
            <a:br>
              <a:rPr lang="en-US" dirty="0"/>
            </a:br>
            <a:r>
              <a:rPr lang="en-US" dirty="0"/>
              <a:t>the crowd.”</a:t>
            </a:r>
          </a:p>
          <a:p>
            <a:r>
              <a:rPr lang="en-US" sz="2000" dirty="0"/>
              <a:t>		  –Sir John Templeton</a:t>
            </a:r>
          </a:p>
        </p:txBody>
      </p:sp>
      <p:pic>
        <p:nvPicPr>
          <p:cNvPr id="3" name="Picture 2" descr="sir_john 2.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gray">
          <a:xfrm>
            <a:off x="3412806" y="228601"/>
            <a:ext cx="10254250" cy="6670041"/>
          </a:xfrm>
          <a:prstGeom prst="rect">
            <a:avLst/>
          </a:prstGeom>
        </p:spPr>
      </p:pic>
    </p:spTree>
    <p:extLst>
      <p:ext uri="{BB962C8B-B14F-4D97-AF65-F5344CB8AC3E}">
        <p14:creationId xmlns:p14="http://schemas.microsoft.com/office/powerpoint/2010/main" val="341939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6"/>
          </p:nvPr>
        </p:nvSpPr>
        <p:spPr>
          <a:xfrm>
            <a:off x="457199" y="5876687"/>
            <a:ext cx="11274552" cy="615553"/>
          </a:xfrm>
        </p:spPr>
        <p:txBody>
          <a:bodyPr/>
          <a:lstStyle/>
          <a:p>
            <a:r>
              <a:rPr lang="en-US" dirty="0"/>
              <a:t>1. Franklin Templeton US registered, non-sector specific equity funds. Fund active share scores were calculated by Franklin Templeton according to the formula: Active Share = sum (½ *| weight sec – weight benchmark sec |) as outlined by K.J. </a:t>
            </a:r>
            <a:r>
              <a:rPr lang="en-US" dirty="0" err="1"/>
              <a:t>Martijn</a:t>
            </a:r>
            <a:r>
              <a:rPr lang="en-US" dirty="0"/>
              <a:t> </a:t>
            </a:r>
            <a:r>
              <a:rPr lang="en-US" dirty="0" err="1"/>
              <a:t>Cremers</a:t>
            </a:r>
            <a:r>
              <a:rPr lang="en-US" dirty="0"/>
              <a:t> and </a:t>
            </a:r>
            <a:r>
              <a:rPr lang="en-US" dirty="0" err="1"/>
              <a:t>Antti</a:t>
            </a:r>
            <a:r>
              <a:rPr lang="en-US" dirty="0"/>
              <a:t> </a:t>
            </a:r>
            <a:r>
              <a:rPr lang="en-US" dirty="0" err="1"/>
              <a:t>Petajisto</a:t>
            </a:r>
            <a:r>
              <a:rPr lang="en-US" dirty="0"/>
              <a:t>, How Active is Your Fund Manager? A New Measure That Predicts Performance, The Review of Financial Studies (2009), </a:t>
            </a:r>
            <a:r>
              <a:rPr lang="en-US" dirty="0" err="1"/>
              <a:t>Vol</a:t>
            </a:r>
            <a:r>
              <a:rPr lang="en-US" dirty="0"/>
              <a:t> 22 (9). Active share scores range from 0% to 100%. An active share score of 0% indicates a portfolio that is identical to its primary benchmark index, while an active share score of 100% represents a portfolio composition that holds no overlapping positions. Different position allocation amounts contribute to active share score and are subject to change.</a:t>
            </a:r>
          </a:p>
        </p:txBody>
      </p:sp>
      <p:sp>
        <p:nvSpPr>
          <p:cNvPr id="3" name="Text Placeholder 2"/>
          <p:cNvSpPr>
            <a:spLocks noGrp="1"/>
          </p:cNvSpPr>
          <p:nvPr>
            <p:ph type="body" sz="quarter" idx="10"/>
          </p:nvPr>
        </p:nvSpPr>
        <p:spPr>
          <a:xfrm>
            <a:off x="457200" y="274320"/>
            <a:ext cx="8686800" cy="914400"/>
          </a:xfrm>
        </p:spPr>
        <p:txBody>
          <a:bodyPr/>
          <a:lstStyle/>
          <a:p>
            <a:r>
              <a:rPr lang="en-US" dirty="0"/>
              <a:t>Franklin Templeton Funds’ Active Share Scorecard</a:t>
            </a:r>
          </a:p>
        </p:txBody>
      </p:sp>
      <p:sp>
        <p:nvSpPr>
          <p:cNvPr id="6" name="TextBox 5"/>
          <p:cNvSpPr txBox="1"/>
          <p:nvPr/>
        </p:nvSpPr>
        <p:spPr>
          <a:xfrm>
            <a:off x="7010706" y="1908424"/>
            <a:ext cx="2577489" cy="3231654"/>
          </a:xfrm>
          <a:prstGeom prst="rect">
            <a:avLst/>
          </a:prstGeom>
          <a:noFill/>
        </p:spPr>
        <p:txBody>
          <a:bodyPr wrap="square" lIns="0" tIns="0" rIns="0" bIns="0" rtlCol="0">
            <a:spAutoFit/>
          </a:bodyPr>
          <a:lstStyle/>
          <a:p>
            <a:pPr marL="182880" indent="-182880">
              <a:spcAft>
                <a:spcPts val="1800"/>
              </a:spcAft>
              <a:buClr>
                <a:schemeClr val="accent4"/>
              </a:buClr>
              <a:buFont typeface="Arial" panose="020B0604020202020204" pitchFamily="34" charset="0"/>
              <a:buChar char="•"/>
            </a:pPr>
            <a:r>
              <a:rPr lang="en-US" sz="2000" dirty="0">
                <a:solidFill>
                  <a:schemeClr val="accent4"/>
                </a:solidFill>
                <a:latin typeface="Arial" panose="020B0604020202020204" pitchFamily="34" charset="0"/>
                <a:cs typeface="Arial" panose="020B0604020202020204" pitchFamily="34" charset="0"/>
              </a:rPr>
              <a:t> </a:t>
            </a:r>
            <a:r>
              <a:rPr lang="pl-PL" sz="2000" b="1" dirty="0">
                <a:solidFill>
                  <a:schemeClr val="accent4"/>
                </a:solidFill>
                <a:latin typeface="Arial" panose="020B0604020202020204" pitchFamily="34" charset="0"/>
                <a:cs typeface="Arial" panose="020B0604020202020204" pitchFamily="34" charset="0"/>
              </a:rPr>
              <a:t>82</a:t>
            </a:r>
            <a:r>
              <a:rPr lang="en-US" sz="2000" b="1" dirty="0">
                <a:solidFill>
                  <a:schemeClr val="accent4"/>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average active share for our 10 largest equity funds</a:t>
            </a:r>
          </a:p>
          <a:p>
            <a:pPr marL="182880" indent="-182880">
              <a:spcAft>
                <a:spcPts val="1800"/>
              </a:spcAft>
              <a:buClr>
                <a:schemeClr val="accent4"/>
              </a:buClr>
              <a:buFont typeface="Arial" panose="020B0604020202020204" pitchFamily="34" charset="0"/>
              <a:buChar char="•"/>
            </a:pPr>
            <a:r>
              <a:rPr lang="en-US" sz="2000" b="1" dirty="0">
                <a:solidFill>
                  <a:schemeClr val="accent4"/>
                </a:solidFill>
                <a:latin typeface="Arial" panose="020B0604020202020204" pitchFamily="34" charset="0"/>
                <a:cs typeface="Arial" panose="020B0604020202020204" pitchFamily="34" charset="0"/>
              </a:rPr>
              <a:t> </a:t>
            </a:r>
            <a:r>
              <a:rPr lang="pl-PL" sz="2000" b="1" dirty="0">
                <a:solidFill>
                  <a:schemeClr val="accent4"/>
                </a:solidFill>
                <a:latin typeface="Arial" panose="020B0604020202020204" pitchFamily="34" charset="0"/>
                <a:cs typeface="Arial" panose="020B0604020202020204" pitchFamily="34" charset="0"/>
              </a:rPr>
              <a:t>84</a:t>
            </a:r>
            <a:r>
              <a:rPr lang="en-US" sz="2000" b="1" dirty="0">
                <a:solidFill>
                  <a:schemeClr val="accent4"/>
                </a:solidFill>
                <a:latin typeface="Arial" panose="020B0604020202020204" pitchFamily="34" charset="0"/>
                <a:cs typeface="Arial" panose="020B0604020202020204" pitchFamily="34" charset="0"/>
              </a:rPr>
              <a:t>%</a:t>
            </a:r>
            <a:r>
              <a:rPr lang="en-US" sz="2000" dirty="0">
                <a:solidFill>
                  <a:schemeClr val="accent4"/>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average active share for our 25 largest equity funds</a:t>
            </a:r>
            <a:endParaRPr lang="en-US" sz="2000" b="1" dirty="0">
              <a:solidFill>
                <a:prstClr val="black"/>
              </a:solidFill>
              <a:latin typeface="Arial" panose="020B0604020202020204" pitchFamily="34" charset="0"/>
              <a:cs typeface="Arial" panose="020B0604020202020204" pitchFamily="34" charset="0"/>
            </a:endParaRPr>
          </a:p>
          <a:p>
            <a:pPr marL="182880" indent="-182880">
              <a:spcAft>
                <a:spcPts val="1800"/>
              </a:spcAft>
              <a:buClr>
                <a:schemeClr val="accent4"/>
              </a:buClr>
              <a:buFont typeface="Arial" panose="020B0604020202020204" pitchFamily="34" charset="0"/>
              <a:buChar char="•"/>
            </a:pPr>
            <a:r>
              <a:rPr lang="en-US" sz="2000" dirty="0">
                <a:solidFill>
                  <a:schemeClr val="accent4"/>
                </a:solidFill>
                <a:latin typeface="Arial" panose="020B0604020202020204" pitchFamily="34" charset="0"/>
                <a:cs typeface="Arial" panose="020B0604020202020204" pitchFamily="34" charset="0"/>
              </a:rPr>
              <a:t> </a:t>
            </a:r>
            <a:r>
              <a:rPr lang="en-US" sz="2000" b="1" dirty="0">
                <a:solidFill>
                  <a:schemeClr val="accent4"/>
                </a:solidFill>
                <a:latin typeface="Arial" panose="020B0604020202020204" pitchFamily="34" charset="0"/>
                <a:cs typeface="Arial" panose="020B0604020202020204" pitchFamily="34" charset="0"/>
              </a:rPr>
              <a:t>8</a:t>
            </a:r>
            <a:r>
              <a:rPr lang="pl-PL" sz="2000" b="1" dirty="0">
                <a:solidFill>
                  <a:schemeClr val="accent4"/>
                </a:solidFill>
                <a:latin typeface="Arial" panose="020B0604020202020204" pitchFamily="34" charset="0"/>
                <a:cs typeface="Arial" panose="020B0604020202020204" pitchFamily="34" charset="0"/>
              </a:rPr>
              <a:t>0</a:t>
            </a:r>
            <a:r>
              <a:rPr lang="en-US" sz="2000" b="1" dirty="0">
                <a:solidFill>
                  <a:schemeClr val="accent4"/>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or higher active share for </a:t>
            </a:r>
            <a:r>
              <a:rPr lang="pl-PL" sz="2000" dirty="0">
                <a:solidFill>
                  <a:prstClr val="black"/>
                </a:solidFill>
                <a:latin typeface="Arial" panose="020B0604020202020204" pitchFamily="34" charset="0"/>
                <a:cs typeface="Arial" panose="020B0604020202020204" pitchFamily="34" charset="0"/>
              </a:rPr>
              <a:t>23</a:t>
            </a:r>
            <a:r>
              <a:rPr lang="en-US" sz="2000" dirty="0">
                <a:solidFill>
                  <a:prstClr val="black"/>
                </a:solidFill>
                <a:latin typeface="Arial" panose="020B0604020202020204" pitchFamily="34" charset="0"/>
                <a:cs typeface="Arial" panose="020B0604020202020204" pitchFamily="34" charset="0"/>
              </a:rPr>
              <a:t> of 3</a:t>
            </a:r>
            <a:r>
              <a:rPr lang="pl-PL" sz="2000" dirty="0">
                <a:solidFill>
                  <a:prstClr val="black"/>
                </a:solidFill>
                <a:latin typeface="Arial" panose="020B0604020202020204" pitchFamily="34" charset="0"/>
                <a:cs typeface="Arial" panose="020B0604020202020204" pitchFamily="34" charset="0"/>
              </a:rPr>
              <a:t>5</a:t>
            </a:r>
            <a:r>
              <a:rPr lang="en-US" sz="2000" dirty="0">
                <a:solidFill>
                  <a:prstClr val="black"/>
                </a:solidFill>
                <a:latin typeface="Arial" panose="020B0604020202020204" pitchFamily="34" charset="0"/>
                <a:cs typeface="Arial" panose="020B0604020202020204" pitchFamily="34" charset="0"/>
              </a:rPr>
              <a:t> equity funds</a:t>
            </a:r>
            <a:r>
              <a:rPr lang="en-US" sz="2000" baseline="30000" dirty="0">
                <a:solidFill>
                  <a:prstClr val="black"/>
                </a:solidFill>
                <a:latin typeface="Arial" panose="020B0604020202020204" pitchFamily="34" charset="0"/>
                <a:cs typeface="Arial" panose="020B0604020202020204" pitchFamily="34" charset="0"/>
              </a:rPr>
              <a:t>1</a:t>
            </a:r>
            <a:endParaRPr lang="en-US" sz="1400" baseline="30000" dirty="0">
              <a:solidFill>
                <a:prstClr val="black"/>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75528888"/>
              </p:ext>
            </p:extLst>
          </p:nvPr>
        </p:nvGraphicFramePr>
        <p:xfrm>
          <a:off x="457200" y="1371600"/>
          <a:ext cx="5184908" cy="4178303"/>
        </p:xfrm>
        <a:graphic>
          <a:graphicData uri="http://schemas.openxmlformats.org/drawingml/2006/table">
            <a:tbl>
              <a:tblPr firstRow="1" bandRow="1"/>
              <a:tblGrid>
                <a:gridCol w="4503056">
                  <a:extLst>
                    <a:ext uri="{9D8B030D-6E8A-4147-A177-3AD203B41FA5}">
                      <a16:colId xmlns:a16="http://schemas.microsoft.com/office/drawing/2014/main" val="20000"/>
                    </a:ext>
                  </a:extLst>
                </a:gridCol>
                <a:gridCol w="681852">
                  <a:extLst>
                    <a:ext uri="{9D8B030D-6E8A-4147-A177-3AD203B41FA5}">
                      <a16:colId xmlns:a16="http://schemas.microsoft.com/office/drawing/2014/main" val="20001"/>
                    </a:ext>
                  </a:extLst>
                </a:gridCol>
              </a:tblGrid>
              <a:tr h="620343">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a:r>
                        <a:rPr lang="en-US" sz="1600" b="1" i="0" u="none" strike="noStrike" baseline="0" dirty="0">
                          <a:solidFill>
                            <a:srgbClr val="005598"/>
                          </a:solidFill>
                          <a:latin typeface="Arial" panose="020B0604020202020204" pitchFamily="34" charset="0"/>
                          <a:cs typeface="Arial" panose="020B0604020202020204" pitchFamily="34" charset="0"/>
                        </a:rPr>
                        <a:t>Top 10 Equity Funds by Assets</a:t>
                      </a:r>
                      <a:r>
                        <a:rPr lang="en-US" sz="1600" b="1" i="0" u="none" strike="noStrike" baseline="30000" dirty="0">
                          <a:solidFill>
                            <a:srgbClr val="005598"/>
                          </a:solidFill>
                          <a:latin typeface="Arial" panose="020B0604020202020204" pitchFamily="34" charset="0"/>
                          <a:cs typeface="Arial" panose="020B0604020202020204" pitchFamily="34" charset="0"/>
                        </a:rPr>
                        <a:t>1</a:t>
                      </a:r>
                      <a:r>
                        <a:rPr lang="en-US" sz="1600" b="1" i="0" u="none" strike="noStrike" baseline="0" dirty="0">
                          <a:solidFill>
                            <a:srgbClr val="005598"/>
                          </a:solidFill>
                          <a:latin typeface="Arial" panose="020B0604020202020204" pitchFamily="34" charset="0"/>
                          <a:cs typeface="Arial" panose="020B0604020202020204" pitchFamily="34" charset="0"/>
                        </a:rPr>
                        <a:t> </a:t>
                      </a:r>
                    </a:p>
                    <a:p>
                      <a:pPr algn="l"/>
                      <a:r>
                        <a:rPr lang="en-US" sz="1600" b="0" i="0" u="none" strike="noStrike" baseline="0" dirty="0">
                          <a:solidFill>
                            <a:schemeClr val="tx1"/>
                          </a:solidFill>
                          <a:latin typeface="Arial" panose="020B0604020202020204" pitchFamily="34" charset="0"/>
                          <a:cs typeface="Arial" panose="020B0604020202020204" pitchFamily="34" charset="0"/>
                        </a:rPr>
                        <a:t>As of </a:t>
                      </a:r>
                      <a:r>
                        <a:rPr lang="pl-PL" sz="1600" b="0" i="0" u="none" strike="noStrike" baseline="0" dirty="0">
                          <a:solidFill>
                            <a:schemeClr val="tx1"/>
                          </a:solidFill>
                          <a:latin typeface="Arial" panose="020B0604020202020204" pitchFamily="34" charset="0"/>
                          <a:cs typeface="Arial" panose="020B0604020202020204" pitchFamily="34" charset="0"/>
                        </a:rPr>
                        <a:t>December 31, 2019</a:t>
                      </a:r>
                      <a:endParaRPr lang="en-US" sz="1600" b="0" i="0" u="none" strike="noStrike" baseline="0" dirty="0">
                        <a:solidFill>
                          <a:schemeClr val="tx1"/>
                        </a:solidFill>
                        <a:latin typeface="Arial" panose="020B0604020202020204" pitchFamily="34" charset="0"/>
                        <a:cs typeface="Arial" panose="020B0604020202020204" pitchFamily="34" charset="0"/>
                      </a:endParaRPr>
                    </a:p>
                  </a:txBody>
                  <a:tcPr marL="0" marR="0" marT="0" marB="0"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l" fontAlgn="b"/>
                      <a:r>
                        <a:rPr lang="en-US" sz="1600" u="none" strike="noStrike" dirty="0">
                          <a:solidFill>
                            <a:schemeClr val="accent1"/>
                          </a:solidFill>
                          <a:effectLst/>
                        </a:rPr>
                        <a:t>Active</a:t>
                      </a:r>
                      <a:br>
                        <a:rPr lang="en-US" sz="1600" u="none" strike="noStrike" dirty="0">
                          <a:solidFill>
                            <a:schemeClr val="accent1"/>
                          </a:solidFill>
                          <a:effectLst/>
                        </a:rPr>
                      </a:br>
                      <a:r>
                        <a:rPr lang="en-US" sz="1600" u="none" strike="noStrike" dirty="0">
                          <a:solidFill>
                            <a:schemeClr val="accent1"/>
                          </a:solidFill>
                          <a:effectLst/>
                        </a:rPr>
                        <a:t>Share</a:t>
                      </a:r>
                      <a:endParaRPr lang="en-US" sz="1600" b="1" i="0" u="none" strike="noStrike" dirty="0">
                        <a:solidFill>
                          <a:schemeClr val="accent1"/>
                        </a:solidFill>
                        <a:effectLst/>
                        <a:latin typeface="Arial"/>
                      </a:endParaRPr>
                    </a:p>
                  </a:txBody>
                  <a:tcPr marL="9525" marR="9525" marT="9525" marB="0" anchor="ctr">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55796">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Franklin Rising Dividends Fund</a:t>
                      </a: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78</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chemeClr val="accent1"/>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55796">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Franklin Growth Fund</a:t>
                      </a: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64</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55796">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Franklin Mutual Global Discovery Fund</a:t>
                      </a: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91</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55796">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Templeton Growth Fund, Inc.</a:t>
                      </a: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93</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55796">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Franklin Mutual Shares Fund</a:t>
                      </a: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88</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55796">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Franklin </a:t>
                      </a:r>
                      <a:r>
                        <a:rPr lang="en-US" sz="1600" b="0" i="0" u="none" strike="noStrike" dirty="0" err="1">
                          <a:solidFill>
                            <a:srgbClr val="000000"/>
                          </a:solidFill>
                          <a:effectLst/>
                          <a:latin typeface="Arial" panose="020B0604020202020204" pitchFamily="34" charset="0"/>
                          <a:cs typeface="Arial" panose="020B0604020202020204" pitchFamily="34" charset="0"/>
                        </a:rPr>
                        <a:t>DynaTech</a:t>
                      </a:r>
                      <a:r>
                        <a:rPr lang="en-US" sz="1600" b="0" i="0" u="none" strike="noStrike" dirty="0">
                          <a:solidFill>
                            <a:srgbClr val="000000"/>
                          </a:solidFill>
                          <a:effectLst/>
                          <a:latin typeface="Arial" panose="020B0604020202020204" pitchFamily="34" charset="0"/>
                          <a:cs typeface="Arial" panose="020B0604020202020204" pitchFamily="34" charset="0"/>
                        </a:rPr>
                        <a:t> Fund</a:t>
                      </a: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64</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55796">
                <a:tc>
                  <a:txBody>
                    <a:bodyPr/>
                    <a:lstStyle/>
                    <a:p>
                      <a:pPr algn="l" fontAlgn="b"/>
                      <a:r>
                        <a:rPr lang="pl-PL" sz="1600" b="0" i="0" u="none" strike="noStrike" dirty="0">
                          <a:solidFill>
                            <a:srgbClr val="000000"/>
                          </a:solidFill>
                          <a:effectLst/>
                          <a:latin typeface="Arial" panose="020B0604020202020204" pitchFamily="34" charset="0"/>
                          <a:cs typeface="Arial" panose="020B0604020202020204" pitchFamily="34" charset="0"/>
                        </a:rPr>
                        <a:t>T</a:t>
                      </a:r>
                      <a:r>
                        <a:rPr lang="en-US" sz="1600" b="0" i="0" u="none" strike="noStrike" dirty="0" err="1">
                          <a:solidFill>
                            <a:srgbClr val="000000"/>
                          </a:solidFill>
                          <a:effectLst/>
                          <a:latin typeface="Arial" panose="020B0604020202020204" pitchFamily="34" charset="0"/>
                          <a:cs typeface="Arial" panose="020B0604020202020204" pitchFamily="34" charset="0"/>
                        </a:rPr>
                        <a:t>empleton</a:t>
                      </a:r>
                      <a:r>
                        <a:rPr lang="en-US" sz="1600" b="0" i="0" u="none" strike="noStrike" dirty="0">
                          <a:solidFill>
                            <a:srgbClr val="000000"/>
                          </a:solidFill>
                          <a:effectLst/>
                          <a:latin typeface="Arial" panose="020B0604020202020204" pitchFamily="34" charset="0"/>
                          <a:cs typeface="Arial" panose="020B0604020202020204" pitchFamily="34" charset="0"/>
                        </a:rPr>
                        <a:t> Foreign Fund</a:t>
                      </a: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90</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355796">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Franklin Mutual Quest Fund</a:t>
                      </a: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97</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355796">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Franklin Growth Opportunities Fund</a:t>
                      </a: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66</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r h="355796">
                <a:tc>
                  <a:txBody>
                    <a:bodyPr/>
                    <a:lstStyle/>
                    <a:p>
                      <a:pPr algn="l" fontAlgn="b"/>
                      <a:r>
                        <a:rPr lang="pl-PL" sz="1600" b="0" i="0" u="none" strike="noStrike" dirty="0">
                          <a:solidFill>
                            <a:srgbClr val="000000"/>
                          </a:solidFill>
                          <a:effectLst/>
                          <a:latin typeface="Arial" panose="020B0604020202020204" pitchFamily="34" charset="0"/>
                          <a:cs typeface="Arial" panose="020B0604020202020204" pitchFamily="34" charset="0"/>
                        </a:rPr>
                        <a:t>Franklin Mutual Beacon Fund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pl-PL" sz="1600" b="0" i="0" u="none" strike="noStrike" dirty="0">
                          <a:solidFill>
                            <a:srgbClr val="000000"/>
                          </a:solidFill>
                          <a:effectLst/>
                          <a:latin typeface="Arial" panose="020B0604020202020204" pitchFamily="34" charset="0"/>
                          <a:cs typeface="Arial" panose="020B0604020202020204" pitchFamily="34" charset="0"/>
                        </a:rPr>
                        <a:t>95%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19748839"/>
                  </a:ext>
                </a:extLst>
              </a:tr>
            </a:tbl>
          </a:graphicData>
        </a:graphic>
      </p:graphicFrame>
      <p:sp>
        <p:nvSpPr>
          <p:cNvPr id="8" name="Rectangle 7"/>
          <p:cNvSpPr/>
          <p:nvPr/>
        </p:nvSpPr>
        <p:spPr>
          <a:xfrm>
            <a:off x="6591300" y="1498600"/>
            <a:ext cx="3416300" cy="405130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4"/>
          </p:nvPr>
        </p:nvSpPr>
        <p:spPr>
          <a:xfrm>
            <a:off x="11366627" y="6537325"/>
            <a:ext cx="365125" cy="184150"/>
          </a:xfrm>
        </p:spPr>
        <p:txBody>
          <a:bodyPr/>
          <a:lstStyle/>
          <a:p>
            <a:fld id="{8DEE4CCE-E124-4EEF-808B-DF88997C2318}" type="slidenum">
              <a:rPr lang="en-US" smtClean="0"/>
              <a:pPr/>
              <a:t>31</a:t>
            </a:fld>
            <a:endParaRPr lang="en-US" dirty="0"/>
          </a:p>
        </p:txBody>
      </p:sp>
    </p:spTree>
    <p:extLst>
      <p:ext uri="{BB962C8B-B14F-4D97-AF65-F5344CB8AC3E}">
        <p14:creationId xmlns:p14="http://schemas.microsoft.com/office/powerpoint/2010/main" val="178827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warlyh\Desktop\Projects\A-L\BTB_PPT_0617\WORKING_FILES\PICTURES\Thinkstock_100473268.jpg"/>
          <p:cNvPicPr>
            <a:picLocks noChangeAspect="1" noChangeArrowheads="1"/>
          </p:cNvPicPr>
          <p:nvPr/>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l="5690" b="849"/>
          <a:stretch/>
        </p:blipFill>
        <p:spPr bwMode="auto">
          <a:xfrm flipH="1">
            <a:off x="2400297" y="-4234"/>
            <a:ext cx="9788527" cy="686064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Franklin Rising </a:t>
            </a:r>
            <a:br>
              <a:rPr lang="en-US" dirty="0"/>
            </a:br>
            <a:r>
              <a:rPr lang="en-US" dirty="0"/>
              <a:t>Dividends Fund</a:t>
            </a:r>
          </a:p>
          <a:p>
            <a:endParaRPr lang="en-US" dirty="0"/>
          </a:p>
        </p:txBody>
      </p:sp>
    </p:spTree>
    <p:extLst>
      <p:ext uri="{BB962C8B-B14F-4D97-AF65-F5344CB8AC3E}">
        <p14:creationId xmlns:p14="http://schemas.microsoft.com/office/powerpoint/2010/main" val="1161542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33</a:t>
            </a:fld>
            <a:endParaRPr lang="en-US" dirty="0"/>
          </a:p>
        </p:txBody>
      </p:sp>
      <p:sp>
        <p:nvSpPr>
          <p:cNvPr id="4" name="Text Placeholder 3"/>
          <p:cNvSpPr>
            <a:spLocks noGrp="1"/>
          </p:cNvSpPr>
          <p:nvPr>
            <p:ph type="body" sz="quarter" idx="10"/>
          </p:nvPr>
        </p:nvSpPr>
        <p:spPr/>
        <p:txBody>
          <a:bodyPr/>
          <a:lstStyle/>
          <a:p>
            <a:r>
              <a:rPr lang="en-US" dirty="0"/>
              <a:t>A Distinct Stock Selection Process</a:t>
            </a:r>
          </a:p>
        </p:txBody>
      </p:sp>
      <p:sp>
        <p:nvSpPr>
          <p:cNvPr id="12" name="Text Placeholder 11"/>
          <p:cNvSpPr>
            <a:spLocks noGrp="1"/>
          </p:cNvSpPr>
          <p:nvPr>
            <p:ph type="body" sz="quarter" idx="14"/>
          </p:nvPr>
        </p:nvSpPr>
        <p:spPr/>
        <p:txBody>
          <a:bodyPr/>
          <a:lstStyle/>
          <a:p>
            <a:r>
              <a:rPr lang="en-US" dirty="0"/>
              <a:t>Five Screens</a:t>
            </a:r>
          </a:p>
          <a:p>
            <a:endParaRPr lang="en-US" dirty="0"/>
          </a:p>
        </p:txBody>
      </p:sp>
      <p:sp>
        <p:nvSpPr>
          <p:cNvPr id="6" name="TextBox 5"/>
          <p:cNvSpPr txBox="1"/>
          <p:nvPr/>
        </p:nvSpPr>
        <p:spPr>
          <a:xfrm>
            <a:off x="455613" y="4157853"/>
            <a:ext cx="1828800" cy="830997"/>
          </a:xfrm>
          <a:prstGeom prst="rect">
            <a:avLst/>
          </a:prstGeom>
          <a:noFill/>
        </p:spPr>
        <p:txBody>
          <a:bodyPr wrap="square" lIns="0" tIns="0" rIns="0" bIns="0" rtlCol="0">
            <a:spAutoFit/>
          </a:bodyPr>
          <a:lstStyle/>
          <a:p>
            <a:pPr algn="ctr"/>
            <a:r>
              <a:rPr lang="en-US" b="1" dirty="0">
                <a:solidFill>
                  <a:srgbClr val="000000"/>
                </a:solidFill>
                <a:latin typeface="Arial" panose="020B0604020202020204" pitchFamily="34" charset="0"/>
                <a:cs typeface="Arial" panose="020B0604020202020204" pitchFamily="34" charset="0"/>
              </a:rPr>
              <a:t>Consistent</a:t>
            </a:r>
          </a:p>
          <a:p>
            <a:pPr algn="ctr"/>
            <a:r>
              <a:rPr lang="en-US" b="1" dirty="0">
                <a:solidFill>
                  <a:srgbClr val="000000"/>
                </a:solidFill>
                <a:latin typeface="Arial" panose="020B0604020202020204" pitchFamily="34" charset="0"/>
                <a:cs typeface="Arial" panose="020B0604020202020204" pitchFamily="34" charset="0"/>
              </a:rPr>
              <a:t>Dividend Increases</a:t>
            </a:r>
          </a:p>
        </p:txBody>
      </p:sp>
      <p:sp>
        <p:nvSpPr>
          <p:cNvPr id="8" name="TextBox 7"/>
          <p:cNvSpPr txBox="1"/>
          <p:nvPr/>
        </p:nvSpPr>
        <p:spPr>
          <a:xfrm>
            <a:off x="2749637" y="4157853"/>
            <a:ext cx="1828800" cy="830997"/>
          </a:xfrm>
          <a:prstGeom prst="rect">
            <a:avLst/>
          </a:prstGeom>
          <a:noFill/>
        </p:spPr>
        <p:txBody>
          <a:bodyPr wrap="square" lIns="0" tIns="0" rIns="0" bIns="0" rtlCol="0">
            <a:spAutoFit/>
          </a:bodyPr>
          <a:lstStyle/>
          <a:p>
            <a:pPr algn="ctr"/>
            <a:r>
              <a:rPr lang="en-US" b="1" dirty="0">
                <a:solidFill>
                  <a:srgbClr val="000000"/>
                </a:solidFill>
                <a:latin typeface="Arial" panose="020B0604020202020204" pitchFamily="34" charset="0"/>
                <a:cs typeface="Arial" panose="020B0604020202020204" pitchFamily="34" charset="0"/>
              </a:rPr>
              <a:t>Substantial</a:t>
            </a:r>
          </a:p>
          <a:p>
            <a:pPr algn="ctr"/>
            <a:r>
              <a:rPr lang="en-US" b="1" dirty="0">
                <a:solidFill>
                  <a:srgbClr val="000000"/>
                </a:solidFill>
                <a:latin typeface="Arial" panose="020B0604020202020204" pitchFamily="34" charset="0"/>
                <a:cs typeface="Arial" panose="020B0604020202020204" pitchFamily="34" charset="0"/>
              </a:rPr>
              <a:t>Dividend Increases</a:t>
            </a:r>
          </a:p>
        </p:txBody>
      </p:sp>
      <p:sp>
        <p:nvSpPr>
          <p:cNvPr id="9" name="TextBox 8"/>
          <p:cNvSpPr txBox="1"/>
          <p:nvPr/>
        </p:nvSpPr>
        <p:spPr>
          <a:xfrm>
            <a:off x="5043661" y="4157853"/>
            <a:ext cx="1828800" cy="830997"/>
          </a:xfrm>
          <a:prstGeom prst="rect">
            <a:avLst/>
          </a:prstGeom>
          <a:noFill/>
        </p:spPr>
        <p:txBody>
          <a:bodyPr wrap="square" lIns="0" tIns="0" rIns="0" bIns="0" rtlCol="0">
            <a:spAutoFit/>
          </a:bodyPr>
          <a:lstStyle/>
          <a:p>
            <a:pPr algn="ctr"/>
            <a:r>
              <a:rPr lang="en-US" b="1" dirty="0">
                <a:solidFill>
                  <a:srgbClr val="000000"/>
                </a:solidFill>
                <a:latin typeface="Arial" panose="020B0604020202020204" pitchFamily="34" charset="0"/>
                <a:cs typeface="Arial" panose="020B0604020202020204" pitchFamily="34" charset="0"/>
              </a:rPr>
              <a:t>Reinvested Earnings for Future Growth</a:t>
            </a:r>
          </a:p>
        </p:txBody>
      </p:sp>
      <p:sp>
        <p:nvSpPr>
          <p:cNvPr id="10" name="TextBox 9"/>
          <p:cNvSpPr txBox="1"/>
          <p:nvPr/>
        </p:nvSpPr>
        <p:spPr>
          <a:xfrm>
            <a:off x="7337685" y="4157853"/>
            <a:ext cx="1828800" cy="553998"/>
          </a:xfrm>
          <a:prstGeom prst="rect">
            <a:avLst/>
          </a:prstGeom>
          <a:noFill/>
        </p:spPr>
        <p:txBody>
          <a:bodyPr wrap="square" lIns="0" tIns="0" rIns="0" bIns="0" rtlCol="0">
            <a:spAutoFit/>
          </a:bodyPr>
          <a:lstStyle/>
          <a:p>
            <a:pPr algn="ctr"/>
            <a:r>
              <a:rPr lang="en-US" b="1" dirty="0">
                <a:solidFill>
                  <a:srgbClr val="000000"/>
                </a:solidFill>
                <a:latin typeface="Arial" panose="020B0604020202020204" pitchFamily="34" charset="0"/>
                <a:cs typeface="Arial" panose="020B0604020202020204" pitchFamily="34" charset="0"/>
              </a:rPr>
              <a:t>Strong</a:t>
            </a:r>
          </a:p>
          <a:p>
            <a:pPr algn="ctr"/>
            <a:r>
              <a:rPr lang="en-US" b="1" dirty="0">
                <a:solidFill>
                  <a:srgbClr val="000000"/>
                </a:solidFill>
                <a:latin typeface="Arial" panose="020B0604020202020204" pitchFamily="34" charset="0"/>
                <a:cs typeface="Arial" panose="020B0604020202020204" pitchFamily="34" charset="0"/>
              </a:rPr>
              <a:t> Balance Sheet</a:t>
            </a:r>
          </a:p>
        </p:txBody>
      </p:sp>
      <p:sp>
        <p:nvSpPr>
          <p:cNvPr id="11" name="TextBox 10"/>
          <p:cNvSpPr txBox="1"/>
          <p:nvPr/>
        </p:nvSpPr>
        <p:spPr>
          <a:xfrm>
            <a:off x="9631708" y="4157853"/>
            <a:ext cx="1828800" cy="276999"/>
          </a:xfrm>
          <a:prstGeom prst="rect">
            <a:avLst/>
          </a:prstGeom>
          <a:noFill/>
        </p:spPr>
        <p:txBody>
          <a:bodyPr wrap="square" lIns="0" tIns="0" rIns="0" bIns="0" rtlCol="0">
            <a:spAutoFit/>
          </a:bodyPr>
          <a:lstStyle/>
          <a:p>
            <a:pPr algn="ctr"/>
            <a:r>
              <a:rPr lang="en-US" b="1" dirty="0">
                <a:solidFill>
                  <a:srgbClr val="000000"/>
                </a:solidFill>
                <a:latin typeface="Arial" panose="020B0604020202020204" pitchFamily="34" charset="0"/>
                <a:cs typeface="Arial" panose="020B0604020202020204" pitchFamily="34" charset="0"/>
              </a:rPr>
              <a:t>Attractive Price</a:t>
            </a:r>
          </a:p>
        </p:txBody>
      </p:sp>
      <p:sp>
        <p:nvSpPr>
          <p:cNvPr id="16" name="Oval 15"/>
          <p:cNvSpPr/>
          <p:nvPr>
            <p:custDataLst>
              <p:tags r:id="rId1"/>
            </p:custDataLst>
          </p:nvPr>
        </p:nvSpPr>
        <p:spPr bwMode="gray">
          <a:xfrm>
            <a:off x="722313" y="2220252"/>
            <a:ext cx="1295400" cy="1295400"/>
          </a:xfrm>
          <a:prstGeom prst="ellipse">
            <a:avLst/>
          </a:prstGeom>
          <a:solidFill>
            <a:schemeClr val="accent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b="1">
              <a:solidFill>
                <a:srgbClr val="FFFFFF"/>
              </a:solidFill>
              <a:latin typeface="Arial"/>
            </a:endParaRPr>
          </a:p>
        </p:txBody>
      </p:sp>
      <p:sp>
        <p:nvSpPr>
          <p:cNvPr id="23" name="Oval 22"/>
          <p:cNvSpPr/>
          <p:nvPr>
            <p:custDataLst>
              <p:tags r:id="rId2"/>
            </p:custDataLst>
          </p:nvPr>
        </p:nvSpPr>
        <p:spPr bwMode="gray">
          <a:xfrm>
            <a:off x="3016337" y="2220252"/>
            <a:ext cx="1295400" cy="1295400"/>
          </a:xfrm>
          <a:prstGeom prst="ellipse">
            <a:avLst/>
          </a:prstGeom>
          <a:solidFill>
            <a:schemeClr val="accent2"/>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b="1">
              <a:solidFill>
                <a:srgbClr val="FFFFFF"/>
              </a:solidFill>
              <a:latin typeface="Arial"/>
            </a:endParaRPr>
          </a:p>
        </p:txBody>
      </p:sp>
      <p:sp>
        <p:nvSpPr>
          <p:cNvPr id="24" name="Oval 23"/>
          <p:cNvSpPr/>
          <p:nvPr>
            <p:custDataLst>
              <p:tags r:id="rId3"/>
            </p:custDataLst>
          </p:nvPr>
        </p:nvSpPr>
        <p:spPr bwMode="gray">
          <a:xfrm>
            <a:off x="5310361" y="2220252"/>
            <a:ext cx="1295400" cy="1295400"/>
          </a:xfrm>
          <a:prstGeom prst="ellipse">
            <a:avLst/>
          </a:prstGeom>
          <a:solidFill>
            <a:schemeClr val="accent3"/>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b="1">
              <a:solidFill>
                <a:srgbClr val="FFFFFF"/>
              </a:solidFill>
              <a:latin typeface="Arial"/>
            </a:endParaRPr>
          </a:p>
        </p:txBody>
      </p:sp>
      <p:sp>
        <p:nvSpPr>
          <p:cNvPr id="25" name="Oval 24"/>
          <p:cNvSpPr/>
          <p:nvPr>
            <p:custDataLst>
              <p:tags r:id="rId4"/>
            </p:custDataLst>
          </p:nvPr>
        </p:nvSpPr>
        <p:spPr bwMode="gray">
          <a:xfrm>
            <a:off x="7604385" y="2220252"/>
            <a:ext cx="1295400" cy="1295400"/>
          </a:xfrm>
          <a:prstGeom prst="ellipse">
            <a:avLst/>
          </a:prstGeom>
          <a:solidFill>
            <a:srgbClr val="00A0DC"/>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b="1">
              <a:solidFill>
                <a:srgbClr val="FFFFFF"/>
              </a:solidFill>
              <a:latin typeface="Arial"/>
            </a:endParaRPr>
          </a:p>
        </p:txBody>
      </p:sp>
      <p:sp>
        <p:nvSpPr>
          <p:cNvPr id="26" name="Oval 25"/>
          <p:cNvSpPr/>
          <p:nvPr>
            <p:custDataLst>
              <p:tags r:id="rId5"/>
            </p:custDataLst>
          </p:nvPr>
        </p:nvSpPr>
        <p:spPr bwMode="gray">
          <a:xfrm>
            <a:off x="9898408" y="2220252"/>
            <a:ext cx="1295400" cy="1295400"/>
          </a:xfrm>
          <a:prstGeom prst="ellipse">
            <a:avLst/>
          </a:prstGeom>
          <a:solidFill>
            <a:schemeClr val="accent5"/>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b="1">
              <a:solidFill>
                <a:srgbClr val="FFFFFF"/>
              </a:solidFill>
              <a:latin typeface="Arial"/>
            </a:endParaRPr>
          </a:p>
        </p:txBody>
      </p:sp>
      <p:cxnSp>
        <p:nvCxnSpPr>
          <p:cNvPr id="28" name="Straight Connector 27"/>
          <p:cNvCxnSpPr/>
          <p:nvPr/>
        </p:nvCxnSpPr>
        <p:spPr>
          <a:xfrm>
            <a:off x="2517025" y="2220252"/>
            <a:ext cx="0" cy="28506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811049" y="2220252"/>
            <a:ext cx="0" cy="28506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05073" y="2220252"/>
            <a:ext cx="0" cy="28506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399097" y="2220252"/>
            <a:ext cx="0" cy="28506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Reinvest"/>
          <p:cNvGrpSpPr>
            <a:grpSpLocks noChangeAspect="1"/>
          </p:cNvGrpSpPr>
          <p:nvPr/>
        </p:nvGrpSpPr>
        <p:grpSpPr bwMode="gray">
          <a:xfrm>
            <a:off x="5516573" y="2445187"/>
            <a:ext cx="882977" cy="845530"/>
            <a:chOff x="2549" y="1105"/>
            <a:chExt cx="6862" cy="6571"/>
          </a:xfrm>
          <a:solidFill>
            <a:schemeClr val="bg1"/>
          </a:solidFill>
        </p:grpSpPr>
        <p:sp>
          <p:nvSpPr>
            <p:cNvPr id="41" name="Freeform 77"/>
            <p:cNvSpPr>
              <a:spLocks noEditPoints="1"/>
            </p:cNvSpPr>
            <p:nvPr/>
          </p:nvSpPr>
          <p:spPr bwMode="gray">
            <a:xfrm>
              <a:off x="4845" y="2744"/>
              <a:ext cx="2029" cy="3424"/>
            </a:xfrm>
            <a:custGeom>
              <a:avLst/>
              <a:gdLst>
                <a:gd name="T0" fmla="*/ 523 w 858"/>
                <a:gd name="T1" fmla="*/ 571 h 1448"/>
                <a:gd name="T2" fmla="*/ 523 w 858"/>
                <a:gd name="T3" fmla="*/ 334 h 1448"/>
                <a:gd name="T4" fmla="*/ 660 w 858"/>
                <a:gd name="T5" fmla="*/ 431 h 1448"/>
                <a:gd name="T6" fmla="*/ 683 w 858"/>
                <a:gd name="T7" fmla="*/ 454 h 1448"/>
                <a:gd name="T8" fmla="*/ 847 w 858"/>
                <a:gd name="T9" fmla="*/ 291 h 1448"/>
                <a:gd name="T10" fmla="*/ 824 w 858"/>
                <a:gd name="T11" fmla="*/ 268 h 1448"/>
                <a:gd name="T12" fmla="*/ 523 w 858"/>
                <a:gd name="T13" fmla="*/ 111 h 1448"/>
                <a:gd name="T14" fmla="*/ 523 w 858"/>
                <a:gd name="T15" fmla="*/ 0 h 1448"/>
                <a:gd name="T16" fmla="*/ 346 w 858"/>
                <a:gd name="T17" fmla="*/ 0 h 1448"/>
                <a:gd name="T18" fmla="*/ 346 w 858"/>
                <a:gd name="T19" fmla="*/ 110 h 1448"/>
                <a:gd name="T20" fmla="*/ 22 w 858"/>
                <a:gd name="T21" fmla="*/ 450 h 1448"/>
                <a:gd name="T22" fmla="*/ 346 w 858"/>
                <a:gd name="T23" fmla="*/ 780 h 1448"/>
                <a:gd name="T24" fmla="*/ 346 w 858"/>
                <a:gd name="T25" fmla="*/ 1040 h 1448"/>
                <a:gd name="T26" fmla="*/ 202 w 858"/>
                <a:gd name="T27" fmla="*/ 924 h 1448"/>
                <a:gd name="T28" fmla="*/ 181 w 858"/>
                <a:gd name="T29" fmla="*/ 893 h 1448"/>
                <a:gd name="T30" fmla="*/ 0 w 858"/>
                <a:gd name="T31" fmla="*/ 1049 h 1448"/>
                <a:gd name="T32" fmla="*/ 18 w 858"/>
                <a:gd name="T33" fmla="*/ 1073 h 1448"/>
                <a:gd name="T34" fmla="*/ 346 w 858"/>
                <a:gd name="T35" fmla="*/ 1263 h 1448"/>
                <a:gd name="T36" fmla="*/ 346 w 858"/>
                <a:gd name="T37" fmla="*/ 1448 h 1448"/>
                <a:gd name="T38" fmla="*/ 523 w 858"/>
                <a:gd name="T39" fmla="*/ 1448 h 1448"/>
                <a:gd name="T40" fmla="*/ 523 w 858"/>
                <a:gd name="T41" fmla="*/ 1264 h 1448"/>
                <a:gd name="T42" fmla="*/ 858 w 858"/>
                <a:gd name="T43" fmla="*/ 940 h 1448"/>
                <a:gd name="T44" fmla="*/ 523 w 858"/>
                <a:gd name="T45" fmla="*/ 571 h 1448"/>
                <a:gd name="T46" fmla="*/ 623 w 858"/>
                <a:gd name="T47" fmla="*/ 945 h 1448"/>
                <a:gd name="T48" fmla="*/ 523 w 858"/>
                <a:gd name="T49" fmla="*/ 1048 h 1448"/>
                <a:gd name="T50" fmla="*/ 523 w 858"/>
                <a:gd name="T51" fmla="*/ 832 h 1448"/>
                <a:gd name="T52" fmla="*/ 623 w 858"/>
                <a:gd name="T53" fmla="*/ 945 h 1448"/>
                <a:gd name="T54" fmla="*/ 257 w 858"/>
                <a:gd name="T55" fmla="*/ 436 h 1448"/>
                <a:gd name="T56" fmla="*/ 346 w 858"/>
                <a:gd name="T57" fmla="*/ 330 h 1448"/>
                <a:gd name="T58" fmla="*/ 346 w 858"/>
                <a:gd name="T59" fmla="*/ 521 h 1448"/>
                <a:gd name="T60" fmla="*/ 257 w 858"/>
                <a:gd name="T61" fmla="*/ 436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8" h="1448">
                  <a:moveTo>
                    <a:pt x="523" y="571"/>
                  </a:moveTo>
                  <a:cubicBezTo>
                    <a:pt x="523" y="334"/>
                    <a:pt x="523" y="334"/>
                    <a:pt x="523" y="334"/>
                  </a:cubicBezTo>
                  <a:cubicBezTo>
                    <a:pt x="575" y="351"/>
                    <a:pt x="614" y="386"/>
                    <a:pt x="660" y="431"/>
                  </a:cubicBezTo>
                  <a:cubicBezTo>
                    <a:pt x="683" y="454"/>
                    <a:pt x="683" y="454"/>
                    <a:pt x="683" y="454"/>
                  </a:cubicBezTo>
                  <a:cubicBezTo>
                    <a:pt x="847" y="291"/>
                    <a:pt x="847" y="291"/>
                    <a:pt x="847" y="291"/>
                  </a:cubicBezTo>
                  <a:cubicBezTo>
                    <a:pt x="824" y="268"/>
                    <a:pt x="824" y="268"/>
                    <a:pt x="824" y="268"/>
                  </a:cubicBezTo>
                  <a:cubicBezTo>
                    <a:pt x="725" y="171"/>
                    <a:pt x="631" y="121"/>
                    <a:pt x="523" y="111"/>
                  </a:cubicBezTo>
                  <a:cubicBezTo>
                    <a:pt x="523" y="0"/>
                    <a:pt x="523" y="0"/>
                    <a:pt x="523" y="0"/>
                  </a:cubicBezTo>
                  <a:cubicBezTo>
                    <a:pt x="346" y="0"/>
                    <a:pt x="346" y="0"/>
                    <a:pt x="346" y="0"/>
                  </a:cubicBezTo>
                  <a:cubicBezTo>
                    <a:pt x="346" y="110"/>
                    <a:pt x="346" y="110"/>
                    <a:pt x="346" y="110"/>
                  </a:cubicBezTo>
                  <a:cubicBezTo>
                    <a:pt x="180" y="125"/>
                    <a:pt x="22" y="233"/>
                    <a:pt x="22" y="450"/>
                  </a:cubicBezTo>
                  <a:cubicBezTo>
                    <a:pt x="22" y="606"/>
                    <a:pt x="143" y="728"/>
                    <a:pt x="346" y="780"/>
                  </a:cubicBezTo>
                  <a:cubicBezTo>
                    <a:pt x="346" y="1040"/>
                    <a:pt x="346" y="1040"/>
                    <a:pt x="346" y="1040"/>
                  </a:cubicBezTo>
                  <a:cubicBezTo>
                    <a:pt x="283" y="1019"/>
                    <a:pt x="242" y="985"/>
                    <a:pt x="202" y="924"/>
                  </a:cubicBezTo>
                  <a:cubicBezTo>
                    <a:pt x="181" y="893"/>
                    <a:pt x="181" y="893"/>
                    <a:pt x="181" y="893"/>
                  </a:cubicBezTo>
                  <a:cubicBezTo>
                    <a:pt x="0" y="1049"/>
                    <a:pt x="0" y="1049"/>
                    <a:pt x="0" y="1049"/>
                  </a:cubicBezTo>
                  <a:cubicBezTo>
                    <a:pt x="18" y="1073"/>
                    <a:pt x="18" y="1073"/>
                    <a:pt x="18" y="1073"/>
                  </a:cubicBezTo>
                  <a:cubicBezTo>
                    <a:pt x="96" y="1179"/>
                    <a:pt x="206" y="1242"/>
                    <a:pt x="346" y="1263"/>
                  </a:cubicBezTo>
                  <a:cubicBezTo>
                    <a:pt x="346" y="1448"/>
                    <a:pt x="346" y="1448"/>
                    <a:pt x="346" y="1448"/>
                  </a:cubicBezTo>
                  <a:cubicBezTo>
                    <a:pt x="523" y="1448"/>
                    <a:pt x="523" y="1448"/>
                    <a:pt x="523" y="1448"/>
                  </a:cubicBezTo>
                  <a:cubicBezTo>
                    <a:pt x="523" y="1264"/>
                    <a:pt x="523" y="1264"/>
                    <a:pt x="523" y="1264"/>
                  </a:cubicBezTo>
                  <a:cubicBezTo>
                    <a:pt x="733" y="1244"/>
                    <a:pt x="858" y="1124"/>
                    <a:pt x="858" y="940"/>
                  </a:cubicBezTo>
                  <a:cubicBezTo>
                    <a:pt x="858" y="713"/>
                    <a:pt x="692" y="625"/>
                    <a:pt x="523" y="571"/>
                  </a:cubicBezTo>
                  <a:close/>
                  <a:moveTo>
                    <a:pt x="623" y="945"/>
                  </a:moveTo>
                  <a:cubicBezTo>
                    <a:pt x="623" y="1016"/>
                    <a:pt x="574" y="1041"/>
                    <a:pt x="523" y="1048"/>
                  </a:cubicBezTo>
                  <a:cubicBezTo>
                    <a:pt x="523" y="832"/>
                    <a:pt x="523" y="832"/>
                    <a:pt x="523" y="832"/>
                  </a:cubicBezTo>
                  <a:cubicBezTo>
                    <a:pt x="610" y="864"/>
                    <a:pt x="623" y="906"/>
                    <a:pt x="623" y="945"/>
                  </a:cubicBezTo>
                  <a:close/>
                  <a:moveTo>
                    <a:pt x="257" y="436"/>
                  </a:moveTo>
                  <a:cubicBezTo>
                    <a:pt x="257" y="394"/>
                    <a:pt x="268" y="346"/>
                    <a:pt x="346" y="330"/>
                  </a:cubicBezTo>
                  <a:cubicBezTo>
                    <a:pt x="346" y="521"/>
                    <a:pt x="346" y="521"/>
                    <a:pt x="346" y="521"/>
                  </a:cubicBezTo>
                  <a:cubicBezTo>
                    <a:pt x="271" y="495"/>
                    <a:pt x="257" y="472"/>
                    <a:pt x="257" y="4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2" name="Freeform 78"/>
            <p:cNvSpPr>
              <a:spLocks/>
            </p:cNvSpPr>
            <p:nvPr/>
          </p:nvSpPr>
          <p:spPr bwMode="gray">
            <a:xfrm>
              <a:off x="2549" y="1105"/>
              <a:ext cx="6862" cy="6571"/>
            </a:xfrm>
            <a:custGeom>
              <a:avLst/>
              <a:gdLst>
                <a:gd name="T0" fmla="*/ 2248 w 2902"/>
                <a:gd name="T1" fmla="*/ 1127 h 2779"/>
                <a:gd name="T2" fmla="*/ 2263 w 2902"/>
                <a:gd name="T3" fmla="*/ 1173 h 2779"/>
                <a:gd name="T4" fmla="*/ 2578 w 2902"/>
                <a:gd name="T5" fmla="*/ 1424 h 2779"/>
                <a:gd name="T6" fmla="*/ 2639 w 2902"/>
                <a:gd name="T7" fmla="*/ 1417 h 2779"/>
                <a:gd name="T8" fmla="*/ 2890 w 2902"/>
                <a:gd name="T9" fmla="*/ 1101 h 2779"/>
                <a:gd name="T10" fmla="*/ 2894 w 2902"/>
                <a:gd name="T11" fmla="*/ 1053 h 2779"/>
                <a:gd name="T12" fmla="*/ 2851 w 2902"/>
                <a:gd name="T13" fmla="*/ 1031 h 2779"/>
                <a:gd name="T14" fmla="*/ 2735 w 2902"/>
                <a:gd name="T15" fmla="*/ 1045 h 2779"/>
                <a:gd name="T16" fmla="*/ 1389 w 2902"/>
                <a:gd name="T17" fmla="*/ 0 h 2779"/>
                <a:gd name="T18" fmla="*/ 0 w 2902"/>
                <a:gd name="T19" fmla="*/ 1390 h 2779"/>
                <a:gd name="T20" fmla="*/ 1389 w 2902"/>
                <a:gd name="T21" fmla="*/ 2779 h 2779"/>
                <a:gd name="T22" fmla="*/ 2689 w 2902"/>
                <a:gd name="T23" fmla="*/ 1881 h 2779"/>
                <a:gd name="T24" fmla="*/ 2588 w 2902"/>
                <a:gd name="T25" fmla="*/ 1658 h 2779"/>
                <a:gd name="T26" fmla="*/ 2364 w 2902"/>
                <a:gd name="T27" fmla="*/ 1758 h 2779"/>
                <a:gd name="T28" fmla="*/ 1389 w 2902"/>
                <a:gd name="T29" fmla="*/ 2432 h 2779"/>
                <a:gd name="T30" fmla="*/ 347 w 2902"/>
                <a:gd name="T31" fmla="*/ 1390 h 2779"/>
                <a:gd name="T32" fmla="*/ 1389 w 2902"/>
                <a:gd name="T33" fmla="*/ 347 h 2779"/>
                <a:gd name="T34" fmla="*/ 2385 w 2902"/>
                <a:gd name="T35" fmla="*/ 1084 h 2779"/>
                <a:gd name="T36" fmla="*/ 2285 w 2902"/>
                <a:gd name="T37" fmla="*/ 1096 h 2779"/>
                <a:gd name="T38" fmla="*/ 2248 w 2902"/>
                <a:gd name="T39" fmla="*/ 1127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2" h="2779">
                  <a:moveTo>
                    <a:pt x="2248" y="1127"/>
                  </a:moveTo>
                  <a:cubicBezTo>
                    <a:pt x="2243" y="1144"/>
                    <a:pt x="2249" y="1162"/>
                    <a:pt x="2263" y="1173"/>
                  </a:cubicBezTo>
                  <a:cubicBezTo>
                    <a:pt x="2578" y="1424"/>
                    <a:pt x="2578" y="1424"/>
                    <a:pt x="2578" y="1424"/>
                  </a:cubicBezTo>
                  <a:cubicBezTo>
                    <a:pt x="2597" y="1439"/>
                    <a:pt x="2624" y="1435"/>
                    <a:pt x="2639" y="1417"/>
                  </a:cubicBezTo>
                  <a:cubicBezTo>
                    <a:pt x="2890" y="1101"/>
                    <a:pt x="2890" y="1101"/>
                    <a:pt x="2890" y="1101"/>
                  </a:cubicBezTo>
                  <a:cubicBezTo>
                    <a:pt x="2901" y="1088"/>
                    <a:pt x="2902" y="1069"/>
                    <a:pt x="2894" y="1053"/>
                  </a:cubicBezTo>
                  <a:cubicBezTo>
                    <a:pt x="2885" y="1038"/>
                    <a:pt x="2868" y="1029"/>
                    <a:pt x="2851" y="1031"/>
                  </a:cubicBezTo>
                  <a:cubicBezTo>
                    <a:pt x="2735" y="1045"/>
                    <a:pt x="2735" y="1045"/>
                    <a:pt x="2735" y="1045"/>
                  </a:cubicBezTo>
                  <a:cubicBezTo>
                    <a:pt x="2579" y="437"/>
                    <a:pt x="2019" y="0"/>
                    <a:pt x="1389" y="0"/>
                  </a:cubicBezTo>
                  <a:cubicBezTo>
                    <a:pt x="623" y="0"/>
                    <a:pt x="0" y="623"/>
                    <a:pt x="0" y="1390"/>
                  </a:cubicBezTo>
                  <a:cubicBezTo>
                    <a:pt x="0" y="2156"/>
                    <a:pt x="623" y="2779"/>
                    <a:pt x="1389" y="2779"/>
                  </a:cubicBezTo>
                  <a:cubicBezTo>
                    <a:pt x="1964" y="2779"/>
                    <a:pt x="2486" y="2418"/>
                    <a:pt x="2689" y="1881"/>
                  </a:cubicBezTo>
                  <a:cubicBezTo>
                    <a:pt x="2723" y="1792"/>
                    <a:pt x="2678" y="1692"/>
                    <a:pt x="2588" y="1658"/>
                  </a:cubicBezTo>
                  <a:cubicBezTo>
                    <a:pt x="2501" y="1625"/>
                    <a:pt x="2397" y="1672"/>
                    <a:pt x="2364" y="1758"/>
                  </a:cubicBezTo>
                  <a:cubicBezTo>
                    <a:pt x="2212" y="2161"/>
                    <a:pt x="1820" y="2432"/>
                    <a:pt x="1389" y="2432"/>
                  </a:cubicBezTo>
                  <a:cubicBezTo>
                    <a:pt x="814" y="2432"/>
                    <a:pt x="347" y="1964"/>
                    <a:pt x="347" y="1390"/>
                  </a:cubicBezTo>
                  <a:cubicBezTo>
                    <a:pt x="347" y="815"/>
                    <a:pt x="814" y="347"/>
                    <a:pt x="1389" y="347"/>
                  </a:cubicBezTo>
                  <a:cubicBezTo>
                    <a:pt x="1849" y="347"/>
                    <a:pt x="2252" y="648"/>
                    <a:pt x="2385" y="1084"/>
                  </a:cubicBezTo>
                  <a:cubicBezTo>
                    <a:pt x="2285" y="1096"/>
                    <a:pt x="2285" y="1096"/>
                    <a:pt x="2285" y="1096"/>
                  </a:cubicBezTo>
                  <a:cubicBezTo>
                    <a:pt x="2268" y="1098"/>
                    <a:pt x="2253" y="1110"/>
                    <a:pt x="2248" y="1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43" name="Growth"/>
          <p:cNvGrpSpPr>
            <a:grpSpLocks noChangeAspect="1"/>
          </p:cNvGrpSpPr>
          <p:nvPr/>
        </p:nvGrpSpPr>
        <p:grpSpPr bwMode="gray">
          <a:xfrm>
            <a:off x="972912" y="2431877"/>
            <a:ext cx="765174" cy="727010"/>
            <a:chOff x="7300456" y="1231191"/>
            <a:chExt cx="669078" cy="635709"/>
          </a:xfrm>
          <a:solidFill>
            <a:schemeClr val="bg1"/>
          </a:solidFill>
        </p:grpSpPr>
        <p:sp>
          <p:nvSpPr>
            <p:cNvPr id="44" name="Freeform 57"/>
            <p:cNvSpPr>
              <a:spLocks/>
            </p:cNvSpPr>
            <p:nvPr/>
          </p:nvSpPr>
          <p:spPr bwMode="gray">
            <a:xfrm>
              <a:off x="7300456" y="1732857"/>
              <a:ext cx="192829" cy="134043"/>
            </a:xfrm>
            <a:custGeom>
              <a:avLst/>
              <a:gdLst>
                <a:gd name="T0" fmla="*/ 494 w 574"/>
                <a:gd name="T1" fmla="*/ 0 h 399"/>
                <a:gd name="T2" fmla="*/ 80 w 574"/>
                <a:gd name="T3" fmla="*/ 0 h 399"/>
                <a:gd name="T4" fmla="*/ 0 w 574"/>
                <a:gd name="T5" fmla="*/ 79 h 399"/>
                <a:gd name="T6" fmla="*/ 0 w 574"/>
                <a:gd name="T7" fmla="*/ 320 h 399"/>
                <a:gd name="T8" fmla="*/ 80 w 574"/>
                <a:gd name="T9" fmla="*/ 399 h 399"/>
                <a:gd name="T10" fmla="*/ 494 w 574"/>
                <a:gd name="T11" fmla="*/ 399 h 399"/>
                <a:gd name="T12" fmla="*/ 574 w 574"/>
                <a:gd name="T13" fmla="*/ 320 h 399"/>
                <a:gd name="T14" fmla="*/ 574 w 574"/>
                <a:gd name="T15" fmla="*/ 79 h 399"/>
                <a:gd name="T16" fmla="*/ 494 w 574"/>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4" h="399">
                  <a:moveTo>
                    <a:pt x="494" y="0"/>
                  </a:moveTo>
                  <a:cubicBezTo>
                    <a:pt x="80" y="0"/>
                    <a:pt x="80" y="0"/>
                    <a:pt x="80" y="0"/>
                  </a:cubicBezTo>
                  <a:cubicBezTo>
                    <a:pt x="36" y="0"/>
                    <a:pt x="0" y="35"/>
                    <a:pt x="0" y="79"/>
                  </a:cubicBezTo>
                  <a:cubicBezTo>
                    <a:pt x="0" y="320"/>
                    <a:pt x="0" y="320"/>
                    <a:pt x="0" y="320"/>
                  </a:cubicBezTo>
                  <a:cubicBezTo>
                    <a:pt x="0" y="364"/>
                    <a:pt x="36" y="399"/>
                    <a:pt x="80" y="399"/>
                  </a:cubicBezTo>
                  <a:cubicBezTo>
                    <a:pt x="494" y="399"/>
                    <a:pt x="494" y="399"/>
                    <a:pt x="494" y="399"/>
                  </a:cubicBezTo>
                  <a:cubicBezTo>
                    <a:pt x="538" y="399"/>
                    <a:pt x="574" y="364"/>
                    <a:pt x="574" y="320"/>
                  </a:cubicBezTo>
                  <a:cubicBezTo>
                    <a:pt x="574" y="79"/>
                    <a:pt x="574" y="79"/>
                    <a:pt x="574" y="79"/>
                  </a:cubicBezTo>
                  <a:cubicBezTo>
                    <a:pt x="574" y="35"/>
                    <a:pt x="538" y="0"/>
                    <a:pt x="4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5" name="Freeform 58"/>
            <p:cNvSpPr>
              <a:spLocks/>
            </p:cNvSpPr>
            <p:nvPr/>
          </p:nvSpPr>
          <p:spPr bwMode="gray">
            <a:xfrm>
              <a:off x="7776847" y="1532219"/>
              <a:ext cx="192687" cy="334681"/>
            </a:xfrm>
            <a:custGeom>
              <a:avLst/>
              <a:gdLst>
                <a:gd name="T0" fmla="*/ 495 w 574"/>
                <a:gd name="T1" fmla="*/ 0 h 996"/>
                <a:gd name="T2" fmla="*/ 79 w 574"/>
                <a:gd name="T3" fmla="*/ 0 h 996"/>
                <a:gd name="T4" fmla="*/ 0 w 574"/>
                <a:gd name="T5" fmla="*/ 80 h 996"/>
                <a:gd name="T6" fmla="*/ 0 w 574"/>
                <a:gd name="T7" fmla="*/ 917 h 996"/>
                <a:gd name="T8" fmla="*/ 79 w 574"/>
                <a:gd name="T9" fmla="*/ 996 h 996"/>
                <a:gd name="T10" fmla="*/ 495 w 574"/>
                <a:gd name="T11" fmla="*/ 996 h 996"/>
                <a:gd name="T12" fmla="*/ 574 w 574"/>
                <a:gd name="T13" fmla="*/ 917 h 996"/>
                <a:gd name="T14" fmla="*/ 574 w 574"/>
                <a:gd name="T15" fmla="*/ 80 h 996"/>
                <a:gd name="T16" fmla="*/ 495 w 574"/>
                <a:gd name="T17"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4" h="996">
                  <a:moveTo>
                    <a:pt x="495" y="0"/>
                  </a:moveTo>
                  <a:cubicBezTo>
                    <a:pt x="79" y="0"/>
                    <a:pt x="79" y="0"/>
                    <a:pt x="79" y="0"/>
                  </a:cubicBezTo>
                  <a:cubicBezTo>
                    <a:pt x="36" y="0"/>
                    <a:pt x="0" y="36"/>
                    <a:pt x="0" y="80"/>
                  </a:cubicBezTo>
                  <a:cubicBezTo>
                    <a:pt x="0" y="917"/>
                    <a:pt x="0" y="917"/>
                    <a:pt x="0" y="917"/>
                  </a:cubicBezTo>
                  <a:cubicBezTo>
                    <a:pt x="0" y="961"/>
                    <a:pt x="36" y="996"/>
                    <a:pt x="79" y="996"/>
                  </a:cubicBezTo>
                  <a:cubicBezTo>
                    <a:pt x="495" y="996"/>
                    <a:pt x="495" y="996"/>
                    <a:pt x="495" y="996"/>
                  </a:cubicBezTo>
                  <a:cubicBezTo>
                    <a:pt x="538" y="996"/>
                    <a:pt x="574" y="961"/>
                    <a:pt x="574" y="917"/>
                  </a:cubicBezTo>
                  <a:cubicBezTo>
                    <a:pt x="574" y="80"/>
                    <a:pt x="574" y="80"/>
                    <a:pt x="574" y="80"/>
                  </a:cubicBezTo>
                  <a:cubicBezTo>
                    <a:pt x="574" y="36"/>
                    <a:pt x="538" y="0"/>
                    <a:pt x="4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6" name="Freeform 59"/>
            <p:cNvSpPr>
              <a:spLocks/>
            </p:cNvSpPr>
            <p:nvPr/>
          </p:nvSpPr>
          <p:spPr bwMode="gray">
            <a:xfrm>
              <a:off x="7538723" y="1633745"/>
              <a:ext cx="192687" cy="233155"/>
            </a:xfrm>
            <a:custGeom>
              <a:avLst/>
              <a:gdLst>
                <a:gd name="T0" fmla="*/ 495 w 574"/>
                <a:gd name="T1" fmla="*/ 0 h 694"/>
                <a:gd name="T2" fmla="*/ 80 w 574"/>
                <a:gd name="T3" fmla="*/ 0 h 694"/>
                <a:gd name="T4" fmla="*/ 0 w 574"/>
                <a:gd name="T5" fmla="*/ 80 h 694"/>
                <a:gd name="T6" fmla="*/ 0 w 574"/>
                <a:gd name="T7" fmla="*/ 615 h 694"/>
                <a:gd name="T8" fmla="*/ 80 w 574"/>
                <a:gd name="T9" fmla="*/ 694 h 694"/>
                <a:gd name="T10" fmla="*/ 495 w 574"/>
                <a:gd name="T11" fmla="*/ 694 h 694"/>
                <a:gd name="T12" fmla="*/ 574 w 574"/>
                <a:gd name="T13" fmla="*/ 615 h 694"/>
                <a:gd name="T14" fmla="*/ 574 w 574"/>
                <a:gd name="T15" fmla="*/ 80 h 694"/>
                <a:gd name="T16" fmla="*/ 495 w 574"/>
                <a:gd name="T1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4" h="694">
                  <a:moveTo>
                    <a:pt x="495" y="0"/>
                  </a:moveTo>
                  <a:cubicBezTo>
                    <a:pt x="80" y="0"/>
                    <a:pt x="80" y="0"/>
                    <a:pt x="80" y="0"/>
                  </a:cubicBezTo>
                  <a:cubicBezTo>
                    <a:pt x="36" y="0"/>
                    <a:pt x="0" y="36"/>
                    <a:pt x="0" y="80"/>
                  </a:cubicBezTo>
                  <a:cubicBezTo>
                    <a:pt x="0" y="615"/>
                    <a:pt x="0" y="615"/>
                    <a:pt x="0" y="615"/>
                  </a:cubicBezTo>
                  <a:cubicBezTo>
                    <a:pt x="0" y="659"/>
                    <a:pt x="36" y="694"/>
                    <a:pt x="80" y="694"/>
                  </a:cubicBezTo>
                  <a:cubicBezTo>
                    <a:pt x="495" y="694"/>
                    <a:pt x="495" y="694"/>
                    <a:pt x="495" y="694"/>
                  </a:cubicBezTo>
                  <a:cubicBezTo>
                    <a:pt x="539" y="694"/>
                    <a:pt x="574" y="659"/>
                    <a:pt x="574" y="615"/>
                  </a:cubicBezTo>
                  <a:cubicBezTo>
                    <a:pt x="574" y="80"/>
                    <a:pt x="574" y="80"/>
                    <a:pt x="574" y="80"/>
                  </a:cubicBezTo>
                  <a:cubicBezTo>
                    <a:pt x="574" y="36"/>
                    <a:pt x="539" y="0"/>
                    <a:pt x="4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 name="Freeform 60"/>
            <p:cNvSpPr>
              <a:spLocks/>
            </p:cNvSpPr>
            <p:nvPr/>
          </p:nvSpPr>
          <p:spPr bwMode="gray">
            <a:xfrm>
              <a:off x="7358674" y="1231191"/>
              <a:ext cx="578060" cy="443591"/>
            </a:xfrm>
            <a:custGeom>
              <a:avLst/>
              <a:gdLst>
                <a:gd name="T0" fmla="*/ 622 w 1721"/>
                <a:gd name="T1" fmla="*/ 839 h 1320"/>
                <a:gd name="T2" fmla="*/ 822 w 1721"/>
                <a:gd name="T3" fmla="*/ 1039 h 1320"/>
                <a:gd name="T4" fmla="*/ 1515 w 1721"/>
                <a:gd name="T5" fmla="*/ 346 h 1320"/>
                <a:gd name="T6" fmla="*/ 1632 w 1721"/>
                <a:gd name="T7" fmla="*/ 463 h 1320"/>
                <a:gd name="T8" fmla="*/ 1649 w 1721"/>
                <a:gd name="T9" fmla="*/ 457 h 1320"/>
                <a:gd name="T10" fmla="*/ 1719 w 1721"/>
                <a:gd name="T11" fmla="*/ 18 h 1320"/>
                <a:gd name="T12" fmla="*/ 1703 w 1721"/>
                <a:gd name="T13" fmla="*/ 1 h 1320"/>
                <a:gd name="T14" fmla="*/ 1263 w 1721"/>
                <a:gd name="T15" fmla="*/ 72 h 1320"/>
                <a:gd name="T16" fmla="*/ 1258 w 1721"/>
                <a:gd name="T17" fmla="*/ 89 h 1320"/>
                <a:gd name="T18" fmla="*/ 1374 w 1721"/>
                <a:gd name="T19" fmla="*/ 205 h 1320"/>
                <a:gd name="T20" fmla="*/ 822 w 1721"/>
                <a:gd name="T21" fmla="*/ 757 h 1320"/>
                <a:gd name="T22" fmla="*/ 622 w 1721"/>
                <a:gd name="T23" fmla="*/ 557 h 1320"/>
                <a:gd name="T24" fmla="*/ 0 w 1721"/>
                <a:gd name="T25" fmla="*/ 1179 h 1320"/>
                <a:gd name="T26" fmla="*/ 141 w 1721"/>
                <a:gd name="T27" fmla="*/ 1320 h 1320"/>
                <a:gd name="T28" fmla="*/ 622 w 1721"/>
                <a:gd name="T29" fmla="*/ 839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1" h="1320">
                  <a:moveTo>
                    <a:pt x="622" y="839"/>
                  </a:moveTo>
                  <a:cubicBezTo>
                    <a:pt x="822" y="1039"/>
                    <a:pt x="822" y="1039"/>
                    <a:pt x="822" y="1039"/>
                  </a:cubicBezTo>
                  <a:cubicBezTo>
                    <a:pt x="1515" y="346"/>
                    <a:pt x="1515" y="346"/>
                    <a:pt x="1515" y="346"/>
                  </a:cubicBezTo>
                  <a:cubicBezTo>
                    <a:pt x="1632" y="463"/>
                    <a:pt x="1632" y="463"/>
                    <a:pt x="1632" y="463"/>
                  </a:cubicBezTo>
                  <a:cubicBezTo>
                    <a:pt x="1639" y="471"/>
                    <a:pt x="1647" y="468"/>
                    <a:pt x="1649" y="457"/>
                  </a:cubicBezTo>
                  <a:cubicBezTo>
                    <a:pt x="1719" y="18"/>
                    <a:pt x="1719" y="18"/>
                    <a:pt x="1719" y="18"/>
                  </a:cubicBezTo>
                  <a:cubicBezTo>
                    <a:pt x="1721" y="7"/>
                    <a:pt x="1713" y="0"/>
                    <a:pt x="1703" y="1"/>
                  </a:cubicBezTo>
                  <a:cubicBezTo>
                    <a:pt x="1263" y="72"/>
                    <a:pt x="1263" y="72"/>
                    <a:pt x="1263" y="72"/>
                  </a:cubicBezTo>
                  <a:cubicBezTo>
                    <a:pt x="1252" y="73"/>
                    <a:pt x="1250" y="81"/>
                    <a:pt x="1258" y="89"/>
                  </a:cubicBezTo>
                  <a:cubicBezTo>
                    <a:pt x="1374" y="205"/>
                    <a:pt x="1374" y="205"/>
                    <a:pt x="1374" y="205"/>
                  </a:cubicBezTo>
                  <a:cubicBezTo>
                    <a:pt x="822" y="757"/>
                    <a:pt x="822" y="757"/>
                    <a:pt x="822" y="757"/>
                  </a:cubicBezTo>
                  <a:cubicBezTo>
                    <a:pt x="622" y="557"/>
                    <a:pt x="622" y="557"/>
                    <a:pt x="622" y="557"/>
                  </a:cubicBezTo>
                  <a:cubicBezTo>
                    <a:pt x="0" y="1179"/>
                    <a:pt x="0" y="1179"/>
                    <a:pt x="0" y="1179"/>
                  </a:cubicBezTo>
                  <a:cubicBezTo>
                    <a:pt x="141" y="1320"/>
                    <a:pt x="141" y="1320"/>
                    <a:pt x="141" y="1320"/>
                  </a:cubicBezTo>
                  <a:lnTo>
                    <a:pt x="622" y="8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48" name="Freeform 47"/>
          <p:cNvSpPr>
            <a:spLocks noEditPoints="1"/>
          </p:cNvSpPr>
          <p:nvPr/>
        </p:nvSpPr>
        <p:spPr bwMode="auto">
          <a:xfrm>
            <a:off x="10211778" y="2542858"/>
            <a:ext cx="742548" cy="742548"/>
          </a:xfrm>
          <a:custGeom>
            <a:avLst/>
            <a:gdLst>
              <a:gd name="T0" fmla="*/ 334 w 342"/>
              <a:gd name="T1" fmla="*/ 182 h 342"/>
              <a:gd name="T2" fmla="*/ 172 w 342"/>
              <a:gd name="T3" fmla="*/ 21 h 342"/>
              <a:gd name="T4" fmla="*/ 149 w 342"/>
              <a:gd name="T5" fmla="*/ 6 h 342"/>
              <a:gd name="T6" fmla="*/ 123 w 342"/>
              <a:gd name="T7" fmla="*/ 0 h 342"/>
              <a:gd name="T8" fmla="*/ 29 w 342"/>
              <a:gd name="T9" fmla="*/ 0 h 342"/>
              <a:gd name="T10" fmla="*/ 9 w 342"/>
              <a:gd name="T11" fmla="*/ 9 h 342"/>
              <a:gd name="T12" fmla="*/ 0 w 342"/>
              <a:gd name="T13" fmla="*/ 29 h 342"/>
              <a:gd name="T14" fmla="*/ 0 w 342"/>
              <a:gd name="T15" fmla="*/ 123 h 342"/>
              <a:gd name="T16" fmla="*/ 6 w 342"/>
              <a:gd name="T17" fmla="*/ 149 h 342"/>
              <a:gd name="T18" fmla="*/ 21 w 342"/>
              <a:gd name="T19" fmla="*/ 172 h 342"/>
              <a:gd name="T20" fmla="*/ 182 w 342"/>
              <a:gd name="T21" fmla="*/ 333 h 342"/>
              <a:gd name="T22" fmla="*/ 202 w 342"/>
              <a:gd name="T23" fmla="*/ 342 h 342"/>
              <a:gd name="T24" fmla="*/ 223 w 342"/>
              <a:gd name="T25" fmla="*/ 333 h 342"/>
              <a:gd name="T26" fmla="*/ 334 w 342"/>
              <a:gd name="T27" fmla="*/ 222 h 342"/>
              <a:gd name="T28" fmla="*/ 342 w 342"/>
              <a:gd name="T29" fmla="*/ 202 h 342"/>
              <a:gd name="T30" fmla="*/ 334 w 342"/>
              <a:gd name="T31" fmla="*/ 182 h 342"/>
              <a:gd name="T32" fmla="*/ 73 w 342"/>
              <a:gd name="T33" fmla="*/ 101 h 342"/>
              <a:gd name="T34" fmla="*/ 52 w 342"/>
              <a:gd name="T35" fmla="*/ 93 h 342"/>
              <a:gd name="T36" fmla="*/ 44 w 342"/>
              <a:gd name="T37" fmla="*/ 72 h 342"/>
              <a:gd name="T38" fmla="*/ 52 w 342"/>
              <a:gd name="T39" fmla="*/ 52 h 342"/>
              <a:gd name="T40" fmla="*/ 73 w 342"/>
              <a:gd name="T41" fmla="*/ 43 h 342"/>
              <a:gd name="T42" fmla="*/ 93 w 342"/>
              <a:gd name="T43" fmla="*/ 52 h 342"/>
              <a:gd name="T44" fmla="*/ 101 w 342"/>
              <a:gd name="T45" fmla="*/ 72 h 342"/>
              <a:gd name="T46" fmla="*/ 93 w 342"/>
              <a:gd name="T47" fmla="*/ 93 h 342"/>
              <a:gd name="T48" fmla="*/ 73 w 342"/>
              <a:gd name="T49" fmla="*/ 10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2" h="342">
                <a:moveTo>
                  <a:pt x="334" y="182"/>
                </a:moveTo>
                <a:cubicBezTo>
                  <a:pt x="172" y="21"/>
                  <a:pt x="172" y="21"/>
                  <a:pt x="172" y="21"/>
                </a:cubicBezTo>
                <a:cubicBezTo>
                  <a:pt x="167" y="15"/>
                  <a:pt x="159" y="10"/>
                  <a:pt x="149" y="6"/>
                </a:cubicBezTo>
                <a:cubicBezTo>
                  <a:pt x="140" y="2"/>
                  <a:pt x="131" y="0"/>
                  <a:pt x="123" y="0"/>
                </a:cubicBezTo>
                <a:cubicBezTo>
                  <a:pt x="29" y="0"/>
                  <a:pt x="29" y="0"/>
                  <a:pt x="29" y="0"/>
                </a:cubicBezTo>
                <a:cubicBezTo>
                  <a:pt x="21" y="0"/>
                  <a:pt x="15" y="3"/>
                  <a:pt x="9" y="9"/>
                </a:cubicBezTo>
                <a:cubicBezTo>
                  <a:pt x="3" y="14"/>
                  <a:pt x="0" y="21"/>
                  <a:pt x="0" y="29"/>
                </a:cubicBezTo>
                <a:cubicBezTo>
                  <a:pt x="0" y="123"/>
                  <a:pt x="0" y="123"/>
                  <a:pt x="0" y="123"/>
                </a:cubicBezTo>
                <a:cubicBezTo>
                  <a:pt x="0" y="131"/>
                  <a:pt x="2" y="140"/>
                  <a:pt x="6" y="149"/>
                </a:cubicBezTo>
                <a:cubicBezTo>
                  <a:pt x="10" y="159"/>
                  <a:pt x="15" y="166"/>
                  <a:pt x="21" y="172"/>
                </a:cubicBezTo>
                <a:cubicBezTo>
                  <a:pt x="182" y="333"/>
                  <a:pt x="182" y="333"/>
                  <a:pt x="182" y="333"/>
                </a:cubicBezTo>
                <a:cubicBezTo>
                  <a:pt x="188" y="339"/>
                  <a:pt x="194" y="342"/>
                  <a:pt x="202" y="342"/>
                </a:cubicBezTo>
                <a:cubicBezTo>
                  <a:pt x="210" y="342"/>
                  <a:pt x="217" y="339"/>
                  <a:pt x="223" y="333"/>
                </a:cubicBezTo>
                <a:cubicBezTo>
                  <a:pt x="334" y="222"/>
                  <a:pt x="334" y="222"/>
                  <a:pt x="334" y="222"/>
                </a:cubicBezTo>
                <a:cubicBezTo>
                  <a:pt x="339" y="217"/>
                  <a:pt x="342" y="210"/>
                  <a:pt x="342" y="202"/>
                </a:cubicBezTo>
                <a:cubicBezTo>
                  <a:pt x="342" y="194"/>
                  <a:pt x="339" y="188"/>
                  <a:pt x="334" y="182"/>
                </a:cubicBezTo>
                <a:close/>
                <a:moveTo>
                  <a:pt x="73" y="101"/>
                </a:moveTo>
                <a:cubicBezTo>
                  <a:pt x="65" y="101"/>
                  <a:pt x="58" y="98"/>
                  <a:pt x="52" y="93"/>
                </a:cubicBezTo>
                <a:cubicBezTo>
                  <a:pt x="46" y="87"/>
                  <a:pt x="44" y="80"/>
                  <a:pt x="44" y="72"/>
                </a:cubicBezTo>
                <a:cubicBezTo>
                  <a:pt x="44" y="64"/>
                  <a:pt x="46" y="57"/>
                  <a:pt x="52" y="52"/>
                </a:cubicBezTo>
                <a:cubicBezTo>
                  <a:pt x="58" y="46"/>
                  <a:pt x="65" y="43"/>
                  <a:pt x="73" y="43"/>
                </a:cubicBezTo>
                <a:cubicBezTo>
                  <a:pt x="81" y="43"/>
                  <a:pt x="87" y="46"/>
                  <a:pt x="93" y="52"/>
                </a:cubicBezTo>
                <a:cubicBezTo>
                  <a:pt x="99" y="57"/>
                  <a:pt x="101" y="64"/>
                  <a:pt x="101" y="72"/>
                </a:cubicBezTo>
                <a:cubicBezTo>
                  <a:pt x="101" y="80"/>
                  <a:pt x="99" y="87"/>
                  <a:pt x="93" y="93"/>
                </a:cubicBezTo>
                <a:cubicBezTo>
                  <a:pt x="87" y="98"/>
                  <a:pt x="81" y="101"/>
                  <a:pt x="73" y="10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7" name="Picture 6" descr="active_share_animation_elements-02 copy.png"/>
          <p:cNvPicPr>
            <a:picLocks noChangeAspect="1"/>
          </p:cNvPicPr>
          <p:nvPr/>
        </p:nvPicPr>
        <p:blipFill rotWithShape="1">
          <a:blip r:embed="rId8" cstate="email">
            <a:clrChange>
              <a:clrFrom>
                <a:srgbClr val="797A7D"/>
              </a:clrFrom>
              <a:clrTo>
                <a:srgbClr val="797A7D">
                  <a:alpha val="0"/>
                </a:srgbClr>
              </a:clrTo>
            </a:clrChange>
            <a:extLst>
              <a:ext uri="{28A0092B-C50C-407E-A947-70E740481C1C}">
                <a14:useLocalDpi xmlns:a14="http://schemas.microsoft.com/office/drawing/2010/main" val="0"/>
              </a:ext>
            </a:extLst>
          </a:blip>
          <a:srcRect/>
          <a:stretch/>
        </p:blipFill>
        <p:spPr>
          <a:xfrm>
            <a:off x="7777051" y="2558803"/>
            <a:ext cx="950069" cy="618298"/>
          </a:xfrm>
          <a:prstGeom prst="rect">
            <a:avLst/>
          </a:prstGeom>
        </p:spPr>
      </p:pic>
      <p:sp>
        <p:nvSpPr>
          <p:cNvPr id="50" name="Freeform 49"/>
          <p:cNvSpPr>
            <a:spLocks noEditPoints="1"/>
          </p:cNvSpPr>
          <p:nvPr/>
        </p:nvSpPr>
        <p:spPr bwMode="auto">
          <a:xfrm>
            <a:off x="3347200" y="2497247"/>
            <a:ext cx="633674" cy="741410"/>
          </a:xfrm>
          <a:custGeom>
            <a:avLst/>
            <a:gdLst>
              <a:gd name="T0" fmla="*/ 21 w 314"/>
              <a:gd name="T1" fmla="*/ 26 h 366"/>
              <a:gd name="T2" fmla="*/ 0 w 314"/>
              <a:gd name="T3" fmla="*/ 52 h 366"/>
              <a:gd name="T4" fmla="*/ 0 w 314"/>
              <a:gd name="T5" fmla="*/ 78 h 366"/>
              <a:gd name="T6" fmla="*/ 21 w 314"/>
              <a:gd name="T7" fmla="*/ 104 h 366"/>
              <a:gd name="T8" fmla="*/ 78 w 314"/>
              <a:gd name="T9" fmla="*/ 123 h 366"/>
              <a:gd name="T10" fmla="*/ 157 w 314"/>
              <a:gd name="T11" fmla="*/ 130 h 366"/>
              <a:gd name="T12" fmla="*/ 235 w 314"/>
              <a:gd name="T13" fmla="*/ 123 h 366"/>
              <a:gd name="T14" fmla="*/ 293 w 314"/>
              <a:gd name="T15" fmla="*/ 104 h 366"/>
              <a:gd name="T16" fmla="*/ 314 w 314"/>
              <a:gd name="T17" fmla="*/ 78 h 366"/>
              <a:gd name="T18" fmla="*/ 314 w 314"/>
              <a:gd name="T19" fmla="*/ 52 h 366"/>
              <a:gd name="T20" fmla="*/ 293 w 314"/>
              <a:gd name="T21" fmla="*/ 26 h 366"/>
              <a:gd name="T22" fmla="*/ 235 w 314"/>
              <a:gd name="T23" fmla="*/ 7 h 366"/>
              <a:gd name="T24" fmla="*/ 157 w 314"/>
              <a:gd name="T25" fmla="*/ 0 h 366"/>
              <a:gd name="T26" fmla="*/ 78 w 314"/>
              <a:gd name="T27" fmla="*/ 7 h 366"/>
              <a:gd name="T28" fmla="*/ 21 w 314"/>
              <a:gd name="T29" fmla="*/ 26 h 366"/>
              <a:gd name="T30" fmla="*/ 0 w 314"/>
              <a:gd name="T31" fmla="*/ 200 h 366"/>
              <a:gd name="T32" fmla="*/ 0 w 314"/>
              <a:gd name="T33" fmla="*/ 235 h 366"/>
              <a:gd name="T34" fmla="*/ 21 w 314"/>
              <a:gd name="T35" fmla="*/ 261 h 366"/>
              <a:gd name="T36" fmla="*/ 78 w 314"/>
              <a:gd name="T37" fmla="*/ 280 h 366"/>
              <a:gd name="T38" fmla="*/ 157 w 314"/>
              <a:gd name="T39" fmla="*/ 287 h 366"/>
              <a:gd name="T40" fmla="*/ 235 w 314"/>
              <a:gd name="T41" fmla="*/ 280 h 366"/>
              <a:gd name="T42" fmla="*/ 293 w 314"/>
              <a:gd name="T43" fmla="*/ 261 h 366"/>
              <a:gd name="T44" fmla="*/ 314 w 314"/>
              <a:gd name="T45" fmla="*/ 235 h 366"/>
              <a:gd name="T46" fmla="*/ 314 w 314"/>
              <a:gd name="T47" fmla="*/ 200 h 366"/>
              <a:gd name="T48" fmla="*/ 247 w 314"/>
              <a:gd name="T49" fmla="*/ 226 h 366"/>
              <a:gd name="T50" fmla="*/ 157 w 314"/>
              <a:gd name="T51" fmla="*/ 235 h 366"/>
              <a:gd name="T52" fmla="*/ 66 w 314"/>
              <a:gd name="T53" fmla="*/ 226 h 366"/>
              <a:gd name="T54" fmla="*/ 0 w 314"/>
              <a:gd name="T55" fmla="*/ 200 h 366"/>
              <a:gd name="T56" fmla="*/ 0 w 314"/>
              <a:gd name="T57" fmla="*/ 279 h 366"/>
              <a:gd name="T58" fmla="*/ 0 w 314"/>
              <a:gd name="T59" fmla="*/ 313 h 366"/>
              <a:gd name="T60" fmla="*/ 21 w 314"/>
              <a:gd name="T61" fmla="*/ 339 h 366"/>
              <a:gd name="T62" fmla="*/ 78 w 314"/>
              <a:gd name="T63" fmla="*/ 358 h 366"/>
              <a:gd name="T64" fmla="*/ 157 w 314"/>
              <a:gd name="T65" fmla="*/ 366 h 366"/>
              <a:gd name="T66" fmla="*/ 235 w 314"/>
              <a:gd name="T67" fmla="*/ 358 h 366"/>
              <a:gd name="T68" fmla="*/ 293 w 314"/>
              <a:gd name="T69" fmla="*/ 339 h 366"/>
              <a:gd name="T70" fmla="*/ 314 w 314"/>
              <a:gd name="T71" fmla="*/ 313 h 366"/>
              <a:gd name="T72" fmla="*/ 314 w 314"/>
              <a:gd name="T73" fmla="*/ 279 h 366"/>
              <a:gd name="T74" fmla="*/ 247 w 314"/>
              <a:gd name="T75" fmla="*/ 304 h 366"/>
              <a:gd name="T76" fmla="*/ 157 w 314"/>
              <a:gd name="T77" fmla="*/ 313 h 366"/>
              <a:gd name="T78" fmla="*/ 66 w 314"/>
              <a:gd name="T79" fmla="*/ 304 h 366"/>
              <a:gd name="T80" fmla="*/ 0 w 314"/>
              <a:gd name="T81" fmla="*/ 279 h 366"/>
              <a:gd name="T82" fmla="*/ 0 w 314"/>
              <a:gd name="T83" fmla="*/ 122 h 366"/>
              <a:gd name="T84" fmla="*/ 0 w 314"/>
              <a:gd name="T85" fmla="*/ 157 h 366"/>
              <a:gd name="T86" fmla="*/ 21 w 314"/>
              <a:gd name="T87" fmla="*/ 183 h 366"/>
              <a:gd name="T88" fmla="*/ 78 w 314"/>
              <a:gd name="T89" fmla="*/ 202 h 366"/>
              <a:gd name="T90" fmla="*/ 157 w 314"/>
              <a:gd name="T91" fmla="*/ 209 h 366"/>
              <a:gd name="T92" fmla="*/ 235 w 314"/>
              <a:gd name="T93" fmla="*/ 202 h 366"/>
              <a:gd name="T94" fmla="*/ 293 w 314"/>
              <a:gd name="T95" fmla="*/ 183 h 366"/>
              <a:gd name="T96" fmla="*/ 314 w 314"/>
              <a:gd name="T97" fmla="*/ 157 h 366"/>
              <a:gd name="T98" fmla="*/ 314 w 314"/>
              <a:gd name="T99" fmla="*/ 122 h 366"/>
              <a:gd name="T100" fmla="*/ 247 w 314"/>
              <a:gd name="T101" fmla="*/ 148 h 366"/>
              <a:gd name="T102" fmla="*/ 157 w 314"/>
              <a:gd name="T103" fmla="*/ 157 h 366"/>
              <a:gd name="T104" fmla="*/ 66 w 314"/>
              <a:gd name="T105" fmla="*/ 148 h 366"/>
              <a:gd name="T106" fmla="*/ 0 w 314"/>
              <a:gd name="T107" fmla="*/ 12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4" h="366">
                <a:moveTo>
                  <a:pt x="21" y="26"/>
                </a:moveTo>
                <a:cubicBezTo>
                  <a:pt x="7" y="34"/>
                  <a:pt x="0" y="43"/>
                  <a:pt x="0" y="52"/>
                </a:cubicBezTo>
                <a:cubicBezTo>
                  <a:pt x="0" y="78"/>
                  <a:pt x="0" y="78"/>
                  <a:pt x="0" y="78"/>
                </a:cubicBezTo>
                <a:cubicBezTo>
                  <a:pt x="0" y="88"/>
                  <a:pt x="7" y="96"/>
                  <a:pt x="21" y="104"/>
                </a:cubicBezTo>
                <a:cubicBezTo>
                  <a:pt x="35" y="112"/>
                  <a:pt x="54" y="119"/>
                  <a:pt x="78" y="123"/>
                </a:cubicBezTo>
                <a:cubicBezTo>
                  <a:pt x="102" y="128"/>
                  <a:pt x="129" y="130"/>
                  <a:pt x="157" y="130"/>
                </a:cubicBezTo>
                <a:cubicBezTo>
                  <a:pt x="185" y="130"/>
                  <a:pt x="211" y="128"/>
                  <a:pt x="235" y="123"/>
                </a:cubicBezTo>
                <a:cubicBezTo>
                  <a:pt x="260" y="119"/>
                  <a:pt x="279" y="112"/>
                  <a:pt x="293" y="104"/>
                </a:cubicBezTo>
                <a:cubicBezTo>
                  <a:pt x="307" y="96"/>
                  <a:pt x="314" y="88"/>
                  <a:pt x="314" y="78"/>
                </a:cubicBezTo>
                <a:cubicBezTo>
                  <a:pt x="314" y="52"/>
                  <a:pt x="314" y="52"/>
                  <a:pt x="314" y="52"/>
                </a:cubicBezTo>
                <a:cubicBezTo>
                  <a:pt x="314" y="43"/>
                  <a:pt x="307" y="34"/>
                  <a:pt x="293" y="26"/>
                </a:cubicBezTo>
                <a:cubicBezTo>
                  <a:pt x="279" y="18"/>
                  <a:pt x="260" y="11"/>
                  <a:pt x="235" y="7"/>
                </a:cubicBezTo>
                <a:cubicBezTo>
                  <a:pt x="211" y="2"/>
                  <a:pt x="185" y="0"/>
                  <a:pt x="157" y="0"/>
                </a:cubicBezTo>
                <a:cubicBezTo>
                  <a:pt x="129" y="0"/>
                  <a:pt x="102" y="2"/>
                  <a:pt x="78" y="7"/>
                </a:cubicBezTo>
                <a:cubicBezTo>
                  <a:pt x="54" y="11"/>
                  <a:pt x="35" y="18"/>
                  <a:pt x="21" y="26"/>
                </a:cubicBezTo>
                <a:close/>
                <a:moveTo>
                  <a:pt x="0" y="200"/>
                </a:moveTo>
                <a:cubicBezTo>
                  <a:pt x="0" y="235"/>
                  <a:pt x="0" y="235"/>
                  <a:pt x="0" y="235"/>
                </a:cubicBezTo>
                <a:cubicBezTo>
                  <a:pt x="0" y="244"/>
                  <a:pt x="7" y="253"/>
                  <a:pt x="21" y="261"/>
                </a:cubicBezTo>
                <a:cubicBezTo>
                  <a:pt x="35" y="269"/>
                  <a:pt x="54" y="275"/>
                  <a:pt x="78" y="280"/>
                </a:cubicBezTo>
                <a:cubicBezTo>
                  <a:pt x="102" y="285"/>
                  <a:pt x="129" y="287"/>
                  <a:pt x="157" y="287"/>
                </a:cubicBezTo>
                <a:cubicBezTo>
                  <a:pt x="185" y="287"/>
                  <a:pt x="211" y="285"/>
                  <a:pt x="235" y="280"/>
                </a:cubicBezTo>
                <a:cubicBezTo>
                  <a:pt x="260" y="275"/>
                  <a:pt x="279" y="269"/>
                  <a:pt x="293" y="261"/>
                </a:cubicBezTo>
                <a:cubicBezTo>
                  <a:pt x="307" y="253"/>
                  <a:pt x="314" y="244"/>
                  <a:pt x="314" y="235"/>
                </a:cubicBezTo>
                <a:cubicBezTo>
                  <a:pt x="314" y="200"/>
                  <a:pt x="314" y="200"/>
                  <a:pt x="314" y="200"/>
                </a:cubicBezTo>
                <a:cubicBezTo>
                  <a:pt x="297" y="212"/>
                  <a:pt x="275" y="220"/>
                  <a:pt x="247" y="226"/>
                </a:cubicBezTo>
                <a:cubicBezTo>
                  <a:pt x="219" y="232"/>
                  <a:pt x="189" y="235"/>
                  <a:pt x="157" y="235"/>
                </a:cubicBezTo>
                <a:cubicBezTo>
                  <a:pt x="125" y="235"/>
                  <a:pt x="94" y="232"/>
                  <a:pt x="66" y="226"/>
                </a:cubicBezTo>
                <a:cubicBezTo>
                  <a:pt x="38" y="220"/>
                  <a:pt x="16" y="212"/>
                  <a:pt x="0" y="200"/>
                </a:cubicBezTo>
                <a:close/>
                <a:moveTo>
                  <a:pt x="0" y="279"/>
                </a:moveTo>
                <a:cubicBezTo>
                  <a:pt x="0" y="313"/>
                  <a:pt x="0" y="313"/>
                  <a:pt x="0" y="313"/>
                </a:cubicBezTo>
                <a:cubicBezTo>
                  <a:pt x="0" y="323"/>
                  <a:pt x="7" y="331"/>
                  <a:pt x="21" y="339"/>
                </a:cubicBezTo>
                <a:cubicBezTo>
                  <a:pt x="35" y="347"/>
                  <a:pt x="54" y="354"/>
                  <a:pt x="78" y="358"/>
                </a:cubicBezTo>
                <a:cubicBezTo>
                  <a:pt x="102" y="363"/>
                  <a:pt x="129" y="366"/>
                  <a:pt x="157" y="366"/>
                </a:cubicBezTo>
                <a:cubicBezTo>
                  <a:pt x="185" y="366"/>
                  <a:pt x="211" y="363"/>
                  <a:pt x="235" y="358"/>
                </a:cubicBezTo>
                <a:cubicBezTo>
                  <a:pt x="260" y="354"/>
                  <a:pt x="279" y="347"/>
                  <a:pt x="293" y="339"/>
                </a:cubicBezTo>
                <a:cubicBezTo>
                  <a:pt x="307" y="331"/>
                  <a:pt x="314" y="323"/>
                  <a:pt x="314" y="313"/>
                </a:cubicBezTo>
                <a:cubicBezTo>
                  <a:pt x="314" y="279"/>
                  <a:pt x="314" y="279"/>
                  <a:pt x="314" y="279"/>
                </a:cubicBezTo>
                <a:cubicBezTo>
                  <a:pt x="297" y="290"/>
                  <a:pt x="275" y="299"/>
                  <a:pt x="247" y="304"/>
                </a:cubicBezTo>
                <a:cubicBezTo>
                  <a:pt x="219" y="310"/>
                  <a:pt x="189" y="313"/>
                  <a:pt x="157" y="313"/>
                </a:cubicBezTo>
                <a:cubicBezTo>
                  <a:pt x="125" y="313"/>
                  <a:pt x="94" y="310"/>
                  <a:pt x="66" y="304"/>
                </a:cubicBezTo>
                <a:cubicBezTo>
                  <a:pt x="38" y="299"/>
                  <a:pt x="16" y="290"/>
                  <a:pt x="0" y="279"/>
                </a:cubicBezTo>
                <a:close/>
                <a:moveTo>
                  <a:pt x="0" y="122"/>
                </a:moveTo>
                <a:cubicBezTo>
                  <a:pt x="0" y="157"/>
                  <a:pt x="0" y="157"/>
                  <a:pt x="0" y="157"/>
                </a:cubicBezTo>
                <a:cubicBezTo>
                  <a:pt x="0" y="166"/>
                  <a:pt x="7" y="175"/>
                  <a:pt x="21" y="183"/>
                </a:cubicBezTo>
                <a:cubicBezTo>
                  <a:pt x="35" y="191"/>
                  <a:pt x="54" y="197"/>
                  <a:pt x="78" y="202"/>
                </a:cubicBezTo>
                <a:cubicBezTo>
                  <a:pt x="102" y="206"/>
                  <a:pt x="129" y="209"/>
                  <a:pt x="157" y="209"/>
                </a:cubicBezTo>
                <a:cubicBezTo>
                  <a:pt x="185" y="209"/>
                  <a:pt x="211" y="206"/>
                  <a:pt x="235" y="202"/>
                </a:cubicBezTo>
                <a:cubicBezTo>
                  <a:pt x="260" y="197"/>
                  <a:pt x="279" y="191"/>
                  <a:pt x="293" y="183"/>
                </a:cubicBezTo>
                <a:cubicBezTo>
                  <a:pt x="307" y="175"/>
                  <a:pt x="314" y="166"/>
                  <a:pt x="314" y="157"/>
                </a:cubicBezTo>
                <a:cubicBezTo>
                  <a:pt x="314" y="122"/>
                  <a:pt x="314" y="122"/>
                  <a:pt x="314" y="122"/>
                </a:cubicBezTo>
                <a:cubicBezTo>
                  <a:pt x="297" y="133"/>
                  <a:pt x="275" y="142"/>
                  <a:pt x="247" y="148"/>
                </a:cubicBezTo>
                <a:cubicBezTo>
                  <a:pt x="219" y="154"/>
                  <a:pt x="189" y="157"/>
                  <a:pt x="157" y="157"/>
                </a:cubicBezTo>
                <a:cubicBezTo>
                  <a:pt x="125" y="157"/>
                  <a:pt x="94" y="154"/>
                  <a:pt x="66" y="148"/>
                </a:cubicBezTo>
                <a:cubicBezTo>
                  <a:pt x="38" y="142"/>
                  <a:pt x="16" y="133"/>
                  <a:pt x="0" y="1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22710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34</a:t>
            </a:fld>
            <a:endParaRPr lang="en-US" dirty="0"/>
          </a:p>
        </p:txBody>
      </p:sp>
      <p:sp>
        <p:nvSpPr>
          <p:cNvPr id="3" name="Text Placeholder 2"/>
          <p:cNvSpPr>
            <a:spLocks noGrp="1"/>
          </p:cNvSpPr>
          <p:nvPr>
            <p:ph type="body" sz="quarter" idx="26"/>
          </p:nvPr>
        </p:nvSpPr>
        <p:spPr>
          <a:xfrm>
            <a:off x="457199" y="5799743"/>
            <a:ext cx="11274552" cy="692497"/>
          </a:xfrm>
        </p:spPr>
        <p:txBody>
          <a:bodyPr/>
          <a:lstStyle/>
          <a:p>
            <a:r>
              <a:rPr lang="en-US" dirty="0"/>
              <a:t>1. Holdings are subject to change. For updated information, please call Franklin Templeton at (800) DIAL BEN/342-5236 or visit franklintempleton.com. The portfolio manager for the fund reserves the right to withhold release of information with respect to holdings that would otherwise be included in the top 10 holdings list.</a:t>
            </a:r>
          </a:p>
          <a:p>
            <a:r>
              <a:rPr lang="en-US" dirty="0"/>
              <a:t>2. Sources: </a:t>
            </a:r>
            <a:r>
              <a:rPr lang="en-US" dirty="0" err="1"/>
              <a:t>FactSet</a:t>
            </a:r>
            <a:r>
              <a:rPr lang="en-US" dirty="0"/>
              <a:t>; S&amp;P. </a:t>
            </a:r>
          </a:p>
          <a:p>
            <a:r>
              <a:rPr lang="en-US" dirty="0"/>
              <a:t>Indexes are unmanaged and one cannot invest directly in an index. Index returns do not reflect any fees, expenses or sales charges.</a:t>
            </a:r>
          </a:p>
        </p:txBody>
      </p:sp>
      <p:sp>
        <p:nvSpPr>
          <p:cNvPr id="4" name="Text Placeholder 3"/>
          <p:cNvSpPr>
            <a:spLocks noGrp="1"/>
          </p:cNvSpPr>
          <p:nvPr>
            <p:ph type="body" sz="quarter" idx="10"/>
          </p:nvPr>
        </p:nvSpPr>
        <p:spPr>
          <a:xfrm>
            <a:off x="457200" y="274320"/>
            <a:ext cx="8686800" cy="914400"/>
          </a:xfrm>
        </p:spPr>
        <p:txBody>
          <a:bodyPr/>
          <a:lstStyle/>
          <a:p>
            <a:r>
              <a:rPr lang="en-US" dirty="0"/>
              <a:t>Franklin Rising Dividends Fund</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60614127"/>
              </p:ext>
            </p:extLst>
          </p:nvPr>
        </p:nvGraphicFramePr>
        <p:xfrm>
          <a:off x="457200" y="1330325"/>
          <a:ext cx="7412736" cy="4184196"/>
        </p:xfrm>
        <a:graphic>
          <a:graphicData uri="http://schemas.openxmlformats.org/drawingml/2006/table">
            <a:tbl>
              <a:tblPr firstRow="1" bandRow="1">
                <a:tableStyleId>{5C22544A-7EE6-4342-B048-85BDC9FD1C3A}</a:tableStyleId>
              </a:tblPr>
              <a:tblGrid>
                <a:gridCol w="3556000">
                  <a:extLst>
                    <a:ext uri="{9D8B030D-6E8A-4147-A177-3AD203B41FA5}">
                      <a16:colId xmlns:a16="http://schemas.microsoft.com/office/drawing/2014/main" val="20000"/>
                    </a:ext>
                  </a:extLst>
                </a:gridCol>
                <a:gridCol w="296673">
                  <a:extLst>
                    <a:ext uri="{9D8B030D-6E8A-4147-A177-3AD203B41FA5}">
                      <a16:colId xmlns:a16="http://schemas.microsoft.com/office/drawing/2014/main" val="20001"/>
                    </a:ext>
                  </a:extLst>
                </a:gridCol>
                <a:gridCol w="3560063">
                  <a:extLst>
                    <a:ext uri="{9D8B030D-6E8A-4147-A177-3AD203B41FA5}">
                      <a16:colId xmlns:a16="http://schemas.microsoft.com/office/drawing/2014/main" val="20002"/>
                    </a:ext>
                  </a:extLst>
                </a:gridCol>
              </a:tblGrid>
              <a:tr h="347159">
                <a:tc gridSpan="3">
                  <a:txBody>
                    <a:bodyPr/>
                    <a:lstStyle/>
                    <a:p>
                      <a:pPr algn="l"/>
                      <a:r>
                        <a:rPr lang="en-US" sz="1800" b="1" i="0" u="none" strike="noStrike" baseline="0" dirty="0">
                          <a:solidFill>
                            <a:schemeClr val="tx1"/>
                          </a:solidFill>
                          <a:latin typeface="Arial" panose="020B0604020202020204" pitchFamily="34" charset="0"/>
                          <a:cs typeface="Arial" panose="020B0604020202020204" pitchFamily="34" charset="0"/>
                        </a:rPr>
                        <a:t>Top 10 Holdings Comparison as of</a:t>
                      </a:r>
                      <a:r>
                        <a:rPr lang="pl-PL" sz="1800" b="1" i="0" u="none" strike="noStrike" baseline="0" dirty="0">
                          <a:solidFill>
                            <a:schemeClr val="tx1"/>
                          </a:solidFill>
                          <a:latin typeface="Arial" panose="020B0604020202020204" pitchFamily="34" charset="0"/>
                          <a:cs typeface="Arial" panose="020B0604020202020204" pitchFamily="34" charset="0"/>
                        </a:rPr>
                        <a:t> December 31, 2019</a:t>
                      </a:r>
                      <a:endParaRPr lang="en-US" sz="1800" b="1" i="0" u="none" strike="noStrike" baseline="0" dirty="0">
                        <a:solidFill>
                          <a:schemeClr val="tx1"/>
                        </a:solidFill>
                        <a:latin typeface="Arial" panose="020B0604020202020204" pitchFamily="34" charset="0"/>
                        <a:cs typeface="Arial" panose="020B0604020202020204" pitchFamily="34" charset="0"/>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a:endParaRPr lang="en-US" sz="1600" b="1" i="0" u="none" strike="noStrike" baseline="0" dirty="0">
                        <a:solidFill>
                          <a:srgbClr val="005598"/>
                        </a:solidFill>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B w="28575" cap="flat" cmpd="sng" algn="ctr">
                      <a:solidFill>
                        <a:srgbClr val="005598"/>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6846">
                <a:tc>
                  <a:txBody>
                    <a:bodyPr/>
                    <a:lstStyle/>
                    <a:p>
                      <a:pPr algn="l"/>
                      <a:r>
                        <a:rPr lang="en-US" sz="1800" b="1" i="0" u="none" strike="noStrike" baseline="0">
                          <a:solidFill>
                            <a:srgbClr val="005598"/>
                          </a:solidFill>
                          <a:latin typeface="Arial" panose="020B0604020202020204" pitchFamily="34" charset="0"/>
                          <a:cs typeface="Arial" panose="020B0604020202020204" pitchFamily="34" charset="0"/>
                        </a:rPr>
                        <a:t>Franklin Rising Dividends Fund</a:t>
                      </a:r>
                      <a:r>
                        <a:rPr lang="en-US" sz="1800" b="1" i="0" u="none" strike="noStrike" baseline="30000">
                          <a:solidFill>
                            <a:srgbClr val="005598"/>
                          </a:solidFill>
                          <a:latin typeface="Arial" panose="020B0604020202020204" pitchFamily="34" charset="0"/>
                          <a:cs typeface="Arial" panose="020B0604020202020204" pitchFamily="34" charset="0"/>
                        </a:rPr>
                        <a:t>1</a:t>
                      </a:r>
                      <a:endParaRPr lang="en-US" sz="1800" b="1" i="0" u="none" strike="noStrike" baseline="30000" dirty="0">
                        <a:solidFill>
                          <a:srgbClr val="005598"/>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800" b="1" i="0" u="none" strike="noStrike" baseline="0" dirty="0">
                        <a:solidFill>
                          <a:srgbClr val="005598"/>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5598"/>
                          </a:solidFill>
                          <a:effectLst/>
                          <a:uLnTx/>
                          <a:uFillTx/>
                          <a:latin typeface="Arial" panose="020B0604020202020204" pitchFamily="34" charset="0"/>
                          <a:cs typeface="Arial" panose="020B0604020202020204" pitchFamily="34" charset="0"/>
                        </a:rPr>
                        <a:t>S&amp;P 500 Index</a:t>
                      </a:r>
                      <a:r>
                        <a:rPr kumimoji="0" lang="en-US" sz="1800" b="1" i="0" u="none" strike="noStrike" kern="1200" cap="none" spc="0" normalizeH="0" baseline="30000" noProof="0">
                          <a:ln>
                            <a:noFill/>
                          </a:ln>
                          <a:solidFill>
                            <a:srgbClr val="005598"/>
                          </a:solidFill>
                          <a:effectLst/>
                          <a:uLnTx/>
                          <a:uFillTx/>
                          <a:latin typeface="Arial" panose="020B0604020202020204" pitchFamily="34" charset="0"/>
                          <a:cs typeface="Arial" panose="020B0604020202020204" pitchFamily="34" charset="0"/>
                        </a:rPr>
                        <a:t>2</a:t>
                      </a:r>
                      <a:endParaRPr kumimoji="0" lang="en-US" sz="1800" b="1" i="0" u="none" strike="noStrike" kern="1200" cap="none" spc="0" normalizeH="0" baseline="30000" noProof="0" dirty="0">
                        <a:ln>
                          <a:noFill/>
                        </a:ln>
                        <a:solidFill>
                          <a:srgbClr val="005598"/>
                        </a:solidFill>
                        <a:effectLst/>
                        <a:uLnTx/>
                        <a:uFillTx/>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71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Microsoft Corp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5598"/>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Apple Inc</a:t>
                      </a:r>
                      <a:r>
                        <a:rPr lang="pl-PL"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5598"/>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71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Roper Technologies Inc</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Microsoft Corp</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71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Stryker Corp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Alphabet Inc</a:t>
                      </a:r>
                      <a:r>
                        <a:rPr lang="pl-PL"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71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Accenture Plc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Amazon.</a:t>
                      </a:r>
                      <a:r>
                        <a:rPr lang="pl-PL" sz="1600" b="0" i="0" u="none" strike="noStrike" kern="1200" dirty="0">
                          <a:solidFill>
                            <a:srgbClr val="000000"/>
                          </a:solidFill>
                          <a:effectLst/>
                          <a:latin typeface="Arial" panose="020B0604020202020204" pitchFamily="34" charset="0"/>
                          <a:ea typeface="+mn-ea"/>
                          <a:cs typeface="Arial" panose="020B0604020202020204" pitchFamily="34" charset="0"/>
                        </a:rPr>
                        <a:t>c</a:t>
                      </a:r>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om Inc</a:t>
                      </a:r>
                      <a:r>
                        <a:rPr lang="pl-PL"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71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Linde Plc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Facebook Inc</a:t>
                      </a:r>
                      <a:r>
                        <a:rPr lang="pl-PL"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471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Honeywell International Inc</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Berkshire Hathaway Inc</a:t>
                      </a:r>
                      <a:r>
                        <a:rPr lang="pl-PL"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471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Becton Dickinson And Co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JPMorgan Chase &amp; Co</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471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Air Products &amp; Chemicals Inc</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Johnson &amp; Johnson</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471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Texas Instruments Inc</a:t>
                      </a:r>
                      <a:r>
                        <a:rPr lang="pl-PL" sz="1600" b="0" i="0" u="none" strike="noStrike" dirty="0">
                          <a:solidFill>
                            <a:srgbClr val="000000"/>
                          </a:solidFill>
                          <a:effectLst/>
                          <a:latin typeface="Arial" panose="020B0604020202020204" pitchFamily="34" charset="0"/>
                          <a:cs typeface="Arial" panose="020B0604020202020204" pitchFamily="34" charset="0"/>
                        </a:rPr>
                        <a: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Visa Inc</a:t>
                      </a:r>
                      <a:r>
                        <a:rPr lang="pl-PL" sz="1600" b="0" i="0" u="none" strike="noStrike" kern="1200" dirty="0">
                          <a:solidFill>
                            <a:srgbClr val="000000"/>
                          </a:solidFill>
                          <a:effectLst/>
                          <a:latin typeface="Arial" panose="020B0604020202020204" pitchFamily="34" charset="0"/>
                          <a:ea typeface="+mn-ea"/>
                          <a:cs typeface="Arial" panose="020B0604020202020204" pitchFamily="34" charset="0"/>
                        </a:rPr>
                        <a:t>.</a:t>
                      </a:r>
                      <a:endParaRPr lang="en-US" sz="16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471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Medtronic Plc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b" latinLnBrk="0" hangingPunct="1"/>
                      <a:r>
                        <a:rPr lang="en-US" sz="1600" b="0" i="0" u="none" strike="noStrike" kern="1200" dirty="0">
                          <a:solidFill>
                            <a:srgbClr val="000000"/>
                          </a:solidFill>
                          <a:effectLst/>
                          <a:latin typeface="Arial" panose="020B0604020202020204" pitchFamily="34" charset="0"/>
                          <a:ea typeface="+mn-ea"/>
                          <a:cs typeface="Arial" panose="020B0604020202020204" pitchFamily="34" charset="0"/>
                        </a:rPr>
                        <a:t>Procter &amp; Gamble Co</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bl>
          </a:graphicData>
        </a:graphic>
      </p:graphicFrame>
      <p:graphicFrame>
        <p:nvGraphicFramePr>
          <p:cNvPr id="8" name="Chart 7"/>
          <p:cNvGraphicFramePr>
            <a:graphicFrameLocks noChangeAspect="1"/>
          </p:cNvGraphicFramePr>
          <p:nvPr>
            <p:extLst>
              <p:ext uri="{D42A27DB-BD31-4B8C-83A1-F6EECF244321}">
                <p14:modId xmlns:p14="http://schemas.microsoft.com/office/powerpoint/2010/main" val="3028968481"/>
              </p:ext>
            </p:extLst>
          </p:nvPr>
        </p:nvGraphicFramePr>
        <p:xfrm>
          <a:off x="8280400" y="1880205"/>
          <a:ext cx="3452813" cy="2958031"/>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a:spLocks noChangeAspect="1"/>
          </p:cNvSpPr>
          <p:nvPr/>
        </p:nvSpPr>
        <p:spPr>
          <a:xfrm>
            <a:off x="9172598" y="2525012"/>
            <a:ext cx="1668416" cy="1668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9343145" y="2753253"/>
            <a:ext cx="1327322" cy="1231106"/>
          </a:xfrm>
          <a:prstGeom prst="rect">
            <a:avLst/>
          </a:prstGeom>
          <a:noFill/>
        </p:spPr>
        <p:txBody>
          <a:bodyPr wrap="square" lIns="0" tIns="0" rIns="0" bIns="0" rtlCol="0">
            <a:spAutoFit/>
          </a:bodyPr>
          <a:lstStyle/>
          <a:p>
            <a:pPr algn="ctr">
              <a:lnSpc>
                <a:spcPts val="3600"/>
              </a:lnSpc>
            </a:pPr>
            <a:r>
              <a:rPr lang="pl-PL" sz="3200" b="1" dirty="0">
                <a:solidFill>
                  <a:schemeClr val="accent1"/>
                </a:solidFill>
                <a:latin typeface="Arial" panose="020B0604020202020204" pitchFamily="34" charset="0"/>
                <a:cs typeface="Arial" panose="020B0604020202020204" pitchFamily="34" charset="0"/>
              </a:rPr>
              <a:t>78</a:t>
            </a:r>
            <a:r>
              <a:rPr lang="en-US" sz="3200" b="1" dirty="0">
                <a:solidFill>
                  <a:schemeClr val="accent1"/>
                </a:solidFill>
                <a:latin typeface="Arial" panose="020B0604020202020204" pitchFamily="34" charset="0"/>
                <a:cs typeface="Arial" panose="020B0604020202020204" pitchFamily="34" charset="0"/>
              </a:rPr>
              <a:t>%</a:t>
            </a:r>
          </a:p>
          <a:p>
            <a:pPr algn="ctr">
              <a:lnSpc>
                <a:spcPts val="2200"/>
              </a:lnSpc>
            </a:pPr>
            <a:r>
              <a:rPr lang="en-US" sz="2400" spc="20" dirty="0">
                <a:solidFill>
                  <a:schemeClr val="accent1"/>
                </a:solidFill>
                <a:latin typeface="Arial" panose="020B0604020202020204" pitchFamily="34" charset="0"/>
                <a:cs typeface="Arial" panose="020B0604020202020204" pitchFamily="34" charset="0"/>
              </a:rPr>
              <a:t>Active</a:t>
            </a:r>
          </a:p>
          <a:p>
            <a:pPr algn="ctr">
              <a:lnSpc>
                <a:spcPts val="2200"/>
              </a:lnSpc>
            </a:pPr>
            <a:r>
              <a:rPr lang="en-US" sz="2400" spc="20" dirty="0">
                <a:solidFill>
                  <a:schemeClr val="accent1"/>
                </a:solidFill>
                <a:latin typeface="Arial" panose="020B0604020202020204" pitchFamily="34" charset="0"/>
                <a:cs typeface="Arial" panose="020B0604020202020204" pitchFamily="34" charset="0"/>
              </a:rPr>
              <a:t>Share </a:t>
            </a:r>
            <a:endParaRPr lang="en-US" sz="2400" cap="all" spc="20" dirty="0">
              <a:solidFill>
                <a:schemeClr val="accent1"/>
              </a:solidFill>
              <a:latin typeface="Arial" panose="020B0604020202020204" pitchFamily="34" charset="0"/>
              <a:cs typeface="Arial" panose="020B0604020202020204" pitchFamily="34" charset="0"/>
            </a:endParaRPr>
          </a:p>
          <a:p>
            <a:pPr algn="ctr">
              <a:lnSpc>
                <a:spcPts val="1600"/>
              </a:lnSpc>
            </a:pPr>
            <a:r>
              <a:rPr lang="en-US" sz="1100" b="1" cap="all" spc="20" dirty="0">
                <a:solidFill>
                  <a:prstClr val="black"/>
                </a:solidFill>
                <a:latin typeface="Arial" panose="020B0604020202020204" pitchFamily="34" charset="0"/>
                <a:cs typeface="Arial" panose="020B0604020202020204" pitchFamily="34" charset="0"/>
              </a:rPr>
              <a:t>(</a:t>
            </a:r>
            <a:r>
              <a:rPr lang="en-US" sz="1100" b="1" spc="20" dirty="0">
                <a:solidFill>
                  <a:prstClr val="black"/>
                </a:solidFill>
                <a:latin typeface="Arial" panose="020B0604020202020204" pitchFamily="34" charset="0"/>
                <a:cs typeface="Arial" panose="020B0604020202020204" pitchFamily="34" charset="0"/>
              </a:rPr>
              <a:t>As of </a:t>
            </a:r>
            <a:r>
              <a:rPr lang="pl-PL" sz="1100" b="1" spc="20" dirty="0">
                <a:solidFill>
                  <a:prstClr val="black"/>
                </a:solidFill>
                <a:latin typeface="Arial" panose="020B0604020202020204" pitchFamily="34" charset="0"/>
                <a:cs typeface="Arial" panose="020B0604020202020204" pitchFamily="34" charset="0"/>
              </a:rPr>
              <a:t>12</a:t>
            </a:r>
            <a:r>
              <a:rPr lang="en-US" sz="1100" b="1" spc="20" dirty="0">
                <a:solidFill>
                  <a:prstClr val="black"/>
                </a:solidFill>
                <a:latin typeface="Arial" panose="020B0604020202020204" pitchFamily="34" charset="0"/>
                <a:cs typeface="Arial" panose="020B0604020202020204" pitchFamily="34" charset="0"/>
              </a:rPr>
              <a:t>/3</a:t>
            </a:r>
            <a:r>
              <a:rPr lang="pl-PL" sz="1100" b="1" spc="20" dirty="0">
                <a:solidFill>
                  <a:prstClr val="black"/>
                </a:solidFill>
                <a:latin typeface="Arial" panose="020B0604020202020204" pitchFamily="34" charset="0"/>
                <a:cs typeface="Arial" panose="020B0604020202020204" pitchFamily="34" charset="0"/>
              </a:rPr>
              <a:t>1</a:t>
            </a:r>
            <a:r>
              <a:rPr lang="en-US" sz="1100" b="1" spc="20" dirty="0">
                <a:solidFill>
                  <a:prstClr val="black"/>
                </a:solidFill>
                <a:latin typeface="Arial" panose="020B0604020202020204" pitchFamily="34" charset="0"/>
                <a:cs typeface="Arial" panose="020B0604020202020204" pitchFamily="34" charset="0"/>
              </a:rPr>
              <a:t>/1</a:t>
            </a:r>
            <a:r>
              <a:rPr lang="pl-PL" sz="1100" b="1" spc="20" dirty="0">
                <a:solidFill>
                  <a:prstClr val="black"/>
                </a:solidFill>
                <a:latin typeface="Arial" panose="020B0604020202020204" pitchFamily="34" charset="0"/>
                <a:cs typeface="Arial" panose="020B0604020202020204" pitchFamily="34" charset="0"/>
              </a:rPr>
              <a:t>9</a:t>
            </a:r>
            <a:r>
              <a:rPr lang="en-US" sz="1100" b="1" spc="2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4449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35</a:t>
            </a:fld>
            <a:endParaRPr lang="en-US" dirty="0"/>
          </a:p>
        </p:txBody>
      </p:sp>
      <p:sp>
        <p:nvSpPr>
          <p:cNvPr id="7" name="Text Placeholder 6"/>
          <p:cNvSpPr>
            <a:spLocks noGrp="1"/>
          </p:cNvSpPr>
          <p:nvPr>
            <p:ph type="body" sz="quarter" idx="26"/>
          </p:nvPr>
        </p:nvSpPr>
        <p:spPr>
          <a:xfrm>
            <a:off x="457199" y="5953631"/>
            <a:ext cx="11274552" cy="538609"/>
          </a:xfrm>
        </p:spPr>
        <p:txBody>
          <a:bodyPr/>
          <a:lstStyle/>
          <a:p>
            <a:r>
              <a:rPr lang="en-US" dirty="0"/>
              <a:t>1. Holdings are subject to change. For updated information, please call Franklin Templeton at (800) DIAL BEN/342-5236 or visit franklintempleton.com. </a:t>
            </a:r>
          </a:p>
          <a:p>
            <a:r>
              <a:rPr lang="en-US" dirty="0"/>
              <a:t>2. Sources: </a:t>
            </a:r>
            <a:r>
              <a:rPr lang="en-US" dirty="0" err="1"/>
              <a:t>FactSet</a:t>
            </a:r>
            <a:r>
              <a:rPr lang="en-US" dirty="0"/>
              <a:t>; S&amp;P. </a:t>
            </a:r>
          </a:p>
          <a:p>
            <a:r>
              <a:rPr lang="en-US" dirty="0"/>
              <a:t>Indexes are unmanaged and one cannot invest directly in an index. Index returns do not reflect any fees, expenses or sales charges.</a:t>
            </a:r>
          </a:p>
        </p:txBody>
      </p:sp>
      <p:sp>
        <p:nvSpPr>
          <p:cNvPr id="4" name="Text Placeholder 3"/>
          <p:cNvSpPr>
            <a:spLocks noGrp="1"/>
          </p:cNvSpPr>
          <p:nvPr>
            <p:ph type="body" sz="quarter" idx="10"/>
          </p:nvPr>
        </p:nvSpPr>
        <p:spPr/>
        <p:txBody>
          <a:bodyPr/>
          <a:lstStyle/>
          <a:p>
            <a:r>
              <a:rPr lang="en-US" dirty="0"/>
              <a:t>Franklin Rising Dividends Fund Portfolio Analysis</a:t>
            </a:r>
          </a:p>
        </p:txBody>
      </p:sp>
      <p:sp>
        <p:nvSpPr>
          <p:cNvPr id="3" name="Text Placeholder 2"/>
          <p:cNvSpPr>
            <a:spLocks noGrp="1"/>
          </p:cNvSpPr>
          <p:nvPr>
            <p:ph type="body" sz="quarter" idx="14"/>
          </p:nvPr>
        </p:nvSpPr>
        <p:spPr>
          <a:xfrm>
            <a:off x="457200" y="1371600"/>
            <a:ext cx="8686800" cy="830997"/>
          </a:xfrm>
        </p:spPr>
        <p:txBody>
          <a:bodyPr>
            <a:spAutoFit/>
          </a:bodyPr>
          <a:lstStyle/>
          <a:p>
            <a:r>
              <a:rPr lang="en-US" dirty="0"/>
              <a:t>Sector Weighting Differential</a:t>
            </a:r>
          </a:p>
          <a:p>
            <a:r>
              <a:rPr lang="en-US" b="0" dirty="0"/>
              <a:t>Franklin Rising Dividends Fund</a:t>
            </a:r>
            <a:r>
              <a:rPr lang="en-US" b="0" baseline="30000" dirty="0"/>
              <a:t>1</a:t>
            </a:r>
            <a:r>
              <a:rPr lang="en-US" b="0" dirty="0"/>
              <a:t> vs. S&amp;P 500 Index</a:t>
            </a:r>
            <a:r>
              <a:rPr lang="en-US" b="0" baseline="30000" dirty="0"/>
              <a:t>2</a:t>
            </a:r>
          </a:p>
          <a:p>
            <a:r>
              <a:rPr lang="en-US" b="0" dirty="0"/>
              <a:t>As of </a:t>
            </a:r>
            <a:r>
              <a:rPr lang="pl-PL" b="0" dirty="0"/>
              <a:t>December 31, 2019</a:t>
            </a:r>
            <a:endParaRPr lang="en-US" dirty="0"/>
          </a:p>
        </p:txBody>
      </p:sp>
      <p:graphicFrame>
        <p:nvGraphicFramePr>
          <p:cNvPr id="12" name="Chart 11"/>
          <p:cNvGraphicFramePr>
            <a:graphicFrameLocks noGrp="1"/>
          </p:cNvGraphicFramePr>
          <p:nvPr>
            <p:extLst>
              <p:ext uri="{D42A27DB-BD31-4B8C-83A1-F6EECF244321}">
                <p14:modId xmlns:p14="http://schemas.microsoft.com/office/powerpoint/2010/main" val="382346668"/>
              </p:ext>
            </p:extLst>
          </p:nvPr>
        </p:nvGraphicFramePr>
        <p:xfrm>
          <a:off x="405299" y="2382252"/>
          <a:ext cx="7391163" cy="3152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C248B51-254B-4CFF-ADF1-5A4776277D66}"/>
              </a:ext>
            </a:extLst>
          </p:cNvPr>
          <p:cNvGraphicFramePr>
            <a:graphicFrameLocks noChangeAspect="1"/>
          </p:cNvGraphicFramePr>
          <p:nvPr>
            <p:extLst>
              <p:ext uri="{D42A27DB-BD31-4B8C-83A1-F6EECF244321}">
                <p14:modId xmlns:p14="http://schemas.microsoft.com/office/powerpoint/2010/main" val="797917856"/>
              </p:ext>
            </p:extLst>
          </p:nvPr>
        </p:nvGraphicFramePr>
        <p:xfrm>
          <a:off x="8280400" y="1880205"/>
          <a:ext cx="3452813" cy="2958031"/>
        </p:xfrm>
        <a:graphic>
          <a:graphicData uri="http://schemas.openxmlformats.org/drawingml/2006/chart">
            <c:chart xmlns:c="http://schemas.openxmlformats.org/drawingml/2006/chart" xmlns:r="http://schemas.openxmlformats.org/officeDocument/2006/relationships" r:id="rId4"/>
          </a:graphicData>
        </a:graphic>
      </p:graphicFrame>
      <p:sp>
        <p:nvSpPr>
          <p:cNvPr id="15" name="Oval 14">
            <a:extLst>
              <a:ext uri="{FF2B5EF4-FFF2-40B4-BE49-F238E27FC236}">
                <a16:creationId xmlns:a16="http://schemas.microsoft.com/office/drawing/2014/main" id="{EDACB3D6-CF34-4468-83D0-920108B4C46A}"/>
              </a:ext>
            </a:extLst>
          </p:cNvPr>
          <p:cNvSpPr>
            <a:spLocks noChangeAspect="1"/>
          </p:cNvSpPr>
          <p:nvPr/>
        </p:nvSpPr>
        <p:spPr>
          <a:xfrm>
            <a:off x="9172598" y="2525012"/>
            <a:ext cx="1668416" cy="1668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a:extLst>
              <a:ext uri="{FF2B5EF4-FFF2-40B4-BE49-F238E27FC236}">
                <a16:creationId xmlns:a16="http://schemas.microsoft.com/office/drawing/2014/main" id="{3345AB60-4C18-4212-B623-28E50B4797E7}"/>
              </a:ext>
            </a:extLst>
          </p:cNvPr>
          <p:cNvSpPr txBox="1"/>
          <p:nvPr/>
        </p:nvSpPr>
        <p:spPr>
          <a:xfrm>
            <a:off x="9343145" y="2753253"/>
            <a:ext cx="1327322" cy="1231106"/>
          </a:xfrm>
          <a:prstGeom prst="rect">
            <a:avLst/>
          </a:prstGeom>
          <a:noFill/>
        </p:spPr>
        <p:txBody>
          <a:bodyPr wrap="square" lIns="0" tIns="0" rIns="0" bIns="0" rtlCol="0">
            <a:spAutoFit/>
          </a:bodyPr>
          <a:lstStyle/>
          <a:p>
            <a:pPr algn="ctr">
              <a:lnSpc>
                <a:spcPts val="3600"/>
              </a:lnSpc>
            </a:pPr>
            <a:r>
              <a:rPr lang="pl-PL" sz="3200" b="1" dirty="0">
                <a:solidFill>
                  <a:schemeClr val="accent1"/>
                </a:solidFill>
                <a:latin typeface="Arial" panose="020B0604020202020204" pitchFamily="34" charset="0"/>
                <a:cs typeface="Arial" panose="020B0604020202020204" pitchFamily="34" charset="0"/>
              </a:rPr>
              <a:t>78</a:t>
            </a:r>
            <a:r>
              <a:rPr lang="en-US" sz="3200" b="1" dirty="0">
                <a:solidFill>
                  <a:schemeClr val="accent1"/>
                </a:solidFill>
                <a:latin typeface="Arial" panose="020B0604020202020204" pitchFamily="34" charset="0"/>
                <a:cs typeface="Arial" panose="020B0604020202020204" pitchFamily="34" charset="0"/>
              </a:rPr>
              <a:t>%</a:t>
            </a:r>
          </a:p>
          <a:p>
            <a:pPr algn="ctr">
              <a:lnSpc>
                <a:spcPts val="2200"/>
              </a:lnSpc>
            </a:pPr>
            <a:r>
              <a:rPr lang="en-US" sz="2400" spc="20" dirty="0">
                <a:solidFill>
                  <a:schemeClr val="accent1"/>
                </a:solidFill>
                <a:latin typeface="Arial" panose="020B0604020202020204" pitchFamily="34" charset="0"/>
                <a:cs typeface="Arial" panose="020B0604020202020204" pitchFamily="34" charset="0"/>
              </a:rPr>
              <a:t>Active</a:t>
            </a:r>
          </a:p>
          <a:p>
            <a:pPr algn="ctr">
              <a:lnSpc>
                <a:spcPts val="2200"/>
              </a:lnSpc>
            </a:pPr>
            <a:r>
              <a:rPr lang="en-US" sz="2400" spc="20" dirty="0">
                <a:solidFill>
                  <a:schemeClr val="accent1"/>
                </a:solidFill>
                <a:latin typeface="Arial" panose="020B0604020202020204" pitchFamily="34" charset="0"/>
                <a:cs typeface="Arial" panose="020B0604020202020204" pitchFamily="34" charset="0"/>
              </a:rPr>
              <a:t>Share </a:t>
            </a:r>
            <a:endParaRPr lang="en-US" sz="2400" cap="all" spc="20" dirty="0">
              <a:solidFill>
                <a:schemeClr val="accent1"/>
              </a:solidFill>
              <a:latin typeface="Arial" panose="020B0604020202020204" pitchFamily="34" charset="0"/>
              <a:cs typeface="Arial" panose="020B0604020202020204" pitchFamily="34" charset="0"/>
            </a:endParaRPr>
          </a:p>
          <a:p>
            <a:pPr algn="ctr">
              <a:lnSpc>
                <a:spcPts val="1600"/>
              </a:lnSpc>
            </a:pPr>
            <a:r>
              <a:rPr lang="en-US" sz="1100" b="1" cap="all" spc="20" dirty="0">
                <a:solidFill>
                  <a:prstClr val="black"/>
                </a:solidFill>
                <a:latin typeface="Arial" panose="020B0604020202020204" pitchFamily="34" charset="0"/>
                <a:cs typeface="Arial" panose="020B0604020202020204" pitchFamily="34" charset="0"/>
              </a:rPr>
              <a:t>(</a:t>
            </a:r>
            <a:r>
              <a:rPr lang="en-US" sz="1100" b="1" spc="20" dirty="0">
                <a:solidFill>
                  <a:prstClr val="black"/>
                </a:solidFill>
                <a:latin typeface="Arial" panose="020B0604020202020204" pitchFamily="34" charset="0"/>
                <a:cs typeface="Arial" panose="020B0604020202020204" pitchFamily="34" charset="0"/>
              </a:rPr>
              <a:t>As of </a:t>
            </a:r>
            <a:r>
              <a:rPr lang="pl-PL" sz="1100" b="1" spc="20" dirty="0">
                <a:solidFill>
                  <a:prstClr val="black"/>
                </a:solidFill>
                <a:latin typeface="Arial" panose="020B0604020202020204" pitchFamily="34" charset="0"/>
                <a:cs typeface="Arial" panose="020B0604020202020204" pitchFamily="34" charset="0"/>
              </a:rPr>
              <a:t>12</a:t>
            </a:r>
            <a:r>
              <a:rPr lang="en-US" sz="1100" b="1" spc="20" dirty="0">
                <a:solidFill>
                  <a:prstClr val="black"/>
                </a:solidFill>
                <a:latin typeface="Arial" panose="020B0604020202020204" pitchFamily="34" charset="0"/>
                <a:cs typeface="Arial" panose="020B0604020202020204" pitchFamily="34" charset="0"/>
              </a:rPr>
              <a:t>/3</a:t>
            </a:r>
            <a:r>
              <a:rPr lang="pl-PL" sz="1100" b="1" spc="20" dirty="0">
                <a:solidFill>
                  <a:prstClr val="black"/>
                </a:solidFill>
                <a:latin typeface="Arial" panose="020B0604020202020204" pitchFamily="34" charset="0"/>
                <a:cs typeface="Arial" panose="020B0604020202020204" pitchFamily="34" charset="0"/>
              </a:rPr>
              <a:t>1</a:t>
            </a:r>
            <a:r>
              <a:rPr lang="en-US" sz="1100" b="1" spc="20" dirty="0">
                <a:solidFill>
                  <a:prstClr val="black"/>
                </a:solidFill>
                <a:latin typeface="Arial" panose="020B0604020202020204" pitchFamily="34" charset="0"/>
                <a:cs typeface="Arial" panose="020B0604020202020204" pitchFamily="34" charset="0"/>
              </a:rPr>
              <a:t>/1</a:t>
            </a:r>
            <a:r>
              <a:rPr lang="pl-PL" sz="1100" b="1" spc="20" dirty="0">
                <a:solidFill>
                  <a:prstClr val="black"/>
                </a:solidFill>
                <a:latin typeface="Arial" panose="020B0604020202020204" pitchFamily="34" charset="0"/>
                <a:cs typeface="Arial" panose="020B0604020202020204" pitchFamily="34" charset="0"/>
              </a:rPr>
              <a:t>9</a:t>
            </a:r>
            <a:r>
              <a:rPr lang="en-US" sz="1100" b="1" spc="2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17676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36</a:t>
            </a:fld>
            <a:endParaRPr lang="en-US" dirty="0"/>
          </a:p>
        </p:txBody>
      </p:sp>
      <p:sp>
        <p:nvSpPr>
          <p:cNvPr id="4" name="Text Placeholder 3"/>
          <p:cNvSpPr>
            <a:spLocks noGrp="1"/>
          </p:cNvSpPr>
          <p:nvPr>
            <p:ph type="body" sz="quarter" idx="10"/>
          </p:nvPr>
        </p:nvSpPr>
        <p:spPr/>
        <p:txBody>
          <a:bodyPr/>
          <a:lstStyle/>
          <a:p>
            <a:r>
              <a:rPr lang="en-US" dirty="0"/>
              <a:t>Taking Another Look at the “Lost Decade”</a:t>
            </a:r>
          </a:p>
        </p:txBody>
      </p:sp>
      <p:sp>
        <p:nvSpPr>
          <p:cNvPr id="3" name="Text Placeholder 2"/>
          <p:cNvSpPr>
            <a:spLocks noGrp="1"/>
          </p:cNvSpPr>
          <p:nvPr>
            <p:ph type="body" sz="quarter" idx="14"/>
          </p:nvPr>
        </p:nvSpPr>
        <p:spPr>
          <a:xfrm>
            <a:off x="457200" y="1371600"/>
            <a:ext cx="8686800" cy="830997"/>
          </a:xfrm>
        </p:spPr>
        <p:txBody>
          <a:bodyPr>
            <a:spAutoFit/>
          </a:bodyPr>
          <a:lstStyle/>
          <a:p>
            <a:r>
              <a:rPr lang="en-US" dirty="0"/>
              <a:t>Franklin Rising Dividends Fund–Advisor Class </a:t>
            </a:r>
          </a:p>
          <a:p>
            <a:r>
              <a:rPr lang="en-US" b="0" dirty="0"/>
              <a:t>Growth of a $10,000 Investment </a:t>
            </a:r>
          </a:p>
          <a:p>
            <a:r>
              <a:rPr lang="en-US" b="0" dirty="0"/>
              <a:t>10-Year Period Ended December 31, 2009</a:t>
            </a:r>
          </a:p>
        </p:txBody>
      </p:sp>
      <p:graphicFrame>
        <p:nvGraphicFramePr>
          <p:cNvPr id="10" name="Chart 9"/>
          <p:cNvGraphicFramePr/>
          <p:nvPr>
            <p:extLst>
              <p:ext uri="{D42A27DB-BD31-4B8C-83A1-F6EECF244321}">
                <p14:modId xmlns:p14="http://schemas.microsoft.com/office/powerpoint/2010/main" val="4247327264"/>
              </p:ext>
            </p:extLst>
          </p:nvPr>
        </p:nvGraphicFramePr>
        <p:xfrm>
          <a:off x="455613" y="2295524"/>
          <a:ext cx="10793412" cy="274765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6">
            <a:extLst>
              <a:ext uri="{FF2B5EF4-FFF2-40B4-BE49-F238E27FC236}">
                <a16:creationId xmlns:a16="http://schemas.microsoft.com/office/drawing/2014/main" id="{63CC9D6B-135E-4092-99A8-412FD8535FD4}"/>
              </a:ext>
            </a:extLst>
          </p:cNvPr>
          <p:cNvSpPr>
            <a:spLocks noGrp="1"/>
          </p:cNvSpPr>
          <p:nvPr>
            <p:ph type="body" sz="quarter" idx="26"/>
          </p:nvPr>
        </p:nvSpPr>
        <p:spPr>
          <a:xfrm>
            <a:off x="457200" y="5922963"/>
            <a:ext cx="11274425" cy="569912"/>
          </a:xfrm>
        </p:spPr>
        <p:txBody>
          <a:bodyPr/>
          <a:lstStyle/>
          <a:p>
            <a:pPr>
              <a:spcAft>
                <a:spcPts val="600"/>
              </a:spcAft>
            </a:pPr>
            <a:r>
              <a:rPr lang="en-US" sz="1400" i="1" spc="20" dirty="0"/>
              <a:t>Performance data represents past performance, which does not guarantee future results. Current performance may differ from figures shown. The fund’s investment return and principal value will change with market</a:t>
            </a:r>
            <a:r>
              <a:rPr lang="pl-PL" sz="1400" i="1" spc="20" dirty="0"/>
              <a:t> </a:t>
            </a:r>
            <a:r>
              <a:rPr lang="en-US" sz="1400" i="1" spc="20" dirty="0"/>
              <a:t>conditions, and investors may have a gain or a loss when they sell their shares. Please call Franklin Templeton at (800) DIAL BEN/342-5236 or visit franklintempleton.com for the fund’s most recent month-end performance. </a:t>
            </a:r>
          </a:p>
          <a:p>
            <a:pPr>
              <a:spcAft>
                <a:spcPts val="600"/>
              </a:spcAft>
            </a:pPr>
            <a:r>
              <a:rPr lang="en-US" sz="1400" dirty="0">
                <a:solidFill>
                  <a:prstClr val="black"/>
                </a:solidFill>
              </a:rPr>
              <a:t>Advisor Class shares do not have sales charges or Rule 12b-1 fees and are offered only to certain eligible investors as stated in the prospectus</a:t>
            </a:r>
            <a:endParaRPr lang="pl-PL" sz="1400" dirty="0"/>
          </a:p>
          <a:p>
            <a:r>
              <a:rPr lang="en-US" dirty="0"/>
              <a:t>1. Effective 10/3/05, the fund began offering Advisor Class Shares. For periods prior to the fund’s Advisor Class inception date, restated figures are used based on the fund’s oldest share class, Class A performance, excluding the effect of </a:t>
            </a:r>
            <a:br>
              <a:rPr lang="en-US" dirty="0"/>
            </a:br>
            <a:r>
              <a:rPr lang="en-US" dirty="0"/>
              <a:t>Class A’s initial sales charge but reflecting the effect of the Class A Rule12b-1 fees; and for periods after the fund’s Advisor Class inception date, actual Advisor Class performance is used, reflecting all charges and fees applicable to that class. </a:t>
            </a:r>
            <a:br>
              <a:rPr lang="en-US" dirty="0"/>
            </a:br>
            <a:r>
              <a:rPr lang="en-US" dirty="0"/>
              <a:t>2. Source: Morningstar. S&amp;P, LLC. All rights reserved. Indexes are unmanaged and one cannot invest directly in an index. Index returns do not reflect any fees, expenses or sales charges. </a:t>
            </a:r>
          </a:p>
        </p:txBody>
      </p:sp>
    </p:spTree>
    <p:extLst>
      <p:ext uri="{BB962C8B-B14F-4D97-AF65-F5344CB8AC3E}">
        <p14:creationId xmlns:p14="http://schemas.microsoft.com/office/powerpoint/2010/main" val="156517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37</a:t>
            </a:fld>
            <a:endParaRPr lang="en-US" dirty="0"/>
          </a:p>
        </p:txBody>
      </p:sp>
      <p:sp>
        <p:nvSpPr>
          <p:cNvPr id="4" name="Text Placeholder 3"/>
          <p:cNvSpPr>
            <a:spLocks noGrp="1"/>
          </p:cNvSpPr>
          <p:nvPr>
            <p:ph type="body" sz="quarter" idx="10"/>
          </p:nvPr>
        </p:nvSpPr>
        <p:spPr/>
        <p:txBody>
          <a:bodyPr/>
          <a:lstStyle/>
          <a:p>
            <a:r>
              <a:rPr lang="en-US" dirty="0"/>
              <a:t>Franklin Rising Dividends Fund–Advisor Class Performance and Risk</a:t>
            </a:r>
          </a:p>
        </p:txBody>
      </p:sp>
      <p:sp>
        <p:nvSpPr>
          <p:cNvPr id="5" name="Content Placeholder 4"/>
          <p:cNvSpPr>
            <a:spLocks noGrp="1"/>
          </p:cNvSpPr>
          <p:nvPr>
            <p:ph sz="quarter" idx="27"/>
          </p:nvPr>
        </p:nvSpPr>
        <p:spPr>
          <a:xfrm>
            <a:off x="457199" y="1371600"/>
            <a:ext cx="9194801" cy="276999"/>
          </a:xfrm>
        </p:spPr>
        <p:txBody>
          <a:bodyPr wrap="square">
            <a:spAutoFit/>
          </a:bodyPr>
          <a:lstStyle/>
          <a:p>
            <a:r>
              <a:rPr lang="en-US" sz="1800" b="1" dirty="0">
                <a:solidFill>
                  <a:schemeClr val="tx1"/>
                </a:solidFill>
              </a:rPr>
              <a:t>Monthly Rolling 10-Year Periods Over the 20-Year Period Ended </a:t>
            </a:r>
            <a:r>
              <a:rPr lang="pl-PL" sz="1800" b="1" dirty="0">
                <a:solidFill>
                  <a:schemeClr val="tx1"/>
                </a:solidFill>
              </a:rPr>
              <a:t>December 31, 2019</a:t>
            </a:r>
            <a:endParaRPr lang="en-US" sz="1800" b="1" dirty="0">
              <a:solidFill>
                <a:schemeClr val="tx1"/>
              </a:solidFill>
            </a:endParaRPr>
          </a:p>
        </p:txBody>
      </p:sp>
      <p:grpSp>
        <p:nvGrpSpPr>
          <p:cNvPr id="7" name="Group 6"/>
          <p:cNvGrpSpPr/>
          <p:nvPr/>
        </p:nvGrpSpPr>
        <p:grpSpPr>
          <a:xfrm>
            <a:off x="457200" y="1927917"/>
            <a:ext cx="3929204" cy="3259247"/>
            <a:chOff x="1874067" y="1937442"/>
            <a:chExt cx="3929204" cy="3259247"/>
          </a:xfrm>
        </p:grpSpPr>
        <p:sp>
          <p:nvSpPr>
            <p:cNvPr id="6" name="Rectangle 5"/>
            <p:cNvSpPr/>
            <p:nvPr/>
          </p:nvSpPr>
          <p:spPr>
            <a:xfrm>
              <a:off x="1874067" y="1937442"/>
              <a:ext cx="3929204" cy="3259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TextBox 11"/>
            <p:cNvSpPr txBox="1"/>
            <p:nvPr/>
          </p:nvSpPr>
          <p:spPr>
            <a:xfrm>
              <a:off x="2119597" y="2201053"/>
              <a:ext cx="3438144" cy="323165"/>
            </a:xfrm>
            <a:prstGeom prst="rect">
              <a:avLst/>
            </a:prstGeom>
            <a:noFill/>
          </p:spPr>
          <p:txBody>
            <a:bodyPr wrap="square" lIns="0" tIns="0" rIns="0" bIns="0" rtlCol="0" anchor="ctr" anchorCtr="0">
              <a:spAutoFit/>
            </a:bodyPr>
            <a:lstStyle/>
            <a:p>
              <a:pPr algn="ctr"/>
              <a:r>
                <a:rPr lang="en-US" sz="2100" b="1" dirty="0">
                  <a:solidFill>
                    <a:schemeClr val="accent1"/>
                  </a:solidFill>
                  <a:latin typeface="Arial" panose="020B0604020202020204" pitchFamily="34" charset="0"/>
                  <a:cs typeface="Arial" panose="020B0604020202020204" pitchFamily="34" charset="0"/>
                </a:rPr>
                <a:t>OUTPERFORMANCE</a:t>
              </a:r>
            </a:p>
          </p:txBody>
        </p:sp>
        <p:sp>
          <p:nvSpPr>
            <p:cNvPr id="13" name="TextBox 12"/>
            <p:cNvSpPr txBox="1"/>
            <p:nvPr/>
          </p:nvSpPr>
          <p:spPr>
            <a:xfrm>
              <a:off x="2119597" y="4128440"/>
              <a:ext cx="3438144" cy="752119"/>
            </a:xfrm>
            <a:prstGeom prst="rect">
              <a:avLst/>
            </a:prstGeom>
            <a:noFill/>
          </p:spPr>
          <p:txBody>
            <a:bodyPr wrap="square" lIns="0" tIns="0" rIns="0" bIns="0" rtlCol="0" anchor="ctr" anchorCtr="0">
              <a:spAutoFit/>
            </a:bodyPr>
            <a:lstStyle/>
            <a:p>
              <a:pPr algn="ctr"/>
              <a:r>
                <a:rPr lang="en-US" sz="1600" dirty="0">
                  <a:solidFill>
                    <a:schemeClr val="accent1"/>
                  </a:solidFill>
                  <a:latin typeface="Arial" panose="020B0604020202020204" pitchFamily="34" charset="0"/>
                  <a:cs typeface="Arial" panose="020B0604020202020204" pitchFamily="34" charset="0"/>
                </a:rPr>
                <a:t>Percentage of 10-year rolling periods the fund’s Advisor Class shares</a:t>
              </a:r>
              <a:r>
                <a:rPr lang="en-US" sz="1600" baseline="30000" dirty="0">
                  <a:solidFill>
                    <a:schemeClr val="accent1"/>
                  </a:solidFill>
                  <a:latin typeface="Arial" panose="020B0604020202020204" pitchFamily="34" charset="0"/>
                  <a:cs typeface="Arial" panose="020B0604020202020204" pitchFamily="34" charset="0"/>
                </a:rPr>
                <a:t>1</a:t>
              </a:r>
              <a:r>
                <a:rPr lang="en-US" sz="1600" dirty="0">
                  <a:solidFill>
                    <a:schemeClr val="accent1"/>
                  </a:solidFill>
                  <a:latin typeface="Arial" panose="020B0604020202020204" pitchFamily="34" charset="0"/>
                  <a:cs typeface="Arial" panose="020B0604020202020204" pitchFamily="34" charset="0"/>
                </a:rPr>
                <a:t> outperformed the S&amp;P 500 Index</a:t>
              </a:r>
            </a:p>
          </p:txBody>
        </p:sp>
        <p:sp>
          <p:nvSpPr>
            <p:cNvPr id="14" name="TextBox 13"/>
            <p:cNvSpPr txBox="1"/>
            <p:nvPr/>
          </p:nvSpPr>
          <p:spPr>
            <a:xfrm>
              <a:off x="2119597" y="2789515"/>
              <a:ext cx="3438144" cy="1538883"/>
            </a:xfrm>
            <a:prstGeom prst="rect">
              <a:avLst/>
            </a:prstGeom>
            <a:noFill/>
          </p:spPr>
          <p:txBody>
            <a:bodyPr wrap="square" lIns="0" tIns="0" rIns="0" bIns="0" rtlCol="0" anchor="ctr" anchorCtr="0">
              <a:spAutoFit/>
            </a:bodyPr>
            <a:lstStyle/>
            <a:p>
              <a:pPr algn="ctr"/>
              <a:r>
                <a:rPr lang="pl-PL" sz="10000" b="1" spc="-100" dirty="0">
                  <a:solidFill>
                    <a:schemeClr val="accent1"/>
                  </a:solidFill>
                  <a:latin typeface="Arial" panose="020B0604020202020204" pitchFamily="34" charset="0"/>
                  <a:cs typeface="Arial" panose="020B0604020202020204" pitchFamily="34" charset="0"/>
                </a:rPr>
                <a:t>54</a:t>
              </a:r>
              <a:r>
                <a:rPr lang="en-US" sz="6500" b="1" dirty="0">
                  <a:solidFill>
                    <a:schemeClr val="accent1"/>
                  </a:solidFill>
                  <a:latin typeface="Arial" panose="020B0604020202020204" pitchFamily="34" charset="0"/>
                  <a:cs typeface="Arial" panose="020B0604020202020204" pitchFamily="34" charset="0"/>
                </a:rPr>
                <a:t>%</a:t>
              </a:r>
            </a:p>
          </p:txBody>
        </p:sp>
      </p:grpSp>
      <p:grpSp>
        <p:nvGrpSpPr>
          <p:cNvPr id="10" name="Group 9"/>
          <p:cNvGrpSpPr/>
          <p:nvPr/>
        </p:nvGrpSpPr>
        <p:grpSpPr>
          <a:xfrm>
            <a:off x="4704785" y="1927917"/>
            <a:ext cx="3929204" cy="3259247"/>
            <a:chOff x="6274052" y="1937442"/>
            <a:chExt cx="3929204" cy="3259247"/>
          </a:xfrm>
        </p:grpSpPr>
        <p:sp>
          <p:nvSpPr>
            <p:cNvPr id="26" name="Rectangle 25"/>
            <p:cNvSpPr/>
            <p:nvPr/>
          </p:nvSpPr>
          <p:spPr>
            <a:xfrm>
              <a:off x="6274052" y="1937442"/>
              <a:ext cx="3929204" cy="3259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19582" y="2218758"/>
              <a:ext cx="3438144" cy="323165"/>
            </a:xfrm>
            <a:prstGeom prst="rect">
              <a:avLst/>
            </a:prstGeom>
            <a:noFill/>
          </p:spPr>
          <p:txBody>
            <a:bodyPr wrap="square" lIns="0" tIns="0" rIns="0" bIns="0" rtlCol="0" anchor="ctr" anchorCtr="0">
              <a:spAutoFit/>
            </a:bodyPr>
            <a:lstStyle/>
            <a:p>
              <a:pPr algn="ctr"/>
              <a:r>
                <a:rPr lang="en-US" sz="2100" b="1" dirty="0">
                  <a:solidFill>
                    <a:schemeClr val="accent1"/>
                  </a:solidFill>
                  <a:latin typeface="Arial" panose="020B0604020202020204" pitchFamily="34" charset="0"/>
                  <a:cs typeface="Arial" panose="020B0604020202020204" pitchFamily="34" charset="0"/>
                </a:rPr>
                <a:t>LOWER RISK</a:t>
              </a:r>
            </a:p>
          </p:txBody>
        </p:sp>
        <p:sp>
          <p:nvSpPr>
            <p:cNvPr id="20" name="TextBox 19"/>
            <p:cNvSpPr txBox="1"/>
            <p:nvPr/>
          </p:nvSpPr>
          <p:spPr>
            <a:xfrm>
              <a:off x="6519582" y="4185931"/>
              <a:ext cx="3438144" cy="738664"/>
            </a:xfrm>
            <a:prstGeom prst="rect">
              <a:avLst/>
            </a:prstGeom>
            <a:noFill/>
          </p:spPr>
          <p:txBody>
            <a:bodyPr wrap="square" lIns="0" tIns="0" rIns="0" bIns="0" rtlCol="0" anchor="ctr" anchorCtr="0">
              <a:spAutoFit/>
            </a:bodyPr>
            <a:lstStyle/>
            <a:p>
              <a:pPr algn="ctr"/>
              <a:r>
                <a:rPr lang="en-US" sz="1600" dirty="0">
                  <a:solidFill>
                    <a:schemeClr val="accent1"/>
                  </a:solidFill>
                  <a:latin typeface="Arial" panose="020B0604020202020204" pitchFamily="34" charset="0"/>
                  <a:cs typeface="Arial" panose="020B0604020202020204" pitchFamily="34" charset="0"/>
                </a:rPr>
                <a:t>Percentage of 10-year rolling periods the fund had a lower beta </a:t>
              </a:r>
            </a:p>
            <a:p>
              <a:pPr algn="ctr"/>
              <a:r>
                <a:rPr lang="en-US" sz="1600" dirty="0">
                  <a:solidFill>
                    <a:schemeClr val="accent1"/>
                  </a:solidFill>
                  <a:latin typeface="Arial" panose="020B0604020202020204" pitchFamily="34" charset="0"/>
                  <a:cs typeface="Arial" panose="020B0604020202020204" pitchFamily="34" charset="0"/>
                </a:rPr>
                <a:t>than the S&amp;P 500 Index</a:t>
              </a:r>
              <a:r>
                <a:rPr lang="en-US" sz="1600" baseline="30000" dirty="0">
                  <a:solidFill>
                    <a:schemeClr val="accent1"/>
                  </a:solidFill>
                  <a:latin typeface="Arial" panose="020B0604020202020204" pitchFamily="34" charset="0"/>
                  <a:cs typeface="Arial" panose="020B0604020202020204" pitchFamily="34" charset="0"/>
                </a:rPr>
                <a:t>2</a:t>
              </a:r>
              <a:endParaRPr lang="en-US" sz="1600" dirty="0">
                <a:solidFill>
                  <a:schemeClr val="accent1"/>
                </a:solidFill>
                <a:latin typeface="Arial" panose="020B0604020202020204" pitchFamily="34" charset="0"/>
                <a:cs typeface="Arial" panose="020B0604020202020204" pitchFamily="34" charset="0"/>
              </a:endParaRPr>
            </a:p>
          </p:txBody>
        </p:sp>
        <p:sp>
          <p:nvSpPr>
            <p:cNvPr id="21" name="TextBox 20"/>
            <p:cNvSpPr txBox="1"/>
            <p:nvPr/>
          </p:nvSpPr>
          <p:spPr>
            <a:xfrm>
              <a:off x="6519582" y="2797623"/>
              <a:ext cx="3438144" cy="1538883"/>
            </a:xfrm>
            <a:prstGeom prst="rect">
              <a:avLst/>
            </a:prstGeom>
            <a:noFill/>
          </p:spPr>
          <p:txBody>
            <a:bodyPr wrap="square" lIns="0" tIns="0" rIns="0" bIns="0" rtlCol="0" anchor="ctr" anchorCtr="0">
              <a:spAutoFit/>
            </a:bodyPr>
            <a:lstStyle/>
            <a:p>
              <a:pPr algn="ctr"/>
              <a:r>
                <a:rPr lang="en-US" sz="10000" b="1" spc="-100" dirty="0">
                  <a:solidFill>
                    <a:schemeClr val="accent1"/>
                  </a:solidFill>
                  <a:latin typeface="Arial" panose="020B0604020202020204" pitchFamily="34" charset="0"/>
                  <a:cs typeface="Arial" panose="020B0604020202020204" pitchFamily="34" charset="0"/>
                </a:rPr>
                <a:t>100</a:t>
              </a:r>
              <a:r>
                <a:rPr lang="en-US" sz="6500" b="1" dirty="0">
                  <a:solidFill>
                    <a:schemeClr val="accent1"/>
                  </a:solidFill>
                  <a:latin typeface="Arial" panose="020B0604020202020204" pitchFamily="34" charset="0"/>
                  <a:cs typeface="Arial" panose="020B0604020202020204" pitchFamily="34" charset="0"/>
                </a:rPr>
                <a:t>%</a:t>
              </a:r>
            </a:p>
          </p:txBody>
        </p:sp>
      </p:grpSp>
      <p:sp>
        <p:nvSpPr>
          <p:cNvPr id="22" name="Text Placeholder 2">
            <a:extLst>
              <a:ext uri="{FF2B5EF4-FFF2-40B4-BE49-F238E27FC236}">
                <a16:creationId xmlns:a16="http://schemas.microsoft.com/office/drawing/2014/main" id="{FE36E25F-0A70-466B-AC77-918D4CA75070}"/>
              </a:ext>
            </a:extLst>
          </p:cNvPr>
          <p:cNvSpPr>
            <a:spLocks noGrp="1"/>
          </p:cNvSpPr>
          <p:nvPr>
            <p:ph type="body" sz="quarter" idx="26"/>
          </p:nvPr>
        </p:nvSpPr>
        <p:spPr>
          <a:xfrm>
            <a:off x="457200" y="5407963"/>
            <a:ext cx="11274425" cy="1084912"/>
          </a:xfrm>
        </p:spPr>
        <p:txBody>
          <a:bodyPr>
            <a:spAutoFit/>
          </a:bodyPr>
          <a:lstStyle/>
          <a:p>
            <a:pPr>
              <a:spcAft>
                <a:spcPts val="600"/>
              </a:spcAft>
            </a:pPr>
            <a:r>
              <a:rPr lang="en-US" sz="1400" i="1" dirty="0">
                <a:solidFill>
                  <a:prstClr val="black"/>
                </a:solidFill>
              </a:rPr>
              <a:t>Performance data represents past performance, which does not guarantee future results. </a:t>
            </a:r>
          </a:p>
          <a:p>
            <a:pPr>
              <a:spcAft>
                <a:spcPts val="600"/>
              </a:spcAft>
            </a:pPr>
            <a:r>
              <a:rPr lang="en-US" sz="1400" dirty="0">
                <a:solidFill>
                  <a:prstClr val="black"/>
                </a:solidFill>
              </a:rPr>
              <a:t>Advisor Class shares do not have sales charges or Rule 12b-1 fees and are offered only to certain eligible investors as stated in the prospectus. </a:t>
            </a:r>
            <a:endParaRPr lang="pl-PL" sz="1400" dirty="0"/>
          </a:p>
          <a:p>
            <a:r>
              <a:rPr lang="en-US" dirty="0"/>
              <a:t>1. Effective 10/3/05, the fund began offering Advisor Class Shares. For periods prior to the fund’s Advisor Class inception date, restated figures are used based on the fund’s oldest share class, Class A performance, excluding the effect of Class A’s initial sales charge but reflecting the effect of the Class A Rule12b-1 fees; and for periods after the fund’s Advisor Class inception date, actual Advisor Class performance is used, reflecting all charges and fees applicable to that class. </a:t>
            </a:r>
          </a:p>
          <a:p>
            <a:r>
              <a:rPr lang="en-US" dirty="0"/>
              <a:t>2. Source: Morningstar. S&amp;P, LL</a:t>
            </a:r>
            <a:r>
              <a:rPr lang="pl-PL" dirty="0"/>
              <a:t>C</a:t>
            </a:r>
            <a:r>
              <a:rPr lang="en-US" dirty="0"/>
              <a:t>. All rights reserved. Indexes are unmanaged and one cannot invest directly in an index. Index returns do not reflect any fees, expenses or sales charges. </a:t>
            </a:r>
          </a:p>
        </p:txBody>
      </p:sp>
    </p:spTree>
    <p:extLst>
      <p:ext uri="{BB962C8B-B14F-4D97-AF65-F5344CB8AC3E}">
        <p14:creationId xmlns:p14="http://schemas.microsoft.com/office/powerpoint/2010/main" val="23333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4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38</a:t>
            </a:fld>
            <a:endParaRPr lang="en-US" dirty="0"/>
          </a:p>
        </p:txBody>
      </p:sp>
      <p:sp>
        <p:nvSpPr>
          <p:cNvPr id="4" name="Text Placeholder 3"/>
          <p:cNvSpPr>
            <a:spLocks noGrp="1"/>
          </p:cNvSpPr>
          <p:nvPr>
            <p:ph type="body" sz="quarter" idx="10"/>
          </p:nvPr>
        </p:nvSpPr>
        <p:spPr/>
        <p:txBody>
          <a:bodyPr/>
          <a:lstStyle/>
          <a:p>
            <a:r>
              <a:rPr lang="en-US" dirty="0"/>
              <a:t>Performance Highlights</a:t>
            </a:r>
            <a:endParaRPr lang="pl-PL" dirty="0"/>
          </a:p>
          <a:p>
            <a:r>
              <a:rPr lang="en-US" sz="2000" b="0" dirty="0">
                <a:solidFill>
                  <a:schemeClr val="tx1"/>
                </a:solidFill>
              </a:rPr>
              <a:t>Franklin Rising Dividends Fund</a:t>
            </a:r>
            <a:r>
              <a:rPr lang="pl-PL" sz="2000" b="0" dirty="0">
                <a:solidFill>
                  <a:schemeClr val="tx1"/>
                </a:solidFill>
              </a:rPr>
              <a:t>–Advisor Class</a:t>
            </a:r>
            <a:endParaRPr lang="en-US" sz="2000" b="0" dirty="0">
              <a:solidFill>
                <a:schemeClr val="tx1"/>
              </a:solidFill>
            </a:endParaRPr>
          </a:p>
          <a:p>
            <a:endParaRPr lang="en-US" dirty="0"/>
          </a:p>
        </p:txBody>
      </p:sp>
      <p:sp>
        <p:nvSpPr>
          <p:cNvPr id="3" name="Text Placeholder 2"/>
          <p:cNvSpPr>
            <a:spLocks noGrp="1"/>
          </p:cNvSpPr>
          <p:nvPr>
            <p:ph type="body" sz="quarter" idx="14"/>
          </p:nvPr>
        </p:nvSpPr>
        <p:spPr>
          <a:xfrm>
            <a:off x="457200" y="1371600"/>
            <a:ext cx="8686800" cy="276999"/>
          </a:xfrm>
        </p:spPr>
        <p:txBody>
          <a:bodyPr>
            <a:spAutoFit/>
          </a:bodyPr>
          <a:lstStyle/>
          <a:p>
            <a:r>
              <a:rPr lang="en-US" dirty="0"/>
              <a:t>As of </a:t>
            </a:r>
            <a:r>
              <a:rPr lang="pl-PL" dirty="0"/>
              <a:t>December 3</a:t>
            </a:r>
            <a:r>
              <a:rPr lang="en-US" dirty="0"/>
              <a:t>1, 201</a:t>
            </a:r>
            <a:r>
              <a:rPr lang="pl-PL" dirty="0"/>
              <a:t>9</a:t>
            </a:r>
            <a:endParaRPr lang="en-US" dirty="0"/>
          </a:p>
        </p:txBody>
      </p:sp>
      <p:sp>
        <p:nvSpPr>
          <p:cNvPr id="16" name="Rectangle 15"/>
          <p:cNvSpPr/>
          <p:nvPr/>
        </p:nvSpPr>
        <p:spPr>
          <a:xfrm>
            <a:off x="457200" y="1950178"/>
            <a:ext cx="11080309" cy="1999081"/>
          </a:xfrm>
          <a:prstGeom prst="rect">
            <a:avLst/>
          </a:prstGeom>
          <a:noFill/>
          <a:ln w="47625"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nvGrpSpPr>
          <p:cNvPr id="17" name="Group 16"/>
          <p:cNvGrpSpPr/>
          <p:nvPr/>
        </p:nvGrpSpPr>
        <p:grpSpPr>
          <a:xfrm>
            <a:off x="700275" y="2163647"/>
            <a:ext cx="2636478" cy="1392727"/>
            <a:chOff x="455543" y="2128240"/>
            <a:chExt cx="1340315" cy="708025"/>
          </a:xfrm>
        </p:grpSpPr>
        <p:pic>
          <p:nvPicPr>
            <p:cNvPr id="18" name="Picture 82" descr="LL_key_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55543" y="2705887"/>
              <a:ext cx="1340315" cy="13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3" descr="Lipper_Logo_rg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gray">
            <a:xfrm>
              <a:off x="455543" y="2128240"/>
              <a:ext cx="1275110" cy="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35" descr="5_LL_Preservation_rb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33009" y="2562484"/>
            <a:ext cx="2952066" cy="81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2"/>
          <p:cNvSpPr txBox="1">
            <a:spLocks noChangeArrowheads="1"/>
          </p:cNvSpPr>
          <p:nvPr/>
        </p:nvSpPr>
        <p:spPr bwMode="auto">
          <a:xfrm>
            <a:off x="7635230" y="2562484"/>
            <a:ext cx="1584273" cy="23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1600" b="1">
                <a:solidFill>
                  <a:schemeClr val="tx1"/>
                </a:solidFill>
                <a:latin typeface="Arial" pitchFamily="34" charset="0"/>
                <a:ea typeface="ＭＳ Ｐゴシック" pitchFamily="34" charset="-128"/>
              </a:defRPr>
            </a:lvl1pPr>
            <a:lvl2pPr marL="742950" indent="-285750" eaLnBrk="0" hangingPunct="0">
              <a:defRPr sz="1600" b="1">
                <a:solidFill>
                  <a:schemeClr val="tx1"/>
                </a:solidFill>
                <a:latin typeface="Arial" pitchFamily="34" charset="0"/>
                <a:ea typeface="ＭＳ Ｐゴシック" pitchFamily="34" charset="-128"/>
              </a:defRPr>
            </a:lvl2pPr>
            <a:lvl3pPr marL="1143000" indent="-228600" eaLnBrk="0" hangingPunct="0">
              <a:defRPr sz="1600" b="1">
                <a:solidFill>
                  <a:schemeClr val="tx1"/>
                </a:solidFill>
                <a:latin typeface="Arial" pitchFamily="34" charset="0"/>
                <a:ea typeface="ＭＳ Ｐゴシック" pitchFamily="34" charset="-128"/>
              </a:defRPr>
            </a:lvl3pPr>
            <a:lvl4pPr marL="1600200" indent="-228600" eaLnBrk="0" hangingPunct="0">
              <a:defRPr sz="1600" b="1">
                <a:solidFill>
                  <a:schemeClr val="tx1"/>
                </a:solidFill>
                <a:latin typeface="Arial" pitchFamily="34" charset="0"/>
                <a:ea typeface="ＭＳ Ｐゴシック" pitchFamily="34" charset="-128"/>
              </a:defRPr>
            </a:lvl4pPr>
            <a:lvl5pPr marL="2057400" indent="-228600" eaLnBrk="0" hangingPunct="0">
              <a:defRPr sz="16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0" dirty="0">
                <a:solidFill>
                  <a:srgbClr val="005598"/>
                </a:solidFill>
              </a:rPr>
              <a:t>NUMBER OF FUNDS:</a:t>
            </a:r>
            <a:endParaRPr lang="en-US" sz="3200" dirty="0">
              <a:solidFill>
                <a:srgbClr val="005598"/>
              </a:solidFill>
            </a:endParaRPr>
          </a:p>
        </p:txBody>
      </p:sp>
      <p:sp>
        <p:nvSpPr>
          <p:cNvPr id="29" name="Rectangle 28"/>
          <p:cNvSpPr>
            <a:spLocks noChangeArrowheads="1"/>
          </p:cNvSpPr>
          <p:nvPr/>
        </p:nvSpPr>
        <p:spPr bwMode="auto">
          <a:xfrm>
            <a:off x="3748570" y="2382648"/>
            <a:ext cx="5903176" cy="1134142"/>
          </a:xfrm>
          <a:prstGeom prst="rect">
            <a:avLst/>
          </a:prstGeom>
          <a:noFill/>
          <a:ln w="12700">
            <a:solidFill>
              <a:srgbClr val="BDAFA2"/>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defTabSz="820738" eaLnBrk="0" fontAlgn="base" hangingPunct="0">
              <a:spcBef>
                <a:spcPct val="0"/>
              </a:spcBef>
              <a:spcAft>
                <a:spcPct val="0"/>
              </a:spcAft>
            </a:pPr>
            <a:endParaRPr lang="en-US" sz="2200">
              <a:solidFill>
                <a:srgbClr val="000000"/>
              </a:solidFill>
              <a:ea typeface="ＭＳ Ｐゴシック" pitchFamily="34" charset="-128"/>
            </a:endParaRPr>
          </a:p>
        </p:txBody>
      </p:sp>
      <p:cxnSp>
        <p:nvCxnSpPr>
          <p:cNvPr id="30" name="Straight Connector 66"/>
          <p:cNvCxnSpPr>
            <a:cxnSpLocks noChangeShapeType="1"/>
          </p:cNvCxnSpPr>
          <p:nvPr/>
        </p:nvCxnSpPr>
        <p:spPr bwMode="auto">
          <a:xfrm>
            <a:off x="7212378" y="2382650"/>
            <a:ext cx="0" cy="1134140"/>
          </a:xfrm>
          <a:prstGeom prst="line">
            <a:avLst/>
          </a:prstGeom>
          <a:noFill/>
          <a:ln w="12700">
            <a:solidFill>
              <a:srgbClr val="BDAFA2"/>
            </a:solidFill>
            <a:round/>
            <a:headEnd/>
            <a:tailEnd/>
          </a:ln>
          <a:extLst>
            <a:ext uri="{909E8E84-426E-40DD-AFC4-6F175D3DCCD1}">
              <a14:hiddenFill xmlns:a14="http://schemas.microsoft.com/office/drawing/2010/main">
                <a:noFill/>
              </a14:hiddenFill>
            </a:ext>
          </a:extLst>
        </p:spPr>
      </p:cxnSp>
      <p:sp>
        <p:nvSpPr>
          <p:cNvPr id="31" name="TextBox 22"/>
          <p:cNvSpPr txBox="1">
            <a:spLocks noChangeArrowheads="1"/>
          </p:cNvSpPr>
          <p:nvPr/>
        </p:nvSpPr>
        <p:spPr bwMode="auto">
          <a:xfrm>
            <a:off x="3748570" y="2054147"/>
            <a:ext cx="3463808" cy="32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1600" b="1">
                <a:solidFill>
                  <a:schemeClr val="tx1"/>
                </a:solidFill>
                <a:latin typeface="Arial" pitchFamily="34" charset="0"/>
                <a:ea typeface="ＭＳ Ｐゴシック" pitchFamily="34" charset="-128"/>
              </a:defRPr>
            </a:lvl1pPr>
            <a:lvl2pPr marL="742950" indent="-285750" eaLnBrk="0" hangingPunct="0">
              <a:defRPr sz="1600" b="1">
                <a:solidFill>
                  <a:schemeClr val="tx1"/>
                </a:solidFill>
                <a:latin typeface="Arial" pitchFamily="34" charset="0"/>
                <a:ea typeface="ＭＳ Ｐゴシック" pitchFamily="34" charset="-128"/>
              </a:defRPr>
            </a:lvl2pPr>
            <a:lvl3pPr marL="1143000" indent="-228600" eaLnBrk="0" hangingPunct="0">
              <a:defRPr sz="1600" b="1">
                <a:solidFill>
                  <a:schemeClr val="tx1"/>
                </a:solidFill>
                <a:latin typeface="Arial" pitchFamily="34" charset="0"/>
                <a:ea typeface="ＭＳ Ｐゴシック" pitchFamily="34" charset="-128"/>
              </a:defRPr>
            </a:lvl3pPr>
            <a:lvl4pPr marL="1600200" indent="-228600" eaLnBrk="0" hangingPunct="0">
              <a:defRPr sz="1600" b="1">
                <a:solidFill>
                  <a:schemeClr val="tx1"/>
                </a:solidFill>
                <a:latin typeface="Arial" pitchFamily="34" charset="0"/>
                <a:ea typeface="ＭＳ Ｐゴシック" pitchFamily="34" charset="-128"/>
              </a:defRPr>
            </a:lvl4pPr>
            <a:lvl5pPr marL="2057400" indent="-228600" eaLnBrk="0" hangingPunct="0">
              <a:defRPr sz="16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b="1">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0" dirty="0">
                <a:solidFill>
                  <a:srgbClr val="005598"/>
                </a:solidFill>
              </a:rPr>
              <a:t>Large-Cap Core Funds Asset Group</a:t>
            </a:r>
            <a:endParaRPr lang="en-US" sz="3200" dirty="0">
              <a:solidFill>
                <a:srgbClr val="005598"/>
              </a:solidFill>
            </a:endParaRPr>
          </a:p>
        </p:txBody>
      </p:sp>
      <p:sp>
        <p:nvSpPr>
          <p:cNvPr id="5" name="TextBox 4"/>
          <p:cNvSpPr txBox="1"/>
          <p:nvPr/>
        </p:nvSpPr>
        <p:spPr>
          <a:xfrm>
            <a:off x="8255000" y="2969231"/>
            <a:ext cx="184731" cy="369332"/>
          </a:xfrm>
          <a:prstGeom prst="rect">
            <a:avLst/>
          </a:prstGeom>
          <a:noFill/>
        </p:spPr>
        <p:txBody>
          <a:bodyPr wrap="none" rtlCol="0">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22939617"/>
              </p:ext>
            </p:extLst>
          </p:nvPr>
        </p:nvGraphicFramePr>
        <p:xfrm>
          <a:off x="8092850" y="3016181"/>
          <a:ext cx="832909" cy="283845"/>
        </p:xfrm>
        <a:graphic>
          <a:graphicData uri="http://schemas.openxmlformats.org/drawingml/2006/table">
            <a:tbl>
              <a:tblPr>
                <a:tableStyleId>{5C22544A-7EE6-4342-B048-85BDC9FD1C3A}</a:tableStyleId>
              </a:tblPr>
              <a:tblGrid>
                <a:gridCol w="832909">
                  <a:extLst>
                    <a:ext uri="{9D8B030D-6E8A-4147-A177-3AD203B41FA5}">
                      <a16:colId xmlns:a16="http://schemas.microsoft.com/office/drawing/2014/main" val="20000"/>
                    </a:ext>
                  </a:extLst>
                </a:gridCol>
              </a:tblGrid>
              <a:tr h="228578">
                <a:tc>
                  <a:txBody>
                    <a:bodyPr/>
                    <a:lstStyle/>
                    <a:p>
                      <a:pPr algn="l" fontAlgn="b"/>
                      <a:r>
                        <a:rPr lang="en-US" sz="1800" b="1" u="none" strike="noStrike" dirty="0">
                          <a:effectLst/>
                          <a:latin typeface="+mj-lt"/>
                        </a:rPr>
                        <a:t>1</a:t>
                      </a:r>
                      <a:r>
                        <a:rPr lang="pl-PL" sz="1800" b="1" u="none" strike="noStrike" dirty="0">
                          <a:effectLst/>
                          <a:latin typeface="+mj-lt"/>
                        </a:rPr>
                        <a:t>2</a:t>
                      </a:r>
                      <a:r>
                        <a:rPr lang="en-US" sz="1800" b="1" u="none" strike="noStrike" dirty="0">
                          <a:effectLst/>
                          <a:latin typeface="+mj-lt"/>
                        </a:rPr>
                        <a:t>,</a:t>
                      </a:r>
                      <a:r>
                        <a:rPr lang="pl-PL" sz="1800" b="1" u="none" strike="noStrike" dirty="0">
                          <a:effectLst/>
                          <a:latin typeface="+mj-lt"/>
                        </a:rPr>
                        <a:t>253</a:t>
                      </a:r>
                      <a:endParaRPr lang="en-US" sz="1800" b="1" i="0" u="none" strike="noStrike" dirty="0">
                        <a:solidFill>
                          <a:srgbClr val="000000"/>
                        </a:solidFill>
                        <a:effectLst/>
                        <a:latin typeface="+mj-lt"/>
                      </a:endParaRPr>
                    </a:p>
                  </a:txBody>
                  <a:tcPr marL="9525" marR="9525" marT="9525" marB="0" anchor="b">
                    <a:noFill/>
                  </a:tcPr>
                </a:tc>
                <a:extLst>
                  <a:ext uri="{0D108BD9-81ED-4DB2-BD59-A6C34878D82A}">
                    <a16:rowId xmlns:a16="http://schemas.microsoft.com/office/drawing/2014/main" val="10000"/>
                  </a:ext>
                </a:extLst>
              </a:tr>
            </a:tbl>
          </a:graphicData>
        </a:graphic>
      </p:graphicFrame>
      <p:sp>
        <p:nvSpPr>
          <p:cNvPr id="21" name="Text Placeholder 5">
            <a:extLst>
              <a:ext uri="{FF2B5EF4-FFF2-40B4-BE49-F238E27FC236}">
                <a16:creationId xmlns:a16="http://schemas.microsoft.com/office/drawing/2014/main" id="{5CAD3960-8EA7-48A4-8BC5-8DF8D366DDB5}"/>
              </a:ext>
            </a:extLst>
          </p:cNvPr>
          <p:cNvSpPr txBox="1">
            <a:spLocks/>
          </p:cNvSpPr>
          <p:nvPr/>
        </p:nvSpPr>
        <p:spPr>
          <a:xfrm>
            <a:off x="457199" y="4984135"/>
            <a:ext cx="11274552" cy="1508105"/>
          </a:xfrm>
          <a:prstGeom prst="rect">
            <a:avLst/>
          </a:prstGeom>
        </p:spPr>
        <p:txBody>
          <a:bodyPr wrap="square" lIns="0" tIns="0" rIns="0" bIns="0" anchor="b" anchorCtr="0">
            <a:sp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000" i="0" kern="1200">
                <a:solidFill>
                  <a:schemeClr val="tx1"/>
                </a:solidFill>
                <a:latin typeface="Arial Narrow" panose="020B060602020203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30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200" i="1" kern="1200" baseline="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4pPr>
            <a:lvl5pPr marL="0" indent="0" algn="l" defTabSz="914400" rtl="0" eaLnBrk="1" latinLnBrk="0" hangingPunct="1">
              <a:lnSpc>
                <a:spcPts val="1300"/>
              </a:lnSpc>
              <a:spcBef>
                <a:spcPts val="0"/>
              </a:spcBef>
              <a:spcAft>
                <a:spcPts val="300"/>
              </a:spcAft>
              <a:buFont typeface="Arial" panose="020B0604020202020204" pitchFamily="34" charset="0"/>
              <a:buNone/>
              <a:defRPr sz="1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US" sz="1400" i="1" dirty="0">
                <a:solidFill>
                  <a:prstClr val="black"/>
                </a:solidFill>
              </a:rPr>
              <a:t>Performance data represents past performance, which does not guarantee future results. </a:t>
            </a:r>
          </a:p>
          <a:p>
            <a:pPr>
              <a:spcAft>
                <a:spcPts val="600"/>
              </a:spcAft>
            </a:pPr>
            <a:r>
              <a:rPr lang="en-US" sz="1400" dirty="0">
                <a:solidFill>
                  <a:prstClr val="black"/>
                </a:solidFill>
              </a:rPr>
              <a:t>Advisor Class shares do not have sales charges or Rule 12b-1 fees and are offered only to certain eligible investors as stated in the prospectus. </a:t>
            </a:r>
            <a:endParaRPr lang="pl-PL" sz="1400" dirty="0"/>
          </a:p>
          <a:p>
            <a:r>
              <a:rPr lang="en-US" dirty="0"/>
              <a:t>Source: Lipper. These awards are subject to change every month and are based on an equal-weighted average of percentile rankings over the last 3-, 5- and 10-year periods. Lipper Leader status is calculated monthly using data available at time of calculation; Lipper undertakes no responsibility for updating the calculations more frequently than monthly to incorporate more current data. Twenty percent of funds in </a:t>
            </a:r>
            <a:r>
              <a:rPr lang="pl-PL" dirty="0"/>
              <a:t>the </a:t>
            </a:r>
            <a:r>
              <a:rPr lang="en-US" dirty="0"/>
              <a:t>classification are named Lipper Leaders; the next 20% receive a score of 4; the next 20% are scored 3, the next 20% are scored 2, and the next 20% are scored 1. Under no circumstances does information about Lipper Leader funds constitute a recommendation to buy or sell funds, nor does it necessarily imply that a fund named as a Lipper Leader had the best performance within its category. Lipper Leader ratings are based on past fund performance, and past performance does not guarantee future results. Lipper ratings for Preservation reflect a fund’s historical loss avoidance relative to other funds within the same asset class. Preservation ratings are relative, rather than absolute measures, and funds named Lipper Leaders for Preservation may still experience losses periodically; those losses may be larger for equity and mixed equity funds than for fixed income funds. </a:t>
            </a:r>
          </a:p>
        </p:txBody>
      </p:sp>
    </p:spTree>
    <p:extLst>
      <p:ext uri="{BB962C8B-B14F-4D97-AF65-F5344CB8AC3E}">
        <p14:creationId xmlns:p14="http://schemas.microsoft.com/office/powerpoint/2010/main" val="159184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39</a:t>
            </a:fld>
            <a:endParaRPr lang="en-US" dirty="0"/>
          </a:p>
        </p:txBody>
      </p:sp>
      <p:sp>
        <p:nvSpPr>
          <p:cNvPr id="4" name="Text Placeholder 3"/>
          <p:cNvSpPr>
            <a:spLocks noGrp="1"/>
          </p:cNvSpPr>
          <p:nvPr>
            <p:ph type="body" sz="quarter" idx="10"/>
          </p:nvPr>
        </p:nvSpPr>
        <p:spPr>
          <a:xfrm>
            <a:off x="457200" y="274320"/>
            <a:ext cx="8686800" cy="914400"/>
          </a:xfrm>
        </p:spPr>
        <p:txBody>
          <a:bodyPr/>
          <a:lstStyle/>
          <a:p>
            <a:r>
              <a:rPr lang="en-US" dirty="0"/>
              <a:t>Performance Data</a:t>
            </a:r>
            <a:endParaRPr lang="pl-PL" dirty="0"/>
          </a:p>
          <a:p>
            <a:r>
              <a:rPr lang="en-US" sz="2000" b="0" dirty="0">
                <a:solidFill>
                  <a:schemeClr val="tx1"/>
                </a:solidFill>
              </a:rPr>
              <a:t>Franklin Rising Dividends Fund</a:t>
            </a:r>
          </a:p>
          <a:p>
            <a:endParaRPr lang="en-US" dirty="0"/>
          </a:p>
        </p:txBody>
      </p:sp>
      <p:sp>
        <p:nvSpPr>
          <p:cNvPr id="10" name="Text Placeholder 2">
            <a:extLst>
              <a:ext uri="{FF2B5EF4-FFF2-40B4-BE49-F238E27FC236}">
                <a16:creationId xmlns:a16="http://schemas.microsoft.com/office/drawing/2014/main" id="{1EDB54B4-83DD-417B-A728-1D40FB821F67}"/>
              </a:ext>
            </a:extLst>
          </p:cNvPr>
          <p:cNvSpPr>
            <a:spLocks noGrp="1"/>
          </p:cNvSpPr>
          <p:nvPr>
            <p:ph type="body" sz="quarter" idx="26"/>
          </p:nvPr>
        </p:nvSpPr>
        <p:spPr>
          <a:xfrm>
            <a:off x="457200" y="4592355"/>
            <a:ext cx="11274425" cy="1900520"/>
          </a:xfrm>
        </p:spPr>
        <p:txBody>
          <a:bodyPr/>
          <a:lstStyle/>
          <a:p>
            <a:pPr>
              <a:spcAft>
                <a:spcPts val="600"/>
              </a:spcAft>
            </a:pPr>
            <a:r>
              <a:rPr lang="en-US" sz="1400" i="1" spc="20" dirty="0"/>
              <a:t>Performance data represents past performance, which does not guarantee future results. Current performance may differ from figures shown. The fund’s investment return and principal value will change with market</a:t>
            </a:r>
            <a:r>
              <a:rPr lang="pl-PL" sz="1400" i="1" spc="20" dirty="0"/>
              <a:t> </a:t>
            </a:r>
            <a:r>
              <a:rPr lang="en-US" sz="1400" i="1" spc="20" dirty="0"/>
              <a:t>conditions, and investors may have a gain or a loss when they sell their shares. Please call Franklin Templeton at (800) DIAL BEN/342-5236 or visit franklintempleton.com for the fund’s most recent month-end performance. </a:t>
            </a:r>
          </a:p>
          <a:p>
            <a:pPr>
              <a:spcAft>
                <a:spcPts val="600"/>
              </a:spcAft>
            </a:pPr>
            <a:r>
              <a:rPr lang="en-US" sz="1400" dirty="0">
                <a:solidFill>
                  <a:prstClr val="black"/>
                </a:solidFill>
              </a:rPr>
              <a:t>Advisor Class shares do not have sales charges or Rule 12b-1 fees and are offered only to certain eligible investors as stated in the prospectus. </a:t>
            </a:r>
            <a:endParaRPr lang="pl-PL" sz="1400" dirty="0"/>
          </a:p>
          <a:p>
            <a:r>
              <a:rPr lang="en-US" dirty="0"/>
              <a:t>1. The fund offers other share classes subject to different fees and expenses, that will affect their performance. </a:t>
            </a:r>
          </a:p>
          <a:p>
            <a:r>
              <a:rPr lang="en-US" dirty="0"/>
              <a:t>2. Effective 10/3/05, the fund began offering Advisor Class Shares. For periods prior to the fund’s Advisor Class inception date, restated figures used are based on the fund’s oldest share class, Class A performance, excluding the effect of </a:t>
            </a:r>
            <a:br>
              <a:rPr lang="en-US" dirty="0"/>
            </a:br>
            <a:r>
              <a:rPr lang="en-US" dirty="0"/>
              <a:t>Class A’s initial sales charge but reflecting the effect of the Class A Rule12b-1 fees; and for periods after the fund’s Advisor Class inception date, actual Advisor Class performance is used, reflecting all charges and fees applicable to that class. </a:t>
            </a:r>
          </a:p>
          <a:p>
            <a:r>
              <a:rPr lang="en-US" dirty="0"/>
              <a:t>3. Effective 5/1/94, the fund implemented a Rule 12b-1 plan, which affects subsequent performance. </a:t>
            </a:r>
            <a:endParaRPr lang="pl-PL" dirty="0"/>
          </a:p>
          <a:p>
            <a:pPr>
              <a:spcAft>
                <a:spcPts val="0"/>
              </a:spcAft>
            </a:pPr>
            <a:r>
              <a:rPr lang="pl-PL" dirty="0"/>
              <a:t>4. </a:t>
            </a:r>
            <a:r>
              <a:rPr lang="en-US" dirty="0"/>
              <a:t>Prior to 9/10/18, these shares were offered at a higher initial sales charge of 5.75%; thus actual returns would have differed. Total returns with sales charges have been restated to reflect the current maximum initial sales charge of 5.50%</a:t>
            </a:r>
            <a:r>
              <a:rPr lang="pl-PL" dirty="0"/>
              <a:t>.</a:t>
            </a:r>
            <a:endParaRPr lang="en-US" dirty="0"/>
          </a:p>
        </p:txBody>
      </p:sp>
      <p:graphicFrame>
        <p:nvGraphicFramePr>
          <p:cNvPr id="12" name="Table 11">
            <a:extLst>
              <a:ext uri="{FF2B5EF4-FFF2-40B4-BE49-F238E27FC236}">
                <a16:creationId xmlns:a16="http://schemas.microsoft.com/office/drawing/2014/main" id="{14154164-0B61-42A9-88FE-939BEF6462A2}"/>
              </a:ext>
            </a:extLst>
          </p:cNvPr>
          <p:cNvGraphicFramePr>
            <a:graphicFrameLocks noGrp="1"/>
          </p:cNvGraphicFramePr>
          <p:nvPr>
            <p:extLst>
              <p:ext uri="{D42A27DB-BD31-4B8C-83A1-F6EECF244321}">
                <p14:modId xmlns:p14="http://schemas.microsoft.com/office/powerpoint/2010/main" val="3280423095"/>
              </p:ext>
            </p:extLst>
          </p:nvPr>
        </p:nvGraphicFramePr>
        <p:xfrm>
          <a:off x="457199" y="1460026"/>
          <a:ext cx="7683500" cy="2559050"/>
        </p:xfrm>
        <a:graphic>
          <a:graphicData uri="http://schemas.openxmlformats.org/drawingml/2006/table">
            <a:tbl>
              <a:tblPr/>
              <a:tblGrid>
                <a:gridCol w="1384300">
                  <a:extLst>
                    <a:ext uri="{9D8B030D-6E8A-4147-A177-3AD203B41FA5}">
                      <a16:colId xmlns:a16="http://schemas.microsoft.com/office/drawing/2014/main" val="3563824324"/>
                    </a:ext>
                  </a:extLst>
                </a:gridCol>
                <a:gridCol w="1511300">
                  <a:extLst>
                    <a:ext uri="{9D8B030D-6E8A-4147-A177-3AD203B41FA5}">
                      <a16:colId xmlns:a16="http://schemas.microsoft.com/office/drawing/2014/main" val="1265511886"/>
                    </a:ext>
                  </a:extLst>
                </a:gridCol>
                <a:gridCol w="850900">
                  <a:extLst>
                    <a:ext uri="{9D8B030D-6E8A-4147-A177-3AD203B41FA5}">
                      <a16:colId xmlns:a16="http://schemas.microsoft.com/office/drawing/2014/main" val="3245742004"/>
                    </a:ext>
                  </a:extLst>
                </a:gridCol>
                <a:gridCol w="850900">
                  <a:extLst>
                    <a:ext uri="{9D8B030D-6E8A-4147-A177-3AD203B41FA5}">
                      <a16:colId xmlns:a16="http://schemas.microsoft.com/office/drawing/2014/main" val="1105301581"/>
                    </a:ext>
                  </a:extLst>
                </a:gridCol>
                <a:gridCol w="850900">
                  <a:extLst>
                    <a:ext uri="{9D8B030D-6E8A-4147-A177-3AD203B41FA5}">
                      <a16:colId xmlns:a16="http://schemas.microsoft.com/office/drawing/2014/main" val="785388149"/>
                    </a:ext>
                  </a:extLst>
                </a:gridCol>
                <a:gridCol w="850900">
                  <a:extLst>
                    <a:ext uri="{9D8B030D-6E8A-4147-A177-3AD203B41FA5}">
                      <a16:colId xmlns:a16="http://schemas.microsoft.com/office/drawing/2014/main" val="3136076073"/>
                    </a:ext>
                  </a:extLst>
                </a:gridCol>
                <a:gridCol w="1384300">
                  <a:extLst>
                    <a:ext uri="{9D8B030D-6E8A-4147-A177-3AD203B41FA5}">
                      <a16:colId xmlns:a16="http://schemas.microsoft.com/office/drawing/2014/main" val="3290308371"/>
                    </a:ext>
                  </a:extLst>
                </a:gridCol>
              </a:tblGrid>
              <a:tr h="457200">
                <a:tc gridSpan="2">
                  <a:txBody>
                    <a:bodyPr/>
                    <a:lstStyle/>
                    <a:p>
                      <a:pPr algn="l" fontAlgn="b"/>
                      <a:r>
                        <a:rPr lang="en-US" sz="1200" b="1" i="0" u="none" strike="noStrike">
                          <a:solidFill>
                            <a:srgbClr val="054B91"/>
                          </a:solidFill>
                          <a:effectLst/>
                          <a:latin typeface="Arial" panose="020B0604020202020204" pitchFamily="34" charset="0"/>
                        </a:rPr>
                        <a:t>Average Annual Total Returns for</a:t>
                      </a:r>
                      <a:br>
                        <a:rPr lang="en-US" sz="1200" b="1" i="0" u="none" strike="noStrike">
                          <a:solidFill>
                            <a:srgbClr val="054B91"/>
                          </a:solidFill>
                          <a:effectLst/>
                          <a:latin typeface="Arial" panose="020B0604020202020204" pitchFamily="34" charset="0"/>
                        </a:rPr>
                      </a:br>
                      <a:r>
                        <a:rPr lang="en-US" sz="1200" b="1" i="0" u="none" strike="noStrike">
                          <a:solidFill>
                            <a:srgbClr val="054B91"/>
                          </a:solidFill>
                          <a:effectLst/>
                          <a:latin typeface="Arial" panose="020B0604020202020204" pitchFamily="34" charset="0"/>
                        </a:rPr>
                        <a:t>Periods Ended December 31, 2019</a:t>
                      </a:r>
                    </a:p>
                  </a:txBody>
                  <a:tcPr marL="9525" marR="9525" marT="9525" marB="0" anchor="b">
                    <a:lnL>
                      <a:noFill/>
                    </a:lnL>
                    <a:lnR>
                      <a:noFill/>
                    </a:lnR>
                    <a:lnT>
                      <a:noFill/>
                    </a:lnT>
                    <a:lnB w="12700" cap="flat" cmpd="sng" algn="ctr">
                      <a:solidFill>
                        <a:srgbClr val="054B91"/>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a:solidFill>
                            <a:srgbClr val="054B91"/>
                          </a:solidFill>
                          <a:effectLst/>
                          <a:latin typeface="Arial" panose="020B0604020202020204" pitchFamily="34" charset="0"/>
                        </a:rPr>
                        <a:t>1-Year</a:t>
                      </a:r>
                    </a:p>
                  </a:txBody>
                  <a:tcPr marL="9525" marR="9525" marT="9525" marB="0" anchor="b">
                    <a:lnL>
                      <a:noFill/>
                    </a:lnL>
                    <a:lnR>
                      <a:noFill/>
                    </a:lnR>
                    <a:lnT>
                      <a:noFill/>
                    </a:lnT>
                    <a:lnB w="12700" cap="flat" cmpd="sng" algn="ctr">
                      <a:solidFill>
                        <a:srgbClr val="054B91"/>
                      </a:solidFill>
                      <a:prstDash val="solid"/>
                      <a:round/>
                      <a:headEnd type="none" w="med" len="med"/>
                      <a:tailEnd type="none" w="med" len="med"/>
                    </a:lnB>
                  </a:tcPr>
                </a:tc>
                <a:tc>
                  <a:txBody>
                    <a:bodyPr/>
                    <a:lstStyle/>
                    <a:p>
                      <a:pPr algn="ctr" fontAlgn="b"/>
                      <a:r>
                        <a:rPr lang="en-US" sz="1200" b="1" i="0" u="none" strike="noStrike">
                          <a:solidFill>
                            <a:srgbClr val="054B91"/>
                          </a:solidFill>
                          <a:effectLst/>
                          <a:latin typeface="Arial" panose="020B0604020202020204" pitchFamily="34" charset="0"/>
                        </a:rPr>
                        <a:t>3-Year</a:t>
                      </a:r>
                    </a:p>
                  </a:txBody>
                  <a:tcPr marL="9525" marR="9525" marT="9525" marB="0" anchor="b">
                    <a:lnL>
                      <a:noFill/>
                    </a:lnL>
                    <a:lnR>
                      <a:noFill/>
                    </a:lnR>
                    <a:lnT>
                      <a:noFill/>
                    </a:lnT>
                    <a:lnB w="12700" cap="flat" cmpd="sng" algn="ctr">
                      <a:solidFill>
                        <a:srgbClr val="054B91"/>
                      </a:solidFill>
                      <a:prstDash val="solid"/>
                      <a:round/>
                      <a:headEnd type="none" w="med" len="med"/>
                      <a:tailEnd type="none" w="med" len="med"/>
                    </a:lnB>
                  </a:tcPr>
                </a:tc>
                <a:tc>
                  <a:txBody>
                    <a:bodyPr/>
                    <a:lstStyle/>
                    <a:p>
                      <a:pPr algn="ctr" fontAlgn="b"/>
                      <a:r>
                        <a:rPr lang="en-US" sz="1200" b="1" i="0" u="none" strike="noStrike">
                          <a:solidFill>
                            <a:srgbClr val="054B91"/>
                          </a:solidFill>
                          <a:effectLst/>
                          <a:latin typeface="Arial" panose="020B0604020202020204" pitchFamily="34" charset="0"/>
                        </a:rPr>
                        <a:t>5-Year</a:t>
                      </a:r>
                    </a:p>
                  </a:txBody>
                  <a:tcPr marL="9525" marR="9525" marT="9525" marB="0" anchor="b">
                    <a:lnL>
                      <a:noFill/>
                    </a:lnL>
                    <a:lnR>
                      <a:noFill/>
                    </a:lnR>
                    <a:lnT>
                      <a:noFill/>
                    </a:lnT>
                    <a:lnB w="12700" cap="flat" cmpd="sng" algn="ctr">
                      <a:solidFill>
                        <a:srgbClr val="054B91"/>
                      </a:solidFill>
                      <a:prstDash val="solid"/>
                      <a:round/>
                      <a:headEnd type="none" w="med" len="med"/>
                      <a:tailEnd type="none" w="med" len="med"/>
                    </a:lnB>
                  </a:tcPr>
                </a:tc>
                <a:tc>
                  <a:txBody>
                    <a:bodyPr/>
                    <a:lstStyle/>
                    <a:p>
                      <a:pPr algn="ctr" fontAlgn="b"/>
                      <a:r>
                        <a:rPr lang="en-US" sz="1200" b="1" i="0" u="none" strike="noStrike">
                          <a:solidFill>
                            <a:srgbClr val="054B91"/>
                          </a:solidFill>
                          <a:effectLst/>
                          <a:latin typeface="Arial" panose="020B0604020202020204" pitchFamily="34" charset="0"/>
                        </a:rPr>
                        <a:t>10-Year</a:t>
                      </a:r>
                    </a:p>
                  </a:txBody>
                  <a:tcPr marL="9525" marR="9525" marT="9525" marB="0" anchor="b">
                    <a:lnL>
                      <a:noFill/>
                    </a:lnL>
                    <a:lnR>
                      <a:noFill/>
                    </a:lnR>
                    <a:lnT>
                      <a:noFill/>
                    </a:lnT>
                    <a:lnB w="12700" cap="flat" cmpd="sng" algn="ctr">
                      <a:solidFill>
                        <a:srgbClr val="054B91"/>
                      </a:solidFill>
                      <a:prstDash val="solid"/>
                      <a:round/>
                      <a:headEnd type="none" w="med" len="med"/>
                      <a:tailEnd type="none" w="med" len="med"/>
                    </a:lnB>
                  </a:tcPr>
                </a:tc>
                <a:tc>
                  <a:txBody>
                    <a:bodyPr/>
                    <a:lstStyle/>
                    <a:p>
                      <a:pPr algn="ctr" fontAlgn="b"/>
                      <a:r>
                        <a:rPr lang="en-US" sz="1200" b="1" i="0" u="none" strike="noStrike">
                          <a:solidFill>
                            <a:srgbClr val="054B91"/>
                          </a:solidFill>
                          <a:effectLst/>
                          <a:latin typeface="Arial" panose="020B0604020202020204" pitchFamily="34" charset="0"/>
                        </a:rPr>
                        <a:t>Since Inception</a:t>
                      </a:r>
                      <a:br>
                        <a:rPr lang="en-US" sz="1200" b="1" i="0" u="none" strike="noStrike">
                          <a:solidFill>
                            <a:srgbClr val="054B91"/>
                          </a:solidFill>
                          <a:effectLst/>
                          <a:latin typeface="Arial" panose="020B0604020202020204" pitchFamily="34" charset="0"/>
                        </a:rPr>
                      </a:br>
                      <a:r>
                        <a:rPr lang="en-US" sz="1200" b="1" i="0" u="none" strike="noStrike">
                          <a:solidFill>
                            <a:srgbClr val="054B91"/>
                          </a:solidFill>
                          <a:effectLst/>
                          <a:latin typeface="Arial" panose="020B0604020202020204" pitchFamily="34" charset="0"/>
                        </a:rPr>
                        <a:t>January 14, 1987</a:t>
                      </a:r>
                    </a:p>
                  </a:txBody>
                  <a:tcPr marL="9525" marR="9525" marT="9525" marB="0" anchor="b">
                    <a:lnL>
                      <a:noFill/>
                    </a:lnL>
                    <a:lnR>
                      <a:noFill/>
                    </a:lnR>
                    <a:lnT>
                      <a:noFill/>
                    </a:lnT>
                    <a:lnB w="12700" cap="flat" cmpd="sng" algn="ctr">
                      <a:solidFill>
                        <a:srgbClr val="054B91"/>
                      </a:solidFill>
                      <a:prstDash val="solid"/>
                      <a:round/>
                      <a:headEnd type="none" w="med" len="med"/>
                      <a:tailEnd type="none" w="med" len="med"/>
                    </a:lnB>
                  </a:tcPr>
                </a:tc>
                <a:extLst>
                  <a:ext uri="{0D108BD9-81ED-4DB2-BD59-A6C34878D82A}">
                    <a16:rowId xmlns:a16="http://schemas.microsoft.com/office/drawing/2014/main" val="386673871"/>
                  </a:ext>
                </a:extLst>
              </a:tr>
              <a:tr h="457200">
                <a:tc gridSpan="2">
                  <a:txBody>
                    <a:bodyPr/>
                    <a:lstStyle/>
                    <a:p>
                      <a:pPr algn="l" fontAlgn="ctr"/>
                      <a:r>
                        <a:rPr lang="en-US" sz="1200" b="1" i="0" u="none" strike="noStrike">
                          <a:solidFill>
                            <a:srgbClr val="000000"/>
                          </a:solidFill>
                          <a:effectLst/>
                          <a:latin typeface="Arial" panose="020B0604020202020204" pitchFamily="34" charset="0"/>
                        </a:rPr>
                        <a:t>Advisor Class (FRDAX)</a:t>
                      </a:r>
                      <a:r>
                        <a:rPr lang="en-US" sz="1200" b="1" i="0" u="none" strike="noStrike" baseline="30000">
                          <a:solidFill>
                            <a:srgbClr val="000000"/>
                          </a:solidFill>
                          <a:effectLst/>
                          <a:latin typeface="Arial" panose="020B0604020202020204" pitchFamily="34" charset="0"/>
                        </a:rPr>
                        <a:t>1,2</a:t>
                      </a:r>
                      <a:endParaRPr lang="en-US" sz="1200" b="1"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54B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a:solidFill>
                            <a:srgbClr val="262626"/>
                          </a:solidFill>
                          <a:effectLst/>
                          <a:latin typeface="Arial Narrow" panose="020B0606020202030204" pitchFamily="34" charset="0"/>
                        </a:rPr>
                        <a:t>30.19%</a:t>
                      </a:r>
                    </a:p>
                  </a:txBody>
                  <a:tcPr marL="9525" marR="9525" marT="9525" marB="0" anchor="ctr">
                    <a:lnL>
                      <a:noFill/>
                    </a:lnL>
                    <a:lnR>
                      <a:noFill/>
                    </a:lnR>
                    <a:lnT w="12700" cap="flat" cmpd="sng" algn="ctr">
                      <a:solidFill>
                        <a:srgbClr val="054B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262626"/>
                          </a:solidFill>
                          <a:effectLst/>
                          <a:latin typeface="Arial Narrow" panose="020B0606020202030204" pitchFamily="34" charset="0"/>
                        </a:rPr>
                        <a:t>14.23%</a:t>
                      </a:r>
                    </a:p>
                  </a:txBody>
                  <a:tcPr marL="9525" marR="9525" marT="9525" marB="0" anchor="ctr">
                    <a:lnL>
                      <a:noFill/>
                    </a:lnL>
                    <a:lnR>
                      <a:noFill/>
                    </a:lnR>
                    <a:lnT w="12700" cap="flat" cmpd="sng" algn="ctr">
                      <a:solidFill>
                        <a:srgbClr val="054B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262626"/>
                          </a:solidFill>
                          <a:effectLst/>
                          <a:latin typeface="Arial Narrow" panose="020B0606020202030204" pitchFamily="34" charset="0"/>
                        </a:rPr>
                        <a:t>10.57%</a:t>
                      </a:r>
                    </a:p>
                  </a:txBody>
                  <a:tcPr marL="9525" marR="9525" marT="9525" marB="0" anchor="ctr">
                    <a:lnL>
                      <a:noFill/>
                    </a:lnL>
                    <a:lnR>
                      <a:noFill/>
                    </a:lnR>
                    <a:lnT w="12700" cap="flat" cmpd="sng" algn="ctr">
                      <a:solidFill>
                        <a:srgbClr val="054B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262626"/>
                          </a:solidFill>
                          <a:effectLst/>
                          <a:latin typeface="Arial Narrow" panose="020B0606020202030204" pitchFamily="34" charset="0"/>
                        </a:rPr>
                        <a:t>12.83%</a:t>
                      </a:r>
                    </a:p>
                  </a:txBody>
                  <a:tcPr marL="9525" marR="9525" marT="9525" marB="0" anchor="ctr">
                    <a:lnL>
                      <a:noFill/>
                    </a:lnL>
                    <a:lnR>
                      <a:noFill/>
                    </a:lnR>
                    <a:lnT w="12700" cap="flat" cmpd="sng" algn="ctr">
                      <a:solidFill>
                        <a:srgbClr val="054B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262626"/>
                          </a:solidFill>
                          <a:effectLst/>
                          <a:latin typeface="Arial Narrow" panose="020B0606020202030204" pitchFamily="34" charset="0"/>
                        </a:rPr>
                        <a:t>9.72%</a:t>
                      </a:r>
                    </a:p>
                  </a:txBody>
                  <a:tcPr marL="9525" marR="9525" marT="9525" marB="0" anchor="ctr">
                    <a:lnL>
                      <a:noFill/>
                    </a:lnL>
                    <a:lnR>
                      <a:noFill/>
                    </a:lnR>
                    <a:lnT w="12700" cap="flat" cmpd="sng" algn="ctr">
                      <a:solidFill>
                        <a:srgbClr val="054B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47623380"/>
                  </a:ext>
                </a:extLst>
              </a:tr>
              <a:tr h="252730">
                <a:tc gridSpan="2">
                  <a:txBody>
                    <a:bodyPr/>
                    <a:lstStyle/>
                    <a:p>
                      <a:pPr algn="l" fontAlgn="ctr"/>
                      <a:r>
                        <a:rPr lang="en-US" sz="1200" b="1" i="0" u="none" strike="noStrike">
                          <a:solidFill>
                            <a:srgbClr val="000000"/>
                          </a:solidFill>
                          <a:effectLst/>
                          <a:latin typeface="Arial" panose="020B0604020202020204" pitchFamily="34" charset="0"/>
                        </a:rPr>
                        <a:t>Class A (FRDPX)</a:t>
                      </a:r>
                      <a:r>
                        <a:rPr lang="en-US" sz="1200" b="1" i="0" u="none" strike="noStrike" baseline="30000">
                          <a:solidFill>
                            <a:srgbClr val="000000"/>
                          </a:solidFill>
                          <a:effectLst/>
                          <a:latin typeface="Arial" panose="020B0604020202020204" pitchFamily="34" charset="0"/>
                        </a:rPr>
                        <a:t>1,3</a:t>
                      </a:r>
                      <a:endParaRPr lang="en-US" sz="1200" b="1"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80808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014730590"/>
                  </a:ext>
                </a:extLst>
              </a:tr>
              <a:tr h="252730">
                <a:tc gridSpan="2">
                  <a:txBody>
                    <a:bodyPr/>
                    <a:lstStyle/>
                    <a:p>
                      <a:pPr algn="l" fontAlgn="b"/>
                      <a:r>
                        <a:rPr lang="en-US" sz="1200" b="0" i="0" u="none" strike="noStrike" dirty="0">
                          <a:solidFill>
                            <a:srgbClr val="000000"/>
                          </a:solidFill>
                          <a:effectLst/>
                          <a:latin typeface="Arial" panose="020B0604020202020204" pitchFamily="34" charset="0"/>
                        </a:rPr>
                        <a:t>Without Sales Charge</a:t>
                      </a:r>
                    </a:p>
                  </a:txBody>
                  <a:tcPr marL="9525" marR="9525" marT="9525" marB="0" anchor="b">
                    <a:lnL>
                      <a:noFill/>
                    </a:lnL>
                    <a:lnR>
                      <a:noFill/>
                    </a:lnR>
                    <a:lnT>
                      <a:noFill/>
                    </a:lnT>
                    <a:lnB>
                      <a:noFill/>
                    </a:lnB>
                  </a:tcPr>
                </a:tc>
                <a:tc hMerge="1">
                  <a:txBody>
                    <a:bodyPr/>
                    <a:lstStyle/>
                    <a:p>
                      <a:endParaRPr lang="en-US"/>
                    </a:p>
                  </a:txBody>
                  <a:tcPr/>
                </a:tc>
                <a:tc>
                  <a:txBody>
                    <a:bodyPr/>
                    <a:lstStyle/>
                    <a:p>
                      <a:pPr algn="ctr" fontAlgn="ctr"/>
                      <a:r>
                        <a:rPr lang="en-US" sz="1400" b="1" i="0" u="none" strike="noStrike">
                          <a:solidFill>
                            <a:srgbClr val="262626"/>
                          </a:solidFill>
                          <a:effectLst/>
                          <a:latin typeface="Arial Narrow" panose="020B0606020202030204" pitchFamily="34" charset="0"/>
                        </a:rPr>
                        <a:t>29.85%</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262626"/>
                          </a:solidFill>
                          <a:effectLst/>
                          <a:latin typeface="Arial Narrow" panose="020B0606020202030204" pitchFamily="34" charset="0"/>
                        </a:rPr>
                        <a:t>13.94%</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262626"/>
                          </a:solidFill>
                          <a:effectLst/>
                          <a:latin typeface="Arial Narrow" panose="020B0606020202030204" pitchFamily="34" charset="0"/>
                        </a:rPr>
                        <a:t>10.30%</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262626"/>
                          </a:solidFill>
                          <a:effectLst/>
                          <a:latin typeface="Arial Narrow" panose="020B0606020202030204" pitchFamily="34" charset="0"/>
                        </a:rPr>
                        <a:t>12.55%</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262626"/>
                          </a:solidFill>
                          <a:effectLst/>
                          <a:latin typeface="Arial Narrow" panose="020B0606020202030204" pitchFamily="34" charset="0"/>
                        </a:rPr>
                        <a:t>9.60%</a:t>
                      </a:r>
                    </a:p>
                  </a:txBody>
                  <a:tcPr marL="9525" marR="9525" marT="9525" marB="0" anchor="ctr">
                    <a:lnL>
                      <a:noFill/>
                    </a:lnL>
                    <a:lnR>
                      <a:noFill/>
                    </a:lnR>
                    <a:lnT>
                      <a:noFill/>
                    </a:lnT>
                    <a:lnB>
                      <a:noFill/>
                    </a:lnB>
                  </a:tcPr>
                </a:tc>
                <a:extLst>
                  <a:ext uri="{0D108BD9-81ED-4DB2-BD59-A6C34878D82A}">
                    <a16:rowId xmlns:a16="http://schemas.microsoft.com/office/drawing/2014/main" val="2113754438"/>
                  </a:ext>
                </a:extLst>
              </a:tr>
              <a:tr h="252730">
                <a:tc gridSpan="2">
                  <a:txBody>
                    <a:bodyPr/>
                    <a:lstStyle/>
                    <a:p>
                      <a:pPr algn="l" fontAlgn="ctr"/>
                      <a:r>
                        <a:rPr lang="en-US" sz="1200" b="0" i="0" u="none" strike="noStrike">
                          <a:solidFill>
                            <a:srgbClr val="000000"/>
                          </a:solidFill>
                          <a:effectLst/>
                          <a:latin typeface="Arial" panose="020B0604020202020204" pitchFamily="34" charset="0"/>
                        </a:rPr>
                        <a:t>With  5.50% Initial Sales Charge</a:t>
                      </a:r>
                      <a:r>
                        <a:rPr lang="en-US" sz="1200" b="0" i="0" u="none" strike="noStrike" baseline="30000">
                          <a:solidFill>
                            <a:srgbClr val="000000"/>
                          </a:solidFill>
                          <a:effectLst/>
                          <a:latin typeface="Arial" panose="020B0604020202020204" pitchFamily="34" charset="0"/>
                        </a:rPr>
                        <a:t>4</a:t>
                      </a:r>
                      <a:endParaRPr lang="en-US" sz="12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solidFill>
                        <a:srgbClr val="1F497D"/>
                      </a:solidFill>
                      <a:prstDash val="solid"/>
                      <a:round/>
                      <a:headEnd type="none" w="med" len="med"/>
                      <a:tailEnd type="none" w="med" len="med"/>
                    </a:lnB>
                  </a:tcPr>
                </a:tc>
                <a:tc hMerge="1">
                  <a:txBody>
                    <a:bodyPr/>
                    <a:lstStyle/>
                    <a:p>
                      <a:endParaRPr lang="en-US"/>
                    </a:p>
                  </a:txBody>
                  <a:tcPr/>
                </a:tc>
                <a:tc>
                  <a:txBody>
                    <a:bodyPr/>
                    <a:lstStyle/>
                    <a:p>
                      <a:pPr algn="ctr" fontAlgn="ctr"/>
                      <a:r>
                        <a:rPr lang="en-US" sz="1400" b="1" i="0" u="none" strike="noStrike">
                          <a:solidFill>
                            <a:srgbClr val="262626"/>
                          </a:solidFill>
                          <a:effectLst/>
                          <a:latin typeface="Arial Narrow" panose="020B0606020202030204" pitchFamily="34" charset="0"/>
                        </a:rPr>
                        <a:t>22.71%</a:t>
                      </a:r>
                    </a:p>
                  </a:txBody>
                  <a:tcPr marL="9525" marR="9525" marT="9525"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ctr" fontAlgn="ctr"/>
                      <a:r>
                        <a:rPr lang="en-US" sz="1400" b="1" i="0" u="none" strike="noStrike">
                          <a:solidFill>
                            <a:srgbClr val="262626"/>
                          </a:solidFill>
                          <a:effectLst/>
                          <a:latin typeface="Arial Narrow" panose="020B0606020202030204" pitchFamily="34" charset="0"/>
                        </a:rPr>
                        <a:t>11.81%</a:t>
                      </a:r>
                    </a:p>
                  </a:txBody>
                  <a:tcPr marL="9525" marR="9525" marT="9525"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ctr" fontAlgn="ctr"/>
                      <a:r>
                        <a:rPr lang="en-US" sz="1400" b="1" i="0" u="none" strike="noStrike">
                          <a:solidFill>
                            <a:srgbClr val="262626"/>
                          </a:solidFill>
                          <a:effectLst/>
                          <a:latin typeface="Arial Narrow" panose="020B0606020202030204" pitchFamily="34" charset="0"/>
                        </a:rPr>
                        <a:t>9.06%</a:t>
                      </a:r>
                    </a:p>
                  </a:txBody>
                  <a:tcPr marL="9525" marR="9525" marT="9525"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ctr" fontAlgn="ctr"/>
                      <a:r>
                        <a:rPr lang="en-US" sz="1400" b="1" i="0" u="none" strike="noStrike">
                          <a:solidFill>
                            <a:srgbClr val="262626"/>
                          </a:solidFill>
                          <a:effectLst/>
                          <a:latin typeface="Arial Narrow" panose="020B0606020202030204" pitchFamily="34" charset="0"/>
                        </a:rPr>
                        <a:t>11.91%</a:t>
                      </a:r>
                    </a:p>
                  </a:txBody>
                  <a:tcPr marL="9525" marR="9525" marT="9525" marB="0" anchor="ctr">
                    <a:lnL>
                      <a:noFill/>
                    </a:lnL>
                    <a:lnR>
                      <a:noFill/>
                    </a:lnR>
                    <a:lnT>
                      <a:noFill/>
                    </a:lnT>
                    <a:lnB w="12700" cap="flat" cmpd="sng" algn="ctr">
                      <a:solidFill>
                        <a:srgbClr val="1F497D"/>
                      </a:solidFill>
                      <a:prstDash val="solid"/>
                      <a:round/>
                      <a:headEnd type="none" w="med" len="med"/>
                      <a:tailEnd type="none" w="med" len="med"/>
                    </a:lnB>
                  </a:tcPr>
                </a:tc>
                <a:tc>
                  <a:txBody>
                    <a:bodyPr/>
                    <a:lstStyle/>
                    <a:p>
                      <a:pPr algn="ctr" fontAlgn="ctr"/>
                      <a:r>
                        <a:rPr lang="en-US" sz="1400" b="1" i="0" u="none" strike="noStrike">
                          <a:solidFill>
                            <a:srgbClr val="262626"/>
                          </a:solidFill>
                          <a:effectLst/>
                          <a:latin typeface="Arial Narrow" panose="020B0606020202030204" pitchFamily="34" charset="0"/>
                        </a:rPr>
                        <a:t>9.41%</a:t>
                      </a:r>
                    </a:p>
                  </a:txBody>
                  <a:tcPr marL="9525" marR="9525" marT="9525" marB="0" anchor="ctr">
                    <a:lnL>
                      <a:noFill/>
                    </a:lnL>
                    <a:lnR>
                      <a:noFill/>
                    </a:lnR>
                    <a:lnT>
                      <a:noFill/>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26860019"/>
                  </a:ext>
                </a:extLst>
              </a:tr>
              <a:tr h="381000">
                <a:tc gridSpan="2">
                  <a:txBody>
                    <a:bodyPr/>
                    <a:lstStyle/>
                    <a:p>
                      <a:pPr algn="l" fontAlgn="b"/>
                      <a:r>
                        <a:rPr lang="en-US" sz="1200" b="1" i="0" u="none" strike="noStrike">
                          <a:solidFill>
                            <a:srgbClr val="054B91"/>
                          </a:solidFill>
                          <a:effectLst/>
                          <a:latin typeface="Arial" panose="020B0604020202020204" pitchFamily="34" charset="0"/>
                        </a:rPr>
                        <a:t>Expense Ratio</a:t>
                      </a:r>
                    </a:p>
                  </a:txBody>
                  <a:tcPr marL="9525" marR="9525" marT="9525" marB="0" anchor="b">
                    <a:lnL>
                      <a:noFill/>
                    </a:lnL>
                    <a:lnR>
                      <a:noFill/>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hMerge="1">
                  <a:txBody>
                    <a:bodyPr/>
                    <a:lstStyle/>
                    <a:p>
                      <a:endParaRPr lang="en-US"/>
                    </a:p>
                  </a:txBody>
                  <a:tcPr/>
                </a:tc>
                <a:tc>
                  <a:txBody>
                    <a:bodyPr/>
                    <a:lstStyle/>
                    <a:p>
                      <a:pPr algn="l" fontAlgn="b"/>
                      <a:r>
                        <a:rPr lang="en-US" sz="1200" b="1" i="0" u="none" strike="noStrike">
                          <a:solidFill>
                            <a:srgbClr val="054B91"/>
                          </a:solidFill>
                          <a:effectLst/>
                          <a:latin typeface="Arial" panose="020B0604020202020204" pitchFamily="34" charset="0"/>
                        </a:rPr>
                        <a:t> </a:t>
                      </a: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l" fontAlgn="b"/>
                      <a:r>
                        <a:rPr lang="en-US" sz="1200" b="1" i="0" u="none" strike="noStrike">
                          <a:solidFill>
                            <a:srgbClr val="054B91"/>
                          </a:solidFill>
                          <a:effectLst/>
                          <a:latin typeface="Arial" panose="020B0604020202020204" pitchFamily="34" charset="0"/>
                        </a:rPr>
                        <a:t> </a:t>
                      </a: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1669513242"/>
                  </a:ext>
                </a:extLst>
              </a:tr>
              <a:tr h="252730">
                <a:tc>
                  <a:txBody>
                    <a:bodyPr/>
                    <a:lstStyle/>
                    <a:p>
                      <a:pPr algn="l" fontAlgn="ctr"/>
                      <a:r>
                        <a:rPr lang="en-US" sz="1200" b="1" i="0" u="none" strike="noStrike">
                          <a:solidFill>
                            <a:srgbClr val="262626"/>
                          </a:solidFill>
                          <a:effectLst/>
                          <a:latin typeface="Arial" panose="020B0604020202020204" pitchFamily="34" charset="0"/>
                        </a:rPr>
                        <a:t>Advisor Class </a:t>
                      </a:r>
                    </a:p>
                  </a:txBody>
                  <a:tcPr marL="9525" marR="9525" marT="9525" marB="0" anchor="ctr">
                    <a:lnL>
                      <a:noFill/>
                    </a:lnL>
                    <a:lnR>
                      <a:noFill/>
                    </a:lnR>
                    <a:lnT w="12700" cap="flat" cmpd="sng" algn="ctr">
                      <a:solidFill>
                        <a:srgbClr val="1F497D"/>
                      </a:solidFill>
                      <a:prstDash val="solid"/>
                      <a:round/>
                      <a:headEnd type="none" w="med" len="med"/>
                      <a:tailEnd type="none" w="med" len="med"/>
                    </a:lnT>
                    <a:lnB>
                      <a:noFill/>
                    </a:lnB>
                  </a:tcPr>
                </a:tc>
                <a:tc>
                  <a:txBody>
                    <a:bodyPr/>
                    <a:lstStyle/>
                    <a:p>
                      <a:pPr algn="ctr" fontAlgn="ctr"/>
                      <a:r>
                        <a:rPr lang="en-US" sz="1400" b="1" i="0" u="none" strike="noStrike">
                          <a:solidFill>
                            <a:srgbClr val="262626"/>
                          </a:solidFill>
                          <a:effectLst/>
                          <a:latin typeface="Arial Narrow" panose="020B0606020202030204" pitchFamily="34" charset="0"/>
                        </a:rPr>
                        <a:t>0.63%</a:t>
                      </a:r>
                    </a:p>
                  </a:txBody>
                  <a:tcPr marL="9525" marR="9525" marT="9525" marB="0" anchor="ctr">
                    <a:lnL>
                      <a:noFill/>
                    </a:lnL>
                    <a:lnR>
                      <a:noFill/>
                    </a:lnR>
                    <a:lnT w="12700" cap="flat" cmpd="sng" algn="ctr">
                      <a:solidFill>
                        <a:srgbClr val="054A91"/>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25595934"/>
                  </a:ext>
                </a:extLst>
              </a:tr>
              <a:tr h="252730">
                <a:tc>
                  <a:txBody>
                    <a:bodyPr/>
                    <a:lstStyle/>
                    <a:p>
                      <a:pPr algn="l" fontAlgn="ctr"/>
                      <a:r>
                        <a:rPr lang="en-US" sz="1200" b="1" i="0" u="none" strike="noStrike">
                          <a:solidFill>
                            <a:srgbClr val="262626"/>
                          </a:solidFill>
                          <a:effectLst/>
                          <a:latin typeface="Arial" panose="020B0604020202020204" pitchFamily="34" charset="0"/>
                        </a:rPr>
                        <a:t>Class A </a:t>
                      </a:r>
                    </a:p>
                  </a:txBody>
                  <a:tcPr marL="9525" marR="9525" marT="9525" marB="0" anchor="ctr">
                    <a:lnL>
                      <a:noFill/>
                    </a:lnL>
                    <a:lnR>
                      <a:noFill/>
                    </a:lnR>
                    <a:lnT>
                      <a:noFill/>
                    </a:lnT>
                    <a:lnB>
                      <a:noFill/>
                    </a:lnB>
                  </a:tcPr>
                </a:tc>
                <a:tc>
                  <a:txBody>
                    <a:bodyPr/>
                    <a:lstStyle/>
                    <a:p>
                      <a:pPr algn="ctr" fontAlgn="ctr"/>
                      <a:r>
                        <a:rPr lang="en-US" sz="1400" b="1" i="0" u="none" strike="noStrike">
                          <a:solidFill>
                            <a:srgbClr val="262626"/>
                          </a:solidFill>
                          <a:effectLst/>
                          <a:latin typeface="Arial Narrow" panose="020B0606020202030204" pitchFamily="34" charset="0"/>
                        </a:rPr>
                        <a:t>0.88%</a:t>
                      </a:r>
                    </a:p>
                  </a:txBody>
                  <a:tcPr marL="9525" marR="9525" marT="9525" marB="0" anchor="ctr">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460976317"/>
                  </a:ext>
                </a:extLst>
              </a:tr>
            </a:tbl>
          </a:graphicData>
        </a:graphic>
      </p:graphicFrame>
    </p:spTree>
    <p:extLst>
      <p:ext uri="{BB962C8B-B14F-4D97-AF65-F5344CB8AC3E}">
        <p14:creationId xmlns:p14="http://schemas.microsoft.com/office/powerpoint/2010/main" val="94100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66684" y="1441639"/>
            <a:ext cx="10055457" cy="3974723"/>
            <a:chOff x="1677756" y="1225391"/>
            <a:chExt cx="10055457" cy="3974723"/>
          </a:xfrm>
        </p:grpSpPr>
        <p:sp>
          <p:nvSpPr>
            <p:cNvPr id="2" name="TextBox 1"/>
            <p:cNvSpPr txBox="1"/>
            <p:nvPr/>
          </p:nvSpPr>
          <p:spPr>
            <a:xfrm>
              <a:off x="2114550" y="1225391"/>
              <a:ext cx="9618663" cy="2708434"/>
            </a:xfrm>
            <a:prstGeom prst="rect">
              <a:avLst/>
            </a:prstGeom>
            <a:noFill/>
            <a:effectLst>
              <a:outerShdw blurRad="127000" dist="622300" dir="7200000" algn="tr" rotWithShape="0">
                <a:prstClr val="black">
                  <a:alpha val="11000"/>
                </a:prstClr>
              </a:outerShdw>
            </a:effectLst>
          </p:spPr>
          <p:txBody>
            <a:bodyPr wrap="square" rtlCol="0">
              <a:spAutoFit/>
            </a:bodyPr>
            <a:lstStyle/>
            <a:p>
              <a:r>
                <a:rPr lang="en-US" sz="17000" b="1" dirty="0">
                  <a:solidFill>
                    <a:schemeClr val="accent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BEYOND</a:t>
              </a:r>
              <a:r>
                <a:rPr lang="en-US" sz="17000" dirty="0">
                  <a:solidFill>
                    <a:schemeClr val="accent1"/>
                  </a:solidFill>
                  <a:effectLst>
                    <a:outerShdw blurRad="50800" dist="38100" dir="2700000" algn="tl" rotWithShape="0">
                      <a:prstClr val="black">
                        <a:alpha val="40000"/>
                      </a:prstClr>
                    </a:outerShdw>
                  </a:effectLst>
                </a:rPr>
                <a:t> </a:t>
              </a:r>
            </a:p>
          </p:txBody>
        </p:sp>
        <p:grpSp>
          <p:nvGrpSpPr>
            <p:cNvPr id="4" name="Group 3"/>
            <p:cNvGrpSpPr/>
            <p:nvPr/>
          </p:nvGrpSpPr>
          <p:grpSpPr>
            <a:xfrm>
              <a:off x="1677756" y="3876675"/>
              <a:ext cx="8667950" cy="1323439"/>
              <a:chOff x="1677756" y="3876675"/>
              <a:chExt cx="8667950" cy="1323439"/>
            </a:xfrm>
          </p:grpSpPr>
          <p:sp>
            <p:nvSpPr>
              <p:cNvPr id="3" name="TextBox 2"/>
              <p:cNvSpPr txBox="1"/>
              <p:nvPr/>
            </p:nvSpPr>
            <p:spPr>
              <a:xfrm>
                <a:off x="1677756" y="3876675"/>
                <a:ext cx="8667950" cy="1323439"/>
              </a:xfrm>
              <a:prstGeom prst="rect">
                <a:avLst/>
              </a:prstGeom>
              <a:noFill/>
            </p:spPr>
            <p:txBody>
              <a:bodyPr wrap="square" rtlCol="0">
                <a:spAutoFit/>
              </a:bodyPr>
              <a:lstStyle/>
              <a:p>
                <a:r>
                  <a:rPr lang="en-US" sz="8000" spc="300" dirty="0">
                    <a:solidFill>
                      <a:schemeClr val="accent1"/>
                    </a:solidFill>
                    <a:latin typeface="Arial Narrow" panose="020B0606020202030204" pitchFamily="34" charset="0"/>
                    <a:cs typeface="Arial" panose="020B0604020202020204" pitchFamily="34" charset="0"/>
                  </a:rPr>
                  <a:t>THE BENCHMARKS</a:t>
                </a:r>
                <a:endParaRPr lang="en-US" sz="8000" spc="300" baseline="30000" dirty="0">
                  <a:solidFill>
                    <a:schemeClr val="accent1"/>
                  </a:solidFill>
                  <a:latin typeface="Arial Narrow" panose="020B0606020202030204" pitchFamily="34" charset="0"/>
                  <a:cs typeface="Arial" panose="020B0604020202020204" pitchFamily="34" charset="0"/>
                </a:endParaRPr>
              </a:p>
            </p:txBody>
          </p:sp>
          <p:sp>
            <p:nvSpPr>
              <p:cNvPr id="10" name="TextBox 9"/>
              <p:cNvSpPr txBox="1"/>
              <p:nvPr/>
            </p:nvSpPr>
            <p:spPr>
              <a:xfrm>
                <a:off x="9947012" y="4182618"/>
                <a:ext cx="316176" cy="379591"/>
              </a:xfrm>
              <a:prstGeom prst="rect">
                <a:avLst/>
              </a:prstGeom>
              <a:noFill/>
            </p:spPr>
            <p:txBody>
              <a:bodyPr wrap="square" rtlCol="0">
                <a:spAutoFit/>
              </a:bodyPr>
              <a:lstStyle/>
              <a:p>
                <a:r>
                  <a:rPr lang="en-US" sz="2800" b="1" spc="300" baseline="30000" dirty="0">
                    <a:solidFill>
                      <a:schemeClr val="accent1"/>
                    </a:solidFill>
                    <a:latin typeface="Arial" panose="020B0604020202020204" pitchFamily="34" charset="0"/>
                    <a:cs typeface="Arial" panose="020B0604020202020204" pitchFamily="34" charset="0"/>
                  </a:rPr>
                  <a:t>®</a:t>
                </a:r>
                <a:endParaRPr lang="en-US" sz="5400" b="1" spc="300" baseline="30000" dirty="0">
                  <a:solidFill>
                    <a:schemeClr val="accent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6575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40</a:t>
            </a:fld>
            <a:endParaRPr lang="en-US" dirty="0"/>
          </a:p>
        </p:txBody>
      </p:sp>
      <p:sp>
        <p:nvSpPr>
          <p:cNvPr id="4" name="Text Placeholder 3"/>
          <p:cNvSpPr>
            <a:spLocks noGrp="1"/>
          </p:cNvSpPr>
          <p:nvPr>
            <p:ph type="body" sz="quarter" idx="10"/>
          </p:nvPr>
        </p:nvSpPr>
        <p:spPr/>
        <p:txBody>
          <a:bodyPr/>
          <a:lstStyle/>
          <a:p>
            <a:r>
              <a:rPr lang="en-US" dirty="0"/>
              <a:t>Risk Discussion</a:t>
            </a:r>
          </a:p>
          <a:p>
            <a:endParaRPr lang="en-US" dirty="0"/>
          </a:p>
        </p:txBody>
      </p:sp>
      <p:sp>
        <p:nvSpPr>
          <p:cNvPr id="8" name="Content Placeholder 4">
            <a:extLst>
              <a:ext uri="{FF2B5EF4-FFF2-40B4-BE49-F238E27FC236}">
                <a16:creationId xmlns:a16="http://schemas.microsoft.com/office/drawing/2014/main" id="{CB6E7C20-998F-47BB-8576-8E2F5B47A666}"/>
              </a:ext>
            </a:extLst>
          </p:cNvPr>
          <p:cNvSpPr>
            <a:spLocks noGrp="1"/>
          </p:cNvSpPr>
          <p:nvPr>
            <p:ph sz="quarter" idx="27"/>
          </p:nvPr>
        </p:nvSpPr>
        <p:spPr>
          <a:xfrm>
            <a:off x="457200" y="1391444"/>
            <a:ext cx="10742614" cy="1369606"/>
          </a:xfrm>
        </p:spPr>
        <p:txBody>
          <a:bodyPr wrap="square">
            <a:spAutoFit/>
          </a:bodyPr>
          <a:lstStyle/>
          <a:p>
            <a:pPr lvl="1"/>
            <a:r>
              <a:rPr lang="en-US" sz="1400" b="1" dirty="0"/>
              <a:t>Franklin Rising Dividends Fund</a:t>
            </a:r>
          </a:p>
          <a:p>
            <a:pPr lvl="1"/>
            <a:r>
              <a:rPr lang="en-US" sz="1400" dirty="0"/>
              <a:t>All investments involve risks, including possible loss of principal. Value securities may not increase in price as anticipated or may decline further in value. For stocks paying dividends, dividends are not guaranteed, and can increase, decrease or be totally eliminated without notice. While smaller and midsize companies may offer substantial opportunities for capital growth, they also involve heightened risks and should be considered speculative. Historically, smaller- and midsize-company securities have been more volatile in price than larger-company securities, especially over the short term. These and other risks are detailed in the fund’s prospectus.</a:t>
            </a:r>
          </a:p>
        </p:txBody>
      </p:sp>
    </p:spTree>
    <p:extLst>
      <p:ext uri="{BB962C8B-B14F-4D97-AF65-F5344CB8AC3E}">
        <p14:creationId xmlns:p14="http://schemas.microsoft.com/office/powerpoint/2010/main" val="2790587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warlyh\Desktop\Projects\A-L\BTB_PPT_0617\WORKING_FILES\PICTURES\186044629.jpg"/>
          <p:cNvPicPr>
            <a:picLocks noChangeAspect="1" noChangeArrowheads="1"/>
          </p:cNvPicPr>
          <p:nvPr/>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r="18369" b="1793"/>
          <a:stretch/>
        </p:blipFill>
        <p:spPr bwMode="auto">
          <a:xfrm>
            <a:off x="3638550" y="0"/>
            <a:ext cx="85502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p:txBody>
          <a:bodyPr/>
          <a:lstStyle/>
          <a:p>
            <a:r>
              <a:rPr lang="en-US" dirty="0"/>
              <a:t>Franklin Mutual </a:t>
            </a:r>
            <a:br>
              <a:rPr lang="en-US" dirty="0"/>
            </a:br>
            <a:r>
              <a:rPr lang="en-US" dirty="0"/>
              <a:t>Global Discovery Fund</a:t>
            </a:r>
          </a:p>
          <a:p>
            <a:endParaRPr lang="en-US" dirty="0"/>
          </a:p>
        </p:txBody>
      </p:sp>
    </p:spTree>
    <p:extLst>
      <p:ext uri="{BB962C8B-B14F-4D97-AF65-F5344CB8AC3E}">
        <p14:creationId xmlns:p14="http://schemas.microsoft.com/office/powerpoint/2010/main" val="25577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42</a:t>
            </a:fld>
            <a:endParaRPr lang="en-US" dirty="0"/>
          </a:p>
        </p:txBody>
      </p:sp>
      <p:sp>
        <p:nvSpPr>
          <p:cNvPr id="4" name="Text Placeholder 3"/>
          <p:cNvSpPr>
            <a:spLocks noGrp="1"/>
          </p:cNvSpPr>
          <p:nvPr>
            <p:ph type="body" sz="quarter" idx="10"/>
          </p:nvPr>
        </p:nvSpPr>
        <p:spPr/>
        <p:txBody>
          <a:bodyPr/>
          <a:lstStyle/>
          <a:p>
            <a:r>
              <a:rPr lang="en-US" dirty="0"/>
              <a:t>A Distinct Strategy</a:t>
            </a:r>
          </a:p>
        </p:txBody>
      </p:sp>
      <p:grpSp>
        <p:nvGrpSpPr>
          <p:cNvPr id="52" name="Group 51"/>
          <p:cNvGrpSpPr/>
          <p:nvPr/>
        </p:nvGrpSpPr>
        <p:grpSpPr>
          <a:xfrm>
            <a:off x="2487462" y="2130451"/>
            <a:ext cx="7213900" cy="2850672"/>
            <a:chOff x="2288670" y="2003664"/>
            <a:chExt cx="7213900" cy="2850672"/>
          </a:xfrm>
        </p:grpSpPr>
        <p:cxnSp>
          <p:nvCxnSpPr>
            <p:cNvPr id="30" name="Straight Connector 29"/>
            <p:cNvCxnSpPr/>
            <p:nvPr/>
          </p:nvCxnSpPr>
          <p:spPr>
            <a:xfrm>
              <a:off x="4617925" y="2003664"/>
              <a:ext cx="0" cy="28506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73315" y="2003664"/>
              <a:ext cx="0" cy="28506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4844060" y="2003664"/>
              <a:ext cx="2103120" cy="2850672"/>
              <a:chOff x="4958360" y="2003664"/>
              <a:chExt cx="2103120" cy="2850672"/>
            </a:xfrm>
          </p:grpSpPr>
          <p:sp>
            <p:nvSpPr>
              <p:cNvPr id="25" name="TextBox 24"/>
              <p:cNvSpPr txBox="1"/>
              <p:nvPr/>
            </p:nvSpPr>
            <p:spPr>
              <a:xfrm>
                <a:off x="4958360" y="4300338"/>
                <a:ext cx="2103120" cy="553998"/>
              </a:xfrm>
              <a:prstGeom prst="rect">
                <a:avLst/>
              </a:prstGeom>
              <a:noFill/>
            </p:spPr>
            <p:txBody>
              <a:bodyPr wrap="square" lIns="0" tIns="0" rIns="0" bIns="0" rtlCol="0">
                <a:spAutoFit/>
              </a:bodyPr>
              <a:lstStyle/>
              <a:p>
                <a:pPr algn="ctr"/>
                <a:r>
                  <a:rPr lang="en-US" b="1" dirty="0">
                    <a:solidFill>
                      <a:srgbClr val="000000"/>
                    </a:solidFill>
                    <a:latin typeface="Arial" panose="020B0604020202020204" pitchFamily="34" charset="0"/>
                    <a:cs typeface="Arial" panose="020B0604020202020204" pitchFamily="34" charset="0"/>
                  </a:rPr>
                  <a:t>Think and Act Like Company Owners</a:t>
                </a:r>
              </a:p>
            </p:txBody>
          </p:sp>
          <p:sp>
            <p:nvSpPr>
              <p:cNvPr id="28" name="Oval 27"/>
              <p:cNvSpPr/>
              <p:nvPr>
                <p:custDataLst>
                  <p:tags r:id="rId3"/>
                </p:custDataLst>
              </p:nvPr>
            </p:nvSpPr>
            <p:spPr bwMode="gray">
              <a:xfrm>
                <a:off x="5362220" y="2003664"/>
                <a:ext cx="1295400" cy="1295400"/>
              </a:xfrm>
              <a:prstGeom prst="ellipse">
                <a:avLst/>
              </a:prstGeom>
              <a:solidFill>
                <a:schemeClr val="accent2"/>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b="1">
                  <a:solidFill>
                    <a:srgbClr val="FFFFFF"/>
                  </a:solidFill>
                  <a:latin typeface="Arial"/>
                </a:endParaRPr>
              </a:p>
            </p:txBody>
          </p:sp>
          <p:sp>
            <p:nvSpPr>
              <p:cNvPr id="44" name="Freeform 43"/>
              <p:cNvSpPr>
                <a:spLocks noEditPoints="1"/>
              </p:cNvSpPr>
              <p:nvPr/>
            </p:nvSpPr>
            <p:spPr bwMode="auto">
              <a:xfrm>
                <a:off x="5724170" y="2288630"/>
                <a:ext cx="571500" cy="725469"/>
              </a:xfrm>
              <a:custGeom>
                <a:avLst/>
                <a:gdLst>
                  <a:gd name="T0" fmla="*/ 0 w 267"/>
                  <a:gd name="T1" fmla="*/ 12 h 339"/>
                  <a:gd name="T2" fmla="*/ 263 w 267"/>
                  <a:gd name="T3" fmla="*/ 335 h 339"/>
                  <a:gd name="T4" fmla="*/ 168 w 267"/>
                  <a:gd name="T5" fmla="*/ 268 h 339"/>
                  <a:gd name="T6" fmla="*/ 97 w 267"/>
                  <a:gd name="T7" fmla="*/ 314 h 339"/>
                  <a:gd name="T8" fmla="*/ 170 w 267"/>
                  <a:gd name="T9" fmla="*/ 314 h 339"/>
                  <a:gd name="T10" fmla="*/ 196 w 267"/>
                  <a:gd name="T11" fmla="*/ 50 h 339"/>
                  <a:gd name="T12" fmla="*/ 212 w 267"/>
                  <a:gd name="T13" fmla="*/ 72 h 339"/>
                  <a:gd name="T14" fmla="*/ 168 w 267"/>
                  <a:gd name="T15" fmla="*/ 50 h 339"/>
                  <a:gd name="T16" fmla="*/ 146 w 267"/>
                  <a:gd name="T17" fmla="*/ 66 h 339"/>
                  <a:gd name="T18" fmla="*/ 170 w 267"/>
                  <a:gd name="T19" fmla="*/ 66 h 339"/>
                  <a:gd name="T20" fmla="*/ 200 w 267"/>
                  <a:gd name="T21" fmla="*/ 96 h 339"/>
                  <a:gd name="T22" fmla="*/ 200 w 267"/>
                  <a:gd name="T23" fmla="*/ 121 h 339"/>
                  <a:gd name="T24" fmla="*/ 217 w 267"/>
                  <a:gd name="T25" fmla="*/ 98 h 339"/>
                  <a:gd name="T26" fmla="*/ 97 w 267"/>
                  <a:gd name="T27" fmla="*/ 54 h 339"/>
                  <a:gd name="T28" fmla="*/ 120 w 267"/>
                  <a:gd name="T29" fmla="*/ 70 h 339"/>
                  <a:gd name="T30" fmla="*/ 164 w 267"/>
                  <a:gd name="T31" fmla="*/ 96 h 339"/>
                  <a:gd name="T32" fmla="*/ 148 w 267"/>
                  <a:gd name="T33" fmla="*/ 119 h 339"/>
                  <a:gd name="T34" fmla="*/ 170 w 267"/>
                  <a:gd name="T35" fmla="*/ 102 h 339"/>
                  <a:gd name="T36" fmla="*/ 196 w 267"/>
                  <a:gd name="T37" fmla="*/ 147 h 339"/>
                  <a:gd name="T38" fmla="*/ 212 w 267"/>
                  <a:gd name="T39" fmla="*/ 169 h 339"/>
                  <a:gd name="T40" fmla="*/ 71 w 267"/>
                  <a:gd name="T41" fmla="*/ 50 h 339"/>
                  <a:gd name="T42" fmla="*/ 49 w 267"/>
                  <a:gd name="T43" fmla="*/ 66 h 339"/>
                  <a:gd name="T44" fmla="*/ 73 w 267"/>
                  <a:gd name="T45" fmla="*/ 66 h 339"/>
                  <a:gd name="T46" fmla="*/ 103 w 267"/>
                  <a:gd name="T47" fmla="*/ 96 h 339"/>
                  <a:gd name="T48" fmla="*/ 103 w 267"/>
                  <a:gd name="T49" fmla="*/ 121 h 339"/>
                  <a:gd name="T50" fmla="*/ 120 w 267"/>
                  <a:gd name="T51" fmla="*/ 98 h 339"/>
                  <a:gd name="T52" fmla="*/ 146 w 267"/>
                  <a:gd name="T53" fmla="*/ 151 h 339"/>
                  <a:gd name="T54" fmla="*/ 168 w 267"/>
                  <a:gd name="T55" fmla="*/ 167 h 339"/>
                  <a:gd name="T56" fmla="*/ 212 w 267"/>
                  <a:gd name="T57" fmla="*/ 193 h 339"/>
                  <a:gd name="T58" fmla="*/ 196 w 267"/>
                  <a:gd name="T59" fmla="*/ 216 h 339"/>
                  <a:gd name="T60" fmla="*/ 218 w 267"/>
                  <a:gd name="T61" fmla="*/ 199 h 339"/>
                  <a:gd name="T62" fmla="*/ 51 w 267"/>
                  <a:gd name="T63" fmla="*/ 98 h 339"/>
                  <a:gd name="T64" fmla="*/ 67 w 267"/>
                  <a:gd name="T65" fmla="*/ 121 h 339"/>
                  <a:gd name="T66" fmla="*/ 120 w 267"/>
                  <a:gd name="T67" fmla="*/ 147 h 339"/>
                  <a:gd name="T68" fmla="*/ 97 w 267"/>
                  <a:gd name="T69" fmla="*/ 163 h 339"/>
                  <a:gd name="T70" fmla="*/ 122 w 267"/>
                  <a:gd name="T71" fmla="*/ 163 h 339"/>
                  <a:gd name="T72" fmla="*/ 152 w 267"/>
                  <a:gd name="T73" fmla="*/ 193 h 339"/>
                  <a:gd name="T74" fmla="*/ 152 w 267"/>
                  <a:gd name="T75" fmla="*/ 218 h 339"/>
                  <a:gd name="T76" fmla="*/ 168 w 267"/>
                  <a:gd name="T77" fmla="*/ 195 h 339"/>
                  <a:gd name="T78" fmla="*/ 194 w 267"/>
                  <a:gd name="T79" fmla="*/ 248 h 339"/>
                  <a:gd name="T80" fmla="*/ 217 w 267"/>
                  <a:gd name="T81" fmla="*/ 264 h 339"/>
                  <a:gd name="T82" fmla="*/ 67 w 267"/>
                  <a:gd name="T83" fmla="*/ 145 h 339"/>
                  <a:gd name="T84" fmla="*/ 51 w 267"/>
                  <a:gd name="T85" fmla="*/ 167 h 339"/>
                  <a:gd name="T86" fmla="*/ 73 w 267"/>
                  <a:gd name="T87" fmla="*/ 151 h 339"/>
                  <a:gd name="T88" fmla="*/ 99 w 267"/>
                  <a:gd name="T89" fmla="*/ 195 h 339"/>
                  <a:gd name="T90" fmla="*/ 115 w 267"/>
                  <a:gd name="T91" fmla="*/ 218 h 339"/>
                  <a:gd name="T92" fmla="*/ 71 w 267"/>
                  <a:gd name="T93" fmla="*/ 195 h 339"/>
                  <a:gd name="T94" fmla="*/ 49 w 267"/>
                  <a:gd name="T95" fmla="*/ 212 h 339"/>
                  <a:gd name="T96" fmla="*/ 73 w 267"/>
                  <a:gd name="T97" fmla="*/ 212 h 339"/>
                  <a:gd name="T98" fmla="*/ 55 w 267"/>
                  <a:gd name="T99" fmla="*/ 242 h 339"/>
                  <a:gd name="T100" fmla="*/ 55 w 267"/>
                  <a:gd name="T101" fmla="*/ 266 h 339"/>
                  <a:gd name="T102" fmla="*/ 71 w 267"/>
                  <a:gd name="T103" fmla="*/ 24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7" h="339">
                    <a:moveTo>
                      <a:pt x="263" y="3"/>
                    </a:moveTo>
                    <a:cubicBezTo>
                      <a:pt x="261" y="1"/>
                      <a:pt x="258" y="0"/>
                      <a:pt x="255" y="0"/>
                    </a:cubicBezTo>
                    <a:cubicBezTo>
                      <a:pt x="13" y="0"/>
                      <a:pt x="13" y="0"/>
                      <a:pt x="13" y="0"/>
                    </a:cubicBezTo>
                    <a:cubicBezTo>
                      <a:pt x="9" y="0"/>
                      <a:pt x="6" y="1"/>
                      <a:pt x="4" y="3"/>
                    </a:cubicBezTo>
                    <a:cubicBezTo>
                      <a:pt x="2" y="6"/>
                      <a:pt x="0" y="8"/>
                      <a:pt x="0" y="12"/>
                    </a:cubicBezTo>
                    <a:cubicBezTo>
                      <a:pt x="0" y="327"/>
                      <a:pt x="0" y="327"/>
                      <a:pt x="0" y="327"/>
                    </a:cubicBezTo>
                    <a:cubicBezTo>
                      <a:pt x="0" y="330"/>
                      <a:pt x="2" y="333"/>
                      <a:pt x="4" y="335"/>
                    </a:cubicBezTo>
                    <a:cubicBezTo>
                      <a:pt x="6" y="338"/>
                      <a:pt x="9" y="339"/>
                      <a:pt x="13" y="339"/>
                    </a:cubicBezTo>
                    <a:cubicBezTo>
                      <a:pt x="255" y="339"/>
                      <a:pt x="255" y="339"/>
                      <a:pt x="255" y="339"/>
                    </a:cubicBezTo>
                    <a:cubicBezTo>
                      <a:pt x="258" y="339"/>
                      <a:pt x="261" y="338"/>
                      <a:pt x="263" y="335"/>
                    </a:cubicBezTo>
                    <a:cubicBezTo>
                      <a:pt x="266" y="333"/>
                      <a:pt x="267" y="330"/>
                      <a:pt x="267" y="327"/>
                    </a:cubicBezTo>
                    <a:cubicBezTo>
                      <a:pt x="267" y="12"/>
                      <a:pt x="267" y="12"/>
                      <a:pt x="267" y="12"/>
                    </a:cubicBezTo>
                    <a:cubicBezTo>
                      <a:pt x="267" y="8"/>
                      <a:pt x="266" y="6"/>
                      <a:pt x="263" y="3"/>
                    </a:cubicBezTo>
                    <a:close/>
                    <a:moveTo>
                      <a:pt x="170" y="272"/>
                    </a:moveTo>
                    <a:cubicBezTo>
                      <a:pt x="168" y="268"/>
                      <a:pt x="168" y="268"/>
                      <a:pt x="168" y="268"/>
                    </a:cubicBezTo>
                    <a:cubicBezTo>
                      <a:pt x="164" y="266"/>
                      <a:pt x="164" y="266"/>
                      <a:pt x="164" y="266"/>
                    </a:cubicBezTo>
                    <a:cubicBezTo>
                      <a:pt x="103" y="266"/>
                      <a:pt x="103" y="266"/>
                      <a:pt x="103" y="266"/>
                    </a:cubicBezTo>
                    <a:cubicBezTo>
                      <a:pt x="99" y="268"/>
                      <a:pt x="99" y="268"/>
                      <a:pt x="99" y="268"/>
                    </a:cubicBezTo>
                    <a:cubicBezTo>
                      <a:pt x="97" y="272"/>
                      <a:pt x="97" y="272"/>
                      <a:pt x="97" y="272"/>
                    </a:cubicBezTo>
                    <a:cubicBezTo>
                      <a:pt x="97" y="314"/>
                      <a:pt x="97" y="314"/>
                      <a:pt x="97" y="314"/>
                    </a:cubicBezTo>
                    <a:cubicBezTo>
                      <a:pt x="25" y="314"/>
                      <a:pt x="25" y="314"/>
                      <a:pt x="25" y="314"/>
                    </a:cubicBezTo>
                    <a:cubicBezTo>
                      <a:pt x="25" y="24"/>
                      <a:pt x="25" y="24"/>
                      <a:pt x="25" y="24"/>
                    </a:cubicBezTo>
                    <a:cubicBezTo>
                      <a:pt x="243" y="24"/>
                      <a:pt x="243" y="24"/>
                      <a:pt x="243" y="24"/>
                    </a:cubicBezTo>
                    <a:cubicBezTo>
                      <a:pt x="243" y="314"/>
                      <a:pt x="243" y="314"/>
                      <a:pt x="243" y="314"/>
                    </a:cubicBezTo>
                    <a:cubicBezTo>
                      <a:pt x="170" y="314"/>
                      <a:pt x="170" y="314"/>
                      <a:pt x="170" y="314"/>
                    </a:cubicBezTo>
                    <a:lnTo>
                      <a:pt x="170" y="272"/>
                    </a:lnTo>
                    <a:close/>
                    <a:moveTo>
                      <a:pt x="217" y="50"/>
                    </a:moveTo>
                    <a:cubicBezTo>
                      <a:pt x="212" y="48"/>
                      <a:pt x="212" y="48"/>
                      <a:pt x="212" y="48"/>
                    </a:cubicBezTo>
                    <a:cubicBezTo>
                      <a:pt x="200" y="48"/>
                      <a:pt x="200" y="48"/>
                      <a:pt x="200" y="48"/>
                    </a:cubicBezTo>
                    <a:cubicBezTo>
                      <a:pt x="196" y="50"/>
                      <a:pt x="196" y="50"/>
                      <a:pt x="196" y="50"/>
                    </a:cubicBezTo>
                    <a:cubicBezTo>
                      <a:pt x="194" y="54"/>
                      <a:pt x="194" y="54"/>
                      <a:pt x="194" y="54"/>
                    </a:cubicBezTo>
                    <a:cubicBezTo>
                      <a:pt x="194" y="66"/>
                      <a:pt x="194" y="66"/>
                      <a:pt x="194" y="66"/>
                    </a:cubicBezTo>
                    <a:cubicBezTo>
                      <a:pt x="196" y="70"/>
                      <a:pt x="196" y="70"/>
                      <a:pt x="196" y="70"/>
                    </a:cubicBezTo>
                    <a:cubicBezTo>
                      <a:pt x="200" y="72"/>
                      <a:pt x="200" y="72"/>
                      <a:pt x="200" y="72"/>
                    </a:cubicBezTo>
                    <a:cubicBezTo>
                      <a:pt x="212" y="72"/>
                      <a:pt x="212" y="72"/>
                      <a:pt x="212" y="72"/>
                    </a:cubicBezTo>
                    <a:cubicBezTo>
                      <a:pt x="217" y="70"/>
                      <a:pt x="217" y="70"/>
                      <a:pt x="217" y="70"/>
                    </a:cubicBezTo>
                    <a:cubicBezTo>
                      <a:pt x="218" y="66"/>
                      <a:pt x="218" y="66"/>
                      <a:pt x="218" y="66"/>
                    </a:cubicBezTo>
                    <a:cubicBezTo>
                      <a:pt x="218" y="54"/>
                      <a:pt x="218" y="54"/>
                      <a:pt x="218" y="54"/>
                    </a:cubicBezTo>
                    <a:lnTo>
                      <a:pt x="217" y="50"/>
                    </a:lnTo>
                    <a:close/>
                    <a:moveTo>
                      <a:pt x="168" y="50"/>
                    </a:moveTo>
                    <a:cubicBezTo>
                      <a:pt x="164" y="48"/>
                      <a:pt x="164" y="48"/>
                      <a:pt x="164" y="48"/>
                    </a:cubicBezTo>
                    <a:cubicBezTo>
                      <a:pt x="152" y="48"/>
                      <a:pt x="152" y="48"/>
                      <a:pt x="152" y="48"/>
                    </a:cubicBezTo>
                    <a:cubicBezTo>
                      <a:pt x="148" y="50"/>
                      <a:pt x="148" y="50"/>
                      <a:pt x="148" y="50"/>
                    </a:cubicBezTo>
                    <a:cubicBezTo>
                      <a:pt x="146" y="54"/>
                      <a:pt x="146" y="54"/>
                      <a:pt x="146" y="54"/>
                    </a:cubicBezTo>
                    <a:cubicBezTo>
                      <a:pt x="146" y="66"/>
                      <a:pt x="146" y="66"/>
                      <a:pt x="146" y="66"/>
                    </a:cubicBezTo>
                    <a:cubicBezTo>
                      <a:pt x="148" y="70"/>
                      <a:pt x="148" y="70"/>
                      <a:pt x="148" y="70"/>
                    </a:cubicBezTo>
                    <a:cubicBezTo>
                      <a:pt x="152" y="72"/>
                      <a:pt x="152" y="72"/>
                      <a:pt x="152" y="72"/>
                    </a:cubicBezTo>
                    <a:cubicBezTo>
                      <a:pt x="164" y="72"/>
                      <a:pt x="164" y="72"/>
                      <a:pt x="164" y="72"/>
                    </a:cubicBezTo>
                    <a:cubicBezTo>
                      <a:pt x="168" y="70"/>
                      <a:pt x="168" y="70"/>
                      <a:pt x="168" y="70"/>
                    </a:cubicBezTo>
                    <a:cubicBezTo>
                      <a:pt x="170" y="66"/>
                      <a:pt x="170" y="66"/>
                      <a:pt x="170" y="66"/>
                    </a:cubicBezTo>
                    <a:cubicBezTo>
                      <a:pt x="170" y="54"/>
                      <a:pt x="170" y="54"/>
                      <a:pt x="170" y="54"/>
                    </a:cubicBezTo>
                    <a:lnTo>
                      <a:pt x="168" y="50"/>
                    </a:lnTo>
                    <a:close/>
                    <a:moveTo>
                      <a:pt x="217" y="98"/>
                    </a:moveTo>
                    <a:cubicBezTo>
                      <a:pt x="212" y="96"/>
                      <a:pt x="212" y="96"/>
                      <a:pt x="212" y="96"/>
                    </a:cubicBezTo>
                    <a:cubicBezTo>
                      <a:pt x="200" y="96"/>
                      <a:pt x="200" y="96"/>
                      <a:pt x="200" y="96"/>
                    </a:cubicBezTo>
                    <a:cubicBezTo>
                      <a:pt x="196" y="98"/>
                      <a:pt x="196" y="98"/>
                      <a:pt x="196" y="98"/>
                    </a:cubicBezTo>
                    <a:cubicBezTo>
                      <a:pt x="194" y="102"/>
                      <a:pt x="194" y="102"/>
                      <a:pt x="194" y="102"/>
                    </a:cubicBezTo>
                    <a:cubicBezTo>
                      <a:pt x="194" y="115"/>
                      <a:pt x="194" y="115"/>
                      <a:pt x="194" y="115"/>
                    </a:cubicBezTo>
                    <a:cubicBezTo>
                      <a:pt x="196" y="119"/>
                      <a:pt x="196" y="119"/>
                      <a:pt x="196" y="119"/>
                    </a:cubicBezTo>
                    <a:cubicBezTo>
                      <a:pt x="200" y="121"/>
                      <a:pt x="200" y="121"/>
                      <a:pt x="200" y="121"/>
                    </a:cubicBezTo>
                    <a:cubicBezTo>
                      <a:pt x="212" y="121"/>
                      <a:pt x="212" y="121"/>
                      <a:pt x="212" y="121"/>
                    </a:cubicBezTo>
                    <a:cubicBezTo>
                      <a:pt x="217" y="119"/>
                      <a:pt x="217" y="119"/>
                      <a:pt x="217" y="119"/>
                    </a:cubicBezTo>
                    <a:cubicBezTo>
                      <a:pt x="218" y="115"/>
                      <a:pt x="218" y="115"/>
                      <a:pt x="218" y="115"/>
                    </a:cubicBezTo>
                    <a:cubicBezTo>
                      <a:pt x="218" y="102"/>
                      <a:pt x="218" y="102"/>
                      <a:pt x="218" y="102"/>
                    </a:cubicBezTo>
                    <a:lnTo>
                      <a:pt x="217" y="98"/>
                    </a:lnTo>
                    <a:close/>
                    <a:moveTo>
                      <a:pt x="120" y="50"/>
                    </a:moveTo>
                    <a:cubicBezTo>
                      <a:pt x="115" y="48"/>
                      <a:pt x="115" y="48"/>
                      <a:pt x="115" y="48"/>
                    </a:cubicBezTo>
                    <a:cubicBezTo>
                      <a:pt x="103" y="48"/>
                      <a:pt x="103" y="48"/>
                      <a:pt x="103" y="48"/>
                    </a:cubicBezTo>
                    <a:cubicBezTo>
                      <a:pt x="99" y="50"/>
                      <a:pt x="99" y="50"/>
                      <a:pt x="99" y="50"/>
                    </a:cubicBezTo>
                    <a:cubicBezTo>
                      <a:pt x="97" y="54"/>
                      <a:pt x="97" y="54"/>
                      <a:pt x="97" y="54"/>
                    </a:cubicBezTo>
                    <a:cubicBezTo>
                      <a:pt x="97" y="66"/>
                      <a:pt x="97" y="66"/>
                      <a:pt x="97" y="66"/>
                    </a:cubicBezTo>
                    <a:cubicBezTo>
                      <a:pt x="99" y="70"/>
                      <a:pt x="99" y="70"/>
                      <a:pt x="99" y="70"/>
                    </a:cubicBezTo>
                    <a:cubicBezTo>
                      <a:pt x="103" y="72"/>
                      <a:pt x="103" y="72"/>
                      <a:pt x="103" y="72"/>
                    </a:cubicBezTo>
                    <a:cubicBezTo>
                      <a:pt x="115" y="72"/>
                      <a:pt x="115" y="72"/>
                      <a:pt x="115" y="72"/>
                    </a:cubicBezTo>
                    <a:cubicBezTo>
                      <a:pt x="120" y="70"/>
                      <a:pt x="120" y="70"/>
                      <a:pt x="120" y="70"/>
                    </a:cubicBezTo>
                    <a:cubicBezTo>
                      <a:pt x="122" y="66"/>
                      <a:pt x="122" y="66"/>
                      <a:pt x="122" y="66"/>
                    </a:cubicBezTo>
                    <a:cubicBezTo>
                      <a:pt x="122" y="54"/>
                      <a:pt x="122" y="54"/>
                      <a:pt x="122" y="54"/>
                    </a:cubicBezTo>
                    <a:lnTo>
                      <a:pt x="120" y="50"/>
                    </a:lnTo>
                    <a:close/>
                    <a:moveTo>
                      <a:pt x="168" y="98"/>
                    </a:moveTo>
                    <a:cubicBezTo>
                      <a:pt x="164" y="96"/>
                      <a:pt x="164" y="96"/>
                      <a:pt x="164" y="96"/>
                    </a:cubicBezTo>
                    <a:cubicBezTo>
                      <a:pt x="152" y="96"/>
                      <a:pt x="152" y="96"/>
                      <a:pt x="152" y="96"/>
                    </a:cubicBezTo>
                    <a:cubicBezTo>
                      <a:pt x="148" y="98"/>
                      <a:pt x="148" y="98"/>
                      <a:pt x="148" y="98"/>
                    </a:cubicBezTo>
                    <a:cubicBezTo>
                      <a:pt x="146" y="102"/>
                      <a:pt x="146" y="102"/>
                      <a:pt x="146" y="102"/>
                    </a:cubicBezTo>
                    <a:cubicBezTo>
                      <a:pt x="146" y="115"/>
                      <a:pt x="146" y="115"/>
                      <a:pt x="146" y="115"/>
                    </a:cubicBezTo>
                    <a:cubicBezTo>
                      <a:pt x="148" y="119"/>
                      <a:pt x="148" y="119"/>
                      <a:pt x="148" y="119"/>
                    </a:cubicBezTo>
                    <a:cubicBezTo>
                      <a:pt x="152" y="121"/>
                      <a:pt x="152" y="121"/>
                      <a:pt x="152" y="121"/>
                    </a:cubicBezTo>
                    <a:cubicBezTo>
                      <a:pt x="164" y="121"/>
                      <a:pt x="164" y="121"/>
                      <a:pt x="164" y="121"/>
                    </a:cubicBezTo>
                    <a:cubicBezTo>
                      <a:pt x="168" y="119"/>
                      <a:pt x="168" y="119"/>
                      <a:pt x="168" y="119"/>
                    </a:cubicBezTo>
                    <a:cubicBezTo>
                      <a:pt x="170" y="115"/>
                      <a:pt x="170" y="115"/>
                      <a:pt x="170" y="115"/>
                    </a:cubicBezTo>
                    <a:cubicBezTo>
                      <a:pt x="170" y="102"/>
                      <a:pt x="170" y="102"/>
                      <a:pt x="170" y="102"/>
                    </a:cubicBezTo>
                    <a:lnTo>
                      <a:pt x="168" y="98"/>
                    </a:lnTo>
                    <a:close/>
                    <a:moveTo>
                      <a:pt x="217" y="147"/>
                    </a:moveTo>
                    <a:cubicBezTo>
                      <a:pt x="212" y="145"/>
                      <a:pt x="212" y="145"/>
                      <a:pt x="212" y="145"/>
                    </a:cubicBezTo>
                    <a:cubicBezTo>
                      <a:pt x="200" y="145"/>
                      <a:pt x="200" y="145"/>
                      <a:pt x="200" y="145"/>
                    </a:cubicBezTo>
                    <a:cubicBezTo>
                      <a:pt x="196" y="147"/>
                      <a:pt x="196" y="147"/>
                      <a:pt x="196" y="147"/>
                    </a:cubicBezTo>
                    <a:cubicBezTo>
                      <a:pt x="194" y="151"/>
                      <a:pt x="194" y="151"/>
                      <a:pt x="194" y="151"/>
                    </a:cubicBezTo>
                    <a:cubicBezTo>
                      <a:pt x="194" y="163"/>
                      <a:pt x="194" y="163"/>
                      <a:pt x="194" y="163"/>
                    </a:cubicBezTo>
                    <a:cubicBezTo>
                      <a:pt x="196" y="167"/>
                      <a:pt x="196" y="167"/>
                      <a:pt x="196" y="167"/>
                    </a:cubicBezTo>
                    <a:cubicBezTo>
                      <a:pt x="200" y="169"/>
                      <a:pt x="200" y="169"/>
                      <a:pt x="200" y="169"/>
                    </a:cubicBezTo>
                    <a:cubicBezTo>
                      <a:pt x="212" y="169"/>
                      <a:pt x="212" y="169"/>
                      <a:pt x="212" y="169"/>
                    </a:cubicBezTo>
                    <a:cubicBezTo>
                      <a:pt x="217" y="167"/>
                      <a:pt x="217" y="167"/>
                      <a:pt x="217" y="167"/>
                    </a:cubicBezTo>
                    <a:cubicBezTo>
                      <a:pt x="218" y="163"/>
                      <a:pt x="218" y="163"/>
                      <a:pt x="218" y="163"/>
                    </a:cubicBezTo>
                    <a:cubicBezTo>
                      <a:pt x="218" y="151"/>
                      <a:pt x="218" y="151"/>
                      <a:pt x="218" y="151"/>
                    </a:cubicBezTo>
                    <a:lnTo>
                      <a:pt x="217" y="147"/>
                    </a:lnTo>
                    <a:close/>
                    <a:moveTo>
                      <a:pt x="71" y="50"/>
                    </a:moveTo>
                    <a:cubicBezTo>
                      <a:pt x="67" y="48"/>
                      <a:pt x="67" y="48"/>
                      <a:pt x="67" y="48"/>
                    </a:cubicBezTo>
                    <a:cubicBezTo>
                      <a:pt x="55" y="48"/>
                      <a:pt x="55" y="48"/>
                      <a:pt x="55" y="48"/>
                    </a:cubicBezTo>
                    <a:cubicBezTo>
                      <a:pt x="51" y="50"/>
                      <a:pt x="51" y="50"/>
                      <a:pt x="51" y="50"/>
                    </a:cubicBezTo>
                    <a:cubicBezTo>
                      <a:pt x="49" y="54"/>
                      <a:pt x="49" y="54"/>
                      <a:pt x="49" y="54"/>
                    </a:cubicBezTo>
                    <a:cubicBezTo>
                      <a:pt x="49" y="66"/>
                      <a:pt x="49" y="66"/>
                      <a:pt x="49" y="66"/>
                    </a:cubicBezTo>
                    <a:cubicBezTo>
                      <a:pt x="51" y="70"/>
                      <a:pt x="51" y="70"/>
                      <a:pt x="51" y="70"/>
                    </a:cubicBezTo>
                    <a:cubicBezTo>
                      <a:pt x="55" y="72"/>
                      <a:pt x="55" y="72"/>
                      <a:pt x="55" y="72"/>
                    </a:cubicBezTo>
                    <a:cubicBezTo>
                      <a:pt x="67" y="72"/>
                      <a:pt x="67" y="72"/>
                      <a:pt x="67" y="72"/>
                    </a:cubicBezTo>
                    <a:cubicBezTo>
                      <a:pt x="71" y="70"/>
                      <a:pt x="71" y="70"/>
                      <a:pt x="71" y="70"/>
                    </a:cubicBezTo>
                    <a:cubicBezTo>
                      <a:pt x="73" y="66"/>
                      <a:pt x="73" y="66"/>
                      <a:pt x="73" y="66"/>
                    </a:cubicBezTo>
                    <a:cubicBezTo>
                      <a:pt x="73" y="54"/>
                      <a:pt x="73" y="54"/>
                      <a:pt x="73" y="54"/>
                    </a:cubicBezTo>
                    <a:lnTo>
                      <a:pt x="71" y="50"/>
                    </a:lnTo>
                    <a:close/>
                    <a:moveTo>
                      <a:pt x="120" y="98"/>
                    </a:moveTo>
                    <a:cubicBezTo>
                      <a:pt x="115" y="96"/>
                      <a:pt x="115" y="96"/>
                      <a:pt x="115" y="96"/>
                    </a:cubicBezTo>
                    <a:cubicBezTo>
                      <a:pt x="103" y="96"/>
                      <a:pt x="103" y="96"/>
                      <a:pt x="103" y="96"/>
                    </a:cubicBezTo>
                    <a:cubicBezTo>
                      <a:pt x="99" y="98"/>
                      <a:pt x="99" y="98"/>
                      <a:pt x="99" y="98"/>
                    </a:cubicBezTo>
                    <a:cubicBezTo>
                      <a:pt x="97" y="102"/>
                      <a:pt x="97" y="102"/>
                      <a:pt x="97" y="102"/>
                    </a:cubicBezTo>
                    <a:cubicBezTo>
                      <a:pt x="97" y="115"/>
                      <a:pt x="97" y="115"/>
                      <a:pt x="97" y="115"/>
                    </a:cubicBezTo>
                    <a:cubicBezTo>
                      <a:pt x="99" y="119"/>
                      <a:pt x="99" y="119"/>
                      <a:pt x="99" y="119"/>
                    </a:cubicBezTo>
                    <a:cubicBezTo>
                      <a:pt x="103" y="121"/>
                      <a:pt x="103" y="121"/>
                      <a:pt x="103" y="121"/>
                    </a:cubicBezTo>
                    <a:cubicBezTo>
                      <a:pt x="115" y="121"/>
                      <a:pt x="115" y="121"/>
                      <a:pt x="115" y="121"/>
                    </a:cubicBezTo>
                    <a:cubicBezTo>
                      <a:pt x="120" y="119"/>
                      <a:pt x="120" y="119"/>
                      <a:pt x="120" y="119"/>
                    </a:cubicBezTo>
                    <a:cubicBezTo>
                      <a:pt x="122" y="115"/>
                      <a:pt x="122" y="115"/>
                      <a:pt x="122" y="115"/>
                    </a:cubicBezTo>
                    <a:cubicBezTo>
                      <a:pt x="122" y="102"/>
                      <a:pt x="122" y="102"/>
                      <a:pt x="122" y="102"/>
                    </a:cubicBezTo>
                    <a:lnTo>
                      <a:pt x="120" y="98"/>
                    </a:lnTo>
                    <a:close/>
                    <a:moveTo>
                      <a:pt x="168" y="147"/>
                    </a:moveTo>
                    <a:cubicBezTo>
                      <a:pt x="164" y="145"/>
                      <a:pt x="164" y="145"/>
                      <a:pt x="164" y="145"/>
                    </a:cubicBezTo>
                    <a:cubicBezTo>
                      <a:pt x="152" y="145"/>
                      <a:pt x="152" y="145"/>
                      <a:pt x="152" y="145"/>
                    </a:cubicBezTo>
                    <a:cubicBezTo>
                      <a:pt x="148" y="147"/>
                      <a:pt x="148" y="147"/>
                      <a:pt x="148" y="147"/>
                    </a:cubicBezTo>
                    <a:cubicBezTo>
                      <a:pt x="146" y="151"/>
                      <a:pt x="146" y="151"/>
                      <a:pt x="146" y="151"/>
                    </a:cubicBezTo>
                    <a:cubicBezTo>
                      <a:pt x="146" y="163"/>
                      <a:pt x="146" y="163"/>
                      <a:pt x="146" y="163"/>
                    </a:cubicBezTo>
                    <a:cubicBezTo>
                      <a:pt x="148" y="167"/>
                      <a:pt x="148" y="167"/>
                      <a:pt x="148" y="167"/>
                    </a:cubicBezTo>
                    <a:cubicBezTo>
                      <a:pt x="152" y="169"/>
                      <a:pt x="152" y="169"/>
                      <a:pt x="152" y="169"/>
                    </a:cubicBezTo>
                    <a:cubicBezTo>
                      <a:pt x="164" y="169"/>
                      <a:pt x="164" y="169"/>
                      <a:pt x="164" y="169"/>
                    </a:cubicBezTo>
                    <a:cubicBezTo>
                      <a:pt x="168" y="167"/>
                      <a:pt x="168" y="167"/>
                      <a:pt x="168" y="167"/>
                    </a:cubicBezTo>
                    <a:cubicBezTo>
                      <a:pt x="170" y="163"/>
                      <a:pt x="170" y="163"/>
                      <a:pt x="170" y="163"/>
                    </a:cubicBezTo>
                    <a:cubicBezTo>
                      <a:pt x="170" y="151"/>
                      <a:pt x="170" y="151"/>
                      <a:pt x="170" y="151"/>
                    </a:cubicBezTo>
                    <a:lnTo>
                      <a:pt x="168" y="147"/>
                    </a:lnTo>
                    <a:close/>
                    <a:moveTo>
                      <a:pt x="217" y="195"/>
                    </a:moveTo>
                    <a:cubicBezTo>
                      <a:pt x="212" y="193"/>
                      <a:pt x="212" y="193"/>
                      <a:pt x="212" y="193"/>
                    </a:cubicBezTo>
                    <a:cubicBezTo>
                      <a:pt x="200" y="193"/>
                      <a:pt x="200" y="193"/>
                      <a:pt x="200" y="193"/>
                    </a:cubicBezTo>
                    <a:cubicBezTo>
                      <a:pt x="196" y="195"/>
                      <a:pt x="196" y="195"/>
                      <a:pt x="196" y="195"/>
                    </a:cubicBezTo>
                    <a:cubicBezTo>
                      <a:pt x="194" y="199"/>
                      <a:pt x="194" y="199"/>
                      <a:pt x="194" y="199"/>
                    </a:cubicBezTo>
                    <a:cubicBezTo>
                      <a:pt x="194" y="212"/>
                      <a:pt x="194" y="212"/>
                      <a:pt x="194" y="212"/>
                    </a:cubicBezTo>
                    <a:cubicBezTo>
                      <a:pt x="196" y="216"/>
                      <a:pt x="196" y="216"/>
                      <a:pt x="196" y="216"/>
                    </a:cubicBezTo>
                    <a:cubicBezTo>
                      <a:pt x="200" y="218"/>
                      <a:pt x="200" y="218"/>
                      <a:pt x="200" y="218"/>
                    </a:cubicBezTo>
                    <a:cubicBezTo>
                      <a:pt x="212" y="218"/>
                      <a:pt x="212" y="218"/>
                      <a:pt x="212" y="218"/>
                    </a:cubicBezTo>
                    <a:cubicBezTo>
                      <a:pt x="217" y="216"/>
                      <a:pt x="217" y="216"/>
                      <a:pt x="217" y="216"/>
                    </a:cubicBezTo>
                    <a:cubicBezTo>
                      <a:pt x="218" y="212"/>
                      <a:pt x="218" y="212"/>
                      <a:pt x="218" y="212"/>
                    </a:cubicBezTo>
                    <a:cubicBezTo>
                      <a:pt x="218" y="199"/>
                      <a:pt x="218" y="199"/>
                      <a:pt x="218" y="199"/>
                    </a:cubicBezTo>
                    <a:lnTo>
                      <a:pt x="217" y="195"/>
                    </a:lnTo>
                    <a:close/>
                    <a:moveTo>
                      <a:pt x="71" y="98"/>
                    </a:moveTo>
                    <a:cubicBezTo>
                      <a:pt x="67" y="96"/>
                      <a:pt x="67" y="96"/>
                      <a:pt x="67" y="96"/>
                    </a:cubicBezTo>
                    <a:cubicBezTo>
                      <a:pt x="55" y="96"/>
                      <a:pt x="55" y="96"/>
                      <a:pt x="55" y="96"/>
                    </a:cubicBezTo>
                    <a:cubicBezTo>
                      <a:pt x="51" y="98"/>
                      <a:pt x="51" y="98"/>
                      <a:pt x="51" y="98"/>
                    </a:cubicBezTo>
                    <a:cubicBezTo>
                      <a:pt x="49" y="102"/>
                      <a:pt x="49" y="102"/>
                      <a:pt x="49" y="102"/>
                    </a:cubicBezTo>
                    <a:cubicBezTo>
                      <a:pt x="49" y="115"/>
                      <a:pt x="49" y="115"/>
                      <a:pt x="49" y="115"/>
                    </a:cubicBezTo>
                    <a:cubicBezTo>
                      <a:pt x="51" y="119"/>
                      <a:pt x="51" y="119"/>
                      <a:pt x="51" y="119"/>
                    </a:cubicBezTo>
                    <a:cubicBezTo>
                      <a:pt x="55" y="121"/>
                      <a:pt x="55" y="121"/>
                      <a:pt x="55" y="121"/>
                    </a:cubicBezTo>
                    <a:cubicBezTo>
                      <a:pt x="67" y="121"/>
                      <a:pt x="67" y="121"/>
                      <a:pt x="67" y="121"/>
                    </a:cubicBezTo>
                    <a:cubicBezTo>
                      <a:pt x="71" y="119"/>
                      <a:pt x="71" y="119"/>
                      <a:pt x="71" y="119"/>
                    </a:cubicBezTo>
                    <a:cubicBezTo>
                      <a:pt x="73" y="115"/>
                      <a:pt x="73" y="115"/>
                      <a:pt x="73" y="115"/>
                    </a:cubicBezTo>
                    <a:cubicBezTo>
                      <a:pt x="73" y="102"/>
                      <a:pt x="73" y="102"/>
                      <a:pt x="73" y="102"/>
                    </a:cubicBezTo>
                    <a:lnTo>
                      <a:pt x="71" y="98"/>
                    </a:lnTo>
                    <a:close/>
                    <a:moveTo>
                      <a:pt x="120" y="147"/>
                    </a:moveTo>
                    <a:cubicBezTo>
                      <a:pt x="115" y="145"/>
                      <a:pt x="115" y="145"/>
                      <a:pt x="115" y="145"/>
                    </a:cubicBezTo>
                    <a:cubicBezTo>
                      <a:pt x="103" y="145"/>
                      <a:pt x="103" y="145"/>
                      <a:pt x="103" y="145"/>
                    </a:cubicBezTo>
                    <a:cubicBezTo>
                      <a:pt x="99" y="147"/>
                      <a:pt x="99" y="147"/>
                      <a:pt x="99" y="147"/>
                    </a:cubicBezTo>
                    <a:cubicBezTo>
                      <a:pt x="97" y="151"/>
                      <a:pt x="97" y="151"/>
                      <a:pt x="97" y="151"/>
                    </a:cubicBezTo>
                    <a:cubicBezTo>
                      <a:pt x="97" y="163"/>
                      <a:pt x="97" y="163"/>
                      <a:pt x="97" y="163"/>
                    </a:cubicBezTo>
                    <a:cubicBezTo>
                      <a:pt x="99" y="167"/>
                      <a:pt x="99" y="167"/>
                      <a:pt x="99" y="167"/>
                    </a:cubicBezTo>
                    <a:cubicBezTo>
                      <a:pt x="103" y="169"/>
                      <a:pt x="103" y="169"/>
                      <a:pt x="103" y="169"/>
                    </a:cubicBezTo>
                    <a:cubicBezTo>
                      <a:pt x="115" y="169"/>
                      <a:pt x="115" y="169"/>
                      <a:pt x="115" y="169"/>
                    </a:cubicBezTo>
                    <a:cubicBezTo>
                      <a:pt x="120" y="167"/>
                      <a:pt x="120" y="167"/>
                      <a:pt x="120" y="167"/>
                    </a:cubicBezTo>
                    <a:cubicBezTo>
                      <a:pt x="122" y="163"/>
                      <a:pt x="122" y="163"/>
                      <a:pt x="122" y="163"/>
                    </a:cubicBezTo>
                    <a:cubicBezTo>
                      <a:pt x="122" y="151"/>
                      <a:pt x="122" y="151"/>
                      <a:pt x="122" y="151"/>
                    </a:cubicBezTo>
                    <a:lnTo>
                      <a:pt x="120" y="147"/>
                    </a:lnTo>
                    <a:close/>
                    <a:moveTo>
                      <a:pt x="168" y="195"/>
                    </a:moveTo>
                    <a:cubicBezTo>
                      <a:pt x="164" y="193"/>
                      <a:pt x="164" y="193"/>
                      <a:pt x="164" y="193"/>
                    </a:cubicBezTo>
                    <a:cubicBezTo>
                      <a:pt x="152" y="193"/>
                      <a:pt x="152" y="193"/>
                      <a:pt x="152" y="193"/>
                    </a:cubicBezTo>
                    <a:cubicBezTo>
                      <a:pt x="148" y="195"/>
                      <a:pt x="148" y="195"/>
                      <a:pt x="148" y="195"/>
                    </a:cubicBezTo>
                    <a:cubicBezTo>
                      <a:pt x="146" y="199"/>
                      <a:pt x="146" y="199"/>
                      <a:pt x="146" y="199"/>
                    </a:cubicBezTo>
                    <a:cubicBezTo>
                      <a:pt x="146" y="212"/>
                      <a:pt x="146" y="212"/>
                      <a:pt x="146" y="212"/>
                    </a:cubicBezTo>
                    <a:cubicBezTo>
                      <a:pt x="148" y="216"/>
                      <a:pt x="148" y="216"/>
                      <a:pt x="148" y="216"/>
                    </a:cubicBezTo>
                    <a:cubicBezTo>
                      <a:pt x="152" y="218"/>
                      <a:pt x="152" y="218"/>
                      <a:pt x="152" y="218"/>
                    </a:cubicBezTo>
                    <a:cubicBezTo>
                      <a:pt x="164" y="218"/>
                      <a:pt x="164" y="218"/>
                      <a:pt x="164" y="218"/>
                    </a:cubicBezTo>
                    <a:cubicBezTo>
                      <a:pt x="168" y="216"/>
                      <a:pt x="168" y="216"/>
                      <a:pt x="168" y="216"/>
                    </a:cubicBezTo>
                    <a:cubicBezTo>
                      <a:pt x="170" y="212"/>
                      <a:pt x="170" y="212"/>
                      <a:pt x="170" y="212"/>
                    </a:cubicBezTo>
                    <a:cubicBezTo>
                      <a:pt x="170" y="199"/>
                      <a:pt x="170" y="199"/>
                      <a:pt x="170" y="199"/>
                    </a:cubicBezTo>
                    <a:lnTo>
                      <a:pt x="168" y="195"/>
                    </a:lnTo>
                    <a:close/>
                    <a:moveTo>
                      <a:pt x="217" y="244"/>
                    </a:moveTo>
                    <a:cubicBezTo>
                      <a:pt x="212" y="242"/>
                      <a:pt x="212" y="242"/>
                      <a:pt x="212" y="242"/>
                    </a:cubicBezTo>
                    <a:cubicBezTo>
                      <a:pt x="200" y="242"/>
                      <a:pt x="200" y="242"/>
                      <a:pt x="200" y="242"/>
                    </a:cubicBezTo>
                    <a:cubicBezTo>
                      <a:pt x="196" y="244"/>
                      <a:pt x="196" y="244"/>
                      <a:pt x="196" y="244"/>
                    </a:cubicBezTo>
                    <a:cubicBezTo>
                      <a:pt x="194" y="248"/>
                      <a:pt x="194" y="248"/>
                      <a:pt x="194" y="248"/>
                    </a:cubicBezTo>
                    <a:cubicBezTo>
                      <a:pt x="194" y="260"/>
                      <a:pt x="194" y="260"/>
                      <a:pt x="194" y="260"/>
                    </a:cubicBezTo>
                    <a:cubicBezTo>
                      <a:pt x="196" y="264"/>
                      <a:pt x="196" y="264"/>
                      <a:pt x="196" y="264"/>
                    </a:cubicBezTo>
                    <a:cubicBezTo>
                      <a:pt x="200" y="266"/>
                      <a:pt x="200" y="266"/>
                      <a:pt x="200" y="266"/>
                    </a:cubicBezTo>
                    <a:cubicBezTo>
                      <a:pt x="212" y="266"/>
                      <a:pt x="212" y="266"/>
                      <a:pt x="212" y="266"/>
                    </a:cubicBezTo>
                    <a:cubicBezTo>
                      <a:pt x="217" y="264"/>
                      <a:pt x="217" y="264"/>
                      <a:pt x="217" y="264"/>
                    </a:cubicBezTo>
                    <a:cubicBezTo>
                      <a:pt x="218" y="260"/>
                      <a:pt x="218" y="260"/>
                      <a:pt x="218" y="260"/>
                    </a:cubicBezTo>
                    <a:cubicBezTo>
                      <a:pt x="218" y="248"/>
                      <a:pt x="218" y="248"/>
                      <a:pt x="218" y="248"/>
                    </a:cubicBezTo>
                    <a:lnTo>
                      <a:pt x="217" y="244"/>
                    </a:lnTo>
                    <a:close/>
                    <a:moveTo>
                      <a:pt x="71" y="147"/>
                    </a:moveTo>
                    <a:cubicBezTo>
                      <a:pt x="67" y="145"/>
                      <a:pt x="67" y="145"/>
                      <a:pt x="67" y="145"/>
                    </a:cubicBezTo>
                    <a:cubicBezTo>
                      <a:pt x="55" y="145"/>
                      <a:pt x="55" y="145"/>
                      <a:pt x="55" y="145"/>
                    </a:cubicBezTo>
                    <a:cubicBezTo>
                      <a:pt x="51" y="147"/>
                      <a:pt x="51" y="147"/>
                      <a:pt x="51" y="147"/>
                    </a:cubicBezTo>
                    <a:cubicBezTo>
                      <a:pt x="49" y="151"/>
                      <a:pt x="49" y="151"/>
                      <a:pt x="49" y="151"/>
                    </a:cubicBezTo>
                    <a:cubicBezTo>
                      <a:pt x="49" y="163"/>
                      <a:pt x="49" y="163"/>
                      <a:pt x="49" y="163"/>
                    </a:cubicBezTo>
                    <a:cubicBezTo>
                      <a:pt x="51" y="167"/>
                      <a:pt x="51" y="167"/>
                      <a:pt x="51" y="167"/>
                    </a:cubicBezTo>
                    <a:cubicBezTo>
                      <a:pt x="55" y="169"/>
                      <a:pt x="55" y="169"/>
                      <a:pt x="55" y="169"/>
                    </a:cubicBezTo>
                    <a:cubicBezTo>
                      <a:pt x="67" y="169"/>
                      <a:pt x="67" y="169"/>
                      <a:pt x="67" y="169"/>
                    </a:cubicBezTo>
                    <a:cubicBezTo>
                      <a:pt x="71" y="167"/>
                      <a:pt x="71" y="167"/>
                      <a:pt x="71" y="167"/>
                    </a:cubicBezTo>
                    <a:cubicBezTo>
                      <a:pt x="73" y="163"/>
                      <a:pt x="73" y="163"/>
                      <a:pt x="73" y="163"/>
                    </a:cubicBezTo>
                    <a:cubicBezTo>
                      <a:pt x="73" y="151"/>
                      <a:pt x="73" y="151"/>
                      <a:pt x="73" y="151"/>
                    </a:cubicBezTo>
                    <a:lnTo>
                      <a:pt x="71" y="147"/>
                    </a:lnTo>
                    <a:close/>
                    <a:moveTo>
                      <a:pt x="120" y="195"/>
                    </a:moveTo>
                    <a:cubicBezTo>
                      <a:pt x="115" y="193"/>
                      <a:pt x="115" y="193"/>
                      <a:pt x="115" y="193"/>
                    </a:cubicBezTo>
                    <a:cubicBezTo>
                      <a:pt x="103" y="193"/>
                      <a:pt x="103" y="193"/>
                      <a:pt x="103" y="193"/>
                    </a:cubicBezTo>
                    <a:cubicBezTo>
                      <a:pt x="99" y="195"/>
                      <a:pt x="99" y="195"/>
                      <a:pt x="99" y="195"/>
                    </a:cubicBezTo>
                    <a:cubicBezTo>
                      <a:pt x="97" y="199"/>
                      <a:pt x="97" y="199"/>
                      <a:pt x="97" y="199"/>
                    </a:cubicBezTo>
                    <a:cubicBezTo>
                      <a:pt x="97" y="212"/>
                      <a:pt x="97" y="212"/>
                      <a:pt x="97" y="212"/>
                    </a:cubicBezTo>
                    <a:cubicBezTo>
                      <a:pt x="99" y="216"/>
                      <a:pt x="99" y="216"/>
                      <a:pt x="99" y="216"/>
                    </a:cubicBezTo>
                    <a:cubicBezTo>
                      <a:pt x="103" y="218"/>
                      <a:pt x="103" y="218"/>
                      <a:pt x="103" y="218"/>
                    </a:cubicBezTo>
                    <a:cubicBezTo>
                      <a:pt x="115" y="218"/>
                      <a:pt x="115" y="218"/>
                      <a:pt x="115" y="218"/>
                    </a:cubicBezTo>
                    <a:cubicBezTo>
                      <a:pt x="120" y="216"/>
                      <a:pt x="120" y="216"/>
                      <a:pt x="120" y="216"/>
                    </a:cubicBezTo>
                    <a:cubicBezTo>
                      <a:pt x="122" y="212"/>
                      <a:pt x="122" y="212"/>
                      <a:pt x="122" y="212"/>
                    </a:cubicBezTo>
                    <a:cubicBezTo>
                      <a:pt x="122" y="199"/>
                      <a:pt x="122" y="199"/>
                      <a:pt x="122" y="199"/>
                    </a:cubicBezTo>
                    <a:lnTo>
                      <a:pt x="120" y="195"/>
                    </a:lnTo>
                    <a:close/>
                    <a:moveTo>
                      <a:pt x="71" y="195"/>
                    </a:moveTo>
                    <a:cubicBezTo>
                      <a:pt x="67" y="193"/>
                      <a:pt x="67" y="193"/>
                      <a:pt x="67" y="193"/>
                    </a:cubicBezTo>
                    <a:cubicBezTo>
                      <a:pt x="55" y="193"/>
                      <a:pt x="55" y="193"/>
                      <a:pt x="55" y="193"/>
                    </a:cubicBezTo>
                    <a:cubicBezTo>
                      <a:pt x="51" y="195"/>
                      <a:pt x="51" y="195"/>
                      <a:pt x="51" y="195"/>
                    </a:cubicBezTo>
                    <a:cubicBezTo>
                      <a:pt x="49" y="199"/>
                      <a:pt x="49" y="199"/>
                      <a:pt x="49" y="199"/>
                    </a:cubicBezTo>
                    <a:cubicBezTo>
                      <a:pt x="49" y="212"/>
                      <a:pt x="49" y="212"/>
                      <a:pt x="49" y="212"/>
                    </a:cubicBezTo>
                    <a:cubicBezTo>
                      <a:pt x="51" y="216"/>
                      <a:pt x="51" y="216"/>
                      <a:pt x="51" y="216"/>
                    </a:cubicBezTo>
                    <a:cubicBezTo>
                      <a:pt x="55" y="218"/>
                      <a:pt x="55" y="218"/>
                      <a:pt x="55" y="218"/>
                    </a:cubicBezTo>
                    <a:cubicBezTo>
                      <a:pt x="67" y="218"/>
                      <a:pt x="67" y="218"/>
                      <a:pt x="67" y="218"/>
                    </a:cubicBezTo>
                    <a:cubicBezTo>
                      <a:pt x="71" y="216"/>
                      <a:pt x="71" y="216"/>
                      <a:pt x="71" y="216"/>
                    </a:cubicBezTo>
                    <a:cubicBezTo>
                      <a:pt x="73" y="212"/>
                      <a:pt x="73" y="212"/>
                      <a:pt x="73" y="212"/>
                    </a:cubicBezTo>
                    <a:cubicBezTo>
                      <a:pt x="73" y="199"/>
                      <a:pt x="73" y="199"/>
                      <a:pt x="73" y="199"/>
                    </a:cubicBezTo>
                    <a:lnTo>
                      <a:pt x="71" y="195"/>
                    </a:lnTo>
                    <a:close/>
                    <a:moveTo>
                      <a:pt x="71" y="244"/>
                    </a:moveTo>
                    <a:cubicBezTo>
                      <a:pt x="67" y="242"/>
                      <a:pt x="67" y="242"/>
                      <a:pt x="67" y="242"/>
                    </a:cubicBezTo>
                    <a:cubicBezTo>
                      <a:pt x="55" y="242"/>
                      <a:pt x="55" y="242"/>
                      <a:pt x="55" y="242"/>
                    </a:cubicBezTo>
                    <a:cubicBezTo>
                      <a:pt x="51" y="244"/>
                      <a:pt x="51" y="244"/>
                      <a:pt x="51" y="244"/>
                    </a:cubicBezTo>
                    <a:cubicBezTo>
                      <a:pt x="49" y="248"/>
                      <a:pt x="49" y="248"/>
                      <a:pt x="49" y="248"/>
                    </a:cubicBezTo>
                    <a:cubicBezTo>
                      <a:pt x="49" y="260"/>
                      <a:pt x="49" y="260"/>
                      <a:pt x="49" y="260"/>
                    </a:cubicBezTo>
                    <a:cubicBezTo>
                      <a:pt x="51" y="264"/>
                      <a:pt x="51" y="264"/>
                      <a:pt x="51" y="264"/>
                    </a:cubicBezTo>
                    <a:cubicBezTo>
                      <a:pt x="55" y="266"/>
                      <a:pt x="55" y="266"/>
                      <a:pt x="55" y="266"/>
                    </a:cubicBezTo>
                    <a:cubicBezTo>
                      <a:pt x="67" y="266"/>
                      <a:pt x="67" y="266"/>
                      <a:pt x="67" y="266"/>
                    </a:cubicBezTo>
                    <a:cubicBezTo>
                      <a:pt x="71" y="264"/>
                      <a:pt x="71" y="264"/>
                      <a:pt x="71" y="264"/>
                    </a:cubicBezTo>
                    <a:cubicBezTo>
                      <a:pt x="73" y="260"/>
                      <a:pt x="73" y="260"/>
                      <a:pt x="73" y="260"/>
                    </a:cubicBezTo>
                    <a:cubicBezTo>
                      <a:pt x="73" y="248"/>
                      <a:pt x="73" y="248"/>
                      <a:pt x="73" y="248"/>
                    </a:cubicBezTo>
                    <a:lnTo>
                      <a:pt x="71" y="2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49" name="Group 48"/>
            <p:cNvGrpSpPr/>
            <p:nvPr/>
          </p:nvGrpSpPr>
          <p:grpSpPr>
            <a:xfrm>
              <a:off x="2288670" y="2003664"/>
              <a:ext cx="2103120" cy="2850672"/>
              <a:chOff x="2517270" y="2003664"/>
              <a:chExt cx="2103120" cy="2850672"/>
            </a:xfrm>
          </p:grpSpPr>
          <p:sp>
            <p:nvSpPr>
              <p:cNvPr id="24" name="TextBox 23"/>
              <p:cNvSpPr txBox="1"/>
              <p:nvPr/>
            </p:nvSpPr>
            <p:spPr>
              <a:xfrm>
                <a:off x="2517270" y="4300338"/>
                <a:ext cx="2103120" cy="553998"/>
              </a:xfrm>
              <a:prstGeom prst="rect">
                <a:avLst/>
              </a:prstGeom>
              <a:noFill/>
            </p:spPr>
            <p:txBody>
              <a:bodyPr wrap="square" lIns="0" tIns="0" rIns="0" bIns="0" rtlCol="0">
                <a:spAutoFit/>
              </a:bodyPr>
              <a:lstStyle/>
              <a:p>
                <a:pPr algn="ctr"/>
                <a:r>
                  <a:rPr lang="en-US" b="1" dirty="0">
                    <a:solidFill>
                      <a:srgbClr val="000000"/>
                    </a:solidFill>
                    <a:latin typeface="Arial" panose="020B0604020202020204" pitchFamily="34" charset="0"/>
                    <a:cs typeface="Arial" panose="020B0604020202020204" pitchFamily="34" charset="0"/>
                  </a:rPr>
                  <a:t>Opportunistic Value Investors</a:t>
                </a:r>
              </a:p>
            </p:txBody>
          </p:sp>
          <p:sp>
            <p:nvSpPr>
              <p:cNvPr id="27" name="Oval 26"/>
              <p:cNvSpPr/>
              <p:nvPr>
                <p:custDataLst>
                  <p:tags r:id="rId2"/>
                </p:custDataLst>
              </p:nvPr>
            </p:nvSpPr>
            <p:spPr bwMode="gray">
              <a:xfrm>
                <a:off x="2921130" y="2003664"/>
                <a:ext cx="1295400" cy="1295400"/>
              </a:xfrm>
              <a:prstGeom prst="ellipse">
                <a:avLst/>
              </a:prstGeom>
              <a:solidFill>
                <a:schemeClr val="accent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b="1">
                  <a:solidFill>
                    <a:srgbClr val="FFFFFF"/>
                  </a:solidFill>
                  <a:latin typeface="Arial"/>
                </a:endParaRPr>
              </a:p>
            </p:txBody>
          </p:sp>
          <p:sp>
            <p:nvSpPr>
              <p:cNvPr id="46" name="Freeform 45"/>
              <p:cNvSpPr>
                <a:spLocks noEditPoints="1"/>
              </p:cNvSpPr>
              <p:nvPr/>
            </p:nvSpPr>
            <p:spPr bwMode="auto">
              <a:xfrm>
                <a:off x="3230501" y="2313035"/>
                <a:ext cx="676659" cy="676659"/>
              </a:xfrm>
              <a:custGeom>
                <a:avLst/>
                <a:gdLst>
                  <a:gd name="T0" fmla="*/ 328 w 420"/>
                  <a:gd name="T1" fmla="*/ 2 h 420"/>
                  <a:gd name="T2" fmla="*/ 322 w 420"/>
                  <a:gd name="T3" fmla="*/ 0 h 420"/>
                  <a:gd name="T4" fmla="*/ 255 w 420"/>
                  <a:gd name="T5" fmla="*/ 0 h 420"/>
                  <a:gd name="T6" fmla="*/ 249 w 420"/>
                  <a:gd name="T7" fmla="*/ 2 h 420"/>
                  <a:gd name="T8" fmla="*/ 247 w 420"/>
                  <a:gd name="T9" fmla="*/ 8 h 420"/>
                  <a:gd name="T10" fmla="*/ 247 w 420"/>
                  <a:gd name="T11" fmla="*/ 60 h 420"/>
                  <a:gd name="T12" fmla="*/ 330 w 420"/>
                  <a:gd name="T13" fmla="*/ 60 h 420"/>
                  <a:gd name="T14" fmla="*/ 330 w 420"/>
                  <a:gd name="T15" fmla="*/ 8 h 420"/>
                  <a:gd name="T16" fmla="*/ 328 w 420"/>
                  <a:gd name="T17" fmla="*/ 2 h 420"/>
                  <a:gd name="T18" fmla="*/ 170 w 420"/>
                  <a:gd name="T19" fmla="*/ 2 h 420"/>
                  <a:gd name="T20" fmla="*/ 165 w 420"/>
                  <a:gd name="T21" fmla="*/ 0 h 420"/>
                  <a:gd name="T22" fmla="*/ 97 w 420"/>
                  <a:gd name="T23" fmla="*/ 0 h 420"/>
                  <a:gd name="T24" fmla="*/ 92 w 420"/>
                  <a:gd name="T25" fmla="*/ 2 h 420"/>
                  <a:gd name="T26" fmla="*/ 90 w 420"/>
                  <a:gd name="T27" fmla="*/ 8 h 420"/>
                  <a:gd name="T28" fmla="*/ 90 w 420"/>
                  <a:gd name="T29" fmla="*/ 60 h 420"/>
                  <a:gd name="T30" fmla="*/ 172 w 420"/>
                  <a:gd name="T31" fmla="*/ 60 h 420"/>
                  <a:gd name="T32" fmla="*/ 172 w 420"/>
                  <a:gd name="T33" fmla="*/ 8 h 420"/>
                  <a:gd name="T34" fmla="*/ 170 w 420"/>
                  <a:gd name="T35" fmla="*/ 2 h 420"/>
                  <a:gd name="T36" fmla="*/ 361 w 420"/>
                  <a:gd name="T37" fmla="*/ 81 h 420"/>
                  <a:gd name="T38" fmla="*/ 354 w 420"/>
                  <a:gd name="T39" fmla="*/ 75 h 420"/>
                  <a:gd name="T40" fmla="*/ 255 w 420"/>
                  <a:gd name="T41" fmla="*/ 75 h 420"/>
                  <a:gd name="T42" fmla="*/ 255 w 420"/>
                  <a:gd name="T43" fmla="*/ 255 h 420"/>
                  <a:gd name="T44" fmla="*/ 259 w 420"/>
                  <a:gd name="T45" fmla="*/ 266 h 420"/>
                  <a:gd name="T46" fmla="*/ 270 w 420"/>
                  <a:gd name="T47" fmla="*/ 270 h 420"/>
                  <a:gd name="T48" fmla="*/ 270 w 420"/>
                  <a:gd name="T49" fmla="*/ 405 h 420"/>
                  <a:gd name="T50" fmla="*/ 274 w 420"/>
                  <a:gd name="T51" fmla="*/ 416 h 420"/>
                  <a:gd name="T52" fmla="*/ 285 w 420"/>
                  <a:gd name="T53" fmla="*/ 420 h 420"/>
                  <a:gd name="T54" fmla="*/ 405 w 420"/>
                  <a:gd name="T55" fmla="*/ 420 h 420"/>
                  <a:gd name="T56" fmla="*/ 415 w 420"/>
                  <a:gd name="T57" fmla="*/ 416 h 420"/>
                  <a:gd name="T58" fmla="*/ 420 w 420"/>
                  <a:gd name="T59" fmla="*/ 405 h 420"/>
                  <a:gd name="T60" fmla="*/ 420 w 420"/>
                  <a:gd name="T61" fmla="*/ 285 h 420"/>
                  <a:gd name="T62" fmla="*/ 361 w 420"/>
                  <a:gd name="T63" fmla="*/ 81 h 420"/>
                  <a:gd name="T64" fmla="*/ 180 w 420"/>
                  <a:gd name="T65" fmla="*/ 75 h 420"/>
                  <a:gd name="T66" fmla="*/ 180 w 420"/>
                  <a:gd name="T67" fmla="*/ 240 h 420"/>
                  <a:gd name="T68" fmla="*/ 240 w 420"/>
                  <a:gd name="T69" fmla="*/ 240 h 420"/>
                  <a:gd name="T70" fmla="*/ 240 w 420"/>
                  <a:gd name="T71" fmla="*/ 75 h 420"/>
                  <a:gd name="T72" fmla="*/ 180 w 420"/>
                  <a:gd name="T73" fmla="*/ 75 h 420"/>
                  <a:gd name="T74" fmla="*/ 65 w 420"/>
                  <a:gd name="T75" fmla="*/ 75 h 420"/>
                  <a:gd name="T76" fmla="*/ 58 w 420"/>
                  <a:gd name="T77" fmla="*/ 81 h 420"/>
                  <a:gd name="T78" fmla="*/ 0 w 420"/>
                  <a:gd name="T79" fmla="*/ 285 h 420"/>
                  <a:gd name="T80" fmla="*/ 0 w 420"/>
                  <a:gd name="T81" fmla="*/ 405 h 420"/>
                  <a:gd name="T82" fmla="*/ 4 w 420"/>
                  <a:gd name="T83" fmla="*/ 416 h 420"/>
                  <a:gd name="T84" fmla="*/ 15 w 420"/>
                  <a:gd name="T85" fmla="*/ 420 h 420"/>
                  <a:gd name="T86" fmla="*/ 135 w 420"/>
                  <a:gd name="T87" fmla="*/ 420 h 420"/>
                  <a:gd name="T88" fmla="*/ 145 w 420"/>
                  <a:gd name="T89" fmla="*/ 416 h 420"/>
                  <a:gd name="T90" fmla="*/ 150 w 420"/>
                  <a:gd name="T91" fmla="*/ 405 h 420"/>
                  <a:gd name="T92" fmla="*/ 150 w 420"/>
                  <a:gd name="T93" fmla="*/ 270 h 420"/>
                  <a:gd name="T94" fmla="*/ 160 w 420"/>
                  <a:gd name="T95" fmla="*/ 266 h 420"/>
                  <a:gd name="T96" fmla="*/ 165 w 420"/>
                  <a:gd name="T97" fmla="*/ 255 h 420"/>
                  <a:gd name="T98" fmla="*/ 165 w 420"/>
                  <a:gd name="T99" fmla="*/ 75 h 420"/>
                  <a:gd name="T100" fmla="*/ 65 w 420"/>
                  <a:gd name="T101" fmla="*/ 75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20">
                    <a:moveTo>
                      <a:pt x="328" y="2"/>
                    </a:moveTo>
                    <a:cubicBezTo>
                      <a:pt x="322" y="0"/>
                      <a:pt x="322" y="0"/>
                      <a:pt x="322" y="0"/>
                    </a:cubicBezTo>
                    <a:cubicBezTo>
                      <a:pt x="255" y="0"/>
                      <a:pt x="255" y="0"/>
                      <a:pt x="255" y="0"/>
                    </a:cubicBezTo>
                    <a:cubicBezTo>
                      <a:pt x="249" y="2"/>
                      <a:pt x="249" y="2"/>
                      <a:pt x="249" y="2"/>
                    </a:cubicBezTo>
                    <a:cubicBezTo>
                      <a:pt x="247" y="8"/>
                      <a:pt x="247" y="8"/>
                      <a:pt x="247" y="8"/>
                    </a:cubicBezTo>
                    <a:cubicBezTo>
                      <a:pt x="247" y="60"/>
                      <a:pt x="247" y="60"/>
                      <a:pt x="247" y="60"/>
                    </a:cubicBezTo>
                    <a:cubicBezTo>
                      <a:pt x="330" y="60"/>
                      <a:pt x="330" y="60"/>
                      <a:pt x="330" y="60"/>
                    </a:cubicBezTo>
                    <a:cubicBezTo>
                      <a:pt x="330" y="8"/>
                      <a:pt x="330" y="8"/>
                      <a:pt x="330" y="8"/>
                    </a:cubicBezTo>
                    <a:lnTo>
                      <a:pt x="328" y="2"/>
                    </a:lnTo>
                    <a:close/>
                    <a:moveTo>
                      <a:pt x="170" y="2"/>
                    </a:moveTo>
                    <a:cubicBezTo>
                      <a:pt x="165" y="0"/>
                      <a:pt x="165" y="0"/>
                      <a:pt x="165" y="0"/>
                    </a:cubicBezTo>
                    <a:cubicBezTo>
                      <a:pt x="97" y="0"/>
                      <a:pt x="97" y="0"/>
                      <a:pt x="97" y="0"/>
                    </a:cubicBezTo>
                    <a:cubicBezTo>
                      <a:pt x="92" y="2"/>
                      <a:pt x="92" y="2"/>
                      <a:pt x="92" y="2"/>
                    </a:cubicBezTo>
                    <a:cubicBezTo>
                      <a:pt x="90" y="8"/>
                      <a:pt x="90" y="8"/>
                      <a:pt x="90" y="8"/>
                    </a:cubicBezTo>
                    <a:cubicBezTo>
                      <a:pt x="90" y="60"/>
                      <a:pt x="90" y="60"/>
                      <a:pt x="90" y="60"/>
                    </a:cubicBezTo>
                    <a:cubicBezTo>
                      <a:pt x="172" y="60"/>
                      <a:pt x="172" y="60"/>
                      <a:pt x="172" y="60"/>
                    </a:cubicBezTo>
                    <a:cubicBezTo>
                      <a:pt x="172" y="8"/>
                      <a:pt x="172" y="8"/>
                      <a:pt x="172" y="8"/>
                    </a:cubicBezTo>
                    <a:lnTo>
                      <a:pt x="170" y="2"/>
                    </a:lnTo>
                    <a:close/>
                    <a:moveTo>
                      <a:pt x="361" y="81"/>
                    </a:moveTo>
                    <a:cubicBezTo>
                      <a:pt x="360" y="77"/>
                      <a:pt x="358" y="75"/>
                      <a:pt x="354" y="75"/>
                    </a:cubicBezTo>
                    <a:cubicBezTo>
                      <a:pt x="255" y="75"/>
                      <a:pt x="255" y="75"/>
                      <a:pt x="255" y="75"/>
                    </a:cubicBezTo>
                    <a:cubicBezTo>
                      <a:pt x="255" y="255"/>
                      <a:pt x="255" y="255"/>
                      <a:pt x="255" y="255"/>
                    </a:cubicBezTo>
                    <a:cubicBezTo>
                      <a:pt x="255" y="260"/>
                      <a:pt x="256" y="263"/>
                      <a:pt x="259" y="266"/>
                    </a:cubicBezTo>
                    <a:cubicBezTo>
                      <a:pt x="262" y="269"/>
                      <a:pt x="266" y="270"/>
                      <a:pt x="270" y="270"/>
                    </a:cubicBezTo>
                    <a:cubicBezTo>
                      <a:pt x="270" y="405"/>
                      <a:pt x="270" y="405"/>
                      <a:pt x="270" y="405"/>
                    </a:cubicBezTo>
                    <a:cubicBezTo>
                      <a:pt x="270" y="410"/>
                      <a:pt x="271" y="413"/>
                      <a:pt x="274" y="416"/>
                    </a:cubicBezTo>
                    <a:cubicBezTo>
                      <a:pt x="277" y="419"/>
                      <a:pt x="281" y="420"/>
                      <a:pt x="285" y="420"/>
                    </a:cubicBezTo>
                    <a:cubicBezTo>
                      <a:pt x="405" y="420"/>
                      <a:pt x="405" y="420"/>
                      <a:pt x="405" y="420"/>
                    </a:cubicBezTo>
                    <a:cubicBezTo>
                      <a:pt x="409" y="420"/>
                      <a:pt x="412" y="419"/>
                      <a:pt x="415" y="416"/>
                    </a:cubicBezTo>
                    <a:cubicBezTo>
                      <a:pt x="418" y="413"/>
                      <a:pt x="420" y="410"/>
                      <a:pt x="420" y="405"/>
                    </a:cubicBezTo>
                    <a:cubicBezTo>
                      <a:pt x="420" y="285"/>
                      <a:pt x="420" y="285"/>
                      <a:pt x="420" y="285"/>
                    </a:cubicBezTo>
                    <a:lnTo>
                      <a:pt x="361" y="81"/>
                    </a:lnTo>
                    <a:close/>
                    <a:moveTo>
                      <a:pt x="180" y="75"/>
                    </a:moveTo>
                    <a:cubicBezTo>
                      <a:pt x="180" y="240"/>
                      <a:pt x="180" y="240"/>
                      <a:pt x="180" y="240"/>
                    </a:cubicBezTo>
                    <a:cubicBezTo>
                      <a:pt x="240" y="240"/>
                      <a:pt x="240" y="240"/>
                      <a:pt x="240" y="240"/>
                    </a:cubicBezTo>
                    <a:cubicBezTo>
                      <a:pt x="240" y="75"/>
                      <a:pt x="240" y="75"/>
                      <a:pt x="240" y="75"/>
                    </a:cubicBezTo>
                    <a:lnTo>
                      <a:pt x="180" y="75"/>
                    </a:lnTo>
                    <a:close/>
                    <a:moveTo>
                      <a:pt x="65" y="75"/>
                    </a:moveTo>
                    <a:cubicBezTo>
                      <a:pt x="61" y="75"/>
                      <a:pt x="59" y="77"/>
                      <a:pt x="58" y="81"/>
                    </a:cubicBezTo>
                    <a:cubicBezTo>
                      <a:pt x="0" y="285"/>
                      <a:pt x="0" y="285"/>
                      <a:pt x="0" y="285"/>
                    </a:cubicBezTo>
                    <a:cubicBezTo>
                      <a:pt x="0" y="405"/>
                      <a:pt x="0" y="405"/>
                      <a:pt x="0" y="405"/>
                    </a:cubicBezTo>
                    <a:cubicBezTo>
                      <a:pt x="0" y="410"/>
                      <a:pt x="1" y="413"/>
                      <a:pt x="4" y="416"/>
                    </a:cubicBezTo>
                    <a:cubicBezTo>
                      <a:pt x="7" y="419"/>
                      <a:pt x="11" y="420"/>
                      <a:pt x="15" y="420"/>
                    </a:cubicBezTo>
                    <a:cubicBezTo>
                      <a:pt x="135" y="420"/>
                      <a:pt x="135" y="420"/>
                      <a:pt x="135" y="420"/>
                    </a:cubicBezTo>
                    <a:cubicBezTo>
                      <a:pt x="139" y="420"/>
                      <a:pt x="142" y="419"/>
                      <a:pt x="145" y="416"/>
                    </a:cubicBezTo>
                    <a:cubicBezTo>
                      <a:pt x="148" y="413"/>
                      <a:pt x="150" y="410"/>
                      <a:pt x="150" y="405"/>
                    </a:cubicBezTo>
                    <a:cubicBezTo>
                      <a:pt x="150" y="270"/>
                      <a:pt x="150" y="270"/>
                      <a:pt x="150" y="270"/>
                    </a:cubicBezTo>
                    <a:cubicBezTo>
                      <a:pt x="154" y="270"/>
                      <a:pt x="157" y="269"/>
                      <a:pt x="160" y="266"/>
                    </a:cubicBezTo>
                    <a:cubicBezTo>
                      <a:pt x="163" y="263"/>
                      <a:pt x="165" y="260"/>
                      <a:pt x="165" y="255"/>
                    </a:cubicBezTo>
                    <a:cubicBezTo>
                      <a:pt x="165" y="75"/>
                      <a:pt x="165" y="75"/>
                      <a:pt x="165" y="75"/>
                    </a:cubicBezTo>
                    <a:lnTo>
                      <a:pt x="65" y="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nvGrpSpPr>
            <p:cNvPr id="51" name="Group 50"/>
            <p:cNvGrpSpPr/>
            <p:nvPr/>
          </p:nvGrpSpPr>
          <p:grpSpPr>
            <a:xfrm>
              <a:off x="7399450" y="2003664"/>
              <a:ext cx="2103120" cy="2850672"/>
              <a:chOff x="7399450" y="2003664"/>
              <a:chExt cx="2103120" cy="2850672"/>
            </a:xfrm>
          </p:grpSpPr>
          <p:sp>
            <p:nvSpPr>
              <p:cNvPr id="26" name="TextBox 25"/>
              <p:cNvSpPr txBox="1"/>
              <p:nvPr/>
            </p:nvSpPr>
            <p:spPr>
              <a:xfrm>
                <a:off x="7399450" y="4300338"/>
                <a:ext cx="2103120" cy="553998"/>
              </a:xfrm>
              <a:prstGeom prst="rect">
                <a:avLst/>
              </a:prstGeom>
              <a:noFill/>
            </p:spPr>
            <p:txBody>
              <a:bodyPr wrap="square" lIns="0" tIns="0" rIns="0" bIns="0" rtlCol="0">
                <a:spAutoFit/>
              </a:bodyPr>
              <a:lstStyle/>
              <a:p>
                <a:pPr algn="ctr"/>
                <a:r>
                  <a:rPr lang="en-US" b="1" dirty="0">
                    <a:solidFill>
                      <a:srgbClr val="000000"/>
                    </a:solidFill>
                    <a:latin typeface="Arial" panose="020B0604020202020204" pitchFamily="34" charset="0"/>
                    <a:cs typeface="Arial" panose="020B0604020202020204" pitchFamily="34" charset="0"/>
                  </a:rPr>
                  <a:t>Strive to </a:t>
                </a:r>
                <a:br>
                  <a:rPr lang="en-US" b="1" dirty="0">
                    <a:solidFill>
                      <a:srgbClr val="000000"/>
                    </a:solidFill>
                    <a:latin typeface="Arial" panose="020B0604020202020204" pitchFamily="34" charset="0"/>
                    <a:cs typeface="Arial" panose="020B0604020202020204" pitchFamily="34" charset="0"/>
                  </a:rPr>
                </a:br>
                <a:r>
                  <a:rPr lang="en-US" b="1" dirty="0">
                    <a:solidFill>
                      <a:srgbClr val="000000"/>
                    </a:solidFill>
                    <a:latin typeface="Arial" panose="020B0604020202020204" pitchFamily="34" charset="0"/>
                    <a:cs typeface="Arial" panose="020B0604020202020204" pitchFamily="34" charset="0"/>
                  </a:rPr>
                  <a:t>Reduce Risk</a:t>
                </a:r>
              </a:p>
            </p:txBody>
          </p:sp>
          <p:sp>
            <p:nvSpPr>
              <p:cNvPr id="29" name="Oval 28"/>
              <p:cNvSpPr/>
              <p:nvPr>
                <p:custDataLst>
                  <p:tags r:id="rId1"/>
                </p:custDataLst>
              </p:nvPr>
            </p:nvSpPr>
            <p:spPr bwMode="gray">
              <a:xfrm>
                <a:off x="7803310" y="2003664"/>
                <a:ext cx="1295400" cy="1295400"/>
              </a:xfrm>
              <a:prstGeom prst="ellipse">
                <a:avLst/>
              </a:prstGeom>
              <a:solidFill>
                <a:schemeClr val="accent3"/>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en-US" b="1">
                  <a:solidFill>
                    <a:srgbClr val="FFFFFF"/>
                  </a:solidFill>
                  <a:latin typeface="Arial"/>
                </a:endParaRPr>
              </a:p>
            </p:txBody>
          </p:sp>
          <p:sp>
            <p:nvSpPr>
              <p:cNvPr id="47" name="Freeform 46"/>
              <p:cNvSpPr>
                <a:spLocks noEditPoints="1"/>
              </p:cNvSpPr>
              <p:nvPr/>
            </p:nvSpPr>
            <p:spPr bwMode="auto">
              <a:xfrm>
                <a:off x="8073760" y="2250750"/>
                <a:ext cx="772607" cy="710698"/>
              </a:xfrm>
              <a:custGeom>
                <a:avLst/>
                <a:gdLst>
                  <a:gd name="T0" fmla="*/ 116 w 217"/>
                  <a:gd name="T1" fmla="*/ 3 h 200"/>
                  <a:gd name="T2" fmla="*/ 109 w 217"/>
                  <a:gd name="T3" fmla="*/ 0 h 200"/>
                  <a:gd name="T4" fmla="*/ 101 w 217"/>
                  <a:gd name="T5" fmla="*/ 3 h 200"/>
                  <a:gd name="T6" fmla="*/ 95 w 217"/>
                  <a:gd name="T7" fmla="*/ 8 h 200"/>
                  <a:gd name="T8" fmla="*/ 3 w 217"/>
                  <a:gd name="T9" fmla="*/ 177 h 200"/>
                  <a:gd name="T10" fmla="*/ 3 w 217"/>
                  <a:gd name="T11" fmla="*/ 192 h 200"/>
                  <a:gd name="T12" fmla="*/ 9 w 217"/>
                  <a:gd name="T13" fmla="*/ 198 h 200"/>
                  <a:gd name="T14" fmla="*/ 16 w 217"/>
                  <a:gd name="T15" fmla="*/ 200 h 200"/>
                  <a:gd name="T16" fmla="*/ 201 w 217"/>
                  <a:gd name="T17" fmla="*/ 200 h 200"/>
                  <a:gd name="T18" fmla="*/ 208 w 217"/>
                  <a:gd name="T19" fmla="*/ 198 h 200"/>
                  <a:gd name="T20" fmla="*/ 214 w 217"/>
                  <a:gd name="T21" fmla="*/ 192 h 200"/>
                  <a:gd name="T22" fmla="*/ 214 w 217"/>
                  <a:gd name="T23" fmla="*/ 177 h 200"/>
                  <a:gd name="T24" fmla="*/ 122 w 217"/>
                  <a:gd name="T25" fmla="*/ 8 h 200"/>
                  <a:gd name="T26" fmla="*/ 116 w 217"/>
                  <a:gd name="T27" fmla="*/ 3 h 200"/>
                  <a:gd name="T28" fmla="*/ 122 w 217"/>
                  <a:gd name="T29" fmla="*/ 122 h 200"/>
                  <a:gd name="T30" fmla="*/ 120 w 217"/>
                  <a:gd name="T31" fmla="*/ 123 h 200"/>
                  <a:gd name="T32" fmla="*/ 97 w 217"/>
                  <a:gd name="T33" fmla="*/ 123 h 200"/>
                  <a:gd name="T34" fmla="*/ 94 w 217"/>
                  <a:gd name="T35" fmla="*/ 122 h 200"/>
                  <a:gd name="T36" fmla="*/ 93 w 217"/>
                  <a:gd name="T37" fmla="*/ 120 h 200"/>
                  <a:gd name="T38" fmla="*/ 91 w 217"/>
                  <a:gd name="T39" fmla="*/ 66 h 200"/>
                  <a:gd name="T40" fmla="*/ 92 w 217"/>
                  <a:gd name="T41" fmla="*/ 63 h 200"/>
                  <a:gd name="T42" fmla="*/ 95 w 217"/>
                  <a:gd name="T43" fmla="*/ 62 h 200"/>
                  <a:gd name="T44" fmla="*/ 122 w 217"/>
                  <a:gd name="T45" fmla="*/ 62 h 200"/>
                  <a:gd name="T46" fmla="*/ 125 w 217"/>
                  <a:gd name="T47" fmla="*/ 63 h 200"/>
                  <a:gd name="T48" fmla="*/ 126 w 217"/>
                  <a:gd name="T49" fmla="*/ 65 h 200"/>
                  <a:gd name="T50" fmla="*/ 124 w 217"/>
                  <a:gd name="T51" fmla="*/ 120 h 200"/>
                  <a:gd name="T52" fmla="*/ 122 w 217"/>
                  <a:gd name="T53" fmla="*/ 122 h 200"/>
                  <a:gd name="T54" fmla="*/ 123 w 217"/>
                  <a:gd name="T55" fmla="*/ 168 h 200"/>
                  <a:gd name="T56" fmla="*/ 120 w 217"/>
                  <a:gd name="T57" fmla="*/ 169 h 200"/>
                  <a:gd name="T58" fmla="*/ 97 w 217"/>
                  <a:gd name="T59" fmla="*/ 169 h 200"/>
                  <a:gd name="T60" fmla="*/ 94 w 217"/>
                  <a:gd name="T61" fmla="*/ 168 h 200"/>
                  <a:gd name="T62" fmla="*/ 93 w 217"/>
                  <a:gd name="T63" fmla="*/ 165 h 200"/>
                  <a:gd name="T64" fmla="*/ 93 w 217"/>
                  <a:gd name="T65" fmla="*/ 143 h 200"/>
                  <a:gd name="T66" fmla="*/ 94 w 217"/>
                  <a:gd name="T67" fmla="*/ 140 h 200"/>
                  <a:gd name="T68" fmla="*/ 97 w 217"/>
                  <a:gd name="T69" fmla="*/ 139 h 200"/>
                  <a:gd name="T70" fmla="*/ 120 w 217"/>
                  <a:gd name="T71" fmla="*/ 139 h 200"/>
                  <a:gd name="T72" fmla="*/ 123 w 217"/>
                  <a:gd name="T73" fmla="*/ 140 h 200"/>
                  <a:gd name="T74" fmla="*/ 124 w 217"/>
                  <a:gd name="T75" fmla="*/ 143 h 200"/>
                  <a:gd name="T76" fmla="*/ 124 w 217"/>
                  <a:gd name="T77" fmla="*/ 165 h 200"/>
                  <a:gd name="T78" fmla="*/ 123 w 217"/>
                  <a:gd name="T79"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00">
                    <a:moveTo>
                      <a:pt x="116" y="3"/>
                    </a:moveTo>
                    <a:cubicBezTo>
                      <a:pt x="114" y="1"/>
                      <a:pt x="111" y="0"/>
                      <a:pt x="109" y="0"/>
                    </a:cubicBezTo>
                    <a:cubicBezTo>
                      <a:pt x="106" y="0"/>
                      <a:pt x="103" y="1"/>
                      <a:pt x="101" y="3"/>
                    </a:cubicBezTo>
                    <a:cubicBezTo>
                      <a:pt x="98" y="4"/>
                      <a:pt x="96" y="6"/>
                      <a:pt x="95" y="8"/>
                    </a:cubicBezTo>
                    <a:cubicBezTo>
                      <a:pt x="3" y="177"/>
                      <a:pt x="3" y="177"/>
                      <a:pt x="3" y="177"/>
                    </a:cubicBezTo>
                    <a:cubicBezTo>
                      <a:pt x="0" y="182"/>
                      <a:pt x="0" y="187"/>
                      <a:pt x="3" y="192"/>
                    </a:cubicBezTo>
                    <a:cubicBezTo>
                      <a:pt x="5" y="195"/>
                      <a:pt x="6" y="197"/>
                      <a:pt x="9" y="198"/>
                    </a:cubicBezTo>
                    <a:cubicBezTo>
                      <a:pt x="11" y="199"/>
                      <a:pt x="14" y="200"/>
                      <a:pt x="16" y="200"/>
                    </a:cubicBezTo>
                    <a:cubicBezTo>
                      <a:pt x="201" y="200"/>
                      <a:pt x="201" y="200"/>
                      <a:pt x="201" y="200"/>
                    </a:cubicBezTo>
                    <a:cubicBezTo>
                      <a:pt x="203" y="200"/>
                      <a:pt x="206" y="199"/>
                      <a:pt x="208" y="198"/>
                    </a:cubicBezTo>
                    <a:cubicBezTo>
                      <a:pt x="211" y="197"/>
                      <a:pt x="212" y="195"/>
                      <a:pt x="214" y="192"/>
                    </a:cubicBezTo>
                    <a:cubicBezTo>
                      <a:pt x="217" y="187"/>
                      <a:pt x="217" y="182"/>
                      <a:pt x="214" y="177"/>
                    </a:cubicBezTo>
                    <a:cubicBezTo>
                      <a:pt x="122" y="8"/>
                      <a:pt x="122" y="8"/>
                      <a:pt x="122" y="8"/>
                    </a:cubicBezTo>
                    <a:cubicBezTo>
                      <a:pt x="121" y="6"/>
                      <a:pt x="119" y="4"/>
                      <a:pt x="116" y="3"/>
                    </a:cubicBezTo>
                    <a:close/>
                    <a:moveTo>
                      <a:pt x="122" y="122"/>
                    </a:moveTo>
                    <a:cubicBezTo>
                      <a:pt x="120" y="123"/>
                      <a:pt x="120" y="123"/>
                      <a:pt x="120" y="123"/>
                    </a:cubicBezTo>
                    <a:cubicBezTo>
                      <a:pt x="97" y="123"/>
                      <a:pt x="97" y="123"/>
                      <a:pt x="97" y="123"/>
                    </a:cubicBezTo>
                    <a:cubicBezTo>
                      <a:pt x="94" y="122"/>
                      <a:pt x="94" y="122"/>
                      <a:pt x="94" y="122"/>
                    </a:cubicBezTo>
                    <a:cubicBezTo>
                      <a:pt x="93" y="120"/>
                      <a:pt x="93" y="120"/>
                      <a:pt x="93" y="120"/>
                    </a:cubicBezTo>
                    <a:cubicBezTo>
                      <a:pt x="91" y="66"/>
                      <a:pt x="91" y="66"/>
                      <a:pt x="91" y="66"/>
                    </a:cubicBezTo>
                    <a:cubicBezTo>
                      <a:pt x="92" y="63"/>
                      <a:pt x="92" y="63"/>
                      <a:pt x="92" y="63"/>
                    </a:cubicBezTo>
                    <a:cubicBezTo>
                      <a:pt x="95" y="62"/>
                      <a:pt x="95" y="62"/>
                      <a:pt x="95" y="62"/>
                    </a:cubicBezTo>
                    <a:cubicBezTo>
                      <a:pt x="122" y="62"/>
                      <a:pt x="122" y="62"/>
                      <a:pt x="122" y="62"/>
                    </a:cubicBezTo>
                    <a:cubicBezTo>
                      <a:pt x="125" y="63"/>
                      <a:pt x="125" y="63"/>
                      <a:pt x="125" y="63"/>
                    </a:cubicBezTo>
                    <a:cubicBezTo>
                      <a:pt x="126" y="65"/>
                      <a:pt x="126" y="65"/>
                      <a:pt x="126" y="65"/>
                    </a:cubicBezTo>
                    <a:cubicBezTo>
                      <a:pt x="124" y="120"/>
                      <a:pt x="124" y="120"/>
                      <a:pt x="124" y="120"/>
                    </a:cubicBezTo>
                    <a:lnTo>
                      <a:pt x="122" y="122"/>
                    </a:lnTo>
                    <a:close/>
                    <a:moveTo>
                      <a:pt x="123" y="168"/>
                    </a:moveTo>
                    <a:cubicBezTo>
                      <a:pt x="120" y="169"/>
                      <a:pt x="120" y="169"/>
                      <a:pt x="120" y="169"/>
                    </a:cubicBezTo>
                    <a:cubicBezTo>
                      <a:pt x="97" y="169"/>
                      <a:pt x="97" y="169"/>
                      <a:pt x="97" y="169"/>
                    </a:cubicBezTo>
                    <a:cubicBezTo>
                      <a:pt x="94" y="168"/>
                      <a:pt x="94" y="168"/>
                      <a:pt x="94" y="168"/>
                    </a:cubicBezTo>
                    <a:cubicBezTo>
                      <a:pt x="93" y="165"/>
                      <a:pt x="93" y="165"/>
                      <a:pt x="93" y="165"/>
                    </a:cubicBezTo>
                    <a:cubicBezTo>
                      <a:pt x="93" y="143"/>
                      <a:pt x="93" y="143"/>
                      <a:pt x="93" y="143"/>
                    </a:cubicBezTo>
                    <a:cubicBezTo>
                      <a:pt x="94" y="140"/>
                      <a:pt x="94" y="140"/>
                      <a:pt x="94" y="140"/>
                    </a:cubicBezTo>
                    <a:cubicBezTo>
                      <a:pt x="97" y="139"/>
                      <a:pt x="97" y="139"/>
                      <a:pt x="97" y="139"/>
                    </a:cubicBezTo>
                    <a:cubicBezTo>
                      <a:pt x="120" y="139"/>
                      <a:pt x="120" y="139"/>
                      <a:pt x="120" y="139"/>
                    </a:cubicBezTo>
                    <a:cubicBezTo>
                      <a:pt x="123" y="140"/>
                      <a:pt x="123" y="140"/>
                      <a:pt x="123" y="140"/>
                    </a:cubicBezTo>
                    <a:cubicBezTo>
                      <a:pt x="124" y="143"/>
                      <a:pt x="124" y="143"/>
                      <a:pt x="124" y="143"/>
                    </a:cubicBezTo>
                    <a:cubicBezTo>
                      <a:pt x="124" y="165"/>
                      <a:pt x="124" y="165"/>
                      <a:pt x="124" y="165"/>
                    </a:cubicBezTo>
                    <a:lnTo>
                      <a:pt x="123" y="1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grpSp>
    </p:spTree>
    <p:extLst>
      <p:ext uri="{BB962C8B-B14F-4D97-AF65-F5344CB8AC3E}">
        <p14:creationId xmlns:p14="http://schemas.microsoft.com/office/powerpoint/2010/main" val="167759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43</a:t>
            </a:fld>
            <a:endParaRPr lang="en-US" dirty="0"/>
          </a:p>
        </p:txBody>
      </p:sp>
      <p:sp>
        <p:nvSpPr>
          <p:cNvPr id="3" name="Text Placeholder 2"/>
          <p:cNvSpPr>
            <a:spLocks noGrp="1"/>
          </p:cNvSpPr>
          <p:nvPr>
            <p:ph type="body" sz="quarter" idx="26"/>
          </p:nvPr>
        </p:nvSpPr>
        <p:spPr>
          <a:xfrm>
            <a:off x="457199" y="5799744"/>
            <a:ext cx="11274552" cy="692497"/>
          </a:xfrm>
        </p:spPr>
        <p:txBody>
          <a:bodyPr/>
          <a:lstStyle/>
          <a:p>
            <a:r>
              <a:rPr lang="en-US" dirty="0"/>
              <a:t>1. Holdings are subject to change. For updated information, please call Franklin Templeton at (800) DIAL BEN/342-5236 or visit franklintempleton.com. The portfolio manager for the fund reserves the right to withhold release of information with respect to holdings that would otherwise be included in the top 10 holdings list.</a:t>
            </a:r>
          </a:p>
          <a:p>
            <a:r>
              <a:rPr lang="en-US" dirty="0"/>
              <a:t>2. Source: </a:t>
            </a:r>
            <a:r>
              <a:rPr lang="en-US" dirty="0" err="1"/>
              <a:t>FactSet</a:t>
            </a:r>
            <a:r>
              <a:rPr lang="en-US" dirty="0"/>
              <a:t>, MSCI. </a:t>
            </a:r>
          </a:p>
          <a:p>
            <a:r>
              <a:rPr lang="en-US" dirty="0"/>
              <a:t>Indexes are unmanaged and one cannot invest directly in an index. Index returns do not reflect any fees, expenses or sales charges.</a:t>
            </a:r>
          </a:p>
        </p:txBody>
      </p:sp>
      <p:sp>
        <p:nvSpPr>
          <p:cNvPr id="4" name="Text Placeholder 3"/>
          <p:cNvSpPr>
            <a:spLocks noGrp="1"/>
          </p:cNvSpPr>
          <p:nvPr>
            <p:ph type="body" sz="quarter" idx="10"/>
          </p:nvPr>
        </p:nvSpPr>
        <p:spPr/>
        <p:txBody>
          <a:bodyPr/>
          <a:lstStyle/>
          <a:p>
            <a:r>
              <a:rPr lang="en-US"/>
              <a:t>Franklin Mutual Global Discovery Fund </a:t>
            </a:r>
            <a:br>
              <a:rPr lang="pl-PL"/>
            </a:br>
            <a:r>
              <a:rPr lang="en-US"/>
              <a:t>Portfolio Analysis</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427113292"/>
              </p:ext>
            </p:extLst>
          </p:nvPr>
        </p:nvGraphicFramePr>
        <p:xfrm>
          <a:off x="457200" y="1330325"/>
          <a:ext cx="7742936" cy="4184196"/>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296673">
                  <a:extLst>
                    <a:ext uri="{9D8B030D-6E8A-4147-A177-3AD203B41FA5}">
                      <a16:colId xmlns:a16="http://schemas.microsoft.com/office/drawing/2014/main" val="20001"/>
                    </a:ext>
                  </a:extLst>
                </a:gridCol>
                <a:gridCol w="3560063">
                  <a:extLst>
                    <a:ext uri="{9D8B030D-6E8A-4147-A177-3AD203B41FA5}">
                      <a16:colId xmlns:a16="http://schemas.microsoft.com/office/drawing/2014/main" val="20002"/>
                    </a:ext>
                  </a:extLst>
                </a:gridCol>
              </a:tblGrid>
              <a:tr h="347159">
                <a:tc gridSpan="3">
                  <a:txBody>
                    <a:bodyPr/>
                    <a:lstStyle/>
                    <a:p>
                      <a:pPr algn="l"/>
                      <a:r>
                        <a:rPr lang="en-US" sz="1800" b="1" i="0" u="none" strike="noStrike" baseline="0" dirty="0">
                          <a:solidFill>
                            <a:schemeClr val="tx1"/>
                          </a:solidFill>
                          <a:latin typeface="Arial" panose="020B0604020202020204" pitchFamily="34" charset="0"/>
                          <a:cs typeface="Arial" panose="020B0604020202020204" pitchFamily="34" charset="0"/>
                        </a:rPr>
                        <a:t>Top 10 Holdings Comparison as of</a:t>
                      </a:r>
                      <a:r>
                        <a:rPr lang="pl-PL" sz="1800" b="1" i="0" u="none" strike="noStrike" baseline="0" dirty="0">
                          <a:solidFill>
                            <a:schemeClr val="tx1"/>
                          </a:solidFill>
                          <a:latin typeface="Arial" panose="020B0604020202020204" pitchFamily="34" charset="0"/>
                          <a:cs typeface="Arial" panose="020B0604020202020204" pitchFamily="34" charset="0"/>
                        </a:rPr>
                        <a:t> December 31, 2019</a:t>
                      </a:r>
                      <a:endParaRPr lang="en-US" sz="1800" b="1" i="0" u="none" strike="noStrike" baseline="0" dirty="0">
                        <a:solidFill>
                          <a:schemeClr val="tx1"/>
                        </a:solidFill>
                        <a:latin typeface="Arial" panose="020B0604020202020204" pitchFamily="34" charset="0"/>
                        <a:cs typeface="Arial" panose="020B0604020202020204" pitchFamily="34" charset="0"/>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a:endParaRPr lang="en-US" sz="1600" b="1" i="0" u="none" strike="noStrike" baseline="0" dirty="0">
                        <a:solidFill>
                          <a:srgbClr val="005598"/>
                        </a:solidFill>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mpd="sng">
                      <a:noFill/>
                    </a:lnR>
                    <a:lnB w="28575" cap="flat" cmpd="sng" algn="ctr">
                      <a:solidFill>
                        <a:srgbClr val="005598"/>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6846">
                <a:tc>
                  <a:txBody>
                    <a:bodyPr/>
                    <a:lstStyle/>
                    <a:p>
                      <a:pPr algn="l"/>
                      <a:r>
                        <a:rPr lang="en-US" sz="1600" b="1" i="0" u="none" strike="noStrike" baseline="0" dirty="0">
                          <a:solidFill>
                            <a:srgbClr val="005598"/>
                          </a:solidFill>
                          <a:latin typeface="Arial" panose="020B0604020202020204" pitchFamily="34" charset="0"/>
                          <a:cs typeface="Arial" panose="020B0604020202020204" pitchFamily="34" charset="0"/>
                        </a:rPr>
                        <a:t>Franklin Mutual Global Discovery Fund</a:t>
                      </a:r>
                      <a:r>
                        <a:rPr lang="en-US" sz="1600" b="1" i="0" u="none" strike="noStrike" baseline="30000" dirty="0">
                          <a:solidFill>
                            <a:srgbClr val="005598"/>
                          </a:solidFill>
                          <a:latin typeface="Arial" panose="020B0604020202020204" pitchFamily="34" charset="0"/>
                          <a:cs typeface="Arial" panose="020B0604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1600" b="1" i="0" u="none" strike="noStrike" baseline="0" dirty="0">
                        <a:solidFill>
                          <a:srgbClr val="005598"/>
                        </a:solidFill>
                        <a:latin typeface="Arial" panose="020B0604020202020204" pitchFamily="34" charset="0"/>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5598"/>
                          </a:solidFill>
                          <a:effectLst/>
                          <a:uLnTx/>
                          <a:uFillTx/>
                          <a:latin typeface="Arial" panose="020B0604020202020204" pitchFamily="34" charset="0"/>
                          <a:cs typeface="Arial" panose="020B0604020202020204" pitchFamily="34" charset="0"/>
                        </a:rPr>
                        <a:t>MSCI World Index</a:t>
                      </a:r>
                      <a:r>
                        <a:rPr kumimoji="0" lang="en-US" sz="1600" b="1" i="0" u="none" strike="noStrike" kern="1200" cap="none" spc="0" normalizeH="0" baseline="30000" noProof="0" dirty="0">
                          <a:ln>
                            <a:noFill/>
                          </a:ln>
                          <a:solidFill>
                            <a:srgbClr val="005598"/>
                          </a:solidFill>
                          <a:effectLst/>
                          <a:uLnTx/>
                          <a:uFillTx/>
                          <a:latin typeface="Arial" panose="020B0604020202020204" pitchFamily="34" charset="0"/>
                          <a:cs typeface="Arial" panose="020B0604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559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7159">
                <a:tc>
                  <a:txBody>
                    <a:bodyPr/>
                    <a:lstStyle/>
                    <a:p>
                      <a:pPr algn="l" fontAlgn="b"/>
                      <a:r>
                        <a:rPr lang="en-US" sz="1600" b="0" i="0" u="none" strike="noStrike">
                          <a:solidFill>
                            <a:srgbClr val="000000"/>
                          </a:solidFill>
                          <a:effectLst/>
                          <a:latin typeface="Arial "/>
                        </a:rPr>
                        <a:t>Novartis AG Sponsored ADR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5598"/>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Arial "/>
                        </a:rPr>
                        <a:t>Apple Inc.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005598"/>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7159">
                <a:tc>
                  <a:txBody>
                    <a:bodyPr/>
                    <a:lstStyle/>
                    <a:p>
                      <a:pPr algn="l" fontAlgn="b"/>
                      <a:r>
                        <a:rPr lang="en-US" sz="1600" b="0" i="0" u="none" strike="noStrike">
                          <a:solidFill>
                            <a:srgbClr val="000000"/>
                          </a:solidFill>
                          <a:effectLst/>
                          <a:latin typeface="Arial "/>
                        </a:rPr>
                        <a:t>Medtronic Plc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a:solidFill>
                          <a:srgbClr val="000000"/>
                        </a:solidFill>
                        <a:effectLst/>
                        <a:latin typeface="Arial "/>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Arial "/>
                        </a:rPr>
                        <a:t>Microsoft Corporation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7159">
                <a:tc>
                  <a:txBody>
                    <a:bodyPr/>
                    <a:lstStyle/>
                    <a:p>
                      <a:pPr algn="l" fontAlgn="b"/>
                      <a:r>
                        <a:rPr lang="en-US" sz="1600" b="0" i="0" u="none" strike="noStrike">
                          <a:solidFill>
                            <a:srgbClr val="000000"/>
                          </a:solidFill>
                          <a:effectLst/>
                          <a:latin typeface="Arial "/>
                        </a:rPr>
                        <a:t>GlaxoSmithKline plc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a:solidFill>
                          <a:srgbClr val="000000"/>
                        </a:solidFill>
                        <a:effectLst/>
                        <a:latin typeface="Arial "/>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Arial "/>
                        </a:rPr>
                        <a:t>Amazon.com, Inc.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7159">
                <a:tc>
                  <a:txBody>
                    <a:bodyPr/>
                    <a:lstStyle/>
                    <a:p>
                      <a:pPr algn="l" fontAlgn="b"/>
                      <a:r>
                        <a:rPr lang="en-US" sz="1600" b="0" i="0" u="none" strike="noStrike">
                          <a:solidFill>
                            <a:srgbClr val="000000"/>
                          </a:solidFill>
                          <a:effectLst/>
                          <a:latin typeface="Arial "/>
                        </a:rPr>
                        <a:t>Samsung Electronics Co., Ltd.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Arial "/>
                        </a:rPr>
                        <a:t>Facebook, Inc. Class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7159">
                <a:tc>
                  <a:txBody>
                    <a:bodyPr/>
                    <a:lstStyle/>
                    <a:p>
                      <a:pPr algn="l" fontAlgn="b"/>
                      <a:r>
                        <a:rPr lang="en-US" sz="1600" b="0" i="0" u="none" strike="noStrike">
                          <a:solidFill>
                            <a:srgbClr val="000000"/>
                          </a:solidFill>
                          <a:effectLst/>
                          <a:latin typeface="Arial "/>
                        </a:rPr>
                        <a:t>Walt Disney Company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Arial "/>
                        </a:rPr>
                        <a:t>JPMorgan Chase &amp; Co.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47159">
                <a:tc>
                  <a:txBody>
                    <a:bodyPr/>
                    <a:lstStyle/>
                    <a:p>
                      <a:pPr algn="l" fontAlgn="b"/>
                      <a:r>
                        <a:rPr lang="en-US" sz="1600" b="0" i="0" u="none" strike="noStrike">
                          <a:solidFill>
                            <a:srgbClr val="000000"/>
                          </a:solidFill>
                          <a:effectLst/>
                          <a:latin typeface="Arial "/>
                        </a:rPr>
                        <a:t>Volkswagen AG Pref</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a:solidFill>
                          <a:srgbClr val="000000"/>
                        </a:solidFill>
                        <a:effectLst/>
                        <a:latin typeface="Arial "/>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Arial "/>
                        </a:rPr>
                        <a:t>Alphabet Inc. Class 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47159">
                <a:tc>
                  <a:txBody>
                    <a:bodyPr/>
                    <a:lstStyle/>
                    <a:p>
                      <a:pPr algn="l" fontAlgn="b"/>
                      <a:r>
                        <a:rPr lang="en-US" sz="1600" b="0" i="0" u="none" strike="noStrike">
                          <a:solidFill>
                            <a:srgbClr val="000000"/>
                          </a:solidFill>
                          <a:effectLst/>
                          <a:latin typeface="Arial "/>
                        </a:rPr>
                        <a:t>Kinder Morgan Inc Class 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Arial "/>
                        </a:rPr>
                        <a:t>Alphabet Inc. Class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47159">
                <a:tc>
                  <a:txBody>
                    <a:bodyPr/>
                    <a:lstStyle/>
                    <a:p>
                      <a:pPr algn="l" fontAlgn="b"/>
                      <a:r>
                        <a:rPr lang="en-US" sz="1600" b="0" i="0" u="none" strike="noStrike">
                          <a:solidFill>
                            <a:srgbClr val="000000"/>
                          </a:solidFill>
                          <a:effectLst/>
                          <a:latin typeface="Arial "/>
                        </a:rPr>
                        <a:t>Hartford Financial Services Group, Inc.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dirty="0">
                        <a:solidFill>
                          <a:srgbClr val="000000"/>
                        </a:solidFill>
                        <a:effectLst/>
                        <a:latin typeface="Arial "/>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Arial "/>
                        </a:rPr>
                        <a:t>Johnson &amp; Johnson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47159">
                <a:tc>
                  <a:txBody>
                    <a:bodyPr/>
                    <a:lstStyle/>
                    <a:p>
                      <a:pPr algn="l" fontAlgn="b"/>
                      <a:r>
                        <a:rPr lang="en-US" sz="1600" b="0" i="0" u="none" strike="noStrike">
                          <a:solidFill>
                            <a:srgbClr val="000000"/>
                          </a:solidFill>
                          <a:effectLst/>
                          <a:latin typeface="Arial "/>
                        </a:rPr>
                        <a:t>Wells Fargo &amp; Company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US" sz="1600" b="0" i="0" u="none" strike="noStrike">
                        <a:solidFill>
                          <a:srgbClr val="000000"/>
                        </a:solidFill>
                        <a:effectLst/>
                        <a:latin typeface="Arial "/>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Arial "/>
                        </a:rPr>
                        <a:t>Visa Inc. Class 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47159">
                <a:tc>
                  <a:txBody>
                    <a:bodyPr/>
                    <a:lstStyle/>
                    <a:p>
                      <a:pPr algn="l" fontAlgn="b"/>
                      <a:r>
                        <a:rPr lang="en-US" sz="1600" b="0" i="0" u="none" strike="noStrike" dirty="0">
                          <a:solidFill>
                            <a:srgbClr val="000000"/>
                          </a:solidFill>
                          <a:effectLst/>
                          <a:latin typeface="Arial "/>
                        </a:rPr>
                        <a:t>Citigroup Inc.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588" marR="0" indent="0" algn="l" defTabSz="914400" rtl="0" eaLnBrk="1" fontAlgn="b"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Arial "/>
                        <a:ea typeface="+mn-ea"/>
                        <a:cs typeface="Arial" panose="020B0604020202020204" pitchFamily="34" charset="0"/>
                      </a:endParaRPr>
                    </a:p>
                  </a:txBody>
                  <a:tcPr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Arial "/>
                        </a:rPr>
                        <a:t>Nestle S.A.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bl>
          </a:graphicData>
        </a:graphic>
      </p:graphicFrame>
      <p:graphicFrame>
        <p:nvGraphicFramePr>
          <p:cNvPr id="16" name="Chart 15"/>
          <p:cNvGraphicFramePr>
            <a:graphicFrameLocks noChangeAspect="1"/>
          </p:cNvGraphicFramePr>
          <p:nvPr>
            <p:extLst>
              <p:ext uri="{D42A27DB-BD31-4B8C-83A1-F6EECF244321}">
                <p14:modId xmlns:p14="http://schemas.microsoft.com/office/powerpoint/2010/main" val="2187809477"/>
              </p:ext>
            </p:extLst>
          </p:nvPr>
        </p:nvGraphicFramePr>
        <p:xfrm>
          <a:off x="8280400" y="1880205"/>
          <a:ext cx="3452813" cy="2958031"/>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16"/>
          <p:cNvSpPr>
            <a:spLocks noChangeAspect="1"/>
          </p:cNvSpPr>
          <p:nvPr/>
        </p:nvSpPr>
        <p:spPr>
          <a:xfrm>
            <a:off x="9172598" y="2525012"/>
            <a:ext cx="1668416" cy="1668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9343145" y="2753253"/>
            <a:ext cx="1327322" cy="1231106"/>
          </a:xfrm>
          <a:prstGeom prst="rect">
            <a:avLst/>
          </a:prstGeom>
          <a:noFill/>
        </p:spPr>
        <p:txBody>
          <a:bodyPr wrap="square" lIns="0" tIns="0" rIns="0" bIns="0" rtlCol="0">
            <a:spAutoFit/>
          </a:bodyPr>
          <a:lstStyle/>
          <a:p>
            <a:pPr algn="ctr">
              <a:lnSpc>
                <a:spcPts val="3600"/>
              </a:lnSpc>
            </a:pPr>
            <a:r>
              <a:rPr lang="pl-PL" sz="3200" b="1" dirty="0">
                <a:solidFill>
                  <a:schemeClr val="accent1"/>
                </a:solidFill>
                <a:latin typeface="Arial" panose="020B0604020202020204" pitchFamily="34" charset="0"/>
                <a:cs typeface="Arial" panose="020B0604020202020204" pitchFamily="34" charset="0"/>
              </a:rPr>
              <a:t>91</a:t>
            </a:r>
            <a:r>
              <a:rPr lang="en-US" sz="3200" b="1" dirty="0">
                <a:solidFill>
                  <a:schemeClr val="accent1"/>
                </a:solidFill>
                <a:latin typeface="Arial" panose="020B0604020202020204" pitchFamily="34" charset="0"/>
                <a:cs typeface="Arial" panose="020B0604020202020204" pitchFamily="34" charset="0"/>
              </a:rPr>
              <a:t>%</a:t>
            </a:r>
          </a:p>
          <a:p>
            <a:pPr algn="ctr">
              <a:lnSpc>
                <a:spcPts val="2200"/>
              </a:lnSpc>
            </a:pPr>
            <a:r>
              <a:rPr lang="en-US" sz="2400" spc="20" dirty="0">
                <a:solidFill>
                  <a:schemeClr val="accent1"/>
                </a:solidFill>
                <a:latin typeface="Arial" panose="020B0604020202020204" pitchFamily="34" charset="0"/>
                <a:cs typeface="Arial" panose="020B0604020202020204" pitchFamily="34" charset="0"/>
              </a:rPr>
              <a:t>Active</a:t>
            </a:r>
          </a:p>
          <a:p>
            <a:pPr algn="ctr">
              <a:lnSpc>
                <a:spcPts val="2200"/>
              </a:lnSpc>
            </a:pPr>
            <a:r>
              <a:rPr lang="en-US" sz="2400" spc="20" dirty="0">
                <a:solidFill>
                  <a:schemeClr val="accent1"/>
                </a:solidFill>
                <a:latin typeface="Arial" panose="020B0604020202020204" pitchFamily="34" charset="0"/>
                <a:cs typeface="Arial" panose="020B0604020202020204" pitchFamily="34" charset="0"/>
              </a:rPr>
              <a:t>Share </a:t>
            </a:r>
            <a:endParaRPr lang="en-US" sz="2400" cap="all" spc="20" dirty="0">
              <a:solidFill>
                <a:schemeClr val="accent1"/>
              </a:solidFill>
              <a:latin typeface="Arial" panose="020B0604020202020204" pitchFamily="34" charset="0"/>
              <a:cs typeface="Arial" panose="020B0604020202020204" pitchFamily="34" charset="0"/>
            </a:endParaRPr>
          </a:p>
          <a:p>
            <a:pPr algn="ctr">
              <a:lnSpc>
                <a:spcPts val="1600"/>
              </a:lnSpc>
            </a:pPr>
            <a:r>
              <a:rPr lang="en-US" sz="1100" b="1" cap="all" spc="20" dirty="0">
                <a:solidFill>
                  <a:prstClr val="black"/>
                </a:solidFill>
                <a:latin typeface="Arial" panose="020B0604020202020204" pitchFamily="34" charset="0"/>
                <a:cs typeface="Arial" panose="020B0604020202020204" pitchFamily="34" charset="0"/>
              </a:rPr>
              <a:t>(</a:t>
            </a:r>
            <a:r>
              <a:rPr lang="en-US" sz="1100" b="1" spc="20" dirty="0">
                <a:solidFill>
                  <a:prstClr val="black"/>
                </a:solidFill>
                <a:latin typeface="Arial" panose="020B0604020202020204" pitchFamily="34" charset="0"/>
                <a:cs typeface="Arial" panose="020B0604020202020204" pitchFamily="34" charset="0"/>
              </a:rPr>
              <a:t>As of </a:t>
            </a:r>
            <a:r>
              <a:rPr lang="pl-PL" sz="1100" b="1" spc="20" dirty="0">
                <a:solidFill>
                  <a:prstClr val="black"/>
                </a:solidFill>
                <a:latin typeface="Arial" panose="020B0604020202020204" pitchFamily="34" charset="0"/>
                <a:cs typeface="Arial" panose="020B0604020202020204" pitchFamily="34" charset="0"/>
              </a:rPr>
              <a:t>12</a:t>
            </a:r>
            <a:r>
              <a:rPr lang="en-US" sz="1100" b="1" spc="20" dirty="0">
                <a:solidFill>
                  <a:prstClr val="black"/>
                </a:solidFill>
                <a:latin typeface="Arial" panose="020B0604020202020204" pitchFamily="34" charset="0"/>
                <a:cs typeface="Arial" panose="020B0604020202020204" pitchFamily="34" charset="0"/>
              </a:rPr>
              <a:t>/3</a:t>
            </a:r>
            <a:r>
              <a:rPr lang="pl-PL" sz="1100" b="1" spc="20" dirty="0">
                <a:solidFill>
                  <a:prstClr val="black"/>
                </a:solidFill>
                <a:latin typeface="Arial" panose="020B0604020202020204" pitchFamily="34" charset="0"/>
                <a:cs typeface="Arial" panose="020B0604020202020204" pitchFamily="34" charset="0"/>
              </a:rPr>
              <a:t>1</a:t>
            </a:r>
            <a:r>
              <a:rPr lang="en-US" sz="1100" b="1" spc="20" dirty="0">
                <a:solidFill>
                  <a:prstClr val="black"/>
                </a:solidFill>
                <a:latin typeface="Arial" panose="020B0604020202020204" pitchFamily="34" charset="0"/>
                <a:cs typeface="Arial" panose="020B0604020202020204" pitchFamily="34" charset="0"/>
              </a:rPr>
              <a:t>/1</a:t>
            </a:r>
            <a:r>
              <a:rPr lang="pl-PL" sz="1100" b="1" spc="20" dirty="0">
                <a:solidFill>
                  <a:prstClr val="black"/>
                </a:solidFill>
                <a:latin typeface="Arial" panose="020B0604020202020204" pitchFamily="34" charset="0"/>
                <a:cs typeface="Arial" panose="020B0604020202020204" pitchFamily="34" charset="0"/>
              </a:rPr>
              <a:t>9</a:t>
            </a:r>
            <a:r>
              <a:rPr lang="en-US" sz="1100" b="1" spc="2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2549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44</a:t>
            </a:fld>
            <a:endParaRPr lang="en-US" dirty="0"/>
          </a:p>
        </p:txBody>
      </p:sp>
      <p:sp>
        <p:nvSpPr>
          <p:cNvPr id="5" name="Text Placeholder 4"/>
          <p:cNvSpPr>
            <a:spLocks noGrp="1"/>
          </p:cNvSpPr>
          <p:nvPr>
            <p:ph type="body" sz="quarter" idx="26"/>
          </p:nvPr>
        </p:nvSpPr>
        <p:spPr>
          <a:xfrm>
            <a:off x="457199" y="5953632"/>
            <a:ext cx="11274552" cy="538609"/>
          </a:xfrm>
        </p:spPr>
        <p:txBody>
          <a:bodyPr/>
          <a:lstStyle/>
          <a:p>
            <a:r>
              <a:rPr lang="en-US" dirty="0"/>
              <a:t>1. Holdings are subject to change. For updated information, please call Franklin Templeton at (800) DIAL BEN/342-5236 or visit franklintempleton.com. </a:t>
            </a:r>
          </a:p>
          <a:p>
            <a:r>
              <a:rPr lang="en-US" dirty="0"/>
              <a:t>2. Source: MSCI. </a:t>
            </a:r>
          </a:p>
          <a:p>
            <a:r>
              <a:rPr lang="en-US" dirty="0"/>
              <a:t>Indexes are unmanaged and one cannot invest directly in an index. Index returns do not reflect any fees, expenses or sales charges.</a:t>
            </a:r>
          </a:p>
        </p:txBody>
      </p:sp>
      <p:sp>
        <p:nvSpPr>
          <p:cNvPr id="4" name="Text Placeholder 3"/>
          <p:cNvSpPr>
            <a:spLocks noGrp="1"/>
          </p:cNvSpPr>
          <p:nvPr>
            <p:ph type="body" sz="quarter" idx="10"/>
          </p:nvPr>
        </p:nvSpPr>
        <p:spPr/>
        <p:txBody>
          <a:bodyPr/>
          <a:lstStyle/>
          <a:p>
            <a:r>
              <a:rPr lang="en-US" dirty="0"/>
              <a:t>Franklin Mutual Global Discovery Fund </a:t>
            </a:r>
            <a:br>
              <a:rPr lang="pl-PL" dirty="0"/>
            </a:br>
            <a:r>
              <a:rPr lang="en-US" dirty="0"/>
              <a:t>Portfolio Analysis</a:t>
            </a:r>
          </a:p>
        </p:txBody>
      </p:sp>
      <p:sp>
        <p:nvSpPr>
          <p:cNvPr id="3" name="Text Placeholder 2"/>
          <p:cNvSpPr>
            <a:spLocks noGrp="1"/>
          </p:cNvSpPr>
          <p:nvPr>
            <p:ph type="body" sz="quarter" idx="14"/>
          </p:nvPr>
        </p:nvSpPr>
        <p:spPr/>
        <p:txBody>
          <a:bodyPr/>
          <a:lstStyle/>
          <a:p>
            <a:r>
              <a:rPr lang="en-US" dirty="0"/>
              <a:t>Geographic Weighting Differential</a:t>
            </a:r>
          </a:p>
          <a:p>
            <a:r>
              <a:rPr lang="en-US" b="0" dirty="0"/>
              <a:t>Franklin Mutual Global Discovery Fund</a:t>
            </a:r>
            <a:r>
              <a:rPr lang="en-US" b="0" baseline="30000" dirty="0"/>
              <a:t>1</a:t>
            </a:r>
            <a:r>
              <a:rPr lang="en-US" b="0" dirty="0"/>
              <a:t> vs. MSCI World Index</a:t>
            </a:r>
            <a:r>
              <a:rPr lang="en-US" b="0" baseline="30000" dirty="0"/>
              <a:t>2</a:t>
            </a:r>
          </a:p>
          <a:p>
            <a:r>
              <a:rPr lang="en-US" b="0" dirty="0"/>
              <a:t>As of </a:t>
            </a:r>
            <a:r>
              <a:rPr lang="pl-PL" b="0" dirty="0"/>
              <a:t>December 31, 2019</a:t>
            </a:r>
            <a:endParaRPr lang="en-US" b="0" dirty="0"/>
          </a:p>
        </p:txBody>
      </p:sp>
      <p:graphicFrame>
        <p:nvGraphicFramePr>
          <p:cNvPr id="11" name="Chart 10"/>
          <p:cNvGraphicFramePr>
            <a:graphicFrameLocks noGrp="1"/>
          </p:cNvGraphicFramePr>
          <p:nvPr>
            <p:extLst>
              <p:ext uri="{D42A27DB-BD31-4B8C-83A1-F6EECF244321}">
                <p14:modId xmlns:p14="http://schemas.microsoft.com/office/powerpoint/2010/main" val="3371828988"/>
              </p:ext>
            </p:extLst>
          </p:nvPr>
        </p:nvGraphicFramePr>
        <p:xfrm>
          <a:off x="405299" y="2382252"/>
          <a:ext cx="7391163" cy="31522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C69759D-6423-410F-9A57-D698996A39EC}"/>
              </a:ext>
            </a:extLst>
          </p:cNvPr>
          <p:cNvGraphicFramePr>
            <a:graphicFrameLocks noChangeAspect="1"/>
          </p:cNvGraphicFramePr>
          <p:nvPr>
            <p:extLst>
              <p:ext uri="{D42A27DB-BD31-4B8C-83A1-F6EECF244321}">
                <p14:modId xmlns:p14="http://schemas.microsoft.com/office/powerpoint/2010/main" val="2328300211"/>
              </p:ext>
            </p:extLst>
          </p:nvPr>
        </p:nvGraphicFramePr>
        <p:xfrm>
          <a:off x="8280400" y="1880205"/>
          <a:ext cx="3452813" cy="2958031"/>
        </p:xfrm>
        <a:graphic>
          <a:graphicData uri="http://schemas.openxmlformats.org/drawingml/2006/chart">
            <c:chart xmlns:c="http://schemas.openxmlformats.org/drawingml/2006/chart" xmlns:r="http://schemas.openxmlformats.org/officeDocument/2006/relationships" r:id="rId4"/>
          </a:graphicData>
        </a:graphic>
      </p:graphicFrame>
      <p:sp>
        <p:nvSpPr>
          <p:cNvPr id="13" name="Oval 12">
            <a:extLst>
              <a:ext uri="{FF2B5EF4-FFF2-40B4-BE49-F238E27FC236}">
                <a16:creationId xmlns:a16="http://schemas.microsoft.com/office/drawing/2014/main" id="{22723DBA-5E7F-4064-AC58-B4B9F2C7EF67}"/>
              </a:ext>
            </a:extLst>
          </p:cNvPr>
          <p:cNvSpPr>
            <a:spLocks noChangeAspect="1"/>
          </p:cNvSpPr>
          <p:nvPr/>
        </p:nvSpPr>
        <p:spPr>
          <a:xfrm>
            <a:off x="9172598" y="2525012"/>
            <a:ext cx="1668416" cy="1668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a:extLst>
              <a:ext uri="{FF2B5EF4-FFF2-40B4-BE49-F238E27FC236}">
                <a16:creationId xmlns:a16="http://schemas.microsoft.com/office/drawing/2014/main" id="{54D0F9CF-4B38-4066-81BE-EFA896EC850C}"/>
              </a:ext>
            </a:extLst>
          </p:cNvPr>
          <p:cNvSpPr txBox="1"/>
          <p:nvPr/>
        </p:nvSpPr>
        <p:spPr>
          <a:xfrm>
            <a:off x="9343145" y="2753253"/>
            <a:ext cx="1327322" cy="1231106"/>
          </a:xfrm>
          <a:prstGeom prst="rect">
            <a:avLst/>
          </a:prstGeom>
          <a:noFill/>
        </p:spPr>
        <p:txBody>
          <a:bodyPr wrap="square" lIns="0" tIns="0" rIns="0" bIns="0" rtlCol="0">
            <a:spAutoFit/>
          </a:bodyPr>
          <a:lstStyle/>
          <a:p>
            <a:pPr algn="ctr">
              <a:lnSpc>
                <a:spcPts val="3600"/>
              </a:lnSpc>
            </a:pPr>
            <a:r>
              <a:rPr lang="pl-PL" sz="3200" b="1" dirty="0">
                <a:solidFill>
                  <a:schemeClr val="accent1"/>
                </a:solidFill>
                <a:latin typeface="Arial" panose="020B0604020202020204" pitchFamily="34" charset="0"/>
                <a:cs typeface="Arial" panose="020B0604020202020204" pitchFamily="34" charset="0"/>
              </a:rPr>
              <a:t>91</a:t>
            </a:r>
            <a:r>
              <a:rPr lang="en-US" sz="3200" b="1" dirty="0">
                <a:solidFill>
                  <a:schemeClr val="accent1"/>
                </a:solidFill>
                <a:latin typeface="Arial" panose="020B0604020202020204" pitchFamily="34" charset="0"/>
                <a:cs typeface="Arial" panose="020B0604020202020204" pitchFamily="34" charset="0"/>
              </a:rPr>
              <a:t>%</a:t>
            </a:r>
          </a:p>
          <a:p>
            <a:pPr algn="ctr">
              <a:lnSpc>
                <a:spcPts val="2200"/>
              </a:lnSpc>
            </a:pPr>
            <a:r>
              <a:rPr lang="en-US" sz="2400" spc="20" dirty="0">
                <a:solidFill>
                  <a:schemeClr val="accent1"/>
                </a:solidFill>
                <a:latin typeface="Arial" panose="020B0604020202020204" pitchFamily="34" charset="0"/>
                <a:cs typeface="Arial" panose="020B0604020202020204" pitchFamily="34" charset="0"/>
              </a:rPr>
              <a:t>Active</a:t>
            </a:r>
          </a:p>
          <a:p>
            <a:pPr algn="ctr">
              <a:lnSpc>
                <a:spcPts val="2200"/>
              </a:lnSpc>
            </a:pPr>
            <a:r>
              <a:rPr lang="en-US" sz="2400" spc="20" dirty="0">
                <a:solidFill>
                  <a:schemeClr val="accent1"/>
                </a:solidFill>
                <a:latin typeface="Arial" panose="020B0604020202020204" pitchFamily="34" charset="0"/>
                <a:cs typeface="Arial" panose="020B0604020202020204" pitchFamily="34" charset="0"/>
              </a:rPr>
              <a:t>Share </a:t>
            </a:r>
            <a:endParaRPr lang="en-US" sz="2400" cap="all" spc="20" dirty="0">
              <a:solidFill>
                <a:schemeClr val="accent1"/>
              </a:solidFill>
              <a:latin typeface="Arial" panose="020B0604020202020204" pitchFamily="34" charset="0"/>
              <a:cs typeface="Arial" panose="020B0604020202020204" pitchFamily="34" charset="0"/>
            </a:endParaRPr>
          </a:p>
          <a:p>
            <a:pPr algn="ctr">
              <a:lnSpc>
                <a:spcPts val="1600"/>
              </a:lnSpc>
            </a:pPr>
            <a:r>
              <a:rPr lang="en-US" sz="1100" b="1" cap="all" spc="20" dirty="0">
                <a:solidFill>
                  <a:prstClr val="black"/>
                </a:solidFill>
                <a:latin typeface="Arial" panose="020B0604020202020204" pitchFamily="34" charset="0"/>
                <a:cs typeface="Arial" panose="020B0604020202020204" pitchFamily="34" charset="0"/>
              </a:rPr>
              <a:t>(</a:t>
            </a:r>
            <a:r>
              <a:rPr lang="en-US" sz="1100" b="1" spc="20" dirty="0">
                <a:solidFill>
                  <a:prstClr val="black"/>
                </a:solidFill>
                <a:latin typeface="Arial" panose="020B0604020202020204" pitchFamily="34" charset="0"/>
                <a:cs typeface="Arial" panose="020B0604020202020204" pitchFamily="34" charset="0"/>
              </a:rPr>
              <a:t>As of </a:t>
            </a:r>
            <a:r>
              <a:rPr lang="pl-PL" sz="1100" b="1" spc="20" dirty="0">
                <a:solidFill>
                  <a:prstClr val="black"/>
                </a:solidFill>
                <a:latin typeface="Arial" panose="020B0604020202020204" pitchFamily="34" charset="0"/>
                <a:cs typeface="Arial" panose="020B0604020202020204" pitchFamily="34" charset="0"/>
              </a:rPr>
              <a:t>12</a:t>
            </a:r>
            <a:r>
              <a:rPr lang="en-US" sz="1100" b="1" spc="20" dirty="0">
                <a:solidFill>
                  <a:prstClr val="black"/>
                </a:solidFill>
                <a:latin typeface="Arial" panose="020B0604020202020204" pitchFamily="34" charset="0"/>
                <a:cs typeface="Arial" panose="020B0604020202020204" pitchFamily="34" charset="0"/>
              </a:rPr>
              <a:t>/3</a:t>
            </a:r>
            <a:r>
              <a:rPr lang="pl-PL" sz="1100" b="1" spc="20" dirty="0">
                <a:solidFill>
                  <a:prstClr val="black"/>
                </a:solidFill>
                <a:latin typeface="Arial" panose="020B0604020202020204" pitchFamily="34" charset="0"/>
                <a:cs typeface="Arial" panose="020B0604020202020204" pitchFamily="34" charset="0"/>
              </a:rPr>
              <a:t>1</a:t>
            </a:r>
            <a:r>
              <a:rPr lang="en-US" sz="1100" b="1" spc="20" dirty="0">
                <a:solidFill>
                  <a:prstClr val="black"/>
                </a:solidFill>
                <a:latin typeface="Arial" panose="020B0604020202020204" pitchFamily="34" charset="0"/>
                <a:cs typeface="Arial" panose="020B0604020202020204" pitchFamily="34" charset="0"/>
              </a:rPr>
              <a:t>/1</a:t>
            </a:r>
            <a:r>
              <a:rPr lang="pl-PL" sz="1100" b="1" spc="20" dirty="0">
                <a:solidFill>
                  <a:prstClr val="black"/>
                </a:solidFill>
                <a:latin typeface="Arial" panose="020B0604020202020204" pitchFamily="34" charset="0"/>
                <a:cs typeface="Arial" panose="020B0604020202020204" pitchFamily="34" charset="0"/>
              </a:rPr>
              <a:t>9</a:t>
            </a:r>
            <a:r>
              <a:rPr lang="en-US" sz="1100" b="1" spc="2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040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45</a:t>
            </a:fld>
            <a:endParaRPr lang="en-US" dirty="0"/>
          </a:p>
        </p:txBody>
      </p:sp>
      <p:sp>
        <p:nvSpPr>
          <p:cNvPr id="4" name="Text Placeholder 3"/>
          <p:cNvSpPr>
            <a:spLocks noGrp="1"/>
          </p:cNvSpPr>
          <p:nvPr>
            <p:ph type="body" sz="quarter" idx="10"/>
          </p:nvPr>
        </p:nvSpPr>
        <p:spPr/>
        <p:txBody>
          <a:bodyPr/>
          <a:lstStyle/>
          <a:p>
            <a:r>
              <a:rPr lang="en-US" dirty="0"/>
              <a:t>Taking Another Look at the “Lost Decade”</a:t>
            </a:r>
          </a:p>
        </p:txBody>
      </p:sp>
      <p:sp>
        <p:nvSpPr>
          <p:cNvPr id="3" name="Text Placeholder 2"/>
          <p:cNvSpPr>
            <a:spLocks noGrp="1"/>
          </p:cNvSpPr>
          <p:nvPr>
            <p:ph type="body" sz="quarter" idx="14"/>
          </p:nvPr>
        </p:nvSpPr>
        <p:spPr/>
        <p:txBody>
          <a:bodyPr/>
          <a:lstStyle/>
          <a:p>
            <a:r>
              <a:rPr lang="en-US" dirty="0"/>
              <a:t>Franklin Mutual Global Discovery Fund–Class Z</a:t>
            </a:r>
          </a:p>
          <a:p>
            <a:r>
              <a:rPr lang="en-US" b="0" dirty="0"/>
              <a:t>Growth of a $10,000 Investment </a:t>
            </a:r>
          </a:p>
          <a:p>
            <a:r>
              <a:rPr lang="en-US" b="0" dirty="0"/>
              <a:t>10-Year Period Ended December 31, 2009</a:t>
            </a:r>
          </a:p>
        </p:txBody>
      </p:sp>
      <p:graphicFrame>
        <p:nvGraphicFramePr>
          <p:cNvPr id="10" name="Chart 9"/>
          <p:cNvGraphicFramePr/>
          <p:nvPr>
            <p:extLst>
              <p:ext uri="{D42A27DB-BD31-4B8C-83A1-F6EECF244321}">
                <p14:modId xmlns:p14="http://schemas.microsoft.com/office/powerpoint/2010/main" val="3341092704"/>
              </p:ext>
            </p:extLst>
          </p:nvPr>
        </p:nvGraphicFramePr>
        <p:xfrm>
          <a:off x="457200" y="2295524"/>
          <a:ext cx="11249662" cy="275234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4">
            <a:extLst>
              <a:ext uri="{FF2B5EF4-FFF2-40B4-BE49-F238E27FC236}">
                <a16:creationId xmlns:a16="http://schemas.microsoft.com/office/drawing/2014/main" id="{EF941675-6FC3-4E68-B6FE-B367BF387EB5}"/>
              </a:ext>
            </a:extLst>
          </p:cNvPr>
          <p:cNvSpPr>
            <a:spLocks noGrp="1"/>
          </p:cNvSpPr>
          <p:nvPr>
            <p:ph type="body" sz="quarter" idx="26"/>
          </p:nvPr>
        </p:nvSpPr>
        <p:spPr>
          <a:xfrm>
            <a:off x="457200" y="5922963"/>
            <a:ext cx="11274425" cy="569912"/>
          </a:xfrm>
        </p:spPr>
        <p:txBody>
          <a:bodyPr/>
          <a:lstStyle/>
          <a:p>
            <a:pPr>
              <a:spcAft>
                <a:spcPts val="600"/>
              </a:spcAft>
            </a:pPr>
            <a:r>
              <a:rPr lang="en-US" sz="1400" i="1" spc="20" dirty="0">
                <a:solidFill>
                  <a:prstClr val="black"/>
                </a:solidFill>
              </a:rPr>
              <a:t>Performance data represents past performance, which does not guarantee future results. Current performance may differ from figures shown. The fund’s investment return and principal value will change with market conditions, and investors may have a gain or a loss when they sell their shares. Please call Franklin Templeton at (800) DIAL BEN/342-5236 or visit franklintempleton.com for the fund’s most recent month-end performance. </a:t>
            </a:r>
          </a:p>
          <a:p>
            <a:pPr>
              <a:spcAft>
                <a:spcPts val="600"/>
              </a:spcAft>
            </a:pPr>
            <a:r>
              <a:rPr lang="en-US" sz="1400" dirty="0">
                <a:solidFill>
                  <a:prstClr val="black"/>
                </a:solidFill>
              </a:rPr>
              <a:t>Class Z shares do not have sales charges or Rule 12b-1 fees and are offered only to certain eligible investors as stated in the prospectus.</a:t>
            </a:r>
            <a:endParaRPr lang="pl-PL" sz="1400" dirty="0"/>
          </a:p>
          <a:p>
            <a:r>
              <a:rPr lang="en-US" dirty="0"/>
              <a:t>Sources: Morningstar, MSCI.</a:t>
            </a:r>
            <a:endParaRPr lang="pl-PL" dirty="0"/>
          </a:p>
          <a:p>
            <a:pPr>
              <a:spcAft>
                <a:spcPts val="600"/>
              </a:spcAft>
            </a:pPr>
            <a:r>
              <a:rPr lang="en-US" dirty="0"/>
              <a:t>Indexes are unmanaged and one cannot invest directly in an index. Index returns do not reflect any fees, expenses or sales charges</a:t>
            </a:r>
          </a:p>
        </p:txBody>
      </p:sp>
    </p:spTree>
    <p:extLst>
      <p:ext uri="{BB962C8B-B14F-4D97-AF65-F5344CB8AC3E}">
        <p14:creationId xmlns:p14="http://schemas.microsoft.com/office/powerpoint/2010/main" val="2005539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46</a:t>
            </a:fld>
            <a:endParaRPr lang="en-US" dirty="0"/>
          </a:p>
        </p:txBody>
      </p:sp>
      <p:sp>
        <p:nvSpPr>
          <p:cNvPr id="4" name="Text Placeholder 3"/>
          <p:cNvSpPr>
            <a:spLocks noGrp="1"/>
          </p:cNvSpPr>
          <p:nvPr>
            <p:ph type="body" sz="quarter" idx="10"/>
          </p:nvPr>
        </p:nvSpPr>
        <p:spPr>
          <a:xfrm>
            <a:off x="457200" y="274320"/>
            <a:ext cx="8686800" cy="914400"/>
          </a:xfrm>
        </p:spPr>
        <p:txBody>
          <a:bodyPr/>
          <a:lstStyle/>
          <a:p>
            <a:r>
              <a:rPr lang="en-US" dirty="0"/>
              <a:t>Franklin Mutual Global Discovery Fund–Class Z</a:t>
            </a:r>
            <a:br>
              <a:rPr lang="en-US" dirty="0"/>
            </a:br>
            <a:r>
              <a:rPr lang="en-US" dirty="0"/>
              <a:t>Performance and Risk</a:t>
            </a:r>
          </a:p>
        </p:txBody>
      </p:sp>
      <p:sp>
        <p:nvSpPr>
          <p:cNvPr id="24" name="Content Placeholder 4"/>
          <p:cNvSpPr>
            <a:spLocks noGrp="1"/>
          </p:cNvSpPr>
          <p:nvPr>
            <p:ph sz="quarter" idx="27"/>
          </p:nvPr>
        </p:nvSpPr>
        <p:spPr>
          <a:xfrm>
            <a:off x="457200" y="1371600"/>
            <a:ext cx="9318978" cy="630942"/>
          </a:xfrm>
        </p:spPr>
        <p:txBody>
          <a:bodyPr wrap="square">
            <a:spAutoFit/>
          </a:bodyPr>
          <a:lstStyle/>
          <a:p>
            <a:r>
              <a:rPr lang="en-US" sz="1800" b="1" dirty="0">
                <a:solidFill>
                  <a:schemeClr val="tx1"/>
                </a:solidFill>
              </a:rPr>
              <a:t>Monthly Rolling 10-Year Periods</a:t>
            </a:r>
          </a:p>
          <a:p>
            <a:r>
              <a:rPr lang="en-US" sz="1800" dirty="0">
                <a:solidFill>
                  <a:schemeClr val="tx1"/>
                </a:solidFill>
              </a:rPr>
              <a:t>Since Inception Through</a:t>
            </a:r>
            <a:r>
              <a:rPr lang="pl-PL" sz="1800" dirty="0">
                <a:solidFill>
                  <a:schemeClr val="tx1"/>
                </a:solidFill>
              </a:rPr>
              <a:t> December 31, 2019</a:t>
            </a:r>
            <a:endParaRPr lang="en-US" sz="1800" dirty="0">
              <a:solidFill>
                <a:schemeClr val="tx1"/>
              </a:solidFill>
            </a:endParaRPr>
          </a:p>
        </p:txBody>
      </p:sp>
      <p:grpSp>
        <p:nvGrpSpPr>
          <p:cNvPr id="25" name="Group 24"/>
          <p:cNvGrpSpPr/>
          <p:nvPr/>
        </p:nvGrpSpPr>
        <p:grpSpPr>
          <a:xfrm>
            <a:off x="457200" y="2073391"/>
            <a:ext cx="3929204" cy="3259247"/>
            <a:chOff x="1874067" y="1937442"/>
            <a:chExt cx="3929204" cy="3259247"/>
          </a:xfrm>
        </p:grpSpPr>
        <p:sp>
          <p:nvSpPr>
            <p:cNvPr id="26" name="Rectangle 25"/>
            <p:cNvSpPr/>
            <p:nvPr/>
          </p:nvSpPr>
          <p:spPr>
            <a:xfrm>
              <a:off x="1874067" y="1937442"/>
              <a:ext cx="3929204" cy="3259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7" name="TextBox 26"/>
            <p:cNvSpPr txBox="1"/>
            <p:nvPr/>
          </p:nvSpPr>
          <p:spPr>
            <a:xfrm>
              <a:off x="2119597" y="2201053"/>
              <a:ext cx="3438144" cy="323165"/>
            </a:xfrm>
            <a:prstGeom prst="rect">
              <a:avLst/>
            </a:prstGeom>
            <a:noFill/>
          </p:spPr>
          <p:txBody>
            <a:bodyPr wrap="square" lIns="0" tIns="0" rIns="0" bIns="0" rtlCol="0" anchor="ctr" anchorCtr="0">
              <a:spAutoFit/>
            </a:bodyPr>
            <a:lstStyle/>
            <a:p>
              <a:pPr algn="ctr"/>
              <a:r>
                <a:rPr lang="en-US" sz="2100" b="1" dirty="0">
                  <a:solidFill>
                    <a:schemeClr val="accent1"/>
                  </a:solidFill>
                  <a:latin typeface="Arial" panose="020B0604020202020204" pitchFamily="34" charset="0"/>
                  <a:cs typeface="Arial" panose="020B0604020202020204" pitchFamily="34" charset="0"/>
                </a:rPr>
                <a:t>OUTPERFORMANCE</a:t>
              </a:r>
            </a:p>
          </p:txBody>
        </p:sp>
        <p:sp>
          <p:nvSpPr>
            <p:cNvPr id="28" name="TextBox 27"/>
            <p:cNvSpPr txBox="1"/>
            <p:nvPr/>
          </p:nvSpPr>
          <p:spPr>
            <a:xfrm>
              <a:off x="2119597" y="4128440"/>
              <a:ext cx="3438144" cy="752119"/>
            </a:xfrm>
            <a:prstGeom prst="rect">
              <a:avLst/>
            </a:prstGeom>
            <a:noFill/>
          </p:spPr>
          <p:txBody>
            <a:bodyPr wrap="square" lIns="0" tIns="0" rIns="0" bIns="0" rtlCol="0" anchor="ctr" anchorCtr="0">
              <a:spAutoFit/>
            </a:bodyPr>
            <a:lstStyle/>
            <a:p>
              <a:pPr algn="ctr"/>
              <a:r>
                <a:rPr lang="en-US" sz="1600" dirty="0">
                  <a:solidFill>
                    <a:schemeClr val="accent1"/>
                  </a:solidFill>
                  <a:latin typeface="Arial" panose="020B0604020202020204" pitchFamily="34" charset="0"/>
                  <a:cs typeface="Arial" panose="020B0604020202020204" pitchFamily="34" charset="0"/>
                </a:rPr>
                <a:t>Percentage of 10-year rolling periods the fund’s Class Z shares outperformed the MSCI World Index</a:t>
              </a:r>
            </a:p>
          </p:txBody>
        </p:sp>
        <p:sp>
          <p:nvSpPr>
            <p:cNvPr id="29" name="TextBox 28"/>
            <p:cNvSpPr txBox="1"/>
            <p:nvPr/>
          </p:nvSpPr>
          <p:spPr>
            <a:xfrm>
              <a:off x="2119597" y="2789515"/>
              <a:ext cx="3438144" cy="1538883"/>
            </a:xfrm>
            <a:prstGeom prst="rect">
              <a:avLst/>
            </a:prstGeom>
            <a:noFill/>
          </p:spPr>
          <p:txBody>
            <a:bodyPr wrap="square" lIns="0" tIns="0" rIns="0" bIns="0" rtlCol="0" anchor="ctr" anchorCtr="0">
              <a:spAutoFit/>
            </a:bodyPr>
            <a:lstStyle/>
            <a:p>
              <a:pPr algn="ctr"/>
              <a:r>
                <a:rPr lang="pl-PL" sz="10000" b="1" spc="-100" dirty="0">
                  <a:solidFill>
                    <a:schemeClr val="accent1"/>
                  </a:solidFill>
                  <a:latin typeface="Arial" panose="020B0604020202020204" pitchFamily="34" charset="0"/>
                  <a:cs typeface="Arial" panose="020B0604020202020204" pitchFamily="34" charset="0"/>
                </a:rPr>
                <a:t>89</a:t>
              </a:r>
              <a:r>
                <a:rPr lang="en-US" sz="6500" b="1" dirty="0">
                  <a:solidFill>
                    <a:schemeClr val="accent1"/>
                  </a:solidFill>
                  <a:latin typeface="Arial" panose="020B0604020202020204" pitchFamily="34" charset="0"/>
                  <a:cs typeface="Arial" panose="020B0604020202020204" pitchFamily="34" charset="0"/>
                </a:rPr>
                <a:t>%</a:t>
              </a:r>
            </a:p>
          </p:txBody>
        </p:sp>
      </p:grpSp>
      <p:grpSp>
        <p:nvGrpSpPr>
          <p:cNvPr id="30" name="Group 29"/>
          <p:cNvGrpSpPr/>
          <p:nvPr/>
        </p:nvGrpSpPr>
        <p:grpSpPr>
          <a:xfrm>
            <a:off x="4704785" y="2073391"/>
            <a:ext cx="3929204" cy="3259247"/>
            <a:chOff x="6274052" y="1937442"/>
            <a:chExt cx="3929204" cy="3259247"/>
          </a:xfrm>
        </p:grpSpPr>
        <p:sp>
          <p:nvSpPr>
            <p:cNvPr id="31" name="Rectangle 30"/>
            <p:cNvSpPr/>
            <p:nvPr/>
          </p:nvSpPr>
          <p:spPr>
            <a:xfrm>
              <a:off x="6274052" y="1937442"/>
              <a:ext cx="3929204" cy="32592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519582" y="2218758"/>
              <a:ext cx="3438144" cy="323165"/>
            </a:xfrm>
            <a:prstGeom prst="rect">
              <a:avLst/>
            </a:prstGeom>
            <a:noFill/>
          </p:spPr>
          <p:txBody>
            <a:bodyPr wrap="square" lIns="0" tIns="0" rIns="0" bIns="0" rtlCol="0" anchor="ctr" anchorCtr="0">
              <a:spAutoFit/>
            </a:bodyPr>
            <a:lstStyle/>
            <a:p>
              <a:pPr algn="ctr"/>
              <a:r>
                <a:rPr lang="en-US" sz="2100" b="1" dirty="0">
                  <a:solidFill>
                    <a:schemeClr val="accent1"/>
                  </a:solidFill>
                  <a:latin typeface="Arial" panose="020B0604020202020204" pitchFamily="34" charset="0"/>
                  <a:cs typeface="Arial" panose="020B0604020202020204" pitchFamily="34" charset="0"/>
                </a:rPr>
                <a:t>LOWER RISK</a:t>
              </a:r>
            </a:p>
          </p:txBody>
        </p:sp>
        <p:sp>
          <p:nvSpPr>
            <p:cNvPr id="33" name="TextBox 32"/>
            <p:cNvSpPr txBox="1"/>
            <p:nvPr/>
          </p:nvSpPr>
          <p:spPr>
            <a:xfrm>
              <a:off x="6519582" y="4185931"/>
              <a:ext cx="3438144" cy="738664"/>
            </a:xfrm>
            <a:prstGeom prst="rect">
              <a:avLst/>
            </a:prstGeom>
            <a:noFill/>
          </p:spPr>
          <p:txBody>
            <a:bodyPr wrap="square" lIns="0" tIns="0" rIns="0" bIns="0" rtlCol="0" anchor="ctr" anchorCtr="0">
              <a:spAutoFit/>
            </a:bodyPr>
            <a:lstStyle/>
            <a:p>
              <a:pPr algn="ctr"/>
              <a:r>
                <a:rPr lang="en-US" sz="1600" dirty="0">
                  <a:solidFill>
                    <a:schemeClr val="accent1"/>
                  </a:solidFill>
                  <a:latin typeface="Arial" panose="020B0604020202020204" pitchFamily="34" charset="0"/>
                  <a:cs typeface="Arial" panose="020B0604020202020204" pitchFamily="34" charset="0"/>
                </a:rPr>
                <a:t>Percentage of 10-year rolling periods the fund had a lower beta </a:t>
              </a:r>
            </a:p>
            <a:p>
              <a:pPr algn="ctr"/>
              <a:r>
                <a:rPr lang="en-US" sz="1600" dirty="0">
                  <a:solidFill>
                    <a:schemeClr val="accent1"/>
                  </a:solidFill>
                  <a:latin typeface="Arial" panose="020B0604020202020204" pitchFamily="34" charset="0"/>
                  <a:cs typeface="Arial" panose="020B0604020202020204" pitchFamily="34" charset="0"/>
                </a:rPr>
                <a:t>than the MSCI World Index</a:t>
              </a:r>
            </a:p>
          </p:txBody>
        </p:sp>
        <p:sp>
          <p:nvSpPr>
            <p:cNvPr id="34" name="TextBox 33"/>
            <p:cNvSpPr txBox="1"/>
            <p:nvPr/>
          </p:nvSpPr>
          <p:spPr>
            <a:xfrm>
              <a:off x="6519582" y="2797623"/>
              <a:ext cx="3438144" cy="1538883"/>
            </a:xfrm>
            <a:prstGeom prst="rect">
              <a:avLst/>
            </a:prstGeom>
            <a:noFill/>
          </p:spPr>
          <p:txBody>
            <a:bodyPr wrap="square" lIns="0" tIns="0" rIns="0" bIns="0" rtlCol="0" anchor="ctr" anchorCtr="0">
              <a:spAutoFit/>
            </a:bodyPr>
            <a:lstStyle/>
            <a:p>
              <a:pPr algn="ctr"/>
              <a:r>
                <a:rPr lang="en-US" sz="10000" b="1" spc="-100" dirty="0">
                  <a:solidFill>
                    <a:schemeClr val="accent1"/>
                  </a:solidFill>
                  <a:latin typeface="Arial" panose="020B0604020202020204" pitchFamily="34" charset="0"/>
                  <a:cs typeface="Arial" panose="020B0604020202020204" pitchFamily="34" charset="0"/>
                </a:rPr>
                <a:t>100</a:t>
              </a:r>
              <a:r>
                <a:rPr lang="en-US" sz="6500" b="1" dirty="0">
                  <a:solidFill>
                    <a:schemeClr val="accent1"/>
                  </a:solidFill>
                  <a:latin typeface="Arial" panose="020B0604020202020204" pitchFamily="34" charset="0"/>
                  <a:cs typeface="Arial" panose="020B0604020202020204" pitchFamily="34" charset="0"/>
                </a:rPr>
                <a:t>%</a:t>
              </a:r>
            </a:p>
          </p:txBody>
        </p:sp>
      </p:grpSp>
      <p:sp>
        <p:nvSpPr>
          <p:cNvPr id="19" name="Text Placeholder 2">
            <a:extLst>
              <a:ext uri="{FF2B5EF4-FFF2-40B4-BE49-F238E27FC236}">
                <a16:creationId xmlns:a16="http://schemas.microsoft.com/office/drawing/2014/main" id="{AF5F4CDF-E54B-4C9E-8EBA-CB853464CEB3}"/>
              </a:ext>
            </a:extLst>
          </p:cNvPr>
          <p:cNvSpPr>
            <a:spLocks noGrp="1"/>
          </p:cNvSpPr>
          <p:nvPr>
            <p:ph type="body" sz="quarter" idx="26"/>
          </p:nvPr>
        </p:nvSpPr>
        <p:spPr>
          <a:xfrm>
            <a:off x="457200" y="5922963"/>
            <a:ext cx="11274425" cy="569912"/>
          </a:xfrm>
        </p:spPr>
        <p:txBody>
          <a:bodyPr/>
          <a:lstStyle/>
          <a:p>
            <a:pPr lvl="1">
              <a:spcAft>
                <a:spcPts val="600"/>
              </a:spcAft>
            </a:pPr>
            <a:r>
              <a:rPr lang="en-US" sz="1400" i="1" dirty="0">
                <a:solidFill>
                  <a:prstClr val="black"/>
                </a:solidFill>
                <a:latin typeface="Arial Narrow" panose="020B0606020202030204" pitchFamily="34" charset="0"/>
              </a:rPr>
              <a:t>Performance data represents past performance, which does not guarantee future results.</a:t>
            </a:r>
          </a:p>
          <a:p>
            <a:pPr lvl="1">
              <a:spcAft>
                <a:spcPts val="600"/>
              </a:spcAft>
            </a:pPr>
            <a:r>
              <a:rPr lang="en-US" sz="1400" dirty="0">
                <a:solidFill>
                  <a:prstClr val="black"/>
                </a:solidFill>
                <a:latin typeface="Arial Narrow" panose="020B0606020202030204" pitchFamily="34" charset="0"/>
              </a:rPr>
              <a:t>Class Z shares do not have sales charges or Rule 12b-1 fees and are offered only to certain eligible investors as stated in the prospectus.</a:t>
            </a:r>
            <a:endParaRPr lang="pl-PL" sz="1400" dirty="0">
              <a:latin typeface="Arial Narrow" panose="020B0606020202030204" pitchFamily="34" charset="0"/>
            </a:endParaRPr>
          </a:p>
          <a:p>
            <a:r>
              <a:rPr lang="en-US" dirty="0"/>
              <a:t>Sources: Morningstar, MSCI. Indexes are unmanaged and one cannot invest directly in an index. Index returns do not reflect any fees, expenses or sales charges.</a:t>
            </a:r>
          </a:p>
          <a:p>
            <a:r>
              <a:rPr lang="en-US" dirty="0"/>
              <a:t>The fund’s inception date is 12/31/92.</a:t>
            </a:r>
          </a:p>
        </p:txBody>
      </p:sp>
    </p:spTree>
    <p:extLst>
      <p:ext uri="{BB962C8B-B14F-4D97-AF65-F5344CB8AC3E}">
        <p14:creationId xmlns:p14="http://schemas.microsoft.com/office/powerpoint/2010/main" val="118697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4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47</a:t>
            </a:fld>
            <a:endParaRPr lang="en-US" dirty="0"/>
          </a:p>
        </p:txBody>
      </p:sp>
      <p:sp>
        <p:nvSpPr>
          <p:cNvPr id="4" name="Text Placeholder 3"/>
          <p:cNvSpPr>
            <a:spLocks noGrp="1"/>
          </p:cNvSpPr>
          <p:nvPr>
            <p:ph type="body" sz="quarter" idx="10"/>
          </p:nvPr>
        </p:nvSpPr>
        <p:spPr/>
        <p:txBody>
          <a:bodyPr/>
          <a:lstStyle/>
          <a:p>
            <a:r>
              <a:rPr lang="en-US" dirty="0"/>
              <a:t>Performance Data</a:t>
            </a:r>
            <a:endParaRPr lang="pl-PL" dirty="0"/>
          </a:p>
          <a:p>
            <a:r>
              <a:rPr lang="en-US" sz="2000" b="0" dirty="0">
                <a:solidFill>
                  <a:schemeClr val="tx1"/>
                </a:solidFill>
              </a:rPr>
              <a:t>Franklin Mutual Global Discovery Fund</a:t>
            </a:r>
          </a:p>
          <a:p>
            <a:endParaRPr lang="en-US" dirty="0"/>
          </a:p>
        </p:txBody>
      </p:sp>
      <p:sp>
        <p:nvSpPr>
          <p:cNvPr id="9" name="Text Placeholder 2">
            <a:extLst>
              <a:ext uri="{FF2B5EF4-FFF2-40B4-BE49-F238E27FC236}">
                <a16:creationId xmlns:a16="http://schemas.microsoft.com/office/drawing/2014/main" id="{59D58E1F-2136-483F-96E5-72AB30EA7F2E}"/>
              </a:ext>
            </a:extLst>
          </p:cNvPr>
          <p:cNvSpPr>
            <a:spLocks noGrp="1"/>
          </p:cNvSpPr>
          <p:nvPr>
            <p:ph type="body" sz="quarter" idx="26"/>
          </p:nvPr>
        </p:nvSpPr>
        <p:spPr>
          <a:xfrm>
            <a:off x="457200" y="4630827"/>
            <a:ext cx="11274425" cy="1862048"/>
          </a:xfrm>
        </p:spPr>
        <p:txBody>
          <a:bodyPr/>
          <a:lstStyle/>
          <a:p>
            <a:pPr>
              <a:spcAft>
                <a:spcPts val="600"/>
              </a:spcAft>
            </a:pPr>
            <a:r>
              <a:rPr lang="en-US" sz="1400" i="1" spc="20" dirty="0"/>
              <a:t>Performance data represents past performance, which does not guarantee future results. Current performance may differ from figures shown. The fund’s investment return and principal value will change with market conditions, and investors may have a gain or a loss when they sell their shares. Please call Franklin Templeton at (800) DIAL BEN/342-5236 or visit franklintempleton.com for the fund’s most recent month-end performance. </a:t>
            </a:r>
          </a:p>
          <a:p>
            <a:pPr>
              <a:spcAft>
                <a:spcPts val="600"/>
              </a:spcAft>
            </a:pPr>
            <a:r>
              <a:rPr lang="en-US" sz="1400" dirty="0">
                <a:solidFill>
                  <a:prstClr val="black"/>
                </a:solidFill>
              </a:rPr>
              <a:t>Class Z shares do not have sales charges or Rule 12b-1 fees and are offered only to certain eligible investors as stated in the prospectus.</a:t>
            </a:r>
            <a:endParaRPr lang="en-US" sz="1400" dirty="0"/>
          </a:p>
          <a:p>
            <a:r>
              <a:rPr lang="en-US" dirty="0"/>
              <a:t>1. This fund offers other share classes, subject to different fees and expenses that will affect their performance.</a:t>
            </a:r>
          </a:p>
          <a:p>
            <a:r>
              <a:rPr lang="en-US" dirty="0"/>
              <a:t>2. Prior to 11/1/96, the fund offered only a single class of shares without a sales charge and Rule 12b-1 expenses, Class Z shares. Figures reflect a restatement of the original class to include both the Rule 12b-1 expenses and maximum initial sales charges (when quoting figures with sales charges) applicable to each share class as though in effect from the fund's inception. For periods after 11/1/96, actual performance is used reflecting all charges and fees applicable to that class. Please see the fund’s prospectus for more information about fees and expenses.</a:t>
            </a:r>
            <a:endParaRPr lang="pl-PL" dirty="0"/>
          </a:p>
          <a:p>
            <a:r>
              <a:rPr lang="pl-PL" dirty="0"/>
              <a:t>3. </a:t>
            </a:r>
            <a:r>
              <a:rPr lang="en-US" dirty="0"/>
              <a:t>Prior to 9/10/18, these shares were offered at a higher initial sales charge of 5.75%; thus actual returns would have differed. Total returns with sales charges have been restated to reflect the current maximum initial sales charge of 5.50%</a:t>
            </a:r>
            <a:r>
              <a:rPr lang="pl-PL" dirty="0"/>
              <a:t>.</a:t>
            </a:r>
          </a:p>
        </p:txBody>
      </p:sp>
      <p:graphicFrame>
        <p:nvGraphicFramePr>
          <p:cNvPr id="11" name="Table 10">
            <a:extLst>
              <a:ext uri="{FF2B5EF4-FFF2-40B4-BE49-F238E27FC236}">
                <a16:creationId xmlns:a16="http://schemas.microsoft.com/office/drawing/2014/main" id="{96E4E424-C9A4-4EC8-A68B-1CF580CBFBA9}"/>
              </a:ext>
            </a:extLst>
          </p:cNvPr>
          <p:cNvGraphicFramePr>
            <a:graphicFrameLocks noGrp="1"/>
          </p:cNvGraphicFramePr>
          <p:nvPr>
            <p:extLst>
              <p:ext uri="{D42A27DB-BD31-4B8C-83A1-F6EECF244321}">
                <p14:modId xmlns:p14="http://schemas.microsoft.com/office/powerpoint/2010/main" val="297718042"/>
              </p:ext>
            </p:extLst>
          </p:nvPr>
        </p:nvGraphicFramePr>
        <p:xfrm>
          <a:off x="457200" y="1340853"/>
          <a:ext cx="7988300" cy="2768600"/>
        </p:xfrm>
        <a:graphic>
          <a:graphicData uri="http://schemas.openxmlformats.org/drawingml/2006/table">
            <a:tbl>
              <a:tblPr/>
              <a:tblGrid>
                <a:gridCol w="2070100">
                  <a:extLst>
                    <a:ext uri="{9D8B030D-6E8A-4147-A177-3AD203B41FA5}">
                      <a16:colId xmlns:a16="http://schemas.microsoft.com/office/drawing/2014/main" val="3235297260"/>
                    </a:ext>
                  </a:extLst>
                </a:gridCol>
                <a:gridCol w="850900">
                  <a:extLst>
                    <a:ext uri="{9D8B030D-6E8A-4147-A177-3AD203B41FA5}">
                      <a16:colId xmlns:a16="http://schemas.microsoft.com/office/drawing/2014/main" val="1455554784"/>
                    </a:ext>
                  </a:extLst>
                </a:gridCol>
                <a:gridCol w="850900">
                  <a:extLst>
                    <a:ext uri="{9D8B030D-6E8A-4147-A177-3AD203B41FA5}">
                      <a16:colId xmlns:a16="http://schemas.microsoft.com/office/drawing/2014/main" val="1445010790"/>
                    </a:ext>
                  </a:extLst>
                </a:gridCol>
                <a:gridCol w="850900">
                  <a:extLst>
                    <a:ext uri="{9D8B030D-6E8A-4147-A177-3AD203B41FA5}">
                      <a16:colId xmlns:a16="http://schemas.microsoft.com/office/drawing/2014/main" val="4263649337"/>
                    </a:ext>
                  </a:extLst>
                </a:gridCol>
                <a:gridCol w="850900">
                  <a:extLst>
                    <a:ext uri="{9D8B030D-6E8A-4147-A177-3AD203B41FA5}">
                      <a16:colId xmlns:a16="http://schemas.microsoft.com/office/drawing/2014/main" val="499977590"/>
                    </a:ext>
                  </a:extLst>
                </a:gridCol>
                <a:gridCol w="850900">
                  <a:extLst>
                    <a:ext uri="{9D8B030D-6E8A-4147-A177-3AD203B41FA5}">
                      <a16:colId xmlns:a16="http://schemas.microsoft.com/office/drawing/2014/main" val="4017285901"/>
                    </a:ext>
                  </a:extLst>
                </a:gridCol>
                <a:gridCol w="1663700">
                  <a:extLst>
                    <a:ext uri="{9D8B030D-6E8A-4147-A177-3AD203B41FA5}">
                      <a16:colId xmlns:a16="http://schemas.microsoft.com/office/drawing/2014/main" val="3015465935"/>
                    </a:ext>
                  </a:extLst>
                </a:gridCol>
              </a:tblGrid>
              <a:tr h="666750">
                <a:tc gridSpan="2">
                  <a:txBody>
                    <a:bodyPr/>
                    <a:lstStyle/>
                    <a:p>
                      <a:pPr algn="l" fontAlgn="b"/>
                      <a:r>
                        <a:rPr lang="en-US" sz="1200" b="1" i="0" u="none" strike="noStrike">
                          <a:solidFill>
                            <a:srgbClr val="054B91"/>
                          </a:solidFill>
                          <a:effectLst/>
                          <a:latin typeface="Arial" panose="020B0604020202020204" pitchFamily="34" charset="0"/>
                        </a:rPr>
                        <a:t>Average Annual Total Returns for</a:t>
                      </a:r>
                      <a:br>
                        <a:rPr lang="en-US" sz="1200" b="1" i="0" u="none" strike="noStrike">
                          <a:solidFill>
                            <a:srgbClr val="054B91"/>
                          </a:solidFill>
                          <a:effectLst/>
                          <a:latin typeface="Arial" panose="020B0604020202020204" pitchFamily="34" charset="0"/>
                        </a:rPr>
                      </a:br>
                      <a:r>
                        <a:rPr lang="en-US" sz="1200" b="1" i="0" u="none" strike="noStrike">
                          <a:solidFill>
                            <a:srgbClr val="054B91"/>
                          </a:solidFill>
                          <a:effectLst/>
                          <a:latin typeface="Arial" panose="020B0604020202020204" pitchFamily="34" charset="0"/>
                        </a:rPr>
                        <a:t>Periods Ended December 31, 2019</a:t>
                      </a:r>
                    </a:p>
                  </a:txBody>
                  <a:tcPr marL="9525" marR="9525" marT="9525" marB="0" anchor="b">
                    <a:lnL>
                      <a:noFill/>
                    </a:lnL>
                    <a:lnR>
                      <a:noFill/>
                    </a:lnR>
                    <a:lnT>
                      <a:noFill/>
                    </a:lnT>
                    <a:lnB w="12700" cap="flat" cmpd="sng" algn="ctr">
                      <a:solidFill>
                        <a:srgbClr val="054A91"/>
                      </a:solidFill>
                      <a:prstDash val="solid"/>
                      <a:round/>
                      <a:headEnd type="none" w="med" len="med"/>
                      <a:tailEnd type="none" w="med" len="med"/>
                    </a:lnB>
                  </a:tcPr>
                </a:tc>
                <a:tc hMerge="1">
                  <a:txBody>
                    <a:bodyPr/>
                    <a:lstStyle/>
                    <a:p>
                      <a:endParaRPr lang="en-US"/>
                    </a:p>
                  </a:txBody>
                  <a:tcPr/>
                </a:tc>
                <a:tc>
                  <a:txBody>
                    <a:bodyPr/>
                    <a:lstStyle/>
                    <a:p>
                      <a:pPr algn="ctr" fontAlgn="b"/>
                      <a:r>
                        <a:rPr lang="en-US" sz="1200" b="1" i="0" u="none" strike="noStrike">
                          <a:solidFill>
                            <a:srgbClr val="054B91"/>
                          </a:solidFill>
                          <a:effectLst/>
                          <a:latin typeface="Arial" panose="020B0604020202020204" pitchFamily="34" charset="0"/>
                        </a:rPr>
                        <a:t>1-Year</a:t>
                      </a:r>
                    </a:p>
                  </a:txBody>
                  <a:tcPr marL="9525" marR="9525" marT="9525" marB="0" anchor="b">
                    <a:lnL>
                      <a:noFill/>
                    </a:lnL>
                    <a:lnR>
                      <a:noFill/>
                    </a:lnR>
                    <a:lnT>
                      <a:noFill/>
                    </a:lnT>
                    <a:lnB w="12700" cap="flat" cmpd="sng" algn="ctr">
                      <a:solidFill>
                        <a:srgbClr val="054A91"/>
                      </a:solidFill>
                      <a:prstDash val="solid"/>
                      <a:round/>
                      <a:headEnd type="none" w="med" len="med"/>
                      <a:tailEnd type="none" w="med" len="med"/>
                    </a:lnB>
                  </a:tcPr>
                </a:tc>
                <a:tc>
                  <a:txBody>
                    <a:bodyPr/>
                    <a:lstStyle/>
                    <a:p>
                      <a:pPr algn="ctr" fontAlgn="b"/>
                      <a:r>
                        <a:rPr lang="en-US" sz="1200" b="1" i="0" u="none" strike="noStrike">
                          <a:solidFill>
                            <a:srgbClr val="054B91"/>
                          </a:solidFill>
                          <a:effectLst/>
                          <a:latin typeface="Arial" panose="020B0604020202020204" pitchFamily="34" charset="0"/>
                        </a:rPr>
                        <a:t>3-Year</a:t>
                      </a:r>
                    </a:p>
                  </a:txBody>
                  <a:tcPr marL="9525" marR="9525" marT="9525" marB="0" anchor="b">
                    <a:lnL>
                      <a:noFill/>
                    </a:lnL>
                    <a:lnR>
                      <a:noFill/>
                    </a:lnR>
                    <a:lnT>
                      <a:noFill/>
                    </a:lnT>
                    <a:lnB w="12700" cap="flat" cmpd="sng" algn="ctr">
                      <a:solidFill>
                        <a:srgbClr val="054A91"/>
                      </a:solidFill>
                      <a:prstDash val="solid"/>
                      <a:round/>
                      <a:headEnd type="none" w="med" len="med"/>
                      <a:tailEnd type="none" w="med" len="med"/>
                    </a:lnB>
                  </a:tcPr>
                </a:tc>
                <a:tc>
                  <a:txBody>
                    <a:bodyPr/>
                    <a:lstStyle/>
                    <a:p>
                      <a:pPr algn="ctr" fontAlgn="b"/>
                      <a:r>
                        <a:rPr lang="en-US" sz="1200" b="1" i="0" u="none" strike="noStrike">
                          <a:solidFill>
                            <a:srgbClr val="054B91"/>
                          </a:solidFill>
                          <a:effectLst/>
                          <a:latin typeface="Arial" panose="020B0604020202020204" pitchFamily="34" charset="0"/>
                        </a:rPr>
                        <a:t>5-Year</a:t>
                      </a:r>
                    </a:p>
                  </a:txBody>
                  <a:tcPr marL="9525" marR="9525" marT="9525" marB="0" anchor="b">
                    <a:lnL>
                      <a:noFill/>
                    </a:lnL>
                    <a:lnR>
                      <a:noFill/>
                    </a:lnR>
                    <a:lnT>
                      <a:noFill/>
                    </a:lnT>
                    <a:lnB w="12700" cap="flat" cmpd="sng" algn="ctr">
                      <a:solidFill>
                        <a:srgbClr val="054A91"/>
                      </a:solidFill>
                      <a:prstDash val="solid"/>
                      <a:round/>
                      <a:headEnd type="none" w="med" len="med"/>
                      <a:tailEnd type="none" w="med" len="med"/>
                    </a:lnB>
                  </a:tcPr>
                </a:tc>
                <a:tc>
                  <a:txBody>
                    <a:bodyPr/>
                    <a:lstStyle/>
                    <a:p>
                      <a:pPr algn="ctr" fontAlgn="b"/>
                      <a:r>
                        <a:rPr lang="en-US" sz="1200" b="1" i="0" u="none" strike="noStrike">
                          <a:solidFill>
                            <a:srgbClr val="054B91"/>
                          </a:solidFill>
                          <a:effectLst/>
                          <a:latin typeface="Arial" panose="020B0604020202020204" pitchFamily="34" charset="0"/>
                        </a:rPr>
                        <a:t>10-Year</a:t>
                      </a:r>
                    </a:p>
                  </a:txBody>
                  <a:tcPr marL="9525" marR="9525" marT="9525" marB="0" anchor="b">
                    <a:lnL>
                      <a:noFill/>
                    </a:lnL>
                    <a:lnR>
                      <a:noFill/>
                    </a:lnR>
                    <a:lnT>
                      <a:noFill/>
                    </a:lnT>
                    <a:lnB w="12700" cap="flat" cmpd="sng" algn="ctr">
                      <a:solidFill>
                        <a:srgbClr val="054A91"/>
                      </a:solidFill>
                      <a:prstDash val="solid"/>
                      <a:round/>
                      <a:headEnd type="none" w="med" len="med"/>
                      <a:tailEnd type="none" w="med" len="med"/>
                    </a:lnB>
                  </a:tcPr>
                </a:tc>
                <a:tc>
                  <a:txBody>
                    <a:bodyPr/>
                    <a:lstStyle/>
                    <a:p>
                      <a:pPr algn="ctr" fontAlgn="b"/>
                      <a:r>
                        <a:rPr lang="en-US" sz="1200" b="1" i="0" u="none" strike="noStrike">
                          <a:solidFill>
                            <a:srgbClr val="054B91"/>
                          </a:solidFill>
                          <a:effectLst/>
                          <a:latin typeface="Arial" panose="020B0604020202020204" pitchFamily="34" charset="0"/>
                        </a:rPr>
                        <a:t>Since Inception</a:t>
                      </a:r>
                      <a:br>
                        <a:rPr lang="en-US" sz="1200" b="1" i="0" u="none" strike="noStrike">
                          <a:solidFill>
                            <a:srgbClr val="054B91"/>
                          </a:solidFill>
                          <a:effectLst/>
                          <a:latin typeface="Arial" panose="020B0604020202020204" pitchFamily="34" charset="0"/>
                        </a:rPr>
                      </a:br>
                      <a:r>
                        <a:rPr lang="en-US" sz="1200" b="1" i="0" u="none" strike="noStrike">
                          <a:solidFill>
                            <a:srgbClr val="054B91"/>
                          </a:solidFill>
                          <a:effectLst/>
                          <a:latin typeface="Arial" panose="020B0604020202020204" pitchFamily="34" charset="0"/>
                        </a:rPr>
                        <a:t>December 31, 1992</a:t>
                      </a:r>
                    </a:p>
                  </a:txBody>
                  <a:tcPr marL="9525" marR="9525" marT="9525" marB="0" anchor="b">
                    <a:lnL>
                      <a:noFill/>
                    </a:lnL>
                    <a:lnR>
                      <a:noFill/>
                    </a:lnR>
                    <a:lnT>
                      <a:noFill/>
                    </a:lnT>
                    <a:lnB w="12700" cap="flat" cmpd="sng" algn="ctr">
                      <a:solidFill>
                        <a:srgbClr val="054A91"/>
                      </a:solidFill>
                      <a:prstDash val="solid"/>
                      <a:round/>
                      <a:headEnd type="none" w="med" len="med"/>
                      <a:tailEnd type="none" w="med" len="med"/>
                    </a:lnB>
                  </a:tcPr>
                </a:tc>
                <a:extLst>
                  <a:ext uri="{0D108BD9-81ED-4DB2-BD59-A6C34878D82A}">
                    <a16:rowId xmlns:a16="http://schemas.microsoft.com/office/drawing/2014/main" val="993575238"/>
                  </a:ext>
                </a:extLst>
              </a:tr>
              <a:tr h="457200">
                <a:tc gridSpan="2">
                  <a:txBody>
                    <a:bodyPr/>
                    <a:lstStyle/>
                    <a:p>
                      <a:pPr algn="l" fontAlgn="ctr"/>
                      <a:r>
                        <a:rPr lang="en-US" sz="1200" b="1" i="0" u="none" strike="noStrike">
                          <a:solidFill>
                            <a:srgbClr val="000000"/>
                          </a:solidFill>
                          <a:effectLst/>
                          <a:latin typeface="Arial" panose="020B0604020202020204" pitchFamily="34" charset="0"/>
                        </a:rPr>
                        <a:t>Class Z (MDISX)</a:t>
                      </a:r>
                      <a:r>
                        <a:rPr lang="en-US" sz="1200" b="1" i="0" u="none" strike="noStrike" baseline="30000">
                          <a:solidFill>
                            <a:srgbClr val="000000"/>
                          </a:solidFill>
                          <a:effectLst/>
                          <a:latin typeface="Arial" panose="020B0604020202020204" pitchFamily="34" charset="0"/>
                        </a:rPr>
                        <a:t>1</a:t>
                      </a:r>
                      <a:endParaRPr lang="en-US" sz="1200" b="1"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054A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a:solidFill>
                            <a:srgbClr val="262626"/>
                          </a:solidFill>
                          <a:effectLst/>
                          <a:latin typeface="Arial Narrow" panose="020B0606020202030204" pitchFamily="34" charset="0"/>
                        </a:rPr>
                        <a:t>24.70%</a:t>
                      </a:r>
                    </a:p>
                  </a:txBody>
                  <a:tcPr marL="9525" marR="9525" marT="9525" marB="0" anchor="ctr">
                    <a:lnL>
                      <a:noFill/>
                    </a:lnL>
                    <a:lnR>
                      <a:noFill/>
                    </a:lnR>
                    <a:lnT w="12700" cap="flat" cmpd="sng" algn="ctr">
                      <a:solidFill>
                        <a:srgbClr val="054A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262626"/>
                          </a:solidFill>
                          <a:effectLst/>
                          <a:latin typeface="Arial Narrow" panose="020B0606020202030204" pitchFamily="34" charset="0"/>
                        </a:rPr>
                        <a:t>6.91%</a:t>
                      </a:r>
                    </a:p>
                  </a:txBody>
                  <a:tcPr marL="9525" marR="9525" marT="9525" marB="0" anchor="ctr">
                    <a:lnL>
                      <a:noFill/>
                    </a:lnL>
                    <a:lnR>
                      <a:noFill/>
                    </a:lnR>
                    <a:lnT w="12700" cap="flat" cmpd="sng" algn="ctr">
                      <a:solidFill>
                        <a:srgbClr val="054A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262626"/>
                          </a:solidFill>
                          <a:effectLst/>
                          <a:latin typeface="Arial Narrow" panose="020B0606020202030204" pitchFamily="34" charset="0"/>
                        </a:rPr>
                        <a:t>5.91%</a:t>
                      </a:r>
                    </a:p>
                  </a:txBody>
                  <a:tcPr marL="9525" marR="9525" marT="9525" marB="0" anchor="ctr">
                    <a:lnL>
                      <a:noFill/>
                    </a:lnL>
                    <a:lnR>
                      <a:noFill/>
                    </a:lnR>
                    <a:lnT w="12700" cap="flat" cmpd="sng" algn="ctr">
                      <a:solidFill>
                        <a:srgbClr val="054A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262626"/>
                          </a:solidFill>
                          <a:effectLst/>
                          <a:latin typeface="Arial Narrow" panose="020B0606020202030204" pitchFamily="34" charset="0"/>
                        </a:rPr>
                        <a:t>8.07%</a:t>
                      </a:r>
                    </a:p>
                  </a:txBody>
                  <a:tcPr marL="9525" marR="9525" marT="9525" marB="0" anchor="ctr">
                    <a:lnL>
                      <a:noFill/>
                    </a:lnL>
                    <a:lnR>
                      <a:noFill/>
                    </a:lnR>
                    <a:lnT w="12700" cap="flat" cmpd="sng" algn="ctr">
                      <a:solidFill>
                        <a:srgbClr val="054A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262626"/>
                          </a:solidFill>
                          <a:effectLst/>
                          <a:latin typeface="Arial Narrow" panose="020B0606020202030204" pitchFamily="34" charset="0"/>
                        </a:rPr>
                        <a:t>11.14%</a:t>
                      </a:r>
                    </a:p>
                  </a:txBody>
                  <a:tcPr marL="9525" marR="9525" marT="9525" marB="0" anchor="ctr">
                    <a:lnL>
                      <a:noFill/>
                    </a:lnL>
                    <a:lnR>
                      <a:noFill/>
                    </a:lnR>
                    <a:lnT w="12700" cap="flat" cmpd="sng" algn="ctr">
                      <a:solidFill>
                        <a:srgbClr val="054A9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0066100"/>
                  </a:ext>
                </a:extLst>
              </a:tr>
              <a:tr h="252730">
                <a:tc gridSpan="2">
                  <a:txBody>
                    <a:bodyPr/>
                    <a:lstStyle/>
                    <a:p>
                      <a:pPr algn="l" fontAlgn="b"/>
                      <a:r>
                        <a:rPr lang="en-US" sz="1200" b="1" i="0" u="none" strike="noStrike">
                          <a:solidFill>
                            <a:srgbClr val="000000"/>
                          </a:solidFill>
                          <a:effectLst/>
                          <a:latin typeface="Arial" panose="020B0604020202020204" pitchFamily="34" charset="0"/>
                        </a:rPr>
                        <a:t>Class A (TEDIX)</a:t>
                      </a:r>
                      <a:r>
                        <a:rPr lang="en-US" sz="1200" b="1" i="0" u="none" strike="noStrike" baseline="30000">
                          <a:solidFill>
                            <a:srgbClr val="000000"/>
                          </a:solidFill>
                          <a:effectLst/>
                          <a:latin typeface="Arial" panose="020B0604020202020204" pitchFamily="34" charset="0"/>
                        </a:rPr>
                        <a:t>1,2</a:t>
                      </a:r>
                      <a:endParaRPr lang="en-US" sz="1200" b="1" i="0" u="none" strike="noStrike">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tc hMerge="1">
                  <a:txBody>
                    <a:bodyPr/>
                    <a:lstStyle/>
                    <a:p>
                      <a:endParaRPr lang="en-US"/>
                    </a:p>
                  </a:txBody>
                  <a:tcPr/>
                </a:tc>
                <a:tc>
                  <a:txBody>
                    <a:bodyPr/>
                    <a:lstStyle/>
                    <a:p>
                      <a:pPr algn="ctr" rtl="0" fontAlgn="b"/>
                      <a:endParaRPr lang="en-US" sz="1400" b="1" i="0" u="none" strike="noStrike">
                        <a:solidFill>
                          <a:srgbClr val="262626"/>
                        </a:solidFill>
                        <a:effectLst/>
                        <a:latin typeface="Arial Narrow" panose="020B060602020203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ctr" fontAlgn="b"/>
                      <a:endParaRPr lang="en-US" sz="1400" b="1" i="0" u="none" strike="noStrike">
                        <a:solidFill>
                          <a:srgbClr val="262626"/>
                        </a:solidFill>
                        <a:effectLst/>
                        <a:latin typeface="Arial Narrow" panose="020B060602020203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ctr" fontAlgn="b"/>
                      <a:endParaRPr lang="en-US" sz="1400" b="1" i="0" u="none" strike="noStrike">
                        <a:solidFill>
                          <a:srgbClr val="262626"/>
                        </a:solidFill>
                        <a:effectLst/>
                        <a:latin typeface="Arial Narrow" panose="020B060602020203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ctr" fontAlgn="b"/>
                      <a:endParaRPr lang="en-US" sz="1400" b="1" i="0" u="none" strike="noStrike">
                        <a:solidFill>
                          <a:srgbClr val="262626"/>
                        </a:solidFill>
                        <a:effectLst/>
                        <a:latin typeface="Arial Narrow" panose="020B060602020203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ctr" fontAlgn="b"/>
                      <a:endParaRPr lang="en-US" sz="1400" b="1" i="0" u="none" strike="noStrike">
                        <a:solidFill>
                          <a:srgbClr val="262626"/>
                        </a:solidFill>
                        <a:effectLst/>
                        <a:latin typeface="Arial Narrow" panose="020B0606020202030204" pitchFamily="34" charset="0"/>
                      </a:endParaRPr>
                    </a:p>
                  </a:txBody>
                  <a:tcPr marL="9525" marR="9525" marT="9525" marB="0" anchor="b">
                    <a:lnL>
                      <a:noFill/>
                    </a:lnL>
                    <a:lnR>
                      <a:noFill/>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326850918"/>
                  </a:ext>
                </a:extLst>
              </a:tr>
              <a:tr h="252730">
                <a:tc gridSpan="2">
                  <a:txBody>
                    <a:bodyPr/>
                    <a:lstStyle/>
                    <a:p>
                      <a:pPr algn="l" fontAlgn="ctr"/>
                      <a:r>
                        <a:rPr lang="en-US" sz="1200" b="0" i="0" u="none" strike="noStrike">
                          <a:solidFill>
                            <a:srgbClr val="262626"/>
                          </a:solidFill>
                          <a:effectLst/>
                          <a:latin typeface="Arial" panose="020B0604020202020204" pitchFamily="34" charset="0"/>
                        </a:rPr>
                        <a:t>Without Sales Charge</a:t>
                      </a:r>
                    </a:p>
                  </a:txBody>
                  <a:tcPr marL="9525" marR="9525" marT="9525" marB="0" anchor="ctr">
                    <a:lnL>
                      <a:noFill/>
                    </a:lnL>
                    <a:lnR>
                      <a:noFill/>
                    </a:lnR>
                    <a:lnT>
                      <a:noFill/>
                    </a:lnT>
                    <a:lnB>
                      <a:noFill/>
                    </a:lnB>
                  </a:tcPr>
                </a:tc>
                <a:tc hMerge="1">
                  <a:txBody>
                    <a:bodyPr/>
                    <a:lstStyle/>
                    <a:p>
                      <a:endParaRPr lang="en-US"/>
                    </a:p>
                  </a:txBody>
                  <a:tcPr/>
                </a:tc>
                <a:tc>
                  <a:txBody>
                    <a:bodyPr/>
                    <a:lstStyle/>
                    <a:p>
                      <a:pPr algn="ctr" rtl="0" fontAlgn="ctr"/>
                      <a:r>
                        <a:rPr lang="en-US" sz="1400" b="1" i="0" u="none" strike="noStrike">
                          <a:solidFill>
                            <a:srgbClr val="262626"/>
                          </a:solidFill>
                          <a:effectLst/>
                          <a:latin typeface="Arial Narrow" panose="020B0606020202030204" pitchFamily="34" charset="0"/>
                        </a:rPr>
                        <a:t>24.37%</a:t>
                      </a:r>
                    </a:p>
                  </a:txBody>
                  <a:tcPr marL="9525" marR="9525" marT="9525" marB="0" anchor="ctr">
                    <a:lnL>
                      <a:noFill/>
                    </a:lnL>
                    <a:lnR>
                      <a:noFill/>
                    </a:lnR>
                    <a:lnT>
                      <a:noFill/>
                    </a:lnT>
                    <a:lnB>
                      <a:noFill/>
                    </a:lnB>
                  </a:tcPr>
                </a:tc>
                <a:tc>
                  <a:txBody>
                    <a:bodyPr/>
                    <a:lstStyle/>
                    <a:p>
                      <a:pPr algn="ctr" rtl="0" fontAlgn="ctr"/>
                      <a:r>
                        <a:rPr lang="en-US" sz="1400" b="1" i="0" u="none" strike="noStrike">
                          <a:solidFill>
                            <a:srgbClr val="262626"/>
                          </a:solidFill>
                          <a:effectLst/>
                          <a:latin typeface="Arial Narrow" panose="020B0606020202030204" pitchFamily="34" charset="0"/>
                        </a:rPr>
                        <a:t>6.64%</a:t>
                      </a:r>
                    </a:p>
                  </a:txBody>
                  <a:tcPr marL="9525" marR="9525" marT="9525" marB="0" anchor="ctr">
                    <a:lnL>
                      <a:noFill/>
                    </a:lnL>
                    <a:lnR>
                      <a:noFill/>
                    </a:lnR>
                    <a:lnT>
                      <a:noFill/>
                    </a:lnT>
                    <a:lnB>
                      <a:noFill/>
                    </a:lnB>
                  </a:tcPr>
                </a:tc>
                <a:tc>
                  <a:txBody>
                    <a:bodyPr/>
                    <a:lstStyle/>
                    <a:p>
                      <a:pPr algn="ctr" rtl="0" fontAlgn="ctr"/>
                      <a:r>
                        <a:rPr lang="en-US" sz="1400" b="1" i="0" u="none" strike="noStrike">
                          <a:solidFill>
                            <a:srgbClr val="262626"/>
                          </a:solidFill>
                          <a:effectLst/>
                          <a:latin typeface="Arial Narrow" panose="020B0606020202030204" pitchFamily="34" charset="0"/>
                        </a:rPr>
                        <a:t>5.64%</a:t>
                      </a:r>
                    </a:p>
                  </a:txBody>
                  <a:tcPr marL="9525" marR="9525" marT="9525" marB="0" anchor="ctr">
                    <a:lnL>
                      <a:noFill/>
                    </a:lnL>
                    <a:lnR>
                      <a:noFill/>
                    </a:lnR>
                    <a:lnT>
                      <a:noFill/>
                    </a:lnT>
                    <a:lnB>
                      <a:noFill/>
                    </a:lnB>
                  </a:tcPr>
                </a:tc>
                <a:tc>
                  <a:txBody>
                    <a:bodyPr/>
                    <a:lstStyle/>
                    <a:p>
                      <a:pPr algn="ctr" rtl="0" fontAlgn="ctr"/>
                      <a:r>
                        <a:rPr lang="en-US" sz="1400" b="1" i="0" u="none" strike="noStrike">
                          <a:solidFill>
                            <a:srgbClr val="262626"/>
                          </a:solidFill>
                          <a:effectLst/>
                          <a:latin typeface="Arial Narrow" panose="020B0606020202030204" pitchFamily="34" charset="0"/>
                        </a:rPr>
                        <a:t>7.77%</a:t>
                      </a:r>
                    </a:p>
                  </a:txBody>
                  <a:tcPr marL="9525" marR="9525" marT="9525" marB="0" anchor="ctr">
                    <a:lnL>
                      <a:noFill/>
                    </a:lnL>
                    <a:lnR>
                      <a:noFill/>
                    </a:lnR>
                    <a:lnT>
                      <a:noFill/>
                    </a:lnT>
                    <a:lnB>
                      <a:noFill/>
                    </a:lnB>
                  </a:tcPr>
                </a:tc>
                <a:tc>
                  <a:txBody>
                    <a:bodyPr/>
                    <a:lstStyle/>
                    <a:p>
                      <a:pPr algn="ctr" rtl="0" fontAlgn="ctr"/>
                      <a:r>
                        <a:rPr lang="en-US" sz="1400" b="1" i="0" u="none" strike="noStrike">
                          <a:solidFill>
                            <a:srgbClr val="262626"/>
                          </a:solidFill>
                          <a:effectLst/>
                          <a:latin typeface="Arial Narrow" panose="020B0606020202030204" pitchFamily="34" charset="0"/>
                        </a:rPr>
                        <a:t>10.78%</a:t>
                      </a:r>
                    </a:p>
                  </a:txBody>
                  <a:tcPr marL="9525" marR="9525" marT="9525" marB="0" anchor="ctr">
                    <a:lnL>
                      <a:noFill/>
                    </a:lnL>
                    <a:lnR>
                      <a:noFill/>
                    </a:lnR>
                    <a:lnT>
                      <a:noFill/>
                    </a:lnT>
                    <a:lnB>
                      <a:noFill/>
                    </a:lnB>
                  </a:tcPr>
                </a:tc>
                <a:extLst>
                  <a:ext uri="{0D108BD9-81ED-4DB2-BD59-A6C34878D82A}">
                    <a16:rowId xmlns:a16="http://schemas.microsoft.com/office/drawing/2014/main" val="1625258772"/>
                  </a:ext>
                </a:extLst>
              </a:tr>
              <a:tr h="252730">
                <a:tc gridSpan="2">
                  <a:txBody>
                    <a:bodyPr/>
                    <a:lstStyle/>
                    <a:p>
                      <a:pPr algn="l" fontAlgn="t"/>
                      <a:r>
                        <a:rPr lang="en-US" sz="1200" b="0" i="0" u="none" strike="noStrike">
                          <a:solidFill>
                            <a:srgbClr val="262626"/>
                          </a:solidFill>
                          <a:effectLst/>
                          <a:latin typeface="Arial" panose="020B0604020202020204" pitchFamily="34" charset="0"/>
                        </a:rPr>
                        <a:t>With 5.50% Initial Sales Charge</a:t>
                      </a:r>
                      <a:r>
                        <a:rPr lang="en-US" sz="1200" b="0" i="0" u="none" strike="noStrike" baseline="30000">
                          <a:solidFill>
                            <a:srgbClr val="262626"/>
                          </a:solidFill>
                          <a:effectLst/>
                          <a:latin typeface="Arial" panose="020B0604020202020204" pitchFamily="34" charset="0"/>
                        </a:rPr>
                        <a:t>3</a:t>
                      </a:r>
                      <a:endParaRPr lang="en-US" sz="1200" b="0" i="0" u="none" strike="noStrike">
                        <a:solidFill>
                          <a:srgbClr val="262626"/>
                        </a:solidFill>
                        <a:effectLst/>
                        <a:latin typeface="Arial" panose="020B0604020202020204" pitchFamily="34" charset="0"/>
                      </a:endParaRPr>
                    </a:p>
                  </a:txBody>
                  <a:tcPr marL="9525" marR="9525" marT="9525" marB="0">
                    <a:lnL>
                      <a:noFill/>
                    </a:lnL>
                    <a:lnR>
                      <a:noFill/>
                    </a:lnR>
                    <a:lnT>
                      <a:noFill/>
                    </a:lnT>
                    <a:lnB w="12700" cap="flat" cmpd="sng" algn="ctr">
                      <a:solidFill>
                        <a:srgbClr val="1F497D"/>
                      </a:solidFill>
                      <a:prstDash val="solid"/>
                      <a:round/>
                      <a:headEnd type="none" w="med" len="med"/>
                      <a:tailEnd type="none" w="med" len="med"/>
                    </a:lnB>
                  </a:tcPr>
                </a:tc>
                <a:tc hMerge="1">
                  <a:txBody>
                    <a:bodyPr/>
                    <a:lstStyle/>
                    <a:p>
                      <a:endParaRPr lang="en-US"/>
                    </a:p>
                  </a:txBody>
                  <a:tcPr/>
                </a:tc>
                <a:tc>
                  <a:txBody>
                    <a:bodyPr/>
                    <a:lstStyle/>
                    <a:p>
                      <a:pPr algn="ctr" rtl="0" fontAlgn="t"/>
                      <a:r>
                        <a:rPr lang="en-US" sz="1400" b="1" i="0" u="none" strike="noStrike">
                          <a:solidFill>
                            <a:srgbClr val="262626"/>
                          </a:solidFill>
                          <a:effectLst/>
                          <a:latin typeface="Arial Narrow" panose="020B0606020202030204" pitchFamily="34" charset="0"/>
                        </a:rPr>
                        <a:t>17.54%</a:t>
                      </a:r>
                    </a:p>
                  </a:txBody>
                  <a:tcPr marL="9525" marR="9525" marT="9525" marB="0">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t"/>
                      <a:r>
                        <a:rPr lang="en-US" sz="1400" b="1" i="0" u="none" strike="noStrike">
                          <a:solidFill>
                            <a:srgbClr val="262626"/>
                          </a:solidFill>
                          <a:effectLst/>
                          <a:latin typeface="Arial Narrow" panose="020B0606020202030204" pitchFamily="34" charset="0"/>
                        </a:rPr>
                        <a:t>4.65%</a:t>
                      </a:r>
                    </a:p>
                  </a:txBody>
                  <a:tcPr marL="9525" marR="9525" marT="9525" marB="0">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t"/>
                      <a:r>
                        <a:rPr lang="en-US" sz="1400" b="1" i="0" u="none" strike="noStrike">
                          <a:solidFill>
                            <a:srgbClr val="262626"/>
                          </a:solidFill>
                          <a:effectLst/>
                          <a:latin typeface="Arial Narrow" panose="020B0606020202030204" pitchFamily="34" charset="0"/>
                        </a:rPr>
                        <a:t>4.45%</a:t>
                      </a:r>
                    </a:p>
                  </a:txBody>
                  <a:tcPr marL="9525" marR="9525" marT="9525" marB="0">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t"/>
                      <a:r>
                        <a:rPr lang="en-US" sz="1400" b="1" i="0" u="none" strike="noStrike">
                          <a:solidFill>
                            <a:srgbClr val="262626"/>
                          </a:solidFill>
                          <a:effectLst/>
                          <a:latin typeface="Arial Narrow" panose="020B0606020202030204" pitchFamily="34" charset="0"/>
                        </a:rPr>
                        <a:t>7.16%</a:t>
                      </a:r>
                    </a:p>
                  </a:txBody>
                  <a:tcPr marL="9525" marR="9525" marT="9525" marB="0">
                    <a:lnL>
                      <a:noFill/>
                    </a:lnL>
                    <a:lnR>
                      <a:noFill/>
                    </a:lnR>
                    <a:lnT>
                      <a:noFill/>
                    </a:lnT>
                    <a:lnB w="12700" cap="flat" cmpd="sng" algn="ctr">
                      <a:solidFill>
                        <a:srgbClr val="1F497D"/>
                      </a:solidFill>
                      <a:prstDash val="solid"/>
                      <a:round/>
                      <a:headEnd type="none" w="med" len="med"/>
                      <a:tailEnd type="none" w="med" len="med"/>
                    </a:lnB>
                  </a:tcPr>
                </a:tc>
                <a:tc>
                  <a:txBody>
                    <a:bodyPr/>
                    <a:lstStyle/>
                    <a:p>
                      <a:pPr algn="ctr" rtl="0" fontAlgn="t"/>
                      <a:r>
                        <a:rPr lang="en-US" sz="1400" b="1" i="0" u="none" strike="noStrike">
                          <a:solidFill>
                            <a:srgbClr val="262626"/>
                          </a:solidFill>
                          <a:effectLst/>
                          <a:latin typeface="Arial Narrow" panose="020B0606020202030204" pitchFamily="34" charset="0"/>
                        </a:rPr>
                        <a:t>10.55%</a:t>
                      </a:r>
                    </a:p>
                  </a:txBody>
                  <a:tcPr marL="9525" marR="9525" marT="9525" marB="0">
                    <a:lnL>
                      <a:noFill/>
                    </a:lnL>
                    <a:lnR>
                      <a:noFill/>
                    </a:lnR>
                    <a:lnT>
                      <a:noFill/>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794647248"/>
                  </a:ext>
                </a:extLst>
              </a:tr>
              <a:tr h="381000">
                <a:tc>
                  <a:txBody>
                    <a:bodyPr/>
                    <a:lstStyle/>
                    <a:p>
                      <a:pPr algn="l" fontAlgn="b"/>
                      <a:r>
                        <a:rPr lang="en-US" sz="1200" b="1" i="0" u="none" strike="noStrike">
                          <a:solidFill>
                            <a:srgbClr val="054B91"/>
                          </a:solidFill>
                          <a:effectLst/>
                          <a:latin typeface="Arial" panose="020B0604020202020204" pitchFamily="34" charset="0"/>
                        </a:rPr>
                        <a:t>Expense Ratio</a:t>
                      </a:r>
                    </a:p>
                  </a:txBody>
                  <a:tcPr marL="9525" marR="9525" marT="9525" marB="0" anchor="b">
                    <a:lnL>
                      <a:noFill/>
                    </a:lnL>
                    <a:lnR>
                      <a:noFill/>
                    </a:lnR>
                    <a:lnT w="12700" cap="flat" cmpd="sng" algn="ctr">
                      <a:solidFill>
                        <a:srgbClr val="1F497D"/>
                      </a:solidFill>
                      <a:prstDash val="solid"/>
                      <a:round/>
                      <a:headEnd type="none" w="med" len="med"/>
                      <a:tailEnd type="none" w="med" len="med"/>
                    </a:lnT>
                    <a:lnB w="12700" cap="flat" cmpd="sng" algn="ctr">
                      <a:solidFill>
                        <a:srgbClr val="054A91"/>
                      </a:solidFill>
                      <a:prstDash val="solid"/>
                      <a:round/>
                      <a:headEnd type="none" w="med" len="med"/>
                      <a:tailEnd type="none" w="med" len="med"/>
                    </a:lnB>
                  </a:tcPr>
                </a:tc>
                <a:tc>
                  <a:txBody>
                    <a:bodyPr/>
                    <a:lstStyle/>
                    <a:p>
                      <a:pPr algn="l" fontAlgn="b"/>
                      <a:r>
                        <a:rPr lang="en-US" sz="1200" b="1" i="0" u="none" strike="noStrike">
                          <a:solidFill>
                            <a:srgbClr val="054B91"/>
                          </a:solidFill>
                          <a:effectLst/>
                          <a:latin typeface="Arial" panose="020B0604020202020204" pitchFamily="34" charset="0"/>
                        </a:rPr>
                        <a:t> </a:t>
                      </a:r>
                    </a:p>
                  </a:txBody>
                  <a:tcPr marL="9525" marR="9525" marT="9525" marB="0" anchor="b">
                    <a:lnL>
                      <a:noFill/>
                    </a:lnL>
                    <a:lnR>
                      <a:noFill/>
                    </a:lnR>
                    <a:lnT w="12700" cap="flat" cmpd="sng" algn="ctr">
                      <a:solidFill>
                        <a:srgbClr val="1F497D"/>
                      </a:solidFill>
                      <a:prstDash val="solid"/>
                      <a:round/>
                      <a:headEnd type="none" w="med" len="med"/>
                      <a:tailEnd type="none" w="med" len="med"/>
                    </a:lnT>
                    <a:lnB w="12700" cap="flat" cmpd="sng" algn="ctr">
                      <a:solidFill>
                        <a:srgbClr val="054A91"/>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1F497D"/>
                      </a:solidFill>
                      <a:prstDash val="solid"/>
                      <a:round/>
                      <a:headEnd type="none" w="med" len="med"/>
                      <a:tailEnd type="none" w="med" len="med"/>
                    </a:lnT>
                    <a:lnB>
                      <a:noFill/>
                    </a:lnB>
                  </a:tcPr>
                </a:tc>
                <a:extLst>
                  <a:ext uri="{0D108BD9-81ED-4DB2-BD59-A6C34878D82A}">
                    <a16:rowId xmlns:a16="http://schemas.microsoft.com/office/drawing/2014/main" val="688941287"/>
                  </a:ext>
                </a:extLst>
              </a:tr>
              <a:tr h="252730">
                <a:tc>
                  <a:txBody>
                    <a:bodyPr/>
                    <a:lstStyle/>
                    <a:p>
                      <a:pPr algn="l" fontAlgn="ctr"/>
                      <a:r>
                        <a:rPr lang="en-US" sz="1200" b="1" i="0" u="none" strike="noStrike">
                          <a:solidFill>
                            <a:srgbClr val="262626"/>
                          </a:solidFill>
                          <a:effectLst/>
                          <a:latin typeface="Arial" panose="020B0604020202020204" pitchFamily="34" charset="0"/>
                        </a:rPr>
                        <a:t>Class Z</a:t>
                      </a:r>
                    </a:p>
                  </a:txBody>
                  <a:tcPr marL="9525" marR="9525" marT="9525" marB="0" anchor="ctr">
                    <a:lnL>
                      <a:noFill/>
                    </a:lnL>
                    <a:lnR>
                      <a:noFill/>
                    </a:lnR>
                    <a:lnT w="12700" cap="flat" cmpd="sng" algn="ctr">
                      <a:solidFill>
                        <a:srgbClr val="054A91"/>
                      </a:solidFill>
                      <a:prstDash val="solid"/>
                      <a:round/>
                      <a:headEnd type="none" w="med" len="med"/>
                      <a:tailEnd type="none" w="med" len="med"/>
                    </a:lnT>
                    <a:lnB>
                      <a:noFill/>
                    </a:lnB>
                  </a:tcPr>
                </a:tc>
                <a:tc>
                  <a:txBody>
                    <a:bodyPr/>
                    <a:lstStyle/>
                    <a:p>
                      <a:pPr algn="l" fontAlgn="ctr"/>
                      <a:r>
                        <a:rPr lang="en-US" sz="1400" b="1" i="0" u="none" strike="noStrike">
                          <a:solidFill>
                            <a:srgbClr val="262626"/>
                          </a:solidFill>
                          <a:effectLst/>
                          <a:latin typeface="Arial Narrow" panose="020B0606020202030204" pitchFamily="34" charset="0"/>
                        </a:rPr>
                        <a:t>0.98%</a:t>
                      </a:r>
                    </a:p>
                  </a:txBody>
                  <a:tcPr marL="9525" marR="9525" marT="9525" marB="0" anchor="ctr">
                    <a:lnL>
                      <a:noFill/>
                    </a:lnL>
                    <a:lnR>
                      <a:noFill/>
                    </a:lnR>
                    <a:lnT w="12700" cap="flat" cmpd="sng" algn="ctr">
                      <a:solidFill>
                        <a:srgbClr val="054A91"/>
                      </a:solidFill>
                      <a:prstDash val="solid"/>
                      <a:round/>
                      <a:headEnd type="none" w="med" len="med"/>
                      <a:tailEnd type="none" w="med" len="med"/>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68169404"/>
                  </a:ext>
                </a:extLst>
              </a:tr>
              <a:tr h="252730">
                <a:tc>
                  <a:txBody>
                    <a:bodyPr/>
                    <a:lstStyle/>
                    <a:p>
                      <a:pPr algn="l" fontAlgn="ctr"/>
                      <a:r>
                        <a:rPr lang="en-US" sz="1200" b="1" i="0" u="none" strike="noStrike">
                          <a:solidFill>
                            <a:srgbClr val="262626"/>
                          </a:solidFill>
                          <a:effectLst/>
                          <a:latin typeface="Arial" panose="020B0604020202020204" pitchFamily="34" charset="0"/>
                        </a:rPr>
                        <a:t>Class A </a:t>
                      </a:r>
                    </a:p>
                  </a:txBody>
                  <a:tcPr marL="9525" marR="9525" marT="9525" marB="0" anchor="ctr">
                    <a:lnL>
                      <a:noFill/>
                    </a:lnL>
                    <a:lnR>
                      <a:noFill/>
                    </a:lnR>
                    <a:lnT>
                      <a:noFill/>
                    </a:lnT>
                    <a:lnB>
                      <a:noFill/>
                    </a:lnB>
                  </a:tcPr>
                </a:tc>
                <a:tc>
                  <a:txBody>
                    <a:bodyPr/>
                    <a:lstStyle/>
                    <a:p>
                      <a:pPr algn="l" fontAlgn="ctr"/>
                      <a:r>
                        <a:rPr lang="en-US" sz="1400" b="1" i="0" u="none" strike="noStrike">
                          <a:solidFill>
                            <a:srgbClr val="262626"/>
                          </a:solidFill>
                          <a:effectLst/>
                          <a:latin typeface="Arial Narrow" panose="020B0606020202030204" pitchFamily="34" charset="0"/>
                        </a:rPr>
                        <a:t>1.23%</a:t>
                      </a:r>
                    </a:p>
                  </a:txBody>
                  <a:tcPr marL="9525" marR="9525" marT="9525" marB="0" anchor="ctr">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12507819"/>
                  </a:ext>
                </a:extLst>
              </a:tr>
            </a:tbl>
          </a:graphicData>
        </a:graphic>
      </p:graphicFrame>
    </p:spTree>
    <p:extLst>
      <p:ext uri="{BB962C8B-B14F-4D97-AF65-F5344CB8AC3E}">
        <p14:creationId xmlns:p14="http://schemas.microsoft.com/office/powerpoint/2010/main" val="3472092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48</a:t>
            </a:fld>
            <a:endParaRPr lang="en-US" dirty="0"/>
          </a:p>
        </p:txBody>
      </p:sp>
      <p:sp>
        <p:nvSpPr>
          <p:cNvPr id="4" name="Text Placeholder 3"/>
          <p:cNvSpPr>
            <a:spLocks noGrp="1"/>
          </p:cNvSpPr>
          <p:nvPr>
            <p:ph type="body" sz="quarter" idx="10"/>
          </p:nvPr>
        </p:nvSpPr>
        <p:spPr/>
        <p:txBody>
          <a:bodyPr/>
          <a:lstStyle/>
          <a:p>
            <a:r>
              <a:rPr lang="en-US" dirty="0"/>
              <a:t>Risk Discussion</a:t>
            </a:r>
          </a:p>
        </p:txBody>
      </p:sp>
      <p:sp>
        <p:nvSpPr>
          <p:cNvPr id="8" name="Content Placeholder 9">
            <a:extLst>
              <a:ext uri="{FF2B5EF4-FFF2-40B4-BE49-F238E27FC236}">
                <a16:creationId xmlns:a16="http://schemas.microsoft.com/office/drawing/2014/main" id="{8240AF5C-1A9D-42A7-B205-3EFD2A2A8155}"/>
              </a:ext>
            </a:extLst>
          </p:cNvPr>
          <p:cNvSpPr txBox="1">
            <a:spLocks/>
          </p:cNvSpPr>
          <p:nvPr/>
        </p:nvSpPr>
        <p:spPr>
          <a:xfrm>
            <a:off x="455613" y="1390015"/>
            <a:ext cx="10911013" cy="4389120"/>
          </a:xfrm>
          <a:prstGeom prst="rect">
            <a:avLst/>
          </a:prstGeom>
        </p:spPr>
        <p:txBody>
          <a:bodyPr wrap="square" lIns="0" tIns="0" rIns="0" bIns="0"/>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400" b="1" dirty="0"/>
              <a:t>Franklin Mutual Global Discovery Fund</a:t>
            </a:r>
          </a:p>
          <a:p>
            <a:pPr lvl="1"/>
            <a:r>
              <a:rPr lang="en-US" sz="1400" dirty="0"/>
              <a:t>All investments involve risks, including possible loss of principal. Value securities may not increase in price as anticipated or may decline further in value. Special risks are associated with foreign investing, including currency fluctuations, economic instability and political developments. Smaller-company stocks have exhibited greater price volatility than larger-company stocks, particularly over the short term. The fund’s investments in companies engaged in mergers, reorganizations or liquidations also involve special risks as pending deals may not be completed on time or on favorable terms. The fund may invest in lower-rated bonds, which entail higher credit risk. Please consult the prospectus for a more detailed description of the fund’s risks.</a:t>
            </a:r>
          </a:p>
          <a:p>
            <a:pPr lvl="1"/>
            <a:endParaRPr lang="en-US" sz="1700" dirty="0"/>
          </a:p>
        </p:txBody>
      </p:sp>
    </p:spTree>
    <p:extLst>
      <p:ext uri="{BB962C8B-B14F-4D97-AF65-F5344CB8AC3E}">
        <p14:creationId xmlns:p14="http://schemas.microsoft.com/office/powerpoint/2010/main" val="1320923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49</a:t>
            </a:fld>
            <a:endParaRPr lang="en-US" dirty="0"/>
          </a:p>
        </p:txBody>
      </p:sp>
      <p:sp>
        <p:nvSpPr>
          <p:cNvPr id="4" name="Text Placeholder 3"/>
          <p:cNvSpPr>
            <a:spLocks noGrp="1"/>
          </p:cNvSpPr>
          <p:nvPr>
            <p:ph type="body" sz="quarter" idx="10"/>
          </p:nvPr>
        </p:nvSpPr>
        <p:spPr/>
        <p:txBody>
          <a:bodyPr/>
          <a:lstStyle/>
          <a:p>
            <a:r>
              <a:rPr lang="en-US" dirty="0"/>
              <a:t>In Summary</a:t>
            </a:r>
          </a:p>
        </p:txBody>
      </p:sp>
      <p:sp>
        <p:nvSpPr>
          <p:cNvPr id="10" name="Content Placeholder 9"/>
          <p:cNvSpPr>
            <a:spLocks noGrp="1"/>
          </p:cNvSpPr>
          <p:nvPr>
            <p:ph sz="quarter" idx="27"/>
          </p:nvPr>
        </p:nvSpPr>
        <p:spPr/>
        <p:txBody>
          <a:bodyPr/>
          <a:lstStyle/>
          <a:p>
            <a:pPr lvl="2">
              <a:spcAft>
                <a:spcPts val="1200"/>
              </a:spcAft>
            </a:pPr>
            <a:r>
              <a:rPr lang="en-US" sz="2400" dirty="0"/>
              <a:t>When Average Comes Up Short</a:t>
            </a:r>
          </a:p>
          <a:p>
            <a:pPr lvl="2">
              <a:spcAft>
                <a:spcPts val="1200"/>
              </a:spcAft>
            </a:pPr>
            <a:r>
              <a:rPr lang="en-US" sz="2400" dirty="0"/>
              <a:t>What It Means to Be a Truly Active Manager</a:t>
            </a:r>
          </a:p>
          <a:p>
            <a:pPr lvl="2">
              <a:spcAft>
                <a:spcPts val="1200"/>
              </a:spcAft>
            </a:pPr>
            <a:r>
              <a:rPr lang="en-US" sz="2400" dirty="0"/>
              <a:t>Why Invest Differently Than the Crowd</a:t>
            </a:r>
          </a:p>
          <a:p>
            <a:pPr lvl="1">
              <a:spcAft>
                <a:spcPts val="1200"/>
              </a:spcAft>
            </a:pPr>
            <a:endParaRPr lang="en-US" sz="2400" dirty="0"/>
          </a:p>
        </p:txBody>
      </p:sp>
    </p:spTree>
    <p:extLst>
      <p:ext uri="{BB962C8B-B14F-4D97-AF65-F5344CB8AC3E}">
        <p14:creationId xmlns:p14="http://schemas.microsoft.com/office/powerpoint/2010/main" val="72134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Today’s Discussion</a:t>
            </a:r>
          </a:p>
        </p:txBody>
      </p:sp>
      <p:sp>
        <p:nvSpPr>
          <p:cNvPr id="4" name="Text Placeholder 3"/>
          <p:cNvSpPr>
            <a:spLocks noGrp="1"/>
          </p:cNvSpPr>
          <p:nvPr>
            <p:ph type="body" sz="quarter" idx="14"/>
          </p:nvPr>
        </p:nvSpPr>
        <p:spPr/>
        <p:txBody>
          <a:bodyPr/>
          <a:lstStyle/>
          <a:p>
            <a:r>
              <a:rPr lang="en-US" dirty="0"/>
              <a:t>When Average Comes Up Short</a:t>
            </a:r>
          </a:p>
          <a:p>
            <a:r>
              <a:rPr lang="en-US" dirty="0"/>
              <a:t>What It Means to Be a Truly Active Manager</a:t>
            </a:r>
          </a:p>
          <a:p>
            <a:r>
              <a:rPr lang="en-US" dirty="0"/>
              <a:t>Why Invest Differently Than the Crowd</a:t>
            </a:r>
          </a:p>
        </p:txBody>
      </p:sp>
      <p:sp>
        <p:nvSpPr>
          <p:cNvPr id="5" name="Slide Number Placeholder 4"/>
          <p:cNvSpPr>
            <a:spLocks noGrp="1"/>
          </p:cNvSpPr>
          <p:nvPr>
            <p:ph type="sldNum" sz="quarter" idx="4"/>
          </p:nvPr>
        </p:nvSpPr>
        <p:spPr/>
        <p:txBody>
          <a:bodyPr/>
          <a:lstStyle/>
          <a:p>
            <a:fld id="{8DEE4CCE-E124-4EEF-808B-DF88997C2318}" type="slidenum">
              <a:rPr lang="en-US" smtClean="0"/>
              <a:pPr/>
              <a:t>5</a:t>
            </a:fld>
            <a:endParaRPr lang="en-US" dirty="0"/>
          </a:p>
        </p:txBody>
      </p:sp>
    </p:spTree>
    <p:extLst>
      <p:ext uri="{BB962C8B-B14F-4D97-AF65-F5344CB8AC3E}">
        <p14:creationId xmlns:p14="http://schemas.microsoft.com/office/powerpoint/2010/main" val="783139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spcAft>
                <a:spcPts val="100"/>
              </a:spcAft>
            </a:pPr>
            <a:r>
              <a:rPr lang="en-US" dirty="0">
                <a:latin typeface="Arial" panose="020B0604020202020204" pitchFamily="34" charset="0"/>
                <a:cs typeface="Arial" panose="020B0604020202020204" pitchFamily="34" charset="0"/>
              </a:rPr>
              <a:t>Franklin Templeton Distributors, Inc.</a:t>
            </a:r>
          </a:p>
          <a:p>
            <a:pPr>
              <a:spcAft>
                <a:spcPts val="100"/>
              </a:spcAft>
            </a:pPr>
            <a:r>
              <a:rPr lang="en-US" dirty="0">
                <a:latin typeface="Arial" panose="020B0604020202020204" pitchFamily="34" charset="0"/>
                <a:cs typeface="Arial" panose="020B0604020202020204" pitchFamily="34" charset="0"/>
              </a:rPr>
              <a:t>One Franklin Parkway</a:t>
            </a:r>
          </a:p>
          <a:p>
            <a:pPr>
              <a:spcAft>
                <a:spcPts val="100"/>
              </a:spcAft>
            </a:pPr>
            <a:r>
              <a:rPr lang="en-US" dirty="0">
                <a:latin typeface="Arial" panose="020B0604020202020204" pitchFamily="34" charset="0"/>
                <a:cs typeface="Arial" panose="020B0604020202020204" pitchFamily="34" charset="0"/>
              </a:rPr>
              <a:t>San Mateo, CA 94403-1906</a:t>
            </a:r>
          </a:p>
          <a:p>
            <a:pPr>
              <a:spcAft>
                <a:spcPts val="100"/>
              </a:spcAft>
            </a:pPr>
            <a:r>
              <a:rPr lang="en-US" dirty="0">
                <a:latin typeface="Arial" panose="020B0604020202020204" pitchFamily="34" charset="0"/>
                <a:cs typeface="Arial" panose="020B0604020202020204" pitchFamily="34" charset="0"/>
              </a:rPr>
              <a:t>(800) DIAL BEN</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/342-5236</a:t>
            </a:r>
          </a:p>
          <a:p>
            <a:pPr>
              <a:spcAft>
                <a:spcPts val="100"/>
              </a:spcAft>
            </a:pPr>
            <a:r>
              <a:rPr lang="en-US" dirty="0">
                <a:solidFill>
                  <a:schemeClr val="accent1"/>
                </a:solidFill>
                <a:latin typeface="Arial" panose="020B0604020202020204" pitchFamily="34" charset="0"/>
                <a:cs typeface="Arial" panose="020B0604020202020204" pitchFamily="34" charset="0"/>
              </a:rPr>
              <a:t>franklintempleton.com</a:t>
            </a:r>
          </a:p>
          <a:p>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a:xfrm>
            <a:off x="9904413" y="6537960"/>
            <a:ext cx="1828800" cy="182880"/>
          </a:xfrm>
        </p:spPr>
        <p:txBody>
          <a:bodyPr/>
          <a:lstStyle/>
          <a:p>
            <a:r>
              <a:rPr lang="en-US" dirty="0"/>
              <a:t>BTB PPT </a:t>
            </a:r>
            <a:r>
              <a:rPr lang="pl-PL" dirty="0"/>
              <a:t>02/20</a:t>
            </a:r>
            <a:endParaRPr lang="en-US" dirty="0"/>
          </a:p>
        </p:txBody>
      </p:sp>
      <p:sp>
        <p:nvSpPr>
          <p:cNvPr id="7" name="Text Placeholder 3">
            <a:extLst>
              <a:ext uri="{FF2B5EF4-FFF2-40B4-BE49-F238E27FC236}">
                <a16:creationId xmlns:a16="http://schemas.microsoft.com/office/drawing/2014/main" id="{7EAC62B1-1CDE-4B43-839C-3CCBDD101BFE}"/>
              </a:ext>
            </a:extLst>
          </p:cNvPr>
          <p:cNvSpPr>
            <a:spLocks noGrp="1"/>
          </p:cNvSpPr>
          <p:nvPr>
            <p:ph type="body" sz="quarter" idx="26"/>
          </p:nvPr>
        </p:nvSpPr>
        <p:spPr>
          <a:xfrm>
            <a:off x="457200" y="4006850"/>
            <a:ext cx="11274425" cy="569913"/>
          </a:xfrm>
        </p:spPr>
        <p:txBody>
          <a:bodyPr/>
          <a:lstStyle/>
          <a:p>
            <a:pPr lvl="2">
              <a:spcAft>
                <a:spcPts val="300"/>
              </a:spcAft>
            </a:pPr>
            <a:r>
              <a:rPr lang="en-US" sz="1400" kern="1000" spc="20" dirty="0">
                <a:latin typeface="Arial Narrow" panose="020B0606020202030204" pitchFamily="34" charset="0"/>
              </a:rPr>
              <a:t>Investors should carefully consider a fund’s investment goals, risks, charges and expenses before investing. To obtain a summary prospectus and/or prospectus, which contains this and other information, talk to your financial advisor, call us at (800) DIAL BEN/342-5236 or visit franklintempleton.com. Please carefully read the prospectus before you invest or send money.</a:t>
            </a:r>
          </a:p>
          <a:p>
            <a:pPr>
              <a:spcAft>
                <a:spcPts val="900"/>
              </a:spcAft>
            </a:pPr>
            <a:r>
              <a:rPr lang="en-US" dirty="0"/>
              <a:t>Important data provider notices and terms available at www.franklintempletondatasources.com.</a:t>
            </a:r>
          </a:p>
          <a:p>
            <a:r>
              <a:rPr lang="en-US" spc="10" dirty="0"/>
              <a:t>Slide #2 Sources: Annual Income: US Census Bureau, Income and Poverty in the United States:; Credit Card Debt: </a:t>
            </a:r>
            <a:r>
              <a:rPr lang="en-US" spc="10" dirty="0" err="1"/>
              <a:t>Vornovytskyy</a:t>
            </a:r>
            <a:r>
              <a:rPr lang="en-US" spc="10" dirty="0"/>
              <a:t>, Marina, Alfred </a:t>
            </a:r>
            <a:r>
              <a:rPr lang="en-US" spc="10" dirty="0" err="1"/>
              <a:t>Gottschalck</a:t>
            </a:r>
            <a:r>
              <a:rPr lang="en-US" spc="10" dirty="0"/>
              <a:t>, and Adam Smith, US Census Bureau, Household Debt in the US: 2000 to 2011 (March 2013); Retirement Savings: National Institute on Retirement Security, “The Retirement Savings Crisis: Is it Worse Than We Think?” (June 2013); Donuts: RawFoodExplained.com; Cans of Soda: American Society for Nutrition; Daily Exercise: US Bureau of Labor Statistics, American Time Use Survey 201</a:t>
            </a:r>
            <a:r>
              <a:rPr lang="pl-PL" spc="10" dirty="0"/>
              <a:t>7</a:t>
            </a:r>
            <a:r>
              <a:rPr lang="en-US" spc="10" dirty="0"/>
              <a:t>; Weight: Centers for Disease Control and Prevention, CDC Weight of the Nation Press Briefing (July 27, 2009).</a:t>
            </a:r>
          </a:p>
        </p:txBody>
      </p:sp>
    </p:spTree>
    <p:extLst>
      <p:ext uri="{BB962C8B-B14F-4D97-AF65-F5344CB8AC3E}">
        <p14:creationId xmlns:p14="http://schemas.microsoft.com/office/powerpoint/2010/main" val="109538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12188825" cy="6856413"/>
          </a:xfrm>
          <a:prstGeom prst="rect">
            <a:avLst/>
          </a:prstGeom>
        </p:spPr>
      </p:pic>
      <p:grpSp>
        <p:nvGrpSpPr>
          <p:cNvPr id="8" name="Group 7"/>
          <p:cNvGrpSpPr/>
          <p:nvPr/>
        </p:nvGrpSpPr>
        <p:grpSpPr>
          <a:xfrm>
            <a:off x="3483183" y="1209657"/>
            <a:ext cx="5222458" cy="2117634"/>
            <a:chOff x="2854388" y="3024342"/>
            <a:chExt cx="5222458" cy="2117634"/>
          </a:xfrm>
        </p:grpSpPr>
        <p:sp>
          <p:nvSpPr>
            <p:cNvPr id="3" name="TextBox 2"/>
            <p:cNvSpPr txBox="1"/>
            <p:nvPr/>
          </p:nvSpPr>
          <p:spPr>
            <a:xfrm>
              <a:off x="3156140" y="3024342"/>
              <a:ext cx="4920706" cy="1815882"/>
            </a:xfrm>
            <a:prstGeom prst="rect">
              <a:avLst/>
            </a:prstGeom>
            <a:noFill/>
            <a:ln w="19050">
              <a:solidFill>
                <a:schemeClr val="bg1"/>
              </a:solidFill>
            </a:ln>
          </p:spPr>
          <p:txBody>
            <a:bodyPr wrap="none" lIns="301752" tIns="228600" rIns="228600" bIns="228600" rtlCol="0" anchor="b" anchorCtr="0">
              <a:spAutoFit/>
            </a:bodyPr>
            <a:lstStyle/>
            <a:p>
              <a:r>
                <a:rPr lang="en-US" sz="4400" b="1" spc="-20" dirty="0">
                  <a:solidFill>
                    <a:schemeClr val="bg1"/>
                  </a:solidFill>
                  <a:latin typeface="Arial" panose="020B0604020202020204" pitchFamily="34" charset="0"/>
                  <a:cs typeface="Arial" panose="020B0604020202020204" pitchFamily="34" charset="0"/>
                </a:rPr>
                <a:t>When Average </a:t>
              </a:r>
              <a:br>
                <a:rPr lang="en-US" sz="4400" b="1" spc="-20" dirty="0">
                  <a:solidFill>
                    <a:schemeClr val="bg1"/>
                  </a:solidFill>
                  <a:latin typeface="Arial" panose="020B0604020202020204" pitchFamily="34" charset="0"/>
                  <a:cs typeface="Arial" panose="020B0604020202020204" pitchFamily="34" charset="0"/>
                </a:rPr>
              </a:br>
              <a:r>
                <a:rPr lang="en-US" sz="4400" b="1" spc="-20" dirty="0">
                  <a:solidFill>
                    <a:schemeClr val="bg1"/>
                  </a:solidFill>
                  <a:latin typeface="Arial" panose="020B0604020202020204" pitchFamily="34" charset="0"/>
                  <a:cs typeface="Arial" panose="020B0604020202020204" pitchFamily="34" charset="0"/>
                </a:rPr>
                <a:t>Comes Up Short</a:t>
              </a:r>
            </a:p>
          </p:txBody>
        </p:sp>
        <p:sp>
          <p:nvSpPr>
            <p:cNvPr id="7" name="Freeform 6"/>
            <p:cNvSpPr/>
            <p:nvPr/>
          </p:nvSpPr>
          <p:spPr>
            <a:xfrm rot="16200000">
              <a:off x="2854388" y="4840224"/>
              <a:ext cx="301752" cy="301752"/>
            </a:xfrm>
            <a:custGeom>
              <a:avLst/>
              <a:gdLst>
                <a:gd name="connsiteX0" fmla="*/ 301752 w 301752"/>
                <a:gd name="connsiteY0" fmla="*/ 201168 h 301752"/>
                <a:gd name="connsiteX1" fmla="*/ 301752 w 301752"/>
                <a:gd name="connsiteY1" fmla="*/ 301752 h 301752"/>
                <a:gd name="connsiteX2" fmla="*/ 301751 w 301752"/>
                <a:gd name="connsiteY2" fmla="*/ 301752 h 301752"/>
                <a:gd name="connsiteX3" fmla="*/ 201167 w 301752"/>
                <a:gd name="connsiteY3" fmla="*/ 301752 h 301752"/>
                <a:gd name="connsiteX4" fmla="*/ 0 w 301752"/>
                <a:gd name="connsiteY4" fmla="*/ 301752 h 301752"/>
                <a:gd name="connsiteX5" fmla="*/ 0 w 301752"/>
                <a:gd name="connsiteY5" fmla="*/ 201168 h 301752"/>
                <a:gd name="connsiteX6" fmla="*/ 201167 w 301752"/>
                <a:gd name="connsiteY6" fmla="*/ 201168 h 301752"/>
                <a:gd name="connsiteX7" fmla="*/ 201167 w 301752"/>
                <a:gd name="connsiteY7" fmla="*/ 0 h 301752"/>
                <a:gd name="connsiteX8" fmla="*/ 301751 w 301752"/>
                <a:gd name="connsiteY8" fmla="*/ 0 h 301752"/>
                <a:gd name="connsiteX9" fmla="*/ 301751 w 301752"/>
                <a:gd name="connsiteY9" fmla="*/ 201168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301752" y="201168"/>
                  </a:moveTo>
                  <a:lnTo>
                    <a:pt x="301752" y="301752"/>
                  </a:lnTo>
                  <a:lnTo>
                    <a:pt x="301751" y="301752"/>
                  </a:lnTo>
                  <a:lnTo>
                    <a:pt x="201167" y="301752"/>
                  </a:lnTo>
                  <a:lnTo>
                    <a:pt x="0" y="301752"/>
                  </a:lnTo>
                  <a:lnTo>
                    <a:pt x="0" y="201168"/>
                  </a:lnTo>
                  <a:lnTo>
                    <a:pt x="201167" y="201168"/>
                  </a:lnTo>
                  <a:lnTo>
                    <a:pt x="201167" y="0"/>
                  </a:lnTo>
                  <a:lnTo>
                    <a:pt x="301751" y="0"/>
                  </a:lnTo>
                  <a:lnTo>
                    <a:pt x="301751" y="2011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54329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DEE4CCE-E124-4EEF-808B-DF88997C2318}" type="slidenum">
              <a:rPr lang="en-US" smtClean="0"/>
              <a:pPr/>
              <a:t>7</a:t>
            </a:fld>
            <a:endParaRPr lang="en-US" dirty="0"/>
          </a:p>
        </p:txBody>
      </p:sp>
      <p:sp>
        <p:nvSpPr>
          <p:cNvPr id="5" name="Text Placeholder 4"/>
          <p:cNvSpPr>
            <a:spLocks noGrp="1"/>
          </p:cNvSpPr>
          <p:nvPr>
            <p:ph type="body" sz="quarter" idx="26"/>
          </p:nvPr>
        </p:nvSpPr>
        <p:spPr>
          <a:xfrm>
            <a:off x="457199" y="6338352"/>
            <a:ext cx="11274552" cy="153888"/>
          </a:xfrm>
        </p:spPr>
        <p:txBody>
          <a:bodyPr/>
          <a:lstStyle/>
          <a:p>
            <a:r>
              <a:rPr lang="en-US" dirty="0"/>
              <a:t>Source: 2018 Franklin Templeton Global Investor Sentiment Survey, conducted in partnership with </a:t>
            </a:r>
            <a:r>
              <a:rPr lang="en-US" dirty="0" err="1"/>
              <a:t>Qualtrics</a:t>
            </a:r>
            <a:r>
              <a:rPr lang="en-US" baseline="30000" dirty="0"/>
              <a:t>©</a:t>
            </a:r>
            <a:r>
              <a:rPr lang="en-US" dirty="0"/>
              <a:t>. The results reflect data collected from 500 US adult investors surveyed between February 12, 2018, and February 13, 2018.</a:t>
            </a:r>
          </a:p>
        </p:txBody>
      </p:sp>
      <p:sp>
        <p:nvSpPr>
          <p:cNvPr id="4" name="Text Placeholder 3"/>
          <p:cNvSpPr>
            <a:spLocks noGrp="1"/>
          </p:cNvSpPr>
          <p:nvPr>
            <p:ph type="body" sz="quarter" idx="10"/>
          </p:nvPr>
        </p:nvSpPr>
        <p:spPr/>
        <p:txBody>
          <a:bodyPr/>
          <a:lstStyle/>
          <a:p>
            <a:r>
              <a:rPr lang="en-US" dirty="0"/>
              <a:t>Survey Says—Average May Not Be Enough</a:t>
            </a:r>
          </a:p>
        </p:txBody>
      </p:sp>
      <p:grpSp>
        <p:nvGrpSpPr>
          <p:cNvPr id="7" name="Group 6"/>
          <p:cNvGrpSpPr/>
          <p:nvPr/>
        </p:nvGrpSpPr>
        <p:grpSpPr>
          <a:xfrm>
            <a:off x="2362201" y="1257300"/>
            <a:ext cx="3482048" cy="2971800"/>
            <a:chOff x="813494" y="1960448"/>
            <a:chExt cx="2399055" cy="2286000"/>
          </a:xfrm>
        </p:grpSpPr>
        <p:sp>
          <p:nvSpPr>
            <p:cNvPr id="8" name="Rectangular Callout 6"/>
            <p:cNvSpPr/>
            <p:nvPr/>
          </p:nvSpPr>
          <p:spPr>
            <a:xfrm flipH="1">
              <a:off x="813494" y="1960448"/>
              <a:ext cx="2377440" cy="2286000"/>
            </a:xfrm>
            <a:custGeom>
              <a:avLst/>
              <a:gdLst>
                <a:gd name="connsiteX0" fmla="*/ 0 w 2215445"/>
                <a:gd name="connsiteY0" fmla="*/ 0 h 1749778"/>
                <a:gd name="connsiteX1" fmla="*/ 1292343 w 2215445"/>
                <a:gd name="connsiteY1" fmla="*/ 0 h 1749778"/>
                <a:gd name="connsiteX2" fmla="*/ 1292343 w 2215445"/>
                <a:gd name="connsiteY2" fmla="*/ 0 h 1749778"/>
                <a:gd name="connsiteX3" fmla="*/ 1846204 w 2215445"/>
                <a:gd name="connsiteY3" fmla="*/ 0 h 1749778"/>
                <a:gd name="connsiteX4" fmla="*/ 2215445 w 2215445"/>
                <a:gd name="connsiteY4" fmla="*/ 0 h 1749778"/>
                <a:gd name="connsiteX5" fmla="*/ 2215445 w 2215445"/>
                <a:gd name="connsiteY5" fmla="*/ 1020704 h 1749778"/>
                <a:gd name="connsiteX6" fmla="*/ 2215445 w 2215445"/>
                <a:gd name="connsiteY6" fmla="*/ 1020704 h 1749778"/>
                <a:gd name="connsiteX7" fmla="*/ 2215445 w 2215445"/>
                <a:gd name="connsiteY7" fmla="*/ 1458148 h 1749778"/>
                <a:gd name="connsiteX8" fmla="*/ 2215445 w 2215445"/>
                <a:gd name="connsiteY8" fmla="*/ 1749778 h 1749778"/>
                <a:gd name="connsiteX9" fmla="*/ 1846204 w 2215445"/>
                <a:gd name="connsiteY9" fmla="*/ 1749778 h 1749778"/>
                <a:gd name="connsiteX10" fmla="*/ 1605732 w 2215445"/>
                <a:gd name="connsiteY10" fmla="*/ 2363618 h 1749778"/>
                <a:gd name="connsiteX11" fmla="*/ 1292343 w 2215445"/>
                <a:gd name="connsiteY11" fmla="*/ 1749778 h 1749778"/>
                <a:gd name="connsiteX12" fmla="*/ 0 w 2215445"/>
                <a:gd name="connsiteY12" fmla="*/ 1749778 h 1749778"/>
                <a:gd name="connsiteX13" fmla="*/ 0 w 2215445"/>
                <a:gd name="connsiteY13" fmla="*/ 1458148 h 1749778"/>
                <a:gd name="connsiteX14" fmla="*/ 0 w 2215445"/>
                <a:gd name="connsiteY14" fmla="*/ 1020704 h 1749778"/>
                <a:gd name="connsiteX15" fmla="*/ 0 w 2215445"/>
                <a:gd name="connsiteY15" fmla="*/ 1020704 h 1749778"/>
                <a:gd name="connsiteX16" fmla="*/ 0 w 2215445"/>
                <a:gd name="connsiteY16" fmla="*/ 0 h 174977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846204 w 2215445"/>
                <a:gd name="connsiteY8" fmla="*/ 1749778 h 2363618"/>
                <a:gd name="connsiteX9" fmla="*/ 1605732 w 2215445"/>
                <a:gd name="connsiteY9" fmla="*/ 2363618 h 2363618"/>
                <a:gd name="connsiteX10" fmla="*/ 1292343 w 2215445"/>
                <a:gd name="connsiteY10" fmla="*/ 1749778 h 2363618"/>
                <a:gd name="connsiteX11" fmla="*/ 0 w 2215445"/>
                <a:gd name="connsiteY11" fmla="*/ 1749778 h 2363618"/>
                <a:gd name="connsiteX12" fmla="*/ 0 w 2215445"/>
                <a:gd name="connsiteY12" fmla="*/ 1458148 h 2363618"/>
                <a:gd name="connsiteX13" fmla="*/ 0 w 2215445"/>
                <a:gd name="connsiteY13" fmla="*/ 1020704 h 2363618"/>
                <a:gd name="connsiteX14" fmla="*/ 0 w 2215445"/>
                <a:gd name="connsiteY14" fmla="*/ 1020704 h 2363618"/>
                <a:gd name="connsiteX15" fmla="*/ 0 w 2215445"/>
                <a:gd name="connsiteY15"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292343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602787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818744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838301 w 2215445"/>
                <a:gd name="connsiteY8" fmla="*/ 2363618 h 2363618"/>
                <a:gd name="connsiteX9" fmla="*/ 1818744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281467"/>
                <a:gd name="connsiteX1" fmla="*/ 1292343 w 2215445"/>
                <a:gd name="connsiteY1" fmla="*/ 0 h 2281467"/>
                <a:gd name="connsiteX2" fmla="*/ 1292343 w 2215445"/>
                <a:gd name="connsiteY2" fmla="*/ 0 h 2281467"/>
                <a:gd name="connsiteX3" fmla="*/ 1846204 w 2215445"/>
                <a:gd name="connsiteY3" fmla="*/ 0 h 2281467"/>
                <a:gd name="connsiteX4" fmla="*/ 2215445 w 2215445"/>
                <a:gd name="connsiteY4" fmla="*/ 0 h 2281467"/>
                <a:gd name="connsiteX5" fmla="*/ 2215445 w 2215445"/>
                <a:gd name="connsiteY5" fmla="*/ 1020704 h 2281467"/>
                <a:gd name="connsiteX6" fmla="*/ 2215445 w 2215445"/>
                <a:gd name="connsiteY6" fmla="*/ 1020704 h 2281467"/>
                <a:gd name="connsiteX7" fmla="*/ 2215445 w 2215445"/>
                <a:gd name="connsiteY7" fmla="*/ 1458148 h 2281467"/>
                <a:gd name="connsiteX8" fmla="*/ 1838301 w 2215445"/>
                <a:gd name="connsiteY8" fmla="*/ 2281467 h 2281467"/>
                <a:gd name="connsiteX9" fmla="*/ 1818744 w 2215445"/>
                <a:gd name="connsiteY9" fmla="*/ 1749778 h 2281467"/>
                <a:gd name="connsiteX10" fmla="*/ 0 w 2215445"/>
                <a:gd name="connsiteY10" fmla="*/ 1749778 h 2281467"/>
                <a:gd name="connsiteX11" fmla="*/ 0 w 2215445"/>
                <a:gd name="connsiteY11" fmla="*/ 1458148 h 2281467"/>
                <a:gd name="connsiteX12" fmla="*/ 0 w 2215445"/>
                <a:gd name="connsiteY12" fmla="*/ 1020704 h 2281467"/>
                <a:gd name="connsiteX13" fmla="*/ 0 w 2215445"/>
                <a:gd name="connsiteY13" fmla="*/ 1020704 h 2281467"/>
                <a:gd name="connsiteX14" fmla="*/ 0 w 2215445"/>
                <a:gd name="connsiteY14" fmla="*/ 0 h 2281467"/>
                <a:gd name="connsiteX0" fmla="*/ 0 w 2215445"/>
                <a:gd name="connsiteY0" fmla="*/ 0 h 2281467"/>
                <a:gd name="connsiteX1" fmla="*/ 1292343 w 2215445"/>
                <a:gd name="connsiteY1" fmla="*/ 0 h 2281467"/>
                <a:gd name="connsiteX2" fmla="*/ 1292343 w 2215445"/>
                <a:gd name="connsiteY2" fmla="*/ 0 h 2281467"/>
                <a:gd name="connsiteX3" fmla="*/ 1846204 w 2215445"/>
                <a:gd name="connsiteY3" fmla="*/ 0 h 2281467"/>
                <a:gd name="connsiteX4" fmla="*/ 2215445 w 2215445"/>
                <a:gd name="connsiteY4" fmla="*/ 0 h 2281467"/>
                <a:gd name="connsiteX5" fmla="*/ 2215445 w 2215445"/>
                <a:gd name="connsiteY5" fmla="*/ 1020704 h 2281467"/>
                <a:gd name="connsiteX6" fmla="*/ 2215445 w 2215445"/>
                <a:gd name="connsiteY6" fmla="*/ 1020704 h 2281467"/>
                <a:gd name="connsiteX7" fmla="*/ 2215445 w 2215445"/>
                <a:gd name="connsiteY7" fmla="*/ 1458148 h 2281467"/>
                <a:gd name="connsiteX8" fmla="*/ 1838301 w 2215445"/>
                <a:gd name="connsiteY8" fmla="*/ 2281467 h 2281467"/>
                <a:gd name="connsiteX9" fmla="*/ 1818744 w 2215445"/>
                <a:gd name="connsiteY9" fmla="*/ 1749778 h 2281467"/>
                <a:gd name="connsiteX10" fmla="*/ 0 w 2215445"/>
                <a:gd name="connsiteY10" fmla="*/ 1749778 h 2281467"/>
                <a:gd name="connsiteX11" fmla="*/ 0 w 2215445"/>
                <a:gd name="connsiteY11" fmla="*/ 1458148 h 2281467"/>
                <a:gd name="connsiteX12" fmla="*/ 0 w 2215445"/>
                <a:gd name="connsiteY12" fmla="*/ 1020704 h 2281467"/>
                <a:gd name="connsiteX13" fmla="*/ 0 w 2215445"/>
                <a:gd name="connsiteY13" fmla="*/ 1020704 h 2281467"/>
                <a:gd name="connsiteX14" fmla="*/ 0 w 2215445"/>
                <a:gd name="connsiteY14" fmla="*/ 0 h 2281467"/>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38301 w 2215445"/>
                <a:gd name="connsiteY8" fmla="*/ 2158240 h 2158240"/>
                <a:gd name="connsiteX9" fmla="*/ 1818744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05077 w 2215445"/>
                <a:gd name="connsiteY8" fmla="*/ 2158240 h 2158240"/>
                <a:gd name="connsiteX9" fmla="*/ 1818744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05077 w 2215445"/>
                <a:gd name="connsiteY8" fmla="*/ 2158240 h 2158240"/>
                <a:gd name="connsiteX9" fmla="*/ 1579237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605486 w 2215445"/>
                <a:gd name="connsiteY8" fmla="*/ 2158240 h 2158240"/>
                <a:gd name="connsiteX9" fmla="*/ 1579237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79237 w 2215445"/>
                <a:gd name="connsiteY9" fmla="*/ 1749778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61607 w 2215445"/>
                <a:gd name="connsiteY9" fmla="*/ 1749778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61607 w 2215445"/>
                <a:gd name="connsiteY9" fmla="*/ 1749778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64317 w 2215445"/>
                <a:gd name="connsiteY9" fmla="*/ 1752503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5445" h="2137702">
                  <a:moveTo>
                    <a:pt x="0" y="0"/>
                  </a:moveTo>
                  <a:lnTo>
                    <a:pt x="1292343" y="0"/>
                  </a:lnTo>
                  <a:lnTo>
                    <a:pt x="1292343" y="0"/>
                  </a:lnTo>
                  <a:lnTo>
                    <a:pt x="1846204" y="0"/>
                  </a:lnTo>
                  <a:lnTo>
                    <a:pt x="2215445" y="0"/>
                  </a:lnTo>
                  <a:lnTo>
                    <a:pt x="2215445" y="1020704"/>
                  </a:lnTo>
                  <a:lnTo>
                    <a:pt x="2215445" y="1020704"/>
                  </a:lnTo>
                  <a:lnTo>
                    <a:pt x="2215445" y="1458148"/>
                  </a:lnTo>
                  <a:lnTo>
                    <a:pt x="1565568" y="2137702"/>
                  </a:lnTo>
                  <a:cubicBezTo>
                    <a:pt x="1564586" y="1933089"/>
                    <a:pt x="1565299" y="1957116"/>
                    <a:pt x="1564317" y="1752503"/>
                  </a:cubicBezTo>
                  <a:lnTo>
                    <a:pt x="0" y="1749778"/>
                  </a:lnTo>
                  <a:lnTo>
                    <a:pt x="0" y="1458148"/>
                  </a:lnTo>
                  <a:lnTo>
                    <a:pt x="0" y="1020704"/>
                  </a:lnTo>
                  <a:lnTo>
                    <a:pt x="0" y="1020704"/>
                  </a:lnTo>
                  <a:lnTo>
                    <a:pt x="0" y="0"/>
                  </a:lnTo>
                  <a:close/>
                </a:path>
              </a:pathLst>
            </a:custGeom>
            <a:solidFill>
              <a:srgbClr val="005598"/>
            </a:solidFill>
            <a:ln w="38100" cap="flat" cmpd="sng" algn="ctr">
              <a:noFill/>
              <a:prstDash val="solid"/>
            </a:ln>
            <a:effectLst/>
          </p:spPr>
          <p:txBody>
            <a:bodyPr lIns="81882" tIns="40940" rIns="81882" bIns="40940" rtlCol="0" anchor="ctr"/>
            <a:lstStyle/>
            <a:p>
              <a:pPr algn="ctr" defTabSz="914079">
                <a:lnSpc>
                  <a:spcPts val="2000"/>
                </a:lnSpc>
                <a:defRPr/>
              </a:pPr>
              <a:endParaRPr lang="en-US" sz="1700" i="1" kern="0" dirty="0">
                <a:solidFill>
                  <a:srgbClr val="FFFFFF"/>
                </a:solidFill>
                <a:latin typeface="Arial"/>
              </a:endParaRPr>
            </a:p>
          </p:txBody>
        </p:sp>
        <p:sp>
          <p:nvSpPr>
            <p:cNvPr id="9" name="TextBox 8"/>
            <p:cNvSpPr txBox="1"/>
            <p:nvPr/>
          </p:nvSpPr>
          <p:spPr bwMode="gray">
            <a:xfrm>
              <a:off x="925744" y="2632818"/>
              <a:ext cx="2286805" cy="489782"/>
            </a:xfrm>
            <a:prstGeom prst="rect">
              <a:avLst/>
            </a:prstGeom>
            <a:noFill/>
          </p:spPr>
          <p:txBody>
            <a:bodyPr wrap="square" lIns="81922" tIns="40959" rIns="81922" bIns="40959" rtlCol="0">
              <a:spAutoFit/>
            </a:bodyPr>
            <a:lstStyle/>
            <a:p>
              <a:r>
                <a:rPr lang="en-US" dirty="0">
                  <a:solidFill>
                    <a:schemeClr val="bg1"/>
                  </a:solidFill>
                  <a:latin typeface="Arial" panose="020B0604020202020204" pitchFamily="34" charset="0"/>
                  <a:cs typeface="Arial" panose="020B0604020202020204" pitchFamily="34" charset="0"/>
                </a:rPr>
                <a:t>it’s important to lose less than the market when it’s down</a:t>
              </a:r>
            </a:p>
          </p:txBody>
        </p:sp>
        <p:sp>
          <p:nvSpPr>
            <p:cNvPr id="10" name="Rectangle 9"/>
            <p:cNvSpPr/>
            <p:nvPr/>
          </p:nvSpPr>
          <p:spPr>
            <a:xfrm>
              <a:off x="920371" y="1983952"/>
              <a:ext cx="969915" cy="639228"/>
            </a:xfrm>
            <a:prstGeom prst="rect">
              <a:avLst/>
            </a:prstGeom>
          </p:spPr>
          <p:txBody>
            <a:bodyPr wrap="none">
              <a:spAutoFit/>
            </a:bodyPr>
            <a:lstStyle/>
            <a:p>
              <a:pPr lvl="0"/>
              <a:r>
                <a:rPr lang="en-US" sz="4800" dirty="0">
                  <a:solidFill>
                    <a:srgbClr val="FFFFFF"/>
                  </a:solidFill>
                  <a:latin typeface="Arial" panose="020B0604020202020204" pitchFamily="34" charset="0"/>
                  <a:cs typeface="Arial" panose="020B0604020202020204" pitchFamily="34" charset="0"/>
                </a:rPr>
                <a:t>35</a:t>
              </a:r>
              <a:r>
                <a:rPr lang="en-US" sz="3200" dirty="0">
                  <a:solidFill>
                    <a:srgbClr val="FFFFFF"/>
                  </a:solidFill>
                  <a:latin typeface="Arial" panose="020B0604020202020204" pitchFamily="34" charset="0"/>
                  <a:cs typeface="Arial" panose="020B0604020202020204" pitchFamily="34" charset="0"/>
                </a:rPr>
                <a:t>%</a:t>
              </a:r>
              <a:r>
                <a:rPr lang="en-US" sz="4800" dirty="0">
                  <a:solidFill>
                    <a:srgbClr val="FFFFFF"/>
                  </a:solidFill>
                  <a:latin typeface="Arial" panose="020B0604020202020204" pitchFamily="34" charset="0"/>
                  <a:cs typeface="Arial" panose="020B0604020202020204" pitchFamily="34" charset="0"/>
                </a:rPr>
                <a:t> </a:t>
              </a:r>
            </a:p>
          </p:txBody>
        </p:sp>
      </p:grpSp>
      <p:grpSp>
        <p:nvGrpSpPr>
          <p:cNvPr id="11" name="Group 10"/>
          <p:cNvGrpSpPr/>
          <p:nvPr/>
        </p:nvGrpSpPr>
        <p:grpSpPr>
          <a:xfrm>
            <a:off x="3972882" y="2948940"/>
            <a:ext cx="3450675" cy="2971800"/>
            <a:chOff x="3142235" y="1714551"/>
            <a:chExt cx="2377440" cy="2286000"/>
          </a:xfrm>
          <a:solidFill>
            <a:schemeClr val="accent2"/>
          </a:solidFill>
        </p:grpSpPr>
        <p:grpSp>
          <p:nvGrpSpPr>
            <p:cNvPr id="12" name="Group 11"/>
            <p:cNvGrpSpPr/>
            <p:nvPr/>
          </p:nvGrpSpPr>
          <p:grpSpPr>
            <a:xfrm>
              <a:off x="3142235" y="1714551"/>
              <a:ext cx="2377440" cy="2286000"/>
              <a:chOff x="2467240" y="1993150"/>
              <a:chExt cx="1992987" cy="1916334"/>
            </a:xfrm>
            <a:grpFill/>
          </p:grpSpPr>
          <p:sp>
            <p:nvSpPr>
              <p:cNvPr id="14" name="Rectangular Callout 6"/>
              <p:cNvSpPr/>
              <p:nvPr/>
            </p:nvSpPr>
            <p:spPr>
              <a:xfrm>
                <a:off x="2467240" y="1993150"/>
                <a:ext cx="1992987" cy="1916334"/>
              </a:xfrm>
              <a:custGeom>
                <a:avLst/>
                <a:gdLst>
                  <a:gd name="connsiteX0" fmla="*/ 0 w 2215445"/>
                  <a:gd name="connsiteY0" fmla="*/ 0 h 1749778"/>
                  <a:gd name="connsiteX1" fmla="*/ 1292343 w 2215445"/>
                  <a:gd name="connsiteY1" fmla="*/ 0 h 1749778"/>
                  <a:gd name="connsiteX2" fmla="*/ 1292343 w 2215445"/>
                  <a:gd name="connsiteY2" fmla="*/ 0 h 1749778"/>
                  <a:gd name="connsiteX3" fmla="*/ 1846204 w 2215445"/>
                  <a:gd name="connsiteY3" fmla="*/ 0 h 1749778"/>
                  <a:gd name="connsiteX4" fmla="*/ 2215445 w 2215445"/>
                  <a:gd name="connsiteY4" fmla="*/ 0 h 1749778"/>
                  <a:gd name="connsiteX5" fmla="*/ 2215445 w 2215445"/>
                  <a:gd name="connsiteY5" fmla="*/ 1020704 h 1749778"/>
                  <a:gd name="connsiteX6" fmla="*/ 2215445 w 2215445"/>
                  <a:gd name="connsiteY6" fmla="*/ 1020704 h 1749778"/>
                  <a:gd name="connsiteX7" fmla="*/ 2215445 w 2215445"/>
                  <a:gd name="connsiteY7" fmla="*/ 1458148 h 1749778"/>
                  <a:gd name="connsiteX8" fmla="*/ 2215445 w 2215445"/>
                  <a:gd name="connsiteY8" fmla="*/ 1749778 h 1749778"/>
                  <a:gd name="connsiteX9" fmla="*/ 1846204 w 2215445"/>
                  <a:gd name="connsiteY9" fmla="*/ 1749778 h 1749778"/>
                  <a:gd name="connsiteX10" fmla="*/ 1605732 w 2215445"/>
                  <a:gd name="connsiteY10" fmla="*/ 2363618 h 1749778"/>
                  <a:gd name="connsiteX11" fmla="*/ 1292343 w 2215445"/>
                  <a:gd name="connsiteY11" fmla="*/ 1749778 h 1749778"/>
                  <a:gd name="connsiteX12" fmla="*/ 0 w 2215445"/>
                  <a:gd name="connsiteY12" fmla="*/ 1749778 h 1749778"/>
                  <a:gd name="connsiteX13" fmla="*/ 0 w 2215445"/>
                  <a:gd name="connsiteY13" fmla="*/ 1458148 h 1749778"/>
                  <a:gd name="connsiteX14" fmla="*/ 0 w 2215445"/>
                  <a:gd name="connsiteY14" fmla="*/ 1020704 h 1749778"/>
                  <a:gd name="connsiteX15" fmla="*/ 0 w 2215445"/>
                  <a:gd name="connsiteY15" fmla="*/ 1020704 h 1749778"/>
                  <a:gd name="connsiteX16" fmla="*/ 0 w 2215445"/>
                  <a:gd name="connsiteY16" fmla="*/ 0 h 174977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846204 w 2215445"/>
                  <a:gd name="connsiteY8" fmla="*/ 1749778 h 2363618"/>
                  <a:gd name="connsiteX9" fmla="*/ 1605732 w 2215445"/>
                  <a:gd name="connsiteY9" fmla="*/ 2363618 h 2363618"/>
                  <a:gd name="connsiteX10" fmla="*/ 1292343 w 2215445"/>
                  <a:gd name="connsiteY10" fmla="*/ 1749778 h 2363618"/>
                  <a:gd name="connsiteX11" fmla="*/ 0 w 2215445"/>
                  <a:gd name="connsiteY11" fmla="*/ 1749778 h 2363618"/>
                  <a:gd name="connsiteX12" fmla="*/ 0 w 2215445"/>
                  <a:gd name="connsiteY12" fmla="*/ 1458148 h 2363618"/>
                  <a:gd name="connsiteX13" fmla="*/ 0 w 2215445"/>
                  <a:gd name="connsiteY13" fmla="*/ 1020704 h 2363618"/>
                  <a:gd name="connsiteX14" fmla="*/ 0 w 2215445"/>
                  <a:gd name="connsiteY14" fmla="*/ 1020704 h 2363618"/>
                  <a:gd name="connsiteX15" fmla="*/ 0 w 2215445"/>
                  <a:gd name="connsiteY15"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292343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602787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818744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838301 w 2215445"/>
                  <a:gd name="connsiteY8" fmla="*/ 2363618 h 2363618"/>
                  <a:gd name="connsiteX9" fmla="*/ 1818744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281467"/>
                  <a:gd name="connsiteX1" fmla="*/ 1292343 w 2215445"/>
                  <a:gd name="connsiteY1" fmla="*/ 0 h 2281467"/>
                  <a:gd name="connsiteX2" fmla="*/ 1292343 w 2215445"/>
                  <a:gd name="connsiteY2" fmla="*/ 0 h 2281467"/>
                  <a:gd name="connsiteX3" fmla="*/ 1846204 w 2215445"/>
                  <a:gd name="connsiteY3" fmla="*/ 0 h 2281467"/>
                  <a:gd name="connsiteX4" fmla="*/ 2215445 w 2215445"/>
                  <a:gd name="connsiteY4" fmla="*/ 0 h 2281467"/>
                  <a:gd name="connsiteX5" fmla="*/ 2215445 w 2215445"/>
                  <a:gd name="connsiteY5" fmla="*/ 1020704 h 2281467"/>
                  <a:gd name="connsiteX6" fmla="*/ 2215445 w 2215445"/>
                  <a:gd name="connsiteY6" fmla="*/ 1020704 h 2281467"/>
                  <a:gd name="connsiteX7" fmla="*/ 2215445 w 2215445"/>
                  <a:gd name="connsiteY7" fmla="*/ 1458148 h 2281467"/>
                  <a:gd name="connsiteX8" fmla="*/ 1838301 w 2215445"/>
                  <a:gd name="connsiteY8" fmla="*/ 2281467 h 2281467"/>
                  <a:gd name="connsiteX9" fmla="*/ 1818744 w 2215445"/>
                  <a:gd name="connsiteY9" fmla="*/ 1749778 h 2281467"/>
                  <a:gd name="connsiteX10" fmla="*/ 0 w 2215445"/>
                  <a:gd name="connsiteY10" fmla="*/ 1749778 h 2281467"/>
                  <a:gd name="connsiteX11" fmla="*/ 0 w 2215445"/>
                  <a:gd name="connsiteY11" fmla="*/ 1458148 h 2281467"/>
                  <a:gd name="connsiteX12" fmla="*/ 0 w 2215445"/>
                  <a:gd name="connsiteY12" fmla="*/ 1020704 h 2281467"/>
                  <a:gd name="connsiteX13" fmla="*/ 0 w 2215445"/>
                  <a:gd name="connsiteY13" fmla="*/ 1020704 h 2281467"/>
                  <a:gd name="connsiteX14" fmla="*/ 0 w 2215445"/>
                  <a:gd name="connsiteY14" fmla="*/ 0 h 2281467"/>
                  <a:gd name="connsiteX0" fmla="*/ 0 w 2215445"/>
                  <a:gd name="connsiteY0" fmla="*/ 0 h 2281467"/>
                  <a:gd name="connsiteX1" fmla="*/ 1292343 w 2215445"/>
                  <a:gd name="connsiteY1" fmla="*/ 0 h 2281467"/>
                  <a:gd name="connsiteX2" fmla="*/ 1292343 w 2215445"/>
                  <a:gd name="connsiteY2" fmla="*/ 0 h 2281467"/>
                  <a:gd name="connsiteX3" fmla="*/ 1846204 w 2215445"/>
                  <a:gd name="connsiteY3" fmla="*/ 0 h 2281467"/>
                  <a:gd name="connsiteX4" fmla="*/ 2215445 w 2215445"/>
                  <a:gd name="connsiteY4" fmla="*/ 0 h 2281467"/>
                  <a:gd name="connsiteX5" fmla="*/ 2215445 w 2215445"/>
                  <a:gd name="connsiteY5" fmla="*/ 1020704 h 2281467"/>
                  <a:gd name="connsiteX6" fmla="*/ 2215445 w 2215445"/>
                  <a:gd name="connsiteY6" fmla="*/ 1020704 h 2281467"/>
                  <a:gd name="connsiteX7" fmla="*/ 2215445 w 2215445"/>
                  <a:gd name="connsiteY7" fmla="*/ 1458148 h 2281467"/>
                  <a:gd name="connsiteX8" fmla="*/ 1838301 w 2215445"/>
                  <a:gd name="connsiteY8" fmla="*/ 2281467 h 2281467"/>
                  <a:gd name="connsiteX9" fmla="*/ 1818744 w 2215445"/>
                  <a:gd name="connsiteY9" fmla="*/ 1749778 h 2281467"/>
                  <a:gd name="connsiteX10" fmla="*/ 0 w 2215445"/>
                  <a:gd name="connsiteY10" fmla="*/ 1749778 h 2281467"/>
                  <a:gd name="connsiteX11" fmla="*/ 0 w 2215445"/>
                  <a:gd name="connsiteY11" fmla="*/ 1458148 h 2281467"/>
                  <a:gd name="connsiteX12" fmla="*/ 0 w 2215445"/>
                  <a:gd name="connsiteY12" fmla="*/ 1020704 h 2281467"/>
                  <a:gd name="connsiteX13" fmla="*/ 0 w 2215445"/>
                  <a:gd name="connsiteY13" fmla="*/ 1020704 h 2281467"/>
                  <a:gd name="connsiteX14" fmla="*/ 0 w 2215445"/>
                  <a:gd name="connsiteY14" fmla="*/ 0 h 2281467"/>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38301 w 2215445"/>
                  <a:gd name="connsiteY8" fmla="*/ 2158240 h 2158240"/>
                  <a:gd name="connsiteX9" fmla="*/ 1818744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05077 w 2215445"/>
                  <a:gd name="connsiteY8" fmla="*/ 2158240 h 2158240"/>
                  <a:gd name="connsiteX9" fmla="*/ 1818744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05077 w 2215445"/>
                  <a:gd name="connsiteY8" fmla="*/ 2158240 h 2158240"/>
                  <a:gd name="connsiteX9" fmla="*/ 1579237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605486 w 2215445"/>
                  <a:gd name="connsiteY8" fmla="*/ 2158240 h 2158240"/>
                  <a:gd name="connsiteX9" fmla="*/ 1579237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79237 w 2215445"/>
                  <a:gd name="connsiteY9" fmla="*/ 1749778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61607 w 2215445"/>
                  <a:gd name="connsiteY9" fmla="*/ 1749778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61607 w 2215445"/>
                  <a:gd name="connsiteY9" fmla="*/ 1749778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64317 w 2215445"/>
                  <a:gd name="connsiteY9" fmla="*/ 1752503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5445" h="2137702">
                    <a:moveTo>
                      <a:pt x="0" y="0"/>
                    </a:moveTo>
                    <a:lnTo>
                      <a:pt x="1292343" y="0"/>
                    </a:lnTo>
                    <a:lnTo>
                      <a:pt x="1292343" y="0"/>
                    </a:lnTo>
                    <a:lnTo>
                      <a:pt x="1846204" y="0"/>
                    </a:lnTo>
                    <a:lnTo>
                      <a:pt x="2215445" y="0"/>
                    </a:lnTo>
                    <a:lnTo>
                      <a:pt x="2215445" y="1020704"/>
                    </a:lnTo>
                    <a:lnTo>
                      <a:pt x="2215445" y="1020704"/>
                    </a:lnTo>
                    <a:lnTo>
                      <a:pt x="2215445" y="1458148"/>
                    </a:lnTo>
                    <a:lnTo>
                      <a:pt x="1565568" y="2137702"/>
                    </a:lnTo>
                    <a:cubicBezTo>
                      <a:pt x="1564586" y="1933089"/>
                      <a:pt x="1565299" y="1957116"/>
                      <a:pt x="1564317" y="1752503"/>
                    </a:cubicBezTo>
                    <a:lnTo>
                      <a:pt x="0" y="1749778"/>
                    </a:lnTo>
                    <a:lnTo>
                      <a:pt x="0" y="1458148"/>
                    </a:lnTo>
                    <a:lnTo>
                      <a:pt x="0" y="1020704"/>
                    </a:lnTo>
                    <a:lnTo>
                      <a:pt x="0" y="1020704"/>
                    </a:lnTo>
                    <a:lnTo>
                      <a:pt x="0" y="0"/>
                    </a:lnTo>
                    <a:close/>
                  </a:path>
                </a:pathLst>
              </a:custGeom>
              <a:grpFill/>
              <a:ln w="38100" cap="flat" cmpd="sng" algn="ctr">
                <a:noFill/>
                <a:prstDash val="solid"/>
              </a:ln>
              <a:effectLst/>
            </p:spPr>
            <p:txBody>
              <a:bodyPr lIns="81882" tIns="40940" rIns="81882" bIns="40940" rtlCol="0" anchor="ctr"/>
              <a:lstStyle/>
              <a:p>
                <a:pPr algn="ctr" defTabSz="914079">
                  <a:lnSpc>
                    <a:spcPts val="2000"/>
                  </a:lnSpc>
                  <a:defRPr/>
                </a:pPr>
                <a:endParaRPr lang="en-US" i="1" kern="0" dirty="0">
                  <a:solidFill>
                    <a:srgbClr val="FFFFFF"/>
                  </a:solidFill>
                  <a:latin typeface="Arial"/>
                </a:endParaRPr>
              </a:p>
            </p:txBody>
          </p:sp>
          <p:sp>
            <p:nvSpPr>
              <p:cNvPr id="15" name="TextBox 14"/>
              <p:cNvSpPr txBox="1"/>
              <p:nvPr/>
            </p:nvSpPr>
            <p:spPr bwMode="gray">
              <a:xfrm>
                <a:off x="2551136" y="2574611"/>
                <a:ext cx="1318383" cy="767819"/>
              </a:xfrm>
              <a:prstGeom prst="rect">
                <a:avLst/>
              </a:prstGeom>
              <a:grpFill/>
            </p:spPr>
            <p:txBody>
              <a:bodyPr wrap="square" lIns="81922" tIns="40959" rIns="81922" bIns="40959" rtlCol="0">
                <a:spAutoFit/>
              </a:bodyPr>
              <a:lstStyle/>
              <a:p>
                <a:r>
                  <a:rPr lang="en-US" dirty="0">
                    <a:solidFill>
                      <a:schemeClr val="bg1"/>
                    </a:solidFill>
                    <a:latin typeface="Arial" panose="020B0604020202020204" pitchFamily="34" charset="0"/>
                    <a:cs typeface="Arial" panose="020B0604020202020204" pitchFamily="34" charset="0"/>
                  </a:rPr>
                  <a:t>it’s important to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invest in products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that can outperform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the market</a:t>
                </a:r>
              </a:p>
            </p:txBody>
          </p:sp>
        </p:grpSp>
        <p:sp>
          <p:nvSpPr>
            <p:cNvPr id="13" name="Rectangle 12"/>
            <p:cNvSpPr/>
            <p:nvPr/>
          </p:nvSpPr>
          <p:spPr>
            <a:xfrm>
              <a:off x="3222082" y="1743075"/>
              <a:ext cx="969915" cy="639228"/>
            </a:xfrm>
            <a:prstGeom prst="rect">
              <a:avLst/>
            </a:prstGeom>
            <a:noFill/>
          </p:spPr>
          <p:txBody>
            <a:bodyPr wrap="none">
              <a:spAutoFit/>
            </a:bodyPr>
            <a:lstStyle/>
            <a:p>
              <a:pPr lvl="0"/>
              <a:r>
                <a:rPr lang="en-US" sz="4800" dirty="0">
                  <a:solidFill>
                    <a:srgbClr val="FFFFFF"/>
                  </a:solidFill>
                  <a:latin typeface="Arial" panose="020B0604020202020204" pitchFamily="34" charset="0"/>
                  <a:cs typeface="Arial" panose="020B0604020202020204" pitchFamily="34" charset="0"/>
                </a:rPr>
                <a:t>91</a:t>
              </a:r>
              <a:r>
                <a:rPr lang="en-US" sz="3200" dirty="0">
                  <a:solidFill>
                    <a:srgbClr val="FFFFFF"/>
                  </a:solidFill>
                  <a:latin typeface="Arial" panose="020B0604020202020204" pitchFamily="34" charset="0"/>
                  <a:cs typeface="Arial" panose="020B0604020202020204" pitchFamily="34" charset="0"/>
                </a:rPr>
                <a:t>%</a:t>
              </a:r>
              <a:r>
                <a:rPr lang="en-US" sz="4800" dirty="0">
                  <a:solidFill>
                    <a:srgbClr val="FFFFFF"/>
                  </a:solidFill>
                  <a:latin typeface="Arial" panose="020B0604020202020204" pitchFamily="34" charset="0"/>
                  <a:cs typeface="Arial" panose="020B0604020202020204" pitchFamily="34" charset="0"/>
                </a:rPr>
                <a:t> </a:t>
              </a:r>
            </a:p>
          </p:txBody>
        </p:sp>
      </p:grpSp>
      <p:grpSp>
        <p:nvGrpSpPr>
          <p:cNvPr id="16" name="Group 15"/>
          <p:cNvGrpSpPr/>
          <p:nvPr/>
        </p:nvGrpSpPr>
        <p:grpSpPr>
          <a:xfrm>
            <a:off x="5966172" y="1637077"/>
            <a:ext cx="3513923" cy="2971800"/>
            <a:chOff x="5854259" y="2355875"/>
            <a:chExt cx="2421016" cy="2286000"/>
          </a:xfrm>
        </p:grpSpPr>
        <p:grpSp>
          <p:nvGrpSpPr>
            <p:cNvPr id="17" name="Group 16"/>
            <p:cNvGrpSpPr/>
            <p:nvPr/>
          </p:nvGrpSpPr>
          <p:grpSpPr>
            <a:xfrm>
              <a:off x="5854259" y="2355875"/>
              <a:ext cx="2421016" cy="2286000"/>
              <a:chOff x="4646172" y="1993150"/>
              <a:chExt cx="2029516" cy="1916334"/>
            </a:xfrm>
          </p:grpSpPr>
          <p:sp>
            <p:nvSpPr>
              <p:cNvPr id="19" name="Rectangular Callout 6"/>
              <p:cNvSpPr/>
              <p:nvPr/>
            </p:nvSpPr>
            <p:spPr>
              <a:xfrm>
                <a:off x="4646172" y="1993150"/>
                <a:ext cx="1992987" cy="1916334"/>
              </a:xfrm>
              <a:custGeom>
                <a:avLst/>
                <a:gdLst>
                  <a:gd name="connsiteX0" fmla="*/ 0 w 2215445"/>
                  <a:gd name="connsiteY0" fmla="*/ 0 h 1749778"/>
                  <a:gd name="connsiteX1" fmla="*/ 1292343 w 2215445"/>
                  <a:gd name="connsiteY1" fmla="*/ 0 h 1749778"/>
                  <a:gd name="connsiteX2" fmla="*/ 1292343 w 2215445"/>
                  <a:gd name="connsiteY2" fmla="*/ 0 h 1749778"/>
                  <a:gd name="connsiteX3" fmla="*/ 1846204 w 2215445"/>
                  <a:gd name="connsiteY3" fmla="*/ 0 h 1749778"/>
                  <a:gd name="connsiteX4" fmla="*/ 2215445 w 2215445"/>
                  <a:gd name="connsiteY4" fmla="*/ 0 h 1749778"/>
                  <a:gd name="connsiteX5" fmla="*/ 2215445 w 2215445"/>
                  <a:gd name="connsiteY5" fmla="*/ 1020704 h 1749778"/>
                  <a:gd name="connsiteX6" fmla="*/ 2215445 w 2215445"/>
                  <a:gd name="connsiteY6" fmla="*/ 1020704 h 1749778"/>
                  <a:gd name="connsiteX7" fmla="*/ 2215445 w 2215445"/>
                  <a:gd name="connsiteY7" fmla="*/ 1458148 h 1749778"/>
                  <a:gd name="connsiteX8" fmla="*/ 2215445 w 2215445"/>
                  <a:gd name="connsiteY8" fmla="*/ 1749778 h 1749778"/>
                  <a:gd name="connsiteX9" fmla="*/ 1846204 w 2215445"/>
                  <a:gd name="connsiteY9" fmla="*/ 1749778 h 1749778"/>
                  <a:gd name="connsiteX10" fmla="*/ 1605732 w 2215445"/>
                  <a:gd name="connsiteY10" fmla="*/ 2363618 h 1749778"/>
                  <a:gd name="connsiteX11" fmla="*/ 1292343 w 2215445"/>
                  <a:gd name="connsiteY11" fmla="*/ 1749778 h 1749778"/>
                  <a:gd name="connsiteX12" fmla="*/ 0 w 2215445"/>
                  <a:gd name="connsiteY12" fmla="*/ 1749778 h 1749778"/>
                  <a:gd name="connsiteX13" fmla="*/ 0 w 2215445"/>
                  <a:gd name="connsiteY13" fmla="*/ 1458148 h 1749778"/>
                  <a:gd name="connsiteX14" fmla="*/ 0 w 2215445"/>
                  <a:gd name="connsiteY14" fmla="*/ 1020704 h 1749778"/>
                  <a:gd name="connsiteX15" fmla="*/ 0 w 2215445"/>
                  <a:gd name="connsiteY15" fmla="*/ 1020704 h 1749778"/>
                  <a:gd name="connsiteX16" fmla="*/ 0 w 2215445"/>
                  <a:gd name="connsiteY16" fmla="*/ 0 h 174977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846204 w 2215445"/>
                  <a:gd name="connsiteY8" fmla="*/ 1749778 h 2363618"/>
                  <a:gd name="connsiteX9" fmla="*/ 1605732 w 2215445"/>
                  <a:gd name="connsiteY9" fmla="*/ 2363618 h 2363618"/>
                  <a:gd name="connsiteX10" fmla="*/ 1292343 w 2215445"/>
                  <a:gd name="connsiteY10" fmla="*/ 1749778 h 2363618"/>
                  <a:gd name="connsiteX11" fmla="*/ 0 w 2215445"/>
                  <a:gd name="connsiteY11" fmla="*/ 1749778 h 2363618"/>
                  <a:gd name="connsiteX12" fmla="*/ 0 w 2215445"/>
                  <a:gd name="connsiteY12" fmla="*/ 1458148 h 2363618"/>
                  <a:gd name="connsiteX13" fmla="*/ 0 w 2215445"/>
                  <a:gd name="connsiteY13" fmla="*/ 1020704 h 2363618"/>
                  <a:gd name="connsiteX14" fmla="*/ 0 w 2215445"/>
                  <a:gd name="connsiteY14" fmla="*/ 1020704 h 2363618"/>
                  <a:gd name="connsiteX15" fmla="*/ 0 w 2215445"/>
                  <a:gd name="connsiteY15"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292343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602787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605732 w 2215445"/>
                  <a:gd name="connsiteY8" fmla="*/ 2363618 h 2363618"/>
                  <a:gd name="connsiteX9" fmla="*/ 1818744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363618"/>
                  <a:gd name="connsiteX1" fmla="*/ 1292343 w 2215445"/>
                  <a:gd name="connsiteY1" fmla="*/ 0 h 2363618"/>
                  <a:gd name="connsiteX2" fmla="*/ 1292343 w 2215445"/>
                  <a:gd name="connsiteY2" fmla="*/ 0 h 2363618"/>
                  <a:gd name="connsiteX3" fmla="*/ 1846204 w 2215445"/>
                  <a:gd name="connsiteY3" fmla="*/ 0 h 2363618"/>
                  <a:gd name="connsiteX4" fmla="*/ 2215445 w 2215445"/>
                  <a:gd name="connsiteY4" fmla="*/ 0 h 2363618"/>
                  <a:gd name="connsiteX5" fmla="*/ 2215445 w 2215445"/>
                  <a:gd name="connsiteY5" fmla="*/ 1020704 h 2363618"/>
                  <a:gd name="connsiteX6" fmla="*/ 2215445 w 2215445"/>
                  <a:gd name="connsiteY6" fmla="*/ 1020704 h 2363618"/>
                  <a:gd name="connsiteX7" fmla="*/ 2215445 w 2215445"/>
                  <a:gd name="connsiteY7" fmla="*/ 1458148 h 2363618"/>
                  <a:gd name="connsiteX8" fmla="*/ 1838301 w 2215445"/>
                  <a:gd name="connsiteY8" fmla="*/ 2363618 h 2363618"/>
                  <a:gd name="connsiteX9" fmla="*/ 1818744 w 2215445"/>
                  <a:gd name="connsiteY9" fmla="*/ 1749778 h 2363618"/>
                  <a:gd name="connsiteX10" fmla="*/ 0 w 2215445"/>
                  <a:gd name="connsiteY10" fmla="*/ 1749778 h 2363618"/>
                  <a:gd name="connsiteX11" fmla="*/ 0 w 2215445"/>
                  <a:gd name="connsiteY11" fmla="*/ 1458148 h 2363618"/>
                  <a:gd name="connsiteX12" fmla="*/ 0 w 2215445"/>
                  <a:gd name="connsiteY12" fmla="*/ 1020704 h 2363618"/>
                  <a:gd name="connsiteX13" fmla="*/ 0 w 2215445"/>
                  <a:gd name="connsiteY13" fmla="*/ 1020704 h 2363618"/>
                  <a:gd name="connsiteX14" fmla="*/ 0 w 2215445"/>
                  <a:gd name="connsiteY14" fmla="*/ 0 h 2363618"/>
                  <a:gd name="connsiteX0" fmla="*/ 0 w 2215445"/>
                  <a:gd name="connsiteY0" fmla="*/ 0 h 2281467"/>
                  <a:gd name="connsiteX1" fmla="*/ 1292343 w 2215445"/>
                  <a:gd name="connsiteY1" fmla="*/ 0 h 2281467"/>
                  <a:gd name="connsiteX2" fmla="*/ 1292343 w 2215445"/>
                  <a:gd name="connsiteY2" fmla="*/ 0 h 2281467"/>
                  <a:gd name="connsiteX3" fmla="*/ 1846204 w 2215445"/>
                  <a:gd name="connsiteY3" fmla="*/ 0 h 2281467"/>
                  <a:gd name="connsiteX4" fmla="*/ 2215445 w 2215445"/>
                  <a:gd name="connsiteY4" fmla="*/ 0 h 2281467"/>
                  <a:gd name="connsiteX5" fmla="*/ 2215445 w 2215445"/>
                  <a:gd name="connsiteY5" fmla="*/ 1020704 h 2281467"/>
                  <a:gd name="connsiteX6" fmla="*/ 2215445 w 2215445"/>
                  <a:gd name="connsiteY6" fmla="*/ 1020704 h 2281467"/>
                  <a:gd name="connsiteX7" fmla="*/ 2215445 w 2215445"/>
                  <a:gd name="connsiteY7" fmla="*/ 1458148 h 2281467"/>
                  <a:gd name="connsiteX8" fmla="*/ 1838301 w 2215445"/>
                  <a:gd name="connsiteY8" fmla="*/ 2281467 h 2281467"/>
                  <a:gd name="connsiteX9" fmla="*/ 1818744 w 2215445"/>
                  <a:gd name="connsiteY9" fmla="*/ 1749778 h 2281467"/>
                  <a:gd name="connsiteX10" fmla="*/ 0 w 2215445"/>
                  <a:gd name="connsiteY10" fmla="*/ 1749778 h 2281467"/>
                  <a:gd name="connsiteX11" fmla="*/ 0 w 2215445"/>
                  <a:gd name="connsiteY11" fmla="*/ 1458148 h 2281467"/>
                  <a:gd name="connsiteX12" fmla="*/ 0 w 2215445"/>
                  <a:gd name="connsiteY12" fmla="*/ 1020704 h 2281467"/>
                  <a:gd name="connsiteX13" fmla="*/ 0 w 2215445"/>
                  <a:gd name="connsiteY13" fmla="*/ 1020704 h 2281467"/>
                  <a:gd name="connsiteX14" fmla="*/ 0 w 2215445"/>
                  <a:gd name="connsiteY14" fmla="*/ 0 h 2281467"/>
                  <a:gd name="connsiteX0" fmla="*/ 0 w 2215445"/>
                  <a:gd name="connsiteY0" fmla="*/ 0 h 2281467"/>
                  <a:gd name="connsiteX1" fmla="*/ 1292343 w 2215445"/>
                  <a:gd name="connsiteY1" fmla="*/ 0 h 2281467"/>
                  <a:gd name="connsiteX2" fmla="*/ 1292343 w 2215445"/>
                  <a:gd name="connsiteY2" fmla="*/ 0 h 2281467"/>
                  <a:gd name="connsiteX3" fmla="*/ 1846204 w 2215445"/>
                  <a:gd name="connsiteY3" fmla="*/ 0 h 2281467"/>
                  <a:gd name="connsiteX4" fmla="*/ 2215445 w 2215445"/>
                  <a:gd name="connsiteY4" fmla="*/ 0 h 2281467"/>
                  <a:gd name="connsiteX5" fmla="*/ 2215445 w 2215445"/>
                  <a:gd name="connsiteY5" fmla="*/ 1020704 h 2281467"/>
                  <a:gd name="connsiteX6" fmla="*/ 2215445 w 2215445"/>
                  <a:gd name="connsiteY6" fmla="*/ 1020704 h 2281467"/>
                  <a:gd name="connsiteX7" fmla="*/ 2215445 w 2215445"/>
                  <a:gd name="connsiteY7" fmla="*/ 1458148 h 2281467"/>
                  <a:gd name="connsiteX8" fmla="*/ 1838301 w 2215445"/>
                  <a:gd name="connsiteY8" fmla="*/ 2281467 h 2281467"/>
                  <a:gd name="connsiteX9" fmla="*/ 1818744 w 2215445"/>
                  <a:gd name="connsiteY9" fmla="*/ 1749778 h 2281467"/>
                  <a:gd name="connsiteX10" fmla="*/ 0 w 2215445"/>
                  <a:gd name="connsiteY10" fmla="*/ 1749778 h 2281467"/>
                  <a:gd name="connsiteX11" fmla="*/ 0 w 2215445"/>
                  <a:gd name="connsiteY11" fmla="*/ 1458148 h 2281467"/>
                  <a:gd name="connsiteX12" fmla="*/ 0 w 2215445"/>
                  <a:gd name="connsiteY12" fmla="*/ 1020704 h 2281467"/>
                  <a:gd name="connsiteX13" fmla="*/ 0 w 2215445"/>
                  <a:gd name="connsiteY13" fmla="*/ 1020704 h 2281467"/>
                  <a:gd name="connsiteX14" fmla="*/ 0 w 2215445"/>
                  <a:gd name="connsiteY14" fmla="*/ 0 h 2281467"/>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38301 w 2215445"/>
                  <a:gd name="connsiteY8" fmla="*/ 2158240 h 2158240"/>
                  <a:gd name="connsiteX9" fmla="*/ 1818744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05077 w 2215445"/>
                  <a:gd name="connsiteY8" fmla="*/ 2158240 h 2158240"/>
                  <a:gd name="connsiteX9" fmla="*/ 1818744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805077 w 2215445"/>
                  <a:gd name="connsiteY8" fmla="*/ 2158240 h 2158240"/>
                  <a:gd name="connsiteX9" fmla="*/ 1579237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58240"/>
                  <a:gd name="connsiteX1" fmla="*/ 1292343 w 2215445"/>
                  <a:gd name="connsiteY1" fmla="*/ 0 h 2158240"/>
                  <a:gd name="connsiteX2" fmla="*/ 1292343 w 2215445"/>
                  <a:gd name="connsiteY2" fmla="*/ 0 h 2158240"/>
                  <a:gd name="connsiteX3" fmla="*/ 1846204 w 2215445"/>
                  <a:gd name="connsiteY3" fmla="*/ 0 h 2158240"/>
                  <a:gd name="connsiteX4" fmla="*/ 2215445 w 2215445"/>
                  <a:gd name="connsiteY4" fmla="*/ 0 h 2158240"/>
                  <a:gd name="connsiteX5" fmla="*/ 2215445 w 2215445"/>
                  <a:gd name="connsiteY5" fmla="*/ 1020704 h 2158240"/>
                  <a:gd name="connsiteX6" fmla="*/ 2215445 w 2215445"/>
                  <a:gd name="connsiteY6" fmla="*/ 1020704 h 2158240"/>
                  <a:gd name="connsiteX7" fmla="*/ 2215445 w 2215445"/>
                  <a:gd name="connsiteY7" fmla="*/ 1458148 h 2158240"/>
                  <a:gd name="connsiteX8" fmla="*/ 1605486 w 2215445"/>
                  <a:gd name="connsiteY8" fmla="*/ 2158240 h 2158240"/>
                  <a:gd name="connsiteX9" fmla="*/ 1579237 w 2215445"/>
                  <a:gd name="connsiteY9" fmla="*/ 1749778 h 2158240"/>
                  <a:gd name="connsiteX10" fmla="*/ 0 w 2215445"/>
                  <a:gd name="connsiteY10" fmla="*/ 1749778 h 2158240"/>
                  <a:gd name="connsiteX11" fmla="*/ 0 w 2215445"/>
                  <a:gd name="connsiteY11" fmla="*/ 1458148 h 2158240"/>
                  <a:gd name="connsiteX12" fmla="*/ 0 w 2215445"/>
                  <a:gd name="connsiteY12" fmla="*/ 1020704 h 2158240"/>
                  <a:gd name="connsiteX13" fmla="*/ 0 w 2215445"/>
                  <a:gd name="connsiteY13" fmla="*/ 1020704 h 2158240"/>
                  <a:gd name="connsiteX14" fmla="*/ 0 w 2215445"/>
                  <a:gd name="connsiteY14" fmla="*/ 0 h 2158240"/>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79237 w 2215445"/>
                  <a:gd name="connsiteY9" fmla="*/ 1749778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61607 w 2215445"/>
                  <a:gd name="connsiteY9" fmla="*/ 1749778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61607 w 2215445"/>
                  <a:gd name="connsiteY9" fmla="*/ 1749778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 name="connsiteX0" fmla="*/ 0 w 2215445"/>
                  <a:gd name="connsiteY0" fmla="*/ 0 h 2137702"/>
                  <a:gd name="connsiteX1" fmla="*/ 1292343 w 2215445"/>
                  <a:gd name="connsiteY1" fmla="*/ 0 h 2137702"/>
                  <a:gd name="connsiteX2" fmla="*/ 1292343 w 2215445"/>
                  <a:gd name="connsiteY2" fmla="*/ 0 h 2137702"/>
                  <a:gd name="connsiteX3" fmla="*/ 1846204 w 2215445"/>
                  <a:gd name="connsiteY3" fmla="*/ 0 h 2137702"/>
                  <a:gd name="connsiteX4" fmla="*/ 2215445 w 2215445"/>
                  <a:gd name="connsiteY4" fmla="*/ 0 h 2137702"/>
                  <a:gd name="connsiteX5" fmla="*/ 2215445 w 2215445"/>
                  <a:gd name="connsiteY5" fmla="*/ 1020704 h 2137702"/>
                  <a:gd name="connsiteX6" fmla="*/ 2215445 w 2215445"/>
                  <a:gd name="connsiteY6" fmla="*/ 1020704 h 2137702"/>
                  <a:gd name="connsiteX7" fmla="*/ 2215445 w 2215445"/>
                  <a:gd name="connsiteY7" fmla="*/ 1458148 h 2137702"/>
                  <a:gd name="connsiteX8" fmla="*/ 1565568 w 2215445"/>
                  <a:gd name="connsiteY8" fmla="*/ 2137702 h 2137702"/>
                  <a:gd name="connsiteX9" fmla="*/ 1564317 w 2215445"/>
                  <a:gd name="connsiteY9" fmla="*/ 1752503 h 2137702"/>
                  <a:gd name="connsiteX10" fmla="*/ 0 w 2215445"/>
                  <a:gd name="connsiteY10" fmla="*/ 1749778 h 2137702"/>
                  <a:gd name="connsiteX11" fmla="*/ 0 w 2215445"/>
                  <a:gd name="connsiteY11" fmla="*/ 1458148 h 2137702"/>
                  <a:gd name="connsiteX12" fmla="*/ 0 w 2215445"/>
                  <a:gd name="connsiteY12" fmla="*/ 1020704 h 2137702"/>
                  <a:gd name="connsiteX13" fmla="*/ 0 w 2215445"/>
                  <a:gd name="connsiteY13" fmla="*/ 1020704 h 2137702"/>
                  <a:gd name="connsiteX14" fmla="*/ 0 w 2215445"/>
                  <a:gd name="connsiteY14" fmla="*/ 0 h 213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5445" h="2137702">
                    <a:moveTo>
                      <a:pt x="0" y="0"/>
                    </a:moveTo>
                    <a:lnTo>
                      <a:pt x="1292343" y="0"/>
                    </a:lnTo>
                    <a:lnTo>
                      <a:pt x="1292343" y="0"/>
                    </a:lnTo>
                    <a:lnTo>
                      <a:pt x="1846204" y="0"/>
                    </a:lnTo>
                    <a:lnTo>
                      <a:pt x="2215445" y="0"/>
                    </a:lnTo>
                    <a:lnTo>
                      <a:pt x="2215445" y="1020704"/>
                    </a:lnTo>
                    <a:lnTo>
                      <a:pt x="2215445" y="1020704"/>
                    </a:lnTo>
                    <a:lnTo>
                      <a:pt x="2215445" y="1458148"/>
                    </a:lnTo>
                    <a:lnTo>
                      <a:pt x="1565568" y="2137702"/>
                    </a:lnTo>
                    <a:cubicBezTo>
                      <a:pt x="1564586" y="1933089"/>
                      <a:pt x="1565299" y="1957116"/>
                      <a:pt x="1564317" y="1752503"/>
                    </a:cubicBezTo>
                    <a:lnTo>
                      <a:pt x="0" y="1749778"/>
                    </a:lnTo>
                    <a:lnTo>
                      <a:pt x="0" y="1458148"/>
                    </a:lnTo>
                    <a:lnTo>
                      <a:pt x="0" y="1020704"/>
                    </a:lnTo>
                    <a:lnTo>
                      <a:pt x="0" y="1020704"/>
                    </a:lnTo>
                    <a:lnTo>
                      <a:pt x="0" y="0"/>
                    </a:lnTo>
                    <a:close/>
                  </a:path>
                </a:pathLst>
              </a:custGeom>
              <a:solidFill>
                <a:schemeClr val="accent3"/>
              </a:solidFill>
              <a:ln w="38100" cap="flat" cmpd="sng" algn="ctr">
                <a:noFill/>
                <a:prstDash val="solid"/>
              </a:ln>
              <a:effectLst/>
            </p:spPr>
            <p:txBody>
              <a:bodyPr lIns="81882" tIns="40940" rIns="81882" bIns="40940" rtlCol="0" anchor="ctr"/>
              <a:lstStyle/>
              <a:p>
                <a:pPr algn="ctr" defTabSz="914079">
                  <a:lnSpc>
                    <a:spcPts val="2000"/>
                  </a:lnSpc>
                  <a:defRPr/>
                </a:pPr>
                <a:endParaRPr lang="en-US" sz="1700" i="1" kern="0" dirty="0">
                  <a:solidFill>
                    <a:srgbClr val="FFFFFF"/>
                  </a:solidFill>
                  <a:latin typeface="Arial"/>
                </a:endParaRPr>
              </a:p>
            </p:txBody>
          </p:sp>
          <p:sp>
            <p:nvSpPr>
              <p:cNvPr id="20" name="TextBox 19"/>
              <p:cNvSpPr txBox="1"/>
              <p:nvPr/>
            </p:nvSpPr>
            <p:spPr bwMode="gray">
              <a:xfrm>
                <a:off x="4759408" y="2649133"/>
                <a:ext cx="1916280" cy="384117"/>
              </a:xfrm>
              <a:prstGeom prst="rect">
                <a:avLst/>
              </a:prstGeom>
              <a:noFill/>
            </p:spPr>
            <p:txBody>
              <a:bodyPr wrap="square" lIns="81922" tIns="40959" rIns="81922" bIns="40959" rtlCol="0">
                <a:spAutoFit/>
              </a:bodyPr>
              <a:lstStyle/>
              <a:p>
                <a:pPr>
                  <a:lnSpc>
                    <a:spcPts val="2000"/>
                  </a:lnSpc>
                </a:pPr>
                <a:r>
                  <a:rPr lang="en-US" sz="2000" dirty="0">
                    <a:solidFill>
                      <a:schemeClr val="bg1"/>
                    </a:solidFill>
                    <a:latin typeface="Arial" panose="020B0604020202020204" pitchFamily="34" charset="0"/>
                    <a:cs typeface="Arial" panose="020B0604020202020204" pitchFamily="34" charset="0"/>
                  </a:rPr>
                  <a:t>risk management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is important</a:t>
                </a:r>
              </a:p>
            </p:txBody>
          </p:sp>
        </p:grpSp>
        <p:sp>
          <p:nvSpPr>
            <p:cNvPr id="18" name="Rectangle 17"/>
            <p:cNvSpPr/>
            <p:nvPr/>
          </p:nvSpPr>
          <p:spPr>
            <a:xfrm>
              <a:off x="5924082" y="2432476"/>
              <a:ext cx="969914" cy="639228"/>
            </a:xfrm>
            <a:prstGeom prst="rect">
              <a:avLst/>
            </a:prstGeom>
          </p:spPr>
          <p:txBody>
            <a:bodyPr wrap="none">
              <a:spAutoFit/>
            </a:bodyPr>
            <a:lstStyle/>
            <a:p>
              <a:pPr lvl="0"/>
              <a:r>
                <a:rPr lang="en-US" sz="4800" dirty="0">
                  <a:solidFill>
                    <a:srgbClr val="FFFFFF"/>
                  </a:solidFill>
                  <a:latin typeface="Arial" panose="020B0604020202020204" pitchFamily="34" charset="0"/>
                  <a:cs typeface="Arial" panose="020B0604020202020204" pitchFamily="34" charset="0"/>
                </a:rPr>
                <a:t>90</a:t>
              </a:r>
              <a:r>
                <a:rPr lang="en-US" sz="3200" dirty="0">
                  <a:solidFill>
                    <a:srgbClr val="FFFFFF"/>
                  </a:solidFill>
                  <a:latin typeface="Arial" panose="020B0604020202020204" pitchFamily="34" charset="0"/>
                  <a:cs typeface="Arial" panose="020B0604020202020204" pitchFamily="34" charset="0"/>
                </a:rPr>
                <a:t>%</a:t>
              </a:r>
              <a:r>
                <a:rPr lang="en-US" sz="4800" dirty="0">
                  <a:solidFill>
                    <a:srgbClr val="FFFFFF"/>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8374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5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fltVal val="0"/>
                                          </p:val>
                                        </p:tav>
                                        <p:tav tm="100000">
                                          <p:val>
                                            <p:strVal val="#ppt_w"/>
                                          </p:val>
                                        </p:tav>
                                      </p:tavLst>
                                    </p:anim>
                                    <p:anim calcmode="lin" valueType="num">
                                      <p:cBhvr>
                                        <p:cTn id="8" dur="250" fill="hold"/>
                                        <p:tgtEl>
                                          <p:spTgt spid="7"/>
                                        </p:tgtEl>
                                        <p:attrNameLst>
                                          <p:attrName>ppt_h</p:attrName>
                                        </p:attrNameLst>
                                      </p:cBhvr>
                                      <p:tavLst>
                                        <p:tav tm="0">
                                          <p:val>
                                            <p:fltVal val="0"/>
                                          </p:val>
                                        </p:tav>
                                        <p:tav tm="100000">
                                          <p:val>
                                            <p:strVal val="#ppt_h"/>
                                          </p:val>
                                        </p:tav>
                                      </p:tavLst>
                                    </p:anim>
                                    <p:animEffect transition="in" filter="fade">
                                      <p:cBhvr>
                                        <p:cTn id="9" dur="250"/>
                                        <p:tgtEl>
                                          <p:spTgt spid="7"/>
                                        </p:tgtEl>
                                      </p:cBhvr>
                                    </p:animEffect>
                                  </p:childTnLst>
                                </p:cTn>
                              </p:par>
                            </p:childTnLst>
                          </p:cTn>
                        </p:par>
                        <p:par>
                          <p:cTn id="10" fill="hold">
                            <p:stCondLst>
                              <p:cond delay="400"/>
                            </p:stCondLst>
                            <p:childTnLst>
                              <p:par>
                                <p:cTn id="11" presetID="53" presetClass="entr" presetSubtype="16" fill="hold" nodeType="afterEffect">
                                  <p:stCondLst>
                                    <p:cond delay="25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50" fill="hold"/>
                                        <p:tgtEl>
                                          <p:spTgt spid="11"/>
                                        </p:tgtEl>
                                        <p:attrNameLst>
                                          <p:attrName>ppt_w</p:attrName>
                                        </p:attrNameLst>
                                      </p:cBhvr>
                                      <p:tavLst>
                                        <p:tav tm="0">
                                          <p:val>
                                            <p:fltVal val="0"/>
                                          </p:val>
                                        </p:tav>
                                        <p:tav tm="100000">
                                          <p:val>
                                            <p:strVal val="#ppt_w"/>
                                          </p:val>
                                        </p:tav>
                                      </p:tavLst>
                                    </p:anim>
                                    <p:anim calcmode="lin" valueType="num">
                                      <p:cBhvr>
                                        <p:cTn id="14" dur="250" fill="hold"/>
                                        <p:tgtEl>
                                          <p:spTgt spid="11"/>
                                        </p:tgtEl>
                                        <p:attrNameLst>
                                          <p:attrName>ppt_h</p:attrName>
                                        </p:attrNameLst>
                                      </p:cBhvr>
                                      <p:tavLst>
                                        <p:tav tm="0">
                                          <p:val>
                                            <p:fltVal val="0"/>
                                          </p:val>
                                        </p:tav>
                                        <p:tav tm="100000">
                                          <p:val>
                                            <p:strVal val="#ppt_h"/>
                                          </p:val>
                                        </p:tav>
                                      </p:tavLst>
                                    </p:anim>
                                    <p:animEffect transition="in" filter="fade">
                                      <p:cBhvr>
                                        <p:cTn id="15" dur="250"/>
                                        <p:tgtEl>
                                          <p:spTgt spid="11"/>
                                        </p:tgtEl>
                                      </p:cBhvr>
                                    </p:animEffect>
                                  </p:childTnLst>
                                </p:cTn>
                              </p:par>
                            </p:childTnLst>
                          </p:cTn>
                        </p:par>
                        <p:par>
                          <p:cTn id="16" fill="hold">
                            <p:stCondLst>
                              <p:cond delay="900"/>
                            </p:stCondLst>
                            <p:childTnLst>
                              <p:par>
                                <p:cTn id="17" presetID="53" presetClass="entr" presetSubtype="16" fill="hold" nodeType="after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50" fill="hold"/>
                                        <p:tgtEl>
                                          <p:spTgt spid="16"/>
                                        </p:tgtEl>
                                        <p:attrNameLst>
                                          <p:attrName>ppt_w</p:attrName>
                                        </p:attrNameLst>
                                      </p:cBhvr>
                                      <p:tavLst>
                                        <p:tav tm="0">
                                          <p:val>
                                            <p:fltVal val="0"/>
                                          </p:val>
                                        </p:tav>
                                        <p:tav tm="100000">
                                          <p:val>
                                            <p:strVal val="#ppt_w"/>
                                          </p:val>
                                        </p:tav>
                                      </p:tavLst>
                                    </p:anim>
                                    <p:anim calcmode="lin" valueType="num">
                                      <p:cBhvr>
                                        <p:cTn id="20" dur="250" fill="hold"/>
                                        <p:tgtEl>
                                          <p:spTgt spid="16"/>
                                        </p:tgtEl>
                                        <p:attrNameLst>
                                          <p:attrName>ppt_h</p:attrName>
                                        </p:attrNameLst>
                                      </p:cBhvr>
                                      <p:tavLst>
                                        <p:tav tm="0">
                                          <p:val>
                                            <p:fltVal val="0"/>
                                          </p:val>
                                        </p:tav>
                                        <p:tav tm="100000">
                                          <p:val>
                                            <p:strVal val="#ppt_h"/>
                                          </p:val>
                                        </p:tav>
                                      </p:tavLst>
                                    </p:anim>
                                    <p:animEffect transition="in" filter="fade">
                                      <p:cBhvr>
                                        <p:cTn id="2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What Words Do You Associate with </a:t>
            </a:r>
          </a:p>
          <a:p>
            <a:r>
              <a:rPr lang="en-US" dirty="0"/>
              <a:t>Investing In an Index Fund?</a:t>
            </a:r>
          </a:p>
          <a:p>
            <a:endParaRPr lang="en-US" dirty="0"/>
          </a:p>
        </p:txBody>
      </p:sp>
      <p:pic>
        <p:nvPicPr>
          <p:cNvPr id="6" name="Picture 5" descr="word_cloud_BB_PPT_1013-1-0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5613" y="254769"/>
            <a:ext cx="11281332" cy="6348922"/>
          </a:xfrm>
          <a:prstGeom prst="rect">
            <a:avLst/>
          </a:prstGeom>
        </p:spPr>
      </p:pic>
      <p:pic>
        <p:nvPicPr>
          <p:cNvPr id="7" name="Picture 6" descr="word_cloud_BB_PPT_1013-3-01.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5613" y="254313"/>
            <a:ext cx="11281332" cy="6348922"/>
          </a:xfrm>
          <a:prstGeom prst="rect">
            <a:avLst/>
          </a:prstGeom>
        </p:spPr>
      </p:pic>
      <p:pic>
        <p:nvPicPr>
          <p:cNvPr id="8" name="Picture 7" descr="word_cloud_BB_PPT_1013-2-01.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1738" y="260062"/>
            <a:ext cx="11281332" cy="6348922"/>
          </a:xfrm>
          <a:prstGeom prst="rect">
            <a:avLst/>
          </a:prstGeom>
        </p:spPr>
      </p:pic>
      <p:pic>
        <p:nvPicPr>
          <p:cNvPr id="9" name="Picture 8" descr="word_cloud_BB_PPT_1013-4-01.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55616" y="260062"/>
            <a:ext cx="11281332" cy="6348922"/>
          </a:xfrm>
          <a:prstGeom prst="rect">
            <a:avLst/>
          </a:prstGeom>
        </p:spPr>
      </p:pic>
      <p:pic>
        <p:nvPicPr>
          <p:cNvPr id="10" name="Picture 9" descr="word_cloud_BB_PPT_1013-5-01.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1738" y="260062"/>
            <a:ext cx="11281332" cy="6348922"/>
          </a:xfrm>
          <a:prstGeom prst="rect">
            <a:avLst/>
          </a:prstGeom>
        </p:spPr>
      </p:pic>
      <p:pic>
        <p:nvPicPr>
          <p:cNvPr id="11" name="Picture 10" descr="word_cloud_BB_PPT_1013-6-01.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51882" y="254313"/>
            <a:ext cx="11281332" cy="6348922"/>
          </a:xfrm>
          <a:prstGeom prst="rect">
            <a:avLst/>
          </a:prstGeom>
        </p:spPr>
      </p:pic>
      <p:sp>
        <p:nvSpPr>
          <p:cNvPr id="2" name="Slide Number Placeholder 1"/>
          <p:cNvSpPr>
            <a:spLocks noGrp="1"/>
          </p:cNvSpPr>
          <p:nvPr>
            <p:ph type="sldNum" sz="quarter" idx="4"/>
          </p:nvPr>
        </p:nvSpPr>
        <p:spPr/>
        <p:txBody>
          <a:bodyPr/>
          <a:lstStyle/>
          <a:p>
            <a:fld id="{8DEE4CCE-E124-4EEF-808B-DF88997C2318}" type="slidenum">
              <a:rPr lang="en-US" smtClean="0"/>
              <a:pPr/>
              <a:t>8</a:t>
            </a:fld>
            <a:endParaRPr lang="en-US" dirty="0"/>
          </a:p>
        </p:txBody>
      </p:sp>
      <p:sp>
        <p:nvSpPr>
          <p:cNvPr id="3" name="Text Placeholder 2"/>
          <p:cNvSpPr>
            <a:spLocks noGrp="1"/>
          </p:cNvSpPr>
          <p:nvPr>
            <p:ph type="body" sz="quarter" idx="26"/>
          </p:nvPr>
        </p:nvSpPr>
        <p:spPr>
          <a:xfrm>
            <a:off x="457199" y="6338352"/>
            <a:ext cx="11274552" cy="153888"/>
          </a:xfrm>
        </p:spPr>
        <p:txBody>
          <a:bodyPr/>
          <a:lstStyle/>
          <a:p>
            <a:r>
              <a:rPr lang="en-US" dirty="0"/>
              <a:t>Source: Franklin Templeton/</a:t>
            </a:r>
            <a:r>
              <a:rPr lang="en-US" i="1" dirty="0"/>
              <a:t>The Wall Street Journal </a:t>
            </a:r>
            <a:r>
              <a:rPr lang="en-US" dirty="0"/>
              <a:t>online survey conducted among 403 adult investors. The survey was conducted between 11/26/13 and 12/10/13.</a:t>
            </a:r>
          </a:p>
        </p:txBody>
      </p:sp>
    </p:spTree>
    <p:extLst>
      <p:ext uri="{BB962C8B-B14F-4D97-AF65-F5344CB8AC3E}">
        <p14:creationId xmlns:p14="http://schemas.microsoft.com/office/powerpoint/2010/main" val="88250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8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13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7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20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6"/>
          </p:nvPr>
        </p:nvSpPr>
        <p:spPr>
          <a:xfrm>
            <a:off x="457199" y="6338352"/>
            <a:ext cx="11274552" cy="153888"/>
          </a:xfrm>
        </p:spPr>
        <p:txBody>
          <a:bodyPr/>
          <a:lstStyle/>
          <a:p>
            <a:r>
              <a:rPr lang="en-US" dirty="0"/>
              <a:t>Sources: Morningstar; S&amp;P.</a:t>
            </a:r>
          </a:p>
        </p:txBody>
      </p:sp>
      <p:sp>
        <p:nvSpPr>
          <p:cNvPr id="3" name="Text Placeholder 2"/>
          <p:cNvSpPr>
            <a:spLocks noGrp="1"/>
          </p:cNvSpPr>
          <p:nvPr>
            <p:ph type="body" sz="quarter" idx="10"/>
          </p:nvPr>
        </p:nvSpPr>
        <p:spPr/>
        <p:txBody>
          <a:bodyPr/>
          <a:lstStyle/>
          <a:p>
            <a:r>
              <a:rPr lang="en-US" dirty="0"/>
              <a:t>Here’s What “Cheap/Inexpensive” Buys You</a:t>
            </a:r>
          </a:p>
        </p:txBody>
      </p:sp>
      <p:sp>
        <p:nvSpPr>
          <p:cNvPr id="4" name="Content Placeholder 3"/>
          <p:cNvSpPr>
            <a:spLocks noGrp="1"/>
          </p:cNvSpPr>
          <p:nvPr>
            <p:ph sz="quarter" idx="27"/>
          </p:nvPr>
        </p:nvSpPr>
        <p:spPr>
          <a:xfrm>
            <a:off x="457200" y="1371600"/>
            <a:ext cx="9283700" cy="307777"/>
          </a:xfrm>
        </p:spPr>
        <p:txBody>
          <a:bodyPr>
            <a:spAutoFit/>
          </a:bodyPr>
          <a:lstStyle/>
          <a:p>
            <a:pPr lvl="1"/>
            <a:r>
              <a:rPr lang="en-US" b="1" dirty="0">
                <a:solidFill>
                  <a:schemeClr val="accent1"/>
                </a:solidFill>
              </a:rPr>
              <a:t>S&amp;P 500 Index committee meets once a month to review index composition.</a:t>
            </a:r>
          </a:p>
        </p:txBody>
      </p:sp>
      <p:sp>
        <p:nvSpPr>
          <p:cNvPr id="5" name="Slide Number Placeholder 4"/>
          <p:cNvSpPr>
            <a:spLocks noGrp="1"/>
          </p:cNvSpPr>
          <p:nvPr>
            <p:ph type="sldNum" sz="quarter" idx="4"/>
          </p:nvPr>
        </p:nvSpPr>
        <p:spPr/>
        <p:txBody>
          <a:bodyPr/>
          <a:lstStyle/>
          <a:p>
            <a:fld id="{8DEE4CCE-E124-4EEF-808B-DF88997C2318}" type="slidenum">
              <a:rPr lang="en-US" smtClean="0"/>
              <a:pPr/>
              <a:t>9</a:t>
            </a:fld>
            <a:endParaRPr lang="en-US" dirty="0"/>
          </a:p>
        </p:txBody>
      </p:sp>
      <p:sp>
        <p:nvSpPr>
          <p:cNvPr id="6" name="Content Placeholder 3"/>
          <p:cNvSpPr txBox="1">
            <a:spLocks/>
          </p:cNvSpPr>
          <p:nvPr/>
        </p:nvSpPr>
        <p:spPr>
          <a:xfrm>
            <a:off x="457200" y="1816100"/>
            <a:ext cx="5219700" cy="2231380"/>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b="1" dirty="0"/>
              <a:t>Key Selection Criteria</a:t>
            </a:r>
          </a:p>
          <a:p>
            <a:pPr lvl="2"/>
            <a:r>
              <a:rPr lang="en-US" dirty="0"/>
              <a:t>Accurate Representation of Market Sectors</a:t>
            </a:r>
          </a:p>
          <a:p>
            <a:pPr lvl="2"/>
            <a:r>
              <a:rPr lang="en-US" dirty="0"/>
              <a:t>Financially Viable</a:t>
            </a:r>
          </a:p>
          <a:p>
            <a:pPr lvl="2"/>
            <a:r>
              <a:rPr lang="en-US" dirty="0"/>
              <a:t>Liquid—Over 50% Public Shares</a:t>
            </a:r>
          </a:p>
          <a:p>
            <a:pPr lvl="2"/>
            <a:r>
              <a:rPr lang="en-US" dirty="0"/>
              <a:t>$</a:t>
            </a:r>
            <a:r>
              <a:rPr lang="pl-PL" dirty="0"/>
              <a:t>8.2</a:t>
            </a:r>
            <a:r>
              <a:rPr lang="en-US" dirty="0"/>
              <a:t> Billion+ Market Capitalization</a:t>
            </a:r>
          </a:p>
          <a:p>
            <a:pPr lvl="2"/>
            <a:r>
              <a:rPr lang="en-US" dirty="0"/>
              <a:t>US Domiciled</a:t>
            </a:r>
          </a:p>
        </p:txBody>
      </p:sp>
      <p:sp>
        <p:nvSpPr>
          <p:cNvPr id="7" name="Content Placeholder 3"/>
          <p:cNvSpPr txBox="1">
            <a:spLocks/>
          </p:cNvSpPr>
          <p:nvPr/>
        </p:nvSpPr>
        <p:spPr>
          <a:xfrm>
            <a:off x="6070600" y="1816100"/>
            <a:ext cx="5219700" cy="1077218"/>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baseline="0">
                <a:solidFill>
                  <a:schemeClr val="tx1"/>
                </a:solidFill>
                <a:latin typeface="Arial" panose="020B0604020202020204" pitchFamily="34" charset="0"/>
                <a:ea typeface="+mn-ea"/>
                <a:cs typeface="Arial" panose="020B0604020202020204" pitchFamily="34" charset="0"/>
              </a:defRPr>
            </a:lvl2pPr>
            <a:lvl3pPr marL="182880" indent="-18288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4114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640080" indent="-228600" algn="l" defTabSz="914400" rtl="0" eaLnBrk="1" latinLnBrk="0" hangingPunct="1">
              <a:lnSpc>
                <a:spcPct val="100000"/>
              </a:lnSpc>
              <a:spcBef>
                <a:spcPts val="0"/>
              </a:spcBef>
              <a:spcAft>
                <a:spcPts val="600"/>
              </a:spcAft>
              <a:buClr>
                <a:srgbClr val="00A0DC"/>
              </a:buClr>
              <a:buSzPct val="11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b="1" dirty="0"/>
              <a:t>Removal Criteria</a:t>
            </a:r>
          </a:p>
          <a:p>
            <a:pPr lvl="2"/>
            <a:r>
              <a:rPr lang="en-US" dirty="0"/>
              <a:t>Delisted</a:t>
            </a:r>
          </a:p>
          <a:p>
            <a:pPr lvl="2"/>
            <a:r>
              <a:rPr lang="en-US" dirty="0"/>
              <a:t>Substantially Violates Selection Criteria</a:t>
            </a:r>
          </a:p>
        </p:txBody>
      </p:sp>
    </p:spTree>
    <p:extLst>
      <p:ext uri="{BB962C8B-B14F-4D97-AF65-F5344CB8AC3E}">
        <p14:creationId xmlns:p14="http://schemas.microsoft.com/office/powerpoint/2010/main" val="2332275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5304|-11625171|-16736036|-8816263|-1148928|Franklin Templeton&quot;,&quot;Id&quot;:&quot;5984618c3032351898e9a2bb&quot;,&quot;SmartGridHorizontal&quot;:0,&quot;LinkedExcelSources&quot;:{},&quot;LinkedProject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SELTIME" val="11/15/2019 8:52:40 AM"/>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theme1.xml><?xml version="1.0" encoding="utf-8"?>
<a:theme xmlns:a="http://schemas.openxmlformats.org/drawingml/2006/main" name="Front Wrapper">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1116_16x9_reduced" id="{B0129406-D3B0-49EC-8F94-7E78C8F47FE9}" vid="{98AE2161-33BE-4214-AF7B-D34061BD245C}"/>
    </a:ext>
  </a:extLst>
</a:theme>
</file>

<file path=ppt/theme/theme2.xml><?xml version="1.0" encoding="utf-8"?>
<a:theme xmlns:a="http://schemas.openxmlformats.org/drawingml/2006/main" name="Content Slid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1116_16x9_reduced" id="{B0129406-D3B0-49EC-8F94-7E78C8F47FE9}" vid="{261218B5-35AD-484F-B261-B86C8D538FB5}"/>
    </a:ext>
  </a:extLst>
</a:theme>
</file>

<file path=ppt/theme/theme3.xml><?xml version="1.0" encoding="utf-8"?>
<a:theme xmlns:a="http://schemas.openxmlformats.org/drawingml/2006/main" name="Section Break">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1116_16x9_reduced" id="{B0129406-D3B0-49EC-8F94-7E78C8F47FE9}" vid="{D9E59E74-A26D-45BF-B8D0-5663425C1B33}"/>
    </a:ext>
  </a:extLst>
</a:theme>
</file>

<file path=ppt/theme/theme4.xml><?xml version="1.0" encoding="utf-8"?>
<a:theme xmlns:a="http://schemas.openxmlformats.org/drawingml/2006/main" name="Back Wrapper">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I_PPT_1116_16x9_reduced" id="{B0129406-D3B0-49EC-8F94-7E78C8F47FE9}" vid="{0C7F3DD4-E3FB-4572-A053-C07F5942F00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FTI Colors">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004FA6"/>
    </a:hlink>
    <a:folHlink>
      <a:srgbClr val="716E75"/>
    </a:folHlink>
  </a:clrScheme>
  <a:fontScheme name="1_Presenter Title Slid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FTI Colors">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004FA6"/>
    </a:hlink>
    <a:folHlink>
      <a:srgbClr val="716E75"/>
    </a:folHlink>
  </a:clrScheme>
  <a:fontScheme name="1_Presenter Title Slid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FTI">
    <a:dk1>
      <a:srgbClr val="000000"/>
    </a:dk1>
    <a:lt1>
      <a:srgbClr val="FFFFFF"/>
    </a:lt1>
    <a:dk2>
      <a:srgbClr val="CCECF8"/>
    </a:dk2>
    <a:lt2>
      <a:srgbClr val="FFFFFF"/>
    </a:lt2>
    <a:accent1>
      <a:srgbClr val="005598"/>
    </a:accent1>
    <a:accent2>
      <a:srgbClr val="82BC00"/>
    </a:accent2>
    <a:accent3>
      <a:srgbClr val="EE7800"/>
    </a:accent3>
    <a:accent4>
      <a:srgbClr val="797979"/>
    </a:accent4>
    <a:accent5>
      <a:srgbClr val="00A0DC"/>
    </a:accent5>
    <a:accent6>
      <a:srgbClr val="F7BC00"/>
    </a:accent6>
    <a:hlink>
      <a:srgbClr val="005598"/>
    </a:hlink>
    <a:folHlink>
      <a:srgbClr val="797979"/>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FTI Colors">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004FA6"/>
    </a:hlink>
    <a:folHlink>
      <a:srgbClr val="716E75"/>
    </a:folHlink>
  </a:clrScheme>
  <a:fontScheme name="1_Presenter Title Slid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FTI Colors">
    <a:dk1>
      <a:srgbClr val="000000"/>
    </a:dk1>
    <a:lt1>
      <a:srgbClr val="FFFFFF"/>
    </a:lt1>
    <a:dk2>
      <a:srgbClr val="000000"/>
    </a:dk2>
    <a:lt2>
      <a:srgbClr val="808080"/>
    </a:lt2>
    <a:accent1>
      <a:srgbClr val="004FA6"/>
    </a:accent1>
    <a:accent2>
      <a:srgbClr val="F8981D"/>
    </a:accent2>
    <a:accent3>
      <a:srgbClr val="FFFFFF"/>
    </a:accent3>
    <a:accent4>
      <a:srgbClr val="000000"/>
    </a:accent4>
    <a:accent5>
      <a:srgbClr val="AAB2D0"/>
    </a:accent5>
    <a:accent6>
      <a:srgbClr val="E18919"/>
    </a:accent6>
    <a:hlink>
      <a:srgbClr val="004FA6"/>
    </a:hlink>
    <a:folHlink>
      <a:srgbClr val="716E75"/>
    </a:folHlink>
  </a:clrScheme>
  <a:fontScheme name="1_Presenter Title Slide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E Color Palette">
    <a:dk1>
      <a:srgbClr val="000000"/>
    </a:dk1>
    <a:lt1>
      <a:srgbClr val="FFFFFF"/>
    </a:lt1>
    <a:dk2>
      <a:srgbClr val="FFFFFF"/>
    </a:dk2>
    <a:lt2>
      <a:srgbClr val="CCECF8"/>
    </a:lt2>
    <a:accent1>
      <a:srgbClr val="005598"/>
    </a:accent1>
    <a:accent2>
      <a:srgbClr val="82BC00"/>
    </a:accent2>
    <a:accent3>
      <a:srgbClr val="00A0DC"/>
    </a:accent3>
    <a:accent4>
      <a:srgbClr val="797979"/>
    </a:accent4>
    <a:accent5>
      <a:srgbClr val="EE7800"/>
    </a:accent5>
    <a:accent6>
      <a:srgbClr val="F7BC00"/>
    </a:accent6>
    <a:hlink>
      <a:srgbClr val="005598"/>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9F478B0414F745B9EB29430CF4B930" ma:contentTypeVersion="9" ma:contentTypeDescription="Create a new document." ma:contentTypeScope="" ma:versionID="70d76265e970626f489d3774404e934c">
  <xsd:schema xmlns:xsd="http://www.w3.org/2001/XMLSchema" xmlns:xs="http://www.w3.org/2001/XMLSchema" xmlns:p="http://schemas.microsoft.com/office/2006/metadata/properties" xmlns:ns2="82b61df2-72b7-4ff2-b991-523c2858213b" targetNamespace="http://schemas.microsoft.com/office/2006/metadata/properties" ma:root="true" ma:fieldsID="0b4082dbce491462696278a0e77b5a68" ns2:_="">
    <xsd:import namespace="82b61df2-72b7-4ff2-b991-523c285821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b61df2-72b7-4ff2-b991-523c285821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Definition name="AD_HOC" displayName="AD_HOC" id="f9db0bd5-ce57-48be-bd2d-475fef930516" isdomainofvalue="False" dataSourceId="f3b9cbdb-3029-4ecd-89c2-9bac63b36d4b"/>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VariableList UniqueId="f9db0bd5-ce57-48be-bd2d-475fef930516" Name="AD_HOC" ContentType="XML" MajorVersion="0" MinorVersion="1" isLocalCopy="False" IsBaseObject="False" DataSourceId="f3b9cbdb-3029-4ecd-89c2-9bac63b36d4b" DataSourceMajorVersion="0" DataSourceMinorVersion="1"/>
</file>

<file path=customXml/item5.xml><?xml version="1.0" encoding="utf-8"?>
<AllExternalAdhocVariableMappings/>
</file>

<file path=customXml/item6.xml><?xml version="1.0" encoding="utf-8"?>
<VariableListDefinition name="System" displayName="System" id="6d6f4c5e-f2cc-4ec1-9f08-1e24c1b38c19" isdomainofvalue="False" dataSourceId="b27e9a6a-a42a-46c5-b858-7dd3b75918a3"/>
</file>

<file path=customXml/item7.xml><?xml version="1.0" encoding="utf-8"?>
<VariableList UniqueId="01d0be37-944f-4af5-86f3-1ce9fe4f88b3" Name="Computed" ContentType="XML" MajorVersion="0" MinorVersion="1" isLocalCopy="False" IsBaseObject="False" DataSourceId="a6250bc7-5408-405d-86d5-82676b9c0df8" DataSourceMajorVersion="0" DataSourceMinorVersion="1"/>
</file>

<file path=customXml/item8.xml><?xml version="1.0" encoding="utf-8"?>
<VariableList UniqueId="6d6f4c5e-f2cc-4ec1-9f08-1e24c1b38c19" Name="System" ContentType="XML" MajorVersion="0" MinorVersion="1" isLocalCopy="False" IsBaseObject="False" DataSourceId="b27e9a6a-a42a-46c5-b858-7dd3b75918a3" DataSourceMajorVersion="0" DataSourceMinorVersion="1"/>
</file>

<file path=customXml/item9.xml><?xml version="1.0" encoding="utf-8"?>
<VariableListDefinition name="Computed" displayName="Computed" id="01d0be37-944f-4af5-86f3-1ce9fe4f88b3" isdomainofvalue="False" dataSourceId="a6250bc7-5408-405d-86d5-82676b9c0df8"/>
</file>

<file path=customXml/itemProps1.xml><?xml version="1.0" encoding="utf-8"?>
<ds:datastoreItem xmlns:ds="http://schemas.openxmlformats.org/officeDocument/2006/customXml" ds:itemID="{97DD36D0-7699-4858-8A95-D172702DCC84}"/>
</file>

<file path=customXml/itemProps10.xml><?xml version="1.0" encoding="utf-8"?>
<ds:datastoreItem xmlns:ds="http://schemas.openxmlformats.org/officeDocument/2006/customXml" ds:itemID="{EDA52A94-BE40-4CC0-A85F-6FDF143E962D}">
  <ds:schemaRefs/>
</ds:datastoreItem>
</file>

<file path=customXml/itemProps2.xml><?xml version="1.0" encoding="utf-8"?>
<ds:datastoreItem xmlns:ds="http://schemas.openxmlformats.org/officeDocument/2006/customXml" ds:itemID="{0C2C05A8-FA84-4E6A-BB15-88BC65EABE0F}">
  <ds:schemaRefs>
    <ds:schemaRef ds:uri="http://schemas.microsoft.com/sharepoint/v3/contenttype/forms"/>
  </ds:schemaRefs>
</ds:datastoreItem>
</file>

<file path=customXml/itemProps3.xml><?xml version="1.0" encoding="utf-8"?>
<ds:datastoreItem xmlns:ds="http://schemas.openxmlformats.org/officeDocument/2006/customXml" ds:itemID="{BBEF3F1E-1BF8-40B2-81F0-A43021C48807}">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8399DA86-B1B3-4517-9DFB-5B4F9CB6D18B}">
  <ds:schemaRefs/>
</ds:datastoreItem>
</file>

<file path=customXml/itemProps5.xml><?xml version="1.0" encoding="utf-8"?>
<ds:datastoreItem xmlns:ds="http://schemas.openxmlformats.org/officeDocument/2006/customXml" ds:itemID="{92EA4F21-D035-4F3E-A462-8FE74746B4A9}">
  <ds:schemaRefs/>
</ds:datastoreItem>
</file>

<file path=customXml/itemProps6.xml><?xml version="1.0" encoding="utf-8"?>
<ds:datastoreItem xmlns:ds="http://schemas.openxmlformats.org/officeDocument/2006/customXml" ds:itemID="{6306CEF4-DEF1-4333-8170-6D22051D693F}">
  <ds:schemaRefs/>
</ds:datastoreItem>
</file>

<file path=customXml/itemProps7.xml><?xml version="1.0" encoding="utf-8"?>
<ds:datastoreItem xmlns:ds="http://schemas.openxmlformats.org/officeDocument/2006/customXml" ds:itemID="{DAC5F8AC-9784-4CB1-9BAA-E3ED4ECBB5D7}">
  <ds:schemaRefs/>
</ds:datastoreItem>
</file>

<file path=customXml/itemProps8.xml><?xml version="1.0" encoding="utf-8"?>
<ds:datastoreItem xmlns:ds="http://schemas.openxmlformats.org/officeDocument/2006/customXml" ds:itemID="{CB9B5E00-CFD0-4F54-8464-C19FAABDDB1E}">
  <ds:schemaRefs/>
</ds:datastoreItem>
</file>

<file path=customXml/itemProps9.xml><?xml version="1.0" encoding="utf-8"?>
<ds:datastoreItem xmlns:ds="http://schemas.openxmlformats.org/officeDocument/2006/customXml" ds:itemID="{4169529E-73DD-44D8-A7B1-947A05DBFB95}">
  <ds:schemaRefs/>
</ds:datastoreItem>
</file>

<file path=docProps/app.xml><?xml version="1.0" encoding="utf-8"?>
<Properties xmlns="http://schemas.openxmlformats.org/officeDocument/2006/extended-properties" xmlns:vt="http://schemas.openxmlformats.org/officeDocument/2006/docPropsVTypes">
  <Template>FTI_PPT_1116_16x9_reduced</Template>
  <TotalTime>14227</TotalTime>
  <Words>9780</Words>
  <Application>Microsoft Office PowerPoint</Application>
  <PresentationFormat>Custom</PresentationFormat>
  <Paragraphs>785</Paragraphs>
  <Slides>50</Slides>
  <Notes>50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50</vt:i4>
      </vt:variant>
    </vt:vector>
  </HeadingPairs>
  <TitlesOfParts>
    <vt:vector size="59" baseType="lpstr">
      <vt:lpstr>Arial</vt:lpstr>
      <vt:lpstr>Arial </vt:lpstr>
      <vt:lpstr>Arial Narrow</vt:lpstr>
      <vt:lpstr>Calibri</vt:lpstr>
      <vt:lpstr>Cambria Math</vt:lpstr>
      <vt:lpstr>Front Wrapper</vt:lpstr>
      <vt:lpstr>Content Slide</vt:lpstr>
      <vt:lpstr>Section Break</vt:lpstr>
      <vt:lpstr>Back Wrapper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Franklin Templeton Investments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Benchmarks</dc:title>
  <dc:creator>Bentley, Laura</dc:creator>
  <cp:lastModifiedBy>Brzoski, Piotr</cp:lastModifiedBy>
  <cp:revision>713</cp:revision>
  <cp:lastPrinted>2020-02-14T15:08:00Z</cp:lastPrinted>
  <dcterms:created xsi:type="dcterms:W3CDTF">2016-11-02T19:09:12Z</dcterms:created>
  <dcterms:modified xsi:type="dcterms:W3CDTF">2020-02-17T07:23:15Z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0x010100FB9F478B0414F745B9EB29430CF4B930</vt:lpwstr>
  </property>
</Properties>
</file>