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76" r:id="rId2"/>
    <p:sldMasterId id="2147483683" r:id="rId3"/>
  </p:sldMasterIdLst>
  <p:notesMasterIdLst>
    <p:notesMasterId r:id="rId34"/>
  </p:notesMasterIdLst>
  <p:handoutMasterIdLst>
    <p:handoutMasterId r:id="rId35"/>
  </p:handoutMasterIdLst>
  <p:sldIdLst>
    <p:sldId id="492" r:id="rId4"/>
    <p:sldId id="436" r:id="rId5"/>
    <p:sldId id="493" r:id="rId6"/>
    <p:sldId id="490" r:id="rId7"/>
    <p:sldId id="569" r:id="rId8"/>
    <p:sldId id="491" r:id="rId9"/>
    <p:sldId id="555" r:id="rId10"/>
    <p:sldId id="467" r:id="rId11"/>
    <p:sldId id="483" r:id="rId12"/>
    <p:sldId id="260" r:id="rId13"/>
    <p:sldId id="259" r:id="rId14"/>
    <p:sldId id="258" r:id="rId15"/>
    <p:sldId id="256" r:id="rId16"/>
    <p:sldId id="257" r:id="rId17"/>
    <p:sldId id="494" r:id="rId18"/>
    <p:sldId id="554" r:id="rId19"/>
    <p:sldId id="495" r:id="rId20"/>
    <p:sldId id="496" r:id="rId21"/>
    <p:sldId id="497" r:id="rId22"/>
    <p:sldId id="488" r:id="rId23"/>
    <p:sldId id="499" r:id="rId24"/>
    <p:sldId id="486" r:id="rId25"/>
    <p:sldId id="482" r:id="rId26"/>
    <p:sldId id="500" r:id="rId27"/>
    <p:sldId id="463" r:id="rId28"/>
    <p:sldId id="407" r:id="rId29"/>
    <p:sldId id="405" r:id="rId30"/>
    <p:sldId id="369" r:id="rId31"/>
    <p:sldId id="419" r:id="rId32"/>
    <p:sldId id="568" r:id="rId3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07" userDrawn="1">
          <p15:clr>
            <a:srgbClr val="A4A3A4"/>
          </p15:clr>
        </p15:guide>
        <p15:guide id="2" pos="2286" userDrawn="1">
          <p15:clr>
            <a:srgbClr val="A4A3A4"/>
          </p15:clr>
        </p15:guide>
        <p15:guide id="3" orient="horz" pos="3024" userDrawn="1">
          <p15:clr>
            <a:srgbClr val="A4A3A4"/>
          </p15:clr>
        </p15:guide>
        <p15:guide id="4"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n Pearson" initials="AP" lastIdx="9" clrIdx="0">
    <p:extLst>
      <p:ext uri="{19B8F6BF-5375-455C-9EA6-DF929625EA0E}">
        <p15:presenceInfo xmlns:p15="http://schemas.microsoft.com/office/powerpoint/2012/main" userId="S::alan.pearson@Prudential.com::594d37d6-a040-4ff1-b2e1-90ae261abc4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03050"/>
    <a:srgbClr val="FFC000"/>
    <a:srgbClr val="FAD200"/>
    <a:srgbClr val="FFFF00"/>
    <a:srgbClr val="CC66FF"/>
    <a:srgbClr val="59BD0A"/>
    <a:srgbClr val="66FFFF"/>
    <a:srgbClr val="0EEBD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68" autoAdjust="0"/>
    <p:restoredTop sz="80702" autoAdjust="0"/>
  </p:normalViewPr>
  <p:slideViewPr>
    <p:cSldViewPr snapToGrid="0">
      <p:cViewPr varScale="1">
        <p:scale>
          <a:sx n="58" d="100"/>
          <a:sy n="58" d="100"/>
        </p:scale>
        <p:origin x="1662" y="66"/>
      </p:cViewPr>
      <p:guideLst>
        <p:guide orient="horz" pos="2160"/>
        <p:guide pos="2880"/>
      </p:guideLst>
    </p:cSldViewPr>
  </p:slideViewPr>
  <p:outlineViewPr>
    <p:cViewPr>
      <p:scale>
        <a:sx n="33" d="100"/>
        <a:sy n="33" d="100"/>
      </p:scale>
      <p:origin x="0" y="-5442"/>
    </p:cViewPr>
  </p:outlineViewPr>
  <p:notesTextViewPr>
    <p:cViewPr>
      <p:scale>
        <a:sx n="125" d="100"/>
        <a:sy n="125" d="100"/>
      </p:scale>
      <p:origin x="0" y="0"/>
    </p:cViewPr>
  </p:notesTextViewPr>
  <p:notesViewPr>
    <p:cSldViewPr snapToGrid="0">
      <p:cViewPr>
        <p:scale>
          <a:sx n="100" d="100"/>
          <a:sy n="100" d="100"/>
        </p:scale>
        <p:origin x="1488" y="72"/>
      </p:cViewPr>
      <p:guideLst>
        <p:guide orient="horz" pos="3007"/>
        <p:guide pos="2286"/>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1"/>
          <c:order val="0"/>
          <c:spPr>
            <a:solidFill>
              <a:schemeClr val="accent3"/>
            </a:solidFill>
            <a:ln>
              <a:noFill/>
            </a:ln>
            <a:effectLst/>
          </c:spPr>
          <c:invertIfNegative val="0"/>
          <c:val>
            <c:numRef>
              <c:f>Sheet1!$F$8</c:f>
              <c:numCache>
                <c:formatCode>General</c:formatCode>
                <c:ptCount val="1"/>
                <c:pt idx="0">
                  <c:v>9503</c:v>
                </c:pt>
              </c:numCache>
            </c:numRef>
          </c:val>
          <c:extLst>
            <c:ext xmlns:c16="http://schemas.microsoft.com/office/drawing/2014/chart" uri="{C3380CC4-5D6E-409C-BE32-E72D297353CC}">
              <c16:uniqueId val="{00000001-7D1E-4E8A-A92D-FAC60DEBE35E}"/>
            </c:ext>
          </c:extLst>
        </c:ser>
        <c:ser>
          <c:idx val="2"/>
          <c:order val="1"/>
          <c:spPr>
            <a:solidFill>
              <a:schemeClr val="accent2"/>
            </a:solidFill>
            <a:ln>
              <a:noFill/>
            </a:ln>
            <a:effectLst/>
          </c:spPr>
          <c:invertIfNegative val="0"/>
          <c:val>
            <c:numRef>
              <c:f>Sheet1!$F$9</c:f>
              <c:numCache>
                <c:formatCode>General</c:formatCode>
                <c:ptCount val="1"/>
                <c:pt idx="0">
                  <c:v>5666</c:v>
                </c:pt>
              </c:numCache>
            </c:numRef>
          </c:val>
          <c:extLst>
            <c:ext xmlns:c16="http://schemas.microsoft.com/office/drawing/2014/chart" uri="{C3380CC4-5D6E-409C-BE32-E72D297353CC}">
              <c16:uniqueId val="{00000002-7D1E-4E8A-A92D-FAC60DEBE35E}"/>
            </c:ext>
          </c:extLst>
        </c:ser>
        <c:ser>
          <c:idx val="3"/>
          <c:order val="2"/>
          <c:spPr>
            <a:solidFill>
              <a:schemeClr val="accent1">
                <a:lumMod val="90000"/>
                <a:lumOff val="10000"/>
              </a:schemeClr>
            </a:solidFill>
            <a:ln>
              <a:noFill/>
            </a:ln>
            <a:effectLst/>
          </c:spPr>
          <c:invertIfNegative val="0"/>
          <c:val>
            <c:numRef>
              <c:f>Sheet1!$F$10</c:f>
              <c:numCache>
                <c:formatCode>General</c:formatCode>
                <c:ptCount val="1"/>
                <c:pt idx="0">
                  <c:v>11755</c:v>
                </c:pt>
              </c:numCache>
            </c:numRef>
          </c:val>
          <c:extLst>
            <c:ext xmlns:c16="http://schemas.microsoft.com/office/drawing/2014/chart" uri="{C3380CC4-5D6E-409C-BE32-E72D297353CC}">
              <c16:uniqueId val="{00000003-7D1E-4E8A-A92D-FAC60DEBE35E}"/>
            </c:ext>
          </c:extLst>
        </c:ser>
        <c:ser>
          <c:idx val="4"/>
          <c:order val="3"/>
          <c:spPr>
            <a:solidFill>
              <a:schemeClr val="accent1"/>
            </a:solidFill>
            <a:ln>
              <a:noFill/>
            </a:ln>
            <a:effectLst/>
          </c:spPr>
          <c:invertIfNegative val="0"/>
          <c:val>
            <c:numRef>
              <c:f>Sheet1!$F$11</c:f>
              <c:numCache>
                <c:formatCode>General</c:formatCode>
                <c:ptCount val="1"/>
                <c:pt idx="0">
                  <c:v>11048</c:v>
                </c:pt>
              </c:numCache>
            </c:numRef>
          </c:val>
          <c:extLst>
            <c:ext xmlns:c16="http://schemas.microsoft.com/office/drawing/2014/chart" uri="{C3380CC4-5D6E-409C-BE32-E72D297353CC}">
              <c16:uniqueId val="{00000004-7D1E-4E8A-A92D-FAC60DEBE35E}"/>
            </c:ext>
          </c:extLst>
        </c:ser>
        <c:dLbls>
          <c:showLegendKey val="0"/>
          <c:showVal val="0"/>
          <c:showCatName val="0"/>
          <c:showSerName val="0"/>
          <c:showPercent val="0"/>
          <c:showBubbleSize val="0"/>
        </c:dLbls>
        <c:gapWidth val="150"/>
        <c:overlap val="100"/>
        <c:axId val="43155840"/>
        <c:axId val="43157376"/>
      </c:barChart>
      <c:catAx>
        <c:axId val="43155840"/>
        <c:scaling>
          <c:orientation val="minMax"/>
        </c:scaling>
        <c:delete val="1"/>
        <c:axPos val="l"/>
        <c:numFmt formatCode="General" sourceLinked="1"/>
        <c:majorTickMark val="none"/>
        <c:minorTickMark val="none"/>
        <c:tickLblPos val="none"/>
        <c:crossAx val="43157376"/>
        <c:crosses val="autoZero"/>
        <c:auto val="1"/>
        <c:lblAlgn val="ctr"/>
        <c:lblOffset val="100"/>
        <c:noMultiLvlLbl val="0"/>
      </c:catAx>
      <c:valAx>
        <c:axId val="43157376"/>
        <c:scaling>
          <c:orientation val="minMax"/>
        </c:scaling>
        <c:delete val="1"/>
        <c:axPos val="b"/>
        <c:numFmt formatCode="General" sourceLinked="1"/>
        <c:majorTickMark val="none"/>
        <c:minorTickMark val="none"/>
        <c:tickLblPos val="none"/>
        <c:crossAx val="43155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accent5">
                    <a:lumMod val="50000"/>
                  </a:schemeClr>
                </a:solidFill>
              </a:defRPr>
            </a:pPr>
            <a:r>
              <a:rPr lang="en-US" dirty="0">
                <a:solidFill>
                  <a:schemeClr val="accent5">
                    <a:lumMod val="50000"/>
                  </a:schemeClr>
                </a:solidFill>
              </a:rPr>
              <a:t>January 2018 </a:t>
            </a:r>
            <a:br>
              <a:rPr lang="en-US" dirty="0">
                <a:solidFill>
                  <a:schemeClr val="accent5">
                    <a:lumMod val="50000"/>
                  </a:schemeClr>
                </a:solidFill>
              </a:rPr>
            </a:br>
            <a:r>
              <a:rPr lang="en-US" dirty="0">
                <a:solidFill>
                  <a:schemeClr val="accent5">
                    <a:lumMod val="50000"/>
                  </a:schemeClr>
                </a:solidFill>
              </a:rPr>
              <a:t>$500,000 portfolio</a:t>
            </a:r>
          </a:p>
        </c:rich>
      </c:tx>
      <c:overlay val="0"/>
    </c:title>
    <c:autoTitleDeleted val="0"/>
    <c:plotArea>
      <c:layout/>
      <c:pieChart>
        <c:varyColors val="1"/>
        <c:ser>
          <c:idx val="0"/>
          <c:order val="0"/>
          <c:tx>
            <c:strRef>
              <c:f>Sheet1!$B$1</c:f>
              <c:strCache>
                <c:ptCount val="1"/>
                <c:pt idx="0">
                  <c:v>January 2013 $500,000 portfolio</c:v>
                </c:pt>
              </c:strCache>
            </c:strRef>
          </c:tx>
          <c:dLbls>
            <c:dLbl>
              <c:idx val="0"/>
              <c:tx>
                <c:rich>
                  <a:bodyPr/>
                  <a:lstStyle/>
                  <a:p>
                    <a:r>
                      <a:rPr lang="en-US"/>
                      <a:t>$166,667</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CFD-46EE-8E1C-A42426B20983}"/>
                </c:ext>
              </c:extLst>
            </c:dLbl>
            <c:dLbl>
              <c:idx val="3"/>
              <c:delete val="1"/>
              <c:extLst>
                <c:ext xmlns:c15="http://schemas.microsoft.com/office/drawing/2012/chart" uri="{CE6537A1-D6FC-4f65-9D91-7224C49458BB}"/>
                <c:ext xmlns:c16="http://schemas.microsoft.com/office/drawing/2014/chart" uri="{C3380CC4-5D6E-409C-BE32-E72D297353CC}">
                  <c16:uniqueId val="{00000000-9953-4DE1-B4B0-3D282069AAB2}"/>
                </c:ext>
              </c:extLst>
            </c:dLbl>
            <c:dLbl>
              <c:idx val="4"/>
              <c:delete val="1"/>
              <c:extLst>
                <c:ext xmlns:c15="http://schemas.microsoft.com/office/drawing/2012/chart" uri="{CE6537A1-D6FC-4f65-9D91-7224C49458BB}"/>
                <c:ext xmlns:c16="http://schemas.microsoft.com/office/drawing/2014/chart" uri="{C3380CC4-5D6E-409C-BE32-E72D297353CC}">
                  <c16:uniqueId val="{00000001-9953-4DE1-B4B0-3D282069AAB2}"/>
                </c:ext>
              </c:extLst>
            </c:dLbl>
            <c:spPr>
              <a:noFill/>
              <a:ln>
                <a:noFill/>
              </a:ln>
              <a:effectLst/>
            </c:sp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Sheet1!$A$2:$A$6</c:f>
              <c:strCache>
                <c:ptCount val="3"/>
                <c:pt idx="0">
                  <c:v>1st Qtr</c:v>
                </c:pt>
                <c:pt idx="1">
                  <c:v>2nd Qtr</c:v>
                </c:pt>
                <c:pt idx="2">
                  <c:v>3rd Qtr</c:v>
                </c:pt>
              </c:strCache>
            </c:strRef>
          </c:cat>
          <c:val>
            <c:numRef>
              <c:f>Sheet1!$B$2:$B$6</c:f>
              <c:numCache>
                <c:formatCode>"$"#,##0_);[Red]\("$"#,##0\)</c:formatCode>
                <c:ptCount val="5"/>
                <c:pt idx="0">
                  <c:v>166666</c:v>
                </c:pt>
                <c:pt idx="1">
                  <c:v>166667</c:v>
                </c:pt>
                <c:pt idx="2">
                  <c:v>166666</c:v>
                </c:pt>
              </c:numCache>
            </c:numRef>
          </c:val>
          <c:extLst>
            <c:ext xmlns:c16="http://schemas.microsoft.com/office/drawing/2014/chart" uri="{C3380CC4-5D6E-409C-BE32-E72D297353CC}">
              <c16:uniqueId val="{00000002-9953-4DE1-B4B0-3D282069AAB2}"/>
            </c:ext>
          </c:extLst>
        </c:ser>
        <c:dLbls>
          <c:showLegendKey val="0"/>
          <c:showVal val="1"/>
          <c:showCatName val="0"/>
          <c:showSerName val="0"/>
          <c:showPercent val="0"/>
          <c:showBubbleSize val="0"/>
          <c:showLeaderLines val="1"/>
        </c:dLbls>
        <c:firstSliceAng val="0"/>
      </c:pieChart>
    </c:plotArea>
    <c:plotVisOnly val="1"/>
    <c:dispBlanksAs val="zero"/>
    <c:showDLblsOverMax val="0"/>
  </c:chart>
  <c:txPr>
    <a:bodyPr/>
    <a:lstStyle/>
    <a:p>
      <a:pPr>
        <a:defRPr sz="1400" b="1">
          <a:solidFill>
            <a:schemeClr val="bg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solidFill>
                  <a:schemeClr val="accent5">
                    <a:lumMod val="50000"/>
                  </a:schemeClr>
                </a:solidFill>
              </a:rPr>
              <a:t>December 2018 </a:t>
            </a:r>
            <a:br>
              <a:rPr lang="en-US" dirty="0">
                <a:solidFill>
                  <a:schemeClr val="accent5">
                    <a:lumMod val="50000"/>
                  </a:schemeClr>
                </a:solidFill>
              </a:rPr>
            </a:br>
            <a:r>
              <a:rPr lang="en-US" dirty="0">
                <a:solidFill>
                  <a:schemeClr val="accent5">
                    <a:lumMod val="50000"/>
                  </a:schemeClr>
                </a:solidFill>
              </a:rPr>
              <a:t>$550,000 portfolio</a:t>
            </a:r>
          </a:p>
        </c:rich>
      </c:tx>
      <c:overlay val="0"/>
    </c:title>
    <c:autoTitleDeleted val="0"/>
    <c:plotArea>
      <c:layout/>
      <c:pieChart>
        <c:varyColors val="1"/>
        <c:ser>
          <c:idx val="0"/>
          <c:order val="0"/>
          <c:tx>
            <c:strRef>
              <c:f>Sheet1!$B$1</c:f>
              <c:strCache>
                <c:ptCount val="1"/>
                <c:pt idx="0">
                  <c:v>December 2013 $550,000 portfolio</c:v>
                </c:pt>
              </c:strCache>
            </c:strRef>
          </c:tx>
          <c:dLbls>
            <c:dLbl>
              <c:idx val="0"/>
              <c:layout>
                <c:manualLayout>
                  <c:x val="-0.191227252843398"/>
                  <c:y val="0.123138451443571"/>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C9-445F-8514-BF1A9812908B}"/>
                </c:ext>
              </c:extLst>
            </c:dLbl>
            <c:dLbl>
              <c:idx val="2"/>
              <c:layout>
                <c:manualLayout>
                  <c:x val="0.21066951006124199"/>
                  <c:y val="5.230511811023640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C9-445F-8514-BF1A9812908B}"/>
                </c:ext>
              </c:extLst>
            </c:dLbl>
            <c:dLbl>
              <c:idx val="3"/>
              <c:delete val="1"/>
              <c:extLst>
                <c:ext xmlns:c15="http://schemas.microsoft.com/office/drawing/2012/chart" uri="{CE6537A1-D6FC-4f65-9D91-7224C49458BB}"/>
                <c:ext xmlns:c16="http://schemas.microsoft.com/office/drawing/2014/chart" uri="{C3380CC4-5D6E-409C-BE32-E72D297353CC}">
                  <c16:uniqueId val="{00000002-EBC9-445F-8514-BF1A9812908B}"/>
                </c:ext>
              </c:extLst>
            </c:dLbl>
            <c:dLbl>
              <c:idx val="4"/>
              <c:delete val="1"/>
              <c:extLst>
                <c:ext xmlns:c15="http://schemas.microsoft.com/office/drawing/2012/chart" uri="{CE6537A1-D6FC-4f65-9D91-7224C49458BB}"/>
                <c:ext xmlns:c16="http://schemas.microsoft.com/office/drawing/2014/chart" uri="{C3380CC4-5D6E-409C-BE32-E72D297353CC}">
                  <c16:uniqueId val="{00000003-EBC9-445F-8514-BF1A9812908B}"/>
                </c:ext>
              </c:extLst>
            </c:dLbl>
            <c:spPr>
              <a:noFill/>
              <a:ln>
                <a:noFill/>
              </a:ln>
              <a:effectLst/>
            </c:sp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Sheet1!$A$2:$A$6</c:f>
              <c:strCache>
                <c:ptCount val="3"/>
                <c:pt idx="0">
                  <c:v>1st Qtr</c:v>
                </c:pt>
                <c:pt idx="1">
                  <c:v>2nd Qtr</c:v>
                </c:pt>
                <c:pt idx="2">
                  <c:v>3rd Qtr</c:v>
                </c:pt>
              </c:strCache>
            </c:strRef>
          </c:cat>
          <c:val>
            <c:numRef>
              <c:f>Sheet1!$B$2:$B$6</c:f>
              <c:numCache>
                <c:formatCode>"$"#,##0_);[Red]\("$"#,##0\)</c:formatCode>
                <c:ptCount val="5"/>
                <c:pt idx="0">
                  <c:v>171000</c:v>
                </c:pt>
                <c:pt idx="1">
                  <c:v>176000</c:v>
                </c:pt>
                <c:pt idx="2">
                  <c:v>203000</c:v>
                </c:pt>
              </c:numCache>
            </c:numRef>
          </c:val>
          <c:extLst>
            <c:ext xmlns:c16="http://schemas.microsoft.com/office/drawing/2014/chart" uri="{C3380CC4-5D6E-409C-BE32-E72D297353CC}">
              <c16:uniqueId val="{00000004-EBC9-445F-8514-BF1A9812908B}"/>
            </c:ext>
          </c:extLst>
        </c:ser>
        <c:dLbls>
          <c:showLegendKey val="0"/>
          <c:showVal val="1"/>
          <c:showCatName val="0"/>
          <c:showSerName val="0"/>
          <c:showPercent val="0"/>
          <c:showBubbleSize val="0"/>
          <c:showLeaderLines val="1"/>
        </c:dLbls>
        <c:firstSliceAng val="0"/>
      </c:pieChart>
    </c:plotArea>
    <c:plotVisOnly val="1"/>
    <c:dispBlanksAs val="zero"/>
    <c:showDLblsOverMax val="0"/>
  </c:chart>
  <c:txPr>
    <a:bodyPr/>
    <a:lstStyle/>
    <a:p>
      <a:pPr>
        <a:defRPr sz="1400" b="1">
          <a:solidFill>
            <a:schemeClr val="bg1"/>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accent5">
                    <a:lumMod val="50000"/>
                  </a:schemeClr>
                </a:solidFill>
              </a:defRPr>
            </a:pPr>
            <a:r>
              <a:rPr lang="en-US" baseline="0" dirty="0">
                <a:solidFill>
                  <a:schemeClr val="accent2"/>
                </a:solidFill>
              </a:rPr>
              <a:t>Rebalance</a:t>
            </a:r>
          </a:p>
          <a:p>
            <a:pPr>
              <a:defRPr>
                <a:solidFill>
                  <a:schemeClr val="accent5">
                    <a:lumMod val="50000"/>
                  </a:schemeClr>
                </a:solidFill>
              </a:defRPr>
            </a:pPr>
            <a:r>
              <a:rPr lang="en-US" baseline="0" dirty="0">
                <a:solidFill>
                  <a:schemeClr val="accent5">
                    <a:lumMod val="50000"/>
                  </a:schemeClr>
                </a:solidFill>
              </a:rPr>
              <a:t> December</a:t>
            </a:r>
            <a:r>
              <a:rPr lang="en-US" dirty="0">
                <a:solidFill>
                  <a:schemeClr val="accent5">
                    <a:lumMod val="50000"/>
                  </a:schemeClr>
                </a:solidFill>
              </a:rPr>
              <a:t> 2018 </a:t>
            </a:r>
            <a:br>
              <a:rPr lang="en-US" dirty="0">
                <a:solidFill>
                  <a:schemeClr val="accent5">
                    <a:lumMod val="50000"/>
                  </a:schemeClr>
                </a:solidFill>
              </a:rPr>
            </a:br>
            <a:r>
              <a:rPr lang="en-US" dirty="0">
                <a:solidFill>
                  <a:schemeClr val="accent5">
                    <a:lumMod val="50000"/>
                  </a:schemeClr>
                </a:solidFill>
              </a:rPr>
              <a:t>$550,000 portfolio</a:t>
            </a:r>
          </a:p>
        </c:rich>
      </c:tx>
      <c:overlay val="0"/>
    </c:title>
    <c:autoTitleDeleted val="0"/>
    <c:plotArea>
      <c:layout/>
      <c:pieChart>
        <c:varyColors val="1"/>
        <c:ser>
          <c:idx val="0"/>
          <c:order val="0"/>
          <c:tx>
            <c:strRef>
              <c:f>Sheet1!$B$1</c:f>
              <c:strCache>
                <c:ptCount val="1"/>
                <c:pt idx="0">
                  <c:v>January 2013 $500,000 portfolio</c:v>
                </c:pt>
              </c:strCache>
            </c:strRef>
          </c:tx>
          <c:dLbls>
            <c:dLbl>
              <c:idx val="0"/>
              <c:tx>
                <c:rich>
                  <a:bodyPr/>
                  <a:lstStyle/>
                  <a:p>
                    <a:r>
                      <a:rPr lang="en-US" dirty="0"/>
                      <a:t>$183,333</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DFE-4B76-A476-C0A949668467}"/>
                </c:ext>
              </c:extLst>
            </c:dLbl>
            <c:dLbl>
              <c:idx val="1"/>
              <c:tx>
                <c:rich>
                  <a:bodyPr/>
                  <a:lstStyle/>
                  <a:p>
                    <a:r>
                      <a:rPr lang="en-US" dirty="0"/>
                      <a:t>$183,334 </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DFE-4B76-A476-C0A949668467}"/>
                </c:ext>
              </c:extLst>
            </c:dLbl>
            <c:dLbl>
              <c:idx val="2"/>
              <c:tx>
                <c:rich>
                  <a:bodyPr/>
                  <a:lstStyle/>
                  <a:p>
                    <a:r>
                      <a:rPr lang="en-US" dirty="0"/>
                      <a:t>$183,333 </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DFE-4B76-A476-C0A949668467}"/>
                </c:ext>
              </c:extLst>
            </c:dLbl>
            <c:dLbl>
              <c:idx val="3"/>
              <c:delete val="1"/>
              <c:extLst>
                <c:ext xmlns:c15="http://schemas.microsoft.com/office/drawing/2012/chart" uri="{CE6537A1-D6FC-4f65-9D91-7224C49458BB}"/>
                <c:ext xmlns:c16="http://schemas.microsoft.com/office/drawing/2014/chart" uri="{C3380CC4-5D6E-409C-BE32-E72D297353CC}">
                  <c16:uniqueId val="{00000003-0DFE-4B76-A476-C0A949668467}"/>
                </c:ext>
              </c:extLst>
            </c:dLbl>
            <c:dLbl>
              <c:idx val="4"/>
              <c:delete val="1"/>
              <c:extLst>
                <c:ext xmlns:c15="http://schemas.microsoft.com/office/drawing/2012/chart" uri="{CE6537A1-D6FC-4f65-9D91-7224C49458BB}"/>
                <c:ext xmlns:c16="http://schemas.microsoft.com/office/drawing/2014/chart" uri="{C3380CC4-5D6E-409C-BE32-E72D297353CC}">
                  <c16:uniqueId val="{00000004-0DFE-4B76-A476-C0A949668467}"/>
                </c:ext>
              </c:extLst>
            </c:dLbl>
            <c:spPr>
              <a:noFill/>
              <a:ln>
                <a:noFill/>
              </a:ln>
              <a:effectLst/>
            </c:sp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Sheet1!$A$2:$A$6</c:f>
              <c:strCache>
                <c:ptCount val="3"/>
                <c:pt idx="0">
                  <c:v>1st Qtr</c:v>
                </c:pt>
                <c:pt idx="1">
                  <c:v>2nd Qtr</c:v>
                </c:pt>
                <c:pt idx="2">
                  <c:v>3rd Qtr</c:v>
                </c:pt>
              </c:strCache>
            </c:strRef>
          </c:cat>
          <c:val>
            <c:numRef>
              <c:f>Sheet1!$B$2:$B$6</c:f>
              <c:numCache>
                <c:formatCode>"$"#,##0_);[Red]\("$"#,##0\)</c:formatCode>
                <c:ptCount val="5"/>
                <c:pt idx="0">
                  <c:v>166666</c:v>
                </c:pt>
                <c:pt idx="1">
                  <c:v>166667</c:v>
                </c:pt>
                <c:pt idx="2">
                  <c:v>166666</c:v>
                </c:pt>
              </c:numCache>
            </c:numRef>
          </c:val>
          <c:extLst>
            <c:ext xmlns:c16="http://schemas.microsoft.com/office/drawing/2014/chart" uri="{C3380CC4-5D6E-409C-BE32-E72D297353CC}">
              <c16:uniqueId val="{00000005-0DFE-4B76-A476-C0A949668467}"/>
            </c:ext>
          </c:extLst>
        </c:ser>
        <c:dLbls>
          <c:showLegendKey val="0"/>
          <c:showVal val="1"/>
          <c:showCatName val="0"/>
          <c:showSerName val="0"/>
          <c:showPercent val="0"/>
          <c:showBubbleSize val="0"/>
          <c:showLeaderLines val="1"/>
        </c:dLbls>
        <c:firstSliceAng val="0"/>
      </c:pieChart>
    </c:plotArea>
    <c:plotVisOnly val="1"/>
    <c:dispBlanksAs val="zero"/>
    <c:showDLblsOverMax val="0"/>
  </c:chart>
  <c:txPr>
    <a:bodyPr/>
    <a:lstStyle/>
    <a:p>
      <a:pPr>
        <a:defRPr sz="1400" b="1">
          <a:solidFill>
            <a:schemeClr val="bg1"/>
          </a:solidFil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170238" cy="479424"/>
          </a:xfrm>
          <a:prstGeom prst="rect">
            <a:avLst/>
          </a:prstGeom>
        </p:spPr>
        <p:txBody>
          <a:bodyPr vert="horz" lIns="91414" tIns="45706" rIns="91414" bIns="45706" rtlCol="0"/>
          <a:lstStyle>
            <a:lvl1pPr algn="l">
              <a:defRPr sz="1200"/>
            </a:lvl1pPr>
          </a:lstStyle>
          <a:p>
            <a:endParaRPr lang="en-US" dirty="0"/>
          </a:p>
        </p:txBody>
      </p:sp>
      <p:sp>
        <p:nvSpPr>
          <p:cNvPr id="3" name="Date Placeholder 2"/>
          <p:cNvSpPr>
            <a:spLocks noGrp="1"/>
          </p:cNvSpPr>
          <p:nvPr>
            <p:ph type="dt" sz="quarter" idx="1"/>
          </p:nvPr>
        </p:nvSpPr>
        <p:spPr>
          <a:xfrm>
            <a:off x="4143376" y="2"/>
            <a:ext cx="3170238" cy="479424"/>
          </a:xfrm>
          <a:prstGeom prst="rect">
            <a:avLst/>
          </a:prstGeom>
        </p:spPr>
        <p:txBody>
          <a:bodyPr vert="horz" lIns="91414" tIns="45706" rIns="91414" bIns="45706" rtlCol="0"/>
          <a:lstStyle>
            <a:lvl1pPr algn="r">
              <a:defRPr sz="1200"/>
            </a:lvl1pPr>
          </a:lstStyle>
          <a:p>
            <a:fld id="{462A3FD3-2DFD-4857-B10C-FDF2A5951206}" type="datetimeFigureOut">
              <a:rPr lang="en-US" smtClean="0"/>
              <a:pPr/>
              <a:t>4/29/2020</a:t>
            </a:fld>
            <a:endParaRPr lang="en-US" dirty="0"/>
          </a:p>
        </p:txBody>
      </p:sp>
      <p:sp>
        <p:nvSpPr>
          <p:cNvPr id="4" name="Footer Placeholder 3"/>
          <p:cNvSpPr>
            <a:spLocks noGrp="1"/>
          </p:cNvSpPr>
          <p:nvPr>
            <p:ph type="ftr" sz="quarter" idx="2"/>
          </p:nvPr>
        </p:nvSpPr>
        <p:spPr>
          <a:xfrm>
            <a:off x="1" y="9120189"/>
            <a:ext cx="3170238" cy="479424"/>
          </a:xfrm>
          <a:prstGeom prst="rect">
            <a:avLst/>
          </a:prstGeom>
        </p:spPr>
        <p:txBody>
          <a:bodyPr vert="horz" lIns="91414" tIns="45706" rIns="91414" bIns="45706"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76" y="9120189"/>
            <a:ext cx="3170238" cy="479424"/>
          </a:xfrm>
          <a:prstGeom prst="rect">
            <a:avLst/>
          </a:prstGeom>
        </p:spPr>
        <p:txBody>
          <a:bodyPr vert="horz" lIns="91414" tIns="45706" rIns="91414" bIns="45706" rtlCol="0" anchor="b"/>
          <a:lstStyle>
            <a:lvl1pPr algn="r">
              <a:defRPr sz="1200"/>
            </a:lvl1pPr>
          </a:lstStyle>
          <a:p>
            <a:fld id="{0C1E1D32-A52B-4EA3-91C6-733BCC198805}" type="slidenum">
              <a:rPr lang="en-US" smtClean="0"/>
              <a:pPr/>
              <a:t>‹#›</a:t>
            </a:fld>
            <a:endParaRPr lang="en-US" dirty="0"/>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170238" cy="479424"/>
          </a:xfrm>
          <a:prstGeom prst="rect">
            <a:avLst/>
          </a:prstGeom>
        </p:spPr>
        <p:txBody>
          <a:bodyPr vert="horz" lIns="91414" tIns="45706" rIns="91414" bIns="45706" rtlCol="0"/>
          <a:lstStyle>
            <a:lvl1pPr algn="l">
              <a:defRPr sz="1200"/>
            </a:lvl1pPr>
          </a:lstStyle>
          <a:p>
            <a:endParaRPr lang="en-US" dirty="0"/>
          </a:p>
        </p:txBody>
      </p:sp>
      <p:sp>
        <p:nvSpPr>
          <p:cNvPr id="3" name="Date Placeholder 2"/>
          <p:cNvSpPr>
            <a:spLocks noGrp="1"/>
          </p:cNvSpPr>
          <p:nvPr>
            <p:ph type="dt" idx="1"/>
          </p:nvPr>
        </p:nvSpPr>
        <p:spPr>
          <a:xfrm>
            <a:off x="4143376" y="2"/>
            <a:ext cx="3170238" cy="479424"/>
          </a:xfrm>
          <a:prstGeom prst="rect">
            <a:avLst/>
          </a:prstGeom>
        </p:spPr>
        <p:txBody>
          <a:bodyPr vert="horz" lIns="91414" tIns="45706" rIns="91414" bIns="45706" rtlCol="0"/>
          <a:lstStyle>
            <a:lvl1pPr algn="r">
              <a:defRPr sz="1200"/>
            </a:lvl1pPr>
          </a:lstStyle>
          <a:p>
            <a:fld id="{8C879D34-8AE5-4534-83A7-02B1B034DB55}" type="datetimeFigureOut">
              <a:rPr lang="en-US" smtClean="0"/>
              <a:pPr/>
              <a:t>4/29/2020</a:t>
            </a:fld>
            <a:endParaRPr lang="en-US" dirty="0"/>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1414" tIns="45706" rIns="91414" bIns="45706" rtlCol="0" anchor="ctr"/>
          <a:lstStyle/>
          <a:p>
            <a:endParaRPr lang="en-US" dirty="0"/>
          </a:p>
        </p:txBody>
      </p:sp>
      <p:sp>
        <p:nvSpPr>
          <p:cNvPr id="5" name="Notes Placeholder 4"/>
          <p:cNvSpPr>
            <a:spLocks noGrp="1"/>
          </p:cNvSpPr>
          <p:nvPr>
            <p:ph type="body" sz="quarter" idx="3"/>
          </p:nvPr>
        </p:nvSpPr>
        <p:spPr>
          <a:xfrm>
            <a:off x="731840" y="4560890"/>
            <a:ext cx="5851525" cy="4319587"/>
          </a:xfrm>
          <a:prstGeom prst="rect">
            <a:avLst/>
          </a:prstGeom>
        </p:spPr>
        <p:txBody>
          <a:bodyPr vert="horz" lIns="91414" tIns="45706" rIns="91414" bIns="4570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20189"/>
            <a:ext cx="3170238" cy="479424"/>
          </a:xfrm>
          <a:prstGeom prst="rect">
            <a:avLst/>
          </a:prstGeom>
        </p:spPr>
        <p:txBody>
          <a:bodyPr vert="horz" lIns="91414" tIns="45706" rIns="91414" bIns="4570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376" y="9120189"/>
            <a:ext cx="3170238" cy="479424"/>
          </a:xfrm>
          <a:prstGeom prst="rect">
            <a:avLst/>
          </a:prstGeom>
        </p:spPr>
        <p:txBody>
          <a:bodyPr vert="horz" lIns="91414" tIns="45706" rIns="91414" bIns="45706" rtlCol="0" anchor="b"/>
          <a:lstStyle>
            <a:lvl1pPr algn="r">
              <a:defRPr sz="1200"/>
            </a:lvl1pPr>
          </a:lstStyle>
          <a:p>
            <a:fld id="{14E192E1-6B38-474B-ABF4-82229EA59B63}" type="slidenum">
              <a:rPr lang="en-US" smtClean="0"/>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77">
              <a:defRPr/>
            </a:pPr>
            <a:r>
              <a:rPr lang="en-US" b="1" dirty="0"/>
              <a:t>[REMOVE SLIDE WHEN USING FOR BANK FIRM OR CHASE].  </a:t>
            </a:r>
          </a:p>
          <a:p>
            <a:pPr eaLnBrk="1" hangingPunct="1"/>
            <a:endParaRPr lang="en-US" dirty="0"/>
          </a:p>
          <a:p>
            <a:pPr eaLnBrk="1" hangingPunct="1"/>
            <a:r>
              <a:rPr lang="en-US" dirty="0"/>
              <a:t>Hello, my name is ____________.   </a:t>
            </a:r>
          </a:p>
          <a:p>
            <a:pPr eaLnBrk="1" hangingPunct="1"/>
            <a:endParaRPr lang="en-US" dirty="0"/>
          </a:p>
          <a:p>
            <a:pPr eaLnBrk="1" hangingPunct="1"/>
            <a:r>
              <a:rPr lang="en-US" b="0" i="0" dirty="0"/>
              <a:t>Today,</a:t>
            </a:r>
            <a:r>
              <a:rPr lang="en-US" b="0" i="0" baseline="0" dirty="0"/>
              <a:t> we will discuss investing in today’s tax environment, and take a look at some tax efficient opportunities that can help to navigate a challenging tax environment.</a:t>
            </a:r>
            <a:endParaRPr lang="en-US" b="0" i="0" dirty="0"/>
          </a:p>
        </p:txBody>
      </p:sp>
      <p:sp>
        <p:nvSpPr>
          <p:cNvPr id="5" name="Slide Number Placeholder 4"/>
          <p:cNvSpPr>
            <a:spLocks noGrp="1"/>
          </p:cNvSpPr>
          <p:nvPr>
            <p:ph type="sldNum" sz="quarter" idx="10"/>
          </p:nvPr>
        </p:nvSpPr>
        <p:spPr/>
        <p:txBody>
          <a:bodyPr/>
          <a:lstStyle/>
          <a:p>
            <a:fld id="{14E192E1-6B38-474B-ABF4-82229EA59B63}" type="slidenum">
              <a:rPr lang="en-US" smtClean="0"/>
              <a:pPr/>
              <a:t>1</a:t>
            </a:fld>
            <a:endParaRPr lang="en-US" dirty="0"/>
          </a:p>
        </p:txBody>
      </p:sp>
    </p:spTree>
    <p:extLst>
      <p:ext uri="{BB962C8B-B14F-4D97-AF65-F5344CB8AC3E}">
        <p14:creationId xmlns:p14="http://schemas.microsoft.com/office/powerpoint/2010/main" val="578124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a:t>
            </a:r>
            <a:r>
              <a:rPr lang="en-US" baseline="0" dirty="0"/>
              <a:t> 1913, there have been five major tax reforms.  The last one prior to 2017 was in 1986.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E192E1-6B38-474B-ABF4-82229EA59B63}"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606492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2017 the Tax Cuts and Jobs Act was introduced, featuring seven tax brackets with a top tax rate of 37 (vs. 39.6% in ‘17). </a:t>
            </a:r>
          </a:p>
          <a:p>
            <a:endParaRPr lang="en-US" dirty="0"/>
          </a:p>
          <a:p>
            <a:r>
              <a:rPr lang="en-US" dirty="0"/>
              <a:t>In general, the tax rates were lowered (e.g., 15% to 12%; 25% to 22%; 28% to 24%) and the tax brackets were adjusted to cover a larger bracket of income.</a:t>
            </a:r>
          </a:p>
          <a:p>
            <a:endParaRPr lang="en-US" dirty="0"/>
          </a:p>
          <a:p>
            <a:r>
              <a:rPr lang="en-US" dirty="0"/>
              <a:t>Also note that the marriage penalty was reduced slightly. Married couples only pay more tax when their combined incomes reach $622+. Below $622K, couples pay the same taxes combined, whether single or married.</a:t>
            </a:r>
          </a:p>
          <a:p>
            <a:endParaRPr lang="en-US" dirty="0"/>
          </a:p>
        </p:txBody>
      </p:sp>
      <p:sp>
        <p:nvSpPr>
          <p:cNvPr id="5" name="Slide Number Placeholder 4"/>
          <p:cNvSpPr>
            <a:spLocks noGrp="1"/>
          </p:cNvSpPr>
          <p:nvPr>
            <p:ph type="sldNum" sz="quarter" idx="10"/>
          </p:nvPr>
        </p:nvSpPr>
        <p:spPr/>
        <p:txBody>
          <a:bodyPr/>
          <a:lstStyle/>
          <a:p>
            <a:fld id="{14E192E1-6B38-474B-ABF4-82229EA59B63}" type="slidenum">
              <a:rPr lang="en-US" smtClean="0"/>
              <a:pPr/>
              <a:t>11</a:t>
            </a:fld>
            <a:endParaRPr lang="en-US"/>
          </a:p>
        </p:txBody>
      </p:sp>
    </p:spTree>
    <p:extLst>
      <p:ext uri="{BB962C8B-B14F-4D97-AF65-F5344CB8AC3E}">
        <p14:creationId xmlns:p14="http://schemas.microsoft.com/office/powerpoint/2010/main" val="636700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TCJA did not repeal the 3.8% Medicare Surtax that applies to income above $200,000 for single filers and $250,000 for joint filers.  We still have four tax rates on long-term capital gains and qualified dividends depending on the taxpayer’s income bracket. </a:t>
            </a:r>
          </a:p>
          <a:p>
            <a:endParaRPr lang="en-US" dirty="0"/>
          </a:p>
          <a:p>
            <a:r>
              <a:rPr lang="en-US" strike="noStrike" baseline="0" dirty="0"/>
              <a:t>NOTE: The income that is assessed via the Medicare Surtax is NOT adjusted for inflation. Therefore, more taxpayers are likely to become subject to future tax increases.</a:t>
            </a:r>
          </a:p>
        </p:txBody>
      </p:sp>
      <p:sp>
        <p:nvSpPr>
          <p:cNvPr id="4" name="Slide Number Placeholder 3"/>
          <p:cNvSpPr>
            <a:spLocks noGrp="1"/>
          </p:cNvSpPr>
          <p:nvPr>
            <p:ph type="sldNum" sz="quarter" idx="10"/>
          </p:nvPr>
        </p:nvSpPr>
        <p:spPr/>
        <p:txBody>
          <a:bodyPr/>
          <a:lstStyle/>
          <a:p>
            <a:fld id="{0EDE5975-ECA6-46D4-BA11-83DB4F623AAD}" type="slidenum">
              <a:rPr lang="en-US" smtClean="0"/>
              <a:t>12</a:t>
            </a:fld>
            <a:endParaRPr lang="en-US"/>
          </a:p>
        </p:txBody>
      </p:sp>
    </p:spTree>
    <p:extLst>
      <p:ext uri="{BB962C8B-B14F-4D97-AF65-F5344CB8AC3E}">
        <p14:creationId xmlns:p14="http://schemas.microsoft.com/office/powerpoint/2010/main" val="2486142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8365">
              <a:defRPr/>
            </a:pPr>
            <a:r>
              <a:rPr lang="en-US" sz="1200" dirty="0"/>
              <a:t>TCJA repealed personal exemptions, and increased the standard deduction to $12,400 for single filers (inflation adjusted for 2020), $18,650 for head of household filers, and $24,800 for joint filers. </a:t>
            </a:r>
          </a:p>
          <a:p>
            <a:pPr defTabSz="908365">
              <a:defRPr/>
            </a:pPr>
            <a:endParaRPr lang="en-US" sz="1200" b="1" dirty="0">
              <a:solidFill>
                <a:schemeClr val="accent5">
                  <a:lumMod val="75000"/>
                </a:schemeClr>
              </a:solidFill>
            </a:endParaRPr>
          </a:p>
          <a:p>
            <a:pPr defTabSz="908365">
              <a:defRPr/>
            </a:pPr>
            <a:r>
              <a:rPr lang="en-US" sz="1200" dirty="0"/>
              <a:t>The tax plan increased </a:t>
            </a:r>
            <a:r>
              <a:rPr lang="en-US" sz="1200" dirty="0">
                <a:solidFill>
                  <a:schemeClr val="accent5">
                    <a:lumMod val="75000"/>
                  </a:schemeClr>
                </a:solidFill>
              </a:rPr>
              <a:t>Child Tax Credit to $2,000 </a:t>
            </a:r>
            <a:r>
              <a:rPr lang="en-US" sz="1200" dirty="0"/>
              <a:t>of which $1,400 is refundable. The child tax credit phases out beginning at $200,000 of adjusted gross income for single filers and $400,000 for joint filers. </a:t>
            </a:r>
          </a:p>
          <a:p>
            <a:endParaRPr lang="en-US" dirty="0"/>
          </a:p>
        </p:txBody>
      </p:sp>
      <p:sp>
        <p:nvSpPr>
          <p:cNvPr id="4" name="Slide Number Placeholder 3"/>
          <p:cNvSpPr>
            <a:spLocks noGrp="1"/>
          </p:cNvSpPr>
          <p:nvPr>
            <p:ph type="sldNum" sz="quarter" idx="10"/>
          </p:nvPr>
        </p:nvSpPr>
        <p:spPr/>
        <p:txBody>
          <a:bodyPr/>
          <a:lstStyle/>
          <a:p>
            <a:fld id="{61844214-9D10-4763-8D5D-77CA6365D3FA}" type="slidenum">
              <a:rPr lang="en-US" smtClean="0"/>
              <a:t>13</a:t>
            </a:fld>
            <a:endParaRPr lang="en-US"/>
          </a:p>
        </p:txBody>
      </p:sp>
    </p:spTree>
    <p:extLst>
      <p:ext uri="{BB962C8B-B14F-4D97-AF65-F5344CB8AC3E}">
        <p14:creationId xmlns:p14="http://schemas.microsoft.com/office/powerpoint/2010/main" val="3233678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have been changes to itemized deductions after TCJA</a:t>
            </a:r>
          </a:p>
          <a:p>
            <a:endParaRPr lang="en-US" dirty="0"/>
          </a:p>
          <a:p>
            <a:r>
              <a:rPr lang="en-US" dirty="0"/>
              <a:t>The deduction for the interest paid on mortgages entered into after December 15, 2017 are limited to the first $750,000 of debt. Previously, </a:t>
            </a:r>
            <a:r>
              <a:rPr lang="en-US" b="1" dirty="0"/>
              <a:t>interest on mortgage debt </a:t>
            </a:r>
            <a:r>
              <a:rPr lang="en-US" dirty="0"/>
              <a:t>up to $1 million was deductible, and those existing loans are grandfathered under the current law. </a:t>
            </a:r>
            <a:r>
              <a:rPr lang="en-US" i="1" dirty="0"/>
              <a:t>Homeowners with mortgages over $750,000 might be less inclined to move since they would lose part of the tax benefits of the mortgage.</a:t>
            </a:r>
            <a:r>
              <a:rPr lang="en-US" dirty="0"/>
              <a:t>  Also, the ability to refinance an existing loan up to $1 million is grandfathered so long as the homeowner doesn’t change the term or amount.</a:t>
            </a:r>
            <a:r>
              <a:rPr lang="en-US" i="1" dirty="0"/>
              <a:t> **The effect of lowering the mortgage limit would likely be regional.  Most mortgages are far less than $750,000</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deduction for interest paid for a second home is still allowed, as long as the combined debt on the two homes doesn’t exceed the applicable limit.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Deductions for interest paid on </a:t>
            </a:r>
            <a:r>
              <a:rPr lang="en-US" b="1" dirty="0"/>
              <a:t>home equity loans </a:t>
            </a:r>
            <a:r>
              <a:rPr lang="en-US" dirty="0"/>
              <a:t>– both new loans and existing – have been eliminated.</a:t>
            </a:r>
          </a:p>
          <a:p>
            <a:endParaRPr lang="en-US" dirty="0"/>
          </a:p>
          <a:p>
            <a:r>
              <a:rPr lang="en-US" dirty="0"/>
              <a:t>Charitable contributions continue to be deductible. Donations of cash to public charities are now deductible up to 60% of Adjusted Gross Income (AGI), rather than the current 50% limit.</a:t>
            </a:r>
          </a:p>
        </p:txBody>
      </p:sp>
      <p:sp>
        <p:nvSpPr>
          <p:cNvPr id="4" name="Slide Number Placeholder 3"/>
          <p:cNvSpPr>
            <a:spLocks noGrp="1"/>
          </p:cNvSpPr>
          <p:nvPr>
            <p:ph type="sldNum" sz="quarter" idx="10"/>
          </p:nvPr>
        </p:nvSpPr>
        <p:spPr/>
        <p:txBody>
          <a:bodyPr/>
          <a:lstStyle/>
          <a:p>
            <a:fld id="{14E192E1-6B38-474B-ABF4-82229EA59B63}" type="slidenum">
              <a:rPr lang="en-US" smtClean="0"/>
              <a:pPr/>
              <a:t>14</a:t>
            </a:fld>
            <a:endParaRPr lang="en-US" dirty="0"/>
          </a:p>
        </p:txBody>
      </p:sp>
    </p:spTree>
    <p:extLst>
      <p:ext uri="{BB962C8B-B14F-4D97-AF65-F5344CB8AC3E}">
        <p14:creationId xmlns:p14="http://schemas.microsoft.com/office/powerpoint/2010/main" val="935037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itemized deduction for </a:t>
            </a:r>
            <a:r>
              <a:rPr lang="en-US" b="1" dirty="0"/>
              <a:t>state and local taxes</a:t>
            </a:r>
            <a:r>
              <a:rPr lang="en-US" b="0" dirty="0"/>
              <a:t> is now </a:t>
            </a:r>
            <a:r>
              <a:rPr lang="en-US" dirty="0"/>
              <a:t>capped at a total of $10,000. The limit applies to the combined amount of income and property taxes paid during the year. For most, property tax is less than $10,000-  but for those in high tax states, </a:t>
            </a:r>
            <a:r>
              <a:rPr lang="en-US" i="1" dirty="0"/>
              <a:t>the cost of homeownership will increase</a:t>
            </a:r>
            <a:r>
              <a:rPr lang="en-US" dirty="0"/>
              <a:t>.</a:t>
            </a:r>
          </a:p>
          <a:p>
            <a:endParaRPr lang="en-US" dirty="0"/>
          </a:p>
          <a:p>
            <a:r>
              <a:rPr lang="en-US" dirty="0"/>
              <a:t>However, any property or sales taxes paid in connection with a business (such as a sole proprietorship, rental property or farm) remains fully deductible against income from that business. </a:t>
            </a:r>
          </a:p>
          <a:p>
            <a:endParaRPr lang="en-US" dirty="0"/>
          </a:p>
          <a:p>
            <a:r>
              <a:rPr lang="en-US" dirty="0"/>
              <a:t>Medical expenses are deductible to the extent they exceed 7.5% of AGI (down from 10%).  *</a:t>
            </a:r>
            <a:r>
              <a:rPr lang="en-US" i="1" dirty="0"/>
              <a:t>This change was for 2017 and 2018 only.  </a:t>
            </a:r>
          </a:p>
          <a:p>
            <a:endParaRPr lang="en-US" dirty="0"/>
          </a:p>
          <a:p>
            <a:r>
              <a:rPr lang="en-US" dirty="0"/>
              <a:t>Expenses that fall under the category “</a:t>
            </a:r>
            <a:r>
              <a:rPr lang="en-US" b="1" dirty="0"/>
              <a:t>miscellaneous itemized deductions</a:t>
            </a:r>
            <a:r>
              <a:rPr lang="en-US" dirty="0"/>
              <a:t>” are no longer deductible. These expenses were previously subject to the 2% of AGI floor, and included items such as tax preparation fees and investment-related expenses. This means taxpayers are no longer able to take an itemized deduction for investment advice that costs more than 2% of their AGI.  </a:t>
            </a:r>
          </a:p>
          <a:p>
            <a:endParaRPr lang="en-US" dirty="0"/>
          </a:p>
          <a:p>
            <a:r>
              <a:rPr lang="en-US" b="1" dirty="0"/>
              <a:t>Advisors who are commission-based will not be affected by the TCJA deduction changes; however, fee-based advisors are at a disadvantage</a:t>
            </a:r>
          </a:p>
        </p:txBody>
      </p:sp>
      <p:sp>
        <p:nvSpPr>
          <p:cNvPr id="4" name="Slide Number Placeholder 3"/>
          <p:cNvSpPr>
            <a:spLocks noGrp="1"/>
          </p:cNvSpPr>
          <p:nvPr>
            <p:ph type="sldNum" sz="quarter" idx="10"/>
          </p:nvPr>
        </p:nvSpPr>
        <p:spPr/>
        <p:txBody>
          <a:bodyPr/>
          <a:lstStyle/>
          <a:p>
            <a:fld id="{14E192E1-6B38-474B-ABF4-82229EA59B63}" type="slidenum">
              <a:rPr lang="en-US" smtClean="0"/>
              <a:pPr/>
              <a:t>15</a:t>
            </a:fld>
            <a:endParaRPr lang="en-US" dirty="0"/>
          </a:p>
        </p:txBody>
      </p:sp>
    </p:spTree>
    <p:extLst>
      <p:ext uri="{BB962C8B-B14F-4D97-AF65-F5344CB8AC3E}">
        <p14:creationId xmlns:p14="http://schemas.microsoft.com/office/powerpoint/2010/main" val="3292954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Alternative Minimum Tax (AMT) was not repealed as many had hoped.  However, with more people taking the standard deduction, fewer will likely be subject to AMT.  </a:t>
            </a:r>
          </a:p>
          <a:p>
            <a:endParaRPr lang="en-US" dirty="0"/>
          </a:p>
          <a:p>
            <a:r>
              <a:rPr lang="en-US" dirty="0"/>
              <a:t>And the AMT exemption was increased from $55,400 to $72,900 (single) and from $86,200 to $113,400 (married).  (2020 inflation adjusted)</a:t>
            </a:r>
          </a:p>
          <a:p>
            <a:endParaRPr lang="en-US" dirty="0"/>
          </a:p>
          <a:p>
            <a:r>
              <a:rPr lang="en-US" dirty="0"/>
              <a:t>Also the phaseout of that exemptions increases from $123,100 to $518,400 (single) and from $164,000 all the way to $1,036,800 (married). (2020 inflation adjusted)</a:t>
            </a:r>
          </a:p>
          <a:p>
            <a:endParaRPr lang="en-US" dirty="0"/>
          </a:p>
          <a:p>
            <a:r>
              <a:rPr lang="en-US" dirty="0"/>
              <a:t>These changes reduce AMT liability, but unfortunately the complexity involved in calculating the tax liability – once under the regular tax code and again under the separate AMT rules – remains.</a:t>
            </a:r>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E192E1-6B38-474B-ABF4-82229EA59B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9696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TCJA reduces the top business rate from 35% to 21%.</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 pass through companies** are now entitled to a 20% deduction with certain limitations.  </a:t>
            </a:r>
            <a:endParaRPr lang="en-US" dirty="0">
              <a:solidFill>
                <a:schemeClr val="accent5">
                  <a:lumMod val="75000"/>
                </a:schemeClr>
              </a:solidFill>
            </a:endParaRPr>
          </a:p>
          <a:p>
            <a:pPr marL="0" marR="0" lvl="0" indent="0" algn="l" defTabSz="920435" rtl="0" eaLnBrk="1" fontAlgn="auto" latinLnBrk="0" hangingPunct="1">
              <a:lnSpc>
                <a:spcPct val="100000"/>
              </a:lnSpc>
              <a:spcBef>
                <a:spcPts val="0"/>
              </a:spcBef>
              <a:spcAft>
                <a:spcPts val="0"/>
              </a:spcAft>
              <a:buClrTx/>
              <a:buSzTx/>
              <a:buFontTx/>
              <a:buNone/>
              <a:tabLst/>
              <a:defRPr/>
            </a:pPr>
            <a:endParaRPr lang="en-US" dirty="0">
              <a:solidFill>
                <a:schemeClr val="accent5">
                  <a:lumMod val="75000"/>
                </a:schemeClr>
              </a:solidFill>
            </a:endParaRPr>
          </a:p>
          <a:p>
            <a:pPr marL="0" marR="0" lvl="0" indent="0" algn="l" defTabSz="920435" rtl="0" eaLnBrk="1" fontAlgn="auto" latinLnBrk="0" hangingPunct="1">
              <a:lnSpc>
                <a:spcPct val="100000"/>
              </a:lnSpc>
              <a:spcBef>
                <a:spcPts val="0"/>
              </a:spcBef>
              <a:spcAft>
                <a:spcPts val="0"/>
              </a:spcAft>
              <a:buClrTx/>
              <a:buSzTx/>
              <a:buFontTx/>
              <a:buNone/>
              <a:tabLst/>
              <a:defRPr/>
            </a:pPr>
            <a:r>
              <a:rPr lang="en-US" dirty="0">
                <a:solidFill>
                  <a:schemeClr val="accent5">
                    <a:lumMod val="75000"/>
                  </a:schemeClr>
                </a:solidFill>
              </a:rPr>
              <a:t>**Pass through companies: includes sole proprietorships, partnerships, S corporations and LLCs that are treated as sole proprietorships or as partnerships for tax purposes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E192E1-6B38-474B-ABF4-82229EA59B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9930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Interest on business related financing is still deductible up to 30% on taxable income.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Qualified property placed in service between 9-17-2017 and 1-1-2023 will be fully deductible in first year.</a:t>
            </a:r>
          </a:p>
          <a:p>
            <a:r>
              <a:rPr lang="en-US" sz="1200" i="1" kern="1200" dirty="0">
                <a:solidFill>
                  <a:schemeClr val="tx1"/>
                </a:solidFill>
                <a:effectLst/>
                <a:latin typeface="+mn-lt"/>
                <a:ea typeface="+mn-ea"/>
                <a:cs typeface="+mn-cs"/>
              </a:rPr>
              <a:t>Explanation if needed:</a:t>
            </a:r>
          </a:p>
          <a:p>
            <a:r>
              <a:rPr lang="en-US" sz="1200" kern="1200" dirty="0">
                <a:solidFill>
                  <a:schemeClr val="tx1"/>
                </a:solidFill>
                <a:effectLst/>
                <a:latin typeface="+mn-lt"/>
                <a:ea typeface="+mn-ea"/>
                <a:cs typeface="+mn-cs"/>
              </a:rPr>
              <a:t>The Section 168 Bonus Depreciation means that businesses may also claim a 100% expensing (or bonus depreciation) allowance under Section 168(k). This is for eligible property acquired and placed in service after September 27, 2017, and before January 1, 2023. The allowance is equal to 100% of the cost of qualified property. </a:t>
            </a:r>
          </a:p>
          <a:p>
            <a:r>
              <a:rPr lang="en-US" sz="1200" kern="1200" dirty="0">
                <a:solidFill>
                  <a:schemeClr val="tx1"/>
                </a:solidFill>
                <a:effectLst/>
                <a:latin typeface="+mn-lt"/>
                <a:ea typeface="+mn-ea"/>
                <a:cs typeface="+mn-cs"/>
              </a:rPr>
              <a:t>Source: Congressional Research Service, (https://fas.org/sgp/crs/misc/RL31852.pdf)</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Section 179 expenses will now max out at $1.04 million and phaseout threshold to $2.59 million.</a:t>
            </a:r>
          </a:p>
          <a:p>
            <a:r>
              <a:rPr lang="en-US" sz="1200" i="1" kern="1200" dirty="0">
                <a:solidFill>
                  <a:schemeClr val="tx1"/>
                </a:solidFill>
                <a:effectLst/>
                <a:latin typeface="+mn-lt"/>
                <a:ea typeface="+mn-ea"/>
                <a:cs typeface="+mn-cs"/>
              </a:rPr>
              <a:t>Explanation if needed:</a:t>
            </a:r>
          </a:p>
          <a:p>
            <a:r>
              <a:rPr lang="en-US" sz="1200" i="0" kern="1200" dirty="0">
                <a:solidFill>
                  <a:schemeClr val="tx1"/>
                </a:solidFill>
                <a:effectLst/>
                <a:latin typeface="+mn-lt"/>
                <a:ea typeface="+mn-ea"/>
                <a:cs typeface="+mn-cs"/>
              </a:rPr>
              <a:t>It used to be that when a business bought qualifying equipment, it typically wrote it off a little at a time through depreciation. For instance, if a company spent $50,000 on a piece of equipment, it would get written off, for example, at $10,000 a year for five years (this is just an example). Section 179 allows businesses to write off the entire purchase price of qualifying equipment for the current tax year, up to a cap of $1.04 million (an increase from $520,000). The phaseout threshold is $2.59 million.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Net Operating Losses can no longer be carried back but can now be carried forward indefinitely, but are limited to 80% of taxable income.</a:t>
            </a:r>
          </a:p>
          <a:p>
            <a:pPr defTabSz="920435">
              <a:defRPr/>
            </a:pPr>
            <a:endParaRPr lang="en-US" dirty="0">
              <a:solidFill>
                <a:schemeClr val="accent5">
                  <a:lumMod val="75000"/>
                </a:schemeClr>
              </a:solidFill>
            </a:endParaRPr>
          </a:p>
          <a:p>
            <a:pPr defTabSz="920435">
              <a:defRPr/>
            </a:pPr>
            <a:endParaRPr lang="en-US" b="1" dirty="0">
              <a:solidFill>
                <a:schemeClr val="accent5">
                  <a:lumMod val="75000"/>
                </a:schemeClr>
              </a:solidFil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E192E1-6B38-474B-ABF4-82229EA59B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6308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435">
              <a:defRPr/>
            </a:pPr>
            <a:r>
              <a:rPr lang="en-US" dirty="0"/>
              <a:t>The TCJA doubled the estate and gift tax exemption and fixed the 2020 inflation-adjusted exemption at $11.58 million per person, and also fully reserved the step-up in cost basis. </a:t>
            </a:r>
          </a:p>
          <a:p>
            <a:pPr defTabSz="920435">
              <a:defRPr/>
            </a:pPr>
            <a:endParaRPr lang="en-US" dirty="0"/>
          </a:p>
          <a:p>
            <a:pPr defTabSz="920435">
              <a:defRPr/>
            </a:pPr>
            <a:r>
              <a:rPr lang="en-US" dirty="0"/>
              <a:t>This increase is valid through 12-31-2025 (and then will subsequently sunset), at which point the exemption is scheduled to revert back to the 2010 limit of $5 million, adjusted for inflation.</a:t>
            </a:r>
          </a:p>
          <a:p>
            <a:pPr defTabSz="920435">
              <a:defRPr/>
            </a:pPr>
            <a:endParaRPr lang="en-US" dirty="0"/>
          </a:p>
          <a:p>
            <a:pPr defTabSz="946908">
              <a:defRPr/>
            </a:pPr>
            <a:r>
              <a:rPr lang="en-US" dirty="0"/>
              <a:t>You should review your estate plans to make sure they are updated to reflect current law.  You might also want to have a discussion with your tax advisor about whether it makes sense to make tax free gifts either to your heirs, or to a Dynasty Trust to take advantage of the higher lifetime gift exemption– these exemptions are scheduled to revert back to $5 million in 2026.  Remember that the IRS has indicated that gifts made pursuant to the higher deduction limits will not be subject to a “</a:t>
            </a:r>
            <a:r>
              <a:rPr lang="en-US" dirty="0" err="1"/>
              <a:t>clawback</a:t>
            </a:r>
            <a:r>
              <a:rPr lang="en-US" dirty="0"/>
              <a:t>” at later dates when exemption limits have fallen.</a:t>
            </a:r>
          </a:p>
          <a:p>
            <a:pPr defTabSz="946908">
              <a:defRPr/>
            </a:pPr>
            <a:endParaRPr lang="en-US" dirty="0"/>
          </a:p>
          <a:p>
            <a:pPr defTabSz="946908">
              <a:defRPr/>
            </a:pPr>
            <a:r>
              <a:rPr lang="en-US" dirty="0"/>
              <a:t>The higher exemptions could also help wealthier families shift income to members in a lower tax bracket.  </a:t>
            </a:r>
          </a:p>
          <a:p>
            <a:pPr defTabSz="946908">
              <a:defRPr/>
            </a:pPr>
            <a:endParaRPr lang="en-US" dirty="0"/>
          </a:p>
          <a:p>
            <a:pPr defTabSz="946908">
              <a:defRPr/>
            </a:pPr>
            <a:r>
              <a:rPr lang="en-US" dirty="0"/>
              <a:t>You might also want to consider more sophisticated estate planning strategies such as a eight-year Grantor Retained Annuity Trust, known as a GRAT, to minimize estate taxes.</a:t>
            </a:r>
          </a:p>
          <a:p>
            <a:pPr defTabSz="920435">
              <a:defRPr/>
            </a:pPr>
            <a:endParaRPr lang="en-US" dirty="0"/>
          </a:p>
          <a:p>
            <a:pPr defTabSz="920435">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E192E1-6B38-474B-ABF4-82229EA59B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4494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[REQUIRED SLIDE FOR JP MORGAN CHASE ONLY. REMOVE WHEN USING FOR ALL OTHER FIRMS]</a:t>
            </a:r>
          </a:p>
          <a:p>
            <a:endParaRPr lang="en-US" dirty="0"/>
          </a:p>
          <a:p>
            <a:r>
              <a:rPr lang="en-US" dirty="0"/>
              <a:t>Welcome.</a:t>
            </a:r>
            <a:r>
              <a:rPr lang="en-US" baseline="0" dirty="0"/>
              <a:t> My name is _______________.  Today we are going to discuss healthcare costs in retirement.</a:t>
            </a:r>
            <a:endParaRPr lang="en-US" dirty="0"/>
          </a:p>
        </p:txBody>
      </p:sp>
      <p:sp>
        <p:nvSpPr>
          <p:cNvPr id="4" name="Slide Number Placeholder 3"/>
          <p:cNvSpPr>
            <a:spLocks noGrp="1"/>
          </p:cNvSpPr>
          <p:nvPr>
            <p:ph type="sldNum" sz="quarter" idx="10"/>
          </p:nvPr>
        </p:nvSpPr>
        <p:spPr/>
        <p:txBody>
          <a:bodyPr/>
          <a:lstStyle/>
          <a:p>
            <a:pPr defTabSz="914277">
              <a:defRPr/>
            </a:pPr>
            <a:fld id="{6295394F-3ACB-4A71-ACE6-D95FE9B42A9E}" type="slidenum">
              <a:rPr lang="en-US">
                <a:solidFill>
                  <a:prstClr val="black"/>
                </a:solidFill>
                <a:latin typeface="Calibri"/>
              </a:rPr>
              <a:pPr defTabSz="914277">
                <a:defRPr/>
              </a:pPr>
              <a:t>2</a:t>
            </a:fld>
            <a:endParaRPr lang="en-US">
              <a:solidFill>
                <a:prstClr val="black"/>
              </a:solidFill>
              <a:latin typeface="Calibri"/>
            </a:endParaRPr>
          </a:p>
        </p:txBody>
      </p:sp>
    </p:spTree>
    <p:extLst>
      <p:ext uri="{BB962C8B-B14F-4D97-AF65-F5344CB8AC3E}">
        <p14:creationId xmlns:p14="http://schemas.microsoft.com/office/powerpoint/2010/main" val="273483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14E192E1-6B38-474B-ABF4-82229EA59B63}" type="slidenum">
              <a:rPr lang="en-US" smtClean="0"/>
              <a:pPr/>
              <a:t>20</a:t>
            </a:fld>
            <a:endParaRPr lang="en-US" dirty="0"/>
          </a:p>
        </p:txBody>
      </p:sp>
    </p:spTree>
    <p:extLst>
      <p:ext uri="{BB962C8B-B14F-4D97-AF65-F5344CB8AC3E}">
        <p14:creationId xmlns:p14="http://schemas.microsoft.com/office/powerpoint/2010/main" val="1226695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taxpayers</a:t>
            </a:r>
            <a:r>
              <a:rPr lang="en-US" baseline="0" dirty="0"/>
              <a:t> will likely see a modest increase in after-tax income.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Regardless, tax-efficient investing, tax bracket management, tax control, tax diversification and tax deferral will continue to be an important factor in financial planning.</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E192E1-6B38-474B-ABF4-82229EA59B63}"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9788645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Most people don’t think about how taxes affect their long-term portfolio. It may be worthwhile to look at a portfolio for the following:</a:t>
            </a:r>
          </a:p>
          <a:p>
            <a:pPr marL="115054" lvl="1" indent="-115054">
              <a:spcBef>
                <a:spcPts val="403"/>
              </a:spcBef>
              <a:buFont typeface="Arial" pitchFamily="34" charset="0"/>
              <a:buChar char="•"/>
            </a:pPr>
            <a:r>
              <a:rPr lang="en-US" dirty="0"/>
              <a:t>Turnover Ratio: The higher the turnover ratio, the more likely there will be pass-through gains</a:t>
            </a:r>
          </a:p>
          <a:p>
            <a:pPr marL="115054" lvl="1" indent="-115054">
              <a:spcBef>
                <a:spcPts val="403"/>
              </a:spcBef>
              <a:buFont typeface="Arial" pitchFamily="34" charset="0"/>
              <a:buChar char="•"/>
            </a:pPr>
            <a:r>
              <a:rPr lang="en-US" dirty="0"/>
              <a:t>Pass-through Gains: Take a look at how much in gains were passed through in a given year</a:t>
            </a:r>
          </a:p>
          <a:p>
            <a:pPr marL="115054" lvl="1" indent="-115054">
              <a:spcBef>
                <a:spcPts val="403"/>
              </a:spcBef>
              <a:buFont typeface="Arial" pitchFamily="34" charset="0"/>
              <a:buChar char="•"/>
            </a:pPr>
            <a:r>
              <a:rPr lang="en-US" dirty="0"/>
              <a:t>Holding Period of Investments: Take a look at the holding period of the underlying investments. The shorter the holding period the more likely the pass-through gains will be short term and taxed as ordinary income</a:t>
            </a:r>
          </a:p>
          <a:p>
            <a:pPr marL="115054" lvl="1" indent="-115054">
              <a:spcBef>
                <a:spcPts val="403"/>
              </a:spcBef>
              <a:buFont typeface="Arial" pitchFamily="34" charset="0"/>
              <a:buChar char="•"/>
            </a:pPr>
            <a:r>
              <a:rPr lang="en-US" dirty="0"/>
              <a:t>Cost of Rebalancing: Consider the tax cost of rebalancing a portfolio</a:t>
            </a:r>
          </a:p>
          <a:p>
            <a:pPr marL="115054" lvl="1" indent="-115054">
              <a:spcBef>
                <a:spcPts val="403"/>
              </a:spcBef>
              <a:buFont typeface="Arial" pitchFamily="34" charset="0"/>
              <a:buChar char="•"/>
            </a:pPr>
            <a:r>
              <a:rPr lang="en-US" dirty="0"/>
              <a:t>Average After-Tax Return: Take a look at after-tax returns and not just pre-tax returns</a:t>
            </a:r>
          </a:p>
          <a:p>
            <a:pPr marL="118363" lvl="1" indent="-118363">
              <a:spcBef>
                <a:spcPts val="415"/>
              </a:spcBef>
              <a:buFont typeface="Arial" pitchFamily="34" charset="0"/>
              <a:buChar char="•"/>
            </a:pPr>
            <a:r>
              <a:rPr lang="en-US" dirty="0"/>
              <a:t>Tax Cost Ratio: Measures how much a fund’s annualized return is</a:t>
            </a:r>
            <a:r>
              <a:rPr lang="en-US" baseline="0" dirty="0"/>
              <a:t> reduced by the taxes investors pay on distributions.</a:t>
            </a:r>
            <a:endParaRPr lang="en-US" dirty="0"/>
          </a:p>
          <a:p>
            <a:pPr marL="118363" lvl="1" indent="-118363">
              <a:spcBef>
                <a:spcPts val="415"/>
              </a:spcBef>
              <a:buFont typeface="Arial" pitchFamily="34" charset="0"/>
              <a:buChar char="•"/>
            </a:pPr>
            <a:r>
              <a:rPr lang="en-US" dirty="0"/>
              <a:t>Tax Drag: The loss in returns</a:t>
            </a:r>
            <a:r>
              <a:rPr lang="en-US" baseline="0" dirty="0"/>
              <a:t> owing to taxation – can have a significant effect on overall investment performance.</a:t>
            </a:r>
            <a:endParaRPr lang="en-US" dirty="0"/>
          </a:p>
          <a:p>
            <a:endParaRPr lang="en-US" dirty="0"/>
          </a:p>
        </p:txBody>
      </p:sp>
      <p:sp>
        <p:nvSpPr>
          <p:cNvPr id="4" name="Slide Number Placeholder 3"/>
          <p:cNvSpPr>
            <a:spLocks noGrp="1"/>
          </p:cNvSpPr>
          <p:nvPr>
            <p:ph type="sldNum" sz="quarter" idx="10"/>
          </p:nvPr>
        </p:nvSpPr>
        <p:spPr/>
        <p:txBody>
          <a:bodyPr/>
          <a:lstStyle/>
          <a:p>
            <a:fld id="{14E192E1-6B38-474B-ABF4-82229EA59B63}" type="slidenum">
              <a:rPr lang="en-US" smtClean="0"/>
              <a:pPr/>
              <a:t>22</a:t>
            </a:fld>
            <a:endParaRPr lang="en-US" dirty="0"/>
          </a:p>
        </p:txBody>
      </p:sp>
    </p:spTree>
    <p:extLst>
      <p:ext uri="{BB962C8B-B14F-4D97-AF65-F5344CB8AC3E}">
        <p14:creationId xmlns:p14="http://schemas.microsoft.com/office/powerpoint/2010/main" val="2404622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0698">
              <a:defRPr/>
            </a:pPr>
            <a:r>
              <a:rPr lang="en-US" b="1" dirty="0"/>
              <a:t>OPTIONAL SLIDE </a:t>
            </a:r>
          </a:p>
          <a:p>
            <a:r>
              <a:rPr lang="en-US" b="1" dirty="0"/>
              <a:t>[Read slide]</a:t>
            </a:r>
          </a:p>
          <a:p>
            <a:endParaRPr lang="en-US" b="0" dirty="0"/>
          </a:p>
          <a:p>
            <a:pPr defTabSz="946908">
              <a:defRPr/>
            </a:pPr>
            <a:r>
              <a:rPr lang="en-US" dirty="0"/>
              <a:t>Morningstar tracks a funds tax cost ratio and tax drag. The Morningstar Tax Cost Ratio measures how much a fund’s annual return is reduced by taxes each year.</a:t>
            </a:r>
          </a:p>
          <a:p>
            <a:pPr defTabSz="946908">
              <a:defRPr/>
            </a:pPr>
            <a:endParaRPr lang="en-US" dirty="0"/>
          </a:p>
          <a:p>
            <a:pPr defTabSz="946908">
              <a:defRPr/>
            </a:pPr>
            <a:r>
              <a:rPr lang="en-US" dirty="0"/>
              <a:t>The Tax Drag is simply defined by the fund’s total pre-tax return less post-tax return, pre-liquidation (before the funds shares are sold).</a:t>
            </a:r>
          </a:p>
          <a:p>
            <a:pPr defTabSz="946908">
              <a:defRPr/>
            </a:pPr>
            <a:endParaRPr lang="en-US" dirty="0"/>
          </a:p>
          <a:p>
            <a:pPr defTabSz="946908">
              <a:defRPr/>
            </a:pPr>
            <a:r>
              <a:rPr lang="en-US" dirty="0"/>
              <a:t>A mutual fund with a 1.5% tax drag could reduce the value of a portfolio by as much as 13.4% over 10 years.  This is not insignificant. </a:t>
            </a:r>
          </a:p>
          <a:p>
            <a:endParaRPr lang="en-US" b="1" dirty="0"/>
          </a:p>
        </p:txBody>
      </p:sp>
      <p:sp>
        <p:nvSpPr>
          <p:cNvPr id="4" name="Slide Number Placeholder 3"/>
          <p:cNvSpPr>
            <a:spLocks noGrp="1"/>
          </p:cNvSpPr>
          <p:nvPr>
            <p:ph type="sldNum" sz="quarter" idx="10"/>
          </p:nvPr>
        </p:nvSpPr>
        <p:spPr/>
        <p:txBody>
          <a:bodyPr/>
          <a:lstStyle/>
          <a:p>
            <a:fld id="{14E192E1-6B38-474B-ABF4-82229EA59B63}" type="slidenum">
              <a:rPr lang="en-US" smtClean="0"/>
              <a:pPr/>
              <a:t>23</a:t>
            </a:fld>
            <a:endParaRPr lang="en-US" dirty="0"/>
          </a:p>
        </p:txBody>
      </p:sp>
    </p:spTree>
    <p:extLst>
      <p:ext uri="{BB962C8B-B14F-4D97-AF65-F5344CB8AC3E}">
        <p14:creationId xmlns:p14="http://schemas.microsoft.com/office/powerpoint/2010/main" val="27307468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2762">
              <a:defRPr/>
            </a:pPr>
            <a:r>
              <a:rPr lang="en-US" b="1" dirty="0"/>
              <a:t>OPTIONAL SLIDE </a:t>
            </a:r>
          </a:p>
          <a:p>
            <a:r>
              <a:rPr lang="en-US" dirty="0"/>
              <a:t>A conversation about investing eventually includes</a:t>
            </a:r>
            <a:r>
              <a:rPr lang="en-US" baseline="0" dirty="0"/>
              <a:t> </a:t>
            </a:r>
            <a:r>
              <a:rPr lang="en-US" dirty="0"/>
              <a:t>asset allocation. </a:t>
            </a:r>
          </a:p>
          <a:p>
            <a:r>
              <a:rPr lang="en-US" dirty="0"/>
              <a:t>However, many asset allocation strategies assume that the investor will eventually rebalance the portfolio to correct for investment performance that would alter the asset allocation strategy.  </a:t>
            </a:r>
          </a:p>
          <a:p>
            <a:r>
              <a:rPr lang="en-US" dirty="0"/>
              <a:t>Simply put, rebalancing means selling the over-performing investments and buying the under-performing investments. </a:t>
            </a:r>
          </a:p>
          <a:p>
            <a:r>
              <a:rPr lang="en-US" dirty="0"/>
              <a:t>The sale of the over-performing investment may result in a taxable event. Let’s look at an</a:t>
            </a:r>
            <a:r>
              <a:rPr lang="en-US" baseline="0" dirty="0"/>
              <a:t> example: </a:t>
            </a:r>
            <a:endParaRPr lang="en-US" dirty="0"/>
          </a:p>
          <a:p>
            <a:endParaRPr lang="en-US" dirty="0"/>
          </a:p>
          <a:p>
            <a:pPr marL="628650" lvl="1" indent="-171450">
              <a:buFont typeface="Arial" panose="020B0604020202020204" pitchFamily="34" charset="0"/>
              <a:buChar char="•"/>
            </a:pPr>
            <a:r>
              <a:rPr lang="en-US" dirty="0"/>
              <a:t>Investor A utilized three</a:t>
            </a:r>
            <a:r>
              <a:rPr lang="en-US" baseline="0" dirty="0"/>
              <a:t> investments that were equally weighted. </a:t>
            </a:r>
          </a:p>
          <a:p>
            <a:pPr marL="628650" lvl="1" indent="-171450">
              <a:buFont typeface="Arial" panose="020B0604020202020204" pitchFamily="34" charset="0"/>
              <a:buChar char="•"/>
            </a:pPr>
            <a:r>
              <a:rPr lang="en-US" baseline="0" dirty="0"/>
              <a:t>T</a:t>
            </a:r>
            <a:r>
              <a:rPr lang="en-US" dirty="0"/>
              <a:t>he investor invests $500,000 at</a:t>
            </a:r>
            <a:r>
              <a:rPr lang="en-US" baseline="0" dirty="0"/>
              <a:t> the beginning of the year</a:t>
            </a:r>
            <a:r>
              <a:rPr lang="en-US" dirty="0"/>
              <a:t>, we will assume that the portfolio is worth $550,000 by the end of the</a:t>
            </a:r>
            <a:r>
              <a:rPr lang="en-US" baseline="0" dirty="0"/>
              <a:t> year</a:t>
            </a:r>
            <a:r>
              <a:rPr lang="en-US" dirty="0"/>
              <a:t>. </a:t>
            </a:r>
          </a:p>
          <a:p>
            <a:pPr marL="628650" lvl="1" indent="-171450">
              <a:buFont typeface="Arial" panose="020B0604020202020204" pitchFamily="34" charset="0"/>
              <a:buChar char="•"/>
            </a:pPr>
            <a:r>
              <a:rPr lang="en-US" b="1" dirty="0"/>
              <a:t>[Click.]</a:t>
            </a:r>
            <a:r>
              <a:rPr lang="en-US" dirty="0"/>
              <a:t> To have equal dollar amounts in each of the three investments, the portfolio would have had to have been rebalanced so that there was $183,333.33 in each investment, reallocating $19,667.  </a:t>
            </a:r>
          </a:p>
          <a:p>
            <a:endParaRPr lang="en-US" b="1" dirty="0"/>
          </a:p>
          <a:p>
            <a:r>
              <a:rPr lang="en-US" b="1" dirty="0"/>
              <a:t>[Click] </a:t>
            </a:r>
            <a:r>
              <a:rPr lang="en-US" dirty="0"/>
              <a:t>This rebalancing would have resulted in recognition of a $3,520 short term capital gain. For someone in the 32% bracket the tax would be $1,126  </a:t>
            </a:r>
          </a:p>
          <a:p>
            <a:endParaRPr lang="en-US" dirty="0"/>
          </a:p>
          <a:p>
            <a:pPr defTabSz="888588">
              <a:defRPr/>
            </a:pPr>
            <a:endParaRPr lang="en-US" dirty="0"/>
          </a:p>
          <a:p>
            <a:endParaRPr lang="en-US" dirty="0"/>
          </a:p>
          <a:p>
            <a:endParaRPr lang="en-US" dirty="0"/>
          </a:p>
        </p:txBody>
      </p:sp>
      <p:sp>
        <p:nvSpPr>
          <p:cNvPr id="5" name="Slide Number Placeholder 4"/>
          <p:cNvSpPr>
            <a:spLocks noGrp="1"/>
          </p:cNvSpPr>
          <p:nvPr>
            <p:ph type="sldNum" sz="quarter" idx="10"/>
          </p:nvPr>
        </p:nvSpPr>
        <p:spPr/>
        <p:txBody>
          <a:bodyPr/>
          <a:lstStyle/>
          <a:p>
            <a:fld id="{14E192E1-6B38-474B-ABF4-82229EA59B63}" type="slidenum">
              <a:rPr lang="en-US" smtClean="0"/>
              <a:pPr/>
              <a:t>24</a:t>
            </a:fld>
            <a:endParaRPr lang="en-US" dirty="0"/>
          </a:p>
        </p:txBody>
      </p:sp>
    </p:spTree>
    <p:extLst>
      <p:ext uri="{BB962C8B-B14F-4D97-AF65-F5344CB8AC3E}">
        <p14:creationId xmlns:p14="http://schemas.microsoft.com/office/powerpoint/2010/main" val="11639655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Tax deferral can help avoid current taxation on gains, delay taxation to another day, and accumulate more wealth over time. This provides control over the timing of taxation, and the ability to reallocate investments without triggering taxation. Keep in mind that if we remove a dollar of taxable income, that we remove the highest taxed dollar. </a:t>
            </a:r>
          </a:p>
          <a:p>
            <a:endParaRPr lang="en-US" dirty="0"/>
          </a:p>
          <a:p>
            <a:pPr defTabSz="946908">
              <a:defRPr/>
            </a:pPr>
            <a:r>
              <a:rPr lang="en-US" dirty="0"/>
              <a:t>Tax</a:t>
            </a:r>
            <a:r>
              <a:rPr lang="en-US" baseline="0" dirty="0"/>
              <a:t> deferral becomes additionally beneficial the longer the deferral period you have, and the lower the cost paid for the tax deferral. In retirement, when wages no longer show up on the 1040, one may find themselves in lower tax brackets. Lower tax brackets in the distribution phase also lead to more benefits from tax deferral. A more tactical plan can be deployed by positioning desired assets that are less tax-efficient within a tax-deferred investment (Actively Managed Funds, Taxable Bond Funds, High Yield Bond Funds, REITs, Alternatives, … ) </a:t>
            </a:r>
            <a:endParaRPr lang="en-US" dirty="0"/>
          </a:p>
          <a:p>
            <a:endParaRPr lang="en-US" dirty="0"/>
          </a:p>
        </p:txBody>
      </p:sp>
      <p:sp>
        <p:nvSpPr>
          <p:cNvPr id="4" name="Slide Number Placeholder 3"/>
          <p:cNvSpPr>
            <a:spLocks noGrp="1"/>
          </p:cNvSpPr>
          <p:nvPr>
            <p:ph type="sldNum" sz="quarter" idx="10"/>
          </p:nvPr>
        </p:nvSpPr>
        <p:spPr/>
        <p:txBody>
          <a:bodyPr/>
          <a:lstStyle/>
          <a:p>
            <a:fld id="{14E192E1-6B38-474B-ABF4-82229EA59B63}" type="slidenum">
              <a:rPr lang="en-US" smtClean="0"/>
              <a:pPr/>
              <a:t>25</a:t>
            </a:fld>
            <a:endParaRPr lang="en-US" dirty="0"/>
          </a:p>
        </p:txBody>
      </p:sp>
    </p:spTree>
    <p:extLst>
      <p:ext uri="{BB962C8B-B14F-4D97-AF65-F5344CB8AC3E}">
        <p14:creationId xmlns:p14="http://schemas.microsoft.com/office/powerpoint/2010/main" val="4603124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[Read slide]</a:t>
            </a:r>
          </a:p>
          <a:p>
            <a:endParaRPr lang="en-US" b="1" dirty="0"/>
          </a:p>
          <a:p>
            <a:r>
              <a:rPr lang="en-US" dirty="0"/>
              <a:t>And that brings us to the art of asset location.  The standard advice has always been that investments that throw off income taxed at ordinary income rate belong in a tax-deferred account, investments taxed at more favorable long term rates be held in taxable accounts.  Assets located in taxable accounts could include tax managed mutual funds, index funds, ETFs, funds with lower turnover ratios and lower tax drag and muni bonds. Whereas higher returning and the least tax-efficient investments be held in tax-deferred accounts.  Those assets could include actively managed funds, tactical funds, funds with higher turnover and tax drag, high yield bond funds, REITs and alternatives.</a:t>
            </a:r>
          </a:p>
          <a:p>
            <a:endParaRPr lang="en-US" dirty="0"/>
          </a:p>
          <a:p>
            <a:r>
              <a:rPr lang="en-US" dirty="0"/>
              <a:t>Asset allocation is very important but so is asset location, product allocation and tax diversification.  </a:t>
            </a:r>
            <a:endParaRPr lang="en-US" b="0" i="0" dirty="0"/>
          </a:p>
        </p:txBody>
      </p:sp>
      <p:sp>
        <p:nvSpPr>
          <p:cNvPr id="4" name="Slide Number Placeholder 3"/>
          <p:cNvSpPr>
            <a:spLocks noGrp="1"/>
          </p:cNvSpPr>
          <p:nvPr>
            <p:ph type="sldNum" sz="quarter" idx="10"/>
          </p:nvPr>
        </p:nvSpPr>
        <p:spPr/>
        <p:txBody>
          <a:bodyPr/>
          <a:lstStyle/>
          <a:p>
            <a:fld id="{14E192E1-6B38-474B-ABF4-82229EA59B63}"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[Read slide]</a:t>
            </a:r>
          </a:p>
        </p:txBody>
      </p:sp>
      <p:sp>
        <p:nvSpPr>
          <p:cNvPr id="4" name="Slide Number Placeholder 3"/>
          <p:cNvSpPr>
            <a:spLocks noGrp="1"/>
          </p:cNvSpPr>
          <p:nvPr>
            <p:ph type="sldNum" sz="quarter" idx="10"/>
          </p:nvPr>
        </p:nvSpPr>
        <p:spPr/>
        <p:txBody>
          <a:bodyPr/>
          <a:lstStyle/>
          <a:p>
            <a:fld id="{14E192E1-6B38-474B-ABF4-82229EA59B63}"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summary, we are living in an ever-changing tax environment. Keep in mind:</a:t>
            </a:r>
          </a:p>
          <a:p>
            <a:pPr>
              <a:buFont typeface="Arial" pitchFamily="34" charset="0"/>
              <a:buChar char="•"/>
            </a:pPr>
            <a:r>
              <a:rPr lang="en-US" dirty="0"/>
              <a:t> There</a:t>
            </a:r>
            <a:r>
              <a:rPr lang="en-US" baseline="0" dirty="0"/>
              <a:t> can be tax consequences to investment decisions. </a:t>
            </a:r>
            <a:endParaRPr lang="en-US" dirty="0"/>
          </a:p>
          <a:p>
            <a:pPr>
              <a:buFont typeface="Arial" pitchFamily="34" charset="0"/>
              <a:buChar char="•"/>
            </a:pPr>
            <a:r>
              <a:rPr lang="en-US" dirty="0"/>
              <a:t> Consider utilizing</a:t>
            </a:r>
            <a:r>
              <a:rPr lang="en-US" baseline="0" dirty="0"/>
              <a:t> </a:t>
            </a:r>
            <a:r>
              <a:rPr lang="en-US" dirty="0"/>
              <a:t>multiple strategies and tax deferred vehicles in an uncertain environment.</a:t>
            </a:r>
          </a:p>
        </p:txBody>
      </p:sp>
      <p:sp>
        <p:nvSpPr>
          <p:cNvPr id="5" name="Slide Number Placeholder 4"/>
          <p:cNvSpPr>
            <a:spLocks noGrp="1"/>
          </p:cNvSpPr>
          <p:nvPr>
            <p:ph type="sldNum" sz="quarter" idx="10"/>
          </p:nvPr>
        </p:nvSpPr>
        <p:spPr/>
        <p:txBody>
          <a:bodyPr/>
          <a:lstStyle/>
          <a:p>
            <a:fld id="{14E192E1-6B38-474B-ABF4-82229EA59B63}"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[Read slide]</a:t>
            </a:r>
          </a:p>
        </p:txBody>
      </p:sp>
      <p:sp>
        <p:nvSpPr>
          <p:cNvPr id="4" name="Slide Number Placeholder 3"/>
          <p:cNvSpPr>
            <a:spLocks noGrp="1"/>
          </p:cNvSpPr>
          <p:nvPr>
            <p:ph type="sldNum" sz="quarter" idx="10"/>
          </p:nvPr>
        </p:nvSpPr>
        <p:spPr/>
        <p:txBody>
          <a:bodyPr/>
          <a:lstStyle/>
          <a:p>
            <a:fld id="{14E192E1-6B38-474B-ABF4-82229EA59B63}"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77">
              <a:defRPr/>
            </a:pPr>
            <a:r>
              <a:rPr lang="en-US" b="1" dirty="0"/>
              <a:t>[REQUIRED SLIDE FOR BANK FIRMS ONLY.  REMOVE WHEN USING FOR ALL OTHER FIRMS].  </a:t>
            </a:r>
          </a:p>
          <a:p>
            <a:pPr eaLnBrk="1" hangingPunct="1"/>
            <a:endParaRPr lang="en-US" dirty="0"/>
          </a:p>
          <a:p>
            <a:pPr eaLnBrk="1" hangingPunct="1"/>
            <a:r>
              <a:rPr lang="en-US" dirty="0"/>
              <a:t>Hello, my name is ____________.   </a:t>
            </a:r>
          </a:p>
          <a:p>
            <a:pPr eaLnBrk="1" hangingPunct="1"/>
            <a:endParaRPr lang="en-US" dirty="0"/>
          </a:p>
          <a:p>
            <a:pPr eaLnBrk="1" hangingPunct="1"/>
            <a:r>
              <a:rPr lang="en-US" b="0" i="0" dirty="0"/>
              <a:t>Today,</a:t>
            </a:r>
            <a:r>
              <a:rPr lang="en-US" b="0" i="0" baseline="0" dirty="0"/>
              <a:t> we will discuss investing in today’s tax environment, and take a look at some tax efficient opportunities that can help to navigate a challenging tax environment.</a:t>
            </a:r>
            <a:endParaRPr lang="en-US" b="0" i="0" dirty="0"/>
          </a:p>
        </p:txBody>
      </p:sp>
      <p:sp>
        <p:nvSpPr>
          <p:cNvPr id="5" name="Slide Number Placeholder 4"/>
          <p:cNvSpPr>
            <a:spLocks noGrp="1"/>
          </p:cNvSpPr>
          <p:nvPr>
            <p:ph type="sldNum" sz="quarter" idx="10"/>
          </p:nvPr>
        </p:nvSpPr>
        <p:spPr/>
        <p:txBody>
          <a:bodyPr/>
          <a:lstStyle/>
          <a:p>
            <a:fld id="{14E192E1-6B38-474B-ABF4-82229EA59B63}" type="slidenum">
              <a:rPr lang="en-US" smtClean="0"/>
              <a:pPr/>
              <a:t>3</a:t>
            </a:fld>
            <a:endParaRPr lang="en-US" dirty="0"/>
          </a:p>
        </p:txBody>
      </p:sp>
    </p:spTree>
    <p:extLst>
      <p:ext uri="{BB962C8B-B14F-4D97-AF65-F5344CB8AC3E}">
        <p14:creationId xmlns:p14="http://schemas.microsoft.com/office/powerpoint/2010/main" val="30195821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[OPTIONAL SLIDE]</a:t>
            </a:r>
          </a:p>
          <a:p>
            <a:r>
              <a:rPr lang="en-US" b="1" dirty="0"/>
              <a:t>[REQUIRED SLIDE FOR ALLSTATE PRESENTATIONS ONLY. REMOVE WHEN USING FOR ALL OTHER FIRMS.]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011FF-05C4-452F-9670-DA1725AE99F4}"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1400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[For any presentations heavily discussing taxes or the new tax laws, the speaker must read aloud the paragraph in BOLD.]</a:t>
            </a:r>
          </a:p>
        </p:txBody>
      </p:sp>
      <p:sp>
        <p:nvSpPr>
          <p:cNvPr id="4" name="Slide Number Placeholder 3"/>
          <p:cNvSpPr>
            <a:spLocks noGrp="1"/>
          </p:cNvSpPr>
          <p:nvPr>
            <p:ph type="sldNum" sz="quarter" idx="10"/>
          </p:nvPr>
        </p:nvSpPr>
        <p:spPr/>
        <p:txBody>
          <a:bodyPr/>
          <a:lstStyle/>
          <a:p>
            <a:fld id="{14E192E1-6B38-474B-ABF4-82229EA59B63}" type="slidenum">
              <a:rPr lang="en-US" smtClean="0"/>
              <a:pPr/>
              <a:t>4</a:t>
            </a:fld>
            <a:endParaRPr lang="en-US" dirty="0"/>
          </a:p>
        </p:txBody>
      </p:sp>
    </p:spTree>
    <p:extLst>
      <p:ext uri="{BB962C8B-B14F-4D97-AF65-F5344CB8AC3E}">
        <p14:creationId xmlns:p14="http://schemas.microsoft.com/office/powerpoint/2010/main" val="2644729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[For any presentations heavily discussing taxes or the new tax laws, the speaker must read aloud the paragraph in BOLD.]</a:t>
            </a:r>
          </a:p>
        </p:txBody>
      </p:sp>
      <p:sp>
        <p:nvSpPr>
          <p:cNvPr id="4" name="Slide Number Placeholder 3"/>
          <p:cNvSpPr>
            <a:spLocks noGrp="1"/>
          </p:cNvSpPr>
          <p:nvPr>
            <p:ph type="sldNum" sz="quarter" idx="10"/>
          </p:nvPr>
        </p:nvSpPr>
        <p:spPr/>
        <p:txBody>
          <a:bodyPr/>
          <a:lstStyle/>
          <a:p>
            <a:fld id="{14E192E1-6B38-474B-ABF4-82229EA59B63}" type="slidenum">
              <a:rPr lang="en-US" smtClean="0"/>
              <a:pPr/>
              <a:t>5</a:t>
            </a:fld>
            <a:endParaRPr lang="en-US" dirty="0"/>
          </a:p>
        </p:txBody>
      </p:sp>
    </p:spTree>
    <p:extLst>
      <p:ext uri="{BB962C8B-B14F-4D97-AF65-F5344CB8AC3E}">
        <p14:creationId xmlns:p14="http://schemas.microsoft.com/office/powerpoint/2010/main" val="1732971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C1622F-6270-4E71-931C-BA76A2907CAE}" type="slidenum">
              <a:rPr lang="en-US" smtClean="0"/>
              <a:t>6</a:t>
            </a:fld>
            <a:endParaRPr lang="en-US"/>
          </a:p>
        </p:txBody>
      </p:sp>
    </p:spTree>
    <p:extLst>
      <p:ext uri="{BB962C8B-B14F-4D97-AF65-F5344CB8AC3E}">
        <p14:creationId xmlns:p14="http://schemas.microsoft.com/office/powerpoint/2010/main" val="2301903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[OPTIONAL SLIDE]</a:t>
            </a:r>
          </a:p>
          <a:p>
            <a:r>
              <a:rPr lang="en-US" b="1" dirty="0"/>
              <a:t>[REQUIRED SLIDE FOR ALLSTATE PRESENTATIONS ONLY. REMOVE WHEN USING FOR ALL OTHER FIRMS.]</a:t>
            </a:r>
          </a:p>
        </p:txBody>
      </p:sp>
      <p:sp>
        <p:nvSpPr>
          <p:cNvPr id="5" name="Slide Number Placeholder 4"/>
          <p:cNvSpPr>
            <a:spLocks noGrp="1"/>
          </p:cNvSpPr>
          <p:nvPr>
            <p:ph type="sldNum" sz="quarter" idx="10"/>
          </p:nvPr>
        </p:nvSpPr>
        <p:spPr/>
        <p:txBody>
          <a:bodyPr/>
          <a:lstStyle/>
          <a:p>
            <a:fld id="{14E192E1-6B38-474B-ABF4-82229EA59B63}" type="slidenum">
              <a:rPr lang="en-US" smtClean="0"/>
              <a:pPr/>
              <a:t>7</a:t>
            </a:fld>
            <a:endParaRPr lang="en-US" dirty="0"/>
          </a:p>
        </p:txBody>
      </p:sp>
    </p:spTree>
    <p:extLst>
      <p:ext uri="{BB962C8B-B14F-4D97-AF65-F5344CB8AC3E}">
        <p14:creationId xmlns:p14="http://schemas.microsoft.com/office/powerpoint/2010/main" val="779904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[OPTIONAL SLIDE]</a:t>
            </a:r>
          </a:p>
          <a:p>
            <a:r>
              <a:rPr lang="en-US" b="1" dirty="0"/>
              <a:t>[REQUIRED SLIDE FOR ALLSTATE PRESENTATIONS ONLY. REMOVE WHEN USING FOR ALL OTHER FIRMS.]</a:t>
            </a:r>
          </a:p>
          <a:p>
            <a:endParaRPr lang="en-US" dirty="0"/>
          </a:p>
        </p:txBody>
      </p:sp>
      <p:sp>
        <p:nvSpPr>
          <p:cNvPr id="4" name="Slide Number Placeholder 3"/>
          <p:cNvSpPr>
            <a:spLocks noGrp="1"/>
          </p:cNvSpPr>
          <p:nvPr>
            <p:ph type="sldNum" sz="quarter" idx="10"/>
          </p:nvPr>
        </p:nvSpPr>
        <p:spPr/>
        <p:txBody>
          <a:bodyPr/>
          <a:lstStyle/>
          <a:p>
            <a:fld id="{14E192E1-6B38-474B-ABF4-82229EA59B63}" type="slidenum">
              <a:rPr lang="en-US" smtClean="0"/>
              <a:pPr/>
              <a:t>8</a:t>
            </a:fld>
            <a:endParaRPr lang="en-US" dirty="0"/>
          </a:p>
        </p:txBody>
      </p:sp>
    </p:spTree>
    <p:extLst>
      <p:ext uri="{BB962C8B-B14F-4D97-AF65-F5344CB8AC3E}">
        <p14:creationId xmlns:p14="http://schemas.microsoft.com/office/powerpoint/2010/main" val="2860304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Our presentation today will follow this agenda. </a:t>
            </a:r>
            <a:r>
              <a:rPr lang="en-US" b="1" dirty="0"/>
              <a:t>[</a:t>
            </a:r>
            <a:r>
              <a:rPr lang="en-US" b="1" baseline="0" dirty="0"/>
              <a:t>Read Slide] </a:t>
            </a:r>
          </a:p>
          <a:p>
            <a:r>
              <a:rPr lang="en-US" b="0" baseline="0" dirty="0"/>
              <a:t>During this presentation today, we’re going to cover three main areas:</a:t>
            </a:r>
          </a:p>
          <a:p>
            <a:pPr marL="228600" indent="-228600">
              <a:buAutoNum type="arabicPeriod"/>
            </a:pPr>
            <a:r>
              <a:rPr lang="en-US" b="0" baseline="0" dirty="0"/>
              <a:t>Overview of the Tax Cuts and Jobs Act</a:t>
            </a:r>
          </a:p>
          <a:p>
            <a:pPr marL="228600" indent="-228600">
              <a:buAutoNum type="arabicPeriod"/>
            </a:pPr>
            <a:r>
              <a:rPr lang="en-US" b="0" baseline="0" dirty="0"/>
              <a:t>Impact on Planning Strategies</a:t>
            </a:r>
          </a:p>
          <a:p>
            <a:pPr marL="228600" indent="-228600">
              <a:buAutoNum type="arabicPeriod"/>
            </a:pPr>
            <a:r>
              <a:rPr lang="en-US" b="0" baseline="0" dirty="0"/>
              <a:t>The Importance of Tax-Efficient Investing</a:t>
            </a:r>
          </a:p>
          <a:p>
            <a:pPr marL="0" indent="0">
              <a:buNone/>
            </a:pPr>
            <a:endParaRPr lang="en-US" b="0" baseline="0" dirty="0"/>
          </a:p>
          <a:p>
            <a:pPr marL="0" indent="0">
              <a:buNone/>
            </a:pPr>
            <a:r>
              <a:rPr lang="en-US" b="0" baseline="0" dirty="0"/>
              <a:t>Please note that we’re going to refer to the most recent tax legislation by its popular name, the Tax Cuts and Jobs Act – shortened to “TCJA” at times. However, its formal title is: </a:t>
            </a:r>
          </a:p>
          <a:p>
            <a:pPr marL="0" indent="0">
              <a:buNone/>
            </a:pPr>
            <a:r>
              <a:rPr lang="en-US" b="0" i="1" baseline="0" dirty="0"/>
              <a:t>An Act to provide for reconciliation pursuant to titles II and V of the concurrent resolution on the budget for fiscal year 2018.</a:t>
            </a:r>
          </a:p>
          <a:p>
            <a:pPr marL="0" indent="0">
              <a:buNone/>
            </a:pPr>
            <a:endParaRPr lang="en-US" b="0" i="0" baseline="0" dirty="0"/>
          </a:p>
          <a:p>
            <a:pPr marL="0" indent="0">
              <a:buNone/>
            </a:pPr>
            <a:r>
              <a:rPr lang="en-US" b="0" i="0" baseline="0" dirty="0"/>
              <a:t>It is also known officially as “Pub. L. (short for “Public Law”) 115-97.”</a:t>
            </a:r>
          </a:p>
          <a:p>
            <a:pPr marL="0" indent="0">
              <a:buNone/>
            </a:pPr>
            <a:endParaRPr lang="en-US" b="0" i="0" baseline="0" dirty="0"/>
          </a:p>
          <a:p>
            <a:pPr marL="0" indent="0">
              <a:buNone/>
            </a:pPr>
            <a:r>
              <a:rPr lang="en-US" b="0" i="0" baseline="0" dirty="0"/>
              <a:t>Also, Prudential Annuities and its distributors and representatives do not provide tax, accounting, or legal advice. Please consult your own attorney or accountant.</a:t>
            </a:r>
          </a:p>
        </p:txBody>
      </p:sp>
      <p:sp>
        <p:nvSpPr>
          <p:cNvPr id="5" name="Slide Number Placeholder 4"/>
          <p:cNvSpPr>
            <a:spLocks noGrp="1"/>
          </p:cNvSpPr>
          <p:nvPr>
            <p:ph type="sldNum" sz="quarter" idx="10"/>
          </p:nvPr>
        </p:nvSpPr>
        <p:spPr/>
        <p:txBody>
          <a:bodyPr/>
          <a:lstStyle/>
          <a:p>
            <a:fld id="{14E192E1-6B38-474B-ABF4-82229EA59B63}" type="slidenum">
              <a:rPr lang="en-US" smtClean="0"/>
              <a:pPr/>
              <a:t>9</a:t>
            </a:fld>
            <a:endParaRPr lang="en-US" dirty="0"/>
          </a:p>
        </p:txBody>
      </p:sp>
    </p:spTree>
    <p:extLst>
      <p:ext uri="{BB962C8B-B14F-4D97-AF65-F5344CB8AC3E}">
        <p14:creationId xmlns:p14="http://schemas.microsoft.com/office/powerpoint/2010/main" val="1547482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685800" y="4792638"/>
            <a:ext cx="6324600" cy="609600"/>
          </a:xfrm>
          <a:prstGeom prst="rect">
            <a:avLst/>
          </a:prstGeom>
        </p:spPr>
        <p:txBody>
          <a:bodyPr/>
          <a:lstStyle>
            <a:lvl1pPr marL="0" indent="0">
              <a:spcBef>
                <a:spcPts val="0"/>
              </a:spcBef>
              <a:defRPr sz="1600" b="0">
                <a:solidFill>
                  <a:schemeClr val="accent5">
                    <a:lumMod val="75000"/>
                  </a:schemeClr>
                </a:solidFill>
              </a:defRPr>
            </a:lvl1pPr>
            <a:lvl2pPr>
              <a:defRPr sz="1600" b="0">
                <a:solidFill>
                  <a:schemeClr val="bg1"/>
                </a:solidFill>
              </a:defRPr>
            </a:lvl2pPr>
            <a:lvl3pPr>
              <a:defRPr sz="1400" b="0">
                <a:solidFill>
                  <a:schemeClr val="bg1"/>
                </a:solidFill>
              </a:defRPr>
            </a:lvl3pPr>
            <a:lvl4pPr>
              <a:defRPr sz="1100" b="0">
                <a:solidFill>
                  <a:schemeClr val="bg1"/>
                </a:solidFill>
              </a:defRPr>
            </a:lvl4pPr>
            <a:lvl5pPr>
              <a:defRPr sz="1100" b="0">
                <a:solidFill>
                  <a:schemeClr val="bg1"/>
                </a:solidFill>
              </a:defRPr>
            </a:lvl5pPr>
          </a:lstStyle>
          <a:p>
            <a:pPr lvl="0"/>
            <a:r>
              <a:rPr lang="en-US"/>
              <a:t>[Presenter Name], [Presenter Title]</a:t>
            </a:r>
          </a:p>
          <a:p>
            <a:pPr lvl="0"/>
            <a:r>
              <a:rPr lang="en-US"/>
              <a:t>[Designations]</a:t>
            </a:r>
          </a:p>
        </p:txBody>
      </p:sp>
      <p:sp>
        <p:nvSpPr>
          <p:cNvPr id="5" name="Slide Number Placeholder 5"/>
          <p:cNvSpPr txBox="1">
            <a:spLocks/>
          </p:cNvSpPr>
          <p:nvPr userDrawn="1"/>
        </p:nvSpPr>
        <p:spPr>
          <a:xfrm>
            <a:off x="285750" y="6477000"/>
            <a:ext cx="3267456" cy="237744"/>
          </a:xfrm>
          <a:prstGeom prst="rect">
            <a:avLst/>
          </a:prstGeom>
        </p:spPr>
        <p:txBody>
          <a:bodyPr anchor="ctr"/>
          <a:lstStyle>
            <a:lvl1pPr algn="l">
              <a:defRPr sz="1000">
                <a:solidFill>
                  <a:schemeClr val="bg2"/>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XXXXX   Ed. 06/2016</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le and Content">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1"/>
            <a:ext cx="8229600" cy="3962400"/>
          </a:xfrm>
          <a:prstGeom prst="rect">
            <a:avLst/>
          </a:prstGeom>
        </p:spPr>
        <p:txBody>
          <a:bodyPr>
            <a:normAutofit/>
          </a:bodyPr>
          <a:lstStyle>
            <a:lvl1pPr marL="0" indent="0">
              <a:spcBef>
                <a:spcPts val="600"/>
              </a:spcBef>
              <a:buClr>
                <a:schemeClr val="accent1"/>
              </a:buClr>
              <a:defRPr sz="2800">
                <a:solidFill>
                  <a:schemeClr val="accent5">
                    <a:lumMod val="75000"/>
                  </a:schemeClr>
                </a:solidFill>
                <a:latin typeface="+mj-lt"/>
                <a:cs typeface="Arial" pitchFamily="34" charset="0"/>
              </a:defRPr>
            </a:lvl1pPr>
            <a:lvl2pPr>
              <a:spcBef>
                <a:spcPts val="600"/>
              </a:spcBef>
              <a:buClr>
                <a:schemeClr val="accent2"/>
              </a:buClr>
              <a:buFont typeface="Wingdings" pitchFamily="2" charset="2"/>
              <a:buChar char="§"/>
              <a:defRPr sz="2000">
                <a:solidFill>
                  <a:schemeClr val="accent5">
                    <a:lumMod val="75000"/>
                  </a:schemeClr>
                </a:solidFill>
                <a:latin typeface="+mj-lt"/>
                <a:cs typeface="Arial" pitchFamily="34" charset="0"/>
              </a:defRPr>
            </a:lvl2pPr>
            <a:lvl3pPr>
              <a:spcBef>
                <a:spcPts val="600"/>
              </a:spcBef>
              <a:buClr>
                <a:schemeClr val="accent2"/>
              </a:buClr>
              <a:defRPr sz="1800" b="0">
                <a:solidFill>
                  <a:schemeClr val="accent5">
                    <a:lumMod val="75000"/>
                  </a:schemeClr>
                </a:solidFill>
                <a:latin typeface="+mj-lt"/>
                <a:cs typeface="Arial" pitchFamily="34" charset="0"/>
              </a:defRPr>
            </a:lvl3pPr>
            <a:lvl4pPr>
              <a:spcBef>
                <a:spcPts val="600"/>
              </a:spcBef>
              <a:buClr>
                <a:schemeClr val="accent2"/>
              </a:buClr>
              <a:defRPr sz="1400" b="0">
                <a:solidFill>
                  <a:schemeClr val="accent5">
                    <a:lumMod val="75000"/>
                  </a:schemeClr>
                </a:solidFill>
                <a:latin typeface="+mj-lt"/>
                <a:cs typeface="Arial" pitchFamily="34" charset="0"/>
              </a:defRPr>
            </a:lvl4pPr>
            <a:lvl5pPr>
              <a:spcBef>
                <a:spcPts val="600"/>
              </a:spcBef>
              <a:buClr>
                <a:schemeClr val="accent2"/>
              </a:buClr>
              <a:defRPr sz="1400" b="0">
                <a:solidFill>
                  <a:schemeClr val="accent5">
                    <a:lumMod val="75000"/>
                  </a:schemeClr>
                </a:solidFill>
                <a:latin typeface="+mj-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457200" y="0"/>
            <a:ext cx="8305800" cy="1000676"/>
          </a:xfrm>
          <a:prstGeom prst="rect">
            <a:avLst/>
          </a:prstGeom>
        </p:spPr>
        <p:txBody>
          <a:bodyPr anchor="ctr"/>
          <a:lstStyle>
            <a:lvl1pPr>
              <a:lnSpc>
                <a:spcPts val="3400"/>
              </a:lnSpc>
              <a:spcBef>
                <a:spcPts val="0"/>
              </a:spcBef>
              <a:defRPr sz="3200" b="1" cap="none" baseline="0">
                <a:solidFill>
                  <a:schemeClr val="bg1"/>
                </a:solidFill>
                <a:latin typeface="+mj-lt"/>
              </a:defRPr>
            </a:lvl1pPr>
          </a:lstStyle>
          <a:p>
            <a:r>
              <a:rPr lang="en-US"/>
              <a:t>Click to edit Master title style</a:t>
            </a:r>
          </a:p>
        </p:txBody>
      </p:sp>
      <p:sp>
        <p:nvSpPr>
          <p:cNvPr id="6" name="Slide Number Placeholder 5"/>
          <p:cNvSpPr txBox="1">
            <a:spLocks/>
          </p:cNvSpPr>
          <p:nvPr userDrawn="1"/>
        </p:nvSpPr>
        <p:spPr>
          <a:xfrm>
            <a:off x="1085850" y="6619294"/>
            <a:ext cx="7029450" cy="237744"/>
          </a:xfrm>
          <a:prstGeom prst="rect">
            <a:avLst/>
          </a:prstGeom>
        </p:spPr>
        <p:txBody>
          <a:bodyPr anchor="ctr"/>
          <a:lstStyle>
            <a:lvl1pPr algn="l">
              <a:defRPr sz="1000">
                <a:solidFill>
                  <a:schemeClr val="bg2"/>
                </a:solidFill>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For Financial Professional Use Only.  Not For Use With The Public.</a:t>
            </a:r>
          </a:p>
        </p:txBody>
      </p:sp>
      <p:sp>
        <p:nvSpPr>
          <p:cNvPr id="5" name="Slide Number Placeholder 5"/>
          <p:cNvSpPr>
            <a:spLocks noGrp="1"/>
          </p:cNvSpPr>
          <p:nvPr>
            <p:ph type="sldNum" sz="quarter" idx="12"/>
          </p:nvPr>
        </p:nvSpPr>
        <p:spPr>
          <a:xfrm>
            <a:off x="8503920" y="6639242"/>
            <a:ext cx="548640" cy="163196"/>
          </a:xfrm>
          <a:prstGeom prst="rect">
            <a:avLst/>
          </a:prstGeom>
        </p:spPr>
        <p:txBody>
          <a:bodyPr/>
          <a:lstStyle/>
          <a:p>
            <a:fld id="{E117234B-78EE-4DF1-9142-1D8E5DEA88D3}" type="slidenum">
              <a:rPr lang="en-US" smtClean="0"/>
              <a:pPr/>
              <a:t>‹#›</a:t>
            </a:fld>
            <a:endParaRPr lang="en-US" dirty="0"/>
          </a:p>
        </p:txBody>
      </p:sp>
    </p:spTree>
    <p:extLst>
      <p:ext uri="{BB962C8B-B14F-4D97-AF65-F5344CB8AC3E}">
        <p14:creationId xmlns:p14="http://schemas.microsoft.com/office/powerpoint/2010/main" val="3659473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Title and Content">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1"/>
            <a:ext cx="8229600" cy="3962400"/>
          </a:xfrm>
          <a:prstGeom prst="rect">
            <a:avLst/>
          </a:prstGeom>
        </p:spPr>
        <p:txBody>
          <a:bodyPr>
            <a:normAutofit/>
          </a:bodyPr>
          <a:lstStyle>
            <a:lvl1pPr marL="0" indent="0">
              <a:spcBef>
                <a:spcPts val="600"/>
              </a:spcBef>
              <a:buClr>
                <a:schemeClr val="accent1"/>
              </a:buClr>
              <a:defRPr sz="2800">
                <a:solidFill>
                  <a:schemeClr val="accent5">
                    <a:lumMod val="75000"/>
                  </a:schemeClr>
                </a:solidFill>
                <a:latin typeface="+mj-lt"/>
                <a:cs typeface="Arial" pitchFamily="34" charset="0"/>
              </a:defRPr>
            </a:lvl1pPr>
            <a:lvl2pPr>
              <a:spcBef>
                <a:spcPts val="600"/>
              </a:spcBef>
              <a:buClr>
                <a:schemeClr val="accent2"/>
              </a:buClr>
              <a:buFont typeface="Wingdings" pitchFamily="2" charset="2"/>
              <a:buChar char="§"/>
              <a:defRPr sz="2000">
                <a:solidFill>
                  <a:schemeClr val="accent5">
                    <a:lumMod val="75000"/>
                  </a:schemeClr>
                </a:solidFill>
                <a:latin typeface="+mj-lt"/>
                <a:cs typeface="Arial" pitchFamily="34" charset="0"/>
              </a:defRPr>
            </a:lvl2pPr>
            <a:lvl3pPr>
              <a:spcBef>
                <a:spcPts val="600"/>
              </a:spcBef>
              <a:buClr>
                <a:schemeClr val="accent2"/>
              </a:buClr>
              <a:defRPr sz="1800" b="0">
                <a:solidFill>
                  <a:schemeClr val="accent5">
                    <a:lumMod val="75000"/>
                  </a:schemeClr>
                </a:solidFill>
                <a:latin typeface="+mj-lt"/>
                <a:cs typeface="Arial" pitchFamily="34" charset="0"/>
              </a:defRPr>
            </a:lvl3pPr>
            <a:lvl4pPr>
              <a:spcBef>
                <a:spcPts val="600"/>
              </a:spcBef>
              <a:buClr>
                <a:schemeClr val="accent2"/>
              </a:buClr>
              <a:defRPr sz="1400" b="0">
                <a:solidFill>
                  <a:schemeClr val="accent5">
                    <a:lumMod val="75000"/>
                  </a:schemeClr>
                </a:solidFill>
                <a:latin typeface="+mj-lt"/>
                <a:cs typeface="Arial" pitchFamily="34" charset="0"/>
              </a:defRPr>
            </a:lvl4pPr>
            <a:lvl5pPr>
              <a:spcBef>
                <a:spcPts val="600"/>
              </a:spcBef>
              <a:buClr>
                <a:schemeClr val="accent2"/>
              </a:buClr>
              <a:defRPr sz="1400" b="0">
                <a:solidFill>
                  <a:schemeClr val="accent5">
                    <a:lumMod val="75000"/>
                  </a:schemeClr>
                </a:solidFill>
                <a:latin typeface="+mj-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457200" y="0"/>
            <a:ext cx="8305800" cy="1000676"/>
          </a:xfrm>
          <a:prstGeom prst="rect">
            <a:avLst/>
          </a:prstGeom>
        </p:spPr>
        <p:txBody>
          <a:bodyPr anchor="ctr"/>
          <a:lstStyle>
            <a:lvl1pPr>
              <a:lnSpc>
                <a:spcPts val="3400"/>
              </a:lnSpc>
              <a:spcBef>
                <a:spcPts val="0"/>
              </a:spcBef>
              <a:defRPr sz="3200" b="1" cap="none" baseline="0">
                <a:solidFill>
                  <a:schemeClr val="bg1"/>
                </a:solidFill>
                <a:latin typeface="+mj-lt"/>
              </a:defRPr>
            </a:lvl1pPr>
          </a:lstStyle>
          <a:p>
            <a:r>
              <a:rPr lang="en-US"/>
              <a:t>Click to edit Master title style</a:t>
            </a:r>
          </a:p>
        </p:txBody>
      </p:sp>
      <p:sp>
        <p:nvSpPr>
          <p:cNvPr id="6" name="Slide Number Placeholder 5"/>
          <p:cNvSpPr txBox="1">
            <a:spLocks/>
          </p:cNvSpPr>
          <p:nvPr userDrawn="1"/>
        </p:nvSpPr>
        <p:spPr>
          <a:xfrm>
            <a:off x="1085850" y="6619294"/>
            <a:ext cx="7029450" cy="237744"/>
          </a:xfrm>
          <a:prstGeom prst="rect">
            <a:avLst/>
          </a:prstGeom>
        </p:spPr>
        <p:txBody>
          <a:bodyPr anchor="ctr"/>
          <a:lstStyle>
            <a:lvl1pPr algn="l">
              <a:defRPr sz="1000">
                <a:solidFill>
                  <a:schemeClr val="bg2"/>
                </a:solidFill>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For Financial Professional Use Only.  Not For Use With The Public.</a:t>
            </a:r>
          </a:p>
        </p:txBody>
      </p:sp>
      <p:sp>
        <p:nvSpPr>
          <p:cNvPr id="5" name="Slide Number Placeholder 5"/>
          <p:cNvSpPr>
            <a:spLocks noGrp="1"/>
          </p:cNvSpPr>
          <p:nvPr>
            <p:ph type="sldNum" sz="quarter" idx="12"/>
          </p:nvPr>
        </p:nvSpPr>
        <p:spPr>
          <a:xfrm>
            <a:off x="8503920" y="6639242"/>
            <a:ext cx="548640" cy="163196"/>
          </a:xfrm>
          <a:prstGeom prst="rect">
            <a:avLst/>
          </a:prstGeom>
        </p:spPr>
        <p:txBody>
          <a:bodyPr/>
          <a:lstStyle/>
          <a:p>
            <a:fld id="{E117234B-78EE-4DF1-9142-1D8E5DEA88D3}" type="slidenum">
              <a:rPr lang="en-US" smtClean="0"/>
              <a:pPr/>
              <a:t>‹#›</a:t>
            </a:fld>
            <a:endParaRPr lang="en-US" dirty="0"/>
          </a:p>
        </p:txBody>
      </p:sp>
    </p:spTree>
    <p:extLst>
      <p:ext uri="{BB962C8B-B14F-4D97-AF65-F5344CB8AC3E}">
        <p14:creationId xmlns:p14="http://schemas.microsoft.com/office/powerpoint/2010/main" val="3659473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685800" y="4724400"/>
            <a:ext cx="6324600" cy="609600"/>
          </a:xfrm>
          <a:prstGeom prst="rect">
            <a:avLst/>
          </a:prstGeom>
        </p:spPr>
        <p:txBody>
          <a:bodyPr/>
          <a:lstStyle>
            <a:lvl1pPr marL="0" indent="0">
              <a:spcBef>
                <a:spcPts val="0"/>
              </a:spcBef>
              <a:defRPr sz="1600" b="0">
                <a:solidFill>
                  <a:schemeClr val="accent5">
                    <a:lumMod val="75000"/>
                  </a:schemeClr>
                </a:solidFill>
              </a:defRPr>
            </a:lvl1pPr>
            <a:lvl2pPr>
              <a:defRPr sz="1600" b="0">
                <a:solidFill>
                  <a:schemeClr val="bg1"/>
                </a:solidFill>
              </a:defRPr>
            </a:lvl2pPr>
            <a:lvl3pPr>
              <a:defRPr sz="1400" b="0">
                <a:solidFill>
                  <a:schemeClr val="bg1"/>
                </a:solidFill>
              </a:defRPr>
            </a:lvl3pPr>
            <a:lvl4pPr>
              <a:defRPr sz="1100" b="0">
                <a:solidFill>
                  <a:schemeClr val="bg1"/>
                </a:solidFill>
              </a:defRPr>
            </a:lvl4pPr>
            <a:lvl5pPr>
              <a:defRPr sz="1100" b="0">
                <a:solidFill>
                  <a:schemeClr val="bg1"/>
                </a:solidFill>
              </a:defRPr>
            </a:lvl5pPr>
          </a:lstStyle>
          <a:p>
            <a:pPr lvl="0"/>
            <a:r>
              <a:rPr lang="en-US" dirty="0"/>
              <a:t>[Presenter Name], [Presenter Title]</a:t>
            </a:r>
          </a:p>
          <a:p>
            <a:pPr lvl="0"/>
            <a:r>
              <a:rPr lang="en-US" dirty="0"/>
              <a:t>[Designations]</a:t>
            </a:r>
          </a:p>
        </p:txBody>
      </p:sp>
      <p:sp>
        <p:nvSpPr>
          <p:cNvPr id="5" name="Slide Number Placeholder 5"/>
          <p:cNvSpPr txBox="1">
            <a:spLocks/>
          </p:cNvSpPr>
          <p:nvPr/>
        </p:nvSpPr>
        <p:spPr>
          <a:xfrm>
            <a:off x="685800" y="6324600"/>
            <a:ext cx="3267456" cy="237744"/>
          </a:xfrm>
          <a:prstGeom prst="rect">
            <a:avLst/>
          </a:prstGeom>
        </p:spPr>
        <p:txBody>
          <a:bodyPr anchor="ctr"/>
          <a:lstStyle>
            <a:lvl1pPr algn="l">
              <a:defRPr sz="1000">
                <a:solidFill>
                  <a:schemeClr val="bg2"/>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0261157-00004-00    Ed.07/2016</a:t>
            </a:r>
          </a:p>
        </p:txBody>
      </p:sp>
      <p:sp>
        <p:nvSpPr>
          <p:cNvPr id="6" name="Rectangle 5"/>
          <p:cNvSpPr/>
          <p:nvPr/>
        </p:nvSpPr>
        <p:spPr>
          <a:xfrm>
            <a:off x="6096000" y="152400"/>
            <a:ext cx="2667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50117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685800" y="2438400"/>
            <a:ext cx="6324600" cy="1774825"/>
          </a:xfrm>
          <a:prstGeom prst="rect">
            <a:avLst/>
          </a:prstGeom>
        </p:spPr>
        <p:txBody>
          <a:bodyPr anchor="t">
            <a:normAutofit/>
          </a:bodyPr>
          <a:lstStyle>
            <a:lvl1pPr algn="l">
              <a:defRPr sz="3200" b="1" cap="none" spc="0" normalizeH="0" baseline="0">
                <a:solidFill>
                  <a:schemeClr val="accent1"/>
                </a:solidFill>
                <a:latin typeface="+mj-lt"/>
                <a:cs typeface="Arial" pitchFamily="34" charset="0"/>
              </a:defRPr>
            </a:lvl1pPr>
          </a:lstStyle>
          <a:p>
            <a:r>
              <a:rPr lang="en-US" dirty="0"/>
              <a:t>Section Title</a:t>
            </a:r>
          </a:p>
        </p:txBody>
      </p:sp>
    </p:spTree>
    <p:extLst>
      <p:ext uri="{BB962C8B-B14F-4D97-AF65-F5344CB8AC3E}">
        <p14:creationId xmlns:p14="http://schemas.microsoft.com/office/powerpoint/2010/main" val="3697256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1"/>
            <a:ext cx="8229600" cy="3962400"/>
          </a:xfrm>
          <a:prstGeom prst="rect">
            <a:avLst/>
          </a:prstGeom>
        </p:spPr>
        <p:txBody>
          <a:bodyPr>
            <a:normAutofit/>
          </a:bodyPr>
          <a:lstStyle>
            <a:lvl1pPr>
              <a:spcBef>
                <a:spcPts val="600"/>
              </a:spcBef>
              <a:buClr>
                <a:schemeClr val="accent1"/>
              </a:buClr>
              <a:defRPr sz="2800">
                <a:solidFill>
                  <a:schemeClr val="accent5">
                    <a:lumMod val="75000"/>
                  </a:schemeClr>
                </a:solidFill>
                <a:latin typeface="+mj-lt"/>
                <a:cs typeface="Arial" pitchFamily="34" charset="0"/>
              </a:defRPr>
            </a:lvl1pPr>
            <a:lvl2pPr>
              <a:spcBef>
                <a:spcPts val="600"/>
              </a:spcBef>
              <a:buClr>
                <a:schemeClr val="accent2"/>
              </a:buClr>
              <a:buFont typeface="Wingdings" pitchFamily="2" charset="2"/>
              <a:buChar char="§"/>
              <a:defRPr sz="2000">
                <a:solidFill>
                  <a:schemeClr val="accent5">
                    <a:lumMod val="75000"/>
                  </a:schemeClr>
                </a:solidFill>
                <a:latin typeface="+mj-lt"/>
                <a:cs typeface="Arial" pitchFamily="34" charset="0"/>
              </a:defRPr>
            </a:lvl2pPr>
            <a:lvl3pPr>
              <a:spcBef>
                <a:spcPts val="600"/>
              </a:spcBef>
              <a:buClr>
                <a:schemeClr val="accent2"/>
              </a:buClr>
              <a:defRPr sz="1800" b="0">
                <a:solidFill>
                  <a:schemeClr val="accent5">
                    <a:lumMod val="75000"/>
                  </a:schemeClr>
                </a:solidFill>
                <a:latin typeface="+mj-lt"/>
                <a:cs typeface="Arial" pitchFamily="34" charset="0"/>
              </a:defRPr>
            </a:lvl3pPr>
            <a:lvl4pPr>
              <a:spcBef>
                <a:spcPts val="600"/>
              </a:spcBef>
              <a:buClr>
                <a:schemeClr val="accent2"/>
              </a:buClr>
              <a:defRPr sz="1400" b="0">
                <a:solidFill>
                  <a:schemeClr val="accent5">
                    <a:lumMod val="75000"/>
                  </a:schemeClr>
                </a:solidFill>
                <a:latin typeface="+mj-lt"/>
                <a:cs typeface="Arial" pitchFamily="34" charset="0"/>
              </a:defRPr>
            </a:lvl4pPr>
            <a:lvl5pPr>
              <a:spcBef>
                <a:spcPts val="600"/>
              </a:spcBef>
              <a:buClr>
                <a:schemeClr val="accent2"/>
              </a:buClr>
              <a:defRPr sz="1400" b="0">
                <a:solidFill>
                  <a:schemeClr val="accent5">
                    <a:lumMod val="75000"/>
                  </a:schemeClr>
                </a:solidFill>
                <a:latin typeface="+mj-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457200" y="76200"/>
            <a:ext cx="8305800" cy="1066800"/>
          </a:xfrm>
          <a:prstGeom prst="rect">
            <a:avLst/>
          </a:prstGeom>
        </p:spPr>
        <p:txBody>
          <a:bodyPr/>
          <a:lstStyle>
            <a:lvl1pPr>
              <a:spcBef>
                <a:spcPts val="0"/>
              </a:spcBef>
              <a:defRPr sz="3200" b="1" cap="none" baseline="0">
                <a:solidFill>
                  <a:schemeClr val="accent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512898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71600"/>
            <a:ext cx="4038600" cy="4191001"/>
          </a:xfrm>
          <a:prstGeom prst="rect">
            <a:avLst/>
          </a:prstGeom>
        </p:spPr>
        <p:txBody>
          <a:bodyPr>
            <a:normAutofit/>
          </a:bodyPr>
          <a:lstStyle>
            <a:lvl1pPr>
              <a:spcBef>
                <a:spcPts val="600"/>
              </a:spcBef>
              <a:buClr>
                <a:schemeClr val="accent1"/>
              </a:buClr>
              <a:defRPr sz="2000">
                <a:solidFill>
                  <a:schemeClr val="accent5">
                    <a:lumMod val="75000"/>
                  </a:schemeClr>
                </a:solidFill>
                <a:latin typeface="+mj-lt"/>
              </a:defRPr>
            </a:lvl1pPr>
            <a:lvl2pPr>
              <a:spcBef>
                <a:spcPts val="600"/>
              </a:spcBef>
              <a:buClr>
                <a:schemeClr val="accent2"/>
              </a:buClr>
              <a:buFont typeface="Wingdings" pitchFamily="2" charset="2"/>
              <a:buChar char="§"/>
              <a:defRPr sz="1800">
                <a:solidFill>
                  <a:schemeClr val="accent5">
                    <a:lumMod val="75000"/>
                  </a:schemeClr>
                </a:solidFill>
                <a:latin typeface="+mj-lt"/>
              </a:defRPr>
            </a:lvl2pPr>
            <a:lvl3pPr>
              <a:spcBef>
                <a:spcPts val="600"/>
              </a:spcBef>
              <a:buClr>
                <a:schemeClr val="accent2"/>
              </a:buClr>
              <a:defRPr sz="1600" b="0">
                <a:solidFill>
                  <a:schemeClr val="accent5">
                    <a:lumMod val="75000"/>
                  </a:schemeClr>
                </a:solidFill>
                <a:latin typeface="+mj-lt"/>
              </a:defRPr>
            </a:lvl3pPr>
            <a:lvl4pPr>
              <a:spcBef>
                <a:spcPts val="600"/>
              </a:spcBef>
              <a:buClr>
                <a:schemeClr val="accent2"/>
              </a:buClr>
              <a:defRPr sz="1200" b="0">
                <a:solidFill>
                  <a:schemeClr val="accent5">
                    <a:lumMod val="75000"/>
                  </a:schemeClr>
                </a:solidFill>
                <a:latin typeface="+mj-lt"/>
              </a:defRPr>
            </a:lvl4pPr>
            <a:lvl5pPr>
              <a:spcBef>
                <a:spcPts val="600"/>
              </a:spcBef>
              <a:buClr>
                <a:schemeClr val="accent2"/>
              </a:buClr>
              <a:defRPr sz="1200" b="0">
                <a:solidFill>
                  <a:schemeClr val="accent5">
                    <a:lumMod val="75000"/>
                  </a:schemeClr>
                </a:solidFill>
                <a:latin typeface="+mj-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71600"/>
            <a:ext cx="4038600" cy="4191001"/>
          </a:xfrm>
          <a:prstGeom prst="rect">
            <a:avLst/>
          </a:prstGeom>
        </p:spPr>
        <p:txBody>
          <a:bodyPr>
            <a:normAutofit/>
          </a:bodyPr>
          <a:lstStyle>
            <a:lvl1pPr>
              <a:spcBef>
                <a:spcPts val="600"/>
              </a:spcBef>
              <a:defRPr sz="2000">
                <a:solidFill>
                  <a:schemeClr val="accent5">
                    <a:lumMod val="75000"/>
                  </a:schemeClr>
                </a:solidFill>
                <a:latin typeface="+mj-lt"/>
              </a:defRPr>
            </a:lvl1pPr>
            <a:lvl2pPr>
              <a:spcBef>
                <a:spcPts val="600"/>
              </a:spcBef>
              <a:buClr>
                <a:schemeClr val="accent2"/>
              </a:buClr>
              <a:buFont typeface="Wingdings" pitchFamily="2" charset="2"/>
              <a:buChar char="§"/>
              <a:defRPr sz="1800">
                <a:solidFill>
                  <a:schemeClr val="accent5">
                    <a:lumMod val="75000"/>
                  </a:schemeClr>
                </a:solidFill>
                <a:latin typeface="+mj-lt"/>
              </a:defRPr>
            </a:lvl2pPr>
            <a:lvl3pPr>
              <a:spcBef>
                <a:spcPts val="600"/>
              </a:spcBef>
              <a:buClr>
                <a:schemeClr val="accent2"/>
              </a:buClr>
              <a:defRPr sz="1600" b="0">
                <a:solidFill>
                  <a:schemeClr val="accent5">
                    <a:lumMod val="75000"/>
                  </a:schemeClr>
                </a:solidFill>
                <a:latin typeface="+mj-lt"/>
              </a:defRPr>
            </a:lvl3pPr>
            <a:lvl4pPr>
              <a:spcBef>
                <a:spcPts val="600"/>
              </a:spcBef>
              <a:buClr>
                <a:schemeClr val="accent2"/>
              </a:buClr>
              <a:defRPr sz="1200" b="0">
                <a:solidFill>
                  <a:schemeClr val="accent5">
                    <a:lumMod val="75000"/>
                  </a:schemeClr>
                </a:solidFill>
                <a:latin typeface="+mj-lt"/>
              </a:defRPr>
            </a:lvl4pPr>
            <a:lvl5pPr>
              <a:spcBef>
                <a:spcPts val="600"/>
              </a:spcBef>
              <a:buClr>
                <a:schemeClr val="accent2"/>
              </a:buClr>
              <a:defRPr sz="1200" b="0">
                <a:solidFill>
                  <a:schemeClr val="accent5">
                    <a:lumMod val="75000"/>
                  </a:schemeClr>
                </a:solidFill>
                <a:latin typeface="+mj-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457200" y="76200"/>
            <a:ext cx="8305800" cy="1066800"/>
          </a:xfrm>
          <a:prstGeom prst="rect">
            <a:avLst/>
          </a:prstGeom>
        </p:spPr>
        <p:txBody>
          <a:bodyPr/>
          <a:lstStyle>
            <a:lvl1pPr>
              <a:spcBef>
                <a:spcPts val="0"/>
              </a:spcBef>
              <a:defRPr sz="3200" b="1" cap="none" baseline="0">
                <a:solidFill>
                  <a:schemeClr val="accent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811522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wo Content">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71600"/>
            <a:ext cx="4953000" cy="4191001"/>
          </a:xfrm>
          <a:prstGeom prst="rect">
            <a:avLst/>
          </a:prstGeom>
        </p:spPr>
        <p:txBody>
          <a:bodyPr>
            <a:normAutofit/>
          </a:bodyPr>
          <a:lstStyle>
            <a:lvl1pPr>
              <a:spcBef>
                <a:spcPts val="600"/>
              </a:spcBef>
              <a:defRPr sz="2000">
                <a:solidFill>
                  <a:schemeClr val="accent5">
                    <a:lumMod val="75000"/>
                  </a:schemeClr>
                </a:solidFill>
                <a:latin typeface="+mj-lt"/>
              </a:defRPr>
            </a:lvl1pPr>
            <a:lvl2pPr>
              <a:spcBef>
                <a:spcPts val="600"/>
              </a:spcBef>
              <a:buClr>
                <a:schemeClr val="accent2"/>
              </a:buClr>
              <a:buFont typeface="Wingdings" pitchFamily="2" charset="2"/>
              <a:buChar char="§"/>
              <a:defRPr sz="1800">
                <a:solidFill>
                  <a:schemeClr val="accent5">
                    <a:lumMod val="75000"/>
                  </a:schemeClr>
                </a:solidFill>
                <a:latin typeface="+mj-lt"/>
              </a:defRPr>
            </a:lvl2pPr>
            <a:lvl3pPr>
              <a:spcBef>
                <a:spcPts val="600"/>
              </a:spcBef>
              <a:buClr>
                <a:schemeClr val="accent2"/>
              </a:buClr>
              <a:defRPr sz="1600" b="0">
                <a:solidFill>
                  <a:schemeClr val="accent5">
                    <a:lumMod val="75000"/>
                  </a:schemeClr>
                </a:solidFill>
                <a:latin typeface="+mj-lt"/>
              </a:defRPr>
            </a:lvl3pPr>
            <a:lvl4pPr>
              <a:spcBef>
                <a:spcPts val="600"/>
              </a:spcBef>
              <a:buClr>
                <a:schemeClr val="accent2"/>
              </a:buClr>
              <a:defRPr sz="1200" b="0">
                <a:solidFill>
                  <a:schemeClr val="accent5">
                    <a:lumMod val="75000"/>
                  </a:schemeClr>
                </a:solidFill>
                <a:latin typeface="+mj-lt"/>
              </a:defRPr>
            </a:lvl4pPr>
            <a:lvl5pPr>
              <a:spcBef>
                <a:spcPts val="600"/>
              </a:spcBef>
              <a:buClr>
                <a:schemeClr val="accent2"/>
              </a:buClr>
              <a:defRPr sz="1200" b="0">
                <a:solidFill>
                  <a:schemeClr val="accent5">
                    <a:lumMod val="75000"/>
                  </a:schemeClr>
                </a:solidFill>
                <a:latin typeface="+mj-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5715000" y="1371600"/>
            <a:ext cx="2971800" cy="4191001"/>
          </a:xfrm>
          <a:prstGeom prst="rect">
            <a:avLst/>
          </a:prstGeom>
        </p:spPr>
        <p:txBody>
          <a:bodyPr anchor="ctr">
            <a:normAutofit/>
          </a:bodyPr>
          <a:lstStyle>
            <a:lvl1pPr algn="ctr">
              <a:buNone/>
              <a:defRPr sz="2000">
                <a:solidFill>
                  <a:schemeClr val="accent5">
                    <a:lumMod val="75000"/>
                  </a:schemeClr>
                </a:solidFill>
                <a:latin typeface="+mj-lt"/>
              </a:defRPr>
            </a:lvl1pPr>
            <a:lvl2pPr>
              <a:defRPr sz="1800">
                <a:solidFill>
                  <a:schemeClr val="accent5">
                    <a:lumMod val="75000"/>
                  </a:schemeClr>
                </a:solidFill>
              </a:defRPr>
            </a:lvl2pPr>
            <a:lvl3pPr>
              <a:defRPr sz="1600">
                <a:solidFill>
                  <a:schemeClr val="accent5">
                    <a:lumMod val="75000"/>
                  </a:schemeClr>
                </a:solidFill>
              </a:defRPr>
            </a:lvl3pPr>
            <a:lvl4pPr>
              <a:defRPr sz="1200">
                <a:solidFill>
                  <a:schemeClr val="accent5">
                    <a:lumMod val="75000"/>
                  </a:schemeClr>
                </a:solidFill>
              </a:defRPr>
            </a:lvl4pPr>
            <a:lvl5pPr>
              <a:defRPr sz="1200">
                <a:solidFill>
                  <a:schemeClr val="accent5">
                    <a:lumMod val="75000"/>
                  </a:schemeClr>
                </a:solidFill>
              </a:defRPr>
            </a:lvl5pPr>
            <a:lvl6pPr>
              <a:defRPr sz="1800"/>
            </a:lvl6pPr>
            <a:lvl7pPr>
              <a:defRPr sz="1800"/>
            </a:lvl7pPr>
            <a:lvl8pPr>
              <a:defRPr sz="1800"/>
            </a:lvl8pPr>
            <a:lvl9pPr>
              <a:defRPr sz="1800"/>
            </a:lvl9pPr>
          </a:lstStyle>
          <a:p>
            <a:pPr lvl="0"/>
            <a:r>
              <a:rPr lang="en-US" dirty="0"/>
              <a:t>Image</a:t>
            </a:r>
          </a:p>
          <a:p>
            <a:pPr lvl="0"/>
            <a:endParaRPr lang="en-US" dirty="0"/>
          </a:p>
          <a:p>
            <a:pPr lvl="0"/>
            <a:endParaRPr lang="en-US" dirty="0"/>
          </a:p>
        </p:txBody>
      </p:sp>
      <p:sp>
        <p:nvSpPr>
          <p:cNvPr id="5" name="Title 1"/>
          <p:cNvSpPr>
            <a:spLocks noGrp="1"/>
          </p:cNvSpPr>
          <p:nvPr>
            <p:ph type="title"/>
          </p:nvPr>
        </p:nvSpPr>
        <p:spPr>
          <a:xfrm>
            <a:off x="457200" y="76200"/>
            <a:ext cx="8305800" cy="1066800"/>
          </a:xfrm>
          <a:prstGeom prst="rect">
            <a:avLst/>
          </a:prstGeom>
        </p:spPr>
        <p:txBody>
          <a:bodyPr/>
          <a:lstStyle>
            <a:lvl1pPr>
              <a:spcBef>
                <a:spcPts val="0"/>
              </a:spcBef>
              <a:defRPr sz="3200" b="1" cap="none" baseline="0">
                <a:solidFill>
                  <a:schemeClr val="accent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67509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A7071B9-EB1A-402D-B81F-FECCBDBC6863}" type="datetimeFigureOut">
              <a:rPr lang="en-US" smtClean="0"/>
              <a:pPr/>
              <a:t>4/29/2020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62807C8-9D03-4F05-809F-07CF3F2438E2}" type="slidenum">
              <a:rPr lang="en-US" smtClean="0"/>
              <a:pPr/>
              <a:t>‹#›</a:t>
            </a:fld>
            <a:endParaRPr lang="en-US"/>
          </a:p>
        </p:txBody>
      </p:sp>
    </p:spTree>
    <p:extLst>
      <p:ext uri="{BB962C8B-B14F-4D97-AF65-F5344CB8AC3E}">
        <p14:creationId xmlns:p14="http://schemas.microsoft.com/office/powerpoint/2010/main" val="453438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685800" y="4876800"/>
            <a:ext cx="5879715" cy="609600"/>
          </a:xfrm>
          <a:prstGeom prst="rect">
            <a:avLst/>
          </a:prstGeom>
        </p:spPr>
        <p:txBody>
          <a:bodyPr/>
          <a:lstStyle>
            <a:lvl1pPr marL="0" indent="0">
              <a:spcBef>
                <a:spcPts val="0"/>
              </a:spcBef>
              <a:defRPr sz="1600" b="0">
                <a:solidFill>
                  <a:schemeClr val="accent5">
                    <a:lumMod val="50000"/>
                  </a:schemeClr>
                </a:solidFill>
              </a:defRPr>
            </a:lvl1pPr>
            <a:lvl2pPr>
              <a:defRPr sz="1600" b="0">
                <a:solidFill>
                  <a:schemeClr val="bg1"/>
                </a:solidFill>
              </a:defRPr>
            </a:lvl2pPr>
            <a:lvl3pPr>
              <a:defRPr sz="1400" b="0">
                <a:solidFill>
                  <a:schemeClr val="bg1"/>
                </a:solidFill>
              </a:defRPr>
            </a:lvl3pPr>
            <a:lvl4pPr>
              <a:defRPr sz="1100" b="0">
                <a:solidFill>
                  <a:schemeClr val="bg1"/>
                </a:solidFill>
              </a:defRPr>
            </a:lvl4pPr>
            <a:lvl5pPr>
              <a:defRPr sz="1100" b="0">
                <a:solidFill>
                  <a:schemeClr val="bg1"/>
                </a:solidFill>
              </a:defRPr>
            </a:lvl5pPr>
          </a:lstStyle>
          <a:p>
            <a:pPr lvl="0"/>
            <a:r>
              <a:rPr lang="en-US" dirty="0"/>
              <a:t>[Presenter Name], [Presenter Title]</a:t>
            </a:r>
          </a:p>
          <a:p>
            <a:pPr lvl="0"/>
            <a:r>
              <a:rPr lang="en-US" dirty="0"/>
              <a:t>[Designations]</a:t>
            </a:r>
          </a:p>
        </p:txBody>
      </p:sp>
    </p:spTree>
    <p:extLst>
      <p:ext uri="{BB962C8B-B14F-4D97-AF65-F5344CB8AC3E}">
        <p14:creationId xmlns:p14="http://schemas.microsoft.com/office/powerpoint/2010/main" val="549719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0389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1"/>
            <a:ext cx="8229600" cy="3962400"/>
          </a:xfrm>
          <a:prstGeom prst="rect">
            <a:avLst/>
          </a:prstGeom>
        </p:spPr>
        <p:txBody>
          <a:bodyPr>
            <a:normAutofit/>
          </a:bodyPr>
          <a:lstStyle>
            <a:lvl1pPr marL="0" indent="0">
              <a:spcBef>
                <a:spcPts val="600"/>
              </a:spcBef>
              <a:buClr>
                <a:schemeClr val="accent1"/>
              </a:buClr>
              <a:defRPr sz="2800">
                <a:solidFill>
                  <a:schemeClr val="accent5">
                    <a:lumMod val="75000"/>
                  </a:schemeClr>
                </a:solidFill>
                <a:latin typeface="+mj-lt"/>
                <a:cs typeface="Arial" pitchFamily="34" charset="0"/>
              </a:defRPr>
            </a:lvl1pPr>
            <a:lvl2pPr>
              <a:spcBef>
                <a:spcPts val="600"/>
              </a:spcBef>
              <a:buClr>
                <a:schemeClr val="accent2"/>
              </a:buClr>
              <a:buFont typeface="Wingdings" pitchFamily="2" charset="2"/>
              <a:buChar char="§"/>
              <a:defRPr sz="2000">
                <a:solidFill>
                  <a:schemeClr val="accent5">
                    <a:lumMod val="75000"/>
                  </a:schemeClr>
                </a:solidFill>
                <a:latin typeface="+mj-lt"/>
                <a:cs typeface="Arial" pitchFamily="34" charset="0"/>
              </a:defRPr>
            </a:lvl2pPr>
            <a:lvl3pPr>
              <a:spcBef>
                <a:spcPts val="600"/>
              </a:spcBef>
              <a:buClr>
                <a:schemeClr val="accent2"/>
              </a:buClr>
              <a:defRPr sz="1800" b="0">
                <a:solidFill>
                  <a:schemeClr val="accent5">
                    <a:lumMod val="75000"/>
                  </a:schemeClr>
                </a:solidFill>
                <a:latin typeface="+mj-lt"/>
                <a:cs typeface="Arial" pitchFamily="34" charset="0"/>
              </a:defRPr>
            </a:lvl3pPr>
            <a:lvl4pPr>
              <a:spcBef>
                <a:spcPts val="600"/>
              </a:spcBef>
              <a:buClr>
                <a:schemeClr val="accent2"/>
              </a:buClr>
              <a:defRPr sz="1400" b="0">
                <a:solidFill>
                  <a:schemeClr val="accent5">
                    <a:lumMod val="75000"/>
                  </a:schemeClr>
                </a:solidFill>
                <a:latin typeface="+mj-lt"/>
                <a:cs typeface="Arial" pitchFamily="34" charset="0"/>
              </a:defRPr>
            </a:lvl4pPr>
            <a:lvl5pPr>
              <a:spcBef>
                <a:spcPts val="600"/>
              </a:spcBef>
              <a:buClr>
                <a:schemeClr val="accent2"/>
              </a:buClr>
              <a:defRPr sz="1400" b="0">
                <a:solidFill>
                  <a:schemeClr val="accent5">
                    <a:lumMod val="75000"/>
                  </a:schemeClr>
                </a:solidFill>
                <a:latin typeface="+mj-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457200" y="76200"/>
            <a:ext cx="8305800" cy="1066800"/>
          </a:xfrm>
          <a:prstGeom prst="rect">
            <a:avLst/>
          </a:prstGeom>
        </p:spPr>
        <p:txBody>
          <a:bodyPr/>
          <a:lstStyle>
            <a:lvl1pPr>
              <a:spcBef>
                <a:spcPts val="0"/>
              </a:spcBef>
              <a:defRPr sz="3200" b="1" cap="none" baseline="0">
                <a:solidFill>
                  <a:schemeClr val="accent1"/>
                </a:solidFill>
                <a:latin typeface="+mj-lt"/>
              </a:defRPr>
            </a:lvl1pPr>
          </a:lstStyle>
          <a:p>
            <a:r>
              <a:rPr lang="en-US"/>
              <a:t>Click to edit Master title style</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_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685800" y="3657600"/>
            <a:ext cx="6324600" cy="1774825"/>
          </a:xfrm>
          <a:prstGeom prst="rect">
            <a:avLst/>
          </a:prstGeom>
        </p:spPr>
        <p:txBody>
          <a:bodyPr anchor="t">
            <a:normAutofit/>
          </a:bodyPr>
          <a:lstStyle>
            <a:lvl1pPr algn="l">
              <a:defRPr sz="3200" b="1" cap="none" spc="0" normalizeH="0" baseline="0">
                <a:solidFill>
                  <a:schemeClr val="accent1"/>
                </a:solidFill>
                <a:latin typeface="+mj-lt"/>
                <a:cs typeface="Arial" pitchFamily="34" charset="0"/>
              </a:defRPr>
            </a:lvl1pPr>
          </a:lstStyle>
          <a:p>
            <a:r>
              <a:rPr lang="en-US" dirty="0"/>
              <a:t>Section Title</a:t>
            </a:r>
          </a:p>
        </p:txBody>
      </p:sp>
      <p:sp>
        <p:nvSpPr>
          <p:cNvPr id="6" name="Slide Number Placeholder 5"/>
          <p:cNvSpPr txBox="1">
            <a:spLocks/>
          </p:cNvSpPr>
          <p:nvPr/>
        </p:nvSpPr>
        <p:spPr>
          <a:xfrm>
            <a:off x="2438400" y="6400802"/>
            <a:ext cx="4114800" cy="304798"/>
          </a:xfrm>
          <a:prstGeom prst="rect">
            <a:avLst/>
          </a:prstGeom>
        </p:spPr>
        <p:txBody>
          <a:bodyPr anchor="ctr"/>
          <a:lstStyle>
            <a:lvl1pPr algn="r">
              <a:defRPr sz="1100">
                <a:solidFill>
                  <a:schemeClr val="bg2"/>
                </a:solidFill>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2"/>
                </a:solidFill>
                <a:effectLst/>
                <a:uLnTx/>
                <a:uFillTx/>
                <a:latin typeface="+mj-lt"/>
                <a:ea typeface="+mn-ea"/>
                <a:cs typeface="Arial" pitchFamily="34" charset="0"/>
              </a:rPr>
              <a:t>Slide [</a:t>
            </a:r>
            <a:fld id="{363D259C-20D9-452F-B959-6BDF348C78E9}" type="slidenum">
              <a:rPr kumimoji="0" lang="en-US" sz="1000" b="1" i="0" u="none" strike="noStrike" kern="1200" cap="none" spc="0" normalizeH="0" baseline="0" noProof="0" smtClean="0">
                <a:ln>
                  <a:noFill/>
                </a:ln>
                <a:solidFill>
                  <a:schemeClr val="tx2"/>
                </a:solidFill>
                <a:effectLst/>
                <a:uLnTx/>
                <a:uFillTx/>
                <a:latin typeface="+mj-lt"/>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r>
              <a:rPr kumimoji="0" lang="en-US" sz="1000" b="1" i="0" u="none" strike="noStrike" kern="1200" cap="none" spc="0" normalizeH="0" baseline="0" noProof="0" dirty="0">
                <a:ln>
                  <a:noFill/>
                </a:ln>
                <a:solidFill>
                  <a:schemeClr val="tx2"/>
                </a:solidFill>
                <a:effectLst/>
                <a:uLnTx/>
                <a:uFillTx/>
                <a:latin typeface="+mj-lt"/>
                <a:ea typeface="+mn-ea"/>
                <a:cs typeface="Arial" pitchFamily="34" charset="0"/>
              </a:rPr>
              <a:t> of 34]</a:t>
            </a:r>
          </a:p>
        </p:txBody>
      </p:sp>
    </p:spTree>
    <p:extLst>
      <p:ext uri="{BB962C8B-B14F-4D97-AF65-F5344CB8AC3E}">
        <p14:creationId xmlns:p14="http://schemas.microsoft.com/office/powerpoint/2010/main" val="30480208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1"/>
            <a:ext cx="8229600" cy="3962400"/>
          </a:xfrm>
          <a:prstGeom prst="rect">
            <a:avLst/>
          </a:prstGeom>
        </p:spPr>
        <p:txBody>
          <a:bodyPr anchor="ctr">
            <a:normAutofit/>
          </a:bodyPr>
          <a:lstStyle>
            <a:lvl1pPr>
              <a:spcBef>
                <a:spcPts val="600"/>
              </a:spcBef>
              <a:buClr>
                <a:schemeClr val="accent1"/>
              </a:buClr>
              <a:defRPr sz="2000" b="0" baseline="0">
                <a:solidFill>
                  <a:schemeClr val="accent5">
                    <a:lumMod val="75000"/>
                  </a:schemeClr>
                </a:solidFill>
                <a:latin typeface="+mj-lt"/>
                <a:cs typeface="Arial" pitchFamily="34" charset="0"/>
              </a:defRPr>
            </a:lvl1pPr>
            <a:lvl2pPr>
              <a:spcBef>
                <a:spcPts val="600"/>
              </a:spcBef>
              <a:buClr>
                <a:schemeClr val="accent2"/>
              </a:buClr>
              <a:buFont typeface="Wingdings" pitchFamily="2" charset="2"/>
              <a:buChar char="§"/>
              <a:defRPr sz="1800" b="0" baseline="0">
                <a:solidFill>
                  <a:schemeClr val="accent5">
                    <a:lumMod val="75000"/>
                  </a:schemeClr>
                </a:solidFill>
                <a:latin typeface="+mj-lt"/>
                <a:cs typeface="Arial" pitchFamily="34" charset="0"/>
              </a:defRPr>
            </a:lvl2pPr>
            <a:lvl3pPr>
              <a:spcBef>
                <a:spcPts val="600"/>
              </a:spcBef>
              <a:buClr>
                <a:schemeClr val="bg1">
                  <a:lumMod val="50000"/>
                </a:schemeClr>
              </a:buClr>
              <a:defRPr sz="1600" b="0" baseline="0">
                <a:solidFill>
                  <a:schemeClr val="accent5">
                    <a:lumMod val="75000"/>
                  </a:schemeClr>
                </a:solidFill>
                <a:latin typeface="+mj-lt"/>
                <a:cs typeface="Arial" pitchFamily="34" charset="0"/>
              </a:defRPr>
            </a:lvl3pPr>
            <a:lvl4pPr>
              <a:spcBef>
                <a:spcPts val="600"/>
              </a:spcBef>
              <a:buClr>
                <a:schemeClr val="bg1">
                  <a:lumMod val="50000"/>
                </a:schemeClr>
              </a:buClr>
              <a:defRPr sz="1200" b="0" baseline="0">
                <a:solidFill>
                  <a:schemeClr val="accent5">
                    <a:lumMod val="75000"/>
                  </a:schemeClr>
                </a:solidFill>
                <a:latin typeface="+mj-lt"/>
                <a:cs typeface="Arial" pitchFamily="34" charset="0"/>
              </a:defRPr>
            </a:lvl4pPr>
            <a:lvl5pPr>
              <a:spcBef>
                <a:spcPts val="600"/>
              </a:spcBef>
              <a:buClr>
                <a:schemeClr val="bg1">
                  <a:lumMod val="50000"/>
                </a:schemeClr>
              </a:buClr>
              <a:defRPr sz="1200" b="0" baseline="0">
                <a:solidFill>
                  <a:schemeClr val="accent5">
                    <a:lumMod val="75000"/>
                  </a:schemeClr>
                </a:solidFill>
                <a:latin typeface="+mj-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457200" y="76200"/>
            <a:ext cx="8305800" cy="1066800"/>
          </a:xfrm>
          <a:prstGeom prst="rect">
            <a:avLst/>
          </a:prstGeom>
        </p:spPr>
        <p:txBody>
          <a:bodyPr/>
          <a:lstStyle>
            <a:lvl1pPr>
              <a:spcBef>
                <a:spcPts val="0"/>
              </a:spcBef>
              <a:defRPr sz="3200" b="1" cap="none" baseline="0">
                <a:solidFill>
                  <a:schemeClr val="bg1">
                    <a:lumMod val="50000"/>
                  </a:schemeClr>
                </a:solidFill>
                <a:latin typeface="+mj-lt"/>
              </a:defRPr>
            </a:lvl1pPr>
          </a:lstStyle>
          <a:p>
            <a:r>
              <a:rPr lang="en-US" dirty="0"/>
              <a:t>Click to edit Master title style</a:t>
            </a:r>
          </a:p>
        </p:txBody>
      </p:sp>
    </p:spTree>
    <p:extLst>
      <p:ext uri="{BB962C8B-B14F-4D97-AF65-F5344CB8AC3E}">
        <p14:creationId xmlns:p14="http://schemas.microsoft.com/office/powerpoint/2010/main" val="159341703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71600"/>
            <a:ext cx="4038600" cy="4191001"/>
          </a:xfrm>
          <a:prstGeom prst="rect">
            <a:avLst/>
          </a:prstGeom>
        </p:spPr>
        <p:txBody>
          <a:bodyPr>
            <a:normAutofit/>
          </a:bodyPr>
          <a:lstStyle>
            <a:lvl1pPr>
              <a:spcBef>
                <a:spcPts val="600"/>
              </a:spcBef>
              <a:buClr>
                <a:schemeClr val="accent1"/>
              </a:buClr>
              <a:defRPr sz="2000" b="0">
                <a:solidFill>
                  <a:schemeClr val="accent5">
                    <a:lumMod val="75000"/>
                  </a:schemeClr>
                </a:solidFill>
                <a:latin typeface="+mj-lt"/>
              </a:defRPr>
            </a:lvl1pPr>
            <a:lvl2pPr>
              <a:spcBef>
                <a:spcPts val="600"/>
              </a:spcBef>
              <a:buClr>
                <a:schemeClr val="accent2"/>
              </a:buClr>
              <a:buFont typeface="Wingdings" pitchFamily="2" charset="2"/>
              <a:buChar char="§"/>
              <a:defRPr sz="1800" b="0">
                <a:solidFill>
                  <a:schemeClr val="accent5">
                    <a:lumMod val="75000"/>
                  </a:schemeClr>
                </a:solidFill>
                <a:latin typeface="+mj-lt"/>
              </a:defRPr>
            </a:lvl2pPr>
            <a:lvl3pPr>
              <a:spcBef>
                <a:spcPts val="600"/>
              </a:spcBef>
              <a:buClr>
                <a:schemeClr val="accent2"/>
              </a:buClr>
              <a:defRPr sz="1600" b="0">
                <a:solidFill>
                  <a:schemeClr val="accent5">
                    <a:lumMod val="75000"/>
                  </a:schemeClr>
                </a:solidFill>
                <a:latin typeface="+mj-lt"/>
              </a:defRPr>
            </a:lvl3pPr>
            <a:lvl4pPr>
              <a:spcBef>
                <a:spcPts val="600"/>
              </a:spcBef>
              <a:buClr>
                <a:schemeClr val="accent2"/>
              </a:buClr>
              <a:defRPr sz="1200" b="0">
                <a:solidFill>
                  <a:schemeClr val="accent5">
                    <a:lumMod val="75000"/>
                  </a:schemeClr>
                </a:solidFill>
                <a:latin typeface="+mj-lt"/>
              </a:defRPr>
            </a:lvl4pPr>
            <a:lvl5pPr>
              <a:spcBef>
                <a:spcPts val="600"/>
              </a:spcBef>
              <a:buClr>
                <a:schemeClr val="accent2"/>
              </a:buClr>
              <a:defRPr sz="1200" b="0">
                <a:solidFill>
                  <a:schemeClr val="accent5">
                    <a:lumMod val="75000"/>
                  </a:schemeClr>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371600"/>
            <a:ext cx="4038600" cy="4191001"/>
          </a:xfrm>
          <a:prstGeom prst="rect">
            <a:avLst/>
          </a:prstGeom>
        </p:spPr>
        <p:txBody>
          <a:bodyPr>
            <a:normAutofit/>
          </a:bodyPr>
          <a:lstStyle>
            <a:lvl1pPr>
              <a:spcBef>
                <a:spcPts val="600"/>
              </a:spcBef>
              <a:defRPr sz="2000" b="0">
                <a:solidFill>
                  <a:schemeClr val="accent5">
                    <a:lumMod val="75000"/>
                  </a:schemeClr>
                </a:solidFill>
                <a:latin typeface="+mj-lt"/>
              </a:defRPr>
            </a:lvl1pPr>
            <a:lvl2pPr>
              <a:spcBef>
                <a:spcPts val="600"/>
              </a:spcBef>
              <a:buClr>
                <a:schemeClr val="accent2"/>
              </a:buClr>
              <a:buFont typeface="Wingdings" pitchFamily="2" charset="2"/>
              <a:buChar char="§"/>
              <a:defRPr sz="1800" b="0">
                <a:solidFill>
                  <a:schemeClr val="accent5">
                    <a:lumMod val="75000"/>
                  </a:schemeClr>
                </a:solidFill>
                <a:latin typeface="+mj-lt"/>
              </a:defRPr>
            </a:lvl2pPr>
            <a:lvl3pPr>
              <a:spcBef>
                <a:spcPts val="600"/>
              </a:spcBef>
              <a:buClr>
                <a:schemeClr val="accent2"/>
              </a:buClr>
              <a:defRPr sz="1600" b="0">
                <a:solidFill>
                  <a:schemeClr val="accent5">
                    <a:lumMod val="75000"/>
                  </a:schemeClr>
                </a:solidFill>
                <a:latin typeface="+mj-lt"/>
              </a:defRPr>
            </a:lvl3pPr>
            <a:lvl4pPr>
              <a:spcBef>
                <a:spcPts val="600"/>
              </a:spcBef>
              <a:buClr>
                <a:schemeClr val="accent2"/>
              </a:buClr>
              <a:defRPr sz="1200" b="0">
                <a:solidFill>
                  <a:schemeClr val="accent5">
                    <a:lumMod val="75000"/>
                  </a:schemeClr>
                </a:solidFill>
                <a:latin typeface="+mj-lt"/>
              </a:defRPr>
            </a:lvl4pPr>
            <a:lvl5pPr>
              <a:spcBef>
                <a:spcPts val="600"/>
              </a:spcBef>
              <a:buClr>
                <a:schemeClr val="accent2"/>
              </a:buClr>
              <a:defRPr sz="1200" b="0">
                <a:solidFill>
                  <a:schemeClr val="accent5">
                    <a:lumMod val="75000"/>
                  </a:schemeClr>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p:nvPr>
        </p:nvSpPr>
        <p:spPr>
          <a:xfrm>
            <a:off x="457200" y="76200"/>
            <a:ext cx="8305800" cy="1066800"/>
          </a:xfrm>
          <a:prstGeom prst="rect">
            <a:avLst/>
          </a:prstGeom>
        </p:spPr>
        <p:txBody>
          <a:bodyPr/>
          <a:lstStyle>
            <a:lvl1pPr>
              <a:spcBef>
                <a:spcPts val="0"/>
              </a:spcBef>
              <a:defRPr sz="3200" b="1" cap="none" baseline="0">
                <a:solidFill>
                  <a:schemeClr val="bg1">
                    <a:lumMod val="50000"/>
                  </a:schemeClr>
                </a:solidFill>
                <a:latin typeface="+mj-lt"/>
              </a:defRPr>
            </a:lvl1pPr>
          </a:lstStyle>
          <a:p>
            <a:r>
              <a:rPr lang="en-US" dirty="0"/>
              <a:t>Click to edit Master title style</a:t>
            </a:r>
          </a:p>
        </p:txBody>
      </p:sp>
    </p:spTree>
    <p:extLst>
      <p:ext uri="{BB962C8B-B14F-4D97-AF65-F5344CB8AC3E}">
        <p14:creationId xmlns:p14="http://schemas.microsoft.com/office/powerpoint/2010/main" val="16132721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71600"/>
            <a:ext cx="4953000" cy="4191001"/>
          </a:xfrm>
          <a:prstGeom prst="rect">
            <a:avLst/>
          </a:prstGeom>
        </p:spPr>
        <p:txBody>
          <a:bodyPr>
            <a:normAutofit/>
          </a:bodyPr>
          <a:lstStyle>
            <a:lvl1pPr>
              <a:spcBef>
                <a:spcPts val="600"/>
              </a:spcBef>
              <a:defRPr sz="2000" b="0">
                <a:solidFill>
                  <a:schemeClr val="accent5">
                    <a:lumMod val="75000"/>
                  </a:schemeClr>
                </a:solidFill>
                <a:latin typeface="+mj-lt"/>
              </a:defRPr>
            </a:lvl1pPr>
            <a:lvl2pPr>
              <a:spcBef>
                <a:spcPts val="600"/>
              </a:spcBef>
              <a:buClr>
                <a:schemeClr val="accent2"/>
              </a:buClr>
              <a:buFont typeface="Wingdings" pitchFamily="2" charset="2"/>
              <a:buChar char="§"/>
              <a:defRPr sz="1800" b="0">
                <a:solidFill>
                  <a:schemeClr val="accent5">
                    <a:lumMod val="75000"/>
                  </a:schemeClr>
                </a:solidFill>
                <a:latin typeface="+mj-lt"/>
              </a:defRPr>
            </a:lvl2pPr>
            <a:lvl3pPr>
              <a:spcBef>
                <a:spcPts val="600"/>
              </a:spcBef>
              <a:buClr>
                <a:schemeClr val="accent2"/>
              </a:buClr>
              <a:defRPr sz="1600" b="0">
                <a:solidFill>
                  <a:schemeClr val="accent5">
                    <a:lumMod val="75000"/>
                  </a:schemeClr>
                </a:solidFill>
                <a:latin typeface="+mj-lt"/>
              </a:defRPr>
            </a:lvl3pPr>
            <a:lvl4pPr>
              <a:spcBef>
                <a:spcPts val="600"/>
              </a:spcBef>
              <a:buClr>
                <a:schemeClr val="accent2"/>
              </a:buClr>
              <a:defRPr sz="1200" b="0">
                <a:solidFill>
                  <a:schemeClr val="accent5">
                    <a:lumMod val="75000"/>
                  </a:schemeClr>
                </a:solidFill>
                <a:latin typeface="+mj-lt"/>
              </a:defRPr>
            </a:lvl4pPr>
            <a:lvl5pPr>
              <a:spcBef>
                <a:spcPts val="600"/>
              </a:spcBef>
              <a:buClr>
                <a:schemeClr val="accent2"/>
              </a:buClr>
              <a:defRPr sz="1200" b="0">
                <a:solidFill>
                  <a:schemeClr val="accent5">
                    <a:lumMod val="75000"/>
                  </a:schemeClr>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5715000" y="1371600"/>
            <a:ext cx="2971800" cy="4191001"/>
          </a:xfrm>
          <a:prstGeom prst="rect">
            <a:avLst/>
          </a:prstGeom>
        </p:spPr>
        <p:txBody>
          <a:bodyPr anchor="ctr">
            <a:normAutofit/>
          </a:bodyPr>
          <a:lstStyle>
            <a:lvl1pPr algn="ctr">
              <a:buNone/>
              <a:defRPr sz="2000">
                <a:solidFill>
                  <a:schemeClr val="accent5">
                    <a:lumMod val="75000"/>
                  </a:schemeClr>
                </a:solidFill>
                <a:latin typeface="+mj-lt"/>
              </a:defRPr>
            </a:lvl1pPr>
            <a:lvl2pPr>
              <a:defRPr sz="1800">
                <a:solidFill>
                  <a:schemeClr val="accent5">
                    <a:lumMod val="75000"/>
                  </a:schemeClr>
                </a:solidFill>
              </a:defRPr>
            </a:lvl2pPr>
            <a:lvl3pPr>
              <a:defRPr sz="1600">
                <a:solidFill>
                  <a:schemeClr val="accent5">
                    <a:lumMod val="75000"/>
                  </a:schemeClr>
                </a:solidFill>
              </a:defRPr>
            </a:lvl3pPr>
            <a:lvl4pPr>
              <a:defRPr sz="1200">
                <a:solidFill>
                  <a:schemeClr val="accent5">
                    <a:lumMod val="75000"/>
                  </a:schemeClr>
                </a:solidFill>
              </a:defRPr>
            </a:lvl4pPr>
            <a:lvl5pPr>
              <a:defRPr sz="1200">
                <a:solidFill>
                  <a:schemeClr val="accent5">
                    <a:lumMod val="75000"/>
                  </a:schemeClr>
                </a:solidFill>
              </a:defRPr>
            </a:lvl5pPr>
            <a:lvl6pPr>
              <a:defRPr sz="1800"/>
            </a:lvl6pPr>
            <a:lvl7pPr>
              <a:defRPr sz="1800"/>
            </a:lvl7pPr>
            <a:lvl8pPr>
              <a:defRPr sz="1800"/>
            </a:lvl8pPr>
            <a:lvl9pPr>
              <a:defRPr sz="1800"/>
            </a:lvl9pPr>
          </a:lstStyle>
          <a:p>
            <a:pPr lvl="0"/>
            <a:r>
              <a:rPr lang="en-US" dirty="0"/>
              <a:t>Image</a:t>
            </a:r>
          </a:p>
          <a:p>
            <a:pPr lvl="0"/>
            <a:endParaRPr lang="en-US" dirty="0"/>
          </a:p>
          <a:p>
            <a:pPr lvl="0"/>
            <a:endParaRPr lang="en-US" dirty="0"/>
          </a:p>
        </p:txBody>
      </p:sp>
      <p:sp>
        <p:nvSpPr>
          <p:cNvPr id="5" name="Title 1"/>
          <p:cNvSpPr>
            <a:spLocks noGrp="1"/>
          </p:cNvSpPr>
          <p:nvPr>
            <p:ph type="title"/>
          </p:nvPr>
        </p:nvSpPr>
        <p:spPr>
          <a:xfrm>
            <a:off x="457200" y="76200"/>
            <a:ext cx="8305800" cy="1066800"/>
          </a:xfrm>
          <a:prstGeom prst="rect">
            <a:avLst/>
          </a:prstGeom>
        </p:spPr>
        <p:txBody>
          <a:bodyPr/>
          <a:lstStyle>
            <a:lvl1pPr>
              <a:spcBef>
                <a:spcPts val="0"/>
              </a:spcBef>
              <a:defRPr sz="3200" b="1" cap="none" baseline="0">
                <a:solidFill>
                  <a:schemeClr val="bg1">
                    <a:lumMod val="50000"/>
                  </a:schemeClr>
                </a:solidFill>
                <a:latin typeface="+mj-lt"/>
              </a:defRPr>
            </a:lvl1pPr>
          </a:lstStyle>
          <a:p>
            <a:r>
              <a:rPr lang="en-US" dirty="0"/>
              <a:t>Click to edit Master title style</a:t>
            </a:r>
          </a:p>
        </p:txBody>
      </p:sp>
    </p:spTree>
    <p:extLst>
      <p:ext uri="{BB962C8B-B14F-4D97-AF65-F5344CB8AC3E}">
        <p14:creationId xmlns:p14="http://schemas.microsoft.com/office/powerpoint/2010/main" val="443773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838200"/>
          </a:xfrm>
          <a:prstGeom prst="rect">
            <a:avLst/>
          </a:prstGeom>
        </p:spPr>
        <p:txBody>
          <a:bodyPr/>
          <a:lstStyle>
            <a:lvl1pPr>
              <a:defRPr lang="en-US" sz="3200" b="1" kern="1200" cap="none" spc="0" normalizeH="0" baseline="0" dirty="0">
                <a:solidFill>
                  <a:srgbClr val="002060"/>
                </a:solidFill>
                <a:latin typeface="PrudentialModern SemCond" pitchFamily="2" charset="0"/>
                <a:ea typeface="+mj-ea"/>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86822435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71600"/>
            <a:ext cx="4038600" cy="4191001"/>
          </a:xfrm>
          <a:prstGeom prst="rect">
            <a:avLst/>
          </a:prstGeom>
        </p:spPr>
        <p:txBody>
          <a:bodyPr>
            <a:normAutofit/>
          </a:bodyPr>
          <a:lstStyle>
            <a:lvl1pPr marL="0" indent="0">
              <a:spcBef>
                <a:spcPts val="600"/>
              </a:spcBef>
              <a:buClr>
                <a:schemeClr val="accent1"/>
              </a:buClr>
              <a:defRPr sz="2000">
                <a:solidFill>
                  <a:schemeClr val="accent5">
                    <a:lumMod val="75000"/>
                  </a:schemeClr>
                </a:solidFill>
                <a:latin typeface="+mj-lt"/>
              </a:defRPr>
            </a:lvl1pPr>
            <a:lvl2pPr>
              <a:spcBef>
                <a:spcPts val="600"/>
              </a:spcBef>
              <a:buClr>
                <a:schemeClr val="accent2"/>
              </a:buClr>
              <a:buFont typeface="Wingdings" pitchFamily="2" charset="2"/>
              <a:buChar char="§"/>
              <a:defRPr sz="1800">
                <a:solidFill>
                  <a:schemeClr val="accent5">
                    <a:lumMod val="75000"/>
                  </a:schemeClr>
                </a:solidFill>
                <a:latin typeface="+mj-lt"/>
              </a:defRPr>
            </a:lvl2pPr>
            <a:lvl3pPr>
              <a:spcBef>
                <a:spcPts val="600"/>
              </a:spcBef>
              <a:buClr>
                <a:schemeClr val="accent2"/>
              </a:buClr>
              <a:defRPr sz="1600" b="0">
                <a:solidFill>
                  <a:schemeClr val="accent5">
                    <a:lumMod val="75000"/>
                  </a:schemeClr>
                </a:solidFill>
                <a:latin typeface="+mj-lt"/>
              </a:defRPr>
            </a:lvl3pPr>
            <a:lvl4pPr>
              <a:spcBef>
                <a:spcPts val="600"/>
              </a:spcBef>
              <a:buClr>
                <a:schemeClr val="accent2"/>
              </a:buClr>
              <a:defRPr sz="1200" b="0">
                <a:solidFill>
                  <a:schemeClr val="accent5">
                    <a:lumMod val="75000"/>
                  </a:schemeClr>
                </a:solidFill>
                <a:latin typeface="+mj-lt"/>
              </a:defRPr>
            </a:lvl4pPr>
            <a:lvl5pPr>
              <a:spcBef>
                <a:spcPts val="600"/>
              </a:spcBef>
              <a:buClr>
                <a:schemeClr val="accent2"/>
              </a:buClr>
              <a:defRPr sz="1200" b="0">
                <a:solidFill>
                  <a:schemeClr val="accent5">
                    <a:lumMod val="75000"/>
                  </a:schemeClr>
                </a:solidFill>
                <a:latin typeface="+mj-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038600" cy="4191001"/>
          </a:xfrm>
          <a:prstGeom prst="rect">
            <a:avLst/>
          </a:prstGeom>
        </p:spPr>
        <p:txBody>
          <a:bodyPr>
            <a:normAutofit/>
          </a:bodyPr>
          <a:lstStyle>
            <a:lvl1pPr marL="0" indent="0">
              <a:spcBef>
                <a:spcPts val="600"/>
              </a:spcBef>
              <a:defRPr sz="2000">
                <a:solidFill>
                  <a:schemeClr val="accent5">
                    <a:lumMod val="75000"/>
                  </a:schemeClr>
                </a:solidFill>
                <a:latin typeface="+mj-lt"/>
              </a:defRPr>
            </a:lvl1pPr>
            <a:lvl2pPr>
              <a:spcBef>
                <a:spcPts val="600"/>
              </a:spcBef>
              <a:buClr>
                <a:schemeClr val="accent2"/>
              </a:buClr>
              <a:buFont typeface="Wingdings" pitchFamily="2" charset="2"/>
              <a:buChar char="§"/>
              <a:defRPr sz="1800">
                <a:solidFill>
                  <a:schemeClr val="accent5">
                    <a:lumMod val="75000"/>
                  </a:schemeClr>
                </a:solidFill>
                <a:latin typeface="+mj-lt"/>
              </a:defRPr>
            </a:lvl2pPr>
            <a:lvl3pPr>
              <a:spcBef>
                <a:spcPts val="600"/>
              </a:spcBef>
              <a:buClr>
                <a:schemeClr val="accent2"/>
              </a:buClr>
              <a:defRPr sz="1600" b="0">
                <a:solidFill>
                  <a:schemeClr val="accent5">
                    <a:lumMod val="75000"/>
                  </a:schemeClr>
                </a:solidFill>
                <a:latin typeface="+mj-lt"/>
              </a:defRPr>
            </a:lvl3pPr>
            <a:lvl4pPr>
              <a:spcBef>
                <a:spcPts val="600"/>
              </a:spcBef>
              <a:buClr>
                <a:schemeClr val="accent2"/>
              </a:buClr>
              <a:defRPr sz="1200" b="0">
                <a:solidFill>
                  <a:schemeClr val="accent5">
                    <a:lumMod val="75000"/>
                  </a:schemeClr>
                </a:solidFill>
                <a:latin typeface="+mj-lt"/>
              </a:defRPr>
            </a:lvl4pPr>
            <a:lvl5pPr>
              <a:spcBef>
                <a:spcPts val="600"/>
              </a:spcBef>
              <a:buClr>
                <a:schemeClr val="accent2"/>
              </a:buClr>
              <a:defRPr sz="1200" b="0">
                <a:solidFill>
                  <a:schemeClr val="accent5">
                    <a:lumMod val="75000"/>
                  </a:schemeClr>
                </a:solidFill>
                <a:latin typeface="+mj-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p:nvPr>
        </p:nvSpPr>
        <p:spPr>
          <a:xfrm>
            <a:off x="457200" y="76200"/>
            <a:ext cx="8305800" cy="1066800"/>
          </a:xfrm>
          <a:prstGeom prst="rect">
            <a:avLst/>
          </a:prstGeom>
        </p:spPr>
        <p:txBody>
          <a:bodyPr/>
          <a:lstStyle>
            <a:lvl1pPr>
              <a:spcBef>
                <a:spcPts val="0"/>
              </a:spcBef>
              <a:defRPr sz="3200" b="1" cap="none" baseline="0">
                <a:solidFill>
                  <a:schemeClr val="accent1"/>
                </a:solidFill>
                <a:latin typeface="+mj-lt"/>
              </a:defRPr>
            </a:lvl1pPr>
          </a:lstStyle>
          <a:p>
            <a:r>
              <a:rPr lang="en-US"/>
              <a:t>Click to edit Master title style</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71600"/>
            <a:ext cx="4953000" cy="4191001"/>
          </a:xfrm>
          <a:prstGeom prst="rect">
            <a:avLst/>
          </a:prstGeom>
        </p:spPr>
        <p:txBody>
          <a:bodyPr>
            <a:normAutofit/>
          </a:bodyPr>
          <a:lstStyle>
            <a:lvl1pPr marL="0" indent="0">
              <a:spcBef>
                <a:spcPts val="600"/>
              </a:spcBef>
              <a:defRPr sz="2000">
                <a:solidFill>
                  <a:schemeClr val="accent5">
                    <a:lumMod val="75000"/>
                  </a:schemeClr>
                </a:solidFill>
                <a:latin typeface="+mj-lt"/>
              </a:defRPr>
            </a:lvl1pPr>
            <a:lvl2pPr>
              <a:spcBef>
                <a:spcPts val="600"/>
              </a:spcBef>
              <a:buClr>
                <a:schemeClr val="accent2"/>
              </a:buClr>
              <a:buFont typeface="Wingdings" pitchFamily="2" charset="2"/>
              <a:buChar char="§"/>
              <a:defRPr sz="1800">
                <a:solidFill>
                  <a:schemeClr val="accent5">
                    <a:lumMod val="75000"/>
                  </a:schemeClr>
                </a:solidFill>
                <a:latin typeface="+mj-lt"/>
              </a:defRPr>
            </a:lvl2pPr>
            <a:lvl3pPr>
              <a:spcBef>
                <a:spcPts val="600"/>
              </a:spcBef>
              <a:buClr>
                <a:schemeClr val="accent2"/>
              </a:buClr>
              <a:defRPr sz="1600" b="0">
                <a:solidFill>
                  <a:schemeClr val="accent5">
                    <a:lumMod val="75000"/>
                  </a:schemeClr>
                </a:solidFill>
                <a:latin typeface="+mj-lt"/>
              </a:defRPr>
            </a:lvl3pPr>
            <a:lvl4pPr>
              <a:spcBef>
                <a:spcPts val="600"/>
              </a:spcBef>
              <a:buClr>
                <a:schemeClr val="accent2"/>
              </a:buClr>
              <a:defRPr sz="1200" b="0">
                <a:solidFill>
                  <a:schemeClr val="accent5">
                    <a:lumMod val="75000"/>
                  </a:schemeClr>
                </a:solidFill>
                <a:latin typeface="+mj-lt"/>
              </a:defRPr>
            </a:lvl4pPr>
            <a:lvl5pPr>
              <a:spcBef>
                <a:spcPts val="600"/>
              </a:spcBef>
              <a:buClr>
                <a:schemeClr val="accent2"/>
              </a:buClr>
              <a:defRPr sz="1200" b="0">
                <a:solidFill>
                  <a:schemeClr val="accent5">
                    <a:lumMod val="75000"/>
                  </a:schemeClr>
                </a:solidFill>
                <a:latin typeface="+mj-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5715000" y="1371600"/>
            <a:ext cx="2971800" cy="4191001"/>
          </a:xfrm>
          <a:prstGeom prst="rect">
            <a:avLst/>
          </a:prstGeom>
        </p:spPr>
        <p:txBody>
          <a:bodyPr anchor="ctr">
            <a:normAutofit/>
          </a:bodyPr>
          <a:lstStyle>
            <a:lvl1pPr algn="ctr">
              <a:buNone/>
              <a:defRPr sz="2000">
                <a:solidFill>
                  <a:schemeClr val="accent5">
                    <a:lumMod val="75000"/>
                  </a:schemeClr>
                </a:solidFill>
                <a:latin typeface="+mj-lt"/>
              </a:defRPr>
            </a:lvl1pPr>
            <a:lvl2pPr>
              <a:defRPr sz="1800">
                <a:solidFill>
                  <a:schemeClr val="accent5">
                    <a:lumMod val="75000"/>
                  </a:schemeClr>
                </a:solidFill>
              </a:defRPr>
            </a:lvl2pPr>
            <a:lvl3pPr>
              <a:defRPr sz="1600">
                <a:solidFill>
                  <a:schemeClr val="accent5">
                    <a:lumMod val="75000"/>
                  </a:schemeClr>
                </a:solidFill>
              </a:defRPr>
            </a:lvl3pPr>
            <a:lvl4pPr>
              <a:defRPr sz="1200">
                <a:solidFill>
                  <a:schemeClr val="accent5">
                    <a:lumMod val="75000"/>
                  </a:schemeClr>
                </a:solidFill>
              </a:defRPr>
            </a:lvl4pPr>
            <a:lvl5pPr>
              <a:defRPr sz="1200">
                <a:solidFill>
                  <a:schemeClr val="accent5">
                    <a:lumMod val="75000"/>
                  </a:schemeClr>
                </a:solidFill>
              </a:defRPr>
            </a:lvl5pPr>
            <a:lvl6pPr>
              <a:defRPr sz="1800"/>
            </a:lvl6pPr>
            <a:lvl7pPr>
              <a:defRPr sz="1800"/>
            </a:lvl7pPr>
            <a:lvl8pPr>
              <a:defRPr sz="1800"/>
            </a:lvl8pPr>
            <a:lvl9pPr>
              <a:defRPr sz="1800"/>
            </a:lvl9pPr>
          </a:lstStyle>
          <a:p>
            <a:pPr lvl="0"/>
            <a:r>
              <a:rPr lang="en-US"/>
              <a:t>Image</a:t>
            </a:r>
          </a:p>
          <a:p>
            <a:pPr lvl="0"/>
            <a:endParaRPr lang="en-US"/>
          </a:p>
          <a:p>
            <a:pPr lvl="0"/>
            <a:endParaRPr lang="en-US"/>
          </a:p>
        </p:txBody>
      </p:sp>
      <p:sp>
        <p:nvSpPr>
          <p:cNvPr id="5" name="Title 1"/>
          <p:cNvSpPr>
            <a:spLocks noGrp="1"/>
          </p:cNvSpPr>
          <p:nvPr>
            <p:ph type="title"/>
          </p:nvPr>
        </p:nvSpPr>
        <p:spPr>
          <a:xfrm>
            <a:off x="457200" y="76200"/>
            <a:ext cx="8305800" cy="1066800"/>
          </a:xfrm>
          <a:prstGeom prst="rect">
            <a:avLst/>
          </a:prstGeom>
        </p:spPr>
        <p:txBody>
          <a:bodyPr/>
          <a:lstStyle>
            <a:lvl1pPr>
              <a:spcBef>
                <a:spcPts val="0"/>
              </a:spcBef>
              <a:defRPr sz="3200" b="1" cap="none" baseline="0">
                <a:solidFill>
                  <a:schemeClr val="accent1"/>
                </a:solidFill>
                <a:latin typeface="+mj-lt"/>
              </a:defRPr>
            </a:lvl1pPr>
          </a:lstStyle>
          <a:p>
            <a:r>
              <a:rPr lang="en-US"/>
              <a:t>Click to edit Master title style</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Slide Number Placeholder 5"/>
          <p:cNvSpPr txBox="1">
            <a:spLocks/>
          </p:cNvSpPr>
          <p:nvPr userDrawn="1"/>
        </p:nvSpPr>
        <p:spPr>
          <a:xfrm>
            <a:off x="285750" y="6477000"/>
            <a:ext cx="3267075" cy="238125"/>
          </a:xfrm>
          <a:prstGeom prst="rect">
            <a:avLst/>
          </a:prstGeom>
        </p:spPr>
        <p:txBody>
          <a:bodyPr anchor="ctr"/>
          <a:lstStyle>
            <a:lvl1pPr algn="l">
              <a:defRPr sz="1000">
                <a:solidFill>
                  <a:schemeClr val="bg2"/>
                </a:solidFill>
                <a:latin typeface="Arial" pitchFamily="34" charset="0"/>
                <a:cs typeface="Arial" pitchFamily="34" charset="0"/>
              </a:defRPr>
            </a:lvl1pPr>
          </a:lstStyle>
          <a:p>
            <a:pPr>
              <a:defRPr/>
            </a:pPr>
            <a:r>
              <a:rPr lang="en-US" sz="800" dirty="0">
                <a:solidFill>
                  <a:srgbClr val="F4ECE8"/>
                </a:solidFill>
              </a:rPr>
              <a:t>00000000000-00</a:t>
            </a:r>
            <a:r>
              <a:rPr lang="en-US" sz="800" dirty="0">
                <a:solidFill>
                  <a:srgbClr val="FFFFFF"/>
                </a:solidFill>
              </a:rPr>
              <a:t>    Ed. 09/2015 </a:t>
            </a:r>
          </a:p>
        </p:txBody>
      </p:sp>
      <p:sp>
        <p:nvSpPr>
          <p:cNvPr id="2" name="Title 1"/>
          <p:cNvSpPr>
            <a:spLocks noGrp="1"/>
          </p:cNvSpPr>
          <p:nvPr>
            <p:ph type="ctrTitle"/>
          </p:nvPr>
        </p:nvSpPr>
        <p:spPr>
          <a:xfrm>
            <a:off x="685800" y="838200"/>
            <a:ext cx="6324600" cy="1774825"/>
          </a:xfrm>
          <a:prstGeom prst="rect">
            <a:avLst/>
          </a:prstGeom>
        </p:spPr>
        <p:txBody>
          <a:bodyPr anchor="b">
            <a:normAutofit/>
          </a:bodyPr>
          <a:lstStyle>
            <a:lvl1pPr algn="l">
              <a:defRPr sz="4000" b="1" cap="none" spc="0" normalizeH="0" baseline="0">
                <a:solidFill>
                  <a:schemeClr val="accent1"/>
                </a:solidFill>
                <a:latin typeface="+mj-lt"/>
                <a:cs typeface="Arial" pitchFamily="34" charset="0"/>
              </a:defRPr>
            </a:lvl1pPr>
          </a:lstStyle>
          <a:p>
            <a:r>
              <a:rPr lang="en-US"/>
              <a:t>Click to edit Master title style</a:t>
            </a:r>
          </a:p>
        </p:txBody>
      </p:sp>
      <p:sp>
        <p:nvSpPr>
          <p:cNvPr id="3" name="Subtitle 2"/>
          <p:cNvSpPr>
            <a:spLocks noGrp="1"/>
          </p:cNvSpPr>
          <p:nvPr>
            <p:ph type="subTitle" idx="1"/>
          </p:nvPr>
        </p:nvSpPr>
        <p:spPr>
          <a:xfrm>
            <a:off x="685800" y="2667000"/>
            <a:ext cx="6324600" cy="1063625"/>
          </a:xfrm>
          <a:prstGeom prst="rect">
            <a:avLst/>
          </a:prstGeom>
        </p:spPr>
        <p:txBody>
          <a:bodyPr>
            <a:normAutofit/>
          </a:bodyPr>
          <a:lstStyle>
            <a:lvl1pPr marL="0" indent="0" algn="l">
              <a:buNone/>
              <a:defRPr sz="2400" b="1" i="0" cap="none" spc="100" baseline="0">
                <a:solidFill>
                  <a:schemeClr val="accent5">
                    <a:lumMod val="75000"/>
                  </a:schemeClr>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1" name="Text Placeholder 10"/>
          <p:cNvSpPr>
            <a:spLocks noGrp="1"/>
          </p:cNvSpPr>
          <p:nvPr>
            <p:ph type="body" sz="quarter" idx="10"/>
          </p:nvPr>
        </p:nvSpPr>
        <p:spPr>
          <a:xfrm>
            <a:off x="685800" y="3810000"/>
            <a:ext cx="6324600" cy="609600"/>
          </a:xfrm>
          <a:prstGeom prst="rect">
            <a:avLst/>
          </a:prstGeom>
        </p:spPr>
        <p:txBody>
          <a:bodyPr/>
          <a:lstStyle>
            <a:lvl1pPr marL="0" indent="0">
              <a:spcBef>
                <a:spcPts val="0"/>
              </a:spcBef>
              <a:defRPr sz="1600" b="0">
                <a:solidFill>
                  <a:schemeClr val="accent5">
                    <a:lumMod val="75000"/>
                  </a:schemeClr>
                </a:solidFill>
              </a:defRPr>
            </a:lvl1pPr>
            <a:lvl2pPr>
              <a:defRPr sz="1600" b="0">
                <a:solidFill>
                  <a:schemeClr val="bg1"/>
                </a:solidFill>
              </a:defRPr>
            </a:lvl2pPr>
            <a:lvl3pPr>
              <a:defRPr sz="1400" b="0">
                <a:solidFill>
                  <a:schemeClr val="bg1"/>
                </a:solidFill>
              </a:defRPr>
            </a:lvl3pPr>
            <a:lvl4pPr>
              <a:defRPr sz="1100" b="0">
                <a:solidFill>
                  <a:schemeClr val="bg1"/>
                </a:solidFill>
              </a:defRPr>
            </a:lvl4pPr>
            <a:lvl5pPr>
              <a:defRPr sz="1100" b="0">
                <a:solidFill>
                  <a:schemeClr val="bg1"/>
                </a:solidFill>
              </a:defRPr>
            </a:lvl5pPr>
          </a:lstStyle>
          <a:p>
            <a:pPr lvl="0"/>
            <a:r>
              <a:rPr lang="en-US"/>
              <a:t>Click to edit Master text styles</a:t>
            </a:r>
          </a:p>
          <a:p>
            <a:pPr lvl="1"/>
            <a:r>
              <a:rPr lang="en-US"/>
              <a:t>Second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4909" y="109258"/>
            <a:ext cx="8174182" cy="571500"/>
          </a:xfrm>
          <a:prstGeom prst="rect">
            <a:avLst/>
          </a:prstGeom>
        </p:spPr>
        <p:txBody>
          <a:bodyPr/>
          <a:lstStyle>
            <a:lvl1pPr>
              <a:defRPr>
                <a:solidFill>
                  <a:srgbClr val="000000"/>
                </a:solidFill>
              </a:defRPr>
            </a:lvl1pPr>
          </a:lstStyle>
          <a:p>
            <a:r>
              <a:rPr lang="en-US"/>
              <a:t>Click to edit Master title style</a:t>
            </a:r>
          </a:p>
        </p:txBody>
      </p:sp>
      <p:sp>
        <p:nvSpPr>
          <p:cNvPr id="3" name="Content Placeholder 2"/>
          <p:cNvSpPr>
            <a:spLocks noGrp="1"/>
          </p:cNvSpPr>
          <p:nvPr>
            <p:ph idx="1"/>
          </p:nvPr>
        </p:nvSpPr>
        <p:spPr>
          <a:xfrm>
            <a:off x="502228" y="1623029"/>
            <a:ext cx="8165523" cy="4234846"/>
          </a:xfrm>
          <a:prstGeom prst="rect">
            <a:avLst/>
          </a:prstGeom>
        </p:spPr>
        <p:txBody>
          <a:bodyPr/>
          <a:lstStyle>
            <a:lvl1pPr>
              <a:buFont typeface="Arial" pitchFamily="34" charset="0"/>
              <a:buChar cha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1"/>
          </p:nvPr>
        </p:nvSpPr>
        <p:spPr>
          <a:xfrm>
            <a:off x="502227" y="1116390"/>
            <a:ext cx="8177806" cy="440971"/>
          </a:xfrm>
          <a:prstGeom prst="rect">
            <a:avLst/>
          </a:prstGeom>
        </p:spPr>
        <p:txBody>
          <a:bodyPr/>
          <a:lstStyle>
            <a:lvl1pPr>
              <a:buNone/>
              <a:defRPr b="1"/>
            </a:lvl1pPr>
          </a:lstStyle>
          <a:p>
            <a:pPr lvl="0"/>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lIns="82058" tIns="41029" rIns="82058" bIns="41029"/>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lIns="82058" tIns="41029" rIns="82058" bIns="41029"/>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1"/>
            <a:ext cx="8229600" cy="3962400"/>
          </a:xfrm>
          <a:prstGeom prst="rect">
            <a:avLst/>
          </a:prstGeom>
        </p:spPr>
        <p:txBody>
          <a:bodyPr>
            <a:normAutofit/>
          </a:bodyPr>
          <a:lstStyle>
            <a:lvl1pPr marL="0" indent="0">
              <a:spcBef>
                <a:spcPts val="600"/>
              </a:spcBef>
              <a:buClr>
                <a:schemeClr val="accent1"/>
              </a:buClr>
              <a:defRPr sz="2800">
                <a:solidFill>
                  <a:schemeClr val="accent5">
                    <a:lumMod val="75000"/>
                  </a:schemeClr>
                </a:solidFill>
                <a:latin typeface="+mj-lt"/>
                <a:cs typeface="Arial" pitchFamily="34" charset="0"/>
              </a:defRPr>
            </a:lvl1pPr>
            <a:lvl2pPr>
              <a:spcBef>
                <a:spcPts val="600"/>
              </a:spcBef>
              <a:buClr>
                <a:schemeClr val="accent2"/>
              </a:buClr>
              <a:buFont typeface="Wingdings" pitchFamily="2" charset="2"/>
              <a:buChar char="§"/>
              <a:defRPr sz="2000">
                <a:solidFill>
                  <a:schemeClr val="accent5">
                    <a:lumMod val="75000"/>
                  </a:schemeClr>
                </a:solidFill>
                <a:latin typeface="+mj-lt"/>
                <a:cs typeface="Arial" pitchFamily="34" charset="0"/>
              </a:defRPr>
            </a:lvl2pPr>
            <a:lvl3pPr>
              <a:spcBef>
                <a:spcPts val="600"/>
              </a:spcBef>
              <a:buClr>
                <a:schemeClr val="accent2"/>
              </a:buClr>
              <a:defRPr sz="1800" b="0">
                <a:solidFill>
                  <a:schemeClr val="accent5">
                    <a:lumMod val="75000"/>
                  </a:schemeClr>
                </a:solidFill>
                <a:latin typeface="+mj-lt"/>
                <a:cs typeface="Arial" pitchFamily="34" charset="0"/>
              </a:defRPr>
            </a:lvl3pPr>
            <a:lvl4pPr>
              <a:spcBef>
                <a:spcPts val="600"/>
              </a:spcBef>
              <a:buClr>
                <a:schemeClr val="accent2"/>
              </a:buClr>
              <a:defRPr sz="1400" b="0">
                <a:solidFill>
                  <a:schemeClr val="accent5">
                    <a:lumMod val="75000"/>
                  </a:schemeClr>
                </a:solidFill>
                <a:latin typeface="+mj-lt"/>
                <a:cs typeface="Arial" pitchFamily="34" charset="0"/>
              </a:defRPr>
            </a:lvl4pPr>
            <a:lvl5pPr>
              <a:spcBef>
                <a:spcPts val="600"/>
              </a:spcBef>
              <a:buClr>
                <a:schemeClr val="accent2"/>
              </a:buClr>
              <a:defRPr sz="1400" b="0">
                <a:solidFill>
                  <a:schemeClr val="accent5">
                    <a:lumMod val="75000"/>
                  </a:schemeClr>
                </a:solidFill>
                <a:latin typeface="+mj-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457200" y="0"/>
            <a:ext cx="8305800" cy="1000676"/>
          </a:xfrm>
          <a:prstGeom prst="rect">
            <a:avLst/>
          </a:prstGeom>
        </p:spPr>
        <p:txBody>
          <a:bodyPr anchor="ctr"/>
          <a:lstStyle>
            <a:lvl1pPr>
              <a:lnSpc>
                <a:spcPts val="3400"/>
              </a:lnSpc>
              <a:spcBef>
                <a:spcPts val="0"/>
              </a:spcBef>
              <a:defRPr sz="3000" b="0" cap="none" baseline="0">
                <a:solidFill>
                  <a:schemeClr val="bg1"/>
                </a:solidFill>
                <a:latin typeface="Arial Narrow" panose="020B0606020202030204" pitchFamily="34" charset="0"/>
              </a:defRPr>
            </a:lvl1pPr>
          </a:lstStyle>
          <a:p>
            <a:r>
              <a:rPr lang="en-US"/>
              <a:t>Click to edit Master title style</a:t>
            </a:r>
          </a:p>
        </p:txBody>
      </p:sp>
      <p:sp>
        <p:nvSpPr>
          <p:cNvPr id="5" name="Slide Number Placeholder 4"/>
          <p:cNvSpPr>
            <a:spLocks noGrp="1"/>
          </p:cNvSpPr>
          <p:nvPr>
            <p:ph type="sldNum" sz="quarter" idx="12"/>
          </p:nvPr>
        </p:nvSpPr>
        <p:spPr>
          <a:xfrm>
            <a:off x="8557260" y="6639242"/>
            <a:ext cx="548640" cy="163196"/>
          </a:xfrm>
          <a:prstGeom prst="rect">
            <a:avLst/>
          </a:prstGeom>
        </p:spPr>
        <p:txBody>
          <a:bodyPr/>
          <a:lstStyle/>
          <a:p>
            <a:fld id="{6E0A88E1-D13E-4087-9F66-36B26D43A48B}" type="slidenum">
              <a:rPr lang="en-US" smtClean="0"/>
              <a:pPr/>
              <a:t>‹#›</a:t>
            </a:fld>
            <a:endParaRPr lang="en-US" dirty="0"/>
          </a:p>
        </p:txBody>
      </p:sp>
    </p:spTree>
    <p:extLst>
      <p:ext uri="{BB962C8B-B14F-4D97-AF65-F5344CB8AC3E}">
        <p14:creationId xmlns:p14="http://schemas.microsoft.com/office/powerpoint/2010/main" val="3109814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and Content">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1"/>
            <a:ext cx="8229600" cy="3962400"/>
          </a:xfrm>
          <a:prstGeom prst="rect">
            <a:avLst/>
          </a:prstGeom>
        </p:spPr>
        <p:txBody>
          <a:bodyPr>
            <a:normAutofit/>
          </a:bodyPr>
          <a:lstStyle>
            <a:lvl1pPr marL="0" indent="0">
              <a:spcBef>
                <a:spcPts val="600"/>
              </a:spcBef>
              <a:buClr>
                <a:schemeClr val="accent1"/>
              </a:buClr>
              <a:defRPr sz="2800">
                <a:solidFill>
                  <a:schemeClr val="accent5">
                    <a:lumMod val="75000"/>
                  </a:schemeClr>
                </a:solidFill>
                <a:latin typeface="+mj-lt"/>
                <a:cs typeface="Arial" pitchFamily="34" charset="0"/>
              </a:defRPr>
            </a:lvl1pPr>
            <a:lvl2pPr>
              <a:spcBef>
                <a:spcPts val="600"/>
              </a:spcBef>
              <a:buClr>
                <a:schemeClr val="accent2"/>
              </a:buClr>
              <a:buFont typeface="Wingdings" pitchFamily="2" charset="2"/>
              <a:buChar char="§"/>
              <a:defRPr sz="2000">
                <a:solidFill>
                  <a:schemeClr val="accent5">
                    <a:lumMod val="75000"/>
                  </a:schemeClr>
                </a:solidFill>
                <a:latin typeface="+mj-lt"/>
                <a:cs typeface="Arial" pitchFamily="34" charset="0"/>
              </a:defRPr>
            </a:lvl2pPr>
            <a:lvl3pPr>
              <a:spcBef>
                <a:spcPts val="600"/>
              </a:spcBef>
              <a:buClr>
                <a:schemeClr val="accent2"/>
              </a:buClr>
              <a:defRPr sz="1800" b="0">
                <a:solidFill>
                  <a:schemeClr val="accent5">
                    <a:lumMod val="75000"/>
                  </a:schemeClr>
                </a:solidFill>
                <a:latin typeface="+mj-lt"/>
                <a:cs typeface="Arial" pitchFamily="34" charset="0"/>
              </a:defRPr>
            </a:lvl3pPr>
            <a:lvl4pPr>
              <a:spcBef>
                <a:spcPts val="600"/>
              </a:spcBef>
              <a:buClr>
                <a:schemeClr val="accent2"/>
              </a:buClr>
              <a:defRPr sz="1400" b="0">
                <a:solidFill>
                  <a:schemeClr val="accent5">
                    <a:lumMod val="75000"/>
                  </a:schemeClr>
                </a:solidFill>
                <a:latin typeface="+mj-lt"/>
                <a:cs typeface="Arial" pitchFamily="34" charset="0"/>
              </a:defRPr>
            </a:lvl4pPr>
            <a:lvl5pPr>
              <a:spcBef>
                <a:spcPts val="600"/>
              </a:spcBef>
              <a:buClr>
                <a:schemeClr val="accent2"/>
              </a:buClr>
              <a:defRPr sz="1400" b="0">
                <a:solidFill>
                  <a:schemeClr val="accent5">
                    <a:lumMod val="75000"/>
                  </a:schemeClr>
                </a:solidFill>
                <a:latin typeface="+mj-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457200" y="0"/>
            <a:ext cx="8305800" cy="1000676"/>
          </a:xfrm>
          <a:prstGeom prst="rect">
            <a:avLst/>
          </a:prstGeom>
        </p:spPr>
        <p:txBody>
          <a:bodyPr anchor="ctr"/>
          <a:lstStyle>
            <a:lvl1pPr>
              <a:lnSpc>
                <a:spcPts val="3400"/>
              </a:lnSpc>
              <a:spcBef>
                <a:spcPts val="0"/>
              </a:spcBef>
              <a:defRPr sz="3200" b="1" cap="none" baseline="0">
                <a:solidFill>
                  <a:schemeClr val="bg1"/>
                </a:solidFill>
                <a:latin typeface="+mj-lt"/>
              </a:defRPr>
            </a:lvl1pPr>
          </a:lstStyle>
          <a:p>
            <a:r>
              <a:rPr lang="en-US"/>
              <a:t>Click to edit Master title style</a:t>
            </a:r>
          </a:p>
        </p:txBody>
      </p:sp>
      <p:sp>
        <p:nvSpPr>
          <p:cNvPr id="6" name="Slide Number Placeholder 5"/>
          <p:cNvSpPr txBox="1">
            <a:spLocks/>
          </p:cNvSpPr>
          <p:nvPr userDrawn="1"/>
        </p:nvSpPr>
        <p:spPr>
          <a:xfrm>
            <a:off x="1085850" y="6619294"/>
            <a:ext cx="7029450" cy="237744"/>
          </a:xfrm>
          <a:prstGeom prst="rect">
            <a:avLst/>
          </a:prstGeom>
        </p:spPr>
        <p:txBody>
          <a:bodyPr anchor="ctr"/>
          <a:lstStyle>
            <a:lvl1pPr algn="l">
              <a:defRPr sz="1000">
                <a:solidFill>
                  <a:schemeClr val="bg2"/>
                </a:solidFill>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For Financial Professional Use Only.  Not For Use With The Public.</a:t>
            </a:r>
          </a:p>
        </p:txBody>
      </p:sp>
      <p:sp>
        <p:nvSpPr>
          <p:cNvPr id="5" name="Slide Number Placeholder 5"/>
          <p:cNvSpPr>
            <a:spLocks noGrp="1"/>
          </p:cNvSpPr>
          <p:nvPr>
            <p:ph type="sldNum" sz="quarter" idx="12"/>
          </p:nvPr>
        </p:nvSpPr>
        <p:spPr>
          <a:xfrm>
            <a:off x="8503920" y="6639242"/>
            <a:ext cx="548640" cy="163196"/>
          </a:xfrm>
          <a:prstGeom prst="rect">
            <a:avLst/>
          </a:prstGeom>
        </p:spPr>
        <p:txBody>
          <a:bodyPr/>
          <a:lstStyle/>
          <a:p>
            <a:fld id="{E117234B-78EE-4DF1-9142-1D8E5DEA88D3}" type="slidenum">
              <a:rPr lang="en-US" smtClean="0"/>
              <a:pPr/>
              <a:t>‹#›</a:t>
            </a:fld>
            <a:endParaRPr lang="en-US" dirty="0"/>
          </a:p>
        </p:txBody>
      </p:sp>
    </p:spTree>
    <p:extLst>
      <p:ext uri="{BB962C8B-B14F-4D97-AF65-F5344CB8AC3E}">
        <p14:creationId xmlns:p14="http://schemas.microsoft.com/office/powerpoint/2010/main" val="3659473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p:cNvSpPr txBox="1">
            <a:spLocks/>
          </p:cNvSpPr>
          <p:nvPr/>
        </p:nvSpPr>
        <p:spPr>
          <a:xfrm>
            <a:off x="2514600" y="6400802"/>
            <a:ext cx="4114800" cy="304798"/>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mj-lt"/>
                <a:ea typeface="+mn-ea"/>
                <a:cs typeface="Arial" pitchFamily="34" charset="0"/>
              </a:rPr>
              <a:t>Slide [</a:t>
            </a:r>
            <a:fld id="{363D259C-20D9-452F-B959-6BDF348C78E9}" type="slidenum">
              <a:rPr kumimoji="0" lang="en-US" sz="1000" b="1" i="0" u="none" strike="noStrike" kern="1200" cap="none" spc="0" normalizeH="0" baseline="0" noProof="0" smtClean="0">
                <a:ln>
                  <a:noFill/>
                </a:ln>
                <a:solidFill>
                  <a:schemeClr val="bg1"/>
                </a:solidFill>
                <a:effectLst/>
                <a:uLnTx/>
                <a:uFillTx/>
                <a:latin typeface="+mj-lt"/>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r>
              <a:rPr kumimoji="0" lang="en-US" sz="1000" b="1" i="0" u="none" strike="noStrike" kern="1200" cap="none" spc="0" normalizeH="0" baseline="0" noProof="0" dirty="0">
                <a:ln>
                  <a:noFill/>
                </a:ln>
                <a:solidFill>
                  <a:schemeClr val="bg1"/>
                </a:solidFill>
                <a:effectLst/>
                <a:uLnTx/>
                <a:uFillTx/>
                <a:latin typeface="+mj-lt"/>
                <a:ea typeface="+mn-ea"/>
                <a:cs typeface="Arial" pitchFamily="34" charset="0"/>
              </a:rPr>
              <a:t> of 30]</a:t>
            </a:r>
          </a:p>
        </p:txBody>
      </p:sp>
    </p:spTree>
  </p:cSld>
  <p:clrMap bg1="lt1" tx1="dk1" bg2="lt2" tx2="dk2" accent1="accent1" accent2="accent2" accent3="accent3" accent4="accent4" accent5="accent5" accent6="accent6" hlink="hlink" folHlink="folHlink"/>
  <p:sldLayoutIdLst>
    <p:sldLayoutId id="2147483664"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p:fade/>
  </p:transition>
  <p:txStyles>
    <p:titleStyle>
      <a:lvl1pPr algn="l" defTabSz="914400" rtl="0" eaLnBrk="1" latinLnBrk="0" hangingPunct="1">
        <a:spcBef>
          <a:spcPct val="0"/>
        </a:spcBef>
        <a:buNone/>
        <a:defRPr sz="2800" b="1" kern="1200" cap="all" spc="0" normalizeH="0" baseline="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ts val="1800"/>
        </a:spcBef>
        <a:buClr>
          <a:srgbClr val="C00000"/>
        </a:buClr>
        <a:buFont typeface="Wingdings" pitchFamily="2" charset="2"/>
        <a:buNone/>
        <a:defRPr sz="2800" b="1" kern="1200">
          <a:solidFill>
            <a:schemeClr val="accent5">
              <a:lumMod val="75000"/>
            </a:schemeClr>
          </a:solidFill>
          <a:latin typeface="Arial" pitchFamily="34" charset="0"/>
          <a:ea typeface="+mn-ea"/>
          <a:cs typeface="Arial" pitchFamily="34" charset="0"/>
        </a:defRPr>
      </a:lvl1pPr>
      <a:lvl2pPr marL="742950" indent="-285750" algn="l" defTabSz="914400" rtl="0" eaLnBrk="1" latinLnBrk="0" hangingPunct="1">
        <a:spcBef>
          <a:spcPts val="1800"/>
        </a:spcBef>
        <a:buClr>
          <a:srgbClr val="C00000"/>
        </a:buClr>
        <a:buFont typeface="Arial" pitchFamily="34" charset="0"/>
        <a:buChar char="–"/>
        <a:defRPr sz="2000" b="1" kern="1200">
          <a:solidFill>
            <a:schemeClr val="accent5">
              <a:lumMod val="75000"/>
            </a:schemeClr>
          </a:solidFill>
          <a:latin typeface="Arial" pitchFamily="34" charset="0"/>
          <a:ea typeface="+mn-ea"/>
          <a:cs typeface="Arial" pitchFamily="34" charset="0"/>
        </a:defRPr>
      </a:lvl2pPr>
      <a:lvl3pPr marL="1143000" indent="-228600" algn="l" defTabSz="914400" rtl="0" eaLnBrk="1" latinLnBrk="0" hangingPunct="1">
        <a:spcBef>
          <a:spcPts val="1800"/>
        </a:spcBef>
        <a:buClr>
          <a:srgbClr val="C00000"/>
        </a:buClr>
        <a:buFont typeface="Arial" pitchFamily="34" charset="0"/>
        <a:buChar char="•"/>
        <a:defRPr sz="1800" b="1" kern="1200">
          <a:solidFill>
            <a:schemeClr val="accent5">
              <a:lumMod val="75000"/>
            </a:schemeClr>
          </a:solidFill>
          <a:latin typeface="Arial" pitchFamily="34" charset="0"/>
          <a:ea typeface="+mn-ea"/>
          <a:cs typeface="Arial" pitchFamily="34" charset="0"/>
        </a:defRPr>
      </a:lvl3pPr>
      <a:lvl4pPr marL="1600200" indent="-228600" algn="l" defTabSz="914400" rtl="0" eaLnBrk="1" latinLnBrk="0" hangingPunct="1">
        <a:spcBef>
          <a:spcPts val="1800"/>
        </a:spcBef>
        <a:buClr>
          <a:srgbClr val="C00000"/>
        </a:buClr>
        <a:buFont typeface="Arial" pitchFamily="34" charset="0"/>
        <a:buChar char="–"/>
        <a:defRPr sz="1400" b="1" kern="1200">
          <a:solidFill>
            <a:schemeClr val="accent5">
              <a:lumMod val="75000"/>
            </a:schemeClr>
          </a:solidFill>
          <a:latin typeface="Arial" pitchFamily="34" charset="0"/>
          <a:ea typeface="+mn-ea"/>
          <a:cs typeface="Arial" pitchFamily="34" charset="0"/>
        </a:defRPr>
      </a:lvl4pPr>
      <a:lvl5pPr marL="2057400" indent="-228600" algn="l" defTabSz="914400" rtl="0" eaLnBrk="1" latinLnBrk="0" hangingPunct="1">
        <a:spcBef>
          <a:spcPts val="1800"/>
        </a:spcBef>
        <a:buClr>
          <a:srgbClr val="C00000"/>
        </a:buClr>
        <a:buFont typeface="Arial" pitchFamily="34" charset="0"/>
        <a:buChar char="»"/>
        <a:defRPr sz="1400" b="0" kern="1200">
          <a:solidFill>
            <a:schemeClr val="accent5">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srcRect/>
          <a:stretch>
            <a:fillRect/>
          </a:stretch>
        </a:blipFill>
        <a:effectLst/>
      </p:bgPr>
    </p:bg>
    <p:spTree>
      <p:nvGrpSpPr>
        <p:cNvPr id="1" name=""/>
        <p:cNvGrpSpPr/>
        <p:nvPr/>
      </p:nvGrpSpPr>
      <p:grpSpPr>
        <a:xfrm>
          <a:off x="0" y="0"/>
          <a:ext cx="0" cy="0"/>
          <a:chOff x="0" y="0"/>
          <a:chExt cx="0" cy="0"/>
        </a:xfrm>
      </p:grpSpPr>
      <p:sp>
        <p:nvSpPr>
          <p:cNvPr id="4" name="Slide Number Placeholder 5"/>
          <p:cNvSpPr txBox="1">
            <a:spLocks/>
          </p:cNvSpPr>
          <p:nvPr/>
        </p:nvSpPr>
        <p:spPr>
          <a:xfrm>
            <a:off x="2514600" y="6400802"/>
            <a:ext cx="4114800" cy="304798"/>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mj-lt"/>
                <a:ea typeface="+mn-ea"/>
                <a:cs typeface="Arial" pitchFamily="34" charset="0"/>
              </a:rPr>
              <a:t>[Slide </a:t>
            </a:r>
            <a:fld id="{363D259C-20D9-452F-B959-6BDF348C78E9}" type="slidenum">
              <a:rPr kumimoji="0" lang="en-US" sz="1000" b="1" i="0" u="none" strike="noStrike" kern="1200" cap="none" spc="0" normalizeH="0" baseline="0" noProof="0" smtClean="0">
                <a:ln>
                  <a:noFill/>
                </a:ln>
                <a:solidFill>
                  <a:schemeClr val="bg1"/>
                </a:solidFill>
                <a:effectLst/>
                <a:uLnTx/>
                <a:uFillTx/>
                <a:latin typeface="+mj-lt"/>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r>
              <a:rPr kumimoji="0" lang="en-US" sz="1000" b="1" i="0" u="none" strike="noStrike" kern="1200" cap="none" spc="0" normalizeH="0" baseline="0" noProof="0" dirty="0">
                <a:ln>
                  <a:noFill/>
                </a:ln>
                <a:solidFill>
                  <a:schemeClr val="bg1"/>
                </a:solidFill>
                <a:effectLst/>
                <a:uLnTx/>
                <a:uFillTx/>
                <a:latin typeface="+mj-lt"/>
                <a:ea typeface="+mn-ea"/>
                <a:cs typeface="Arial" pitchFamily="34" charset="0"/>
              </a:rPr>
              <a:t> of 30]</a:t>
            </a:r>
          </a:p>
        </p:txBody>
      </p:sp>
    </p:spTree>
    <p:extLst>
      <p:ext uri="{BB962C8B-B14F-4D97-AF65-F5344CB8AC3E}">
        <p14:creationId xmlns:p14="http://schemas.microsoft.com/office/powerpoint/2010/main" val="111277398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xStyles>
    <p:titleStyle>
      <a:lvl1pPr algn="l" defTabSz="914400" rtl="0" eaLnBrk="1" latinLnBrk="0" hangingPunct="1">
        <a:spcBef>
          <a:spcPct val="0"/>
        </a:spcBef>
        <a:buNone/>
        <a:defRPr sz="2800" b="1" kern="1200" cap="all" spc="0" normalizeH="0" baseline="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ts val="1800"/>
        </a:spcBef>
        <a:buClr>
          <a:srgbClr val="C00000"/>
        </a:buClr>
        <a:buFont typeface="Wingdings" pitchFamily="2" charset="2"/>
        <a:buNone/>
        <a:defRPr sz="2800" b="1" kern="1200">
          <a:solidFill>
            <a:schemeClr val="accent5">
              <a:lumMod val="75000"/>
            </a:schemeClr>
          </a:solidFill>
          <a:latin typeface="Arial" pitchFamily="34" charset="0"/>
          <a:ea typeface="+mn-ea"/>
          <a:cs typeface="Arial" pitchFamily="34" charset="0"/>
        </a:defRPr>
      </a:lvl1pPr>
      <a:lvl2pPr marL="742950" indent="-285750" algn="l" defTabSz="914400" rtl="0" eaLnBrk="1" latinLnBrk="0" hangingPunct="1">
        <a:spcBef>
          <a:spcPts val="1800"/>
        </a:spcBef>
        <a:buClr>
          <a:srgbClr val="C00000"/>
        </a:buClr>
        <a:buFont typeface="Arial" pitchFamily="34" charset="0"/>
        <a:buChar char="–"/>
        <a:defRPr sz="2000" b="1" kern="1200">
          <a:solidFill>
            <a:schemeClr val="accent5">
              <a:lumMod val="75000"/>
            </a:schemeClr>
          </a:solidFill>
          <a:latin typeface="Arial" pitchFamily="34" charset="0"/>
          <a:ea typeface="+mn-ea"/>
          <a:cs typeface="Arial" pitchFamily="34" charset="0"/>
        </a:defRPr>
      </a:lvl2pPr>
      <a:lvl3pPr marL="1143000" indent="-228600" algn="l" defTabSz="914400" rtl="0" eaLnBrk="1" latinLnBrk="0" hangingPunct="1">
        <a:spcBef>
          <a:spcPts val="1800"/>
        </a:spcBef>
        <a:buClr>
          <a:srgbClr val="C00000"/>
        </a:buClr>
        <a:buFont typeface="Arial" pitchFamily="34" charset="0"/>
        <a:buChar char="•"/>
        <a:defRPr sz="1800" b="1" kern="1200">
          <a:solidFill>
            <a:schemeClr val="accent5">
              <a:lumMod val="75000"/>
            </a:schemeClr>
          </a:solidFill>
          <a:latin typeface="Arial" pitchFamily="34" charset="0"/>
          <a:ea typeface="+mn-ea"/>
          <a:cs typeface="Arial" pitchFamily="34" charset="0"/>
        </a:defRPr>
      </a:lvl3pPr>
      <a:lvl4pPr marL="1600200" indent="-228600" algn="l" defTabSz="914400" rtl="0" eaLnBrk="1" latinLnBrk="0" hangingPunct="1">
        <a:spcBef>
          <a:spcPts val="1800"/>
        </a:spcBef>
        <a:buClr>
          <a:srgbClr val="C00000"/>
        </a:buClr>
        <a:buFont typeface="Arial" pitchFamily="34" charset="0"/>
        <a:buChar char="–"/>
        <a:defRPr sz="1400" b="1" kern="1200">
          <a:solidFill>
            <a:schemeClr val="accent5">
              <a:lumMod val="75000"/>
            </a:schemeClr>
          </a:solidFill>
          <a:latin typeface="Arial" pitchFamily="34" charset="0"/>
          <a:ea typeface="+mn-ea"/>
          <a:cs typeface="Arial" pitchFamily="34" charset="0"/>
        </a:defRPr>
      </a:lvl4pPr>
      <a:lvl5pPr marL="2057400" indent="-228600" algn="l" defTabSz="914400" rtl="0" eaLnBrk="1" latinLnBrk="0" hangingPunct="1">
        <a:spcBef>
          <a:spcPts val="1800"/>
        </a:spcBef>
        <a:buClr>
          <a:srgbClr val="C00000"/>
        </a:buClr>
        <a:buFont typeface="Arial" pitchFamily="34" charset="0"/>
        <a:buChar char="»"/>
        <a:defRPr sz="1400" b="0" kern="1200">
          <a:solidFill>
            <a:schemeClr val="accent5">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11894171-9107-445E-95BA-09ECEBD12E7C}"/>
              </a:ext>
            </a:extLst>
          </p:cNvPr>
          <p:cNvSpPr txBox="1">
            <a:spLocks/>
          </p:cNvSpPr>
          <p:nvPr userDrawn="1"/>
        </p:nvSpPr>
        <p:spPr>
          <a:xfrm>
            <a:off x="2438400" y="6400802"/>
            <a:ext cx="4114800" cy="304798"/>
          </a:xfrm>
          <a:prstGeom prst="rect">
            <a:avLst/>
          </a:prstGeom>
        </p:spPr>
        <p:txBody>
          <a:bodyPr anchor="ctr"/>
          <a:lstStyle>
            <a:lvl1pPr algn="r">
              <a:defRPr sz="1100">
                <a:solidFill>
                  <a:schemeClr val="bg2"/>
                </a:solidFill>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mj-lt"/>
                <a:ea typeface="+mn-ea"/>
                <a:cs typeface="Arial" pitchFamily="34" charset="0"/>
              </a:rPr>
              <a:t>Slide [</a:t>
            </a:r>
            <a:fld id="{363D259C-20D9-452F-B959-6BDF348C78E9}" type="slidenum">
              <a:rPr kumimoji="0" lang="en-US" sz="1000" b="1" i="0" u="none" strike="noStrike" kern="1200" cap="none" spc="0" normalizeH="0" baseline="0" noProof="0" smtClean="0">
                <a:ln>
                  <a:noFill/>
                </a:ln>
                <a:solidFill>
                  <a:schemeClr val="bg1"/>
                </a:solidFill>
                <a:effectLst/>
                <a:uLnTx/>
                <a:uFillTx/>
                <a:latin typeface="+mj-lt"/>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r>
              <a:rPr kumimoji="0" lang="en-US" sz="1000" b="1" i="0" u="none" strike="noStrike" kern="1200" cap="none" spc="0" normalizeH="0" baseline="0" noProof="0" dirty="0">
                <a:ln>
                  <a:noFill/>
                </a:ln>
                <a:solidFill>
                  <a:schemeClr val="bg1"/>
                </a:solidFill>
                <a:effectLst/>
                <a:uLnTx/>
                <a:uFillTx/>
                <a:latin typeface="+mj-lt"/>
                <a:ea typeface="+mn-ea"/>
                <a:cs typeface="Arial" pitchFamily="34" charset="0"/>
              </a:rPr>
              <a:t> of 30]</a:t>
            </a:r>
          </a:p>
        </p:txBody>
      </p:sp>
    </p:spTree>
    <p:extLst>
      <p:ext uri="{BB962C8B-B14F-4D97-AF65-F5344CB8AC3E}">
        <p14:creationId xmlns:p14="http://schemas.microsoft.com/office/powerpoint/2010/main" val="286852552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transition>
    <p:fade/>
  </p:transition>
  <p:hf hdr="0" ftr="0" dt="0"/>
  <p:txStyles>
    <p:titleStyle>
      <a:lvl1pPr algn="l" defTabSz="914400" rtl="0" eaLnBrk="1" latinLnBrk="0" hangingPunct="1">
        <a:spcBef>
          <a:spcPct val="0"/>
        </a:spcBef>
        <a:buNone/>
        <a:defRPr sz="2800" b="1" kern="1200" cap="all" spc="0" normalizeH="0" baseline="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ts val="1800"/>
        </a:spcBef>
        <a:buClr>
          <a:srgbClr val="C00000"/>
        </a:buClr>
        <a:buFont typeface="Wingdings" pitchFamily="2" charset="2"/>
        <a:buNone/>
        <a:defRPr sz="2800" b="1" kern="1200">
          <a:solidFill>
            <a:schemeClr val="accent5">
              <a:lumMod val="75000"/>
            </a:schemeClr>
          </a:solidFill>
          <a:latin typeface="Arial" pitchFamily="34" charset="0"/>
          <a:ea typeface="+mn-ea"/>
          <a:cs typeface="Arial" pitchFamily="34" charset="0"/>
        </a:defRPr>
      </a:lvl1pPr>
      <a:lvl2pPr marL="742950" indent="-285750" algn="l" defTabSz="914400" rtl="0" eaLnBrk="1" latinLnBrk="0" hangingPunct="1">
        <a:spcBef>
          <a:spcPts val="1800"/>
        </a:spcBef>
        <a:buClr>
          <a:srgbClr val="C00000"/>
        </a:buClr>
        <a:buFont typeface="Arial" pitchFamily="34" charset="0"/>
        <a:buChar char="–"/>
        <a:defRPr sz="2000" b="1" kern="1200">
          <a:solidFill>
            <a:schemeClr val="accent5">
              <a:lumMod val="75000"/>
            </a:schemeClr>
          </a:solidFill>
          <a:latin typeface="Arial" pitchFamily="34" charset="0"/>
          <a:ea typeface="+mn-ea"/>
          <a:cs typeface="Arial" pitchFamily="34" charset="0"/>
        </a:defRPr>
      </a:lvl2pPr>
      <a:lvl3pPr marL="1143000" indent="-228600" algn="l" defTabSz="914400" rtl="0" eaLnBrk="1" latinLnBrk="0" hangingPunct="1">
        <a:spcBef>
          <a:spcPts val="1800"/>
        </a:spcBef>
        <a:buClr>
          <a:srgbClr val="C00000"/>
        </a:buClr>
        <a:buFont typeface="Arial" pitchFamily="34" charset="0"/>
        <a:buChar char="•"/>
        <a:defRPr sz="1800" b="1" kern="1200">
          <a:solidFill>
            <a:schemeClr val="accent5">
              <a:lumMod val="75000"/>
            </a:schemeClr>
          </a:solidFill>
          <a:latin typeface="Arial" pitchFamily="34" charset="0"/>
          <a:ea typeface="+mn-ea"/>
          <a:cs typeface="Arial" pitchFamily="34" charset="0"/>
        </a:defRPr>
      </a:lvl3pPr>
      <a:lvl4pPr marL="1600200" indent="-228600" algn="l" defTabSz="914400" rtl="0" eaLnBrk="1" latinLnBrk="0" hangingPunct="1">
        <a:spcBef>
          <a:spcPts val="1800"/>
        </a:spcBef>
        <a:buClr>
          <a:srgbClr val="C00000"/>
        </a:buClr>
        <a:buFont typeface="Arial" pitchFamily="34" charset="0"/>
        <a:buChar char="–"/>
        <a:defRPr sz="1400" b="1" kern="1200">
          <a:solidFill>
            <a:schemeClr val="accent5">
              <a:lumMod val="75000"/>
            </a:schemeClr>
          </a:solidFill>
          <a:latin typeface="Arial" pitchFamily="34" charset="0"/>
          <a:ea typeface="+mn-ea"/>
          <a:cs typeface="Arial" pitchFamily="34" charset="0"/>
        </a:defRPr>
      </a:lvl4pPr>
      <a:lvl5pPr marL="2057400" indent="-228600" algn="l" defTabSz="914400" rtl="0" eaLnBrk="1" latinLnBrk="0" hangingPunct="1">
        <a:spcBef>
          <a:spcPts val="1800"/>
        </a:spcBef>
        <a:buClr>
          <a:srgbClr val="C00000"/>
        </a:buClr>
        <a:buFont typeface="Arial" pitchFamily="34" charset="0"/>
        <a:buChar char="»"/>
        <a:defRPr sz="1400" b="0" kern="1200">
          <a:solidFill>
            <a:schemeClr val="accent5">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constitutioncenter.or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brokercheck.finra.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2411" y="5038403"/>
            <a:ext cx="8408276" cy="584775"/>
          </a:xfrm>
          <a:prstGeom prst="rect">
            <a:avLst/>
          </a:prstGeom>
          <a:noFill/>
        </p:spPr>
        <p:txBody>
          <a:bodyPr wrap="square" rtlCol="0">
            <a:spAutoFit/>
          </a:bodyPr>
          <a:lstStyle/>
          <a:p>
            <a:r>
              <a:rPr lang="en-US" sz="1600" dirty="0">
                <a:solidFill>
                  <a:schemeClr val="accent5">
                    <a:lumMod val="75000"/>
                  </a:schemeClr>
                </a:solidFill>
                <a:latin typeface="Arial" pitchFamily="34" charset="0"/>
                <a:cs typeface="Arial" pitchFamily="34" charset="0"/>
              </a:rPr>
              <a:t> </a:t>
            </a:r>
          </a:p>
          <a:p>
            <a:r>
              <a:rPr lang="en-US" sz="1600" dirty="0">
                <a:solidFill>
                  <a:schemeClr val="accent5">
                    <a:lumMod val="75000"/>
                  </a:schemeClr>
                </a:solidFill>
                <a:latin typeface="Arial" pitchFamily="34" charset="0"/>
                <a:cs typeface="Arial" pitchFamily="34" charset="0"/>
              </a:rPr>
              <a:t> </a:t>
            </a:r>
          </a:p>
        </p:txBody>
      </p:sp>
      <p:sp>
        <p:nvSpPr>
          <p:cNvPr id="3" name="Rectangle 2">
            <a:extLst>
              <a:ext uri="{FF2B5EF4-FFF2-40B4-BE49-F238E27FC236}">
                <a16:creationId xmlns:a16="http://schemas.microsoft.com/office/drawing/2014/main" id="{21887222-B489-48AF-A0C7-BC458DC9F772}"/>
              </a:ext>
            </a:extLst>
          </p:cNvPr>
          <p:cNvSpPr/>
          <p:nvPr/>
        </p:nvSpPr>
        <p:spPr>
          <a:xfrm>
            <a:off x="659695" y="1258790"/>
            <a:ext cx="3645605" cy="1398685"/>
          </a:xfrm>
          <a:prstGeom prst="rect">
            <a:avLst/>
          </a:prstGeom>
          <a:solidFill>
            <a:srgbClr val="0022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FAD200"/>
                </a:solidFill>
                <a:latin typeface="PrudentialModern Cond" pitchFamily="2" charset="0"/>
              </a:rPr>
              <a:t>Navigating Today’s Tax Environment 2020</a:t>
            </a:r>
          </a:p>
          <a:p>
            <a:r>
              <a:rPr lang="en-US" sz="1400" dirty="0">
                <a:solidFill>
                  <a:schemeClr val="bg1"/>
                </a:solidFill>
                <a:latin typeface="PrudentialModern Cond" pitchFamily="2" charset="0"/>
              </a:rPr>
              <a:t>Preparing for a new tax landscape</a:t>
            </a:r>
          </a:p>
        </p:txBody>
      </p:sp>
      <p:sp>
        <p:nvSpPr>
          <p:cNvPr id="5" name="TextBox 4">
            <a:extLst>
              <a:ext uri="{FF2B5EF4-FFF2-40B4-BE49-F238E27FC236}">
                <a16:creationId xmlns:a16="http://schemas.microsoft.com/office/drawing/2014/main" id="{7700FB69-79A2-47E2-8B72-451FC17464B6}"/>
              </a:ext>
            </a:extLst>
          </p:cNvPr>
          <p:cNvSpPr txBox="1"/>
          <p:nvPr/>
        </p:nvSpPr>
        <p:spPr>
          <a:xfrm>
            <a:off x="285750" y="4845636"/>
            <a:ext cx="8638714" cy="261610"/>
          </a:xfrm>
          <a:prstGeom prst="rect">
            <a:avLst/>
          </a:prstGeom>
          <a:noFill/>
        </p:spPr>
        <p:txBody>
          <a:bodyPr wrap="square" rtlCol="0">
            <a:spAutoFit/>
          </a:bodyPr>
          <a:lstStyle/>
          <a:p>
            <a:r>
              <a:rPr lang="en-US" sz="1100" dirty="0">
                <a:latin typeface="Arial" pitchFamily="34" charset="0"/>
                <a:ea typeface="ＭＳ Ｐゴシック" pitchFamily="34" charset="-128"/>
                <a:cs typeface="Arial" pitchFamily="34" charset="0"/>
              </a:rPr>
              <a:t>[When presenting in AR, CA, OK, TX or IL, use the phrase “Insurance Sales Presentation.” Need to add LIC# in CA &amp; AR.]</a:t>
            </a:r>
          </a:p>
        </p:txBody>
      </p:sp>
      <p:sp>
        <p:nvSpPr>
          <p:cNvPr id="7" name="TextBox 6">
            <a:extLst>
              <a:ext uri="{FF2B5EF4-FFF2-40B4-BE49-F238E27FC236}">
                <a16:creationId xmlns:a16="http://schemas.microsoft.com/office/drawing/2014/main" id="{03057771-EA48-497C-A9CF-9D33F1253E0B}"/>
              </a:ext>
            </a:extLst>
          </p:cNvPr>
          <p:cNvSpPr txBox="1"/>
          <p:nvPr/>
        </p:nvSpPr>
        <p:spPr>
          <a:xfrm>
            <a:off x="574724" y="6443326"/>
            <a:ext cx="2974312" cy="246221"/>
          </a:xfrm>
          <a:prstGeom prst="rect">
            <a:avLst/>
          </a:prstGeom>
          <a:noFill/>
        </p:spPr>
        <p:txBody>
          <a:bodyPr wrap="square" rtlCol="0">
            <a:spAutoFit/>
          </a:bodyPr>
          <a:lstStyle/>
          <a:p>
            <a:r>
              <a:rPr lang="en-US" sz="1000" dirty="0">
                <a:solidFill>
                  <a:schemeClr val="accent5">
                    <a:lumMod val="75000"/>
                  </a:schemeClr>
                </a:solidFill>
                <a:latin typeface="Arial" pitchFamily="34" charset="0"/>
                <a:cs typeface="Arial" pitchFamily="34" charset="0"/>
              </a:rPr>
              <a:t>1001124-00006-00  ORD209389  Ed. 01/2020</a:t>
            </a:r>
          </a:p>
        </p:txBody>
      </p:sp>
      <p:sp>
        <p:nvSpPr>
          <p:cNvPr id="8" name="TextBox 7">
            <a:extLst>
              <a:ext uri="{FF2B5EF4-FFF2-40B4-BE49-F238E27FC236}">
                <a16:creationId xmlns:a16="http://schemas.microsoft.com/office/drawing/2014/main" id="{B58362CC-691D-48B4-854B-669729C5FB80}"/>
              </a:ext>
            </a:extLst>
          </p:cNvPr>
          <p:cNvSpPr txBox="1"/>
          <p:nvPr/>
        </p:nvSpPr>
        <p:spPr>
          <a:xfrm>
            <a:off x="285750" y="5297809"/>
            <a:ext cx="8858250" cy="338554"/>
          </a:xfrm>
          <a:prstGeom prst="rect">
            <a:avLst/>
          </a:prstGeom>
          <a:noFill/>
        </p:spPr>
        <p:txBody>
          <a:bodyPr wrap="square" rtlCol="0">
            <a:spAutoFit/>
          </a:bodyPr>
          <a:lstStyle/>
          <a:p>
            <a:r>
              <a:rPr lang="en-US" sz="1600" dirty="0"/>
              <a:t>Issued by Pruco Life Insurance Company and by Pruco Life Insurance Company of New Jersey.</a:t>
            </a:r>
          </a:p>
        </p:txBody>
      </p:sp>
      <p:sp>
        <p:nvSpPr>
          <p:cNvPr id="11" name="Text Placeholder 10">
            <a:extLst>
              <a:ext uri="{FF2B5EF4-FFF2-40B4-BE49-F238E27FC236}">
                <a16:creationId xmlns:a16="http://schemas.microsoft.com/office/drawing/2014/main" id="{714A7A19-6D28-4DC2-8269-76C73C5E8F8C}"/>
              </a:ext>
            </a:extLst>
          </p:cNvPr>
          <p:cNvSpPr>
            <a:spLocks noGrp="1"/>
          </p:cNvSpPr>
          <p:nvPr>
            <p:ph type="body" sz="quarter" idx="10"/>
          </p:nvPr>
        </p:nvSpPr>
        <p:spPr>
          <a:xfrm>
            <a:off x="342335" y="4526084"/>
            <a:ext cx="3439090" cy="294854"/>
          </a:xfrm>
        </p:spPr>
        <p:txBody>
          <a:bodyPr/>
          <a:lstStyle/>
          <a:p>
            <a:endParaRPr lang="en-US" sz="1400" dirty="0"/>
          </a:p>
        </p:txBody>
      </p:sp>
      <p:sp>
        <p:nvSpPr>
          <p:cNvPr id="12" name="Rectangle 11">
            <a:extLst>
              <a:ext uri="{FF2B5EF4-FFF2-40B4-BE49-F238E27FC236}">
                <a16:creationId xmlns:a16="http://schemas.microsoft.com/office/drawing/2014/main" id="{00112F60-9025-47F5-B706-B73E198F5ABD}"/>
              </a:ext>
            </a:extLst>
          </p:cNvPr>
          <p:cNvSpPr/>
          <p:nvPr/>
        </p:nvSpPr>
        <p:spPr>
          <a:xfrm>
            <a:off x="285750" y="5556962"/>
            <a:ext cx="8715375" cy="430887"/>
          </a:xfrm>
          <a:prstGeom prst="rect">
            <a:avLst/>
          </a:prstGeom>
        </p:spPr>
        <p:txBody>
          <a:bodyPr wrap="square">
            <a:spAutoFit/>
          </a:bodyPr>
          <a:lstStyle/>
          <a:p>
            <a:r>
              <a:rPr lang="en-US" sz="1100" dirty="0"/>
              <a:t>Prudential Annuities is providing this workshop for informational or educational purposes only and does not provide investment advice or recommendations about managing or investing your retirement savings.</a:t>
            </a:r>
          </a:p>
        </p:txBody>
      </p:sp>
      <p:sp>
        <p:nvSpPr>
          <p:cNvPr id="14" name="Text Placeholder 4">
            <a:extLst>
              <a:ext uri="{FF2B5EF4-FFF2-40B4-BE49-F238E27FC236}">
                <a16:creationId xmlns:a16="http://schemas.microsoft.com/office/drawing/2014/main" id="{6B707224-38E4-4563-91F1-E94B64D93D02}"/>
              </a:ext>
            </a:extLst>
          </p:cNvPr>
          <p:cNvSpPr txBox="1">
            <a:spLocks noChangeArrowheads="1"/>
          </p:cNvSpPr>
          <p:nvPr/>
        </p:nvSpPr>
        <p:spPr bwMode="auto">
          <a:xfrm>
            <a:off x="5248275" y="6062589"/>
            <a:ext cx="19050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000" b="1">
                <a:solidFill>
                  <a:srgbClr val="FFFFFF"/>
                </a:solidFill>
                <a:latin typeface="Arial" pitchFamily="34" charset="0"/>
                <a:ea typeface="ＭＳ Ｐゴシック" pitchFamily="34" charset="-128"/>
              </a:defRPr>
            </a:lvl1pPr>
            <a:lvl2pPr marL="742950" indent="-285750">
              <a:defRPr sz="2000" b="1">
                <a:solidFill>
                  <a:srgbClr val="FFFFFF"/>
                </a:solidFill>
                <a:latin typeface="Arial" pitchFamily="34" charset="0"/>
                <a:ea typeface="ＭＳ Ｐゴシック" pitchFamily="34" charset="-128"/>
              </a:defRPr>
            </a:lvl2pPr>
            <a:lvl3pPr marL="1143000" indent="-228600">
              <a:defRPr sz="2000" b="1">
                <a:solidFill>
                  <a:srgbClr val="FFFFFF"/>
                </a:solidFill>
                <a:latin typeface="Arial" pitchFamily="34" charset="0"/>
                <a:ea typeface="ＭＳ Ｐゴシック" pitchFamily="34" charset="-128"/>
              </a:defRPr>
            </a:lvl3pPr>
            <a:lvl4pPr marL="1600200" indent="-228600">
              <a:defRPr sz="2000" b="1">
                <a:solidFill>
                  <a:srgbClr val="FFFFFF"/>
                </a:solidFill>
                <a:latin typeface="Arial" pitchFamily="34" charset="0"/>
                <a:ea typeface="ＭＳ Ｐゴシック" pitchFamily="34" charset="-128"/>
              </a:defRPr>
            </a:lvl4pPr>
            <a:lvl5pPr marL="2057400" indent="-228600">
              <a:defRPr sz="2000" b="1">
                <a:solidFill>
                  <a:srgbClr val="FFFFFF"/>
                </a:solidFill>
                <a:latin typeface="Arial" pitchFamily="34" charset="0"/>
                <a:ea typeface="ＭＳ Ｐゴシック" pitchFamily="34" charset="-128"/>
              </a:defRPr>
            </a:lvl5pPr>
            <a:lvl6pPr marL="2514600" indent="-228600" fontAlgn="base">
              <a:spcBef>
                <a:spcPct val="0"/>
              </a:spcBef>
              <a:spcAft>
                <a:spcPct val="0"/>
              </a:spcAft>
              <a:defRPr sz="2000" b="1">
                <a:solidFill>
                  <a:srgbClr val="FFFFFF"/>
                </a:solidFill>
                <a:latin typeface="Arial" pitchFamily="34" charset="0"/>
                <a:ea typeface="ＭＳ Ｐゴシック" pitchFamily="34" charset="-128"/>
              </a:defRPr>
            </a:lvl6pPr>
            <a:lvl7pPr marL="2971800" indent="-228600" fontAlgn="base">
              <a:spcBef>
                <a:spcPct val="0"/>
              </a:spcBef>
              <a:spcAft>
                <a:spcPct val="0"/>
              </a:spcAft>
              <a:defRPr sz="2000" b="1">
                <a:solidFill>
                  <a:srgbClr val="FFFFFF"/>
                </a:solidFill>
                <a:latin typeface="Arial" pitchFamily="34" charset="0"/>
                <a:ea typeface="ＭＳ Ｐゴシック" pitchFamily="34" charset="-128"/>
              </a:defRPr>
            </a:lvl7pPr>
            <a:lvl8pPr marL="3429000" indent="-228600" fontAlgn="base">
              <a:spcBef>
                <a:spcPct val="0"/>
              </a:spcBef>
              <a:spcAft>
                <a:spcPct val="0"/>
              </a:spcAft>
              <a:defRPr sz="2000" b="1">
                <a:solidFill>
                  <a:srgbClr val="FFFFFF"/>
                </a:solidFill>
                <a:latin typeface="Arial" pitchFamily="34" charset="0"/>
                <a:ea typeface="ＭＳ Ｐゴシック" pitchFamily="34" charset="-128"/>
              </a:defRPr>
            </a:lvl8pPr>
            <a:lvl9pPr marL="3886200" indent="-228600" fontAlgn="base">
              <a:spcBef>
                <a:spcPct val="0"/>
              </a:spcBef>
              <a:spcAft>
                <a:spcPct val="0"/>
              </a:spcAft>
              <a:defRPr sz="2000" b="1">
                <a:solidFill>
                  <a:srgbClr val="FFFFFF"/>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
                <a:srgbClr val="C00000"/>
              </a:buClr>
              <a:buSzTx/>
              <a:buFont typeface="Wingdings" pitchFamily="2" charset="2"/>
              <a:buNone/>
              <a:tabLst/>
              <a:defRPr/>
            </a:pPr>
            <a:r>
              <a:rPr kumimoji="0" lang="en-US" b="0" i="0" u="none" strike="noStrike" kern="120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rPr>
              <a:t>[Firm Logo(s)]</a:t>
            </a:r>
          </a:p>
        </p:txBody>
      </p:sp>
    </p:spTree>
    <p:extLst>
      <p:ext uri="{BB962C8B-B14F-4D97-AF65-F5344CB8AC3E}">
        <p14:creationId xmlns:p14="http://schemas.microsoft.com/office/powerpoint/2010/main" val="19434811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nvGraphicFramePr>
        <p:xfrm>
          <a:off x="877455" y="2468880"/>
          <a:ext cx="7573818" cy="2187883"/>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Straight Arrow Connector 15"/>
          <p:cNvCxnSpPr/>
          <p:nvPr/>
        </p:nvCxnSpPr>
        <p:spPr>
          <a:xfrm>
            <a:off x="1009461" y="2468880"/>
            <a:ext cx="11574" cy="2286000"/>
          </a:xfrm>
          <a:prstGeom prst="straightConnector1">
            <a:avLst/>
          </a:prstGeom>
          <a:ln w="190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768662" y="2468880"/>
            <a:ext cx="11574" cy="2286000"/>
          </a:xfrm>
          <a:prstGeom prst="straightConnector1">
            <a:avLst/>
          </a:prstGeom>
          <a:ln w="190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769329" y="2468880"/>
            <a:ext cx="11574" cy="2286000"/>
          </a:xfrm>
          <a:prstGeom prst="straightConnector1">
            <a:avLst/>
          </a:prstGeom>
          <a:ln w="190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912164" y="2468880"/>
            <a:ext cx="11574" cy="2286000"/>
          </a:xfrm>
          <a:prstGeom prst="straightConnector1">
            <a:avLst/>
          </a:prstGeom>
          <a:ln w="190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7937791" y="2442754"/>
            <a:ext cx="11574" cy="2286000"/>
          </a:xfrm>
          <a:prstGeom prst="straightConnector1">
            <a:avLst/>
          </a:prstGeom>
          <a:ln w="190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35181" y="1525680"/>
            <a:ext cx="1145139" cy="95410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626265">
                    <a:lumMod val="50000"/>
                  </a:srgbClr>
                </a:solidFill>
                <a:effectLst/>
                <a:uLnTx/>
                <a:uFillTx/>
                <a:latin typeface="PrudentialModern SemCond" pitchFamily="2" charset="0"/>
              </a:rPr>
              <a:t>The 16</a:t>
            </a:r>
            <a:r>
              <a:rPr kumimoji="0" lang="en-US" sz="1400" b="1" i="0" u="none" strike="noStrike" kern="1200" cap="none" spc="0" normalizeH="0" baseline="30000" noProof="0" dirty="0">
                <a:ln>
                  <a:noFill/>
                </a:ln>
                <a:solidFill>
                  <a:srgbClr val="626265">
                    <a:lumMod val="50000"/>
                  </a:srgbClr>
                </a:solidFill>
                <a:effectLst/>
                <a:uLnTx/>
                <a:uFillTx/>
                <a:latin typeface="PrudentialModern SemCond" pitchFamily="2" charset="0"/>
              </a:rPr>
              <a:t>th</a:t>
            </a:r>
            <a:r>
              <a:rPr kumimoji="0" lang="en-US" sz="1400" b="1" i="0" u="none" strike="noStrike" kern="1200" cap="none" spc="0" normalizeH="0" baseline="0" noProof="0" dirty="0">
                <a:ln>
                  <a:noFill/>
                </a:ln>
                <a:solidFill>
                  <a:srgbClr val="626265">
                    <a:lumMod val="50000"/>
                  </a:srgbClr>
                </a:solidFill>
                <a:effectLst/>
                <a:uLnTx/>
                <a:uFillTx/>
                <a:latin typeface="PrudentialModern SemCond" pitchFamily="2" charset="0"/>
              </a:rPr>
              <a:t> Amendment: The First Income Tax</a:t>
            </a:r>
            <a:r>
              <a:rPr kumimoji="0" lang="en-US" sz="1400" b="1" i="0" u="none" strike="noStrike" kern="1200" cap="none" spc="0" normalizeH="0" baseline="30000" noProof="0" dirty="0">
                <a:ln>
                  <a:noFill/>
                </a:ln>
                <a:solidFill>
                  <a:srgbClr val="626265">
                    <a:lumMod val="50000"/>
                  </a:srgbClr>
                </a:solidFill>
                <a:effectLst/>
                <a:uLnTx/>
                <a:uFillTx/>
                <a:latin typeface="PrudentialModern SemCond" pitchFamily="2" charset="0"/>
              </a:rPr>
              <a:t>1</a:t>
            </a:r>
          </a:p>
        </p:txBody>
      </p:sp>
      <p:sp>
        <p:nvSpPr>
          <p:cNvPr id="25" name="TextBox 24"/>
          <p:cNvSpPr txBox="1"/>
          <p:nvPr/>
        </p:nvSpPr>
        <p:spPr>
          <a:xfrm>
            <a:off x="2194437" y="1554480"/>
            <a:ext cx="1063334" cy="95410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626265">
                    <a:lumMod val="50000"/>
                  </a:srgbClr>
                </a:solidFill>
                <a:effectLst/>
                <a:uLnTx/>
                <a:uFillTx/>
                <a:latin typeface="PrudentialModern SemCond" pitchFamily="2" charset="0"/>
              </a:rPr>
              <a:t>The Internal Revenue Code of 1939</a:t>
            </a:r>
            <a:r>
              <a:rPr kumimoji="0" lang="en-US" sz="1400" b="1" i="0" u="none" strike="noStrike" kern="1200" cap="none" spc="0" normalizeH="0" baseline="30000" noProof="0" dirty="0">
                <a:ln>
                  <a:noFill/>
                </a:ln>
                <a:solidFill>
                  <a:srgbClr val="626265">
                    <a:lumMod val="50000"/>
                  </a:srgbClr>
                </a:solidFill>
                <a:effectLst/>
                <a:uLnTx/>
                <a:uFillTx/>
                <a:latin typeface="PrudentialModern SemCond" pitchFamily="2" charset="0"/>
              </a:rPr>
              <a:t>2</a:t>
            </a:r>
          </a:p>
        </p:txBody>
      </p:sp>
      <p:sp>
        <p:nvSpPr>
          <p:cNvPr id="26" name="TextBox 25"/>
          <p:cNvSpPr txBox="1"/>
          <p:nvPr/>
        </p:nvSpPr>
        <p:spPr>
          <a:xfrm>
            <a:off x="3240575" y="1554480"/>
            <a:ext cx="1063334" cy="95410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626265">
                    <a:lumMod val="50000"/>
                  </a:srgbClr>
                </a:solidFill>
                <a:effectLst/>
                <a:uLnTx/>
                <a:uFillTx/>
                <a:latin typeface="PrudentialModern SemCond" pitchFamily="2" charset="0"/>
              </a:rPr>
              <a:t>The Internal Revenue Code of 1954</a:t>
            </a:r>
            <a:r>
              <a:rPr kumimoji="0" lang="en-US" sz="1400" b="1" i="0" u="none" strike="noStrike" kern="1200" cap="none" spc="0" normalizeH="0" baseline="30000" noProof="0" dirty="0">
                <a:ln>
                  <a:noFill/>
                </a:ln>
                <a:solidFill>
                  <a:srgbClr val="626265">
                    <a:lumMod val="50000"/>
                  </a:srgbClr>
                </a:solidFill>
                <a:effectLst/>
                <a:uLnTx/>
                <a:uFillTx/>
                <a:latin typeface="PrudentialModern SemCond" pitchFamily="2" charset="0"/>
              </a:rPr>
              <a:t>3</a:t>
            </a:r>
          </a:p>
        </p:txBody>
      </p:sp>
      <p:sp>
        <p:nvSpPr>
          <p:cNvPr id="27" name="TextBox 26"/>
          <p:cNvSpPr txBox="1"/>
          <p:nvPr/>
        </p:nvSpPr>
        <p:spPr>
          <a:xfrm>
            <a:off x="5377271" y="1554480"/>
            <a:ext cx="1063334" cy="95410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626265">
                    <a:lumMod val="50000"/>
                  </a:srgbClr>
                </a:solidFill>
                <a:effectLst/>
                <a:uLnTx/>
                <a:uFillTx/>
                <a:latin typeface="PrudentialModern SemCond" pitchFamily="2" charset="0"/>
              </a:rPr>
              <a:t>The Internal Revenue Code of 1986</a:t>
            </a:r>
            <a:r>
              <a:rPr kumimoji="0" lang="en-US" sz="1400" b="1" i="0" u="none" strike="noStrike" kern="1200" cap="none" spc="0" normalizeH="0" baseline="30000" noProof="0" dirty="0">
                <a:ln>
                  <a:noFill/>
                </a:ln>
                <a:solidFill>
                  <a:srgbClr val="626265">
                    <a:lumMod val="50000"/>
                  </a:srgbClr>
                </a:solidFill>
                <a:effectLst/>
                <a:uLnTx/>
                <a:uFillTx/>
                <a:latin typeface="PrudentialModern SemCond" pitchFamily="2" charset="0"/>
              </a:rPr>
              <a:t>4</a:t>
            </a:r>
          </a:p>
        </p:txBody>
      </p:sp>
      <p:sp>
        <p:nvSpPr>
          <p:cNvPr id="29" name="TextBox 28"/>
          <p:cNvSpPr txBox="1"/>
          <p:nvPr/>
        </p:nvSpPr>
        <p:spPr>
          <a:xfrm>
            <a:off x="7365010" y="1648791"/>
            <a:ext cx="1256476"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626265">
                    <a:lumMod val="50000"/>
                  </a:srgbClr>
                </a:solidFill>
                <a:effectLst/>
                <a:uLnTx/>
                <a:uFillTx/>
                <a:latin typeface="PrudentialModern SemCond" pitchFamily="2" charset="0"/>
              </a:rPr>
              <a:t>The Tax Cuts and Jobs Act</a:t>
            </a:r>
            <a:r>
              <a:rPr kumimoji="0" lang="en-US" sz="1400" b="1" i="0" u="none" strike="noStrike" kern="1200" cap="none" spc="0" normalizeH="0" baseline="30000" noProof="0" dirty="0">
                <a:ln>
                  <a:noFill/>
                </a:ln>
                <a:solidFill>
                  <a:srgbClr val="626265">
                    <a:lumMod val="50000"/>
                  </a:srgbClr>
                </a:solidFill>
                <a:effectLst/>
                <a:uLnTx/>
                <a:uFillTx/>
                <a:latin typeface="PrudentialModern SemCond" pitchFamily="2" charset="0"/>
              </a:rPr>
              <a:t>5</a:t>
            </a:r>
          </a:p>
        </p:txBody>
      </p:sp>
      <p:sp>
        <p:nvSpPr>
          <p:cNvPr id="30" name="TextBox 29"/>
          <p:cNvSpPr txBox="1"/>
          <p:nvPr/>
        </p:nvSpPr>
        <p:spPr>
          <a:xfrm>
            <a:off x="383177" y="4883014"/>
            <a:ext cx="1280160"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626265">
                    <a:lumMod val="50000"/>
                  </a:srgbClr>
                </a:solidFill>
                <a:effectLst/>
                <a:uLnTx/>
                <a:uFillTx/>
                <a:latin typeface="PrudentialModern SemCond" pitchFamily="2" charset="0"/>
              </a:rPr>
              <a:t>1913</a:t>
            </a:r>
          </a:p>
        </p:txBody>
      </p:sp>
      <p:sp>
        <p:nvSpPr>
          <p:cNvPr id="31" name="TextBox 30"/>
          <p:cNvSpPr txBox="1"/>
          <p:nvPr/>
        </p:nvSpPr>
        <p:spPr>
          <a:xfrm>
            <a:off x="2046515" y="4898617"/>
            <a:ext cx="1323702"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626265">
                    <a:lumMod val="50000"/>
                  </a:srgbClr>
                </a:solidFill>
                <a:effectLst/>
                <a:uLnTx/>
                <a:uFillTx/>
                <a:latin typeface="PrudentialModern SemCond" pitchFamily="2" charset="0"/>
              </a:rPr>
              <a:t>1939</a:t>
            </a:r>
          </a:p>
        </p:txBody>
      </p:sp>
      <p:sp>
        <p:nvSpPr>
          <p:cNvPr id="32" name="TextBox 31"/>
          <p:cNvSpPr txBox="1"/>
          <p:nvPr/>
        </p:nvSpPr>
        <p:spPr>
          <a:xfrm>
            <a:off x="3253541" y="4882584"/>
            <a:ext cx="115299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626265">
                    <a:lumMod val="50000"/>
                  </a:srgbClr>
                </a:solidFill>
                <a:effectLst/>
                <a:uLnTx/>
                <a:uFillTx/>
                <a:latin typeface="PrudentialModern SemCond" pitchFamily="2" charset="0"/>
              </a:rPr>
              <a:t>1954</a:t>
            </a:r>
          </a:p>
        </p:txBody>
      </p:sp>
      <p:sp>
        <p:nvSpPr>
          <p:cNvPr id="33" name="TextBox 32"/>
          <p:cNvSpPr txBox="1"/>
          <p:nvPr/>
        </p:nvSpPr>
        <p:spPr>
          <a:xfrm>
            <a:off x="5411660" y="4881200"/>
            <a:ext cx="95448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626265">
                    <a:lumMod val="50000"/>
                  </a:srgbClr>
                </a:solidFill>
                <a:effectLst/>
                <a:uLnTx/>
                <a:uFillTx/>
                <a:latin typeface="PrudentialModern SemCond" pitchFamily="2" charset="0"/>
              </a:rPr>
              <a:t>1986</a:t>
            </a:r>
          </a:p>
        </p:txBody>
      </p:sp>
      <p:sp>
        <p:nvSpPr>
          <p:cNvPr id="34" name="TextBox 33"/>
          <p:cNvSpPr txBox="1"/>
          <p:nvPr/>
        </p:nvSpPr>
        <p:spPr>
          <a:xfrm>
            <a:off x="7437399" y="4856458"/>
            <a:ext cx="95448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C0C0C"/>
                </a:solidFill>
                <a:effectLst/>
                <a:uLnTx/>
                <a:uFillTx/>
                <a:latin typeface="PrudentialModern SemCond" pitchFamily="2" charset="0"/>
              </a:rPr>
              <a:t> </a:t>
            </a:r>
            <a:r>
              <a:rPr kumimoji="0" lang="en-US" sz="2400" b="1" i="0" u="none" strike="noStrike" kern="1200" cap="none" spc="0" normalizeH="0" baseline="0" noProof="0" dirty="0">
                <a:ln>
                  <a:noFill/>
                </a:ln>
                <a:solidFill>
                  <a:srgbClr val="626265">
                    <a:lumMod val="50000"/>
                  </a:srgbClr>
                </a:solidFill>
                <a:effectLst/>
                <a:uLnTx/>
                <a:uFillTx/>
                <a:latin typeface="PrudentialModern SemCond" pitchFamily="2" charset="0"/>
              </a:rPr>
              <a:t>2017</a:t>
            </a:r>
          </a:p>
        </p:txBody>
      </p:sp>
      <p:sp>
        <p:nvSpPr>
          <p:cNvPr id="36" name="TextBox 35"/>
          <p:cNvSpPr txBox="1"/>
          <p:nvPr/>
        </p:nvSpPr>
        <p:spPr>
          <a:xfrm>
            <a:off x="1429379" y="3206585"/>
            <a:ext cx="1051535"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PrudentialModern SemCond" pitchFamily="2" charset="0"/>
              </a:rPr>
              <a:t>26 Years</a:t>
            </a:r>
          </a:p>
        </p:txBody>
      </p:sp>
      <p:sp>
        <p:nvSpPr>
          <p:cNvPr id="37" name="TextBox 36"/>
          <p:cNvSpPr txBox="1"/>
          <p:nvPr/>
        </p:nvSpPr>
        <p:spPr>
          <a:xfrm>
            <a:off x="2736693" y="3209971"/>
            <a:ext cx="1051535"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PrudentialModern SemCond" pitchFamily="2" charset="0"/>
              </a:rPr>
              <a:t>15 Years</a:t>
            </a:r>
          </a:p>
        </p:txBody>
      </p:sp>
      <p:sp>
        <p:nvSpPr>
          <p:cNvPr id="38" name="TextBox 37"/>
          <p:cNvSpPr txBox="1"/>
          <p:nvPr/>
        </p:nvSpPr>
        <p:spPr>
          <a:xfrm>
            <a:off x="4348768" y="3209971"/>
            <a:ext cx="1102797"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PrudentialModern SemCond" pitchFamily="2" charset="0"/>
              </a:rPr>
              <a:t>32 Years</a:t>
            </a:r>
          </a:p>
        </p:txBody>
      </p:sp>
      <p:sp>
        <p:nvSpPr>
          <p:cNvPr id="39" name="TextBox 38"/>
          <p:cNvSpPr txBox="1"/>
          <p:nvPr/>
        </p:nvSpPr>
        <p:spPr>
          <a:xfrm>
            <a:off x="6399110" y="3209971"/>
            <a:ext cx="1125096"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PrudentialModern SemCond" pitchFamily="2" charset="0"/>
              </a:rPr>
              <a:t>31 Years</a:t>
            </a:r>
          </a:p>
        </p:txBody>
      </p:sp>
      <p:sp>
        <p:nvSpPr>
          <p:cNvPr id="2" name="TextBox 1"/>
          <p:cNvSpPr txBox="1"/>
          <p:nvPr/>
        </p:nvSpPr>
        <p:spPr>
          <a:xfrm>
            <a:off x="486999" y="5536926"/>
            <a:ext cx="7839075" cy="553998"/>
          </a:xfrm>
          <a:prstGeom prst="rect">
            <a:avLst/>
          </a:prstGeom>
          <a:noFill/>
        </p:spPr>
        <p:txBody>
          <a:bodyPr wrap="square" rtlCol="0">
            <a:spAutoFit/>
          </a:bodyPr>
          <a:lstStyle/>
          <a:p>
            <a:pPr lvl="0" fontAlgn="base">
              <a:spcBef>
                <a:spcPct val="0"/>
              </a:spcBef>
              <a:spcAft>
                <a:spcPct val="0"/>
              </a:spcAft>
              <a:defRPr/>
            </a:pPr>
            <a:r>
              <a:rPr lang="en-US" sz="1000" dirty="0">
                <a:solidFill>
                  <a:srgbClr val="626265">
                    <a:lumMod val="50000"/>
                  </a:srgbClr>
                </a:solidFill>
                <a:latin typeface="PrudentialModern Med Cond" pitchFamily="2" charset="0"/>
              </a:rPr>
              <a:t>Sources: </a:t>
            </a:r>
            <a:r>
              <a:rPr lang="en-US" sz="1000" baseline="30000" dirty="0">
                <a:solidFill>
                  <a:srgbClr val="626265">
                    <a:lumMod val="50000"/>
                  </a:srgbClr>
                </a:solidFill>
                <a:latin typeface="PrudentialModern Med Cond" pitchFamily="2" charset="0"/>
              </a:rPr>
              <a:t>1</a:t>
            </a:r>
            <a:r>
              <a:rPr lang="en-US" sz="1000" dirty="0">
                <a:solidFill>
                  <a:srgbClr val="626265">
                    <a:lumMod val="50000"/>
                  </a:srgbClr>
                </a:solidFill>
                <a:latin typeface="PrudentialModern Med Cond" pitchFamily="2" charset="0"/>
              </a:rPr>
              <a:t>National Constitution Center at </a:t>
            </a:r>
            <a:r>
              <a:rPr lang="en-US" sz="1000" dirty="0">
                <a:solidFill>
                  <a:srgbClr val="626265">
                    <a:lumMod val="50000"/>
                  </a:srgbClr>
                </a:solidFill>
                <a:latin typeface="PrudentialModern Med Cond" pitchFamily="2" charset="0"/>
                <a:hlinkClick r:id="rId4"/>
              </a:rPr>
              <a:t>https://constitutioncenter.org/</a:t>
            </a:r>
            <a:r>
              <a:rPr lang="en-US" sz="1000" dirty="0">
                <a:solidFill>
                  <a:srgbClr val="626265">
                    <a:lumMod val="50000"/>
                  </a:srgbClr>
                </a:solidFill>
                <a:latin typeface="PrudentialModern Med Cond" pitchFamily="2" charset="0"/>
              </a:rPr>
              <a:t>; </a:t>
            </a:r>
            <a:r>
              <a:rPr lang="en-US" sz="1000" baseline="30000" dirty="0">
                <a:solidFill>
                  <a:srgbClr val="626265">
                    <a:lumMod val="50000"/>
                  </a:srgbClr>
                </a:solidFill>
                <a:latin typeface="PrudentialModern Med Cond" pitchFamily="2" charset="0"/>
              </a:rPr>
              <a:t>2</a:t>
            </a:r>
            <a:r>
              <a:rPr lang="en-US" sz="1000" dirty="0">
                <a:solidFill>
                  <a:srgbClr val="626265">
                    <a:lumMod val="50000"/>
                  </a:srgbClr>
                </a:solidFill>
                <a:latin typeface="PrudentialModern Med Cond" pitchFamily="2" charset="0"/>
              </a:rPr>
              <a:t>Stat. Vol. 53, Part 1; </a:t>
            </a:r>
            <a:r>
              <a:rPr lang="en-US" sz="1000" baseline="30000" dirty="0">
                <a:solidFill>
                  <a:srgbClr val="626265">
                    <a:lumMod val="50000"/>
                  </a:srgbClr>
                </a:solidFill>
                <a:latin typeface="PrudentialModern Med Cond" pitchFamily="2" charset="0"/>
              </a:rPr>
              <a:t>3</a:t>
            </a:r>
            <a:r>
              <a:rPr lang="en-US" sz="1000" dirty="0">
                <a:solidFill>
                  <a:srgbClr val="626265">
                    <a:lumMod val="50000"/>
                  </a:srgbClr>
                </a:solidFill>
                <a:latin typeface="PrudentialModern Med Cond" pitchFamily="2" charset="0"/>
              </a:rPr>
              <a:t>Pub. L. 83-591; Stat. Vol. 64A; </a:t>
            </a:r>
            <a:r>
              <a:rPr lang="en-US" sz="1000" baseline="30000" dirty="0">
                <a:solidFill>
                  <a:srgbClr val="626265">
                    <a:lumMod val="50000"/>
                  </a:srgbClr>
                </a:solidFill>
                <a:latin typeface="PrudentialModern Med Cond" pitchFamily="2" charset="0"/>
              </a:rPr>
              <a:t>4</a:t>
            </a:r>
            <a:r>
              <a:rPr lang="en-US" sz="1000" dirty="0">
                <a:solidFill>
                  <a:srgbClr val="626265">
                    <a:lumMod val="50000"/>
                  </a:srgbClr>
                </a:solidFill>
                <a:latin typeface="PrudentialModern Med Cond" pitchFamily="2" charset="0"/>
              </a:rPr>
              <a:t>Pub.L. 99-514; Tax Reform Act of 1986; 100 Stat. 2085 ; </a:t>
            </a:r>
            <a:r>
              <a:rPr lang="en-US" sz="1000" baseline="30000" dirty="0">
                <a:solidFill>
                  <a:srgbClr val="626265">
                    <a:lumMod val="50000"/>
                  </a:srgbClr>
                </a:solidFill>
                <a:latin typeface="PrudentialModern Med Cond" pitchFamily="2" charset="0"/>
              </a:rPr>
              <a:t>5</a:t>
            </a:r>
            <a:r>
              <a:rPr lang="en-US" sz="1000" dirty="0">
                <a:latin typeface="PrudentialModern Med Cond" pitchFamily="2" charset="0"/>
                <a:ea typeface="Calibri" panose="020F0502020204030204" pitchFamily="34" charset="0"/>
                <a:cs typeface="Times New Roman" panose="02020603050405020304" pitchFamily="18" charset="0"/>
              </a:rPr>
              <a:t>The final measure is not officially called the </a:t>
            </a:r>
            <a:r>
              <a:rPr lang="en-US" sz="1000" i="1" dirty="0">
                <a:latin typeface="PrudentialModern Med Cond" pitchFamily="2" charset="0"/>
                <a:ea typeface="Calibri" panose="020F0502020204030204" pitchFamily="34" charset="0"/>
                <a:cs typeface="Times New Roman" panose="02020603050405020304" pitchFamily="18" charset="0"/>
              </a:rPr>
              <a:t>Tax Cuts and Jobs Act.</a:t>
            </a:r>
            <a:r>
              <a:rPr lang="en-US" sz="1000" dirty="0">
                <a:latin typeface="PrudentialModern Med Cond" pitchFamily="2" charset="0"/>
                <a:ea typeface="Calibri" panose="020F0502020204030204" pitchFamily="34" charset="0"/>
                <a:cs typeface="Times New Roman" panose="02020603050405020304" pitchFamily="18" charset="0"/>
              </a:rPr>
              <a:t> Its formal title is: “</a:t>
            </a:r>
            <a:r>
              <a:rPr lang="en-US" sz="1000" i="1" dirty="0">
                <a:latin typeface="PrudentialModern Med Cond" pitchFamily="2" charset="0"/>
                <a:ea typeface="Calibri" panose="020F0502020204030204" pitchFamily="34" charset="0"/>
                <a:cs typeface="Times New Roman" panose="02020603050405020304" pitchFamily="18" charset="0"/>
              </a:rPr>
              <a:t>An Act to provide for reconciliation pursuant to titles II and V of the concurrent resolution on the budget for fiscal year 2018”</a:t>
            </a:r>
            <a:r>
              <a:rPr lang="en-US" sz="1000" dirty="0">
                <a:latin typeface="PrudentialModern Med Cond" pitchFamily="2" charset="0"/>
                <a:ea typeface="Calibri" panose="020F0502020204030204" pitchFamily="34" charset="0"/>
                <a:cs typeface="Times New Roman" panose="02020603050405020304" pitchFamily="18" charset="0"/>
              </a:rPr>
              <a:t> or as “Pub. L. 115-97”. </a:t>
            </a:r>
            <a:endParaRPr lang="en-US" sz="1000" dirty="0">
              <a:solidFill>
                <a:srgbClr val="626265">
                  <a:lumMod val="50000"/>
                </a:srgbClr>
              </a:solidFill>
              <a:latin typeface="PrudentialModern Med Cond" pitchFamily="2" charset="0"/>
            </a:endParaRPr>
          </a:p>
        </p:txBody>
      </p:sp>
      <p:sp>
        <p:nvSpPr>
          <p:cNvPr id="6" name="Title 5"/>
          <p:cNvSpPr>
            <a:spLocks noGrp="1"/>
          </p:cNvSpPr>
          <p:nvPr>
            <p:ph type="title"/>
          </p:nvPr>
        </p:nvSpPr>
        <p:spPr/>
        <p:txBody>
          <a:bodyPr anchor="ctr"/>
          <a:lstStyle/>
          <a:p>
            <a:r>
              <a:rPr lang="en-US" sz="3600" dirty="0">
                <a:solidFill>
                  <a:schemeClr val="accent1"/>
                </a:solidFill>
              </a:rPr>
              <a:t>A History of the Income Tax in the US</a:t>
            </a:r>
          </a:p>
        </p:txBody>
      </p:sp>
      <p:sp>
        <p:nvSpPr>
          <p:cNvPr id="28" name="TextBox 27">
            <a:extLst>
              <a:ext uri="{FF2B5EF4-FFF2-40B4-BE49-F238E27FC236}">
                <a16:creationId xmlns:a16="http://schemas.microsoft.com/office/drawing/2014/main" id="{DB9DACF0-D42F-4869-8B0B-EBD0210BA73F}"/>
              </a:ext>
            </a:extLst>
          </p:cNvPr>
          <p:cNvSpPr txBox="1"/>
          <p:nvPr/>
        </p:nvSpPr>
        <p:spPr>
          <a:xfrm>
            <a:off x="7863840" y="6642556"/>
            <a:ext cx="892594" cy="215444"/>
          </a:xfrm>
          <a:prstGeom prst="rect">
            <a:avLst/>
          </a:prstGeom>
          <a:noFill/>
        </p:spPr>
        <p:txBody>
          <a:bodyPr wrap="square" rtlCol="0">
            <a:spAutoFit/>
          </a:bodyPr>
          <a:lstStyle/>
          <a:p>
            <a:r>
              <a:rPr lang="en-US" sz="800" dirty="0">
                <a:solidFill>
                  <a:schemeClr val="bg1"/>
                </a:solidFill>
                <a:latin typeface="PrudentialModern Med Cond" pitchFamily="2" charset="0"/>
              </a:rPr>
              <a:t>SL 00135 11/2018</a:t>
            </a:r>
          </a:p>
        </p:txBody>
      </p:sp>
    </p:spTree>
    <p:extLst>
      <p:ext uri="{BB962C8B-B14F-4D97-AF65-F5344CB8AC3E}">
        <p14:creationId xmlns:p14="http://schemas.microsoft.com/office/powerpoint/2010/main" val="1148576341"/>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43797296"/>
              </p:ext>
            </p:extLst>
          </p:nvPr>
        </p:nvGraphicFramePr>
        <p:xfrm>
          <a:off x="457200" y="1607902"/>
          <a:ext cx="8228901" cy="3531388"/>
        </p:xfrm>
        <a:graphic>
          <a:graphicData uri="http://schemas.openxmlformats.org/drawingml/2006/table">
            <a:tbl>
              <a:tblPr firstRow="1" bandRow="1">
                <a:tableStyleId>{C083E6E3-FA7D-4D7B-A595-EF9225AFEA82}</a:tableStyleId>
              </a:tblPr>
              <a:tblGrid>
                <a:gridCol w="2742967">
                  <a:extLst>
                    <a:ext uri="{9D8B030D-6E8A-4147-A177-3AD203B41FA5}">
                      <a16:colId xmlns:a16="http://schemas.microsoft.com/office/drawing/2014/main" val="20000"/>
                    </a:ext>
                  </a:extLst>
                </a:gridCol>
                <a:gridCol w="3655669">
                  <a:extLst>
                    <a:ext uri="{9D8B030D-6E8A-4147-A177-3AD203B41FA5}">
                      <a16:colId xmlns:a16="http://schemas.microsoft.com/office/drawing/2014/main" val="20001"/>
                    </a:ext>
                  </a:extLst>
                </a:gridCol>
                <a:gridCol w="1830265">
                  <a:extLst>
                    <a:ext uri="{9D8B030D-6E8A-4147-A177-3AD203B41FA5}">
                      <a16:colId xmlns:a16="http://schemas.microsoft.com/office/drawing/2014/main" val="20002"/>
                    </a:ext>
                  </a:extLst>
                </a:gridCol>
              </a:tblGrid>
              <a:tr h="534823">
                <a:tc>
                  <a:txBody>
                    <a:bodyPr/>
                    <a:lstStyle/>
                    <a:p>
                      <a:pPr algn="ctr"/>
                      <a:r>
                        <a:rPr lang="en-US" sz="2000" dirty="0">
                          <a:solidFill>
                            <a:schemeClr val="bg1"/>
                          </a:solidFill>
                          <a:latin typeface="PrudentialModern SemCond" pitchFamily="2" charset="0"/>
                        </a:rPr>
                        <a:t>Single Individual</a:t>
                      </a:r>
                      <a:endParaRPr lang="en-US" sz="2000" b="1" dirty="0">
                        <a:solidFill>
                          <a:schemeClr val="bg1"/>
                        </a:solidFill>
                        <a:latin typeface="PrudentialModern SemCond" pitchFamily="2" charset="0"/>
                      </a:endParaRPr>
                    </a:p>
                  </a:txBody>
                  <a:tcPr marL="100557" marR="100557" anchor="ctr">
                    <a:solidFill>
                      <a:schemeClr val="accent1"/>
                    </a:solidFill>
                  </a:tcPr>
                </a:tc>
                <a:tc>
                  <a:txBody>
                    <a:bodyPr/>
                    <a:lstStyle/>
                    <a:p>
                      <a:pPr algn="ctr"/>
                      <a:r>
                        <a:rPr lang="en-US" sz="2000" dirty="0">
                          <a:solidFill>
                            <a:schemeClr val="bg1"/>
                          </a:solidFill>
                          <a:latin typeface="PrudentialModern SemCond" pitchFamily="2" charset="0"/>
                        </a:rPr>
                        <a:t>Married Filing</a:t>
                      </a:r>
                      <a:r>
                        <a:rPr lang="en-US" sz="2000" baseline="0" dirty="0">
                          <a:solidFill>
                            <a:schemeClr val="bg1"/>
                          </a:solidFill>
                          <a:latin typeface="PrudentialModern SemCond" pitchFamily="2" charset="0"/>
                        </a:rPr>
                        <a:t> Jointly</a:t>
                      </a:r>
                      <a:endParaRPr lang="en-US" sz="2000" b="1" dirty="0">
                        <a:solidFill>
                          <a:schemeClr val="bg1"/>
                        </a:solidFill>
                        <a:latin typeface="PrudentialModern SemCond" pitchFamily="2" charset="0"/>
                      </a:endParaRPr>
                    </a:p>
                  </a:txBody>
                  <a:tcPr marL="100557" marR="100557" anchor="ctr">
                    <a:solidFill>
                      <a:schemeClr val="accent1"/>
                    </a:solidFill>
                  </a:tcPr>
                </a:tc>
                <a:tc>
                  <a:txBody>
                    <a:bodyPr/>
                    <a:lstStyle/>
                    <a:p>
                      <a:pPr algn="ctr"/>
                      <a:r>
                        <a:rPr lang="en-US" sz="2000" dirty="0">
                          <a:solidFill>
                            <a:schemeClr val="bg1"/>
                          </a:solidFill>
                          <a:latin typeface="PrudentialModern SemCond" pitchFamily="2" charset="0"/>
                        </a:rPr>
                        <a:t>Tax Rate</a:t>
                      </a:r>
                      <a:endParaRPr lang="en-US" sz="2000" b="1" dirty="0">
                        <a:solidFill>
                          <a:schemeClr val="bg1"/>
                        </a:solidFill>
                        <a:latin typeface="PrudentialModern SemCond" pitchFamily="2" charset="0"/>
                      </a:endParaRPr>
                    </a:p>
                  </a:txBody>
                  <a:tcPr marL="100557" marR="100557" anchor="ctr">
                    <a:solidFill>
                      <a:schemeClr val="accent1"/>
                    </a:solidFill>
                  </a:tcPr>
                </a:tc>
                <a:extLst>
                  <a:ext uri="{0D108BD9-81ED-4DB2-BD59-A6C34878D82A}">
                    <a16:rowId xmlns:a16="http://schemas.microsoft.com/office/drawing/2014/main" val="10000"/>
                  </a:ext>
                </a:extLst>
              </a:tr>
              <a:tr h="365760">
                <a:tc>
                  <a:txBody>
                    <a:bodyPr/>
                    <a:lstStyle/>
                    <a:p>
                      <a:pPr marL="0" marR="0" algn="ctr" fontAlgn="ctr">
                        <a:lnSpc>
                          <a:spcPct val="100000"/>
                        </a:lnSpc>
                        <a:spcBef>
                          <a:spcPts val="0"/>
                        </a:spcBef>
                        <a:spcAft>
                          <a:spcPts val="0"/>
                        </a:spcAft>
                      </a:pPr>
                      <a:r>
                        <a:rPr lang="en-US" sz="1600" kern="1200" dirty="0">
                          <a:latin typeface="PrudentialModern SemCond" pitchFamily="2" charset="0"/>
                        </a:rPr>
                        <a:t>$0 - $9,875 </a:t>
                      </a:r>
                      <a:endParaRPr lang="en-US" sz="1600" dirty="0">
                        <a:latin typeface="PrudentialModern SemCond" pitchFamily="2" charset="0"/>
                        <a:ea typeface="Calibri"/>
                        <a:cs typeface="Times New Roman"/>
                      </a:endParaRPr>
                    </a:p>
                  </a:txBody>
                  <a:tcPr marL="10475" marR="10475" marT="9525" marB="0" anchor="ctr"/>
                </a:tc>
                <a:tc>
                  <a:txBody>
                    <a:bodyPr/>
                    <a:lstStyle/>
                    <a:p>
                      <a:pPr marL="0" marR="0" algn="ctr" fontAlgn="ctr">
                        <a:lnSpc>
                          <a:spcPct val="100000"/>
                        </a:lnSpc>
                        <a:spcBef>
                          <a:spcPts val="0"/>
                        </a:spcBef>
                        <a:spcAft>
                          <a:spcPts val="0"/>
                        </a:spcAft>
                      </a:pPr>
                      <a:r>
                        <a:rPr lang="en-US" sz="1600" kern="1200" dirty="0">
                          <a:latin typeface="PrudentialModern SemCond" pitchFamily="2" charset="0"/>
                        </a:rPr>
                        <a:t>$0 - $19,750</a:t>
                      </a:r>
                      <a:endParaRPr lang="en-US" sz="1600" dirty="0">
                        <a:latin typeface="PrudentialModern SemCond" pitchFamily="2" charset="0"/>
                        <a:ea typeface="Calibri"/>
                        <a:cs typeface="Times New Roman"/>
                      </a:endParaRPr>
                    </a:p>
                  </a:txBody>
                  <a:tcPr marL="10475" marR="10475" marT="9525" marB="0" anchor="ctr"/>
                </a:tc>
                <a:tc>
                  <a:txBody>
                    <a:bodyPr/>
                    <a:lstStyle/>
                    <a:p>
                      <a:pPr marL="0" marR="0" algn="ctr">
                        <a:lnSpc>
                          <a:spcPct val="100000"/>
                        </a:lnSpc>
                        <a:spcBef>
                          <a:spcPts val="0"/>
                        </a:spcBef>
                        <a:spcAft>
                          <a:spcPts val="0"/>
                        </a:spcAft>
                      </a:pPr>
                      <a:r>
                        <a:rPr lang="en-US" sz="2000" b="1" dirty="0">
                          <a:solidFill>
                            <a:srgbClr val="FFC000"/>
                          </a:solidFill>
                          <a:latin typeface="PrudentialModern SemCond" pitchFamily="2" charset="0"/>
                        </a:rPr>
                        <a:t>10%</a:t>
                      </a:r>
                      <a:endParaRPr lang="en-US" sz="2000" b="1" dirty="0">
                        <a:solidFill>
                          <a:srgbClr val="FFC000"/>
                        </a:solidFill>
                        <a:latin typeface="PrudentialModern SemCond" pitchFamily="2" charset="0"/>
                        <a:ea typeface="Calibri"/>
                        <a:cs typeface="Times New Roman" pitchFamily="18" charset="0"/>
                      </a:endParaRPr>
                    </a:p>
                  </a:txBody>
                  <a:tcPr marL="75418" marR="75418" marT="0" marB="0" anchor="ctr">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65760">
                <a:tc>
                  <a:txBody>
                    <a:bodyPr/>
                    <a:lstStyle/>
                    <a:p>
                      <a:pPr marL="0" marR="0" algn="ctr" fontAlgn="ctr">
                        <a:lnSpc>
                          <a:spcPct val="100000"/>
                        </a:lnSpc>
                        <a:spcBef>
                          <a:spcPts val="0"/>
                        </a:spcBef>
                        <a:spcAft>
                          <a:spcPts val="0"/>
                        </a:spcAft>
                      </a:pPr>
                      <a:r>
                        <a:rPr lang="en-US" sz="1600" kern="1200" dirty="0">
                          <a:latin typeface="PrudentialModern SemCond" pitchFamily="2" charset="0"/>
                        </a:rPr>
                        <a:t>$9,876- $40,125</a:t>
                      </a:r>
                      <a:endParaRPr lang="en-US" sz="1600" dirty="0">
                        <a:latin typeface="PrudentialModern SemCond" pitchFamily="2" charset="0"/>
                        <a:ea typeface="Calibri"/>
                        <a:cs typeface="Times New Roman"/>
                      </a:endParaRPr>
                    </a:p>
                  </a:txBody>
                  <a:tcPr marL="10475" marR="10475" marT="9525" marB="0" anchor="ctr"/>
                </a:tc>
                <a:tc>
                  <a:txBody>
                    <a:bodyPr/>
                    <a:lstStyle/>
                    <a:p>
                      <a:pPr marL="0" marR="0" algn="ctr" fontAlgn="ctr">
                        <a:lnSpc>
                          <a:spcPct val="100000"/>
                        </a:lnSpc>
                        <a:spcBef>
                          <a:spcPts val="0"/>
                        </a:spcBef>
                        <a:spcAft>
                          <a:spcPts val="0"/>
                        </a:spcAft>
                      </a:pPr>
                      <a:r>
                        <a:rPr lang="en-US" sz="1600" kern="1200" dirty="0">
                          <a:latin typeface="PrudentialModern SemCond" pitchFamily="2" charset="0"/>
                        </a:rPr>
                        <a:t>$19,751 - $80,250 </a:t>
                      </a:r>
                      <a:endParaRPr lang="en-US" sz="1600" dirty="0">
                        <a:latin typeface="PrudentialModern SemCond" pitchFamily="2" charset="0"/>
                        <a:ea typeface="Calibri"/>
                        <a:cs typeface="Times New Roman"/>
                      </a:endParaRPr>
                    </a:p>
                  </a:txBody>
                  <a:tcPr marL="10475" marR="10475" marT="9525" marB="0" anchor="ctr"/>
                </a:tc>
                <a:tc>
                  <a:txBody>
                    <a:bodyPr/>
                    <a:lstStyle/>
                    <a:p>
                      <a:pPr marL="0" marR="0" algn="ctr">
                        <a:lnSpc>
                          <a:spcPct val="100000"/>
                        </a:lnSpc>
                        <a:spcBef>
                          <a:spcPts val="0"/>
                        </a:spcBef>
                        <a:spcAft>
                          <a:spcPts val="0"/>
                        </a:spcAft>
                      </a:pPr>
                      <a:r>
                        <a:rPr lang="en-US" sz="2000" b="1" dirty="0">
                          <a:solidFill>
                            <a:srgbClr val="FFC000"/>
                          </a:solidFill>
                          <a:latin typeface="PrudentialModern SemCond" pitchFamily="2" charset="0"/>
                        </a:rPr>
                        <a:t>12%</a:t>
                      </a:r>
                      <a:endParaRPr lang="en-US" sz="2000" b="1" dirty="0">
                        <a:solidFill>
                          <a:srgbClr val="FFC000"/>
                        </a:solidFill>
                        <a:latin typeface="PrudentialModern SemCond" pitchFamily="2" charset="0"/>
                        <a:ea typeface="Calibri"/>
                        <a:cs typeface="Times New Roman" pitchFamily="18" charset="0"/>
                      </a:endParaRPr>
                    </a:p>
                  </a:txBody>
                  <a:tcPr marL="75418" marR="75418"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365760">
                <a:tc>
                  <a:txBody>
                    <a:bodyPr/>
                    <a:lstStyle/>
                    <a:p>
                      <a:pPr marL="0" marR="0" algn="ctr" fontAlgn="ctr">
                        <a:lnSpc>
                          <a:spcPct val="100000"/>
                        </a:lnSpc>
                        <a:spcBef>
                          <a:spcPts val="0"/>
                        </a:spcBef>
                        <a:spcAft>
                          <a:spcPts val="0"/>
                        </a:spcAft>
                      </a:pPr>
                      <a:r>
                        <a:rPr lang="en-US" sz="1600" kern="1200" dirty="0">
                          <a:latin typeface="PrudentialModern SemCond" pitchFamily="2" charset="0"/>
                        </a:rPr>
                        <a:t>$40,126 - $85,525</a:t>
                      </a:r>
                      <a:endParaRPr lang="en-US" sz="1600" dirty="0">
                        <a:latin typeface="PrudentialModern SemCond" pitchFamily="2" charset="0"/>
                        <a:ea typeface="Calibri"/>
                        <a:cs typeface="Times New Roman"/>
                      </a:endParaRPr>
                    </a:p>
                  </a:txBody>
                  <a:tcPr marL="10475" marR="10475" marT="9525" marB="0" anchor="ctr"/>
                </a:tc>
                <a:tc>
                  <a:txBody>
                    <a:bodyPr/>
                    <a:lstStyle/>
                    <a:p>
                      <a:pPr marL="0" marR="0" algn="ctr" fontAlgn="ctr">
                        <a:lnSpc>
                          <a:spcPct val="100000"/>
                        </a:lnSpc>
                        <a:spcBef>
                          <a:spcPts val="0"/>
                        </a:spcBef>
                        <a:spcAft>
                          <a:spcPts val="0"/>
                        </a:spcAft>
                      </a:pPr>
                      <a:r>
                        <a:rPr lang="en-US" sz="1600" kern="1200" dirty="0">
                          <a:latin typeface="PrudentialModern SemCond" pitchFamily="2" charset="0"/>
                        </a:rPr>
                        <a:t>$80,251 - $171,050 </a:t>
                      </a:r>
                      <a:endParaRPr lang="en-US" sz="1600" dirty="0">
                        <a:latin typeface="PrudentialModern SemCond" pitchFamily="2" charset="0"/>
                        <a:ea typeface="Calibri"/>
                        <a:cs typeface="Times New Roman"/>
                      </a:endParaRPr>
                    </a:p>
                  </a:txBody>
                  <a:tcPr marL="10475" marR="10475" marT="9525" marB="0" anchor="ctr"/>
                </a:tc>
                <a:tc>
                  <a:txBody>
                    <a:bodyPr/>
                    <a:lstStyle/>
                    <a:p>
                      <a:pPr marL="0" marR="0" algn="ctr">
                        <a:lnSpc>
                          <a:spcPct val="100000"/>
                        </a:lnSpc>
                        <a:spcBef>
                          <a:spcPts val="0"/>
                        </a:spcBef>
                        <a:spcAft>
                          <a:spcPts val="0"/>
                        </a:spcAft>
                      </a:pPr>
                      <a:r>
                        <a:rPr lang="en-US" sz="2000" b="1" dirty="0">
                          <a:solidFill>
                            <a:srgbClr val="FFC000"/>
                          </a:solidFill>
                          <a:latin typeface="PrudentialModern SemCond" pitchFamily="2" charset="0"/>
                        </a:rPr>
                        <a:t>22%</a:t>
                      </a:r>
                      <a:endParaRPr lang="en-US" sz="2000" b="1" dirty="0">
                        <a:solidFill>
                          <a:srgbClr val="FFC000"/>
                        </a:solidFill>
                        <a:latin typeface="PrudentialModern SemCond" pitchFamily="2" charset="0"/>
                        <a:ea typeface="Calibri"/>
                        <a:cs typeface="Times New Roman" pitchFamily="18" charset="0"/>
                      </a:endParaRPr>
                    </a:p>
                  </a:txBody>
                  <a:tcPr marL="75418" marR="75418"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365760">
                <a:tc>
                  <a:txBody>
                    <a:bodyPr/>
                    <a:lstStyle/>
                    <a:p>
                      <a:pPr marL="0" marR="0" algn="ctr" fontAlgn="ctr">
                        <a:lnSpc>
                          <a:spcPct val="100000"/>
                        </a:lnSpc>
                        <a:spcBef>
                          <a:spcPts val="0"/>
                        </a:spcBef>
                        <a:spcAft>
                          <a:spcPts val="0"/>
                        </a:spcAft>
                      </a:pPr>
                      <a:r>
                        <a:rPr lang="en-US" sz="1600" kern="1200" dirty="0">
                          <a:latin typeface="PrudentialModern SemCond" pitchFamily="2" charset="0"/>
                        </a:rPr>
                        <a:t>$85,526 - $163,300</a:t>
                      </a:r>
                      <a:endParaRPr lang="en-US" sz="1600" dirty="0">
                        <a:latin typeface="PrudentialModern SemCond" pitchFamily="2" charset="0"/>
                        <a:ea typeface="Calibri"/>
                        <a:cs typeface="Times New Roman"/>
                      </a:endParaRPr>
                    </a:p>
                  </a:txBody>
                  <a:tcPr marL="10475" marR="10475" marT="9525" marB="0" anchor="ctr"/>
                </a:tc>
                <a:tc>
                  <a:txBody>
                    <a:bodyPr/>
                    <a:lstStyle/>
                    <a:p>
                      <a:pPr marL="0" marR="0" algn="ctr" fontAlgn="ctr">
                        <a:lnSpc>
                          <a:spcPct val="100000"/>
                        </a:lnSpc>
                        <a:spcBef>
                          <a:spcPts val="0"/>
                        </a:spcBef>
                        <a:spcAft>
                          <a:spcPts val="0"/>
                        </a:spcAft>
                      </a:pPr>
                      <a:r>
                        <a:rPr lang="en-US" sz="1600" kern="1200" dirty="0">
                          <a:latin typeface="PrudentialModern SemCond" pitchFamily="2" charset="0"/>
                        </a:rPr>
                        <a:t>$171,051 - $326,600 </a:t>
                      </a:r>
                      <a:endParaRPr lang="en-US" sz="1600" dirty="0">
                        <a:latin typeface="PrudentialModern SemCond" pitchFamily="2" charset="0"/>
                        <a:ea typeface="Calibri"/>
                        <a:cs typeface="Times New Roman"/>
                      </a:endParaRPr>
                    </a:p>
                  </a:txBody>
                  <a:tcPr marL="10475" marR="10475" marT="9525" marB="0" anchor="ctr"/>
                </a:tc>
                <a:tc>
                  <a:txBody>
                    <a:bodyPr/>
                    <a:lstStyle/>
                    <a:p>
                      <a:pPr marL="0" marR="0" algn="ctr">
                        <a:lnSpc>
                          <a:spcPct val="100000"/>
                        </a:lnSpc>
                        <a:spcBef>
                          <a:spcPts val="0"/>
                        </a:spcBef>
                        <a:spcAft>
                          <a:spcPts val="0"/>
                        </a:spcAft>
                      </a:pPr>
                      <a:r>
                        <a:rPr lang="en-US" sz="2000" b="1" dirty="0">
                          <a:solidFill>
                            <a:srgbClr val="FFC000"/>
                          </a:solidFill>
                          <a:latin typeface="PrudentialModern SemCond" pitchFamily="2" charset="0"/>
                        </a:rPr>
                        <a:t>24%</a:t>
                      </a:r>
                      <a:endParaRPr lang="en-US" sz="2000" b="1" dirty="0">
                        <a:solidFill>
                          <a:srgbClr val="FFC000"/>
                        </a:solidFill>
                        <a:latin typeface="PrudentialModern SemCond" pitchFamily="2" charset="0"/>
                        <a:ea typeface="Calibri"/>
                        <a:cs typeface="Times New Roman" pitchFamily="18" charset="0"/>
                      </a:endParaRPr>
                    </a:p>
                  </a:txBody>
                  <a:tcPr marL="75418" marR="75418"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4"/>
                  </a:ext>
                </a:extLst>
              </a:tr>
              <a:tr h="365760">
                <a:tc>
                  <a:txBody>
                    <a:bodyPr/>
                    <a:lstStyle/>
                    <a:p>
                      <a:pPr marL="0" marR="0" algn="ctr" fontAlgn="ctr">
                        <a:lnSpc>
                          <a:spcPct val="100000"/>
                        </a:lnSpc>
                        <a:spcBef>
                          <a:spcPts val="0"/>
                        </a:spcBef>
                        <a:spcAft>
                          <a:spcPts val="0"/>
                        </a:spcAft>
                      </a:pPr>
                      <a:r>
                        <a:rPr lang="en-US" sz="1600" kern="1200" dirty="0">
                          <a:latin typeface="PrudentialModern SemCond" pitchFamily="2" charset="0"/>
                        </a:rPr>
                        <a:t>$163,301 - $207,350</a:t>
                      </a:r>
                      <a:endParaRPr lang="en-US" sz="1600" dirty="0">
                        <a:latin typeface="PrudentialModern SemCond" pitchFamily="2" charset="0"/>
                        <a:ea typeface="Calibri"/>
                        <a:cs typeface="Times New Roman"/>
                      </a:endParaRPr>
                    </a:p>
                  </a:txBody>
                  <a:tcPr marL="10475" marR="10475" marT="9525" marB="0" anchor="ctr"/>
                </a:tc>
                <a:tc>
                  <a:txBody>
                    <a:bodyPr/>
                    <a:lstStyle/>
                    <a:p>
                      <a:pPr marL="0" marR="0" algn="ctr" fontAlgn="ctr">
                        <a:lnSpc>
                          <a:spcPct val="100000"/>
                        </a:lnSpc>
                        <a:spcBef>
                          <a:spcPts val="0"/>
                        </a:spcBef>
                        <a:spcAft>
                          <a:spcPts val="0"/>
                        </a:spcAft>
                      </a:pPr>
                      <a:r>
                        <a:rPr lang="en-US" sz="1600" kern="1200" dirty="0">
                          <a:latin typeface="PrudentialModern SemCond" pitchFamily="2" charset="0"/>
                        </a:rPr>
                        <a:t>$326,601 - $414,700</a:t>
                      </a:r>
                      <a:endParaRPr lang="en-US" sz="1600" dirty="0">
                        <a:latin typeface="PrudentialModern SemCond" pitchFamily="2" charset="0"/>
                        <a:ea typeface="Calibri"/>
                        <a:cs typeface="Times New Roman"/>
                      </a:endParaRPr>
                    </a:p>
                  </a:txBody>
                  <a:tcPr marL="10475" marR="10475" marT="9525" marB="0" anchor="ctr"/>
                </a:tc>
                <a:tc>
                  <a:txBody>
                    <a:bodyPr/>
                    <a:lstStyle/>
                    <a:p>
                      <a:pPr marL="0" marR="0" algn="ctr">
                        <a:lnSpc>
                          <a:spcPct val="100000"/>
                        </a:lnSpc>
                        <a:spcBef>
                          <a:spcPts val="0"/>
                        </a:spcBef>
                        <a:spcAft>
                          <a:spcPts val="0"/>
                        </a:spcAft>
                      </a:pPr>
                      <a:r>
                        <a:rPr lang="en-US" sz="2000" b="1" dirty="0">
                          <a:solidFill>
                            <a:srgbClr val="FFC000"/>
                          </a:solidFill>
                          <a:latin typeface="PrudentialModern SemCond" pitchFamily="2" charset="0"/>
                        </a:rPr>
                        <a:t>32%</a:t>
                      </a:r>
                      <a:endParaRPr lang="en-US" sz="2000" b="1" dirty="0">
                        <a:solidFill>
                          <a:srgbClr val="FFC000"/>
                        </a:solidFill>
                        <a:latin typeface="PrudentialModern SemCond" pitchFamily="2" charset="0"/>
                        <a:ea typeface="Calibri"/>
                        <a:cs typeface="Times New Roman" pitchFamily="18" charset="0"/>
                      </a:endParaRPr>
                    </a:p>
                  </a:txBody>
                  <a:tcPr marL="75418" marR="75418"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5"/>
                  </a:ext>
                </a:extLst>
              </a:tr>
              <a:tr h="365760">
                <a:tc>
                  <a:txBody>
                    <a:bodyPr/>
                    <a:lstStyle/>
                    <a:p>
                      <a:pPr marL="0" marR="0" algn="ctr" fontAlgn="ctr">
                        <a:lnSpc>
                          <a:spcPct val="100000"/>
                        </a:lnSpc>
                        <a:spcBef>
                          <a:spcPts val="0"/>
                        </a:spcBef>
                        <a:spcAft>
                          <a:spcPts val="0"/>
                        </a:spcAft>
                      </a:pPr>
                      <a:r>
                        <a:rPr lang="en-US" sz="1600" kern="1200" dirty="0">
                          <a:latin typeface="PrudentialModern SemCond" pitchFamily="2" charset="0"/>
                        </a:rPr>
                        <a:t>$207,351 - $518,400 </a:t>
                      </a:r>
                      <a:endParaRPr lang="en-US" sz="1600" dirty="0">
                        <a:latin typeface="PrudentialModern SemCond" pitchFamily="2" charset="0"/>
                        <a:ea typeface="Calibri"/>
                        <a:cs typeface="Times New Roman"/>
                      </a:endParaRPr>
                    </a:p>
                  </a:txBody>
                  <a:tcPr marL="10475" marR="10475" marT="9525" marB="0" anchor="ctr"/>
                </a:tc>
                <a:tc>
                  <a:txBody>
                    <a:bodyPr/>
                    <a:lstStyle/>
                    <a:p>
                      <a:pPr marL="0" marR="0" algn="ctr" fontAlgn="ctr">
                        <a:lnSpc>
                          <a:spcPct val="100000"/>
                        </a:lnSpc>
                        <a:spcBef>
                          <a:spcPts val="0"/>
                        </a:spcBef>
                        <a:spcAft>
                          <a:spcPts val="0"/>
                        </a:spcAft>
                      </a:pPr>
                      <a:r>
                        <a:rPr lang="en-US" sz="1600" kern="1200" dirty="0">
                          <a:latin typeface="PrudentialModern SemCond" pitchFamily="2" charset="0"/>
                        </a:rPr>
                        <a:t>$414,701 - $622,050</a:t>
                      </a:r>
                      <a:endParaRPr lang="en-US" sz="1600" dirty="0">
                        <a:latin typeface="PrudentialModern SemCond" pitchFamily="2" charset="0"/>
                        <a:ea typeface="Calibri"/>
                        <a:cs typeface="Times New Roman"/>
                      </a:endParaRPr>
                    </a:p>
                  </a:txBody>
                  <a:tcPr marL="10475" marR="10475" marT="9525" marB="0" anchor="ctr"/>
                </a:tc>
                <a:tc>
                  <a:txBody>
                    <a:bodyPr/>
                    <a:lstStyle/>
                    <a:p>
                      <a:pPr marL="0" marR="0" algn="ctr">
                        <a:lnSpc>
                          <a:spcPct val="100000"/>
                        </a:lnSpc>
                        <a:spcBef>
                          <a:spcPts val="0"/>
                        </a:spcBef>
                        <a:spcAft>
                          <a:spcPts val="0"/>
                        </a:spcAft>
                      </a:pPr>
                      <a:r>
                        <a:rPr lang="en-US" sz="2000" b="1" dirty="0">
                          <a:solidFill>
                            <a:srgbClr val="FFC000"/>
                          </a:solidFill>
                          <a:latin typeface="PrudentialModern SemCond" pitchFamily="2" charset="0"/>
                        </a:rPr>
                        <a:t>35%</a:t>
                      </a:r>
                      <a:endParaRPr lang="en-US" sz="2000" b="1" dirty="0">
                        <a:solidFill>
                          <a:srgbClr val="FFC000"/>
                        </a:solidFill>
                        <a:latin typeface="PrudentialModern SemCond" pitchFamily="2" charset="0"/>
                        <a:ea typeface="Calibri"/>
                        <a:cs typeface="Times New Roman" pitchFamily="18" charset="0"/>
                      </a:endParaRPr>
                    </a:p>
                  </a:txBody>
                  <a:tcPr marL="75418" marR="75418"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6"/>
                  </a:ext>
                </a:extLst>
              </a:tr>
              <a:tr h="365760">
                <a:tc>
                  <a:txBody>
                    <a:bodyPr/>
                    <a:lstStyle/>
                    <a:p>
                      <a:pPr marL="0" marR="0" algn="ctr" fontAlgn="ctr">
                        <a:lnSpc>
                          <a:spcPct val="100000"/>
                        </a:lnSpc>
                        <a:spcBef>
                          <a:spcPts val="0"/>
                        </a:spcBef>
                        <a:spcAft>
                          <a:spcPts val="0"/>
                        </a:spcAft>
                      </a:pPr>
                      <a:r>
                        <a:rPr lang="en-US" sz="1600" kern="1200" dirty="0">
                          <a:latin typeface="PrudentialModern SemCond" pitchFamily="2" charset="0"/>
                        </a:rPr>
                        <a:t>Above $518,400</a:t>
                      </a:r>
                      <a:endParaRPr lang="en-US" sz="1600" dirty="0">
                        <a:latin typeface="PrudentialModern SemCond" pitchFamily="2" charset="0"/>
                        <a:ea typeface="Calibri"/>
                        <a:cs typeface="Times New Roman"/>
                      </a:endParaRPr>
                    </a:p>
                  </a:txBody>
                  <a:tcPr marL="10475" marR="10475" marT="9525" marB="0" anchor="ctr"/>
                </a:tc>
                <a:tc>
                  <a:txBody>
                    <a:bodyPr/>
                    <a:lstStyle/>
                    <a:p>
                      <a:pPr marL="0" marR="0" algn="ctr" fontAlgn="ctr">
                        <a:lnSpc>
                          <a:spcPct val="100000"/>
                        </a:lnSpc>
                        <a:spcBef>
                          <a:spcPts val="0"/>
                        </a:spcBef>
                        <a:spcAft>
                          <a:spcPts val="0"/>
                        </a:spcAft>
                      </a:pPr>
                      <a:r>
                        <a:rPr lang="en-US" sz="1600" kern="1200" dirty="0">
                          <a:latin typeface="PrudentialModern SemCond" pitchFamily="2" charset="0"/>
                        </a:rPr>
                        <a:t>Above $622,050</a:t>
                      </a:r>
                      <a:endParaRPr lang="en-US" sz="1600" dirty="0">
                        <a:latin typeface="PrudentialModern SemCond" pitchFamily="2" charset="0"/>
                        <a:ea typeface="Calibri"/>
                        <a:cs typeface="Times New Roman"/>
                      </a:endParaRPr>
                    </a:p>
                  </a:txBody>
                  <a:tcPr marL="10475" marR="10475" marT="9525" marB="0" anchor="ctr"/>
                </a:tc>
                <a:tc>
                  <a:txBody>
                    <a:bodyPr/>
                    <a:lstStyle/>
                    <a:p>
                      <a:pPr marL="0" marR="0" algn="ctr">
                        <a:lnSpc>
                          <a:spcPct val="100000"/>
                        </a:lnSpc>
                        <a:spcBef>
                          <a:spcPts val="0"/>
                        </a:spcBef>
                        <a:spcAft>
                          <a:spcPts val="0"/>
                        </a:spcAft>
                      </a:pPr>
                      <a:r>
                        <a:rPr lang="en-US" sz="2000" b="1" dirty="0">
                          <a:solidFill>
                            <a:srgbClr val="FFC000"/>
                          </a:solidFill>
                          <a:latin typeface="PrudentialModern SemCond" pitchFamily="2" charset="0"/>
                        </a:rPr>
                        <a:t>37%</a:t>
                      </a:r>
                      <a:endParaRPr lang="en-US" sz="2000" b="1" dirty="0">
                        <a:solidFill>
                          <a:srgbClr val="FFC000"/>
                        </a:solidFill>
                        <a:latin typeface="PrudentialModern SemCond" pitchFamily="2" charset="0"/>
                        <a:ea typeface="Calibri"/>
                        <a:cs typeface="Times New Roman" pitchFamily="18" charset="0"/>
                      </a:endParaRPr>
                    </a:p>
                  </a:txBody>
                  <a:tcPr marL="75418" marR="75418" marT="0" marB="0" anchor="ctr">
                    <a:lnT w="127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10007"/>
                  </a:ext>
                </a:extLst>
              </a:tr>
              <a:tr h="365760">
                <a:tc gridSpan="3">
                  <a:txBody>
                    <a:bodyPr/>
                    <a:lstStyle/>
                    <a:p>
                      <a:pPr marL="0" marR="0" algn="ctr" fontAlgn="ctr">
                        <a:lnSpc>
                          <a:spcPct val="100000"/>
                        </a:lnSpc>
                        <a:spcBef>
                          <a:spcPts val="0"/>
                        </a:spcBef>
                        <a:spcAft>
                          <a:spcPts val="0"/>
                        </a:spcAft>
                      </a:pPr>
                      <a:endParaRPr lang="en-US" sz="1400" dirty="0">
                        <a:latin typeface="PrudentialModern SemCond" pitchFamily="2" charset="0"/>
                      </a:endParaRPr>
                    </a:p>
                    <a:p>
                      <a:pPr marL="0" marR="0" algn="ctr" fontAlgn="ctr">
                        <a:lnSpc>
                          <a:spcPct val="100000"/>
                        </a:lnSpc>
                        <a:spcBef>
                          <a:spcPts val="0"/>
                        </a:spcBef>
                        <a:spcAft>
                          <a:spcPts val="0"/>
                        </a:spcAft>
                      </a:pPr>
                      <a:r>
                        <a:rPr lang="en-US" sz="1400" dirty="0">
                          <a:latin typeface="PrudentialModern SemCond" pitchFamily="2" charset="0"/>
                        </a:rPr>
                        <a:t>The rate structure under TCJA does not apply to taxable years after December 31, 2025</a:t>
                      </a:r>
                      <a:endParaRPr lang="en-US" sz="1400" dirty="0">
                        <a:latin typeface="PrudentialModern SemCond" pitchFamily="2" charset="0"/>
                        <a:ea typeface="Calibri"/>
                        <a:cs typeface="Times New Roman"/>
                      </a:endParaRPr>
                    </a:p>
                  </a:txBody>
                  <a:tcPr marL="10475" marR="10475" marT="9525" marB="0" anchor="ctr"/>
                </a:tc>
                <a:tc hMerge="1">
                  <a:txBody>
                    <a:bodyPr/>
                    <a:lstStyle/>
                    <a:p>
                      <a:pPr marL="0" marR="0" algn="ctr" fontAlgn="ctr">
                        <a:lnSpc>
                          <a:spcPct val="100000"/>
                        </a:lnSpc>
                        <a:spcBef>
                          <a:spcPts val="0"/>
                        </a:spcBef>
                        <a:spcAft>
                          <a:spcPts val="0"/>
                        </a:spcAft>
                      </a:pPr>
                      <a:endParaRPr lang="en-US" sz="1600" dirty="0">
                        <a:latin typeface="Calibri"/>
                        <a:ea typeface="Calibri"/>
                        <a:cs typeface="Times New Roman"/>
                      </a:endParaRPr>
                    </a:p>
                  </a:txBody>
                  <a:tcPr marL="9525" marR="9525" marT="9525" marB="0" anchor="ctr"/>
                </a:tc>
                <a:tc hMerge="1">
                  <a:txBody>
                    <a:bodyPr/>
                    <a:lstStyle/>
                    <a:p>
                      <a:pPr marL="0" marR="0" algn="ctr">
                        <a:lnSpc>
                          <a:spcPct val="100000"/>
                        </a:lnSpc>
                        <a:spcBef>
                          <a:spcPts val="0"/>
                        </a:spcBef>
                        <a:spcAft>
                          <a:spcPts val="0"/>
                        </a:spcAft>
                      </a:pPr>
                      <a:endParaRPr lang="en-US" sz="1600" b="1" dirty="0">
                        <a:solidFill>
                          <a:schemeClr val="accent1"/>
                        </a:solidFill>
                        <a:latin typeface="+mn-lt"/>
                        <a:ea typeface="Calibri"/>
                        <a:cs typeface="Times New Roman" pitchFamily="18" charset="0"/>
                      </a:endParaRPr>
                    </a:p>
                  </a:txBody>
                  <a:tcPr marL="68580" marR="68580" marT="0" marB="0" anchor="ctr"/>
                </a:tc>
                <a:extLst>
                  <a:ext uri="{0D108BD9-81ED-4DB2-BD59-A6C34878D82A}">
                    <a16:rowId xmlns:a16="http://schemas.microsoft.com/office/drawing/2014/main" val="4223170105"/>
                  </a:ext>
                </a:extLst>
              </a:tr>
            </a:tbl>
          </a:graphicData>
        </a:graphic>
      </p:graphicFrame>
      <p:sp>
        <p:nvSpPr>
          <p:cNvPr id="2" name="Title 1">
            <a:extLst>
              <a:ext uri="{FF2B5EF4-FFF2-40B4-BE49-F238E27FC236}">
                <a16:creationId xmlns:a16="http://schemas.microsoft.com/office/drawing/2014/main" id="{EEF64567-247E-41A7-B956-AD2A68E1FA68}"/>
              </a:ext>
            </a:extLst>
          </p:cNvPr>
          <p:cNvSpPr>
            <a:spLocks noGrp="1"/>
          </p:cNvSpPr>
          <p:nvPr>
            <p:ph type="title"/>
          </p:nvPr>
        </p:nvSpPr>
        <p:spPr>
          <a:xfrm>
            <a:off x="365760" y="91440"/>
            <a:ext cx="8412480" cy="914400"/>
          </a:xfrm>
        </p:spPr>
        <p:txBody>
          <a:bodyPr/>
          <a:lstStyle/>
          <a:p>
            <a:r>
              <a:rPr lang="en-US" dirty="0"/>
              <a:t>Income Tax under TCJA</a:t>
            </a:r>
            <a:br>
              <a:rPr lang="en-US" dirty="0"/>
            </a:br>
            <a:r>
              <a:rPr lang="en-US" sz="2400" dirty="0">
                <a:solidFill>
                  <a:srgbClr val="0070C0"/>
                </a:solidFill>
              </a:rPr>
              <a:t>2020 Inflation Adjusted</a:t>
            </a:r>
          </a:p>
        </p:txBody>
      </p:sp>
      <p:sp>
        <p:nvSpPr>
          <p:cNvPr id="6" name="TextBox 5"/>
          <p:cNvSpPr txBox="1"/>
          <p:nvPr/>
        </p:nvSpPr>
        <p:spPr>
          <a:xfrm>
            <a:off x="286658" y="5821044"/>
            <a:ext cx="8857342" cy="246221"/>
          </a:xfrm>
          <a:prstGeom prst="rect">
            <a:avLst/>
          </a:prstGeom>
          <a:noFill/>
        </p:spPr>
        <p:txBody>
          <a:bodyPr wrap="square" rtlCol="0">
            <a:spAutoFit/>
          </a:bodyPr>
          <a:lstStyle/>
          <a:p>
            <a:r>
              <a:rPr lang="en-US" sz="1000" dirty="0">
                <a:latin typeface="PrudentialModern Med Cond" pitchFamily="2" charset="0"/>
              </a:rPr>
              <a:t>Source: Rev. Proc. 2019-44 Nov. 6, 2019</a:t>
            </a:r>
            <a:endParaRPr lang="en-US" sz="1000" dirty="0">
              <a:solidFill>
                <a:schemeClr val="accent5">
                  <a:lumMod val="75000"/>
                </a:schemeClr>
              </a:solidFill>
              <a:latin typeface="PrudentialModern Med Cond" pitchFamily="2" charset="0"/>
            </a:endParaRPr>
          </a:p>
        </p:txBody>
      </p:sp>
      <p:sp>
        <p:nvSpPr>
          <p:cNvPr id="5" name="TextBox 4"/>
          <p:cNvSpPr txBox="1"/>
          <p:nvPr/>
        </p:nvSpPr>
        <p:spPr>
          <a:xfrm>
            <a:off x="7863840" y="6652208"/>
            <a:ext cx="990600" cy="215444"/>
          </a:xfrm>
          <a:prstGeom prst="rect">
            <a:avLst/>
          </a:prstGeom>
          <a:noFill/>
        </p:spPr>
        <p:txBody>
          <a:bodyPr wrap="square" rtlCol="0">
            <a:spAutoFit/>
          </a:bodyPr>
          <a:lstStyle/>
          <a:p>
            <a:r>
              <a:rPr lang="en-US" sz="800" dirty="0">
                <a:solidFill>
                  <a:schemeClr val="bg1"/>
                </a:solidFill>
                <a:latin typeface="PrudentialModern Med Cond" pitchFamily="2" charset="0"/>
              </a:rPr>
              <a:t>SL 00117  11/2019</a:t>
            </a:r>
          </a:p>
        </p:txBody>
      </p:sp>
    </p:spTree>
    <p:extLst>
      <p:ext uri="{BB962C8B-B14F-4D97-AF65-F5344CB8AC3E}">
        <p14:creationId xmlns:p14="http://schemas.microsoft.com/office/powerpoint/2010/main" val="65529679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658286-5F6E-4B06-8485-8A78FDC9E176}"/>
              </a:ext>
            </a:extLst>
          </p:cNvPr>
          <p:cNvSpPr>
            <a:spLocks noGrp="1"/>
          </p:cNvSpPr>
          <p:nvPr>
            <p:ph type="title"/>
          </p:nvPr>
        </p:nvSpPr>
        <p:spPr/>
        <p:txBody>
          <a:bodyPr anchor="ctr"/>
          <a:lstStyle/>
          <a:p>
            <a:r>
              <a:rPr lang="en-US" dirty="0"/>
              <a:t>Capital Gains Tax under TCJA</a:t>
            </a:r>
            <a:br>
              <a:rPr lang="en-US" dirty="0"/>
            </a:br>
            <a:r>
              <a:rPr lang="en-US" sz="2400" dirty="0">
                <a:solidFill>
                  <a:srgbClr val="0070C0"/>
                </a:solidFill>
              </a:rPr>
              <a:t>2020 Inflation Adjusted</a:t>
            </a:r>
            <a:endParaRPr lang="en-US" sz="2400" dirty="0">
              <a:solidFill>
                <a:srgbClr val="002060"/>
              </a:solidFill>
            </a:endParaRPr>
          </a:p>
        </p:txBody>
      </p:sp>
      <p:sp>
        <p:nvSpPr>
          <p:cNvPr id="4" name="Rectangle 3">
            <a:extLst>
              <a:ext uri="{FF2B5EF4-FFF2-40B4-BE49-F238E27FC236}">
                <a16:creationId xmlns:a16="http://schemas.microsoft.com/office/drawing/2014/main" id="{CA7E12D4-F932-4737-A9C7-70F37379A305}"/>
              </a:ext>
            </a:extLst>
          </p:cNvPr>
          <p:cNvSpPr/>
          <p:nvPr/>
        </p:nvSpPr>
        <p:spPr>
          <a:xfrm>
            <a:off x="266700" y="5615892"/>
            <a:ext cx="8610599" cy="400110"/>
          </a:xfrm>
          <a:prstGeom prst="rect">
            <a:avLst/>
          </a:prstGeom>
        </p:spPr>
        <p:txBody>
          <a:bodyPr wrap="square">
            <a:spAutoFit/>
          </a:bodyPr>
          <a:lstStyle/>
          <a:p>
            <a:pPr lvl="0" fontAlgn="base">
              <a:spcBef>
                <a:spcPct val="0"/>
              </a:spcBef>
              <a:spcAft>
                <a:spcPct val="0"/>
              </a:spcAft>
              <a:defRPr/>
            </a:pPr>
            <a:r>
              <a:rPr kumimoji="0" lang="en-US" sz="1000" b="0" i="0" u="none" strike="noStrike" kern="1200" cap="none" spc="0" normalizeH="0" baseline="0" noProof="0" dirty="0">
                <a:ln>
                  <a:noFill/>
                </a:ln>
                <a:solidFill>
                  <a:srgbClr val="0C0C0C"/>
                </a:solidFill>
                <a:effectLst/>
                <a:uLnTx/>
                <a:uFillTx/>
                <a:latin typeface="PrudentialModern Med Cond" pitchFamily="2" charset="0"/>
              </a:rPr>
              <a:t>* Reflects addition of 3.8% Surtax on investment </a:t>
            </a:r>
            <a:r>
              <a:rPr lang="en-US" sz="1000" dirty="0">
                <a:solidFill>
                  <a:srgbClr val="0C0C0C"/>
                </a:solidFill>
                <a:latin typeface="PrudentialModern Med Cond" pitchFamily="2" charset="0"/>
              </a:rPr>
              <a:t>i</a:t>
            </a:r>
            <a:r>
              <a:rPr kumimoji="0" lang="en-US" sz="1000" b="0" i="0" u="none" strike="noStrike" kern="1200" cap="none" spc="0" normalizeH="0" baseline="0" noProof="0" dirty="0" err="1">
                <a:ln>
                  <a:noFill/>
                </a:ln>
                <a:solidFill>
                  <a:srgbClr val="0C0C0C"/>
                </a:solidFill>
                <a:effectLst/>
                <a:uLnTx/>
                <a:uFillTx/>
                <a:latin typeface="PrudentialModern Med Cond" pitchFamily="2" charset="0"/>
              </a:rPr>
              <a:t>ncome</a:t>
            </a:r>
            <a:r>
              <a:rPr lang="en-US" sz="1000" dirty="0">
                <a:solidFill>
                  <a:srgbClr val="0C0C0C"/>
                </a:solidFill>
                <a:latin typeface="PrudentialModern Med Cond" pitchFamily="2" charset="0"/>
              </a:rPr>
              <a:t>, which is applied based on Adjusted Gross Income (AGI)</a:t>
            </a:r>
            <a:endParaRPr kumimoji="0" lang="en-US" sz="1000" b="0" i="0" u="none" strike="noStrike" kern="1200" cap="none" spc="0" normalizeH="0" baseline="0" noProof="0" dirty="0">
              <a:ln>
                <a:noFill/>
              </a:ln>
              <a:solidFill>
                <a:srgbClr val="0C0C0C"/>
              </a:solidFill>
              <a:effectLst/>
              <a:uLnTx/>
              <a:uFillTx/>
              <a:latin typeface="PrudentialModern Med Cond" pitchFamily="2" charset="0"/>
            </a:endParaRPr>
          </a:p>
          <a:p>
            <a:pPr fontAlgn="base">
              <a:spcBef>
                <a:spcPct val="0"/>
              </a:spcBef>
              <a:spcAft>
                <a:spcPct val="0"/>
              </a:spcAft>
              <a:defRPr/>
            </a:pPr>
            <a:r>
              <a:rPr kumimoji="0" lang="en-US" sz="1000" b="0" i="0" u="none" strike="noStrike" kern="1200" cap="none" spc="0" normalizeH="0" baseline="0" noProof="0" dirty="0">
                <a:ln>
                  <a:noFill/>
                </a:ln>
                <a:solidFill>
                  <a:srgbClr val="0C0C0C"/>
                </a:solidFill>
                <a:effectLst/>
                <a:uLnTx/>
                <a:uFillTx/>
                <a:latin typeface="PrudentialModern Med Cond" pitchFamily="2" charset="0"/>
              </a:rPr>
              <a:t>Source: </a:t>
            </a:r>
            <a:r>
              <a:rPr lang="en-US" sz="1000" dirty="0">
                <a:solidFill>
                  <a:srgbClr val="0C0C0C"/>
                </a:solidFill>
                <a:latin typeface="PrudentialModern Med Cond" pitchFamily="2" charset="0"/>
              </a:rPr>
              <a:t>Rev. Proc. 2019-44 Nov. 6, 2019</a:t>
            </a:r>
            <a:endParaRPr lang="en-US" sz="1000" dirty="0">
              <a:solidFill>
                <a:schemeClr val="accent5">
                  <a:lumMod val="75000"/>
                </a:schemeClr>
              </a:solidFill>
              <a:latin typeface="PrudentialModern Med Cond" pitchFamily="2" charset="0"/>
            </a:endParaRPr>
          </a:p>
        </p:txBody>
      </p:sp>
      <p:sp>
        <p:nvSpPr>
          <p:cNvPr id="8" name="TextBox 7">
            <a:extLst>
              <a:ext uri="{FF2B5EF4-FFF2-40B4-BE49-F238E27FC236}">
                <a16:creationId xmlns:a16="http://schemas.microsoft.com/office/drawing/2014/main" id="{EF7E2BB6-B649-4B89-8A7E-D9FEBE574DF7}"/>
              </a:ext>
            </a:extLst>
          </p:cNvPr>
          <p:cNvSpPr txBox="1"/>
          <p:nvPr/>
        </p:nvSpPr>
        <p:spPr>
          <a:xfrm>
            <a:off x="7863839" y="6652208"/>
            <a:ext cx="1051559" cy="215444"/>
          </a:xfrm>
          <a:prstGeom prst="rect">
            <a:avLst/>
          </a:prstGeom>
          <a:noFill/>
        </p:spPr>
        <p:txBody>
          <a:bodyPr wrap="square" rtlCol="0">
            <a:spAutoFit/>
          </a:bodyPr>
          <a:lstStyle/>
          <a:p>
            <a:r>
              <a:rPr lang="en-US" sz="800" dirty="0">
                <a:solidFill>
                  <a:schemeClr val="bg1"/>
                </a:solidFill>
                <a:latin typeface="PrudentialModern Med Cond" pitchFamily="2" charset="0"/>
              </a:rPr>
              <a:t>SL 00117b  11/2019</a:t>
            </a:r>
          </a:p>
        </p:txBody>
      </p:sp>
      <p:graphicFrame>
        <p:nvGraphicFramePr>
          <p:cNvPr id="9" name="Content Placeholder 3">
            <a:extLst>
              <a:ext uri="{FF2B5EF4-FFF2-40B4-BE49-F238E27FC236}">
                <a16:creationId xmlns:a16="http://schemas.microsoft.com/office/drawing/2014/main" id="{C954E84F-6B31-433C-9861-6DF9B146D518}"/>
              </a:ext>
            </a:extLst>
          </p:cNvPr>
          <p:cNvGraphicFramePr>
            <a:graphicFrameLocks/>
          </p:cNvGraphicFramePr>
          <p:nvPr>
            <p:extLst>
              <p:ext uri="{D42A27DB-BD31-4B8C-83A1-F6EECF244321}">
                <p14:modId xmlns:p14="http://schemas.microsoft.com/office/powerpoint/2010/main" val="2273754095"/>
              </p:ext>
            </p:extLst>
          </p:nvPr>
        </p:nvGraphicFramePr>
        <p:xfrm>
          <a:off x="469557" y="2038846"/>
          <a:ext cx="7971799" cy="1955800"/>
        </p:xfrm>
        <a:graphic>
          <a:graphicData uri="http://schemas.openxmlformats.org/drawingml/2006/table">
            <a:tbl>
              <a:tblPr firstRow="1" bandRow="1"/>
              <a:tblGrid>
                <a:gridCol w="3087771">
                  <a:extLst>
                    <a:ext uri="{9D8B030D-6E8A-4147-A177-3AD203B41FA5}">
                      <a16:colId xmlns:a16="http://schemas.microsoft.com/office/drawing/2014/main" val="385058609"/>
                    </a:ext>
                  </a:extLst>
                </a:gridCol>
                <a:gridCol w="2866652">
                  <a:extLst>
                    <a:ext uri="{9D8B030D-6E8A-4147-A177-3AD203B41FA5}">
                      <a16:colId xmlns:a16="http://schemas.microsoft.com/office/drawing/2014/main" val="2308962757"/>
                    </a:ext>
                  </a:extLst>
                </a:gridCol>
                <a:gridCol w="2017376">
                  <a:extLst>
                    <a:ext uri="{9D8B030D-6E8A-4147-A177-3AD203B41FA5}">
                      <a16:colId xmlns:a16="http://schemas.microsoft.com/office/drawing/2014/main" val="4182459827"/>
                    </a:ext>
                  </a:extLst>
                </a:gridCol>
              </a:tblGrid>
              <a:tr h="370840">
                <a:tc>
                  <a:txBody>
                    <a:bodyPr/>
                    <a:lstStyle>
                      <a:lvl1pPr marL="0" algn="l" defTabSz="914400" rtl="0" eaLnBrk="1" latinLnBrk="0" hangingPunct="1">
                        <a:defRPr sz="1800" b="1" kern="1200">
                          <a:solidFill>
                            <a:schemeClr val="lt1"/>
                          </a:solidFill>
                          <a:latin typeface="PrudentialModern Medium"/>
                        </a:defRPr>
                      </a:lvl1pPr>
                      <a:lvl2pPr marL="457200" algn="l" defTabSz="914400" rtl="0" eaLnBrk="1" latinLnBrk="0" hangingPunct="1">
                        <a:defRPr sz="1800" b="1" kern="1200">
                          <a:solidFill>
                            <a:schemeClr val="lt1"/>
                          </a:solidFill>
                          <a:latin typeface="PrudentialModern Medium"/>
                        </a:defRPr>
                      </a:lvl2pPr>
                      <a:lvl3pPr marL="914400" algn="l" defTabSz="914400" rtl="0" eaLnBrk="1" latinLnBrk="0" hangingPunct="1">
                        <a:defRPr sz="1800" b="1" kern="1200">
                          <a:solidFill>
                            <a:schemeClr val="lt1"/>
                          </a:solidFill>
                          <a:latin typeface="PrudentialModern Medium"/>
                        </a:defRPr>
                      </a:lvl3pPr>
                      <a:lvl4pPr marL="1371600" algn="l" defTabSz="914400" rtl="0" eaLnBrk="1" latinLnBrk="0" hangingPunct="1">
                        <a:defRPr sz="1800" b="1" kern="1200">
                          <a:solidFill>
                            <a:schemeClr val="lt1"/>
                          </a:solidFill>
                          <a:latin typeface="PrudentialModern Medium"/>
                        </a:defRPr>
                      </a:lvl4pPr>
                      <a:lvl5pPr marL="1828800" algn="l" defTabSz="914400" rtl="0" eaLnBrk="1" latinLnBrk="0" hangingPunct="1">
                        <a:defRPr sz="1800" b="1" kern="1200">
                          <a:solidFill>
                            <a:schemeClr val="lt1"/>
                          </a:solidFill>
                          <a:latin typeface="PrudentialModern Medium"/>
                        </a:defRPr>
                      </a:lvl5pPr>
                      <a:lvl6pPr marL="2286000" algn="l" defTabSz="914400" rtl="0" eaLnBrk="1" latinLnBrk="0" hangingPunct="1">
                        <a:defRPr sz="1800" b="1" kern="1200">
                          <a:solidFill>
                            <a:schemeClr val="lt1"/>
                          </a:solidFill>
                          <a:latin typeface="PrudentialModern Medium"/>
                        </a:defRPr>
                      </a:lvl6pPr>
                      <a:lvl7pPr marL="2743200" algn="l" defTabSz="914400" rtl="0" eaLnBrk="1" latinLnBrk="0" hangingPunct="1">
                        <a:defRPr sz="1800" b="1" kern="1200">
                          <a:solidFill>
                            <a:schemeClr val="lt1"/>
                          </a:solidFill>
                          <a:latin typeface="PrudentialModern Medium"/>
                        </a:defRPr>
                      </a:lvl7pPr>
                      <a:lvl8pPr marL="3200400" algn="l" defTabSz="914400" rtl="0" eaLnBrk="1" latinLnBrk="0" hangingPunct="1">
                        <a:defRPr sz="1800" b="1" kern="1200">
                          <a:solidFill>
                            <a:schemeClr val="lt1"/>
                          </a:solidFill>
                          <a:latin typeface="PrudentialModern Medium"/>
                        </a:defRPr>
                      </a:lvl8pPr>
                      <a:lvl9pPr marL="3657600" algn="l" defTabSz="914400" rtl="0" eaLnBrk="1" latinLnBrk="0" hangingPunct="1">
                        <a:defRPr sz="1800" b="1" kern="1200">
                          <a:solidFill>
                            <a:schemeClr val="lt1"/>
                          </a:solidFill>
                          <a:latin typeface="PrudentialModern Medium"/>
                        </a:defRPr>
                      </a:lvl9pPr>
                    </a:lstStyle>
                    <a:p>
                      <a:pPr algn="ctr"/>
                      <a:r>
                        <a:rPr lang="en-US" sz="1800" dirty="0">
                          <a:latin typeface="PrudentialModern SemCond" pitchFamily="2" charset="0"/>
                        </a:rPr>
                        <a:t>Single</a:t>
                      </a:r>
                    </a:p>
                  </a:txBody>
                  <a:tcPr marL="66440" marR="66440" anchor="ctr">
                    <a:lnL w="12700" cmpd="sng">
                      <a:solidFill>
                        <a:srgbClr val="FEFFFF"/>
                      </a:solidFill>
                    </a:lnL>
                    <a:lnR w="12700" cmpd="sng">
                      <a:solidFill>
                        <a:srgbClr val="FEFFFF"/>
                      </a:solidFill>
                    </a:lnR>
                    <a:lnT w="12700" cmpd="sng">
                      <a:solidFill>
                        <a:srgbClr val="FEFFFF"/>
                      </a:solidFill>
                    </a:lnT>
                    <a:lnB w="38100" cmpd="sng">
                      <a:solidFill>
                        <a:srgbClr val="FEFFFF"/>
                      </a:solidFill>
                    </a:lnB>
                    <a:lnTlToBr w="12700" cmpd="sng">
                      <a:noFill/>
                      <a:prstDash val="solid"/>
                    </a:lnTlToBr>
                    <a:lnBlToTr w="12700" cmpd="sng">
                      <a:noFill/>
                      <a:prstDash val="solid"/>
                    </a:lnBlToTr>
                    <a:solidFill>
                      <a:srgbClr val="001F45"/>
                    </a:solidFill>
                  </a:tcPr>
                </a:tc>
                <a:tc>
                  <a:txBody>
                    <a:bodyPr/>
                    <a:lstStyle>
                      <a:lvl1pPr marL="0" algn="l" defTabSz="914400" rtl="0" eaLnBrk="1" latinLnBrk="0" hangingPunct="1">
                        <a:defRPr sz="1800" b="1" kern="1200">
                          <a:solidFill>
                            <a:schemeClr val="lt1"/>
                          </a:solidFill>
                          <a:latin typeface="PrudentialModern Medium"/>
                        </a:defRPr>
                      </a:lvl1pPr>
                      <a:lvl2pPr marL="457200" algn="l" defTabSz="914400" rtl="0" eaLnBrk="1" latinLnBrk="0" hangingPunct="1">
                        <a:defRPr sz="1800" b="1" kern="1200">
                          <a:solidFill>
                            <a:schemeClr val="lt1"/>
                          </a:solidFill>
                          <a:latin typeface="PrudentialModern Medium"/>
                        </a:defRPr>
                      </a:lvl2pPr>
                      <a:lvl3pPr marL="914400" algn="l" defTabSz="914400" rtl="0" eaLnBrk="1" latinLnBrk="0" hangingPunct="1">
                        <a:defRPr sz="1800" b="1" kern="1200">
                          <a:solidFill>
                            <a:schemeClr val="lt1"/>
                          </a:solidFill>
                          <a:latin typeface="PrudentialModern Medium"/>
                        </a:defRPr>
                      </a:lvl3pPr>
                      <a:lvl4pPr marL="1371600" algn="l" defTabSz="914400" rtl="0" eaLnBrk="1" latinLnBrk="0" hangingPunct="1">
                        <a:defRPr sz="1800" b="1" kern="1200">
                          <a:solidFill>
                            <a:schemeClr val="lt1"/>
                          </a:solidFill>
                          <a:latin typeface="PrudentialModern Medium"/>
                        </a:defRPr>
                      </a:lvl4pPr>
                      <a:lvl5pPr marL="1828800" algn="l" defTabSz="914400" rtl="0" eaLnBrk="1" latinLnBrk="0" hangingPunct="1">
                        <a:defRPr sz="1800" b="1" kern="1200">
                          <a:solidFill>
                            <a:schemeClr val="lt1"/>
                          </a:solidFill>
                          <a:latin typeface="PrudentialModern Medium"/>
                        </a:defRPr>
                      </a:lvl5pPr>
                      <a:lvl6pPr marL="2286000" algn="l" defTabSz="914400" rtl="0" eaLnBrk="1" latinLnBrk="0" hangingPunct="1">
                        <a:defRPr sz="1800" b="1" kern="1200">
                          <a:solidFill>
                            <a:schemeClr val="lt1"/>
                          </a:solidFill>
                          <a:latin typeface="PrudentialModern Medium"/>
                        </a:defRPr>
                      </a:lvl6pPr>
                      <a:lvl7pPr marL="2743200" algn="l" defTabSz="914400" rtl="0" eaLnBrk="1" latinLnBrk="0" hangingPunct="1">
                        <a:defRPr sz="1800" b="1" kern="1200">
                          <a:solidFill>
                            <a:schemeClr val="lt1"/>
                          </a:solidFill>
                          <a:latin typeface="PrudentialModern Medium"/>
                        </a:defRPr>
                      </a:lvl7pPr>
                      <a:lvl8pPr marL="3200400" algn="l" defTabSz="914400" rtl="0" eaLnBrk="1" latinLnBrk="0" hangingPunct="1">
                        <a:defRPr sz="1800" b="1" kern="1200">
                          <a:solidFill>
                            <a:schemeClr val="lt1"/>
                          </a:solidFill>
                          <a:latin typeface="PrudentialModern Medium"/>
                        </a:defRPr>
                      </a:lvl8pPr>
                      <a:lvl9pPr marL="3657600" algn="l" defTabSz="914400" rtl="0" eaLnBrk="1" latinLnBrk="0" hangingPunct="1">
                        <a:defRPr sz="1800" b="1" kern="1200">
                          <a:solidFill>
                            <a:schemeClr val="lt1"/>
                          </a:solidFill>
                          <a:latin typeface="PrudentialModern Medium"/>
                        </a:defRPr>
                      </a:lvl9pPr>
                    </a:lstStyle>
                    <a:p>
                      <a:pPr algn="ctr"/>
                      <a:r>
                        <a:rPr lang="en-US" sz="1800" dirty="0">
                          <a:latin typeface="PrudentialModern SemCond" pitchFamily="2" charset="0"/>
                        </a:rPr>
                        <a:t>Married</a:t>
                      </a:r>
                      <a:r>
                        <a:rPr lang="en-US" sz="1800" baseline="0" dirty="0">
                          <a:latin typeface="PrudentialModern SemCond" pitchFamily="2" charset="0"/>
                        </a:rPr>
                        <a:t> Filing Jointly</a:t>
                      </a:r>
                      <a:endParaRPr lang="en-US" sz="1800" dirty="0">
                        <a:latin typeface="PrudentialModern SemCond" pitchFamily="2" charset="0"/>
                      </a:endParaRPr>
                    </a:p>
                  </a:txBody>
                  <a:tcPr marL="66440" marR="66440" anchor="ctr">
                    <a:lnL w="12700" cmpd="sng">
                      <a:solidFill>
                        <a:srgbClr val="FEFFFF"/>
                      </a:solidFill>
                    </a:lnL>
                    <a:lnR w="12700" cmpd="sng">
                      <a:solidFill>
                        <a:srgbClr val="FEFFFF"/>
                      </a:solidFill>
                    </a:lnR>
                    <a:lnT w="12700" cmpd="sng">
                      <a:solidFill>
                        <a:srgbClr val="FEFFFF"/>
                      </a:solidFill>
                    </a:lnT>
                    <a:lnB w="38100" cmpd="sng">
                      <a:solidFill>
                        <a:srgbClr val="FEFFFF"/>
                      </a:solidFill>
                    </a:lnB>
                    <a:lnTlToBr w="12700" cmpd="sng">
                      <a:noFill/>
                      <a:prstDash val="solid"/>
                    </a:lnTlToBr>
                    <a:lnBlToTr w="12700" cmpd="sng">
                      <a:noFill/>
                      <a:prstDash val="solid"/>
                    </a:lnBlToTr>
                    <a:solidFill>
                      <a:srgbClr val="001F45"/>
                    </a:solidFill>
                  </a:tcPr>
                </a:tc>
                <a:tc>
                  <a:txBody>
                    <a:bodyPr/>
                    <a:lstStyle>
                      <a:lvl1pPr marL="0" algn="l" defTabSz="914400" rtl="0" eaLnBrk="1" latinLnBrk="0" hangingPunct="1">
                        <a:defRPr sz="1800" b="1" kern="1200">
                          <a:solidFill>
                            <a:schemeClr val="lt1"/>
                          </a:solidFill>
                          <a:latin typeface="PrudentialModern Medium"/>
                        </a:defRPr>
                      </a:lvl1pPr>
                      <a:lvl2pPr marL="457200" algn="l" defTabSz="914400" rtl="0" eaLnBrk="1" latinLnBrk="0" hangingPunct="1">
                        <a:defRPr sz="1800" b="1" kern="1200">
                          <a:solidFill>
                            <a:schemeClr val="lt1"/>
                          </a:solidFill>
                          <a:latin typeface="PrudentialModern Medium"/>
                        </a:defRPr>
                      </a:lvl2pPr>
                      <a:lvl3pPr marL="914400" algn="l" defTabSz="914400" rtl="0" eaLnBrk="1" latinLnBrk="0" hangingPunct="1">
                        <a:defRPr sz="1800" b="1" kern="1200">
                          <a:solidFill>
                            <a:schemeClr val="lt1"/>
                          </a:solidFill>
                          <a:latin typeface="PrudentialModern Medium"/>
                        </a:defRPr>
                      </a:lvl3pPr>
                      <a:lvl4pPr marL="1371600" algn="l" defTabSz="914400" rtl="0" eaLnBrk="1" latinLnBrk="0" hangingPunct="1">
                        <a:defRPr sz="1800" b="1" kern="1200">
                          <a:solidFill>
                            <a:schemeClr val="lt1"/>
                          </a:solidFill>
                          <a:latin typeface="PrudentialModern Medium"/>
                        </a:defRPr>
                      </a:lvl4pPr>
                      <a:lvl5pPr marL="1828800" algn="l" defTabSz="914400" rtl="0" eaLnBrk="1" latinLnBrk="0" hangingPunct="1">
                        <a:defRPr sz="1800" b="1" kern="1200">
                          <a:solidFill>
                            <a:schemeClr val="lt1"/>
                          </a:solidFill>
                          <a:latin typeface="PrudentialModern Medium"/>
                        </a:defRPr>
                      </a:lvl5pPr>
                      <a:lvl6pPr marL="2286000" algn="l" defTabSz="914400" rtl="0" eaLnBrk="1" latinLnBrk="0" hangingPunct="1">
                        <a:defRPr sz="1800" b="1" kern="1200">
                          <a:solidFill>
                            <a:schemeClr val="lt1"/>
                          </a:solidFill>
                          <a:latin typeface="PrudentialModern Medium"/>
                        </a:defRPr>
                      </a:lvl6pPr>
                      <a:lvl7pPr marL="2743200" algn="l" defTabSz="914400" rtl="0" eaLnBrk="1" latinLnBrk="0" hangingPunct="1">
                        <a:defRPr sz="1800" b="1" kern="1200">
                          <a:solidFill>
                            <a:schemeClr val="lt1"/>
                          </a:solidFill>
                          <a:latin typeface="PrudentialModern Medium"/>
                        </a:defRPr>
                      </a:lvl7pPr>
                      <a:lvl8pPr marL="3200400" algn="l" defTabSz="914400" rtl="0" eaLnBrk="1" latinLnBrk="0" hangingPunct="1">
                        <a:defRPr sz="1800" b="1" kern="1200">
                          <a:solidFill>
                            <a:schemeClr val="lt1"/>
                          </a:solidFill>
                          <a:latin typeface="PrudentialModern Medium"/>
                        </a:defRPr>
                      </a:lvl8pPr>
                      <a:lvl9pPr marL="3657600" algn="l" defTabSz="914400" rtl="0" eaLnBrk="1" latinLnBrk="0" hangingPunct="1">
                        <a:defRPr sz="1800" b="1" kern="1200">
                          <a:solidFill>
                            <a:schemeClr val="lt1"/>
                          </a:solidFill>
                          <a:latin typeface="PrudentialModern Medium"/>
                        </a:defRPr>
                      </a:lvl9pPr>
                    </a:lstStyle>
                    <a:p>
                      <a:pPr algn="ctr"/>
                      <a:r>
                        <a:rPr lang="en-US" sz="1800" dirty="0">
                          <a:latin typeface="PrudentialModern SemCond" pitchFamily="2" charset="0"/>
                        </a:rPr>
                        <a:t>Tax</a:t>
                      </a:r>
                      <a:r>
                        <a:rPr lang="en-US" sz="1800" baseline="0" dirty="0">
                          <a:latin typeface="PrudentialModern SemCond" pitchFamily="2" charset="0"/>
                        </a:rPr>
                        <a:t> Bracket</a:t>
                      </a:r>
                      <a:endParaRPr lang="en-US" sz="1800" dirty="0">
                        <a:latin typeface="PrudentialModern SemCond" pitchFamily="2" charset="0"/>
                      </a:endParaRPr>
                    </a:p>
                  </a:txBody>
                  <a:tcPr marL="66440" marR="66440" anchor="ctr">
                    <a:lnL w="12700" cmpd="sng">
                      <a:solidFill>
                        <a:srgbClr val="FEFFFF"/>
                      </a:solidFill>
                    </a:lnL>
                    <a:lnR w="12700" cmpd="sng">
                      <a:solidFill>
                        <a:srgbClr val="FEFFFF"/>
                      </a:solidFill>
                    </a:lnR>
                    <a:lnT w="12700" cmpd="sng">
                      <a:solidFill>
                        <a:srgbClr val="FEFFFF"/>
                      </a:solidFill>
                    </a:lnT>
                    <a:lnB w="38100" cmpd="sng">
                      <a:solidFill>
                        <a:srgbClr val="FEFFFF"/>
                      </a:solidFill>
                    </a:lnB>
                    <a:lnTlToBr w="12700" cmpd="sng">
                      <a:noFill/>
                      <a:prstDash val="solid"/>
                    </a:lnTlToBr>
                    <a:lnBlToTr w="12700" cmpd="sng">
                      <a:noFill/>
                      <a:prstDash val="solid"/>
                    </a:lnBlToTr>
                    <a:solidFill>
                      <a:srgbClr val="001F45"/>
                    </a:solidFill>
                  </a:tcPr>
                </a:tc>
                <a:extLst>
                  <a:ext uri="{0D108BD9-81ED-4DB2-BD59-A6C34878D82A}">
                    <a16:rowId xmlns:a16="http://schemas.microsoft.com/office/drawing/2014/main" val="2811990138"/>
                  </a:ext>
                </a:extLst>
              </a:tr>
              <a:tr h="370840">
                <a:tc>
                  <a:txBody>
                    <a:bodyPr/>
                    <a:lstStyle>
                      <a:lvl1pPr marL="0" algn="l" defTabSz="914400" rtl="0" eaLnBrk="1" latinLnBrk="0" hangingPunct="1">
                        <a:defRPr sz="1800" kern="1200">
                          <a:solidFill>
                            <a:schemeClr val="dk1"/>
                          </a:solidFill>
                          <a:latin typeface="PrudentialModern Medium"/>
                        </a:defRPr>
                      </a:lvl1pPr>
                      <a:lvl2pPr marL="457200" algn="l" defTabSz="914400" rtl="0" eaLnBrk="1" latinLnBrk="0" hangingPunct="1">
                        <a:defRPr sz="1800" kern="1200">
                          <a:solidFill>
                            <a:schemeClr val="dk1"/>
                          </a:solidFill>
                          <a:latin typeface="PrudentialModern Medium"/>
                        </a:defRPr>
                      </a:lvl2pPr>
                      <a:lvl3pPr marL="914400" algn="l" defTabSz="914400" rtl="0" eaLnBrk="1" latinLnBrk="0" hangingPunct="1">
                        <a:defRPr sz="1800" kern="1200">
                          <a:solidFill>
                            <a:schemeClr val="dk1"/>
                          </a:solidFill>
                          <a:latin typeface="PrudentialModern Medium"/>
                        </a:defRPr>
                      </a:lvl3pPr>
                      <a:lvl4pPr marL="1371600" algn="l" defTabSz="914400" rtl="0" eaLnBrk="1" latinLnBrk="0" hangingPunct="1">
                        <a:defRPr sz="1800" kern="1200">
                          <a:solidFill>
                            <a:schemeClr val="dk1"/>
                          </a:solidFill>
                          <a:latin typeface="PrudentialModern Medium"/>
                        </a:defRPr>
                      </a:lvl4pPr>
                      <a:lvl5pPr marL="1828800" algn="l" defTabSz="914400" rtl="0" eaLnBrk="1" latinLnBrk="0" hangingPunct="1">
                        <a:defRPr sz="1800" kern="1200">
                          <a:solidFill>
                            <a:schemeClr val="dk1"/>
                          </a:solidFill>
                          <a:latin typeface="PrudentialModern Medium"/>
                        </a:defRPr>
                      </a:lvl5pPr>
                      <a:lvl6pPr marL="2286000" algn="l" defTabSz="914400" rtl="0" eaLnBrk="1" latinLnBrk="0" hangingPunct="1">
                        <a:defRPr sz="1800" kern="1200">
                          <a:solidFill>
                            <a:schemeClr val="dk1"/>
                          </a:solidFill>
                          <a:latin typeface="PrudentialModern Medium"/>
                        </a:defRPr>
                      </a:lvl6pPr>
                      <a:lvl7pPr marL="2743200" algn="l" defTabSz="914400" rtl="0" eaLnBrk="1" latinLnBrk="0" hangingPunct="1">
                        <a:defRPr sz="1800" kern="1200">
                          <a:solidFill>
                            <a:schemeClr val="dk1"/>
                          </a:solidFill>
                          <a:latin typeface="PrudentialModern Medium"/>
                        </a:defRPr>
                      </a:lvl7pPr>
                      <a:lvl8pPr marL="3200400" algn="l" defTabSz="914400" rtl="0" eaLnBrk="1" latinLnBrk="0" hangingPunct="1">
                        <a:defRPr sz="1800" kern="1200">
                          <a:solidFill>
                            <a:schemeClr val="dk1"/>
                          </a:solidFill>
                          <a:latin typeface="PrudentialModern Medium"/>
                        </a:defRPr>
                      </a:lvl8pPr>
                      <a:lvl9pPr marL="3657600" algn="l" defTabSz="914400" rtl="0" eaLnBrk="1" latinLnBrk="0" hangingPunct="1">
                        <a:defRPr sz="1800" kern="1200">
                          <a:solidFill>
                            <a:schemeClr val="dk1"/>
                          </a:solidFill>
                          <a:latin typeface="PrudentialModern Medium"/>
                        </a:defRPr>
                      </a:lvl9pPr>
                    </a:lstStyle>
                    <a:p>
                      <a:pPr algn="ctr"/>
                      <a:r>
                        <a:rPr lang="en-US" sz="1800" dirty="0">
                          <a:solidFill>
                            <a:schemeClr val="accent4">
                              <a:lumMod val="25000"/>
                            </a:schemeClr>
                          </a:solidFill>
                          <a:latin typeface="PrudentialModern SemCond" pitchFamily="2" charset="0"/>
                        </a:rPr>
                        <a:t>$0</a:t>
                      </a:r>
                      <a:r>
                        <a:rPr lang="en-US" sz="1800" baseline="0" dirty="0">
                          <a:solidFill>
                            <a:schemeClr val="accent4">
                              <a:lumMod val="25000"/>
                            </a:schemeClr>
                          </a:solidFill>
                          <a:latin typeface="PrudentialModern SemCond" pitchFamily="2" charset="0"/>
                        </a:rPr>
                        <a:t> - $40,000</a:t>
                      </a:r>
                      <a:endParaRPr lang="en-US" sz="1800" dirty="0">
                        <a:solidFill>
                          <a:schemeClr val="accent4">
                            <a:lumMod val="25000"/>
                          </a:schemeClr>
                        </a:solidFill>
                        <a:latin typeface="PrudentialModern SemCond" pitchFamily="2" charset="0"/>
                      </a:endParaRPr>
                    </a:p>
                  </a:txBody>
                  <a:tcPr marL="66440" marR="66440" anchor="ctr">
                    <a:lnL w="12700" cmpd="sng">
                      <a:solidFill>
                        <a:srgbClr val="FEFFFF"/>
                      </a:solidFill>
                    </a:lnL>
                    <a:lnR w="12700" cmpd="sng">
                      <a:solidFill>
                        <a:srgbClr val="FEFFFF"/>
                      </a:solidFill>
                    </a:lnR>
                    <a:lnT w="38100" cmpd="sng">
                      <a:solidFill>
                        <a:srgbClr val="FEFFFF"/>
                      </a:solidFill>
                    </a:lnT>
                    <a:lnB w="12700" cmpd="sng">
                      <a:solidFill>
                        <a:srgbClr val="FE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PrudentialModern Medium"/>
                        </a:defRPr>
                      </a:lvl1pPr>
                      <a:lvl2pPr marL="457200" algn="l" defTabSz="914400" rtl="0" eaLnBrk="1" latinLnBrk="0" hangingPunct="1">
                        <a:defRPr sz="1800" kern="1200">
                          <a:solidFill>
                            <a:schemeClr val="dk1"/>
                          </a:solidFill>
                          <a:latin typeface="PrudentialModern Medium"/>
                        </a:defRPr>
                      </a:lvl2pPr>
                      <a:lvl3pPr marL="914400" algn="l" defTabSz="914400" rtl="0" eaLnBrk="1" latinLnBrk="0" hangingPunct="1">
                        <a:defRPr sz="1800" kern="1200">
                          <a:solidFill>
                            <a:schemeClr val="dk1"/>
                          </a:solidFill>
                          <a:latin typeface="PrudentialModern Medium"/>
                        </a:defRPr>
                      </a:lvl3pPr>
                      <a:lvl4pPr marL="1371600" algn="l" defTabSz="914400" rtl="0" eaLnBrk="1" latinLnBrk="0" hangingPunct="1">
                        <a:defRPr sz="1800" kern="1200">
                          <a:solidFill>
                            <a:schemeClr val="dk1"/>
                          </a:solidFill>
                          <a:latin typeface="PrudentialModern Medium"/>
                        </a:defRPr>
                      </a:lvl4pPr>
                      <a:lvl5pPr marL="1828800" algn="l" defTabSz="914400" rtl="0" eaLnBrk="1" latinLnBrk="0" hangingPunct="1">
                        <a:defRPr sz="1800" kern="1200">
                          <a:solidFill>
                            <a:schemeClr val="dk1"/>
                          </a:solidFill>
                          <a:latin typeface="PrudentialModern Medium"/>
                        </a:defRPr>
                      </a:lvl5pPr>
                      <a:lvl6pPr marL="2286000" algn="l" defTabSz="914400" rtl="0" eaLnBrk="1" latinLnBrk="0" hangingPunct="1">
                        <a:defRPr sz="1800" kern="1200">
                          <a:solidFill>
                            <a:schemeClr val="dk1"/>
                          </a:solidFill>
                          <a:latin typeface="PrudentialModern Medium"/>
                        </a:defRPr>
                      </a:lvl6pPr>
                      <a:lvl7pPr marL="2743200" algn="l" defTabSz="914400" rtl="0" eaLnBrk="1" latinLnBrk="0" hangingPunct="1">
                        <a:defRPr sz="1800" kern="1200">
                          <a:solidFill>
                            <a:schemeClr val="dk1"/>
                          </a:solidFill>
                          <a:latin typeface="PrudentialModern Medium"/>
                        </a:defRPr>
                      </a:lvl7pPr>
                      <a:lvl8pPr marL="3200400" algn="l" defTabSz="914400" rtl="0" eaLnBrk="1" latinLnBrk="0" hangingPunct="1">
                        <a:defRPr sz="1800" kern="1200">
                          <a:solidFill>
                            <a:schemeClr val="dk1"/>
                          </a:solidFill>
                          <a:latin typeface="PrudentialModern Medium"/>
                        </a:defRPr>
                      </a:lvl8pPr>
                      <a:lvl9pPr marL="3657600" algn="l" defTabSz="914400" rtl="0" eaLnBrk="1" latinLnBrk="0" hangingPunct="1">
                        <a:defRPr sz="1800" kern="1200">
                          <a:solidFill>
                            <a:schemeClr val="dk1"/>
                          </a:solidFill>
                          <a:latin typeface="PrudentialModern Medium"/>
                        </a:defRPr>
                      </a:lvl9pPr>
                    </a:lstStyle>
                    <a:p>
                      <a:pPr algn="ctr"/>
                      <a:r>
                        <a:rPr lang="en-US" sz="1800" dirty="0">
                          <a:solidFill>
                            <a:schemeClr val="accent4">
                              <a:lumMod val="25000"/>
                            </a:schemeClr>
                          </a:solidFill>
                          <a:latin typeface="PrudentialModern SemCond" pitchFamily="2" charset="0"/>
                        </a:rPr>
                        <a:t>$0 - $80,000</a:t>
                      </a:r>
                    </a:p>
                  </a:txBody>
                  <a:tcPr marL="66440" marR="66440" anchor="ctr">
                    <a:lnL w="12700" cmpd="sng">
                      <a:solidFill>
                        <a:srgbClr val="FEFFFF"/>
                      </a:solidFill>
                    </a:lnL>
                    <a:lnR w="12700" cmpd="sng">
                      <a:solidFill>
                        <a:srgbClr val="FEFFFF"/>
                      </a:solidFill>
                    </a:lnR>
                    <a:lnT w="38100" cmpd="sng">
                      <a:solidFill>
                        <a:srgbClr val="FEFFFF"/>
                      </a:solidFill>
                    </a:lnT>
                    <a:lnB w="12700" cmpd="sng">
                      <a:solidFill>
                        <a:srgbClr val="FE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PrudentialModern Medium"/>
                        </a:defRPr>
                      </a:lvl1pPr>
                      <a:lvl2pPr marL="457200" algn="l" defTabSz="914400" rtl="0" eaLnBrk="1" latinLnBrk="0" hangingPunct="1">
                        <a:defRPr sz="1800" kern="1200">
                          <a:solidFill>
                            <a:schemeClr val="dk1"/>
                          </a:solidFill>
                          <a:latin typeface="PrudentialModern Medium"/>
                        </a:defRPr>
                      </a:lvl2pPr>
                      <a:lvl3pPr marL="914400" algn="l" defTabSz="914400" rtl="0" eaLnBrk="1" latinLnBrk="0" hangingPunct="1">
                        <a:defRPr sz="1800" kern="1200">
                          <a:solidFill>
                            <a:schemeClr val="dk1"/>
                          </a:solidFill>
                          <a:latin typeface="PrudentialModern Medium"/>
                        </a:defRPr>
                      </a:lvl3pPr>
                      <a:lvl4pPr marL="1371600" algn="l" defTabSz="914400" rtl="0" eaLnBrk="1" latinLnBrk="0" hangingPunct="1">
                        <a:defRPr sz="1800" kern="1200">
                          <a:solidFill>
                            <a:schemeClr val="dk1"/>
                          </a:solidFill>
                          <a:latin typeface="PrudentialModern Medium"/>
                        </a:defRPr>
                      </a:lvl4pPr>
                      <a:lvl5pPr marL="1828800" algn="l" defTabSz="914400" rtl="0" eaLnBrk="1" latinLnBrk="0" hangingPunct="1">
                        <a:defRPr sz="1800" kern="1200">
                          <a:solidFill>
                            <a:schemeClr val="dk1"/>
                          </a:solidFill>
                          <a:latin typeface="PrudentialModern Medium"/>
                        </a:defRPr>
                      </a:lvl5pPr>
                      <a:lvl6pPr marL="2286000" algn="l" defTabSz="914400" rtl="0" eaLnBrk="1" latinLnBrk="0" hangingPunct="1">
                        <a:defRPr sz="1800" kern="1200">
                          <a:solidFill>
                            <a:schemeClr val="dk1"/>
                          </a:solidFill>
                          <a:latin typeface="PrudentialModern Medium"/>
                        </a:defRPr>
                      </a:lvl6pPr>
                      <a:lvl7pPr marL="2743200" algn="l" defTabSz="914400" rtl="0" eaLnBrk="1" latinLnBrk="0" hangingPunct="1">
                        <a:defRPr sz="1800" kern="1200">
                          <a:solidFill>
                            <a:schemeClr val="dk1"/>
                          </a:solidFill>
                          <a:latin typeface="PrudentialModern Medium"/>
                        </a:defRPr>
                      </a:lvl7pPr>
                      <a:lvl8pPr marL="3200400" algn="l" defTabSz="914400" rtl="0" eaLnBrk="1" latinLnBrk="0" hangingPunct="1">
                        <a:defRPr sz="1800" kern="1200">
                          <a:solidFill>
                            <a:schemeClr val="dk1"/>
                          </a:solidFill>
                          <a:latin typeface="PrudentialModern Medium"/>
                        </a:defRPr>
                      </a:lvl8pPr>
                      <a:lvl9pPr marL="3657600" algn="l" defTabSz="914400" rtl="0" eaLnBrk="1" latinLnBrk="0" hangingPunct="1">
                        <a:defRPr sz="1800" kern="1200">
                          <a:solidFill>
                            <a:schemeClr val="dk1"/>
                          </a:solidFill>
                          <a:latin typeface="PrudentialModern Medium"/>
                        </a:defRPr>
                      </a:lvl9pPr>
                    </a:lstStyle>
                    <a:p>
                      <a:pPr algn="ctr"/>
                      <a:r>
                        <a:rPr lang="en-US" sz="2000" b="1" dirty="0">
                          <a:solidFill>
                            <a:srgbClr val="FFC000"/>
                          </a:solidFill>
                          <a:latin typeface="PrudentialModern SemCond" pitchFamily="2" charset="0"/>
                        </a:rPr>
                        <a:t>0%</a:t>
                      </a:r>
                    </a:p>
                  </a:txBody>
                  <a:tcPr marL="66440" marR="66440" anchor="ctr">
                    <a:lnL w="12700" cmpd="sng">
                      <a:solidFill>
                        <a:srgbClr val="FEFFFF"/>
                      </a:solidFill>
                    </a:lnL>
                    <a:lnR w="12700" cmpd="sng">
                      <a:solidFill>
                        <a:srgbClr val="FEFFFF"/>
                      </a:solidFill>
                    </a:lnR>
                    <a:lnT w="38100" cmpd="sng">
                      <a:solidFill>
                        <a:srgbClr val="FEFFFF"/>
                      </a:solidFill>
                    </a:lnT>
                    <a:lnB w="12700" cmpd="sng">
                      <a:solidFill>
                        <a:srgbClr val="FEFFFF"/>
                      </a:solidFill>
                    </a:lnB>
                    <a:lnTlToBr w="12700" cmpd="sng">
                      <a:noFill/>
                      <a:prstDash val="solid"/>
                    </a:lnTlToBr>
                    <a:lnBlToTr w="12700" cmpd="sng">
                      <a:noFill/>
                      <a:prstDash val="solid"/>
                    </a:lnBlToTr>
                    <a:solidFill>
                      <a:srgbClr val="001F45"/>
                    </a:solidFill>
                  </a:tcPr>
                </a:tc>
                <a:extLst>
                  <a:ext uri="{0D108BD9-81ED-4DB2-BD59-A6C34878D82A}">
                    <a16:rowId xmlns:a16="http://schemas.microsoft.com/office/drawing/2014/main" val="411382523"/>
                  </a:ext>
                </a:extLst>
              </a:tr>
              <a:tr h="370840">
                <a:tc>
                  <a:txBody>
                    <a:bodyPr/>
                    <a:lstStyle>
                      <a:lvl1pPr marL="0" algn="l" defTabSz="914400" rtl="0" eaLnBrk="1" latinLnBrk="0" hangingPunct="1">
                        <a:defRPr sz="1800" kern="1200">
                          <a:solidFill>
                            <a:schemeClr val="dk1"/>
                          </a:solidFill>
                          <a:latin typeface="PrudentialModern Medium"/>
                        </a:defRPr>
                      </a:lvl1pPr>
                      <a:lvl2pPr marL="457200" algn="l" defTabSz="914400" rtl="0" eaLnBrk="1" latinLnBrk="0" hangingPunct="1">
                        <a:defRPr sz="1800" kern="1200">
                          <a:solidFill>
                            <a:schemeClr val="dk1"/>
                          </a:solidFill>
                          <a:latin typeface="PrudentialModern Medium"/>
                        </a:defRPr>
                      </a:lvl2pPr>
                      <a:lvl3pPr marL="914400" algn="l" defTabSz="914400" rtl="0" eaLnBrk="1" latinLnBrk="0" hangingPunct="1">
                        <a:defRPr sz="1800" kern="1200">
                          <a:solidFill>
                            <a:schemeClr val="dk1"/>
                          </a:solidFill>
                          <a:latin typeface="PrudentialModern Medium"/>
                        </a:defRPr>
                      </a:lvl3pPr>
                      <a:lvl4pPr marL="1371600" algn="l" defTabSz="914400" rtl="0" eaLnBrk="1" latinLnBrk="0" hangingPunct="1">
                        <a:defRPr sz="1800" kern="1200">
                          <a:solidFill>
                            <a:schemeClr val="dk1"/>
                          </a:solidFill>
                          <a:latin typeface="PrudentialModern Medium"/>
                        </a:defRPr>
                      </a:lvl4pPr>
                      <a:lvl5pPr marL="1828800" algn="l" defTabSz="914400" rtl="0" eaLnBrk="1" latinLnBrk="0" hangingPunct="1">
                        <a:defRPr sz="1800" kern="1200">
                          <a:solidFill>
                            <a:schemeClr val="dk1"/>
                          </a:solidFill>
                          <a:latin typeface="PrudentialModern Medium"/>
                        </a:defRPr>
                      </a:lvl5pPr>
                      <a:lvl6pPr marL="2286000" algn="l" defTabSz="914400" rtl="0" eaLnBrk="1" latinLnBrk="0" hangingPunct="1">
                        <a:defRPr sz="1800" kern="1200">
                          <a:solidFill>
                            <a:schemeClr val="dk1"/>
                          </a:solidFill>
                          <a:latin typeface="PrudentialModern Medium"/>
                        </a:defRPr>
                      </a:lvl6pPr>
                      <a:lvl7pPr marL="2743200" algn="l" defTabSz="914400" rtl="0" eaLnBrk="1" latinLnBrk="0" hangingPunct="1">
                        <a:defRPr sz="1800" kern="1200">
                          <a:solidFill>
                            <a:schemeClr val="dk1"/>
                          </a:solidFill>
                          <a:latin typeface="PrudentialModern Medium"/>
                        </a:defRPr>
                      </a:lvl7pPr>
                      <a:lvl8pPr marL="3200400" algn="l" defTabSz="914400" rtl="0" eaLnBrk="1" latinLnBrk="0" hangingPunct="1">
                        <a:defRPr sz="1800" kern="1200">
                          <a:solidFill>
                            <a:schemeClr val="dk1"/>
                          </a:solidFill>
                          <a:latin typeface="PrudentialModern Medium"/>
                        </a:defRPr>
                      </a:lvl8pPr>
                      <a:lvl9pPr marL="3657600" algn="l" defTabSz="914400" rtl="0" eaLnBrk="1" latinLnBrk="0" hangingPunct="1">
                        <a:defRPr sz="1800" kern="1200">
                          <a:solidFill>
                            <a:schemeClr val="dk1"/>
                          </a:solidFill>
                          <a:latin typeface="PrudentialModern Medium"/>
                        </a:defRPr>
                      </a:lvl9pPr>
                    </a:lstStyle>
                    <a:p>
                      <a:pPr algn="ctr"/>
                      <a:r>
                        <a:rPr lang="en-US" sz="1800">
                          <a:solidFill>
                            <a:schemeClr val="accent4">
                              <a:lumMod val="25000"/>
                            </a:schemeClr>
                          </a:solidFill>
                          <a:latin typeface="PrudentialModern SemCond" pitchFamily="2" charset="0"/>
                        </a:rPr>
                        <a:t>$40,000</a:t>
                      </a:r>
                      <a:r>
                        <a:rPr lang="en-US" sz="1800" baseline="0">
                          <a:solidFill>
                            <a:schemeClr val="accent4">
                              <a:lumMod val="25000"/>
                            </a:schemeClr>
                          </a:solidFill>
                          <a:latin typeface="PrudentialModern SemCond" pitchFamily="2" charset="0"/>
                        </a:rPr>
                        <a:t> - $200,000</a:t>
                      </a:r>
                      <a:endParaRPr lang="en-US" sz="1800" dirty="0">
                        <a:solidFill>
                          <a:schemeClr val="accent4">
                            <a:lumMod val="25000"/>
                          </a:schemeClr>
                        </a:solidFill>
                        <a:latin typeface="PrudentialModern SemCond" pitchFamily="2" charset="0"/>
                      </a:endParaRPr>
                    </a:p>
                  </a:txBody>
                  <a:tcPr marL="66440" marR="66440" anchor="ctr">
                    <a:lnL w="12700" cmpd="sng">
                      <a:solidFill>
                        <a:srgbClr val="FEFFFF"/>
                      </a:solidFill>
                    </a:lnL>
                    <a:lnR w="12700" cmpd="sng">
                      <a:solidFill>
                        <a:srgbClr val="FEFFFF"/>
                      </a:solidFill>
                    </a:lnR>
                    <a:lnT w="12700" cmpd="sng">
                      <a:solidFill>
                        <a:srgbClr val="FEFFFF"/>
                      </a:solidFill>
                    </a:lnT>
                    <a:lnB w="12700" cmpd="sng">
                      <a:solidFill>
                        <a:srgbClr val="FEFFFF"/>
                      </a:solidFill>
                    </a:lnB>
                    <a:lnTlToBr w="12700" cmpd="sng">
                      <a:noFill/>
                      <a:prstDash val="solid"/>
                    </a:lnTlToBr>
                    <a:lnBlToTr w="12700" cmpd="sng">
                      <a:noFill/>
                      <a:prstDash val="solid"/>
                    </a:lnBlToTr>
                    <a:solidFill>
                      <a:srgbClr val="E3F2F3">
                        <a:lumMod val="90000"/>
                      </a:srgbClr>
                    </a:solidFill>
                  </a:tcPr>
                </a:tc>
                <a:tc>
                  <a:txBody>
                    <a:bodyPr/>
                    <a:lstStyle>
                      <a:lvl1pPr marL="0" algn="l" defTabSz="914400" rtl="0" eaLnBrk="1" latinLnBrk="0" hangingPunct="1">
                        <a:defRPr sz="1800" kern="1200">
                          <a:solidFill>
                            <a:schemeClr val="dk1"/>
                          </a:solidFill>
                          <a:latin typeface="PrudentialModern Medium"/>
                        </a:defRPr>
                      </a:lvl1pPr>
                      <a:lvl2pPr marL="457200" algn="l" defTabSz="914400" rtl="0" eaLnBrk="1" latinLnBrk="0" hangingPunct="1">
                        <a:defRPr sz="1800" kern="1200">
                          <a:solidFill>
                            <a:schemeClr val="dk1"/>
                          </a:solidFill>
                          <a:latin typeface="PrudentialModern Medium"/>
                        </a:defRPr>
                      </a:lvl2pPr>
                      <a:lvl3pPr marL="914400" algn="l" defTabSz="914400" rtl="0" eaLnBrk="1" latinLnBrk="0" hangingPunct="1">
                        <a:defRPr sz="1800" kern="1200">
                          <a:solidFill>
                            <a:schemeClr val="dk1"/>
                          </a:solidFill>
                          <a:latin typeface="PrudentialModern Medium"/>
                        </a:defRPr>
                      </a:lvl3pPr>
                      <a:lvl4pPr marL="1371600" algn="l" defTabSz="914400" rtl="0" eaLnBrk="1" latinLnBrk="0" hangingPunct="1">
                        <a:defRPr sz="1800" kern="1200">
                          <a:solidFill>
                            <a:schemeClr val="dk1"/>
                          </a:solidFill>
                          <a:latin typeface="PrudentialModern Medium"/>
                        </a:defRPr>
                      </a:lvl4pPr>
                      <a:lvl5pPr marL="1828800" algn="l" defTabSz="914400" rtl="0" eaLnBrk="1" latinLnBrk="0" hangingPunct="1">
                        <a:defRPr sz="1800" kern="1200">
                          <a:solidFill>
                            <a:schemeClr val="dk1"/>
                          </a:solidFill>
                          <a:latin typeface="PrudentialModern Medium"/>
                        </a:defRPr>
                      </a:lvl5pPr>
                      <a:lvl6pPr marL="2286000" algn="l" defTabSz="914400" rtl="0" eaLnBrk="1" latinLnBrk="0" hangingPunct="1">
                        <a:defRPr sz="1800" kern="1200">
                          <a:solidFill>
                            <a:schemeClr val="dk1"/>
                          </a:solidFill>
                          <a:latin typeface="PrudentialModern Medium"/>
                        </a:defRPr>
                      </a:lvl6pPr>
                      <a:lvl7pPr marL="2743200" algn="l" defTabSz="914400" rtl="0" eaLnBrk="1" latinLnBrk="0" hangingPunct="1">
                        <a:defRPr sz="1800" kern="1200">
                          <a:solidFill>
                            <a:schemeClr val="dk1"/>
                          </a:solidFill>
                          <a:latin typeface="PrudentialModern Medium"/>
                        </a:defRPr>
                      </a:lvl7pPr>
                      <a:lvl8pPr marL="3200400" algn="l" defTabSz="914400" rtl="0" eaLnBrk="1" latinLnBrk="0" hangingPunct="1">
                        <a:defRPr sz="1800" kern="1200">
                          <a:solidFill>
                            <a:schemeClr val="dk1"/>
                          </a:solidFill>
                          <a:latin typeface="PrudentialModern Medium"/>
                        </a:defRPr>
                      </a:lvl8pPr>
                      <a:lvl9pPr marL="3657600" algn="l" defTabSz="914400" rtl="0" eaLnBrk="1" latinLnBrk="0" hangingPunct="1">
                        <a:defRPr sz="1800" kern="1200">
                          <a:solidFill>
                            <a:schemeClr val="dk1"/>
                          </a:solidFill>
                          <a:latin typeface="PrudentialModern Medium"/>
                        </a:defRPr>
                      </a:lvl9pPr>
                    </a:lstStyle>
                    <a:p>
                      <a:pPr algn="ctr"/>
                      <a:r>
                        <a:rPr lang="en-US" sz="1800" dirty="0">
                          <a:solidFill>
                            <a:schemeClr val="accent4">
                              <a:lumMod val="25000"/>
                            </a:schemeClr>
                          </a:solidFill>
                          <a:latin typeface="PrudentialModern SemCond" pitchFamily="2" charset="0"/>
                        </a:rPr>
                        <a:t>$80,000 - $250,000</a:t>
                      </a:r>
                    </a:p>
                  </a:txBody>
                  <a:tcPr marL="66440" marR="66440" anchor="ctr">
                    <a:lnL w="12700" cmpd="sng">
                      <a:solidFill>
                        <a:srgbClr val="FEFFFF"/>
                      </a:solidFill>
                    </a:lnL>
                    <a:lnR w="12700" cmpd="sng">
                      <a:solidFill>
                        <a:srgbClr val="FEFFFF"/>
                      </a:solidFill>
                    </a:lnR>
                    <a:lnT w="12700" cmpd="sng">
                      <a:solidFill>
                        <a:srgbClr val="FEFFFF"/>
                      </a:solidFill>
                    </a:lnT>
                    <a:lnB w="12700" cmpd="sng">
                      <a:solidFill>
                        <a:srgbClr val="FEFFFF"/>
                      </a:solidFill>
                    </a:lnB>
                    <a:lnTlToBr w="12700" cmpd="sng">
                      <a:noFill/>
                      <a:prstDash val="solid"/>
                    </a:lnTlToBr>
                    <a:lnBlToTr w="12700" cmpd="sng">
                      <a:noFill/>
                      <a:prstDash val="solid"/>
                    </a:lnBlToTr>
                    <a:solidFill>
                      <a:srgbClr val="E3F2F3">
                        <a:lumMod val="90000"/>
                      </a:srgbClr>
                    </a:solidFill>
                  </a:tcPr>
                </a:tc>
                <a:tc>
                  <a:txBody>
                    <a:bodyPr/>
                    <a:lstStyle>
                      <a:lvl1pPr marL="0" algn="l" defTabSz="914400" rtl="0" eaLnBrk="1" latinLnBrk="0" hangingPunct="1">
                        <a:defRPr sz="1800" kern="1200">
                          <a:solidFill>
                            <a:schemeClr val="dk1"/>
                          </a:solidFill>
                          <a:latin typeface="PrudentialModern Medium"/>
                        </a:defRPr>
                      </a:lvl1pPr>
                      <a:lvl2pPr marL="457200" algn="l" defTabSz="914400" rtl="0" eaLnBrk="1" latinLnBrk="0" hangingPunct="1">
                        <a:defRPr sz="1800" kern="1200">
                          <a:solidFill>
                            <a:schemeClr val="dk1"/>
                          </a:solidFill>
                          <a:latin typeface="PrudentialModern Medium"/>
                        </a:defRPr>
                      </a:lvl2pPr>
                      <a:lvl3pPr marL="914400" algn="l" defTabSz="914400" rtl="0" eaLnBrk="1" latinLnBrk="0" hangingPunct="1">
                        <a:defRPr sz="1800" kern="1200">
                          <a:solidFill>
                            <a:schemeClr val="dk1"/>
                          </a:solidFill>
                          <a:latin typeface="PrudentialModern Medium"/>
                        </a:defRPr>
                      </a:lvl3pPr>
                      <a:lvl4pPr marL="1371600" algn="l" defTabSz="914400" rtl="0" eaLnBrk="1" latinLnBrk="0" hangingPunct="1">
                        <a:defRPr sz="1800" kern="1200">
                          <a:solidFill>
                            <a:schemeClr val="dk1"/>
                          </a:solidFill>
                          <a:latin typeface="PrudentialModern Medium"/>
                        </a:defRPr>
                      </a:lvl4pPr>
                      <a:lvl5pPr marL="1828800" algn="l" defTabSz="914400" rtl="0" eaLnBrk="1" latinLnBrk="0" hangingPunct="1">
                        <a:defRPr sz="1800" kern="1200">
                          <a:solidFill>
                            <a:schemeClr val="dk1"/>
                          </a:solidFill>
                          <a:latin typeface="PrudentialModern Medium"/>
                        </a:defRPr>
                      </a:lvl5pPr>
                      <a:lvl6pPr marL="2286000" algn="l" defTabSz="914400" rtl="0" eaLnBrk="1" latinLnBrk="0" hangingPunct="1">
                        <a:defRPr sz="1800" kern="1200">
                          <a:solidFill>
                            <a:schemeClr val="dk1"/>
                          </a:solidFill>
                          <a:latin typeface="PrudentialModern Medium"/>
                        </a:defRPr>
                      </a:lvl6pPr>
                      <a:lvl7pPr marL="2743200" algn="l" defTabSz="914400" rtl="0" eaLnBrk="1" latinLnBrk="0" hangingPunct="1">
                        <a:defRPr sz="1800" kern="1200">
                          <a:solidFill>
                            <a:schemeClr val="dk1"/>
                          </a:solidFill>
                          <a:latin typeface="PrudentialModern Medium"/>
                        </a:defRPr>
                      </a:lvl7pPr>
                      <a:lvl8pPr marL="3200400" algn="l" defTabSz="914400" rtl="0" eaLnBrk="1" latinLnBrk="0" hangingPunct="1">
                        <a:defRPr sz="1800" kern="1200">
                          <a:solidFill>
                            <a:schemeClr val="dk1"/>
                          </a:solidFill>
                          <a:latin typeface="PrudentialModern Medium"/>
                        </a:defRPr>
                      </a:lvl8pPr>
                      <a:lvl9pPr marL="3657600" algn="l" defTabSz="914400" rtl="0" eaLnBrk="1" latinLnBrk="0" hangingPunct="1">
                        <a:defRPr sz="1800" kern="1200">
                          <a:solidFill>
                            <a:schemeClr val="dk1"/>
                          </a:solidFill>
                          <a:latin typeface="PrudentialModern Medium"/>
                        </a:defRPr>
                      </a:lvl9pPr>
                    </a:lstStyle>
                    <a:p>
                      <a:pPr algn="ctr"/>
                      <a:r>
                        <a:rPr lang="en-US" sz="2000" b="1" dirty="0">
                          <a:solidFill>
                            <a:srgbClr val="FFC000"/>
                          </a:solidFill>
                          <a:latin typeface="PrudentialModern SemCond" pitchFamily="2" charset="0"/>
                        </a:rPr>
                        <a:t>15%</a:t>
                      </a:r>
                    </a:p>
                  </a:txBody>
                  <a:tcPr marL="66440" marR="66440" anchor="ctr">
                    <a:lnL w="12700" cmpd="sng">
                      <a:solidFill>
                        <a:srgbClr val="FEFFFF"/>
                      </a:solidFill>
                    </a:lnL>
                    <a:lnR w="12700" cmpd="sng">
                      <a:solidFill>
                        <a:srgbClr val="FEFFFF"/>
                      </a:solidFill>
                    </a:lnR>
                    <a:lnT w="12700" cmpd="sng">
                      <a:solidFill>
                        <a:srgbClr val="FEFFFF"/>
                      </a:solidFill>
                    </a:lnT>
                    <a:lnB w="12700" cmpd="sng">
                      <a:solidFill>
                        <a:srgbClr val="FEFFFF"/>
                      </a:solidFill>
                    </a:lnB>
                    <a:lnTlToBr w="12700" cmpd="sng">
                      <a:noFill/>
                      <a:prstDash val="solid"/>
                    </a:lnTlToBr>
                    <a:lnBlToTr w="12700" cmpd="sng">
                      <a:noFill/>
                      <a:prstDash val="solid"/>
                    </a:lnBlToTr>
                    <a:solidFill>
                      <a:srgbClr val="001F45"/>
                    </a:solidFill>
                  </a:tcPr>
                </a:tc>
                <a:extLst>
                  <a:ext uri="{0D108BD9-81ED-4DB2-BD59-A6C34878D82A}">
                    <a16:rowId xmlns:a16="http://schemas.microsoft.com/office/drawing/2014/main" val="2827802199"/>
                  </a:ext>
                </a:extLst>
              </a:tr>
              <a:tr h="370840">
                <a:tc>
                  <a:txBody>
                    <a:bodyPr/>
                    <a:lstStyle>
                      <a:lvl1pPr marL="0" algn="l" defTabSz="914400" rtl="0" eaLnBrk="1" latinLnBrk="0" hangingPunct="1">
                        <a:defRPr sz="1800" kern="1200">
                          <a:solidFill>
                            <a:schemeClr val="dk1"/>
                          </a:solidFill>
                          <a:latin typeface="PrudentialModern Medium"/>
                        </a:defRPr>
                      </a:lvl1pPr>
                      <a:lvl2pPr marL="457200" algn="l" defTabSz="914400" rtl="0" eaLnBrk="1" latinLnBrk="0" hangingPunct="1">
                        <a:defRPr sz="1800" kern="1200">
                          <a:solidFill>
                            <a:schemeClr val="dk1"/>
                          </a:solidFill>
                          <a:latin typeface="PrudentialModern Medium"/>
                        </a:defRPr>
                      </a:lvl2pPr>
                      <a:lvl3pPr marL="914400" algn="l" defTabSz="914400" rtl="0" eaLnBrk="1" latinLnBrk="0" hangingPunct="1">
                        <a:defRPr sz="1800" kern="1200">
                          <a:solidFill>
                            <a:schemeClr val="dk1"/>
                          </a:solidFill>
                          <a:latin typeface="PrudentialModern Medium"/>
                        </a:defRPr>
                      </a:lvl3pPr>
                      <a:lvl4pPr marL="1371600" algn="l" defTabSz="914400" rtl="0" eaLnBrk="1" latinLnBrk="0" hangingPunct="1">
                        <a:defRPr sz="1800" kern="1200">
                          <a:solidFill>
                            <a:schemeClr val="dk1"/>
                          </a:solidFill>
                          <a:latin typeface="PrudentialModern Medium"/>
                        </a:defRPr>
                      </a:lvl4pPr>
                      <a:lvl5pPr marL="1828800" algn="l" defTabSz="914400" rtl="0" eaLnBrk="1" latinLnBrk="0" hangingPunct="1">
                        <a:defRPr sz="1800" kern="1200">
                          <a:solidFill>
                            <a:schemeClr val="dk1"/>
                          </a:solidFill>
                          <a:latin typeface="PrudentialModern Medium"/>
                        </a:defRPr>
                      </a:lvl5pPr>
                      <a:lvl6pPr marL="2286000" algn="l" defTabSz="914400" rtl="0" eaLnBrk="1" latinLnBrk="0" hangingPunct="1">
                        <a:defRPr sz="1800" kern="1200">
                          <a:solidFill>
                            <a:schemeClr val="dk1"/>
                          </a:solidFill>
                          <a:latin typeface="PrudentialModern Medium"/>
                        </a:defRPr>
                      </a:lvl6pPr>
                      <a:lvl7pPr marL="2743200" algn="l" defTabSz="914400" rtl="0" eaLnBrk="1" latinLnBrk="0" hangingPunct="1">
                        <a:defRPr sz="1800" kern="1200">
                          <a:solidFill>
                            <a:schemeClr val="dk1"/>
                          </a:solidFill>
                          <a:latin typeface="PrudentialModern Medium"/>
                        </a:defRPr>
                      </a:lvl7pPr>
                      <a:lvl8pPr marL="3200400" algn="l" defTabSz="914400" rtl="0" eaLnBrk="1" latinLnBrk="0" hangingPunct="1">
                        <a:defRPr sz="1800" kern="1200">
                          <a:solidFill>
                            <a:schemeClr val="dk1"/>
                          </a:solidFill>
                          <a:latin typeface="PrudentialModern Medium"/>
                        </a:defRPr>
                      </a:lvl8pPr>
                      <a:lvl9pPr marL="3657600" algn="l" defTabSz="914400" rtl="0" eaLnBrk="1" latinLnBrk="0" hangingPunct="1">
                        <a:defRPr sz="1800" kern="1200">
                          <a:solidFill>
                            <a:schemeClr val="dk1"/>
                          </a:solidFill>
                          <a:latin typeface="PrudentialModern Medium"/>
                        </a:defRPr>
                      </a:lvl9pPr>
                    </a:lstStyle>
                    <a:p>
                      <a:pPr algn="ctr"/>
                      <a:r>
                        <a:rPr lang="en-US" sz="1800">
                          <a:solidFill>
                            <a:schemeClr val="accent4">
                              <a:lumMod val="25000"/>
                            </a:schemeClr>
                          </a:solidFill>
                          <a:latin typeface="PrudentialModern SemCond" pitchFamily="2" charset="0"/>
                        </a:rPr>
                        <a:t>$200,000 - $441,450</a:t>
                      </a:r>
                      <a:endParaRPr lang="en-US" sz="1800" dirty="0">
                        <a:solidFill>
                          <a:schemeClr val="accent4">
                            <a:lumMod val="25000"/>
                          </a:schemeClr>
                        </a:solidFill>
                        <a:latin typeface="PrudentialModern SemCond" pitchFamily="2" charset="0"/>
                      </a:endParaRPr>
                    </a:p>
                  </a:txBody>
                  <a:tcPr marL="66440" marR="66440" anchor="ctr">
                    <a:lnL w="12700" cmpd="sng">
                      <a:solidFill>
                        <a:srgbClr val="FEFFFF"/>
                      </a:solidFill>
                    </a:lnL>
                    <a:lnR w="12700" cmpd="sng">
                      <a:solidFill>
                        <a:srgbClr val="FEFFFF"/>
                      </a:solidFill>
                    </a:lnR>
                    <a:lnT w="12700" cmpd="sng">
                      <a:solidFill>
                        <a:srgbClr val="FEFFFF"/>
                      </a:solidFill>
                    </a:lnT>
                    <a:lnB w="12700" cmpd="sng">
                      <a:solidFill>
                        <a:srgbClr val="FE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PrudentialModern Medium"/>
                        </a:defRPr>
                      </a:lvl1pPr>
                      <a:lvl2pPr marL="457200" algn="l" defTabSz="914400" rtl="0" eaLnBrk="1" latinLnBrk="0" hangingPunct="1">
                        <a:defRPr sz="1800" kern="1200">
                          <a:solidFill>
                            <a:schemeClr val="dk1"/>
                          </a:solidFill>
                          <a:latin typeface="PrudentialModern Medium"/>
                        </a:defRPr>
                      </a:lvl2pPr>
                      <a:lvl3pPr marL="914400" algn="l" defTabSz="914400" rtl="0" eaLnBrk="1" latinLnBrk="0" hangingPunct="1">
                        <a:defRPr sz="1800" kern="1200">
                          <a:solidFill>
                            <a:schemeClr val="dk1"/>
                          </a:solidFill>
                          <a:latin typeface="PrudentialModern Medium"/>
                        </a:defRPr>
                      </a:lvl3pPr>
                      <a:lvl4pPr marL="1371600" algn="l" defTabSz="914400" rtl="0" eaLnBrk="1" latinLnBrk="0" hangingPunct="1">
                        <a:defRPr sz="1800" kern="1200">
                          <a:solidFill>
                            <a:schemeClr val="dk1"/>
                          </a:solidFill>
                          <a:latin typeface="PrudentialModern Medium"/>
                        </a:defRPr>
                      </a:lvl4pPr>
                      <a:lvl5pPr marL="1828800" algn="l" defTabSz="914400" rtl="0" eaLnBrk="1" latinLnBrk="0" hangingPunct="1">
                        <a:defRPr sz="1800" kern="1200">
                          <a:solidFill>
                            <a:schemeClr val="dk1"/>
                          </a:solidFill>
                          <a:latin typeface="PrudentialModern Medium"/>
                        </a:defRPr>
                      </a:lvl5pPr>
                      <a:lvl6pPr marL="2286000" algn="l" defTabSz="914400" rtl="0" eaLnBrk="1" latinLnBrk="0" hangingPunct="1">
                        <a:defRPr sz="1800" kern="1200">
                          <a:solidFill>
                            <a:schemeClr val="dk1"/>
                          </a:solidFill>
                          <a:latin typeface="PrudentialModern Medium"/>
                        </a:defRPr>
                      </a:lvl6pPr>
                      <a:lvl7pPr marL="2743200" algn="l" defTabSz="914400" rtl="0" eaLnBrk="1" latinLnBrk="0" hangingPunct="1">
                        <a:defRPr sz="1800" kern="1200">
                          <a:solidFill>
                            <a:schemeClr val="dk1"/>
                          </a:solidFill>
                          <a:latin typeface="PrudentialModern Medium"/>
                        </a:defRPr>
                      </a:lvl7pPr>
                      <a:lvl8pPr marL="3200400" algn="l" defTabSz="914400" rtl="0" eaLnBrk="1" latinLnBrk="0" hangingPunct="1">
                        <a:defRPr sz="1800" kern="1200">
                          <a:solidFill>
                            <a:schemeClr val="dk1"/>
                          </a:solidFill>
                          <a:latin typeface="PrudentialModern Medium"/>
                        </a:defRPr>
                      </a:lvl8pPr>
                      <a:lvl9pPr marL="3657600" algn="l" defTabSz="914400" rtl="0" eaLnBrk="1" latinLnBrk="0" hangingPunct="1">
                        <a:defRPr sz="1800" kern="1200">
                          <a:solidFill>
                            <a:schemeClr val="dk1"/>
                          </a:solidFill>
                          <a:latin typeface="PrudentialModern Medium"/>
                        </a:defRPr>
                      </a:lvl9pPr>
                    </a:lstStyle>
                    <a:p>
                      <a:pPr algn="ctr"/>
                      <a:r>
                        <a:rPr lang="en-US" sz="1800" dirty="0">
                          <a:solidFill>
                            <a:schemeClr val="accent4">
                              <a:lumMod val="25000"/>
                            </a:schemeClr>
                          </a:solidFill>
                          <a:latin typeface="PrudentialModern SemCond" pitchFamily="2" charset="0"/>
                        </a:rPr>
                        <a:t>$250,000 – $496,600</a:t>
                      </a:r>
                    </a:p>
                  </a:txBody>
                  <a:tcPr marL="66440" marR="66440" anchor="ctr">
                    <a:lnL w="12700" cmpd="sng">
                      <a:solidFill>
                        <a:srgbClr val="FEFFFF"/>
                      </a:solidFill>
                    </a:lnL>
                    <a:lnR w="12700" cmpd="sng">
                      <a:solidFill>
                        <a:srgbClr val="FEFFFF"/>
                      </a:solidFill>
                    </a:lnR>
                    <a:lnT w="12700" cmpd="sng">
                      <a:solidFill>
                        <a:srgbClr val="FEFFFF"/>
                      </a:solidFill>
                    </a:lnT>
                    <a:lnB w="12700" cmpd="sng">
                      <a:solidFill>
                        <a:srgbClr val="FE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PrudentialModern Medium"/>
                        </a:defRPr>
                      </a:lvl1pPr>
                      <a:lvl2pPr marL="457200" algn="l" defTabSz="914400" rtl="0" eaLnBrk="1" latinLnBrk="0" hangingPunct="1">
                        <a:defRPr sz="1800" kern="1200">
                          <a:solidFill>
                            <a:schemeClr val="dk1"/>
                          </a:solidFill>
                          <a:latin typeface="PrudentialModern Medium"/>
                        </a:defRPr>
                      </a:lvl2pPr>
                      <a:lvl3pPr marL="914400" algn="l" defTabSz="914400" rtl="0" eaLnBrk="1" latinLnBrk="0" hangingPunct="1">
                        <a:defRPr sz="1800" kern="1200">
                          <a:solidFill>
                            <a:schemeClr val="dk1"/>
                          </a:solidFill>
                          <a:latin typeface="PrudentialModern Medium"/>
                        </a:defRPr>
                      </a:lvl3pPr>
                      <a:lvl4pPr marL="1371600" algn="l" defTabSz="914400" rtl="0" eaLnBrk="1" latinLnBrk="0" hangingPunct="1">
                        <a:defRPr sz="1800" kern="1200">
                          <a:solidFill>
                            <a:schemeClr val="dk1"/>
                          </a:solidFill>
                          <a:latin typeface="PrudentialModern Medium"/>
                        </a:defRPr>
                      </a:lvl4pPr>
                      <a:lvl5pPr marL="1828800" algn="l" defTabSz="914400" rtl="0" eaLnBrk="1" latinLnBrk="0" hangingPunct="1">
                        <a:defRPr sz="1800" kern="1200">
                          <a:solidFill>
                            <a:schemeClr val="dk1"/>
                          </a:solidFill>
                          <a:latin typeface="PrudentialModern Medium"/>
                        </a:defRPr>
                      </a:lvl5pPr>
                      <a:lvl6pPr marL="2286000" algn="l" defTabSz="914400" rtl="0" eaLnBrk="1" latinLnBrk="0" hangingPunct="1">
                        <a:defRPr sz="1800" kern="1200">
                          <a:solidFill>
                            <a:schemeClr val="dk1"/>
                          </a:solidFill>
                          <a:latin typeface="PrudentialModern Medium"/>
                        </a:defRPr>
                      </a:lvl6pPr>
                      <a:lvl7pPr marL="2743200" algn="l" defTabSz="914400" rtl="0" eaLnBrk="1" latinLnBrk="0" hangingPunct="1">
                        <a:defRPr sz="1800" kern="1200">
                          <a:solidFill>
                            <a:schemeClr val="dk1"/>
                          </a:solidFill>
                          <a:latin typeface="PrudentialModern Medium"/>
                        </a:defRPr>
                      </a:lvl7pPr>
                      <a:lvl8pPr marL="3200400" algn="l" defTabSz="914400" rtl="0" eaLnBrk="1" latinLnBrk="0" hangingPunct="1">
                        <a:defRPr sz="1800" kern="1200">
                          <a:solidFill>
                            <a:schemeClr val="dk1"/>
                          </a:solidFill>
                          <a:latin typeface="PrudentialModern Medium"/>
                        </a:defRPr>
                      </a:lvl8pPr>
                      <a:lvl9pPr marL="3657600" algn="l" defTabSz="914400" rtl="0" eaLnBrk="1" latinLnBrk="0" hangingPunct="1">
                        <a:defRPr sz="1800" kern="1200">
                          <a:solidFill>
                            <a:schemeClr val="dk1"/>
                          </a:solidFill>
                          <a:latin typeface="PrudentialModern Medium"/>
                        </a:defRPr>
                      </a:lvl9pPr>
                    </a:lstStyle>
                    <a:p>
                      <a:pPr algn="ctr"/>
                      <a:r>
                        <a:rPr lang="en-US" sz="2000" b="1" dirty="0">
                          <a:solidFill>
                            <a:srgbClr val="FFC000"/>
                          </a:solidFill>
                          <a:latin typeface="PrudentialModern SemCond" pitchFamily="2" charset="0"/>
                        </a:rPr>
                        <a:t>18.8%*</a:t>
                      </a:r>
                    </a:p>
                  </a:txBody>
                  <a:tcPr marL="66440" marR="66440" anchor="ctr">
                    <a:lnL w="12700" cmpd="sng">
                      <a:solidFill>
                        <a:srgbClr val="FEFFFF"/>
                      </a:solidFill>
                    </a:lnL>
                    <a:lnR w="12700" cmpd="sng">
                      <a:solidFill>
                        <a:srgbClr val="FEFFFF"/>
                      </a:solidFill>
                    </a:lnR>
                    <a:lnT w="12700" cmpd="sng">
                      <a:solidFill>
                        <a:srgbClr val="FEFFFF"/>
                      </a:solidFill>
                    </a:lnT>
                    <a:lnB w="12700" cmpd="sng">
                      <a:solidFill>
                        <a:srgbClr val="FEFFFF"/>
                      </a:solidFill>
                    </a:lnB>
                    <a:lnTlToBr w="12700" cmpd="sng">
                      <a:noFill/>
                      <a:prstDash val="solid"/>
                    </a:lnTlToBr>
                    <a:lnBlToTr w="12700" cmpd="sng">
                      <a:noFill/>
                      <a:prstDash val="solid"/>
                    </a:lnBlToTr>
                    <a:solidFill>
                      <a:srgbClr val="001F45"/>
                    </a:solidFill>
                  </a:tcPr>
                </a:tc>
                <a:extLst>
                  <a:ext uri="{0D108BD9-81ED-4DB2-BD59-A6C34878D82A}">
                    <a16:rowId xmlns:a16="http://schemas.microsoft.com/office/drawing/2014/main" val="1575704100"/>
                  </a:ext>
                </a:extLst>
              </a:tr>
              <a:tr h="370840">
                <a:tc>
                  <a:txBody>
                    <a:bodyPr/>
                    <a:lstStyle>
                      <a:lvl1pPr marL="0" algn="l" defTabSz="914400" rtl="0" eaLnBrk="1" latinLnBrk="0" hangingPunct="1">
                        <a:defRPr sz="1800" kern="1200">
                          <a:solidFill>
                            <a:schemeClr val="dk1"/>
                          </a:solidFill>
                          <a:latin typeface="PrudentialModern Medium"/>
                        </a:defRPr>
                      </a:lvl1pPr>
                      <a:lvl2pPr marL="457200" algn="l" defTabSz="914400" rtl="0" eaLnBrk="1" latinLnBrk="0" hangingPunct="1">
                        <a:defRPr sz="1800" kern="1200">
                          <a:solidFill>
                            <a:schemeClr val="dk1"/>
                          </a:solidFill>
                          <a:latin typeface="PrudentialModern Medium"/>
                        </a:defRPr>
                      </a:lvl2pPr>
                      <a:lvl3pPr marL="914400" algn="l" defTabSz="914400" rtl="0" eaLnBrk="1" latinLnBrk="0" hangingPunct="1">
                        <a:defRPr sz="1800" kern="1200">
                          <a:solidFill>
                            <a:schemeClr val="dk1"/>
                          </a:solidFill>
                          <a:latin typeface="PrudentialModern Medium"/>
                        </a:defRPr>
                      </a:lvl3pPr>
                      <a:lvl4pPr marL="1371600" algn="l" defTabSz="914400" rtl="0" eaLnBrk="1" latinLnBrk="0" hangingPunct="1">
                        <a:defRPr sz="1800" kern="1200">
                          <a:solidFill>
                            <a:schemeClr val="dk1"/>
                          </a:solidFill>
                          <a:latin typeface="PrudentialModern Medium"/>
                        </a:defRPr>
                      </a:lvl4pPr>
                      <a:lvl5pPr marL="1828800" algn="l" defTabSz="914400" rtl="0" eaLnBrk="1" latinLnBrk="0" hangingPunct="1">
                        <a:defRPr sz="1800" kern="1200">
                          <a:solidFill>
                            <a:schemeClr val="dk1"/>
                          </a:solidFill>
                          <a:latin typeface="PrudentialModern Medium"/>
                        </a:defRPr>
                      </a:lvl5pPr>
                      <a:lvl6pPr marL="2286000" algn="l" defTabSz="914400" rtl="0" eaLnBrk="1" latinLnBrk="0" hangingPunct="1">
                        <a:defRPr sz="1800" kern="1200">
                          <a:solidFill>
                            <a:schemeClr val="dk1"/>
                          </a:solidFill>
                          <a:latin typeface="PrudentialModern Medium"/>
                        </a:defRPr>
                      </a:lvl6pPr>
                      <a:lvl7pPr marL="2743200" algn="l" defTabSz="914400" rtl="0" eaLnBrk="1" latinLnBrk="0" hangingPunct="1">
                        <a:defRPr sz="1800" kern="1200">
                          <a:solidFill>
                            <a:schemeClr val="dk1"/>
                          </a:solidFill>
                          <a:latin typeface="PrudentialModern Medium"/>
                        </a:defRPr>
                      </a:lvl7pPr>
                      <a:lvl8pPr marL="3200400" algn="l" defTabSz="914400" rtl="0" eaLnBrk="1" latinLnBrk="0" hangingPunct="1">
                        <a:defRPr sz="1800" kern="1200">
                          <a:solidFill>
                            <a:schemeClr val="dk1"/>
                          </a:solidFill>
                          <a:latin typeface="PrudentialModern Medium"/>
                        </a:defRPr>
                      </a:lvl8pPr>
                      <a:lvl9pPr marL="3657600" algn="l" defTabSz="914400" rtl="0" eaLnBrk="1" latinLnBrk="0" hangingPunct="1">
                        <a:defRPr sz="1800" kern="1200">
                          <a:solidFill>
                            <a:schemeClr val="dk1"/>
                          </a:solidFill>
                          <a:latin typeface="PrudentialModern Medium"/>
                        </a:defRPr>
                      </a:lvl9pPr>
                    </a:lstStyle>
                    <a:p>
                      <a:pPr algn="ctr"/>
                      <a:r>
                        <a:rPr lang="en-US" sz="1800" dirty="0">
                          <a:solidFill>
                            <a:schemeClr val="accent4">
                              <a:lumMod val="25000"/>
                            </a:schemeClr>
                          </a:solidFill>
                          <a:latin typeface="PrudentialModern SemCond" pitchFamily="2" charset="0"/>
                        </a:rPr>
                        <a:t>$441,450+</a:t>
                      </a:r>
                    </a:p>
                  </a:txBody>
                  <a:tcPr marL="66440" marR="66440" anchor="ctr">
                    <a:lnL w="12700" cmpd="sng">
                      <a:solidFill>
                        <a:srgbClr val="FEFFFF"/>
                      </a:solidFill>
                    </a:lnL>
                    <a:lnR w="12700" cmpd="sng">
                      <a:solidFill>
                        <a:srgbClr val="FEFFFF"/>
                      </a:solidFill>
                    </a:lnR>
                    <a:lnT w="12700" cmpd="sng">
                      <a:solidFill>
                        <a:srgbClr val="FEFFFF"/>
                      </a:solidFill>
                    </a:lnT>
                    <a:lnB w="12700" cmpd="sng">
                      <a:solidFill>
                        <a:srgbClr val="FEFFFF"/>
                      </a:solidFill>
                    </a:lnB>
                    <a:lnTlToBr w="12700" cmpd="sng">
                      <a:noFill/>
                      <a:prstDash val="solid"/>
                    </a:lnTlToBr>
                    <a:lnBlToTr w="12700" cmpd="sng">
                      <a:noFill/>
                      <a:prstDash val="solid"/>
                    </a:lnBlToTr>
                    <a:solidFill>
                      <a:srgbClr val="C2E3E5"/>
                    </a:solidFill>
                  </a:tcPr>
                </a:tc>
                <a:tc>
                  <a:txBody>
                    <a:bodyPr/>
                    <a:lstStyle>
                      <a:lvl1pPr marL="0" algn="l" defTabSz="914400" rtl="0" eaLnBrk="1" latinLnBrk="0" hangingPunct="1">
                        <a:defRPr sz="1800" kern="1200">
                          <a:solidFill>
                            <a:schemeClr val="dk1"/>
                          </a:solidFill>
                          <a:latin typeface="PrudentialModern Medium"/>
                        </a:defRPr>
                      </a:lvl1pPr>
                      <a:lvl2pPr marL="457200" algn="l" defTabSz="914400" rtl="0" eaLnBrk="1" latinLnBrk="0" hangingPunct="1">
                        <a:defRPr sz="1800" kern="1200">
                          <a:solidFill>
                            <a:schemeClr val="dk1"/>
                          </a:solidFill>
                          <a:latin typeface="PrudentialModern Medium"/>
                        </a:defRPr>
                      </a:lvl2pPr>
                      <a:lvl3pPr marL="914400" algn="l" defTabSz="914400" rtl="0" eaLnBrk="1" latinLnBrk="0" hangingPunct="1">
                        <a:defRPr sz="1800" kern="1200">
                          <a:solidFill>
                            <a:schemeClr val="dk1"/>
                          </a:solidFill>
                          <a:latin typeface="PrudentialModern Medium"/>
                        </a:defRPr>
                      </a:lvl3pPr>
                      <a:lvl4pPr marL="1371600" algn="l" defTabSz="914400" rtl="0" eaLnBrk="1" latinLnBrk="0" hangingPunct="1">
                        <a:defRPr sz="1800" kern="1200">
                          <a:solidFill>
                            <a:schemeClr val="dk1"/>
                          </a:solidFill>
                          <a:latin typeface="PrudentialModern Medium"/>
                        </a:defRPr>
                      </a:lvl4pPr>
                      <a:lvl5pPr marL="1828800" algn="l" defTabSz="914400" rtl="0" eaLnBrk="1" latinLnBrk="0" hangingPunct="1">
                        <a:defRPr sz="1800" kern="1200">
                          <a:solidFill>
                            <a:schemeClr val="dk1"/>
                          </a:solidFill>
                          <a:latin typeface="PrudentialModern Medium"/>
                        </a:defRPr>
                      </a:lvl5pPr>
                      <a:lvl6pPr marL="2286000" algn="l" defTabSz="914400" rtl="0" eaLnBrk="1" latinLnBrk="0" hangingPunct="1">
                        <a:defRPr sz="1800" kern="1200">
                          <a:solidFill>
                            <a:schemeClr val="dk1"/>
                          </a:solidFill>
                          <a:latin typeface="PrudentialModern Medium"/>
                        </a:defRPr>
                      </a:lvl6pPr>
                      <a:lvl7pPr marL="2743200" algn="l" defTabSz="914400" rtl="0" eaLnBrk="1" latinLnBrk="0" hangingPunct="1">
                        <a:defRPr sz="1800" kern="1200">
                          <a:solidFill>
                            <a:schemeClr val="dk1"/>
                          </a:solidFill>
                          <a:latin typeface="PrudentialModern Medium"/>
                        </a:defRPr>
                      </a:lvl7pPr>
                      <a:lvl8pPr marL="3200400" algn="l" defTabSz="914400" rtl="0" eaLnBrk="1" latinLnBrk="0" hangingPunct="1">
                        <a:defRPr sz="1800" kern="1200">
                          <a:solidFill>
                            <a:schemeClr val="dk1"/>
                          </a:solidFill>
                          <a:latin typeface="PrudentialModern Medium"/>
                        </a:defRPr>
                      </a:lvl8pPr>
                      <a:lvl9pPr marL="3657600" algn="l" defTabSz="914400" rtl="0" eaLnBrk="1" latinLnBrk="0" hangingPunct="1">
                        <a:defRPr sz="1800" kern="1200">
                          <a:solidFill>
                            <a:schemeClr val="dk1"/>
                          </a:solidFill>
                          <a:latin typeface="PrudentialModern Medium"/>
                        </a:defRPr>
                      </a:lvl9pPr>
                    </a:lstStyle>
                    <a:p>
                      <a:pPr algn="ctr"/>
                      <a:r>
                        <a:rPr lang="en-US" sz="1800" dirty="0">
                          <a:solidFill>
                            <a:schemeClr val="accent4">
                              <a:lumMod val="25000"/>
                            </a:schemeClr>
                          </a:solidFill>
                          <a:latin typeface="PrudentialModern SemCond" pitchFamily="2" charset="0"/>
                        </a:rPr>
                        <a:t>$496,600 +</a:t>
                      </a:r>
                    </a:p>
                  </a:txBody>
                  <a:tcPr marL="66440" marR="66440" anchor="ctr">
                    <a:lnL w="12700" cmpd="sng">
                      <a:solidFill>
                        <a:srgbClr val="FEFFFF"/>
                      </a:solidFill>
                    </a:lnL>
                    <a:lnR w="12700" cmpd="sng">
                      <a:solidFill>
                        <a:srgbClr val="FEFFFF"/>
                      </a:solidFill>
                    </a:lnR>
                    <a:lnT w="12700" cmpd="sng">
                      <a:solidFill>
                        <a:srgbClr val="FEFFFF"/>
                      </a:solidFill>
                    </a:lnT>
                    <a:lnB w="12700" cmpd="sng">
                      <a:solidFill>
                        <a:srgbClr val="FEFFFF"/>
                      </a:solidFill>
                    </a:lnB>
                    <a:lnTlToBr w="12700" cmpd="sng">
                      <a:noFill/>
                      <a:prstDash val="solid"/>
                    </a:lnTlToBr>
                    <a:lnBlToTr w="12700" cmpd="sng">
                      <a:noFill/>
                      <a:prstDash val="solid"/>
                    </a:lnBlToTr>
                    <a:solidFill>
                      <a:srgbClr val="C2E3E5"/>
                    </a:solidFill>
                  </a:tcPr>
                </a:tc>
                <a:tc>
                  <a:txBody>
                    <a:bodyPr/>
                    <a:lstStyle>
                      <a:lvl1pPr marL="0" algn="l" defTabSz="914400" rtl="0" eaLnBrk="1" latinLnBrk="0" hangingPunct="1">
                        <a:defRPr sz="1800" kern="1200">
                          <a:solidFill>
                            <a:schemeClr val="dk1"/>
                          </a:solidFill>
                          <a:latin typeface="PrudentialModern Medium"/>
                        </a:defRPr>
                      </a:lvl1pPr>
                      <a:lvl2pPr marL="457200" algn="l" defTabSz="914400" rtl="0" eaLnBrk="1" latinLnBrk="0" hangingPunct="1">
                        <a:defRPr sz="1800" kern="1200">
                          <a:solidFill>
                            <a:schemeClr val="dk1"/>
                          </a:solidFill>
                          <a:latin typeface="PrudentialModern Medium"/>
                        </a:defRPr>
                      </a:lvl2pPr>
                      <a:lvl3pPr marL="914400" algn="l" defTabSz="914400" rtl="0" eaLnBrk="1" latinLnBrk="0" hangingPunct="1">
                        <a:defRPr sz="1800" kern="1200">
                          <a:solidFill>
                            <a:schemeClr val="dk1"/>
                          </a:solidFill>
                          <a:latin typeface="PrudentialModern Medium"/>
                        </a:defRPr>
                      </a:lvl3pPr>
                      <a:lvl4pPr marL="1371600" algn="l" defTabSz="914400" rtl="0" eaLnBrk="1" latinLnBrk="0" hangingPunct="1">
                        <a:defRPr sz="1800" kern="1200">
                          <a:solidFill>
                            <a:schemeClr val="dk1"/>
                          </a:solidFill>
                          <a:latin typeface="PrudentialModern Medium"/>
                        </a:defRPr>
                      </a:lvl4pPr>
                      <a:lvl5pPr marL="1828800" algn="l" defTabSz="914400" rtl="0" eaLnBrk="1" latinLnBrk="0" hangingPunct="1">
                        <a:defRPr sz="1800" kern="1200">
                          <a:solidFill>
                            <a:schemeClr val="dk1"/>
                          </a:solidFill>
                          <a:latin typeface="PrudentialModern Medium"/>
                        </a:defRPr>
                      </a:lvl5pPr>
                      <a:lvl6pPr marL="2286000" algn="l" defTabSz="914400" rtl="0" eaLnBrk="1" latinLnBrk="0" hangingPunct="1">
                        <a:defRPr sz="1800" kern="1200">
                          <a:solidFill>
                            <a:schemeClr val="dk1"/>
                          </a:solidFill>
                          <a:latin typeface="PrudentialModern Medium"/>
                        </a:defRPr>
                      </a:lvl6pPr>
                      <a:lvl7pPr marL="2743200" algn="l" defTabSz="914400" rtl="0" eaLnBrk="1" latinLnBrk="0" hangingPunct="1">
                        <a:defRPr sz="1800" kern="1200">
                          <a:solidFill>
                            <a:schemeClr val="dk1"/>
                          </a:solidFill>
                          <a:latin typeface="PrudentialModern Medium"/>
                        </a:defRPr>
                      </a:lvl7pPr>
                      <a:lvl8pPr marL="3200400" algn="l" defTabSz="914400" rtl="0" eaLnBrk="1" latinLnBrk="0" hangingPunct="1">
                        <a:defRPr sz="1800" kern="1200">
                          <a:solidFill>
                            <a:schemeClr val="dk1"/>
                          </a:solidFill>
                          <a:latin typeface="PrudentialModern Medium"/>
                        </a:defRPr>
                      </a:lvl8pPr>
                      <a:lvl9pPr marL="3657600" algn="l" defTabSz="914400" rtl="0" eaLnBrk="1" latinLnBrk="0" hangingPunct="1">
                        <a:defRPr sz="1800" kern="1200">
                          <a:solidFill>
                            <a:schemeClr val="dk1"/>
                          </a:solidFill>
                          <a:latin typeface="PrudentialModern Medium"/>
                        </a:defRPr>
                      </a:lvl9pPr>
                    </a:lstStyle>
                    <a:p>
                      <a:pPr algn="ctr"/>
                      <a:r>
                        <a:rPr lang="en-US" sz="2000" b="1" dirty="0">
                          <a:solidFill>
                            <a:srgbClr val="FFC000"/>
                          </a:solidFill>
                          <a:latin typeface="PrudentialModern SemCond" pitchFamily="2" charset="0"/>
                        </a:rPr>
                        <a:t>23.8%*</a:t>
                      </a:r>
                    </a:p>
                  </a:txBody>
                  <a:tcPr marL="66440" marR="66440" anchor="ctr">
                    <a:lnL w="12700" cmpd="sng">
                      <a:solidFill>
                        <a:srgbClr val="FEFFFF"/>
                      </a:solidFill>
                    </a:lnL>
                    <a:lnR w="12700" cmpd="sng">
                      <a:solidFill>
                        <a:srgbClr val="FEFFFF"/>
                      </a:solidFill>
                    </a:lnR>
                    <a:lnT w="12700" cmpd="sng">
                      <a:solidFill>
                        <a:srgbClr val="FEFFFF"/>
                      </a:solidFill>
                    </a:lnT>
                    <a:lnB w="12700" cmpd="sng">
                      <a:solidFill>
                        <a:srgbClr val="FEFFFF"/>
                      </a:solidFill>
                    </a:lnB>
                    <a:lnTlToBr w="12700" cmpd="sng">
                      <a:noFill/>
                      <a:prstDash val="solid"/>
                    </a:lnTlToBr>
                    <a:lnBlToTr w="12700" cmpd="sng">
                      <a:noFill/>
                      <a:prstDash val="solid"/>
                    </a:lnBlToTr>
                    <a:solidFill>
                      <a:srgbClr val="001F45"/>
                    </a:solidFill>
                  </a:tcPr>
                </a:tc>
                <a:extLst>
                  <a:ext uri="{0D108BD9-81ED-4DB2-BD59-A6C34878D82A}">
                    <a16:rowId xmlns:a16="http://schemas.microsoft.com/office/drawing/2014/main" val="1987209378"/>
                  </a:ext>
                </a:extLst>
              </a:tr>
            </a:tbl>
          </a:graphicData>
        </a:graphic>
      </p:graphicFrame>
    </p:spTree>
    <p:extLst>
      <p:ext uri="{BB962C8B-B14F-4D97-AF65-F5344CB8AC3E}">
        <p14:creationId xmlns:p14="http://schemas.microsoft.com/office/powerpoint/2010/main" val="313665728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0A6AF7-F530-4135-A25F-2FED586BACEA}"/>
              </a:ext>
            </a:extLst>
          </p:cNvPr>
          <p:cNvSpPr>
            <a:spLocks noGrp="1"/>
          </p:cNvSpPr>
          <p:nvPr>
            <p:ph type="title"/>
          </p:nvPr>
        </p:nvSpPr>
        <p:spPr/>
        <p:txBody>
          <a:bodyPr anchor="ctr"/>
          <a:lstStyle/>
          <a:p>
            <a:r>
              <a:rPr lang="en-US" dirty="0"/>
              <a:t>Standard Deductions &amp; Exemptions</a:t>
            </a:r>
            <a:br>
              <a:rPr lang="en-US" dirty="0"/>
            </a:br>
            <a:r>
              <a:rPr lang="en-US" sz="2400" dirty="0">
                <a:solidFill>
                  <a:srgbClr val="0070C0"/>
                </a:solidFill>
              </a:rPr>
              <a:t>2020 Inflation Adjusted</a:t>
            </a:r>
            <a:endParaRPr lang="en-US" dirty="0">
              <a:solidFill>
                <a:srgbClr val="0070C0"/>
              </a:solidFill>
            </a:endParaRPr>
          </a:p>
        </p:txBody>
      </p:sp>
      <p:sp>
        <p:nvSpPr>
          <p:cNvPr id="8" name="TextBox 7">
            <a:extLst>
              <a:ext uri="{FF2B5EF4-FFF2-40B4-BE49-F238E27FC236}">
                <a16:creationId xmlns:a16="http://schemas.microsoft.com/office/drawing/2014/main" id="{15D46737-CD25-40FB-AD87-1BBE99853E62}"/>
              </a:ext>
            </a:extLst>
          </p:cNvPr>
          <p:cNvSpPr txBox="1"/>
          <p:nvPr/>
        </p:nvSpPr>
        <p:spPr>
          <a:xfrm>
            <a:off x="210018" y="5494435"/>
            <a:ext cx="8362121" cy="400110"/>
          </a:xfrm>
          <a:prstGeom prst="rect">
            <a:avLst/>
          </a:prstGeom>
          <a:noFill/>
        </p:spPr>
        <p:txBody>
          <a:bodyPr wrap="square" rtlCol="0">
            <a:spAutoFit/>
          </a:bodyPr>
          <a:lstStyle/>
          <a:p>
            <a:r>
              <a:rPr lang="en-US" sz="1000" dirty="0">
                <a:latin typeface="PrudentialModern Med Cond" pitchFamily="2" charset="0"/>
              </a:rPr>
              <a:t>* IRS Rev. Proc. 2019-44 Nov. 6, 2019</a:t>
            </a:r>
          </a:p>
          <a:p>
            <a:r>
              <a:rPr lang="en-US" sz="1000" dirty="0">
                <a:latin typeface="PrudentialModern Med Cond" pitchFamily="2" charset="0"/>
              </a:rPr>
              <a:t>‡ Refundable up to $1,400</a:t>
            </a:r>
          </a:p>
        </p:txBody>
      </p:sp>
      <p:sp>
        <p:nvSpPr>
          <p:cNvPr id="9" name="TextBox 8">
            <a:extLst>
              <a:ext uri="{FF2B5EF4-FFF2-40B4-BE49-F238E27FC236}">
                <a16:creationId xmlns:a16="http://schemas.microsoft.com/office/drawing/2014/main" id="{07C23634-F9C2-4833-9B6B-D525A8A7E7A3}"/>
              </a:ext>
            </a:extLst>
          </p:cNvPr>
          <p:cNvSpPr txBox="1"/>
          <p:nvPr/>
        </p:nvSpPr>
        <p:spPr>
          <a:xfrm>
            <a:off x="7878277" y="6642556"/>
            <a:ext cx="991402" cy="215444"/>
          </a:xfrm>
          <a:prstGeom prst="rect">
            <a:avLst/>
          </a:prstGeom>
          <a:noFill/>
        </p:spPr>
        <p:txBody>
          <a:bodyPr wrap="square" rtlCol="0">
            <a:spAutoFit/>
          </a:bodyPr>
          <a:lstStyle/>
          <a:p>
            <a:r>
              <a:rPr lang="en-US" sz="800" dirty="0">
                <a:solidFill>
                  <a:schemeClr val="bg1"/>
                </a:solidFill>
                <a:latin typeface="PrudentialModern Med Cond" pitchFamily="2" charset="0"/>
              </a:rPr>
              <a:t>SL 00118 11/2019</a:t>
            </a:r>
          </a:p>
        </p:txBody>
      </p:sp>
      <p:graphicFrame>
        <p:nvGraphicFramePr>
          <p:cNvPr id="6" name="Content Placeholder 3">
            <a:extLst>
              <a:ext uri="{FF2B5EF4-FFF2-40B4-BE49-F238E27FC236}">
                <a16:creationId xmlns:a16="http://schemas.microsoft.com/office/drawing/2014/main" id="{ED2946B2-C0CA-4694-8301-25E0C3217F7E}"/>
              </a:ext>
            </a:extLst>
          </p:cNvPr>
          <p:cNvGraphicFramePr>
            <a:graphicFrameLocks/>
          </p:cNvGraphicFramePr>
          <p:nvPr>
            <p:extLst>
              <p:ext uri="{D42A27DB-BD31-4B8C-83A1-F6EECF244321}">
                <p14:modId xmlns:p14="http://schemas.microsoft.com/office/powerpoint/2010/main" val="3742187120"/>
              </p:ext>
            </p:extLst>
          </p:nvPr>
        </p:nvGraphicFramePr>
        <p:xfrm>
          <a:off x="571481" y="1508760"/>
          <a:ext cx="7951311" cy="3840480"/>
        </p:xfrm>
        <a:graphic>
          <a:graphicData uri="http://schemas.openxmlformats.org/drawingml/2006/table">
            <a:tbl>
              <a:tblPr firstRow="1" bandRow="1">
                <a:tableStyleId>{5C22544A-7EE6-4342-B048-85BDC9FD1C3A}</a:tableStyleId>
              </a:tblPr>
              <a:tblGrid>
                <a:gridCol w="2179515">
                  <a:extLst>
                    <a:ext uri="{9D8B030D-6E8A-4147-A177-3AD203B41FA5}">
                      <a16:colId xmlns:a16="http://schemas.microsoft.com/office/drawing/2014/main" val="3240031763"/>
                    </a:ext>
                  </a:extLst>
                </a:gridCol>
                <a:gridCol w="1855220">
                  <a:extLst>
                    <a:ext uri="{9D8B030D-6E8A-4147-A177-3AD203B41FA5}">
                      <a16:colId xmlns:a16="http://schemas.microsoft.com/office/drawing/2014/main" val="721361770"/>
                    </a:ext>
                  </a:extLst>
                </a:gridCol>
                <a:gridCol w="1958288">
                  <a:extLst>
                    <a:ext uri="{9D8B030D-6E8A-4147-A177-3AD203B41FA5}">
                      <a16:colId xmlns:a16="http://schemas.microsoft.com/office/drawing/2014/main" val="926766083"/>
                    </a:ext>
                  </a:extLst>
                </a:gridCol>
                <a:gridCol w="1958288">
                  <a:extLst>
                    <a:ext uri="{9D8B030D-6E8A-4147-A177-3AD203B41FA5}">
                      <a16:colId xmlns:a16="http://schemas.microsoft.com/office/drawing/2014/main" val="459872622"/>
                    </a:ext>
                  </a:extLst>
                </a:gridCol>
              </a:tblGrid>
              <a:tr h="457200">
                <a:tc rowSpan="2">
                  <a:txBody>
                    <a:bodyPr/>
                    <a:lstStyle/>
                    <a:p>
                      <a:pPr algn="ctr"/>
                      <a:r>
                        <a:rPr lang="en-US" dirty="0">
                          <a:latin typeface="PrudentialModern SemCond" pitchFamily="2" charset="0"/>
                        </a:rPr>
                        <a:t>Filing  Status</a:t>
                      </a:r>
                      <a:endParaRPr lang="en-US" b="1" dirty="0">
                        <a:latin typeface="PrudentialModern SemCond" pitchFamily="2" charset="0"/>
                      </a:endParaRPr>
                    </a:p>
                  </a:txBody>
                  <a:tcPr marL="67130" marR="6713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dirty="0">
                          <a:latin typeface="PrudentialModern SemCond" pitchFamily="2" charset="0"/>
                        </a:rPr>
                        <a:t>Standard Deduction Before TCJA</a:t>
                      </a:r>
                      <a:endParaRPr lang="en-US" b="1" dirty="0">
                        <a:solidFill>
                          <a:schemeClr val="bg1"/>
                        </a:solidFill>
                        <a:latin typeface="PrudentialModern SemCond" pitchFamily="2" charset="0"/>
                      </a:endParaRPr>
                    </a:p>
                  </a:txBody>
                  <a:tcPr marL="67130" marR="6713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dirty="0">
                          <a:latin typeface="PrudentialModern SemCond" pitchFamily="2" charset="0"/>
                        </a:rPr>
                        <a:t>TCJA Deduction</a:t>
                      </a:r>
                      <a:endParaRPr lang="en-US" b="0" baseline="30000" dirty="0">
                        <a:latin typeface="PrudentialModern SemCond" pitchFamily="2" charset="0"/>
                      </a:endParaRPr>
                    </a:p>
                  </a:txBody>
                  <a:tcPr marL="67130" marR="6713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b="0" baseline="30000" dirty="0">
                        <a:latin typeface="PrudentialModern SemCond" pitchFamily="2" charset="0"/>
                      </a:endParaRPr>
                    </a:p>
                  </a:txBody>
                  <a:tcPr marL="67130" marR="6713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577554"/>
                  </a:ext>
                </a:extLst>
              </a:tr>
              <a:tr h="457200">
                <a:tc vMerge="1">
                  <a:txBody>
                    <a:bodyPr/>
                    <a:lstStyle/>
                    <a:p>
                      <a:endParaRPr lang="en-US"/>
                    </a:p>
                  </a:txBody>
                  <a:tcPr/>
                </a:tc>
                <a:tc vMerge="1">
                  <a:txBody>
                    <a:bodyPr/>
                    <a:lstStyle/>
                    <a:p>
                      <a:endParaRPr lang="en-US"/>
                    </a:p>
                  </a:txBody>
                  <a:tcPr/>
                </a:tc>
                <a:tc>
                  <a:txBody>
                    <a:bodyPr/>
                    <a:lstStyle/>
                    <a:p>
                      <a:pPr algn="ctr"/>
                      <a:r>
                        <a:rPr lang="en-US" dirty="0">
                          <a:solidFill>
                            <a:schemeClr val="bg1"/>
                          </a:solidFill>
                          <a:latin typeface="PrudentialModern SemCond" pitchFamily="2" charset="0"/>
                        </a:rPr>
                        <a:t>2019</a:t>
                      </a:r>
                      <a:r>
                        <a:rPr lang="en-US" baseline="30000" dirty="0">
                          <a:solidFill>
                            <a:schemeClr val="bg1"/>
                          </a:solidFill>
                          <a:latin typeface="PrudentialModern SemCond" pitchFamily="2" charset="0"/>
                        </a:rPr>
                        <a:t>*</a:t>
                      </a:r>
                      <a:endParaRPr lang="en-US" b="0" baseline="30000" dirty="0">
                        <a:solidFill>
                          <a:schemeClr val="bg1"/>
                        </a:solidFill>
                        <a:latin typeface="PrudentialModern SemCond" pitchFamily="2" charset="0"/>
                      </a:endParaRPr>
                    </a:p>
                  </a:txBody>
                  <a:tcPr marL="67130" marR="6713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C000"/>
                          </a:solidFill>
                          <a:latin typeface="PrudentialModern SemCond" pitchFamily="2" charset="0"/>
                        </a:rPr>
                        <a:t>2020</a:t>
                      </a:r>
                      <a:endParaRPr lang="en-US" b="0" baseline="30000" dirty="0">
                        <a:solidFill>
                          <a:srgbClr val="FFC000"/>
                        </a:solidFill>
                        <a:latin typeface="PrudentialModern SemCond" pitchFamily="2" charset="0"/>
                      </a:endParaRPr>
                    </a:p>
                  </a:txBody>
                  <a:tcPr marL="67130" marR="6713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050"/>
                    </a:solidFill>
                  </a:tcPr>
                </a:tc>
                <a:extLst>
                  <a:ext uri="{0D108BD9-81ED-4DB2-BD59-A6C34878D82A}">
                    <a16:rowId xmlns:a16="http://schemas.microsoft.com/office/drawing/2014/main" val="2874340494"/>
                  </a:ext>
                </a:extLst>
              </a:tr>
              <a:tr h="457200">
                <a:tc>
                  <a:txBody>
                    <a:bodyPr/>
                    <a:lstStyle/>
                    <a:p>
                      <a:pPr algn="ctr"/>
                      <a:r>
                        <a:rPr lang="en-US" dirty="0">
                          <a:latin typeface="PrudentialModern SemCond" pitchFamily="2" charset="0"/>
                        </a:rPr>
                        <a:t>Single</a:t>
                      </a:r>
                      <a:endParaRPr lang="en-US" b="1" dirty="0">
                        <a:solidFill>
                          <a:schemeClr val="accent5">
                            <a:lumMod val="75000"/>
                          </a:schemeClr>
                        </a:solidFill>
                        <a:latin typeface="PrudentialModern SemCond" pitchFamily="2" charset="0"/>
                      </a:endParaRPr>
                    </a:p>
                  </a:txBody>
                  <a:tcPr marL="67130" marR="6713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algn="ctr"/>
                      <a:r>
                        <a:rPr lang="en-US" dirty="0">
                          <a:latin typeface="PrudentialModern SemCond" pitchFamily="2" charset="0"/>
                        </a:rPr>
                        <a:t>$6,500</a:t>
                      </a:r>
                      <a:endParaRPr lang="en-US" b="1" baseline="30000" dirty="0">
                        <a:solidFill>
                          <a:srgbClr val="002060"/>
                        </a:solidFill>
                        <a:latin typeface="PrudentialModern SemCond" pitchFamily="2" charset="0"/>
                      </a:endParaRPr>
                    </a:p>
                  </a:txBody>
                  <a:tcPr marL="67130" marR="6713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algn="ctr"/>
                      <a:r>
                        <a:rPr lang="en-US" b="1" dirty="0">
                          <a:solidFill>
                            <a:schemeClr val="bg1"/>
                          </a:solidFill>
                          <a:latin typeface="PrudentialModern SemCond" pitchFamily="2" charset="0"/>
                        </a:rPr>
                        <a:t>$12,200</a:t>
                      </a:r>
                      <a:endParaRPr lang="en-US" b="1" baseline="30000" dirty="0">
                        <a:solidFill>
                          <a:schemeClr val="bg1"/>
                        </a:solidFill>
                        <a:latin typeface="PrudentialModern SemCond" pitchFamily="2" charset="0"/>
                      </a:endParaRPr>
                    </a:p>
                  </a:txBody>
                  <a:tcPr marL="67130" marR="6713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FFC000"/>
                          </a:solidFill>
                          <a:latin typeface="PrudentialModern SemCond" pitchFamily="2" charset="0"/>
                        </a:rPr>
                        <a:t>$12,400</a:t>
                      </a:r>
                      <a:endParaRPr lang="en-US" dirty="0"/>
                    </a:p>
                  </a:txBody>
                  <a:tcPr marL="67130" marR="6713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730458240"/>
                  </a:ext>
                </a:extLst>
              </a:tr>
              <a:tr h="457200">
                <a:tc>
                  <a:txBody>
                    <a:bodyPr/>
                    <a:lstStyle/>
                    <a:p>
                      <a:pPr algn="ctr"/>
                      <a:r>
                        <a:rPr lang="en-US" dirty="0">
                          <a:latin typeface="PrudentialModern SemCond" pitchFamily="2" charset="0"/>
                        </a:rPr>
                        <a:t>Head</a:t>
                      </a:r>
                      <a:r>
                        <a:rPr lang="en-US" baseline="0" dirty="0">
                          <a:latin typeface="PrudentialModern SemCond" pitchFamily="2" charset="0"/>
                        </a:rPr>
                        <a:t> of Household</a:t>
                      </a:r>
                      <a:endParaRPr lang="en-US" b="1" dirty="0">
                        <a:solidFill>
                          <a:schemeClr val="accent5">
                            <a:lumMod val="75000"/>
                          </a:schemeClr>
                        </a:solidFill>
                        <a:latin typeface="PrudentialModern SemCond" pitchFamily="2" charset="0"/>
                      </a:endParaRPr>
                    </a:p>
                  </a:txBody>
                  <a:tcPr marL="67130" marR="6713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algn="ctr"/>
                      <a:r>
                        <a:rPr lang="en-US" dirty="0">
                          <a:latin typeface="PrudentialModern SemCond" pitchFamily="2" charset="0"/>
                        </a:rPr>
                        <a:t>$9,550</a:t>
                      </a:r>
                      <a:endParaRPr lang="en-US" b="1" dirty="0">
                        <a:solidFill>
                          <a:srgbClr val="002060"/>
                        </a:solidFill>
                        <a:latin typeface="PrudentialModern SemCond" pitchFamily="2" charset="0"/>
                      </a:endParaRPr>
                    </a:p>
                  </a:txBody>
                  <a:tcPr marL="67130" marR="6713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PrudentialModern SemCond" pitchFamily="2" charset="0"/>
                        </a:rPr>
                        <a:t>$18,350</a:t>
                      </a:r>
                      <a:endParaRPr lang="en-US" sz="1800" b="1" kern="1200" baseline="30000" dirty="0">
                        <a:solidFill>
                          <a:schemeClr val="bg1"/>
                        </a:solidFill>
                        <a:latin typeface="PrudentialModern SemCond" pitchFamily="2" charset="0"/>
                        <a:ea typeface="+mn-ea"/>
                        <a:cs typeface="+mn-cs"/>
                      </a:endParaRPr>
                    </a:p>
                  </a:txBody>
                  <a:tcPr marL="67130" marR="6713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rgbClr val="FFC000"/>
                          </a:solidFill>
                          <a:latin typeface="PrudentialModern SemCond" pitchFamily="2" charset="0"/>
                        </a:rPr>
                        <a:t>$18,650</a:t>
                      </a:r>
                      <a:endParaRPr lang="en-US" dirty="0"/>
                    </a:p>
                  </a:txBody>
                  <a:tcPr marL="67130" marR="6713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820599318"/>
                  </a:ext>
                </a:extLst>
              </a:tr>
              <a:tr h="457200">
                <a:tc>
                  <a:txBody>
                    <a:bodyPr/>
                    <a:lstStyle/>
                    <a:p>
                      <a:pPr algn="ctr"/>
                      <a:r>
                        <a:rPr lang="en-US" dirty="0">
                          <a:latin typeface="PrudentialModern SemCond" pitchFamily="2" charset="0"/>
                        </a:rPr>
                        <a:t>Married Filing</a:t>
                      </a:r>
                      <a:r>
                        <a:rPr lang="en-US" baseline="0" dirty="0">
                          <a:latin typeface="PrudentialModern SemCond" pitchFamily="2" charset="0"/>
                        </a:rPr>
                        <a:t> Jointly</a:t>
                      </a:r>
                      <a:endParaRPr lang="en-US" b="1" dirty="0">
                        <a:solidFill>
                          <a:schemeClr val="accent5">
                            <a:lumMod val="75000"/>
                          </a:schemeClr>
                        </a:solidFill>
                        <a:latin typeface="PrudentialModern SemCond" pitchFamily="2" charset="0"/>
                      </a:endParaRPr>
                    </a:p>
                  </a:txBody>
                  <a:tcPr marL="67130" marR="6713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algn="ctr"/>
                      <a:r>
                        <a:rPr lang="en-US" dirty="0">
                          <a:latin typeface="PrudentialModern SemCond" pitchFamily="2" charset="0"/>
                        </a:rPr>
                        <a:t>$13,000</a:t>
                      </a:r>
                      <a:endParaRPr lang="en-US" b="1" dirty="0">
                        <a:solidFill>
                          <a:srgbClr val="002060"/>
                        </a:solidFill>
                        <a:latin typeface="PrudentialModern SemCond" pitchFamily="2" charset="0"/>
                      </a:endParaRPr>
                    </a:p>
                  </a:txBody>
                  <a:tcPr marL="67130" marR="6713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algn="ctr"/>
                      <a:r>
                        <a:rPr lang="en-US" b="1" dirty="0">
                          <a:solidFill>
                            <a:schemeClr val="bg1"/>
                          </a:solidFill>
                          <a:latin typeface="PrudentialModern SemCond" pitchFamily="2" charset="0"/>
                        </a:rPr>
                        <a:t>$24,400</a:t>
                      </a:r>
                    </a:p>
                  </a:txBody>
                  <a:tcPr marL="67130" marR="6713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FFC000"/>
                          </a:solidFill>
                          <a:latin typeface="PrudentialModern SemCond" pitchFamily="2" charset="0"/>
                        </a:rPr>
                        <a:t>$24,800</a:t>
                      </a:r>
                      <a:endParaRPr lang="en-US" dirty="0"/>
                    </a:p>
                  </a:txBody>
                  <a:tcPr marL="67130" marR="6713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932188262"/>
                  </a:ext>
                </a:extLst>
              </a:tr>
              <a:tr h="457200">
                <a:tc>
                  <a:txBody>
                    <a:bodyPr/>
                    <a:lstStyle/>
                    <a:p>
                      <a:pPr algn="ctr"/>
                      <a:r>
                        <a:rPr lang="en-US" dirty="0">
                          <a:latin typeface="PrudentialModern SemCond" pitchFamily="2" charset="0"/>
                        </a:rPr>
                        <a:t>Personal Exemption</a:t>
                      </a:r>
                      <a:endParaRPr lang="en-US" b="1" dirty="0">
                        <a:solidFill>
                          <a:schemeClr val="accent5">
                            <a:lumMod val="75000"/>
                          </a:schemeClr>
                        </a:solidFill>
                        <a:latin typeface="PrudentialModern SemCond" pitchFamily="2" charset="0"/>
                      </a:endParaRPr>
                    </a:p>
                  </a:txBody>
                  <a:tcPr marL="67130" marR="6713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algn="ctr"/>
                      <a:r>
                        <a:rPr lang="en-US" dirty="0">
                          <a:latin typeface="PrudentialModern SemCond" pitchFamily="2" charset="0"/>
                        </a:rPr>
                        <a:t>$4,050</a:t>
                      </a:r>
                      <a:endParaRPr lang="en-US" b="1" dirty="0">
                        <a:solidFill>
                          <a:srgbClr val="002060"/>
                        </a:solidFill>
                        <a:latin typeface="PrudentialModern SemCond" pitchFamily="2" charset="0"/>
                      </a:endParaRPr>
                    </a:p>
                  </a:txBody>
                  <a:tcPr marL="67130" marR="6713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algn="ctr"/>
                      <a:r>
                        <a:rPr lang="en-US" b="1" dirty="0">
                          <a:solidFill>
                            <a:schemeClr val="bg1"/>
                          </a:solidFill>
                          <a:latin typeface="PrudentialModern SemCond" pitchFamily="2" charset="0"/>
                        </a:rPr>
                        <a:t>$0</a:t>
                      </a:r>
                    </a:p>
                  </a:txBody>
                  <a:tcPr marL="67130" marR="6713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PrudentialModern SemCond" pitchFamily="2" charset="0"/>
                          <a:ea typeface="+mn-ea"/>
                          <a:cs typeface="+mn-cs"/>
                        </a:rPr>
                        <a:t>$0</a:t>
                      </a:r>
                      <a:endParaRPr lang="en-US" dirty="0"/>
                    </a:p>
                  </a:txBody>
                  <a:tcPr marL="67130" marR="6713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80447989"/>
                  </a:ext>
                </a:extLst>
              </a:tr>
              <a:tr h="457200">
                <a:tc>
                  <a:txBody>
                    <a:bodyPr/>
                    <a:lstStyle/>
                    <a:p>
                      <a:pPr algn="ctr"/>
                      <a:r>
                        <a:rPr lang="en-US" dirty="0">
                          <a:latin typeface="PrudentialModern SemCond" pitchFamily="2" charset="0"/>
                        </a:rPr>
                        <a:t>Child Tax Credit</a:t>
                      </a:r>
                      <a:endParaRPr lang="en-US" b="1" dirty="0">
                        <a:solidFill>
                          <a:schemeClr val="accent5">
                            <a:lumMod val="75000"/>
                          </a:schemeClr>
                        </a:solidFill>
                        <a:latin typeface="PrudentialModern SemCond" pitchFamily="2" charset="0"/>
                      </a:endParaRPr>
                    </a:p>
                  </a:txBody>
                  <a:tcPr marL="67130" marR="6713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algn="ctr"/>
                      <a:r>
                        <a:rPr lang="en-US" dirty="0">
                          <a:latin typeface="PrudentialModern SemCond" pitchFamily="2" charset="0"/>
                        </a:rPr>
                        <a:t>$1,000</a:t>
                      </a:r>
                      <a:endParaRPr lang="en-US" b="1" dirty="0">
                        <a:solidFill>
                          <a:srgbClr val="002060"/>
                        </a:solidFill>
                        <a:latin typeface="PrudentialModern SemCond" pitchFamily="2" charset="0"/>
                      </a:endParaRPr>
                    </a:p>
                  </a:txBody>
                  <a:tcPr marL="67130" marR="6713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algn="ctr"/>
                      <a:r>
                        <a:rPr lang="en-US" b="1" dirty="0">
                          <a:solidFill>
                            <a:schemeClr val="bg1"/>
                          </a:solidFill>
                          <a:latin typeface="PrudentialModern SemCond" pitchFamily="2" charset="0"/>
                        </a:rPr>
                        <a:t>$2,000</a:t>
                      </a:r>
                      <a:r>
                        <a:rPr lang="en-US" b="1" baseline="30000" dirty="0">
                          <a:solidFill>
                            <a:schemeClr val="bg1"/>
                          </a:solidFill>
                          <a:latin typeface="PrudentialModern SemCond" pitchFamily="2" charset="0"/>
                        </a:rPr>
                        <a:t>‡</a:t>
                      </a:r>
                    </a:p>
                  </a:txBody>
                  <a:tcPr marL="67130" marR="6713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PrudentialModern SemCond" pitchFamily="2" charset="0"/>
                          <a:ea typeface="+mn-ea"/>
                          <a:cs typeface="+mn-cs"/>
                        </a:rPr>
                        <a:t>$2,000</a:t>
                      </a:r>
                      <a:r>
                        <a:rPr kumimoji="0" lang="en-US" sz="1800" b="1" i="0" u="none" strike="noStrike" kern="1200" cap="none" spc="0" normalizeH="0" baseline="30000" noProof="0" dirty="0">
                          <a:ln>
                            <a:noFill/>
                          </a:ln>
                          <a:solidFill>
                            <a:srgbClr val="FFC000"/>
                          </a:solidFill>
                          <a:effectLst/>
                          <a:uLnTx/>
                          <a:uFillTx/>
                          <a:latin typeface="PrudentialModern SemCond" pitchFamily="2" charset="0"/>
                          <a:ea typeface="+mn-ea"/>
                          <a:cs typeface="+mn-cs"/>
                        </a:rPr>
                        <a:t>‡</a:t>
                      </a:r>
                      <a:endParaRPr lang="en-US" dirty="0"/>
                    </a:p>
                  </a:txBody>
                  <a:tcPr marL="67130" marR="6713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537581813"/>
                  </a:ext>
                </a:extLst>
              </a:tr>
              <a:tr h="457200">
                <a:tc gridSpan="4">
                  <a:txBody>
                    <a:bodyPr/>
                    <a:lstStyle/>
                    <a:p>
                      <a:pPr algn="l"/>
                      <a:r>
                        <a:rPr lang="en-US" sz="1200" dirty="0">
                          <a:latin typeface="PrudentialModern Med" pitchFamily="2" charset="0"/>
                        </a:rPr>
                        <a:t>† The increase of the standard deduction does not apply to taxable years beginning after December 31, 2025, indexed annually for inflation</a:t>
                      </a:r>
                    </a:p>
                    <a:p>
                      <a:pPr algn="l"/>
                      <a:r>
                        <a:rPr lang="en-US" sz="1200" dirty="0">
                          <a:latin typeface="PrudentialModern Med" pitchFamily="2" charset="0"/>
                        </a:rPr>
                        <a:t>** The suspension of the personal exemption </a:t>
                      </a:r>
                      <a:r>
                        <a:rPr lang="en-US" sz="1200" kern="1200" dirty="0">
                          <a:latin typeface="PrudentialModern Med" pitchFamily="2" charset="0"/>
                        </a:rPr>
                        <a:t>does not apply to taxable years beginning after December 31, 2025</a:t>
                      </a:r>
                      <a:endParaRPr lang="en-US" sz="1200" b="0" dirty="0">
                        <a:solidFill>
                          <a:schemeClr val="accent5">
                            <a:lumMod val="75000"/>
                          </a:schemeClr>
                        </a:solidFill>
                        <a:latin typeface="PrudentialModern Med" pitchFamily="2" charset="0"/>
                      </a:endParaRPr>
                    </a:p>
                  </a:txBody>
                  <a:tcPr marL="67130" marR="67130" anchor="ctr">
                    <a:lnT w="28575" cap="flat" cmpd="sng" algn="ctr">
                      <a:solidFill>
                        <a:schemeClr val="bg1"/>
                      </a:solidFill>
                      <a:prstDash val="solid"/>
                      <a:round/>
                      <a:headEnd type="none" w="med" len="med"/>
                      <a:tailEnd type="none" w="med" len="med"/>
                    </a:lnT>
                  </a:tcPr>
                </a:tc>
                <a:tc hMerge="1">
                  <a:txBody>
                    <a:bodyPr/>
                    <a:lstStyle/>
                    <a:p>
                      <a:pPr algn="ctr"/>
                      <a:endParaRPr lang="en-US" b="1" dirty="0">
                        <a:solidFill>
                          <a:srgbClr val="002060"/>
                        </a:solidFill>
                        <a:latin typeface="+mj-lt"/>
                      </a:endParaRPr>
                    </a:p>
                  </a:txBody>
                  <a:tcPr marL="67130" marR="67130" anchor="ctr">
                    <a:noFill/>
                  </a:tcPr>
                </a:tc>
                <a:tc hMerge="1">
                  <a:txBody>
                    <a:bodyPr/>
                    <a:lstStyle/>
                    <a:p>
                      <a:pPr algn="ctr"/>
                      <a:endParaRPr lang="en-US" b="1" dirty="0">
                        <a:solidFill>
                          <a:srgbClr val="002060"/>
                        </a:solidFill>
                        <a:latin typeface="+mj-lt"/>
                      </a:endParaRPr>
                    </a:p>
                  </a:txBody>
                  <a:tcPr marL="67130" marR="67130" anchor="ctr">
                    <a:noFill/>
                  </a:tcPr>
                </a:tc>
                <a:tc hMerge="1">
                  <a:txBody>
                    <a:bodyPr/>
                    <a:lstStyle/>
                    <a:p>
                      <a:pPr algn="l"/>
                      <a:endParaRPr lang="en-US" sz="1200" b="0" dirty="0">
                        <a:solidFill>
                          <a:schemeClr val="accent5">
                            <a:lumMod val="75000"/>
                          </a:schemeClr>
                        </a:solidFill>
                        <a:latin typeface="PrudentialModern Med" pitchFamily="2" charset="0"/>
                      </a:endParaRPr>
                    </a:p>
                  </a:txBody>
                  <a:tcPr marL="67130" marR="67130" anchor="ctr"/>
                </a:tc>
                <a:extLst>
                  <a:ext uri="{0D108BD9-81ED-4DB2-BD59-A6C34878D82A}">
                    <a16:rowId xmlns:a16="http://schemas.microsoft.com/office/drawing/2014/main" val="1591305677"/>
                  </a:ext>
                </a:extLst>
              </a:tr>
            </a:tbl>
          </a:graphicData>
        </a:graphic>
      </p:graphicFrame>
    </p:spTree>
    <p:extLst>
      <p:ext uri="{BB962C8B-B14F-4D97-AF65-F5344CB8AC3E}">
        <p14:creationId xmlns:p14="http://schemas.microsoft.com/office/powerpoint/2010/main" val="386393238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r>
              <a:rPr lang="en-US" b="1" dirty="0"/>
              <a:t>Itemized Deductions</a:t>
            </a:r>
            <a:br>
              <a:rPr lang="en-US" b="1" dirty="0"/>
            </a:br>
            <a:r>
              <a:rPr lang="en-US" sz="2400" b="1" dirty="0">
                <a:solidFill>
                  <a:srgbClr val="0070C0"/>
                </a:solidFill>
              </a:rPr>
              <a:t>2020</a:t>
            </a:r>
            <a:endParaRPr lang="en-US" b="1" dirty="0">
              <a:solidFill>
                <a:srgbClr val="0070C0"/>
              </a:solidFill>
            </a:endParaRPr>
          </a:p>
        </p:txBody>
      </p:sp>
      <p:sp>
        <p:nvSpPr>
          <p:cNvPr id="2" name="TextBox 1">
            <a:extLst>
              <a:ext uri="{FF2B5EF4-FFF2-40B4-BE49-F238E27FC236}">
                <a16:creationId xmlns:a16="http://schemas.microsoft.com/office/drawing/2014/main" id="{401774FE-6D57-454D-B6D8-EB1A680361E0}"/>
              </a:ext>
            </a:extLst>
          </p:cNvPr>
          <p:cNvSpPr txBox="1"/>
          <p:nvPr/>
        </p:nvSpPr>
        <p:spPr>
          <a:xfrm>
            <a:off x="7975421" y="6653986"/>
            <a:ext cx="995324" cy="215444"/>
          </a:xfrm>
          <a:prstGeom prst="rect">
            <a:avLst/>
          </a:prstGeom>
          <a:noFill/>
        </p:spPr>
        <p:txBody>
          <a:bodyPr wrap="square" rtlCol="0">
            <a:spAutoFit/>
          </a:bodyPr>
          <a:lstStyle/>
          <a:p>
            <a:r>
              <a:rPr lang="en-US" sz="800" dirty="0">
                <a:solidFill>
                  <a:schemeClr val="bg1"/>
                </a:solidFill>
                <a:latin typeface="PrudentialModern Med Cond" pitchFamily="2" charset="0"/>
              </a:rPr>
              <a:t>SL 00119 11/2018</a:t>
            </a:r>
          </a:p>
        </p:txBody>
      </p:sp>
      <p:graphicFrame>
        <p:nvGraphicFramePr>
          <p:cNvPr id="6" name="Table 5">
            <a:extLst>
              <a:ext uri="{FF2B5EF4-FFF2-40B4-BE49-F238E27FC236}">
                <a16:creationId xmlns:a16="http://schemas.microsoft.com/office/drawing/2014/main" id="{38CDEA04-7995-4040-BEE8-97A0F2899587}"/>
              </a:ext>
            </a:extLst>
          </p:cNvPr>
          <p:cNvGraphicFramePr>
            <a:graphicFrameLocks noGrp="1"/>
          </p:cNvGraphicFramePr>
          <p:nvPr>
            <p:extLst>
              <p:ext uri="{D42A27DB-BD31-4B8C-83A1-F6EECF244321}">
                <p14:modId xmlns:p14="http://schemas.microsoft.com/office/powerpoint/2010/main" val="2190840411"/>
              </p:ext>
            </p:extLst>
          </p:nvPr>
        </p:nvGraphicFramePr>
        <p:xfrm>
          <a:off x="504992" y="1402080"/>
          <a:ext cx="8134016" cy="3749040"/>
        </p:xfrm>
        <a:graphic>
          <a:graphicData uri="http://schemas.openxmlformats.org/drawingml/2006/table">
            <a:tbl>
              <a:tblPr firstRow="1" bandRow="1">
                <a:tableStyleId>{5C22544A-7EE6-4342-B048-85BDC9FD1C3A}</a:tableStyleId>
              </a:tblPr>
              <a:tblGrid>
                <a:gridCol w="2346826">
                  <a:extLst>
                    <a:ext uri="{9D8B030D-6E8A-4147-A177-3AD203B41FA5}">
                      <a16:colId xmlns:a16="http://schemas.microsoft.com/office/drawing/2014/main" val="20000"/>
                    </a:ext>
                  </a:extLst>
                </a:gridCol>
                <a:gridCol w="2893595">
                  <a:extLst>
                    <a:ext uri="{9D8B030D-6E8A-4147-A177-3AD203B41FA5}">
                      <a16:colId xmlns:a16="http://schemas.microsoft.com/office/drawing/2014/main" val="20001"/>
                    </a:ext>
                  </a:extLst>
                </a:gridCol>
                <a:gridCol w="2893595">
                  <a:extLst>
                    <a:ext uri="{9D8B030D-6E8A-4147-A177-3AD203B41FA5}">
                      <a16:colId xmlns:a16="http://schemas.microsoft.com/office/drawing/2014/main" val="20003"/>
                    </a:ext>
                  </a:extLst>
                </a:gridCol>
              </a:tblGrid>
              <a:tr h="0">
                <a:tc>
                  <a:txBody>
                    <a:bodyPr/>
                    <a:lstStyle/>
                    <a:p>
                      <a:pPr algn="ctr"/>
                      <a:r>
                        <a:rPr lang="en-US" sz="2000" dirty="0">
                          <a:latin typeface="PrudentialModern SemCond" pitchFamily="2" charset="0"/>
                        </a:rPr>
                        <a:t>Itemized</a:t>
                      </a:r>
                      <a:r>
                        <a:rPr lang="en-US" sz="2000" baseline="0" dirty="0">
                          <a:latin typeface="PrudentialModern SemCond" pitchFamily="2" charset="0"/>
                        </a:rPr>
                        <a:t> Deductions</a:t>
                      </a:r>
                      <a:endParaRPr lang="en-US" sz="2000" dirty="0">
                        <a:latin typeface="PrudentialModern SemCond" pitchFamily="2" charset="0"/>
                      </a:endParaRPr>
                    </a:p>
                  </a:txBody>
                  <a:tcPr anchor="ctr"/>
                </a:tc>
                <a:tc>
                  <a:txBody>
                    <a:bodyPr/>
                    <a:lstStyle/>
                    <a:p>
                      <a:pPr algn="ctr"/>
                      <a:r>
                        <a:rPr lang="en-US" sz="2000" dirty="0">
                          <a:latin typeface="PrudentialModern SemCond" pitchFamily="2" charset="0"/>
                        </a:rPr>
                        <a:t>Before TCJA</a:t>
                      </a:r>
                    </a:p>
                  </a:txBody>
                  <a:tcPr anchor="ctr"/>
                </a:tc>
                <a:tc>
                  <a:txBody>
                    <a:bodyPr/>
                    <a:lstStyle/>
                    <a:p>
                      <a:pPr algn="ctr"/>
                      <a:r>
                        <a:rPr lang="en-US" sz="2000" dirty="0">
                          <a:latin typeface="PrudentialModern SemCond" pitchFamily="2" charset="0"/>
                        </a:rPr>
                        <a:t>TCJA</a:t>
                      </a:r>
                      <a:endParaRPr lang="en-US" sz="1200" dirty="0">
                        <a:latin typeface="PrudentialModern SemCond" pitchFamily="2" charset="0"/>
                      </a:endParaRPr>
                    </a:p>
                  </a:txBody>
                  <a:tcPr anchor="ctr"/>
                </a:tc>
                <a:extLst>
                  <a:ext uri="{0D108BD9-81ED-4DB2-BD59-A6C34878D82A}">
                    <a16:rowId xmlns:a16="http://schemas.microsoft.com/office/drawing/2014/main" val="10000"/>
                  </a:ext>
                </a:extLst>
              </a:tr>
              <a:tr h="0">
                <a:tc rowSpan="3">
                  <a:txBody>
                    <a:bodyPr/>
                    <a:lstStyle/>
                    <a:p>
                      <a:pPr algn="ctr"/>
                      <a:r>
                        <a:rPr lang="en-US" sz="2000" dirty="0">
                          <a:latin typeface="PrudentialModern SemCond" pitchFamily="2" charset="0"/>
                        </a:rPr>
                        <a:t>Mortgage</a:t>
                      </a:r>
                      <a:r>
                        <a:rPr lang="en-US" sz="2000" baseline="0" dirty="0">
                          <a:latin typeface="PrudentialModern SemCond" pitchFamily="2" charset="0"/>
                        </a:rPr>
                        <a:t> Interest</a:t>
                      </a:r>
                      <a:endParaRPr lang="en-US" sz="2000" b="1" dirty="0">
                        <a:solidFill>
                          <a:schemeClr val="accent5">
                            <a:lumMod val="50000"/>
                          </a:schemeClr>
                        </a:solidFill>
                        <a:latin typeface="PrudentialModern SemCond" pitchFamily="2" charset="0"/>
                      </a:endParaRPr>
                    </a:p>
                  </a:txBody>
                  <a:tcPr anchor="ctr"/>
                </a:tc>
                <a:tc rowSpan="3">
                  <a:txBody>
                    <a:bodyPr/>
                    <a:lstStyle/>
                    <a:p>
                      <a:pPr algn="ctr"/>
                      <a:r>
                        <a:rPr lang="en-US" sz="1800" dirty="0">
                          <a:latin typeface="PrudentialModern SemCond" pitchFamily="2" charset="0"/>
                        </a:rPr>
                        <a:t>On mortgages up to $1M </a:t>
                      </a:r>
                    </a:p>
                    <a:p>
                      <a:pPr algn="ctr"/>
                      <a:r>
                        <a:rPr lang="en-US" sz="1400" dirty="0">
                          <a:latin typeface="PrudentialModern SemCond" pitchFamily="2" charset="0"/>
                        </a:rPr>
                        <a:t>($500k Married Filing Separately</a:t>
                      </a:r>
                      <a:r>
                        <a:rPr lang="en-US" sz="1600" baseline="0" dirty="0">
                          <a:latin typeface="PrudentialModern SemCond" pitchFamily="2" charset="0"/>
                        </a:rPr>
                        <a:t>)</a:t>
                      </a:r>
                      <a:endParaRPr lang="en-US" sz="1600" b="0" dirty="0">
                        <a:solidFill>
                          <a:schemeClr val="accent5">
                            <a:lumMod val="50000"/>
                          </a:schemeClr>
                        </a:solidFill>
                        <a:latin typeface="PrudentialModern SemCond" pitchFamily="2" charset="0"/>
                      </a:endParaRPr>
                    </a:p>
                  </a:txBody>
                  <a:tcPr anchor="ctr"/>
                </a:tc>
                <a:tc>
                  <a:txBody>
                    <a:bodyPr/>
                    <a:lstStyle/>
                    <a:p>
                      <a:pPr algn="ctr"/>
                      <a:r>
                        <a:rPr lang="en-US" sz="1800" b="1" dirty="0">
                          <a:solidFill>
                            <a:srgbClr val="FFC000"/>
                          </a:solidFill>
                          <a:latin typeface="PrudentialModern SemCond" pitchFamily="2" charset="0"/>
                        </a:rPr>
                        <a:t>$1MM </a:t>
                      </a:r>
                    </a:p>
                    <a:p>
                      <a:pPr algn="ctr"/>
                      <a:r>
                        <a:rPr lang="en-US" sz="1400" dirty="0">
                          <a:solidFill>
                            <a:schemeClr val="bg1"/>
                          </a:solidFill>
                          <a:latin typeface="PrudentialModern SemCond" pitchFamily="2" charset="0"/>
                        </a:rPr>
                        <a:t>on debt incurred before 12/15/17</a:t>
                      </a:r>
                    </a:p>
                    <a:p>
                      <a:pPr algn="ctr"/>
                      <a:r>
                        <a:rPr lang="en-US" sz="1400" dirty="0">
                          <a:solidFill>
                            <a:schemeClr val="bg1"/>
                          </a:solidFill>
                          <a:latin typeface="PrudentialModern SemCond" pitchFamily="2" charset="0"/>
                        </a:rPr>
                        <a:t>($500k Married Filing Separately)</a:t>
                      </a:r>
                      <a:endParaRPr lang="en-US" sz="1000" b="0" dirty="0">
                        <a:solidFill>
                          <a:schemeClr val="bg1"/>
                        </a:solidFill>
                        <a:latin typeface="PrudentialModern SemCond" pitchFamily="2" charset="0"/>
                      </a:endParaRPr>
                    </a:p>
                  </a:txBody>
                  <a:tcPr anchor="ctr">
                    <a:solidFill>
                      <a:schemeClr val="accent1"/>
                    </a:solidFill>
                  </a:tcPr>
                </a:tc>
                <a:extLst>
                  <a:ext uri="{0D108BD9-81ED-4DB2-BD59-A6C34878D82A}">
                    <a16:rowId xmlns:a16="http://schemas.microsoft.com/office/drawing/2014/main" val="10001"/>
                  </a:ext>
                </a:extLst>
              </a:tr>
              <a:tr h="0">
                <a:tc vMerge="1">
                  <a:txBody>
                    <a:bodyPr/>
                    <a:lstStyle/>
                    <a:p>
                      <a:pPr algn="ctr"/>
                      <a:endParaRPr lang="en-US" sz="2000" b="1" dirty="0">
                        <a:solidFill>
                          <a:schemeClr val="accent5">
                            <a:lumMod val="50000"/>
                          </a:schemeClr>
                        </a:solidFill>
                      </a:endParaRPr>
                    </a:p>
                  </a:txBody>
                  <a:tcPr anchor="ctr">
                    <a:solidFill>
                      <a:schemeClr val="accent3">
                        <a:lumMod val="20000"/>
                        <a:lumOff val="80000"/>
                      </a:schemeClr>
                    </a:solidFill>
                  </a:tcPr>
                </a:tc>
                <a:tc vMerge="1">
                  <a:txBody>
                    <a:bodyPr/>
                    <a:lstStyle/>
                    <a:p>
                      <a:pPr algn="ctr"/>
                      <a:endParaRPr lang="en-US" sz="1600" b="0" dirty="0">
                        <a:solidFill>
                          <a:schemeClr val="accent5">
                            <a:lumMod val="50000"/>
                          </a:schemeClr>
                        </a:solidFill>
                      </a:endParaRPr>
                    </a:p>
                  </a:txBody>
                  <a:tcPr anchor="ctr">
                    <a:solidFill>
                      <a:schemeClr val="accent3">
                        <a:lumMod val="20000"/>
                        <a:lumOff val="80000"/>
                      </a:schemeClr>
                    </a:solidFill>
                  </a:tcPr>
                </a:tc>
                <a:tc>
                  <a:txBody>
                    <a:bodyPr/>
                    <a:lstStyle/>
                    <a:p>
                      <a:pPr algn="ctr"/>
                      <a:r>
                        <a:rPr lang="en-US" sz="1800" b="1" dirty="0">
                          <a:solidFill>
                            <a:srgbClr val="FFC000"/>
                          </a:solidFill>
                          <a:latin typeface="PrudentialModern SemCond" pitchFamily="2" charset="0"/>
                        </a:rPr>
                        <a:t>$750k </a:t>
                      </a:r>
                    </a:p>
                    <a:p>
                      <a:pPr algn="ctr"/>
                      <a:r>
                        <a:rPr lang="en-US" sz="1400" dirty="0">
                          <a:solidFill>
                            <a:schemeClr val="bg1"/>
                          </a:solidFill>
                          <a:latin typeface="PrudentialModern SemCond" pitchFamily="2" charset="0"/>
                        </a:rPr>
                        <a:t>on debt incurred between 12/16/2017 to 12/31/2025</a:t>
                      </a:r>
                    </a:p>
                    <a:p>
                      <a:pPr algn="ctr"/>
                      <a:r>
                        <a:rPr lang="en-US" sz="1400" dirty="0">
                          <a:solidFill>
                            <a:schemeClr val="bg1"/>
                          </a:solidFill>
                          <a:latin typeface="PrudentialModern SemCond" pitchFamily="2" charset="0"/>
                        </a:rPr>
                        <a:t>($375k Married Filing Separately)</a:t>
                      </a:r>
                      <a:endParaRPr lang="en-US" sz="1400" b="0" dirty="0">
                        <a:solidFill>
                          <a:schemeClr val="bg1"/>
                        </a:solidFill>
                        <a:latin typeface="PrudentialModern SemCond" pitchFamily="2" charset="0"/>
                      </a:endParaRPr>
                    </a:p>
                  </a:txBody>
                  <a:tcPr anchor="ctr">
                    <a:solidFill>
                      <a:schemeClr val="accent1"/>
                    </a:solidFill>
                  </a:tcPr>
                </a:tc>
                <a:extLst>
                  <a:ext uri="{0D108BD9-81ED-4DB2-BD59-A6C34878D82A}">
                    <a16:rowId xmlns:a16="http://schemas.microsoft.com/office/drawing/2014/main" val="2498550898"/>
                  </a:ext>
                </a:extLst>
              </a:tr>
              <a:tr h="0">
                <a:tc vMerge="1">
                  <a:txBody>
                    <a:bodyPr/>
                    <a:lstStyle/>
                    <a:p>
                      <a:pPr algn="ctr"/>
                      <a:endParaRPr lang="en-US" sz="2000" b="1" dirty="0">
                        <a:solidFill>
                          <a:schemeClr val="accent5">
                            <a:lumMod val="50000"/>
                          </a:schemeClr>
                        </a:solidFill>
                      </a:endParaRPr>
                    </a:p>
                  </a:txBody>
                  <a:tcPr anchor="ctr">
                    <a:solidFill>
                      <a:schemeClr val="accent3">
                        <a:lumMod val="20000"/>
                        <a:lumOff val="80000"/>
                      </a:schemeClr>
                    </a:solidFill>
                  </a:tcPr>
                </a:tc>
                <a:tc vMerge="1">
                  <a:txBody>
                    <a:bodyPr/>
                    <a:lstStyle/>
                    <a:p>
                      <a:pPr algn="ctr"/>
                      <a:endParaRPr lang="en-US" sz="1600" b="0" dirty="0">
                        <a:solidFill>
                          <a:schemeClr val="accent5">
                            <a:lumMod val="50000"/>
                          </a:schemeClr>
                        </a:solidFill>
                      </a:endParaRPr>
                    </a:p>
                  </a:txBody>
                  <a:tcPr anchor="ctr">
                    <a:solidFill>
                      <a:schemeClr val="accent3">
                        <a:lumMod val="20000"/>
                        <a:lumOff val="80000"/>
                      </a:schemeClr>
                    </a:solidFill>
                  </a:tcPr>
                </a:tc>
                <a:tc>
                  <a:txBody>
                    <a:bodyPr/>
                    <a:lstStyle/>
                    <a:p>
                      <a:pPr algn="ctr"/>
                      <a:r>
                        <a:rPr lang="en-US" sz="1800" dirty="0">
                          <a:solidFill>
                            <a:srgbClr val="FFC000"/>
                          </a:solidFill>
                          <a:latin typeface="PrudentialModern SemCond" pitchFamily="2" charset="0"/>
                        </a:rPr>
                        <a:t>$0 for home equity indebtedness </a:t>
                      </a:r>
                    </a:p>
                    <a:p>
                      <a:pPr algn="ctr"/>
                      <a:r>
                        <a:rPr lang="en-US" sz="1400" dirty="0">
                          <a:solidFill>
                            <a:schemeClr val="bg1"/>
                          </a:solidFill>
                          <a:latin typeface="PrudentialModern SemCond" pitchFamily="2" charset="0"/>
                        </a:rPr>
                        <a:t>(expires 12/31/2025)</a:t>
                      </a:r>
                      <a:endParaRPr lang="en-US" sz="1400" b="0" dirty="0">
                        <a:solidFill>
                          <a:schemeClr val="bg1"/>
                        </a:solidFill>
                        <a:latin typeface="PrudentialModern SemCond" pitchFamily="2" charset="0"/>
                      </a:endParaRPr>
                    </a:p>
                  </a:txBody>
                  <a:tcPr anchor="ctr">
                    <a:solidFill>
                      <a:schemeClr val="accent1"/>
                    </a:solidFill>
                  </a:tcPr>
                </a:tc>
                <a:extLst>
                  <a:ext uri="{0D108BD9-81ED-4DB2-BD59-A6C34878D82A}">
                    <a16:rowId xmlns:a16="http://schemas.microsoft.com/office/drawing/2014/main" val="3207178881"/>
                  </a:ext>
                </a:extLst>
              </a:tr>
              <a:tr h="0">
                <a:tc>
                  <a:txBody>
                    <a:bodyPr/>
                    <a:lstStyle/>
                    <a:p>
                      <a:pPr algn="ctr"/>
                      <a:r>
                        <a:rPr lang="en-US" sz="2000" dirty="0">
                          <a:latin typeface="PrudentialModern SemCond" pitchFamily="2" charset="0"/>
                        </a:rPr>
                        <a:t>Charitable Giving</a:t>
                      </a:r>
                      <a:endParaRPr lang="en-US" sz="2000" b="1" dirty="0">
                        <a:solidFill>
                          <a:schemeClr val="accent5">
                            <a:lumMod val="50000"/>
                          </a:schemeClr>
                        </a:solidFill>
                        <a:latin typeface="PrudentialModern SemCond" pitchFamily="2" charset="0"/>
                      </a:endParaRPr>
                    </a:p>
                  </a:txBody>
                  <a:tcPr anchor="ctr"/>
                </a:tc>
                <a:tc>
                  <a:txBody>
                    <a:bodyPr/>
                    <a:lstStyle/>
                    <a:p>
                      <a:pPr algn="ctr">
                        <a:lnSpc>
                          <a:spcPct val="100000"/>
                        </a:lnSpc>
                        <a:spcBef>
                          <a:spcPts val="0"/>
                        </a:spcBef>
                      </a:pPr>
                      <a:r>
                        <a:rPr lang="en-US" sz="1800" dirty="0">
                          <a:latin typeface="PrudentialModern SemCond" pitchFamily="2" charset="0"/>
                        </a:rPr>
                        <a:t>Fully</a:t>
                      </a:r>
                      <a:r>
                        <a:rPr lang="en-US" sz="1800" baseline="0" dirty="0">
                          <a:latin typeface="PrudentialModern SemCond" pitchFamily="2" charset="0"/>
                        </a:rPr>
                        <a:t> Deductible</a:t>
                      </a:r>
                    </a:p>
                    <a:p>
                      <a:pPr algn="ctr">
                        <a:lnSpc>
                          <a:spcPct val="100000"/>
                        </a:lnSpc>
                        <a:spcBef>
                          <a:spcPts val="0"/>
                        </a:spcBef>
                      </a:pPr>
                      <a:r>
                        <a:rPr lang="en-US" sz="1100" baseline="0" dirty="0">
                          <a:latin typeface="PrudentialModern SemCond" pitchFamily="2" charset="0"/>
                        </a:rPr>
                        <a:t>(Subject to maximum of 50% of AGI in a given year)</a:t>
                      </a:r>
                      <a:endParaRPr lang="en-US" sz="1100" b="0" dirty="0">
                        <a:solidFill>
                          <a:schemeClr val="accent5">
                            <a:lumMod val="50000"/>
                          </a:schemeClr>
                        </a:solidFill>
                        <a:latin typeface="PrudentialModern SemCond" pitchFamily="2" charset="0"/>
                      </a:endParaRPr>
                    </a:p>
                  </a:txBody>
                  <a:tcPr anchor="ctr"/>
                </a:tc>
                <a:tc>
                  <a:txBody>
                    <a:bodyPr/>
                    <a:lstStyle/>
                    <a:p>
                      <a:pPr algn="ctr"/>
                      <a:r>
                        <a:rPr lang="en-US" sz="1800" dirty="0">
                          <a:solidFill>
                            <a:srgbClr val="FFC000"/>
                          </a:solidFill>
                          <a:latin typeface="PrudentialModern SemCond" pitchFamily="2" charset="0"/>
                        </a:rPr>
                        <a:t>Fully Deductible</a:t>
                      </a:r>
                    </a:p>
                    <a:p>
                      <a:pPr marL="0" indent="0" algn="ctr">
                        <a:buNone/>
                      </a:pPr>
                      <a:r>
                        <a:rPr lang="en-US" sz="1100" b="0" dirty="0">
                          <a:solidFill>
                            <a:schemeClr val="bg1"/>
                          </a:solidFill>
                          <a:latin typeface="PrudentialModern SemCond" pitchFamily="2" charset="0"/>
                        </a:rPr>
                        <a:t>(Increases the income-based percentage limit from 50% to 60% of AGI)</a:t>
                      </a:r>
                    </a:p>
                  </a:txBody>
                  <a:tcPr anchor="ctr">
                    <a:solidFill>
                      <a:schemeClr val="accent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78078823"/>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ABB5BA6-979F-40F9-9875-2528CBBD7255}"/>
              </a:ext>
            </a:extLst>
          </p:cNvPr>
          <p:cNvSpPr>
            <a:spLocks noGrp="1"/>
          </p:cNvSpPr>
          <p:nvPr>
            <p:ph idx="1"/>
          </p:nvPr>
        </p:nvSpPr>
        <p:spPr/>
        <p:txBody>
          <a:bodyPr/>
          <a:lstStyle/>
          <a:p>
            <a:endParaRPr lang="en-US"/>
          </a:p>
        </p:txBody>
      </p:sp>
      <p:sp>
        <p:nvSpPr>
          <p:cNvPr id="3" name="Title 2"/>
          <p:cNvSpPr>
            <a:spLocks noGrp="1"/>
          </p:cNvSpPr>
          <p:nvPr>
            <p:ph type="title"/>
          </p:nvPr>
        </p:nvSpPr>
        <p:spPr/>
        <p:txBody>
          <a:bodyPr anchor="ctr"/>
          <a:lstStyle/>
          <a:p>
            <a:r>
              <a:rPr lang="en-US" b="1" dirty="0"/>
              <a:t>Itemized Deductions</a:t>
            </a:r>
            <a:br>
              <a:rPr lang="en-US" b="1" dirty="0"/>
            </a:br>
            <a:r>
              <a:rPr lang="en-US" sz="2400" b="1" dirty="0">
                <a:solidFill>
                  <a:srgbClr val="0070C0"/>
                </a:solidFill>
              </a:rPr>
              <a:t>2020</a:t>
            </a:r>
            <a:endParaRPr lang="en-US" b="1" dirty="0">
              <a:solidFill>
                <a:srgbClr val="0070C0"/>
              </a:solidFill>
            </a:endParaRPr>
          </a:p>
        </p:txBody>
      </p:sp>
      <p:sp>
        <p:nvSpPr>
          <p:cNvPr id="7" name="TextBox 6"/>
          <p:cNvSpPr txBox="1"/>
          <p:nvPr/>
        </p:nvSpPr>
        <p:spPr>
          <a:xfrm>
            <a:off x="360963" y="5610124"/>
            <a:ext cx="8066845" cy="400110"/>
          </a:xfrm>
          <a:prstGeom prst="rect">
            <a:avLst/>
          </a:prstGeom>
          <a:noFill/>
        </p:spPr>
        <p:txBody>
          <a:bodyPr wrap="square" rtlCol="0">
            <a:spAutoFit/>
          </a:bodyPr>
          <a:lstStyle/>
          <a:p>
            <a:r>
              <a:rPr lang="en-US" sz="1000" dirty="0">
                <a:latin typeface="Arial Narrow" panose="020B0606020202030204" pitchFamily="34" charset="0"/>
              </a:rPr>
              <a:t>* When not paid or accrued in a trade or business</a:t>
            </a:r>
          </a:p>
          <a:p>
            <a:r>
              <a:rPr lang="en-US" sz="1000" dirty="0" err="1">
                <a:latin typeface="Arial Narrow" panose="020B0606020202030204" pitchFamily="34" charset="0"/>
              </a:rPr>
              <a:t>Pub.L</a:t>
            </a:r>
            <a:r>
              <a:rPr lang="en-US" sz="1000" dirty="0">
                <a:latin typeface="Arial Narrow" panose="020B0606020202030204" pitchFamily="34" charset="0"/>
              </a:rPr>
              <a:t>. 115-97, aka “H.R.1 “ or the “Tax Cuts and Jobs Act”; December 22, 2017</a:t>
            </a:r>
          </a:p>
        </p:txBody>
      </p:sp>
      <p:sp>
        <p:nvSpPr>
          <p:cNvPr id="2" name="TextBox 1">
            <a:extLst>
              <a:ext uri="{FF2B5EF4-FFF2-40B4-BE49-F238E27FC236}">
                <a16:creationId xmlns:a16="http://schemas.microsoft.com/office/drawing/2014/main" id="{401774FE-6D57-454D-B6D8-EB1A680361E0}"/>
              </a:ext>
            </a:extLst>
          </p:cNvPr>
          <p:cNvSpPr txBox="1"/>
          <p:nvPr/>
        </p:nvSpPr>
        <p:spPr>
          <a:xfrm>
            <a:off x="7975421" y="6642556"/>
            <a:ext cx="1024200" cy="215444"/>
          </a:xfrm>
          <a:prstGeom prst="rect">
            <a:avLst/>
          </a:prstGeom>
          <a:noFill/>
        </p:spPr>
        <p:txBody>
          <a:bodyPr wrap="square" rtlCol="0">
            <a:spAutoFit/>
          </a:bodyPr>
          <a:lstStyle/>
          <a:p>
            <a:r>
              <a:rPr lang="en-US" sz="800" dirty="0">
                <a:solidFill>
                  <a:schemeClr val="bg1"/>
                </a:solidFill>
                <a:latin typeface="PrudentialModern Med Cond" pitchFamily="2" charset="0"/>
              </a:rPr>
              <a:t>SL 00119b 11/2018</a:t>
            </a:r>
          </a:p>
        </p:txBody>
      </p:sp>
      <p:graphicFrame>
        <p:nvGraphicFramePr>
          <p:cNvPr id="6" name="Table 5">
            <a:extLst>
              <a:ext uri="{FF2B5EF4-FFF2-40B4-BE49-F238E27FC236}">
                <a16:creationId xmlns:a16="http://schemas.microsoft.com/office/drawing/2014/main" id="{7A6360CA-C2D6-49C8-963D-7EB8889DCD44}"/>
              </a:ext>
            </a:extLst>
          </p:cNvPr>
          <p:cNvGraphicFramePr>
            <a:graphicFrameLocks noGrp="1"/>
          </p:cNvGraphicFramePr>
          <p:nvPr/>
        </p:nvGraphicFramePr>
        <p:xfrm>
          <a:off x="457199" y="1142999"/>
          <a:ext cx="8182304" cy="4059620"/>
        </p:xfrm>
        <a:graphic>
          <a:graphicData uri="http://schemas.openxmlformats.org/drawingml/2006/table">
            <a:tbl>
              <a:tblPr firstRow="1" bandRow="1">
                <a:tableStyleId>{5C22544A-7EE6-4342-B048-85BDC9FD1C3A}</a:tableStyleId>
              </a:tblPr>
              <a:tblGrid>
                <a:gridCol w="2360758">
                  <a:extLst>
                    <a:ext uri="{9D8B030D-6E8A-4147-A177-3AD203B41FA5}">
                      <a16:colId xmlns:a16="http://schemas.microsoft.com/office/drawing/2014/main" val="20000"/>
                    </a:ext>
                  </a:extLst>
                </a:gridCol>
                <a:gridCol w="2910773">
                  <a:extLst>
                    <a:ext uri="{9D8B030D-6E8A-4147-A177-3AD203B41FA5}">
                      <a16:colId xmlns:a16="http://schemas.microsoft.com/office/drawing/2014/main" val="20001"/>
                    </a:ext>
                  </a:extLst>
                </a:gridCol>
                <a:gridCol w="2910773">
                  <a:extLst>
                    <a:ext uri="{9D8B030D-6E8A-4147-A177-3AD203B41FA5}">
                      <a16:colId xmlns:a16="http://schemas.microsoft.com/office/drawing/2014/main" val="20003"/>
                    </a:ext>
                  </a:extLst>
                </a:gridCol>
              </a:tblGrid>
              <a:tr h="707358">
                <a:tc>
                  <a:txBody>
                    <a:bodyPr/>
                    <a:lstStyle/>
                    <a:p>
                      <a:pPr algn="ctr"/>
                      <a:r>
                        <a:rPr lang="en-US" sz="2000" dirty="0">
                          <a:latin typeface="PrudentialModern SemCond" pitchFamily="2" charset="0"/>
                        </a:rPr>
                        <a:t>Itemized</a:t>
                      </a:r>
                      <a:r>
                        <a:rPr lang="en-US" sz="2000" baseline="0" dirty="0">
                          <a:latin typeface="PrudentialModern SemCond" pitchFamily="2" charset="0"/>
                        </a:rPr>
                        <a:t> Deductions</a:t>
                      </a:r>
                      <a:endParaRPr lang="en-US" sz="2000" dirty="0">
                        <a:latin typeface="PrudentialModern SemCond" pitchFamily="2" charset="0"/>
                      </a:endParaRPr>
                    </a:p>
                  </a:txBody>
                  <a:tcPr anchor="ctr"/>
                </a:tc>
                <a:tc>
                  <a:txBody>
                    <a:bodyPr/>
                    <a:lstStyle/>
                    <a:p>
                      <a:pPr algn="ctr"/>
                      <a:r>
                        <a:rPr lang="en-US" sz="2000" dirty="0">
                          <a:latin typeface="PrudentialModern SemCond" pitchFamily="2" charset="0"/>
                        </a:rPr>
                        <a:t>Before TCJA</a:t>
                      </a:r>
                    </a:p>
                  </a:txBody>
                  <a:tcPr anchor="ctr"/>
                </a:tc>
                <a:tc>
                  <a:txBody>
                    <a:bodyPr/>
                    <a:lstStyle/>
                    <a:p>
                      <a:pPr algn="ctr"/>
                      <a:r>
                        <a:rPr lang="en-US" sz="2000" dirty="0">
                          <a:latin typeface="PrudentialModern SemCond" pitchFamily="2" charset="0"/>
                        </a:rPr>
                        <a:t>TCJA</a:t>
                      </a:r>
                      <a:endParaRPr lang="en-US" sz="1200" dirty="0">
                        <a:latin typeface="PrudentialModern SemCond" pitchFamily="2" charset="0"/>
                      </a:endParaRPr>
                    </a:p>
                  </a:txBody>
                  <a:tcPr anchor="ctr"/>
                </a:tc>
                <a:extLst>
                  <a:ext uri="{0D108BD9-81ED-4DB2-BD59-A6C34878D82A}">
                    <a16:rowId xmlns:a16="http://schemas.microsoft.com/office/drawing/2014/main" val="10000"/>
                  </a:ext>
                </a:extLst>
              </a:tr>
              <a:tr h="1014905">
                <a:tc>
                  <a:txBody>
                    <a:bodyPr/>
                    <a:lstStyle/>
                    <a:p>
                      <a:pPr algn="ctr"/>
                      <a:r>
                        <a:rPr lang="en-US" sz="2000" dirty="0">
                          <a:latin typeface="PrudentialModern SemCond" pitchFamily="2" charset="0"/>
                        </a:rPr>
                        <a:t>State/Local Income &amp; Sales Taxes*</a:t>
                      </a:r>
                      <a:endParaRPr lang="en-US" sz="2000" b="1" dirty="0">
                        <a:solidFill>
                          <a:schemeClr val="accent5">
                            <a:lumMod val="50000"/>
                          </a:schemeClr>
                        </a:solidFill>
                        <a:latin typeface="PrudentialModern SemCond" pitchFamily="2"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a:latin typeface="PrudentialModern SemCond" pitchFamily="2" charset="0"/>
                        </a:rPr>
                        <a:t>Deductible </a:t>
                      </a:r>
                      <a:endParaRPr lang="en-US" sz="1800" b="0" dirty="0">
                        <a:solidFill>
                          <a:schemeClr val="accent5">
                            <a:lumMod val="50000"/>
                          </a:schemeClr>
                        </a:solidFill>
                        <a:latin typeface="PrudentialModern SemCond" pitchFamily="2" charset="0"/>
                      </a:endParaRPr>
                    </a:p>
                  </a:txBody>
                  <a:tcPr anchor="ctr"/>
                </a:tc>
                <a:tc rowSpan="2">
                  <a:txBody>
                    <a:bodyPr/>
                    <a:lstStyle/>
                    <a:p>
                      <a:pPr algn="ctr"/>
                      <a:r>
                        <a:rPr lang="en-US" sz="1800" b="1" dirty="0">
                          <a:solidFill>
                            <a:srgbClr val="FFC000"/>
                          </a:solidFill>
                          <a:latin typeface="PrudentialModern SemCond" pitchFamily="2" charset="0"/>
                        </a:rPr>
                        <a:t>Deductible</a:t>
                      </a:r>
                    </a:p>
                    <a:p>
                      <a:pPr algn="ctr"/>
                      <a:r>
                        <a:rPr lang="en-US" sz="1800" dirty="0">
                          <a:solidFill>
                            <a:schemeClr val="bg1"/>
                          </a:solidFill>
                          <a:latin typeface="PrudentialModern SemCond" pitchFamily="2" charset="0"/>
                        </a:rPr>
                        <a:t>(Limit of $10,000)</a:t>
                      </a:r>
                      <a:endParaRPr lang="en-US" sz="1800" b="0" dirty="0">
                        <a:solidFill>
                          <a:schemeClr val="bg1"/>
                        </a:solidFill>
                        <a:latin typeface="PrudentialModern SemCond" pitchFamily="2" charset="0"/>
                      </a:endParaRPr>
                    </a:p>
                  </a:txBody>
                  <a:tcPr anchor="ctr">
                    <a:solidFill>
                      <a:schemeClr val="accent1"/>
                    </a:solidFill>
                  </a:tcPr>
                </a:tc>
                <a:extLst>
                  <a:ext uri="{0D108BD9-81ED-4DB2-BD59-A6C34878D82A}">
                    <a16:rowId xmlns:a16="http://schemas.microsoft.com/office/drawing/2014/main" val="10003"/>
                  </a:ext>
                </a:extLst>
              </a:tr>
              <a:tr h="707358">
                <a:tc>
                  <a:txBody>
                    <a:bodyPr/>
                    <a:lstStyle/>
                    <a:p>
                      <a:pPr algn="ctr"/>
                      <a:r>
                        <a:rPr lang="en-US" sz="2000" dirty="0">
                          <a:latin typeface="PrudentialModern SemCond" pitchFamily="2" charset="0"/>
                        </a:rPr>
                        <a:t>State/Local Real Property Taxes*</a:t>
                      </a:r>
                      <a:endParaRPr lang="en-US" sz="2000" b="1" dirty="0">
                        <a:solidFill>
                          <a:schemeClr val="accent5">
                            <a:lumMod val="50000"/>
                          </a:schemeClr>
                        </a:solidFill>
                        <a:latin typeface="PrudentialModern SemCond" pitchFamily="2"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PrudentialModern SemCond" pitchFamily="2" charset="0"/>
                        </a:rPr>
                        <a:t>Deductible</a:t>
                      </a:r>
                      <a:endParaRPr lang="en-US" sz="1800" b="0" dirty="0">
                        <a:solidFill>
                          <a:schemeClr val="accent5">
                            <a:lumMod val="50000"/>
                          </a:schemeClr>
                        </a:solidFill>
                        <a:latin typeface="PrudentialModern SemCond" pitchFamily="2" charset="0"/>
                      </a:endParaRPr>
                    </a:p>
                  </a:txBody>
                  <a:tcPr anchor="ctr"/>
                </a:tc>
                <a:tc vMerge="1">
                  <a:txBody>
                    <a:bodyPr/>
                    <a:lstStyle/>
                    <a:p>
                      <a:pPr algn="ctr"/>
                      <a:endParaRPr lang="en-US" sz="1050" b="0" dirty="0">
                        <a:solidFill>
                          <a:schemeClr val="accent5">
                            <a:lumMod val="50000"/>
                          </a:schemeClr>
                        </a:solidFill>
                      </a:endParaRPr>
                    </a:p>
                  </a:txBody>
                  <a:tcPr anchor="ctr">
                    <a:noFill/>
                  </a:tcPr>
                </a:tc>
                <a:extLst>
                  <a:ext uri="{0D108BD9-81ED-4DB2-BD59-A6C34878D82A}">
                    <a16:rowId xmlns:a16="http://schemas.microsoft.com/office/drawing/2014/main" val="2928955589"/>
                  </a:ext>
                </a:extLst>
              </a:tr>
              <a:tr h="922641">
                <a:tc>
                  <a:txBody>
                    <a:bodyPr/>
                    <a:lstStyle/>
                    <a:p>
                      <a:pPr algn="ctr"/>
                      <a:r>
                        <a:rPr lang="en-US" sz="2000" dirty="0">
                          <a:latin typeface="PrudentialModern SemCond" pitchFamily="2" charset="0"/>
                        </a:rPr>
                        <a:t>Medical Expenses</a:t>
                      </a:r>
                      <a:endParaRPr lang="en-US" sz="2000" b="1" dirty="0">
                        <a:solidFill>
                          <a:schemeClr val="accent5">
                            <a:lumMod val="50000"/>
                          </a:schemeClr>
                        </a:solidFill>
                        <a:latin typeface="PrudentialModern SemCond" pitchFamily="2" charset="0"/>
                      </a:endParaRPr>
                    </a:p>
                  </a:txBody>
                  <a:tcPr anchor="ctr"/>
                </a:tc>
                <a:tc>
                  <a:txBody>
                    <a:bodyPr/>
                    <a:lstStyle/>
                    <a:p>
                      <a:pPr algn="ctr"/>
                      <a:r>
                        <a:rPr lang="en-US" sz="1800" dirty="0">
                          <a:latin typeface="PrudentialModern SemCond" pitchFamily="2" charset="0"/>
                        </a:rPr>
                        <a:t>To</a:t>
                      </a:r>
                      <a:r>
                        <a:rPr lang="en-US" sz="1800" baseline="0" dirty="0">
                          <a:latin typeface="PrudentialModern SemCond" pitchFamily="2" charset="0"/>
                        </a:rPr>
                        <a:t> extent expenses exceeds 10% of AGI</a:t>
                      </a:r>
                      <a:endParaRPr lang="en-US" sz="1800" b="0" baseline="0" dirty="0">
                        <a:solidFill>
                          <a:schemeClr val="accent5">
                            <a:lumMod val="50000"/>
                          </a:schemeClr>
                        </a:solidFill>
                        <a:latin typeface="PrudentialModern SemCond" pitchFamily="2" charset="0"/>
                      </a:endParaRPr>
                    </a:p>
                  </a:txBody>
                  <a:tcPr anchor="ctr"/>
                </a:tc>
                <a:tc>
                  <a:txBody>
                    <a:bodyPr/>
                    <a:lstStyle/>
                    <a:p>
                      <a:pPr algn="ctr"/>
                      <a:r>
                        <a:rPr lang="en-US" sz="1800" b="0" dirty="0">
                          <a:solidFill>
                            <a:schemeClr val="bg1"/>
                          </a:solidFill>
                          <a:latin typeface="PrudentialModern SemCond" pitchFamily="2" charset="0"/>
                        </a:rPr>
                        <a:t>10% of AGI</a:t>
                      </a:r>
                    </a:p>
                    <a:p>
                      <a:pPr algn="ctr"/>
                      <a:r>
                        <a:rPr lang="en-US" sz="1400" b="0" dirty="0">
                          <a:solidFill>
                            <a:srgbClr val="FFC000"/>
                          </a:solidFill>
                          <a:latin typeface="PrudentialModern SemCond" pitchFamily="2" charset="0"/>
                        </a:rPr>
                        <a:t>Was </a:t>
                      </a:r>
                      <a:r>
                        <a:rPr lang="en-US" sz="1400" b="1" dirty="0">
                          <a:solidFill>
                            <a:srgbClr val="FFC000"/>
                          </a:solidFill>
                          <a:latin typeface="PrudentialModern SemCond" pitchFamily="2" charset="0"/>
                        </a:rPr>
                        <a:t>7.5% of AGI in 2017-2018</a:t>
                      </a:r>
                      <a:endParaRPr lang="en-US" sz="1100" b="0" dirty="0">
                        <a:solidFill>
                          <a:schemeClr val="bg1"/>
                        </a:solidFill>
                        <a:latin typeface="PrudentialModern SemCond" pitchFamily="2" charset="0"/>
                      </a:endParaRPr>
                    </a:p>
                  </a:txBody>
                  <a:tcPr anchor="ctr">
                    <a:solidFill>
                      <a:schemeClr val="accent1"/>
                    </a:solidFill>
                  </a:tcPr>
                </a:tc>
                <a:extLst>
                  <a:ext uri="{0D108BD9-81ED-4DB2-BD59-A6C34878D82A}">
                    <a16:rowId xmlns:a16="http://schemas.microsoft.com/office/drawing/2014/main" val="10004"/>
                  </a:ext>
                </a:extLst>
              </a:tr>
              <a:tr h="707358">
                <a:tc>
                  <a:txBody>
                    <a:bodyPr/>
                    <a:lstStyle/>
                    <a:p>
                      <a:pPr algn="ctr"/>
                      <a:r>
                        <a:rPr lang="en-US" sz="2000" b="0" dirty="0">
                          <a:solidFill>
                            <a:schemeClr val="accent5">
                              <a:lumMod val="50000"/>
                            </a:schemeClr>
                          </a:solidFill>
                          <a:latin typeface="PrudentialModern SemCond" pitchFamily="2" charset="0"/>
                        </a:rPr>
                        <a:t>Misc. Itemized Deduction</a:t>
                      </a:r>
                    </a:p>
                  </a:txBody>
                  <a:tcPr anchor="ctr"/>
                </a:tc>
                <a:tc>
                  <a:txBody>
                    <a:bodyPr/>
                    <a:lstStyle/>
                    <a:p>
                      <a:pPr algn="ctr"/>
                      <a:r>
                        <a:rPr lang="en-US" sz="1800" dirty="0">
                          <a:latin typeface="PrudentialModern SemCond" pitchFamily="2" charset="0"/>
                        </a:rPr>
                        <a:t>To</a:t>
                      </a:r>
                      <a:r>
                        <a:rPr lang="en-US" sz="1800" baseline="0" dirty="0">
                          <a:latin typeface="PrudentialModern SemCond" pitchFamily="2" charset="0"/>
                        </a:rPr>
                        <a:t> extent expenses exceeds 2% of AGI</a:t>
                      </a:r>
                      <a:endParaRPr lang="en-US" sz="1800" b="0" baseline="0" dirty="0">
                        <a:solidFill>
                          <a:schemeClr val="accent5">
                            <a:lumMod val="50000"/>
                          </a:schemeClr>
                        </a:solidFill>
                        <a:latin typeface="PrudentialModern SemCond" pitchFamily="2" charset="0"/>
                      </a:endParaRPr>
                    </a:p>
                  </a:txBody>
                  <a:tcPr anchor="ctr"/>
                </a:tc>
                <a:tc>
                  <a:txBody>
                    <a:bodyPr/>
                    <a:lstStyle/>
                    <a:p>
                      <a:pPr algn="ctr"/>
                      <a:r>
                        <a:rPr lang="en-US" sz="1800" b="0" dirty="0">
                          <a:solidFill>
                            <a:schemeClr val="bg1"/>
                          </a:solidFill>
                          <a:latin typeface="PrudentialModern SemCond" pitchFamily="2" charset="0"/>
                        </a:rPr>
                        <a:t>Repealed</a:t>
                      </a:r>
                    </a:p>
                  </a:txBody>
                  <a:tcPr anchor="ctr">
                    <a:solidFill>
                      <a:schemeClr val="accent1"/>
                    </a:solidFill>
                  </a:tcPr>
                </a:tc>
                <a:extLst>
                  <a:ext uri="{0D108BD9-81ED-4DB2-BD59-A6C34878D82A}">
                    <a16:rowId xmlns:a16="http://schemas.microsoft.com/office/drawing/2014/main" val="3314842600"/>
                  </a:ext>
                </a:extLst>
              </a:tr>
            </a:tbl>
          </a:graphicData>
        </a:graphic>
      </p:graphicFrame>
    </p:spTree>
    <p:extLst>
      <p:ext uri="{BB962C8B-B14F-4D97-AF65-F5344CB8AC3E}">
        <p14:creationId xmlns:p14="http://schemas.microsoft.com/office/powerpoint/2010/main" val="1915484292"/>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200" y="1143000"/>
            <a:ext cx="8120749" cy="3406966"/>
          </a:xfrm>
        </p:spPr>
        <p:txBody>
          <a:bodyPr anchor="ctr"/>
          <a:lstStyle/>
          <a:p>
            <a:pPr lvl="1">
              <a:spcBef>
                <a:spcPts val="0"/>
              </a:spcBef>
              <a:spcAft>
                <a:spcPts val="1200"/>
              </a:spcAft>
            </a:pPr>
            <a:r>
              <a:rPr lang="en-US" sz="2400" dirty="0"/>
              <a:t>The 2020 AMT exemption is </a:t>
            </a:r>
            <a:r>
              <a:rPr lang="en-US" sz="2400" b="1" dirty="0">
                <a:solidFill>
                  <a:schemeClr val="accent1"/>
                </a:solidFill>
              </a:rPr>
              <a:t>$72,900 </a:t>
            </a:r>
            <a:r>
              <a:rPr lang="en-US" sz="2400" dirty="0"/>
              <a:t>(single) and </a:t>
            </a:r>
            <a:r>
              <a:rPr lang="en-US" sz="2400" b="1" dirty="0">
                <a:solidFill>
                  <a:schemeClr val="accent1"/>
                </a:solidFill>
              </a:rPr>
              <a:t>$113,400 </a:t>
            </a:r>
            <a:r>
              <a:rPr lang="en-US" sz="2400" dirty="0"/>
              <a:t>(married)</a:t>
            </a:r>
            <a:endParaRPr lang="en-US" sz="2400" baseline="30000" dirty="0"/>
          </a:p>
          <a:p>
            <a:pPr lvl="1">
              <a:spcBef>
                <a:spcPts val="0"/>
              </a:spcBef>
              <a:spcAft>
                <a:spcPts val="1200"/>
              </a:spcAft>
            </a:pPr>
            <a:r>
              <a:rPr lang="en-US" sz="2400" dirty="0"/>
              <a:t>Threshold for phase-out of the AMT exemption increased to </a:t>
            </a:r>
            <a:r>
              <a:rPr lang="en-US" sz="2400" b="1" dirty="0">
                <a:solidFill>
                  <a:schemeClr val="accent1"/>
                </a:solidFill>
              </a:rPr>
              <a:t>$518,400 </a:t>
            </a:r>
            <a:r>
              <a:rPr lang="en-US" sz="2400" dirty="0"/>
              <a:t>(single) and </a:t>
            </a:r>
            <a:r>
              <a:rPr lang="en-US" sz="2400" b="1" dirty="0">
                <a:solidFill>
                  <a:schemeClr val="accent1"/>
                </a:solidFill>
              </a:rPr>
              <a:t>$1,036,800 </a:t>
            </a:r>
            <a:r>
              <a:rPr lang="en-US" sz="2400" dirty="0"/>
              <a:t>(married)</a:t>
            </a:r>
            <a:endParaRPr lang="en-US" sz="2000" baseline="30000" dirty="0"/>
          </a:p>
          <a:p>
            <a:pPr lvl="1">
              <a:spcBef>
                <a:spcPts val="0"/>
              </a:spcBef>
              <a:spcAft>
                <a:spcPts val="1200"/>
              </a:spcAft>
            </a:pPr>
            <a:r>
              <a:rPr lang="en-US" sz="2400" dirty="0"/>
              <a:t>Future exemptions will be adjusted for inflation</a:t>
            </a:r>
            <a:endParaRPr lang="en-US" sz="2400" baseline="30000" dirty="0"/>
          </a:p>
          <a:p>
            <a:pPr lvl="1">
              <a:spcBef>
                <a:spcPts val="0"/>
              </a:spcBef>
              <a:spcAft>
                <a:spcPts val="1200"/>
              </a:spcAft>
            </a:pPr>
            <a:r>
              <a:rPr lang="en-US" sz="2400" dirty="0"/>
              <a:t>AMT changes sunset after 2025</a:t>
            </a:r>
            <a:endParaRPr lang="en-US" sz="2400" baseline="30000" dirty="0"/>
          </a:p>
        </p:txBody>
      </p:sp>
      <p:sp>
        <p:nvSpPr>
          <p:cNvPr id="3" name="Title 2"/>
          <p:cNvSpPr>
            <a:spLocks noGrp="1"/>
          </p:cNvSpPr>
          <p:nvPr>
            <p:ph type="title"/>
          </p:nvPr>
        </p:nvSpPr>
        <p:spPr/>
        <p:txBody>
          <a:bodyPr anchor="ctr"/>
          <a:lstStyle/>
          <a:p>
            <a:r>
              <a:rPr lang="en-US" dirty="0">
                <a:solidFill>
                  <a:schemeClr val="accent2">
                    <a:lumMod val="50000"/>
                  </a:schemeClr>
                </a:solidFill>
              </a:rPr>
              <a:t>Alternative Minimum Tax (AMT) Relief</a:t>
            </a:r>
          </a:p>
        </p:txBody>
      </p:sp>
      <p:sp>
        <p:nvSpPr>
          <p:cNvPr id="4" name="TextBox 3"/>
          <p:cNvSpPr txBox="1"/>
          <p:nvPr/>
        </p:nvSpPr>
        <p:spPr>
          <a:xfrm>
            <a:off x="365760" y="5604589"/>
            <a:ext cx="8305800" cy="276999"/>
          </a:xfrm>
          <a:prstGeom prst="rect">
            <a:avLst/>
          </a:prstGeom>
          <a:noFill/>
        </p:spPr>
        <p:txBody>
          <a:bodyPr wrap="square" rtlCol="0">
            <a:spAutoFit/>
          </a:bodyPr>
          <a:lstStyle/>
          <a:p>
            <a:pPr lvl="0">
              <a:defRPr/>
            </a:pPr>
            <a:r>
              <a:rPr kumimoji="0" lang="en-US" sz="1200" b="0" i="0" u="none" strike="noStrike" kern="1200" cap="none" spc="0" normalizeH="0" baseline="0" noProof="0" dirty="0">
                <a:ln>
                  <a:noFill/>
                </a:ln>
                <a:solidFill>
                  <a:srgbClr val="0C0C0C"/>
                </a:solidFill>
                <a:effectLst/>
                <a:uLnTx/>
                <a:uFillTx/>
                <a:latin typeface="Arial Narrow" panose="020B0606020202030204" pitchFamily="34" charset="0"/>
                <a:ea typeface="+mn-ea"/>
                <a:cs typeface="+mn-cs"/>
              </a:rPr>
              <a:t>Source: </a:t>
            </a:r>
            <a:r>
              <a:rPr lang="en-US" sz="1200" dirty="0">
                <a:solidFill>
                  <a:srgbClr val="0C0C0C"/>
                </a:solidFill>
                <a:latin typeface="Arial Narrow" panose="020B0606020202030204" pitchFamily="34" charset="0"/>
              </a:rPr>
              <a:t>Rev. Proc. 2019-44 Nov. 6, 2019</a:t>
            </a:r>
            <a:endParaRPr kumimoji="0" lang="en-US" sz="1200" b="0" i="0" u="none" strike="noStrike" kern="1200" cap="none" spc="0" normalizeH="0" baseline="0" noProof="0" dirty="0">
              <a:ln>
                <a:noFill/>
              </a:ln>
              <a:solidFill>
                <a:srgbClr val="0C0C0C"/>
              </a:solidFill>
              <a:effectLst/>
              <a:uLnTx/>
              <a:uFillTx/>
              <a:latin typeface="Arial Narrow" panose="020B0606020202030204" pitchFamily="34" charset="0"/>
              <a:ea typeface="+mn-ea"/>
              <a:cs typeface="+mn-cs"/>
            </a:endParaRPr>
          </a:p>
        </p:txBody>
      </p:sp>
      <p:sp>
        <p:nvSpPr>
          <p:cNvPr id="6" name="TextBox 5">
            <a:extLst>
              <a:ext uri="{FF2B5EF4-FFF2-40B4-BE49-F238E27FC236}">
                <a16:creationId xmlns:a16="http://schemas.microsoft.com/office/drawing/2014/main" id="{D62FE669-5C8B-4D73-B35F-C6BCD33FD5D5}"/>
              </a:ext>
            </a:extLst>
          </p:cNvPr>
          <p:cNvSpPr txBox="1"/>
          <p:nvPr/>
        </p:nvSpPr>
        <p:spPr>
          <a:xfrm>
            <a:off x="7975421" y="6642556"/>
            <a:ext cx="1024200" cy="215444"/>
          </a:xfrm>
          <a:prstGeom prst="rect">
            <a:avLst/>
          </a:prstGeom>
          <a:noFill/>
        </p:spPr>
        <p:txBody>
          <a:bodyPr wrap="square" rtlCol="0">
            <a:spAutoFit/>
          </a:bodyPr>
          <a:lstStyle/>
          <a:p>
            <a:r>
              <a:rPr lang="en-US" sz="800" dirty="0">
                <a:solidFill>
                  <a:schemeClr val="bg1"/>
                </a:solidFill>
                <a:latin typeface="PrudentialModern Med Cond" pitchFamily="2" charset="0"/>
              </a:rPr>
              <a:t>SL 00128  12/2018</a:t>
            </a:r>
          </a:p>
        </p:txBody>
      </p:sp>
    </p:spTree>
    <p:extLst>
      <p:ext uri="{BB962C8B-B14F-4D97-AF65-F5344CB8AC3E}">
        <p14:creationId xmlns:p14="http://schemas.microsoft.com/office/powerpoint/2010/main" val="151325740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r>
              <a:rPr lang="en-US" b="1" dirty="0">
                <a:solidFill>
                  <a:schemeClr val="accent2">
                    <a:lumMod val="50000"/>
                  </a:schemeClr>
                </a:solidFill>
              </a:rPr>
              <a:t>Business Tax</a:t>
            </a:r>
            <a:br>
              <a:rPr lang="en-US" b="1" dirty="0">
                <a:solidFill>
                  <a:schemeClr val="accent2">
                    <a:lumMod val="50000"/>
                  </a:schemeClr>
                </a:solidFill>
              </a:rPr>
            </a:br>
            <a:r>
              <a:rPr lang="en-US" sz="2400" b="1" dirty="0">
                <a:solidFill>
                  <a:srgbClr val="0070C0"/>
                </a:solidFill>
              </a:rPr>
              <a:t>2020 Inflation Adjusted</a:t>
            </a:r>
            <a:endParaRPr lang="en-US" b="1" dirty="0">
              <a:solidFill>
                <a:srgbClr val="0070C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424572136"/>
              </p:ext>
            </p:extLst>
          </p:nvPr>
        </p:nvGraphicFramePr>
        <p:xfrm>
          <a:off x="457199" y="1075924"/>
          <a:ext cx="8321041" cy="4743838"/>
        </p:xfrm>
        <a:graphic>
          <a:graphicData uri="http://schemas.openxmlformats.org/drawingml/2006/table">
            <a:tbl>
              <a:tblPr firstRow="1" bandRow="1">
                <a:tableStyleId>{5C22544A-7EE6-4342-B048-85BDC9FD1C3A}</a:tableStyleId>
              </a:tblPr>
              <a:tblGrid>
                <a:gridCol w="1739785">
                  <a:extLst>
                    <a:ext uri="{9D8B030D-6E8A-4147-A177-3AD203B41FA5}">
                      <a16:colId xmlns:a16="http://schemas.microsoft.com/office/drawing/2014/main" val="20000"/>
                    </a:ext>
                  </a:extLst>
                </a:gridCol>
                <a:gridCol w="2144784">
                  <a:extLst>
                    <a:ext uri="{9D8B030D-6E8A-4147-A177-3AD203B41FA5}">
                      <a16:colId xmlns:a16="http://schemas.microsoft.com/office/drawing/2014/main" val="20001"/>
                    </a:ext>
                  </a:extLst>
                </a:gridCol>
                <a:gridCol w="4436472">
                  <a:extLst>
                    <a:ext uri="{9D8B030D-6E8A-4147-A177-3AD203B41FA5}">
                      <a16:colId xmlns:a16="http://schemas.microsoft.com/office/drawing/2014/main" val="20002"/>
                    </a:ext>
                  </a:extLst>
                </a:gridCol>
              </a:tblGrid>
              <a:tr h="507118">
                <a:tc>
                  <a:txBody>
                    <a:bodyPr/>
                    <a:lstStyle/>
                    <a:p>
                      <a:pPr algn="ctr"/>
                      <a:endParaRPr lang="en-US" sz="1200" b="1" dirty="0">
                        <a:latin typeface="PrudentialModern SemCond" pitchFamily="2" charset="0"/>
                      </a:endParaRPr>
                    </a:p>
                  </a:txBody>
                  <a:tcPr anchor="ctr"/>
                </a:tc>
                <a:tc>
                  <a:txBody>
                    <a:bodyPr/>
                    <a:lstStyle/>
                    <a:p>
                      <a:pPr algn="ctr"/>
                      <a:r>
                        <a:rPr lang="en-US" sz="2000" dirty="0">
                          <a:latin typeface="PrudentialModern SemCond" pitchFamily="2" charset="0"/>
                        </a:rPr>
                        <a:t>Before TCJA*</a:t>
                      </a:r>
                      <a:endParaRPr lang="en-US" sz="2000" b="1" dirty="0">
                        <a:latin typeface="PrudentialModern SemCond" pitchFamily="2" charset="0"/>
                      </a:endParaRPr>
                    </a:p>
                  </a:txBody>
                  <a:tcPr anchor="ctr"/>
                </a:tc>
                <a:tc>
                  <a:txBody>
                    <a:bodyPr/>
                    <a:lstStyle/>
                    <a:p>
                      <a:pPr algn="ctr"/>
                      <a:r>
                        <a:rPr lang="en-US" sz="2000" dirty="0">
                          <a:latin typeface="PrudentialModern SemCond" pitchFamily="2" charset="0"/>
                        </a:rPr>
                        <a:t>After TCJA</a:t>
                      </a:r>
                      <a:r>
                        <a:rPr lang="en-US" sz="2000" b="0" baseline="30000" dirty="0">
                          <a:latin typeface="PrudentialModern SemCond" pitchFamily="2" charset="0"/>
                        </a:rPr>
                        <a:t>†</a:t>
                      </a:r>
                      <a:endParaRPr lang="en-US" sz="1100" b="0" baseline="30000" dirty="0">
                        <a:latin typeface="PrudentialModern SemCond" pitchFamily="2" charset="0"/>
                      </a:endParaRPr>
                    </a:p>
                  </a:txBody>
                  <a:tcPr anchor="ctr"/>
                </a:tc>
                <a:extLst>
                  <a:ext uri="{0D108BD9-81ED-4DB2-BD59-A6C34878D82A}">
                    <a16:rowId xmlns:a16="http://schemas.microsoft.com/office/drawing/2014/main" val="10000"/>
                  </a:ext>
                </a:extLst>
              </a:tr>
              <a:tr h="520509">
                <a:tc>
                  <a:txBody>
                    <a:bodyPr/>
                    <a:lstStyle/>
                    <a:p>
                      <a:pPr algn="ctr"/>
                      <a:r>
                        <a:rPr lang="en-US" sz="1600" b="1" dirty="0">
                          <a:latin typeface="PrudentialModern SemCond" pitchFamily="2" charset="0"/>
                        </a:rPr>
                        <a:t>Top Corporate</a:t>
                      </a:r>
                      <a:r>
                        <a:rPr lang="en-US" sz="1600" b="1" baseline="0" dirty="0">
                          <a:latin typeface="PrudentialModern SemCond" pitchFamily="2" charset="0"/>
                        </a:rPr>
                        <a:t> Tax Rate</a:t>
                      </a:r>
                      <a:endParaRPr lang="en-US" sz="1600" b="1" dirty="0">
                        <a:solidFill>
                          <a:schemeClr val="accent5">
                            <a:lumMod val="75000"/>
                          </a:schemeClr>
                        </a:solidFill>
                        <a:latin typeface="PrudentialModern SemCond" pitchFamily="2" charset="0"/>
                      </a:endParaRPr>
                    </a:p>
                  </a:txBody>
                  <a:tcPr anchor="ctr">
                    <a:solidFill>
                      <a:schemeClr val="bg2"/>
                    </a:solidFill>
                  </a:tcPr>
                </a:tc>
                <a:tc>
                  <a:txBody>
                    <a:bodyPr/>
                    <a:lstStyle/>
                    <a:p>
                      <a:pPr algn="ctr"/>
                      <a:r>
                        <a:rPr lang="en-US" sz="1800" dirty="0">
                          <a:latin typeface="PrudentialModern SemCond" pitchFamily="2" charset="0"/>
                        </a:rPr>
                        <a:t>35%</a:t>
                      </a:r>
                      <a:endParaRPr lang="en-US" sz="1800" b="1" dirty="0">
                        <a:solidFill>
                          <a:srgbClr val="002060"/>
                        </a:solidFill>
                        <a:latin typeface="PrudentialModern SemCond" pitchFamily="2" charset="0"/>
                      </a:endParaRPr>
                    </a:p>
                  </a:txBody>
                  <a:tcPr anchor="ctr">
                    <a:solidFill>
                      <a:schemeClr val="bg2"/>
                    </a:solidFill>
                  </a:tcPr>
                </a:tc>
                <a:tc>
                  <a:txBody>
                    <a:bodyPr/>
                    <a:lstStyle/>
                    <a:p>
                      <a:pPr algn="ctr"/>
                      <a:r>
                        <a:rPr lang="en-US" sz="1800" b="1" dirty="0">
                          <a:solidFill>
                            <a:srgbClr val="FFC000"/>
                          </a:solidFill>
                          <a:latin typeface="PrudentialModern SemCond" pitchFamily="2" charset="0"/>
                        </a:rPr>
                        <a:t>21%</a:t>
                      </a:r>
                    </a:p>
                  </a:txBody>
                  <a:tcPr anchor="ctr">
                    <a:solidFill>
                      <a:schemeClr val="accent1"/>
                    </a:solidFill>
                  </a:tcPr>
                </a:tc>
                <a:extLst>
                  <a:ext uri="{0D108BD9-81ED-4DB2-BD59-A6C34878D82A}">
                    <a16:rowId xmlns:a16="http://schemas.microsoft.com/office/drawing/2014/main" val="10001"/>
                  </a:ext>
                </a:extLst>
              </a:tr>
              <a:tr h="902216">
                <a:tc>
                  <a:txBody>
                    <a:bodyPr/>
                    <a:lstStyle/>
                    <a:p>
                      <a:pPr algn="ctr"/>
                      <a:r>
                        <a:rPr lang="en-US" sz="1600" b="1" dirty="0">
                          <a:latin typeface="PrudentialModern SemCond" pitchFamily="2" charset="0"/>
                        </a:rPr>
                        <a:t>Top Pass-Through Tax Rate</a:t>
                      </a:r>
                      <a:endParaRPr lang="en-US" sz="1600" b="1" dirty="0">
                        <a:solidFill>
                          <a:schemeClr val="accent5">
                            <a:lumMod val="75000"/>
                          </a:schemeClr>
                        </a:solidFill>
                        <a:latin typeface="PrudentialModern SemCond" pitchFamily="2" charset="0"/>
                      </a:endParaRPr>
                    </a:p>
                  </a:txBody>
                  <a:tcPr anchor="ctr">
                    <a:solidFill>
                      <a:schemeClr val="bg2"/>
                    </a:solidFill>
                  </a:tcPr>
                </a:tc>
                <a:tc>
                  <a:txBody>
                    <a:bodyPr/>
                    <a:lstStyle/>
                    <a:p>
                      <a:pPr algn="ctr"/>
                      <a:r>
                        <a:rPr lang="en-US" sz="1800" dirty="0">
                          <a:latin typeface="PrudentialModern SemCond" pitchFamily="2" charset="0"/>
                        </a:rPr>
                        <a:t>39.6%</a:t>
                      </a:r>
                      <a:endParaRPr lang="en-US" sz="1800" b="1" dirty="0">
                        <a:solidFill>
                          <a:srgbClr val="002060"/>
                        </a:solidFill>
                        <a:latin typeface="PrudentialModern SemCond" pitchFamily="2" charset="0"/>
                      </a:endParaRPr>
                    </a:p>
                  </a:txBody>
                  <a:tcPr anchor="ctr">
                    <a:solidFill>
                      <a:schemeClr val="bg2"/>
                    </a:solidFill>
                  </a:tcPr>
                </a:tc>
                <a:tc>
                  <a:txBody>
                    <a:bodyPr/>
                    <a:lstStyle/>
                    <a:p>
                      <a:pPr algn="ctr"/>
                      <a:r>
                        <a:rPr lang="en-US" sz="1800" b="1" dirty="0">
                          <a:solidFill>
                            <a:srgbClr val="FFC000"/>
                          </a:solidFill>
                          <a:latin typeface="PrudentialModern SemCond" pitchFamily="2" charset="0"/>
                        </a:rPr>
                        <a:t>37%</a:t>
                      </a:r>
                    </a:p>
                    <a:p>
                      <a:pPr marL="0" indent="0" algn="ctr">
                        <a:buFont typeface="Arial" panose="020B0604020202020204" pitchFamily="34" charset="0"/>
                        <a:buNone/>
                      </a:pPr>
                      <a:r>
                        <a:rPr lang="en-US" sz="1800" b="1" dirty="0">
                          <a:solidFill>
                            <a:schemeClr val="bg1"/>
                          </a:solidFill>
                          <a:latin typeface="PrudentialModern SemCond" pitchFamily="2" charset="0"/>
                        </a:rPr>
                        <a:t>20% tax deduction</a:t>
                      </a:r>
                    </a:p>
                    <a:p>
                      <a:pPr marL="0" indent="0" algn="ctr">
                        <a:buFont typeface="Arial" panose="020B0604020202020204" pitchFamily="34" charset="0"/>
                        <a:buNone/>
                      </a:pPr>
                      <a:r>
                        <a:rPr lang="en-US" sz="1000" b="1" dirty="0">
                          <a:solidFill>
                            <a:schemeClr val="bg1"/>
                          </a:solidFill>
                          <a:latin typeface="PrudentialModern SemCond" pitchFamily="2" charset="0"/>
                        </a:rPr>
                        <a:t> </a:t>
                      </a:r>
                    </a:p>
                    <a:p>
                      <a:pPr marL="463550" lvl="1" indent="-285750" algn="l">
                        <a:spcAft>
                          <a:spcPts val="600"/>
                        </a:spcAft>
                        <a:buFont typeface="Wingdings" panose="05000000000000000000" pitchFamily="2" charset="2"/>
                        <a:buChar char="§"/>
                      </a:pPr>
                      <a:r>
                        <a:rPr lang="en-US" sz="1600" b="1" dirty="0">
                          <a:solidFill>
                            <a:schemeClr val="bg1"/>
                          </a:solidFill>
                          <a:latin typeface="PrudentialModern SemCond" pitchFamily="2" charset="0"/>
                        </a:rPr>
                        <a:t>Service businesses excluded except for taxpayers with taxable income less than $163.3k (single) $326.6k (joint)* </a:t>
                      </a:r>
                    </a:p>
                    <a:p>
                      <a:pPr marL="463550" marR="0" lvl="1"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sz="1600" dirty="0">
                          <a:solidFill>
                            <a:schemeClr val="bg1"/>
                          </a:solidFill>
                          <a:latin typeface="PrudentialModern SemCond" pitchFamily="2" charset="0"/>
                        </a:rPr>
                        <a:t>In 2019, $160.7k (single) / $321.4k (joint)</a:t>
                      </a:r>
                      <a:endParaRPr lang="en-US" sz="1600" b="1" dirty="0">
                        <a:solidFill>
                          <a:schemeClr val="bg1"/>
                        </a:solidFill>
                        <a:latin typeface="PrudentialModern SemCond" pitchFamily="2" charset="0"/>
                      </a:endParaRPr>
                    </a:p>
                    <a:p>
                      <a:pPr marL="463550" lvl="1" indent="-285750" algn="l">
                        <a:spcAft>
                          <a:spcPts val="600"/>
                        </a:spcAft>
                        <a:buFont typeface="Wingdings" panose="05000000000000000000" pitchFamily="2" charset="2"/>
                        <a:buChar char="§"/>
                      </a:pPr>
                      <a:r>
                        <a:rPr lang="en-US" sz="1600" b="1" dirty="0">
                          <a:solidFill>
                            <a:schemeClr val="bg1"/>
                          </a:solidFill>
                          <a:latin typeface="PrudentialModern SemCond" pitchFamily="2" charset="0"/>
                        </a:rPr>
                        <a:t>20% deduction limited to the greater of </a:t>
                      </a:r>
                    </a:p>
                    <a:p>
                      <a:pPr marL="920750" lvl="2" indent="-285750" algn="l">
                        <a:spcAft>
                          <a:spcPts val="600"/>
                        </a:spcAft>
                        <a:buFont typeface="Wingdings" panose="05000000000000000000" pitchFamily="2" charset="2"/>
                        <a:buChar char="§"/>
                      </a:pPr>
                      <a:r>
                        <a:rPr lang="en-US" sz="1600" b="1" dirty="0">
                          <a:solidFill>
                            <a:schemeClr val="bg1"/>
                          </a:solidFill>
                          <a:latin typeface="PrudentialModern SemCond" pitchFamily="2" charset="0"/>
                        </a:rPr>
                        <a:t>(a) 50% of W-2 wages or </a:t>
                      </a:r>
                    </a:p>
                    <a:p>
                      <a:pPr marL="920750" lvl="2" indent="-285750" algn="l">
                        <a:spcAft>
                          <a:spcPts val="600"/>
                        </a:spcAft>
                        <a:buFont typeface="Wingdings" panose="05000000000000000000" pitchFamily="2" charset="2"/>
                        <a:buChar char="§"/>
                      </a:pPr>
                      <a:r>
                        <a:rPr lang="en-US" sz="1600" b="1" dirty="0">
                          <a:solidFill>
                            <a:schemeClr val="bg1"/>
                          </a:solidFill>
                          <a:latin typeface="PrudentialModern SemCond" pitchFamily="2" charset="0"/>
                        </a:rPr>
                        <a:t>(b) 25% of W-2 wages plus 2.5% of unadjusted basis of qualified property</a:t>
                      </a:r>
                    </a:p>
                    <a:p>
                      <a:pPr marL="463550" lvl="1" indent="-285750" algn="l">
                        <a:spcAft>
                          <a:spcPts val="600"/>
                        </a:spcAft>
                        <a:buFont typeface="Wingdings" panose="05000000000000000000" pitchFamily="2" charset="2"/>
                        <a:buChar char="§"/>
                      </a:pPr>
                      <a:r>
                        <a:rPr lang="en-US" sz="1600" b="1" dirty="0">
                          <a:solidFill>
                            <a:schemeClr val="bg1"/>
                          </a:solidFill>
                          <a:latin typeface="PrudentialModern SemCond" pitchFamily="2" charset="0"/>
                        </a:rPr>
                        <a:t>Sunsets after 2025</a:t>
                      </a:r>
                    </a:p>
                    <a:p>
                      <a:pPr marL="457200" lvl="1" indent="0" algn="l">
                        <a:buFont typeface="Arial" panose="020B0604020202020204" pitchFamily="34" charset="0"/>
                        <a:buNone/>
                      </a:pPr>
                      <a:endParaRPr lang="en-US" sz="1400" b="0" dirty="0">
                        <a:solidFill>
                          <a:schemeClr val="bg1"/>
                        </a:solidFill>
                        <a:latin typeface="PrudentialModern SemCond" pitchFamily="2" charset="0"/>
                      </a:endParaRPr>
                    </a:p>
                  </a:txBody>
                  <a:tcPr anchor="ctr">
                    <a:solidFill>
                      <a:schemeClr val="accent1"/>
                    </a:solidFill>
                  </a:tcPr>
                </a:tc>
                <a:extLst>
                  <a:ext uri="{0D108BD9-81ED-4DB2-BD59-A6C34878D82A}">
                    <a16:rowId xmlns:a16="http://schemas.microsoft.com/office/drawing/2014/main" val="10002"/>
                  </a:ext>
                </a:extLst>
              </a:tr>
            </a:tbl>
          </a:graphicData>
        </a:graphic>
      </p:graphicFrame>
      <p:sp>
        <p:nvSpPr>
          <p:cNvPr id="2" name="TextBox 1">
            <a:extLst>
              <a:ext uri="{FF2B5EF4-FFF2-40B4-BE49-F238E27FC236}">
                <a16:creationId xmlns:a16="http://schemas.microsoft.com/office/drawing/2014/main" id="{B9648C6E-E524-44E7-86CC-DAA393AC0467}"/>
              </a:ext>
            </a:extLst>
          </p:cNvPr>
          <p:cNvSpPr txBox="1"/>
          <p:nvPr/>
        </p:nvSpPr>
        <p:spPr>
          <a:xfrm>
            <a:off x="7870437" y="6650846"/>
            <a:ext cx="108585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PrudentialModern Med Cond" pitchFamily="2" charset="0"/>
              </a:rPr>
              <a:t>SL</a:t>
            </a:r>
            <a:r>
              <a:rPr kumimoji="0" lang="en-US" sz="800" b="0"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 00121  11/2019</a:t>
            </a:r>
          </a:p>
        </p:txBody>
      </p:sp>
      <p:sp>
        <p:nvSpPr>
          <p:cNvPr id="8" name="TextBox 7">
            <a:extLst>
              <a:ext uri="{FF2B5EF4-FFF2-40B4-BE49-F238E27FC236}">
                <a16:creationId xmlns:a16="http://schemas.microsoft.com/office/drawing/2014/main" id="{8E45B452-B555-42B8-9ABE-18BB733AD40B}"/>
              </a:ext>
            </a:extLst>
          </p:cNvPr>
          <p:cNvSpPr txBox="1"/>
          <p:nvPr/>
        </p:nvSpPr>
        <p:spPr>
          <a:xfrm>
            <a:off x="393076" y="5817685"/>
            <a:ext cx="8102347" cy="246221"/>
          </a:xfrm>
          <a:prstGeom prst="rect">
            <a:avLst/>
          </a:prstGeom>
          <a:noFill/>
        </p:spPr>
        <p:txBody>
          <a:bodyPr wrap="square" rtlCol="0">
            <a:spAutoFit/>
          </a:bodyPr>
          <a:lstStyle/>
          <a:p>
            <a:pPr lvl="0">
              <a:defRPr/>
            </a:pPr>
            <a:r>
              <a:rPr kumimoji="0" lang="en-US" sz="1000" b="0" i="0" u="none" strike="noStrike" kern="1200" cap="none" spc="0" normalizeH="0" baseline="0" noProof="0" dirty="0">
                <a:ln>
                  <a:noFill/>
                </a:ln>
                <a:solidFill>
                  <a:srgbClr val="0C0C0C"/>
                </a:solidFill>
                <a:effectLst/>
                <a:uLnTx/>
                <a:uFillTx/>
                <a:latin typeface="PrudentialModern Med Cond" pitchFamily="2" charset="0"/>
              </a:rPr>
              <a:t>Sources: *</a:t>
            </a:r>
            <a:r>
              <a:rPr lang="en-US" sz="1000" dirty="0">
                <a:solidFill>
                  <a:srgbClr val="0C0C0C"/>
                </a:solidFill>
                <a:latin typeface="PrudentialModern Med Cond" pitchFamily="2" charset="0"/>
              </a:rPr>
              <a:t>Rev. Proc. 2019-44 Nov. 6, 2019; </a:t>
            </a:r>
            <a:r>
              <a:rPr kumimoji="0" lang="en-US" sz="1000" b="0" i="0" u="none" strike="noStrike" kern="1200" cap="none" spc="0" normalizeH="0" baseline="0" noProof="0" dirty="0">
                <a:ln>
                  <a:noFill/>
                </a:ln>
                <a:solidFill>
                  <a:srgbClr val="0C0C0C"/>
                </a:solidFill>
                <a:effectLst/>
                <a:uLnTx/>
                <a:uFillTx/>
                <a:latin typeface="PrudentialModern Med Cond" pitchFamily="2" charset="0"/>
              </a:rPr>
              <a:t>†</a:t>
            </a:r>
            <a:r>
              <a:rPr kumimoji="0" lang="en-US" sz="1000" b="0" i="0" u="none" strike="noStrike" kern="1200" cap="none" spc="0" normalizeH="0" baseline="0" noProof="0" dirty="0" err="1">
                <a:ln>
                  <a:noFill/>
                </a:ln>
                <a:solidFill>
                  <a:srgbClr val="0C0C0C"/>
                </a:solidFill>
                <a:effectLst/>
                <a:uLnTx/>
                <a:uFillTx/>
                <a:latin typeface="PrudentialModern Med Cond" pitchFamily="2" charset="0"/>
              </a:rPr>
              <a:t>Pub.L</a:t>
            </a:r>
            <a:r>
              <a:rPr kumimoji="0" lang="en-US" sz="1000" b="0" i="0" u="none" strike="noStrike" kern="1200" cap="none" spc="0" normalizeH="0" baseline="0" noProof="0" dirty="0">
                <a:ln>
                  <a:noFill/>
                </a:ln>
                <a:solidFill>
                  <a:srgbClr val="0C0C0C"/>
                </a:solidFill>
                <a:effectLst/>
                <a:uLnTx/>
                <a:uFillTx/>
                <a:latin typeface="PrudentialModern Med Cond" pitchFamily="2" charset="0"/>
              </a:rPr>
              <a:t>. 115-97, aka “H.R.1 “ or the “Tax Cuts and Jobs Act”; December 22, 2017</a:t>
            </a:r>
          </a:p>
        </p:txBody>
      </p:sp>
    </p:spTree>
    <p:extLst>
      <p:ext uri="{BB962C8B-B14F-4D97-AF65-F5344CB8AC3E}">
        <p14:creationId xmlns:p14="http://schemas.microsoft.com/office/powerpoint/2010/main" val="1187563510"/>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r>
              <a:rPr lang="en-US" b="1" dirty="0">
                <a:solidFill>
                  <a:schemeClr val="accent2">
                    <a:lumMod val="50000"/>
                  </a:schemeClr>
                </a:solidFill>
              </a:rPr>
              <a:t>Business Tax</a:t>
            </a:r>
            <a:br>
              <a:rPr lang="en-US" b="1" dirty="0">
                <a:solidFill>
                  <a:schemeClr val="accent2">
                    <a:lumMod val="50000"/>
                  </a:schemeClr>
                </a:solidFill>
              </a:rPr>
            </a:br>
            <a:r>
              <a:rPr lang="en-US" sz="2400" b="1" dirty="0">
                <a:solidFill>
                  <a:srgbClr val="0070C0"/>
                </a:solidFill>
              </a:rPr>
              <a:t>2020 Inflation Adjusted</a:t>
            </a:r>
            <a:endParaRPr lang="en-US" b="1" dirty="0">
              <a:solidFill>
                <a:srgbClr val="0070C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732219589"/>
              </p:ext>
            </p:extLst>
          </p:nvPr>
        </p:nvGraphicFramePr>
        <p:xfrm>
          <a:off x="457200" y="1143000"/>
          <a:ext cx="8321040" cy="4083756"/>
        </p:xfrm>
        <a:graphic>
          <a:graphicData uri="http://schemas.openxmlformats.org/drawingml/2006/table">
            <a:tbl>
              <a:tblPr firstRow="1" bandRow="1">
                <a:tableStyleId>{5C22544A-7EE6-4342-B048-85BDC9FD1C3A}</a:tableStyleId>
              </a:tblPr>
              <a:tblGrid>
                <a:gridCol w="2477691">
                  <a:extLst>
                    <a:ext uri="{9D8B030D-6E8A-4147-A177-3AD203B41FA5}">
                      <a16:colId xmlns:a16="http://schemas.microsoft.com/office/drawing/2014/main" val="20000"/>
                    </a:ext>
                  </a:extLst>
                </a:gridCol>
                <a:gridCol w="2568115">
                  <a:extLst>
                    <a:ext uri="{9D8B030D-6E8A-4147-A177-3AD203B41FA5}">
                      <a16:colId xmlns:a16="http://schemas.microsoft.com/office/drawing/2014/main" val="20001"/>
                    </a:ext>
                  </a:extLst>
                </a:gridCol>
                <a:gridCol w="3275234">
                  <a:extLst>
                    <a:ext uri="{9D8B030D-6E8A-4147-A177-3AD203B41FA5}">
                      <a16:colId xmlns:a16="http://schemas.microsoft.com/office/drawing/2014/main" val="20002"/>
                    </a:ext>
                  </a:extLst>
                </a:gridCol>
              </a:tblGrid>
              <a:tr h="425102">
                <a:tc>
                  <a:txBody>
                    <a:bodyPr/>
                    <a:lstStyle/>
                    <a:p>
                      <a:pPr algn="ctr"/>
                      <a:endParaRPr lang="en-US" sz="1200" b="1" dirty="0"/>
                    </a:p>
                  </a:txBody>
                  <a:tcPr anchor="ctr"/>
                </a:tc>
                <a:tc>
                  <a:txBody>
                    <a:bodyPr/>
                    <a:lstStyle/>
                    <a:p>
                      <a:pPr algn="ctr"/>
                      <a:r>
                        <a:rPr lang="en-US" sz="2000" dirty="0"/>
                        <a:t>Before TCJA*</a:t>
                      </a:r>
                      <a:endParaRPr lang="en-US" sz="2000" b="1" dirty="0"/>
                    </a:p>
                  </a:txBody>
                  <a:tcPr anchor="ctr"/>
                </a:tc>
                <a:tc>
                  <a:txBody>
                    <a:bodyPr/>
                    <a:lstStyle/>
                    <a:p>
                      <a:pPr algn="ctr"/>
                      <a:r>
                        <a:rPr lang="en-US" sz="2000" dirty="0"/>
                        <a:t>After TCJA</a:t>
                      </a:r>
                      <a:r>
                        <a:rPr lang="en-US" sz="2000" b="0" baseline="30000" dirty="0"/>
                        <a:t>†</a:t>
                      </a:r>
                      <a:endParaRPr lang="en-US" sz="1100" b="0" baseline="30000" dirty="0"/>
                    </a:p>
                  </a:txBody>
                  <a:tcPr anchor="ctr"/>
                </a:tc>
                <a:extLst>
                  <a:ext uri="{0D108BD9-81ED-4DB2-BD59-A6C34878D82A}">
                    <a16:rowId xmlns:a16="http://schemas.microsoft.com/office/drawing/2014/main" val="10000"/>
                  </a:ext>
                </a:extLst>
              </a:tr>
              <a:tr h="359702">
                <a:tc>
                  <a:txBody>
                    <a:bodyPr/>
                    <a:lstStyle/>
                    <a:p>
                      <a:pPr algn="ctr"/>
                      <a:r>
                        <a:rPr lang="en-US" sz="1600" b="1" dirty="0"/>
                        <a:t>Interest</a:t>
                      </a:r>
                      <a:endParaRPr lang="en-US" sz="1600" b="1" dirty="0">
                        <a:solidFill>
                          <a:schemeClr val="accent5">
                            <a:lumMod val="75000"/>
                          </a:schemeClr>
                        </a:solidFill>
                      </a:endParaRPr>
                    </a:p>
                  </a:txBody>
                  <a:tcPr anchor="ctr"/>
                </a:tc>
                <a:tc>
                  <a:txBody>
                    <a:bodyPr/>
                    <a:lstStyle/>
                    <a:p>
                      <a:pPr algn="ctr"/>
                      <a:r>
                        <a:rPr lang="en-US" sz="1600" kern="1200" baseline="0" dirty="0"/>
                        <a:t>Deductible</a:t>
                      </a:r>
                      <a:endParaRPr lang="en-US" sz="1600" b="1" kern="1200" baseline="0" dirty="0">
                        <a:solidFill>
                          <a:schemeClr val="accent5">
                            <a:lumMod val="75000"/>
                          </a:schemeClr>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baseline="0" dirty="0">
                          <a:solidFill>
                            <a:srgbClr val="FFC000"/>
                          </a:solidFill>
                        </a:rPr>
                        <a:t>Up to 30% </a:t>
                      </a:r>
                      <a:r>
                        <a:rPr lang="en-US" sz="1600" kern="1200" baseline="0" dirty="0">
                          <a:solidFill>
                            <a:schemeClr val="bg1"/>
                          </a:solidFill>
                        </a:rPr>
                        <a:t>of taxable income</a:t>
                      </a:r>
                    </a:p>
                  </a:txBody>
                  <a:tcPr anchor="ctr">
                    <a:solidFill>
                      <a:schemeClr val="accent1"/>
                    </a:solidFill>
                  </a:tcPr>
                </a:tc>
                <a:extLst>
                  <a:ext uri="{0D108BD9-81ED-4DB2-BD59-A6C34878D82A}">
                    <a16:rowId xmlns:a16="http://schemas.microsoft.com/office/drawing/2014/main" val="1923337050"/>
                  </a:ext>
                </a:extLst>
              </a:tr>
              <a:tr h="1275307">
                <a:tc>
                  <a:txBody>
                    <a:bodyPr/>
                    <a:lstStyle/>
                    <a:p>
                      <a:pPr algn="ctr"/>
                      <a:r>
                        <a:rPr lang="en-US" sz="1600" b="1" dirty="0"/>
                        <a:t>Section 168 Bonus Depreciation</a:t>
                      </a:r>
                      <a:r>
                        <a:rPr lang="en-US" sz="1600" b="1" baseline="0" dirty="0"/>
                        <a:t> </a:t>
                      </a:r>
                      <a:endParaRPr lang="en-US" sz="1600" b="1" dirty="0">
                        <a:solidFill>
                          <a:schemeClr val="accent5">
                            <a:lumMod val="75000"/>
                          </a:schemeClr>
                        </a:solidFill>
                      </a:endParaRPr>
                    </a:p>
                  </a:txBody>
                  <a:tcPr anchor="ctr"/>
                </a:tc>
                <a:tc>
                  <a:txBody>
                    <a:bodyPr/>
                    <a:lstStyle/>
                    <a:p>
                      <a:pPr algn="ctr"/>
                      <a:r>
                        <a:rPr lang="en-US" sz="1600" kern="1200" baseline="0" dirty="0"/>
                        <a:t>Allows for </a:t>
                      </a:r>
                      <a:r>
                        <a:rPr lang="en-US" sz="1600" b="1" kern="1200" baseline="0" dirty="0"/>
                        <a:t>50%</a:t>
                      </a:r>
                      <a:r>
                        <a:rPr lang="en-US" sz="1600" kern="1200" baseline="0" dirty="0"/>
                        <a:t> depreciation of qualified property in first year</a:t>
                      </a:r>
                    </a:p>
                    <a:p>
                      <a:pPr algn="ctr"/>
                      <a:r>
                        <a:rPr lang="en-US" sz="1200" kern="1200" baseline="0" dirty="0"/>
                        <a:t>(in 2017, phased out by 2020)</a:t>
                      </a:r>
                      <a:endParaRPr lang="en-US" sz="1200" b="1" kern="1200" baseline="0" dirty="0">
                        <a:solidFill>
                          <a:schemeClr val="accent5">
                            <a:lumMod val="75000"/>
                          </a:schemeClr>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a:solidFill>
                            <a:srgbClr val="FFC000"/>
                          </a:solidFill>
                        </a:rPr>
                        <a:t>Expense 100% in first year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bg1"/>
                          </a:solidFill>
                        </a:rPr>
                        <a:t>For qualified property placed in service between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bg1"/>
                          </a:solidFill>
                        </a:rPr>
                        <a:t>9-17-2017 and 1-1-2023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bg1"/>
                          </a:solidFill>
                        </a:rPr>
                        <a:t>(Phased out between 2023 and 2027)</a:t>
                      </a:r>
                    </a:p>
                  </a:txBody>
                  <a:tcPr anchor="ctr">
                    <a:solidFill>
                      <a:schemeClr val="accent1"/>
                    </a:solidFill>
                  </a:tcPr>
                </a:tc>
                <a:extLst>
                  <a:ext uri="{0D108BD9-81ED-4DB2-BD59-A6C34878D82A}">
                    <a16:rowId xmlns:a16="http://schemas.microsoft.com/office/drawing/2014/main" val="358307310"/>
                  </a:ext>
                </a:extLst>
              </a:tr>
              <a:tr h="882905">
                <a:tc>
                  <a:txBody>
                    <a:bodyPr/>
                    <a:lstStyle/>
                    <a:p>
                      <a:pPr algn="ctr"/>
                      <a:r>
                        <a:rPr lang="en-US" sz="1600" b="1" dirty="0">
                          <a:solidFill>
                            <a:schemeClr val="accent5">
                              <a:lumMod val="50000"/>
                            </a:schemeClr>
                          </a:solidFill>
                        </a:rPr>
                        <a:t>Section 179 Expensing</a:t>
                      </a:r>
                    </a:p>
                  </a:txBody>
                  <a:tcPr anchor="ctr"/>
                </a:tc>
                <a:tc>
                  <a:txBody>
                    <a:bodyPr/>
                    <a:lstStyle/>
                    <a:p>
                      <a:pPr algn="ctr"/>
                      <a:r>
                        <a:rPr lang="en-US" sz="1600" b="0" kern="1200" baseline="0" dirty="0">
                          <a:solidFill>
                            <a:schemeClr val="accent5">
                              <a:lumMod val="50000"/>
                            </a:schemeClr>
                          </a:solidFill>
                          <a:latin typeface="+mn-lt"/>
                          <a:ea typeface="+mn-ea"/>
                          <a:cs typeface="+mn-cs"/>
                        </a:rPr>
                        <a:t>Maximum $520,000</a:t>
                      </a:r>
                    </a:p>
                    <a:p>
                      <a:pPr algn="ctr"/>
                      <a:r>
                        <a:rPr lang="en-US" sz="1600" b="0" kern="1200" baseline="0" dirty="0">
                          <a:solidFill>
                            <a:schemeClr val="accent5">
                              <a:lumMod val="50000"/>
                            </a:schemeClr>
                          </a:solidFill>
                          <a:latin typeface="+mn-lt"/>
                          <a:ea typeface="+mn-ea"/>
                          <a:cs typeface="+mn-cs"/>
                        </a:rPr>
                        <a:t>But not to exceed taxable income</a:t>
                      </a:r>
                    </a:p>
                  </a:txBody>
                  <a:tcPr anchor="ctr"/>
                </a:tc>
                <a:tc>
                  <a:txBody>
                    <a:bodyPr/>
                    <a:lstStyle/>
                    <a:p>
                      <a:pPr algn="ctr"/>
                      <a:r>
                        <a:rPr lang="en-US" sz="1600" b="1" kern="1200" baseline="0" dirty="0">
                          <a:solidFill>
                            <a:schemeClr val="bg1"/>
                          </a:solidFill>
                        </a:rPr>
                        <a:t>Increases max to $1.04 MM </a:t>
                      </a:r>
                      <a:r>
                        <a:rPr lang="en-US" sz="1600" kern="1200" baseline="0" dirty="0">
                          <a:solidFill>
                            <a:schemeClr val="bg1"/>
                          </a:solidFill>
                        </a:rPr>
                        <a:t>and phaseout threshold to </a:t>
                      </a:r>
                      <a:r>
                        <a:rPr lang="en-US" sz="1600" b="1" kern="1200" baseline="0" dirty="0">
                          <a:solidFill>
                            <a:schemeClr val="bg1"/>
                          </a:solidFill>
                        </a:rPr>
                        <a:t>$2.59 MM</a:t>
                      </a:r>
                      <a:r>
                        <a:rPr lang="en-US" sz="1600" b="1" kern="1200" baseline="30000" dirty="0">
                          <a:solidFill>
                            <a:schemeClr val="bg1"/>
                          </a:solidFill>
                        </a:rPr>
                        <a:t>‡</a:t>
                      </a:r>
                    </a:p>
                  </a:txBody>
                  <a:tcPr anchor="ctr">
                    <a:solidFill>
                      <a:schemeClr val="accent1"/>
                    </a:solidFill>
                  </a:tcPr>
                </a:tc>
                <a:extLst>
                  <a:ext uri="{0D108BD9-81ED-4DB2-BD59-A6C34878D82A}">
                    <a16:rowId xmlns:a16="http://schemas.microsoft.com/office/drawing/2014/main" val="3860421583"/>
                  </a:ext>
                </a:extLst>
              </a:tr>
              <a:tr h="621303">
                <a:tc>
                  <a:txBody>
                    <a:bodyPr/>
                    <a:lstStyle/>
                    <a:p>
                      <a:pPr algn="ctr"/>
                      <a:r>
                        <a:rPr lang="en-US" sz="1600" b="1" dirty="0"/>
                        <a:t>NOL</a:t>
                      </a:r>
                    </a:p>
                    <a:p>
                      <a:pPr algn="ctr"/>
                      <a:r>
                        <a:rPr lang="en-US" sz="1600" b="1" dirty="0"/>
                        <a:t>(Net Operating</a:t>
                      </a:r>
                      <a:r>
                        <a:rPr lang="en-US" sz="1600" b="1" baseline="0" dirty="0"/>
                        <a:t> Loss)</a:t>
                      </a:r>
                      <a:endParaRPr lang="en-US" sz="1600" b="1" dirty="0">
                        <a:solidFill>
                          <a:schemeClr val="accent5">
                            <a:lumMod val="75000"/>
                          </a:schemeClr>
                        </a:solidFill>
                      </a:endParaRPr>
                    </a:p>
                  </a:txBody>
                  <a:tcPr anchor="ctr"/>
                </a:tc>
                <a:tc>
                  <a:txBody>
                    <a:bodyPr/>
                    <a:lstStyle/>
                    <a:p>
                      <a:pPr algn="ctr"/>
                      <a:r>
                        <a:rPr lang="en-US" sz="1600" kern="1200" baseline="0" dirty="0"/>
                        <a:t>2 years back / </a:t>
                      </a:r>
                    </a:p>
                    <a:p>
                      <a:pPr algn="ctr"/>
                      <a:r>
                        <a:rPr lang="en-US" sz="1600" kern="1200" baseline="0" dirty="0"/>
                        <a:t>20 years forward</a:t>
                      </a:r>
                      <a:endParaRPr lang="en-US" sz="1600" b="1" kern="1200" baseline="0" dirty="0">
                        <a:solidFill>
                          <a:schemeClr val="accent5">
                            <a:lumMod val="75000"/>
                          </a:schemeClr>
                        </a:solidFill>
                        <a:latin typeface="+mn-lt"/>
                        <a:ea typeface="+mn-ea"/>
                        <a:cs typeface="+mn-cs"/>
                      </a:endParaRPr>
                    </a:p>
                  </a:txBody>
                  <a:tcPr anchor="ctr"/>
                </a:tc>
                <a:tc>
                  <a:txBody>
                    <a:bodyPr/>
                    <a:lstStyle/>
                    <a:p>
                      <a:pPr algn="ctr"/>
                      <a:r>
                        <a:rPr lang="en-US" sz="1600" kern="1200" baseline="0" dirty="0">
                          <a:solidFill>
                            <a:schemeClr val="bg1"/>
                          </a:solidFill>
                        </a:rPr>
                        <a:t>Up to 80% of taxable income.</a:t>
                      </a:r>
                    </a:p>
                    <a:p>
                      <a:pPr algn="ctr"/>
                      <a:r>
                        <a:rPr lang="en-US" sz="1600" kern="1200" baseline="0" dirty="0">
                          <a:solidFill>
                            <a:schemeClr val="bg1"/>
                          </a:solidFill>
                        </a:rPr>
                        <a:t>Repeals carry back provision</a:t>
                      </a:r>
                    </a:p>
                  </a:txBody>
                  <a:tcPr anchor="ctr">
                    <a:solidFill>
                      <a:schemeClr val="accent1"/>
                    </a:solidFill>
                  </a:tcPr>
                </a:tc>
                <a:extLst>
                  <a:ext uri="{0D108BD9-81ED-4DB2-BD59-A6C34878D82A}">
                    <a16:rowId xmlns:a16="http://schemas.microsoft.com/office/drawing/2014/main" val="2457365687"/>
                  </a:ext>
                </a:extLst>
              </a:tr>
              <a:tr h="519437">
                <a:tc>
                  <a:txBody>
                    <a:bodyPr/>
                    <a:lstStyle/>
                    <a:p>
                      <a:pPr algn="ctr"/>
                      <a:r>
                        <a:rPr lang="en-US" sz="1600" b="1" dirty="0">
                          <a:solidFill>
                            <a:schemeClr val="tx1"/>
                          </a:solidFill>
                        </a:rPr>
                        <a:t>Corporate AMT</a:t>
                      </a:r>
                    </a:p>
                  </a:txBody>
                  <a:tcPr anchor="ctr"/>
                </a:tc>
                <a:tc>
                  <a:txBody>
                    <a:bodyPr/>
                    <a:lstStyle/>
                    <a:p>
                      <a:pPr algn="ctr"/>
                      <a:r>
                        <a:rPr lang="en-US" sz="1600" b="0" kern="1200" baseline="0" dirty="0">
                          <a:solidFill>
                            <a:schemeClr val="tx1"/>
                          </a:solidFill>
                          <a:latin typeface="+mn-lt"/>
                          <a:ea typeface="+mn-ea"/>
                          <a:cs typeface="+mn-cs"/>
                        </a:rPr>
                        <a:t>Applies</a:t>
                      </a:r>
                    </a:p>
                  </a:txBody>
                  <a:tcPr anchor="ctr"/>
                </a:tc>
                <a:tc>
                  <a:txBody>
                    <a:bodyPr/>
                    <a:lstStyle/>
                    <a:p>
                      <a:pPr algn="ctr"/>
                      <a:r>
                        <a:rPr lang="en-US" sz="1600" kern="1200" baseline="0" dirty="0">
                          <a:solidFill>
                            <a:schemeClr val="bg1"/>
                          </a:solidFill>
                        </a:rPr>
                        <a:t>Repealed</a:t>
                      </a:r>
                    </a:p>
                  </a:txBody>
                  <a:tcPr anchor="ctr">
                    <a:solidFill>
                      <a:schemeClr val="accent1"/>
                    </a:solidFill>
                  </a:tcPr>
                </a:tc>
                <a:extLst>
                  <a:ext uri="{0D108BD9-81ED-4DB2-BD59-A6C34878D82A}">
                    <a16:rowId xmlns:a16="http://schemas.microsoft.com/office/drawing/2014/main" val="2813663394"/>
                  </a:ext>
                </a:extLst>
              </a:tr>
            </a:tbl>
          </a:graphicData>
        </a:graphic>
      </p:graphicFrame>
      <p:sp>
        <p:nvSpPr>
          <p:cNvPr id="7" name="TextBox 6"/>
          <p:cNvSpPr txBox="1"/>
          <p:nvPr/>
        </p:nvSpPr>
        <p:spPr>
          <a:xfrm>
            <a:off x="311015" y="5414716"/>
            <a:ext cx="8102347" cy="600164"/>
          </a:xfrm>
          <a:prstGeom prst="rect">
            <a:avLst/>
          </a:prstGeom>
          <a:noFill/>
        </p:spPr>
        <p:txBody>
          <a:bodyPr wrap="square" rtlCol="0">
            <a:spAutoFit/>
          </a:bodyPr>
          <a:lstStyle/>
          <a:p>
            <a:pPr lvl="0">
              <a:defRPr/>
            </a:pPr>
            <a:r>
              <a:rPr lang="en-US" sz="1100" dirty="0">
                <a:solidFill>
                  <a:schemeClr val="accent4">
                    <a:lumMod val="25000"/>
                  </a:schemeClr>
                </a:solidFill>
                <a:latin typeface="PrudentialModern Med Cond" pitchFamily="2" charset="0"/>
              </a:rPr>
              <a:t>*IRS Rev. Proc 2017-58, Oct. 19, 2017; </a:t>
            </a:r>
          </a:p>
          <a:p>
            <a:pPr lvl="0">
              <a:defRPr/>
            </a:pPr>
            <a:r>
              <a:rPr lang="en-US" sz="1100" dirty="0">
                <a:solidFill>
                  <a:schemeClr val="accent4">
                    <a:lumMod val="25000"/>
                  </a:schemeClr>
                </a:solidFill>
                <a:latin typeface="PrudentialModern Med Cond" pitchFamily="2" charset="0"/>
              </a:rPr>
              <a:t>† IRS Rev. Proc. 2019-44, Nov. 6, 2019</a:t>
            </a:r>
          </a:p>
          <a:p>
            <a:pPr lvl="0">
              <a:defRPr/>
            </a:pPr>
            <a:r>
              <a:rPr lang="en-US" sz="1100" dirty="0">
                <a:solidFill>
                  <a:schemeClr val="accent4">
                    <a:lumMod val="25000"/>
                  </a:schemeClr>
                </a:solidFill>
                <a:latin typeface="PrudentialModern Med Cond" pitchFamily="2" charset="0"/>
              </a:rPr>
              <a:t>‡ In 2019, $1.02MM and $2.55MM</a:t>
            </a:r>
          </a:p>
        </p:txBody>
      </p:sp>
      <p:sp>
        <p:nvSpPr>
          <p:cNvPr id="6" name="TextBox 5">
            <a:extLst>
              <a:ext uri="{FF2B5EF4-FFF2-40B4-BE49-F238E27FC236}">
                <a16:creationId xmlns:a16="http://schemas.microsoft.com/office/drawing/2014/main" id="{D21916C2-CFAB-482A-AD8C-A80E2C5F1ADC}"/>
              </a:ext>
            </a:extLst>
          </p:cNvPr>
          <p:cNvSpPr txBox="1"/>
          <p:nvPr/>
        </p:nvSpPr>
        <p:spPr>
          <a:xfrm>
            <a:off x="7870437" y="6628268"/>
            <a:ext cx="108585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PrudentialModern Med Cond" pitchFamily="2" charset="0"/>
              </a:rPr>
              <a:t>SL 00121b  11/2019</a:t>
            </a:r>
          </a:p>
        </p:txBody>
      </p:sp>
    </p:spTree>
    <p:extLst>
      <p:ext uri="{BB962C8B-B14F-4D97-AF65-F5344CB8AC3E}">
        <p14:creationId xmlns:p14="http://schemas.microsoft.com/office/powerpoint/2010/main" val="4064096769"/>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chemeClr val="accent2">
                    <a:lumMod val="50000"/>
                  </a:schemeClr>
                </a:solidFill>
              </a:rPr>
              <a:t>Estate and Gift Taxes</a:t>
            </a:r>
            <a:br>
              <a:rPr lang="en-US" b="1" dirty="0">
                <a:solidFill>
                  <a:schemeClr val="accent2">
                    <a:lumMod val="50000"/>
                  </a:schemeClr>
                </a:solidFill>
              </a:rPr>
            </a:br>
            <a:r>
              <a:rPr lang="en-US" sz="2400" b="1" dirty="0">
                <a:solidFill>
                  <a:srgbClr val="0070C0"/>
                </a:solidFill>
              </a:rPr>
              <a:t>2020 Inflation Adjusted</a:t>
            </a:r>
            <a:endParaRPr lang="en-US" b="1" dirty="0">
              <a:solidFill>
                <a:srgbClr val="0070C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489672665"/>
              </p:ext>
            </p:extLst>
          </p:nvPr>
        </p:nvGraphicFramePr>
        <p:xfrm>
          <a:off x="457199" y="1397001"/>
          <a:ext cx="8070785" cy="3428633"/>
        </p:xfrm>
        <a:graphic>
          <a:graphicData uri="http://schemas.openxmlformats.org/drawingml/2006/table">
            <a:tbl>
              <a:tblPr firstRow="1" bandRow="1">
                <a:tableStyleId>{5C22544A-7EE6-4342-B048-85BDC9FD1C3A}</a:tableStyleId>
              </a:tblPr>
              <a:tblGrid>
                <a:gridCol w="1878545">
                  <a:extLst>
                    <a:ext uri="{9D8B030D-6E8A-4147-A177-3AD203B41FA5}">
                      <a16:colId xmlns:a16="http://schemas.microsoft.com/office/drawing/2014/main" val="20000"/>
                    </a:ext>
                  </a:extLst>
                </a:gridCol>
                <a:gridCol w="3096120">
                  <a:extLst>
                    <a:ext uri="{9D8B030D-6E8A-4147-A177-3AD203B41FA5}">
                      <a16:colId xmlns:a16="http://schemas.microsoft.com/office/drawing/2014/main" val="20001"/>
                    </a:ext>
                  </a:extLst>
                </a:gridCol>
                <a:gridCol w="3096120">
                  <a:extLst>
                    <a:ext uri="{9D8B030D-6E8A-4147-A177-3AD203B41FA5}">
                      <a16:colId xmlns:a16="http://schemas.microsoft.com/office/drawing/2014/main" val="20002"/>
                    </a:ext>
                  </a:extLst>
                </a:gridCol>
              </a:tblGrid>
              <a:tr h="324625">
                <a:tc>
                  <a:txBody>
                    <a:bodyPr/>
                    <a:lstStyle/>
                    <a:p>
                      <a:endParaRPr lang="en-US" sz="1800" dirty="0">
                        <a:latin typeface="PrudentialModern SemCond" pitchFamily="2" charset="0"/>
                      </a:endParaRPr>
                    </a:p>
                  </a:txBody>
                  <a:tcPr/>
                </a:tc>
                <a:tc>
                  <a:txBody>
                    <a:bodyPr/>
                    <a:lstStyle/>
                    <a:p>
                      <a:pPr algn="ctr"/>
                      <a:r>
                        <a:rPr lang="en-US" sz="1800" dirty="0">
                          <a:latin typeface="PrudentialModern SemCond" pitchFamily="2" charset="0"/>
                        </a:rPr>
                        <a:t>Before TCJA</a:t>
                      </a:r>
                    </a:p>
                  </a:txBody>
                  <a:tcPr/>
                </a:tc>
                <a:tc>
                  <a:txBody>
                    <a:bodyPr/>
                    <a:lstStyle/>
                    <a:p>
                      <a:pPr algn="ctr"/>
                      <a:r>
                        <a:rPr lang="en-US" sz="1800" dirty="0">
                          <a:latin typeface="PrudentialModern SemCond" pitchFamily="2" charset="0"/>
                        </a:rPr>
                        <a:t>After TCJA</a:t>
                      </a:r>
                      <a:endParaRPr lang="en-US" sz="1050" dirty="0">
                        <a:latin typeface="PrudentialModern SemCond" pitchFamily="2" charset="0"/>
                      </a:endParaRPr>
                    </a:p>
                  </a:txBody>
                  <a:tcPr/>
                </a:tc>
                <a:extLst>
                  <a:ext uri="{0D108BD9-81ED-4DB2-BD59-A6C34878D82A}">
                    <a16:rowId xmlns:a16="http://schemas.microsoft.com/office/drawing/2014/main" val="10000"/>
                  </a:ext>
                </a:extLst>
              </a:tr>
              <a:tr h="870999">
                <a:tc>
                  <a:txBody>
                    <a:bodyPr/>
                    <a:lstStyle/>
                    <a:p>
                      <a:pPr algn="ctr"/>
                      <a:r>
                        <a:rPr lang="en-US" sz="1800" dirty="0">
                          <a:latin typeface="PrudentialModern SemCond" pitchFamily="2" charset="0"/>
                        </a:rPr>
                        <a:t>Estate Tax</a:t>
                      </a:r>
                      <a:endParaRPr lang="en-US" sz="1800" b="1" dirty="0">
                        <a:solidFill>
                          <a:schemeClr val="accent5">
                            <a:lumMod val="75000"/>
                          </a:schemeClr>
                        </a:solidFill>
                        <a:latin typeface="PrudentialModern SemCond" pitchFamily="2" charset="0"/>
                      </a:endParaRPr>
                    </a:p>
                  </a:txBody>
                  <a:tcPr anchor="ctr"/>
                </a:tc>
                <a:tc>
                  <a:txBody>
                    <a:bodyPr/>
                    <a:lstStyle/>
                    <a:p>
                      <a:pPr algn="ctr"/>
                      <a:r>
                        <a:rPr lang="en-US" sz="1600" dirty="0">
                          <a:latin typeface="PrudentialModern SemCond" pitchFamily="2" charset="0"/>
                        </a:rPr>
                        <a:t>Top</a:t>
                      </a:r>
                      <a:r>
                        <a:rPr lang="en-US" sz="1600" baseline="0" dirty="0">
                          <a:latin typeface="PrudentialModern SemCond" pitchFamily="2" charset="0"/>
                        </a:rPr>
                        <a:t> Rate: 40%</a:t>
                      </a:r>
                    </a:p>
                    <a:p>
                      <a:pPr algn="ctr"/>
                      <a:r>
                        <a:rPr lang="en-US" sz="1600" dirty="0">
                          <a:latin typeface="PrudentialModern SemCond" pitchFamily="2" charset="0"/>
                        </a:rPr>
                        <a:t>Exemption:</a:t>
                      </a:r>
                      <a:r>
                        <a:rPr lang="en-US" sz="1600" baseline="0" dirty="0">
                          <a:latin typeface="PrudentialModern SemCond" pitchFamily="2" charset="0"/>
                        </a:rPr>
                        <a:t> $5.60 million</a:t>
                      </a:r>
                      <a:endParaRPr lang="en-US" sz="1600" dirty="0">
                        <a:solidFill>
                          <a:srgbClr val="002060"/>
                        </a:solidFill>
                        <a:latin typeface="PrudentialModern SemCond" pitchFamily="2" charset="0"/>
                      </a:endParaRPr>
                    </a:p>
                  </a:txBody>
                  <a:tcPr anchor="ctr"/>
                </a:tc>
                <a:tc>
                  <a:txBody>
                    <a:bodyPr/>
                    <a:lstStyle/>
                    <a:p>
                      <a:pPr algn="ctr"/>
                      <a:r>
                        <a:rPr lang="en-US" sz="1600" b="1" dirty="0">
                          <a:solidFill>
                            <a:schemeClr val="bg1"/>
                          </a:solidFill>
                          <a:latin typeface="PrudentialModern SemCond" pitchFamily="2" charset="0"/>
                        </a:rPr>
                        <a:t>Top Rate: </a:t>
                      </a:r>
                      <a:r>
                        <a:rPr lang="en-US" sz="1600" b="1" dirty="0">
                          <a:solidFill>
                            <a:srgbClr val="FFC000"/>
                          </a:solidFill>
                          <a:latin typeface="PrudentialModern SemCond" pitchFamily="2" charset="0"/>
                        </a:rPr>
                        <a:t>40%</a:t>
                      </a:r>
                    </a:p>
                    <a:p>
                      <a:pPr algn="ctr"/>
                      <a:r>
                        <a:rPr lang="en-US" sz="1600" b="1" dirty="0">
                          <a:solidFill>
                            <a:schemeClr val="bg1"/>
                          </a:solidFill>
                          <a:latin typeface="PrudentialModern SemCond" pitchFamily="2" charset="0"/>
                        </a:rPr>
                        <a:t>Exemption: </a:t>
                      </a:r>
                      <a:r>
                        <a:rPr lang="en-US" sz="1600" b="1" dirty="0">
                          <a:solidFill>
                            <a:srgbClr val="FFC000"/>
                          </a:solidFill>
                          <a:latin typeface="PrudentialModern SemCond" pitchFamily="2" charset="0"/>
                        </a:rPr>
                        <a:t>$11.58 million*</a:t>
                      </a:r>
                      <a:r>
                        <a:rPr lang="en-US" sz="1600" b="0" baseline="30000" dirty="0">
                          <a:solidFill>
                            <a:srgbClr val="FFC000"/>
                          </a:solidFill>
                          <a:latin typeface="PrudentialModern SemCond" pitchFamily="2" charset="0"/>
                        </a:rPr>
                        <a:t>†</a:t>
                      </a:r>
                    </a:p>
                  </a:txBody>
                  <a:tcPr anchor="ctr">
                    <a:solidFill>
                      <a:schemeClr val="accent1"/>
                    </a:solidFill>
                  </a:tcPr>
                </a:tc>
                <a:extLst>
                  <a:ext uri="{0D108BD9-81ED-4DB2-BD59-A6C34878D82A}">
                    <a16:rowId xmlns:a16="http://schemas.microsoft.com/office/drawing/2014/main" val="10001"/>
                  </a:ext>
                </a:extLst>
              </a:tr>
              <a:tr h="789794">
                <a:tc>
                  <a:txBody>
                    <a:bodyPr/>
                    <a:lstStyle/>
                    <a:p>
                      <a:pPr algn="ctr"/>
                      <a:r>
                        <a:rPr lang="en-US" sz="1800" dirty="0">
                          <a:latin typeface="PrudentialModern SemCond" pitchFamily="2" charset="0"/>
                        </a:rPr>
                        <a:t>Gift Tax</a:t>
                      </a:r>
                      <a:endParaRPr lang="en-US" sz="1800" b="1" dirty="0">
                        <a:solidFill>
                          <a:schemeClr val="accent5">
                            <a:lumMod val="75000"/>
                          </a:schemeClr>
                        </a:solidFill>
                        <a:latin typeface="PrudentialModern SemCond" pitchFamily="2" charset="0"/>
                      </a:endParaRPr>
                    </a:p>
                  </a:txBody>
                  <a:tcPr anchor="ctr"/>
                </a:tc>
                <a:tc>
                  <a:txBody>
                    <a:bodyPr/>
                    <a:lstStyle/>
                    <a:p>
                      <a:pPr algn="ctr"/>
                      <a:r>
                        <a:rPr lang="en-US" sz="1600" dirty="0">
                          <a:latin typeface="PrudentialModern SemCond" pitchFamily="2" charset="0"/>
                        </a:rPr>
                        <a:t>Top</a:t>
                      </a:r>
                      <a:r>
                        <a:rPr lang="en-US" sz="1600" baseline="0" dirty="0">
                          <a:latin typeface="PrudentialModern SemCond" pitchFamily="2" charset="0"/>
                        </a:rPr>
                        <a:t> Rate: 40%</a:t>
                      </a:r>
                    </a:p>
                    <a:p>
                      <a:pPr algn="ctr"/>
                      <a:r>
                        <a:rPr lang="en-US" sz="1600" dirty="0">
                          <a:latin typeface="PrudentialModern SemCond" pitchFamily="2" charset="0"/>
                        </a:rPr>
                        <a:t>Exemption:</a:t>
                      </a:r>
                      <a:r>
                        <a:rPr lang="en-US" sz="1600" baseline="0" dirty="0">
                          <a:latin typeface="PrudentialModern SemCond" pitchFamily="2" charset="0"/>
                        </a:rPr>
                        <a:t> $5.60 million </a:t>
                      </a:r>
                    </a:p>
                    <a:p>
                      <a:pPr algn="ctr"/>
                      <a:r>
                        <a:rPr lang="en-US" sz="1600" dirty="0">
                          <a:latin typeface="PrudentialModern SemCond" pitchFamily="2" charset="0"/>
                        </a:rPr>
                        <a:t>Annual Exclusion:</a:t>
                      </a:r>
                      <a:r>
                        <a:rPr lang="en-US" sz="1600" baseline="0" dirty="0">
                          <a:latin typeface="PrudentialModern SemCond" pitchFamily="2" charset="0"/>
                        </a:rPr>
                        <a:t> $15,000</a:t>
                      </a:r>
                      <a:endParaRPr lang="en-US" sz="1600" b="1" dirty="0">
                        <a:solidFill>
                          <a:srgbClr val="002060"/>
                        </a:solidFill>
                        <a:latin typeface="PrudentialModern SemCond" pitchFamily="2" charset="0"/>
                      </a:endParaRPr>
                    </a:p>
                  </a:txBody>
                  <a:tcPr anchor="ctr"/>
                </a:tc>
                <a:tc>
                  <a:txBody>
                    <a:bodyPr/>
                    <a:lstStyle/>
                    <a:p>
                      <a:pPr algn="ctr"/>
                      <a:r>
                        <a:rPr lang="en-US" sz="1600" b="1" dirty="0">
                          <a:solidFill>
                            <a:schemeClr val="bg1"/>
                          </a:solidFill>
                          <a:latin typeface="PrudentialModern SemCond" pitchFamily="2" charset="0"/>
                        </a:rPr>
                        <a:t>Top Rate: </a:t>
                      </a:r>
                      <a:r>
                        <a:rPr lang="en-US" sz="1600" b="1" dirty="0">
                          <a:solidFill>
                            <a:srgbClr val="FFC000"/>
                          </a:solidFill>
                          <a:latin typeface="PrudentialModern SemCond" pitchFamily="2" charset="0"/>
                        </a:rPr>
                        <a:t>40%</a:t>
                      </a:r>
                    </a:p>
                    <a:p>
                      <a:pPr algn="ctr"/>
                      <a:r>
                        <a:rPr lang="en-US" sz="1600" b="1" dirty="0">
                          <a:solidFill>
                            <a:schemeClr val="bg1"/>
                          </a:solidFill>
                          <a:latin typeface="PrudentialModern SemCond" pitchFamily="2" charset="0"/>
                        </a:rPr>
                        <a:t>Exemption: </a:t>
                      </a:r>
                      <a:r>
                        <a:rPr lang="en-US" sz="1600" b="1" dirty="0">
                          <a:solidFill>
                            <a:srgbClr val="FFC000"/>
                          </a:solidFill>
                          <a:latin typeface="PrudentialModern SemCond" pitchFamily="2" charset="0"/>
                        </a:rPr>
                        <a:t>$11.58 million*</a:t>
                      </a:r>
                      <a:r>
                        <a:rPr lang="en-US" sz="1600" b="0" baseline="30000" dirty="0">
                          <a:solidFill>
                            <a:srgbClr val="FFC000"/>
                          </a:solidFill>
                          <a:latin typeface="PrudentialModern SemCond" pitchFamily="2" charset="0"/>
                        </a:rPr>
                        <a:t>†</a:t>
                      </a:r>
                      <a:endParaRPr lang="en-US" sz="1600" b="1" dirty="0">
                        <a:solidFill>
                          <a:srgbClr val="FFC000"/>
                        </a:solidFill>
                        <a:latin typeface="PrudentialModern SemCond" pitchFamily="2" charset="0"/>
                      </a:endParaRPr>
                    </a:p>
                    <a:p>
                      <a:pPr algn="ctr"/>
                      <a:r>
                        <a:rPr lang="en-US" sz="1600" b="1" dirty="0">
                          <a:solidFill>
                            <a:schemeClr val="bg1"/>
                          </a:solidFill>
                          <a:latin typeface="PrudentialModern SemCond" pitchFamily="2" charset="0"/>
                        </a:rPr>
                        <a:t>Annual Exclusion: </a:t>
                      </a:r>
                      <a:r>
                        <a:rPr lang="en-US" sz="1600" b="1" dirty="0">
                          <a:solidFill>
                            <a:srgbClr val="FFC000"/>
                          </a:solidFill>
                          <a:latin typeface="PrudentialModern SemCond" pitchFamily="2" charset="0"/>
                        </a:rPr>
                        <a:t>$15,000</a:t>
                      </a:r>
                    </a:p>
                  </a:txBody>
                  <a:tcPr anchor="ctr">
                    <a:solidFill>
                      <a:schemeClr val="accent1"/>
                    </a:solidFill>
                  </a:tcPr>
                </a:tc>
                <a:extLst>
                  <a:ext uri="{0D108BD9-81ED-4DB2-BD59-A6C34878D82A}">
                    <a16:rowId xmlns:a16="http://schemas.microsoft.com/office/drawing/2014/main" val="10002"/>
                  </a:ext>
                </a:extLst>
              </a:tr>
              <a:tr h="789794">
                <a:tc>
                  <a:txBody>
                    <a:bodyPr/>
                    <a:lstStyle/>
                    <a:p>
                      <a:pPr algn="ctr"/>
                      <a:r>
                        <a:rPr lang="en-US" sz="1800" b="0" dirty="0">
                          <a:solidFill>
                            <a:schemeClr val="tx1"/>
                          </a:solidFill>
                          <a:latin typeface="PrudentialModern SemCond" pitchFamily="2" charset="0"/>
                        </a:rPr>
                        <a:t>Step-up in Cost Basis</a:t>
                      </a:r>
                    </a:p>
                  </a:txBody>
                  <a:tcPr anchor="ctr"/>
                </a:tc>
                <a:tc>
                  <a:txBody>
                    <a:bodyPr/>
                    <a:lstStyle/>
                    <a:p>
                      <a:pPr algn="ctr"/>
                      <a:r>
                        <a:rPr lang="en-US" sz="1600" b="0" dirty="0">
                          <a:solidFill>
                            <a:schemeClr val="tx1"/>
                          </a:solidFill>
                          <a:latin typeface="PrudentialModern SemCond" pitchFamily="2" charset="0"/>
                        </a:rPr>
                        <a:t>Available</a:t>
                      </a:r>
                    </a:p>
                  </a:txBody>
                  <a:tcPr anchor="ctr"/>
                </a:tc>
                <a:tc>
                  <a:txBody>
                    <a:bodyPr/>
                    <a:lstStyle/>
                    <a:p>
                      <a:pPr algn="ctr"/>
                      <a:r>
                        <a:rPr lang="en-US" sz="1600" b="1" dirty="0">
                          <a:solidFill>
                            <a:schemeClr val="bg1"/>
                          </a:solidFill>
                          <a:latin typeface="PrudentialModern SemCond" pitchFamily="2" charset="0"/>
                        </a:rPr>
                        <a:t>Preserved</a:t>
                      </a:r>
                    </a:p>
                  </a:txBody>
                  <a:tcPr anchor="ctr">
                    <a:solidFill>
                      <a:schemeClr val="accent1"/>
                    </a:solidFill>
                  </a:tcPr>
                </a:tc>
                <a:extLst>
                  <a:ext uri="{0D108BD9-81ED-4DB2-BD59-A6C34878D82A}">
                    <a16:rowId xmlns:a16="http://schemas.microsoft.com/office/drawing/2014/main" val="3760190690"/>
                  </a:ext>
                </a:extLst>
              </a:tr>
              <a:tr h="548640">
                <a:tc gridSpan="3">
                  <a:txBody>
                    <a:bodyPr/>
                    <a:lstStyle/>
                    <a:p>
                      <a:pPr algn="l"/>
                      <a:r>
                        <a:rPr lang="en-US" sz="1600" b="0" dirty="0">
                          <a:solidFill>
                            <a:schemeClr val="accent5">
                              <a:lumMod val="75000"/>
                            </a:schemeClr>
                          </a:solidFill>
                          <a:latin typeface="PrudentialModern Med" pitchFamily="2" charset="0"/>
                        </a:rPr>
                        <a:t>* For estates of decedents dying, and gifts made, after 12/31/2017 and before 1/1/2026. Indexed annually for inflation. </a:t>
                      </a:r>
                    </a:p>
                  </a:txBody>
                  <a:tcPr anchor="ctr"/>
                </a:tc>
                <a:tc hMerge="1">
                  <a:txBody>
                    <a:bodyPr/>
                    <a:lstStyle/>
                    <a:p>
                      <a:pPr algn="ctr"/>
                      <a:endParaRPr lang="en-US" sz="1600" b="1" dirty="0">
                        <a:solidFill>
                          <a:srgbClr val="002060"/>
                        </a:solidFill>
                      </a:endParaRPr>
                    </a:p>
                  </a:txBody>
                  <a:tcPr anchor="ctr"/>
                </a:tc>
                <a:tc hMerge="1">
                  <a:txBody>
                    <a:bodyPr/>
                    <a:lstStyle/>
                    <a:p>
                      <a:pPr algn="ctr"/>
                      <a:endParaRPr lang="en-US" sz="1600" b="1" dirty="0">
                        <a:solidFill>
                          <a:srgbClr val="002060"/>
                        </a:solidFill>
                      </a:endParaRPr>
                    </a:p>
                  </a:txBody>
                  <a:tcPr anchor="ctr"/>
                </a:tc>
                <a:extLst>
                  <a:ext uri="{0D108BD9-81ED-4DB2-BD59-A6C34878D82A}">
                    <a16:rowId xmlns:a16="http://schemas.microsoft.com/office/drawing/2014/main" val="2625887392"/>
                  </a:ext>
                </a:extLst>
              </a:tr>
            </a:tbl>
          </a:graphicData>
        </a:graphic>
      </p:graphicFrame>
      <p:sp>
        <p:nvSpPr>
          <p:cNvPr id="7" name="TextBox 6"/>
          <p:cNvSpPr txBox="1"/>
          <p:nvPr/>
        </p:nvSpPr>
        <p:spPr>
          <a:xfrm>
            <a:off x="131262" y="5735227"/>
            <a:ext cx="8631738" cy="261610"/>
          </a:xfrm>
          <a:prstGeom prst="rect">
            <a:avLst/>
          </a:prstGeom>
          <a:noFill/>
        </p:spPr>
        <p:txBody>
          <a:bodyPr wrap="square" rtlCol="0">
            <a:spAutoFit/>
          </a:bodyPr>
          <a:lstStyle/>
          <a:p>
            <a:pPr lvl="0">
              <a:defRPr/>
            </a:pPr>
            <a:r>
              <a:rPr lang="en-US" sz="1100" dirty="0">
                <a:solidFill>
                  <a:schemeClr val="accent4">
                    <a:lumMod val="25000"/>
                  </a:schemeClr>
                </a:solidFill>
                <a:latin typeface="Arial Narrow" panose="020B0606020202030204" pitchFamily="34" charset="0"/>
              </a:rPr>
              <a:t>† IRS Rev. Proc 2019-44, November 6, 2019</a:t>
            </a:r>
          </a:p>
        </p:txBody>
      </p:sp>
      <p:sp>
        <p:nvSpPr>
          <p:cNvPr id="6" name="TextBox 5">
            <a:extLst>
              <a:ext uri="{FF2B5EF4-FFF2-40B4-BE49-F238E27FC236}">
                <a16:creationId xmlns:a16="http://schemas.microsoft.com/office/drawing/2014/main" id="{336D5197-231D-47B7-A2FC-9B4A03828D26}"/>
              </a:ext>
            </a:extLst>
          </p:cNvPr>
          <p:cNvSpPr txBox="1"/>
          <p:nvPr/>
        </p:nvSpPr>
        <p:spPr>
          <a:xfrm>
            <a:off x="7975421" y="6642556"/>
            <a:ext cx="96418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PrudentialModern Med Cond" pitchFamily="2" charset="0"/>
              </a:rPr>
              <a:t>SL 00120  11/2019</a:t>
            </a:r>
          </a:p>
        </p:txBody>
      </p:sp>
    </p:spTree>
    <p:extLst>
      <p:ext uri="{BB962C8B-B14F-4D97-AF65-F5344CB8AC3E}">
        <p14:creationId xmlns:p14="http://schemas.microsoft.com/office/powerpoint/2010/main" val="2889450134"/>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210C5D-7D4F-4286-B9FF-31F742327DA9}"/>
              </a:ext>
            </a:extLst>
          </p:cNvPr>
          <p:cNvSpPr>
            <a:spLocks noGrp="1"/>
          </p:cNvSpPr>
          <p:nvPr>
            <p:ph type="ctrTitle"/>
          </p:nvPr>
        </p:nvSpPr>
        <p:spPr>
          <a:xfrm>
            <a:off x="311836" y="1404004"/>
            <a:ext cx="8520328" cy="1092852"/>
          </a:xfrm>
        </p:spPr>
        <p:txBody>
          <a:bodyPr>
            <a:noAutofit/>
          </a:bodyPr>
          <a:lstStyle/>
          <a:p>
            <a:pPr algn="ctr"/>
            <a:r>
              <a:rPr lang="en-US" sz="3000" dirty="0"/>
              <a:t>INVESTMENT AND INSURANCE PRODUCTS ARE:</a:t>
            </a:r>
            <a:br>
              <a:rPr lang="en-US" sz="3000" dirty="0"/>
            </a:br>
            <a:r>
              <a:rPr lang="en-US" sz="3000" dirty="0"/>
              <a:t>  NOT FDIC INSURED   NOT INSURED BY ANY FEDERAL GOVERNMENT AGENCY   NOT A DEPOSIT OR OTHER OBLIGATION OF, OR GUARANTEED BY, THE BANK OR ANY OF ITS AFFILIATES   SUBJECT TO INVESTMENT RISKS INCLUDING POSSIBLE LOSS OF THE PRINCIPAL AMOUNT INVESTMENT</a:t>
            </a:r>
          </a:p>
        </p:txBody>
      </p:sp>
      <p:sp>
        <p:nvSpPr>
          <p:cNvPr id="6" name="Oval 5">
            <a:extLst>
              <a:ext uri="{FF2B5EF4-FFF2-40B4-BE49-F238E27FC236}">
                <a16:creationId xmlns:a16="http://schemas.microsoft.com/office/drawing/2014/main" id="{EF8A6C73-E455-412D-805E-D7548B7CEFA3}"/>
              </a:ext>
            </a:extLst>
          </p:cNvPr>
          <p:cNvSpPr/>
          <p:nvPr/>
        </p:nvSpPr>
        <p:spPr>
          <a:xfrm>
            <a:off x="356839" y="2487782"/>
            <a:ext cx="189571" cy="1895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Oval 6">
            <a:extLst>
              <a:ext uri="{FF2B5EF4-FFF2-40B4-BE49-F238E27FC236}">
                <a16:creationId xmlns:a16="http://schemas.microsoft.com/office/drawing/2014/main" id="{400ABF57-6332-4419-9B9C-291A39612101}"/>
              </a:ext>
            </a:extLst>
          </p:cNvPr>
          <p:cNvSpPr/>
          <p:nvPr/>
        </p:nvSpPr>
        <p:spPr>
          <a:xfrm>
            <a:off x="4306229" y="2492319"/>
            <a:ext cx="189571" cy="1895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Oval 7">
            <a:extLst>
              <a:ext uri="{FF2B5EF4-FFF2-40B4-BE49-F238E27FC236}">
                <a16:creationId xmlns:a16="http://schemas.microsoft.com/office/drawing/2014/main" id="{E8D44918-3DC3-4883-8199-049A471826E0}"/>
              </a:ext>
            </a:extLst>
          </p:cNvPr>
          <p:cNvSpPr/>
          <p:nvPr/>
        </p:nvSpPr>
        <p:spPr>
          <a:xfrm>
            <a:off x="7049429" y="2971800"/>
            <a:ext cx="189571" cy="1895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Oval 8">
            <a:extLst>
              <a:ext uri="{FF2B5EF4-FFF2-40B4-BE49-F238E27FC236}">
                <a16:creationId xmlns:a16="http://schemas.microsoft.com/office/drawing/2014/main" id="{7EE8791C-8644-4143-879E-EA6063CBE8DA}"/>
              </a:ext>
            </a:extLst>
          </p:cNvPr>
          <p:cNvSpPr/>
          <p:nvPr/>
        </p:nvSpPr>
        <p:spPr>
          <a:xfrm>
            <a:off x="3424325" y="4334630"/>
            <a:ext cx="189571" cy="1895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Rectangle 9">
            <a:extLst>
              <a:ext uri="{FF2B5EF4-FFF2-40B4-BE49-F238E27FC236}">
                <a16:creationId xmlns:a16="http://schemas.microsoft.com/office/drawing/2014/main" id="{E4D4CE0F-084F-4CB1-8C08-13C22AC758B4}"/>
              </a:ext>
            </a:extLst>
          </p:cNvPr>
          <p:cNvSpPr/>
          <p:nvPr/>
        </p:nvSpPr>
        <p:spPr>
          <a:xfrm>
            <a:off x="55756" y="1404004"/>
            <a:ext cx="9032488" cy="41694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Subtitle 5">
            <a:extLst>
              <a:ext uri="{FF2B5EF4-FFF2-40B4-BE49-F238E27FC236}">
                <a16:creationId xmlns:a16="http://schemas.microsoft.com/office/drawing/2014/main" id="{B102E591-D7BC-47C5-9EA3-3321800D9D26}"/>
              </a:ext>
            </a:extLst>
          </p:cNvPr>
          <p:cNvSpPr txBox="1">
            <a:spLocks/>
          </p:cNvSpPr>
          <p:nvPr/>
        </p:nvSpPr>
        <p:spPr>
          <a:xfrm>
            <a:off x="223953" y="579866"/>
            <a:ext cx="8966377" cy="1063625"/>
          </a:xfrm>
          <a:prstGeom prst="rect">
            <a:avLst/>
          </a:prstGeom>
        </p:spPr>
        <p:txBody>
          <a:bodyPr>
            <a:normAutofit/>
          </a:bodyPr>
          <a:lstStyle>
            <a:lvl1pPr marL="342900" indent="-342900" algn="l" defTabSz="914400" rtl="0" eaLnBrk="1" latinLnBrk="0" hangingPunct="1">
              <a:spcBef>
                <a:spcPts val="600"/>
              </a:spcBef>
              <a:buClr>
                <a:schemeClr val="accent1"/>
              </a:buClr>
              <a:buFont typeface="Wingdings" pitchFamily="2" charset="2"/>
              <a:buNone/>
              <a:defRPr sz="2800" b="1" kern="1200">
                <a:solidFill>
                  <a:schemeClr val="accent5">
                    <a:lumMod val="75000"/>
                  </a:schemeClr>
                </a:solidFill>
                <a:latin typeface="+mj-lt"/>
                <a:ea typeface="+mn-ea"/>
                <a:cs typeface="Arial" pitchFamily="34" charset="0"/>
              </a:defRPr>
            </a:lvl1pPr>
            <a:lvl2pPr marL="742950" indent="-285750" algn="l" defTabSz="914400" rtl="0" eaLnBrk="1" latinLnBrk="0" hangingPunct="1">
              <a:spcBef>
                <a:spcPts val="600"/>
              </a:spcBef>
              <a:buClr>
                <a:schemeClr val="accent2"/>
              </a:buClr>
              <a:buFont typeface="Wingdings" pitchFamily="2" charset="2"/>
              <a:buChar char="§"/>
              <a:defRPr sz="2000" b="1" kern="1200">
                <a:solidFill>
                  <a:schemeClr val="accent5">
                    <a:lumMod val="75000"/>
                  </a:schemeClr>
                </a:solidFill>
                <a:latin typeface="+mj-lt"/>
                <a:ea typeface="+mn-ea"/>
                <a:cs typeface="Arial" pitchFamily="34" charset="0"/>
              </a:defRPr>
            </a:lvl2pPr>
            <a:lvl3pPr marL="1143000" indent="-228600" algn="l" defTabSz="914400" rtl="0" eaLnBrk="1" latinLnBrk="0" hangingPunct="1">
              <a:spcBef>
                <a:spcPts val="600"/>
              </a:spcBef>
              <a:buClr>
                <a:schemeClr val="accent2"/>
              </a:buClr>
              <a:buFont typeface="Arial" pitchFamily="34" charset="0"/>
              <a:buChar char="•"/>
              <a:defRPr sz="1800" b="0" kern="1200">
                <a:solidFill>
                  <a:schemeClr val="accent5">
                    <a:lumMod val="75000"/>
                  </a:schemeClr>
                </a:solidFill>
                <a:latin typeface="+mj-lt"/>
                <a:ea typeface="+mn-ea"/>
                <a:cs typeface="Arial" pitchFamily="34" charset="0"/>
              </a:defRPr>
            </a:lvl3pPr>
            <a:lvl4pPr marL="1600200" indent="-228600" algn="l" defTabSz="914400" rtl="0" eaLnBrk="1" latinLnBrk="0" hangingPunct="1">
              <a:spcBef>
                <a:spcPts val="600"/>
              </a:spcBef>
              <a:buClr>
                <a:schemeClr val="accent2"/>
              </a:buClr>
              <a:buFont typeface="Arial" pitchFamily="34" charset="0"/>
              <a:buChar char="–"/>
              <a:defRPr sz="1400" b="0" kern="1200">
                <a:solidFill>
                  <a:schemeClr val="accent5">
                    <a:lumMod val="75000"/>
                  </a:schemeClr>
                </a:solidFill>
                <a:latin typeface="+mj-lt"/>
                <a:ea typeface="+mn-ea"/>
                <a:cs typeface="Arial" pitchFamily="34" charset="0"/>
              </a:defRPr>
            </a:lvl4pPr>
            <a:lvl5pPr marL="2057400" indent="-228600" algn="l" defTabSz="914400" rtl="0" eaLnBrk="1" latinLnBrk="0" hangingPunct="1">
              <a:spcBef>
                <a:spcPts val="600"/>
              </a:spcBef>
              <a:buClr>
                <a:schemeClr val="accent2"/>
              </a:buClr>
              <a:buFont typeface="Arial" pitchFamily="34" charset="0"/>
              <a:buChar char="»"/>
              <a:defRPr sz="1400" b="0" kern="1200">
                <a:solidFill>
                  <a:schemeClr val="accent5">
                    <a:lumMod val="75000"/>
                  </a:schemeClr>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ClrTx/>
            </a:pPr>
            <a:r>
              <a:rPr lang="en-US" sz="2400" dirty="0"/>
              <a:t>Navigating Today’s Tax Environment 2020 </a:t>
            </a:r>
          </a:p>
        </p:txBody>
      </p:sp>
      <p:sp>
        <p:nvSpPr>
          <p:cNvPr id="15" name="Text Placeholder 6">
            <a:extLst>
              <a:ext uri="{FF2B5EF4-FFF2-40B4-BE49-F238E27FC236}">
                <a16:creationId xmlns:a16="http://schemas.microsoft.com/office/drawing/2014/main" id="{CC56475E-E6B4-45A0-A183-F3706EFCF421}"/>
              </a:ext>
            </a:extLst>
          </p:cNvPr>
          <p:cNvSpPr txBox="1">
            <a:spLocks/>
          </p:cNvSpPr>
          <p:nvPr/>
        </p:nvSpPr>
        <p:spPr>
          <a:xfrm>
            <a:off x="223953" y="974733"/>
            <a:ext cx="8810526" cy="609600"/>
          </a:xfrm>
          <a:prstGeom prst="rect">
            <a:avLst/>
          </a:prstGeom>
          <a:ln>
            <a:noFill/>
          </a:ln>
        </p:spPr>
        <p:txBody>
          <a:bodyPr/>
          <a:lstStyle>
            <a:lvl1pPr marL="342900" indent="-342900" algn="l" defTabSz="914400" rtl="0" eaLnBrk="1" latinLnBrk="0" hangingPunct="1">
              <a:spcBef>
                <a:spcPts val="1800"/>
              </a:spcBef>
              <a:buClr>
                <a:srgbClr val="C00000"/>
              </a:buClr>
              <a:buFont typeface="Wingdings" pitchFamily="2" charset="2"/>
              <a:buNone/>
              <a:defRPr sz="2800" b="1" kern="1200">
                <a:solidFill>
                  <a:schemeClr val="accent5">
                    <a:lumMod val="75000"/>
                  </a:schemeClr>
                </a:solidFill>
                <a:latin typeface="Arial" pitchFamily="34" charset="0"/>
                <a:ea typeface="+mn-ea"/>
                <a:cs typeface="Arial" pitchFamily="34" charset="0"/>
              </a:defRPr>
            </a:lvl1pPr>
            <a:lvl2pPr marL="742950" indent="-285750" algn="l" defTabSz="914400" rtl="0" eaLnBrk="1" latinLnBrk="0" hangingPunct="1">
              <a:spcBef>
                <a:spcPts val="1800"/>
              </a:spcBef>
              <a:buClr>
                <a:srgbClr val="C00000"/>
              </a:buClr>
              <a:buFont typeface="Arial" pitchFamily="34" charset="0"/>
              <a:buChar char="–"/>
              <a:defRPr sz="2000" b="1" kern="1200">
                <a:solidFill>
                  <a:schemeClr val="accent5">
                    <a:lumMod val="75000"/>
                  </a:schemeClr>
                </a:solidFill>
                <a:latin typeface="Arial" pitchFamily="34" charset="0"/>
                <a:ea typeface="+mn-ea"/>
                <a:cs typeface="Arial" pitchFamily="34" charset="0"/>
              </a:defRPr>
            </a:lvl2pPr>
            <a:lvl3pPr marL="1143000" indent="-228600" algn="l" defTabSz="914400" rtl="0" eaLnBrk="1" latinLnBrk="0" hangingPunct="1">
              <a:spcBef>
                <a:spcPts val="1800"/>
              </a:spcBef>
              <a:buClr>
                <a:srgbClr val="C00000"/>
              </a:buClr>
              <a:buFont typeface="Arial" pitchFamily="34" charset="0"/>
              <a:buChar char="•"/>
              <a:defRPr sz="1800" b="1" kern="1200">
                <a:solidFill>
                  <a:schemeClr val="accent5">
                    <a:lumMod val="75000"/>
                  </a:schemeClr>
                </a:solidFill>
                <a:latin typeface="Arial" pitchFamily="34" charset="0"/>
                <a:ea typeface="+mn-ea"/>
                <a:cs typeface="Arial" pitchFamily="34" charset="0"/>
              </a:defRPr>
            </a:lvl3pPr>
            <a:lvl4pPr marL="1600200" indent="-228600" algn="l" defTabSz="914400" rtl="0" eaLnBrk="1" latinLnBrk="0" hangingPunct="1">
              <a:spcBef>
                <a:spcPts val="1800"/>
              </a:spcBef>
              <a:buClr>
                <a:srgbClr val="C00000"/>
              </a:buClr>
              <a:buFont typeface="Arial" pitchFamily="34" charset="0"/>
              <a:buChar char="–"/>
              <a:defRPr sz="1400" b="1" kern="1200">
                <a:solidFill>
                  <a:schemeClr val="accent5">
                    <a:lumMod val="75000"/>
                  </a:schemeClr>
                </a:solidFill>
                <a:latin typeface="Arial" pitchFamily="34" charset="0"/>
                <a:ea typeface="+mn-ea"/>
                <a:cs typeface="Arial" pitchFamily="34" charset="0"/>
              </a:defRPr>
            </a:lvl4pPr>
            <a:lvl5pPr marL="2057400" indent="-228600" algn="l" defTabSz="914400" rtl="0" eaLnBrk="1" latinLnBrk="0" hangingPunct="1">
              <a:spcBef>
                <a:spcPts val="1800"/>
              </a:spcBef>
              <a:buClr>
                <a:srgbClr val="C00000"/>
              </a:buClr>
              <a:buFont typeface="Arial" pitchFamily="34" charset="0"/>
              <a:buChar char="»"/>
              <a:defRPr sz="1400" b="0" kern="1200">
                <a:solidFill>
                  <a:schemeClr val="accent5">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1800"/>
              </a:spcBef>
              <a:spcAft>
                <a:spcPts val="0"/>
              </a:spcAft>
              <a:buClr>
                <a:srgbClr val="C00000"/>
              </a:buClr>
              <a:buSzTx/>
              <a:buFont typeface="Wingdings" pitchFamily="2" charset="2"/>
              <a:buNone/>
              <a:tabLst/>
              <a:defRPr/>
            </a:pPr>
            <a:r>
              <a:rPr lang="en-US" sz="1800" dirty="0"/>
              <a:t>[Presenter Name], [Presenter Title]</a:t>
            </a:r>
          </a:p>
        </p:txBody>
      </p:sp>
      <p:sp>
        <p:nvSpPr>
          <p:cNvPr id="16" name="Title 4">
            <a:extLst>
              <a:ext uri="{FF2B5EF4-FFF2-40B4-BE49-F238E27FC236}">
                <a16:creationId xmlns:a16="http://schemas.microsoft.com/office/drawing/2014/main" id="{3D2A3466-3897-4566-A0A8-15A0C0CDF723}"/>
              </a:ext>
            </a:extLst>
          </p:cNvPr>
          <p:cNvSpPr txBox="1">
            <a:spLocks/>
          </p:cNvSpPr>
          <p:nvPr/>
        </p:nvSpPr>
        <p:spPr>
          <a:xfrm>
            <a:off x="266833" y="51469"/>
            <a:ext cx="7886700" cy="1325563"/>
          </a:xfrm>
          <a:prstGeom prst="rect">
            <a:avLst/>
          </a:prstGeom>
        </p:spPr>
        <p:txBody>
          <a:bodyPr/>
          <a:lstStyle>
            <a:lvl1pPr algn="l" defTabSz="914400" rtl="0" eaLnBrk="1" latinLnBrk="0" hangingPunct="1">
              <a:spcBef>
                <a:spcPts val="0"/>
              </a:spcBef>
              <a:buNone/>
              <a:defRPr sz="3200" b="1" kern="1200" cap="none" spc="0" normalizeH="0" baseline="0">
                <a:solidFill>
                  <a:schemeClr val="accent1"/>
                </a:solidFill>
                <a:latin typeface="+mj-lt"/>
                <a:ea typeface="+mj-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3050"/>
                </a:solidFill>
                <a:effectLst/>
                <a:uLnTx/>
                <a:uFillTx/>
                <a:latin typeface="Arial"/>
                <a:ea typeface="+mj-ea"/>
                <a:cs typeface="Arial" pitchFamily="34" charset="0"/>
              </a:rPr>
              <a:t>Prudential Annuities</a:t>
            </a:r>
            <a:r>
              <a:rPr kumimoji="0" lang="en-US" sz="3600" b="1" i="0" u="none" strike="noStrike" kern="1200" cap="none" spc="0" normalizeH="0" baseline="30000" noProof="0" dirty="0">
                <a:ln>
                  <a:noFill/>
                </a:ln>
                <a:solidFill>
                  <a:srgbClr val="003050"/>
                </a:solidFill>
                <a:effectLst/>
                <a:uLnTx/>
                <a:uFillTx/>
                <a:latin typeface="Arial"/>
                <a:ea typeface="+mj-ea"/>
                <a:cs typeface="Arial" pitchFamily="34" charset="0"/>
              </a:rPr>
              <a:t>®</a:t>
            </a:r>
          </a:p>
        </p:txBody>
      </p:sp>
      <p:sp>
        <p:nvSpPr>
          <p:cNvPr id="11" name="Rectangle 10">
            <a:extLst>
              <a:ext uri="{FF2B5EF4-FFF2-40B4-BE49-F238E27FC236}">
                <a16:creationId xmlns:a16="http://schemas.microsoft.com/office/drawing/2014/main" id="{025D325D-DE83-4E58-A01E-3CCFAFAD7F9E}"/>
              </a:ext>
            </a:extLst>
          </p:cNvPr>
          <p:cNvSpPr/>
          <p:nvPr/>
        </p:nvSpPr>
        <p:spPr>
          <a:xfrm>
            <a:off x="49383" y="6161185"/>
            <a:ext cx="2998617" cy="400110"/>
          </a:xfrm>
          <a:prstGeom prst="rect">
            <a:avLst/>
          </a:prstGeom>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n-ea"/>
                <a:cs typeface="+mn-cs"/>
              </a:rPr>
              <a:t>1002566-00002-00   ORD208282   Ed. 08/2018</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Text Placeholder 4">
            <a:extLst>
              <a:ext uri="{FF2B5EF4-FFF2-40B4-BE49-F238E27FC236}">
                <a16:creationId xmlns:a16="http://schemas.microsoft.com/office/drawing/2014/main" id="{08A42258-8FAB-40E7-A6F0-B31FAA6D8113}"/>
              </a:ext>
            </a:extLst>
          </p:cNvPr>
          <p:cNvSpPr txBox="1">
            <a:spLocks noChangeArrowheads="1"/>
          </p:cNvSpPr>
          <p:nvPr/>
        </p:nvSpPr>
        <p:spPr bwMode="auto">
          <a:xfrm>
            <a:off x="88739" y="5562600"/>
            <a:ext cx="8924958"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000" b="1">
                <a:solidFill>
                  <a:srgbClr val="FFFFFF"/>
                </a:solidFill>
                <a:latin typeface="Arial" pitchFamily="34" charset="0"/>
                <a:ea typeface="ＭＳ Ｐゴシック" pitchFamily="34" charset="-128"/>
              </a:defRPr>
            </a:lvl1pPr>
            <a:lvl2pPr marL="742950" indent="-285750">
              <a:defRPr sz="2000" b="1">
                <a:solidFill>
                  <a:srgbClr val="FFFFFF"/>
                </a:solidFill>
                <a:latin typeface="Arial" pitchFamily="34" charset="0"/>
                <a:ea typeface="ＭＳ Ｐゴシック" pitchFamily="34" charset="-128"/>
              </a:defRPr>
            </a:lvl2pPr>
            <a:lvl3pPr marL="1143000" indent="-228600">
              <a:defRPr sz="2000" b="1">
                <a:solidFill>
                  <a:srgbClr val="FFFFFF"/>
                </a:solidFill>
                <a:latin typeface="Arial" pitchFamily="34" charset="0"/>
                <a:ea typeface="ＭＳ Ｐゴシック" pitchFamily="34" charset="-128"/>
              </a:defRPr>
            </a:lvl3pPr>
            <a:lvl4pPr marL="1600200" indent="-228600">
              <a:defRPr sz="2000" b="1">
                <a:solidFill>
                  <a:srgbClr val="FFFFFF"/>
                </a:solidFill>
                <a:latin typeface="Arial" pitchFamily="34" charset="0"/>
                <a:ea typeface="ＭＳ Ｐゴシック" pitchFamily="34" charset="-128"/>
              </a:defRPr>
            </a:lvl4pPr>
            <a:lvl5pPr marL="2057400" indent="-228600">
              <a:defRPr sz="2000" b="1">
                <a:solidFill>
                  <a:srgbClr val="FFFFFF"/>
                </a:solidFill>
                <a:latin typeface="Arial" pitchFamily="34" charset="0"/>
                <a:ea typeface="ＭＳ Ｐゴシック" pitchFamily="34" charset="-128"/>
              </a:defRPr>
            </a:lvl5pPr>
            <a:lvl6pPr marL="2514600" indent="-228600" fontAlgn="base">
              <a:spcBef>
                <a:spcPct val="0"/>
              </a:spcBef>
              <a:spcAft>
                <a:spcPct val="0"/>
              </a:spcAft>
              <a:defRPr sz="2000" b="1">
                <a:solidFill>
                  <a:srgbClr val="FFFFFF"/>
                </a:solidFill>
                <a:latin typeface="Arial" pitchFamily="34" charset="0"/>
                <a:ea typeface="ＭＳ Ｐゴシック" pitchFamily="34" charset="-128"/>
              </a:defRPr>
            </a:lvl6pPr>
            <a:lvl7pPr marL="2971800" indent="-228600" fontAlgn="base">
              <a:spcBef>
                <a:spcPct val="0"/>
              </a:spcBef>
              <a:spcAft>
                <a:spcPct val="0"/>
              </a:spcAft>
              <a:defRPr sz="2000" b="1">
                <a:solidFill>
                  <a:srgbClr val="FFFFFF"/>
                </a:solidFill>
                <a:latin typeface="Arial" pitchFamily="34" charset="0"/>
                <a:ea typeface="ＭＳ Ｐゴシック" pitchFamily="34" charset="-128"/>
              </a:defRPr>
            </a:lvl7pPr>
            <a:lvl8pPr marL="3429000" indent="-228600" fontAlgn="base">
              <a:spcBef>
                <a:spcPct val="0"/>
              </a:spcBef>
              <a:spcAft>
                <a:spcPct val="0"/>
              </a:spcAft>
              <a:defRPr sz="2000" b="1">
                <a:solidFill>
                  <a:srgbClr val="FFFFFF"/>
                </a:solidFill>
                <a:latin typeface="Arial" pitchFamily="34" charset="0"/>
                <a:ea typeface="ＭＳ Ｐゴシック" pitchFamily="34" charset="-128"/>
              </a:defRPr>
            </a:lvl8pPr>
            <a:lvl9pPr marL="3886200" indent="-228600" fontAlgn="base">
              <a:spcBef>
                <a:spcPct val="0"/>
              </a:spcBef>
              <a:spcAft>
                <a:spcPct val="0"/>
              </a:spcAft>
              <a:defRPr sz="2000" b="1">
                <a:solidFill>
                  <a:srgbClr val="FFFFFF"/>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
                <a:srgbClr val="C00000"/>
              </a:buClr>
              <a:buSzTx/>
              <a:buFontTx/>
              <a:buNone/>
              <a:tabLst/>
              <a:defRPr/>
            </a:pPr>
            <a:r>
              <a:rPr kumimoji="0" lang="en-US" sz="1100" b="0" i="0" u="none" strike="noStrike" kern="1200" cap="none" spc="0" normalizeH="0" baseline="0" noProof="0" dirty="0">
                <a:ln>
                  <a:noFill/>
                </a:ln>
                <a:solidFill>
                  <a:srgbClr val="0C0C0C"/>
                </a:solidFill>
                <a:effectLst/>
                <a:uLnTx/>
                <a:uFillTx/>
                <a:latin typeface="Arial"/>
                <a:ea typeface="ＭＳ Ｐゴシック" pitchFamily="34" charset="-128"/>
                <a:cs typeface="+mn-cs"/>
              </a:rPr>
              <a:t>[When presenting in AR, CA, OK, TX or IL, use the phrase “Insurance Sales Presentation.” In CA and AR, add License Number.]</a:t>
            </a: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r>
              <a:rPr kumimoji="0" lang="en-US" sz="1600" b="0" i="0" u="none" strike="noStrike" kern="1200" cap="none" spc="0" normalizeH="0" baseline="0" noProof="0" dirty="0">
                <a:ln>
                  <a:noFill/>
                </a:ln>
                <a:solidFill>
                  <a:srgbClr val="0C0C0C"/>
                </a:solidFill>
                <a:effectLst/>
                <a:uLnTx/>
                <a:uFillTx/>
                <a:latin typeface="Arial" pitchFamily="34" charset="0"/>
                <a:ea typeface="ＭＳ Ｐゴシック" pitchFamily="34" charset="-128"/>
                <a:cs typeface="+mn-cs"/>
              </a:rPr>
              <a:t>Issued by Pruco Life Insurance Company and by Pruco Life Insurance Company of New Jersey</a:t>
            </a: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r>
              <a:rPr kumimoji="0" lang="en-US" sz="1600" b="0" i="0" u="none" strike="noStrike" kern="1200" cap="none" spc="0" normalizeH="0" baseline="0" noProof="0" dirty="0">
                <a:ln>
                  <a:noFill/>
                </a:ln>
                <a:solidFill>
                  <a:srgbClr val="FFFFFF"/>
                </a:solidFill>
                <a:effectLst/>
                <a:uLnTx/>
                <a:uFillTx/>
                <a:latin typeface="Arial" pitchFamily="34" charset="0"/>
                <a:ea typeface="ＭＳ Ｐゴシック" pitchFamily="34" charset="-128"/>
                <a:cs typeface="+mn-cs"/>
              </a:rPr>
              <a:t>.</a:t>
            </a:r>
            <a:endParaRPr kumimoji="0" lang="en-US" sz="1600" b="0" i="0" u="none" strike="noStrike" kern="1200" cap="none" spc="0" normalizeH="0" baseline="0" noProof="0" dirty="0">
              <a:ln>
                <a:noFill/>
              </a:ln>
              <a:solidFill>
                <a:srgbClr val="0C0C0C"/>
              </a:solidFill>
              <a:effectLst/>
              <a:uLnTx/>
              <a:uFillTx/>
              <a:latin typeface="Arial" pitchFamily="34" charset="0"/>
              <a:ea typeface="ＭＳ Ｐゴシック" pitchFamily="34" charset="-128"/>
              <a:cs typeface="Arial" pitchFamily="34" charset="0"/>
            </a:endParaRPr>
          </a:p>
        </p:txBody>
      </p:sp>
      <p:sp>
        <p:nvSpPr>
          <p:cNvPr id="17" name="Rectangle 16">
            <a:extLst>
              <a:ext uri="{FF2B5EF4-FFF2-40B4-BE49-F238E27FC236}">
                <a16:creationId xmlns:a16="http://schemas.microsoft.com/office/drawing/2014/main" id="{AFCBDC15-E6AB-4122-AD73-023D10644BCE}"/>
              </a:ext>
            </a:extLst>
          </p:cNvPr>
          <p:cNvSpPr/>
          <p:nvPr/>
        </p:nvSpPr>
        <p:spPr>
          <a:xfrm>
            <a:off x="76538" y="6068727"/>
            <a:ext cx="7074717"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C0C0C"/>
                </a:solidFill>
                <a:effectLst/>
                <a:uLnTx/>
                <a:uFillTx/>
                <a:latin typeface="Arial"/>
                <a:ea typeface="+mn-ea"/>
                <a:cs typeface="+mn-cs"/>
              </a:rPr>
              <a:t>Prudential Annuities is providing this workshop for informational or educational purposes only and does not provide investment advice or recommendations about managing or investing your retirement savings.</a:t>
            </a:r>
          </a:p>
        </p:txBody>
      </p:sp>
      <p:sp>
        <p:nvSpPr>
          <p:cNvPr id="18" name="TextBox 17">
            <a:extLst>
              <a:ext uri="{FF2B5EF4-FFF2-40B4-BE49-F238E27FC236}">
                <a16:creationId xmlns:a16="http://schemas.microsoft.com/office/drawing/2014/main" id="{933C1B79-315D-4941-9FD3-1B85A7D7C0CC}"/>
              </a:ext>
            </a:extLst>
          </p:cNvPr>
          <p:cNvSpPr txBox="1"/>
          <p:nvPr/>
        </p:nvSpPr>
        <p:spPr>
          <a:xfrm>
            <a:off x="574724" y="6443326"/>
            <a:ext cx="2974312" cy="246221"/>
          </a:xfrm>
          <a:prstGeom prst="rect">
            <a:avLst/>
          </a:prstGeom>
          <a:noFill/>
        </p:spPr>
        <p:txBody>
          <a:bodyPr wrap="square" rtlCol="0">
            <a:spAutoFit/>
          </a:bodyPr>
          <a:lstStyle/>
          <a:p>
            <a:r>
              <a:rPr lang="en-US" sz="1000" dirty="0">
                <a:solidFill>
                  <a:schemeClr val="accent5">
                    <a:lumMod val="75000"/>
                  </a:schemeClr>
                </a:solidFill>
                <a:latin typeface="Arial" pitchFamily="34" charset="0"/>
                <a:cs typeface="Arial" pitchFamily="34" charset="0"/>
              </a:rPr>
              <a:t>1001124-00006-00  ORD209389  Ed. 01/2020</a:t>
            </a:r>
          </a:p>
        </p:txBody>
      </p:sp>
    </p:spTree>
    <p:extLst>
      <p:ext uri="{BB962C8B-B14F-4D97-AF65-F5344CB8AC3E}">
        <p14:creationId xmlns:p14="http://schemas.microsoft.com/office/powerpoint/2010/main" val="4152044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43B946-48C4-4075-8805-F355B11B7E7F}"/>
              </a:ext>
            </a:extLst>
          </p:cNvPr>
          <p:cNvSpPr>
            <a:spLocks noGrp="1"/>
          </p:cNvSpPr>
          <p:nvPr>
            <p:ph idx="1"/>
          </p:nvPr>
        </p:nvSpPr>
        <p:spPr>
          <a:xfrm>
            <a:off x="457200" y="1477927"/>
            <a:ext cx="7803573" cy="3962400"/>
          </a:xfrm>
        </p:spPr>
        <p:txBody>
          <a:bodyPr>
            <a:normAutofit/>
          </a:bodyPr>
          <a:lstStyle/>
          <a:p>
            <a:pPr marL="342900" indent="-342900">
              <a:buFont typeface="Arial" panose="020B0604020202020204" pitchFamily="34" charset="0"/>
              <a:buChar char="•"/>
            </a:pPr>
            <a:r>
              <a:rPr lang="en-US" sz="2400" b="1" dirty="0"/>
              <a:t>ACA individual mandate repealed</a:t>
            </a:r>
            <a:endParaRPr lang="en-US" sz="800" b="1" dirty="0"/>
          </a:p>
          <a:p>
            <a:pPr marL="342900" indent="-342900">
              <a:buFont typeface="Arial" panose="020B0604020202020204" pitchFamily="34" charset="0"/>
              <a:buChar char="•"/>
            </a:pPr>
            <a:r>
              <a:rPr lang="en-US" sz="2400" b="1" dirty="0"/>
              <a:t>Alimony payments not deductible by payer and not taxable by payee*</a:t>
            </a:r>
            <a:endParaRPr lang="en-US" sz="800" b="1" dirty="0"/>
          </a:p>
          <a:p>
            <a:pPr marL="342900" indent="-342900">
              <a:buFont typeface="Arial" panose="020B0604020202020204" pitchFamily="34" charset="0"/>
              <a:buChar char="•"/>
            </a:pPr>
            <a:r>
              <a:rPr lang="en-US" sz="2400" b="1" dirty="0"/>
              <a:t>Misc. Itemized deductions repealed</a:t>
            </a:r>
          </a:p>
          <a:p>
            <a:pPr marL="342900" indent="-342900">
              <a:buFont typeface="Arial" panose="020B0604020202020204" pitchFamily="34" charset="0"/>
              <a:buChar char="•"/>
            </a:pPr>
            <a:r>
              <a:rPr lang="en-US" sz="2400" b="1" dirty="0"/>
              <a:t>529 Plans expanded for elementary/secondary schools to $10,000/year per student</a:t>
            </a:r>
            <a:endParaRPr lang="en-US" sz="800" b="1" dirty="0"/>
          </a:p>
          <a:p>
            <a:pPr marL="342900" indent="-342900">
              <a:buFont typeface="Arial" panose="020B0604020202020204" pitchFamily="34" charset="0"/>
              <a:buChar char="•"/>
            </a:pPr>
            <a:r>
              <a:rPr lang="en-US" sz="2400" b="1" dirty="0"/>
              <a:t>Casualty losses repealed except in federally declared disaster areas</a:t>
            </a:r>
          </a:p>
          <a:p>
            <a:pPr marL="342900" indent="-342900">
              <a:buFont typeface="Arial" panose="020B0604020202020204" pitchFamily="34" charset="0"/>
              <a:buChar char="•"/>
            </a:pPr>
            <a:endParaRPr lang="en-US" sz="2400" dirty="0"/>
          </a:p>
          <a:p>
            <a:r>
              <a:rPr lang="en-US" sz="2400" dirty="0"/>
              <a:t>*</a:t>
            </a:r>
            <a:r>
              <a:rPr lang="en-US" sz="1600" dirty="0"/>
              <a:t>for divorces or separation agreements executed after December 31, 2018</a:t>
            </a:r>
          </a:p>
          <a:p>
            <a:endParaRPr lang="en-US" sz="2400" b="1" dirty="0"/>
          </a:p>
          <a:p>
            <a:endParaRPr lang="en-US" sz="2400" b="1" dirty="0"/>
          </a:p>
        </p:txBody>
      </p:sp>
      <p:sp>
        <p:nvSpPr>
          <p:cNvPr id="3" name="Title 2">
            <a:extLst>
              <a:ext uri="{FF2B5EF4-FFF2-40B4-BE49-F238E27FC236}">
                <a16:creationId xmlns:a16="http://schemas.microsoft.com/office/drawing/2014/main" id="{BA5B1747-BE85-4891-829F-F559DED5B1D8}"/>
              </a:ext>
            </a:extLst>
          </p:cNvPr>
          <p:cNvSpPr>
            <a:spLocks noGrp="1"/>
          </p:cNvSpPr>
          <p:nvPr>
            <p:ph type="title"/>
          </p:nvPr>
        </p:nvSpPr>
        <p:spPr>
          <a:xfrm>
            <a:off x="457200" y="285008"/>
            <a:ext cx="8305800" cy="857992"/>
          </a:xfrm>
        </p:spPr>
        <p:txBody>
          <a:bodyPr/>
          <a:lstStyle/>
          <a:p>
            <a:r>
              <a:rPr lang="en-US" dirty="0">
                <a:solidFill>
                  <a:schemeClr val="accent1"/>
                </a:solidFill>
              </a:rPr>
              <a:t>Other Tax Changes</a:t>
            </a:r>
          </a:p>
        </p:txBody>
      </p:sp>
    </p:spTree>
    <p:extLst>
      <p:ext uri="{BB962C8B-B14F-4D97-AF65-F5344CB8AC3E}">
        <p14:creationId xmlns:p14="http://schemas.microsoft.com/office/powerpoint/2010/main" val="66141843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12520A-2584-4E2F-80D2-A8C9CA9DEE67}"/>
              </a:ext>
            </a:extLst>
          </p:cNvPr>
          <p:cNvSpPr txBox="1"/>
          <p:nvPr/>
        </p:nvSpPr>
        <p:spPr>
          <a:xfrm>
            <a:off x="7863840" y="6642556"/>
            <a:ext cx="892594" cy="215444"/>
          </a:xfrm>
          <a:prstGeom prst="rect">
            <a:avLst/>
          </a:prstGeom>
          <a:noFill/>
        </p:spPr>
        <p:txBody>
          <a:bodyPr wrap="square" rtlCol="0">
            <a:spAutoFit/>
          </a:bodyPr>
          <a:lstStyle/>
          <a:p>
            <a:r>
              <a:rPr lang="en-US" sz="800" dirty="0">
                <a:solidFill>
                  <a:schemeClr val="bg1"/>
                </a:solidFill>
                <a:latin typeface="Arial Narrow" panose="020B0606020202030204" pitchFamily="34" charset="0"/>
              </a:rPr>
              <a:t>SL 00134 11/2019</a:t>
            </a:r>
          </a:p>
        </p:txBody>
      </p:sp>
      <p:graphicFrame>
        <p:nvGraphicFramePr>
          <p:cNvPr id="9" name="Content Placeholder 11">
            <a:extLst>
              <a:ext uri="{FF2B5EF4-FFF2-40B4-BE49-F238E27FC236}">
                <a16:creationId xmlns:a16="http://schemas.microsoft.com/office/drawing/2014/main" id="{7C6AA5EC-416B-4D62-B3EC-7627B1966913}"/>
              </a:ext>
            </a:extLst>
          </p:cNvPr>
          <p:cNvGraphicFramePr>
            <a:graphicFrameLocks/>
          </p:cNvGraphicFramePr>
          <p:nvPr>
            <p:extLst>
              <p:ext uri="{D42A27DB-BD31-4B8C-83A1-F6EECF244321}">
                <p14:modId xmlns:p14="http://schemas.microsoft.com/office/powerpoint/2010/main" val="4129510874"/>
              </p:ext>
            </p:extLst>
          </p:nvPr>
        </p:nvGraphicFramePr>
        <p:xfrm>
          <a:off x="456841" y="1034098"/>
          <a:ext cx="8229959" cy="3895692"/>
        </p:xfrm>
        <a:graphic>
          <a:graphicData uri="http://schemas.openxmlformats.org/drawingml/2006/table">
            <a:tbl>
              <a:tblPr firstRow="1" firstCol="1" bandRow="1"/>
              <a:tblGrid>
                <a:gridCol w="1145375">
                  <a:extLst>
                    <a:ext uri="{9D8B030D-6E8A-4147-A177-3AD203B41FA5}">
                      <a16:colId xmlns:a16="http://schemas.microsoft.com/office/drawing/2014/main" val="3032475444"/>
                    </a:ext>
                  </a:extLst>
                </a:gridCol>
                <a:gridCol w="133027">
                  <a:extLst>
                    <a:ext uri="{9D8B030D-6E8A-4147-A177-3AD203B41FA5}">
                      <a16:colId xmlns:a16="http://schemas.microsoft.com/office/drawing/2014/main" val="2999493806"/>
                    </a:ext>
                  </a:extLst>
                </a:gridCol>
                <a:gridCol w="816487">
                  <a:extLst>
                    <a:ext uri="{9D8B030D-6E8A-4147-A177-3AD203B41FA5}">
                      <a16:colId xmlns:a16="http://schemas.microsoft.com/office/drawing/2014/main" val="491225849"/>
                    </a:ext>
                  </a:extLst>
                </a:gridCol>
                <a:gridCol w="824414">
                  <a:extLst>
                    <a:ext uri="{9D8B030D-6E8A-4147-A177-3AD203B41FA5}">
                      <a16:colId xmlns:a16="http://schemas.microsoft.com/office/drawing/2014/main" val="1559863186"/>
                    </a:ext>
                  </a:extLst>
                </a:gridCol>
                <a:gridCol w="169110">
                  <a:extLst>
                    <a:ext uri="{9D8B030D-6E8A-4147-A177-3AD203B41FA5}">
                      <a16:colId xmlns:a16="http://schemas.microsoft.com/office/drawing/2014/main" val="2887316366"/>
                    </a:ext>
                  </a:extLst>
                </a:gridCol>
                <a:gridCol w="816487">
                  <a:extLst>
                    <a:ext uri="{9D8B030D-6E8A-4147-A177-3AD203B41FA5}">
                      <a16:colId xmlns:a16="http://schemas.microsoft.com/office/drawing/2014/main" val="2677252203"/>
                    </a:ext>
                  </a:extLst>
                </a:gridCol>
                <a:gridCol w="816487">
                  <a:extLst>
                    <a:ext uri="{9D8B030D-6E8A-4147-A177-3AD203B41FA5}">
                      <a16:colId xmlns:a16="http://schemas.microsoft.com/office/drawing/2014/main" val="2530352451"/>
                    </a:ext>
                  </a:extLst>
                </a:gridCol>
                <a:gridCol w="169110">
                  <a:extLst>
                    <a:ext uri="{9D8B030D-6E8A-4147-A177-3AD203B41FA5}">
                      <a16:colId xmlns:a16="http://schemas.microsoft.com/office/drawing/2014/main" val="1948281475"/>
                    </a:ext>
                  </a:extLst>
                </a:gridCol>
                <a:gridCol w="816487">
                  <a:extLst>
                    <a:ext uri="{9D8B030D-6E8A-4147-A177-3AD203B41FA5}">
                      <a16:colId xmlns:a16="http://schemas.microsoft.com/office/drawing/2014/main" val="4164068910"/>
                    </a:ext>
                  </a:extLst>
                </a:gridCol>
                <a:gridCol w="816487">
                  <a:extLst>
                    <a:ext uri="{9D8B030D-6E8A-4147-A177-3AD203B41FA5}">
                      <a16:colId xmlns:a16="http://schemas.microsoft.com/office/drawing/2014/main" val="623107172"/>
                    </a:ext>
                  </a:extLst>
                </a:gridCol>
                <a:gridCol w="169110">
                  <a:extLst>
                    <a:ext uri="{9D8B030D-6E8A-4147-A177-3AD203B41FA5}">
                      <a16:colId xmlns:a16="http://schemas.microsoft.com/office/drawing/2014/main" val="1686023358"/>
                    </a:ext>
                  </a:extLst>
                </a:gridCol>
                <a:gridCol w="768689">
                  <a:extLst>
                    <a:ext uri="{9D8B030D-6E8A-4147-A177-3AD203B41FA5}">
                      <a16:colId xmlns:a16="http://schemas.microsoft.com/office/drawing/2014/main" val="1258159985"/>
                    </a:ext>
                  </a:extLst>
                </a:gridCol>
                <a:gridCol w="768689">
                  <a:extLst>
                    <a:ext uri="{9D8B030D-6E8A-4147-A177-3AD203B41FA5}">
                      <a16:colId xmlns:a16="http://schemas.microsoft.com/office/drawing/2014/main" val="3712012125"/>
                    </a:ext>
                  </a:extLst>
                </a:gridCol>
              </a:tblGrid>
              <a:tr h="715914">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600" b="1" i="0" u="none" strike="noStrike" dirty="0">
                          <a:solidFill>
                            <a:srgbClr val="FFC000"/>
                          </a:solidFill>
                          <a:effectLst/>
                          <a:latin typeface="PrudentialModern SemCond" pitchFamily="2" charset="0"/>
                        </a:rPr>
                        <a:t>Gross Income</a:t>
                      </a:r>
                    </a:p>
                  </a:txBody>
                  <a:tcPr marL="7495" marR="7495" marT="80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050"/>
                    </a:solidFill>
                  </a:tcPr>
                </a:tc>
                <a:tc rowSpan="8">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l" rtl="0" fontAlgn="ctr"/>
                      <a:endParaRPr lang="en-US" sz="1200" b="1" i="0" u="none" strike="noStrike" dirty="0">
                        <a:solidFill>
                          <a:srgbClr val="FFC000"/>
                        </a:solidFill>
                        <a:effectLst/>
                        <a:latin typeface="PrudentialModern SemCond" pitchFamily="2" charset="0"/>
                      </a:endParaRPr>
                    </a:p>
                  </a:txBody>
                  <a:tcPr marL="7495" marR="7495" marT="80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EFFFF"/>
                    </a:solidFill>
                  </a:tcPr>
                </a:tc>
                <a:tc gridSpan="2">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2000" b="1" i="0" u="none" strike="noStrike" dirty="0">
                          <a:solidFill>
                            <a:srgbClr val="FFC000"/>
                          </a:solidFill>
                          <a:effectLst/>
                          <a:latin typeface="PrudentialModern SemCond" pitchFamily="2" charset="0"/>
                        </a:rPr>
                        <a:t>$50,000 </a:t>
                      </a:r>
                    </a:p>
                  </a:txBody>
                  <a:tcPr marL="7495" marR="7495" marT="80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3050"/>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2000" b="1" i="0" u="none" strike="noStrike" dirty="0">
                          <a:solidFill>
                            <a:srgbClr val="FFC000"/>
                          </a:solidFill>
                          <a:effectLst/>
                          <a:latin typeface="PrudentialModern SemCond" pitchFamily="2" charset="0"/>
                        </a:rPr>
                        <a:t> </a:t>
                      </a:r>
                    </a:p>
                  </a:txBody>
                  <a:tcPr marL="7495" marR="7495" marT="80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2000" b="1" i="0" u="none" strike="noStrike" dirty="0">
                          <a:solidFill>
                            <a:srgbClr val="FFC000"/>
                          </a:solidFill>
                          <a:effectLst/>
                          <a:latin typeface="PrudentialModern SemCond" pitchFamily="2" charset="0"/>
                        </a:rPr>
                        <a:t>$100,000 </a:t>
                      </a:r>
                    </a:p>
                  </a:txBody>
                  <a:tcPr marL="7495" marR="7495" marT="80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1F45"/>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2000" b="1" i="0" u="none" strike="noStrike" dirty="0">
                          <a:solidFill>
                            <a:srgbClr val="FFC000"/>
                          </a:solidFill>
                          <a:effectLst/>
                          <a:latin typeface="PrudentialModern SemCond" pitchFamily="2" charset="0"/>
                        </a:rPr>
                        <a:t> </a:t>
                      </a:r>
                    </a:p>
                  </a:txBody>
                  <a:tcPr marL="7495" marR="7495" marT="80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2000" b="1" i="0" u="none" strike="noStrike" dirty="0">
                          <a:solidFill>
                            <a:srgbClr val="FFC000"/>
                          </a:solidFill>
                          <a:effectLst/>
                          <a:latin typeface="PrudentialModern SemCond" pitchFamily="2" charset="0"/>
                        </a:rPr>
                        <a:t>$250,000 </a:t>
                      </a:r>
                    </a:p>
                  </a:txBody>
                  <a:tcPr marL="7495" marR="7495" marT="80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3050"/>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2000" b="1" i="0" u="none" strike="noStrike" dirty="0">
                          <a:solidFill>
                            <a:srgbClr val="FFC000"/>
                          </a:solidFill>
                          <a:effectLst/>
                          <a:latin typeface="PrudentialModern SemCond" pitchFamily="2" charset="0"/>
                        </a:rPr>
                        <a:t> </a:t>
                      </a:r>
                    </a:p>
                  </a:txBody>
                  <a:tcPr marL="7495" marR="7495" marT="80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2000" b="1" i="0" u="none" strike="noStrike" dirty="0">
                          <a:solidFill>
                            <a:srgbClr val="FFC000"/>
                          </a:solidFill>
                          <a:effectLst/>
                          <a:latin typeface="PrudentialModern SemCond" pitchFamily="2" charset="0"/>
                        </a:rPr>
                        <a:t>$500,000 </a:t>
                      </a:r>
                    </a:p>
                  </a:txBody>
                  <a:tcPr marL="7495" marR="7495" marT="80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1F45"/>
                    </a:solidFill>
                  </a:tcPr>
                </a:tc>
                <a:tc hMerge="1">
                  <a:txBody>
                    <a:bodyPr/>
                    <a:lstStyle/>
                    <a:p>
                      <a:endParaRPr lang="en-US"/>
                    </a:p>
                  </a:txBody>
                  <a:tcPr/>
                </a:tc>
                <a:extLst>
                  <a:ext uri="{0D108BD9-81ED-4DB2-BD59-A6C34878D82A}">
                    <a16:rowId xmlns:a16="http://schemas.microsoft.com/office/drawing/2014/main" val="1656213320"/>
                  </a:ext>
                </a:extLst>
              </a:tr>
              <a:tr h="454254">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fontAlgn="ctr"/>
                      <a:r>
                        <a:rPr lang="en-US" sz="1500" b="0" i="0" u="none" strike="noStrike" dirty="0">
                          <a:solidFill>
                            <a:srgbClr val="000000"/>
                          </a:solidFill>
                          <a:effectLst/>
                          <a:latin typeface="PrudentialModern SemCond" pitchFamily="2" charset="0"/>
                        </a:rPr>
                        <a:t> </a:t>
                      </a:r>
                    </a:p>
                  </a:txBody>
                  <a:tcPr marL="7495" marR="7495" marT="80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050"/>
                    </a:solidFill>
                  </a:tcPr>
                </a:tc>
                <a:tc vMerge="1">
                  <a:txBody>
                    <a:bodyPr/>
                    <a:lstStyle/>
                    <a:p>
                      <a:pPr algn="l" fontAlgn="ctr"/>
                      <a:endParaRPr lang="en-US" sz="1500" b="0" i="0" u="none" strike="noStrike">
                        <a:solidFill>
                          <a:srgbClr val="000000"/>
                        </a:solidFill>
                        <a:effectLst/>
                        <a:latin typeface="Arial" panose="020B0604020202020204" pitchFamily="34" charset="0"/>
                      </a:endParaRPr>
                    </a:p>
                  </a:txBody>
                  <a:tcPr marL="8047" marR="8047" marT="80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3050"/>
                    </a:solid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1" i="0" u="none" strike="noStrike" dirty="0">
                          <a:solidFill>
                            <a:srgbClr val="0C0C0C"/>
                          </a:solidFill>
                          <a:effectLst/>
                          <a:latin typeface="PrudentialModern SemCond" pitchFamily="2" charset="0"/>
                        </a:rPr>
                        <a:t>2017</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CCCC"/>
                    </a:solid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1" i="0" u="none" strike="noStrike" dirty="0">
                          <a:solidFill>
                            <a:srgbClr val="0C0C0C"/>
                          </a:solidFill>
                          <a:effectLst/>
                          <a:latin typeface="PrudentialModern SemCond" pitchFamily="2" charset="0"/>
                        </a:rPr>
                        <a:t>2020</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CCCC"/>
                    </a:solid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1" i="0" u="none" strike="noStrike" dirty="0">
                          <a:solidFill>
                            <a:srgbClr val="0C0C0C"/>
                          </a:solidFill>
                          <a:effectLst/>
                          <a:latin typeface="PrudentialModern SemCond" pitchFamily="2" charset="0"/>
                        </a:rPr>
                        <a:t> </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1" i="0" u="none" strike="noStrike" dirty="0">
                          <a:solidFill>
                            <a:srgbClr val="000000"/>
                          </a:solidFill>
                          <a:effectLst/>
                          <a:latin typeface="PrudentialModern SemCond" pitchFamily="2" charset="0"/>
                        </a:rPr>
                        <a:t>2017</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CCCC"/>
                    </a:solid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1" i="0" u="none" strike="noStrike" dirty="0">
                          <a:solidFill>
                            <a:srgbClr val="000000"/>
                          </a:solidFill>
                          <a:effectLst/>
                          <a:latin typeface="PrudentialModern SemCond" pitchFamily="2" charset="0"/>
                        </a:rPr>
                        <a:t>2020</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CCCC"/>
                    </a:solid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1" i="0" u="none" strike="noStrike" dirty="0">
                          <a:solidFill>
                            <a:srgbClr val="0C0C0C"/>
                          </a:solidFill>
                          <a:effectLst/>
                          <a:latin typeface="PrudentialModern SemCond" pitchFamily="2" charset="0"/>
                        </a:rPr>
                        <a:t> </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1" i="0" u="none" strike="noStrike" dirty="0">
                          <a:solidFill>
                            <a:srgbClr val="0C0C0C"/>
                          </a:solidFill>
                          <a:effectLst/>
                          <a:latin typeface="PrudentialModern SemCond" pitchFamily="2" charset="0"/>
                        </a:rPr>
                        <a:t>2017</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CCCC"/>
                    </a:solid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1" i="0" u="none" strike="noStrike" dirty="0">
                          <a:solidFill>
                            <a:srgbClr val="0C0C0C"/>
                          </a:solidFill>
                          <a:effectLst/>
                          <a:latin typeface="PrudentialModern SemCond" pitchFamily="2" charset="0"/>
                        </a:rPr>
                        <a:t>2020</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CCCC"/>
                    </a:solid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1" i="0" u="none" strike="noStrike" dirty="0">
                          <a:solidFill>
                            <a:srgbClr val="0C0C0C"/>
                          </a:solidFill>
                          <a:effectLst/>
                          <a:latin typeface="PrudentialModern SemCond" pitchFamily="2" charset="0"/>
                        </a:rPr>
                        <a:t> </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1" i="0" u="none" strike="noStrike" dirty="0">
                          <a:solidFill>
                            <a:srgbClr val="000000"/>
                          </a:solidFill>
                          <a:effectLst/>
                          <a:latin typeface="PrudentialModern SemCond" pitchFamily="2" charset="0"/>
                        </a:rPr>
                        <a:t>2017</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CCCC"/>
                    </a:solid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1" i="0" u="none" strike="noStrike" dirty="0">
                          <a:solidFill>
                            <a:srgbClr val="000000"/>
                          </a:solidFill>
                          <a:effectLst/>
                          <a:latin typeface="PrudentialModern SemCond" pitchFamily="2" charset="0"/>
                        </a:rPr>
                        <a:t>2020</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CCCC"/>
                    </a:solidFill>
                  </a:tcPr>
                </a:tc>
                <a:extLst>
                  <a:ext uri="{0D108BD9-81ED-4DB2-BD59-A6C34878D82A}">
                    <a16:rowId xmlns:a16="http://schemas.microsoft.com/office/drawing/2014/main" val="210470083"/>
                  </a:ext>
                </a:extLst>
              </a:tr>
              <a:tr h="454254">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200" b="1" i="0" u="none" strike="noStrike" dirty="0">
                          <a:solidFill>
                            <a:srgbClr val="FFFFFF"/>
                          </a:solidFill>
                          <a:effectLst/>
                          <a:latin typeface="PrudentialModern SemCond" pitchFamily="2" charset="0"/>
                        </a:rPr>
                        <a:t>AGI</a:t>
                      </a:r>
                    </a:p>
                  </a:txBody>
                  <a:tcPr marL="7495" marR="7495" marT="80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050"/>
                    </a:solidFill>
                  </a:tcPr>
                </a:tc>
                <a:tc vMerge="1">
                  <a:txBody>
                    <a:bodyPr/>
                    <a:lstStyle/>
                    <a:p>
                      <a:pPr algn="l" rtl="0" fontAlgn="ctr"/>
                      <a:endParaRPr lang="en-US" sz="1200" b="1" i="0" u="none" strike="noStrike" dirty="0">
                        <a:solidFill>
                          <a:srgbClr val="FFFFFF"/>
                        </a:solidFill>
                        <a:effectLst/>
                        <a:latin typeface="Arial" panose="020B0604020202020204" pitchFamily="34" charset="0"/>
                      </a:endParaRPr>
                    </a:p>
                  </a:txBody>
                  <a:tcPr marL="8047" marR="8047" marT="80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3050"/>
                    </a:solid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0" i="0" u="none" strike="noStrike" dirty="0">
                          <a:solidFill>
                            <a:srgbClr val="0C0C0C"/>
                          </a:solidFill>
                          <a:effectLst/>
                          <a:latin typeface="PrudentialModern SemCond" pitchFamily="2" charset="0"/>
                        </a:rPr>
                        <a:t>$50,000 </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0" i="0" u="none" strike="noStrike" dirty="0">
                          <a:solidFill>
                            <a:srgbClr val="0C0C0C"/>
                          </a:solidFill>
                          <a:effectLst/>
                          <a:latin typeface="PrudentialModern SemCond" pitchFamily="2" charset="0"/>
                        </a:rPr>
                        <a:t>$50,000 </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0" i="0" u="none" strike="noStrike" dirty="0">
                          <a:solidFill>
                            <a:srgbClr val="0C0C0C"/>
                          </a:solidFill>
                          <a:effectLst/>
                          <a:latin typeface="PrudentialModern SemCond" pitchFamily="2" charset="0"/>
                        </a:rPr>
                        <a:t> </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0" i="0" u="none" strike="noStrike" dirty="0">
                          <a:solidFill>
                            <a:srgbClr val="000000"/>
                          </a:solidFill>
                          <a:effectLst/>
                          <a:latin typeface="PrudentialModern SemCond" pitchFamily="2" charset="0"/>
                        </a:rPr>
                        <a:t>$100,000 </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0" i="0" u="none" strike="noStrike" dirty="0">
                          <a:solidFill>
                            <a:srgbClr val="000000"/>
                          </a:solidFill>
                          <a:effectLst/>
                          <a:latin typeface="PrudentialModern SemCond" pitchFamily="2" charset="0"/>
                        </a:rPr>
                        <a:t>$100,000 </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0" i="0" u="none" strike="noStrike" dirty="0">
                          <a:solidFill>
                            <a:srgbClr val="0C0C0C"/>
                          </a:solidFill>
                          <a:effectLst/>
                          <a:latin typeface="PrudentialModern SemCond" pitchFamily="2" charset="0"/>
                        </a:rPr>
                        <a:t> </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0" i="0" u="none" strike="noStrike" dirty="0">
                          <a:solidFill>
                            <a:srgbClr val="0C0C0C"/>
                          </a:solidFill>
                          <a:effectLst/>
                          <a:latin typeface="PrudentialModern SemCond" pitchFamily="2" charset="0"/>
                        </a:rPr>
                        <a:t>$250,000 </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0" i="0" u="none" strike="noStrike" dirty="0">
                          <a:solidFill>
                            <a:srgbClr val="0C0C0C"/>
                          </a:solidFill>
                          <a:effectLst/>
                          <a:latin typeface="PrudentialModern SemCond" pitchFamily="2" charset="0"/>
                        </a:rPr>
                        <a:t>$250,000 </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0" i="0" u="none" strike="noStrike" dirty="0">
                          <a:solidFill>
                            <a:srgbClr val="0C0C0C"/>
                          </a:solidFill>
                          <a:effectLst/>
                          <a:latin typeface="PrudentialModern SemCond" pitchFamily="2" charset="0"/>
                        </a:rPr>
                        <a:t> </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0" i="0" u="none" strike="noStrike" dirty="0">
                          <a:solidFill>
                            <a:srgbClr val="000000"/>
                          </a:solidFill>
                          <a:effectLst/>
                          <a:latin typeface="PrudentialModern SemCond" pitchFamily="2" charset="0"/>
                        </a:rPr>
                        <a:t>$500,000 </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0" i="0" u="none" strike="noStrike" dirty="0">
                          <a:solidFill>
                            <a:srgbClr val="000000"/>
                          </a:solidFill>
                          <a:effectLst/>
                          <a:latin typeface="PrudentialModern SemCond" pitchFamily="2" charset="0"/>
                        </a:rPr>
                        <a:t>$500,000 </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0571374"/>
                  </a:ext>
                </a:extLst>
              </a:tr>
              <a:tr h="454254">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200" b="1" i="0" u="none" strike="noStrike" dirty="0">
                          <a:solidFill>
                            <a:srgbClr val="FFFFFF"/>
                          </a:solidFill>
                          <a:effectLst/>
                          <a:latin typeface="PrudentialModern SemCond" pitchFamily="2" charset="0"/>
                        </a:rPr>
                        <a:t>Taxable Income</a:t>
                      </a:r>
                      <a:r>
                        <a:rPr lang="en-US" sz="1200" b="1" i="0" u="none" strike="noStrike" baseline="30000" dirty="0">
                          <a:solidFill>
                            <a:srgbClr val="FFFFFF"/>
                          </a:solidFill>
                          <a:effectLst/>
                          <a:latin typeface="PrudentialModern SemCond" pitchFamily="2" charset="0"/>
                        </a:rPr>
                        <a:t>*</a:t>
                      </a:r>
                      <a:endParaRPr lang="en-US" sz="1200" b="1" i="0" u="none" strike="noStrike" dirty="0">
                        <a:solidFill>
                          <a:srgbClr val="FFFFFF"/>
                        </a:solidFill>
                        <a:effectLst/>
                        <a:latin typeface="PrudentialModern SemCond" pitchFamily="2" charset="0"/>
                      </a:endParaRPr>
                    </a:p>
                  </a:txBody>
                  <a:tcPr marL="7495" marR="7495" marT="80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050"/>
                    </a:solidFill>
                  </a:tcPr>
                </a:tc>
                <a:tc vMerge="1">
                  <a:txBody>
                    <a:bodyPr/>
                    <a:lstStyle/>
                    <a:p>
                      <a:pPr algn="l" rtl="0" fontAlgn="ctr"/>
                      <a:endParaRPr lang="en-US" sz="1200" b="1" i="0" u="none" strike="noStrike">
                        <a:solidFill>
                          <a:srgbClr val="FFFFFF"/>
                        </a:solidFill>
                        <a:effectLst/>
                        <a:latin typeface="Arial" panose="020B0604020202020204" pitchFamily="34" charset="0"/>
                      </a:endParaRPr>
                    </a:p>
                  </a:txBody>
                  <a:tcPr marL="8047" marR="8047" marT="80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3050"/>
                    </a:solid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0" i="0" u="none" strike="noStrike" dirty="0">
                          <a:solidFill>
                            <a:srgbClr val="0C0C0C"/>
                          </a:solidFill>
                          <a:effectLst/>
                          <a:latin typeface="PrudentialModern SemCond" pitchFamily="2" charset="0"/>
                        </a:rPr>
                        <a:t>$29,200 </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CCCC"/>
                    </a:solid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0" i="0" u="none" strike="noStrike" dirty="0">
                          <a:solidFill>
                            <a:srgbClr val="0C0C0C"/>
                          </a:solidFill>
                          <a:effectLst/>
                          <a:latin typeface="PrudentialModern SemCond" pitchFamily="2" charset="0"/>
                        </a:rPr>
                        <a:t>$25,200 </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CCCC"/>
                    </a:solid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0" i="0" u="none" strike="noStrike" dirty="0">
                          <a:solidFill>
                            <a:srgbClr val="0C0C0C"/>
                          </a:solidFill>
                          <a:effectLst/>
                          <a:latin typeface="PrudentialModern SemCond" pitchFamily="2" charset="0"/>
                        </a:rPr>
                        <a:t> </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0" i="0" u="none" strike="noStrike" dirty="0">
                          <a:solidFill>
                            <a:srgbClr val="000000"/>
                          </a:solidFill>
                          <a:effectLst/>
                          <a:latin typeface="PrudentialModern SemCond" pitchFamily="2" charset="0"/>
                        </a:rPr>
                        <a:t>$79,200 </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CCCC"/>
                    </a:solid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0" i="0" u="none" strike="noStrike" dirty="0">
                          <a:solidFill>
                            <a:srgbClr val="000000"/>
                          </a:solidFill>
                          <a:effectLst/>
                          <a:latin typeface="PrudentialModern SemCond" pitchFamily="2" charset="0"/>
                        </a:rPr>
                        <a:t>$75,200 </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CCCC"/>
                    </a:solid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0" i="0" u="none" strike="noStrike" dirty="0">
                          <a:solidFill>
                            <a:srgbClr val="0C0C0C"/>
                          </a:solidFill>
                          <a:effectLst/>
                          <a:latin typeface="PrudentialModern SemCond" pitchFamily="2" charset="0"/>
                        </a:rPr>
                        <a:t> </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0" i="0" u="none" strike="noStrike" dirty="0">
                          <a:solidFill>
                            <a:srgbClr val="0C0C0C"/>
                          </a:solidFill>
                          <a:effectLst/>
                          <a:latin typeface="PrudentialModern SemCond" pitchFamily="2" charset="0"/>
                        </a:rPr>
                        <a:t>$229,200 </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CCCC"/>
                    </a:solid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0" i="0" u="none" strike="noStrike" dirty="0">
                          <a:solidFill>
                            <a:srgbClr val="0C0C0C"/>
                          </a:solidFill>
                          <a:effectLst/>
                          <a:latin typeface="PrudentialModern SemCond" pitchFamily="2" charset="0"/>
                        </a:rPr>
                        <a:t>$225,200 </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CCCC"/>
                    </a:solid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0" i="0" u="none" strike="noStrike" dirty="0">
                          <a:solidFill>
                            <a:srgbClr val="0C0C0C"/>
                          </a:solidFill>
                          <a:effectLst/>
                          <a:latin typeface="PrudentialModern SemCond" pitchFamily="2" charset="0"/>
                        </a:rPr>
                        <a:t> </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0" i="0" u="none" strike="noStrike" dirty="0">
                          <a:solidFill>
                            <a:srgbClr val="000000"/>
                          </a:solidFill>
                          <a:effectLst/>
                          <a:latin typeface="PrudentialModern SemCond" pitchFamily="2" charset="0"/>
                        </a:rPr>
                        <a:t>$479,200 </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CCCC"/>
                    </a:solid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0" i="0" u="none" strike="noStrike" dirty="0">
                          <a:solidFill>
                            <a:srgbClr val="000000"/>
                          </a:solidFill>
                          <a:effectLst/>
                          <a:latin typeface="PrudentialModern SemCond" pitchFamily="2" charset="0"/>
                        </a:rPr>
                        <a:t>$475,200 </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CCCC"/>
                    </a:solidFill>
                  </a:tcPr>
                </a:tc>
                <a:extLst>
                  <a:ext uri="{0D108BD9-81ED-4DB2-BD59-A6C34878D82A}">
                    <a16:rowId xmlns:a16="http://schemas.microsoft.com/office/drawing/2014/main" val="3321880523"/>
                  </a:ext>
                </a:extLst>
              </a:tr>
              <a:tr h="454254">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200" b="1" i="0" u="none" strike="noStrike" dirty="0">
                          <a:solidFill>
                            <a:srgbClr val="FFFFFF"/>
                          </a:solidFill>
                          <a:effectLst/>
                          <a:latin typeface="PrudentialModern SemCond" pitchFamily="2" charset="0"/>
                        </a:rPr>
                        <a:t>Tax</a:t>
                      </a:r>
                    </a:p>
                  </a:txBody>
                  <a:tcPr marL="7495" marR="7495" marT="80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050"/>
                    </a:solidFill>
                  </a:tcPr>
                </a:tc>
                <a:tc vMerge="1">
                  <a:txBody>
                    <a:bodyPr/>
                    <a:lstStyle/>
                    <a:p>
                      <a:pPr algn="l" rtl="0" fontAlgn="ctr"/>
                      <a:endParaRPr lang="en-US" sz="1200" b="1" i="0" u="none" strike="noStrike">
                        <a:solidFill>
                          <a:srgbClr val="FFFFFF"/>
                        </a:solidFill>
                        <a:effectLst/>
                        <a:latin typeface="Arial" panose="020B0604020202020204" pitchFamily="34" charset="0"/>
                      </a:endParaRPr>
                    </a:p>
                  </a:txBody>
                  <a:tcPr marL="8047" marR="8047" marT="80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3050"/>
                    </a:solid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0" i="0" u="none" strike="noStrike" dirty="0">
                          <a:solidFill>
                            <a:srgbClr val="0C0C0C"/>
                          </a:solidFill>
                          <a:effectLst/>
                          <a:latin typeface="PrudentialModern SemCond" pitchFamily="2" charset="0"/>
                        </a:rPr>
                        <a:t>$3,448 </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0" i="0" u="none" strike="noStrike" dirty="0">
                          <a:solidFill>
                            <a:srgbClr val="0C0C0C"/>
                          </a:solidFill>
                          <a:effectLst/>
                          <a:latin typeface="PrudentialModern SemCond" pitchFamily="2" charset="0"/>
                        </a:rPr>
                        <a:t>$2,629 </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0" i="0" u="none" strike="noStrike" dirty="0">
                          <a:solidFill>
                            <a:srgbClr val="0C0C0C"/>
                          </a:solidFill>
                          <a:effectLst/>
                          <a:latin typeface="PrudentialModern SemCond" pitchFamily="2" charset="0"/>
                        </a:rPr>
                        <a:t> </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0" i="0" u="none" strike="noStrike">
                          <a:solidFill>
                            <a:srgbClr val="000000"/>
                          </a:solidFill>
                          <a:effectLst/>
                          <a:latin typeface="PrudentialModern SemCond" pitchFamily="2" charset="0"/>
                        </a:rPr>
                        <a:t>$11,278 </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0" i="0" u="none" strike="noStrike" dirty="0">
                          <a:solidFill>
                            <a:srgbClr val="000000"/>
                          </a:solidFill>
                          <a:effectLst/>
                          <a:latin typeface="PrudentialModern SemCond" pitchFamily="2" charset="0"/>
                        </a:rPr>
                        <a:t>$8,629 </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0" i="0" u="none" strike="noStrike" dirty="0">
                          <a:solidFill>
                            <a:srgbClr val="0C0C0C"/>
                          </a:solidFill>
                          <a:effectLst/>
                          <a:latin typeface="PrudentialModern SemCond" pitchFamily="2" charset="0"/>
                        </a:rPr>
                        <a:t> </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0" i="0" u="none" strike="noStrike">
                          <a:solidFill>
                            <a:srgbClr val="0C0C0C"/>
                          </a:solidFill>
                          <a:effectLst/>
                          <a:latin typeface="PrudentialModern SemCond" pitchFamily="2" charset="0"/>
                        </a:rPr>
                        <a:t>$51,061 </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0" i="0" u="none" strike="noStrike" dirty="0">
                          <a:solidFill>
                            <a:srgbClr val="0C0C0C"/>
                          </a:solidFill>
                          <a:effectLst/>
                          <a:latin typeface="PrudentialModern SemCond" pitchFamily="2" charset="0"/>
                        </a:rPr>
                        <a:t>$42,207 </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0" i="0" u="none" strike="noStrike" dirty="0">
                          <a:solidFill>
                            <a:srgbClr val="0C0C0C"/>
                          </a:solidFill>
                          <a:effectLst/>
                          <a:latin typeface="PrudentialModern SemCond" pitchFamily="2" charset="0"/>
                        </a:rPr>
                        <a:t> </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0" i="0" u="none" strike="noStrike" dirty="0">
                          <a:solidFill>
                            <a:srgbClr val="000000"/>
                          </a:solidFill>
                          <a:effectLst/>
                          <a:latin typeface="PrudentialModern SemCond" pitchFamily="2" charset="0"/>
                        </a:rPr>
                        <a:t>$134,994 </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0" i="0" u="none" strike="noStrike" dirty="0">
                          <a:solidFill>
                            <a:srgbClr val="000000"/>
                          </a:solidFill>
                          <a:effectLst/>
                          <a:latin typeface="PrudentialModern SemCond" pitchFamily="2" charset="0"/>
                        </a:rPr>
                        <a:t>$115,910 </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0677546"/>
                  </a:ext>
                </a:extLst>
              </a:tr>
              <a:tr h="454254">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600" b="1" i="0" u="none" strike="noStrike" dirty="0">
                          <a:solidFill>
                            <a:srgbClr val="FFC000"/>
                          </a:solidFill>
                          <a:effectLst/>
                          <a:latin typeface="PrudentialModern SemCond" pitchFamily="2" charset="0"/>
                        </a:rPr>
                        <a:t>Tax Saved</a:t>
                      </a:r>
                    </a:p>
                  </a:txBody>
                  <a:tcPr marL="7495" marR="7495" marT="80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050"/>
                    </a:solidFill>
                  </a:tcPr>
                </a:tc>
                <a:tc vMerge="1">
                  <a:txBody>
                    <a:bodyPr/>
                    <a:lstStyle/>
                    <a:p>
                      <a:pPr algn="l" rtl="0" fontAlgn="ctr"/>
                      <a:endParaRPr lang="en-US" sz="1200" b="1" i="0" u="none" strike="noStrike">
                        <a:solidFill>
                          <a:srgbClr val="FFC000"/>
                        </a:solidFill>
                        <a:effectLst/>
                        <a:latin typeface="Arial" panose="020B0604020202020204" pitchFamily="34" charset="0"/>
                      </a:endParaRPr>
                    </a:p>
                  </a:txBody>
                  <a:tcPr marL="8047" marR="8047" marT="80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3050"/>
                    </a:solidFill>
                  </a:tcPr>
                </a:tc>
                <a:tc gridSpan="2">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800" b="1" i="0" u="none" strike="noStrike" dirty="0">
                          <a:solidFill>
                            <a:srgbClr val="002060"/>
                          </a:solidFill>
                          <a:effectLst/>
                          <a:latin typeface="PrudentialModern SemCond" pitchFamily="2" charset="0"/>
                        </a:rPr>
                        <a:t>$819 </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CCCC"/>
                    </a:solidFill>
                  </a:tcPr>
                </a:tc>
                <a:tc hMerge="1">
                  <a:txBody>
                    <a:bodyPr/>
                    <a:lstStyle/>
                    <a:p>
                      <a:pPr algn="ctr" rtl="0" fontAlgn="ctr"/>
                      <a:endParaRPr lang="en-US" sz="1800" b="1" i="0" u="none" strike="noStrike" dirty="0">
                        <a:solidFill>
                          <a:srgbClr val="002060"/>
                        </a:solidFill>
                        <a:effectLst/>
                        <a:latin typeface="PrudentialModern SemCond" pitchFamily="2" charset="0"/>
                      </a:endParaRPr>
                    </a:p>
                  </a:txBody>
                  <a:tcPr marL="7489" marR="7489"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800" b="1" i="0" u="none" strike="noStrike" dirty="0">
                          <a:solidFill>
                            <a:srgbClr val="002060"/>
                          </a:solidFill>
                          <a:effectLst/>
                          <a:latin typeface="PrudentialModern SemCond" pitchFamily="2" charset="0"/>
                        </a:rPr>
                        <a:t> </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800" b="1" i="0" u="none" strike="noStrike" dirty="0">
                          <a:solidFill>
                            <a:srgbClr val="002060"/>
                          </a:solidFill>
                          <a:effectLst/>
                          <a:latin typeface="PrudentialModern SemCond" pitchFamily="2" charset="0"/>
                        </a:rPr>
                        <a:t> $2,649</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CCCC"/>
                    </a:solidFill>
                  </a:tcPr>
                </a:tc>
                <a:tc hMerge="1">
                  <a:txBody>
                    <a:bodyPr/>
                    <a:lstStyle/>
                    <a:p>
                      <a:pPr algn="ctr" rtl="0" fontAlgn="ctr"/>
                      <a:endParaRPr lang="en-US" sz="1800" b="1" i="0" u="none" strike="noStrike" dirty="0">
                        <a:solidFill>
                          <a:srgbClr val="002060"/>
                        </a:solidFill>
                        <a:effectLst/>
                        <a:latin typeface="PrudentialModern SemCond" pitchFamily="2" charset="0"/>
                      </a:endParaRPr>
                    </a:p>
                  </a:txBody>
                  <a:tcPr marL="7489" marR="7489"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800" b="1" i="0" u="none" strike="noStrike" dirty="0">
                          <a:solidFill>
                            <a:srgbClr val="002060"/>
                          </a:solidFill>
                          <a:effectLst/>
                          <a:latin typeface="PrudentialModern SemCond" pitchFamily="2" charset="0"/>
                        </a:rPr>
                        <a:t> </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800" b="1" i="0" u="none" strike="noStrike" dirty="0">
                          <a:solidFill>
                            <a:srgbClr val="002060"/>
                          </a:solidFill>
                          <a:effectLst/>
                          <a:latin typeface="PrudentialModern SemCond" pitchFamily="2" charset="0"/>
                        </a:rPr>
                        <a:t> $8,854</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CCCC"/>
                    </a:solidFill>
                  </a:tcPr>
                </a:tc>
                <a:tc hMerge="1">
                  <a:txBody>
                    <a:bodyPr/>
                    <a:lstStyle/>
                    <a:p>
                      <a:pPr algn="ctr" rtl="0" fontAlgn="ctr"/>
                      <a:endParaRPr lang="en-US" sz="1800" b="1" i="0" u="none" strike="noStrike" dirty="0">
                        <a:solidFill>
                          <a:srgbClr val="002060"/>
                        </a:solidFill>
                        <a:effectLst/>
                        <a:latin typeface="PrudentialModern SemCond" pitchFamily="2" charset="0"/>
                      </a:endParaRPr>
                    </a:p>
                  </a:txBody>
                  <a:tcPr marL="7489" marR="7489"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800" b="1" i="0" u="none" strike="noStrike" dirty="0">
                          <a:solidFill>
                            <a:srgbClr val="002060"/>
                          </a:solidFill>
                          <a:effectLst/>
                          <a:latin typeface="PrudentialModern SemCond" pitchFamily="2" charset="0"/>
                        </a:rPr>
                        <a:t> </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800" b="1" i="0" u="none" strike="noStrike" dirty="0">
                          <a:solidFill>
                            <a:srgbClr val="002060"/>
                          </a:solidFill>
                          <a:effectLst/>
                          <a:latin typeface="PrudentialModern SemCond" pitchFamily="2" charset="0"/>
                        </a:rPr>
                        <a:t> $19,084</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CCCC"/>
                    </a:solidFill>
                  </a:tcPr>
                </a:tc>
                <a:tc hMerge="1">
                  <a:txBody>
                    <a:bodyPr/>
                    <a:lstStyle/>
                    <a:p>
                      <a:pPr algn="ctr" rtl="0" fontAlgn="ctr"/>
                      <a:endParaRPr lang="en-US" sz="1800" b="1" i="0" u="none" strike="noStrike" dirty="0">
                        <a:solidFill>
                          <a:srgbClr val="002060"/>
                        </a:solidFill>
                        <a:effectLst/>
                        <a:latin typeface="PrudentialModern SemCond" pitchFamily="2" charset="0"/>
                      </a:endParaRPr>
                    </a:p>
                  </a:txBody>
                  <a:tcPr marL="7489" marR="7489"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129772270"/>
                  </a:ext>
                </a:extLst>
              </a:tr>
              <a:tr h="454254">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200" b="1" i="0" u="none" strike="noStrike" dirty="0">
                          <a:solidFill>
                            <a:srgbClr val="FFFFFF"/>
                          </a:solidFill>
                          <a:effectLst/>
                          <a:latin typeface="PrudentialModern SemCond" pitchFamily="2" charset="0"/>
                        </a:rPr>
                        <a:t>Top Marginal Bracket</a:t>
                      </a:r>
                    </a:p>
                  </a:txBody>
                  <a:tcPr marL="7495" marR="7495" marT="80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050"/>
                    </a:solidFill>
                  </a:tcPr>
                </a:tc>
                <a:tc vMerge="1">
                  <a:txBody>
                    <a:bodyPr/>
                    <a:lstStyle/>
                    <a:p>
                      <a:pPr algn="l" rtl="0" fontAlgn="ctr"/>
                      <a:endParaRPr lang="en-US" sz="1200" b="1" i="0" u="none" strike="noStrike" dirty="0">
                        <a:solidFill>
                          <a:srgbClr val="FFFFFF"/>
                        </a:solidFill>
                        <a:effectLst/>
                        <a:latin typeface="Arial" panose="020B0604020202020204" pitchFamily="34" charset="0"/>
                      </a:endParaRPr>
                    </a:p>
                  </a:txBody>
                  <a:tcPr marL="8047" marR="8047" marT="80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3050"/>
                    </a:solid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0" i="0" u="none" strike="noStrike" dirty="0">
                          <a:solidFill>
                            <a:srgbClr val="0C0C0C"/>
                          </a:solidFill>
                          <a:effectLst/>
                          <a:latin typeface="PrudentialModern SemCond" pitchFamily="2" charset="0"/>
                        </a:rPr>
                        <a:t>15%</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0" i="0" u="none" strike="noStrike">
                          <a:solidFill>
                            <a:srgbClr val="0C0C0C"/>
                          </a:solidFill>
                          <a:effectLst/>
                          <a:latin typeface="PrudentialModern SemCond" pitchFamily="2" charset="0"/>
                        </a:rPr>
                        <a:t>12%</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0" i="0" u="none" strike="noStrike" dirty="0">
                          <a:solidFill>
                            <a:srgbClr val="0C0C0C"/>
                          </a:solidFill>
                          <a:effectLst/>
                          <a:latin typeface="PrudentialModern SemCond" pitchFamily="2" charset="0"/>
                        </a:rPr>
                        <a:t> </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0" i="0" u="none" strike="noStrike" dirty="0">
                          <a:solidFill>
                            <a:srgbClr val="000000"/>
                          </a:solidFill>
                          <a:effectLst/>
                          <a:latin typeface="PrudentialModern SemCond" pitchFamily="2" charset="0"/>
                        </a:rPr>
                        <a:t>25%</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0" i="0" u="none" strike="noStrike" dirty="0">
                          <a:solidFill>
                            <a:srgbClr val="000000"/>
                          </a:solidFill>
                          <a:effectLst/>
                          <a:latin typeface="PrudentialModern SemCond" pitchFamily="2" charset="0"/>
                        </a:rPr>
                        <a:t>12%</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0" i="0" u="none" strike="noStrike" dirty="0">
                          <a:solidFill>
                            <a:srgbClr val="0C0C0C"/>
                          </a:solidFill>
                          <a:effectLst/>
                          <a:latin typeface="PrudentialModern SemCond" pitchFamily="2" charset="0"/>
                        </a:rPr>
                        <a:t> </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0" i="0" u="none" strike="noStrike" dirty="0">
                          <a:solidFill>
                            <a:srgbClr val="0C0C0C"/>
                          </a:solidFill>
                          <a:effectLst/>
                          <a:latin typeface="PrudentialModern SemCond" pitchFamily="2" charset="0"/>
                        </a:rPr>
                        <a:t>33%</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0" i="0" u="none" strike="noStrike">
                          <a:solidFill>
                            <a:srgbClr val="0C0C0C"/>
                          </a:solidFill>
                          <a:effectLst/>
                          <a:latin typeface="PrudentialModern SemCond" pitchFamily="2" charset="0"/>
                        </a:rPr>
                        <a:t>24%</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0" i="0" u="none" strike="noStrike" dirty="0">
                          <a:solidFill>
                            <a:srgbClr val="0C0C0C"/>
                          </a:solidFill>
                          <a:effectLst/>
                          <a:latin typeface="PrudentialModern SemCond" pitchFamily="2" charset="0"/>
                        </a:rPr>
                        <a:t> </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0" i="0" u="none" strike="noStrike" dirty="0">
                          <a:solidFill>
                            <a:srgbClr val="000000"/>
                          </a:solidFill>
                          <a:effectLst/>
                          <a:latin typeface="PrudentialModern SemCond" pitchFamily="2" charset="0"/>
                        </a:rPr>
                        <a:t>35%</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0" i="0" u="none" strike="noStrike" dirty="0">
                          <a:solidFill>
                            <a:srgbClr val="000000"/>
                          </a:solidFill>
                          <a:effectLst/>
                          <a:latin typeface="PrudentialModern SemCond" pitchFamily="2" charset="0"/>
                        </a:rPr>
                        <a:t>35%</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4572576"/>
                  </a:ext>
                </a:extLst>
              </a:tr>
              <a:tr h="454254">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200" b="1" i="0" u="none" strike="noStrike" dirty="0">
                          <a:solidFill>
                            <a:srgbClr val="FFFFFF"/>
                          </a:solidFill>
                          <a:effectLst/>
                          <a:latin typeface="PrudentialModern SemCond" pitchFamily="2" charset="0"/>
                        </a:rPr>
                        <a:t>Effective Rate</a:t>
                      </a:r>
                    </a:p>
                  </a:txBody>
                  <a:tcPr marL="7495" marR="7495" marT="80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050"/>
                    </a:solidFill>
                  </a:tcPr>
                </a:tc>
                <a:tc vMerge="1">
                  <a:txBody>
                    <a:bodyPr/>
                    <a:lstStyle/>
                    <a:p>
                      <a:pPr algn="l" rtl="0" fontAlgn="ctr"/>
                      <a:endParaRPr lang="en-US" sz="1200" b="1" i="0" u="none" strike="noStrike" dirty="0">
                        <a:solidFill>
                          <a:srgbClr val="FFFFFF"/>
                        </a:solidFill>
                        <a:effectLst/>
                        <a:latin typeface="Arial" panose="020B0604020202020204" pitchFamily="34" charset="0"/>
                      </a:endParaRPr>
                    </a:p>
                  </a:txBody>
                  <a:tcPr marL="8047" marR="8047" marT="80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3050"/>
                    </a:solid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0" i="0" u="none" strike="noStrike" dirty="0">
                          <a:solidFill>
                            <a:srgbClr val="0C0C0C"/>
                          </a:solidFill>
                          <a:effectLst/>
                          <a:latin typeface="PrudentialModern SemCond" pitchFamily="2" charset="0"/>
                        </a:rPr>
                        <a:t>6.90%</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CCCC"/>
                    </a:solid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0" i="0" u="none" strike="noStrike" dirty="0">
                          <a:solidFill>
                            <a:srgbClr val="0C0C0C"/>
                          </a:solidFill>
                          <a:effectLst/>
                          <a:latin typeface="PrudentialModern SemCond" pitchFamily="2" charset="0"/>
                        </a:rPr>
                        <a:t>5.26%</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CCCC"/>
                    </a:solid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0" i="0" u="none" strike="noStrike" dirty="0">
                          <a:solidFill>
                            <a:srgbClr val="0C0C0C"/>
                          </a:solidFill>
                          <a:effectLst/>
                          <a:latin typeface="PrudentialModern SemCond" pitchFamily="2" charset="0"/>
                        </a:rPr>
                        <a:t> </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0" i="0" u="none" strike="noStrike" dirty="0">
                          <a:solidFill>
                            <a:srgbClr val="000000"/>
                          </a:solidFill>
                          <a:effectLst/>
                          <a:latin typeface="PrudentialModern SemCond" pitchFamily="2" charset="0"/>
                        </a:rPr>
                        <a:t>11.28%</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CCCC"/>
                    </a:solid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0" i="0" u="none" strike="noStrike" dirty="0">
                          <a:solidFill>
                            <a:srgbClr val="000000"/>
                          </a:solidFill>
                          <a:effectLst/>
                          <a:latin typeface="PrudentialModern SemCond" pitchFamily="2" charset="0"/>
                        </a:rPr>
                        <a:t>8.63%</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CCCC"/>
                    </a:solid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0" i="0" u="none" strike="noStrike" dirty="0">
                          <a:solidFill>
                            <a:srgbClr val="0C0C0C"/>
                          </a:solidFill>
                          <a:effectLst/>
                          <a:latin typeface="PrudentialModern SemCond" pitchFamily="2" charset="0"/>
                        </a:rPr>
                        <a:t> </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0" i="0" u="none" strike="noStrike" dirty="0">
                          <a:solidFill>
                            <a:srgbClr val="0C0C0C"/>
                          </a:solidFill>
                          <a:effectLst/>
                          <a:latin typeface="PrudentialModern SemCond" pitchFamily="2" charset="0"/>
                        </a:rPr>
                        <a:t>20.42%</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CCCC"/>
                    </a:solid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0" i="0" u="none" strike="noStrike" dirty="0">
                          <a:solidFill>
                            <a:srgbClr val="0C0C0C"/>
                          </a:solidFill>
                          <a:effectLst/>
                          <a:latin typeface="PrudentialModern SemCond" pitchFamily="2" charset="0"/>
                        </a:rPr>
                        <a:t>16.88%</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CCCC"/>
                    </a:solid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0" i="0" u="none" strike="noStrike" dirty="0">
                          <a:solidFill>
                            <a:srgbClr val="0C0C0C"/>
                          </a:solidFill>
                          <a:effectLst/>
                          <a:latin typeface="PrudentialModern SemCond" pitchFamily="2" charset="0"/>
                        </a:rPr>
                        <a:t> </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0" i="0" u="none" strike="noStrike" dirty="0">
                          <a:solidFill>
                            <a:srgbClr val="000000"/>
                          </a:solidFill>
                          <a:effectLst/>
                          <a:latin typeface="PrudentialModern SemCond" pitchFamily="2" charset="0"/>
                        </a:rPr>
                        <a:t>27.00%</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CCCC"/>
                    </a:solidFill>
                  </a:tcPr>
                </a:tc>
                <a:tc>
                  <a:txBody>
                    <a:bodyPr/>
                    <a:lstStyle>
                      <a:lvl1pPr marL="0" algn="l" defTabSz="914400" rtl="0" eaLnBrk="1" latinLnBrk="0" hangingPunct="1">
                        <a:defRPr sz="1800" kern="1200">
                          <a:solidFill>
                            <a:schemeClr val="tx1"/>
                          </a:solidFill>
                          <a:latin typeface="PrudentialModern Medium"/>
                        </a:defRPr>
                      </a:lvl1pPr>
                      <a:lvl2pPr marL="457200" algn="l" defTabSz="914400" rtl="0" eaLnBrk="1" latinLnBrk="0" hangingPunct="1">
                        <a:defRPr sz="1800" kern="1200">
                          <a:solidFill>
                            <a:schemeClr val="tx1"/>
                          </a:solidFill>
                          <a:latin typeface="PrudentialModern Medium"/>
                        </a:defRPr>
                      </a:lvl2pPr>
                      <a:lvl3pPr marL="914400" algn="l" defTabSz="914400" rtl="0" eaLnBrk="1" latinLnBrk="0" hangingPunct="1">
                        <a:defRPr sz="1800" kern="1200">
                          <a:solidFill>
                            <a:schemeClr val="tx1"/>
                          </a:solidFill>
                          <a:latin typeface="PrudentialModern Medium"/>
                        </a:defRPr>
                      </a:lvl3pPr>
                      <a:lvl4pPr marL="1371600" algn="l" defTabSz="914400" rtl="0" eaLnBrk="1" latinLnBrk="0" hangingPunct="1">
                        <a:defRPr sz="1800" kern="1200">
                          <a:solidFill>
                            <a:schemeClr val="tx1"/>
                          </a:solidFill>
                          <a:latin typeface="PrudentialModern Medium"/>
                        </a:defRPr>
                      </a:lvl4pPr>
                      <a:lvl5pPr marL="1828800" algn="l" defTabSz="914400" rtl="0" eaLnBrk="1" latinLnBrk="0" hangingPunct="1">
                        <a:defRPr sz="1800" kern="1200">
                          <a:solidFill>
                            <a:schemeClr val="tx1"/>
                          </a:solidFill>
                          <a:latin typeface="PrudentialModern Medium"/>
                        </a:defRPr>
                      </a:lvl5pPr>
                      <a:lvl6pPr marL="2286000" algn="l" defTabSz="914400" rtl="0" eaLnBrk="1" latinLnBrk="0" hangingPunct="1">
                        <a:defRPr sz="1800" kern="1200">
                          <a:solidFill>
                            <a:schemeClr val="tx1"/>
                          </a:solidFill>
                          <a:latin typeface="PrudentialModern Medium"/>
                        </a:defRPr>
                      </a:lvl6pPr>
                      <a:lvl7pPr marL="2743200" algn="l" defTabSz="914400" rtl="0" eaLnBrk="1" latinLnBrk="0" hangingPunct="1">
                        <a:defRPr sz="1800" kern="1200">
                          <a:solidFill>
                            <a:schemeClr val="tx1"/>
                          </a:solidFill>
                          <a:latin typeface="PrudentialModern Medium"/>
                        </a:defRPr>
                      </a:lvl7pPr>
                      <a:lvl8pPr marL="3200400" algn="l" defTabSz="914400" rtl="0" eaLnBrk="1" latinLnBrk="0" hangingPunct="1">
                        <a:defRPr sz="1800" kern="1200">
                          <a:solidFill>
                            <a:schemeClr val="tx1"/>
                          </a:solidFill>
                          <a:latin typeface="PrudentialModern Medium"/>
                        </a:defRPr>
                      </a:lvl8pPr>
                      <a:lvl9pPr marL="3657600" algn="l" defTabSz="914400" rtl="0" eaLnBrk="1" latinLnBrk="0" hangingPunct="1">
                        <a:defRPr sz="1800" kern="1200">
                          <a:solidFill>
                            <a:schemeClr val="tx1"/>
                          </a:solidFill>
                          <a:latin typeface="PrudentialModern Medium"/>
                        </a:defRPr>
                      </a:lvl9pPr>
                    </a:lstStyle>
                    <a:p>
                      <a:pPr algn="ctr" rtl="0" fontAlgn="ctr"/>
                      <a:r>
                        <a:rPr lang="en-US" sz="1400" b="0" i="0" u="none" strike="noStrike" dirty="0">
                          <a:solidFill>
                            <a:srgbClr val="000000"/>
                          </a:solidFill>
                          <a:effectLst/>
                          <a:latin typeface="PrudentialModern SemCond" pitchFamily="2" charset="0"/>
                        </a:rPr>
                        <a:t>23.18%</a:t>
                      </a:r>
                    </a:p>
                  </a:txBody>
                  <a:tcPr marL="7495" marR="7495" marT="80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CCCC"/>
                    </a:solidFill>
                  </a:tcPr>
                </a:tc>
                <a:extLst>
                  <a:ext uri="{0D108BD9-81ED-4DB2-BD59-A6C34878D82A}">
                    <a16:rowId xmlns:a16="http://schemas.microsoft.com/office/drawing/2014/main" val="2961192788"/>
                  </a:ext>
                </a:extLst>
              </a:tr>
            </a:tbl>
          </a:graphicData>
        </a:graphic>
      </p:graphicFrame>
      <p:sp>
        <p:nvSpPr>
          <p:cNvPr id="10" name="Title 2">
            <a:extLst>
              <a:ext uri="{FF2B5EF4-FFF2-40B4-BE49-F238E27FC236}">
                <a16:creationId xmlns:a16="http://schemas.microsoft.com/office/drawing/2014/main" id="{4141E970-4597-4FE7-9579-0EA3B8C5D90A}"/>
              </a:ext>
            </a:extLst>
          </p:cNvPr>
          <p:cNvSpPr txBox="1">
            <a:spLocks/>
          </p:cNvSpPr>
          <p:nvPr/>
        </p:nvSpPr>
        <p:spPr>
          <a:xfrm>
            <a:off x="552091" y="0"/>
            <a:ext cx="8412480" cy="914400"/>
          </a:xfrm>
          <a:prstGeom prst="rect">
            <a:avLst/>
          </a:prstGeom>
        </p:spPr>
        <p:txBody>
          <a:bodyPr vert="horz" wrap="square" lIns="0" tIns="0" rIns="0" bIns="0" rtlCol="0" anchor="ctr" anchorCtr="0">
            <a:noAutofit/>
          </a:bodyPr>
          <a:lstStyle>
            <a:lvl1pPr marL="0" algn="l" defTabSz="342900" rtl="0" eaLnBrk="1" latinLnBrk="0" hangingPunct="1">
              <a:spcBef>
                <a:spcPct val="0"/>
              </a:spcBef>
              <a:buNone/>
              <a:defRPr kumimoji="0" lang="en-US" sz="3400" b="1" i="0" kern="1200" spc="0" dirty="0">
                <a:solidFill>
                  <a:schemeClr val="tx1"/>
                </a:solidFill>
                <a:latin typeface="+mj-lt"/>
                <a:ea typeface="PrudentialModern Bold SemiCondensed" charset="0"/>
                <a:cs typeface="PrudentialModern Bold SemiCondensed" charset="0"/>
              </a:defRPr>
            </a:lvl1pPr>
          </a:lstStyle>
          <a:p>
            <a:pPr marL="0" marR="0" lvl="0" indent="0" algn="l" defTabSz="342900" rtl="0" eaLnBrk="1" fontAlgn="auto" latinLnBrk="0" hangingPunct="1">
              <a:lnSpc>
                <a:spcPct val="100000"/>
              </a:lnSpc>
              <a:spcBef>
                <a:spcPct val="0"/>
              </a:spcBef>
              <a:spcAft>
                <a:spcPts val="0"/>
              </a:spcAft>
              <a:buClrTx/>
              <a:buSzTx/>
              <a:buFontTx/>
              <a:buNone/>
              <a:tabLst/>
              <a:defRPr/>
            </a:pPr>
            <a:r>
              <a:rPr kumimoji="0" lang="en-US" sz="3400" b="1" i="0" u="none" strike="noStrike" kern="1200" cap="none" spc="0" normalizeH="0" baseline="0" noProof="0" dirty="0">
                <a:ln>
                  <a:noFill/>
                </a:ln>
                <a:solidFill>
                  <a:srgbClr val="001F45"/>
                </a:solidFill>
                <a:effectLst/>
                <a:uLnTx/>
                <a:uFillTx/>
                <a:latin typeface="PrudentialModern SemCond"/>
              </a:rPr>
              <a:t>Average Tax Savings</a:t>
            </a:r>
            <a:br>
              <a:rPr kumimoji="0" lang="en-US" sz="3400" b="1" i="0" u="none" strike="noStrike" kern="1200" cap="none" spc="0" normalizeH="0" baseline="0" noProof="0" dirty="0">
                <a:ln>
                  <a:noFill/>
                </a:ln>
                <a:solidFill>
                  <a:srgbClr val="98C3DE"/>
                </a:solidFill>
                <a:effectLst/>
                <a:uLnTx/>
                <a:uFillTx/>
                <a:latin typeface="PrudentialModern SemCond"/>
              </a:rPr>
            </a:br>
            <a:r>
              <a:rPr kumimoji="0" lang="en-US" sz="2400" b="1" i="0" u="none" strike="noStrike" kern="1200" cap="none" spc="0" normalizeH="0" baseline="0" noProof="0" dirty="0">
                <a:ln>
                  <a:noFill/>
                </a:ln>
                <a:solidFill>
                  <a:srgbClr val="005883"/>
                </a:solidFill>
                <a:effectLst/>
                <a:uLnTx/>
                <a:uFillTx/>
                <a:latin typeface="PrudentialModern SemCond"/>
              </a:rPr>
              <a:t>2020 Inflation Adjusted</a:t>
            </a:r>
            <a:endParaRPr kumimoji="0" lang="en-US" sz="3400" b="1" i="0" u="none" strike="noStrike" kern="1200" cap="none" spc="0" normalizeH="0" baseline="0" noProof="0" dirty="0">
              <a:ln>
                <a:noFill/>
              </a:ln>
              <a:solidFill>
                <a:srgbClr val="005883"/>
              </a:solidFill>
              <a:effectLst/>
              <a:uLnTx/>
              <a:uFillTx/>
              <a:latin typeface="PrudentialModern SemCond"/>
            </a:endParaRPr>
          </a:p>
        </p:txBody>
      </p:sp>
      <p:sp>
        <p:nvSpPr>
          <p:cNvPr id="11" name="TextBox 10">
            <a:extLst>
              <a:ext uri="{FF2B5EF4-FFF2-40B4-BE49-F238E27FC236}">
                <a16:creationId xmlns:a16="http://schemas.microsoft.com/office/drawing/2014/main" id="{B2251B69-3AC8-4AA2-AE3A-1FBA64D53D0B}"/>
              </a:ext>
            </a:extLst>
          </p:cNvPr>
          <p:cNvSpPr txBox="1"/>
          <p:nvPr/>
        </p:nvSpPr>
        <p:spPr>
          <a:xfrm>
            <a:off x="365580" y="5658715"/>
            <a:ext cx="8412480" cy="400110"/>
          </a:xfrm>
          <a:prstGeom prst="rect">
            <a:avLst/>
          </a:prstGeom>
          <a:noFill/>
        </p:spPr>
        <p:txBody>
          <a:bodyPr wrap="square" rtlCol="0">
            <a:spAutoFit/>
          </a:bodyPr>
          <a:lstStyle/>
          <a:p>
            <a:pPr>
              <a:defRPr/>
            </a:pPr>
            <a:r>
              <a:rPr lang="en-US" sz="1000" dirty="0">
                <a:solidFill>
                  <a:srgbClr val="0C0C0C"/>
                </a:solidFill>
                <a:latin typeface="PrudentialModern Med Cond" pitchFamily="2" charset="0"/>
              </a:rPr>
              <a:t>*Assumes married couple not yet age 65 filing jointly taking available personal exemptions and standard deduction</a:t>
            </a:r>
          </a:p>
          <a:p>
            <a:pPr>
              <a:defRPr/>
            </a:pPr>
            <a:r>
              <a:rPr lang="en-US" sz="1000" dirty="0">
                <a:solidFill>
                  <a:srgbClr val="0C0C0C"/>
                </a:solidFill>
                <a:latin typeface="PrudentialModern Med Cond" pitchFamily="2" charset="0"/>
              </a:rPr>
              <a:t>Rev. Proc. 2019-44 Nov. 6, 2019</a:t>
            </a:r>
          </a:p>
        </p:txBody>
      </p:sp>
    </p:spTree>
    <p:extLst>
      <p:ext uri="{BB962C8B-B14F-4D97-AF65-F5344CB8AC3E}">
        <p14:creationId xmlns:p14="http://schemas.microsoft.com/office/powerpoint/2010/main" val="179922464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90812"/>
            <a:ext cx="8229600" cy="3163865"/>
          </a:xfrm>
        </p:spPr>
        <p:txBody>
          <a:bodyPr>
            <a:noAutofit/>
          </a:bodyPr>
          <a:lstStyle/>
          <a:p>
            <a:pPr lvl="1"/>
            <a:r>
              <a:rPr lang="en-US" sz="2400" b="0" dirty="0"/>
              <a:t>Turnover Ratio</a:t>
            </a:r>
          </a:p>
          <a:p>
            <a:pPr lvl="1"/>
            <a:r>
              <a:rPr lang="en-US" sz="2400" b="0" dirty="0"/>
              <a:t>Average After-Tax Return</a:t>
            </a:r>
          </a:p>
          <a:p>
            <a:pPr lvl="1"/>
            <a:r>
              <a:rPr lang="en-US" sz="2400" b="0" dirty="0"/>
              <a:t>Pass-Through Gains</a:t>
            </a:r>
          </a:p>
          <a:p>
            <a:pPr lvl="1"/>
            <a:r>
              <a:rPr lang="en-US" sz="2400" b="0" dirty="0"/>
              <a:t>Holding Period of Investments</a:t>
            </a:r>
          </a:p>
          <a:p>
            <a:pPr lvl="1"/>
            <a:r>
              <a:rPr lang="en-US" sz="2400" b="0" dirty="0"/>
              <a:t>Cost of Rebalancing</a:t>
            </a:r>
          </a:p>
          <a:p>
            <a:pPr lvl="1"/>
            <a:r>
              <a:rPr lang="en-US" sz="2400" b="0" dirty="0"/>
              <a:t>Tax Cost Ratio</a:t>
            </a:r>
          </a:p>
          <a:p>
            <a:pPr lvl="1"/>
            <a:r>
              <a:rPr lang="en-US" sz="2400" b="0" dirty="0"/>
              <a:t>Tax Drag</a:t>
            </a:r>
          </a:p>
        </p:txBody>
      </p:sp>
      <p:sp>
        <p:nvSpPr>
          <p:cNvPr id="3" name="Title 2"/>
          <p:cNvSpPr>
            <a:spLocks noGrp="1"/>
          </p:cNvSpPr>
          <p:nvPr>
            <p:ph type="title"/>
          </p:nvPr>
        </p:nvSpPr>
        <p:spPr>
          <a:xfrm>
            <a:off x="365760" y="336523"/>
            <a:ext cx="8305800" cy="1066800"/>
          </a:xfrm>
        </p:spPr>
        <p:txBody>
          <a:bodyPr/>
          <a:lstStyle/>
          <a:p>
            <a:r>
              <a:rPr lang="en-US" sz="2800" b="1" dirty="0"/>
              <a:t>Review Portfolio for Tax Efficiency</a:t>
            </a:r>
          </a:p>
        </p:txBody>
      </p:sp>
      <p:sp>
        <p:nvSpPr>
          <p:cNvPr id="5" name="TextBox 4"/>
          <p:cNvSpPr txBox="1"/>
          <p:nvPr/>
        </p:nvSpPr>
        <p:spPr>
          <a:xfrm>
            <a:off x="365760" y="1170255"/>
            <a:ext cx="8382000" cy="954107"/>
          </a:xfrm>
          <a:prstGeom prst="rect">
            <a:avLst/>
          </a:prstGeom>
          <a:solidFill>
            <a:schemeClr val="accent2"/>
          </a:solidFill>
          <a:scene3d>
            <a:camera prst="orthographicFront"/>
            <a:lightRig rig="balanced" dir="t">
              <a:rot lat="0" lon="0" rev="10800000"/>
            </a:lightRig>
          </a:scene3d>
          <a:sp3d>
            <a:bevelT/>
          </a:sp3d>
        </p:spPr>
        <p:txBody>
          <a:bodyPr wrap="square" rtlCol="0">
            <a:spAutoFit/>
          </a:bodyPr>
          <a:lstStyle/>
          <a:p>
            <a:r>
              <a:rPr lang="en-US" sz="2800" b="1" i="1" dirty="0">
                <a:solidFill>
                  <a:schemeClr val="bg1"/>
                </a:solidFill>
                <a:latin typeface="PrudentialModern SemCond" pitchFamily="2" charset="0"/>
              </a:rPr>
              <a:t>“Most people don’t think about how taxes affect their long-term portfolio” </a:t>
            </a:r>
            <a:r>
              <a:rPr lang="en-US" sz="1400" b="1" dirty="0">
                <a:solidFill>
                  <a:schemeClr val="bg1"/>
                </a:solidFill>
                <a:latin typeface="PrudentialModern SemCond" pitchFamily="2" charset="0"/>
              </a:rPr>
              <a:t>David Blanchett, Head of Retirement Research, Morningstar</a:t>
            </a:r>
          </a:p>
        </p:txBody>
      </p:sp>
      <p:sp>
        <p:nvSpPr>
          <p:cNvPr id="6" name="TextBox 5"/>
          <p:cNvSpPr txBox="1"/>
          <p:nvPr/>
        </p:nvSpPr>
        <p:spPr>
          <a:xfrm>
            <a:off x="7943250" y="6632984"/>
            <a:ext cx="1143000" cy="215444"/>
          </a:xfrm>
          <a:prstGeom prst="rect">
            <a:avLst/>
          </a:prstGeom>
          <a:noFill/>
        </p:spPr>
        <p:txBody>
          <a:bodyPr wrap="square" rtlCol="0">
            <a:spAutoFit/>
          </a:bodyPr>
          <a:lstStyle/>
          <a:p>
            <a:r>
              <a:rPr lang="en-US" sz="800" dirty="0">
                <a:solidFill>
                  <a:schemeClr val="bg1"/>
                </a:solidFill>
                <a:latin typeface="PrudentialModern Med Cond" pitchFamily="2" charset="0"/>
              </a:rPr>
              <a:t>SL 00103  11/2018</a:t>
            </a:r>
          </a:p>
        </p:txBody>
      </p:sp>
    </p:spTree>
    <p:extLst>
      <p:ext uri="{BB962C8B-B14F-4D97-AF65-F5344CB8AC3E}">
        <p14:creationId xmlns:p14="http://schemas.microsoft.com/office/powerpoint/2010/main" val="3139882845"/>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113" y="2343095"/>
            <a:ext cx="9170988" cy="1750817"/>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p:cNvSpPr>
            <a:spLocks noGrp="1"/>
          </p:cNvSpPr>
          <p:nvPr>
            <p:ph idx="1"/>
          </p:nvPr>
        </p:nvSpPr>
        <p:spPr>
          <a:xfrm>
            <a:off x="381000" y="1445962"/>
            <a:ext cx="8458200" cy="3657600"/>
          </a:xfrm>
        </p:spPr>
        <p:txBody>
          <a:bodyPr>
            <a:normAutofit lnSpcReduction="10000"/>
          </a:bodyPr>
          <a:lstStyle/>
          <a:p>
            <a:pPr>
              <a:spcBef>
                <a:spcPts val="1200"/>
              </a:spcBef>
            </a:pPr>
            <a:r>
              <a:rPr lang="en-US" sz="2400" dirty="0">
                <a:solidFill>
                  <a:schemeClr val="accent2">
                    <a:lumMod val="75000"/>
                  </a:schemeClr>
                </a:solidFill>
              </a:rPr>
              <a:t>Morningstar Tax Cost Ratio: </a:t>
            </a:r>
            <a:r>
              <a:rPr lang="en-US" sz="2000" dirty="0"/>
              <a:t>Measures how much a fund’s annual return is reduced by taxes investors pay on distributions</a:t>
            </a:r>
          </a:p>
          <a:p>
            <a:pPr>
              <a:spcBef>
                <a:spcPts val="1200"/>
              </a:spcBef>
            </a:pPr>
            <a:endParaRPr lang="en-US" sz="1200" dirty="0"/>
          </a:p>
          <a:p>
            <a:pPr>
              <a:spcBef>
                <a:spcPts val="1200"/>
              </a:spcBef>
              <a:tabLst>
                <a:tab pos="1547813" algn="l"/>
              </a:tabLst>
            </a:pPr>
            <a:r>
              <a:rPr lang="en-US" sz="2400" dirty="0">
                <a:solidFill>
                  <a:srgbClr val="FFC000"/>
                </a:solidFill>
              </a:rPr>
              <a:t>Tax Drag:</a:t>
            </a:r>
            <a:r>
              <a:rPr lang="en-US" sz="2400" dirty="0">
                <a:solidFill>
                  <a:schemeClr val="bg1"/>
                </a:solidFill>
              </a:rPr>
              <a:t>  Total Return (pre-tax) </a:t>
            </a:r>
          </a:p>
          <a:p>
            <a:pPr>
              <a:spcBef>
                <a:spcPts val="1200"/>
              </a:spcBef>
              <a:tabLst>
                <a:tab pos="1547813" algn="l"/>
                <a:tab pos="2743200" algn="l"/>
              </a:tabLst>
            </a:pPr>
            <a:r>
              <a:rPr lang="en-US" sz="2400" dirty="0">
                <a:solidFill>
                  <a:schemeClr val="bg1"/>
                </a:solidFill>
              </a:rPr>
              <a:t>		minus </a:t>
            </a:r>
          </a:p>
          <a:p>
            <a:pPr>
              <a:spcBef>
                <a:spcPts val="1200"/>
              </a:spcBef>
              <a:tabLst>
                <a:tab pos="1547813" algn="l"/>
              </a:tabLst>
            </a:pPr>
            <a:r>
              <a:rPr lang="en-US" sz="2400" dirty="0">
                <a:solidFill>
                  <a:schemeClr val="bg1"/>
                </a:solidFill>
              </a:rPr>
              <a:t>	Post-Tax Return (pre-liquidation) </a:t>
            </a:r>
          </a:p>
          <a:p>
            <a:pPr>
              <a:spcBef>
                <a:spcPts val="1200"/>
              </a:spcBef>
            </a:pPr>
            <a:endParaRPr lang="en-US" sz="900" dirty="0"/>
          </a:p>
          <a:p>
            <a:pPr marL="514350" lvl="1">
              <a:spcBef>
                <a:spcPts val="1200"/>
              </a:spcBef>
            </a:pPr>
            <a:r>
              <a:rPr lang="en-US" dirty="0"/>
              <a:t> A mutual fund with a </a:t>
            </a:r>
            <a:r>
              <a:rPr lang="en-US" dirty="0">
                <a:solidFill>
                  <a:schemeClr val="accent2">
                    <a:lumMod val="75000"/>
                  </a:schemeClr>
                </a:solidFill>
              </a:rPr>
              <a:t>1.5% annual tax drag </a:t>
            </a:r>
            <a:r>
              <a:rPr lang="en-US" dirty="0"/>
              <a:t>will reduce the value of a portfolio </a:t>
            </a:r>
            <a:r>
              <a:rPr lang="en-US" dirty="0">
                <a:solidFill>
                  <a:schemeClr val="accent2">
                    <a:lumMod val="75000"/>
                  </a:schemeClr>
                </a:solidFill>
              </a:rPr>
              <a:t>13% over 10 years*</a:t>
            </a:r>
          </a:p>
        </p:txBody>
      </p:sp>
      <p:sp>
        <p:nvSpPr>
          <p:cNvPr id="3" name="Title 2"/>
          <p:cNvSpPr>
            <a:spLocks noGrp="1"/>
          </p:cNvSpPr>
          <p:nvPr>
            <p:ph type="title"/>
          </p:nvPr>
        </p:nvSpPr>
        <p:spPr>
          <a:xfrm>
            <a:off x="457200" y="76200"/>
            <a:ext cx="8305800" cy="943720"/>
          </a:xfrm>
        </p:spPr>
        <p:txBody>
          <a:bodyPr/>
          <a:lstStyle/>
          <a:p>
            <a:r>
              <a:rPr lang="en-US" dirty="0"/>
              <a:t>Tax Cost Ratio and Tax Drag</a:t>
            </a:r>
          </a:p>
        </p:txBody>
      </p:sp>
      <p:sp>
        <p:nvSpPr>
          <p:cNvPr id="5" name="TextBox 4"/>
          <p:cNvSpPr txBox="1"/>
          <p:nvPr/>
        </p:nvSpPr>
        <p:spPr>
          <a:xfrm>
            <a:off x="651754" y="5654979"/>
            <a:ext cx="3108543" cy="430887"/>
          </a:xfrm>
          <a:prstGeom prst="rect">
            <a:avLst/>
          </a:prstGeom>
          <a:noFill/>
        </p:spPr>
        <p:txBody>
          <a:bodyPr wrap="none" rtlCol="0">
            <a:spAutoFit/>
          </a:bodyPr>
          <a:lstStyle/>
          <a:p>
            <a:r>
              <a:rPr lang="en-US" sz="1100" dirty="0">
                <a:solidFill>
                  <a:schemeClr val="accent5">
                    <a:lumMod val="50000"/>
                  </a:schemeClr>
                </a:solidFill>
                <a:latin typeface="Arial Narrow" panose="020B0606020202030204" pitchFamily="34" charset="0"/>
              </a:rPr>
              <a:t>* For funds with pre-tax returns of 5% to 13%</a:t>
            </a:r>
            <a:br>
              <a:rPr lang="en-US" sz="1100" dirty="0">
                <a:solidFill>
                  <a:schemeClr val="accent5">
                    <a:lumMod val="50000"/>
                  </a:schemeClr>
                </a:solidFill>
                <a:latin typeface="Arial Narrow" panose="020B0606020202030204" pitchFamily="34" charset="0"/>
              </a:rPr>
            </a:br>
            <a:r>
              <a:rPr lang="en-US" sz="1100" dirty="0">
                <a:solidFill>
                  <a:schemeClr val="accent5">
                    <a:lumMod val="50000"/>
                  </a:schemeClr>
                </a:solidFill>
                <a:latin typeface="Arial Narrow" panose="020B0606020202030204" pitchFamily="34" charset="0"/>
              </a:rPr>
              <a:t>Source: Morningstar Investing Glossary, October 2019. </a:t>
            </a:r>
          </a:p>
        </p:txBody>
      </p:sp>
    </p:spTree>
    <p:extLst>
      <p:ext uri="{BB962C8B-B14F-4D97-AF65-F5344CB8AC3E}">
        <p14:creationId xmlns:p14="http://schemas.microsoft.com/office/powerpoint/2010/main" val="428976957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95729" y="5523867"/>
            <a:ext cx="8839200" cy="461665"/>
          </a:xfrm>
          <a:prstGeom prst="rect">
            <a:avLst/>
          </a:prstGeom>
        </p:spPr>
        <p:txBody>
          <a:bodyPr wrap="square">
            <a:spAutoFit/>
          </a:bodyPr>
          <a:lstStyle/>
          <a:p>
            <a:r>
              <a:rPr lang="en-US" sz="1200" b="0" dirty="0">
                <a:solidFill>
                  <a:schemeClr val="accent5">
                    <a:lumMod val="75000"/>
                  </a:schemeClr>
                </a:solidFill>
              </a:rPr>
              <a:t>This is a hypothetical example for illustrative purposes only. It does not reflect a specific annuity, an actual account value </a:t>
            </a:r>
            <a:br>
              <a:rPr lang="en-US" sz="1200" b="0" dirty="0">
                <a:solidFill>
                  <a:schemeClr val="accent5">
                    <a:lumMod val="75000"/>
                  </a:schemeClr>
                </a:solidFill>
              </a:rPr>
            </a:br>
            <a:r>
              <a:rPr lang="en-US" sz="1200" b="0" dirty="0">
                <a:solidFill>
                  <a:schemeClr val="accent5">
                    <a:lumMod val="75000"/>
                  </a:schemeClr>
                </a:solidFill>
              </a:rPr>
              <a:t>or the performance of any investment.</a:t>
            </a:r>
            <a:endParaRPr lang="en-US" sz="1200" dirty="0">
              <a:solidFill>
                <a:schemeClr val="accent5">
                  <a:lumMod val="75000"/>
                </a:schemeClr>
              </a:solidFill>
            </a:endParaRPr>
          </a:p>
        </p:txBody>
      </p:sp>
      <p:graphicFrame>
        <p:nvGraphicFramePr>
          <p:cNvPr id="27" name="Chart 26"/>
          <p:cNvGraphicFramePr/>
          <p:nvPr/>
        </p:nvGraphicFramePr>
        <p:xfrm>
          <a:off x="-1045694" y="1023305"/>
          <a:ext cx="4572000" cy="30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Chart 27"/>
          <p:cNvGraphicFramePr/>
          <p:nvPr/>
        </p:nvGraphicFramePr>
        <p:xfrm>
          <a:off x="2261564" y="975680"/>
          <a:ext cx="4572000" cy="304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p:nvPr/>
        </p:nvGraphicFramePr>
        <p:xfrm>
          <a:off x="5597414" y="699455"/>
          <a:ext cx="4572000" cy="3362325"/>
        </p:xfrm>
        <a:graphic>
          <a:graphicData uri="http://schemas.openxmlformats.org/drawingml/2006/chart">
            <c:chart xmlns:c="http://schemas.openxmlformats.org/drawingml/2006/chart" xmlns:r="http://schemas.openxmlformats.org/officeDocument/2006/relationships" r:id="rId5"/>
          </a:graphicData>
        </a:graphic>
      </p:graphicFrame>
      <p:sp>
        <p:nvSpPr>
          <p:cNvPr id="11" name="Right Arrow 10"/>
          <p:cNvSpPr/>
          <p:nvPr/>
        </p:nvSpPr>
        <p:spPr>
          <a:xfrm>
            <a:off x="2442652" y="2556830"/>
            <a:ext cx="990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p:cNvSpPr/>
          <p:nvPr/>
        </p:nvSpPr>
        <p:spPr>
          <a:xfrm>
            <a:off x="5702255" y="2547305"/>
            <a:ext cx="990599" cy="514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2423591" y="2633030"/>
            <a:ext cx="952500" cy="307777"/>
          </a:xfrm>
          <a:prstGeom prst="rect">
            <a:avLst/>
          </a:prstGeom>
          <a:noFill/>
        </p:spPr>
        <p:txBody>
          <a:bodyPr wrap="square" rtlCol="0">
            <a:spAutoFit/>
          </a:bodyPr>
          <a:lstStyle/>
          <a:p>
            <a:r>
              <a:rPr lang="en-US" sz="1400" dirty="0">
                <a:solidFill>
                  <a:schemeClr val="bg1"/>
                </a:solidFill>
              </a:rPr>
              <a:t>Growth</a:t>
            </a:r>
          </a:p>
        </p:txBody>
      </p:sp>
      <p:sp>
        <p:nvSpPr>
          <p:cNvPr id="15" name="TextBox 14"/>
          <p:cNvSpPr txBox="1"/>
          <p:nvPr/>
        </p:nvSpPr>
        <p:spPr>
          <a:xfrm>
            <a:off x="5645069" y="2642555"/>
            <a:ext cx="1066799" cy="307777"/>
          </a:xfrm>
          <a:prstGeom prst="rect">
            <a:avLst/>
          </a:prstGeom>
          <a:noFill/>
        </p:spPr>
        <p:txBody>
          <a:bodyPr wrap="square" rtlCol="0">
            <a:spAutoFit/>
          </a:bodyPr>
          <a:lstStyle/>
          <a:p>
            <a:r>
              <a:rPr lang="en-US" sz="1400" dirty="0">
                <a:solidFill>
                  <a:schemeClr val="bg1"/>
                </a:solidFill>
              </a:rPr>
              <a:t>Rebalance</a:t>
            </a:r>
          </a:p>
        </p:txBody>
      </p:sp>
      <p:sp>
        <p:nvSpPr>
          <p:cNvPr id="20" name="Title 19"/>
          <p:cNvSpPr>
            <a:spLocks noGrp="1"/>
          </p:cNvSpPr>
          <p:nvPr>
            <p:ph type="title"/>
          </p:nvPr>
        </p:nvSpPr>
        <p:spPr/>
        <p:txBody>
          <a:bodyPr anchor="t"/>
          <a:lstStyle/>
          <a:p>
            <a:r>
              <a:rPr lang="x-none" dirty="0"/>
              <a:t>Hidden Cost of Rebalancing</a:t>
            </a:r>
          </a:p>
        </p:txBody>
      </p:sp>
      <p:sp>
        <p:nvSpPr>
          <p:cNvPr id="16" name="Rounded Rectangle 8">
            <a:extLst>
              <a:ext uri="{FF2B5EF4-FFF2-40B4-BE49-F238E27FC236}">
                <a16:creationId xmlns:a16="http://schemas.microsoft.com/office/drawing/2014/main" id="{1AF9C370-FE77-47D0-BFFD-335B38C87555}"/>
              </a:ext>
            </a:extLst>
          </p:cNvPr>
          <p:cNvSpPr/>
          <p:nvPr/>
        </p:nvSpPr>
        <p:spPr>
          <a:xfrm>
            <a:off x="127964" y="4157030"/>
            <a:ext cx="8839200" cy="1203952"/>
          </a:xfrm>
          <a:prstGeom prst="roundRect">
            <a:avLst>
              <a:gd name="adj" fmla="val 542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r>
              <a:rPr lang="x-none" dirty="0">
                <a:solidFill>
                  <a:schemeClr val="bg1"/>
                </a:solidFill>
              </a:rPr>
              <a:t>Rebalancing </a:t>
            </a:r>
            <a:r>
              <a:rPr lang="en-US" dirty="0">
                <a:solidFill>
                  <a:schemeClr val="bg1"/>
                </a:solidFill>
              </a:rPr>
              <a:t>requires reallocating</a:t>
            </a:r>
            <a:r>
              <a:rPr lang="x-none" dirty="0">
                <a:solidFill>
                  <a:schemeClr val="bg1"/>
                </a:solidFill>
              </a:rPr>
              <a:t> </a:t>
            </a:r>
            <a:r>
              <a:rPr lang="x-none" sz="2000" b="1" dirty="0">
                <a:solidFill>
                  <a:srgbClr val="FAD200"/>
                </a:solidFill>
              </a:rPr>
              <a:t>$19,667</a:t>
            </a:r>
            <a:endParaRPr lang="en-US" sz="2000" b="1" dirty="0">
              <a:solidFill>
                <a:srgbClr val="FAD200"/>
              </a:solidFill>
            </a:endParaRPr>
          </a:p>
          <a:p>
            <a:pPr algn="ctr">
              <a:spcBef>
                <a:spcPts val="0"/>
              </a:spcBef>
            </a:pPr>
            <a:r>
              <a:rPr lang="en-US" sz="2000" dirty="0">
                <a:solidFill>
                  <a:schemeClr val="bg1"/>
                </a:solidFill>
              </a:rPr>
              <a:t>Of that amount approximately</a:t>
            </a:r>
            <a:r>
              <a:rPr lang="en-US" sz="2000" b="1" dirty="0">
                <a:solidFill>
                  <a:srgbClr val="FAD200"/>
                </a:solidFill>
              </a:rPr>
              <a:t> $3,520 </a:t>
            </a:r>
            <a:r>
              <a:rPr lang="en-US" sz="2000" dirty="0">
                <a:solidFill>
                  <a:schemeClr val="bg1"/>
                </a:solidFill>
              </a:rPr>
              <a:t>would be short-term gain</a:t>
            </a:r>
            <a:endParaRPr lang="x-none" dirty="0">
              <a:solidFill>
                <a:schemeClr val="bg1"/>
              </a:solidFill>
            </a:endParaRPr>
          </a:p>
          <a:p>
            <a:pPr algn="ctr">
              <a:spcBef>
                <a:spcPts val="0"/>
              </a:spcBef>
            </a:pPr>
            <a:r>
              <a:rPr lang="x-none" dirty="0">
                <a:solidFill>
                  <a:schemeClr val="bg1"/>
                </a:solidFill>
              </a:rPr>
              <a:t>If taxed at 3</a:t>
            </a:r>
            <a:r>
              <a:rPr lang="en-US" dirty="0">
                <a:solidFill>
                  <a:schemeClr val="bg1"/>
                </a:solidFill>
              </a:rPr>
              <a:t>2</a:t>
            </a:r>
            <a:r>
              <a:rPr lang="x-none" dirty="0">
                <a:solidFill>
                  <a:schemeClr val="bg1"/>
                </a:solidFill>
              </a:rPr>
              <a:t>%,</a:t>
            </a:r>
            <a:r>
              <a:rPr lang="x-none" dirty="0">
                <a:solidFill>
                  <a:srgbClr val="FAD200"/>
                </a:solidFill>
              </a:rPr>
              <a:t> </a:t>
            </a:r>
            <a:r>
              <a:rPr lang="x-none" sz="2000" b="1" dirty="0">
                <a:solidFill>
                  <a:srgbClr val="FAD200"/>
                </a:solidFill>
              </a:rPr>
              <a:t>the cost of rebalancing</a:t>
            </a:r>
            <a:r>
              <a:rPr lang="x-none" dirty="0">
                <a:solidFill>
                  <a:srgbClr val="FAD200"/>
                </a:solidFill>
              </a:rPr>
              <a:t> </a:t>
            </a:r>
            <a:r>
              <a:rPr lang="x-none" dirty="0">
                <a:solidFill>
                  <a:schemeClr val="bg1"/>
                </a:solidFill>
              </a:rPr>
              <a:t>would be </a:t>
            </a:r>
            <a:r>
              <a:rPr lang="x-none" sz="2000" b="1" dirty="0">
                <a:solidFill>
                  <a:srgbClr val="FAD200"/>
                </a:solidFill>
              </a:rPr>
              <a:t>$</a:t>
            </a:r>
            <a:r>
              <a:rPr lang="en-US" sz="2000" b="1" dirty="0">
                <a:solidFill>
                  <a:srgbClr val="FAD200"/>
                </a:solidFill>
              </a:rPr>
              <a:t>1,126</a:t>
            </a:r>
            <a:endParaRPr lang="x-none" b="1" dirty="0">
              <a:solidFill>
                <a:srgbClr val="FAD200"/>
              </a:solidFill>
            </a:endParaRPr>
          </a:p>
        </p:txBody>
      </p:sp>
      <p:sp>
        <p:nvSpPr>
          <p:cNvPr id="17" name="TextBox 16">
            <a:extLst>
              <a:ext uri="{FF2B5EF4-FFF2-40B4-BE49-F238E27FC236}">
                <a16:creationId xmlns:a16="http://schemas.microsoft.com/office/drawing/2014/main" id="{BEBF4320-1A1F-4A22-ADFD-A82CFB0814DA}"/>
              </a:ext>
            </a:extLst>
          </p:cNvPr>
          <p:cNvSpPr txBox="1"/>
          <p:nvPr/>
        </p:nvSpPr>
        <p:spPr>
          <a:xfrm>
            <a:off x="7863840" y="6611112"/>
            <a:ext cx="1066800" cy="230832"/>
          </a:xfrm>
          <a:prstGeom prst="rect">
            <a:avLst/>
          </a:prstGeom>
          <a:noFill/>
        </p:spPr>
        <p:txBody>
          <a:bodyPr wrap="square" rtlCol="0">
            <a:spAutoFit/>
          </a:bodyPr>
          <a:lstStyle/>
          <a:p>
            <a:r>
              <a:rPr lang="en-US" sz="900" dirty="0">
                <a:solidFill>
                  <a:schemeClr val="bg1"/>
                </a:solidFill>
                <a:latin typeface="Arial Narrow" pitchFamily="34" charset="0"/>
              </a:rPr>
              <a:t>SL 0050b  01/2018</a:t>
            </a:r>
          </a:p>
        </p:txBody>
      </p:sp>
    </p:spTree>
    <p:extLst>
      <p:ext uri="{BB962C8B-B14F-4D97-AF65-F5344CB8AC3E}">
        <p14:creationId xmlns:p14="http://schemas.microsoft.com/office/powerpoint/2010/main" val="793858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6">
                                            <p:txEl>
                                              <p:pRg st="1" end="1"/>
                                            </p:txEl>
                                          </p:spTgt>
                                        </p:tgtEl>
                                        <p:attrNameLst>
                                          <p:attrName>style.visibility</p:attrName>
                                        </p:attrNameLst>
                                      </p:cBhvr>
                                      <p:to>
                                        <p:strVal val="visible"/>
                                      </p:to>
                                    </p:set>
                                    <p:anim calcmode="lin" valueType="num">
                                      <p:cBhvr>
                                        <p:cTn id="14" dur="500" fill="hold"/>
                                        <p:tgtEl>
                                          <p:spTgt spid="16">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6">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6">
                                            <p:txEl>
                                              <p:pRg st="1" end="1"/>
                                            </p:txEl>
                                          </p:spTgt>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16">
                                            <p:txEl>
                                              <p:pRg st="2" end="2"/>
                                            </p:txEl>
                                          </p:spTgt>
                                        </p:tgtEl>
                                        <p:attrNameLst>
                                          <p:attrName>style.visibility</p:attrName>
                                        </p:attrNameLst>
                                      </p:cBhvr>
                                      <p:to>
                                        <p:strVal val="visible"/>
                                      </p:to>
                                    </p:set>
                                    <p:anim calcmode="lin" valueType="num">
                                      <p:cBhvr>
                                        <p:cTn id="20" dur="500" fill="hold"/>
                                        <p:tgtEl>
                                          <p:spTgt spid="16">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16">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43043" y="1396198"/>
            <a:ext cx="6291648" cy="40902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p:cNvSpPr>
            <a:spLocks noGrp="1"/>
          </p:cNvSpPr>
          <p:nvPr>
            <p:ph idx="1"/>
          </p:nvPr>
        </p:nvSpPr>
        <p:spPr>
          <a:xfrm>
            <a:off x="1443212" y="1525839"/>
            <a:ext cx="5993176" cy="3962400"/>
          </a:xfrm>
        </p:spPr>
        <p:txBody>
          <a:bodyPr anchor="t">
            <a:normAutofit fontScale="92500"/>
          </a:bodyPr>
          <a:lstStyle/>
          <a:p>
            <a:pPr lvl="1"/>
            <a:r>
              <a:rPr lang="x-none" sz="2800" b="1" dirty="0"/>
              <a:t>Control timing of taxes</a:t>
            </a:r>
          </a:p>
          <a:p>
            <a:pPr lvl="1">
              <a:buNone/>
            </a:pPr>
            <a:endParaRPr lang="en-US" sz="800" b="1" dirty="0"/>
          </a:p>
          <a:p>
            <a:pPr lvl="1"/>
            <a:r>
              <a:rPr lang="x-none" sz="2800" b="1" dirty="0"/>
              <a:t>Tax diversification</a:t>
            </a:r>
          </a:p>
          <a:p>
            <a:pPr lvl="1">
              <a:buNone/>
            </a:pPr>
            <a:endParaRPr lang="en-US" sz="800" b="1" dirty="0"/>
          </a:p>
          <a:p>
            <a:pPr lvl="1"/>
            <a:r>
              <a:rPr lang="x-none" sz="2800" b="1" dirty="0"/>
              <a:t>Tax bracket management</a:t>
            </a:r>
          </a:p>
          <a:p>
            <a:pPr lvl="1">
              <a:buNone/>
            </a:pPr>
            <a:endParaRPr lang="en-US" sz="800" b="1" dirty="0"/>
          </a:p>
          <a:p>
            <a:pPr lvl="1"/>
            <a:r>
              <a:rPr lang="x-none" sz="2800" b="1" dirty="0"/>
              <a:t>Tax</a:t>
            </a:r>
            <a:r>
              <a:rPr lang="en-US" sz="2800" b="1" dirty="0"/>
              <a:t>-</a:t>
            </a:r>
            <a:r>
              <a:rPr lang="x-none" sz="2800" b="1" dirty="0"/>
              <a:t>free rebalancing</a:t>
            </a:r>
          </a:p>
          <a:p>
            <a:pPr lvl="1">
              <a:buNone/>
            </a:pPr>
            <a:endParaRPr lang="en-US" sz="800" b="1" dirty="0"/>
          </a:p>
          <a:p>
            <a:pPr lvl="1"/>
            <a:r>
              <a:rPr lang="x-none" sz="2800" b="1" dirty="0"/>
              <a:t>Reduce tax on Social Security</a:t>
            </a:r>
          </a:p>
          <a:p>
            <a:pPr lvl="1">
              <a:buNone/>
            </a:pPr>
            <a:endParaRPr lang="en-US" sz="800" b="1" dirty="0"/>
          </a:p>
          <a:p>
            <a:pPr lvl="1"/>
            <a:r>
              <a:rPr lang="x-none" sz="2800" b="1" dirty="0"/>
              <a:t>Reduce Medicare premiums</a:t>
            </a:r>
          </a:p>
          <a:p>
            <a:pPr>
              <a:buNone/>
            </a:pPr>
            <a:endParaRPr lang="en-US" dirty="0"/>
          </a:p>
        </p:txBody>
      </p:sp>
      <p:sp>
        <p:nvSpPr>
          <p:cNvPr id="5" name="Title 4"/>
          <p:cNvSpPr>
            <a:spLocks noGrp="1"/>
          </p:cNvSpPr>
          <p:nvPr>
            <p:ph type="title"/>
          </p:nvPr>
        </p:nvSpPr>
        <p:spPr>
          <a:xfrm>
            <a:off x="263563" y="108473"/>
            <a:ext cx="9601391" cy="1066800"/>
          </a:xfrm>
        </p:spPr>
        <p:txBody>
          <a:bodyPr anchor="t"/>
          <a:lstStyle/>
          <a:p>
            <a:r>
              <a:rPr lang="x-none" dirty="0">
                <a:solidFill>
                  <a:srgbClr val="003050"/>
                </a:solidFill>
              </a:rPr>
              <a:t>Additional Potential Benefits of</a:t>
            </a:r>
            <a:r>
              <a:rPr lang="en-US" dirty="0">
                <a:solidFill>
                  <a:srgbClr val="003050"/>
                </a:solidFill>
              </a:rPr>
              <a:t> </a:t>
            </a:r>
            <a:r>
              <a:rPr lang="x-none" dirty="0">
                <a:solidFill>
                  <a:srgbClr val="003050"/>
                </a:solidFill>
              </a:rPr>
              <a:t>Tax Deferral  </a:t>
            </a:r>
            <a:endParaRPr lang="x-none" dirty="0">
              <a:solidFill>
                <a:srgbClr val="003050"/>
              </a:solidFill>
              <a:latin typeface="Arial"/>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endParaRPr lang="en-US" sz="2000" u="sng" dirty="0"/>
          </a:p>
          <a:p>
            <a:endParaRPr lang="en-US" sz="2000" dirty="0"/>
          </a:p>
          <a:p>
            <a:endParaRPr lang="en-US" sz="2000" dirty="0"/>
          </a:p>
          <a:p>
            <a:endParaRPr lang="en-US" sz="2000" dirty="0"/>
          </a:p>
        </p:txBody>
      </p:sp>
      <p:sp>
        <p:nvSpPr>
          <p:cNvPr id="3" name="Title 2"/>
          <p:cNvSpPr>
            <a:spLocks noGrp="1"/>
          </p:cNvSpPr>
          <p:nvPr>
            <p:ph type="title"/>
          </p:nvPr>
        </p:nvSpPr>
        <p:spPr/>
        <p:txBody>
          <a:bodyPr/>
          <a:lstStyle/>
          <a:p>
            <a:r>
              <a:rPr lang="en-US" dirty="0"/>
              <a:t>Location is Everything </a:t>
            </a:r>
          </a:p>
        </p:txBody>
      </p:sp>
      <p:graphicFrame>
        <p:nvGraphicFramePr>
          <p:cNvPr id="4" name="Table 3"/>
          <p:cNvGraphicFramePr>
            <a:graphicFrameLocks noGrp="1"/>
          </p:cNvGraphicFramePr>
          <p:nvPr>
            <p:extLst>
              <p:ext uri="{D42A27DB-BD31-4B8C-83A1-F6EECF244321}">
                <p14:modId xmlns:p14="http://schemas.microsoft.com/office/powerpoint/2010/main" val="2766378416"/>
              </p:ext>
            </p:extLst>
          </p:nvPr>
        </p:nvGraphicFramePr>
        <p:xfrm>
          <a:off x="228600" y="1685925"/>
          <a:ext cx="8686800" cy="3908418"/>
        </p:xfrm>
        <a:graphic>
          <a:graphicData uri="http://schemas.openxmlformats.org/drawingml/2006/table">
            <a:tbl>
              <a:tblPr firstRow="1" bandRow="1">
                <a:tableStyleId>{5C22544A-7EE6-4342-B048-85BDC9FD1C3A}</a:tableStyleId>
              </a:tblPr>
              <a:tblGrid>
                <a:gridCol w="4164904">
                  <a:extLst>
                    <a:ext uri="{9D8B030D-6E8A-4147-A177-3AD203B41FA5}">
                      <a16:colId xmlns:a16="http://schemas.microsoft.com/office/drawing/2014/main" val="20000"/>
                    </a:ext>
                  </a:extLst>
                </a:gridCol>
                <a:gridCol w="4521896">
                  <a:extLst>
                    <a:ext uri="{9D8B030D-6E8A-4147-A177-3AD203B41FA5}">
                      <a16:colId xmlns:a16="http://schemas.microsoft.com/office/drawing/2014/main" val="20001"/>
                    </a:ext>
                  </a:extLst>
                </a:gridCol>
              </a:tblGrid>
              <a:tr h="616578">
                <a:tc>
                  <a:txBody>
                    <a:bodyPr/>
                    <a:lstStyle/>
                    <a:p>
                      <a:pPr algn="ctr"/>
                      <a:r>
                        <a:rPr lang="en-US" sz="1800" dirty="0"/>
                        <a:t>Taxable Accounts </a:t>
                      </a:r>
                      <a:endParaRPr lang="en-US" dirty="0"/>
                    </a:p>
                  </a:txBody>
                  <a:tcPr anchor="ctr"/>
                </a:tc>
                <a:tc>
                  <a:txBody>
                    <a:bodyPr/>
                    <a:lstStyle/>
                    <a:p>
                      <a:pPr algn="ctr"/>
                      <a:r>
                        <a:rPr lang="en-US" sz="1800" dirty="0"/>
                        <a:t>Tax-Deferred Accounts </a:t>
                      </a:r>
                      <a:endParaRPr lang="en-US" dirty="0"/>
                    </a:p>
                  </a:txBody>
                  <a:tcPr anchor="ctr"/>
                </a:tc>
                <a:extLst>
                  <a:ext uri="{0D108BD9-81ED-4DB2-BD59-A6C34878D82A}">
                    <a16:rowId xmlns:a16="http://schemas.microsoft.com/office/drawing/2014/main" val="10000"/>
                  </a:ext>
                </a:extLst>
              </a:tr>
              <a:tr h="2888622">
                <a:tc>
                  <a:txBody>
                    <a:bodyPr/>
                    <a:lstStyle/>
                    <a:p>
                      <a:pPr marL="174625" indent="-173736">
                        <a:lnSpc>
                          <a:spcPct val="150000"/>
                        </a:lnSpc>
                        <a:spcAft>
                          <a:spcPts val="600"/>
                        </a:spcAft>
                        <a:buClr>
                          <a:srgbClr val="0070C0"/>
                        </a:buClr>
                        <a:buFont typeface="Wingdings" pitchFamily="2" charset="2"/>
                        <a:buChar char="§"/>
                      </a:pPr>
                      <a:r>
                        <a:rPr lang="en-US" baseline="0" dirty="0"/>
                        <a:t>Stocks held for more than 1 year</a:t>
                      </a:r>
                    </a:p>
                    <a:p>
                      <a:pPr marL="174625" indent="-173736">
                        <a:lnSpc>
                          <a:spcPct val="150000"/>
                        </a:lnSpc>
                        <a:spcAft>
                          <a:spcPts val="600"/>
                        </a:spcAft>
                        <a:buClr>
                          <a:srgbClr val="0070C0"/>
                        </a:buClr>
                        <a:buFont typeface="Wingdings" pitchFamily="2" charset="2"/>
                        <a:buChar char="§"/>
                      </a:pPr>
                      <a:r>
                        <a:rPr lang="en-US" baseline="0" dirty="0"/>
                        <a:t>Tax managed funds</a:t>
                      </a:r>
                    </a:p>
                    <a:p>
                      <a:pPr marL="174625" indent="-173736">
                        <a:lnSpc>
                          <a:spcPct val="150000"/>
                        </a:lnSpc>
                        <a:spcAft>
                          <a:spcPts val="600"/>
                        </a:spcAft>
                        <a:buClr>
                          <a:srgbClr val="0070C0"/>
                        </a:buClr>
                        <a:buFont typeface="Wingdings" pitchFamily="2" charset="2"/>
                        <a:buChar char="§"/>
                      </a:pPr>
                      <a:r>
                        <a:rPr lang="en-US" baseline="0" dirty="0"/>
                        <a:t>Index funds</a:t>
                      </a:r>
                    </a:p>
                    <a:p>
                      <a:pPr marL="174625" indent="-173736">
                        <a:lnSpc>
                          <a:spcPct val="150000"/>
                        </a:lnSpc>
                        <a:spcAft>
                          <a:spcPts val="600"/>
                        </a:spcAft>
                        <a:buClr>
                          <a:srgbClr val="0070C0"/>
                        </a:buClr>
                        <a:buFont typeface="Wingdings" pitchFamily="2" charset="2"/>
                        <a:buChar char="§"/>
                      </a:pPr>
                      <a:r>
                        <a:rPr lang="en-US" baseline="0" dirty="0"/>
                        <a:t>Exchange-Traded Funds (ETFs)</a:t>
                      </a:r>
                    </a:p>
                    <a:p>
                      <a:pPr marL="174625" indent="-173736">
                        <a:lnSpc>
                          <a:spcPct val="150000"/>
                        </a:lnSpc>
                        <a:spcAft>
                          <a:spcPts val="600"/>
                        </a:spcAft>
                        <a:buClr>
                          <a:srgbClr val="0070C0"/>
                        </a:buClr>
                        <a:buFont typeface="Wingdings" pitchFamily="2" charset="2"/>
                        <a:buChar char="§"/>
                      </a:pPr>
                      <a:r>
                        <a:rPr lang="en-US" baseline="0" dirty="0"/>
                        <a:t>Lower turnover funds</a:t>
                      </a:r>
                    </a:p>
                    <a:p>
                      <a:pPr marL="174625" indent="-173736">
                        <a:lnSpc>
                          <a:spcPct val="150000"/>
                        </a:lnSpc>
                        <a:spcAft>
                          <a:spcPts val="600"/>
                        </a:spcAft>
                        <a:buClr>
                          <a:srgbClr val="0070C0"/>
                        </a:buClr>
                        <a:buFont typeface="Wingdings" pitchFamily="2" charset="2"/>
                        <a:buChar char="§"/>
                      </a:pPr>
                      <a:r>
                        <a:rPr lang="en-US" baseline="0" dirty="0"/>
                        <a:t>Muni bonds</a:t>
                      </a:r>
                      <a:endParaRPr lang="en-US" dirty="0"/>
                    </a:p>
                  </a:txBody>
                  <a:tcPr/>
                </a:tc>
                <a:tc>
                  <a:txBody>
                    <a:bodyPr/>
                    <a:lstStyle/>
                    <a:p>
                      <a:pPr marL="174625" indent="-174625">
                        <a:lnSpc>
                          <a:spcPct val="150000"/>
                        </a:lnSpc>
                        <a:spcAft>
                          <a:spcPts val="600"/>
                        </a:spcAft>
                        <a:buClr>
                          <a:srgbClr val="0070C0"/>
                        </a:buClr>
                        <a:buFont typeface="Wingdings" pitchFamily="2" charset="2"/>
                        <a:buChar char="§"/>
                      </a:pPr>
                      <a:r>
                        <a:rPr lang="en-US" dirty="0"/>
                        <a:t>Stocks</a:t>
                      </a:r>
                      <a:r>
                        <a:rPr lang="en-US" baseline="0" dirty="0"/>
                        <a:t> held for less than 1 year</a:t>
                      </a:r>
                    </a:p>
                    <a:p>
                      <a:pPr marL="174625" indent="-174625">
                        <a:lnSpc>
                          <a:spcPct val="150000"/>
                        </a:lnSpc>
                        <a:spcAft>
                          <a:spcPts val="600"/>
                        </a:spcAft>
                        <a:buClr>
                          <a:srgbClr val="0070C0"/>
                        </a:buClr>
                        <a:buFont typeface="Wingdings" pitchFamily="2" charset="2"/>
                        <a:buChar char="§"/>
                      </a:pPr>
                      <a:r>
                        <a:rPr lang="en-US" baseline="0" dirty="0"/>
                        <a:t>Actively managed funds</a:t>
                      </a:r>
                    </a:p>
                    <a:p>
                      <a:pPr marL="174625" indent="-174625">
                        <a:lnSpc>
                          <a:spcPct val="150000"/>
                        </a:lnSpc>
                        <a:spcAft>
                          <a:spcPts val="600"/>
                        </a:spcAft>
                        <a:buClr>
                          <a:srgbClr val="0070C0"/>
                        </a:buClr>
                        <a:buFont typeface="Wingdings" pitchFamily="2" charset="2"/>
                        <a:buChar char="§"/>
                      </a:pPr>
                      <a:r>
                        <a:rPr lang="en-US" baseline="0" dirty="0"/>
                        <a:t>Taxable bond funds</a:t>
                      </a:r>
                    </a:p>
                    <a:p>
                      <a:pPr marL="174625" indent="-174625">
                        <a:lnSpc>
                          <a:spcPct val="150000"/>
                        </a:lnSpc>
                        <a:spcAft>
                          <a:spcPts val="600"/>
                        </a:spcAft>
                        <a:buClr>
                          <a:srgbClr val="0070C0"/>
                        </a:buClr>
                        <a:buFont typeface="Wingdings" pitchFamily="2" charset="2"/>
                        <a:buChar char="§"/>
                      </a:pPr>
                      <a:r>
                        <a:rPr lang="en-US" baseline="0" dirty="0"/>
                        <a:t>High-yield bond funds</a:t>
                      </a:r>
                    </a:p>
                    <a:p>
                      <a:pPr marL="174625" indent="-174625">
                        <a:lnSpc>
                          <a:spcPct val="150000"/>
                        </a:lnSpc>
                        <a:spcAft>
                          <a:spcPts val="600"/>
                        </a:spcAft>
                        <a:buClr>
                          <a:srgbClr val="0070C0"/>
                        </a:buClr>
                        <a:buFont typeface="Wingdings" pitchFamily="2" charset="2"/>
                        <a:buChar char="§"/>
                      </a:pPr>
                      <a:r>
                        <a:rPr lang="en-US" baseline="0" dirty="0"/>
                        <a:t>Real Estate Investment Trusts (REITs)</a:t>
                      </a:r>
                    </a:p>
                    <a:p>
                      <a:pPr marL="174625" indent="-174625">
                        <a:lnSpc>
                          <a:spcPct val="150000"/>
                        </a:lnSpc>
                        <a:spcAft>
                          <a:spcPts val="600"/>
                        </a:spcAft>
                        <a:buClr>
                          <a:srgbClr val="0070C0"/>
                        </a:buClr>
                        <a:buFont typeface="Wingdings" pitchFamily="2" charset="2"/>
                        <a:buChar char="§"/>
                      </a:pPr>
                      <a:r>
                        <a:rPr lang="en-US" baseline="0" dirty="0"/>
                        <a:t>Alternatives</a:t>
                      </a:r>
                    </a:p>
                    <a:p>
                      <a:pPr>
                        <a:buFont typeface="Arial" pitchFamily="34" charset="0"/>
                        <a:buChar char="•"/>
                      </a:pPr>
                      <a:endParaRPr lang="en-US" dirty="0"/>
                    </a:p>
                  </a:txBody>
                  <a:tcPr/>
                </a:tc>
                <a:extLst>
                  <a:ext uri="{0D108BD9-81ED-4DB2-BD59-A6C34878D82A}">
                    <a16:rowId xmlns:a16="http://schemas.microsoft.com/office/drawing/2014/main" val="10001"/>
                  </a:ext>
                </a:extLst>
              </a:tr>
            </a:tbl>
          </a:graphicData>
        </a:graphic>
      </p:graphicFrame>
      <p:sp>
        <p:nvSpPr>
          <p:cNvPr id="5" name="TextBox 4"/>
          <p:cNvSpPr txBox="1"/>
          <p:nvPr/>
        </p:nvSpPr>
        <p:spPr>
          <a:xfrm>
            <a:off x="552450" y="1085850"/>
            <a:ext cx="4695825" cy="461665"/>
          </a:xfrm>
          <a:prstGeom prst="rect">
            <a:avLst/>
          </a:prstGeom>
          <a:noFill/>
        </p:spPr>
        <p:txBody>
          <a:bodyPr wrap="square" rtlCol="0">
            <a:spAutoFit/>
          </a:bodyPr>
          <a:lstStyle/>
          <a:p>
            <a:r>
              <a:rPr lang="en-US" sz="2400" b="1" dirty="0"/>
              <a:t>Asset location that is… </a:t>
            </a: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16516"/>
            <a:ext cx="8394970" cy="3962400"/>
          </a:xfrm>
        </p:spPr>
        <p:txBody>
          <a:bodyPr>
            <a:normAutofit fontScale="92500" lnSpcReduction="20000"/>
          </a:bodyPr>
          <a:lstStyle/>
          <a:p>
            <a:pPr lvl="1"/>
            <a:endParaRPr lang="en-US" b="0" dirty="0"/>
          </a:p>
          <a:p>
            <a:pPr lvl="1"/>
            <a:r>
              <a:rPr lang="en-US" b="0" dirty="0"/>
              <a:t>Are you currently subject to high tax rates?</a:t>
            </a:r>
          </a:p>
          <a:p>
            <a:pPr lvl="1"/>
            <a:endParaRPr lang="en-US" b="0" dirty="0"/>
          </a:p>
          <a:p>
            <a:pPr lvl="1"/>
            <a:r>
              <a:rPr lang="en-US" b="0" dirty="0"/>
              <a:t>Have your deductions and exemptions been phased out or eliminated?</a:t>
            </a:r>
          </a:p>
          <a:p>
            <a:pPr lvl="1"/>
            <a:endParaRPr lang="en-US" b="0" dirty="0"/>
          </a:p>
          <a:p>
            <a:pPr lvl="1"/>
            <a:r>
              <a:rPr lang="en-US" b="0" dirty="0"/>
              <a:t>How tax efficient are your investments?</a:t>
            </a:r>
          </a:p>
          <a:p>
            <a:pPr lvl="1"/>
            <a:endParaRPr lang="en-US" b="0" dirty="0"/>
          </a:p>
          <a:p>
            <a:pPr lvl="1"/>
            <a:r>
              <a:rPr lang="en-US" b="0" dirty="0"/>
              <a:t>Are you invested in high-turnover mutual funds?</a:t>
            </a:r>
          </a:p>
          <a:p>
            <a:pPr lvl="1"/>
            <a:endParaRPr lang="en-US" b="0" dirty="0"/>
          </a:p>
          <a:p>
            <a:pPr lvl="1"/>
            <a:r>
              <a:rPr lang="en-US" b="0" dirty="0"/>
              <a:t>Are you paying taxes when you rebalance your portfolio?</a:t>
            </a:r>
          </a:p>
          <a:p>
            <a:pPr lvl="1"/>
            <a:endParaRPr lang="en-US" b="0" dirty="0"/>
          </a:p>
          <a:p>
            <a:pPr lvl="1"/>
            <a:r>
              <a:rPr lang="en-US" b="0" dirty="0"/>
              <a:t>Are you paying taxes on income you are not currently spending?</a:t>
            </a:r>
          </a:p>
        </p:txBody>
      </p:sp>
      <p:sp>
        <p:nvSpPr>
          <p:cNvPr id="4" name="Title 3"/>
          <p:cNvSpPr>
            <a:spLocks noGrp="1"/>
          </p:cNvSpPr>
          <p:nvPr>
            <p:ph type="title"/>
          </p:nvPr>
        </p:nvSpPr>
        <p:spPr/>
        <p:txBody>
          <a:bodyPr/>
          <a:lstStyle/>
          <a:p>
            <a:r>
              <a:rPr lang="en-US" dirty="0"/>
              <a:t>Consider These Questions </a:t>
            </a: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a:spLocks noGrp="1"/>
          </p:cNvSpPr>
          <p:nvPr>
            <p:ph idx="1"/>
          </p:nvPr>
        </p:nvSpPr>
        <p:spPr>
          <a:xfrm>
            <a:off x="-47626" y="1568086"/>
            <a:ext cx="8829676" cy="3870689"/>
          </a:xfrm>
        </p:spPr>
        <p:txBody>
          <a:bodyPr anchor="t">
            <a:noAutofit/>
          </a:bodyPr>
          <a:lstStyle/>
          <a:p>
            <a:pPr lvl="1">
              <a:spcBef>
                <a:spcPts val="1800"/>
              </a:spcBef>
              <a:spcAft>
                <a:spcPts val="600"/>
              </a:spcAft>
            </a:pPr>
            <a:r>
              <a:rPr lang="en-US" sz="2400" b="0" dirty="0"/>
              <a:t>Investors are living in a changing tax environment</a:t>
            </a:r>
          </a:p>
          <a:p>
            <a:pPr lvl="1">
              <a:spcBef>
                <a:spcPts val="1800"/>
              </a:spcBef>
              <a:spcAft>
                <a:spcPts val="600"/>
              </a:spcAft>
            </a:pPr>
            <a:r>
              <a:rPr lang="en-US" sz="2400" b="0" dirty="0"/>
              <a:t>Investment decisions can have tax consequences that are not normally considered</a:t>
            </a:r>
          </a:p>
          <a:p>
            <a:pPr lvl="1">
              <a:spcBef>
                <a:spcPts val="1800"/>
              </a:spcBef>
              <a:spcAft>
                <a:spcPts val="600"/>
              </a:spcAft>
            </a:pPr>
            <a:r>
              <a:rPr lang="en-US" sz="2400" b="0" dirty="0"/>
              <a:t>Consider tax diversification and the use of tax-deferred vehicles to better manage taxes </a:t>
            </a:r>
          </a:p>
        </p:txBody>
      </p:sp>
      <p:sp>
        <p:nvSpPr>
          <p:cNvPr id="3" name="Title 2"/>
          <p:cNvSpPr>
            <a:spLocks noGrp="1"/>
          </p:cNvSpPr>
          <p:nvPr>
            <p:ph type="title"/>
          </p:nvPr>
        </p:nvSpPr>
        <p:spPr/>
        <p:txBody>
          <a:bodyPr/>
          <a:lstStyle/>
          <a:p>
            <a:r>
              <a:rPr lang="en-US" dirty="0"/>
              <a:t>Summary</a:t>
            </a: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6180" y="923835"/>
            <a:ext cx="8229600" cy="4893070"/>
          </a:xfrm>
        </p:spPr>
        <p:txBody>
          <a:bodyPr>
            <a:normAutofit fontScale="40000" lnSpcReduction="20000"/>
          </a:bodyPr>
          <a:lstStyle/>
          <a:p>
            <a:pPr>
              <a:spcAft>
                <a:spcPts val="600"/>
              </a:spcAft>
            </a:pPr>
            <a:r>
              <a:rPr lang="en-US" sz="4000" b="0" dirty="0"/>
              <a:t>Issuing companies are located in Newark, NJ (main office). Variable annuities are distributed by Prudential Annuities Distributors, Inc., Shelton, CT. All are Prudential Financial companies and each is solely responsible for its own financial condition and contractual obligations. Prudential Annuities is a business of Prudential Financial, Inc.</a:t>
            </a:r>
          </a:p>
          <a:p>
            <a:pPr>
              <a:spcAft>
                <a:spcPts val="600"/>
              </a:spcAft>
            </a:pPr>
            <a:r>
              <a:rPr lang="en-US" sz="4000" b="0" dirty="0"/>
              <a:t>This material is being provided for informational or educational purposes only and does not take into account the investment objectives or financial situation of any client or prospective clients. The information is not intended as investment advice and is not a recommendation about managing or investing your retirement savings. If you would like information about your particular investment needs, please contact a financial professional.</a:t>
            </a:r>
          </a:p>
          <a:p>
            <a:r>
              <a:rPr lang="en-US" sz="4000" b="0" dirty="0"/>
              <a:t>Annuity contracts contain exclusions, limitations, reductions of benefits, and terms </a:t>
            </a:r>
          </a:p>
          <a:p>
            <a:pPr>
              <a:spcBef>
                <a:spcPts val="0"/>
              </a:spcBef>
            </a:pPr>
            <a:r>
              <a:rPr lang="en-US" sz="4000" b="0" dirty="0"/>
              <a:t>for keeping them in force. Your licensed financial professional can provide you with </a:t>
            </a:r>
            <a:br>
              <a:rPr lang="en-US" sz="4000" b="0" dirty="0"/>
            </a:br>
            <a:r>
              <a:rPr lang="en-US" sz="4000" b="0" dirty="0"/>
              <a:t>complete details.</a:t>
            </a:r>
          </a:p>
          <a:p>
            <a:pPr>
              <a:spcAft>
                <a:spcPts val="600"/>
              </a:spcAft>
            </a:pPr>
            <a:r>
              <a:rPr lang="en-US" sz="3000" b="0" dirty="0"/>
              <a:t>Tax deferral is provided by an IRA and other qualified retirement plans. When a variable annuity contract is used to fund a qualified retirement plan it is important to consider its features other than tax deferral, including lifetime income payout option, the death benefit protection, and the ability to transfer among investment options without sales or withdrawal charges.</a:t>
            </a:r>
          </a:p>
          <a:p>
            <a:r>
              <a:rPr lang="en-US" sz="3000" b="0" dirty="0"/>
              <a:t>© 2020</a:t>
            </a:r>
            <a:r>
              <a:rPr lang="en-US" sz="3000" b="0" dirty="0">
                <a:solidFill>
                  <a:srgbClr val="FF0000"/>
                </a:solidFill>
              </a:rPr>
              <a:t> </a:t>
            </a:r>
            <a:r>
              <a:rPr lang="en-US" sz="3000" b="0" dirty="0"/>
              <a:t>Prudential Financial, Inc. and its related entities. Prudential Annuities, Prudential, the Prudential logo, the Rock symbol, and Bring Your Challenges are service marks of Prudential Financial, Inc. and its related entities, registered in many jurisdictions worldwide.</a:t>
            </a:r>
          </a:p>
          <a:p>
            <a:endParaRPr lang="en-US" sz="1400" dirty="0"/>
          </a:p>
        </p:txBody>
      </p:sp>
      <p:sp>
        <p:nvSpPr>
          <p:cNvPr id="3" name="Title 2"/>
          <p:cNvSpPr>
            <a:spLocks noGrp="1"/>
          </p:cNvSpPr>
          <p:nvPr>
            <p:ph type="title"/>
          </p:nvPr>
        </p:nvSpPr>
        <p:spPr>
          <a:xfrm>
            <a:off x="457200" y="76200"/>
            <a:ext cx="8305800" cy="794133"/>
          </a:xfrm>
        </p:spPr>
        <p:txBody>
          <a:bodyPr/>
          <a:lstStyle/>
          <a:p>
            <a:r>
              <a:rPr lang="en-US" dirty="0"/>
              <a:t>Disclosures</a:t>
            </a:r>
          </a:p>
        </p:txBody>
      </p:sp>
      <p:sp>
        <p:nvSpPr>
          <p:cNvPr id="4" name="Slide Number Placeholder 5">
            <a:extLst>
              <a:ext uri="{FF2B5EF4-FFF2-40B4-BE49-F238E27FC236}">
                <a16:creationId xmlns:a16="http://schemas.microsoft.com/office/drawing/2014/main" id="{D10D3C5B-07B7-429B-B4FA-C00D9223B252}"/>
              </a:ext>
            </a:extLst>
          </p:cNvPr>
          <p:cNvSpPr txBox="1">
            <a:spLocks/>
          </p:cNvSpPr>
          <p:nvPr/>
        </p:nvSpPr>
        <p:spPr>
          <a:xfrm>
            <a:off x="0" y="6544056"/>
            <a:ext cx="3267456" cy="237744"/>
          </a:xfrm>
          <a:prstGeom prst="rect">
            <a:avLst/>
          </a:prstGeom>
          <a:noFill/>
        </p:spPr>
        <p:txBody>
          <a:bodyPr anchor="ctr"/>
          <a:lstStyle>
            <a:lvl1pPr algn="l">
              <a:defRPr sz="1000">
                <a:solidFill>
                  <a:schemeClr val="bg2"/>
                </a:solidFill>
                <a:latin typeface="Arial" pitchFamily="34" charset="0"/>
                <a:cs typeface="Arial" pitchFamily="34" charset="0"/>
              </a:defRPr>
            </a:lvl1pPr>
          </a:lstStyle>
          <a:p>
            <a:pPr lvl="0" fontAlgn="base">
              <a:spcBef>
                <a:spcPct val="0"/>
              </a:spcBef>
              <a:spcAft>
                <a:spcPct val="0"/>
              </a:spcAft>
              <a:defRPr/>
            </a:pPr>
            <a:r>
              <a:rPr kumimoji="0" lang="en-US" sz="9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[Ref# 8648724] </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2411" y="5038403"/>
            <a:ext cx="8408276" cy="584775"/>
          </a:xfrm>
          <a:prstGeom prst="rect">
            <a:avLst/>
          </a:prstGeom>
          <a:noFill/>
        </p:spPr>
        <p:txBody>
          <a:bodyPr wrap="square" rtlCol="0">
            <a:spAutoFit/>
          </a:bodyPr>
          <a:lstStyle/>
          <a:p>
            <a:r>
              <a:rPr lang="en-US" sz="1600" dirty="0">
                <a:solidFill>
                  <a:schemeClr val="accent5">
                    <a:lumMod val="75000"/>
                  </a:schemeClr>
                </a:solidFill>
                <a:latin typeface="Arial" pitchFamily="34" charset="0"/>
                <a:cs typeface="Arial" pitchFamily="34" charset="0"/>
              </a:rPr>
              <a:t> </a:t>
            </a:r>
          </a:p>
          <a:p>
            <a:r>
              <a:rPr lang="en-US" sz="1600" dirty="0">
                <a:solidFill>
                  <a:schemeClr val="accent5">
                    <a:lumMod val="75000"/>
                  </a:schemeClr>
                </a:solidFill>
                <a:latin typeface="Arial" pitchFamily="34" charset="0"/>
                <a:cs typeface="Arial" pitchFamily="34" charset="0"/>
              </a:rPr>
              <a:t> </a:t>
            </a:r>
          </a:p>
        </p:txBody>
      </p:sp>
      <p:sp>
        <p:nvSpPr>
          <p:cNvPr id="5" name="TextBox 4">
            <a:extLst>
              <a:ext uri="{FF2B5EF4-FFF2-40B4-BE49-F238E27FC236}">
                <a16:creationId xmlns:a16="http://schemas.microsoft.com/office/drawing/2014/main" id="{7700FB69-79A2-47E2-8B72-451FC17464B6}"/>
              </a:ext>
            </a:extLst>
          </p:cNvPr>
          <p:cNvSpPr txBox="1"/>
          <p:nvPr/>
        </p:nvSpPr>
        <p:spPr>
          <a:xfrm>
            <a:off x="285750" y="4786318"/>
            <a:ext cx="8638714" cy="261610"/>
          </a:xfrm>
          <a:prstGeom prst="rect">
            <a:avLst/>
          </a:prstGeom>
          <a:noFill/>
        </p:spPr>
        <p:txBody>
          <a:bodyPr wrap="square" rtlCol="0">
            <a:spAutoFit/>
          </a:bodyPr>
          <a:lstStyle/>
          <a:p>
            <a:r>
              <a:rPr lang="en-US" sz="1100" dirty="0">
                <a:latin typeface="Arial" pitchFamily="34" charset="0"/>
                <a:ea typeface="ＭＳ Ｐゴシック" pitchFamily="34" charset="-128"/>
                <a:cs typeface="Arial" pitchFamily="34" charset="0"/>
              </a:rPr>
              <a:t>[When presenting in AR, CA, OK, TX or IL, use the phrase “Insurance Sales Presentation.” Need to add LIC# in CA &amp; AR.]</a:t>
            </a:r>
          </a:p>
        </p:txBody>
      </p:sp>
      <p:sp>
        <p:nvSpPr>
          <p:cNvPr id="8" name="TextBox 7">
            <a:extLst>
              <a:ext uri="{FF2B5EF4-FFF2-40B4-BE49-F238E27FC236}">
                <a16:creationId xmlns:a16="http://schemas.microsoft.com/office/drawing/2014/main" id="{B58362CC-691D-48B4-854B-669729C5FB80}"/>
              </a:ext>
            </a:extLst>
          </p:cNvPr>
          <p:cNvSpPr txBox="1"/>
          <p:nvPr/>
        </p:nvSpPr>
        <p:spPr>
          <a:xfrm>
            <a:off x="285750" y="5012539"/>
            <a:ext cx="8858250" cy="338554"/>
          </a:xfrm>
          <a:prstGeom prst="rect">
            <a:avLst/>
          </a:prstGeom>
          <a:noFill/>
        </p:spPr>
        <p:txBody>
          <a:bodyPr wrap="square" rtlCol="0">
            <a:spAutoFit/>
          </a:bodyPr>
          <a:lstStyle/>
          <a:p>
            <a:r>
              <a:rPr lang="en-US" sz="1600" dirty="0"/>
              <a:t>Issued by Pruco Life Insurance Company and by Pruco Life Insurance Company of New Jersey.</a:t>
            </a:r>
          </a:p>
        </p:txBody>
      </p:sp>
      <p:sp>
        <p:nvSpPr>
          <p:cNvPr id="11" name="Text Placeholder 10">
            <a:extLst>
              <a:ext uri="{FF2B5EF4-FFF2-40B4-BE49-F238E27FC236}">
                <a16:creationId xmlns:a16="http://schemas.microsoft.com/office/drawing/2014/main" id="{714A7A19-6D28-4DC2-8269-76C73C5E8F8C}"/>
              </a:ext>
            </a:extLst>
          </p:cNvPr>
          <p:cNvSpPr>
            <a:spLocks noGrp="1"/>
          </p:cNvSpPr>
          <p:nvPr>
            <p:ph type="body" sz="quarter" idx="10"/>
          </p:nvPr>
        </p:nvSpPr>
        <p:spPr>
          <a:xfrm>
            <a:off x="342335" y="4494098"/>
            <a:ext cx="3439090" cy="294854"/>
          </a:xfrm>
        </p:spPr>
        <p:txBody>
          <a:bodyPr/>
          <a:lstStyle/>
          <a:p>
            <a:endParaRPr lang="en-US" sz="1400" dirty="0"/>
          </a:p>
        </p:txBody>
      </p:sp>
      <p:sp>
        <p:nvSpPr>
          <p:cNvPr id="12" name="Rectangle 11">
            <a:extLst>
              <a:ext uri="{FF2B5EF4-FFF2-40B4-BE49-F238E27FC236}">
                <a16:creationId xmlns:a16="http://schemas.microsoft.com/office/drawing/2014/main" id="{00112F60-9025-47F5-B706-B73E198F5ABD}"/>
              </a:ext>
            </a:extLst>
          </p:cNvPr>
          <p:cNvSpPr/>
          <p:nvPr/>
        </p:nvSpPr>
        <p:spPr>
          <a:xfrm>
            <a:off x="285750" y="5271692"/>
            <a:ext cx="8715375" cy="430887"/>
          </a:xfrm>
          <a:prstGeom prst="rect">
            <a:avLst/>
          </a:prstGeom>
        </p:spPr>
        <p:txBody>
          <a:bodyPr wrap="square">
            <a:spAutoFit/>
          </a:bodyPr>
          <a:lstStyle/>
          <a:p>
            <a:r>
              <a:rPr lang="en-US" sz="1100" dirty="0"/>
              <a:t>Prudential Annuities is providing this workshop for informational or educational purposes only and does not provide investment advice or recommendations about managing or investing your retirement savings.</a:t>
            </a:r>
          </a:p>
        </p:txBody>
      </p:sp>
      <p:pic>
        <p:nvPicPr>
          <p:cNvPr id="13" name="Picture 12">
            <a:extLst>
              <a:ext uri="{FF2B5EF4-FFF2-40B4-BE49-F238E27FC236}">
                <a16:creationId xmlns:a16="http://schemas.microsoft.com/office/drawing/2014/main" id="{9781334C-95B6-4597-8ECB-AF8B9A2455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50" y="5680399"/>
            <a:ext cx="4603529" cy="938759"/>
          </a:xfrm>
          <a:prstGeom prst="rect">
            <a:avLst/>
          </a:prstGeom>
        </p:spPr>
      </p:pic>
      <p:sp>
        <p:nvSpPr>
          <p:cNvPr id="10" name="Rectangle 9">
            <a:extLst>
              <a:ext uri="{FF2B5EF4-FFF2-40B4-BE49-F238E27FC236}">
                <a16:creationId xmlns:a16="http://schemas.microsoft.com/office/drawing/2014/main" id="{02BE9B2F-E3CC-47C3-B24D-11611EDA118D}"/>
              </a:ext>
            </a:extLst>
          </p:cNvPr>
          <p:cNvSpPr/>
          <p:nvPr/>
        </p:nvSpPr>
        <p:spPr>
          <a:xfrm>
            <a:off x="659695" y="1258790"/>
            <a:ext cx="3645605" cy="1398685"/>
          </a:xfrm>
          <a:prstGeom prst="rect">
            <a:avLst/>
          </a:prstGeom>
          <a:solidFill>
            <a:srgbClr val="0022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FAD200"/>
                </a:solidFill>
                <a:latin typeface="PrudentialModern Cond" pitchFamily="2" charset="0"/>
              </a:rPr>
              <a:t>Navigating Today’s Tax Environment 2020</a:t>
            </a:r>
          </a:p>
          <a:p>
            <a:r>
              <a:rPr lang="en-US" sz="1400" dirty="0">
                <a:solidFill>
                  <a:schemeClr val="bg1"/>
                </a:solidFill>
                <a:latin typeface="PrudentialModern Cond" pitchFamily="2" charset="0"/>
              </a:rPr>
              <a:t>Preparing for a new tax landscape</a:t>
            </a:r>
          </a:p>
        </p:txBody>
      </p:sp>
      <p:sp>
        <p:nvSpPr>
          <p:cNvPr id="14" name="TextBox 13">
            <a:extLst>
              <a:ext uri="{FF2B5EF4-FFF2-40B4-BE49-F238E27FC236}">
                <a16:creationId xmlns:a16="http://schemas.microsoft.com/office/drawing/2014/main" id="{12943F8E-9B71-433E-B3A3-1EE09528B980}"/>
              </a:ext>
            </a:extLst>
          </p:cNvPr>
          <p:cNvSpPr txBox="1"/>
          <p:nvPr/>
        </p:nvSpPr>
        <p:spPr>
          <a:xfrm>
            <a:off x="362411" y="6573769"/>
            <a:ext cx="2974312" cy="246221"/>
          </a:xfrm>
          <a:prstGeom prst="rect">
            <a:avLst/>
          </a:prstGeom>
          <a:noFill/>
        </p:spPr>
        <p:txBody>
          <a:bodyPr wrap="square" rtlCol="0">
            <a:spAutoFit/>
          </a:bodyPr>
          <a:lstStyle/>
          <a:p>
            <a:r>
              <a:rPr lang="en-US" sz="1000" dirty="0">
                <a:solidFill>
                  <a:schemeClr val="accent5">
                    <a:lumMod val="75000"/>
                  </a:schemeClr>
                </a:solidFill>
                <a:latin typeface="Arial" pitchFamily="34" charset="0"/>
                <a:cs typeface="Arial" pitchFamily="34" charset="0"/>
              </a:rPr>
              <a:t>1001124-00006-00  ORD209389  Ed. 01/2020</a:t>
            </a:r>
          </a:p>
        </p:txBody>
      </p:sp>
    </p:spTree>
    <p:extLst>
      <p:ext uri="{BB962C8B-B14F-4D97-AF65-F5344CB8AC3E}">
        <p14:creationId xmlns:p14="http://schemas.microsoft.com/office/powerpoint/2010/main" val="302407611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D9045-2F23-407D-89A0-5ECD16CD4199}"/>
              </a:ext>
            </a:extLst>
          </p:cNvPr>
          <p:cNvSpPr>
            <a:spLocks noGrp="1"/>
          </p:cNvSpPr>
          <p:nvPr>
            <p:ph type="title"/>
          </p:nvPr>
        </p:nvSpPr>
        <p:spPr>
          <a:xfrm>
            <a:off x="381000" y="76200"/>
            <a:ext cx="8229600" cy="5562600"/>
          </a:xfrm>
        </p:spPr>
        <p:txBody>
          <a:bodyPr/>
          <a:lstStyle/>
          <a:p>
            <a:r>
              <a:rPr lang="en-US" dirty="0"/>
              <a:t>Disclosures</a:t>
            </a:r>
            <a:br>
              <a:rPr lang="en-US" dirty="0"/>
            </a:br>
            <a:br>
              <a:rPr lang="en-US" dirty="0"/>
            </a:br>
            <a:br>
              <a:rPr lang="en-US" dirty="0">
                <a:solidFill>
                  <a:schemeClr val="tx1"/>
                </a:solidFill>
              </a:rPr>
            </a:br>
            <a:r>
              <a:rPr lang="en-US" sz="1800" b="0" dirty="0">
                <a:solidFill>
                  <a:schemeClr val="tx1"/>
                </a:solidFill>
                <a:latin typeface="+mj-lt"/>
              </a:rPr>
              <a:t>Securities offered by Personal Financial Representatives through Allstate Financial Services, LLC (LSA Securities in LA and PA). Registered Broker-Dealer. Member FINRA, SIPC. Main Oﬃce: 2920 South 84th Street, Lincoln, NE 68506. (877) 525-5727. Check the background of this firm on FINRA's Broker Check website. </a:t>
            </a:r>
            <a:br>
              <a:rPr lang="en-US" sz="1800" b="0" dirty="0">
                <a:solidFill>
                  <a:schemeClr val="tx1"/>
                </a:solidFill>
                <a:latin typeface="+mj-lt"/>
              </a:rPr>
            </a:br>
            <a:br>
              <a:rPr lang="en-US" sz="1800" b="0" dirty="0">
                <a:solidFill>
                  <a:schemeClr val="tx1"/>
                </a:solidFill>
                <a:latin typeface="+mj-lt"/>
              </a:rPr>
            </a:br>
            <a:r>
              <a:rPr lang="en-US" sz="1800" b="0" dirty="0">
                <a:solidFill>
                  <a:schemeClr val="tx1"/>
                </a:solidFill>
                <a:latin typeface="+mj-lt"/>
              </a:rPr>
              <a:t>Annuities offered and issued by third party companies not affiliated with Allstate. Each company is solely responsible for the financial obligations accruing under the products it issues. Product guarantees are backed by the financial strength and claims-paying ability of the issuing company.</a:t>
            </a:r>
            <a:br>
              <a:rPr lang="en-US" sz="1800" dirty="0">
                <a:solidFill>
                  <a:schemeClr val="tx1"/>
                </a:solidFill>
                <a:latin typeface="+mj-lt"/>
              </a:rPr>
            </a:br>
            <a:endParaRPr lang="en-US" sz="1800" dirty="0">
              <a:solidFill>
                <a:schemeClr val="tx1"/>
              </a:solidFill>
              <a:latin typeface="+mj-lt"/>
            </a:endParaRPr>
          </a:p>
        </p:txBody>
      </p:sp>
      <p:sp>
        <p:nvSpPr>
          <p:cNvPr id="3" name="Slide Number Placeholder 5">
            <a:extLst>
              <a:ext uri="{FF2B5EF4-FFF2-40B4-BE49-F238E27FC236}">
                <a16:creationId xmlns:a16="http://schemas.microsoft.com/office/drawing/2014/main" id="{1BA8DA2E-50F6-44DD-AF13-C2759BBD126C}"/>
              </a:ext>
            </a:extLst>
          </p:cNvPr>
          <p:cNvSpPr txBox="1">
            <a:spLocks/>
          </p:cNvSpPr>
          <p:nvPr/>
        </p:nvSpPr>
        <p:spPr>
          <a:xfrm>
            <a:off x="0" y="6544056"/>
            <a:ext cx="3267456" cy="237744"/>
          </a:xfrm>
          <a:prstGeom prst="rect">
            <a:avLst/>
          </a:prstGeom>
          <a:noFill/>
        </p:spPr>
        <p:txBody>
          <a:bodyPr anchor="ctr"/>
          <a:lstStyle>
            <a:lvl1pPr algn="l">
              <a:defRPr sz="1000">
                <a:solidFill>
                  <a:schemeClr val="bg2"/>
                </a:solidFill>
                <a:latin typeface="Arial" pitchFamily="34" charset="0"/>
                <a:cs typeface="Arial" pitchFamily="34" charset="0"/>
              </a:defRPr>
            </a:lvl1pPr>
          </a:lstStyle>
          <a:p>
            <a:pPr lvl="0" fontAlgn="base">
              <a:spcBef>
                <a:spcPct val="0"/>
              </a:spcBef>
              <a:spcAft>
                <a:spcPct val="0"/>
              </a:spcAft>
              <a:defRPr/>
            </a:pPr>
            <a:r>
              <a:rPr kumimoji="0" lang="en-US" sz="9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[Ref# 8648724] </a:t>
            </a:r>
          </a:p>
        </p:txBody>
      </p:sp>
    </p:spTree>
    <p:extLst>
      <p:ext uri="{BB962C8B-B14F-4D97-AF65-F5344CB8AC3E}">
        <p14:creationId xmlns:p14="http://schemas.microsoft.com/office/powerpoint/2010/main" val="408681349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p:cNvSpPr txBox="1">
            <a:spLocks/>
          </p:cNvSpPr>
          <p:nvPr/>
        </p:nvSpPr>
        <p:spPr>
          <a:xfrm>
            <a:off x="121187" y="78320"/>
            <a:ext cx="6229350" cy="402229"/>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400" b="1" dirty="0">
                <a:solidFill>
                  <a:srgbClr val="002060"/>
                </a:solidFill>
                <a:latin typeface="+mj-lt"/>
                <a:ea typeface="+mj-ea"/>
                <a:cs typeface="Arial" pitchFamily="34" charset="0"/>
              </a:rPr>
              <a:t>[Required For Merrill Lynch Events Only]</a:t>
            </a:r>
          </a:p>
        </p:txBody>
      </p:sp>
      <p:sp>
        <p:nvSpPr>
          <p:cNvPr id="6" name="Rectangle 5">
            <a:extLst>
              <a:ext uri="{FF2B5EF4-FFF2-40B4-BE49-F238E27FC236}">
                <a16:creationId xmlns:a16="http://schemas.microsoft.com/office/drawing/2014/main" id="{DF837B32-4789-4792-A78C-64BD55A00C43}"/>
              </a:ext>
            </a:extLst>
          </p:cNvPr>
          <p:cNvSpPr/>
          <p:nvPr/>
        </p:nvSpPr>
        <p:spPr>
          <a:xfrm>
            <a:off x="157553" y="978900"/>
            <a:ext cx="8323118" cy="553998"/>
          </a:xfrm>
          <a:prstGeom prst="rect">
            <a:avLst/>
          </a:prstGeom>
        </p:spPr>
        <p:txBody>
          <a:bodyPr wrap="square">
            <a:spAutoFit/>
          </a:bodyPr>
          <a:lstStyle/>
          <a:p>
            <a:r>
              <a:rPr lang="en-US" sz="1500" b="1" dirty="0"/>
              <a:t>Investing involves risk including possible loss of principal. Information is current as of the date of this material.</a:t>
            </a:r>
          </a:p>
        </p:txBody>
      </p:sp>
      <p:sp>
        <p:nvSpPr>
          <p:cNvPr id="7" name="Rectangle 6">
            <a:extLst>
              <a:ext uri="{FF2B5EF4-FFF2-40B4-BE49-F238E27FC236}">
                <a16:creationId xmlns:a16="http://schemas.microsoft.com/office/drawing/2014/main" id="{CDA82F49-74F0-489A-BAC9-AFC582451672}"/>
              </a:ext>
            </a:extLst>
          </p:cNvPr>
          <p:cNvSpPr/>
          <p:nvPr/>
        </p:nvSpPr>
        <p:spPr>
          <a:xfrm>
            <a:off x="157553" y="1557569"/>
            <a:ext cx="8499763" cy="553998"/>
          </a:xfrm>
          <a:prstGeom prst="rect">
            <a:avLst/>
          </a:prstGeom>
        </p:spPr>
        <p:txBody>
          <a:bodyPr wrap="square">
            <a:spAutoFit/>
          </a:bodyPr>
          <a:lstStyle/>
          <a:p>
            <a:r>
              <a:rPr lang="en-US" sz="1500" dirty="0"/>
              <a:t>Any opinions expressed herein are from a third party and are given in good faith, are subject to change without notice, and are considered correct as of the stated date of their issue.</a:t>
            </a:r>
          </a:p>
        </p:txBody>
      </p:sp>
      <p:sp>
        <p:nvSpPr>
          <p:cNvPr id="8" name="Rectangle 7">
            <a:extLst>
              <a:ext uri="{FF2B5EF4-FFF2-40B4-BE49-F238E27FC236}">
                <a16:creationId xmlns:a16="http://schemas.microsoft.com/office/drawing/2014/main" id="{FA985B70-C23B-4DA3-887B-1A5079E02D65}"/>
              </a:ext>
            </a:extLst>
          </p:cNvPr>
          <p:cNvSpPr/>
          <p:nvPr/>
        </p:nvSpPr>
        <p:spPr>
          <a:xfrm>
            <a:off x="157553" y="2161632"/>
            <a:ext cx="8679913" cy="784830"/>
          </a:xfrm>
          <a:prstGeom prst="rect">
            <a:avLst/>
          </a:prstGeom>
        </p:spPr>
        <p:txBody>
          <a:bodyPr wrap="square">
            <a:spAutoFit/>
          </a:bodyPr>
          <a:lstStyle/>
          <a:p>
            <a:r>
              <a:rPr lang="en-US" sz="1500" b="1" dirty="0"/>
              <a:t>Merrill Lynch, Pierce, </a:t>
            </a:r>
            <a:r>
              <a:rPr lang="en-US" sz="1500" b="1" dirty="0" err="1"/>
              <a:t>Fenner</a:t>
            </a:r>
            <a:r>
              <a:rPr lang="en-US" sz="1500" b="1" dirty="0"/>
              <a:t> &amp; Smith Incorporated is not a tax or legal advisor. Clients should consult a personal tax or legal advisor prior to making any tax or legal related investment decisions.</a:t>
            </a:r>
          </a:p>
        </p:txBody>
      </p:sp>
      <p:sp>
        <p:nvSpPr>
          <p:cNvPr id="9" name="Rectangle 8">
            <a:extLst>
              <a:ext uri="{FF2B5EF4-FFF2-40B4-BE49-F238E27FC236}">
                <a16:creationId xmlns:a16="http://schemas.microsoft.com/office/drawing/2014/main" id="{13C91388-666F-4D35-9AA1-FE140C7D574B}"/>
              </a:ext>
            </a:extLst>
          </p:cNvPr>
          <p:cNvSpPr/>
          <p:nvPr/>
        </p:nvSpPr>
        <p:spPr>
          <a:xfrm>
            <a:off x="157553" y="3036585"/>
            <a:ext cx="8562109" cy="784830"/>
          </a:xfrm>
          <a:prstGeom prst="rect">
            <a:avLst/>
          </a:prstGeom>
        </p:spPr>
        <p:txBody>
          <a:bodyPr wrap="square">
            <a:spAutoFit/>
          </a:bodyPr>
          <a:lstStyle/>
          <a:p>
            <a:r>
              <a:rPr lang="en-US" sz="1500" dirty="0"/>
              <a:t>Bank of America Corporation (“Bank of America”) is a financial holding company that, through its subsidiaries and affiliated companies, provides banking and investment products and other financial services .</a:t>
            </a:r>
          </a:p>
        </p:txBody>
      </p:sp>
      <p:sp>
        <p:nvSpPr>
          <p:cNvPr id="10" name="Rectangle 9">
            <a:extLst>
              <a:ext uri="{FF2B5EF4-FFF2-40B4-BE49-F238E27FC236}">
                <a16:creationId xmlns:a16="http://schemas.microsoft.com/office/drawing/2014/main" id="{0BDDCEEF-D031-4497-99C1-2734AECECCF6}"/>
              </a:ext>
            </a:extLst>
          </p:cNvPr>
          <p:cNvSpPr/>
          <p:nvPr/>
        </p:nvSpPr>
        <p:spPr>
          <a:xfrm>
            <a:off x="157553" y="3911538"/>
            <a:ext cx="8711087" cy="1477328"/>
          </a:xfrm>
          <a:prstGeom prst="rect">
            <a:avLst/>
          </a:prstGeom>
        </p:spPr>
        <p:txBody>
          <a:bodyPr wrap="square">
            <a:spAutoFit/>
          </a:bodyPr>
          <a:lstStyle/>
          <a:p>
            <a:r>
              <a:rPr lang="en-US" sz="1500" dirty="0"/>
              <a:t>Merrill Lynch, Pierce, </a:t>
            </a:r>
            <a:r>
              <a:rPr lang="en-US" sz="1500" dirty="0" err="1"/>
              <a:t>Fenner</a:t>
            </a:r>
            <a:r>
              <a:rPr lang="en-US" sz="1500" dirty="0"/>
              <a:t> &amp; Smith Incorporated (also referred to as “MLPF&amp;S” or “Merrill”) makes available certain investment products sponsored, managed, distributed or provided by companies that are affiliates of Bank of America Corporation (“</a:t>
            </a:r>
            <a:r>
              <a:rPr lang="en-US" sz="1500" dirty="0" err="1"/>
              <a:t>BofA</a:t>
            </a:r>
            <a:r>
              <a:rPr lang="en-US" sz="1500" dirty="0"/>
              <a:t> Corp.”). MLPF&amp;S is a registered broker-dealer, registered investment adviser, Member SIPC and a wholly owned subsidiary of </a:t>
            </a:r>
            <a:r>
              <a:rPr lang="en-US" sz="1500" dirty="0" err="1"/>
              <a:t>BofA</a:t>
            </a:r>
            <a:r>
              <a:rPr lang="en-US" sz="1500" dirty="0"/>
              <a:t> Corp. Merrill Lynch Life Agency Inc. (“MLLA”) is a licensed insurance agency and a wholly owned subsidiary of </a:t>
            </a:r>
            <a:r>
              <a:rPr lang="en-US" sz="1500" dirty="0" err="1"/>
              <a:t>BofA</a:t>
            </a:r>
            <a:r>
              <a:rPr lang="en-US" sz="1500" dirty="0"/>
              <a:t> Corp.</a:t>
            </a:r>
          </a:p>
        </p:txBody>
      </p:sp>
    </p:spTree>
    <p:extLst>
      <p:ext uri="{BB962C8B-B14F-4D97-AF65-F5344CB8AC3E}">
        <p14:creationId xmlns:p14="http://schemas.microsoft.com/office/powerpoint/2010/main" val="155485883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p:cNvSpPr txBox="1">
            <a:spLocks/>
          </p:cNvSpPr>
          <p:nvPr/>
        </p:nvSpPr>
        <p:spPr>
          <a:xfrm>
            <a:off x="121187" y="78320"/>
            <a:ext cx="7433004" cy="402229"/>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400" b="1" dirty="0">
                <a:solidFill>
                  <a:srgbClr val="002060"/>
                </a:solidFill>
                <a:latin typeface="+mj-lt"/>
                <a:ea typeface="+mj-ea"/>
                <a:cs typeface="Arial" pitchFamily="34" charset="0"/>
              </a:rPr>
              <a:t>[Required For Merrill Lynch Events Only, Cont.]</a:t>
            </a:r>
          </a:p>
        </p:txBody>
      </p:sp>
      <p:sp>
        <p:nvSpPr>
          <p:cNvPr id="12" name="Rectangle 11">
            <a:extLst>
              <a:ext uri="{FF2B5EF4-FFF2-40B4-BE49-F238E27FC236}">
                <a16:creationId xmlns:a16="http://schemas.microsoft.com/office/drawing/2014/main" id="{BA63A78D-4AC8-4073-A891-FC960DD28D89}"/>
              </a:ext>
            </a:extLst>
          </p:cNvPr>
          <p:cNvSpPr/>
          <p:nvPr/>
        </p:nvSpPr>
        <p:spPr>
          <a:xfrm>
            <a:off x="121187" y="602671"/>
            <a:ext cx="8711087" cy="2169825"/>
          </a:xfrm>
          <a:prstGeom prst="rect">
            <a:avLst/>
          </a:prstGeom>
        </p:spPr>
        <p:txBody>
          <a:bodyPr wrap="square">
            <a:spAutoFit/>
          </a:bodyPr>
          <a:lstStyle/>
          <a:p>
            <a:r>
              <a:rPr lang="en-US" sz="1500" dirty="0"/>
              <a:t>Merrill offers a broad range of brokerage, investment advisory and other services. There are important differences between brokerage and investment advisory services, including the type of advice and assistance provided, the fees charged, and the rights and obligations of the parties. It is important to understand the differences, particularly when determining which service or services to select. The views and opinions expressed in this presentation are not necessarily those of Bank of America Corporation; Merrill Lynch, Pierce, </a:t>
            </a:r>
            <a:r>
              <a:rPr lang="en-US" sz="1500" dirty="0" err="1"/>
              <a:t>Fenner</a:t>
            </a:r>
            <a:r>
              <a:rPr lang="en-US" sz="1500" dirty="0"/>
              <a:t> &amp; Smith Incorporated; or any affiliates. Merrill has not participated in preparing this presentation and accepts no responsibility for the accuracy of the information contained herein. </a:t>
            </a:r>
            <a:r>
              <a:rPr lang="en-US" sz="1500" b="1" dirty="0"/>
              <a:t>For more information about these services and their differences, speak with your Financial Advisor.</a:t>
            </a:r>
          </a:p>
        </p:txBody>
      </p:sp>
      <p:sp>
        <p:nvSpPr>
          <p:cNvPr id="13" name="Rectangle 12">
            <a:extLst>
              <a:ext uri="{FF2B5EF4-FFF2-40B4-BE49-F238E27FC236}">
                <a16:creationId xmlns:a16="http://schemas.microsoft.com/office/drawing/2014/main" id="{2BF631E0-81C5-4F71-8D2C-DBC6864F7A01}"/>
              </a:ext>
            </a:extLst>
          </p:cNvPr>
          <p:cNvSpPr/>
          <p:nvPr/>
        </p:nvSpPr>
        <p:spPr>
          <a:xfrm>
            <a:off x="121187" y="2877749"/>
            <a:ext cx="8711087" cy="784830"/>
          </a:xfrm>
          <a:prstGeom prst="rect">
            <a:avLst/>
          </a:prstGeom>
        </p:spPr>
        <p:txBody>
          <a:bodyPr wrap="square">
            <a:spAutoFit/>
          </a:bodyPr>
          <a:lstStyle/>
          <a:p>
            <a:r>
              <a:rPr lang="en-US" sz="1500" dirty="0"/>
              <a:t>Nothing discussed or suggested in these materials should be construed as permission to supersede or circumvent any Bank of America, Merrill Lynch, Pierce, </a:t>
            </a:r>
            <a:r>
              <a:rPr lang="en-US" sz="1500" dirty="0" err="1"/>
              <a:t>Fenner</a:t>
            </a:r>
            <a:r>
              <a:rPr lang="en-US" sz="1500" dirty="0"/>
              <a:t> &amp; Smith Incorporated policies, procedures, rules, and guidelines.</a:t>
            </a:r>
          </a:p>
        </p:txBody>
      </p:sp>
      <p:sp>
        <p:nvSpPr>
          <p:cNvPr id="14" name="Rectangle 13">
            <a:extLst>
              <a:ext uri="{FF2B5EF4-FFF2-40B4-BE49-F238E27FC236}">
                <a16:creationId xmlns:a16="http://schemas.microsoft.com/office/drawing/2014/main" id="{C4BCFE71-EA6D-43F2-B675-E0F4C719AA21}"/>
              </a:ext>
            </a:extLst>
          </p:cNvPr>
          <p:cNvSpPr/>
          <p:nvPr/>
        </p:nvSpPr>
        <p:spPr>
          <a:xfrm>
            <a:off x="138524" y="3821929"/>
            <a:ext cx="8866952" cy="553998"/>
          </a:xfrm>
          <a:prstGeom prst="rect">
            <a:avLst/>
          </a:prstGeom>
        </p:spPr>
        <p:txBody>
          <a:bodyPr wrap="square">
            <a:spAutoFit/>
          </a:bodyPr>
          <a:lstStyle/>
          <a:p>
            <a:r>
              <a:rPr lang="en-US" sz="1500" dirty="0"/>
              <a:t>Investment products offered through MLPF&amp;S and insurance and annuity products offered through Merrill Lynch Life Agency Inc.:</a:t>
            </a:r>
          </a:p>
        </p:txBody>
      </p:sp>
      <p:graphicFrame>
        <p:nvGraphicFramePr>
          <p:cNvPr id="15" name="Table 14">
            <a:extLst>
              <a:ext uri="{FF2B5EF4-FFF2-40B4-BE49-F238E27FC236}">
                <a16:creationId xmlns:a16="http://schemas.microsoft.com/office/drawing/2014/main" id="{6F3B2C3C-FA1F-459D-B291-07E2806F092A}"/>
              </a:ext>
            </a:extLst>
          </p:cNvPr>
          <p:cNvGraphicFramePr>
            <a:graphicFrameLocks noGrp="1"/>
          </p:cNvGraphicFramePr>
          <p:nvPr>
            <p:extLst>
              <p:ext uri="{D42A27DB-BD31-4B8C-83A1-F6EECF244321}">
                <p14:modId xmlns:p14="http://schemas.microsoft.com/office/powerpoint/2010/main" val="3536556331"/>
              </p:ext>
            </p:extLst>
          </p:nvPr>
        </p:nvGraphicFramePr>
        <p:xfrm>
          <a:off x="1033896" y="4791652"/>
          <a:ext cx="7076208" cy="731520"/>
        </p:xfrm>
        <a:graphic>
          <a:graphicData uri="http://schemas.openxmlformats.org/drawingml/2006/table">
            <a:tbl>
              <a:tblPr firstRow="1" bandRow="1">
                <a:tableStyleId>{5C22544A-7EE6-4342-B048-85BDC9FD1C3A}</a:tableStyleId>
              </a:tblPr>
              <a:tblGrid>
                <a:gridCol w="2358736">
                  <a:extLst>
                    <a:ext uri="{9D8B030D-6E8A-4147-A177-3AD203B41FA5}">
                      <a16:colId xmlns:a16="http://schemas.microsoft.com/office/drawing/2014/main" val="145024165"/>
                    </a:ext>
                  </a:extLst>
                </a:gridCol>
                <a:gridCol w="2358736">
                  <a:extLst>
                    <a:ext uri="{9D8B030D-6E8A-4147-A177-3AD203B41FA5}">
                      <a16:colId xmlns:a16="http://schemas.microsoft.com/office/drawing/2014/main" val="3003568018"/>
                    </a:ext>
                  </a:extLst>
                </a:gridCol>
                <a:gridCol w="2358736">
                  <a:extLst>
                    <a:ext uri="{9D8B030D-6E8A-4147-A177-3AD203B41FA5}">
                      <a16:colId xmlns:a16="http://schemas.microsoft.com/office/drawing/2014/main" val="3707653453"/>
                    </a:ext>
                  </a:extLst>
                </a:gridCol>
              </a:tblGrid>
              <a:tr h="229358">
                <a:tc>
                  <a:txBody>
                    <a:bodyPr/>
                    <a:lstStyle/>
                    <a:p>
                      <a:pPr algn="ctr"/>
                      <a:r>
                        <a:rPr lang="en-US" sz="1200" dirty="0">
                          <a:solidFill>
                            <a:schemeClr val="tx1"/>
                          </a:solidFill>
                        </a:rPr>
                        <a:t>Are Not FDIC Insured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May Lose 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Are Not Bank Guaranteed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0080034"/>
                  </a:ext>
                </a:extLst>
              </a:tr>
              <a:tr h="382263">
                <a:tc>
                  <a:txBody>
                    <a:bodyPr/>
                    <a:lstStyle/>
                    <a:p>
                      <a:pPr algn="ctr"/>
                      <a:r>
                        <a:rPr lang="en-US" sz="1200" b="1" dirty="0">
                          <a:solidFill>
                            <a:schemeClr val="tx1"/>
                          </a:solidFill>
                        </a:rPr>
                        <a:t>Are Not Insured by Any Federal Government Agency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tx1"/>
                          </a:solidFill>
                        </a:rPr>
                        <a:t>Are Not Deposits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tx1"/>
                          </a:solidFill>
                        </a:rPr>
                        <a:t>Are Not a Condition to Any Banking Service or 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407452"/>
                  </a:ext>
                </a:extLst>
              </a:tr>
            </a:tbl>
          </a:graphicData>
        </a:graphic>
      </p:graphicFrame>
    </p:spTree>
    <p:extLst>
      <p:ext uri="{BB962C8B-B14F-4D97-AF65-F5344CB8AC3E}">
        <p14:creationId xmlns:p14="http://schemas.microsoft.com/office/powerpoint/2010/main" val="259223832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DE20A8CE-C59F-49E9-99E0-563C97278069}"/>
              </a:ext>
            </a:extLst>
          </p:cNvPr>
          <p:cNvSpPr txBox="1">
            <a:spLocks/>
          </p:cNvSpPr>
          <p:nvPr/>
        </p:nvSpPr>
        <p:spPr>
          <a:xfrm>
            <a:off x="247650" y="175858"/>
            <a:ext cx="8591549" cy="395240"/>
          </a:xfrm>
          <a:prstGeom prst="rect">
            <a:avLst/>
          </a:prstGeom>
        </p:spPr>
        <p:txBody>
          <a:bodyPr/>
          <a:lstStyle/>
          <a:p>
            <a:pPr defTabSz="685800">
              <a:lnSpc>
                <a:spcPct val="90000"/>
              </a:lnSpc>
              <a:spcBef>
                <a:spcPct val="0"/>
              </a:spcBef>
              <a:defRPr/>
            </a:pPr>
            <a:r>
              <a:rPr lang="en-US" sz="2400" b="1" dirty="0">
                <a:solidFill>
                  <a:srgbClr val="002060"/>
                </a:solidFill>
                <a:latin typeface="+mj-lt"/>
                <a:ea typeface="+mj-ea"/>
                <a:cs typeface="Arial" pitchFamily="34" charset="0"/>
              </a:rPr>
              <a:t>[Required For Morgan Stanley Smith Barney Events Only]</a:t>
            </a:r>
          </a:p>
        </p:txBody>
      </p:sp>
      <p:sp>
        <p:nvSpPr>
          <p:cNvPr id="5" name="TextBox 4">
            <a:extLst>
              <a:ext uri="{FF2B5EF4-FFF2-40B4-BE49-F238E27FC236}">
                <a16:creationId xmlns:a16="http://schemas.microsoft.com/office/drawing/2014/main" id="{0AC01659-1A31-4FF1-83F6-1819B786CE4C}"/>
              </a:ext>
            </a:extLst>
          </p:cNvPr>
          <p:cNvSpPr txBox="1"/>
          <p:nvPr/>
        </p:nvSpPr>
        <p:spPr>
          <a:xfrm>
            <a:off x="374073" y="975951"/>
            <a:ext cx="8333509" cy="3139321"/>
          </a:xfrm>
          <a:prstGeom prst="rect">
            <a:avLst/>
          </a:prstGeom>
          <a:noFill/>
        </p:spPr>
        <p:txBody>
          <a:bodyPr wrap="square" rtlCol="0">
            <a:spAutoFit/>
          </a:bodyPr>
          <a:lstStyle/>
          <a:p>
            <a:r>
              <a:rPr lang="en-US" dirty="0"/>
              <a:t>Morgan Stanley Smith Barney is not affiliated with Prudential Annuities. </a:t>
            </a:r>
          </a:p>
          <a:p>
            <a:endParaRPr lang="en-US" dirty="0"/>
          </a:p>
          <a:p>
            <a:r>
              <a:rPr lang="en-US" dirty="0"/>
              <a:t>The views and opinions expressed in this [presentation/brochure/material] are not necessarily those of Morgan Stanley Smith Barney; or any affiliates. Nothing discussed or suggested in these materials should be construed as permission to supersede or circumvent any Morgan Stanley Smith Barney incorporated policies, procedures, rules, and guidelines. This material should be regarded as educational information on [Health Care, Social Security, Taxes] and is not intended to provide specific advice. If you have questions regarding your particular situation, you should contact your legal or tax advisors​.</a:t>
            </a:r>
          </a:p>
          <a:p>
            <a:endParaRPr lang="en-US" dirty="0"/>
          </a:p>
        </p:txBody>
      </p:sp>
    </p:spTree>
    <p:extLst>
      <p:ext uri="{BB962C8B-B14F-4D97-AF65-F5344CB8AC3E}">
        <p14:creationId xmlns:p14="http://schemas.microsoft.com/office/powerpoint/2010/main" val="264594968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2411" y="5038403"/>
            <a:ext cx="8408276" cy="584775"/>
          </a:xfrm>
          <a:prstGeom prst="rect">
            <a:avLst/>
          </a:prstGeom>
          <a:noFill/>
        </p:spPr>
        <p:txBody>
          <a:bodyPr wrap="square" rtlCol="0">
            <a:spAutoFit/>
          </a:bodyPr>
          <a:lstStyle/>
          <a:p>
            <a:r>
              <a:rPr lang="en-US" sz="1600" dirty="0">
                <a:solidFill>
                  <a:schemeClr val="accent5">
                    <a:lumMod val="75000"/>
                  </a:schemeClr>
                </a:solidFill>
                <a:latin typeface="Arial" pitchFamily="34" charset="0"/>
                <a:cs typeface="Arial" pitchFamily="34" charset="0"/>
              </a:rPr>
              <a:t> </a:t>
            </a:r>
          </a:p>
          <a:p>
            <a:r>
              <a:rPr lang="en-US" sz="1600" dirty="0">
                <a:solidFill>
                  <a:schemeClr val="accent5">
                    <a:lumMod val="75000"/>
                  </a:schemeClr>
                </a:solidFill>
                <a:latin typeface="Arial" pitchFamily="34" charset="0"/>
                <a:cs typeface="Arial" pitchFamily="34" charset="0"/>
              </a:rPr>
              <a:t> </a:t>
            </a:r>
          </a:p>
        </p:txBody>
      </p:sp>
      <p:sp>
        <p:nvSpPr>
          <p:cNvPr id="3" name="Rectangle 2">
            <a:extLst>
              <a:ext uri="{FF2B5EF4-FFF2-40B4-BE49-F238E27FC236}">
                <a16:creationId xmlns:a16="http://schemas.microsoft.com/office/drawing/2014/main" id="{21887222-B489-48AF-A0C7-BC458DC9F772}"/>
              </a:ext>
            </a:extLst>
          </p:cNvPr>
          <p:cNvSpPr/>
          <p:nvPr/>
        </p:nvSpPr>
        <p:spPr>
          <a:xfrm>
            <a:off x="659695" y="1258790"/>
            <a:ext cx="3645605" cy="1398685"/>
          </a:xfrm>
          <a:prstGeom prst="rect">
            <a:avLst/>
          </a:prstGeom>
          <a:solidFill>
            <a:srgbClr val="0022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FAD200"/>
                </a:solidFill>
                <a:latin typeface="PrudentialModern Cond" pitchFamily="2" charset="0"/>
              </a:rPr>
              <a:t>What You Need to Know About the Tax Cuts and Jobs Act</a:t>
            </a:r>
          </a:p>
          <a:p>
            <a:r>
              <a:rPr lang="en-US" sz="1400" dirty="0">
                <a:solidFill>
                  <a:schemeClr val="bg1"/>
                </a:solidFill>
                <a:latin typeface="PrudentialModern Cond" pitchFamily="2" charset="0"/>
              </a:rPr>
              <a:t>Preparing for our new tax environment</a:t>
            </a:r>
          </a:p>
        </p:txBody>
      </p:sp>
      <p:sp>
        <p:nvSpPr>
          <p:cNvPr id="5" name="TextBox 4">
            <a:extLst>
              <a:ext uri="{FF2B5EF4-FFF2-40B4-BE49-F238E27FC236}">
                <a16:creationId xmlns:a16="http://schemas.microsoft.com/office/drawing/2014/main" id="{7700FB69-79A2-47E2-8B72-451FC17464B6}"/>
              </a:ext>
            </a:extLst>
          </p:cNvPr>
          <p:cNvSpPr txBox="1"/>
          <p:nvPr/>
        </p:nvSpPr>
        <p:spPr>
          <a:xfrm>
            <a:off x="285750" y="4845636"/>
            <a:ext cx="8638714" cy="261610"/>
          </a:xfrm>
          <a:prstGeom prst="rect">
            <a:avLst/>
          </a:prstGeom>
          <a:noFill/>
        </p:spPr>
        <p:txBody>
          <a:bodyPr wrap="square" rtlCol="0">
            <a:spAutoFit/>
          </a:bodyPr>
          <a:lstStyle/>
          <a:p>
            <a:r>
              <a:rPr lang="en-US" sz="1100" dirty="0">
                <a:latin typeface="Arial" pitchFamily="34" charset="0"/>
                <a:ea typeface="ＭＳ Ｐゴシック" pitchFamily="34" charset="-128"/>
                <a:cs typeface="Arial" pitchFamily="34" charset="0"/>
              </a:rPr>
              <a:t>[When presenting in AR, CA, OK, TX or IL, use the phrase “Insurance Sales Presentation.” Need to add LIC# in CA &amp; AR.]</a:t>
            </a:r>
          </a:p>
        </p:txBody>
      </p:sp>
      <p:sp>
        <p:nvSpPr>
          <p:cNvPr id="8" name="TextBox 7">
            <a:extLst>
              <a:ext uri="{FF2B5EF4-FFF2-40B4-BE49-F238E27FC236}">
                <a16:creationId xmlns:a16="http://schemas.microsoft.com/office/drawing/2014/main" id="{B58362CC-691D-48B4-854B-669729C5FB80}"/>
              </a:ext>
            </a:extLst>
          </p:cNvPr>
          <p:cNvSpPr txBox="1"/>
          <p:nvPr/>
        </p:nvSpPr>
        <p:spPr>
          <a:xfrm>
            <a:off x="285750" y="5178063"/>
            <a:ext cx="8858250" cy="338554"/>
          </a:xfrm>
          <a:prstGeom prst="rect">
            <a:avLst/>
          </a:prstGeom>
          <a:noFill/>
        </p:spPr>
        <p:txBody>
          <a:bodyPr wrap="square" rtlCol="0">
            <a:spAutoFit/>
          </a:bodyPr>
          <a:lstStyle/>
          <a:p>
            <a:r>
              <a:rPr lang="en-US" sz="1600" dirty="0"/>
              <a:t>Issued by Pruco Life Insurance Company and by Pruco Life Insurance Company of New Jersey.</a:t>
            </a:r>
          </a:p>
        </p:txBody>
      </p:sp>
      <p:sp>
        <p:nvSpPr>
          <p:cNvPr id="11" name="Text Placeholder 10">
            <a:extLst>
              <a:ext uri="{FF2B5EF4-FFF2-40B4-BE49-F238E27FC236}">
                <a16:creationId xmlns:a16="http://schemas.microsoft.com/office/drawing/2014/main" id="{714A7A19-6D28-4DC2-8269-76C73C5E8F8C}"/>
              </a:ext>
            </a:extLst>
          </p:cNvPr>
          <p:cNvSpPr>
            <a:spLocks noGrp="1"/>
          </p:cNvSpPr>
          <p:nvPr>
            <p:ph type="body" sz="quarter" idx="10"/>
          </p:nvPr>
        </p:nvSpPr>
        <p:spPr>
          <a:xfrm>
            <a:off x="342335" y="4526084"/>
            <a:ext cx="3439090" cy="294854"/>
          </a:xfrm>
        </p:spPr>
        <p:txBody>
          <a:bodyPr/>
          <a:lstStyle/>
          <a:p>
            <a:endParaRPr lang="en-US" sz="1400" dirty="0"/>
          </a:p>
        </p:txBody>
      </p:sp>
      <p:sp>
        <p:nvSpPr>
          <p:cNvPr id="12" name="Rectangle 11">
            <a:extLst>
              <a:ext uri="{FF2B5EF4-FFF2-40B4-BE49-F238E27FC236}">
                <a16:creationId xmlns:a16="http://schemas.microsoft.com/office/drawing/2014/main" id="{00112F60-9025-47F5-B706-B73E198F5ABD}"/>
              </a:ext>
            </a:extLst>
          </p:cNvPr>
          <p:cNvSpPr/>
          <p:nvPr/>
        </p:nvSpPr>
        <p:spPr>
          <a:xfrm>
            <a:off x="285750" y="5502532"/>
            <a:ext cx="8715375" cy="430887"/>
          </a:xfrm>
          <a:prstGeom prst="rect">
            <a:avLst/>
          </a:prstGeom>
        </p:spPr>
        <p:txBody>
          <a:bodyPr wrap="square">
            <a:spAutoFit/>
          </a:bodyPr>
          <a:lstStyle/>
          <a:p>
            <a:r>
              <a:rPr lang="en-US" sz="1100" dirty="0"/>
              <a:t>Prudential Annuities is providing this workshop for informational or educational purposes only and does not provide investment advice or recommendations about managing or investing your retirement savings.</a:t>
            </a:r>
          </a:p>
        </p:txBody>
      </p:sp>
      <p:pic>
        <p:nvPicPr>
          <p:cNvPr id="10" name="Picture 9">
            <a:extLst>
              <a:ext uri="{FF2B5EF4-FFF2-40B4-BE49-F238E27FC236}">
                <a16:creationId xmlns:a16="http://schemas.microsoft.com/office/drawing/2014/main" id="{A4D61EFD-1F0C-432A-A1AC-F233281E2C0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63452" y="6014908"/>
            <a:ext cx="1588135" cy="442595"/>
          </a:xfrm>
          <a:prstGeom prst="rect">
            <a:avLst/>
          </a:prstGeom>
        </p:spPr>
      </p:pic>
      <p:sp>
        <p:nvSpPr>
          <p:cNvPr id="13" name="Rectangle 12">
            <a:extLst>
              <a:ext uri="{FF2B5EF4-FFF2-40B4-BE49-F238E27FC236}">
                <a16:creationId xmlns:a16="http://schemas.microsoft.com/office/drawing/2014/main" id="{16E46E1C-E167-4440-9316-E144804871E9}"/>
              </a:ext>
            </a:extLst>
          </p:cNvPr>
          <p:cNvSpPr/>
          <p:nvPr/>
        </p:nvSpPr>
        <p:spPr>
          <a:xfrm>
            <a:off x="499578" y="1271139"/>
            <a:ext cx="3645605" cy="1398685"/>
          </a:xfrm>
          <a:prstGeom prst="rect">
            <a:avLst/>
          </a:prstGeom>
          <a:solidFill>
            <a:srgbClr val="0022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FAD200"/>
                </a:solidFill>
                <a:latin typeface="PrudentialModern Cond" pitchFamily="2" charset="0"/>
              </a:rPr>
              <a:t>Navigating Today’s Tax Environment 2020</a:t>
            </a:r>
          </a:p>
          <a:p>
            <a:r>
              <a:rPr lang="en-US" sz="1400" dirty="0">
                <a:solidFill>
                  <a:schemeClr val="bg1"/>
                </a:solidFill>
                <a:latin typeface="PrudentialModern Cond" pitchFamily="2" charset="0"/>
              </a:rPr>
              <a:t>Preparing for a new tax landscape</a:t>
            </a:r>
          </a:p>
        </p:txBody>
      </p:sp>
      <p:sp>
        <p:nvSpPr>
          <p:cNvPr id="14" name="TextBox 13">
            <a:extLst>
              <a:ext uri="{FF2B5EF4-FFF2-40B4-BE49-F238E27FC236}">
                <a16:creationId xmlns:a16="http://schemas.microsoft.com/office/drawing/2014/main" id="{0D2B2565-9255-4866-84F6-49EE5D19F920}"/>
              </a:ext>
            </a:extLst>
          </p:cNvPr>
          <p:cNvSpPr txBox="1"/>
          <p:nvPr/>
        </p:nvSpPr>
        <p:spPr>
          <a:xfrm>
            <a:off x="504646" y="6538992"/>
            <a:ext cx="2974312" cy="246221"/>
          </a:xfrm>
          <a:prstGeom prst="rect">
            <a:avLst/>
          </a:prstGeom>
          <a:noFill/>
        </p:spPr>
        <p:txBody>
          <a:bodyPr wrap="square" rtlCol="0">
            <a:spAutoFit/>
          </a:bodyPr>
          <a:lstStyle/>
          <a:p>
            <a:r>
              <a:rPr lang="en-US" sz="1000" dirty="0">
                <a:solidFill>
                  <a:schemeClr val="accent5">
                    <a:lumMod val="75000"/>
                  </a:schemeClr>
                </a:solidFill>
                <a:latin typeface="Arial" pitchFamily="34" charset="0"/>
                <a:cs typeface="Arial" pitchFamily="34" charset="0"/>
              </a:rPr>
              <a:t>1001124-00006-00  ORD209389  Ed. 01/2020</a:t>
            </a:r>
          </a:p>
        </p:txBody>
      </p:sp>
    </p:spTree>
    <p:extLst>
      <p:ext uri="{BB962C8B-B14F-4D97-AF65-F5344CB8AC3E}">
        <p14:creationId xmlns:p14="http://schemas.microsoft.com/office/powerpoint/2010/main" val="55160807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616144"/>
            <a:ext cx="8229600" cy="3962400"/>
          </a:xfrm>
        </p:spPr>
        <p:txBody>
          <a:bodyPr>
            <a:normAutofit/>
          </a:bodyPr>
          <a:lstStyle/>
          <a:p>
            <a:pPr lvl="0">
              <a:buClr>
                <a:srgbClr val="003050"/>
              </a:buClr>
            </a:pPr>
            <a:r>
              <a:rPr lang="en-US" sz="1400" b="0" dirty="0">
                <a:solidFill>
                  <a:srgbClr val="0C0C0C"/>
                </a:solidFill>
              </a:rPr>
              <a:t>[Hosted/Presented by:]</a:t>
            </a:r>
            <a:br>
              <a:rPr lang="en-US" sz="1400" b="0" dirty="0">
                <a:solidFill>
                  <a:srgbClr val="0C0C0C"/>
                </a:solidFill>
              </a:rPr>
            </a:br>
            <a:br>
              <a:rPr lang="en-US" sz="1400" b="0" dirty="0">
                <a:solidFill>
                  <a:srgbClr val="0C0C0C"/>
                </a:solidFill>
              </a:rPr>
            </a:br>
            <a:r>
              <a:rPr lang="en-US" sz="1400" b="0" dirty="0">
                <a:solidFill>
                  <a:srgbClr val="0C0C0C"/>
                </a:solidFill>
              </a:rPr>
              <a:t>[PFR Name]</a:t>
            </a:r>
            <a:br>
              <a:rPr lang="en-US" sz="1400" b="0" dirty="0">
                <a:solidFill>
                  <a:srgbClr val="0C0C0C"/>
                </a:solidFill>
              </a:rPr>
            </a:br>
            <a:r>
              <a:rPr lang="en-US" sz="1400" b="0" dirty="0">
                <a:solidFill>
                  <a:srgbClr val="0C0C0C"/>
                </a:solidFill>
              </a:rPr>
              <a:t>Personal Financial Representative</a:t>
            </a:r>
            <a:br>
              <a:rPr lang="en-US" sz="1400" b="0" dirty="0">
                <a:solidFill>
                  <a:srgbClr val="0C0C0C"/>
                </a:solidFill>
              </a:rPr>
            </a:br>
            <a:r>
              <a:rPr lang="en-US" sz="1400" b="0" dirty="0">
                <a:solidFill>
                  <a:srgbClr val="0C0C0C"/>
                </a:solidFill>
              </a:rPr>
              <a:t>[Allstate Financial Services, LLC or LSA Securities (in LA &amp; PA)]</a:t>
            </a:r>
          </a:p>
          <a:p>
            <a:pPr lvl="0">
              <a:buClr>
                <a:srgbClr val="003050"/>
              </a:buClr>
            </a:pPr>
            <a:endParaRPr lang="en-US" sz="1400" b="0" dirty="0">
              <a:solidFill>
                <a:srgbClr val="0C0C0C"/>
              </a:solidFill>
            </a:endParaRPr>
          </a:p>
          <a:p>
            <a:pPr lvl="0">
              <a:buClr>
                <a:srgbClr val="003050"/>
              </a:buClr>
            </a:pPr>
            <a:r>
              <a:rPr lang="en-US" sz="1400" b="0" dirty="0">
                <a:solidFill>
                  <a:srgbClr val="0C0C0C"/>
                </a:solidFill>
              </a:rPr>
              <a:t>Securities offered by Personal Financial Representatives through Allstate Financial Services, LLC (LSA Securities in LA and PA).   Registered Broker-Dealer. Member FINRA, SIPC. Main Oﬃce: 2920 South 84th Street, Lincoln, NE 68506. (877) 525-5727.   Check the background of this firm on FINRA's </a:t>
            </a:r>
            <a:r>
              <a:rPr lang="en-US" sz="1400" b="0" dirty="0" err="1">
                <a:solidFill>
                  <a:srgbClr val="0C0C0C"/>
                </a:solidFill>
                <a:hlinkClick r:id="rId3">
                  <a:extLst>
                    <a:ext uri="{A12FA001-AC4F-418D-AE19-62706E023703}">
                      <ahyp:hlinkClr xmlns:ahyp="http://schemas.microsoft.com/office/drawing/2018/hyperlinkcolor" val="tx"/>
                    </a:ext>
                  </a:extLst>
                </a:hlinkClick>
              </a:rPr>
              <a:t>BrokerCheck</a:t>
            </a:r>
            <a:r>
              <a:rPr lang="en-US" sz="1400" b="0" dirty="0">
                <a:solidFill>
                  <a:srgbClr val="0C0C0C"/>
                </a:solidFill>
              </a:rPr>
              <a:t> website. </a:t>
            </a:r>
          </a:p>
          <a:p>
            <a:pPr lvl="0">
              <a:buClr>
                <a:srgbClr val="003050"/>
              </a:buClr>
            </a:pPr>
            <a:endParaRPr lang="en-US" sz="1400" b="0" dirty="0">
              <a:solidFill>
                <a:srgbClr val="0C0C0C"/>
              </a:solidFill>
            </a:endParaRPr>
          </a:p>
          <a:p>
            <a:pPr lvl="0">
              <a:buClr>
                <a:srgbClr val="003050"/>
              </a:buClr>
            </a:pPr>
            <a:r>
              <a:rPr lang="en-US" sz="1400" b="0" dirty="0">
                <a:solidFill>
                  <a:srgbClr val="0C0C0C"/>
                </a:solidFill>
              </a:rPr>
              <a:t>Annuities offered and issued by third party companies not affiliated with Allstate. Each company is solely responsible for the financial obligations accruing under the products it issues. Product guarantees are backed by the financial strength and claims-paying ability of the issuing company.</a:t>
            </a:r>
          </a:p>
        </p:txBody>
      </p:sp>
      <p:sp>
        <p:nvSpPr>
          <p:cNvPr id="8" name="Title 7"/>
          <p:cNvSpPr>
            <a:spLocks noGrp="1"/>
          </p:cNvSpPr>
          <p:nvPr>
            <p:ph type="title"/>
          </p:nvPr>
        </p:nvSpPr>
        <p:spPr/>
        <p:txBody>
          <a:bodyPr/>
          <a:lstStyle/>
          <a:p>
            <a:r>
              <a:rPr lang="en-US" sz="2000" dirty="0"/>
              <a:t>[For Allstate Financial Services only: </a:t>
            </a:r>
            <a:br>
              <a:rPr lang="en-US" sz="2000" dirty="0"/>
            </a:br>
            <a:r>
              <a:rPr lang="en-US" sz="2000" dirty="0"/>
              <a:t>This slide must be shown prior to the beginning of the customer presentation]</a:t>
            </a:r>
            <a:br>
              <a:rPr lang="en-US" sz="2400" dirty="0"/>
            </a:br>
            <a:endParaRPr lang="en-US" sz="2400" dirty="0"/>
          </a:p>
        </p:txBody>
      </p:sp>
    </p:spTree>
    <p:extLst>
      <p:ext uri="{BB962C8B-B14F-4D97-AF65-F5344CB8AC3E}">
        <p14:creationId xmlns:p14="http://schemas.microsoft.com/office/powerpoint/2010/main" val="113856865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Same Side Corner Rectangle 6"/>
          <p:cNvSpPr/>
          <p:nvPr/>
        </p:nvSpPr>
        <p:spPr>
          <a:xfrm>
            <a:off x="457200" y="3831712"/>
            <a:ext cx="8229600" cy="6096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bg1"/>
              </a:solidFill>
            </a:endParaRPr>
          </a:p>
        </p:txBody>
      </p:sp>
      <p:sp>
        <p:nvSpPr>
          <p:cNvPr id="5" name="Round Same Side Corner Rectangle 4"/>
          <p:cNvSpPr/>
          <p:nvPr/>
        </p:nvSpPr>
        <p:spPr>
          <a:xfrm>
            <a:off x="457200" y="3069712"/>
            <a:ext cx="8229600" cy="6096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accent2">
                  <a:lumMod val="50000"/>
                </a:schemeClr>
              </a:solidFill>
            </a:endParaRPr>
          </a:p>
        </p:txBody>
      </p:sp>
      <p:sp>
        <p:nvSpPr>
          <p:cNvPr id="4" name="Round Same Side Corner Rectangle 3"/>
          <p:cNvSpPr/>
          <p:nvPr/>
        </p:nvSpPr>
        <p:spPr>
          <a:xfrm>
            <a:off x="457200" y="2326270"/>
            <a:ext cx="8229600" cy="6096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bg1"/>
              </a:solidFill>
            </a:endParaRPr>
          </a:p>
        </p:txBody>
      </p:sp>
      <p:sp>
        <p:nvSpPr>
          <p:cNvPr id="9" name="Content Placeholder 1"/>
          <p:cNvSpPr>
            <a:spLocks noGrp="1"/>
          </p:cNvSpPr>
          <p:nvPr>
            <p:ph idx="1"/>
          </p:nvPr>
        </p:nvSpPr>
        <p:spPr>
          <a:xfrm>
            <a:off x="457200" y="1371601"/>
            <a:ext cx="8229600" cy="3962400"/>
          </a:xfrm>
        </p:spPr>
        <p:txBody>
          <a:bodyPr anchor="ctr">
            <a:normAutofit/>
          </a:bodyPr>
          <a:lstStyle/>
          <a:p>
            <a:pPr marL="914400" lvl="1" indent="0">
              <a:spcBef>
                <a:spcPts val="3000"/>
              </a:spcBef>
              <a:buNone/>
            </a:pPr>
            <a:r>
              <a:rPr lang="en-US" sz="2400" dirty="0">
                <a:solidFill>
                  <a:schemeClr val="bg1"/>
                </a:solidFill>
              </a:rPr>
              <a:t>Impact of the Tax Cuts and Jobs Act</a:t>
            </a:r>
          </a:p>
          <a:p>
            <a:pPr marL="914400" lvl="1" indent="0">
              <a:spcBef>
                <a:spcPts val="3000"/>
              </a:spcBef>
              <a:buNone/>
            </a:pPr>
            <a:r>
              <a:rPr lang="en-US" sz="2400" dirty="0">
                <a:solidFill>
                  <a:schemeClr val="bg1"/>
                </a:solidFill>
              </a:rPr>
              <a:t>Tax Planning Strategies</a:t>
            </a:r>
          </a:p>
          <a:p>
            <a:pPr marL="914400" lvl="1" indent="0">
              <a:spcBef>
                <a:spcPts val="3000"/>
              </a:spcBef>
              <a:buNone/>
            </a:pPr>
            <a:r>
              <a:rPr lang="en-US" sz="2400" dirty="0">
                <a:solidFill>
                  <a:schemeClr val="bg1"/>
                </a:solidFill>
              </a:rPr>
              <a:t>The Importance of Tax-Efficient Investing</a:t>
            </a:r>
          </a:p>
        </p:txBody>
      </p:sp>
      <p:sp>
        <p:nvSpPr>
          <p:cNvPr id="3" name="Title 2"/>
          <p:cNvSpPr>
            <a:spLocks noGrp="1"/>
          </p:cNvSpPr>
          <p:nvPr>
            <p:ph type="title"/>
          </p:nvPr>
        </p:nvSpPr>
        <p:spPr>
          <a:xfrm>
            <a:off x="457200" y="247650"/>
            <a:ext cx="8305800" cy="895350"/>
          </a:xfrm>
          <a:prstGeom prst="rect">
            <a:avLst/>
          </a:prstGeom>
        </p:spPr>
        <p:txBody>
          <a:bodyPr/>
          <a:lstStyle/>
          <a:p>
            <a:r>
              <a:rPr lang="en-US" dirty="0"/>
              <a:t>Agenda</a:t>
            </a:r>
          </a:p>
        </p:txBody>
      </p:sp>
      <p:sp>
        <p:nvSpPr>
          <p:cNvPr id="2" name="Rectangle 1">
            <a:extLst>
              <a:ext uri="{FF2B5EF4-FFF2-40B4-BE49-F238E27FC236}">
                <a16:creationId xmlns:a16="http://schemas.microsoft.com/office/drawing/2014/main" id="{B4B434DC-18BB-4A46-9DF5-F2A09D0D2087}"/>
              </a:ext>
            </a:extLst>
          </p:cNvPr>
          <p:cNvSpPr/>
          <p:nvPr/>
        </p:nvSpPr>
        <p:spPr>
          <a:xfrm>
            <a:off x="190500" y="5119119"/>
            <a:ext cx="8819936" cy="1169551"/>
          </a:xfrm>
          <a:prstGeom prst="rect">
            <a:avLst/>
          </a:prstGeom>
        </p:spPr>
        <p:txBody>
          <a:bodyPr wrap="square">
            <a:spAutoFit/>
          </a:bodyPr>
          <a:lstStyle/>
          <a:p>
            <a:pPr marR="0">
              <a:spcBef>
                <a:spcPts val="0"/>
              </a:spcBef>
              <a:spcAft>
                <a:spcPts val="600"/>
              </a:spcAft>
            </a:pPr>
            <a:r>
              <a:rPr lang="en-US" sz="1200" dirty="0">
                <a:latin typeface="Arial Narrow" panose="020B0606020202030204" pitchFamily="34" charset="0"/>
                <a:ea typeface="Calibri" panose="020F0502020204030204" pitchFamily="34" charset="0"/>
                <a:cs typeface="Times New Roman" panose="02020603050405020304" pitchFamily="18" charset="0"/>
              </a:rPr>
              <a:t>The final measure is not officially called the </a:t>
            </a:r>
            <a:r>
              <a:rPr lang="en-US" sz="1200" i="1" dirty="0">
                <a:latin typeface="Arial Narrow" panose="020B0606020202030204" pitchFamily="34" charset="0"/>
                <a:ea typeface="Calibri" panose="020F0502020204030204" pitchFamily="34" charset="0"/>
                <a:cs typeface="Times New Roman" panose="02020603050405020304" pitchFamily="18" charset="0"/>
              </a:rPr>
              <a:t>Tax Cuts and Jobs Act</a:t>
            </a:r>
            <a:r>
              <a:rPr lang="en-US" sz="1200" dirty="0">
                <a:latin typeface="Arial Narrow" panose="020B0606020202030204" pitchFamily="34" charset="0"/>
                <a:ea typeface="Calibri" panose="020F0502020204030204" pitchFamily="34" charset="0"/>
                <a:cs typeface="Times New Roman" panose="02020603050405020304" pitchFamily="18" charset="0"/>
              </a:rPr>
              <a:t> and is now known only by its formal title: “</a:t>
            </a:r>
            <a:r>
              <a:rPr lang="en-US" sz="1200" i="1" dirty="0">
                <a:latin typeface="Arial Narrow" panose="020B0606020202030204" pitchFamily="34" charset="0"/>
                <a:ea typeface="Calibri" panose="020F0502020204030204" pitchFamily="34" charset="0"/>
                <a:cs typeface="Times New Roman" panose="02020603050405020304" pitchFamily="18" charset="0"/>
              </a:rPr>
              <a:t>An Act to provide for reconciliation pursuant to titles II and V of the concurrent resolution on the budget for fiscal year 2018”</a:t>
            </a:r>
            <a:r>
              <a:rPr lang="en-US" sz="1200" dirty="0">
                <a:latin typeface="Arial Narrow" panose="020B0606020202030204" pitchFamily="34" charset="0"/>
                <a:ea typeface="Calibri" panose="020F0502020204030204" pitchFamily="34" charset="0"/>
                <a:cs typeface="Times New Roman" panose="02020603050405020304" pitchFamily="18" charset="0"/>
              </a:rPr>
              <a:t> or as “Pub. L. 115-97”. For this presentation, we will continue to use the more popular “Tax Cuts and Jobs Act” or “TCJA”</a:t>
            </a:r>
          </a:p>
          <a:p>
            <a:pPr marR="0">
              <a:spcBef>
                <a:spcPts val="0"/>
              </a:spcBef>
              <a:spcAft>
                <a:spcPts val="600"/>
              </a:spcAft>
            </a:pPr>
            <a:r>
              <a:rPr lang="en-US" sz="1200" dirty="0">
                <a:latin typeface="Arial Narrow" panose="020B0606020202030204" pitchFamily="34" charset="0"/>
                <a:ea typeface="Calibri" panose="020F0502020204030204" pitchFamily="34" charset="0"/>
                <a:cs typeface="Times New Roman" panose="02020603050405020304" pitchFamily="18" charset="0"/>
              </a:rPr>
              <a:t>Prudential Annuities and its distributors and representatives do not provide tax, accounting, or legal advice. Please consult your own attorney or accountant.</a:t>
            </a:r>
          </a:p>
          <a:p>
            <a:pPr marL="171450" marR="0" indent="-171450">
              <a:spcBef>
                <a:spcPts val="0"/>
              </a:spcBef>
              <a:spcAft>
                <a:spcPts val="600"/>
              </a:spcAft>
              <a:buFont typeface="Arial" panose="020B0604020202020204" pitchFamily="34" charset="0"/>
              <a:buChar char="•"/>
            </a:pPr>
            <a:endParaRPr lang="en-US" sz="1200" dirty="0">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8539483"/>
      </p:ext>
    </p:extLst>
  </p:cSld>
  <p:clrMapOvr>
    <a:masterClrMapping/>
  </p:clrMapOvr>
  <p:transition spd="slow">
    <p:wipe dir="r"/>
  </p:transition>
</p:sld>
</file>

<file path=ppt/theme/theme1.xml><?xml version="1.0" encoding="utf-8"?>
<a:theme xmlns:a="http://schemas.openxmlformats.org/drawingml/2006/main" name="BYC CPA CE Template">
  <a:themeElements>
    <a:clrScheme name="Prudential New Branding">
      <a:dk1>
        <a:srgbClr val="0C0C0C"/>
      </a:dk1>
      <a:lt1>
        <a:srgbClr val="FFFFFF"/>
      </a:lt1>
      <a:dk2>
        <a:srgbClr val="0C0C0C"/>
      </a:dk2>
      <a:lt2>
        <a:srgbClr val="F4ECE8"/>
      </a:lt2>
      <a:accent1>
        <a:srgbClr val="003050"/>
      </a:accent1>
      <a:accent2>
        <a:srgbClr val="0063BD"/>
      </a:accent2>
      <a:accent3>
        <a:srgbClr val="009ED1"/>
      </a:accent3>
      <a:accent4>
        <a:srgbClr val="98C3DE"/>
      </a:accent4>
      <a:accent5>
        <a:srgbClr val="626265"/>
      </a:accent5>
      <a:accent6>
        <a:srgbClr val="BAB0A8"/>
      </a:accent6>
      <a:hlink>
        <a:srgbClr val="776A62"/>
      </a:hlink>
      <a:folHlink>
        <a:srgbClr val="FF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on1">
  <a:themeElements>
    <a:clrScheme name="Prudential New Branding">
      <a:dk1>
        <a:srgbClr val="0C0C0C"/>
      </a:dk1>
      <a:lt1>
        <a:srgbClr val="FFFFFF"/>
      </a:lt1>
      <a:dk2>
        <a:srgbClr val="0C0C0C"/>
      </a:dk2>
      <a:lt2>
        <a:srgbClr val="F4ECE8"/>
      </a:lt2>
      <a:accent1>
        <a:srgbClr val="003050"/>
      </a:accent1>
      <a:accent2>
        <a:srgbClr val="0063BD"/>
      </a:accent2>
      <a:accent3>
        <a:srgbClr val="009ED1"/>
      </a:accent3>
      <a:accent4>
        <a:srgbClr val="98C3DE"/>
      </a:accent4>
      <a:accent5>
        <a:srgbClr val="626265"/>
      </a:accent5>
      <a:accent6>
        <a:srgbClr val="BAB0A8"/>
      </a:accent6>
      <a:hlink>
        <a:srgbClr val="776A62"/>
      </a:hlink>
      <a:folHlink>
        <a:srgbClr val="FF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_BYC Client Template">
  <a:themeElements>
    <a:clrScheme name="Prudential New Branding">
      <a:dk1>
        <a:srgbClr val="0C0C0C"/>
      </a:dk1>
      <a:lt1>
        <a:srgbClr val="FFFFFF"/>
      </a:lt1>
      <a:dk2>
        <a:srgbClr val="0C0C0C"/>
      </a:dk2>
      <a:lt2>
        <a:srgbClr val="F4ECE8"/>
      </a:lt2>
      <a:accent1>
        <a:srgbClr val="003050"/>
      </a:accent1>
      <a:accent2>
        <a:srgbClr val="0063BD"/>
      </a:accent2>
      <a:accent3>
        <a:srgbClr val="009ED1"/>
      </a:accent3>
      <a:accent4>
        <a:srgbClr val="98C3DE"/>
      </a:accent4>
      <a:accent5>
        <a:srgbClr val="626265"/>
      </a:accent5>
      <a:accent6>
        <a:srgbClr val="BAB0A8"/>
      </a:accent6>
      <a:hlink>
        <a:srgbClr val="776A62"/>
      </a:hlink>
      <a:folHlink>
        <a:srgbClr val="FF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udential New Branding">
    <a:dk1>
      <a:srgbClr val="0C0C0C"/>
    </a:dk1>
    <a:lt1>
      <a:srgbClr val="FFFFFF"/>
    </a:lt1>
    <a:dk2>
      <a:srgbClr val="0C0C0C"/>
    </a:dk2>
    <a:lt2>
      <a:srgbClr val="F4ECE8"/>
    </a:lt2>
    <a:accent1>
      <a:srgbClr val="003050"/>
    </a:accent1>
    <a:accent2>
      <a:srgbClr val="0063BD"/>
    </a:accent2>
    <a:accent3>
      <a:srgbClr val="009ED1"/>
    </a:accent3>
    <a:accent4>
      <a:srgbClr val="98C3DE"/>
    </a:accent4>
    <a:accent5>
      <a:srgbClr val="626265"/>
    </a:accent5>
    <a:accent6>
      <a:srgbClr val="BAB0A8"/>
    </a:accent6>
    <a:hlink>
      <a:srgbClr val="776A62"/>
    </a:hlink>
    <a:folHlink>
      <a:srgbClr val="FFCB00"/>
    </a:folHlink>
  </a:clrScheme>
</a:themeOverride>
</file>

<file path=docProps/app.xml><?xml version="1.0" encoding="utf-8"?>
<Properties xmlns="http://schemas.openxmlformats.org/officeDocument/2006/extended-properties" xmlns:vt="http://schemas.openxmlformats.org/officeDocument/2006/docPropsVTypes">
  <Template/>
  <TotalTime>3011</TotalTime>
  <Words>6242</Words>
  <Application>Microsoft Office PowerPoint</Application>
  <PresentationFormat>On-screen Show (4:3)</PresentationFormat>
  <Paragraphs>648</Paragraphs>
  <Slides>30</Slides>
  <Notes>30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30</vt:i4>
      </vt:variant>
    </vt:vector>
  </HeadingPairs>
  <TitlesOfParts>
    <vt:vector size="41" baseType="lpstr">
      <vt:lpstr>Arial</vt:lpstr>
      <vt:lpstr>Arial Narrow</vt:lpstr>
      <vt:lpstr>Calibri</vt:lpstr>
      <vt:lpstr>PrudentialModern Cond</vt:lpstr>
      <vt:lpstr>PrudentialModern Med</vt:lpstr>
      <vt:lpstr>PrudentialModern Med Cond</vt:lpstr>
      <vt:lpstr>PrudentialModern SemCond</vt:lpstr>
      <vt:lpstr>Wingdings</vt:lpstr>
      <vt:lpstr>BYC CPA CE Template</vt:lpstr>
      <vt:lpstr>Presentation1</vt:lpstr>
      <vt:lpstr>2_BYC Client Template</vt:lpstr>
      <vt:lpstr>PowerPoint Presentation</vt:lpstr>
      <vt:lpstr>INVESTMENT AND INSURANCE PRODUCTS ARE:   NOT FDIC INSURED   NOT INSURED BY ANY FEDERAL GOVERNMENT AGENCY   NOT A DEPOSIT OR OTHER OBLIGATION OF, OR GUARANTEED BY, THE BANK OR ANY OF ITS AFFILIATES   SUBJECT TO INVESTMENT RISKS INCLUDING POSSIBLE LOSS OF THE PRINCIPAL AMOUNT INVESTMENT</vt:lpstr>
      <vt:lpstr>PowerPoint Presentation</vt:lpstr>
      <vt:lpstr>PowerPoint Presentation</vt:lpstr>
      <vt:lpstr>PowerPoint Presentation</vt:lpstr>
      <vt:lpstr>PowerPoint Presentation</vt:lpstr>
      <vt:lpstr>PowerPoint Presentation</vt:lpstr>
      <vt:lpstr>[For Allstate Financial Services only:  This slide must be shown prior to the beginning of the customer presentation] </vt:lpstr>
      <vt:lpstr>Agenda</vt:lpstr>
      <vt:lpstr>A History of the Income Tax in the US</vt:lpstr>
      <vt:lpstr>Income Tax under TCJA 2020 Inflation Adjusted</vt:lpstr>
      <vt:lpstr>Capital Gains Tax under TCJA 2020 Inflation Adjusted</vt:lpstr>
      <vt:lpstr>Standard Deductions &amp; Exemptions 2020 Inflation Adjusted</vt:lpstr>
      <vt:lpstr>Itemized Deductions 2020</vt:lpstr>
      <vt:lpstr>Itemized Deductions 2020</vt:lpstr>
      <vt:lpstr>Alternative Minimum Tax (AMT) Relief</vt:lpstr>
      <vt:lpstr>Business Tax 2020 Inflation Adjusted</vt:lpstr>
      <vt:lpstr>Business Tax 2020 Inflation Adjusted</vt:lpstr>
      <vt:lpstr>Estate and Gift Taxes 2020 Inflation Adjusted</vt:lpstr>
      <vt:lpstr>Other Tax Changes</vt:lpstr>
      <vt:lpstr>PowerPoint Presentation</vt:lpstr>
      <vt:lpstr>Review Portfolio for Tax Efficiency</vt:lpstr>
      <vt:lpstr>Tax Cost Ratio and Tax Drag</vt:lpstr>
      <vt:lpstr>Hidden Cost of Rebalancing</vt:lpstr>
      <vt:lpstr>Additional Potential Benefits of Tax Deferral  </vt:lpstr>
      <vt:lpstr>Location is Everything </vt:lpstr>
      <vt:lpstr>Consider These Questions </vt:lpstr>
      <vt:lpstr>Summary</vt:lpstr>
      <vt:lpstr>Disclosures</vt:lpstr>
      <vt:lpstr>Disclosures   Securities offered by Personal Financial Representatives through Allstate Financial Services, LLC (LSA Securities in LA and PA). Registered Broker-Dealer. Member FINRA, SIPC. Main Oﬃce: 2920 South 84th Street, Lincoln, NE 68506. (877) 525-5727. Check the background of this firm on FINRA's Broker Check website.   Annuities offered and issued by third party companies not affiliated with Allstate. Each company is solely responsible for the financial obligations accruing under the products it issues. Product guarantees are backed by the financial strength and claims-paying ability of the issuing company.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Matis</dc:creator>
  <cp:lastModifiedBy>Jessica Jones</cp:lastModifiedBy>
  <cp:revision>250</cp:revision>
  <cp:lastPrinted>2018-12-18T16:36:04Z</cp:lastPrinted>
  <dcterms:modified xsi:type="dcterms:W3CDTF">2020-04-29T18:31:02Z</dcterms:modified>
</cp:coreProperties>
</file>