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4" r:id="rId2"/>
  </p:sldMasterIdLst>
  <p:notesMasterIdLst>
    <p:notesMasterId r:id="rId56"/>
  </p:notesMasterIdLst>
  <p:handoutMasterIdLst>
    <p:handoutMasterId r:id="rId57"/>
  </p:handoutMasterIdLst>
  <p:sldIdLst>
    <p:sldId id="371" r:id="rId3"/>
    <p:sldId id="565" r:id="rId4"/>
    <p:sldId id="567" r:id="rId5"/>
    <p:sldId id="511" r:id="rId6"/>
    <p:sldId id="566" r:id="rId7"/>
    <p:sldId id="560" r:id="rId8"/>
    <p:sldId id="513" r:id="rId9"/>
    <p:sldId id="474" r:id="rId10"/>
    <p:sldId id="419" r:id="rId11"/>
    <p:sldId id="446" r:id="rId12"/>
    <p:sldId id="561" r:id="rId13"/>
    <p:sldId id="515" r:id="rId14"/>
    <p:sldId id="516" r:id="rId15"/>
    <p:sldId id="517" r:id="rId16"/>
    <p:sldId id="521" r:id="rId17"/>
    <p:sldId id="464" r:id="rId18"/>
    <p:sldId id="518" r:id="rId19"/>
    <p:sldId id="519" r:id="rId20"/>
    <p:sldId id="520" r:id="rId21"/>
    <p:sldId id="522" r:id="rId22"/>
    <p:sldId id="553" r:id="rId23"/>
    <p:sldId id="554" r:id="rId24"/>
    <p:sldId id="555" r:id="rId25"/>
    <p:sldId id="556" r:id="rId26"/>
    <p:sldId id="557" r:id="rId27"/>
    <p:sldId id="523" r:id="rId28"/>
    <p:sldId id="529" r:id="rId29"/>
    <p:sldId id="548" r:id="rId30"/>
    <p:sldId id="549" r:id="rId31"/>
    <p:sldId id="550" r:id="rId32"/>
    <p:sldId id="551" r:id="rId33"/>
    <p:sldId id="562" r:id="rId34"/>
    <p:sldId id="439" r:id="rId35"/>
    <p:sldId id="431" r:id="rId36"/>
    <p:sldId id="530" r:id="rId37"/>
    <p:sldId id="563" r:id="rId38"/>
    <p:sldId id="564" r:id="rId39"/>
    <p:sldId id="533" r:id="rId40"/>
    <p:sldId id="380" r:id="rId41"/>
    <p:sldId id="534" r:id="rId42"/>
    <p:sldId id="535" r:id="rId43"/>
    <p:sldId id="536" r:id="rId44"/>
    <p:sldId id="537" r:id="rId45"/>
    <p:sldId id="538" r:id="rId46"/>
    <p:sldId id="539" r:id="rId47"/>
    <p:sldId id="540" r:id="rId48"/>
    <p:sldId id="541" r:id="rId49"/>
    <p:sldId id="407" r:id="rId50"/>
    <p:sldId id="545" r:id="rId51"/>
    <p:sldId id="546" r:id="rId52"/>
    <p:sldId id="547" r:id="rId53"/>
    <p:sldId id="409" r:id="rId54"/>
    <p:sldId id="410"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onnors" initials="E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95"/>
    <a:srgbClr val="0063BD"/>
    <a:srgbClr val="FAD200"/>
    <a:srgbClr val="008080"/>
    <a:srgbClr val="009FC4"/>
    <a:srgbClr val="008BAC"/>
    <a:srgbClr val="00759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6120" autoAdjust="0"/>
  </p:normalViewPr>
  <p:slideViewPr>
    <p:cSldViewPr>
      <p:cViewPr varScale="1">
        <p:scale>
          <a:sx n="68" d="100"/>
          <a:sy n="68" d="100"/>
        </p:scale>
        <p:origin x="13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280" y="43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238" cy="479425"/>
          </a:xfrm>
          <a:prstGeom prst="rect">
            <a:avLst/>
          </a:prstGeom>
        </p:spPr>
        <p:txBody>
          <a:bodyPr vert="horz" lIns="91410" tIns="45705" rIns="91410" bIns="45705" rtlCol="0"/>
          <a:lstStyle>
            <a:lvl1pPr algn="l">
              <a:defRPr sz="1200"/>
            </a:lvl1pPr>
          </a:lstStyle>
          <a:p>
            <a:endParaRPr lang="en-US" dirty="0"/>
          </a:p>
        </p:txBody>
      </p:sp>
      <p:sp>
        <p:nvSpPr>
          <p:cNvPr id="3" name="Date Placeholder 2"/>
          <p:cNvSpPr>
            <a:spLocks noGrp="1"/>
          </p:cNvSpPr>
          <p:nvPr>
            <p:ph type="dt" sz="quarter" idx="1"/>
          </p:nvPr>
        </p:nvSpPr>
        <p:spPr>
          <a:xfrm>
            <a:off x="4143377" y="3"/>
            <a:ext cx="3170238" cy="479425"/>
          </a:xfrm>
          <a:prstGeom prst="rect">
            <a:avLst/>
          </a:prstGeom>
        </p:spPr>
        <p:txBody>
          <a:bodyPr vert="horz" lIns="91410" tIns="45705" rIns="91410" bIns="45705" rtlCol="0"/>
          <a:lstStyle>
            <a:lvl1pPr algn="r">
              <a:defRPr sz="1200"/>
            </a:lvl1pPr>
          </a:lstStyle>
          <a:p>
            <a:fld id="{462A3FD3-2DFD-4857-B10C-FDF2A5951206}" type="datetimeFigureOut">
              <a:rPr lang="en-US" smtClean="0"/>
              <a:pPr/>
              <a:t>6/8/2020</a:t>
            </a:fld>
            <a:endParaRPr lang="en-US" dirty="0"/>
          </a:p>
        </p:txBody>
      </p:sp>
      <p:sp>
        <p:nvSpPr>
          <p:cNvPr id="4" name="Footer Placeholder 3"/>
          <p:cNvSpPr>
            <a:spLocks noGrp="1"/>
          </p:cNvSpPr>
          <p:nvPr>
            <p:ph type="ftr" sz="quarter" idx="2"/>
          </p:nvPr>
        </p:nvSpPr>
        <p:spPr>
          <a:xfrm>
            <a:off x="2" y="9120190"/>
            <a:ext cx="3170238" cy="479425"/>
          </a:xfrm>
          <a:prstGeom prst="rect">
            <a:avLst/>
          </a:prstGeom>
        </p:spPr>
        <p:txBody>
          <a:bodyPr vert="horz" lIns="91410" tIns="45705" rIns="91410" bIns="457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7" y="9120190"/>
            <a:ext cx="3170238" cy="479425"/>
          </a:xfrm>
          <a:prstGeom prst="rect">
            <a:avLst/>
          </a:prstGeom>
        </p:spPr>
        <p:txBody>
          <a:bodyPr vert="horz" lIns="91410" tIns="45705" rIns="91410" bIns="45705" rtlCol="0" anchor="b"/>
          <a:lstStyle>
            <a:lvl1pPr algn="r">
              <a:defRPr sz="1200"/>
            </a:lvl1pPr>
          </a:lstStyle>
          <a:p>
            <a:fld id="{0C1E1D32-A52B-4EA3-91C6-733BCC19880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238" cy="479425"/>
          </a:xfrm>
          <a:prstGeom prst="rect">
            <a:avLst/>
          </a:prstGeom>
        </p:spPr>
        <p:txBody>
          <a:bodyPr vert="horz" lIns="91410" tIns="45705" rIns="91410" bIns="45705" rtlCol="0"/>
          <a:lstStyle>
            <a:lvl1pPr algn="l">
              <a:defRPr sz="1200"/>
            </a:lvl1pPr>
          </a:lstStyle>
          <a:p>
            <a:endParaRPr lang="en-US" dirty="0"/>
          </a:p>
        </p:txBody>
      </p:sp>
      <p:sp>
        <p:nvSpPr>
          <p:cNvPr id="3" name="Date Placeholder 2"/>
          <p:cNvSpPr>
            <a:spLocks noGrp="1"/>
          </p:cNvSpPr>
          <p:nvPr>
            <p:ph type="dt" idx="1"/>
          </p:nvPr>
        </p:nvSpPr>
        <p:spPr>
          <a:xfrm>
            <a:off x="4143377" y="3"/>
            <a:ext cx="3170238" cy="479425"/>
          </a:xfrm>
          <a:prstGeom prst="rect">
            <a:avLst/>
          </a:prstGeom>
        </p:spPr>
        <p:txBody>
          <a:bodyPr vert="horz" lIns="91410" tIns="45705" rIns="91410" bIns="45705" rtlCol="0"/>
          <a:lstStyle>
            <a:lvl1pPr algn="r">
              <a:defRPr sz="1200"/>
            </a:lvl1pPr>
          </a:lstStyle>
          <a:p>
            <a:fld id="{6951669C-F2F9-49CA-925D-C32503347CC5}" type="datetimeFigureOut">
              <a:rPr lang="en-US" smtClean="0"/>
              <a:pPr/>
              <a:t>6/8/2020</a:t>
            </a:fld>
            <a:endParaRPr lang="en-US" dirty="0"/>
          </a:p>
        </p:txBody>
      </p:sp>
      <p:sp>
        <p:nvSpPr>
          <p:cNvPr id="4" name="Slide Image Placeholder 3"/>
          <p:cNvSpPr>
            <a:spLocks noGrp="1" noRot="1" noChangeAspect="1"/>
          </p:cNvSpPr>
          <p:nvPr>
            <p:ph type="sldImg" idx="2"/>
          </p:nvPr>
        </p:nvSpPr>
        <p:spPr>
          <a:xfrm>
            <a:off x="1257300" y="722313"/>
            <a:ext cx="4800600" cy="3600450"/>
          </a:xfrm>
          <a:prstGeom prst="rect">
            <a:avLst/>
          </a:prstGeom>
          <a:noFill/>
          <a:ln w="12700">
            <a:solidFill>
              <a:prstClr val="black"/>
            </a:solidFill>
          </a:ln>
        </p:spPr>
        <p:txBody>
          <a:bodyPr vert="horz" lIns="91410" tIns="45705" rIns="91410" bIns="45705" rtlCol="0" anchor="ctr"/>
          <a:lstStyle/>
          <a:p>
            <a:endParaRPr lang="en-US" dirty="0"/>
          </a:p>
        </p:txBody>
      </p:sp>
      <p:sp>
        <p:nvSpPr>
          <p:cNvPr id="5" name="Notes Placeholder 4"/>
          <p:cNvSpPr>
            <a:spLocks noGrp="1"/>
          </p:cNvSpPr>
          <p:nvPr>
            <p:ph type="body" sz="quarter" idx="3"/>
          </p:nvPr>
        </p:nvSpPr>
        <p:spPr>
          <a:xfrm>
            <a:off x="731840" y="4560891"/>
            <a:ext cx="5851525" cy="4319587"/>
          </a:xfrm>
          <a:prstGeom prst="rect">
            <a:avLst/>
          </a:prstGeom>
        </p:spPr>
        <p:txBody>
          <a:bodyPr vert="horz" lIns="91410" tIns="45705" rIns="91410" bIns="45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20190"/>
            <a:ext cx="3170238" cy="479425"/>
          </a:xfrm>
          <a:prstGeom prst="rect">
            <a:avLst/>
          </a:prstGeom>
        </p:spPr>
        <p:txBody>
          <a:bodyPr vert="horz" lIns="91410" tIns="45705" rIns="91410" bIns="457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7" y="9120190"/>
            <a:ext cx="3170238" cy="479425"/>
          </a:xfrm>
          <a:prstGeom prst="rect">
            <a:avLst/>
          </a:prstGeom>
        </p:spPr>
        <p:txBody>
          <a:bodyPr vert="horz" lIns="91410" tIns="45705" rIns="91410" bIns="45705" rtlCol="0" anchor="b"/>
          <a:lstStyle>
            <a:lvl1pPr algn="r">
              <a:defRPr sz="1200"/>
            </a:lvl1pPr>
          </a:lstStyle>
          <a:p>
            <a:fld id="{6295394F-3ACB-4A71-ACE6-D95FE9B42A9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r>
              <a:rPr lang="en-US" baseline="0" dirty="0"/>
              <a:t> My name is _______________.  Today we are going to discuss two issues that are critical to most people’s success in retirement</a:t>
            </a:r>
            <a:r>
              <a:rPr lang="en-US" dirty="0"/>
              <a:t>: maximizing your Social Security benefit and managing healthcare costs.</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337"/>
            <a:r>
              <a:rPr lang="en-US" baseline="0" dirty="0"/>
              <a:t>The agenda will cover two topics. The first is: How do you maximize the benefits you and your spouse (or just you if you are single) get from Social Security?  And the second critical issue is: How do you manage healthcare costs in retirement? We will end with a discussion on creating guaranteed lifetime income and how this can help you supplement what you get from Social Security and pay for healthcare costs in retirement. </a:t>
            </a:r>
            <a:endParaRPr lang="en-US" dirty="0"/>
          </a:p>
        </p:txBody>
      </p:sp>
      <p:sp>
        <p:nvSpPr>
          <p:cNvPr id="4" name="Slide Number Placeholder 3"/>
          <p:cNvSpPr>
            <a:spLocks noGrp="1"/>
          </p:cNvSpPr>
          <p:nvPr>
            <p:ph type="sldNum" sz="quarter" idx="10"/>
          </p:nvPr>
        </p:nvSpPr>
        <p:spPr/>
        <p:txBody>
          <a:bodyPr/>
          <a:lstStyle/>
          <a:p>
            <a:fld id="{D974E46E-A371-42FA-AAC7-076DE106BD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p>
          <a:p>
            <a:r>
              <a:rPr lang="en-US" sz="1300" dirty="0"/>
              <a:t>You are all used to seeing the "OASDI tax" on your paychecks. OASDI stands for old age, survivors, and disability insurance, and the money that your employer collects goes to the federal government in order to fund the Social Security program. If nothing changes, in 2034 the combined OASDI Trust Funds will deplete, and from that point the estimated payments rate is 77%.</a:t>
            </a:r>
            <a:br>
              <a:rPr lang="en-US" sz="1300" dirty="0"/>
            </a:br>
            <a:endParaRPr lang="en-US" baseline="0" dirty="0"/>
          </a:p>
          <a:p>
            <a:r>
              <a:rPr lang="en-US" sz="1300" dirty="0"/>
              <a:t>In 2035, if nothing changes, the OASI Trust Fund that funds Social Security will deplete. After that payments rate will be 75%.</a:t>
            </a:r>
            <a:br>
              <a:rPr lang="en-US" sz="1300" dirty="0"/>
            </a:br>
            <a:endParaRPr lang="en-US" baseline="0" dirty="0"/>
          </a:p>
          <a:p>
            <a:r>
              <a:rPr lang="en-US" dirty="0"/>
              <a:t>When considering how Social Security can be part of your retirement income plan, remember what the Social Security Administration says about their own program on their statements:</a:t>
            </a:r>
          </a:p>
          <a:p>
            <a:endParaRPr lang="en-US" dirty="0"/>
          </a:p>
          <a:p>
            <a:r>
              <a:rPr lang="en-US" b="1" dirty="0"/>
              <a:t>[CLICK]  </a:t>
            </a:r>
            <a:r>
              <a:rPr lang="en-US" dirty="0"/>
              <a:t>“Social Security benefits are not intended to be your only source of income when you retire.” </a:t>
            </a:r>
          </a:p>
          <a:p>
            <a:endParaRPr lang="en-US" dirty="0"/>
          </a:p>
          <a:p>
            <a:r>
              <a:rPr lang="en-US" b="1" dirty="0"/>
              <a:t>[CLICK] </a:t>
            </a:r>
            <a:r>
              <a:rPr lang="en-US" dirty="0"/>
              <a:t> </a:t>
            </a:r>
            <a:r>
              <a:rPr lang="en-US" b="1" dirty="0"/>
              <a:t> </a:t>
            </a:r>
            <a:r>
              <a:rPr lang="en-US" dirty="0"/>
              <a:t>“On average, Social Security will replace about 40 percent of your annual pre-retirement earnings. You will need other savings, investments, pensions or retirement accounts to live comfortably when you retire.”</a:t>
            </a:r>
          </a:p>
        </p:txBody>
      </p:sp>
      <p:sp>
        <p:nvSpPr>
          <p:cNvPr id="4" name="Slide Number Placeholder 3"/>
          <p:cNvSpPr>
            <a:spLocks noGrp="1"/>
          </p:cNvSpPr>
          <p:nvPr>
            <p:ph type="sldNum" sz="quarter" idx="10"/>
          </p:nvPr>
        </p:nvSpPr>
        <p:spPr/>
        <p:txBody>
          <a:bodyPr/>
          <a:lstStyle/>
          <a:p>
            <a:fld id="{CF83923C-AEDE-40D2-8C43-00487DEC1771}" type="slidenum">
              <a:rPr lang="en-US" smtClean="0"/>
              <a:pPr/>
              <a:t>11</a:t>
            </a:fld>
            <a:endParaRPr lang="en-US"/>
          </a:p>
        </p:txBody>
      </p:sp>
    </p:spTree>
    <p:extLst>
      <p:ext uri="{BB962C8B-B14F-4D97-AF65-F5344CB8AC3E}">
        <p14:creationId xmlns:p14="http://schemas.microsoft.com/office/powerpoint/2010/main" val="427334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1608" y="4516371"/>
            <a:ext cx="5789183" cy="4130410"/>
          </a:xfrm>
        </p:spPr>
        <p:txBody>
          <a:bodyPr>
            <a:normAutofit/>
          </a:bodyPr>
          <a:lstStyle/>
          <a:p>
            <a:r>
              <a:rPr lang="en-US" dirty="0"/>
              <a:t>Let’s begin by taking a look at how eligibility is determined and how your benefits are calculated.</a:t>
            </a:r>
          </a:p>
          <a:p>
            <a:endParaRPr lang="en-US" dirty="0"/>
          </a:p>
          <a:p>
            <a:r>
              <a:rPr lang="en-US" dirty="0"/>
              <a:t>Paying taxes into </a:t>
            </a:r>
            <a:r>
              <a:rPr lang="en-US" baseline="0" dirty="0"/>
              <a:t>Social Security does not automatically make someone eligible to receive benefits. To be eligible to receive Social Security benefits, individuals must work and pay Social Security taxes for 40 quarters. </a:t>
            </a:r>
          </a:p>
          <a:p>
            <a:pPr marL="120314" indent="-120314">
              <a:spcBef>
                <a:spcPts val="614"/>
              </a:spcBef>
              <a:buClr>
                <a:srgbClr val="0070C0"/>
              </a:buClr>
              <a:buFont typeface="Wingdings" pitchFamily="2" charset="2"/>
              <a:buChar char="§"/>
            </a:pPr>
            <a:r>
              <a:rPr lang="en-US" baseline="0" dirty="0"/>
              <a:t>The quarters do not need to be consecutive nor do they expire. </a:t>
            </a:r>
          </a:p>
          <a:p>
            <a:pPr marL="120314" indent="-120314">
              <a:spcBef>
                <a:spcPts val="614"/>
              </a:spcBef>
              <a:buClr>
                <a:srgbClr val="0070C0"/>
              </a:buClr>
              <a:buFont typeface="Wingdings" pitchFamily="2" charset="2"/>
              <a:buChar char="§"/>
            </a:pPr>
            <a:r>
              <a:rPr lang="en-US" baseline="0" dirty="0"/>
              <a:t>Once a taxpayer has worked and paid Social Security taxes for the 40 quarters, </a:t>
            </a:r>
            <a:r>
              <a:rPr lang="en-US" dirty="0"/>
              <a:t>he or sh</a:t>
            </a:r>
            <a:r>
              <a:rPr lang="en-US" baseline="0" dirty="0"/>
              <a:t>e is eligible to receive benefits.</a:t>
            </a:r>
            <a:endParaRPr lang="en-US" b="1" baseline="0" dirty="0"/>
          </a:p>
          <a:p>
            <a:endParaRPr lang="en-US" baseline="0" dirty="0"/>
          </a:p>
          <a:p>
            <a:r>
              <a:rPr lang="en-US" b="1" baseline="0" dirty="0"/>
              <a:t>[CLICK] </a:t>
            </a:r>
            <a:r>
              <a:rPr lang="en-US" b="0" baseline="0" dirty="0"/>
              <a:t>T</a:t>
            </a:r>
            <a:r>
              <a:rPr lang="en-US" baseline="0" dirty="0"/>
              <a:t>he benefit amount is determined by the taxpayer’s work history. Benefits are calculated by averaging the 35 highest years of income. If a taxpayer does not have 35 years of earnings history, those years will count as $0 in the calculation. As a result, this will lower the benefits the taxpayer will receive as it will have the effect of lowering the average.</a:t>
            </a:r>
          </a:p>
          <a:p>
            <a:endParaRPr lang="en-US" b="1" baseline="0"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12</a:t>
            </a:fld>
            <a:endParaRPr lang="en-US" dirty="0"/>
          </a:p>
        </p:txBody>
      </p:sp>
    </p:spTree>
    <p:extLst>
      <p:ext uri="{BB962C8B-B14F-4D97-AF65-F5344CB8AC3E}">
        <p14:creationId xmlns:p14="http://schemas.microsoft.com/office/powerpoint/2010/main" val="420401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Full </a:t>
            </a:r>
            <a:r>
              <a:rPr lang="en-US" baseline="0" dirty="0"/>
              <a:t>retirement age is based on the year in which a person was born. At full retirement age, he or she is eligible for full Social </a:t>
            </a:r>
            <a:r>
              <a:rPr lang="en-US" dirty="0"/>
              <a:t>S</a:t>
            </a:r>
            <a:r>
              <a:rPr lang="en-US" baseline="0" dirty="0"/>
              <a:t>ecurity retirement benefits. </a:t>
            </a:r>
            <a:r>
              <a:rPr lang="en-US" b="1" baseline="0" dirty="0"/>
              <a:t>[Read Slide] </a:t>
            </a:r>
            <a:endParaRPr lang="en-US" b="1"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13</a:t>
            </a:fld>
            <a:endParaRPr lang="en-US"/>
          </a:p>
        </p:txBody>
      </p:sp>
    </p:spTree>
    <p:extLst>
      <p:ext uri="{BB962C8B-B14F-4D97-AF65-F5344CB8AC3E}">
        <p14:creationId xmlns:p14="http://schemas.microsoft.com/office/powerpoint/2010/main" val="418431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18595-3CB9-412F-88F9-24E386E2BAD5}" type="slidenum">
              <a:rPr lang="en-US"/>
              <a:pPr/>
              <a:t>14</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963345" y="4517018"/>
            <a:ext cx="5295921" cy="4279280"/>
          </a:xfrm>
        </p:spPr>
        <p:txBody>
          <a:bodyPr/>
          <a:lstStyle/>
          <a:p>
            <a:r>
              <a:rPr lang="en-US" dirty="0"/>
              <a:t>You have the option to begin receiving Social Security benefits early, but if they do, their benefits will be reduced, potentially as much as 30%. </a:t>
            </a:r>
          </a:p>
          <a:p>
            <a:endParaRPr lang="en-US" dirty="0"/>
          </a:p>
          <a:p>
            <a:r>
              <a:rPr lang="en-US" dirty="0"/>
              <a:t>It is important to remember that the reduced benefit would generally be </a:t>
            </a:r>
            <a:r>
              <a:rPr lang="en-US" b="1" i="1" dirty="0"/>
              <a:t>permanent</a:t>
            </a:r>
            <a:r>
              <a:rPr lang="en-US" dirty="0"/>
              <a:t> for the rest of their life.</a:t>
            </a:r>
          </a:p>
          <a:p>
            <a:endParaRPr lang="en-US" dirty="0"/>
          </a:p>
          <a:p>
            <a:endParaRPr lang="en-US" dirty="0"/>
          </a:p>
        </p:txBody>
      </p:sp>
    </p:spTree>
    <p:extLst>
      <p:ext uri="{BB962C8B-B14F-4D97-AF65-F5344CB8AC3E}">
        <p14:creationId xmlns:p14="http://schemas.microsoft.com/office/powerpoint/2010/main" val="103598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Waiting to claim </a:t>
            </a:r>
            <a:r>
              <a:rPr lang="en-US" baseline="0" dirty="0"/>
              <a:t>until after full retirement age may increase Social Security benefits. </a:t>
            </a:r>
          </a:p>
          <a:p>
            <a:endParaRPr lang="en-US" baseline="0" dirty="0"/>
          </a:p>
          <a:p>
            <a:r>
              <a:rPr lang="en-US" dirty="0"/>
              <a:t>From full retirement age until age 70, for every year Social Security benefits are delayed, benefits will increase by 8%. After age 70, while it is possible to delay taking benefits, the 8% increase does not continue. This means there is no incentive to delay taking benefits after age 70.</a:t>
            </a:r>
          </a:p>
          <a:p>
            <a:endParaRPr lang="en-US" b="1"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15</a:t>
            </a:fld>
            <a:endParaRPr lang="en-US"/>
          </a:p>
        </p:txBody>
      </p:sp>
    </p:spTree>
    <p:extLst>
      <p:ext uri="{BB962C8B-B14F-4D97-AF65-F5344CB8AC3E}">
        <p14:creationId xmlns:p14="http://schemas.microsoft.com/office/powerpoint/2010/main" val="413061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Rot="1" noChangeAspect="1" noChangeArrowheads="1" noTextEdit="1"/>
          </p:cNvSpPr>
          <p:nvPr>
            <p:ph type="sldImg"/>
          </p:nvPr>
        </p:nvSpPr>
        <p:spPr>
          <a:ln/>
        </p:spPr>
      </p:sp>
      <p:sp>
        <p:nvSpPr>
          <p:cNvPr id="56323" name="Rectangle 6"/>
          <p:cNvSpPr>
            <a:spLocks noGrp="1" noChangeArrowheads="1"/>
          </p:cNvSpPr>
          <p:nvPr>
            <p:ph type="body" idx="1"/>
          </p:nvPr>
        </p:nvSpPr>
        <p:spPr>
          <a:xfrm>
            <a:off x="562199" y="4560891"/>
            <a:ext cx="6418008" cy="4319587"/>
          </a:xfrm>
          <a:noFill/>
          <a:ln/>
        </p:spPr>
        <p:txBody>
          <a:bodyPr>
            <a:normAutofit lnSpcReduction="10000"/>
          </a:bodyPr>
          <a:lstStyle/>
          <a:p>
            <a:pPr defTabSz="946788">
              <a:defRPr/>
            </a:pPr>
            <a:r>
              <a:rPr lang="en-US" dirty="0"/>
              <a:t>When should </a:t>
            </a:r>
            <a:r>
              <a:rPr lang="en-US" baseline="0" dirty="0"/>
              <a:t>you take Social Security? Let’s look at some examples of breakeven points based on the age you decide to take your Social Security benefits.</a:t>
            </a:r>
          </a:p>
          <a:p>
            <a:pPr eaLnBrk="1" hangingPunct="1"/>
            <a:endParaRPr lang="en-US" baseline="0" dirty="0"/>
          </a:p>
          <a:p>
            <a:pPr eaLnBrk="1" hangingPunct="1"/>
            <a:r>
              <a:rPr lang="en-US" baseline="0" dirty="0"/>
              <a:t>None of us know for sure how long we’ll actually live, but let’s make some assumptions for the purposes of our examples.</a:t>
            </a:r>
          </a:p>
          <a:p>
            <a:pPr eaLnBrk="1" hangingPunct="1"/>
            <a:endParaRPr lang="en-US" baseline="0" dirty="0"/>
          </a:p>
          <a:p>
            <a:pPr eaLnBrk="1" hangingPunct="1"/>
            <a:r>
              <a:rPr lang="en-US" dirty="0"/>
              <a:t>For those who expect to</a:t>
            </a:r>
            <a:r>
              <a:rPr lang="en-US" baseline="0" dirty="0"/>
              <a:t> </a:t>
            </a:r>
            <a:r>
              <a:rPr lang="en-US" dirty="0"/>
              <a:t>live to or beyond their life expectancy, it may make sense to delay taking Social Security benefits.</a:t>
            </a:r>
            <a:r>
              <a:rPr lang="en-US" baseline="0" dirty="0"/>
              <a:t>  Let’s assume that you will receive a 3% cost-of-living adjustment every year:</a:t>
            </a:r>
            <a:endParaRPr lang="en-US" dirty="0"/>
          </a:p>
          <a:p>
            <a:pPr marL="122222" lvl="1" indent="-122222">
              <a:spcBef>
                <a:spcPts val="621"/>
              </a:spcBef>
              <a:buClr>
                <a:srgbClr val="0070C0"/>
              </a:buClr>
              <a:buFont typeface="Wingdings" pitchFamily="2" charset="2"/>
              <a:buChar char="§"/>
            </a:pPr>
            <a:r>
              <a:rPr lang="en-US" dirty="0"/>
              <a:t>take distributions at age 62 (assuming a monthly payment of $1,500), the total Social Security benefit at age 95 is $1,039,143</a:t>
            </a:r>
          </a:p>
          <a:p>
            <a:pPr marL="122222" lvl="1" indent="-122222">
              <a:buClr>
                <a:srgbClr val="0070C0"/>
              </a:buClr>
              <a:buFont typeface="Wingdings" pitchFamily="2" charset="2"/>
              <a:buChar char="§"/>
            </a:pPr>
            <a:r>
              <a:rPr lang="en-US" dirty="0"/>
              <a:t>take distributions at age 66 (assuming a monthly payment of $2,000), the total Social Security benefit at age 95 is $1,285,117</a:t>
            </a:r>
          </a:p>
          <a:p>
            <a:pPr marL="122222" lvl="1" indent="-122222">
              <a:buClr>
                <a:srgbClr val="0070C0"/>
              </a:buClr>
              <a:buFont typeface="Wingdings" pitchFamily="2" charset="2"/>
              <a:buChar char="§"/>
            </a:pPr>
            <a:r>
              <a:rPr lang="en-US" dirty="0"/>
              <a:t>take distributions at age 70 (assuming a monthly payment of $2,640), the total Social Security benefit at age 95 is $1,531,112</a:t>
            </a:r>
          </a:p>
          <a:p>
            <a:pPr eaLnBrk="1" hangingPunct="1"/>
            <a:endParaRPr lang="en-US" dirty="0"/>
          </a:p>
          <a:p>
            <a:pPr eaLnBrk="1" hangingPunct="1"/>
            <a:r>
              <a:rPr lang="en-US" dirty="0"/>
              <a:t>Even if you don’t live to 95 it may make sense to delay benefits.  </a:t>
            </a:r>
          </a:p>
          <a:p>
            <a:pPr eaLnBrk="1" hangingPunct="1"/>
            <a:endParaRPr lang="en-US" dirty="0"/>
          </a:p>
          <a:p>
            <a:pPr eaLnBrk="1" hangingPunct="1"/>
            <a:r>
              <a:rPr lang="en-US" dirty="0"/>
              <a:t>If you delay taking distributions until:</a:t>
            </a:r>
            <a:r>
              <a:rPr lang="en-US" b="1" dirty="0"/>
              <a:t>[CLICK]</a:t>
            </a:r>
          </a:p>
          <a:p>
            <a:pPr marL="120634" lvl="1" indent="-120634">
              <a:spcBef>
                <a:spcPts val="621"/>
              </a:spcBef>
              <a:buClr>
                <a:srgbClr val="0070C0"/>
              </a:buClr>
              <a:buFont typeface="Wingdings" pitchFamily="2" charset="2"/>
              <a:buChar char="§"/>
            </a:pPr>
            <a:r>
              <a:rPr lang="en-US" dirty="0"/>
              <a:t>66 instead of 62, and you live past age 76, you will receive more Social Security benefits</a:t>
            </a:r>
            <a:r>
              <a:rPr lang="en-US" b="0" dirty="0"/>
              <a:t>.</a:t>
            </a:r>
            <a:r>
              <a:rPr lang="en-US" b="1" dirty="0"/>
              <a:t>[CLICK]</a:t>
            </a:r>
          </a:p>
          <a:p>
            <a:pPr marL="120634" lvl="1" indent="-120634">
              <a:buClr>
                <a:srgbClr val="0070C0"/>
              </a:buClr>
              <a:buFont typeface="Wingdings" pitchFamily="2" charset="2"/>
              <a:buChar char="§"/>
            </a:pPr>
            <a:r>
              <a:rPr lang="en-US" dirty="0"/>
              <a:t>70</a:t>
            </a:r>
            <a:r>
              <a:rPr lang="en-US" baseline="0" dirty="0"/>
              <a:t> </a:t>
            </a:r>
            <a:r>
              <a:rPr lang="en-US" dirty="0"/>
              <a:t>instead of 62, and you live past age 79, you will receive more Social Security benefits</a:t>
            </a:r>
            <a:r>
              <a:rPr lang="en-US" b="0" dirty="0"/>
              <a:t>.</a:t>
            </a:r>
            <a:r>
              <a:rPr lang="en-US" b="1" dirty="0"/>
              <a:t>[CLICK]</a:t>
            </a:r>
          </a:p>
          <a:p>
            <a:pPr marL="120634" lvl="1" indent="-120634">
              <a:buClr>
                <a:srgbClr val="0070C0"/>
              </a:buClr>
              <a:buFont typeface="Wingdings" pitchFamily="2" charset="2"/>
              <a:buChar char="§"/>
            </a:pPr>
            <a:r>
              <a:rPr lang="en-US" dirty="0"/>
              <a:t>70 instead of 66 and live past age 81, you will receive more Social Security benefits.</a:t>
            </a:r>
            <a:r>
              <a:rPr lang="en-US" b="1" dirty="0"/>
              <a:t>  </a:t>
            </a:r>
          </a:p>
          <a:p>
            <a:pPr lvl="1" eaLnBrk="1" hangingPunct="1"/>
            <a:endParaRPr lang="en-US" dirty="0"/>
          </a:p>
          <a:p>
            <a:pPr eaLnBrk="1" hangingPunct="1"/>
            <a:r>
              <a:rPr lang="en-US" dirty="0"/>
              <a:t>The longer you live past those “breakeven points,” the more benefits you will receive.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 Please hide if not using.] </a:t>
            </a:r>
          </a:p>
          <a:p>
            <a:endParaRPr lang="en-US" b="1" dirty="0"/>
          </a:p>
          <a:p>
            <a:r>
              <a:rPr lang="en-US" dirty="0"/>
              <a:t>Besides age, there are other factors to consider</a:t>
            </a:r>
            <a:r>
              <a:rPr lang="en-US" baseline="0" dirty="0"/>
              <a:t> when determining when to begin Social Security payments. </a:t>
            </a:r>
          </a:p>
          <a:p>
            <a:endParaRPr lang="en-US" baseline="0" dirty="0"/>
          </a:p>
          <a:p>
            <a:r>
              <a:rPr lang="en-US" baseline="0" dirty="0"/>
              <a:t>Depending on their age, if still working and collecting Social Security benefits, their benefits could be reduced.  </a:t>
            </a:r>
            <a:r>
              <a:rPr lang="en-US" b="1" baseline="0" dirty="0"/>
              <a:t>[Read Slide] </a:t>
            </a:r>
            <a:endParaRPr lang="en-US" b="1"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17</a:t>
            </a:fld>
            <a:endParaRPr lang="en-US"/>
          </a:p>
        </p:txBody>
      </p:sp>
    </p:spTree>
    <p:extLst>
      <p:ext uri="{BB962C8B-B14F-4D97-AF65-F5344CB8AC3E}">
        <p14:creationId xmlns:p14="http://schemas.microsoft.com/office/powerpoint/2010/main" val="838671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53973"/>
            <a:fld id="{CA6FF521-AA74-482A-BC50-E54450E31157}" type="slidenum">
              <a:rPr lang="en-US" smtClean="0">
                <a:ea typeface="ＭＳ Ｐゴシック"/>
                <a:cs typeface="ＭＳ Ｐゴシック"/>
              </a:rPr>
              <a:pPr defTabSz="953973"/>
              <a:t>18</a:t>
            </a:fld>
            <a:endParaRPr lang="en-US" dirty="0">
              <a:ea typeface="ＭＳ Ｐゴシック"/>
              <a:cs typeface="ＭＳ Ｐゴシック"/>
            </a:endParaRPr>
          </a:p>
        </p:txBody>
      </p:sp>
      <p:sp>
        <p:nvSpPr>
          <p:cNvPr id="47107" name="Rectangle 2"/>
          <p:cNvSpPr>
            <a:spLocks noChangeArrowheads="1"/>
          </p:cNvSpPr>
          <p:nvPr/>
        </p:nvSpPr>
        <p:spPr bwMode="auto">
          <a:xfrm>
            <a:off x="4093793" y="-1625"/>
            <a:ext cx="3128813" cy="480674"/>
          </a:xfrm>
          <a:prstGeom prst="rect">
            <a:avLst/>
          </a:prstGeom>
          <a:noFill/>
          <a:ln w="9525">
            <a:noFill/>
            <a:miter lim="800000"/>
            <a:headEnd/>
            <a:tailEnd/>
          </a:ln>
        </p:spPr>
        <p:txBody>
          <a:bodyPr wrap="none" lIns="90386" tIns="45193" rIns="90386" bIns="45193" anchor="ctr"/>
          <a:lstStyle/>
          <a:p>
            <a:endParaRPr lang="en-US"/>
          </a:p>
        </p:txBody>
      </p:sp>
      <p:sp>
        <p:nvSpPr>
          <p:cNvPr id="47108" name="Rectangle 3"/>
          <p:cNvSpPr>
            <a:spLocks noChangeArrowheads="1"/>
          </p:cNvSpPr>
          <p:nvPr/>
        </p:nvSpPr>
        <p:spPr bwMode="auto">
          <a:xfrm>
            <a:off x="4093793" y="9028840"/>
            <a:ext cx="3128813" cy="480673"/>
          </a:xfrm>
          <a:prstGeom prst="rect">
            <a:avLst/>
          </a:prstGeom>
          <a:noFill/>
          <a:ln w="9525">
            <a:noFill/>
            <a:miter lim="800000"/>
            <a:headEnd/>
            <a:tailEnd/>
          </a:ln>
        </p:spPr>
        <p:txBody>
          <a:bodyPr wrap="none" lIns="90386" tIns="45193" rIns="90386" bIns="45193" anchor="ctr"/>
          <a:lstStyle/>
          <a:p>
            <a:endParaRPr lang="en-US"/>
          </a:p>
        </p:txBody>
      </p:sp>
      <p:sp>
        <p:nvSpPr>
          <p:cNvPr id="47109" name="Rectangle 4"/>
          <p:cNvSpPr>
            <a:spLocks noChangeArrowheads="1"/>
          </p:cNvSpPr>
          <p:nvPr/>
        </p:nvSpPr>
        <p:spPr bwMode="auto">
          <a:xfrm>
            <a:off x="2" y="9028840"/>
            <a:ext cx="3128814" cy="480673"/>
          </a:xfrm>
          <a:prstGeom prst="rect">
            <a:avLst/>
          </a:prstGeom>
          <a:noFill/>
          <a:ln w="9525">
            <a:noFill/>
            <a:miter lim="800000"/>
            <a:headEnd/>
            <a:tailEnd/>
          </a:ln>
        </p:spPr>
        <p:txBody>
          <a:bodyPr wrap="none" lIns="90386" tIns="45193" rIns="90386" bIns="45193" anchor="ctr"/>
          <a:lstStyle/>
          <a:p>
            <a:endParaRPr lang="en-US"/>
          </a:p>
        </p:txBody>
      </p:sp>
      <p:sp>
        <p:nvSpPr>
          <p:cNvPr id="47110" name="Rectangle 5"/>
          <p:cNvSpPr>
            <a:spLocks noChangeArrowheads="1"/>
          </p:cNvSpPr>
          <p:nvPr/>
        </p:nvSpPr>
        <p:spPr bwMode="auto">
          <a:xfrm>
            <a:off x="2" y="-1625"/>
            <a:ext cx="3128814" cy="480674"/>
          </a:xfrm>
          <a:prstGeom prst="rect">
            <a:avLst/>
          </a:prstGeom>
          <a:noFill/>
          <a:ln w="9525">
            <a:noFill/>
            <a:miter lim="800000"/>
            <a:headEnd/>
            <a:tailEnd/>
          </a:ln>
        </p:spPr>
        <p:txBody>
          <a:bodyPr wrap="none" lIns="90386" tIns="45193" rIns="90386" bIns="45193" anchor="ctr"/>
          <a:lstStyle/>
          <a:p>
            <a:endParaRPr lang="en-US"/>
          </a:p>
        </p:txBody>
      </p:sp>
      <p:sp>
        <p:nvSpPr>
          <p:cNvPr id="47111" name="Rectangle 6"/>
          <p:cNvSpPr>
            <a:spLocks noChangeArrowheads="1"/>
          </p:cNvSpPr>
          <p:nvPr/>
        </p:nvSpPr>
        <p:spPr bwMode="auto">
          <a:xfrm>
            <a:off x="4093793" y="-1625"/>
            <a:ext cx="3128813" cy="480674"/>
          </a:xfrm>
          <a:prstGeom prst="rect">
            <a:avLst/>
          </a:prstGeom>
          <a:noFill/>
          <a:ln w="9525">
            <a:noFill/>
            <a:miter lim="800000"/>
            <a:headEnd/>
            <a:tailEnd/>
          </a:ln>
        </p:spPr>
        <p:txBody>
          <a:bodyPr wrap="none" lIns="90386" tIns="45193" rIns="90386" bIns="45193" anchor="ctr"/>
          <a:lstStyle/>
          <a:p>
            <a:endParaRPr lang="en-US"/>
          </a:p>
        </p:txBody>
      </p:sp>
      <p:sp>
        <p:nvSpPr>
          <p:cNvPr id="47112" name="Rectangle 7"/>
          <p:cNvSpPr>
            <a:spLocks noChangeArrowheads="1"/>
          </p:cNvSpPr>
          <p:nvPr/>
        </p:nvSpPr>
        <p:spPr bwMode="auto">
          <a:xfrm>
            <a:off x="4093793" y="9028840"/>
            <a:ext cx="3128813" cy="480673"/>
          </a:xfrm>
          <a:prstGeom prst="rect">
            <a:avLst/>
          </a:prstGeom>
          <a:noFill/>
          <a:ln w="9525">
            <a:noFill/>
            <a:miter lim="800000"/>
            <a:headEnd/>
            <a:tailEnd/>
          </a:ln>
        </p:spPr>
        <p:txBody>
          <a:bodyPr wrap="none" lIns="90386" tIns="45193" rIns="90386" bIns="45193" anchor="ctr"/>
          <a:lstStyle/>
          <a:p>
            <a:endParaRPr lang="en-US"/>
          </a:p>
        </p:txBody>
      </p:sp>
      <p:sp>
        <p:nvSpPr>
          <p:cNvPr id="47113" name="Rectangle 8"/>
          <p:cNvSpPr>
            <a:spLocks noChangeArrowheads="1"/>
          </p:cNvSpPr>
          <p:nvPr/>
        </p:nvSpPr>
        <p:spPr bwMode="auto">
          <a:xfrm>
            <a:off x="2" y="9028840"/>
            <a:ext cx="3128814" cy="480673"/>
          </a:xfrm>
          <a:prstGeom prst="rect">
            <a:avLst/>
          </a:prstGeom>
          <a:noFill/>
          <a:ln w="9525">
            <a:noFill/>
            <a:miter lim="800000"/>
            <a:headEnd/>
            <a:tailEnd/>
          </a:ln>
        </p:spPr>
        <p:txBody>
          <a:bodyPr wrap="none" lIns="90386" tIns="45193" rIns="90386" bIns="45193" anchor="ctr"/>
          <a:lstStyle/>
          <a:p>
            <a:endParaRPr lang="en-US"/>
          </a:p>
        </p:txBody>
      </p:sp>
      <p:sp>
        <p:nvSpPr>
          <p:cNvPr id="47114" name="Rectangle 9"/>
          <p:cNvSpPr>
            <a:spLocks noChangeArrowheads="1"/>
          </p:cNvSpPr>
          <p:nvPr/>
        </p:nvSpPr>
        <p:spPr bwMode="auto">
          <a:xfrm>
            <a:off x="2" y="-1625"/>
            <a:ext cx="3128814" cy="480674"/>
          </a:xfrm>
          <a:prstGeom prst="rect">
            <a:avLst/>
          </a:prstGeom>
          <a:noFill/>
          <a:ln w="9525">
            <a:noFill/>
            <a:miter lim="800000"/>
            <a:headEnd/>
            <a:tailEnd/>
          </a:ln>
        </p:spPr>
        <p:txBody>
          <a:bodyPr wrap="none" lIns="90386" tIns="45193" rIns="90386" bIns="45193" anchor="ctr"/>
          <a:lstStyle/>
          <a:p>
            <a:endParaRPr lang="en-US"/>
          </a:p>
        </p:txBody>
      </p:sp>
      <p:sp>
        <p:nvSpPr>
          <p:cNvPr id="47115" name="Rectangle 11"/>
          <p:cNvSpPr>
            <a:spLocks noGrp="1" noRot="1" noChangeAspect="1" noChangeArrowheads="1" noTextEdit="1"/>
          </p:cNvSpPr>
          <p:nvPr>
            <p:ph type="sldImg"/>
          </p:nvPr>
        </p:nvSpPr>
        <p:spPr>
          <a:xfrm>
            <a:off x="1244600" y="720725"/>
            <a:ext cx="4733925" cy="3551238"/>
          </a:xfrm>
          <a:ln w="12700" cap="flat">
            <a:solidFill>
              <a:schemeClr val="tx1"/>
            </a:solidFill>
          </a:ln>
        </p:spPr>
      </p:sp>
      <p:sp>
        <p:nvSpPr>
          <p:cNvPr id="47116" name="Rectangle 13"/>
          <p:cNvSpPr>
            <a:spLocks noGrp="1" noChangeArrowheads="1"/>
          </p:cNvSpPr>
          <p:nvPr>
            <p:ph type="body" idx="1"/>
          </p:nvPr>
        </p:nvSpPr>
        <p:spPr>
          <a:xfrm>
            <a:off x="1205406" y="4373144"/>
            <a:ext cx="4738197" cy="4145796"/>
          </a:xfrm>
          <a:noFill/>
          <a:ln/>
        </p:spPr>
        <p:txBody>
          <a:bodyPr lIns="93374" tIns="46686" rIns="93374" bIns="46686">
            <a:normAutofit/>
          </a:bodyPr>
          <a:lstStyle/>
          <a:p>
            <a:r>
              <a:rPr lang="en-US" b="1" dirty="0"/>
              <a:t>[OPTIONAL SLIDE: please hide if not using]</a:t>
            </a:r>
          </a:p>
          <a:p>
            <a:pPr defTabSz="936373">
              <a:defRPr/>
            </a:pPr>
            <a:endParaRPr lang="en-US" b="1" dirty="0"/>
          </a:p>
          <a:p>
            <a:r>
              <a:rPr lang="en-US" dirty="0">
                <a:ea typeface="ＭＳ Ｐゴシック"/>
              </a:rPr>
              <a:t>Social Security benefits may be taxable depending on the amount of provisional income. Provisional income equals ½ of Social Security benefits plus other income received during the year, even tax-free savings bond interest.</a:t>
            </a:r>
          </a:p>
          <a:p>
            <a:endParaRPr lang="en-US" dirty="0">
              <a:ea typeface="ＭＳ Ｐゴシック"/>
            </a:endParaRPr>
          </a:p>
          <a:p>
            <a:r>
              <a:rPr lang="en-US" dirty="0">
                <a:ea typeface="ＭＳ Ｐゴシック"/>
              </a:rPr>
              <a:t>Provisional income includes </a:t>
            </a:r>
            <a:r>
              <a:rPr lang="en-US" b="1" dirty="0">
                <a:ea typeface="ＭＳ Ｐゴシック"/>
              </a:rPr>
              <a:t>[Read right-hand column of what’s included and not included]</a:t>
            </a:r>
          </a:p>
          <a:p>
            <a:endParaRPr lang="en-US" dirty="0">
              <a:ea typeface="ＭＳ Ｐゴシック"/>
            </a:endParaRPr>
          </a:p>
          <a:p>
            <a:r>
              <a:rPr lang="en-US" dirty="0">
                <a:ea typeface="ＭＳ Ｐゴシック"/>
              </a:rPr>
              <a:t>Once the amount of provisional income is determined, how much Social Security income will be taxable is based on these thresholds: </a:t>
            </a:r>
          </a:p>
          <a:p>
            <a:pPr marL="123565" lvl="1" indent="-123565">
              <a:spcBef>
                <a:spcPts val="614"/>
              </a:spcBef>
              <a:buClr>
                <a:srgbClr val="0070C0"/>
              </a:buClr>
              <a:buFont typeface="Wingdings" pitchFamily="2" charset="2"/>
              <a:buChar char="§"/>
            </a:pPr>
            <a:r>
              <a:rPr lang="en-US" dirty="0">
                <a:ea typeface="ＭＳ Ｐゴシック"/>
              </a:rPr>
              <a:t>Single persons: $25,000</a:t>
            </a:r>
          </a:p>
          <a:p>
            <a:pPr marL="123565" lvl="1" indent="-123565">
              <a:buClr>
                <a:srgbClr val="0070C0"/>
              </a:buClr>
              <a:buFont typeface="Wingdings" pitchFamily="2" charset="2"/>
              <a:buChar char="§"/>
            </a:pPr>
            <a:r>
              <a:rPr lang="en-US" dirty="0">
                <a:ea typeface="ＭＳ Ｐゴシック"/>
              </a:rPr>
              <a:t>Married couples filing a joint return: $32,000</a:t>
            </a:r>
          </a:p>
          <a:p>
            <a:pPr eaLnBrk="1" hangingPunct="1"/>
            <a:endParaRPr lang="en-US" dirty="0">
              <a:ea typeface="ＭＳ Ｐゴシック"/>
            </a:endParaRPr>
          </a:p>
          <a:p>
            <a:pPr eaLnBrk="1" hangingPunct="1"/>
            <a:r>
              <a:rPr lang="en-US" dirty="0">
                <a:ea typeface="ＭＳ Ｐゴシック"/>
              </a:rPr>
              <a:t>These thresholds were put into place (in 1983) with the idea that only wealthy individuals would be paying these taxes. The thresholds are not indexed for inflation which means that the number of people paying taxes is growing.</a:t>
            </a:r>
            <a:r>
              <a:rPr lang="en-US" baseline="0" dirty="0">
                <a:ea typeface="ＭＳ Ｐゴシック"/>
              </a:rPr>
              <a:t> As time passes, the benefit and the amount of taxes paid will be increasing.</a:t>
            </a:r>
            <a:endParaRPr lang="en-US" dirty="0">
              <a:ea typeface="ＭＳ Ｐゴシック"/>
            </a:endParaRPr>
          </a:p>
          <a:p>
            <a:pPr eaLnBrk="1" hangingPunct="1"/>
            <a:endParaRPr lang="en-US" dirty="0">
              <a:ea typeface="ＭＳ Ｐゴシック"/>
            </a:endParaRPr>
          </a:p>
          <a:p>
            <a:pPr eaLnBrk="1" hangingPunct="1"/>
            <a:endParaRPr lang="en-US" i="1" dirty="0">
              <a:ea typeface="ＭＳ Ｐゴシック"/>
            </a:endParaRPr>
          </a:p>
          <a:p>
            <a:pPr eaLnBrk="1" hangingPunct="1"/>
            <a:endParaRPr lang="en-US" dirty="0">
              <a:ea typeface="ＭＳ Ｐゴシック"/>
            </a:endParaRPr>
          </a:p>
        </p:txBody>
      </p:sp>
    </p:spTree>
    <p:extLst>
      <p:ext uri="{BB962C8B-B14F-4D97-AF65-F5344CB8AC3E}">
        <p14:creationId xmlns:p14="http://schemas.microsoft.com/office/powerpoint/2010/main" val="122332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a:t>
            </a:r>
            <a:r>
              <a:rPr lang="en-US" baseline="0" dirty="0"/>
              <a:t> should be noted that it is possible to receive benefits even if the taxpayer never worked or did not have enough credits to be eligible for benefits. Someone who is married can receive Social Security benefits based on their spouse’s earnings history. In addition, if a married taxpayer has met the 40 quarter requirement, he or she can elect to receive benefits based on their own personal earnings record or their spouse’s.</a:t>
            </a:r>
          </a:p>
          <a:p>
            <a:endParaRPr lang="en-US" baseline="0" dirty="0"/>
          </a:p>
          <a:p>
            <a:r>
              <a:rPr lang="en-US" b="1" baseline="0" dirty="0"/>
              <a:t>[CLICK] </a:t>
            </a:r>
            <a:r>
              <a:rPr lang="en-US" b="0" baseline="0" dirty="0"/>
              <a:t>If benefits</a:t>
            </a:r>
            <a:r>
              <a:rPr lang="en-US" b="0" dirty="0"/>
              <a:t> are based on the spouse’s earnings history, the</a:t>
            </a:r>
            <a:r>
              <a:rPr lang="en-US" b="0" baseline="0" dirty="0"/>
              <a:t> </a:t>
            </a:r>
            <a:r>
              <a:rPr lang="en-US" baseline="0" dirty="0"/>
              <a:t>spousal benefit is up to 50% of the working spouse’s Social Security benefit.  However, the spouse cannot claim spousal benefits until the working spouse files for benefits.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19</a:t>
            </a:fld>
            <a:endParaRPr lang="en-US" dirty="0"/>
          </a:p>
        </p:txBody>
      </p:sp>
    </p:spTree>
    <p:extLst>
      <p:ext uri="{BB962C8B-B14F-4D97-AF65-F5344CB8AC3E}">
        <p14:creationId xmlns:p14="http://schemas.microsoft.com/office/powerpoint/2010/main" val="266886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[REQUIRED SLIDE FOR JP MORGAN CHASE AND CITIBANK. REMOVE WHEN USING FOR ALL OTHER FIRMS]</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My name is _______________.  Today we are going to talk about some of the income challenges you might face in retirement. Just know that you are not alone in facing them. Every one of us will face any number of these challenges. </a:t>
            </a:r>
          </a:p>
          <a:p>
            <a:endParaRPr lang="en-US" dirty="0"/>
          </a:p>
        </p:txBody>
      </p:sp>
      <p:sp>
        <p:nvSpPr>
          <p:cNvPr id="4" name="Slide Number Placeholder 3"/>
          <p:cNvSpPr>
            <a:spLocks noGrp="1"/>
          </p:cNvSpPr>
          <p:nvPr>
            <p:ph type="sldNum" sz="quarter" idx="10"/>
          </p:nvPr>
        </p:nvSpPr>
        <p:spPr/>
        <p:txBody>
          <a:bodyPr/>
          <a:lstStyle/>
          <a:p>
            <a:fld id="{6295394F-3ACB-4A71-ACE6-D95FE9B42A9E}" type="slidenum">
              <a:rPr lang="en-US" smtClean="0"/>
              <a:pPr/>
              <a:t>2</a:t>
            </a:fld>
            <a:endParaRPr lang="en-US"/>
          </a:p>
        </p:txBody>
      </p:sp>
    </p:spTree>
    <p:extLst>
      <p:ext uri="{BB962C8B-B14F-4D97-AF65-F5344CB8AC3E}">
        <p14:creationId xmlns:p14="http://schemas.microsoft.com/office/powerpoint/2010/main" val="42281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D2FB5-A996-41DF-AF11-FD35F1E8FA77}" type="slidenum">
              <a:rPr lang="en-US"/>
              <a:pPr/>
              <a:t>20</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63345" y="4517018"/>
            <a:ext cx="5295921" cy="4279280"/>
          </a:xfrm>
        </p:spPr>
        <p:txBody>
          <a:bodyPr/>
          <a:lstStyle/>
          <a:p>
            <a:r>
              <a:rPr lang="en-US" dirty="0"/>
              <a:t>Another way a spouse can receive Social Security benefits is when his/her spouse passes away. This type of benefit is known as </a:t>
            </a:r>
            <a:r>
              <a:rPr lang="en-US" b="1" i="1" dirty="0"/>
              <a:t>survivor benefits</a:t>
            </a:r>
            <a:r>
              <a:rPr lang="en-US" dirty="0"/>
              <a:t>. If the surviving spouse is at full retirement age, the benefit will step up to 100% of the deceased spouse’s benefit.</a:t>
            </a:r>
          </a:p>
          <a:p>
            <a:endParaRPr lang="en-US" dirty="0"/>
          </a:p>
          <a:p>
            <a:r>
              <a:rPr lang="en-US" dirty="0"/>
              <a:t>Survivor benefits can start as early as age 60, but if they begin this early the benefit will be reduced.</a:t>
            </a:r>
          </a:p>
          <a:p>
            <a:endParaRPr lang="en-US" dirty="0"/>
          </a:p>
          <a:p>
            <a:r>
              <a:rPr lang="en-US" dirty="0"/>
              <a:t>A surviving spouse who is collecting survivor benefits can also switch to his or her own benefits at a later point. We’ll talk about this strategy in a few minutes.</a:t>
            </a:r>
          </a:p>
          <a:p>
            <a:endParaRPr lang="en-US" dirty="0"/>
          </a:p>
        </p:txBody>
      </p:sp>
    </p:spTree>
    <p:extLst>
      <p:ext uri="{BB962C8B-B14F-4D97-AF65-F5344CB8AC3E}">
        <p14:creationId xmlns:p14="http://schemas.microsoft.com/office/powerpoint/2010/main" val="94863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6AD99-E70F-4A53-B2C6-B423C25106E5}" type="slidenum">
              <a:rPr lang="en-US"/>
              <a:pPr/>
              <a:t>21</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63348" y="4517018"/>
            <a:ext cx="5295921" cy="4279280"/>
          </a:xfrm>
        </p:spPr>
        <p:txBody>
          <a:bodyPr/>
          <a:lstStyle/>
          <a:p>
            <a:r>
              <a:rPr lang="en-US" dirty="0"/>
              <a:t>Let’s look at some examples.</a:t>
            </a:r>
          </a:p>
        </p:txBody>
      </p:sp>
    </p:spTree>
    <p:extLst>
      <p:ext uri="{BB962C8B-B14F-4D97-AF65-F5344CB8AC3E}">
        <p14:creationId xmlns:p14="http://schemas.microsoft.com/office/powerpoint/2010/main" val="185105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6AD99-E70F-4A53-B2C6-B423C25106E5}" type="slidenum">
              <a:rPr lang="en-US"/>
              <a:pPr/>
              <a:t>22</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63348" y="4517018"/>
            <a:ext cx="5295921" cy="4279280"/>
          </a:xfrm>
        </p:spPr>
        <p:txBody>
          <a:bodyPr/>
          <a:lstStyle/>
          <a:p>
            <a:r>
              <a:rPr lang="en-US" dirty="0"/>
              <a:t>Here</a:t>
            </a:r>
            <a:r>
              <a:rPr lang="en-US" baseline="0" dirty="0"/>
              <a:t> both Gary and Amy decide to take their benefits at age 62.</a:t>
            </a:r>
          </a:p>
          <a:p>
            <a:endParaRPr lang="en-US" dirty="0"/>
          </a:p>
          <a:p>
            <a:r>
              <a:rPr lang="en-US" dirty="0"/>
              <a:t>If Gary takes benefits at 62, they will be reduced 25% to $1,500/month because of early payment reductions.</a:t>
            </a:r>
            <a:r>
              <a:rPr lang="en-US" baseline="0" dirty="0"/>
              <a:t>  If</a:t>
            </a:r>
            <a:r>
              <a:rPr lang="en-US" dirty="0"/>
              <a:t> Amy takes benefits at age 62, assuming her full retirement age is 66, her spousal benefit will be reduced to 35% of Gary’s FRA benefit ($2,000), leaving her with a Social Security benefit of $700.</a:t>
            </a:r>
          </a:p>
          <a:p>
            <a:endParaRPr lang="en-US" dirty="0"/>
          </a:p>
          <a:p>
            <a:r>
              <a:rPr lang="en-US" dirty="0"/>
              <a:t>If</a:t>
            </a:r>
            <a:r>
              <a:rPr lang="en-US" baseline="0" dirty="0"/>
              <a:t> Gary passes away after claiming his benefit before FRA, and Amy makes her survivor’s claim after her FRA, her survivor’s benefit will not be lower than 82.5% of Gary’s Primary Insurance Amount, so she will receive $1,650 instead of the $1,500 Gary was receiving.</a:t>
            </a:r>
            <a:endParaRPr lang="en-US" dirty="0"/>
          </a:p>
        </p:txBody>
      </p:sp>
    </p:spTree>
    <p:extLst>
      <p:ext uri="{BB962C8B-B14F-4D97-AF65-F5344CB8AC3E}">
        <p14:creationId xmlns:p14="http://schemas.microsoft.com/office/powerpoint/2010/main" val="197768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6AD99-E70F-4A53-B2C6-B423C25106E5}" type="slidenum">
              <a:rPr lang="en-US"/>
              <a:pPr/>
              <a:t>23</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63348" y="4517018"/>
            <a:ext cx="5295921" cy="4279280"/>
          </a:xfrm>
        </p:spPr>
        <p:txBody>
          <a:bodyPr/>
          <a:lstStyle/>
          <a:p>
            <a:r>
              <a:rPr lang="en-US" dirty="0"/>
              <a:t>Under</a:t>
            </a:r>
            <a:r>
              <a:rPr lang="en-US" baseline="0" dirty="0"/>
              <a:t> example #2, both Gary and Amy make their claim for benefits at FRA.</a:t>
            </a:r>
          </a:p>
          <a:p>
            <a:endParaRPr lang="en-US" baseline="0" dirty="0"/>
          </a:p>
          <a:p>
            <a:r>
              <a:rPr lang="en-US" baseline="0" dirty="0"/>
              <a:t>Gary receives his PIA of $2,000, and Amy receives the full 50% spousal benefit as age reductions no longer apply</a:t>
            </a:r>
          </a:p>
          <a:p>
            <a:endParaRPr lang="en-US" baseline="0" dirty="0"/>
          </a:p>
          <a:p>
            <a:r>
              <a:rPr lang="en-US" baseline="0" dirty="0"/>
              <a:t>When Gary passes away, Amy will collect 100% of Gary’s benefit and drop the spousal benefit.</a:t>
            </a:r>
            <a:endParaRPr lang="en-US" dirty="0"/>
          </a:p>
        </p:txBody>
      </p:sp>
    </p:spTree>
    <p:extLst>
      <p:ext uri="{BB962C8B-B14F-4D97-AF65-F5344CB8AC3E}">
        <p14:creationId xmlns:p14="http://schemas.microsoft.com/office/powerpoint/2010/main" val="3001028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6AD99-E70F-4A53-B2C6-B423C25106E5}" type="slidenum">
              <a:rPr lang="en-US"/>
              <a:pPr/>
              <a:t>24</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63348" y="4517018"/>
            <a:ext cx="5295921" cy="4279280"/>
          </a:xfrm>
        </p:spPr>
        <p:txBody>
          <a:bodyPr/>
          <a:lstStyle/>
          <a:p>
            <a:r>
              <a:rPr lang="en-US" dirty="0"/>
              <a:t>In </a:t>
            </a:r>
            <a:r>
              <a:rPr lang="en-US" baseline="0" dirty="0"/>
              <a:t>example 3, Gary waits to age 70 to make his claim for benefits. </a:t>
            </a:r>
          </a:p>
          <a:p>
            <a:endParaRPr lang="en-US" baseline="0" dirty="0"/>
          </a:p>
          <a:p>
            <a:r>
              <a:rPr lang="en-US" baseline="0" dirty="0"/>
              <a:t>At age 70, Gary gets the benefit of 4 years of Delayed Retirement Credits, which have raised his benefit to $2,640, or 132% of his PIA.</a:t>
            </a:r>
          </a:p>
          <a:p>
            <a:endParaRPr lang="en-US" baseline="0" dirty="0"/>
          </a:p>
          <a:p>
            <a:r>
              <a:rPr lang="en-US" baseline="0" dirty="0"/>
              <a:t>Amy can now make a claim for spousal benefits. She was not able to do so prior to this time because Gary had not filed a claim for benefits. </a:t>
            </a:r>
          </a:p>
          <a:p>
            <a:endParaRPr lang="en-US" baseline="0" dirty="0"/>
          </a:p>
          <a:p>
            <a:r>
              <a:rPr lang="en-US" baseline="0" dirty="0"/>
              <a:t>Since Amy has attained FRA, she will receive the full 50% spousal benefit. Notice that the spousal benefit has not been increased due to Gary’s delayed retirement credits. DRCs do not increase the spousal benefit above the maximum of 50% of the FRA benefit.</a:t>
            </a:r>
          </a:p>
          <a:p>
            <a:endParaRPr lang="en-US" baseline="0" dirty="0"/>
          </a:p>
          <a:p>
            <a:r>
              <a:rPr lang="en-US" baseline="0" dirty="0"/>
              <a:t>When Gary passes away, Amy will drop the spousal benefit and step up to the benefit Gary was receiving at the time of his death.</a:t>
            </a:r>
            <a:endParaRPr lang="en-US" dirty="0"/>
          </a:p>
        </p:txBody>
      </p:sp>
    </p:spTree>
    <p:extLst>
      <p:ext uri="{BB962C8B-B14F-4D97-AF65-F5344CB8AC3E}">
        <p14:creationId xmlns:p14="http://schemas.microsoft.com/office/powerpoint/2010/main" val="1896055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shows the hypothetical payouts for each filing age.</a:t>
            </a:r>
            <a:r>
              <a:rPr lang="en-US" baseline="0" dirty="0"/>
              <a:t> </a:t>
            </a:r>
            <a:endParaRPr lang="en-US" dirty="0"/>
          </a:p>
          <a:p>
            <a:endParaRPr lang="en-US" b="1"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25</a:t>
            </a:fld>
            <a:endParaRPr lang="en-US"/>
          </a:p>
        </p:txBody>
      </p:sp>
    </p:spTree>
    <p:extLst>
      <p:ext uri="{BB962C8B-B14F-4D97-AF65-F5344CB8AC3E}">
        <p14:creationId xmlns:p14="http://schemas.microsoft.com/office/powerpoint/2010/main" val="3744866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2643F-79DA-4F4E-8EFD-7C9E63488A36}" type="slidenum">
              <a:rPr lang="en-US"/>
              <a:pPr/>
              <a:t>26</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xfrm>
            <a:off x="963345" y="4517018"/>
            <a:ext cx="5295921" cy="4279280"/>
          </a:xfrm>
        </p:spPr>
        <p:txBody>
          <a:bodyPr/>
          <a:lstStyle/>
          <a:p>
            <a:r>
              <a:rPr lang="en-US" dirty="0"/>
              <a:t>Divorced</a:t>
            </a:r>
            <a:r>
              <a:rPr lang="en-US" baseline="0" dirty="0"/>
              <a:t> individuals </a:t>
            </a:r>
            <a:r>
              <a:rPr lang="en-US" dirty="0"/>
              <a:t>can still collect benefits from an ex-spouse’s Social Security record as long as the marriage lasted at least 10 years. In other words, when determining benefits, calculate them assuming the claimant has not remarried. </a:t>
            </a:r>
          </a:p>
          <a:p>
            <a:endParaRPr lang="en-US" dirty="0"/>
          </a:p>
          <a:p>
            <a:r>
              <a:rPr lang="en-US" dirty="0"/>
              <a:t>If a divorced ex-spouse has passed away, an individual can collect </a:t>
            </a:r>
            <a:r>
              <a:rPr lang="en-US" b="1" i="1" dirty="0"/>
              <a:t>survivor benefits</a:t>
            </a:r>
            <a:r>
              <a:rPr lang="en-US" dirty="0"/>
              <a:t> so long as the marriage lasted for at least 10 years, are age 60 or older and don’t remarry until over age 60 (unless the latter marriage ends, whether by death, divorce, or annulment).</a:t>
            </a:r>
          </a:p>
        </p:txBody>
      </p:sp>
    </p:spTree>
    <p:extLst>
      <p:ext uri="{BB962C8B-B14F-4D97-AF65-F5344CB8AC3E}">
        <p14:creationId xmlns:p14="http://schemas.microsoft.com/office/powerpoint/2010/main" val="1407718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a:t>
            </a:r>
            <a:r>
              <a:rPr lang="en-US" b="1" baseline="0" dirty="0"/>
              <a:t> Slide- hide if not presenting] </a:t>
            </a:r>
            <a:r>
              <a:rPr lang="en-US" dirty="0"/>
              <a:t>, I want to point out recent changes made to Social Security; specifically, Restricted Application and File and Suspend. </a:t>
            </a:r>
            <a:r>
              <a:rPr lang="en-US" b="1" dirty="0"/>
              <a:t>[Read</a:t>
            </a:r>
            <a:r>
              <a:rPr lang="en-US" b="1" baseline="0" dirty="0"/>
              <a:t> Slide]</a:t>
            </a:r>
            <a:endParaRPr lang="en-US" baseline="0" dirty="0"/>
          </a:p>
          <a:p>
            <a:endParaRPr lang="en-US" dirty="0"/>
          </a:p>
          <a:p>
            <a:r>
              <a:rPr lang="en-US" dirty="0"/>
              <a:t>How does the Restricted Application strategy work?</a:t>
            </a:r>
          </a:p>
          <a:p>
            <a:endParaRPr lang="en-US" dirty="0"/>
          </a:p>
          <a:p>
            <a:r>
              <a:rPr lang="en-US" dirty="0"/>
              <a:t>The Restricted Application strategy could allow your spouse to claim a spousal benefit while letting his or her own</a:t>
            </a:r>
            <a:r>
              <a:rPr lang="en-US" baseline="0" dirty="0"/>
              <a:t> </a:t>
            </a:r>
            <a:r>
              <a:rPr lang="en-US" dirty="0"/>
              <a:t>benefit grow. If your spouse is still working and you decide to retire, you may want to consider using this strategy if:</a:t>
            </a:r>
          </a:p>
          <a:p>
            <a:endParaRPr lang="en-US" dirty="0"/>
          </a:p>
          <a:p>
            <a:r>
              <a:rPr lang="en-US" dirty="0"/>
              <a:t>• Both you and your spouse are eligible for a Social Security benefit based on your own work histories, and the spouse who does not wish to restrict the application has filed for his or her Social</a:t>
            </a:r>
            <a:r>
              <a:rPr lang="en-US" baseline="0" dirty="0"/>
              <a:t> </a:t>
            </a:r>
            <a:r>
              <a:rPr lang="en-US" dirty="0"/>
              <a:t>Security benefits.</a:t>
            </a:r>
          </a:p>
          <a:p>
            <a:r>
              <a:rPr lang="en-US" dirty="0"/>
              <a:t>• At least one spouse has reached full retirement age, and that spouse wants to delay his or her own Social Security benefits to take advantage of</a:t>
            </a:r>
            <a:r>
              <a:rPr lang="en-US" baseline="0" dirty="0"/>
              <a:t> </a:t>
            </a:r>
            <a:r>
              <a:rPr lang="en-US" dirty="0"/>
              <a:t>the 8% delayed retirement credit.</a:t>
            </a:r>
          </a:p>
          <a:p>
            <a:endParaRPr lang="en-US" dirty="0"/>
          </a:p>
          <a:p>
            <a:r>
              <a:rPr lang="en-US" dirty="0"/>
              <a:t>Note: You cannot file a restricted application until you have reached full retirement age.</a:t>
            </a:r>
          </a:p>
        </p:txBody>
      </p:sp>
      <p:sp>
        <p:nvSpPr>
          <p:cNvPr id="4" name="Slide Number Placeholder 3"/>
          <p:cNvSpPr>
            <a:spLocks noGrp="1"/>
          </p:cNvSpPr>
          <p:nvPr>
            <p:ph type="sldNum" sz="quarter" idx="10"/>
          </p:nvPr>
        </p:nvSpPr>
        <p:spPr/>
        <p:txBody>
          <a:bodyPr/>
          <a:lstStyle/>
          <a:p>
            <a:fld id="{6295394F-3ACB-4A71-ACE6-D95FE9B42A9E}" type="slidenum">
              <a:rPr lang="en-US" smtClean="0"/>
              <a:pPr/>
              <a:t>27</a:t>
            </a:fld>
            <a:endParaRPr lang="en-US" dirty="0"/>
          </a:p>
        </p:txBody>
      </p:sp>
    </p:spTree>
    <p:extLst>
      <p:ext uri="{BB962C8B-B14F-4D97-AF65-F5344CB8AC3E}">
        <p14:creationId xmlns:p14="http://schemas.microsoft.com/office/powerpoint/2010/main" val="4080243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671">
              <a:defRPr/>
            </a:pPr>
            <a:r>
              <a:rPr lang="en-US" dirty="0"/>
              <a:t>We talked</a:t>
            </a:r>
            <a:r>
              <a:rPr lang="en-US" baseline="0" dirty="0"/>
              <a:t> earlier about survivor benefits, where a spouse can receive</a:t>
            </a:r>
            <a:r>
              <a:rPr lang="en-US" dirty="0"/>
              <a:t> Social Security benefits when his/her spouse passes away. </a:t>
            </a:r>
          </a:p>
          <a:p>
            <a:pPr defTabSz="946671">
              <a:defRPr/>
            </a:pPr>
            <a:endParaRPr lang="en-US" dirty="0"/>
          </a:p>
          <a:p>
            <a:r>
              <a:rPr lang="en-US" dirty="0"/>
              <a:t>Another strategy to be aware of is that a spouse can collect survivor benefits, and at some later point switch over to his/her own benefits. In other words, collecting survivor benefits will not have an effect on a surviving spouse’s own benefits.</a:t>
            </a:r>
          </a:p>
          <a:p>
            <a:endParaRPr lang="en-US" dirty="0"/>
          </a:p>
          <a:p>
            <a:r>
              <a:rPr lang="en-US" dirty="0"/>
              <a:t>Let’s run through</a:t>
            </a:r>
            <a:r>
              <a:rPr lang="en-US" baseline="0" dirty="0"/>
              <a:t> some examples of this strategy using Wendy, who is 60 when her husband passes away at 66.</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28</a:t>
            </a:fld>
            <a:endParaRPr lang="en-US"/>
          </a:p>
        </p:txBody>
      </p:sp>
    </p:spTree>
    <p:extLst>
      <p:ext uri="{BB962C8B-B14F-4D97-AF65-F5344CB8AC3E}">
        <p14:creationId xmlns:p14="http://schemas.microsoft.com/office/powerpoint/2010/main" val="3941515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Strategy 1 would be for Wendy to begin her reduced survivor benefit</a:t>
            </a:r>
            <a:r>
              <a:rPr lang="en-US" baseline="0" dirty="0"/>
              <a:t> right away. </a:t>
            </a:r>
            <a:endParaRPr lang="en-US" dirty="0"/>
          </a:p>
        </p:txBody>
      </p:sp>
      <p:sp>
        <p:nvSpPr>
          <p:cNvPr id="4" name="Slide Number Placeholder 3"/>
          <p:cNvSpPr>
            <a:spLocks noGrp="1"/>
          </p:cNvSpPr>
          <p:nvPr>
            <p:ph type="sldNum" sz="quarter" idx="10"/>
          </p:nvPr>
        </p:nvSpPr>
        <p:spPr/>
        <p:txBody>
          <a:bodyPr/>
          <a:lstStyle/>
          <a:p>
            <a:fld id="{6295394F-3ACB-4A71-ACE6-D95FE9B42A9E}" type="slidenum">
              <a:rPr lang="en-US" smtClean="0"/>
              <a:pPr/>
              <a:t>29</a:t>
            </a:fld>
            <a:endParaRPr lang="en-US" dirty="0"/>
          </a:p>
        </p:txBody>
      </p:sp>
    </p:spTree>
    <p:extLst>
      <p:ext uri="{BB962C8B-B14F-4D97-AF65-F5344CB8AC3E}">
        <p14:creationId xmlns:p14="http://schemas.microsoft.com/office/powerpoint/2010/main" val="55443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b="1" dirty="0"/>
              <a:t>[REQUIRED SLIDE FOR BANK FIRMS ONLY </a:t>
            </a:r>
            <a:r>
              <a:rPr lang="en-US" b="1" dirty="0" err="1"/>
              <a:t>ONLY</a:t>
            </a:r>
            <a:r>
              <a:rPr lang="en-US" b="1" dirty="0"/>
              <a:t>.  REMOVE WHEN USING FOR ALL OTHER FIRMS].  </a:t>
            </a:r>
          </a:p>
          <a:p>
            <a:endParaRPr lang="en-US" dirty="0"/>
          </a:p>
          <a:p>
            <a:r>
              <a:rPr lang="en-US" dirty="0"/>
              <a:t>Welcome.</a:t>
            </a:r>
            <a:r>
              <a:rPr lang="en-US" baseline="0" dirty="0"/>
              <a:t> My name is _______________.  Today we are going to talk about some of the income challenges you might face in retirement. Just know that you are not alone in facing them. Every one of us will face any number of these challenges. </a:t>
            </a:r>
          </a:p>
        </p:txBody>
      </p:sp>
      <p:sp>
        <p:nvSpPr>
          <p:cNvPr id="4" name="Slide Number Placeholder 3"/>
          <p:cNvSpPr>
            <a:spLocks noGrp="1"/>
          </p:cNvSpPr>
          <p:nvPr>
            <p:ph type="sldNum" sz="quarter" idx="10"/>
          </p:nvPr>
        </p:nvSpPr>
        <p:spPr/>
        <p:txBody>
          <a:bodyPr/>
          <a:lstStyle/>
          <a:p>
            <a:fld id="{106011FF-05C4-452F-9670-DA1725AE99F4}" type="slidenum">
              <a:rPr lang="en-US" smtClean="0"/>
              <a:pPr/>
              <a:t>3</a:t>
            </a:fld>
            <a:endParaRPr lang="en-US" dirty="0"/>
          </a:p>
        </p:txBody>
      </p:sp>
    </p:spTree>
    <p:extLst>
      <p:ext uri="{BB962C8B-B14F-4D97-AF65-F5344CB8AC3E}">
        <p14:creationId xmlns:p14="http://schemas.microsoft.com/office/powerpoint/2010/main" val="3477298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599">
              <a:defRPr/>
            </a:pPr>
            <a:r>
              <a:rPr lang="en-US" dirty="0"/>
              <a:t>Strategy 2</a:t>
            </a:r>
            <a:r>
              <a:rPr lang="en-US" baseline="0" dirty="0"/>
              <a:t> shows how</a:t>
            </a:r>
            <a:r>
              <a:rPr lang="en-US" dirty="0"/>
              <a:t> Wendy could benefit from collecting her own reduced individual benefit of $1,500 per month at age 62, and then switching to the survivor benefit of $2,400 per month at age 66. </a:t>
            </a:r>
          </a:p>
          <a:p>
            <a:pPr defTabSz="980599">
              <a:defRPr/>
            </a:pPr>
            <a:endParaRPr lang="en-US" dirty="0"/>
          </a:p>
          <a:p>
            <a:pPr defTabSz="980599">
              <a:defRPr/>
            </a:pPr>
            <a:r>
              <a:rPr lang="en-US" dirty="0"/>
              <a:t>Receiving the reduced individual benefit from age 62 to age 66 will not reduce the survivor benefits available at age 66. In this case the full survivor benefits available at age 66 grow to a larger amount than the individual benefits available, even at age 70. </a:t>
            </a:r>
          </a:p>
          <a:p>
            <a:endParaRPr lang="en-US"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30</a:t>
            </a:fld>
            <a:endParaRPr lang="en-US"/>
          </a:p>
        </p:txBody>
      </p:sp>
    </p:spTree>
    <p:extLst>
      <p:ext uri="{BB962C8B-B14F-4D97-AF65-F5344CB8AC3E}">
        <p14:creationId xmlns:p14="http://schemas.microsoft.com/office/powerpoint/2010/main" val="2090001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599">
              <a:defRPr/>
            </a:pPr>
            <a:r>
              <a:rPr lang="en-US" dirty="0"/>
              <a:t>This third example shows how Wendy could benefit from choosing to begin collecting the reduced survivor benefit of $1,716 per month at age 60, and then switching to her own individual benefit of $2,640 per month at age 70. </a:t>
            </a:r>
          </a:p>
          <a:p>
            <a:pPr defTabSz="980599">
              <a:defRPr/>
            </a:pPr>
            <a:endParaRPr lang="en-US" dirty="0"/>
          </a:p>
          <a:p>
            <a:pPr defTabSz="980599">
              <a:defRPr/>
            </a:pPr>
            <a:r>
              <a:rPr lang="en-US" dirty="0"/>
              <a:t>Receiving the reduced survivor benefit from age 60 to age 70 will not reduce the individual benefits available at age 70. In fact, the individual benefits available at age 70 grow to a larger amount than the full survivor benefits available at Full Retirement Age.</a:t>
            </a:r>
          </a:p>
          <a:p>
            <a:endParaRPr lang="en-US"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31</a:t>
            </a:fld>
            <a:endParaRPr lang="en-US"/>
          </a:p>
        </p:txBody>
      </p:sp>
    </p:spTree>
    <p:extLst>
      <p:ext uri="{BB962C8B-B14F-4D97-AF65-F5344CB8AC3E}">
        <p14:creationId xmlns:p14="http://schemas.microsoft.com/office/powerpoint/2010/main" val="1745208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b="1" dirty="0"/>
              <a:t>[OPTIONAL SLIDE. Please hide if not using.] </a:t>
            </a:r>
          </a:p>
          <a:p>
            <a:r>
              <a:rPr lang="en-US" dirty="0"/>
              <a:t>This shows the hypothetical payouts for each strategy:</a:t>
            </a:r>
          </a:p>
          <a:p>
            <a:endParaRPr lang="en-US" b="1" dirty="0"/>
          </a:p>
          <a:p>
            <a:r>
              <a:rPr lang="en-US" b="1" dirty="0"/>
              <a:t>[CLICK for survivor benefits only]</a:t>
            </a:r>
          </a:p>
          <a:p>
            <a:r>
              <a:rPr lang="en-US" b="1" dirty="0"/>
              <a:t>[CLICK for her benefit at 62 then survivor benefit at age 66]</a:t>
            </a:r>
          </a:p>
          <a:p>
            <a:r>
              <a:rPr lang="en-US" b="1" dirty="0"/>
              <a:t>[CLICK for survivor benefit at age 60 then her benefit at age 70]</a:t>
            </a:r>
          </a:p>
        </p:txBody>
      </p:sp>
      <p:sp>
        <p:nvSpPr>
          <p:cNvPr id="4" name="Slide Number Placeholder 3"/>
          <p:cNvSpPr>
            <a:spLocks noGrp="1"/>
          </p:cNvSpPr>
          <p:nvPr>
            <p:ph type="sldNum" sz="quarter" idx="10"/>
          </p:nvPr>
        </p:nvSpPr>
        <p:spPr/>
        <p:txBody>
          <a:bodyPr/>
          <a:lstStyle/>
          <a:p>
            <a:fld id="{3A346D35-56E9-4145-BDCB-322686CD756C}" type="slidenum">
              <a:rPr lang="en-US" smtClean="0"/>
              <a:pPr/>
              <a:t>32</a:t>
            </a:fld>
            <a:endParaRPr lang="en-US" dirty="0"/>
          </a:p>
        </p:txBody>
      </p:sp>
    </p:spTree>
    <p:extLst>
      <p:ext uri="{BB962C8B-B14F-4D97-AF65-F5344CB8AC3E}">
        <p14:creationId xmlns:p14="http://schemas.microsoft.com/office/powerpoint/2010/main" val="3683728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 </a:t>
            </a:r>
          </a:p>
          <a:p>
            <a:endParaRPr lang="en-US" b="1" dirty="0"/>
          </a:p>
          <a:p>
            <a:r>
              <a:rPr lang="en-US" dirty="0"/>
              <a:t>Now</a:t>
            </a:r>
            <a:r>
              <a:rPr lang="en-US" baseline="0" dirty="0"/>
              <a:t> let’s get into our second topic which is also of great interest to many, which is how to manage healthcare costs in retirement. </a:t>
            </a:r>
            <a:endParaRPr lang="en-US"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011FF-05C4-452F-9670-DA1725AE99F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6481">
              <a:defRPr/>
            </a:pPr>
            <a:r>
              <a:rPr lang="en-US" sz="1100" dirty="0"/>
              <a:t>One of the biggest challenges to retirement income is creating enough income to cover expenses. Interestingly, one of the largest expenses in retirement that people often overlook is the cost of healthcare. Many people aren't aware that rising medical costs are not all covered through Medicare.  And with longer life expectancies, they will mostly likely need to cover healthcare costs for a longer period of time.</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35</a:t>
            </a:fld>
            <a:endParaRPr lang="en-US" dirty="0"/>
          </a:p>
        </p:txBody>
      </p:sp>
    </p:spTree>
    <p:extLst>
      <p:ext uri="{BB962C8B-B14F-4D97-AF65-F5344CB8AC3E}">
        <p14:creationId xmlns:p14="http://schemas.microsoft.com/office/powerpoint/2010/main" val="2104697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a:t>There’s a good reason that healthcare is the single biggest financial concern: it’s the second largest expense in retirement. And one of the biggest misconceptions is that Medicare covers all your healthcare expenses. </a:t>
            </a:r>
          </a:p>
          <a:p>
            <a:endParaRPr lang="en-US" sz="1000" dirty="0"/>
          </a:p>
          <a:p>
            <a:r>
              <a:rPr lang="en-US" dirty="0"/>
              <a:t>An average 65-year-old couple can expect to have </a:t>
            </a:r>
            <a:r>
              <a:rPr lang="en-US" b="1" dirty="0"/>
              <a:t>$275,000 </a:t>
            </a:r>
            <a:r>
              <a:rPr lang="en-US" dirty="0"/>
              <a:t>of healthcare costs not covered by Medicare</a:t>
            </a:r>
            <a:r>
              <a:rPr lang="en-US" b="1" dirty="0"/>
              <a:t>.  This figure does not include any long-term care costs they may incur.</a:t>
            </a:r>
          </a:p>
          <a:p>
            <a:endParaRPr lang="en-US" b="1" dirty="0"/>
          </a:p>
          <a:p>
            <a:pPr defTabSz="914287" eaLnBrk="0" fontAlgn="base" hangingPunct="0">
              <a:spcBef>
                <a:spcPct val="30000"/>
              </a:spcBef>
              <a:spcAft>
                <a:spcPct val="0"/>
              </a:spcAft>
              <a:defRPr/>
            </a:pPr>
            <a:r>
              <a:rPr lang="en-US" b="1" dirty="0"/>
              <a:t>Furthermore, the $275,000 figure is just an average.  </a:t>
            </a:r>
            <a:r>
              <a:rPr lang="en-US" dirty="0"/>
              <a:t>It could be more depending on how long you live, and what pat of the country you live in.</a:t>
            </a:r>
          </a:p>
          <a:p>
            <a:endParaRPr lang="en-US" b="1" dirty="0"/>
          </a:p>
          <a:p>
            <a:endParaRPr lang="en-US" dirty="0"/>
          </a:p>
          <a:p>
            <a:r>
              <a:rPr lang="en-US" b="1" u="sng" dirty="0"/>
              <a:t>Out-of-Pocket Healthcare Costs</a:t>
            </a:r>
          </a:p>
          <a:p>
            <a:endParaRPr lang="en-US" b="1" u="sng" dirty="0"/>
          </a:p>
          <a:p>
            <a:pPr marL="630159" lvl="1" indent="-173017">
              <a:buFont typeface="Arial"/>
              <a:buChar char="•"/>
              <a:tabLst>
                <a:tab pos="569842" algn="l"/>
              </a:tabLst>
            </a:pPr>
            <a:r>
              <a:rPr lang="en-US" dirty="0"/>
              <a:t> Part B and D Medicare premiums</a:t>
            </a:r>
          </a:p>
          <a:p>
            <a:pPr marL="630159" lvl="1" indent="-173017">
              <a:buFont typeface="Arial"/>
              <a:buChar char="•"/>
              <a:tabLst>
                <a:tab pos="569842" algn="l"/>
              </a:tabLst>
            </a:pPr>
            <a:r>
              <a:rPr lang="en-US" dirty="0"/>
              <a:t> Deductibles, co-insurance, co-pays</a:t>
            </a:r>
          </a:p>
          <a:p>
            <a:pPr marL="630159" lvl="1" indent="-173017">
              <a:buFont typeface="Arial"/>
              <a:buChar char="•"/>
              <a:tabLst>
                <a:tab pos="569842" algn="l"/>
              </a:tabLst>
            </a:pPr>
            <a:r>
              <a:rPr lang="en-US" dirty="0"/>
              <a:t> Medicare does not cover:</a:t>
            </a:r>
          </a:p>
          <a:p>
            <a:pPr marL="1087303" lvl="2" indent="-173017">
              <a:buFont typeface="Arial"/>
              <a:buChar char="•"/>
              <a:tabLst>
                <a:tab pos="569842" algn="l"/>
              </a:tabLst>
            </a:pPr>
            <a:r>
              <a:rPr lang="en-US" dirty="0"/>
              <a:t>Acupuncture</a:t>
            </a:r>
          </a:p>
          <a:p>
            <a:pPr marL="1087303" lvl="2" indent="-173017" defTabSz="914287" eaLnBrk="0" fontAlgn="base" hangingPunct="0">
              <a:spcBef>
                <a:spcPct val="30000"/>
              </a:spcBef>
              <a:spcAft>
                <a:spcPct val="0"/>
              </a:spcAft>
              <a:buFont typeface="Arial"/>
              <a:buChar char="•"/>
              <a:tabLst>
                <a:tab pos="569842" algn="l"/>
              </a:tabLst>
              <a:defRPr/>
            </a:pPr>
            <a:r>
              <a:rPr lang="en-US" dirty="0">
                <a:solidFill>
                  <a:schemeClr val="bg1"/>
                </a:solidFill>
              </a:rPr>
              <a:t>Routine dental or eye care</a:t>
            </a:r>
          </a:p>
          <a:p>
            <a:pPr marL="1087303" lvl="2" indent="-173017" defTabSz="914287" eaLnBrk="0" fontAlgn="base" hangingPunct="0">
              <a:spcBef>
                <a:spcPct val="30000"/>
              </a:spcBef>
              <a:spcAft>
                <a:spcPct val="0"/>
              </a:spcAft>
              <a:buFont typeface="Arial"/>
              <a:buChar char="•"/>
              <a:tabLst>
                <a:tab pos="569842" algn="l"/>
              </a:tabLst>
              <a:defRPr/>
            </a:pPr>
            <a:r>
              <a:rPr lang="en-US" dirty="0">
                <a:solidFill>
                  <a:schemeClr val="bg1"/>
                </a:solidFill>
              </a:rPr>
              <a:t>Dentures</a:t>
            </a:r>
          </a:p>
          <a:p>
            <a:pPr marL="1087303" lvl="2" indent="-173017" defTabSz="914287" eaLnBrk="0" fontAlgn="base" hangingPunct="0">
              <a:spcBef>
                <a:spcPct val="30000"/>
              </a:spcBef>
              <a:spcAft>
                <a:spcPct val="0"/>
              </a:spcAft>
              <a:buFont typeface="Arial"/>
              <a:buChar char="•"/>
              <a:tabLst>
                <a:tab pos="569842" algn="l"/>
              </a:tabLst>
              <a:defRPr/>
            </a:pPr>
            <a:r>
              <a:rPr lang="en-US" dirty="0">
                <a:solidFill>
                  <a:schemeClr val="bg1"/>
                </a:solidFill>
              </a:rPr>
              <a:t>Routine foot care</a:t>
            </a:r>
          </a:p>
          <a:p>
            <a:pPr marL="1087303" lvl="2" indent="-173017" defTabSz="914287" eaLnBrk="0" fontAlgn="base" hangingPunct="0">
              <a:spcBef>
                <a:spcPct val="30000"/>
              </a:spcBef>
              <a:spcAft>
                <a:spcPct val="0"/>
              </a:spcAft>
              <a:buFont typeface="Arial"/>
              <a:buChar char="•"/>
              <a:tabLst>
                <a:tab pos="569842" algn="l"/>
              </a:tabLst>
              <a:defRPr/>
            </a:pPr>
            <a:r>
              <a:rPr lang="en-US" dirty="0">
                <a:solidFill>
                  <a:schemeClr val="bg1"/>
                </a:solidFill>
              </a:rPr>
              <a:t>Cosmetic Surgery </a:t>
            </a:r>
          </a:p>
          <a:p>
            <a:pPr marL="1087303" lvl="2" indent="-173017" defTabSz="914287" eaLnBrk="0" fontAlgn="base" hangingPunct="0">
              <a:spcBef>
                <a:spcPct val="30000"/>
              </a:spcBef>
              <a:spcAft>
                <a:spcPct val="0"/>
              </a:spcAft>
              <a:buFont typeface="Arial"/>
              <a:buChar char="•"/>
              <a:tabLst>
                <a:tab pos="569842" algn="l"/>
              </a:tabLst>
              <a:defRPr/>
            </a:pPr>
            <a:r>
              <a:rPr lang="en-US" dirty="0">
                <a:solidFill>
                  <a:schemeClr val="bg1"/>
                </a:solidFill>
              </a:rPr>
              <a:t>Hearing aides and exams for fitting</a:t>
            </a:r>
          </a:p>
          <a:p>
            <a:pPr marL="1087303" lvl="2" indent="-173017" defTabSz="914287" eaLnBrk="0" fontAlgn="base" hangingPunct="0">
              <a:spcBef>
                <a:spcPct val="30000"/>
              </a:spcBef>
              <a:spcAft>
                <a:spcPct val="0"/>
              </a:spcAft>
              <a:buFont typeface="Arial"/>
              <a:buChar char="•"/>
              <a:tabLst>
                <a:tab pos="569842" algn="l"/>
              </a:tabLst>
              <a:defRPr/>
            </a:pPr>
            <a:r>
              <a:rPr lang="en-US" dirty="0">
                <a:solidFill>
                  <a:schemeClr val="bg1"/>
                </a:solidFill>
              </a:rPr>
              <a:t>Long-term care</a:t>
            </a:r>
          </a:p>
          <a:p>
            <a:pPr marL="1087303" lvl="2" indent="-173017">
              <a:buFont typeface="Arial"/>
              <a:buChar char="•"/>
              <a:tabLst>
                <a:tab pos="569842" algn="l"/>
              </a:tabLst>
            </a:pPr>
            <a:endParaRPr lang="en-US" dirty="0"/>
          </a:p>
          <a:p>
            <a:endParaRPr lang="en-US" dirty="0"/>
          </a:p>
          <a:p>
            <a:r>
              <a:rPr lang="en-US" i="1" dirty="0"/>
              <a:t>Source: </a:t>
            </a:r>
            <a:r>
              <a:rPr lang="en-US" dirty="0"/>
              <a:t>Fidelity Investments retiree health costs estimate, 2017. Healthcare and nursing home costs may vary by state. </a:t>
            </a:r>
          </a:p>
          <a:p>
            <a:endParaRPr lang="en-US" dirty="0"/>
          </a:p>
        </p:txBody>
      </p:sp>
      <p:sp>
        <p:nvSpPr>
          <p:cNvPr id="4" name="Slide Number Placeholder 3"/>
          <p:cNvSpPr>
            <a:spLocks noGrp="1"/>
          </p:cNvSpPr>
          <p:nvPr>
            <p:ph type="sldNum" sz="quarter" idx="10"/>
          </p:nvPr>
        </p:nvSpPr>
        <p:spPr/>
        <p:txBody>
          <a:bodyPr/>
          <a:lstStyle/>
          <a:p>
            <a:pPr>
              <a:defRPr/>
            </a:pPr>
            <a:fld id="{8D5ADB36-8CCD-47E2-A0A6-4EC62E33D882}" type="slidenum">
              <a:rPr lang="en-US" smtClean="0"/>
              <a:pPr>
                <a:defRPr/>
              </a:pPr>
              <a:t>36</a:t>
            </a:fld>
            <a:endParaRPr lang="en-US" dirty="0"/>
          </a:p>
        </p:txBody>
      </p:sp>
    </p:spTree>
    <p:extLst>
      <p:ext uri="{BB962C8B-B14F-4D97-AF65-F5344CB8AC3E}">
        <p14:creationId xmlns:p14="http://schemas.microsoft.com/office/powerpoint/2010/main" val="1239056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56853">
              <a:defRPr/>
            </a:pPr>
            <a:r>
              <a:rPr lang="en-US" dirty="0"/>
              <a:t>As I mentioned, that $275,000 out-of-pocket average</a:t>
            </a:r>
            <a:r>
              <a:rPr lang="en-US" baseline="0" dirty="0"/>
              <a:t> healthcare cost figure does</a:t>
            </a:r>
            <a:r>
              <a:rPr lang="en-US" dirty="0"/>
              <a:t> not include any long-term care costs the retiree may incur -</a:t>
            </a:r>
            <a:r>
              <a:rPr lang="en-US" baseline="0" dirty="0"/>
              <a:t> </a:t>
            </a:r>
            <a:r>
              <a:rPr lang="en-US" b="1" baseline="0" dirty="0"/>
              <a:t>and </a:t>
            </a:r>
            <a:r>
              <a:rPr lang="en-US" b="1" dirty="0"/>
              <a:t>70% of those turning 65 will need some type of long-term care services. </a:t>
            </a:r>
          </a:p>
          <a:p>
            <a:pPr defTabSz="956853">
              <a:defRPr/>
            </a:pPr>
            <a:endParaRPr lang="en-US" baseline="0" dirty="0"/>
          </a:p>
          <a:p>
            <a:r>
              <a:rPr lang="en-US" b="1" dirty="0"/>
              <a:t>Let's take a look at how nursing home costs alone might affect retirement savings.</a:t>
            </a:r>
          </a:p>
          <a:p>
            <a:r>
              <a:rPr lang="en-US" b="1" dirty="0"/>
              <a:t>[Read slide]</a:t>
            </a:r>
          </a:p>
          <a:p>
            <a:pPr defTabSz="956853">
              <a:defRPr/>
            </a:pP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37</a:t>
            </a:fld>
            <a:endParaRPr lang="en-US" dirty="0"/>
          </a:p>
        </p:txBody>
      </p:sp>
    </p:spTree>
    <p:extLst>
      <p:ext uri="{BB962C8B-B14F-4D97-AF65-F5344CB8AC3E}">
        <p14:creationId xmlns:p14="http://schemas.microsoft.com/office/powerpoint/2010/main" val="2627380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There are four different parts of Medicare: A, B, C, and D.</a:t>
            </a:r>
          </a:p>
          <a:p>
            <a:endParaRPr lang="en-US" sz="1100" dirty="0"/>
          </a:p>
          <a:p>
            <a:r>
              <a:rPr lang="en-US" sz="1100" b="1" dirty="0"/>
              <a:t>[Speaker: Read Slide, then continue with notes below]</a:t>
            </a:r>
          </a:p>
          <a:p>
            <a:pPr defTabSz="938064">
              <a:defRPr/>
            </a:pPr>
            <a:r>
              <a:rPr lang="en-US" sz="1100" dirty="0"/>
              <a:t>A common misconception is that Medicare is free. </a:t>
            </a:r>
          </a:p>
          <a:p>
            <a:pPr defTabSz="938064">
              <a:defRPr/>
            </a:pPr>
            <a:endParaRPr lang="en-US" sz="1100" dirty="0"/>
          </a:p>
          <a:p>
            <a:pPr defTabSz="938064">
              <a:defRPr/>
            </a:pPr>
            <a:r>
              <a:rPr lang="en-US" sz="1100" dirty="0"/>
              <a:t>However, there are premiums, deductibles, limitations, and a number of items, such as those we discussed previously, which simply are not covered. </a:t>
            </a:r>
          </a:p>
          <a:p>
            <a:pPr defTabSz="938064">
              <a:defRPr/>
            </a:pPr>
            <a:endParaRPr lang="en-US" sz="1100" dirty="0"/>
          </a:p>
          <a:p>
            <a:pPr defTabSz="938064">
              <a:defRPr/>
            </a:pPr>
            <a:r>
              <a:rPr lang="en-US" sz="1100" dirty="0"/>
              <a:t>While Part A is typically free, Medicare premiums for other parts will be deducted from your Social Security benefits – which means your benefits may be lower than you expected. </a:t>
            </a:r>
            <a:endParaRPr lang="en-US" sz="1100" b="1" dirty="0"/>
          </a:p>
          <a:p>
            <a:endParaRPr lang="en-US" sz="1100" dirty="0"/>
          </a:p>
          <a:p>
            <a:r>
              <a:rPr lang="en-US" sz="1100" dirty="0"/>
              <a:t>Investing time to learn about Medicare and the options available to you can help you choose the healthcare coverage that is right for you, and equally important, help you begin to make a plan for healthcare expenses you will need to pay for.</a:t>
            </a:r>
          </a:p>
          <a:p>
            <a:endParaRPr lang="en-US" sz="1100"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38</a:t>
            </a:fld>
            <a:endParaRPr lang="en-US" dirty="0"/>
          </a:p>
        </p:txBody>
      </p:sp>
    </p:spTree>
    <p:extLst>
      <p:ext uri="{BB962C8B-B14F-4D97-AF65-F5344CB8AC3E}">
        <p14:creationId xmlns:p14="http://schemas.microsoft.com/office/powerpoint/2010/main" val="19476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two overall approaches you can take with Medicare:</a:t>
            </a:r>
          </a:p>
          <a:p>
            <a:endParaRPr lang="en-US" dirty="0"/>
          </a:p>
          <a:p>
            <a:r>
              <a:rPr lang="en-US" dirty="0"/>
              <a:t>The</a:t>
            </a:r>
            <a:r>
              <a:rPr lang="en-US" baseline="0" dirty="0"/>
              <a:t> unbundled approach , also referred to as “Original Medicare,” is where an individual purchases the different parts of Medicare separately.</a:t>
            </a:r>
          </a:p>
          <a:p>
            <a:endParaRPr lang="en-US" baseline="0" dirty="0"/>
          </a:p>
          <a:p>
            <a:r>
              <a:rPr lang="en-US" baseline="0" dirty="0"/>
              <a:t>The optional </a:t>
            </a:r>
            <a:r>
              <a:rPr lang="en-US" baseline="0" dirty="0" err="1"/>
              <a:t>Medigap</a:t>
            </a:r>
            <a:r>
              <a:rPr lang="en-US" baseline="0" dirty="0"/>
              <a:t> coverage in the unbundled approach helps fill coverage gaps for Parts A, B and D, such as deductibles, co-pays and co-insurance.</a:t>
            </a:r>
          </a:p>
          <a:p>
            <a:endParaRPr lang="en-US" b="1" baseline="0" dirty="0"/>
          </a:p>
          <a:p>
            <a:r>
              <a:rPr lang="en-US" b="1" baseline="0" dirty="0"/>
              <a:t>[Speaker: Give these definitions if you think they are necessary:]</a:t>
            </a:r>
          </a:p>
          <a:p>
            <a:pPr marL="120025" indent="-120025">
              <a:buClr>
                <a:srgbClr val="0070C0"/>
              </a:buClr>
              <a:buFont typeface="Wingdings" pitchFamily="2" charset="2"/>
              <a:buChar char="§"/>
            </a:pPr>
            <a:r>
              <a:rPr lang="en-US" b="1" baseline="0" dirty="0"/>
              <a:t>Deductible: </a:t>
            </a:r>
            <a:r>
              <a:rPr lang="en-US" baseline="0" dirty="0"/>
              <a:t>The amount you pay before your insurance coverage starts.</a:t>
            </a:r>
          </a:p>
          <a:p>
            <a:pPr marL="120025" indent="-120025">
              <a:buClr>
                <a:srgbClr val="0070C0"/>
              </a:buClr>
              <a:buFont typeface="Wingdings" pitchFamily="2" charset="2"/>
              <a:buChar char="§"/>
            </a:pPr>
            <a:r>
              <a:rPr lang="en-US" b="1" baseline="0" dirty="0"/>
              <a:t>Co-insurance:</a:t>
            </a:r>
            <a:r>
              <a:rPr lang="en-US" baseline="0" dirty="0"/>
              <a:t> The percentage of care you pay for after you meet your deductible.</a:t>
            </a:r>
          </a:p>
          <a:p>
            <a:pPr marL="120025" indent="-120025">
              <a:buClr>
                <a:srgbClr val="0070C0"/>
              </a:buClr>
              <a:buFont typeface="Wingdings" pitchFamily="2" charset="2"/>
              <a:buChar char="§"/>
            </a:pPr>
            <a:r>
              <a:rPr lang="en-US" b="1" baseline="0" dirty="0"/>
              <a:t>Co-pay: </a:t>
            </a:r>
            <a:r>
              <a:rPr lang="en-US" baseline="0" dirty="0"/>
              <a:t>A flat fee for services or drugs, usually paid in addition to co-insurance.</a:t>
            </a:r>
          </a:p>
          <a:p>
            <a:endParaRPr lang="en-US" dirty="0"/>
          </a:p>
          <a:p>
            <a:r>
              <a:rPr lang="en-US" b="1" dirty="0"/>
              <a:t>[Read if you are using optional slides on Medicare] </a:t>
            </a:r>
            <a:r>
              <a:rPr lang="en-US" dirty="0"/>
              <a:t>Let’s go through the Medicare options to get an idea of some of the coverages and costs.</a:t>
            </a:r>
          </a:p>
        </p:txBody>
      </p:sp>
      <p:sp>
        <p:nvSpPr>
          <p:cNvPr id="4" name="Slide Number Placeholder 3"/>
          <p:cNvSpPr>
            <a:spLocks noGrp="1"/>
          </p:cNvSpPr>
          <p:nvPr>
            <p:ph type="sldNum" sz="quarter" idx="10"/>
          </p:nvPr>
        </p:nvSpPr>
        <p:spPr/>
        <p:txBody>
          <a:bodyPr/>
          <a:lstStyle/>
          <a:p>
            <a:fld id="{6295394F-3ACB-4A71-ACE6-D95FE9B42A9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011FF-05C4-452F-9670-DA1725AE99F4}" type="slidenum">
              <a:rPr lang="en-US" smtClean="0"/>
              <a:pPr/>
              <a:t>4</a:t>
            </a:fld>
            <a:endParaRPr lang="en-US"/>
          </a:p>
        </p:txBody>
      </p:sp>
    </p:spTree>
    <p:extLst>
      <p:ext uri="{BB962C8B-B14F-4D97-AF65-F5344CB8AC3E}">
        <p14:creationId xmlns:p14="http://schemas.microsoft.com/office/powerpoint/2010/main" val="76944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[OPTIONAL SLIDE: please hide if not using.]</a:t>
            </a:r>
          </a:p>
          <a:p>
            <a:endParaRPr lang="en-US" sz="1100" dirty="0"/>
          </a:p>
          <a:p>
            <a:r>
              <a:rPr lang="en-US" sz="1100" dirty="0"/>
              <a:t>Let's take a look at part A, which is for hospital coverage.</a:t>
            </a:r>
          </a:p>
          <a:p>
            <a:endParaRPr lang="en-US" sz="1100" dirty="0"/>
          </a:p>
          <a:p>
            <a:r>
              <a:rPr lang="en-US" sz="1200" kern="1200" dirty="0">
                <a:solidFill>
                  <a:schemeClr val="tx1"/>
                </a:solidFill>
                <a:latin typeface="+mn-lt"/>
                <a:ea typeface="+mn-ea"/>
                <a:cs typeface="+mn-cs"/>
              </a:rPr>
              <a:t>Original Medicare covers up to 90 days in a hospital per benefit period, and offers an additional 60 days of coverage with a high co-pay (in 2018, $335/day) that are called "Lifetime Reserve Days." These 60 reserve days can be used only once during your lifetime but do not have to be applied towards the same hospital stay. For example, if you need to stay in the hospital twice for 100 days each time (during different benefit periods), you can use 10 of your lifetime reserve days each time. You would then have 70 lifetime reserve days left to use at a later time.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https://www.medicareinteractive.org/get-answers/medicare-covered-services/hospital-services-inpatient-part-a/how-do-hospital-lifetime-reserve-days-work</a:t>
            </a:r>
            <a:endParaRPr lang="en-US" sz="1100" dirty="0"/>
          </a:p>
          <a:p>
            <a:endParaRPr lang="en-US" b="1" dirty="0">
              <a:latin typeface="Arial" charset="0"/>
              <a:ea typeface="ＭＳ Ｐゴシック" pitchFamily="34" charset="-128"/>
            </a:endParaRPr>
          </a:p>
          <a:p>
            <a:r>
              <a:rPr lang="en-US" b="1" dirty="0">
                <a:latin typeface="Arial" charset="0"/>
                <a:ea typeface="ＭＳ Ｐゴシック" pitchFamily="34" charset="-128"/>
              </a:rPr>
              <a:t>[</a:t>
            </a:r>
            <a:r>
              <a:rPr lang="en-US" b="1" dirty="0"/>
              <a:t>Read</a:t>
            </a:r>
            <a:r>
              <a:rPr lang="en-US" b="1" baseline="0" dirty="0"/>
              <a:t> Slide]</a:t>
            </a:r>
          </a:p>
          <a:p>
            <a:r>
              <a:rPr lang="en-US" b="1" baseline="0" dirty="0"/>
              <a:t>[Speaker: Click to bring up costs.]</a:t>
            </a:r>
          </a:p>
          <a:p>
            <a:endParaRPr lang="en-US" b="1" baseline="0"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40</a:t>
            </a:fld>
            <a:endParaRPr lang="en-US" dirty="0"/>
          </a:p>
        </p:txBody>
      </p:sp>
    </p:spTree>
    <p:extLst>
      <p:ext uri="{BB962C8B-B14F-4D97-AF65-F5344CB8AC3E}">
        <p14:creationId xmlns:p14="http://schemas.microsoft.com/office/powerpoint/2010/main" val="2165274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333">
              <a:defRPr/>
            </a:pPr>
            <a:r>
              <a:rPr lang="en-US" sz="1100" b="1" dirty="0"/>
              <a:t>[OPTIONAL SLIDE: please hide if not using.]</a:t>
            </a:r>
          </a:p>
          <a:p>
            <a:endParaRPr lang="en-US" sz="1100" dirty="0"/>
          </a:p>
          <a:p>
            <a:endParaRPr lang="en-US" sz="1100" dirty="0"/>
          </a:p>
          <a:p>
            <a:r>
              <a:rPr lang="en-US" sz="1100" dirty="0"/>
              <a:t>Medicare Part B covers doctors visits. Let's take a look at some costs and coverage information.</a:t>
            </a:r>
          </a:p>
          <a:p>
            <a:endParaRPr lang="en-US" b="1" dirty="0"/>
          </a:p>
          <a:p>
            <a:r>
              <a:rPr lang="en-US" b="1" dirty="0">
                <a:latin typeface="Arial" charset="0"/>
                <a:ea typeface="ＭＳ Ｐゴシック" pitchFamily="34" charset="-128"/>
              </a:rPr>
              <a:t>[</a:t>
            </a:r>
            <a:r>
              <a:rPr lang="en-US" b="1" dirty="0"/>
              <a:t>Read</a:t>
            </a:r>
            <a:r>
              <a:rPr lang="en-US" b="1" baseline="0" dirty="0"/>
              <a:t> Slide]</a:t>
            </a:r>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41</a:t>
            </a:fld>
            <a:endParaRPr lang="en-US" dirty="0"/>
          </a:p>
        </p:txBody>
      </p:sp>
    </p:spTree>
    <p:extLst>
      <p:ext uri="{BB962C8B-B14F-4D97-AF65-F5344CB8AC3E}">
        <p14:creationId xmlns:p14="http://schemas.microsoft.com/office/powerpoint/2010/main" val="98082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[OPTIONAL SLIDE: please hide if not using.]</a:t>
            </a:r>
          </a:p>
          <a:p>
            <a:endParaRPr lang="en-US" b="1" dirty="0"/>
          </a:p>
          <a:p>
            <a:r>
              <a:rPr lang="en-US" b="1" dirty="0">
                <a:latin typeface="Arial" charset="0"/>
                <a:ea typeface="ＭＳ Ｐゴシック" pitchFamily="34" charset="-128"/>
              </a:rPr>
              <a:t>[</a:t>
            </a:r>
            <a:r>
              <a:rPr lang="en-US" b="1" dirty="0"/>
              <a:t>Read</a:t>
            </a:r>
            <a:r>
              <a:rPr lang="en-US" b="1" baseline="0" dirty="0"/>
              <a:t> Slide]</a:t>
            </a:r>
          </a:p>
          <a:p>
            <a:endParaRPr lang="en-US" b="1" dirty="0">
              <a:latin typeface="Arial" charset="0"/>
              <a:ea typeface="ＭＳ Ｐゴシック" pitchFamily="34" charset="-128"/>
            </a:endParaRPr>
          </a:p>
          <a:p>
            <a:r>
              <a:rPr lang="en-US" sz="1200" kern="1200" dirty="0">
                <a:solidFill>
                  <a:schemeClr val="tx1"/>
                </a:solidFill>
                <a:latin typeface="+mn-lt"/>
                <a:ea typeface="+mn-ea"/>
                <a:cs typeface="+mn-cs"/>
              </a:rPr>
              <a:t>You'll need to pay your deductible each year for your prescriptions before your Medicare drug plan begins to pay its share of your covered drugs. Deductibles vary between Medicare drug plans, but no Medicare drug plan may have a deductible of more than $405 in 2018. Once you've paid your deductible, for the first $3,750 of your drug costs you'll pay 25% of the rest of the cost. If you're paying the maximum allowable deductible, your costs would be $836.25.</a:t>
            </a:r>
          </a:p>
          <a:p>
            <a:endParaRPr lang="en-US" dirty="0"/>
          </a:p>
          <a:p>
            <a:r>
              <a:rPr lang="en-US" dirty="0"/>
              <a:t>If you enroll in other parts of Medicare, the</a:t>
            </a:r>
            <a:r>
              <a:rPr lang="en-US" baseline="0" dirty="0"/>
              <a:t> </a:t>
            </a:r>
            <a:r>
              <a:rPr lang="en-US" dirty="0"/>
              <a:t>premiums may be automatically deducted from Social Security payments, further reducing the amount of net spendable Social Security income. </a:t>
            </a:r>
          </a:p>
          <a:p>
            <a:endParaRPr lang="en-US"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42</a:t>
            </a:fld>
            <a:endParaRPr lang="en-US" dirty="0"/>
          </a:p>
        </p:txBody>
      </p:sp>
    </p:spTree>
    <p:extLst>
      <p:ext uri="{BB962C8B-B14F-4D97-AF65-F5344CB8AC3E}">
        <p14:creationId xmlns:p14="http://schemas.microsoft.com/office/powerpoint/2010/main" val="2496595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[OPTIONAL SLIDE: please hide if not using]</a:t>
            </a:r>
          </a:p>
          <a:p>
            <a:pPr defTabSz="938064">
              <a:defRPr/>
            </a:pPr>
            <a:endParaRPr lang="en-US" sz="1100" dirty="0"/>
          </a:p>
          <a:p>
            <a:pPr defTabSz="938064">
              <a:defRPr/>
            </a:pPr>
            <a:r>
              <a:rPr lang="en-US" sz="1100" dirty="0"/>
              <a:t>In addition to traditional Medicare Parts A, B, &amp; D, a supplemental or Medigap policy should be considered. A Medigap policy is: </a:t>
            </a:r>
          </a:p>
          <a:p>
            <a:pPr defTabSz="938064">
              <a:defRPr/>
            </a:pPr>
            <a:r>
              <a:rPr lang="en-US" sz="1100" dirty="0"/>
              <a:t>-- health insurance sold by private insurance companies and regulated by Medicare.  </a:t>
            </a:r>
          </a:p>
          <a:p>
            <a:pPr defTabSz="938064">
              <a:defRPr/>
            </a:pPr>
            <a:r>
              <a:rPr lang="en-US" sz="1100" dirty="0"/>
              <a:t>-- designed to pay some of the costs that original Medicare doesn't cover, such as copayments, coinsurance, and yearly deductibles. </a:t>
            </a:r>
          </a:p>
          <a:p>
            <a:pPr defTabSz="938064">
              <a:defRPr/>
            </a:pPr>
            <a:r>
              <a:rPr lang="en-US" sz="1100" b="1" dirty="0">
                <a:ea typeface="ＭＳ Ｐゴシック" pitchFamily="34" charset="-128"/>
              </a:rPr>
              <a:t>[</a:t>
            </a:r>
            <a:r>
              <a:rPr lang="en-US" sz="1100" b="1" dirty="0"/>
              <a:t>Read Slide, followed by notes below:]</a:t>
            </a:r>
          </a:p>
          <a:p>
            <a:endParaRPr lang="en-US" sz="1100" dirty="0"/>
          </a:p>
          <a:p>
            <a:r>
              <a:rPr lang="en-US" sz="1100" dirty="0"/>
              <a:t>A couple of other things to know about Medigap:</a:t>
            </a:r>
          </a:p>
          <a:p>
            <a:endParaRPr lang="en-US" sz="1100" dirty="0"/>
          </a:p>
          <a:p>
            <a:pPr marL="234517" indent="-234517">
              <a:buFont typeface="+mj-lt"/>
              <a:buAutoNum type="arabicPeriod"/>
            </a:pPr>
            <a:r>
              <a:rPr lang="en-US" sz="1100" dirty="0"/>
              <a:t>You must have Medicare Parts A &amp; B to get Medigap insurance.</a:t>
            </a:r>
          </a:p>
          <a:p>
            <a:pPr marL="234517" indent="-234517">
              <a:buFont typeface="+mj-lt"/>
              <a:buAutoNum type="arabicPeriod"/>
            </a:pPr>
            <a:endParaRPr lang="en-US" sz="1100" dirty="0"/>
          </a:p>
          <a:p>
            <a:pPr marL="234517" indent="-234517">
              <a:buFont typeface="+mj-lt"/>
              <a:buAutoNum type="arabicPeriod"/>
            </a:pPr>
            <a:r>
              <a:rPr lang="en-US" sz="1100" dirty="0"/>
              <a:t>You pay a private insurance company a monthly premium in addition to the monthly Part B premium that you pay Medicare. The average monthly premium across all plan types is $173 per month. (Source: Kaiser Family Foundation)</a:t>
            </a:r>
          </a:p>
          <a:p>
            <a:pPr marL="234517" indent="-234517">
              <a:buFont typeface="+mj-lt"/>
              <a:buAutoNum type="arabicPeriod"/>
            </a:pPr>
            <a:endParaRPr lang="en-US" sz="1100" dirty="0"/>
          </a:p>
          <a:p>
            <a:pPr marL="234517" indent="-234517">
              <a:buFont typeface="+mj-lt"/>
              <a:buAutoNum type="arabicPeriod"/>
            </a:pPr>
            <a:r>
              <a:rPr lang="en-US" sz="1100" dirty="0"/>
              <a:t>Any standardized Medigap policy is guaranteed renewable even if you have health problems. This means the insurance company can’t cancel your policy as long as you pay the premium. (Source: Medicare.gov, February 2017)</a:t>
            </a:r>
          </a:p>
          <a:p>
            <a:pPr marL="234517" indent="-234517">
              <a:buFont typeface="+mj-lt"/>
              <a:buAutoNum type="arabicPeriod"/>
            </a:pPr>
            <a:endParaRPr lang="en-US" sz="1100"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43</a:t>
            </a:fld>
            <a:endParaRPr lang="en-US" dirty="0"/>
          </a:p>
        </p:txBody>
      </p:sp>
    </p:spTree>
    <p:extLst>
      <p:ext uri="{BB962C8B-B14F-4D97-AF65-F5344CB8AC3E}">
        <p14:creationId xmlns:p14="http://schemas.microsoft.com/office/powerpoint/2010/main" val="3266343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[OPTIONAL SLIDE: please hide if not using]</a:t>
            </a:r>
          </a:p>
          <a:p>
            <a:endParaRPr lang="en-US" dirty="0"/>
          </a:p>
          <a:p>
            <a:r>
              <a:rPr lang="en-US" sz="1100" dirty="0"/>
              <a:t>Let's take an estimate of what Medicare costs could be when purchasing the traditional, unbundled policy.</a:t>
            </a:r>
          </a:p>
          <a:p>
            <a:endParaRPr lang="en-US" dirty="0"/>
          </a:p>
          <a:p>
            <a:r>
              <a:rPr lang="en-US" b="1" dirty="0"/>
              <a:t>Medicare</a:t>
            </a:r>
            <a:r>
              <a:rPr lang="en-US" b="1" baseline="0" dirty="0"/>
              <a:t> </a:t>
            </a:r>
            <a:r>
              <a:rPr lang="en-US" b="1" dirty="0"/>
              <a:t>Part A</a:t>
            </a:r>
            <a:r>
              <a:rPr lang="en-US" b="1" baseline="0" dirty="0"/>
              <a:t> </a:t>
            </a:r>
            <a:r>
              <a:rPr lang="en-US" baseline="0" dirty="0"/>
              <a:t>– Is generally free, but if you paid less than 10 years of FICA Medicare taxes, the premium can be up to $422 each month. (</a:t>
            </a:r>
            <a:r>
              <a:rPr lang="en-US" dirty="0"/>
              <a:t>Medicare.gov, accessed February 2017)</a:t>
            </a:r>
          </a:p>
          <a:p>
            <a:endParaRPr lang="en-US" dirty="0"/>
          </a:p>
          <a:p>
            <a:r>
              <a:rPr lang="en-US" b="1" dirty="0"/>
              <a:t>Medicare Part B </a:t>
            </a:r>
            <a:r>
              <a:rPr lang="en-US" dirty="0"/>
              <a:t>– Most people pay the Part B premium of $134* each month. However, if your Modified Adjusted Gross Income (MAGI) from 2 years ago is above certain limits, you may pay more.  (Medicare.gov)</a:t>
            </a:r>
          </a:p>
          <a:p>
            <a:r>
              <a:rPr lang="en-US" sz="800" dirty="0">
                <a:solidFill>
                  <a:schemeClr val="tx1">
                    <a:lumMod val="75000"/>
                    <a:lumOff val="25000"/>
                  </a:schemeClr>
                </a:solidFill>
                <a:latin typeface="Arial Narrow" pitchFamily="34" charset="0"/>
              </a:rPr>
              <a:t>*The average 2017 premium paid by Part B enrollees who are “held harmless” will be about $109</a:t>
            </a:r>
          </a:p>
          <a:p>
            <a:endParaRPr lang="en-US" sz="600" dirty="0"/>
          </a:p>
          <a:p>
            <a:r>
              <a:rPr lang="en-US" b="1" dirty="0"/>
              <a:t>Medicare Part D </a:t>
            </a:r>
            <a:r>
              <a:rPr lang="en-US" dirty="0"/>
              <a:t>– The projected average monthly premium for 2017 will be $43.48, based on Kaiser Family Foundation</a:t>
            </a:r>
            <a:r>
              <a:rPr lang="en-US" baseline="0" dirty="0"/>
              <a:t> study.</a:t>
            </a:r>
          </a:p>
          <a:p>
            <a:r>
              <a:rPr lang="en-US" sz="1000" dirty="0"/>
              <a:t>(Kaiser Family Foundation, Medicare Part D: A First Look at Prescription Drug Plans in 2017, October 2017)</a:t>
            </a:r>
          </a:p>
          <a:p>
            <a:endParaRPr lang="en-US" dirty="0"/>
          </a:p>
          <a:p>
            <a:r>
              <a:rPr lang="en-US" b="1" dirty="0"/>
              <a:t>Medigap</a:t>
            </a:r>
            <a:r>
              <a:rPr lang="en-US" dirty="0"/>
              <a:t> – People with Medigap paid an average of $173 per month in premiums for their policy, with wide variations across states and by plan type, according to </a:t>
            </a:r>
            <a:r>
              <a:rPr lang="en-US" sz="1200" kern="1200" dirty="0">
                <a:solidFill>
                  <a:schemeClr val="tx1"/>
                </a:solidFill>
                <a:latin typeface="+mn-lt"/>
                <a:ea typeface="+mn-ea"/>
                <a:cs typeface="+mn-cs"/>
              </a:rPr>
              <a:t>“eHealth </a:t>
            </a:r>
            <a:r>
              <a:rPr lang="en-US" sz="1200" kern="1200" dirty="0" err="1">
                <a:solidFill>
                  <a:schemeClr val="tx1"/>
                </a:solidFill>
                <a:latin typeface="+mn-lt"/>
                <a:ea typeface="+mn-ea"/>
                <a:cs typeface="+mn-cs"/>
              </a:rPr>
              <a:t>MedSup</a:t>
            </a:r>
            <a:r>
              <a:rPr lang="en-US" sz="1200" kern="1200" dirty="0">
                <a:solidFill>
                  <a:schemeClr val="tx1"/>
                </a:solidFill>
                <a:latin typeface="+mn-lt"/>
                <a:ea typeface="+mn-ea"/>
                <a:cs typeface="+mn-cs"/>
              </a:rPr>
              <a:t> Price Index” October 2016</a:t>
            </a:r>
            <a:endParaRPr lang="en-US" dirty="0"/>
          </a:p>
          <a:p>
            <a:pPr rtl="0"/>
            <a:endParaRPr lang="en-US" dirty="0"/>
          </a:p>
          <a:p>
            <a:pPr rtl="0"/>
            <a:r>
              <a:rPr lang="en-US" b="1" dirty="0"/>
              <a:t>Additional out-of-pocket costs </a:t>
            </a:r>
            <a:r>
              <a:rPr lang="en-US" dirty="0"/>
              <a:t>– </a:t>
            </a:r>
            <a:r>
              <a:rPr lang="en-US" sz="1200" kern="1200" dirty="0">
                <a:solidFill>
                  <a:schemeClr val="tx1"/>
                </a:solidFill>
                <a:latin typeface="+mn-lt"/>
                <a:ea typeface="+mn-ea"/>
                <a:cs typeface="+mn-cs"/>
              </a:rPr>
              <a:t>based on data from </a:t>
            </a:r>
            <a:r>
              <a:rPr lang="en-US" sz="1200" kern="1200" dirty="0" err="1">
                <a:solidFill>
                  <a:schemeClr val="tx1"/>
                </a:solidFill>
                <a:latin typeface="+mn-lt"/>
                <a:ea typeface="+mn-ea"/>
                <a:cs typeface="+mn-cs"/>
              </a:rPr>
              <a:t>Healthview</a:t>
            </a:r>
            <a:r>
              <a:rPr lang="en-US" sz="1200" kern="1200" dirty="0">
                <a:solidFill>
                  <a:schemeClr val="tx1"/>
                </a:solidFill>
                <a:latin typeface="+mn-lt"/>
                <a:ea typeface="+mn-ea"/>
                <a:cs typeface="+mn-cs"/>
              </a:rPr>
              <a:t> Services “2017 Retirement Health Care Costs Data Report”, June 2017 (for a couple age 65)</a:t>
            </a:r>
            <a:endParaRPr lang="en-US" dirty="0"/>
          </a:p>
          <a:p>
            <a:pPr>
              <a:buFont typeface="Arial"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44</a:t>
            </a:fld>
            <a:endParaRPr lang="en-US" dirty="0"/>
          </a:p>
        </p:txBody>
      </p:sp>
    </p:spTree>
    <p:extLst>
      <p:ext uri="{BB962C8B-B14F-4D97-AF65-F5344CB8AC3E}">
        <p14:creationId xmlns:p14="http://schemas.microsoft.com/office/powerpoint/2010/main" val="2962477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064">
              <a:defRPr/>
            </a:pPr>
            <a:r>
              <a:rPr lang="en-US" b="1" dirty="0">
                <a:latin typeface="+mn-lt"/>
                <a:ea typeface="ＭＳ Ｐゴシック" pitchFamily="34" charset="-128"/>
              </a:rPr>
              <a:t>[</a:t>
            </a:r>
            <a:r>
              <a:rPr lang="en-US" b="1" dirty="0">
                <a:latin typeface="+mn-lt"/>
              </a:rPr>
              <a:t>OPTIONAL SLIDE: please hide if not using]</a:t>
            </a:r>
          </a:p>
          <a:p>
            <a:pPr defTabSz="938064">
              <a:defRPr/>
            </a:pPr>
            <a:r>
              <a:rPr lang="en-US" b="1" dirty="0">
                <a:latin typeface="+mn-lt"/>
                <a:ea typeface="ＭＳ Ｐゴシック" pitchFamily="34" charset="-128"/>
              </a:rPr>
              <a:t>[</a:t>
            </a:r>
            <a:r>
              <a:rPr lang="en-US" b="1" dirty="0">
                <a:latin typeface="+mn-lt"/>
              </a:rPr>
              <a:t>Read</a:t>
            </a:r>
            <a:r>
              <a:rPr lang="en-US" b="1" baseline="0" dirty="0">
                <a:latin typeface="+mn-lt"/>
              </a:rPr>
              <a:t> Slide followed by:]</a:t>
            </a:r>
          </a:p>
          <a:p>
            <a:endParaRPr lang="en-US" b="0" dirty="0">
              <a:latin typeface="+mn-lt"/>
            </a:endParaRPr>
          </a:p>
          <a:p>
            <a:r>
              <a:rPr lang="en-US" sz="1200" kern="1200" dirty="0">
                <a:solidFill>
                  <a:schemeClr val="tx1"/>
                </a:solidFill>
                <a:latin typeface="+mn-lt"/>
                <a:ea typeface="+mn-ea"/>
                <a:cs typeface="+mn-cs"/>
              </a:rPr>
              <a:t>We've just covered the traditional, "unbundled" type of Medicare coverage. Now let's talk briefly about Medicare Advantage, the bundled "all in one" plan that includes Parts A &amp; B, and often includes Part D.</a:t>
            </a:r>
            <a:endParaRPr lang="en-US" b="0" dirty="0">
              <a:latin typeface="+mn-lt"/>
            </a:endParaRPr>
          </a:p>
          <a:p>
            <a:endParaRPr lang="en-US" b="0" dirty="0">
              <a:latin typeface="+mn-lt"/>
            </a:endParaRPr>
          </a:p>
          <a:p>
            <a:r>
              <a:rPr lang="en-US" b="0" dirty="0">
                <a:latin typeface="+mn-lt"/>
              </a:rPr>
              <a:t>Part C monthly premiums vary by plan. And the amount you pay for deductibles, co-pays and co-insurance also varies by plan. </a:t>
            </a:r>
          </a:p>
          <a:p>
            <a:endParaRPr lang="en-US" b="0" dirty="0">
              <a:latin typeface="+mn-lt"/>
            </a:endParaRPr>
          </a:p>
          <a:p>
            <a:r>
              <a:rPr lang="en-US" b="0" dirty="0">
                <a:latin typeface="+mn-lt"/>
              </a:rPr>
              <a:t>Not all Medicare Advantage plans work the same way, so before you join, take the time to find and compare the health plans in your area.</a:t>
            </a:r>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45</a:t>
            </a:fld>
            <a:endParaRPr lang="en-US" dirty="0"/>
          </a:p>
        </p:txBody>
      </p:sp>
    </p:spTree>
    <p:extLst>
      <p:ext uri="{BB962C8B-B14F-4D97-AF65-F5344CB8AC3E}">
        <p14:creationId xmlns:p14="http://schemas.microsoft.com/office/powerpoint/2010/main" val="1708717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064">
              <a:defRPr/>
            </a:pPr>
            <a:r>
              <a:rPr lang="en-US" sz="1100" b="1" dirty="0">
                <a:ea typeface="ＭＳ Ｐゴシック" pitchFamily="34" charset="-128"/>
              </a:rPr>
              <a:t>[</a:t>
            </a:r>
            <a:r>
              <a:rPr lang="en-US" sz="1100" b="1" dirty="0"/>
              <a:t>OPTIONAL SLIDE: please hide if not using]</a:t>
            </a:r>
          </a:p>
          <a:p>
            <a:endParaRPr lang="en-US" sz="1100" dirty="0"/>
          </a:p>
          <a:p>
            <a:r>
              <a:rPr lang="en-US" sz="1100" dirty="0"/>
              <a:t>Transitioning to Medicare from an employer's health insurance presents some complex challenges - and missteps can result in costly premium penalties and coverage gaps.</a:t>
            </a:r>
          </a:p>
          <a:p>
            <a:endParaRPr lang="en-US" sz="1100" dirty="0"/>
          </a:p>
          <a:p>
            <a:r>
              <a:rPr lang="en-US" sz="1100" dirty="0"/>
              <a:t>Signing up for Medicare has become a little more tricky now that enrollment no longer comes at the same time people start collecting Social Security. At 65, you can enroll in Medicare benefits. But what if you are still working? Many workers covered by company health plans may still benefit from enrolling in Medicare, especially when you consider that you can take Parts A and B at different times. </a:t>
            </a:r>
          </a:p>
          <a:p>
            <a:endParaRPr lang="en-US" sz="1100" dirty="0"/>
          </a:p>
          <a:p>
            <a:r>
              <a:rPr lang="en-US" sz="1100" dirty="0"/>
              <a:t>Part A covers hospitals and is usually free. </a:t>
            </a:r>
          </a:p>
          <a:p>
            <a:endParaRPr lang="en-US" sz="1100" dirty="0"/>
          </a:p>
          <a:p>
            <a:r>
              <a:rPr lang="en-US" sz="1100" dirty="0"/>
              <a:t>Part B covers doctor visits, and the standard Part B premium in 2017 is $134 (or higher depending on your income). So you may want to wait until after you retire to take advantage of Part B. You must enroll in Part B eight months from your last month of work, even if you have retiree health benefits or COBRA. Otherwise your coverage won’t kick in for 3 to 15 months and you will also face a 10% premium penalty for every 12-month delay.  This premium is for life. That can add up: If you failed to enroll for five years, you'd ultimately face a 50 percent lifetime Part B penalty - 10 percent for each year.</a:t>
            </a:r>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46</a:t>
            </a:fld>
            <a:endParaRPr lang="en-US" dirty="0"/>
          </a:p>
        </p:txBody>
      </p:sp>
    </p:spTree>
    <p:extLst>
      <p:ext uri="{BB962C8B-B14F-4D97-AF65-F5344CB8AC3E}">
        <p14:creationId xmlns:p14="http://schemas.microsoft.com/office/powerpoint/2010/main" val="2494306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Health Savings Accounts, or HSAs, are a type of savings account that lets you set aside money on a pre-tax basis to pay for qualified medical expenses if you have a high deductible health insurance plan.</a:t>
            </a:r>
          </a:p>
          <a:p>
            <a:endParaRPr lang="en-US" sz="1100" b="1" dirty="0"/>
          </a:p>
          <a:p>
            <a:r>
              <a:rPr lang="en-US" sz="1100" dirty="0"/>
              <a:t>[1st Bullet Point:]</a:t>
            </a:r>
          </a:p>
          <a:p>
            <a:r>
              <a:rPr lang="en-US" sz="1100" dirty="0"/>
              <a:t>Contributions to an HSA are 100% deductible up to the legal limit.  [Speaker: review limits.]</a:t>
            </a:r>
          </a:p>
          <a:p>
            <a:endParaRPr lang="en-US" sz="1100" dirty="0"/>
          </a:p>
          <a:p>
            <a:r>
              <a:rPr lang="en-US" sz="1100" dirty="0"/>
              <a:t>[2nd Bullet Point:]</a:t>
            </a:r>
          </a:p>
          <a:p>
            <a:r>
              <a:rPr lang="en-US" sz="1100" dirty="0"/>
              <a:t>Withdrawals to pay qualified medical expenses, including dental care and vision care, are not taxed.</a:t>
            </a:r>
          </a:p>
          <a:p>
            <a:endParaRPr lang="en-US" sz="1100" dirty="0"/>
          </a:p>
          <a:p>
            <a:r>
              <a:rPr lang="en-US" sz="1100" dirty="0"/>
              <a:t>[3rd Bullet Point:]</a:t>
            </a:r>
          </a:p>
          <a:p>
            <a:r>
              <a:rPr lang="en-US" sz="1100" dirty="0"/>
              <a:t>Interest earnings accumulate tax-deferred. If you use those interest earnings to pay for qualified medical expenses, they are also tax-free.</a:t>
            </a:r>
          </a:p>
          <a:p>
            <a:endParaRPr lang="en-US" sz="1100" dirty="0"/>
          </a:p>
          <a:p>
            <a:r>
              <a:rPr lang="en-US" sz="1100" dirty="0"/>
              <a:t>[4th Bullet Point:]</a:t>
            </a:r>
          </a:p>
          <a:p>
            <a:r>
              <a:rPr lang="en-US" sz="1100" dirty="0"/>
              <a:t>HSAs are portable  - you can take the funds with you if you change jobs or leave the workforce. And unlike a Flexible Spending Account (FSA), unused money in your HSA isn't forfeited at the end of the year. It continues to grow, tax-deferred.</a:t>
            </a:r>
          </a:p>
          <a:p>
            <a:endParaRPr lang="en-US" sz="1100" dirty="0"/>
          </a:p>
          <a:p>
            <a:r>
              <a:rPr lang="en-US" sz="1100" dirty="0"/>
              <a:t>However, once you are enrolled in Medicare, you can't make any contributions to an HSA. Also, you can't use your HSA to pay Medigap premiums.</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47</a:t>
            </a:fld>
            <a:endParaRPr lang="en-US" dirty="0"/>
          </a:p>
        </p:txBody>
      </p:sp>
    </p:spTree>
    <p:extLst>
      <p:ext uri="{BB962C8B-B14F-4D97-AF65-F5344CB8AC3E}">
        <p14:creationId xmlns:p14="http://schemas.microsoft.com/office/powerpoint/2010/main" val="3428884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 Please hide if not using.]</a:t>
            </a:r>
          </a:p>
          <a:p>
            <a:r>
              <a:rPr lang="en-US" dirty="0"/>
              <a:t>That being said, variable annuities offer all of these benefits.</a:t>
            </a:r>
          </a:p>
        </p:txBody>
      </p:sp>
      <p:sp>
        <p:nvSpPr>
          <p:cNvPr id="4" name="Slide Number Placeholder 3"/>
          <p:cNvSpPr>
            <a:spLocks noGrp="1"/>
          </p:cNvSpPr>
          <p:nvPr>
            <p:ph type="sldNum" sz="quarter" idx="10"/>
          </p:nvPr>
        </p:nvSpPr>
        <p:spPr/>
        <p:txBody>
          <a:bodyPr/>
          <a:lstStyle/>
          <a:p>
            <a:fld id="{9EC09A6F-1B7C-452E-8DF5-24591AE65274}" type="slidenum">
              <a:rPr lang="en-US" smtClean="0"/>
              <a:pPr/>
              <a:t>49</a:t>
            </a:fld>
            <a:endParaRPr lang="en-US"/>
          </a:p>
        </p:txBody>
      </p:sp>
    </p:spTree>
    <p:extLst>
      <p:ext uri="{BB962C8B-B14F-4D97-AF65-F5344CB8AC3E}">
        <p14:creationId xmlns:p14="http://schemas.microsoft.com/office/powerpoint/2010/main" val="247083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5394F-3ACB-4A71-ACE6-D95FE9B42A9E}" type="slidenum">
              <a:rPr lang="en-US" smtClean="0"/>
              <a:pPr/>
              <a:t>5</a:t>
            </a:fld>
            <a:endParaRPr lang="en-US"/>
          </a:p>
        </p:txBody>
      </p:sp>
    </p:spTree>
    <p:extLst>
      <p:ext uri="{BB962C8B-B14F-4D97-AF65-F5344CB8AC3E}">
        <p14:creationId xmlns:p14="http://schemas.microsoft.com/office/powerpoint/2010/main" val="681162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011FF-05C4-452F-9670-DA1725AE99F4}" type="slidenum">
              <a:rPr lang="en-US" smtClean="0"/>
              <a:pPr/>
              <a:t>50</a:t>
            </a:fld>
            <a:endParaRPr lang="en-US"/>
          </a:p>
        </p:txBody>
      </p:sp>
    </p:spTree>
    <p:extLst>
      <p:ext uri="{BB962C8B-B14F-4D97-AF65-F5344CB8AC3E}">
        <p14:creationId xmlns:p14="http://schemas.microsoft.com/office/powerpoint/2010/main" val="2198803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011FF-05C4-452F-9670-DA1725AE99F4}" type="slidenum">
              <a:rPr lang="en-US" smtClean="0"/>
              <a:pPr/>
              <a:t>51</a:t>
            </a:fld>
            <a:endParaRPr lang="en-US"/>
          </a:p>
        </p:txBody>
      </p:sp>
    </p:spTree>
    <p:extLst>
      <p:ext uri="{BB962C8B-B14F-4D97-AF65-F5344CB8AC3E}">
        <p14:creationId xmlns:p14="http://schemas.microsoft.com/office/powerpoint/2010/main" val="637037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defTabSz="964474">
              <a:defRPr sz="2100" b="1">
                <a:solidFill>
                  <a:srgbClr val="FFFFFF"/>
                </a:solidFill>
                <a:latin typeface="Arial" pitchFamily="34" charset="0"/>
                <a:ea typeface="ＭＳ Ｐゴシック" pitchFamily="34" charset="-128"/>
              </a:defRPr>
            </a:lvl1pPr>
            <a:lvl2pPr marL="770261" indent="-296255" defTabSz="964474">
              <a:defRPr sz="2100" b="1">
                <a:solidFill>
                  <a:srgbClr val="FFFFFF"/>
                </a:solidFill>
                <a:latin typeface="Arial" pitchFamily="34" charset="0"/>
                <a:ea typeface="ＭＳ Ｐゴシック" pitchFamily="34" charset="-128"/>
              </a:defRPr>
            </a:lvl2pPr>
            <a:lvl3pPr marL="1185021" indent="-237005" defTabSz="964474">
              <a:defRPr sz="2100" b="1">
                <a:solidFill>
                  <a:srgbClr val="FFFFFF"/>
                </a:solidFill>
                <a:latin typeface="Arial" pitchFamily="34" charset="0"/>
                <a:ea typeface="ＭＳ Ｐゴシック" pitchFamily="34" charset="-128"/>
              </a:defRPr>
            </a:lvl3pPr>
            <a:lvl4pPr marL="1659027" indent="-237005" defTabSz="964474">
              <a:defRPr sz="2100" b="1">
                <a:solidFill>
                  <a:srgbClr val="FFFFFF"/>
                </a:solidFill>
                <a:latin typeface="Arial" pitchFamily="34" charset="0"/>
                <a:ea typeface="ＭＳ Ｐゴシック" pitchFamily="34" charset="-128"/>
              </a:defRPr>
            </a:lvl4pPr>
            <a:lvl5pPr marL="2133038" indent="-237005" defTabSz="964474">
              <a:defRPr sz="2100" b="1">
                <a:solidFill>
                  <a:srgbClr val="FFFFFF"/>
                </a:solidFill>
                <a:latin typeface="Arial" pitchFamily="34" charset="0"/>
                <a:ea typeface="ＭＳ Ｐゴシック" pitchFamily="34" charset="-128"/>
              </a:defRPr>
            </a:lvl5pPr>
            <a:lvl6pPr marL="2607045" indent="-237005" defTabSz="964474" fontAlgn="base">
              <a:spcBef>
                <a:spcPct val="0"/>
              </a:spcBef>
              <a:spcAft>
                <a:spcPct val="0"/>
              </a:spcAft>
              <a:defRPr sz="2100" b="1">
                <a:solidFill>
                  <a:srgbClr val="FFFFFF"/>
                </a:solidFill>
                <a:latin typeface="Arial" pitchFamily="34" charset="0"/>
                <a:ea typeface="ＭＳ Ｐゴシック" pitchFamily="34" charset="-128"/>
              </a:defRPr>
            </a:lvl6pPr>
            <a:lvl7pPr marL="3081051" indent="-237005" defTabSz="964474" fontAlgn="base">
              <a:spcBef>
                <a:spcPct val="0"/>
              </a:spcBef>
              <a:spcAft>
                <a:spcPct val="0"/>
              </a:spcAft>
              <a:defRPr sz="2100" b="1">
                <a:solidFill>
                  <a:srgbClr val="FFFFFF"/>
                </a:solidFill>
                <a:latin typeface="Arial" pitchFamily="34" charset="0"/>
                <a:ea typeface="ＭＳ Ｐゴシック" pitchFamily="34" charset="-128"/>
              </a:defRPr>
            </a:lvl7pPr>
            <a:lvl8pPr marL="3555061" indent="-237005" defTabSz="964474" fontAlgn="base">
              <a:spcBef>
                <a:spcPct val="0"/>
              </a:spcBef>
              <a:spcAft>
                <a:spcPct val="0"/>
              </a:spcAft>
              <a:defRPr sz="2100" b="1">
                <a:solidFill>
                  <a:srgbClr val="FFFFFF"/>
                </a:solidFill>
                <a:latin typeface="Arial" pitchFamily="34" charset="0"/>
                <a:ea typeface="ＭＳ Ｐゴシック" pitchFamily="34" charset="-128"/>
              </a:defRPr>
            </a:lvl8pPr>
            <a:lvl9pPr marL="4029066" indent="-237005" defTabSz="964474" fontAlgn="base">
              <a:spcBef>
                <a:spcPct val="0"/>
              </a:spcBef>
              <a:spcAft>
                <a:spcPct val="0"/>
              </a:spcAft>
              <a:defRPr sz="2100" b="1">
                <a:solidFill>
                  <a:srgbClr val="FFFFFF"/>
                </a:solidFill>
                <a:latin typeface="Arial" pitchFamily="34" charset="0"/>
                <a:ea typeface="ＭＳ Ｐゴシック" pitchFamily="34" charset="-128"/>
              </a:defRPr>
            </a:lvl9pPr>
          </a:lstStyle>
          <a:p>
            <a:fld id="{A55C2975-7B57-4CB2-BF9E-8DC0212FA251}" type="slidenum">
              <a:rPr lang="en-US" sz="1200" b="0">
                <a:solidFill>
                  <a:schemeClr val="tx1"/>
                </a:solidFill>
              </a:rPr>
              <a:pPr/>
              <a:t>52</a:t>
            </a:fld>
            <a:endParaRPr lang="en-US" sz="1200" b="0" dirty="0">
              <a:solidFill>
                <a:schemeClr val="tx1"/>
              </a:solidFill>
            </a:endParaRPr>
          </a:p>
        </p:txBody>
      </p:sp>
      <p:sp>
        <p:nvSpPr>
          <p:cNvPr id="62466" name="Rectangle 2"/>
          <p:cNvSpPr>
            <a:spLocks noGrp="1" noRot="1" noChangeAspect="1" noChangeArrowheads="1" noTextEdit="1"/>
          </p:cNvSpPr>
          <p:nvPr>
            <p:ph type="sldImg"/>
          </p:nvPr>
        </p:nvSpPr>
        <p:spPr>
          <a:xfrm>
            <a:off x="1069975" y="474663"/>
            <a:ext cx="5176838" cy="3881437"/>
          </a:xfrm>
          <a:ln/>
        </p:spPr>
      </p:sp>
      <p:sp>
        <p:nvSpPr>
          <p:cNvPr id="62467" name="Rectangle 3"/>
          <p:cNvSpPr>
            <a:spLocks noGrp="1" noChangeArrowheads="1"/>
          </p:cNvSpPr>
          <p:nvPr>
            <p:ph type="body" idx="1"/>
          </p:nvPr>
        </p:nvSpPr>
        <p:spPr>
          <a:xfrm>
            <a:off x="324678" y="4484170"/>
            <a:ext cx="6707259" cy="4387432"/>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endParaRPr lang="en-US" sz="1600" dirty="0">
              <a:latin typeface="Times New Roman" pitchFamily="18" charset="0"/>
              <a:ea typeface="ＭＳ Ｐゴシック" pitchFamily="34" charset="-128"/>
            </a:endParaRPr>
          </a:p>
          <a:p>
            <a:pPr eaLnBrk="1" hangingPunct="1"/>
            <a:endParaRPr lang="en-US" dirty="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C1622F-6270-4E71-931C-BA76A2907CAE}" type="slidenum">
              <a:rPr lang="en-US" smtClean="0"/>
              <a:t>6</a:t>
            </a:fld>
            <a:endParaRPr lang="en-US"/>
          </a:p>
        </p:txBody>
      </p:sp>
    </p:spTree>
    <p:extLst>
      <p:ext uri="{BB962C8B-B14F-4D97-AF65-F5344CB8AC3E}">
        <p14:creationId xmlns:p14="http://schemas.microsoft.com/office/powerpoint/2010/main" val="117834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a:t>
            </a:r>
          </a:p>
        </p:txBody>
      </p:sp>
      <p:sp>
        <p:nvSpPr>
          <p:cNvPr id="4" name="Slide Number Placeholder 3"/>
          <p:cNvSpPr>
            <a:spLocks noGrp="1"/>
          </p:cNvSpPr>
          <p:nvPr>
            <p:ph type="sldNum" sz="quarter" idx="10"/>
          </p:nvPr>
        </p:nvSpPr>
        <p:spPr/>
        <p:txBody>
          <a:bodyPr/>
          <a:lstStyle/>
          <a:p>
            <a:fld id="{106011FF-05C4-452F-9670-DA1725AE99F4}" type="slidenum">
              <a:rPr lang="en-US" smtClean="0"/>
              <a:pPr/>
              <a:t>7</a:t>
            </a:fld>
            <a:endParaRPr lang="en-US"/>
          </a:p>
        </p:txBody>
      </p:sp>
    </p:spTree>
    <p:extLst>
      <p:ext uri="{BB962C8B-B14F-4D97-AF65-F5344CB8AC3E}">
        <p14:creationId xmlns:p14="http://schemas.microsoft.com/office/powerpoint/2010/main" val="238059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 please hide if not using]</a:t>
            </a:r>
          </a:p>
          <a:p>
            <a:endParaRPr lang="en-US" b="1" dirty="0"/>
          </a:p>
        </p:txBody>
      </p:sp>
      <p:sp>
        <p:nvSpPr>
          <p:cNvPr id="4" name="Slide Number Placeholder 3"/>
          <p:cNvSpPr>
            <a:spLocks noGrp="1"/>
          </p:cNvSpPr>
          <p:nvPr>
            <p:ph type="sldNum" sz="quarter" idx="10"/>
          </p:nvPr>
        </p:nvSpPr>
        <p:spPr/>
        <p:txBody>
          <a:bodyPr/>
          <a:lstStyle/>
          <a:p>
            <a:fld id="{106011FF-05C4-452F-9670-DA1725AE99F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we dive into today’s topics, I’d like to set up our discussion with a look at how the way retirement is funded has changed from the past.</a:t>
            </a:r>
          </a:p>
          <a:p>
            <a:endParaRPr lang="en-US" dirty="0"/>
          </a:p>
          <a:p>
            <a:r>
              <a:rPr lang="en-US" dirty="0"/>
              <a:t>Decades ago, funding retirement was a far different proposition than it is now. Today, traditional pensions are becoming a luxury of the past, Social Security faces an uncertain future, and more of the burden of funding retirement is falling on individuals. Defined contribution plans, such as 401(k)s and 403(b)s, have become default vehicles to help fund retirement, but that approach can often leave investors exposed to market volatility without any protection.</a:t>
            </a:r>
          </a:p>
          <a:p>
            <a:endParaRPr lang="en-US" dirty="0"/>
          </a:p>
          <a:p>
            <a:r>
              <a:rPr lang="en-US" baseline="0" dirty="0"/>
              <a:t>As a result, there is a greater emphasis on the need for increased personal savings and investing wisely. A few things to consider are:</a:t>
            </a:r>
          </a:p>
          <a:p>
            <a:pPr marL="406346" indent="-273013">
              <a:spcBef>
                <a:spcPts val="600"/>
              </a:spcBef>
              <a:buFont typeface="+mj-lt"/>
              <a:buAutoNum type="arabicPeriod"/>
            </a:pPr>
            <a:r>
              <a:rPr lang="en-US" dirty="0"/>
              <a:t>What strategies are</a:t>
            </a:r>
            <a:r>
              <a:rPr lang="en-US" baseline="0" dirty="0"/>
              <a:t> available</a:t>
            </a:r>
            <a:r>
              <a:rPr lang="en-US" dirty="0"/>
              <a:t> to help increase your Social Security benefits?</a:t>
            </a:r>
          </a:p>
          <a:p>
            <a:pPr marL="406346" indent="-273013">
              <a:spcBef>
                <a:spcPts val="600"/>
              </a:spcBef>
              <a:buFont typeface="+mj-lt"/>
              <a:buAutoNum type="arabicPeriod"/>
            </a:pPr>
            <a:r>
              <a:rPr lang="en-US" dirty="0"/>
              <a:t>Other than Social Security, what other guaranteed</a:t>
            </a:r>
            <a:r>
              <a:rPr lang="en-US" baseline="0" dirty="0"/>
              <a:t> </a:t>
            </a:r>
            <a:r>
              <a:rPr lang="en-US" dirty="0"/>
              <a:t>income sources do you have?</a:t>
            </a:r>
          </a:p>
          <a:p>
            <a:pPr marL="406346" indent="-273013">
              <a:spcBef>
                <a:spcPts val="600"/>
              </a:spcBef>
              <a:buFont typeface="+mj-lt"/>
              <a:buAutoNum type="arabicPeriod"/>
            </a:pPr>
            <a:r>
              <a:rPr lang="en-US" dirty="0"/>
              <a:t>How important is it to you to have a source of guaranteed income?</a:t>
            </a:r>
          </a:p>
          <a:p>
            <a:endParaRPr lang="en-US" dirty="0"/>
          </a:p>
        </p:txBody>
      </p:sp>
      <p:sp>
        <p:nvSpPr>
          <p:cNvPr id="4" name="Slide Number Placeholder 3"/>
          <p:cNvSpPr>
            <a:spLocks noGrp="1"/>
          </p:cNvSpPr>
          <p:nvPr>
            <p:ph type="sldNum" sz="quarter" idx="10"/>
          </p:nvPr>
        </p:nvSpPr>
        <p:spPr/>
        <p:txBody>
          <a:bodyPr/>
          <a:lstStyle/>
          <a:p>
            <a:fld id="{5292408E-1D50-43CD-AB01-71136851A3C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648200"/>
            <a:ext cx="5879715" cy="609600"/>
          </a:xfrm>
          <a:prstGeom prst="rect">
            <a:avLst/>
          </a:prstGeom>
        </p:spPr>
        <p:txBody>
          <a:bodyPr/>
          <a:lstStyle>
            <a:lvl1pPr marL="0" indent="0">
              <a:spcBef>
                <a:spcPts val="0"/>
              </a:spcBef>
              <a:defRPr sz="1600" b="0">
                <a:solidFill>
                  <a:schemeClr val="accent5">
                    <a:lumMod val="50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pic>
        <p:nvPicPr>
          <p:cNvPr id="8" name="Picture 7" descr="BankBox_CoolGrey1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118" y="6019800"/>
            <a:ext cx="3415058" cy="3566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0E793-4F85-48D1-A5A6-47A8E9248925}"/>
              </a:ext>
            </a:extLst>
          </p:cNvPr>
          <p:cNvSpPr>
            <a:spLocks noGrp="1"/>
          </p:cNvSpPr>
          <p:nvPr>
            <p:ph type="dt" sz="half" idx="10"/>
          </p:nvPr>
        </p:nvSpPr>
        <p:spPr/>
        <p:txBody>
          <a:bodyPr/>
          <a:lstStyle>
            <a:lvl1pPr>
              <a:defRPr/>
            </a:lvl1pPr>
          </a:lstStyle>
          <a:p>
            <a:pPr>
              <a:defRPr/>
            </a:pPr>
            <a:fld id="{2D60B52E-B3E6-4E14-AD3F-7114B9556999}" type="datetimeFigureOut">
              <a:rPr lang="en-US"/>
              <a:pPr>
                <a:defRPr/>
              </a:pPr>
              <a:t>6/8/2020</a:t>
            </a:fld>
            <a:endParaRPr lang="en-US" dirty="0"/>
          </a:p>
        </p:txBody>
      </p:sp>
      <p:sp>
        <p:nvSpPr>
          <p:cNvPr id="5" name="Footer Placeholder 4">
            <a:extLst>
              <a:ext uri="{FF2B5EF4-FFF2-40B4-BE49-F238E27FC236}">
                <a16:creationId xmlns:a16="http://schemas.microsoft.com/office/drawing/2014/main" id="{7A97B59E-E694-4122-BEB9-DA6104F65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E45C6A-0CD4-4D24-81A8-C9C6CB7D62DD}"/>
              </a:ext>
            </a:extLst>
          </p:cNvPr>
          <p:cNvSpPr>
            <a:spLocks noGrp="1"/>
          </p:cNvSpPr>
          <p:nvPr>
            <p:ph type="sldNum" sz="quarter" idx="12"/>
          </p:nvPr>
        </p:nvSpPr>
        <p:spPr/>
        <p:txBody>
          <a:bodyPr/>
          <a:lstStyle>
            <a:lvl1pPr>
              <a:defRPr/>
            </a:lvl1pPr>
          </a:lstStyle>
          <a:p>
            <a:pPr>
              <a:defRPr/>
            </a:pPr>
            <a:fld id="{EF3A496A-2705-4039-AF5B-843191ACE8EB}" type="slidenum">
              <a:rPr lang="en-US" altLang="en-US"/>
              <a:pPr>
                <a:defRPr/>
              </a:pPr>
              <a:t>‹#›</a:t>
            </a:fld>
            <a:endParaRPr lang="en-US" altLang="en-US"/>
          </a:p>
        </p:txBody>
      </p:sp>
    </p:spTree>
    <p:extLst>
      <p:ext uri="{BB962C8B-B14F-4D97-AF65-F5344CB8AC3E}">
        <p14:creationId xmlns:p14="http://schemas.microsoft.com/office/powerpoint/2010/main" val="361290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5433C8-4D58-40C1-A793-35DBE6B5A997}"/>
              </a:ext>
            </a:extLst>
          </p:cNvPr>
          <p:cNvSpPr>
            <a:spLocks noGrp="1"/>
          </p:cNvSpPr>
          <p:nvPr>
            <p:ph type="dt" sz="half" idx="10"/>
          </p:nvPr>
        </p:nvSpPr>
        <p:spPr/>
        <p:txBody>
          <a:bodyPr/>
          <a:lstStyle>
            <a:lvl1pPr>
              <a:defRPr/>
            </a:lvl1pPr>
          </a:lstStyle>
          <a:p>
            <a:pPr>
              <a:defRPr/>
            </a:pPr>
            <a:fld id="{A88661E2-6C83-49E5-8C3E-9B88E240CDAB}" type="datetimeFigureOut">
              <a:rPr lang="en-US"/>
              <a:pPr>
                <a:defRPr/>
              </a:pPr>
              <a:t>6/8/2020</a:t>
            </a:fld>
            <a:endParaRPr lang="en-US" dirty="0"/>
          </a:p>
        </p:txBody>
      </p:sp>
      <p:sp>
        <p:nvSpPr>
          <p:cNvPr id="6" name="Footer Placeholder 4">
            <a:extLst>
              <a:ext uri="{FF2B5EF4-FFF2-40B4-BE49-F238E27FC236}">
                <a16:creationId xmlns:a16="http://schemas.microsoft.com/office/drawing/2014/main" id="{4D427722-BC04-423C-B078-7BEF53F530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1787B4-F380-4F1A-B54F-6BDF7B45396C}"/>
              </a:ext>
            </a:extLst>
          </p:cNvPr>
          <p:cNvSpPr>
            <a:spLocks noGrp="1"/>
          </p:cNvSpPr>
          <p:nvPr>
            <p:ph type="sldNum" sz="quarter" idx="12"/>
          </p:nvPr>
        </p:nvSpPr>
        <p:spPr/>
        <p:txBody>
          <a:bodyPr/>
          <a:lstStyle>
            <a:lvl1pPr>
              <a:defRPr/>
            </a:lvl1pPr>
          </a:lstStyle>
          <a:p>
            <a:pPr>
              <a:defRPr/>
            </a:pPr>
            <a:fld id="{FB4CE562-346A-4D9B-AA15-1344CFA42E45}" type="slidenum">
              <a:rPr lang="en-US" altLang="en-US"/>
              <a:pPr>
                <a:defRPr/>
              </a:pPr>
              <a:t>‹#›</a:t>
            </a:fld>
            <a:endParaRPr lang="en-US" altLang="en-US"/>
          </a:p>
        </p:txBody>
      </p:sp>
    </p:spTree>
    <p:extLst>
      <p:ext uri="{BB962C8B-B14F-4D97-AF65-F5344CB8AC3E}">
        <p14:creationId xmlns:p14="http://schemas.microsoft.com/office/powerpoint/2010/main" val="1495322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100EF1-F705-4C35-85DF-0F9B86F98C53}"/>
              </a:ext>
            </a:extLst>
          </p:cNvPr>
          <p:cNvSpPr>
            <a:spLocks noGrp="1"/>
          </p:cNvSpPr>
          <p:nvPr>
            <p:ph type="dt" sz="half" idx="10"/>
          </p:nvPr>
        </p:nvSpPr>
        <p:spPr/>
        <p:txBody>
          <a:bodyPr/>
          <a:lstStyle>
            <a:lvl1pPr>
              <a:defRPr/>
            </a:lvl1pPr>
          </a:lstStyle>
          <a:p>
            <a:pPr>
              <a:defRPr/>
            </a:pPr>
            <a:fld id="{E9EE773A-F530-4D8D-A4A1-1D42EC76F218}" type="datetimeFigureOut">
              <a:rPr lang="en-US"/>
              <a:pPr>
                <a:defRPr/>
              </a:pPr>
              <a:t>6/8/2020</a:t>
            </a:fld>
            <a:endParaRPr lang="en-US" dirty="0"/>
          </a:p>
        </p:txBody>
      </p:sp>
      <p:sp>
        <p:nvSpPr>
          <p:cNvPr id="8" name="Footer Placeholder 4">
            <a:extLst>
              <a:ext uri="{FF2B5EF4-FFF2-40B4-BE49-F238E27FC236}">
                <a16:creationId xmlns:a16="http://schemas.microsoft.com/office/drawing/2014/main" id="{28D204A3-54AF-45A1-8479-7A762E0B7A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C4A579-4F71-49A4-A738-FD3F27521F0B}"/>
              </a:ext>
            </a:extLst>
          </p:cNvPr>
          <p:cNvSpPr>
            <a:spLocks noGrp="1"/>
          </p:cNvSpPr>
          <p:nvPr>
            <p:ph type="sldNum" sz="quarter" idx="12"/>
          </p:nvPr>
        </p:nvSpPr>
        <p:spPr/>
        <p:txBody>
          <a:bodyPr/>
          <a:lstStyle>
            <a:lvl1pPr>
              <a:defRPr/>
            </a:lvl1pPr>
          </a:lstStyle>
          <a:p>
            <a:pPr>
              <a:defRPr/>
            </a:pPr>
            <a:fld id="{D19952C5-744F-4553-BE1C-A2D8BA6E700E}" type="slidenum">
              <a:rPr lang="en-US" altLang="en-US"/>
              <a:pPr>
                <a:defRPr/>
              </a:pPr>
              <a:t>‹#›</a:t>
            </a:fld>
            <a:endParaRPr lang="en-US" altLang="en-US"/>
          </a:p>
        </p:txBody>
      </p:sp>
    </p:spTree>
    <p:extLst>
      <p:ext uri="{BB962C8B-B14F-4D97-AF65-F5344CB8AC3E}">
        <p14:creationId xmlns:p14="http://schemas.microsoft.com/office/powerpoint/2010/main" val="336066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FE04D6-B7BE-434E-A461-9EEED63FE9E4}"/>
              </a:ext>
            </a:extLst>
          </p:cNvPr>
          <p:cNvSpPr>
            <a:spLocks noGrp="1"/>
          </p:cNvSpPr>
          <p:nvPr>
            <p:ph type="dt" sz="half" idx="10"/>
          </p:nvPr>
        </p:nvSpPr>
        <p:spPr/>
        <p:txBody>
          <a:bodyPr/>
          <a:lstStyle>
            <a:lvl1pPr>
              <a:defRPr/>
            </a:lvl1pPr>
          </a:lstStyle>
          <a:p>
            <a:pPr>
              <a:defRPr/>
            </a:pPr>
            <a:fld id="{360DE2A8-B5C6-4343-A5C3-562D89CF4D89}" type="datetimeFigureOut">
              <a:rPr lang="en-US"/>
              <a:pPr>
                <a:defRPr/>
              </a:pPr>
              <a:t>6/8/2020</a:t>
            </a:fld>
            <a:endParaRPr lang="en-US" dirty="0"/>
          </a:p>
        </p:txBody>
      </p:sp>
      <p:sp>
        <p:nvSpPr>
          <p:cNvPr id="4" name="Footer Placeholder 4">
            <a:extLst>
              <a:ext uri="{FF2B5EF4-FFF2-40B4-BE49-F238E27FC236}">
                <a16:creationId xmlns:a16="http://schemas.microsoft.com/office/drawing/2014/main" id="{A5C85D49-6926-49E5-8463-965DB87F703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5878D2-011C-44F1-915A-4EBA672E7A83}"/>
              </a:ext>
            </a:extLst>
          </p:cNvPr>
          <p:cNvSpPr>
            <a:spLocks noGrp="1"/>
          </p:cNvSpPr>
          <p:nvPr>
            <p:ph type="sldNum" sz="quarter" idx="12"/>
          </p:nvPr>
        </p:nvSpPr>
        <p:spPr/>
        <p:txBody>
          <a:bodyPr/>
          <a:lstStyle>
            <a:lvl1pPr>
              <a:defRPr/>
            </a:lvl1pPr>
          </a:lstStyle>
          <a:p>
            <a:pPr>
              <a:defRPr/>
            </a:pPr>
            <a:fld id="{B1B47EFA-1534-466B-A35F-2B6AD51D5C3C}" type="slidenum">
              <a:rPr lang="en-US" altLang="en-US"/>
              <a:pPr>
                <a:defRPr/>
              </a:pPr>
              <a:t>‹#›</a:t>
            </a:fld>
            <a:endParaRPr lang="en-US" altLang="en-US"/>
          </a:p>
        </p:txBody>
      </p:sp>
    </p:spTree>
    <p:extLst>
      <p:ext uri="{BB962C8B-B14F-4D97-AF65-F5344CB8AC3E}">
        <p14:creationId xmlns:p14="http://schemas.microsoft.com/office/powerpoint/2010/main" val="356310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0B733A-6716-4769-AC49-6B8F88A41AC7}"/>
              </a:ext>
            </a:extLst>
          </p:cNvPr>
          <p:cNvSpPr>
            <a:spLocks noGrp="1"/>
          </p:cNvSpPr>
          <p:nvPr>
            <p:ph type="dt" sz="half" idx="10"/>
          </p:nvPr>
        </p:nvSpPr>
        <p:spPr/>
        <p:txBody>
          <a:bodyPr/>
          <a:lstStyle>
            <a:lvl1pPr>
              <a:defRPr/>
            </a:lvl1pPr>
          </a:lstStyle>
          <a:p>
            <a:pPr>
              <a:defRPr/>
            </a:pPr>
            <a:fld id="{BC8B1B86-024E-416C-9A38-7AB721D78946}" type="datetimeFigureOut">
              <a:rPr lang="en-US"/>
              <a:pPr>
                <a:defRPr/>
              </a:pPr>
              <a:t>6/8/2020</a:t>
            </a:fld>
            <a:endParaRPr lang="en-US" dirty="0"/>
          </a:p>
        </p:txBody>
      </p:sp>
      <p:sp>
        <p:nvSpPr>
          <p:cNvPr id="3" name="Footer Placeholder 4">
            <a:extLst>
              <a:ext uri="{FF2B5EF4-FFF2-40B4-BE49-F238E27FC236}">
                <a16:creationId xmlns:a16="http://schemas.microsoft.com/office/drawing/2014/main" id="{7C642AEB-F74D-4BA2-A8A7-3F6EBEA46F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3856A78-BD0D-45ED-A20F-5FF2280993C2}"/>
              </a:ext>
            </a:extLst>
          </p:cNvPr>
          <p:cNvSpPr>
            <a:spLocks noGrp="1"/>
          </p:cNvSpPr>
          <p:nvPr>
            <p:ph type="sldNum" sz="quarter" idx="12"/>
          </p:nvPr>
        </p:nvSpPr>
        <p:spPr/>
        <p:txBody>
          <a:bodyPr/>
          <a:lstStyle>
            <a:lvl1pPr>
              <a:defRPr/>
            </a:lvl1pPr>
          </a:lstStyle>
          <a:p>
            <a:pPr>
              <a:defRPr/>
            </a:pPr>
            <a:fld id="{E6F59C5A-DC0C-4895-A30A-2CB879579858}" type="slidenum">
              <a:rPr lang="en-US" altLang="en-US"/>
              <a:pPr>
                <a:defRPr/>
              </a:pPr>
              <a:t>‹#›</a:t>
            </a:fld>
            <a:endParaRPr lang="en-US" altLang="en-US"/>
          </a:p>
        </p:txBody>
      </p:sp>
    </p:spTree>
    <p:extLst>
      <p:ext uri="{BB962C8B-B14F-4D97-AF65-F5344CB8AC3E}">
        <p14:creationId xmlns:p14="http://schemas.microsoft.com/office/powerpoint/2010/main" val="1977707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E02D17-D19C-4F4D-A0C1-ECA1B27ABBAE}"/>
              </a:ext>
            </a:extLst>
          </p:cNvPr>
          <p:cNvSpPr>
            <a:spLocks noGrp="1"/>
          </p:cNvSpPr>
          <p:nvPr>
            <p:ph type="dt" sz="half" idx="10"/>
          </p:nvPr>
        </p:nvSpPr>
        <p:spPr/>
        <p:txBody>
          <a:bodyPr/>
          <a:lstStyle>
            <a:lvl1pPr>
              <a:defRPr/>
            </a:lvl1pPr>
          </a:lstStyle>
          <a:p>
            <a:pPr>
              <a:defRPr/>
            </a:pPr>
            <a:fld id="{CA122676-337B-4E24-94A5-0EC0EEDDAE1D}" type="datetimeFigureOut">
              <a:rPr lang="en-US"/>
              <a:pPr>
                <a:defRPr/>
              </a:pPr>
              <a:t>6/8/2020</a:t>
            </a:fld>
            <a:endParaRPr lang="en-US" dirty="0"/>
          </a:p>
        </p:txBody>
      </p:sp>
      <p:sp>
        <p:nvSpPr>
          <p:cNvPr id="6" name="Footer Placeholder 4">
            <a:extLst>
              <a:ext uri="{FF2B5EF4-FFF2-40B4-BE49-F238E27FC236}">
                <a16:creationId xmlns:a16="http://schemas.microsoft.com/office/drawing/2014/main" id="{952A7F4D-E307-4B2E-B15D-7A8157E1C7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D1A128-FD47-4972-B7AE-1957FB25ACCE}"/>
              </a:ext>
            </a:extLst>
          </p:cNvPr>
          <p:cNvSpPr>
            <a:spLocks noGrp="1"/>
          </p:cNvSpPr>
          <p:nvPr>
            <p:ph type="sldNum" sz="quarter" idx="12"/>
          </p:nvPr>
        </p:nvSpPr>
        <p:spPr/>
        <p:txBody>
          <a:bodyPr/>
          <a:lstStyle>
            <a:lvl1pPr>
              <a:defRPr/>
            </a:lvl1pPr>
          </a:lstStyle>
          <a:p>
            <a:pPr>
              <a:defRPr/>
            </a:pPr>
            <a:fld id="{0FCDBC8C-FA5C-40EF-8A85-C6EEE2848D32}" type="slidenum">
              <a:rPr lang="en-US" altLang="en-US"/>
              <a:pPr>
                <a:defRPr/>
              </a:pPr>
              <a:t>‹#›</a:t>
            </a:fld>
            <a:endParaRPr lang="en-US" altLang="en-US"/>
          </a:p>
        </p:txBody>
      </p:sp>
    </p:spTree>
    <p:extLst>
      <p:ext uri="{BB962C8B-B14F-4D97-AF65-F5344CB8AC3E}">
        <p14:creationId xmlns:p14="http://schemas.microsoft.com/office/powerpoint/2010/main" val="2609597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A4903D-62F5-43BA-A858-6F3E8A535C2A}"/>
              </a:ext>
            </a:extLst>
          </p:cNvPr>
          <p:cNvSpPr>
            <a:spLocks noGrp="1"/>
          </p:cNvSpPr>
          <p:nvPr>
            <p:ph type="dt" sz="half" idx="10"/>
          </p:nvPr>
        </p:nvSpPr>
        <p:spPr/>
        <p:txBody>
          <a:bodyPr/>
          <a:lstStyle>
            <a:lvl1pPr>
              <a:defRPr/>
            </a:lvl1pPr>
          </a:lstStyle>
          <a:p>
            <a:pPr>
              <a:defRPr/>
            </a:pPr>
            <a:fld id="{B1DFDFBE-D2EC-4984-8AA0-E818D5264750}" type="datetimeFigureOut">
              <a:rPr lang="en-US"/>
              <a:pPr>
                <a:defRPr/>
              </a:pPr>
              <a:t>6/8/2020</a:t>
            </a:fld>
            <a:endParaRPr lang="en-US" dirty="0"/>
          </a:p>
        </p:txBody>
      </p:sp>
      <p:sp>
        <p:nvSpPr>
          <p:cNvPr id="6" name="Footer Placeholder 4">
            <a:extLst>
              <a:ext uri="{FF2B5EF4-FFF2-40B4-BE49-F238E27FC236}">
                <a16:creationId xmlns:a16="http://schemas.microsoft.com/office/drawing/2014/main" id="{3DA63A13-4949-4A46-9D68-F9A739681E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211E45-3319-4F52-9802-B203C2F1C669}"/>
              </a:ext>
            </a:extLst>
          </p:cNvPr>
          <p:cNvSpPr>
            <a:spLocks noGrp="1"/>
          </p:cNvSpPr>
          <p:nvPr>
            <p:ph type="sldNum" sz="quarter" idx="12"/>
          </p:nvPr>
        </p:nvSpPr>
        <p:spPr/>
        <p:txBody>
          <a:bodyPr/>
          <a:lstStyle>
            <a:lvl1pPr>
              <a:defRPr/>
            </a:lvl1pPr>
          </a:lstStyle>
          <a:p>
            <a:pPr>
              <a:defRPr/>
            </a:pPr>
            <a:fld id="{B260451A-989F-4550-960B-BCFC9530F590}" type="slidenum">
              <a:rPr lang="en-US" altLang="en-US"/>
              <a:pPr>
                <a:defRPr/>
              </a:pPr>
              <a:t>‹#›</a:t>
            </a:fld>
            <a:endParaRPr lang="en-US" altLang="en-US"/>
          </a:p>
        </p:txBody>
      </p:sp>
    </p:spTree>
    <p:extLst>
      <p:ext uri="{BB962C8B-B14F-4D97-AF65-F5344CB8AC3E}">
        <p14:creationId xmlns:p14="http://schemas.microsoft.com/office/powerpoint/2010/main" val="2308272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65577-EEEA-4016-AD3B-76D84CC565AA}"/>
              </a:ext>
            </a:extLst>
          </p:cNvPr>
          <p:cNvSpPr>
            <a:spLocks noGrp="1"/>
          </p:cNvSpPr>
          <p:nvPr>
            <p:ph type="dt" sz="half" idx="10"/>
          </p:nvPr>
        </p:nvSpPr>
        <p:spPr/>
        <p:txBody>
          <a:bodyPr/>
          <a:lstStyle>
            <a:lvl1pPr>
              <a:defRPr/>
            </a:lvl1pPr>
          </a:lstStyle>
          <a:p>
            <a:pPr>
              <a:defRPr/>
            </a:pPr>
            <a:fld id="{002D76E7-3E58-4D63-A753-C402DCFC6302}" type="datetimeFigureOut">
              <a:rPr lang="en-US"/>
              <a:pPr>
                <a:defRPr/>
              </a:pPr>
              <a:t>6/8/2020</a:t>
            </a:fld>
            <a:endParaRPr lang="en-US" dirty="0"/>
          </a:p>
        </p:txBody>
      </p:sp>
      <p:sp>
        <p:nvSpPr>
          <p:cNvPr id="5" name="Footer Placeholder 4">
            <a:extLst>
              <a:ext uri="{FF2B5EF4-FFF2-40B4-BE49-F238E27FC236}">
                <a16:creationId xmlns:a16="http://schemas.microsoft.com/office/drawing/2014/main" id="{6EDBA4C4-A10C-46BE-9398-14D66A0B5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05E1CD-754B-4624-9A9C-5FD7D8234952}"/>
              </a:ext>
            </a:extLst>
          </p:cNvPr>
          <p:cNvSpPr>
            <a:spLocks noGrp="1"/>
          </p:cNvSpPr>
          <p:nvPr>
            <p:ph type="sldNum" sz="quarter" idx="12"/>
          </p:nvPr>
        </p:nvSpPr>
        <p:spPr/>
        <p:txBody>
          <a:bodyPr/>
          <a:lstStyle>
            <a:lvl1pPr>
              <a:defRPr/>
            </a:lvl1pPr>
          </a:lstStyle>
          <a:p>
            <a:pPr>
              <a:defRPr/>
            </a:pPr>
            <a:fld id="{97C67816-B21E-4784-A7C9-DF4218632A7E}" type="slidenum">
              <a:rPr lang="en-US" altLang="en-US"/>
              <a:pPr>
                <a:defRPr/>
              </a:pPr>
              <a:t>‹#›</a:t>
            </a:fld>
            <a:endParaRPr lang="en-US" altLang="en-US"/>
          </a:p>
        </p:txBody>
      </p:sp>
    </p:spTree>
    <p:extLst>
      <p:ext uri="{BB962C8B-B14F-4D97-AF65-F5344CB8AC3E}">
        <p14:creationId xmlns:p14="http://schemas.microsoft.com/office/powerpoint/2010/main" val="1780295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D4D00-984E-4AC0-AD2F-1B602A8E62B6}"/>
              </a:ext>
            </a:extLst>
          </p:cNvPr>
          <p:cNvSpPr>
            <a:spLocks noGrp="1"/>
          </p:cNvSpPr>
          <p:nvPr>
            <p:ph type="dt" sz="half" idx="10"/>
          </p:nvPr>
        </p:nvSpPr>
        <p:spPr/>
        <p:txBody>
          <a:bodyPr/>
          <a:lstStyle>
            <a:lvl1pPr>
              <a:defRPr/>
            </a:lvl1pPr>
          </a:lstStyle>
          <a:p>
            <a:pPr>
              <a:defRPr/>
            </a:pPr>
            <a:fld id="{57562799-654B-49ED-AE52-29ADBA9D5D2F}" type="datetimeFigureOut">
              <a:rPr lang="en-US"/>
              <a:pPr>
                <a:defRPr/>
              </a:pPr>
              <a:t>6/8/2020</a:t>
            </a:fld>
            <a:endParaRPr lang="en-US" dirty="0"/>
          </a:p>
        </p:txBody>
      </p:sp>
      <p:sp>
        <p:nvSpPr>
          <p:cNvPr id="5" name="Footer Placeholder 4">
            <a:extLst>
              <a:ext uri="{FF2B5EF4-FFF2-40B4-BE49-F238E27FC236}">
                <a16:creationId xmlns:a16="http://schemas.microsoft.com/office/drawing/2014/main" id="{B7DCCFA6-16EE-45AC-B6CB-577F63FF90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12876-73AF-4B6C-9EBF-F0AFFE4ACEAF}"/>
              </a:ext>
            </a:extLst>
          </p:cNvPr>
          <p:cNvSpPr>
            <a:spLocks noGrp="1"/>
          </p:cNvSpPr>
          <p:nvPr>
            <p:ph type="sldNum" sz="quarter" idx="12"/>
          </p:nvPr>
        </p:nvSpPr>
        <p:spPr/>
        <p:txBody>
          <a:bodyPr/>
          <a:lstStyle>
            <a:lvl1pPr>
              <a:defRPr/>
            </a:lvl1pPr>
          </a:lstStyle>
          <a:p>
            <a:pPr>
              <a:defRPr/>
            </a:pPr>
            <a:fld id="{8B50A79E-C648-4DCE-8386-99AAA8DCE142}" type="slidenum">
              <a:rPr lang="en-US" altLang="en-US"/>
              <a:pPr>
                <a:defRPr/>
              </a:pPr>
              <a:t>‹#›</a:t>
            </a:fld>
            <a:endParaRPr lang="en-US" altLang="en-US"/>
          </a:p>
        </p:txBody>
      </p:sp>
    </p:spTree>
    <p:extLst>
      <p:ext uri="{BB962C8B-B14F-4D97-AF65-F5344CB8AC3E}">
        <p14:creationId xmlns:p14="http://schemas.microsoft.com/office/powerpoint/2010/main" val="302099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838200"/>
            <a:ext cx="6324600" cy="1774825"/>
          </a:xfrm>
          <a:prstGeom prst="rect">
            <a:avLst/>
          </a:prstGeom>
        </p:spPr>
        <p:txBody>
          <a:bodyPr anchor="b">
            <a:normAutofit/>
          </a:bodyPr>
          <a:lstStyle>
            <a:lvl1pPr algn="l">
              <a:defRPr sz="4000" b="1" cap="none" spc="0" normalizeH="0" baseline="0">
                <a:solidFill>
                  <a:schemeClr val="accent1"/>
                </a:solidFill>
                <a:latin typeface="+mj-lt"/>
                <a:cs typeface="Arial" pitchFamily="34" charset="0"/>
              </a:defRPr>
            </a:lvl1pPr>
          </a:lstStyle>
          <a:p>
            <a:r>
              <a:rPr lang="en-US" dirty="0"/>
              <a:t>Section Title</a:t>
            </a:r>
          </a:p>
        </p:txBody>
      </p:sp>
      <p:sp>
        <p:nvSpPr>
          <p:cNvPr id="6" name="Slide Number Placeholder 5"/>
          <p:cNvSpPr txBox="1">
            <a:spLocks/>
          </p:cNvSpPr>
          <p:nvPr/>
        </p:nvSpPr>
        <p:spPr>
          <a:xfrm>
            <a:off x="2438400" y="6400802"/>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tx2"/>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 of 51]</a:t>
            </a:r>
            <a:endParaRPr kumimoji="0" lang="en-US" sz="1000" b="1" i="0" u="none" strike="noStrike" kern="1200" cap="none" spc="0" normalizeH="0" baseline="0" noProof="0" dirty="0">
              <a:ln>
                <a:noFill/>
              </a:ln>
              <a:solidFill>
                <a:srgbClr val="FF0000"/>
              </a:solidFill>
              <a:effectLst/>
              <a:uLnTx/>
              <a:uFillTx/>
              <a:latin typeface="+mj-lt"/>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000" b="0" baseline="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1800" b="0" baseline="0">
                <a:solidFill>
                  <a:schemeClr val="accent5">
                    <a:lumMod val="75000"/>
                  </a:schemeClr>
                </a:solidFill>
                <a:latin typeface="+mj-lt"/>
                <a:cs typeface="Arial" pitchFamily="34" charset="0"/>
              </a:defRPr>
            </a:lvl2pPr>
            <a:lvl3pPr>
              <a:spcBef>
                <a:spcPts val="600"/>
              </a:spcBef>
              <a:buClr>
                <a:schemeClr val="bg1">
                  <a:lumMod val="50000"/>
                </a:schemeClr>
              </a:buClr>
              <a:defRPr sz="1600" b="0" baseline="0">
                <a:solidFill>
                  <a:schemeClr val="accent5">
                    <a:lumMod val="75000"/>
                  </a:schemeClr>
                </a:solidFill>
                <a:latin typeface="+mj-lt"/>
                <a:cs typeface="Arial" pitchFamily="34" charset="0"/>
              </a:defRPr>
            </a:lvl3pPr>
            <a:lvl4pPr>
              <a:spcBef>
                <a:spcPts val="600"/>
              </a:spcBef>
              <a:buClr>
                <a:schemeClr val="bg1">
                  <a:lumMod val="50000"/>
                </a:schemeClr>
              </a:buClr>
              <a:defRPr sz="1200" b="0" baseline="0">
                <a:solidFill>
                  <a:schemeClr val="accent5">
                    <a:lumMod val="75000"/>
                  </a:schemeClr>
                </a:solidFill>
                <a:latin typeface="+mj-lt"/>
                <a:cs typeface="Arial" pitchFamily="34" charset="0"/>
              </a:defRPr>
            </a:lvl4pPr>
            <a:lvl5pPr>
              <a:spcBef>
                <a:spcPts val="600"/>
              </a:spcBef>
              <a:buClr>
                <a:schemeClr val="bg1">
                  <a:lumMod val="50000"/>
                </a:schemeClr>
              </a:buClr>
              <a:defRPr sz="1200" b="0" baseline="0">
                <a:solidFill>
                  <a:schemeClr val="accent5">
                    <a:lumMod val="75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C7E7194-8053-4307-B038-77BB26CCDAC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marL="0" indent="0">
              <a:spcBef>
                <a:spcPts val="600"/>
              </a:spcBef>
              <a:buClr>
                <a:schemeClr val="accent1"/>
              </a:buClr>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marL="0" indent="0">
              <a:spcBef>
                <a:spcPts val="600"/>
              </a:spcBef>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marL="0" indent="0">
              <a:spcBef>
                <a:spcPts val="600"/>
              </a:spcBef>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a:prstGeom prst="rect">
            <a:avLst/>
          </a:prstGeom>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6/8/2020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extLst>
      <p:ext uri="{BB962C8B-B14F-4D97-AF65-F5344CB8AC3E}">
        <p14:creationId xmlns:p14="http://schemas.microsoft.com/office/powerpoint/2010/main" val="294762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B4C91F-6B27-4DC1-860A-20374FA79A46}"/>
              </a:ext>
            </a:extLst>
          </p:cNvPr>
          <p:cNvSpPr>
            <a:spLocks noGrp="1"/>
          </p:cNvSpPr>
          <p:nvPr>
            <p:ph type="dt" sz="half" idx="10"/>
          </p:nvPr>
        </p:nvSpPr>
        <p:spPr/>
        <p:txBody>
          <a:bodyPr/>
          <a:lstStyle>
            <a:lvl1pPr>
              <a:defRPr/>
            </a:lvl1pPr>
          </a:lstStyle>
          <a:p>
            <a:pPr>
              <a:defRPr/>
            </a:pPr>
            <a:fld id="{BA7463AC-B678-4FF8-9A39-E9F63C3D932B}" type="datetimeFigureOut">
              <a:rPr lang="en-US"/>
              <a:pPr>
                <a:defRPr/>
              </a:pPr>
              <a:t>6/8/2020</a:t>
            </a:fld>
            <a:endParaRPr lang="en-US" dirty="0"/>
          </a:p>
        </p:txBody>
      </p:sp>
      <p:sp>
        <p:nvSpPr>
          <p:cNvPr id="5" name="Footer Placeholder 4">
            <a:extLst>
              <a:ext uri="{FF2B5EF4-FFF2-40B4-BE49-F238E27FC236}">
                <a16:creationId xmlns:a16="http://schemas.microsoft.com/office/drawing/2014/main" id="{AF03C5E7-301E-435E-BDEE-1B88F82A9A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97FA2-CC34-419E-A3C0-0516C8FC9E00}"/>
              </a:ext>
            </a:extLst>
          </p:cNvPr>
          <p:cNvSpPr>
            <a:spLocks noGrp="1"/>
          </p:cNvSpPr>
          <p:nvPr>
            <p:ph type="sldNum" sz="quarter" idx="12"/>
          </p:nvPr>
        </p:nvSpPr>
        <p:spPr/>
        <p:txBody>
          <a:bodyPr/>
          <a:lstStyle>
            <a:lvl1pPr>
              <a:defRPr/>
            </a:lvl1pPr>
          </a:lstStyle>
          <a:p>
            <a:pPr>
              <a:defRPr/>
            </a:pPr>
            <a:fld id="{264E6CA2-F10A-49AD-9710-144D6274D83E}" type="slidenum">
              <a:rPr lang="en-US" altLang="en-US"/>
              <a:pPr>
                <a:defRPr/>
              </a:pPr>
              <a:t>‹#›</a:t>
            </a:fld>
            <a:endParaRPr lang="en-US" altLang="en-US"/>
          </a:p>
        </p:txBody>
      </p:sp>
    </p:spTree>
    <p:extLst>
      <p:ext uri="{BB962C8B-B14F-4D97-AF65-F5344CB8AC3E}">
        <p14:creationId xmlns:p14="http://schemas.microsoft.com/office/powerpoint/2010/main" val="186697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7125F-32D0-4C1F-B5F6-DDF03552F01C}"/>
              </a:ext>
            </a:extLst>
          </p:cNvPr>
          <p:cNvSpPr>
            <a:spLocks noGrp="1"/>
          </p:cNvSpPr>
          <p:nvPr>
            <p:ph type="dt" sz="half" idx="10"/>
          </p:nvPr>
        </p:nvSpPr>
        <p:spPr/>
        <p:txBody>
          <a:bodyPr/>
          <a:lstStyle>
            <a:lvl1pPr>
              <a:defRPr/>
            </a:lvl1pPr>
          </a:lstStyle>
          <a:p>
            <a:pPr>
              <a:defRPr/>
            </a:pPr>
            <a:fld id="{21A74E2B-BCA4-46F1-8A27-A14B730D5EEB}" type="datetimeFigureOut">
              <a:rPr lang="en-US"/>
              <a:pPr>
                <a:defRPr/>
              </a:pPr>
              <a:t>6/8/2020</a:t>
            </a:fld>
            <a:endParaRPr lang="en-US" dirty="0"/>
          </a:p>
        </p:txBody>
      </p:sp>
      <p:sp>
        <p:nvSpPr>
          <p:cNvPr id="5" name="Footer Placeholder 4">
            <a:extLst>
              <a:ext uri="{FF2B5EF4-FFF2-40B4-BE49-F238E27FC236}">
                <a16:creationId xmlns:a16="http://schemas.microsoft.com/office/drawing/2014/main" id="{E783A7ED-D9B2-4095-8E8A-998BF31158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2FD6C8-728E-4C07-8E81-46CE3FB65014}"/>
              </a:ext>
            </a:extLst>
          </p:cNvPr>
          <p:cNvSpPr>
            <a:spLocks noGrp="1"/>
          </p:cNvSpPr>
          <p:nvPr>
            <p:ph type="sldNum" sz="quarter" idx="12"/>
          </p:nvPr>
        </p:nvSpPr>
        <p:spPr/>
        <p:txBody>
          <a:bodyPr/>
          <a:lstStyle>
            <a:lvl1pPr>
              <a:defRPr/>
            </a:lvl1pPr>
          </a:lstStyle>
          <a:p>
            <a:pPr>
              <a:defRPr/>
            </a:pPr>
            <a:fld id="{20CD2165-7281-44B9-8BEE-19D0D615D3F6}" type="slidenum">
              <a:rPr lang="en-US" altLang="en-US"/>
              <a:pPr>
                <a:defRPr/>
              </a:pPr>
              <a:t>‹#›</a:t>
            </a:fld>
            <a:endParaRPr lang="en-US" altLang="en-US"/>
          </a:p>
        </p:txBody>
      </p:sp>
    </p:spTree>
    <p:extLst>
      <p:ext uri="{BB962C8B-B14F-4D97-AF65-F5344CB8AC3E}">
        <p14:creationId xmlns:p14="http://schemas.microsoft.com/office/powerpoint/2010/main" val="93958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2438400" y="6400800"/>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53]</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ransition>
    <p:fade/>
  </p:transition>
  <p:hf hdr="0" ftr="0" dt="0"/>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C0151A-EDD7-46AC-957E-6B2454D46B8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694C1D3-4DDE-4671-A4AA-F236FF9845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8DFC7A-ECAD-4FA8-87CF-116036ED178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D159E0-34EE-418B-804B-834BF3371A91}" type="datetimeFigureOut">
              <a:rPr lang="en-US"/>
              <a:pPr>
                <a:defRPr/>
              </a:pPr>
              <a:t>6/8/2020</a:t>
            </a:fld>
            <a:endParaRPr lang="en-US" dirty="0"/>
          </a:p>
        </p:txBody>
      </p:sp>
      <p:sp>
        <p:nvSpPr>
          <p:cNvPr id="5" name="Footer Placeholder 4">
            <a:extLst>
              <a:ext uri="{FF2B5EF4-FFF2-40B4-BE49-F238E27FC236}">
                <a16:creationId xmlns:a16="http://schemas.microsoft.com/office/drawing/2014/main" id="{0E99A90D-0BB8-4734-A738-A9F6042F322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AEBB746-6F34-4BEA-A0CC-61DCC85966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9A159A8-0FF0-4B24-BA92-DFB27F44BFC4}" type="slidenum">
              <a:rPr lang="en-US" altLang="en-US"/>
              <a:pPr>
                <a:defRPr/>
              </a:pPr>
              <a:t>‹#›</a:t>
            </a:fld>
            <a:endParaRPr lang="en-US" altLang="en-US"/>
          </a:p>
        </p:txBody>
      </p:sp>
    </p:spTree>
    <p:extLst>
      <p:ext uri="{BB962C8B-B14F-4D97-AF65-F5344CB8AC3E}">
        <p14:creationId xmlns:p14="http://schemas.microsoft.com/office/powerpoint/2010/main" val="30858108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6553200"/>
            <a:ext cx="2863284" cy="246221"/>
          </a:xfrm>
          <a:prstGeom prst="rect">
            <a:avLst/>
          </a:prstGeom>
        </p:spPr>
        <p:txBody>
          <a:bodyPr wrap="none">
            <a:spAutoFit/>
          </a:bodyPr>
          <a:lstStyle/>
          <a:p>
            <a:r>
              <a:rPr lang="en-US" sz="1000" dirty="0"/>
              <a:t>1003783-00002-00   ORD209747   Ed. 12/2018</a:t>
            </a:r>
          </a:p>
        </p:txBody>
      </p:sp>
      <p:sp>
        <p:nvSpPr>
          <p:cNvPr id="6" name="Text Placeholder 6">
            <a:extLst>
              <a:ext uri="{FF2B5EF4-FFF2-40B4-BE49-F238E27FC236}">
                <a16:creationId xmlns:a16="http://schemas.microsoft.com/office/drawing/2014/main" id="{C5024995-ECC2-48C1-AA7F-BDC71D06A43E}"/>
              </a:ext>
            </a:extLst>
          </p:cNvPr>
          <p:cNvSpPr>
            <a:spLocks noGrp="1"/>
          </p:cNvSpPr>
          <p:nvPr>
            <p:ph type="body" sz="quarter" idx="10"/>
          </p:nvPr>
        </p:nvSpPr>
        <p:spPr>
          <a:xfrm>
            <a:off x="330795" y="4465327"/>
            <a:ext cx="5536605" cy="375977"/>
          </a:xfrm>
          <a:ln>
            <a:noFill/>
            <a:prstDash val="solid"/>
          </a:ln>
        </p:spPr>
        <p:txBody>
          <a:bodyPr/>
          <a:lstStyle/>
          <a:p>
            <a:endParaRPr lang="en-US" sz="1400" dirty="0"/>
          </a:p>
        </p:txBody>
      </p:sp>
      <p:sp>
        <p:nvSpPr>
          <p:cNvPr id="7" name="Text Placeholder 4">
            <a:extLst>
              <a:ext uri="{FF2B5EF4-FFF2-40B4-BE49-F238E27FC236}">
                <a16:creationId xmlns:a16="http://schemas.microsoft.com/office/drawing/2014/main" id="{806784D0-9054-40CE-8D83-891B49BCDAE5}"/>
              </a:ext>
            </a:extLst>
          </p:cNvPr>
          <p:cNvSpPr txBox="1">
            <a:spLocks noChangeArrowheads="1"/>
          </p:cNvSpPr>
          <p:nvPr/>
        </p:nvSpPr>
        <p:spPr bwMode="auto">
          <a:xfrm>
            <a:off x="5486400" y="4465327"/>
            <a:ext cx="3505200" cy="4308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[When presenting in AR, CA, OK, TX or IL,</a:t>
            </a:r>
            <a:b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br>
            <a: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use the phrase “Insurance Sales Presentation.”]</a:t>
            </a:r>
          </a:p>
        </p:txBody>
      </p:sp>
      <p:sp>
        <p:nvSpPr>
          <p:cNvPr id="10" name="Rectangle 9">
            <a:extLst>
              <a:ext uri="{FF2B5EF4-FFF2-40B4-BE49-F238E27FC236}">
                <a16:creationId xmlns:a16="http://schemas.microsoft.com/office/drawing/2014/main" id="{99514A67-8854-4286-A25F-85FF9AF04F22}"/>
              </a:ext>
            </a:extLst>
          </p:cNvPr>
          <p:cNvSpPr/>
          <p:nvPr/>
        </p:nvSpPr>
        <p:spPr>
          <a:xfrm>
            <a:off x="246020" y="5239714"/>
            <a:ext cx="8153947" cy="430887"/>
          </a:xfrm>
          <a:prstGeom prst="rect">
            <a:avLst/>
          </a:prstGeom>
        </p:spPr>
        <p:txBody>
          <a:bodyPr wrap="square">
            <a:spAutoFit/>
          </a:bodyPr>
          <a:lstStyle/>
          <a:p>
            <a:r>
              <a:rPr lang="en-US" sz="1100" dirty="0"/>
              <a:t>Prudential Annuities is providing this workshop for informational or educational purposes only and does not provide investment advice or recommendations about managing or investing your retirement savings.</a:t>
            </a:r>
          </a:p>
        </p:txBody>
      </p:sp>
      <p:pic>
        <p:nvPicPr>
          <p:cNvPr id="11" name="Picture 10">
            <a:extLst>
              <a:ext uri="{FF2B5EF4-FFF2-40B4-BE49-F238E27FC236}">
                <a16:creationId xmlns:a16="http://schemas.microsoft.com/office/drawing/2014/main" id="{EC43C436-754A-41C8-B1AE-BB4D1596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06" y="5631326"/>
            <a:ext cx="4857750" cy="990600"/>
          </a:xfrm>
          <a:prstGeom prst="rect">
            <a:avLst/>
          </a:prstGeom>
        </p:spPr>
      </p:pic>
      <p:sp>
        <p:nvSpPr>
          <p:cNvPr id="12" name="TextBox 11">
            <a:extLst>
              <a:ext uri="{FF2B5EF4-FFF2-40B4-BE49-F238E27FC236}">
                <a16:creationId xmlns:a16="http://schemas.microsoft.com/office/drawing/2014/main" id="{8F10A847-62B7-40B7-876E-CA39E3092201}"/>
              </a:ext>
            </a:extLst>
          </p:cNvPr>
          <p:cNvSpPr txBox="1"/>
          <p:nvPr/>
        </p:nvSpPr>
        <p:spPr>
          <a:xfrm>
            <a:off x="236704" y="4826871"/>
            <a:ext cx="3276600" cy="261610"/>
          </a:xfrm>
          <a:prstGeom prst="rect">
            <a:avLst/>
          </a:prstGeom>
          <a:noFill/>
        </p:spPr>
        <p:txBody>
          <a:bodyPr wrap="square" rtlCol="0">
            <a:spAutoFit/>
          </a:bodyPr>
          <a:lstStyle/>
          <a:p>
            <a:r>
              <a:rPr lang="en-US" sz="1100" dirty="0">
                <a:latin typeface="Arial" pitchFamily="34" charset="0"/>
                <a:ea typeface="ＭＳ Ｐゴシック" pitchFamily="34" charset="-128"/>
                <a:cs typeface="Arial" pitchFamily="34" charset="0"/>
              </a:rPr>
              <a:t>[In CA and AR, add License Number]</a:t>
            </a:r>
            <a:endParaRPr lang="en-US" sz="1100" dirty="0"/>
          </a:p>
        </p:txBody>
      </p:sp>
      <p:sp>
        <p:nvSpPr>
          <p:cNvPr id="13" name="TextBox 12">
            <a:extLst>
              <a:ext uri="{FF2B5EF4-FFF2-40B4-BE49-F238E27FC236}">
                <a16:creationId xmlns:a16="http://schemas.microsoft.com/office/drawing/2014/main" id="{5C858ADB-19C8-4F67-B681-F2C100D96311}"/>
              </a:ext>
            </a:extLst>
          </p:cNvPr>
          <p:cNvSpPr txBox="1"/>
          <p:nvPr/>
        </p:nvSpPr>
        <p:spPr>
          <a:xfrm>
            <a:off x="228600" y="4986421"/>
            <a:ext cx="9144000" cy="338554"/>
          </a:xfrm>
          <a:prstGeom prst="rect">
            <a:avLst/>
          </a:prstGeom>
          <a:noFill/>
        </p:spPr>
        <p:txBody>
          <a:bodyPr wrap="square" rtlCol="0">
            <a:spAutoFit/>
          </a:bodyPr>
          <a:lstStyle/>
          <a:p>
            <a:r>
              <a:rPr lang="en-US" sz="1600" dirty="0"/>
              <a:t>Issued by Pruco Life Insurance Company and by Pruco Life Insurance Company of New Jersey.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p:cNvSpPr>
            <a:spLocks noGrp="1"/>
          </p:cNvSpPr>
          <p:nvPr>
            <p:ph idx="1"/>
          </p:nvPr>
        </p:nvSpPr>
        <p:spPr>
          <a:xfrm>
            <a:off x="2743200" y="1752599"/>
            <a:ext cx="5943600" cy="3733801"/>
          </a:xfrm>
        </p:spPr>
        <p:txBody>
          <a:bodyPr anchor="ctr">
            <a:normAutofit/>
          </a:bodyPr>
          <a:lstStyle/>
          <a:p>
            <a:pPr lvl="1"/>
            <a:r>
              <a:rPr lang="en-US" dirty="0"/>
              <a:t>Understanding the basics of Social Security </a:t>
            </a:r>
          </a:p>
          <a:p>
            <a:pPr lvl="1"/>
            <a:r>
              <a:rPr lang="en-US" dirty="0"/>
              <a:t>The impact of starting early &amp; benefit of waiting </a:t>
            </a:r>
          </a:p>
          <a:p>
            <a:pPr lvl="1"/>
            <a:r>
              <a:rPr lang="en-US" dirty="0"/>
              <a:t>Two filing strategies to maximize benefits</a:t>
            </a:r>
          </a:p>
          <a:p>
            <a:pPr lvl="1"/>
            <a:endParaRPr lang="en-US" dirty="0"/>
          </a:p>
          <a:p>
            <a:pPr lvl="1"/>
            <a:endParaRPr lang="en-US" dirty="0"/>
          </a:p>
          <a:p>
            <a:pPr lvl="1"/>
            <a:endParaRPr lang="en-US" dirty="0"/>
          </a:p>
          <a:p>
            <a:pPr lvl="1"/>
            <a:endParaRPr lang="en-US" dirty="0"/>
          </a:p>
          <a:p>
            <a:pPr lvl="1"/>
            <a:r>
              <a:rPr lang="en-US" dirty="0"/>
              <a:t>Estimating healthcare costs</a:t>
            </a:r>
          </a:p>
          <a:p>
            <a:pPr lvl="1"/>
            <a:r>
              <a:rPr lang="en-US" dirty="0"/>
              <a:t>Understanding the ABCs of Medicare</a:t>
            </a:r>
          </a:p>
          <a:p>
            <a:pPr lvl="1"/>
            <a:r>
              <a:rPr lang="en-US" dirty="0"/>
              <a:t>Funding healthcare costs   </a:t>
            </a:r>
          </a:p>
        </p:txBody>
      </p:sp>
      <p:sp>
        <p:nvSpPr>
          <p:cNvPr id="3" name="Title 2"/>
          <p:cNvSpPr>
            <a:spLocks noGrp="1"/>
          </p:cNvSpPr>
          <p:nvPr>
            <p:ph type="title"/>
          </p:nvPr>
        </p:nvSpPr>
        <p:spPr>
          <a:xfrm>
            <a:off x="457200" y="76200"/>
            <a:ext cx="8305800" cy="1066800"/>
          </a:xfrm>
          <a:prstGeom prst="rect">
            <a:avLst/>
          </a:prstGeom>
        </p:spPr>
        <p:txBody>
          <a:bodyPr/>
          <a:lstStyle/>
          <a:p>
            <a:r>
              <a:rPr lang="en-US" dirty="0"/>
              <a:t>Agenda</a:t>
            </a:r>
          </a:p>
        </p:txBody>
      </p:sp>
      <p:sp>
        <p:nvSpPr>
          <p:cNvPr id="4" name="Rounded Rectangle 3"/>
          <p:cNvSpPr/>
          <p:nvPr/>
        </p:nvSpPr>
        <p:spPr>
          <a:xfrm>
            <a:off x="457200" y="1295400"/>
            <a:ext cx="2286000" cy="2133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Strategies to Maximize Social Security </a:t>
            </a:r>
          </a:p>
        </p:txBody>
      </p:sp>
      <p:sp>
        <p:nvSpPr>
          <p:cNvPr id="5" name="Rounded Rectangle 4"/>
          <p:cNvSpPr/>
          <p:nvPr/>
        </p:nvSpPr>
        <p:spPr>
          <a:xfrm>
            <a:off x="457200" y="3657600"/>
            <a:ext cx="2286000" cy="2057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Managing Healthcare Costs in Retirement</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6B3D8BF-360B-4D5B-A76D-52AF62B7E915}"/>
              </a:ext>
            </a:extLst>
          </p:cNvPr>
          <p:cNvPicPr>
            <a:picLocks noChangeAspect="1"/>
          </p:cNvPicPr>
          <p:nvPr/>
        </p:nvPicPr>
        <p:blipFill>
          <a:blip r:embed="rId3"/>
          <a:stretch>
            <a:fillRect/>
          </a:stretch>
        </p:blipFill>
        <p:spPr>
          <a:xfrm>
            <a:off x="1980653" y="2989776"/>
            <a:ext cx="4488081" cy="2585927"/>
          </a:xfrm>
          <a:prstGeom prst="rect">
            <a:avLst/>
          </a:prstGeom>
        </p:spPr>
      </p:pic>
      <p:sp>
        <p:nvSpPr>
          <p:cNvPr id="3" name="Title 2"/>
          <p:cNvSpPr>
            <a:spLocks noGrp="1"/>
          </p:cNvSpPr>
          <p:nvPr>
            <p:ph type="title"/>
          </p:nvPr>
        </p:nvSpPr>
        <p:spPr>
          <a:xfrm>
            <a:off x="311727" y="-152400"/>
            <a:ext cx="8451273" cy="1066800"/>
          </a:xfrm>
          <a:prstGeom prst="rect">
            <a:avLst/>
          </a:prstGeom>
        </p:spPr>
        <p:txBody>
          <a:bodyPr anchor="ctr"/>
          <a:lstStyle/>
          <a:p>
            <a:r>
              <a:rPr lang="en-US" dirty="0"/>
              <a:t>Social Security</a:t>
            </a:r>
          </a:p>
        </p:txBody>
      </p:sp>
      <p:sp>
        <p:nvSpPr>
          <p:cNvPr id="9" name="TextBox 8"/>
          <p:cNvSpPr txBox="1"/>
          <p:nvPr/>
        </p:nvSpPr>
        <p:spPr>
          <a:xfrm>
            <a:off x="304800" y="5758190"/>
            <a:ext cx="6858000" cy="261610"/>
          </a:xfrm>
          <a:prstGeom prst="rect">
            <a:avLst/>
          </a:prstGeom>
          <a:noFill/>
        </p:spPr>
        <p:txBody>
          <a:bodyPr wrap="square" rtlCol="0">
            <a:spAutoFit/>
          </a:bodyPr>
          <a:lstStyle/>
          <a:p>
            <a:r>
              <a:rPr lang="en-US" sz="1100" dirty="0">
                <a:latin typeface="Arial Narrow" pitchFamily="34" charset="0"/>
              </a:rPr>
              <a:t>Source: Form SSA-7005-SSM-SI.</a:t>
            </a:r>
          </a:p>
        </p:txBody>
      </p:sp>
      <p:sp>
        <p:nvSpPr>
          <p:cNvPr id="12" name="Rounded Rectangular Callout 11"/>
          <p:cNvSpPr/>
          <p:nvPr/>
        </p:nvSpPr>
        <p:spPr>
          <a:xfrm>
            <a:off x="6691968" y="3795386"/>
            <a:ext cx="2362200" cy="1676400"/>
          </a:xfrm>
          <a:prstGeom prst="wedgeRoundRectCallout">
            <a:avLst>
              <a:gd name="adj1" fmla="val -83068"/>
              <a:gd name="adj2" fmla="val 17055"/>
              <a:gd name="adj3" fmla="val 16667"/>
            </a:avLst>
          </a:prstGeom>
          <a:solidFill>
            <a:schemeClr val="bg1">
              <a:lumMod val="8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90000"/>
                    <a:lumOff val="10000"/>
                  </a:schemeClr>
                </a:solidFill>
              </a:rPr>
              <a:t>The law governing benefits may change because, by 2034, the payroll taxes collected will be enough to pay only about 77 percent of scheduled benefits.</a:t>
            </a:r>
            <a:endParaRPr lang="en-US" sz="1400" dirty="0"/>
          </a:p>
        </p:txBody>
      </p:sp>
      <p:grpSp>
        <p:nvGrpSpPr>
          <p:cNvPr id="10" name="Group 21"/>
          <p:cNvGrpSpPr/>
          <p:nvPr/>
        </p:nvGrpSpPr>
        <p:grpSpPr>
          <a:xfrm>
            <a:off x="84192" y="1469370"/>
            <a:ext cx="1752600" cy="3276600"/>
            <a:chOff x="152400" y="1676400"/>
            <a:chExt cx="2514600" cy="3657600"/>
          </a:xfrm>
        </p:grpSpPr>
        <p:sp>
          <p:nvSpPr>
            <p:cNvPr id="11" name="Rounded Rectangle 10"/>
            <p:cNvSpPr/>
            <p:nvPr/>
          </p:nvSpPr>
          <p:spPr>
            <a:xfrm>
              <a:off x="152400" y="1676400"/>
              <a:ext cx="2514600" cy="3657600"/>
            </a:xfrm>
            <a:prstGeom prst="roundRect">
              <a:avLst/>
            </a:prstGeom>
            <a:solidFill>
              <a:schemeClr val="bg1">
                <a:lumMod val="8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381000" y="1828800"/>
              <a:ext cx="2133601" cy="3504358"/>
            </a:xfrm>
            <a:prstGeom prst="rect">
              <a:avLst/>
            </a:prstGeom>
            <a:noFill/>
          </p:spPr>
          <p:txBody>
            <a:bodyPr wrap="square" rtlCol="0">
              <a:spAutoFit/>
            </a:bodyPr>
            <a:lstStyle/>
            <a:p>
              <a:r>
                <a:rPr lang="en-US" sz="1100" dirty="0">
                  <a:solidFill>
                    <a:schemeClr val="accent2"/>
                  </a:solidFill>
                  <a:latin typeface="+mj-lt"/>
                  <a:cs typeface="Times New Roman" pitchFamily="18" charset="0"/>
                </a:rPr>
                <a:t>“</a:t>
              </a:r>
              <a:r>
                <a:rPr lang="en-US" sz="1100" dirty="0">
                  <a:latin typeface="+mj-lt"/>
                  <a:cs typeface="Times New Roman" pitchFamily="18" charset="0"/>
                </a:rPr>
                <a:t>Social Security benefits are </a:t>
              </a:r>
              <a:r>
                <a:rPr lang="en-US" sz="1100" b="1" dirty="0">
                  <a:latin typeface="+mj-lt"/>
                  <a:cs typeface="Times New Roman" pitchFamily="18" charset="0"/>
                </a:rPr>
                <a:t>not intended to be your only source of income when you retire</a:t>
              </a:r>
              <a:r>
                <a:rPr lang="en-US" sz="1100" dirty="0">
                  <a:latin typeface="+mj-lt"/>
                  <a:cs typeface="Times New Roman" pitchFamily="18" charset="0"/>
                </a:rPr>
                <a:t>. On average, Social Security will replace about 40 percent of your annual pre-retirement earnings. You will need other savings, investments, pensions, or retirement accounts to live comfortably when you retire.</a:t>
              </a:r>
              <a:r>
                <a:rPr lang="en-US" sz="1100" dirty="0">
                  <a:solidFill>
                    <a:schemeClr val="accent2"/>
                  </a:solidFill>
                  <a:latin typeface="+mj-lt"/>
                  <a:cs typeface="Times New Roman" pitchFamily="18" charset="0"/>
                </a:rPr>
                <a:t>”*</a:t>
              </a:r>
            </a:p>
          </p:txBody>
        </p:sp>
      </p:grpSp>
      <p:sp>
        <p:nvSpPr>
          <p:cNvPr id="13" name="TextBox 12"/>
          <p:cNvSpPr txBox="1"/>
          <p:nvPr/>
        </p:nvSpPr>
        <p:spPr>
          <a:xfrm>
            <a:off x="7543800" y="6642556"/>
            <a:ext cx="1143000" cy="215444"/>
          </a:xfrm>
          <a:prstGeom prst="rect">
            <a:avLst/>
          </a:prstGeom>
          <a:noFill/>
        </p:spPr>
        <p:txBody>
          <a:bodyPr wrap="square" rtlCol="0">
            <a:spAutoFit/>
          </a:bodyPr>
          <a:lstStyle/>
          <a:p>
            <a:r>
              <a:rPr lang="en-US" sz="800" dirty="0">
                <a:solidFill>
                  <a:schemeClr val="bg1"/>
                </a:solidFill>
                <a:latin typeface="Arial Narrow" pitchFamily="34" charset="0"/>
              </a:rPr>
              <a:t>SL 0014-2 01/2018</a:t>
            </a:r>
          </a:p>
        </p:txBody>
      </p:sp>
      <p:pic>
        <p:nvPicPr>
          <p:cNvPr id="4" name="Picture 3"/>
          <p:cNvPicPr>
            <a:picLocks noChangeAspect="1"/>
          </p:cNvPicPr>
          <p:nvPr/>
        </p:nvPicPr>
        <p:blipFill>
          <a:blip r:embed="rId4"/>
          <a:stretch>
            <a:fillRect/>
          </a:stretch>
        </p:blipFill>
        <p:spPr>
          <a:xfrm>
            <a:off x="2286000" y="2513767"/>
            <a:ext cx="3657600" cy="338300"/>
          </a:xfrm>
          <a:prstGeom prst="rect">
            <a:avLst/>
          </a:prstGeom>
        </p:spPr>
      </p:pic>
      <p:sp>
        <p:nvSpPr>
          <p:cNvPr id="18" name="TextBox 17">
            <a:extLst>
              <a:ext uri="{FF2B5EF4-FFF2-40B4-BE49-F238E27FC236}">
                <a16:creationId xmlns:a16="http://schemas.microsoft.com/office/drawing/2014/main" id="{F9D55B59-208F-4AFC-B4CA-399DDA4CA2DA}"/>
              </a:ext>
            </a:extLst>
          </p:cNvPr>
          <p:cNvSpPr txBox="1"/>
          <p:nvPr/>
        </p:nvSpPr>
        <p:spPr>
          <a:xfrm>
            <a:off x="6545481" y="1659870"/>
            <a:ext cx="2508687" cy="1754326"/>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1200" b="1" dirty="0">
                <a:solidFill>
                  <a:schemeClr val="accent5">
                    <a:lumMod val="75000"/>
                  </a:schemeClr>
                </a:solidFill>
                <a:latin typeface="+mj-lt"/>
                <a:cs typeface="Arial" pitchFamily="34" charset="0"/>
              </a:rPr>
              <a:t>Higher Payroll Tax</a:t>
            </a:r>
          </a:p>
          <a:p>
            <a:pPr marL="285750" indent="-285750">
              <a:buClr>
                <a:schemeClr val="accent2"/>
              </a:buClr>
              <a:buFont typeface="Arial" panose="020B0604020202020204" pitchFamily="34" charset="0"/>
              <a:buChar char="•"/>
            </a:pPr>
            <a:r>
              <a:rPr lang="en-US" sz="1200" b="1" dirty="0">
                <a:solidFill>
                  <a:schemeClr val="accent5">
                    <a:lumMod val="75000"/>
                  </a:schemeClr>
                </a:solidFill>
                <a:latin typeface="+mj-lt"/>
                <a:cs typeface="Arial" pitchFamily="34" charset="0"/>
              </a:rPr>
              <a:t>Higher Taxable Wage Base</a:t>
            </a:r>
          </a:p>
          <a:p>
            <a:pPr marL="285750" indent="-285750">
              <a:buClr>
                <a:schemeClr val="accent2"/>
              </a:buClr>
              <a:buFont typeface="Arial" panose="020B0604020202020204" pitchFamily="34" charset="0"/>
              <a:buChar char="•"/>
            </a:pPr>
            <a:r>
              <a:rPr lang="en-US" sz="1200" b="1" dirty="0">
                <a:solidFill>
                  <a:schemeClr val="accent5">
                    <a:lumMod val="75000"/>
                  </a:schemeClr>
                </a:solidFill>
                <a:latin typeface="+mj-lt"/>
                <a:cs typeface="Arial" pitchFamily="34" charset="0"/>
              </a:rPr>
              <a:t>Higher Retirement Age</a:t>
            </a:r>
          </a:p>
          <a:p>
            <a:pPr marL="285750" indent="-285750">
              <a:buClr>
                <a:schemeClr val="accent2"/>
              </a:buClr>
              <a:buFont typeface="Arial" panose="020B0604020202020204" pitchFamily="34" charset="0"/>
              <a:buChar char="•"/>
            </a:pPr>
            <a:r>
              <a:rPr lang="en-US" sz="1200" b="1" dirty="0">
                <a:solidFill>
                  <a:schemeClr val="accent5">
                    <a:lumMod val="75000"/>
                  </a:schemeClr>
                </a:solidFill>
                <a:latin typeface="+mj-lt"/>
                <a:cs typeface="Arial" pitchFamily="34" charset="0"/>
              </a:rPr>
              <a:t>Means Testing</a:t>
            </a:r>
          </a:p>
          <a:p>
            <a:pPr marL="285750" indent="-285750">
              <a:buClr>
                <a:schemeClr val="accent2"/>
              </a:buClr>
              <a:buFont typeface="Arial" panose="020B0604020202020204" pitchFamily="34" charset="0"/>
              <a:buChar char="•"/>
            </a:pPr>
            <a:r>
              <a:rPr lang="en-US" sz="1200" b="1" dirty="0">
                <a:solidFill>
                  <a:schemeClr val="accent5">
                    <a:lumMod val="75000"/>
                  </a:schemeClr>
                </a:solidFill>
                <a:latin typeface="+mj-lt"/>
                <a:cs typeface="Arial" pitchFamily="34" charset="0"/>
              </a:rPr>
              <a:t>Recalculating COLA</a:t>
            </a:r>
          </a:p>
          <a:p>
            <a:pPr marL="285750" indent="-285750">
              <a:buClr>
                <a:schemeClr val="accent2"/>
              </a:buClr>
              <a:buFont typeface="Arial" panose="020B0604020202020204" pitchFamily="34" charset="0"/>
              <a:buChar char="•"/>
            </a:pPr>
            <a:r>
              <a:rPr lang="en-US" sz="1200" b="1" dirty="0">
                <a:solidFill>
                  <a:schemeClr val="accent5">
                    <a:lumMod val="75000"/>
                  </a:schemeClr>
                </a:solidFill>
                <a:latin typeface="+mj-lt"/>
                <a:cs typeface="Arial" pitchFamily="34" charset="0"/>
              </a:rPr>
              <a:t>Raise Earliest Eligibility Age</a:t>
            </a:r>
          </a:p>
          <a:p>
            <a:pPr marL="285750" indent="-285750">
              <a:buClr>
                <a:schemeClr val="accent2"/>
              </a:buClr>
              <a:buFont typeface="Arial" panose="020B0604020202020204" pitchFamily="34" charset="0"/>
              <a:buChar char="•"/>
            </a:pPr>
            <a:r>
              <a:rPr lang="en-US" sz="1200" b="1" dirty="0">
                <a:solidFill>
                  <a:schemeClr val="accent5">
                    <a:lumMod val="75000"/>
                  </a:schemeClr>
                </a:solidFill>
                <a:latin typeface="+mj-lt"/>
                <a:cs typeface="Arial" pitchFamily="34" charset="0"/>
              </a:rPr>
              <a:t>Base Benefits on Highest  40 years of Earnings</a:t>
            </a:r>
          </a:p>
        </p:txBody>
      </p:sp>
      <p:sp>
        <p:nvSpPr>
          <p:cNvPr id="19" name="TextBox 18">
            <a:extLst>
              <a:ext uri="{FF2B5EF4-FFF2-40B4-BE49-F238E27FC236}">
                <a16:creationId xmlns:a16="http://schemas.microsoft.com/office/drawing/2014/main" id="{E014FFFC-E6D1-45CB-9559-A068C67A9E17}"/>
              </a:ext>
            </a:extLst>
          </p:cNvPr>
          <p:cNvSpPr txBox="1"/>
          <p:nvPr/>
        </p:nvSpPr>
        <p:spPr>
          <a:xfrm>
            <a:off x="6545481" y="1284704"/>
            <a:ext cx="2287806" cy="369332"/>
          </a:xfrm>
          <a:prstGeom prst="rect">
            <a:avLst/>
          </a:prstGeom>
          <a:solidFill>
            <a:schemeClr val="bg1">
              <a:lumMod val="85000"/>
            </a:schemeClr>
          </a:solidFill>
        </p:spPr>
        <p:txBody>
          <a:bodyPr wrap="none" rtlCol="0">
            <a:spAutoFit/>
          </a:bodyPr>
          <a:lstStyle/>
          <a:p>
            <a:r>
              <a:rPr lang="en-US" b="1" dirty="0">
                <a:solidFill>
                  <a:srgbClr val="002060"/>
                </a:solidFill>
              </a:rPr>
              <a:t>Proposed Changes</a:t>
            </a:r>
          </a:p>
        </p:txBody>
      </p:sp>
      <p:pic>
        <p:nvPicPr>
          <p:cNvPr id="16" name="Picture 15">
            <a:extLst>
              <a:ext uri="{FF2B5EF4-FFF2-40B4-BE49-F238E27FC236}">
                <a16:creationId xmlns:a16="http://schemas.microsoft.com/office/drawing/2014/main" id="{8C2B2D08-6DFF-437B-B7FF-407D989A0D52}"/>
              </a:ext>
            </a:extLst>
          </p:cNvPr>
          <p:cNvPicPr>
            <a:picLocks noChangeAspect="1"/>
          </p:cNvPicPr>
          <p:nvPr/>
        </p:nvPicPr>
        <p:blipFill>
          <a:blip r:embed="rId5"/>
          <a:stretch>
            <a:fillRect/>
          </a:stretch>
        </p:blipFill>
        <p:spPr>
          <a:xfrm>
            <a:off x="1980653" y="1013506"/>
            <a:ext cx="4488081" cy="1378159"/>
          </a:xfrm>
          <a:prstGeom prst="rect">
            <a:avLst/>
          </a:prstGeom>
        </p:spPr>
      </p:pic>
    </p:spTree>
    <p:extLst>
      <p:ext uri="{BB962C8B-B14F-4D97-AF65-F5344CB8AC3E}">
        <p14:creationId xmlns:p14="http://schemas.microsoft.com/office/powerpoint/2010/main" val="1908186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a:prstGeom prst="rect">
            <a:avLst/>
          </a:prstGeom>
        </p:spPr>
        <p:txBody>
          <a:bodyPr/>
          <a:lstStyle/>
          <a:p>
            <a:r>
              <a:rPr lang="en-US" dirty="0"/>
              <a:t>How Are Benefits Determined?</a:t>
            </a:r>
          </a:p>
        </p:txBody>
      </p:sp>
      <p:sp>
        <p:nvSpPr>
          <p:cNvPr id="5" name="Rectangle 4"/>
          <p:cNvSpPr/>
          <p:nvPr/>
        </p:nvSpPr>
        <p:spPr>
          <a:xfrm>
            <a:off x="228600" y="5638800"/>
            <a:ext cx="7162800" cy="430887"/>
          </a:xfrm>
          <a:prstGeom prst="rect">
            <a:avLst/>
          </a:prstGeom>
        </p:spPr>
        <p:txBody>
          <a:bodyPr wrap="square">
            <a:spAutoFit/>
          </a:bodyPr>
          <a:lstStyle/>
          <a:p>
            <a:r>
              <a:rPr lang="en-US" sz="1100" dirty="0">
                <a:solidFill>
                  <a:schemeClr val="accent5">
                    <a:lumMod val="75000"/>
                  </a:schemeClr>
                </a:solidFill>
                <a:latin typeface="Arial Narrow" pitchFamily="34" charset="0"/>
              </a:rPr>
              <a:t>Source: “How You Earn Credits”, SSA Publication No. 05-10072, ICN 467510; June 2016</a:t>
            </a:r>
          </a:p>
          <a:p>
            <a:r>
              <a:rPr lang="en-US" sz="1100" dirty="0">
                <a:solidFill>
                  <a:schemeClr val="accent5">
                    <a:lumMod val="75000"/>
                  </a:schemeClr>
                </a:solidFill>
                <a:latin typeface="Arial Narrow" pitchFamily="34" charset="0"/>
              </a:rPr>
              <a:t>Source: “Your Retirement Benefit: How It’s Figured”, SSA Publication No. 05-10070, ICN 467100; January 2016</a:t>
            </a:r>
          </a:p>
        </p:txBody>
      </p:sp>
      <p:sp>
        <p:nvSpPr>
          <p:cNvPr id="8" name="Rounded Rectangle 7"/>
          <p:cNvSpPr/>
          <p:nvPr/>
        </p:nvSpPr>
        <p:spPr>
          <a:xfrm>
            <a:off x="969434" y="1600200"/>
            <a:ext cx="3429000" cy="3581400"/>
          </a:xfrm>
          <a:prstGeom prst="roundRect">
            <a:avLst>
              <a:gd name="adj" fmla="val 19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0325">
              <a:lnSpc>
                <a:spcPts val="2600"/>
              </a:lnSpc>
              <a:spcAft>
                <a:spcPts val="1200"/>
              </a:spcAft>
            </a:pPr>
            <a:r>
              <a:rPr lang="en-US" sz="2200" b="1" dirty="0">
                <a:solidFill>
                  <a:schemeClr val="bg1"/>
                </a:solidFill>
              </a:rPr>
              <a:t>Becoming eligible:</a:t>
            </a:r>
          </a:p>
          <a:p>
            <a:pPr marL="339725" lvl="1" indent="-222250">
              <a:spcAft>
                <a:spcPts val="1200"/>
              </a:spcAft>
              <a:buClr>
                <a:schemeClr val="accent3">
                  <a:lumMod val="40000"/>
                  <a:lumOff val="60000"/>
                </a:schemeClr>
              </a:buClr>
              <a:buFont typeface="Wingdings" pitchFamily="2" charset="2"/>
              <a:buChar char="§"/>
            </a:pPr>
            <a:r>
              <a:rPr lang="en-US" sz="1600" dirty="0">
                <a:solidFill>
                  <a:schemeClr val="bg1"/>
                </a:solidFill>
              </a:rPr>
              <a:t>40 quarters (10 years) of wages that were subject to Social Security payroll taxes</a:t>
            </a:r>
          </a:p>
          <a:p>
            <a:pPr marL="339725" lvl="1" indent="-222250">
              <a:buClr>
                <a:schemeClr val="accent3">
                  <a:lumMod val="40000"/>
                  <a:lumOff val="60000"/>
                </a:schemeClr>
              </a:buClr>
              <a:buFont typeface="Wingdings" pitchFamily="2" charset="2"/>
              <a:buChar char="§"/>
            </a:pPr>
            <a:r>
              <a:rPr lang="en-US" sz="1600" dirty="0">
                <a:solidFill>
                  <a:schemeClr val="bg1"/>
                </a:solidFill>
              </a:rPr>
              <a:t>Quarters do not need to be consecutive</a:t>
            </a:r>
          </a:p>
          <a:p>
            <a:pPr marL="339725" lvl="1" indent="-222250">
              <a:spcBef>
                <a:spcPts val="600"/>
              </a:spcBef>
              <a:buClr>
                <a:schemeClr val="accent3">
                  <a:lumMod val="40000"/>
                  <a:lumOff val="60000"/>
                </a:schemeClr>
              </a:buClr>
              <a:buFont typeface="Wingdings" pitchFamily="2" charset="2"/>
              <a:buChar char="§"/>
            </a:pPr>
            <a:r>
              <a:rPr lang="en-US" sz="1600" dirty="0">
                <a:solidFill>
                  <a:schemeClr val="bg1"/>
                </a:solidFill>
              </a:rPr>
              <a:t>Quarters do not expire and will remain on Social Security record</a:t>
            </a:r>
          </a:p>
        </p:txBody>
      </p:sp>
      <p:sp>
        <p:nvSpPr>
          <p:cNvPr id="9" name="Rounded Rectangle 8"/>
          <p:cNvSpPr/>
          <p:nvPr/>
        </p:nvSpPr>
        <p:spPr>
          <a:xfrm>
            <a:off x="4779434" y="1600200"/>
            <a:ext cx="3429000" cy="3581400"/>
          </a:xfrm>
          <a:prstGeom prst="roundRect">
            <a:avLst>
              <a:gd name="adj" fmla="val 192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0325">
              <a:lnSpc>
                <a:spcPts val="2200"/>
              </a:lnSpc>
              <a:spcAft>
                <a:spcPts val="1200"/>
              </a:spcAft>
            </a:pPr>
            <a:r>
              <a:rPr lang="en-US" sz="2200" b="1" dirty="0">
                <a:solidFill>
                  <a:srgbClr val="FFFFFF"/>
                </a:solidFill>
              </a:rPr>
              <a:t>Benefits calculated based on: </a:t>
            </a:r>
          </a:p>
          <a:p>
            <a:pPr marL="346075" indent="-285750">
              <a:lnSpc>
                <a:spcPts val="2200"/>
              </a:lnSpc>
              <a:spcAft>
                <a:spcPts val="1200"/>
              </a:spcAft>
              <a:buFont typeface="Arial" panose="020B0604020202020204" pitchFamily="34" charset="0"/>
              <a:buChar char="•"/>
            </a:pPr>
            <a:r>
              <a:rPr lang="en-US" sz="1600" dirty="0">
                <a:solidFill>
                  <a:srgbClr val="FFFFFF"/>
                </a:solidFill>
              </a:rPr>
              <a:t>Average of the 35 highest years of earnings</a:t>
            </a:r>
          </a:p>
          <a:p>
            <a:pPr marL="117475" lvl="1">
              <a:spcAft>
                <a:spcPts val="1200"/>
              </a:spcAft>
              <a:buClr>
                <a:schemeClr val="accent2">
                  <a:lumMod val="75000"/>
                </a:schemeClr>
              </a:buClr>
            </a:pPr>
            <a:r>
              <a:rPr lang="en-US" sz="1600" dirty="0">
                <a:solidFill>
                  <a:srgbClr val="FFFFFF"/>
                </a:solidFill>
              </a:rPr>
              <a:t>If you have less than 35 years of work history:</a:t>
            </a:r>
          </a:p>
          <a:p>
            <a:pPr marL="339725" lvl="1" indent="-222250">
              <a:spcAft>
                <a:spcPts val="1200"/>
              </a:spcAft>
              <a:buClr>
                <a:schemeClr val="accent2">
                  <a:lumMod val="75000"/>
                </a:schemeClr>
              </a:buClr>
              <a:buFont typeface="Wingdings" pitchFamily="2" charset="2"/>
              <a:buChar char="§"/>
            </a:pPr>
            <a:r>
              <a:rPr lang="en-US" sz="1600" dirty="0">
                <a:solidFill>
                  <a:srgbClr val="FFFFFF"/>
                </a:solidFill>
              </a:rPr>
              <a:t>$0 is used in calculation for any year (up to 35 years) where you have no earnings</a:t>
            </a:r>
          </a:p>
          <a:p>
            <a:pPr marL="339725" lvl="1" indent="-222250">
              <a:buClr>
                <a:schemeClr val="accent2">
                  <a:lumMod val="75000"/>
                </a:schemeClr>
              </a:buClr>
              <a:buFont typeface="Wingdings" pitchFamily="2" charset="2"/>
              <a:buChar char="§"/>
            </a:pPr>
            <a:r>
              <a:rPr lang="en-US" sz="1600" dirty="0">
                <a:solidFill>
                  <a:srgbClr val="FFFFFF"/>
                </a:solidFill>
              </a:rPr>
              <a:t>Your benefit will be lower</a:t>
            </a:r>
          </a:p>
        </p:txBody>
      </p:sp>
    </p:spTree>
    <p:extLst>
      <p:ext uri="{BB962C8B-B14F-4D97-AF65-F5344CB8AC3E}">
        <p14:creationId xmlns:p14="http://schemas.microsoft.com/office/powerpoint/2010/main" val="3061942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914400" y="1295400"/>
            <a:ext cx="5719911" cy="4267200"/>
            <a:chOff x="914400" y="1295400"/>
            <a:chExt cx="5719911" cy="4267200"/>
          </a:xfrm>
        </p:grpSpPr>
        <p:sp>
          <p:nvSpPr>
            <p:cNvPr id="44" name="Rounded Rectangle 43"/>
            <p:cNvSpPr/>
            <p:nvPr/>
          </p:nvSpPr>
          <p:spPr>
            <a:xfrm>
              <a:off x="914400" y="1295400"/>
              <a:ext cx="2209800" cy="4267200"/>
            </a:xfrm>
            <a:prstGeom prst="roundRect">
              <a:avLst>
                <a:gd name="adj" fmla="val 3510"/>
              </a:avLst>
            </a:prstGeom>
            <a:gradFill flip="none" rotWithShape="1">
              <a:gsLst>
                <a:gs pos="0">
                  <a:schemeClr val="bg1"/>
                </a:gs>
                <a:gs pos="100000">
                  <a:schemeClr val="accent3">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143000" y="1343321"/>
              <a:ext cx="1721946" cy="409279"/>
            </a:xfrm>
            <a:prstGeom prst="rect">
              <a:avLst/>
            </a:prstGeom>
          </p:spPr>
          <p:txBody>
            <a:bodyPr wrap="none">
              <a:spAutoFit/>
            </a:bodyPr>
            <a:lstStyle/>
            <a:p>
              <a:pPr lvl="0" eaLnBrk="0" fontAlgn="base" hangingPunct="0">
                <a:lnSpc>
                  <a:spcPct val="112000"/>
                </a:lnSpc>
                <a:spcBef>
                  <a:spcPct val="0"/>
                </a:spcBef>
                <a:spcAft>
                  <a:spcPct val="30000"/>
                </a:spcAft>
              </a:pPr>
              <a:r>
                <a:rPr lang="en-US" sz="2000" b="1" dirty="0">
                  <a:solidFill>
                    <a:schemeClr val="accent1"/>
                  </a:solidFill>
                  <a:latin typeface="Arial" pitchFamily="34" charset="0"/>
                  <a:ea typeface="ＭＳ Ｐゴシック" pitchFamily="34" charset="-128"/>
                </a:rPr>
                <a:t>Date of Birth</a:t>
              </a:r>
            </a:p>
          </p:txBody>
        </p:sp>
        <p:sp>
          <p:nvSpPr>
            <p:cNvPr id="45" name="Rectangle 44"/>
            <p:cNvSpPr/>
            <p:nvPr/>
          </p:nvSpPr>
          <p:spPr>
            <a:xfrm>
              <a:off x="4038600" y="1343321"/>
              <a:ext cx="2595711" cy="409279"/>
            </a:xfrm>
            <a:prstGeom prst="rect">
              <a:avLst/>
            </a:prstGeom>
          </p:spPr>
          <p:txBody>
            <a:bodyPr wrap="none">
              <a:spAutoFit/>
            </a:bodyPr>
            <a:lstStyle/>
            <a:p>
              <a:pPr lvl="0" eaLnBrk="0" fontAlgn="base" hangingPunct="0">
                <a:lnSpc>
                  <a:spcPct val="112000"/>
                </a:lnSpc>
                <a:spcBef>
                  <a:spcPct val="0"/>
                </a:spcBef>
                <a:spcAft>
                  <a:spcPct val="30000"/>
                </a:spcAft>
              </a:pPr>
              <a:r>
                <a:rPr lang="en-US" sz="2000" b="1" dirty="0">
                  <a:solidFill>
                    <a:schemeClr val="accent1"/>
                  </a:solidFill>
                  <a:latin typeface="Arial" pitchFamily="34" charset="0"/>
                  <a:ea typeface="ＭＳ Ｐゴシック" pitchFamily="34" charset="-128"/>
                </a:rPr>
                <a:t>Full Retirement Age</a:t>
              </a:r>
            </a:p>
          </p:txBody>
        </p:sp>
      </p:grpSp>
      <p:sp>
        <p:nvSpPr>
          <p:cNvPr id="3" name="Title 2"/>
          <p:cNvSpPr>
            <a:spLocks noGrp="1"/>
          </p:cNvSpPr>
          <p:nvPr>
            <p:ph type="title"/>
          </p:nvPr>
        </p:nvSpPr>
        <p:spPr>
          <a:xfrm>
            <a:off x="457200" y="76200"/>
            <a:ext cx="8305800" cy="1066800"/>
          </a:xfrm>
          <a:prstGeom prst="rect">
            <a:avLst/>
          </a:prstGeom>
        </p:spPr>
        <p:txBody>
          <a:bodyPr/>
          <a:lstStyle/>
          <a:p>
            <a:r>
              <a:rPr lang="en-US" sz="2800" dirty="0"/>
              <a:t>When is Full Retirement Age (FRA)?</a:t>
            </a:r>
          </a:p>
        </p:txBody>
      </p:sp>
      <p:sp>
        <p:nvSpPr>
          <p:cNvPr id="5" name="TextBox 4"/>
          <p:cNvSpPr txBox="1"/>
          <p:nvPr/>
        </p:nvSpPr>
        <p:spPr>
          <a:xfrm>
            <a:off x="152400" y="5696634"/>
            <a:ext cx="8496300" cy="430887"/>
          </a:xfrm>
          <a:prstGeom prst="rect">
            <a:avLst/>
          </a:prstGeom>
          <a:noFill/>
        </p:spPr>
        <p:txBody>
          <a:bodyPr wrap="square" rtlCol="0">
            <a:spAutoFit/>
          </a:bodyPr>
          <a:lstStyle/>
          <a:p>
            <a:r>
              <a:rPr lang="en-US" sz="1100" dirty="0">
                <a:solidFill>
                  <a:schemeClr val="accent5">
                    <a:lumMod val="75000"/>
                  </a:schemeClr>
                </a:solidFill>
                <a:latin typeface="Arial Narrow" pitchFamily="34" charset="0"/>
              </a:rPr>
              <a:t>Source: www.ssa.gov/planners/retire/agereduction.html, Retirement Planner: Benefits By Year of Birth, accessed August 2017</a:t>
            </a:r>
          </a:p>
          <a:p>
            <a:endParaRPr lang="en-US" sz="1100" dirty="0">
              <a:solidFill>
                <a:schemeClr val="accent5">
                  <a:lumMod val="75000"/>
                </a:schemeClr>
              </a:solidFill>
              <a:latin typeface="Arial Narrow" pitchFamily="34" charset="0"/>
            </a:endParaRPr>
          </a:p>
        </p:txBody>
      </p:sp>
      <p:grpSp>
        <p:nvGrpSpPr>
          <p:cNvPr id="4" name="Group 52"/>
          <p:cNvGrpSpPr/>
          <p:nvPr/>
        </p:nvGrpSpPr>
        <p:grpSpPr>
          <a:xfrm>
            <a:off x="304800" y="5010090"/>
            <a:ext cx="5867400" cy="400110"/>
            <a:chOff x="304800" y="5010090"/>
            <a:chExt cx="5867400" cy="400110"/>
          </a:xfrm>
        </p:grpSpPr>
        <p:sp>
          <p:nvSpPr>
            <p:cNvPr id="10" name="Rectangle 9"/>
            <p:cNvSpPr/>
            <p:nvPr/>
          </p:nvSpPr>
          <p:spPr>
            <a:xfrm>
              <a:off x="5562600" y="5010090"/>
              <a:ext cx="609600" cy="400110"/>
            </a:xfrm>
            <a:prstGeom prst="rect">
              <a:avLst/>
            </a:prstGeom>
          </p:spPr>
          <p:txBody>
            <a:bodyPr wrap="square">
              <a:spAutoFit/>
            </a:bodyPr>
            <a:lstStyle/>
            <a:p>
              <a:pPr>
                <a:defRPr/>
              </a:pPr>
              <a:r>
                <a:rPr lang="en-US" sz="2000" b="1" dirty="0">
                  <a:solidFill>
                    <a:srgbClr val="4A4A4C"/>
                  </a:solidFill>
                  <a:latin typeface="Arial" pitchFamily="34" charset="0"/>
                  <a:ea typeface="ＭＳ Ｐゴシック" pitchFamily="34" charset="-128"/>
                </a:rPr>
                <a:t>67</a:t>
              </a:r>
              <a:endParaRPr lang="en-US" sz="2000" b="1" dirty="0">
                <a:solidFill>
                  <a:srgbClr val="4A4A4C"/>
                </a:solidFill>
                <a:ea typeface="ＭＳ Ｐゴシック" pitchFamily="34" charset="-128"/>
              </a:endParaRPr>
            </a:p>
          </p:txBody>
        </p:sp>
        <p:sp>
          <p:nvSpPr>
            <p:cNvPr id="36" name="Right Arrow 35"/>
            <p:cNvSpPr/>
            <p:nvPr/>
          </p:nvSpPr>
          <p:spPr>
            <a:xfrm>
              <a:off x="304800" y="5029200"/>
              <a:ext cx="5257800" cy="381000"/>
            </a:xfrm>
            <a:prstGeom prst="rightArrow">
              <a:avLst>
                <a:gd name="adj1" fmla="val 100000"/>
                <a:gd name="adj2" fmla="val 5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1960 and later</a:t>
              </a:r>
            </a:p>
          </p:txBody>
        </p:sp>
      </p:grpSp>
      <p:grpSp>
        <p:nvGrpSpPr>
          <p:cNvPr id="6" name="Group 51"/>
          <p:cNvGrpSpPr/>
          <p:nvPr/>
        </p:nvGrpSpPr>
        <p:grpSpPr>
          <a:xfrm>
            <a:off x="304800" y="4475945"/>
            <a:ext cx="7772400" cy="400855"/>
            <a:chOff x="304800" y="4475945"/>
            <a:chExt cx="7772400" cy="400855"/>
          </a:xfrm>
        </p:grpSpPr>
        <p:sp>
          <p:nvSpPr>
            <p:cNvPr id="14" name="Rectangle 13"/>
            <p:cNvSpPr/>
            <p:nvPr/>
          </p:nvSpPr>
          <p:spPr>
            <a:xfrm>
              <a:off x="5257800" y="4475945"/>
              <a:ext cx="2819400" cy="400110"/>
            </a:xfrm>
            <a:prstGeom prst="rect">
              <a:avLst/>
            </a:prstGeom>
          </p:spPr>
          <p:txBody>
            <a:bodyPr wrap="square">
              <a:spAutoFit/>
            </a:bodyPr>
            <a:lstStyle/>
            <a:p>
              <a:pPr>
                <a:defRPr/>
              </a:pPr>
              <a:r>
                <a:rPr lang="en-US" sz="2000" b="1" dirty="0">
                  <a:solidFill>
                    <a:srgbClr val="4A4A4C"/>
                  </a:solidFill>
                  <a:latin typeface="Arial" pitchFamily="34" charset="0"/>
                  <a:ea typeface="ＭＳ Ｐゴシック" pitchFamily="34" charset="-128"/>
                </a:rPr>
                <a:t>66 and 10 months</a:t>
              </a:r>
            </a:p>
          </p:txBody>
        </p:sp>
        <p:sp>
          <p:nvSpPr>
            <p:cNvPr id="37" name="Right Arrow 36"/>
            <p:cNvSpPr/>
            <p:nvPr/>
          </p:nvSpPr>
          <p:spPr>
            <a:xfrm>
              <a:off x="304800" y="4495800"/>
              <a:ext cx="4953000" cy="381000"/>
            </a:xfrm>
            <a:prstGeom prst="rightArrow">
              <a:avLst>
                <a:gd name="adj1" fmla="val 100000"/>
                <a:gd name="adj2" fmla="val 50000"/>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1959</a:t>
              </a:r>
            </a:p>
          </p:txBody>
        </p:sp>
      </p:grpSp>
      <p:grpSp>
        <p:nvGrpSpPr>
          <p:cNvPr id="7" name="Group 50"/>
          <p:cNvGrpSpPr/>
          <p:nvPr/>
        </p:nvGrpSpPr>
        <p:grpSpPr>
          <a:xfrm>
            <a:off x="304800" y="3941801"/>
            <a:ext cx="7543800" cy="401599"/>
            <a:chOff x="304800" y="3941801"/>
            <a:chExt cx="7543800" cy="401599"/>
          </a:xfrm>
        </p:grpSpPr>
        <p:sp>
          <p:nvSpPr>
            <p:cNvPr id="18" name="Rectangle 17"/>
            <p:cNvSpPr/>
            <p:nvPr/>
          </p:nvSpPr>
          <p:spPr>
            <a:xfrm>
              <a:off x="5029200" y="3941801"/>
              <a:ext cx="2819400" cy="400110"/>
            </a:xfrm>
            <a:prstGeom prst="rect">
              <a:avLst/>
            </a:prstGeom>
          </p:spPr>
          <p:txBody>
            <a:bodyPr wrap="square">
              <a:spAutoFit/>
            </a:bodyPr>
            <a:lstStyle/>
            <a:p>
              <a:pPr>
                <a:defRPr/>
              </a:pPr>
              <a:r>
                <a:rPr lang="en-US" sz="2000" b="1" dirty="0">
                  <a:solidFill>
                    <a:srgbClr val="4A4A4C"/>
                  </a:solidFill>
                  <a:latin typeface="Arial" pitchFamily="34" charset="0"/>
                  <a:ea typeface="ＭＳ Ｐゴシック" pitchFamily="34" charset="-128"/>
                </a:rPr>
                <a:t>66 and 8 months</a:t>
              </a:r>
            </a:p>
          </p:txBody>
        </p:sp>
        <p:sp>
          <p:nvSpPr>
            <p:cNvPr id="38" name="Right Arrow 37"/>
            <p:cNvSpPr/>
            <p:nvPr/>
          </p:nvSpPr>
          <p:spPr>
            <a:xfrm>
              <a:off x="304800" y="3962400"/>
              <a:ext cx="4724400" cy="381000"/>
            </a:xfrm>
            <a:prstGeom prst="right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1958</a:t>
              </a:r>
            </a:p>
          </p:txBody>
        </p:sp>
      </p:grpSp>
      <p:grpSp>
        <p:nvGrpSpPr>
          <p:cNvPr id="8" name="Group 49"/>
          <p:cNvGrpSpPr/>
          <p:nvPr/>
        </p:nvGrpSpPr>
        <p:grpSpPr>
          <a:xfrm>
            <a:off x="304800" y="3407657"/>
            <a:ext cx="7315200" cy="402343"/>
            <a:chOff x="304800" y="3407657"/>
            <a:chExt cx="7315200" cy="402343"/>
          </a:xfrm>
        </p:grpSpPr>
        <p:sp>
          <p:nvSpPr>
            <p:cNvPr id="22" name="Rectangle 21"/>
            <p:cNvSpPr/>
            <p:nvPr/>
          </p:nvSpPr>
          <p:spPr>
            <a:xfrm>
              <a:off x="4800600" y="3407657"/>
              <a:ext cx="2819400" cy="400110"/>
            </a:xfrm>
            <a:prstGeom prst="rect">
              <a:avLst/>
            </a:prstGeom>
          </p:spPr>
          <p:txBody>
            <a:bodyPr wrap="square">
              <a:spAutoFit/>
            </a:bodyPr>
            <a:lstStyle/>
            <a:p>
              <a:pPr>
                <a:defRPr/>
              </a:pPr>
              <a:r>
                <a:rPr lang="en-US" sz="2000" b="1" dirty="0">
                  <a:solidFill>
                    <a:srgbClr val="4A4A4C"/>
                  </a:solidFill>
                  <a:latin typeface="Arial" pitchFamily="34" charset="0"/>
                  <a:ea typeface="ＭＳ Ｐゴシック" pitchFamily="34" charset="-128"/>
                </a:rPr>
                <a:t>66 and 6 months</a:t>
              </a:r>
            </a:p>
          </p:txBody>
        </p:sp>
        <p:sp>
          <p:nvSpPr>
            <p:cNvPr id="39" name="Right Arrow 38"/>
            <p:cNvSpPr/>
            <p:nvPr/>
          </p:nvSpPr>
          <p:spPr>
            <a:xfrm>
              <a:off x="304800" y="3429000"/>
              <a:ext cx="4495800" cy="381000"/>
            </a:xfrm>
            <a:prstGeom prst="rightArrow">
              <a:avLst>
                <a:gd name="adj1" fmla="val 100000"/>
                <a:gd name="adj2" fmla="val 50000"/>
              </a:avLst>
            </a:prstGeom>
            <a:solidFill>
              <a:srgbClr val="006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1957</a:t>
              </a:r>
            </a:p>
          </p:txBody>
        </p:sp>
      </p:grpSp>
      <p:grpSp>
        <p:nvGrpSpPr>
          <p:cNvPr id="9" name="Group 48"/>
          <p:cNvGrpSpPr/>
          <p:nvPr/>
        </p:nvGrpSpPr>
        <p:grpSpPr>
          <a:xfrm>
            <a:off x="304800" y="2873513"/>
            <a:ext cx="7086600" cy="403087"/>
            <a:chOff x="304800" y="2873513"/>
            <a:chExt cx="7086600" cy="403087"/>
          </a:xfrm>
        </p:grpSpPr>
        <p:sp>
          <p:nvSpPr>
            <p:cNvPr id="26" name="Rectangle 25"/>
            <p:cNvSpPr/>
            <p:nvPr/>
          </p:nvSpPr>
          <p:spPr>
            <a:xfrm>
              <a:off x="4572000" y="2873513"/>
              <a:ext cx="2819400" cy="400110"/>
            </a:xfrm>
            <a:prstGeom prst="rect">
              <a:avLst/>
            </a:prstGeom>
          </p:spPr>
          <p:txBody>
            <a:bodyPr wrap="square">
              <a:spAutoFit/>
            </a:bodyPr>
            <a:lstStyle/>
            <a:p>
              <a:pPr>
                <a:defRPr/>
              </a:pPr>
              <a:r>
                <a:rPr lang="en-US" sz="2000" b="1" dirty="0">
                  <a:solidFill>
                    <a:srgbClr val="4A4A4C"/>
                  </a:solidFill>
                  <a:latin typeface="Arial" pitchFamily="34" charset="0"/>
                  <a:ea typeface="ＭＳ Ｐゴシック" pitchFamily="34" charset="-128"/>
                </a:rPr>
                <a:t>66 and 4 months</a:t>
              </a:r>
            </a:p>
          </p:txBody>
        </p:sp>
        <p:sp>
          <p:nvSpPr>
            <p:cNvPr id="40" name="Right Arrow 39"/>
            <p:cNvSpPr/>
            <p:nvPr/>
          </p:nvSpPr>
          <p:spPr>
            <a:xfrm>
              <a:off x="304800" y="2895600"/>
              <a:ext cx="4267200" cy="381000"/>
            </a:xfrm>
            <a:prstGeom prst="right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1956</a:t>
              </a:r>
            </a:p>
          </p:txBody>
        </p:sp>
      </p:grpSp>
      <p:grpSp>
        <p:nvGrpSpPr>
          <p:cNvPr id="11" name="Group 47"/>
          <p:cNvGrpSpPr/>
          <p:nvPr/>
        </p:nvGrpSpPr>
        <p:grpSpPr>
          <a:xfrm>
            <a:off x="304800" y="2339369"/>
            <a:ext cx="6858000" cy="403831"/>
            <a:chOff x="304800" y="2339369"/>
            <a:chExt cx="6858000" cy="403831"/>
          </a:xfrm>
        </p:grpSpPr>
        <p:sp>
          <p:nvSpPr>
            <p:cNvPr id="30" name="Rectangle 29"/>
            <p:cNvSpPr/>
            <p:nvPr/>
          </p:nvSpPr>
          <p:spPr>
            <a:xfrm>
              <a:off x="4343400" y="2339369"/>
              <a:ext cx="2819400" cy="400110"/>
            </a:xfrm>
            <a:prstGeom prst="rect">
              <a:avLst/>
            </a:prstGeom>
          </p:spPr>
          <p:txBody>
            <a:bodyPr wrap="square">
              <a:spAutoFit/>
            </a:bodyPr>
            <a:lstStyle/>
            <a:p>
              <a:pPr>
                <a:defRPr/>
              </a:pPr>
              <a:r>
                <a:rPr lang="en-US" sz="2000" b="1" dirty="0">
                  <a:solidFill>
                    <a:srgbClr val="4A4A4C"/>
                  </a:solidFill>
                  <a:latin typeface="Arial" pitchFamily="34" charset="0"/>
                  <a:ea typeface="ＭＳ Ｐゴシック" pitchFamily="34" charset="-128"/>
                </a:rPr>
                <a:t>66 and 2 months</a:t>
              </a:r>
            </a:p>
          </p:txBody>
        </p:sp>
        <p:sp>
          <p:nvSpPr>
            <p:cNvPr id="41" name="Right Arrow 40"/>
            <p:cNvSpPr/>
            <p:nvPr/>
          </p:nvSpPr>
          <p:spPr>
            <a:xfrm>
              <a:off x="304800" y="2362200"/>
              <a:ext cx="4038600" cy="381000"/>
            </a:xfrm>
            <a:prstGeom prst="rightArrow">
              <a:avLst>
                <a:gd name="adj1" fmla="val 10000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1955</a:t>
              </a:r>
            </a:p>
          </p:txBody>
        </p:sp>
      </p:grpSp>
      <p:grpSp>
        <p:nvGrpSpPr>
          <p:cNvPr id="12" name="Group 46"/>
          <p:cNvGrpSpPr/>
          <p:nvPr/>
        </p:nvGrpSpPr>
        <p:grpSpPr>
          <a:xfrm>
            <a:off x="304800" y="1805225"/>
            <a:ext cx="4343400" cy="404575"/>
            <a:chOff x="304800" y="1805225"/>
            <a:chExt cx="4343400" cy="404575"/>
          </a:xfrm>
        </p:grpSpPr>
        <p:sp>
          <p:nvSpPr>
            <p:cNvPr id="34" name="Rectangle 33"/>
            <p:cNvSpPr/>
            <p:nvPr/>
          </p:nvSpPr>
          <p:spPr>
            <a:xfrm>
              <a:off x="4038600" y="1805225"/>
              <a:ext cx="609600" cy="400110"/>
            </a:xfrm>
            <a:prstGeom prst="rect">
              <a:avLst/>
            </a:prstGeom>
          </p:spPr>
          <p:txBody>
            <a:bodyPr wrap="square">
              <a:spAutoFit/>
            </a:bodyPr>
            <a:lstStyle/>
            <a:p>
              <a:pPr>
                <a:defRPr/>
              </a:pPr>
              <a:r>
                <a:rPr lang="en-US" sz="2000" b="1" dirty="0">
                  <a:solidFill>
                    <a:srgbClr val="4A4A4C"/>
                  </a:solidFill>
                  <a:latin typeface="Arial" pitchFamily="34" charset="0"/>
                  <a:ea typeface="ＭＳ Ｐゴシック" pitchFamily="34" charset="-128"/>
                </a:rPr>
                <a:t>66</a:t>
              </a:r>
            </a:p>
          </p:txBody>
        </p:sp>
        <p:sp>
          <p:nvSpPr>
            <p:cNvPr id="42" name="Right Arrow 41"/>
            <p:cNvSpPr/>
            <p:nvPr/>
          </p:nvSpPr>
          <p:spPr>
            <a:xfrm>
              <a:off x="304800" y="1828800"/>
              <a:ext cx="3733800" cy="381000"/>
            </a:xfrm>
            <a:prstGeom prst="rightArrow">
              <a:avLst>
                <a:gd name="adj1" fmla="val 100000"/>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1943-1954</a:t>
              </a:r>
            </a:p>
          </p:txBody>
        </p:sp>
      </p:grpSp>
    </p:spTree>
    <p:extLst>
      <p:ext uri="{BB962C8B-B14F-4D97-AF65-F5344CB8AC3E}">
        <p14:creationId xmlns:p14="http://schemas.microsoft.com/office/powerpoint/2010/main" val="993194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
                                        <p:tgtEl>
                                          <p:spTgt spid="12"/>
                                        </p:tgtEl>
                                      </p:cBhvr>
                                    </p:animEffect>
                                  </p:childTnLst>
                                </p:cTn>
                              </p:par>
                            </p:childTnLst>
                          </p:cTn>
                        </p:par>
                        <p:par>
                          <p:cTn id="12" fill="hold">
                            <p:stCondLst>
                              <p:cond delay="7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
                                        <p:tgtEl>
                                          <p:spTgt spid="11"/>
                                        </p:tgtEl>
                                      </p:cBhvr>
                                    </p:animEffect>
                                  </p:childTnLst>
                                </p:cTn>
                              </p:par>
                            </p:childTnLst>
                          </p:cTn>
                        </p:par>
                        <p:par>
                          <p:cTn id="16" fill="hold">
                            <p:stCondLst>
                              <p:cond delay="9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
                                        <p:tgtEl>
                                          <p:spTgt spid="9"/>
                                        </p:tgtEl>
                                      </p:cBhvr>
                                    </p:animEffect>
                                  </p:childTnLst>
                                </p:cTn>
                              </p:par>
                            </p:childTnLst>
                          </p:cTn>
                        </p:par>
                        <p:par>
                          <p:cTn id="20" fill="hold">
                            <p:stCondLst>
                              <p:cond delay="11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200"/>
                                        <p:tgtEl>
                                          <p:spTgt spid="8"/>
                                        </p:tgtEl>
                                      </p:cBhvr>
                                    </p:animEffect>
                                  </p:childTnLst>
                                </p:cTn>
                              </p:par>
                            </p:childTnLst>
                          </p:cTn>
                        </p:par>
                        <p:par>
                          <p:cTn id="24" fill="hold">
                            <p:stCondLst>
                              <p:cond delay="13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
                                        <p:tgtEl>
                                          <p:spTgt spid="7"/>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00"/>
                                        <p:tgtEl>
                                          <p:spTgt spid="6"/>
                                        </p:tgtEl>
                                      </p:cBhvr>
                                    </p:animEffect>
                                  </p:childTnLst>
                                </p:cTn>
                              </p:par>
                            </p:childTnLst>
                          </p:cTn>
                        </p:par>
                        <p:par>
                          <p:cTn id="32" fill="hold">
                            <p:stCondLst>
                              <p:cond delay="17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1143000" y="2076510"/>
            <a:ext cx="609600" cy="2514600"/>
            <a:chOff x="1143000" y="2590800"/>
            <a:chExt cx="609600" cy="2514600"/>
          </a:xfrm>
          <a:solidFill>
            <a:schemeClr val="bg1">
              <a:lumMod val="85000"/>
            </a:schemeClr>
          </a:solidFill>
        </p:grpSpPr>
        <p:sp>
          <p:nvSpPr>
            <p:cNvPr id="16" name="Pentagon 15"/>
            <p:cNvSpPr/>
            <p:nvPr/>
          </p:nvSpPr>
          <p:spPr>
            <a:xfrm>
              <a:off x="1143000" y="480060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a:off x="1143000" y="424815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1143000" y="369570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a:off x="1143000" y="314325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a:off x="1143000" y="259080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 Same Side Corner Rectangle 13"/>
          <p:cNvSpPr/>
          <p:nvPr/>
        </p:nvSpPr>
        <p:spPr>
          <a:xfrm>
            <a:off x="457200" y="1924110"/>
            <a:ext cx="914400" cy="609600"/>
          </a:xfrm>
          <a:prstGeom prst="round2Same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62</a:t>
            </a:r>
          </a:p>
        </p:txBody>
      </p:sp>
      <p:sp>
        <p:nvSpPr>
          <p:cNvPr id="13" name="Round Same Side Corner Rectangle 12"/>
          <p:cNvSpPr/>
          <p:nvPr/>
        </p:nvSpPr>
        <p:spPr>
          <a:xfrm>
            <a:off x="457200" y="2457510"/>
            <a:ext cx="914400" cy="609600"/>
          </a:xfrm>
          <a:prstGeom prst="round2Same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63</a:t>
            </a:r>
          </a:p>
        </p:txBody>
      </p:sp>
      <p:sp>
        <p:nvSpPr>
          <p:cNvPr id="12" name="Round Same Side Corner Rectangle 11"/>
          <p:cNvSpPr/>
          <p:nvPr/>
        </p:nvSpPr>
        <p:spPr>
          <a:xfrm>
            <a:off x="457200" y="2990910"/>
            <a:ext cx="914400" cy="609600"/>
          </a:xfrm>
          <a:prstGeom prst="round2Same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64</a:t>
            </a:r>
          </a:p>
        </p:txBody>
      </p:sp>
      <p:sp>
        <p:nvSpPr>
          <p:cNvPr id="10" name="Round Same Side Corner Rectangle 9"/>
          <p:cNvSpPr/>
          <p:nvPr/>
        </p:nvSpPr>
        <p:spPr>
          <a:xfrm>
            <a:off x="457200" y="3524310"/>
            <a:ext cx="914400" cy="609600"/>
          </a:xfrm>
          <a:prstGeom prst="round2Same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65</a:t>
            </a:r>
          </a:p>
        </p:txBody>
      </p:sp>
      <p:sp>
        <p:nvSpPr>
          <p:cNvPr id="11" name="Title 10"/>
          <p:cNvSpPr>
            <a:spLocks noGrp="1"/>
          </p:cNvSpPr>
          <p:nvPr>
            <p:ph type="title"/>
          </p:nvPr>
        </p:nvSpPr>
        <p:spPr>
          <a:xfrm>
            <a:off x="457200" y="76200"/>
            <a:ext cx="8305800" cy="1066800"/>
          </a:xfrm>
          <a:prstGeom prst="rect">
            <a:avLst/>
          </a:prstGeom>
        </p:spPr>
        <p:txBody>
          <a:bodyPr/>
          <a:lstStyle/>
          <a:p>
            <a:r>
              <a:rPr lang="en-US" dirty="0"/>
              <a:t>Taking Benefits Early</a:t>
            </a:r>
          </a:p>
        </p:txBody>
      </p:sp>
      <p:sp>
        <p:nvSpPr>
          <p:cNvPr id="366596" name="Rectangle 4"/>
          <p:cNvSpPr>
            <a:spLocks noChangeArrowheads="1"/>
          </p:cNvSpPr>
          <p:nvPr/>
        </p:nvSpPr>
        <p:spPr bwMode="auto">
          <a:xfrm>
            <a:off x="609600" y="6186488"/>
            <a:ext cx="3871913" cy="290512"/>
          </a:xfrm>
          <a:prstGeom prst="rect">
            <a:avLst/>
          </a:prstGeom>
          <a:noFill/>
          <a:ln w="9525" algn="ctr">
            <a:noFill/>
            <a:miter lim="800000"/>
            <a:headEnd/>
            <a:tailEnd/>
          </a:ln>
          <a:effectLst/>
        </p:spPr>
        <p:txBody>
          <a:bodyPr lIns="0" rIns="0" anchor="b"/>
          <a:lstStyle/>
          <a:p>
            <a:pPr eaLnBrk="0" hangingPunct="0">
              <a:spcBef>
                <a:spcPct val="50000"/>
              </a:spcBef>
            </a:pPr>
            <a:endParaRPr lang="en-US" sz="1100" i="1">
              <a:ea typeface="ＭＳ Ｐゴシック" pitchFamily="34" charset="-128"/>
            </a:endParaRPr>
          </a:p>
        </p:txBody>
      </p:sp>
      <p:sp>
        <p:nvSpPr>
          <p:cNvPr id="9" name="Round Same Side Corner Rectangle 8"/>
          <p:cNvSpPr/>
          <p:nvPr/>
        </p:nvSpPr>
        <p:spPr>
          <a:xfrm>
            <a:off x="457200" y="4057710"/>
            <a:ext cx="914400" cy="6096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66</a:t>
            </a:r>
          </a:p>
        </p:txBody>
      </p:sp>
      <p:sp>
        <p:nvSpPr>
          <p:cNvPr id="15" name="Rectangle 14"/>
          <p:cNvSpPr/>
          <p:nvPr/>
        </p:nvSpPr>
        <p:spPr>
          <a:xfrm>
            <a:off x="457200" y="1524000"/>
            <a:ext cx="914400" cy="400110"/>
          </a:xfrm>
          <a:prstGeom prst="rect">
            <a:avLst/>
          </a:prstGeom>
        </p:spPr>
        <p:txBody>
          <a:bodyPr wrap="square">
            <a:spAutoFit/>
          </a:bodyPr>
          <a:lstStyle/>
          <a:p>
            <a:pPr lvl="0" algn="ctr" fontAlgn="base">
              <a:spcBef>
                <a:spcPct val="20000"/>
              </a:spcBef>
              <a:spcAft>
                <a:spcPct val="0"/>
              </a:spcAft>
            </a:pPr>
            <a:r>
              <a:rPr lang="en-US" sz="2000" b="1" dirty="0">
                <a:solidFill>
                  <a:schemeClr val="accent1"/>
                </a:solidFill>
                <a:latin typeface="Arial" pitchFamily="34" charset="0"/>
              </a:rPr>
              <a:t>Age</a:t>
            </a:r>
          </a:p>
        </p:txBody>
      </p:sp>
      <p:sp>
        <p:nvSpPr>
          <p:cNvPr id="23" name="TextBox 22"/>
          <p:cNvSpPr txBox="1"/>
          <p:nvPr/>
        </p:nvSpPr>
        <p:spPr>
          <a:xfrm>
            <a:off x="1752600" y="2032114"/>
            <a:ext cx="2514600" cy="2585323"/>
          </a:xfrm>
          <a:prstGeom prst="rect">
            <a:avLst/>
          </a:prstGeom>
          <a:noFill/>
        </p:spPr>
        <p:txBody>
          <a:bodyPr wrap="square" rtlCol="0">
            <a:spAutoFit/>
          </a:bodyPr>
          <a:lstStyle/>
          <a:p>
            <a:pPr fontAlgn="base"/>
            <a:r>
              <a:rPr lang="en-US" dirty="0">
                <a:solidFill>
                  <a:schemeClr val="accent5">
                    <a:lumMod val="75000"/>
                  </a:schemeClr>
                </a:solidFill>
              </a:rPr>
              <a:t>25% reduction</a:t>
            </a:r>
          </a:p>
          <a:p>
            <a:pPr fontAlgn="base"/>
            <a:endParaRPr lang="en-US" dirty="0">
              <a:solidFill>
                <a:schemeClr val="accent5">
                  <a:lumMod val="75000"/>
                </a:schemeClr>
              </a:solidFill>
            </a:endParaRPr>
          </a:p>
          <a:p>
            <a:pPr fontAlgn="base"/>
            <a:r>
              <a:rPr lang="en-US" dirty="0">
                <a:solidFill>
                  <a:schemeClr val="accent5">
                    <a:lumMod val="75000"/>
                  </a:schemeClr>
                </a:solidFill>
              </a:rPr>
              <a:t>20% reduction</a:t>
            </a:r>
          </a:p>
          <a:p>
            <a:pPr fontAlgn="base"/>
            <a:endParaRPr lang="en-US" dirty="0">
              <a:solidFill>
                <a:schemeClr val="accent5">
                  <a:lumMod val="75000"/>
                </a:schemeClr>
              </a:solidFill>
            </a:endParaRPr>
          </a:p>
          <a:p>
            <a:pPr fontAlgn="base"/>
            <a:r>
              <a:rPr lang="en-US" dirty="0">
                <a:solidFill>
                  <a:schemeClr val="accent5">
                    <a:lumMod val="75000"/>
                  </a:schemeClr>
                </a:solidFill>
              </a:rPr>
              <a:t>13.3% reduction</a:t>
            </a:r>
          </a:p>
          <a:p>
            <a:pPr fontAlgn="base"/>
            <a:endParaRPr lang="en-US" dirty="0">
              <a:solidFill>
                <a:schemeClr val="accent5">
                  <a:lumMod val="75000"/>
                </a:schemeClr>
              </a:solidFill>
            </a:endParaRPr>
          </a:p>
          <a:p>
            <a:pPr fontAlgn="base"/>
            <a:r>
              <a:rPr lang="en-US" dirty="0">
                <a:solidFill>
                  <a:schemeClr val="accent5">
                    <a:lumMod val="75000"/>
                  </a:schemeClr>
                </a:solidFill>
              </a:rPr>
              <a:t>6.7% reduction</a:t>
            </a:r>
          </a:p>
          <a:p>
            <a:pPr fontAlgn="base"/>
            <a:endParaRPr lang="en-US" dirty="0">
              <a:solidFill>
                <a:schemeClr val="accent5">
                  <a:lumMod val="75000"/>
                </a:schemeClr>
              </a:solidFill>
            </a:endParaRPr>
          </a:p>
          <a:p>
            <a:pPr fontAlgn="base"/>
            <a:r>
              <a:rPr lang="en-US" dirty="0">
                <a:solidFill>
                  <a:schemeClr val="accent5">
                    <a:lumMod val="75000"/>
                  </a:schemeClr>
                </a:solidFill>
              </a:rPr>
              <a:t>Full benefits</a:t>
            </a:r>
          </a:p>
        </p:txBody>
      </p:sp>
      <p:sp>
        <p:nvSpPr>
          <p:cNvPr id="24" name="Rectangle 23"/>
          <p:cNvSpPr/>
          <p:nvPr/>
        </p:nvSpPr>
        <p:spPr>
          <a:xfrm>
            <a:off x="1752600" y="1524000"/>
            <a:ext cx="1295400" cy="400110"/>
          </a:xfrm>
          <a:prstGeom prst="rect">
            <a:avLst/>
          </a:prstGeom>
        </p:spPr>
        <p:txBody>
          <a:bodyPr wrap="square">
            <a:spAutoFit/>
          </a:bodyPr>
          <a:lstStyle/>
          <a:p>
            <a:pPr lvl="0" fontAlgn="base">
              <a:spcBef>
                <a:spcPct val="20000"/>
              </a:spcBef>
              <a:spcAft>
                <a:spcPct val="0"/>
              </a:spcAft>
            </a:pPr>
            <a:r>
              <a:rPr lang="en-US" sz="2000" b="1" dirty="0">
                <a:solidFill>
                  <a:schemeClr val="accent1"/>
                </a:solidFill>
                <a:latin typeface="Arial" pitchFamily="34" charset="0"/>
              </a:rPr>
              <a:t>FRA 66</a:t>
            </a:r>
          </a:p>
        </p:txBody>
      </p:sp>
      <p:grpSp>
        <p:nvGrpSpPr>
          <p:cNvPr id="3" name="Group 40"/>
          <p:cNvGrpSpPr/>
          <p:nvPr/>
        </p:nvGrpSpPr>
        <p:grpSpPr>
          <a:xfrm>
            <a:off x="5410200" y="2076510"/>
            <a:ext cx="609600" cy="3048000"/>
            <a:chOff x="5410200" y="2590800"/>
            <a:chExt cx="609600" cy="3048000"/>
          </a:xfrm>
        </p:grpSpPr>
        <p:sp>
          <p:nvSpPr>
            <p:cNvPr id="40" name="Pentagon 39"/>
            <p:cNvSpPr/>
            <p:nvPr/>
          </p:nvSpPr>
          <p:spPr>
            <a:xfrm>
              <a:off x="5410200" y="533400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a:off x="5410200" y="480060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5410200" y="424815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5410200" y="369570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5410200" y="314325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a:off x="5410200" y="259080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 Same Side Corner Rectangle 30"/>
          <p:cNvSpPr/>
          <p:nvPr/>
        </p:nvSpPr>
        <p:spPr>
          <a:xfrm>
            <a:off x="4724400" y="1924110"/>
            <a:ext cx="914400" cy="609600"/>
          </a:xfrm>
          <a:prstGeom prst="round2Same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62</a:t>
            </a:r>
          </a:p>
        </p:txBody>
      </p:sp>
      <p:sp>
        <p:nvSpPr>
          <p:cNvPr id="32" name="Round Same Side Corner Rectangle 31"/>
          <p:cNvSpPr/>
          <p:nvPr/>
        </p:nvSpPr>
        <p:spPr>
          <a:xfrm>
            <a:off x="4724400" y="2457510"/>
            <a:ext cx="914400" cy="609600"/>
          </a:xfrm>
          <a:prstGeom prst="round2Same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63</a:t>
            </a:r>
          </a:p>
        </p:txBody>
      </p:sp>
      <p:sp>
        <p:nvSpPr>
          <p:cNvPr id="33" name="Round Same Side Corner Rectangle 32"/>
          <p:cNvSpPr/>
          <p:nvPr/>
        </p:nvSpPr>
        <p:spPr>
          <a:xfrm>
            <a:off x="4724400" y="2990910"/>
            <a:ext cx="914400" cy="609600"/>
          </a:xfrm>
          <a:prstGeom prst="round2Same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64</a:t>
            </a:r>
          </a:p>
        </p:txBody>
      </p:sp>
      <p:sp>
        <p:nvSpPr>
          <p:cNvPr id="34" name="Round Same Side Corner Rectangle 33"/>
          <p:cNvSpPr/>
          <p:nvPr/>
        </p:nvSpPr>
        <p:spPr>
          <a:xfrm>
            <a:off x="4724400" y="3524310"/>
            <a:ext cx="914400" cy="609600"/>
          </a:xfrm>
          <a:prstGeom prst="round2Same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65</a:t>
            </a:r>
          </a:p>
        </p:txBody>
      </p:sp>
      <p:sp>
        <p:nvSpPr>
          <p:cNvPr id="35" name="Round Same Side Corner Rectangle 34"/>
          <p:cNvSpPr/>
          <p:nvPr/>
        </p:nvSpPr>
        <p:spPr>
          <a:xfrm>
            <a:off x="4724400" y="4057710"/>
            <a:ext cx="914400" cy="6096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66</a:t>
            </a:r>
          </a:p>
        </p:txBody>
      </p:sp>
      <p:sp>
        <p:nvSpPr>
          <p:cNvPr id="36" name="Rectangle 35"/>
          <p:cNvSpPr/>
          <p:nvPr/>
        </p:nvSpPr>
        <p:spPr>
          <a:xfrm>
            <a:off x="4724400" y="1524000"/>
            <a:ext cx="914400" cy="400110"/>
          </a:xfrm>
          <a:prstGeom prst="rect">
            <a:avLst/>
          </a:prstGeom>
        </p:spPr>
        <p:txBody>
          <a:bodyPr wrap="square">
            <a:spAutoFit/>
          </a:bodyPr>
          <a:lstStyle/>
          <a:p>
            <a:pPr lvl="0" algn="ctr" fontAlgn="base">
              <a:spcBef>
                <a:spcPct val="20000"/>
              </a:spcBef>
              <a:spcAft>
                <a:spcPct val="0"/>
              </a:spcAft>
            </a:pPr>
            <a:r>
              <a:rPr lang="en-US" sz="2000" b="1" dirty="0">
                <a:solidFill>
                  <a:schemeClr val="accent1"/>
                </a:solidFill>
                <a:latin typeface="Arial" pitchFamily="34" charset="0"/>
              </a:rPr>
              <a:t>Age</a:t>
            </a:r>
          </a:p>
        </p:txBody>
      </p:sp>
      <p:sp>
        <p:nvSpPr>
          <p:cNvPr id="37" name="TextBox 36"/>
          <p:cNvSpPr txBox="1"/>
          <p:nvPr/>
        </p:nvSpPr>
        <p:spPr>
          <a:xfrm>
            <a:off x="6019800" y="2032114"/>
            <a:ext cx="2514600" cy="3139321"/>
          </a:xfrm>
          <a:prstGeom prst="rect">
            <a:avLst/>
          </a:prstGeom>
          <a:noFill/>
        </p:spPr>
        <p:txBody>
          <a:bodyPr wrap="square" rtlCol="0">
            <a:spAutoFit/>
          </a:bodyPr>
          <a:lstStyle/>
          <a:p>
            <a:pPr fontAlgn="base"/>
            <a:r>
              <a:rPr lang="en-US" dirty="0">
                <a:solidFill>
                  <a:srgbClr val="4A4A4C"/>
                </a:solidFill>
              </a:rPr>
              <a:t>30% reduction</a:t>
            </a:r>
          </a:p>
          <a:p>
            <a:pPr fontAlgn="base"/>
            <a:endParaRPr lang="en-US" dirty="0">
              <a:solidFill>
                <a:srgbClr val="4A4A4C"/>
              </a:solidFill>
            </a:endParaRPr>
          </a:p>
          <a:p>
            <a:pPr fontAlgn="base"/>
            <a:r>
              <a:rPr lang="en-US" dirty="0">
                <a:solidFill>
                  <a:srgbClr val="4A4A4C"/>
                </a:solidFill>
              </a:rPr>
              <a:t>25% reduction</a:t>
            </a:r>
          </a:p>
          <a:p>
            <a:pPr fontAlgn="base"/>
            <a:endParaRPr lang="en-US" dirty="0">
              <a:solidFill>
                <a:srgbClr val="4A4A4C"/>
              </a:solidFill>
            </a:endParaRPr>
          </a:p>
          <a:p>
            <a:pPr fontAlgn="base"/>
            <a:r>
              <a:rPr lang="en-US" dirty="0">
                <a:solidFill>
                  <a:srgbClr val="4A4A4C"/>
                </a:solidFill>
              </a:rPr>
              <a:t>20% reduction</a:t>
            </a:r>
          </a:p>
          <a:p>
            <a:pPr fontAlgn="base"/>
            <a:endParaRPr lang="en-US" dirty="0">
              <a:solidFill>
                <a:srgbClr val="4A4A4C"/>
              </a:solidFill>
            </a:endParaRPr>
          </a:p>
          <a:p>
            <a:pPr fontAlgn="base"/>
            <a:r>
              <a:rPr lang="en-US" dirty="0">
                <a:solidFill>
                  <a:srgbClr val="4A4A4C"/>
                </a:solidFill>
              </a:rPr>
              <a:t>13.3% reduction</a:t>
            </a:r>
          </a:p>
          <a:p>
            <a:pPr fontAlgn="base"/>
            <a:endParaRPr lang="en-US" dirty="0">
              <a:solidFill>
                <a:srgbClr val="4A4A4C"/>
              </a:solidFill>
            </a:endParaRPr>
          </a:p>
          <a:p>
            <a:pPr fontAlgn="base"/>
            <a:r>
              <a:rPr lang="en-US" dirty="0">
                <a:solidFill>
                  <a:srgbClr val="4A4A4C"/>
                </a:solidFill>
              </a:rPr>
              <a:t>6.7% reduction</a:t>
            </a:r>
          </a:p>
          <a:p>
            <a:pPr fontAlgn="base"/>
            <a:endParaRPr lang="en-US" dirty="0">
              <a:solidFill>
                <a:srgbClr val="4A4A4C"/>
              </a:solidFill>
            </a:endParaRPr>
          </a:p>
          <a:p>
            <a:pPr fontAlgn="base"/>
            <a:r>
              <a:rPr lang="en-US" dirty="0">
                <a:solidFill>
                  <a:srgbClr val="4A4A4C"/>
                </a:solidFill>
              </a:rPr>
              <a:t>Full benefits</a:t>
            </a:r>
          </a:p>
        </p:txBody>
      </p:sp>
      <p:sp>
        <p:nvSpPr>
          <p:cNvPr id="38" name="Rectangle 37"/>
          <p:cNvSpPr/>
          <p:nvPr/>
        </p:nvSpPr>
        <p:spPr>
          <a:xfrm>
            <a:off x="6019800" y="1524000"/>
            <a:ext cx="1295400" cy="400110"/>
          </a:xfrm>
          <a:prstGeom prst="rect">
            <a:avLst/>
          </a:prstGeom>
        </p:spPr>
        <p:txBody>
          <a:bodyPr wrap="square">
            <a:spAutoFit/>
          </a:bodyPr>
          <a:lstStyle/>
          <a:p>
            <a:pPr lvl="0" fontAlgn="base">
              <a:spcBef>
                <a:spcPct val="20000"/>
              </a:spcBef>
              <a:spcAft>
                <a:spcPct val="0"/>
              </a:spcAft>
            </a:pPr>
            <a:r>
              <a:rPr lang="en-US" sz="2000" b="1" dirty="0">
                <a:solidFill>
                  <a:schemeClr val="accent1"/>
                </a:solidFill>
                <a:latin typeface="Arial" pitchFamily="34" charset="0"/>
              </a:rPr>
              <a:t>FRA 67</a:t>
            </a:r>
          </a:p>
        </p:txBody>
      </p:sp>
      <p:sp>
        <p:nvSpPr>
          <p:cNvPr id="39" name="Round Same Side Corner Rectangle 38"/>
          <p:cNvSpPr/>
          <p:nvPr/>
        </p:nvSpPr>
        <p:spPr>
          <a:xfrm>
            <a:off x="4724400" y="4591110"/>
            <a:ext cx="914400" cy="609600"/>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67</a:t>
            </a:r>
          </a:p>
        </p:txBody>
      </p:sp>
      <p:sp>
        <p:nvSpPr>
          <p:cNvPr id="42" name="Text Box 222">
            <a:extLst>
              <a:ext uri="{FF2B5EF4-FFF2-40B4-BE49-F238E27FC236}">
                <a16:creationId xmlns:a16="http://schemas.microsoft.com/office/drawing/2014/main" id="{28E1D380-1C0F-4EA9-AF72-3F13925DCEF5}"/>
              </a:ext>
            </a:extLst>
          </p:cNvPr>
          <p:cNvSpPr txBox="1">
            <a:spLocks noChangeArrowheads="1"/>
          </p:cNvSpPr>
          <p:nvPr/>
        </p:nvSpPr>
        <p:spPr bwMode="auto">
          <a:xfrm>
            <a:off x="191514" y="5715000"/>
            <a:ext cx="8647686" cy="261610"/>
          </a:xfrm>
          <a:prstGeom prst="rect">
            <a:avLst/>
          </a:prstGeom>
        </p:spPr>
        <p:txBody>
          <a:bodyPr wrap="square">
            <a:spAutoFit/>
          </a:bodyPr>
          <a:lstStyle>
            <a:defPPr>
              <a:defRPr lang="en-US"/>
            </a:defPPr>
            <a:lvl1pPr>
              <a:defRPr sz="1100">
                <a:solidFill>
                  <a:schemeClr val="accent5">
                    <a:lumMod val="75000"/>
                  </a:schemeClr>
                </a:solidFill>
                <a:latin typeface="Arial Narrow" pitchFamily="34" charset="0"/>
              </a:defRPr>
            </a:lvl1pPr>
          </a:lstStyle>
          <a:p>
            <a:r>
              <a:rPr lang="en-US" dirty="0"/>
              <a:t>Source: Social Security Administration - Retirement Planner: Benefits by Year of Birth (https://www.ssa.gov/planners/retire/agereduction.html), accessed January 2018</a:t>
            </a:r>
          </a:p>
        </p:txBody>
      </p:sp>
    </p:spTree>
    <p:extLst>
      <p:ext uri="{BB962C8B-B14F-4D97-AF65-F5344CB8AC3E}">
        <p14:creationId xmlns:p14="http://schemas.microsoft.com/office/powerpoint/2010/main" val="1995777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50"/>
                                        <p:tgtEl>
                                          <p:spTgt spid="1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50"/>
                                        <p:tgtEl>
                                          <p:spTgt spid="12"/>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250"/>
                                        <p:tgtEl>
                                          <p:spTgt spid="13"/>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250"/>
                                        <p:tgtEl>
                                          <p:spTgt spid="14"/>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1750"/>
                            </p:stCondLst>
                            <p:childTnLst>
                              <p:par>
                                <p:cTn id="32" presetID="22" presetClass="entr" presetSubtype="4"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250"/>
                                        <p:tgtEl>
                                          <p:spTgt spid="39"/>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250"/>
                                        <p:tgtEl>
                                          <p:spTgt spid="35"/>
                                        </p:tgtEl>
                                      </p:cBhvr>
                                    </p:animEffect>
                                  </p:childTnLst>
                                </p:cTn>
                              </p:par>
                            </p:childTnLst>
                          </p:cTn>
                        </p:par>
                        <p:par>
                          <p:cTn id="39" fill="hold">
                            <p:stCondLst>
                              <p:cond delay="2250"/>
                            </p:stCondLst>
                            <p:childTnLst>
                              <p:par>
                                <p:cTn id="40" presetID="22" presetClass="entr" presetSubtype="4"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250"/>
                                        <p:tgtEl>
                                          <p:spTgt spid="34"/>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250"/>
                                        <p:tgtEl>
                                          <p:spTgt spid="33"/>
                                        </p:tgtEl>
                                      </p:cBhvr>
                                    </p:animEffect>
                                  </p:childTnLst>
                                </p:cTn>
                              </p:par>
                            </p:childTnLst>
                          </p:cTn>
                        </p:par>
                        <p:par>
                          <p:cTn id="47" fill="hold">
                            <p:stCondLst>
                              <p:cond delay="2750"/>
                            </p:stCondLst>
                            <p:childTnLst>
                              <p:par>
                                <p:cTn id="48" presetID="22" presetClass="entr" presetSubtype="4"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250"/>
                                        <p:tgtEl>
                                          <p:spTgt spid="32"/>
                                        </p:tgtEl>
                                      </p:cBhvr>
                                    </p:animEffect>
                                  </p:childTnLst>
                                </p:cTn>
                              </p:par>
                            </p:childTnLst>
                          </p:cTn>
                        </p:par>
                        <p:par>
                          <p:cTn id="51" fill="hold">
                            <p:stCondLst>
                              <p:cond delay="3000"/>
                            </p:stCondLst>
                            <p:childTnLst>
                              <p:par>
                                <p:cTn id="52" presetID="22" presetClass="entr" presetSubtype="4"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250"/>
                                        <p:tgtEl>
                                          <p:spTgt spid="31"/>
                                        </p:tgtEl>
                                      </p:cBhvr>
                                    </p:animEffect>
                                  </p:childTnLst>
                                </p:cTn>
                              </p:par>
                            </p:childTnLst>
                          </p:cTn>
                        </p:par>
                        <p:par>
                          <p:cTn id="55" fill="hold">
                            <p:stCondLst>
                              <p:cond delay="3250"/>
                            </p:stCondLst>
                            <p:childTnLst>
                              <p:par>
                                <p:cTn id="56" presetID="22" presetClass="entr" presetSubtype="8"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0" grpId="0" animBg="1"/>
      <p:bldP spid="9" grpId="0" animBg="1"/>
      <p:bldP spid="23" grpId="0"/>
      <p:bldP spid="31" grpId="0" animBg="1"/>
      <p:bldP spid="32" grpId="0" animBg="1"/>
      <p:bldP spid="33" grpId="0" animBg="1"/>
      <p:bldP spid="34" grpId="0" animBg="1"/>
      <p:bldP spid="35" grpId="0" animBg="1"/>
      <p:bldP spid="37"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305800" cy="1066800"/>
          </a:xfrm>
          <a:prstGeom prst="rect">
            <a:avLst/>
          </a:prstGeom>
        </p:spPr>
        <p:txBody>
          <a:bodyPr/>
          <a:lstStyle/>
          <a:p>
            <a:r>
              <a:rPr lang="en-US" dirty="0"/>
              <a:t>The Benefit of Delaying Payments</a:t>
            </a:r>
          </a:p>
        </p:txBody>
      </p:sp>
      <p:sp>
        <p:nvSpPr>
          <p:cNvPr id="4" name="Rectangle 3"/>
          <p:cNvSpPr txBox="1">
            <a:spLocks noChangeArrowheads="1"/>
          </p:cNvSpPr>
          <p:nvPr/>
        </p:nvSpPr>
        <p:spPr>
          <a:xfrm>
            <a:off x="457200" y="1295400"/>
            <a:ext cx="8382000" cy="838200"/>
          </a:xfrm>
          <a:prstGeom prst="rect">
            <a:avLst/>
          </a:prstGeom>
          <a:noFill/>
          <a:ln/>
        </p:spPr>
        <p:txBody>
          <a:bodyPr/>
          <a:lstStyle/>
          <a:p>
            <a:pPr marL="0" marR="0" lvl="0" indent="0" algn="l" defTabSz="914400" rtl="0" eaLnBrk="1" fontAlgn="auto" latinLnBrk="0" hangingPunct="1">
              <a:lnSpc>
                <a:spcPct val="100000"/>
              </a:lnSpc>
              <a:spcBef>
                <a:spcPct val="0"/>
              </a:spcBef>
              <a:spcAft>
                <a:spcPts val="0"/>
              </a:spcAft>
              <a:buClr>
                <a:srgbClr val="C00000"/>
              </a:buClr>
              <a:buSzTx/>
              <a:buFontTx/>
              <a:buNone/>
              <a:tabLst/>
              <a:defRPr/>
            </a:pPr>
            <a:r>
              <a:rPr kumimoji="0" lang="en-US" sz="2200" b="1" i="0" u="none" strike="noStrike" kern="1200" cap="none" spc="0" normalizeH="0" baseline="0" noProof="0" dirty="0">
                <a:ln>
                  <a:noFill/>
                </a:ln>
                <a:solidFill>
                  <a:schemeClr val="accent5">
                    <a:lumMod val="75000"/>
                  </a:schemeClr>
                </a:solidFill>
                <a:effectLst/>
                <a:uLnTx/>
                <a:uFillTx/>
                <a:latin typeface="Arial" pitchFamily="34" charset="0"/>
                <a:ea typeface="+mn-ea"/>
                <a:cs typeface="Arial" pitchFamily="34" charset="0"/>
              </a:rPr>
              <a:t>Increase in Benefits: Full Retirement Age (FRA) of 66</a:t>
            </a:r>
            <a:r>
              <a:rPr kumimoji="0" lang="en-US" sz="2200" b="1" i="0" u="none" strike="noStrike" kern="1200" cap="none" spc="0" normalizeH="0" noProof="0" dirty="0">
                <a:ln>
                  <a:noFill/>
                </a:ln>
                <a:solidFill>
                  <a:schemeClr val="accent5">
                    <a:lumMod val="75000"/>
                  </a:schemeClr>
                </a:solidFill>
                <a:effectLst/>
                <a:uLnTx/>
                <a:uFillTx/>
                <a:latin typeface="Arial" pitchFamily="34" charset="0"/>
                <a:ea typeface="+mn-ea"/>
                <a:cs typeface="Arial" pitchFamily="34" charset="0"/>
              </a:rPr>
              <a:t> &amp; </a:t>
            </a:r>
            <a:r>
              <a:rPr kumimoji="0" lang="en-US" sz="2200" b="1" i="0" u="none" strike="noStrike" kern="1200" cap="none" spc="0" normalizeH="0" baseline="0" noProof="0" dirty="0">
                <a:ln>
                  <a:noFill/>
                </a:ln>
                <a:solidFill>
                  <a:schemeClr val="accent5">
                    <a:lumMod val="75000"/>
                  </a:schemeClr>
                </a:solidFill>
                <a:effectLst/>
                <a:uLnTx/>
                <a:uFillTx/>
                <a:latin typeface="Arial" pitchFamily="34" charset="0"/>
                <a:ea typeface="+mn-ea"/>
                <a:cs typeface="Arial" pitchFamily="34" charset="0"/>
              </a:rPr>
              <a:t>67</a:t>
            </a:r>
          </a:p>
          <a:p>
            <a:pPr marL="0" marR="0" lvl="0" indent="0" algn="l" defTabSz="914400" rtl="0" eaLnBrk="1" fontAlgn="auto" latinLnBrk="0" hangingPunct="1">
              <a:lnSpc>
                <a:spcPct val="100000"/>
              </a:lnSpc>
              <a:spcBef>
                <a:spcPct val="0"/>
              </a:spcBef>
              <a:spcAft>
                <a:spcPts val="0"/>
              </a:spcAft>
              <a:buClr>
                <a:srgbClr val="C00000"/>
              </a:buClr>
              <a:buSzTx/>
              <a:buFontTx/>
              <a:buNone/>
              <a:tabLst/>
              <a:defRPr/>
            </a:pPr>
            <a:endParaRPr kumimoji="0" lang="en-US" sz="2200" b="1" i="0" u="none" strike="noStrike" kern="1200" cap="none" spc="0" normalizeH="0" baseline="0" noProof="0" dirty="0">
              <a:ln>
                <a:noFill/>
              </a:ln>
              <a:solidFill>
                <a:schemeClr val="accent5">
                  <a:lumMod val="75000"/>
                </a:schemeClr>
              </a:solidFill>
              <a:effectLst/>
              <a:uLnTx/>
              <a:uFillTx/>
              <a:latin typeface="Arial" pitchFamily="34" charset="0"/>
              <a:ea typeface="+mn-ea"/>
              <a:cs typeface="Arial" pitchFamily="34" charset="0"/>
            </a:endParaRPr>
          </a:p>
        </p:txBody>
      </p:sp>
      <p:sp>
        <p:nvSpPr>
          <p:cNvPr id="9" name="TextBox 8"/>
          <p:cNvSpPr txBox="1"/>
          <p:nvPr/>
        </p:nvSpPr>
        <p:spPr>
          <a:xfrm>
            <a:off x="228600" y="5681990"/>
            <a:ext cx="8534400" cy="261610"/>
          </a:xfrm>
          <a:prstGeom prst="rect">
            <a:avLst/>
          </a:prstGeom>
          <a:noFill/>
        </p:spPr>
        <p:txBody>
          <a:bodyPr wrap="square" rtlCol="0">
            <a:spAutoFit/>
          </a:bodyPr>
          <a:lstStyle/>
          <a:p>
            <a:r>
              <a:rPr lang="en-US" sz="1100" dirty="0">
                <a:solidFill>
                  <a:schemeClr val="accent5">
                    <a:lumMod val="75000"/>
                  </a:schemeClr>
                </a:solidFill>
                <a:latin typeface="Arial Narrow" pitchFamily="34" charset="0"/>
              </a:rPr>
              <a:t>Source: www.ssa.gov/planners/retire/delayret.html, Retirement Planner: Delayed Retirement Credits, accessed August 2017.</a:t>
            </a:r>
          </a:p>
        </p:txBody>
      </p:sp>
      <p:grpSp>
        <p:nvGrpSpPr>
          <p:cNvPr id="2" name="Group 7"/>
          <p:cNvGrpSpPr/>
          <p:nvPr/>
        </p:nvGrpSpPr>
        <p:grpSpPr>
          <a:xfrm>
            <a:off x="1143000" y="2990850"/>
            <a:ext cx="609600" cy="1962150"/>
            <a:chOff x="1143000" y="3143250"/>
            <a:chExt cx="609600" cy="1962150"/>
          </a:xfrm>
          <a:solidFill>
            <a:schemeClr val="bg1">
              <a:lumMod val="85000"/>
            </a:schemeClr>
          </a:solidFill>
        </p:grpSpPr>
        <p:sp>
          <p:nvSpPr>
            <p:cNvPr id="10" name="Pentagon 9"/>
            <p:cNvSpPr/>
            <p:nvPr/>
          </p:nvSpPr>
          <p:spPr>
            <a:xfrm>
              <a:off x="1143000" y="480060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1143000" y="424815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1143000" y="369570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a:off x="1143000" y="3143250"/>
              <a:ext cx="609600" cy="3048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 Same Side Corner Rectangle 15"/>
          <p:cNvSpPr/>
          <p:nvPr/>
        </p:nvSpPr>
        <p:spPr>
          <a:xfrm>
            <a:off x="457200" y="2819400"/>
            <a:ext cx="914400" cy="609600"/>
          </a:xfrm>
          <a:prstGeom prst="round2Same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67</a:t>
            </a:r>
          </a:p>
        </p:txBody>
      </p:sp>
      <p:sp>
        <p:nvSpPr>
          <p:cNvPr id="17" name="Round Same Side Corner Rectangle 16"/>
          <p:cNvSpPr/>
          <p:nvPr/>
        </p:nvSpPr>
        <p:spPr>
          <a:xfrm>
            <a:off x="457200" y="3352800"/>
            <a:ext cx="914400" cy="609600"/>
          </a:xfrm>
          <a:prstGeom prst="round2Same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68</a:t>
            </a:r>
          </a:p>
        </p:txBody>
      </p:sp>
      <p:sp>
        <p:nvSpPr>
          <p:cNvPr id="18" name="Round Same Side Corner Rectangle 17"/>
          <p:cNvSpPr/>
          <p:nvPr/>
        </p:nvSpPr>
        <p:spPr>
          <a:xfrm>
            <a:off x="457200" y="3886200"/>
            <a:ext cx="914400" cy="609600"/>
          </a:xfrm>
          <a:prstGeom prst="round2Same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69</a:t>
            </a:r>
          </a:p>
        </p:txBody>
      </p:sp>
      <p:sp>
        <p:nvSpPr>
          <p:cNvPr id="19" name="Round Same Side Corner Rectangle 18"/>
          <p:cNvSpPr/>
          <p:nvPr/>
        </p:nvSpPr>
        <p:spPr>
          <a:xfrm>
            <a:off x="457200" y="4419600"/>
            <a:ext cx="914400" cy="6096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70</a:t>
            </a:r>
          </a:p>
        </p:txBody>
      </p:sp>
      <p:sp>
        <p:nvSpPr>
          <p:cNvPr id="20" name="Rectangle 19"/>
          <p:cNvSpPr/>
          <p:nvPr/>
        </p:nvSpPr>
        <p:spPr>
          <a:xfrm>
            <a:off x="457200" y="2411394"/>
            <a:ext cx="914400" cy="400110"/>
          </a:xfrm>
          <a:prstGeom prst="rect">
            <a:avLst/>
          </a:prstGeom>
        </p:spPr>
        <p:txBody>
          <a:bodyPr wrap="square">
            <a:spAutoFit/>
          </a:bodyPr>
          <a:lstStyle/>
          <a:p>
            <a:pPr lvl="0" algn="ctr" fontAlgn="base">
              <a:spcBef>
                <a:spcPct val="20000"/>
              </a:spcBef>
              <a:spcAft>
                <a:spcPct val="0"/>
              </a:spcAft>
            </a:pPr>
            <a:r>
              <a:rPr lang="en-US" sz="2000" b="1" dirty="0">
                <a:solidFill>
                  <a:srgbClr val="003050"/>
                </a:solidFill>
                <a:latin typeface="Arial" pitchFamily="34" charset="0"/>
              </a:rPr>
              <a:t>Age</a:t>
            </a:r>
          </a:p>
        </p:txBody>
      </p:sp>
      <p:sp>
        <p:nvSpPr>
          <p:cNvPr id="21" name="TextBox 20"/>
          <p:cNvSpPr txBox="1"/>
          <p:nvPr/>
        </p:nvSpPr>
        <p:spPr>
          <a:xfrm>
            <a:off x="1784349" y="2951257"/>
            <a:ext cx="2514600" cy="2031325"/>
          </a:xfrm>
          <a:prstGeom prst="rect">
            <a:avLst/>
          </a:prstGeom>
          <a:noFill/>
        </p:spPr>
        <p:txBody>
          <a:bodyPr wrap="square" rtlCol="0">
            <a:spAutoFit/>
          </a:bodyPr>
          <a:lstStyle/>
          <a:p>
            <a:pPr fontAlgn="base"/>
            <a:r>
              <a:rPr lang="en-US" dirty="0">
                <a:solidFill>
                  <a:schemeClr val="accent5">
                    <a:lumMod val="75000"/>
                  </a:schemeClr>
                </a:solidFill>
              </a:rPr>
              <a:t>8% increase</a:t>
            </a:r>
          </a:p>
          <a:p>
            <a:pPr fontAlgn="base"/>
            <a:br>
              <a:rPr lang="en-US" dirty="0">
                <a:solidFill>
                  <a:schemeClr val="accent5">
                    <a:lumMod val="75000"/>
                  </a:schemeClr>
                </a:solidFill>
              </a:rPr>
            </a:br>
            <a:r>
              <a:rPr lang="en-US" dirty="0">
                <a:solidFill>
                  <a:schemeClr val="accent5">
                    <a:lumMod val="75000"/>
                  </a:schemeClr>
                </a:solidFill>
              </a:rPr>
              <a:t>16% increase</a:t>
            </a:r>
          </a:p>
          <a:p>
            <a:pPr fontAlgn="base"/>
            <a:br>
              <a:rPr lang="en-US" dirty="0">
                <a:solidFill>
                  <a:schemeClr val="accent5">
                    <a:lumMod val="75000"/>
                  </a:schemeClr>
                </a:solidFill>
              </a:rPr>
            </a:br>
            <a:r>
              <a:rPr lang="en-US" dirty="0">
                <a:solidFill>
                  <a:schemeClr val="accent5">
                    <a:lumMod val="75000"/>
                  </a:schemeClr>
                </a:solidFill>
              </a:rPr>
              <a:t>24% increase</a:t>
            </a:r>
          </a:p>
          <a:p>
            <a:pPr fontAlgn="base"/>
            <a:br>
              <a:rPr lang="en-US" dirty="0">
                <a:solidFill>
                  <a:schemeClr val="accent5">
                    <a:lumMod val="75000"/>
                  </a:schemeClr>
                </a:solidFill>
              </a:rPr>
            </a:br>
            <a:r>
              <a:rPr lang="en-US" dirty="0">
                <a:solidFill>
                  <a:schemeClr val="accent5">
                    <a:lumMod val="75000"/>
                  </a:schemeClr>
                </a:solidFill>
              </a:rPr>
              <a:t>32% increase</a:t>
            </a:r>
          </a:p>
        </p:txBody>
      </p:sp>
      <p:sp>
        <p:nvSpPr>
          <p:cNvPr id="22" name="Rectangle 21"/>
          <p:cNvSpPr/>
          <p:nvPr/>
        </p:nvSpPr>
        <p:spPr>
          <a:xfrm>
            <a:off x="1784349" y="2411394"/>
            <a:ext cx="1295400" cy="400110"/>
          </a:xfrm>
          <a:prstGeom prst="rect">
            <a:avLst/>
          </a:prstGeom>
        </p:spPr>
        <p:txBody>
          <a:bodyPr wrap="square">
            <a:spAutoFit/>
          </a:bodyPr>
          <a:lstStyle/>
          <a:p>
            <a:pPr lvl="0" fontAlgn="base">
              <a:spcBef>
                <a:spcPct val="20000"/>
              </a:spcBef>
              <a:spcAft>
                <a:spcPct val="0"/>
              </a:spcAft>
            </a:pPr>
            <a:r>
              <a:rPr lang="en-US" sz="2000" b="1" dirty="0">
                <a:solidFill>
                  <a:srgbClr val="003050"/>
                </a:solidFill>
                <a:latin typeface="Arial" pitchFamily="34" charset="0"/>
              </a:rPr>
              <a:t>FRA 66</a:t>
            </a:r>
          </a:p>
        </p:txBody>
      </p:sp>
      <p:grpSp>
        <p:nvGrpSpPr>
          <p:cNvPr id="5" name="Group 22"/>
          <p:cNvGrpSpPr/>
          <p:nvPr/>
        </p:nvGrpSpPr>
        <p:grpSpPr>
          <a:xfrm>
            <a:off x="5410200" y="2997146"/>
            <a:ext cx="609600" cy="1390650"/>
            <a:chOff x="5410200" y="4248150"/>
            <a:chExt cx="609600" cy="1390650"/>
          </a:xfrm>
        </p:grpSpPr>
        <p:sp>
          <p:nvSpPr>
            <p:cNvPr id="24" name="Pentagon 23"/>
            <p:cNvSpPr/>
            <p:nvPr/>
          </p:nvSpPr>
          <p:spPr>
            <a:xfrm>
              <a:off x="5410200" y="533400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a:off x="5410200" y="480060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a:off x="5410200" y="4248150"/>
              <a:ext cx="609600" cy="3048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 Same Side Corner Rectangle 32"/>
          <p:cNvSpPr/>
          <p:nvPr/>
        </p:nvSpPr>
        <p:spPr>
          <a:xfrm>
            <a:off x="4724400" y="2787596"/>
            <a:ext cx="914400" cy="609600"/>
          </a:xfrm>
          <a:prstGeom prst="round2Same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68</a:t>
            </a:r>
          </a:p>
        </p:txBody>
      </p:sp>
      <p:sp>
        <p:nvSpPr>
          <p:cNvPr id="34" name="Round Same Side Corner Rectangle 33"/>
          <p:cNvSpPr/>
          <p:nvPr/>
        </p:nvSpPr>
        <p:spPr>
          <a:xfrm>
            <a:off x="4724400" y="3320996"/>
            <a:ext cx="914400" cy="6096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69</a:t>
            </a:r>
          </a:p>
        </p:txBody>
      </p:sp>
      <p:sp>
        <p:nvSpPr>
          <p:cNvPr id="35" name="Rectangle 34"/>
          <p:cNvSpPr/>
          <p:nvPr/>
        </p:nvSpPr>
        <p:spPr>
          <a:xfrm>
            <a:off x="4724400" y="2385485"/>
            <a:ext cx="914400" cy="400110"/>
          </a:xfrm>
          <a:prstGeom prst="rect">
            <a:avLst/>
          </a:prstGeom>
        </p:spPr>
        <p:txBody>
          <a:bodyPr wrap="square">
            <a:spAutoFit/>
          </a:bodyPr>
          <a:lstStyle/>
          <a:p>
            <a:pPr lvl="0" algn="ctr" fontAlgn="base">
              <a:spcBef>
                <a:spcPct val="20000"/>
              </a:spcBef>
              <a:spcAft>
                <a:spcPct val="0"/>
              </a:spcAft>
            </a:pPr>
            <a:r>
              <a:rPr lang="en-US" sz="2000" b="1" dirty="0">
                <a:solidFill>
                  <a:schemeClr val="accent1"/>
                </a:solidFill>
                <a:latin typeface="Arial" pitchFamily="34" charset="0"/>
              </a:rPr>
              <a:t>Age</a:t>
            </a:r>
          </a:p>
        </p:txBody>
      </p:sp>
      <p:sp>
        <p:nvSpPr>
          <p:cNvPr id="36" name="TextBox 35"/>
          <p:cNvSpPr txBox="1"/>
          <p:nvPr/>
        </p:nvSpPr>
        <p:spPr>
          <a:xfrm>
            <a:off x="6051549" y="2951257"/>
            <a:ext cx="2514600" cy="1477328"/>
          </a:xfrm>
          <a:prstGeom prst="rect">
            <a:avLst/>
          </a:prstGeom>
          <a:noFill/>
        </p:spPr>
        <p:txBody>
          <a:bodyPr wrap="square" rtlCol="0">
            <a:spAutoFit/>
          </a:bodyPr>
          <a:lstStyle/>
          <a:p>
            <a:pPr fontAlgn="base"/>
            <a:r>
              <a:rPr lang="en-US" dirty="0">
                <a:solidFill>
                  <a:srgbClr val="4A4A4C"/>
                </a:solidFill>
              </a:rPr>
              <a:t>8% increase</a:t>
            </a:r>
          </a:p>
          <a:p>
            <a:pPr fontAlgn="base"/>
            <a:br>
              <a:rPr lang="en-US" dirty="0">
                <a:solidFill>
                  <a:srgbClr val="4A4A4C"/>
                </a:solidFill>
              </a:rPr>
            </a:br>
            <a:r>
              <a:rPr lang="en-US" dirty="0">
                <a:solidFill>
                  <a:srgbClr val="4A4A4C"/>
                </a:solidFill>
              </a:rPr>
              <a:t>16% increase</a:t>
            </a:r>
          </a:p>
          <a:p>
            <a:pPr fontAlgn="base"/>
            <a:br>
              <a:rPr lang="en-US" dirty="0">
                <a:solidFill>
                  <a:srgbClr val="4A4A4C"/>
                </a:solidFill>
              </a:rPr>
            </a:br>
            <a:r>
              <a:rPr lang="en-US" dirty="0">
                <a:solidFill>
                  <a:srgbClr val="4A4A4C"/>
                </a:solidFill>
              </a:rPr>
              <a:t>24% increase</a:t>
            </a:r>
          </a:p>
        </p:txBody>
      </p:sp>
      <p:sp>
        <p:nvSpPr>
          <p:cNvPr id="37" name="Rectangle 36"/>
          <p:cNvSpPr/>
          <p:nvPr/>
        </p:nvSpPr>
        <p:spPr>
          <a:xfrm>
            <a:off x="6051549" y="2379645"/>
            <a:ext cx="1295400" cy="400110"/>
          </a:xfrm>
          <a:prstGeom prst="rect">
            <a:avLst/>
          </a:prstGeom>
        </p:spPr>
        <p:txBody>
          <a:bodyPr wrap="square">
            <a:spAutoFit/>
          </a:bodyPr>
          <a:lstStyle/>
          <a:p>
            <a:pPr lvl="0" fontAlgn="base">
              <a:spcBef>
                <a:spcPct val="20000"/>
              </a:spcBef>
              <a:spcAft>
                <a:spcPct val="0"/>
              </a:spcAft>
            </a:pPr>
            <a:r>
              <a:rPr lang="en-US" sz="2000" b="1" dirty="0">
                <a:solidFill>
                  <a:schemeClr val="accent1"/>
                </a:solidFill>
                <a:latin typeface="Arial" pitchFamily="34" charset="0"/>
              </a:rPr>
              <a:t>FRA 67</a:t>
            </a:r>
          </a:p>
        </p:txBody>
      </p:sp>
      <p:sp>
        <p:nvSpPr>
          <p:cNvPr id="38" name="Round Same Side Corner Rectangle 37"/>
          <p:cNvSpPr/>
          <p:nvPr/>
        </p:nvSpPr>
        <p:spPr>
          <a:xfrm>
            <a:off x="4724400" y="3854396"/>
            <a:ext cx="914400" cy="609600"/>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70</a:t>
            </a:r>
          </a:p>
        </p:txBody>
      </p:sp>
    </p:spTree>
    <p:extLst>
      <p:ext uri="{BB962C8B-B14F-4D97-AF65-F5344CB8AC3E}">
        <p14:creationId xmlns:p14="http://schemas.microsoft.com/office/powerpoint/2010/main" val="537129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250"/>
                                        <p:tgtEl>
                                          <p:spTgt spid="19"/>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50"/>
                                        <p:tgtEl>
                                          <p:spTgt spid="18"/>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250"/>
                                        <p:tgtEl>
                                          <p:spTgt spid="17"/>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50"/>
                                        <p:tgtEl>
                                          <p:spTgt spid="1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250"/>
                                        <p:tgtEl>
                                          <p:spTgt spid="38"/>
                                        </p:tgtEl>
                                      </p:cBhvr>
                                    </p:animEffect>
                                  </p:childTnLst>
                                </p:cTn>
                              </p:par>
                            </p:childTnLst>
                          </p:cTn>
                        </p:par>
                        <p:par>
                          <p:cTn id="31" fill="hold">
                            <p:stCondLst>
                              <p:cond delay="1750"/>
                            </p:stCondLst>
                            <p:childTnLst>
                              <p:par>
                                <p:cTn id="32" presetID="2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250"/>
                                        <p:tgtEl>
                                          <p:spTgt spid="34"/>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250"/>
                                        <p:tgtEl>
                                          <p:spTgt spid="33"/>
                                        </p:tgtEl>
                                      </p:cBhvr>
                                    </p:animEffect>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p:bldP spid="33" grpId="0" animBg="1"/>
      <p:bldP spid="34" grpId="0" animBg="1"/>
      <p:bldP spid="36"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lide 14d.png"/>
          <p:cNvPicPr>
            <a:picLocks noChangeAspect="1"/>
          </p:cNvPicPr>
          <p:nvPr/>
        </p:nvPicPr>
        <p:blipFill>
          <a:blip r:embed="rId3" cstate="screen">
            <a:extLst>
              <a:ext uri="{28A0092B-C50C-407E-A947-70E740481C1C}">
                <a14:useLocalDpi xmlns:a14="http://schemas.microsoft.com/office/drawing/2010/main"/>
              </a:ext>
            </a:extLst>
          </a:blip>
          <a:srcRect l="922"/>
          <a:stretch>
            <a:fillRect/>
          </a:stretch>
        </p:blipFill>
        <p:spPr>
          <a:xfrm>
            <a:off x="2809726" y="1684324"/>
            <a:ext cx="6084962" cy="3183260"/>
          </a:xfrm>
          <a:prstGeom prst="rect">
            <a:avLst/>
          </a:prstGeom>
        </p:spPr>
      </p:pic>
      <p:pic>
        <p:nvPicPr>
          <p:cNvPr id="22" name="Picture 21" descr="slide 14c.png"/>
          <p:cNvPicPr>
            <a:picLocks noChangeAspect="1"/>
          </p:cNvPicPr>
          <p:nvPr/>
        </p:nvPicPr>
        <p:blipFill>
          <a:blip r:embed="rId4" cstate="screen">
            <a:extLst>
              <a:ext uri="{28A0092B-C50C-407E-A947-70E740481C1C}">
                <a14:useLocalDpi xmlns:a14="http://schemas.microsoft.com/office/drawing/2010/main"/>
              </a:ext>
            </a:extLst>
          </a:blip>
          <a:srcRect l="3271"/>
          <a:stretch>
            <a:fillRect/>
          </a:stretch>
        </p:blipFill>
        <p:spPr>
          <a:xfrm>
            <a:off x="1978269" y="2170721"/>
            <a:ext cx="6908603" cy="2713047"/>
          </a:xfrm>
          <a:prstGeom prst="rect">
            <a:avLst/>
          </a:prstGeom>
        </p:spPr>
      </p:pic>
      <p:pic>
        <p:nvPicPr>
          <p:cNvPr id="19" name="Picture 18" descr="slide 14a.png"/>
          <p:cNvPicPr>
            <a:picLocks noChangeAspect="1"/>
          </p:cNvPicPr>
          <p:nvPr/>
        </p:nvPicPr>
        <p:blipFill>
          <a:blip r:embed="rId5" cstate="print"/>
          <a:stretch>
            <a:fillRect/>
          </a:stretch>
        </p:blipFill>
        <p:spPr>
          <a:xfrm>
            <a:off x="225669" y="1219200"/>
            <a:ext cx="7439560" cy="4108365"/>
          </a:xfrm>
          <a:prstGeom prst="rect">
            <a:avLst/>
          </a:prstGeom>
        </p:spPr>
      </p:pic>
      <p:sp>
        <p:nvSpPr>
          <p:cNvPr id="26" name="Title 25"/>
          <p:cNvSpPr>
            <a:spLocks noGrp="1"/>
          </p:cNvSpPr>
          <p:nvPr>
            <p:ph type="title"/>
          </p:nvPr>
        </p:nvSpPr>
        <p:spPr>
          <a:xfrm>
            <a:off x="457200" y="76200"/>
            <a:ext cx="8305800" cy="1066800"/>
          </a:xfrm>
          <a:prstGeom prst="rect">
            <a:avLst/>
          </a:prstGeom>
        </p:spPr>
        <p:txBody>
          <a:bodyPr/>
          <a:lstStyle/>
          <a:p>
            <a:r>
              <a:rPr lang="en-US" dirty="0"/>
              <a:t>The Benefit of Delaying Payments</a:t>
            </a:r>
          </a:p>
        </p:txBody>
      </p:sp>
      <p:sp>
        <p:nvSpPr>
          <p:cNvPr id="18" name="TextBox 17"/>
          <p:cNvSpPr txBox="1"/>
          <p:nvPr/>
        </p:nvSpPr>
        <p:spPr>
          <a:xfrm>
            <a:off x="152400" y="5486400"/>
            <a:ext cx="8305800" cy="600164"/>
          </a:xfrm>
          <a:prstGeom prst="rect">
            <a:avLst/>
          </a:prstGeom>
          <a:noFill/>
        </p:spPr>
        <p:txBody>
          <a:bodyPr wrap="square" rtlCol="0">
            <a:spAutoFit/>
          </a:bodyPr>
          <a:lstStyle/>
          <a:p>
            <a:r>
              <a:rPr lang="en-US" sz="1100" dirty="0">
                <a:solidFill>
                  <a:schemeClr val="accent5">
                    <a:lumMod val="75000"/>
                  </a:schemeClr>
                </a:solidFill>
                <a:latin typeface="Arial Narrow" pitchFamily="34" charset="0"/>
              </a:rPr>
              <a:t>This is a hypothetical example for illustrative purposes only.  This assumes a full retirement age benefit of $24,000 a year, an annual cost of living adjust of 3%, and the client living to age 95. </a:t>
            </a:r>
            <a:r>
              <a:rPr lang="en-US" sz="1100" dirty="0">
                <a:solidFill>
                  <a:schemeClr val="accent5"/>
                </a:solidFill>
                <a:latin typeface="Arial Narrow" pitchFamily="34" charset="0"/>
              </a:rPr>
              <a:t>As the specifics for your situation may be different, please go to ssa.gov for more information.</a:t>
            </a:r>
          </a:p>
          <a:p>
            <a:endParaRPr lang="en-US" sz="1100" dirty="0">
              <a:solidFill>
                <a:schemeClr val="accent5">
                  <a:lumMod val="75000"/>
                </a:schemeClr>
              </a:solidFill>
              <a:latin typeface="Arial Narrow" pitchFamily="34" charset="0"/>
            </a:endParaRPr>
          </a:p>
        </p:txBody>
      </p:sp>
      <p:pic>
        <p:nvPicPr>
          <p:cNvPr id="20" name="Picture 19" descr="slide 14b.png"/>
          <p:cNvPicPr>
            <a:picLocks noChangeAspect="1"/>
          </p:cNvPicPr>
          <p:nvPr/>
        </p:nvPicPr>
        <p:blipFill>
          <a:blip r:embed="rId6" cstate="screen">
            <a:extLst>
              <a:ext uri="{28A0092B-C50C-407E-A947-70E740481C1C}">
                <a14:useLocalDpi xmlns:a14="http://schemas.microsoft.com/office/drawing/2010/main"/>
              </a:ext>
            </a:extLst>
          </a:blip>
          <a:srcRect l="2882"/>
          <a:stretch>
            <a:fillRect/>
          </a:stretch>
        </p:blipFill>
        <p:spPr>
          <a:xfrm>
            <a:off x="1216269" y="2545719"/>
            <a:ext cx="7702062" cy="2321865"/>
          </a:xfrm>
          <a:prstGeom prst="rect">
            <a:avLst/>
          </a:prstGeom>
        </p:spPr>
      </p:pic>
      <p:sp>
        <p:nvSpPr>
          <p:cNvPr id="23" name="Text Box 22"/>
          <p:cNvSpPr txBox="1">
            <a:spLocks noChangeArrowheads="1"/>
          </p:cNvSpPr>
          <p:nvPr/>
        </p:nvSpPr>
        <p:spPr bwMode="auto">
          <a:xfrm>
            <a:off x="3959469" y="1676400"/>
            <a:ext cx="3200400"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b="1" dirty="0"/>
              <a:t>Breakeven Points:</a:t>
            </a:r>
            <a:endParaRPr lang="en-US" sz="2000" b="1" dirty="0"/>
          </a:p>
        </p:txBody>
      </p:sp>
      <p:grpSp>
        <p:nvGrpSpPr>
          <p:cNvPr id="2" name="Group 23"/>
          <p:cNvGrpSpPr/>
          <p:nvPr/>
        </p:nvGrpSpPr>
        <p:grpSpPr>
          <a:xfrm>
            <a:off x="1749669" y="3201262"/>
            <a:ext cx="2948940" cy="964338"/>
            <a:chOff x="2209800" y="4191862"/>
            <a:chExt cx="2948940" cy="964338"/>
          </a:xfrm>
        </p:grpSpPr>
        <p:sp>
          <p:nvSpPr>
            <p:cNvPr id="38" name="Text Box 27"/>
            <p:cNvSpPr txBox="1">
              <a:spLocks noChangeArrowheads="1"/>
            </p:cNvSpPr>
            <p:nvPr/>
          </p:nvSpPr>
          <p:spPr bwMode="auto">
            <a:xfrm>
              <a:off x="2209800" y="4191862"/>
              <a:ext cx="2948940"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r>
                <a:rPr lang="en-US" sz="1600" b="1" dirty="0">
                  <a:solidFill>
                    <a:srgbClr val="008BAC"/>
                  </a:solidFill>
                </a:rPr>
                <a:t>Age 66 vs. 62: Age 76</a:t>
              </a:r>
            </a:p>
          </p:txBody>
        </p:sp>
        <p:cxnSp>
          <p:nvCxnSpPr>
            <p:cNvPr id="39" name="Straight Connector 38"/>
            <p:cNvCxnSpPr/>
            <p:nvPr/>
          </p:nvCxnSpPr>
          <p:spPr>
            <a:xfrm>
              <a:off x="4495800" y="4470400"/>
              <a:ext cx="0" cy="685800"/>
            </a:xfrm>
            <a:prstGeom prst="line">
              <a:avLst/>
            </a:prstGeom>
            <a:ln w="38100">
              <a:solidFill>
                <a:srgbClr val="009FC4"/>
              </a:solidFill>
            </a:ln>
          </p:spPr>
          <p:style>
            <a:lnRef idx="1">
              <a:schemeClr val="accent1"/>
            </a:lnRef>
            <a:fillRef idx="0">
              <a:schemeClr val="accent1"/>
            </a:fillRef>
            <a:effectRef idx="0">
              <a:schemeClr val="accent1"/>
            </a:effectRef>
            <a:fontRef idx="minor">
              <a:schemeClr val="tx1"/>
            </a:fontRef>
          </p:style>
        </p:cxnSp>
      </p:grpSp>
      <p:grpSp>
        <p:nvGrpSpPr>
          <p:cNvPr id="3" name="Group 24"/>
          <p:cNvGrpSpPr/>
          <p:nvPr/>
        </p:nvGrpSpPr>
        <p:grpSpPr>
          <a:xfrm>
            <a:off x="3578469" y="3886509"/>
            <a:ext cx="3048000" cy="1024045"/>
            <a:chOff x="3578352" y="5334309"/>
            <a:chExt cx="1737360" cy="1024045"/>
          </a:xfrm>
        </p:grpSpPr>
        <p:sp>
          <p:nvSpPr>
            <p:cNvPr id="36" name="Text Box 27"/>
            <p:cNvSpPr txBox="1">
              <a:spLocks noChangeArrowheads="1"/>
            </p:cNvSpPr>
            <p:nvPr/>
          </p:nvSpPr>
          <p:spPr bwMode="auto">
            <a:xfrm>
              <a:off x="3578352" y="6019800"/>
              <a:ext cx="1737360"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50000"/>
                </a:spcBef>
              </a:pPr>
              <a:r>
                <a:rPr lang="en-US" sz="1600" b="1" dirty="0">
                  <a:solidFill>
                    <a:srgbClr val="7030A0"/>
                  </a:solidFill>
                </a:rPr>
                <a:t>Age 70 vs. 62: Age 79</a:t>
              </a:r>
            </a:p>
          </p:txBody>
        </p:sp>
        <p:cxnSp>
          <p:nvCxnSpPr>
            <p:cNvPr id="37" name="Straight Connector 36"/>
            <p:cNvCxnSpPr/>
            <p:nvPr/>
          </p:nvCxnSpPr>
          <p:spPr>
            <a:xfrm>
              <a:off x="4197287" y="5334309"/>
              <a:ext cx="0" cy="67627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 name="Group 26"/>
          <p:cNvGrpSpPr/>
          <p:nvPr/>
        </p:nvGrpSpPr>
        <p:grpSpPr>
          <a:xfrm>
            <a:off x="3959469" y="2133600"/>
            <a:ext cx="2438400" cy="1618632"/>
            <a:chOff x="2861308" y="3733800"/>
            <a:chExt cx="2438400" cy="1618632"/>
          </a:xfrm>
        </p:grpSpPr>
        <p:sp>
          <p:nvSpPr>
            <p:cNvPr id="32" name="Text Box 27"/>
            <p:cNvSpPr txBox="1">
              <a:spLocks noChangeArrowheads="1"/>
            </p:cNvSpPr>
            <p:nvPr/>
          </p:nvSpPr>
          <p:spPr bwMode="auto">
            <a:xfrm>
              <a:off x="2861308" y="3733800"/>
              <a:ext cx="2438400"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50000"/>
                </a:spcBef>
              </a:pPr>
              <a:r>
                <a:rPr lang="en-US" sz="1600" b="1" dirty="0">
                  <a:solidFill>
                    <a:srgbClr val="E86706"/>
                  </a:solidFill>
                </a:rPr>
                <a:t>Age 70 vs. 66: Age 81</a:t>
              </a:r>
            </a:p>
          </p:txBody>
        </p:sp>
        <p:cxnSp>
          <p:nvCxnSpPr>
            <p:cNvPr id="33" name="Straight Connector 32"/>
            <p:cNvCxnSpPr/>
            <p:nvPr/>
          </p:nvCxnSpPr>
          <p:spPr>
            <a:xfrm>
              <a:off x="3851908" y="4218957"/>
              <a:ext cx="0" cy="1133475"/>
            </a:xfrm>
            <a:prstGeom prst="line">
              <a:avLst/>
            </a:prstGeom>
            <a:ln w="38100">
              <a:solidFill>
                <a:srgbClr val="E8670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8"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9" presetClass="emph" presetSubtype="0" nodeType="withEffect">
                                  <p:stCondLst>
                                    <p:cond delay="0"/>
                                  </p:stCondLst>
                                  <p:childTnLst>
                                    <p:set>
                                      <p:cBhvr rctx="PPT">
                                        <p:cTn id="27" dur="indefinite"/>
                                        <p:tgtEl>
                                          <p:spTgt spid="19"/>
                                        </p:tgtEl>
                                        <p:attrNameLst>
                                          <p:attrName>style.opacity</p:attrName>
                                        </p:attrNameLst>
                                      </p:cBhvr>
                                      <p:to>
                                        <p:strVal val="0.25"/>
                                      </p:to>
                                    </p:set>
                                    <p:animEffect filter="image" prLst="opacity: 0.25">
                                      <p:cBhvr rctx="IE">
                                        <p:cTn id="28" dur="indefinite"/>
                                        <p:tgtEl>
                                          <p:spTgt spid="19"/>
                                        </p:tgtEl>
                                      </p:cBhvr>
                                    </p:animEffect>
                                  </p:childTnLst>
                                </p:cTn>
                              </p:par>
                              <p:par>
                                <p:cTn id="29" presetID="9" presetClass="emph" presetSubtype="0" nodeType="withEffect">
                                  <p:stCondLst>
                                    <p:cond delay="0"/>
                                  </p:stCondLst>
                                  <p:childTnLst>
                                    <p:set>
                                      <p:cBhvr rctx="PPT">
                                        <p:cTn id="30" dur="indefinite"/>
                                        <p:tgtEl>
                                          <p:spTgt spid="21"/>
                                        </p:tgtEl>
                                        <p:attrNameLst>
                                          <p:attrName>style.opacity</p:attrName>
                                        </p:attrNameLst>
                                      </p:cBhvr>
                                      <p:to>
                                        <p:strVal val="0.25"/>
                                      </p:to>
                                    </p:set>
                                    <p:animEffect filter="image" prLst="opacity: 0.25">
                                      <p:cBhvr rctx="IE">
                                        <p:cTn id="31" dur="indefinite"/>
                                        <p:tgtEl>
                                          <p:spTgt spid="21"/>
                                        </p:tgtEl>
                                      </p:cBhvr>
                                    </p:animEffect>
                                  </p:childTnLst>
                                </p:cTn>
                              </p:par>
                              <p:par>
                                <p:cTn id="32" presetID="9" presetClass="emph" presetSubtype="0" nodeType="withEffect">
                                  <p:stCondLst>
                                    <p:cond delay="0"/>
                                  </p:stCondLst>
                                  <p:childTnLst>
                                    <p:set>
                                      <p:cBhvr rctx="PPT">
                                        <p:cTn id="33" dur="indefinite"/>
                                        <p:tgtEl>
                                          <p:spTgt spid="22"/>
                                        </p:tgtEl>
                                        <p:attrNameLst>
                                          <p:attrName>style.opacity</p:attrName>
                                        </p:attrNameLst>
                                      </p:cBhvr>
                                      <p:to>
                                        <p:strVal val="0.25"/>
                                      </p:to>
                                    </p:set>
                                    <p:animEffect filter="image" prLst="opacity: 0.25">
                                      <p:cBhvr rctx="IE">
                                        <p:cTn id="34" dur="indefinite"/>
                                        <p:tgtEl>
                                          <p:spTgt spid="22"/>
                                        </p:tgtEl>
                                      </p:cBhvr>
                                    </p:animEffect>
                                  </p:childTnLst>
                                </p:cTn>
                              </p:par>
                              <p:par>
                                <p:cTn id="35" presetID="9" presetClass="emph" presetSubtype="0" nodeType="withEffect">
                                  <p:stCondLst>
                                    <p:cond delay="0"/>
                                  </p:stCondLst>
                                  <p:childTnLst>
                                    <p:set>
                                      <p:cBhvr rctx="PPT">
                                        <p:cTn id="36" dur="indefinite"/>
                                        <p:tgtEl>
                                          <p:spTgt spid="20"/>
                                        </p:tgtEl>
                                        <p:attrNameLst>
                                          <p:attrName>style.opacity</p:attrName>
                                        </p:attrNameLst>
                                      </p:cBhvr>
                                      <p:to>
                                        <p:strVal val="0.25"/>
                                      </p:to>
                                    </p:set>
                                    <p:animEffect filter="image" prLst="opacity: 0.25">
                                      <p:cBhvr rctx="IE">
                                        <p:cTn id="37" dur="indefinite"/>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305800" cy="1066800"/>
          </a:xfrm>
          <a:prstGeom prst="rect">
            <a:avLst/>
          </a:prstGeom>
        </p:spPr>
        <p:txBody>
          <a:bodyPr/>
          <a:lstStyle/>
          <a:p>
            <a:r>
              <a:rPr lang="en-US" dirty="0"/>
              <a:t>Taking Benefits and Working</a:t>
            </a:r>
          </a:p>
        </p:txBody>
      </p:sp>
      <p:sp>
        <p:nvSpPr>
          <p:cNvPr id="9" name="Up Arrow Callout 8"/>
          <p:cNvSpPr/>
          <p:nvPr/>
        </p:nvSpPr>
        <p:spPr>
          <a:xfrm>
            <a:off x="457200" y="4038600"/>
            <a:ext cx="2743200" cy="1371600"/>
          </a:xfrm>
          <a:prstGeom prst="upArrowCallout">
            <a:avLst>
              <a:gd name="adj1" fmla="val 50000"/>
              <a:gd name="adj2" fmla="val 24057"/>
              <a:gd name="adj3" fmla="val 8962"/>
              <a:gd name="adj4" fmla="val 90920"/>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defRPr/>
            </a:pPr>
            <a:r>
              <a:rPr lang="en-US" b="1" dirty="0">
                <a:ea typeface="ＭＳ Ｐゴシック" pitchFamily="34" charset="-128"/>
              </a:rPr>
              <a:t>Under Full </a:t>
            </a:r>
            <a:br>
              <a:rPr lang="en-US" b="1" dirty="0">
                <a:ea typeface="ＭＳ Ｐゴシック" pitchFamily="34" charset="-128"/>
              </a:rPr>
            </a:br>
            <a:r>
              <a:rPr lang="en-US" b="1" dirty="0">
                <a:ea typeface="ＭＳ Ｐゴシック" pitchFamily="34" charset="-128"/>
              </a:rPr>
              <a:t>Retirement Age (FRA)</a:t>
            </a:r>
          </a:p>
        </p:txBody>
      </p:sp>
      <p:sp>
        <p:nvSpPr>
          <p:cNvPr id="11" name="Up Arrow Callout 10"/>
          <p:cNvSpPr/>
          <p:nvPr/>
        </p:nvSpPr>
        <p:spPr>
          <a:xfrm>
            <a:off x="457200" y="2667000"/>
            <a:ext cx="2743200" cy="1371600"/>
          </a:xfrm>
          <a:prstGeom prst="upArrowCallout">
            <a:avLst>
              <a:gd name="adj1" fmla="val 50000"/>
              <a:gd name="adj2" fmla="val 24057"/>
              <a:gd name="adj3" fmla="val 8962"/>
              <a:gd name="adj4" fmla="val 9092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defRPr/>
            </a:pPr>
            <a:r>
              <a:rPr lang="en-US" b="1" dirty="0">
                <a:ea typeface="ＭＳ Ｐゴシック" pitchFamily="34" charset="-128"/>
              </a:rPr>
              <a:t>In the Year Full Retirement Age (FRA) is Reached</a:t>
            </a:r>
          </a:p>
        </p:txBody>
      </p:sp>
      <p:sp>
        <p:nvSpPr>
          <p:cNvPr id="12" name="Up Arrow Callout 11"/>
          <p:cNvSpPr/>
          <p:nvPr/>
        </p:nvSpPr>
        <p:spPr>
          <a:xfrm>
            <a:off x="457200" y="1295400"/>
            <a:ext cx="2743200" cy="1371600"/>
          </a:xfrm>
          <a:prstGeom prst="upArrowCallout">
            <a:avLst>
              <a:gd name="adj1" fmla="val 50000"/>
              <a:gd name="adj2" fmla="val 24057"/>
              <a:gd name="adj3" fmla="val 8962"/>
              <a:gd name="adj4" fmla="val 9092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defRPr/>
            </a:pPr>
            <a:r>
              <a:rPr lang="en-US" b="1" dirty="0">
                <a:ea typeface="ＭＳ Ｐゴシック" pitchFamily="34" charset="-128"/>
              </a:rPr>
              <a:t>Full Retirement Age (FRA)</a:t>
            </a:r>
          </a:p>
        </p:txBody>
      </p:sp>
      <p:grpSp>
        <p:nvGrpSpPr>
          <p:cNvPr id="2" name="Group 12"/>
          <p:cNvGrpSpPr/>
          <p:nvPr/>
        </p:nvGrpSpPr>
        <p:grpSpPr>
          <a:xfrm>
            <a:off x="3180556" y="4495800"/>
            <a:ext cx="5353844" cy="646331"/>
            <a:chOff x="3180556" y="4495800"/>
            <a:chExt cx="5353844" cy="646331"/>
          </a:xfrm>
        </p:grpSpPr>
        <p:sp>
          <p:nvSpPr>
            <p:cNvPr id="14" name="Rectangle 13"/>
            <p:cNvSpPr/>
            <p:nvPr/>
          </p:nvSpPr>
          <p:spPr>
            <a:xfrm>
              <a:off x="4038600" y="4495800"/>
              <a:ext cx="4495800" cy="646331"/>
            </a:xfrm>
            <a:prstGeom prst="rect">
              <a:avLst/>
            </a:prstGeom>
          </p:spPr>
          <p:txBody>
            <a:bodyPr wrap="square">
              <a:spAutoFit/>
            </a:bodyPr>
            <a:lstStyle/>
            <a:p>
              <a:pPr>
                <a:defRPr/>
              </a:pPr>
              <a:r>
                <a:rPr lang="en-US" dirty="0">
                  <a:solidFill>
                    <a:srgbClr val="4A4A4C"/>
                  </a:solidFill>
                  <a:ea typeface="ＭＳ Ｐゴシック" pitchFamily="34" charset="-128"/>
                </a:rPr>
                <a:t>Give up $1 in benefits for every $2 earned </a:t>
              </a:r>
              <a:br>
                <a:rPr lang="en-US" dirty="0">
                  <a:solidFill>
                    <a:srgbClr val="4A4A4C"/>
                  </a:solidFill>
                  <a:ea typeface="ＭＳ Ｐゴシック" pitchFamily="34" charset="-128"/>
                </a:rPr>
              </a:br>
              <a:r>
                <a:rPr lang="en-US" dirty="0">
                  <a:solidFill>
                    <a:srgbClr val="4A4A4C"/>
                  </a:solidFill>
                  <a:ea typeface="ＭＳ Ｐゴシック" pitchFamily="34" charset="-128"/>
                </a:rPr>
                <a:t>above a </a:t>
              </a:r>
              <a:r>
                <a:rPr lang="en-US" dirty="0">
                  <a:solidFill>
                    <a:srgbClr val="0063BD"/>
                  </a:solidFill>
                  <a:ea typeface="ＭＳ Ｐゴシック" pitchFamily="34" charset="-128"/>
                </a:rPr>
                <a:t>$</a:t>
              </a:r>
              <a:r>
                <a:rPr lang="en-US" b="1" dirty="0">
                  <a:solidFill>
                    <a:srgbClr val="0063BD"/>
                  </a:solidFill>
                  <a:ea typeface="ＭＳ Ｐゴシック" pitchFamily="34" charset="-128"/>
                </a:rPr>
                <a:t>17,040 limit</a:t>
              </a:r>
            </a:p>
          </p:txBody>
        </p:sp>
        <p:sp>
          <p:nvSpPr>
            <p:cNvPr id="15" name="Right Arrow 14"/>
            <p:cNvSpPr/>
            <p:nvPr/>
          </p:nvSpPr>
          <p:spPr>
            <a:xfrm>
              <a:off x="3180556" y="4495800"/>
              <a:ext cx="685800" cy="6096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
          <p:cNvGrpSpPr/>
          <p:nvPr/>
        </p:nvGrpSpPr>
        <p:grpSpPr>
          <a:xfrm>
            <a:off x="3180556" y="3124200"/>
            <a:ext cx="5353844" cy="646331"/>
            <a:chOff x="3180556" y="4495800"/>
            <a:chExt cx="5353844" cy="646331"/>
          </a:xfrm>
        </p:grpSpPr>
        <p:sp>
          <p:nvSpPr>
            <p:cNvPr id="17" name="Rectangle 16"/>
            <p:cNvSpPr/>
            <p:nvPr/>
          </p:nvSpPr>
          <p:spPr>
            <a:xfrm>
              <a:off x="4038600" y="4495800"/>
              <a:ext cx="4495800" cy="646331"/>
            </a:xfrm>
            <a:prstGeom prst="rect">
              <a:avLst/>
            </a:prstGeom>
          </p:spPr>
          <p:txBody>
            <a:bodyPr wrap="square">
              <a:spAutoFit/>
            </a:bodyPr>
            <a:lstStyle/>
            <a:p>
              <a:pPr>
                <a:defRPr/>
              </a:pPr>
              <a:r>
                <a:rPr lang="en-US" dirty="0">
                  <a:solidFill>
                    <a:srgbClr val="4A4A4C"/>
                  </a:solidFill>
                  <a:ea typeface="ＭＳ Ｐゴシック" pitchFamily="34" charset="-128"/>
                </a:rPr>
                <a:t>Give up $1 in benefits for every $3 earned </a:t>
              </a:r>
              <a:br>
                <a:rPr lang="en-US" dirty="0">
                  <a:solidFill>
                    <a:srgbClr val="4A4A4C"/>
                  </a:solidFill>
                  <a:ea typeface="ＭＳ Ｐゴシック" pitchFamily="34" charset="-128"/>
                </a:rPr>
              </a:br>
              <a:r>
                <a:rPr lang="en-US" dirty="0">
                  <a:solidFill>
                    <a:srgbClr val="4A4A4C"/>
                  </a:solidFill>
                  <a:ea typeface="ＭＳ Ｐゴシック" pitchFamily="34" charset="-128"/>
                </a:rPr>
                <a:t>above a </a:t>
              </a:r>
              <a:r>
                <a:rPr lang="en-US" b="1" dirty="0">
                  <a:solidFill>
                    <a:schemeClr val="accent2"/>
                  </a:solidFill>
                  <a:ea typeface="ＭＳ Ｐゴシック" pitchFamily="34" charset="-128"/>
                </a:rPr>
                <a:t>$45,360 limit</a:t>
              </a:r>
            </a:p>
          </p:txBody>
        </p:sp>
        <p:sp>
          <p:nvSpPr>
            <p:cNvPr id="18" name="Right Arrow 17"/>
            <p:cNvSpPr/>
            <p:nvPr/>
          </p:nvSpPr>
          <p:spPr>
            <a:xfrm>
              <a:off x="3180556" y="4495800"/>
              <a:ext cx="685800" cy="609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9"/>
          <p:cNvGrpSpPr/>
          <p:nvPr/>
        </p:nvGrpSpPr>
        <p:grpSpPr>
          <a:xfrm>
            <a:off x="3180556" y="1752600"/>
            <a:ext cx="5353844" cy="609600"/>
            <a:chOff x="3180556" y="4495800"/>
            <a:chExt cx="5353844" cy="609600"/>
          </a:xfrm>
        </p:grpSpPr>
        <p:sp>
          <p:nvSpPr>
            <p:cNvPr id="21" name="Rectangle 20"/>
            <p:cNvSpPr/>
            <p:nvPr/>
          </p:nvSpPr>
          <p:spPr>
            <a:xfrm>
              <a:off x="4038600" y="4583668"/>
              <a:ext cx="4495800" cy="369332"/>
            </a:xfrm>
            <a:prstGeom prst="rect">
              <a:avLst/>
            </a:prstGeom>
          </p:spPr>
          <p:txBody>
            <a:bodyPr wrap="square">
              <a:spAutoFit/>
            </a:bodyPr>
            <a:lstStyle/>
            <a:p>
              <a:pPr>
                <a:defRPr/>
              </a:pPr>
              <a:r>
                <a:rPr lang="en-US" dirty="0">
                  <a:solidFill>
                    <a:srgbClr val="4A4A4C"/>
                  </a:solidFill>
                  <a:ea typeface="ＭＳ Ｐゴシック" pitchFamily="34" charset="-128"/>
                </a:rPr>
                <a:t>No penalty</a:t>
              </a:r>
            </a:p>
          </p:txBody>
        </p:sp>
        <p:sp>
          <p:nvSpPr>
            <p:cNvPr id="22" name="Right Arrow 21"/>
            <p:cNvSpPr/>
            <p:nvPr/>
          </p:nvSpPr>
          <p:spPr>
            <a:xfrm>
              <a:off x="3180556" y="4495800"/>
              <a:ext cx="685800" cy="6096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6AB46B4-205A-412A-B68B-9D2D14DE9C63}"/>
              </a:ext>
            </a:extLst>
          </p:cNvPr>
          <p:cNvSpPr txBox="1"/>
          <p:nvPr/>
        </p:nvSpPr>
        <p:spPr>
          <a:xfrm>
            <a:off x="304800" y="5769684"/>
            <a:ext cx="7162800" cy="261610"/>
          </a:xfrm>
          <a:prstGeom prst="rect">
            <a:avLst/>
          </a:prstGeom>
        </p:spPr>
        <p:txBody>
          <a:bodyPr wrap="square">
            <a:spAutoFit/>
          </a:bodyPr>
          <a:lstStyle>
            <a:defPPr>
              <a:defRPr lang="en-US"/>
            </a:defPPr>
            <a:lvl1pPr>
              <a:defRPr sz="1100">
                <a:solidFill>
                  <a:schemeClr val="accent5">
                    <a:lumMod val="75000"/>
                  </a:schemeClr>
                </a:solidFill>
                <a:latin typeface="Arial Narrow" pitchFamily="34" charset="0"/>
              </a:defRPr>
            </a:lvl1pPr>
          </a:lstStyle>
          <a:p>
            <a:r>
              <a:rPr lang="en-US" dirty="0"/>
              <a:t>Source: Social Security Administration, How Work Affects Your Benefits (https://www.ssa.gov/pubs/EN-05-10069.pdf), January 2018</a:t>
            </a:r>
          </a:p>
        </p:txBody>
      </p:sp>
    </p:spTree>
    <p:extLst>
      <p:ext uri="{BB962C8B-B14F-4D97-AF65-F5344CB8AC3E}">
        <p14:creationId xmlns:p14="http://schemas.microsoft.com/office/powerpoint/2010/main" val="1757335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096000"/>
            <a:ext cx="1905000" cy="457200"/>
          </a:xfrm>
          <a:prstGeom prst="rect">
            <a:avLst/>
          </a:prstGeom>
          <a:noFill/>
          <a:ln w="9525">
            <a:noFill/>
            <a:miter lim="800000"/>
            <a:headEnd/>
            <a:tailEnd/>
          </a:ln>
        </p:spPr>
        <p:txBody>
          <a:bodyPr wrap="none" anchor="ctr"/>
          <a:lstStyle/>
          <a:p>
            <a:endParaRPr lang="en-US"/>
          </a:p>
        </p:txBody>
      </p:sp>
      <p:sp>
        <p:nvSpPr>
          <p:cNvPr id="20483" name="Rectangle 3"/>
          <p:cNvSpPr>
            <a:spLocks noChangeArrowheads="1"/>
          </p:cNvSpPr>
          <p:nvPr/>
        </p:nvSpPr>
        <p:spPr bwMode="auto">
          <a:xfrm>
            <a:off x="3124200" y="6096000"/>
            <a:ext cx="2895600" cy="457200"/>
          </a:xfrm>
          <a:prstGeom prst="rect">
            <a:avLst/>
          </a:prstGeom>
          <a:noFill/>
          <a:ln w="9525">
            <a:noFill/>
            <a:miter lim="800000"/>
            <a:headEnd/>
            <a:tailEnd/>
          </a:ln>
        </p:spPr>
        <p:txBody>
          <a:bodyPr wrap="none" anchor="ctr"/>
          <a:lstStyle/>
          <a:p>
            <a:endParaRPr lang="en-US"/>
          </a:p>
        </p:txBody>
      </p:sp>
      <p:sp>
        <p:nvSpPr>
          <p:cNvPr id="20484" name="Rectangle 5"/>
          <p:cNvSpPr>
            <a:spLocks noChangeArrowheads="1"/>
          </p:cNvSpPr>
          <p:nvPr/>
        </p:nvSpPr>
        <p:spPr bwMode="auto">
          <a:xfrm>
            <a:off x="3124200" y="6096000"/>
            <a:ext cx="2895600" cy="457200"/>
          </a:xfrm>
          <a:prstGeom prst="rect">
            <a:avLst/>
          </a:prstGeom>
          <a:noFill/>
          <a:ln w="9525">
            <a:noFill/>
            <a:miter lim="800000"/>
            <a:headEnd/>
            <a:tailEnd/>
          </a:ln>
        </p:spPr>
        <p:txBody>
          <a:bodyPr wrap="none" anchor="ctr"/>
          <a:lstStyle/>
          <a:p>
            <a:endParaRPr lang="en-US"/>
          </a:p>
        </p:txBody>
      </p:sp>
      <p:sp>
        <p:nvSpPr>
          <p:cNvPr id="56" name="Rectangle 3"/>
          <p:cNvSpPr>
            <a:spLocks noGrp="1" noChangeArrowheads="1"/>
          </p:cNvSpPr>
          <p:nvPr>
            <p:ph idx="1"/>
          </p:nvPr>
        </p:nvSpPr>
        <p:spPr>
          <a:xfrm>
            <a:off x="4953000" y="1371601"/>
            <a:ext cx="3733800" cy="3962400"/>
          </a:xfrm>
        </p:spPr>
        <p:txBody>
          <a:bodyPr>
            <a:noAutofit/>
          </a:bodyPr>
          <a:lstStyle/>
          <a:p>
            <a:pPr marL="457200" indent="-457200">
              <a:lnSpc>
                <a:spcPts val="1800"/>
              </a:lnSpc>
              <a:spcBef>
                <a:spcPts val="0"/>
              </a:spcBef>
            </a:pPr>
            <a:r>
              <a:rPr lang="en-US" sz="1400" dirty="0">
                <a:solidFill>
                  <a:srgbClr val="003050"/>
                </a:solidFill>
              </a:rPr>
              <a:t>Provisional income </a:t>
            </a:r>
            <a:r>
              <a:rPr lang="en-US" sz="1400" dirty="0">
                <a:solidFill>
                  <a:schemeClr val="accent2"/>
                </a:solidFill>
              </a:rPr>
              <a:t>includes**:</a:t>
            </a:r>
          </a:p>
          <a:p>
            <a:pPr marL="457200" lvl="1" indent="-165100">
              <a:lnSpc>
                <a:spcPts val="1800"/>
              </a:lnSpc>
              <a:spcBef>
                <a:spcPts val="0"/>
              </a:spcBef>
            </a:pPr>
            <a:r>
              <a:rPr lang="en-US" sz="1200" b="0" dirty="0"/>
              <a:t>½ Social Security benefits</a:t>
            </a:r>
          </a:p>
          <a:p>
            <a:pPr marL="457200" lvl="1" indent="-165100">
              <a:lnSpc>
                <a:spcPts val="1800"/>
              </a:lnSpc>
              <a:spcBef>
                <a:spcPts val="0"/>
              </a:spcBef>
            </a:pPr>
            <a:r>
              <a:rPr lang="en-US" sz="1200" b="0" dirty="0"/>
              <a:t>Income from municipal bonds</a:t>
            </a:r>
          </a:p>
          <a:p>
            <a:pPr marL="457200" lvl="1" indent="-165100">
              <a:lnSpc>
                <a:spcPts val="1800"/>
              </a:lnSpc>
              <a:spcBef>
                <a:spcPts val="0"/>
              </a:spcBef>
            </a:pPr>
            <a:r>
              <a:rPr lang="en-US" sz="1200" b="0" dirty="0"/>
              <a:t>Wages</a:t>
            </a:r>
          </a:p>
          <a:p>
            <a:pPr marL="457200" lvl="1" indent="-165100">
              <a:lnSpc>
                <a:spcPts val="1800"/>
              </a:lnSpc>
              <a:spcBef>
                <a:spcPts val="0"/>
              </a:spcBef>
            </a:pPr>
            <a:r>
              <a:rPr lang="en-US" sz="1200" b="0" dirty="0"/>
              <a:t>Business income</a:t>
            </a:r>
          </a:p>
          <a:p>
            <a:pPr marL="457200" lvl="1" indent="-165100">
              <a:lnSpc>
                <a:spcPts val="1800"/>
              </a:lnSpc>
              <a:spcBef>
                <a:spcPts val="0"/>
              </a:spcBef>
            </a:pPr>
            <a:r>
              <a:rPr lang="en-US" sz="1200" b="0" dirty="0"/>
              <a:t>Interest</a:t>
            </a:r>
          </a:p>
          <a:p>
            <a:pPr marL="457200" lvl="1" indent="-165100">
              <a:lnSpc>
                <a:spcPts val="1800"/>
              </a:lnSpc>
              <a:spcBef>
                <a:spcPts val="0"/>
              </a:spcBef>
            </a:pPr>
            <a:r>
              <a:rPr lang="en-US" sz="1200" b="0" dirty="0"/>
              <a:t>Capital gains</a:t>
            </a:r>
          </a:p>
          <a:p>
            <a:pPr marL="457200" lvl="1" indent="-165100">
              <a:lnSpc>
                <a:spcPts val="1800"/>
              </a:lnSpc>
              <a:spcBef>
                <a:spcPts val="0"/>
              </a:spcBef>
            </a:pPr>
            <a:r>
              <a:rPr lang="en-US" sz="1200" b="0" dirty="0"/>
              <a:t>Dividends</a:t>
            </a:r>
          </a:p>
          <a:p>
            <a:pPr marL="457200" lvl="1" indent="-165100">
              <a:lnSpc>
                <a:spcPts val="1800"/>
              </a:lnSpc>
              <a:spcBef>
                <a:spcPts val="0"/>
              </a:spcBef>
            </a:pPr>
            <a:r>
              <a:rPr lang="en-US" sz="1200" b="0" dirty="0"/>
              <a:t>Traditional IRA distributions</a:t>
            </a:r>
          </a:p>
          <a:p>
            <a:pPr marL="457200" lvl="1" indent="-165100">
              <a:lnSpc>
                <a:spcPts val="1800"/>
              </a:lnSpc>
              <a:spcBef>
                <a:spcPts val="0"/>
              </a:spcBef>
            </a:pPr>
            <a:r>
              <a:rPr lang="en-US" sz="1200" b="0" dirty="0"/>
              <a:t>Rental income</a:t>
            </a:r>
            <a:br>
              <a:rPr lang="en-US" sz="1200" b="0" dirty="0"/>
            </a:br>
            <a:endParaRPr lang="en-US" sz="1200" b="0" dirty="0"/>
          </a:p>
          <a:p>
            <a:pPr marL="457200" lvl="0" indent="-457200">
              <a:lnSpc>
                <a:spcPts val="1800"/>
              </a:lnSpc>
              <a:spcBef>
                <a:spcPts val="0"/>
              </a:spcBef>
              <a:buClr>
                <a:srgbClr val="C00000"/>
              </a:buClr>
              <a:defRPr/>
            </a:pPr>
            <a:r>
              <a:rPr lang="en-US" sz="1400" dirty="0">
                <a:solidFill>
                  <a:srgbClr val="003050"/>
                </a:solidFill>
              </a:rPr>
              <a:t>Provisional income </a:t>
            </a:r>
            <a:r>
              <a:rPr lang="en-US" sz="1400" dirty="0">
                <a:solidFill>
                  <a:srgbClr val="0063BD"/>
                </a:solidFill>
              </a:rPr>
              <a:t>does not include:</a:t>
            </a:r>
          </a:p>
          <a:p>
            <a:pPr marL="457200" lvl="1" indent="-165100">
              <a:lnSpc>
                <a:spcPts val="1800"/>
              </a:lnSpc>
              <a:spcBef>
                <a:spcPts val="0"/>
              </a:spcBef>
              <a:defRPr/>
            </a:pPr>
            <a:r>
              <a:rPr lang="en-US" sz="1200" b="0" dirty="0"/>
              <a:t>Tax-deferred build-up inside IRAs, </a:t>
            </a:r>
            <a:br>
              <a:rPr lang="en-US" sz="1200" b="0" dirty="0"/>
            </a:br>
            <a:r>
              <a:rPr lang="en-US" sz="1200" b="0" dirty="0"/>
              <a:t>401(k)s and annuities</a:t>
            </a:r>
          </a:p>
          <a:p>
            <a:pPr marL="457200" lvl="1" indent="-165100">
              <a:lnSpc>
                <a:spcPts val="1800"/>
              </a:lnSpc>
              <a:spcBef>
                <a:spcPts val="0"/>
              </a:spcBef>
              <a:defRPr/>
            </a:pPr>
            <a:r>
              <a:rPr lang="en-US" sz="1200" b="0" dirty="0"/>
              <a:t>Income from Roth IRAs</a:t>
            </a:r>
          </a:p>
          <a:p>
            <a:pPr marL="457200" lvl="1" indent="-165100">
              <a:lnSpc>
                <a:spcPts val="1800"/>
              </a:lnSpc>
              <a:spcBef>
                <a:spcPts val="0"/>
              </a:spcBef>
              <a:defRPr/>
            </a:pPr>
            <a:r>
              <a:rPr lang="en-US" sz="1200" b="0" dirty="0"/>
              <a:t>Non-taxable income from life insurance</a:t>
            </a:r>
          </a:p>
        </p:txBody>
      </p:sp>
      <p:sp>
        <p:nvSpPr>
          <p:cNvPr id="48" name="Rectangle 6"/>
          <p:cNvSpPr>
            <a:spLocks noGrp="1" noChangeArrowheads="1"/>
          </p:cNvSpPr>
          <p:nvPr>
            <p:ph type="title"/>
          </p:nvPr>
        </p:nvSpPr>
        <p:spPr>
          <a:xfrm>
            <a:off x="457200" y="76200"/>
            <a:ext cx="8305800" cy="1066800"/>
          </a:xfrm>
          <a:prstGeom prst="rect">
            <a:avLst/>
          </a:prstGeom>
        </p:spPr>
        <p:txBody>
          <a:bodyPr/>
          <a:lstStyle/>
          <a:p>
            <a:pPr eaLnBrk="1" hangingPunct="1"/>
            <a:r>
              <a:rPr lang="en-US" dirty="0"/>
              <a:t>Taxation of Social Security Benefits</a:t>
            </a:r>
          </a:p>
        </p:txBody>
      </p:sp>
      <p:sp>
        <p:nvSpPr>
          <p:cNvPr id="49" name="TextBox 48"/>
          <p:cNvSpPr txBox="1"/>
          <p:nvPr/>
        </p:nvSpPr>
        <p:spPr>
          <a:xfrm>
            <a:off x="152400" y="5464415"/>
            <a:ext cx="8610600" cy="600164"/>
          </a:xfrm>
          <a:prstGeom prst="rect">
            <a:avLst/>
          </a:prstGeom>
          <a:noFill/>
        </p:spPr>
        <p:txBody>
          <a:bodyPr wrap="square" rtlCol="0">
            <a:spAutoFit/>
          </a:bodyPr>
          <a:lstStyle/>
          <a:p>
            <a:r>
              <a:rPr lang="en-US" sz="1100" dirty="0">
                <a:solidFill>
                  <a:schemeClr val="tx1">
                    <a:lumMod val="75000"/>
                    <a:lumOff val="25000"/>
                  </a:schemeClr>
                </a:solidFill>
                <a:latin typeface="Arial Narrow" pitchFamily="34" charset="0"/>
              </a:rPr>
              <a:t>* www.ssa.gov/planners/taxes.html, Benefits Planner: Income Taxes and Your Social Security Benefits, accessed August 2017</a:t>
            </a:r>
          </a:p>
          <a:p>
            <a:r>
              <a:rPr lang="en-US" sz="1100" dirty="0">
                <a:solidFill>
                  <a:schemeClr val="tx1">
                    <a:lumMod val="75000"/>
                    <a:lumOff val="25000"/>
                  </a:schemeClr>
                </a:solidFill>
                <a:latin typeface="Arial Narrow" pitchFamily="34" charset="0"/>
              </a:rPr>
              <a:t>** IRS Form 1040 Instructions 2015</a:t>
            </a:r>
          </a:p>
          <a:p>
            <a:r>
              <a:rPr lang="en-US" sz="1100" dirty="0">
                <a:solidFill>
                  <a:schemeClr val="tx1">
                    <a:lumMod val="75000"/>
                    <a:lumOff val="25000"/>
                  </a:schemeClr>
                </a:solidFill>
                <a:latin typeface="Arial Narrow" pitchFamily="34" charset="0"/>
              </a:rPr>
              <a:t>   Prudential Annuities, its distributors and representatives do not provide tax, accounting, or legal advice. Please consult your own attorney or accountant. </a:t>
            </a:r>
          </a:p>
        </p:txBody>
      </p:sp>
      <p:sp>
        <p:nvSpPr>
          <p:cNvPr id="50" name="Rectangle 49"/>
          <p:cNvSpPr/>
          <p:nvPr/>
        </p:nvSpPr>
        <p:spPr>
          <a:xfrm>
            <a:off x="533400" y="1460500"/>
            <a:ext cx="3809999" cy="861774"/>
          </a:xfrm>
          <a:prstGeom prst="rect">
            <a:avLst/>
          </a:prstGeom>
        </p:spPr>
        <p:txBody>
          <a:bodyPr wrap="square">
            <a:spAutoFit/>
          </a:bodyPr>
          <a:lstStyle/>
          <a:p>
            <a:pPr>
              <a:lnSpc>
                <a:spcPts val="2000"/>
              </a:lnSpc>
            </a:pPr>
            <a:r>
              <a:rPr lang="en-US" b="1" dirty="0">
                <a:solidFill>
                  <a:schemeClr val="accent5">
                    <a:lumMod val="75000"/>
                  </a:schemeClr>
                </a:solidFill>
              </a:rPr>
              <a:t>Taxation of benefits </a:t>
            </a:r>
          </a:p>
          <a:p>
            <a:pPr>
              <a:lnSpc>
                <a:spcPts val="2000"/>
              </a:lnSpc>
            </a:pPr>
            <a:r>
              <a:rPr lang="en-US" b="1" dirty="0">
                <a:solidFill>
                  <a:schemeClr val="accent5">
                    <a:lumMod val="75000"/>
                  </a:schemeClr>
                </a:solidFill>
              </a:rPr>
              <a:t>depends on your</a:t>
            </a:r>
          </a:p>
          <a:p>
            <a:pPr>
              <a:lnSpc>
                <a:spcPts val="2000"/>
              </a:lnSpc>
            </a:pPr>
            <a:r>
              <a:rPr lang="en-US" b="1" dirty="0">
                <a:solidFill>
                  <a:schemeClr val="accent5">
                    <a:lumMod val="75000"/>
                  </a:schemeClr>
                </a:solidFill>
              </a:rPr>
              <a:t>provisional income*:</a:t>
            </a:r>
          </a:p>
        </p:txBody>
      </p:sp>
      <p:sp>
        <p:nvSpPr>
          <p:cNvPr id="51" name="Rounded Rectangle 50"/>
          <p:cNvSpPr/>
          <p:nvPr/>
        </p:nvSpPr>
        <p:spPr>
          <a:xfrm>
            <a:off x="457200" y="2374014"/>
            <a:ext cx="3733800" cy="1219200"/>
          </a:xfrm>
          <a:prstGeom prst="roundRect">
            <a:avLst>
              <a:gd name="adj" fmla="val 41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2"/>
          <p:cNvGrpSpPr/>
          <p:nvPr/>
        </p:nvGrpSpPr>
        <p:grpSpPr>
          <a:xfrm>
            <a:off x="457200" y="3731512"/>
            <a:ext cx="4116387" cy="1910464"/>
            <a:chOff x="4343400" y="3095471"/>
            <a:chExt cx="4116387" cy="1389428"/>
          </a:xfrm>
        </p:grpSpPr>
        <p:sp>
          <p:nvSpPr>
            <p:cNvPr id="54" name="Rounded Rectangle 53"/>
            <p:cNvSpPr/>
            <p:nvPr/>
          </p:nvSpPr>
          <p:spPr>
            <a:xfrm>
              <a:off x="4343400" y="3095471"/>
              <a:ext cx="3733800" cy="886691"/>
            </a:xfrm>
            <a:prstGeom prst="roundRect">
              <a:avLst>
                <a:gd name="adj" fmla="val 41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8"/>
            <p:cNvSpPr>
              <a:spLocks noChangeArrowheads="1"/>
            </p:cNvSpPr>
            <p:nvPr/>
          </p:nvSpPr>
          <p:spPr bwMode="black">
            <a:xfrm>
              <a:off x="4419600" y="3189499"/>
              <a:ext cx="4040187" cy="1295400"/>
            </a:xfrm>
            <a:prstGeom prst="rect">
              <a:avLst/>
            </a:prstGeom>
            <a:noFill/>
            <a:ln w="9525">
              <a:noFill/>
              <a:miter lim="800000"/>
              <a:headEnd/>
              <a:tailEnd/>
            </a:ln>
          </p:spPr>
          <p:txBody>
            <a:bodyPr lIns="0" tIns="0" rIns="0" bIns="0"/>
            <a:lstStyle/>
            <a:p>
              <a:pPr indent="52388">
                <a:lnSpc>
                  <a:spcPct val="90000"/>
                </a:lnSpc>
                <a:spcBef>
                  <a:spcPts val="300"/>
                </a:spcBef>
                <a:spcAft>
                  <a:spcPct val="10000"/>
                </a:spcAft>
                <a:buClr>
                  <a:srgbClr val="FF8000"/>
                </a:buClr>
                <a:buSzPct val="65000"/>
                <a:buFont typeface="Wingdings 3" pitchFamily="18" charset="2"/>
                <a:buNone/>
              </a:pPr>
              <a:r>
                <a:rPr lang="en-US" sz="1600" b="1" dirty="0">
                  <a:solidFill>
                    <a:srgbClr val="FFFFFF"/>
                  </a:solidFill>
                </a:rPr>
                <a:t>Married Filing Jointly </a:t>
              </a:r>
            </a:p>
            <a:p>
              <a:pPr marL="406400" lvl="1" indent="-228600">
                <a:lnSpc>
                  <a:spcPct val="90000"/>
                </a:lnSpc>
                <a:spcBef>
                  <a:spcPts val="300"/>
                </a:spcBef>
                <a:buClr>
                  <a:schemeClr val="accent3">
                    <a:lumMod val="40000"/>
                    <a:lumOff val="60000"/>
                  </a:schemeClr>
                </a:buClr>
                <a:buSzPct val="100000"/>
                <a:buFont typeface="Wingdings" pitchFamily="2" charset="2"/>
                <a:buChar char="§"/>
              </a:pPr>
              <a:r>
                <a:rPr lang="en-US" sz="1400" dirty="0">
                  <a:solidFill>
                    <a:srgbClr val="FFFFFF"/>
                  </a:solidFill>
                </a:rPr>
                <a:t>$32,000 = SS not taxable</a:t>
              </a:r>
            </a:p>
            <a:p>
              <a:pPr marL="406400" lvl="1" indent="-228600">
                <a:lnSpc>
                  <a:spcPct val="90000"/>
                </a:lnSpc>
                <a:spcBef>
                  <a:spcPts val="300"/>
                </a:spcBef>
                <a:buClr>
                  <a:schemeClr val="accent3">
                    <a:lumMod val="40000"/>
                    <a:lumOff val="60000"/>
                  </a:schemeClr>
                </a:buClr>
                <a:buSzPct val="100000"/>
                <a:buFont typeface="Wingdings" pitchFamily="2" charset="2"/>
                <a:buChar char="§"/>
              </a:pPr>
              <a:r>
                <a:rPr lang="en-US" sz="1400" dirty="0">
                  <a:solidFill>
                    <a:srgbClr val="FFFFFF"/>
                  </a:solidFill>
                </a:rPr>
                <a:t>$32,000 - $44,000 = up to 50% taxable</a:t>
              </a:r>
            </a:p>
            <a:p>
              <a:pPr marL="406400" lvl="1" indent="-228600">
                <a:lnSpc>
                  <a:spcPct val="90000"/>
                </a:lnSpc>
                <a:spcBef>
                  <a:spcPts val="300"/>
                </a:spcBef>
                <a:buClr>
                  <a:schemeClr val="accent3">
                    <a:lumMod val="40000"/>
                    <a:lumOff val="60000"/>
                  </a:schemeClr>
                </a:buClr>
                <a:buSzPct val="100000"/>
                <a:buFont typeface="Wingdings" pitchFamily="2" charset="2"/>
                <a:buChar char="§"/>
              </a:pPr>
              <a:r>
                <a:rPr lang="en-US" sz="1400" dirty="0">
                  <a:solidFill>
                    <a:srgbClr val="FFFFFF"/>
                  </a:solidFill>
                </a:rPr>
                <a:t>Above $44,000 = up to 85% taxable</a:t>
              </a:r>
            </a:p>
          </p:txBody>
        </p:sp>
      </p:grpSp>
      <p:cxnSp>
        <p:nvCxnSpPr>
          <p:cNvPr id="58" name="Straight Connector 57"/>
          <p:cNvCxnSpPr/>
          <p:nvPr/>
        </p:nvCxnSpPr>
        <p:spPr>
          <a:xfrm flipH="1">
            <a:off x="4724400" y="1372394"/>
            <a:ext cx="0" cy="3885406"/>
          </a:xfrm>
          <a:prstGeom prst="line">
            <a:avLst/>
          </a:prstGeom>
          <a:ln w="12700">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descr="104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6442" y="1384300"/>
            <a:ext cx="1660358" cy="1371600"/>
          </a:xfrm>
          <a:prstGeom prst="rect">
            <a:avLst/>
          </a:prstGeom>
        </p:spPr>
      </p:pic>
      <p:sp>
        <p:nvSpPr>
          <p:cNvPr id="52" name="Rectangle 8"/>
          <p:cNvSpPr>
            <a:spLocks noGrp="1" noChangeArrowheads="1"/>
          </p:cNvSpPr>
          <p:nvPr>
            <p:ph sz="half" idx="4294967295"/>
          </p:nvPr>
        </p:nvSpPr>
        <p:spPr>
          <a:xfrm>
            <a:off x="549584" y="2424113"/>
            <a:ext cx="3733800" cy="1447800"/>
          </a:xfrm>
          <a:prstGeom prst="rect">
            <a:avLst/>
          </a:prstGeom>
        </p:spPr>
        <p:txBody>
          <a:bodyPr>
            <a:normAutofit/>
          </a:bodyPr>
          <a:lstStyle/>
          <a:p>
            <a:pPr eaLnBrk="1" hangingPunct="1">
              <a:spcBef>
                <a:spcPts val="300"/>
              </a:spcBef>
            </a:pPr>
            <a:r>
              <a:rPr lang="en-US" sz="1600" dirty="0">
                <a:solidFill>
                  <a:schemeClr val="bg1"/>
                </a:solidFill>
              </a:rPr>
              <a:t>Single or Head of Household</a:t>
            </a:r>
          </a:p>
          <a:p>
            <a:pPr marL="292100" lvl="1" indent="-228600" eaLnBrk="1" hangingPunct="1">
              <a:lnSpc>
                <a:spcPct val="90000"/>
              </a:lnSpc>
              <a:spcBef>
                <a:spcPts val="300"/>
              </a:spcBef>
              <a:buClr>
                <a:srgbClr val="002060"/>
              </a:buClr>
              <a:buSzTx/>
              <a:buFont typeface="Wingdings" pitchFamily="2" charset="2"/>
              <a:buChar char="§"/>
            </a:pPr>
            <a:r>
              <a:rPr lang="en-US" sz="1400" b="0" dirty="0">
                <a:solidFill>
                  <a:schemeClr val="bg1"/>
                </a:solidFill>
              </a:rPr>
              <a:t>$25,000  = SS not taxable</a:t>
            </a:r>
          </a:p>
          <a:p>
            <a:pPr marL="292100" lvl="1" indent="-228600" eaLnBrk="1" hangingPunct="1">
              <a:lnSpc>
                <a:spcPct val="90000"/>
              </a:lnSpc>
              <a:spcBef>
                <a:spcPts val="300"/>
              </a:spcBef>
              <a:buClr>
                <a:srgbClr val="002060"/>
              </a:buClr>
              <a:buSzTx/>
              <a:buFont typeface="Wingdings" pitchFamily="2" charset="2"/>
              <a:buChar char="§"/>
            </a:pPr>
            <a:r>
              <a:rPr lang="en-US" sz="1400" b="0" dirty="0">
                <a:solidFill>
                  <a:schemeClr val="bg1"/>
                </a:solidFill>
              </a:rPr>
              <a:t>$25,000 - $34,000 = up to 50% taxable</a:t>
            </a:r>
          </a:p>
          <a:p>
            <a:pPr marL="292100" lvl="1" indent="-228600" eaLnBrk="1" hangingPunct="1">
              <a:lnSpc>
                <a:spcPct val="90000"/>
              </a:lnSpc>
              <a:spcBef>
                <a:spcPts val="300"/>
              </a:spcBef>
              <a:buClr>
                <a:srgbClr val="002060"/>
              </a:buClr>
              <a:buSzTx/>
              <a:buFont typeface="Wingdings" pitchFamily="2" charset="2"/>
              <a:buChar char="§"/>
            </a:pPr>
            <a:r>
              <a:rPr lang="en-US" sz="1400" b="0" dirty="0">
                <a:solidFill>
                  <a:schemeClr val="bg1"/>
                </a:solidFill>
              </a:rPr>
              <a:t>Above $34,000 = up to 85% taxable</a:t>
            </a:r>
          </a:p>
        </p:txBody>
      </p:sp>
    </p:spTree>
    <p:extLst>
      <p:ext uri="{BB962C8B-B14F-4D97-AF65-F5344CB8AC3E}">
        <p14:creationId xmlns:p14="http://schemas.microsoft.com/office/powerpoint/2010/main" val="13131850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a:prstGeom prst="rect">
            <a:avLst/>
          </a:prstGeom>
        </p:spPr>
        <p:txBody>
          <a:bodyPr/>
          <a:lstStyle/>
          <a:p>
            <a:r>
              <a:rPr lang="en-US" dirty="0"/>
              <a:t>Spousal Benefits</a:t>
            </a:r>
          </a:p>
        </p:txBody>
      </p:sp>
      <p:grpSp>
        <p:nvGrpSpPr>
          <p:cNvPr id="3" name="Group 6"/>
          <p:cNvGrpSpPr/>
          <p:nvPr/>
        </p:nvGrpSpPr>
        <p:grpSpPr>
          <a:xfrm>
            <a:off x="2971800" y="1371600"/>
            <a:ext cx="4495800" cy="2133600"/>
            <a:chOff x="533400" y="1371600"/>
            <a:chExt cx="3429000" cy="2133600"/>
          </a:xfrm>
        </p:grpSpPr>
        <p:sp>
          <p:nvSpPr>
            <p:cNvPr id="8" name="Rounded Rectangle 7"/>
            <p:cNvSpPr/>
            <p:nvPr/>
          </p:nvSpPr>
          <p:spPr>
            <a:xfrm>
              <a:off x="765371" y="1752600"/>
              <a:ext cx="3197029" cy="1752600"/>
            </a:xfrm>
            <a:prstGeom prst="roundRect">
              <a:avLst>
                <a:gd name="adj" fmla="val 30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173038">
                <a:spcAft>
                  <a:spcPts val="1200"/>
                </a:spcAft>
                <a:buClr>
                  <a:schemeClr val="accent2"/>
                </a:buClr>
                <a:buFont typeface="Wingdings" pitchFamily="2" charset="2"/>
                <a:buChar char="§"/>
              </a:pPr>
              <a:r>
                <a:rPr lang="en-US" sz="1600" dirty="0">
                  <a:solidFill>
                    <a:schemeClr val="accent5">
                      <a:lumMod val="75000"/>
                    </a:schemeClr>
                  </a:solidFill>
                </a:rPr>
                <a:t>Personal earnings record, or</a:t>
              </a:r>
            </a:p>
            <a:p>
              <a:pPr marL="285750" lvl="1" indent="-173038">
                <a:spcAft>
                  <a:spcPts val="1200"/>
                </a:spcAft>
                <a:buClr>
                  <a:schemeClr val="accent2"/>
                </a:buClr>
                <a:buFont typeface="Wingdings" pitchFamily="2" charset="2"/>
                <a:buChar char="§"/>
              </a:pPr>
              <a:r>
                <a:rPr lang="en-US" sz="1600" dirty="0">
                  <a:solidFill>
                    <a:schemeClr val="accent5">
                      <a:lumMod val="75000"/>
                    </a:schemeClr>
                  </a:solidFill>
                </a:rPr>
                <a:t>Spouse’s earnings record</a:t>
              </a:r>
            </a:p>
          </p:txBody>
        </p:sp>
        <p:sp>
          <p:nvSpPr>
            <p:cNvPr id="10" name="Round Same Side Corner Rectangle 9"/>
            <p:cNvSpPr/>
            <p:nvPr/>
          </p:nvSpPr>
          <p:spPr>
            <a:xfrm>
              <a:off x="533400" y="1371600"/>
              <a:ext cx="3200400" cy="609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Married individuals can claim Social Security benefits based on</a:t>
              </a:r>
            </a:p>
          </p:txBody>
        </p:sp>
      </p:grpSp>
      <p:grpSp>
        <p:nvGrpSpPr>
          <p:cNvPr id="5" name="Group 10"/>
          <p:cNvGrpSpPr/>
          <p:nvPr/>
        </p:nvGrpSpPr>
        <p:grpSpPr>
          <a:xfrm>
            <a:off x="3886200" y="3276600"/>
            <a:ext cx="5105400" cy="2286000"/>
            <a:chOff x="5254429" y="1371600"/>
            <a:chExt cx="3429000" cy="2286000"/>
          </a:xfrm>
        </p:grpSpPr>
        <p:sp>
          <p:nvSpPr>
            <p:cNvPr id="12" name="Rounded Rectangle 11"/>
            <p:cNvSpPr/>
            <p:nvPr/>
          </p:nvSpPr>
          <p:spPr>
            <a:xfrm>
              <a:off x="5486400" y="1752600"/>
              <a:ext cx="3197029" cy="1905000"/>
            </a:xfrm>
            <a:prstGeom prst="roundRect">
              <a:avLst>
                <a:gd name="adj" fmla="val 30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1" indent="-114300">
                <a:spcAft>
                  <a:spcPts val="1200"/>
                </a:spcAft>
                <a:buClr>
                  <a:schemeClr val="accent2"/>
                </a:buClr>
                <a:buFont typeface="Wingdings" pitchFamily="2" charset="2"/>
                <a:buChar char="§"/>
              </a:pPr>
              <a:endParaRPr lang="en-US" sz="800" dirty="0">
                <a:solidFill>
                  <a:schemeClr val="accent5">
                    <a:lumMod val="50000"/>
                  </a:schemeClr>
                </a:solidFill>
              </a:endParaRPr>
            </a:p>
            <a:p>
              <a:pPr marL="285750" lvl="1" indent="-173038">
                <a:spcAft>
                  <a:spcPts val="1200"/>
                </a:spcAft>
                <a:buClr>
                  <a:schemeClr val="accent2"/>
                </a:buClr>
                <a:buFont typeface="Wingdings" pitchFamily="2" charset="2"/>
                <a:buChar char="§"/>
              </a:pPr>
              <a:r>
                <a:rPr lang="en-US" sz="1600" dirty="0">
                  <a:solidFill>
                    <a:srgbClr val="4A4A4C"/>
                  </a:solidFill>
                </a:rPr>
                <a:t>Spousal benefit is up to 50% of their spouse’s Social Security benefit</a:t>
              </a:r>
            </a:p>
            <a:p>
              <a:pPr marL="285750" lvl="1" indent="-173038">
                <a:spcAft>
                  <a:spcPts val="1200"/>
                </a:spcAft>
                <a:buClr>
                  <a:schemeClr val="accent2"/>
                </a:buClr>
                <a:buFont typeface="Wingdings" pitchFamily="2" charset="2"/>
                <a:buChar char="§"/>
              </a:pPr>
              <a:r>
                <a:rPr lang="en-US" sz="1600" dirty="0">
                  <a:solidFill>
                    <a:srgbClr val="4A4A4C"/>
                  </a:solidFill>
                </a:rPr>
                <a:t>Cannot claim spousal benefit until the spouse files for benefits</a:t>
              </a:r>
            </a:p>
          </p:txBody>
        </p:sp>
        <p:sp>
          <p:nvSpPr>
            <p:cNvPr id="14" name="Round Same Side Corner Rectangle 13"/>
            <p:cNvSpPr/>
            <p:nvPr/>
          </p:nvSpPr>
          <p:spPr>
            <a:xfrm>
              <a:off x="5254429" y="1371600"/>
              <a:ext cx="3200400" cy="6096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If electing based on spouse’s earnings record</a:t>
              </a:r>
            </a:p>
          </p:txBody>
        </p:sp>
      </p:grpSp>
      <p:pic>
        <p:nvPicPr>
          <p:cNvPr id="16" name="Picture 15"/>
          <p:cNvPicPr>
            <a:picLocks noChangeAspect="1"/>
          </p:cNvPicPr>
          <p:nvPr/>
        </p:nvPicPr>
        <p:blipFill>
          <a:blip r:embed="rId3" cstate="print"/>
          <a:stretch>
            <a:fillRect/>
          </a:stretch>
        </p:blipFill>
        <p:spPr>
          <a:xfrm>
            <a:off x="228600" y="2209800"/>
            <a:ext cx="2819400" cy="2811083"/>
          </a:xfrm>
          <a:prstGeom prst="rect">
            <a:avLst/>
          </a:prstGeom>
        </p:spPr>
      </p:pic>
      <p:sp>
        <p:nvSpPr>
          <p:cNvPr id="11" name="TextBox 10">
            <a:extLst>
              <a:ext uri="{FF2B5EF4-FFF2-40B4-BE49-F238E27FC236}">
                <a16:creationId xmlns:a16="http://schemas.microsoft.com/office/drawing/2014/main" id="{135EA296-9061-4C97-AF48-F540CECF22C3}"/>
              </a:ext>
            </a:extLst>
          </p:cNvPr>
          <p:cNvSpPr txBox="1"/>
          <p:nvPr/>
        </p:nvSpPr>
        <p:spPr>
          <a:xfrm>
            <a:off x="152400" y="5758190"/>
            <a:ext cx="8839200" cy="261610"/>
          </a:xfrm>
          <a:prstGeom prst="rect">
            <a:avLst/>
          </a:prstGeom>
          <a:noFill/>
        </p:spPr>
        <p:txBody>
          <a:bodyPr wrap="square" rtlCol="0">
            <a:spAutoFit/>
          </a:bodyPr>
          <a:lstStyle/>
          <a:p>
            <a:r>
              <a:rPr lang="en-US" sz="1100" dirty="0">
                <a:solidFill>
                  <a:schemeClr val="accent5">
                    <a:lumMod val="75000"/>
                  </a:schemeClr>
                </a:solidFill>
                <a:latin typeface="Arial Narrow" pitchFamily="34" charset="0"/>
              </a:rPr>
              <a:t>Source: “Retirement Benefits”; SSA Publication No. 05-10035, ICN 457500; June 2017</a:t>
            </a:r>
          </a:p>
        </p:txBody>
      </p:sp>
    </p:spTree>
    <p:extLst>
      <p:ext uri="{BB962C8B-B14F-4D97-AF65-F5344CB8AC3E}">
        <p14:creationId xmlns:p14="http://schemas.microsoft.com/office/powerpoint/2010/main" val="436526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0C5D-7D4F-4286-B9FF-31F742327DA9}"/>
              </a:ext>
            </a:extLst>
          </p:cNvPr>
          <p:cNvSpPr>
            <a:spLocks noGrp="1"/>
          </p:cNvSpPr>
          <p:nvPr>
            <p:ph type="title"/>
          </p:nvPr>
        </p:nvSpPr>
        <p:spPr>
          <a:xfrm>
            <a:off x="306659" y="1371063"/>
            <a:ext cx="8530683" cy="1066800"/>
          </a:xfrm>
          <a:prstGeom prst="rect">
            <a:avLst/>
          </a:prstGeom>
        </p:spPr>
        <p:txBody>
          <a:bodyPr/>
          <a:lstStyle/>
          <a:p>
            <a:pPr algn="ctr"/>
            <a:r>
              <a:rPr lang="en-US" sz="3000" dirty="0"/>
              <a:t>INVESTMENT AND INSURANCE PRODUCTS ARE:</a:t>
            </a:r>
            <a:br>
              <a:rPr lang="en-US" sz="3000" dirty="0"/>
            </a:br>
            <a:r>
              <a:rPr lang="en-US" sz="3000" dirty="0"/>
              <a:t>  NOT FDIC INSURED   NOT INSURED BY ANY FEDERAL GOVERNMENT AGENCY   NOT A DEPOSIT OR OTHER OBLIGATION OF, OR GUARANTEED BY, THE BANK OR ANY OF ITS AFFILIATES   SUBJECT TO INVESTMENT RISKS INCLUDING POSSIBLE LOSS OF THE PRINCIPAL AMOUNT INVESTED</a:t>
            </a:r>
          </a:p>
        </p:txBody>
      </p:sp>
      <p:sp>
        <p:nvSpPr>
          <p:cNvPr id="6" name="Oval 5">
            <a:extLst>
              <a:ext uri="{FF2B5EF4-FFF2-40B4-BE49-F238E27FC236}">
                <a16:creationId xmlns:a16="http://schemas.microsoft.com/office/drawing/2014/main" id="{EF8A6C73-E455-412D-805E-D7548B7CEFA3}"/>
              </a:ext>
            </a:extLst>
          </p:cNvPr>
          <p:cNvSpPr/>
          <p:nvPr/>
        </p:nvSpPr>
        <p:spPr>
          <a:xfrm>
            <a:off x="356839" y="248778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0ABF57-6332-4419-9B9C-291A39612101}"/>
              </a:ext>
            </a:extLst>
          </p:cNvPr>
          <p:cNvSpPr/>
          <p:nvPr/>
        </p:nvSpPr>
        <p:spPr>
          <a:xfrm>
            <a:off x="4330391" y="248778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8D44918-3DC3-4883-8199-049A471826E0}"/>
              </a:ext>
            </a:extLst>
          </p:cNvPr>
          <p:cNvSpPr/>
          <p:nvPr/>
        </p:nvSpPr>
        <p:spPr>
          <a:xfrm>
            <a:off x="7065890" y="2916059"/>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E8791C-8644-4143-879E-EA6063CBE8DA}"/>
              </a:ext>
            </a:extLst>
          </p:cNvPr>
          <p:cNvSpPr/>
          <p:nvPr/>
        </p:nvSpPr>
        <p:spPr>
          <a:xfrm>
            <a:off x="3418909" y="4295875"/>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D4CE0F-084F-4CB1-8C08-13C22AC758B4}"/>
              </a:ext>
            </a:extLst>
          </p:cNvPr>
          <p:cNvSpPr/>
          <p:nvPr/>
        </p:nvSpPr>
        <p:spPr>
          <a:xfrm>
            <a:off x="55756" y="1404004"/>
            <a:ext cx="9032488" cy="41694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5">
            <a:extLst>
              <a:ext uri="{FF2B5EF4-FFF2-40B4-BE49-F238E27FC236}">
                <a16:creationId xmlns:a16="http://schemas.microsoft.com/office/drawing/2014/main" id="{B102E591-D7BC-47C5-9EA3-3321800D9D26}"/>
              </a:ext>
            </a:extLst>
          </p:cNvPr>
          <p:cNvSpPr txBox="1">
            <a:spLocks/>
          </p:cNvSpPr>
          <p:nvPr/>
        </p:nvSpPr>
        <p:spPr>
          <a:xfrm>
            <a:off x="223953" y="579866"/>
            <a:ext cx="8966377" cy="1063625"/>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Meeting Today’s Retirement Income Challenges</a:t>
            </a:r>
          </a:p>
        </p:txBody>
      </p:sp>
      <p:sp>
        <p:nvSpPr>
          <p:cNvPr id="15" name="Text Placeholder 6">
            <a:extLst>
              <a:ext uri="{FF2B5EF4-FFF2-40B4-BE49-F238E27FC236}">
                <a16:creationId xmlns:a16="http://schemas.microsoft.com/office/drawing/2014/main" id="{CC56475E-E6B4-45A0-A183-F3706EFCF421}"/>
              </a:ext>
            </a:extLst>
          </p:cNvPr>
          <p:cNvSpPr txBox="1">
            <a:spLocks/>
          </p:cNvSpPr>
          <p:nvPr/>
        </p:nvSpPr>
        <p:spPr>
          <a:xfrm>
            <a:off x="223953" y="974733"/>
            <a:ext cx="6324600" cy="609600"/>
          </a:xfrm>
          <a:prstGeom prst="rect">
            <a:avLst/>
          </a:prstGeom>
          <a:ln>
            <a:noFill/>
          </a:ln>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[Presenter Name], [Presenter Title]</a:t>
            </a:r>
          </a:p>
        </p:txBody>
      </p:sp>
      <p:sp>
        <p:nvSpPr>
          <p:cNvPr id="16" name="Title 4">
            <a:extLst>
              <a:ext uri="{FF2B5EF4-FFF2-40B4-BE49-F238E27FC236}">
                <a16:creationId xmlns:a16="http://schemas.microsoft.com/office/drawing/2014/main" id="{3D2A3466-3897-4566-A0A8-15A0C0CDF723}"/>
              </a:ext>
            </a:extLst>
          </p:cNvPr>
          <p:cNvSpPr txBox="1">
            <a:spLocks/>
          </p:cNvSpPr>
          <p:nvPr/>
        </p:nvSpPr>
        <p:spPr>
          <a:xfrm>
            <a:off x="266833" y="51469"/>
            <a:ext cx="7886700" cy="1325563"/>
          </a:xfrm>
          <a:prstGeom prst="rect">
            <a:avLst/>
          </a:prstGeom>
        </p:spPr>
        <p:txBody>
          <a:bodyPr/>
          <a:lstStyle>
            <a:lvl1pPr algn="l" defTabSz="914400" rtl="0" eaLnBrk="1" latinLnBrk="0" hangingPunct="1">
              <a:spcBef>
                <a:spcPts val="0"/>
              </a:spcBef>
              <a:buNone/>
              <a:defRPr sz="3200" b="1" kern="1200" cap="none" spc="0" normalizeH="0" baseline="0">
                <a:solidFill>
                  <a:schemeClr val="accent1"/>
                </a:solidFill>
                <a:latin typeface="+mj-lt"/>
                <a:ea typeface="+mj-ea"/>
                <a:cs typeface="Arial" pitchFamily="34" charset="0"/>
              </a:defRPr>
            </a:lvl1pPr>
          </a:lstStyle>
          <a:p>
            <a:r>
              <a:rPr lang="en-US" sz="3600" dirty="0"/>
              <a:t>Prudential Annuities</a:t>
            </a:r>
            <a:r>
              <a:rPr lang="en-US" sz="3600" baseline="30000" dirty="0"/>
              <a:t>®</a:t>
            </a:r>
          </a:p>
        </p:txBody>
      </p:sp>
      <p:sp>
        <p:nvSpPr>
          <p:cNvPr id="12" name="Text Placeholder 4">
            <a:extLst>
              <a:ext uri="{FF2B5EF4-FFF2-40B4-BE49-F238E27FC236}">
                <a16:creationId xmlns:a16="http://schemas.microsoft.com/office/drawing/2014/main" id="{08A42258-8FAB-40E7-A6F0-B31FAA6D8113}"/>
              </a:ext>
            </a:extLst>
          </p:cNvPr>
          <p:cNvSpPr txBox="1">
            <a:spLocks noChangeArrowheads="1"/>
          </p:cNvSpPr>
          <p:nvPr/>
        </p:nvSpPr>
        <p:spPr bwMode="auto">
          <a:xfrm>
            <a:off x="109521" y="5625282"/>
            <a:ext cx="892495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lvl="0">
              <a:buClr>
                <a:srgbClr val="C00000"/>
              </a:buClr>
              <a:defRPr/>
            </a:pPr>
            <a:r>
              <a:rPr lang="en-US" sz="1600" b="0" dirty="0">
                <a:solidFill>
                  <a:schemeClr val="tx1"/>
                </a:solidFill>
              </a:rPr>
              <a:t>Issued by Pruco Life Insurance Company and by Pruco Life Insurance Company of New Jersey</a:t>
            </a:r>
            <a:r>
              <a:rPr lang="en-US" sz="1600" b="0" dirty="0"/>
              <a:t>.</a:t>
            </a:r>
            <a:endParaRPr kumimoji="0" lang="en-US" sz="16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
        <p:nvSpPr>
          <p:cNvPr id="13" name="Rectangle 12">
            <a:extLst>
              <a:ext uri="{FF2B5EF4-FFF2-40B4-BE49-F238E27FC236}">
                <a16:creationId xmlns:a16="http://schemas.microsoft.com/office/drawing/2014/main" id="{DAB5D536-8AF6-4223-88C0-5D7F784756B8}"/>
              </a:ext>
            </a:extLst>
          </p:cNvPr>
          <p:cNvSpPr/>
          <p:nvPr/>
        </p:nvSpPr>
        <p:spPr>
          <a:xfrm>
            <a:off x="108516" y="6096000"/>
            <a:ext cx="2863284" cy="246221"/>
          </a:xfrm>
          <a:prstGeom prst="rect">
            <a:avLst/>
          </a:prstGeom>
        </p:spPr>
        <p:txBody>
          <a:bodyPr wrap="none">
            <a:spAutoFit/>
          </a:bodyPr>
          <a:lstStyle/>
          <a:p>
            <a:r>
              <a:rPr lang="en-US" sz="1000" dirty="0">
                <a:solidFill>
                  <a:schemeClr val="bg1"/>
                </a:solidFill>
              </a:rPr>
              <a:t>1003783-00002-00   ORD209747   Ed. 12/2018</a:t>
            </a:r>
          </a:p>
        </p:txBody>
      </p:sp>
    </p:spTree>
    <p:extLst>
      <p:ext uri="{BB962C8B-B14F-4D97-AF65-F5344CB8AC3E}">
        <p14:creationId xmlns:p14="http://schemas.microsoft.com/office/powerpoint/2010/main" val="172365057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2954020" y="2198687"/>
            <a:ext cx="5105400" cy="2133600"/>
            <a:chOff x="5254429" y="1371600"/>
            <a:chExt cx="3429000" cy="2133600"/>
          </a:xfrm>
        </p:grpSpPr>
        <p:sp>
          <p:nvSpPr>
            <p:cNvPr id="20" name="Rounded Rectangle 19"/>
            <p:cNvSpPr/>
            <p:nvPr/>
          </p:nvSpPr>
          <p:spPr>
            <a:xfrm>
              <a:off x="5486400" y="1828800"/>
              <a:ext cx="3197029" cy="1676400"/>
            </a:xfrm>
            <a:prstGeom prst="roundRect">
              <a:avLst>
                <a:gd name="adj" fmla="val 30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1" indent="-114300">
                <a:spcAft>
                  <a:spcPts val="1200"/>
                </a:spcAft>
                <a:buClr>
                  <a:schemeClr val="accent2"/>
                </a:buClr>
                <a:buFont typeface="Wingdings" pitchFamily="2" charset="2"/>
                <a:buChar char="§"/>
              </a:pPr>
              <a:br>
                <a:rPr lang="en-US" sz="800" dirty="0">
                  <a:solidFill>
                    <a:schemeClr val="accent5">
                      <a:lumMod val="75000"/>
                    </a:schemeClr>
                  </a:solidFill>
                </a:rPr>
              </a:br>
              <a:br>
                <a:rPr lang="en-US" sz="800" dirty="0">
                  <a:solidFill>
                    <a:schemeClr val="accent5">
                      <a:lumMod val="75000"/>
                    </a:schemeClr>
                  </a:solidFill>
                </a:rPr>
              </a:br>
              <a:endParaRPr lang="en-US" sz="800" dirty="0">
                <a:solidFill>
                  <a:schemeClr val="accent5">
                    <a:lumMod val="75000"/>
                  </a:schemeClr>
                </a:solidFill>
              </a:endParaRPr>
            </a:p>
            <a:p>
              <a:pPr marL="292100" lvl="1" indent="-179388">
                <a:spcAft>
                  <a:spcPts val="1200"/>
                </a:spcAft>
                <a:buClr>
                  <a:schemeClr val="accent2"/>
                </a:buClr>
                <a:buFont typeface="Wingdings" pitchFamily="2" charset="2"/>
                <a:buChar char="§"/>
              </a:pPr>
              <a:r>
                <a:rPr lang="en-US" sz="1600" dirty="0">
                  <a:solidFill>
                    <a:schemeClr val="accent5">
                      <a:lumMod val="75000"/>
                    </a:schemeClr>
                  </a:solidFill>
                </a:rPr>
                <a:t>Survivor benefits are reduced if received before full retirement age – up to 28.5%</a:t>
              </a:r>
            </a:p>
            <a:p>
              <a:pPr marL="292100" lvl="1" indent="-179388">
                <a:spcAft>
                  <a:spcPts val="1200"/>
                </a:spcAft>
                <a:buClr>
                  <a:schemeClr val="accent2"/>
                </a:buClr>
                <a:buFont typeface="Wingdings" pitchFamily="2" charset="2"/>
                <a:buChar char="§"/>
              </a:pPr>
              <a:r>
                <a:rPr lang="en-US" sz="1600" dirty="0">
                  <a:solidFill>
                    <a:schemeClr val="accent5">
                      <a:lumMod val="75000"/>
                    </a:schemeClr>
                  </a:solidFill>
                </a:rPr>
                <a:t>Exceptions for widowers with children who </a:t>
              </a:r>
              <a:br>
                <a:rPr lang="en-US" sz="1600" dirty="0">
                  <a:solidFill>
                    <a:schemeClr val="accent5">
                      <a:lumMod val="75000"/>
                    </a:schemeClr>
                  </a:solidFill>
                </a:rPr>
              </a:br>
              <a:r>
                <a:rPr lang="en-US" sz="1600" dirty="0">
                  <a:solidFill>
                    <a:schemeClr val="accent5">
                      <a:lumMod val="75000"/>
                    </a:schemeClr>
                  </a:solidFill>
                </a:rPr>
                <a:t>are under 16</a:t>
              </a:r>
              <a:br>
                <a:rPr lang="en-US" sz="1600" dirty="0">
                  <a:solidFill>
                    <a:schemeClr val="accent5">
                      <a:lumMod val="75000"/>
                    </a:schemeClr>
                  </a:solidFill>
                </a:rPr>
              </a:br>
              <a:br>
                <a:rPr lang="en-US" sz="1600" dirty="0">
                  <a:solidFill>
                    <a:schemeClr val="accent5">
                      <a:lumMod val="50000"/>
                    </a:schemeClr>
                  </a:solidFill>
                </a:rPr>
              </a:br>
              <a:endParaRPr lang="en-US" sz="1600" dirty="0">
                <a:solidFill>
                  <a:schemeClr val="accent5">
                    <a:lumMod val="50000"/>
                  </a:schemeClr>
                </a:solidFill>
              </a:endParaRPr>
            </a:p>
          </p:txBody>
        </p:sp>
        <p:sp>
          <p:nvSpPr>
            <p:cNvPr id="22" name="Round Same Side Corner Rectangle 21"/>
            <p:cNvSpPr/>
            <p:nvPr/>
          </p:nvSpPr>
          <p:spPr>
            <a:xfrm>
              <a:off x="5254429" y="1371600"/>
              <a:ext cx="3200400" cy="609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Survivor benefits generally begin at age 60</a:t>
              </a:r>
            </a:p>
          </p:txBody>
        </p:sp>
      </p:grpSp>
      <p:sp>
        <p:nvSpPr>
          <p:cNvPr id="408583" name="Rectangle 7"/>
          <p:cNvSpPr>
            <a:spLocks noGrp="1" noChangeArrowheads="1"/>
          </p:cNvSpPr>
          <p:nvPr>
            <p:ph type="title"/>
          </p:nvPr>
        </p:nvSpPr>
        <p:spPr>
          <a:xfrm>
            <a:off x="457200" y="76200"/>
            <a:ext cx="8305800" cy="1066800"/>
          </a:xfrm>
          <a:prstGeom prst="rect">
            <a:avLst/>
          </a:prstGeom>
        </p:spPr>
        <p:txBody>
          <a:bodyPr/>
          <a:lstStyle/>
          <a:p>
            <a:r>
              <a:rPr lang="en-US" dirty="0"/>
              <a:t>Survivor Benefits</a:t>
            </a:r>
          </a:p>
        </p:txBody>
      </p:sp>
      <p:sp>
        <p:nvSpPr>
          <p:cNvPr id="408580" name="Text Box 4"/>
          <p:cNvSpPr txBox="1">
            <a:spLocks noChangeArrowheads="1"/>
          </p:cNvSpPr>
          <p:nvPr/>
        </p:nvSpPr>
        <p:spPr bwMode="auto">
          <a:xfrm>
            <a:off x="609600" y="6003925"/>
            <a:ext cx="7772400" cy="473075"/>
          </a:xfrm>
          <a:prstGeom prst="rect">
            <a:avLst/>
          </a:prstGeom>
          <a:noFill/>
          <a:ln w="9525" algn="ctr">
            <a:noFill/>
            <a:miter lim="800000"/>
            <a:headEnd/>
            <a:tailEnd/>
          </a:ln>
          <a:effectLst/>
        </p:spPr>
        <p:txBody>
          <a:bodyPr lIns="0" rIns="0" anchor="b"/>
          <a:lstStyle/>
          <a:p>
            <a:pPr eaLnBrk="0" hangingPunct="0">
              <a:spcBef>
                <a:spcPct val="50000"/>
              </a:spcBef>
            </a:pPr>
            <a:endParaRPr lang="en-US" sz="1100" i="1">
              <a:ea typeface="ＭＳ Ｐゴシック" pitchFamily="34" charset="-128"/>
            </a:endParaRPr>
          </a:p>
        </p:txBody>
      </p:sp>
      <p:grpSp>
        <p:nvGrpSpPr>
          <p:cNvPr id="3" name="Group 12"/>
          <p:cNvGrpSpPr/>
          <p:nvPr/>
        </p:nvGrpSpPr>
        <p:grpSpPr>
          <a:xfrm>
            <a:off x="3886200" y="4191000"/>
            <a:ext cx="5105400" cy="1409700"/>
            <a:chOff x="5254429" y="1371600"/>
            <a:chExt cx="3429000" cy="1409700"/>
          </a:xfrm>
        </p:grpSpPr>
        <p:sp>
          <p:nvSpPr>
            <p:cNvPr id="14" name="Rounded Rectangle 13"/>
            <p:cNvSpPr/>
            <p:nvPr/>
          </p:nvSpPr>
          <p:spPr>
            <a:xfrm>
              <a:off x="5486400" y="1714500"/>
              <a:ext cx="3197029" cy="1066800"/>
            </a:xfrm>
            <a:prstGeom prst="roundRect">
              <a:avLst>
                <a:gd name="adj" fmla="val 30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1" indent="-114300">
                <a:spcAft>
                  <a:spcPts val="1200"/>
                </a:spcAft>
                <a:buClr>
                  <a:schemeClr val="accent2"/>
                </a:buClr>
                <a:buFont typeface="Wingdings" pitchFamily="2" charset="2"/>
                <a:buChar char="§"/>
              </a:pPr>
              <a:endParaRPr lang="en-US" sz="800" dirty="0">
                <a:solidFill>
                  <a:srgbClr val="4A4A4C"/>
                </a:solidFill>
              </a:endParaRPr>
            </a:p>
            <a:p>
              <a:pPr marL="292100" lvl="1" indent="-179388">
                <a:spcAft>
                  <a:spcPts val="1200"/>
                </a:spcAft>
                <a:buClr>
                  <a:schemeClr val="accent2"/>
                </a:buClr>
                <a:buFont typeface="Wingdings" pitchFamily="2" charset="2"/>
                <a:buChar char="§"/>
              </a:pPr>
              <a:r>
                <a:rPr lang="en-US" sz="1600" dirty="0">
                  <a:solidFill>
                    <a:srgbClr val="4A4A4C"/>
                  </a:solidFill>
                </a:rPr>
                <a:t>Advantageous if greater when full retirement age is reached</a:t>
              </a:r>
            </a:p>
          </p:txBody>
        </p:sp>
        <p:sp>
          <p:nvSpPr>
            <p:cNvPr id="16" name="Round Same Side Corner Rectangle 15"/>
            <p:cNvSpPr/>
            <p:nvPr/>
          </p:nvSpPr>
          <p:spPr>
            <a:xfrm>
              <a:off x="5254429" y="1371600"/>
              <a:ext cx="3200400" cy="609600"/>
            </a:xfrm>
            <a:prstGeom prst="round2Same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FFFF"/>
                  </a:solidFill>
                </a:rPr>
                <a:t>Survivor can switch to his or her own benefits </a:t>
              </a:r>
            </a:p>
          </p:txBody>
        </p:sp>
      </p:grpSp>
      <p:sp>
        <p:nvSpPr>
          <p:cNvPr id="23" name="Rectangle 22"/>
          <p:cNvSpPr/>
          <p:nvPr/>
        </p:nvSpPr>
        <p:spPr>
          <a:xfrm>
            <a:off x="457200" y="1295400"/>
            <a:ext cx="7010400" cy="4103687"/>
          </a:xfrm>
          <a:prstGeom prst="rect">
            <a:avLst/>
          </a:prstGeom>
        </p:spPr>
        <p:txBody>
          <a:bodyPr wrap="square">
            <a:spAutoFit/>
          </a:bodyPr>
          <a:lstStyle/>
          <a:p>
            <a:pPr>
              <a:lnSpc>
                <a:spcPts val="2600"/>
              </a:lnSpc>
              <a:spcAft>
                <a:spcPts val="1000"/>
              </a:spcAft>
            </a:pPr>
            <a:r>
              <a:rPr lang="en-US" sz="2400" b="1" dirty="0">
                <a:solidFill>
                  <a:schemeClr val="accent1"/>
                </a:solidFill>
              </a:rPr>
              <a:t>A surviving spouse can receive or step up to the benefit of the deceased spouse</a:t>
            </a:r>
          </a:p>
          <a:p>
            <a:pPr marL="0" lvl="1">
              <a:spcBef>
                <a:spcPts val="21000"/>
              </a:spcBef>
            </a:pPr>
            <a:r>
              <a:rPr lang="en-US" sz="1700" dirty="0">
                <a:solidFill>
                  <a:srgbClr val="4A4A4C"/>
                </a:solidFill>
              </a:rPr>
              <a:t>If survivor is full retirement age, </a:t>
            </a:r>
            <a:br>
              <a:rPr lang="en-US" sz="1700" dirty="0">
                <a:solidFill>
                  <a:srgbClr val="4A4A4C"/>
                </a:solidFill>
              </a:rPr>
            </a:br>
            <a:r>
              <a:rPr lang="en-US" sz="1700" b="1" dirty="0">
                <a:solidFill>
                  <a:srgbClr val="4A4A4C"/>
                </a:solidFill>
              </a:rPr>
              <a:t>100% of spouse’s benefit</a:t>
            </a:r>
          </a:p>
        </p:txBody>
      </p:sp>
      <p:pic>
        <p:nvPicPr>
          <p:cNvPr id="24" name="Picture 23" descr="74579701-crop.jpg"/>
          <p:cNvPicPr>
            <a:picLocks noChangeAspect="1"/>
          </p:cNvPicPr>
          <p:nvPr/>
        </p:nvPicPr>
        <p:blipFill>
          <a:blip r:embed="rId3" cstate="print"/>
          <a:stretch>
            <a:fillRect/>
          </a:stretch>
        </p:blipFill>
        <p:spPr>
          <a:xfrm>
            <a:off x="609600" y="2209800"/>
            <a:ext cx="1828800" cy="2485902"/>
          </a:xfrm>
          <a:prstGeom prst="rect">
            <a:avLst/>
          </a:prstGeom>
        </p:spPr>
      </p:pic>
      <p:sp>
        <p:nvSpPr>
          <p:cNvPr id="13" name="TextBox 12">
            <a:extLst>
              <a:ext uri="{FF2B5EF4-FFF2-40B4-BE49-F238E27FC236}">
                <a16:creationId xmlns:a16="http://schemas.microsoft.com/office/drawing/2014/main" id="{6BE382CB-43BD-4648-B069-47F7D5CCAC1D}"/>
              </a:ext>
            </a:extLst>
          </p:cNvPr>
          <p:cNvSpPr txBox="1"/>
          <p:nvPr/>
        </p:nvSpPr>
        <p:spPr>
          <a:xfrm>
            <a:off x="304800" y="5758190"/>
            <a:ext cx="5257800" cy="261610"/>
          </a:xfrm>
          <a:prstGeom prst="rect">
            <a:avLst/>
          </a:prstGeom>
          <a:noFill/>
        </p:spPr>
        <p:txBody>
          <a:bodyPr wrap="square" rtlCol="0">
            <a:spAutoFit/>
          </a:bodyPr>
          <a:lstStyle/>
          <a:p>
            <a:r>
              <a:rPr lang="en-US" sz="1100" dirty="0">
                <a:solidFill>
                  <a:schemeClr val="accent5">
                    <a:lumMod val="75000"/>
                  </a:schemeClr>
                </a:solidFill>
                <a:latin typeface="Arial Narrow" pitchFamily="34" charset="0"/>
              </a:rPr>
              <a:t>Source: “Survivor Benefits”; SSA Publication No. 05-10084, ICN 468540; June 2017</a:t>
            </a:r>
          </a:p>
        </p:txBody>
      </p:sp>
    </p:spTree>
    <p:extLst>
      <p:ext uri="{BB962C8B-B14F-4D97-AF65-F5344CB8AC3E}">
        <p14:creationId xmlns:p14="http://schemas.microsoft.com/office/powerpoint/2010/main" val="61808763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305800" cy="1066800"/>
          </a:xfrm>
          <a:prstGeom prst="rect">
            <a:avLst/>
          </a:prstGeom>
        </p:spPr>
        <p:txBody>
          <a:bodyPr/>
          <a:lstStyle/>
          <a:p>
            <a:r>
              <a:rPr lang="en-US" dirty="0"/>
              <a:t>Spousal Benefits - Examples </a:t>
            </a:r>
          </a:p>
        </p:txBody>
      </p:sp>
      <p:sp>
        <p:nvSpPr>
          <p:cNvPr id="429060" name="Text Box 4"/>
          <p:cNvSpPr txBox="1">
            <a:spLocks noChangeArrowheads="1"/>
          </p:cNvSpPr>
          <p:nvPr/>
        </p:nvSpPr>
        <p:spPr bwMode="auto">
          <a:xfrm>
            <a:off x="609600" y="6003925"/>
            <a:ext cx="7772400" cy="473075"/>
          </a:xfrm>
          <a:prstGeom prst="rect">
            <a:avLst/>
          </a:prstGeom>
          <a:noFill/>
          <a:ln w="9525" algn="ctr">
            <a:noFill/>
            <a:miter lim="800000"/>
            <a:headEnd/>
            <a:tailEnd/>
          </a:ln>
          <a:effectLst/>
        </p:spPr>
        <p:txBody>
          <a:bodyPr lIns="0" rIns="0" anchor="b"/>
          <a:lstStyle/>
          <a:p>
            <a:pPr eaLnBrk="0" hangingPunct="0">
              <a:spcBef>
                <a:spcPct val="50000"/>
              </a:spcBef>
            </a:pPr>
            <a:endParaRPr lang="en-US" sz="1100" i="1">
              <a:ea typeface="ＭＳ Ｐゴシック" pitchFamily="34" charset="-128"/>
            </a:endParaRPr>
          </a:p>
        </p:txBody>
      </p:sp>
      <p:sp>
        <p:nvSpPr>
          <p:cNvPr id="10" name="Rounded Rectangle 9"/>
          <p:cNvSpPr/>
          <p:nvPr/>
        </p:nvSpPr>
        <p:spPr>
          <a:xfrm>
            <a:off x="304800" y="1066800"/>
            <a:ext cx="8534400" cy="2971800"/>
          </a:xfrm>
          <a:prstGeom prst="roundRect">
            <a:avLst>
              <a:gd name="adj" fmla="val 641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spcAft>
                <a:spcPts val="600"/>
              </a:spcAft>
              <a:buClr>
                <a:schemeClr val="accent2"/>
              </a:buClr>
              <a:buFont typeface="Wingdings" pitchFamily="2" charset="2"/>
              <a:buChar char="§"/>
            </a:pPr>
            <a:r>
              <a:rPr lang="en-US" sz="2400" dirty="0">
                <a:solidFill>
                  <a:srgbClr val="4A4A4C"/>
                </a:solidFill>
              </a:rPr>
              <a:t>Gary &amp; Amy – married; both age 62</a:t>
            </a:r>
          </a:p>
          <a:p>
            <a:pPr marL="457200" lvl="2" indent="-228600">
              <a:spcAft>
                <a:spcPts val="600"/>
              </a:spcAft>
              <a:buClr>
                <a:schemeClr val="accent2"/>
              </a:buClr>
              <a:buFont typeface="Wingdings" pitchFamily="2" charset="2"/>
              <a:buChar char="§"/>
            </a:pPr>
            <a:r>
              <a:rPr lang="en-US" sz="2400" dirty="0">
                <a:solidFill>
                  <a:srgbClr val="4A4A4C"/>
                </a:solidFill>
              </a:rPr>
              <a:t>Gary’s full retirement age benefit: $2,000/month</a:t>
            </a:r>
          </a:p>
          <a:p>
            <a:pPr marL="457200" lvl="2" indent="-228600">
              <a:spcAft>
                <a:spcPts val="600"/>
              </a:spcAft>
              <a:buClr>
                <a:schemeClr val="accent2"/>
              </a:buClr>
              <a:buFont typeface="Wingdings" pitchFamily="2" charset="2"/>
              <a:buChar char="§"/>
            </a:pPr>
            <a:r>
              <a:rPr lang="en-US" sz="2400" dirty="0">
                <a:solidFill>
                  <a:srgbClr val="4A4A4C"/>
                </a:solidFill>
              </a:rPr>
              <a:t>Amy has no earnings history </a:t>
            </a:r>
          </a:p>
          <a:p>
            <a:pPr marL="457200" lvl="2" indent="-228600">
              <a:spcAft>
                <a:spcPts val="600"/>
              </a:spcAft>
              <a:buClr>
                <a:schemeClr val="accent2"/>
              </a:buClr>
              <a:buFont typeface="Wingdings" pitchFamily="2" charset="2"/>
              <a:buChar char="§"/>
            </a:pPr>
            <a:r>
              <a:rPr lang="en-US" sz="2400" dirty="0">
                <a:solidFill>
                  <a:srgbClr val="4A4A4C"/>
                </a:solidFill>
              </a:rPr>
              <a:t>A spouse is entitled to the greater of his/her own benefit, or up to 50% of his/her spouse’s full retirement age benefit depending on the age the claim is made</a:t>
            </a:r>
          </a:p>
        </p:txBody>
      </p:sp>
      <p:sp>
        <p:nvSpPr>
          <p:cNvPr id="12" name="TextBox 11"/>
          <p:cNvSpPr txBox="1"/>
          <p:nvPr/>
        </p:nvSpPr>
        <p:spPr>
          <a:xfrm>
            <a:off x="381000" y="5512713"/>
            <a:ext cx="7086600" cy="430887"/>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 As the specifics for your situation may be different, please go to ssa.gov for more information.</a:t>
            </a:r>
            <a:r>
              <a:rPr lang="en-US" sz="1100" dirty="0"/>
              <a:t> </a:t>
            </a:r>
            <a:endParaRPr lang="en-US" sz="1100" dirty="0">
              <a:solidFill>
                <a:schemeClr val="accent5">
                  <a:lumMod val="75000"/>
                </a:schemeClr>
              </a:solidFill>
              <a:latin typeface="Arial Narrow" pitchFamily="34" charset="0"/>
            </a:endParaRPr>
          </a:p>
        </p:txBody>
      </p:sp>
    </p:spTree>
    <p:extLst>
      <p:ext uri="{BB962C8B-B14F-4D97-AF65-F5344CB8AC3E}">
        <p14:creationId xmlns:p14="http://schemas.microsoft.com/office/powerpoint/2010/main" val="226052425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305800" cy="1066800"/>
          </a:xfrm>
          <a:prstGeom prst="rect">
            <a:avLst/>
          </a:prstGeom>
        </p:spPr>
        <p:txBody>
          <a:bodyPr/>
          <a:lstStyle/>
          <a:p>
            <a:r>
              <a:rPr lang="en-US" dirty="0"/>
              <a:t>Spousal Benefits - Example # 1 </a:t>
            </a:r>
          </a:p>
        </p:txBody>
      </p:sp>
      <p:sp>
        <p:nvSpPr>
          <p:cNvPr id="429060" name="Text Box 4"/>
          <p:cNvSpPr txBox="1">
            <a:spLocks noChangeArrowheads="1"/>
          </p:cNvSpPr>
          <p:nvPr/>
        </p:nvSpPr>
        <p:spPr bwMode="auto">
          <a:xfrm>
            <a:off x="609600" y="6003925"/>
            <a:ext cx="7772400" cy="473075"/>
          </a:xfrm>
          <a:prstGeom prst="rect">
            <a:avLst/>
          </a:prstGeom>
          <a:noFill/>
          <a:ln w="9525" algn="ctr">
            <a:noFill/>
            <a:miter lim="800000"/>
            <a:headEnd/>
            <a:tailEnd/>
          </a:ln>
          <a:effectLst/>
        </p:spPr>
        <p:txBody>
          <a:bodyPr lIns="0" rIns="0" anchor="b"/>
          <a:lstStyle/>
          <a:p>
            <a:pPr eaLnBrk="0" hangingPunct="0">
              <a:spcBef>
                <a:spcPct val="50000"/>
              </a:spcBef>
            </a:pPr>
            <a:endParaRPr lang="en-US" sz="1100" i="1">
              <a:ea typeface="ＭＳ Ｐゴシック" pitchFamily="34" charset="-128"/>
            </a:endParaRPr>
          </a:p>
        </p:txBody>
      </p:sp>
      <p:sp>
        <p:nvSpPr>
          <p:cNvPr id="10" name="Rounded Rectangle 9"/>
          <p:cNvSpPr/>
          <p:nvPr/>
        </p:nvSpPr>
        <p:spPr>
          <a:xfrm>
            <a:off x="685800" y="1600200"/>
            <a:ext cx="7223760" cy="1255716"/>
          </a:xfrm>
          <a:prstGeom prst="roundRect">
            <a:avLst>
              <a:gd name="adj" fmla="val 641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2"/>
              </a:buClr>
              <a:buFont typeface="Wingdings" pitchFamily="2" charset="2"/>
              <a:buChar char="§"/>
            </a:pPr>
            <a:r>
              <a:rPr lang="en-US" sz="2800" dirty="0">
                <a:solidFill>
                  <a:srgbClr val="4A4A4C"/>
                </a:solidFill>
              </a:rPr>
              <a:t>Gary’s reduced benefit: </a:t>
            </a:r>
            <a:r>
              <a:rPr lang="en-US" sz="2800" dirty="0">
                <a:solidFill>
                  <a:srgbClr val="0063BD"/>
                </a:solidFill>
              </a:rPr>
              <a:t>$1,500/month</a:t>
            </a:r>
          </a:p>
        </p:txBody>
      </p:sp>
      <p:sp>
        <p:nvSpPr>
          <p:cNvPr id="13" name="Rounded Rectangle 12"/>
          <p:cNvSpPr/>
          <p:nvPr/>
        </p:nvSpPr>
        <p:spPr>
          <a:xfrm>
            <a:off x="709246" y="2936631"/>
            <a:ext cx="7223760" cy="1255716"/>
          </a:xfrm>
          <a:prstGeom prst="roundRect">
            <a:avLst>
              <a:gd name="adj" fmla="val 6411"/>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3">
                  <a:lumMod val="40000"/>
                  <a:lumOff val="60000"/>
                </a:schemeClr>
              </a:buClr>
              <a:buFont typeface="Wingdings" pitchFamily="2" charset="2"/>
              <a:buChar char="§"/>
            </a:pPr>
            <a:r>
              <a:rPr lang="en-US" sz="2800" dirty="0">
                <a:solidFill>
                  <a:schemeClr val="bg1"/>
                </a:solidFill>
              </a:rPr>
              <a:t>Amy</a:t>
            </a:r>
            <a:r>
              <a:rPr lang="en-US" sz="2800" dirty="0">
                <a:solidFill>
                  <a:srgbClr val="FFFFFF"/>
                </a:solidFill>
              </a:rPr>
              <a:t>’s spousal benefit at 62: $700/month</a:t>
            </a:r>
          </a:p>
        </p:txBody>
      </p:sp>
      <p:sp>
        <p:nvSpPr>
          <p:cNvPr id="9" name="Title 6"/>
          <p:cNvSpPr txBox="1">
            <a:spLocks/>
          </p:cNvSpPr>
          <p:nvPr/>
        </p:nvSpPr>
        <p:spPr>
          <a:xfrm>
            <a:off x="580292" y="605436"/>
            <a:ext cx="8305800" cy="1066800"/>
          </a:xfrm>
          <a:prstGeom prst="rect">
            <a:avLst/>
          </a:prstGeom>
        </p:spPr>
        <p:txBody>
          <a:bodyPr/>
          <a:lstStyle>
            <a:lvl1pPr algn="l" defTabSz="914400" rtl="0" eaLnBrk="1" latinLnBrk="0" hangingPunct="1">
              <a:spcBef>
                <a:spcPts val="0"/>
              </a:spcBef>
              <a:buNone/>
              <a:defRPr sz="3200" b="1" kern="1200" cap="none" spc="0" normalizeH="0" baseline="0">
                <a:solidFill>
                  <a:schemeClr val="bg1">
                    <a:lumMod val="50000"/>
                  </a:schemeClr>
                </a:solidFill>
                <a:latin typeface="+mj-lt"/>
                <a:ea typeface="+mj-ea"/>
                <a:cs typeface="Arial" pitchFamily="34" charset="0"/>
              </a:defRPr>
            </a:lvl1pPr>
          </a:lstStyle>
          <a:p>
            <a:endParaRPr lang="en-US" sz="2400" dirty="0"/>
          </a:p>
          <a:p>
            <a:r>
              <a:rPr lang="en-US" sz="2800" dirty="0">
                <a:solidFill>
                  <a:schemeClr val="tx1">
                    <a:lumMod val="75000"/>
                    <a:lumOff val="25000"/>
                  </a:schemeClr>
                </a:solidFill>
              </a:rPr>
              <a:t>Both file early at age 62</a:t>
            </a:r>
          </a:p>
        </p:txBody>
      </p:sp>
      <p:sp>
        <p:nvSpPr>
          <p:cNvPr id="16" name="Rounded Rectangle 12"/>
          <p:cNvSpPr/>
          <p:nvPr/>
        </p:nvSpPr>
        <p:spPr>
          <a:xfrm>
            <a:off x="726831" y="4252647"/>
            <a:ext cx="7223760" cy="1251338"/>
          </a:xfrm>
          <a:prstGeom prst="roundRect">
            <a:avLst>
              <a:gd name="adj" fmla="val 641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3">
                  <a:lumMod val="40000"/>
                  <a:lumOff val="60000"/>
                </a:schemeClr>
              </a:buClr>
              <a:buFont typeface="Wingdings" pitchFamily="2" charset="2"/>
              <a:buChar char="§"/>
            </a:pPr>
            <a:r>
              <a:rPr lang="en-US" sz="2800" dirty="0">
                <a:solidFill>
                  <a:schemeClr val="bg1"/>
                </a:solidFill>
              </a:rPr>
              <a:t>Survivor </a:t>
            </a:r>
            <a:r>
              <a:rPr lang="en-US" sz="2800" dirty="0">
                <a:solidFill>
                  <a:srgbClr val="FFFFFF"/>
                </a:solidFill>
              </a:rPr>
              <a:t>benefit: $1,650/month*</a:t>
            </a:r>
          </a:p>
        </p:txBody>
      </p:sp>
      <p:sp>
        <p:nvSpPr>
          <p:cNvPr id="11" name="TextBox 10"/>
          <p:cNvSpPr txBox="1"/>
          <p:nvPr/>
        </p:nvSpPr>
        <p:spPr>
          <a:xfrm>
            <a:off x="549812" y="5500143"/>
            <a:ext cx="8127610" cy="600164"/>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a:t>
            </a:r>
          </a:p>
          <a:p>
            <a:r>
              <a:rPr lang="en-US" sz="1100" dirty="0">
                <a:solidFill>
                  <a:schemeClr val="accent5"/>
                </a:solidFill>
                <a:latin typeface="Arial Narrow" pitchFamily="34" charset="0"/>
              </a:rPr>
              <a:t>As the specifics for your situation may be different, please go to ssa.gov for more information.</a:t>
            </a:r>
          </a:p>
          <a:p>
            <a:r>
              <a:rPr lang="en-US" sz="1100" dirty="0">
                <a:solidFill>
                  <a:schemeClr val="accent5"/>
                </a:solidFill>
                <a:latin typeface="Arial Narrow" pitchFamily="34" charset="0"/>
              </a:rPr>
              <a:t>* If decedent made an early claim for benefits, survivor benefits claimed at or after survivor’s FRA will not be less than 82.5% of decedent’s PIA</a:t>
            </a:r>
          </a:p>
        </p:txBody>
      </p:sp>
    </p:spTree>
    <p:extLst>
      <p:ext uri="{BB962C8B-B14F-4D97-AF65-F5344CB8AC3E}">
        <p14:creationId xmlns:p14="http://schemas.microsoft.com/office/powerpoint/2010/main" val="31730609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305800" cy="1066800"/>
          </a:xfrm>
          <a:prstGeom prst="rect">
            <a:avLst/>
          </a:prstGeom>
        </p:spPr>
        <p:txBody>
          <a:bodyPr/>
          <a:lstStyle/>
          <a:p>
            <a:r>
              <a:rPr lang="en-US" dirty="0"/>
              <a:t>Spousal Benefits - Example # 2 </a:t>
            </a:r>
          </a:p>
        </p:txBody>
      </p:sp>
      <p:sp>
        <p:nvSpPr>
          <p:cNvPr id="429060" name="Text Box 4"/>
          <p:cNvSpPr txBox="1">
            <a:spLocks noChangeArrowheads="1"/>
          </p:cNvSpPr>
          <p:nvPr/>
        </p:nvSpPr>
        <p:spPr bwMode="auto">
          <a:xfrm>
            <a:off x="609600" y="6003925"/>
            <a:ext cx="7772400" cy="473075"/>
          </a:xfrm>
          <a:prstGeom prst="rect">
            <a:avLst/>
          </a:prstGeom>
          <a:noFill/>
          <a:ln w="9525" algn="ctr">
            <a:noFill/>
            <a:miter lim="800000"/>
            <a:headEnd/>
            <a:tailEnd/>
          </a:ln>
          <a:effectLst/>
        </p:spPr>
        <p:txBody>
          <a:bodyPr lIns="0" rIns="0" anchor="b"/>
          <a:lstStyle/>
          <a:p>
            <a:pPr eaLnBrk="0" hangingPunct="0">
              <a:spcBef>
                <a:spcPct val="50000"/>
              </a:spcBef>
            </a:pPr>
            <a:endParaRPr lang="en-US" sz="1100" i="1">
              <a:ea typeface="ＭＳ Ｐゴシック" pitchFamily="34" charset="-128"/>
            </a:endParaRPr>
          </a:p>
        </p:txBody>
      </p:sp>
      <p:sp>
        <p:nvSpPr>
          <p:cNvPr id="10" name="Rounded Rectangle 9"/>
          <p:cNvSpPr/>
          <p:nvPr/>
        </p:nvSpPr>
        <p:spPr>
          <a:xfrm>
            <a:off x="685800" y="1600200"/>
            <a:ext cx="7223760" cy="1255716"/>
          </a:xfrm>
          <a:prstGeom prst="roundRect">
            <a:avLst>
              <a:gd name="adj" fmla="val 641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2"/>
              </a:buClr>
              <a:buFont typeface="Wingdings" pitchFamily="2" charset="2"/>
              <a:buChar char="§"/>
            </a:pPr>
            <a:r>
              <a:rPr lang="en-US" sz="2800" dirty="0">
                <a:solidFill>
                  <a:srgbClr val="4A4A4C"/>
                </a:solidFill>
              </a:rPr>
              <a:t>Gary’s FRA benefit: </a:t>
            </a:r>
            <a:r>
              <a:rPr lang="en-US" sz="2800" dirty="0">
                <a:solidFill>
                  <a:srgbClr val="0063BD"/>
                </a:solidFill>
              </a:rPr>
              <a:t>$2,000/month</a:t>
            </a:r>
          </a:p>
        </p:txBody>
      </p:sp>
      <p:sp>
        <p:nvSpPr>
          <p:cNvPr id="13" name="Rounded Rectangle 12"/>
          <p:cNvSpPr/>
          <p:nvPr/>
        </p:nvSpPr>
        <p:spPr>
          <a:xfrm>
            <a:off x="709246" y="2936631"/>
            <a:ext cx="7223760" cy="1255716"/>
          </a:xfrm>
          <a:prstGeom prst="roundRect">
            <a:avLst>
              <a:gd name="adj" fmla="val 6411"/>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3">
                  <a:lumMod val="40000"/>
                  <a:lumOff val="60000"/>
                </a:schemeClr>
              </a:buClr>
              <a:buFont typeface="Wingdings" pitchFamily="2" charset="2"/>
              <a:buChar char="§"/>
            </a:pPr>
            <a:r>
              <a:rPr lang="en-US" sz="2800" dirty="0">
                <a:solidFill>
                  <a:schemeClr val="bg1"/>
                </a:solidFill>
              </a:rPr>
              <a:t>Amy</a:t>
            </a:r>
            <a:r>
              <a:rPr lang="en-US" sz="2800" dirty="0">
                <a:solidFill>
                  <a:srgbClr val="FFFFFF"/>
                </a:solidFill>
              </a:rPr>
              <a:t>’s spousal benefit: $1,000/month</a:t>
            </a:r>
          </a:p>
        </p:txBody>
      </p:sp>
      <p:sp>
        <p:nvSpPr>
          <p:cNvPr id="9" name="Title 6"/>
          <p:cNvSpPr txBox="1">
            <a:spLocks/>
          </p:cNvSpPr>
          <p:nvPr/>
        </p:nvSpPr>
        <p:spPr>
          <a:xfrm>
            <a:off x="580292" y="605436"/>
            <a:ext cx="8305800" cy="1066800"/>
          </a:xfrm>
          <a:prstGeom prst="rect">
            <a:avLst/>
          </a:prstGeom>
        </p:spPr>
        <p:txBody>
          <a:bodyPr/>
          <a:lstStyle>
            <a:lvl1pPr algn="l" defTabSz="914400" rtl="0" eaLnBrk="1" latinLnBrk="0" hangingPunct="1">
              <a:spcBef>
                <a:spcPts val="0"/>
              </a:spcBef>
              <a:buNone/>
              <a:defRPr sz="3200" b="1" kern="1200" cap="none" spc="0" normalizeH="0" baseline="0">
                <a:solidFill>
                  <a:schemeClr val="bg1">
                    <a:lumMod val="50000"/>
                  </a:schemeClr>
                </a:solidFill>
                <a:latin typeface="+mj-lt"/>
                <a:ea typeface="+mj-ea"/>
                <a:cs typeface="Arial" pitchFamily="34" charset="0"/>
              </a:defRPr>
            </a:lvl1pPr>
          </a:lstStyle>
          <a:p>
            <a:endParaRPr lang="en-US" sz="2400" dirty="0"/>
          </a:p>
          <a:p>
            <a:r>
              <a:rPr lang="en-US" sz="2800" dirty="0">
                <a:solidFill>
                  <a:schemeClr val="tx1">
                    <a:lumMod val="75000"/>
                    <a:lumOff val="25000"/>
                  </a:schemeClr>
                </a:solidFill>
              </a:rPr>
              <a:t>Both file at age 66 </a:t>
            </a:r>
            <a:r>
              <a:rPr lang="en-US" sz="2000" dirty="0">
                <a:solidFill>
                  <a:schemeClr val="tx1">
                    <a:lumMod val="75000"/>
                    <a:lumOff val="25000"/>
                  </a:schemeClr>
                </a:solidFill>
              </a:rPr>
              <a:t>(Full Retirement Age) </a:t>
            </a:r>
          </a:p>
        </p:txBody>
      </p:sp>
      <p:sp>
        <p:nvSpPr>
          <p:cNvPr id="16" name="Rounded Rectangle 12"/>
          <p:cNvSpPr/>
          <p:nvPr/>
        </p:nvSpPr>
        <p:spPr>
          <a:xfrm>
            <a:off x="726831" y="4252647"/>
            <a:ext cx="7223760" cy="1251338"/>
          </a:xfrm>
          <a:prstGeom prst="roundRect">
            <a:avLst>
              <a:gd name="adj" fmla="val 641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3">
                  <a:lumMod val="40000"/>
                  <a:lumOff val="60000"/>
                </a:schemeClr>
              </a:buClr>
              <a:buFont typeface="Wingdings" pitchFamily="2" charset="2"/>
              <a:buChar char="§"/>
            </a:pPr>
            <a:r>
              <a:rPr lang="en-US" sz="2800" dirty="0">
                <a:solidFill>
                  <a:schemeClr val="bg1"/>
                </a:solidFill>
              </a:rPr>
              <a:t>Survivor </a:t>
            </a:r>
            <a:r>
              <a:rPr lang="en-US" sz="2800" dirty="0">
                <a:solidFill>
                  <a:srgbClr val="FFFFFF"/>
                </a:solidFill>
              </a:rPr>
              <a:t>benefit: $2,000/month</a:t>
            </a:r>
          </a:p>
        </p:txBody>
      </p:sp>
      <p:sp>
        <p:nvSpPr>
          <p:cNvPr id="11" name="TextBox 10"/>
          <p:cNvSpPr txBox="1"/>
          <p:nvPr/>
        </p:nvSpPr>
        <p:spPr>
          <a:xfrm>
            <a:off x="685800" y="5640894"/>
            <a:ext cx="7086600" cy="430887"/>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 As the specifics for your situation may be different, please go to ssa.gov for more information.</a:t>
            </a:r>
          </a:p>
        </p:txBody>
      </p:sp>
    </p:spTree>
    <p:extLst>
      <p:ext uri="{BB962C8B-B14F-4D97-AF65-F5344CB8AC3E}">
        <p14:creationId xmlns:p14="http://schemas.microsoft.com/office/powerpoint/2010/main" val="345939693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305800" cy="1066800"/>
          </a:xfrm>
          <a:prstGeom prst="rect">
            <a:avLst/>
          </a:prstGeom>
        </p:spPr>
        <p:txBody>
          <a:bodyPr/>
          <a:lstStyle/>
          <a:p>
            <a:r>
              <a:rPr lang="en-US" dirty="0"/>
              <a:t>Spousal Benefits - Example # 3 </a:t>
            </a:r>
          </a:p>
        </p:txBody>
      </p:sp>
      <p:sp>
        <p:nvSpPr>
          <p:cNvPr id="429060" name="Text Box 4"/>
          <p:cNvSpPr txBox="1">
            <a:spLocks noChangeArrowheads="1"/>
          </p:cNvSpPr>
          <p:nvPr/>
        </p:nvSpPr>
        <p:spPr bwMode="auto">
          <a:xfrm>
            <a:off x="609600" y="6003925"/>
            <a:ext cx="7772400" cy="473075"/>
          </a:xfrm>
          <a:prstGeom prst="rect">
            <a:avLst/>
          </a:prstGeom>
          <a:noFill/>
          <a:ln w="9525" algn="ctr">
            <a:noFill/>
            <a:miter lim="800000"/>
            <a:headEnd/>
            <a:tailEnd/>
          </a:ln>
          <a:effectLst/>
        </p:spPr>
        <p:txBody>
          <a:bodyPr lIns="0" rIns="0" anchor="b"/>
          <a:lstStyle/>
          <a:p>
            <a:pPr eaLnBrk="0" hangingPunct="0">
              <a:spcBef>
                <a:spcPct val="50000"/>
              </a:spcBef>
            </a:pPr>
            <a:endParaRPr lang="en-US" sz="1100" i="1">
              <a:ea typeface="ＭＳ Ｐゴシック" pitchFamily="34" charset="-128"/>
            </a:endParaRPr>
          </a:p>
        </p:txBody>
      </p:sp>
      <p:sp>
        <p:nvSpPr>
          <p:cNvPr id="10" name="Rounded Rectangle 9"/>
          <p:cNvSpPr/>
          <p:nvPr/>
        </p:nvSpPr>
        <p:spPr>
          <a:xfrm>
            <a:off x="685800" y="1614753"/>
            <a:ext cx="7223760" cy="1255716"/>
          </a:xfrm>
          <a:prstGeom prst="roundRect">
            <a:avLst>
              <a:gd name="adj" fmla="val 641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2"/>
              </a:buClr>
              <a:buFont typeface="Wingdings" pitchFamily="2" charset="2"/>
              <a:buChar char="§"/>
            </a:pPr>
            <a:r>
              <a:rPr lang="en-US" sz="2800" dirty="0">
                <a:solidFill>
                  <a:srgbClr val="4A4A4C"/>
                </a:solidFill>
              </a:rPr>
              <a:t>Gary’s benefit at age 70: </a:t>
            </a:r>
            <a:r>
              <a:rPr lang="en-US" sz="2800" dirty="0">
                <a:solidFill>
                  <a:srgbClr val="0063BD"/>
                </a:solidFill>
              </a:rPr>
              <a:t>$2,640/month</a:t>
            </a:r>
          </a:p>
        </p:txBody>
      </p:sp>
      <p:sp>
        <p:nvSpPr>
          <p:cNvPr id="13" name="Rounded Rectangle 12"/>
          <p:cNvSpPr/>
          <p:nvPr/>
        </p:nvSpPr>
        <p:spPr>
          <a:xfrm>
            <a:off x="709246" y="2951184"/>
            <a:ext cx="7223760" cy="1255716"/>
          </a:xfrm>
          <a:prstGeom prst="roundRect">
            <a:avLst>
              <a:gd name="adj" fmla="val 6411"/>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3">
                  <a:lumMod val="40000"/>
                  <a:lumOff val="60000"/>
                </a:schemeClr>
              </a:buClr>
              <a:buFont typeface="Wingdings" pitchFamily="2" charset="2"/>
              <a:buChar char="§"/>
            </a:pPr>
            <a:r>
              <a:rPr lang="en-US" sz="2800" dirty="0">
                <a:solidFill>
                  <a:srgbClr val="FFFFFF"/>
                </a:solidFill>
              </a:rPr>
              <a:t>Amy’s spousal benefit: $1,000/month</a:t>
            </a:r>
          </a:p>
        </p:txBody>
      </p:sp>
      <p:sp>
        <p:nvSpPr>
          <p:cNvPr id="9" name="Title 6"/>
          <p:cNvSpPr txBox="1">
            <a:spLocks/>
          </p:cNvSpPr>
          <p:nvPr/>
        </p:nvSpPr>
        <p:spPr>
          <a:xfrm>
            <a:off x="580292" y="685800"/>
            <a:ext cx="8305800" cy="1066800"/>
          </a:xfrm>
          <a:prstGeom prst="rect">
            <a:avLst/>
          </a:prstGeom>
        </p:spPr>
        <p:txBody>
          <a:bodyPr/>
          <a:lstStyle>
            <a:lvl1pPr algn="l" defTabSz="914400" rtl="0" eaLnBrk="1" latinLnBrk="0" hangingPunct="1">
              <a:spcBef>
                <a:spcPts val="0"/>
              </a:spcBef>
              <a:buNone/>
              <a:defRPr sz="3200" b="1" kern="1200" cap="none" spc="0" normalizeH="0" baseline="0">
                <a:solidFill>
                  <a:schemeClr val="bg1">
                    <a:lumMod val="50000"/>
                  </a:schemeClr>
                </a:solidFill>
                <a:latin typeface="+mj-lt"/>
                <a:ea typeface="+mj-ea"/>
                <a:cs typeface="Arial" pitchFamily="34" charset="0"/>
              </a:defRPr>
            </a:lvl1pPr>
          </a:lstStyle>
          <a:p>
            <a:endParaRPr lang="en-US" sz="1800" b="0" dirty="0"/>
          </a:p>
          <a:p>
            <a:r>
              <a:rPr lang="en-US" sz="2800" dirty="0">
                <a:solidFill>
                  <a:schemeClr val="tx1">
                    <a:lumMod val="75000"/>
                    <a:lumOff val="25000"/>
                  </a:schemeClr>
                </a:solidFill>
              </a:rPr>
              <a:t>Both file at age 70</a:t>
            </a:r>
          </a:p>
        </p:txBody>
      </p:sp>
      <p:sp>
        <p:nvSpPr>
          <p:cNvPr id="16" name="Rounded Rectangle 12"/>
          <p:cNvSpPr/>
          <p:nvPr/>
        </p:nvSpPr>
        <p:spPr>
          <a:xfrm>
            <a:off x="726831" y="4267200"/>
            <a:ext cx="7223760" cy="1251338"/>
          </a:xfrm>
          <a:prstGeom prst="roundRect">
            <a:avLst>
              <a:gd name="adj" fmla="val 641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indent="-228600">
              <a:buClr>
                <a:schemeClr val="accent3">
                  <a:lumMod val="40000"/>
                  <a:lumOff val="60000"/>
                </a:schemeClr>
              </a:buClr>
              <a:buFont typeface="Wingdings" pitchFamily="2" charset="2"/>
              <a:buChar char="§"/>
            </a:pPr>
            <a:r>
              <a:rPr lang="en-US" sz="2800" dirty="0">
                <a:solidFill>
                  <a:schemeClr val="bg1"/>
                </a:solidFill>
              </a:rPr>
              <a:t>Survivor benefit: $2,640/month</a:t>
            </a:r>
          </a:p>
        </p:txBody>
      </p:sp>
      <p:sp>
        <p:nvSpPr>
          <p:cNvPr id="11" name="TextBox 10"/>
          <p:cNvSpPr txBox="1"/>
          <p:nvPr/>
        </p:nvSpPr>
        <p:spPr>
          <a:xfrm>
            <a:off x="640422" y="5651168"/>
            <a:ext cx="7086600" cy="430887"/>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  As the specifics for your situation may be different, please go to ssa.gov for more information.</a:t>
            </a:r>
          </a:p>
        </p:txBody>
      </p:sp>
    </p:spTree>
    <p:extLst>
      <p:ext uri="{BB962C8B-B14F-4D97-AF65-F5344CB8AC3E}">
        <p14:creationId xmlns:p14="http://schemas.microsoft.com/office/powerpoint/2010/main" val="989486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76200"/>
            <a:ext cx="8305800" cy="1066800"/>
          </a:xfrm>
          <a:prstGeom prst="rect">
            <a:avLst/>
          </a:prstGeom>
        </p:spPr>
        <p:txBody>
          <a:bodyPr/>
          <a:lstStyle/>
          <a:p>
            <a:r>
              <a:rPr lang="en-US" dirty="0"/>
              <a:t>Spousal Benefits</a:t>
            </a:r>
            <a:endParaRPr lang="en-US" sz="2400" b="0" dirty="0">
              <a:solidFill>
                <a:schemeClr val="accent2"/>
              </a:solidFill>
            </a:endParaRPr>
          </a:p>
        </p:txBody>
      </p:sp>
      <p:sp>
        <p:nvSpPr>
          <p:cNvPr id="21" name="Round Same Side Corner Rectangle 20"/>
          <p:cNvSpPr/>
          <p:nvPr/>
        </p:nvSpPr>
        <p:spPr>
          <a:xfrm>
            <a:off x="7247092" y="1752600"/>
            <a:ext cx="1219200" cy="37338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$876,960</a:t>
            </a:r>
            <a:endParaRPr lang="en-US" sz="1600" dirty="0">
              <a:solidFill>
                <a:schemeClr val="bg1"/>
              </a:solidFill>
            </a:endParaRPr>
          </a:p>
        </p:txBody>
      </p:sp>
      <p:sp>
        <p:nvSpPr>
          <p:cNvPr id="22" name="Round Same Side Corner Rectangle 21"/>
          <p:cNvSpPr/>
          <p:nvPr/>
        </p:nvSpPr>
        <p:spPr>
          <a:xfrm>
            <a:off x="7247091" y="2743200"/>
            <a:ext cx="1219200" cy="274320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FFFFFF"/>
                </a:solidFill>
              </a:rPr>
              <a:t>$852,000</a:t>
            </a:r>
            <a:endParaRPr lang="en-US" sz="1600" dirty="0">
              <a:solidFill>
                <a:srgbClr val="FFFFFF"/>
              </a:solidFill>
            </a:endParaRPr>
          </a:p>
        </p:txBody>
      </p:sp>
      <p:sp>
        <p:nvSpPr>
          <p:cNvPr id="23" name="Round Same Side Corner Rectangle 22"/>
          <p:cNvSpPr/>
          <p:nvPr/>
        </p:nvSpPr>
        <p:spPr>
          <a:xfrm>
            <a:off x="7247092" y="4267200"/>
            <a:ext cx="1219200" cy="12192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$745,800</a:t>
            </a:r>
            <a:endParaRPr lang="en-US" sz="1600" dirty="0">
              <a:solidFill>
                <a:schemeClr val="bg1"/>
              </a:solidFill>
            </a:endParaRPr>
          </a:p>
        </p:txBody>
      </p:sp>
      <p:sp>
        <p:nvSpPr>
          <p:cNvPr id="24" name="Rectangle 23"/>
          <p:cNvSpPr/>
          <p:nvPr/>
        </p:nvSpPr>
        <p:spPr>
          <a:xfrm>
            <a:off x="7086600" y="1371600"/>
            <a:ext cx="1693605" cy="369332"/>
          </a:xfrm>
          <a:prstGeom prst="rect">
            <a:avLst/>
          </a:prstGeom>
        </p:spPr>
        <p:txBody>
          <a:bodyPr wrap="none">
            <a:spAutoFit/>
          </a:bodyPr>
          <a:lstStyle/>
          <a:p>
            <a:r>
              <a:rPr lang="en-US" b="1" dirty="0">
                <a:solidFill>
                  <a:schemeClr val="accent1"/>
                </a:solidFill>
              </a:rPr>
              <a:t>Total Payout: </a:t>
            </a:r>
            <a:endParaRPr lang="en-US" dirty="0"/>
          </a:p>
        </p:txBody>
      </p:sp>
      <p:grpSp>
        <p:nvGrpSpPr>
          <p:cNvPr id="2" name="Group 17"/>
          <p:cNvGrpSpPr/>
          <p:nvPr/>
        </p:nvGrpSpPr>
        <p:grpSpPr>
          <a:xfrm>
            <a:off x="457200" y="4419599"/>
            <a:ext cx="5716204" cy="914400"/>
            <a:chOff x="457200" y="1642683"/>
            <a:chExt cx="5716204" cy="760651"/>
          </a:xfrm>
        </p:grpSpPr>
        <p:sp>
          <p:nvSpPr>
            <p:cNvPr id="26" name="Rounded Rectangle 25"/>
            <p:cNvSpPr/>
            <p:nvPr/>
          </p:nvSpPr>
          <p:spPr>
            <a:xfrm>
              <a:off x="457200" y="1642683"/>
              <a:ext cx="3276600" cy="760651"/>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17525"/>
              <a:r>
                <a:rPr lang="en-US" b="1" dirty="0"/>
                <a:t>Claim at 62</a:t>
              </a:r>
              <a:endParaRPr lang="en-US" sz="1200" dirty="0"/>
            </a:p>
          </p:txBody>
        </p:sp>
        <p:sp>
          <p:nvSpPr>
            <p:cNvPr id="27" name="Rectangle 26"/>
            <p:cNvSpPr/>
            <p:nvPr/>
          </p:nvSpPr>
          <p:spPr>
            <a:xfrm>
              <a:off x="3810000" y="1706071"/>
              <a:ext cx="2363404" cy="614464"/>
            </a:xfrm>
            <a:prstGeom prst="rect">
              <a:avLst/>
            </a:prstGeom>
          </p:spPr>
          <p:txBody>
            <a:bodyPr wrap="none">
              <a:spAutoFit/>
            </a:bodyPr>
            <a:lstStyle/>
            <a:p>
              <a:pPr marL="230188" indent="-230188">
                <a:spcBef>
                  <a:spcPts val="0"/>
                </a:spcBef>
                <a:buFont typeface="Wingdings" pitchFamily="2" charset="2"/>
                <a:buChar char="§"/>
              </a:pPr>
              <a:r>
                <a:rPr lang="en-US" sz="1400" dirty="0">
                  <a:solidFill>
                    <a:schemeClr val="accent5">
                      <a:lumMod val="50000"/>
                    </a:schemeClr>
                  </a:solidFill>
                </a:rPr>
                <a:t>$414,000 Gary’s benefit</a:t>
              </a:r>
            </a:p>
            <a:p>
              <a:pPr marL="230188" indent="-230188">
                <a:spcBef>
                  <a:spcPts val="0"/>
                </a:spcBef>
                <a:buFont typeface="Wingdings" pitchFamily="2" charset="2"/>
                <a:buChar char="§"/>
              </a:pPr>
              <a:r>
                <a:rPr lang="en-US" sz="1400" dirty="0">
                  <a:solidFill>
                    <a:schemeClr val="accent5">
                      <a:lumMod val="50000"/>
                    </a:schemeClr>
                  </a:solidFill>
                </a:rPr>
                <a:t>$193,200 Amy’s spousal</a:t>
              </a:r>
            </a:p>
            <a:p>
              <a:pPr marL="230188" indent="-230188">
                <a:spcBef>
                  <a:spcPts val="0"/>
                </a:spcBef>
                <a:buFont typeface="Wingdings" pitchFamily="2" charset="2"/>
                <a:buChar char="§"/>
              </a:pPr>
              <a:r>
                <a:rPr lang="en-US" sz="1400" dirty="0">
                  <a:solidFill>
                    <a:schemeClr val="accent5">
                      <a:lumMod val="50000"/>
                    </a:schemeClr>
                  </a:solidFill>
                </a:rPr>
                <a:t>$138,600 Amy’s survivor</a:t>
              </a:r>
            </a:p>
          </p:txBody>
        </p:sp>
      </p:grpSp>
      <p:grpSp>
        <p:nvGrpSpPr>
          <p:cNvPr id="3" name="Group 21"/>
          <p:cNvGrpSpPr/>
          <p:nvPr/>
        </p:nvGrpSpPr>
        <p:grpSpPr>
          <a:xfrm>
            <a:off x="457200" y="3124200"/>
            <a:ext cx="5707932" cy="914400"/>
            <a:chOff x="457200" y="2716428"/>
            <a:chExt cx="5707932" cy="1219200"/>
          </a:xfrm>
        </p:grpSpPr>
        <p:sp>
          <p:nvSpPr>
            <p:cNvPr id="29" name="Rounded Rectangle 28"/>
            <p:cNvSpPr/>
            <p:nvPr/>
          </p:nvSpPr>
          <p:spPr>
            <a:xfrm>
              <a:off x="457200" y="2716428"/>
              <a:ext cx="3276600" cy="1219200"/>
            </a:xfrm>
            <a:prstGeom prst="roundRect">
              <a:avLst>
                <a:gd name="adj" fmla="val 4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17525"/>
              <a:r>
                <a:rPr lang="en-US" b="1" dirty="0"/>
                <a:t>Claim at FRA</a:t>
              </a:r>
              <a:endParaRPr lang="en-US" b="1" dirty="0">
                <a:solidFill>
                  <a:srgbClr val="FAD200"/>
                </a:solidFill>
              </a:endParaRPr>
            </a:p>
          </p:txBody>
        </p:sp>
        <p:sp>
          <p:nvSpPr>
            <p:cNvPr id="30" name="Rectangle 29"/>
            <p:cNvSpPr/>
            <p:nvPr/>
          </p:nvSpPr>
          <p:spPr>
            <a:xfrm>
              <a:off x="3810000" y="2849143"/>
              <a:ext cx="2355132" cy="984885"/>
            </a:xfrm>
            <a:prstGeom prst="rect">
              <a:avLst/>
            </a:prstGeom>
          </p:spPr>
          <p:txBody>
            <a:bodyPr wrap="none">
              <a:spAutoFit/>
            </a:bodyPr>
            <a:lstStyle/>
            <a:p>
              <a:pPr marL="230188" indent="-230188">
                <a:spcBef>
                  <a:spcPts val="0"/>
                </a:spcBef>
                <a:buFont typeface="Wingdings" pitchFamily="2" charset="2"/>
                <a:buChar char="§"/>
              </a:pPr>
              <a:r>
                <a:rPr lang="en-US" sz="1400" dirty="0">
                  <a:solidFill>
                    <a:schemeClr val="accent5">
                      <a:lumMod val="50000"/>
                    </a:schemeClr>
                  </a:solidFill>
                </a:rPr>
                <a:t>$456,000 Gary’s benefit</a:t>
              </a:r>
            </a:p>
            <a:p>
              <a:pPr marL="230188" indent="-230188">
                <a:spcBef>
                  <a:spcPts val="0"/>
                </a:spcBef>
                <a:buFont typeface="Wingdings" pitchFamily="2" charset="2"/>
                <a:buChar char="§"/>
              </a:pPr>
              <a:r>
                <a:rPr lang="en-US" sz="1400" dirty="0">
                  <a:solidFill>
                    <a:schemeClr val="accent5">
                      <a:lumMod val="50000"/>
                    </a:schemeClr>
                  </a:solidFill>
                </a:rPr>
                <a:t>$228,000 Amy’s spousal</a:t>
              </a:r>
            </a:p>
            <a:p>
              <a:pPr marL="230188" indent="-230188">
                <a:spcBef>
                  <a:spcPts val="0"/>
                </a:spcBef>
                <a:buFont typeface="Wingdings" pitchFamily="2" charset="2"/>
                <a:buChar char="§"/>
              </a:pPr>
              <a:r>
                <a:rPr lang="en-US" sz="1400" dirty="0">
                  <a:solidFill>
                    <a:schemeClr val="accent5">
                      <a:lumMod val="50000"/>
                    </a:schemeClr>
                  </a:solidFill>
                </a:rPr>
                <a:t>$168,000 Amy’s survivor</a:t>
              </a:r>
            </a:p>
          </p:txBody>
        </p:sp>
      </p:grpSp>
      <p:grpSp>
        <p:nvGrpSpPr>
          <p:cNvPr id="4" name="Group 22"/>
          <p:cNvGrpSpPr/>
          <p:nvPr/>
        </p:nvGrpSpPr>
        <p:grpSpPr>
          <a:xfrm>
            <a:off x="457200" y="1905000"/>
            <a:ext cx="5707932" cy="914400"/>
            <a:chOff x="457200" y="4267199"/>
            <a:chExt cx="5707932" cy="914400"/>
          </a:xfrm>
        </p:grpSpPr>
        <p:sp>
          <p:nvSpPr>
            <p:cNvPr id="32" name="Rounded Rectangle 31"/>
            <p:cNvSpPr/>
            <p:nvPr/>
          </p:nvSpPr>
          <p:spPr>
            <a:xfrm>
              <a:off x="457200" y="4267199"/>
              <a:ext cx="3276600" cy="914400"/>
            </a:xfrm>
            <a:prstGeom prst="roundRect">
              <a:avLst>
                <a:gd name="adj" fmla="val 4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17525"/>
              <a:r>
                <a:rPr lang="en-US" b="1" dirty="0"/>
                <a:t>Claim at 70</a:t>
              </a:r>
              <a:endParaRPr lang="en-US" b="1" dirty="0">
                <a:solidFill>
                  <a:srgbClr val="FAD200"/>
                </a:solidFill>
              </a:endParaRPr>
            </a:p>
          </p:txBody>
        </p:sp>
        <p:sp>
          <p:nvSpPr>
            <p:cNvPr id="33" name="Rectangle 32"/>
            <p:cNvSpPr/>
            <p:nvPr/>
          </p:nvSpPr>
          <p:spPr>
            <a:xfrm>
              <a:off x="3810000" y="4343399"/>
              <a:ext cx="2355132" cy="738664"/>
            </a:xfrm>
            <a:prstGeom prst="rect">
              <a:avLst/>
            </a:prstGeom>
          </p:spPr>
          <p:txBody>
            <a:bodyPr wrap="none">
              <a:spAutoFit/>
            </a:bodyPr>
            <a:lstStyle/>
            <a:p>
              <a:pPr marL="230188" indent="-230188">
                <a:spcBef>
                  <a:spcPts val="0"/>
                </a:spcBef>
                <a:buFont typeface="Wingdings" pitchFamily="2" charset="2"/>
                <a:buChar char="§"/>
              </a:pPr>
              <a:r>
                <a:rPr lang="en-US" sz="1400" dirty="0">
                  <a:solidFill>
                    <a:schemeClr val="accent5">
                      <a:lumMod val="50000"/>
                    </a:schemeClr>
                  </a:solidFill>
                </a:rPr>
                <a:t>$475,200 Gary’s benefit</a:t>
              </a:r>
            </a:p>
            <a:p>
              <a:pPr marL="230188" indent="-230188">
                <a:spcBef>
                  <a:spcPts val="0"/>
                </a:spcBef>
                <a:buFont typeface="Wingdings" pitchFamily="2" charset="2"/>
                <a:buChar char="§"/>
              </a:pPr>
              <a:r>
                <a:rPr lang="en-US" sz="1400" dirty="0">
                  <a:solidFill>
                    <a:schemeClr val="accent5">
                      <a:lumMod val="50000"/>
                    </a:schemeClr>
                  </a:solidFill>
                </a:rPr>
                <a:t>$180,000 Amy’s spousal</a:t>
              </a:r>
            </a:p>
            <a:p>
              <a:pPr marL="230188" indent="-230188">
                <a:spcBef>
                  <a:spcPts val="0"/>
                </a:spcBef>
                <a:buFont typeface="Wingdings" pitchFamily="2" charset="2"/>
                <a:buChar char="§"/>
              </a:pPr>
              <a:r>
                <a:rPr lang="en-US" sz="1400" dirty="0">
                  <a:solidFill>
                    <a:schemeClr val="accent5">
                      <a:lumMod val="50000"/>
                    </a:schemeClr>
                  </a:solidFill>
                </a:rPr>
                <a:t>$221,760 Amy’s survivor</a:t>
              </a:r>
            </a:p>
          </p:txBody>
        </p:sp>
      </p:grpSp>
      <p:sp>
        <p:nvSpPr>
          <p:cNvPr id="5" name="TextBox 4"/>
          <p:cNvSpPr txBox="1"/>
          <p:nvPr/>
        </p:nvSpPr>
        <p:spPr>
          <a:xfrm>
            <a:off x="457200" y="1143000"/>
            <a:ext cx="4724400" cy="381000"/>
          </a:xfrm>
          <a:prstGeom prst="rect">
            <a:avLst/>
          </a:prstGeom>
          <a:noFill/>
        </p:spPr>
        <p:txBody>
          <a:bodyPr wrap="square" rtlCol="0">
            <a:spAutoFit/>
          </a:bodyPr>
          <a:lstStyle/>
          <a:p>
            <a:r>
              <a:rPr lang="en-US" dirty="0"/>
              <a:t>Assume Gary Passes Away at 85; Amy at 92</a:t>
            </a:r>
          </a:p>
        </p:txBody>
      </p:sp>
      <p:sp>
        <p:nvSpPr>
          <p:cNvPr id="18" name="TextBox 17"/>
          <p:cNvSpPr txBox="1"/>
          <p:nvPr/>
        </p:nvSpPr>
        <p:spPr>
          <a:xfrm>
            <a:off x="372397" y="5588913"/>
            <a:ext cx="8475405" cy="430887"/>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a:t>
            </a:r>
          </a:p>
          <a:p>
            <a:r>
              <a:rPr lang="en-US" sz="1100" dirty="0">
                <a:solidFill>
                  <a:schemeClr val="accent5"/>
                </a:solidFill>
                <a:latin typeface="Arial Narrow" pitchFamily="34" charset="0"/>
              </a:rPr>
              <a:t> Assumes death at age 92. As the specifics for your situation may be different, please go to ssa.gov for more information.</a:t>
            </a:r>
          </a:p>
        </p:txBody>
      </p:sp>
    </p:spTree>
    <p:extLst>
      <p:ext uri="{BB962C8B-B14F-4D97-AF65-F5344CB8AC3E}">
        <p14:creationId xmlns:p14="http://schemas.microsoft.com/office/powerpoint/2010/main" val="2713902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31" name="Rectangle 7"/>
          <p:cNvSpPr>
            <a:spLocks noGrp="1" noChangeArrowheads="1"/>
          </p:cNvSpPr>
          <p:nvPr>
            <p:ph type="title"/>
          </p:nvPr>
        </p:nvSpPr>
        <p:spPr>
          <a:xfrm>
            <a:off x="152400" y="76200"/>
            <a:ext cx="8839200" cy="1066800"/>
          </a:xfrm>
          <a:prstGeom prst="rect">
            <a:avLst/>
          </a:prstGeom>
        </p:spPr>
        <p:txBody>
          <a:bodyPr/>
          <a:lstStyle/>
          <a:p>
            <a:r>
              <a:rPr lang="en-US" dirty="0"/>
              <a:t>Collecting Benefits from a Divorced Spouse</a:t>
            </a:r>
          </a:p>
        </p:txBody>
      </p:sp>
      <p:sp>
        <p:nvSpPr>
          <p:cNvPr id="410628" name="Text Box 4"/>
          <p:cNvSpPr txBox="1">
            <a:spLocks noChangeArrowheads="1"/>
          </p:cNvSpPr>
          <p:nvPr/>
        </p:nvSpPr>
        <p:spPr bwMode="auto">
          <a:xfrm>
            <a:off x="609600" y="6003925"/>
            <a:ext cx="7772400" cy="473075"/>
          </a:xfrm>
          <a:prstGeom prst="rect">
            <a:avLst/>
          </a:prstGeom>
          <a:noFill/>
          <a:ln w="9525" algn="ctr">
            <a:noFill/>
            <a:miter lim="800000"/>
            <a:headEnd/>
            <a:tailEnd/>
          </a:ln>
          <a:effectLst/>
        </p:spPr>
        <p:txBody>
          <a:bodyPr lIns="0" rIns="0" anchor="b"/>
          <a:lstStyle/>
          <a:p>
            <a:pPr eaLnBrk="0" hangingPunct="0">
              <a:spcBef>
                <a:spcPct val="50000"/>
              </a:spcBef>
            </a:pPr>
            <a:endParaRPr lang="en-US" sz="1100" i="1">
              <a:ea typeface="ＭＳ Ｐゴシック" pitchFamily="34" charset="-128"/>
            </a:endParaRPr>
          </a:p>
        </p:txBody>
      </p:sp>
      <p:sp>
        <p:nvSpPr>
          <p:cNvPr id="12" name="Content Placeholder 6"/>
          <p:cNvSpPr txBox="1">
            <a:spLocks/>
          </p:cNvSpPr>
          <p:nvPr/>
        </p:nvSpPr>
        <p:spPr>
          <a:xfrm>
            <a:off x="4876800" y="4176179"/>
            <a:ext cx="4038600" cy="1524000"/>
          </a:xfrm>
          <a:prstGeom prst="rect">
            <a:avLst/>
          </a:prstGeom>
        </p:spPr>
        <p:txBody>
          <a:bodyPr/>
          <a:lstStyle/>
          <a:p>
            <a:pPr lvl="0">
              <a:spcBef>
                <a:spcPts val="1800"/>
              </a:spcBef>
              <a:buClr>
                <a:srgbClr val="C00000"/>
              </a:buClr>
            </a:pPr>
            <a:r>
              <a:rPr lang="en-US" sz="2000" b="1" dirty="0">
                <a:solidFill>
                  <a:schemeClr val="accent5">
                    <a:lumMod val="75000"/>
                  </a:schemeClr>
                </a:solidFill>
                <a:latin typeface="+mj-lt"/>
                <a:cs typeface="Arial" pitchFamily="34" charset="0"/>
              </a:rPr>
              <a:t>Survivor benefits:</a:t>
            </a:r>
          </a:p>
          <a:p>
            <a:pPr marL="339725" lvl="1" indent="-225425">
              <a:spcBef>
                <a:spcPct val="25000"/>
              </a:spcBef>
              <a:buClr>
                <a:schemeClr val="accent2"/>
              </a:buClr>
              <a:buFont typeface="Wingdings" pitchFamily="2" charset="2"/>
              <a:buChar char="§"/>
            </a:pPr>
            <a:r>
              <a:rPr lang="en-US" sz="1600" dirty="0">
                <a:solidFill>
                  <a:schemeClr val="accent5">
                    <a:lumMod val="75000"/>
                  </a:schemeClr>
                </a:solidFill>
                <a:latin typeface="Arial" pitchFamily="34" charset="0"/>
                <a:cs typeface="Arial" pitchFamily="34" charset="0"/>
              </a:rPr>
              <a:t>Marriage lasted at least 10 years</a:t>
            </a:r>
          </a:p>
          <a:p>
            <a:pPr marL="339725" lvl="1" indent="-225425">
              <a:spcBef>
                <a:spcPct val="25000"/>
              </a:spcBef>
              <a:buClr>
                <a:schemeClr val="accent2"/>
              </a:buClr>
              <a:buFont typeface="Wingdings" pitchFamily="2" charset="2"/>
              <a:buChar char="§"/>
            </a:pPr>
            <a:r>
              <a:rPr lang="en-US" sz="1600" dirty="0">
                <a:solidFill>
                  <a:schemeClr val="accent5">
                    <a:lumMod val="75000"/>
                  </a:schemeClr>
                </a:solidFill>
                <a:latin typeface="Arial" pitchFamily="34" charset="0"/>
                <a:cs typeface="Arial" pitchFamily="34" charset="0"/>
              </a:rPr>
              <a:t>At least age 60 or older </a:t>
            </a:r>
          </a:p>
          <a:p>
            <a:pPr marL="339725" lvl="1" indent="-225425">
              <a:spcBef>
                <a:spcPct val="25000"/>
              </a:spcBef>
              <a:buClr>
                <a:schemeClr val="accent2"/>
              </a:buClr>
              <a:buFont typeface="Wingdings" pitchFamily="2" charset="2"/>
              <a:buChar char="§"/>
            </a:pPr>
            <a:r>
              <a:rPr lang="en-US" sz="1600" dirty="0">
                <a:solidFill>
                  <a:schemeClr val="accent5">
                    <a:lumMod val="75000"/>
                  </a:schemeClr>
                </a:solidFill>
                <a:latin typeface="Arial" pitchFamily="34" charset="0"/>
                <a:cs typeface="Arial" pitchFamily="34" charset="0"/>
              </a:rPr>
              <a:t>Cannot remarry until over age 60</a:t>
            </a:r>
          </a:p>
        </p:txBody>
      </p:sp>
      <p:sp>
        <p:nvSpPr>
          <p:cNvPr id="15" name="Rectangle 8"/>
          <p:cNvSpPr txBox="1">
            <a:spLocks noChangeArrowheads="1"/>
          </p:cNvSpPr>
          <p:nvPr/>
        </p:nvSpPr>
        <p:spPr>
          <a:xfrm>
            <a:off x="4876800" y="990600"/>
            <a:ext cx="4038600" cy="1981200"/>
          </a:xfrm>
          <a:prstGeom prst="rect">
            <a:avLst/>
          </a:prstGeom>
        </p:spPr>
        <p:txBody>
          <a:bodyPr>
            <a:normAutofit/>
          </a:bodyPr>
          <a:lstStyle/>
          <a:p>
            <a:pPr marL="0" marR="0" lvl="0" indent="0" algn="l" defTabSz="914400" rtl="0" eaLnBrk="1" fontAlgn="auto" latinLnBrk="0" hangingPunct="1">
              <a:lnSpc>
                <a:spcPct val="100000"/>
              </a:lnSpc>
              <a:spcBef>
                <a:spcPts val="600"/>
              </a:spcBef>
              <a:spcAft>
                <a:spcPts val="0"/>
              </a:spcAft>
              <a:buClr>
                <a:schemeClr val="accent1"/>
              </a:buClr>
              <a:buSzTx/>
              <a:buFont typeface="Wingdings" pitchFamily="2" charset="2"/>
              <a:buNone/>
              <a:tabLst/>
              <a:defRPr/>
            </a:pPr>
            <a:r>
              <a:rPr kumimoji="0" lang="en-US" sz="2000" b="1" i="0" u="none" strike="noStrike" kern="1200" cap="none" spc="0" normalizeH="0" baseline="0" noProof="0" dirty="0">
                <a:ln>
                  <a:noFill/>
                </a:ln>
                <a:solidFill>
                  <a:schemeClr val="accent5">
                    <a:lumMod val="75000"/>
                  </a:schemeClr>
                </a:solidFill>
                <a:effectLst/>
                <a:uLnTx/>
                <a:uFillTx/>
                <a:latin typeface="+mj-lt"/>
                <a:ea typeface="+mn-ea"/>
                <a:cs typeface="Arial" pitchFamily="34" charset="0"/>
              </a:rPr>
              <a:t>Spousal benefits:</a:t>
            </a:r>
          </a:p>
          <a:p>
            <a:pPr marL="338138" marR="0" lvl="1" indent="-222250" algn="l" defTabSz="914400" rtl="0" eaLnBrk="1" fontAlgn="auto" latinLnBrk="0" hangingPunct="1">
              <a:lnSpc>
                <a:spcPct val="100000"/>
              </a:lnSpc>
              <a:spcBef>
                <a:spcPts val="600"/>
              </a:spcBef>
              <a:spcAft>
                <a:spcPts val="0"/>
              </a:spcAft>
              <a:buClr>
                <a:schemeClr val="accent2"/>
              </a:buClr>
              <a:buSzTx/>
              <a:buFont typeface="Wingdings" pitchFamily="2" charset="2"/>
              <a:buChar char="§"/>
              <a:tabLst/>
              <a:defRPr/>
            </a:pPr>
            <a:r>
              <a:rPr kumimoji="0" lang="en-US" sz="1600" b="0" i="0" u="none" strike="noStrike" kern="1200" cap="none" spc="0" normalizeH="0" baseline="0" noProof="0" dirty="0">
                <a:ln>
                  <a:noFill/>
                </a:ln>
                <a:solidFill>
                  <a:schemeClr val="accent5">
                    <a:lumMod val="75000"/>
                  </a:schemeClr>
                </a:solidFill>
                <a:effectLst/>
                <a:uLnTx/>
                <a:uFillTx/>
                <a:latin typeface="+mj-lt"/>
                <a:ea typeface="+mn-ea"/>
                <a:cs typeface="Arial" pitchFamily="34" charset="0"/>
              </a:rPr>
              <a:t>Marriage lasted at least 10 years</a:t>
            </a:r>
          </a:p>
          <a:p>
            <a:pPr marL="338138" marR="0" lvl="1" indent="-222250" algn="l" defTabSz="914400" rtl="0" eaLnBrk="1" fontAlgn="auto" latinLnBrk="0" hangingPunct="1">
              <a:lnSpc>
                <a:spcPct val="100000"/>
              </a:lnSpc>
              <a:spcBef>
                <a:spcPts val="600"/>
              </a:spcBef>
              <a:spcAft>
                <a:spcPts val="0"/>
              </a:spcAft>
              <a:buClr>
                <a:schemeClr val="accent2"/>
              </a:buClr>
              <a:buSzTx/>
              <a:buFont typeface="Wingdings" pitchFamily="2" charset="2"/>
              <a:buChar char="§"/>
              <a:tabLst/>
              <a:defRPr/>
            </a:pPr>
            <a:r>
              <a:rPr kumimoji="0" lang="en-US" sz="1600" b="0" i="0" u="none" strike="noStrike" kern="1200" cap="none" spc="0" normalizeH="0" baseline="0" noProof="0" dirty="0">
                <a:ln>
                  <a:noFill/>
                </a:ln>
                <a:solidFill>
                  <a:schemeClr val="accent5">
                    <a:lumMod val="75000"/>
                  </a:schemeClr>
                </a:solidFill>
                <a:effectLst/>
                <a:uLnTx/>
                <a:uFillTx/>
                <a:latin typeface="+mj-lt"/>
                <a:ea typeface="+mn-ea"/>
                <a:cs typeface="Arial" pitchFamily="34" charset="0"/>
              </a:rPr>
              <a:t>Cannot</a:t>
            </a:r>
            <a:r>
              <a:rPr kumimoji="0" lang="en-US" sz="1600" b="0" i="0" u="none" strike="noStrike" kern="1200" cap="none" spc="0" normalizeH="0" noProof="0" dirty="0">
                <a:ln>
                  <a:noFill/>
                </a:ln>
                <a:solidFill>
                  <a:schemeClr val="accent5">
                    <a:lumMod val="75000"/>
                  </a:schemeClr>
                </a:solidFill>
                <a:effectLst/>
                <a:uLnTx/>
                <a:uFillTx/>
                <a:latin typeface="+mj-lt"/>
                <a:ea typeface="+mn-ea"/>
                <a:cs typeface="Arial" pitchFamily="34" charset="0"/>
              </a:rPr>
              <a:t> </a:t>
            </a:r>
            <a:r>
              <a:rPr kumimoji="0" lang="en-US" sz="1600" b="0" i="0" u="none" strike="noStrike" kern="1200" cap="none" spc="0" normalizeH="0" baseline="0" noProof="0" dirty="0">
                <a:ln>
                  <a:noFill/>
                </a:ln>
                <a:solidFill>
                  <a:schemeClr val="accent5">
                    <a:lumMod val="75000"/>
                  </a:schemeClr>
                </a:solidFill>
                <a:effectLst/>
                <a:uLnTx/>
                <a:uFillTx/>
                <a:latin typeface="+mj-lt"/>
                <a:ea typeface="+mn-ea"/>
                <a:cs typeface="Arial" pitchFamily="34" charset="0"/>
              </a:rPr>
              <a:t>be remarried</a:t>
            </a:r>
          </a:p>
          <a:p>
            <a:pPr marL="338138" marR="0" lvl="1" indent="-222250" algn="l" defTabSz="914400" rtl="0" eaLnBrk="1" fontAlgn="auto" latinLnBrk="0" hangingPunct="1">
              <a:lnSpc>
                <a:spcPct val="100000"/>
              </a:lnSpc>
              <a:spcBef>
                <a:spcPts val="600"/>
              </a:spcBef>
              <a:spcAft>
                <a:spcPts val="0"/>
              </a:spcAft>
              <a:buClr>
                <a:schemeClr val="accent2"/>
              </a:buClr>
              <a:buSzTx/>
              <a:buFont typeface="Wingdings" pitchFamily="2" charset="2"/>
              <a:buChar char="§"/>
              <a:tabLst/>
              <a:defRPr/>
            </a:pPr>
            <a:r>
              <a:rPr kumimoji="0" lang="en-US" sz="1600" b="0" i="0" u="none" strike="noStrike" kern="1200" cap="none" spc="0" normalizeH="0" baseline="0" noProof="0" dirty="0">
                <a:ln>
                  <a:noFill/>
                </a:ln>
                <a:solidFill>
                  <a:schemeClr val="accent5">
                    <a:lumMod val="75000"/>
                  </a:schemeClr>
                </a:solidFill>
                <a:effectLst/>
                <a:uLnTx/>
                <a:uFillTx/>
                <a:latin typeface="+mj-lt"/>
                <a:ea typeface="+mn-ea"/>
                <a:cs typeface="Arial" pitchFamily="34" charset="0"/>
              </a:rPr>
              <a:t>Ex-spouse is entitled to </a:t>
            </a:r>
            <a:br>
              <a:rPr kumimoji="0" lang="en-US" sz="1600" b="0" i="0" u="none" strike="noStrike" kern="1200" cap="none" spc="0" normalizeH="0" baseline="0" noProof="0" dirty="0">
                <a:ln>
                  <a:noFill/>
                </a:ln>
                <a:solidFill>
                  <a:schemeClr val="accent5">
                    <a:lumMod val="75000"/>
                  </a:schemeClr>
                </a:solidFill>
                <a:effectLst/>
                <a:uLnTx/>
                <a:uFillTx/>
                <a:latin typeface="+mj-lt"/>
                <a:ea typeface="+mn-ea"/>
                <a:cs typeface="Arial" pitchFamily="34" charset="0"/>
              </a:rPr>
            </a:br>
            <a:r>
              <a:rPr kumimoji="0" lang="en-US" sz="1600" b="0" i="0" u="none" strike="noStrike" kern="1200" cap="none" spc="0" normalizeH="0" baseline="0" noProof="0" dirty="0">
                <a:ln>
                  <a:noFill/>
                </a:ln>
                <a:solidFill>
                  <a:schemeClr val="accent5">
                    <a:lumMod val="75000"/>
                  </a:schemeClr>
                </a:solidFill>
                <a:effectLst/>
                <a:uLnTx/>
                <a:uFillTx/>
                <a:latin typeface="+mj-lt"/>
                <a:ea typeface="+mn-ea"/>
                <a:cs typeface="Arial" pitchFamily="34" charset="0"/>
              </a:rPr>
              <a:t>Social Security</a:t>
            </a:r>
          </a:p>
        </p:txBody>
      </p:sp>
      <p:grpSp>
        <p:nvGrpSpPr>
          <p:cNvPr id="2" name="Group 21"/>
          <p:cNvGrpSpPr/>
          <p:nvPr/>
        </p:nvGrpSpPr>
        <p:grpSpPr>
          <a:xfrm>
            <a:off x="304800" y="1295400"/>
            <a:ext cx="4495800" cy="4038600"/>
            <a:chOff x="304800" y="1295400"/>
            <a:chExt cx="4495800" cy="4038600"/>
          </a:xfrm>
        </p:grpSpPr>
        <p:sp>
          <p:nvSpPr>
            <p:cNvPr id="17" name="Bent Arrow 16"/>
            <p:cNvSpPr/>
            <p:nvPr/>
          </p:nvSpPr>
          <p:spPr>
            <a:xfrm>
              <a:off x="3200400" y="1295400"/>
              <a:ext cx="1600200" cy="1676400"/>
            </a:xfrm>
            <a:prstGeom prst="bentArrow">
              <a:avLst>
                <a:gd name="adj1" fmla="val 29870"/>
                <a:gd name="adj2" fmla="val 29372"/>
                <a:gd name="adj3" fmla="val 44478"/>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flipV="1">
              <a:off x="3200400" y="3657600"/>
              <a:ext cx="1600200" cy="1676400"/>
            </a:xfrm>
            <a:prstGeom prst="bentArrow">
              <a:avLst>
                <a:gd name="adj1" fmla="val 29870"/>
                <a:gd name="adj2" fmla="val 29372"/>
                <a:gd name="adj3" fmla="val 44478"/>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304800" y="2438400"/>
              <a:ext cx="3810000" cy="1828800"/>
            </a:xfrm>
            <a:prstGeom prst="roundRect">
              <a:avLst>
                <a:gd name="adj" fmla="val 31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spcBef>
                  <a:spcPts val="600"/>
                </a:spcBef>
                <a:buClr>
                  <a:schemeClr val="accent2"/>
                </a:buClr>
              </a:pPr>
              <a:r>
                <a:rPr lang="en-US" sz="2400" b="1" dirty="0">
                  <a:solidFill>
                    <a:srgbClr val="FFFFFF"/>
                  </a:solidFill>
                  <a:cs typeface="Arial" pitchFamily="34" charset="0"/>
                </a:rPr>
                <a:t>Spousal benefits</a:t>
              </a:r>
              <a:br>
                <a:rPr lang="en-US" sz="2400" b="1" dirty="0">
                  <a:solidFill>
                    <a:srgbClr val="FFFFFF"/>
                  </a:solidFill>
                  <a:cs typeface="Arial" pitchFamily="34" charset="0"/>
                </a:rPr>
              </a:br>
              <a:endParaRPr lang="en-US" sz="2400" b="1" dirty="0">
                <a:solidFill>
                  <a:srgbClr val="FFFFFF"/>
                </a:solidFill>
                <a:cs typeface="Arial" pitchFamily="34" charset="0"/>
              </a:endParaRPr>
            </a:p>
            <a:p>
              <a:pPr marL="285750" indent="-285750" algn="ctr">
                <a:spcBef>
                  <a:spcPts val="600"/>
                </a:spcBef>
                <a:buClr>
                  <a:schemeClr val="accent2"/>
                </a:buClr>
              </a:pPr>
              <a:r>
                <a:rPr lang="en-US" sz="2400" b="1" dirty="0">
                  <a:solidFill>
                    <a:srgbClr val="FFFFFF"/>
                  </a:solidFill>
                  <a:cs typeface="Arial" pitchFamily="34" charset="0"/>
                </a:rPr>
                <a:t>Survivor benefits</a:t>
              </a:r>
            </a:p>
          </p:txBody>
        </p:sp>
      </p:grpSp>
      <p:cxnSp>
        <p:nvCxnSpPr>
          <p:cNvPr id="21" name="Straight Connector 20"/>
          <p:cNvCxnSpPr/>
          <p:nvPr/>
        </p:nvCxnSpPr>
        <p:spPr>
          <a:xfrm>
            <a:off x="838200" y="3352800"/>
            <a:ext cx="2667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A9FA2E-D97F-40AD-A0B2-1E5AD5774CD6}"/>
              </a:ext>
            </a:extLst>
          </p:cNvPr>
          <p:cNvSpPr txBox="1"/>
          <p:nvPr/>
        </p:nvSpPr>
        <p:spPr>
          <a:xfrm>
            <a:off x="348726" y="5681990"/>
            <a:ext cx="8610600" cy="261610"/>
          </a:xfrm>
          <a:prstGeom prst="rect">
            <a:avLst/>
          </a:prstGeom>
          <a:noFill/>
        </p:spPr>
        <p:txBody>
          <a:bodyPr wrap="square" rtlCol="0">
            <a:spAutoFit/>
          </a:bodyPr>
          <a:lstStyle/>
          <a:p>
            <a:r>
              <a:rPr lang="en-US" sz="1100" dirty="0">
                <a:solidFill>
                  <a:schemeClr val="accent5">
                    <a:lumMod val="75000"/>
                  </a:schemeClr>
                </a:solidFill>
                <a:latin typeface="Arial Narrow" pitchFamily="34" charset="0"/>
              </a:rPr>
              <a:t>Source: “What Every Woman Should Know”, SSA Publication No. 05-10127 ICN 480067; June 2017</a:t>
            </a:r>
          </a:p>
        </p:txBody>
      </p:sp>
    </p:spTree>
    <p:extLst>
      <p:ext uri="{BB962C8B-B14F-4D97-AF65-F5344CB8AC3E}">
        <p14:creationId xmlns:p14="http://schemas.microsoft.com/office/powerpoint/2010/main" val="2938136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r>
              <a:rPr lang="en-US" dirty="0"/>
              <a:t>The Bipartisan Budget Act, signed into law in late 2015, has dramatically changed the landscape of Social Security planning</a:t>
            </a:r>
          </a:p>
          <a:p>
            <a:pPr lvl="1">
              <a:spcBef>
                <a:spcPts val="1200"/>
              </a:spcBef>
            </a:pPr>
            <a:r>
              <a:rPr lang="en-US" dirty="0"/>
              <a:t>The new law directly impacts two powerful claiming strategies: </a:t>
            </a:r>
          </a:p>
          <a:p>
            <a:pPr marL="1257300" lvl="2" indent="-342900">
              <a:buFont typeface="+mj-lt"/>
              <a:buAutoNum type="arabicPeriod"/>
            </a:pPr>
            <a:r>
              <a:rPr lang="en-US" dirty="0"/>
              <a:t> Restricted Application</a:t>
            </a:r>
          </a:p>
          <a:p>
            <a:pPr marL="1257300" lvl="2" indent="-342900">
              <a:buFont typeface="+mj-lt"/>
              <a:buAutoNum type="arabicPeriod"/>
            </a:pPr>
            <a:r>
              <a:rPr lang="en-US" dirty="0"/>
              <a:t> File and Suspend</a:t>
            </a:r>
          </a:p>
          <a:p>
            <a:pPr lvl="1">
              <a:spcBef>
                <a:spcPts val="1200"/>
              </a:spcBef>
            </a:pPr>
            <a:r>
              <a:rPr lang="en-US" dirty="0"/>
              <a:t>The Restricted Application remains available to anyone who has attained the age of 62 before December 31, 2015</a:t>
            </a:r>
          </a:p>
          <a:p>
            <a:pPr lvl="1">
              <a:spcBef>
                <a:spcPts val="1200"/>
              </a:spcBef>
            </a:pPr>
            <a:r>
              <a:rPr lang="en-US" dirty="0"/>
              <a:t>The File and Suspend strategy is no longer available. However, those who have already filed and suspended their benefits prior to April 30, 2016 will not be impacted</a:t>
            </a:r>
          </a:p>
          <a:p>
            <a:pPr lvl="1"/>
            <a:endParaRPr lang="en-US" dirty="0"/>
          </a:p>
        </p:txBody>
      </p:sp>
      <p:sp>
        <p:nvSpPr>
          <p:cNvPr id="6" name="Title 5"/>
          <p:cNvSpPr>
            <a:spLocks noGrp="1"/>
          </p:cNvSpPr>
          <p:nvPr>
            <p:ph type="title"/>
          </p:nvPr>
        </p:nvSpPr>
        <p:spPr>
          <a:xfrm>
            <a:off x="457200" y="76200"/>
            <a:ext cx="8305800" cy="1066800"/>
          </a:xfrm>
          <a:prstGeom prst="rect">
            <a:avLst/>
          </a:prstGeom>
        </p:spPr>
        <p:txBody>
          <a:bodyPr/>
          <a:lstStyle/>
          <a:p>
            <a:r>
              <a:rPr lang="en-US" dirty="0"/>
              <a:t>Changes to Strategies</a:t>
            </a:r>
          </a:p>
        </p:txBody>
      </p:sp>
      <p:sp>
        <p:nvSpPr>
          <p:cNvPr id="7" name="Rectangle 6"/>
          <p:cNvSpPr/>
          <p:nvPr/>
        </p:nvSpPr>
        <p:spPr>
          <a:xfrm>
            <a:off x="251460" y="5715000"/>
            <a:ext cx="3710940" cy="261610"/>
          </a:xfrm>
          <a:prstGeom prst="rect">
            <a:avLst/>
          </a:prstGeom>
        </p:spPr>
        <p:txBody>
          <a:bodyPr wrap="square">
            <a:spAutoFit/>
          </a:bodyPr>
          <a:lstStyle/>
          <a:p>
            <a:r>
              <a:rPr lang="en-US" sz="1100" dirty="0">
                <a:solidFill>
                  <a:schemeClr val="accent5">
                    <a:lumMod val="75000"/>
                  </a:schemeClr>
                </a:solidFill>
                <a:latin typeface="Arial Narrow" pitchFamily="34" charset="0"/>
              </a:rPr>
              <a:t>Source: The Bipartisan Budget Act of 2015, Pub. L. 114-74</a:t>
            </a:r>
          </a:p>
        </p:txBody>
      </p:sp>
    </p:spTree>
    <p:extLst>
      <p:ext uri="{BB962C8B-B14F-4D97-AF65-F5344CB8AC3E}">
        <p14:creationId xmlns:p14="http://schemas.microsoft.com/office/powerpoint/2010/main" val="1511297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305800" cy="1066800"/>
          </a:xfrm>
          <a:prstGeom prst="rect">
            <a:avLst/>
          </a:prstGeom>
        </p:spPr>
        <p:txBody>
          <a:bodyPr/>
          <a:lstStyle/>
          <a:p>
            <a:r>
              <a:rPr lang="en-US" dirty="0"/>
              <a:t>Social Security Maximization Strategies </a:t>
            </a:r>
            <a:br>
              <a:rPr lang="en-US" dirty="0"/>
            </a:br>
            <a:r>
              <a:rPr lang="en-US" sz="2400" b="0" dirty="0">
                <a:solidFill>
                  <a:schemeClr val="accent2"/>
                </a:solidFill>
              </a:rPr>
              <a:t>Options for widows and widowers</a:t>
            </a:r>
          </a:p>
        </p:txBody>
      </p:sp>
      <p:sp>
        <p:nvSpPr>
          <p:cNvPr id="6" name="Rectangle 17"/>
          <p:cNvSpPr>
            <a:spLocks noChangeArrowheads="1"/>
          </p:cNvSpPr>
          <p:nvPr/>
        </p:nvSpPr>
        <p:spPr bwMode="auto">
          <a:xfrm>
            <a:off x="0" y="1447800"/>
            <a:ext cx="7835900" cy="419100"/>
          </a:xfrm>
          <a:prstGeom prst="rect">
            <a:avLst/>
          </a:prstGeom>
          <a:solidFill>
            <a:schemeClr val="accent1"/>
          </a:solidFill>
          <a:ln w="9525">
            <a:noFill/>
            <a:miter lim="800000"/>
            <a:headEnd/>
            <a:tailEnd/>
          </a:ln>
        </p:spPr>
        <p:txBody>
          <a:bodyPr wrap="none" lIns="457200" anchor="ctr"/>
          <a:lstStyle/>
          <a:p>
            <a:pPr algn="l"/>
            <a:r>
              <a:rPr lang="en-US" sz="2200" dirty="0">
                <a:solidFill>
                  <a:schemeClr val="bg1"/>
                </a:solidFill>
              </a:rPr>
              <a:t>Age</a:t>
            </a:r>
          </a:p>
        </p:txBody>
      </p:sp>
      <p:sp>
        <p:nvSpPr>
          <p:cNvPr id="7" name="Rectangle 34"/>
          <p:cNvSpPr>
            <a:spLocks noChangeArrowheads="1"/>
          </p:cNvSpPr>
          <p:nvPr/>
        </p:nvSpPr>
        <p:spPr bwMode="auto">
          <a:xfrm>
            <a:off x="4876800" y="3214687"/>
            <a:ext cx="4267200" cy="1143000"/>
          </a:xfrm>
          <a:prstGeom prst="rect">
            <a:avLst/>
          </a:prstGeom>
          <a:solidFill>
            <a:schemeClr val="accent4"/>
          </a:solidFill>
          <a:ln w="28575" algn="ctr">
            <a:noFill/>
            <a:miter lim="800000"/>
            <a:headEnd/>
            <a:tailEnd/>
          </a:ln>
        </p:spPr>
        <p:txBody>
          <a:bodyPr/>
          <a:lstStyle/>
          <a:p>
            <a:r>
              <a:rPr lang="en-US" sz="1600" b="1" dirty="0">
                <a:solidFill>
                  <a:schemeClr val="accent1"/>
                </a:solidFill>
              </a:rPr>
              <a:t>Wendy’s own Social Security benefit:    </a:t>
            </a:r>
          </a:p>
          <a:p>
            <a:pPr lvl="1"/>
            <a:r>
              <a:rPr lang="en-US" sz="1600" dirty="0">
                <a:solidFill>
                  <a:schemeClr val="accent1"/>
                </a:solidFill>
              </a:rPr>
              <a:t>At age 62: $1,500</a:t>
            </a:r>
          </a:p>
          <a:p>
            <a:pPr lvl="1"/>
            <a:r>
              <a:rPr lang="en-US" sz="1600" dirty="0">
                <a:solidFill>
                  <a:schemeClr val="accent1"/>
                </a:solidFill>
              </a:rPr>
              <a:t>At age 66: $2,000</a:t>
            </a:r>
          </a:p>
          <a:p>
            <a:pPr lvl="1"/>
            <a:r>
              <a:rPr lang="en-US" sz="1600" dirty="0">
                <a:solidFill>
                  <a:schemeClr val="accent1"/>
                </a:solidFill>
              </a:rPr>
              <a:t>At age 70: $2,640</a:t>
            </a:r>
          </a:p>
        </p:txBody>
      </p:sp>
      <p:grpSp>
        <p:nvGrpSpPr>
          <p:cNvPr id="2" name="Group 38"/>
          <p:cNvGrpSpPr>
            <a:grpSpLocks/>
          </p:cNvGrpSpPr>
          <p:nvPr/>
        </p:nvGrpSpPr>
        <p:grpSpPr bwMode="auto">
          <a:xfrm>
            <a:off x="4800602" y="1503364"/>
            <a:ext cx="3467102" cy="1654176"/>
            <a:chOff x="3024" y="1034"/>
            <a:chExt cx="2184" cy="1042"/>
          </a:xfrm>
        </p:grpSpPr>
        <p:sp>
          <p:nvSpPr>
            <p:cNvPr id="9" name="Line 23"/>
            <p:cNvSpPr>
              <a:spLocks noChangeShapeType="1"/>
            </p:cNvSpPr>
            <p:nvPr/>
          </p:nvSpPr>
          <p:spPr bwMode="auto">
            <a:xfrm>
              <a:off x="4656" y="1392"/>
              <a:ext cx="0" cy="336"/>
            </a:xfrm>
            <a:prstGeom prst="line">
              <a:avLst/>
            </a:prstGeom>
            <a:noFill/>
            <a:ln w="57150">
              <a:solidFill>
                <a:schemeClr val="accent2"/>
              </a:solidFill>
              <a:round/>
              <a:headEnd/>
              <a:tailEnd/>
            </a:ln>
          </p:spPr>
          <p:txBody>
            <a:bodyPr/>
            <a:lstStyle/>
            <a:p>
              <a:endParaRPr lang="en-US"/>
            </a:p>
          </p:txBody>
        </p:sp>
        <p:sp>
          <p:nvSpPr>
            <p:cNvPr id="10" name="Oval 20"/>
            <p:cNvSpPr>
              <a:spLocks noChangeArrowheads="1"/>
            </p:cNvSpPr>
            <p:nvPr/>
          </p:nvSpPr>
          <p:spPr bwMode="auto">
            <a:xfrm>
              <a:off x="4592" y="1304"/>
              <a:ext cx="128" cy="128"/>
            </a:xfrm>
            <a:prstGeom prst="ellipse">
              <a:avLst/>
            </a:prstGeom>
            <a:solidFill>
              <a:schemeClr val="accent2"/>
            </a:solidFill>
            <a:ln w="28575">
              <a:noFill/>
              <a:round/>
              <a:headEnd/>
              <a:tailEnd/>
            </a:ln>
          </p:spPr>
          <p:txBody>
            <a:bodyPr wrap="none" anchor="ctr"/>
            <a:lstStyle/>
            <a:p>
              <a:endParaRPr lang="en-US"/>
            </a:p>
          </p:txBody>
        </p:sp>
        <p:sp>
          <p:nvSpPr>
            <p:cNvPr id="11" name="Rectangle 29"/>
            <p:cNvSpPr>
              <a:spLocks noChangeArrowheads="1"/>
            </p:cNvSpPr>
            <p:nvPr/>
          </p:nvSpPr>
          <p:spPr bwMode="auto">
            <a:xfrm>
              <a:off x="4575" y="1034"/>
              <a:ext cx="180" cy="194"/>
            </a:xfrm>
            <a:prstGeom prst="rect">
              <a:avLst/>
            </a:prstGeom>
            <a:noFill/>
            <a:ln w="9525">
              <a:noFill/>
              <a:miter lim="800000"/>
              <a:headEnd/>
              <a:tailEnd/>
            </a:ln>
          </p:spPr>
          <p:txBody>
            <a:bodyPr wrap="none" lIns="0" tIns="0" rIns="0" bIns="0" anchor="ctr">
              <a:spAutoFit/>
            </a:bodyPr>
            <a:lstStyle/>
            <a:p>
              <a:r>
                <a:rPr lang="en-US" sz="2000" dirty="0">
                  <a:solidFill>
                    <a:schemeClr val="bg1"/>
                  </a:solidFill>
                </a:rPr>
                <a:t>92</a:t>
              </a:r>
            </a:p>
          </p:txBody>
        </p:sp>
        <p:sp>
          <p:nvSpPr>
            <p:cNvPr id="12" name="Rectangle 16"/>
            <p:cNvSpPr>
              <a:spLocks noChangeArrowheads="1"/>
            </p:cNvSpPr>
            <p:nvPr/>
          </p:nvSpPr>
          <p:spPr bwMode="auto">
            <a:xfrm>
              <a:off x="3024" y="1680"/>
              <a:ext cx="2184" cy="396"/>
            </a:xfrm>
            <a:prstGeom prst="rect">
              <a:avLst/>
            </a:prstGeom>
            <a:noFill/>
            <a:ln w="9525">
              <a:noFill/>
              <a:miter lim="800000"/>
              <a:headEnd/>
              <a:tailEnd/>
            </a:ln>
          </p:spPr>
          <p:txBody>
            <a:bodyPr wrap="none" lIns="137160" tIns="137160" rIns="137160" bIns="137160" anchor="ctr">
              <a:spAutoFit/>
            </a:bodyPr>
            <a:lstStyle/>
            <a:p>
              <a:pPr>
                <a:lnSpc>
                  <a:spcPct val="95000"/>
                </a:lnSpc>
                <a:spcBef>
                  <a:spcPct val="55000"/>
                </a:spcBef>
                <a:buClr>
                  <a:srgbClr val="F5D345"/>
                </a:buClr>
                <a:buSzPct val="85000"/>
              </a:pPr>
              <a:r>
                <a:rPr lang="en-US" sz="2400" b="1" dirty="0">
                  <a:solidFill>
                    <a:schemeClr val="accent2"/>
                  </a:solidFill>
                </a:rPr>
                <a:t>Wendy lives to age 92</a:t>
              </a:r>
            </a:p>
          </p:txBody>
        </p:sp>
      </p:grpSp>
      <p:grpSp>
        <p:nvGrpSpPr>
          <p:cNvPr id="3" name="Group 35"/>
          <p:cNvGrpSpPr>
            <a:grpSpLocks/>
          </p:cNvGrpSpPr>
          <p:nvPr/>
        </p:nvGrpSpPr>
        <p:grpSpPr bwMode="auto">
          <a:xfrm>
            <a:off x="1066800" y="1503364"/>
            <a:ext cx="2363788" cy="1928814"/>
            <a:chOff x="672" y="1034"/>
            <a:chExt cx="1489" cy="1215"/>
          </a:xfrm>
        </p:grpSpPr>
        <p:sp>
          <p:nvSpPr>
            <p:cNvPr id="14" name="Line 21"/>
            <p:cNvSpPr>
              <a:spLocks noChangeShapeType="1"/>
            </p:cNvSpPr>
            <p:nvPr/>
          </p:nvSpPr>
          <p:spPr bwMode="auto">
            <a:xfrm>
              <a:off x="1008" y="1392"/>
              <a:ext cx="0" cy="336"/>
            </a:xfrm>
            <a:prstGeom prst="line">
              <a:avLst/>
            </a:prstGeom>
            <a:noFill/>
            <a:ln w="57150">
              <a:solidFill>
                <a:schemeClr val="accent2"/>
              </a:solidFill>
              <a:round/>
              <a:headEnd/>
              <a:tailEnd/>
            </a:ln>
          </p:spPr>
          <p:txBody>
            <a:bodyPr/>
            <a:lstStyle/>
            <a:p>
              <a:endParaRPr lang="en-US"/>
            </a:p>
          </p:txBody>
        </p:sp>
        <p:sp>
          <p:nvSpPr>
            <p:cNvPr id="15" name="Oval 18"/>
            <p:cNvSpPr>
              <a:spLocks noChangeArrowheads="1"/>
            </p:cNvSpPr>
            <p:nvPr/>
          </p:nvSpPr>
          <p:spPr bwMode="auto">
            <a:xfrm>
              <a:off x="949" y="1304"/>
              <a:ext cx="128" cy="128"/>
            </a:xfrm>
            <a:prstGeom prst="ellipse">
              <a:avLst/>
            </a:prstGeom>
            <a:solidFill>
              <a:schemeClr val="accent2"/>
            </a:solidFill>
            <a:ln w="28575">
              <a:noFill/>
              <a:round/>
              <a:headEnd/>
              <a:tailEnd/>
            </a:ln>
          </p:spPr>
          <p:txBody>
            <a:bodyPr wrap="none" anchor="ctr"/>
            <a:lstStyle/>
            <a:p>
              <a:endParaRPr lang="en-US"/>
            </a:p>
          </p:txBody>
        </p:sp>
        <p:sp>
          <p:nvSpPr>
            <p:cNvPr id="16" name="Rectangle 26"/>
            <p:cNvSpPr>
              <a:spLocks noChangeArrowheads="1"/>
            </p:cNvSpPr>
            <p:nvPr/>
          </p:nvSpPr>
          <p:spPr bwMode="auto">
            <a:xfrm>
              <a:off x="911" y="1034"/>
              <a:ext cx="180" cy="194"/>
            </a:xfrm>
            <a:prstGeom prst="rect">
              <a:avLst/>
            </a:prstGeom>
            <a:noFill/>
            <a:ln w="9525">
              <a:noFill/>
              <a:miter lim="800000"/>
              <a:headEnd/>
              <a:tailEnd/>
            </a:ln>
          </p:spPr>
          <p:txBody>
            <a:bodyPr wrap="none" lIns="0" tIns="0" rIns="0" bIns="0" anchor="ctr">
              <a:spAutoFit/>
            </a:bodyPr>
            <a:lstStyle/>
            <a:p>
              <a:r>
                <a:rPr lang="en-US" sz="2000" dirty="0">
                  <a:solidFill>
                    <a:schemeClr val="bg1"/>
                  </a:solidFill>
                </a:rPr>
                <a:t>60</a:t>
              </a:r>
            </a:p>
          </p:txBody>
        </p:sp>
        <p:sp>
          <p:nvSpPr>
            <p:cNvPr id="17" name="Rectangle 24"/>
            <p:cNvSpPr>
              <a:spLocks noChangeArrowheads="1"/>
            </p:cNvSpPr>
            <p:nvPr/>
          </p:nvSpPr>
          <p:spPr bwMode="auto">
            <a:xfrm>
              <a:off x="672" y="1632"/>
              <a:ext cx="1489" cy="617"/>
            </a:xfrm>
            <a:prstGeom prst="rect">
              <a:avLst/>
            </a:prstGeom>
            <a:noFill/>
            <a:ln w="9525">
              <a:noFill/>
              <a:miter lim="800000"/>
              <a:headEnd/>
              <a:tailEnd/>
            </a:ln>
          </p:spPr>
          <p:txBody>
            <a:bodyPr wrap="square" lIns="137160" tIns="137160" rIns="137160" bIns="137160" anchor="ctr">
              <a:spAutoFit/>
            </a:bodyPr>
            <a:lstStyle/>
            <a:p>
              <a:pPr>
                <a:lnSpc>
                  <a:spcPct val="95000"/>
                </a:lnSpc>
                <a:spcBef>
                  <a:spcPct val="55000"/>
                </a:spcBef>
                <a:buClr>
                  <a:srgbClr val="F5D345"/>
                </a:buClr>
                <a:buSzPct val="85000"/>
              </a:pPr>
              <a:r>
                <a:rPr lang="en-US" sz="2400" b="1" dirty="0">
                  <a:solidFill>
                    <a:schemeClr val="accent2"/>
                  </a:solidFill>
                </a:rPr>
                <a:t>Wendy, </a:t>
              </a:r>
              <a:br>
                <a:rPr lang="en-US" sz="2400" dirty="0">
                  <a:solidFill>
                    <a:schemeClr val="accent2"/>
                  </a:solidFill>
                </a:rPr>
              </a:br>
              <a:r>
                <a:rPr lang="en-US" sz="2400" dirty="0">
                  <a:solidFill>
                    <a:schemeClr val="accent2"/>
                  </a:solidFill>
                </a:rPr>
                <a:t>age 60</a:t>
              </a:r>
              <a:endParaRPr lang="en-US" sz="2800" b="1" dirty="0">
                <a:solidFill>
                  <a:schemeClr val="accent2"/>
                </a:solidFill>
              </a:endParaRPr>
            </a:p>
          </p:txBody>
        </p:sp>
      </p:grpSp>
      <p:grpSp>
        <p:nvGrpSpPr>
          <p:cNvPr id="8" name="Group 39"/>
          <p:cNvGrpSpPr>
            <a:grpSpLocks/>
          </p:cNvGrpSpPr>
          <p:nvPr/>
        </p:nvGrpSpPr>
        <p:grpSpPr bwMode="auto">
          <a:xfrm>
            <a:off x="1219202" y="1503362"/>
            <a:ext cx="3159125" cy="3543299"/>
            <a:chOff x="768" y="1034"/>
            <a:chExt cx="1990" cy="2232"/>
          </a:xfrm>
        </p:grpSpPr>
        <p:sp>
          <p:nvSpPr>
            <p:cNvPr id="19" name="Line 31"/>
            <p:cNvSpPr>
              <a:spLocks noChangeShapeType="1"/>
            </p:cNvSpPr>
            <p:nvPr/>
          </p:nvSpPr>
          <p:spPr bwMode="auto">
            <a:xfrm>
              <a:off x="1772" y="1344"/>
              <a:ext cx="0" cy="1837"/>
            </a:xfrm>
            <a:prstGeom prst="line">
              <a:avLst/>
            </a:prstGeom>
            <a:noFill/>
            <a:ln w="57150">
              <a:solidFill>
                <a:schemeClr val="accent1"/>
              </a:solidFill>
              <a:round/>
              <a:headEnd/>
              <a:tailEnd/>
            </a:ln>
          </p:spPr>
          <p:txBody>
            <a:bodyPr/>
            <a:lstStyle/>
            <a:p>
              <a:endParaRPr lang="en-US"/>
            </a:p>
          </p:txBody>
        </p:sp>
        <p:grpSp>
          <p:nvGrpSpPr>
            <p:cNvPr id="13" name="Group 36"/>
            <p:cNvGrpSpPr>
              <a:grpSpLocks/>
            </p:cNvGrpSpPr>
            <p:nvPr/>
          </p:nvGrpSpPr>
          <p:grpSpPr bwMode="auto">
            <a:xfrm>
              <a:off x="768" y="1034"/>
              <a:ext cx="1990" cy="2232"/>
              <a:chOff x="768" y="1034"/>
              <a:chExt cx="1990" cy="2232"/>
            </a:xfrm>
          </p:grpSpPr>
          <p:sp>
            <p:nvSpPr>
              <p:cNvPr id="21" name="Rectangle 27"/>
              <p:cNvSpPr>
                <a:spLocks noChangeArrowheads="1"/>
              </p:cNvSpPr>
              <p:nvPr/>
            </p:nvSpPr>
            <p:spPr bwMode="auto">
              <a:xfrm>
                <a:off x="1680" y="1034"/>
                <a:ext cx="180" cy="194"/>
              </a:xfrm>
              <a:prstGeom prst="rect">
                <a:avLst/>
              </a:prstGeom>
              <a:noFill/>
              <a:ln w="9525">
                <a:noFill/>
                <a:miter lim="800000"/>
                <a:headEnd/>
                <a:tailEnd/>
              </a:ln>
            </p:spPr>
            <p:txBody>
              <a:bodyPr wrap="none" lIns="0" tIns="0" rIns="0" bIns="0" anchor="ctr">
                <a:spAutoFit/>
              </a:bodyPr>
              <a:lstStyle/>
              <a:p>
                <a:r>
                  <a:rPr lang="en-US" sz="2000" dirty="0">
                    <a:solidFill>
                      <a:schemeClr val="bg1"/>
                    </a:solidFill>
                  </a:rPr>
                  <a:t>66</a:t>
                </a:r>
              </a:p>
            </p:txBody>
          </p:sp>
          <p:sp>
            <p:nvSpPr>
              <p:cNvPr id="22" name="Oval 32"/>
              <p:cNvSpPr>
                <a:spLocks noChangeArrowheads="1"/>
              </p:cNvSpPr>
              <p:nvPr/>
            </p:nvSpPr>
            <p:spPr bwMode="auto">
              <a:xfrm>
                <a:off x="1713" y="1296"/>
                <a:ext cx="128" cy="128"/>
              </a:xfrm>
              <a:prstGeom prst="ellipse">
                <a:avLst/>
              </a:prstGeom>
              <a:solidFill>
                <a:schemeClr val="accent1"/>
              </a:solidFill>
              <a:ln w="28575">
                <a:noFill/>
                <a:round/>
                <a:headEnd/>
                <a:tailEnd/>
              </a:ln>
            </p:spPr>
            <p:txBody>
              <a:bodyPr wrap="none" anchor="ctr"/>
              <a:lstStyle/>
              <a:p>
                <a:endParaRPr lang="en-US"/>
              </a:p>
            </p:txBody>
          </p:sp>
          <p:sp>
            <p:nvSpPr>
              <p:cNvPr id="23" name="Rectangle 33"/>
              <p:cNvSpPr>
                <a:spLocks noChangeArrowheads="1"/>
              </p:cNvSpPr>
              <p:nvPr/>
            </p:nvSpPr>
            <p:spPr bwMode="auto">
              <a:xfrm>
                <a:off x="768" y="2640"/>
                <a:ext cx="1990" cy="626"/>
              </a:xfrm>
              <a:prstGeom prst="rect">
                <a:avLst/>
              </a:prstGeom>
              <a:solidFill>
                <a:schemeClr val="accent1"/>
              </a:solidFill>
              <a:ln w="28575" algn="ctr">
                <a:noFill/>
                <a:miter lim="800000"/>
                <a:headEnd/>
                <a:tailEnd/>
              </a:ln>
            </p:spPr>
            <p:txBody>
              <a:bodyPr/>
              <a:lstStyle/>
              <a:p>
                <a:r>
                  <a:rPr lang="en-US" dirty="0">
                    <a:solidFill>
                      <a:schemeClr val="bg1"/>
                    </a:solidFill>
                  </a:rPr>
                  <a:t>Husband passed away this year when he was age 66 with $2,400 benefit</a:t>
                </a:r>
              </a:p>
            </p:txBody>
          </p:sp>
        </p:grpSp>
      </p:grpSp>
      <p:pic>
        <p:nvPicPr>
          <p:cNvPr id="24" name="Picture 23" descr="P_ManThinkin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3748087"/>
            <a:ext cx="452002" cy="1280335"/>
          </a:xfrm>
          <a:prstGeom prst="rect">
            <a:avLst/>
          </a:prstGeom>
        </p:spPr>
      </p:pic>
      <p:pic>
        <p:nvPicPr>
          <p:cNvPr id="25" name="Picture 24" descr="P_Woman_TShir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234" y="2452687"/>
            <a:ext cx="336255" cy="1143000"/>
          </a:xfrm>
          <a:prstGeom prst="rect">
            <a:avLst/>
          </a:prstGeom>
        </p:spPr>
      </p:pic>
      <p:sp>
        <p:nvSpPr>
          <p:cNvPr id="26" name="Rectangle 34"/>
          <p:cNvSpPr>
            <a:spLocks noChangeArrowheads="1"/>
          </p:cNvSpPr>
          <p:nvPr/>
        </p:nvSpPr>
        <p:spPr bwMode="auto">
          <a:xfrm>
            <a:off x="4876800" y="4510087"/>
            <a:ext cx="4267200" cy="1066800"/>
          </a:xfrm>
          <a:prstGeom prst="rect">
            <a:avLst/>
          </a:prstGeom>
          <a:solidFill>
            <a:schemeClr val="accent4"/>
          </a:solidFill>
          <a:ln w="28575" algn="ctr">
            <a:noFill/>
            <a:miter lim="800000"/>
            <a:headEnd/>
            <a:tailEnd/>
          </a:ln>
        </p:spPr>
        <p:txBody>
          <a:bodyPr/>
          <a:lstStyle/>
          <a:p>
            <a:r>
              <a:rPr lang="en-US" sz="1600" b="1" dirty="0">
                <a:solidFill>
                  <a:schemeClr val="accent1"/>
                </a:solidFill>
              </a:rPr>
              <a:t>Wendy’s survivor Social Security benefit:</a:t>
            </a:r>
          </a:p>
          <a:p>
            <a:pPr lvl="1"/>
            <a:r>
              <a:rPr lang="en-US" sz="1600" dirty="0">
                <a:solidFill>
                  <a:schemeClr val="accent1"/>
                </a:solidFill>
              </a:rPr>
              <a:t>At age 60: $1,716</a:t>
            </a:r>
          </a:p>
          <a:p>
            <a:pPr lvl="1"/>
            <a:r>
              <a:rPr lang="en-US" sz="1600" dirty="0">
                <a:solidFill>
                  <a:schemeClr val="accent1"/>
                </a:solidFill>
              </a:rPr>
              <a:t>At age 66: $2,400</a:t>
            </a:r>
          </a:p>
          <a:p>
            <a:pPr lvl="1"/>
            <a:r>
              <a:rPr lang="en-US" sz="1600" dirty="0">
                <a:solidFill>
                  <a:schemeClr val="accent1"/>
                </a:solidFill>
              </a:rPr>
              <a:t>At age 70: $2,400</a:t>
            </a:r>
          </a:p>
        </p:txBody>
      </p:sp>
      <p:sp>
        <p:nvSpPr>
          <p:cNvPr id="27" name="TextBox 26"/>
          <p:cNvSpPr txBox="1"/>
          <p:nvPr/>
        </p:nvSpPr>
        <p:spPr>
          <a:xfrm>
            <a:off x="304800" y="5660154"/>
            <a:ext cx="8610600" cy="430887"/>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a:t>
            </a:r>
          </a:p>
          <a:p>
            <a:r>
              <a:rPr lang="en-US" sz="1100" dirty="0">
                <a:solidFill>
                  <a:schemeClr val="accent5"/>
                </a:solidFill>
                <a:latin typeface="Arial Narrow" pitchFamily="34" charset="0"/>
              </a:rPr>
              <a:t> Assumes death at age 92. As the specifics for your situation may be different, please go to ssa.gov for more information.</a:t>
            </a:r>
          </a:p>
        </p:txBody>
      </p:sp>
    </p:spTree>
    <p:extLst>
      <p:ext uri="{BB962C8B-B14F-4D97-AF65-F5344CB8AC3E}">
        <p14:creationId xmlns:p14="http://schemas.microsoft.com/office/powerpoint/2010/main" val="20171561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71600" y="2667000"/>
            <a:ext cx="2057400" cy="1600200"/>
          </a:xfrm>
          <a:prstGeom prst="roundRect">
            <a:avLst>
              <a:gd name="adj" fmla="val 4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7525"/>
            <a:br>
              <a:rPr lang="en-US" dirty="0"/>
            </a:br>
            <a:r>
              <a:rPr lang="en-US" dirty="0"/>
              <a:t>Receive </a:t>
            </a:r>
            <a:r>
              <a:rPr lang="en-US" b="1" dirty="0">
                <a:solidFill>
                  <a:srgbClr val="FAD200"/>
                </a:solidFill>
              </a:rPr>
              <a:t>$1,716 </a:t>
            </a:r>
            <a:r>
              <a:rPr lang="en-US" dirty="0"/>
              <a:t>per month beginning at </a:t>
            </a:r>
            <a:br>
              <a:rPr lang="en-US" dirty="0"/>
            </a:br>
            <a:r>
              <a:rPr lang="en-US" b="1" dirty="0">
                <a:solidFill>
                  <a:srgbClr val="FAD200"/>
                </a:solidFill>
              </a:rPr>
              <a:t>age 60</a:t>
            </a:r>
          </a:p>
        </p:txBody>
      </p:sp>
      <p:sp>
        <p:nvSpPr>
          <p:cNvPr id="5" name="Down Arrow 4"/>
          <p:cNvSpPr/>
          <p:nvPr/>
        </p:nvSpPr>
        <p:spPr>
          <a:xfrm>
            <a:off x="1676400" y="2286000"/>
            <a:ext cx="457200" cy="685800"/>
          </a:xfrm>
          <a:prstGeom prst="downArrow">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76200"/>
            <a:ext cx="8305800" cy="1066800"/>
          </a:xfrm>
          <a:prstGeom prst="rect">
            <a:avLst/>
          </a:prstGeom>
        </p:spPr>
        <p:txBody>
          <a:bodyPr/>
          <a:lstStyle/>
          <a:p>
            <a:r>
              <a:rPr lang="en-US" dirty="0"/>
              <a:t>Social Security Maximization Strategies </a:t>
            </a:r>
            <a:br>
              <a:rPr lang="en-US" dirty="0"/>
            </a:br>
            <a:r>
              <a:rPr lang="en-US" sz="2400" b="0" dirty="0">
                <a:solidFill>
                  <a:schemeClr val="accent2"/>
                </a:solidFill>
              </a:rPr>
              <a:t>Options for widows and widowers</a:t>
            </a:r>
          </a:p>
        </p:txBody>
      </p:sp>
      <p:sp>
        <p:nvSpPr>
          <p:cNvPr id="8" name="Rounded Rectangle 7"/>
          <p:cNvSpPr/>
          <p:nvPr/>
        </p:nvSpPr>
        <p:spPr>
          <a:xfrm>
            <a:off x="1371600" y="1752600"/>
            <a:ext cx="6324600" cy="630504"/>
          </a:xfrm>
          <a:prstGeom prst="roundRect">
            <a:avLst>
              <a:gd name="adj" fmla="val 4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7525"/>
            <a:r>
              <a:rPr lang="en-US" sz="2400" b="1" dirty="0"/>
              <a:t>Begin Survivor Benefits Immediately</a:t>
            </a:r>
          </a:p>
        </p:txBody>
      </p:sp>
      <p:grpSp>
        <p:nvGrpSpPr>
          <p:cNvPr id="2" name="Group 8"/>
          <p:cNvGrpSpPr/>
          <p:nvPr/>
        </p:nvGrpSpPr>
        <p:grpSpPr>
          <a:xfrm>
            <a:off x="457200" y="1295400"/>
            <a:ext cx="1210588" cy="1327768"/>
            <a:chOff x="457200" y="1295400"/>
            <a:chExt cx="1210588" cy="1327768"/>
          </a:xfrm>
        </p:grpSpPr>
        <p:sp>
          <p:nvSpPr>
            <p:cNvPr id="10" name="Rectangle 9"/>
            <p:cNvSpPr/>
            <p:nvPr/>
          </p:nvSpPr>
          <p:spPr>
            <a:xfrm>
              <a:off x="457200" y="1295400"/>
              <a:ext cx="1210588" cy="400110"/>
            </a:xfrm>
            <a:prstGeom prst="rect">
              <a:avLst/>
            </a:prstGeom>
          </p:spPr>
          <p:txBody>
            <a:bodyPr wrap="none">
              <a:spAutoFit/>
            </a:bodyPr>
            <a:lstStyle/>
            <a:p>
              <a:r>
                <a:rPr lang="en-US" sz="2000" b="1" dirty="0">
                  <a:solidFill>
                    <a:schemeClr val="accent2"/>
                  </a:solidFill>
                </a:rPr>
                <a:t>Strategy</a:t>
              </a:r>
              <a:endParaRPr lang="en-US" b="1" dirty="0">
                <a:solidFill>
                  <a:schemeClr val="accent2"/>
                </a:solidFill>
              </a:endParaRPr>
            </a:p>
          </p:txBody>
        </p:sp>
        <p:sp>
          <p:nvSpPr>
            <p:cNvPr id="11" name="Rectangle 10"/>
            <p:cNvSpPr/>
            <p:nvPr/>
          </p:nvSpPr>
          <p:spPr>
            <a:xfrm>
              <a:off x="609600" y="1515172"/>
              <a:ext cx="912429" cy="1107996"/>
            </a:xfrm>
            <a:prstGeom prst="rect">
              <a:avLst/>
            </a:prstGeom>
          </p:spPr>
          <p:txBody>
            <a:bodyPr wrap="none">
              <a:spAutoFit/>
            </a:bodyPr>
            <a:lstStyle/>
            <a:p>
              <a:r>
                <a:rPr lang="en-US" sz="5400" b="1" baseline="30000" dirty="0">
                  <a:solidFill>
                    <a:schemeClr val="accent2"/>
                  </a:solidFill>
                </a:rPr>
                <a:t>#</a:t>
              </a:r>
              <a:r>
                <a:rPr lang="en-US" sz="6600" b="1" dirty="0">
                  <a:solidFill>
                    <a:schemeClr val="accent2"/>
                  </a:solidFill>
                </a:rPr>
                <a:t>1</a:t>
              </a:r>
              <a:endParaRPr lang="en-US" sz="5400" dirty="0">
                <a:solidFill>
                  <a:schemeClr val="accent2"/>
                </a:solidFill>
              </a:endParaRPr>
            </a:p>
          </p:txBody>
        </p:sp>
      </p:grpSp>
      <p:sp>
        <p:nvSpPr>
          <p:cNvPr id="12" name="TextBox 11"/>
          <p:cNvSpPr txBox="1"/>
          <p:nvPr/>
        </p:nvSpPr>
        <p:spPr>
          <a:xfrm>
            <a:off x="284205" y="5638800"/>
            <a:ext cx="8458200" cy="430887"/>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a:t>
            </a:r>
          </a:p>
          <a:p>
            <a:r>
              <a:rPr lang="en-US" sz="1100" dirty="0">
                <a:solidFill>
                  <a:schemeClr val="accent5"/>
                </a:solidFill>
                <a:latin typeface="Arial Narrow" pitchFamily="34" charset="0"/>
              </a:rPr>
              <a:t> Assumes death at age 92. As the specifics for your situation may be different, please go to ssa.gov for more information.</a:t>
            </a:r>
          </a:p>
        </p:txBody>
      </p:sp>
    </p:spTree>
    <p:extLst>
      <p:ext uri="{BB962C8B-B14F-4D97-AF65-F5344CB8AC3E}">
        <p14:creationId xmlns:p14="http://schemas.microsoft.com/office/powerpoint/2010/main" val="3354318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66F533-DCAC-7B44-820D-8740B211E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556000"/>
            <a:ext cx="8534400" cy="1549400"/>
          </a:xfrm>
          <a:prstGeom prst="rect">
            <a:avLst/>
          </a:prstGeom>
        </p:spPr>
      </p:pic>
      <p:sp>
        <p:nvSpPr>
          <p:cNvPr id="11" name="Text Placeholder 9">
            <a:extLst>
              <a:ext uri="{FF2B5EF4-FFF2-40B4-BE49-F238E27FC236}">
                <a16:creationId xmlns:a16="http://schemas.microsoft.com/office/drawing/2014/main" id="{72211135-2671-2C46-A3F3-7747A5888CC2}"/>
              </a:ext>
            </a:extLst>
          </p:cNvPr>
          <p:cNvSpPr txBox="1">
            <a:spLocks/>
          </p:cNvSpPr>
          <p:nvPr/>
        </p:nvSpPr>
        <p:spPr>
          <a:xfrm>
            <a:off x="226976" y="5181600"/>
            <a:ext cx="8839200" cy="1092200"/>
          </a:xfrm>
          <a:prstGeom prst="rect">
            <a:avLst/>
          </a:prstGeom>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600"/>
              </a:spcAft>
            </a:pPr>
            <a:r>
              <a:rPr lang="en-US" sz="1050" b="0" dirty="0"/>
              <a:t>[When presenting in AR, CA, OK, TX or IL, use the phrase “Insurance Sales Presentation.” In CA and AR, add License Number]</a:t>
            </a:r>
            <a:endParaRPr lang="en-US" sz="200" b="0" dirty="0"/>
          </a:p>
          <a:p>
            <a:pPr marL="0" indent="-6350" fontAlgn="auto">
              <a:spcBef>
                <a:spcPts val="0"/>
              </a:spcBef>
              <a:spcAft>
                <a:spcPts val="600"/>
              </a:spcAft>
            </a:pPr>
            <a:r>
              <a:rPr lang="en-US" sz="1600" b="0" dirty="0"/>
              <a:t>Issued by Pruco Life Insurance Company and by Pruco Life Insurance Company of New Jersey.</a:t>
            </a:r>
          </a:p>
          <a:p>
            <a:pPr marL="0" indent="-6350" fontAlgn="auto">
              <a:spcBef>
                <a:spcPts val="0"/>
              </a:spcBef>
              <a:spcAft>
                <a:spcPts val="600"/>
              </a:spcAft>
            </a:pPr>
            <a:r>
              <a:rPr lang="en-US" sz="1100" b="0" dirty="0"/>
              <a:t>Prudential Annuities is providing this workshop for informational or educational purposes only and does not provide investment advice or recommendations about managing or investing your retirement savings.</a:t>
            </a:r>
          </a:p>
        </p:txBody>
      </p:sp>
      <p:sp>
        <p:nvSpPr>
          <p:cNvPr id="5" name="Rectangle 4">
            <a:extLst>
              <a:ext uri="{FF2B5EF4-FFF2-40B4-BE49-F238E27FC236}">
                <a16:creationId xmlns:a16="http://schemas.microsoft.com/office/drawing/2014/main" id="{02588FA7-5158-41CA-A84B-DD816FC8726B}"/>
              </a:ext>
            </a:extLst>
          </p:cNvPr>
          <p:cNvSpPr/>
          <p:nvPr/>
        </p:nvSpPr>
        <p:spPr>
          <a:xfrm>
            <a:off x="249382" y="6553200"/>
            <a:ext cx="2863284" cy="246221"/>
          </a:xfrm>
          <a:prstGeom prst="rect">
            <a:avLst/>
          </a:prstGeom>
        </p:spPr>
        <p:txBody>
          <a:bodyPr wrap="none">
            <a:spAutoFit/>
          </a:bodyPr>
          <a:lstStyle/>
          <a:p>
            <a:r>
              <a:rPr lang="en-US" sz="1000" dirty="0"/>
              <a:t>1003783-00002-00   ORD209747   Ed. 12/2018</a:t>
            </a:r>
          </a:p>
        </p:txBody>
      </p:sp>
    </p:spTree>
    <p:extLst>
      <p:ext uri="{BB962C8B-B14F-4D97-AF65-F5344CB8AC3E}">
        <p14:creationId xmlns:p14="http://schemas.microsoft.com/office/powerpoint/2010/main" val="2702548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81400" y="4223951"/>
            <a:ext cx="4572000" cy="1186249"/>
          </a:xfrm>
          <a:prstGeom prst="roundRect">
            <a:avLst>
              <a:gd name="adj" fmla="val 48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defTabSz="517525"/>
            <a:r>
              <a:rPr lang="en-US" sz="1600" b="1" dirty="0">
                <a:solidFill>
                  <a:schemeClr val="accent2"/>
                </a:solidFill>
              </a:rPr>
              <a:t>Taking her own benefit at 62 </a:t>
            </a:r>
            <a:r>
              <a:rPr lang="en-US" sz="1600" dirty="0">
                <a:solidFill>
                  <a:schemeClr val="accent5">
                    <a:lumMod val="75000"/>
                  </a:schemeClr>
                </a:solidFill>
              </a:rPr>
              <a:t>did not affect her ability to receive a full survivor benefit at </a:t>
            </a:r>
            <a:r>
              <a:rPr lang="en-US" sz="1600" b="1" dirty="0">
                <a:solidFill>
                  <a:schemeClr val="accent2"/>
                </a:solidFill>
              </a:rPr>
              <a:t>age 66</a:t>
            </a:r>
          </a:p>
        </p:txBody>
      </p:sp>
      <p:sp>
        <p:nvSpPr>
          <p:cNvPr id="5" name="Rounded Rectangle 4"/>
          <p:cNvSpPr/>
          <p:nvPr/>
        </p:nvSpPr>
        <p:spPr>
          <a:xfrm>
            <a:off x="6172200" y="2590800"/>
            <a:ext cx="1984248" cy="1676400"/>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defTabSz="517525"/>
            <a:r>
              <a:rPr lang="en-US" dirty="0"/>
              <a:t>At </a:t>
            </a:r>
            <a:r>
              <a:rPr lang="en-US" b="1" dirty="0">
                <a:solidFill>
                  <a:srgbClr val="FAD200"/>
                </a:solidFill>
              </a:rPr>
              <a:t>age 66 </a:t>
            </a:r>
            <a:r>
              <a:rPr lang="en-US" dirty="0"/>
              <a:t>her benefit becomes </a:t>
            </a:r>
            <a:r>
              <a:rPr lang="en-US" b="1" dirty="0">
                <a:solidFill>
                  <a:srgbClr val="FAD200"/>
                </a:solidFill>
              </a:rPr>
              <a:t>$2,400 </a:t>
            </a:r>
            <a:r>
              <a:rPr lang="en-US" dirty="0"/>
              <a:t>per month</a:t>
            </a:r>
          </a:p>
        </p:txBody>
      </p:sp>
      <p:sp>
        <p:nvSpPr>
          <p:cNvPr id="6" name="Down Arrow 5"/>
          <p:cNvSpPr/>
          <p:nvPr/>
        </p:nvSpPr>
        <p:spPr>
          <a:xfrm rot="16200000">
            <a:off x="5829300" y="2552701"/>
            <a:ext cx="457200" cy="838200"/>
          </a:xfrm>
          <a:prstGeom prst="downArrow">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06952" y="2590800"/>
            <a:ext cx="1984248" cy="1676400"/>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defTabSz="517525"/>
            <a:r>
              <a:rPr lang="en-US" dirty="0"/>
              <a:t>At </a:t>
            </a:r>
            <a:r>
              <a:rPr lang="en-US" b="1" dirty="0">
                <a:solidFill>
                  <a:srgbClr val="FAD200"/>
                </a:solidFill>
              </a:rPr>
              <a:t>age 66 </a:t>
            </a:r>
            <a:r>
              <a:rPr lang="en-US" dirty="0"/>
              <a:t>switch to her survivor benefit</a:t>
            </a:r>
          </a:p>
        </p:txBody>
      </p:sp>
      <p:sp>
        <p:nvSpPr>
          <p:cNvPr id="8" name="Down Arrow 7"/>
          <p:cNvSpPr/>
          <p:nvPr/>
        </p:nvSpPr>
        <p:spPr>
          <a:xfrm rot="16200000">
            <a:off x="3412817" y="2514600"/>
            <a:ext cx="457200" cy="914400"/>
          </a:xfrm>
          <a:prstGeom prst="downArrow">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71600" y="2667000"/>
            <a:ext cx="1981200" cy="1600200"/>
          </a:xfrm>
          <a:prstGeom prst="roundRect">
            <a:avLst>
              <a:gd name="adj" fmla="val 4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7525"/>
            <a:br>
              <a:rPr lang="en-US" dirty="0"/>
            </a:br>
            <a:r>
              <a:rPr lang="en-US" dirty="0"/>
              <a:t>Receive </a:t>
            </a:r>
            <a:r>
              <a:rPr lang="en-US" b="1" dirty="0">
                <a:solidFill>
                  <a:srgbClr val="FAD200"/>
                </a:solidFill>
              </a:rPr>
              <a:t>$1,500 </a:t>
            </a:r>
            <a:r>
              <a:rPr lang="en-US" dirty="0"/>
              <a:t>per month beginning at </a:t>
            </a:r>
            <a:br>
              <a:rPr lang="en-US" dirty="0"/>
            </a:br>
            <a:r>
              <a:rPr lang="en-US" b="1" dirty="0">
                <a:solidFill>
                  <a:srgbClr val="FAD200"/>
                </a:solidFill>
              </a:rPr>
              <a:t>age 62</a:t>
            </a:r>
          </a:p>
        </p:txBody>
      </p:sp>
      <p:sp>
        <p:nvSpPr>
          <p:cNvPr id="10" name="Down Arrow 9"/>
          <p:cNvSpPr/>
          <p:nvPr/>
        </p:nvSpPr>
        <p:spPr>
          <a:xfrm>
            <a:off x="1676400" y="2286000"/>
            <a:ext cx="457200" cy="685800"/>
          </a:xfrm>
          <a:prstGeom prst="downArrow">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76200"/>
            <a:ext cx="8305800" cy="1066800"/>
          </a:xfrm>
          <a:prstGeom prst="rect">
            <a:avLst/>
          </a:prstGeom>
        </p:spPr>
        <p:txBody>
          <a:bodyPr/>
          <a:lstStyle/>
          <a:p>
            <a:r>
              <a:rPr lang="en-US" dirty="0"/>
              <a:t>Social Security Maximization Strategies </a:t>
            </a:r>
            <a:br>
              <a:rPr lang="en-US" dirty="0"/>
            </a:br>
            <a:r>
              <a:rPr lang="en-US" sz="2400" b="0" dirty="0">
                <a:solidFill>
                  <a:schemeClr val="accent2"/>
                </a:solidFill>
              </a:rPr>
              <a:t>Options for widows and widowers</a:t>
            </a:r>
          </a:p>
        </p:txBody>
      </p:sp>
      <p:sp>
        <p:nvSpPr>
          <p:cNvPr id="13" name="Rounded Rectangle 12"/>
          <p:cNvSpPr/>
          <p:nvPr/>
        </p:nvSpPr>
        <p:spPr>
          <a:xfrm>
            <a:off x="1371600" y="1752600"/>
            <a:ext cx="6324600" cy="630504"/>
          </a:xfrm>
          <a:prstGeom prst="roundRect">
            <a:avLst>
              <a:gd name="adj" fmla="val 4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7525"/>
            <a:r>
              <a:rPr lang="en-US" sz="2400" b="1" dirty="0"/>
              <a:t>Begin Her Own Benefits At Age 62</a:t>
            </a:r>
          </a:p>
        </p:txBody>
      </p:sp>
      <p:grpSp>
        <p:nvGrpSpPr>
          <p:cNvPr id="2" name="Group 13"/>
          <p:cNvGrpSpPr/>
          <p:nvPr/>
        </p:nvGrpSpPr>
        <p:grpSpPr>
          <a:xfrm>
            <a:off x="457200" y="1295400"/>
            <a:ext cx="1210588" cy="1327768"/>
            <a:chOff x="457200" y="1295400"/>
            <a:chExt cx="1210588" cy="1327768"/>
          </a:xfrm>
        </p:grpSpPr>
        <p:sp>
          <p:nvSpPr>
            <p:cNvPr id="15" name="Rectangle 14"/>
            <p:cNvSpPr/>
            <p:nvPr/>
          </p:nvSpPr>
          <p:spPr>
            <a:xfrm>
              <a:off x="457200" y="1295400"/>
              <a:ext cx="1210588" cy="400110"/>
            </a:xfrm>
            <a:prstGeom prst="rect">
              <a:avLst/>
            </a:prstGeom>
          </p:spPr>
          <p:txBody>
            <a:bodyPr wrap="none">
              <a:spAutoFit/>
            </a:bodyPr>
            <a:lstStyle/>
            <a:p>
              <a:r>
                <a:rPr lang="en-US" sz="2000" b="1" dirty="0">
                  <a:solidFill>
                    <a:schemeClr val="accent2"/>
                  </a:solidFill>
                </a:rPr>
                <a:t>Strategy</a:t>
              </a:r>
              <a:endParaRPr lang="en-US" b="1" dirty="0">
                <a:solidFill>
                  <a:schemeClr val="accent2"/>
                </a:solidFill>
              </a:endParaRPr>
            </a:p>
          </p:txBody>
        </p:sp>
        <p:sp>
          <p:nvSpPr>
            <p:cNvPr id="16" name="Rectangle 15"/>
            <p:cNvSpPr/>
            <p:nvPr/>
          </p:nvSpPr>
          <p:spPr>
            <a:xfrm>
              <a:off x="533400" y="1515172"/>
              <a:ext cx="912429" cy="1107996"/>
            </a:xfrm>
            <a:prstGeom prst="rect">
              <a:avLst/>
            </a:prstGeom>
          </p:spPr>
          <p:txBody>
            <a:bodyPr wrap="none">
              <a:spAutoFit/>
            </a:bodyPr>
            <a:lstStyle/>
            <a:p>
              <a:r>
                <a:rPr lang="en-US" sz="5400" b="1" baseline="30000" dirty="0">
                  <a:solidFill>
                    <a:schemeClr val="accent2"/>
                  </a:solidFill>
                </a:rPr>
                <a:t>#</a:t>
              </a:r>
              <a:r>
                <a:rPr lang="en-US" sz="6600" b="1" dirty="0">
                  <a:solidFill>
                    <a:schemeClr val="accent2"/>
                  </a:solidFill>
                </a:rPr>
                <a:t>2</a:t>
              </a:r>
              <a:endParaRPr lang="en-US" sz="5400" dirty="0">
                <a:solidFill>
                  <a:schemeClr val="accent2"/>
                </a:solidFill>
              </a:endParaRPr>
            </a:p>
          </p:txBody>
        </p:sp>
      </p:grpSp>
      <p:sp>
        <p:nvSpPr>
          <p:cNvPr id="17" name="TextBox 16"/>
          <p:cNvSpPr txBox="1"/>
          <p:nvPr/>
        </p:nvSpPr>
        <p:spPr>
          <a:xfrm>
            <a:off x="304800" y="5667043"/>
            <a:ext cx="8610600" cy="600164"/>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a:t>
            </a:r>
          </a:p>
          <a:p>
            <a:r>
              <a:rPr lang="en-US" sz="1100" dirty="0">
                <a:solidFill>
                  <a:schemeClr val="accent5"/>
                </a:solidFill>
                <a:latin typeface="Arial Narrow" pitchFamily="34" charset="0"/>
              </a:rPr>
              <a:t> Assumes death at age 92. As the specifics for your situation may be different, please go to ssa.gov for more information.</a:t>
            </a:r>
          </a:p>
          <a:p>
            <a:r>
              <a:rPr lang="en-US" sz="1100" dirty="0">
                <a:solidFill>
                  <a:schemeClr val="accent5"/>
                </a:solidFill>
                <a:latin typeface="Arial Narrow" pitchFamily="34" charset="0"/>
              </a:rPr>
              <a:t>.</a:t>
            </a:r>
          </a:p>
        </p:txBody>
      </p:sp>
    </p:spTree>
    <p:extLst>
      <p:ext uri="{BB962C8B-B14F-4D97-AF65-F5344CB8AC3E}">
        <p14:creationId xmlns:p14="http://schemas.microsoft.com/office/powerpoint/2010/main" val="2739727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305800" cy="1066800"/>
          </a:xfrm>
          <a:prstGeom prst="rect">
            <a:avLst/>
          </a:prstGeom>
        </p:spPr>
        <p:txBody>
          <a:bodyPr/>
          <a:lstStyle/>
          <a:p>
            <a:r>
              <a:rPr lang="en-US" dirty="0"/>
              <a:t>Social Security Maximization Strategies </a:t>
            </a:r>
            <a:br>
              <a:rPr lang="en-US" dirty="0"/>
            </a:br>
            <a:r>
              <a:rPr lang="en-US" sz="2400" b="0" dirty="0">
                <a:solidFill>
                  <a:schemeClr val="accent2"/>
                </a:solidFill>
              </a:rPr>
              <a:t>Options for widows and widowers</a:t>
            </a:r>
          </a:p>
        </p:txBody>
      </p:sp>
      <p:sp>
        <p:nvSpPr>
          <p:cNvPr id="6" name="Rounded Rectangle 5"/>
          <p:cNvSpPr/>
          <p:nvPr/>
        </p:nvSpPr>
        <p:spPr>
          <a:xfrm>
            <a:off x="3581400" y="4114800"/>
            <a:ext cx="4953000" cy="1186249"/>
          </a:xfrm>
          <a:prstGeom prst="roundRect">
            <a:avLst>
              <a:gd name="adj" fmla="val 48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7525"/>
            <a:r>
              <a:rPr lang="en-US" sz="1600" dirty="0">
                <a:solidFill>
                  <a:schemeClr val="accent5">
                    <a:lumMod val="75000"/>
                  </a:schemeClr>
                </a:solidFill>
              </a:rPr>
              <a:t>Taking </a:t>
            </a:r>
            <a:r>
              <a:rPr lang="en-US" sz="1600" b="1" dirty="0">
                <a:solidFill>
                  <a:schemeClr val="accent2"/>
                </a:solidFill>
              </a:rPr>
              <a:t>a reduced survivor benefit </a:t>
            </a:r>
            <a:r>
              <a:rPr lang="en-US" sz="1600" dirty="0">
                <a:solidFill>
                  <a:schemeClr val="accent5">
                    <a:lumMod val="75000"/>
                  </a:schemeClr>
                </a:solidFill>
              </a:rPr>
              <a:t>did not affect her ability to take her own benefit at a later age</a:t>
            </a:r>
          </a:p>
        </p:txBody>
      </p:sp>
      <p:sp>
        <p:nvSpPr>
          <p:cNvPr id="7" name="Rounded Rectangle 6"/>
          <p:cNvSpPr/>
          <p:nvPr/>
        </p:nvSpPr>
        <p:spPr>
          <a:xfrm>
            <a:off x="6172200" y="2590800"/>
            <a:ext cx="1984248" cy="1676400"/>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defTabSz="517525"/>
            <a:r>
              <a:rPr lang="en-US" dirty="0"/>
              <a:t>At </a:t>
            </a:r>
            <a:r>
              <a:rPr lang="en-US" b="1" dirty="0">
                <a:solidFill>
                  <a:srgbClr val="FAD200"/>
                </a:solidFill>
              </a:rPr>
              <a:t>age 70 </a:t>
            </a:r>
            <a:r>
              <a:rPr lang="en-US" dirty="0"/>
              <a:t>her benefit becomes </a:t>
            </a:r>
            <a:r>
              <a:rPr lang="en-US" b="1" dirty="0">
                <a:solidFill>
                  <a:srgbClr val="FAD200"/>
                </a:solidFill>
              </a:rPr>
              <a:t>$2,640 </a:t>
            </a:r>
            <a:r>
              <a:rPr lang="en-US" dirty="0"/>
              <a:t>per month</a:t>
            </a:r>
          </a:p>
        </p:txBody>
      </p:sp>
      <p:sp>
        <p:nvSpPr>
          <p:cNvPr id="8" name="Down Arrow 7"/>
          <p:cNvSpPr/>
          <p:nvPr/>
        </p:nvSpPr>
        <p:spPr>
          <a:xfrm rot="16200000">
            <a:off x="5753100" y="2438401"/>
            <a:ext cx="457200" cy="990600"/>
          </a:xfrm>
          <a:prstGeom prst="downArrow">
            <a:avLst/>
          </a:prstGeom>
          <a:solidFill>
            <a:schemeClr val="accent1"/>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57600" y="2590800"/>
            <a:ext cx="1984248" cy="1676400"/>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defTabSz="517525"/>
            <a:r>
              <a:rPr lang="en-US" dirty="0"/>
              <a:t>At </a:t>
            </a:r>
            <a:r>
              <a:rPr lang="en-US" b="1" dirty="0">
                <a:solidFill>
                  <a:srgbClr val="FAD200"/>
                </a:solidFill>
              </a:rPr>
              <a:t>age 70 </a:t>
            </a:r>
            <a:r>
              <a:rPr lang="en-US" dirty="0"/>
              <a:t>switch to her own benefit</a:t>
            </a:r>
          </a:p>
        </p:txBody>
      </p:sp>
      <p:sp>
        <p:nvSpPr>
          <p:cNvPr id="10" name="Down Arrow 9"/>
          <p:cNvSpPr/>
          <p:nvPr/>
        </p:nvSpPr>
        <p:spPr>
          <a:xfrm rot="16200000">
            <a:off x="3314700" y="2514601"/>
            <a:ext cx="457200" cy="838200"/>
          </a:xfrm>
          <a:prstGeom prst="downArrow">
            <a:avLst/>
          </a:prstGeom>
          <a:solidFill>
            <a:schemeClr val="accent1"/>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71600" y="2667000"/>
            <a:ext cx="1828800" cy="1905000"/>
          </a:xfrm>
          <a:prstGeom prst="roundRect">
            <a:avLst>
              <a:gd name="adj" fmla="val 4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7525"/>
            <a:br>
              <a:rPr lang="en-US" dirty="0"/>
            </a:br>
            <a:r>
              <a:rPr lang="en-US" dirty="0"/>
              <a:t>Receive </a:t>
            </a:r>
            <a:r>
              <a:rPr lang="en-US" b="1" dirty="0">
                <a:solidFill>
                  <a:srgbClr val="FAD200"/>
                </a:solidFill>
              </a:rPr>
              <a:t>$1,716 </a:t>
            </a:r>
            <a:r>
              <a:rPr lang="en-US" dirty="0"/>
              <a:t>per month beginning at </a:t>
            </a:r>
            <a:br>
              <a:rPr lang="en-US" dirty="0"/>
            </a:br>
            <a:r>
              <a:rPr lang="en-US" b="1" dirty="0">
                <a:solidFill>
                  <a:srgbClr val="FAD200"/>
                </a:solidFill>
              </a:rPr>
              <a:t>age 60</a:t>
            </a:r>
          </a:p>
        </p:txBody>
      </p:sp>
      <p:sp>
        <p:nvSpPr>
          <p:cNvPr id="12" name="Down Arrow 11"/>
          <p:cNvSpPr/>
          <p:nvPr/>
        </p:nvSpPr>
        <p:spPr>
          <a:xfrm>
            <a:off x="1676400" y="2286000"/>
            <a:ext cx="457200" cy="685800"/>
          </a:xfrm>
          <a:prstGeom prst="downArrow">
            <a:avLst/>
          </a:prstGeom>
          <a:solidFill>
            <a:schemeClr val="accent2"/>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371600" y="1752600"/>
            <a:ext cx="6324600" cy="630504"/>
          </a:xfrm>
          <a:prstGeom prst="roundRect">
            <a:avLst>
              <a:gd name="adj" fmla="val 4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7525"/>
            <a:r>
              <a:rPr lang="en-US" sz="2400" b="1" dirty="0"/>
              <a:t>Begin Survivor Benefits Immediately</a:t>
            </a:r>
          </a:p>
        </p:txBody>
      </p:sp>
      <p:grpSp>
        <p:nvGrpSpPr>
          <p:cNvPr id="2" name="Group 13"/>
          <p:cNvGrpSpPr/>
          <p:nvPr/>
        </p:nvGrpSpPr>
        <p:grpSpPr>
          <a:xfrm>
            <a:off x="457200" y="1295400"/>
            <a:ext cx="1210588" cy="1327768"/>
            <a:chOff x="457200" y="1295400"/>
            <a:chExt cx="1210588" cy="1327768"/>
          </a:xfrm>
        </p:grpSpPr>
        <p:sp>
          <p:nvSpPr>
            <p:cNvPr id="15" name="Rectangle 14"/>
            <p:cNvSpPr/>
            <p:nvPr/>
          </p:nvSpPr>
          <p:spPr>
            <a:xfrm>
              <a:off x="457200" y="1295400"/>
              <a:ext cx="1210588" cy="400110"/>
            </a:xfrm>
            <a:prstGeom prst="rect">
              <a:avLst/>
            </a:prstGeom>
          </p:spPr>
          <p:txBody>
            <a:bodyPr wrap="none">
              <a:spAutoFit/>
            </a:bodyPr>
            <a:lstStyle/>
            <a:p>
              <a:r>
                <a:rPr lang="en-US" sz="2000" b="1" dirty="0">
                  <a:solidFill>
                    <a:schemeClr val="accent2"/>
                  </a:solidFill>
                </a:rPr>
                <a:t>Strategy</a:t>
              </a:r>
              <a:endParaRPr lang="en-US" b="1" dirty="0">
                <a:solidFill>
                  <a:schemeClr val="accent2"/>
                </a:solidFill>
              </a:endParaRPr>
            </a:p>
          </p:txBody>
        </p:sp>
        <p:sp>
          <p:nvSpPr>
            <p:cNvPr id="16" name="Rectangle 15"/>
            <p:cNvSpPr/>
            <p:nvPr/>
          </p:nvSpPr>
          <p:spPr>
            <a:xfrm>
              <a:off x="533400" y="1515172"/>
              <a:ext cx="912429" cy="1107996"/>
            </a:xfrm>
            <a:prstGeom prst="rect">
              <a:avLst/>
            </a:prstGeom>
          </p:spPr>
          <p:txBody>
            <a:bodyPr wrap="none">
              <a:spAutoFit/>
            </a:bodyPr>
            <a:lstStyle/>
            <a:p>
              <a:r>
                <a:rPr lang="en-US" sz="5400" b="1" baseline="30000" dirty="0">
                  <a:solidFill>
                    <a:schemeClr val="accent2"/>
                  </a:solidFill>
                </a:rPr>
                <a:t>#</a:t>
              </a:r>
              <a:r>
                <a:rPr lang="en-US" sz="6600" b="1" dirty="0">
                  <a:solidFill>
                    <a:schemeClr val="accent2"/>
                  </a:solidFill>
                </a:rPr>
                <a:t>3</a:t>
              </a:r>
              <a:endParaRPr lang="en-US" sz="5400" dirty="0">
                <a:solidFill>
                  <a:schemeClr val="accent2"/>
                </a:solidFill>
              </a:endParaRPr>
            </a:p>
          </p:txBody>
        </p:sp>
      </p:grpSp>
      <p:sp>
        <p:nvSpPr>
          <p:cNvPr id="17" name="TextBox 16"/>
          <p:cNvSpPr txBox="1"/>
          <p:nvPr/>
        </p:nvSpPr>
        <p:spPr>
          <a:xfrm>
            <a:off x="344424" y="5665572"/>
            <a:ext cx="8610600" cy="600164"/>
          </a:xfrm>
          <a:prstGeom prst="rect">
            <a:avLst/>
          </a:prstGeom>
          <a:noFill/>
        </p:spPr>
        <p:txBody>
          <a:bodyPr wrap="square" rtlCol="0">
            <a:spAutoFit/>
          </a:bodyPr>
          <a:lstStyle/>
          <a:p>
            <a:r>
              <a:rPr lang="en-US" sz="1100" dirty="0">
                <a:solidFill>
                  <a:schemeClr val="accent5"/>
                </a:solidFill>
                <a:latin typeface="Arial Narrow" pitchFamily="34" charset="0"/>
              </a:rPr>
              <a:t>This is a hypothetical example of the Social Security benefits that could be received from the government and is for illustrative purposes only.</a:t>
            </a:r>
          </a:p>
          <a:p>
            <a:r>
              <a:rPr lang="en-US" sz="1100" dirty="0">
                <a:solidFill>
                  <a:schemeClr val="accent5"/>
                </a:solidFill>
                <a:latin typeface="Arial Narrow" pitchFamily="34" charset="0"/>
              </a:rPr>
              <a:t> Assumes death at age 92. As the specifics for your situation may be different, please go to ssa.gov for more information.</a:t>
            </a:r>
          </a:p>
          <a:p>
            <a:r>
              <a:rPr lang="en-US" sz="1100" dirty="0">
                <a:solidFill>
                  <a:schemeClr val="accent5"/>
                </a:solidFill>
                <a:latin typeface="Arial Narrow" pitchFamily="34" charset="0"/>
              </a:rPr>
              <a:t>.</a:t>
            </a:r>
            <a:endParaRPr lang="en-US" sz="1100" dirty="0">
              <a:solidFill>
                <a:schemeClr val="tx1">
                  <a:lumMod val="75000"/>
                  <a:lumOff val="25000"/>
                </a:schemeClr>
              </a:solidFill>
              <a:latin typeface="Arial Narrow" pitchFamily="34" charset="0"/>
            </a:endParaRPr>
          </a:p>
        </p:txBody>
      </p:sp>
    </p:spTree>
    <p:extLst>
      <p:ext uri="{BB962C8B-B14F-4D97-AF65-F5344CB8AC3E}">
        <p14:creationId xmlns:p14="http://schemas.microsoft.com/office/powerpoint/2010/main" val="3208484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76200"/>
            <a:ext cx="8305800" cy="1066800"/>
          </a:xfrm>
          <a:prstGeom prst="rect">
            <a:avLst/>
          </a:prstGeom>
        </p:spPr>
        <p:txBody>
          <a:bodyPr/>
          <a:lstStyle/>
          <a:p>
            <a:r>
              <a:rPr lang="en-US" dirty="0"/>
              <a:t>Social Security Maximization Strategies </a:t>
            </a:r>
            <a:br>
              <a:rPr lang="en-US" dirty="0"/>
            </a:br>
            <a:r>
              <a:rPr lang="en-US" sz="2400" b="0" dirty="0">
                <a:solidFill>
                  <a:schemeClr val="accent2"/>
                </a:solidFill>
              </a:rPr>
              <a:t>Options for widows and widowers</a:t>
            </a:r>
          </a:p>
        </p:txBody>
      </p:sp>
      <p:sp>
        <p:nvSpPr>
          <p:cNvPr id="20" name="TextBox 19"/>
          <p:cNvSpPr txBox="1"/>
          <p:nvPr/>
        </p:nvSpPr>
        <p:spPr>
          <a:xfrm>
            <a:off x="304800" y="5604377"/>
            <a:ext cx="8161491" cy="400110"/>
          </a:xfrm>
          <a:prstGeom prst="rect">
            <a:avLst/>
          </a:prstGeom>
          <a:noFill/>
        </p:spPr>
        <p:txBody>
          <a:bodyPr wrap="square" rtlCol="0">
            <a:spAutoFit/>
          </a:bodyPr>
          <a:lstStyle/>
          <a:p>
            <a:r>
              <a:rPr lang="en-US" sz="1000" dirty="0">
                <a:solidFill>
                  <a:schemeClr val="accent5"/>
                </a:solidFill>
              </a:rPr>
              <a:t>This is a hypothetical example of the Social Security benefits that could be received from the government and is for illustrative purposes only.  As the specifics for your situation may be different, please go to ssa.gov for more information. </a:t>
            </a:r>
            <a:r>
              <a:rPr lang="en-US" sz="1000" dirty="0">
                <a:solidFill>
                  <a:schemeClr val="tx1">
                    <a:lumMod val="75000"/>
                    <a:lumOff val="25000"/>
                  </a:schemeClr>
                </a:solidFill>
              </a:rPr>
              <a:t>Assumes death at age 92.</a:t>
            </a:r>
          </a:p>
        </p:txBody>
      </p:sp>
      <p:sp>
        <p:nvSpPr>
          <p:cNvPr id="21" name="Round Same Side Corner Rectangle 20"/>
          <p:cNvSpPr/>
          <p:nvPr/>
        </p:nvSpPr>
        <p:spPr>
          <a:xfrm>
            <a:off x="7247092" y="1731084"/>
            <a:ext cx="1219200" cy="37338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$902,880</a:t>
            </a:r>
            <a:endParaRPr lang="en-US" sz="1600" dirty="0">
              <a:solidFill>
                <a:schemeClr val="bg1"/>
              </a:solidFill>
            </a:endParaRPr>
          </a:p>
        </p:txBody>
      </p:sp>
      <p:sp>
        <p:nvSpPr>
          <p:cNvPr id="22" name="Round Same Side Corner Rectangle 21"/>
          <p:cNvSpPr/>
          <p:nvPr/>
        </p:nvSpPr>
        <p:spPr>
          <a:xfrm>
            <a:off x="7247091" y="2721684"/>
            <a:ext cx="1219200" cy="274320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FFFFFF"/>
                </a:solidFill>
              </a:rPr>
              <a:t>$820,800</a:t>
            </a:r>
            <a:endParaRPr lang="en-US" sz="1600" dirty="0">
              <a:solidFill>
                <a:srgbClr val="FFFFFF"/>
              </a:solidFill>
            </a:endParaRPr>
          </a:p>
        </p:txBody>
      </p:sp>
      <p:sp>
        <p:nvSpPr>
          <p:cNvPr id="23" name="Round Same Side Corner Rectangle 22"/>
          <p:cNvSpPr/>
          <p:nvPr/>
        </p:nvSpPr>
        <p:spPr>
          <a:xfrm>
            <a:off x="7247092" y="4245684"/>
            <a:ext cx="1219200" cy="12192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$658,944</a:t>
            </a:r>
            <a:endParaRPr lang="en-US" sz="1600" dirty="0">
              <a:solidFill>
                <a:schemeClr val="bg1"/>
              </a:solidFill>
            </a:endParaRPr>
          </a:p>
        </p:txBody>
      </p:sp>
      <p:sp>
        <p:nvSpPr>
          <p:cNvPr id="24" name="Rectangle 23"/>
          <p:cNvSpPr/>
          <p:nvPr/>
        </p:nvSpPr>
        <p:spPr>
          <a:xfrm>
            <a:off x="7086600" y="1350084"/>
            <a:ext cx="1693605" cy="369332"/>
          </a:xfrm>
          <a:prstGeom prst="rect">
            <a:avLst/>
          </a:prstGeom>
        </p:spPr>
        <p:txBody>
          <a:bodyPr wrap="none">
            <a:spAutoFit/>
          </a:bodyPr>
          <a:lstStyle/>
          <a:p>
            <a:r>
              <a:rPr lang="en-US" b="1" dirty="0">
                <a:solidFill>
                  <a:schemeClr val="accent1"/>
                </a:solidFill>
              </a:rPr>
              <a:t>Total Payout: </a:t>
            </a:r>
            <a:endParaRPr lang="en-US" dirty="0"/>
          </a:p>
        </p:txBody>
      </p:sp>
      <p:grpSp>
        <p:nvGrpSpPr>
          <p:cNvPr id="2" name="Group 17"/>
          <p:cNvGrpSpPr/>
          <p:nvPr/>
        </p:nvGrpSpPr>
        <p:grpSpPr>
          <a:xfrm>
            <a:off x="457200" y="4462632"/>
            <a:ext cx="6067326" cy="760651"/>
            <a:chOff x="457200" y="1642683"/>
            <a:chExt cx="6067326" cy="760651"/>
          </a:xfrm>
        </p:grpSpPr>
        <p:sp>
          <p:nvSpPr>
            <p:cNvPr id="26" name="Rounded Rectangle 25"/>
            <p:cNvSpPr/>
            <p:nvPr/>
          </p:nvSpPr>
          <p:spPr>
            <a:xfrm>
              <a:off x="457200" y="1642683"/>
              <a:ext cx="3276600" cy="760651"/>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17525"/>
              <a:r>
                <a:rPr lang="en-US" b="1" dirty="0"/>
                <a:t>Survivor benefits only</a:t>
              </a:r>
              <a:endParaRPr lang="en-US" sz="1200" dirty="0"/>
            </a:p>
          </p:txBody>
        </p:sp>
        <p:sp>
          <p:nvSpPr>
            <p:cNvPr id="27" name="Rectangle 26"/>
            <p:cNvSpPr/>
            <p:nvPr/>
          </p:nvSpPr>
          <p:spPr>
            <a:xfrm>
              <a:off x="3810000" y="1828800"/>
              <a:ext cx="2714526" cy="307777"/>
            </a:xfrm>
            <a:prstGeom prst="rect">
              <a:avLst/>
            </a:prstGeom>
          </p:spPr>
          <p:txBody>
            <a:bodyPr wrap="none">
              <a:spAutoFit/>
            </a:bodyPr>
            <a:lstStyle/>
            <a:p>
              <a:pPr marL="230188" indent="-230188">
                <a:spcBef>
                  <a:spcPts val="0"/>
                </a:spcBef>
                <a:buFont typeface="Wingdings" pitchFamily="2" charset="2"/>
                <a:buChar char="§"/>
              </a:pPr>
              <a:r>
                <a:rPr lang="en-US" sz="1400" dirty="0">
                  <a:solidFill>
                    <a:schemeClr val="accent5">
                      <a:lumMod val="50000"/>
                    </a:schemeClr>
                  </a:solidFill>
                </a:rPr>
                <a:t>$658,944 of survivor benefits</a:t>
              </a:r>
            </a:p>
          </p:txBody>
        </p:sp>
      </p:grpSp>
      <p:grpSp>
        <p:nvGrpSpPr>
          <p:cNvPr id="3" name="Group 21"/>
          <p:cNvGrpSpPr/>
          <p:nvPr/>
        </p:nvGrpSpPr>
        <p:grpSpPr>
          <a:xfrm>
            <a:off x="457200" y="2830064"/>
            <a:ext cx="6067326" cy="1219200"/>
            <a:chOff x="457200" y="2716428"/>
            <a:chExt cx="6067326" cy="1219200"/>
          </a:xfrm>
        </p:grpSpPr>
        <p:sp>
          <p:nvSpPr>
            <p:cNvPr id="29" name="Rounded Rectangle 28"/>
            <p:cNvSpPr/>
            <p:nvPr/>
          </p:nvSpPr>
          <p:spPr>
            <a:xfrm>
              <a:off x="457200" y="2716428"/>
              <a:ext cx="3276600" cy="1219200"/>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17525"/>
              <a:r>
                <a:rPr lang="en-US" b="1" dirty="0"/>
                <a:t>Her benefit at </a:t>
              </a:r>
              <a:r>
                <a:rPr lang="en-US" b="1" dirty="0">
                  <a:solidFill>
                    <a:srgbClr val="FAD200"/>
                  </a:solidFill>
                </a:rPr>
                <a:t>62</a:t>
              </a:r>
              <a:r>
                <a:rPr lang="en-US" b="1" dirty="0"/>
                <a:t> then survivor benefit at </a:t>
              </a:r>
              <a:r>
                <a:rPr lang="en-US" b="1" dirty="0">
                  <a:solidFill>
                    <a:srgbClr val="FAD200"/>
                  </a:solidFill>
                </a:rPr>
                <a:t>age 66</a:t>
              </a:r>
            </a:p>
          </p:txBody>
        </p:sp>
        <p:sp>
          <p:nvSpPr>
            <p:cNvPr id="30" name="Rectangle 29"/>
            <p:cNvSpPr/>
            <p:nvPr/>
          </p:nvSpPr>
          <p:spPr>
            <a:xfrm>
              <a:off x="3810000" y="3048000"/>
              <a:ext cx="2714526" cy="523220"/>
            </a:xfrm>
            <a:prstGeom prst="rect">
              <a:avLst/>
            </a:prstGeom>
          </p:spPr>
          <p:txBody>
            <a:bodyPr wrap="none">
              <a:spAutoFit/>
            </a:bodyPr>
            <a:lstStyle/>
            <a:p>
              <a:pPr marL="230188" indent="-230188">
                <a:spcBef>
                  <a:spcPts val="0"/>
                </a:spcBef>
                <a:buFont typeface="Wingdings" pitchFamily="2" charset="2"/>
                <a:buChar char="§"/>
              </a:pPr>
              <a:r>
                <a:rPr lang="en-US" sz="1400" dirty="0">
                  <a:solidFill>
                    <a:schemeClr val="accent5">
                      <a:lumMod val="50000"/>
                    </a:schemeClr>
                  </a:solidFill>
                </a:rPr>
                <a:t>$72,000 of her own benefits</a:t>
              </a:r>
            </a:p>
            <a:p>
              <a:pPr marL="230188" indent="-230188">
                <a:spcBef>
                  <a:spcPts val="0"/>
                </a:spcBef>
                <a:buFont typeface="Wingdings" pitchFamily="2" charset="2"/>
                <a:buChar char="§"/>
              </a:pPr>
              <a:r>
                <a:rPr lang="en-US" sz="1400" dirty="0">
                  <a:solidFill>
                    <a:schemeClr val="accent5">
                      <a:lumMod val="50000"/>
                    </a:schemeClr>
                  </a:solidFill>
                </a:rPr>
                <a:t>$748,800 of survivor benefits</a:t>
              </a:r>
            </a:p>
          </p:txBody>
        </p:sp>
      </p:grpSp>
      <p:grpSp>
        <p:nvGrpSpPr>
          <p:cNvPr id="4" name="Group 22"/>
          <p:cNvGrpSpPr/>
          <p:nvPr/>
        </p:nvGrpSpPr>
        <p:grpSpPr>
          <a:xfrm>
            <a:off x="457200" y="1490832"/>
            <a:ext cx="6076944" cy="927887"/>
            <a:chOff x="457200" y="4267199"/>
            <a:chExt cx="6076944" cy="927887"/>
          </a:xfrm>
        </p:grpSpPr>
        <p:sp>
          <p:nvSpPr>
            <p:cNvPr id="32" name="Rounded Rectangle 31"/>
            <p:cNvSpPr/>
            <p:nvPr/>
          </p:nvSpPr>
          <p:spPr>
            <a:xfrm>
              <a:off x="457200" y="4267199"/>
              <a:ext cx="3276600" cy="927887"/>
            </a:xfrm>
            <a:prstGeom prst="roundRect">
              <a:avLst>
                <a:gd name="adj" fmla="val 4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17525"/>
              <a:r>
                <a:rPr lang="en-US" b="1" dirty="0"/>
                <a:t>Survivor benefit at </a:t>
              </a:r>
              <a:r>
                <a:rPr lang="en-US" b="1" dirty="0">
                  <a:solidFill>
                    <a:srgbClr val="FAD200"/>
                  </a:solidFill>
                </a:rPr>
                <a:t>age 60</a:t>
              </a:r>
              <a:r>
                <a:rPr lang="en-US" b="1" dirty="0"/>
                <a:t> then her benefit at </a:t>
              </a:r>
              <a:r>
                <a:rPr lang="en-US" b="1" dirty="0">
                  <a:solidFill>
                    <a:srgbClr val="FAD200"/>
                  </a:solidFill>
                </a:rPr>
                <a:t>age 70</a:t>
              </a:r>
            </a:p>
          </p:txBody>
        </p:sp>
        <p:sp>
          <p:nvSpPr>
            <p:cNvPr id="33" name="Rectangle 32"/>
            <p:cNvSpPr/>
            <p:nvPr/>
          </p:nvSpPr>
          <p:spPr>
            <a:xfrm>
              <a:off x="3810000" y="4505980"/>
              <a:ext cx="2724144" cy="523220"/>
            </a:xfrm>
            <a:prstGeom prst="rect">
              <a:avLst/>
            </a:prstGeom>
          </p:spPr>
          <p:txBody>
            <a:bodyPr wrap="none">
              <a:spAutoFit/>
            </a:bodyPr>
            <a:lstStyle/>
            <a:p>
              <a:pPr marL="230188" indent="-230188">
                <a:spcBef>
                  <a:spcPts val="0"/>
                </a:spcBef>
                <a:buFont typeface="Wingdings" pitchFamily="2" charset="2"/>
                <a:buChar char="§"/>
              </a:pPr>
              <a:r>
                <a:rPr lang="en-US" sz="1400" dirty="0">
                  <a:solidFill>
                    <a:schemeClr val="accent5">
                      <a:lumMod val="50000"/>
                    </a:schemeClr>
                  </a:solidFill>
                </a:rPr>
                <a:t>$205,920 of survivor benefits</a:t>
              </a:r>
            </a:p>
            <a:p>
              <a:pPr marL="230188" indent="-230188">
                <a:spcBef>
                  <a:spcPts val="0"/>
                </a:spcBef>
                <a:buFont typeface="Wingdings" pitchFamily="2" charset="2"/>
                <a:buChar char="§"/>
              </a:pPr>
              <a:r>
                <a:rPr lang="en-US" sz="1400" dirty="0">
                  <a:solidFill>
                    <a:schemeClr val="accent5">
                      <a:lumMod val="50000"/>
                    </a:schemeClr>
                  </a:solidFill>
                </a:rPr>
                <a:t>$696,960 of her own benefits</a:t>
              </a:r>
            </a:p>
          </p:txBody>
        </p:sp>
      </p:grpSp>
    </p:spTree>
    <p:extLst>
      <p:ext uri="{BB962C8B-B14F-4D97-AF65-F5344CB8AC3E}">
        <p14:creationId xmlns:p14="http://schemas.microsoft.com/office/powerpoint/2010/main" val="1770811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219200"/>
            <a:ext cx="8458200" cy="3962400"/>
          </a:xfrm>
        </p:spPr>
        <p:txBody>
          <a:bodyPr>
            <a:noAutofit/>
          </a:bodyPr>
          <a:lstStyle/>
          <a:p>
            <a:pPr marL="1588" lvl="1" indent="-1588">
              <a:lnSpc>
                <a:spcPct val="120000"/>
              </a:lnSpc>
              <a:buNone/>
            </a:pPr>
            <a:r>
              <a:rPr lang="en-US" sz="1800" dirty="0"/>
              <a:t>Changes to Social Security under §831 of the Bipartisan Budget Act of 2015 have added urgency to all discussions of Social Security maximization.</a:t>
            </a:r>
          </a:p>
          <a:p>
            <a:pPr marL="290513" lvl="1">
              <a:lnSpc>
                <a:spcPct val="120000"/>
              </a:lnSpc>
            </a:pPr>
            <a:r>
              <a:rPr lang="en-US" sz="1800" dirty="0"/>
              <a:t>Monitor your Social Security statements</a:t>
            </a:r>
          </a:p>
          <a:p>
            <a:pPr marL="568325" lvl="2" indent="-285750">
              <a:lnSpc>
                <a:spcPct val="120000"/>
              </a:lnSpc>
            </a:pPr>
            <a:r>
              <a:rPr lang="en-US" sz="1600" dirty="0"/>
              <a:t>Statements are now available online. Go to socialsecurity.gov to create a secure user account and view your statement</a:t>
            </a:r>
            <a:endParaRPr lang="en-US" dirty="0"/>
          </a:p>
          <a:p>
            <a:pPr marL="290513" lvl="1">
              <a:lnSpc>
                <a:spcPct val="120000"/>
              </a:lnSpc>
            </a:pPr>
            <a:r>
              <a:rPr lang="en-US" sz="1800" dirty="0"/>
              <a:t>Evaluate the impact of commencement dates on your retirement plan</a:t>
            </a:r>
          </a:p>
          <a:p>
            <a:pPr marL="290513" lvl="1">
              <a:lnSpc>
                <a:spcPct val="120000"/>
              </a:lnSpc>
            </a:pPr>
            <a:r>
              <a:rPr lang="en-US" sz="1800" dirty="0"/>
              <a:t>Be aware of the Restricted Application and survivor strategies</a:t>
            </a:r>
          </a:p>
          <a:p>
            <a:pPr marL="290513" lvl="1">
              <a:lnSpc>
                <a:spcPct val="120000"/>
              </a:lnSpc>
            </a:pPr>
            <a:r>
              <a:rPr lang="en-US" sz="1800" dirty="0"/>
              <a:t>Work with a Financial Professional to review your income sources and evaluate if a variable annuity can help fill any income gaps in retirement</a:t>
            </a:r>
          </a:p>
        </p:txBody>
      </p:sp>
      <p:sp>
        <p:nvSpPr>
          <p:cNvPr id="2" name="Title 1"/>
          <p:cNvSpPr>
            <a:spLocks noGrp="1"/>
          </p:cNvSpPr>
          <p:nvPr>
            <p:ph type="title"/>
          </p:nvPr>
        </p:nvSpPr>
        <p:spPr>
          <a:xfrm>
            <a:off x="457200" y="76200"/>
            <a:ext cx="8305800" cy="1066800"/>
          </a:xfrm>
          <a:prstGeom prst="rect">
            <a:avLst/>
          </a:prstGeom>
        </p:spPr>
        <p:txBody>
          <a:bodyPr/>
          <a:lstStyle/>
          <a:p>
            <a:r>
              <a:rPr lang="en-US" dirty="0"/>
              <a:t>Key Points on Social Security Strategies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Managing Healthcare Costs in Retirement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0" y="4267200"/>
            <a:ext cx="8382000" cy="914400"/>
          </a:xfrm>
          <a:prstGeom prst="roundRect">
            <a:avLst>
              <a:gd name="adj" fmla="val 655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2"/>
          <p:cNvSpPr>
            <a:spLocks noGrp="1"/>
          </p:cNvSpPr>
          <p:nvPr>
            <p:ph type="title"/>
          </p:nvPr>
        </p:nvSpPr>
        <p:spPr>
          <a:xfrm>
            <a:off x="457200" y="76200"/>
            <a:ext cx="8305800" cy="1066800"/>
          </a:xfrm>
          <a:prstGeom prst="rect">
            <a:avLst/>
          </a:prstGeom>
        </p:spPr>
        <p:txBody>
          <a:bodyPr/>
          <a:lstStyle/>
          <a:p>
            <a:r>
              <a:rPr lang="en-US" dirty="0"/>
              <a:t>Understanding Healthcare Costs</a:t>
            </a:r>
            <a:br>
              <a:rPr lang="en-US" dirty="0"/>
            </a:br>
            <a:r>
              <a:rPr lang="en-US" dirty="0"/>
              <a:t>is Essential to Retirement Planning</a:t>
            </a:r>
          </a:p>
        </p:txBody>
      </p:sp>
      <p:sp>
        <p:nvSpPr>
          <p:cNvPr id="4" name="TextBox 3"/>
          <p:cNvSpPr txBox="1"/>
          <p:nvPr/>
        </p:nvSpPr>
        <p:spPr>
          <a:xfrm>
            <a:off x="3886200" y="4420969"/>
            <a:ext cx="5257800" cy="646331"/>
          </a:xfrm>
          <a:prstGeom prst="rect">
            <a:avLst/>
          </a:prstGeom>
          <a:noFill/>
        </p:spPr>
        <p:txBody>
          <a:bodyPr wrap="square" rtlCol="0">
            <a:spAutoFit/>
          </a:bodyPr>
          <a:lstStyle/>
          <a:p>
            <a:r>
              <a:rPr lang="en-US" dirty="0">
                <a:solidFill>
                  <a:schemeClr val="accent5">
                    <a:lumMod val="75000"/>
                  </a:schemeClr>
                </a:solidFill>
              </a:rPr>
              <a:t>Estimating healthcare costs and incorporating them into a retirement income plan</a:t>
            </a:r>
          </a:p>
        </p:txBody>
      </p:sp>
      <p:sp>
        <p:nvSpPr>
          <p:cNvPr id="8" name="Rectangle 7"/>
          <p:cNvSpPr/>
          <p:nvPr/>
        </p:nvSpPr>
        <p:spPr>
          <a:xfrm>
            <a:off x="990600" y="4467225"/>
            <a:ext cx="2861681" cy="523220"/>
          </a:xfrm>
          <a:prstGeom prst="rect">
            <a:avLst/>
          </a:prstGeom>
        </p:spPr>
        <p:txBody>
          <a:bodyPr wrap="none">
            <a:spAutoFit/>
          </a:bodyPr>
          <a:lstStyle/>
          <a:p>
            <a:r>
              <a:rPr lang="en-US" sz="2800" b="1" dirty="0">
                <a:solidFill>
                  <a:schemeClr val="accent2"/>
                </a:solidFill>
              </a:rPr>
              <a:t>The Challenge: </a:t>
            </a:r>
          </a:p>
        </p:txBody>
      </p:sp>
      <p:sp>
        <p:nvSpPr>
          <p:cNvPr id="15" name="Rectangle 14"/>
          <p:cNvSpPr/>
          <p:nvPr/>
        </p:nvSpPr>
        <p:spPr>
          <a:xfrm>
            <a:off x="1143000" y="1828800"/>
            <a:ext cx="4501553" cy="523220"/>
          </a:xfrm>
          <a:prstGeom prst="rect">
            <a:avLst/>
          </a:prstGeom>
        </p:spPr>
        <p:txBody>
          <a:bodyPr wrap="none">
            <a:spAutoFit/>
          </a:bodyPr>
          <a:lstStyle/>
          <a:p>
            <a:r>
              <a:rPr lang="en-US" sz="2800" b="1" dirty="0">
                <a:solidFill>
                  <a:schemeClr val="accent5">
                    <a:lumMod val="40000"/>
                    <a:lumOff val="60000"/>
                  </a:schemeClr>
                </a:solidFill>
              </a:rPr>
              <a:t>Increasing Medical Costs</a:t>
            </a:r>
          </a:p>
        </p:txBody>
      </p:sp>
      <p:sp>
        <p:nvSpPr>
          <p:cNvPr id="16" name="Rectangle 15"/>
          <p:cNvSpPr/>
          <p:nvPr/>
        </p:nvSpPr>
        <p:spPr>
          <a:xfrm>
            <a:off x="3276600" y="2234625"/>
            <a:ext cx="5775940" cy="646331"/>
          </a:xfrm>
          <a:prstGeom prst="rect">
            <a:avLst/>
          </a:prstGeom>
        </p:spPr>
        <p:txBody>
          <a:bodyPr wrap="none">
            <a:spAutoFit/>
          </a:bodyPr>
          <a:lstStyle/>
          <a:p>
            <a:r>
              <a:rPr lang="en-US" sz="3600" b="1" dirty="0">
                <a:solidFill>
                  <a:schemeClr val="bg1">
                    <a:lumMod val="65000"/>
                  </a:schemeClr>
                </a:solidFill>
              </a:rPr>
              <a:t>Longer Life Expectancies</a:t>
            </a:r>
          </a:p>
        </p:txBody>
      </p:sp>
      <p:sp>
        <p:nvSpPr>
          <p:cNvPr id="17" name="Rectangle 16"/>
          <p:cNvSpPr/>
          <p:nvPr/>
        </p:nvSpPr>
        <p:spPr>
          <a:xfrm>
            <a:off x="558563" y="2829580"/>
            <a:ext cx="8737837" cy="523220"/>
          </a:xfrm>
          <a:prstGeom prst="rect">
            <a:avLst/>
          </a:prstGeom>
        </p:spPr>
        <p:txBody>
          <a:bodyPr wrap="square">
            <a:spAutoFit/>
          </a:bodyPr>
          <a:lstStyle/>
          <a:p>
            <a:r>
              <a:rPr lang="en-US" sz="2800" b="1" dirty="0">
                <a:solidFill>
                  <a:schemeClr val="bg1">
                    <a:lumMod val="50000"/>
                  </a:schemeClr>
                </a:solidFill>
              </a:rPr>
              <a:t>Elimination of Corporate Retiree Health Plans</a:t>
            </a:r>
          </a:p>
        </p:txBody>
      </p:sp>
      <p:sp>
        <p:nvSpPr>
          <p:cNvPr id="18" name="Rectangle 17"/>
          <p:cNvSpPr/>
          <p:nvPr/>
        </p:nvSpPr>
        <p:spPr>
          <a:xfrm>
            <a:off x="1828800" y="3352800"/>
            <a:ext cx="4828566" cy="584775"/>
          </a:xfrm>
          <a:prstGeom prst="rect">
            <a:avLst/>
          </a:prstGeom>
        </p:spPr>
        <p:txBody>
          <a:bodyPr wrap="none">
            <a:spAutoFit/>
          </a:bodyPr>
          <a:lstStyle/>
          <a:p>
            <a:r>
              <a:rPr lang="en-US" sz="3200" b="1" dirty="0">
                <a:solidFill>
                  <a:schemeClr val="accent5">
                    <a:lumMod val="40000"/>
                    <a:lumOff val="60000"/>
                  </a:schemeClr>
                </a:solidFill>
              </a:rPr>
              <a:t>Uncertainty of Medicare</a:t>
            </a:r>
          </a:p>
        </p:txBody>
      </p:sp>
    </p:spTree>
    <p:extLst>
      <p:ext uri="{BB962C8B-B14F-4D97-AF65-F5344CB8AC3E}">
        <p14:creationId xmlns:p14="http://schemas.microsoft.com/office/powerpoint/2010/main" val="25638612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305800" cy="1066800"/>
          </a:xfrm>
          <a:prstGeom prst="rect">
            <a:avLst/>
          </a:prstGeom>
        </p:spPr>
        <p:txBody>
          <a:bodyPr/>
          <a:lstStyle/>
          <a:p>
            <a:r>
              <a:rPr lang="en-US" dirty="0">
                <a:solidFill>
                  <a:schemeClr val="tx1"/>
                </a:solidFill>
              </a:rPr>
              <a:t>H</a:t>
            </a:r>
            <a:r>
              <a:rPr lang="en-US" dirty="0">
                <a:solidFill>
                  <a:schemeClr val="tx1">
                    <a:lumMod val="90000"/>
                    <a:lumOff val="10000"/>
                  </a:schemeClr>
                </a:solidFill>
              </a:rPr>
              <a:t>ealthcare</a:t>
            </a:r>
            <a:r>
              <a:rPr lang="en-US" dirty="0">
                <a:solidFill>
                  <a:schemeClr val="bg1"/>
                </a:solidFill>
              </a:rPr>
              <a:t> and Long-term Care Costs</a:t>
            </a:r>
          </a:p>
        </p:txBody>
      </p:sp>
      <p:sp>
        <p:nvSpPr>
          <p:cNvPr id="4" name="Content Placeholder 1"/>
          <p:cNvSpPr txBox="1">
            <a:spLocks/>
          </p:cNvSpPr>
          <p:nvPr/>
        </p:nvSpPr>
        <p:spPr>
          <a:xfrm>
            <a:off x="5189766" y="1557368"/>
            <a:ext cx="3420834" cy="3395632"/>
          </a:xfrm>
          <a:prstGeom prst="rect">
            <a:avLst/>
          </a:prstGeom>
        </p:spPr>
        <p:txBody>
          <a:bodyPr>
            <a:normAutofit/>
          </a:bodyPr>
          <a:lstStyle>
            <a:lvl1pPr marL="0" indent="0" algn="l" rtl="0" eaLnBrk="0" fontAlgn="base" hangingPunct="0">
              <a:spcBef>
                <a:spcPts val="600"/>
              </a:spcBef>
              <a:spcAft>
                <a:spcPct val="0"/>
              </a:spcAft>
              <a:buClr>
                <a:schemeClr val="accent1"/>
              </a:buClr>
              <a:buFont typeface="Wingdings" pitchFamily="2" charset="2"/>
              <a:defRPr sz="2800" b="1" kern="1200">
                <a:solidFill>
                  <a:schemeClr val="accent5">
                    <a:lumMod val="75000"/>
                  </a:schemeClr>
                </a:solidFill>
                <a:latin typeface="+mj-lt"/>
                <a:ea typeface="+mn-ea"/>
                <a:cs typeface="Arial" pitchFamily="34" charset="0"/>
              </a:defRPr>
            </a:lvl1pPr>
            <a:lvl2pPr marL="742950" indent="-285750" algn="l" rtl="0" eaLnBrk="0" fontAlgn="base" hangingPunct="0">
              <a:spcBef>
                <a:spcPts val="600"/>
              </a:spcBef>
              <a:spcAft>
                <a:spcPct val="0"/>
              </a:spcAft>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rtl="0" eaLnBrk="0" fontAlgn="base" hangingPunct="0">
              <a:spcBef>
                <a:spcPts val="600"/>
              </a:spcBef>
              <a:spcAft>
                <a:spcPct val="0"/>
              </a:spcAft>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rtl="0" eaLnBrk="0" fontAlgn="base" hangingPunct="0">
              <a:spcBef>
                <a:spcPts val="600"/>
              </a:spcBef>
              <a:spcAft>
                <a:spcPct val="0"/>
              </a:spcAft>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rtl="0" eaLnBrk="0" fontAlgn="base" hangingPunct="0">
              <a:spcBef>
                <a:spcPts val="600"/>
              </a:spcBef>
              <a:spcAft>
                <a:spcPct val="0"/>
              </a:spcAft>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sz="1800" dirty="0">
                <a:solidFill>
                  <a:srgbClr val="0063BD"/>
                </a:solidFill>
                <a:latin typeface="Arial Black" panose="020B0A04020102020204" pitchFamily="34" charset="0"/>
              </a:rPr>
              <a:t>Second largest </a:t>
            </a:r>
            <a:br>
              <a:rPr lang="en-US" sz="1800" dirty="0">
                <a:latin typeface="Arial Black" panose="020B0A04020102020204" pitchFamily="34" charset="0"/>
              </a:rPr>
            </a:br>
            <a:r>
              <a:rPr lang="en-US" sz="1800" dirty="0"/>
              <a:t>expense in retirement</a:t>
            </a:r>
            <a:r>
              <a:rPr lang="en-US" sz="1800" b="0" baseline="30000" dirty="0"/>
              <a:t>†</a:t>
            </a:r>
          </a:p>
          <a:p>
            <a:pPr>
              <a:spcBef>
                <a:spcPts val="1800"/>
              </a:spcBef>
            </a:pPr>
            <a:endParaRPr lang="en-US" sz="100" baseline="30000" dirty="0"/>
          </a:p>
          <a:p>
            <a:pPr>
              <a:spcBef>
                <a:spcPts val="1800"/>
              </a:spcBef>
            </a:pPr>
            <a:r>
              <a:rPr lang="en-US" sz="1800" dirty="0">
                <a:solidFill>
                  <a:srgbClr val="0063BD"/>
                </a:solidFill>
                <a:latin typeface="Arial Black" panose="020B0A04020102020204" pitchFamily="34" charset="0"/>
              </a:rPr>
              <a:t>30% </a:t>
            </a:r>
            <a:r>
              <a:rPr lang="en-US" sz="1800" dirty="0"/>
              <a:t>are “very confident” that they will have enough money to take care of medical expenses in retirement</a:t>
            </a:r>
            <a:r>
              <a:rPr lang="en-US" sz="1800" b="0" baseline="30000" dirty="0"/>
              <a:t>‡</a:t>
            </a:r>
            <a:r>
              <a:rPr lang="en-US" sz="1800" dirty="0"/>
              <a:t> </a:t>
            </a:r>
          </a:p>
          <a:p>
            <a:pPr>
              <a:spcBef>
                <a:spcPts val="1800"/>
              </a:spcBef>
            </a:pPr>
            <a:endParaRPr lang="en-US" sz="100" dirty="0"/>
          </a:p>
          <a:p>
            <a:pPr marL="58738"/>
            <a:r>
              <a:rPr lang="en-US" sz="1800" dirty="0">
                <a:solidFill>
                  <a:srgbClr val="0063BD"/>
                </a:solidFill>
                <a:latin typeface="Arial Black" panose="020B0A04020102020204" pitchFamily="34" charset="0"/>
              </a:rPr>
              <a:t>Does not include </a:t>
            </a:r>
            <a:r>
              <a:rPr lang="en-US" sz="1800" b="0" dirty="0">
                <a:solidFill>
                  <a:schemeClr val="accent5">
                    <a:lumMod val="50000"/>
                  </a:schemeClr>
                </a:solidFill>
              </a:rPr>
              <a:t>long-term care costs</a:t>
            </a:r>
            <a:r>
              <a:rPr lang="en-US" sz="1800" baseline="30000" dirty="0"/>
              <a:t>*</a:t>
            </a:r>
            <a:endParaRPr lang="en-US" sz="1800" dirty="0"/>
          </a:p>
        </p:txBody>
      </p:sp>
      <p:sp>
        <p:nvSpPr>
          <p:cNvPr id="6" name="Freeform 5"/>
          <p:cNvSpPr/>
          <p:nvPr/>
        </p:nvSpPr>
        <p:spPr>
          <a:xfrm>
            <a:off x="4953000" y="1524000"/>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Freeform 6"/>
          <p:cNvSpPr/>
          <p:nvPr/>
        </p:nvSpPr>
        <p:spPr>
          <a:xfrm>
            <a:off x="4922713" y="2559777"/>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8" name="Freeform 7"/>
          <p:cNvSpPr/>
          <p:nvPr/>
        </p:nvSpPr>
        <p:spPr>
          <a:xfrm>
            <a:off x="4962855" y="4232504"/>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 name="Round Diagonal Corner Rectangle 8"/>
          <p:cNvSpPr/>
          <p:nvPr/>
        </p:nvSpPr>
        <p:spPr>
          <a:xfrm>
            <a:off x="342901" y="1359017"/>
            <a:ext cx="4050346" cy="3576859"/>
          </a:xfrm>
          <a:prstGeom prst="round2DiagRect">
            <a:avLst>
              <a:gd name="adj1" fmla="val 0"/>
              <a:gd name="adj2" fmla="val 16447"/>
            </a:avLst>
          </a:prstGeom>
          <a:solidFill>
            <a:srgbClr val="006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80273" y="1442612"/>
            <a:ext cx="3912974" cy="2862322"/>
          </a:xfrm>
          <a:prstGeom prst="rect">
            <a:avLst/>
          </a:prstGeom>
          <a:noFill/>
        </p:spPr>
        <p:txBody>
          <a:bodyPr wrap="square" rtlCol="0">
            <a:spAutoFit/>
          </a:bodyPr>
          <a:lstStyle/>
          <a:p>
            <a:pPr>
              <a:lnSpc>
                <a:spcPct val="90000"/>
              </a:lnSpc>
            </a:pPr>
            <a:r>
              <a:rPr lang="en-US" sz="2000" dirty="0">
                <a:solidFill>
                  <a:srgbClr val="FFD201"/>
                </a:solidFill>
                <a:latin typeface="+mn-lt"/>
              </a:rPr>
              <a:t>HEALTHCARE</a:t>
            </a:r>
            <a:br>
              <a:rPr lang="en-US" b="1" dirty="0">
                <a:solidFill>
                  <a:srgbClr val="FFD201"/>
                </a:solidFill>
                <a:latin typeface="+mn-lt"/>
              </a:rPr>
            </a:br>
            <a:r>
              <a:rPr lang="en-US" sz="2000" dirty="0">
                <a:solidFill>
                  <a:srgbClr val="FFFFFF"/>
                </a:solidFill>
                <a:latin typeface="+mn-lt"/>
                <a:cs typeface="Times New Roman" panose="02020603050405020304" pitchFamily="18" charset="0"/>
              </a:rPr>
              <a:t>can take a healthy bite out </a:t>
            </a:r>
            <a:br>
              <a:rPr lang="en-US" sz="2000" dirty="0">
                <a:solidFill>
                  <a:srgbClr val="FFFFFF"/>
                </a:solidFill>
                <a:latin typeface="+mn-lt"/>
                <a:cs typeface="Times New Roman" panose="02020603050405020304" pitchFamily="18" charset="0"/>
              </a:rPr>
            </a:br>
            <a:r>
              <a:rPr lang="en-US" sz="2000" dirty="0">
                <a:solidFill>
                  <a:srgbClr val="FFFFFF"/>
                </a:solidFill>
                <a:latin typeface="+mn-lt"/>
                <a:cs typeface="Times New Roman" panose="02020603050405020304" pitchFamily="18" charset="0"/>
              </a:rPr>
              <a:t>of retirement savings.</a:t>
            </a:r>
          </a:p>
          <a:p>
            <a:br>
              <a:rPr lang="en-US" sz="1400" dirty="0">
                <a:solidFill>
                  <a:schemeClr val="bg1"/>
                </a:solidFill>
                <a:latin typeface="+mn-lt"/>
                <a:cs typeface="Times New Roman" panose="02020603050405020304" pitchFamily="18" charset="0"/>
              </a:rPr>
            </a:br>
            <a:r>
              <a:rPr lang="en-US" dirty="0">
                <a:solidFill>
                  <a:schemeClr val="bg1"/>
                </a:solidFill>
                <a:latin typeface="+mn-lt"/>
                <a:cs typeface="Times New Roman" panose="02020603050405020304" pitchFamily="18" charset="0"/>
              </a:rPr>
              <a:t>It is estimated that an average, healthy 65-year-old couple will need</a:t>
            </a:r>
            <a:endParaRPr lang="en-US" sz="1600" dirty="0">
              <a:solidFill>
                <a:schemeClr val="bg1"/>
              </a:solidFill>
              <a:latin typeface="+mn-lt"/>
              <a:cs typeface="Times New Roman" panose="02020603050405020304" pitchFamily="18" charset="0"/>
            </a:endParaRPr>
          </a:p>
          <a:p>
            <a:r>
              <a:rPr lang="en-US" sz="4000" b="1" dirty="0">
                <a:solidFill>
                  <a:schemeClr val="bg1"/>
                </a:solidFill>
                <a:latin typeface="+mn-lt"/>
              </a:rPr>
              <a:t>$275,000</a:t>
            </a:r>
          </a:p>
          <a:p>
            <a:r>
              <a:rPr lang="en-US" dirty="0">
                <a:solidFill>
                  <a:schemeClr val="bg1"/>
                </a:solidFill>
                <a:latin typeface="+mn-lt"/>
                <a:cs typeface="Times New Roman" panose="02020603050405020304" pitchFamily="18" charset="0"/>
              </a:rPr>
              <a:t>to pay for medical expenses for </a:t>
            </a:r>
            <a:br>
              <a:rPr lang="en-US" dirty="0">
                <a:solidFill>
                  <a:schemeClr val="bg1"/>
                </a:solidFill>
                <a:latin typeface="+mn-lt"/>
                <a:cs typeface="Times New Roman" panose="02020603050405020304" pitchFamily="18" charset="0"/>
              </a:rPr>
            </a:br>
            <a:r>
              <a:rPr lang="en-US" dirty="0">
                <a:solidFill>
                  <a:schemeClr val="bg1"/>
                </a:solidFill>
                <a:latin typeface="+mn-lt"/>
                <a:cs typeface="Times New Roman" panose="02020603050405020304" pitchFamily="18" charset="0"/>
              </a:rPr>
              <a:t>the remainder of their lives.*</a:t>
            </a:r>
          </a:p>
        </p:txBody>
      </p:sp>
      <p:sp>
        <p:nvSpPr>
          <p:cNvPr id="11" name="TextBox 10"/>
          <p:cNvSpPr txBox="1"/>
          <p:nvPr/>
        </p:nvSpPr>
        <p:spPr>
          <a:xfrm>
            <a:off x="7772400" y="6611112"/>
            <a:ext cx="1028700" cy="230832"/>
          </a:xfrm>
          <a:prstGeom prst="rect">
            <a:avLst/>
          </a:prstGeom>
          <a:noFill/>
        </p:spPr>
        <p:txBody>
          <a:bodyPr wrap="square" rtlCol="0">
            <a:spAutoFit/>
          </a:bodyPr>
          <a:lstStyle/>
          <a:p>
            <a:r>
              <a:rPr lang="en-US" sz="900" dirty="0">
                <a:solidFill>
                  <a:schemeClr val="bg1"/>
                </a:solidFill>
                <a:latin typeface="Arial Narrow" pitchFamily="34" charset="0"/>
              </a:rPr>
              <a:t>SL 0029-3  10/2017</a:t>
            </a:r>
          </a:p>
        </p:txBody>
      </p:sp>
      <p:sp>
        <p:nvSpPr>
          <p:cNvPr id="12" name="Text Placeholder 18">
            <a:extLst>
              <a:ext uri="{FF2B5EF4-FFF2-40B4-BE49-F238E27FC236}">
                <a16:creationId xmlns:a16="http://schemas.microsoft.com/office/drawing/2014/main" id="{B12833B0-D18E-4C61-A686-289E4BE46728}"/>
              </a:ext>
            </a:extLst>
          </p:cNvPr>
          <p:cNvSpPr txBox="1">
            <a:spLocks/>
          </p:cNvSpPr>
          <p:nvPr/>
        </p:nvSpPr>
        <p:spPr>
          <a:xfrm>
            <a:off x="258136" y="5309935"/>
            <a:ext cx="8648700" cy="600164"/>
          </a:xfrm>
          <a:prstGeom prst="rect">
            <a:avLst/>
          </a:prstGeom>
          <a:noFill/>
        </p:spPr>
        <p:txBody>
          <a:bodyPr wrap="square" rtlCol="0">
            <a:spAutoFit/>
          </a:bodyPr>
          <a:lstStyle>
            <a:defPPr>
              <a:defRPr lang="en-US"/>
            </a:defPPr>
            <a:lvl1pPr>
              <a:defRPr sz="1100">
                <a:solidFill>
                  <a:schemeClr val="tx1">
                    <a:lumMod val="75000"/>
                    <a:lumOff val="25000"/>
                  </a:schemeClr>
                </a:solidFill>
                <a:latin typeface="Arial Narrow" pitchFamily="34" charset="0"/>
              </a:defRPr>
            </a:lvl1pPr>
            <a:lvl2pPr marL="631825" indent="-285750" algn="l" defTabSz="914400" rtl="0" eaLnBrk="1" latinLnBrk="0" hangingPunct="1">
              <a:lnSpc>
                <a:spcPct val="95000"/>
              </a:lnSpc>
              <a:spcBef>
                <a:spcPts val="800"/>
              </a:spcBef>
              <a:buClr>
                <a:schemeClr val="accent2"/>
              </a:buClr>
              <a:buFont typeface="Arial" pitchFamily="34" charset="0"/>
              <a:buChar char="–"/>
              <a:defRPr sz="2000" b="0" kern="1200">
                <a:solidFill>
                  <a:schemeClr val="tx1"/>
                </a:solidFill>
                <a:latin typeface="Arial" pitchFamily="34" charset="0"/>
                <a:ea typeface="+mn-ea"/>
                <a:cs typeface="Arial" pitchFamily="34" charset="0"/>
              </a:defRPr>
            </a:lvl2pPr>
            <a:lvl3pPr marL="1030288" indent="-227013" algn="l" defTabSz="914400" rtl="0" eaLnBrk="1" latinLnBrk="0" hangingPunct="1">
              <a:lnSpc>
                <a:spcPct val="95000"/>
              </a:lnSpc>
              <a:spcBef>
                <a:spcPts val="700"/>
              </a:spcBef>
              <a:buClr>
                <a:schemeClr val="accent2"/>
              </a:buClr>
              <a:buFont typeface="Arial" pitchFamily="34" charset="0"/>
              <a:buChar char="•"/>
              <a:defRPr sz="1800" b="0" kern="1200">
                <a:solidFill>
                  <a:schemeClr val="tx1"/>
                </a:solidFill>
                <a:latin typeface="Arial" pitchFamily="34" charset="0"/>
                <a:ea typeface="+mn-ea"/>
                <a:cs typeface="Arial" pitchFamily="34" charset="0"/>
              </a:defRPr>
            </a:lvl3pPr>
            <a:lvl4pPr marL="1430338" indent="-233363" algn="l" defTabSz="914400" rtl="0" eaLnBrk="1" latinLnBrk="0" hangingPunct="1">
              <a:lnSpc>
                <a:spcPct val="95000"/>
              </a:lnSpc>
              <a:spcBef>
                <a:spcPts val="6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4pPr>
            <a:lvl5pPr marL="1770063" indent="-227013" algn="l" defTabSz="914400" rtl="0" eaLnBrk="1" latinLnBrk="0" hangingPunct="1">
              <a:lnSpc>
                <a:spcPct val="95000"/>
              </a:lnSpc>
              <a:spcBef>
                <a:spcPts val="5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Fidelity Investments retiree health costs estimate, 2017. Healthcare and nursing home costs may vary by state. </a:t>
            </a:r>
          </a:p>
          <a:p>
            <a:r>
              <a:rPr lang="en-US" dirty="0"/>
              <a:t>† Bureau of Labor Statistics, Consumer Expenditure Survey 2016; Table 1300 Mean annual expenditures by age; Age 75+</a:t>
            </a:r>
          </a:p>
          <a:p>
            <a:r>
              <a:rPr lang="en-US" dirty="0"/>
              <a:t>‡ Employee Benefits Research Institute (EBRI), 2017 Retirement Confidence Survey, Issue Brief  No. 431; 3/21/2017 </a:t>
            </a:r>
          </a:p>
        </p:txBody>
      </p:sp>
    </p:spTree>
    <p:extLst>
      <p:ext uri="{BB962C8B-B14F-4D97-AF65-F5344CB8AC3E}">
        <p14:creationId xmlns:p14="http://schemas.microsoft.com/office/powerpoint/2010/main" val="7215793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dirty="0"/>
            </a:br>
            <a:endParaRPr lang="en-US" b="0" dirty="0">
              <a:solidFill>
                <a:schemeClr val="accent2"/>
              </a:solidFill>
            </a:endParaRPr>
          </a:p>
        </p:txBody>
      </p:sp>
      <p:sp>
        <p:nvSpPr>
          <p:cNvPr id="7" name="Content Placeholder 9"/>
          <p:cNvSpPr>
            <a:spLocks noGrp="1"/>
          </p:cNvSpPr>
          <p:nvPr>
            <p:ph sz="half" idx="1"/>
          </p:nvPr>
        </p:nvSpPr>
        <p:spPr>
          <a:xfrm>
            <a:off x="457200" y="990600"/>
            <a:ext cx="7315200" cy="3733799"/>
          </a:xfrm>
        </p:spPr>
        <p:txBody>
          <a:bodyPr anchor="ctr">
            <a:normAutofit/>
          </a:bodyPr>
          <a:lstStyle/>
          <a:p>
            <a:pPr marL="0" lvl="1" indent="0">
              <a:spcBef>
                <a:spcPts val="0"/>
              </a:spcBef>
              <a:spcAft>
                <a:spcPts val="600"/>
              </a:spcAft>
              <a:buNone/>
            </a:pPr>
            <a:r>
              <a:rPr lang="en-US" sz="2000" b="1" dirty="0">
                <a:solidFill>
                  <a:schemeClr val="accent2"/>
                </a:solidFill>
              </a:rPr>
              <a:t>Long-Term Care Needs &amp; Costs:</a:t>
            </a:r>
            <a:endParaRPr lang="en-US" sz="1600" b="1" baseline="30000" dirty="0"/>
          </a:p>
          <a:p>
            <a:pPr marL="233363" lvl="1" indent="-233363">
              <a:spcBef>
                <a:spcPts val="0"/>
              </a:spcBef>
              <a:spcAft>
                <a:spcPts val="600"/>
              </a:spcAft>
            </a:pPr>
            <a:r>
              <a:rPr lang="en-US" sz="2000" b="1" dirty="0"/>
              <a:t>Basic home care averages </a:t>
            </a:r>
            <a:r>
              <a:rPr lang="en-US" sz="2000" b="1" dirty="0">
                <a:solidFill>
                  <a:schemeClr val="accent1">
                    <a:lumMod val="75000"/>
                    <a:lumOff val="25000"/>
                  </a:schemeClr>
                </a:solidFill>
              </a:rPr>
              <a:t>$49,190 </a:t>
            </a:r>
            <a:r>
              <a:rPr lang="en-US" sz="2000" b="1" dirty="0"/>
              <a:t>per year</a:t>
            </a:r>
            <a:r>
              <a:rPr lang="en-US" sz="1600" baseline="30000" dirty="0"/>
              <a:t>1</a:t>
            </a:r>
            <a:r>
              <a:rPr lang="en-US" sz="2000" dirty="0"/>
              <a:t> </a:t>
            </a:r>
          </a:p>
          <a:p>
            <a:pPr marL="233363" lvl="1" indent="-233363">
              <a:spcBef>
                <a:spcPts val="0"/>
              </a:spcBef>
              <a:spcAft>
                <a:spcPts val="600"/>
              </a:spcAft>
            </a:pPr>
            <a:r>
              <a:rPr lang="en-US" sz="2000" b="1" dirty="0"/>
              <a:t>Nursing home care averages </a:t>
            </a:r>
            <a:r>
              <a:rPr lang="en-US" sz="2000" b="1" dirty="0">
                <a:solidFill>
                  <a:schemeClr val="accent1">
                    <a:lumMod val="75000"/>
                    <a:lumOff val="25000"/>
                  </a:schemeClr>
                </a:solidFill>
              </a:rPr>
              <a:t>$97,450 </a:t>
            </a:r>
            <a:r>
              <a:rPr lang="en-US" sz="2000" b="1" dirty="0"/>
              <a:t>per year</a:t>
            </a:r>
            <a:r>
              <a:rPr lang="en-US" sz="1600" baseline="30000" dirty="0"/>
              <a:t>1</a:t>
            </a:r>
          </a:p>
          <a:p>
            <a:pPr marL="233363" lvl="1" indent="-233363">
              <a:spcBef>
                <a:spcPts val="0"/>
              </a:spcBef>
              <a:spcAft>
                <a:spcPts val="600"/>
              </a:spcAft>
            </a:pPr>
            <a:r>
              <a:rPr lang="en-US" sz="2000" b="1" dirty="0">
                <a:solidFill>
                  <a:schemeClr val="accent1">
                    <a:lumMod val="75000"/>
                    <a:lumOff val="25000"/>
                  </a:schemeClr>
                </a:solidFill>
              </a:rPr>
              <a:t>40% </a:t>
            </a:r>
            <a:r>
              <a:rPr lang="en-US" sz="2000" b="1" dirty="0"/>
              <a:t>will require some nursing home care</a:t>
            </a:r>
            <a:r>
              <a:rPr lang="en-US" sz="1600" baseline="30000" dirty="0"/>
              <a:t>2</a:t>
            </a:r>
          </a:p>
          <a:p>
            <a:pPr marL="346075" lvl="1" indent="-173038">
              <a:spcBef>
                <a:spcPts val="0"/>
              </a:spcBef>
              <a:spcAft>
                <a:spcPts val="600"/>
              </a:spcAft>
              <a:buFont typeface="Arial"/>
              <a:buChar char="•"/>
            </a:pPr>
            <a:r>
              <a:rPr lang="en-US" sz="1600" dirty="0">
                <a:solidFill>
                  <a:schemeClr val="accent2"/>
                </a:solidFill>
              </a:rPr>
              <a:t>Women are 67% </a:t>
            </a:r>
            <a:r>
              <a:rPr lang="en-US" sz="1600" b="0" dirty="0"/>
              <a:t>of the nursing home population</a:t>
            </a:r>
            <a:r>
              <a:rPr lang="en-US" sz="1600" b="0" baseline="30000" dirty="0"/>
              <a:t>3</a:t>
            </a:r>
            <a:endParaRPr lang="en-US" sz="1600" b="0" dirty="0"/>
          </a:p>
          <a:p>
            <a:pPr marL="346075" lvl="1" indent="-173038">
              <a:spcBef>
                <a:spcPts val="0"/>
              </a:spcBef>
              <a:spcAft>
                <a:spcPts val="600"/>
              </a:spcAft>
              <a:buFont typeface="Arial"/>
              <a:buChar char="•"/>
            </a:pPr>
            <a:r>
              <a:rPr lang="en-US" sz="1600" dirty="0">
                <a:solidFill>
                  <a:schemeClr val="accent2"/>
                </a:solidFill>
              </a:rPr>
              <a:t>Men</a:t>
            </a:r>
            <a:r>
              <a:rPr lang="en-US" sz="1600" b="0" dirty="0"/>
              <a:t> require long-term care for </a:t>
            </a:r>
            <a:r>
              <a:rPr lang="en-US" sz="1600" dirty="0">
                <a:solidFill>
                  <a:schemeClr val="accent2"/>
                </a:solidFill>
              </a:rPr>
              <a:t>2.2 years</a:t>
            </a:r>
            <a:r>
              <a:rPr lang="en-US" sz="1600" b="0" baseline="30000" dirty="0"/>
              <a:t>4</a:t>
            </a:r>
            <a:r>
              <a:rPr lang="en-US" sz="1600" b="0" dirty="0"/>
              <a:t> </a:t>
            </a:r>
          </a:p>
          <a:p>
            <a:pPr marL="346075" lvl="1" indent="-173038">
              <a:spcBef>
                <a:spcPts val="0"/>
              </a:spcBef>
              <a:spcAft>
                <a:spcPts val="600"/>
              </a:spcAft>
              <a:buFont typeface="Arial"/>
              <a:buChar char="•"/>
            </a:pPr>
            <a:r>
              <a:rPr lang="en-US" sz="1600" dirty="0">
                <a:solidFill>
                  <a:schemeClr val="accent2"/>
                </a:solidFill>
              </a:rPr>
              <a:t>Women</a:t>
            </a:r>
            <a:r>
              <a:rPr lang="en-US" sz="1600" b="0" dirty="0"/>
              <a:t> require long-term care for </a:t>
            </a:r>
            <a:r>
              <a:rPr lang="en-US" sz="1600" dirty="0">
                <a:solidFill>
                  <a:schemeClr val="accent2"/>
                </a:solidFill>
              </a:rPr>
              <a:t>3.7</a:t>
            </a:r>
            <a:r>
              <a:rPr lang="en-US" sz="1600" b="0" dirty="0"/>
              <a:t> </a:t>
            </a:r>
            <a:r>
              <a:rPr lang="en-US" sz="1600" dirty="0">
                <a:solidFill>
                  <a:schemeClr val="accent2"/>
                </a:solidFill>
              </a:rPr>
              <a:t>years</a:t>
            </a:r>
            <a:r>
              <a:rPr lang="en-US" sz="1600" b="0" baseline="30000" dirty="0"/>
              <a:t>4</a:t>
            </a:r>
            <a:r>
              <a:rPr lang="en-US" sz="1600" b="0" dirty="0"/>
              <a:t>  </a:t>
            </a:r>
          </a:p>
        </p:txBody>
      </p:sp>
      <p:sp>
        <p:nvSpPr>
          <p:cNvPr id="10" name="Title 4"/>
          <p:cNvSpPr txBox="1">
            <a:spLocks/>
          </p:cNvSpPr>
          <p:nvPr/>
        </p:nvSpPr>
        <p:spPr>
          <a:xfrm>
            <a:off x="228600" y="76200"/>
            <a:ext cx="8305800" cy="106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mj-lt"/>
                <a:ea typeface="+mj-ea"/>
                <a:cs typeface="Arial" pitchFamily="34" charset="0"/>
              </a:rPr>
              <a:t>Challenges to Covering Healthcare Costs</a:t>
            </a:r>
          </a:p>
        </p:txBody>
      </p:sp>
      <p:sp>
        <p:nvSpPr>
          <p:cNvPr id="11" name="TextBox 10">
            <a:extLst>
              <a:ext uri="{FF2B5EF4-FFF2-40B4-BE49-F238E27FC236}">
                <a16:creationId xmlns:a16="http://schemas.microsoft.com/office/drawing/2014/main" id="{404E41D0-1552-47EF-A2F4-9DA316CCD701}"/>
              </a:ext>
            </a:extLst>
          </p:cNvPr>
          <p:cNvSpPr txBox="1"/>
          <p:nvPr/>
        </p:nvSpPr>
        <p:spPr>
          <a:xfrm>
            <a:off x="117296" y="5133643"/>
            <a:ext cx="8915400" cy="769441"/>
          </a:xfrm>
          <a:prstGeom prst="rect">
            <a:avLst/>
          </a:prstGeom>
          <a:noFill/>
        </p:spPr>
        <p:txBody>
          <a:bodyPr wrap="square" rtlCol="0">
            <a:spAutoFit/>
          </a:bodyPr>
          <a:lstStyle/>
          <a:p>
            <a:r>
              <a:rPr lang="en-US" sz="1100" baseline="30000" dirty="0">
                <a:solidFill>
                  <a:schemeClr val="accent5">
                    <a:lumMod val="75000"/>
                  </a:schemeClr>
                </a:solidFill>
                <a:latin typeface="Arial Narrow" panose="020B0606020202030204" pitchFamily="34" charset="0"/>
              </a:rPr>
              <a:t>1</a:t>
            </a:r>
            <a:r>
              <a:rPr lang="en-US" sz="1100" dirty="0">
                <a:solidFill>
                  <a:schemeClr val="accent5">
                    <a:lumMod val="75000"/>
                  </a:schemeClr>
                </a:solidFill>
                <a:latin typeface="Arial Narrow" panose="020B0606020202030204" pitchFamily="34" charset="0"/>
              </a:rPr>
              <a:t> Genworth 2017 Cost of Care Survey, Home Health Aide Services Median Annual Cost, Nursing Home (Private Room) Median Annual Cost. </a:t>
            </a:r>
          </a:p>
          <a:p>
            <a:r>
              <a:rPr lang="en-US" sz="1100" baseline="30000" dirty="0">
                <a:solidFill>
                  <a:schemeClr val="accent5">
                    <a:lumMod val="75000"/>
                  </a:schemeClr>
                </a:solidFill>
                <a:latin typeface="Arial Narrow" panose="020B0606020202030204" pitchFamily="34" charset="0"/>
              </a:rPr>
              <a:t>2 </a:t>
            </a:r>
            <a:r>
              <a:rPr lang="en-US" sz="1100" dirty="0">
                <a:solidFill>
                  <a:schemeClr val="accent5">
                    <a:lumMod val="75000"/>
                  </a:schemeClr>
                </a:solidFill>
                <a:latin typeface="Arial Narrow" panose="020B0606020202030204" pitchFamily="34" charset="0"/>
              </a:rPr>
              <a:t>Prudential's Four Pillars of Retirement Series. "Planning for Retirement:  The Distribution of Lifetime Healthcare Costs.</a:t>
            </a:r>
          </a:p>
          <a:p>
            <a:r>
              <a:rPr lang="en-US" sz="1100" baseline="30000" dirty="0">
                <a:solidFill>
                  <a:schemeClr val="accent5">
                    <a:lumMod val="75000"/>
                  </a:schemeClr>
                </a:solidFill>
                <a:latin typeface="Arial Narrow" panose="020B0606020202030204" pitchFamily="34" charset="0"/>
              </a:rPr>
              <a:t>3</a:t>
            </a:r>
            <a:r>
              <a:rPr lang="en-US" sz="1100" dirty="0">
                <a:solidFill>
                  <a:schemeClr val="accent5">
                    <a:lumMod val="75000"/>
                  </a:schemeClr>
                </a:solidFill>
                <a:latin typeface="Arial Narrow" panose="020B0606020202030204" pitchFamily="34" charset="0"/>
              </a:rPr>
              <a:t> CDC, Long Term Care Providers and Services Users In The United States, February 2016.</a:t>
            </a:r>
          </a:p>
          <a:p>
            <a:r>
              <a:rPr lang="en-US" sz="1100" baseline="30000" dirty="0">
                <a:solidFill>
                  <a:schemeClr val="accent5">
                    <a:lumMod val="75000"/>
                  </a:schemeClr>
                </a:solidFill>
                <a:latin typeface="Arial Narrow" panose="020B0606020202030204" pitchFamily="34" charset="0"/>
              </a:rPr>
              <a:t>4</a:t>
            </a:r>
            <a:r>
              <a:rPr lang="en-US" sz="1100" dirty="0">
                <a:solidFill>
                  <a:schemeClr val="accent5">
                    <a:lumMod val="75000"/>
                  </a:schemeClr>
                </a:solidFill>
                <a:latin typeface="Arial Narrow" panose="020B0606020202030204" pitchFamily="34" charset="0"/>
              </a:rPr>
              <a:t> https://longtermcare.acl.gov/the-basics/how-much-care-will-you-need.html, US </a:t>
            </a:r>
            <a:r>
              <a:rPr lang="en-US" sz="1100" dirty="0" err="1">
                <a:solidFill>
                  <a:schemeClr val="accent5">
                    <a:lumMod val="75000"/>
                  </a:schemeClr>
                </a:solidFill>
                <a:latin typeface="Arial Narrow" panose="020B0606020202030204" pitchFamily="34" charset="0"/>
              </a:rPr>
              <a:t>Dept</a:t>
            </a:r>
            <a:r>
              <a:rPr lang="en-US" sz="1100" dirty="0">
                <a:solidFill>
                  <a:schemeClr val="accent5">
                    <a:lumMod val="75000"/>
                  </a:schemeClr>
                </a:solidFill>
                <a:latin typeface="Arial Narrow" panose="020B0606020202030204" pitchFamily="34" charset="0"/>
              </a:rPr>
              <a:t> of Health and Human Services, Administration on Aging, accessed January 2018.</a:t>
            </a:r>
          </a:p>
        </p:txBody>
      </p:sp>
    </p:spTree>
    <p:extLst>
      <p:ext uri="{BB962C8B-B14F-4D97-AF65-F5344CB8AC3E}">
        <p14:creationId xmlns:p14="http://schemas.microsoft.com/office/powerpoint/2010/main" val="23659744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rallelogram 30"/>
          <p:cNvSpPr/>
          <p:nvPr/>
        </p:nvSpPr>
        <p:spPr>
          <a:xfrm>
            <a:off x="-3543300" y="1524000"/>
            <a:ext cx="7086600" cy="3326921"/>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2590800" y="4426029"/>
            <a:ext cx="7086600" cy="838200"/>
          </a:xfrm>
          <a:prstGeom prst="parallelogram">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2807854" y="3587829"/>
            <a:ext cx="7086600" cy="838200"/>
          </a:xfrm>
          <a:prstGeom prst="parallelogram">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012601" y="2778204"/>
            <a:ext cx="7086600" cy="838200"/>
          </a:xfrm>
          <a:prstGeom prst="parallelogram">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3231676" y="1940004"/>
            <a:ext cx="7086600" cy="8382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305800" cy="1066800"/>
          </a:xfrm>
          <a:prstGeom prst="rect">
            <a:avLst/>
          </a:prstGeom>
        </p:spPr>
        <p:txBody>
          <a:bodyPr/>
          <a:lstStyle/>
          <a:p>
            <a:r>
              <a:rPr lang="en-US" dirty="0"/>
              <a:t>The ABCs of Medicare</a:t>
            </a:r>
          </a:p>
        </p:txBody>
      </p:sp>
      <p:sp>
        <p:nvSpPr>
          <p:cNvPr id="6" name="Rectangle 5"/>
          <p:cNvSpPr/>
          <p:nvPr/>
        </p:nvSpPr>
        <p:spPr>
          <a:xfrm>
            <a:off x="609600" y="2590801"/>
            <a:ext cx="1981200" cy="1077218"/>
          </a:xfrm>
          <a:prstGeom prst="rect">
            <a:avLst/>
          </a:prstGeom>
        </p:spPr>
        <p:txBody>
          <a:bodyPr wrap="square">
            <a:spAutoFit/>
          </a:bodyPr>
          <a:lstStyle/>
          <a:p>
            <a:r>
              <a:rPr lang="en-US" sz="3200" b="1" dirty="0">
                <a:solidFill>
                  <a:schemeClr val="accent1"/>
                </a:solidFill>
              </a:rPr>
              <a:t>Medicare Part</a:t>
            </a:r>
          </a:p>
        </p:txBody>
      </p:sp>
      <p:grpSp>
        <p:nvGrpSpPr>
          <p:cNvPr id="3" name="Group 31"/>
          <p:cNvGrpSpPr/>
          <p:nvPr/>
        </p:nvGrpSpPr>
        <p:grpSpPr>
          <a:xfrm>
            <a:off x="3460276" y="1828800"/>
            <a:ext cx="3762398" cy="1107996"/>
            <a:chOff x="3505200" y="1565196"/>
            <a:chExt cx="3762398" cy="1107996"/>
          </a:xfrm>
        </p:grpSpPr>
        <p:sp>
          <p:nvSpPr>
            <p:cNvPr id="7" name="Rectangle 6"/>
            <p:cNvSpPr/>
            <p:nvPr/>
          </p:nvSpPr>
          <p:spPr>
            <a:xfrm>
              <a:off x="4343400" y="1905000"/>
              <a:ext cx="2924198" cy="461665"/>
            </a:xfrm>
            <a:prstGeom prst="rect">
              <a:avLst/>
            </a:prstGeom>
          </p:spPr>
          <p:txBody>
            <a:bodyPr wrap="none">
              <a:spAutoFit/>
            </a:bodyPr>
            <a:lstStyle/>
            <a:p>
              <a:r>
                <a:rPr lang="en-US" sz="2400" dirty="0">
                  <a:solidFill>
                    <a:schemeClr val="bg1"/>
                  </a:solidFill>
                </a:rPr>
                <a:t>- Hospital Insurance</a:t>
              </a:r>
            </a:p>
          </p:txBody>
        </p:sp>
        <p:sp>
          <p:nvSpPr>
            <p:cNvPr id="23" name="Rectangle 22"/>
            <p:cNvSpPr/>
            <p:nvPr/>
          </p:nvSpPr>
          <p:spPr>
            <a:xfrm>
              <a:off x="3505200" y="1565196"/>
              <a:ext cx="914400" cy="1107996"/>
            </a:xfrm>
            <a:prstGeom prst="rect">
              <a:avLst/>
            </a:prstGeom>
          </p:spPr>
          <p:txBody>
            <a:bodyPr wrap="square">
              <a:spAutoFit/>
            </a:bodyPr>
            <a:lstStyle/>
            <a:p>
              <a:r>
                <a:rPr lang="en-US" sz="6600" b="1" dirty="0">
                  <a:solidFill>
                    <a:schemeClr val="bg1"/>
                  </a:solidFill>
                </a:rPr>
                <a:t>A</a:t>
              </a:r>
            </a:p>
          </p:txBody>
        </p:sp>
      </p:grpSp>
      <p:grpSp>
        <p:nvGrpSpPr>
          <p:cNvPr id="4" name="Group 32"/>
          <p:cNvGrpSpPr/>
          <p:nvPr/>
        </p:nvGrpSpPr>
        <p:grpSpPr>
          <a:xfrm>
            <a:off x="3254374" y="2625804"/>
            <a:ext cx="3711102" cy="1107996"/>
            <a:chOff x="3299298" y="2362200"/>
            <a:chExt cx="3711102" cy="1107996"/>
          </a:xfrm>
        </p:grpSpPr>
        <p:sp>
          <p:nvSpPr>
            <p:cNvPr id="11" name="Rectangle 10"/>
            <p:cNvSpPr/>
            <p:nvPr/>
          </p:nvSpPr>
          <p:spPr>
            <a:xfrm>
              <a:off x="4137498" y="2736671"/>
              <a:ext cx="2872902" cy="461665"/>
            </a:xfrm>
            <a:prstGeom prst="rect">
              <a:avLst/>
            </a:prstGeom>
          </p:spPr>
          <p:txBody>
            <a:bodyPr wrap="none">
              <a:spAutoFit/>
            </a:bodyPr>
            <a:lstStyle/>
            <a:p>
              <a:r>
                <a:rPr lang="en-US" sz="2400" dirty="0">
                  <a:solidFill>
                    <a:schemeClr val="bg1"/>
                  </a:solidFill>
                </a:rPr>
                <a:t>- Medical Insurance</a:t>
              </a:r>
            </a:p>
          </p:txBody>
        </p:sp>
        <p:sp>
          <p:nvSpPr>
            <p:cNvPr id="24" name="Rectangle 23"/>
            <p:cNvSpPr/>
            <p:nvPr/>
          </p:nvSpPr>
          <p:spPr>
            <a:xfrm>
              <a:off x="3299298" y="2362200"/>
              <a:ext cx="914400" cy="1107996"/>
            </a:xfrm>
            <a:prstGeom prst="rect">
              <a:avLst/>
            </a:prstGeom>
          </p:spPr>
          <p:txBody>
            <a:bodyPr wrap="square">
              <a:spAutoFit/>
            </a:bodyPr>
            <a:lstStyle/>
            <a:p>
              <a:r>
                <a:rPr lang="en-US" sz="6600" b="1" dirty="0">
                  <a:solidFill>
                    <a:schemeClr val="bg1"/>
                  </a:solidFill>
                </a:rPr>
                <a:t>B</a:t>
              </a:r>
            </a:p>
          </p:txBody>
        </p:sp>
      </p:grpSp>
      <p:grpSp>
        <p:nvGrpSpPr>
          <p:cNvPr id="5" name="Group 33"/>
          <p:cNvGrpSpPr/>
          <p:nvPr/>
        </p:nvGrpSpPr>
        <p:grpSpPr>
          <a:xfrm>
            <a:off x="3079276" y="3464004"/>
            <a:ext cx="4019520" cy="1107996"/>
            <a:chOff x="3124200" y="3200400"/>
            <a:chExt cx="4019520" cy="1107996"/>
          </a:xfrm>
        </p:grpSpPr>
        <p:sp>
          <p:nvSpPr>
            <p:cNvPr id="14" name="Rectangle 13"/>
            <p:cNvSpPr/>
            <p:nvPr/>
          </p:nvSpPr>
          <p:spPr>
            <a:xfrm>
              <a:off x="3962400" y="3542268"/>
              <a:ext cx="3181320" cy="461665"/>
            </a:xfrm>
            <a:prstGeom prst="rect">
              <a:avLst/>
            </a:prstGeom>
          </p:spPr>
          <p:txBody>
            <a:bodyPr wrap="none">
              <a:spAutoFit/>
            </a:bodyPr>
            <a:lstStyle/>
            <a:p>
              <a:r>
                <a:rPr lang="en-US" sz="2400" dirty="0">
                  <a:solidFill>
                    <a:schemeClr val="bg1"/>
                  </a:solidFill>
                </a:rPr>
                <a:t>- Medicare Advantage</a:t>
              </a:r>
            </a:p>
          </p:txBody>
        </p:sp>
        <p:sp>
          <p:nvSpPr>
            <p:cNvPr id="25" name="Rectangle 24"/>
            <p:cNvSpPr/>
            <p:nvPr/>
          </p:nvSpPr>
          <p:spPr>
            <a:xfrm>
              <a:off x="3124200" y="3200400"/>
              <a:ext cx="914400" cy="1107996"/>
            </a:xfrm>
            <a:prstGeom prst="rect">
              <a:avLst/>
            </a:prstGeom>
          </p:spPr>
          <p:txBody>
            <a:bodyPr wrap="square">
              <a:spAutoFit/>
            </a:bodyPr>
            <a:lstStyle/>
            <a:p>
              <a:r>
                <a:rPr lang="en-US" sz="6600" b="1" dirty="0">
                  <a:solidFill>
                    <a:schemeClr val="bg1"/>
                  </a:solidFill>
                </a:rPr>
                <a:t>C</a:t>
              </a:r>
            </a:p>
          </p:txBody>
        </p:sp>
      </p:grpSp>
      <p:grpSp>
        <p:nvGrpSpPr>
          <p:cNvPr id="8" name="Group 34"/>
          <p:cNvGrpSpPr/>
          <p:nvPr/>
        </p:nvGrpSpPr>
        <p:grpSpPr>
          <a:xfrm>
            <a:off x="2850676" y="4302204"/>
            <a:ext cx="5029200" cy="1107996"/>
            <a:chOff x="2895600" y="4038600"/>
            <a:chExt cx="5029200" cy="1107996"/>
          </a:xfrm>
        </p:grpSpPr>
        <p:sp>
          <p:nvSpPr>
            <p:cNvPr id="17" name="Rectangle 16"/>
            <p:cNvSpPr/>
            <p:nvPr/>
          </p:nvSpPr>
          <p:spPr>
            <a:xfrm>
              <a:off x="3750259" y="4343400"/>
              <a:ext cx="4174541" cy="461665"/>
            </a:xfrm>
            <a:prstGeom prst="rect">
              <a:avLst/>
            </a:prstGeom>
          </p:spPr>
          <p:txBody>
            <a:bodyPr wrap="none">
              <a:spAutoFit/>
            </a:bodyPr>
            <a:lstStyle/>
            <a:p>
              <a:r>
                <a:rPr lang="en-US" sz="2400" dirty="0">
                  <a:solidFill>
                    <a:schemeClr val="bg1"/>
                  </a:solidFill>
                </a:rPr>
                <a:t>- Prescription Drug Coverage</a:t>
              </a:r>
            </a:p>
          </p:txBody>
        </p:sp>
        <p:sp>
          <p:nvSpPr>
            <p:cNvPr id="26" name="Rectangle 25"/>
            <p:cNvSpPr/>
            <p:nvPr/>
          </p:nvSpPr>
          <p:spPr>
            <a:xfrm>
              <a:off x="2895600" y="4038600"/>
              <a:ext cx="914400" cy="1107996"/>
            </a:xfrm>
            <a:prstGeom prst="rect">
              <a:avLst/>
            </a:prstGeom>
          </p:spPr>
          <p:txBody>
            <a:bodyPr wrap="square">
              <a:spAutoFit/>
            </a:bodyPr>
            <a:lstStyle/>
            <a:p>
              <a:r>
                <a:rPr lang="en-US" sz="6600" b="1" dirty="0">
                  <a:solidFill>
                    <a:schemeClr val="bg1"/>
                  </a:solidFill>
                </a:rPr>
                <a:t>D</a:t>
              </a:r>
            </a:p>
          </p:txBody>
        </p:sp>
      </p:grpSp>
    </p:spTree>
    <p:extLst>
      <p:ext uri="{BB962C8B-B14F-4D97-AF65-F5344CB8AC3E}">
        <p14:creationId xmlns:p14="http://schemas.microsoft.com/office/powerpoint/2010/main" val="867962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3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386134" y="2133600"/>
            <a:ext cx="5013532" cy="2776270"/>
            <a:chOff x="-913362" y="1338530"/>
            <a:chExt cx="5013532" cy="2776270"/>
          </a:xfrm>
        </p:grpSpPr>
        <p:sp>
          <p:nvSpPr>
            <p:cNvPr id="15" name="Rectangle 14"/>
            <p:cNvSpPr/>
            <p:nvPr/>
          </p:nvSpPr>
          <p:spPr>
            <a:xfrm>
              <a:off x="-905522" y="2209800"/>
              <a:ext cx="4902425" cy="19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913362" y="1787103"/>
              <a:ext cx="4916018" cy="429885"/>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803696" y="1338530"/>
              <a:ext cx="4903866" cy="457200"/>
            </a:xfrm>
            <a:prstGeom prst="parallelogram">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2"/>
          <p:cNvGrpSpPr/>
          <p:nvPr/>
        </p:nvGrpSpPr>
        <p:grpSpPr>
          <a:xfrm>
            <a:off x="-651296" y="2133600"/>
            <a:ext cx="5147096" cy="2776270"/>
            <a:chOff x="-651296" y="1338530"/>
            <a:chExt cx="5147096" cy="2776270"/>
          </a:xfrm>
        </p:grpSpPr>
        <p:sp>
          <p:nvSpPr>
            <p:cNvPr id="12" name="Rectangle 11"/>
            <p:cNvSpPr/>
            <p:nvPr/>
          </p:nvSpPr>
          <p:spPr>
            <a:xfrm>
              <a:off x="-297485" y="2209800"/>
              <a:ext cx="4578172" cy="19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651296" y="1787103"/>
              <a:ext cx="5035896" cy="429885"/>
            </a:xfrm>
            <a:prstGeom prst="parallelogram">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527648" y="1338530"/>
              <a:ext cx="5023448" cy="4572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sz="half" idx="1"/>
          </p:nvPr>
        </p:nvSpPr>
        <p:spPr>
          <a:xfrm>
            <a:off x="457200" y="1752600"/>
            <a:ext cx="4038600" cy="3810001"/>
          </a:xfrm>
        </p:spPr>
        <p:txBody>
          <a:bodyPr/>
          <a:lstStyle/>
          <a:p>
            <a:r>
              <a:rPr lang="en-US" sz="2400" dirty="0">
                <a:solidFill>
                  <a:schemeClr val="bg1"/>
                </a:solidFill>
              </a:rPr>
              <a:t>Unbundled</a:t>
            </a:r>
          </a:p>
          <a:p>
            <a:r>
              <a:rPr lang="en-US" b="1" dirty="0">
                <a:solidFill>
                  <a:schemeClr val="bg1"/>
                </a:solidFill>
              </a:rPr>
              <a:t>Unbundled</a:t>
            </a:r>
          </a:p>
          <a:p>
            <a:r>
              <a:rPr lang="en-US" b="1" dirty="0">
                <a:solidFill>
                  <a:schemeClr val="tx1">
                    <a:lumMod val="75000"/>
                    <a:lumOff val="25000"/>
                  </a:schemeClr>
                </a:solidFill>
              </a:rPr>
              <a:t>Traditional Coverage</a:t>
            </a:r>
          </a:p>
          <a:p>
            <a:endParaRPr lang="en-US" sz="1800" dirty="0"/>
          </a:p>
          <a:p>
            <a:r>
              <a:rPr lang="en-US" sz="1800" dirty="0"/>
              <a:t>Part A: </a:t>
            </a:r>
            <a:r>
              <a:rPr lang="en-US" sz="1800" b="0" dirty="0"/>
              <a:t>Hospital Insurance</a:t>
            </a:r>
          </a:p>
          <a:p>
            <a:r>
              <a:rPr lang="en-US" sz="1800" dirty="0"/>
              <a:t>Part B: </a:t>
            </a:r>
            <a:r>
              <a:rPr lang="en-US" sz="1800" b="0" dirty="0"/>
              <a:t>Medical Insurance</a:t>
            </a:r>
          </a:p>
          <a:p>
            <a:r>
              <a:rPr lang="en-US" sz="1800" dirty="0"/>
              <a:t>Part D: Prescription </a:t>
            </a:r>
            <a:r>
              <a:rPr lang="en-US" sz="1800" b="0" dirty="0"/>
              <a:t>Drug Coverage</a:t>
            </a:r>
          </a:p>
          <a:p>
            <a:r>
              <a:rPr lang="en-US" sz="1800" dirty="0" err="1"/>
              <a:t>Medigap</a:t>
            </a:r>
            <a:r>
              <a:rPr lang="en-US" sz="1800" dirty="0"/>
              <a:t>: </a:t>
            </a:r>
            <a:r>
              <a:rPr lang="en-US" sz="1800" b="0" dirty="0"/>
              <a:t>(optional)</a:t>
            </a:r>
          </a:p>
        </p:txBody>
      </p:sp>
      <p:sp>
        <p:nvSpPr>
          <p:cNvPr id="6" name="Content Placeholder 5"/>
          <p:cNvSpPr>
            <a:spLocks noGrp="1"/>
          </p:cNvSpPr>
          <p:nvPr>
            <p:ph sz="half" idx="2"/>
          </p:nvPr>
        </p:nvSpPr>
        <p:spPr>
          <a:xfrm>
            <a:off x="5029200" y="1752600"/>
            <a:ext cx="4038600" cy="3810001"/>
          </a:xfrm>
          <a:prstGeom prst="rect">
            <a:avLst/>
          </a:prstGeom>
        </p:spPr>
        <p:txBody>
          <a:bodyPr/>
          <a:lstStyle/>
          <a:p>
            <a:r>
              <a:rPr lang="en-US" sz="2400" dirty="0">
                <a:solidFill>
                  <a:schemeClr val="bg1"/>
                </a:solidFill>
              </a:rPr>
              <a:t>Bundled</a:t>
            </a:r>
          </a:p>
          <a:p>
            <a:r>
              <a:rPr lang="en-US" b="1" dirty="0">
                <a:solidFill>
                  <a:schemeClr val="bg1"/>
                </a:solidFill>
              </a:rPr>
              <a:t>Bundled</a:t>
            </a:r>
          </a:p>
          <a:p>
            <a:r>
              <a:rPr lang="en-US" b="1" dirty="0">
                <a:solidFill>
                  <a:schemeClr val="tx1">
                    <a:lumMod val="75000"/>
                    <a:lumOff val="25000"/>
                  </a:schemeClr>
                </a:solidFill>
              </a:rPr>
              <a:t>Medicare Advantage</a:t>
            </a:r>
          </a:p>
          <a:p>
            <a:endParaRPr lang="en-US" sz="1800" dirty="0"/>
          </a:p>
          <a:p>
            <a:r>
              <a:rPr lang="en-US" sz="1800" dirty="0"/>
              <a:t>Part C: </a:t>
            </a:r>
            <a:r>
              <a:rPr lang="en-US" sz="1800" b="0" dirty="0"/>
              <a:t>Medicare Advantage</a:t>
            </a:r>
          </a:p>
          <a:p>
            <a:r>
              <a:rPr lang="en-US" sz="1800" b="0" dirty="0"/>
              <a:t>An “all in one” plan</a:t>
            </a:r>
          </a:p>
          <a:p>
            <a:pPr marL="173038" lvl="2" indent="-173038">
              <a:buFont typeface="Wingdings" pitchFamily="2" charset="2"/>
              <a:buChar char="§"/>
            </a:pPr>
            <a:r>
              <a:rPr lang="en-US" dirty="0"/>
              <a:t>Includes Parts A and B</a:t>
            </a:r>
          </a:p>
          <a:p>
            <a:pPr marL="173038" lvl="2" indent="-173038">
              <a:buFont typeface="Wingdings" pitchFamily="2" charset="2"/>
              <a:buChar char="§"/>
            </a:pPr>
            <a:r>
              <a:rPr lang="en-US" dirty="0"/>
              <a:t>Often includes Part D</a:t>
            </a:r>
          </a:p>
          <a:p>
            <a:endParaRPr lang="en-US" dirty="0"/>
          </a:p>
        </p:txBody>
      </p:sp>
      <p:sp>
        <p:nvSpPr>
          <p:cNvPr id="4" name="Title 3"/>
          <p:cNvSpPr>
            <a:spLocks noGrp="1"/>
          </p:cNvSpPr>
          <p:nvPr>
            <p:ph type="title"/>
          </p:nvPr>
        </p:nvSpPr>
        <p:spPr/>
        <p:txBody>
          <a:bodyPr/>
          <a:lstStyle/>
          <a:p>
            <a:r>
              <a:rPr lang="en-US" dirty="0"/>
              <a:t>Types of Medicare Coverage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114799"/>
          </a:xfrm>
        </p:spPr>
        <p:txBody>
          <a:bodyPr>
            <a:normAutofit/>
          </a:bodyPr>
          <a:lstStyle/>
          <a:p>
            <a:r>
              <a:rPr lang="en-US" sz="2000" dirty="0">
                <a:solidFill>
                  <a:schemeClr val="tx2">
                    <a:lumMod val="75000"/>
                    <a:lumOff val="25000"/>
                  </a:schemeClr>
                </a:solidFill>
              </a:rPr>
              <a:t>Prudential Annuities, its distributors and representatives do not provide tax, investment, accounting, or legal advice. Please consult your own attorney or accountant. </a:t>
            </a:r>
            <a:endParaRPr lang="en-US" sz="2000" dirty="0"/>
          </a:p>
          <a:p>
            <a:endParaRPr lang="en-US" sz="2000" dirty="0"/>
          </a:p>
          <a:p>
            <a:r>
              <a:rPr lang="en-US" sz="2000" dirty="0"/>
              <a:t>This guide presents a general overview of certain rules related to Social Security and Healthcare. The ideas presented are not individualized for your particular situation</a:t>
            </a:r>
            <a:r>
              <a:rPr lang="en-US" sz="2000" dirty="0">
                <a:solidFill>
                  <a:schemeClr val="tx1"/>
                </a:solidFill>
              </a:rPr>
              <a:t>. </a:t>
            </a:r>
            <a:r>
              <a:rPr lang="en-US" sz="2000" dirty="0"/>
              <a:t>This information is based on current law which can be changed at any time</a:t>
            </a:r>
            <a:r>
              <a:rPr lang="en-US" sz="2000" dirty="0">
                <a:solidFill>
                  <a:schemeClr val="tx2">
                    <a:lumMod val="75000"/>
                    <a:lumOff val="25000"/>
                  </a:schemeClr>
                </a:solidFill>
              </a:rPr>
              <a:t>.</a:t>
            </a:r>
          </a:p>
          <a:p>
            <a:endParaRPr lang="en-US" sz="2000" dirty="0">
              <a:solidFill>
                <a:schemeClr val="tx2">
                  <a:lumMod val="75000"/>
                  <a:lumOff val="25000"/>
                </a:schemeClr>
              </a:solidFill>
            </a:endParaRPr>
          </a:p>
          <a:p>
            <a:endParaRPr lang="en-US" sz="2400" dirty="0"/>
          </a:p>
        </p:txBody>
      </p:sp>
      <p:sp>
        <p:nvSpPr>
          <p:cNvPr id="3" name="Title 2"/>
          <p:cNvSpPr>
            <a:spLocks noGrp="1"/>
          </p:cNvSpPr>
          <p:nvPr>
            <p:ph type="title"/>
          </p:nvPr>
        </p:nvSpPr>
        <p:spPr>
          <a:xfrm>
            <a:off x="457200" y="76200"/>
            <a:ext cx="8305800" cy="1066800"/>
          </a:xfrm>
          <a:prstGeom prst="rect">
            <a:avLst/>
          </a:prstGeom>
        </p:spPr>
        <p:txBody>
          <a:bodyPr/>
          <a:lstStyle/>
          <a:p>
            <a:r>
              <a:rPr lang="en-US" dirty="0"/>
              <a:t>Important Information to Consider</a:t>
            </a:r>
          </a:p>
        </p:txBody>
      </p:sp>
    </p:spTree>
    <p:extLst>
      <p:ext uri="{BB962C8B-B14F-4D97-AF65-F5344CB8AC3E}">
        <p14:creationId xmlns:p14="http://schemas.microsoft.com/office/powerpoint/2010/main" val="35527632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1132609" y="1371600"/>
            <a:ext cx="8001000" cy="769441"/>
            <a:chOff x="-152400" y="1107996"/>
            <a:chExt cx="10629900" cy="1022258"/>
          </a:xfrm>
        </p:grpSpPr>
        <p:sp>
          <p:nvSpPr>
            <p:cNvPr id="7" name="Parallelogram 6"/>
            <p:cNvSpPr/>
            <p:nvPr/>
          </p:nvSpPr>
          <p:spPr>
            <a:xfrm>
              <a:off x="-152400" y="1219200"/>
              <a:ext cx="10629900" cy="8382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7"/>
            <p:cNvGrpSpPr/>
            <p:nvPr/>
          </p:nvGrpSpPr>
          <p:grpSpPr>
            <a:xfrm>
              <a:off x="151312" y="1107996"/>
              <a:ext cx="3507145" cy="1022258"/>
              <a:chOff x="3580312" y="1565196"/>
              <a:chExt cx="3507145" cy="1022258"/>
            </a:xfrm>
          </p:grpSpPr>
          <p:sp>
            <p:nvSpPr>
              <p:cNvPr id="9" name="Rectangle 8"/>
              <p:cNvSpPr/>
              <p:nvPr/>
            </p:nvSpPr>
            <p:spPr>
              <a:xfrm>
                <a:off x="4418513" y="1905000"/>
                <a:ext cx="2668944" cy="449793"/>
              </a:xfrm>
              <a:prstGeom prst="rect">
                <a:avLst/>
              </a:prstGeom>
            </p:spPr>
            <p:txBody>
              <a:bodyPr wrap="none">
                <a:spAutoFit/>
              </a:bodyPr>
              <a:lstStyle/>
              <a:p>
                <a:r>
                  <a:rPr lang="en-US" sz="1600" dirty="0">
                    <a:solidFill>
                      <a:schemeClr val="bg1"/>
                    </a:solidFill>
                  </a:rPr>
                  <a:t>- Hospital Insurance</a:t>
                </a:r>
              </a:p>
            </p:txBody>
          </p:sp>
          <p:sp>
            <p:nvSpPr>
              <p:cNvPr id="10" name="Rectangle 9"/>
              <p:cNvSpPr/>
              <p:nvPr/>
            </p:nvSpPr>
            <p:spPr>
              <a:xfrm>
                <a:off x="3580312" y="1565196"/>
                <a:ext cx="914400" cy="1022258"/>
              </a:xfrm>
              <a:prstGeom prst="rect">
                <a:avLst/>
              </a:prstGeom>
            </p:spPr>
            <p:txBody>
              <a:bodyPr wrap="square">
                <a:spAutoFit/>
              </a:bodyPr>
              <a:lstStyle/>
              <a:p>
                <a:r>
                  <a:rPr lang="en-US" sz="4400" b="1" dirty="0">
                    <a:solidFill>
                      <a:schemeClr val="bg1"/>
                    </a:solidFill>
                  </a:rPr>
                  <a:t>A</a:t>
                </a:r>
              </a:p>
            </p:txBody>
          </p:sp>
        </p:grpSp>
      </p:grpSp>
      <p:sp>
        <p:nvSpPr>
          <p:cNvPr id="4" name="Content Placeholder 3"/>
          <p:cNvSpPr>
            <a:spLocks noGrp="1"/>
          </p:cNvSpPr>
          <p:nvPr>
            <p:ph idx="1"/>
          </p:nvPr>
        </p:nvSpPr>
        <p:spPr>
          <a:xfrm>
            <a:off x="1818409" y="2238604"/>
            <a:ext cx="6553200" cy="2898911"/>
          </a:xfrm>
          <a:solidFill>
            <a:srgbClr val="FFFFFF">
              <a:alpha val="80000"/>
            </a:srgbClr>
          </a:solidFill>
        </p:spPr>
        <p:txBody>
          <a:bodyPr anchor="ctr">
            <a:normAutofit/>
          </a:bodyPr>
          <a:lstStyle/>
          <a:p>
            <a:pPr marL="91440" indent="-173038">
              <a:buClr>
                <a:schemeClr val="accent2"/>
              </a:buClr>
              <a:buFont typeface="Arial"/>
              <a:buChar char="•"/>
            </a:pPr>
            <a:r>
              <a:rPr lang="en-US" b="1" dirty="0">
                <a:solidFill>
                  <a:schemeClr val="accent5">
                    <a:lumMod val="50000"/>
                  </a:schemeClr>
                </a:solidFill>
              </a:rPr>
              <a:t>Provides hospital coverage</a:t>
            </a:r>
          </a:p>
          <a:p>
            <a:pPr marL="91440" indent="-173038">
              <a:buClr>
                <a:schemeClr val="accent2"/>
              </a:buClr>
              <a:buFont typeface="Arial"/>
              <a:buChar char="•"/>
            </a:pPr>
            <a:r>
              <a:rPr lang="en-US" b="1" dirty="0">
                <a:solidFill>
                  <a:schemeClr val="accent5">
                    <a:lumMod val="50000"/>
                  </a:schemeClr>
                </a:solidFill>
              </a:rPr>
              <a:t>No out-of-pocket premiums</a:t>
            </a:r>
          </a:p>
          <a:p>
            <a:pPr>
              <a:buClr>
                <a:schemeClr val="accent2"/>
              </a:buClr>
            </a:pPr>
            <a:endParaRPr lang="en-US" sz="900" b="1" dirty="0">
              <a:solidFill>
                <a:schemeClr val="accent5">
                  <a:lumMod val="50000"/>
                </a:schemeClr>
              </a:solidFill>
            </a:endParaRPr>
          </a:p>
          <a:p>
            <a:r>
              <a:rPr lang="en-US" sz="2000" b="1" dirty="0">
                <a:solidFill>
                  <a:schemeClr val="accent1"/>
                </a:solidFill>
              </a:rPr>
              <a:t>BUT once in the hospital:</a:t>
            </a:r>
          </a:p>
          <a:p>
            <a:pPr marL="630238" lvl="1" indent="-173038">
              <a:buFont typeface="Arial"/>
              <a:buChar char="•"/>
            </a:pPr>
            <a:r>
              <a:rPr lang="en-US" sz="1800" b="0" dirty="0">
                <a:solidFill>
                  <a:schemeClr val="accent1"/>
                </a:solidFill>
              </a:rPr>
              <a:t>Days 1-60:  </a:t>
            </a:r>
            <a:r>
              <a:rPr lang="en-US" sz="1800" b="1" dirty="0">
                <a:solidFill>
                  <a:schemeClr val="accent1"/>
                </a:solidFill>
              </a:rPr>
              <a:t>$1,340 </a:t>
            </a:r>
            <a:r>
              <a:rPr lang="en-US" sz="1800" b="0" dirty="0">
                <a:solidFill>
                  <a:schemeClr val="accent1"/>
                </a:solidFill>
              </a:rPr>
              <a:t>per hospital stay deductible</a:t>
            </a:r>
          </a:p>
          <a:p>
            <a:pPr marL="630238" lvl="1" indent="-173038">
              <a:buFont typeface="Arial"/>
              <a:buChar char="•"/>
            </a:pPr>
            <a:r>
              <a:rPr lang="en-US" sz="1800" b="0" dirty="0">
                <a:solidFill>
                  <a:schemeClr val="accent1"/>
                </a:solidFill>
              </a:rPr>
              <a:t>Days 61-90:  </a:t>
            </a:r>
            <a:r>
              <a:rPr lang="en-US" sz="1800" b="1" dirty="0">
                <a:solidFill>
                  <a:schemeClr val="accent1"/>
                </a:solidFill>
              </a:rPr>
              <a:t>$335 </a:t>
            </a:r>
            <a:r>
              <a:rPr lang="en-US" sz="1800" b="0" dirty="0">
                <a:solidFill>
                  <a:schemeClr val="accent1"/>
                </a:solidFill>
              </a:rPr>
              <a:t>per day coinsurance</a:t>
            </a:r>
          </a:p>
          <a:p>
            <a:pPr marL="630238" lvl="1" indent="-173038">
              <a:buFont typeface="Arial"/>
              <a:buChar char="•"/>
            </a:pPr>
            <a:r>
              <a:rPr lang="en-US" sz="1800" b="0" dirty="0">
                <a:solidFill>
                  <a:schemeClr val="accent1"/>
                </a:solidFill>
              </a:rPr>
              <a:t>Days 91-150:  </a:t>
            </a:r>
            <a:r>
              <a:rPr lang="en-US" sz="1800" b="1" dirty="0">
                <a:solidFill>
                  <a:schemeClr val="accent1"/>
                </a:solidFill>
              </a:rPr>
              <a:t>$670 </a:t>
            </a:r>
            <a:r>
              <a:rPr lang="en-US" sz="1800" b="0" dirty="0">
                <a:solidFill>
                  <a:schemeClr val="accent1"/>
                </a:solidFill>
              </a:rPr>
              <a:t>per “lifetime reserve day”</a:t>
            </a:r>
          </a:p>
          <a:p>
            <a:pPr marL="630238" lvl="1" indent="-173038">
              <a:buFont typeface="Arial"/>
              <a:buChar char="•"/>
            </a:pPr>
            <a:r>
              <a:rPr lang="en-US" sz="1800" b="0" dirty="0">
                <a:solidFill>
                  <a:schemeClr val="accent1"/>
                </a:solidFill>
              </a:rPr>
              <a:t>Days 150+:  </a:t>
            </a:r>
            <a:r>
              <a:rPr lang="en-US" sz="1800" b="1" dirty="0">
                <a:solidFill>
                  <a:schemeClr val="accent1"/>
                </a:solidFill>
              </a:rPr>
              <a:t>All costs paid by patient</a:t>
            </a:r>
          </a:p>
        </p:txBody>
      </p:sp>
      <p:sp>
        <p:nvSpPr>
          <p:cNvPr id="2" name="Title 1"/>
          <p:cNvSpPr>
            <a:spLocks noGrp="1"/>
          </p:cNvSpPr>
          <p:nvPr>
            <p:ph type="title"/>
          </p:nvPr>
        </p:nvSpPr>
        <p:spPr>
          <a:xfrm>
            <a:off x="457200" y="76200"/>
            <a:ext cx="8305800" cy="1066800"/>
          </a:xfrm>
          <a:prstGeom prst="rect">
            <a:avLst/>
          </a:prstGeom>
        </p:spPr>
        <p:txBody>
          <a:bodyPr/>
          <a:lstStyle/>
          <a:p>
            <a:r>
              <a:rPr lang="en-US" dirty="0"/>
              <a:t>Medicare Part A</a:t>
            </a:r>
          </a:p>
        </p:txBody>
      </p:sp>
      <p:sp>
        <p:nvSpPr>
          <p:cNvPr id="16" name="Rectangle 15"/>
          <p:cNvSpPr/>
          <p:nvPr/>
        </p:nvSpPr>
        <p:spPr>
          <a:xfrm>
            <a:off x="2004813" y="5137515"/>
            <a:ext cx="4955267" cy="369332"/>
          </a:xfrm>
          <a:prstGeom prst="rect">
            <a:avLst/>
          </a:prstGeom>
        </p:spPr>
        <p:txBody>
          <a:bodyPr wrap="none">
            <a:spAutoFit/>
          </a:bodyPr>
          <a:lstStyle/>
          <a:p>
            <a:pPr lvl="1"/>
            <a:r>
              <a:rPr lang="en-US" b="1" dirty="0">
                <a:solidFill>
                  <a:schemeClr val="accent2"/>
                </a:solidFill>
              </a:rPr>
              <a:t>90-day hospital stay could cost $11,390</a:t>
            </a:r>
          </a:p>
        </p:txBody>
      </p:sp>
      <p:sp>
        <p:nvSpPr>
          <p:cNvPr id="11" name="TextBox 10">
            <a:extLst>
              <a:ext uri="{FF2B5EF4-FFF2-40B4-BE49-F238E27FC236}">
                <a16:creationId xmlns:a16="http://schemas.microsoft.com/office/drawing/2014/main" id="{B876BC6F-BD0D-49AD-B3B6-D3782276FA80}"/>
              </a:ext>
            </a:extLst>
          </p:cNvPr>
          <p:cNvSpPr txBox="1"/>
          <p:nvPr/>
        </p:nvSpPr>
        <p:spPr>
          <a:xfrm>
            <a:off x="275688" y="5657160"/>
            <a:ext cx="7467600" cy="261610"/>
          </a:xfrm>
          <a:prstGeom prst="rect">
            <a:avLst/>
          </a:prstGeom>
          <a:noFill/>
        </p:spPr>
        <p:txBody>
          <a:bodyPr wrap="square" rtlCol="0">
            <a:spAutoFit/>
          </a:bodyPr>
          <a:lstStyle/>
          <a:p>
            <a:r>
              <a:rPr lang="en-US" sz="1100" dirty="0">
                <a:solidFill>
                  <a:schemeClr val="tx1">
                    <a:lumMod val="75000"/>
                    <a:lumOff val="25000"/>
                  </a:schemeClr>
                </a:solidFill>
                <a:latin typeface="Arial Narrow" pitchFamily="34" charset="0"/>
              </a:rPr>
              <a:t>Source: U.S. Dept. of Health and Human Services, Notice CMS-8065-N, Nov. 17, 2017</a:t>
            </a:r>
          </a:p>
        </p:txBody>
      </p:sp>
    </p:spTree>
    <p:extLst>
      <p:ext uri="{BB962C8B-B14F-4D97-AF65-F5344CB8AC3E}">
        <p14:creationId xmlns:p14="http://schemas.microsoft.com/office/powerpoint/2010/main" val="2609067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2285999"/>
            <a:ext cx="3810000" cy="3048001"/>
          </a:xfrm>
        </p:spPr>
        <p:txBody>
          <a:bodyPr anchor="ctr">
            <a:normAutofit/>
          </a:bodyPr>
          <a:lstStyle/>
          <a:p>
            <a:pPr marL="461963" lvl="1" indent="-349250"/>
            <a:r>
              <a:rPr lang="en-US" sz="1600" dirty="0"/>
              <a:t>Provides non-hospital </a:t>
            </a:r>
            <a:br>
              <a:rPr lang="en-US" sz="1600" dirty="0"/>
            </a:br>
            <a:r>
              <a:rPr lang="en-US" sz="1600" dirty="0"/>
              <a:t>medical coverage</a:t>
            </a:r>
          </a:p>
          <a:p>
            <a:pPr marL="862013" lvl="2" indent="-349250"/>
            <a:r>
              <a:rPr lang="en-US" sz="1400" dirty="0"/>
              <a:t>Except routine vision, dental, </a:t>
            </a:r>
            <a:br>
              <a:rPr lang="en-US" sz="1400" dirty="0"/>
            </a:br>
            <a:r>
              <a:rPr lang="en-US" sz="1400" dirty="0"/>
              <a:t>foot care, and hearing aids </a:t>
            </a:r>
          </a:p>
          <a:p>
            <a:pPr marL="461963" lvl="1" indent="-349250"/>
            <a:r>
              <a:rPr lang="en-US" sz="1600" dirty="0"/>
              <a:t>Annual deductible $183 </a:t>
            </a:r>
          </a:p>
          <a:p>
            <a:pPr marL="461963" lvl="1" indent="-349250"/>
            <a:r>
              <a:rPr lang="en-US" sz="1600" dirty="0"/>
              <a:t>20% coinsurance on doctor’s services and outpatient care</a:t>
            </a:r>
          </a:p>
          <a:p>
            <a:pPr marL="461963" lvl="1" indent="-349250"/>
            <a:r>
              <a:rPr lang="en-US" sz="1600" dirty="0"/>
              <a:t>Monthly premium based </a:t>
            </a:r>
            <a:br>
              <a:rPr lang="en-US" sz="1600" dirty="0"/>
            </a:br>
            <a:r>
              <a:rPr lang="en-US" sz="1600" dirty="0"/>
              <a:t>on Adjusted Gross Income (AGI) </a:t>
            </a:r>
          </a:p>
        </p:txBody>
      </p:sp>
      <p:sp>
        <p:nvSpPr>
          <p:cNvPr id="2" name="Title 1"/>
          <p:cNvSpPr>
            <a:spLocks noGrp="1"/>
          </p:cNvSpPr>
          <p:nvPr>
            <p:ph type="title"/>
          </p:nvPr>
        </p:nvSpPr>
        <p:spPr>
          <a:xfrm>
            <a:off x="457200" y="76200"/>
            <a:ext cx="8305800" cy="1066800"/>
          </a:xfrm>
          <a:prstGeom prst="rect">
            <a:avLst/>
          </a:prstGeom>
        </p:spPr>
        <p:txBody>
          <a:bodyPr/>
          <a:lstStyle/>
          <a:p>
            <a:r>
              <a:rPr lang="en-US" dirty="0"/>
              <a:t>Medicare Part B</a:t>
            </a:r>
          </a:p>
        </p:txBody>
      </p:sp>
      <p:grpSp>
        <p:nvGrpSpPr>
          <p:cNvPr id="3" name="Group 6"/>
          <p:cNvGrpSpPr/>
          <p:nvPr/>
        </p:nvGrpSpPr>
        <p:grpSpPr>
          <a:xfrm>
            <a:off x="533400" y="1371600"/>
            <a:ext cx="9067800" cy="769441"/>
            <a:chOff x="-152400" y="1107996"/>
            <a:chExt cx="12047220" cy="1022258"/>
          </a:xfrm>
        </p:grpSpPr>
        <p:sp>
          <p:nvSpPr>
            <p:cNvPr id="8" name="Parallelogram 7"/>
            <p:cNvSpPr/>
            <p:nvPr/>
          </p:nvSpPr>
          <p:spPr>
            <a:xfrm>
              <a:off x="-152400" y="1219200"/>
              <a:ext cx="12047220" cy="838200"/>
            </a:xfrm>
            <a:prstGeom prst="parallelogram">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7"/>
            <p:cNvGrpSpPr/>
            <p:nvPr/>
          </p:nvGrpSpPr>
          <p:grpSpPr>
            <a:xfrm>
              <a:off x="151312" y="1107996"/>
              <a:ext cx="3462423" cy="1022258"/>
              <a:chOff x="3580312" y="1565196"/>
              <a:chExt cx="3462423" cy="1022258"/>
            </a:xfrm>
          </p:grpSpPr>
          <p:sp>
            <p:nvSpPr>
              <p:cNvPr id="10" name="Rectangle 9"/>
              <p:cNvSpPr/>
              <p:nvPr/>
            </p:nvSpPr>
            <p:spPr>
              <a:xfrm>
                <a:off x="4418513" y="1905000"/>
                <a:ext cx="2624222" cy="449793"/>
              </a:xfrm>
              <a:prstGeom prst="rect">
                <a:avLst/>
              </a:prstGeom>
            </p:spPr>
            <p:txBody>
              <a:bodyPr wrap="none">
                <a:spAutoFit/>
              </a:bodyPr>
              <a:lstStyle/>
              <a:p>
                <a:r>
                  <a:rPr lang="en-US" sz="1600" dirty="0">
                    <a:solidFill>
                      <a:schemeClr val="bg1"/>
                    </a:solidFill>
                  </a:rPr>
                  <a:t>- Medical Insurance</a:t>
                </a:r>
              </a:p>
            </p:txBody>
          </p:sp>
          <p:sp>
            <p:nvSpPr>
              <p:cNvPr id="11" name="Rectangle 10"/>
              <p:cNvSpPr/>
              <p:nvPr/>
            </p:nvSpPr>
            <p:spPr>
              <a:xfrm>
                <a:off x="3580312" y="1565196"/>
                <a:ext cx="914400" cy="1022258"/>
              </a:xfrm>
              <a:prstGeom prst="rect">
                <a:avLst/>
              </a:prstGeom>
            </p:spPr>
            <p:txBody>
              <a:bodyPr wrap="square">
                <a:spAutoFit/>
              </a:bodyPr>
              <a:lstStyle/>
              <a:p>
                <a:r>
                  <a:rPr lang="en-US" sz="4400" b="1" dirty="0">
                    <a:solidFill>
                      <a:schemeClr val="bg1"/>
                    </a:solidFill>
                  </a:rPr>
                  <a:t>B</a:t>
                </a:r>
              </a:p>
            </p:txBody>
          </p:sp>
        </p:grpSp>
      </p:grpSp>
      <p:graphicFrame>
        <p:nvGraphicFramePr>
          <p:cNvPr id="17" name="Table 16"/>
          <p:cNvGraphicFramePr>
            <a:graphicFrameLocks noGrp="1"/>
          </p:cNvGraphicFramePr>
          <p:nvPr>
            <p:extLst>
              <p:ext uri="{D42A27DB-BD31-4B8C-83A1-F6EECF244321}">
                <p14:modId xmlns:p14="http://schemas.microsoft.com/office/powerpoint/2010/main" val="3193779536"/>
              </p:ext>
            </p:extLst>
          </p:nvPr>
        </p:nvGraphicFramePr>
        <p:xfrm>
          <a:off x="4343400" y="2362200"/>
          <a:ext cx="4724400" cy="2773680"/>
        </p:xfrm>
        <a:graphic>
          <a:graphicData uri="http://schemas.openxmlformats.org/drawingml/2006/table">
            <a:tbl>
              <a:tblPr firstRow="1" bandRow="1">
                <a:tableStyleId>{5C22544A-7EE6-4342-B048-85BDC9FD1C3A}</a:tableStyleId>
              </a:tblPr>
              <a:tblGrid>
                <a:gridCol w="1732280">
                  <a:extLst>
                    <a:ext uri="{9D8B030D-6E8A-4147-A177-3AD203B41FA5}">
                      <a16:colId xmlns:a16="http://schemas.microsoft.com/office/drawing/2014/main" val="20000"/>
                    </a:ext>
                  </a:extLst>
                </a:gridCol>
                <a:gridCol w="1515745">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rgbClr val="FFFFFF"/>
                          </a:solidFill>
                          <a:latin typeface="Inherit"/>
                        </a:rPr>
                        <a:t>If your Yearly Income in 2016 was</a:t>
                      </a:r>
                    </a:p>
                  </a:txBody>
                  <a:tcPr anchor="ctr">
                    <a:lnR w="57150" cap="flat" cmpd="sng" algn="ctr">
                      <a:solidFill>
                        <a:schemeClr val="bg1"/>
                      </a:solidFill>
                      <a:prstDash val="solid"/>
                      <a:round/>
                      <a:headEnd type="none" w="med" len="med"/>
                      <a:tailEnd type="none" w="med" len="med"/>
                    </a:lnR>
                  </a:tcPr>
                </a:tc>
                <a:tc h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bg1"/>
                          </a:solidFill>
                          <a:latin typeface="Inherit"/>
                        </a:rPr>
                        <a:t>Monthly Medicare </a:t>
                      </a:r>
                      <a:br>
                        <a:rPr lang="en-US" sz="1400" b="1" i="0" u="none" strike="noStrike" dirty="0">
                          <a:solidFill>
                            <a:schemeClr val="bg1"/>
                          </a:solidFill>
                          <a:latin typeface="Inherit"/>
                        </a:rPr>
                      </a:br>
                      <a:r>
                        <a:rPr lang="en-US" sz="1400" b="1" i="0" u="none" strike="noStrike" dirty="0">
                          <a:solidFill>
                            <a:schemeClr val="bg1"/>
                          </a:solidFill>
                          <a:latin typeface="Inherit"/>
                        </a:rPr>
                        <a:t>Part B Premium</a:t>
                      </a:r>
                    </a:p>
                  </a:txBody>
                  <a:tcPr anchor="ctr">
                    <a:lnL w="5715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val="10000"/>
                  </a:ext>
                </a:extLst>
              </a:tr>
              <a:tr h="370840">
                <a:tc>
                  <a:txBody>
                    <a:bodyPr/>
                    <a:lstStyle/>
                    <a:p>
                      <a:r>
                        <a:rPr lang="en-US" sz="1100" b="1" dirty="0"/>
                        <a:t>File Individual </a:t>
                      </a:r>
                      <a:br>
                        <a:rPr lang="en-US" sz="1100" b="1" dirty="0"/>
                      </a:br>
                      <a:r>
                        <a:rPr lang="en-US" sz="1100" b="1" dirty="0"/>
                        <a:t>Tax Return</a:t>
                      </a:r>
                    </a:p>
                  </a:txBody>
                  <a:tcPr anchor="ctr"/>
                </a:tc>
                <a:tc>
                  <a:txBody>
                    <a:bodyPr/>
                    <a:lstStyle/>
                    <a:p>
                      <a:r>
                        <a:rPr lang="en-US" sz="1100" b="1" dirty="0"/>
                        <a:t>File Joint </a:t>
                      </a:r>
                      <a:br>
                        <a:rPr lang="en-US" sz="1100" b="1" dirty="0"/>
                      </a:br>
                      <a:r>
                        <a:rPr lang="en-US" sz="1100" b="1" dirty="0"/>
                        <a:t>Tax Return</a:t>
                      </a:r>
                    </a:p>
                  </a:txBody>
                  <a:tcPr anchor="ctr">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vMerge="1">
                  <a:txBody>
                    <a:bodyPr/>
                    <a:lstStyle/>
                    <a:p>
                      <a:endParaRPr lang="en-US" sz="1400" dirty="0"/>
                    </a:p>
                  </a:txBody>
                  <a:tcPr>
                    <a:lnL w="571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370840">
                <a:tc>
                  <a:txBody>
                    <a:bodyPr/>
                    <a:lstStyle/>
                    <a:p>
                      <a:r>
                        <a:rPr lang="en-US" sz="1100" b="1" dirty="0">
                          <a:solidFill>
                            <a:schemeClr val="accent2"/>
                          </a:solidFill>
                        </a:rPr>
                        <a:t>$85,000 or less</a:t>
                      </a:r>
                    </a:p>
                  </a:txBody>
                  <a:tcPr anchor="ctr">
                    <a:lnB w="12700" cap="flat" cmpd="sng" algn="ctr">
                      <a:solidFill>
                        <a:schemeClr val="tx1"/>
                      </a:solidFill>
                      <a:prstDash val="solid"/>
                      <a:round/>
                      <a:headEnd type="none" w="med" len="med"/>
                      <a:tailEnd type="none" w="med" len="med"/>
                    </a:lnB>
                    <a:noFill/>
                  </a:tcPr>
                </a:tc>
                <a:tc>
                  <a:txBody>
                    <a:bodyPr/>
                    <a:lstStyle/>
                    <a:p>
                      <a:r>
                        <a:rPr lang="en-US" sz="1100" b="1" dirty="0">
                          <a:solidFill>
                            <a:schemeClr val="accent2"/>
                          </a:solidFill>
                        </a:rPr>
                        <a:t>$170,000 or less</a:t>
                      </a:r>
                    </a:p>
                  </a:txBody>
                  <a:tcPr anchor="ctr">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accent2"/>
                          </a:solidFill>
                        </a:rPr>
                        <a:t>$134.00* </a:t>
                      </a:r>
                    </a:p>
                  </a:txBody>
                  <a:tcPr anchor="ctr">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050" dirty="0"/>
                        <a:t>$85,001 </a:t>
                      </a:r>
                      <a:br>
                        <a:rPr lang="en-US" sz="1050" dirty="0"/>
                      </a:br>
                      <a:r>
                        <a:rPr lang="en-US" sz="1050" dirty="0"/>
                        <a:t>up to $107,000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t>$170,001 </a:t>
                      </a:r>
                      <a:br>
                        <a:rPr lang="en-US" sz="1050" dirty="0"/>
                      </a:br>
                      <a:r>
                        <a:rPr lang="en-US" sz="1050" dirty="0"/>
                        <a:t>up to $214,000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$187.50</a:t>
                      </a: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050" dirty="0"/>
                        <a:t>$107,001 </a:t>
                      </a:r>
                      <a:br>
                        <a:rPr lang="en-US" sz="1050" dirty="0"/>
                      </a:br>
                      <a:r>
                        <a:rPr lang="en-US" sz="1050" dirty="0"/>
                        <a:t>up to $160,000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t>$214,001 </a:t>
                      </a:r>
                      <a:br>
                        <a:rPr lang="en-US" sz="1050" dirty="0"/>
                      </a:br>
                      <a:r>
                        <a:rPr lang="en-US" sz="1050" dirty="0"/>
                        <a:t>up to $320,000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$267.90 </a:t>
                      </a: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050" dirty="0"/>
                        <a:t>$160,001 </a:t>
                      </a:r>
                      <a:br>
                        <a:rPr lang="en-US" sz="1050" dirty="0"/>
                      </a:br>
                      <a:r>
                        <a:rPr lang="en-US" sz="1050" dirty="0"/>
                        <a:t>up to $214,000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t>$320,001 </a:t>
                      </a:r>
                      <a:br>
                        <a:rPr lang="en-US" sz="1050" dirty="0"/>
                      </a:br>
                      <a:r>
                        <a:rPr lang="en-US" sz="1050" dirty="0"/>
                        <a:t>up to $428,000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$348.30</a:t>
                      </a: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050" dirty="0"/>
                        <a:t>above $214,000</a:t>
                      </a:r>
                    </a:p>
                  </a:txBody>
                  <a:tcPr anchor="ctr">
                    <a:lnT w="12700" cap="flat" cmpd="sng" algn="ctr">
                      <a:solidFill>
                        <a:schemeClr val="tx1"/>
                      </a:solidFill>
                      <a:prstDash val="solid"/>
                      <a:round/>
                      <a:headEnd type="none" w="med" len="med"/>
                      <a:tailEnd type="none" w="med" len="med"/>
                    </a:lnT>
                    <a:noFill/>
                  </a:tcPr>
                </a:tc>
                <a:tc>
                  <a:txBody>
                    <a:bodyPr/>
                    <a:lstStyle/>
                    <a:p>
                      <a:r>
                        <a:rPr lang="en-US" sz="1050" dirty="0"/>
                        <a:t>above $428,000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b="1" dirty="0"/>
                        <a:t>$428.60</a:t>
                      </a: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3" name="TextBox 12">
            <a:extLst>
              <a:ext uri="{FF2B5EF4-FFF2-40B4-BE49-F238E27FC236}">
                <a16:creationId xmlns:a16="http://schemas.microsoft.com/office/drawing/2014/main" id="{654EAD49-DBD9-4189-ADA5-3E63B7012895}"/>
              </a:ext>
            </a:extLst>
          </p:cNvPr>
          <p:cNvSpPr txBox="1"/>
          <p:nvPr/>
        </p:nvSpPr>
        <p:spPr>
          <a:xfrm>
            <a:off x="294526" y="5667912"/>
            <a:ext cx="8686800" cy="261610"/>
          </a:xfrm>
          <a:prstGeom prst="rect">
            <a:avLst/>
          </a:prstGeom>
          <a:noFill/>
        </p:spPr>
        <p:txBody>
          <a:bodyPr wrap="square" rtlCol="0">
            <a:spAutoFit/>
          </a:bodyPr>
          <a:lstStyle/>
          <a:p>
            <a:r>
              <a:rPr lang="en-US" sz="1100" dirty="0">
                <a:solidFill>
                  <a:schemeClr val="tx1">
                    <a:lumMod val="75000"/>
                    <a:lumOff val="25000"/>
                  </a:schemeClr>
                </a:solidFill>
                <a:latin typeface="Arial Narrow" pitchFamily="34" charset="0"/>
              </a:rPr>
              <a:t>Source:  U.S. Dept. of Health and Human Services, Notice CMS-8067-N, Nov. 17, 2017</a:t>
            </a:r>
          </a:p>
        </p:txBody>
      </p:sp>
    </p:spTree>
    <p:extLst>
      <p:ext uri="{BB962C8B-B14F-4D97-AF65-F5344CB8AC3E}">
        <p14:creationId xmlns:p14="http://schemas.microsoft.com/office/powerpoint/2010/main" val="1526305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81000" y="2514600"/>
            <a:ext cx="84582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305800" cy="1066800"/>
          </a:xfrm>
          <a:prstGeom prst="rect">
            <a:avLst/>
          </a:prstGeom>
        </p:spPr>
        <p:txBody>
          <a:bodyPr/>
          <a:lstStyle/>
          <a:p>
            <a:r>
              <a:rPr lang="en-US" dirty="0"/>
              <a:t>Medicare Part D </a:t>
            </a:r>
            <a:endParaRPr lang="en-US" dirty="0">
              <a:solidFill>
                <a:schemeClr val="accent2"/>
              </a:solidFill>
            </a:endParaRPr>
          </a:p>
        </p:txBody>
      </p:sp>
      <p:sp>
        <p:nvSpPr>
          <p:cNvPr id="16" name="Rectangle 15"/>
          <p:cNvSpPr/>
          <p:nvPr/>
        </p:nvSpPr>
        <p:spPr>
          <a:xfrm>
            <a:off x="533400" y="2590800"/>
            <a:ext cx="2362200" cy="1384995"/>
          </a:xfrm>
          <a:prstGeom prst="rect">
            <a:avLst/>
          </a:prstGeom>
        </p:spPr>
        <p:txBody>
          <a:bodyPr wrap="square">
            <a:spAutoFit/>
          </a:bodyPr>
          <a:lstStyle/>
          <a:p>
            <a:pPr>
              <a:spcBef>
                <a:spcPts val="600"/>
              </a:spcBef>
            </a:pPr>
            <a:r>
              <a:rPr lang="en-US" sz="1600" b="1" dirty="0">
                <a:solidFill>
                  <a:schemeClr val="bg1"/>
                </a:solidFill>
              </a:rPr>
              <a:t>First $3,750 of</a:t>
            </a:r>
            <a:br>
              <a:rPr lang="en-US" sz="1600" b="1" dirty="0">
                <a:solidFill>
                  <a:schemeClr val="bg1"/>
                </a:solidFill>
              </a:rPr>
            </a:br>
            <a:r>
              <a:rPr lang="en-US" sz="1600" b="1" dirty="0">
                <a:solidFill>
                  <a:schemeClr val="bg1"/>
                </a:solidFill>
              </a:rPr>
              <a:t>Drug Costs</a:t>
            </a:r>
          </a:p>
          <a:p>
            <a:pPr marL="285750" lvl="1" indent="-173038">
              <a:spcBef>
                <a:spcPts val="600"/>
              </a:spcBef>
              <a:buClr>
                <a:schemeClr val="bg1"/>
              </a:buClr>
              <a:buFont typeface="Arial"/>
              <a:buChar char="•"/>
            </a:pPr>
            <a:r>
              <a:rPr lang="en-US" sz="1400" dirty="0">
                <a:solidFill>
                  <a:schemeClr val="bg1"/>
                </a:solidFill>
              </a:rPr>
              <a:t>Annual $405 deductible</a:t>
            </a:r>
          </a:p>
          <a:p>
            <a:pPr marL="285750" lvl="1" indent="-173038">
              <a:spcBef>
                <a:spcPts val="600"/>
              </a:spcBef>
              <a:buClr>
                <a:schemeClr val="bg1"/>
              </a:buClr>
              <a:buFont typeface="Arial"/>
              <a:buChar char="•"/>
            </a:pPr>
            <a:r>
              <a:rPr lang="en-US" sz="1400" dirty="0">
                <a:solidFill>
                  <a:schemeClr val="bg1"/>
                </a:solidFill>
              </a:rPr>
              <a:t>Beneficiary pays 25% of the rest or $836.25 </a:t>
            </a:r>
          </a:p>
        </p:txBody>
      </p:sp>
      <p:sp>
        <p:nvSpPr>
          <p:cNvPr id="18" name="Rectangle 17"/>
          <p:cNvSpPr/>
          <p:nvPr/>
        </p:nvSpPr>
        <p:spPr>
          <a:xfrm>
            <a:off x="3124200" y="2590800"/>
            <a:ext cx="25908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200400" y="2667000"/>
            <a:ext cx="2590800" cy="2477601"/>
          </a:xfrm>
          <a:prstGeom prst="rect">
            <a:avLst/>
          </a:prstGeom>
        </p:spPr>
        <p:txBody>
          <a:bodyPr wrap="square">
            <a:spAutoFit/>
          </a:bodyPr>
          <a:lstStyle/>
          <a:p>
            <a:pPr>
              <a:buClr>
                <a:schemeClr val="accent2"/>
              </a:buClr>
            </a:pPr>
            <a:r>
              <a:rPr lang="en-US" sz="1400" b="1" dirty="0">
                <a:solidFill>
                  <a:srgbClr val="FF0000"/>
                </a:solidFill>
              </a:rPr>
              <a:t>        Coverage Gap </a:t>
            </a:r>
          </a:p>
          <a:p>
            <a:pPr>
              <a:buClr>
                <a:schemeClr val="accent2"/>
              </a:buClr>
            </a:pPr>
            <a:r>
              <a:rPr lang="en-US" sz="1400" b="1" dirty="0">
                <a:solidFill>
                  <a:srgbClr val="FF0000"/>
                </a:solidFill>
              </a:rPr>
              <a:t>         “Donut Hole”</a:t>
            </a:r>
            <a:br>
              <a:rPr lang="en-US" sz="2000" b="1" dirty="0">
                <a:solidFill>
                  <a:schemeClr val="accent2"/>
                </a:solidFill>
              </a:rPr>
            </a:br>
            <a:r>
              <a:rPr lang="en-US" sz="1600" b="1" dirty="0">
                <a:solidFill>
                  <a:schemeClr val="accent2"/>
                </a:solidFill>
              </a:rPr>
              <a:t>Next $3,758.75 of </a:t>
            </a:r>
            <a:br>
              <a:rPr lang="en-US" sz="1600" b="1" dirty="0">
                <a:solidFill>
                  <a:schemeClr val="accent2"/>
                </a:solidFill>
              </a:rPr>
            </a:br>
            <a:r>
              <a:rPr lang="en-US" sz="1600" b="1" dirty="0">
                <a:solidFill>
                  <a:schemeClr val="accent2"/>
                </a:solidFill>
              </a:rPr>
              <a:t>Drug Costs </a:t>
            </a:r>
            <a:endParaRPr lang="en-US" b="1" dirty="0">
              <a:solidFill>
                <a:schemeClr val="accent2"/>
              </a:solidFill>
            </a:endParaRPr>
          </a:p>
          <a:p>
            <a:pPr marL="223838" lvl="1" indent="-111125">
              <a:spcBef>
                <a:spcPts val="600"/>
              </a:spcBef>
              <a:buClr>
                <a:schemeClr val="accent2"/>
              </a:buClr>
              <a:buFont typeface="Arial"/>
              <a:buChar char="•"/>
            </a:pPr>
            <a:r>
              <a:rPr lang="en-US" sz="1400" dirty="0">
                <a:solidFill>
                  <a:schemeClr val="accent5">
                    <a:lumMod val="50000"/>
                  </a:schemeClr>
                </a:solidFill>
              </a:rPr>
              <a:t>Beneficiary pays 100% of out-of-pocket expenses</a:t>
            </a:r>
          </a:p>
          <a:p>
            <a:pPr marL="223838" lvl="1" indent="-111125">
              <a:spcBef>
                <a:spcPts val="600"/>
              </a:spcBef>
              <a:buClr>
                <a:schemeClr val="accent2"/>
              </a:buClr>
              <a:buFont typeface="Arial"/>
              <a:buChar char="•"/>
            </a:pPr>
            <a:r>
              <a:rPr lang="en-US" sz="1400" dirty="0">
                <a:solidFill>
                  <a:schemeClr val="accent5">
                    <a:lumMod val="50000"/>
                  </a:schemeClr>
                </a:solidFill>
              </a:rPr>
              <a:t>ACA drug discounts:</a:t>
            </a:r>
          </a:p>
          <a:p>
            <a:pPr marL="392113" lvl="2" indent="-111125">
              <a:spcBef>
                <a:spcPts val="600"/>
              </a:spcBef>
              <a:buClr>
                <a:schemeClr val="accent2"/>
              </a:buClr>
              <a:buFont typeface="Arial"/>
              <a:buChar char="•"/>
            </a:pPr>
            <a:r>
              <a:rPr lang="en-US" sz="1400" dirty="0">
                <a:solidFill>
                  <a:schemeClr val="accent5">
                    <a:lumMod val="50000"/>
                  </a:schemeClr>
                </a:solidFill>
              </a:rPr>
              <a:t>Name brand 65% </a:t>
            </a:r>
          </a:p>
          <a:p>
            <a:pPr marL="392113" lvl="2" indent="-111125">
              <a:spcBef>
                <a:spcPts val="600"/>
              </a:spcBef>
              <a:buClr>
                <a:schemeClr val="accent2"/>
              </a:buClr>
              <a:buFont typeface="Arial"/>
              <a:buChar char="•"/>
            </a:pPr>
            <a:r>
              <a:rPr lang="en-US" sz="1400" dirty="0">
                <a:solidFill>
                  <a:schemeClr val="accent5">
                    <a:lumMod val="50000"/>
                  </a:schemeClr>
                </a:solidFill>
              </a:rPr>
              <a:t>Generic 56%</a:t>
            </a:r>
          </a:p>
        </p:txBody>
      </p:sp>
      <p:sp>
        <p:nvSpPr>
          <p:cNvPr id="19" name="Rectangle 18"/>
          <p:cNvSpPr/>
          <p:nvPr/>
        </p:nvSpPr>
        <p:spPr>
          <a:xfrm>
            <a:off x="5791200" y="2590800"/>
            <a:ext cx="2971800" cy="2292935"/>
          </a:xfrm>
          <a:prstGeom prst="rect">
            <a:avLst/>
          </a:prstGeom>
        </p:spPr>
        <p:txBody>
          <a:bodyPr wrap="square">
            <a:spAutoFit/>
          </a:bodyPr>
          <a:lstStyle/>
          <a:p>
            <a:pPr>
              <a:spcBef>
                <a:spcPts val="600"/>
              </a:spcBef>
            </a:pPr>
            <a:r>
              <a:rPr lang="en-US" sz="1600" b="1" dirty="0">
                <a:solidFill>
                  <a:schemeClr val="bg1"/>
                </a:solidFill>
              </a:rPr>
              <a:t>After $7,508.75 of Drug Costs</a:t>
            </a:r>
          </a:p>
          <a:p>
            <a:pPr>
              <a:spcBef>
                <a:spcPts val="600"/>
              </a:spcBef>
            </a:pPr>
            <a:r>
              <a:rPr lang="en-US" sz="1200" b="1" dirty="0">
                <a:solidFill>
                  <a:schemeClr val="bg1"/>
                </a:solidFill>
              </a:rPr>
              <a:t>($4,950 total out-of-pocket)</a:t>
            </a:r>
          </a:p>
          <a:p>
            <a:pPr marL="285750" lvl="1" indent="-173038">
              <a:spcBef>
                <a:spcPts val="600"/>
              </a:spcBef>
              <a:buClr>
                <a:schemeClr val="bg1"/>
              </a:buClr>
              <a:buFont typeface="Arial"/>
              <a:buChar char="•"/>
            </a:pPr>
            <a:r>
              <a:rPr lang="en-US" sz="1400" dirty="0">
                <a:solidFill>
                  <a:schemeClr val="bg1"/>
                </a:solidFill>
              </a:rPr>
              <a:t>Beneficiary pays greater of 5% of costs, or</a:t>
            </a:r>
          </a:p>
          <a:p>
            <a:pPr marL="742950" lvl="2" indent="-173038">
              <a:buClr>
                <a:schemeClr val="bg1"/>
              </a:buClr>
              <a:buFont typeface="Arial"/>
              <a:buChar char="•"/>
            </a:pPr>
            <a:r>
              <a:rPr lang="en-US" sz="1400" dirty="0">
                <a:solidFill>
                  <a:schemeClr val="bg1"/>
                </a:solidFill>
              </a:rPr>
              <a:t>$3.35/generic</a:t>
            </a:r>
          </a:p>
          <a:p>
            <a:pPr marL="742950" lvl="2" indent="-173038">
              <a:buClr>
                <a:schemeClr val="bg1"/>
              </a:buClr>
              <a:buFont typeface="Arial"/>
              <a:buChar char="•"/>
            </a:pPr>
            <a:r>
              <a:rPr lang="en-US" sz="1400" dirty="0">
                <a:solidFill>
                  <a:schemeClr val="bg1"/>
                </a:solidFill>
              </a:rPr>
              <a:t>$8.35/brand name</a:t>
            </a:r>
          </a:p>
          <a:p>
            <a:pPr marL="285750" lvl="1" indent="-173038">
              <a:spcBef>
                <a:spcPts val="600"/>
              </a:spcBef>
              <a:buClr>
                <a:schemeClr val="bg1"/>
              </a:buClr>
              <a:buFont typeface="Arial"/>
              <a:buChar char="•"/>
            </a:pPr>
            <a:r>
              <a:rPr lang="en-US" sz="1400" dirty="0">
                <a:solidFill>
                  <a:schemeClr val="bg1"/>
                </a:solidFill>
              </a:rPr>
              <a:t>Medicare pays the  balance of costs</a:t>
            </a:r>
          </a:p>
        </p:txBody>
      </p:sp>
      <p:grpSp>
        <p:nvGrpSpPr>
          <p:cNvPr id="3" name="Group 10"/>
          <p:cNvGrpSpPr/>
          <p:nvPr/>
        </p:nvGrpSpPr>
        <p:grpSpPr>
          <a:xfrm>
            <a:off x="533400" y="1295400"/>
            <a:ext cx="9067800" cy="769441"/>
            <a:chOff x="-152400" y="1107996"/>
            <a:chExt cx="12047220" cy="1022258"/>
          </a:xfrm>
        </p:grpSpPr>
        <p:sp>
          <p:nvSpPr>
            <p:cNvPr id="20" name="Parallelogram 19"/>
            <p:cNvSpPr/>
            <p:nvPr/>
          </p:nvSpPr>
          <p:spPr>
            <a:xfrm>
              <a:off x="-152400" y="1219200"/>
              <a:ext cx="12047220" cy="838200"/>
            </a:xfrm>
            <a:prstGeom prst="parallelogram">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7"/>
            <p:cNvGrpSpPr/>
            <p:nvPr/>
          </p:nvGrpSpPr>
          <p:grpSpPr>
            <a:xfrm>
              <a:off x="151312" y="1107996"/>
              <a:ext cx="4612463" cy="1022258"/>
              <a:chOff x="3580312" y="1565196"/>
              <a:chExt cx="4612463" cy="1022258"/>
            </a:xfrm>
          </p:grpSpPr>
          <p:sp>
            <p:nvSpPr>
              <p:cNvPr id="22" name="Rectangle 21"/>
              <p:cNvSpPr/>
              <p:nvPr/>
            </p:nvSpPr>
            <p:spPr>
              <a:xfrm>
                <a:off x="4418513" y="1905000"/>
                <a:ext cx="3774262" cy="449793"/>
              </a:xfrm>
              <a:prstGeom prst="rect">
                <a:avLst/>
              </a:prstGeom>
            </p:spPr>
            <p:txBody>
              <a:bodyPr wrap="none">
                <a:spAutoFit/>
              </a:bodyPr>
              <a:lstStyle/>
              <a:p>
                <a:r>
                  <a:rPr lang="en-US" sz="1600" dirty="0">
                    <a:solidFill>
                      <a:schemeClr val="bg1"/>
                    </a:solidFill>
                  </a:rPr>
                  <a:t>- Prescription Drug Coverage</a:t>
                </a:r>
              </a:p>
            </p:txBody>
          </p:sp>
          <p:sp>
            <p:nvSpPr>
              <p:cNvPr id="23" name="Rectangle 22"/>
              <p:cNvSpPr/>
              <p:nvPr/>
            </p:nvSpPr>
            <p:spPr>
              <a:xfrm>
                <a:off x="3580312" y="1565196"/>
                <a:ext cx="914400" cy="1022258"/>
              </a:xfrm>
              <a:prstGeom prst="rect">
                <a:avLst/>
              </a:prstGeom>
            </p:spPr>
            <p:txBody>
              <a:bodyPr wrap="square">
                <a:spAutoFit/>
              </a:bodyPr>
              <a:lstStyle/>
              <a:p>
                <a:r>
                  <a:rPr lang="en-US" sz="4400" b="1" dirty="0">
                    <a:solidFill>
                      <a:schemeClr val="bg1"/>
                    </a:solidFill>
                  </a:rPr>
                  <a:t>D</a:t>
                </a:r>
              </a:p>
            </p:txBody>
          </p:sp>
        </p:grpSp>
      </p:grpSp>
      <p:sp>
        <p:nvSpPr>
          <p:cNvPr id="24" name="TextBox 23"/>
          <p:cNvSpPr txBox="1"/>
          <p:nvPr/>
        </p:nvSpPr>
        <p:spPr>
          <a:xfrm>
            <a:off x="1143000" y="2057400"/>
            <a:ext cx="6934200" cy="369332"/>
          </a:xfrm>
          <a:prstGeom prst="rect">
            <a:avLst/>
          </a:prstGeom>
          <a:noFill/>
        </p:spPr>
        <p:txBody>
          <a:bodyPr wrap="square" rtlCol="0">
            <a:spAutoFit/>
          </a:bodyPr>
          <a:lstStyle/>
          <a:p>
            <a:r>
              <a:rPr lang="en-US" b="1" dirty="0">
                <a:solidFill>
                  <a:schemeClr val="accent2"/>
                </a:solidFill>
              </a:rPr>
              <a:t>Average Medicare Part D monthly premium is $43.48*</a:t>
            </a:r>
          </a:p>
        </p:txBody>
      </p:sp>
      <p:sp>
        <p:nvSpPr>
          <p:cNvPr id="29" name="Right Arrow 28"/>
          <p:cNvSpPr/>
          <p:nvPr/>
        </p:nvSpPr>
        <p:spPr>
          <a:xfrm>
            <a:off x="304800" y="4613564"/>
            <a:ext cx="2895600" cy="762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5638800" y="4613564"/>
            <a:ext cx="3048000" cy="762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
            <a:extLst>
              <a:ext uri="{FF2B5EF4-FFF2-40B4-BE49-F238E27FC236}">
                <a16:creationId xmlns:a16="http://schemas.microsoft.com/office/drawing/2014/main" id="{8069EE69-534A-4E18-A19E-9D85FB74DF99}"/>
              </a:ext>
            </a:extLst>
          </p:cNvPr>
          <p:cNvSpPr>
            <a:spLocks noChangeArrowheads="1"/>
          </p:cNvSpPr>
          <p:nvPr/>
        </p:nvSpPr>
        <p:spPr bwMode="auto">
          <a:xfrm>
            <a:off x="228600" y="5432703"/>
            <a:ext cx="8915399"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dirty="0">
                <a:solidFill>
                  <a:schemeClr val="accent5">
                    <a:lumMod val="75000"/>
                  </a:schemeClr>
                </a:solidFill>
                <a:latin typeface="Arial Narrow" panose="020B0606020202030204" pitchFamily="34" charset="0"/>
              </a:rPr>
              <a:t>Source: CMS Announcement of CY 2018 Medicare Advantage Capitation Rates and Medicare Advantage and Part D Payment Policies and Final Call Letter, April 3, 2017</a:t>
            </a:r>
          </a:p>
          <a:p>
            <a:r>
              <a:rPr lang="en-US" sz="1100" dirty="0">
                <a:solidFill>
                  <a:schemeClr val="accent5">
                    <a:lumMod val="75000"/>
                  </a:schemeClr>
                </a:solidFill>
                <a:latin typeface="Arial Narrow" panose="020B0606020202030204" pitchFamily="34" charset="0"/>
              </a:rPr>
              <a:t>* Source: Kaiser Family Foundation, </a:t>
            </a:r>
            <a:r>
              <a:rPr lang="en-US" sz="1100" i="1" dirty="0">
                <a:solidFill>
                  <a:schemeClr val="accent5">
                    <a:lumMod val="75000"/>
                  </a:schemeClr>
                </a:solidFill>
                <a:latin typeface="Arial Narrow" panose="020B0606020202030204" pitchFamily="34" charset="0"/>
              </a:rPr>
              <a:t>“Medicare Part D: A First Look at Prescription Drug Plans in 2018”, </a:t>
            </a:r>
            <a:r>
              <a:rPr lang="en-US" sz="1100" dirty="0">
                <a:solidFill>
                  <a:schemeClr val="accent5">
                    <a:lumMod val="75000"/>
                  </a:schemeClr>
                </a:solidFill>
                <a:latin typeface="Arial Narrow" panose="020B0606020202030204" pitchFamily="34" charset="0"/>
              </a:rPr>
              <a:t>October 2017; Average cost weighted by 2017 PDP enrollment</a:t>
            </a:r>
          </a:p>
          <a:p>
            <a:r>
              <a:rPr lang="en-US" sz="1100" dirty="0">
                <a:solidFill>
                  <a:schemeClr val="accent5">
                    <a:lumMod val="75000"/>
                  </a:schemeClr>
                </a:solidFill>
                <a:latin typeface="Arial Narrow" panose="020B0606020202030204" pitchFamily="34" charset="0"/>
              </a:rPr>
              <a:t>† Participants qualifying for Low Income Subsidies (LIS) attain out-of-pocket threshold at $7,508.75 of drug spending; participants who do not qualify for the LIS $8,417.60</a:t>
            </a:r>
          </a:p>
          <a:p>
            <a:endParaRPr lang="en-US" sz="1100"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346883011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2285999"/>
            <a:ext cx="8229600" cy="3048001"/>
          </a:xfrm>
        </p:spPr>
        <p:txBody>
          <a:bodyPr anchor="ctr">
            <a:normAutofit/>
          </a:bodyPr>
          <a:lstStyle/>
          <a:p>
            <a:pPr marL="682625" lvl="1" indent="-225425">
              <a:buFont typeface="Arial"/>
              <a:buChar char="•"/>
            </a:pPr>
            <a:r>
              <a:rPr lang="en-US" dirty="0"/>
              <a:t>Private insurance to “fill in the gaps” of Parts A &amp; B</a:t>
            </a:r>
          </a:p>
          <a:p>
            <a:pPr marL="682625" lvl="1" indent="-225425">
              <a:buFont typeface="Arial"/>
              <a:buChar char="•"/>
            </a:pPr>
            <a:r>
              <a:rPr lang="en-US" dirty="0"/>
              <a:t>Plans vary depending on state and coverage</a:t>
            </a:r>
          </a:p>
          <a:p>
            <a:pPr marL="682625" lvl="1" indent="-225425">
              <a:buFont typeface="Arial"/>
              <a:buChar char="•"/>
            </a:pPr>
            <a:r>
              <a:rPr lang="en-US" dirty="0"/>
              <a:t>10 standard plans offering different coverage</a:t>
            </a:r>
          </a:p>
          <a:p>
            <a:pPr marL="682625" lvl="1" indent="-225425">
              <a:buFont typeface="Arial"/>
              <a:buChar char="•"/>
            </a:pPr>
            <a:r>
              <a:rPr lang="en-US" dirty="0"/>
              <a:t>Flexibility to see any doctor that accepts Medicare</a:t>
            </a:r>
          </a:p>
          <a:p>
            <a:pPr marL="682625" lvl="1" indent="-225425">
              <a:buFont typeface="Arial"/>
              <a:buChar char="•"/>
            </a:pPr>
            <a:r>
              <a:rPr lang="en-US" dirty="0"/>
              <a:t>Generally no coverage for prescription drugs, long-term care, hearing aids, eyeglasses, or vision and dental care</a:t>
            </a:r>
          </a:p>
        </p:txBody>
      </p:sp>
      <p:sp>
        <p:nvSpPr>
          <p:cNvPr id="2" name="Title 1"/>
          <p:cNvSpPr>
            <a:spLocks noGrp="1"/>
          </p:cNvSpPr>
          <p:nvPr>
            <p:ph type="title"/>
          </p:nvPr>
        </p:nvSpPr>
        <p:spPr>
          <a:xfrm>
            <a:off x="457200" y="76200"/>
            <a:ext cx="8305800" cy="1066800"/>
          </a:xfrm>
          <a:prstGeom prst="rect">
            <a:avLst/>
          </a:prstGeom>
        </p:spPr>
        <p:txBody>
          <a:bodyPr/>
          <a:lstStyle/>
          <a:p>
            <a:r>
              <a:rPr lang="en-US" dirty="0"/>
              <a:t>Medicare Supplement Insurance (Medigap)</a:t>
            </a:r>
          </a:p>
        </p:txBody>
      </p:sp>
      <p:grpSp>
        <p:nvGrpSpPr>
          <p:cNvPr id="3" name="Group 6"/>
          <p:cNvGrpSpPr/>
          <p:nvPr/>
        </p:nvGrpSpPr>
        <p:grpSpPr>
          <a:xfrm>
            <a:off x="533400" y="1447800"/>
            <a:ext cx="9067800" cy="638405"/>
            <a:chOff x="-152400" y="1209233"/>
            <a:chExt cx="12047220" cy="848167"/>
          </a:xfrm>
          <a:solidFill>
            <a:srgbClr val="00B050"/>
          </a:solidFill>
        </p:grpSpPr>
        <p:sp>
          <p:nvSpPr>
            <p:cNvPr id="8" name="Parallelogram 7"/>
            <p:cNvSpPr/>
            <p:nvPr/>
          </p:nvSpPr>
          <p:spPr>
            <a:xfrm>
              <a:off x="-152400" y="1219200"/>
              <a:ext cx="12047220" cy="838200"/>
            </a:xfrm>
            <a:prstGeom prst="parallelogram">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1311" y="1209233"/>
              <a:ext cx="5005231" cy="776916"/>
            </a:xfrm>
            <a:prstGeom prst="rect">
              <a:avLst/>
            </a:prstGeom>
            <a:noFill/>
          </p:spPr>
          <p:txBody>
            <a:bodyPr wrap="none">
              <a:spAutoFit/>
            </a:bodyPr>
            <a:lstStyle/>
            <a:p>
              <a:r>
                <a:rPr lang="en-US" sz="2800" dirty="0">
                  <a:solidFill>
                    <a:schemeClr val="bg1"/>
                  </a:solidFill>
                </a:rPr>
                <a:t> </a:t>
              </a:r>
              <a:r>
                <a:rPr lang="en-US" sz="3200" dirty="0">
                  <a:solidFill>
                    <a:schemeClr val="bg1"/>
                  </a:solidFill>
                </a:rPr>
                <a:t>Medigap Insurance</a:t>
              </a:r>
            </a:p>
          </p:txBody>
        </p:sp>
      </p:grpSp>
      <p:sp>
        <p:nvSpPr>
          <p:cNvPr id="9" name="TextBox 8">
            <a:extLst>
              <a:ext uri="{FF2B5EF4-FFF2-40B4-BE49-F238E27FC236}">
                <a16:creationId xmlns:a16="http://schemas.microsoft.com/office/drawing/2014/main" id="{27539EFD-511C-4EDA-8D56-F6D8BB51A338}"/>
              </a:ext>
            </a:extLst>
          </p:cNvPr>
          <p:cNvSpPr txBox="1"/>
          <p:nvPr/>
        </p:nvSpPr>
        <p:spPr>
          <a:xfrm>
            <a:off x="381000" y="5512713"/>
            <a:ext cx="8229600" cy="430887"/>
          </a:xfrm>
          <a:prstGeom prst="rect">
            <a:avLst/>
          </a:prstGeom>
          <a:noFill/>
        </p:spPr>
        <p:txBody>
          <a:bodyPr wrap="square" rtlCol="0">
            <a:spAutoFit/>
          </a:bodyPr>
          <a:lstStyle/>
          <a:p>
            <a:r>
              <a:rPr lang="en-US" sz="1100" dirty="0">
                <a:solidFill>
                  <a:schemeClr val="accent5">
                    <a:lumMod val="75000"/>
                  </a:schemeClr>
                </a:solidFill>
                <a:latin typeface="Arial Narrow" panose="020B0606020202030204" pitchFamily="34" charset="0"/>
              </a:rPr>
              <a:t>Source: </a:t>
            </a:r>
            <a:r>
              <a:rPr lang="en-US" sz="1100" i="1" dirty="0">
                <a:solidFill>
                  <a:schemeClr val="accent5">
                    <a:lumMod val="75000"/>
                  </a:schemeClr>
                </a:solidFill>
                <a:latin typeface="Arial Narrow" panose="020B0606020202030204" pitchFamily="34" charset="0"/>
              </a:rPr>
              <a:t>“Choosing a </a:t>
            </a:r>
            <a:r>
              <a:rPr lang="en-US" sz="1100" i="1" dirty="0" err="1">
                <a:solidFill>
                  <a:schemeClr val="accent5">
                    <a:lumMod val="75000"/>
                  </a:schemeClr>
                </a:solidFill>
                <a:latin typeface="Arial Narrow" panose="020B0606020202030204" pitchFamily="34" charset="0"/>
              </a:rPr>
              <a:t>Medigap</a:t>
            </a:r>
            <a:r>
              <a:rPr lang="en-US" sz="1100" i="1" dirty="0">
                <a:solidFill>
                  <a:schemeClr val="accent5">
                    <a:lumMod val="75000"/>
                  </a:schemeClr>
                </a:solidFill>
                <a:latin typeface="Arial Narrow" panose="020B0606020202030204" pitchFamily="34" charset="0"/>
              </a:rPr>
              <a:t> Policy: A Guide to Health Insurance for People with Medicare, 2017”;</a:t>
            </a:r>
            <a:r>
              <a:rPr lang="en-US" sz="1100" dirty="0">
                <a:solidFill>
                  <a:schemeClr val="accent5">
                    <a:lumMod val="75000"/>
                  </a:schemeClr>
                </a:solidFill>
                <a:latin typeface="Arial Narrow" panose="020B0606020202030204" pitchFamily="34" charset="0"/>
              </a:rPr>
              <a:t> Centers for Medicare &amp; Medicaid Services; CMS Product No. 02110, Rev. May 2017</a:t>
            </a:r>
          </a:p>
        </p:txBody>
      </p:sp>
    </p:spTree>
    <p:extLst>
      <p:ext uri="{BB962C8B-B14F-4D97-AF65-F5344CB8AC3E}">
        <p14:creationId xmlns:p14="http://schemas.microsoft.com/office/powerpoint/2010/main" val="22762334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305800" cy="1066800"/>
          </a:xfrm>
          <a:prstGeom prst="rect">
            <a:avLst/>
          </a:prstGeom>
        </p:spPr>
        <p:txBody>
          <a:bodyPr/>
          <a:lstStyle/>
          <a:p>
            <a:r>
              <a:rPr lang="en-US" dirty="0"/>
              <a:t>Total Medicare Costs Example</a:t>
            </a:r>
          </a:p>
        </p:txBody>
      </p:sp>
      <p:graphicFrame>
        <p:nvGraphicFramePr>
          <p:cNvPr id="4" name="Table 3"/>
          <p:cNvGraphicFramePr>
            <a:graphicFrameLocks noGrp="1"/>
          </p:cNvGraphicFramePr>
          <p:nvPr>
            <p:extLst>
              <p:ext uri="{D42A27DB-BD31-4B8C-83A1-F6EECF244321}">
                <p14:modId xmlns:p14="http://schemas.microsoft.com/office/powerpoint/2010/main" val="1704750747"/>
              </p:ext>
            </p:extLst>
          </p:nvPr>
        </p:nvGraphicFramePr>
        <p:xfrm>
          <a:off x="1905000" y="1302000"/>
          <a:ext cx="5486400" cy="3651000"/>
        </p:xfrm>
        <a:graphic>
          <a:graphicData uri="http://schemas.openxmlformats.org/drawingml/2006/table">
            <a:tbl>
              <a:tblPr firstRow="1" bandRow="1">
                <a:tableStyleId>{5C22544A-7EE6-4342-B048-85BDC9FD1C3A}</a:tableStyleId>
              </a:tblPr>
              <a:tblGrid>
                <a:gridCol w="3545388">
                  <a:extLst>
                    <a:ext uri="{9D8B030D-6E8A-4147-A177-3AD203B41FA5}">
                      <a16:colId xmlns:a16="http://schemas.microsoft.com/office/drawing/2014/main" val="20000"/>
                    </a:ext>
                  </a:extLst>
                </a:gridCol>
                <a:gridCol w="1941012">
                  <a:extLst>
                    <a:ext uri="{9D8B030D-6E8A-4147-A177-3AD203B41FA5}">
                      <a16:colId xmlns:a16="http://schemas.microsoft.com/office/drawing/2014/main" val="20001"/>
                    </a:ext>
                  </a:extLst>
                </a:gridCol>
              </a:tblGrid>
              <a:tr h="370840">
                <a:tc>
                  <a:txBody>
                    <a:bodyPr/>
                    <a:lstStyle/>
                    <a:p>
                      <a:pPr marL="0" indent="115888"/>
                      <a:r>
                        <a:rPr lang="en-US" dirty="0"/>
                        <a:t>Coverage</a:t>
                      </a:r>
                    </a:p>
                  </a:txBody>
                  <a:tcPr/>
                </a:tc>
                <a:tc>
                  <a:txBody>
                    <a:bodyPr/>
                    <a:lstStyle/>
                    <a:p>
                      <a:r>
                        <a:rPr lang="en-US" dirty="0"/>
                        <a:t>Average</a:t>
                      </a:r>
                      <a:r>
                        <a:rPr lang="en-US" baseline="0" dirty="0"/>
                        <a:t> </a:t>
                      </a:r>
                      <a:r>
                        <a:rPr lang="en-US" dirty="0"/>
                        <a:t> Annual Cost* </a:t>
                      </a:r>
                    </a:p>
                  </a:txBody>
                  <a:tcPr/>
                </a:tc>
                <a:extLst>
                  <a:ext uri="{0D108BD9-81ED-4DB2-BD59-A6C34878D82A}">
                    <a16:rowId xmlns:a16="http://schemas.microsoft.com/office/drawing/2014/main" val="10000"/>
                  </a:ext>
                </a:extLst>
              </a:tr>
              <a:tr h="467360">
                <a:tc>
                  <a:txBody>
                    <a:bodyPr/>
                    <a:lstStyle/>
                    <a:p>
                      <a:pPr marL="0" indent="115888"/>
                      <a:r>
                        <a:rPr lang="en-US" dirty="0">
                          <a:solidFill>
                            <a:schemeClr val="accent5">
                              <a:lumMod val="75000"/>
                            </a:schemeClr>
                          </a:solidFill>
                        </a:rPr>
                        <a:t>Part</a:t>
                      </a:r>
                      <a:r>
                        <a:rPr lang="en-US" baseline="0" dirty="0">
                          <a:solidFill>
                            <a:schemeClr val="accent5">
                              <a:lumMod val="75000"/>
                            </a:schemeClr>
                          </a:solidFill>
                        </a:rPr>
                        <a:t> A</a:t>
                      </a:r>
                      <a:endParaRPr lang="en-US" dirty="0">
                        <a:solidFill>
                          <a:schemeClr val="accent5">
                            <a:lumMod val="75000"/>
                          </a:schemeClr>
                        </a:solidFill>
                      </a:endParaRPr>
                    </a:p>
                  </a:txBody>
                  <a:tcPr anchor="ctr"/>
                </a:tc>
                <a:tc>
                  <a:txBody>
                    <a:bodyPr/>
                    <a:lstStyle/>
                    <a:p>
                      <a:pPr marL="0" indent="52388"/>
                      <a:r>
                        <a:rPr lang="en-US" sz="1800" dirty="0">
                          <a:solidFill>
                            <a:schemeClr val="accent5">
                              <a:lumMod val="75000"/>
                            </a:schemeClr>
                          </a:solidFill>
                        </a:rPr>
                        <a:t>$0</a:t>
                      </a:r>
                    </a:p>
                  </a:txBody>
                  <a:tcPr anchor="ctr"/>
                </a:tc>
                <a:extLst>
                  <a:ext uri="{0D108BD9-81ED-4DB2-BD59-A6C34878D82A}">
                    <a16:rowId xmlns:a16="http://schemas.microsoft.com/office/drawing/2014/main" val="10001"/>
                  </a:ext>
                </a:extLst>
              </a:tr>
              <a:tr h="457200">
                <a:tc>
                  <a:txBody>
                    <a:bodyPr/>
                    <a:lstStyle/>
                    <a:p>
                      <a:pPr marL="0" indent="115888"/>
                      <a:r>
                        <a:rPr lang="en-US" dirty="0">
                          <a:solidFill>
                            <a:schemeClr val="accent5">
                              <a:lumMod val="75000"/>
                            </a:schemeClr>
                          </a:solidFill>
                        </a:rPr>
                        <a:t>Part B </a:t>
                      </a:r>
                    </a:p>
                  </a:txBody>
                  <a:tcPr anchor="ctr"/>
                </a:tc>
                <a:tc>
                  <a:txBody>
                    <a:bodyPr/>
                    <a:lstStyle/>
                    <a:p>
                      <a:pPr marL="0" indent="52388"/>
                      <a:r>
                        <a:rPr lang="en-US" sz="1800" dirty="0">
                          <a:solidFill>
                            <a:schemeClr val="accent5">
                              <a:lumMod val="75000"/>
                            </a:schemeClr>
                          </a:solidFill>
                        </a:rPr>
                        <a:t>$1,608</a:t>
                      </a:r>
                    </a:p>
                  </a:txBody>
                  <a:tcPr anchor="ctr"/>
                </a:tc>
                <a:extLst>
                  <a:ext uri="{0D108BD9-81ED-4DB2-BD59-A6C34878D82A}">
                    <a16:rowId xmlns:a16="http://schemas.microsoft.com/office/drawing/2014/main" val="10002"/>
                  </a:ext>
                </a:extLst>
              </a:tr>
              <a:tr h="457200">
                <a:tc>
                  <a:txBody>
                    <a:bodyPr/>
                    <a:lstStyle/>
                    <a:p>
                      <a:pPr marL="0" indent="115888"/>
                      <a:r>
                        <a:rPr lang="en-US" dirty="0">
                          <a:solidFill>
                            <a:schemeClr val="accent5">
                              <a:lumMod val="75000"/>
                            </a:schemeClr>
                          </a:solidFill>
                        </a:rPr>
                        <a:t>Part D</a:t>
                      </a:r>
                      <a:r>
                        <a:rPr lang="en-US" baseline="30000" dirty="0">
                          <a:solidFill>
                            <a:schemeClr val="accent5">
                              <a:lumMod val="75000"/>
                            </a:schemeClr>
                          </a:solidFill>
                        </a:rPr>
                        <a:t>1</a:t>
                      </a:r>
                    </a:p>
                  </a:txBody>
                  <a:tcPr anchor="ctr"/>
                </a:tc>
                <a:tc>
                  <a:txBody>
                    <a:bodyPr/>
                    <a:lstStyle/>
                    <a:p>
                      <a:pPr marL="0" indent="52388"/>
                      <a:r>
                        <a:rPr lang="en-US" sz="1800" dirty="0">
                          <a:solidFill>
                            <a:schemeClr val="accent5">
                              <a:lumMod val="75000"/>
                            </a:schemeClr>
                          </a:solidFill>
                        </a:rPr>
                        <a:t>$522</a:t>
                      </a:r>
                      <a:endParaRPr lang="en-US" sz="1600" dirty="0">
                        <a:solidFill>
                          <a:schemeClr val="accent5">
                            <a:lumMod val="75000"/>
                          </a:schemeClr>
                        </a:solidFill>
                      </a:endParaRPr>
                    </a:p>
                  </a:txBody>
                  <a:tcPr anchor="ctr"/>
                </a:tc>
                <a:extLst>
                  <a:ext uri="{0D108BD9-81ED-4DB2-BD59-A6C34878D82A}">
                    <a16:rowId xmlns:a16="http://schemas.microsoft.com/office/drawing/2014/main" val="10003"/>
                  </a:ext>
                </a:extLst>
              </a:tr>
              <a:tr h="381000">
                <a:tc>
                  <a:txBody>
                    <a:bodyPr/>
                    <a:lstStyle/>
                    <a:p>
                      <a:pPr marL="0" indent="115888"/>
                      <a:r>
                        <a:rPr lang="en-US" dirty="0">
                          <a:solidFill>
                            <a:schemeClr val="accent5">
                              <a:lumMod val="75000"/>
                            </a:schemeClr>
                          </a:solidFill>
                        </a:rPr>
                        <a:t>Medigap</a:t>
                      </a:r>
                      <a:r>
                        <a:rPr lang="en-US" baseline="30000" dirty="0">
                          <a:solidFill>
                            <a:schemeClr val="accent5">
                              <a:lumMod val="75000"/>
                            </a:schemeClr>
                          </a:solidFill>
                        </a:rPr>
                        <a:t>2</a:t>
                      </a:r>
                    </a:p>
                  </a:txBody>
                  <a:tcPr anchor="ctr"/>
                </a:tc>
                <a:tc>
                  <a:txBody>
                    <a:bodyPr/>
                    <a:lstStyle/>
                    <a:p>
                      <a:pPr marL="0" indent="52388"/>
                      <a:r>
                        <a:rPr lang="en-US" sz="1800" dirty="0">
                          <a:solidFill>
                            <a:schemeClr val="accent5">
                              <a:lumMod val="75000"/>
                            </a:schemeClr>
                          </a:solidFill>
                        </a:rPr>
                        <a:t>$2,076</a:t>
                      </a:r>
                    </a:p>
                  </a:txBody>
                  <a:tcPr anchor="ctr"/>
                </a:tc>
                <a:extLst>
                  <a:ext uri="{0D108BD9-81ED-4DB2-BD59-A6C34878D82A}">
                    <a16:rowId xmlns:a16="http://schemas.microsoft.com/office/drawing/2014/main" val="10004"/>
                  </a:ext>
                </a:extLst>
              </a:tr>
              <a:tr h="467360">
                <a:tc>
                  <a:txBody>
                    <a:bodyPr/>
                    <a:lstStyle/>
                    <a:p>
                      <a:pPr marL="0" indent="115888"/>
                      <a:r>
                        <a:rPr lang="en-US" sz="1800" dirty="0">
                          <a:solidFill>
                            <a:schemeClr val="accent5">
                              <a:lumMod val="75000"/>
                            </a:schemeClr>
                          </a:solidFill>
                        </a:rPr>
                        <a:t>Out-of-pocket (prescriptions, vision,</a:t>
                      </a:r>
                      <a:r>
                        <a:rPr lang="en-US" sz="1800" baseline="0" dirty="0">
                          <a:solidFill>
                            <a:schemeClr val="accent5">
                              <a:lumMod val="75000"/>
                            </a:schemeClr>
                          </a:solidFill>
                        </a:rPr>
                        <a:t> dental)</a:t>
                      </a:r>
                      <a:r>
                        <a:rPr lang="en-US" sz="1800" baseline="30000" dirty="0">
                          <a:solidFill>
                            <a:schemeClr val="accent5">
                              <a:lumMod val="75000"/>
                            </a:schemeClr>
                          </a:solidFill>
                        </a:rPr>
                        <a:t>3</a:t>
                      </a:r>
                    </a:p>
                  </a:txBody>
                  <a:tcPr anchor="ctr">
                    <a:lnB w="28575" cap="flat" cmpd="sng" algn="ctr">
                      <a:solidFill>
                        <a:srgbClr val="FFFFFF"/>
                      </a:solidFill>
                      <a:prstDash val="solid"/>
                      <a:round/>
                      <a:headEnd type="none" w="med" len="med"/>
                      <a:tailEnd type="none" w="med" len="med"/>
                    </a:lnB>
                  </a:tcPr>
                </a:tc>
                <a:tc>
                  <a:txBody>
                    <a:bodyPr/>
                    <a:lstStyle/>
                    <a:p>
                      <a:pPr marL="0" indent="52388"/>
                      <a:r>
                        <a:rPr lang="en-US" sz="1800" dirty="0">
                          <a:solidFill>
                            <a:schemeClr val="accent5">
                              <a:lumMod val="75000"/>
                            </a:schemeClr>
                          </a:solidFill>
                        </a:rPr>
                        <a:t>$1,783</a:t>
                      </a:r>
                    </a:p>
                  </a:txBody>
                  <a:tcPr anchor="ctr">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08080">
                <a:tc>
                  <a:txBody>
                    <a:bodyPr/>
                    <a:lstStyle/>
                    <a:p>
                      <a:pPr marL="0" indent="115888"/>
                      <a:r>
                        <a:rPr lang="en-US" sz="2400" b="1" dirty="0">
                          <a:solidFill>
                            <a:srgbClr val="FFFFFF"/>
                          </a:solidFill>
                        </a:rPr>
                        <a:t>Total – Per Person</a:t>
                      </a:r>
                    </a:p>
                  </a:txBody>
                  <a:tcPr anchor="ctr">
                    <a:lnT w="28575" cap="flat" cmpd="sng" algn="ctr">
                      <a:solidFill>
                        <a:srgbClr val="FFFFFF"/>
                      </a:solidFill>
                      <a:prstDash val="solid"/>
                      <a:round/>
                      <a:headEnd type="none" w="med" len="med"/>
                      <a:tailEnd type="none" w="med" len="med"/>
                    </a:lnT>
                    <a:solidFill>
                      <a:schemeClr val="accent2"/>
                    </a:solidFill>
                  </a:tcPr>
                </a:tc>
                <a:tc>
                  <a:txBody>
                    <a:bodyPr/>
                    <a:lstStyle/>
                    <a:p>
                      <a:pPr marL="0" indent="52388"/>
                      <a:r>
                        <a:rPr lang="en-US" sz="2400" b="1" dirty="0">
                          <a:solidFill>
                            <a:schemeClr val="bg1"/>
                          </a:solidFill>
                        </a:rPr>
                        <a:t>$5,989</a:t>
                      </a:r>
                    </a:p>
                  </a:txBody>
                  <a:tcPr anchor="ctr">
                    <a:lnT w="28575" cap="flat" cmpd="sng" algn="ctr">
                      <a:solidFill>
                        <a:srgbClr val="FFFFFF"/>
                      </a:solidFill>
                      <a:prstDash val="solid"/>
                      <a:round/>
                      <a:headEnd type="none" w="med" len="med"/>
                      <a:tailEnd type="none" w="med" len="med"/>
                    </a:lnT>
                    <a:solidFill>
                      <a:schemeClr val="accent2"/>
                    </a:solidFill>
                  </a:tcPr>
                </a:tc>
                <a:extLst>
                  <a:ext uri="{0D108BD9-81ED-4DB2-BD59-A6C34878D82A}">
                    <a16:rowId xmlns:a16="http://schemas.microsoft.com/office/drawing/2014/main" val="10006"/>
                  </a:ext>
                </a:extLst>
              </a:tr>
            </a:tbl>
          </a:graphicData>
        </a:graphic>
      </p:graphicFrame>
      <p:sp>
        <p:nvSpPr>
          <p:cNvPr id="7" name="Rectangle 6">
            <a:extLst>
              <a:ext uri="{FF2B5EF4-FFF2-40B4-BE49-F238E27FC236}">
                <a16:creationId xmlns:a16="http://schemas.microsoft.com/office/drawing/2014/main" id="{4FD14172-C41D-401B-B3DD-58AE7EAACC32}"/>
              </a:ext>
            </a:extLst>
          </p:cNvPr>
          <p:cNvSpPr/>
          <p:nvPr/>
        </p:nvSpPr>
        <p:spPr>
          <a:xfrm>
            <a:off x="265414" y="5257800"/>
            <a:ext cx="8534400" cy="769441"/>
          </a:xfrm>
          <a:prstGeom prst="rect">
            <a:avLst/>
          </a:prstGeom>
        </p:spPr>
        <p:txBody>
          <a:bodyPr wrap="square">
            <a:spAutoFit/>
          </a:bodyPr>
          <a:lstStyle/>
          <a:p>
            <a:r>
              <a:rPr lang="en-US" sz="1100" dirty="0">
                <a:solidFill>
                  <a:schemeClr val="accent5">
                    <a:lumMod val="75000"/>
                  </a:schemeClr>
                </a:solidFill>
                <a:latin typeface="Arial Narrow" panose="020B0606020202030204" pitchFamily="34" charset="0"/>
              </a:rPr>
              <a:t>1. Kaiser Family Foundation, “Medicare Part D: A First Look at Prescription Drug Plans in 2018”, October 2017  </a:t>
            </a:r>
          </a:p>
          <a:p>
            <a:r>
              <a:rPr lang="en-US" sz="1100" dirty="0">
                <a:solidFill>
                  <a:schemeClr val="accent5">
                    <a:lumMod val="75000"/>
                  </a:schemeClr>
                </a:solidFill>
                <a:latin typeface="Arial Narrow" panose="020B0606020202030204" pitchFamily="34" charset="0"/>
              </a:rPr>
              <a:t>2. Kaiser Family Foundation, Medicare Part D: A First Look at Prescription Drug Plans in 2018, October 2017, The Henry J. Kaiser Family Foundation</a:t>
            </a:r>
          </a:p>
          <a:p>
            <a:r>
              <a:rPr lang="en-US" sz="1100" dirty="0">
                <a:solidFill>
                  <a:schemeClr val="accent5">
                    <a:lumMod val="75000"/>
                  </a:schemeClr>
                </a:solidFill>
                <a:latin typeface="Arial Narrow" panose="020B0606020202030204" pitchFamily="34" charset="0"/>
              </a:rPr>
              <a:t>3. </a:t>
            </a:r>
            <a:r>
              <a:rPr lang="en-US" sz="1100" dirty="0" err="1">
                <a:solidFill>
                  <a:schemeClr val="accent5">
                    <a:lumMod val="75000"/>
                  </a:schemeClr>
                </a:solidFill>
                <a:latin typeface="Arial Narrow" panose="020B0606020202030204" pitchFamily="34" charset="0"/>
              </a:rPr>
              <a:t>Healthview</a:t>
            </a:r>
            <a:r>
              <a:rPr lang="en-US" sz="1100" dirty="0">
                <a:solidFill>
                  <a:schemeClr val="accent5">
                    <a:lumMod val="75000"/>
                  </a:schemeClr>
                </a:solidFill>
                <a:latin typeface="Arial Narrow" panose="020B0606020202030204" pitchFamily="34" charset="0"/>
              </a:rPr>
              <a:t> Services “2017 Retirement Health Care Costs Data Report”, June 2017 (for a couple age 65)</a:t>
            </a:r>
          </a:p>
          <a:p>
            <a:pPr marL="115888" indent="-115888"/>
            <a:endParaRPr lang="en-US" sz="1100" dirty="0">
              <a:solidFill>
                <a:schemeClr val="accent5">
                  <a:lumMod val="75000"/>
                </a:schemeClr>
              </a:solidFill>
              <a:latin typeface="Arial Narrow" panose="020B0606020202030204" pitchFamily="34" charset="0"/>
            </a:endParaRPr>
          </a:p>
        </p:txBody>
      </p:sp>
      <p:sp>
        <p:nvSpPr>
          <p:cNvPr id="8" name="Rectangle 7">
            <a:extLst>
              <a:ext uri="{FF2B5EF4-FFF2-40B4-BE49-F238E27FC236}">
                <a16:creationId xmlns:a16="http://schemas.microsoft.com/office/drawing/2014/main" id="{DAB9C6F9-563A-415C-AC54-90EE2006D393}"/>
              </a:ext>
            </a:extLst>
          </p:cNvPr>
          <p:cNvSpPr/>
          <p:nvPr/>
        </p:nvSpPr>
        <p:spPr>
          <a:xfrm>
            <a:off x="316784" y="5768464"/>
            <a:ext cx="8991600" cy="261610"/>
          </a:xfrm>
          <a:prstGeom prst="rect">
            <a:avLst/>
          </a:prstGeom>
        </p:spPr>
        <p:txBody>
          <a:bodyPr wrap="square">
            <a:spAutoFit/>
          </a:bodyPr>
          <a:lstStyle/>
          <a:p>
            <a:pPr marL="115888" indent="-115888"/>
            <a:r>
              <a:rPr lang="en-US" sz="1100" dirty="0">
                <a:solidFill>
                  <a:schemeClr val="tx1">
                    <a:lumMod val="75000"/>
                    <a:lumOff val="25000"/>
                  </a:schemeClr>
                </a:solidFill>
                <a:latin typeface="Arial Narrow" pitchFamily="34" charset="0"/>
              </a:rPr>
              <a:t>* Costs may vary by state</a:t>
            </a:r>
          </a:p>
        </p:txBody>
      </p:sp>
    </p:spTree>
    <p:extLst>
      <p:ext uri="{BB962C8B-B14F-4D97-AF65-F5344CB8AC3E}">
        <p14:creationId xmlns:p14="http://schemas.microsoft.com/office/powerpoint/2010/main" val="275807785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1752600" y="2852833"/>
            <a:ext cx="1371600" cy="2404967"/>
            <a:chOff x="1752600" y="3081433"/>
            <a:chExt cx="1371600" cy="2404967"/>
          </a:xfrm>
        </p:grpSpPr>
        <p:sp>
          <p:nvSpPr>
            <p:cNvPr id="28" name="Rectangle 27"/>
            <p:cNvSpPr/>
            <p:nvPr/>
          </p:nvSpPr>
          <p:spPr>
            <a:xfrm>
              <a:off x="1752600" y="3124200"/>
              <a:ext cx="685800"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Brace 21"/>
            <p:cNvSpPr/>
            <p:nvPr/>
          </p:nvSpPr>
          <p:spPr>
            <a:xfrm>
              <a:off x="2362200" y="3081433"/>
              <a:ext cx="762000" cy="2364024"/>
            </a:xfrm>
            <a:prstGeom prst="rightBrace">
              <a:avLst>
                <a:gd name="adj1" fmla="val 26729"/>
                <a:gd name="adj2" fmla="val 50000"/>
              </a:avLst>
            </a:prstGeom>
            <a:solidFill>
              <a:schemeClr val="accent1"/>
            </a:solidFill>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Title 1"/>
          <p:cNvSpPr>
            <a:spLocks noGrp="1"/>
          </p:cNvSpPr>
          <p:nvPr>
            <p:ph type="title"/>
          </p:nvPr>
        </p:nvSpPr>
        <p:spPr>
          <a:xfrm>
            <a:off x="457200" y="76200"/>
            <a:ext cx="8305800" cy="1066800"/>
          </a:xfrm>
          <a:prstGeom prst="rect">
            <a:avLst/>
          </a:prstGeom>
        </p:spPr>
        <p:txBody>
          <a:bodyPr/>
          <a:lstStyle/>
          <a:p>
            <a:r>
              <a:rPr lang="en-US" dirty="0"/>
              <a:t>Medicare Part C</a:t>
            </a:r>
            <a:endParaRPr lang="en-US" dirty="0">
              <a:solidFill>
                <a:schemeClr val="accent2"/>
              </a:solidFill>
            </a:endParaRPr>
          </a:p>
        </p:txBody>
      </p:sp>
      <p:grpSp>
        <p:nvGrpSpPr>
          <p:cNvPr id="4" name="Group 5"/>
          <p:cNvGrpSpPr/>
          <p:nvPr/>
        </p:nvGrpSpPr>
        <p:grpSpPr>
          <a:xfrm>
            <a:off x="533400" y="1143000"/>
            <a:ext cx="9067800" cy="769441"/>
            <a:chOff x="-152400" y="1107996"/>
            <a:chExt cx="12047220" cy="1022258"/>
          </a:xfrm>
        </p:grpSpPr>
        <p:sp>
          <p:nvSpPr>
            <p:cNvPr id="7" name="Parallelogram 6"/>
            <p:cNvSpPr/>
            <p:nvPr/>
          </p:nvSpPr>
          <p:spPr>
            <a:xfrm>
              <a:off x="-152400" y="1219200"/>
              <a:ext cx="12047220" cy="838200"/>
            </a:xfrm>
            <a:prstGeom prst="parallelogram">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7"/>
            <p:cNvGrpSpPr/>
            <p:nvPr/>
          </p:nvGrpSpPr>
          <p:grpSpPr>
            <a:xfrm>
              <a:off x="151312" y="1107996"/>
              <a:ext cx="3734855" cy="1022258"/>
              <a:chOff x="3580312" y="1565196"/>
              <a:chExt cx="3734855" cy="1022258"/>
            </a:xfrm>
          </p:grpSpPr>
          <p:sp>
            <p:nvSpPr>
              <p:cNvPr id="9" name="Rectangle 8"/>
              <p:cNvSpPr/>
              <p:nvPr/>
            </p:nvSpPr>
            <p:spPr>
              <a:xfrm>
                <a:off x="4418513" y="1905000"/>
                <a:ext cx="2896654" cy="449793"/>
              </a:xfrm>
              <a:prstGeom prst="rect">
                <a:avLst/>
              </a:prstGeom>
            </p:spPr>
            <p:txBody>
              <a:bodyPr wrap="none">
                <a:spAutoFit/>
              </a:bodyPr>
              <a:lstStyle/>
              <a:p>
                <a:r>
                  <a:rPr lang="en-US" sz="1600" dirty="0">
                    <a:solidFill>
                      <a:schemeClr val="bg1"/>
                    </a:solidFill>
                  </a:rPr>
                  <a:t>- Medicare Advantage</a:t>
                </a:r>
              </a:p>
            </p:txBody>
          </p:sp>
          <p:sp>
            <p:nvSpPr>
              <p:cNvPr id="10" name="Rectangle 9"/>
              <p:cNvSpPr/>
              <p:nvPr/>
            </p:nvSpPr>
            <p:spPr>
              <a:xfrm>
                <a:off x="3580312" y="1565196"/>
                <a:ext cx="914400" cy="1022258"/>
              </a:xfrm>
              <a:prstGeom prst="rect">
                <a:avLst/>
              </a:prstGeom>
            </p:spPr>
            <p:txBody>
              <a:bodyPr wrap="square">
                <a:spAutoFit/>
              </a:bodyPr>
              <a:lstStyle/>
              <a:p>
                <a:r>
                  <a:rPr lang="en-US" sz="4400" b="1" dirty="0">
                    <a:solidFill>
                      <a:schemeClr val="bg1"/>
                    </a:solidFill>
                  </a:rPr>
                  <a:t>C</a:t>
                </a:r>
              </a:p>
            </p:txBody>
          </p:sp>
        </p:grpSp>
      </p:grpSp>
      <p:grpSp>
        <p:nvGrpSpPr>
          <p:cNvPr id="6" name="Group 14"/>
          <p:cNvGrpSpPr/>
          <p:nvPr/>
        </p:nvGrpSpPr>
        <p:grpSpPr>
          <a:xfrm>
            <a:off x="-3276600" y="2819400"/>
            <a:ext cx="5668293" cy="2438400"/>
            <a:chOff x="2590800" y="1940004"/>
            <a:chExt cx="7727476" cy="3324225"/>
          </a:xfrm>
        </p:grpSpPr>
        <p:sp>
          <p:nvSpPr>
            <p:cNvPr id="11" name="Parallelogram 10"/>
            <p:cNvSpPr/>
            <p:nvPr/>
          </p:nvSpPr>
          <p:spPr>
            <a:xfrm>
              <a:off x="2590800" y="4426029"/>
              <a:ext cx="7086600" cy="838200"/>
            </a:xfrm>
            <a:prstGeom prst="parallelogram">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p:cNvSpPr/>
            <p:nvPr/>
          </p:nvSpPr>
          <p:spPr>
            <a:xfrm>
              <a:off x="2807854" y="3587829"/>
              <a:ext cx="7086600" cy="838200"/>
            </a:xfrm>
            <a:prstGeom prst="parallelogram">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p:cNvSpPr/>
            <p:nvPr/>
          </p:nvSpPr>
          <p:spPr>
            <a:xfrm>
              <a:off x="3012601" y="2778204"/>
              <a:ext cx="7086600" cy="838200"/>
            </a:xfrm>
            <a:prstGeom prst="parallelogram">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p:cNvSpPr/>
            <p:nvPr/>
          </p:nvSpPr>
          <p:spPr>
            <a:xfrm>
              <a:off x="3231676" y="1940004"/>
              <a:ext cx="7086600" cy="8382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1524000" y="1840468"/>
            <a:ext cx="6934200" cy="369332"/>
          </a:xfrm>
          <a:prstGeom prst="rect">
            <a:avLst/>
          </a:prstGeom>
          <a:noFill/>
        </p:spPr>
        <p:txBody>
          <a:bodyPr wrap="square" rtlCol="0">
            <a:spAutoFit/>
          </a:bodyPr>
          <a:lstStyle/>
          <a:p>
            <a:r>
              <a:rPr lang="en-US" b="1" dirty="0">
                <a:solidFill>
                  <a:schemeClr val="accent2"/>
                </a:solidFill>
              </a:rPr>
              <a:t>Combines parts of Medicare A, B &amp; D</a:t>
            </a:r>
          </a:p>
        </p:txBody>
      </p:sp>
      <p:sp>
        <p:nvSpPr>
          <p:cNvPr id="18" name="Rectangle 17"/>
          <p:cNvSpPr/>
          <p:nvPr/>
        </p:nvSpPr>
        <p:spPr>
          <a:xfrm>
            <a:off x="1597742" y="2743200"/>
            <a:ext cx="688258" cy="769441"/>
          </a:xfrm>
          <a:prstGeom prst="rect">
            <a:avLst/>
          </a:prstGeom>
        </p:spPr>
        <p:txBody>
          <a:bodyPr wrap="square">
            <a:spAutoFit/>
          </a:bodyPr>
          <a:lstStyle/>
          <a:p>
            <a:r>
              <a:rPr lang="en-US" sz="4400" b="1" dirty="0">
                <a:solidFill>
                  <a:schemeClr val="bg1"/>
                </a:solidFill>
              </a:rPr>
              <a:t>A</a:t>
            </a:r>
          </a:p>
        </p:txBody>
      </p:sp>
      <p:sp>
        <p:nvSpPr>
          <p:cNvPr id="19" name="Rectangle 18"/>
          <p:cNvSpPr/>
          <p:nvPr/>
        </p:nvSpPr>
        <p:spPr>
          <a:xfrm>
            <a:off x="1447800" y="3345359"/>
            <a:ext cx="688258" cy="769441"/>
          </a:xfrm>
          <a:prstGeom prst="rect">
            <a:avLst/>
          </a:prstGeom>
        </p:spPr>
        <p:txBody>
          <a:bodyPr wrap="square">
            <a:spAutoFit/>
          </a:bodyPr>
          <a:lstStyle/>
          <a:p>
            <a:r>
              <a:rPr lang="en-US" sz="4400" b="1" dirty="0">
                <a:solidFill>
                  <a:schemeClr val="bg1"/>
                </a:solidFill>
              </a:rPr>
              <a:t>B</a:t>
            </a:r>
          </a:p>
        </p:txBody>
      </p:sp>
      <p:sp>
        <p:nvSpPr>
          <p:cNvPr id="20" name="Rectangle 19"/>
          <p:cNvSpPr/>
          <p:nvPr/>
        </p:nvSpPr>
        <p:spPr>
          <a:xfrm>
            <a:off x="1295400" y="3954959"/>
            <a:ext cx="688258" cy="769441"/>
          </a:xfrm>
          <a:prstGeom prst="rect">
            <a:avLst/>
          </a:prstGeom>
        </p:spPr>
        <p:txBody>
          <a:bodyPr wrap="square">
            <a:spAutoFit/>
          </a:bodyPr>
          <a:lstStyle/>
          <a:p>
            <a:r>
              <a:rPr lang="en-US" sz="4400" b="1" dirty="0">
                <a:solidFill>
                  <a:schemeClr val="bg1"/>
                </a:solidFill>
              </a:rPr>
              <a:t>C</a:t>
            </a:r>
          </a:p>
        </p:txBody>
      </p:sp>
      <p:sp>
        <p:nvSpPr>
          <p:cNvPr id="21" name="Rectangle 20"/>
          <p:cNvSpPr/>
          <p:nvPr/>
        </p:nvSpPr>
        <p:spPr>
          <a:xfrm>
            <a:off x="1140542" y="4572000"/>
            <a:ext cx="688258" cy="769441"/>
          </a:xfrm>
          <a:prstGeom prst="rect">
            <a:avLst/>
          </a:prstGeom>
        </p:spPr>
        <p:txBody>
          <a:bodyPr wrap="square">
            <a:spAutoFit/>
          </a:bodyPr>
          <a:lstStyle/>
          <a:p>
            <a:r>
              <a:rPr lang="en-US" sz="4400" b="1" dirty="0">
                <a:solidFill>
                  <a:schemeClr val="bg1"/>
                </a:solidFill>
              </a:rPr>
              <a:t>D</a:t>
            </a:r>
          </a:p>
        </p:txBody>
      </p:sp>
      <p:pic>
        <p:nvPicPr>
          <p:cNvPr id="23" name="Picture 22" descr="Bld_Bank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5201" y="2971800"/>
            <a:ext cx="990600" cy="587946"/>
          </a:xfrm>
          <a:prstGeom prst="rect">
            <a:avLst/>
          </a:prstGeom>
        </p:spPr>
      </p:pic>
      <p:sp>
        <p:nvSpPr>
          <p:cNvPr id="24" name="Rectangle 23"/>
          <p:cNvSpPr/>
          <p:nvPr/>
        </p:nvSpPr>
        <p:spPr>
          <a:xfrm>
            <a:off x="4648200" y="2514600"/>
            <a:ext cx="2971800" cy="2785378"/>
          </a:xfrm>
          <a:prstGeom prst="rect">
            <a:avLst/>
          </a:prstGeom>
        </p:spPr>
        <p:txBody>
          <a:bodyPr wrap="square">
            <a:spAutoFit/>
          </a:bodyPr>
          <a:lstStyle/>
          <a:p>
            <a:pPr marL="114300" indent="-114300">
              <a:spcBef>
                <a:spcPts val="600"/>
              </a:spcBef>
              <a:buClr>
                <a:schemeClr val="accent2"/>
              </a:buClr>
              <a:buFont typeface="Arial"/>
              <a:buChar char="•"/>
              <a:tabLst>
                <a:tab pos="114300" algn="l"/>
              </a:tabLst>
            </a:pPr>
            <a:r>
              <a:rPr lang="en-US" sz="1600" b="1" dirty="0"/>
              <a:t>Offered through private insurers (HMOs, PPOs, and non-managed care)</a:t>
            </a:r>
          </a:p>
          <a:p>
            <a:pPr marL="114300" indent="-114300">
              <a:spcBef>
                <a:spcPts val="600"/>
              </a:spcBef>
              <a:buClr>
                <a:schemeClr val="accent2"/>
              </a:buClr>
              <a:buFont typeface="Arial"/>
              <a:buChar char="•"/>
              <a:tabLst>
                <a:tab pos="114300" algn="l"/>
              </a:tabLst>
            </a:pPr>
            <a:r>
              <a:rPr lang="en-US" sz="1600" b="1" dirty="0"/>
              <a:t>Hearing, dental and vision may be covered</a:t>
            </a:r>
          </a:p>
          <a:p>
            <a:pPr marL="114300" indent="-114300">
              <a:spcBef>
                <a:spcPts val="600"/>
              </a:spcBef>
              <a:buClr>
                <a:schemeClr val="accent2"/>
              </a:buClr>
              <a:buFont typeface="Arial"/>
              <a:buChar char="•"/>
              <a:tabLst>
                <a:tab pos="114300" algn="l"/>
              </a:tabLst>
            </a:pPr>
            <a:r>
              <a:rPr lang="en-US" sz="1600" b="1" dirty="0"/>
              <a:t>Costs may increase for out-of-network doctors</a:t>
            </a:r>
          </a:p>
          <a:p>
            <a:pPr marL="114300" indent="-114300">
              <a:spcBef>
                <a:spcPts val="600"/>
              </a:spcBef>
              <a:buClr>
                <a:schemeClr val="accent2"/>
              </a:buClr>
              <a:buFont typeface="Arial"/>
              <a:buChar char="•"/>
              <a:tabLst>
                <a:tab pos="114300" algn="l"/>
              </a:tabLst>
            </a:pPr>
            <a:r>
              <a:rPr lang="en-US" sz="1600" b="1" dirty="0"/>
              <a:t>Annual out-of-pocket expenses cannot exceed $6,700*</a:t>
            </a:r>
          </a:p>
        </p:txBody>
      </p:sp>
      <p:pic>
        <p:nvPicPr>
          <p:cNvPr id="27" name="Picture 26" descr="P_ManThinkin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00" y="3352800"/>
            <a:ext cx="1240055" cy="1301074"/>
          </a:xfrm>
          <a:prstGeom prst="rect">
            <a:avLst/>
          </a:prstGeom>
        </p:spPr>
      </p:pic>
      <p:pic>
        <p:nvPicPr>
          <p:cNvPr id="32" name="Picture 31" descr="P_Doctor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33800" y="4114800"/>
            <a:ext cx="812771" cy="990600"/>
          </a:xfrm>
          <a:prstGeom prst="rect">
            <a:avLst/>
          </a:prstGeom>
        </p:spPr>
      </p:pic>
      <p:sp>
        <p:nvSpPr>
          <p:cNvPr id="26" name="TextBox 25">
            <a:extLst>
              <a:ext uri="{FF2B5EF4-FFF2-40B4-BE49-F238E27FC236}">
                <a16:creationId xmlns:a16="http://schemas.microsoft.com/office/drawing/2014/main" id="{3BF2C016-DFB9-440F-A7CB-F20F8C5F7FDE}"/>
              </a:ext>
            </a:extLst>
          </p:cNvPr>
          <p:cNvSpPr txBox="1"/>
          <p:nvPr/>
        </p:nvSpPr>
        <p:spPr>
          <a:xfrm>
            <a:off x="264131" y="5410200"/>
            <a:ext cx="8803669" cy="600164"/>
          </a:xfrm>
          <a:prstGeom prst="rect">
            <a:avLst/>
          </a:prstGeom>
        </p:spPr>
        <p:txBody>
          <a:bodyPr wrap="square">
            <a:spAutoFit/>
          </a:bodyPr>
          <a:lstStyle>
            <a:defPPr>
              <a:defRPr lang="en-US"/>
            </a:defPPr>
            <a:lvl1pPr>
              <a:defRPr sz="1100">
                <a:solidFill>
                  <a:schemeClr val="accent5">
                    <a:lumMod val="75000"/>
                  </a:schemeClr>
                </a:solidFill>
                <a:latin typeface="Arial Narrow" panose="020B0606020202030204" pitchFamily="34" charset="0"/>
              </a:defRPr>
            </a:lvl1pPr>
          </a:lstStyle>
          <a:p>
            <a:r>
              <a:rPr lang="en-US" dirty="0"/>
              <a:t>Source: “Medicare &amp; You: 2018”; Centers for  Medicare &amp; Medicaid Services; CMS Product No. 10050; September 2017</a:t>
            </a:r>
          </a:p>
          <a:p>
            <a:r>
              <a:rPr lang="en-US" dirty="0"/>
              <a:t>* CMS, “Announcement of Calendar Year (CY) 2018 Medicare Advantage Capitation Rates and Medicare Advantage and Part D Payment policies and Final Call letter”; Table 14; April 3, 2017</a:t>
            </a:r>
          </a:p>
        </p:txBody>
      </p:sp>
    </p:spTree>
    <p:extLst>
      <p:ext uri="{BB962C8B-B14F-4D97-AF65-F5344CB8AC3E}">
        <p14:creationId xmlns:p14="http://schemas.microsoft.com/office/powerpoint/2010/main" val="29869084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763000" cy="4800601"/>
          </a:xfrm>
        </p:spPr>
        <p:txBody>
          <a:bodyPr anchor="ctr">
            <a:normAutofit/>
          </a:bodyPr>
          <a:lstStyle/>
          <a:p>
            <a:pPr marL="630238" lvl="1" indent="-173038">
              <a:buFont typeface="Arial"/>
              <a:buChar char="•"/>
            </a:pPr>
            <a:r>
              <a:rPr lang="en-US" sz="2400" b="0" dirty="0"/>
              <a:t>7-month enrollment period: 3 months before to 3 months after the month in which you turn age 65</a:t>
            </a:r>
          </a:p>
          <a:p>
            <a:pPr marL="630238" lvl="1" indent="-173038">
              <a:buFont typeface="Arial"/>
              <a:buChar char="•"/>
            </a:pPr>
            <a:r>
              <a:rPr lang="en-US" sz="2400" b="0" dirty="0"/>
              <a:t>Working past age 65</a:t>
            </a:r>
          </a:p>
          <a:p>
            <a:pPr lvl="2"/>
            <a:r>
              <a:rPr lang="en-US" sz="2200" dirty="0"/>
              <a:t>Part A: Usually free</a:t>
            </a:r>
          </a:p>
          <a:p>
            <a:pPr lvl="2"/>
            <a:r>
              <a:rPr lang="en-US" sz="2200" dirty="0"/>
              <a:t>Part B: Must enroll 8 months from last month of work, otherwise:</a:t>
            </a:r>
          </a:p>
          <a:p>
            <a:pPr lvl="4"/>
            <a:r>
              <a:rPr lang="en-US" sz="2000" b="1" dirty="0">
                <a:solidFill>
                  <a:schemeClr val="accent2"/>
                </a:solidFill>
              </a:rPr>
              <a:t>Coverage may be delayed </a:t>
            </a:r>
            <a:r>
              <a:rPr lang="en-US" sz="2000" dirty="0"/>
              <a:t>for 3 to 15 months </a:t>
            </a:r>
          </a:p>
          <a:p>
            <a:pPr lvl="5">
              <a:buNone/>
            </a:pPr>
            <a:r>
              <a:rPr lang="en-US" sz="1800" dirty="0">
                <a:solidFill>
                  <a:schemeClr val="tx1">
                    <a:lumMod val="75000"/>
                    <a:lumOff val="25000"/>
                  </a:schemeClr>
                </a:solidFill>
              </a:rPr>
              <a:t>until next General Enrollment Period (Jan 1- Mar 31)</a:t>
            </a:r>
          </a:p>
          <a:p>
            <a:pPr lvl="4"/>
            <a:r>
              <a:rPr lang="en-US" sz="2000" b="1" dirty="0">
                <a:solidFill>
                  <a:srgbClr val="0063BD"/>
                </a:solidFill>
              </a:rPr>
              <a:t>10% premium penalty for every 12 months </a:t>
            </a:r>
            <a:br>
              <a:rPr lang="en-US" sz="2000" b="1" dirty="0">
                <a:solidFill>
                  <a:srgbClr val="0063BD"/>
                </a:solidFill>
              </a:rPr>
            </a:br>
            <a:r>
              <a:rPr lang="en-US" sz="2000" b="1" dirty="0">
                <a:solidFill>
                  <a:srgbClr val="0063BD"/>
                </a:solidFill>
              </a:rPr>
              <a:t>of delay</a:t>
            </a:r>
          </a:p>
          <a:p>
            <a:pPr lvl="4"/>
            <a:endParaRPr lang="en-US" sz="1600" dirty="0"/>
          </a:p>
        </p:txBody>
      </p:sp>
      <p:sp>
        <p:nvSpPr>
          <p:cNvPr id="3" name="Title 2"/>
          <p:cNvSpPr>
            <a:spLocks noGrp="1"/>
          </p:cNvSpPr>
          <p:nvPr>
            <p:ph type="title"/>
          </p:nvPr>
        </p:nvSpPr>
        <p:spPr>
          <a:xfrm>
            <a:off x="457200" y="76200"/>
            <a:ext cx="8305800" cy="1066800"/>
          </a:xfrm>
          <a:prstGeom prst="rect">
            <a:avLst/>
          </a:prstGeom>
        </p:spPr>
        <p:txBody>
          <a:bodyPr/>
          <a:lstStyle/>
          <a:p>
            <a:r>
              <a:rPr lang="en-US" dirty="0"/>
              <a:t>Enrolling in Part A &amp; B</a:t>
            </a:r>
          </a:p>
        </p:txBody>
      </p:sp>
      <p:pic>
        <p:nvPicPr>
          <p:cNvPr id="4" name="Picture 3" descr="H_WheelChai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999" y="3001503"/>
            <a:ext cx="1447801" cy="2624011"/>
          </a:xfrm>
          <a:prstGeom prst="rect">
            <a:avLst/>
          </a:prstGeom>
        </p:spPr>
      </p:pic>
      <p:sp>
        <p:nvSpPr>
          <p:cNvPr id="6" name="TextBox 5">
            <a:extLst>
              <a:ext uri="{FF2B5EF4-FFF2-40B4-BE49-F238E27FC236}">
                <a16:creationId xmlns:a16="http://schemas.microsoft.com/office/drawing/2014/main" id="{3A782C6D-9ECE-4D1E-9E2F-B0BFD05B33DD}"/>
              </a:ext>
            </a:extLst>
          </p:cNvPr>
          <p:cNvSpPr txBox="1"/>
          <p:nvPr/>
        </p:nvSpPr>
        <p:spPr>
          <a:xfrm>
            <a:off x="304800" y="5720992"/>
            <a:ext cx="7239000" cy="253916"/>
          </a:xfrm>
          <a:prstGeom prst="rect">
            <a:avLst/>
          </a:prstGeom>
        </p:spPr>
        <p:txBody>
          <a:bodyPr wrap="square">
            <a:spAutoFit/>
          </a:bodyPr>
          <a:lstStyle>
            <a:defPPr>
              <a:defRPr lang="en-US"/>
            </a:defPPr>
            <a:lvl1pPr>
              <a:defRPr sz="1100">
                <a:solidFill>
                  <a:schemeClr val="accent5">
                    <a:lumMod val="75000"/>
                  </a:schemeClr>
                </a:solidFill>
                <a:latin typeface="Arial Narrow" panose="020B0606020202030204" pitchFamily="34" charset="0"/>
              </a:defRPr>
            </a:lvl1pPr>
          </a:lstStyle>
          <a:p>
            <a:r>
              <a:rPr lang="en-US" dirty="0"/>
              <a:t>Source: Medicare &amp; You 2018; Centers for Medicare &amp; Medicaid Services; CMS Product No. 10050, September 2017</a:t>
            </a:r>
          </a:p>
        </p:txBody>
      </p:sp>
    </p:spTree>
    <p:extLst>
      <p:ext uri="{BB962C8B-B14F-4D97-AF65-F5344CB8AC3E}">
        <p14:creationId xmlns:p14="http://schemas.microsoft.com/office/powerpoint/2010/main" val="671368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 Savings Accounts</a:t>
            </a:r>
          </a:p>
        </p:txBody>
      </p:sp>
      <p:sp>
        <p:nvSpPr>
          <p:cNvPr id="5" name="Content Placeholder 4"/>
          <p:cNvSpPr>
            <a:spLocks noGrp="1"/>
          </p:cNvSpPr>
          <p:nvPr>
            <p:ph sz="half" idx="1"/>
          </p:nvPr>
        </p:nvSpPr>
        <p:spPr>
          <a:xfrm>
            <a:off x="457200" y="1219201"/>
            <a:ext cx="4038600" cy="3657600"/>
          </a:xfrm>
        </p:spPr>
        <p:txBody>
          <a:bodyPr/>
          <a:lstStyle/>
          <a:p>
            <a:pPr>
              <a:buNone/>
            </a:pPr>
            <a:r>
              <a:rPr lang="en-US" dirty="0"/>
              <a:t>  																							</a:t>
            </a:r>
          </a:p>
        </p:txBody>
      </p:sp>
      <p:sp>
        <p:nvSpPr>
          <p:cNvPr id="6" name="Content Placeholder 5"/>
          <p:cNvSpPr>
            <a:spLocks noGrp="1"/>
          </p:cNvSpPr>
          <p:nvPr>
            <p:ph sz="half" idx="2"/>
          </p:nvPr>
        </p:nvSpPr>
        <p:spPr>
          <a:xfrm>
            <a:off x="4495800" y="1143000"/>
            <a:ext cx="4419600" cy="4572001"/>
          </a:xfrm>
        </p:spPr>
        <p:txBody>
          <a:bodyPr>
            <a:normAutofit fontScale="85000" lnSpcReduction="20000"/>
          </a:bodyPr>
          <a:lstStyle/>
          <a:p>
            <a:r>
              <a:rPr lang="en-US" sz="2400" dirty="0">
                <a:solidFill>
                  <a:srgbClr val="0063BD"/>
                </a:solidFill>
              </a:rPr>
              <a:t>Tax Deductible* up to: </a:t>
            </a:r>
            <a:r>
              <a:rPr lang="en-US" sz="2400" dirty="0"/>
              <a:t>	</a:t>
            </a:r>
          </a:p>
          <a:p>
            <a:pPr marL="0" indent="0">
              <a:spcBef>
                <a:spcPts val="0"/>
              </a:spcBef>
            </a:pPr>
            <a:r>
              <a:rPr lang="en-US" sz="2400" dirty="0"/>
              <a:t>$3,450 Self-Only coverage</a:t>
            </a:r>
          </a:p>
          <a:p>
            <a:pPr marL="0" indent="0">
              <a:spcBef>
                <a:spcPts val="0"/>
              </a:spcBef>
            </a:pPr>
            <a:r>
              <a:rPr lang="en-US" sz="2400" dirty="0"/>
              <a:t>$6,900 Family coverage</a:t>
            </a:r>
          </a:p>
          <a:p>
            <a:pPr>
              <a:spcBef>
                <a:spcPts val="0"/>
              </a:spcBef>
            </a:pPr>
            <a:r>
              <a:rPr lang="en-US" sz="2400" dirty="0"/>
              <a:t>$1,000 catch-up age 55 and over</a:t>
            </a:r>
          </a:p>
          <a:p>
            <a:endParaRPr lang="en-US" sz="1200" dirty="0"/>
          </a:p>
          <a:p>
            <a:r>
              <a:rPr lang="en-US" sz="2400" dirty="0">
                <a:solidFill>
                  <a:srgbClr val="0063BD"/>
                </a:solidFill>
              </a:rPr>
              <a:t>Tax-Free:</a:t>
            </a:r>
            <a:r>
              <a:rPr lang="en-US" sz="1200" dirty="0"/>
              <a:t>	</a:t>
            </a:r>
          </a:p>
          <a:p>
            <a:pPr marL="0"/>
            <a:r>
              <a:rPr lang="en-US" sz="2400" dirty="0"/>
              <a:t>Withdrawals for qualified medical expenses including co-pays, vision and dental are tax-free</a:t>
            </a:r>
          </a:p>
          <a:p>
            <a:endParaRPr lang="en-US" sz="1200" dirty="0"/>
          </a:p>
          <a:p>
            <a:r>
              <a:rPr lang="en-US" sz="2400" dirty="0">
                <a:solidFill>
                  <a:srgbClr val="0063BD"/>
                </a:solidFill>
              </a:rPr>
              <a:t>Tax-Deferred:	</a:t>
            </a:r>
            <a:r>
              <a:rPr lang="en-US" sz="2400" dirty="0"/>
              <a:t>	</a:t>
            </a:r>
          </a:p>
          <a:p>
            <a:r>
              <a:rPr lang="en-US" sz="2400" dirty="0"/>
              <a:t>Earnings accumulate tax-deferred</a:t>
            </a:r>
          </a:p>
          <a:p>
            <a:endParaRPr lang="en-US" sz="1200" dirty="0"/>
          </a:p>
          <a:p>
            <a:endParaRPr lang="en-US" sz="1100" dirty="0"/>
          </a:p>
          <a:p>
            <a:r>
              <a:rPr lang="en-US" sz="2400" dirty="0">
                <a:solidFill>
                  <a:srgbClr val="0063BD"/>
                </a:solidFill>
              </a:rPr>
              <a:t>Portable:</a:t>
            </a:r>
          </a:p>
          <a:p>
            <a:r>
              <a:rPr lang="en-US" sz="2400" dirty="0"/>
              <a:t>You can take it with you</a:t>
            </a:r>
            <a:endParaRPr lang="en-US" sz="2400" dirty="0">
              <a:solidFill>
                <a:schemeClr val="accent1">
                  <a:lumMod val="90000"/>
                  <a:lumOff val="10000"/>
                </a:schemeClr>
              </a:solidFill>
            </a:endParaRPr>
          </a:p>
          <a:p>
            <a:endParaRPr lang="en-US" dirty="0"/>
          </a:p>
        </p:txBody>
      </p:sp>
      <p:sp>
        <p:nvSpPr>
          <p:cNvPr id="7" name="Rectangle 6"/>
          <p:cNvSpPr/>
          <p:nvPr/>
        </p:nvSpPr>
        <p:spPr>
          <a:xfrm>
            <a:off x="1066800" y="1593120"/>
            <a:ext cx="27432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Health Savings Account Plan</a:t>
            </a:r>
          </a:p>
        </p:txBody>
      </p:sp>
      <p:sp>
        <p:nvSpPr>
          <p:cNvPr id="8" name="Rectangle 7"/>
          <p:cNvSpPr/>
          <p:nvPr/>
        </p:nvSpPr>
        <p:spPr>
          <a:xfrm>
            <a:off x="533400" y="3421920"/>
            <a:ext cx="1447800" cy="114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b="1" dirty="0"/>
              <a:t>High</a:t>
            </a:r>
          </a:p>
          <a:p>
            <a:pPr algn="ctr">
              <a:lnSpc>
                <a:spcPts val="1900"/>
              </a:lnSpc>
            </a:pPr>
            <a:r>
              <a:rPr lang="en-US" b="1" dirty="0"/>
              <a:t>Deductible</a:t>
            </a:r>
          </a:p>
          <a:p>
            <a:pPr algn="ctr">
              <a:lnSpc>
                <a:spcPts val="1900"/>
              </a:lnSpc>
            </a:pPr>
            <a:r>
              <a:rPr lang="en-US" b="1" dirty="0"/>
              <a:t>Insurance</a:t>
            </a:r>
          </a:p>
          <a:p>
            <a:pPr algn="ctr">
              <a:lnSpc>
                <a:spcPts val="1900"/>
              </a:lnSpc>
            </a:pPr>
            <a:r>
              <a:rPr lang="en-US" b="1" dirty="0"/>
              <a:t>Plan</a:t>
            </a:r>
          </a:p>
        </p:txBody>
      </p:sp>
      <p:sp>
        <p:nvSpPr>
          <p:cNvPr id="9" name="Rectangle 8"/>
          <p:cNvSpPr/>
          <p:nvPr/>
        </p:nvSpPr>
        <p:spPr>
          <a:xfrm>
            <a:off x="2819400" y="3421920"/>
            <a:ext cx="14478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b="1" dirty="0"/>
              <a:t>Savings Account</a:t>
            </a:r>
          </a:p>
        </p:txBody>
      </p:sp>
      <p:cxnSp>
        <p:nvCxnSpPr>
          <p:cNvPr id="12" name="Straight Arrow Connector 11"/>
          <p:cNvCxnSpPr>
            <a:stCxn id="7" idx="2"/>
          </p:cNvCxnSpPr>
          <p:nvPr/>
        </p:nvCxnSpPr>
        <p:spPr>
          <a:xfrm flipH="1">
            <a:off x="1295400" y="2736120"/>
            <a:ext cx="1143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a:off x="2438400" y="273612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939CA5A-A5A4-4F50-8E86-5B5B227FD592}"/>
              </a:ext>
            </a:extLst>
          </p:cNvPr>
          <p:cNvSpPr txBox="1"/>
          <p:nvPr/>
        </p:nvSpPr>
        <p:spPr>
          <a:xfrm>
            <a:off x="248356" y="5448165"/>
            <a:ext cx="8895644" cy="600164"/>
          </a:xfrm>
          <a:prstGeom prst="rect">
            <a:avLst/>
          </a:prstGeom>
        </p:spPr>
        <p:txBody>
          <a:bodyPr wrap="square">
            <a:spAutoFit/>
          </a:bodyPr>
          <a:lstStyle>
            <a:defPPr>
              <a:defRPr lang="en-US"/>
            </a:defPPr>
            <a:lvl1pPr>
              <a:defRPr sz="1100">
                <a:solidFill>
                  <a:schemeClr val="accent5">
                    <a:lumMod val="75000"/>
                  </a:schemeClr>
                </a:solidFill>
                <a:latin typeface="Arial Narrow" panose="020B0606020202030204" pitchFamily="34" charset="0"/>
              </a:defRPr>
            </a:lvl1pPr>
          </a:lstStyle>
          <a:p>
            <a:r>
              <a:rPr lang="en-US" dirty="0"/>
              <a:t>Source: SHRM: IRS Sets 2018 HSA Contribution Limits, May 5, 2017 (https://www.shrm.org/ResourcesAndTools/hr-topics/benefits/Pages/IRS-Sets-2018-HSA-</a:t>
            </a:r>
            <a:br>
              <a:rPr lang="en-US" dirty="0"/>
            </a:br>
            <a:r>
              <a:rPr lang="en-US" dirty="0"/>
              <a:t>Contribution-Limits.aspx)</a:t>
            </a:r>
            <a:br>
              <a:rPr lang="en-US" dirty="0"/>
            </a:br>
            <a:r>
              <a:rPr lang="en-US" dirty="0"/>
              <a:t>* 2018 limits; www.irs.gov</a:t>
            </a:r>
          </a:p>
        </p:txBody>
      </p:sp>
    </p:spTree>
    <p:extLst>
      <p:ext uri="{BB962C8B-B14F-4D97-AF65-F5344CB8AC3E}">
        <p14:creationId xmlns:p14="http://schemas.microsoft.com/office/powerpoint/2010/main" val="283221473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3962400"/>
          </a:xfrm>
        </p:spPr>
        <p:txBody>
          <a:bodyPr anchor="t" anchorCtr="0">
            <a:normAutofit/>
          </a:bodyPr>
          <a:lstStyle/>
          <a:p>
            <a:pPr lvl="1">
              <a:spcBef>
                <a:spcPts val="1800"/>
              </a:spcBef>
            </a:pPr>
            <a:r>
              <a:rPr lang="en-US" sz="2200" dirty="0"/>
              <a:t>Social Security will not cover your expenses in retirement</a:t>
            </a:r>
          </a:p>
          <a:p>
            <a:pPr lvl="1">
              <a:spcBef>
                <a:spcPts val="1800"/>
              </a:spcBef>
            </a:pPr>
            <a:r>
              <a:rPr lang="en-US" sz="2200" dirty="0"/>
              <a:t>It’s important to know how to maximize your Social Security benefit</a:t>
            </a:r>
          </a:p>
          <a:p>
            <a:pPr lvl="1">
              <a:spcBef>
                <a:spcPts val="1800"/>
              </a:spcBef>
            </a:pPr>
            <a:r>
              <a:rPr lang="en-US" sz="2200" dirty="0"/>
              <a:t>Healthcare will be a major expense in retirement</a:t>
            </a:r>
          </a:p>
          <a:p>
            <a:pPr lvl="1">
              <a:spcBef>
                <a:spcPts val="1800"/>
              </a:spcBef>
            </a:pPr>
            <a:r>
              <a:rPr lang="en-US" sz="2200" dirty="0"/>
              <a:t>Understanding healthcare costs and coverage will be an important part of your retirement planning</a:t>
            </a:r>
          </a:p>
          <a:p>
            <a:pPr lvl="1">
              <a:spcBef>
                <a:spcPts val="1800"/>
              </a:spcBef>
            </a:pPr>
            <a:r>
              <a:rPr lang="en-US" sz="2200" dirty="0"/>
              <a:t>Consider identifying streams of income to cover healthcare costs</a:t>
            </a:r>
          </a:p>
        </p:txBody>
      </p:sp>
      <p:sp>
        <p:nvSpPr>
          <p:cNvPr id="3" name="Title 2"/>
          <p:cNvSpPr>
            <a:spLocks noGrp="1"/>
          </p:cNvSpPr>
          <p:nvPr>
            <p:ph type="title"/>
          </p:nvPr>
        </p:nvSpPr>
        <p:spPr>
          <a:xfrm>
            <a:off x="457200" y="76200"/>
            <a:ext cx="8305800" cy="1066800"/>
          </a:xfrm>
          <a:prstGeom prst="rect">
            <a:avLst/>
          </a:prstGeom>
        </p:spPr>
        <p:txBody>
          <a:bodyPr/>
          <a:lstStyle/>
          <a:p>
            <a:r>
              <a:rPr lang="en-US" dirty="0"/>
              <a:t>In Closing </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857571"/>
            <a:ext cx="8534400" cy="3962400"/>
          </a:xfrm>
        </p:spPr>
        <p:txBody>
          <a:bodyPr anchor="ctr">
            <a:normAutofit lnSpcReduction="10000"/>
          </a:bodyPr>
          <a:lstStyle/>
          <a:p>
            <a:pPr marL="457200" lvl="1" indent="0">
              <a:spcBef>
                <a:spcPts val="1200"/>
              </a:spcBef>
              <a:buNone/>
            </a:pPr>
            <a:r>
              <a:rPr lang="en-US" sz="2400" b="0" dirty="0"/>
              <a:t>Guaranteed income from a variable annuity can help you: </a:t>
            </a:r>
          </a:p>
          <a:p>
            <a:pPr lvl="2">
              <a:spcBef>
                <a:spcPts val="1200"/>
              </a:spcBef>
            </a:pPr>
            <a:r>
              <a:rPr lang="en-US" sz="1900" dirty="0"/>
              <a:t>Bridge income gaps enabling you to get the most from your Social Security benefits </a:t>
            </a:r>
          </a:p>
          <a:p>
            <a:pPr lvl="2">
              <a:spcBef>
                <a:spcPts val="1200"/>
              </a:spcBef>
            </a:pPr>
            <a:r>
              <a:rPr lang="en-US" sz="1900" b="0" dirty="0"/>
              <a:t>Cover healthcare costs in retirement </a:t>
            </a:r>
          </a:p>
          <a:p>
            <a:pPr marL="914400" lvl="2" indent="0">
              <a:spcBef>
                <a:spcPts val="1200"/>
              </a:spcBef>
              <a:buNone/>
            </a:pPr>
            <a:endParaRPr lang="en-US" sz="800" b="0" dirty="0"/>
          </a:p>
          <a:p>
            <a:pPr marL="457200" lvl="1" indent="0">
              <a:spcBef>
                <a:spcPts val="1200"/>
              </a:spcBef>
              <a:buNone/>
            </a:pPr>
            <a:r>
              <a:rPr lang="en-US" sz="2400" dirty="0"/>
              <a:t>Variable Annuities also provide: </a:t>
            </a:r>
          </a:p>
          <a:p>
            <a:pPr lvl="2">
              <a:spcBef>
                <a:spcPts val="1200"/>
              </a:spcBef>
            </a:pPr>
            <a:r>
              <a:rPr lang="en-US" sz="1900" dirty="0"/>
              <a:t>Tax-deferred </a:t>
            </a:r>
            <a:r>
              <a:rPr lang="en-US" sz="1900" b="0" dirty="0"/>
              <a:t>growth (with more control over the timing of taxes)</a:t>
            </a:r>
          </a:p>
          <a:p>
            <a:pPr lvl="2">
              <a:spcBef>
                <a:spcPts val="1200"/>
              </a:spcBef>
            </a:pPr>
            <a:r>
              <a:rPr lang="en-US" sz="1900" b="0" dirty="0"/>
              <a:t>Professionally managed investment options with </a:t>
            </a:r>
          </a:p>
          <a:p>
            <a:pPr lvl="2">
              <a:spcBef>
                <a:spcPts val="0"/>
              </a:spcBef>
              <a:buNone/>
            </a:pPr>
            <a:r>
              <a:rPr lang="en-US" sz="1900" b="0" dirty="0"/>
              <a:t>    tax-free rebalancing</a:t>
            </a:r>
          </a:p>
          <a:p>
            <a:pPr lvl="2">
              <a:spcBef>
                <a:spcPts val="1200"/>
              </a:spcBef>
            </a:pPr>
            <a:r>
              <a:rPr lang="en-US" sz="1900" b="0" dirty="0"/>
              <a:t>Basic death benefit protection</a:t>
            </a:r>
          </a:p>
        </p:txBody>
      </p:sp>
      <p:sp>
        <p:nvSpPr>
          <p:cNvPr id="4" name="Title 1"/>
          <p:cNvSpPr>
            <a:spLocks noGrp="1"/>
          </p:cNvSpPr>
          <p:nvPr>
            <p:ph type="title"/>
          </p:nvPr>
        </p:nvSpPr>
        <p:spPr>
          <a:xfrm>
            <a:off x="152400" y="76200"/>
            <a:ext cx="8991600" cy="609600"/>
          </a:xfrm>
          <a:prstGeom prst="rect">
            <a:avLst/>
          </a:prstGeom>
        </p:spPr>
        <p:txBody>
          <a:bodyPr/>
          <a:lstStyle/>
          <a:p>
            <a:r>
              <a:rPr lang="en-US" sz="3100" dirty="0"/>
              <a:t>Explore the Advantages of a Variable Annuity</a:t>
            </a:r>
            <a:br>
              <a:rPr lang="en-US" dirty="0"/>
            </a:br>
            <a:endParaRPr lang="en-US" dirty="0"/>
          </a:p>
        </p:txBody>
      </p:sp>
      <p:sp>
        <p:nvSpPr>
          <p:cNvPr id="5" name="TextBox 4"/>
          <p:cNvSpPr txBox="1"/>
          <p:nvPr/>
        </p:nvSpPr>
        <p:spPr>
          <a:xfrm>
            <a:off x="533400" y="5063460"/>
            <a:ext cx="8305800" cy="1184940"/>
          </a:xfrm>
          <a:prstGeom prst="rect">
            <a:avLst/>
          </a:prstGeom>
          <a:noFill/>
        </p:spPr>
        <p:txBody>
          <a:bodyPr wrap="square" rtlCol="0">
            <a:spAutoFit/>
          </a:bodyPr>
          <a:lstStyle/>
          <a:p>
            <a:pPr>
              <a:spcBef>
                <a:spcPts val="0"/>
              </a:spcBef>
            </a:pPr>
            <a:r>
              <a:rPr lang="en-US" sz="1100" dirty="0">
                <a:solidFill>
                  <a:schemeClr val="accent5">
                    <a:lumMod val="75000"/>
                  </a:schemeClr>
                </a:solidFill>
                <a:latin typeface="Arial Narrow" pitchFamily="34" charset="0"/>
              </a:rPr>
              <a:t>All references to guarantees, including the benefit payment obligations arising under the annuity contract guarantees, rider guarantees, optional benefits, any fixed account crediting rates or annuity payout rates are backed by the claims-paying ability of Pruco Life Insurance Company and Pruco Life Insurance Company of New Jersey. Those payments and the responsibility to make them are not the obligations of the third party broker/dealer from which this annuity is purchased or any of its affiliates. All guarantees, including optional benefits, do not apply to the underlying investment options. </a:t>
            </a:r>
          </a:p>
          <a:p>
            <a:pPr>
              <a:spcBef>
                <a:spcPts val="600"/>
              </a:spcBef>
            </a:pPr>
            <a:r>
              <a:rPr lang="en-US" sz="1100" dirty="0">
                <a:solidFill>
                  <a:schemeClr val="accent5">
                    <a:lumMod val="75000"/>
                  </a:schemeClr>
                </a:solidFill>
                <a:latin typeface="Arial Narrow" pitchFamily="34" charset="0"/>
              </a:rPr>
              <a:t>Prudential Annuities and its distributors and representatives do not provide tax, accounting, or legal advice. Please consult your own attorney or accountant.</a:t>
            </a:r>
          </a:p>
          <a:p>
            <a:endParaRPr lang="en-US" sz="1100" dirty="0">
              <a:solidFill>
                <a:schemeClr val="accent5">
                  <a:lumMod val="75000"/>
                </a:schemeClr>
              </a:solidFill>
              <a:latin typeface="Arial Narrow" pitchFamily="34" charset="0"/>
            </a:endParaRPr>
          </a:p>
        </p:txBody>
      </p:sp>
    </p:spTree>
    <p:extLst>
      <p:ext uri="{BB962C8B-B14F-4D97-AF65-F5344CB8AC3E}">
        <p14:creationId xmlns:p14="http://schemas.microsoft.com/office/powerpoint/2010/main" val="33462597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B26E83-F06E-4CCB-A571-699837798617}"/>
              </a:ext>
            </a:extLst>
          </p:cNvPr>
          <p:cNvSpPr/>
          <p:nvPr/>
        </p:nvSpPr>
        <p:spPr>
          <a:xfrm>
            <a:off x="11151" y="6066767"/>
            <a:ext cx="9121698" cy="766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4">
            <a:extLst>
              <a:ext uri="{FF2B5EF4-FFF2-40B4-BE49-F238E27FC236}">
                <a16:creationId xmlns:a16="http://schemas.microsoft.com/office/drawing/2014/main" id="{7FC16701-80EB-4BF8-9D86-846BE9D93C82}"/>
              </a:ext>
            </a:extLst>
          </p:cNvPr>
          <p:cNvSpPr>
            <a:spLocks noChangeArrowheads="1"/>
          </p:cNvSpPr>
          <p:nvPr/>
        </p:nvSpPr>
        <p:spPr bwMode="auto">
          <a:xfrm>
            <a:off x="139694" y="495636"/>
            <a:ext cx="8896354"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involves risk including possible loss of principal. Information is current as of the date of this material and subject to change.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opinions expressed herein are from a third party and are given in good faith, are subject to change without notice, and are considered correct as of the stated date of their issue.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Pierce, </a:t>
            </a:r>
            <a:r>
              <a:rPr kumimoji="0" lang="en-US" alt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is not a tax or legal advisor. Clients should consult a personal tax or legal advisor prior to making any tax or legal related investment decisions.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Bank of America Corporation (“Bank of America”) is a financial holding company that, through its subsidiaries and affiliated companies, provides banking and investment products and other financial services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makes available products and services offered by 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(“MLPF&amp;S”), a registered broker-dealer and member SIPC, and other subsidiaries of Bank of America Corporation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Merrill Lynch Life Agency is a licensed insurance agency and a wholly owned subsidiary of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offers a broad range of brokerage, investment advisory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The views and opinions expressed in this presentation are not necessarily those of Bank of America Corporation;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Times New Roman" panose="02020603050405020304" pitchFamily="18"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&amp; Smith Incorporated;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any affiliates</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For more information about these services and their differences, speak with your Financial Advisor.]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Nothing discussed or suggested in these materials should be construed as permission to supersede or circumvent any Bank of America,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Merrill Lynch, Pierce,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&amp; Smith Incorporated</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policies, procedures, rules, and guidelines.</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products offered through MLPF&amp;S and insurance and annuity products offered through Merrill Lynch Life Agency Inc.: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fontAlgn="base">
              <a:spcBef>
                <a:spcPct val="0"/>
              </a:spcBef>
              <a:spcAft>
                <a:spcPct val="0"/>
              </a:spcAft>
              <a:buNone/>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 should be regarded as educational information on [health care] [and] [Social Security] and is not intended to provide specific advice. If </a:t>
            </a:r>
            <a:r>
              <a:rPr lang="en-US" altLang="en-US" sz="1200" dirty="0">
                <a:solidFill>
                  <a:prstClr val="black"/>
                </a:solidFill>
                <a:latin typeface="Arial" panose="020B0604020202020204" pitchFamily="34" charset="0"/>
                <a:cs typeface="Arial" panose="020B0604020202020204" pitchFamily="34" charset="0"/>
              </a:rPr>
              <a:t>you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questions regarding your particular situation, you should contact your legal or tax advisors.]</a:t>
            </a:r>
          </a:p>
        </p:txBody>
      </p:sp>
      <p:graphicFrame>
        <p:nvGraphicFramePr>
          <p:cNvPr id="6" name="Group 24">
            <a:extLst>
              <a:ext uri="{FF2B5EF4-FFF2-40B4-BE49-F238E27FC236}">
                <a16:creationId xmlns:a16="http://schemas.microsoft.com/office/drawing/2014/main" id="{D31A1723-9C03-4040-ABF6-79E933B512C9}"/>
              </a:ext>
            </a:extLst>
          </p:cNvPr>
          <p:cNvGraphicFramePr>
            <a:graphicFrameLocks noGrp="1"/>
          </p:cNvGraphicFramePr>
          <p:nvPr/>
        </p:nvGraphicFramePr>
        <p:xfrm>
          <a:off x="1208088" y="5405269"/>
          <a:ext cx="7086600" cy="274638"/>
        </p:xfrm>
        <a:graphic>
          <a:graphicData uri="http://schemas.openxmlformats.org/drawingml/2006/table">
            <a:tbl>
              <a:tblPr/>
              <a:tblGrid>
                <a:gridCol w="2646008">
                  <a:extLst>
                    <a:ext uri="{9D8B030D-6E8A-4147-A177-3AD203B41FA5}">
                      <a16:colId xmlns:a16="http://schemas.microsoft.com/office/drawing/2014/main" val="20000"/>
                    </a:ext>
                  </a:extLst>
                </a:gridCol>
                <a:gridCol w="1738683">
                  <a:extLst>
                    <a:ext uri="{9D8B030D-6E8A-4147-A177-3AD203B41FA5}">
                      <a16:colId xmlns:a16="http://schemas.microsoft.com/office/drawing/2014/main" val="20001"/>
                    </a:ext>
                  </a:extLst>
                </a:gridCol>
                <a:gridCol w="2701909">
                  <a:extLst>
                    <a:ext uri="{9D8B030D-6E8A-4147-A177-3AD203B41FA5}">
                      <a16:colId xmlns:a16="http://schemas.microsoft.com/office/drawing/2014/main" val="20002"/>
                    </a:ext>
                  </a:extLst>
                </a:gridCol>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FDIC Insured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May Lose Value</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Bank Guaranteed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99">
            <a:extLst>
              <a:ext uri="{FF2B5EF4-FFF2-40B4-BE49-F238E27FC236}">
                <a16:creationId xmlns:a16="http://schemas.microsoft.com/office/drawing/2014/main" id="{7A3EAC67-6D46-4CBB-9B84-DB92BC5AD925}"/>
              </a:ext>
            </a:extLst>
          </p:cNvPr>
          <p:cNvGraphicFramePr>
            <a:graphicFrameLocks noGrp="1"/>
          </p:cNvGraphicFramePr>
          <p:nvPr>
            <p:extLst>
              <p:ext uri="{D42A27DB-BD31-4B8C-83A1-F6EECF244321}">
                <p14:modId xmlns:p14="http://schemas.microsoft.com/office/powerpoint/2010/main" val="669085715"/>
              </p:ext>
            </p:extLst>
          </p:nvPr>
        </p:nvGraphicFramePr>
        <p:xfrm>
          <a:off x="1208088" y="5609567"/>
          <a:ext cx="7086600" cy="562633"/>
        </p:xfrm>
        <a:graphic>
          <a:graphicData uri="http://schemas.openxmlformats.org/drawingml/2006/table">
            <a:tbl>
              <a:tblPr/>
              <a:tblGrid>
                <a:gridCol w="2641708">
                  <a:extLst>
                    <a:ext uri="{9D8B030D-6E8A-4147-A177-3AD203B41FA5}">
                      <a16:colId xmlns:a16="http://schemas.microsoft.com/office/drawing/2014/main" val="20000"/>
                    </a:ext>
                  </a:extLst>
                </a:gridCol>
                <a:gridCol w="1738682">
                  <a:extLst>
                    <a:ext uri="{9D8B030D-6E8A-4147-A177-3AD203B41FA5}">
                      <a16:colId xmlns:a16="http://schemas.microsoft.com/office/drawing/2014/main" val="20001"/>
                    </a:ext>
                  </a:extLst>
                </a:gridCol>
                <a:gridCol w="2706210">
                  <a:extLst>
                    <a:ext uri="{9D8B030D-6E8A-4147-A177-3AD203B41FA5}">
                      <a16:colId xmlns:a16="http://schemas.microsoft.com/office/drawing/2014/main" val="20002"/>
                    </a:ext>
                  </a:extLst>
                </a:gridCol>
              </a:tblGrid>
              <a:tr h="5626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Insured by Any Federal Government Agency</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Deposits</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a Condition to Any Banking Service or Activity</a:t>
                      </a: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itle 7">
            <a:extLst>
              <a:ext uri="{FF2B5EF4-FFF2-40B4-BE49-F238E27FC236}">
                <a16:creationId xmlns:a16="http://schemas.microsoft.com/office/drawing/2014/main" id="{C7502DD9-5866-4639-981C-AA673537A2A3}"/>
              </a:ext>
            </a:extLst>
          </p:cNvPr>
          <p:cNvSpPr txBox="1">
            <a:spLocks/>
          </p:cNvSpPr>
          <p:nvPr/>
        </p:nvSpPr>
        <p:spPr>
          <a:xfrm>
            <a:off x="121187" y="78320"/>
            <a:ext cx="6229350"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2060"/>
                </a:solidFill>
                <a:latin typeface="+mj-lt"/>
                <a:ea typeface="+mj-ea"/>
                <a:cs typeface="Arial" pitchFamily="34" charset="0"/>
              </a:rPr>
              <a:t>[Required For Merrill Lynch Events Only]</a:t>
            </a:r>
          </a:p>
        </p:txBody>
      </p:sp>
    </p:spTree>
    <p:extLst>
      <p:ext uri="{BB962C8B-B14F-4D97-AF65-F5344CB8AC3E}">
        <p14:creationId xmlns:p14="http://schemas.microsoft.com/office/powerpoint/2010/main" val="70965780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r>
              <a:rPr lang="en-US" b="1" dirty="0"/>
              <a:t>Fees &amp; Charges - </a:t>
            </a:r>
            <a:r>
              <a:rPr lang="en-US" dirty="0"/>
              <a:t>May apply and will vary depending on the annuity product chosen and any optional features selected.</a:t>
            </a:r>
          </a:p>
          <a:p>
            <a:pPr lvl="1">
              <a:spcBef>
                <a:spcPts val="1200"/>
              </a:spcBef>
            </a:pPr>
            <a:r>
              <a:rPr lang="en-US" b="1" dirty="0"/>
              <a:t>Access to Money - </a:t>
            </a:r>
            <a:r>
              <a:rPr lang="en-US" dirty="0"/>
              <a:t>Generally allows up to 10% of purchase payments without incurring any charges.</a:t>
            </a:r>
          </a:p>
          <a:p>
            <a:pPr lvl="1">
              <a:spcBef>
                <a:spcPts val="1200"/>
              </a:spcBef>
            </a:pPr>
            <a:r>
              <a:rPr lang="en-US" b="1" dirty="0"/>
              <a:t>Withdrawals - </a:t>
            </a:r>
            <a:r>
              <a:rPr lang="en-US" dirty="0"/>
              <a:t>Taxable amounts are subject to ordinary income tax and, if made prior to age 59½, may result in an additional 10% federal income tax penalty.</a:t>
            </a:r>
            <a:endParaRPr lang="en-US" b="1" dirty="0"/>
          </a:p>
          <a:p>
            <a:pPr lvl="1">
              <a:spcBef>
                <a:spcPts val="1200"/>
              </a:spcBef>
            </a:pPr>
            <a:r>
              <a:rPr lang="en-US" b="1" dirty="0"/>
              <a:t>Suitability - </a:t>
            </a:r>
            <a:r>
              <a:rPr lang="en-US" dirty="0"/>
              <a:t>Investors should consider all aspects of a variable annuity including investment objectives, risks, charges and expenses carefully before investing.</a:t>
            </a:r>
            <a:endParaRPr lang="en-US" b="1" dirty="0"/>
          </a:p>
          <a:p>
            <a:pPr lvl="1"/>
            <a:endParaRPr lang="en-US" dirty="0"/>
          </a:p>
        </p:txBody>
      </p:sp>
      <p:sp>
        <p:nvSpPr>
          <p:cNvPr id="2" name="Title 1"/>
          <p:cNvSpPr>
            <a:spLocks noGrp="1"/>
          </p:cNvSpPr>
          <p:nvPr>
            <p:ph type="title"/>
          </p:nvPr>
        </p:nvSpPr>
        <p:spPr>
          <a:xfrm>
            <a:off x="457200" y="76200"/>
            <a:ext cx="8305800" cy="1066800"/>
          </a:xfrm>
          <a:prstGeom prst="rect">
            <a:avLst/>
          </a:prstGeom>
        </p:spPr>
        <p:txBody>
          <a:bodyPr/>
          <a:lstStyle/>
          <a:p>
            <a:r>
              <a:rPr lang="en-US" dirty="0"/>
              <a:t>Considerations Include:</a:t>
            </a:r>
          </a:p>
        </p:txBody>
      </p:sp>
    </p:spTree>
    <p:extLst>
      <p:ext uri="{BB962C8B-B14F-4D97-AF65-F5344CB8AC3E}">
        <p14:creationId xmlns:p14="http://schemas.microsoft.com/office/powerpoint/2010/main" val="9558918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6054811"/>
          </a:xfrm>
          <a:prstGeom prst="rect">
            <a:avLst/>
          </a:prstGeom>
        </p:spPr>
      </p:pic>
      <p:sp>
        <p:nvSpPr>
          <p:cNvPr id="7" name="Title 6"/>
          <p:cNvSpPr>
            <a:spLocks noGrp="1"/>
          </p:cNvSpPr>
          <p:nvPr>
            <p:ph type="title"/>
          </p:nvPr>
        </p:nvSpPr>
        <p:spPr>
          <a:xfrm>
            <a:off x="-76200" y="1143000"/>
            <a:ext cx="4495800" cy="1066800"/>
          </a:xfrm>
          <a:prstGeom prst="rect">
            <a:avLst/>
          </a:prstGeom>
          <a:solidFill>
            <a:srgbClr val="FFFFFF">
              <a:alpha val="35686"/>
            </a:srgbClr>
          </a:solidFill>
        </p:spPr>
        <p:txBody>
          <a:bodyPr anchor="ctr"/>
          <a:lstStyle/>
          <a:p>
            <a:r>
              <a:rPr lang="en-US">
                <a:solidFill>
                  <a:schemeClr val="tx1">
                    <a:lumMod val="90000"/>
                    <a:lumOff val="10000"/>
                  </a:schemeClr>
                </a:solidFill>
              </a:rPr>
              <a:t>	Thank </a:t>
            </a:r>
            <a:r>
              <a:rPr lang="en-US" dirty="0">
                <a:solidFill>
                  <a:schemeClr val="tx1">
                    <a:lumMod val="90000"/>
                    <a:lumOff val="10000"/>
                  </a:schemeClr>
                </a:solidFill>
              </a:rPr>
              <a:t>You</a:t>
            </a:r>
          </a:p>
        </p:txBody>
      </p:sp>
    </p:spTree>
    <p:extLst>
      <p:ext uri="{BB962C8B-B14F-4D97-AF65-F5344CB8AC3E}">
        <p14:creationId xmlns:p14="http://schemas.microsoft.com/office/powerpoint/2010/main" val="238244706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1905000" y="228600"/>
            <a:ext cx="6248400" cy="1143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2075" tIns="46038" rIns="92075" bIns="46038" anchor="b"/>
          <a:lstStyle/>
          <a:p>
            <a:endParaRPr lang="en-US" sz="3200" b="0" dirty="0">
              <a:solidFill>
                <a:schemeClr val="tx1"/>
              </a:solidFill>
              <a:latin typeface="AGaramond"/>
            </a:endParaRPr>
          </a:p>
        </p:txBody>
      </p:sp>
      <p:sp>
        <p:nvSpPr>
          <p:cNvPr id="61443" name="Content Placeholder 6"/>
          <p:cNvSpPr>
            <a:spLocks noGrp="1"/>
          </p:cNvSpPr>
          <p:nvPr>
            <p:ph idx="1"/>
          </p:nvPr>
        </p:nvSpPr>
        <p:spPr>
          <a:xfrm>
            <a:off x="304800" y="762000"/>
            <a:ext cx="8610600" cy="5638800"/>
          </a:xfrm>
        </p:spPr>
        <p:txBody>
          <a:bodyPr anchor="t" anchorCtr="0">
            <a:noAutofit/>
          </a:bodyPr>
          <a:lstStyle/>
          <a:p>
            <a:pPr>
              <a:spcBef>
                <a:spcPts val="1200"/>
              </a:spcBef>
            </a:pPr>
            <a:r>
              <a:rPr lang="en-US" sz="1800" b="1" dirty="0"/>
              <a:t>Investors should consider the features of the contract and the underlying portfolios' investment objectives, policies, management, risks, charges and expenses carefully before investing. This and other important information is contained in the prospectus, which can be obtained from your financial professional. Please read the prospectus carefully before investing.</a:t>
            </a:r>
          </a:p>
          <a:p>
            <a:pPr>
              <a:spcBef>
                <a:spcPts val="1200"/>
              </a:spcBef>
            </a:pPr>
            <a:r>
              <a:rPr lang="en-US" sz="1800" dirty="0"/>
              <a:t>Issuing companies are located in Newark, NJ (main office). Variable annuities are distributed by Prudential Annuities Distributors, Inc., Shelton, CT. All are Prudential Financial companies and each is solely responsible for its own financial condition and contractual obligations. Prudential Annuities is a business of Prudential Financial, Inc.</a:t>
            </a:r>
            <a:br>
              <a:rPr lang="en-US" dirty="0"/>
            </a:br>
            <a:br>
              <a:rPr lang="en-US" sz="1000" dirty="0"/>
            </a:br>
            <a:r>
              <a:rPr lang="en-US" sz="1800" dirty="0"/>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Clients seeking information regarding their particular investment needs should contact a financial professional.</a:t>
            </a:r>
          </a:p>
        </p:txBody>
      </p:sp>
      <p:sp>
        <p:nvSpPr>
          <p:cNvPr id="4" name="Title 3"/>
          <p:cNvSpPr>
            <a:spLocks noGrp="1"/>
          </p:cNvSpPr>
          <p:nvPr>
            <p:ph type="title"/>
          </p:nvPr>
        </p:nvSpPr>
        <p:spPr>
          <a:xfrm>
            <a:off x="304800" y="76200"/>
            <a:ext cx="8458200" cy="1066800"/>
          </a:xfrm>
          <a:prstGeom prst="rect">
            <a:avLst/>
          </a:prstGeom>
        </p:spPr>
        <p:txBody>
          <a:bodyPr/>
          <a:lstStyle/>
          <a:p>
            <a:r>
              <a:rPr lang="en-US" dirty="0"/>
              <a:t>Disclosures</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534400" cy="3962400"/>
          </a:xfrm>
        </p:spPr>
        <p:txBody>
          <a:bodyPr anchor="t" anchorCtr="0">
            <a:noAutofit/>
          </a:bodyPr>
          <a:lstStyle/>
          <a:p>
            <a:pPr>
              <a:spcBef>
                <a:spcPts val="0"/>
              </a:spcBef>
              <a:spcAft>
                <a:spcPts val="1200"/>
              </a:spcAft>
            </a:pPr>
            <a:r>
              <a:rPr lang="en-US" sz="1800" dirty="0"/>
              <a:t>Annuity contracts contain exclusions, limitations, reductions of benefits, and terms for keeping them in force. Your licensed financial professional can provide you with complete details.</a:t>
            </a:r>
          </a:p>
          <a:p>
            <a:pPr>
              <a:spcBef>
                <a:spcPts val="0"/>
              </a:spcBef>
              <a:spcAft>
                <a:spcPts val="1200"/>
              </a:spcAft>
            </a:pPr>
            <a:r>
              <a:rPr lang="en-US" sz="1800" dirty="0"/>
              <a:t>A variable annuity is a long-term investment designed for retirement purposes. Investment returns and the principal value of an investment will fluctuate so that an investor’s units, when redeemed, may be worth more or less than the original investment. Withdrawals or surrenders may be subject to contingent deferred sales charges. </a:t>
            </a:r>
          </a:p>
          <a:p>
            <a:pPr>
              <a:spcBef>
                <a:spcPts val="0"/>
              </a:spcBef>
              <a:spcAft>
                <a:spcPts val="1200"/>
              </a:spcAft>
            </a:pPr>
            <a:r>
              <a:rPr lang="en-US" sz="1800" dirty="0"/>
              <a:t>Because qualified retirement plans, IRAs and variable annuities offer a tax-deferral feature, you should carefully consider the other features, benefits, risks, and costs associated with a variable annuity before purchasing one in either a qualified plan or an IRA. Before purchasing a variable annuity, you should take full advantage of your 401(k) and other qualified plans. </a:t>
            </a:r>
          </a:p>
          <a:p>
            <a:pPr>
              <a:spcBef>
                <a:spcPts val="0"/>
              </a:spcBef>
              <a:spcAft>
                <a:spcPts val="1200"/>
              </a:spcAft>
            </a:pPr>
            <a:r>
              <a:rPr lang="en-US" sz="1800" dirty="0"/>
              <a:t>© 2018 Prudential Financial, Inc. and its related entities. Prudential Annuities, Prudential, the Prudential logo, the Rock symbol, and Bring Your Challenges are service marks of Prudential Financial, Inc. and its related entities, registered in many jurisdictions worldwide.</a:t>
            </a:r>
          </a:p>
        </p:txBody>
      </p:sp>
      <p:sp>
        <p:nvSpPr>
          <p:cNvPr id="4" name="Slide Number Placeholder 5"/>
          <p:cNvSpPr txBox="1">
            <a:spLocks/>
          </p:cNvSpPr>
          <p:nvPr/>
        </p:nvSpPr>
        <p:spPr>
          <a:xfrm>
            <a:off x="304800" y="6248400"/>
            <a:ext cx="3267456" cy="533400"/>
          </a:xfrm>
          <a:prstGeom prst="rect">
            <a:avLst/>
          </a:prstGeom>
        </p:spPr>
        <p:txBody>
          <a:bodyPr anchor="ctr"/>
          <a:lstStyle>
            <a:lvl1pPr algn="l">
              <a:defRPr sz="1000">
                <a:solidFill>
                  <a:schemeClr val="bg2"/>
                </a:solidFill>
                <a:latin typeface="Arial" pitchFamily="34" charset="0"/>
                <a:cs typeface="Arial" pitchFamily="34" charset="0"/>
              </a:defRPr>
            </a:lvl1pPr>
          </a:lstStyle>
          <a:p>
            <a:pPr>
              <a:defRPr/>
            </a:pPr>
            <a:r>
              <a:rPr lang="en-US" sz="900" dirty="0">
                <a:solidFill>
                  <a:schemeClr val="bg1"/>
                </a:solidFill>
              </a:rPr>
              <a:t>[REF</a:t>
            </a:r>
            <a:r>
              <a:rPr lang="is-IS" sz="900" dirty="0">
                <a:solidFill>
                  <a:schemeClr val="bg1"/>
                </a:solidFill>
              </a:rPr>
              <a:t># 3951782</a:t>
            </a:r>
            <a:r>
              <a:rPr lang="en-US" sz="900" dirty="0">
                <a:solidFill>
                  <a:schemeClr val="bg1"/>
                </a:solidFill>
              </a:rPr>
              <a:t>]</a:t>
            </a:r>
          </a:p>
        </p:txBody>
      </p:sp>
      <p:sp>
        <p:nvSpPr>
          <p:cNvPr id="9" name="Title 3">
            <a:extLst>
              <a:ext uri="{FF2B5EF4-FFF2-40B4-BE49-F238E27FC236}">
                <a16:creationId xmlns:a16="http://schemas.microsoft.com/office/drawing/2014/main" id="{E39346B7-E614-4009-922A-DB29A7081884}"/>
              </a:ext>
            </a:extLst>
          </p:cNvPr>
          <p:cNvSpPr>
            <a:spLocks noGrp="1"/>
          </p:cNvSpPr>
          <p:nvPr>
            <p:ph type="title"/>
          </p:nvPr>
        </p:nvSpPr>
        <p:spPr>
          <a:xfrm>
            <a:off x="304800" y="76200"/>
            <a:ext cx="8458200" cy="1066800"/>
          </a:xfrm>
          <a:prstGeom prst="rect">
            <a:avLst/>
          </a:prstGeom>
        </p:spPr>
        <p:txBody>
          <a:bodyPr/>
          <a:lstStyle/>
          <a:p>
            <a:r>
              <a:rPr lang="en-US" dirty="0"/>
              <a:t>Disclosures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BDB405-213C-4A76-9506-F42B89571414}"/>
              </a:ext>
            </a:extLst>
          </p:cNvPr>
          <p:cNvSpPr txBox="1"/>
          <p:nvPr/>
        </p:nvSpPr>
        <p:spPr>
          <a:xfrm>
            <a:off x="266699" y="860117"/>
            <a:ext cx="8572500" cy="2146742"/>
          </a:xfrm>
          <a:prstGeom prst="rect">
            <a:avLst/>
          </a:prstGeom>
          <a:noFill/>
        </p:spPr>
        <p:txBody>
          <a:bodyPr wrap="square" rtlCol="0">
            <a:spAutoFit/>
          </a:bodyPr>
          <a:lstStyle/>
          <a:p>
            <a:r>
              <a:rPr lang="en-US" sz="1500" dirty="0"/>
              <a:t>Morgan Stanley Smith Barney is not affiliated with Prudential Annuities. </a:t>
            </a:r>
          </a:p>
          <a:p>
            <a:endParaRPr lang="en-US" sz="1500" dirty="0"/>
          </a:p>
          <a:p>
            <a:r>
              <a:rPr lang="en-US" sz="1500" dirty="0"/>
              <a:t>The views and opinions expressed in this presentation are not necessarily those of Prudential Annuities;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a:p>
            <a:endParaRPr lang="en-US" sz="1350" dirty="0"/>
          </a:p>
        </p:txBody>
      </p:sp>
      <p:sp>
        <p:nvSpPr>
          <p:cNvPr id="6" name="Title 7">
            <a:extLst>
              <a:ext uri="{FF2B5EF4-FFF2-40B4-BE49-F238E27FC236}">
                <a16:creationId xmlns:a16="http://schemas.microsoft.com/office/drawing/2014/main" id="{DE20A8CE-C59F-49E9-99E0-563C97278069}"/>
              </a:ext>
            </a:extLst>
          </p:cNvPr>
          <p:cNvSpPr txBox="1">
            <a:spLocks/>
          </p:cNvSpPr>
          <p:nvPr/>
        </p:nvSpPr>
        <p:spPr>
          <a:xfrm>
            <a:off x="247650" y="175858"/>
            <a:ext cx="8591549" cy="395240"/>
          </a:xfrm>
          <a:prstGeom prst="rect">
            <a:avLst/>
          </a:prstGeom>
        </p:spPr>
        <p:txBody>
          <a:bodyPr/>
          <a:lstStyle/>
          <a:p>
            <a:pPr defTabSz="685800">
              <a:lnSpc>
                <a:spcPct val="90000"/>
              </a:lnSpc>
              <a:spcBef>
                <a:spcPct val="0"/>
              </a:spcBef>
              <a:defRPr/>
            </a:pPr>
            <a:r>
              <a:rPr lang="en-US" sz="2400" b="1" dirty="0">
                <a:solidFill>
                  <a:srgbClr val="002060"/>
                </a:solidFill>
                <a:latin typeface="+mj-lt"/>
                <a:ea typeface="+mj-ea"/>
                <a:cs typeface="Arial" pitchFamily="34" charset="0"/>
              </a:rPr>
              <a:t>[Required For Morgan Stanley Smith Barney Events Only]</a:t>
            </a:r>
          </a:p>
        </p:txBody>
      </p:sp>
    </p:spTree>
    <p:extLst>
      <p:ext uri="{BB962C8B-B14F-4D97-AF65-F5344CB8AC3E}">
        <p14:creationId xmlns:p14="http://schemas.microsoft.com/office/powerpoint/2010/main" val="264594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[Hosted/Presented by:]</a:t>
            </a:r>
            <a:br>
              <a:rPr lang="en-US" dirty="0"/>
            </a:br>
            <a:br>
              <a:rPr lang="en-US" dirty="0"/>
            </a:br>
            <a:r>
              <a:rPr lang="en-US" dirty="0"/>
              <a:t>[PFR Name]</a:t>
            </a:r>
            <a:br>
              <a:rPr lang="en-US" dirty="0"/>
            </a:br>
            <a:r>
              <a:rPr lang="en-US" dirty="0"/>
              <a:t>Personal Financial Representative</a:t>
            </a:r>
            <a:br>
              <a:rPr lang="en-US" dirty="0"/>
            </a:br>
            <a:r>
              <a:rPr lang="en-US" dirty="0"/>
              <a:t>[Allstate Financial Services, LLC or LSA Securities (in LA &amp; PA)]</a:t>
            </a:r>
          </a:p>
        </p:txBody>
      </p:sp>
      <p:sp>
        <p:nvSpPr>
          <p:cNvPr id="8" name="Title 7"/>
          <p:cNvSpPr>
            <a:spLocks noGrp="1"/>
          </p:cNvSpPr>
          <p:nvPr>
            <p:ph type="title"/>
          </p:nvPr>
        </p:nvSpPr>
        <p:spPr>
          <a:xfrm>
            <a:off x="457200" y="76200"/>
            <a:ext cx="8305800" cy="1066800"/>
          </a:xfrm>
          <a:prstGeom prst="rect">
            <a:avLst/>
          </a:prstGeom>
        </p:spPr>
        <p:txBody>
          <a:bodyPr/>
          <a:lstStyle/>
          <a:p>
            <a:r>
              <a:rPr lang="en-US" sz="2000" dirty="0"/>
              <a:t>[For Allstate Financial Services only: This slide must be shown prior to the beginning of the customer presentation]</a:t>
            </a:r>
          </a:p>
        </p:txBody>
      </p:sp>
      <p:sp>
        <p:nvSpPr>
          <p:cNvPr id="7" name="TextBox 10"/>
          <p:cNvSpPr txBox="1">
            <a:spLocks noChangeArrowheads="1"/>
          </p:cNvSpPr>
          <p:nvPr/>
        </p:nvSpPr>
        <p:spPr bwMode="auto">
          <a:xfrm>
            <a:off x="381000" y="5334000"/>
            <a:ext cx="8382000" cy="400110"/>
          </a:xfrm>
          <a:prstGeom prst="rect">
            <a:avLst/>
          </a:prstGeom>
          <a:noFill/>
          <a:ln w="9525">
            <a:noFill/>
            <a:miter lim="800000"/>
            <a:headEnd/>
            <a:tailEnd/>
          </a:ln>
        </p:spPr>
        <p:txBody>
          <a:bodyPr wrap="square">
            <a:spAutoFit/>
          </a:bodyPr>
          <a:lstStyle/>
          <a:p>
            <a:r>
              <a:rPr lang="en-US" sz="1000" dirty="0">
                <a:solidFill>
                  <a:schemeClr val="accent5">
                    <a:lumMod val="75000"/>
                  </a:schemeClr>
                </a:solidFill>
              </a:rPr>
              <a:t>Securities offered by Personal Financial Representatives through Allstate Financial Services, LLC (LSA Securities in LA and PA).  Registered Broker-Dealer.  Member FINRA, SIPC.  Main Office: 2920 South 84th Street, Lincoln, NE 68506. (877) 525-5727.</a:t>
            </a:r>
          </a:p>
        </p:txBody>
      </p:sp>
    </p:spTree>
    <p:extLst>
      <p:ext uri="{BB962C8B-B14F-4D97-AF65-F5344CB8AC3E}">
        <p14:creationId xmlns:p14="http://schemas.microsoft.com/office/powerpoint/2010/main" val="42366267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r>
              <a:rPr lang="en-US" dirty="0"/>
              <a:t>[Investments are offered through [BROKER DEALER NAME], a registered broker dealer. [Insurance is offered through [AGENCY NAME- if applicable.]] </a:t>
            </a:r>
          </a:p>
          <a:p>
            <a:pPr marL="0" indent="0"/>
            <a:endParaRPr lang="en-US" dirty="0"/>
          </a:p>
          <a:p>
            <a:pPr marL="0" indent="0"/>
            <a:r>
              <a:rPr lang="en-US" dirty="0"/>
              <a:t>[BROKER DEALER and AGENCY- if applicable], located at [ADDRESS], [is/are] not affiliated with Prudential Financial.]]</a:t>
            </a:r>
          </a:p>
        </p:txBody>
      </p:sp>
      <p:sp>
        <p:nvSpPr>
          <p:cNvPr id="8" name="Title 7"/>
          <p:cNvSpPr>
            <a:spLocks noGrp="1"/>
          </p:cNvSpPr>
          <p:nvPr>
            <p:ph type="title"/>
          </p:nvPr>
        </p:nvSpPr>
        <p:spPr>
          <a:xfrm>
            <a:off x="457200" y="76200"/>
            <a:ext cx="8305800" cy="1066800"/>
          </a:xfrm>
          <a:prstGeom prst="rect">
            <a:avLst/>
          </a:prstGeom>
        </p:spPr>
        <p:txBody>
          <a:bodyPr/>
          <a:lstStyle/>
          <a:p>
            <a:r>
              <a:rPr lang="en-US" dirty="0"/>
              <a:t>[Optional Disclosure Slide]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305800" cy="1066800"/>
          </a:xfrm>
          <a:prstGeom prst="rect">
            <a:avLst/>
          </a:prstGeom>
        </p:spPr>
        <p:txBody>
          <a:bodyPr/>
          <a:lstStyle/>
          <a:p>
            <a:r>
              <a:rPr lang="en-US" dirty="0"/>
              <a:t>Retirement: Yesterday and Today</a:t>
            </a:r>
          </a:p>
        </p:txBody>
      </p:sp>
      <p:grpSp>
        <p:nvGrpSpPr>
          <p:cNvPr id="8" name="Group 7"/>
          <p:cNvGrpSpPr/>
          <p:nvPr/>
        </p:nvGrpSpPr>
        <p:grpSpPr>
          <a:xfrm>
            <a:off x="457200" y="1600200"/>
            <a:ext cx="8077199" cy="3500747"/>
            <a:chOff x="457200" y="1600200"/>
            <a:chExt cx="8077199" cy="3500747"/>
          </a:xfrm>
        </p:grpSpPr>
        <p:pic>
          <p:nvPicPr>
            <p:cNvPr id="22" name="Picture 21" descr="slide 35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641350"/>
              <a:ext cx="4267200" cy="3459597"/>
            </a:xfrm>
            <a:prstGeom prst="rect">
              <a:avLst/>
            </a:prstGeom>
          </p:spPr>
        </p:pic>
        <p:pic>
          <p:nvPicPr>
            <p:cNvPr id="23" name="Picture 22" descr="slide 35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200" y="1676400"/>
              <a:ext cx="4267199" cy="3421399"/>
            </a:xfrm>
            <a:prstGeom prst="rect">
              <a:avLst/>
            </a:prstGeom>
          </p:spPr>
        </p:pic>
        <p:sp>
          <p:nvSpPr>
            <p:cNvPr id="6" name="TextBox 5"/>
            <p:cNvSpPr txBox="1"/>
            <p:nvPr/>
          </p:nvSpPr>
          <p:spPr>
            <a:xfrm>
              <a:off x="1828800" y="1600200"/>
              <a:ext cx="1600200" cy="400110"/>
            </a:xfrm>
            <a:prstGeom prst="rect">
              <a:avLst/>
            </a:prstGeom>
            <a:solidFill>
              <a:schemeClr val="bg1"/>
            </a:solidFill>
          </p:spPr>
          <p:txBody>
            <a:bodyPr wrap="square" rtlCol="0">
              <a:spAutoFit/>
            </a:bodyPr>
            <a:lstStyle/>
            <a:p>
              <a:pPr algn="ctr"/>
              <a:r>
                <a:rPr lang="en-US" sz="2000" b="1" dirty="0">
                  <a:solidFill>
                    <a:schemeClr val="accent4">
                      <a:lumMod val="50000"/>
                    </a:schemeClr>
                  </a:solidFill>
                  <a:latin typeface="Century Gothic" pitchFamily="34" charset="0"/>
                  <a:ea typeface="MS UI Gothic" pitchFamily="34" charset="-128"/>
                </a:rPr>
                <a:t>Yesterday</a:t>
              </a:r>
            </a:p>
          </p:txBody>
        </p:sp>
        <p:sp>
          <p:nvSpPr>
            <p:cNvPr id="7" name="TextBox 6"/>
            <p:cNvSpPr txBox="1"/>
            <p:nvPr/>
          </p:nvSpPr>
          <p:spPr>
            <a:xfrm>
              <a:off x="5562600" y="1600200"/>
              <a:ext cx="1600200" cy="400110"/>
            </a:xfrm>
            <a:prstGeom prst="rect">
              <a:avLst/>
            </a:prstGeom>
            <a:solidFill>
              <a:schemeClr val="bg1"/>
            </a:solidFill>
          </p:spPr>
          <p:txBody>
            <a:bodyPr wrap="square" rtlCol="0">
              <a:spAutoFit/>
            </a:bodyPr>
            <a:lstStyle/>
            <a:p>
              <a:pPr algn="ctr"/>
              <a:r>
                <a:rPr lang="en-US" sz="2000" b="1" dirty="0">
                  <a:solidFill>
                    <a:schemeClr val="accent4">
                      <a:lumMod val="50000"/>
                    </a:schemeClr>
                  </a:solidFill>
                  <a:latin typeface="Century Gothic" pitchFamily="34" charset="0"/>
                </a:rPr>
                <a:t>Today</a:t>
              </a:r>
            </a:p>
          </p:txBody>
        </p:sp>
      </p:grpSp>
    </p:spTree>
  </p:cSld>
  <p:clrMapOvr>
    <a:masterClrMapping/>
  </p:clrMapOvr>
  <p:transition>
    <p:fade/>
  </p:transition>
</p:sld>
</file>

<file path=ppt/theme/theme1.xml><?xml version="1.0" encoding="utf-8"?>
<a:theme xmlns:a="http://schemas.openxmlformats.org/drawingml/2006/main" name="BYC Client Template">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46577</TotalTime>
  <Words>10335</Words>
  <Application>Microsoft Office PowerPoint</Application>
  <PresentationFormat>On-screen Show (4:3)</PresentationFormat>
  <Paragraphs>932</Paragraphs>
  <Slides>53</Slides>
  <Notes>53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AGaramond</vt:lpstr>
      <vt:lpstr>Arial</vt:lpstr>
      <vt:lpstr>Arial Black</vt:lpstr>
      <vt:lpstr>Arial Narrow</vt:lpstr>
      <vt:lpstr>Calibri</vt:lpstr>
      <vt:lpstr>Century Gothic</vt:lpstr>
      <vt:lpstr>Inherit</vt:lpstr>
      <vt:lpstr>Times New Roman</vt:lpstr>
      <vt:lpstr>Wingdings</vt:lpstr>
      <vt:lpstr>Wingdings 3</vt:lpstr>
      <vt:lpstr>BYC Client Template</vt:lpstr>
      <vt:lpstr>Office Theme</vt:lpstr>
      <vt:lpstr>PowerPoint Presentation</vt:lpstr>
      <vt:lpstr>INVESTMENT AND INSURANCE PRODUCTS ARE:   NOT FDIC INSURED   NOT INSURED BY ANY FEDERAL GOVERNMENT AGENCY   NOT A DEPOSIT OR OTHER OBLIGATION OF, OR GUARANTEED BY, THE BANK OR ANY OF ITS AFFILIATES   SUBJECT TO INVESTMENT RISKS INCLUDING POSSIBLE LOSS OF THE PRINCIPAL AMOUNT INVESTED</vt:lpstr>
      <vt:lpstr>PowerPoint Presentation</vt:lpstr>
      <vt:lpstr>Important Information to Consider</vt:lpstr>
      <vt:lpstr>PowerPoint Presentation</vt:lpstr>
      <vt:lpstr>PowerPoint Presentation</vt:lpstr>
      <vt:lpstr>[For Allstate Financial Services only: This slide must be shown prior to the beginning of the customer presentation]</vt:lpstr>
      <vt:lpstr>[Optional Disclosure Slide]</vt:lpstr>
      <vt:lpstr>Retirement: Yesterday and Today</vt:lpstr>
      <vt:lpstr>Agenda</vt:lpstr>
      <vt:lpstr>Social Security</vt:lpstr>
      <vt:lpstr>How Are Benefits Determined?</vt:lpstr>
      <vt:lpstr>When is Full Retirement Age (FRA)?</vt:lpstr>
      <vt:lpstr>Taking Benefits Early</vt:lpstr>
      <vt:lpstr>The Benefit of Delaying Payments</vt:lpstr>
      <vt:lpstr>The Benefit of Delaying Payments</vt:lpstr>
      <vt:lpstr>Taking Benefits and Working</vt:lpstr>
      <vt:lpstr>Taxation of Social Security Benefits</vt:lpstr>
      <vt:lpstr>Spousal Benefits</vt:lpstr>
      <vt:lpstr>Survivor Benefits</vt:lpstr>
      <vt:lpstr>Spousal Benefits - Examples </vt:lpstr>
      <vt:lpstr>Spousal Benefits - Example # 1 </vt:lpstr>
      <vt:lpstr>Spousal Benefits - Example # 2 </vt:lpstr>
      <vt:lpstr>Spousal Benefits - Example # 3 </vt:lpstr>
      <vt:lpstr>Spousal Benefits</vt:lpstr>
      <vt:lpstr>Collecting Benefits from a Divorced Spouse</vt:lpstr>
      <vt:lpstr>Changes to Strategies</vt:lpstr>
      <vt:lpstr>Social Security Maximization Strategies  Options for widows and widowers</vt:lpstr>
      <vt:lpstr>Social Security Maximization Strategies  Options for widows and widowers</vt:lpstr>
      <vt:lpstr>Social Security Maximization Strategies  Options for widows and widowers</vt:lpstr>
      <vt:lpstr>Social Security Maximization Strategies  Options for widows and widowers</vt:lpstr>
      <vt:lpstr>Social Security Maximization Strategies  Options for widows and widowers</vt:lpstr>
      <vt:lpstr>Key Points on Social Security Strategies  </vt:lpstr>
      <vt:lpstr>Managing Healthcare Costs in Retirement </vt:lpstr>
      <vt:lpstr>Understanding Healthcare Costs is Essential to Retirement Planning</vt:lpstr>
      <vt:lpstr>Healthcare and Long-term Care Costs</vt:lpstr>
      <vt:lpstr> </vt:lpstr>
      <vt:lpstr>The ABCs of Medicare</vt:lpstr>
      <vt:lpstr>Types of Medicare Coverage</vt:lpstr>
      <vt:lpstr>Medicare Part A</vt:lpstr>
      <vt:lpstr>Medicare Part B</vt:lpstr>
      <vt:lpstr>Medicare Part D </vt:lpstr>
      <vt:lpstr>Medicare Supplement Insurance (Medigap)</vt:lpstr>
      <vt:lpstr>Total Medicare Costs Example</vt:lpstr>
      <vt:lpstr>Medicare Part C</vt:lpstr>
      <vt:lpstr>Enrolling in Part A &amp; B</vt:lpstr>
      <vt:lpstr>Health Savings Accounts</vt:lpstr>
      <vt:lpstr>In Closing </vt:lpstr>
      <vt:lpstr>Explore the Advantages of a Variable Annuity </vt:lpstr>
      <vt:lpstr>Considerations Include:</vt:lpstr>
      <vt:lpstr> Thank You</vt:lpstr>
      <vt:lpstr>Disclosures</vt:lpstr>
      <vt:lpstr>Disclosures</vt:lpstr>
    </vt:vector>
  </TitlesOfParts>
  <Company>Prudential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Smiths’ Plan</dc:title>
  <dc:creator>x142976</dc:creator>
  <cp:lastModifiedBy>Jessica Jones</cp:lastModifiedBy>
  <cp:revision>1527</cp:revision>
  <cp:lastPrinted>2018-07-10T15:27:24Z</cp:lastPrinted>
  <dcterms:created xsi:type="dcterms:W3CDTF">2013-07-12T14:19:21Z</dcterms:created>
  <dcterms:modified xsi:type="dcterms:W3CDTF">2020-06-08T19:19:25Z</dcterms:modified>
</cp:coreProperties>
</file>