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docProps/custom.xml" ContentType="application/vnd.openxmlformats-officedocument.custom-properties+xml"/>
  <Override PartName="/ppt/tags/tag8.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14.xml" ContentType="application/vnd.openxmlformats-officedocument.presentationml.tags+xml"/>
  <Override PartName="/docProps/app.xml" ContentType="application/vnd.openxmlformats-officedocument.extended-properties+xml"/>
  <Override PartName="/ppt/tags/tag10.xml" ContentType="application/vnd.openxmlformats-officedocument.presentationml.tags+xml"/>
  <Override PartName="/ppt/tags/tag1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4"/>
    <p:sldMasterId id="2147483785" r:id="rId5"/>
    <p:sldMasterId id="2147483801" r:id="rId6"/>
    <p:sldMasterId id="2147483807" r:id="rId7"/>
    <p:sldMasterId id="2147483978" r:id="rId8"/>
    <p:sldMasterId id="2147484033" r:id="rId9"/>
    <p:sldMasterId id="2147484086" r:id="rId10"/>
    <p:sldMasterId id="2147484105" r:id="rId11"/>
    <p:sldMasterId id="2147484113" r:id="rId12"/>
  </p:sldMasterIdLst>
  <p:notesMasterIdLst>
    <p:notesMasterId r:id="rId37"/>
  </p:notesMasterIdLst>
  <p:handoutMasterIdLst>
    <p:handoutMasterId r:id="rId38"/>
  </p:handoutMasterIdLst>
  <p:sldIdLst>
    <p:sldId id="375" r:id="rId13"/>
    <p:sldId id="391" r:id="rId14"/>
    <p:sldId id="393" r:id="rId15"/>
    <p:sldId id="392" r:id="rId16"/>
    <p:sldId id="412" r:id="rId17"/>
    <p:sldId id="414" r:id="rId18"/>
    <p:sldId id="396" r:id="rId19"/>
    <p:sldId id="397" r:id="rId20"/>
    <p:sldId id="285" r:id="rId21"/>
    <p:sldId id="398" r:id="rId22"/>
    <p:sldId id="399" r:id="rId23"/>
    <p:sldId id="400" r:id="rId24"/>
    <p:sldId id="401" r:id="rId25"/>
    <p:sldId id="402" r:id="rId26"/>
    <p:sldId id="415" r:id="rId27"/>
    <p:sldId id="404" r:id="rId28"/>
    <p:sldId id="405" r:id="rId29"/>
    <p:sldId id="406" r:id="rId30"/>
    <p:sldId id="407" r:id="rId31"/>
    <p:sldId id="408" r:id="rId32"/>
    <p:sldId id="416" r:id="rId33"/>
    <p:sldId id="410" r:id="rId34"/>
    <p:sldId id="418" r:id="rId35"/>
    <p:sldId id="413" r:id="rId36"/>
  </p:sldIdLst>
  <p:sldSz cx="14630400" cy="8229600"/>
  <p:notesSz cx="9144000" cy="6858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Template Information" id="{F1D2AF97-5ED6-4D0B-BF34-7940BD1C8725}">
          <p14:sldIdLst>
            <p14:sldId id="375"/>
            <p14:sldId id="391"/>
            <p14:sldId id="393"/>
            <p14:sldId id="392"/>
            <p14:sldId id="412"/>
            <p14:sldId id="414"/>
            <p14:sldId id="396"/>
            <p14:sldId id="397"/>
            <p14:sldId id="285"/>
            <p14:sldId id="398"/>
            <p14:sldId id="399"/>
            <p14:sldId id="400"/>
            <p14:sldId id="401"/>
            <p14:sldId id="402"/>
            <p14:sldId id="415"/>
            <p14:sldId id="404"/>
            <p14:sldId id="405"/>
            <p14:sldId id="406"/>
            <p14:sldId id="407"/>
            <p14:sldId id="408"/>
            <p14:sldId id="416"/>
            <p14:sldId id="410"/>
            <p14:sldId id="418"/>
            <p14:sldId id="413"/>
          </p14:sldIdLst>
        </p14:section>
      </p14:sectionLst>
    </p:ex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056" userDrawn="1">
          <p15:clr>
            <a:srgbClr val="A4A3A4"/>
          </p15:clr>
        </p15:guide>
        <p15:guide id="9" orient="horz" pos="1536" userDrawn="1">
          <p15:clr>
            <a:srgbClr val="A4A3A4"/>
          </p15:clr>
        </p15:guide>
        <p15:guide id="10" pos="3192" userDrawn="1">
          <p15:clr>
            <a:srgbClr val="A4A3A4"/>
          </p15:clr>
        </p15:guide>
        <p15:guide id="11" pos="6275" userDrawn="1">
          <p15:clr>
            <a:srgbClr val="A4A3A4"/>
          </p15:clr>
        </p15:guide>
        <p15:guide id="12" pos="2620" userDrawn="1">
          <p15:clr>
            <a:srgbClr val="A4A3A4"/>
          </p15:clr>
        </p15:guide>
        <p15:guide id="13" pos="4773" userDrawn="1">
          <p15:clr>
            <a:srgbClr val="A4A3A4"/>
          </p15:clr>
        </p15:guide>
        <p15:guide id="14" pos="6926" userDrawn="1">
          <p15:clr>
            <a:srgbClr val="A4A3A4"/>
          </p15:clr>
        </p15:guide>
        <p15:guide id="15" orient="horz" pos="259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ve Jacobson" initials="CJ" lastIdx="1" clrIdx="0">
    <p:extLst>
      <p:ext uri="{19B8F6BF-5375-455C-9EA6-DF929625EA0E}">
        <p15:presenceInfo xmlns:p15="http://schemas.microsoft.com/office/powerpoint/2012/main" userId="Clive Jacob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7"/>
    <a:srgbClr val="FFFFFF"/>
    <a:srgbClr val="75787B"/>
    <a:srgbClr val="73C0FF"/>
    <a:srgbClr val="3369FF"/>
    <a:srgbClr val="E9E9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5" autoAdjust="0"/>
    <p:restoredTop sz="75613" autoAdjust="0"/>
  </p:normalViewPr>
  <p:slideViewPr>
    <p:cSldViewPr snapToGrid="0" snapToObjects="1" showGuides="1">
      <p:cViewPr>
        <p:scale>
          <a:sx n="50" d="100"/>
          <a:sy n="50" d="100"/>
        </p:scale>
        <p:origin x="1166" y="187"/>
      </p:cViewPr>
      <p:guideLst>
        <p:guide orient="horz" pos="4488"/>
        <p:guide orient="horz" pos="2808"/>
        <p:guide orient="horz" pos="1056"/>
        <p:guide orient="horz" pos="1536"/>
        <p:guide pos="3192"/>
        <p:guide pos="6275"/>
        <p:guide pos="2620"/>
        <p:guide pos="4773"/>
        <p:guide pos="6926"/>
        <p:guide orient="horz" pos="2592"/>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150" d="100"/>
          <a:sy n="150" d="100"/>
        </p:scale>
        <p:origin x="4024" y="1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gs" Target="tags/tag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IBM Eliot Sans Medium" panose="020B0703050000000000" pitchFamily="34" charset="0"/>
              </a:rPr>
              <a:t>01/21/2020</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pPr/>
              <a:t>01/21/2020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IBM Eliot Sans Medium" panose="020B0703050000000000" pitchFamily="34" charset="0"/>
        <a:ea typeface="+mn-ea"/>
        <a:cs typeface="+mn-cs"/>
      </a:defRPr>
    </a:lvl1pPr>
    <a:lvl2pPr marL="548640" algn="l" defTabSz="1097280" rtl="0" eaLnBrk="1" latinLnBrk="0" hangingPunct="1">
      <a:defRPr sz="1440" b="0" i="0" kern="1200">
        <a:solidFill>
          <a:schemeClr val="tx1"/>
        </a:solidFill>
        <a:latin typeface="IBM Eliot Sans Medium" panose="020B0703050000000000" pitchFamily="34" charset="0"/>
        <a:ea typeface="+mn-ea"/>
        <a:cs typeface="+mn-cs"/>
      </a:defRPr>
    </a:lvl2pPr>
    <a:lvl3pPr marL="1097280" algn="l" defTabSz="1097280" rtl="0" eaLnBrk="1" latinLnBrk="0" hangingPunct="1">
      <a:defRPr sz="1440" b="0" i="0" kern="1200">
        <a:solidFill>
          <a:schemeClr val="tx1"/>
        </a:solidFill>
        <a:latin typeface="IBM Eliot Sans Medium" panose="020B0703050000000000" pitchFamily="34" charset="0"/>
        <a:ea typeface="+mn-ea"/>
        <a:cs typeface="+mn-cs"/>
      </a:defRPr>
    </a:lvl3pPr>
    <a:lvl4pPr marL="1645920" algn="l" defTabSz="1097280" rtl="0" eaLnBrk="1" latinLnBrk="0" hangingPunct="1">
      <a:defRPr sz="1440" b="0" i="0" kern="1200">
        <a:solidFill>
          <a:schemeClr val="tx1"/>
        </a:solidFill>
        <a:latin typeface="IBM Eliot Sans Medium" panose="020B0703050000000000" pitchFamily="34" charset="0"/>
        <a:ea typeface="+mn-ea"/>
        <a:cs typeface="+mn-cs"/>
      </a:defRPr>
    </a:lvl4pPr>
    <a:lvl5pPr marL="2194560" algn="l" defTabSz="1097280" rtl="0" eaLnBrk="1" latinLnBrk="0" hangingPunct="1">
      <a:defRPr sz="1440" b="0" i="0" kern="1200">
        <a:solidFill>
          <a:schemeClr val="tx1"/>
        </a:solidFill>
        <a:latin typeface="IBM Eliot Sans Medium" panose="020B0703050000000000"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Good evening (afternoon), I’m NAME</a:t>
            </a:r>
          </a:p>
          <a:p>
            <a:pPr eaLnBrk="1" hangingPunct="1"/>
            <a:r>
              <a:rPr lang="en-US" dirty="0"/>
              <a:t>I’d like to welcome you all to our presentation.</a:t>
            </a:r>
          </a:p>
          <a:p>
            <a:pPr eaLnBrk="1" hangingPunct="1"/>
            <a:r>
              <a:rPr lang="en-US" dirty="0"/>
              <a:t>Today, we’re going to introduce an extremely important Estate Planning document – </a:t>
            </a:r>
            <a:r>
              <a:rPr lang="en-US" u="sng" dirty="0"/>
              <a:t>The Family Love Letter</a:t>
            </a:r>
            <a:r>
              <a:rPr lang="en-US" dirty="0"/>
              <a:t>.</a:t>
            </a:r>
          </a:p>
          <a:p>
            <a:pPr eaLnBrk="1" hangingPunct="1"/>
            <a:r>
              <a:rPr lang="en-US" dirty="0"/>
              <a:t>That name doesn’t sound very legal, does it? Well, in fact, it’s not a legal document.</a:t>
            </a:r>
          </a:p>
          <a:p>
            <a:pPr eaLnBrk="1" hangingPunct="1"/>
            <a:r>
              <a:rPr lang="en-US" dirty="0"/>
              <a:t>The concept of </a:t>
            </a:r>
            <a:r>
              <a:rPr lang="en-US" u="sng" dirty="0"/>
              <a:t>The Family Love Letter</a:t>
            </a:r>
            <a:r>
              <a:rPr lang="en-US" dirty="0"/>
              <a:t> was developed by John J. </a:t>
            </a:r>
            <a:r>
              <a:rPr lang="en-US" dirty="0" err="1"/>
              <a:t>Scroggin</a:t>
            </a:r>
            <a:r>
              <a:rPr lang="en-US" dirty="0"/>
              <a:t>, an attorney practicing in the Atlanta area, and co-authored by Donna Pagano, CFP. One of his specialties is estate planning. Over the years, </a:t>
            </a:r>
            <a:r>
              <a:rPr lang="en-US" dirty="0" err="1"/>
              <a:t>Scroggin</a:t>
            </a:r>
            <a:r>
              <a:rPr lang="en-US" dirty="0"/>
              <a:t> has witnessed the confusion that can be caused by failure to plan, especially failure to ensure that vital information and documents are accessible at the time a client dies or becomes incapacitated </a:t>
            </a:r>
            <a:r>
              <a:rPr lang="en-US" dirty="0">
                <a:cs typeface="Times New Roman" pitchFamily="18" charset="0"/>
              </a:rPr>
              <a:t>—</a:t>
            </a:r>
            <a:r>
              <a:rPr lang="en-US" dirty="0"/>
              <a:t> a time when family members are already extremely distressed. That’s why he developed </a:t>
            </a:r>
            <a:r>
              <a:rPr lang="en-US" u="sng" dirty="0"/>
              <a:t>The Family Love Letter</a:t>
            </a:r>
            <a:r>
              <a:rPr lang="en-US" dirty="0"/>
              <a:t>.</a:t>
            </a:r>
          </a:p>
          <a:p>
            <a:pPr eaLnBrk="1" hangingPunct="1"/>
            <a:r>
              <a:rPr lang="en-US" dirty="0"/>
              <a:t>Briefly, </a:t>
            </a:r>
            <a:r>
              <a:rPr lang="en-US" u="sng" dirty="0"/>
              <a:t>The Family Love Letter</a:t>
            </a:r>
            <a:r>
              <a:rPr lang="en-US" dirty="0"/>
              <a:t> is a compilation of all the information your family will need at the time of your death, or if you should become incapacitated due to illness or injury.</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304556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first section covers Advisors and Financial Information.</a:t>
            </a:r>
          </a:p>
          <a:p>
            <a:pPr eaLnBrk="1" hangingPunct="1"/>
            <a:r>
              <a:rPr lang="en-US" dirty="0"/>
              <a:t>Depending on how extensive your financial investments are, this can encompass quite a stack of material.</a:t>
            </a:r>
          </a:p>
          <a:p>
            <a:pPr eaLnBrk="1" hangingPunct="1"/>
            <a:r>
              <a:rPr lang="en-US" dirty="0"/>
              <a:t>Make a list of all the people who “handle” various legal and financial matters for you. Include complete contact information for them.</a:t>
            </a:r>
          </a:p>
          <a:p>
            <a:pPr eaLnBrk="1" hangingPunct="1"/>
            <a:r>
              <a:rPr lang="en-US" dirty="0"/>
              <a:t>Provide descriptions of investment strategy and documentation for all your investments, property and debts that are owed to you.</a:t>
            </a:r>
          </a:p>
          <a:p>
            <a:pPr eaLnBrk="1" hangingPunct="1"/>
            <a:r>
              <a:rPr lang="en-US" dirty="0"/>
              <a:t>Frequent Flier Miles – Read the promotional material and any membership information (the fine print) from the airline. Policies regarding transferability of frequent flier miles vary. Transfer of miles may be restricted – or not allowed at all. In some cases, a probated will or other legal document (such as a court order in a divorce settlement) is required. This is potentially a valuable asset and it’s worth looking into.</a:t>
            </a:r>
          </a:p>
          <a:p>
            <a:pPr eaLnBrk="1" hangingPunct="1"/>
            <a:r>
              <a:rPr lang="en-US" dirty="0"/>
              <a:t>Information regarding all your credit card accounts.</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87012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Next, we come to the Insurance &amp; Benefits section.</a:t>
            </a:r>
          </a:p>
          <a:p>
            <a:pPr eaLnBrk="1" hangingPunct="1"/>
            <a:r>
              <a:rPr lang="en-US" dirty="0"/>
              <a:t>For every type of insurance you carry, all the policies and information about coverage, premiums and how premiums are paid.</a:t>
            </a:r>
          </a:p>
          <a:p>
            <a:pPr eaLnBrk="1" hangingPunct="1"/>
            <a:r>
              <a:rPr lang="en-US" dirty="0"/>
              <a:t>If you have payments automatically deducted quarterly from a bank account or charged to a credit card, it’s important to provide that information. Perhaps house insurance, a life insurance policy for a grand child or long term care insurance for a parent.</a:t>
            </a:r>
          </a:p>
          <a:p>
            <a:pPr eaLnBrk="1" hangingPunct="1"/>
            <a:r>
              <a:rPr lang="en-US" dirty="0"/>
              <a:t>You don’t want a bank account closed or a credit card cancelled that would result in a policy lapse or a default of some kind.</a:t>
            </a:r>
          </a:p>
          <a:p>
            <a:pPr eaLnBrk="1" hangingPunct="1"/>
            <a:r>
              <a:rPr lang="en-US" dirty="0"/>
              <a:t>For many people, their retirement accounts are their major investment accounts, so you might want to put the IRAs and 401ks in the investment section. That might also apply to any stock or other executive benefits.</a:t>
            </a:r>
          </a:p>
          <a:p>
            <a:pPr eaLnBrk="1" hangingPunct="1"/>
            <a:r>
              <a:rPr lang="en-US" dirty="0"/>
              <a:t>Either way, make sure to include information about options for survivors (or where to get it). Many of these tax-qualified accounts can be passed along to your spouse or other beneficiary and maintain the tax deferral.</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08442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third section covers Documents &amp; Other Information.</a:t>
            </a:r>
          </a:p>
          <a:p>
            <a:pPr eaLnBrk="1" hangingPunct="1"/>
            <a:r>
              <a:rPr lang="en-US" dirty="0"/>
              <a:t>Estate planning documents, which we will focus on in the following slides, play a prominent role in getting your estate in order.</a:t>
            </a:r>
          </a:p>
          <a:p>
            <a:pPr eaLnBrk="1" hangingPunct="1"/>
            <a:r>
              <a:rPr lang="en-US" dirty="0"/>
              <a:t>Trust documents, also known as personal and family documents, are often necessary to claim benefits – or to prevent claims against your estate.</a:t>
            </a:r>
          </a:p>
          <a:p>
            <a:pPr eaLnBrk="1" hangingPunct="1"/>
            <a:r>
              <a:rPr lang="en-US" dirty="0"/>
              <a:t>Titles and deeds are needed for the disposition of any physical property or goods.</a:t>
            </a:r>
          </a:p>
          <a:p>
            <a:pPr eaLnBrk="1" hangingPunct="1"/>
            <a:r>
              <a:rPr lang="en-US" dirty="0"/>
              <a:t>If you serve as a guardian or trustee, those papers will be needed to ensure the proper transition of those responsibilities.</a:t>
            </a:r>
          </a:p>
          <a:p>
            <a:pPr eaLnBrk="1" hangingPunct="1"/>
            <a:r>
              <a:rPr lang="en-US" dirty="0"/>
              <a:t>Your most recent tax returns can help your executor with filing the return necessary to close your estate.</a:t>
            </a:r>
          </a:p>
          <a:p>
            <a:pPr eaLnBrk="1" hangingPunct="1"/>
            <a:r>
              <a:rPr lang="en-US" dirty="0"/>
              <a:t>If you own a business, the ownership papers and a buy-sell agreement are crucial to protect both your business and your family.</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30547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Now that we know what trust documents consist of, let’s talk about estate planning documents.</a:t>
            </a:r>
          </a:p>
          <a:p>
            <a:pPr eaLnBrk="1" hangingPunct="1"/>
            <a:r>
              <a:rPr lang="en-US" dirty="0"/>
              <a:t>[READ SLIDE]</a:t>
            </a:r>
          </a:p>
          <a:p>
            <a:pPr eaLnBrk="1" hangingPunct="1"/>
            <a:r>
              <a:rPr lang="en-US" dirty="0"/>
              <a:t>Four of these – the will, living will, medical and general powers of attorney – are legal documents.</a:t>
            </a:r>
          </a:p>
          <a:p>
            <a:pPr eaLnBrk="1" hangingPunct="1"/>
            <a:r>
              <a:rPr lang="en-US" dirty="0"/>
              <a:t>Another – the personal property disposal list – is something you might want to put together to accompany your will.</a:t>
            </a:r>
          </a:p>
          <a:p>
            <a:pPr eaLnBrk="1" hangingPunct="1"/>
            <a:r>
              <a:rPr lang="en-US" dirty="0"/>
              <a:t>Simply put, one is about what you’ve earned and the other is about what you’ve learned.</a:t>
            </a:r>
          </a:p>
          <a:p>
            <a:pPr eaLnBrk="1" hangingPunct="1"/>
            <a:r>
              <a:rPr lang="en-US" dirty="0"/>
              <a:t>Let’s now look at each of these documents individually.</a:t>
            </a:r>
          </a:p>
          <a:p>
            <a:pPr>
              <a:spcBef>
                <a:spcPct val="0"/>
              </a:spcBef>
            </a:pPr>
            <a:endParaRPr lang="en-US" dirty="0">
              <a:cs typeface="Arial" charset="0"/>
            </a:endParaRP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130616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Your will is your final declaration of how your assets – and your family – should be treated after your death.</a:t>
            </a:r>
          </a:p>
          <a:p>
            <a:pPr eaLnBrk="1" hangingPunct="1"/>
            <a:r>
              <a:rPr lang="en-US" dirty="0"/>
              <a:t>Everyone’s circumstances are different. There is no “one size fits all” will. If you try to get by with something general, then the results may not be what you intend, and may cause serious problems for your heirs.</a:t>
            </a:r>
          </a:p>
          <a:p>
            <a:pPr eaLnBrk="1" hangingPunct="1"/>
            <a:r>
              <a:rPr lang="en-US" dirty="0"/>
              <a:t>You spell out the disposition of your assets. You choose people to make decisions – an executor, trustees, that’s applicable.</a:t>
            </a:r>
          </a:p>
          <a:p>
            <a:pPr eaLnBrk="1" hangingPunct="1"/>
            <a:r>
              <a:rPr lang="en-US" dirty="0"/>
              <a:t>You make provisions for heirs who are too young or who haven’t the mental capacity to manage their inheritance. You choose people to take care of your minor children.</a:t>
            </a:r>
          </a:p>
          <a:p>
            <a:pPr eaLnBrk="1" hangingPunct="1"/>
            <a:r>
              <a:rPr lang="en-US" dirty="0"/>
              <a:t>You try to structure your bequests so as to minimize taxes. Above all, you try to provide clear guidelines to avoid or minimize family conflict.</a:t>
            </a:r>
          </a:p>
          <a:p>
            <a:pPr eaLnBrk="1" hangingPunct="1"/>
            <a:r>
              <a:rPr lang="en-US" dirty="0"/>
              <a:t>Some of these situations may never apply to you. Some of them – like providing for minor children, both financially and custodially – may apply for some period of your life.</a:t>
            </a:r>
          </a:p>
          <a:p>
            <a:pPr eaLnBrk="1" hangingPunct="1"/>
            <a:r>
              <a:rPr lang="en-US" dirty="0"/>
              <a:t>Which leads me to an important point: wills are not “for all time” and should be updated as your circumstances change – naming grandchildren, for example.</a:t>
            </a:r>
          </a:p>
          <a:p>
            <a:pPr eaLnBrk="1" hangingPunct="1"/>
            <a:r>
              <a:rPr lang="en-US" dirty="0"/>
              <a:t>One final point – In traditional families, even when someone dies intestate, there is likely no question about legal rights to inherit of the spouse and children. In Domestic Partner situations, a will is especially important. Without one, it is likely the deceased’s parents and siblings who stand to inherit. Be sure to consult your legal advisor regarding your personal situation.</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1841700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Personal Property Disposal List</a:t>
            </a:r>
          </a:p>
          <a:p>
            <a:pPr eaLnBrk="1" hangingPunct="1"/>
            <a:r>
              <a:rPr lang="en-US" dirty="0"/>
              <a:t>Many professionals involved in estate planning can tell horror stories about the sometimes wretched wrangling that can result over family heirlooms or other personal property.</a:t>
            </a:r>
          </a:p>
          <a:p>
            <a:pPr eaLnBrk="1" hangingPunct="1"/>
            <a:r>
              <a:rPr lang="en-US" dirty="0"/>
              <a:t>It can lead to relatives not speaking for years.</a:t>
            </a:r>
          </a:p>
          <a:p>
            <a:pPr eaLnBrk="1" hangingPunct="1"/>
            <a:r>
              <a:rPr lang="en-US" dirty="0"/>
              <a:t>Making up a detailed list can save a lot of grief. If you want a particular child – or one of your siblings, or a child of theirs, or a friend – to receive a particular item, WRITE IT DOWN. Document these special bequests.</a:t>
            </a:r>
          </a:p>
          <a:p>
            <a:pPr eaLnBrk="1" hangingPunct="1"/>
            <a:r>
              <a:rPr lang="en-US" dirty="0"/>
              <a:t>Include pictures so there’s no doubt what you’re referring to.</a:t>
            </a:r>
          </a:p>
          <a:p>
            <a:pPr eaLnBrk="1" hangingPunct="1"/>
            <a:r>
              <a:rPr lang="en-US" dirty="0"/>
              <a:t>Such a list can be referenced in your will and be honored like other bequests. Your legal advisor can explain the rules applying in your state.</a:t>
            </a:r>
          </a:p>
          <a:p>
            <a:pPr eaLnBrk="1" hangingPunct="1"/>
            <a:r>
              <a:rPr lang="en-US" dirty="0"/>
              <a:t>If you have been married more than once, you may have children by your first marriage who do not live with you. If there’s something in your house you want to give any of those kids, document it.</a:t>
            </a:r>
          </a:p>
          <a:p>
            <a:pPr eaLnBrk="1" hangingPunct="1"/>
            <a:r>
              <a:rPr lang="en-US" dirty="0"/>
              <a:t>Mixed families – where you have a combination of siblings, step- and half-siblings – necessitate care in spelling out bequests.</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4332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Living Will</a:t>
            </a:r>
          </a:p>
          <a:p>
            <a:pPr eaLnBrk="1" hangingPunct="1"/>
            <a:r>
              <a:rPr lang="en-US" dirty="0"/>
              <a:t>The Supreme Court, in the </a:t>
            </a:r>
            <a:r>
              <a:rPr lang="en-US" u="sng" dirty="0" err="1"/>
              <a:t>Cruzon</a:t>
            </a:r>
            <a:r>
              <a:rPr lang="en-US" dirty="0"/>
              <a:t> Decision*, ruled that in order to be taken off life support (including intravenous nourishment and fluids), the person must have declared his or her desire before becoming incapacitated. </a:t>
            </a:r>
          </a:p>
          <a:p>
            <a:pPr eaLnBrk="1" hangingPunct="1"/>
            <a:r>
              <a:rPr lang="en-US" dirty="0"/>
              <a:t>This is not just a concern for older people.</a:t>
            </a:r>
          </a:p>
          <a:p>
            <a:pPr eaLnBrk="1" hangingPunct="1"/>
            <a:r>
              <a:rPr lang="en-US" dirty="0"/>
              <a:t>Remember: Terri Schiavo was in her 20’s when she became incapacitated. For people who remember the Karen Anne Quinlan case back in the 70’s, she was in her 20’s when she became incapacitated.</a:t>
            </a:r>
          </a:p>
          <a:p>
            <a:pPr eaLnBrk="1" hangingPunct="1"/>
            <a:r>
              <a:rPr lang="en-US" dirty="0"/>
              <a:t>No one who witnessed the unfolding of the Terri Schiavo case should have to be convinced of the necessity of putting your wishes in writing by drawing up a living will. Even in situations where the family is in basic agreement, having a living will relieves your spouse or adult children of the responsibility to make that decision at such an emotionally fraught time.</a:t>
            </a:r>
          </a:p>
          <a:p>
            <a:pPr eaLnBrk="1" hangingPunct="1"/>
            <a:endParaRPr lang="en-US" dirty="0"/>
          </a:p>
          <a:p>
            <a:pPr eaLnBrk="1" hangingPunct="1"/>
            <a:endParaRPr lang="en-US" dirty="0"/>
          </a:p>
          <a:p>
            <a:pPr eaLnBrk="1" hangingPunct="1"/>
            <a:r>
              <a:rPr lang="en-US" dirty="0"/>
              <a:t>* 497 U.S. 261, 110 S. Ct. 2841 (1990)</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20325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With a medical power of attorney, you choose the person you want to speak for you, other than a spouse or next of kin, when you cannot speak for yourself regarding the whole range of medical treatment.</a:t>
            </a:r>
          </a:p>
          <a:p>
            <a:pPr eaLnBrk="1" hangingPunct="1"/>
            <a:r>
              <a:rPr lang="en-US" dirty="0"/>
              <a:t>You can make your specific wishes known to this person in advance by providing him or her with a Medical Directive outlining various possible scenarios and what you would want. </a:t>
            </a:r>
          </a:p>
          <a:p>
            <a:pPr eaLnBrk="1" hangingPunct="1"/>
            <a:r>
              <a:rPr lang="en-US" dirty="0"/>
              <a:t>This document is especially important for Domestic Partners. Without a medical power of attorney, it’s possible that your partner might not even be allowed to visit you in the hospital. The right to make medical decisions for you would likely go to your parents or siblings. (Even in states that presently recognize civil unions, it’s best to be safe and draw up this document.) You should consult your legal advisor regarding your particular situation.</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318194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 many families, a spouse usually automatically assumes this responsibility. However, depending on the complexity of your finances, among other things, your spouse may not be the person best-suited for this role.</a:t>
            </a:r>
          </a:p>
          <a:p>
            <a:pPr eaLnBrk="1" hangingPunct="1"/>
            <a:r>
              <a:rPr lang="en-US" dirty="0"/>
              <a:t>You may have made joint decisions and your spouse is familiar with your assets. If not, then a trusted financial or legal advisor would be a better choice. </a:t>
            </a:r>
          </a:p>
          <a:p>
            <a:pPr eaLnBrk="1" hangingPunct="1"/>
            <a:r>
              <a:rPr lang="en-US" dirty="0"/>
              <a:t>Here again, it’s important to be specific so your chosen power-holder really does have all the power you intend. </a:t>
            </a:r>
          </a:p>
          <a:p>
            <a:pPr eaLnBrk="1" hangingPunct="1"/>
            <a:r>
              <a:rPr lang="en-US" dirty="0"/>
              <a:t>You should also be specific as to when this power will go into effect. What specific medical conditions or injured state will be considered triggering events? How much time should be allowed to elapse? </a:t>
            </a:r>
          </a:p>
          <a:p>
            <a:pPr eaLnBrk="1" hangingPunct="1"/>
            <a:r>
              <a:rPr lang="en-US" dirty="0"/>
              <a:t>Here again, this document is especially important for Domestic Partners. Without power-of-attorney, your partner may not have any legal standing with regard to your affairs. You should consult your legal advisor regarding your particular situation.</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411785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After preparing your estate planning and trust documents, you need to fill in some general information.</a:t>
            </a:r>
          </a:p>
          <a:p>
            <a:pPr eaLnBrk="1" hangingPunct="1"/>
            <a:r>
              <a:rPr lang="en-US" dirty="0"/>
              <a:t>[READ SLIDE]</a:t>
            </a:r>
          </a:p>
          <a:p>
            <a:pPr eaLnBrk="1" hangingPunct="1"/>
            <a:r>
              <a:rPr lang="en-US" dirty="0"/>
              <a:t>Some of this information may be contained in other documents. But make sure all these items are listed somewhere.</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284514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299240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 the event of your incapacity:</a:t>
            </a:r>
          </a:p>
          <a:p>
            <a:pPr eaLnBrk="1" hangingPunct="1"/>
            <a:r>
              <a:rPr lang="en-US" dirty="0"/>
              <a:t>Your family needs to know your wishes, the location of your living will and any medical directive, they need to know what plans you may have in place regarding powers of attorney and guardianships.</a:t>
            </a:r>
          </a:p>
          <a:p>
            <a:pPr eaLnBrk="1" hangingPunct="1"/>
            <a:endParaRPr lang="en-US" dirty="0"/>
          </a:p>
          <a:p>
            <a:pPr eaLnBrk="1" hangingPunct="1"/>
            <a:r>
              <a:rPr lang="en-US" dirty="0"/>
              <a:t>In the event of your death: </a:t>
            </a:r>
          </a:p>
          <a:p>
            <a:pPr eaLnBrk="1" hangingPunct="1"/>
            <a:r>
              <a:rPr lang="en-US" dirty="0"/>
              <a:t>Many of the items on this list are things that you probably want to discuss with  family members ahead of time.</a:t>
            </a:r>
          </a:p>
          <a:p>
            <a:pPr eaLnBrk="1" hangingPunct="1"/>
            <a:r>
              <a:rPr lang="en-US" dirty="0"/>
              <a:t>Decisions about organ donation have to be made immediately (you can carry a donor card). Be sure your family knows your wishes about this.</a:t>
            </a:r>
          </a:p>
          <a:p>
            <a:pPr eaLnBrk="1" hangingPunct="1"/>
            <a:r>
              <a:rPr lang="en-US" dirty="0"/>
              <a:t>Details about burial or cremation and memorial services must usually be worked out well before financial matters are addressed. </a:t>
            </a:r>
          </a:p>
          <a:p>
            <a:pPr eaLnBrk="1" hangingPunct="1"/>
            <a:endParaRPr lang="en-US" dirty="0"/>
          </a:p>
          <a:p>
            <a:pPr eaLnBrk="1" hangingPunct="1"/>
            <a:r>
              <a:rPr lang="en-US" dirty="0"/>
              <a:t>Your family should have ready access to all of this information.</a:t>
            </a:r>
          </a:p>
          <a:p>
            <a:pPr eaLnBrk="1" hangingPunct="1"/>
            <a:r>
              <a:rPr lang="en-US" dirty="0"/>
              <a:t> </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197496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final section covers Family History &amp; Ethical Will.</a:t>
            </a:r>
          </a:p>
          <a:p>
            <a:pPr eaLnBrk="1" hangingPunct="1"/>
            <a:r>
              <a:rPr lang="en-US" dirty="0"/>
              <a:t>Just as a regular will is a vehicle for passing on your material possessions, an ethical will is a way to pass on your philosophical possessions, your values,</a:t>
            </a:r>
          </a:p>
          <a:p>
            <a:pPr eaLnBrk="1" hangingPunct="1"/>
            <a:r>
              <a:rPr lang="en-US" dirty="0"/>
              <a:t>your ideas about what’s important in life,</a:t>
            </a:r>
          </a:p>
          <a:p>
            <a:pPr eaLnBrk="1" hangingPunct="1"/>
            <a:r>
              <a:rPr lang="en-US" dirty="0"/>
              <a:t>your wishes for the future.</a:t>
            </a:r>
          </a:p>
          <a:p>
            <a:pPr eaLnBrk="1" hangingPunct="1"/>
            <a:r>
              <a:rPr lang="en-US" dirty="0"/>
              <a:t>As it says in the slide, this is about intangibles – what’s in your heart, not what’s in your bank account.</a:t>
            </a:r>
          </a:p>
          <a:p>
            <a:pPr eaLnBrk="1" hangingPunct="1"/>
            <a:r>
              <a:rPr lang="en-US" dirty="0"/>
              <a:t>For some people, such a statement of values can actually be the foundation for making estate planning decisions. It might lead you to make specific charitable bequests.</a:t>
            </a:r>
          </a:p>
          <a:p>
            <a:pPr eaLnBrk="1" hangingPunct="1"/>
            <a:r>
              <a:rPr lang="en-US" dirty="0"/>
              <a:t>In other cases, it’s a way to transmit personal histories – the way a family Bible is passed from generation to generation.</a:t>
            </a:r>
          </a:p>
          <a:p>
            <a:pPr eaLnBrk="1" hangingPunct="1"/>
            <a:r>
              <a:rPr lang="en-US" dirty="0"/>
              <a:t>An ethical will can be added to or rewritten when you arrive at a milestone in your life or go through a major transition in your circumstances, not just when you’re trying to come to grips with the idea of your own mortality.</a:t>
            </a:r>
          </a:p>
          <a:p>
            <a:pPr eaLnBrk="1" hangingPunct="1"/>
            <a:r>
              <a:rPr lang="en-US" dirty="0"/>
              <a:t>This is obviously not a required legal document, but such a personal statement from you could mean a lot to your family.</a:t>
            </a:r>
          </a:p>
          <a:p>
            <a:pPr eaLnBrk="1" hangingPunct="1"/>
            <a:r>
              <a:rPr lang="en-US" dirty="0"/>
              <a:t>You might decide to make your ethical will part of a larger project to gather documents, mementoes, and written statements or letters from everyone, creating a family history.</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203393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When everything has been compiled, with any attachments necessary, what then?</a:t>
            </a:r>
          </a:p>
          <a:p>
            <a:pPr eaLnBrk="1" hangingPunct="1"/>
            <a:r>
              <a:rPr lang="en-US" dirty="0"/>
              <a:t>Who should hold copies? Your spouse or an adult child. Your attorney. Another advisor.</a:t>
            </a:r>
          </a:p>
          <a:p>
            <a:pPr eaLnBrk="1" hangingPunct="1"/>
            <a:r>
              <a:rPr lang="en-US" dirty="0"/>
              <a:t>Safe deposit box – if so make sure that access information is available.</a:t>
            </a:r>
          </a:p>
          <a:p>
            <a:pPr eaLnBrk="1" hangingPunct="1"/>
            <a:r>
              <a:rPr lang="en-US" dirty="0"/>
              <a:t>Home safe – combination needed.</a:t>
            </a:r>
          </a:p>
          <a:p>
            <a:pPr eaLnBrk="1" hangingPunct="1"/>
            <a:r>
              <a:rPr lang="en-US" dirty="0"/>
              <a:t>You may want to present </a:t>
            </a:r>
            <a:r>
              <a:rPr lang="en-US" u="sng" dirty="0"/>
              <a:t>The Family Love Letter</a:t>
            </a:r>
            <a:r>
              <a:rPr lang="en-US" dirty="0"/>
              <a:t> at a family meeting, perhaps attended by one or more of your advisors.</a:t>
            </a:r>
          </a:p>
          <a:p>
            <a:pPr eaLnBrk="1" hangingPunct="1"/>
            <a:r>
              <a:rPr lang="en-US" dirty="0"/>
              <a:t>Whether you have a meeting or talk to people individually, using </a:t>
            </a:r>
            <a:r>
              <a:rPr lang="en-US" u="sng" dirty="0"/>
              <a:t>The Family Love Letter</a:t>
            </a:r>
            <a:r>
              <a:rPr lang="en-US" dirty="0"/>
              <a:t> as a starting point, you can open a discussion about issues that many people find difficult to broach.</a:t>
            </a:r>
          </a:p>
          <a:p>
            <a:pPr eaLnBrk="1" hangingPunct="1"/>
            <a:r>
              <a:rPr lang="en-US" dirty="0"/>
              <a:t>A discussion within your family about the contents of this document may alert you to issues and problems that otherwise might cause conflict later on.</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336111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 conclusion, the creation of </a:t>
            </a:r>
            <a:r>
              <a:rPr lang="en-US" u="sng" dirty="0"/>
              <a:t>The Family Love Letter</a:t>
            </a:r>
            <a:r>
              <a:rPr lang="en-US" dirty="0"/>
              <a:t> can be the key to the smooth execution of your estate plan. Everything is listed, everything is accessible. No hunting, no chaos.</a:t>
            </a:r>
          </a:p>
          <a:p>
            <a:pPr eaLnBrk="1" hangingPunct="1"/>
            <a:r>
              <a:rPr lang="en-US" dirty="0"/>
              <a:t>But there are values to be derived now.</a:t>
            </a:r>
          </a:p>
          <a:p>
            <a:pPr eaLnBrk="1" hangingPunct="1"/>
            <a:r>
              <a:rPr lang="en-US" dirty="0"/>
              <a:t>You may discover that your papers are incomplete and you have to do some research now to finish this project. This could save you problems during your lifetime.</a:t>
            </a:r>
          </a:p>
          <a:p>
            <a:pPr eaLnBrk="1" hangingPunct="1"/>
            <a:r>
              <a:rPr lang="en-US" dirty="0"/>
              <a:t>More importantly, when you look at all your investments and policies – and their values, coverage amounts, and so forth – it may become clear to you that policy amounts should be increased, that you should step up contributions to a retirement account, that you should consolidate those IRA accounts, that your beneficiaries should be changed, or a variety of other adjustments you can deal with now.</a:t>
            </a:r>
          </a:p>
          <a:p>
            <a:pPr eaLnBrk="1" hangingPunct="1"/>
            <a:r>
              <a:rPr lang="en-US" dirty="0"/>
              <a:t>Discussing this material may be a good way to introduce an uncomfortable subject for you and for your family. It can help both you and your loved ones begin preparing for future events. It can help make this process an organic, meaningful, family activity.</a:t>
            </a:r>
          </a:p>
          <a:p>
            <a:pPr eaLnBrk="1" hangingPunct="1"/>
            <a:r>
              <a:rPr lang="en-US" dirty="0"/>
              <a:t>Families are connected over time by legacies – of both financial assets and family values – that pass from one generation to the next. Creating </a:t>
            </a:r>
            <a:r>
              <a:rPr lang="en-US" u="sng" dirty="0"/>
              <a:t>The Family Love Letter</a:t>
            </a:r>
            <a:r>
              <a:rPr lang="en-US" dirty="0"/>
              <a:t> can be a way to encourage openness about a whole range of matters affecting your generation and those that follow.</a:t>
            </a:r>
          </a:p>
          <a:p>
            <a:pPr eaLnBrk="1" hangingPunct="1"/>
            <a:r>
              <a:rPr lang="en-US" dirty="0"/>
              <a:t>Thank you all for coming.</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950318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107946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Our agenda today (this evening)</a:t>
            </a:r>
          </a:p>
          <a:p>
            <a:pPr eaLnBrk="1" hangingPunct="1"/>
            <a:r>
              <a:rPr lang="en-US" dirty="0"/>
              <a:t>The first thing I want to do is put </a:t>
            </a:r>
            <a:r>
              <a:rPr lang="en-US" u="sng" dirty="0"/>
              <a:t>The Family Love Letter</a:t>
            </a:r>
            <a:r>
              <a:rPr lang="en-US" dirty="0"/>
              <a:t> in context by talking briefly about the purpose of estate planning – what makes it important.</a:t>
            </a:r>
          </a:p>
          <a:p>
            <a:pPr eaLnBrk="1" hangingPunct="1"/>
            <a:r>
              <a:rPr lang="en-US" dirty="0"/>
              <a:t>Next, I will introduce </a:t>
            </a:r>
            <a:r>
              <a:rPr lang="en-US" u="sng" dirty="0"/>
              <a:t>The Family Love Letter</a:t>
            </a:r>
            <a:r>
              <a:rPr lang="en-US" dirty="0"/>
              <a:t> and go over what should be included in it and how it can be used.</a:t>
            </a:r>
          </a:p>
          <a:p>
            <a:pPr eaLnBrk="1" hangingPunct="1"/>
            <a:r>
              <a:rPr lang="en-US" dirty="0"/>
              <a:t>The last section of the presentation will instruct you on how to use </a:t>
            </a:r>
            <a:r>
              <a:rPr lang="en-US" u="sng" dirty="0"/>
              <a:t>The Family Love Letter</a:t>
            </a:r>
            <a:r>
              <a:rPr lang="en-US" dirty="0"/>
              <a:t> when it is complete.</a:t>
            </a:r>
          </a:p>
          <a:p>
            <a:pPr eaLnBrk="1" hangingPunct="1"/>
            <a:r>
              <a:rPr lang="en-US" dirty="0"/>
              <a:t>There’ll be time for questions after the presentation – but if there’s something you need clarified as we go along, please ask.</a:t>
            </a:r>
          </a:p>
          <a:p>
            <a:pPr eaLnBrk="1" hangingPunct="1"/>
            <a:r>
              <a:rPr lang="en-US" dirty="0"/>
              <a:t>Let’s begin.</a:t>
            </a:r>
            <a:endParaRPr lang="en-US" dirty="0">
              <a:cs typeface="Arial"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413190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Many people do not have a basic will. The failure to plan is in some part due to misconceptions.</a:t>
            </a:r>
          </a:p>
          <a:p>
            <a:pPr eaLnBrk="1" hangingPunct="1"/>
            <a:r>
              <a:rPr lang="en-US" dirty="0"/>
              <a:t>First, estate planning is not just for the rich. If you have any assets at all and loved ones who presumably will survive you, then you should have an estate plan. If you’re single, you probably have siblings, nieces, nephews, friends, or a favorite charity. </a:t>
            </a:r>
          </a:p>
          <a:p>
            <a:pPr eaLnBrk="1" hangingPunct="1"/>
            <a:r>
              <a:rPr lang="en-US" dirty="0"/>
              <a:t>Second, estate planning is not just for old people. Tragedy, in the form of accident or illness, can strike anyone. We all know of people who have died young – some of them perhaps without any plans in place, even a will.</a:t>
            </a:r>
          </a:p>
          <a:p>
            <a:pPr eaLnBrk="1" hangingPunct="1"/>
            <a:r>
              <a:rPr lang="en-US" dirty="0"/>
              <a:t>If there’s a chance that you may be incapacitated by illness or injury – and let’s face it, that chance is probably greater than any of us is comfortable thinking about – then there are estate planning measures that should be addressed.</a:t>
            </a:r>
          </a:p>
          <a:p>
            <a:pPr eaLnBrk="1" hangingPunct="1"/>
            <a:r>
              <a:rPr lang="en-US" dirty="0"/>
              <a:t>That being said, when you’re developing an estate plan it’s important to get away from the third misconception – thinking exclusively about DEATH and TAXES.</a:t>
            </a:r>
          </a:p>
          <a:p>
            <a:pPr eaLnBrk="1" hangingPunct="1"/>
            <a:r>
              <a:rPr lang="en-US" dirty="0"/>
              <a:t>Because if you focus on those two things, you’ll be diverted from what should be the real focus – the living, your loved ones who live on, and your legacy to them. You should focus on protecting your family and their lives going forward.</a:t>
            </a:r>
          </a:p>
          <a:p>
            <a:pPr eaLnBrk="1" hangingPunct="1"/>
            <a:r>
              <a:rPr lang="en-US" dirty="0"/>
              <a:t>Estate planning is basically for everyone, of all ages. Of course, the more assets one has, the more complex the estate plan may become. But everyone should have a plan.</a:t>
            </a:r>
          </a:p>
          <a:p>
            <a:pPr eaLnBrk="1" hangingPunct="1"/>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249848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READ SLIDE</a:t>
            </a:r>
          </a:p>
          <a:p>
            <a:pPr eaLnBrk="1" hangingPunct="1"/>
            <a:r>
              <a:rPr lang="en-US" dirty="0"/>
              <a:t>Taking them in reverse order:</a:t>
            </a:r>
          </a:p>
          <a:p>
            <a:pPr eaLnBrk="1" hangingPunct="1"/>
            <a:r>
              <a:rPr lang="en-US" dirty="0"/>
              <a:t>You should provide all the relevant information concerning your assets, liabilities and your wishes in the event of your death or incapacity</a:t>
            </a:r>
          </a:p>
          <a:p>
            <a:pPr eaLnBrk="1" hangingPunct="1"/>
            <a:r>
              <a:rPr lang="en-US" dirty="0"/>
              <a:t>And</a:t>
            </a:r>
          </a:p>
          <a:p>
            <a:pPr eaLnBrk="1" hangingPunct="1"/>
            <a:r>
              <a:rPr lang="en-US" dirty="0"/>
              <a:t>You have to draw up the legal documents that will ensure that your property is passed on or managed and family members are protected – according to your wishes.</a:t>
            </a:r>
          </a:p>
          <a:p>
            <a:pPr eaLnBrk="1" hangingPunct="1"/>
            <a:r>
              <a:rPr lang="en-US" dirty="0"/>
              <a:t>Time and careful thought needs to be devoted to your estate plan.</a:t>
            </a:r>
          </a:p>
          <a:p>
            <a:pPr eaLnBrk="1" hangingPunct="1"/>
            <a:r>
              <a:rPr lang="en-US" dirty="0"/>
              <a:t>Remember: Your loved ones have to live with the results of your planning – or failure to plan.</a:t>
            </a:r>
          </a:p>
          <a:p>
            <a:pPr eaLnBrk="1" hangingPunct="1"/>
            <a:r>
              <a:rPr lang="en-US" dirty="0"/>
              <a:t>That brings me to the subject of the next slide.</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282168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Without the proper documents in place, a family can be left in confusion upon your death. That’s the short term consequence. </a:t>
            </a:r>
          </a:p>
          <a:p>
            <a:pPr eaLnBrk="1" hangingPunct="1"/>
            <a:r>
              <a:rPr lang="en-US" dirty="0"/>
              <a:t>Without it clearly spelled out – and legally binding – declarations by you, the stage is set for conflict. Any existing family controversies will play themselves out with your legacy as the battlefield. New disputes are also likely to arise.</a:t>
            </a:r>
          </a:p>
          <a:p>
            <a:pPr eaLnBrk="1" hangingPunct="1"/>
            <a:r>
              <a:rPr lang="en-US" dirty="0"/>
              <a:t>If you die without a will, for example, your estate can be tied up for a prolonged period of time, legal and administrative fees can be exorbitant, and it is quite likely that your assets will not be distributed according to your wishes.</a:t>
            </a:r>
          </a:p>
          <a:p>
            <a:pPr eaLnBrk="1" hangingPunct="1"/>
            <a:r>
              <a:rPr lang="en-US" dirty="0"/>
              <a:t>Additionally, especially for larger estates, without careful planning, your estate could be taxed to the maximum and your heirs could be taxed to the maximum.</a:t>
            </a:r>
          </a:p>
          <a:p>
            <a:pPr eaLnBrk="1" hangingPunct="1"/>
            <a:r>
              <a:rPr lang="en-US" dirty="0"/>
              <a:t>There I go again, talking about taxes. But really – we’re talking about what you may have worked a lifetime to build – do you want it to be decimated by taxes, unnecessary taxes?</a:t>
            </a:r>
          </a:p>
          <a:p>
            <a:pPr eaLnBrk="1" hangingPunct="1"/>
            <a:r>
              <a:rPr lang="en-US" dirty="0"/>
              <a:t>You want the maximum to be passed on to your heirs – to the heirs you choose, in the proportion you choose.</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18748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Now that you understand the relevance of estate planning and recognize the prominent role that it plays in your future, lets discuss </a:t>
            </a:r>
            <a:r>
              <a:rPr lang="en-US" u="sng" dirty="0"/>
              <a:t>The Family Love Letter</a:t>
            </a:r>
            <a:r>
              <a:rPr lang="en-US" dirty="0"/>
              <a:t>.</a:t>
            </a:r>
          </a:p>
          <a:p>
            <a:pPr eaLnBrk="1" hangingPunct="1"/>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127326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With that said, we can focus on </a:t>
            </a:r>
            <a:r>
              <a:rPr lang="en-US" u="sng" dirty="0"/>
              <a:t>The Family Love Letter</a:t>
            </a:r>
            <a:r>
              <a:rPr lang="en-US" dirty="0"/>
              <a:t> in greater detail.</a:t>
            </a:r>
          </a:p>
          <a:p>
            <a:pPr eaLnBrk="1" hangingPunct="1"/>
            <a:r>
              <a:rPr lang="en-US" dirty="0"/>
              <a:t>Simply put, its purpose is to provide information at a time of confusion. A well-developed estate plan can’t help your loved ones if they don’t know about it, if they don’t know where the documentation is located.</a:t>
            </a:r>
          </a:p>
          <a:p>
            <a:pPr eaLnBrk="1" hangingPunct="1"/>
            <a:r>
              <a:rPr lang="en-US" dirty="0"/>
              <a:t>We’re talking about a time of trauma.</a:t>
            </a:r>
          </a:p>
          <a:p>
            <a:pPr eaLnBrk="1" hangingPunct="1"/>
            <a:r>
              <a:rPr lang="en-US" dirty="0"/>
              <a:t>The last thing a grieving family, or a family trying to cope with a gravely ill loved one needs, is to have to search for important documents or the many contracts, policies, deeds, decrees, et cetera, that may be necessary to deal with your death or incapacity and to go forward with their lives.</a:t>
            </a:r>
          </a:p>
          <a:p>
            <a:pPr eaLnBrk="1" hangingPunct="1"/>
            <a:r>
              <a:rPr lang="en-US" dirty="0"/>
              <a:t>Your spouse or other loved ones should not have to waste the time and emotional energies trying to gather material.</a:t>
            </a:r>
          </a:p>
          <a:p>
            <a:pPr eaLnBrk="1" hangingPunct="1"/>
            <a:r>
              <a:rPr lang="en-US" dirty="0"/>
              <a:t>What’s worse is that there could be assets that they don’t know to look for. Assets can be lost, perhaps permanently.</a:t>
            </a:r>
          </a:p>
          <a:p>
            <a:pPr eaLnBrk="1" hangingPunct="1"/>
            <a:r>
              <a:rPr lang="en-US" dirty="0"/>
              <a:t>You work hard for your family, you love them – that’s why this document is called </a:t>
            </a:r>
            <a:r>
              <a:rPr lang="en-US" u="sng" dirty="0"/>
              <a:t>The Family Love Letter</a:t>
            </a:r>
            <a:r>
              <a:rPr lang="en-US" dirty="0"/>
              <a:t> – you’re putting this together because you do love them and want to save them from confusion and worry, you want things to be able to proceed as smoothly as possible.</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180912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word “inventory” is a good word to describe </a:t>
            </a:r>
            <a:r>
              <a:rPr lang="en-US" u="sng" dirty="0"/>
              <a:t>The Family Love Letter</a:t>
            </a:r>
            <a:r>
              <a:rPr lang="en-US" dirty="0"/>
              <a:t>. </a:t>
            </a:r>
          </a:p>
          <a:p>
            <a:pPr eaLnBrk="1" hangingPunct="1"/>
            <a:r>
              <a:rPr lang="en-US" dirty="0"/>
              <a:t>What sort of information are we talking about compiling in this inventory? Well, let’s start by setting up four categories:</a:t>
            </a:r>
          </a:p>
          <a:p>
            <a:pPr eaLnBrk="1" hangingPunct="1">
              <a:buFontTx/>
              <a:buChar char="•"/>
            </a:pPr>
            <a:r>
              <a:rPr lang="en-US" dirty="0"/>
              <a:t>Advisors and Financial Information</a:t>
            </a:r>
          </a:p>
          <a:p>
            <a:pPr eaLnBrk="1" hangingPunct="1">
              <a:buFontTx/>
              <a:buChar char="•"/>
            </a:pPr>
            <a:r>
              <a:rPr lang="en-US" dirty="0"/>
              <a:t>Insurance and Benefits</a:t>
            </a:r>
          </a:p>
          <a:p>
            <a:pPr eaLnBrk="1" hangingPunct="1">
              <a:buFontTx/>
              <a:buChar char="•"/>
            </a:pPr>
            <a:r>
              <a:rPr lang="en-US" dirty="0"/>
              <a:t>Documents and Other Information</a:t>
            </a:r>
          </a:p>
          <a:p>
            <a:pPr eaLnBrk="1" hangingPunct="1">
              <a:buFontTx/>
              <a:buChar char="•"/>
            </a:pPr>
            <a:r>
              <a:rPr lang="en-US" dirty="0"/>
              <a:t>Attachments – e.g., Ethical Will</a:t>
            </a:r>
          </a:p>
          <a:p>
            <a:pPr eaLnBrk="1" hangingPunct="1"/>
            <a:r>
              <a:rPr lang="en-US" dirty="0"/>
              <a:t>We’ll look at each of these categories.</a:t>
            </a:r>
          </a:p>
          <a:p>
            <a:pPr eaLnBrk="1" hangingPunct="1"/>
            <a:r>
              <a:rPr lang="en-US" dirty="0"/>
              <a:t>What’s coming up is really a series of lists that contain the information and documentation that comprise </a:t>
            </a:r>
            <a:r>
              <a:rPr lang="en-US" u="sng" dirty="0"/>
              <a:t>The Family Love Letter</a:t>
            </a:r>
            <a:r>
              <a:rPr lang="en-US" dirty="0"/>
              <a:t>.</a:t>
            </a:r>
          </a:p>
          <a:p>
            <a:pPr eaLnBrk="1" hangingPunct="1"/>
            <a:r>
              <a:rPr lang="en-US" dirty="0"/>
              <a:t>Many of the documents referred to require storage in a secure location. So remember to include the location of any papers that are not attached to, or in the same place as the letter itself.</a:t>
            </a:r>
          </a:p>
          <a:p>
            <a:pPr eaLnBrk="1" hangingPunct="1"/>
            <a:r>
              <a:rPr lang="en-US" dirty="0"/>
              <a:t>Remember, the more thorough you are, the easier things will be for your loved ones later on.</a:t>
            </a:r>
            <a:endParaRPr lang="en-US" dirty="0">
              <a:cs typeface="Arial"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300081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4037244233"/>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3276186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20959853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8" y="3670303"/>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0"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8"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4140553510"/>
      </p:ext>
    </p:extLst>
  </p:cSld>
  <p:clrMapOvr>
    <a:masterClrMapping/>
  </p:clrMapOvr>
  <p:extLst>
    <p:ext uri="{DCECCB84-F9BA-43D5-87BE-67443E8EF086}">
      <p15:sldGuideLst xmlns:p15="http://schemas.microsoft.com/office/powerpoint/2012/main">
        <p15:guide id="3" orient="horz" pos="235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3406316783"/>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6289481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77580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6"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4225478800"/>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536658924"/>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72973013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895604"/>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37464461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3"/>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851879954"/>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47691910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336223822"/>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2"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46811371"/>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6"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7"/>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7"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0"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8"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1173059427"/>
      </p:ext>
    </p:extLst>
  </p:cSld>
  <p:clrMapOvr>
    <a:masterClrMapping/>
  </p:clrMapOvr>
  <p:extLst>
    <p:ext uri="{DCECCB84-F9BA-43D5-87BE-67443E8EF086}">
      <p15:sldGuideLst xmlns:p15="http://schemas.microsoft.com/office/powerpoint/2012/main">
        <p15:guide id="2" orient="horz" pos="1272">
          <p15:clr>
            <a:srgbClr val="FBAE40"/>
          </p15:clr>
        </p15:guide>
        <p15:guide id="3" orient="horz" pos="2592">
          <p15:clr>
            <a:srgbClr val="FBAE40"/>
          </p15:clr>
        </p15:guide>
        <p15:guide id="4" orient="horz" pos="3888">
          <p15:clr>
            <a:srgbClr val="FBAE40"/>
          </p15:clr>
        </p15:guide>
        <p15:guide id="5" pos="1128">
          <p15:clr>
            <a:srgbClr val="FBAE40"/>
          </p15:clr>
        </p15:guide>
        <p15:guide id="6" pos="7704">
          <p15:clr>
            <a:srgbClr val="FBAE40"/>
          </p15:clr>
        </p15:guide>
        <p15:guide id="7" orient="horz" pos="283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IBM Eliot Sans Medium" panose="020B0703050000000000"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2"/>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IBM Plex Sans" panose="020B050305020300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IBM Eliot Sans Medium" panose="020B0703050000000000" pitchFamily="34" charset="0"/>
              </a:defRPr>
            </a:lvl1pPr>
          </a:lstStyle>
          <a:p>
            <a:pPr lvl="0"/>
            <a:r>
              <a:rPr lang="en-US" dirty="0"/>
              <a:t>Month 00 2019</a:t>
            </a:r>
          </a:p>
        </p:txBody>
      </p:sp>
    </p:spTree>
    <p:extLst>
      <p:ext uri="{BB962C8B-B14F-4D97-AF65-F5344CB8AC3E}">
        <p14:creationId xmlns:p14="http://schemas.microsoft.com/office/powerpoint/2010/main" val="30774347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221889296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257636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6032855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0" y="501418"/>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5"/>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295021549"/>
      </p:ext>
    </p:extLst>
  </p:cSld>
  <p:clrMapOvr>
    <a:masterClrMapping/>
  </p:clrMapOvr>
  <p:extLst>
    <p:ext uri="{DCECCB84-F9BA-43D5-87BE-67443E8EF086}">
      <p15:sldGuideLst xmlns:p15="http://schemas.microsoft.com/office/powerpoint/2012/main">
        <p15:guide id="1" orient="horz" pos="35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96873347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4"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7"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7"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5" y="400484"/>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4"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7"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7"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4"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7"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7"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4"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7"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7"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09"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09"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09"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09"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2865760056"/>
      </p:ext>
    </p:extLst>
  </p:cSld>
  <p:clrMapOvr>
    <a:masterClrMapping/>
  </p:clrMapOvr>
  <p:extLst>
    <p:ext uri="{DCECCB84-F9BA-43D5-87BE-67443E8EF086}">
      <p15:sldGuideLst xmlns:p15="http://schemas.microsoft.com/office/powerpoint/2012/main">
        <p15:guide id="1" pos="3435"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28060145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2728676467"/>
      </p:ext>
    </p:extLst>
  </p:cSld>
  <p:clrMapOvr>
    <a:masterClrMapping/>
  </p:clrMapOvr>
  <p:extLst>
    <p:ext uri="{DCECCB84-F9BA-43D5-87BE-67443E8EF086}">
      <p15:sldGuideLst xmlns:p15="http://schemas.microsoft.com/office/powerpoint/2012/main">
        <p15:guide id="1" pos="2616">
          <p15:clr>
            <a:srgbClr val="FBAE40"/>
          </p15:clr>
        </p15:guide>
        <p15:guide id="2" pos="4920">
          <p15:clr>
            <a:srgbClr val="FBAE40"/>
          </p15:clr>
        </p15:guide>
        <p15:guide id="3" pos="7224">
          <p15:clr>
            <a:srgbClr val="FBAE40"/>
          </p15:clr>
        </p15:guide>
        <p15:guide id="4" orient="horz" pos="312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734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6"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689757963"/>
      </p:ext>
    </p:extLst>
  </p:cSld>
  <p:clrMapOvr>
    <a:masterClrMapping/>
  </p:clrMapOvr>
  <p:extLst>
    <p:ext uri="{DCECCB84-F9BA-43D5-87BE-67443E8EF086}">
      <p15:sldGuideLst xmlns:p15="http://schemas.microsoft.com/office/powerpoint/2012/main">
        <p15:guide id="1" orient="horz" pos="4602">
          <p15:clr>
            <a:srgbClr val="FBAE40"/>
          </p15:clr>
        </p15:guide>
        <p15:guide id="2" orient="horz" pos="14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8073203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4"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7"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7"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5" y="400484"/>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4"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7"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7"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4"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7"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7"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4"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7"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7"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09"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09"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09"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09"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1852688958"/>
      </p:ext>
    </p:extLst>
  </p:cSld>
  <p:clrMapOvr>
    <a:masterClrMapping/>
  </p:clrMapOvr>
  <p:extLst>
    <p:ext uri="{DCECCB84-F9BA-43D5-87BE-67443E8EF086}">
      <p15:sldGuideLst xmlns:p15="http://schemas.microsoft.com/office/powerpoint/2012/main">
        <p15:guide id="1" pos="3435">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11087072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55287185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607604056"/>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27584631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03117044"/>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2"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8"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4"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5" y="400484"/>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462281014"/>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1"/>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7"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6"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1"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p:ext uri="{DCECCB84-F9BA-43D5-87BE-67443E8EF086}">
      <p15:sldGuideLst xmlns:p15="http://schemas.microsoft.com/office/powerpoint/2012/main">
        <p15:guide id="1" orient="horz" pos="2088">
          <p15:clr>
            <a:srgbClr val="FBAE40"/>
          </p15:clr>
        </p15:guide>
        <p15:guide id="3" orient="horz" pos="3168">
          <p15:clr>
            <a:srgbClr val="FBAE40"/>
          </p15:clr>
        </p15:guide>
        <p15:guide id="9" pos="504">
          <p15:clr>
            <a:srgbClr val="FBAE40"/>
          </p15:clr>
        </p15:guide>
        <p15:guide id="11" orient="horz" pos="436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6"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8"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p:ext uri="{DCECCB84-F9BA-43D5-87BE-67443E8EF086}">
      <p15:sldGuideLst xmlns:p15="http://schemas.microsoft.com/office/powerpoint/2012/main">
        <p15:guide id="1" orient="horz" pos="2088">
          <p15:clr>
            <a:srgbClr val="FBAE40"/>
          </p15:clr>
        </p15:guide>
        <p15:guide id="4" pos="8616">
          <p15:clr>
            <a:srgbClr val="FBAE40"/>
          </p15:clr>
        </p15:guide>
        <p15:guide id="8" orient="horz" pos="2280">
          <p15:clr>
            <a:srgbClr val="FBAE40"/>
          </p15:clr>
        </p15:guide>
        <p15:guide id="9" orient="horz" pos="3168">
          <p15:clr>
            <a:srgbClr val="FBAE40"/>
          </p15:clr>
        </p15:guide>
        <p15:guide id="10" orient="horz" pos="4368">
          <p15:clr>
            <a:srgbClr val="FBAE40"/>
          </p15:clr>
        </p15:guide>
        <p15:guide id="11" pos="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24675644"/>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51741217"/>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771055689"/>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8" y="3670303"/>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0"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8"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945039001"/>
      </p:ext>
    </p:extLst>
  </p:cSld>
  <p:clrMapOvr>
    <a:masterClrMapping/>
  </p:clrMapOvr>
  <p:extLst>
    <p:ext uri="{DCECCB84-F9BA-43D5-87BE-67443E8EF086}">
      <p15:sldGuideLst xmlns:p15="http://schemas.microsoft.com/office/powerpoint/2012/main">
        <p15:guide id="3" orient="horz" pos="235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339448003"/>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7948669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994827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588353534"/>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295394837"/>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8562321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895604"/>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2327692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3"/>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3430225"/>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1676781"/>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75424479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2"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3175020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106884214"/>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6"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7"/>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7"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0"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8"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3023706122"/>
      </p:ext>
    </p:extLst>
  </p:cSld>
  <p:clrMapOvr>
    <a:masterClrMapping/>
  </p:clrMapOvr>
  <p:extLst>
    <p:ext uri="{DCECCB84-F9BA-43D5-87BE-67443E8EF086}">
      <p15:sldGuideLst xmlns:p15="http://schemas.microsoft.com/office/powerpoint/2012/main">
        <p15:guide id="2" orient="horz" pos="1272">
          <p15:clr>
            <a:srgbClr val="FBAE40"/>
          </p15:clr>
        </p15:guide>
        <p15:guide id="3" orient="horz" pos="2592">
          <p15:clr>
            <a:srgbClr val="FBAE40"/>
          </p15:clr>
        </p15:guide>
        <p15:guide id="4" orient="horz" pos="3888">
          <p15:clr>
            <a:srgbClr val="FBAE40"/>
          </p15:clr>
        </p15:guide>
        <p15:guide id="5" pos="1128">
          <p15:clr>
            <a:srgbClr val="FBAE40"/>
          </p15:clr>
        </p15:guide>
        <p15:guide id="6" pos="7704">
          <p15:clr>
            <a:srgbClr val="FBAE40"/>
          </p15:clr>
        </p15:guide>
        <p15:guide id="7" orient="horz" pos="2832">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IBM Eliot Sans Medium" panose="020B0703050000000000"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2"/>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965813069"/>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457200" y="5927064"/>
            <a:ext cx="13715999" cy="1549248"/>
          </a:xfrm>
          <a:prstGeom prst="rect">
            <a:avLst/>
          </a:prstGeom>
        </p:spPr>
        <p:txBody>
          <a:bodyPr/>
          <a:lstStyle>
            <a:lvl1pPr marL="0" indent="0" algn="ctr">
              <a:buNone/>
              <a:defRPr sz="540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8947624" y="7517567"/>
            <a:ext cx="493776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59639" y="499294"/>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000963372"/>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608" userDrawn="1">
          <p15:clr>
            <a:srgbClr val="FBAE40"/>
          </p15:clr>
        </p15:guide>
        <p15:guide id="8" pos="2784" userDrawn="1">
          <p15:clr>
            <a:srgbClr val="FBAE40"/>
          </p15:clr>
        </p15:guide>
        <p15:guide id="9" pos="3984" userDrawn="1">
          <p15:clr>
            <a:srgbClr val="FBAE40"/>
          </p15:clr>
        </p15:guide>
        <p15:guide id="10" pos="408" userDrawn="1">
          <p15:clr>
            <a:srgbClr val="FBAE40"/>
          </p15:clr>
        </p15:guide>
        <p15:guide id="11" pos="5184" userDrawn="1">
          <p15:clr>
            <a:srgbClr val="FBAE40"/>
          </p15:clr>
        </p15:guide>
        <p15:guide id="12" pos="636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756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4630400" cy="8229600"/>
          </a:xfrm>
          <a:prstGeom prst="rect">
            <a:avLst/>
          </a:prstGeom>
        </p:spPr>
        <p:txBody>
          <a:bodyPr anchor="ctr"/>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723136" y="1545337"/>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1289306" y="1453896"/>
            <a:ext cx="11676888"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689124" y="38576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342145" y="38576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628924" y="60547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1281945" y="60547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12202440" y="59531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11867036" y="59531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12202440" y="42894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11867036" y="42894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5030879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67104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2286000"/>
            <a:ext cx="146304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20955"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872779"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chemeClr val="bg2"/>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chemeClr val="bg2"/>
                </a:solidFill>
                <a:latin typeface="IBM Eliot Sans Medium" panose="020B0703050000000000" pitchFamily="34" charset="0"/>
              </a:defRPr>
            </a:lvl1pPr>
          </a:lstStyle>
          <a:p>
            <a:r>
              <a:rPr lang="en-US"/>
              <a:t>Presentation Title Here – Month 00, 000</a:t>
            </a:r>
            <a:endParaRPr lang="en-US" dirty="0"/>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3581400"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p:ext uri="{DCECCB84-F9BA-43D5-87BE-67443E8EF086}">
      <p15:sldGuideLst xmlns:p15="http://schemas.microsoft.com/office/powerpoint/2012/main">
        <p15:guide id="1" pos="2616">
          <p15:clr>
            <a:srgbClr val="FBAE40"/>
          </p15:clr>
        </p15:guide>
        <p15:guide id="2" pos="4920">
          <p15:clr>
            <a:srgbClr val="FBAE40"/>
          </p15:clr>
        </p15:guide>
        <p15:guide id="3" pos="7224">
          <p15:clr>
            <a:srgbClr val="FBAE40"/>
          </p15:clr>
        </p15:guide>
        <p15:guide id="4" orient="horz" pos="312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2"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8"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4"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2472" userDrawn="1">
          <p15:clr>
            <a:srgbClr val="FBAE40"/>
          </p15:clr>
        </p15:guide>
        <p15:guide id="4" pos="4656" userDrawn="1">
          <p15:clr>
            <a:srgbClr val="FBAE40"/>
          </p15:clr>
        </p15:guide>
        <p15:guide id="5" pos="6792"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518161267"/>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7309485" y="7137"/>
            <a:ext cx="7320915" cy="8222464"/>
          </a:xfrm>
          <a:prstGeom prst="rect">
            <a:avLst/>
          </a:prstGeom>
          <a:solidFill>
            <a:schemeClr val="bg1">
              <a:lumMod val="95000"/>
            </a:schemeClr>
          </a:solidFill>
          <a:ln>
            <a:noFill/>
          </a:ln>
        </p:spPr>
        <p:txBody>
          <a:bodyPr anchor="ctr"/>
          <a:lstStyle>
            <a:lvl1pPr marL="0" indent="0" algn="ctr">
              <a:buNone/>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indent="0" algn="ctr">
              <a:buNone/>
              <a:defRPr sz="16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5149408"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20325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20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5" y="400484"/>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55085328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1"/>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7"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6"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1"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504" userDrawn="1">
          <p15:clr>
            <a:srgbClr val="FBAE40"/>
          </p15:clr>
        </p15:guide>
        <p15:guide id="11" orient="horz" pos="4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6"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8"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8616"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45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83411755"/>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95167397"/>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38236890"/>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92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8" y="3670303"/>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0"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8"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2522332599"/>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784297882"/>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91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9168"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93556632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p:ext uri="{DCECCB84-F9BA-43D5-87BE-67443E8EF086}">
      <p15:sldGuideLst xmlns:p15="http://schemas.microsoft.com/office/powerpoint/2012/main">
        <p15:guide id="5" pos="2304"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78978136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8088" userDrawn="1">
          <p15:clr>
            <a:srgbClr val="FBAE40"/>
          </p15:clr>
        </p15:guide>
        <p15:guide id="3"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53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04321240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535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895604"/>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29454497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p:ext uri="{DCECCB84-F9BA-43D5-87BE-67443E8EF086}">
      <p15:sldGuideLst xmlns:p15="http://schemas.microsoft.com/office/powerpoint/2012/main">
        <p15:guide id="1" pos="4248"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3"/>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781808171"/>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4344" userDrawn="1">
          <p15:clr>
            <a:srgbClr val="FBAE40"/>
          </p15:clr>
        </p15:guide>
        <p15:guide id="7" pos="902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87417484"/>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62493733"/>
      </p:ext>
    </p:extLst>
  </p:cSld>
  <p:clrMapOvr>
    <a:masterClrMapping/>
  </p:clrMapOvr>
  <p:extLst>
    <p:ext uri="{DCECCB84-F9BA-43D5-87BE-67443E8EF086}">
      <p15:sldGuideLst xmlns:p15="http://schemas.microsoft.com/office/powerpoint/2012/main">
        <p15:guide id="1" pos="9168" userDrawn="1">
          <p15:clr>
            <a:srgbClr val="FBAE40"/>
          </p15:clr>
        </p15:guide>
        <p15:guide id="2" orient="horz" pos="1440" userDrawn="1">
          <p15:clr>
            <a:srgbClr val="FBAE40"/>
          </p15:clr>
        </p15:guide>
        <p15:guide id="3" orient="horz" pos="4344" userDrawn="1">
          <p15:clr>
            <a:srgbClr val="FBAE40"/>
          </p15:clr>
        </p15:guide>
        <p15:guide id="4" pos="909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2"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272139071"/>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2160" userDrawn="1">
          <p15:clr>
            <a:srgbClr val="FBAE40"/>
          </p15:clr>
        </p15:guide>
        <p15:guide id="6" orient="horz" pos="10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6"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7"/>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7"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0"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8"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4279759492"/>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1128" userDrawn="1">
          <p15:clr>
            <a:srgbClr val="FBAE40"/>
          </p15:clr>
        </p15:guide>
        <p15:guide id="6" pos="7704" userDrawn="1">
          <p15:clr>
            <a:srgbClr val="FBAE40"/>
          </p15:clr>
        </p15:guide>
        <p15:guide id="7" orient="horz" pos="28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457200" y="5927064"/>
            <a:ext cx="13715999" cy="1549248"/>
          </a:xfrm>
          <a:prstGeom prst="rect">
            <a:avLst/>
          </a:prstGeom>
        </p:spPr>
        <p:txBody>
          <a:bodyPr/>
          <a:lstStyle>
            <a:lvl1pPr marL="0" indent="0" algn="ctr">
              <a:buNone/>
              <a:defRPr sz="540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8947624" y="7517567"/>
            <a:ext cx="493776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59639" y="499294"/>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966729257"/>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0" y="501418"/>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5"/>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4062833001"/>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4630400" cy="8229600"/>
          </a:xfrm>
          <a:prstGeom prst="rect">
            <a:avLst/>
          </a:prstGeom>
        </p:spPr>
        <p:txBody>
          <a:bodyPr anchor="ctr"/>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723136" y="1545337"/>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1289306" y="1453896"/>
            <a:ext cx="11676888"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689124" y="38576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342145" y="38576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628924" y="60547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1281945" y="60547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12202440" y="59531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11867036" y="59531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12202440" y="42894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11867036" y="42894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748520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7309485" y="7137"/>
            <a:ext cx="7320915" cy="8222464"/>
          </a:xfrm>
          <a:prstGeom prst="rect">
            <a:avLst/>
          </a:prstGeom>
          <a:solidFill>
            <a:schemeClr val="bg1">
              <a:lumMod val="95000"/>
            </a:schemeClr>
          </a:solidFill>
          <a:ln>
            <a:noFill/>
          </a:ln>
        </p:spPr>
        <p:txBody>
          <a:bodyPr anchor="ctr"/>
          <a:lstStyle>
            <a:lvl1pPr marL="0" indent="0" algn="ctr">
              <a:buNone/>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748731364"/>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p:ext uri="{DCECCB84-F9BA-43D5-87BE-67443E8EF086}">
      <p15:sldGuideLst xmlns:p15="http://schemas.microsoft.com/office/powerpoint/2012/main">
        <p15:guide id="1" pos="418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indent="0" algn="ctr">
              <a:buNone/>
              <a:defRPr sz="16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5149408"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20325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IBM Eliot Sans Medium" panose="020B0703050000000000"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2"/>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IBM Plex Sans" panose="020B050305020300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IBM Eliot Sans Medium" panose="020B0703050000000000" pitchFamily="34" charset="0"/>
              </a:defRPr>
            </a:lvl1pPr>
          </a:lstStyle>
          <a:p>
            <a:pPr lvl="0"/>
            <a:r>
              <a:rPr lang="en-US" dirty="0"/>
              <a:t>Month 00 2019</a:t>
            </a:r>
          </a:p>
        </p:txBody>
      </p:sp>
    </p:spTree>
    <p:extLst>
      <p:ext uri="{BB962C8B-B14F-4D97-AF65-F5344CB8AC3E}">
        <p14:creationId xmlns:p14="http://schemas.microsoft.com/office/powerpoint/2010/main" val="2571011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3563577033"/>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8212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1604671950"/>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0" y="501418"/>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5"/>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443679205"/>
      </p:ext>
    </p:extLst>
  </p:cSld>
  <p:clrMapOvr>
    <a:masterClrMapping/>
  </p:clrMapOvr>
  <p:extLst>
    <p:ext uri="{DCECCB84-F9BA-43D5-87BE-67443E8EF086}">
      <p15:sldGuideLst xmlns:p15="http://schemas.microsoft.com/office/powerpoint/2012/main">
        <p15:guide id="1" orient="horz" pos="35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26062046"/>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77212515"/>
      </p:ext>
    </p:extLst>
  </p:cSld>
  <p:clrMapOvr>
    <a:masterClrMapping/>
  </p:clrMapOvr>
  <p:extLst>
    <p:ext uri="{DCECCB84-F9BA-43D5-87BE-67443E8EF086}">
      <p15:sldGuideLst xmlns:p15="http://schemas.microsoft.com/office/powerpoint/2012/main">
        <p15:guide id="1" pos="4186"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99600965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927306491"/>
      </p:ext>
    </p:extLst>
  </p:cSld>
  <p:clrMapOvr>
    <a:masterClrMapping/>
  </p:clrMapOvr>
  <p:extLst>
    <p:ext uri="{DCECCB84-F9BA-43D5-87BE-67443E8EF086}">
      <p15:sldGuideLst xmlns:p15="http://schemas.microsoft.com/office/powerpoint/2012/main">
        <p15:guide id="1" pos="2616">
          <p15:clr>
            <a:srgbClr val="FBAE40"/>
          </p15:clr>
        </p15:guide>
        <p15:guide id="2" pos="4920">
          <p15:clr>
            <a:srgbClr val="FBAE40"/>
          </p15:clr>
        </p15:guide>
        <p15:guide id="3" pos="7224">
          <p15:clr>
            <a:srgbClr val="FBAE40"/>
          </p15:clr>
        </p15:guide>
        <p15:guide id="4" orient="horz" pos="31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388047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6"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467537232"/>
      </p:ext>
    </p:extLst>
  </p:cSld>
  <p:clrMapOvr>
    <a:masterClrMapping/>
  </p:clrMapOvr>
  <p:extLst>
    <p:ext uri="{DCECCB84-F9BA-43D5-87BE-67443E8EF086}">
      <p15:sldGuideLst xmlns:p15="http://schemas.microsoft.com/office/powerpoint/2012/main">
        <p15:guide id="1" orient="horz" pos="4602">
          <p15:clr>
            <a:srgbClr val="FBAE40"/>
          </p15:clr>
        </p15:guide>
        <p15:guide id="2" orient="horz" pos="14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856393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4"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7"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7"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5" y="400484"/>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4"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7"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7"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4"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7"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7"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4"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7"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7"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09"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09"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09"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09"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992145174"/>
      </p:ext>
    </p:extLst>
  </p:cSld>
  <p:clrMapOvr>
    <a:masterClrMapping/>
  </p:clrMapOvr>
  <p:extLst>
    <p:ext uri="{DCECCB84-F9BA-43D5-87BE-67443E8EF086}">
      <p15:sldGuideLst xmlns:p15="http://schemas.microsoft.com/office/powerpoint/2012/main">
        <p15:guide id="1" pos="343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52356718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196949786"/>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853319872"/>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1408452843"/>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860886"/>
      </p:ext>
    </p:extLst>
  </p:cSld>
  <p:clrMapOvr>
    <a:masterClrMapping/>
  </p:clrMapOvr>
  <p:extLst>
    <p:ext uri="{DCECCB84-F9BA-43D5-87BE-67443E8EF086}">
      <p15:sldGuideLst xmlns:p15="http://schemas.microsoft.com/office/powerpoint/2012/main">
        <p15:guide id="1" pos="2616" userDrawn="1">
          <p15:clr>
            <a:srgbClr val="FBAE40"/>
          </p15:clr>
        </p15:guide>
        <p15:guide id="2" pos="4920" userDrawn="1">
          <p15:clr>
            <a:srgbClr val="FBAE40"/>
          </p15:clr>
        </p15:guide>
        <p15:guide id="3" pos="7224" userDrawn="1">
          <p15:clr>
            <a:srgbClr val="FBAE40"/>
          </p15:clr>
        </p15:guide>
        <p15:guide id="4" orient="horz" pos="312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2"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8"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4"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5" y="400484"/>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419499926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1"/>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7"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6"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1"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p:ext uri="{DCECCB84-F9BA-43D5-87BE-67443E8EF086}">
      <p15:sldGuideLst xmlns:p15="http://schemas.microsoft.com/office/powerpoint/2012/main">
        <p15:guide id="1" orient="horz" pos="2088">
          <p15:clr>
            <a:srgbClr val="FBAE40"/>
          </p15:clr>
        </p15:guide>
        <p15:guide id="3" orient="horz" pos="3168">
          <p15:clr>
            <a:srgbClr val="FBAE40"/>
          </p15:clr>
        </p15:guide>
        <p15:guide id="9" pos="504">
          <p15:clr>
            <a:srgbClr val="FBAE40"/>
          </p15:clr>
        </p15:guide>
        <p15:guide id="11" orient="horz" pos="436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6"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8"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p:ext uri="{DCECCB84-F9BA-43D5-87BE-67443E8EF086}">
      <p15:sldGuideLst xmlns:p15="http://schemas.microsoft.com/office/powerpoint/2012/main">
        <p15:guide id="1" orient="horz" pos="2088">
          <p15:clr>
            <a:srgbClr val="FBAE40"/>
          </p15:clr>
        </p15:guide>
        <p15:guide id="4" pos="8616">
          <p15:clr>
            <a:srgbClr val="FBAE40"/>
          </p15:clr>
        </p15:guide>
        <p15:guide id="8" orient="horz" pos="2280">
          <p15:clr>
            <a:srgbClr val="FBAE40"/>
          </p15:clr>
        </p15:guide>
        <p15:guide id="9" orient="horz" pos="3168">
          <p15:clr>
            <a:srgbClr val="FBAE40"/>
          </p15:clr>
        </p15:guide>
        <p15:guide id="10" orient="horz" pos="4368">
          <p15:clr>
            <a:srgbClr val="FBAE40"/>
          </p15:clr>
        </p15:guide>
        <p15:guide id="11" pos="45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vmlDrawing" Target="../drawings/vmlDrawing2.vml"/><Relationship Id="rId3" Type="http://schemas.openxmlformats.org/officeDocument/2006/relationships/slideLayout" Target="../slideLayouts/slideLayout51.xml"/><Relationship Id="rId21" Type="http://schemas.openxmlformats.org/officeDocument/2006/relationships/image" Target="../media/image1.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2.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oleObject" Target="../embeddings/oleObject2.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ags" Target="../tags/tag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67.xml"/><Relationship Id="rId7" Type="http://schemas.openxmlformats.org/officeDocument/2006/relationships/vmlDrawing" Target="../drawings/vmlDrawing3.v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10"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image" Target="../media/image1.emf"/><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slideLayout" Target="../slideLayouts/slideLayout112.xml"/><Relationship Id="rId54" Type="http://schemas.openxmlformats.org/officeDocument/2006/relationships/oleObject" Target="../embeddings/oleObject5.bin"/><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tags" Target="../tags/tag6.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vmlDrawing" Target="../drawings/vmlDrawing5.v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8" Type="http://schemas.openxmlformats.org/officeDocument/2006/relationships/slideLayout" Target="../slideLayouts/slideLayout79.xml"/><Relationship Id="rId51" Type="http://schemas.openxmlformats.org/officeDocument/2006/relationships/theme" Target="../theme/theme5.xml"/><Relationship Id="rId3"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slideLayout" Target="../slideLayouts/slideLayout160.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50" Type="http://schemas.openxmlformats.org/officeDocument/2006/relationships/theme" Target="../theme/theme6.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46" Type="http://schemas.openxmlformats.org/officeDocument/2006/relationships/slideLayout" Target="../slideLayouts/slideLayout16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41" Type="http://schemas.openxmlformats.org/officeDocument/2006/relationships/slideLayout" Target="../slideLayouts/slideLayout162.xml"/><Relationship Id="rId54" Type="http://schemas.openxmlformats.org/officeDocument/2006/relationships/image" Target="../media/image1.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53" Type="http://schemas.openxmlformats.org/officeDocument/2006/relationships/oleObject" Target="../embeddings/oleObject6.bin"/><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49" Type="http://schemas.openxmlformats.org/officeDocument/2006/relationships/slideLayout" Target="../slideLayouts/slideLayout170.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tags" Target="../tags/tag7.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8" Type="http://schemas.openxmlformats.org/officeDocument/2006/relationships/slideLayout" Target="../slideLayouts/slideLayout129.xml"/><Relationship Id="rId51" Type="http://schemas.openxmlformats.org/officeDocument/2006/relationships/vmlDrawing" Target="../drawings/vmlDrawing6.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tags" Target="../tags/tag8.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vmlDrawing" Target="../drawings/vmlDrawing7.v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image" Target="../media/image1.emf"/><Relationship Id="rId10" Type="http://schemas.openxmlformats.org/officeDocument/2006/relationships/slideLayout" Target="../slideLayouts/slideLayout180.xml"/><Relationship Id="rId19" Type="http://schemas.openxmlformats.org/officeDocument/2006/relationships/theme" Target="../theme/theme7.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91.xml"/><Relationship Id="rId7" Type="http://schemas.openxmlformats.org/officeDocument/2006/relationships/vmlDrawing" Target="../drawings/vmlDrawing8.v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theme" Target="../theme/theme8.xml"/><Relationship Id="rId5" Type="http://schemas.openxmlformats.org/officeDocument/2006/relationships/slideLayout" Target="../slideLayouts/slideLayout193.xml"/><Relationship Id="rId10" Type="http://schemas.openxmlformats.org/officeDocument/2006/relationships/image" Target="../media/image1.emf"/><Relationship Id="rId4" Type="http://schemas.openxmlformats.org/officeDocument/2006/relationships/slideLayout" Target="../slideLayouts/slideLayout192.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1"/>
            </p:custDataLst>
            <p:extLst>
              <p:ext uri="{D42A27DB-BD31-4B8C-83A1-F6EECF244321}">
                <p14:modId xmlns:p14="http://schemas.microsoft.com/office/powerpoint/2010/main" val="3218024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6" name="think-cell Slide" r:id="rId52" imgW="216" imgH="216" progId="TCLayout.ActiveDocument.1">
                  <p:embed/>
                </p:oleObj>
              </mc:Choice>
              <mc:Fallback>
                <p:oleObj name="think-cell Slide" r:id="rId52"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The Family Love Letter– December 09, 2019</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2482" userDrawn="1">
          <p15:clr>
            <a:srgbClr val="FDE53C"/>
          </p15:clr>
        </p15:guide>
        <p15:guide id="15" orient="horz" pos="4896" userDrawn="1">
          <p15:clr>
            <a:srgbClr val="F26B43"/>
          </p15:clr>
        </p15:guide>
        <p15:guide id="16" pos="8928" userDrawn="1">
          <p15:clr>
            <a:srgbClr val="FDE53C"/>
          </p15:clr>
        </p15:guide>
        <p15:guide id="17" pos="288" userDrawn="1">
          <p15:clr>
            <a:srgbClr val="FDE53C"/>
          </p15:clr>
        </p15:guide>
        <p15:guide id="19" orient="horz" pos="288" userDrawn="1">
          <p15:clr>
            <a:srgbClr val="F26B43"/>
          </p15:clr>
        </p15:guide>
        <p15:guide id="20" pos="4567" userDrawn="1">
          <p15:clr>
            <a:srgbClr val="FDE53C"/>
          </p15:clr>
        </p15:guide>
        <p15:guide id="21" pos="4663" userDrawn="1">
          <p15:clr>
            <a:srgbClr val="FDE53C"/>
          </p15:clr>
        </p15:guide>
        <p15:guide id="22" pos="6754" userDrawn="1">
          <p15:clr>
            <a:srgbClr val="FDE53C"/>
          </p15:clr>
        </p15:guide>
        <p15:guide id="23" pos="6850" userDrawn="1">
          <p15:clr>
            <a:srgbClr val="FDE53C"/>
          </p15:clr>
        </p15:guide>
        <p15:guide id="24" pos="2400" userDrawn="1">
          <p15:clr>
            <a:srgbClr val="FDE53C"/>
          </p15:clr>
        </p15:guide>
        <p15:guide id="25" pos="1659" userDrawn="1">
          <p15:clr>
            <a:srgbClr val="FDE53C"/>
          </p15:clr>
        </p15:guide>
        <p15:guide id="26" pos="1754" userDrawn="1">
          <p15:clr>
            <a:srgbClr val="FDE53C"/>
          </p15:clr>
        </p15:guide>
        <p15:guide id="27" pos="3110" userDrawn="1">
          <p15:clr>
            <a:srgbClr val="FDE53C"/>
          </p15:clr>
        </p15:guide>
        <p15:guide id="28" pos="3205" userDrawn="1">
          <p15:clr>
            <a:srgbClr val="FDE53C"/>
          </p15:clr>
        </p15:guide>
        <p15:guide id="29" pos="6016" userDrawn="1">
          <p15:clr>
            <a:srgbClr val="FDE53C"/>
          </p15:clr>
        </p15:guide>
        <p15:guide id="30" pos="6102" userDrawn="1">
          <p15:clr>
            <a:srgbClr val="FDE53C"/>
          </p15:clr>
        </p15:guide>
        <p15:guide id="31" pos="7462" userDrawn="1">
          <p15:clr>
            <a:srgbClr val="FDE53C"/>
          </p15:clr>
        </p15:guide>
        <p15:guide id="32" pos="7557" userDrawn="1">
          <p15:clr>
            <a:srgbClr val="FDE53C"/>
          </p15:clr>
        </p15:guide>
        <p15:guide id="33" pos="7244" userDrawn="1">
          <p15:clr>
            <a:srgbClr val="FDE53C"/>
          </p15:clr>
        </p15:guide>
        <p15:guide id="34" orient="horz" pos="2692" userDrawn="1">
          <p15:clr>
            <a:srgbClr val="F26B43"/>
          </p15:clr>
        </p15:guide>
        <p15:guide id="35" pos="46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19"/>
            </p:custDataLst>
            <p:extLst>
              <p:ext uri="{D42A27DB-BD31-4B8C-83A1-F6EECF244321}">
                <p14:modId xmlns:p14="http://schemas.microsoft.com/office/powerpoint/2010/main" val="1830873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0" name="think-cell Slide" r:id="rId20" imgW="216" imgH="216" progId="TCLayout.ActiveDocument.1">
                  <p:embed/>
                </p:oleObj>
              </mc:Choice>
              <mc:Fallback>
                <p:oleObj name="think-cell Slide" r:id="rId20"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960" r:id="rId8"/>
    <p:sldLayoutId id="2147483794" r:id="rId9"/>
    <p:sldLayoutId id="2147483795" r:id="rId10"/>
    <p:sldLayoutId id="2147483796" r:id="rId11"/>
    <p:sldLayoutId id="2147483728" r:id="rId12"/>
    <p:sldLayoutId id="2147483797" r:id="rId13"/>
    <p:sldLayoutId id="2147483798" r:id="rId14"/>
    <p:sldLayoutId id="2147483799" r:id="rId15"/>
    <p:sldLayoutId id="2147483800" r:id="rId16"/>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extLst>
              <p:ext uri="{D42A27DB-BD31-4B8C-83A1-F6EECF244321}">
                <p14:modId xmlns:p14="http://schemas.microsoft.com/office/powerpoint/2010/main" val="106740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4"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extLst>
              <p:ext uri="{D42A27DB-BD31-4B8C-83A1-F6EECF244321}">
                <p14:modId xmlns:p14="http://schemas.microsoft.com/office/powerpoint/2010/main" val="365852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8"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pos="8928" userDrawn="1">
          <p15:clr>
            <a:srgbClr val="FDE53C"/>
          </p15:clr>
        </p15:guide>
        <p15:guide id="3" pos="288"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418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extLst>
              <p:ext uri="{D42A27DB-BD31-4B8C-83A1-F6EECF244321}">
                <p14:modId xmlns:p14="http://schemas.microsoft.com/office/powerpoint/2010/main" val="1521685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2"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6" name="think-cell Slide" r:id="rId53" imgW="216" imgH="216" progId="TCLayout.ActiveDocument.1">
                  <p:embed/>
                </p:oleObj>
              </mc:Choice>
              <mc:Fallback>
                <p:oleObj name="think-cell Slide" r:id="rId53"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 id="2147484063" r:id="rId30"/>
    <p:sldLayoutId id="2147484064" r:id="rId31"/>
    <p:sldLayoutId id="2147484065" r:id="rId32"/>
    <p:sldLayoutId id="2147484066" r:id="rId33"/>
    <p:sldLayoutId id="2147484067" r:id="rId34"/>
    <p:sldLayoutId id="2147484068" r:id="rId35"/>
    <p:sldLayoutId id="2147484069" r:id="rId36"/>
    <p:sldLayoutId id="2147484070" r:id="rId37"/>
    <p:sldLayoutId id="2147484071" r:id="rId38"/>
    <p:sldLayoutId id="2147484072" r:id="rId39"/>
    <p:sldLayoutId id="2147484073" r:id="rId40"/>
    <p:sldLayoutId id="2147484074" r:id="rId41"/>
    <p:sldLayoutId id="2147484075" r:id="rId42"/>
    <p:sldLayoutId id="2147484076" r:id="rId43"/>
    <p:sldLayoutId id="2147484077" r:id="rId44"/>
    <p:sldLayoutId id="2147484078" r:id="rId45"/>
    <p:sldLayoutId id="2147484079" r:id="rId46"/>
    <p:sldLayoutId id="2147484080" r:id="rId47"/>
    <p:sldLayoutId id="2147484081" r:id="rId48"/>
    <p:sldLayoutId id="2147484082" r:id="rId49"/>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0" name="think-cell Slide" r:id="rId22" imgW="216" imgH="216" progId="TCLayout.ActiveDocument.1">
                  <p:embed/>
                </p:oleObj>
              </mc:Choice>
              <mc:Fallback>
                <p:oleObj name="think-cell Slide" r:id="rId22"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4"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8"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pos="8928">
          <p15:clr>
            <a:srgbClr val="FDE53C"/>
          </p15:clr>
        </p15:guide>
        <p15:guide id="3" pos="288">
          <p15:clr>
            <a:srgbClr val="FDE53C"/>
          </p15:clr>
        </p15:guide>
        <p15:guide id="4" orient="horz" pos="2592">
          <p15:clr>
            <a:srgbClr val="FDE53C"/>
          </p15:clr>
        </p15:guide>
        <p15:guide id="5" orient="horz" pos="288">
          <p15:clr>
            <a:srgbClr val="F26B43"/>
          </p15:clr>
        </p15:guide>
        <p15:guide id="6" orient="horz" pos="4896">
          <p15:clr>
            <a:srgbClr val="F26B43"/>
          </p15:clr>
        </p15:guide>
        <p15:guide id="7" pos="41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2.xml"/><Relationship Id="rId4" Type="http://schemas.openxmlformats.org/officeDocument/2006/relationships/slideLayout" Target="../slideLayouts/slideLayout1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49.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D9632-9922-E948-A059-FE17FE857861}"/>
              </a:ext>
            </a:extLst>
          </p:cNvPr>
          <p:cNvSpPr>
            <a:spLocks noGrp="1"/>
          </p:cNvSpPr>
          <p:nvPr>
            <p:ph type="body" sz="quarter" idx="13"/>
          </p:nvPr>
        </p:nvSpPr>
        <p:spPr>
          <a:xfrm>
            <a:off x="2947140" y="4670676"/>
            <a:ext cx="8736118" cy="114866"/>
          </a:xfrm>
        </p:spPr>
        <p:txBody>
          <a:bodyPr/>
          <a:lstStyle/>
          <a:p>
            <a:r>
              <a:rPr lang="en-US" sz="3200" dirty="0">
                <a:latin typeface="Segoe UI" panose="020B0502040204020203" pitchFamily="34" charset="0"/>
                <a:ea typeface="Segoe UI" panose="020B0502040204020203" pitchFamily="34" charset="0"/>
                <a:cs typeface="Segoe UI" panose="020B0502040204020203" pitchFamily="34" charset="0"/>
              </a:rPr>
              <a:t>Key to the execution of your estate plan</a:t>
            </a:r>
          </a:p>
        </p:txBody>
      </p:sp>
      <p:sp>
        <p:nvSpPr>
          <p:cNvPr id="3" name="Text Placeholder 2">
            <a:extLst>
              <a:ext uri="{FF2B5EF4-FFF2-40B4-BE49-F238E27FC236}">
                <a16:creationId xmlns:a16="http://schemas.microsoft.com/office/drawing/2014/main" id="{C02A680B-005F-F24F-AC10-5A7FCEB1EC79}"/>
              </a:ext>
            </a:extLst>
          </p:cNvPr>
          <p:cNvSpPr>
            <a:spLocks noGrp="1"/>
          </p:cNvSpPr>
          <p:nvPr>
            <p:ph type="body" sz="quarter" idx="12"/>
          </p:nvPr>
        </p:nvSpPr>
        <p:spPr>
          <a:xfrm>
            <a:off x="457200" y="2975966"/>
            <a:ext cx="13716000" cy="2277683"/>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The Family Love Letter</a:t>
            </a:r>
            <a:endParaRPr lang="en-US" sz="2800" baseline="30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9C7BCA74-57BC-A14F-99A3-87C0E6E32EAE}"/>
              </a:ext>
            </a:extLst>
          </p:cNvPr>
          <p:cNvSpPr txBox="1"/>
          <p:nvPr/>
        </p:nvSpPr>
        <p:spPr>
          <a:xfrm>
            <a:off x="12699210" y="3591580"/>
            <a:ext cx="790413" cy="523220"/>
          </a:xfrm>
          <a:prstGeom prst="rect">
            <a:avLst/>
          </a:prstGeom>
          <a:noFill/>
          <a:ln>
            <a:noFill/>
          </a:ln>
        </p:spPr>
        <p:txBody>
          <a:bodyPr wrap="square" rtlCol="0">
            <a:spAutoFit/>
          </a:bodyPr>
          <a:lstStyle/>
          <a:p>
            <a:r>
              <a:rPr lang="en-US" sz="2800" baseline="30000" dirty="0">
                <a:latin typeface="Segoe UI" panose="020B0502040204020203" pitchFamily="34" charset="0"/>
                <a:ea typeface="Segoe UI" panose="020B0502040204020203" pitchFamily="34" charset="0"/>
                <a:cs typeface="Segoe UI" panose="020B0502040204020203" pitchFamily="34" charset="0"/>
              </a:rPr>
              <a:t>TM</a:t>
            </a:r>
            <a:endParaRPr lang="en-US" sz="2800" b="1" dirty="0">
              <a:solidFill>
                <a:schemeClr val="bg1"/>
              </a:solidFill>
              <a:latin typeface="Helvetica" pitchFamily="2" charset="0"/>
            </a:endParaRPr>
          </a:p>
        </p:txBody>
      </p:sp>
      <p:sp>
        <p:nvSpPr>
          <p:cNvPr id="6" name="TextBox 5">
            <a:extLst>
              <a:ext uri="{FF2B5EF4-FFF2-40B4-BE49-F238E27FC236}">
                <a16:creationId xmlns:a16="http://schemas.microsoft.com/office/drawing/2014/main" id="{40722A35-9B95-6241-AE7E-E4C12DBE9FAA}"/>
              </a:ext>
            </a:extLst>
          </p:cNvPr>
          <p:cNvSpPr txBox="1"/>
          <p:nvPr/>
        </p:nvSpPr>
        <p:spPr>
          <a:xfrm>
            <a:off x="2126325" y="6533991"/>
            <a:ext cx="10377748" cy="707886"/>
          </a:xfrm>
          <a:prstGeom prst="rect">
            <a:avLst/>
          </a:prstGeom>
          <a:noFill/>
          <a:ln>
            <a:solidFill>
              <a:schemeClr val="bg1">
                <a:lumMod val="50000"/>
              </a:schemeClr>
            </a:solidFill>
          </a:ln>
        </p:spPr>
        <p:txBody>
          <a:bodyPr wrap="square" lIns="182880" tIns="137160" bIns="137160" rtlCol="0">
            <a:spAutoFit/>
          </a:bodyPr>
          <a:lstStyle/>
          <a:p>
            <a:pPr algn="ctr"/>
            <a:r>
              <a:rPr lang="en-US" sz="1400" dirty="0">
                <a:solidFill>
                  <a:schemeClr val="bg1">
                    <a:lumMod val="50000"/>
                  </a:schemeClr>
                </a:solidFill>
                <a:latin typeface="Avenir Next Condensed Medium" panose="020B0506020202020204" pitchFamily="34" charset="0"/>
              </a:rPr>
              <a:t>Variable Annuities: </a:t>
            </a:r>
            <a:r>
              <a:rPr lang="en-US" sz="1000" baseline="30000" dirty="0">
                <a:solidFill>
                  <a:schemeClr val="bg1">
                    <a:lumMod val="50000"/>
                  </a:schemeClr>
                </a:solidFill>
                <a:latin typeface="Avenir Next Condensed Medium" panose="020B0506020202020204" pitchFamily="34" charset="0"/>
              </a:rPr>
              <a:t>•</a:t>
            </a:r>
            <a:r>
              <a:rPr lang="en-US" sz="1400" baseline="30000" dirty="0">
                <a:solidFill>
                  <a:schemeClr val="bg1">
                    <a:lumMod val="50000"/>
                  </a:schemeClr>
                </a:solidFill>
                <a:latin typeface="Avenir Next Condensed Medium" panose="020B0506020202020204" pitchFamily="34" charset="0"/>
              </a:rPr>
              <a:t> </a:t>
            </a:r>
            <a:r>
              <a:rPr lang="en-US" sz="1400" dirty="0">
                <a:solidFill>
                  <a:schemeClr val="bg1">
                    <a:lumMod val="50000"/>
                  </a:schemeClr>
                </a:solidFill>
                <a:latin typeface="Avenir Next Condensed Medium" panose="020B0506020202020204" pitchFamily="34" charset="0"/>
              </a:rPr>
              <a:t>Are Not a Deposit of Any Bank </a:t>
            </a:r>
            <a:r>
              <a:rPr lang="en-US" sz="1000" baseline="30000" dirty="0">
                <a:solidFill>
                  <a:schemeClr val="bg1">
                    <a:lumMod val="50000"/>
                  </a:schemeClr>
                </a:solidFill>
                <a:latin typeface="Avenir Next Condensed Medium" panose="020B0506020202020204" pitchFamily="34" charset="0"/>
              </a:rPr>
              <a:t>• </a:t>
            </a:r>
            <a:r>
              <a:rPr lang="en-US" sz="1400" dirty="0">
                <a:solidFill>
                  <a:schemeClr val="bg1">
                    <a:lumMod val="50000"/>
                  </a:schemeClr>
                </a:solidFill>
                <a:latin typeface="Avenir Next Condensed Medium" panose="020B0506020202020204" pitchFamily="34" charset="0"/>
              </a:rPr>
              <a:t>Are Not FDIC Insured</a:t>
            </a:r>
            <a:r>
              <a:rPr lang="en-US" sz="1000" dirty="0">
                <a:solidFill>
                  <a:schemeClr val="bg1">
                    <a:lumMod val="50000"/>
                  </a:schemeClr>
                </a:solidFill>
                <a:latin typeface="Avenir Next Condensed Medium" panose="020B0506020202020204" pitchFamily="34" charset="0"/>
              </a:rPr>
              <a:t> </a:t>
            </a:r>
            <a:r>
              <a:rPr lang="en-US" sz="1000" baseline="30000" dirty="0">
                <a:solidFill>
                  <a:schemeClr val="bg1">
                    <a:lumMod val="50000"/>
                  </a:schemeClr>
                </a:solidFill>
                <a:latin typeface="Avenir Next Condensed Medium" panose="020B0506020202020204" pitchFamily="34" charset="0"/>
              </a:rPr>
              <a:t>•  </a:t>
            </a:r>
            <a:r>
              <a:rPr lang="en-US" sz="1400" dirty="0">
                <a:solidFill>
                  <a:schemeClr val="bg1">
                    <a:lumMod val="50000"/>
                  </a:schemeClr>
                </a:solidFill>
                <a:latin typeface="Avenir Next Condensed Medium" panose="020B0506020202020204" pitchFamily="34" charset="0"/>
              </a:rPr>
              <a:t>Are Not Insured by Any Federal Government Agency</a:t>
            </a:r>
            <a:r>
              <a:rPr lang="en-US" sz="1000" dirty="0">
                <a:solidFill>
                  <a:schemeClr val="bg1">
                    <a:lumMod val="50000"/>
                  </a:schemeClr>
                </a:solidFill>
                <a:latin typeface="Avenir Next Condensed Medium" panose="020B0506020202020204" pitchFamily="34" charset="0"/>
              </a:rPr>
              <a:t> </a:t>
            </a:r>
            <a:r>
              <a:rPr lang="en-US" sz="1000" baseline="30000" dirty="0">
                <a:solidFill>
                  <a:schemeClr val="bg1">
                    <a:lumMod val="50000"/>
                  </a:schemeClr>
                </a:solidFill>
                <a:latin typeface="Avenir Next Condensed Medium" panose="020B0506020202020204" pitchFamily="34" charset="0"/>
              </a:rPr>
              <a:t>•  </a:t>
            </a:r>
            <a:r>
              <a:rPr lang="en-US" sz="1400" dirty="0">
                <a:solidFill>
                  <a:schemeClr val="bg1">
                    <a:lumMod val="50000"/>
                  </a:schemeClr>
                </a:solidFill>
                <a:latin typeface="Avenir Next Condensed Medium" panose="020B0506020202020204" pitchFamily="34" charset="0"/>
              </a:rPr>
              <a:t>Are Not Guaranteed by Any Bank or Savings Association</a:t>
            </a:r>
            <a:r>
              <a:rPr lang="en-US" sz="1000" dirty="0">
                <a:solidFill>
                  <a:schemeClr val="bg1">
                    <a:lumMod val="50000"/>
                  </a:schemeClr>
                </a:solidFill>
                <a:latin typeface="Avenir Next Condensed Medium" panose="020B0506020202020204" pitchFamily="34" charset="0"/>
              </a:rPr>
              <a:t> </a:t>
            </a:r>
            <a:r>
              <a:rPr lang="en-US" sz="1000" baseline="30000" dirty="0">
                <a:solidFill>
                  <a:schemeClr val="bg1">
                    <a:lumMod val="50000"/>
                  </a:schemeClr>
                </a:solidFill>
                <a:latin typeface="Avenir Next Condensed Medium" panose="020B0506020202020204" pitchFamily="34" charset="0"/>
              </a:rPr>
              <a:t>• </a:t>
            </a:r>
            <a:r>
              <a:rPr lang="en-US" sz="1400" dirty="0">
                <a:solidFill>
                  <a:schemeClr val="bg1">
                    <a:lumMod val="50000"/>
                  </a:schemeClr>
                </a:solidFill>
                <a:latin typeface="Avenir Next Condensed Medium" panose="020B0506020202020204" pitchFamily="34" charset="0"/>
              </a:rPr>
              <a:t>May Go Down in Value</a:t>
            </a:r>
            <a:endParaRPr lang="en-US" sz="900" baseline="30000" dirty="0">
              <a:solidFill>
                <a:schemeClr val="bg1">
                  <a:lumMod val="50000"/>
                </a:schemeClr>
              </a:solidFill>
              <a:latin typeface="Avenir Next Condensed Medium" panose="020B0506020202020204" pitchFamily="34" charset="0"/>
            </a:endParaRPr>
          </a:p>
        </p:txBody>
      </p:sp>
      <p:sp>
        <p:nvSpPr>
          <p:cNvPr id="7" name="Text Placeholder 1">
            <a:extLst>
              <a:ext uri="{FF2B5EF4-FFF2-40B4-BE49-F238E27FC236}">
                <a16:creationId xmlns:a16="http://schemas.microsoft.com/office/drawing/2014/main" id="{28EA5AA5-B1AA-344E-8AFA-1C03DBC49283}"/>
              </a:ext>
            </a:extLst>
          </p:cNvPr>
          <p:cNvSpPr txBox="1">
            <a:spLocks/>
          </p:cNvSpPr>
          <p:nvPr/>
        </p:nvSpPr>
        <p:spPr>
          <a:xfrm>
            <a:off x="4740466" y="5820157"/>
            <a:ext cx="5149466" cy="413367"/>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200" b="0" dirty="0">
                <a:solidFill>
                  <a:schemeClr val="bg1">
                    <a:lumMod val="50000"/>
                  </a:schemeClr>
                </a:solidFill>
                <a:latin typeface="+mj-lt"/>
                <a:ea typeface="Segoe UI" panose="020B0502040204020203" pitchFamily="34" charset="0"/>
                <a:cs typeface="Segoe UI" panose="020B0502040204020203" pitchFamily="34" charset="0"/>
              </a:rPr>
              <a:t>Created by John J. </a:t>
            </a:r>
            <a:r>
              <a:rPr lang="en-US" sz="1200" b="0" dirty="0" err="1">
                <a:solidFill>
                  <a:schemeClr val="bg1">
                    <a:lumMod val="50000"/>
                  </a:schemeClr>
                </a:solidFill>
                <a:latin typeface="+mj-lt"/>
                <a:ea typeface="Segoe UI" panose="020B0502040204020203" pitchFamily="34" charset="0"/>
                <a:cs typeface="Segoe UI" panose="020B0502040204020203" pitchFamily="34" charset="0"/>
              </a:rPr>
              <a:t>Scroggin</a:t>
            </a:r>
            <a:r>
              <a:rPr lang="en-US" sz="1200" b="0" dirty="0">
                <a:solidFill>
                  <a:schemeClr val="bg1">
                    <a:lumMod val="50000"/>
                  </a:schemeClr>
                </a:solidFill>
                <a:latin typeface="+mj-lt"/>
                <a:ea typeface="Segoe UI" panose="020B0502040204020203" pitchFamily="34" charset="0"/>
                <a:cs typeface="Segoe UI" panose="020B0502040204020203" pitchFamily="34" charset="0"/>
              </a:rPr>
              <a:t>, AEP, J.D., and co-authored by Donna Pagano, CFP® AXA Advisors, LLC and AXA Distributors, LLC New York, NY 10104 (212)314-4600</a:t>
            </a:r>
          </a:p>
        </p:txBody>
      </p:sp>
      <p:sp>
        <p:nvSpPr>
          <p:cNvPr id="8" name="Rectangle 7">
            <a:extLst>
              <a:ext uri="{FF2B5EF4-FFF2-40B4-BE49-F238E27FC236}">
                <a16:creationId xmlns:a16="http://schemas.microsoft.com/office/drawing/2014/main" id="{D8CEFABB-C0AE-E047-9042-48A7015DE5BE}"/>
              </a:ext>
            </a:extLst>
          </p:cNvPr>
          <p:cNvSpPr/>
          <p:nvPr/>
        </p:nvSpPr>
        <p:spPr>
          <a:xfrm>
            <a:off x="11543350" y="7772720"/>
            <a:ext cx="184731" cy="461665"/>
          </a:xfrm>
          <a:prstGeom prst="rect">
            <a:avLst/>
          </a:prstGeom>
        </p:spPr>
        <p:txBody>
          <a:bodyPr wrap="none">
            <a:spAutoFit/>
          </a:bodyPr>
          <a:lstStyle/>
          <a:p>
            <a:pPr>
              <a:spcBef>
                <a:spcPct val="50000"/>
              </a:spcBef>
            </a:pPr>
            <a:endParaRPr lang="en-US" sz="900" dirty="0">
              <a:latin typeface="+mn-lt"/>
              <a:ea typeface="Calibri" panose="020F0502020204030204" pitchFamily="34" charset="0"/>
              <a:cs typeface="Calibri" panose="020F0502020204030204" pitchFamily="34" charset="0"/>
            </a:endParaRPr>
          </a:p>
          <a:p>
            <a:pPr defTabSz="914400" eaLnBrk="1" hangingPunct="1">
              <a:spcBef>
                <a:spcPct val="50000"/>
              </a:spcBef>
            </a:pPr>
            <a:endParaRPr lang="en-US" sz="1000" dirty="0">
              <a:solidFill>
                <a:srgbClr val="8C8E8E"/>
              </a:solidFill>
              <a:cs typeface="Arial" charset="0"/>
            </a:endParaRPr>
          </a:p>
        </p:txBody>
      </p:sp>
      <p:sp>
        <p:nvSpPr>
          <p:cNvPr id="9" name="Rectangle 8">
            <a:extLst>
              <a:ext uri="{FF2B5EF4-FFF2-40B4-BE49-F238E27FC236}">
                <a16:creationId xmlns:a16="http://schemas.microsoft.com/office/drawing/2014/main" id="{09A6070B-6F4D-4B67-AF00-3014E4652B17}"/>
              </a:ext>
            </a:extLst>
          </p:cNvPr>
          <p:cNvSpPr/>
          <p:nvPr/>
        </p:nvSpPr>
        <p:spPr>
          <a:xfrm>
            <a:off x="361880" y="7810582"/>
            <a:ext cx="3254861" cy="254726"/>
          </a:xfrm>
          <a:prstGeom prst="rect">
            <a:avLst/>
          </a:prstGeom>
        </p:spPr>
        <p:txBody>
          <a:bodyPr/>
          <a:lstStyle/>
          <a:p>
            <a:pPr defTabSz="1097198">
              <a:lnSpc>
                <a:spcPct val="90000"/>
              </a:lnSpc>
              <a:spcBef>
                <a:spcPts val="1200"/>
              </a:spcBef>
            </a:pPr>
            <a:r>
              <a:rPr lang="en-US" sz="1100" dirty="0">
                <a:solidFill>
                  <a:schemeClr val="tx2"/>
                </a:solidFill>
                <a:latin typeface="+mj-lt"/>
                <a:cs typeface="Segoe UI" panose="020B0502040204020203" pitchFamily="34" charset="0"/>
              </a:rPr>
              <a:t>GE-2320832 (1/20) (Exp. 6/20) </a:t>
            </a:r>
            <a:r>
              <a:rPr lang="en-US" sz="1100" dirty="0">
                <a:solidFill>
                  <a:schemeClr val="tx2"/>
                </a:solidFill>
                <a:ea typeface="Calibri" panose="020F0502020204030204" pitchFamily="34" charset="0"/>
                <a:cs typeface="Calibri" panose="020F0502020204030204" pitchFamily="34" charset="0"/>
              </a:rPr>
              <a:t>FR2017-0314-0127/E</a:t>
            </a:r>
            <a:endParaRPr lang="en-US" sz="1050" dirty="0">
              <a:solidFill>
                <a:schemeClr val="tx2"/>
              </a:solidFill>
              <a:ea typeface="Calibri" panose="020F0502020204030204" pitchFamily="34" charset="0"/>
              <a:cs typeface="Calibri" panose="020F0502020204030204" pitchFamily="34" charset="0"/>
            </a:endParaRPr>
          </a:p>
          <a:p>
            <a:pPr defTabSz="1097198">
              <a:lnSpc>
                <a:spcPct val="90000"/>
              </a:lnSpc>
              <a:spcBef>
                <a:spcPts val="1200"/>
              </a:spcBef>
            </a:pPr>
            <a:r>
              <a:rPr lang="en-US" sz="1100" dirty="0">
                <a:solidFill>
                  <a:schemeClr val="tx2"/>
                </a:solidFill>
                <a:latin typeface="+mj-lt"/>
                <a:cs typeface="Segoe UI" panose="020B0502040204020203" pitchFamily="34" charset="0"/>
              </a:rPr>
              <a:t> </a:t>
            </a:r>
          </a:p>
          <a:p>
            <a:pPr algn="ctr" defTabSz="1097198">
              <a:lnSpc>
                <a:spcPct val="90000"/>
              </a:lnSpc>
              <a:spcBef>
                <a:spcPts val="1200"/>
              </a:spcBef>
            </a:pPr>
            <a:endParaRPr lang="en-US" sz="1100" dirty="0">
              <a:solidFill>
                <a:schemeClr val="tx2"/>
              </a:solidFill>
              <a:latin typeface="+mj-lt"/>
              <a:cs typeface="Segoe UI" panose="020B0502040204020203" pitchFamily="34" charset="0"/>
            </a:endParaRPr>
          </a:p>
        </p:txBody>
      </p:sp>
    </p:spTree>
    <p:extLst>
      <p:ext uri="{BB962C8B-B14F-4D97-AF65-F5344CB8AC3E}">
        <p14:creationId xmlns:p14="http://schemas.microsoft.com/office/powerpoint/2010/main" val="118882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558563"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People, documents/contacts/deeds, locations</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546376" y="3322828"/>
            <a:ext cx="13537648" cy="4230624"/>
          </a:xfrm>
        </p:spPr>
        <p:txBody>
          <a:bodyPr numCol="2"/>
          <a:lstStyle/>
          <a:p>
            <a:pPr marL="457200" lvl="0" indent="-457200">
              <a:lnSpc>
                <a:spcPct val="100000"/>
              </a:lnSpc>
              <a:buFont typeface="Arial" panose="020B0604020202020204" pitchFamily="34" charset="0"/>
              <a:buChar char="•"/>
            </a:pPr>
            <a:r>
              <a:rPr lang="en-US" sz="2400" dirty="0">
                <a:latin typeface="Segoe UI" panose="020B0502040204020203" pitchFamily="34" charset="0"/>
                <a:ea typeface="Segoe UI" panose="020B0502040204020203" pitchFamily="34" charset="0"/>
              </a:rPr>
              <a:t>Attorneys, Advisors, Agents, Brokers</a:t>
            </a:r>
          </a:p>
          <a:p>
            <a:pPr lvl="0">
              <a:lnSpc>
                <a:spcPct val="100000"/>
              </a:lnSpc>
            </a:pPr>
            <a:r>
              <a:rPr lang="en-US" sz="2400" b="1" dirty="0">
                <a:latin typeface="Segoe UI" panose="020B0502040204020203" pitchFamily="34" charset="0"/>
                <a:ea typeface="Segoe UI" panose="020B0502040204020203" pitchFamily="34" charset="0"/>
              </a:rPr>
              <a:t>	All contact information</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 Investment Strategy and Assets</a:t>
            </a:r>
          </a:p>
          <a:p>
            <a:pPr>
              <a:lnSpc>
                <a:spcPct val="100000"/>
              </a:lnSpc>
            </a:pPr>
            <a:r>
              <a:rPr lang="en-US" sz="2400" b="1" dirty="0">
                <a:latin typeface="Segoe UI" panose="020B0502040204020203" pitchFamily="34" charset="0"/>
                <a:ea typeface="Segoe UI" panose="020B0502040204020203" pitchFamily="34" charset="0"/>
              </a:rPr>
              <a:t>	Investment, retirement accounts,</a:t>
            </a:r>
            <a:br>
              <a:rPr lang="en-US" sz="2400" b="1" dirty="0">
                <a:latin typeface="Segoe UI" panose="020B0502040204020203" pitchFamily="34" charset="0"/>
                <a:ea typeface="Segoe UI" panose="020B0502040204020203" pitchFamily="34" charset="0"/>
              </a:rPr>
            </a:br>
            <a:r>
              <a:rPr lang="en-US" sz="2400" b="1" dirty="0">
                <a:latin typeface="Segoe UI" panose="020B0502040204020203" pitchFamily="34" charset="0"/>
                <a:ea typeface="Segoe UI" panose="020B0502040204020203" pitchFamily="34" charset="0"/>
              </a:rPr>
              <a:t>	</a:t>
            </a:r>
            <a:r>
              <a:rPr lang="en-US" sz="2400" b="1" dirty="0" err="1">
                <a:latin typeface="Segoe UI" panose="020B0502040204020203" pitchFamily="34" charset="0"/>
                <a:ea typeface="Segoe UI" panose="020B0502040204020203" pitchFamily="34" charset="0"/>
              </a:rPr>
              <a:t>eg.</a:t>
            </a:r>
            <a:r>
              <a:rPr lang="en-US" sz="2400" b="1" dirty="0">
                <a:latin typeface="Segoe UI" panose="020B0502040204020203" pitchFamily="34" charset="0"/>
                <a:ea typeface="Segoe UI" panose="020B0502040204020203" pitchFamily="34" charset="0"/>
              </a:rPr>
              <a:t>, IRAs, 40</a:t>
            </a:r>
            <a:r>
              <a:rPr lang="en-US" sz="2400" b="1"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b="1" dirty="0">
                <a:latin typeface="Segoe UI" panose="020B0502040204020203" pitchFamily="34" charset="0"/>
                <a:ea typeface="Segoe UI" panose="020B0502040204020203" pitchFamily="34" charset="0"/>
              </a:rPr>
              <a:t>k</a:t>
            </a:r>
            <a:r>
              <a:rPr lang="en-US" sz="2400" b="1"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b="1" dirty="0">
                <a:latin typeface="Segoe UI" panose="020B0502040204020203" pitchFamily="34" charset="0"/>
                <a:ea typeface="Segoe UI" panose="020B0502040204020203" pitchFamily="34" charset="0"/>
              </a:rPr>
              <a:t>, Social security</a:t>
            </a:r>
            <a:br>
              <a:rPr lang="en-US" sz="2400" b="1" dirty="0">
                <a:latin typeface="Segoe UI" panose="020B0502040204020203" pitchFamily="34" charset="0"/>
                <a:ea typeface="Segoe UI" panose="020B0502040204020203" pitchFamily="34" charset="0"/>
              </a:rPr>
            </a:br>
            <a:r>
              <a:rPr lang="en-US" sz="2400" b="1" dirty="0">
                <a:latin typeface="Segoe UI" panose="020B0502040204020203" pitchFamily="34" charset="0"/>
                <a:ea typeface="Segoe UI" panose="020B0502040204020203" pitchFamily="34" charset="0"/>
              </a:rPr>
              <a:t>	benefits, property, bank accounts,</a:t>
            </a:r>
          </a:p>
          <a:p>
            <a:pPr lvl="0">
              <a:lnSpc>
                <a:spcPct val="100000"/>
              </a:lnSpc>
            </a:pPr>
            <a:r>
              <a:rPr lang="en-US" sz="2400" b="1" dirty="0">
                <a:latin typeface="Segoe UI" panose="020B0502040204020203" pitchFamily="34" charset="0"/>
                <a:ea typeface="Segoe UI" panose="020B0502040204020203" pitchFamily="34" charset="0"/>
              </a:rPr>
              <a:t>	debts owed by you</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Frequent flier miles</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Airline, number, totals as of </a:t>
            </a:r>
            <a:r>
              <a:rPr lang="en-US" sz="2400" b="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b="1" dirty="0">
                <a:solidFill>
                  <a:srgbClr val="002577"/>
                </a:solidFill>
                <a:latin typeface="Segoe UI" panose="020B0502040204020203" pitchFamily="34" charset="0"/>
                <a:ea typeface="Segoe UI" panose="020B0502040204020203" pitchFamily="34" charset="0"/>
              </a:rPr>
              <a:t>date</a:t>
            </a:r>
            <a:r>
              <a:rPr lang="en-US" sz="2400" b="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2400" b="1" dirty="0">
              <a:solidFill>
                <a:srgbClr val="002577"/>
              </a:solidFill>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Liabilities</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Loans and financial obligations</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a:t>
            </a:r>
            <a:r>
              <a:rPr lang="en-US" sz="2400" b="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b="1" dirty="0">
                <a:solidFill>
                  <a:srgbClr val="002577"/>
                </a:solidFill>
                <a:latin typeface="Segoe UI" panose="020B0502040204020203" pitchFamily="34" charset="0"/>
                <a:ea typeface="Segoe UI" panose="020B0502040204020203" pitchFamily="34" charset="0"/>
              </a:rPr>
              <a:t>mortgage, bank or personal loans, 	leases, liens</a:t>
            </a:r>
            <a:r>
              <a:rPr lang="en-US" sz="2400" b="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Credit Card Information</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Card types, numbers, statements, </a:t>
            </a:r>
            <a:br>
              <a:rPr lang="en-US" sz="2400" b="1" dirty="0">
                <a:solidFill>
                  <a:srgbClr val="002577"/>
                </a:solidFill>
                <a:latin typeface="Segoe UI" panose="020B0502040204020203" pitchFamily="34" charset="0"/>
                <a:ea typeface="Segoe UI" panose="020B0502040204020203" pitchFamily="34" charset="0"/>
              </a:rPr>
            </a:br>
            <a:r>
              <a:rPr lang="en-US" sz="2400" b="1" dirty="0">
                <a:solidFill>
                  <a:srgbClr val="002577"/>
                </a:solidFill>
                <a:latin typeface="Segoe UI" panose="020B0502040204020203" pitchFamily="34" charset="0"/>
                <a:ea typeface="Segoe UI" panose="020B0502040204020203" pitchFamily="34" charset="0"/>
              </a:rPr>
              <a:t>	Web info, access info</a:t>
            </a: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Advisors and financial information</a:t>
            </a:r>
          </a:p>
        </p:txBody>
      </p:sp>
    </p:spTree>
    <p:extLst>
      <p:ext uri="{BB962C8B-B14F-4D97-AF65-F5344CB8AC3E}">
        <p14:creationId xmlns:p14="http://schemas.microsoft.com/office/powerpoint/2010/main" val="137979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392955"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People, documents/policies, locations, keys, passwords</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400326" y="3716528"/>
            <a:ext cx="13829748" cy="4055872"/>
          </a:xfrm>
        </p:spPr>
        <p:txBody>
          <a:bodyPr numCol="2"/>
          <a:lstStyle/>
          <a:p>
            <a:pPr marL="457200" indent="-457200">
              <a:lnSpc>
                <a:spcPct val="100000"/>
              </a:lnSpc>
              <a:buFont typeface="Arial" panose="020B0604020202020204" pitchFamily="34" charset="0"/>
              <a:buChar char="•"/>
            </a:pPr>
            <a:r>
              <a:rPr lang="en-US" sz="2400" dirty="0">
                <a:latin typeface="Segoe UI" panose="020B0502040204020203" pitchFamily="34" charset="0"/>
                <a:ea typeface="Segoe UI" panose="020B0502040204020203" pitchFamily="34" charset="0"/>
              </a:rPr>
              <a:t>All insurance – Life, health, Disability, </a:t>
            </a:r>
            <a:br>
              <a:rPr lang="en-US" sz="2400" dirty="0">
                <a:latin typeface="Segoe UI" panose="020B0502040204020203" pitchFamily="34" charset="0"/>
                <a:ea typeface="Segoe UI" panose="020B0502040204020203" pitchFamily="34" charset="0"/>
              </a:rPr>
            </a:br>
            <a:r>
              <a:rPr lang="en-US" sz="2400" dirty="0">
                <a:latin typeface="Segoe UI" panose="020B0502040204020203" pitchFamily="34" charset="0"/>
                <a:ea typeface="Segoe UI" panose="020B0502040204020203" pitchFamily="34" charset="0"/>
              </a:rPr>
              <a:t>LTC, Medicare/Medigap, Property </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latin typeface="Segoe UI" panose="020B0502040204020203" pitchFamily="34" charset="0"/>
                <a:ea typeface="Segoe UI" panose="020B0502040204020203" pitchFamily="34" charset="0"/>
              </a:rPr>
              <a:t>Home, Auto, etc.</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t>
            </a:r>
          </a:p>
          <a:p>
            <a:pPr lvl="0">
              <a:lnSpc>
                <a:spcPct val="100000"/>
              </a:lnSpc>
            </a:pPr>
            <a:r>
              <a:rPr lang="en-US" sz="2400" b="1" dirty="0">
                <a:latin typeface="Segoe UI" panose="020B0502040204020203" pitchFamily="34" charset="0"/>
                <a:ea typeface="Segoe UI" panose="020B0502040204020203" pitchFamily="34" charset="0"/>
              </a:rPr>
              <a:t>	Carriers, policies </a:t>
            </a:r>
            <a:r>
              <a:rPr lang="en-US" sz="2400" b="1"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b="1" dirty="0">
                <a:latin typeface="Segoe UI" panose="020B0502040204020203" pitchFamily="34" charset="0"/>
                <a:ea typeface="Segoe UI" panose="020B0502040204020203" pitchFamily="34" charset="0"/>
              </a:rPr>
              <a:t># and locations</a:t>
            </a:r>
            <a:r>
              <a:rPr lang="en-US" sz="2400" b="1"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b="1" dirty="0">
                <a:latin typeface="Segoe UI" panose="020B0502040204020203" pitchFamily="34" charset="0"/>
                <a:ea typeface="Segoe UI" panose="020B0502040204020203" pitchFamily="34" charset="0"/>
              </a:rPr>
              <a:t>,</a:t>
            </a:r>
            <a:br>
              <a:rPr lang="en-US" sz="2400" b="1" dirty="0">
                <a:latin typeface="Segoe UI" panose="020B0502040204020203" pitchFamily="34" charset="0"/>
                <a:ea typeface="Segoe UI" panose="020B0502040204020203" pitchFamily="34" charset="0"/>
              </a:rPr>
            </a:br>
            <a:r>
              <a:rPr lang="en-US" sz="2400" b="1" dirty="0">
                <a:latin typeface="Segoe UI" panose="020B0502040204020203" pitchFamily="34" charset="0"/>
                <a:ea typeface="Segoe UI" panose="020B0502040204020203" pitchFamily="34" charset="0"/>
              </a:rPr>
              <a:t>	face and cash values Premium 	amount, how paid, who pays, owner, 	beneficiaries</a:t>
            </a:r>
          </a:p>
          <a:p>
            <a:pPr marL="457200" lvl="0" indent="-457200">
              <a:lnSpc>
                <a:spcPts val="3360"/>
              </a:lnSpc>
              <a:spcBef>
                <a:spcPts val="1200"/>
              </a:spcBef>
              <a:buFont typeface="Arial" panose="020B0604020202020204" pitchFamily="34" charset="0"/>
              <a:buChar char="•"/>
            </a:pPr>
            <a:endParaRPr lang="en-US" sz="2400" dirty="0">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endParaRPr lang="en-US" sz="2400" dirty="0">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 Other Information about Insurance</a:t>
            </a:r>
          </a:p>
          <a:p>
            <a:pPr lvl="0">
              <a:lnSpc>
                <a:spcPct val="100000"/>
              </a:lnSpc>
            </a:pPr>
            <a:r>
              <a:rPr lang="en-US" sz="2400" b="1" dirty="0">
                <a:latin typeface="Segoe UI" panose="020B0502040204020203" pitchFamily="34" charset="0"/>
                <a:ea typeface="Segoe UI" panose="020B0502040204020203" pitchFamily="34" charset="0"/>
              </a:rPr>
              <a:t>	Premium amount and frequency, 	how paid, who owns policy</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Benefits — Employment &amp; Military</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Retirement plans, deferred comp, 	Insurance,  Military pension, </a:t>
            </a:r>
            <a:br>
              <a:rPr lang="en-US" sz="2400" b="1" dirty="0">
                <a:solidFill>
                  <a:srgbClr val="002577"/>
                </a:solidFill>
                <a:latin typeface="Segoe UI" panose="020B0502040204020203" pitchFamily="34" charset="0"/>
                <a:ea typeface="Segoe UI" panose="020B0502040204020203" pitchFamily="34" charset="0"/>
              </a:rPr>
            </a:br>
            <a:r>
              <a:rPr lang="en-US" sz="2400" b="1" dirty="0">
                <a:solidFill>
                  <a:srgbClr val="002577"/>
                </a:solidFill>
                <a:latin typeface="Segoe UI" panose="020B0502040204020203" pitchFamily="34" charset="0"/>
                <a:ea typeface="Segoe UI" panose="020B0502040204020203" pitchFamily="34" charset="0"/>
              </a:rPr>
              <a:t>	survivor benefits</a:t>
            </a: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Insurance and benefits</a:t>
            </a:r>
          </a:p>
        </p:txBody>
      </p:sp>
    </p:spTree>
    <p:extLst>
      <p:ext uri="{BB962C8B-B14F-4D97-AF65-F5344CB8AC3E}">
        <p14:creationId xmlns:p14="http://schemas.microsoft.com/office/powerpoint/2010/main" val="187242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114063" cy="1554208"/>
          </a:xfrm>
        </p:spPr>
        <p:txBody>
          <a:bodyPr/>
          <a:lstStyle/>
          <a:p>
            <a:r>
              <a:rPr lang="en-US" sz="3600" dirty="0">
                <a:latin typeface="Segoe UI" panose="020B0502040204020203" pitchFamily="34" charset="0"/>
                <a:ea typeface="Segoe UI" panose="020B0502040204020203" pitchFamily="34" charset="0"/>
                <a:cs typeface="Segoe UI" panose="020B0502040204020203" pitchFamily="34" charset="0"/>
              </a:rPr>
              <a:t>For all documents—date signed </a:t>
            </a:r>
            <a:r>
              <a:rPr lang="en-US" sz="3600"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3600" b="0" dirty="0">
                <a:latin typeface="Segoe UI" panose="020B0502040204020203" pitchFamily="34" charset="0"/>
                <a:ea typeface="Segoe UI" panose="020B0502040204020203" pitchFamily="34" charset="0"/>
                <a:cs typeface="Segoe UI" panose="020B0502040204020203" pitchFamily="34" charset="0"/>
              </a:rPr>
              <a:t>if applicable</a:t>
            </a:r>
            <a:r>
              <a:rPr lang="en-US" sz="3600"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3600" b="0" dirty="0">
                <a:latin typeface="Segoe UI" panose="020B0502040204020203" pitchFamily="34" charset="0"/>
                <a:ea typeface="Segoe UI" panose="020B0502040204020203" pitchFamily="34" charset="0"/>
                <a:cs typeface="Segoe UI" panose="020B0502040204020203" pitchFamily="34" charset="0"/>
              </a:rPr>
              <a:t> </a:t>
            </a:r>
            <a:r>
              <a:rPr lang="en-US" sz="3600" dirty="0">
                <a:latin typeface="Segoe UI" panose="020B0502040204020203" pitchFamily="34" charset="0"/>
                <a:ea typeface="Segoe UI" panose="020B0502040204020203" pitchFamily="34" charset="0"/>
                <a:cs typeface="Segoe UI" panose="020B0502040204020203" pitchFamily="34" charset="0"/>
              </a:rPr>
              <a:t>and location</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a:xfrm>
            <a:off x="13871114" y="6864541"/>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35237" y="2953142"/>
            <a:ext cx="13817048" cy="3840480"/>
          </a:xfrm>
        </p:spPr>
        <p:txBody>
          <a:bodyPr numCol="2"/>
          <a:lstStyle/>
          <a:p>
            <a:pPr marL="457200" lvl="0" indent="-457200">
              <a:lnSpc>
                <a:spcPct val="100000"/>
              </a:lnSpc>
              <a:buFont typeface="Arial" panose="020B0604020202020204" pitchFamily="34" charset="0"/>
              <a:buChar char="•"/>
            </a:pPr>
            <a:r>
              <a:rPr lang="en-US" sz="2400" dirty="0">
                <a:latin typeface="Segoe UI" panose="020B0502040204020203" pitchFamily="34" charset="0"/>
                <a:ea typeface="Segoe UI" panose="020B0502040204020203" pitchFamily="34" charset="0"/>
              </a:rPr>
              <a:t>Estate  Planning</a:t>
            </a:r>
          </a:p>
          <a:p>
            <a:pPr lvl="0">
              <a:lnSpc>
                <a:spcPct val="100000"/>
              </a:lnSpc>
            </a:pPr>
            <a:r>
              <a:rPr lang="en-US" sz="2400" b="1" dirty="0">
                <a:latin typeface="Segoe UI" panose="020B0502040204020203" pitchFamily="34" charset="0"/>
                <a:ea typeface="Segoe UI" panose="020B0502040204020203" pitchFamily="34" charset="0"/>
              </a:rPr>
              <a:t>	Will, Property List, Living Will, </a:t>
            </a:r>
            <a:br>
              <a:rPr lang="en-US" sz="2400" b="1" dirty="0">
                <a:latin typeface="Segoe UI" panose="020B0502040204020203" pitchFamily="34" charset="0"/>
                <a:ea typeface="Segoe UI" panose="020B0502040204020203" pitchFamily="34" charset="0"/>
              </a:rPr>
            </a:br>
            <a:r>
              <a:rPr lang="en-US" sz="2400" b="1" dirty="0">
                <a:latin typeface="Segoe UI" panose="020B0502040204020203" pitchFamily="34" charset="0"/>
                <a:ea typeface="Segoe UI" panose="020B0502040204020203" pitchFamily="34" charset="0"/>
              </a:rPr>
              <a:t>	Powers of Attorney</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 Trust Documents</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Insurance, charitable, minors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Personal and Family</a:t>
            </a:r>
          </a:p>
          <a:p>
            <a:pPr lvl="1" indent="0">
              <a:lnSpc>
                <a:spcPct val="100000"/>
              </a:lnSpc>
              <a:spcBef>
                <a:spcPts val="0"/>
              </a:spcBef>
              <a:buNone/>
            </a:pPr>
            <a:r>
              <a:rPr lang="en-US" sz="2400" b="1" dirty="0">
                <a:solidFill>
                  <a:srgbClr val="002577"/>
                </a:solidFill>
                <a:latin typeface="Segoe UI" panose="020B0502040204020203" pitchFamily="34" charset="0"/>
                <a:ea typeface="Segoe UI" panose="020B0502040204020203" pitchFamily="34" charset="0"/>
              </a:rPr>
              <a:t>	Birth certificate, citizenship, military 	discharge, marriage license, divorce 	decrees, and adoption</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Property Titles &amp; Deeds</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Liabilities Titles &amp; Deeds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Business and Personal Tax Returns</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Business Ownership, Buy-Sell Agreement</a:t>
            </a:r>
          </a:p>
          <a:p>
            <a:pPr marL="457200" indent="-457200">
              <a:lnSpc>
                <a:spcPts val="3360"/>
              </a:lnSpc>
              <a:spcBef>
                <a:spcPts val="1200"/>
              </a:spcBef>
              <a:buFont typeface="Arial" panose="020B0604020202020204" pitchFamily="34" charset="0"/>
              <a:buChar char="•"/>
            </a:pPr>
            <a:endParaRPr lang="en-US" sz="2400" dirty="0">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Documents and information</a:t>
            </a:r>
          </a:p>
        </p:txBody>
      </p:sp>
    </p:spTree>
    <p:extLst>
      <p:ext uri="{BB962C8B-B14F-4D97-AF65-F5344CB8AC3E}">
        <p14:creationId xmlns:p14="http://schemas.microsoft.com/office/powerpoint/2010/main" val="300736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267855" y="1985818"/>
            <a:ext cx="12350865" cy="4514667"/>
          </a:xfrm>
        </p:spPr>
        <p:txBody>
          <a:bodyPr numCol="2"/>
          <a:lstStyle/>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Will</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Personal Property Disposal List</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Living Will</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Medical Power of Attorney</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Durable General Power of Attorney</a:t>
            </a:r>
          </a:p>
          <a:p>
            <a:pPr marL="457200" indent="-457200">
              <a:lnSpc>
                <a:spcPts val="3360"/>
              </a:lnSpc>
              <a:spcBef>
                <a:spcPts val="1200"/>
              </a:spcBef>
              <a:buFont typeface="Arial" panose="020B0604020202020204" pitchFamily="34" charset="0"/>
              <a:buChar char="•"/>
            </a:pPr>
            <a:endParaRPr lang="en-US" sz="2400" dirty="0">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dirty="0">
              <a:solidFill>
                <a:srgbClr val="002577"/>
              </a:solidFill>
              <a:latin typeface="Segoe UI" panose="020B0502040204020203" pitchFamily="34" charset="0"/>
              <a:ea typeface="Segoe UI" panose="020B0502040204020203" pitchFamily="34" charset="0"/>
            </a:endParaRPr>
          </a:p>
          <a:p>
            <a:pPr lvl="0"/>
            <a:endParaRPr lang="en-US" sz="24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Documents to be created</a:t>
            </a:r>
          </a:p>
        </p:txBody>
      </p:sp>
      <p:pic>
        <p:nvPicPr>
          <p:cNvPr id="6" name="Picture 5">
            <a:extLst>
              <a:ext uri="{FF2B5EF4-FFF2-40B4-BE49-F238E27FC236}">
                <a16:creationId xmlns:a16="http://schemas.microsoft.com/office/drawing/2014/main" id="{9CEAB82C-9B28-4F5D-AB27-2A7570306A98}"/>
              </a:ext>
            </a:extLst>
          </p:cNvPr>
          <p:cNvPicPr>
            <a:picLocks noChangeAspect="1"/>
          </p:cNvPicPr>
          <p:nvPr/>
        </p:nvPicPr>
        <p:blipFill rotWithShape="1">
          <a:blip r:embed="rId3"/>
          <a:srcRect l="22686" r="318"/>
          <a:stretch/>
        </p:blipFill>
        <p:spPr>
          <a:xfrm>
            <a:off x="5844619" y="0"/>
            <a:ext cx="9144000" cy="8229600"/>
          </a:xfrm>
          <a:prstGeom prst="rect">
            <a:avLst/>
          </a:prstGeom>
        </p:spPr>
      </p:pic>
      <p:sp>
        <p:nvSpPr>
          <p:cNvPr id="10" name="Footer Placeholder 3">
            <a:extLst>
              <a:ext uri="{FF2B5EF4-FFF2-40B4-BE49-F238E27FC236}">
                <a16:creationId xmlns:a16="http://schemas.microsoft.com/office/drawing/2014/main" id="{C31DFE4D-3DEE-4E7D-9176-C756E0699184}"/>
              </a:ext>
            </a:extLst>
          </p:cNvPr>
          <p:cNvSpPr txBox="1">
            <a:spLocks/>
          </p:cNvSpPr>
          <p:nvPr/>
        </p:nvSpPr>
        <p:spPr>
          <a:xfrm>
            <a:off x="9098279" y="77679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11" name="Slide Number Placeholder 2">
            <a:extLst>
              <a:ext uri="{FF2B5EF4-FFF2-40B4-BE49-F238E27FC236}">
                <a16:creationId xmlns:a16="http://schemas.microsoft.com/office/drawing/2014/main" id="{7B0EC11A-55DA-46BB-995E-AF9321EB214E}"/>
              </a:ext>
            </a:extLst>
          </p:cNvPr>
          <p:cNvSpPr txBox="1">
            <a:spLocks/>
          </p:cNvSpPr>
          <p:nvPr/>
        </p:nvSpPr>
        <p:spPr>
          <a:xfrm>
            <a:off x="14044429" y="77650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13</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126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4079263" cy="1554208"/>
          </a:xfrm>
        </p:spPr>
        <p:txBody>
          <a:bodyPr/>
          <a:lstStyle/>
          <a:p>
            <a:r>
              <a:rPr lang="en-US" sz="4000" dirty="0">
                <a:latin typeface="Segoe UI" panose="020B0502040204020203" pitchFamily="34" charset="0"/>
                <a:ea typeface="Segoe UI" panose="020B0502040204020203" pitchFamily="34" charset="0"/>
                <a:cs typeface="Segoe UI" panose="020B0502040204020203" pitchFamily="34" charset="0"/>
              </a:rPr>
              <a:t>Your will is your final declaration of how your assets— and your family— should be treated after your death</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120687" y="3681016"/>
            <a:ext cx="10762952" cy="3608832"/>
          </a:xfrm>
        </p:spPr>
        <p:txBody>
          <a:bodyPr numCol="1"/>
          <a:lstStyle/>
          <a:p>
            <a:pPr lvl="0">
              <a:lnSpc>
                <a:spcPct val="100000"/>
              </a:lnSpc>
            </a:pPr>
            <a:r>
              <a:rPr lang="en-US" sz="2800" dirty="0">
                <a:latin typeface="Segoe UI" panose="020B0502040204020203" pitchFamily="34" charset="0"/>
                <a:ea typeface="Segoe UI" panose="020B0502040204020203" pitchFamily="34" charset="0"/>
              </a:rPr>
              <a:t>Can serve many purposes</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Providing information about disposition of assets</a:t>
            </a:r>
          </a:p>
          <a:p>
            <a:pPr marL="457200" lvl="0" indent="-457200">
              <a:lnSpc>
                <a:spcPct val="100000"/>
              </a:lnSpc>
              <a:spcBef>
                <a:spcPts val="300"/>
              </a:spcBef>
              <a:buFont typeface="Arial" panose="020B0604020202020204" pitchFamily="34" charset="0"/>
              <a:buChar char="•"/>
            </a:pPr>
            <a:r>
              <a:rPr lang="en-US" sz="2400" b="1" dirty="0">
                <a:solidFill>
                  <a:srgbClr val="002577"/>
                </a:solidFill>
                <a:latin typeface="Segoe UI" panose="020B0502040204020203" pitchFamily="34" charset="0"/>
                <a:ea typeface="Segoe UI" panose="020B0502040204020203" pitchFamily="34" charset="0"/>
              </a:rPr>
              <a:t>Choosing people to make decisions when you are gone</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Creating trusts for heirs incapable of managing legacy</a:t>
            </a:r>
          </a:p>
          <a:p>
            <a:pPr marL="457200" lvl="0" indent="-457200">
              <a:lnSpc>
                <a:spcPct val="100000"/>
              </a:lnSpc>
              <a:spcBef>
                <a:spcPts val="300"/>
              </a:spcBef>
              <a:buFont typeface="Arial" panose="020B0604020202020204" pitchFamily="34" charset="0"/>
              <a:buChar char="•"/>
            </a:pPr>
            <a:r>
              <a:rPr lang="en-US" sz="2400" b="1" dirty="0">
                <a:solidFill>
                  <a:srgbClr val="002577"/>
                </a:solidFill>
                <a:latin typeface="Segoe UI" panose="020B0502040204020203" pitchFamily="34" charset="0"/>
                <a:ea typeface="Segoe UI" panose="020B0502040204020203" pitchFamily="34" charset="0"/>
              </a:rPr>
              <a:t>Providing guardians for minor children</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Minimizing state and federal estate taxes</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Reducing state and federal income taxes on heirs</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Minimizing potential of sources of conflict among family members</a:t>
            </a:r>
          </a:p>
          <a:p>
            <a:pPr marL="457200" lvl="0" indent="-457200">
              <a:lnSpc>
                <a:spcPct val="100000"/>
              </a:lnSpc>
              <a:buFont typeface="Arial" panose="020B0604020202020204" pitchFamily="34" charset="0"/>
              <a:buChar char="•"/>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Your will</a:t>
            </a:r>
          </a:p>
        </p:txBody>
      </p:sp>
    </p:spTree>
    <p:extLst>
      <p:ext uri="{BB962C8B-B14F-4D97-AF65-F5344CB8AC3E}">
        <p14:creationId xmlns:p14="http://schemas.microsoft.com/office/powerpoint/2010/main" val="190948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101601" y="2004291"/>
            <a:ext cx="7607300" cy="3038765"/>
          </a:xfrm>
        </p:spPr>
        <p:txBody>
          <a:bodyPr numCol="1"/>
          <a:lstStyle/>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Directs how personal property should pass</a:t>
            </a:r>
          </a:p>
          <a:p>
            <a:pPr marL="457200" lvl="0" indent="-457200">
              <a:lnSpc>
                <a:spcPct val="100000"/>
              </a:lnSpc>
              <a:spcBef>
                <a:spcPts val="600"/>
              </a:spcBef>
              <a:buFont typeface="Arial" panose="020B0604020202020204" pitchFamily="34" charset="0"/>
              <a:buChar char="•"/>
            </a:pPr>
            <a:r>
              <a:rPr lang="en-US" sz="2400" dirty="0">
                <a:solidFill>
                  <a:srgbClr val="002577"/>
                </a:solidFill>
                <a:latin typeface="Segoe UI" panose="020B0502040204020203" pitchFamily="34" charset="0"/>
                <a:ea typeface="Segoe UI" panose="020B0502040204020203" pitchFamily="34" charset="0"/>
              </a:rPr>
              <a:t>Details, pictures</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Reference this document in will</a:t>
            </a:r>
          </a:p>
          <a:p>
            <a:pPr marL="457200" lvl="0" indent="-457200">
              <a:lnSpc>
                <a:spcPct val="100000"/>
              </a:lnSpc>
              <a:spcBef>
                <a:spcPts val="600"/>
              </a:spcBef>
              <a:buFont typeface="Arial" panose="020B0604020202020204" pitchFamily="34" charset="0"/>
              <a:buChar char="•"/>
            </a:pPr>
            <a:r>
              <a:rPr lang="en-US" sz="2400" dirty="0">
                <a:solidFill>
                  <a:srgbClr val="002577"/>
                </a:solidFill>
                <a:latin typeface="Segoe UI" panose="020B0502040204020203" pitchFamily="34" charset="0"/>
                <a:ea typeface="Segoe UI" panose="020B0502040204020203" pitchFamily="34" charset="0"/>
              </a:rPr>
              <a:t>Providing guardians for minor children</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Especially useful for second marriages, mixed families</a:t>
            </a:r>
            <a:endParaRPr lang="en-US" sz="2400" dirty="0">
              <a:solidFill>
                <a:srgbClr val="002577"/>
              </a:solidFill>
              <a:latin typeface="Segoe UI" panose="020B0502040204020203" pitchFamily="34" charset="0"/>
              <a:ea typeface="Segoe UI" panose="020B0502040204020203" pitchFamily="34" charset="0"/>
            </a:endParaRPr>
          </a:p>
          <a:p>
            <a:pPr lvl="0"/>
            <a:endParaRPr lang="en-US" sz="24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Personal property disposal list</a:t>
            </a:r>
          </a:p>
        </p:txBody>
      </p:sp>
      <p:pic>
        <p:nvPicPr>
          <p:cNvPr id="6" name="Picture 5">
            <a:extLst>
              <a:ext uri="{FF2B5EF4-FFF2-40B4-BE49-F238E27FC236}">
                <a16:creationId xmlns:a16="http://schemas.microsoft.com/office/drawing/2014/main" id="{8197B8DD-D1B4-4C98-B026-5992E31F5991}"/>
              </a:ext>
            </a:extLst>
          </p:cNvPr>
          <p:cNvPicPr>
            <a:picLocks noChangeAspect="1"/>
          </p:cNvPicPr>
          <p:nvPr/>
        </p:nvPicPr>
        <p:blipFill rotWithShape="1">
          <a:blip r:embed="rId3"/>
          <a:srcRect l="29553" t="-7497" r="8776" b="2"/>
          <a:stretch/>
        </p:blipFill>
        <p:spPr>
          <a:xfrm>
            <a:off x="7023098" y="-616914"/>
            <a:ext cx="7607301" cy="8846514"/>
          </a:xfrm>
          <a:prstGeom prst="rect">
            <a:avLst/>
          </a:prstGeom>
        </p:spPr>
      </p:pic>
      <p:sp>
        <p:nvSpPr>
          <p:cNvPr id="10" name="Footer Placeholder 3">
            <a:extLst>
              <a:ext uri="{FF2B5EF4-FFF2-40B4-BE49-F238E27FC236}">
                <a16:creationId xmlns:a16="http://schemas.microsoft.com/office/drawing/2014/main" id="{E0EB5C2F-20A0-4BDF-991E-77D76EF3E009}"/>
              </a:ext>
            </a:extLst>
          </p:cNvPr>
          <p:cNvSpPr txBox="1">
            <a:spLocks/>
          </p:cNvSpPr>
          <p:nvPr/>
        </p:nvSpPr>
        <p:spPr>
          <a:xfrm>
            <a:off x="9098279" y="77679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11" name="Slide Number Placeholder 2">
            <a:extLst>
              <a:ext uri="{FF2B5EF4-FFF2-40B4-BE49-F238E27FC236}">
                <a16:creationId xmlns:a16="http://schemas.microsoft.com/office/drawing/2014/main" id="{2AE337EF-012F-4809-BE16-767670033845}"/>
              </a:ext>
            </a:extLst>
          </p:cNvPr>
          <p:cNvSpPr txBox="1">
            <a:spLocks/>
          </p:cNvSpPr>
          <p:nvPr/>
        </p:nvSpPr>
        <p:spPr>
          <a:xfrm>
            <a:off x="14044429" y="77650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15</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967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837963" cy="2351190"/>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Declaration that you do not desire life-sustaining treatment when there is no significant hope of recovery</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162852" y="3948176"/>
            <a:ext cx="10762952" cy="3621024"/>
          </a:xfrm>
        </p:spPr>
        <p:txBody>
          <a:bodyPr numCol="1"/>
          <a:lstStyle/>
          <a:p>
            <a:pPr marL="342900" lvl="0" indent="-342900">
              <a:lnSpc>
                <a:spcPct val="100000"/>
              </a:lnSpc>
              <a:buFont typeface="Arial" panose="020B0604020202020204" pitchFamily="34" charset="0"/>
              <a:buChar char="•"/>
            </a:pPr>
            <a:r>
              <a:rPr lang="en-US" sz="2400" dirty="0">
                <a:latin typeface="Segoe UI" panose="020B0502040204020203" pitchFamily="34" charset="0"/>
                <a:ea typeface="Segoe UI" panose="020B0502040204020203" pitchFamily="34" charset="0"/>
              </a:rPr>
              <a:t>Eliminates emotional and financial costs to family</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Ensures that the decision is yours</a:t>
            </a:r>
          </a:p>
          <a:p>
            <a:pPr lvl="0">
              <a:lnSpc>
                <a:spcPct val="100000"/>
              </a:lnSpc>
              <a:spcBef>
                <a:spcPts val="300"/>
              </a:spcBef>
            </a:pPr>
            <a:r>
              <a:rPr lang="en-US" sz="2400" b="1" dirty="0">
                <a:latin typeface="Segoe UI" panose="020B0502040204020203" pitchFamily="34" charset="0"/>
                <a:ea typeface="Segoe UI" panose="020B0502040204020203" pitchFamily="34" charset="0"/>
              </a:rPr>
              <a:t>	Not traumatized family members</a:t>
            </a:r>
          </a:p>
          <a:p>
            <a:pPr lvl="0">
              <a:lnSpc>
                <a:spcPct val="100000"/>
              </a:lnSpc>
              <a:spcBef>
                <a:spcPts val="300"/>
              </a:spcBef>
            </a:pPr>
            <a:r>
              <a:rPr lang="en-US" sz="2400" b="1" dirty="0">
                <a:solidFill>
                  <a:srgbClr val="002577"/>
                </a:solidFill>
                <a:latin typeface="Segoe UI" panose="020B0502040204020203" pitchFamily="34" charset="0"/>
                <a:ea typeface="Segoe UI" panose="020B0502040204020203" pitchFamily="34" charset="0"/>
              </a:rPr>
              <a:t>	Not doctors</a:t>
            </a:r>
          </a:p>
          <a:p>
            <a:pPr lvl="0">
              <a:lnSpc>
                <a:spcPct val="100000"/>
              </a:lnSpc>
              <a:spcBef>
                <a:spcPts val="300"/>
              </a:spcBef>
            </a:pPr>
            <a:r>
              <a:rPr lang="en-US" sz="2400" b="1" dirty="0">
                <a:latin typeface="Segoe UI" panose="020B0502040204020203" pitchFamily="34" charset="0"/>
                <a:ea typeface="Segoe UI" panose="020B0502040204020203" pitchFamily="34" charset="0"/>
              </a:rPr>
              <a:t>	Not hospitals</a:t>
            </a:r>
          </a:p>
          <a:p>
            <a:pPr lvl="0">
              <a:lnSpc>
                <a:spcPct val="100000"/>
              </a:lnSpc>
              <a:spcBef>
                <a:spcPts val="300"/>
              </a:spcBef>
            </a:pPr>
            <a:r>
              <a:rPr lang="en-US" sz="2400" b="1" dirty="0">
                <a:solidFill>
                  <a:srgbClr val="002577"/>
                </a:solidFill>
                <a:latin typeface="Segoe UI" panose="020B0502040204020203" pitchFamily="34" charset="0"/>
                <a:ea typeface="Segoe UI" panose="020B0502040204020203" pitchFamily="34" charset="0"/>
              </a:rPr>
              <a:t>	Not courts</a:t>
            </a: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Living  will</a:t>
            </a:r>
          </a:p>
        </p:txBody>
      </p:sp>
    </p:spTree>
    <p:extLst>
      <p:ext uri="{BB962C8B-B14F-4D97-AF65-F5344CB8AC3E}">
        <p14:creationId xmlns:p14="http://schemas.microsoft.com/office/powerpoint/2010/main" val="369611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4015763" cy="2351190"/>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Grants person of your choice power to make medical decisions for you if you are incapacitated by illness or injury</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2" y="4608576"/>
            <a:ext cx="10762952" cy="3621024"/>
          </a:xfrm>
        </p:spPr>
        <p:txBody>
          <a:bodyPr numCol="1"/>
          <a:lstStyle/>
          <a:p>
            <a:pPr marL="342900" lvl="0" indent="-342900">
              <a:lnSpc>
                <a:spcPct val="100000"/>
              </a:lnSpc>
              <a:buFont typeface="Arial" panose="020B0604020202020204" pitchFamily="34" charset="0"/>
              <a:buChar char="•"/>
            </a:pPr>
            <a:r>
              <a:rPr lang="en-US" sz="2400" dirty="0">
                <a:latin typeface="Segoe UI" panose="020B0502040204020203" pitchFamily="34" charset="0"/>
                <a:ea typeface="Segoe UI" panose="020B0502040204020203" pitchFamily="34" charset="0"/>
              </a:rPr>
              <a:t>Also known as Durable Healthcare Power of Attorney</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Deals with range of medical conditions and treatment</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Can be used in conjunction with Medical Directive created by you</a:t>
            </a:r>
          </a:p>
          <a:p>
            <a:pPr lvl="0">
              <a:lnSpc>
                <a:spcPct val="100000"/>
              </a:lnSpc>
            </a:pPr>
            <a:r>
              <a:rPr lang="en-US" sz="2400" b="1" dirty="0">
                <a:latin typeface="Segoe UI" panose="020B0502040204020203" pitchFamily="34" charset="0"/>
                <a:ea typeface="Segoe UI" panose="020B0502040204020203" pitchFamily="34" charset="0"/>
              </a:rPr>
              <a:t>	</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Medical power of attorney</a:t>
            </a:r>
          </a:p>
        </p:txBody>
      </p:sp>
    </p:spTree>
    <p:extLst>
      <p:ext uri="{BB962C8B-B14F-4D97-AF65-F5344CB8AC3E}">
        <p14:creationId xmlns:p14="http://schemas.microsoft.com/office/powerpoint/2010/main" val="110470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837963" cy="2351190"/>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Grants person of your choice power to manage your assets in the event of your incapacity due to illness or injury</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2" y="4608576"/>
            <a:ext cx="10762952" cy="3621024"/>
          </a:xfrm>
        </p:spPr>
        <p:txBody>
          <a:bodyPr numCol="1"/>
          <a:lstStyle/>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Detailed language needed to assure authority in all desired areas</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Specific triggering event</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Durable general power of attorney</a:t>
            </a:r>
          </a:p>
        </p:txBody>
      </p:sp>
    </p:spTree>
    <p:extLst>
      <p:ext uri="{BB962C8B-B14F-4D97-AF65-F5344CB8AC3E}">
        <p14:creationId xmlns:p14="http://schemas.microsoft.com/office/powerpoint/2010/main" val="348257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9638" y="1762812"/>
            <a:ext cx="6299200" cy="4715165"/>
          </a:xfrm>
        </p:spPr>
        <p:txBody>
          <a:bodyPr numCol="1"/>
          <a:lstStyle/>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Safes, safe deposits—keys, combinations, access information</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Password for computer, e-mail, internet accounts</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Social security number</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Driver’s license</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Passport #</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Medicare information</a:t>
            </a:r>
          </a:p>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Religious and other affiliations</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General information</a:t>
            </a:r>
          </a:p>
        </p:txBody>
      </p:sp>
      <p:pic>
        <p:nvPicPr>
          <p:cNvPr id="10" name="Picture 9">
            <a:extLst>
              <a:ext uri="{FF2B5EF4-FFF2-40B4-BE49-F238E27FC236}">
                <a16:creationId xmlns:a16="http://schemas.microsoft.com/office/drawing/2014/main" id="{57F307BD-8E7E-47DB-84C1-FA81DCAC914F}"/>
              </a:ext>
            </a:extLst>
          </p:cNvPr>
          <p:cNvPicPr>
            <a:picLocks noChangeAspect="1"/>
          </p:cNvPicPr>
          <p:nvPr/>
        </p:nvPicPr>
        <p:blipFill rotWithShape="1">
          <a:blip r:embed="rId3"/>
          <a:srcRect l="21975" r="12121"/>
          <a:stretch/>
        </p:blipFill>
        <p:spPr>
          <a:xfrm>
            <a:off x="6658839" y="0"/>
            <a:ext cx="7971562" cy="8229600"/>
          </a:xfrm>
          <a:prstGeom prst="rect">
            <a:avLst/>
          </a:prstGeom>
        </p:spPr>
      </p:pic>
      <p:sp>
        <p:nvSpPr>
          <p:cNvPr id="11" name="Footer Placeholder 3">
            <a:extLst>
              <a:ext uri="{FF2B5EF4-FFF2-40B4-BE49-F238E27FC236}">
                <a16:creationId xmlns:a16="http://schemas.microsoft.com/office/drawing/2014/main" id="{310AEC58-A082-43D6-B844-9B58A4FD843D}"/>
              </a:ext>
            </a:extLst>
          </p:cNvPr>
          <p:cNvSpPr txBox="1">
            <a:spLocks/>
          </p:cNvSpPr>
          <p:nvPr/>
        </p:nvSpPr>
        <p:spPr>
          <a:xfrm>
            <a:off x="9098279" y="77679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Slide Number Placeholder 2">
            <a:extLst>
              <a:ext uri="{FF2B5EF4-FFF2-40B4-BE49-F238E27FC236}">
                <a16:creationId xmlns:a16="http://schemas.microsoft.com/office/drawing/2014/main" id="{CC9E36AE-2F22-4811-8989-2735D4179516}"/>
              </a:ext>
            </a:extLst>
          </p:cNvPr>
          <p:cNvSpPr txBox="1">
            <a:spLocks/>
          </p:cNvSpPr>
          <p:nvPr/>
        </p:nvSpPr>
        <p:spPr>
          <a:xfrm>
            <a:off x="14044429" y="77650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19</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0063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2"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BD53829D-98AA-2949-B41B-92BF967B25A0}"/>
              </a:ext>
            </a:extLst>
          </p:cNvPr>
          <p:cNvSpPr>
            <a:spLocks noGrp="1"/>
          </p:cNvSpPr>
          <p:nvPr>
            <p:ph type="ctrTitle"/>
          </p:nvPr>
        </p:nvSpPr>
        <p:spPr>
          <a:xfrm>
            <a:off x="419599" y="517147"/>
            <a:ext cx="3165892" cy="305258"/>
          </a:xfrm>
        </p:spPr>
        <p:txBody>
          <a:bodyPr/>
          <a:lstStyle/>
          <a:p>
            <a:r>
              <a:rPr lang="en-US" sz="2000" b="1" dirty="0">
                <a:latin typeface="Segoe UI" panose="020B0502040204020203" pitchFamily="34" charset="0"/>
                <a:ea typeface="Segoe UI" panose="020B0502040204020203" pitchFamily="34" charset="0"/>
                <a:cs typeface="Segoe UI" panose="020B0502040204020203" pitchFamily="34" charset="0"/>
              </a:rPr>
              <a:t>IMPORTANT NOTES</a:t>
            </a:r>
          </a:p>
        </p:txBody>
      </p:sp>
      <p:sp>
        <p:nvSpPr>
          <p:cNvPr id="3" name="Subtitle 2">
            <a:extLst>
              <a:ext uri="{FF2B5EF4-FFF2-40B4-BE49-F238E27FC236}">
                <a16:creationId xmlns:a16="http://schemas.microsoft.com/office/drawing/2014/main" id="{89B7E9A6-A024-6548-8C8D-CFFC84B1A963}"/>
              </a:ext>
            </a:extLst>
          </p:cNvPr>
          <p:cNvSpPr>
            <a:spLocks noGrp="1"/>
          </p:cNvSpPr>
          <p:nvPr>
            <p:ph type="subTitle" idx="1"/>
          </p:nvPr>
        </p:nvSpPr>
        <p:spPr>
          <a:xfrm>
            <a:off x="457200" y="2789255"/>
            <a:ext cx="13843590" cy="6690879"/>
          </a:xfrm>
        </p:spPr>
        <p:txBody>
          <a:bodyPr anchor="t" anchorCtr="0"/>
          <a:lstStyle/>
          <a:p>
            <a:pPr>
              <a:lnSpc>
                <a:spcPct val="100000"/>
              </a:lnSpc>
            </a:pPr>
            <a:r>
              <a:rPr lang="en-US" sz="1600" b="0" dirty="0">
                <a:solidFill>
                  <a:srgbClr val="002577"/>
                </a:solidFill>
                <a:latin typeface="Segoe UI" panose="020B0502040204020203" pitchFamily="34" charset="0"/>
                <a:ea typeface="Segoe UI" panose="020B0502040204020203" pitchFamily="34" charset="0"/>
              </a:rPr>
              <a:t>This presentation is for informational purposes only and should not be relied upon for tax or legal advise. Please consult your tax and/or legal advisors regarding your particular circumstances.</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The “Family Love Letter” is a federally registered trademark of FIT, Inc.</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AXA Equitable Life Insurance Company and its affiliates make no representation or guarantee as to the accuracy, correctness or timeliness of the content contained in any of the web sites mentioned in this brochure. John J. </a:t>
            </a:r>
            <a:r>
              <a:rPr lang="en-US" sz="1600" b="0" dirty="0" err="1">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Scroggin</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 AEP, J.D., LL.M and Donna Pagano, CFP are not affiliated with AXA Equitable Life Insurance Company or its affiliates.</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This material is designed for informational purposes only. Please be advised that this document is not intended as legal or tax advice. Accordingly, any tax information provided in this document is not intended or written to be used and cannot be used, by any taxpayer for the purpose of avoiding penalties that may be imposed on the taxpayer. The tax information was written to support the promotion of marketing transaction</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 or matter</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 </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addressed and you should seek advice based on your particular circumstances from an independent tax advisor.</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AXA Equitable Life Insurance Company </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NY, NY</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 Distributors: AXA Advisors, LLC and AXA Distributors, LLC. AXA Equitable, AXA Advisors, and AXA Distributors are affiliated companies and do not provide legal or tax advice.</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AXA Distributors, LLC and AXA Advisors, LLC </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member FINRA, SIPC</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1290 Avenue of the Americas, New York, NY 10104 </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212</a:t>
            </a:r>
            <a:r>
              <a:rPr lang="en-US" sz="16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554-1234</a:t>
            </a:r>
            <a:endParaRPr lang="en-US" sz="1400"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Slide Number Placeholder 4">
            <a:extLst>
              <a:ext uri="{FF2B5EF4-FFF2-40B4-BE49-F238E27FC236}">
                <a16:creationId xmlns:a16="http://schemas.microsoft.com/office/drawing/2014/main" id="{D29B45D2-4D96-1B41-A635-C011D4E7466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Footer Placeholder 5">
            <a:extLst>
              <a:ext uri="{FF2B5EF4-FFF2-40B4-BE49-F238E27FC236}">
                <a16:creationId xmlns:a16="http://schemas.microsoft.com/office/drawing/2014/main" id="{479DF1DC-CBA8-8943-804B-FA31587EEC81}"/>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The Family Love Letter</a:t>
            </a:r>
          </a:p>
        </p:txBody>
      </p:sp>
    </p:spTree>
    <p:extLst>
      <p:ext uri="{BB962C8B-B14F-4D97-AF65-F5344CB8AC3E}">
        <p14:creationId xmlns:p14="http://schemas.microsoft.com/office/powerpoint/2010/main" val="4391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4992667"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My incapacity…</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431800" y="3663188"/>
            <a:ext cx="5947112" cy="3840480"/>
          </a:xfrm>
        </p:spPr>
        <p:txBody>
          <a:bodyPr numCol="1"/>
          <a:lstStyle/>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Living will</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Medical directive</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Powers of attorney</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Guardianships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Details of intentions</a:t>
            </a:r>
          </a:p>
          <a:p>
            <a:pPr lvl="0"/>
            <a:endParaRPr lang="en-US" sz="24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In the event of…</a:t>
            </a:r>
          </a:p>
        </p:txBody>
      </p:sp>
      <p:sp>
        <p:nvSpPr>
          <p:cNvPr id="8" name="Text Placeholder 1">
            <a:extLst>
              <a:ext uri="{FF2B5EF4-FFF2-40B4-BE49-F238E27FC236}">
                <a16:creationId xmlns:a16="http://schemas.microsoft.com/office/drawing/2014/main" id="{465FFFD7-3D7A-CD44-8F7A-D74886EA217F}"/>
              </a:ext>
            </a:extLst>
          </p:cNvPr>
          <p:cNvSpPr txBox="1">
            <a:spLocks/>
          </p:cNvSpPr>
          <p:nvPr/>
        </p:nvSpPr>
        <p:spPr>
          <a:xfrm>
            <a:off x="6156325" y="2214714"/>
            <a:ext cx="7246133" cy="1554208"/>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My death…</a:t>
            </a:r>
          </a:p>
        </p:txBody>
      </p:sp>
      <p:sp>
        <p:nvSpPr>
          <p:cNvPr id="9" name="Text Placeholder 4">
            <a:extLst>
              <a:ext uri="{FF2B5EF4-FFF2-40B4-BE49-F238E27FC236}">
                <a16:creationId xmlns:a16="http://schemas.microsoft.com/office/drawing/2014/main" id="{59D0BFD5-7BD5-F447-B397-3A9833E4D8C2}"/>
              </a:ext>
            </a:extLst>
          </p:cNvPr>
          <p:cNvSpPr txBox="1">
            <a:spLocks/>
          </p:cNvSpPr>
          <p:nvPr/>
        </p:nvSpPr>
        <p:spPr>
          <a:xfrm>
            <a:off x="6231974" y="3675380"/>
            <a:ext cx="8260100" cy="3931920"/>
          </a:xfrm>
          <a:prstGeom prst="rect">
            <a:avLst/>
          </a:prstGeom>
        </p:spPr>
        <p:txBody>
          <a:bodyPr numCol="1"/>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Organ donation</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Burial/cremation</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Service details – Minister/Rabbi, readings, pallbearers</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Obituary, tombstone, in lieu of flowers</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Care of pets</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Other special requests</a:t>
            </a:r>
          </a:p>
          <a:p>
            <a:endParaRPr lang="en-US" sz="24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28240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15642C-16C6-1241-8874-2786EA0ECDE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15200" y="-1"/>
            <a:ext cx="7292712" cy="8229601"/>
          </a:xfrm>
          <a:prstGeom prst="rect">
            <a:avLst/>
          </a:prstGeom>
        </p:spPr>
      </p:pic>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99405" y="2208618"/>
            <a:ext cx="6725963"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Personal statement for the next generation</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2" y="3828288"/>
            <a:ext cx="6552648" cy="3840480"/>
          </a:xfrm>
        </p:spPr>
        <p:txBody>
          <a:bodyPr numCol="1"/>
          <a:lstStyle/>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Not about what’s in your bank account </a:t>
            </a:r>
            <a:br>
              <a:rPr lang="en-US" sz="2400" dirty="0">
                <a:latin typeface="Segoe UI" panose="020B0502040204020203" pitchFamily="34" charset="0"/>
                <a:ea typeface="Segoe UI" panose="020B0502040204020203" pitchFamily="34" charset="0"/>
              </a:rPr>
            </a:br>
            <a:r>
              <a:rPr lang="en-US" sz="2400" dirty="0">
                <a:latin typeface="Segoe UI" panose="020B0502040204020203" pitchFamily="34" charset="0"/>
                <a:ea typeface="Segoe UI" panose="020B0502040204020203" pitchFamily="34" charset="0"/>
              </a:rPr>
              <a:t>or portfolio</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About what’s in your heart — intangibles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Legacy of values</a:t>
            </a:r>
          </a:p>
          <a:p>
            <a:pPr lvl="0"/>
            <a:r>
              <a:rPr lang="en-US" sz="2400" dirty="0">
                <a:latin typeface="Segoe UI" panose="020B0502040204020203" pitchFamily="34" charset="0"/>
                <a:ea typeface="Segoe UI" panose="020B0502040204020203" pitchFamily="34" charset="0"/>
              </a:rPr>
              <a:t> </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Family history and ethical will</a:t>
            </a:r>
          </a:p>
        </p:txBody>
      </p:sp>
    </p:spTree>
    <p:extLst>
      <p:ext uri="{BB962C8B-B14F-4D97-AF65-F5344CB8AC3E}">
        <p14:creationId xmlns:p14="http://schemas.microsoft.com/office/powerpoint/2010/main" val="20889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457200" y="2208618"/>
            <a:ext cx="10844827"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After the creation of the document</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2" y="3828288"/>
            <a:ext cx="10273748" cy="3840480"/>
          </a:xfrm>
        </p:spPr>
        <p:txBody>
          <a:bodyPr numCol="1"/>
          <a:lstStyle/>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List attachments </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latin typeface="Segoe UI" panose="020B0502040204020203" pitchFamily="34" charset="0"/>
                <a:ea typeface="Segoe UI" panose="020B0502040204020203" pitchFamily="34" charset="0"/>
              </a:rPr>
              <a:t>e.g. ethical will, family info</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latin typeface="Segoe UI" panose="020B0502040204020203" pitchFamily="34" charset="0"/>
                <a:ea typeface="Segoe UI" panose="020B0502040204020203" pitchFamily="34" charset="0"/>
              </a:rPr>
              <a:t>, who has copies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Placement of document</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Family meeting — forum to discuss contents — advisor</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latin typeface="Segoe UI" panose="020B0502040204020203" pitchFamily="34" charset="0"/>
                <a:ea typeface="Segoe UI" panose="020B0502040204020203" pitchFamily="34" charset="0"/>
              </a:rPr>
              <a:t>s</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latin typeface="Segoe UI" panose="020B0502040204020203" pitchFamily="34" charset="0"/>
                <a:ea typeface="Segoe UI" panose="020B0502040204020203" pitchFamily="34" charset="0"/>
              </a:rPr>
              <a:t> present</a:t>
            </a:r>
          </a:p>
          <a:p>
            <a:pPr lvl="0"/>
            <a:endParaRPr lang="en-US" sz="24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After completion</a:t>
            </a:r>
          </a:p>
        </p:txBody>
      </p:sp>
    </p:spTree>
    <p:extLst>
      <p:ext uri="{BB962C8B-B14F-4D97-AF65-F5344CB8AC3E}">
        <p14:creationId xmlns:p14="http://schemas.microsoft.com/office/powerpoint/2010/main" val="369940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12685802"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 Family Love Letter—value later, value now</a:t>
            </a:r>
          </a:p>
        </p:txBody>
      </p:sp>
      <p:sp>
        <p:nvSpPr>
          <p:cNvPr id="8" name="Rectangle 7">
            <a:extLst>
              <a:ext uri="{FF2B5EF4-FFF2-40B4-BE49-F238E27FC236}">
                <a16:creationId xmlns:a16="http://schemas.microsoft.com/office/drawing/2014/main" id="{FB680466-213E-1E46-B9EA-DC7ECBEB2844}"/>
              </a:ext>
            </a:extLst>
          </p:cNvPr>
          <p:cNvSpPr/>
          <p:nvPr/>
        </p:nvSpPr>
        <p:spPr>
          <a:xfrm>
            <a:off x="1439015" y="3117851"/>
            <a:ext cx="5807317" cy="3953509"/>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E6B838B8-D27D-234F-BA1C-3C44E8BA2C90}"/>
              </a:ext>
            </a:extLst>
          </p:cNvPr>
          <p:cNvSpPr/>
          <p:nvPr/>
        </p:nvSpPr>
        <p:spPr>
          <a:xfrm>
            <a:off x="7403009" y="3117851"/>
            <a:ext cx="5866787" cy="3953509"/>
          </a:xfrm>
          <a:prstGeom prst="rect">
            <a:avLst/>
          </a:prstGeom>
          <a:solidFill>
            <a:srgbClr val="73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1673253" y="3296745"/>
            <a:ext cx="5277665" cy="3365002"/>
          </a:xfrm>
        </p:spPr>
        <p:txBody>
          <a:bodyPr/>
          <a:lstStyle/>
          <a:p>
            <a:pPr marL="457200" lvl="0" indent="-457200">
              <a:lnSpc>
                <a:spcPts val="3360"/>
              </a:lnSpc>
              <a:spcBef>
                <a:spcPts val="1200"/>
              </a:spcBef>
              <a:buFont typeface="Arial" panose="020B0604020202020204" pitchFamily="34" charset="0"/>
              <a:buChar char="•"/>
            </a:pPr>
            <a:endParaRPr lang="en-US" sz="2800" b="1" dirty="0">
              <a:solidFill>
                <a:srgbClr val="FFFFFF"/>
              </a:solidFill>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r>
              <a:rPr lang="en-US" sz="2800" b="1" dirty="0">
                <a:solidFill>
                  <a:srgbClr val="FFFFFF"/>
                </a:solidFill>
                <a:latin typeface="Segoe UI" panose="020B0502040204020203" pitchFamily="34" charset="0"/>
                <a:ea typeface="Segoe UI" panose="020B0502040204020203" pitchFamily="34" charset="0"/>
              </a:rPr>
              <a:t>Missing documentation</a:t>
            </a:r>
          </a:p>
          <a:p>
            <a:pPr marL="457200" lvl="0" indent="-457200">
              <a:lnSpc>
                <a:spcPts val="3360"/>
              </a:lnSpc>
              <a:spcBef>
                <a:spcPts val="1200"/>
              </a:spcBef>
              <a:buFont typeface="Arial" panose="020B0604020202020204" pitchFamily="34" charset="0"/>
              <a:buChar char="•"/>
            </a:pPr>
            <a:r>
              <a:rPr lang="en-US" sz="2800" b="1" dirty="0">
                <a:solidFill>
                  <a:srgbClr val="FFFFFF"/>
                </a:solidFill>
                <a:latin typeface="Segoe UI" panose="020B0502040204020203" pitchFamily="34" charset="0"/>
                <a:ea typeface="Segoe UI" panose="020B0502040204020203" pitchFamily="34" charset="0"/>
              </a:rPr>
              <a:t>Need to expand investments, coverage</a:t>
            </a:r>
          </a:p>
          <a:p>
            <a:pPr lvl="0"/>
            <a:endParaRPr lang="en-US" sz="2800" b="1" dirty="0">
              <a:solidFill>
                <a:srgbClr val="FFFFFF"/>
              </a:solidFill>
              <a:latin typeface="Segoe UI" panose="020B0502040204020203" pitchFamily="34" charset="0"/>
              <a:ea typeface="Segoe UI" panose="020B0502040204020203" pitchFamily="34" charset="0"/>
            </a:endParaRPr>
          </a:p>
        </p:txBody>
      </p:sp>
      <p:sp>
        <p:nvSpPr>
          <p:cNvPr id="10" name="Text Placeholder 4">
            <a:extLst>
              <a:ext uri="{FF2B5EF4-FFF2-40B4-BE49-F238E27FC236}">
                <a16:creationId xmlns:a16="http://schemas.microsoft.com/office/drawing/2014/main" id="{421ED909-F6B0-9C44-8C3F-DCEBE4809288}"/>
              </a:ext>
            </a:extLst>
          </p:cNvPr>
          <p:cNvSpPr txBox="1">
            <a:spLocks/>
          </p:cNvSpPr>
          <p:nvPr/>
        </p:nvSpPr>
        <p:spPr>
          <a:xfrm>
            <a:off x="7698423" y="3287650"/>
            <a:ext cx="5258724" cy="3365002"/>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endParaRPr lang="en-US" sz="2800" b="1" dirty="0">
              <a:latin typeface="Segoe UI" panose="020B0502040204020203" pitchFamily="34" charset="0"/>
              <a:ea typeface="Segoe UI" panose="020B0502040204020203" pitchFamily="34" charset="0"/>
            </a:endParaRPr>
          </a:p>
          <a:p>
            <a:pPr marL="457200" indent="-457200">
              <a:lnSpc>
                <a:spcPts val="3360"/>
              </a:lnSpc>
              <a:spcBef>
                <a:spcPts val="1200"/>
              </a:spcBef>
              <a:buFont typeface="Arial" panose="020B0604020202020204" pitchFamily="34" charset="0"/>
              <a:buChar char="•"/>
            </a:pPr>
            <a:r>
              <a:rPr lang="en-US" sz="2800" b="1" dirty="0">
                <a:latin typeface="Segoe UI" panose="020B0502040204020203" pitchFamily="34" charset="0"/>
                <a:ea typeface="Segoe UI" panose="020B0502040204020203" pitchFamily="34" charset="0"/>
              </a:rPr>
              <a:t>Help family prepare for future events</a:t>
            </a:r>
          </a:p>
          <a:p>
            <a:pPr marL="457200" indent="-457200">
              <a:lnSpc>
                <a:spcPts val="3360"/>
              </a:lnSpc>
              <a:spcBef>
                <a:spcPts val="1200"/>
              </a:spcBef>
              <a:buFont typeface="Arial" panose="020B0604020202020204" pitchFamily="34" charset="0"/>
              <a:buChar char="•"/>
            </a:pPr>
            <a:r>
              <a:rPr lang="en-US" sz="2800" b="1" dirty="0">
                <a:latin typeface="Segoe UI" panose="020B0502040204020203" pitchFamily="34" charset="0"/>
                <a:ea typeface="Segoe UI" panose="020B0502040204020203" pitchFamily="34" charset="0"/>
              </a:rPr>
              <a:t>Create a more open atmosphere about family plans, needs and goals</a:t>
            </a:r>
          </a:p>
          <a:p>
            <a:pPr marL="457200" indent="-457200">
              <a:lnSpc>
                <a:spcPts val="3360"/>
              </a:lnSpc>
              <a:spcBef>
                <a:spcPts val="1200"/>
              </a:spcBef>
              <a:buFont typeface="Arial" panose="020B0604020202020204" pitchFamily="34" charset="0"/>
              <a:buChar char="•"/>
            </a:pPr>
            <a:endParaRPr lang="en-US" sz="2800" b="1" dirty="0">
              <a:latin typeface="Segoe UI" panose="020B0502040204020203" pitchFamily="34" charset="0"/>
              <a:ea typeface="Segoe UI" panose="020B0502040204020203" pitchFamily="34" charset="0"/>
            </a:endParaRPr>
          </a:p>
          <a:p>
            <a:pPr marL="457200" indent="-457200">
              <a:lnSpc>
                <a:spcPts val="3360"/>
              </a:lnSpc>
              <a:spcBef>
                <a:spcPts val="1200"/>
              </a:spcBef>
              <a:buFont typeface="Arial" panose="020B0604020202020204" pitchFamily="34" charset="0"/>
              <a:buChar char="•"/>
            </a:pPr>
            <a:endParaRPr lang="en-US" sz="2800" b="1" dirty="0">
              <a:latin typeface="Segoe UI" panose="020B0502040204020203" pitchFamily="34" charset="0"/>
              <a:ea typeface="Segoe UI" panose="020B0502040204020203" pitchFamily="34" charset="0"/>
            </a:endParaRPr>
          </a:p>
          <a:p>
            <a:pPr>
              <a:lnSpc>
                <a:spcPts val="3360"/>
              </a:lnSpc>
              <a:spcBef>
                <a:spcPts val="1200"/>
              </a:spcBef>
            </a:pPr>
            <a:endParaRPr lang="en-US" sz="2800" b="1" dirty="0">
              <a:latin typeface="Segoe UI" panose="020B0502040204020203" pitchFamily="34" charset="0"/>
              <a:ea typeface="Segoe UI" panose="020B0502040204020203" pitchFamily="34" charset="0"/>
            </a:endParaRPr>
          </a:p>
          <a:p>
            <a:endParaRPr lang="en-US" sz="2800" b="1" dirty="0">
              <a:latin typeface="Segoe UI" panose="020B0502040204020203" pitchFamily="34" charset="0"/>
              <a:ea typeface="Segoe UI" panose="020B0502040204020203" pitchFamily="34" charset="0"/>
            </a:endParaRPr>
          </a:p>
        </p:txBody>
      </p:sp>
      <p:sp>
        <p:nvSpPr>
          <p:cNvPr id="11" name="Text Placeholder 4">
            <a:extLst>
              <a:ext uri="{FF2B5EF4-FFF2-40B4-BE49-F238E27FC236}">
                <a16:creationId xmlns:a16="http://schemas.microsoft.com/office/drawing/2014/main" id="{A70395AD-687A-4C4D-84C0-35D9A25C7559}"/>
              </a:ext>
            </a:extLst>
          </p:cNvPr>
          <p:cNvSpPr txBox="1">
            <a:spLocks/>
          </p:cNvSpPr>
          <p:nvPr/>
        </p:nvSpPr>
        <p:spPr>
          <a:xfrm>
            <a:off x="3197433" y="4811624"/>
            <a:ext cx="881305" cy="842982"/>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endParaRPr lang="en-US" sz="4400" b="1" dirty="0">
              <a:solidFill>
                <a:srgbClr val="73C0FF"/>
              </a:solidFill>
              <a:latin typeface="Segoe UI" panose="020B0502040204020203" pitchFamily="34" charset="0"/>
              <a:ea typeface="Segoe UI" panose="020B0502040204020203" pitchFamily="34" charset="0"/>
            </a:endParaRPr>
          </a:p>
        </p:txBody>
      </p:sp>
      <p:sp>
        <p:nvSpPr>
          <p:cNvPr id="15" name="Text Placeholder 4">
            <a:extLst>
              <a:ext uri="{FF2B5EF4-FFF2-40B4-BE49-F238E27FC236}">
                <a16:creationId xmlns:a16="http://schemas.microsoft.com/office/drawing/2014/main" id="{B900E5BB-0FA9-A944-AD7F-29B489654BED}"/>
              </a:ext>
            </a:extLst>
          </p:cNvPr>
          <p:cNvSpPr txBox="1">
            <a:spLocks/>
          </p:cNvSpPr>
          <p:nvPr/>
        </p:nvSpPr>
        <p:spPr>
          <a:xfrm>
            <a:off x="7893528" y="4792168"/>
            <a:ext cx="881305" cy="842982"/>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endParaRPr lang="en-US" sz="4400" b="1" dirty="0">
              <a:solidFill>
                <a:srgbClr val="FFFFFF"/>
              </a:solidFill>
              <a:latin typeface="Segoe UI" panose="020B0502040204020203" pitchFamily="34" charset="0"/>
              <a:ea typeface="Segoe UI" panose="020B0502040204020203" pitchFamily="34" charset="0"/>
            </a:endParaRPr>
          </a:p>
        </p:txBody>
      </p:sp>
      <p:sp>
        <p:nvSpPr>
          <p:cNvPr id="12" name="Text Placeholder 4">
            <a:extLst>
              <a:ext uri="{FF2B5EF4-FFF2-40B4-BE49-F238E27FC236}">
                <a16:creationId xmlns:a16="http://schemas.microsoft.com/office/drawing/2014/main" id="{4C66C9CA-F3F5-454E-A08B-DF4310B61471}"/>
              </a:ext>
            </a:extLst>
          </p:cNvPr>
          <p:cNvSpPr txBox="1">
            <a:spLocks/>
          </p:cNvSpPr>
          <p:nvPr/>
        </p:nvSpPr>
        <p:spPr>
          <a:xfrm>
            <a:off x="1439905" y="2056788"/>
            <a:ext cx="5787487" cy="3365002"/>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r>
              <a:rPr lang="en-US" sz="3200" b="1" dirty="0">
                <a:latin typeface="Segoe UI" panose="020B0502040204020203" pitchFamily="34" charset="0"/>
                <a:ea typeface="Segoe UI" panose="020B0502040204020203" pitchFamily="34" charset="0"/>
              </a:rPr>
              <a:t>Compiling this information can reveal gaps:</a:t>
            </a:r>
          </a:p>
        </p:txBody>
      </p:sp>
      <p:sp>
        <p:nvSpPr>
          <p:cNvPr id="13" name="Text Placeholder 4">
            <a:extLst>
              <a:ext uri="{FF2B5EF4-FFF2-40B4-BE49-F238E27FC236}">
                <a16:creationId xmlns:a16="http://schemas.microsoft.com/office/drawing/2014/main" id="{E09AC3AA-AC5A-4517-9864-27301899D4E6}"/>
              </a:ext>
            </a:extLst>
          </p:cNvPr>
          <p:cNvSpPr txBox="1">
            <a:spLocks/>
          </p:cNvSpPr>
          <p:nvPr/>
        </p:nvSpPr>
        <p:spPr>
          <a:xfrm>
            <a:off x="7403008" y="2056788"/>
            <a:ext cx="5866787" cy="3365002"/>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r>
              <a:rPr lang="en-US" sz="3200" b="1" dirty="0">
                <a:latin typeface="Segoe UI" panose="020B0502040204020203" pitchFamily="34" charset="0"/>
                <a:ea typeface="Segoe UI" panose="020B0502040204020203" pitchFamily="34" charset="0"/>
              </a:rPr>
              <a:t>Discussing this information can:</a:t>
            </a:r>
          </a:p>
        </p:txBody>
      </p:sp>
      <p:cxnSp>
        <p:nvCxnSpPr>
          <p:cNvPr id="6" name="Straight Connector 5">
            <a:extLst>
              <a:ext uri="{FF2B5EF4-FFF2-40B4-BE49-F238E27FC236}">
                <a16:creationId xmlns:a16="http://schemas.microsoft.com/office/drawing/2014/main" id="{B74CAB6C-5A0B-4D00-B01A-821E2FB42AB5}"/>
              </a:ext>
            </a:extLst>
          </p:cNvPr>
          <p:cNvCxnSpPr/>
          <p:nvPr/>
        </p:nvCxnSpPr>
        <p:spPr>
          <a:xfrm>
            <a:off x="1439905" y="3117851"/>
            <a:ext cx="33759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42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08FF0-B98A-CD45-BCCA-F77E0A64ADFF}"/>
              </a:ext>
            </a:extLst>
          </p:cNvPr>
          <p:cNvSpPr>
            <a:spLocks noGrp="1"/>
          </p:cNvSpPr>
          <p:nvPr>
            <p:ph type="sldNum" sz="quarter" idx="4"/>
          </p:nvPr>
        </p:nvSpPr>
        <p:spPr/>
        <p:txBody>
          <a:bodyPr/>
          <a:lstStyle/>
          <a:p>
            <a:fld id="{2C7AFF3D-0B71-614B-ACB6-7F45BDA6A838}" type="slidenum">
              <a:rPr lang="en-US" smtClean="0"/>
              <a:pPr/>
              <a:t>24</a:t>
            </a:fld>
            <a:endParaRPr lang="en-US" dirty="0"/>
          </a:p>
        </p:txBody>
      </p:sp>
      <p:sp>
        <p:nvSpPr>
          <p:cNvPr id="3" name="Footer Placeholder 2">
            <a:extLst>
              <a:ext uri="{FF2B5EF4-FFF2-40B4-BE49-F238E27FC236}">
                <a16:creationId xmlns:a16="http://schemas.microsoft.com/office/drawing/2014/main" id="{768CA9D2-A334-0E40-BF65-A937C8557046}"/>
              </a:ext>
            </a:extLst>
          </p:cNvPr>
          <p:cNvSpPr>
            <a:spLocks noGrp="1"/>
          </p:cNvSpPr>
          <p:nvPr>
            <p:ph type="ftr" sz="quarter" idx="3"/>
          </p:nvPr>
        </p:nvSpPr>
        <p:spPr/>
        <p:txBody>
          <a:bodyPr/>
          <a:lstStyle/>
          <a:p>
            <a:pPr lvl="0">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4" name="Text Placeholder 3">
            <a:extLst>
              <a:ext uri="{FF2B5EF4-FFF2-40B4-BE49-F238E27FC236}">
                <a16:creationId xmlns:a16="http://schemas.microsoft.com/office/drawing/2014/main" id="{675D5C1F-E8D5-D840-8550-F4A3F15BFCE3}"/>
              </a:ext>
            </a:extLst>
          </p:cNvPr>
          <p:cNvSpPr txBox="1">
            <a:spLocks/>
          </p:cNvSpPr>
          <p:nvPr/>
        </p:nvSpPr>
        <p:spPr>
          <a:xfrm>
            <a:off x="0" y="3020741"/>
            <a:ext cx="14630400" cy="2277683"/>
          </a:xfrm>
          <a:prstGeom prst="rect">
            <a:avLst/>
          </a:prstGeom>
          <a:solidFill>
            <a:srgbClr val="002577"/>
          </a:solidFill>
        </p:spPr>
        <p:txBody>
          <a:bodyPr tIns="457200"/>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8000" b="1" dirty="0">
                <a:solidFill>
                  <a:schemeClr val="bg1"/>
                </a:solidFill>
                <a:latin typeface="Segoe UI" panose="020B0502040204020203" pitchFamily="34" charset="0"/>
                <a:ea typeface="Segoe UI" panose="020B0502040204020203" pitchFamily="34" charset="0"/>
                <a:cs typeface="Segoe UI" panose="020B0502040204020203" pitchFamily="34" charset="0"/>
              </a:rPr>
              <a:t>Thank you.</a:t>
            </a:r>
          </a:p>
        </p:txBody>
      </p:sp>
      <p:sp>
        <p:nvSpPr>
          <p:cNvPr id="6" name="Rectangle 5">
            <a:extLst>
              <a:ext uri="{FF2B5EF4-FFF2-40B4-BE49-F238E27FC236}">
                <a16:creationId xmlns:a16="http://schemas.microsoft.com/office/drawing/2014/main" id="{92D39C0F-9BBC-4B62-8115-EA7A9CEB1127}"/>
              </a:ext>
            </a:extLst>
          </p:cNvPr>
          <p:cNvSpPr/>
          <p:nvPr/>
        </p:nvSpPr>
        <p:spPr>
          <a:xfrm>
            <a:off x="394030" y="7791018"/>
            <a:ext cx="3102131" cy="484748"/>
          </a:xfrm>
          <a:prstGeom prst="rect">
            <a:avLst/>
          </a:prstGeom>
        </p:spPr>
        <p:txBody>
          <a:bodyPr wrap="square">
            <a:spAutoFit/>
          </a:bodyPr>
          <a:lstStyle/>
          <a:p>
            <a:pPr>
              <a:spcBef>
                <a:spcPct val="50000"/>
              </a:spcBef>
            </a:pPr>
            <a:r>
              <a:rPr lang="en-US" sz="1200" dirty="0">
                <a:solidFill>
                  <a:schemeClr val="bg1"/>
                </a:solidFill>
                <a:latin typeface="+mn-lt"/>
                <a:cs typeface="Arial" charset="0"/>
              </a:rPr>
              <a:t>GE-2320832 (1/20) (Exp. 6/20)</a:t>
            </a:r>
            <a:r>
              <a:rPr lang="en-US" sz="900" dirty="0">
                <a:solidFill>
                  <a:schemeClr val="bg1"/>
                </a:solidFill>
                <a:latin typeface="+mn-lt"/>
                <a:cs typeface="Arial" charset="0"/>
              </a:rPr>
              <a:t>   </a:t>
            </a:r>
            <a:endParaRPr lang="en-US" sz="800" dirty="0">
              <a:solidFill>
                <a:schemeClr val="bg1"/>
              </a:solidFill>
              <a:latin typeface="+mn-lt"/>
              <a:ea typeface="Calibri" panose="020F0502020204030204" pitchFamily="34" charset="0"/>
              <a:cs typeface="Calibri" panose="020F0502020204030204" pitchFamily="34" charset="0"/>
            </a:endParaRPr>
          </a:p>
          <a:p>
            <a:pPr defTabSz="914400" eaLnBrk="1" hangingPunct="1">
              <a:spcBef>
                <a:spcPct val="50000"/>
              </a:spcBef>
            </a:pPr>
            <a:endParaRPr lang="en-US" sz="900" dirty="0">
              <a:solidFill>
                <a:srgbClr val="8C8E8E"/>
              </a:solidFill>
              <a:cs typeface="Arial" charset="0"/>
            </a:endParaRPr>
          </a:p>
        </p:txBody>
      </p:sp>
      <p:sp>
        <p:nvSpPr>
          <p:cNvPr id="8" name="TextBox 7">
            <a:extLst>
              <a:ext uri="{FF2B5EF4-FFF2-40B4-BE49-F238E27FC236}">
                <a16:creationId xmlns:a16="http://schemas.microsoft.com/office/drawing/2014/main" id="{59173C81-20DF-419D-BDAB-D33F22D4201C}"/>
              </a:ext>
            </a:extLst>
          </p:cNvPr>
          <p:cNvSpPr txBox="1"/>
          <p:nvPr/>
        </p:nvSpPr>
        <p:spPr>
          <a:xfrm>
            <a:off x="394029" y="6626726"/>
            <a:ext cx="13703807" cy="892552"/>
          </a:xfrm>
          <a:prstGeom prst="rect">
            <a:avLst/>
          </a:prstGeom>
          <a:noFill/>
          <a:ln>
            <a:noFill/>
          </a:ln>
        </p:spPr>
        <p:txBody>
          <a:bodyPr wrap="square" lIns="182880" tIns="137160" bIns="137160" rtlCol="0">
            <a:spAutoFit/>
          </a:bodyPr>
          <a:lstStyle/>
          <a:p>
            <a:endParaRPr lang="en-US" sz="2000" baseline="30000" dirty="0">
              <a:solidFill>
                <a:schemeClr val="bg2"/>
              </a:solidFill>
              <a:latin typeface="Avenir Next Condensed Medium" panose="020B0506020202020204" pitchFamily="34" charset="0"/>
            </a:endParaRPr>
          </a:p>
          <a:p>
            <a:r>
              <a:rPr lang="en-US" sz="2000" baseline="30000" dirty="0">
                <a:solidFill>
                  <a:schemeClr val="bg2"/>
                </a:solidFill>
                <a:latin typeface="Avenir Next Condensed Medium" panose="020B0506020202020204" pitchFamily="34" charset="0"/>
              </a:rPr>
              <a:t>“Equitable” is the brand name of Equitable Holdings, Inc. and its family of companies, including AXA Equitable Life Insurance Company (AXA Equitable) (NY, NY); AXA Advisors, LLC (member FINRA, SIPC); and AXA Distributors, LLC.  The obligations of AXA Equitable are backed solely by its claims-paying ability.</a:t>
            </a:r>
          </a:p>
        </p:txBody>
      </p:sp>
    </p:spTree>
    <p:extLst>
      <p:ext uri="{BB962C8B-B14F-4D97-AF65-F5344CB8AC3E}">
        <p14:creationId xmlns:p14="http://schemas.microsoft.com/office/powerpoint/2010/main" val="21944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D0F708A-706F-42F6-8276-1A9B34A517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17" name="think-cell Slide" r:id="rId5" imgW="216" imgH="216" progId="TCLayout.ActiveDocument.1">
                  <p:embed/>
                </p:oleObj>
              </mc:Choice>
              <mc:Fallback>
                <p:oleObj name="think-cell Slide" r:id="rId5" imgW="216" imgH="216" progId="TCLayout.ActiveDocument.1">
                  <p:embed/>
                  <p:pic>
                    <p:nvPicPr>
                      <p:cNvPr id="12" name="Object 11" hidden="1">
                        <a:extLst>
                          <a:ext uri="{FF2B5EF4-FFF2-40B4-BE49-F238E27FC236}">
                            <a16:creationId xmlns:a16="http://schemas.microsoft.com/office/drawing/2014/main" id="{3D0F708A-706F-42F6-8276-1A9B34A517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D847BF06-3DCC-5742-8C6D-F9758649AED8}"/>
              </a:ext>
            </a:extLst>
          </p:cNvPr>
          <p:cNvPicPr>
            <a:picLocks noChangeAspect="1"/>
          </p:cNvPicPr>
          <p:nvPr/>
        </p:nvPicPr>
        <p:blipFill>
          <a:blip r:embed="rId7"/>
          <a:stretch>
            <a:fillRect/>
          </a:stretch>
        </p:blipFill>
        <p:spPr>
          <a:xfrm>
            <a:off x="0" y="4826000"/>
            <a:ext cx="14630400" cy="3403600"/>
          </a:xfrm>
          <a:prstGeom prst="rect">
            <a:avLst/>
          </a:prstGeom>
        </p:spPr>
      </p:pic>
      <p:sp>
        <p:nvSpPr>
          <p:cNvPr id="4" name="Text Placeholder 3">
            <a:extLst>
              <a:ext uri="{FF2B5EF4-FFF2-40B4-BE49-F238E27FC236}">
                <a16:creationId xmlns:a16="http://schemas.microsoft.com/office/drawing/2014/main" id="{3997C2CE-05E9-1C4E-88B6-83E721FD6E3C}"/>
              </a:ext>
            </a:extLst>
          </p:cNvPr>
          <p:cNvSpPr>
            <a:spLocks noGrp="1"/>
          </p:cNvSpPr>
          <p:nvPr>
            <p:ph type="body" sz="quarter" idx="13"/>
          </p:nvPr>
        </p:nvSpPr>
        <p:spPr>
          <a:xfrm>
            <a:off x="2687444" y="6735337"/>
            <a:ext cx="9155307" cy="1072566"/>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Purpose of estate planning</a:t>
            </a:r>
          </a:p>
        </p:txBody>
      </p:sp>
      <p:sp>
        <p:nvSpPr>
          <p:cNvPr id="5" name="Footer Placeholder 4">
            <a:extLst>
              <a:ext uri="{FF2B5EF4-FFF2-40B4-BE49-F238E27FC236}">
                <a16:creationId xmlns:a16="http://schemas.microsoft.com/office/drawing/2014/main" id="{FC3A955A-DFED-CF4D-97B2-829C27EC1B08}"/>
              </a:ext>
            </a:extLst>
          </p:cNvPr>
          <p:cNvSpPr>
            <a:spLocks noGrp="1"/>
          </p:cNvSpPr>
          <p:nvPr>
            <p:ph type="ftr" sz="quarter" idx="3"/>
          </p:nvPr>
        </p:nvSpPr>
        <p:spPr>
          <a:xfrm>
            <a:off x="4596714" y="7517567"/>
            <a:ext cx="9285185" cy="438150"/>
          </a:xfrm>
        </p:spPr>
        <p:txBody>
          <a:bodyPr/>
          <a:lstStyle/>
          <a:p>
            <a:pPr lvl="0">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6" name="Slide Number Placeholder 5">
            <a:extLst>
              <a:ext uri="{FF2B5EF4-FFF2-40B4-BE49-F238E27FC236}">
                <a16:creationId xmlns:a16="http://schemas.microsoft.com/office/drawing/2014/main" id="{7C54D68E-B5E2-754F-B568-DAA95755E8D4}"/>
              </a:ext>
            </a:extLst>
          </p:cNvPr>
          <p:cNvSpPr>
            <a:spLocks noGrp="1"/>
          </p:cNvSpPr>
          <p:nvPr>
            <p:ph type="sldNum" sz="quarter" idx="4"/>
          </p:nvPr>
        </p:nvSpPr>
        <p:spPr>
          <a:xfrm>
            <a:off x="13890150" y="7620500"/>
            <a:ext cx="396767" cy="34960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Footer Placeholder 4">
            <a:extLst>
              <a:ext uri="{FF2B5EF4-FFF2-40B4-BE49-F238E27FC236}">
                <a16:creationId xmlns:a16="http://schemas.microsoft.com/office/drawing/2014/main" id="{9662873A-964C-2144-B6BD-5F089A2F6DF7}"/>
              </a:ext>
            </a:extLst>
          </p:cNvPr>
          <p:cNvSpPr txBox="1">
            <a:spLocks/>
          </p:cNvSpPr>
          <p:nvPr/>
        </p:nvSpPr>
        <p:spPr>
          <a:xfrm>
            <a:off x="360884" y="7517567"/>
            <a:ext cx="1056954" cy="43815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FFFFFF"/>
                </a:solidFill>
                <a:effectLst/>
                <a:uLnTx/>
                <a:uFillTx/>
                <a:ea typeface="Segoe UI" panose="020B0502040204020203" pitchFamily="34" charset="0"/>
                <a:cs typeface="Segoe UI" panose="020B0502040204020203" pitchFamily="34" charset="0"/>
              </a:rPr>
              <a:t>Equitable</a:t>
            </a:r>
          </a:p>
        </p:txBody>
      </p:sp>
      <p:pic>
        <p:nvPicPr>
          <p:cNvPr id="14" name="Picture 13">
            <a:extLst>
              <a:ext uri="{FF2B5EF4-FFF2-40B4-BE49-F238E27FC236}">
                <a16:creationId xmlns:a16="http://schemas.microsoft.com/office/drawing/2014/main" id="{47B17241-2A36-4CEE-824B-C09F4932BF8C}"/>
              </a:ext>
            </a:extLst>
          </p:cNvPr>
          <p:cNvPicPr>
            <a:picLocks noChangeAspect="1"/>
          </p:cNvPicPr>
          <p:nvPr/>
        </p:nvPicPr>
        <p:blipFill rotWithShape="1">
          <a:blip r:embed="rId8"/>
          <a:srcRect t="-38" r="278" b="18194"/>
          <a:stretch/>
        </p:blipFill>
        <p:spPr>
          <a:xfrm>
            <a:off x="1147819" y="0"/>
            <a:ext cx="12300552" cy="6735337"/>
          </a:xfrm>
          <a:prstGeom prst="rect">
            <a:avLst/>
          </a:prstGeom>
        </p:spPr>
      </p:pic>
    </p:spTree>
    <p:extLst>
      <p:ext uri="{BB962C8B-B14F-4D97-AF65-F5344CB8AC3E}">
        <p14:creationId xmlns:p14="http://schemas.microsoft.com/office/powerpoint/2010/main" val="206987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9638" y="1764145"/>
            <a:ext cx="6288288" cy="1998681"/>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Misconceptions:</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09661"/>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240145" y="3195782"/>
            <a:ext cx="7075055" cy="2849418"/>
          </a:xfrm>
        </p:spPr>
        <p:txBody>
          <a:bodyPr/>
          <a:lstStyle/>
          <a:p>
            <a:pPr marL="17145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Just for the rich</a:t>
            </a:r>
          </a:p>
          <a:p>
            <a:pPr marL="17145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Just for the old</a:t>
            </a:r>
          </a:p>
          <a:p>
            <a:pPr marL="17145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Fundamentally about death and taxes</a:t>
            </a:r>
          </a:p>
          <a:p>
            <a:pPr lvl="0"/>
            <a:endParaRPr lang="en-US" sz="2800" b="1" dirty="0">
              <a:latin typeface="Segoe UI" panose="020B0502040204020203" pitchFamily="34" charset="0"/>
              <a:ea typeface="Segoe UI" panose="020B0502040204020203" pitchFamily="34" charset="0"/>
            </a:endParaRPr>
          </a:p>
          <a:p>
            <a:pPr lvl="0">
              <a:lnSpc>
                <a:spcPct val="100000"/>
              </a:lnSpc>
            </a:pPr>
            <a:r>
              <a:rPr lang="en-US" sz="2800" i="1" dirty="0">
                <a:solidFill>
                  <a:srgbClr val="75787B"/>
                </a:solidFill>
                <a:latin typeface="Segoe UI" panose="020B0502040204020203" pitchFamily="34" charset="0"/>
                <a:ea typeface="Segoe UI" panose="020B0502040204020203" pitchFamily="34" charset="0"/>
              </a:rPr>
              <a:t>Purpose is to provide a legacy for </a:t>
            </a:r>
            <a:br>
              <a:rPr lang="en-US" sz="2800" i="1" dirty="0">
                <a:solidFill>
                  <a:srgbClr val="75787B"/>
                </a:solidFill>
                <a:latin typeface="Segoe UI" panose="020B0502040204020203" pitchFamily="34" charset="0"/>
                <a:ea typeface="Segoe UI" panose="020B0502040204020203" pitchFamily="34" charset="0"/>
              </a:rPr>
            </a:br>
            <a:r>
              <a:rPr lang="en-US" sz="2800" i="1" dirty="0">
                <a:solidFill>
                  <a:srgbClr val="75787B"/>
                </a:solidFill>
                <a:latin typeface="Segoe UI" panose="020B0502040204020203" pitchFamily="34" charset="0"/>
                <a:ea typeface="Segoe UI" panose="020B0502040204020203" pitchFamily="34" charset="0"/>
              </a:rPr>
              <a:t>the living</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8835161"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Purpose of estate planning</a:t>
            </a:r>
          </a:p>
        </p:txBody>
      </p:sp>
      <p:pic>
        <p:nvPicPr>
          <p:cNvPr id="13" name="Picture 12">
            <a:extLst>
              <a:ext uri="{FF2B5EF4-FFF2-40B4-BE49-F238E27FC236}">
                <a16:creationId xmlns:a16="http://schemas.microsoft.com/office/drawing/2014/main" id="{410D863C-4E3F-4220-8B8E-D5BF562CF89C}"/>
              </a:ext>
            </a:extLst>
          </p:cNvPr>
          <p:cNvPicPr>
            <a:picLocks noChangeAspect="1"/>
          </p:cNvPicPr>
          <p:nvPr/>
        </p:nvPicPr>
        <p:blipFill rotWithShape="1">
          <a:blip r:embed="rId3"/>
          <a:srcRect l="11467" r="30001"/>
          <a:stretch/>
        </p:blipFill>
        <p:spPr>
          <a:xfrm>
            <a:off x="7410453" y="0"/>
            <a:ext cx="7219948" cy="8229600"/>
          </a:xfrm>
          <a:prstGeom prst="rect">
            <a:avLst/>
          </a:prstGeom>
        </p:spPr>
      </p:pic>
      <p:sp>
        <p:nvSpPr>
          <p:cNvPr id="17" name="Slide Number Placeholder 1">
            <a:extLst>
              <a:ext uri="{FF2B5EF4-FFF2-40B4-BE49-F238E27FC236}">
                <a16:creationId xmlns:a16="http://schemas.microsoft.com/office/drawing/2014/main" id="{0A405947-71B6-4B3F-AB96-3E8833D23BF8}"/>
              </a:ext>
            </a:extLst>
          </p:cNvPr>
          <p:cNvSpPr txBox="1">
            <a:spLocks/>
          </p:cNvSpPr>
          <p:nvPr/>
        </p:nvSpPr>
        <p:spPr>
          <a:xfrm>
            <a:off x="14044429" y="7615599"/>
            <a:ext cx="370072" cy="324167"/>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8" name="Footer Placeholder 3">
            <a:extLst>
              <a:ext uri="{FF2B5EF4-FFF2-40B4-BE49-F238E27FC236}">
                <a16:creationId xmlns:a16="http://schemas.microsoft.com/office/drawing/2014/main" id="{64D2748B-7D45-4369-925C-3FB57461E5F6}"/>
              </a:ext>
            </a:extLst>
          </p:cNvPr>
          <p:cNvSpPr txBox="1">
            <a:spLocks/>
          </p:cNvSpPr>
          <p:nvPr/>
        </p:nvSpPr>
        <p:spPr>
          <a:xfrm>
            <a:off x="8945879"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19" name="Slide Number Placeholder 2">
            <a:extLst>
              <a:ext uri="{FF2B5EF4-FFF2-40B4-BE49-F238E27FC236}">
                <a16:creationId xmlns:a16="http://schemas.microsoft.com/office/drawing/2014/main" id="{8E65DA68-9E88-4874-8B8B-473354C978CB}"/>
              </a:ext>
            </a:extLst>
          </p:cNvPr>
          <p:cNvSpPr txBox="1">
            <a:spLocks/>
          </p:cNvSpPr>
          <p:nvPr/>
        </p:nvSpPr>
        <p:spPr>
          <a:xfrm>
            <a:off x="14044429" y="77650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4</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427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126763"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Two principle elements of estate planning:</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8555761"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Purpose of estate planning</a:t>
            </a:r>
          </a:p>
        </p:txBody>
      </p:sp>
      <p:sp>
        <p:nvSpPr>
          <p:cNvPr id="8" name="Rectangle 7">
            <a:extLst>
              <a:ext uri="{FF2B5EF4-FFF2-40B4-BE49-F238E27FC236}">
                <a16:creationId xmlns:a16="http://schemas.microsoft.com/office/drawing/2014/main" id="{FB680466-213E-1E46-B9EA-DC7ECBEB2844}"/>
              </a:ext>
            </a:extLst>
          </p:cNvPr>
          <p:cNvSpPr/>
          <p:nvPr/>
        </p:nvSpPr>
        <p:spPr>
          <a:xfrm>
            <a:off x="2525713" y="3810000"/>
            <a:ext cx="4814207" cy="33147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E6B838B8-D27D-234F-BA1C-3C44E8BA2C90}"/>
              </a:ext>
            </a:extLst>
          </p:cNvPr>
          <p:cNvSpPr/>
          <p:nvPr/>
        </p:nvSpPr>
        <p:spPr>
          <a:xfrm>
            <a:off x="7402513" y="3797300"/>
            <a:ext cx="4814207" cy="3314700"/>
          </a:xfrm>
          <a:prstGeom prst="rect">
            <a:avLst/>
          </a:prstGeom>
          <a:solidFill>
            <a:srgbClr val="73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2784475" y="4817622"/>
            <a:ext cx="3645508" cy="2362199"/>
          </a:xfrm>
        </p:spPr>
        <p:txBody>
          <a:bodyPr/>
          <a:lstStyle/>
          <a:p>
            <a:pPr lvl="0">
              <a:lnSpc>
                <a:spcPts val="3360"/>
              </a:lnSpc>
              <a:spcBef>
                <a:spcPts val="1200"/>
              </a:spcBef>
            </a:pPr>
            <a:r>
              <a:rPr lang="en-US" sz="2800" b="1" dirty="0">
                <a:solidFill>
                  <a:srgbClr val="FFFFFF"/>
                </a:solidFill>
                <a:latin typeface="Segoe UI" panose="020B0502040204020203" pitchFamily="34" charset="0"/>
                <a:ea typeface="Segoe UI" panose="020B0502040204020203" pitchFamily="34" charset="0"/>
              </a:rPr>
              <a:t>Execute documents that provide for death and/or incapacity</a:t>
            </a:r>
          </a:p>
          <a:p>
            <a:pPr lvl="0"/>
            <a:endParaRPr lang="en-US" sz="2800" b="1" dirty="0">
              <a:solidFill>
                <a:srgbClr val="FFFFFF"/>
              </a:solidFill>
              <a:latin typeface="Segoe UI" panose="020B0502040204020203" pitchFamily="34" charset="0"/>
              <a:ea typeface="Segoe UI" panose="020B0502040204020203" pitchFamily="34" charset="0"/>
            </a:endParaRPr>
          </a:p>
        </p:txBody>
      </p:sp>
      <p:sp>
        <p:nvSpPr>
          <p:cNvPr id="10" name="Text Placeholder 4">
            <a:extLst>
              <a:ext uri="{FF2B5EF4-FFF2-40B4-BE49-F238E27FC236}">
                <a16:creationId xmlns:a16="http://schemas.microsoft.com/office/drawing/2014/main" id="{421ED909-F6B0-9C44-8C3F-DCEBE4809288}"/>
              </a:ext>
            </a:extLst>
          </p:cNvPr>
          <p:cNvSpPr txBox="1">
            <a:spLocks/>
          </p:cNvSpPr>
          <p:nvPr/>
        </p:nvSpPr>
        <p:spPr>
          <a:xfrm>
            <a:off x="7491681" y="4762501"/>
            <a:ext cx="4117437" cy="2362199"/>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r>
              <a:rPr lang="en-US" sz="2800" b="1" dirty="0">
                <a:latin typeface="Segoe UI" panose="020B0502040204020203" pitchFamily="34" charset="0"/>
                <a:ea typeface="Segoe UI" panose="020B0502040204020203" pitchFamily="34" charset="0"/>
              </a:rPr>
              <a:t>Provide information relating to your assets, liabilities and wishes</a:t>
            </a:r>
          </a:p>
          <a:p>
            <a:endParaRPr lang="en-US" sz="2800" b="1" dirty="0">
              <a:latin typeface="Segoe UI" panose="020B0502040204020203" pitchFamily="34" charset="0"/>
              <a:ea typeface="Segoe UI" panose="020B0502040204020203" pitchFamily="34" charset="0"/>
            </a:endParaRPr>
          </a:p>
        </p:txBody>
      </p:sp>
      <p:sp>
        <p:nvSpPr>
          <p:cNvPr id="11" name="Text Placeholder 4">
            <a:extLst>
              <a:ext uri="{FF2B5EF4-FFF2-40B4-BE49-F238E27FC236}">
                <a16:creationId xmlns:a16="http://schemas.microsoft.com/office/drawing/2014/main" id="{A70395AD-687A-4C4D-84C0-35D9A25C7559}"/>
              </a:ext>
            </a:extLst>
          </p:cNvPr>
          <p:cNvSpPr txBox="1">
            <a:spLocks/>
          </p:cNvSpPr>
          <p:nvPr/>
        </p:nvSpPr>
        <p:spPr>
          <a:xfrm>
            <a:off x="2784475" y="4095344"/>
            <a:ext cx="618519" cy="591765"/>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r>
              <a:rPr lang="en-US" sz="4400" b="1" dirty="0">
                <a:solidFill>
                  <a:srgbClr val="73C0FF"/>
                </a:solidFill>
                <a:latin typeface="Segoe UI" panose="020B0502040204020203" pitchFamily="34" charset="0"/>
                <a:ea typeface="Segoe UI" panose="020B0502040204020203" pitchFamily="34" charset="0"/>
              </a:rPr>
              <a:t>1</a:t>
            </a:r>
          </a:p>
        </p:txBody>
      </p:sp>
      <p:sp>
        <p:nvSpPr>
          <p:cNvPr id="15" name="Text Placeholder 4">
            <a:extLst>
              <a:ext uri="{FF2B5EF4-FFF2-40B4-BE49-F238E27FC236}">
                <a16:creationId xmlns:a16="http://schemas.microsoft.com/office/drawing/2014/main" id="{B900E5BB-0FA9-A944-AD7F-29B489654BED}"/>
              </a:ext>
            </a:extLst>
          </p:cNvPr>
          <p:cNvSpPr txBox="1">
            <a:spLocks/>
          </p:cNvSpPr>
          <p:nvPr/>
        </p:nvSpPr>
        <p:spPr>
          <a:xfrm>
            <a:off x="7480570" y="4075888"/>
            <a:ext cx="618519" cy="591765"/>
          </a:xfrm>
          <a:prstGeom prst="rect">
            <a:avLst/>
          </a:prstGeom>
        </p:spPr>
        <p:txBody>
          <a:bodyPr/>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3360"/>
              </a:lnSpc>
              <a:spcBef>
                <a:spcPts val="1200"/>
              </a:spcBef>
            </a:pPr>
            <a:r>
              <a:rPr lang="en-US" sz="4400" b="1" dirty="0">
                <a:solidFill>
                  <a:srgbClr val="FFFFFF"/>
                </a:solidFill>
                <a:latin typeface="Segoe UI" panose="020B0502040204020203" pitchFamily="34" charset="0"/>
                <a:ea typeface="Segoe UI" panose="020B0502040204020203" pitchFamily="34" charset="0"/>
              </a:rPr>
              <a:t>2</a:t>
            </a:r>
          </a:p>
        </p:txBody>
      </p:sp>
    </p:spTree>
    <p:extLst>
      <p:ext uri="{BB962C8B-B14F-4D97-AF65-F5344CB8AC3E}">
        <p14:creationId xmlns:p14="http://schemas.microsoft.com/office/powerpoint/2010/main" val="235073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8BD7A9-0C9C-B643-B805-050ACB695F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31242" y="0"/>
            <a:ext cx="7315200" cy="8229600"/>
          </a:xfrm>
          <a:prstGeom prst="rect">
            <a:avLst/>
          </a:prstGeom>
        </p:spPr>
      </p:pic>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86037" y="2208618"/>
            <a:ext cx="6312689"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Results of failure to plan:</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457200" y="3924300"/>
            <a:ext cx="6537158" cy="2362199"/>
          </a:xfrm>
        </p:spPr>
        <p:txBody>
          <a:bodyPr/>
          <a:lstStyle/>
          <a:p>
            <a:pPr marL="457200" lvl="0" indent="-457200">
              <a:lnSpc>
                <a:spcPts val="3360"/>
              </a:lnSpc>
              <a:spcBef>
                <a:spcPts val="1200"/>
              </a:spcBef>
              <a:buFont typeface="Arial" panose="020B0604020202020204" pitchFamily="34" charset="0"/>
              <a:buChar char="•"/>
            </a:pPr>
            <a:r>
              <a:rPr lang="en-US" sz="2800" b="1" dirty="0">
                <a:latin typeface="Segoe UI" panose="020B0502040204020203" pitchFamily="34" charset="0"/>
                <a:ea typeface="Segoe UI" panose="020B0502040204020203" pitchFamily="34" charset="0"/>
              </a:rPr>
              <a:t>Can create confusion, family conflict</a:t>
            </a:r>
          </a:p>
          <a:p>
            <a:pPr marL="457200" lvl="0" indent="-457200">
              <a:lnSpc>
                <a:spcPts val="3360"/>
              </a:lnSpc>
              <a:spcBef>
                <a:spcPts val="1200"/>
              </a:spcBef>
              <a:buFont typeface="Arial" panose="020B0604020202020204" pitchFamily="34" charset="0"/>
              <a:buChar char="•"/>
            </a:pPr>
            <a:r>
              <a:rPr lang="en-US" sz="2800" b="1" dirty="0">
                <a:latin typeface="Segoe UI" panose="020B0502040204020203" pitchFamily="34" charset="0"/>
                <a:ea typeface="Segoe UI" panose="020B0502040204020203" pitchFamily="34" charset="0"/>
              </a:rPr>
              <a:t>Can lead to dissipation of assets, disposition of property against wishes</a:t>
            </a:r>
          </a:p>
          <a:p>
            <a:pPr marL="457200" lvl="0" indent="-457200">
              <a:lnSpc>
                <a:spcPts val="3360"/>
              </a:lnSpc>
              <a:spcBef>
                <a:spcPts val="1200"/>
              </a:spcBef>
              <a:buFont typeface="Arial" panose="020B0604020202020204" pitchFamily="34" charset="0"/>
              <a:buChar char="•"/>
            </a:pPr>
            <a:r>
              <a:rPr lang="en-US" sz="2800" b="1" dirty="0">
                <a:latin typeface="Segoe UI" panose="020B0502040204020203" pitchFamily="34" charset="0"/>
                <a:ea typeface="Segoe UI" panose="020B0502040204020203" pitchFamily="34" charset="0"/>
              </a:rPr>
              <a:t>Can cause payment of excess income and estate taxes</a:t>
            </a:r>
          </a:p>
          <a:p>
            <a:pPr lvl="0"/>
            <a:endParaRPr lang="en-US" sz="28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831861"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Purpose of estate planning</a:t>
            </a:r>
          </a:p>
        </p:txBody>
      </p:sp>
    </p:spTree>
    <p:extLst>
      <p:ext uri="{BB962C8B-B14F-4D97-AF65-F5344CB8AC3E}">
        <p14:creationId xmlns:p14="http://schemas.microsoft.com/office/powerpoint/2010/main" val="284254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6" y="2208618"/>
            <a:ext cx="13799864"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Compilation of all the information your family will need in time of your death, or if you should become incapacitated due to illness or injury</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65760" y="4273550"/>
            <a:ext cx="11134090" cy="516636"/>
          </a:xfrm>
        </p:spPr>
        <p:txBody>
          <a:bodyPr wrap="square" lIns="91440"/>
          <a:lstStyle/>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An inventory with contact information/locations:</a:t>
            </a:r>
          </a:p>
          <a:p>
            <a:pPr lvl="0">
              <a:lnSpc>
                <a:spcPts val="3360"/>
              </a:lnSpc>
              <a:spcBef>
                <a:spcPts val="600"/>
              </a:spcBef>
            </a:pPr>
            <a:r>
              <a:rPr lang="en-US" sz="2800" b="1" dirty="0">
                <a:latin typeface="Segoe UI" panose="020B0502040204020203" pitchFamily="34" charset="0"/>
                <a:ea typeface="Segoe UI" panose="020B0502040204020203" pitchFamily="34" charset="0"/>
              </a:rPr>
              <a:t>	All your financial papers</a:t>
            </a:r>
          </a:p>
          <a:p>
            <a:pPr lvl="0">
              <a:lnSpc>
                <a:spcPts val="3360"/>
              </a:lnSpc>
              <a:spcBef>
                <a:spcPts val="600"/>
              </a:spcBef>
            </a:pPr>
            <a:r>
              <a:rPr lang="en-US" sz="2800" b="1" dirty="0">
                <a:latin typeface="Segoe UI" panose="020B0502040204020203" pitchFamily="34" charset="0"/>
                <a:ea typeface="Segoe UI" panose="020B0502040204020203" pitchFamily="34" charset="0"/>
              </a:rPr>
              <a:t>	All your estate papers</a:t>
            </a:r>
          </a:p>
          <a:p>
            <a:pPr lvl="0">
              <a:lnSpc>
                <a:spcPts val="3360"/>
              </a:lnSpc>
              <a:spcBef>
                <a:spcPts val="600"/>
              </a:spcBef>
            </a:pPr>
            <a:r>
              <a:rPr lang="en-US" sz="2800" b="1" dirty="0">
                <a:latin typeface="Segoe UI" panose="020B0502040204020203" pitchFamily="34" charset="0"/>
                <a:ea typeface="Segoe UI" panose="020B0502040204020203" pitchFamily="34" charset="0"/>
              </a:rPr>
              <a:t>	All your personal papers</a:t>
            </a:r>
          </a:p>
          <a:p>
            <a:pPr marL="457200" indent="-457200">
              <a:lnSpc>
                <a:spcPts val="3360"/>
              </a:lnSpc>
              <a:spcBef>
                <a:spcPts val="6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Information at a time of sorrow and confusion</a:t>
            </a:r>
          </a:p>
          <a:p>
            <a:pPr lvl="0">
              <a:lnSpc>
                <a:spcPts val="3360"/>
              </a:lnSpc>
              <a:spcBef>
                <a:spcPts val="600"/>
              </a:spcBef>
            </a:pPr>
            <a:endParaRPr lang="en-US" sz="2800" b="1" dirty="0">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endParaRPr lang="en-US" sz="2800" dirty="0">
              <a:latin typeface="Segoe UI" panose="020B0502040204020203" pitchFamily="34" charset="0"/>
              <a:ea typeface="Segoe UI" panose="020B0502040204020203" pitchFamily="34" charset="0"/>
            </a:endParaRPr>
          </a:p>
          <a:p>
            <a:pPr lvl="0"/>
            <a:endParaRPr lang="en-US" sz="28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9" y="517147"/>
            <a:ext cx="5460136"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 Family Love Letter</a:t>
            </a:r>
            <a:endParaRPr lang="en-US" sz="1200" b="1"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8ECFD32A-88BF-C14F-A52B-8D89EB42C6A3}"/>
              </a:ext>
            </a:extLst>
          </p:cNvPr>
          <p:cNvSpPr txBox="1"/>
          <p:nvPr/>
        </p:nvSpPr>
        <p:spPr>
          <a:xfrm>
            <a:off x="5076832" y="560832"/>
            <a:ext cx="621792" cy="307777"/>
          </a:xfrm>
          <a:prstGeom prst="rect">
            <a:avLst/>
          </a:prstGeom>
          <a:noFill/>
        </p:spPr>
        <p:txBody>
          <a:bodyPr wrap="square" rtlCol="0">
            <a:spAutoFit/>
          </a:bodyPr>
          <a:lstStyle/>
          <a:p>
            <a:r>
              <a:rPr lang="en-US" sz="1400"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rPr>
              <a:t>TM</a:t>
            </a:r>
            <a:endParaRPr lang="en-US" sz="1400" dirty="0">
              <a:solidFill>
                <a:schemeClr val="bg1"/>
              </a:solidFill>
              <a:latin typeface="Helvetica" pitchFamily="2" charset="0"/>
            </a:endParaRPr>
          </a:p>
        </p:txBody>
      </p:sp>
    </p:spTree>
    <p:extLst>
      <p:ext uri="{BB962C8B-B14F-4D97-AF65-F5344CB8AC3E}">
        <p14:creationId xmlns:p14="http://schemas.microsoft.com/office/powerpoint/2010/main" val="382273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6" y="2208618"/>
            <a:ext cx="12466364"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Provide information at a time of confusion</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91160" y="3915664"/>
            <a:ext cx="11134090" cy="516636"/>
          </a:xfrm>
        </p:spPr>
        <p:txBody>
          <a:bodyPr wrap="square" lIns="91440"/>
          <a:lstStyle/>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Investing and planning are not enough if no one knows about it</a:t>
            </a:r>
          </a:p>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Lack of information adds to distress</a:t>
            </a:r>
          </a:p>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Time searching for contact information, documents</a:t>
            </a:r>
          </a:p>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Unknown policies, accounts can be lost</a:t>
            </a:r>
          </a:p>
          <a:p>
            <a:pPr lvl="0"/>
            <a:endParaRPr lang="en-US" sz="28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10247401"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 purpose of The Family Love Letter </a:t>
            </a:r>
            <a:endParaRPr lang="en-US" sz="1200"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3F747CC1-0AB5-4FB8-85EF-B0E703A893D6}"/>
              </a:ext>
            </a:extLst>
          </p:cNvPr>
          <p:cNvSpPr txBox="1"/>
          <p:nvPr/>
        </p:nvSpPr>
        <p:spPr>
          <a:xfrm>
            <a:off x="8324087" y="578574"/>
            <a:ext cx="621792" cy="307777"/>
          </a:xfrm>
          <a:prstGeom prst="rect">
            <a:avLst/>
          </a:prstGeom>
          <a:noFill/>
        </p:spPr>
        <p:txBody>
          <a:bodyPr wrap="square" rtlCol="0">
            <a:spAutoFit/>
          </a:bodyPr>
          <a:lstStyle/>
          <a:p>
            <a:r>
              <a:rPr lang="en-US" sz="1400"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rPr>
              <a:t>TM</a:t>
            </a:r>
            <a:endParaRPr lang="en-US" sz="1400" dirty="0">
              <a:solidFill>
                <a:schemeClr val="bg1"/>
              </a:solidFill>
              <a:latin typeface="Helvetica" pitchFamily="2" charset="0"/>
            </a:endParaRPr>
          </a:p>
        </p:txBody>
      </p:sp>
    </p:spTree>
    <p:extLst>
      <p:ext uri="{BB962C8B-B14F-4D97-AF65-F5344CB8AC3E}">
        <p14:creationId xmlns:p14="http://schemas.microsoft.com/office/powerpoint/2010/main" val="81961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6D7CD125-B2C1-43EF-BABB-7D8991AD7E4A}"/>
              </a:ext>
            </a:extLst>
          </p:cNvPr>
          <p:cNvGraphicFramePr>
            <a:graphicFrameLocks noChangeAspect="1"/>
          </p:cNvGraphicFramePr>
          <p:nvPr>
            <p:custDataLst>
              <p:tags r:id="rId2"/>
            </p:custDataLst>
            <p:extLst>
              <p:ext uri="{D42A27DB-BD31-4B8C-83A1-F6EECF244321}">
                <p14:modId xmlns:p14="http://schemas.microsoft.com/office/powerpoint/2010/main" val="2720601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41" name="think-cell Slide" r:id="rId5" imgW="216" imgH="216" progId="TCLayout.ActiveDocument.1">
                  <p:embed/>
                </p:oleObj>
              </mc:Choice>
              <mc:Fallback>
                <p:oleObj name="think-cell Slide" r:id="rId5" imgW="216" imgH="216" progId="TCLayout.ActiveDocument.1">
                  <p:embed/>
                  <p:pic>
                    <p:nvPicPr>
                      <p:cNvPr id="13" name="Object 12" hidden="1">
                        <a:extLst>
                          <a:ext uri="{FF2B5EF4-FFF2-40B4-BE49-F238E27FC236}">
                            <a16:creationId xmlns:a16="http://schemas.microsoft.com/office/drawing/2014/main" id="{6D7CD125-B2C1-43EF-BABB-7D8991AD7E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p:txBody>
          <a:bodyPr/>
          <a:lstStyle/>
          <a:p>
            <a:pPr lvl="0">
              <a:defRPr/>
            </a:pPr>
            <a:r>
              <a:rPr lang="en-US" dirty="0">
                <a:latin typeface="Segoe UI" panose="020B0502040204020203" pitchFamily="34" charset="0"/>
                <a:ea typeface="Segoe UI" panose="020B0502040204020203" pitchFamily="34" charset="0"/>
                <a:cs typeface="Segoe UI" panose="020B0502040204020203" pitchFamily="34" charset="0"/>
              </a:rPr>
              <a:t>The Family Love Letter</a:t>
            </a: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Contents</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73844" y="3585019"/>
            <a:ext cx="3107017" cy="872496"/>
          </a:xfrm>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Advisors and Financial Information</a:t>
            </a:r>
          </a:p>
          <a:p>
            <a:pPr>
              <a:lnSpc>
                <a:spcPct val="100000"/>
              </a:lnSpc>
            </a:pP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1</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Insurance and Benefits</a:t>
            </a:r>
          </a:p>
          <a:p>
            <a:pPr>
              <a:lnSpc>
                <a:spcPct val="100000"/>
              </a:lnSpc>
            </a:pP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572319"/>
            <a:ext cx="2956681" cy="872496"/>
          </a:xfrm>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Documents and Other Information</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58037" y="3572319"/>
            <a:ext cx="2956681" cy="872496"/>
          </a:xfrm>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Family History and </a:t>
            </a:r>
            <a:br>
              <a:rPr lang="en-US" sz="2800" dirty="0">
                <a:latin typeface="Segoe UI" panose="020B0502040204020203" pitchFamily="34" charset="0"/>
                <a:ea typeface="Segoe UI" panose="020B0502040204020203" pitchFamily="34" charset="0"/>
                <a:cs typeface="Segoe UI" panose="020B0502040204020203" pitchFamily="34" charset="0"/>
              </a:rPr>
            </a:br>
            <a:r>
              <a:rPr lang="en-US" sz="2800" dirty="0">
                <a:latin typeface="Segoe UI" panose="020B0502040204020203" pitchFamily="34" charset="0"/>
                <a:ea typeface="Segoe UI" panose="020B0502040204020203" pitchFamily="34" charset="0"/>
                <a:cs typeface="Segoe UI" panose="020B0502040204020203" pitchFamily="34" charset="0"/>
              </a:rPr>
              <a:t>Ethical Will</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342697" y="2471061"/>
            <a:ext cx="1320999" cy="990597"/>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4</a:t>
            </a:r>
          </a:p>
        </p:txBody>
      </p:sp>
      <p:sp>
        <p:nvSpPr>
          <p:cNvPr id="15" name="Text Placeholder 1">
            <a:extLst>
              <a:ext uri="{FF2B5EF4-FFF2-40B4-BE49-F238E27FC236}">
                <a16:creationId xmlns:a16="http://schemas.microsoft.com/office/drawing/2014/main" id="{DFE82048-4BEA-D145-9E8B-564DEF72AB68}"/>
              </a:ext>
            </a:extLst>
          </p:cNvPr>
          <p:cNvSpPr txBox="1">
            <a:spLocks/>
          </p:cNvSpPr>
          <p:nvPr/>
        </p:nvSpPr>
        <p:spPr>
          <a:xfrm>
            <a:off x="414528" y="1926336"/>
            <a:ext cx="8119872" cy="2348554"/>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Information can be organized in four sections:</a:t>
            </a:r>
          </a:p>
        </p:txBody>
      </p:sp>
    </p:spTree>
    <p:extLst>
      <p:ext uri="{BB962C8B-B14F-4D97-AF65-F5344CB8AC3E}">
        <p14:creationId xmlns:p14="http://schemas.microsoft.com/office/powerpoint/2010/main" val="1373804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3690d72-fe01-4c02-b750-225efb88021d">RTU5D5KFTJHF-1253253153-3389</_dlc_DocId>
    <_dlc_DocIdUrl xmlns="93690d72-fe01-4c02-b750-225efb88021d">
      <Url>https://axanorthamerica.sharepoint.com/sites/ADLSharePoint/_layouts/15/DocIdRedir.aspx?ID=RTU5D5KFTJHF-1253253153-3389</Url>
      <Description>RTU5D5KFTJHF-1253253153-3389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655C0F1E16704D8B909DDF1ACEF8FB" ma:contentTypeVersion="11" ma:contentTypeDescription="Create a new document." ma:contentTypeScope="" ma:versionID="c47dba84646d0ba17c1ccb9ace39b4e4">
  <xsd:schema xmlns:xsd="http://www.w3.org/2001/XMLSchema" xmlns:xs="http://www.w3.org/2001/XMLSchema" xmlns:p="http://schemas.microsoft.com/office/2006/metadata/properties" xmlns:ns2="93690d72-fe01-4c02-b750-225efb88021d" xmlns:ns3="9aa7c40b-8219-4fd4-9d9c-f04c8b874770" targetNamespace="http://schemas.microsoft.com/office/2006/metadata/properties" ma:root="true" ma:fieldsID="8ecb5453798448aba12ee0a82eff39bc" ns2:_="" ns3:_="">
    <xsd:import namespace="93690d72-fe01-4c02-b750-225efb88021d"/>
    <xsd:import namespace="9aa7c40b-8219-4fd4-9d9c-f04c8b87477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90d72-fe01-4c02-b750-225efb88021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a7c40b-8219-4fd4-9d9c-f04c8b8747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8BF711-BE5D-4B18-9130-CF5097C91A3F}">
  <ds:schemaRefs>
    <ds:schemaRef ds:uri="http://purl.org/dc/elements/1.1/"/>
    <ds:schemaRef ds:uri="http://schemas.microsoft.com/office/2006/documentManagement/types"/>
    <ds:schemaRef ds:uri="e4bbcd37-b9ba-49d7-bdf0-c92ad821926c"/>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979b55ec-fe80-43a5-adc2-264f347bc761"/>
    <ds:schemaRef ds:uri="http://schemas.microsoft.com/office/2006/metadata/properties"/>
  </ds:schemaRefs>
</ds:datastoreItem>
</file>

<file path=customXml/itemProps2.xml><?xml version="1.0" encoding="utf-8"?>
<ds:datastoreItem xmlns:ds="http://schemas.openxmlformats.org/officeDocument/2006/customXml" ds:itemID="{093B135B-5CC2-45DE-ABCF-707F16AABA37}">
  <ds:schemaRefs>
    <ds:schemaRef ds:uri="http://schemas.microsoft.com/sharepoint/v3/contenttype/forms"/>
  </ds:schemaRefs>
</ds:datastoreItem>
</file>

<file path=customXml/itemProps3.xml><?xml version="1.0" encoding="utf-8"?>
<ds:datastoreItem xmlns:ds="http://schemas.openxmlformats.org/officeDocument/2006/customXml" ds:itemID="{E917EF8D-08CC-4BD0-B325-0F2EC07CD691}"/>
</file>

<file path=customXml/itemProps4.xml><?xml version="1.0" encoding="utf-8"?>
<ds:datastoreItem xmlns:ds="http://schemas.openxmlformats.org/officeDocument/2006/customXml" ds:itemID="{55D49C6A-8A1A-49FB-973A-C51EF66D1838}"/>
</file>

<file path=docProps/app.xml><?xml version="1.0" encoding="utf-8"?>
<Properties xmlns="http://schemas.openxmlformats.org/officeDocument/2006/extended-properties" xmlns:vt="http://schemas.openxmlformats.org/officeDocument/2006/docPropsVTypes">
  <Template>Office Theme</Template>
  <TotalTime>11777</TotalTime>
  <Words>4999</Words>
  <Application>Microsoft Office PowerPoint</Application>
  <PresentationFormat>Custom</PresentationFormat>
  <Paragraphs>432</Paragraphs>
  <Slides>24</Slides>
  <Notes>24</Notes>
  <HiddenSlides>0</HiddenSlides>
  <MMClips>0</MMClips>
  <ScaleCrop>false</ScaleCrop>
  <HeadingPairs>
    <vt:vector size="8" baseType="variant">
      <vt:variant>
        <vt:lpstr>Fonts Used</vt:lpstr>
      </vt:variant>
      <vt:variant>
        <vt:i4>14</vt:i4>
      </vt:variant>
      <vt:variant>
        <vt:lpstr>Theme</vt:lpstr>
      </vt:variant>
      <vt:variant>
        <vt:i4>9</vt:i4>
      </vt:variant>
      <vt:variant>
        <vt:lpstr>Embedded OLE Servers</vt:lpstr>
      </vt:variant>
      <vt:variant>
        <vt:i4>1</vt:i4>
      </vt:variant>
      <vt:variant>
        <vt:lpstr>Slide Titles</vt:lpstr>
      </vt:variant>
      <vt:variant>
        <vt:i4>24</vt:i4>
      </vt:variant>
    </vt:vector>
  </HeadingPairs>
  <TitlesOfParts>
    <vt:vector size="48" baseType="lpstr">
      <vt:lpstr>Arial</vt:lpstr>
      <vt:lpstr>Avenir Next Condensed Medium</vt:lpstr>
      <vt:lpstr>Calibri</vt:lpstr>
      <vt:lpstr>Calibri Light</vt:lpstr>
      <vt:lpstr>Courier New</vt:lpstr>
      <vt:lpstr>GT America</vt:lpstr>
      <vt:lpstr>Helvetica</vt:lpstr>
      <vt:lpstr>IBM Eliot Sans</vt:lpstr>
      <vt:lpstr>IBM Eliot Sans Medium</vt:lpstr>
      <vt:lpstr>IBM Plex Sans</vt:lpstr>
      <vt:lpstr>IBM Plex Sans Light</vt:lpstr>
      <vt:lpstr>IBM Plex Sans Medium</vt:lpstr>
      <vt:lpstr>Segoe UI</vt:lpstr>
      <vt:lpstr>Segoe UI Historic</vt: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think-cell Slide</vt:lpstr>
      <vt:lpstr>PowerPoint Presentation</vt:lpstr>
      <vt:lpstr>IMPORTANT NOTES</vt:lpstr>
      <vt:lpstr>PowerPoint Presentation</vt:lpstr>
      <vt:lpstr>PowerPoint Presentation</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Ronan, Nicholas</cp:lastModifiedBy>
  <cp:revision>1175</cp:revision>
  <cp:lastPrinted>2020-01-09T03:41:52Z</cp:lastPrinted>
  <dcterms:created xsi:type="dcterms:W3CDTF">2019-07-19T18:11:56Z</dcterms:created>
  <dcterms:modified xsi:type="dcterms:W3CDTF">2020-01-21T20:00:46Z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0x010100D4655C0F1E16704D8B909DDF1ACEF8FB</vt:lpwstr>
  </property>
  <property fmtid="{D5CDD505-2E9C-101B-9397-08002B2CF9AE}" pid="3" name="_dlc_DocIdItemGuid">
    <vt:lpwstr>777bdf19-b1b7-4f47-b87c-66579eaaa3f3</vt:lpwstr>
  </property>
</Properties>
</file>