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 id="2147483670" r:id="rId2"/>
  </p:sldMasterIdLst>
  <p:notesMasterIdLst>
    <p:notesMasterId r:id="rId19"/>
  </p:notesMasterIdLst>
  <p:handoutMasterIdLst>
    <p:handoutMasterId r:id="rId20"/>
  </p:handoutMasterIdLst>
  <p:sldIdLst>
    <p:sldId id="283" r:id="rId3"/>
    <p:sldId id="262" r:id="rId4"/>
    <p:sldId id="261" r:id="rId5"/>
    <p:sldId id="267" r:id="rId6"/>
    <p:sldId id="281" r:id="rId7"/>
    <p:sldId id="284" r:id="rId8"/>
    <p:sldId id="282" r:id="rId9"/>
    <p:sldId id="272" r:id="rId10"/>
    <p:sldId id="269" r:id="rId11"/>
    <p:sldId id="273" r:id="rId12"/>
    <p:sldId id="274" r:id="rId13"/>
    <p:sldId id="275" r:id="rId14"/>
    <p:sldId id="276" r:id="rId15"/>
    <p:sldId id="277" r:id="rId16"/>
    <p:sldId id="278"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978"/>
    <a:srgbClr val="F1B432"/>
    <a:srgbClr val="F58020"/>
    <a:srgbClr val="D7990F"/>
    <a:srgbClr val="548235"/>
    <a:srgbClr val="DCDCDC"/>
    <a:srgbClr val="404040"/>
    <a:srgbClr val="003057"/>
    <a:srgbClr val="F69A20"/>
    <a:srgbClr val="E2A1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5658" autoAdjust="0"/>
  </p:normalViewPr>
  <p:slideViewPr>
    <p:cSldViewPr>
      <p:cViewPr varScale="1">
        <p:scale>
          <a:sx n="72" d="100"/>
          <a:sy n="72" d="100"/>
        </p:scale>
        <p:origin x="1230" y="78"/>
      </p:cViewPr>
      <p:guideLst/>
    </p:cSldViewPr>
  </p:slideViewPr>
  <p:notesTextViewPr>
    <p:cViewPr>
      <p:scale>
        <a:sx n="1" d="1"/>
        <a:sy n="1" d="1"/>
      </p:scale>
      <p:origin x="0" y="0"/>
    </p:cViewPr>
  </p:notesTextViewPr>
  <p:notesViewPr>
    <p:cSldViewPr>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62800899945702E-2"/>
          <c:y val="7.4781189868827549E-2"/>
          <c:w val="0.93125222862464563"/>
          <c:h val="0.84959335059374574"/>
        </c:manualLayout>
      </c:layout>
      <c:lineChart>
        <c:grouping val="standard"/>
        <c:varyColors val="0"/>
        <c:ser>
          <c:idx val="0"/>
          <c:order val="0"/>
          <c:spPr>
            <a:ln w="28575" cap="rnd">
              <a:solidFill>
                <a:srgbClr val="365978"/>
              </a:solidFill>
              <a:round/>
            </a:ln>
            <a:effectLst/>
          </c:spPr>
          <c:marker>
            <c:symbol val="none"/>
          </c:marker>
          <c:cat>
            <c:numRef>
              <c:f>'Chart Data'!$B$5:$B$352</c:f>
              <c:numCache>
                <c:formatCode>General</c:formatCode>
                <c:ptCount val="348"/>
                <c:pt idx="0">
                  <c:v>1990</c:v>
                </c:pt>
                <c:pt idx="12">
                  <c:v>1991</c:v>
                </c:pt>
                <c:pt idx="24">
                  <c:v>1992</c:v>
                </c:pt>
                <c:pt idx="36">
                  <c:v>1993</c:v>
                </c:pt>
                <c:pt idx="48">
                  <c:v>1994</c:v>
                </c:pt>
                <c:pt idx="60">
                  <c:v>1995</c:v>
                </c:pt>
                <c:pt idx="72">
                  <c:v>1996</c:v>
                </c:pt>
                <c:pt idx="84">
                  <c:v>1997</c:v>
                </c:pt>
                <c:pt idx="96">
                  <c:v>1998</c:v>
                </c:pt>
                <c:pt idx="108">
                  <c:v>1999</c:v>
                </c:pt>
                <c:pt idx="120">
                  <c:v>2000</c:v>
                </c:pt>
                <c:pt idx="132">
                  <c:v>2001</c:v>
                </c:pt>
                <c:pt idx="144">
                  <c:v>2002</c:v>
                </c:pt>
                <c:pt idx="156">
                  <c:v>2003</c:v>
                </c:pt>
                <c:pt idx="168">
                  <c:v>2004</c:v>
                </c:pt>
                <c:pt idx="180">
                  <c:v>2005</c:v>
                </c:pt>
                <c:pt idx="192">
                  <c:v>2006</c:v>
                </c:pt>
                <c:pt idx="204">
                  <c:v>2007</c:v>
                </c:pt>
                <c:pt idx="216">
                  <c:v>2008</c:v>
                </c:pt>
                <c:pt idx="228">
                  <c:v>2009</c:v>
                </c:pt>
                <c:pt idx="240">
                  <c:v>2010</c:v>
                </c:pt>
                <c:pt idx="252">
                  <c:v>2011</c:v>
                </c:pt>
                <c:pt idx="264">
                  <c:v>2012</c:v>
                </c:pt>
                <c:pt idx="276">
                  <c:v>2013</c:v>
                </c:pt>
                <c:pt idx="288">
                  <c:v>2014</c:v>
                </c:pt>
                <c:pt idx="300">
                  <c:v>2015</c:v>
                </c:pt>
                <c:pt idx="312">
                  <c:v>2016</c:v>
                </c:pt>
                <c:pt idx="324">
                  <c:v>2017</c:v>
                </c:pt>
                <c:pt idx="336">
                  <c:v>2018</c:v>
                </c:pt>
              </c:numCache>
            </c:numRef>
          </c:cat>
          <c:val>
            <c:numRef>
              <c:f>'Chart Data'!$D$5:$D$352</c:f>
              <c:numCache>
                <c:formatCode>0.00%</c:formatCode>
                <c:ptCount val="348"/>
                <c:pt idx="0">
                  <c:v>8.2299999999999998E-2</c:v>
                </c:pt>
                <c:pt idx="1">
                  <c:v>8.2400000000000001E-2</c:v>
                </c:pt>
                <c:pt idx="2">
                  <c:v>8.2799999999999999E-2</c:v>
                </c:pt>
                <c:pt idx="3">
                  <c:v>8.2599999999999993E-2</c:v>
                </c:pt>
                <c:pt idx="4">
                  <c:v>8.1799999999999998E-2</c:v>
                </c:pt>
                <c:pt idx="5">
                  <c:v>8.2899999999999988E-2</c:v>
                </c:pt>
                <c:pt idx="6">
                  <c:v>8.1500000000000003E-2</c:v>
                </c:pt>
                <c:pt idx="7">
                  <c:v>8.1300000000000011E-2</c:v>
                </c:pt>
                <c:pt idx="8">
                  <c:v>8.199999999999999E-2</c:v>
                </c:pt>
                <c:pt idx="9">
                  <c:v>8.1099999999999992E-2</c:v>
                </c:pt>
                <c:pt idx="10">
                  <c:v>7.8100000000000003E-2</c:v>
                </c:pt>
                <c:pt idx="11">
                  <c:v>7.3099999999999998E-2</c:v>
                </c:pt>
                <c:pt idx="12">
                  <c:v>6.9099999999999995E-2</c:v>
                </c:pt>
                <c:pt idx="13">
                  <c:v>6.25E-2</c:v>
                </c:pt>
                <c:pt idx="14">
                  <c:v>6.1200000000000004E-2</c:v>
                </c:pt>
                <c:pt idx="15">
                  <c:v>5.91E-2</c:v>
                </c:pt>
                <c:pt idx="16">
                  <c:v>5.7800000000000004E-2</c:v>
                </c:pt>
                <c:pt idx="17">
                  <c:v>5.9000000000000004E-2</c:v>
                </c:pt>
                <c:pt idx="18">
                  <c:v>5.8200000000000002E-2</c:v>
                </c:pt>
                <c:pt idx="19">
                  <c:v>5.6600000000000004E-2</c:v>
                </c:pt>
                <c:pt idx="20">
                  <c:v>5.45E-2</c:v>
                </c:pt>
                <c:pt idx="21">
                  <c:v>5.21E-2</c:v>
                </c:pt>
                <c:pt idx="22">
                  <c:v>4.8099999999999997E-2</c:v>
                </c:pt>
                <c:pt idx="23">
                  <c:v>4.4299999999999999E-2</c:v>
                </c:pt>
                <c:pt idx="24">
                  <c:v>4.0300000000000002E-2</c:v>
                </c:pt>
                <c:pt idx="25">
                  <c:v>4.0599999999999997E-2</c:v>
                </c:pt>
                <c:pt idx="26">
                  <c:v>3.9800000000000002E-2</c:v>
                </c:pt>
                <c:pt idx="27">
                  <c:v>3.73E-2</c:v>
                </c:pt>
                <c:pt idx="28">
                  <c:v>3.8199999999999998E-2</c:v>
                </c:pt>
                <c:pt idx="29">
                  <c:v>3.7599999999999995E-2</c:v>
                </c:pt>
                <c:pt idx="30">
                  <c:v>3.2500000000000001E-2</c:v>
                </c:pt>
                <c:pt idx="31">
                  <c:v>3.3000000000000002E-2</c:v>
                </c:pt>
                <c:pt idx="32">
                  <c:v>3.2199999999999999E-2</c:v>
                </c:pt>
                <c:pt idx="33">
                  <c:v>3.1E-2</c:v>
                </c:pt>
                <c:pt idx="34">
                  <c:v>3.0899999999999997E-2</c:v>
                </c:pt>
                <c:pt idx="35">
                  <c:v>2.92E-2</c:v>
                </c:pt>
                <c:pt idx="36">
                  <c:v>3.0200000000000001E-2</c:v>
                </c:pt>
                <c:pt idx="37">
                  <c:v>3.0299999999999997E-2</c:v>
                </c:pt>
                <c:pt idx="38">
                  <c:v>3.0699999999999998E-2</c:v>
                </c:pt>
                <c:pt idx="39">
                  <c:v>2.9600000000000001E-2</c:v>
                </c:pt>
                <c:pt idx="40">
                  <c:v>0.03</c:v>
                </c:pt>
                <c:pt idx="41">
                  <c:v>3.04E-2</c:v>
                </c:pt>
                <c:pt idx="42">
                  <c:v>3.0600000000000002E-2</c:v>
                </c:pt>
                <c:pt idx="43">
                  <c:v>3.0299999999999997E-2</c:v>
                </c:pt>
                <c:pt idx="44">
                  <c:v>3.0899999999999997E-2</c:v>
                </c:pt>
                <c:pt idx="45">
                  <c:v>2.9900000000000003E-2</c:v>
                </c:pt>
                <c:pt idx="46">
                  <c:v>3.0200000000000001E-2</c:v>
                </c:pt>
                <c:pt idx="47">
                  <c:v>2.9600000000000001E-2</c:v>
                </c:pt>
                <c:pt idx="48">
                  <c:v>3.0499999999999999E-2</c:v>
                </c:pt>
                <c:pt idx="49">
                  <c:v>3.2500000000000001E-2</c:v>
                </c:pt>
                <c:pt idx="50">
                  <c:v>3.3399999999999999E-2</c:v>
                </c:pt>
                <c:pt idx="51">
                  <c:v>3.56E-2</c:v>
                </c:pt>
                <c:pt idx="52">
                  <c:v>4.0099999999999997E-2</c:v>
                </c:pt>
                <c:pt idx="53">
                  <c:v>4.2500000000000003E-2</c:v>
                </c:pt>
                <c:pt idx="54">
                  <c:v>4.2599999999999999E-2</c:v>
                </c:pt>
                <c:pt idx="55">
                  <c:v>4.4699999999999997E-2</c:v>
                </c:pt>
                <c:pt idx="56">
                  <c:v>4.7300000000000002E-2</c:v>
                </c:pt>
                <c:pt idx="57">
                  <c:v>4.7599999999999996E-2</c:v>
                </c:pt>
                <c:pt idx="58">
                  <c:v>5.2900000000000003E-2</c:v>
                </c:pt>
                <c:pt idx="59">
                  <c:v>5.45E-2</c:v>
                </c:pt>
                <c:pt idx="60">
                  <c:v>5.5300000000000002E-2</c:v>
                </c:pt>
                <c:pt idx="61">
                  <c:v>5.9200000000000003E-2</c:v>
                </c:pt>
                <c:pt idx="62">
                  <c:v>5.9800000000000006E-2</c:v>
                </c:pt>
                <c:pt idx="63">
                  <c:v>6.0499999999999998E-2</c:v>
                </c:pt>
                <c:pt idx="64">
                  <c:v>6.0100000000000001E-2</c:v>
                </c:pt>
                <c:pt idx="65">
                  <c:v>0.06</c:v>
                </c:pt>
                <c:pt idx="66">
                  <c:v>5.8499999999999996E-2</c:v>
                </c:pt>
                <c:pt idx="67">
                  <c:v>5.74E-2</c:v>
                </c:pt>
                <c:pt idx="68">
                  <c:v>5.7999999999999996E-2</c:v>
                </c:pt>
                <c:pt idx="69">
                  <c:v>5.7599999999999998E-2</c:v>
                </c:pt>
                <c:pt idx="70">
                  <c:v>5.7999999999999996E-2</c:v>
                </c:pt>
                <c:pt idx="71">
                  <c:v>5.5999999999999994E-2</c:v>
                </c:pt>
                <c:pt idx="72">
                  <c:v>5.5599999999999997E-2</c:v>
                </c:pt>
                <c:pt idx="73">
                  <c:v>5.2199999999999996E-2</c:v>
                </c:pt>
                <c:pt idx="74">
                  <c:v>5.3099999999999994E-2</c:v>
                </c:pt>
                <c:pt idx="75">
                  <c:v>5.2199999999999996E-2</c:v>
                </c:pt>
                <c:pt idx="76">
                  <c:v>5.2400000000000002E-2</c:v>
                </c:pt>
                <c:pt idx="77">
                  <c:v>5.2699999999999997E-2</c:v>
                </c:pt>
                <c:pt idx="78">
                  <c:v>5.4000000000000006E-2</c:v>
                </c:pt>
                <c:pt idx="79">
                  <c:v>5.2199999999999996E-2</c:v>
                </c:pt>
                <c:pt idx="80">
                  <c:v>5.2999999999999999E-2</c:v>
                </c:pt>
                <c:pt idx="81">
                  <c:v>5.2400000000000002E-2</c:v>
                </c:pt>
                <c:pt idx="82">
                  <c:v>5.3099999999999994E-2</c:v>
                </c:pt>
                <c:pt idx="83">
                  <c:v>5.2900000000000003E-2</c:v>
                </c:pt>
                <c:pt idx="84">
                  <c:v>5.2499999999999998E-2</c:v>
                </c:pt>
                <c:pt idx="85">
                  <c:v>5.1900000000000002E-2</c:v>
                </c:pt>
                <c:pt idx="86">
                  <c:v>5.3899999999999997E-2</c:v>
                </c:pt>
                <c:pt idx="87">
                  <c:v>5.5099999999999996E-2</c:v>
                </c:pt>
                <c:pt idx="88">
                  <c:v>5.5E-2</c:v>
                </c:pt>
                <c:pt idx="89">
                  <c:v>5.5599999999999997E-2</c:v>
                </c:pt>
                <c:pt idx="90">
                  <c:v>5.5199999999999999E-2</c:v>
                </c:pt>
                <c:pt idx="91">
                  <c:v>5.5399999999999998E-2</c:v>
                </c:pt>
                <c:pt idx="92">
                  <c:v>5.5399999999999998E-2</c:v>
                </c:pt>
                <c:pt idx="93">
                  <c:v>5.5E-2</c:v>
                </c:pt>
                <c:pt idx="94">
                  <c:v>5.5199999999999999E-2</c:v>
                </c:pt>
                <c:pt idx="95">
                  <c:v>5.5E-2</c:v>
                </c:pt>
                <c:pt idx="96">
                  <c:v>5.5599999999999997E-2</c:v>
                </c:pt>
                <c:pt idx="97">
                  <c:v>5.5099999999999996E-2</c:v>
                </c:pt>
                <c:pt idx="98">
                  <c:v>5.4900000000000004E-2</c:v>
                </c:pt>
                <c:pt idx="99">
                  <c:v>5.45E-2</c:v>
                </c:pt>
                <c:pt idx="100">
                  <c:v>5.4900000000000004E-2</c:v>
                </c:pt>
                <c:pt idx="101">
                  <c:v>5.5599999999999997E-2</c:v>
                </c:pt>
                <c:pt idx="102">
                  <c:v>5.5399999999999998E-2</c:v>
                </c:pt>
                <c:pt idx="103">
                  <c:v>5.5500000000000001E-2</c:v>
                </c:pt>
                <c:pt idx="104">
                  <c:v>5.5099999999999996E-2</c:v>
                </c:pt>
                <c:pt idx="105">
                  <c:v>5.0700000000000002E-2</c:v>
                </c:pt>
                <c:pt idx="106">
                  <c:v>4.8300000000000003E-2</c:v>
                </c:pt>
                <c:pt idx="107">
                  <c:v>4.6799999999999994E-2</c:v>
                </c:pt>
                <c:pt idx="108">
                  <c:v>4.6300000000000001E-2</c:v>
                </c:pt>
                <c:pt idx="109">
                  <c:v>4.7599999999999996E-2</c:v>
                </c:pt>
                <c:pt idx="110">
                  <c:v>4.8099999999999997E-2</c:v>
                </c:pt>
                <c:pt idx="111">
                  <c:v>4.7400000000000005E-2</c:v>
                </c:pt>
                <c:pt idx="112">
                  <c:v>4.7400000000000005E-2</c:v>
                </c:pt>
                <c:pt idx="113">
                  <c:v>4.7599999999999996E-2</c:v>
                </c:pt>
                <c:pt idx="114">
                  <c:v>4.99E-2</c:v>
                </c:pt>
                <c:pt idx="115">
                  <c:v>5.0700000000000002E-2</c:v>
                </c:pt>
                <c:pt idx="116">
                  <c:v>5.2199999999999996E-2</c:v>
                </c:pt>
                <c:pt idx="117">
                  <c:v>5.2000000000000005E-2</c:v>
                </c:pt>
                <c:pt idx="118">
                  <c:v>5.4199999999999998E-2</c:v>
                </c:pt>
                <c:pt idx="119">
                  <c:v>5.2999999999999999E-2</c:v>
                </c:pt>
                <c:pt idx="120">
                  <c:v>5.45E-2</c:v>
                </c:pt>
                <c:pt idx="121">
                  <c:v>5.7300000000000004E-2</c:v>
                </c:pt>
                <c:pt idx="122">
                  <c:v>5.8499999999999996E-2</c:v>
                </c:pt>
                <c:pt idx="123">
                  <c:v>6.0199999999999997E-2</c:v>
                </c:pt>
                <c:pt idx="124">
                  <c:v>6.2699999999999992E-2</c:v>
                </c:pt>
                <c:pt idx="125">
                  <c:v>6.5299999999999997E-2</c:v>
                </c:pt>
                <c:pt idx="126">
                  <c:v>6.54E-2</c:v>
                </c:pt>
                <c:pt idx="127">
                  <c:v>6.5000000000000002E-2</c:v>
                </c:pt>
                <c:pt idx="128">
                  <c:v>6.5199999999999994E-2</c:v>
                </c:pt>
                <c:pt idx="129">
                  <c:v>6.5099999999999991E-2</c:v>
                </c:pt>
                <c:pt idx="130">
                  <c:v>6.5099999999999991E-2</c:v>
                </c:pt>
                <c:pt idx="131">
                  <c:v>6.4000000000000001E-2</c:v>
                </c:pt>
                <c:pt idx="132">
                  <c:v>5.9800000000000006E-2</c:v>
                </c:pt>
                <c:pt idx="133">
                  <c:v>5.4900000000000004E-2</c:v>
                </c:pt>
                <c:pt idx="134">
                  <c:v>5.3099999999999994E-2</c:v>
                </c:pt>
                <c:pt idx="135">
                  <c:v>4.8000000000000001E-2</c:v>
                </c:pt>
                <c:pt idx="136">
                  <c:v>4.2099999999999999E-2</c:v>
                </c:pt>
                <c:pt idx="137">
                  <c:v>3.9699999999999999E-2</c:v>
                </c:pt>
                <c:pt idx="138">
                  <c:v>3.7699999999999997E-2</c:v>
                </c:pt>
                <c:pt idx="139">
                  <c:v>3.6499999999999998E-2</c:v>
                </c:pt>
                <c:pt idx="140">
                  <c:v>3.0699999999999998E-2</c:v>
                </c:pt>
                <c:pt idx="141">
                  <c:v>2.4900000000000002E-2</c:v>
                </c:pt>
                <c:pt idx="142">
                  <c:v>2.0899999999999998E-2</c:v>
                </c:pt>
                <c:pt idx="143">
                  <c:v>1.8200000000000001E-2</c:v>
                </c:pt>
                <c:pt idx="144">
                  <c:v>1.7299999999999999E-2</c:v>
                </c:pt>
                <c:pt idx="145">
                  <c:v>1.7399999999999999E-2</c:v>
                </c:pt>
                <c:pt idx="146">
                  <c:v>1.7299999999999999E-2</c:v>
                </c:pt>
                <c:pt idx="147">
                  <c:v>1.7500000000000002E-2</c:v>
                </c:pt>
                <c:pt idx="148">
                  <c:v>1.7500000000000002E-2</c:v>
                </c:pt>
                <c:pt idx="149">
                  <c:v>1.7500000000000002E-2</c:v>
                </c:pt>
                <c:pt idx="150">
                  <c:v>1.7299999999999999E-2</c:v>
                </c:pt>
                <c:pt idx="151">
                  <c:v>1.7399999999999999E-2</c:v>
                </c:pt>
                <c:pt idx="152">
                  <c:v>1.7500000000000002E-2</c:v>
                </c:pt>
                <c:pt idx="153">
                  <c:v>1.7500000000000002E-2</c:v>
                </c:pt>
                <c:pt idx="154">
                  <c:v>1.34E-2</c:v>
                </c:pt>
                <c:pt idx="155">
                  <c:v>1.24E-2</c:v>
                </c:pt>
                <c:pt idx="156">
                  <c:v>1.24E-2</c:v>
                </c:pt>
                <c:pt idx="157">
                  <c:v>1.26E-2</c:v>
                </c:pt>
                <c:pt idx="158">
                  <c:v>1.2500000000000001E-2</c:v>
                </c:pt>
                <c:pt idx="159">
                  <c:v>1.26E-2</c:v>
                </c:pt>
                <c:pt idx="160">
                  <c:v>1.26E-2</c:v>
                </c:pt>
                <c:pt idx="161">
                  <c:v>1.2199999999999999E-2</c:v>
                </c:pt>
                <c:pt idx="162">
                  <c:v>1.01E-2</c:v>
                </c:pt>
                <c:pt idx="163">
                  <c:v>1.03E-2</c:v>
                </c:pt>
                <c:pt idx="164">
                  <c:v>1.01E-2</c:v>
                </c:pt>
                <c:pt idx="165">
                  <c:v>1.01E-2</c:v>
                </c:pt>
                <c:pt idx="166">
                  <c:v>0.01</c:v>
                </c:pt>
                <c:pt idx="167">
                  <c:v>9.7999999999999997E-3</c:v>
                </c:pt>
                <c:pt idx="168">
                  <c:v>0.01</c:v>
                </c:pt>
                <c:pt idx="169">
                  <c:v>1.01E-2</c:v>
                </c:pt>
                <c:pt idx="170">
                  <c:v>0.01</c:v>
                </c:pt>
                <c:pt idx="171">
                  <c:v>0.01</c:v>
                </c:pt>
                <c:pt idx="172">
                  <c:v>0.01</c:v>
                </c:pt>
                <c:pt idx="173">
                  <c:v>1.03E-2</c:v>
                </c:pt>
                <c:pt idx="174">
                  <c:v>1.26E-2</c:v>
                </c:pt>
                <c:pt idx="175">
                  <c:v>1.43E-2</c:v>
                </c:pt>
                <c:pt idx="176">
                  <c:v>1.61E-2</c:v>
                </c:pt>
                <c:pt idx="177">
                  <c:v>1.7600000000000001E-2</c:v>
                </c:pt>
                <c:pt idx="178">
                  <c:v>1.9299999999999998E-2</c:v>
                </c:pt>
                <c:pt idx="179">
                  <c:v>2.1600000000000001E-2</c:v>
                </c:pt>
                <c:pt idx="180">
                  <c:v>2.2799999999999997E-2</c:v>
                </c:pt>
                <c:pt idx="181">
                  <c:v>2.5000000000000001E-2</c:v>
                </c:pt>
                <c:pt idx="182">
                  <c:v>2.63E-2</c:v>
                </c:pt>
                <c:pt idx="183">
                  <c:v>2.7900000000000001E-2</c:v>
                </c:pt>
                <c:pt idx="184">
                  <c:v>0.03</c:v>
                </c:pt>
                <c:pt idx="185">
                  <c:v>3.04E-2</c:v>
                </c:pt>
                <c:pt idx="186">
                  <c:v>3.2599999999999997E-2</c:v>
                </c:pt>
                <c:pt idx="187">
                  <c:v>3.5000000000000003E-2</c:v>
                </c:pt>
                <c:pt idx="188">
                  <c:v>3.6200000000000003E-2</c:v>
                </c:pt>
                <c:pt idx="189">
                  <c:v>3.78E-2</c:v>
                </c:pt>
                <c:pt idx="190">
                  <c:v>0.04</c:v>
                </c:pt>
                <c:pt idx="191">
                  <c:v>4.1599999999999998E-2</c:v>
                </c:pt>
                <c:pt idx="192">
                  <c:v>4.2900000000000001E-2</c:v>
                </c:pt>
                <c:pt idx="193">
                  <c:v>4.4900000000000002E-2</c:v>
                </c:pt>
                <c:pt idx="194">
                  <c:v>4.5899999999999996E-2</c:v>
                </c:pt>
                <c:pt idx="195">
                  <c:v>4.7899999999999998E-2</c:v>
                </c:pt>
                <c:pt idx="196">
                  <c:v>4.9400000000000006E-2</c:v>
                </c:pt>
                <c:pt idx="197">
                  <c:v>4.99E-2</c:v>
                </c:pt>
                <c:pt idx="198">
                  <c:v>5.2400000000000002E-2</c:v>
                </c:pt>
                <c:pt idx="199">
                  <c:v>5.2499999999999998E-2</c:v>
                </c:pt>
                <c:pt idx="200">
                  <c:v>5.2499999999999998E-2</c:v>
                </c:pt>
                <c:pt idx="201">
                  <c:v>5.2499999999999998E-2</c:v>
                </c:pt>
                <c:pt idx="202">
                  <c:v>5.2499999999999998E-2</c:v>
                </c:pt>
                <c:pt idx="203">
                  <c:v>5.2400000000000002E-2</c:v>
                </c:pt>
                <c:pt idx="204">
                  <c:v>5.2499999999999998E-2</c:v>
                </c:pt>
                <c:pt idx="205">
                  <c:v>5.2600000000000001E-2</c:v>
                </c:pt>
                <c:pt idx="206">
                  <c:v>5.2600000000000001E-2</c:v>
                </c:pt>
                <c:pt idx="207">
                  <c:v>5.2499999999999998E-2</c:v>
                </c:pt>
                <c:pt idx="208">
                  <c:v>5.2499999999999998E-2</c:v>
                </c:pt>
                <c:pt idx="209">
                  <c:v>5.2499999999999998E-2</c:v>
                </c:pt>
                <c:pt idx="210">
                  <c:v>5.2600000000000001E-2</c:v>
                </c:pt>
                <c:pt idx="211">
                  <c:v>5.0199999999999995E-2</c:v>
                </c:pt>
                <c:pt idx="212">
                  <c:v>4.9400000000000006E-2</c:v>
                </c:pt>
                <c:pt idx="213">
                  <c:v>4.7599999999999996E-2</c:v>
                </c:pt>
                <c:pt idx="214">
                  <c:v>4.4900000000000002E-2</c:v>
                </c:pt>
                <c:pt idx="215">
                  <c:v>4.24E-2</c:v>
                </c:pt>
                <c:pt idx="216">
                  <c:v>3.9399999999999998E-2</c:v>
                </c:pt>
                <c:pt idx="217">
                  <c:v>2.98E-2</c:v>
                </c:pt>
                <c:pt idx="218">
                  <c:v>2.6099999999999998E-2</c:v>
                </c:pt>
                <c:pt idx="219">
                  <c:v>2.2799999999999997E-2</c:v>
                </c:pt>
                <c:pt idx="220">
                  <c:v>1.9799999999999998E-2</c:v>
                </c:pt>
                <c:pt idx="221">
                  <c:v>0.02</c:v>
                </c:pt>
                <c:pt idx="222">
                  <c:v>2.0099999999999996E-2</c:v>
                </c:pt>
                <c:pt idx="223">
                  <c:v>0.02</c:v>
                </c:pt>
                <c:pt idx="224">
                  <c:v>1.8100000000000002E-2</c:v>
                </c:pt>
                <c:pt idx="225">
                  <c:v>9.7000000000000003E-3</c:v>
                </c:pt>
                <c:pt idx="226">
                  <c:v>3.9000000000000003E-3</c:v>
                </c:pt>
                <c:pt idx="227">
                  <c:v>1.6000000000000001E-3</c:v>
                </c:pt>
                <c:pt idx="228">
                  <c:v>1.5E-3</c:v>
                </c:pt>
                <c:pt idx="229">
                  <c:v>2.2000000000000001E-3</c:v>
                </c:pt>
                <c:pt idx="230">
                  <c:v>1.8E-3</c:v>
                </c:pt>
                <c:pt idx="231">
                  <c:v>1.5E-3</c:v>
                </c:pt>
                <c:pt idx="232">
                  <c:v>1.8E-3</c:v>
                </c:pt>
                <c:pt idx="233">
                  <c:v>2.0999999999999999E-3</c:v>
                </c:pt>
                <c:pt idx="234">
                  <c:v>1.6000000000000001E-3</c:v>
                </c:pt>
                <c:pt idx="235">
                  <c:v>1.6000000000000001E-3</c:v>
                </c:pt>
                <c:pt idx="236">
                  <c:v>1.5E-3</c:v>
                </c:pt>
                <c:pt idx="237">
                  <c:v>1.1999999999999999E-3</c:v>
                </c:pt>
                <c:pt idx="238">
                  <c:v>1.1999999999999999E-3</c:v>
                </c:pt>
                <c:pt idx="239">
                  <c:v>1.1999999999999999E-3</c:v>
                </c:pt>
                <c:pt idx="240">
                  <c:v>1.1000000000000001E-3</c:v>
                </c:pt>
                <c:pt idx="241">
                  <c:v>1.2999999999999999E-3</c:v>
                </c:pt>
                <c:pt idx="242">
                  <c:v>1.6000000000000001E-3</c:v>
                </c:pt>
                <c:pt idx="243">
                  <c:v>2E-3</c:v>
                </c:pt>
                <c:pt idx="244">
                  <c:v>2E-3</c:v>
                </c:pt>
                <c:pt idx="245">
                  <c:v>1.8E-3</c:v>
                </c:pt>
                <c:pt idx="246">
                  <c:v>1.8E-3</c:v>
                </c:pt>
                <c:pt idx="247">
                  <c:v>1.9E-3</c:v>
                </c:pt>
                <c:pt idx="248">
                  <c:v>1.9E-3</c:v>
                </c:pt>
                <c:pt idx="249">
                  <c:v>1.9E-3</c:v>
                </c:pt>
                <c:pt idx="250">
                  <c:v>1.9E-3</c:v>
                </c:pt>
                <c:pt idx="251">
                  <c:v>1.8E-3</c:v>
                </c:pt>
                <c:pt idx="252">
                  <c:v>1.7000000000000001E-3</c:v>
                </c:pt>
                <c:pt idx="253">
                  <c:v>1.6000000000000001E-3</c:v>
                </c:pt>
                <c:pt idx="254">
                  <c:v>1.4000000000000002E-3</c:v>
                </c:pt>
                <c:pt idx="255">
                  <c:v>1E-3</c:v>
                </c:pt>
                <c:pt idx="256">
                  <c:v>8.9999999999999998E-4</c:v>
                </c:pt>
                <c:pt idx="257">
                  <c:v>8.9999999999999998E-4</c:v>
                </c:pt>
                <c:pt idx="258">
                  <c:v>7.000000000000001E-4</c:v>
                </c:pt>
                <c:pt idx="259">
                  <c:v>1E-3</c:v>
                </c:pt>
                <c:pt idx="260">
                  <c:v>8.0000000000000004E-4</c:v>
                </c:pt>
                <c:pt idx="261">
                  <c:v>7.000000000000001E-4</c:v>
                </c:pt>
                <c:pt idx="262">
                  <c:v>8.0000000000000004E-4</c:v>
                </c:pt>
                <c:pt idx="263">
                  <c:v>7.000000000000001E-4</c:v>
                </c:pt>
                <c:pt idx="264">
                  <c:v>8.0000000000000004E-4</c:v>
                </c:pt>
                <c:pt idx="265">
                  <c:v>1E-3</c:v>
                </c:pt>
                <c:pt idx="266">
                  <c:v>1.2999999999999999E-3</c:v>
                </c:pt>
                <c:pt idx="267">
                  <c:v>1.4000000000000002E-3</c:v>
                </c:pt>
                <c:pt idx="268">
                  <c:v>1.6000000000000001E-3</c:v>
                </c:pt>
                <c:pt idx="269">
                  <c:v>1.6000000000000001E-3</c:v>
                </c:pt>
                <c:pt idx="270">
                  <c:v>1.6000000000000001E-3</c:v>
                </c:pt>
                <c:pt idx="271">
                  <c:v>1.2999999999999999E-3</c:v>
                </c:pt>
                <c:pt idx="272">
                  <c:v>1.4000000000000002E-3</c:v>
                </c:pt>
                <c:pt idx="273">
                  <c:v>1.6000000000000001E-3</c:v>
                </c:pt>
                <c:pt idx="274">
                  <c:v>1.6000000000000001E-3</c:v>
                </c:pt>
                <c:pt idx="275">
                  <c:v>1.6000000000000001E-3</c:v>
                </c:pt>
                <c:pt idx="276">
                  <c:v>1.4000000000000002E-3</c:v>
                </c:pt>
                <c:pt idx="277">
                  <c:v>1.5E-3</c:v>
                </c:pt>
                <c:pt idx="278">
                  <c:v>1.4000000000000002E-3</c:v>
                </c:pt>
                <c:pt idx="279">
                  <c:v>1.5E-3</c:v>
                </c:pt>
                <c:pt idx="280">
                  <c:v>1.1000000000000001E-3</c:v>
                </c:pt>
                <c:pt idx="281">
                  <c:v>8.9999999999999998E-4</c:v>
                </c:pt>
                <c:pt idx="282">
                  <c:v>8.9999999999999998E-4</c:v>
                </c:pt>
                <c:pt idx="283">
                  <c:v>8.0000000000000004E-4</c:v>
                </c:pt>
                <c:pt idx="284">
                  <c:v>8.0000000000000004E-4</c:v>
                </c:pt>
                <c:pt idx="285">
                  <c:v>8.9999999999999998E-4</c:v>
                </c:pt>
                <c:pt idx="286">
                  <c:v>8.0000000000000004E-4</c:v>
                </c:pt>
                <c:pt idx="287">
                  <c:v>8.9999999999999998E-4</c:v>
                </c:pt>
                <c:pt idx="288">
                  <c:v>7.000000000000001E-4</c:v>
                </c:pt>
                <c:pt idx="289">
                  <c:v>7.000000000000001E-4</c:v>
                </c:pt>
                <c:pt idx="290">
                  <c:v>8.0000000000000004E-4</c:v>
                </c:pt>
                <c:pt idx="291">
                  <c:v>8.9999999999999998E-4</c:v>
                </c:pt>
                <c:pt idx="292">
                  <c:v>8.9999999999999998E-4</c:v>
                </c:pt>
                <c:pt idx="293">
                  <c:v>1E-3</c:v>
                </c:pt>
                <c:pt idx="294">
                  <c:v>8.9999999999999998E-4</c:v>
                </c:pt>
                <c:pt idx="295">
                  <c:v>8.9999999999999998E-4</c:v>
                </c:pt>
                <c:pt idx="296">
                  <c:v>8.9999999999999998E-4</c:v>
                </c:pt>
                <c:pt idx="297">
                  <c:v>8.9999999999999998E-4</c:v>
                </c:pt>
                <c:pt idx="298">
                  <c:v>8.9999999999999998E-4</c:v>
                </c:pt>
                <c:pt idx="299">
                  <c:v>1.1999999999999999E-3</c:v>
                </c:pt>
                <c:pt idx="300">
                  <c:v>1.1000000000000001E-3</c:v>
                </c:pt>
                <c:pt idx="301">
                  <c:v>1.1000000000000001E-3</c:v>
                </c:pt>
                <c:pt idx="302">
                  <c:v>1.1000000000000001E-3</c:v>
                </c:pt>
                <c:pt idx="303">
                  <c:v>1.1999999999999999E-3</c:v>
                </c:pt>
                <c:pt idx="304">
                  <c:v>1.1999999999999999E-3</c:v>
                </c:pt>
                <c:pt idx="305">
                  <c:v>1.2999999999999999E-3</c:v>
                </c:pt>
                <c:pt idx="306">
                  <c:v>1.2999999999999999E-3</c:v>
                </c:pt>
                <c:pt idx="307">
                  <c:v>1.4000000000000002E-3</c:v>
                </c:pt>
                <c:pt idx="308">
                  <c:v>1.4000000000000002E-3</c:v>
                </c:pt>
                <c:pt idx="309">
                  <c:v>1.1999999999999999E-3</c:v>
                </c:pt>
                <c:pt idx="310">
                  <c:v>1.1999999999999999E-3</c:v>
                </c:pt>
                <c:pt idx="311">
                  <c:v>2.3999999999999998E-3</c:v>
                </c:pt>
                <c:pt idx="312">
                  <c:v>3.4000000000000002E-3</c:v>
                </c:pt>
                <c:pt idx="313">
                  <c:v>3.8E-3</c:v>
                </c:pt>
                <c:pt idx="314">
                  <c:v>3.5999999999999999E-3</c:v>
                </c:pt>
                <c:pt idx="315">
                  <c:v>3.7000000000000002E-3</c:v>
                </c:pt>
                <c:pt idx="316">
                  <c:v>3.7000000000000002E-3</c:v>
                </c:pt>
                <c:pt idx="317">
                  <c:v>3.8E-3</c:v>
                </c:pt>
                <c:pt idx="318">
                  <c:v>3.9000000000000003E-3</c:v>
                </c:pt>
                <c:pt idx="319">
                  <c:v>4.0000000000000001E-3</c:v>
                </c:pt>
                <c:pt idx="320">
                  <c:v>4.0000000000000001E-3</c:v>
                </c:pt>
                <c:pt idx="321">
                  <c:v>4.0000000000000001E-3</c:v>
                </c:pt>
                <c:pt idx="322">
                  <c:v>4.0999999999999995E-3</c:v>
                </c:pt>
                <c:pt idx="323">
                  <c:v>5.4000000000000003E-3</c:v>
                </c:pt>
                <c:pt idx="324">
                  <c:v>6.5000000000000006E-3</c:v>
                </c:pt>
                <c:pt idx="325">
                  <c:v>6.6E-3</c:v>
                </c:pt>
                <c:pt idx="326">
                  <c:v>7.9000000000000008E-3</c:v>
                </c:pt>
                <c:pt idx="327">
                  <c:v>9.0000000000000011E-3</c:v>
                </c:pt>
                <c:pt idx="328">
                  <c:v>9.1000000000000004E-3</c:v>
                </c:pt>
                <c:pt idx="329">
                  <c:v>1.04E-2</c:v>
                </c:pt>
                <c:pt idx="330">
                  <c:v>1.15E-2</c:v>
                </c:pt>
                <c:pt idx="331">
                  <c:v>1.1599999999999999E-2</c:v>
                </c:pt>
                <c:pt idx="332">
                  <c:v>1.15E-2</c:v>
                </c:pt>
                <c:pt idx="333">
                  <c:v>1.15E-2</c:v>
                </c:pt>
                <c:pt idx="334">
                  <c:v>1.1599999999999999E-2</c:v>
                </c:pt>
                <c:pt idx="335">
                  <c:v>1.3000000000000001E-2</c:v>
                </c:pt>
                <c:pt idx="336">
                  <c:v>1.41E-2</c:v>
                </c:pt>
                <c:pt idx="337">
                  <c:v>1.4199999999999999E-2</c:v>
                </c:pt>
                <c:pt idx="338">
                  <c:v>1.5100000000000001E-2</c:v>
                </c:pt>
                <c:pt idx="339">
                  <c:v>1.6899999999999998E-2</c:v>
                </c:pt>
                <c:pt idx="340">
                  <c:v>1.7000000000000001E-2</c:v>
                </c:pt>
                <c:pt idx="341">
                  <c:v>1.8200000000000001E-2</c:v>
                </c:pt>
              </c:numCache>
            </c:numRef>
          </c:val>
          <c:smooth val="0"/>
          <c:extLst>
            <c:ext xmlns:c16="http://schemas.microsoft.com/office/drawing/2014/chart" uri="{C3380CC4-5D6E-409C-BE32-E72D297353CC}">
              <c16:uniqueId val="{00000000-5355-4391-A6F3-96B752959FA7}"/>
            </c:ext>
          </c:extLst>
        </c:ser>
        <c:dLbls>
          <c:showLegendKey val="0"/>
          <c:showVal val="0"/>
          <c:showCatName val="0"/>
          <c:showSerName val="0"/>
          <c:showPercent val="0"/>
          <c:showBubbleSize val="0"/>
        </c:dLbls>
        <c:smooth val="0"/>
        <c:axId val="788559272"/>
        <c:axId val="788562880"/>
      </c:lineChart>
      <c:catAx>
        <c:axId val="788559272"/>
        <c:scaling>
          <c:orientation val="minMax"/>
        </c:scaling>
        <c:delete val="0"/>
        <c:axPos val="b"/>
        <c:numFmt formatCode="General" sourceLinked="1"/>
        <c:majorTickMark val="in"/>
        <c:minorTickMark val="none"/>
        <c:tickLblPos val="nextTo"/>
        <c:spPr>
          <a:noFill/>
          <a:ln w="3175" cap="flat" cmpd="sng" algn="ctr">
            <a:solidFill>
              <a:sysClr val="window" lastClr="FFFFFF">
                <a:lumMod val="50000"/>
              </a:sys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Arial" panose="020B0604020202020204" pitchFamily="34" charset="0"/>
              </a:defRPr>
            </a:pPr>
            <a:endParaRPr lang="en-US"/>
          </a:p>
        </c:txPr>
        <c:crossAx val="788562880"/>
        <c:crosses val="autoZero"/>
        <c:auto val="1"/>
        <c:lblAlgn val="ctr"/>
        <c:lblOffset val="100"/>
        <c:tickLblSkip val="60"/>
        <c:tickMarkSkip val="12"/>
        <c:noMultiLvlLbl val="0"/>
      </c:catAx>
      <c:valAx>
        <c:axId val="788562880"/>
        <c:scaling>
          <c:orientation val="minMax"/>
        </c:scaling>
        <c:delete val="0"/>
        <c:axPos val="l"/>
        <c:majorGridlines>
          <c:spPr>
            <a:ln w="3175" cap="flat" cmpd="sng" algn="ctr">
              <a:solidFill>
                <a:sysClr val="window" lastClr="FFFFFF">
                  <a:lumMod val="50000"/>
                </a:sys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Arial" panose="020B0604020202020204" pitchFamily="34" charset="0"/>
              </a:defRPr>
            </a:pPr>
            <a:endParaRPr lang="en-US"/>
          </a:p>
        </c:txPr>
        <c:crossAx val="788559272"/>
        <c:crosses val="autoZero"/>
        <c:crossBetween val="between"/>
      </c:valAx>
      <c:spPr>
        <a:noFill/>
        <a:ln w="3175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 Annual Total Returns</c:v>
                </c:pt>
              </c:strCache>
            </c:strRef>
          </c:tx>
          <c:spPr>
            <a:gradFill>
              <a:gsLst>
                <a:gs pos="100000">
                  <a:srgbClr val="365978"/>
                </a:gs>
                <a:gs pos="0">
                  <a:srgbClr val="003057"/>
                </a:gs>
              </a:gsLst>
              <a:lin ang="5400000" scaled="1"/>
            </a:gradFill>
            <a:ln>
              <a:noFill/>
            </a:ln>
            <a:effectLst/>
          </c:spPr>
          <c:invertIfNegative val="0"/>
          <c:dPt>
            <c:idx val="4"/>
            <c:invertIfNegative val="0"/>
            <c:bubble3D val="0"/>
            <c:spPr>
              <a:gradFill>
                <a:gsLst>
                  <a:gs pos="95690">
                    <a:srgbClr val="F1B432"/>
                  </a:gs>
                  <a:gs pos="0">
                    <a:srgbClr val="F58020"/>
                  </a:gs>
                </a:gsLst>
                <a:lin ang="2700000" scaled="0"/>
              </a:gradFill>
              <a:ln>
                <a:noFill/>
              </a:ln>
              <a:effectLst/>
            </c:spPr>
            <c:extLst>
              <c:ext xmlns:c16="http://schemas.microsoft.com/office/drawing/2014/chart" uri="{C3380CC4-5D6E-409C-BE32-E72D297353CC}">
                <c16:uniqueId val="{00000001-0074-483D-96B0-51068F98EB4B}"/>
              </c:ext>
            </c:extLst>
          </c:dPt>
          <c:dPt>
            <c:idx val="5"/>
            <c:invertIfNegative val="0"/>
            <c:bubble3D val="0"/>
            <c:spPr>
              <a:gradFill>
                <a:gsLst>
                  <a:gs pos="100000">
                    <a:srgbClr val="365978"/>
                  </a:gs>
                  <a:gs pos="0">
                    <a:srgbClr val="002060"/>
                  </a:gs>
                </a:gsLst>
                <a:lin ang="5400000" scaled="1"/>
              </a:gradFill>
              <a:ln>
                <a:noFill/>
              </a:ln>
              <a:effectLst/>
            </c:spPr>
            <c:extLst>
              <c:ext xmlns:c16="http://schemas.microsoft.com/office/drawing/2014/chart" uri="{C3380CC4-5D6E-409C-BE32-E72D297353CC}">
                <c16:uniqueId val="{00000000-0074-483D-96B0-51068F98EB4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12/89-12/99</c:v>
                </c:pt>
                <c:pt idx="1">
                  <c:v>12/99-12/09</c:v>
                </c:pt>
                <c:pt idx="2">
                  <c:v>12/89-12/09</c:v>
                </c:pt>
                <c:pt idx="3">
                  <c:v>12/09-12/17</c:v>
                </c:pt>
                <c:pt idx="4">
                  <c:v>12/89-12/17</c:v>
                </c:pt>
                <c:pt idx="5">
                  <c:v>1926-2017</c:v>
                </c:pt>
              </c:strCache>
            </c:strRef>
          </c:cat>
          <c:val>
            <c:numRef>
              <c:f>Sheet1!$B$2:$B$7</c:f>
              <c:numCache>
                <c:formatCode>0.00%</c:formatCode>
                <c:ptCount val="6"/>
                <c:pt idx="0">
                  <c:v>0.182</c:v>
                </c:pt>
                <c:pt idx="1">
                  <c:v>-0.01</c:v>
                </c:pt>
                <c:pt idx="2">
                  <c:v>8.199999999999999E-2</c:v>
                </c:pt>
                <c:pt idx="3">
                  <c:v>0.13900000000000001</c:v>
                </c:pt>
                <c:pt idx="4">
                  <c:v>9.8000000000000004E-2</c:v>
                </c:pt>
                <c:pt idx="5">
                  <c:v>0.10199999999999999</c:v>
                </c:pt>
              </c:numCache>
            </c:numRef>
          </c:val>
          <c:extLst>
            <c:ext xmlns:c16="http://schemas.microsoft.com/office/drawing/2014/chart" uri="{C3380CC4-5D6E-409C-BE32-E72D297353CC}">
              <c16:uniqueId val="{00000000-62BC-4EEE-A0E9-FBBE46BFDA9C}"/>
            </c:ext>
          </c:extLst>
        </c:ser>
        <c:dLbls>
          <c:showLegendKey val="0"/>
          <c:showVal val="0"/>
          <c:showCatName val="0"/>
          <c:showSerName val="0"/>
          <c:showPercent val="0"/>
          <c:showBubbleSize val="0"/>
        </c:dLbls>
        <c:gapWidth val="219"/>
        <c:overlap val="-27"/>
        <c:axId val="730483584"/>
        <c:axId val="730478664"/>
      </c:barChart>
      <c:catAx>
        <c:axId val="730483584"/>
        <c:scaling>
          <c:orientation val="minMax"/>
        </c:scaling>
        <c:delete val="0"/>
        <c:axPos val="b"/>
        <c:numFmt formatCode="General" sourceLinked="1"/>
        <c:majorTickMark val="none"/>
        <c:minorTickMark val="none"/>
        <c:tickLblPos val="low"/>
        <c:spPr>
          <a:noFill/>
          <a:ln w="317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478664"/>
        <c:crosses val="autoZero"/>
        <c:auto val="1"/>
        <c:lblAlgn val="ctr"/>
        <c:lblOffset val="100"/>
        <c:noMultiLvlLbl val="0"/>
      </c:catAx>
      <c:valAx>
        <c:axId val="730478664"/>
        <c:scaling>
          <c:orientation val="minMax"/>
        </c:scaling>
        <c:delete val="0"/>
        <c:axPos val="l"/>
        <c:majorGridlines>
          <c:spPr>
            <a:ln w="3175" cap="flat" cmpd="sng" algn="ctr">
              <a:solidFill>
                <a:schemeClr val="bg1">
                  <a:lumMod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48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50800">
              <a:solidFill>
                <a:srgbClr val="FF6600"/>
              </a:solidFill>
            </a:ln>
            <a:effectLst>
              <a:outerShdw blurRad="50800" dist="38100" dir="2700000" algn="tl" rotWithShape="0">
                <a:prstClr val="black">
                  <a:alpha val="40000"/>
                </a:prstClr>
              </a:outerShdw>
            </a:effectLst>
          </c:spPr>
          <c:marker>
            <c:symbol val="none"/>
          </c:marker>
          <c:cat>
            <c:numRef>
              <c:f>'FRED Graph'!$A$12:$A$60</c:f>
              <c:numCache>
                <c:formatCode>\'yy</c:formatCode>
                <c:ptCount val="49"/>
                <c:pt idx="0">
                  <c:v>38718</c:v>
                </c:pt>
                <c:pt idx="1">
                  <c:v>38808</c:v>
                </c:pt>
                <c:pt idx="2">
                  <c:v>38899</c:v>
                </c:pt>
                <c:pt idx="3">
                  <c:v>38991</c:v>
                </c:pt>
                <c:pt idx="4">
                  <c:v>39083</c:v>
                </c:pt>
                <c:pt idx="5">
                  <c:v>39173</c:v>
                </c:pt>
                <c:pt idx="6">
                  <c:v>39264</c:v>
                </c:pt>
                <c:pt idx="7">
                  <c:v>39356</c:v>
                </c:pt>
                <c:pt idx="8">
                  <c:v>39448</c:v>
                </c:pt>
                <c:pt idx="9">
                  <c:v>39539</c:v>
                </c:pt>
                <c:pt idx="10">
                  <c:v>39630</c:v>
                </c:pt>
                <c:pt idx="11">
                  <c:v>39722</c:v>
                </c:pt>
                <c:pt idx="12">
                  <c:v>39814</c:v>
                </c:pt>
                <c:pt idx="13">
                  <c:v>39904</c:v>
                </c:pt>
                <c:pt idx="14">
                  <c:v>39995</c:v>
                </c:pt>
                <c:pt idx="15">
                  <c:v>40087</c:v>
                </c:pt>
                <c:pt idx="16">
                  <c:v>40179</c:v>
                </c:pt>
                <c:pt idx="17">
                  <c:v>40269</c:v>
                </c:pt>
                <c:pt idx="18">
                  <c:v>40360</c:v>
                </c:pt>
                <c:pt idx="19">
                  <c:v>40452</c:v>
                </c:pt>
                <c:pt idx="20">
                  <c:v>40544</c:v>
                </c:pt>
                <c:pt idx="21">
                  <c:v>40634</c:v>
                </c:pt>
                <c:pt idx="22">
                  <c:v>40725</c:v>
                </c:pt>
                <c:pt idx="23">
                  <c:v>40817</c:v>
                </c:pt>
                <c:pt idx="24">
                  <c:v>40909</c:v>
                </c:pt>
                <c:pt idx="25">
                  <c:v>41000</c:v>
                </c:pt>
                <c:pt idx="26">
                  <c:v>41091</c:v>
                </c:pt>
                <c:pt idx="27">
                  <c:v>41183</c:v>
                </c:pt>
                <c:pt idx="28">
                  <c:v>41275</c:v>
                </c:pt>
                <c:pt idx="29">
                  <c:v>41365</c:v>
                </c:pt>
                <c:pt idx="30">
                  <c:v>41456</c:v>
                </c:pt>
                <c:pt idx="31">
                  <c:v>41548</c:v>
                </c:pt>
                <c:pt idx="32">
                  <c:v>41640</c:v>
                </c:pt>
                <c:pt idx="33">
                  <c:v>41730</c:v>
                </c:pt>
                <c:pt idx="34">
                  <c:v>41821</c:v>
                </c:pt>
                <c:pt idx="35">
                  <c:v>41913</c:v>
                </c:pt>
                <c:pt idx="36">
                  <c:v>42005</c:v>
                </c:pt>
                <c:pt idx="37">
                  <c:v>42095</c:v>
                </c:pt>
                <c:pt idx="38">
                  <c:v>42186</c:v>
                </c:pt>
                <c:pt idx="39">
                  <c:v>42278</c:v>
                </c:pt>
                <c:pt idx="40">
                  <c:v>42370</c:v>
                </c:pt>
                <c:pt idx="41">
                  <c:v>42461</c:v>
                </c:pt>
                <c:pt idx="42">
                  <c:v>42552</c:v>
                </c:pt>
                <c:pt idx="43">
                  <c:v>42644</c:v>
                </c:pt>
                <c:pt idx="44">
                  <c:v>42736</c:v>
                </c:pt>
                <c:pt idx="45">
                  <c:v>42826</c:v>
                </c:pt>
                <c:pt idx="46">
                  <c:v>42917</c:v>
                </c:pt>
                <c:pt idx="47">
                  <c:v>43009</c:v>
                </c:pt>
                <c:pt idx="48">
                  <c:v>43101</c:v>
                </c:pt>
              </c:numCache>
            </c:numRef>
          </c:cat>
          <c:val>
            <c:numRef>
              <c:f>'FRED Graph'!$C$12:$C$60</c:f>
              <c:numCache>
                <c:formatCode>General</c:formatCode>
                <c:ptCount val="49"/>
                <c:pt idx="0">
                  <c:v>14.546119000000001</c:v>
                </c:pt>
                <c:pt idx="1">
                  <c:v>14.589585</c:v>
                </c:pt>
                <c:pt idx="2">
                  <c:v>14.602632999999999</c:v>
                </c:pt>
                <c:pt idx="3">
                  <c:v>14.71693</c:v>
                </c:pt>
                <c:pt idx="4">
                  <c:v>14.726022</c:v>
                </c:pt>
                <c:pt idx="5">
                  <c:v>14.838664000000001</c:v>
                </c:pt>
                <c:pt idx="6">
                  <c:v>14.938467000000001</c:v>
                </c:pt>
                <c:pt idx="7">
                  <c:v>14.991783999999999</c:v>
                </c:pt>
                <c:pt idx="8">
                  <c:v>14.88945</c:v>
                </c:pt>
                <c:pt idx="9">
                  <c:v>14.963357</c:v>
                </c:pt>
                <c:pt idx="10">
                  <c:v>14.891643</c:v>
                </c:pt>
                <c:pt idx="11">
                  <c:v>14.576985000000001</c:v>
                </c:pt>
                <c:pt idx="12">
                  <c:v>14.375018000000001</c:v>
                </c:pt>
                <c:pt idx="13">
                  <c:v>14.355558</c:v>
                </c:pt>
                <c:pt idx="14">
                  <c:v>14.402477000000001</c:v>
                </c:pt>
                <c:pt idx="15">
                  <c:v>14.541900999999999</c:v>
                </c:pt>
                <c:pt idx="16">
                  <c:v>14.604844999999999</c:v>
                </c:pt>
                <c:pt idx="17">
                  <c:v>14.745933000000001</c:v>
                </c:pt>
                <c:pt idx="18">
                  <c:v>14.845458000000001</c:v>
                </c:pt>
                <c:pt idx="19">
                  <c:v>14.939001000000001</c:v>
                </c:pt>
                <c:pt idx="20">
                  <c:v>14.881300999999999</c:v>
                </c:pt>
                <c:pt idx="21">
                  <c:v>14.989555000000001</c:v>
                </c:pt>
                <c:pt idx="22">
                  <c:v>15.021148999999999</c:v>
                </c:pt>
                <c:pt idx="23">
                  <c:v>15.190254999999999</c:v>
                </c:pt>
                <c:pt idx="24">
                  <c:v>15.291034999999999</c:v>
                </c:pt>
                <c:pt idx="25">
                  <c:v>15.362415</c:v>
                </c:pt>
                <c:pt idx="26">
                  <c:v>15.380801999999999</c:v>
                </c:pt>
                <c:pt idx="27">
                  <c:v>15.384254</c:v>
                </c:pt>
                <c:pt idx="28">
                  <c:v>15.491878</c:v>
                </c:pt>
                <c:pt idx="29">
                  <c:v>15.521559</c:v>
                </c:pt>
                <c:pt idx="30">
                  <c:v>15.641335999999999</c:v>
                </c:pt>
                <c:pt idx="31">
                  <c:v>15.793927999999999</c:v>
                </c:pt>
                <c:pt idx="32">
                  <c:v>15.757569999999999</c:v>
                </c:pt>
                <c:pt idx="33">
                  <c:v>15.935825000000001</c:v>
                </c:pt>
                <c:pt idx="34">
                  <c:v>16.139513000000001</c:v>
                </c:pt>
                <c:pt idx="35">
                  <c:v>16.220222</c:v>
                </c:pt>
                <c:pt idx="36">
                  <c:v>16.349969999999999</c:v>
                </c:pt>
                <c:pt idx="37">
                  <c:v>16.460888999999998</c:v>
                </c:pt>
                <c:pt idx="38">
                  <c:v>16.527587</c:v>
                </c:pt>
                <c:pt idx="39">
                  <c:v>16.547618999999997</c:v>
                </c:pt>
                <c:pt idx="40">
                  <c:v>16.571573000000001</c:v>
                </c:pt>
                <c:pt idx="41">
                  <c:v>16.663516000000001</c:v>
                </c:pt>
                <c:pt idx="42">
                  <c:v>16.778148000000002</c:v>
                </c:pt>
                <c:pt idx="43">
                  <c:v>16.851419999999997</c:v>
                </c:pt>
                <c:pt idx="44">
                  <c:v>16.90324</c:v>
                </c:pt>
                <c:pt idx="45">
                  <c:v>17.031084999999997</c:v>
                </c:pt>
                <c:pt idx="46">
                  <c:v>17.163893999999999</c:v>
                </c:pt>
                <c:pt idx="47">
                  <c:v>17.286497000000001</c:v>
                </c:pt>
                <c:pt idx="48">
                  <c:v>17.371853999999999</c:v>
                </c:pt>
              </c:numCache>
            </c:numRef>
          </c:val>
          <c:smooth val="0"/>
          <c:extLst>
            <c:ext xmlns:c16="http://schemas.microsoft.com/office/drawing/2014/chart" uri="{C3380CC4-5D6E-409C-BE32-E72D297353CC}">
              <c16:uniqueId val="{00000000-E826-4096-B94D-FB7710625CB0}"/>
            </c:ext>
          </c:extLst>
        </c:ser>
        <c:dLbls>
          <c:showLegendKey val="0"/>
          <c:showVal val="0"/>
          <c:showCatName val="0"/>
          <c:showSerName val="0"/>
          <c:showPercent val="0"/>
          <c:showBubbleSize val="0"/>
        </c:dLbls>
        <c:smooth val="0"/>
        <c:axId val="408729152"/>
        <c:axId val="408729544"/>
      </c:lineChart>
      <c:dateAx>
        <c:axId val="408729152"/>
        <c:scaling>
          <c:orientation val="minMax"/>
        </c:scaling>
        <c:delete val="0"/>
        <c:axPos val="b"/>
        <c:numFmt formatCode="\'yy" sourceLinked="1"/>
        <c:majorTickMark val="out"/>
        <c:minorTickMark val="none"/>
        <c:tickLblPos val="nextTo"/>
        <c:txPr>
          <a:bodyPr/>
          <a:lstStyle/>
          <a:p>
            <a:pPr>
              <a:defRPr sz="1200">
                <a:latin typeface="Arial Narrow" panose="020B0606020202030204" pitchFamily="34" charset="0"/>
              </a:defRPr>
            </a:pPr>
            <a:endParaRPr lang="en-US"/>
          </a:p>
        </c:txPr>
        <c:crossAx val="408729544"/>
        <c:crosses val="autoZero"/>
        <c:auto val="1"/>
        <c:lblOffset val="100"/>
        <c:baseTimeUnit val="months"/>
        <c:majorUnit val="1"/>
        <c:majorTimeUnit val="years"/>
      </c:dateAx>
      <c:valAx>
        <c:axId val="408729544"/>
        <c:scaling>
          <c:orientation val="minMax"/>
          <c:min val="14"/>
        </c:scaling>
        <c:delete val="0"/>
        <c:axPos val="l"/>
        <c:majorGridlines/>
        <c:numFmt formatCode="&quot;$&quot;#,##0.0" sourceLinked="0"/>
        <c:majorTickMark val="out"/>
        <c:minorTickMark val="none"/>
        <c:tickLblPos val="nextTo"/>
        <c:txPr>
          <a:bodyPr/>
          <a:lstStyle/>
          <a:p>
            <a:pPr>
              <a:defRPr sz="1200">
                <a:latin typeface="Arial Narrow" panose="020B0606020202030204" pitchFamily="34" charset="0"/>
              </a:defRPr>
            </a:pPr>
            <a:endParaRPr lang="en-US"/>
          </a:p>
        </c:txPr>
        <c:crossAx val="408729152"/>
        <c:crosses val="autoZero"/>
        <c:crossBetween val="between"/>
      </c:valAx>
    </c:plotArea>
    <c:plotVisOnly val="1"/>
    <c:dispBlanksAs val="gap"/>
    <c:showDLblsOverMax val="0"/>
  </c:chart>
  <c:txPr>
    <a:bodyPr/>
    <a:lstStyle/>
    <a:p>
      <a:pPr>
        <a:defRPr sz="18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193468379938997E-2"/>
          <c:y val="6.8726856276953491E-2"/>
          <c:w val="0.88007935695080342"/>
          <c:h val="0.85564768418561987"/>
        </c:manualLayout>
      </c:layout>
      <c:lineChart>
        <c:grouping val="standard"/>
        <c:varyColors val="0"/>
        <c:ser>
          <c:idx val="0"/>
          <c:order val="0"/>
          <c:spPr>
            <a:ln w="28575" cap="rnd">
              <a:solidFill>
                <a:srgbClr val="365978"/>
              </a:solidFill>
              <a:round/>
            </a:ln>
            <a:effectLst/>
          </c:spPr>
          <c:marker>
            <c:symbol val="none"/>
          </c:marker>
          <c:cat>
            <c:numRef>
              <c:f>'Chart Data'!$B$65:$B$352</c:f>
              <c:numCache>
                <c:formatCode>General</c:formatCode>
                <c:ptCount val="288"/>
                <c:pt idx="0">
                  <c:v>1995</c:v>
                </c:pt>
                <c:pt idx="12">
                  <c:v>1996</c:v>
                </c:pt>
                <c:pt idx="24">
                  <c:v>1997</c:v>
                </c:pt>
                <c:pt idx="36">
                  <c:v>1998</c:v>
                </c:pt>
                <c:pt idx="48">
                  <c:v>1999</c:v>
                </c:pt>
                <c:pt idx="60">
                  <c:v>2000</c:v>
                </c:pt>
                <c:pt idx="72">
                  <c:v>2001</c:v>
                </c:pt>
                <c:pt idx="84">
                  <c:v>2002</c:v>
                </c:pt>
                <c:pt idx="96">
                  <c:v>2003</c:v>
                </c:pt>
                <c:pt idx="108">
                  <c:v>2004</c:v>
                </c:pt>
                <c:pt idx="120">
                  <c:v>2005</c:v>
                </c:pt>
                <c:pt idx="132">
                  <c:v>2006</c:v>
                </c:pt>
                <c:pt idx="144">
                  <c:v>2007</c:v>
                </c:pt>
                <c:pt idx="156">
                  <c:v>2008</c:v>
                </c:pt>
                <c:pt idx="168">
                  <c:v>2009</c:v>
                </c:pt>
                <c:pt idx="180">
                  <c:v>2010</c:v>
                </c:pt>
                <c:pt idx="192">
                  <c:v>2011</c:v>
                </c:pt>
                <c:pt idx="204">
                  <c:v>2012</c:v>
                </c:pt>
                <c:pt idx="216">
                  <c:v>2013</c:v>
                </c:pt>
                <c:pt idx="228">
                  <c:v>2014</c:v>
                </c:pt>
                <c:pt idx="240">
                  <c:v>2015</c:v>
                </c:pt>
                <c:pt idx="252">
                  <c:v>2016</c:v>
                </c:pt>
                <c:pt idx="264">
                  <c:v>2017</c:v>
                </c:pt>
                <c:pt idx="276">
                  <c:v>2018</c:v>
                </c:pt>
              </c:numCache>
            </c:numRef>
          </c:cat>
          <c:val>
            <c:numRef>
              <c:f>'Chart Data'!$G$65:$G$352</c:f>
              <c:numCache>
                <c:formatCode>0</c:formatCode>
                <c:ptCount val="288"/>
                <c:pt idx="0">
                  <c:v>135.56</c:v>
                </c:pt>
                <c:pt idx="1">
                  <c:v>134.971</c:v>
                </c:pt>
                <c:pt idx="2">
                  <c:v>138.40600000000001</c:v>
                </c:pt>
                <c:pt idx="3">
                  <c:v>139.756</c:v>
                </c:pt>
                <c:pt idx="4">
                  <c:v>140.6</c:v>
                </c:pt>
                <c:pt idx="5">
                  <c:v>140.333</c:v>
                </c:pt>
                <c:pt idx="6">
                  <c:v>140.80699999999999</c:v>
                </c:pt>
                <c:pt idx="7">
                  <c:v>141.642</c:v>
                </c:pt>
                <c:pt idx="8">
                  <c:v>143.81</c:v>
                </c:pt>
                <c:pt idx="9">
                  <c:v>142.32400000000001</c:v>
                </c:pt>
                <c:pt idx="10">
                  <c:v>142.53200000000001</c:v>
                </c:pt>
                <c:pt idx="11">
                  <c:v>144.41300000000001</c:v>
                </c:pt>
                <c:pt idx="12">
                  <c:v>145.06299999999999</c:v>
                </c:pt>
                <c:pt idx="13">
                  <c:v>147.11600000000001</c:v>
                </c:pt>
                <c:pt idx="14">
                  <c:v>147.35</c:v>
                </c:pt>
                <c:pt idx="15">
                  <c:v>148.99600000000001</c:v>
                </c:pt>
                <c:pt idx="16">
                  <c:v>151.31700000000001</c:v>
                </c:pt>
                <c:pt idx="17">
                  <c:v>149.572</c:v>
                </c:pt>
                <c:pt idx="18">
                  <c:v>148.94</c:v>
                </c:pt>
                <c:pt idx="19">
                  <c:v>151.482</c:v>
                </c:pt>
                <c:pt idx="20">
                  <c:v>151.30099999999999</c:v>
                </c:pt>
                <c:pt idx="21">
                  <c:v>154.173</c:v>
                </c:pt>
                <c:pt idx="22">
                  <c:v>155.79400000000001</c:v>
                </c:pt>
                <c:pt idx="23">
                  <c:v>156.15899999999999</c:v>
                </c:pt>
                <c:pt idx="24">
                  <c:v>157.089</c:v>
                </c:pt>
                <c:pt idx="25">
                  <c:v>160.226</c:v>
                </c:pt>
                <c:pt idx="26">
                  <c:v>162.483</c:v>
                </c:pt>
                <c:pt idx="27">
                  <c:v>163.624</c:v>
                </c:pt>
                <c:pt idx="28">
                  <c:v>164.16</c:v>
                </c:pt>
                <c:pt idx="29">
                  <c:v>164.93199999999999</c:v>
                </c:pt>
                <c:pt idx="30">
                  <c:v>167.23099999999999</c:v>
                </c:pt>
                <c:pt idx="31">
                  <c:v>165.98699999999999</c:v>
                </c:pt>
                <c:pt idx="32">
                  <c:v>167.84299999999999</c:v>
                </c:pt>
                <c:pt idx="33">
                  <c:v>167.85499999999999</c:v>
                </c:pt>
                <c:pt idx="34">
                  <c:v>166.386</c:v>
                </c:pt>
                <c:pt idx="35">
                  <c:v>169.36500000000001</c:v>
                </c:pt>
                <c:pt idx="36">
                  <c:v>168.792</c:v>
                </c:pt>
                <c:pt idx="37">
                  <c:v>167.42599999999999</c:v>
                </c:pt>
                <c:pt idx="38">
                  <c:v>170.50399999999999</c:v>
                </c:pt>
                <c:pt idx="39">
                  <c:v>169.19200000000001</c:v>
                </c:pt>
                <c:pt idx="40">
                  <c:v>168.49600000000001</c:v>
                </c:pt>
                <c:pt idx="41">
                  <c:v>167.16900000000001</c:v>
                </c:pt>
                <c:pt idx="42">
                  <c:v>166.24700000000001</c:v>
                </c:pt>
                <c:pt idx="43">
                  <c:v>167.05199999999999</c:v>
                </c:pt>
                <c:pt idx="44">
                  <c:v>169.178</c:v>
                </c:pt>
                <c:pt idx="45">
                  <c:v>173.517</c:v>
                </c:pt>
                <c:pt idx="46">
                  <c:v>173.40700000000001</c:v>
                </c:pt>
                <c:pt idx="47">
                  <c:v>171.50899999999999</c:v>
                </c:pt>
                <c:pt idx="48">
                  <c:v>172.01300000000001</c:v>
                </c:pt>
                <c:pt idx="49">
                  <c:v>174.05600000000001</c:v>
                </c:pt>
                <c:pt idx="50">
                  <c:v>174.79900000000001</c:v>
                </c:pt>
                <c:pt idx="51">
                  <c:v>175.99700000000001</c:v>
                </c:pt>
                <c:pt idx="52">
                  <c:v>178.107</c:v>
                </c:pt>
                <c:pt idx="53">
                  <c:v>181.583</c:v>
                </c:pt>
                <c:pt idx="54">
                  <c:v>184.31899999999999</c:v>
                </c:pt>
                <c:pt idx="55">
                  <c:v>186.863</c:v>
                </c:pt>
                <c:pt idx="56">
                  <c:v>189.226</c:v>
                </c:pt>
                <c:pt idx="57">
                  <c:v>190.661</c:v>
                </c:pt>
                <c:pt idx="58">
                  <c:v>194.10599999999999</c:v>
                </c:pt>
                <c:pt idx="59">
                  <c:v>196.62100000000001</c:v>
                </c:pt>
                <c:pt idx="60">
                  <c:v>198.37899999999999</c:v>
                </c:pt>
                <c:pt idx="61">
                  <c:v>202.21299999999999</c:v>
                </c:pt>
                <c:pt idx="62">
                  <c:v>205.89099999999999</c:v>
                </c:pt>
                <c:pt idx="63">
                  <c:v>206.51</c:v>
                </c:pt>
                <c:pt idx="64">
                  <c:v>205.84700000000001</c:v>
                </c:pt>
                <c:pt idx="65">
                  <c:v>212.50800000000001</c:v>
                </c:pt>
                <c:pt idx="66">
                  <c:v>212.26900000000001</c:v>
                </c:pt>
                <c:pt idx="67">
                  <c:v>214.88300000000001</c:v>
                </c:pt>
                <c:pt idx="68">
                  <c:v>218.71199999999999</c:v>
                </c:pt>
                <c:pt idx="69">
                  <c:v>216.245</c:v>
                </c:pt>
                <c:pt idx="70">
                  <c:v>215.38399999999999</c:v>
                </c:pt>
                <c:pt idx="71">
                  <c:v>214.316</c:v>
                </c:pt>
                <c:pt idx="72">
                  <c:v>215.47900000000001</c:v>
                </c:pt>
                <c:pt idx="73">
                  <c:v>209.71100000000001</c:v>
                </c:pt>
                <c:pt idx="74">
                  <c:v>209.64</c:v>
                </c:pt>
                <c:pt idx="75">
                  <c:v>204.714</c:v>
                </c:pt>
                <c:pt idx="76">
                  <c:v>201.958</c:v>
                </c:pt>
                <c:pt idx="77">
                  <c:v>199.21</c:v>
                </c:pt>
                <c:pt idx="78">
                  <c:v>195.74700000000001</c:v>
                </c:pt>
                <c:pt idx="79">
                  <c:v>195.745</c:v>
                </c:pt>
                <c:pt idx="80">
                  <c:v>185.875</c:v>
                </c:pt>
                <c:pt idx="81">
                  <c:v>186.60499999999999</c:v>
                </c:pt>
                <c:pt idx="82">
                  <c:v>185.73400000000001</c:v>
                </c:pt>
                <c:pt idx="83">
                  <c:v>182.398</c:v>
                </c:pt>
                <c:pt idx="84">
                  <c:v>187.19499999999999</c:v>
                </c:pt>
                <c:pt idx="85">
                  <c:v>190.047</c:v>
                </c:pt>
                <c:pt idx="86">
                  <c:v>190.02600000000001</c:v>
                </c:pt>
                <c:pt idx="87">
                  <c:v>196.768</c:v>
                </c:pt>
                <c:pt idx="88">
                  <c:v>197.369</c:v>
                </c:pt>
                <c:pt idx="89">
                  <c:v>200.38200000000001</c:v>
                </c:pt>
                <c:pt idx="90">
                  <c:v>199.72200000000001</c:v>
                </c:pt>
                <c:pt idx="91">
                  <c:v>202.58699999999999</c:v>
                </c:pt>
                <c:pt idx="92">
                  <c:v>202.00700000000001</c:v>
                </c:pt>
                <c:pt idx="93">
                  <c:v>199.227</c:v>
                </c:pt>
                <c:pt idx="94">
                  <c:v>205.70599999999999</c:v>
                </c:pt>
                <c:pt idx="95">
                  <c:v>205.328</c:v>
                </c:pt>
                <c:pt idx="96">
                  <c:v>204.96</c:v>
                </c:pt>
                <c:pt idx="97">
                  <c:v>204.92099999999999</c:v>
                </c:pt>
                <c:pt idx="98">
                  <c:v>208.51499999999999</c:v>
                </c:pt>
                <c:pt idx="99">
                  <c:v>204.846</c:v>
                </c:pt>
                <c:pt idx="100">
                  <c:v>205.12299999999999</c:v>
                </c:pt>
                <c:pt idx="101">
                  <c:v>208.88499999999999</c:v>
                </c:pt>
                <c:pt idx="102">
                  <c:v>212.108</c:v>
                </c:pt>
                <c:pt idx="103">
                  <c:v>208.29599999999999</c:v>
                </c:pt>
                <c:pt idx="104">
                  <c:v>214.154</c:v>
                </c:pt>
                <c:pt idx="105">
                  <c:v>217.661</c:v>
                </c:pt>
                <c:pt idx="106">
                  <c:v>220.86799999999999</c:v>
                </c:pt>
                <c:pt idx="107">
                  <c:v>224.392</c:v>
                </c:pt>
                <c:pt idx="108">
                  <c:v>224.464</c:v>
                </c:pt>
                <c:pt idx="109">
                  <c:v>232.08600000000001</c:v>
                </c:pt>
                <c:pt idx="110">
                  <c:v>239.52199999999999</c:v>
                </c:pt>
                <c:pt idx="111">
                  <c:v>238.98599999999999</c:v>
                </c:pt>
                <c:pt idx="112">
                  <c:v>242.68700000000001</c:v>
                </c:pt>
                <c:pt idx="113">
                  <c:v>244.40799999999999</c:v>
                </c:pt>
                <c:pt idx="114">
                  <c:v>244.24100000000001</c:v>
                </c:pt>
                <c:pt idx="115">
                  <c:v>247.13399999999999</c:v>
                </c:pt>
                <c:pt idx="116">
                  <c:v>248.042</c:v>
                </c:pt>
                <c:pt idx="117">
                  <c:v>254.50700000000001</c:v>
                </c:pt>
                <c:pt idx="118">
                  <c:v>257.88499999999999</c:v>
                </c:pt>
                <c:pt idx="119">
                  <c:v>259.01900000000001</c:v>
                </c:pt>
                <c:pt idx="120">
                  <c:v>261.67899999999997</c:v>
                </c:pt>
                <c:pt idx="121">
                  <c:v>265.18799999999999</c:v>
                </c:pt>
                <c:pt idx="122">
                  <c:v>262.22899999999998</c:v>
                </c:pt>
                <c:pt idx="123">
                  <c:v>270.84500000000003</c:v>
                </c:pt>
                <c:pt idx="124">
                  <c:v>268.726</c:v>
                </c:pt>
                <c:pt idx="125">
                  <c:v>270.88799999999998</c:v>
                </c:pt>
                <c:pt idx="126">
                  <c:v>271.42099999999999</c:v>
                </c:pt>
                <c:pt idx="127">
                  <c:v>274.38200000000001</c:v>
                </c:pt>
                <c:pt idx="128">
                  <c:v>278.69299999999998</c:v>
                </c:pt>
                <c:pt idx="129">
                  <c:v>285.916</c:v>
                </c:pt>
                <c:pt idx="130">
                  <c:v>285.40199999999999</c:v>
                </c:pt>
                <c:pt idx="131">
                  <c:v>290.92</c:v>
                </c:pt>
                <c:pt idx="132">
                  <c:v>296.80200000000002</c:v>
                </c:pt>
                <c:pt idx="133">
                  <c:v>294.15499999999997</c:v>
                </c:pt>
                <c:pt idx="134">
                  <c:v>299.11799999999999</c:v>
                </c:pt>
                <c:pt idx="135">
                  <c:v>300.18799999999999</c:v>
                </c:pt>
                <c:pt idx="136">
                  <c:v>306.04300000000001</c:v>
                </c:pt>
                <c:pt idx="137">
                  <c:v>307.58699999999999</c:v>
                </c:pt>
                <c:pt idx="138">
                  <c:v>306.13099999999997</c:v>
                </c:pt>
                <c:pt idx="139">
                  <c:v>312.46499999999997</c:v>
                </c:pt>
                <c:pt idx="140">
                  <c:v>312.05900000000003</c:v>
                </c:pt>
                <c:pt idx="141">
                  <c:v>310.28199999999998</c:v>
                </c:pt>
                <c:pt idx="142">
                  <c:v>313.46499999999997</c:v>
                </c:pt>
                <c:pt idx="143">
                  <c:v>318.70600000000002</c:v>
                </c:pt>
                <c:pt idx="144">
                  <c:v>317.81299999999999</c:v>
                </c:pt>
                <c:pt idx="145">
                  <c:v>315.27600000000001</c:v>
                </c:pt>
                <c:pt idx="146">
                  <c:v>328.06299999999999</c:v>
                </c:pt>
                <c:pt idx="147">
                  <c:v>325.43</c:v>
                </c:pt>
                <c:pt idx="148">
                  <c:v>329.65300000000002</c:v>
                </c:pt>
                <c:pt idx="149">
                  <c:v>332.70800000000003</c:v>
                </c:pt>
                <c:pt idx="150">
                  <c:v>335.04199999999997</c:v>
                </c:pt>
                <c:pt idx="151">
                  <c:v>337.97500000000002</c:v>
                </c:pt>
                <c:pt idx="152">
                  <c:v>340.346</c:v>
                </c:pt>
                <c:pt idx="153">
                  <c:v>346.01100000000002</c:v>
                </c:pt>
                <c:pt idx="154">
                  <c:v>352.46300000000002</c:v>
                </c:pt>
                <c:pt idx="155">
                  <c:v>351.69099999999997</c:v>
                </c:pt>
                <c:pt idx="156">
                  <c:v>361.47300000000001</c:v>
                </c:pt>
                <c:pt idx="157">
                  <c:v>369.214</c:v>
                </c:pt>
                <c:pt idx="158">
                  <c:v>364.24299999999999</c:v>
                </c:pt>
                <c:pt idx="159">
                  <c:v>377.04</c:v>
                </c:pt>
                <c:pt idx="160">
                  <c:v>379.74900000000002</c:v>
                </c:pt>
                <c:pt idx="161">
                  <c:v>387.88799999999998</c:v>
                </c:pt>
                <c:pt idx="162">
                  <c:v>397.6</c:v>
                </c:pt>
                <c:pt idx="163">
                  <c:v>387.42399999999998</c:v>
                </c:pt>
                <c:pt idx="164">
                  <c:v>367.67200000000003</c:v>
                </c:pt>
                <c:pt idx="165">
                  <c:v>362.91899999999998</c:v>
                </c:pt>
                <c:pt idx="166">
                  <c:v>329.52300000000002</c:v>
                </c:pt>
                <c:pt idx="167">
                  <c:v>307.20699999999999</c:v>
                </c:pt>
                <c:pt idx="168">
                  <c:v>288.43</c:v>
                </c:pt>
                <c:pt idx="169">
                  <c:v>282.45100000000002</c:v>
                </c:pt>
                <c:pt idx="170">
                  <c:v>281.15899999999999</c:v>
                </c:pt>
                <c:pt idx="171">
                  <c:v>278.48500000000001</c:v>
                </c:pt>
                <c:pt idx="172">
                  <c:v>277.81400000000002</c:v>
                </c:pt>
                <c:pt idx="173">
                  <c:v>284.149</c:v>
                </c:pt>
                <c:pt idx="174">
                  <c:v>294.48500000000001</c:v>
                </c:pt>
                <c:pt idx="175">
                  <c:v>294.14299999999997</c:v>
                </c:pt>
                <c:pt idx="176">
                  <c:v>306.774</c:v>
                </c:pt>
                <c:pt idx="177">
                  <c:v>314.62900000000002</c:v>
                </c:pt>
                <c:pt idx="178">
                  <c:v>319.94299999999998</c:v>
                </c:pt>
                <c:pt idx="179">
                  <c:v>327.41800000000001</c:v>
                </c:pt>
                <c:pt idx="180">
                  <c:v>325.03199999999998</c:v>
                </c:pt>
                <c:pt idx="181">
                  <c:v>331.07</c:v>
                </c:pt>
                <c:pt idx="182">
                  <c:v>338.20699999999999</c:v>
                </c:pt>
                <c:pt idx="183">
                  <c:v>336.51100000000002</c:v>
                </c:pt>
                <c:pt idx="184">
                  <c:v>346.32100000000003</c:v>
                </c:pt>
                <c:pt idx="185">
                  <c:v>350.608</c:v>
                </c:pt>
                <c:pt idx="186">
                  <c:v>351.024</c:v>
                </c:pt>
                <c:pt idx="187">
                  <c:v>356.86200000000002</c:v>
                </c:pt>
                <c:pt idx="188">
                  <c:v>357.99900000000002</c:v>
                </c:pt>
                <c:pt idx="189">
                  <c:v>365.71699999999998</c:v>
                </c:pt>
                <c:pt idx="190">
                  <c:v>366.517</c:v>
                </c:pt>
                <c:pt idx="191">
                  <c:v>375.43099999999998</c:v>
                </c:pt>
                <c:pt idx="192">
                  <c:v>384.75799999999998</c:v>
                </c:pt>
                <c:pt idx="193">
                  <c:v>378.24200000000002</c:v>
                </c:pt>
                <c:pt idx="194">
                  <c:v>394.08100000000002</c:v>
                </c:pt>
                <c:pt idx="195">
                  <c:v>397.19499999999999</c:v>
                </c:pt>
                <c:pt idx="196">
                  <c:v>402.178</c:v>
                </c:pt>
                <c:pt idx="197">
                  <c:v>400.58199999999999</c:v>
                </c:pt>
                <c:pt idx="198">
                  <c:v>405.67700000000002</c:v>
                </c:pt>
                <c:pt idx="199">
                  <c:v>405.86200000000002</c:v>
                </c:pt>
                <c:pt idx="200">
                  <c:v>407.66199999999998</c:v>
                </c:pt>
                <c:pt idx="201">
                  <c:v>408.31599999999997</c:v>
                </c:pt>
                <c:pt idx="202">
                  <c:v>406.37700000000001</c:v>
                </c:pt>
                <c:pt idx="203">
                  <c:v>410.66199999999998</c:v>
                </c:pt>
                <c:pt idx="204">
                  <c:v>411.03399999999999</c:v>
                </c:pt>
                <c:pt idx="205">
                  <c:v>408.74599999999998</c:v>
                </c:pt>
                <c:pt idx="206">
                  <c:v>422.97800000000001</c:v>
                </c:pt>
                <c:pt idx="207">
                  <c:v>417.16300000000001</c:v>
                </c:pt>
                <c:pt idx="208">
                  <c:v>416.29500000000002</c:v>
                </c:pt>
                <c:pt idx="209">
                  <c:v>413.95600000000002</c:v>
                </c:pt>
                <c:pt idx="210">
                  <c:v>411.84300000000002</c:v>
                </c:pt>
                <c:pt idx="211">
                  <c:v>410.464</c:v>
                </c:pt>
                <c:pt idx="212">
                  <c:v>417.29500000000002</c:v>
                </c:pt>
                <c:pt idx="213">
                  <c:v>409.02600000000001</c:v>
                </c:pt>
                <c:pt idx="214">
                  <c:v>418.12799999999999</c:v>
                </c:pt>
                <c:pt idx="215">
                  <c:v>417.19</c:v>
                </c:pt>
                <c:pt idx="216">
                  <c:v>418.27100000000002</c:v>
                </c:pt>
                <c:pt idx="217">
                  <c:v>423.93099999999998</c:v>
                </c:pt>
                <c:pt idx="218">
                  <c:v>412.46800000000002</c:v>
                </c:pt>
                <c:pt idx="219">
                  <c:v>418.19</c:v>
                </c:pt>
                <c:pt idx="220">
                  <c:v>419.97300000000001</c:v>
                </c:pt>
                <c:pt idx="221">
                  <c:v>418.709</c:v>
                </c:pt>
                <c:pt idx="222">
                  <c:v>418.964</c:v>
                </c:pt>
                <c:pt idx="223">
                  <c:v>419.43200000000002</c:v>
                </c:pt>
                <c:pt idx="224">
                  <c:v>422.75299999999999</c:v>
                </c:pt>
                <c:pt idx="225">
                  <c:v>426.77100000000002</c:v>
                </c:pt>
                <c:pt idx="226">
                  <c:v>426.18400000000003</c:v>
                </c:pt>
                <c:pt idx="227">
                  <c:v>423.88400000000001</c:v>
                </c:pt>
                <c:pt idx="228">
                  <c:v>427.77699999999999</c:v>
                </c:pt>
                <c:pt idx="229">
                  <c:v>429.54199999999997</c:v>
                </c:pt>
                <c:pt idx="230">
                  <c:v>438.89400000000001</c:v>
                </c:pt>
                <c:pt idx="231">
                  <c:v>439.97300000000001</c:v>
                </c:pt>
                <c:pt idx="232">
                  <c:v>440.45100000000002</c:v>
                </c:pt>
                <c:pt idx="233">
                  <c:v>438.06799999999998</c:v>
                </c:pt>
                <c:pt idx="234">
                  <c:v>438.76299999999998</c:v>
                </c:pt>
                <c:pt idx="235">
                  <c:v>438.53399999999999</c:v>
                </c:pt>
                <c:pt idx="236">
                  <c:v>437.32</c:v>
                </c:pt>
                <c:pt idx="237">
                  <c:v>440.91399999999999</c:v>
                </c:pt>
                <c:pt idx="238">
                  <c:v>435.41199999999998</c:v>
                </c:pt>
                <c:pt idx="239">
                  <c:v>437.25099999999998</c:v>
                </c:pt>
                <c:pt idx="240">
                  <c:v>424.779</c:v>
                </c:pt>
                <c:pt idx="241">
                  <c:v>416.108</c:v>
                </c:pt>
                <c:pt idx="242">
                  <c:v>430.90499999999997</c:v>
                </c:pt>
                <c:pt idx="243">
                  <c:v>425.15300000000002</c:v>
                </c:pt>
                <c:pt idx="244">
                  <c:v>421.90600000000001</c:v>
                </c:pt>
                <c:pt idx="245">
                  <c:v>424.35700000000003</c:v>
                </c:pt>
                <c:pt idx="246">
                  <c:v>421.40300000000002</c:v>
                </c:pt>
                <c:pt idx="247">
                  <c:v>419.15499999999997</c:v>
                </c:pt>
                <c:pt idx="248">
                  <c:v>418.27</c:v>
                </c:pt>
                <c:pt idx="249">
                  <c:v>413.81099999999998</c:v>
                </c:pt>
                <c:pt idx="250">
                  <c:v>409.16699999999997</c:v>
                </c:pt>
                <c:pt idx="251">
                  <c:v>406.892</c:v>
                </c:pt>
                <c:pt idx="252">
                  <c:v>400.27300000000002</c:v>
                </c:pt>
                <c:pt idx="253">
                  <c:v>407.4</c:v>
                </c:pt>
                <c:pt idx="254">
                  <c:v>398.05799999999999</c:v>
                </c:pt>
                <c:pt idx="255">
                  <c:v>403.13600000000002</c:v>
                </c:pt>
                <c:pt idx="256">
                  <c:v>407.14400000000001</c:v>
                </c:pt>
                <c:pt idx="257">
                  <c:v>412.37099999999998</c:v>
                </c:pt>
                <c:pt idx="258">
                  <c:v>413.512</c:v>
                </c:pt>
                <c:pt idx="259">
                  <c:v>417.60899999999998</c:v>
                </c:pt>
                <c:pt idx="260">
                  <c:v>416.73599999999999</c:v>
                </c:pt>
                <c:pt idx="261">
                  <c:v>416.20400000000001</c:v>
                </c:pt>
                <c:pt idx="262">
                  <c:v>416.88299999999998</c:v>
                </c:pt>
                <c:pt idx="263">
                  <c:v>424.36399999999998</c:v>
                </c:pt>
                <c:pt idx="264">
                  <c:v>429.73899999999998</c:v>
                </c:pt>
                <c:pt idx="265">
                  <c:v>428.85</c:v>
                </c:pt>
                <c:pt idx="266">
                  <c:v>428.98200000000003</c:v>
                </c:pt>
                <c:pt idx="267">
                  <c:v>430.46199999999999</c:v>
                </c:pt>
                <c:pt idx="268">
                  <c:v>431.36700000000002</c:v>
                </c:pt>
                <c:pt idx="269">
                  <c:v>434.358</c:v>
                </c:pt>
                <c:pt idx="270">
                  <c:v>434.54199999999997</c:v>
                </c:pt>
                <c:pt idx="271">
                  <c:v>435.351</c:v>
                </c:pt>
                <c:pt idx="272">
                  <c:v>441.11200000000002</c:v>
                </c:pt>
                <c:pt idx="273">
                  <c:v>444.24400000000003</c:v>
                </c:pt>
                <c:pt idx="274">
                  <c:v>453.541</c:v>
                </c:pt>
                <c:pt idx="275">
                  <c:v>461.87299999999999</c:v>
                </c:pt>
                <c:pt idx="276">
                  <c:v>457.89299999999997</c:v>
                </c:pt>
                <c:pt idx="277">
                  <c:v>467.69</c:v>
                </c:pt>
                <c:pt idx="278">
                  <c:v>468.53</c:v>
                </c:pt>
                <c:pt idx="279">
                  <c:v>468.55399999999997</c:v>
                </c:pt>
                <c:pt idx="280">
                  <c:v>473.709</c:v>
                </c:pt>
              </c:numCache>
            </c:numRef>
          </c:val>
          <c:smooth val="0"/>
          <c:extLst>
            <c:ext xmlns:c16="http://schemas.microsoft.com/office/drawing/2014/chart" uri="{C3380CC4-5D6E-409C-BE32-E72D297353CC}">
              <c16:uniqueId val="{00000000-11AE-43DE-BDA9-53D57CC9ABEE}"/>
            </c:ext>
          </c:extLst>
        </c:ser>
        <c:dLbls>
          <c:showLegendKey val="0"/>
          <c:showVal val="0"/>
          <c:showCatName val="0"/>
          <c:showSerName val="0"/>
          <c:showPercent val="0"/>
          <c:showBubbleSize val="0"/>
        </c:dLbls>
        <c:smooth val="0"/>
        <c:axId val="892726352"/>
        <c:axId val="892730944"/>
      </c:lineChart>
      <c:catAx>
        <c:axId val="892726352"/>
        <c:scaling>
          <c:orientation val="minMax"/>
        </c:scaling>
        <c:delete val="0"/>
        <c:axPos val="b"/>
        <c:numFmt formatCode="General" sourceLinked="1"/>
        <c:majorTickMark val="in"/>
        <c:minorTickMark val="none"/>
        <c:tickLblPos val="nextTo"/>
        <c:spPr>
          <a:noFill/>
          <a:ln w="3175" cap="flat" cmpd="sng" algn="ctr">
            <a:solidFill>
              <a:sysClr val="window" lastClr="FFFFFF">
                <a:lumMod val="50000"/>
              </a:sys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Arial" panose="020B0604020202020204" pitchFamily="34" charset="0"/>
              </a:defRPr>
            </a:pPr>
            <a:endParaRPr lang="en-US"/>
          </a:p>
        </c:txPr>
        <c:crossAx val="892730944"/>
        <c:crosses val="autoZero"/>
        <c:auto val="1"/>
        <c:lblAlgn val="ctr"/>
        <c:lblOffset val="100"/>
        <c:tickLblSkip val="60"/>
        <c:tickMarkSkip val="12"/>
        <c:noMultiLvlLbl val="0"/>
      </c:catAx>
      <c:valAx>
        <c:axId val="892730944"/>
        <c:scaling>
          <c:orientation val="minMax"/>
        </c:scaling>
        <c:delete val="0"/>
        <c:axPos val="l"/>
        <c:majorGridlines>
          <c:spPr>
            <a:ln w="3175" cap="flat" cmpd="sng" algn="ctr">
              <a:solidFill>
                <a:sysClr val="window" lastClr="FFFFFF">
                  <a:lumMod val="50000"/>
                </a:sys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Arial" panose="020B0604020202020204" pitchFamily="34" charset="0"/>
              </a:defRPr>
            </a:pPr>
            <a:endParaRPr lang="en-US"/>
          </a:p>
        </c:txPr>
        <c:crossAx val="892726352"/>
        <c:crosses val="autoZero"/>
        <c:crossBetween val="between"/>
      </c:valAx>
      <c:spPr>
        <a:noFill/>
        <a:ln w="3175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w="50800">
              <a:solidFill>
                <a:srgbClr val="FF6600"/>
              </a:solidFill>
            </a:ln>
            <a:effectLst>
              <a:outerShdw blurRad="50800" dist="38100" dir="2700000" algn="tl" rotWithShape="0">
                <a:prstClr val="black">
                  <a:alpha val="40000"/>
                </a:prstClr>
              </a:outerShdw>
            </a:effectLst>
          </c:spPr>
          <c:marker>
            <c:symbol val="none"/>
          </c:marker>
          <c:cat>
            <c:numRef>
              <c:f>'FRED Graph'!$A$24:$A$160</c:f>
              <c:numCache>
                <c:formatCode>\'yy</c:formatCode>
                <c:ptCount val="137"/>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formatCode="m/d/yyyy">
                  <c:v>42675</c:v>
                </c:pt>
                <c:pt idx="119" formatCode="m/d/yyyy">
                  <c:v>42705</c:v>
                </c:pt>
                <c:pt idx="120" formatCode="m/d/yyyy">
                  <c:v>42736</c:v>
                </c:pt>
                <c:pt idx="121" formatCode="m/d/yyyy">
                  <c:v>42767</c:v>
                </c:pt>
                <c:pt idx="122" formatCode="m/d/yyyy">
                  <c:v>42795</c:v>
                </c:pt>
                <c:pt idx="123" formatCode="m/d/yyyy">
                  <c:v>42826</c:v>
                </c:pt>
                <c:pt idx="124" formatCode="m/d/yyyy">
                  <c:v>42856</c:v>
                </c:pt>
                <c:pt idx="125" formatCode="m/d/yyyy">
                  <c:v>42887</c:v>
                </c:pt>
                <c:pt idx="126" formatCode="m/d/yyyy">
                  <c:v>42917</c:v>
                </c:pt>
                <c:pt idx="127" formatCode="m/d/yyyy">
                  <c:v>42948</c:v>
                </c:pt>
                <c:pt idx="128" formatCode="m/d/yyyy">
                  <c:v>42979</c:v>
                </c:pt>
                <c:pt idx="129" formatCode="m/d/yyyy">
                  <c:v>43009</c:v>
                </c:pt>
                <c:pt idx="130" formatCode="m/d/yyyy">
                  <c:v>43040</c:v>
                </c:pt>
                <c:pt idx="131" formatCode="m/d/yyyy">
                  <c:v>43070</c:v>
                </c:pt>
                <c:pt idx="132" formatCode="m/d/yyyy">
                  <c:v>43101</c:v>
                </c:pt>
                <c:pt idx="133" formatCode="m/d/yyyy">
                  <c:v>43132</c:v>
                </c:pt>
                <c:pt idx="134" formatCode="m/d/yyyy">
                  <c:v>43160</c:v>
                </c:pt>
                <c:pt idx="135" formatCode="m/d/yyyy">
                  <c:v>43191</c:v>
                </c:pt>
                <c:pt idx="136" formatCode="m/d/yyyy">
                  <c:v>43221</c:v>
                </c:pt>
              </c:numCache>
            </c:numRef>
          </c:cat>
          <c:val>
            <c:numRef>
              <c:f>'FRED Graph'!$B$24:$B$160</c:f>
              <c:numCache>
                <c:formatCode>General</c:formatCode>
                <c:ptCount val="137"/>
                <c:pt idx="0">
                  <c:v>4.63</c:v>
                </c:pt>
                <c:pt idx="1">
                  <c:v>4.4649999999999999</c:v>
                </c:pt>
                <c:pt idx="2">
                  <c:v>4.6660000000000004</c:v>
                </c:pt>
                <c:pt idx="3">
                  <c:v>4.8239999999999998</c:v>
                </c:pt>
                <c:pt idx="4">
                  <c:v>4.55</c:v>
                </c:pt>
                <c:pt idx="5">
                  <c:v>4.6079999999999997</c:v>
                </c:pt>
                <c:pt idx="6">
                  <c:v>4.49</c:v>
                </c:pt>
                <c:pt idx="7">
                  <c:v>4.5549999999999997</c:v>
                </c:pt>
                <c:pt idx="8">
                  <c:v>4.5229999999999997</c:v>
                </c:pt>
                <c:pt idx="9">
                  <c:v>4.3</c:v>
                </c:pt>
                <c:pt idx="10">
                  <c:v>4.1559999999999997</c:v>
                </c:pt>
                <c:pt idx="11">
                  <c:v>4.1230000000000002</c:v>
                </c:pt>
                <c:pt idx="12">
                  <c:v>4.26</c:v>
                </c:pt>
                <c:pt idx="13">
                  <c:v>4.0419999999999998</c:v>
                </c:pt>
                <c:pt idx="14">
                  <c:v>4.0010000000000003</c:v>
                </c:pt>
                <c:pt idx="15">
                  <c:v>4.0979999999999999</c:v>
                </c:pt>
                <c:pt idx="16">
                  <c:v>3.96</c:v>
                </c:pt>
                <c:pt idx="17">
                  <c:v>3.7669999999999999</c:v>
                </c:pt>
                <c:pt idx="18">
                  <c:v>3.8210000000000002</c:v>
                </c:pt>
                <c:pt idx="19">
                  <c:v>3.665</c:v>
                </c:pt>
                <c:pt idx="20">
                  <c:v>3.2639999999999998</c:v>
                </c:pt>
                <c:pt idx="21">
                  <c:v>3.2919999999999998</c:v>
                </c:pt>
                <c:pt idx="22">
                  <c:v>2.956</c:v>
                </c:pt>
                <c:pt idx="23">
                  <c:v>2.83</c:v>
                </c:pt>
                <c:pt idx="24">
                  <c:v>2.7669999999999999</c:v>
                </c:pt>
                <c:pt idx="25">
                  <c:v>2.7909999999999999</c:v>
                </c:pt>
                <c:pt idx="26">
                  <c:v>2.4910000000000001</c:v>
                </c:pt>
                <c:pt idx="27">
                  <c:v>2.3570000000000002</c:v>
                </c:pt>
                <c:pt idx="28">
                  <c:v>2.427</c:v>
                </c:pt>
                <c:pt idx="29">
                  <c:v>2.4279999999999999</c:v>
                </c:pt>
                <c:pt idx="30">
                  <c:v>2.1960000000000002</c:v>
                </c:pt>
                <c:pt idx="31">
                  <c:v>2.306</c:v>
                </c:pt>
                <c:pt idx="32">
                  <c:v>2.4780000000000002</c:v>
                </c:pt>
                <c:pt idx="33">
                  <c:v>2.4</c:v>
                </c:pt>
                <c:pt idx="34">
                  <c:v>2.35</c:v>
                </c:pt>
                <c:pt idx="35">
                  <c:v>2.407</c:v>
                </c:pt>
                <c:pt idx="36">
                  <c:v>2.6360000000000001</c:v>
                </c:pt>
                <c:pt idx="37">
                  <c:v>2.5779999999999998</c:v>
                </c:pt>
                <c:pt idx="38">
                  <c:v>2.6659999999999999</c:v>
                </c:pt>
                <c:pt idx="39">
                  <c:v>3.22</c:v>
                </c:pt>
                <c:pt idx="40">
                  <c:v>2.891</c:v>
                </c:pt>
                <c:pt idx="41">
                  <c:v>2.6640000000000001</c:v>
                </c:pt>
                <c:pt idx="42">
                  <c:v>2.9649999999999999</c:v>
                </c:pt>
                <c:pt idx="43">
                  <c:v>2.92</c:v>
                </c:pt>
                <c:pt idx="44">
                  <c:v>2.7669999999999999</c:v>
                </c:pt>
                <c:pt idx="45">
                  <c:v>3.0329999999999999</c:v>
                </c:pt>
                <c:pt idx="46">
                  <c:v>2.9140000000000001</c:v>
                </c:pt>
                <c:pt idx="47">
                  <c:v>2.8570000000000002</c:v>
                </c:pt>
                <c:pt idx="48">
                  <c:v>2.9390000000000001</c:v>
                </c:pt>
                <c:pt idx="49">
                  <c:v>3.056</c:v>
                </c:pt>
                <c:pt idx="50">
                  <c:v>3.13</c:v>
                </c:pt>
                <c:pt idx="51">
                  <c:v>3.2869999999999999</c:v>
                </c:pt>
                <c:pt idx="52">
                  <c:v>3.1139999999999999</c:v>
                </c:pt>
                <c:pt idx="53">
                  <c:v>3.2240000000000002</c:v>
                </c:pt>
                <c:pt idx="54">
                  <c:v>3.4750000000000001</c:v>
                </c:pt>
                <c:pt idx="55">
                  <c:v>3.1680000000000001</c:v>
                </c:pt>
                <c:pt idx="56">
                  <c:v>3.4950000000000001</c:v>
                </c:pt>
                <c:pt idx="57">
                  <c:v>3.4209999999999998</c:v>
                </c:pt>
                <c:pt idx="58">
                  <c:v>3.153</c:v>
                </c:pt>
                <c:pt idx="59">
                  <c:v>3.3690000000000002</c:v>
                </c:pt>
                <c:pt idx="60">
                  <c:v>3.7250000000000001</c:v>
                </c:pt>
                <c:pt idx="61">
                  <c:v>3.5</c:v>
                </c:pt>
                <c:pt idx="62">
                  <c:v>3.831</c:v>
                </c:pt>
                <c:pt idx="63">
                  <c:v>3.6429999999999998</c:v>
                </c:pt>
                <c:pt idx="64">
                  <c:v>3.694</c:v>
                </c:pt>
                <c:pt idx="65">
                  <c:v>3.7989999999999999</c:v>
                </c:pt>
                <c:pt idx="66">
                  <c:v>3.694</c:v>
                </c:pt>
                <c:pt idx="67">
                  <c:v>3.6829999999999998</c:v>
                </c:pt>
                <c:pt idx="68">
                  <c:v>3.5209999999999999</c:v>
                </c:pt>
                <c:pt idx="69">
                  <c:v>3.7080000000000002</c:v>
                </c:pt>
                <c:pt idx="70">
                  <c:v>3.5209999999999999</c:v>
                </c:pt>
                <c:pt idx="71">
                  <c:v>3.57</c:v>
                </c:pt>
                <c:pt idx="72">
                  <c:v>3.8039999999999998</c:v>
                </c:pt>
                <c:pt idx="73">
                  <c:v>3.9740000000000002</c:v>
                </c:pt>
                <c:pt idx="74">
                  <c:v>3.9159999999999999</c:v>
                </c:pt>
                <c:pt idx="75">
                  <c:v>3.9340000000000002</c:v>
                </c:pt>
                <c:pt idx="76">
                  <c:v>3.8889999999999998</c:v>
                </c:pt>
                <c:pt idx="77">
                  <c:v>3.903</c:v>
                </c:pt>
                <c:pt idx="78">
                  <c:v>3.875</c:v>
                </c:pt>
                <c:pt idx="79">
                  <c:v>3.915</c:v>
                </c:pt>
                <c:pt idx="80">
                  <c:v>3.9369999999999998</c:v>
                </c:pt>
                <c:pt idx="81">
                  <c:v>4.109</c:v>
                </c:pt>
                <c:pt idx="82">
                  <c:v>3.8410000000000002</c:v>
                </c:pt>
                <c:pt idx="83">
                  <c:v>3.7829999999999999</c:v>
                </c:pt>
                <c:pt idx="84">
                  <c:v>3.9889999999999999</c:v>
                </c:pt>
                <c:pt idx="85">
                  <c:v>4.1470000000000002</c:v>
                </c:pt>
                <c:pt idx="86">
                  <c:v>4.2030000000000003</c:v>
                </c:pt>
                <c:pt idx="87">
                  <c:v>4.5369999999999999</c:v>
                </c:pt>
                <c:pt idx="88">
                  <c:v>4.6079999999999997</c:v>
                </c:pt>
                <c:pt idx="89">
                  <c:v>4.6760000000000002</c:v>
                </c:pt>
                <c:pt idx="90">
                  <c:v>4.6219999999999999</c:v>
                </c:pt>
                <c:pt idx="91">
                  <c:v>4.9539999999999997</c:v>
                </c:pt>
                <c:pt idx="92">
                  <c:v>4.5880000000000001</c:v>
                </c:pt>
                <c:pt idx="93">
                  <c:v>4.944</c:v>
                </c:pt>
                <c:pt idx="94">
                  <c:v>4.702</c:v>
                </c:pt>
                <c:pt idx="95">
                  <c:v>4.82</c:v>
                </c:pt>
                <c:pt idx="96">
                  <c:v>5.1130000000000004</c:v>
                </c:pt>
                <c:pt idx="97">
                  <c:v>5.16</c:v>
                </c:pt>
                <c:pt idx="98">
                  <c:v>5.1829999999999998</c:v>
                </c:pt>
                <c:pt idx="99">
                  <c:v>5.625</c:v>
                </c:pt>
                <c:pt idx="100">
                  <c:v>5.4260000000000002</c:v>
                </c:pt>
                <c:pt idx="101">
                  <c:v>5.165</c:v>
                </c:pt>
                <c:pt idx="102">
                  <c:v>5.8639999999999999</c:v>
                </c:pt>
                <c:pt idx="103">
                  <c:v>5.3650000000000002</c:v>
                </c:pt>
                <c:pt idx="104">
                  <c:v>5.367</c:v>
                </c:pt>
                <c:pt idx="105">
                  <c:v>5.5380000000000003</c:v>
                </c:pt>
                <c:pt idx="106">
                  <c:v>5.2270000000000003</c:v>
                </c:pt>
                <c:pt idx="107">
                  <c:v>5.3949999999999996</c:v>
                </c:pt>
                <c:pt idx="108">
                  <c:v>5.7290000000000001</c:v>
                </c:pt>
                <c:pt idx="109">
                  <c:v>5.6</c:v>
                </c:pt>
                <c:pt idx="110">
                  <c:v>5.944</c:v>
                </c:pt>
                <c:pt idx="111">
                  <c:v>5.8929999999999998</c:v>
                </c:pt>
                <c:pt idx="112">
                  <c:v>5.6959999999999997</c:v>
                </c:pt>
                <c:pt idx="113">
                  <c:v>5.6509999999999998</c:v>
                </c:pt>
                <c:pt idx="114">
                  <c:v>5.9820000000000002</c:v>
                </c:pt>
                <c:pt idx="115">
                  <c:v>5.516</c:v>
                </c:pt>
                <c:pt idx="116">
                  <c:v>5.6509999999999998</c:v>
                </c:pt>
                <c:pt idx="117">
                  <c:v>5.4880000000000004</c:v>
                </c:pt>
                <c:pt idx="118">
                  <c:v>5.6319999999999997</c:v>
                </c:pt>
                <c:pt idx="119">
                  <c:v>5.4859999999999998</c:v>
                </c:pt>
                <c:pt idx="120">
                  <c:v>5.444</c:v>
                </c:pt>
                <c:pt idx="121">
                  <c:v>5.6180000000000003</c:v>
                </c:pt>
                <c:pt idx="122">
                  <c:v>5.6070000000000002</c:v>
                </c:pt>
                <c:pt idx="123">
                  <c:v>6.1079999999999997</c:v>
                </c:pt>
                <c:pt idx="124">
                  <c:v>5.6879999999999997</c:v>
                </c:pt>
                <c:pt idx="125">
                  <c:v>6.125</c:v>
                </c:pt>
                <c:pt idx="126">
                  <c:v>6.2</c:v>
                </c:pt>
                <c:pt idx="127">
                  <c:v>6.0460000000000003</c:v>
                </c:pt>
                <c:pt idx="128">
                  <c:v>6.2309999999999999</c:v>
                </c:pt>
                <c:pt idx="129">
                  <c:v>6.0609999999999999</c:v>
                </c:pt>
                <c:pt idx="130">
                  <c:v>5.9329999999999998</c:v>
                </c:pt>
                <c:pt idx="131">
                  <c:v>5.6669999999999998</c:v>
                </c:pt>
                <c:pt idx="132">
                  <c:v>6.2279999999999998</c:v>
                </c:pt>
                <c:pt idx="133">
                  <c:v>6.0780000000000003</c:v>
                </c:pt>
                <c:pt idx="134">
                  <c:v>6.633</c:v>
                </c:pt>
                <c:pt idx="135">
                  <c:v>6.84</c:v>
                </c:pt>
                <c:pt idx="136">
                  <c:v>6.6379999999999999</c:v>
                </c:pt>
              </c:numCache>
            </c:numRef>
          </c:val>
          <c:smooth val="0"/>
          <c:extLst>
            <c:ext xmlns:c16="http://schemas.microsoft.com/office/drawing/2014/chart" uri="{C3380CC4-5D6E-409C-BE32-E72D297353CC}">
              <c16:uniqueId val="{00000000-FC15-40A5-8084-BAB34865C1AD}"/>
            </c:ext>
          </c:extLst>
        </c:ser>
        <c:dLbls>
          <c:showLegendKey val="0"/>
          <c:showVal val="0"/>
          <c:showCatName val="0"/>
          <c:showSerName val="0"/>
          <c:showPercent val="0"/>
          <c:showBubbleSize val="0"/>
        </c:dLbls>
        <c:smooth val="0"/>
        <c:axId val="414576912"/>
        <c:axId val="414577304"/>
      </c:lineChart>
      <c:dateAx>
        <c:axId val="414576912"/>
        <c:scaling>
          <c:orientation val="minMax"/>
        </c:scaling>
        <c:delete val="0"/>
        <c:axPos val="b"/>
        <c:numFmt formatCode="\'yy" sourceLinked="1"/>
        <c:majorTickMark val="out"/>
        <c:minorTickMark val="none"/>
        <c:tickLblPos val="nextTo"/>
        <c:txPr>
          <a:bodyPr/>
          <a:lstStyle/>
          <a:p>
            <a:pPr>
              <a:defRPr sz="1200">
                <a:latin typeface="Arial Narrow" panose="020B0606020202030204" pitchFamily="34" charset="0"/>
              </a:defRPr>
            </a:pPr>
            <a:endParaRPr lang="en-US"/>
          </a:p>
        </c:txPr>
        <c:crossAx val="414577304"/>
        <c:crosses val="autoZero"/>
        <c:auto val="1"/>
        <c:lblOffset val="100"/>
        <c:baseTimeUnit val="months"/>
        <c:majorUnit val="12"/>
        <c:majorTimeUnit val="months"/>
      </c:dateAx>
      <c:valAx>
        <c:axId val="414577304"/>
        <c:scaling>
          <c:orientation val="minMax"/>
          <c:min val="2"/>
        </c:scaling>
        <c:delete val="0"/>
        <c:axPos val="l"/>
        <c:majorGridlines/>
        <c:numFmt formatCode="#,##0.0" sourceLinked="0"/>
        <c:majorTickMark val="out"/>
        <c:minorTickMark val="none"/>
        <c:tickLblPos val="nextTo"/>
        <c:txPr>
          <a:bodyPr/>
          <a:lstStyle/>
          <a:p>
            <a:pPr>
              <a:defRPr sz="1200">
                <a:latin typeface="Arial Narrow" panose="020B0606020202030204" pitchFamily="34" charset="0"/>
              </a:defRPr>
            </a:pPr>
            <a:endParaRPr lang="en-US"/>
          </a:p>
        </c:txPr>
        <c:crossAx val="414576912"/>
        <c:crosses val="autoZero"/>
        <c:crossBetween val="between"/>
      </c:valAx>
    </c:plotArea>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633576188210385E-2"/>
          <c:y val="5.6618189093205436E-2"/>
          <c:w val="0.89577020084122005"/>
          <c:h val="0.86775635136936791"/>
        </c:manualLayout>
      </c:layout>
      <c:lineChart>
        <c:grouping val="standard"/>
        <c:varyColors val="0"/>
        <c:ser>
          <c:idx val="0"/>
          <c:order val="0"/>
          <c:spPr>
            <a:ln w="28575" cap="rnd">
              <a:solidFill>
                <a:srgbClr val="365978"/>
              </a:solidFill>
              <a:round/>
            </a:ln>
            <a:effectLst/>
          </c:spPr>
          <c:marker>
            <c:symbol val="none"/>
          </c:marker>
          <c:cat>
            <c:numRef>
              <c:f>'Chart Data'!$B$24:$B$123</c:f>
              <c:numCache>
                <c:formatCode>General</c:formatCode>
                <c:ptCount val="100"/>
                <c:pt idx="0">
                  <c:v>1995</c:v>
                </c:pt>
                <c:pt idx="4">
                  <c:v>1996</c:v>
                </c:pt>
                <c:pt idx="8">
                  <c:v>1997</c:v>
                </c:pt>
                <c:pt idx="12">
                  <c:v>1998</c:v>
                </c:pt>
                <c:pt idx="16">
                  <c:v>1999</c:v>
                </c:pt>
                <c:pt idx="20">
                  <c:v>2000</c:v>
                </c:pt>
                <c:pt idx="24">
                  <c:v>2001</c:v>
                </c:pt>
                <c:pt idx="28">
                  <c:v>2002</c:v>
                </c:pt>
                <c:pt idx="32">
                  <c:v>2003</c:v>
                </c:pt>
                <c:pt idx="36">
                  <c:v>2004</c:v>
                </c:pt>
                <c:pt idx="40">
                  <c:v>2005</c:v>
                </c:pt>
                <c:pt idx="44">
                  <c:v>2006</c:v>
                </c:pt>
                <c:pt idx="48">
                  <c:v>2007</c:v>
                </c:pt>
                <c:pt idx="52">
                  <c:v>2008</c:v>
                </c:pt>
                <c:pt idx="56">
                  <c:v>2009</c:v>
                </c:pt>
                <c:pt idx="60">
                  <c:v>2010</c:v>
                </c:pt>
                <c:pt idx="64">
                  <c:v>2011</c:v>
                </c:pt>
                <c:pt idx="68">
                  <c:v>2012</c:v>
                </c:pt>
                <c:pt idx="72">
                  <c:v>2013</c:v>
                </c:pt>
                <c:pt idx="76">
                  <c:v>2014</c:v>
                </c:pt>
                <c:pt idx="80">
                  <c:v>2015</c:v>
                </c:pt>
                <c:pt idx="84">
                  <c:v>2016</c:v>
                </c:pt>
                <c:pt idx="88">
                  <c:v>2017</c:v>
                </c:pt>
                <c:pt idx="92">
                  <c:v>2018</c:v>
                </c:pt>
                <c:pt idx="96">
                  <c:v>2019</c:v>
                </c:pt>
              </c:numCache>
            </c:numRef>
          </c:cat>
          <c:val>
            <c:numRef>
              <c:f>'Chart Data'!$D$24:$D$123</c:f>
              <c:numCache>
                <c:formatCode>0.0</c:formatCode>
                <c:ptCount val="100"/>
                <c:pt idx="0">
                  <c:v>447.1</c:v>
                </c:pt>
                <c:pt idx="1">
                  <c:v>474.5</c:v>
                </c:pt>
                <c:pt idx="2">
                  <c:v>501.5</c:v>
                </c:pt>
                <c:pt idx="3">
                  <c:v>517.70000000000005</c:v>
                </c:pt>
                <c:pt idx="4">
                  <c:v>547.4</c:v>
                </c:pt>
                <c:pt idx="5">
                  <c:v>548</c:v>
                </c:pt>
                <c:pt idx="6">
                  <c:v>552.79999999999995</c:v>
                </c:pt>
                <c:pt idx="7">
                  <c:v>570.20000000000005</c:v>
                </c:pt>
                <c:pt idx="8">
                  <c:v>597</c:v>
                </c:pt>
                <c:pt idx="9">
                  <c:v>614.79999999999995</c:v>
                </c:pt>
                <c:pt idx="10">
                  <c:v>637.5</c:v>
                </c:pt>
                <c:pt idx="11">
                  <c:v>632</c:v>
                </c:pt>
                <c:pt idx="12">
                  <c:v>560</c:v>
                </c:pt>
                <c:pt idx="13">
                  <c:v>559.70000000000005</c:v>
                </c:pt>
                <c:pt idx="14">
                  <c:v>561</c:v>
                </c:pt>
                <c:pt idx="15">
                  <c:v>542.29999999999995</c:v>
                </c:pt>
                <c:pt idx="16">
                  <c:v>586</c:v>
                </c:pt>
                <c:pt idx="17">
                  <c:v>581.5</c:v>
                </c:pt>
                <c:pt idx="18">
                  <c:v>560</c:v>
                </c:pt>
                <c:pt idx="19">
                  <c:v>558.29999999999995</c:v>
                </c:pt>
                <c:pt idx="20">
                  <c:v>529</c:v>
                </c:pt>
                <c:pt idx="21">
                  <c:v>519.6</c:v>
                </c:pt>
                <c:pt idx="22">
                  <c:v>521.1</c:v>
                </c:pt>
                <c:pt idx="23">
                  <c:v>494.7</c:v>
                </c:pt>
                <c:pt idx="24">
                  <c:v>519.1</c:v>
                </c:pt>
                <c:pt idx="25">
                  <c:v>557.4</c:v>
                </c:pt>
                <c:pt idx="26">
                  <c:v>547.29999999999995</c:v>
                </c:pt>
                <c:pt idx="27">
                  <c:v>579.20000000000005</c:v>
                </c:pt>
                <c:pt idx="28">
                  <c:v>671.5</c:v>
                </c:pt>
                <c:pt idx="29">
                  <c:v>695.1</c:v>
                </c:pt>
                <c:pt idx="30">
                  <c:v>716.4</c:v>
                </c:pt>
                <c:pt idx="31">
                  <c:v>776.4</c:v>
                </c:pt>
                <c:pt idx="32">
                  <c:v>756.6</c:v>
                </c:pt>
                <c:pt idx="33">
                  <c:v>801.9</c:v>
                </c:pt>
                <c:pt idx="34">
                  <c:v>829.1</c:v>
                </c:pt>
                <c:pt idx="35">
                  <c:v>862.8</c:v>
                </c:pt>
                <c:pt idx="36">
                  <c:v>961.1</c:v>
                </c:pt>
                <c:pt idx="37">
                  <c:v>968.6</c:v>
                </c:pt>
                <c:pt idx="38">
                  <c:v>1005.3</c:v>
                </c:pt>
                <c:pt idx="39">
                  <c:v>974.1</c:v>
                </c:pt>
                <c:pt idx="40">
                  <c:v>1022.7</c:v>
                </c:pt>
                <c:pt idx="41">
                  <c:v>1050.4000000000001</c:v>
                </c:pt>
                <c:pt idx="42">
                  <c:v>1071.2</c:v>
                </c:pt>
                <c:pt idx="43">
                  <c:v>1117.2</c:v>
                </c:pt>
                <c:pt idx="44">
                  <c:v>1166.7</c:v>
                </c:pt>
                <c:pt idx="45">
                  <c:v>1174</c:v>
                </c:pt>
                <c:pt idx="46">
                  <c:v>1196.8</c:v>
                </c:pt>
                <c:pt idx="47">
                  <c:v>1155</c:v>
                </c:pt>
                <c:pt idx="48">
                  <c:v>1056.8</c:v>
                </c:pt>
                <c:pt idx="49">
                  <c:v>1128.8</c:v>
                </c:pt>
                <c:pt idx="50">
                  <c:v>1087.0999999999999</c:v>
                </c:pt>
                <c:pt idx="51">
                  <c:v>1061.2</c:v>
                </c:pt>
                <c:pt idx="52">
                  <c:v>1028.0999999999999</c:v>
                </c:pt>
                <c:pt idx="53">
                  <c:v>1023.5</c:v>
                </c:pt>
                <c:pt idx="54">
                  <c:v>1058.7</c:v>
                </c:pt>
                <c:pt idx="55">
                  <c:v>793.5</c:v>
                </c:pt>
                <c:pt idx="56">
                  <c:v>1044</c:v>
                </c:pt>
                <c:pt idx="57">
                  <c:v>1060.5999999999999</c:v>
                </c:pt>
                <c:pt idx="58">
                  <c:v>1178.3</c:v>
                </c:pt>
                <c:pt idx="59">
                  <c:v>1227.3</c:v>
                </c:pt>
                <c:pt idx="60">
                  <c:v>1313.7</c:v>
                </c:pt>
                <c:pt idx="61">
                  <c:v>1314.8</c:v>
                </c:pt>
                <c:pt idx="62">
                  <c:v>1426.6</c:v>
                </c:pt>
                <c:pt idx="63">
                  <c:v>1448.4</c:v>
                </c:pt>
                <c:pt idx="64">
                  <c:v>1279.9000000000001</c:v>
                </c:pt>
                <c:pt idx="65">
                  <c:v>1406.6</c:v>
                </c:pt>
                <c:pt idx="66">
                  <c:v>1475.6</c:v>
                </c:pt>
                <c:pt idx="67">
                  <c:v>1588</c:v>
                </c:pt>
                <c:pt idx="68">
                  <c:v>1573.3</c:v>
                </c:pt>
                <c:pt idx="69">
                  <c:v>1543.7</c:v>
                </c:pt>
                <c:pt idx="70">
                  <c:v>1548.1</c:v>
                </c:pt>
                <c:pt idx="71">
                  <c:v>1537.1</c:v>
                </c:pt>
                <c:pt idx="72">
                  <c:v>1547.1</c:v>
                </c:pt>
                <c:pt idx="73">
                  <c:v>1557.8</c:v>
                </c:pt>
                <c:pt idx="74">
                  <c:v>1561.5</c:v>
                </c:pt>
                <c:pt idx="75">
                  <c:v>1594.2</c:v>
                </c:pt>
                <c:pt idx="76">
                  <c:v>1479.5</c:v>
                </c:pt>
                <c:pt idx="77">
                  <c:v>1622.1</c:v>
                </c:pt>
                <c:pt idx="78">
                  <c:v>1698.1</c:v>
                </c:pt>
                <c:pt idx="79">
                  <c:v>1741.4</c:v>
                </c:pt>
                <c:pt idx="80">
                  <c:v>1653.7</c:v>
                </c:pt>
                <c:pt idx="81">
                  <c:v>1658.5</c:v>
                </c:pt>
                <c:pt idx="82">
                  <c:v>1650.3</c:v>
                </c:pt>
                <c:pt idx="83">
                  <c:v>1477.7</c:v>
                </c:pt>
                <c:pt idx="84">
                  <c:v>1584.8</c:v>
                </c:pt>
                <c:pt idx="85">
                  <c:v>1525.1</c:v>
                </c:pt>
                <c:pt idx="86">
                  <c:v>1614.1</c:v>
                </c:pt>
                <c:pt idx="87">
                  <c:v>1685.7</c:v>
                </c:pt>
                <c:pt idx="88">
                  <c:v>1642.7</c:v>
                </c:pt>
                <c:pt idx="89">
                  <c:v>1643.8</c:v>
                </c:pt>
                <c:pt idx="90">
                  <c:v>1738.2</c:v>
                </c:pt>
                <c:pt idx="91">
                  <c:v>1767</c:v>
                </c:pt>
                <c:pt idx="92">
                  <c:v>1920</c:v>
                </c:pt>
                <c:pt idx="93">
                  <c:v>#N/A</c:v>
                </c:pt>
              </c:numCache>
            </c:numRef>
          </c:val>
          <c:smooth val="0"/>
          <c:extLst>
            <c:ext xmlns:c16="http://schemas.microsoft.com/office/drawing/2014/chart" uri="{C3380CC4-5D6E-409C-BE32-E72D297353CC}">
              <c16:uniqueId val="{00000000-DE6E-4E7A-9C1F-39FC4EE18A2B}"/>
            </c:ext>
          </c:extLst>
        </c:ser>
        <c:dLbls>
          <c:showLegendKey val="0"/>
          <c:showVal val="0"/>
          <c:showCatName val="0"/>
          <c:showSerName val="0"/>
          <c:showPercent val="0"/>
          <c:showBubbleSize val="0"/>
        </c:dLbls>
        <c:smooth val="0"/>
        <c:axId val="884455672"/>
        <c:axId val="884461248"/>
      </c:lineChart>
      <c:catAx>
        <c:axId val="884455672"/>
        <c:scaling>
          <c:orientation val="minMax"/>
        </c:scaling>
        <c:delete val="0"/>
        <c:axPos val="b"/>
        <c:numFmt formatCode="General" sourceLinked="1"/>
        <c:majorTickMark val="in"/>
        <c:minorTickMark val="none"/>
        <c:tickLblPos val="nextTo"/>
        <c:spPr>
          <a:noFill/>
          <a:ln w="3175" cap="flat" cmpd="sng" algn="ctr">
            <a:solidFill>
              <a:sysClr val="window" lastClr="FFFFFF">
                <a:lumMod val="50000"/>
              </a:sys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Arial" panose="020B0604020202020204" pitchFamily="34" charset="0"/>
              </a:defRPr>
            </a:pPr>
            <a:endParaRPr lang="en-US"/>
          </a:p>
        </c:txPr>
        <c:crossAx val="884461248"/>
        <c:crosses val="autoZero"/>
        <c:auto val="1"/>
        <c:lblAlgn val="ctr"/>
        <c:lblOffset val="100"/>
        <c:tickLblSkip val="20"/>
        <c:tickMarkSkip val="4"/>
        <c:noMultiLvlLbl val="0"/>
      </c:catAx>
      <c:valAx>
        <c:axId val="884461248"/>
        <c:scaling>
          <c:orientation val="minMax"/>
          <c:max val="2000"/>
          <c:min val="400"/>
        </c:scaling>
        <c:delete val="0"/>
        <c:axPos val="l"/>
        <c:majorGridlines>
          <c:spPr>
            <a:ln w="3175" cap="flat" cmpd="sng" algn="ctr">
              <a:solidFill>
                <a:sysClr val="window" lastClr="FFFFFF">
                  <a:lumMod val="50000"/>
                </a:sysClr>
              </a:solidFill>
              <a:round/>
            </a:ln>
            <a:effectLst/>
          </c:spPr>
        </c:majorGridlines>
        <c:numFmt formatCode="&quot;$&quot;#,##0" sourceLinked="0"/>
        <c:majorTickMark val="none"/>
        <c:minorTickMark val="none"/>
        <c:tickLblPos val="nextTo"/>
        <c:spPr>
          <a:noFill/>
          <a:ln w="3175">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Narrow" panose="020B0606020202030204" pitchFamily="34" charset="0"/>
                <a:ea typeface="+mn-ea"/>
                <a:cs typeface="Arial" panose="020B0604020202020204" pitchFamily="34" charset="0"/>
              </a:defRPr>
            </a:pPr>
            <a:endParaRPr lang="en-US"/>
          </a:p>
        </c:txPr>
        <c:crossAx val="884455672"/>
        <c:crosses val="autoZero"/>
        <c:crossBetween val="between"/>
      </c:valAx>
      <c:spPr>
        <a:noFill/>
        <a:ln w="31750">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rgbClr val="365978"/>
              </a:solidFill>
              <a:round/>
            </a:ln>
            <a:effectLst/>
          </c:spPr>
          <c:marker>
            <c:symbol val="none"/>
          </c:marker>
          <c:cat>
            <c:numRef>
              <c:f>'[Chart in Microsoft PowerPoint]Chart Data'!$A$1:$A$1045</c:f>
              <c:numCache>
                <c:formatCode>yyyy</c:formatCode>
                <c:ptCount val="1045"/>
                <c:pt idx="0">
                  <c:v>35972</c:v>
                </c:pt>
                <c:pt idx="1">
                  <c:v>35979</c:v>
                </c:pt>
                <c:pt idx="2">
                  <c:v>35986</c:v>
                </c:pt>
                <c:pt idx="3">
                  <c:v>35993</c:v>
                </c:pt>
                <c:pt idx="4">
                  <c:v>36000</c:v>
                </c:pt>
                <c:pt idx="5">
                  <c:v>36007</c:v>
                </c:pt>
                <c:pt idx="6">
                  <c:v>36014</c:v>
                </c:pt>
                <c:pt idx="7">
                  <c:v>36021</c:v>
                </c:pt>
                <c:pt idx="8">
                  <c:v>36028</c:v>
                </c:pt>
                <c:pt idx="9">
                  <c:v>36035</c:v>
                </c:pt>
                <c:pt idx="10">
                  <c:v>36042</c:v>
                </c:pt>
                <c:pt idx="11">
                  <c:v>36049</c:v>
                </c:pt>
                <c:pt idx="12">
                  <c:v>36056</c:v>
                </c:pt>
                <c:pt idx="13">
                  <c:v>36063</c:v>
                </c:pt>
                <c:pt idx="14">
                  <c:v>36070</c:v>
                </c:pt>
                <c:pt idx="15">
                  <c:v>36077</c:v>
                </c:pt>
                <c:pt idx="16">
                  <c:v>36084</c:v>
                </c:pt>
                <c:pt idx="17">
                  <c:v>36091</c:v>
                </c:pt>
                <c:pt idx="18">
                  <c:v>36098</c:v>
                </c:pt>
                <c:pt idx="19">
                  <c:v>36105</c:v>
                </c:pt>
                <c:pt idx="20">
                  <c:v>36112</c:v>
                </c:pt>
                <c:pt idx="21">
                  <c:v>36119</c:v>
                </c:pt>
                <c:pt idx="22">
                  <c:v>36126</c:v>
                </c:pt>
                <c:pt idx="23">
                  <c:v>36133</c:v>
                </c:pt>
                <c:pt idx="24">
                  <c:v>36140</c:v>
                </c:pt>
                <c:pt idx="25">
                  <c:v>36147</c:v>
                </c:pt>
                <c:pt idx="26">
                  <c:v>36154</c:v>
                </c:pt>
                <c:pt idx="27">
                  <c:v>36161</c:v>
                </c:pt>
                <c:pt idx="28">
                  <c:v>36168</c:v>
                </c:pt>
                <c:pt idx="29">
                  <c:v>36175</c:v>
                </c:pt>
                <c:pt idx="30">
                  <c:v>36182</c:v>
                </c:pt>
                <c:pt idx="31">
                  <c:v>36189</c:v>
                </c:pt>
                <c:pt idx="32">
                  <c:v>36196</c:v>
                </c:pt>
                <c:pt idx="33">
                  <c:v>36203</c:v>
                </c:pt>
                <c:pt idx="34">
                  <c:v>36210</c:v>
                </c:pt>
                <c:pt idx="35">
                  <c:v>36217</c:v>
                </c:pt>
                <c:pt idx="36">
                  <c:v>36224</c:v>
                </c:pt>
                <c:pt idx="37">
                  <c:v>36231</c:v>
                </c:pt>
                <c:pt idx="38">
                  <c:v>36238</c:v>
                </c:pt>
                <c:pt idx="39">
                  <c:v>36245</c:v>
                </c:pt>
                <c:pt idx="40">
                  <c:v>36252</c:v>
                </c:pt>
                <c:pt idx="41">
                  <c:v>36259</c:v>
                </c:pt>
                <c:pt idx="42">
                  <c:v>36266</c:v>
                </c:pt>
                <c:pt idx="43">
                  <c:v>36273</c:v>
                </c:pt>
                <c:pt idx="44">
                  <c:v>36280</c:v>
                </c:pt>
                <c:pt idx="45">
                  <c:v>36287</c:v>
                </c:pt>
                <c:pt idx="46">
                  <c:v>36294</c:v>
                </c:pt>
                <c:pt idx="47">
                  <c:v>36301</c:v>
                </c:pt>
                <c:pt idx="48">
                  <c:v>36308</c:v>
                </c:pt>
                <c:pt idx="49">
                  <c:v>36315</c:v>
                </c:pt>
                <c:pt idx="50">
                  <c:v>36322</c:v>
                </c:pt>
                <c:pt idx="51">
                  <c:v>36329</c:v>
                </c:pt>
                <c:pt idx="52">
                  <c:v>36336</c:v>
                </c:pt>
                <c:pt idx="53">
                  <c:v>36343</c:v>
                </c:pt>
                <c:pt idx="54">
                  <c:v>36350</c:v>
                </c:pt>
                <c:pt idx="55">
                  <c:v>36357</c:v>
                </c:pt>
                <c:pt idx="56">
                  <c:v>36364</c:v>
                </c:pt>
                <c:pt idx="57">
                  <c:v>36371</c:v>
                </c:pt>
                <c:pt idx="58">
                  <c:v>36378</c:v>
                </c:pt>
                <c:pt idx="59">
                  <c:v>36385</c:v>
                </c:pt>
                <c:pt idx="60">
                  <c:v>36392</c:v>
                </c:pt>
                <c:pt idx="61">
                  <c:v>36399</c:v>
                </c:pt>
                <c:pt idx="62">
                  <c:v>36406</c:v>
                </c:pt>
                <c:pt idx="63">
                  <c:v>36413</c:v>
                </c:pt>
                <c:pt idx="64">
                  <c:v>36420</c:v>
                </c:pt>
                <c:pt idx="65">
                  <c:v>36427</c:v>
                </c:pt>
                <c:pt idx="66">
                  <c:v>36434</c:v>
                </c:pt>
                <c:pt idx="67">
                  <c:v>36441</c:v>
                </c:pt>
                <c:pt idx="68">
                  <c:v>36448</c:v>
                </c:pt>
                <c:pt idx="69">
                  <c:v>36455</c:v>
                </c:pt>
                <c:pt idx="70">
                  <c:v>36462</c:v>
                </c:pt>
                <c:pt idx="71">
                  <c:v>36469</c:v>
                </c:pt>
                <c:pt idx="72">
                  <c:v>36476</c:v>
                </c:pt>
                <c:pt idx="73">
                  <c:v>36483</c:v>
                </c:pt>
                <c:pt idx="74">
                  <c:v>36490</c:v>
                </c:pt>
                <c:pt idx="75">
                  <c:v>36497</c:v>
                </c:pt>
                <c:pt idx="76">
                  <c:v>36504</c:v>
                </c:pt>
                <c:pt idx="77">
                  <c:v>36511</c:v>
                </c:pt>
                <c:pt idx="78">
                  <c:v>36518</c:v>
                </c:pt>
                <c:pt idx="79">
                  <c:v>36525</c:v>
                </c:pt>
                <c:pt idx="80">
                  <c:v>36532</c:v>
                </c:pt>
                <c:pt idx="81">
                  <c:v>36539</c:v>
                </c:pt>
                <c:pt idx="82">
                  <c:v>36546</c:v>
                </c:pt>
                <c:pt idx="83">
                  <c:v>36553</c:v>
                </c:pt>
                <c:pt idx="84">
                  <c:v>36560</c:v>
                </c:pt>
                <c:pt idx="85">
                  <c:v>36567</c:v>
                </c:pt>
                <c:pt idx="86">
                  <c:v>36574</c:v>
                </c:pt>
                <c:pt idx="87">
                  <c:v>36581</c:v>
                </c:pt>
                <c:pt idx="88">
                  <c:v>36588</c:v>
                </c:pt>
                <c:pt idx="89">
                  <c:v>36595</c:v>
                </c:pt>
                <c:pt idx="90">
                  <c:v>36602</c:v>
                </c:pt>
                <c:pt idx="91">
                  <c:v>36609</c:v>
                </c:pt>
                <c:pt idx="92">
                  <c:v>36616</c:v>
                </c:pt>
                <c:pt idx="93">
                  <c:v>36623</c:v>
                </c:pt>
                <c:pt idx="94">
                  <c:v>36630</c:v>
                </c:pt>
                <c:pt idx="95">
                  <c:v>36637</c:v>
                </c:pt>
                <c:pt idx="96">
                  <c:v>36644</c:v>
                </c:pt>
                <c:pt idx="97">
                  <c:v>36651</c:v>
                </c:pt>
                <c:pt idx="98">
                  <c:v>36658</c:v>
                </c:pt>
                <c:pt idx="99">
                  <c:v>36665</c:v>
                </c:pt>
                <c:pt idx="100">
                  <c:v>36672</c:v>
                </c:pt>
                <c:pt idx="101">
                  <c:v>36679</c:v>
                </c:pt>
                <c:pt idx="102">
                  <c:v>36686</c:v>
                </c:pt>
                <c:pt idx="103">
                  <c:v>36693</c:v>
                </c:pt>
                <c:pt idx="104">
                  <c:v>36700</c:v>
                </c:pt>
                <c:pt idx="105">
                  <c:v>36707</c:v>
                </c:pt>
                <c:pt idx="106">
                  <c:v>36714</c:v>
                </c:pt>
                <c:pt idx="107">
                  <c:v>36721</c:v>
                </c:pt>
                <c:pt idx="108">
                  <c:v>36728</c:v>
                </c:pt>
                <c:pt idx="109">
                  <c:v>36735</c:v>
                </c:pt>
                <c:pt idx="110">
                  <c:v>36742</c:v>
                </c:pt>
                <c:pt idx="111">
                  <c:v>36749</c:v>
                </c:pt>
                <c:pt idx="112">
                  <c:v>36756</c:v>
                </c:pt>
                <c:pt idx="113">
                  <c:v>36763</c:v>
                </c:pt>
                <c:pt idx="114">
                  <c:v>36770</c:v>
                </c:pt>
                <c:pt idx="115">
                  <c:v>36777</c:v>
                </c:pt>
                <c:pt idx="116">
                  <c:v>36784</c:v>
                </c:pt>
                <c:pt idx="117">
                  <c:v>36791</c:v>
                </c:pt>
                <c:pt idx="118">
                  <c:v>36798</c:v>
                </c:pt>
                <c:pt idx="119">
                  <c:v>36805</c:v>
                </c:pt>
                <c:pt idx="120">
                  <c:v>36812</c:v>
                </c:pt>
                <c:pt idx="121">
                  <c:v>36819</c:v>
                </c:pt>
                <c:pt idx="122">
                  <c:v>36826</c:v>
                </c:pt>
                <c:pt idx="123">
                  <c:v>36833</c:v>
                </c:pt>
                <c:pt idx="124">
                  <c:v>36840</c:v>
                </c:pt>
                <c:pt idx="125">
                  <c:v>36847</c:v>
                </c:pt>
                <c:pt idx="126">
                  <c:v>36854</c:v>
                </c:pt>
                <c:pt idx="127">
                  <c:v>36861</c:v>
                </c:pt>
                <c:pt idx="128">
                  <c:v>36868</c:v>
                </c:pt>
                <c:pt idx="129">
                  <c:v>36875</c:v>
                </c:pt>
                <c:pt idx="130">
                  <c:v>36882</c:v>
                </c:pt>
                <c:pt idx="131">
                  <c:v>36889</c:v>
                </c:pt>
                <c:pt idx="132">
                  <c:v>36896</c:v>
                </c:pt>
                <c:pt idx="133">
                  <c:v>36903</c:v>
                </c:pt>
                <c:pt idx="134">
                  <c:v>36910</c:v>
                </c:pt>
                <c:pt idx="135">
                  <c:v>36917</c:v>
                </c:pt>
                <c:pt idx="136">
                  <c:v>36924</c:v>
                </c:pt>
                <c:pt idx="137">
                  <c:v>36931</c:v>
                </c:pt>
                <c:pt idx="138">
                  <c:v>36938</c:v>
                </c:pt>
                <c:pt idx="139">
                  <c:v>36945</c:v>
                </c:pt>
                <c:pt idx="140">
                  <c:v>36952</c:v>
                </c:pt>
                <c:pt idx="141">
                  <c:v>36959</c:v>
                </c:pt>
                <c:pt idx="142">
                  <c:v>36966</c:v>
                </c:pt>
                <c:pt idx="143">
                  <c:v>36973</c:v>
                </c:pt>
                <c:pt idx="144">
                  <c:v>36980</c:v>
                </c:pt>
                <c:pt idx="145">
                  <c:v>36987</c:v>
                </c:pt>
                <c:pt idx="146">
                  <c:v>36994</c:v>
                </c:pt>
                <c:pt idx="147">
                  <c:v>37001</c:v>
                </c:pt>
                <c:pt idx="148">
                  <c:v>37008</c:v>
                </c:pt>
                <c:pt idx="149">
                  <c:v>37015</c:v>
                </c:pt>
                <c:pt idx="150">
                  <c:v>37022</c:v>
                </c:pt>
                <c:pt idx="151">
                  <c:v>37029</c:v>
                </c:pt>
                <c:pt idx="152">
                  <c:v>37036</c:v>
                </c:pt>
                <c:pt idx="153">
                  <c:v>37043</c:v>
                </c:pt>
                <c:pt idx="154">
                  <c:v>37050</c:v>
                </c:pt>
                <c:pt idx="155">
                  <c:v>37057</c:v>
                </c:pt>
                <c:pt idx="156">
                  <c:v>37064</c:v>
                </c:pt>
                <c:pt idx="157">
                  <c:v>37071</c:v>
                </c:pt>
                <c:pt idx="158">
                  <c:v>37078</c:v>
                </c:pt>
                <c:pt idx="159">
                  <c:v>37085</c:v>
                </c:pt>
                <c:pt idx="160">
                  <c:v>37092</c:v>
                </c:pt>
                <c:pt idx="161">
                  <c:v>37099</c:v>
                </c:pt>
                <c:pt idx="162">
                  <c:v>37106</c:v>
                </c:pt>
                <c:pt idx="163">
                  <c:v>37113</c:v>
                </c:pt>
                <c:pt idx="164">
                  <c:v>37120</c:v>
                </c:pt>
                <c:pt idx="165">
                  <c:v>37127</c:v>
                </c:pt>
                <c:pt idx="166">
                  <c:v>37134</c:v>
                </c:pt>
                <c:pt idx="167">
                  <c:v>37141</c:v>
                </c:pt>
                <c:pt idx="168">
                  <c:v>37148</c:v>
                </c:pt>
                <c:pt idx="169">
                  <c:v>37155</c:v>
                </c:pt>
                <c:pt idx="170">
                  <c:v>37162</c:v>
                </c:pt>
                <c:pt idx="171">
                  <c:v>37169</c:v>
                </c:pt>
                <c:pt idx="172">
                  <c:v>37176</c:v>
                </c:pt>
                <c:pt idx="173">
                  <c:v>37183</c:v>
                </c:pt>
                <c:pt idx="174">
                  <c:v>37190</c:v>
                </c:pt>
                <c:pt idx="175">
                  <c:v>37197</c:v>
                </c:pt>
                <c:pt idx="176">
                  <c:v>37204</c:v>
                </c:pt>
                <c:pt idx="177">
                  <c:v>37211</c:v>
                </c:pt>
                <c:pt idx="178">
                  <c:v>37218</c:v>
                </c:pt>
                <c:pt idx="179">
                  <c:v>37225</c:v>
                </c:pt>
                <c:pt idx="180">
                  <c:v>37232</c:v>
                </c:pt>
                <c:pt idx="181">
                  <c:v>37239</c:v>
                </c:pt>
                <c:pt idx="182">
                  <c:v>37246</c:v>
                </c:pt>
                <c:pt idx="183">
                  <c:v>37253</c:v>
                </c:pt>
                <c:pt idx="184">
                  <c:v>37260</c:v>
                </c:pt>
                <c:pt idx="185">
                  <c:v>37267</c:v>
                </c:pt>
                <c:pt idx="186">
                  <c:v>37274</c:v>
                </c:pt>
                <c:pt idx="187">
                  <c:v>37281</c:v>
                </c:pt>
                <c:pt idx="188">
                  <c:v>37288</c:v>
                </c:pt>
                <c:pt idx="189">
                  <c:v>37295</c:v>
                </c:pt>
                <c:pt idx="190">
                  <c:v>37302</c:v>
                </c:pt>
                <c:pt idx="191">
                  <c:v>37309</c:v>
                </c:pt>
                <c:pt idx="192">
                  <c:v>37316</c:v>
                </c:pt>
                <c:pt idx="193">
                  <c:v>37323</c:v>
                </c:pt>
                <c:pt idx="194">
                  <c:v>37330</c:v>
                </c:pt>
                <c:pt idx="195">
                  <c:v>37337</c:v>
                </c:pt>
                <c:pt idx="196">
                  <c:v>37344</c:v>
                </c:pt>
                <c:pt idx="197">
                  <c:v>37351</c:v>
                </c:pt>
                <c:pt idx="198">
                  <c:v>37358</c:v>
                </c:pt>
                <c:pt idx="199">
                  <c:v>37365</c:v>
                </c:pt>
                <c:pt idx="200">
                  <c:v>37372</c:v>
                </c:pt>
                <c:pt idx="201">
                  <c:v>37379</c:v>
                </c:pt>
                <c:pt idx="202">
                  <c:v>37386</c:v>
                </c:pt>
                <c:pt idx="203">
                  <c:v>37393</c:v>
                </c:pt>
                <c:pt idx="204">
                  <c:v>37400</c:v>
                </c:pt>
                <c:pt idx="205">
                  <c:v>37407</c:v>
                </c:pt>
                <c:pt idx="206">
                  <c:v>37414</c:v>
                </c:pt>
                <c:pt idx="207">
                  <c:v>37421</c:v>
                </c:pt>
                <c:pt idx="208">
                  <c:v>37428</c:v>
                </c:pt>
                <c:pt idx="209">
                  <c:v>37435</c:v>
                </c:pt>
                <c:pt idx="210">
                  <c:v>37442</c:v>
                </c:pt>
                <c:pt idx="211">
                  <c:v>37449</c:v>
                </c:pt>
                <c:pt idx="212">
                  <c:v>37456</c:v>
                </c:pt>
                <c:pt idx="213">
                  <c:v>37463</c:v>
                </c:pt>
                <c:pt idx="214">
                  <c:v>37470</c:v>
                </c:pt>
                <c:pt idx="215">
                  <c:v>37477</c:v>
                </c:pt>
                <c:pt idx="216">
                  <c:v>37484</c:v>
                </c:pt>
                <c:pt idx="217">
                  <c:v>37491</c:v>
                </c:pt>
                <c:pt idx="218">
                  <c:v>37498</c:v>
                </c:pt>
                <c:pt idx="219">
                  <c:v>37505</c:v>
                </c:pt>
                <c:pt idx="220">
                  <c:v>37512</c:v>
                </c:pt>
                <c:pt idx="221">
                  <c:v>37519</c:v>
                </c:pt>
                <c:pt idx="222">
                  <c:v>37526</c:v>
                </c:pt>
                <c:pt idx="223">
                  <c:v>37533</c:v>
                </c:pt>
                <c:pt idx="224">
                  <c:v>37540</c:v>
                </c:pt>
                <c:pt idx="225">
                  <c:v>37547</c:v>
                </c:pt>
                <c:pt idx="226">
                  <c:v>37554</c:v>
                </c:pt>
                <c:pt idx="227">
                  <c:v>37561</c:v>
                </c:pt>
                <c:pt idx="228">
                  <c:v>37568</c:v>
                </c:pt>
                <c:pt idx="229">
                  <c:v>37575</c:v>
                </c:pt>
                <c:pt idx="230">
                  <c:v>37582</c:v>
                </c:pt>
                <c:pt idx="231">
                  <c:v>37589</c:v>
                </c:pt>
                <c:pt idx="232">
                  <c:v>37596</c:v>
                </c:pt>
                <c:pt idx="233">
                  <c:v>37603</c:v>
                </c:pt>
                <c:pt idx="234">
                  <c:v>37610</c:v>
                </c:pt>
                <c:pt idx="235">
                  <c:v>37617</c:v>
                </c:pt>
                <c:pt idx="236">
                  <c:v>37624</c:v>
                </c:pt>
                <c:pt idx="237">
                  <c:v>37631</c:v>
                </c:pt>
                <c:pt idx="238">
                  <c:v>37638</c:v>
                </c:pt>
                <c:pt idx="239">
                  <c:v>37645</c:v>
                </c:pt>
                <c:pt idx="240">
                  <c:v>37652</c:v>
                </c:pt>
                <c:pt idx="241">
                  <c:v>37659</c:v>
                </c:pt>
                <c:pt idx="242">
                  <c:v>37666</c:v>
                </c:pt>
                <c:pt idx="243">
                  <c:v>37673</c:v>
                </c:pt>
                <c:pt idx="244">
                  <c:v>37680</c:v>
                </c:pt>
                <c:pt idx="245">
                  <c:v>37687</c:v>
                </c:pt>
                <c:pt idx="246">
                  <c:v>37694</c:v>
                </c:pt>
                <c:pt idx="247">
                  <c:v>37701</c:v>
                </c:pt>
                <c:pt idx="248">
                  <c:v>37708</c:v>
                </c:pt>
                <c:pt idx="249">
                  <c:v>37715</c:v>
                </c:pt>
                <c:pt idx="250">
                  <c:v>37722</c:v>
                </c:pt>
                <c:pt idx="251">
                  <c:v>37729</c:v>
                </c:pt>
                <c:pt idx="252">
                  <c:v>37736</c:v>
                </c:pt>
                <c:pt idx="253">
                  <c:v>37743</c:v>
                </c:pt>
                <c:pt idx="254">
                  <c:v>37750</c:v>
                </c:pt>
                <c:pt idx="255">
                  <c:v>37757</c:v>
                </c:pt>
                <c:pt idx="256">
                  <c:v>37764</c:v>
                </c:pt>
                <c:pt idx="257">
                  <c:v>37771</c:v>
                </c:pt>
                <c:pt idx="258">
                  <c:v>37778</c:v>
                </c:pt>
                <c:pt idx="259">
                  <c:v>37785</c:v>
                </c:pt>
                <c:pt idx="260">
                  <c:v>37792</c:v>
                </c:pt>
                <c:pt idx="261">
                  <c:v>37799</c:v>
                </c:pt>
                <c:pt idx="262">
                  <c:v>37806</c:v>
                </c:pt>
                <c:pt idx="263">
                  <c:v>37813</c:v>
                </c:pt>
                <c:pt idx="264">
                  <c:v>37820</c:v>
                </c:pt>
                <c:pt idx="265">
                  <c:v>37827</c:v>
                </c:pt>
                <c:pt idx="266">
                  <c:v>37834</c:v>
                </c:pt>
                <c:pt idx="267">
                  <c:v>37841</c:v>
                </c:pt>
                <c:pt idx="268">
                  <c:v>37848</c:v>
                </c:pt>
                <c:pt idx="269">
                  <c:v>37855</c:v>
                </c:pt>
                <c:pt idx="270">
                  <c:v>37862</c:v>
                </c:pt>
                <c:pt idx="271">
                  <c:v>37869</c:v>
                </c:pt>
                <c:pt idx="272">
                  <c:v>37876</c:v>
                </c:pt>
                <c:pt idx="273">
                  <c:v>37883</c:v>
                </c:pt>
                <c:pt idx="274">
                  <c:v>37890</c:v>
                </c:pt>
                <c:pt idx="275">
                  <c:v>37897</c:v>
                </c:pt>
                <c:pt idx="276">
                  <c:v>37904</c:v>
                </c:pt>
                <c:pt idx="277">
                  <c:v>37911</c:v>
                </c:pt>
                <c:pt idx="278">
                  <c:v>37918</c:v>
                </c:pt>
                <c:pt idx="279">
                  <c:v>37925</c:v>
                </c:pt>
                <c:pt idx="280">
                  <c:v>37932</c:v>
                </c:pt>
                <c:pt idx="281">
                  <c:v>37939</c:v>
                </c:pt>
                <c:pt idx="282">
                  <c:v>37946</c:v>
                </c:pt>
                <c:pt idx="283">
                  <c:v>37953</c:v>
                </c:pt>
                <c:pt idx="284">
                  <c:v>37960</c:v>
                </c:pt>
                <c:pt idx="285">
                  <c:v>37967</c:v>
                </c:pt>
                <c:pt idx="286">
                  <c:v>37974</c:v>
                </c:pt>
                <c:pt idx="287">
                  <c:v>37981</c:v>
                </c:pt>
                <c:pt idx="288">
                  <c:v>37988</c:v>
                </c:pt>
                <c:pt idx="289">
                  <c:v>37995</c:v>
                </c:pt>
                <c:pt idx="290">
                  <c:v>38002</c:v>
                </c:pt>
                <c:pt idx="291">
                  <c:v>38009</c:v>
                </c:pt>
                <c:pt idx="292">
                  <c:v>38016</c:v>
                </c:pt>
                <c:pt idx="293">
                  <c:v>38023</c:v>
                </c:pt>
                <c:pt idx="294">
                  <c:v>38030</c:v>
                </c:pt>
                <c:pt idx="295">
                  <c:v>38037</c:v>
                </c:pt>
                <c:pt idx="296">
                  <c:v>38044</c:v>
                </c:pt>
                <c:pt idx="297">
                  <c:v>38051</c:v>
                </c:pt>
                <c:pt idx="298">
                  <c:v>38058</c:v>
                </c:pt>
                <c:pt idx="299">
                  <c:v>38065</c:v>
                </c:pt>
                <c:pt idx="300">
                  <c:v>38072</c:v>
                </c:pt>
                <c:pt idx="301">
                  <c:v>38079</c:v>
                </c:pt>
                <c:pt idx="302">
                  <c:v>38086</c:v>
                </c:pt>
                <c:pt idx="303">
                  <c:v>38093</c:v>
                </c:pt>
                <c:pt idx="304">
                  <c:v>38100</c:v>
                </c:pt>
                <c:pt idx="305">
                  <c:v>38107</c:v>
                </c:pt>
                <c:pt idx="306">
                  <c:v>38114</c:v>
                </c:pt>
                <c:pt idx="307">
                  <c:v>38121</c:v>
                </c:pt>
                <c:pt idx="308">
                  <c:v>38128</c:v>
                </c:pt>
                <c:pt idx="309">
                  <c:v>38135</c:v>
                </c:pt>
                <c:pt idx="310">
                  <c:v>38142</c:v>
                </c:pt>
                <c:pt idx="311">
                  <c:v>38149</c:v>
                </c:pt>
                <c:pt idx="312">
                  <c:v>38156</c:v>
                </c:pt>
                <c:pt idx="313">
                  <c:v>38163</c:v>
                </c:pt>
                <c:pt idx="314">
                  <c:v>38170</c:v>
                </c:pt>
                <c:pt idx="315">
                  <c:v>38177</c:v>
                </c:pt>
                <c:pt idx="316">
                  <c:v>38184</c:v>
                </c:pt>
                <c:pt idx="317">
                  <c:v>38191</c:v>
                </c:pt>
                <c:pt idx="318">
                  <c:v>38198</c:v>
                </c:pt>
                <c:pt idx="319">
                  <c:v>38205</c:v>
                </c:pt>
                <c:pt idx="320">
                  <c:v>38212</c:v>
                </c:pt>
                <c:pt idx="321">
                  <c:v>38219</c:v>
                </c:pt>
                <c:pt idx="322">
                  <c:v>38226</c:v>
                </c:pt>
                <c:pt idx="323">
                  <c:v>38233</c:v>
                </c:pt>
                <c:pt idx="324">
                  <c:v>38240</c:v>
                </c:pt>
                <c:pt idx="325">
                  <c:v>38247</c:v>
                </c:pt>
                <c:pt idx="326">
                  <c:v>38254</c:v>
                </c:pt>
                <c:pt idx="327">
                  <c:v>38261</c:v>
                </c:pt>
                <c:pt idx="328">
                  <c:v>38268</c:v>
                </c:pt>
                <c:pt idx="329">
                  <c:v>38275</c:v>
                </c:pt>
                <c:pt idx="330">
                  <c:v>38282</c:v>
                </c:pt>
                <c:pt idx="331">
                  <c:v>38289</c:v>
                </c:pt>
                <c:pt idx="332">
                  <c:v>38296</c:v>
                </c:pt>
                <c:pt idx="333">
                  <c:v>38303</c:v>
                </c:pt>
                <c:pt idx="334">
                  <c:v>38310</c:v>
                </c:pt>
                <c:pt idx="335">
                  <c:v>38317</c:v>
                </c:pt>
                <c:pt idx="336">
                  <c:v>38324</c:v>
                </c:pt>
                <c:pt idx="337">
                  <c:v>38331</c:v>
                </c:pt>
                <c:pt idx="338">
                  <c:v>38338</c:v>
                </c:pt>
                <c:pt idx="339">
                  <c:v>38345</c:v>
                </c:pt>
                <c:pt idx="340">
                  <c:v>38352</c:v>
                </c:pt>
                <c:pt idx="341">
                  <c:v>38359</c:v>
                </c:pt>
                <c:pt idx="342">
                  <c:v>38366</c:v>
                </c:pt>
                <c:pt idx="343">
                  <c:v>38373</c:v>
                </c:pt>
                <c:pt idx="344">
                  <c:v>38380</c:v>
                </c:pt>
                <c:pt idx="345">
                  <c:v>38387</c:v>
                </c:pt>
                <c:pt idx="346">
                  <c:v>38394</c:v>
                </c:pt>
                <c:pt idx="347">
                  <c:v>38401</c:v>
                </c:pt>
                <c:pt idx="348">
                  <c:v>38408</c:v>
                </c:pt>
                <c:pt idx="349">
                  <c:v>38415</c:v>
                </c:pt>
                <c:pt idx="350">
                  <c:v>38422</c:v>
                </c:pt>
                <c:pt idx="351">
                  <c:v>38429</c:v>
                </c:pt>
                <c:pt idx="352">
                  <c:v>38436</c:v>
                </c:pt>
                <c:pt idx="353">
                  <c:v>38443</c:v>
                </c:pt>
                <c:pt idx="354">
                  <c:v>38450</c:v>
                </c:pt>
                <c:pt idx="355">
                  <c:v>38457</c:v>
                </c:pt>
                <c:pt idx="356">
                  <c:v>38464</c:v>
                </c:pt>
                <c:pt idx="357">
                  <c:v>38471</c:v>
                </c:pt>
                <c:pt idx="358">
                  <c:v>38478</c:v>
                </c:pt>
                <c:pt idx="359">
                  <c:v>38485</c:v>
                </c:pt>
                <c:pt idx="360">
                  <c:v>38492</c:v>
                </c:pt>
                <c:pt idx="361">
                  <c:v>38499</c:v>
                </c:pt>
                <c:pt idx="362">
                  <c:v>38506</c:v>
                </c:pt>
                <c:pt idx="363">
                  <c:v>38513</c:v>
                </c:pt>
                <c:pt idx="364">
                  <c:v>38520</c:v>
                </c:pt>
                <c:pt idx="365">
                  <c:v>38527</c:v>
                </c:pt>
                <c:pt idx="366">
                  <c:v>38534</c:v>
                </c:pt>
                <c:pt idx="367">
                  <c:v>38541</c:v>
                </c:pt>
                <c:pt idx="368">
                  <c:v>38548</c:v>
                </c:pt>
                <c:pt idx="369">
                  <c:v>38555</c:v>
                </c:pt>
                <c:pt idx="370">
                  <c:v>38562</c:v>
                </c:pt>
                <c:pt idx="371">
                  <c:v>38569</c:v>
                </c:pt>
                <c:pt idx="372">
                  <c:v>38576</c:v>
                </c:pt>
                <c:pt idx="373">
                  <c:v>38583</c:v>
                </c:pt>
                <c:pt idx="374">
                  <c:v>38590</c:v>
                </c:pt>
                <c:pt idx="375">
                  <c:v>38597</c:v>
                </c:pt>
                <c:pt idx="376">
                  <c:v>38604</c:v>
                </c:pt>
                <c:pt idx="377">
                  <c:v>38611</c:v>
                </c:pt>
                <c:pt idx="378">
                  <c:v>38618</c:v>
                </c:pt>
                <c:pt idx="379">
                  <c:v>38625</c:v>
                </c:pt>
                <c:pt idx="380">
                  <c:v>38632</c:v>
                </c:pt>
                <c:pt idx="381">
                  <c:v>38639</c:v>
                </c:pt>
                <c:pt idx="382">
                  <c:v>38646</c:v>
                </c:pt>
                <c:pt idx="383">
                  <c:v>38653</c:v>
                </c:pt>
                <c:pt idx="384">
                  <c:v>38660</c:v>
                </c:pt>
                <c:pt idx="385">
                  <c:v>38667</c:v>
                </c:pt>
                <c:pt idx="386">
                  <c:v>38674</c:v>
                </c:pt>
                <c:pt idx="387">
                  <c:v>38681</c:v>
                </c:pt>
                <c:pt idx="388">
                  <c:v>38688</c:v>
                </c:pt>
                <c:pt idx="389">
                  <c:v>38695</c:v>
                </c:pt>
                <c:pt idx="390">
                  <c:v>38702</c:v>
                </c:pt>
                <c:pt idx="391">
                  <c:v>38709</c:v>
                </c:pt>
                <c:pt idx="392">
                  <c:v>38716</c:v>
                </c:pt>
                <c:pt idx="393">
                  <c:v>38723</c:v>
                </c:pt>
                <c:pt idx="394">
                  <c:v>38730</c:v>
                </c:pt>
                <c:pt idx="395">
                  <c:v>38737</c:v>
                </c:pt>
                <c:pt idx="396">
                  <c:v>38744</c:v>
                </c:pt>
                <c:pt idx="397">
                  <c:v>38751</c:v>
                </c:pt>
                <c:pt idx="398">
                  <c:v>38758</c:v>
                </c:pt>
                <c:pt idx="399">
                  <c:v>38765</c:v>
                </c:pt>
                <c:pt idx="400">
                  <c:v>38772</c:v>
                </c:pt>
                <c:pt idx="401">
                  <c:v>38779</c:v>
                </c:pt>
                <c:pt idx="402">
                  <c:v>38786</c:v>
                </c:pt>
                <c:pt idx="403">
                  <c:v>38793</c:v>
                </c:pt>
                <c:pt idx="404">
                  <c:v>38800</c:v>
                </c:pt>
                <c:pt idx="405">
                  <c:v>38807</c:v>
                </c:pt>
                <c:pt idx="406">
                  <c:v>38814</c:v>
                </c:pt>
                <c:pt idx="407">
                  <c:v>38821</c:v>
                </c:pt>
                <c:pt idx="408">
                  <c:v>38828</c:v>
                </c:pt>
                <c:pt idx="409">
                  <c:v>38835</c:v>
                </c:pt>
                <c:pt idx="410">
                  <c:v>38842</c:v>
                </c:pt>
                <c:pt idx="411">
                  <c:v>38849</c:v>
                </c:pt>
                <c:pt idx="412">
                  <c:v>38856</c:v>
                </c:pt>
                <c:pt idx="413">
                  <c:v>38863</c:v>
                </c:pt>
                <c:pt idx="414">
                  <c:v>38870</c:v>
                </c:pt>
                <c:pt idx="415">
                  <c:v>38877</c:v>
                </c:pt>
                <c:pt idx="416">
                  <c:v>38884</c:v>
                </c:pt>
                <c:pt idx="417">
                  <c:v>38891</c:v>
                </c:pt>
                <c:pt idx="418">
                  <c:v>38898</c:v>
                </c:pt>
                <c:pt idx="419">
                  <c:v>38905</c:v>
                </c:pt>
                <c:pt idx="420">
                  <c:v>38912</c:v>
                </c:pt>
                <c:pt idx="421">
                  <c:v>38919</c:v>
                </c:pt>
                <c:pt idx="422">
                  <c:v>38926</c:v>
                </c:pt>
                <c:pt idx="423">
                  <c:v>38933</c:v>
                </c:pt>
                <c:pt idx="424">
                  <c:v>38940</c:v>
                </c:pt>
                <c:pt idx="425">
                  <c:v>38947</c:v>
                </c:pt>
                <c:pt idx="426">
                  <c:v>38954</c:v>
                </c:pt>
                <c:pt idx="427">
                  <c:v>38961</c:v>
                </c:pt>
                <c:pt idx="428">
                  <c:v>38968</c:v>
                </c:pt>
                <c:pt idx="429">
                  <c:v>38975</c:v>
                </c:pt>
                <c:pt idx="430">
                  <c:v>38982</c:v>
                </c:pt>
                <c:pt idx="431">
                  <c:v>38989</c:v>
                </c:pt>
                <c:pt idx="432">
                  <c:v>38996</c:v>
                </c:pt>
                <c:pt idx="433">
                  <c:v>39003</c:v>
                </c:pt>
                <c:pt idx="434">
                  <c:v>39010</c:v>
                </c:pt>
                <c:pt idx="435">
                  <c:v>39017</c:v>
                </c:pt>
                <c:pt idx="436">
                  <c:v>39024</c:v>
                </c:pt>
                <c:pt idx="437">
                  <c:v>39031</c:v>
                </c:pt>
                <c:pt idx="438">
                  <c:v>39038</c:v>
                </c:pt>
                <c:pt idx="439">
                  <c:v>39045</c:v>
                </c:pt>
                <c:pt idx="440">
                  <c:v>39052</c:v>
                </c:pt>
                <c:pt idx="441">
                  <c:v>39059</c:v>
                </c:pt>
                <c:pt idx="442">
                  <c:v>39066</c:v>
                </c:pt>
                <c:pt idx="443">
                  <c:v>39073</c:v>
                </c:pt>
                <c:pt idx="444">
                  <c:v>39080</c:v>
                </c:pt>
                <c:pt idx="445">
                  <c:v>39087</c:v>
                </c:pt>
                <c:pt idx="446">
                  <c:v>39094</c:v>
                </c:pt>
                <c:pt idx="447">
                  <c:v>39101</c:v>
                </c:pt>
                <c:pt idx="448">
                  <c:v>39108</c:v>
                </c:pt>
                <c:pt idx="449">
                  <c:v>39115</c:v>
                </c:pt>
                <c:pt idx="450">
                  <c:v>39122</c:v>
                </c:pt>
                <c:pt idx="451">
                  <c:v>39129</c:v>
                </c:pt>
                <c:pt idx="452">
                  <c:v>39136</c:v>
                </c:pt>
                <c:pt idx="453">
                  <c:v>39143</c:v>
                </c:pt>
                <c:pt idx="454">
                  <c:v>39150</c:v>
                </c:pt>
                <c:pt idx="455">
                  <c:v>39157</c:v>
                </c:pt>
                <c:pt idx="456">
                  <c:v>39164</c:v>
                </c:pt>
                <c:pt idx="457">
                  <c:v>39171</c:v>
                </c:pt>
                <c:pt idx="458">
                  <c:v>39178</c:v>
                </c:pt>
                <c:pt idx="459">
                  <c:v>39185</c:v>
                </c:pt>
                <c:pt idx="460">
                  <c:v>39192</c:v>
                </c:pt>
                <c:pt idx="461">
                  <c:v>39199</c:v>
                </c:pt>
                <c:pt idx="462">
                  <c:v>39206</c:v>
                </c:pt>
                <c:pt idx="463">
                  <c:v>39213</c:v>
                </c:pt>
                <c:pt idx="464">
                  <c:v>39220</c:v>
                </c:pt>
                <c:pt idx="465">
                  <c:v>39227</c:v>
                </c:pt>
                <c:pt idx="466">
                  <c:v>39234</c:v>
                </c:pt>
                <c:pt idx="467">
                  <c:v>39241</c:v>
                </c:pt>
                <c:pt idx="468">
                  <c:v>39248</c:v>
                </c:pt>
                <c:pt idx="469">
                  <c:v>39255</c:v>
                </c:pt>
                <c:pt idx="470">
                  <c:v>39262</c:v>
                </c:pt>
                <c:pt idx="471">
                  <c:v>39269</c:v>
                </c:pt>
                <c:pt idx="472">
                  <c:v>39276</c:v>
                </c:pt>
                <c:pt idx="473">
                  <c:v>39283</c:v>
                </c:pt>
                <c:pt idx="474">
                  <c:v>39290</c:v>
                </c:pt>
                <c:pt idx="475">
                  <c:v>39297</c:v>
                </c:pt>
                <c:pt idx="476">
                  <c:v>39304</c:v>
                </c:pt>
                <c:pt idx="477">
                  <c:v>39311</c:v>
                </c:pt>
                <c:pt idx="478">
                  <c:v>39318</c:v>
                </c:pt>
                <c:pt idx="479">
                  <c:v>39325</c:v>
                </c:pt>
                <c:pt idx="480">
                  <c:v>39332</c:v>
                </c:pt>
                <c:pt idx="481">
                  <c:v>39339</c:v>
                </c:pt>
                <c:pt idx="482">
                  <c:v>39346</c:v>
                </c:pt>
                <c:pt idx="483">
                  <c:v>39353</c:v>
                </c:pt>
                <c:pt idx="484">
                  <c:v>39360</c:v>
                </c:pt>
                <c:pt idx="485">
                  <c:v>39367</c:v>
                </c:pt>
                <c:pt idx="486">
                  <c:v>39374</c:v>
                </c:pt>
                <c:pt idx="487">
                  <c:v>39381</c:v>
                </c:pt>
                <c:pt idx="488">
                  <c:v>39388</c:v>
                </c:pt>
                <c:pt idx="489">
                  <c:v>39395</c:v>
                </c:pt>
                <c:pt idx="490">
                  <c:v>39402</c:v>
                </c:pt>
                <c:pt idx="491">
                  <c:v>39409</c:v>
                </c:pt>
                <c:pt idx="492">
                  <c:v>39416</c:v>
                </c:pt>
                <c:pt idx="493">
                  <c:v>39423</c:v>
                </c:pt>
                <c:pt idx="494">
                  <c:v>39430</c:v>
                </c:pt>
                <c:pt idx="495">
                  <c:v>39437</c:v>
                </c:pt>
                <c:pt idx="496">
                  <c:v>39444</c:v>
                </c:pt>
                <c:pt idx="497">
                  <c:v>39451</c:v>
                </c:pt>
                <c:pt idx="498">
                  <c:v>39458</c:v>
                </c:pt>
                <c:pt idx="499">
                  <c:v>39465</c:v>
                </c:pt>
                <c:pt idx="500">
                  <c:v>39472</c:v>
                </c:pt>
                <c:pt idx="501">
                  <c:v>39479</c:v>
                </c:pt>
                <c:pt idx="502">
                  <c:v>39486</c:v>
                </c:pt>
                <c:pt idx="503">
                  <c:v>39493</c:v>
                </c:pt>
                <c:pt idx="504">
                  <c:v>39500</c:v>
                </c:pt>
                <c:pt idx="505">
                  <c:v>39507</c:v>
                </c:pt>
                <c:pt idx="506">
                  <c:v>39514</c:v>
                </c:pt>
                <c:pt idx="507">
                  <c:v>39521</c:v>
                </c:pt>
                <c:pt idx="508">
                  <c:v>39528</c:v>
                </c:pt>
                <c:pt idx="509">
                  <c:v>39535</c:v>
                </c:pt>
                <c:pt idx="510">
                  <c:v>39542</c:v>
                </c:pt>
                <c:pt idx="511">
                  <c:v>39549</c:v>
                </c:pt>
                <c:pt idx="512">
                  <c:v>39556</c:v>
                </c:pt>
                <c:pt idx="513">
                  <c:v>39563</c:v>
                </c:pt>
                <c:pt idx="514">
                  <c:v>39570</c:v>
                </c:pt>
                <c:pt idx="515">
                  <c:v>39577</c:v>
                </c:pt>
                <c:pt idx="516">
                  <c:v>39584</c:v>
                </c:pt>
                <c:pt idx="517">
                  <c:v>39591</c:v>
                </c:pt>
                <c:pt idx="518">
                  <c:v>39598</c:v>
                </c:pt>
                <c:pt idx="519">
                  <c:v>39605</c:v>
                </c:pt>
                <c:pt idx="520">
                  <c:v>39612</c:v>
                </c:pt>
                <c:pt idx="521">
                  <c:v>39619</c:v>
                </c:pt>
                <c:pt idx="522">
                  <c:v>39626</c:v>
                </c:pt>
                <c:pt idx="523">
                  <c:v>39633</c:v>
                </c:pt>
                <c:pt idx="524">
                  <c:v>39640</c:v>
                </c:pt>
                <c:pt idx="525">
                  <c:v>39647</c:v>
                </c:pt>
                <c:pt idx="526">
                  <c:v>39654</c:v>
                </c:pt>
                <c:pt idx="527">
                  <c:v>39661</c:v>
                </c:pt>
                <c:pt idx="528">
                  <c:v>39668</c:v>
                </c:pt>
                <c:pt idx="529">
                  <c:v>39675</c:v>
                </c:pt>
                <c:pt idx="530">
                  <c:v>39682</c:v>
                </c:pt>
                <c:pt idx="531">
                  <c:v>39689</c:v>
                </c:pt>
                <c:pt idx="532">
                  <c:v>39696</c:v>
                </c:pt>
                <c:pt idx="533">
                  <c:v>39703</c:v>
                </c:pt>
                <c:pt idx="534">
                  <c:v>39710</c:v>
                </c:pt>
                <c:pt idx="535">
                  <c:v>39717</c:v>
                </c:pt>
                <c:pt idx="536">
                  <c:v>39724</c:v>
                </c:pt>
                <c:pt idx="537">
                  <c:v>39731</c:v>
                </c:pt>
                <c:pt idx="538">
                  <c:v>39738</c:v>
                </c:pt>
                <c:pt idx="539">
                  <c:v>39745</c:v>
                </c:pt>
                <c:pt idx="540">
                  <c:v>39752</c:v>
                </c:pt>
                <c:pt idx="541">
                  <c:v>39759</c:v>
                </c:pt>
                <c:pt idx="542">
                  <c:v>39766</c:v>
                </c:pt>
                <c:pt idx="543">
                  <c:v>39773</c:v>
                </c:pt>
                <c:pt idx="544">
                  <c:v>39780</c:v>
                </c:pt>
                <c:pt idx="545">
                  <c:v>39787</c:v>
                </c:pt>
                <c:pt idx="546">
                  <c:v>39794</c:v>
                </c:pt>
                <c:pt idx="547">
                  <c:v>39801</c:v>
                </c:pt>
                <c:pt idx="548">
                  <c:v>39808</c:v>
                </c:pt>
                <c:pt idx="549">
                  <c:v>39815</c:v>
                </c:pt>
                <c:pt idx="550">
                  <c:v>39822</c:v>
                </c:pt>
                <c:pt idx="551">
                  <c:v>39829</c:v>
                </c:pt>
                <c:pt idx="552">
                  <c:v>39836</c:v>
                </c:pt>
                <c:pt idx="553">
                  <c:v>39843</c:v>
                </c:pt>
                <c:pt idx="554">
                  <c:v>39850</c:v>
                </c:pt>
                <c:pt idx="555">
                  <c:v>39857</c:v>
                </c:pt>
                <c:pt idx="556">
                  <c:v>39864</c:v>
                </c:pt>
                <c:pt idx="557">
                  <c:v>39871</c:v>
                </c:pt>
                <c:pt idx="558">
                  <c:v>39878</c:v>
                </c:pt>
                <c:pt idx="559">
                  <c:v>39885</c:v>
                </c:pt>
                <c:pt idx="560">
                  <c:v>39892</c:v>
                </c:pt>
                <c:pt idx="561">
                  <c:v>39899</c:v>
                </c:pt>
                <c:pt idx="562">
                  <c:v>39906</c:v>
                </c:pt>
                <c:pt idx="563">
                  <c:v>39913</c:v>
                </c:pt>
                <c:pt idx="564">
                  <c:v>39920</c:v>
                </c:pt>
                <c:pt idx="565">
                  <c:v>39927</c:v>
                </c:pt>
                <c:pt idx="566">
                  <c:v>39934</c:v>
                </c:pt>
                <c:pt idx="567">
                  <c:v>39941</c:v>
                </c:pt>
                <c:pt idx="568">
                  <c:v>39948</c:v>
                </c:pt>
                <c:pt idx="569">
                  <c:v>39955</c:v>
                </c:pt>
                <c:pt idx="570">
                  <c:v>39962</c:v>
                </c:pt>
                <c:pt idx="571">
                  <c:v>39969</c:v>
                </c:pt>
                <c:pt idx="572">
                  <c:v>39976</c:v>
                </c:pt>
                <c:pt idx="573">
                  <c:v>39983</c:v>
                </c:pt>
                <c:pt idx="574">
                  <c:v>39990</c:v>
                </c:pt>
                <c:pt idx="575">
                  <c:v>39997</c:v>
                </c:pt>
                <c:pt idx="576">
                  <c:v>40004</c:v>
                </c:pt>
                <c:pt idx="577">
                  <c:v>40011</c:v>
                </c:pt>
                <c:pt idx="578">
                  <c:v>40018</c:v>
                </c:pt>
                <c:pt idx="579">
                  <c:v>40025</c:v>
                </c:pt>
                <c:pt idx="580">
                  <c:v>40032</c:v>
                </c:pt>
                <c:pt idx="581">
                  <c:v>40039</c:v>
                </c:pt>
                <c:pt idx="582">
                  <c:v>40046</c:v>
                </c:pt>
                <c:pt idx="583">
                  <c:v>40053</c:v>
                </c:pt>
                <c:pt idx="584">
                  <c:v>40060</c:v>
                </c:pt>
                <c:pt idx="585">
                  <c:v>40067</c:v>
                </c:pt>
                <c:pt idx="586">
                  <c:v>40074</c:v>
                </c:pt>
                <c:pt idx="587">
                  <c:v>40081</c:v>
                </c:pt>
                <c:pt idx="588">
                  <c:v>40088</c:v>
                </c:pt>
                <c:pt idx="589">
                  <c:v>40095</c:v>
                </c:pt>
                <c:pt idx="590">
                  <c:v>40102</c:v>
                </c:pt>
                <c:pt idx="591">
                  <c:v>40109</c:v>
                </c:pt>
                <c:pt idx="592">
                  <c:v>40116</c:v>
                </c:pt>
                <c:pt idx="593">
                  <c:v>40123</c:v>
                </c:pt>
                <c:pt idx="594">
                  <c:v>40130</c:v>
                </c:pt>
                <c:pt idx="595">
                  <c:v>40137</c:v>
                </c:pt>
                <c:pt idx="596">
                  <c:v>40144</c:v>
                </c:pt>
                <c:pt idx="597">
                  <c:v>40151</c:v>
                </c:pt>
                <c:pt idx="598">
                  <c:v>40158</c:v>
                </c:pt>
                <c:pt idx="599">
                  <c:v>40165</c:v>
                </c:pt>
                <c:pt idx="600">
                  <c:v>40172</c:v>
                </c:pt>
                <c:pt idx="601">
                  <c:v>40179</c:v>
                </c:pt>
                <c:pt idx="602">
                  <c:v>40186</c:v>
                </c:pt>
                <c:pt idx="603">
                  <c:v>40193</c:v>
                </c:pt>
                <c:pt idx="604">
                  <c:v>40200</c:v>
                </c:pt>
                <c:pt idx="605">
                  <c:v>40207</c:v>
                </c:pt>
                <c:pt idx="606">
                  <c:v>40214</c:v>
                </c:pt>
                <c:pt idx="607">
                  <c:v>40221</c:v>
                </c:pt>
                <c:pt idx="608">
                  <c:v>40228</c:v>
                </c:pt>
                <c:pt idx="609">
                  <c:v>40235</c:v>
                </c:pt>
                <c:pt idx="610">
                  <c:v>40242</c:v>
                </c:pt>
                <c:pt idx="611">
                  <c:v>40249</c:v>
                </c:pt>
                <c:pt idx="612">
                  <c:v>40256</c:v>
                </c:pt>
                <c:pt idx="613">
                  <c:v>40263</c:v>
                </c:pt>
                <c:pt idx="614">
                  <c:v>40270</c:v>
                </c:pt>
                <c:pt idx="615">
                  <c:v>40277</c:v>
                </c:pt>
                <c:pt idx="616">
                  <c:v>40284</c:v>
                </c:pt>
                <c:pt idx="617">
                  <c:v>40291</c:v>
                </c:pt>
                <c:pt idx="618">
                  <c:v>40298</c:v>
                </c:pt>
                <c:pt idx="619">
                  <c:v>40305</c:v>
                </c:pt>
                <c:pt idx="620">
                  <c:v>40312</c:v>
                </c:pt>
                <c:pt idx="621">
                  <c:v>40319</c:v>
                </c:pt>
                <c:pt idx="622">
                  <c:v>40326</c:v>
                </c:pt>
                <c:pt idx="623">
                  <c:v>40333</c:v>
                </c:pt>
                <c:pt idx="624">
                  <c:v>40340</c:v>
                </c:pt>
                <c:pt idx="625">
                  <c:v>40347</c:v>
                </c:pt>
                <c:pt idx="626">
                  <c:v>40354</c:v>
                </c:pt>
                <c:pt idx="627">
                  <c:v>40361</c:v>
                </c:pt>
                <c:pt idx="628">
                  <c:v>40368</c:v>
                </c:pt>
                <c:pt idx="629">
                  <c:v>40375</c:v>
                </c:pt>
                <c:pt idx="630">
                  <c:v>40382</c:v>
                </c:pt>
                <c:pt idx="631">
                  <c:v>40389</c:v>
                </c:pt>
                <c:pt idx="632">
                  <c:v>40396</c:v>
                </c:pt>
                <c:pt idx="633">
                  <c:v>40403</c:v>
                </c:pt>
                <c:pt idx="634">
                  <c:v>40410</c:v>
                </c:pt>
                <c:pt idx="635">
                  <c:v>40417</c:v>
                </c:pt>
                <c:pt idx="636">
                  <c:v>40424</c:v>
                </c:pt>
                <c:pt idx="637">
                  <c:v>40431</c:v>
                </c:pt>
                <c:pt idx="638">
                  <c:v>40438</c:v>
                </c:pt>
                <c:pt idx="639">
                  <c:v>40445</c:v>
                </c:pt>
                <c:pt idx="640">
                  <c:v>40452</c:v>
                </c:pt>
                <c:pt idx="641">
                  <c:v>40459</c:v>
                </c:pt>
                <c:pt idx="642">
                  <c:v>40466</c:v>
                </c:pt>
                <c:pt idx="643">
                  <c:v>40473</c:v>
                </c:pt>
                <c:pt idx="644">
                  <c:v>40480</c:v>
                </c:pt>
                <c:pt idx="645">
                  <c:v>40487</c:v>
                </c:pt>
                <c:pt idx="646">
                  <c:v>40494</c:v>
                </c:pt>
                <c:pt idx="647">
                  <c:v>40501</c:v>
                </c:pt>
                <c:pt idx="648">
                  <c:v>40508</c:v>
                </c:pt>
                <c:pt idx="649">
                  <c:v>40515</c:v>
                </c:pt>
                <c:pt idx="650">
                  <c:v>40522</c:v>
                </c:pt>
                <c:pt idx="651">
                  <c:v>40529</c:v>
                </c:pt>
                <c:pt idx="652">
                  <c:v>40536</c:v>
                </c:pt>
                <c:pt idx="653">
                  <c:v>40543</c:v>
                </c:pt>
                <c:pt idx="654">
                  <c:v>40550</c:v>
                </c:pt>
                <c:pt idx="655">
                  <c:v>40557</c:v>
                </c:pt>
                <c:pt idx="656">
                  <c:v>40564</c:v>
                </c:pt>
                <c:pt idx="657">
                  <c:v>40571</c:v>
                </c:pt>
                <c:pt idx="658">
                  <c:v>40578</c:v>
                </c:pt>
                <c:pt idx="659">
                  <c:v>40585</c:v>
                </c:pt>
                <c:pt idx="660">
                  <c:v>40592</c:v>
                </c:pt>
                <c:pt idx="661">
                  <c:v>40599</c:v>
                </c:pt>
                <c:pt idx="662">
                  <c:v>40606</c:v>
                </c:pt>
                <c:pt idx="663">
                  <c:v>40613</c:v>
                </c:pt>
                <c:pt idx="664">
                  <c:v>40620</c:v>
                </c:pt>
                <c:pt idx="665">
                  <c:v>40627</c:v>
                </c:pt>
                <c:pt idx="666">
                  <c:v>40634</c:v>
                </c:pt>
                <c:pt idx="667">
                  <c:v>40641</c:v>
                </c:pt>
                <c:pt idx="668">
                  <c:v>40648</c:v>
                </c:pt>
                <c:pt idx="669">
                  <c:v>40655</c:v>
                </c:pt>
                <c:pt idx="670">
                  <c:v>40662</c:v>
                </c:pt>
                <c:pt idx="671">
                  <c:v>40669</c:v>
                </c:pt>
                <c:pt idx="672">
                  <c:v>40676</c:v>
                </c:pt>
                <c:pt idx="673">
                  <c:v>40683</c:v>
                </c:pt>
                <c:pt idx="674">
                  <c:v>40690</c:v>
                </c:pt>
                <c:pt idx="675">
                  <c:v>40697</c:v>
                </c:pt>
                <c:pt idx="676">
                  <c:v>40704</c:v>
                </c:pt>
                <c:pt idx="677">
                  <c:v>40711</c:v>
                </c:pt>
                <c:pt idx="678">
                  <c:v>40718</c:v>
                </c:pt>
                <c:pt idx="679">
                  <c:v>40725</c:v>
                </c:pt>
                <c:pt idx="680">
                  <c:v>40732</c:v>
                </c:pt>
                <c:pt idx="681">
                  <c:v>40739</c:v>
                </c:pt>
                <c:pt idx="682">
                  <c:v>40746</c:v>
                </c:pt>
                <c:pt idx="683">
                  <c:v>40753</c:v>
                </c:pt>
                <c:pt idx="684">
                  <c:v>40760</c:v>
                </c:pt>
                <c:pt idx="685">
                  <c:v>40767</c:v>
                </c:pt>
                <c:pt idx="686">
                  <c:v>40774</c:v>
                </c:pt>
                <c:pt idx="687">
                  <c:v>40781</c:v>
                </c:pt>
                <c:pt idx="688">
                  <c:v>40788</c:v>
                </c:pt>
                <c:pt idx="689">
                  <c:v>40795</c:v>
                </c:pt>
                <c:pt idx="690">
                  <c:v>40802</c:v>
                </c:pt>
                <c:pt idx="691">
                  <c:v>40809</c:v>
                </c:pt>
                <c:pt idx="692">
                  <c:v>40816</c:v>
                </c:pt>
                <c:pt idx="693">
                  <c:v>40823</c:v>
                </c:pt>
                <c:pt idx="694">
                  <c:v>40830</c:v>
                </c:pt>
                <c:pt idx="695">
                  <c:v>40837</c:v>
                </c:pt>
                <c:pt idx="696">
                  <c:v>40844</c:v>
                </c:pt>
                <c:pt idx="697">
                  <c:v>40851</c:v>
                </c:pt>
                <c:pt idx="698">
                  <c:v>40858</c:v>
                </c:pt>
                <c:pt idx="699">
                  <c:v>40865</c:v>
                </c:pt>
                <c:pt idx="700">
                  <c:v>40872</c:v>
                </c:pt>
                <c:pt idx="701">
                  <c:v>40879</c:v>
                </c:pt>
                <c:pt idx="702">
                  <c:v>40886</c:v>
                </c:pt>
                <c:pt idx="703">
                  <c:v>40893</c:v>
                </c:pt>
                <c:pt idx="704">
                  <c:v>40900</c:v>
                </c:pt>
                <c:pt idx="705">
                  <c:v>40907</c:v>
                </c:pt>
                <c:pt idx="706">
                  <c:v>40914</c:v>
                </c:pt>
                <c:pt idx="707">
                  <c:v>40921</c:v>
                </c:pt>
                <c:pt idx="708">
                  <c:v>40928</c:v>
                </c:pt>
                <c:pt idx="709">
                  <c:v>40935</c:v>
                </c:pt>
                <c:pt idx="710">
                  <c:v>40942</c:v>
                </c:pt>
                <c:pt idx="711">
                  <c:v>40949</c:v>
                </c:pt>
                <c:pt idx="712">
                  <c:v>40956</c:v>
                </c:pt>
                <c:pt idx="713">
                  <c:v>40963</c:v>
                </c:pt>
                <c:pt idx="714">
                  <c:v>40970</c:v>
                </c:pt>
                <c:pt idx="715">
                  <c:v>40977</c:v>
                </c:pt>
                <c:pt idx="716">
                  <c:v>40984</c:v>
                </c:pt>
                <c:pt idx="717">
                  <c:v>40991</c:v>
                </c:pt>
                <c:pt idx="718">
                  <c:v>40998</c:v>
                </c:pt>
                <c:pt idx="719">
                  <c:v>41005</c:v>
                </c:pt>
                <c:pt idx="720">
                  <c:v>41012</c:v>
                </c:pt>
                <c:pt idx="721">
                  <c:v>41019</c:v>
                </c:pt>
                <c:pt idx="722">
                  <c:v>41026</c:v>
                </c:pt>
                <c:pt idx="723">
                  <c:v>41033</c:v>
                </c:pt>
                <c:pt idx="724">
                  <c:v>41040</c:v>
                </c:pt>
                <c:pt idx="725">
                  <c:v>41047</c:v>
                </c:pt>
                <c:pt idx="726">
                  <c:v>41054</c:v>
                </c:pt>
                <c:pt idx="727">
                  <c:v>41061</c:v>
                </c:pt>
                <c:pt idx="728">
                  <c:v>41068</c:v>
                </c:pt>
                <c:pt idx="729">
                  <c:v>41075</c:v>
                </c:pt>
                <c:pt idx="730">
                  <c:v>41082</c:v>
                </c:pt>
                <c:pt idx="731">
                  <c:v>41089</c:v>
                </c:pt>
                <c:pt idx="732">
                  <c:v>41096</c:v>
                </c:pt>
                <c:pt idx="733">
                  <c:v>41103</c:v>
                </c:pt>
                <c:pt idx="734">
                  <c:v>41110</c:v>
                </c:pt>
                <c:pt idx="735">
                  <c:v>41117</c:v>
                </c:pt>
                <c:pt idx="736">
                  <c:v>41124</c:v>
                </c:pt>
                <c:pt idx="737">
                  <c:v>41131</c:v>
                </c:pt>
                <c:pt idx="738">
                  <c:v>41138</c:v>
                </c:pt>
                <c:pt idx="739">
                  <c:v>41145</c:v>
                </c:pt>
                <c:pt idx="740">
                  <c:v>41152</c:v>
                </c:pt>
                <c:pt idx="741">
                  <c:v>41159</c:v>
                </c:pt>
                <c:pt idx="742">
                  <c:v>41166</c:v>
                </c:pt>
                <c:pt idx="743">
                  <c:v>41173</c:v>
                </c:pt>
                <c:pt idx="744">
                  <c:v>41180</c:v>
                </c:pt>
                <c:pt idx="745">
                  <c:v>41187</c:v>
                </c:pt>
                <c:pt idx="746">
                  <c:v>41194</c:v>
                </c:pt>
                <c:pt idx="747">
                  <c:v>41201</c:v>
                </c:pt>
                <c:pt idx="748">
                  <c:v>41208</c:v>
                </c:pt>
                <c:pt idx="749">
                  <c:v>41215</c:v>
                </c:pt>
                <c:pt idx="750">
                  <c:v>41222</c:v>
                </c:pt>
                <c:pt idx="751">
                  <c:v>41229</c:v>
                </c:pt>
                <c:pt idx="752">
                  <c:v>41236</c:v>
                </c:pt>
                <c:pt idx="753">
                  <c:v>41243</c:v>
                </c:pt>
                <c:pt idx="754">
                  <c:v>41250</c:v>
                </c:pt>
                <c:pt idx="755">
                  <c:v>41257</c:v>
                </c:pt>
                <c:pt idx="756">
                  <c:v>41264</c:v>
                </c:pt>
                <c:pt idx="757">
                  <c:v>41271</c:v>
                </c:pt>
                <c:pt idx="758">
                  <c:v>41278</c:v>
                </c:pt>
                <c:pt idx="759">
                  <c:v>41285</c:v>
                </c:pt>
                <c:pt idx="760">
                  <c:v>41292</c:v>
                </c:pt>
                <c:pt idx="761">
                  <c:v>41299</c:v>
                </c:pt>
                <c:pt idx="762">
                  <c:v>41306</c:v>
                </c:pt>
                <c:pt idx="763">
                  <c:v>41313</c:v>
                </c:pt>
                <c:pt idx="764">
                  <c:v>41320</c:v>
                </c:pt>
                <c:pt idx="765">
                  <c:v>41327</c:v>
                </c:pt>
                <c:pt idx="766">
                  <c:v>41334</c:v>
                </c:pt>
                <c:pt idx="767">
                  <c:v>41341</c:v>
                </c:pt>
                <c:pt idx="768">
                  <c:v>41348</c:v>
                </c:pt>
                <c:pt idx="769">
                  <c:v>41355</c:v>
                </c:pt>
                <c:pt idx="770">
                  <c:v>41362</c:v>
                </c:pt>
                <c:pt idx="771">
                  <c:v>41369</c:v>
                </c:pt>
                <c:pt idx="772">
                  <c:v>41376</c:v>
                </c:pt>
                <c:pt idx="773">
                  <c:v>41383</c:v>
                </c:pt>
                <c:pt idx="774">
                  <c:v>41390</c:v>
                </c:pt>
                <c:pt idx="775">
                  <c:v>41397</c:v>
                </c:pt>
                <c:pt idx="776">
                  <c:v>41404</c:v>
                </c:pt>
                <c:pt idx="777">
                  <c:v>41411</c:v>
                </c:pt>
                <c:pt idx="778">
                  <c:v>41418</c:v>
                </c:pt>
                <c:pt idx="779">
                  <c:v>41425</c:v>
                </c:pt>
                <c:pt idx="780">
                  <c:v>41432</c:v>
                </c:pt>
                <c:pt idx="781">
                  <c:v>41439</c:v>
                </c:pt>
                <c:pt idx="782">
                  <c:v>41446</c:v>
                </c:pt>
                <c:pt idx="783">
                  <c:v>41453</c:v>
                </c:pt>
                <c:pt idx="784">
                  <c:v>41460</c:v>
                </c:pt>
                <c:pt idx="785">
                  <c:v>41467</c:v>
                </c:pt>
                <c:pt idx="786">
                  <c:v>41474</c:v>
                </c:pt>
                <c:pt idx="787">
                  <c:v>41481</c:v>
                </c:pt>
                <c:pt idx="788">
                  <c:v>41488</c:v>
                </c:pt>
                <c:pt idx="789">
                  <c:v>41495</c:v>
                </c:pt>
                <c:pt idx="790">
                  <c:v>41502</c:v>
                </c:pt>
                <c:pt idx="791">
                  <c:v>41509</c:v>
                </c:pt>
                <c:pt idx="792">
                  <c:v>41516</c:v>
                </c:pt>
                <c:pt idx="793">
                  <c:v>41523</c:v>
                </c:pt>
                <c:pt idx="794">
                  <c:v>41530</c:v>
                </c:pt>
                <c:pt idx="795">
                  <c:v>41537</c:v>
                </c:pt>
                <c:pt idx="796">
                  <c:v>41544</c:v>
                </c:pt>
                <c:pt idx="797">
                  <c:v>41551</c:v>
                </c:pt>
                <c:pt idx="798">
                  <c:v>41558</c:v>
                </c:pt>
                <c:pt idx="799">
                  <c:v>41565</c:v>
                </c:pt>
                <c:pt idx="800">
                  <c:v>41572</c:v>
                </c:pt>
                <c:pt idx="801">
                  <c:v>41579</c:v>
                </c:pt>
                <c:pt idx="802">
                  <c:v>41586</c:v>
                </c:pt>
                <c:pt idx="803">
                  <c:v>41593</c:v>
                </c:pt>
                <c:pt idx="804">
                  <c:v>41600</c:v>
                </c:pt>
                <c:pt idx="805">
                  <c:v>41607</c:v>
                </c:pt>
                <c:pt idx="806">
                  <c:v>41614</c:v>
                </c:pt>
                <c:pt idx="807">
                  <c:v>41621</c:v>
                </c:pt>
                <c:pt idx="808">
                  <c:v>41628</c:v>
                </c:pt>
                <c:pt idx="809">
                  <c:v>41635</c:v>
                </c:pt>
                <c:pt idx="810">
                  <c:v>41642</c:v>
                </c:pt>
                <c:pt idx="811">
                  <c:v>41649</c:v>
                </c:pt>
                <c:pt idx="812">
                  <c:v>41656</c:v>
                </c:pt>
                <c:pt idx="813">
                  <c:v>41663</c:v>
                </c:pt>
                <c:pt idx="814">
                  <c:v>41670</c:v>
                </c:pt>
                <c:pt idx="815">
                  <c:v>41677</c:v>
                </c:pt>
                <c:pt idx="816">
                  <c:v>41684</c:v>
                </c:pt>
                <c:pt idx="817">
                  <c:v>41691</c:v>
                </c:pt>
                <c:pt idx="818">
                  <c:v>41698</c:v>
                </c:pt>
                <c:pt idx="819">
                  <c:v>41705</c:v>
                </c:pt>
                <c:pt idx="820">
                  <c:v>41712</c:v>
                </c:pt>
                <c:pt idx="821">
                  <c:v>41719</c:v>
                </c:pt>
                <c:pt idx="822">
                  <c:v>41726</c:v>
                </c:pt>
                <c:pt idx="823">
                  <c:v>41733</c:v>
                </c:pt>
                <c:pt idx="824">
                  <c:v>41740</c:v>
                </c:pt>
                <c:pt idx="825">
                  <c:v>41747</c:v>
                </c:pt>
                <c:pt idx="826">
                  <c:v>41754</c:v>
                </c:pt>
                <c:pt idx="827">
                  <c:v>41761</c:v>
                </c:pt>
                <c:pt idx="828">
                  <c:v>41768</c:v>
                </c:pt>
                <c:pt idx="829">
                  <c:v>41775</c:v>
                </c:pt>
                <c:pt idx="830">
                  <c:v>41782</c:v>
                </c:pt>
                <c:pt idx="831">
                  <c:v>41789</c:v>
                </c:pt>
                <c:pt idx="832">
                  <c:v>41796</c:v>
                </c:pt>
                <c:pt idx="833">
                  <c:v>41803</c:v>
                </c:pt>
                <c:pt idx="834">
                  <c:v>41810</c:v>
                </c:pt>
                <c:pt idx="835">
                  <c:v>41817</c:v>
                </c:pt>
                <c:pt idx="836">
                  <c:v>41824</c:v>
                </c:pt>
                <c:pt idx="837">
                  <c:v>41831</c:v>
                </c:pt>
                <c:pt idx="838">
                  <c:v>41838</c:v>
                </c:pt>
                <c:pt idx="839">
                  <c:v>41845</c:v>
                </c:pt>
                <c:pt idx="840">
                  <c:v>41852</c:v>
                </c:pt>
                <c:pt idx="841">
                  <c:v>41859</c:v>
                </c:pt>
                <c:pt idx="842">
                  <c:v>41866</c:v>
                </c:pt>
                <c:pt idx="843">
                  <c:v>41873</c:v>
                </c:pt>
                <c:pt idx="844">
                  <c:v>41880</c:v>
                </c:pt>
                <c:pt idx="845">
                  <c:v>41887</c:v>
                </c:pt>
                <c:pt idx="846">
                  <c:v>41894</c:v>
                </c:pt>
                <c:pt idx="847">
                  <c:v>41901</c:v>
                </c:pt>
                <c:pt idx="848">
                  <c:v>41908</c:v>
                </c:pt>
                <c:pt idx="849">
                  <c:v>41915</c:v>
                </c:pt>
                <c:pt idx="850">
                  <c:v>41922</c:v>
                </c:pt>
                <c:pt idx="851">
                  <c:v>41929</c:v>
                </c:pt>
                <c:pt idx="852">
                  <c:v>41936</c:v>
                </c:pt>
                <c:pt idx="853">
                  <c:v>41943</c:v>
                </c:pt>
                <c:pt idx="854">
                  <c:v>41950</c:v>
                </c:pt>
                <c:pt idx="855">
                  <c:v>41957</c:v>
                </c:pt>
                <c:pt idx="856">
                  <c:v>41964</c:v>
                </c:pt>
                <c:pt idx="857">
                  <c:v>41971</c:v>
                </c:pt>
                <c:pt idx="858">
                  <c:v>41978</c:v>
                </c:pt>
                <c:pt idx="859">
                  <c:v>41985</c:v>
                </c:pt>
                <c:pt idx="860">
                  <c:v>41992</c:v>
                </c:pt>
                <c:pt idx="861">
                  <c:v>41999</c:v>
                </c:pt>
                <c:pt idx="862">
                  <c:v>42006</c:v>
                </c:pt>
                <c:pt idx="863">
                  <c:v>42013</c:v>
                </c:pt>
                <c:pt idx="864">
                  <c:v>42020</c:v>
                </c:pt>
                <c:pt idx="865">
                  <c:v>42027</c:v>
                </c:pt>
                <c:pt idx="866">
                  <c:v>42034</c:v>
                </c:pt>
                <c:pt idx="867">
                  <c:v>42041</c:v>
                </c:pt>
                <c:pt idx="868">
                  <c:v>42048</c:v>
                </c:pt>
                <c:pt idx="869">
                  <c:v>42055</c:v>
                </c:pt>
                <c:pt idx="870">
                  <c:v>42062</c:v>
                </c:pt>
                <c:pt idx="871">
                  <c:v>42069</c:v>
                </c:pt>
                <c:pt idx="872">
                  <c:v>42076</c:v>
                </c:pt>
                <c:pt idx="873">
                  <c:v>42083</c:v>
                </c:pt>
                <c:pt idx="874">
                  <c:v>42090</c:v>
                </c:pt>
                <c:pt idx="875">
                  <c:v>42097</c:v>
                </c:pt>
                <c:pt idx="876">
                  <c:v>42104</c:v>
                </c:pt>
                <c:pt idx="877">
                  <c:v>42111</c:v>
                </c:pt>
                <c:pt idx="878">
                  <c:v>42118</c:v>
                </c:pt>
                <c:pt idx="879">
                  <c:v>42125</c:v>
                </c:pt>
                <c:pt idx="880">
                  <c:v>42132</c:v>
                </c:pt>
                <c:pt idx="881">
                  <c:v>42139</c:v>
                </c:pt>
                <c:pt idx="882">
                  <c:v>42146</c:v>
                </c:pt>
                <c:pt idx="883">
                  <c:v>42153</c:v>
                </c:pt>
                <c:pt idx="884">
                  <c:v>42160</c:v>
                </c:pt>
                <c:pt idx="885">
                  <c:v>42167</c:v>
                </c:pt>
                <c:pt idx="886">
                  <c:v>42174</c:v>
                </c:pt>
                <c:pt idx="887">
                  <c:v>42181</c:v>
                </c:pt>
                <c:pt idx="888">
                  <c:v>42188</c:v>
                </c:pt>
                <c:pt idx="889">
                  <c:v>42195</c:v>
                </c:pt>
                <c:pt idx="890">
                  <c:v>42202</c:v>
                </c:pt>
                <c:pt idx="891">
                  <c:v>42209</c:v>
                </c:pt>
                <c:pt idx="892">
                  <c:v>42216</c:v>
                </c:pt>
                <c:pt idx="893">
                  <c:v>42223</c:v>
                </c:pt>
                <c:pt idx="894">
                  <c:v>42230</c:v>
                </c:pt>
                <c:pt idx="895">
                  <c:v>42237</c:v>
                </c:pt>
                <c:pt idx="896">
                  <c:v>42244</c:v>
                </c:pt>
                <c:pt idx="897">
                  <c:v>42251</c:v>
                </c:pt>
                <c:pt idx="898">
                  <c:v>42258</c:v>
                </c:pt>
                <c:pt idx="899">
                  <c:v>42265</c:v>
                </c:pt>
                <c:pt idx="900">
                  <c:v>42272</c:v>
                </c:pt>
                <c:pt idx="901">
                  <c:v>42279</c:v>
                </c:pt>
                <c:pt idx="902">
                  <c:v>42286</c:v>
                </c:pt>
                <c:pt idx="903">
                  <c:v>42293</c:v>
                </c:pt>
                <c:pt idx="904">
                  <c:v>42300</c:v>
                </c:pt>
                <c:pt idx="905">
                  <c:v>42307</c:v>
                </c:pt>
                <c:pt idx="906">
                  <c:v>42314</c:v>
                </c:pt>
                <c:pt idx="907">
                  <c:v>42321</c:v>
                </c:pt>
                <c:pt idx="908">
                  <c:v>42328</c:v>
                </c:pt>
                <c:pt idx="909">
                  <c:v>42335</c:v>
                </c:pt>
                <c:pt idx="910">
                  <c:v>42342</c:v>
                </c:pt>
                <c:pt idx="911">
                  <c:v>42349</c:v>
                </c:pt>
                <c:pt idx="912">
                  <c:v>42356</c:v>
                </c:pt>
                <c:pt idx="913">
                  <c:v>42363</c:v>
                </c:pt>
                <c:pt idx="914">
                  <c:v>42370</c:v>
                </c:pt>
                <c:pt idx="915">
                  <c:v>42377</c:v>
                </c:pt>
                <c:pt idx="916">
                  <c:v>42384</c:v>
                </c:pt>
                <c:pt idx="917">
                  <c:v>42391</c:v>
                </c:pt>
                <c:pt idx="918">
                  <c:v>42398</c:v>
                </c:pt>
                <c:pt idx="919">
                  <c:v>42405</c:v>
                </c:pt>
                <c:pt idx="920">
                  <c:v>42412</c:v>
                </c:pt>
                <c:pt idx="921">
                  <c:v>42419</c:v>
                </c:pt>
                <c:pt idx="922">
                  <c:v>42426</c:v>
                </c:pt>
                <c:pt idx="923">
                  <c:v>42433</c:v>
                </c:pt>
                <c:pt idx="924">
                  <c:v>42440</c:v>
                </c:pt>
                <c:pt idx="925">
                  <c:v>42447</c:v>
                </c:pt>
                <c:pt idx="926">
                  <c:v>42454</c:v>
                </c:pt>
                <c:pt idx="927">
                  <c:v>42461</c:v>
                </c:pt>
                <c:pt idx="928">
                  <c:v>42468</c:v>
                </c:pt>
                <c:pt idx="929">
                  <c:v>42475</c:v>
                </c:pt>
                <c:pt idx="930">
                  <c:v>42482</c:v>
                </c:pt>
                <c:pt idx="931">
                  <c:v>42489</c:v>
                </c:pt>
                <c:pt idx="932">
                  <c:v>42496</c:v>
                </c:pt>
                <c:pt idx="933">
                  <c:v>42503</c:v>
                </c:pt>
                <c:pt idx="934">
                  <c:v>42510</c:v>
                </c:pt>
                <c:pt idx="935">
                  <c:v>42517</c:v>
                </c:pt>
                <c:pt idx="936">
                  <c:v>42524</c:v>
                </c:pt>
                <c:pt idx="937">
                  <c:v>42531</c:v>
                </c:pt>
                <c:pt idx="938">
                  <c:v>42538</c:v>
                </c:pt>
                <c:pt idx="939">
                  <c:v>42545</c:v>
                </c:pt>
                <c:pt idx="940">
                  <c:v>42552</c:v>
                </c:pt>
                <c:pt idx="941">
                  <c:v>42559</c:v>
                </c:pt>
                <c:pt idx="942">
                  <c:v>42566</c:v>
                </c:pt>
                <c:pt idx="943">
                  <c:v>42573</c:v>
                </c:pt>
                <c:pt idx="944">
                  <c:v>42580</c:v>
                </c:pt>
                <c:pt idx="945">
                  <c:v>42587</c:v>
                </c:pt>
                <c:pt idx="946">
                  <c:v>42594</c:v>
                </c:pt>
                <c:pt idx="947">
                  <c:v>42601</c:v>
                </c:pt>
                <c:pt idx="948">
                  <c:v>42608</c:v>
                </c:pt>
                <c:pt idx="949">
                  <c:v>42615</c:v>
                </c:pt>
                <c:pt idx="950">
                  <c:v>42622</c:v>
                </c:pt>
                <c:pt idx="951">
                  <c:v>42629</c:v>
                </c:pt>
                <c:pt idx="952">
                  <c:v>42636</c:v>
                </c:pt>
                <c:pt idx="953">
                  <c:v>42643</c:v>
                </c:pt>
                <c:pt idx="954">
                  <c:v>42650</c:v>
                </c:pt>
                <c:pt idx="955">
                  <c:v>42657</c:v>
                </c:pt>
                <c:pt idx="956">
                  <c:v>42664</c:v>
                </c:pt>
                <c:pt idx="957">
                  <c:v>42671</c:v>
                </c:pt>
                <c:pt idx="958">
                  <c:v>42678</c:v>
                </c:pt>
                <c:pt idx="959">
                  <c:v>42685</c:v>
                </c:pt>
                <c:pt idx="960">
                  <c:v>42692</c:v>
                </c:pt>
                <c:pt idx="961">
                  <c:v>42699</c:v>
                </c:pt>
                <c:pt idx="962">
                  <c:v>42706</c:v>
                </c:pt>
                <c:pt idx="963">
                  <c:v>42713</c:v>
                </c:pt>
                <c:pt idx="964">
                  <c:v>42720</c:v>
                </c:pt>
                <c:pt idx="965">
                  <c:v>42727</c:v>
                </c:pt>
                <c:pt idx="966">
                  <c:v>42734</c:v>
                </c:pt>
                <c:pt idx="967">
                  <c:v>42741</c:v>
                </c:pt>
                <c:pt idx="968">
                  <c:v>42748</c:v>
                </c:pt>
                <c:pt idx="969">
                  <c:v>42755</c:v>
                </c:pt>
                <c:pt idx="970">
                  <c:v>42762</c:v>
                </c:pt>
                <c:pt idx="971">
                  <c:v>42769</c:v>
                </c:pt>
                <c:pt idx="972">
                  <c:v>42776</c:v>
                </c:pt>
                <c:pt idx="973">
                  <c:v>42783</c:v>
                </c:pt>
                <c:pt idx="974">
                  <c:v>42790</c:v>
                </c:pt>
                <c:pt idx="975">
                  <c:v>42797</c:v>
                </c:pt>
                <c:pt idx="976">
                  <c:v>42804</c:v>
                </c:pt>
                <c:pt idx="977">
                  <c:v>42811</c:v>
                </c:pt>
                <c:pt idx="978">
                  <c:v>42818</c:v>
                </c:pt>
                <c:pt idx="979">
                  <c:v>42825</c:v>
                </c:pt>
                <c:pt idx="980">
                  <c:v>42832</c:v>
                </c:pt>
                <c:pt idx="981">
                  <c:v>42839</c:v>
                </c:pt>
                <c:pt idx="982">
                  <c:v>42846</c:v>
                </c:pt>
                <c:pt idx="983">
                  <c:v>42853</c:v>
                </c:pt>
                <c:pt idx="984">
                  <c:v>42860</c:v>
                </c:pt>
                <c:pt idx="985">
                  <c:v>42867</c:v>
                </c:pt>
                <c:pt idx="986">
                  <c:v>42874</c:v>
                </c:pt>
                <c:pt idx="987">
                  <c:v>42881</c:v>
                </c:pt>
                <c:pt idx="988">
                  <c:v>42888</c:v>
                </c:pt>
                <c:pt idx="989">
                  <c:v>42895</c:v>
                </c:pt>
                <c:pt idx="990">
                  <c:v>42902</c:v>
                </c:pt>
                <c:pt idx="991">
                  <c:v>42909</c:v>
                </c:pt>
                <c:pt idx="992">
                  <c:v>42916</c:v>
                </c:pt>
                <c:pt idx="993">
                  <c:v>42923</c:v>
                </c:pt>
                <c:pt idx="994">
                  <c:v>42930</c:v>
                </c:pt>
                <c:pt idx="995">
                  <c:v>42937</c:v>
                </c:pt>
                <c:pt idx="996">
                  <c:v>42944</c:v>
                </c:pt>
                <c:pt idx="997">
                  <c:v>42951</c:v>
                </c:pt>
                <c:pt idx="998">
                  <c:v>42958</c:v>
                </c:pt>
                <c:pt idx="999">
                  <c:v>42965</c:v>
                </c:pt>
                <c:pt idx="1000">
                  <c:v>42972</c:v>
                </c:pt>
                <c:pt idx="1001">
                  <c:v>42979</c:v>
                </c:pt>
                <c:pt idx="1002">
                  <c:v>42986</c:v>
                </c:pt>
                <c:pt idx="1003">
                  <c:v>42993</c:v>
                </c:pt>
                <c:pt idx="1004">
                  <c:v>43000</c:v>
                </c:pt>
                <c:pt idx="1005">
                  <c:v>43007</c:v>
                </c:pt>
                <c:pt idx="1006">
                  <c:v>43014</c:v>
                </c:pt>
                <c:pt idx="1007">
                  <c:v>43021</c:v>
                </c:pt>
                <c:pt idx="1008">
                  <c:v>43028</c:v>
                </c:pt>
                <c:pt idx="1009">
                  <c:v>43035</c:v>
                </c:pt>
                <c:pt idx="1010">
                  <c:v>43042</c:v>
                </c:pt>
                <c:pt idx="1011">
                  <c:v>43049</c:v>
                </c:pt>
                <c:pt idx="1012">
                  <c:v>43056</c:v>
                </c:pt>
                <c:pt idx="1013">
                  <c:v>43063</c:v>
                </c:pt>
                <c:pt idx="1014">
                  <c:v>43070</c:v>
                </c:pt>
                <c:pt idx="1015">
                  <c:v>43077</c:v>
                </c:pt>
                <c:pt idx="1016">
                  <c:v>43084</c:v>
                </c:pt>
                <c:pt idx="1017">
                  <c:v>43091</c:v>
                </c:pt>
                <c:pt idx="1018">
                  <c:v>43098</c:v>
                </c:pt>
                <c:pt idx="1019">
                  <c:v>43105</c:v>
                </c:pt>
                <c:pt idx="1020">
                  <c:v>43112</c:v>
                </c:pt>
                <c:pt idx="1021">
                  <c:v>43119</c:v>
                </c:pt>
                <c:pt idx="1022">
                  <c:v>43126</c:v>
                </c:pt>
                <c:pt idx="1023">
                  <c:v>43133</c:v>
                </c:pt>
                <c:pt idx="1024">
                  <c:v>43140</c:v>
                </c:pt>
                <c:pt idx="1025">
                  <c:v>43147</c:v>
                </c:pt>
                <c:pt idx="1026">
                  <c:v>43154</c:v>
                </c:pt>
                <c:pt idx="1027">
                  <c:v>43161</c:v>
                </c:pt>
                <c:pt idx="1028">
                  <c:v>43168</c:v>
                </c:pt>
                <c:pt idx="1029">
                  <c:v>43175</c:v>
                </c:pt>
                <c:pt idx="1030">
                  <c:v>43182</c:v>
                </c:pt>
                <c:pt idx="1031">
                  <c:v>43189</c:v>
                </c:pt>
                <c:pt idx="1032">
                  <c:v>43196</c:v>
                </c:pt>
                <c:pt idx="1033">
                  <c:v>43203</c:v>
                </c:pt>
                <c:pt idx="1034">
                  <c:v>43210</c:v>
                </c:pt>
                <c:pt idx="1035">
                  <c:v>43217</c:v>
                </c:pt>
                <c:pt idx="1036">
                  <c:v>43224</c:v>
                </c:pt>
                <c:pt idx="1037">
                  <c:v>43231</c:v>
                </c:pt>
                <c:pt idx="1038">
                  <c:v>43238</c:v>
                </c:pt>
                <c:pt idx="1039">
                  <c:v>43245</c:v>
                </c:pt>
                <c:pt idx="1040">
                  <c:v>43252</c:v>
                </c:pt>
                <c:pt idx="1041">
                  <c:v>43259</c:v>
                </c:pt>
                <c:pt idx="1042">
                  <c:v>43266</c:v>
                </c:pt>
                <c:pt idx="1043">
                  <c:v>43273</c:v>
                </c:pt>
                <c:pt idx="1044">
                  <c:v>43280</c:v>
                </c:pt>
              </c:numCache>
            </c:numRef>
          </c:cat>
          <c:val>
            <c:numRef>
              <c:f>'[Chart in Microsoft PowerPoint]Chart Data'!$B$1:$B$1045</c:f>
              <c:numCache>
                <c:formatCode>General</c:formatCode>
                <c:ptCount val="1045"/>
                <c:pt idx="0">
                  <c:v>19.36</c:v>
                </c:pt>
                <c:pt idx="1">
                  <c:v>17.670000000000002</c:v>
                </c:pt>
                <c:pt idx="2">
                  <c:v>17.920000000000002</c:v>
                </c:pt>
                <c:pt idx="3">
                  <c:v>16.23</c:v>
                </c:pt>
                <c:pt idx="4">
                  <c:v>23.01</c:v>
                </c:pt>
                <c:pt idx="5">
                  <c:v>24.8</c:v>
                </c:pt>
                <c:pt idx="6">
                  <c:v>27.02</c:v>
                </c:pt>
                <c:pt idx="7">
                  <c:v>34.340000000000003</c:v>
                </c:pt>
                <c:pt idx="8">
                  <c:v>33.14</c:v>
                </c:pt>
                <c:pt idx="9">
                  <c:v>39.6</c:v>
                </c:pt>
                <c:pt idx="10">
                  <c:v>43.31</c:v>
                </c:pt>
                <c:pt idx="11">
                  <c:v>43.74</c:v>
                </c:pt>
                <c:pt idx="12">
                  <c:v>38.630000000000003</c:v>
                </c:pt>
                <c:pt idx="13">
                  <c:v>34.549999999999997</c:v>
                </c:pt>
                <c:pt idx="14">
                  <c:v>40.47</c:v>
                </c:pt>
                <c:pt idx="15">
                  <c:v>42.2</c:v>
                </c:pt>
                <c:pt idx="16">
                  <c:v>34.82</c:v>
                </c:pt>
                <c:pt idx="17">
                  <c:v>32.270000000000003</c:v>
                </c:pt>
                <c:pt idx="18">
                  <c:v>28.05</c:v>
                </c:pt>
                <c:pt idx="19">
                  <c:v>25.7</c:v>
                </c:pt>
                <c:pt idx="20">
                  <c:v>29.03</c:v>
                </c:pt>
                <c:pt idx="21">
                  <c:v>22.47</c:v>
                </c:pt>
                <c:pt idx="22">
                  <c:v>22.09</c:v>
                </c:pt>
                <c:pt idx="23">
                  <c:v>25.31</c:v>
                </c:pt>
                <c:pt idx="24">
                  <c:v>27.72</c:v>
                </c:pt>
                <c:pt idx="25">
                  <c:v>25.04</c:v>
                </c:pt>
                <c:pt idx="26">
                  <c:v>21.48</c:v>
                </c:pt>
                <c:pt idx="27">
                  <c:v>24.42</c:v>
                </c:pt>
                <c:pt idx="28">
                  <c:v>23.28</c:v>
                </c:pt>
                <c:pt idx="29">
                  <c:v>29.24</c:v>
                </c:pt>
                <c:pt idx="30">
                  <c:v>31.95</c:v>
                </c:pt>
                <c:pt idx="31">
                  <c:v>26.25</c:v>
                </c:pt>
                <c:pt idx="32">
                  <c:v>29.67</c:v>
                </c:pt>
                <c:pt idx="33">
                  <c:v>29.76</c:v>
                </c:pt>
                <c:pt idx="34">
                  <c:v>29.3</c:v>
                </c:pt>
                <c:pt idx="35">
                  <c:v>27.88</c:v>
                </c:pt>
                <c:pt idx="36">
                  <c:v>24.08</c:v>
                </c:pt>
                <c:pt idx="37">
                  <c:v>24.84</c:v>
                </c:pt>
                <c:pt idx="38">
                  <c:v>24.32</c:v>
                </c:pt>
                <c:pt idx="39">
                  <c:v>24.04</c:v>
                </c:pt>
                <c:pt idx="40">
                  <c:v>22.06</c:v>
                </c:pt>
                <c:pt idx="41">
                  <c:v>21.77</c:v>
                </c:pt>
                <c:pt idx="42">
                  <c:v>23.9</c:v>
                </c:pt>
                <c:pt idx="43">
                  <c:v>22.76</c:v>
                </c:pt>
                <c:pt idx="44">
                  <c:v>25.07</c:v>
                </c:pt>
                <c:pt idx="45">
                  <c:v>25.36</c:v>
                </c:pt>
                <c:pt idx="46">
                  <c:v>26.86</c:v>
                </c:pt>
                <c:pt idx="47">
                  <c:v>24.4</c:v>
                </c:pt>
                <c:pt idx="48">
                  <c:v>25.39</c:v>
                </c:pt>
                <c:pt idx="49">
                  <c:v>23.43</c:v>
                </c:pt>
                <c:pt idx="50">
                  <c:v>25.9</c:v>
                </c:pt>
                <c:pt idx="51">
                  <c:v>21.75</c:v>
                </c:pt>
                <c:pt idx="52">
                  <c:v>21.76</c:v>
                </c:pt>
                <c:pt idx="53">
                  <c:v>18.66</c:v>
                </c:pt>
                <c:pt idx="54">
                  <c:v>17.96</c:v>
                </c:pt>
                <c:pt idx="55">
                  <c:v>17.420000000000002</c:v>
                </c:pt>
                <c:pt idx="56">
                  <c:v>23.32</c:v>
                </c:pt>
                <c:pt idx="57">
                  <c:v>24.64</c:v>
                </c:pt>
                <c:pt idx="58">
                  <c:v>26.6</c:v>
                </c:pt>
                <c:pt idx="59">
                  <c:v>22.31</c:v>
                </c:pt>
                <c:pt idx="60">
                  <c:v>22.95</c:v>
                </c:pt>
                <c:pt idx="61">
                  <c:v>21.83</c:v>
                </c:pt>
                <c:pt idx="62">
                  <c:v>20.98</c:v>
                </c:pt>
                <c:pt idx="63">
                  <c:v>22.03</c:v>
                </c:pt>
                <c:pt idx="64">
                  <c:v>23.3</c:v>
                </c:pt>
                <c:pt idx="65">
                  <c:v>27.79</c:v>
                </c:pt>
                <c:pt idx="66">
                  <c:v>24.93</c:v>
                </c:pt>
                <c:pt idx="67">
                  <c:v>20.49</c:v>
                </c:pt>
                <c:pt idx="68">
                  <c:v>28.75</c:v>
                </c:pt>
                <c:pt idx="69">
                  <c:v>21.64</c:v>
                </c:pt>
                <c:pt idx="70">
                  <c:v>22.2</c:v>
                </c:pt>
                <c:pt idx="71">
                  <c:v>21.66</c:v>
                </c:pt>
                <c:pt idx="72">
                  <c:v>21.65</c:v>
                </c:pt>
                <c:pt idx="73">
                  <c:v>19.11</c:v>
                </c:pt>
                <c:pt idx="74">
                  <c:v>22.33</c:v>
                </c:pt>
                <c:pt idx="75">
                  <c:v>19.32</c:v>
                </c:pt>
                <c:pt idx="76">
                  <c:v>21.48</c:v>
                </c:pt>
                <c:pt idx="77">
                  <c:v>21.35</c:v>
                </c:pt>
                <c:pt idx="78">
                  <c:v>21.12</c:v>
                </c:pt>
                <c:pt idx="79">
                  <c:v>24.64</c:v>
                </c:pt>
                <c:pt idx="80">
                  <c:v>21.72</c:v>
                </c:pt>
                <c:pt idx="81">
                  <c:v>19.66</c:v>
                </c:pt>
                <c:pt idx="82">
                  <c:v>20.82</c:v>
                </c:pt>
                <c:pt idx="83">
                  <c:v>26.14</c:v>
                </c:pt>
                <c:pt idx="84">
                  <c:v>21.54</c:v>
                </c:pt>
                <c:pt idx="85">
                  <c:v>24.42</c:v>
                </c:pt>
                <c:pt idx="86">
                  <c:v>26</c:v>
                </c:pt>
                <c:pt idx="87">
                  <c:v>25.2</c:v>
                </c:pt>
                <c:pt idx="88">
                  <c:v>19.21</c:v>
                </c:pt>
                <c:pt idx="89">
                  <c:v>21.24</c:v>
                </c:pt>
                <c:pt idx="90">
                  <c:v>22.37</c:v>
                </c:pt>
                <c:pt idx="91">
                  <c:v>23.31</c:v>
                </c:pt>
                <c:pt idx="92">
                  <c:v>24.11</c:v>
                </c:pt>
                <c:pt idx="93">
                  <c:v>24.39</c:v>
                </c:pt>
                <c:pt idx="94">
                  <c:v>33.49</c:v>
                </c:pt>
                <c:pt idx="95">
                  <c:v>25.85</c:v>
                </c:pt>
                <c:pt idx="96">
                  <c:v>26.2</c:v>
                </c:pt>
                <c:pt idx="97">
                  <c:v>27.53</c:v>
                </c:pt>
                <c:pt idx="98">
                  <c:v>26.05</c:v>
                </c:pt>
                <c:pt idx="99">
                  <c:v>25.44</c:v>
                </c:pt>
                <c:pt idx="100">
                  <c:v>24.47</c:v>
                </c:pt>
                <c:pt idx="101">
                  <c:v>21.48</c:v>
                </c:pt>
                <c:pt idx="102">
                  <c:v>22.14</c:v>
                </c:pt>
                <c:pt idx="103">
                  <c:v>20.5</c:v>
                </c:pt>
                <c:pt idx="104">
                  <c:v>22.34</c:v>
                </c:pt>
                <c:pt idx="105">
                  <c:v>19.54</c:v>
                </c:pt>
                <c:pt idx="106">
                  <c:v>19.22</c:v>
                </c:pt>
                <c:pt idx="107">
                  <c:v>19.32</c:v>
                </c:pt>
                <c:pt idx="108">
                  <c:v>18.940000000000001</c:v>
                </c:pt>
                <c:pt idx="109">
                  <c:v>20.84</c:v>
                </c:pt>
                <c:pt idx="110">
                  <c:v>18.62</c:v>
                </c:pt>
                <c:pt idx="111">
                  <c:v>18.55</c:v>
                </c:pt>
                <c:pt idx="112">
                  <c:v>17.05</c:v>
                </c:pt>
                <c:pt idx="113">
                  <c:v>16.53</c:v>
                </c:pt>
                <c:pt idx="114">
                  <c:v>17.53</c:v>
                </c:pt>
                <c:pt idx="115">
                  <c:v>18.46</c:v>
                </c:pt>
                <c:pt idx="116">
                  <c:v>18.52</c:v>
                </c:pt>
                <c:pt idx="117">
                  <c:v>20.74</c:v>
                </c:pt>
                <c:pt idx="118">
                  <c:v>20.57</c:v>
                </c:pt>
                <c:pt idx="119">
                  <c:v>22.71</c:v>
                </c:pt>
                <c:pt idx="120">
                  <c:v>27.6</c:v>
                </c:pt>
                <c:pt idx="121">
                  <c:v>24.24</c:v>
                </c:pt>
                <c:pt idx="122">
                  <c:v>26.47</c:v>
                </c:pt>
                <c:pt idx="123">
                  <c:v>23.67</c:v>
                </c:pt>
                <c:pt idx="124">
                  <c:v>28.53</c:v>
                </c:pt>
                <c:pt idx="125">
                  <c:v>24.81</c:v>
                </c:pt>
                <c:pt idx="126">
                  <c:v>26</c:v>
                </c:pt>
                <c:pt idx="127">
                  <c:v>27.48</c:v>
                </c:pt>
                <c:pt idx="128">
                  <c:v>22.41</c:v>
                </c:pt>
                <c:pt idx="129">
                  <c:v>26.55</c:v>
                </c:pt>
                <c:pt idx="130">
                  <c:v>27.55</c:v>
                </c:pt>
                <c:pt idx="131">
                  <c:v>26.85</c:v>
                </c:pt>
                <c:pt idx="132">
                  <c:v>28.67</c:v>
                </c:pt>
                <c:pt idx="133">
                  <c:v>24.56</c:v>
                </c:pt>
                <c:pt idx="134">
                  <c:v>23.24</c:v>
                </c:pt>
                <c:pt idx="135">
                  <c:v>22.57</c:v>
                </c:pt>
                <c:pt idx="136">
                  <c:v>21.95</c:v>
                </c:pt>
                <c:pt idx="137">
                  <c:v>22.03</c:v>
                </c:pt>
                <c:pt idx="138">
                  <c:v>22.12</c:v>
                </c:pt>
                <c:pt idx="139">
                  <c:v>27.21</c:v>
                </c:pt>
                <c:pt idx="140">
                  <c:v>27.43</c:v>
                </c:pt>
                <c:pt idx="141">
                  <c:v>25.62</c:v>
                </c:pt>
                <c:pt idx="142">
                  <c:v>29.91</c:v>
                </c:pt>
                <c:pt idx="143">
                  <c:v>30.45</c:v>
                </c:pt>
                <c:pt idx="144">
                  <c:v>28.64</c:v>
                </c:pt>
                <c:pt idx="145">
                  <c:v>31.69</c:v>
                </c:pt>
                <c:pt idx="146">
                  <c:v>26.12</c:v>
                </c:pt>
                <c:pt idx="147">
                  <c:v>25.38</c:v>
                </c:pt>
                <c:pt idx="148">
                  <c:v>24.02</c:v>
                </c:pt>
                <c:pt idx="149">
                  <c:v>23.91</c:v>
                </c:pt>
                <c:pt idx="150">
                  <c:v>23.54</c:v>
                </c:pt>
                <c:pt idx="151">
                  <c:v>21.23</c:v>
                </c:pt>
                <c:pt idx="152">
                  <c:v>20.6</c:v>
                </c:pt>
                <c:pt idx="153">
                  <c:v>21.59</c:v>
                </c:pt>
                <c:pt idx="154">
                  <c:v>19.920000000000002</c:v>
                </c:pt>
                <c:pt idx="155">
                  <c:v>22.81</c:v>
                </c:pt>
                <c:pt idx="156">
                  <c:v>20.02</c:v>
                </c:pt>
                <c:pt idx="157">
                  <c:v>19.059999999999999</c:v>
                </c:pt>
                <c:pt idx="158">
                  <c:v>21.63</c:v>
                </c:pt>
                <c:pt idx="159">
                  <c:v>21.14</c:v>
                </c:pt>
                <c:pt idx="160">
                  <c:v>22.34</c:v>
                </c:pt>
                <c:pt idx="161">
                  <c:v>22</c:v>
                </c:pt>
                <c:pt idx="162">
                  <c:v>19.89</c:v>
                </c:pt>
                <c:pt idx="163">
                  <c:v>20.55</c:v>
                </c:pt>
                <c:pt idx="164">
                  <c:v>23.84</c:v>
                </c:pt>
                <c:pt idx="165">
                  <c:v>19.71</c:v>
                </c:pt>
                <c:pt idx="166">
                  <c:v>24.92</c:v>
                </c:pt>
                <c:pt idx="167">
                  <c:v>30.99</c:v>
                </c:pt>
                <c:pt idx="168">
                  <c:v>31.84</c:v>
                </c:pt>
                <c:pt idx="169">
                  <c:v>42.66</c:v>
                </c:pt>
                <c:pt idx="170">
                  <c:v>31.93</c:v>
                </c:pt>
                <c:pt idx="171">
                  <c:v>33.39</c:v>
                </c:pt>
                <c:pt idx="172">
                  <c:v>35.270000000000003</c:v>
                </c:pt>
                <c:pt idx="173">
                  <c:v>34.11</c:v>
                </c:pt>
                <c:pt idx="174">
                  <c:v>28.42</c:v>
                </c:pt>
                <c:pt idx="175">
                  <c:v>30.71</c:v>
                </c:pt>
                <c:pt idx="176">
                  <c:v>27.44</c:v>
                </c:pt>
                <c:pt idx="177">
                  <c:v>25.07</c:v>
                </c:pt>
                <c:pt idx="178">
                  <c:v>23.25</c:v>
                </c:pt>
                <c:pt idx="179">
                  <c:v>23.84</c:v>
                </c:pt>
                <c:pt idx="180">
                  <c:v>23.49</c:v>
                </c:pt>
                <c:pt idx="181">
                  <c:v>24.63</c:v>
                </c:pt>
                <c:pt idx="182">
                  <c:v>22.5</c:v>
                </c:pt>
                <c:pt idx="183">
                  <c:v>21.4</c:v>
                </c:pt>
                <c:pt idx="184">
                  <c:v>20.45</c:v>
                </c:pt>
                <c:pt idx="185">
                  <c:v>22.6</c:v>
                </c:pt>
                <c:pt idx="186">
                  <c:v>22.52</c:v>
                </c:pt>
                <c:pt idx="187">
                  <c:v>21.01</c:v>
                </c:pt>
                <c:pt idx="188">
                  <c:v>21.12</c:v>
                </c:pt>
                <c:pt idx="189">
                  <c:v>23.26</c:v>
                </c:pt>
                <c:pt idx="190">
                  <c:v>22.37</c:v>
                </c:pt>
                <c:pt idx="191">
                  <c:v>22.86</c:v>
                </c:pt>
                <c:pt idx="192">
                  <c:v>19.96</c:v>
                </c:pt>
                <c:pt idx="193">
                  <c:v>19.27</c:v>
                </c:pt>
                <c:pt idx="194">
                  <c:v>18.420000000000002</c:v>
                </c:pt>
                <c:pt idx="195">
                  <c:v>17.77</c:v>
                </c:pt>
                <c:pt idx="196">
                  <c:v>17.399999999999999</c:v>
                </c:pt>
                <c:pt idx="197">
                  <c:v>19.13</c:v>
                </c:pt>
                <c:pt idx="198">
                  <c:v>19.420000000000002</c:v>
                </c:pt>
                <c:pt idx="199">
                  <c:v>18.3</c:v>
                </c:pt>
                <c:pt idx="200">
                  <c:v>22.14</c:v>
                </c:pt>
                <c:pt idx="201">
                  <c:v>20.190000000000001</c:v>
                </c:pt>
                <c:pt idx="202">
                  <c:v>22.41</c:v>
                </c:pt>
                <c:pt idx="203">
                  <c:v>17.7</c:v>
                </c:pt>
                <c:pt idx="204">
                  <c:v>18.899999999999999</c:v>
                </c:pt>
                <c:pt idx="205">
                  <c:v>19.98</c:v>
                </c:pt>
                <c:pt idx="206">
                  <c:v>23.51</c:v>
                </c:pt>
                <c:pt idx="207">
                  <c:v>25.96</c:v>
                </c:pt>
                <c:pt idx="208">
                  <c:v>27.23</c:v>
                </c:pt>
                <c:pt idx="209">
                  <c:v>25.4</c:v>
                </c:pt>
                <c:pt idx="210">
                  <c:v>27.11</c:v>
                </c:pt>
                <c:pt idx="211">
                  <c:v>32.94</c:v>
                </c:pt>
                <c:pt idx="212">
                  <c:v>38.17</c:v>
                </c:pt>
                <c:pt idx="213">
                  <c:v>35.51</c:v>
                </c:pt>
                <c:pt idx="214">
                  <c:v>41.29</c:v>
                </c:pt>
                <c:pt idx="215">
                  <c:v>35.33</c:v>
                </c:pt>
                <c:pt idx="216">
                  <c:v>28.81</c:v>
                </c:pt>
                <c:pt idx="217">
                  <c:v>29.32</c:v>
                </c:pt>
                <c:pt idx="218">
                  <c:v>32.64</c:v>
                </c:pt>
                <c:pt idx="219">
                  <c:v>36.33</c:v>
                </c:pt>
                <c:pt idx="220">
                  <c:v>35.82</c:v>
                </c:pt>
                <c:pt idx="221">
                  <c:v>38.979999999999997</c:v>
                </c:pt>
                <c:pt idx="222">
                  <c:v>36.97</c:v>
                </c:pt>
                <c:pt idx="223">
                  <c:v>39.46</c:v>
                </c:pt>
                <c:pt idx="224">
                  <c:v>35.700000000000003</c:v>
                </c:pt>
                <c:pt idx="225">
                  <c:v>33.53</c:v>
                </c:pt>
                <c:pt idx="226">
                  <c:v>30</c:v>
                </c:pt>
                <c:pt idx="227">
                  <c:v>29.3</c:v>
                </c:pt>
                <c:pt idx="228">
                  <c:v>29.41</c:v>
                </c:pt>
                <c:pt idx="229">
                  <c:v>26.65</c:v>
                </c:pt>
                <c:pt idx="230">
                  <c:v>23.16</c:v>
                </c:pt>
                <c:pt idx="231">
                  <c:v>27.5</c:v>
                </c:pt>
                <c:pt idx="232">
                  <c:v>28.88</c:v>
                </c:pt>
                <c:pt idx="233">
                  <c:v>28.18</c:v>
                </c:pt>
                <c:pt idx="234">
                  <c:v>26.71</c:v>
                </c:pt>
                <c:pt idx="235">
                  <c:v>29.55</c:v>
                </c:pt>
                <c:pt idx="236">
                  <c:v>24.68</c:v>
                </c:pt>
                <c:pt idx="237">
                  <c:v>24.32</c:v>
                </c:pt>
                <c:pt idx="238">
                  <c:v>25.7</c:v>
                </c:pt>
                <c:pt idx="239">
                  <c:v>31.51</c:v>
                </c:pt>
                <c:pt idx="240">
                  <c:v>31.17</c:v>
                </c:pt>
                <c:pt idx="241">
                  <c:v>34.01</c:v>
                </c:pt>
                <c:pt idx="242">
                  <c:v>32.619999999999997</c:v>
                </c:pt>
                <c:pt idx="243">
                  <c:v>30.25</c:v>
                </c:pt>
                <c:pt idx="244">
                  <c:v>29.63</c:v>
                </c:pt>
                <c:pt idx="245">
                  <c:v>31.08</c:v>
                </c:pt>
                <c:pt idx="246">
                  <c:v>30.98</c:v>
                </c:pt>
                <c:pt idx="247">
                  <c:v>28.67</c:v>
                </c:pt>
                <c:pt idx="248">
                  <c:v>27.75</c:v>
                </c:pt>
                <c:pt idx="249">
                  <c:v>29.13</c:v>
                </c:pt>
                <c:pt idx="250">
                  <c:v>24.44</c:v>
                </c:pt>
                <c:pt idx="251">
                  <c:v>21.5</c:v>
                </c:pt>
                <c:pt idx="252">
                  <c:v>20.8</c:v>
                </c:pt>
                <c:pt idx="253">
                  <c:v>20.63</c:v>
                </c:pt>
                <c:pt idx="254">
                  <c:v>19.690000000000001</c:v>
                </c:pt>
                <c:pt idx="255">
                  <c:v>18.399999999999999</c:v>
                </c:pt>
                <c:pt idx="256">
                  <c:v>19.170000000000002</c:v>
                </c:pt>
                <c:pt idx="257">
                  <c:v>19.47</c:v>
                </c:pt>
                <c:pt idx="258">
                  <c:v>21.25</c:v>
                </c:pt>
                <c:pt idx="259">
                  <c:v>20.66</c:v>
                </c:pt>
                <c:pt idx="260">
                  <c:v>19.14</c:v>
                </c:pt>
                <c:pt idx="261">
                  <c:v>19.16</c:v>
                </c:pt>
                <c:pt idx="262">
                  <c:v>19.39</c:v>
                </c:pt>
                <c:pt idx="263">
                  <c:v>18.47</c:v>
                </c:pt>
                <c:pt idx="264">
                  <c:v>19.11</c:v>
                </c:pt>
                <c:pt idx="265">
                  <c:v>17.75</c:v>
                </c:pt>
                <c:pt idx="266">
                  <c:v>20.75</c:v>
                </c:pt>
                <c:pt idx="267">
                  <c:v>19.59</c:v>
                </c:pt>
                <c:pt idx="268">
                  <c:v>18.27</c:v>
                </c:pt>
                <c:pt idx="269">
                  <c:v>18.55</c:v>
                </c:pt>
                <c:pt idx="270">
                  <c:v>18.63</c:v>
                </c:pt>
                <c:pt idx="271">
                  <c:v>18.170000000000002</c:v>
                </c:pt>
                <c:pt idx="272">
                  <c:v>18.68</c:v>
                </c:pt>
                <c:pt idx="273">
                  <c:v>17.54</c:v>
                </c:pt>
                <c:pt idx="274">
                  <c:v>22.23</c:v>
                </c:pt>
                <c:pt idx="275">
                  <c:v>19.5</c:v>
                </c:pt>
                <c:pt idx="276">
                  <c:v>18.45</c:v>
                </c:pt>
                <c:pt idx="277">
                  <c:v>17.62</c:v>
                </c:pt>
                <c:pt idx="278">
                  <c:v>17.71</c:v>
                </c:pt>
                <c:pt idx="279">
                  <c:v>16.100000000000001</c:v>
                </c:pt>
                <c:pt idx="280">
                  <c:v>16.93</c:v>
                </c:pt>
                <c:pt idx="281">
                  <c:v>16.940000000000001</c:v>
                </c:pt>
                <c:pt idx="282">
                  <c:v>18.98</c:v>
                </c:pt>
                <c:pt idx="283">
                  <c:v>16.32</c:v>
                </c:pt>
                <c:pt idx="284">
                  <c:v>17.09</c:v>
                </c:pt>
                <c:pt idx="285">
                  <c:v>16.41</c:v>
                </c:pt>
                <c:pt idx="286">
                  <c:v>16.420000000000002</c:v>
                </c:pt>
                <c:pt idx="287">
                  <c:v>17.45</c:v>
                </c:pt>
                <c:pt idx="288">
                  <c:v>18.22</c:v>
                </c:pt>
                <c:pt idx="289">
                  <c:v>16.75</c:v>
                </c:pt>
                <c:pt idx="290">
                  <c:v>15</c:v>
                </c:pt>
                <c:pt idx="291">
                  <c:v>14.84</c:v>
                </c:pt>
                <c:pt idx="292">
                  <c:v>16.63</c:v>
                </c:pt>
                <c:pt idx="293">
                  <c:v>16</c:v>
                </c:pt>
                <c:pt idx="294">
                  <c:v>15.58</c:v>
                </c:pt>
                <c:pt idx="295">
                  <c:v>16.04</c:v>
                </c:pt>
                <c:pt idx="296">
                  <c:v>14.55</c:v>
                </c:pt>
                <c:pt idx="297">
                  <c:v>14.48</c:v>
                </c:pt>
                <c:pt idx="298">
                  <c:v>18.3</c:v>
                </c:pt>
                <c:pt idx="299">
                  <c:v>19.149999999999999</c:v>
                </c:pt>
                <c:pt idx="300">
                  <c:v>17.329999999999998</c:v>
                </c:pt>
                <c:pt idx="301">
                  <c:v>15.64</c:v>
                </c:pt>
                <c:pt idx="302">
                  <c:v>16.260000000000002</c:v>
                </c:pt>
                <c:pt idx="303">
                  <c:v>14.94</c:v>
                </c:pt>
                <c:pt idx="304">
                  <c:v>14.01</c:v>
                </c:pt>
                <c:pt idx="305">
                  <c:v>17.190000000000001</c:v>
                </c:pt>
                <c:pt idx="306">
                  <c:v>18.13</c:v>
                </c:pt>
                <c:pt idx="307">
                  <c:v>18.47</c:v>
                </c:pt>
                <c:pt idx="308">
                  <c:v>18.489999999999998</c:v>
                </c:pt>
                <c:pt idx="309">
                  <c:v>15.5</c:v>
                </c:pt>
                <c:pt idx="310">
                  <c:v>16.78</c:v>
                </c:pt>
                <c:pt idx="311">
                  <c:v>15.04</c:v>
                </c:pt>
                <c:pt idx="312">
                  <c:v>14.99</c:v>
                </c:pt>
                <c:pt idx="313">
                  <c:v>15.19</c:v>
                </c:pt>
                <c:pt idx="314">
                  <c:v>15.08</c:v>
                </c:pt>
                <c:pt idx="315">
                  <c:v>15.78</c:v>
                </c:pt>
                <c:pt idx="316">
                  <c:v>14.34</c:v>
                </c:pt>
                <c:pt idx="317">
                  <c:v>16.5</c:v>
                </c:pt>
                <c:pt idx="318">
                  <c:v>15.32</c:v>
                </c:pt>
                <c:pt idx="319">
                  <c:v>19.34</c:v>
                </c:pt>
                <c:pt idx="320">
                  <c:v>17.98</c:v>
                </c:pt>
                <c:pt idx="321">
                  <c:v>16</c:v>
                </c:pt>
                <c:pt idx="322">
                  <c:v>14.71</c:v>
                </c:pt>
                <c:pt idx="323">
                  <c:v>13.91</c:v>
                </c:pt>
                <c:pt idx="324">
                  <c:v>13.76</c:v>
                </c:pt>
                <c:pt idx="325">
                  <c:v>14.03</c:v>
                </c:pt>
                <c:pt idx="326">
                  <c:v>14.28</c:v>
                </c:pt>
                <c:pt idx="327">
                  <c:v>12.75</c:v>
                </c:pt>
                <c:pt idx="328">
                  <c:v>15.05</c:v>
                </c:pt>
                <c:pt idx="329">
                  <c:v>15.04</c:v>
                </c:pt>
                <c:pt idx="330">
                  <c:v>15.28</c:v>
                </c:pt>
                <c:pt idx="331">
                  <c:v>16.27</c:v>
                </c:pt>
                <c:pt idx="332">
                  <c:v>13.84</c:v>
                </c:pt>
                <c:pt idx="333">
                  <c:v>13.33</c:v>
                </c:pt>
                <c:pt idx="334">
                  <c:v>13.5</c:v>
                </c:pt>
                <c:pt idx="335">
                  <c:v>12.78</c:v>
                </c:pt>
                <c:pt idx="336">
                  <c:v>12.96</c:v>
                </c:pt>
                <c:pt idx="337">
                  <c:v>12.76</c:v>
                </c:pt>
                <c:pt idx="338">
                  <c:v>11.95</c:v>
                </c:pt>
                <c:pt idx="339">
                  <c:v>11.23</c:v>
                </c:pt>
                <c:pt idx="340">
                  <c:v>13.29</c:v>
                </c:pt>
                <c:pt idx="341">
                  <c:v>13.49</c:v>
                </c:pt>
                <c:pt idx="342">
                  <c:v>12.43</c:v>
                </c:pt>
                <c:pt idx="343">
                  <c:v>14.36</c:v>
                </c:pt>
                <c:pt idx="344">
                  <c:v>13.24</c:v>
                </c:pt>
                <c:pt idx="345">
                  <c:v>11.21</c:v>
                </c:pt>
                <c:pt idx="346">
                  <c:v>11.43</c:v>
                </c:pt>
                <c:pt idx="347">
                  <c:v>11.18</c:v>
                </c:pt>
                <c:pt idx="348">
                  <c:v>11.49</c:v>
                </c:pt>
                <c:pt idx="349">
                  <c:v>11.94</c:v>
                </c:pt>
                <c:pt idx="350">
                  <c:v>12.8</c:v>
                </c:pt>
                <c:pt idx="351">
                  <c:v>13.14</c:v>
                </c:pt>
                <c:pt idx="352">
                  <c:v>13.42</c:v>
                </c:pt>
                <c:pt idx="353">
                  <c:v>14.09</c:v>
                </c:pt>
                <c:pt idx="354">
                  <c:v>12.62</c:v>
                </c:pt>
                <c:pt idx="355">
                  <c:v>17.739999999999998</c:v>
                </c:pt>
                <c:pt idx="356">
                  <c:v>15.38</c:v>
                </c:pt>
                <c:pt idx="357">
                  <c:v>15.31</c:v>
                </c:pt>
                <c:pt idx="358">
                  <c:v>14.05</c:v>
                </c:pt>
                <c:pt idx="359">
                  <c:v>16.32</c:v>
                </c:pt>
                <c:pt idx="360">
                  <c:v>13.14</c:v>
                </c:pt>
                <c:pt idx="361">
                  <c:v>12.15</c:v>
                </c:pt>
                <c:pt idx="362">
                  <c:v>12.15</c:v>
                </c:pt>
                <c:pt idx="363">
                  <c:v>11.96</c:v>
                </c:pt>
                <c:pt idx="364">
                  <c:v>11.48</c:v>
                </c:pt>
                <c:pt idx="365">
                  <c:v>12.18</c:v>
                </c:pt>
                <c:pt idx="366">
                  <c:v>11.4</c:v>
                </c:pt>
                <c:pt idx="367">
                  <c:v>11.45</c:v>
                </c:pt>
                <c:pt idx="368">
                  <c:v>10.33</c:v>
                </c:pt>
                <c:pt idx="369">
                  <c:v>10.52</c:v>
                </c:pt>
                <c:pt idx="370">
                  <c:v>11.57</c:v>
                </c:pt>
                <c:pt idx="371">
                  <c:v>12.48</c:v>
                </c:pt>
                <c:pt idx="372">
                  <c:v>12.74</c:v>
                </c:pt>
                <c:pt idx="373">
                  <c:v>13.42</c:v>
                </c:pt>
                <c:pt idx="374">
                  <c:v>13.72</c:v>
                </c:pt>
                <c:pt idx="375">
                  <c:v>13.57</c:v>
                </c:pt>
                <c:pt idx="376">
                  <c:v>11.98</c:v>
                </c:pt>
                <c:pt idx="377">
                  <c:v>11.22</c:v>
                </c:pt>
                <c:pt idx="378">
                  <c:v>12.96</c:v>
                </c:pt>
                <c:pt idx="379">
                  <c:v>11.92</c:v>
                </c:pt>
                <c:pt idx="380">
                  <c:v>14.59</c:v>
                </c:pt>
                <c:pt idx="381">
                  <c:v>14.87</c:v>
                </c:pt>
                <c:pt idx="382">
                  <c:v>16.13</c:v>
                </c:pt>
                <c:pt idx="383">
                  <c:v>14.25</c:v>
                </c:pt>
                <c:pt idx="384">
                  <c:v>13.17</c:v>
                </c:pt>
                <c:pt idx="385">
                  <c:v>11.63</c:v>
                </c:pt>
                <c:pt idx="386">
                  <c:v>11.12</c:v>
                </c:pt>
                <c:pt idx="387">
                  <c:v>10.88</c:v>
                </c:pt>
                <c:pt idx="388">
                  <c:v>11.01</c:v>
                </c:pt>
                <c:pt idx="389">
                  <c:v>11.69</c:v>
                </c:pt>
                <c:pt idx="390">
                  <c:v>10.68</c:v>
                </c:pt>
                <c:pt idx="391">
                  <c:v>10.27</c:v>
                </c:pt>
                <c:pt idx="392">
                  <c:v>12.07</c:v>
                </c:pt>
                <c:pt idx="393">
                  <c:v>11</c:v>
                </c:pt>
                <c:pt idx="394">
                  <c:v>11.23</c:v>
                </c:pt>
                <c:pt idx="395">
                  <c:v>14.56</c:v>
                </c:pt>
                <c:pt idx="396">
                  <c:v>11.97</c:v>
                </c:pt>
                <c:pt idx="397">
                  <c:v>12.96</c:v>
                </c:pt>
                <c:pt idx="398">
                  <c:v>12.87</c:v>
                </c:pt>
                <c:pt idx="399">
                  <c:v>12.01</c:v>
                </c:pt>
                <c:pt idx="400">
                  <c:v>11.46</c:v>
                </c:pt>
                <c:pt idx="401">
                  <c:v>11.96</c:v>
                </c:pt>
                <c:pt idx="402">
                  <c:v>11.85</c:v>
                </c:pt>
                <c:pt idx="403">
                  <c:v>12.12</c:v>
                </c:pt>
                <c:pt idx="404">
                  <c:v>11.19</c:v>
                </c:pt>
                <c:pt idx="405">
                  <c:v>11.39</c:v>
                </c:pt>
                <c:pt idx="406">
                  <c:v>12.26</c:v>
                </c:pt>
                <c:pt idx="407">
                  <c:v>12.38</c:v>
                </c:pt>
                <c:pt idx="408">
                  <c:v>11.59</c:v>
                </c:pt>
                <c:pt idx="409">
                  <c:v>11.59</c:v>
                </c:pt>
                <c:pt idx="410">
                  <c:v>11.62</c:v>
                </c:pt>
                <c:pt idx="411">
                  <c:v>14.19</c:v>
                </c:pt>
                <c:pt idx="412">
                  <c:v>17.18</c:v>
                </c:pt>
                <c:pt idx="413">
                  <c:v>14.26</c:v>
                </c:pt>
                <c:pt idx="414">
                  <c:v>14.32</c:v>
                </c:pt>
                <c:pt idx="415">
                  <c:v>18.12</c:v>
                </c:pt>
                <c:pt idx="416">
                  <c:v>17.25</c:v>
                </c:pt>
                <c:pt idx="417">
                  <c:v>15.89</c:v>
                </c:pt>
                <c:pt idx="418">
                  <c:v>13.08</c:v>
                </c:pt>
                <c:pt idx="419">
                  <c:v>13.97</c:v>
                </c:pt>
                <c:pt idx="420">
                  <c:v>18.05</c:v>
                </c:pt>
                <c:pt idx="421">
                  <c:v>17.399999999999999</c:v>
                </c:pt>
                <c:pt idx="422">
                  <c:v>14.33</c:v>
                </c:pt>
                <c:pt idx="423">
                  <c:v>14.34</c:v>
                </c:pt>
                <c:pt idx="424">
                  <c:v>14.3</c:v>
                </c:pt>
                <c:pt idx="425">
                  <c:v>11.64</c:v>
                </c:pt>
                <c:pt idx="426">
                  <c:v>12.31</c:v>
                </c:pt>
                <c:pt idx="427">
                  <c:v>11.96</c:v>
                </c:pt>
                <c:pt idx="428">
                  <c:v>13.16</c:v>
                </c:pt>
                <c:pt idx="429">
                  <c:v>11.76</c:v>
                </c:pt>
                <c:pt idx="430">
                  <c:v>12.59</c:v>
                </c:pt>
                <c:pt idx="431">
                  <c:v>11.98</c:v>
                </c:pt>
                <c:pt idx="432">
                  <c:v>11.56</c:v>
                </c:pt>
                <c:pt idx="433">
                  <c:v>10.75</c:v>
                </c:pt>
                <c:pt idx="434">
                  <c:v>10.63</c:v>
                </c:pt>
                <c:pt idx="435">
                  <c:v>10.8</c:v>
                </c:pt>
                <c:pt idx="436">
                  <c:v>11.16</c:v>
                </c:pt>
                <c:pt idx="437">
                  <c:v>10.79</c:v>
                </c:pt>
                <c:pt idx="438">
                  <c:v>10.050000000000001</c:v>
                </c:pt>
                <c:pt idx="439">
                  <c:v>10.73</c:v>
                </c:pt>
                <c:pt idx="440">
                  <c:v>11.66</c:v>
                </c:pt>
                <c:pt idx="441">
                  <c:v>12.07</c:v>
                </c:pt>
                <c:pt idx="442">
                  <c:v>10.050000000000001</c:v>
                </c:pt>
                <c:pt idx="443">
                  <c:v>11.36</c:v>
                </c:pt>
                <c:pt idx="444">
                  <c:v>11.56</c:v>
                </c:pt>
                <c:pt idx="445">
                  <c:v>12.14</c:v>
                </c:pt>
                <c:pt idx="446">
                  <c:v>10.15</c:v>
                </c:pt>
                <c:pt idx="447">
                  <c:v>10.4</c:v>
                </c:pt>
                <c:pt idx="448">
                  <c:v>11.13</c:v>
                </c:pt>
                <c:pt idx="449">
                  <c:v>10.08</c:v>
                </c:pt>
                <c:pt idx="450">
                  <c:v>11.1</c:v>
                </c:pt>
                <c:pt idx="451">
                  <c:v>10.02</c:v>
                </c:pt>
                <c:pt idx="452">
                  <c:v>10.58</c:v>
                </c:pt>
                <c:pt idx="453">
                  <c:v>18.61</c:v>
                </c:pt>
                <c:pt idx="454">
                  <c:v>14.09</c:v>
                </c:pt>
                <c:pt idx="455">
                  <c:v>16.79</c:v>
                </c:pt>
                <c:pt idx="456">
                  <c:v>12.95</c:v>
                </c:pt>
                <c:pt idx="457">
                  <c:v>14.64</c:v>
                </c:pt>
                <c:pt idx="458">
                  <c:v>13.23</c:v>
                </c:pt>
                <c:pt idx="459">
                  <c:v>12.2</c:v>
                </c:pt>
                <c:pt idx="460">
                  <c:v>12.07</c:v>
                </c:pt>
                <c:pt idx="461">
                  <c:v>12.45</c:v>
                </c:pt>
                <c:pt idx="462">
                  <c:v>12.91</c:v>
                </c:pt>
                <c:pt idx="463">
                  <c:v>12.95</c:v>
                </c:pt>
                <c:pt idx="464">
                  <c:v>12.76</c:v>
                </c:pt>
                <c:pt idx="465">
                  <c:v>13.34</c:v>
                </c:pt>
                <c:pt idx="466">
                  <c:v>12.78</c:v>
                </c:pt>
                <c:pt idx="467">
                  <c:v>14.84</c:v>
                </c:pt>
                <c:pt idx="468">
                  <c:v>13.94</c:v>
                </c:pt>
                <c:pt idx="469">
                  <c:v>15.75</c:v>
                </c:pt>
                <c:pt idx="470">
                  <c:v>16.23</c:v>
                </c:pt>
                <c:pt idx="471">
                  <c:v>14.72</c:v>
                </c:pt>
                <c:pt idx="472">
                  <c:v>15.15</c:v>
                </c:pt>
                <c:pt idx="473">
                  <c:v>16.95</c:v>
                </c:pt>
                <c:pt idx="474">
                  <c:v>24.17</c:v>
                </c:pt>
                <c:pt idx="475">
                  <c:v>25.16</c:v>
                </c:pt>
                <c:pt idx="476">
                  <c:v>28.3</c:v>
                </c:pt>
                <c:pt idx="477">
                  <c:v>29.99</c:v>
                </c:pt>
                <c:pt idx="478">
                  <c:v>20.72</c:v>
                </c:pt>
                <c:pt idx="479">
                  <c:v>23.38</c:v>
                </c:pt>
                <c:pt idx="480">
                  <c:v>26.23</c:v>
                </c:pt>
                <c:pt idx="481">
                  <c:v>24.92</c:v>
                </c:pt>
                <c:pt idx="482">
                  <c:v>19</c:v>
                </c:pt>
                <c:pt idx="483">
                  <c:v>18</c:v>
                </c:pt>
                <c:pt idx="484">
                  <c:v>16.91</c:v>
                </c:pt>
                <c:pt idx="485">
                  <c:v>17.73</c:v>
                </c:pt>
                <c:pt idx="486">
                  <c:v>22.96</c:v>
                </c:pt>
                <c:pt idx="487">
                  <c:v>19.559999999999999</c:v>
                </c:pt>
                <c:pt idx="488">
                  <c:v>23.01</c:v>
                </c:pt>
                <c:pt idx="489">
                  <c:v>28.5</c:v>
                </c:pt>
                <c:pt idx="490">
                  <c:v>25.49</c:v>
                </c:pt>
                <c:pt idx="491">
                  <c:v>25.61</c:v>
                </c:pt>
                <c:pt idx="492">
                  <c:v>22.87</c:v>
                </c:pt>
                <c:pt idx="493">
                  <c:v>20.85</c:v>
                </c:pt>
                <c:pt idx="494">
                  <c:v>23.27</c:v>
                </c:pt>
                <c:pt idx="495">
                  <c:v>18.47</c:v>
                </c:pt>
                <c:pt idx="496">
                  <c:v>20.74</c:v>
                </c:pt>
                <c:pt idx="497">
                  <c:v>23.94</c:v>
                </c:pt>
                <c:pt idx="498">
                  <c:v>23.68</c:v>
                </c:pt>
                <c:pt idx="499">
                  <c:v>27.18</c:v>
                </c:pt>
                <c:pt idx="500">
                  <c:v>29.08</c:v>
                </c:pt>
                <c:pt idx="501">
                  <c:v>24.02</c:v>
                </c:pt>
                <c:pt idx="502">
                  <c:v>28.01</c:v>
                </c:pt>
                <c:pt idx="503">
                  <c:v>25.02</c:v>
                </c:pt>
                <c:pt idx="504">
                  <c:v>24.06</c:v>
                </c:pt>
                <c:pt idx="505">
                  <c:v>26.54</c:v>
                </c:pt>
                <c:pt idx="506">
                  <c:v>27.49</c:v>
                </c:pt>
                <c:pt idx="507">
                  <c:v>31.16</c:v>
                </c:pt>
                <c:pt idx="508">
                  <c:v>26.62</c:v>
                </c:pt>
                <c:pt idx="509">
                  <c:v>25.71</c:v>
                </c:pt>
                <c:pt idx="510">
                  <c:v>22.45</c:v>
                </c:pt>
                <c:pt idx="511">
                  <c:v>23.46</c:v>
                </c:pt>
                <c:pt idx="512">
                  <c:v>20.13</c:v>
                </c:pt>
                <c:pt idx="513">
                  <c:v>19.59</c:v>
                </c:pt>
                <c:pt idx="514">
                  <c:v>18.18</c:v>
                </c:pt>
                <c:pt idx="515">
                  <c:v>19.41</c:v>
                </c:pt>
                <c:pt idx="516">
                  <c:v>16.47</c:v>
                </c:pt>
                <c:pt idx="517">
                  <c:v>19.55</c:v>
                </c:pt>
                <c:pt idx="518">
                  <c:v>17.829999999999998</c:v>
                </c:pt>
                <c:pt idx="519">
                  <c:v>23.56</c:v>
                </c:pt>
                <c:pt idx="520">
                  <c:v>21.22</c:v>
                </c:pt>
                <c:pt idx="521">
                  <c:v>22.87</c:v>
                </c:pt>
                <c:pt idx="522">
                  <c:v>23.44</c:v>
                </c:pt>
                <c:pt idx="523">
                  <c:v>24.78</c:v>
                </c:pt>
                <c:pt idx="524">
                  <c:v>27.49</c:v>
                </c:pt>
                <c:pt idx="525">
                  <c:v>24.05</c:v>
                </c:pt>
                <c:pt idx="526">
                  <c:v>22.91</c:v>
                </c:pt>
                <c:pt idx="527">
                  <c:v>22.57</c:v>
                </c:pt>
                <c:pt idx="528">
                  <c:v>20.66</c:v>
                </c:pt>
                <c:pt idx="529">
                  <c:v>19.579999999999998</c:v>
                </c:pt>
                <c:pt idx="530">
                  <c:v>18.809999999999999</c:v>
                </c:pt>
                <c:pt idx="531">
                  <c:v>20.65</c:v>
                </c:pt>
                <c:pt idx="532">
                  <c:v>23.06</c:v>
                </c:pt>
                <c:pt idx="533">
                  <c:v>25.66</c:v>
                </c:pt>
                <c:pt idx="534">
                  <c:v>32.07</c:v>
                </c:pt>
                <c:pt idx="535">
                  <c:v>34.74</c:v>
                </c:pt>
                <c:pt idx="536">
                  <c:v>45.14</c:v>
                </c:pt>
                <c:pt idx="537">
                  <c:v>69.95</c:v>
                </c:pt>
                <c:pt idx="538">
                  <c:v>70.33</c:v>
                </c:pt>
                <c:pt idx="539">
                  <c:v>79.13</c:v>
                </c:pt>
                <c:pt idx="540">
                  <c:v>59.89</c:v>
                </c:pt>
                <c:pt idx="541">
                  <c:v>56.1</c:v>
                </c:pt>
                <c:pt idx="542">
                  <c:v>66.31</c:v>
                </c:pt>
                <c:pt idx="543">
                  <c:v>72.67</c:v>
                </c:pt>
                <c:pt idx="544">
                  <c:v>55.28</c:v>
                </c:pt>
                <c:pt idx="545">
                  <c:v>59.93</c:v>
                </c:pt>
                <c:pt idx="546">
                  <c:v>54.28</c:v>
                </c:pt>
                <c:pt idx="547">
                  <c:v>44.93</c:v>
                </c:pt>
                <c:pt idx="548">
                  <c:v>43.38</c:v>
                </c:pt>
                <c:pt idx="549">
                  <c:v>39.19</c:v>
                </c:pt>
                <c:pt idx="550">
                  <c:v>42.82</c:v>
                </c:pt>
                <c:pt idx="551">
                  <c:v>46.11</c:v>
                </c:pt>
                <c:pt idx="552">
                  <c:v>47.27</c:v>
                </c:pt>
                <c:pt idx="553">
                  <c:v>44.84</c:v>
                </c:pt>
                <c:pt idx="554">
                  <c:v>43.37</c:v>
                </c:pt>
                <c:pt idx="555">
                  <c:v>42.93</c:v>
                </c:pt>
                <c:pt idx="556">
                  <c:v>49.3</c:v>
                </c:pt>
                <c:pt idx="557">
                  <c:v>46.35</c:v>
                </c:pt>
                <c:pt idx="558">
                  <c:v>49.33</c:v>
                </c:pt>
                <c:pt idx="559">
                  <c:v>42.36</c:v>
                </c:pt>
                <c:pt idx="560">
                  <c:v>45.89</c:v>
                </c:pt>
                <c:pt idx="561">
                  <c:v>41.04</c:v>
                </c:pt>
                <c:pt idx="562">
                  <c:v>39.700000000000003</c:v>
                </c:pt>
                <c:pt idx="563">
                  <c:v>36.53</c:v>
                </c:pt>
                <c:pt idx="564">
                  <c:v>33.94</c:v>
                </c:pt>
                <c:pt idx="565">
                  <c:v>36.82</c:v>
                </c:pt>
                <c:pt idx="566">
                  <c:v>35.299999999999997</c:v>
                </c:pt>
                <c:pt idx="567">
                  <c:v>32.049999999999997</c:v>
                </c:pt>
                <c:pt idx="568">
                  <c:v>33.119999999999997</c:v>
                </c:pt>
                <c:pt idx="569">
                  <c:v>32.630000000000003</c:v>
                </c:pt>
                <c:pt idx="570">
                  <c:v>28.92</c:v>
                </c:pt>
                <c:pt idx="571">
                  <c:v>29.62</c:v>
                </c:pt>
                <c:pt idx="572">
                  <c:v>28.15</c:v>
                </c:pt>
                <c:pt idx="573">
                  <c:v>27.99</c:v>
                </c:pt>
                <c:pt idx="574">
                  <c:v>25.93</c:v>
                </c:pt>
                <c:pt idx="575">
                  <c:v>27.95</c:v>
                </c:pt>
                <c:pt idx="576">
                  <c:v>29.02</c:v>
                </c:pt>
                <c:pt idx="577">
                  <c:v>24.34</c:v>
                </c:pt>
                <c:pt idx="578">
                  <c:v>23.09</c:v>
                </c:pt>
                <c:pt idx="579">
                  <c:v>25.92</c:v>
                </c:pt>
                <c:pt idx="580">
                  <c:v>24.76</c:v>
                </c:pt>
                <c:pt idx="581">
                  <c:v>24.27</c:v>
                </c:pt>
                <c:pt idx="582">
                  <c:v>25.01</c:v>
                </c:pt>
                <c:pt idx="583">
                  <c:v>24.76</c:v>
                </c:pt>
                <c:pt idx="584">
                  <c:v>25.26</c:v>
                </c:pt>
                <c:pt idx="585">
                  <c:v>24.15</c:v>
                </c:pt>
                <c:pt idx="586">
                  <c:v>23.92</c:v>
                </c:pt>
                <c:pt idx="587">
                  <c:v>25.61</c:v>
                </c:pt>
                <c:pt idx="588">
                  <c:v>28.68</c:v>
                </c:pt>
                <c:pt idx="589">
                  <c:v>23.12</c:v>
                </c:pt>
                <c:pt idx="590">
                  <c:v>21.43</c:v>
                </c:pt>
                <c:pt idx="591">
                  <c:v>22.27</c:v>
                </c:pt>
                <c:pt idx="592">
                  <c:v>30.69</c:v>
                </c:pt>
                <c:pt idx="593">
                  <c:v>24.19</c:v>
                </c:pt>
                <c:pt idx="594">
                  <c:v>23.36</c:v>
                </c:pt>
                <c:pt idx="595">
                  <c:v>22.19</c:v>
                </c:pt>
                <c:pt idx="596">
                  <c:v>24.74</c:v>
                </c:pt>
                <c:pt idx="597">
                  <c:v>21.25</c:v>
                </c:pt>
                <c:pt idx="598">
                  <c:v>21.59</c:v>
                </c:pt>
                <c:pt idx="599">
                  <c:v>21.68</c:v>
                </c:pt>
                <c:pt idx="600">
                  <c:v>19.47</c:v>
                </c:pt>
                <c:pt idx="601">
                  <c:v>21.68</c:v>
                </c:pt>
                <c:pt idx="602">
                  <c:v>18.13</c:v>
                </c:pt>
                <c:pt idx="603">
                  <c:v>17.91</c:v>
                </c:pt>
                <c:pt idx="604">
                  <c:v>27.31</c:v>
                </c:pt>
                <c:pt idx="605">
                  <c:v>24.62</c:v>
                </c:pt>
                <c:pt idx="606">
                  <c:v>26.11</c:v>
                </c:pt>
                <c:pt idx="607">
                  <c:v>22.73</c:v>
                </c:pt>
                <c:pt idx="608">
                  <c:v>20.02</c:v>
                </c:pt>
                <c:pt idx="609">
                  <c:v>19.5</c:v>
                </c:pt>
                <c:pt idx="610">
                  <c:v>17.420000000000002</c:v>
                </c:pt>
                <c:pt idx="611">
                  <c:v>17.579999999999998</c:v>
                </c:pt>
                <c:pt idx="612">
                  <c:v>16.97</c:v>
                </c:pt>
                <c:pt idx="613">
                  <c:v>17.77</c:v>
                </c:pt>
                <c:pt idx="614">
                  <c:v>17.47</c:v>
                </c:pt>
                <c:pt idx="615">
                  <c:v>16.14</c:v>
                </c:pt>
                <c:pt idx="616">
                  <c:v>18.36</c:v>
                </c:pt>
                <c:pt idx="617">
                  <c:v>16.62</c:v>
                </c:pt>
                <c:pt idx="618">
                  <c:v>22.05</c:v>
                </c:pt>
                <c:pt idx="619">
                  <c:v>40.950000000000003</c:v>
                </c:pt>
                <c:pt idx="620">
                  <c:v>31.24</c:v>
                </c:pt>
                <c:pt idx="621">
                  <c:v>40.1</c:v>
                </c:pt>
                <c:pt idx="622">
                  <c:v>32.07</c:v>
                </c:pt>
                <c:pt idx="623">
                  <c:v>35.479999999999997</c:v>
                </c:pt>
                <c:pt idx="624">
                  <c:v>28.79</c:v>
                </c:pt>
                <c:pt idx="625">
                  <c:v>23.95</c:v>
                </c:pt>
                <c:pt idx="626">
                  <c:v>28.53</c:v>
                </c:pt>
                <c:pt idx="627">
                  <c:v>30.12</c:v>
                </c:pt>
                <c:pt idx="628">
                  <c:v>24.98</c:v>
                </c:pt>
                <c:pt idx="629">
                  <c:v>26.25</c:v>
                </c:pt>
                <c:pt idx="630">
                  <c:v>23.47</c:v>
                </c:pt>
                <c:pt idx="631">
                  <c:v>23.5</c:v>
                </c:pt>
                <c:pt idx="632">
                  <c:v>21.74</c:v>
                </c:pt>
                <c:pt idx="633">
                  <c:v>26.24</c:v>
                </c:pt>
                <c:pt idx="634">
                  <c:v>25.49</c:v>
                </c:pt>
                <c:pt idx="635">
                  <c:v>24.45</c:v>
                </c:pt>
                <c:pt idx="636">
                  <c:v>21.31</c:v>
                </c:pt>
                <c:pt idx="637">
                  <c:v>21.99</c:v>
                </c:pt>
                <c:pt idx="638">
                  <c:v>22.01</c:v>
                </c:pt>
                <c:pt idx="639">
                  <c:v>21.71</c:v>
                </c:pt>
                <c:pt idx="640">
                  <c:v>22.5</c:v>
                </c:pt>
                <c:pt idx="641">
                  <c:v>20.71</c:v>
                </c:pt>
                <c:pt idx="642">
                  <c:v>19.03</c:v>
                </c:pt>
                <c:pt idx="643">
                  <c:v>18.78</c:v>
                </c:pt>
                <c:pt idx="644">
                  <c:v>21.2</c:v>
                </c:pt>
                <c:pt idx="645">
                  <c:v>18.260000000000002</c:v>
                </c:pt>
                <c:pt idx="646">
                  <c:v>20.61</c:v>
                </c:pt>
                <c:pt idx="647">
                  <c:v>18.04</c:v>
                </c:pt>
                <c:pt idx="648">
                  <c:v>22.22</c:v>
                </c:pt>
                <c:pt idx="649">
                  <c:v>18.010000000000002</c:v>
                </c:pt>
                <c:pt idx="650">
                  <c:v>17.61</c:v>
                </c:pt>
                <c:pt idx="651">
                  <c:v>16.11</c:v>
                </c:pt>
                <c:pt idx="652">
                  <c:v>16.47</c:v>
                </c:pt>
                <c:pt idx="653">
                  <c:v>17.75</c:v>
                </c:pt>
                <c:pt idx="654">
                  <c:v>17.14</c:v>
                </c:pt>
                <c:pt idx="655">
                  <c:v>15.46</c:v>
                </c:pt>
                <c:pt idx="656">
                  <c:v>18.47</c:v>
                </c:pt>
                <c:pt idx="657">
                  <c:v>20.04</c:v>
                </c:pt>
                <c:pt idx="658">
                  <c:v>15.93</c:v>
                </c:pt>
                <c:pt idx="659">
                  <c:v>15.69</c:v>
                </c:pt>
                <c:pt idx="660">
                  <c:v>16.43</c:v>
                </c:pt>
                <c:pt idx="661">
                  <c:v>19.22</c:v>
                </c:pt>
                <c:pt idx="662">
                  <c:v>19.059999999999999</c:v>
                </c:pt>
                <c:pt idx="663">
                  <c:v>20.079999999999998</c:v>
                </c:pt>
                <c:pt idx="664">
                  <c:v>24.44</c:v>
                </c:pt>
                <c:pt idx="665">
                  <c:v>17.91</c:v>
                </c:pt>
                <c:pt idx="666">
                  <c:v>17.399999999999999</c:v>
                </c:pt>
                <c:pt idx="667">
                  <c:v>17.87</c:v>
                </c:pt>
                <c:pt idx="668">
                  <c:v>15.32</c:v>
                </c:pt>
                <c:pt idx="669">
                  <c:v>14.69</c:v>
                </c:pt>
                <c:pt idx="670">
                  <c:v>14.75</c:v>
                </c:pt>
                <c:pt idx="671">
                  <c:v>18.399999999999999</c:v>
                </c:pt>
                <c:pt idx="672">
                  <c:v>17.07</c:v>
                </c:pt>
                <c:pt idx="673">
                  <c:v>17.43</c:v>
                </c:pt>
                <c:pt idx="674">
                  <c:v>15.98</c:v>
                </c:pt>
                <c:pt idx="675">
                  <c:v>17.95</c:v>
                </c:pt>
                <c:pt idx="676">
                  <c:v>18.86</c:v>
                </c:pt>
                <c:pt idx="677">
                  <c:v>21.85</c:v>
                </c:pt>
                <c:pt idx="678">
                  <c:v>21.1</c:v>
                </c:pt>
                <c:pt idx="679">
                  <c:v>15.87</c:v>
                </c:pt>
                <c:pt idx="680">
                  <c:v>15.95</c:v>
                </c:pt>
                <c:pt idx="681">
                  <c:v>19.53</c:v>
                </c:pt>
                <c:pt idx="682">
                  <c:v>17.52</c:v>
                </c:pt>
                <c:pt idx="683">
                  <c:v>25.25</c:v>
                </c:pt>
                <c:pt idx="684">
                  <c:v>32</c:v>
                </c:pt>
                <c:pt idx="685">
                  <c:v>36.36</c:v>
                </c:pt>
                <c:pt idx="686">
                  <c:v>43.05</c:v>
                </c:pt>
                <c:pt idx="687">
                  <c:v>35.590000000000003</c:v>
                </c:pt>
                <c:pt idx="688">
                  <c:v>33.92</c:v>
                </c:pt>
                <c:pt idx="689">
                  <c:v>38.520000000000003</c:v>
                </c:pt>
                <c:pt idx="690">
                  <c:v>30.98</c:v>
                </c:pt>
                <c:pt idx="691">
                  <c:v>41.25</c:v>
                </c:pt>
                <c:pt idx="692">
                  <c:v>42.96</c:v>
                </c:pt>
                <c:pt idx="693">
                  <c:v>36.200000000000003</c:v>
                </c:pt>
                <c:pt idx="694">
                  <c:v>28.24</c:v>
                </c:pt>
                <c:pt idx="695">
                  <c:v>31.32</c:v>
                </c:pt>
                <c:pt idx="696">
                  <c:v>24.53</c:v>
                </c:pt>
                <c:pt idx="697">
                  <c:v>30.16</c:v>
                </c:pt>
                <c:pt idx="698">
                  <c:v>30.04</c:v>
                </c:pt>
                <c:pt idx="699">
                  <c:v>32</c:v>
                </c:pt>
                <c:pt idx="700">
                  <c:v>34.47</c:v>
                </c:pt>
                <c:pt idx="701">
                  <c:v>27.52</c:v>
                </c:pt>
                <c:pt idx="702">
                  <c:v>26.38</c:v>
                </c:pt>
                <c:pt idx="703">
                  <c:v>24.29</c:v>
                </c:pt>
                <c:pt idx="704">
                  <c:v>20.73</c:v>
                </c:pt>
                <c:pt idx="705">
                  <c:v>23.4</c:v>
                </c:pt>
                <c:pt idx="706">
                  <c:v>20.63</c:v>
                </c:pt>
                <c:pt idx="707">
                  <c:v>20.91</c:v>
                </c:pt>
                <c:pt idx="708">
                  <c:v>18.28</c:v>
                </c:pt>
                <c:pt idx="709">
                  <c:v>18.53</c:v>
                </c:pt>
                <c:pt idx="710">
                  <c:v>17.100000000000001</c:v>
                </c:pt>
                <c:pt idx="711">
                  <c:v>20.79</c:v>
                </c:pt>
                <c:pt idx="712">
                  <c:v>17.78</c:v>
                </c:pt>
                <c:pt idx="713">
                  <c:v>17.309999999999999</c:v>
                </c:pt>
                <c:pt idx="714">
                  <c:v>17.29</c:v>
                </c:pt>
                <c:pt idx="715">
                  <c:v>17.11</c:v>
                </c:pt>
                <c:pt idx="716">
                  <c:v>14.47</c:v>
                </c:pt>
                <c:pt idx="717">
                  <c:v>14.82</c:v>
                </c:pt>
                <c:pt idx="718">
                  <c:v>15.5</c:v>
                </c:pt>
                <c:pt idx="719">
                  <c:v>16.7</c:v>
                </c:pt>
                <c:pt idx="720">
                  <c:v>19.55</c:v>
                </c:pt>
                <c:pt idx="721">
                  <c:v>17.440000000000001</c:v>
                </c:pt>
                <c:pt idx="722">
                  <c:v>16.32</c:v>
                </c:pt>
                <c:pt idx="723">
                  <c:v>19.16</c:v>
                </c:pt>
                <c:pt idx="724">
                  <c:v>19.89</c:v>
                </c:pt>
                <c:pt idx="725">
                  <c:v>25.1</c:v>
                </c:pt>
                <c:pt idx="726">
                  <c:v>21.76</c:v>
                </c:pt>
                <c:pt idx="727">
                  <c:v>26.66</c:v>
                </c:pt>
                <c:pt idx="728">
                  <c:v>21.23</c:v>
                </c:pt>
                <c:pt idx="729">
                  <c:v>21.11</c:v>
                </c:pt>
                <c:pt idx="730">
                  <c:v>18.11</c:v>
                </c:pt>
                <c:pt idx="731">
                  <c:v>17.079999999999998</c:v>
                </c:pt>
                <c:pt idx="732">
                  <c:v>17.100000000000001</c:v>
                </c:pt>
                <c:pt idx="733">
                  <c:v>16.739999999999998</c:v>
                </c:pt>
                <c:pt idx="734">
                  <c:v>16.27</c:v>
                </c:pt>
                <c:pt idx="735">
                  <c:v>16.7</c:v>
                </c:pt>
                <c:pt idx="736">
                  <c:v>15.64</c:v>
                </c:pt>
                <c:pt idx="737">
                  <c:v>14.74</c:v>
                </c:pt>
                <c:pt idx="738">
                  <c:v>13.45</c:v>
                </c:pt>
                <c:pt idx="739">
                  <c:v>15.18</c:v>
                </c:pt>
                <c:pt idx="740">
                  <c:v>17.47</c:v>
                </c:pt>
                <c:pt idx="741">
                  <c:v>14.38</c:v>
                </c:pt>
                <c:pt idx="742">
                  <c:v>14.51</c:v>
                </c:pt>
                <c:pt idx="743">
                  <c:v>13.98</c:v>
                </c:pt>
                <c:pt idx="744">
                  <c:v>15.73</c:v>
                </c:pt>
                <c:pt idx="745">
                  <c:v>14.33</c:v>
                </c:pt>
                <c:pt idx="746">
                  <c:v>16.14</c:v>
                </c:pt>
                <c:pt idx="747">
                  <c:v>17.059999999999999</c:v>
                </c:pt>
                <c:pt idx="748">
                  <c:v>17.809999999999999</c:v>
                </c:pt>
                <c:pt idx="749">
                  <c:v>17.59</c:v>
                </c:pt>
                <c:pt idx="750">
                  <c:v>18.61</c:v>
                </c:pt>
                <c:pt idx="751">
                  <c:v>16.41</c:v>
                </c:pt>
                <c:pt idx="752">
                  <c:v>15.14</c:v>
                </c:pt>
                <c:pt idx="753">
                  <c:v>15.87</c:v>
                </c:pt>
                <c:pt idx="754">
                  <c:v>15.9</c:v>
                </c:pt>
                <c:pt idx="755">
                  <c:v>17</c:v>
                </c:pt>
                <c:pt idx="756">
                  <c:v>17.84</c:v>
                </c:pt>
                <c:pt idx="757">
                  <c:v>22.72</c:v>
                </c:pt>
                <c:pt idx="758">
                  <c:v>13.83</c:v>
                </c:pt>
                <c:pt idx="759">
                  <c:v>13.36</c:v>
                </c:pt>
                <c:pt idx="760">
                  <c:v>12.46</c:v>
                </c:pt>
                <c:pt idx="761">
                  <c:v>12.89</c:v>
                </c:pt>
                <c:pt idx="762">
                  <c:v>12.9</c:v>
                </c:pt>
                <c:pt idx="763">
                  <c:v>13.02</c:v>
                </c:pt>
                <c:pt idx="764">
                  <c:v>12.46</c:v>
                </c:pt>
                <c:pt idx="765">
                  <c:v>14.17</c:v>
                </c:pt>
                <c:pt idx="766">
                  <c:v>15.36</c:v>
                </c:pt>
                <c:pt idx="767">
                  <c:v>12.59</c:v>
                </c:pt>
                <c:pt idx="768">
                  <c:v>11.3</c:v>
                </c:pt>
                <c:pt idx="769">
                  <c:v>13.57</c:v>
                </c:pt>
                <c:pt idx="770">
                  <c:v>12.7</c:v>
                </c:pt>
                <c:pt idx="771">
                  <c:v>13.92</c:v>
                </c:pt>
                <c:pt idx="772">
                  <c:v>12.06</c:v>
                </c:pt>
                <c:pt idx="773">
                  <c:v>14.97</c:v>
                </c:pt>
                <c:pt idx="774">
                  <c:v>13.61</c:v>
                </c:pt>
                <c:pt idx="775">
                  <c:v>12.85</c:v>
                </c:pt>
                <c:pt idx="776">
                  <c:v>12.59</c:v>
                </c:pt>
                <c:pt idx="777">
                  <c:v>12.45</c:v>
                </c:pt>
                <c:pt idx="778">
                  <c:v>13.99</c:v>
                </c:pt>
                <c:pt idx="779">
                  <c:v>16.3</c:v>
                </c:pt>
                <c:pt idx="780">
                  <c:v>15.14</c:v>
                </c:pt>
                <c:pt idx="781">
                  <c:v>17.149999999999999</c:v>
                </c:pt>
                <c:pt idx="782">
                  <c:v>18.899999999999999</c:v>
                </c:pt>
                <c:pt idx="783">
                  <c:v>16.86</c:v>
                </c:pt>
                <c:pt idx="784">
                  <c:v>14.89</c:v>
                </c:pt>
                <c:pt idx="785">
                  <c:v>13.84</c:v>
                </c:pt>
                <c:pt idx="786">
                  <c:v>12.54</c:v>
                </c:pt>
                <c:pt idx="787">
                  <c:v>12.72</c:v>
                </c:pt>
                <c:pt idx="788">
                  <c:v>11.98</c:v>
                </c:pt>
                <c:pt idx="789">
                  <c:v>13.41</c:v>
                </c:pt>
                <c:pt idx="790">
                  <c:v>14.37</c:v>
                </c:pt>
                <c:pt idx="791">
                  <c:v>13.98</c:v>
                </c:pt>
                <c:pt idx="792">
                  <c:v>17.010000000000002</c:v>
                </c:pt>
                <c:pt idx="793">
                  <c:v>15.85</c:v>
                </c:pt>
                <c:pt idx="794">
                  <c:v>14.16</c:v>
                </c:pt>
                <c:pt idx="795">
                  <c:v>13.12</c:v>
                </c:pt>
                <c:pt idx="796">
                  <c:v>15.46</c:v>
                </c:pt>
                <c:pt idx="797">
                  <c:v>16.739999999999998</c:v>
                </c:pt>
                <c:pt idx="798">
                  <c:v>15.72</c:v>
                </c:pt>
                <c:pt idx="799">
                  <c:v>13.04</c:v>
                </c:pt>
                <c:pt idx="800">
                  <c:v>13.09</c:v>
                </c:pt>
                <c:pt idx="801">
                  <c:v>13.28</c:v>
                </c:pt>
                <c:pt idx="802">
                  <c:v>12.9</c:v>
                </c:pt>
                <c:pt idx="803">
                  <c:v>12.19</c:v>
                </c:pt>
                <c:pt idx="804">
                  <c:v>12.26</c:v>
                </c:pt>
                <c:pt idx="805">
                  <c:v>13.7</c:v>
                </c:pt>
                <c:pt idx="806">
                  <c:v>13.79</c:v>
                </c:pt>
                <c:pt idx="807">
                  <c:v>15.76</c:v>
                </c:pt>
                <c:pt idx="808">
                  <c:v>13.79</c:v>
                </c:pt>
                <c:pt idx="809">
                  <c:v>12.46</c:v>
                </c:pt>
                <c:pt idx="810">
                  <c:v>13.76</c:v>
                </c:pt>
                <c:pt idx="811">
                  <c:v>12.14</c:v>
                </c:pt>
                <c:pt idx="812">
                  <c:v>12.44</c:v>
                </c:pt>
                <c:pt idx="813">
                  <c:v>18.14</c:v>
                </c:pt>
                <c:pt idx="814">
                  <c:v>18.41</c:v>
                </c:pt>
                <c:pt idx="815">
                  <c:v>15.29</c:v>
                </c:pt>
                <c:pt idx="816">
                  <c:v>13.57</c:v>
                </c:pt>
                <c:pt idx="817">
                  <c:v>14.68</c:v>
                </c:pt>
                <c:pt idx="818">
                  <c:v>14</c:v>
                </c:pt>
                <c:pt idx="819">
                  <c:v>14.11</c:v>
                </c:pt>
                <c:pt idx="820">
                  <c:v>17.82</c:v>
                </c:pt>
                <c:pt idx="821">
                  <c:v>15</c:v>
                </c:pt>
                <c:pt idx="822">
                  <c:v>14.41</c:v>
                </c:pt>
                <c:pt idx="823">
                  <c:v>13.96</c:v>
                </c:pt>
                <c:pt idx="824">
                  <c:v>17.03</c:v>
                </c:pt>
                <c:pt idx="825">
                  <c:v>13.36</c:v>
                </c:pt>
                <c:pt idx="826">
                  <c:v>14.06</c:v>
                </c:pt>
                <c:pt idx="827">
                  <c:v>12.91</c:v>
                </c:pt>
                <c:pt idx="828">
                  <c:v>12.92</c:v>
                </c:pt>
                <c:pt idx="829">
                  <c:v>12.44</c:v>
                </c:pt>
                <c:pt idx="830">
                  <c:v>11.36</c:v>
                </c:pt>
                <c:pt idx="831">
                  <c:v>11.4</c:v>
                </c:pt>
                <c:pt idx="832">
                  <c:v>10.73</c:v>
                </c:pt>
                <c:pt idx="833">
                  <c:v>12.18</c:v>
                </c:pt>
                <c:pt idx="834">
                  <c:v>10.85</c:v>
                </c:pt>
                <c:pt idx="835">
                  <c:v>11.26</c:v>
                </c:pt>
                <c:pt idx="836">
                  <c:v>10.32</c:v>
                </c:pt>
                <c:pt idx="837">
                  <c:v>12.08</c:v>
                </c:pt>
                <c:pt idx="838">
                  <c:v>12.06</c:v>
                </c:pt>
                <c:pt idx="839">
                  <c:v>12.69</c:v>
                </c:pt>
                <c:pt idx="840">
                  <c:v>17.03</c:v>
                </c:pt>
                <c:pt idx="841">
                  <c:v>15.77</c:v>
                </c:pt>
                <c:pt idx="842">
                  <c:v>13.15</c:v>
                </c:pt>
                <c:pt idx="843">
                  <c:v>11.47</c:v>
                </c:pt>
                <c:pt idx="844">
                  <c:v>11.98</c:v>
                </c:pt>
                <c:pt idx="845">
                  <c:v>12.09</c:v>
                </c:pt>
                <c:pt idx="846">
                  <c:v>13.31</c:v>
                </c:pt>
                <c:pt idx="847">
                  <c:v>12.11</c:v>
                </c:pt>
                <c:pt idx="848">
                  <c:v>14.85</c:v>
                </c:pt>
                <c:pt idx="849">
                  <c:v>14.55</c:v>
                </c:pt>
                <c:pt idx="850">
                  <c:v>21.24</c:v>
                </c:pt>
                <c:pt idx="851">
                  <c:v>21.99</c:v>
                </c:pt>
                <c:pt idx="852">
                  <c:v>16.11</c:v>
                </c:pt>
                <c:pt idx="853">
                  <c:v>14.03</c:v>
                </c:pt>
                <c:pt idx="854">
                  <c:v>13.12</c:v>
                </c:pt>
                <c:pt idx="855">
                  <c:v>13.31</c:v>
                </c:pt>
                <c:pt idx="856">
                  <c:v>12.9</c:v>
                </c:pt>
                <c:pt idx="857">
                  <c:v>13.33</c:v>
                </c:pt>
                <c:pt idx="858">
                  <c:v>11.82</c:v>
                </c:pt>
                <c:pt idx="859">
                  <c:v>21.08</c:v>
                </c:pt>
                <c:pt idx="860">
                  <c:v>16.489999999999998</c:v>
                </c:pt>
                <c:pt idx="861">
                  <c:v>14.5</c:v>
                </c:pt>
                <c:pt idx="862">
                  <c:v>17.79</c:v>
                </c:pt>
                <c:pt idx="863">
                  <c:v>17.55</c:v>
                </c:pt>
                <c:pt idx="864">
                  <c:v>20.95</c:v>
                </c:pt>
                <c:pt idx="865">
                  <c:v>16.66</c:v>
                </c:pt>
                <c:pt idx="866">
                  <c:v>20.97</c:v>
                </c:pt>
                <c:pt idx="867">
                  <c:v>17.29</c:v>
                </c:pt>
                <c:pt idx="868">
                  <c:v>14.69</c:v>
                </c:pt>
                <c:pt idx="869">
                  <c:v>14.3</c:v>
                </c:pt>
                <c:pt idx="870">
                  <c:v>13.34</c:v>
                </c:pt>
                <c:pt idx="871">
                  <c:v>15.2</c:v>
                </c:pt>
                <c:pt idx="872">
                  <c:v>16</c:v>
                </c:pt>
                <c:pt idx="873">
                  <c:v>13.02</c:v>
                </c:pt>
                <c:pt idx="874">
                  <c:v>15.07</c:v>
                </c:pt>
                <c:pt idx="875">
                  <c:v>14.67</c:v>
                </c:pt>
                <c:pt idx="876">
                  <c:v>12.58</c:v>
                </c:pt>
                <c:pt idx="877">
                  <c:v>13.89</c:v>
                </c:pt>
                <c:pt idx="878">
                  <c:v>12.29</c:v>
                </c:pt>
                <c:pt idx="879">
                  <c:v>12.7</c:v>
                </c:pt>
                <c:pt idx="880">
                  <c:v>12.86</c:v>
                </c:pt>
                <c:pt idx="881">
                  <c:v>12.38</c:v>
                </c:pt>
                <c:pt idx="882">
                  <c:v>12.13</c:v>
                </c:pt>
                <c:pt idx="883">
                  <c:v>13.84</c:v>
                </c:pt>
                <c:pt idx="884">
                  <c:v>14.21</c:v>
                </c:pt>
                <c:pt idx="885">
                  <c:v>13.78</c:v>
                </c:pt>
                <c:pt idx="886">
                  <c:v>13.96</c:v>
                </c:pt>
                <c:pt idx="887">
                  <c:v>14.02</c:v>
                </c:pt>
                <c:pt idx="888">
                  <c:v>16.79</c:v>
                </c:pt>
                <c:pt idx="889">
                  <c:v>16.829999999999998</c:v>
                </c:pt>
                <c:pt idx="890">
                  <c:v>11.95</c:v>
                </c:pt>
                <c:pt idx="891">
                  <c:v>13.74</c:v>
                </c:pt>
                <c:pt idx="892">
                  <c:v>12.12</c:v>
                </c:pt>
                <c:pt idx="893">
                  <c:v>13.39</c:v>
                </c:pt>
                <c:pt idx="894">
                  <c:v>12.83</c:v>
                </c:pt>
                <c:pt idx="895">
                  <c:v>28.03</c:v>
                </c:pt>
                <c:pt idx="896">
                  <c:v>26.05</c:v>
                </c:pt>
                <c:pt idx="897">
                  <c:v>27.8</c:v>
                </c:pt>
                <c:pt idx="898">
                  <c:v>23.2</c:v>
                </c:pt>
                <c:pt idx="899">
                  <c:v>22.28</c:v>
                </c:pt>
                <c:pt idx="900">
                  <c:v>23.62</c:v>
                </c:pt>
                <c:pt idx="901">
                  <c:v>20.94</c:v>
                </c:pt>
                <c:pt idx="902">
                  <c:v>17.079999999999998</c:v>
                </c:pt>
                <c:pt idx="903">
                  <c:v>15.05</c:v>
                </c:pt>
                <c:pt idx="904">
                  <c:v>14.46</c:v>
                </c:pt>
                <c:pt idx="905">
                  <c:v>15.07</c:v>
                </c:pt>
                <c:pt idx="906">
                  <c:v>14.33</c:v>
                </c:pt>
                <c:pt idx="907">
                  <c:v>20.079999999999998</c:v>
                </c:pt>
                <c:pt idx="908">
                  <c:v>15.47</c:v>
                </c:pt>
                <c:pt idx="909">
                  <c:v>15.12</c:v>
                </c:pt>
                <c:pt idx="910">
                  <c:v>14.81</c:v>
                </c:pt>
                <c:pt idx="911">
                  <c:v>24.39</c:v>
                </c:pt>
                <c:pt idx="912">
                  <c:v>20.7</c:v>
                </c:pt>
                <c:pt idx="913">
                  <c:v>15.74</c:v>
                </c:pt>
                <c:pt idx="914">
                  <c:v>18.21</c:v>
                </c:pt>
                <c:pt idx="915">
                  <c:v>27.01</c:v>
                </c:pt>
                <c:pt idx="916">
                  <c:v>27.02</c:v>
                </c:pt>
                <c:pt idx="917">
                  <c:v>22.34</c:v>
                </c:pt>
                <c:pt idx="918">
                  <c:v>20.2</c:v>
                </c:pt>
                <c:pt idx="919">
                  <c:v>23.38</c:v>
                </c:pt>
                <c:pt idx="920">
                  <c:v>25.4</c:v>
                </c:pt>
                <c:pt idx="921">
                  <c:v>20.53</c:v>
                </c:pt>
                <c:pt idx="922">
                  <c:v>19.809999999999999</c:v>
                </c:pt>
                <c:pt idx="923">
                  <c:v>16.86</c:v>
                </c:pt>
                <c:pt idx="924">
                  <c:v>16.5</c:v>
                </c:pt>
                <c:pt idx="925">
                  <c:v>14.02</c:v>
                </c:pt>
                <c:pt idx="926">
                  <c:v>14.74</c:v>
                </c:pt>
                <c:pt idx="927">
                  <c:v>13.1</c:v>
                </c:pt>
                <c:pt idx="928">
                  <c:v>15.36</c:v>
                </c:pt>
                <c:pt idx="929">
                  <c:v>13.62</c:v>
                </c:pt>
                <c:pt idx="930">
                  <c:v>13.22</c:v>
                </c:pt>
                <c:pt idx="931">
                  <c:v>15.7</c:v>
                </c:pt>
                <c:pt idx="932">
                  <c:v>14.72</c:v>
                </c:pt>
                <c:pt idx="933">
                  <c:v>15.04</c:v>
                </c:pt>
                <c:pt idx="934">
                  <c:v>15.2</c:v>
                </c:pt>
                <c:pt idx="935">
                  <c:v>13.12</c:v>
                </c:pt>
                <c:pt idx="936">
                  <c:v>13.47</c:v>
                </c:pt>
                <c:pt idx="937">
                  <c:v>17.03</c:v>
                </c:pt>
                <c:pt idx="938">
                  <c:v>19.41</c:v>
                </c:pt>
                <c:pt idx="939">
                  <c:v>25.76</c:v>
                </c:pt>
                <c:pt idx="940">
                  <c:v>14.77</c:v>
                </c:pt>
                <c:pt idx="941">
                  <c:v>13.2</c:v>
                </c:pt>
                <c:pt idx="942">
                  <c:v>12.67</c:v>
                </c:pt>
                <c:pt idx="943">
                  <c:v>12.02</c:v>
                </c:pt>
                <c:pt idx="944">
                  <c:v>11.87</c:v>
                </c:pt>
                <c:pt idx="945">
                  <c:v>11.39</c:v>
                </c:pt>
                <c:pt idx="946">
                  <c:v>11.55</c:v>
                </c:pt>
                <c:pt idx="947">
                  <c:v>11.34</c:v>
                </c:pt>
                <c:pt idx="948">
                  <c:v>13.65</c:v>
                </c:pt>
                <c:pt idx="949">
                  <c:v>11.98</c:v>
                </c:pt>
                <c:pt idx="950">
                  <c:v>17.5</c:v>
                </c:pt>
                <c:pt idx="951">
                  <c:v>15.37</c:v>
                </c:pt>
                <c:pt idx="952">
                  <c:v>12.29</c:v>
                </c:pt>
                <c:pt idx="953">
                  <c:v>13.29</c:v>
                </c:pt>
                <c:pt idx="954">
                  <c:v>13.48</c:v>
                </c:pt>
                <c:pt idx="955">
                  <c:v>16.12</c:v>
                </c:pt>
                <c:pt idx="956">
                  <c:v>13.34</c:v>
                </c:pt>
                <c:pt idx="957">
                  <c:v>16.190000000000001</c:v>
                </c:pt>
                <c:pt idx="958">
                  <c:v>22.51</c:v>
                </c:pt>
                <c:pt idx="959">
                  <c:v>14.17</c:v>
                </c:pt>
                <c:pt idx="960">
                  <c:v>12.85</c:v>
                </c:pt>
                <c:pt idx="961">
                  <c:v>12.34</c:v>
                </c:pt>
                <c:pt idx="962">
                  <c:v>14.12</c:v>
                </c:pt>
                <c:pt idx="963">
                  <c:v>11.75</c:v>
                </c:pt>
                <c:pt idx="964">
                  <c:v>12.2</c:v>
                </c:pt>
                <c:pt idx="965">
                  <c:v>11.44</c:v>
                </c:pt>
                <c:pt idx="966">
                  <c:v>14.04</c:v>
                </c:pt>
                <c:pt idx="967">
                  <c:v>11.32</c:v>
                </c:pt>
                <c:pt idx="968">
                  <c:v>11.23</c:v>
                </c:pt>
                <c:pt idx="969">
                  <c:v>11.54</c:v>
                </c:pt>
                <c:pt idx="970">
                  <c:v>10.58</c:v>
                </c:pt>
                <c:pt idx="971">
                  <c:v>10.97</c:v>
                </c:pt>
                <c:pt idx="972">
                  <c:v>10.85</c:v>
                </c:pt>
                <c:pt idx="973">
                  <c:v>11.49</c:v>
                </c:pt>
                <c:pt idx="974">
                  <c:v>11.47</c:v>
                </c:pt>
                <c:pt idx="975">
                  <c:v>10.96</c:v>
                </c:pt>
                <c:pt idx="976">
                  <c:v>11.66</c:v>
                </c:pt>
                <c:pt idx="977">
                  <c:v>11.28</c:v>
                </c:pt>
                <c:pt idx="978">
                  <c:v>12.96</c:v>
                </c:pt>
                <c:pt idx="979">
                  <c:v>12.37</c:v>
                </c:pt>
                <c:pt idx="980">
                  <c:v>12.87</c:v>
                </c:pt>
                <c:pt idx="981">
                  <c:v>15.96</c:v>
                </c:pt>
                <c:pt idx="982">
                  <c:v>14.63</c:v>
                </c:pt>
                <c:pt idx="983">
                  <c:v>10.82</c:v>
                </c:pt>
                <c:pt idx="984">
                  <c:v>10.57</c:v>
                </c:pt>
                <c:pt idx="985">
                  <c:v>10.4</c:v>
                </c:pt>
                <c:pt idx="986">
                  <c:v>12.04</c:v>
                </c:pt>
                <c:pt idx="987">
                  <c:v>9.81</c:v>
                </c:pt>
                <c:pt idx="988">
                  <c:v>9.75</c:v>
                </c:pt>
                <c:pt idx="989">
                  <c:v>10.7</c:v>
                </c:pt>
                <c:pt idx="990">
                  <c:v>10.38</c:v>
                </c:pt>
                <c:pt idx="991">
                  <c:v>10.02</c:v>
                </c:pt>
                <c:pt idx="992">
                  <c:v>11.18</c:v>
                </c:pt>
                <c:pt idx="993">
                  <c:v>11.19</c:v>
                </c:pt>
                <c:pt idx="994">
                  <c:v>9.51</c:v>
                </c:pt>
                <c:pt idx="995">
                  <c:v>9.36</c:v>
                </c:pt>
                <c:pt idx="996">
                  <c:v>10.29</c:v>
                </c:pt>
                <c:pt idx="997">
                  <c:v>10.029999999999999</c:v>
                </c:pt>
                <c:pt idx="998">
                  <c:v>15.51</c:v>
                </c:pt>
                <c:pt idx="999">
                  <c:v>14.26</c:v>
                </c:pt>
                <c:pt idx="1000">
                  <c:v>11.28</c:v>
                </c:pt>
                <c:pt idx="1001">
                  <c:v>10.130000000000001</c:v>
                </c:pt>
                <c:pt idx="1002">
                  <c:v>12.12</c:v>
                </c:pt>
                <c:pt idx="1003">
                  <c:v>10.17</c:v>
                </c:pt>
                <c:pt idx="1004">
                  <c:v>9.59</c:v>
                </c:pt>
                <c:pt idx="1005">
                  <c:v>9.51</c:v>
                </c:pt>
                <c:pt idx="1006">
                  <c:v>9.65</c:v>
                </c:pt>
                <c:pt idx="1007">
                  <c:v>9.61</c:v>
                </c:pt>
                <c:pt idx="1008">
                  <c:v>9.9700000000000006</c:v>
                </c:pt>
                <c:pt idx="1009">
                  <c:v>9.8000000000000007</c:v>
                </c:pt>
                <c:pt idx="1010">
                  <c:v>9.14</c:v>
                </c:pt>
                <c:pt idx="1011">
                  <c:v>11.29</c:v>
                </c:pt>
                <c:pt idx="1012">
                  <c:v>11.43</c:v>
                </c:pt>
                <c:pt idx="1013">
                  <c:v>9.67</c:v>
                </c:pt>
                <c:pt idx="1014">
                  <c:v>11.43</c:v>
                </c:pt>
                <c:pt idx="1015">
                  <c:v>9.58</c:v>
                </c:pt>
                <c:pt idx="1016">
                  <c:v>9.42</c:v>
                </c:pt>
                <c:pt idx="1017">
                  <c:v>9.9</c:v>
                </c:pt>
                <c:pt idx="1018">
                  <c:v>11.04</c:v>
                </c:pt>
                <c:pt idx="1019">
                  <c:v>9.2200000000000006</c:v>
                </c:pt>
                <c:pt idx="1020">
                  <c:v>10.16</c:v>
                </c:pt>
                <c:pt idx="1021">
                  <c:v>11.27</c:v>
                </c:pt>
                <c:pt idx="1022">
                  <c:v>11.08</c:v>
                </c:pt>
                <c:pt idx="1023">
                  <c:v>17.309999999999999</c:v>
                </c:pt>
                <c:pt idx="1024">
                  <c:v>29.06</c:v>
                </c:pt>
                <c:pt idx="1025">
                  <c:v>19.46</c:v>
                </c:pt>
                <c:pt idx="1026">
                  <c:v>16.489999999999998</c:v>
                </c:pt>
                <c:pt idx="1027">
                  <c:v>19.59</c:v>
                </c:pt>
                <c:pt idx="1028">
                  <c:v>14.64</c:v>
                </c:pt>
                <c:pt idx="1029">
                  <c:v>15.8</c:v>
                </c:pt>
                <c:pt idx="1030">
                  <c:v>24.87</c:v>
                </c:pt>
                <c:pt idx="1031">
                  <c:v>19.97</c:v>
                </c:pt>
                <c:pt idx="1032">
                  <c:v>21.49</c:v>
                </c:pt>
                <c:pt idx="1033">
                  <c:v>17.41</c:v>
                </c:pt>
                <c:pt idx="1034">
                  <c:v>16.88</c:v>
                </c:pt>
                <c:pt idx="1035">
                  <c:v>15.41</c:v>
                </c:pt>
                <c:pt idx="1036">
                  <c:v>14.77</c:v>
                </c:pt>
                <c:pt idx="1037">
                  <c:v>12.65</c:v>
                </c:pt>
                <c:pt idx="1038">
                  <c:v>13.42</c:v>
                </c:pt>
                <c:pt idx="1039">
                  <c:v>13.22</c:v>
                </c:pt>
                <c:pt idx="1040">
                  <c:v>13.46</c:v>
                </c:pt>
                <c:pt idx="1041">
                  <c:v>12.18</c:v>
                </c:pt>
                <c:pt idx="1042">
                  <c:v>11.98</c:v>
                </c:pt>
                <c:pt idx="1043">
                  <c:v>13.77</c:v>
                </c:pt>
                <c:pt idx="1044">
                  <c:v>16.09</c:v>
                </c:pt>
              </c:numCache>
            </c:numRef>
          </c:val>
          <c:smooth val="0"/>
          <c:extLst>
            <c:ext xmlns:c16="http://schemas.microsoft.com/office/drawing/2014/chart" uri="{C3380CC4-5D6E-409C-BE32-E72D297353CC}">
              <c16:uniqueId val="{00000000-A7E9-4570-9A62-BC4F21AF909E}"/>
            </c:ext>
          </c:extLst>
        </c:ser>
        <c:dLbls>
          <c:showLegendKey val="0"/>
          <c:showVal val="0"/>
          <c:showCatName val="0"/>
          <c:showSerName val="0"/>
          <c:showPercent val="0"/>
          <c:showBubbleSize val="0"/>
        </c:dLbls>
        <c:smooth val="0"/>
        <c:axId val="404538256"/>
        <c:axId val="404538584"/>
      </c:lineChart>
      <c:dateAx>
        <c:axId val="404538256"/>
        <c:scaling>
          <c:orientation val="minMax"/>
        </c:scaling>
        <c:delete val="0"/>
        <c:axPos val="b"/>
        <c:numFmt formatCode="yyyy" sourceLinked="1"/>
        <c:majorTickMark val="none"/>
        <c:minorTickMark val="in"/>
        <c:tickLblPos val="nextTo"/>
        <c:spPr>
          <a:noFill/>
          <a:ln w="3175" cap="flat" cmpd="sng" algn="ctr">
            <a:solidFill>
              <a:sysClr val="window" lastClr="FFFFFF">
                <a:lumMod val="50000"/>
              </a:sys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04538584"/>
        <c:crosses val="autoZero"/>
        <c:auto val="1"/>
        <c:lblOffset val="100"/>
        <c:baseTimeUnit val="days"/>
        <c:majorUnit val="2"/>
        <c:majorTimeUnit val="years"/>
      </c:dateAx>
      <c:valAx>
        <c:axId val="404538584"/>
        <c:scaling>
          <c:orientation val="minMax"/>
        </c:scaling>
        <c:delete val="0"/>
        <c:axPos val="l"/>
        <c:majorGridlines>
          <c:spPr>
            <a:ln w="3175" cap="flat" cmpd="sng" algn="ctr">
              <a:solidFill>
                <a:sysClr val="window" lastClr="FFFFFF">
                  <a:lumMod val="50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40453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S&amp;P 500 Pure Growth Index</c:v>
                </c:pt>
              </c:strCache>
            </c:strRef>
          </c:tx>
          <c:spPr>
            <a:gradFill>
              <a:gsLst>
                <a:gs pos="100000">
                  <a:srgbClr val="365978"/>
                </a:gs>
                <a:gs pos="0">
                  <a:srgbClr val="003057"/>
                </a:gs>
              </a:gsLst>
              <a:lin ang="5400000" scaled="1"/>
            </a:gradFill>
            <a:ln>
              <a:noFill/>
            </a:ln>
            <a:effectLst/>
          </c:spPr>
          <c:invertIfNegative val="0"/>
          <c:cat>
            <c:strRef>
              <c:f>Sheet1!$A$2:$A$7</c:f>
              <c:strCache>
                <c:ptCount val="6"/>
                <c:pt idx="0">
                  <c:v>15-Year</c:v>
                </c:pt>
                <c:pt idx="1">
                  <c:v>10-Year</c:v>
                </c:pt>
                <c:pt idx="2">
                  <c:v>5-Year</c:v>
                </c:pt>
                <c:pt idx="3">
                  <c:v>3-Year</c:v>
                </c:pt>
                <c:pt idx="4">
                  <c:v>1-Year</c:v>
                </c:pt>
                <c:pt idx="5">
                  <c:v>YTD</c:v>
                </c:pt>
              </c:strCache>
            </c:strRef>
          </c:cat>
          <c:val>
            <c:numRef>
              <c:f>Sheet1!$B$2:$B$7</c:f>
              <c:numCache>
                <c:formatCode>0.00%</c:formatCode>
                <c:ptCount val="6"/>
                <c:pt idx="0">
                  <c:v>0.12139999999999999</c:v>
                </c:pt>
                <c:pt idx="1">
                  <c:v>0.13739999999999999</c:v>
                </c:pt>
                <c:pt idx="2">
                  <c:v>0.15709999999999999</c:v>
                </c:pt>
                <c:pt idx="3">
                  <c:v>0.13220000000000001</c:v>
                </c:pt>
                <c:pt idx="4">
                  <c:v>0.22800000000000001</c:v>
                </c:pt>
                <c:pt idx="5">
                  <c:v>9.7799999999999998E-2</c:v>
                </c:pt>
              </c:numCache>
            </c:numRef>
          </c:val>
          <c:extLst>
            <c:ext xmlns:c16="http://schemas.microsoft.com/office/drawing/2014/chart" uri="{C3380CC4-5D6E-409C-BE32-E72D297353CC}">
              <c16:uniqueId val="{00000000-62BC-4EEE-A0E9-FBBE46BFDA9C}"/>
            </c:ext>
          </c:extLst>
        </c:ser>
        <c:ser>
          <c:idx val="1"/>
          <c:order val="1"/>
          <c:tx>
            <c:strRef>
              <c:f>Sheet1!$C$1</c:f>
              <c:strCache>
                <c:ptCount val="1"/>
                <c:pt idx="0">
                  <c:v>S&amp;P 500 Pure Value Index</c:v>
                </c:pt>
              </c:strCache>
            </c:strRef>
          </c:tx>
          <c:spPr>
            <a:gradFill>
              <a:gsLst>
                <a:gs pos="0">
                  <a:srgbClr val="F58020"/>
                </a:gs>
                <a:gs pos="100000">
                  <a:srgbClr val="F1B432"/>
                </a:gs>
              </a:gsLst>
              <a:lin ang="5400000" scaled="1"/>
            </a:gradFill>
            <a:ln>
              <a:noFill/>
            </a:ln>
            <a:effectLst/>
          </c:spPr>
          <c:invertIfNegative val="0"/>
          <c:cat>
            <c:strRef>
              <c:f>Sheet1!$A$2:$A$7</c:f>
              <c:strCache>
                <c:ptCount val="6"/>
                <c:pt idx="0">
                  <c:v>15-Year</c:v>
                </c:pt>
                <c:pt idx="1">
                  <c:v>10-Year</c:v>
                </c:pt>
                <c:pt idx="2">
                  <c:v>5-Year</c:v>
                </c:pt>
                <c:pt idx="3">
                  <c:v>3-Year</c:v>
                </c:pt>
                <c:pt idx="4">
                  <c:v>1-Year</c:v>
                </c:pt>
                <c:pt idx="5">
                  <c:v>YTD</c:v>
                </c:pt>
              </c:strCache>
            </c:strRef>
          </c:cat>
          <c:val>
            <c:numRef>
              <c:f>Sheet1!$C$2:$C$7</c:f>
              <c:numCache>
                <c:formatCode>0.00%</c:formatCode>
                <c:ptCount val="6"/>
                <c:pt idx="0">
                  <c:v>0.12139999999999999</c:v>
                </c:pt>
                <c:pt idx="1">
                  <c:v>0.13370000000000001</c:v>
                </c:pt>
                <c:pt idx="2">
                  <c:v>0.12479999999999999</c:v>
                </c:pt>
                <c:pt idx="3">
                  <c:v>9.5500000000000002E-2</c:v>
                </c:pt>
                <c:pt idx="4">
                  <c:v>0.12790000000000001</c:v>
                </c:pt>
                <c:pt idx="5">
                  <c:v>3.3999999999999998E-3</c:v>
                </c:pt>
              </c:numCache>
            </c:numRef>
          </c:val>
          <c:extLst>
            <c:ext xmlns:c16="http://schemas.microsoft.com/office/drawing/2014/chart" uri="{C3380CC4-5D6E-409C-BE32-E72D297353CC}">
              <c16:uniqueId val="{00000001-62BC-4EEE-A0E9-FBBE46BFDA9C}"/>
            </c:ext>
          </c:extLst>
        </c:ser>
        <c:dLbls>
          <c:showLegendKey val="0"/>
          <c:showVal val="0"/>
          <c:showCatName val="0"/>
          <c:showSerName val="0"/>
          <c:showPercent val="0"/>
          <c:showBubbleSize val="0"/>
        </c:dLbls>
        <c:gapWidth val="219"/>
        <c:overlap val="-27"/>
        <c:axId val="730483584"/>
        <c:axId val="730478664"/>
      </c:barChart>
      <c:catAx>
        <c:axId val="730483584"/>
        <c:scaling>
          <c:orientation val="minMax"/>
        </c:scaling>
        <c:delete val="0"/>
        <c:axPos val="b"/>
        <c:numFmt formatCode="General" sourceLinked="1"/>
        <c:majorTickMark val="none"/>
        <c:minorTickMark val="none"/>
        <c:tickLblPos val="nextTo"/>
        <c:spPr>
          <a:noFill/>
          <a:ln w="317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478664"/>
        <c:crosses val="autoZero"/>
        <c:auto val="1"/>
        <c:lblAlgn val="ctr"/>
        <c:lblOffset val="100"/>
        <c:noMultiLvlLbl val="0"/>
      </c:catAx>
      <c:valAx>
        <c:axId val="730478664"/>
        <c:scaling>
          <c:orientation val="minMax"/>
        </c:scaling>
        <c:delete val="0"/>
        <c:axPos val="l"/>
        <c:majorGridlines>
          <c:spPr>
            <a:ln w="3175" cap="flat" cmpd="sng" algn="ctr">
              <a:solidFill>
                <a:schemeClr val="bg1">
                  <a:lumMod val="5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48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a:gsLst>
                <a:gs pos="100000">
                  <a:srgbClr val="365978"/>
                </a:gs>
                <a:gs pos="0">
                  <a:srgbClr val="003057"/>
                </a:gs>
              </a:gsLst>
              <a:lin ang="5400000" scaled="1"/>
            </a:gra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Narrow" panose="020B0606020202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Q1’09</c:v>
                </c:pt>
                <c:pt idx="1">
                  <c:v>Q1’10</c:v>
                </c:pt>
                <c:pt idx="2">
                  <c:v>Q1’11</c:v>
                </c:pt>
                <c:pt idx="3">
                  <c:v>Q1’12</c:v>
                </c:pt>
                <c:pt idx="4">
                  <c:v>Q1’13</c:v>
                </c:pt>
                <c:pt idx="5">
                  <c:v>Q1’14</c:v>
                </c:pt>
                <c:pt idx="6">
                  <c:v>Q1’15</c:v>
                </c:pt>
                <c:pt idx="7">
                  <c:v>Q1’16</c:v>
                </c:pt>
                <c:pt idx="8">
                  <c:v>Q1’17</c:v>
                </c:pt>
                <c:pt idx="9">
                  <c:v>Q1’18*</c:v>
                </c:pt>
              </c:strCache>
            </c:strRef>
          </c:cat>
          <c:val>
            <c:numRef>
              <c:f>Sheet1!$B$2:$B$11</c:f>
              <c:numCache>
                <c:formatCode>0.00%</c:formatCode>
                <c:ptCount val="10"/>
                <c:pt idx="0">
                  <c:v>82.51</c:v>
                </c:pt>
                <c:pt idx="1">
                  <c:v>104.54</c:v>
                </c:pt>
                <c:pt idx="2">
                  <c:v>145.91</c:v>
                </c:pt>
                <c:pt idx="3">
                  <c:v>148.37</c:v>
                </c:pt>
                <c:pt idx="4">
                  <c:v>170.82</c:v>
                </c:pt>
                <c:pt idx="5">
                  <c:v>241.24</c:v>
                </c:pt>
                <c:pt idx="6" formatCode="General">
                  <c:v>237.69</c:v>
                </c:pt>
                <c:pt idx="7" formatCode="General">
                  <c:v>258.05</c:v>
                </c:pt>
                <c:pt idx="8" formatCode="General">
                  <c:v>234.01</c:v>
                </c:pt>
                <c:pt idx="9" formatCode="General">
                  <c:v>298</c:v>
                </c:pt>
              </c:numCache>
            </c:numRef>
          </c:val>
          <c:extLst>
            <c:ext xmlns:c16="http://schemas.microsoft.com/office/drawing/2014/chart" uri="{C3380CC4-5D6E-409C-BE32-E72D297353CC}">
              <c16:uniqueId val="{00000000-62BC-4EEE-A0E9-FBBE46BFDA9C}"/>
            </c:ext>
          </c:extLst>
        </c:ser>
        <c:dLbls>
          <c:showLegendKey val="0"/>
          <c:showVal val="0"/>
          <c:showCatName val="0"/>
          <c:showSerName val="0"/>
          <c:showPercent val="0"/>
          <c:showBubbleSize val="0"/>
        </c:dLbls>
        <c:gapWidth val="219"/>
        <c:overlap val="-27"/>
        <c:axId val="730483584"/>
        <c:axId val="730478664"/>
      </c:barChart>
      <c:catAx>
        <c:axId val="730483584"/>
        <c:scaling>
          <c:orientation val="minMax"/>
        </c:scaling>
        <c:delete val="0"/>
        <c:axPos val="b"/>
        <c:numFmt formatCode="General" sourceLinked="1"/>
        <c:majorTickMark val="none"/>
        <c:minorTickMark val="none"/>
        <c:tickLblPos val="nextTo"/>
        <c:spPr>
          <a:noFill/>
          <a:ln w="317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478664"/>
        <c:crosses val="autoZero"/>
        <c:auto val="1"/>
        <c:lblAlgn val="ctr"/>
        <c:lblOffset val="100"/>
        <c:noMultiLvlLbl val="0"/>
      </c:catAx>
      <c:valAx>
        <c:axId val="730478664"/>
        <c:scaling>
          <c:orientation val="minMax"/>
        </c:scaling>
        <c:delete val="0"/>
        <c:axPos val="l"/>
        <c:majorGridlines>
          <c:spPr>
            <a:ln w="3175" cap="flat" cmpd="sng" algn="ctr">
              <a:solidFill>
                <a:schemeClr val="bg1">
                  <a:lumMod val="50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48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a:gsLst>
                <a:gs pos="100000">
                  <a:srgbClr val="365978"/>
                </a:gs>
                <a:gs pos="0">
                  <a:srgbClr val="003057"/>
                </a:gs>
              </a:gsLst>
              <a:lin ang="5400000" scaled="1"/>
            </a:gradFill>
            <a:ln>
              <a:noFill/>
            </a:ln>
            <a:effectLst/>
          </c:spPr>
          <c:invertIfNegative val="0"/>
          <c:cat>
            <c:numRef>
              <c:f>Sheet1!$A$2:$A$22</c:f>
              <c:numCache>
                <c:formatCode>0</c:formatCode>
                <c:ptCount val="21"/>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numCache>
            </c:numRef>
          </c:cat>
          <c:val>
            <c:numRef>
              <c:f>Sheet1!$B$2:$B$22</c:f>
              <c:numCache>
                <c:formatCode>0.00</c:formatCode>
                <c:ptCount val="21"/>
                <c:pt idx="0">
                  <c:v>168.869</c:v>
                </c:pt>
                <c:pt idx="1">
                  <c:v>202.80200000000002</c:v>
                </c:pt>
                <c:pt idx="2">
                  <c:v>260.58699999999999</c:v>
                </c:pt>
                <c:pt idx="3">
                  <c:v>328.86500000000001</c:v>
                </c:pt>
                <c:pt idx="4">
                  <c:v>352.38199999999995</c:v>
                </c:pt>
                <c:pt idx="5">
                  <c:v>413.61099999999999</c:v>
                </c:pt>
                <c:pt idx="6">
                  <c:v>499.84699999999998</c:v>
                </c:pt>
                <c:pt idx="7">
                  <c:v>626.25800000000004</c:v>
                </c:pt>
                <c:pt idx="8">
                  <c:v>633.31299999999999</c:v>
                </c:pt>
                <c:pt idx="9">
                  <c:v>608.13499999999999</c:v>
                </c:pt>
                <c:pt idx="10">
                  <c:v>609.66399999999999</c:v>
                </c:pt>
                <c:pt idx="11">
                  <c:v>654.61300000000006</c:v>
                </c:pt>
                <c:pt idx="12">
                  <c:v>831.18799999999999</c:v>
                </c:pt>
                <c:pt idx="13">
                  <c:v>940.149</c:v>
                </c:pt>
                <c:pt idx="14">
                  <c:v>1027.3000000000002</c:v>
                </c:pt>
                <c:pt idx="15">
                  <c:v>1091.31</c:v>
                </c:pt>
                <c:pt idx="16">
                  <c:v>1304.45</c:v>
                </c:pt>
                <c:pt idx="17">
                  <c:v>1333.28</c:v>
                </c:pt>
                <c:pt idx="18">
                  <c:v>1326.13</c:v>
                </c:pt>
                <c:pt idx="19">
                  <c:v>1480</c:v>
                </c:pt>
                <c:pt idx="20">
                  <c:v>1640</c:v>
                </c:pt>
              </c:numCache>
            </c:numRef>
          </c:val>
          <c:extLst>
            <c:ext xmlns:c16="http://schemas.microsoft.com/office/drawing/2014/chart" uri="{C3380CC4-5D6E-409C-BE32-E72D297353CC}">
              <c16:uniqueId val="{00000000-62BC-4EEE-A0E9-FBBE46BFDA9C}"/>
            </c:ext>
          </c:extLst>
        </c:ser>
        <c:dLbls>
          <c:showLegendKey val="0"/>
          <c:showVal val="0"/>
          <c:showCatName val="0"/>
          <c:showSerName val="0"/>
          <c:showPercent val="0"/>
          <c:showBubbleSize val="0"/>
        </c:dLbls>
        <c:gapWidth val="219"/>
        <c:overlap val="-27"/>
        <c:axId val="730483584"/>
        <c:axId val="730478664"/>
      </c:barChart>
      <c:catAx>
        <c:axId val="730483584"/>
        <c:scaling>
          <c:orientation val="minMax"/>
        </c:scaling>
        <c:delete val="0"/>
        <c:axPos val="b"/>
        <c:numFmt formatCode="0" sourceLinked="1"/>
        <c:majorTickMark val="none"/>
        <c:minorTickMark val="none"/>
        <c:tickLblPos val="nextTo"/>
        <c:spPr>
          <a:noFill/>
          <a:ln w="317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478664"/>
        <c:crosses val="autoZero"/>
        <c:auto val="1"/>
        <c:lblAlgn val="ctr"/>
        <c:lblOffset val="100"/>
        <c:noMultiLvlLbl val="0"/>
      </c:catAx>
      <c:valAx>
        <c:axId val="730478664"/>
        <c:scaling>
          <c:orientation val="minMax"/>
        </c:scaling>
        <c:delete val="0"/>
        <c:axPos val="l"/>
        <c:majorGridlines>
          <c:spPr>
            <a:ln w="3175" cap="flat" cmpd="sng" algn="ctr">
              <a:solidFill>
                <a:schemeClr val="bg1">
                  <a:lumMod val="50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730483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0.06535</cdr:x>
      <cdr:y>0.01294</cdr:y>
    </cdr:from>
    <cdr:to>
      <cdr:x>0.75737</cdr:x>
      <cdr:y>0.07244</cdr:y>
    </cdr:to>
    <cdr:sp macro="" textlink="">
      <cdr:nvSpPr>
        <cdr:cNvPr id="2" name="TextBox 1">
          <a:extLst xmlns:a="http://schemas.openxmlformats.org/drawingml/2006/main">
            <a:ext uri="{FF2B5EF4-FFF2-40B4-BE49-F238E27FC236}">
              <a16:creationId xmlns:a16="http://schemas.microsoft.com/office/drawing/2014/main" id="{B150F079-9A7C-4844-A0DA-12D87BE57FCF}"/>
            </a:ext>
          </a:extLst>
        </cdr:cNvPr>
        <cdr:cNvSpPr txBox="1"/>
      </cdr:nvSpPr>
      <cdr:spPr>
        <a:xfrm xmlns:a="http://schemas.openxmlformats.org/drawingml/2006/main">
          <a:off x="745397" y="81410"/>
          <a:ext cx="7892874" cy="37448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800" b="1"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0.06424</cdr:x>
      <cdr:y>0.00517</cdr:y>
    </cdr:from>
    <cdr:to>
      <cdr:x>0.41613</cdr:x>
      <cdr:y>0.05951</cdr:y>
    </cdr:to>
    <cdr:sp macro="" textlink="">
      <cdr:nvSpPr>
        <cdr:cNvPr id="2" name="TextBox 1">
          <a:extLst xmlns:a="http://schemas.openxmlformats.org/drawingml/2006/main">
            <a:ext uri="{FF2B5EF4-FFF2-40B4-BE49-F238E27FC236}">
              <a16:creationId xmlns:a16="http://schemas.microsoft.com/office/drawing/2014/main" id="{D8A7F131-565E-47E3-A6F3-5EC92D059741}"/>
            </a:ext>
          </a:extLst>
        </cdr:cNvPr>
        <cdr:cNvSpPr txBox="1"/>
      </cdr:nvSpPr>
      <cdr:spPr>
        <a:xfrm xmlns:a="http://schemas.openxmlformats.org/drawingml/2006/main">
          <a:off x="732692" y="32563"/>
          <a:ext cx="4013525" cy="3419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200" dirty="0">
            <a:latin typeface="Arial Narrow" panose="020B060602020203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F612EA-0905-4CBD-8CCD-7D1B411231C5}" type="datetimeFigureOut">
              <a:rPr lang="en-US" smtClean="0"/>
              <a:t>9/24/2018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C3D6BE-C8BF-493B-B023-26A3726B591C}" type="slidenum">
              <a:rPr lang="en-US" smtClean="0"/>
              <a:t>‹#›</a:t>
            </a:fld>
            <a:endParaRPr lang="en-US"/>
          </a:p>
        </p:txBody>
      </p:sp>
    </p:spTree>
    <p:extLst>
      <p:ext uri="{BB962C8B-B14F-4D97-AF65-F5344CB8AC3E}">
        <p14:creationId xmlns:p14="http://schemas.microsoft.com/office/powerpoint/2010/main" val="4094836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B2214-20EF-4D91-BF54-075E4EB196EE}" type="datetimeFigureOut">
              <a:rPr lang="en-US" smtClean="0"/>
              <a:t>9/24/2018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82D5E-B3B7-463E-848D-003ED420D64F}" type="slidenum">
              <a:rPr lang="en-US" smtClean="0"/>
              <a:t>‹#›</a:t>
            </a:fld>
            <a:endParaRPr lang="en-US"/>
          </a:p>
        </p:txBody>
      </p:sp>
    </p:spTree>
    <p:extLst>
      <p:ext uri="{BB962C8B-B14F-4D97-AF65-F5344CB8AC3E}">
        <p14:creationId xmlns:p14="http://schemas.microsoft.com/office/powerpoint/2010/main" val="172819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tportfolios.com/Commentary/EconomicResearch/2018/6/11/is-2020-the-year-for-recess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tportfolios.com/Commentary/EconomicResearch/2018/7/6/the-trade-deficit-in-goods-and-services-at-43.1-billion-in-ma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582D5E-B3B7-463E-848D-003ED420D6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22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Narrow" panose="020B0606020202030204" pitchFamily="34" charset="0"/>
              </a:rPr>
              <a:t>Corporate America is flourishing in the current expansion and the companies that comprise the S&amp;P 500 Index are sharing their good fortune with shareholders. </a:t>
            </a:r>
          </a:p>
          <a:p>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13</a:t>
            </a:fld>
            <a:endParaRPr lang="en-US"/>
          </a:p>
        </p:txBody>
      </p:sp>
    </p:spTree>
    <p:extLst>
      <p:ext uri="{BB962C8B-B14F-4D97-AF65-F5344CB8AC3E}">
        <p14:creationId xmlns:p14="http://schemas.microsoft.com/office/powerpoint/2010/main" val="336374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Narrow" panose="020B0606020202030204" pitchFamily="34" charset="0"/>
              </a:rPr>
              <a:t>Corporate America remains cash rich despite returning trillions of dollars to shareholders via stock dividends and buybacks since the start of the current bull in March 2009. </a:t>
            </a:r>
          </a:p>
          <a:p>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14</a:t>
            </a:fld>
            <a:endParaRPr lang="en-US"/>
          </a:p>
        </p:txBody>
      </p:sp>
    </p:spTree>
    <p:extLst>
      <p:ext uri="{BB962C8B-B14F-4D97-AF65-F5344CB8AC3E}">
        <p14:creationId xmlns:p14="http://schemas.microsoft.com/office/powerpoint/2010/main" val="293060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U.S. stocks overvalued? While there are many metrics that can be used to argue one side or the other, we believe there is room for an eyeball test using historical returns.</a:t>
            </a:r>
          </a:p>
          <a:p>
            <a:r>
              <a:rPr lang="en-US" dirty="0"/>
              <a:t>The last bar in the chart represents the average annual total return for the S&amp;P 500 Index since 1926. Since it covers such a long period, it tends to change modestly with each passing year.</a:t>
            </a:r>
          </a:p>
          <a:p>
            <a:r>
              <a:rPr lang="en-US" dirty="0"/>
              <a:t>The orange bar indicates that while the gap is narrowing, the 9.8% average annual total return still falls short of the 10.2% historical norm from 1926-2017. </a:t>
            </a:r>
          </a:p>
        </p:txBody>
      </p:sp>
      <p:sp>
        <p:nvSpPr>
          <p:cNvPr id="4" name="Slide Number Placeholder 3"/>
          <p:cNvSpPr>
            <a:spLocks noGrp="1"/>
          </p:cNvSpPr>
          <p:nvPr>
            <p:ph type="sldNum" sz="quarter" idx="10"/>
          </p:nvPr>
        </p:nvSpPr>
        <p:spPr/>
        <p:txBody>
          <a:bodyPr/>
          <a:lstStyle/>
          <a:p>
            <a:fld id="{A8582D5E-B3B7-463E-848D-003ED420D64F}" type="slidenum">
              <a:rPr lang="en-US" smtClean="0"/>
              <a:t>15</a:t>
            </a:fld>
            <a:endParaRPr lang="en-US"/>
          </a:p>
        </p:txBody>
      </p:sp>
    </p:spTree>
    <p:extLst>
      <p:ext uri="{BB962C8B-B14F-4D97-AF65-F5344CB8AC3E}">
        <p14:creationId xmlns:p14="http://schemas.microsoft.com/office/powerpoint/2010/main" val="315207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Federal Funds rate remains well below the pace of nominal GDP growth (4.4% annual growth rate over the past two years), signaling that monetary policy remains loose </a:t>
            </a:r>
          </a:p>
          <a:p>
            <a:pPr lvl="0"/>
            <a:r>
              <a:rPr lang="en-US" sz="1200" kern="1200" dirty="0">
                <a:solidFill>
                  <a:schemeClr val="tx1"/>
                </a:solidFill>
                <a:effectLst/>
                <a:latin typeface="+mn-lt"/>
                <a:ea typeface="+mn-ea"/>
                <a:cs typeface="+mn-cs"/>
              </a:rPr>
              <a:t>Even with four rate hikes in 2018 </a:t>
            </a:r>
            <a:r>
              <a:rPr lang="en-US" sz="1200" b="1"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four more in 2019 (First Trust’s forecast), rates would still not be tight (</a:t>
            </a:r>
            <a:r>
              <a:rPr lang="en-US" sz="1200" u="sng" kern="1200" dirty="0">
                <a:solidFill>
                  <a:schemeClr val="tx1"/>
                </a:solidFill>
                <a:effectLst/>
                <a:latin typeface="+mn-lt"/>
                <a:ea typeface="+mn-ea"/>
                <a:cs typeface="+mn-cs"/>
                <a:hlinkClick r:id="rId3"/>
              </a:rPr>
              <a:t>https://www.ftportfolios.com/Commentary/EconomicResearch/2018/6/11/is-2020-the-year-for-recession</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The markets currently place a low probability that there will be four rate hikes in 2019, despite the unemployment rate below the Fed’s long-run target and inflation standing above the Fed’s 2% inflation target.</a:t>
            </a:r>
          </a:p>
          <a:p>
            <a:pPr lvl="0"/>
            <a:r>
              <a:rPr lang="en-US" sz="1200" kern="1200" dirty="0">
                <a:solidFill>
                  <a:schemeClr val="tx1"/>
                </a:solidFill>
                <a:effectLst/>
                <a:latin typeface="+mn-lt"/>
                <a:ea typeface="+mn-ea"/>
                <a:cs typeface="+mn-cs"/>
              </a:rPr>
              <a:t>As markets adjust to expectations for higher rates, there will likely be short-term volatility. As the markets overreact, remain focused on the fundamentals</a:t>
            </a:r>
          </a:p>
          <a:p>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2</a:t>
            </a:fld>
            <a:endParaRPr lang="en-US"/>
          </a:p>
        </p:txBody>
      </p:sp>
    </p:spTree>
    <p:extLst>
      <p:ext uri="{BB962C8B-B14F-4D97-AF65-F5344CB8AC3E}">
        <p14:creationId xmlns:p14="http://schemas.microsoft.com/office/powerpoint/2010/main" val="1733756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GDP is one of the primary indicators used to gauge the health of a country's economy. It represents the total dollar value of all goods and services produced over a specific time period. </a:t>
            </a:r>
            <a:r>
              <a:rPr lang="en-US" sz="1200" b="0" kern="1200" dirty="0">
                <a:solidFill>
                  <a:schemeClr val="tx1"/>
                </a:solidFill>
                <a:effectLst/>
                <a:latin typeface="+mn-lt"/>
                <a:ea typeface="+mn-ea"/>
                <a:cs typeface="+mn-cs"/>
              </a:rPr>
              <a:t>GDP figures are often considered the benchmark for the size of the economy.</a:t>
            </a:r>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4</a:t>
            </a:fld>
            <a:endParaRPr lang="en-US"/>
          </a:p>
        </p:txBody>
      </p:sp>
    </p:spTree>
    <p:extLst>
      <p:ext uri="{BB962C8B-B14F-4D97-AF65-F5344CB8AC3E}">
        <p14:creationId xmlns:p14="http://schemas.microsoft.com/office/powerpoint/2010/main" val="78733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value of total trade (imports plus exports) stands at/near all-time highs (</a:t>
            </a:r>
            <a:r>
              <a:rPr lang="en-US" sz="1200" u="sng" kern="1200" dirty="0">
                <a:solidFill>
                  <a:schemeClr val="tx1"/>
                </a:solidFill>
                <a:effectLst/>
                <a:latin typeface="+mn-lt"/>
                <a:ea typeface="+mn-ea"/>
                <a:cs typeface="+mn-cs"/>
                <a:hlinkClick r:id="rId3"/>
              </a:rPr>
              <a:t>https://www.ftportfolios.com/Commentary/EconomicResearch/2018/7/6/the-trade-deficit-in-goods-and-services-at-43.1-billion-in-may</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Tariff talk and trade wars are short-term distractions from the trend in increased global trade that has been in progress for decades</a:t>
            </a:r>
          </a:p>
          <a:p>
            <a:pPr lvl="0"/>
            <a:r>
              <a:rPr lang="en-US" sz="1200" kern="1200" dirty="0">
                <a:solidFill>
                  <a:schemeClr val="tx1"/>
                </a:solidFill>
                <a:effectLst/>
                <a:latin typeface="+mn-lt"/>
                <a:ea typeface="+mn-ea"/>
                <a:cs typeface="+mn-cs"/>
              </a:rPr>
              <a:t>Companies and politicians love to discuss potential impacts from policy, we prefer to look at the data to see what is actually occurring</a:t>
            </a:r>
          </a:p>
          <a:p>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5</a:t>
            </a:fld>
            <a:endParaRPr lang="en-US"/>
          </a:p>
        </p:txBody>
      </p:sp>
    </p:spTree>
    <p:extLst>
      <p:ext uri="{BB962C8B-B14F-4D97-AF65-F5344CB8AC3E}">
        <p14:creationId xmlns:p14="http://schemas.microsoft.com/office/powerpoint/2010/main" val="419813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lnSpc>
                <a:spcPct val="150000"/>
              </a:lnSpc>
              <a:spcAft>
                <a:spcPts val="600"/>
              </a:spcAft>
              <a:buFont typeface="Arial" panose="020B0604020202020204" pitchFamily="34" charset="0"/>
              <a:buChar char="•"/>
            </a:pPr>
            <a:r>
              <a:rPr lang="en-US">
                <a:latin typeface="Arial Narrow" panose="020B0606020202030204" pitchFamily="34" charset="0"/>
              </a:rPr>
              <a:t>We believe after-tax corporate profits are the key driver for stocks.</a:t>
            </a:r>
          </a:p>
          <a:p>
            <a:pPr marL="182880" indent="-182880">
              <a:lnSpc>
                <a:spcPct val="150000"/>
              </a:lnSpc>
              <a:spcAft>
                <a:spcPts val="600"/>
              </a:spcAft>
              <a:buFont typeface="Arial" panose="020B0604020202020204" pitchFamily="34" charset="0"/>
              <a:buChar char="•"/>
            </a:pPr>
            <a:r>
              <a:rPr lang="en-US">
                <a:latin typeface="Arial Narrow" panose="020B0606020202030204" pitchFamily="34" charset="0"/>
              </a:rPr>
              <a:t>After-tax corporate profits stand at an all-time high, and economic growth suggests the coming quarters should see this trend continue.</a:t>
            </a:r>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A8582D5E-B3B7-463E-848D-003ED420D64F}" type="slidenum">
              <a:rPr lang="en-US" smtClean="0"/>
              <a:t>7</a:t>
            </a:fld>
            <a:endParaRPr lang="en-US"/>
          </a:p>
        </p:txBody>
      </p:sp>
    </p:spTree>
    <p:extLst>
      <p:ext uri="{BB962C8B-B14F-4D97-AF65-F5344CB8AC3E}">
        <p14:creationId xmlns:p14="http://schemas.microsoft.com/office/powerpoint/2010/main" val="44424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If the level of risk in the markets were markedly rising, then the VIX Index would not likely remain below its 20-year average of 20.26 for such lengthy sustained periods. </a:t>
            </a:r>
          </a:p>
          <a:p>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9</a:t>
            </a:fld>
            <a:endParaRPr lang="en-US"/>
          </a:p>
        </p:txBody>
      </p:sp>
    </p:spTree>
    <p:extLst>
      <p:ext uri="{BB962C8B-B14F-4D97-AF65-F5344CB8AC3E}">
        <p14:creationId xmlns:p14="http://schemas.microsoft.com/office/powerpoint/2010/main" val="266482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Narrow" panose="020B0606020202030204" pitchFamily="34" charset="0"/>
              </a:rPr>
              <a:t>Economic expansions and bull markets in stocks in the U.S. tend to fizzle out when the Federal Reserve tightens monetary policy (raises lending rates) too much. This chart lends some perspective on rate levels.</a:t>
            </a:r>
          </a:p>
          <a:p>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10</a:t>
            </a:fld>
            <a:endParaRPr lang="en-US"/>
          </a:p>
        </p:txBody>
      </p:sp>
    </p:spTree>
    <p:extLst>
      <p:ext uri="{BB962C8B-B14F-4D97-AF65-F5344CB8AC3E}">
        <p14:creationId xmlns:p14="http://schemas.microsoft.com/office/powerpoint/2010/main" val="736782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Narrow" panose="020B0606020202030204" pitchFamily="34" charset="0"/>
              </a:rPr>
              <a:t>Bull markets in stocks do not tend to roll over and die when earnings and revenue growth estimates project the kind of strength that is reflected in this table. </a:t>
            </a:r>
          </a:p>
          <a:p>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11</a:t>
            </a:fld>
            <a:endParaRPr lang="en-US"/>
          </a:p>
        </p:txBody>
      </p:sp>
    </p:spTree>
    <p:extLst>
      <p:ext uri="{BB962C8B-B14F-4D97-AF65-F5344CB8AC3E}">
        <p14:creationId xmlns:p14="http://schemas.microsoft.com/office/powerpoint/2010/main" val="247889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The stock market is a forward-looking mechanism. That is why the forecasting of corporate earnings and revenue streams are so important. The significant outperformance of growth stocks relative to value stocks over the past year indicates that investors may be responding to the upbeat estimates on previous slide. </a:t>
            </a:r>
          </a:p>
          <a:p>
            <a:endParaRPr lang="en-US" dirty="0"/>
          </a:p>
        </p:txBody>
      </p:sp>
      <p:sp>
        <p:nvSpPr>
          <p:cNvPr id="4" name="Slide Number Placeholder 3"/>
          <p:cNvSpPr>
            <a:spLocks noGrp="1"/>
          </p:cNvSpPr>
          <p:nvPr>
            <p:ph type="sldNum" sz="quarter" idx="10"/>
          </p:nvPr>
        </p:nvSpPr>
        <p:spPr/>
        <p:txBody>
          <a:bodyPr/>
          <a:lstStyle/>
          <a:p>
            <a:fld id="{A8582D5E-B3B7-463E-848D-003ED420D64F}" type="slidenum">
              <a:rPr lang="en-US" smtClean="0"/>
              <a:t>12</a:t>
            </a:fld>
            <a:endParaRPr lang="en-US"/>
          </a:p>
        </p:txBody>
      </p:sp>
    </p:spTree>
    <p:extLst>
      <p:ext uri="{BB962C8B-B14F-4D97-AF65-F5344CB8AC3E}">
        <p14:creationId xmlns:p14="http://schemas.microsoft.com/office/powerpoint/2010/main" val="3241846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73DBF4-DE2F-415B-A30D-74B6EF0A6E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5" r="90"/>
          <a:stretch/>
        </p:blipFill>
        <p:spPr>
          <a:xfrm>
            <a:off x="0" y="0"/>
            <a:ext cx="9144000" cy="6858000"/>
          </a:xfrm>
          <a:prstGeom prst="rect">
            <a:avLst/>
          </a:prstGeom>
        </p:spPr>
      </p:pic>
      <p:sp>
        <p:nvSpPr>
          <p:cNvPr id="2" name="Title 1"/>
          <p:cNvSpPr>
            <a:spLocks noGrp="1"/>
          </p:cNvSpPr>
          <p:nvPr>
            <p:ph type="ctrTitle"/>
          </p:nvPr>
        </p:nvSpPr>
        <p:spPr>
          <a:xfrm>
            <a:off x="327581" y="1109323"/>
            <a:ext cx="6947514" cy="1509135"/>
          </a:xfrm>
        </p:spPr>
        <p:txBody>
          <a:bodyPr anchor="t">
            <a:normAutofit/>
          </a:bodyPr>
          <a:lstStyle>
            <a:lvl1pPr algn="l">
              <a:lnSpc>
                <a:spcPct val="100000"/>
              </a:lnSpc>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27581" y="2962350"/>
            <a:ext cx="6858000" cy="621170"/>
          </a:xfrm>
          <a:prstGeom prst="rect">
            <a:avLst/>
          </a:prstGeom>
        </p:spPr>
        <p:txBody>
          <a:bodyPr/>
          <a:lstStyle>
            <a:lvl1pPr marL="0" indent="0" algn="l">
              <a:buNone/>
              <a:defRPr sz="1600" b="1" cap="all" spc="200" baseline="0">
                <a:solidFill>
                  <a:schemeClr val="bg1">
                    <a:lumMod val="7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8875" y="5551471"/>
            <a:ext cx="2390890" cy="331139"/>
          </a:xfrm>
          <a:prstGeom prst="rect">
            <a:avLst/>
          </a:prstGeom>
        </p:spPr>
      </p:pic>
      <p:sp>
        <p:nvSpPr>
          <p:cNvPr id="10" name="TextBox 9"/>
          <p:cNvSpPr txBox="1"/>
          <p:nvPr userDrawn="1"/>
        </p:nvSpPr>
        <p:spPr>
          <a:xfrm>
            <a:off x="3441573" y="6179366"/>
            <a:ext cx="5301452" cy="261610"/>
          </a:xfrm>
          <a:prstGeom prst="rect">
            <a:avLst/>
          </a:prstGeom>
          <a:noFill/>
        </p:spPr>
        <p:txBody>
          <a:bodyPr wrap="none" rtlCol="0">
            <a:spAutoFit/>
          </a:bodyPr>
          <a:lstStyle/>
          <a:p>
            <a:pPr algn="r"/>
            <a:r>
              <a:rPr lang="en-US" sz="1100" b="1" spc="200" dirty="0">
                <a:solidFill>
                  <a:schemeClr val="tx1">
                    <a:lumMod val="65000"/>
                    <a:lumOff val="35000"/>
                  </a:schemeClr>
                </a:solidFill>
                <a:latin typeface="Arial Narrow" panose="020B0606020202030204" pitchFamily="34" charset="0"/>
                <a:cs typeface="Arial" panose="020B0604020202020204" pitchFamily="34" charset="0"/>
              </a:rPr>
              <a:t>FIRST TRUST PORTFOLIOS L.P. | MEMBER SIPC | MEMBER FINRA</a:t>
            </a:r>
          </a:p>
        </p:txBody>
      </p:sp>
    </p:spTree>
    <p:extLst>
      <p:ext uri="{BB962C8B-B14F-4D97-AF65-F5344CB8AC3E}">
        <p14:creationId xmlns:p14="http://schemas.microsoft.com/office/powerpoint/2010/main" val="244668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2149" y="1326005"/>
            <a:ext cx="4084754"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a:p>
        </p:txBody>
      </p:sp>
      <p:sp>
        <p:nvSpPr>
          <p:cNvPr id="5" name="Content Placeholder 2"/>
          <p:cNvSpPr>
            <a:spLocks noGrp="1"/>
          </p:cNvSpPr>
          <p:nvPr>
            <p:ph idx="13"/>
          </p:nvPr>
        </p:nvSpPr>
        <p:spPr>
          <a:xfrm>
            <a:off x="4692779" y="1326005"/>
            <a:ext cx="4084754"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1325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2149" y="1326005"/>
            <a:ext cx="4084754"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a:p>
        </p:txBody>
      </p:sp>
      <p:sp>
        <p:nvSpPr>
          <p:cNvPr id="7" name="Chart Placeholder 6"/>
          <p:cNvSpPr>
            <a:spLocks noGrp="1"/>
          </p:cNvSpPr>
          <p:nvPr>
            <p:ph type="chart" sz="quarter" idx="13"/>
          </p:nvPr>
        </p:nvSpPr>
        <p:spPr>
          <a:xfrm>
            <a:off x="4685122" y="1800521"/>
            <a:ext cx="4092166" cy="4119268"/>
          </a:xfrm>
          <a:prstGeom prst="rect">
            <a:avLst/>
          </a:prstGeom>
        </p:spPr>
        <p:txBody>
          <a:bodyPr/>
          <a:lstStyle>
            <a:lvl1pPr marL="0" indent="0">
              <a:buNone/>
              <a:defRPr sz="1800">
                <a:latin typeface="Arial Narrow" panose="020B0606020202030204" pitchFamily="34" charset="0"/>
              </a:defRPr>
            </a:lvl1pPr>
          </a:lstStyle>
          <a:p>
            <a:endParaRPr lang="en-US"/>
          </a:p>
        </p:txBody>
      </p:sp>
      <p:sp>
        <p:nvSpPr>
          <p:cNvPr id="10" name="Content Placeholder 2"/>
          <p:cNvSpPr>
            <a:spLocks noGrp="1"/>
          </p:cNvSpPr>
          <p:nvPr>
            <p:ph idx="16"/>
          </p:nvPr>
        </p:nvSpPr>
        <p:spPr>
          <a:xfrm>
            <a:off x="4685122" y="1344663"/>
            <a:ext cx="4092166" cy="455858"/>
          </a:xfrm>
          <a:prstGeom prst="rect">
            <a:avLst/>
          </a:prstGeom>
        </p:spPr>
        <p:txBody>
          <a:bodyPr/>
          <a:lstStyle>
            <a:lvl1pPr marL="0" indent="0">
              <a:lnSpc>
                <a:spcPct val="100000"/>
              </a:lnSpc>
              <a:buNone/>
              <a:defRPr sz="1800" b="1" cap="all" spc="200" baseline="0">
                <a:solidFill>
                  <a:schemeClr val="bg1">
                    <a:lumMod val="50000"/>
                  </a:schemeClr>
                </a:solidFill>
                <a:latin typeface="Arial Narrow" panose="020B0606020202030204" pitchFamily="34" charset="0"/>
              </a:defRPr>
            </a:lvl1pPr>
            <a:lvl2pPr>
              <a:lnSpc>
                <a:spcPct val="100000"/>
              </a:lnSpc>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97562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2149" y="1335431"/>
            <a:ext cx="8535384" cy="446235"/>
          </a:xfrm>
          <a:prstGeom prst="rect">
            <a:avLst/>
          </a:prstGeom>
        </p:spPr>
        <p:txBody>
          <a:bodyPr/>
          <a:lstStyle>
            <a:lvl1pPr marL="0" indent="0">
              <a:lnSpc>
                <a:spcPct val="100000"/>
              </a:lnSpc>
              <a:buNone/>
              <a:defRPr sz="1800" b="1" cap="all" spc="200" baseline="0">
                <a:solidFill>
                  <a:schemeClr val="bg1">
                    <a:lumMod val="50000"/>
                  </a:schemeClr>
                </a:solidFill>
                <a:latin typeface="Arial Narrow" panose="020B0606020202030204" pitchFamily="34" charset="0"/>
              </a:defRPr>
            </a:lvl1pPr>
            <a:lvl2pPr>
              <a:lnSpc>
                <a:spcPct val="100000"/>
              </a:lnSpc>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a:p>
        </p:txBody>
      </p:sp>
      <p:sp>
        <p:nvSpPr>
          <p:cNvPr id="7" name="Content Placeholder 2"/>
          <p:cNvSpPr>
            <a:spLocks noGrp="1"/>
          </p:cNvSpPr>
          <p:nvPr>
            <p:ph idx="13"/>
          </p:nvPr>
        </p:nvSpPr>
        <p:spPr>
          <a:xfrm>
            <a:off x="242149" y="1828801"/>
            <a:ext cx="8535384" cy="4138367"/>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4906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CDC3B2C-3670-41A8-B2A3-94F586B52288}" type="slidenum">
              <a:rPr lang="en-US" smtClean="0"/>
              <a:t>‹#›</a:t>
            </a:fld>
            <a:endParaRPr lang="en-US"/>
          </a:p>
        </p:txBody>
      </p:sp>
    </p:spTree>
    <p:extLst>
      <p:ext uri="{BB962C8B-B14F-4D97-AF65-F5344CB8AC3E}">
        <p14:creationId xmlns:p14="http://schemas.microsoft.com/office/powerpoint/2010/main" val="203066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2149" y="1326005"/>
            <a:ext cx="8535384"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a:p>
        </p:txBody>
      </p:sp>
    </p:spTree>
    <p:extLst>
      <p:ext uri="{BB962C8B-B14F-4D97-AF65-F5344CB8AC3E}">
        <p14:creationId xmlns:p14="http://schemas.microsoft.com/office/powerpoint/2010/main" val="229273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2149" y="1326005"/>
            <a:ext cx="4084754"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a:p>
        </p:txBody>
      </p:sp>
      <p:sp>
        <p:nvSpPr>
          <p:cNvPr id="5" name="Content Placeholder 2"/>
          <p:cNvSpPr>
            <a:spLocks noGrp="1"/>
          </p:cNvSpPr>
          <p:nvPr>
            <p:ph idx="13"/>
          </p:nvPr>
        </p:nvSpPr>
        <p:spPr>
          <a:xfrm>
            <a:off x="4692779" y="1326005"/>
            <a:ext cx="4084754"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671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2149" y="1326005"/>
            <a:ext cx="4084754"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a:p>
        </p:txBody>
      </p:sp>
      <p:sp>
        <p:nvSpPr>
          <p:cNvPr id="7" name="Chart Placeholder 6"/>
          <p:cNvSpPr>
            <a:spLocks noGrp="1"/>
          </p:cNvSpPr>
          <p:nvPr>
            <p:ph type="chart" sz="quarter" idx="13"/>
          </p:nvPr>
        </p:nvSpPr>
        <p:spPr>
          <a:xfrm>
            <a:off x="4685122" y="1800521"/>
            <a:ext cx="4092166" cy="4119268"/>
          </a:xfrm>
          <a:prstGeom prst="rect">
            <a:avLst/>
          </a:prstGeom>
        </p:spPr>
        <p:txBody>
          <a:bodyPr/>
          <a:lstStyle>
            <a:lvl1pPr marL="0" indent="0">
              <a:buNone/>
              <a:defRPr sz="1800">
                <a:latin typeface="Arial Narrow" panose="020B0606020202030204" pitchFamily="34" charset="0"/>
              </a:defRPr>
            </a:lvl1pPr>
          </a:lstStyle>
          <a:p>
            <a:endParaRPr lang="en-US"/>
          </a:p>
        </p:txBody>
      </p:sp>
      <p:sp>
        <p:nvSpPr>
          <p:cNvPr id="10" name="Content Placeholder 2"/>
          <p:cNvSpPr>
            <a:spLocks noGrp="1"/>
          </p:cNvSpPr>
          <p:nvPr>
            <p:ph idx="16"/>
          </p:nvPr>
        </p:nvSpPr>
        <p:spPr>
          <a:xfrm>
            <a:off x="4685122" y="1344663"/>
            <a:ext cx="4092166" cy="455858"/>
          </a:xfrm>
          <a:prstGeom prst="rect">
            <a:avLst/>
          </a:prstGeom>
        </p:spPr>
        <p:txBody>
          <a:bodyPr/>
          <a:lstStyle>
            <a:lvl1pPr marL="0" indent="0">
              <a:lnSpc>
                <a:spcPct val="100000"/>
              </a:lnSpc>
              <a:buNone/>
              <a:defRPr sz="1800" b="1" cap="all" spc="200" baseline="0">
                <a:solidFill>
                  <a:schemeClr val="bg1">
                    <a:lumMod val="50000"/>
                  </a:schemeClr>
                </a:solidFill>
                <a:latin typeface="Arial Narrow" panose="020B0606020202030204" pitchFamily="34" charset="0"/>
              </a:defRPr>
            </a:lvl1pPr>
            <a:lvl2pPr>
              <a:lnSpc>
                <a:spcPct val="100000"/>
              </a:lnSpc>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Tree>
    <p:extLst>
      <p:ext uri="{BB962C8B-B14F-4D97-AF65-F5344CB8AC3E}">
        <p14:creationId xmlns:p14="http://schemas.microsoft.com/office/powerpoint/2010/main" val="1790222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2149" y="1335431"/>
            <a:ext cx="8535384" cy="446235"/>
          </a:xfrm>
          <a:prstGeom prst="rect">
            <a:avLst/>
          </a:prstGeom>
        </p:spPr>
        <p:txBody>
          <a:bodyPr/>
          <a:lstStyle>
            <a:lvl1pPr marL="0" indent="0">
              <a:lnSpc>
                <a:spcPct val="100000"/>
              </a:lnSpc>
              <a:buNone/>
              <a:defRPr sz="1800" b="1" cap="all" spc="200" baseline="0">
                <a:solidFill>
                  <a:schemeClr val="bg1">
                    <a:lumMod val="50000"/>
                  </a:schemeClr>
                </a:solidFill>
                <a:latin typeface="Arial Narrow" panose="020B0606020202030204" pitchFamily="34" charset="0"/>
              </a:defRPr>
            </a:lvl1pPr>
            <a:lvl2pPr>
              <a:lnSpc>
                <a:spcPct val="100000"/>
              </a:lnSpc>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a:p>
        </p:txBody>
      </p:sp>
      <p:sp>
        <p:nvSpPr>
          <p:cNvPr id="7" name="Content Placeholder 2"/>
          <p:cNvSpPr>
            <a:spLocks noGrp="1"/>
          </p:cNvSpPr>
          <p:nvPr>
            <p:ph idx="13"/>
          </p:nvPr>
        </p:nvSpPr>
        <p:spPr>
          <a:xfrm>
            <a:off x="242149" y="1828801"/>
            <a:ext cx="8535384" cy="4138367"/>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7934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73DBF4-DE2F-415B-A30D-74B6EF0A6E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85" r="90"/>
          <a:stretch/>
        </p:blipFill>
        <p:spPr>
          <a:xfrm>
            <a:off x="0" y="0"/>
            <a:ext cx="9144000" cy="6858000"/>
          </a:xfrm>
          <a:prstGeom prst="rect">
            <a:avLst/>
          </a:prstGeom>
        </p:spPr>
      </p:pic>
      <p:sp>
        <p:nvSpPr>
          <p:cNvPr id="2" name="Title 1"/>
          <p:cNvSpPr>
            <a:spLocks noGrp="1"/>
          </p:cNvSpPr>
          <p:nvPr>
            <p:ph type="ctrTitle"/>
          </p:nvPr>
        </p:nvSpPr>
        <p:spPr>
          <a:xfrm>
            <a:off x="327581" y="1109323"/>
            <a:ext cx="6947514" cy="1509135"/>
          </a:xfrm>
        </p:spPr>
        <p:txBody>
          <a:bodyPr anchor="t">
            <a:normAutofit/>
          </a:bodyPr>
          <a:lstStyle>
            <a:lvl1pPr algn="l">
              <a:lnSpc>
                <a:spcPct val="100000"/>
              </a:lnSpc>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27581" y="2962350"/>
            <a:ext cx="6858000" cy="621170"/>
          </a:xfrm>
          <a:prstGeom prst="rect">
            <a:avLst/>
          </a:prstGeom>
        </p:spPr>
        <p:txBody>
          <a:bodyPr/>
          <a:lstStyle>
            <a:lvl1pPr marL="0" indent="0" algn="l">
              <a:buNone/>
              <a:defRPr sz="1600" b="1" cap="all" spc="200" baseline="0">
                <a:solidFill>
                  <a:schemeClr val="bg1">
                    <a:lumMod val="75000"/>
                  </a:schemeClr>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38875" y="5551471"/>
            <a:ext cx="2390890" cy="331139"/>
          </a:xfrm>
          <a:prstGeom prst="rect">
            <a:avLst/>
          </a:prstGeom>
        </p:spPr>
      </p:pic>
      <p:sp>
        <p:nvSpPr>
          <p:cNvPr id="10" name="TextBox 9"/>
          <p:cNvSpPr txBox="1"/>
          <p:nvPr userDrawn="1"/>
        </p:nvSpPr>
        <p:spPr>
          <a:xfrm>
            <a:off x="3441573" y="6179366"/>
            <a:ext cx="5301452" cy="261610"/>
          </a:xfrm>
          <a:prstGeom prst="rect">
            <a:avLst/>
          </a:prstGeom>
          <a:noFill/>
        </p:spPr>
        <p:txBody>
          <a:bodyPr wrap="none" rtlCol="0">
            <a:spAutoFit/>
          </a:bodyPr>
          <a:lstStyle/>
          <a:p>
            <a:pPr algn="r"/>
            <a:r>
              <a:rPr lang="en-US" sz="1100" b="1" spc="200" dirty="0">
                <a:solidFill>
                  <a:schemeClr val="tx1">
                    <a:lumMod val="65000"/>
                    <a:lumOff val="35000"/>
                  </a:schemeClr>
                </a:solidFill>
                <a:latin typeface="Arial Narrow" panose="020B0606020202030204" pitchFamily="34" charset="0"/>
                <a:cs typeface="Arial" panose="020B0604020202020204" pitchFamily="34" charset="0"/>
              </a:rPr>
              <a:t>FIRST TRUST PORTFOLIOS L.P. | MEMBER SIPC | MEMBER FINRA</a:t>
            </a:r>
          </a:p>
        </p:txBody>
      </p:sp>
    </p:spTree>
    <p:extLst>
      <p:ext uri="{BB962C8B-B14F-4D97-AF65-F5344CB8AC3E}">
        <p14:creationId xmlns:p14="http://schemas.microsoft.com/office/powerpoint/2010/main" val="213985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CDC3B2C-3670-41A8-B2A3-94F586B52288}" type="slidenum">
              <a:rPr lang="en-US" smtClean="0"/>
              <a:t>‹#›</a:t>
            </a:fld>
            <a:endParaRPr lang="en-US"/>
          </a:p>
        </p:txBody>
      </p:sp>
    </p:spTree>
    <p:extLst>
      <p:ext uri="{BB962C8B-B14F-4D97-AF65-F5344CB8AC3E}">
        <p14:creationId xmlns:p14="http://schemas.microsoft.com/office/powerpoint/2010/main" val="260102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42149" y="1326005"/>
            <a:ext cx="8535384" cy="4594028"/>
          </a:xfrm>
          <a:prstGeom prst="rect">
            <a:avLst/>
          </a:prstGeom>
        </p:spPr>
        <p:txBody>
          <a:bodyPr/>
          <a:lstStyle>
            <a:lvl1pPr marL="0" indent="0">
              <a:lnSpc>
                <a:spcPct val="100000"/>
              </a:lnSpc>
              <a:buNone/>
              <a:defRPr sz="1800" b="1">
                <a:solidFill>
                  <a:schemeClr val="tx1">
                    <a:lumMod val="75000"/>
                    <a:lumOff val="25000"/>
                  </a:schemeClr>
                </a:solidFill>
                <a:latin typeface="Arial Narrow" panose="020B0606020202030204" pitchFamily="34" charset="0"/>
              </a:defRPr>
            </a:lvl1pPr>
            <a:lvl2pPr>
              <a:lnSpc>
                <a:spcPct val="100000"/>
              </a:lnSpc>
              <a:spcBef>
                <a:spcPts val="1200"/>
              </a:spcBef>
              <a:defRPr sz="1400">
                <a:solidFill>
                  <a:schemeClr val="tx1">
                    <a:lumMod val="75000"/>
                    <a:lumOff val="25000"/>
                  </a:schemeClr>
                </a:solidFill>
                <a:latin typeface="Arial Narrow" panose="020B0606020202030204" pitchFamily="34" charset="0"/>
              </a:defRPr>
            </a:lvl2pPr>
            <a:lvl3pPr marL="1143000" indent="-228600">
              <a:lnSpc>
                <a:spcPct val="100000"/>
              </a:lnSpc>
              <a:buFont typeface="Arial Narrow" panose="020B0606020202030204" pitchFamily="34" charset="0"/>
              <a:buChar char="–"/>
              <a:defRPr sz="1400">
                <a:solidFill>
                  <a:schemeClr val="tx1">
                    <a:lumMod val="75000"/>
                    <a:lumOff val="25000"/>
                  </a:schemeClr>
                </a:solidFill>
                <a:latin typeface="Arial Narrow" panose="020B0606020202030204" pitchFamily="34" charset="0"/>
              </a:defRPr>
            </a:lvl3pPr>
            <a:lvl4pPr>
              <a:defRPr sz="1600">
                <a:solidFill>
                  <a:schemeClr val="tx1">
                    <a:lumMod val="75000"/>
                    <a:lumOff val="25000"/>
                  </a:schemeClr>
                </a:solidFill>
                <a:latin typeface="Arial Narrow" panose="020B0606020202030204" pitchFamily="34" charset="0"/>
              </a:defRPr>
            </a:lvl4pPr>
            <a:lvl5pPr>
              <a:defRPr sz="1600">
                <a:solidFill>
                  <a:schemeClr val="tx1">
                    <a:lumMod val="75000"/>
                    <a:lumOff val="25000"/>
                  </a:schemeClr>
                </a:solidFill>
                <a:latin typeface="Arial Narrow" panose="020B060602020203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p>
            <a:fld id="{6CDC3B2C-3670-41A8-B2A3-94F586B52288}" type="slidenum">
              <a:rPr lang="en-US" smtClean="0"/>
              <a:t>‹#›</a:t>
            </a:fld>
            <a:endParaRPr lang="en-US"/>
          </a:p>
        </p:txBody>
      </p:sp>
    </p:spTree>
    <p:extLst>
      <p:ext uri="{BB962C8B-B14F-4D97-AF65-F5344CB8AC3E}">
        <p14:creationId xmlns:p14="http://schemas.microsoft.com/office/powerpoint/2010/main" val="981889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DE1E14-04C0-4C5F-B83B-8A5150499B6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Title Placeholder 1"/>
          <p:cNvSpPr>
            <a:spLocks noGrp="1"/>
          </p:cNvSpPr>
          <p:nvPr>
            <p:ph type="title"/>
          </p:nvPr>
        </p:nvSpPr>
        <p:spPr>
          <a:xfrm>
            <a:off x="104496" y="78656"/>
            <a:ext cx="8535385" cy="785640"/>
          </a:xfrm>
          <a:prstGeom prst="rect">
            <a:avLst/>
          </a:prstGeom>
        </p:spPr>
        <p:txBody>
          <a:bodyPr vert="horz" lIns="91440" tIns="45720" rIns="91440" bIns="45720" rtlCol="0" anchor="ctr" anchorCtr="0">
            <a:normAutofit/>
          </a:bodyPr>
          <a:lstStyle/>
          <a:p>
            <a:r>
              <a:rPr lang="en-US" dirty="0"/>
              <a:t>Click to edit Master title style</a:t>
            </a:r>
          </a:p>
        </p:txBody>
      </p:sp>
      <p:sp>
        <p:nvSpPr>
          <p:cNvPr id="6" name="Slide Number Placeholder 5"/>
          <p:cNvSpPr>
            <a:spLocks noGrp="1"/>
          </p:cNvSpPr>
          <p:nvPr>
            <p:ph type="sldNum" sz="quarter" idx="4"/>
          </p:nvPr>
        </p:nvSpPr>
        <p:spPr>
          <a:xfrm>
            <a:off x="8359808" y="6454395"/>
            <a:ext cx="417725"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Arial Narrow" panose="020B0606020202030204" pitchFamily="34" charset="0"/>
              </a:defRPr>
            </a:lvl1pPr>
          </a:lstStyle>
          <a:p>
            <a:fld id="{6CDC3B2C-3670-41A8-B2A3-94F586B52288}" type="slidenum">
              <a:rPr lang="en-US" smtClean="0"/>
              <a:pPr/>
              <a:t>‹#›</a:t>
            </a:fld>
            <a:endParaRPr lang="en-US"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873747" y="6539818"/>
            <a:ext cx="1402720" cy="194277"/>
          </a:xfrm>
          <a:prstGeom prst="rect">
            <a:avLst/>
          </a:prstGeom>
        </p:spPr>
      </p:pic>
    </p:spTree>
    <p:extLst>
      <p:ext uri="{BB962C8B-B14F-4D97-AF65-F5344CB8AC3E}">
        <p14:creationId xmlns:p14="http://schemas.microsoft.com/office/powerpoint/2010/main" val="3738513743"/>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8" r:id="rId4"/>
    <p:sldLayoutId id="2147483669" r:id="rId5"/>
    <p:sldLayoutId id="2147483667" r:id="rId6"/>
  </p:sldLayoutIdLst>
  <p:hf hdr="0" ftr="0" dt="0"/>
  <p:txStyles>
    <p:titleStyle>
      <a:lvl1pPr algn="l" defTabSz="914400" rtl="0" eaLnBrk="1" latinLnBrk="0" hangingPunct="1">
        <a:lnSpc>
          <a:spcPct val="90000"/>
        </a:lnSpc>
        <a:spcBef>
          <a:spcPct val="0"/>
        </a:spcBef>
        <a:buNone/>
        <a:defRPr sz="2600" b="1" kern="1200" cap="all" spc="200" baseline="0">
          <a:solidFill>
            <a:schemeClr val="bg1"/>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8" cstate="print">
            <a:extLst>
              <a:ext uri="{28A0092B-C50C-407E-A947-70E740481C1C}">
                <a14:useLocalDpi xmlns:a14="http://schemas.microsoft.com/office/drawing/2010/main" val="0"/>
              </a:ext>
            </a:extLst>
          </a:blip>
          <a:srcRect t="134"/>
          <a:stretch/>
        </p:blipFill>
        <p:spPr>
          <a:xfrm>
            <a:off x="0" y="0"/>
            <a:ext cx="9144000" cy="6857499"/>
          </a:xfrm>
          <a:prstGeom prst="rect">
            <a:avLst/>
          </a:prstGeom>
        </p:spPr>
      </p:pic>
      <p:sp>
        <p:nvSpPr>
          <p:cNvPr id="2" name="Title Placeholder 1"/>
          <p:cNvSpPr>
            <a:spLocks noGrp="1"/>
          </p:cNvSpPr>
          <p:nvPr>
            <p:ph type="title"/>
          </p:nvPr>
        </p:nvSpPr>
        <p:spPr>
          <a:xfrm>
            <a:off x="242148" y="698358"/>
            <a:ext cx="8535385" cy="479993"/>
          </a:xfrm>
          <a:prstGeom prst="rect">
            <a:avLst/>
          </a:prstGeom>
        </p:spPr>
        <p:txBody>
          <a:bodyPr vert="horz" lIns="91440" tIns="45720" rIns="91440" bIns="45720" rtlCol="0" anchor="t">
            <a:normAutofit/>
          </a:bodyPr>
          <a:lstStyle/>
          <a:p>
            <a:r>
              <a:rPr lang="en-US" dirty="0"/>
              <a:t>Click to edit Master title style</a:t>
            </a:r>
          </a:p>
        </p:txBody>
      </p:sp>
      <p:sp>
        <p:nvSpPr>
          <p:cNvPr id="6" name="Slide Number Placeholder 5"/>
          <p:cNvSpPr>
            <a:spLocks noGrp="1"/>
          </p:cNvSpPr>
          <p:nvPr>
            <p:ph type="sldNum" sz="quarter" idx="4"/>
          </p:nvPr>
        </p:nvSpPr>
        <p:spPr>
          <a:xfrm>
            <a:off x="8359808" y="6454395"/>
            <a:ext cx="417725"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Arial Narrow" panose="020B0606020202030204" pitchFamily="34" charset="0"/>
              </a:defRPr>
            </a:lvl1pPr>
          </a:lstStyle>
          <a:p>
            <a:fld id="{6CDC3B2C-3670-41A8-B2A3-94F586B52288}" type="slidenum">
              <a:rPr lang="en-US" smtClean="0"/>
              <a:pPr/>
              <a:t>‹#›</a:t>
            </a:fld>
            <a:endParaRPr lang="en-US" dirty="0"/>
          </a:p>
        </p:txBody>
      </p:sp>
      <p:pic>
        <p:nvPicPr>
          <p:cNvPr id="7" name="Picture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86700" y="125876"/>
            <a:ext cx="1126188" cy="155978"/>
          </a:xfrm>
          <a:prstGeom prst="rect">
            <a:avLst/>
          </a:prstGeom>
        </p:spPr>
      </p:pic>
    </p:spTree>
    <p:extLst>
      <p:ext uri="{BB962C8B-B14F-4D97-AF65-F5344CB8AC3E}">
        <p14:creationId xmlns:p14="http://schemas.microsoft.com/office/powerpoint/2010/main" val="15587859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Lst>
  <p:hf hdr="0" ftr="0" dt="0"/>
  <p:txStyles>
    <p:titleStyle>
      <a:lvl1pPr algn="l" defTabSz="914400" rtl="0" eaLnBrk="1" latinLnBrk="0" hangingPunct="1">
        <a:lnSpc>
          <a:spcPct val="90000"/>
        </a:lnSpc>
        <a:spcBef>
          <a:spcPct val="0"/>
        </a:spcBef>
        <a:buNone/>
        <a:defRPr sz="2600" b="1" kern="1200" cap="all" spc="200" baseline="0">
          <a:solidFill>
            <a:srgbClr val="003057"/>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s://research.stlouisfed.org/fred2/"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459" y="882555"/>
            <a:ext cx="4805137" cy="704706"/>
          </a:xfrm>
        </p:spPr>
        <p:txBody>
          <a:bodyPr>
            <a:noAutofit/>
          </a:bodyPr>
          <a:lstStyle/>
          <a:p>
            <a:pPr>
              <a:spcBef>
                <a:spcPts val="0"/>
              </a:spcBef>
            </a:pPr>
            <a:r>
              <a:rPr lang="en-US" sz="2700" b="0" spc="500" dirty="0">
                <a:solidFill>
                  <a:schemeClr val="bg1">
                    <a:lumMod val="75000"/>
                  </a:schemeClr>
                </a:solidFill>
              </a:rPr>
              <a:t>Reasons to be</a:t>
            </a:r>
            <a:endParaRPr lang="en-US" sz="6000" spc="500" dirty="0"/>
          </a:p>
        </p:txBody>
      </p:sp>
      <p:sp>
        <p:nvSpPr>
          <p:cNvPr id="3" name="Subtitle 2"/>
          <p:cNvSpPr>
            <a:spLocks noGrp="1"/>
          </p:cNvSpPr>
          <p:nvPr>
            <p:ph type="subTitle" idx="1"/>
          </p:nvPr>
        </p:nvSpPr>
        <p:spPr>
          <a:xfrm>
            <a:off x="370710" y="3885501"/>
            <a:ext cx="8402097" cy="942215"/>
          </a:xfrm>
        </p:spPr>
        <p:txBody>
          <a:bodyPr/>
          <a:lstStyle/>
          <a:p>
            <a:pPr algn="just"/>
            <a:r>
              <a:rPr lang="en-US" sz="900" b="0" i="1" cap="none" spc="0" dirty="0">
                <a:solidFill>
                  <a:schemeClr val="bg1"/>
                </a:solidFill>
              </a:rPr>
              <a:t>This presentation was prepared by First Trust Portfolios L.P., and reflects the current opinion of the authors. Opinions and forward looking statements expressed are subject to change without notice. This information does not constitute a solicitation or an offer to buy or sell any security.</a:t>
            </a:r>
          </a:p>
          <a:p>
            <a:pPr algn="just">
              <a:spcBef>
                <a:spcPts val="600"/>
              </a:spcBef>
            </a:pPr>
            <a:r>
              <a:rPr lang="en-US" sz="900" b="0" i="1" cap="none" spc="-10" dirty="0">
                <a:solidFill>
                  <a:schemeClr val="bg1"/>
                </a:solidFill>
              </a:rPr>
              <a:t>The information presented is not intended to constitute an investment recommendation for, or advice to, any specific person. By providing this information, First Trust is not undertaking to give advice in any fiduciary capacity within the meaning of ERISA and the Internal Revenue Code. First Trust has no knowledge of and has not been provided any information regarding any investor. Financial advisors must determine whether particular investments are appropriate for their clients. First Trust believes the financial advisor is a fiduciary, is capable of evaluating investment risks independently and is responsible for exercising independent judgment with respect to its retirement plan clients.</a:t>
            </a:r>
          </a:p>
        </p:txBody>
      </p:sp>
      <p:sp>
        <p:nvSpPr>
          <p:cNvPr id="8" name="TextBox 7">
            <a:extLst>
              <a:ext uri="{FF2B5EF4-FFF2-40B4-BE49-F238E27FC236}">
                <a16:creationId xmlns:a16="http://schemas.microsoft.com/office/drawing/2014/main" id="{96C2E71C-2099-4578-891A-5C5D4DF6F060}"/>
              </a:ext>
            </a:extLst>
          </p:cNvPr>
          <p:cNvSpPr txBox="1"/>
          <p:nvPr/>
        </p:nvSpPr>
        <p:spPr>
          <a:xfrm>
            <a:off x="474454" y="3556774"/>
            <a:ext cx="3036498" cy="246221"/>
          </a:xfrm>
          <a:prstGeom prst="rect">
            <a:avLst/>
          </a:prstGeom>
          <a:noFill/>
          <a:ln w="12700">
            <a:solidFill>
              <a:schemeClr val="bg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Not FDIC Insured | Not Bank Guaranteed | May Lose Value</a:t>
            </a:r>
          </a:p>
        </p:txBody>
      </p:sp>
      <p:pic>
        <p:nvPicPr>
          <p:cNvPr id="5" name="Picture 4">
            <a:extLst>
              <a:ext uri="{FF2B5EF4-FFF2-40B4-BE49-F238E27FC236}">
                <a16:creationId xmlns:a16="http://schemas.microsoft.com/office/drawing/2014/main" id="{777720A0-E1C4-4AB0-885D-A310A2CEA5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2438" y="460427"/>
            <a:ext cx="4537493" cy="3114851"/>
          </a:xfrm>
          <a:prstGeom prst="rect">
            <a:avLst/>
          </a:prstGeom>
        </p:spPr>
      </p:pic>
      <p:sp>
        <p:nvSpPr>
          <p:cNvPr id="10" name="Rectangle 9">
            <a:extLst>
              <a:ext uri="{FF2B5EF4-FFF2-40B4-BE49-F238E27FC236}">
                <a16:creationId xmlns:a16="http://schemas.microsoft.com/office/drawing/2014/main" id="{2548D068-0EB1-4358-8036-913A957C0268}"/>
              </a:ext>
            </a:extLst>
          </p:cNvPr>
          <p:cNvSpPr/>
          <p:nvPr/>
        </p:nvSpPr>
        <p:spPr>
          <a:xfrm>
            <a:off x="345057" y="1470977"/>
            <a:ext cx="4572000" cy="156966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500" normalizeH="0" baseline="0" noProof="0" dirty="0">
                <a:ln>
                  <a:noFill/>
                </a:ln>
                <a:solidFill>
                  <a:prstClr val="white"/>
                </a:solidFill>
                <a:effectLst/>
                <a:uLnTx/>
                <a:uFillTx/>
                <a:latin typeface="Arial Narrow" panose="020B0606020202030204" pitchFamily="34" charset="0"/>
                <a:ea typeface="+mn-ea"/>
                <a:cs typeface="+mn-cs"/>
              </a:rPr>
              <a:t>Bullish on Equities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49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Volatility in the stock market remains well below its historical average </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5858319"/>
            <a:ext cx="8537417" cy="466281"/>
          </a:xfrm>
          <a:prstGeom prst="rect">
            <a:avLst/>
          </a:prstGeom>
          <a:noFill/>
        </p:spPr>
        <p:txBody>
          <a:bodyPr wrap="square" rtlCol="0">
            <a:spAutoFit/>
          </a:bodyPr>
          <a:lstStyle/>
          <a:p>
            <a:pPr algn="just">
              <a:lnSpc>
                <a:spcPct val="90000"/>
              </a:lnSpc>
            </a:pPr>
            <a:r>
              <a:rPr lang="en-US" sz="900" dirty="0">
                <a:solidFill>
                  <a:schemeClr val="tx1">
                    <a:lumMod val="75000"/>
                    <a:lumOff val="25000"/>
                  </a:schemeClr>
                </a:solidFill>
                <a:latin typeface="Arial Narrow" panose="020B0606020202030204" pitchFamily="34" charset="0"/>
              </a:rPr>
              <a:t>Source: Bloomberg, weekly data from 6/26/98-6/29/18. Past performance is no guarantee of future results. There can be no assurance projections will be achieved. </a:t>
            </a:r>
          </a:p>
          <a:p>
            <a:pPr algn="just">
              <a:lnSpc>
                <a:spcPct val="90000"/>
              </a:lnSpc>
            </a:pPr>
            <a:r>
              <a:rPr lang="en-US" sz="900" dirty="0">
                <a:solidFill>
                  <a:schemeClr val="tx1">
                    <a:lumMod val="75000"/>
                    <a:lumOff val="25000"/>
                  </a:schemeClr>
                </a:solidFill>
                <a:latin typeface="Arial Narrow" panose="020B0606020202030204" pitchFamily="34" charset="0"/>
              </a:rPr>
              <a:t>VIX - Chicago Board Options Exchange SPX Volatility Index. The Chicago Board Options Exchange Volatility Index reflects a market estimate of future volatility, based on the weighted average of the implied volatilities for a wide range of strike prices.</a:t>
            </a:r>
          </a:p>
        </p:txBody>
      </p:sp>
      <p:sp>
        <p:nvSpPr>
          <p:cNvPr id="16" name="Content Placeholder 2">
            <a:extLst>
              <a:ext uri="{FF2B5EF4-FFF2-40B4-BE49-F238E27FC236}">
                <a16:creationId xmlns:a16="http://schemas.microsoft.com/office/drawing/2014/main" id="{1438CBB2-4536-4B5D-8DCF-B2D9648B6003}"/>
              </a:ext>
            </a:extLst>
          </p:cNvPr>
          <p:cNvSpPr>
            <a:spLocks noGrp="1"/>
          </p:cNvSpPr>
          <p:nvPr>
            <p:ph idx="1"/>
          </p:nvPr>
        </p:nvSpPr>
        <p:spPr>
          <a:xfrm>
            <a:off x="381000" y="1335431"/>
            <a:ext cx="5577133" cy="446235"/>
          </a:xfrm>
        </p:spPr>
        <p:txBody>
          <a:bodyPr/>
          <a:lstStyle/>
          <a:p>
            <a:r>
              <a:rPr lang="en-US" dirty="0"/>
              <a:t>CBOE SPX Volatility Index</a:t>
            </a:r>
            <a:r>
              <a:rPr lang="en-US" baseline="30000" dirty="0"/>
              <a:t>®</a:t>
            </a:r>
            <a:r>
              <a:rPr lang="en-US" dirty="0"/>
              <a:t> (VIX)</a:t>
            </a:r>
          </a:p>
        </p:txBody>
      </p:sp>
      <p:grpSp>
        <p:nvGrpSpPr>
          <p:cNvPr id="3" name="Group 2">
            <a:extLst>
              <a:ext uri="{FF2B5EF4-FFF2-40B4-BE49-F238E27FC236}">
                <a16:creationId xmlns:a16="http://schemas.microsoft.com/office/drawing/2014/main" id="{D27854E5-A728-4595-9DE6-9F6CF4BC07B7}"/>
              </a:ext>
            </a:extLst>
          </p:cNvPr>
          <p:cNvGrpSpPr/>
          <p:nvPr/>
        </p:nvGrpSpPr>
        <p:grpSpPr>
          <a:xfrm>
            <a:off x="609600" y="1752600"/>
            <a:ext cx="8046720" cy="4038600"/>
            <a:chOff x="609600" y="1752600"/>
            <a:chExt cx="8046720" cy="4191000"/>
          </a:xfrm>
        </p:grpSpPr>
        <p:graphicFrame>
          <p:nvGraphicFramePr>
            <p:cNvPr id="10" name="Chart 9">
              <a:extLst>
                <a:ext uri="{FF2B5EF4-FFF2-40B4-BE49-F238E27FC236}">
                  <a16:creationId xmlns:a16="http://schemas.microsoft.com/office/drawing/2014/main" id="{41D2E246-CFB8-4E38-9ACA-5A57B0E0DCD2}"/>
                </a:ext>
              </a:extLst>
            </p:cNvPr>
            <p:cNvGraphicFramePr>
              <a:graphicFrameLocks/>
            </p:cNvGraphicFramePr>
            <p:nvPr>
              <p:extLst>
                <p:ext uri="{D42A27DB-BD31-4B8C-83A1-F6EECF244321}">
                  <p14:modId xmlns:p14="http://schemas.microsoft.com/office/powerpoint/2010/main" val="1473775920"/>
                </p:ext>
              </p:extLst>
            </p:nvPr>
          </p:nvGraphicFramePr>
          <p:xfrm>
            <a:off x="609600" y="1752600"/>
            <a:ext cx="8046720" cy="419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E50DA3B1-A348-4BC1-A2D5-3186B318A49E}"/>
                </a:ext>
              </a:extLst>
            </p:cNvPr>
            <p:cNvCxnSpPr>
              <a:cxnSpLocks/>
            </p:cNvCxnSpPr>
            <p:nvPr/>
          </p:nvCxnSpPr>
          <p:spPr>
            <a:xfrm>
              <a:off x="914400" y="4763104"/>
              <a:ext cx="7620000" cy="0"/>
            </a:xfrm>
            <a:prstGeom prst="line">
              <a:avLst/>
            </a:prstGeom>
            <a:ln w="31750">
              <a:solidFill>
                <a:srgbClr val="F1B43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9621C55-0C1E-419B-BE73-C6831AB0CB51}"/>
                </a:ext>
              </a:extLst>
            </p:cNvPr>
            <p:cNvSpPr txBox="1"/>
            <p:nvPr/>
          </p:nvSpPr>
          <p:spPr>
            <a:xfrm>
              <a:off x="2971800" y="4419600"/>
              <a:ext cx="1294650" cy="323165"/>
            </a:xfrm>
            <a:prstGeom prst="rect">
              <a:avLst/>
            </a:prstGeom>
            <a:noFill/>
          </p:spPr>
          <p:txBody>
            <a:bodyPr wrap="none" rtlCol="0">
              <a:spAutoFit/>
            </a:bodyPr>
            <a:lstStyle/>
            <a:p>
              <a:pPr algn="ctr"/>
              <a:r>
                <a:rPr lang="en-US" sz="1500" b="1" dirty="0">
                  <a:solidFill>
                    <a:srgbClr val="D7990F"/>
                  </a:solidFill>
                  <a:latin typeface="Arial Narrow" panose="020B0606020202030204" pitchFamily="34" charset="0"/>
                </a:rPr>
                <a:t>Average: 20.26</a:t>
              </a:r>
            </a:p>
          </p:txBody>
        </p:sp>
      </p:grpSp>
      <p:sp>
        <p:nvSpPr>
          <p:cNvPr id="11" name="Slide Number Placeholder 4">
            <a:extLst>
              <a:ext uri="{FF2B5EF4-FFF2-40B4-BE49-F238E27FC236}">
                <a16:creationId xmlns:a16="http://schemas.microsoft.com/office/drawing/2014/main" id="{E3F622FC-3FF6-4BD1-BEAC-9DCEDACF03B9}"/>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9</a:t>
            </a:fld>
            <a:endParaRPr lang="en-US"/>
          </a:p>
        </p:txBody>
      </p:sp>
    </p:spTree>
    <p:extLst>
      <p:ext uri="{BB962C8B-B14F-4D97-AF65-F5344CB8AC3E}">
        <p14:creationId xmlns:p14="http://schemas.microsoft.com/office/powerpoint/2010/main" val="2464738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snapshot of where interest rate and yield levels stood at the end of past bull markets </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 Source: Bespoke Investment Group, Bloomberg.</a:t>
            </a:r>
          </a:p>
        </p:txBody>
      </p:sp>
      <p:graphicFrame>
        <p:nvGraphicFramePr>
          <p:cNvPr id="12" name="Table 11">
            <a:extLst>
              <a:ext uri="{FF2B5EF4-FFF2-40B4-BE49-F238E27FC236}">
                <a16:creationId xmlns:a16="http://schemas.microsoft.com/office/drawing/2014/main" id="{6123D74B-29BD-4EB0-8824-46B618B06821}"/>
              </a:ext>
            </a:extLst>
          </p:cNvPr>
          <p:cNvGraphicFramePr>
            <a:graphicFrameLocks noGrp="1"/>
          </p:cNvGraphicFramePr>
          <p:nvPr>
            <p:extLst>
              <p:ext uri="{D42A27DB-BD31-4B8C-83A1-F6EECF244321}">
                <p14:modId xmlns:p14="http://schemas.microsoft.com/office/powerpoint/2010/main" val="3699838287"/>
              </p:ext>
            </p:extLst>
          </p:nvPr>
        </p:nvGraphicFramePr>
        <p:xfrm>
          <a:off x="1021081" y="1715391"/>
          <a:ext cx="7132319" cy="3694809"/>
        </p:xfrm>
        <a:graphic>
          <a:graphicData uri="http://schemas.openxmlformats.org/drawingml/2006/table">
            <a:tbl>
              <a:tblPr firstRow="1" bandRow="1">
                <a:tableStyleId>{5C22544A-7EE6-4342-B048-85BDC9FD1C3A}</a:tableStyleId>
              </a:tblPr>
              <a:tblGrid>
                <a:gridCol w="3398519">
                  <a:extLst>
                    <a:ext uri="{9D8B030D-6E8A-4147-A177-3AD203B41FA5}">
                      <a16:colId xmlns:a16="http://schemas.microsoft.com/office/drawing/2014/main" val="569679580"/>
                    </a:ext>
                  </a:extLst>
                </a:gridCol>
                <a:gridCol w="1444068">
                  <a:extLst>
                    <a:ext uri="{9D8B030D-6E8A-4147-A177-3AD203B41FA5}">
                      <a16:colId xmlns:a16="http://schemas.microsoft.com/office/drawing/2014/main" val="3910508999"/>
                    </a:ext>
                  </a:extLst>
                </a:gridCol>
                <a:gridCol w="2289732">
                  <a:extLst>
                    <a:ext uri="{9D8B030D-6E8A-4147-A177-3AD203B41FA5}">
                      <a16:colId xmlns:a16="http://schemas.microsoft.com/office/drawing/2014/main" val="2750799673"/>
                    </a:ext>
                  </a:extLst>
                </a:gridCol>
              </a:tblGrid>
              <a:tr h="559030">
                <a:tc>
                  <a:txBody>
                    <a:bodyPr/>
                    <a:lstStyle/>
                    <a:p>
                      <a:r>
                        <a:rPr kumimoji="0" lang="en-US" sz="1400" b="1" i="0" u="none" strike="noStrike" kern="1200" cap="none" spc="-30" normalizeH="0" baseline="0" noProof="0" dirty="0">
                          <a:ln>
                            <a:noFill/>
                          </a:ln>
                          <a:solidFill>
                            <a:schemeClr val="tx1"/>
                          </a:solidFill>
                          <a:effectLst/>
                          <a:uLnTx/>
                          <a:uFillTx/>
                          <a:latin typeface="Arial Narrow" panose="020B0606020202030204" pitchFamily="34" charset="0"/>
                          <a:ea typeface="+mn-ea"/>
                          <a:cs typeface="+mn-cs"/>
                        </a:rPr>
                        <a:t>Day Bull Market Ended (S&amp;P 500 Index)</a:t>
                      </a:r>
                      <a:endParaRPr lang="en-US" sz="1400" b="1" dirty="0">
                        <a:solidFill>
                          <a:schemeClr val="tx1"/>
                        </a:solidFill>
                      </a:endParaRPr>
                    </a:p>
                  </a:txBody>
                  <a:tcPr anchor="b">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400" b="1" i="0" u="none" strike="noStrike" kern="1200" cap="none" spc="-30" normalizeH="0" baseline="0" noProof="0" dirty="0">
                          <a:ln>
                            <a:noFill/>
                          </a:ln>
                          <a:solidFill>
                            <a:schemeClr val="tx1"/>
                          </a:solidFill>
                          <a:effectLst/>
                          <a:uLnTx/>
                          <a:uFillTx/>
                          <a:latin typeface="Arial Narrow" panose="020B0606020202030204" pitchFamily="34" charset="0"/>
                          <a:ea typeface="+mn-ea"/>
                          <a:cs typeface="+mn-cs"/>
                        </a:rPr>
                        <a:t>Fed Funds</a:t>
                      </a:r>
                    </a:p>
                    <a:p>
                      <a:pPr algn="r"/>
                      <a:r>
                        <a:rPr kumimoji="0" lang="en-US" sz="1400" b="1" i="0" u="none" strike="noStrike" kern="1200" cap="none" spc="-30" normalizeH="0" baseline="0" noProof="0" dirty="0">
                          <a:ln>
                            <a:noFill/>
                          </a:ln>
                          <a:solidFill>
                            <a:schemeClr val="tx1"/>
                          </a:solidFill>
                          <a:effectLst/>
                          <a:uLnTx/>
                          <a:uFillTx/>
                          <a:latin typeface="Arial Narrow" panose="020B0606020202030204" pitchFamily="34" charset="0"/>
                          <a:ea typeface="+mn-ea"/>
                          <a:cs typeface="+mn-cs"/>
                        </a:rPr>
                        <a:t>Target Rate</a:t>
                      </a:r>
                      <a:endParaRPr lang="en-US" sz="1400" dirty="0">
                        <a:solidFill>
                          <a:schemeClr val="tx1"/>
                        </a:solidFill>
                      </a:endParaRPr>
                    </a:p>
                  </a:txBody>
                  <a:tcPr anchor="b">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400" b="1" i="0" u="none" strike="noStrike" kern="1200" cap="none" spc="-30" normalizeH="0" baseline="0" noProof="0" dirty="0">
                          <a:ln>
                            <a:noFill/>
                          </a:ln>
                          <a:solidFill>
                            <a:schemeClr val="tx1"/>
                          </a:solidFill>
                          <a:effectLst/>
                          <a:uLnTx/>
                          <a:uFillTx/>
                          <a:latin typeface="Arial Narrow" panose="020B0606020202030204" pitchFamily="34" charset="0"/>
                          <a:ea typeface="+mn-ea"/>
                          <a:cs typeface="+mn-cs"/>
                        </a:rPr>
                        <a:t>10-Year T-Note Yield</a:t>
                      </a:r>
                      <a:endParaRPr lang="en-US" sz="1400" dirty="0">
                        <a:solidFill>
                          <a:schemeClr val="tx1"/>
                        </a:solidFill>
                      </a:endParaRPr>
                    </a:p>
                  </a:txBody>
                  <a:tcPr anchor="b">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8029292"/>
                  </a:ext>
                </a:extLst>
              </a:tr>
              <a:tr h="519847">
                <a:tc>
                  <a:txBody>
                    <a:bodyPr/>
                    <a:lstStyle/>
                    <a:p>
                      <a:r>
                        <a:rPr lang="en-US" sz="1400" dirty="0">
                          <a:solidFill>
                            <a:schemeClr val="tx1"/>
                          </a:solidFill>
                          <a:latin typeface="Arial Narrow" panose="020B0606020202030204" pitchFamily="34" charset="0"/>
                          <a:cs typeface="Arial" panose="020B0604020202020204" pitchFamily="34" charset="0"/>
                        </a:rPr>
                        <a:t>6/30/18 (Ongoing)</a:t>
                      </a:r>
                    </a:p>
                  </a:txBody>
                  <a:tcPr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2.00%</a:t>
                      </a:r>
                    </a:p>
                  </a:txBody>
                  <a:tcPr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2.86%</a:t>
                      </a:r>
                    </a:p>
                  </a:txBody>
                  <a:tcPr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903097098"/>
                  </a:ext>
                </a:extLst>
              </a:tr>
              <a:tr h="519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Narrow" panose="020B0606020202030204" pitchFamily="34" charset="0"/>
                          <a:cs typeface="Arial" panose="020B0604020202020204" pitchFamily="34" charset="0"/>
                        </a:rPr>
                        <a:t>10/9/07</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4.75%</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4.65%</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574366"/>
                  </a:ext>
                </a:extLst>
              </a:tr>
              <a:tr h="519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3/24/00</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6.00%</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6.19%</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402340"/>
                  </a:ext>
                </a:extLst>
              </a:tr>
              <a:tr h="53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8/25/87</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6.75%</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8.72%</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8138229"/>
                  </a:ext>
                </a:extLst>
              </a:tr>
              <a:tr h="519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11/28/80</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18.00%</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12.72%</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706246"/>
                  </a:ext>
                </a:extLst>
              </a:tr>
              <a:tr h="519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1/11/73</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5.75%</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6.43%</a:t>
                      </a:r>
                    </a:p>
                  </a:txBody>
                  <a:tcPr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832322"/>
                  </a:ext>
                </a:extLst>
              </a:tr>
            </a:tbl>
          </a:graphicData>
        </a:graphic>
      </p:graphicFrame>
      <p:sp>
        <p:nvSpPr>
          <p:cNvPr id="7" name="Slide Number Placeholder 4">
            <a:extLst>
              <a:ext uri="{FF2B5EF4-FFF2-40B4-BE49-F238E27FC236}">
                <a16:creationId xmlns:a16="http://schemas.microsoft.com/office/drawing/2014/main" id="{5FC3CCB7-F097-4D0C-BD26-C74B61F26D73}"/>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10</a:t>
            </a:fld>
            <a:endParaRPr lang="en-US"/>
          </a:p>
        </p:txBody>
      </p:sp>
    </p:spTree>
    <p:extLst>
      <p:ext uri="{BB962C8B-B14F-4D97-AF65-F5344CB8AC3E}">
        <p14:creationId xmlns:p14="http://schemas.microsoft.com/office/powerpoint/2010/main" val="426161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97" y="78656"/>
            <a:ext cx="8125104" cy="785640"/>
          </a:xfrm>
        </p:spPr>
        <p:txBody>
          <a:bodyPr>
            <a:normAutofit fontScale="90000"/>
          </a:bodyPr>
          <a:lstStyle/>
          <a:p>
            <a:r>
              <a:rPr lang="en-US" dirty="0"/>
              <a:t>These are numbers investors should embrace, not run from</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5943600"/>
            <a:ext cx="8537417" cy="369332"/>
          </a:xfrm>
          <a:prstGeom prst="rect">
            <a:avLst/>
          </a:prstGeom>
          <a:noFill/>
        </p:spPr>
        <p:txBody>
          <a:bodyPr wrap="square" rtlCol="0">
            <a:spAutoFit/>
          </a:bodyPr>
          <a:lstStyle/>
          <a:p>
            <a:r>
              <a:rPr lang="en-US" sz="900" dirty="0">
                <a:solidFill>
                  <a:schemeClr val="tx1">
                    <a:lumMod val="75000"/>
                    <a:lumOff val="25000"/>
                  </a:schemeClr>
                </a:solidFill>
                <a:latin typeface="Arial Narrow" panose="020B0606020202030204" pitchFamily="34" charset="0"/>
              </a:rPr>
              <a:t>Source: Bloomberg. Estimated Y-O-Y Earnings &amp; Revenue Growth Rates as of 6/29/18. Consensus estimates using fiscal year revenue from each company. There can be no assurance projections will be achieved.</a:t>
            </a:r>
          </a:p>
        </p:txBody>
      </p:sp>
      <p:sp>
        <p:nvSpPr>
          <p:cNvPr id="16" name="Content Placeholder 2">
            <a:extLst>
              <a:ext uri="{FF2B5EF4-FFF2-40B4-BE49-F238E27FC236}">
                <a16:creationId xmlns:a16="http://schemas.microsoft.com/office/drawing/2014/main" id="{1438CBB2-4536-4B5D-8DCF-B2D9648B6003}"/>
              </a:ext>
            </a:extLst>
          </p:cNvPr>
          <p:cNvSpPr>
            <a:spLocks noGrp="1"/>
          </p:cNvSpPr>
          <p:nvPr>
            <p:ph idx="1"/>
          </p:nvPr>
        </p:nvSpPr>
        <p:spPr>
          <a:xfrm>
            <a:off x="457200" y="1335431"/>
            <a:ext cx="5577133" cy="446235"/>
          </a:xfrm>
        </p:spPr>
        <p:txBody>
          <a:bodyPr/>
          <a:lstStyle/>
          <a:p>
            <a:r>
              <a:rPr lang="en-US" dirty="0"/>
              <a:t>S&amp;P 500 and Sector Indices</a:t>
            </a:r>
          </a:p>
        </p:txBody>
      </p:sp>
      <p:graphicFrame>
        <p:nvGraphicFramePr>
          <p:cNvPr id="10" name="Table 9">
            <a:extLst>
              <a:ext uri="{FF2B5EF4-FFF2-40B4-BE49-F238E27FC236}">
                <a16:creationId xmlns:a16="http://schemas.microsoft.com/office/drawing/2014/main" id="{0E1E1808-5A00-4E4F-9A32-9110156E6AA0}"/>
              </a:ext>
            </a:extLst>
          </p:cNvPr>
          <p:cNvGraphicFramePr>
            <a:graphicFrameLocks noGrp="1"/>
          </p:cNvGraphicFramePr>
          <p:nvPr>
            <p:extLst>
              <p:ext uri="{D42A27DB-BD31-4B8C-83A1-F6EECF244321}">
                <p14:modId xmlns:p14="http://schemas.microsoft.com/office/powerpoint/2010/main" val="1340069508"/>
              </p:ext>
            </p:extLst>
          </p:nvPr>
        </p:nvGraphicFramePr>
        <p:xfrm>
          <a:off x="838200" y="1855843"/>
          <a:ext cx="7391402" cy="3935360"/>
        </p:xfrm>
        <a:graphic>
          <a:graphicData uri="http://schemas.openxmlformats.org/drawingml/2006/table">
            <a:tbl>
              <a:tblPr firstRow="1" bandRow="1">
                <a:tableStyleId>{5C22544A-7EE6-4342-B048-85BDC9FD1C3A}</a:tableStyleId>
              </a:tblPr>
              <a:tblGrid>
                <a:gridCol w="2259102">
                  <a:extLst>
                    <a:ext uri="{9D8B030D-6E8A-4147-A177-3AD203B41FA5}">
                      <a16:colId xmlns:a16="http://schemas.microsoft.com/office/drawing/2014/main" val="569679580"/>
                    </a:ext>
                  </a:extLst>
                </a:gridCol>
                <a:gridCol w="1283075">
                  <a:extLst>
                    <a:ext uri="{9D8B030D-6E8A-4147-A177-3AD203B41FA5}">
                      <a16:colId xmlns:a16="http://schemas.microsoft.com/office/drawing/2014/main" val="3910508999"/>
                    </a:ext>
                  </a:extLst>
                </a:gridCol>
                <a:gridCol w="1283075">
                  <a:extLst>
                    <a:ext uri="{9D8B030D-6E8A-4147-A177-3AD203B41FA5}">
                      <a16:colId xmlns:a16="http://schemas.microsoft.com/office/drawing/2014/main" val="2750799673"/>
                    </a:ext>
                  </a:extLst>
                </a:gridCol>
                <a:gridCol w="1283075">
                  <a:extLst>
                    <a:ext uri="{9D8B030D-6E8A-4147-A177-3AD203B41FA5}">
                      <a16:colId xmlns:a16="http://schemas.microsoft.com/office/drawing/2014/main" val="2835442304"/>
                    </a:ext>
                  </a:extLst>
                </a:gridCol>
                <a:gridCol w="1283075">
                  <a:extLst>
                    <a:ext uri="{9D8B030D-6E8A-4147-A177-3AD203B41FA5}">
                      <a16:colId xmlns:a16="http://schemas.microsoft.com/office/drawing/2014/main" val="4253967815"/>
                    </a:ext>
                  </a:extLst>
                </a:gridCol>
              </a:tblGrid>
              <a:tr h="484352">
                <a:tc>
                  <a:txBody>
                    <a:bodyPr/>
                    <a:lstStyle/>
                    <a:p>
                      <a:endParaRPr lang="en-US" sz="1400" b="1" dirty="0">
                        <a:solidFill>
                          <a:schemeClr val="tx1"/>
                        </a:solidFill>
                      </a:endParaRPr>
                    </a:p>
                  </a:txBody>
                  <a:tcPr marT="0" marB="0" anchor="b">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kumimoji="0" lang="en-US" sz="1400" b="1" i="0" u="none" strike="noStrike" kern="1200" cap="none" spc="-30" normalizeH="0" baseline="0" noProof="0" dirty="0">
                          <a:ln>
                            <a:noFill/>
                          </a:ln>
                          <a:solidFill>
                            <a:srgbClr val="548235"/>
                          </a:solidFill>
                          <a:effectLst/>
                          <a:uLnTx/>
                          <a:uFillTx/>
                          <a:latin typeface="Arial Narrow" panose="020B0606020202030204" pitchFamily="34" charset="0"/>
                          <a:ea typeface="+mn-ea"/>
                          <a:cs typeface="+mn-cs"/>
                        </a:rPr>
                        <a:t>2018 </a:t>
                      </a:r>
                    </a:p>
                    <a:p>
                      <a:pPr algn="ctr">
                        <a:lnSpc>
                          <a:spcPct val="90000"/>
                        </a:lnSpc>
                      </a:pPr>
                      <a:r>
                        <a:rPr kumimoji="0" lang="en-US" sz="1400" b="1" i="0" u="none" strike="noStrike" kern="1200" cap="none" spc="-30" normalizeH="0" baseline="0" noProof="0" dirty="0">
                          <a:ln>
                            <a:noFill/>
                          </a:ln>
                          <a:solidFill>
                            <a:srgbClr val="548235"/>
                          </a:solidFill>
                          <a:effectLst/>
                          <a:uLnTx/>
                          <a:uFillTx/>
                          <a:latin typeface="Arial Narrow" panose="020B0606020202030204" pitchFamily="34" charset="0"/>
                          <a:ea typeface="+mn-ea"/>
                          <a:cs typeface="+mn-cs"/>
                        </a:rPr>
                        <a:t>Earnings Est.</a:t>
                      </a:r>
                      <a:endParaRPr lang="en-US" sz="1400" dirty="0">
                        <a:solidFill>
                          <a:srgbClr val="548235"/>
                        </a:solidFill>
                      </a:endParaRPr>
                    </a:p>
                  </a:txBody>
                  <a:tcPr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kumimoji="0" lang="en-US" sz="1400" b="1" i="0" u="none" strike="noStrike" kern="1200" cap="none" spc="-30" normalizeH="0" baseline="0" noProof="0" dirty="0">
                          <a:ln>
                            <a:noFill/>
                          </a:ln>
                          <a:solidFill>
                            <a:srgbClr val="548235"/>
                          </a:solidFill>
                          <a:effectLst/>
                          <a:uLnTx/>
                          <a:uFillTx/>
                          <a:latin typeface="Arial Narrow" panose="020B0606020202030204" pitchFamily="34" charset="0"/>
                          <a:ea typeface="+mn-ea"/>
                          <a:cs typeface="+mn-cs"/>
                        </a:rPr>
                        <a:t>2019 </a:t>
                      </a:r>
                    </a:p>
                    <a:p>
                      <a:pPr algn="ctr">
                        <a:lnSpc>
                          <a:spcPct val="90000"/>
                        </a:lnSpc>
                      </a:pPr>
                      <a:r>
                        <a:rPr kumimoji="0" lang="en-US" sz="1400" b="1" i="0" u="none" strike="noStrike" kern="1200" cap="none" spc="-30" normalizeH="0" baseline="0" noProof="0" dirty="0">
                          <a:ln>
                            <a:noFill/>
                          </a:ln>
                          <a:solidFill>
                            <a:srgbClr val="548235"/>
                          </a:solidFill>
                          <a:effectLst/>
                          <a:uLnTx/>
                          <a:uFillTx/>
                          <a:latin typeface="Arial Narrow" panose="020B0606020202030204" pitchFamily="34" charset="0"/>
                          <a:ea typeface="+mn-ea"/>
                          <a:cs typeface="+mn-cs"/>
                        </a:rPr>
                        <a:t>Earnings Est.</a:t>
                      </a:r>
                      <a:endParaRPr lang="en-US" sz="1400" dirty="0">
                        <a:solidFill>
                          <a:srgbClr val="548235"/>
                        </a:solidFill>
                      </a:endParaRPr>
                    </a:p>
                  </a:txBody>
                  <a:tcPr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kumimoji="0" lang="en-US" sz="1400" b="1" i="0" u="none" strike="noStrike" kern="1200" cap="none" spc="-30" normalizeH="0" baseline="0" noProof="0" dirty="0">
                          <a:ln>
                            <a:noFill/>
                          </a:ln>
                          <a:solidFill>
                            <a:schemeClr val="accent1">
                              <a:lumMod val="75000"/>
                            </a:schemeClr>
                          </a:solidFill>
                          <a:effectLst/>
                          <a:uLnTx/>
                          <a:uFillTx/>
                          <a:latin typeface="Arial Narrow" panose="020B0606020202030204" pitchFamily="34" charset="0"/>
                          <a:ea typeface="+mn-ea"/>
                          <a:cs typeface="+mn-cs"/>
                        </a:rPr>
                        <a:t>2018 </a:t>
                      </a:r>
                    </a:p>
                    <a:p>
                      <a:pPr algn="ctr">
                        <a:lnSpc>
                          <a:spcPct val="90000"/>
                        </a:lnSpc>
                      </a:pPr>
                      <a:r>
                        <a:rPr kumimoji="0" lang="en-US" sz="1400" b="1" i="0" u="none" strike="noStrike" kern="1200" cap="none" spc="-30" normalizeH="0" baseline="0" noProof="0" dirty="0">
                          <a:ln>
                            <a:noFill/>
                          </a:ln>
                          <a:solidFill>
                            <a:schemeClr val="accent1">
                              <a:lumMod val="75000"/>
                            </a:schemeClr>
                          </a:solidFill>
                          <a:effectLst/>
                          <a:uLnTx/>
                          <a:uFillTx/>
                          <a:latin typeface="Arial Narrow" panose="020B0606020202030204" pitchFamily="34" charset="0"/>
                          <a:ea typeface="+mn-ea"/>
                          <a:cs typeface="+mn-cs"/>
                        </a:rPr>
                        <a:t>Revenue Est.</a:t>
                      </a:r>
                      <a:endParaRPr lang="en-US" sz="1400" dirty="0">
                        <a:solidFill>
                          <a:schemeClr val="accent1">
                            <a:lumMod val="75000"/>
                          </a:schemeClr>
                        </a:solidFill>
                      </a:endParaRPr>
                    </a:p>
                  </a:txBody>
                  <a:tcPr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kumimoji="0" lang="en-US" sz="1400" b="1" i="0" u="none" strike="noStrike" kern="1200" cap="none" spc="-30" normalizeH="0" baseline="0" noProof="0" dirty="0">
                          <a:ln>
                            <a:noFill/>
                          </a:ln>
                          <a:solidFill>
                            <a:schemeClr val="accent1">
                              <a:lumMod val="75000"/>
                            </a:schemeClr>
                          </a:solidFill>
                          <a:effectLst/>
                          <a:uLnTx/>
                          <a:uFillTx/>
                          <a:latin typeface="Arial Narrow" panose="020B0606020202030204" pitchFamily="34" charset="0"/>
                          <a:ea typeface="+mn-ea"/>
                          <a:cs typeface="+mn-cs"/>
                        </a:rPr>
                        <a:t>2019 </a:t>
                      </a:r>
                    </a:p>
                    <a:p>
                      <a:pPr algn="ctr">
                        <a:lnSpc>
                          <a:spcPct val="90000"/>
                        </a:lnSpc>
                      </a:pPr>
                      <a:r>
                        <a:rPr kumimoji="0" lang="en-US" sz="1400" b="1" i="0" u="none" strike="noStrike" kern="1200" cap="none" spc="-30" normalizeH="0" baseline="0" noProof="0" dirty="0">
                          <a:ln>
                            <a:noFill/>
                          </a:ln>
                          <a:solidFill>
                            <a:schemeClr val="accent1">
                              <a:lumMod val="75000"/>
                            </a:schemeClr>
                          </a:solidFill>
                          <a:effectLst/>
                          <a:uLnTx/>
                          <a:uFillTx/>
                          <a:latin typeface="Arial Narrow" panose="020B0606020202030204" pitchFamily="34" charset="0"/>
                          <a:ea typeface="+mn-ea"/>
                          <a:cs typeface="+mn-cs"/>
                        </a:rPr>
                        <a:t>Revenue Est.</a:t>
                      </a:r>
                      <a:endParaRPr lang="en-US" sz="1400" dirty="0">
                        <a:solidFill>
                          <a:schemeClr val="accent1">
                            <a:lumMod val="75000"/>
                          </a:schemeClr>
                        </a:solidFill>
                      </a:endParaRPr>
                    </a:p>
                  </a:txBody>
                  <a:tcPr marT="0" marB="0" anchor="ctr">
                    <a:lnL w="12700" cmpd="sng">
                      <a:noFill/>
                    </a:lnL>
                    <a:lnR w="12700" cmpd="sng">
                      <a:noFill/>
                    </a:lnR>
                    <a:lnT w="12700" cmpd="sng">
                      <a:noFill/>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8029292"/>
                  </a:ext>
                </a:extLst>
              </a:tr>
              <a:tr h="287584">
                <a:tc>
                  <a:txBody>
                    <a:bodyPr/>
                    <a:lstStyle/>
                    <a:p>
                      <a:r>
                        <a:rPr lang="en-US" sz="1400" b="1" dirty="0">
                          <a:solidFill>
                            <a:schemeClr val="tx1"/>
                          </a:solidFill>
                          <a:latin typeface="Arial Narrow" panose="020B0606020202030204" pitchFamily="34" charset="0"/>
                          <a:cs typeface="Arial" panose="020B0604020202020204" pitchFamily="34" charset="0"/>
                        </a:rPr>
                        <a:t>S&amp;P 500 Index</a:t>
                      </a:r>
                    </a:p>
                  </a:txBody>
                  <a:tcPr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23.1%</a:t>
                      </a:r>
                    </a:p>
                  </a:txBody>
                  <a:tcPr marL="7620" marR="762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11.1%</a:t>
                      </a:r>
                    </a:p>
                  </a:txBody>
                  <a:tcPr marL="7620" marR="762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7.8%</a:t>
                      </a:r>
                    </a:p>
                  </a:txBody>
                  <a:tcPr marL="7620" marR="762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chemeClr val="accent1">
                              <a:lumMod val="75000"/>
                            </a:schemeClr>
                          </a:solidFill>
                          <a:effectLst/>
                          <a:latin typeface="Arial Narrow" panose="020B0606020202030204" pitchFamily="34" charset="0"/>
                        </a:rPr>
                        <a:t>5.1%</a:t>
                      </a:r>
                    </a:p>
                  </a:txBody>
                  <a:tcPr marL="7620" marR="7620" marT="0" marB="0" anchor="ctr">
                    <a:lnL w="12700" cmpd="sng">
                      <a:noFill/>
                    </a:lnL>
                    <a:lnR w="12700" cmpd="sng">
                      <a:noFill/>
                    </a:lnR>
                    <a:lnT w="38100" cap="flat" cmpd="sng" algn="ctr">
                      <a:solidFill>
                        <a:srgbClr val="003057"/>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3097098"/>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Arial Narrow" panose="020B0606020202030204" pitchFamily="34" charset="0"/>
                          <a:cs typeface="Arial" panose="020B0604020202020204" pitchFamily="34" charset="0"/>
                        </a:rPr>
                        <a:t>Consumer Discretionary</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12.9%</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14.6%</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8.5%</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6.5%</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574366"/>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Consumer Staples</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9.1%</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6.2%</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4.6%</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3.5%</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2402340"/>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Energy</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95.9%</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17.3%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17.1%</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4.5%</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8751679"/>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Financials</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25.4%</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10.6%</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3.8%</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5.2%</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320199"/>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Health Care</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14.8%</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8.9%</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6.9%</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5.4%</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252655"/>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Industrials</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18.4%</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12.5%</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7.6%</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5.2%</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0255667"/>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Info. Tech</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33.3%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13.6%</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12.6%</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7.3%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3608875"/>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Materials</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27.3%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7.9%</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10.3%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2.8%</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5120170"/>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Real Estate</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8.3%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6.0%</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9.6%</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5.0%</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8138229"/>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Telecommunication Services</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548235"/>
                          </a:solidFill>
                          <a:effectLst/>
                          <a:latin typeface="Arial Narrow" panose="020B0606020202030204" pitchFamily="34" charset="0"/>
                          <a:cs typeface="Arial" panose="020B0604020202020204" pitchFamily="34" charset="0"/>
                        </a:rPr>
                        <a:t>16.0%</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2.3%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2.8%</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1.3%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1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706246"/>
                  </a:ext>
                </a:extLst>
              </a:tr>
              <a:tr h="2875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Utilities</a:t>
                      </a:r>
                    </a:p>
                  </a:txBody>
                  <a:tcPr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10.3%</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548235"/>
                          </a:solidFill>
                          <a:effectLst/>
                          <a:latin typeface="Arial Narrow" panose="020B0606020202030204" pitchFamily="34" charset="0"/>
                          <a:cs typeface="Arial" panose="020B0604020202020204" pitchFamily="34" charset="0"/>
                        </a:rPr>
                        <a:t>5.4%</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0.7%</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400" b="0" i="0" u="none" strike="noStrike" dirty="0">
                          <a:solidFill>
                            <a:schemeClr val="accent1">
                              <a:lumMod val="75000"/>
                            </a:schemeClr>
                          </a:solidFill>
                          <a:effectLst/>
                          <a:latin typeface="Arial Narrow" panose="020B0606020202030204" pitchFamily="34" charset="0"/>
                        </a:rPr>
                        <a:t>2.1%</a:t>
                      </a:r>
                    </a:p>
                  </a:txBody>
                  <a:tcPr marL="7620" marR="7620" marT="0" marB="0" anchor="ctr">
                    <a:lnL w="12700" cmpd="sng">
                      <a:noFill/>
                    </a:lnL>
                    <a:lnR w="12700" cmpd="sng">
                      <a:noFill/>
                    </a:lnR>
                    <a:lnT w="3175" cap="flat" cmpd="sng" algn="ctr">
                      <a:solidFill>
                        <a:schemeClr val="tx1">
                          <a:lumMod val="50000"/>
                          <a:lumOff val="50000"/>
                        </a:schemeClr>
                      </a:solidFill>
                      <a:prstDash val="solid"/>
                      <a:round/>
                      <a:headEnd type="none" w="med" len="med"/>
                      <a:tailEnd type="none" w="med" len="med"/>
                    </a:lnT>
                    <a:lnB w="38100" cap="flat" cmpd="sng" algn="ctr">
                      <a:solidFill>
                        <a:srgbClr val="00305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832322"/>
                  </a:ext>
                </a:extLst>
              </a:tr>
            </a:tbl>
          </a:graphicData>
        </a:graphic>
      </p:graphicFrame>
      <p:sp>
        <p:nvSpPr>
          <p:cNvPr id="7" name="Slide Number Placeholder 4">
            <a:extLst>
              <a:ext uri="{FF2B5EF4-FFF2-40B4-BE49-F238E27FC236}">
                <a16:creationId xmlns:a16="http://schemas.microsoft.com/office/drawing/2014/main" id="{86B82084-41C7-4287-8485-8EDD71E42878}"/>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11</a:t>
            </a:fld>
            <a:endParaRPr lang="en-US"/>
          </a:p>
        </p:txBody>
      </p:sp>
    </p:spTree>
    <p:extLst>
      <p:ext uri="{BB962C8B-B14F-4D97-AF65-F5344CB8AC3E}">
        <p14:creationId xmlns:p14="http://schemas.microsoft.com/office/powerpoint/2010/main" val="373427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97" y="78656"/>
            <a:ext cx="8255312" cy="785640"/>
          </a:xfrm>
        </p:spPr>
        <p:txBody>
          <a:bodyPr>
            <a:normAutofit fontScale="90000"/>
          </a:bodyPr>
          <a:lstStyle/>
          <a:p>
            <a:r>
              <a:rPr lang="en-US" dirty="0"/>
              <a:t>The recent spike in growth stocks is another sign of strength</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5359720"/>
            <a:ext cx="8585702" cy="964880"/>
          </a:xfrm>
          <a:prstGeom prst="rect">
            <a:avLst/>
          </a:prstGeom>
          <a:noFill/>
        </p:spPr>
        <p:txBody>
          <a:bodyPr wrap="square" rtlCol="0">
            <a:spAutoFit/>
          </a:bodyPr>
          <a:lstStyle/>
          <a:p>
            <a:pPr algn="just">
              <a:lnSpc>
                <a:spcPct val="90000"/>
              </a:lnSpc>
            </a:pPr>
            <a:r>
              <a:rPr lang="en-US" sz="900" dirty="0">
                <a:solidFill>
                  <a:schemeClr val="tx1">
                    <a:lumMod val="75000"/>
                    <a:lumOff val="25000"/>
                  </a:schemeClr>
                </a:solidFill>
                <a:latin typeface="Arial Narrow" panose="020B0606020202030204" pitchFamily="34" charset="0"/>
              </a:rPr>
              <a:t>Source: Bloomberg. Past performance is no guarantee of future results. YTD, 1-Year and Average Annualized Total Returns through 6/29/18. This chart is for illustrative purposes only and not indicative of any actual investment. The illustration excludes the effects of taxes and brokerage commissions or other expenses incurred when investing. Investors cannot invest directly in an index. The S&amp;P 500 Pure Growth Index is a style-concentrated index designed to track the performance of stocks that exhibit the strongest growth characteristics based on three factors: sales growth, the ratio of earnings change to price, and momentum. It includes only those components of the parent index that exhibit strong growth characteristics, and weights them by growth score. Constituents are drawn from the S&amp;P 500 Index. The S&amp;P 500 Pure Value Index is a style-concentrated index designed to track the performance of stocks that exhibit the strongest value characteristics based on three factors: the ratios of book value, earnings, and sales to price. It includes only those components of the parent index that exhibit strong value characteristics, and weights them by value score. Constituents are drawn from the S&amp;P 500 Index. The S&amp;P 500 Index is a capitalization-weighted index comprised of 500 stocks (currently 505) used to measure large-cap U.S. stock market performance. </a:t>
            </a:r>
          </a:p>
        </p:txBody>
      </p:sp>
      <p:sp>
        <p:nvSpPr>
          <p:cNvPr id="16" name="Content Placeholder 2">
            <a:extLst>
              <a:ext uri="{FF2B5EF4-FFF2-40B4-BE49-F238E27FC236}">
                <a16:creationId xmlns:a16="http://schemas.microsoft.com/office/drawing/2014/main" id="{1438CBB2-4536-4B5D-8DCF-B2D9648B6003}"/>
              </a:ext>
            </a:extLst>
          </p:cNvPr>
          <p:cNvSpPr>
            <a:spLocks noGrp="1"/>
          </p:cNvSpPr>
          <p:nvPr>
            <p:ph idx="1"/>
          </p:nvPr>
        </p:nvSpPr>
        <p:spPr>
          <a:xfrm>
            <a:off x="457200" y="1335431"/>
            <a:ext cx="5577133" cy="446235"/>
          </a:xfrm>
        </p:spPr>
        <p:txBody>
          <a:bodyPr/>
          <a:lstStyle/>
          <a:p>
            <a:r>
              <a:rPr lang="en-US" dirty="0"/>
              <a:t>Growth vs. Value total returns</a:t>
            </a:r>
            <a:endParaRPr lang="en-US" sz="1200" dirty="0"/>
          </a:p>
        </p:txBody>
      </p:sp>
      <p:graphicFrame>
        <p:nvGraphicFramePr>
          <p:cNvPr id="10" name="Chart 9">
            <a:extLst>
              <a:ext uri="{FF2B5EF4-FFF2-40B4-BE49-F238E27FC236}">
                <a16:creationId xmlns:a16="http://schemas.microsoft.com/office/drawing/2014/main" id="{9DE918B5-B330-4084-BB8B-613DD3B72BE8}"/>
              </a:ext>
            </a:extLst>
          </p:cNvPr>
          <p:cNvGraphicFramePr/>
          <p:nvPr>
            <p:extLst>
              <p:ext uri="{D42A27DB-BD31-4B8C-83A1-F6EECF244321}">
                <p14:modId xmlns:p14="http://schemas.microsoft.com/office/powerpoint/2010/main" val="1342908869"/>
              </p:ext>
            </p:extLst>
          </p:nvPr>
        </p:nvGraphicFramePr>
        <p:xfrm>
          <a:off x="609600" y="1848678"/>
          <a:ext cx="8046720" cy="3485322"/>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06A8A4D7-9FCE-4A28-8868-5500263C4A92}"/>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12</a:t>
            </a:fld>
            <a:endParaRPr lang="en-US"/>
          </a:p>
        </p:txBody>
      </p:sp>
    </p:spTree>
    <p:extLst>
      <p:ext uri="{BB962C8B-B14F-4D97-AF65-F5344CB8AC3E}">
        <p14:creationId xmlns:p14="http://schemas.microsoft.com/office/powerpoint/2010/main" val="121303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Corporate America is rewarding shareholders via dividends and buybacks  </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Source: S&amp;P Dow Jones Indices. *Q1’18 is a preliminary figure. </a:t>
            </a:r>
          </a:p>
        </p:txBody>
      </p:sp>
      <p:sp>
        <p:nvSpPr>
          <p:cNvPr id="16" name="Content Placeholder 2">
            <a:extLst>
              <a:ext uri="{FF2B5EF4-FFF2-40B4-BE49-F238E27FC236}">
                <a16:creationId xmlns:a16="http://schemas.microsoft.com/office/drawing/2014/main" id="{1438CBB2-4536-4B5D-8DCF-B2D9648B6003}"/>
              </a:ext>
            </a:extLst>
          </p:cNvPr>
          <p:cNvSpPr>
            <a:spLocks noGrp="1"/>
          </p:cNvSpPr>
          <p:nvPr>
            <p:ph idx="1"/>
          </p:nvPr>
        </p:nvSpPr>
        <p:spPr>
          <a:xfrm>
            <a:off x="381000" y="1335431"/>
            <a:ext cx="6858000" cy="446235"/>
          </a:xfrm>
        </p:spPr>
        <p:txBody>
          <a:bodyPr/>
          <a:lstStyle/>
          <a:p>
            <a:r>
              <a:rPr lang="en-US" dirty="0"/>
              <a:t>S&amp;P 500 Index (Stock Dividends + Stock Buybacks)</a:t>
            </a:r>
          </a:p>
        </p:txBody>
      </p:sp>
      <p:graphicFrame>
        <p:nvGraphicFramePr>
          <p:cNvPr id="10" name="Chart 9">
            <a:extLst>
              <a:ext uri="{FF2B5EF4-FFF2-40B4-BE49-F238E27FC236}">
                <a16:creationId xmlns:a16="http://schemas.microsoft.com/office/drawing/2014/main" id="{9DE918B5-B330-4084-BB8B-613DD3B72BE8}"/>
              </a:ext>
            </a:extLst>
          </p:cNvPr>
          <p:cNvGraphicFramePr/>
          <p:nvPr>
            <p:extLst>
              <p:ext uri="{D42A27DB-BD31-4B8C-83A1-F6EECF244321}">
                <p14:modId xmlns:p14="http://schemas.microsoft.com/office/powerpoint/2010/main" val="895015398"/>
              </p:ext>
            </p:extLst>
          </p:nvPr>
        </p:nvGraphicFramePr>
        <p:xfrm>
          <a:off x="762000" y="1848678"/>
          <a:ext cx="8046720" cy="40187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F753D133-79E0-471A-A59C-FC66146B9386}"/>
              </a:ext>
            </a:extLst>
          </p:cNvPr>
          <p:cNvSpPr txBox="1"/>
          <p:nvPr/>
        </p:nvSpPr>
        <p:spPr>
          <a:xfrm rot="16200000">
            <a:off x="-876299" y="3695700"/>
            <a:ext cx="2438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latin typeface="Arial Narrow" panose="020B0606020202030204" pitchFamily="34" charset="0"/>
                <a:cs typeface="Arial" panose="020B0604020202020204" pitchFamily="34" charset="0"/>
              </a:rPr>
              <a:t>USD, billions</a:t>
            </a:r>
          </a:p>
        </p:txBody>
      </p:sp>
      <p:sp>
        <p:nvSpPr>
          <p:cNvPr id="8" name="Slide Number Placeholder 4">
            <a:extLst>
              <a:ext uri="{FF2B5EF4-FFF2-40B4-BE49-F238E27FC236}">
                <a16:creationId xmlns:a16="http://schemas.microsoft.com/office/drawing/2014/main" id="{71A622E8-E3DF-46B0-89F7-1865B4BACABF}"/>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13</a:t>
            </a:fld>
            <a:endParaRPr lang="en-US"/>
          </a:p>
        </p:txBody>
      </p:sp>
    </p:spTree>
    <p:extLst>
      <p:ext uri="{BB962C8B-B14F-4D97-AF65-F5344CB8AC3E}">
        <p14:creationId xmlns:p14="http://schemas.microsoft.com/office/powerpoint/2010/main" val="350671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Corporate America’s coffers are growing despite higher spending on dividends and buybacks     </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Source: S&amp;P Dow Jones Indices. S&amp;P 500 Industrials (Old) is defined as the S&amp;P 500 </a:t>
            </a:r>
            <a:r>
              <a:rPr lang="en-US" sz="900">
                <a:solidFill>
                  <a:schemeClr val="tx1">
                    <a:lumMod val="75000"/>
                    <a:lumOff val="25000"/>
                  </a:schemeClr>
                </a:solidFill>
                <a:latin typeface="Arial Narrow" panose="020B0606020202030204" pitchFamily="34" charset="0"/>
              </a:rPr>
              <a:t>minus Financials</a:t>
            </a:r>
            <a:r>
              <a:rPr lang="en-US" sz="900" dirty="0">
                <a:solidFill>
                  <a:schemeClr val="tx1">
                    <a:lumMod val="75000"/>
                    <a:lumOff val="25000"/>
                  </a:schemeClr>
                </a:solidFill>
                <a:latin typeface="Arial Narrow" panose="020B0606020202030204" pitchFamily="34" charset="0"/>
              </a:rPr>
              <a:t>, Transportation, Real Estate and Utilities.</a:t>
            </a:r>
          </a:p>
        </p:txBody>
      </p:sp>
      <p:sp>
        <p:nvSpPr>
          <p:cNvPr id="16" name="Content Placeholder 2">
            <a:extLst>
              <a:ext uri="{FF2B5EF4-FFF2-40B4-BE49-F238E27FC236}">
                <a16:creationId xmlns:a16="http://schemas.microsoft.com/office/drawing/2014/main" id="{1438CBB2-4536-4B5D-8DCF-B2D9648B6003}"/>
              </a:ext>
            </a:extLst>
          </p:cNvPr>
          <p:cNvSpPr>
            <a:spLocks noGrp="1"/>
          </p:cNvSpPr>
          <p:nvPr>
            <p:ph idx="1"/>
          </p:nvPr>
        </p:nvSpPr>
        <p:spPr>
          <a:xfrm>
            <a:off x="381000" y="1335431"/>
            <a:ext cx="7162800" cy="446235"/>
          </a:xfrm>
        </p:spPr>
        <p:txBody>
          <a:bodyPr/>
          <a:lstStyle/>
          <a:p>
            <a:r>
              <a:rPr lang="en-US" dirty="0"/>
              <a:t>S&amp;P 500 Industrials (Old) Cash &amp; Equivalents</a:t>
            </a:r>
            <a:endParaRPr lang="en-US" sz="1600" dirty="0"/>
          </a:p>
        </p:txBody>
      </p:sp>
      <p:graphicFrame>
        <p:nvGraphicFramePr>
          <p:cNvPr id="10" name="Chart 9">
            <a:extLst>
              <a:ext uri="{FF2B5EF4-FFF2-40B4-BE49-F238E27FC236}">
                <a16:creationId xmlns:a16="http://schemas.microsoft.com/office/drawing/2014/main" id="{9DE918B5-B330-4084-BB8B-613DD3B72BE8}"/>
              </a:ext>
            </a:extLst>
          </p:cNvPr>
          <p:cNvGraphicFramePr/>
          <p:nvPr>
            <p:extLst>
              <p:ext uri="{D42A27DB-BD31-4B8C-83A1-F6EECF244321}">
                <p14:modId xmlns:p14="http://schemas.microsoft.com/office/powerpoint/2010/main" val="3787596078"/>
              </p:ext>
            </p:extLst>
          </p:nvPr>
        </p:nvGraphicFramePr>
        <p:xfrm>
          <a:off x="685800" y="1848678"/>
          <a:ext cx="8046720" cy="40187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F753D133-79E0-471A-A59C-FC66146B9386}"/>
              </a:ext>
            </a:extLst>
          </p:cNvPr>
          <p:cNvSpPr txBox="1"/>
          <p:nvPr/>
        </p:nvSpPr>
        <p:spPr>
          <a:xfrm rot="16200000">
            <a:off x="-876300" y="3695700"/>
            <a:ext cx="2438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latin typeface="Arial Narrow" panose="020B0606020202030204" pitchFamily="34" charset="0"/>
                <a:cs typeface="Arial" panose="020B0604020202020204" pitchFamily="34" charset="0"/>
              </a:rPr>
              <a:t>USD, billions</a:t>
            </a:r>
          </a:p>
        </p:txBody>
      </p:sp>
      <p:sp>
        <p:nvSpPr>
          <p:cNvPr id="8" name="Slide Number Placeholder 4">
            <a:extLst>
              <a:ext uri="{FF2B5EF4-FFF2-40B4-BE49-F238E27FC236}">
                <a16:creationId xmlns:a16="http://schemas.microsoft.com/office/drawing/2014/main" id="{F46ACA78-4265-4382-BF28-F9CBB3A9CAD2}"/>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14</a:t>
            </a:fld>
            <a:endParaRPr lang="en-US"/>
          </a:p>
        </p:txBody>
      </p:sp>
    </p:spTree>
    <p:extLst>
      <p:ext uri="{BB962C8B-B14F-4D97-AF65-F5344CB8AC3E}">
        <p14:creationId xmlns:p14="http://schemas.microsoft.com/office/powerpoint/2010/main" val="3623945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96" y="78656"/>
            <a:ext cx="8535385" cy="785640"/>
          </a:xfrm>
        </p:spPr>
        <p:txBody>
          <a:bodyPr>
            <a:normAutofit fontScale="90000"/>
          </a:bodyPr>
          <a:lstStyle/>
          <a:p>
            <a:r>
              <a:rPr lang="en-US" dirty="0"/>
              <a:t>A snapshot showing why stocks are not currently overvalued</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5858319"/>
            <a:ext cx="8537417" cy="466281"/>
          </a:xfrm>
          <a:prstGeom prst="rect">
            <a:avLst/>
          </a:prstGeom>
          <a:noFill/>
        </p:spPr>
        <p:txBody>
          <a:bodyPr wrap="square" rtlCol="0">
            <a:spAutoFit/>
          </a:bodyPr>
          <a:lstStyle/>
          <a:p>
            <a:pPr algn="just">
              <a:lnSpc>
                <a:spcPct val="90000"/>
              </a:lnSpc>
            </a:pPr>
            <a:r>
              <a:rPr lang="en-US" sz="900" dirty="0">
                <a:solidFill>
                  <a:schemeClr val="tx1">
                    <a:lumMod val="75000"/>
                    <a:lumOff val="25000"/>
                  </a:schemeClr>
                </a:solidFill>
                <a:latin typeface="Arial Narrow" panose="020B0606020202030204" pitchFamily="34" charset="0"/>
              </a:rPr>
              <a:t>Source: Bloomberg &amp; Ibbotson Associates/Morningstar. Past performance is no guarantee of future results. This chart is for illustrative purposes only and not indicative of any actual investment. The illustration excludes the effects of taxes and brokerage commissions or other expenses incurred when investing. Investors cannot invest directly in an index. The S&amp;P 500 is a capitalization-weighted index comprised of 500 stocks (currently 505) used to measure large-cap U.S. stock market performance.</a:t>
            </a:r>
          </a:p>
        </p:txBody>
      </p:sp>
      <p:sp>
        <p:nvSpPr>
          <p:cNvPr id="16" name="Content Placeholder 2">
            <a:extLst>
              <a:ext uri="{FF2B5EF4-FFF2-40B4-BE49-F238E27FC236}">
                <a16:creationId xmlns:a16="http://schemas.microsoft.com/office/drawing/2014/main" id="{1438CBB2-4536-4B5D-8DCF-B2D9648B6003}"/>
              </a:ext>
            </a:extLst>
          </p:cNvPr>
          <p:cNvSpPr>
            <a:spLocks noGrp="1"/>
          </p:cNvSpPr>
          <p:nvPr>
            <p:ph idx="1"/>
          </p:nvPr>
        </p:nvSpPr>
        <p:spPr>
          <a:xfrm>
            <a:off x="381000" y="1335431"/>
            <a:ext cx="7162800" cy="446235"/>
          </a:xfrm>
        </p:spPr>
        <p:txBody>
          <a:bodyPr/>
          <a:lstStyle/>
          <a:p>
            <a:r>
              <a:rPr lang="en-US" dirty="0"/>
              <a:t>S&amp;P 500 Index Average Annual Total Returns</a:t>
            </a:r>
            <a:endParaRPr lang="en-US" sz="1200" dirty="0"/>
          </a:p>
        </p:txBody>
      </p:sp>
      <p:graphicFrame>
        <p:nvGraphicFramePr>
          <p:cNvPr id="10" name="Chart 9">
            <a:extLst>
              <a:ext uri="{FF2B5EF4-FFF2-40B4-BE49-F238E27FC236}">
                <a16:creationId xmlns:a16="http://schemas.microsoft.com/office/drawing/2014/main" id="{9DE918B5-B330-4084-BB8B-613DD3B72BE8}"/>
              </a:ext>
            </a:extLst>
          </p:cNvPr>
          <p:cNvGraphicFramePr/>
          <p:nvPr>
            <p:extLst>
              <p:ext uri="{D42A27DB-BD31-4B8C-83A1-F6EECF244321}">
                <p14:modId xmlns:p14="http://schemas.microsoft.com/office/powerpoint/2010/main" val="185190056"/>
              </p:ext>
            </p:extLst>
          </p:nvPr>
        </p:nvGraphicFramePr>
        <p:xfrm>
          <a:off x="563880" y="1848678"/>
          <a:ext cx="8046720" cy="3942522"/>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769CE2DC-61C7-4D02-99C2-AD510689F444}"/>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15</a:t>
            </a:fld>
            <a:endParaRPr lang="en-US"/>
          </a:p>
        </p:txBody>
      </p:sp>
    </p:spTree>
    <p:extLst>
      <p:ext uri="{BB962C8B-B14F-4D97-AF65-F5344CB8AC3E}">
        <p14:creationId xmlns:p14="http://schemas.microsoft.com/office/powerpoint/2010/main" val="307682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Bull markets don’t die of old age</a:t>
            </a:r>
          </a:p>
        </p:txBody>
      </p:sp>
      <p:sp>
        <p:nvSpPr>
          <p:cNvPr id="5" name="Slide Number Placeholder 4"/>
          <p:cNvSpPr>
            <a:spLocks noGrp="1"/>
          </p:cNvSpPr>
          <p:nvPr>
            <p:ph type="sldNum" sz="quarter" idx="12"/>
          </p:nvPr>
        </p:nvSpPr>
        <p:spPr/>
        <p:txBody>
          <a:bodyPr/>
          <a:lstStyle/>
          <a:p>
            <a:fld id="{6CDC3B2C-3670-41A8-B2A3-94F586B52288}" type="slidenum">
              <a:rPr lang="en-US" smtClean="0"/>
              <a:t>1</a:t>
            </a:fld>
            <a:endParaRPr lang="en-US"/>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 Source: Bespoke Investment Group. S&amp;P 500 Index used to measure bull markets. </a:t>
            </a:r>
          </a:p>
        </p:txBody>
      </p:sp>
      <p:sp>
        <p:nvSpPr>
          <p:cNvPr id="4" name="TextBox 3">
            <a:extLst>
              <a:ext uri="{FF2B5EF4-FFF2-40B4-BE49-F238E27FC236}">
                <a16:creationId xmlns:a16="http://schemas.microsoft.com/office/drawing/2014/main" id="{7CEFE3F5-0F59-46A9-8FF3-AB0BEDCC2694}"/>
              </a:ext>
            </a:extLst>
          </p:cNvPr>
          <p:cNvSpPr txBox="1"/>
          <p:nvPr/>
        </p:nvSpPr>
        <p:spPr>
          <a:xfrm>
            <a:off x="258795" y="1190683"/>
            <a:ext cx="7894605" cy="2009717"/>
          </a:xfrm>
          <a:prstGeom prst="rect">
            <a:avLst/>
          </a:prstGeom>
          <a:noFill/>
        </p:spPr>
        <p:txBody>
          <a:bodyPr wrap="square" rtlCol="0">
            <a:spAutoFit/>
          </a:bodyPr>
          <a:lstStyle/>
          <a:p>
            <a:pPr marL="182880" indent="-182880">
              <a:lnSpc>
                <a:spcPct val="150000"/>
              </a:lnSpc>
              <a:spcAft>
                <a:spcPts val="1200"/>
              </a:spcAft>
              <a:buFont typeface="Arial" panose="020B0604020202020204" pitchFamily="34" charset="0"/>
              <a:buChar char="•"/>
            </a:pPr>
            <a:r>
              <a:rPr lang="en-US" dirty="0">
                <a:latin typeface="Arial Narrow" panose="020B0606020202030204" pitchFamily="34" charset="0"/>
              </a:rPr>
              <a:t>Current bull market in stocks is the second-longest ever at 9 years, 3 months and 21 days (3/9/09-6/30/18).</a:t>
            </a:r>
          </a:p>
          <a:p>
            <a:pPr marL="182880" indent="-182880">
              <a:lnSpc>
                <a:spcPct val="150000"/>
              </a:lnSpc>
              <a:spcAft>
                <a:spcPts val="1200"/>
              </a:spcAft>
              <a:buFont typeface="Arial" panose="020B0604020202020204" pitchFamily="34" charset="0"/>
              <a:buChar char="•"/>
            </a:pPr>
            <a:r>
              <a:rPr lang="en-US" dirty="0">
                <a:latin typeface="Arial Narrow" panose="020B0606020202030204" pitchFamily="34" charset="0"/>
              </a:rPr>
              <a:t>Longest bull market in stocks lasted 12 years, 3 months and 20 days (12/4/87-3/24/00). </a:t>
            </a:r>
          </a:p>
          <a:p>
            <a:pPr marL="182880" indent="-182880">
              <a:lnSpc>
                <a:spcPct val="150000"/>
              </a:lnSpc>
              <a:spcAft>
                <a:spcPts val="1200"/>
              </a:spcAft>
              <a:buFont typeface="Arial" panose="020B0604020202020204" pitchFamily="34" charset="0"/>
              <a:buChar char="•"/>
            </a:pPr>
            <a:r>
              <a:rPr lang="en-US" dirty="0">
                <a:latin typeface="Arial Narrow" panose="020B0606020202030204" pitchFamily="34" charset="0"/>
              </a:rPr>
              <a:t>Current bull market lags the longest by 3 years.</a:t>
            </a:r>
          </a:p>
        </p:txBody>
      </p:sp>
    </p:spTree>
    <p:extLst>
      <p:ext uri="{BB962C8B-B14F-4D97-AF65-F5344CB8AC3E}">
        <p14:creationId xmlns:p14="http://schemas.microsoft.com/office/powerpoint/2010/main" val="6904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Bull markets usually end when the Fed raises rates excessively – currently, not a problem </a:t>
            </a:r>
          </a:p>
        </p:txBody>
      </p:sp>
      <p:sp>
        <p:nvSpPr>
          <p:cNvPr id="3" name="Content Placeholder 2"/>
          <p:cNvSpPr>
            <a:spLocks noGrp="1"/>
          </p:cNvSpPr>
          <p:nvPr>
            <p:ph idx="1"/>
          </p:nvPr>
        </p:nvSpPr>
        <p:spPr>
          <a:xfrm>
            <a:off x="381000" y="1335431"/>
            <a:ext cx="5577133" cy="446235"/>
          </a:xfrm>
        </p:spPr>
        <p:txBody>
          <a:bodyPr/>
          <a:lstStyle/>
          <a:p>
            <a:r>
              <a:rPr lang="en-US" dirty="0"/>
              <a:t>Federal funds rate</a:t>
            </a:r>
          </a:p>
        </p:txBody>
      </p:sp>
      <p:sp>
        <p:nvSpPr>
          <p:cNvPr id="5" name="Slide Number Placeholder 4"/>
          <p:cNvSpPr>
            <a:spLocks noGrp="1"/>
          </p:cNvSpPr>
          <p:nvPr>
            <p:ph type="sldNum" sz="quarter" idx="12"/>
          </p:nvPr>
        </p:nvSpPr>
        <p:spPr/>
        <p:txBody>
          <a:bodyPr/>
          <a:lstStyle/>
          <a:p>
            <a:fld id="{6CDC3B2C-3670-41A8-B2A3-94F586B52288}" type="slidenum">
              <a:rPr lang="en-US" smtClean="0"/>
              <a:t>2</a:t>
            </a:fld>
            <a:endParaRPr lang="en-US"/>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Source: Federal Reserve Board/Haver Analytics, 1990 – 2Q18.</a:t>
            </a:r>
          </a:p>
        </p:txBody>
      </p:sp>
      <p:graphicFrame>
        <p:nvGraphicFramePr>
          <p:cNvPr id="8" name="Chart 7">
            <a:extLst>
              <a:ext uri="{FF2B5EF4-FFF2-40B4-BE49-F238E27FC236}">
                <a16:creationId xmlns:a16="http://schemas.microsoft.com/office/drawing/2014/main" id="{3DAF01BD-1DE1-4AAB-8591-11A234539143}"/>
              </a:ext>
            </a:extLst>
          </p:cNvPr>
          <p:cNvGraphicFramePr>
            <a:graphicFrameLocks noGrp="1"/>
          </p:cNvGraphicFramePr>
          <p:nvPr>
            <p:extLst>
              <p:ext uri="{D42A27DB-BD31-4B8C-83A1-F6EECF244321}">
                <p14:modId xmlns:p14="http://schemas.microsoft.com/office/powerpoint/2010/main" val="979690273"/>
              </p:ext>
            </p:extLst>
          </p:nvPr>
        </p:nvGraphicFramePr>
        <p:xfrm>
          <a:off x="685800" y="1600201"/>
          <a:ext cx="8001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99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U.S. economic expansion has been relatively modest and that is why we believe it has legs</a:t>
            </a:r>
          </a:p>
        </p:txBody>
      </p:sp>
      <p:sp>
        <p:nvSpPr>
          <p:cNvPr id="5" name="Slide Number Placeholder 4"/>
          <p:cNvSpPr>
            <a:spLocks noGrp="1"/>
          </p:cNvSpPr>
          <p:nvPr>
            <p:ph type="sldNum" sz="quarter" idx="12"/>
          </p:nvPr>
        </p:nvSpPr>
        <p:spPr/>
        <p:txBody>
          <a:bodyPr/>
          <a:lstStyle/>
          <a:p>
            <a:fld id="{6CDC3B2C-3670-41A8-B2A3-94F586B52288}" type="slidenum">
              <a:rPr lang="en-US" smtClean="0"/>
              <a:t>3</a:t>
            </a:fld>
            <a:endParaRPr lang="en-US"/>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 Source: Bespoke Investment Group </a:t>
            </a:r>
          </a:p>
        </p:txBody>
      </p:sp>
      <p:sp>
        <p:nvSpPr>
          <p:cNvPr id="4" name="TextBox 3">
            <a:extLst>
              <a:ext uri="{FF2B5EF4-FFF2-40B4-BE49-F238E27FC236}">
                <a16:creationId xmlns:a16="http://schemas.microsoft.com/office/drawing/2014/main" id="{7CEFE3F5-0F59-46A9-8FF3-AB0BEDCC2694}"/>
              </a:ext>
            </a:extLst>
          </p:cNvPr>
          <p:cNvSpPr txBox="1"/>
          <p:nvPr/>
        </p:nvSpPr>
        <p:spPr>
          <a:xfrm>
            <a:off x="258795" y="1225181"/>
            <a:ext cx="8275605" cy="1594219"/>
          </a:xfrm>
          <a:prstGeom prst="rect">
            <a:avLst/>
          </a:prstGeom>
          <a:noFill/>
        </p:spPr>
        <p:txBody>
          <a:bodyPr wrap="square" rtlCol="0">
            <a:spAutoFit/>
          </a:bodyPr>
          <a:lstStyle/>
          <a:p>
            <a:pPr marL="182880" indent="-182880">
              <a:lnSpc>
                <a:spcPct val="150000"/>
              </a:lnSpc>
              <a:spcAft>
                <a:spcPts val="1200"/>
              </a:spcAft>
              <a:buFont typeface="Arial" panose="020B0604020202020204" pitchFamily="34" charset="0"/>
              <a:buChar char="•"/>
            </a:pPr>
            <a:r>
              <a:rPr lang="en-US" dirty="0">
                <a:latin typeface="Arial Narrow" panose="020B0606020202030204" pitchFamily="34" charset="0"/>
              </a:rPr>
              <a:t>Current U.S. economic expansion is the second-longest ever at 9 years (July 2009-June 2018).</a:t>
            </a:r>
          </a:p>
          <a:p>
            <a:pPr marL="182880" indent="-182880">
              <a:lnSpc>
                <a:spcPct val="150000"/>
              </a:lnSpc>
              <a:spcAft>
                <a:spcPts val="1200"/>
              </a:spcAft>
              <a:buFont typeface="Arial" panose="020B0604020202020204" pitchFamily="34" charset="0"/>
              <a:buChar char="•"/>
            </a:pPr>
            <a:r>
              <a:rPr lang="en-US" dirty="0">
                <a:latin typeface="Arial Narrow" panose="020B0606020202030204" pitchFamily="34" charset="0"/>
              </a:rPr>
              <a:t>Longest U.S. economic expansion lasted 10 years (March 1991-March 2001).</a:t>
            </a:r>
          </a:p>
          <a:p>
            <a:pPr marL="182880" indent="-182880">
              <a:lnSpc>
                <a:spcPct val="150000"/>
              </a:lnSpc>
              <a:spcAft>
                <a:spcPts val="1200"/>
              </a:spcAft>
              <a:buFont typeface="Arial" panose="020B0604020202020204" pitchFamily="34" charset="0"/>
              <a:buChar char="•"/>
            </a:pPr>
            <a:r>
              <a:rPr lang="en-US" dirty="0">
                <a:latin typeface="Arial Narrow" panose="020B0606020202030204" pitchFamily="34" charset="0"/>
              </a:rPr>
              <a:t>Current economic expansion lags the longest by 1 year. </a:t>
            </a:r>
          </a:p>
        </p:txBody>
      </p:sp>
    </p:spTree>
    <p:extLst>
      <p:ext uri="{BB962C8B-B14F-4D97-AF65-F5344CB8AC3E}">
        <p14:creationId xmlns:p14="http://schemas.microsoft.com/office/powerpoint/2010/main" val="1621148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 GDP growth has averaged just 2.2% in the current recovery (Q3’09-Q1’18)</a:t>
            </a:r>
          </a:p>
        </p:txBody>
      </p:sp>
      <p:sp>
        <p:nvSpPr>
          <p:cNvPr id="3" name="Content Placeholder 2"/>
          <p:cNvSpPr>
            <a:spLocks noGrp="1"/>
          </p:cNvSpPr>
          <p:nvPr>
            <p:ph idx="1"/>
          </p:nvPr>
        </p:nvSpPr>
        <p:spPr>
          <a:xfrm>
            <a:off x="442667" y="1335431"/>
            <a:ext cx="5577133" cy="446235"/>
          </a:xfrm>
        </p:spPr>
        <p:txBody>
          <a:bodyPr/>
          <a:lstStyle/>
          <a:p>
            <a:r>
              <a:rPr lang="en-US" dirty="0"/>
              <a:t>Real gross domestic product (</a:t>
            </a:r>
            <a:r>
              <a:rPr lang="en-US" dirty="0" err="1"/>
              <a:t>gdp</a:t>
            </a:r>
            <a:r>
              <a:rPr lang="en-US" dirty="0"/>
              <a:t>)</a:t>
            </a:r>
          </a:p>
        </p:txBody>
      </p:sp>
      <p:sp>
        <p:nvSpPr>
          <p:cNvPr id="5" name="Slide Number Placeholder 4"/>
          <p:cNvSpPr>
            <a:spLocks noGrp="1"/>
          </p:cNvSpPr>
          <p:nvPr>
            <p:ph type="sldNum" sz="quarter" idx="12"/>
          </p:nvPr>
        </p:nvSpPr>
        <p:spPr/>
        <p:txBody>
          <a:bodyPr/>
          <a:lstStyle/>
          <a:p>
            <a:fld id="{6CDC3B2C-3670-41A8-B2A3-94F586B52288}" type="slidenum">
              <a:rPr lang="en-US" smtClean="0"/>
              <a:t>4</a:t>
            </a:fld>
            <a:endParaRPr lang="en-US"/>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Source: Bureau of Economic Analysis. Data from 1Q06 – 1Q18, seasonally adjusted annual rate. </a:t>
            </a:r>
          </a:p>
        </p:txBody>
      </p:sp>
      <p:graphicFrame>
        <p:nvGraphicFramePr>
          <p:cNvPr id="17" name="Chart 16">
            <a:extLst>
              <a:ext uri="{FF2B5EF4-FFF2-40B4-BE49-F238E27FC236}">
                <a16:creationId xmlns:a16="http://schemas.microsoft.com/office/drawing/2014/main" id="{B7DF4A4B-1634-4DCF-8A51-AB4960970A1F}"/>
              </a:ext>
            </a:extLst>
          </p:cNvPr>
          <p:cNvGraphicFramePr>
            <a:graphicFrameLocks/>
          </p:cNvGraphicFramePr>
          <p:nvPr>
            <p:extLst>
              <p:ext uri="{D42A27DB-BD31-4B8C-83A1-F6EECF244321}">
                <p14:modId xmlns:p14="http://schemas.microsoft.com/office/powerpoint/2010/main" val="709082649"/>
              </p:ext>
            </p:extLst>
          </p:nvPr>
        </p:nvGraphicFramePr>
        <p:xfrm>
          <a:off x="685800" y="1838738"/>
          <a:ext cx="8046720" cy="4094923"/>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1">
            <a:extLst>
              <a:ext uri="{FF2B5EF4-FFF2-40B4-BE49-F238E27FC236}">
                <a16:creationId xmlns:a16="http://schemas.microsoft.com/office/drawing/2014/main" id="{DB974C59-9F4A-4922-AE39-78E7E364EA1F}"/>
              </a:ext>
            </a:extLst>
          </p:cNvPr>
          <p:cNvSpPr txBox="1"/>
          <p:nvPr/>
        </p:nvSpPr>
        <p:spPr>
          <a:xfrm rot="16200000">
            <a:off x="-876300" y="3695700"/>
            <a:ext cx="2438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latin typeface="Arial Narrow" panose="020B0606020202030204" pitchFamily="34" charset="0"/>
                <a:cs typeface="Arial" panose="020B0604020202020204" pitchFamily="34" charset="0"/>
              </a:rPr>
              <a:t>Trillions of 2009 Dollars</a:t>
            </a:r>
          </a:p>
        </p:txBody>
      </p:sp>
      <p:sp>
        <p:nvSpPr>
          <p:cNvPr id="6" name="Oval 5">
            <a:extLst>
              <a:ext uri="{FF2B5EF4-FFF2-40B4-BE49-F238E27FC236}">
                <a16:creationId xmlns:a16="http://schemas.microsoft.com/office/drawing/2014/main" id="{D54C9C37-767E-4034-B5F8-CC8BE044BFEF}"/>
              </a:ext>
            </a:extLst>
          </p:cNvPr>
          <p:cNvSpPr/>
          <p:nvPr/>
        </p:nvSpPr>
        <p:spPr>
          <a:xfrm>
            <a:off x="6070948" y="63674"/>
            <a:ext cx="780789" cy="462623"/>
          </a:xfrm>
          <a:prstGeom prst="ellipse">
            <a:avLst/>
          </a:prstGeom>
          <a:noFill/>
          <a:ln w="28575">
            <a:solidFill>
              <a:srgbClr val="F1B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16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4D2A2B6E-DF2A-4A54-880C-850D484922E7}"/>
              </a:ext>
            </a:extLst>
          </p:cNvPr>
          <p:cNvGraphicFramePr>
            <a:graphicFrameLocks noGrp="1"/>
          </p:cNvGraphicFramePr>
          <p:nvPr>
            <p:extLst>
              <p:ext uri="{D42A27DB-BD31-4B8C-83A1-F6EECF244321}">
                <p14:modId xmlns:p14="http://schemas.microsoft.com/office/powerpoint/2010/main" val="2833596025"/>
              </p:ext>
            </p:extLst>
          </p:nvPr>
        </p:nvGraphicFramePr>
        <p:xfrm>
          <a:off x="762000" y="1643953"/>
          <a:ext cx="8046720" cy="42996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4497" y="78656"/>
            <a:ext cx="6829703" cy="785640"/>
          </a:xfrm>
        </p:spPr>
        <p:txBody>
          <a:bodyPr>
            <a:normAutofit fontScale="90000"/>
          </a:bodyPr>
          <a:lstStyle/>
          <a:p>
            <a:r>
              <a:rPr lang="en-US" dirty="0"/>
              <a:t>U.S. trade is expanding despite rumors to the contrary</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Source: Federal Reserve Board/Haver Analytics, 1995 – 2Q18, seasonally adjusted. </a:t>
            </a:r>
          </a:p>
        </p:txBody>
      </p:sp>
      <p:sp>
        <p:nvSpPr>
          <p:cNvPr id="16" name="Content Placeholder 2">
            <a:extLst>
              <a:ext uri="{FF2B5EF4-FFF2-40B4-BE49-F238E27FC236}">
                <a16:creationId xmlns:a16="http://schemas.microsoft.com/office/drawing/2014/main" id="{1438CBB2-4536-4B5D-8DCF-B2D9648B6003}"/>
              </a:ext>
            </a:extLst>
          </p:cNvPr>
          <p:cNvSpPr>
            <a:spLocks noGrp="1"/>
          </p:cNvSpPr>
          <p:nvPr>
            <p:ph idx="1"/>
          </p:nvPr>
        </p:nvSpPr>
        <p:spPr>
          <a:xfrm>
            <a:off x="381000" y="1335431"/>
            <a:ext cx="5943601" cy="446235"/>
          </a:xfrm>
        </p:spPr>
        <p:txBody>
          <a:bodyPr/>
          <a:lstStyle/>
          <a:p>
            <a:r>
              <a:rPr lang="en-US" dirty="0"/>
              <a:t>value of total trade (imports + exports)</a:t>
            </a:r>
          </a:p>
        </p:txBody>
      </p:sp>
      <p:sp>
        <p:nvSpPr>
          <p:cNvPr id="12" name="TextBox 1">
            <a:extLst>
              <a:ext uri="{FF2B5EF4-FFF2-40B4-BE49-F238E27FC236}">
                <a16:creationId xmlns:a16="http://schemas.microsoft.com/office/drawing/2014/main" id="{222F4DC7-C119-4843-9391-D889A1BF381E}"/>
              </a:ext>
            </a:extLst>
          </p:cNvPr>
          <p:cNvSpPr txBox="1"/>
          <p:nvPr/>
        </p:nvSpPr>
        <p:spPr>
          <a:xfrm rot="16200000">
            <a:off x="-876300" y="3695700"/>
            <a:ext cx="2438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latin typeface="Arial Narrow" panose="020B0606020202030204" pitchFamily="34" charset="0"/>
                <a:cs typeface="Arial" panose="020B0604020202020204" pitchFamily="34" charset="0"/>
              </a:rPr>
              <a:t>USD, billions</a:t>
            </a:r>
          </a:p>
        </p:txBody>
      </p:sp>
      <p:sp>
        <p:nvSpPr>
          <p:cNvPr id="8" name="Slide Number Placeholder 4">
            <a:extLst>
              <a:ext uri="{FF2B5EF4-FFF2-40B4-BE49-F238E27FC236}">
                <a16:creationId xmlns:a16="http://schemas.microsoft.com/office/drawing/2014/main" id="{4D011F68-15A3-4591-B863-387AEB4A263C}"/>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5</a:t>
            </a:fld>
            <a:endParaRPr lang="en-US"/>
          </a:p>
        </p:txBody>
      </p:sp>
    </p:spTree>
    <p:extLst>
      <p:ext uri="{BB962C8B-B14F-4D97-AF65-F5344CB8AC3E}">
        <p14:creationId xmlns:p14="http://schemas.microsoft.com/office/powerpoint/2010/main" val="1846491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do not see a recession looming, given the robust labor market</a:t>
            </a:r>
          </a:p>
        </p:txBody>
      </p:sp>
      <p:sp>
        <p:nvSpPr>
          <p:cNvPr id="3" name="Content Placeholder 2"/>
          <p:cNvSpPr>
            <a:spLocks noGrp="1"/>
          </p:cNvSpPr>
          <p:nvPr>
            <p:ph idx="1"/>
          </p:nvPr>
        </p:nvSpPr>
        <p:spPr>
          <a:xfrm>
            <a:off x="381000" y="1335431"/>
            <a:ext cx="5577133" cy="446235"/>
          </a:xfrm>
        </p:spPr>
        <p:txBody>
          <a:bodyPr/>
          <a:lstStyle/>
          <a:p>
            <a:r>
              <a:rPr lang="en-US" dirty="0"/>
              <a:t>Job openings</a:t>
            </a:r>
          </a:p>
        </p:txBody>
      </p:sp>
      <p:sp>
        <p:nvSpPr>
          <p:cNvPr id="5" name="Slide Number Placeholder 4"/>
          <p:cNvSpPr>
            <a:spLocks noGrp="1"/>
          </p:cNvSpPr>
          <p:nvPr>
            <p:ph type="sldNum" sz="quarter" idx="12"/>
          </p:nvPr>
        </p:nvSpPr>
        <p:spPr/>
        <p:txBody>
          <a:bodyPr/>
          <a:lstStyle/>
          <a:p>
            <a:fld id="{6CDC3B2C-3670-41A8-B2A3-94F586B52288}" type="slidenum">
              <a:rPr lang="en-US" smtClean="0"/>
              <a:t>6</a:t>
            </a:fld>
            <a:endParaRPr lang="en-US"/>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Source: Bureau of Labor Statistics. Data from 12/06 – 5/18, total nonfarm, seasonally adjusted. </a:t>
            </a:r>
          </a:p>
        </p:txBody>
      </p:sp>
      <p:sp>
        <p:nvSpPr>
          <p:cNvPr id="19" name="Rounded Rectangle 5">
            <a:extLst>
              <a:ext uri="{FF2B5EF4-FFF2-40B4-BE49-F238E27FC236}">
                <a16:creationId xmlns:a16="http://schemas.microsoft.com/office/drawing/2014/main" id="{FCB33C36-4033-4687-A674-F5C81E60DAC3}"/>
              </a:ext>
            </a:extLst>
          </p:cNvPr>
          <p:cNvSpPr/>
          <p:nvPr/>
        </p:nvSpPr>
        <p:spPr>
          <a:xfrm>
            <a:off x="9448800" y="5943600"/>
            <a:ext cx="1600200" cy="533400"/>
          </a:xfrm>
          <a:prstGeom prst="roundRect">
            <a:avLst/>
          </a:prstGeom>
          <a:solidFill>
            <a:srgbClr val="FFFFFF">
              <a:lumMod val="75000"/>
            </a:srgbClr>
          </a:solidFill>
          <a:ln w="6350" cap="flat" cmpd="sng" algn="ctr">
            <a:solidFill>
              <a:srgbClr val="FFFFFF"/>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3B76"/>
                </a:solidFill>
                <a:effectLst/>
                <a:uLnTx/>
                <a:uFillTx/>
                <a:latin typeface="Arial"/>
                <a:ea typeface="+mn-ea"/>
                <a:cs typeface="+mn-cs"/>
              </a:rPr>
              <a:t>Update:</a:t>
            </a:r>
          </a:p>
          <a:p>
            <a:pPr marL="0" marR="0" lvl="0" indent="0" defTabSz="914400" eaLnBrk="1" fontAlgn="base" latinLnBrk="0" hangingPunct="1">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3B76"/>
                </a:solidFill>
                <a:effectLst/>
                <a:uLnTx/>
                <a:uFillTx/>
                <a:latin typeface="Arial"/>
                <a:ea typeface="+mn-ea"/>
                <a:cs typeface="+mn-cs"/>
                <a:hlinkClick r:id="rId2"/>
              </a:rPr>
              <a:t>Economic Research FRED</a:t>
            </a:r>
            <a:endParaRPr kumimoji="0" lang="en-US" sz="1000" b="0" i="0" u="none" strike="noStrike" kern="0" cap="none" spc="0" normalizeH="0" baseline="0" noProof="0" dirty="0">
              <a:ln>
                <a:noFill/>
              </a:ln>
              <a:solidFill>
                <a:srgbClr val="003B76"/>
              </a:solidFill>
              <a:effectLst/>
              <a:uLnTx/>
              <a:uFillTx/>
              <a:latin typeface="Arial"/>
              <a:ea typeface="+mn-ea"/>
              <a:cs typeface="+mn-cs"/>
            </a:endParaRPr>
          </a:p>
        </p:txBody>
      </p:sp>
      <p:sp>
        <p:nvSpPr>
          <p:cNvPr id="21" name="TextBox 1">
            <a:extLst>
              <a:ext uri="{FF2B5EF4-FFF2-40B4-BE49-F238E27FC236}">
                <a16:creationId xmlns:a16="http://schemas.microsoft.com/office/drawing/2014/main" id="{DB974C59-9F4A-4922-AE39-78E7E364EA1F}"/>
              </a:ext>
            </a:extLst>
          </p:cNvPr>
          <p:cNvSpPr txBox="1"/>
          <p:nvPr/>
        </p:nvSpPr>
        <p:spPr>
          <a:xfrm rot="16200000">
            <a:off x="-876300" y="3695700"/>
            <a:ext cx="2438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latin typeface="Arial Narrow" panose="020B0606020202030204" pitchFamily="34" charset="0"/>
                <a:cs typeface="Arial" panose="020B0604020202020204" pitchFamily="34" charset="0"/>
              </a:rPr>
              <a:t>Millions</a:t>
            </a:r>
          </a:p>
        </p:txBody>
      </p:sp>
      <p:graphicFrame>
        <p:nvGraphicFramePr>
          <p:cNvPr id="18" name="Chart 17">
            <a:extLst>
              <a:ext uri="{FF2B5EF4-FFF2-40B4-BE49-F238E27FC236}">
                <a16:creationId xmlns:a16="http://schemas.microsoft.com/office/drawing/2014/main" id="{430B0331-987D-4A92-B985-BD56218F3D66}"/>
              </a:ext>
            </a:extLst>
          </p:cNvPr>
          <p:cNvGraphicFramePr>
            <a:graphicFrameLocks/>
          </p:cNvGraphicFramePr>
          <p:nvPr>
            <p:extLst>
              <p:ext uri="{D42A27DB-BD31-4B8C-83A1-F6EECF244321}">
                <p14:modId xmlns:p14="http://schemas.microsoft.com/office/powerpoint/2010/main" val="3998683251"/>
              </p:ext>
            </p:extLst>
          </p:nvPr>
        </p:nvGraphicFramePr>
        <p:xfrm>
          <a:off x="762000" y="1847623"/>
          <a:ext cx="8046720" cy="40959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38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Corporate profits have a significant influence on the direction of stock prices over time</a:t>
            </a: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algn="just"/>
            <a:r>
              <a:rPr lang="en-US" sz="900" dirty="0">
                <a:solidFill>
                  <a:schemeClr val="tx1">
                    <a:lumMod val="75000"/>
                    <a:lumOff val="25000"/>
                  </a:schemeClr>
                </a:solidFill>
                <a:latin typeface="Arial Narrow" panose="020B0606020202030204" pitchFamily="34" charset="0"/>
              </a:rPr>
              <a:t>Source: Federal Reserve Board/Haver Analytics, 1995 – 1Q18 (latest data available), seasonally adjusted. </a:t>
            </a:r>
          </a:p>
        </p:txBody>
      </p:sp>
      <p:sp>
        <p:nvSpPr>
          <p:cNvPr id="16" name="Content Placeholder 2">
            <a:extLst>
              <a:ext uri="{FF2B5EF4-FFF2-40B4-BE49-F238E27FC236}">
                <a16:creationId xmlns:a16="http://schemas.microsoft.com/office/drawing/2014/main" id="{1438CBB2-4536-4B5D-8DCF-B2D9648B6003}"/>
              </a:ext>
            </a:extLst>
          </p:cNvPr>
          <p:cNvSpPr>
            <a:spLocks noGrp="1"/>
          </p:cNvSpPr>
          <p:nvPr>
            <p:ph idx="1"/>
          </p:nvPr>
        </p:nvSpPr>
        <p:spPr>
          <a:xfrm>
            <a:off x="381000" y="1335431"/>
            <a:ext cx="5577133" cy="446235"/>
          </a:xfrm>
        </p:spPr>
        <p:txBody>
          <a:bodyPr/>
          <a:lstStyle/>
          <a:p>
            <a:r>
              <a:rPr lang="en-US" dirty="0"/>
              <a:t>Corporate profits after tax</a:t>
            </a:r>
          </a:p>
        </p:txBody>
      </p:sp>
      <p:graphicFrame>
        <p:nvGraphicFramePr>
          <p:cNvPr id="11" name="Chart 10">
            <a:extLst>
              <a:ext uri="{FF2B5EF4-FFF2-40B4-BE49-F238E27FC236}">
                <a16:creationId xmlns:a16="http://schemas.microsoft.com/office/drawing/2014/main" id="{56B83C6C-2B30-4D0F-8D42-CDC67AA2AFFD}"/>
              </a:ext>
            </a:extLst>
          </p:cNvPr>
          <p:cNvGraphicFramePr>
            <a:graphicFrameLocks noGrp="1"/>
          </p:cNvGraphicFramePr>
          <p:nvPr>
            <p:extLst>
              <p:ext uri="{D42A27DB-BD31-4B8C-83A1-F6EECF244321}">
                <p14:modId xmlns:p14="http://schemas.microsoft.com/office/powerpoint/2010/main" val="1827814306"/>
              </p:ext>
            </p:extLst>
          </p:nvPr>
        </p:nvGraphicFramePr>
        <p:xfrm>
          <a:off x="685800" y="1752600"/>
          <a:ext cx="804672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222F4DC7-C119-4843-9391-D889A1BF381E}"/>
              </a:ext>
            </a:extLst>
          </p:cNvPr>
          <p:cNvSpPr txBox="1"/>
          <p:nvPr/>
        </p:nvSpPr>
        <p:spPr>
          <a:xfrm rot="16200000">
            <a:off x="-876300" y="3695700"/>
            <a:ext cx="2438400" cy="2286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300" b="1" dirty="0">
                <a:latin typeface="Arial Narrow" panose="020B0606020202030204" pitchFamily="34" charset="0"/>
                <a:cs typeface="Arial" panose="020B0604020202020204" pitchFamily="34" charset="0"/>
              </a:rPr>
              <a:t>USD, billions</a:t>
            </a:r>
          </a:p>
        </p:txBody>
      </p:sp>
      <p:sp>
        <p:nvSpPr>
          <p:cNvPr id="8" name="Slide Number Placeholder 4">
            <a:extLst>
              <a:ext uri="{FF2B5EF4-FFF2-40B4-BE49-F238E27FC236}">
                <a16:creationId xmlns:a16="http://schemas.microsoft.com/office/drawing/2014/main" id="{1289C034-B33A-4149-AF3C-4B28B79F3CE3}"/>
              </a:ext>
            </a:extLst>
          </p:cNvPr>
          <p:cNvSpPr>
            <a:spLocks noGrp="1"/>
          </p:cNvSpPr>
          <p:nvPr>
            <p:ph type="sldNum" sz="quarter" idx="12"/>
          </p:nvPr>
        </p:nvSpPr>
        <p:spPr>
          <a:xfrm>
            <a:off x="8359808" y="6454395"/>
            <a:ext cx="417725" cy="365125"/>
          </a:xfrm>
        </p:spPr>
        <p:txBody>
          <a:bodyPr/>
          <a:lstStyle/>
          <a:p>
            <a:fld id="{6CDC3B2C-3670-41A8-B2A3-94F586B52288}" type="slidenum">
              <a:rPr lang="en-US" smtClean="0"/>
              <a:t>7</a:t>
            </a:fld>
            <a:endParaRPr lang="en-US"/>
          </a:p>
        </p:txBody>
      </p:sp>
    </p:spTree>
    <p:extLst>
      <p:ext uri="{BB962C8B-B14F-4D97-AF65-F5344CB8AC3E}">
        <p14:creationId xmlns:p14="http://schemas.microsoft.com/office/powerpoint/2010/main" val="3915392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expected decline in speculative-grade bond defaults is a sign of strength</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DC3B2C-3670-41A8-B2A3-94F586B52288}" type="slidenum">
              <a:rPr kumimoji="0" lang="en-US" sz="1100" b="1" i="0" u="none" strike="noStrike" kern="1200" cap="none" spc="0" normalizeH="0" baseline="0" noProof="0" smtClean="0">
                <a:ln>
                  <a:noFill/>
                </a:ln>
                <a:solidFill>
                  <a:prstClr val="black">
                    <a:lumMod val="75000"/>
                    <a:lumOff val="25000"/>
                  </a:prstClr>
                </a:solidFill>
                <a:effectLst/>
                <a:uLnTx/>
                <a:uFillTx/>
                <a:latin typeface="Arial Narrow" panose="020B0606020202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9" name="TextBox 8">
            <a:extLst>
              <a:ext uri="{FF2B5EF4-FFF2-40B4-BE49-F238E27FC236}">
                <a16:creationId xmlns:a16="http://schemas.microsoft.com/office/drawing/2014/main" id="{5FBF77D3-B98F-47B4-8E3E-7D4578DDD818}"/>
              </a:ext>
            </a:extLst>
          </p:cNvPr>
          <p:cNvSpPr txBox="1"/>
          <p:nvPr/>
        </p:nvSpPr>
        <p:spPr>
          <a:xfrm>
            <a:off x="253498" y="6056768"/>
            <a:ext cx="8537417" cy="230832"/>
          </a:xfrm>
          <a:prstGeom prst="rect">
            <a:avLst/>
          </a:prstGeom>
          <a:noFill/>
        </p:spPr>
        <p:txBody>
          <a:bodyPr wrap="square" rtlCol="0">
            <a:spAutoFit/>
          </a:bodyPr>
          <a:lstStyle/>
          <a:p>
            <a:pPr lvl="0" algn="just">
              <a:defRPr/>
            </a:pPr>
            <a:r>
              <a:rPr kumimoji="0" lang="en-US" sz="9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rPr>
              <a:t> Source: Moody’s Investor Services, 6/30/18</a:t>
            </a:r>
            <a:r>
              <a:rPr lang="en-US" sz="900" dirty="0">
                <a:solidFill>
                  <a:prstClr val="black">
                    <a:lumMod val="75000"/>
                    <a:lumOff val="25000"/>
                  </a:prstClr>
                </a:solidFill>
                <a:latin typeface="Arial Narrow" panose="020B0606020202030204" pitchFamily="34" charset="0"/>
              </a:rPr>
              <a:t>. Past performance is no guarantee of future results. There can be no assurance projections will be achieved. </a:t>
            </a:r>
            <a:endParaRPr kumimoji="0" lang="en-US" sz="900" b="0" i="0" u="none" strike="noStrike" kern="1200" cap="none" spc="0" normalizeH="0" baseline="0" noProof="0" dirty="0">
              <a:ln>
                <a:noFill/>
              </a:ln>
              <a:solidFill>
                <a:prstClr val="black">
                  <a:lumMod val="75000"/>
                  <a:lumOff val="25000"/>
                </a:prstClr>
              </a:solidFill>
              <a:effectLst/>
              <a:uLnTx/>
              <a:uFillTx/>
              <a:latin typeface="Arial Narrow" panose="020B0606020202030204" pitchFamily="34" charset="0"/>
              <a:ea typeface="+mn-ea"/>
              <a:cs typeface="+mn-cs"/>
            </a:endParaRPr>
          </a:p>
        </p:txBody>
      </p:sp>
      <p:sp>
        <p:nvSpPr>
          <p:cNvPr id="4" name="TextBox 3">
            <a:extLst>
              <a:ext uri="{FF2B5EF4-FFF2-40B4-BE49-F238E27FC236}">
                <a16:creationId xmlns:a16="http://schemas.microsoft.com/office/drawing/2014/main" id="{7CEFE3F5-0F59-46A9-8FF3-AB0BEDCC2694}"/>
              </a:ext>
            </a:extLst>
          </p:cNvPr>
          <p:cNvSpPr txBox="1"/>
          <p:nvPr/>
        </p:nvSpPr>
        <p:spPr>
          <a:xfrm>
            <a:off x="258795" y="1156184"/>
            <a:ext cx="8123205" cy="2425216"/>
          </a:xfrm>
          <a:prstGeom prst="rect">
            <a:avLst/>
          </a:prstGeom>
          <a:noFill/>
        </p:spPr>
        <p:txBody>
          <a:bodyPr wrap="square" rtlCol="0">
            <a:spAutoFit/>
          </a:bodyPr>
          <a:lstStyle/>
          <a:p>
            <a:pPr marL="182880" marR="0" lvl="0" indent="-18288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If the level of risk in the markets were truly rising it would be validated by a rise in corporate bond defaults, specifically with respect to the riskiest issuers.</a:t>
            </a:r>
          </a:p>
          <a:p>
            <a:pPr marL="182880" marR="0" lvl="0" indent="-18288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Since 1983, Moody’s puts the historical average default rate on global speculative-grade (high yield) corporate bonds at 4.2%. That default rate stood at 2.9% at the end of Q2’18.</a:t>
            </a:r>
          </a:p>
          <a:p>
            <a:pPr marL="182880" marR="0" lvl="0" indent="-18288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Moody’s sees the default rate falling to 2.0% by Q2’19. </a:t>
            </a:r>
          </a:p>
        </p:txBody>
      </p:sp>
    </p:spTree>
    <p:extLst>
      <p:ext uri="{BB962C8B-B14F-4D97-AF65-F5344CB8AC3E}">
        <p14:creationId xmlns:p14="http://schemas.microsoft.com/office/powerpoint/2010/main" val="3839811351"/>
      </p:ext>
    </p:extLst>
  </p:cSld>
  <p:clrMapOvr>
    <a:masterClrMapping/>
  </p:clrMapOvr>
</p:sld>
</file>

<file path=ppt/theme/theme1.xml><?xml version="1.0" encoding="utf-8"?>
<a:theme xmlns:a="http://schemas.openxmlformats.org/drawingml/2006/main" name="Institutional U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stitutional Us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1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5179</TotalTime>
  <Words>2103</Words>
  <Application>Microsoft Office PowerPoint</Application>
  <PresentationFormat>On-screen Show (4:3)</PresentationFormat>
  <Paragraphs>201</Paragraphs>
  <Slides>16</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Arial Narrow</vt:lpstr>
      <vt:lpstr>Calibri</vt:lpstr>
      <vt:lpstr>Institutional Use Theme</vt:lpstr>
      <vt:lpstr>1_Institutional Use Theme</vt:lpstr>
      <vt:lpstr>Reasons to be</vt:lpstr>
      <vt:lpstr>Bull markets don’t die of old age</vt:lpstr>
      <vt:lpstr>Bull markets usually end when the Fed raises rates excessively – currently, not a problem </vt:lpstr>
      <vt:lpstr>The U.S. economic expansion has been relatively modest and that is why we believe it has legs</vt:lpstr>
      <vt:lpstr>Real GDP growth has averaged just 2.2% in the current recovery (Q3’09-Q1’18)</vt:lpstr>
      <vt:lpstr>U.S. trade is expanding despite rumors to the contrary</vt:lpstr>
      <vt:lpstr>We do not see a recession looming, given the robust labor market</vt:lpstr>
      <vt:lpstr>Corporate profits have a significant influence on the direction of stock prices over time</vt:lpstr>
      <vt:lpstr>The expected decline in speculative-grade bond defaults is a sign of strength</vt:lpstr>
      <vt:lpstr>Volatility in the stock market remains well below its historical average </vt:lpstr>
      <vt:lpstr>A snapshot of where interest rate and yield levels stood at the end of past bull markets </vt:lpstr>
      <vt:lpstr>These are numbers investors should embrace, not run from</vt:lpstr>
      <vt:lpstr>The recent spike in growth stocks is another sign of strength</vt:lpstr>
      <vt:lpstr>Corporate America is rewarding shareholders via dividends and buybacks  </vt:lpstr>
      <vt:lpstr>Corporate America’s coffers are growing despite higher spending on dividends and buybacks     </vt:lpstr>
      <vt:lpstr>A snapshot showing why stocks are not currently overvalued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Vraney, Haley</dc:creator>
  <cp:lastModifiedBy>Jessica Jones</cp:lastModifiedBy>
  <cp:revision>93</cp:revision>
  <dcterms:created xsi:type="dcterms:W3CDTF">2016-05-10T18:52:12Z</dcterms:created>
  <dcterms:modified xsi:type="dcterms:W3CDTF">2018-09-24T21:34:15Z</dcterms:modified>
</cp:coreProperties>
</file>