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ppt/theme/themeOverride5.xml" ContentType="application/vnd.openxmlformats-officedocument.themeOverr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7.xml" ContentType="application/vnd.openxmlformats-officedocument.drawingml.chart+xml"/>
  <Override PartName="/ppt/theme/themeOverride6.xml" ContentType="application/vnd.openxmlformats-officedocument.themeOverride+xml"/>
  <Override PartName="/ppt/notesSlides/notesSlide49.xml" ContentType="application/vnd.openxmlformats-officedocument.presentationml.notesSlide+xml"/>
  <Override PartName="/ppt/charts/chart8.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7.xml" ContentType="application/vnd.openxmlformats-officedocument.themeOverride+xml"/>
  <Override PartName="/ppt/notesSlides/notesSlide50.xml" ContentType="application/vnd.openxmlformats-officedocument.presentationml.notesSlide+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8.xml" ContentType="application/vnd.openxmlformats-officedocument.themeOverr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9.xml" ContentType="application/vnd.openxmlformats-officedocument.themeOverride+xml"/>
  <Override PartName="/ppt/notesSlides/notesSlide58.xml" ContentType="application/vnd.openxmlformats-officedocument.presentationml.notesSlide+xml"/>
  <Override PartName="/ppt/charts/chart11.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autoCompressPictures="0">
  <p:sldMasterIdLst>
    <p:sldMasterId id="2147483648" r:id="rId4"/>
    <p:sldMasterId id="2147483652" r:id="rId5"/>
    <p:sldMasterId id="2147483680" r:id="rId6"/>
    <p:sldMasterId id="2147483718" r:id="rId7"/>
    <p:sldMasterId id="2147483683" r:id="rId8"/>
    <p:sldMasterId id="2147483673" r:id="rId9"/>
  </p:sldMasterIdLst>
  <p:notesMasterIdLst>
    <p:notesMasterId r:id="rId80"/>
  </p:notesMasterIdLst>
  <p:handoutMasterIdLst>
    <p:handoutMasterId r:id="rId81"/>
  </p:handoutMasterIdLst>
  <p:sldIdLst>
    <p:sldId id="303" r:id="rId10"/>
    <p:sldId id="304" r:id="rId11"/>
    <p:sldId id="305" r:id="rId12"/>
    <p:sldId id="306" r:id="rId13"/>
    <p:sldId id="307" r:id="rId14"/>
    <p:sldId id="308" r:id="rId15"/>
    <p:sldId id="309" r:id="rId16"/>
    <p:sldId id="300" r:id="rId17"/>
    <p:sldId id="287" r:id="rId18"/>
    <p:sldId id="310" r:id="rId19"/>
    <p:sldId id="265" r:id="rId20"/>
    <p:sldId id="311" r:id="rId21"/>
    <p:sldId id="313" r:id="rId22"/>
    <p:sldId id="314" r:id="rId23"/>
    <p:sldId id="315" r:id="rId24"/>
    <p:sldId id="316" r:id="rId25"/>
    <p:sldId id="372" r:id="rId26"/>
    <p:sldId id="318" r:id="rId27"/>
    <p:sldId id="319" r:id="rId28"/>
    <p:sldId id="320" r:id="rId29"/>
    <p:sldId id="321" r:id="rId30"/>
    <p:sldId id="322" r:id="rId31"/>
    <p:sldId id="323" r:id="rId32"/>
    <p:sldId id="324" r:id="rId33"/>
    <p:sldId id="325" r:id="rId34"/>
    <p:sldId id="326" r:id="rId35"/>
    <p:sldId id="327" r:id="rId36"/>
    <p:sldId id="328" r:id="rId37"/>
    <p:sldId id="329" r:id="rId38"/>
    <p:sldId id="330" r:id="rId39"/>
    <p:sldId id="331" r:id="rId40"/>
    <p:sldId id="332" r:id="rId41"/>
    <p:sldId id="333" r:id="rId42"/>
    <p:sldId id="334" r:id="rId43"/>
    <p:sldId id="335" r:id="rId44"/>
    <p:sldId id="336" r:id="rId45"/>
    <p:sldId id="337" r:id="rId46"/>
    <p:sldId id="338" r:id="rId47"/>
    <p:sldId id="339" r:id="rId48"/>
    <p:sldId id="340" r:id="rId49"/>
    <p:sldId id="342" r:id="rId50"/>
    <p:sldId id="343" r:id="rId51"/>
    <p:sldId id="344" r:id="rId52"/>
    <p:sldId id="345" r:id="rId53"/>
    <p:sldId id="346" r:id="rId54"/>
    <p:sldId id="347" r:id="rId55"/>
    <p:sldId id="373" r:id="rId56"/>
    <p:sldId id="350" r:id="rId57"/>
    <p:sldId id="351" r:id="rId58"/>
    <p:sldId id="352" r:id="rId59"/>
    <p:sldId id="349" r:id="rId60"/>
    <p:sldId id="353" r:id="rId61"/>
    <p:sldId id="354" r:id="rId62"/>
    <p:sldId id="355" r:id="rId63"/>
    <p:sldId id="356" r:id="rId64"/>
    <p:sldId id="357" r:id="rId65"/>
    <p:sldId id="358" r:id="rId66"/>
    <p:sldId id="359" r:id="rId67"/>
    <p:sldId id="360" r:id="rId68"/>
    <p:sldId id="361" r:id="rId69"/>
    <p:sldId id="362" r:id="rId70"/>
    <p:sldId id="363" r:id="rId71"/>
    <p:sldId id="364" r:id="rId72"/>
    <p:sldId id="365" r:id="rId73"/>
    <p:sldId id="366" r:id="rId74"/>
    <p:sldId id="367" r:id="rId75"/>
    <p:sldId id="368" r:id="rId76"/>
    <p:sldId id="369" r:id="rId77"/>
    <p:sldId id="370" r:id="rId78"/>
    <p:sldId id="260" r:id="rId79"/>
  </p:sldIdLst>
  <p:sldSz cx="9144000" cy="6858000" type="screen4x3"/>
  <p:notesSz cx="7010400" cy="9296400"/>
  <p:custDataLst>
    <p:tags r:id="rId8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
          <p15:clr>
            <a:srgbClr val="A4A3A4"/>
          </p15:clr>
        </p15:guide>
        <p15:guide id="2" pos="408" userDrawn="1">
          <p15:clr>
            <a:srgbClr val="A4A3A4"/>
          </p15:clr>
        </p15:guide>
        <p15:guide id="3" orient="horz" pos="960" userDrawn="1">
          <p15:clr>
            <a:srgbClr val="A4A3A4"/>
          </p15:clr>
        </p15:guide>
        <p15:guide id="4" orient="horz" pos="4200" userDrawn="1">
          <p15:clr>
            <a:srgbClr val="A4A3A4"/>
          </p15:clr>
        </p15:guide>
        <p15:guide id="5" pos="168" userDrawn="1">
          <p15:clr>
            <a:srgbClr val="A4A3A4"/>
          </p15:clr>
        </p15:guide>
        <p15:guide id="7" pos="5376" userDrawn="1">
          <p15:clr>
            <a:srgbClr val="A4A3A4"/>
          </p15:clr>
        </p15:guide>
        <p15:guide id="8" pos="216" userDrawn="1">
          <p15:clr>
            <a:srgbClr val="A4A3A4"/>
          </p15:clr>
        </p15:guide>
        <p15:guide id="9" pos="5583">
          <p15:clr>
            <a:srgbClr val="A4A3A4"/>
          </p15:clr>
        </p15:guide>
        <p15:guide id="10" orient="horz" pos="4176" userDrawn="1">
          <p15:clr>
            <a:srgbClr val="A4A3A4"/>
          </p15:clr>
        </p15:guide>
        <p15:guide id="11" orient="horz" pos="2616"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3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98"/>
    <a:srgbClr val="81BB00"/>
    <a:srgbClr val="F59B00"/>
    <a:srgbClr val="5FC0EB"/>
    <a:srgbClr val="CCE2F5"/>
    <a:srgbClr val="4E9D2D"/>
    <a:srgbClr val="005588"/>
    <a:srgbClr val="F5DB8B"/>
    <a:srgbClr val="F7BB00"/>
    <a:srgbClr val="D3E3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96" autoAdjust="0"/>
    <p:restoredTop sz="77411" autoAdjust="0"/>
  </p:normalViewPr>
  <p:slideViewPr>
    <p:cSldViewPr snapToGrid="0">
      <p:cViewPr>
        <p:scale>
          <a:sx n="112" d="100"/>
          <a:sy n="112" d="100"/>
        </p:scale>
        <p:origin x="324" y="-2304"/>
      </p:cViewPr>
      <p:guideLst>
        <p:guide orient="horz" pos="336"/>
        <p:guide pos="408"/>
        <p:guide orient="horz" pos="960"/>
        <p:guide orient="horz" pos="4200"/>
        <p:guide pos="168"/>
        <p:guide pos="5376"/>
        <p:guide pos="216"/>
        <p:guide pos="5583"/>
        <p:guide orient="horz" pos="4176"/>
        <p:guide orient="horz" pos="2616"/>
      </p:guideLst>
    </p:cSldViewPr>
  </p:slideViewPr>
  <p:notesTextViewPr>
    <p:cViewPr>
      <p:scale>
        <a:sx n="100" d="100"/>
        <a:sy n="100" d="100"/>
      </p:scale>
      <p:origin x="0" y="0"/>
    </p:cViewPr>
  </p:notesTextViewPr>
  <p:sorterViewPr>
    <p:cViewPr>
      <p:scale>
        <a:sx n="68" d="100"/>
        <a:sy n="68" d="100"/>
      </p:scale>
      <p:origin x="0" y="-540"/>
    </p:cViewPr>
  </p:sorterViewPr>
  <p:notesViewPr>
    <p:cSldViewPr snapToGrid="0">
      <p:cViewPr varScale="1">
        <p:scale>
          <a:sx n="95" d="100"/>
          <a:sy n="95" d="100"/>
        </p:scale>
        <p:origin x="3534" y="90"/>
      </p:cViewPr>
      <p:guideLst>
        <p:guide orient="horz" pos="2928"/>
        <p:guide pos="223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slide" Target="slides/slide67.xml"/><Relationship Id="rId84"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slide" Target="slides/slide62.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87"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2.xml"/><Relationship Id="rId82" Type="http://schemas.openxmlformats.org/officeDocument/2006/relationships/tags" Target="tags/tag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5.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notesMaster" Target="notesMasters/notesMaster1.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handoutMaster" Target="handoutMasters/handoutMaster1.xml"/><Relationship Id="rId86"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5.xml"/><Relationship Id="rId1" Type="http://schemas.microsoft.com/office/2011/relationships/chartStyle" Target="style5.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897603672118781E-2"/>
          <c:y val="8.0901863752390932E-2"/>
          <c:w val="0.9114848420303141"/>
          <c:h val="0.85350058602174417"/>
        </c:manualLayout>
      </c:layout>
      <c:barChart>
        <c:barDir val="col"/>
        <c:grouping val="clustered"/>
        <c:varyColors val="0"/>
        <c:ser>
          <c:idx val="0"/>
          <c:order val="0"/>
          <c:tx>
            <c:strRef>
              <c:f>Sheet1!$B$1</c:f>
              <c:strCache>
                <c:ptCount val="1"/>
                <c:pt idx="0">
                  <c:v>Series 1</c:v>
                </c:pt>
              </c:strCache>
            </c:strRef>
          </c:tx>
          <c:spPr>
            <a:solidFill>
              <a:srgbClr val="005598"/>
            </a:solidFill>
            <a:ln>
              <a:noFill/>
            </a:ln>
            <a:effectLst/>
          </c:spPr>
          <c:invertIfNegative val="0"/>
          <c:dLbls>
            <c:dLbl>
              <c:idx val="0"/>
              <c:layout>
                <c:manualLayout>
                  <c:x val="0"/>
                  <c:y val="1.4340031118996665E-2"/>
                </c:manualLayout>
              </c:layout>
              <c:tx>
                <c:rich>
                  <a:bodyPr rot="0" spcFirstLastPara="1" vertOverflow="ellipsis" vert="horz" wrap="square" lIns="38100" tIns="19050" rIns="38100" bIns="19050" anchor="ctr" anchorCtr="1">
                    <a:spAutoFit/>
                  </a:bodyPr>
                  <a:lstStyle/>
                  <a:p>
                    <a:pPr>
                      <a:defRPr sz="1197" b="1" i="0" u="none" strike="noStrike" kern="1200" baseline="0">
                        <a:solidFill>
                          <a:srgbClr val="005598"/>
                        </a:solidFill>
                        <a:latin typeface="+mn-lt"/>
                        <a:ea typeface="+mn-ea"/>
                        <a:cs typeface="+mn-cs"/>
                      </a:defRPr>
                    </a:pPr>
                    <a:r>
                      <a:rPr lang="en-US" b="1" dirty="0">
                        <a:solidFill>
                          <a:srgbClr val="005598"/>
                        </a:solidFill>
                      </a:rPr>
                      <a:t>$16</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5598"/>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A0B-417A-9824-B663A2A97F8B}"/>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General</c:formatCode>
                <c:ptCount val="1"/>
                <c:pt idx="0">
                  <c:v>16</c:v>
                </c:pt>
              </c:numCache>
            </c:numRef>
          </c:val>
          <c:extLst>
            <c:ext xmlns:c16="http://schemas.microsoft.com/office/drawing/2014/chart" uri="{C3380CC4-5D6E-409C-BE32-E72D297353CC}">
              <c16:uniqueId val="{00000001-DA0B-417A-9824-B663A2A97F8B}"/>
            </c:ext>
          </c:extLst>
        </c:ser>
        <c:ser>
          <c:idx val="1"/>
          <c:order val="1"/>
          <c:tx>
            <c:strRef>
              <c:f>Sheet1!$C$1</c:f>
              <c:strCache>
                <c:ptCount val="1"/>
                <c:pt idx="0">
                  <c:v>Series 2</c:v>
                </c:pt>
              </c:strCache>
            </c:strRef>
          </c:tx>
          <c:spPr>
            <a:solidFill>
              <a:srgbClr val="82BC00"/>
            </a:solidFill>
            <a:ln>
              <a:noFill/>
            </a:ln>
            <a:effectLst/>
          </c:spPr>
          <c:invertIfNegative val="0"/>
          <c:dLbls>
            <c:dLbl>
              <c:idx val="0"/>
              <c:layout>
                <c:manualLayout>
                  <c:x val="5.8724502601425374E-17"/>
                  <c:y val="9.5600207459976879E-3"/>
                </c:manualLayout>
              </c:layout>
              <c:tx>
                <c:rich>
                  <a:bodyPr rot="0" spcFirstLastPara="1" vertOverflow="ellipsis" vert="horz" wrap="square" lIns="38100" tIns="19050" rIns="38100" bIns="19050" anchor="ctr" anchorCtr="1">
                    <a:spAutoFit/>
                  </a:bodyPr>
                  <a:lstStyle/>
                  <a:p>
                    <a:pPr>
                      <a:defRPr sz="1197" b="1" i="0" u="none" strike="noStrike" kern="1200" baseline="0">
                        <a:solidFill>
                          <a:srgbClr val="82BC00"/>
                        </a:solidFill>
                        <a:latin typeface="+mn-lt"/>
                        <a:ea typeface="+mn-ea"/>
                        <a:cs typeface="+mn-cs"/>
                      </a:defRPr>
                    </a:pPr>
                    <a:r>
                      <a:rPr lang="en-US" dirty="0"/>
                      <a:t>$61</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82BC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A0B-417A-9824-B663A2A97F8B}"/>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82BC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c:f>
              <c:numCache>
                <c:formatCode>General</c:formatCode>
                <c:ptCount val="1"/>
              </c:numCache>
            </c:numRef>
          </c:cat>
          <c:val>
            <c:numRef>
              <c:f>Sheet1!$C$2</c:f>
              <c:numCache>
                <c:formatCode>General</c:formatCode>
                <c:ptCount val="1"/>
                <c:pt idx="0">
                  <c:v>61</c:v>
                </c:pt>
              </c:numCache>
            </c:numRef>
          </c:val>
          <c:extLst>
            <c:ext xmlns:c16="http://schemas.microsoft.com/office/drawing/2014/chart" uri="{C3380CC4-5D6E-409C-BE32-E72D297353CC}">
              <c16:uniqueId val="{00000003-DA0B-417A-9824-B663A2A97F8B}"/>
            </c:ext>
          </c:extLst>
        </c:ser>
        <c:ser>
          <c:idx val="2"/>
          <c:order val="2"/>
          <c:tx>
            <c:strRef>
              <c:f>Sheet1!$D$1</c:f>
              <c:strCache>
                <c:ptCount val="1"/>
                <c:pt idx="0">
                  <c:v>Series 3</c:v>
                </c:pt>
              </c:strCache>
            </c:strRef>
          </c:tx>
          <c:spPr>
            <a:solidFill>
              <a:srgbClr val="00B0F0"/>
            </a:solidFill>
            <a:ln>
              <a:noFill/>
            </a:ln>
            <a:effectLst/>
          </c:spPr>
          <c:invertIfNegative val="0"/>
          <c:dLbls>
            <c:dLbl>
              <c:idx val="0"/>
              <c:layout>
                <c:manualLayout>
                  <c:x val="-1.1744900520285075E-16"/>
                  <c:y val="0"/>
                </c:manualLayout>
              </c:layout>
              <c:tx>
                <c:rich>
                  <a:bodyPr/>
                  <a:lstStyle/>
                  <a:p>
                    <a:r>
                      <a:rPr lang="en-US" dirty="0"/>
                      <a:t>$283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A0B-417A-9824-B663A2A97F8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B0F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General</c:formatCode>
                <c:ptCount val="1"/>
                <c:pt idx="0">
                  <c:v>283</c:v>
                </c:pt>
              </c:numCache>
            </c:numRef>
          </c:val>
          <c:extLst>
            <c:ext xmlns:c16="http://schemas.microsoft.com/office/drawing/2014/chart" uri="{C3380CC4-5D6E-409C-BE32-E72D297353CC}">
              <c16:uniqueId val="{00000005-DA0B-417A-9824-B663A2A97F8B}"/>
            </c:ext>
          </c:extLst>
        </c:ser>
        <c:dLbls>
          <c:showLegendKey val="0"/>
          <c:showVal val="0"/>
          <c:showCatName val="0"/>
          <c:showSerName val="0"/>
          <c:showPercent val="0"/>
          <c:showBubbleSize val="0"/>
        </c:dLbls>
        <c:gapWidth val="219"/>
        <c:overlap val="-81"/>
        <c:axId val="574093832"/>
        <c:axId val="574089520"/>
      </c:barChart>
      <c:catAx>
        <c:axId val="574093832"/>
        <c:scaling>
          <c:orientation val="minMax"/>
        </c:scaling>
        <c:delete val="0"/>
        <c:axPos val="b"/>
        <c:numFmt formatCode="General" sourceLinked="1"/>
        <c:majorTickMark val="none"/>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4089520"/>
        <c:crosses val="autoZero"/>
        <c:auto val="1"/>
        <c:lblAlgn val="ctr"/>
        <c:lblOffset val="100"/>
        <c:noMultiLvlLbl val="0"/>
      </c:catAx>
      <c:valAx>
        <c:axId val="574089520"/>
        <c:scaling>
          <c:orientation val="minMax"/>
          <c:max val="30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crossAx val="5740938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96871792611436"/>
          <c:y val="6.616094220234589E-2"/>
          <c:w val="0.87032075459817526"/>
          <c:h val="0.71352700230652977"/>
        </c:manualLayout>
      </c:layout>
      <c:barChart>
        <c:barDir val="col"/>
        <c:grouping val="clustered"/>
        <c:varyColors val="0"/>
        <c:ser>
          <c:idx val="0"/>
          <c:order val="0"/>
          <c:tx>
            <c:strRef>
              <c:f>Sheet1!$B$1</c:f>
              <c:strCache>
                <c:ptCount val="1"/>
                <c:pt idx="0">
                  <c:v>Annual Withdrawals Value</c:v>
                </c:pt>
              </c:strCache>
            </c:strRef>
          </c:tx>
          <c:spPr>
            <a:solidFill>
              <a:schemeClr val="accent1"/>
            </a:solidFill>
            <a:ln>
              <a:noFill/>
            </a:ln>
            <a:effectLst/>
          </c:spPr>
          <c:invertIfNegative val="0"/>
          <c:cat>
            <c:numRef>
              <c:f>Sheet1!$A$2:$A$31</c:f>
              <c:numCache>
                <c:formatCode>mm/dd/yyyy</c:formatCode>
                <c:ptCount val="30"/>
                <c:pt idx="0">
                  <c:v>32873</c:v>
                </c:pt>
                <c:pt idx="1">
                  <c:v>33238</c:v>
                </c:pt>
                <c:pt idx="2">
                  <c:v>33603</c:v>
                </c:pt>
                <c:pt idx="3">
                  <c:v>33969</c:v>
                </c:pt>
                <c:pt idx="4">
                  <c:v>34334</c:v>
                </c:pt>
                <c:pt idx="5">
                  <c:v>34699</c:v>
                </c:pt>
                <c:pt idx="6">
                  <c:v>35064</c:v>
                </c:pt>
                <c:pt idx="7">
                  <c:v>35430</c:v>
                </c:pt>
                <c:pt idx="8">
                  <c:v>35795</c:v>
                </c:pt>
                <c:pt idx="9">
                  <c:v>36160</c:v>
                </c:pt>
                <c:pt idx="10">
                  <c:v>36525</c:v>
                </c:pt>
                <c:pt idx="11">
                  <c:v>36891</c:v>
                </c:pt>
                <c:pt idx="12">
                  <c:v>37256</c:v>
                </c:pt>
                <c:pt idx="13">
                  <c:v>37621</c:v>
                </c:pt>
                <c:pt idx="14">
                  <c:v>37986</c:v>
                </c:pt>
                <c:pt idx="15">
                  <c:v>38352</c:v>
                </c:pt>
                <c:pt idx="16">
                  <c:v>38717</c:v>
                </c:pt>
                <c:pt idx="17">
                  <c:v>39082</c:v>
                </c:pt>
                <c:pt idx="18">
                  <c:v>39447</c:v>
                </c:pt>
                <c:pt idx="19">
                  <c:v>39813</c:v>
                </c:pt>
                <c:pt idx="20">
                  <c:v>40178</c:v>
                </c:pt>
                <c:pt idx="21">
                  <c:v>40543</c:v>
                </c:pt>
                <c:pt idx="22">
                  <c:v>40908</c:v>
                </c:pt>
                <c:pt idx="23">
                  <c:v>41274</c:v>
                </c:pt>
                <c:pt idx="24">
                  <c:v>41639</c:v>
                </c:pt>
                <c:pt idx="25">
                  <c:v>42004</c:v>
                </c:pt>
                <c:pt idx="26">
                  <c:v>42369</c:v>
                </c:pt>
                <c:pt idx="27">
                  <c:v>42735</c:v>
                </c:pt>
                <c:pt idx="28">
                  <c:v>43100</c:v>
                </c:pt>
                <c:pt idx="29">
                  <c:v>43465</c:v>
                </c:pt>
              </c:numCache>
            </c:numRef>
          </c:cat>
          <c:val>
            <c:numRef>
              <c:f>Sheet1!$B$2:$B$31</c:f>
              <c:numCache>
                <c:formatCode>"$"#,##0</c:formatCode>
                <c:ptCount val="30"/>
                <c:pt idx="0">
                  <c:v>20250</c:v>
                </c:pt>
                <c:pt idx="1">
                  <c:v>20858</c:v>
                </c:pt>
                <c:pt idx="2">
                  <c:v>21483</c:v>
                </c:pt>
                <c:pt idx="3">
                  <c:v>22128</c:v>
                </c:pt>
                <c:pt idx="4">
                  <c:v>22792</c:v>
                </c:pt>
                <c:pt idx="5">
                  <c:v>23475</c:v>
                </c:pt>
                <c:pt idx="6">
                  <c:v>24180</c:v>
                </c:pt>
                <c:pt idx="7">
                  <c:v>24905</c:v>
                </c:pt>
                <c:pt idx="8">
                  <c:v>25652</c:v>
                </c:pt>
                <c:pt idx="9">
                  <c:v>26422</c:v>
                </c:pt>
                <c:pt idx="10">
                  <c:v>27214</c:v>
                </c:pt>
                <c:pt idx="11">
                  <c:v>28031</c:v>
                </c:pt>
                <c:pt idx="12">
                  <c:v>28872</c:v>
                </c:pt>
                <c:pt idx="13">
                  <c:v>29738</c:v>
                </c:pt>
                <c:pt idx="14">
                  <c:v>30630</c:v>
                </c:pt>
                <c:pt idx="15">
                  <c:v>31549</c:v>
                </c:pt>
                <c:pt idx="16">
                  <c:v>32495</c:v>
                </c:pt>
                <c:pt idx="17">
                  <c:v>33470</c:v>
                </c:pt>
                <c:pt idx="18">
                  <c:v>34474</c:v>
                </c:pt>
                <c:pt idx="19">
                  <c:v>35508</c:v>
                </c:pt>
                <c:pt idx="20">
                  <c:v>36574</c:v>
                </c:pt>
                <c:pt idx="21">
                  <c:v>37671</c:v>
                </c:pt>
                <c:pt idx="22">
                  <c:v>38801</c:v>
                </c:pt>
                <c:pt idx="23">
                  <c:v>39965</c:v>
                </c:pt>
                <c:pt idx="24">
                  <c:v>41164</c:v>
                </c:pt>
                <c:pt idx="25">
                  <c:v>42399</c:v>
                </c:pt>
                <c:pt idx="26">
                  <c:v>43671</c:v>
                </c:pt>
                <c:pt idx="27">
                  <c:v>44981</c:v>
                </c:pt>
                <c:pt idx="28">
                  <c:v>46331</c:v>
                </c:pt>
                <c:pt idx="29">
                  <c:v>47720</c:v>
                </c:pt>
              </c:numCache>
            </c:numRef>
          </c:val>
          <c:extLst>
            <c:ext xmlns:c16="http://schemas.microsoft.com/office/drawing/2014/chart" uri="{C3380CC4-5D6E-409C-BE32-E72D297353CC}">
              <c16:uniqueId val="{00000000-89B5-415E-B34E-08573291E528}"/>
            </c:ext>
          </c:extLst>
        </c:ser>
        <c:dLbls>
          <c:showLegendKey val="0"/>
          <c:showVal val="0"/>
          <c:showCatName val="0"/>
          <c:showSerName val="0"/>
          <c:showPercent val="0"/>
          <c:showBubbleSize val="0"/>
        </c:dLbls>
        <c:gapWidth val="39"/>
        <c:overlap val="-69"/>
        <c:axId val="574641256"/>
        <c:axId val="574643216"/>
      </c:barChart>
      <c:dateAx>
        <c:axId val="574641256"/>
        <c:scaling>
          <c:orientation val="minMax"/>
        </c:scaling>
        <c:delete val="0"/>
        <c:axPos val="b"/>
        <c:numFmt formatCode="\’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Arial Narrow" panose="020B0606020202030204" pitchFamily="34" charset="0"/>
                <a:ea typeface="+mn-ea"/>
                <a:cs typeface="+mn-cs"/>
              </a:defRPr>
            </a:pPr>
            <a:endParaRPr lang="en-US"/>
          </a:p>
        </c:txPr>
        <c:crossAx val="574643216"/>
        <c:crosses val="autoZero"/>
        <c:auto val="1"/>
        <c:lblOffset val="100"/>
        <c:baseTimeUnit val="years"/>
        <c:majorUnit val="1"/>
        <c:majorTimeUnit val="years"/>
      </c:dateAx>
      <c:valAx>
        <c:axId val="574643216"/>
        <c:scaling>
          <c:orientation val="minMax"/>
          <c:max val="50000"/>
          <c:min val="0"/>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Arial Narrow" panose="020B0606020202030204" pitchFamily="34" charset="0"/>
                <a:ea typeface="+mn-ea"/>
                <a:cs typeface="+mn-cs"/>
              </a:defRPr>
            </a:pPr>
            <a:endParaRPr lang="en-US"/>
          </a:p>
        </c:txPr>
        <c:crossAx val="574641256"/>
        <c:crosses val="autoZero"/>
        <c:crossBetween val="between"/>
        <c:majorUnit val="25000"/>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167045646740459"/>
          <c:y val="5.159958720330237E-2"/>
          <c:w val="0.80879910728051496"/>
          <c:h val="0.69719893567485813"/>
        </c:manualLayout>
      </c:layout>
      <c:lineChart>
        <c:grouping val="standard"/>
        <c:varyColors val="0"/>
        <c:ser>
          <c:idx val="0"/>
          <c:order val="0"/>
          <c:tx>
            <c:strRef>
              <c:f>Sheet1!$B$1</c:f>
              <c:strCache>
                <c:ptCount val="1"/>
                <c:pt idx="0">
                  <c:v>Total Value</c:v>
                </c:pt>
              </c:strCache>
            </c:strRef>
          </c:tx>
          <c:spPr>
            <a:ln w="28575" cap="rnd">
              <a:solidFill>
                <a:schemeClr val="accent1"/>
              </a:solidFill>
              <a:round/>
            </a:ln>
            <a:effectLst/>
          </c:spPr>
          <c:marker>
            <c:symbol val="none"/>
          </c:marker>
          <c:cat>
            <c:numRef>
              <c:f>Sheet1!$A$2:$A$31</c:f>
              <c:numCache>
                <c:formatCode>mm/dd/yyyy</c:formatCode>
                <c:ptCount val="30"/>
                <c:pt idx="0">
                  <c:v>32873</c:v>
                </c:pt>
                <c:pt idx="1">
                  <c:v>33238</c:v>
                </c:pt>
                <c:pt idx="2">
                  <c:v>33603</c:v>
                </c:pt>
                <c:pt idx="3">
                  <c:v>33969</c:v>
                </c:pt>
                <c:pt idx="4">
                  <c:v>34334</c:v>
                </c:pt>
                <c:pt idx="5">
                  <c:v>34699</c:v>
                </c:pt>
                <c:pt idx="6">
                  <c:v>35064</c:v>
                </c:pt>
                <c:pt idx="7">
                  <c:v>35430</c:v>
                </c:pt>
                <c:pt idx="8">
                  <c:v>35795</c:v>
                </c:pt>
                <c:pt idx="9">
                  <c:v>36160</c:v>
                </c:pt>
                <c:pt idx="10">
                  <c:v>36525</c:v>
                </c:pt>
                <c:pt idx="11">
                  <c:v>36891</c:v>
                </c:pt>
                <c:pt idx="12">
                  <c:v>37256</c:v>
                </c:pt>
                <c:pt idx="13">
                  <c:v>37621</c:v>
                </c:pt>
                <c:pt idx="14">
                  <c:v>37986</c:v>
                </c:pt>
                <c:pt idx="15">
                  <c:v>38352</c:v>
                </c:pt>
                <c:pt idx="16">
                  <c:v>38717</c:v>
                </c:pt>
                <c:pt idx="17">
                  <c:v>39082</c:v>
                </c:pt>
                <c:pt idx="18">
                  <c:v>39447</c:v>
                </c:pt>
                <c:pt idx="19">
                  <c:v>39813</c:v>
                </c:pt>
                <c:pt idx="20">
                  <c:v>40178</c:v>
                </c:pt>
                <c:pt idx="21">
                  <c:v>40543</c:v>
                </c:pt>
                <c:pt idx="22">
                  <c:v>40908</c:v>
                </c:pt>
                <c:pt idx="23">
                  <c:v>41274</c:v>
                </c:pt>
                <c:pt idx="24">
                  <c:v>41639</c:v>
                </c:pt>
                <c:pt idx="25">
                  <c:v>42004</c:v>
                </c:pt>
                <c:pt idx="26">
                  <c:v>42369</c:v>
                </c:pt>
                <c:pt idx="27">
                  <c:v>42735</c:v>
                </c:pt>
                <c:pt idx="28">
                  <c:v>43100</c:v>
                </c:pt>
                <c:pt idx="29">
                  <c:v>43465</c:v>
                </c:pt>
              </c:numCache>
            </c:numRef>
          </c:cat>
          <c:val>
            <c:numRef>
              <c:f>Sheet1!$B$2:$B$31</c:f>
              <c:numCache>
                <c:formatCode>"$"#,##0</c:formatCode>
                <c:ptCount val="30"/>
                <c:pt idx="0">
                  <c:v>486744</c:v>
                </c:pt>
                <c:pt idx="1">
                  <c:v>423185</c:v>
                </c:pt>
                <c:pt idx="2">
                  <c:v>575860</c:v>
                </c:pt>
                <c:pt idx="3">
                  <c:v>641495</c:v>
                </c:pt>
                <c:pt idx="4">
                  <c:v>756849</c:v>
                </c:pt>
                <c:pt idx="5">
                  <c:v>685119</c:v>
                </c:pt>
                <c:pt idx="6">
                  <c:v>806827</c:v>
                </c:pt>
                <c:pt idx="7">
                  <c:v>858660</c:v>
                </c:pt>
                <c:pt idx="8">
                  <c:v>987946</c:v>
                </c:pt>
                <c:pt idx="9">
                  <c:v>972603</c:v>
                </c:pt>
                <c:pt idx="10">
                  <c:v>939755</c:v>
                </c:pt>
                <c:pt idx="11">
                  <c:v>1102312</c:v>
                </c:pt>
                <c:pt idx="12">
                  <c:v>1082318</c:v>
                </c:pt>
                <c:pt idx="13">
                  <c:v>1042593</c:v>
                </c:pt>
                <c:pt idx="14">
                  <c:v>1338511</c:v>
                </c:pt>
                <c:pt idx="15">
                  <c:v>1472883</c:v>
                </c:pt>
                <c:pt idx="16">
                  <c:v>1469988</c:v>
                </c:pt>
                <c:pt idx="17">
                  <c:v>1721495</c:v>
                </c:pt>
                <c:pt idx="18">
                  <c:v>1774502</c:v>
                </c:pt>
                <c:pt idx="19">
                  <c:v>1201893</c:v>
                </c:pt>
                <c:pt idx="20">
                  <c:v>1591150</c:v>
                </c:pt>
                <c:pt idx="21">
                  <c:v>1762706</c:v>
                </c:pt>
                <c:pt idx="22">
                  <c:v>1768224</c:v>
                </c:pt>
                <c:pt idx="23">
                  <c:v>1984352</c:v>
                </c:pt>
                <c:pt idx="24">
                  <c:v>2230821</c:v>
                </c:pt>
                <c:pt idx="25">
                  <c:v>2274601</c:v>
                </c:pt>
                <c:pt idx="26">
                  <c:v>2054603</c:v>
                </c:pt>
                <c:pt idx="27">
                  <c:v>2350808</c:v>
                </c:pt>
                <c:pt idx="28">
                  <c:v>2507014</c:v>
                </c:pt>
                <c:pt idx="29">
                  <c:v>2328318</c:v>
                </c:pt>
              </c:numCache>
            </c:numRef>
          </c:val>
          <c:smooth val="0"/>
          <c:extLst>
            <c:ext xmlns:c16="http://schemas.microsoft.com/office/drawing/2014/chart" uri="{C3380CC4-5D6E-409C-BE32-E72D297353CC}">
              <c16:uniqueId val="{00000000-2AB4-49BB-8464-3A9DC1E93811}"/>
            </c:ext>
          </c:extLst>
        </c:ser>
        <c:dLbls>
          <c:showLegendKey val="0"/>
          <c:showVal val="0"/>
          <c:showCatName val="0"/>
          <c:showSerName val="0"/>
          <c:showPercent val="0"/>
          <c:showBubbleSize val="0"/>
        </c:dLbls>
        <c:smooth val="0"/>
        <c:axId val="574637728"/>
        <c:axId val="574637336"/>
      </c:lineChart>
      <c:dateAx>
        <c:axId val="574637728"/>
        <c:scaling>
          <c:orientation val="minMax"/>
        </c:scaling>
        <c:delete val="0"/>
        <c:axPos val="b"/>
        <c:numFmt formatCode="\’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Arial Narrow" panose="020B0606020202030204" pitchFamily="34" charset="0"/>
                <a:ea typeface="+mn-ea"/>
                <a:cs typeface="+mn-cs"/>
              </a:defRPr>
            </a:pPr>
            <a:endParaRPr lang="en-US"/>
          </a:p>
        </c:txPr>
        <c:crossAx val="574637336"/>
        <c:crosses val="autoZero"/>
        <c:auto val="1"/>
        <c:lblOffset val="100"/>
        <c:baseTimeUnit val="years"/>
        <c:majorUnit val="1"/>
        <c:majorTimeUnit val="years"/>
      </c:dateAx>
      <c:valAx>
        <c:axId val="57463733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Arial Narrow" panose="020B0606020202030204" pitchFamily="34" charset="0"/>
                <a:ea typeface="+mn-ea"/>
                <a:cs typeface="+mn-cs"/>
              </a:defRPr>
            </a:pPr>
            <a:endParaRPr lang="en-US"/>
          </a:p>
        </c:txPr>
        <c:crossAx val="574637728"/>
        <c:crosses val="autoZero"/>
        <c:crossBetween val="between"/>
        <c:majorUnit val="8000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486515954147102"/>
          <c:y val="8.9570254212270425E-2"/>
          <c:w val="0.7180183922911787"/>
          <c:h val="0.76967648916844744"/>
        </c:manualLayout>
      </c:layout>
      <c:doughnutChart>
        <c:varyColors val="1"/>
        <c:ser>
          <c:idx val="0"/>
          <c:order val="0"/>
          <c:tx>
            <c:strRef>
              <c:f>Sheet1!$B$1</c:f>
              <c:strCache>
                <c:ptCount val="1"/>
                <c:pt idx="0">
                  <c:v>Sales</c:v>
                </c:pt>
              </c:strCache>
            </c:strRef>
          </c:tx>
          <c:spPr>
            <a:solidFill>
              <a:srgbClr val="00A0DC"/>
            </a:solidFill>
          </c:spPr>
          <c:dPt>
            <c:idx val="0"/>
            <c:bubble3D val="0"/>
            <c:extLst>
              <c:ext xmlns:c16="http://schemas.microsoft.com/office/drawing/2014/chart" uri="{C3380CC4-5D6E-409C-BE32-E72D297353CC}">
                <c16:uniqueId val="{00000000-B3E5-43DB-8856-C9380BF822B5}"/>
              </c:ext>
            </c:extLst>
          </c:dPt>
          <c:cat>
            <c:strRef>
              <c:f>Sheet1!$A$2</c:f>
              <c:strCache>
                <c:ptCount val="1"/>
                <c:pt idx="0">
                  <c:v>1st Qtr</c:v>
                </c:pt>
              </c:strCache>
            </c:strRef>
          </c:cat>
          <c:val>
            <c:numRef>
              <c:f>Sheet1!$B$2</c:f>
              <c:numCache>
                <c:formatCode>General</c:formatCode>
                <c:ptCount val="1"/>
                <c:pt idx="0">
                  <c:v>100</c:v>
                </c:pt>
              </c:numCache>
            </c:numRef>
          </c:val>
          <c:extLst>
            <c:ext xmlns:c16="http://schemas.microsoft.com/office/drawing/2014/chart" uri="{C3380CC4-5D6E-409C-BE32-E72D297353CC}">
              <c16:uniqueId val="{00000001-B3E5-43DB-8856-C9380BF822B5}"/>
            </c:ext>
          </c:extLst>
        </c:ser>
        <c:dLbls>
          <c:showLegendKey val="0"/>
          <c:showVal val="0"/>
          <c:showCatName val="0"/>
          <c:showSerName val="0"/>
          <c:showPercent val="0"/>
          <c:showBubbleSize val="0"/>
          <c:showLeaderLines val="1"/>
        </c:dLbls>
        <c:firstSliceAng val="0"/>
        <c:holeSize val="55"/>
      </c:doughnutChart>
    </c:plotArea>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486515954147102"/>
          <c:y val="8.9570254212270425E-2"/>
          <c:w val="0.7180183922911787"/>
          <c:h val="0.76967648916844744"/>
        </c:manualLayout>
      </c:layout>
      <c:doughnutChart>
        <c:varyColors val="1"/>
        <c:ser>
          <c:idx val="0"/>
          <c:order val="0"/>
          <c:tx>
            <c:strRef>
              <c:f>Sheet1!$B$1</c:f>
              <c:strCache>
                <c:ptCount val="1"/>
                <c:pt idx="0">
                  <c:v>Sales</c:v>
                </c:pt>
              </c:strCache>
            </c:strRef>
          </c:tx>
          <c:spPr>
            <a:solidFill>
              <a:srgbClr val="82BC00"/>
            </a:solidFill>
          </c:spPr>
          <c:cat>
            <c:strRef>
              <c:f>Sheet1!$A$2</c:f>
              <c:strCache>
                <c:ptCount val="1"/>
                <c:pt idx="0">
                  <c:v>1st Qtr</c:v>
                </c:pt>
              </c:strCache>
            </c:strRef>
          </c:cat>
          <c:val>
            <c:numRef>
              <c:f>Sheet1!$B$2</c:f>
              <c:numCache>
                <c:formatCode>General</c:formatCode>
                <c:ptCount val="1"/>
                <c:pt idx="0">
                  <c:v>100</c:v>
                </c:pt>
              </c:numCache>
            </c:numRef>
          </c:val>
          <c:extLst>
            <c:ext xmlns:c16="http://schemas.microsoft.com/office/drawing/2014/chart" uri="{C3380CC4-5D6E-409C-BE32-E72D297353CC}">
              <c16:uniqueId val="{00000000-70F8-46D0-9B7A-7A342C2C4F54}"/>
            </c:ext>
          </c:extLst>
        </c:ser>
        <c:dLbls>
          <c:showLegendKey val="0"/>
          <c:showVal val="0"/>
          <c:showCatName val="0"/>
          <c:showSerName val="0"/>
          <c:showPercent val="0"/>
          <c:showBubbleSize val="0"/>
          <c:showLeaderLines val="1"/>
        </c:dLbls>
        <c:firstSliceAng val="0"/>
        <c:holeSize val="55"/>
      </c:doughnutChart>
    </c:plotArea>
    <c:plotVisOnly val="1"/>
    <c:dispBlanksAs val="gap"/>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486515954147102"/>
          <c:y val="8.9570254212270425E-2"/>
          <c:w val="0.7180183922911787"/>
          <c:h val="0.76967648916844744"/>
        </c:manualLayout>
      </c:layout>
      <c:doughnutChart>
        <c:varyColors val="1"/>
        <c:ser>
          <c:idx val="0"/>
          <c:order val="0"/>
          <c:tx>
            <c:strRef>
              <c:f>Sheet1!$B$1</c:f>
              <c:strCache>
                <c:ptCount val="1"/>
                <c:pt idx="0">
                  <c:v>Sales</c:v>
                </c:pt>
              </c:strCache>
            </c:strRef>
          </c:tx>
          <c:spPr>
            <a:solidFill>
              <a:srgbClr val="005598"/>
            </a:solidFill>
            <a:ln>
              <a:solidFill>
                <a:srgbClr val="FFFFFF"/>
              </a:solidFill>
            </a:ln>
          </c:spPr>
          <c:dPt>
            <c:idx val="0"/>
            <c:bubble3D val="0"/>
            <c:spPr>
              <a:solidFill>
                <a:srgbClr val="82BC00"/>
              </a:solidFill>
              <a:ln>
                <a:solidFill>
                  <a:srgbClr val="FFFFFF"/>
                </a:solidFill>
              </a:ln>
            </c:spPr>
            <c:extLst>
              <c:ext xmlns:c16="http://schemas.microsoft.com/office/drawing/2014/chart" uri="{C3380CC4-5D6E-409C-BE32-E72D297353CC}">
                <c16:uniqueId val="{00000001-42B0-4D4B-9859-079888BD0FA3}"/>
              </c:ext>
            </c:extLst>
          </c:dPt>
          <c:dPt>
            <c:idx val="1"/>
            <c:bubble3D val="0"/>
            <c:spPr>
              <a:solidFill>
                <a:srgbClr val="00A0DC"/>
              </a:solidFill>
              <a:ln>
                <a:solidFill>
                  <a:srgbClr val="FFFFFF"/>
                </a:solidFill>
              </a:ln>
            </c:spPr>
            <c:extLst>
              <c:ext xmlns:c16="http://schemas.microsoft.com/office/drawing/2014/chart" uri="{C3380CC4-5D6E-409C-BE32-E72D297353CC}">
                <c16:uniqueId val="{00000003-42B0-4D4B-9859-079888BD0FA3}"/>
              </c:ext>
            </c:extLst>
          </c:dPt>
          <c:cat>
            <c:strRef>
              <c:f>Sheet1!$A$2:$A$3</c:f>
              <c:strCache>
                <c:ptCount val="2"/>
                <c:pt idx="0">
                  <c:v>1st Qtr</c:v>
                </c:pt>
                <c:pt idx="1">
                  <c:v>2</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42B0-4D4B-9859-079888BD0FA3}"/>
            </c:ext>
          </c:extLst>
        </c:ser>
        <c:dLbls>
          <c:showLegendKey val="0"/>
          <c:showVal val="0"/>
          <c:showCatName val="0"/>
          <c:showSerName val="0"/>
          <c:showPercent val="0"/>
          <c:showBubbleSize val="0"/>
          <c:showLeaderLines val="1"/>
        </c:dLbls>
        <c:firstSliceAng val="0"/>
        <c:holeSize val="55"/>
      </c:doughnutChart>
    </c:plotArea>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486515954147102"/>
          <c:y val="8.9570254212270425E-2"/>
          <c:w val="0.7180183922911787"/>
          <c:h val="0.76967648916844744"/>
        </c:manualLayout>
      </c:layout>
      <c:doughnutChart>
        <c:varyColors val="1"/>
        <c:ser>
          <c:idx val="0"/>
          <c:order val="0"/>
          <c:tx>
            <c:strRef>
              <c:f>Sheet1!$B$1</c:f>
              <c:strCache>
                <c:ptCount val="1"/>
                <c:pt idx="0">
                  <c:v>Sales</c:v>
                </c:pt>
              </c:strCache>
            </c:strRef>
          </c:tx>
          <c:spPr>
            <a:solidFill>
              <a:srgbClr val="005598"/>
            </a:solidFill>
            <a:ln>
              <a:solidFill>
                <a:srgbClr val="FFFFFF"/>
              </a:solidFill>
            </a:ln>
          </c:spPr>
          <c:dPt>
            <c:idx val="0"/>
            <c:bubble3D val="0"/>
            <c:spPr>
              <a:solidFill>
                <a:srgbClr val="82BC00"/>
              </a:solidFill>
              <a:ln>
                <a:solidFill>
                  <a:srgbClr val="FFFFFF"/>
                </a:solidFill>
              </a:ln>
            </c:spPr>
            <c:extLst>
              <c:ext xmlns:c16="http://schemas.microsoft.com/office/drawing/2014/chart" uri="{C3380CC4-5D6E-409C-BE32-E72D297353CC}">
                <c16:uniqueId val="{00000001-65E8-45EA-B943-71706121F28C}"/>
              </c:ext>
            </c:extLst>
          </c:dPt>
          <c:dPt>
            <c:idx val="1"/>
            <c:bubble3D val="0"/>
            <c:spPr>
              <a:solidFill>
                <a:srgbClr val="B4D773"/>
              </a:solidFill>
              <a:ln>
                <a:solidFill>
                  <a:srgbClr val="FFFFFF"/>
                </a:solidFill>
              </a:ln>
            </c:spPr>
            <c:extLst>
              <c:ext xmlns:c16="http://schemas.microsoft.com/office/drawing/2014/chart" uri="{C3380CC4-5D6E-409C-BE32-E72D297353CC}">
                <c16:uniqueId val="{00000003-65E8-45EA-B943-71706121F28C}"/>
              </c:ext>
            </c:extLst>
          </c:dPt>
          <c:dPt>
            <c:idx val="2"/>
            <c:bubble3D val="0"/>
            <c:spPr>
              <a:solidFill>
                <a:srgbClr val="00A0DC"/>
              </a:solidFill>
              <a:ln>
                <a:solidFill>
                  <a:srgbClr val="FFFFFF"/>
                </a:solidFill>
              </a:ln>
            </c:spPr>
            <c:extLst>
              <c:ext xmlns:c16="http://schemas.microsoft.com/office/drawing/2014/chart" uri="{C3380CC4-5D6E-409C-BE32-E72D297353CC}">
                <c16:uniqueId val="{00000005-65E8-45EA-B943-71706121F28C}"/>
              </c:ext>
            </c:extLst>
          </c:dPt>
          <c:dPt>
            <c:idx val="3"/>
            <c:bubble3D val="0"/>
            <c:spPr>
              <a:solidFill>
                <a:srgbClr val="5FC0EB"/>
              </a:solidFill>
              <a:ln>
                <a:solidFill>
                  <a:srgbClr val="FFFFFF"/>
                </a:solidFill>
              </a:ln>
            </c:spPr>
            <c:extLst>
              <c:ext xmlns:c16="http://schemas.microsoft.com/office/drawing/2014/chart" uri="{C3380CC4-5D6E-409C-BE32-E72D297353CC}">
                <c16:uniqueId val="{00000007-65E8-45EA-B943-71706121F28C}"/>
              </c:ext>
            </c:extLst>
          </c:dPt>
          <c:cat>
            <c:strRef>
              <c:f>Sheet1!$A$2:$A$5</c:f>
              <c:strCache>
                <c:ptCount val="4"/>
                <c:pt idx="0">
                  <c:v>US Stocks</c:v>
                </c:pt>
                <c:pt idx="1">
                  <c:v>US Bonds</c:v>
                </c:pt>
                <c:pt idx="2">
                  <c:v>Global Bonds</c:v>
                </c:pt>
                <c:pt idx="3">
                  <c:v>International Stocks</c:v>
                </c:pt>
              </c:strCache>
            </c:strRef>
          </c:cat>
          <c:val>
            <c:numRef>
              <c:f>Sheet1!$B$2:$B$5</c:f>
              <c:numCache>
                <c:formatCode>General</c:formatCode>
                <c:ptCount val="4"/>
                <c:pt idx="0">
                  <c:v>40</c:v>
                </c:pt>
                <c:pt idx="1">
                  <c:v>20</c:v>
                </c:pt>
                <c:pt idx="2">
                  <c:v>20</c:v>
                </c:pt>
                <c:pt idx="3">
                  <c:v>20</c:v>
                </c:pt>
              </c:numCache>
            </c:numRef>
          </c:val>
          <c:extLst>
            <c:ext xmlns:c16="http://schemas.microsoft.com/office/drawing/2014/chart" uri="{C3380CC4-5D6E-409C-BE32-E72D297353CC}">
              <c16:uniqueId val="{00000008-65E8-45EA-B943-71706121F28C}"/>
            </c:ext>
          </c:extLst>
        </c:ser>
        <c:dLbls>
          <c:showLegendKey val="0"/>
          <c:showVal val="0"/>
          <c:showCatName val="0"/>
          <c:showSerName val="0"/>
          <c:showPercent val="0"/>
          <c:showBubbleSize val="0"/>
          <c:showLeaderLines val="1"/>
        </c:dLbls>
        <c:firstSliceAng val="0"/>
        <c:holeSize val="55"/>
      </c:doughnutChart>
    </c:plotArea>
    <c:plotVisOnly val="1"/>
    <c:dispBlanksAs val="gap"/>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486515954147102"/>
          <c:y val="8.9570254212270425E-2"/>
          <c:w val="0.7180183922911787"/>
          <c:h val="0.76967648916844744"/>
        </c:manualLayout>
      </c:layout>
      <c:doughnutChart>
        <c:varyColors val="1"/>
        <c:ser>
          <c:idx val="0"/>
          <c:order val="0"/>
          <c:tx>
            <c:strRef>
              <c:f>Sheet1!$B$1</c:f>
              <c:strCache>
                <c:ptCount val="1"/>
                <c:pt idx="0">
                  <c:v>Sales</c:v>
                </c:pt>
              </c:strCache>
            </c:strRef>
          </c:tx>
          <c:spPr>
            <a:solidFill>
              <a:srgbClr val="BBBBBB"/>
            </a:solidFill>
          </c:spPr>
          <c:dPt>
            <c:idx val="0"/>
            <c:bubble3D val="0"/>
            <c:spPr>
              <a:solidFill>
                <a:srgbClr val="797979"/>
              </a:solidFill>
            </c:spPr>
            <c:extLst>
              <c:ext xmlns:c16="http://schemas.microsoft.com/office/drawing/2014/chart" uri="{C3380CC4-5D6E-409C-BE32-E72D297353CC}">
                <c16:uniqueId val="{00000001-0392-4D66-BF6C-EF2AB62BBE82}"/>
              </c:ext>
            </c:extLst>
          </c:dPt>
          <c:cat>
            <c:strRef>
              <c:f>Sheet1!$A$2</c:f>
              <c:strCache>
                <c:ptCount val="1"/>
                <c:pt idx="0">
                  <c:v>1st Qtr</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92-4D66-BF6C-EF2AB62BBE82}"/>
            </c:ext>
          </c:extLst>
        </c:ser>
        <c:dLbls>
          <c:showLegendKey val="0"/>
          <c:showVal val="0"/>
          <c:showCatName val="0"/>
          <c:showSerName val="0"/>
          <c:showPercent val="0"/>
          <c:showBubbleSize val="0"/>
          <c:showLeaderLines val="1"/>
        </c:dLbls>
        <c:firstSliceAng val="0"/>
        <c:holeSize val="55"/>
      </c:doughnutChart>
    </c:plotArea>
    <c:plotVisOnly val="1"/>
    <c:dispBlanksAs val="gap"/>
    <c:showDLblsOverMax val="0"/>
  </c:chart>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897266569566018E-2"/>
          <c:y val="0.14646846467076349"/>
          <c:w val="0.55646449934244957"/>
          <c:h val="0.72843440532880332"/>
        </c:manualLayout>
      </c:layout>
      <c:doughnutChart>
        <c:varyColors val="1"/>
        <c:ser>
          <c:idx val="0"/>
          <c:order val="0"/>
          <c:tx>
            <c:strRef>
              <c:f>Sheet1!$B$1</c:f>
              <c:strCache>
                <c:ptCount val="1"/>
                <c:pt idx="0">
                  <c:v>Sales</c:v>
                </c:pt>
              </c:strCache>
            </c:strRef>
          </c:tx>
          <c:spPr>
            <a:ln w="3175">
              <a:noFill/>
            </a:ln>
          </c:spPr>
          <c:explosion val="2"/>
          <c:dPt>
            <c:idx val="0"/>
            <c:bubble3D val="0"/>
            <c:spPr>
              <a:solidFill>
                <a:schemeClr val="accent4"/>
              </a:solidFill>
              <a:ln w="3175">
                <a:noFill/>
              </a:ln>
            </c:spPr>
            <c:extLst>
              <c:ext xmlns:c16="http://schemas.microsoft.com/office/drawing/2014/chart" uri="{C3380CC4-5D6E-409C-BE32-E72D297353CC}">
                <c16:uniqueId val="{00000001-E028-4102-BF84-EFF51B37C084}"/>
              </c:ext>
            </c:extLst>
          </c:dPt>
          <c:dPt>
            <c:idx val="1"/>
            <c:bubble3D val="0"/>
            <c:spPr>
              <a:solidFill>
                <a:srgbClr val="B4D773"/>
              </a:solidFill>
              <a:ln w="3175">
                <a:noFill/>
              </a:ln>
            </c:spPr>
            <c:extLst>
              <c:ext xmlns:c16="http://schemas.microsoft.com/office/drawing/2014/chart" uri="{C3380CC4-5D6E-409C-BE32-E72D297353CC}">
                <c16:uniqueId val="{00000003-E028-4102-BF84-EFF51B37C084}"/>
              </c:ext>
            </c:extLst>
          </c:dPt>
          <c:dPt>
            <c:idx val="2"/>
            <c:bubble3D val="0"/>
            <c:spPr>
              <a:solidFill>
                <a:srgbClr val="5FC0EB"/>
              </a:solidFill>
              <a:ln w="3175">
                <a:noFill/>
              </a:ln>
            </c:spPr>
            <c:extLst>
              <c:ext xmlns:c16="http://schemas.microsoft.com/office/drawing/2014/chart" uri="{C3380CC4-5D6E-409C-BE32-E72D297353CC}">
                <c16:uniqueId val="{00000005-E028-4102-BF84-EFF51B37C084}"/>
              </c:ext>
            </c:extLst>
          </c:dPt>
          <c:dPt>
            <c:idx val="3"/>
            <c:bubble3D val="0"/>
            <c:spPr>
              <a:solidFill>
                <a:srgbClr val="B4D773">
                  <a:alpha val="56863"/>
                </a:srgbClr>
              </a:solidFill>
              <a:ln w="3175">
                <a:noFill/>
              </a:ln>
            </c:spPr>
            <c:extLst>
              <c:ext xmlns:c16="http://schemas.microsoft.com/office/drawing/2014/chart" uri="{C3380CC4-5D6E-409C-BE32-E72D297353CC}">
                <c16:uniqueId val="{00000007-E028-4102-BF84-EFF51B37C084}"/>
              </c:ext>
            </c:extLst>
          </c:dPt>
          <c:dPt>
            <c:idx val="4"/>
            <c:bubble3D val="0"/>
            <c:spPr>
              <a:solidFill>
                <a:schemeClr val="accent2"/>
              </a:solidFill>
              <a:ln w="3175">
                <a:noFill/>
              </a:ln>
            </c:spPr>
            <c:extLst>
              <c:ext xmlns:c16="http://schemas.microsoft.com/office/drawing/2014/chart" uri="{C3380CC4-5D6E-409C-BE32-E72D297353CC}">
                <c16:uniqueId val="{00000009-E028-4102-BF84-EFF51B37C084}"/>
              </c:ext>
            </c:extLst>
          </c:dPt>
          <c:cat>
            <c:strRef>
              <c:f>Sheet1!$A$2:$A$6</c:f>
              <c:strCache>
                <c:ptCount val="5"/>
                <c:pt idx="0">
                  <c:v>Franklin Rising Dividends Fund</c:v>
                </c:pt>
                <c:pt idx="1">
                  <c:v>Franklin Adjustable U.S. Government Securities Fund</c:v>
                </c:pt>
                <c:pt idx="2">
                  <c:v>Franklin Income Fund
</c:v>
                </c:pt>
                <c:pt idx="3">
                  <c:v>Franklin Mutual Global Discovery Fund
</c:v>
                </c:pt>
                <c:pt idx="4">
                  <c:v>Templeton Global Bond  Fund
</c:v>
                </c:pt>
              </c:strCache>
            </c:strRef>
          </c:cat>
          <c:val>
            <c:numRef>
              <c:f>Sheet1!$B$2:$B$6</c:f>
              <c:numCache>
                <c:formatCode>General</c:formatCode>
                <c:ptCount val="5"/>
                <c:pt idx="0">
                  <c:v>20</c:v>
                </c:pt>
                <c:pt idx="1">
                  <c:v>20</c:v>
                </c:pt>
                <c:pt idx="2">
                  <c:v>20</c:v>
                </c:pt>
                <c:pt idx="3">
                  <c:v>20</c:v>
                </c:pt>
                <c:pt idx="4">
                  <c:v>20</c:v>
                </c:pt>
              </c:numCache>
            </c:numRef>
          </c:val>
          <c:extLst>
            <c:ext xmlns:c16="http://schemas.microsoft.com/office/drawing/2014/chart" uri="{C3380CC4-5D6E-409C-BE32-E72D297353CC}">
              <c16:uniqueId val="{0000000A-E028-4102-BF84-EFF51B37C084}"/>
            </c:ext>
          </c:extLst>
        </c:ser>
        <c:dLbls>
          <c:showLegendKey val="0"/>
          <c:showVal val="0"/>
          <c:showCatName val="0"/>
          <c:showSerName val="0"/>
          <c:showPercent val="0"/>
          <c:showBubbleSize val="0"/>
          <c:showLeaderLines val="1"/>
        </c:dLbls>
        <c:firstSliceAng val="0"/>
        <c:holeSize val="61"/>
      </c:doughnutChart>
      <c:spPr>
        <a:noFill/>
        <a:ln w="6350">
          <a:noFill/>
        </a:ln>
      </c:spPr>
    </c:plotArea>
    <c:plotVisOnly val="1"/>
    <c:dispBlanksAs val="gap"/>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96871792611436"/>
          <c:y val="0.19296722378988496"/>
          <c:w val="0.87032075459817526"/>
          <c:h val="0.63466724549598441"/>
        </c:manualLayout>
      </c:layout>
      <c:barChart>
        <c:barDir val="col"/>
        <c:grouping val="clustered"/>
        <c:varyColors val="0"/>
        <c:ser>
          <c:idx val="0"/>
          <c:order val="0"/>
          <c:tx>
            <c:strRef>
              <c:f>Sheet1!$B$1</c:f>
              <c:strCache>
                <c:ptCount val="1"/>
                <c:pt idx="0">
                  <c:v>Annual Withdrawals Value</c:v>
                </c:pt>
              </c:strCache>
            </c:strRef>
          </c:tx>
          <c:spPr>
            <a:solidFill>
              <a:schemeClr val="accent1"/>
            </a:solidFill>
            <a:ln>
              <a:noFill/>
            </a:ln>
            <a:effectLst/>
          </c:spPr>
          <c:invertIfNegative val="0"/>
          <c:cat>
            <c:numRef>
              <c:f>Sheet1!$A$2:$A$20</c:f>
              <c:numCache>
                <c:formatCode>mm/dd/yyyy</c:formatCode>
                <c:ptCount val="19"/>
                <c:pt idx="0">
                  <c:v>36891</c:v>
                </c:pt>
                <c:pt idx="1">
                  <c:v>37256</c:v>
                </c:pt>
                <c:pt idx="2">
                  <c:v>37621</c:v>
                </c:pt>
                <c:pt idx="3">
                  <c:v>37986</c:v>
                </c:pt>
                <c:pt idx="4">
                  <c:v>38352</c:v>
                </c:pt>
                <c:pt idx="5">
                  <c:v>38717</c:v>
                </c:pt>
                <c:pt idx="6">
                  <c:v>39082</c:v>
                </c:pt>
                <c:pt idx="7">
                  <c:v>39447</c:v>
                </c:pt>
                <c:pt idx="8">
                  <c:v>39813</c:v>
                </c:pt>
                <c:pt idx="9">
                  <c:v>40178</c:v>
                </c:pt>
                <c:pt idx="10">
                  <c:v>40543</c:v>
                </c:pt>
                <c:pt idx="11">
                  <c:v>40908</c:v>
                </c:pt>
                <c:pt idx="12">
                  <c:v>41274</c:v>
                </c:pt>
                <c:pt idx="13">
                  <c:v>41639</c:v>
                </c:pt>
                <c:pt idx="14">
                  <c:v>42004</c:v>
                </c:pt>
                <c:pt idx="15">
                  <c:v>42369</c:v>
                </c:pt>
                <c:pt idx="16">
                  <c:v>42735</c:v>
                </c:pt>
                <c:pt idx="17">
                  <c:v>43100</c:v>
                </c:pt>
                <c:pt idx="18">
                  <c:v>43465</c:v>
                </c:pt>
              </c:numCache>
            </c:numRef>
          </c:cat>
          <c:val>
            <c:numRef>
              <c:f>Sheet1!$B$2:$B$20</c:f>
              <c:numCache>
                <c:formatCode>"$"#,##0</c:formatCode>
                <c:ptCount val="19"/>
                <c:pt idx="0">
                  <c:v>20250</c:v>
                </c:pt>
                <c:pt idx="1">
                  <c:v>20858</c:v>
                </c:pt>
                <c:pt idx="2">
                  <c:v>21483</c:v>
                </c:pt>
                <c:pt idx="3">
                  <c:v>22128</c:v>
                </c:pt>
                <c:pt idx="4">
                  <c:v>22792</c:v>
                </c:pt>
                <c:pt idx="5">
                  <c:v>23475</c:v>
                </c:pt>
                <c:pt idx="6">
                  <c:v>24180</c:v>
                </c:pt>
                <c:pt idx="7">
                  <c:v>24905</c:v>
                </c:pt>
                <c:pt idx="8">
                  <c:v>25652</c:v>
                </c:pt>
                <c:pt idx="9">
                  <c:v>26422</c:v>
                </c:pt>
                <c:pt idx="10">
                  <c:v>27214</c:v>
                </c:pt>
                <c:pt idx="11">
                  <c:v>28031</c:v>
                </c:pt>
                <c:pt idx="12">
                  <c:v>28872</c:v>
                </c:pt>
                <c:pt idx="13">
                  <c:v>29738</c:v>
                </c:pt>
                <c:pt idx="14">
                  <c:v>30630</c:v>
                </c:pt>
                <c:pt idx="15">
                  <c:v>31549</c:v>
                </c:pt>
                <c:pt idx="16">
                  <c:v>32495</c:v>
                </c:pt>
                <c:pt idx="17">
                  <c:v>33470</c:v>
                </c:pt>
                <c:pt idx="18">
                  <c:v>34474</c:v>
                </c:pt>
              </c:numCache>
            </c:numRef>
          </c:val>
          <c:extLst>
            <c:ext xmlns:c16="http://schemas.microsoft.com/office/drawing/2014/chart" uri="{C3380CC4-5D6E-409C-BE32-E72D297353CC}">
              <c16:uniqueId val="{00000000-2B08-4AC5-B236-D7EF46E6D671}"/>
            </c:ext>
          </c:extLst>
        </c:ser>
        <c:dLbls>
          <c:showLegendKey val="0"/>
          <c:showVal val="0"/>
          <c:showCatName val="0"/>
          <c:showSerName val="0"/>
          <c:showPercent val="0"/>
          <c:showBubbleSize val="0"/>
        </c:dLbls>
        <c:gapWidth val="39"/>
        <c:overlap val="-69"/>
        <c:axId val="574642040"/>
        <c:axId val="574641648"/>
      </c:barChart>
      <c:dateAx>
        <c:axId val="574642040"/>
        <c:scaling>
          <c:orientation val="minMax"/>
        </c:scaling>
        <c:delete val="0"/>
        <c:axPos val="b"/>
        <c:numFmt formatCode="\’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Narrow" panose="020B0606020202030204" pitchFamily="34" charset="0"/>
                <a:ea typeface="+mn-ea"/>
                <a:cs typeface="+mn-cs"/>
              </a:defRPr>
            </a:pPr>
            <a:endParaRPr lang="en-US"/>
          </a:p>
        </c:txPr>
        <c:crossAx val="574641648"/>
        <c:crosses val="autoZero"/>
        <c:auto val="1"/>
        <c:lblOffset val="100"/>
        <c:baseTimeUnit val="years"/>
      </c:dateAx>
      <c:valAx>
        <c:axId val="574641648"/>
        <c:scaling>
          <c:orientation val="minMax"/>
          <c:max val="40000"/>
          <c:min val="0"/>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Arial Narrow" panose="020B0606020202030204" pitchFamily="34" charset="0"/>
                <a:ea typeface="+mn-ea"/>
                <a:cs typeface="+mn-cs"/>
              </a:defRPr>
            </a:pPr>
            <a:endParaRPr lang="en-US"/>
          </a:p>
        </c:txPr>
        <c:crossAx val="574642040"/>
        <c:crosses val="autoZero"/>
        <c:crossBetween val="between"/>
        <c:majorUnit val="10000"/>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167045646740459"/>
          <c:y val="5.159958720330237E-2"/>
          <c:w val="0.82634851132868536"/>
          <c:h val="0.72839311752697578"/>
        </c:manualLayout>
      </c:layout>
      <c:lineChart>
        <c:grouping val="standard"/>
        <c:varyColors val="0"/>
        <c:ser>
          <c:idx val="0"/>
          <c:order val="0"/>
          <c:tx>
            <c:strRef>
              <c:f>Sheet1!$B$1</c:f>
              <c:strCache>
                <c:ptCount val="1"/>
                <c:pt idx="0">
                  <c:v>Total Value</c:v>
                </c:pt>
              </c:strCache>
            </c:strRef>
          </c:tx>
          <c:spPr>
            <a:ln w="28575" cap="rnd">
              <a:solidFill>
                <a:schemeClr val="accent1"/>
              </a:solidFill>
              <a:round/>
            </a:ln>
            <a:effectLst/>
          </c:spPr>
          <c:marker>
            <c:symbol val="none"/>
          </c:marker>
          <c:cat>
            <c:numRef>
              <c:f>Sheet1!$A$3:$A$21</c:f>
              <c:numCache>
                <c:formatCode>mm/dd/yyyy</c:formatCode>
                <c:ptCount val="19"/>
                <c:pt idx="0">
                  <c:v>36891</c:v>
                </c:pt>
                <c:pt idx="1">
                  <c:v>37256</c:v>
                </c:pt>
                <c:pt idx="2">
                  <c:v>37621</c:v>
                </c:pt>
                <c:pt idx="3">
                  <c:v>37986</c:v>
                </c:pt>
                <c:pt idx="4">
                  <c:v>38352</c:v>
                </c:pt>
                <c:pt idx="5">
                  <c:v>38717</c:v>
                </c:pt>
                <c:pt idx="6">
                  <c:v>39082</c:v>
                </c:pt>
                <c:pt idx="7">
                  <c:v>39447</c:v>
                </c:pt>
                <c:pt idx="8">
                  <c:v>39813</c:v>
                </c:pt>
                <c:pt idx="9">
                  <c:v>40178</c:v>
                </c:pt>
                <c:pt idx="10">
                  <c:v>40543</c:v>
                </c:pt>
                <c:pt idx="11">
                  <c:v>40908</c:v>
                </c:pt>
                <c:pt idx="12">
                  <c:v>41274</c:v>
                </c:pt>
                <c:pt idx="13">
                  <c:v>41639</c:v>
                </c:pt>
                <c:pt idx="14">
                  <c:v>42004</c:v>
                </c:pt>
                <c:pt idx="15">
                  <c:v>42369</c:v>
                </c:pt>
                <c:pt idx="16">
                  <c:v>42735</c:v>
                </c:pt>
                <c:pt idx="17">
                  <c:v>43100</c:v>
                </c:pt>
                <c:pt idx="18">
                  <c:v>43465</c:v>
                </c:pt>
              </c:numCache>
            </c:numRef>
          </c:cat>
          <c:val>
            <c:numRef>
              <c:f>Sheet1!$B$3:$B$21</c:f>
              <c:numCache>
                <c:formatCode>"$"#,##0</c:formatCode>
                <c:ptCount val="19"/>
                <c:pt idx="0">
                  <c:v>485199</c:v>
                </c:pt>
                <c:pt idx="1">
                  <c:v>489634</c:v>
                </c:pt>
                <c:pt idx="2">
                  <c:v>479804</c:v>
                </c:pt>
                <c:pt idx="3">
                  <c:v>562693</c:v>
                </c:pt>
                <c:pt idx="4">
                  <c:v>606074</c:v>
                </c:pt>
                <c:pt idx="5">
                  <c:v>605981</c:v>
                </c:pt>
                <c:pt idx="6">
                  <c:v>676749</c:v>
                </c:pt>
                <c:pt idx="7">
                  <c:v>692453</c:v>
                </c:pt>
                <c:pt idx="8">
                  <c:v>564783</c:v>
                </c:pt>
                <c:pt idx="9">
                  <c:v>648903</c:v>
                </c:pt>
                <c:pt idx="10">
                  <c:v>697597</c:v>
                </c:pt>
                <c:pt idx="11">
                  <c:v>679399</c:v>
                </c:pt>
                <c:pt idx="12">
                  <c:v>727322</c:v>
                </c:pt>
                <c:pt idx="13">
                  <c:v>802749</c:v>
                </c:pt>
                <c:pt idx="14">
                  <c:v>807299</c:v>
                </c:pt>
                <c:pt idx="15">
                  <c:v>745293</c:v>
                </c:pt>
                <c:pt idx="16">
                  <c:v>788927</c:v>
                </c:pt>
                <c:pt idx="17">
                  <c:v>821627</c:v>
                </c:pt>
                <c:pt idx="18">
                  <c:v>756574</c:v>
                </c:pt>
              </c:numCache>
            </c:numRef>
          </c:val>
          <c:smooth val="0"/>
          <c:extLst>
            <c:ext xmlns:c16="http://schemas.microsoft.com/office/drawing/2014/chart" uri="{C3380CC4-5D6E-409C-BE32-E72D297353CC}">
              <c16:uniqueId val="{00000000-5A17-446F-A5FA-FF3AD2BF8369}"/>
            </c:ext>
          </c:extLst>
        </c:ser>
        <c:dLbls>
          <c:showLegendKey val="0"/>
          <c:showVal val="0"/>
          <c:showCatName val="0"/>
          <c:showSerName val="0"/>
          <c:showPercent val="0"/>
          <c:showBubbleSize val="0"/>
        </c:dLbls>
        <c:smooth val="0"/>
        <c:axId val="574639688"/>
        <c:axId val="574638904"/>
      </c:lineChart>
      <c:dateAx>
        <c:axId val="574639688"/>
        <c:scaling>
          <c:orientation val="minMax"/>
        </c:scaling>
        <c:delete val="0"/>
        <c:axPos val="b"/>
        <c:numFmt formatCode="\’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Narrow" panose="020B0606020202030204" pitchFamily="34" charset="0"/>
                <a:ea typeface="+mn-ea"/>
                <a:cs typeface="+mn-cs"/>
              </a:defRPr>
            </a:pPr>
            <a:endParaRPr lang="en-US"/>
          </a:p>
        </c:txPr>
        <c:crossAx val="574638904"/>
        <c:crosses val="autoZero"/>
        <c:auto val="1"/>
        <c:lblOffset val="100"/>
        <c:baseTimeUnit val="years"/>
      </c:dateAx>
      <c:valAx>
        <c:axId val="57463890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Arial Narrow" panose="020B0606020202030204" pitchFamily="34" charset="0"/>
                <a:ea typeface="+mn-ea"/>
                <a:cs typeface="+mn-cs"/>
              </a:defRPr>
            </a:pPr>
            <a:endParaRPr lang="en-US"/>
          </a:p>
        </c:txPr>
        <c:crossAx val="574639688"/>
        <c:crosses val="autoZero"/>
        <c:crossBetween val="between"/>
        <c:majorUnit val="250000"/>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9137FD00-08B0-4C9F-A9A7-C95872AA37CE}" type="datetimeFigureOut">
              <a:rPr lang="en-US" smtClean="0"/>
              <a:t>4/18/2019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56CEB88-2D79-49C3-B4F0-845F10A8399F}" type="slidenum">
              <a:rPr lang="en-US" smtClean="0"/>
              <a:t>‹#›</a:t>
            </a:fld>
            <a:endParaRPr lang="en-US"/>
          </a:p>
        </p:txBody>
      </p:sp>
    </p:spTree>
    <p:extLst>
      <p:ext uri="{BB962C8B-B14F-4D97-AF65-F5344CB8AC3E}">
        <p14:creationId xmlns:p14="http://schemas.microsoft.com/office/powerpoint/2010/main" val="58379151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228600" y="8778240"/>
            <a:ext cx="1402080" cy="274320"/>
          </a:xfrm>
          <a:prstGeom prst="rect">
            <a:avLst/>
          </a:prstGeom>
        </p:spPr>
        <p:txBody>
          <a:bodyPr vert="horz" lIns="0" tIns="0" rIns="0" bIns="0" rtlCol="0" anchor="b" anchorCtr="0"/>
          <a:lstStyle>
            <a:lvl1pPr algn="l">
              <a:defRPr sz="1100">
                <a:latin typeface="Arial" panose="020B0604020202020204" pitchFamily="34" charset="0"/>
                <a:cs typeface="Arial" panose="020B0604020202020204" pitchFamily="34" charset="0"/>
              </a:defRPr>
            </a:lvl1pPr>
          </a:lstStyle>
          <a:p>
            <a:fld id="{075130C8-1E26-4329-8DE1-CC5E7E620BBA}" type="datetimeFigureOut">
              <a:rPr lang="en-US" smtClean="0"/>
              <a:pPr/>
              <a:t>4/18/2019</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7" name="Slide Number Placeholder 6"/>
          <p:cNvSpPr>
            <a:spLocks noGrp="1"/>
          </p:cNvSpPr>
          <p:nvPr>
            <p:ph type="sldNum" sz="quarter" idx="5"/>
          </p:nvPr>
        </p:nvSpPr>
        <p:spPr>
          <a:xfrm>
            <a:off x="5364480" y="8778240"/>
            <a:ext cx="1402080" cy="274320"/>
          </a:xfrm>
          <a:prstGeom prst="rect">
            <a:avLst/>
          </a:prstGeom>
        </p:spPr>
        <p:txBody>
          <a:bodyPr vert="horz" lIns="0" tIns="0" rIns="0" bIns="0" rtlCol="0" anchor="b"/>
          <a:lstStyle>
            <a:lvl1pPr algn="r">
              <a:defRPr sz="1100">
                <a:latin typeface="Arial" panose="020B0604020202020204" pitchFamily="34" charset="0"/>
                <a:cs typeface="Arial" panose="020B0604020202020204" pitchFamily="34" charset="0"/>
              </a:defRPr>
            </a:lvl1pPr>
          </a:lstStyle>
          <a:p>
            <a:fld id="{4FBD5869-E701-44DB-B9C5-C7F7FB528C06}" type="slidenum">
              <a:rPr lang="en-US" smtClean="0"/>
              <a:pPr/>
              <a:t>‹#›</a:t>
            </a:fld>
            <a:endParaRPr lang="en-US" dirty="0"/>
          </a:p>
        </p:txBody>
      </p:sp>
      <p:sp>
        <p:nvSpPr>
          <p:cNvPr id="9" name="Notes Placeholder 8"/>
          <p:cNvSpPr>
            <a:spLocks noGrp="1"/>
          </p:cNvSpPr>
          <p:nvPr>
            <p:ph type="body" sz="quarter" idx="3"/>
          </p:nvPr>
        </p:nvSpPr>
        <p:spPr>
          <a:xfrm>
            <a:off x="228600" y="4297679"/>
            <a:ext cx="6537960" cy="4480560"/>
          </a:xfrm>
          <a:prstGeom prst="rect">
            <a:avLst/>
          </a:prstGeom>
        </p:spPr>
        <p:txBody>
          <a:bodyPr vert="horz" lIns="0" tIns="0" rIns="0" bIns="0" rtlCol="0"/>
          <a:lstStyle/>
          <a:p>
            <a:pPr lvl="0"/>
            <a:r>
              <a:rPr lang="en-US" dirty="0"/>
              <a:t>Subhead</a:t>
            </a:r>
          </a:p>
          <a:p>
            <a:pPr lvl="1"/>
            <a:r>
              <a:rPr lang="en-US" dirty="0"/>
              <a:t>Body</a:t>
            </a:r>
          </a:p>
          <a:p>
            <a:pPr lvl="2"/>
            <a:r>
              <a:rPr lang="en-US" dirty="0"/>
              <a:t>First level bullet</a:t>
            </a:r>
          </a:p>
          <a:p>
            <a:pPr lvl="3"/>
            <a:r>
              <a:rPr lang="en-US" dirty="0"/>
              <a:t>Second level bullet</a:t>
            </a:r>
          </a:p>
          <a:p>
            <a:pPr lvl="4"/>
            <a:r>
              <a:rPr lang="en-US" dirty="0"/>
              <a:t>Caveat</a:t>
            </a:r>
          </a:p>
        </p:txBody>
      </p:sp>
      <p:sp>
        <p:nvSpPr>
          <p:cNvPr id="8" name="Header Placeholder 3">
            <a:extLst>
              <a:ext uri="{FF2B5EF4-FFF2-40B4-BE49-F238E27FC236}">
                <a16:creationId xmlns:a16="http://schemas.microsoft.com/office/drawing/2014/main" id="{1BCE01DF-1FB9-4CB5-B084-F507912C3E68}"/>
              </a:ext>
            </a:extLst>
          </p:cNvPr>
          <p:cNvSpPr txBox="1">
            <a:spLocks/>
          </p:cNvSpPr>
          <p:nvPr/>
        </p:nvSpPr>
        <p:spPr>
          <a:xfrm>
            <a:off x="228600" y="228600"/>
            <a:ext cx="5120640" cy="274320"/>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0" name="Footer Placeholder 5">
            <a:extLst>
              <a:ext uri="{FF2B5EF4-FFF2-40B4-BE49-F238E27FC236}">
                <a16:creationId xmlns:a16="http://schemas.microsoft.com/office/drawing/2014/main" id="{4559C85E-DFEE-4196-8998-6178082C2815}"/>
              </a:ext>
            </a:extLst>
          </p:cNvPr>
          <p:cNvSpPr txBox="1">
            <a:spLocks/>
          </p:cNvSpPr>
          <p:nvPr/>
        </p:nvSpPr>
        <p:spPr>
          <a:xfrm>
            <a:off x="5394960" y="228600"/>
            <a:ext cx="1371600" cy="274320"/>
          </a:xfrm>
          <a:prstGeom prst="rect">
            <a:avLst/>
          </a:prstGeom>
        </p:spPr>
        <p:txBody>
          <a:bodyPr vert="horz" lIns="0" tIns="0" rIns="0" bIns="0" rtlCol="0" anchor="t"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US" dirty="0"/>
          </a:p>
        </p:txBody>
      </p:sp>
    </p:spTree>
    <p:extLst>
      <p:ext uri="{BB962C8B-B14F-4D97-AF65-F5344CB8AC3E}">
        <p14:creationId xmlns:p14="http://schemas.microsoft.com/office/powerpoint/2010/main" val="163957342"/>
      </p:ext>
    </p:extLst>
  </p:cSld>
  <p:clrMap bg1="lt1" tx1="dk1" bg2="lt2" tx2="dk2" accent1="accent1" accent2="accent2" accent3="accent3" accent4="accent4" accent5="accent5" accent6="accent6" hlink="hlink" folHlink="folHlink"/>
  <p:hf/>
  <p:notesStyle>
    <a:lvl1pPr marL="0" algn="l" defTabSz="914400" rtl="0" eaLnBrk="1" latinLnBrk="0" hangingPunct="1">
      <a:lnSpc>
        <a:spcPct val="100000"/>
      </a:lnSpc>
      <a:spcAft>
        <a:spcPts val="600"/>
      </a:spcAft>
      <a:defRPr sz="1200" b="1"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Aft>
        <a:spcPts val="600"/>
      </a:spcAft>
      <a:buClr>
        <a:schemeClr val="accent5"/>
      </a:buClr>
      <a:buSzPct val="110000"/>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137160" algn="l" defTabSz="914400" rtl="0" eaLnBrk="1" latinLnBrk="0" hangingPunct="1">
      <a:lnSpc>
        <a:spcPct val="100000"/>
      </a:lnSpc>
      <a:spcAft>
        <a:spcPts val="600"/>
      </a:spcAft>
      <a:buClr>
        <a:schemeClr val="accent5"/>
      </a:buClr>
      <a:buSzPct val="11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365760" indent="-182880" algn="l" defTabSz="914400" rtl="0" eaLnBrk="1" latinLnBrk="0" hangingPunct="1">
      <a:lnSpc>
        <a:spcPct val="100000"/>
      </a:lnSpc>
      <a:spcAft>
        <a:spcPts val="600"/>
      </a:spcAft>
      <a:buClr>
        <a:schemeClr val="accent5"/>
      </a:buClr>
      <a:buSzPct val="11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0" algn="l" defTabSz="914400" rtl="0" eaLnBrk="1" latinLnBrk="0" hangingPunct="1">
      <a:lnSpc>
        <a:spcPct val="100000"/>
      </a:lnSpc>
      <a:spcAft>
        <a:spcPts val="150"/>
      </a:spcAft>
      <a:defRPr sz="1000" kern="1200">
        <a:solidFill>
          <a:schemeClr val="tx1"/>
        </a:solidFill>
        <a:latin typeface="Arial Narrow" panose="020B060602020203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fld id="{A58F5BFD-0792-4CC7-978E-DF53FFD13E7A}" type="datetime1">
              <a:rPr lang="en-US" smtClean="0"/>
              <a:t>4/18/2019</a:t>
            </a:fld>
            <a:endParaRPr lang="en-US" dirty="0"/>
          </a:p>
        </p:txBody>
      </p:sp>
      <p:sp>
        <p:nvSpPr>
          <p:cNvPr id="7" name="Slide Number Placeholder 6"/>
          <p:cNvSpPr>
            <a:spLocks noGrp="1"/>
          </p:cNvSpPr>
          <p:nvPr>
            <p:ph type="sldNum" sz="quarter" idx="13"/>
          </p:nvPr>
        </p:nvSpPr>
        <p:spPr/>
        <p:txBody>
          <a:bodyPr/>
          <a:lstStyle/>
          <a:p>
            <a:fld id="{4FBD5869-E701-44DB-B9C5-C7F7FB528C06}" type="slidenum">
              <a:rPr lang="en-US" smtClean="0"/>
              <a:pPr/>
              <a:t>0</a:t>
            </a:fld>
            <a:endParaRPr lang="en-US" dirty="0"/>
          </a:p>
        </p:txBody>
      </p:sp>
      <p:sp>
        <p:nvSpPr>
          <p:cNvPr id="8" name="Header Placeholder 3">
            <a:extLst>
              <a:ext uri="{FF2B5EF4-FFF2-40B4-BE49-F238E27FC236}">
                <a16:creationId xmlns:a16="http://schemas.microsoft.com/office/drawing/2014/main" id="{DF7765A9-C5F1-4EFF-8989-0544BBDB41C5}"/>
              </a:ext>
            </a:extLst>
          </p:cNvPr>
          <p:cNvSpPr txBox="1">
            <a:spLocks/>
          </p:cNvSpPr>
          <p:nvPr/>
        </p:nvSpPr>
        <p:spPr>
          <a:xfrm>
            <a:off x="228600" y="228600"/>
            <a:ext cx="5120640" cy="274320"/>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Generating Income for Living</a:t>
            </a:r>
            <a:endParaRPr lang="en-US" dirty="0"/>
          </a:p>
        </p:txBody>
      </p:sp>
      <p:sp>
        <p:nvSpPr>
          <p:cNvPr id="9" name="Footer Placeholder 5">
            <a:extLst>
              <a:ext uri="{FF2B5EF4-FFF2-40B4-BE49-F238E27FC236}">
                <a16:creationId xmlns:a16="http://schemas.microsoft.com/office/drawing/2014/main" id="{96938547-26D8-4B93-BDCD-8557F51C3109}"/>
              </a:ext>
            </a:extLst>
          </p:cNvPr>
          <p:cNvSpPr txBox="1">
            <a:spLocks/>
          </p:cNvSpPr>
          <p:nvPr/>
        </p:nvSpPr>
        <p:spPr>
          <a:xfrm>
            <a:off x="5394960" y="228600"/>
            <a:ext cx="1371600" cy="274320"/>
          </a:xfrm>
          <a:prstGeom prst="rect">
            <a:avLst/>
          </a:prstGeom>
        </p:spPr>
        <p:txBody>
          <a:bodyPr vert="horz" lIns="0" tIns="0" rIns="0" bIns="0" rtlCol="0" anchor="t"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l-PL"/>
              <a:t>RTSI CUPPT 07</a:t>
            </a:r>
            <a:r>
              <a:rPr lang="en-US"/>
              <a:t>/</a:t>
            </a:r>
            <a:r>
              <a:rPr lang="pl-PL"/>
              <a:t>18</a:t>
            </a:r>
            <a:endParaRPr lang="en-US" dirty="0"/>
          </a:p>
        </p:txBody>
      </p:sp>
    </p:spTree>
    <p:extLst>
      <p:ext uri="{BB962C8B-B14F-4D97-AF65-F5344CB8AC3E}">
        <p14:creationId xmlns:p14="http://schemas.microsoft.com/office/powerpoint/2010/main" val="1177994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Times New Roman" panose="02020603050405020304" pitchFamily="18" charset="0"/>
                <a:cs typeface="Times New Roman" panose="02020603050405020304" pitchFamily="18" charset="0"/>
              </a:rPr>
              <a:t>Main Point: Retirement Income Pop Quiz</a:t>
            </a:r>
          </a:p>
          <a:p>
            <a:r>
              <a:rPr lang="en-US" sz="1000" dirty="0">
                <a:latin typeface="Times New Roman" panose="02020603050405020304" pitchFamily="18" charset="0"/>
                <a:cs typeface="Times New Roman" panose="02020603050405020304" pitchFamily="18" charset="0"/>
              </a:rPr>
              <a:t>[Hand out quiz]</a:t>
            </a:r>
          </a:p>
          <a:p>
            <a:r>
              <a:rPr lang="en-US" sz="1000" b="0" dirty="0">
                <a:latin typeface="Times New Roman" panose="02020603050405020304" pitchFamily="18" charset="0"/>
                <a:cs typeface="Times New Roman" panose="02020603050405020304" pitchFamily="18" charset="0"/>
              </a:rPr>
              <a:t>Everybody loves a quiz. Luckily, this one is open book...or open seminar.</a:t>
            </a:r>
          </a:p>
          <a:p>
            <a:r>
              <a:rPr lang="en-US" sz="1000" b="0" dirty="0">
                <a:latin typeface="Times New Roman" panose="02020603050405020304" pitchFamily="18" charset="0"/>
                <a:cs typeface="Times New Roman" panose="02020603050405020304" pitchFamily="18" charset="0"/>
              </a:rPr>
              <a:t>(Read questions aloud)</a:t>
            </a:r>
          </a:p>
          <a:p>
            <a:pPr marL="163639" indent="-163639">
              <a:buFont typeface="+mj-lt"/>
              <a:buAutoNum type="arabicPeriod"/>
            </a:pPr>
            <a:r>
              <a:rPr lang="en-US" sz="1000" b="0" dirty="0">
                <a:latin typeface="Times New Roman" panose="02020603050405020304" pitchFamily="18" charset="0"/>
                <a:cs typeface="Times New Roman" panose="02020603050405020304" pitchFamily="18" charset="0"/>
              </a:rPr>
              <a:t>If you invested $10,000 in a Money Market Account today for one year, how much could you have in earned interest?</a:t>
            </a:r>
          </a:p>
          <a:p>
            <a:pPr marL="163639" indent="-163639">
              <a:buFont typeface="+mj-lt"/>
              <a:buAutoNum type="arabicPeriod"/>
            </a:pPr>
            <a:r>
              <a:rPr lang="en-US" sz="1000" b="0" dirty="0">
                <a:latin typeface="Times New Roman" panose="02020603050405020304" pitchFamily="18" charset="0"/>
                <a:cs typeface="Times New Roman" panose="02020603050405020304" pitchFamily="18" charset="0"/>
              </a:rPr>
              <a:t>When evaluating your sources of retirement income, it can be best to:</a:t>
            </a:r>
          </a:p>
          <a:p>
            <a:pPr marL="271732" lvl="1" indent="-108092">
              <a:buClr>
                <a:schemeClr val="tx1"/>
              </a:buClr>
              <a:buFont typeface="Arial" pitchFamily="34" charset="0"/>
              <a:buChar char="•"/>
            </a:pPr>
            <a:r>
              <a:rPr lang="en-US" sz="1000" dirty="0">
                <a:latin typeface="Times New Roman" panose="02020603050405020304" pitchFamily="18" charset="0"/>
                <a:cs typeface="Times New Roman" panose="02020603050405020304" pitchFamily="18" charset="0"/>
              </a:rPr>
              <a:t>Lump all sources together into one single number</a:t>
            </a:r>
          </a:p>
          <a:p>
            <a:pPr marL="271732" lvl="1" indent="-108092">
              <a:buClr>
                <a:schemeClr val="tx1"/>
              </a:buClr>
              <a:buFont typeface="Arial" pitchFamily="34" charset="0"/>
              <a:buChar char="•"/>
            </a:pPr>
            <a:r>
              <a:rPr lang="en-US" sz="1000" dirty="0">
                <a:latin typeface="Times New Roman" panose="02020603050405020304" pitchFamily="18" charset="0"/>
                <a:cs typeface="Times New Roman" panose="02020603050405020304" pitchFamily="18" charset="0"/>
              </a:rPr>
              <a:t>Evaluate each source individually  </a:t>
            </a:r>
          </a:p>
          <a:p>
            <a:pPr marL="163639" indent="-163639">
              <a:buFont typeface="+mj-lt"/>
              <a:buAutoNum type="arabicPeriod"/>
            </a:pPr>
            <a:r>
              <a:rPr lang="en-US" sz="1000" b="0" dirty="0">
                <a:latin typeface="Times New Roman" panose="02020603050405020304" pitchFamily="18" charset="0"/>
                <a:cs typeface="Times New Roman" panose="02020603050405020304" pitchFamily="18" charset="0"/>
              </a:rPr>
              <a:t>True or False? All retirement expenses are the same.</a:t>
            </a:r>
          </a:p>
          <a:p>
            <a:pPr marL="163639" indent="-163639">
              <a:buFont typeface="+mj-lt"/>
              <a:buAutoNum type="arabicPeriod"/>
            </a:pPr>
            <a:r>
              <a:rPr lang="en-US" sz="1000" b="0" dirty="0">
                <a:latin typeface="Times New Roman" panose="02020603050405020304" pitchFamily="18" charset="0"/>
                <a:cs typeface="Times New Roman" panose="02020603050405020304" pitchFamily="18" charset="0"/>
              </a:rPr>
              <a:t>How much do you think you can potentially withdraw annually from your retirement investment portfolio to create a steady stream of income?</a:t>
            </a:r>
          </a:p>
          <a:p>
            <a:pPr marL="163639" indent="-163639">
              <a:buFont typeface="+mj-lt"/>
              <a:buAutoNum type="arabicPeriod"/>
            </a:pPr>
            <a:r>
              <a:rPr lang="en-US" sz="1000" b="0" dirty="0">
                <a:latin typeface="Times New Roman" panose="02020603050405020304" pitchFamily="18" charset="0"/>
                <a:cs typeface="Times New Roman" panose="02020603050405020304" pitchFamily="18" charset="0"/>
              </a:rPr>
              <a:t>Name two keys that can help to reduce anxiety when seeking to develop a successful retirement income plan. </a:t>
            </a:r>
          </a:p>
          <a:p>
            <a:r>
              <a:rPr lang="en-US" sz="1000" b="0" dirty="0">
                <a:latin typeface="Times New Roman" panose="02020603050405020304" pitchFamily="18" charset="0"/>
                <a:cs typeface="Times New Roman" panose="02020603050405020304" pitchFamily="18" charset="0"/>
              </a:rPr>
              <a:t>How many of you can answer these off the top of your head? Don’t worry, we will not grade them and you will learn the answers throughout the presentation, so be sure to take some notes.</a:t>
            </a:r>
          </a:p>
          <a:p>
            <a:endParaRPr lang="en-US" sz="1000" b="0" dirty="0">
              <a:latin typeface="Times New Roman" panose="02020603050405020304" pitchFamily="18" charset="0"/>
              <a:cs typeface="Times New Roman" panose="02020603050405020304" pitchFamily="18" charset="0"/>
            </a:endParaRPr>
          </a:p>
        </p:txBody>
      </p:sp>
      <p:sp>
        <p:nvSpPr>
          <p:cNvPr id="5" name="Date Placeholder 4"/>
          <p:cNvSpPr>
            <a:spLocks noGrp="1"/>
          </p:cNvSpPr>
          <p:nvPr>
            <p:ph type="dt" idx="11"/>
          </p:nvPr>
        </p:nvSpPr>
        <p:spPr/>
        <p:txBody>
          <a:bodyPr/>
          <a:lstStyle/>
          <a:p>
            <a:fld id="{CF8016A3-9C39-4914-92BA-B183248554B4}" type="datetime1">
              <a:rPr lang="en-US" smtClean="0"/>
              <a:t>4/18/2019</a:t>
            </a:fld>
            <a:endParaRPr lang="en-US" dirty="0"/>
          </a:p>
        </p:txBody>
      </p:sp>
      <p:sp>
        <p:nvSpPr>
          <p:cNvPr id="7" name="Slide Number Placeholder 6"/>
          <p:cNvSpPr>
            <a:spLocks noGrp="1"/>
          </p:cNvSpPr>
          <p:nvPr>
            <p:ph type="sldNum" sz="quarter" idx="13"/>
          </p:nvPr>
        </p:nvSpPr>
        <p:spPr/>
        <p:txBody>
          <a:bodyPr/>
          <a:lstStyle/>
          <a:p>
            <a:fld id="{4FBD5869-E701-44DB-B9C5-C7F7FB528C06}" type="slidenum">
              <a:rPr lang="en-US" smtClean="0"/>
              <a:pPr/>
              <a:t>9</a:t>
            </a:fld>
            <a:endParaRPr lang="en-US" dirty="0"/>
          </a:p>
        </p:txBody>
      </p:sp>
      <p:sp>
        <p:nvSpPr>
          <p:cNvPr id="8" name="Header Placeholder 3">
            <a:extLst>
              <a:ext uri="{FF2B5EF4-FFF2-40B4-BE49-F238E27FC236}">
                <a16:creationId xmlns:a16="http://schemas.microsoft.com/office/drawing/2014/main" id="{953D4116-1538-49EB-BC72-F813342FE12A}"/>
              </a:ext>
            </a:extLst>
          </p:cNvPr>
          <p:cNvSpPr txBox="1">
            <a:spLocks/>
          </p:cNvSpPr>
          <p:nvPr/>
        </p:nvSpPr>
        <p:spPr>
          <a:xfrm>
            <a:off x="228600" y="228600"/>
            <a:ext cx="5120640" cy="274320"/>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Generating Income for Living</a:t>
            </a:r>
            <a:endParaRPr lang="en-US" dirty="0"/>
          </a:p>
        </p:txBody>
      </p:sp>
      <p:sp>
        <p:nvSpPr>
          <p:cNvPr id="9" name="Footer Placeholder 5">
            <a:extLst>
              <a:ext uri="{FF2B5EF4-FFF2-40B4-BE49-F238E27FC236}">
                <a16:creationId xmlns:a16="http://schemas.microsoft.com/office/drawing/2014/main" id="{03EC7A82-118F-4FC2-B944-2900F6F50926}"/>
              </a:ext>
            </a:extLst>
          </p:cNvPr>
          <p:cNvSpPr txBox="1">
            <a:spLocks/>
          </p:cNvSpPr>
          <p:nvPr/>
        </p:nvSpPr>
        <p:spPr>
          <a:xfrm>
            <a:off x="5394960" y="228600"/>
            <a:ext cx="1371600" cy="274320"/>
          </a:xfrm>
          <a:prstGeom prst="rect">
            <a:avLst/>
          </a:prstGeom>
        </p:spPr>
        <p:txBody>
          <a:bodyPr vert="horz" lIns="0" tIns="0" rIns="0" bIns="0" rtlCol="0" anchor="t"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l-PL"/>
              <a:t>RTSI CUPPT 07</a:t>
            </a:r>
            <a:r>
              <a:rPr lang="en-US"/>
              <a:t>/</a:t>
            </a:r>
            <a:r>
              <a:rPr lang="pl-PL"/>
              <a:t>18</a:t>
            </a:r>
            <a:endParaRPr lang="en-US" dirty="0"/>
          </a:p>
        </p:txBody>
      </p:sp>
    </p:spTree>
    <p:extLst>
      <p:ext uri="{BB962C8B-B14F-4D97-AF65-F5344CB8AC3E}">
        <p14:creationId xmlns:p14="http://schemas.microsoft.com/office/powerpoint/2010/main" val="5369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Times New Roman" panose="02020603050405020304" pitchFamily="18" charset="0"/>
                <a:cs typeface="Times New Roman" panose="02020603050405020304" pitchFamily="18" charset="0"/>
              </a:rPr>
              <a:t>Main Point: Today’s Agenda</a:t>
            </a:r>
          </a:p>
          <a:p>
            <a:endParaRPr lang="en-US" sz="1000" b="0" dirty="0">
              <a:latin typeface="Times New Roman" panose="02020603050405020304" pitchFamily="18" charset="0"/>
              <a:cs typeface="Times New Roman" panose="02020603050405020304" pitchFamily="18" charset="0"/>
            </a:endParaRPr>
          </a:p>
          <a:p>
            <a:r>
              <a:rPr lang="en-US" sz="1000" b="0" dirty="0">
                <a:latin typeface="Times New Roman" panose="02020603050405020304" pitchFamily="18" charset="0"/>
                <a:cs typeface="Times New Roman" panose="02020603050405020304" pitchFamily="18" charset="0"/>
              </a:rPr>
              <a:t>Here is the agenda for today’s presentation:</a:t>
            </a:r>
          </a:p>
          <a:p>
            <a:endParaRPr lang="en-US" sz="1000" b="0" dirty="0">
              <a:latin typeface="Times New Roman" panose="02020603050405020304" pitchFamily="18" charset="0"/>
              <a:cs typeface="Times New Roman" panose="02020603050405020304" pitchFamily="18" charset="0"/>
            </a:endParaRPr>
          </a:p>
          <a:p>
            <a:pPr marL="162137" indent="-162137">
              <a:buFont typeface="Arial" pitchFamily="34" charset="0"/>
              <a:buChar char="•"/>
            </a:pPr>
            <a:r>
              <a:rPr lang="en-US" sz="1000" b="0" dirty="0">
                <a:latin typeface="Times New Roman" panose="02020603050405020304" pitchFamily="18" charset="0"/>
                <a:cs typeface="Times New Roman" panose="02020603050405020304" pitchFamily="18" charset="0"/>
              </a:rPr>
              <a:t>Retirement is Changing…what retirement was is not what it is today, or what it will be in the future. </a:t>
            </a:r>
          </a:p>
          <a:p>
            <a:pPr marL="162137" indent="-162137">
              <a:buFont typeface="Arial" pitchFamily="34" charset="0"/>
              <a:buChar char="•"/>
            </a:pPr>
            <a:r>
              <a:rPr lang="en-US" sz="1000" b="0" dirty="0">
                <a:latin typeface="Times New Roman" panose="02020603050405020304" pitchFamily="18" charset="0"/>
                <a:cs typeface="Times New Roman" panose="02020603050405020304" pitchFamily="18" charset="0"/>
              </a:rPr>
              <a:t>The Three Building Blocks of a Retirement Income Plan…we will walk through the information needed to get started in building a Retirement Income Plan.</a:t>
            </a:r>
          </a:p>
          <a:p>
            <a:pPr marL="162137" indent="-162137">
              <a:buFont typeface="Arial" pitchFamily="34" charset="0"/>
              <a:buChar char="•"/>
            </a:pPr>
            <a:r>
              <a:rPr lang="en-US" sz="1000" b="0" dirty="0">
                <a:latin typeface="Times New Roman" panose="02020603050405020304" pitchFamily="18" charset="0"/>
                <a:cs typeface="Times New Roman" panose="02020603050405020304" pitchFamily="18" charset="0"/>
              </a:rPr>
              <a:t>Developing Your Retirement Income Plan… we will show you a case study which will give you ideas for developing your own personal strategy.</a:t>
            </a:r>
          </a:p>
          <a:p>
            <a:pPr marL="162137" indent="-162137">
              <a:buFont typeface="Arial" pitchFamily="34" charset="0"/>
              <a:buChar char="•"/>
            </a:pPr>
            <a:r>
              <a:rPr lang="en-US" sz="1000" b="0" dirty="0">
                <a:latin typeface="Times New Roman" panose="02020603050405020304" pitchFamily="18" charset="0"/>
                <a:cs typeface="Times New Roman" panose="02020603050405020304" pitchFamily="18" charset="0"/>
              </a:rPr>
              <a:t>Final Thoughts.</a:t>
            </a:r>
          </a:p>
          <a:p>
            <a:endParaRPr lang="en-US" sz="1000" b="0" dirty="0">
              <a:latin typeface="Times New Roman" panose="02020603050405020304" pitchFamily="18" charset="0"/>
              <a:cs typeface="Times New Roman" panose="02020603050405020304" pitchFamily="18" charset="0"/>
            </a:endParaRPr>
          </a:p>
          <a:p>
            <a:endParaRPr lang="en-US" sz="1000" b="0" dirty="0">
              <a:latin typeface="Times New Roman" panose="02020603050405020304" pitchFamily="18" charset="0"/>
              <a:cs typeface="Times New Roman" panose="02020603050405020304" pitchFamily="18" charset="0"/>
            </a:endParaRPr>
          </a:p>
        </p:txBody>
      </p:sp>
      <p:sp>
        <p:nvSpPr>
          <p:cNvPr id="5" name="Date Placeholder 4"/>
          <p:cNvSpPr>
            <a:spLocks noGrp="1"/>
          </p:cNvSpPr>
          <p:nvPr>
            <p:ph type="dt" idx="11"/>
          </p:nvPr>
        </p:nvSpPr>
        <p:spPr/>
        <p:txBody>
          <a:bodyPr/>
          <a:lstStyle/>
          <a:p>
            <a:fld id="{33CAA6D5-9E58-4E72-BBB9-EF9441FAE902}" type="datetime1">
              <a:rPr lang="en-US" smtClean="0"/>
              <a:t>4/18/2019</a:t>
            </a:fld>
            <a:endParaRPr lang="en-US" dirty="0"/>
          </a:p>
        </p:txBody>
      </p:sp>
      <p:sp>
        <p:nvSpPr>
          <p:cNvPr id="7" name="Slide Number Placeholder 6"/>
          <p:cNvSpPr>
            <a:spLocks noGrp="1"/>
          </p:cNvSpPr>
          <p:nvPr>
            <p:ph type="sldNum" sz="quarter" idx="13"/>
          </p:nvPr>
        </p:nvSpPr>
        <p:spPr/>
        <p:txBody>
          <a:bodyPr/>
          <a:lstStyle/>
          <a:p>
            <a:fld id="{4FBD5869-E701-44DB-B9C5-C7F7FB528C06}" type="slidenum">
              <a:rPr lang="en-US" smtClean="0"/>
              <a:pPr/>
              <a:t>10</a:t>
            </a:fld>
            <a:endParaRPr lang="en-US" dirty="0"/>
          </a:p>
        </p:txBody>
      </p:sp>
      <p:sp>
        <p:nvSpPr>
          <p:cNvPr id="8" name="Header Placeholder 3">
            <a:extLst>
              <a:ext uri="{FF2B5EF4-FFF2-40B4-BE49-F238E27FC236}">
                <a16:creationId xmlns:a16="http://schemas.microsoft.com/office/drawing/2014/main" id="{C0AEBC0E-C234-4CAE-9633-47CFB034E6D8}"/>
              </a:ext>
            </a:extLst>
          </p:cNvPr>
          <p:cNvSpPr txBox="1">
            <a:spLocks/>
          </p:cNvSpPr>
          <p:nvPr/>
        </p:nvSpPr>
        <p:spPr>
          <a:xfrm>
            <a:off x="228600" y="228600"/>
            <a:ext cx="5120640" cy="274320"/>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Generating Income for Living</a:t>
            </a:r>
            <a:endParaRPr lang="en-US" dirty="0"/>
          </a:p>
        </p:txBody>
      </p:sp>
      <p:sp>
        <p:nvSpPr>
          <p:cNvPr id="9" name="Footer Placeholder 5">
            <a:extLst>
              <a:ext uri="{FF2B5EF4-FFF2-40B4-BE49-F238E27FC236}">
                <a16:creationId xmlns:a16="http://schemas.microsoft.com/office/drawing/2014/main" id="{FB2B720C-9481-45F3-AA33-7F322085923E}"/>
              </a:ext>
            </a:extLst>
          </p:cNvPr>
          <p:cNvSpPr txBox="1">
            <a:spLocks/>
          </p:cNvSpPr>
          <p:nvPr/>
        </p:nvSpPr>
        <p:spPr>
          <a:xfrm>
            <a:off x="5394960" y="228600"/>
            <a:ext cx="1371600" cy="274320"/>
          </a:xfrm>
          <a:prstGeom prst="rect">
            <a:avLst/>
          </a:prstGeom>
        </p:spPr>
        <p:txBody>
          <a:bodyPr vert="horz" lIns="0" tIns="0" rIns="0" bIns="0" rtlCol="0" anchor="t"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l-PL"/>
              <a:t>RTSI CUPPT 07</a:t>
            </a:r>
            <a:r>
              <a:rPr lang="en-US"/>
              <a:t>/</a:t>
            </a:r>
            <a:r>
              <a:rPr lang="pl-PL"/>
              <a:t>18</a:t>
            </a:r>
            <a:endParaRPr lang="en-US" dirty="0"/>
          </a:p>
        </p:txBody>
      </p:sp>
    </p:spTree>
    <p:extLst>
      <p:ext uri="{BB962C8B-B14F-4D97-AF65-F5344CB8AC3E}">
        <p14:creationId xmlns:p14="http://schemas.microsoft.com/office/powerpoint/2010/main" val="1009223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000" b="1" dirty="0">
                <a:latin typeface="Times New Roman" panose="02020603050405020304" pitchFamily="18" charset="0"/>
                <a:cs typeface="Times New Roman" panose="02020603050405020304" pitchFamily="18" charset="0"/>
              </a:rPr>
              <a:t>Main Point: Transition slide.</a:t>
            </a:r>
          </a:p>
          <a:p>
            <a:endParaRPr lang="en-US" dirty="0"/>
          </a:p>
        </p:txBody>
      </p:sp>
      <p:sp>
        <p:nvSpPr>
          <p:cNvPr id="5" name="Date Placeholder 4"/>
          <p:cNvSpPr>
            <a:spLocks noGrp="1"/>
          </p:cNvSpPr>
          <p:nvPr>
            <p:ph type="dt" idx="11"/>
          </p:nvPr>
        </p:nvSpPr>
        <p:spPr/>
        <p:txBody>
          <a:bodyPr/>
          <a:lstStyle/>
          <a:p>
            <a:fld id="{7FC34109-F750-41AC-A041-C4E14206EC0C}" type="datetime1">
              <a:rPr lang="en-US" smtClean="0"/>
              <a:t>4/18/2019</a:t>
            </a:fld>
            <a:endParaRPr lang="en-US" dirty="0"/>
          </a:p>
        </p:txBody>
      </p:sp>
      <p:sp>
        <p:nvSpPr>
          <p:cNvPr id="7" name="Slide Number Placeholder 6"/>
          <p:cNvSpPr>
            <a:spLocks noGrp="1"/>
          </p:cNvSpPr>
          <p:nvPr>
            <p:ph type="sldNum" sz="quarter" idx="13"/>
          </p:nvPr>
        </p:nvSpPr>
        <p:spPr/>
        <p:txBody>
          <a:bodyPr/>
          <a:lstStyle/>
          <a:p>
            <a:fld id="{4FBD5869-E701-44DB-B9C5-C7F7FB528C06}" type="slidenum">
              <a:rPr lang="en-US" smtClean="0"/>
              <a:pPr/>
              <a:t>11</a:t>
            </a:fld>
            <a:endParaRPr lang="en-US" dirty="0"/>
          </a:p>
        </p:txBody>
      </p:sp>
      <p:sp>
        <p:nvSpPr>
          <p:cNvPr id="8" name="Header Placeholder 3">
            <a:extLst>
              <a:ext uri="{FF2B5EF4-FFF2-40B4-BE49-F238E27FC236}">
                <a16:creationId xmlns:a16="http://schemas.microsoft.com/office/drawing/2014/main" id="{ABBA3B8F-63EB-4D22-974C-87BBB3101EC6}"/>
              </a:ext>
            </a:extLst>
          </p:cNvPr>
          <p:cNvSpPr txBox="1">
            <a:spLocks/>
          </p:cNvSpPr>
          <p:nvPr/>
        </p:nvSpPr>
        <p:spPr>
          <a:xfrm>
            <a:off x="228600" y="228600"/>
            <a:ext cx="5120640" cy="274320"/>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Generating Income for Living</a:t>
            </a:r>
            <a:endParaRPr lang="en-US" dirty="0"/>
          </a:p>
        </p:txBody>
      </p:sp>
      <p:sp>
        <p:nvSpPr>
          <p:cNvPr id="9" name="Footer Placeholder 5">
            <a:extLst>
              <a:ext uri="{FF2B5EF4-FFF2-40B4-BE49-F238E27FC236}">
                <a16:creationId xmlns:a16="http://schemas.microsoft.com/office/drawing/2014/main" id="{E00A29F1-DD5B-49A4-B0FF-94C4C8BD15E2}"/>
              </a:ext>
            </a:extLst>
          </p:cNvPr>
          <p:cNvSpPr txBox="1">
            <a:spLocks/>
          </p:cNvSpPr>
          <p:nvPr/>
        </p:nvSpPr>
        <p:spPr>
          <a:xfrm>
            <a:off x="5394960" y="228600"/>
            <a:ext cx="1371600" cy="274320"/>
          </a:xfrm>
          <a:prstGeom prst="rect">
            <a:avLst/>
          </a:prstGeom>
        </p:spPr>
        <p:txBody>
          <a:bodyPr vert="horz" lIns="0" tIns="0" rIns="0" bIns="0" rtlCol="0" anchor="t"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l-PL"/>
              <a:t>RTSI CUPPT 07</a:t>
            </a:r>
            <a:r>
              <a:rPr lang="en-US"/>
              <a:t>/</a:t>
            </a:r>
            <a:r>
              <a:rPr lang="pl-PL"/>
              <a:t>18</a:t>
            </a:r>
            <a:endParaRPr lang="en-US" dirty="0"/>
          </a:p>
        </p:txBody>
      </p:sp>
    </p:spTree>
    <p:extLst>
      <p:ext uri="{BB962C8B-B14F-4D97-AF65-F5344CB8AC3E}">
        <p14:creationId xmlns:p14="http://schemas.microsoft.com/office/powerpoint/2010/main" val="3482350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Times New Roman" panose="02020603050405020304" pitchFamily="18" charset="0"/>
                <a:cs typeface="Times New Roman" panose="02020603050405020304" pitchFamily="18" charset="0"/>
              </a:rPr>
              <a:t>Main Point: Retirement Is Changing.</a:t>
            </a:r>
          </a:p>
          <a:p>
            <a:endParaRPr lang="en-US" sz="900" dirty="0">
              <a:latin typeface="Times New Roman" panose="02020603050405020304" pitchFamily="18" charset="0"/>
              <a:cs typeface="Times New Roman" panose="02020603050405020304" pitchFamily="18" charset="0"/>
            </a:endParaRPr>
          </a:p>
          <a:p>
            <a:r>
              <a:rPr lang="en-US" sz="900" b="0" dirty="0">
                <a:latin typeface="Times New Roman" panose="02020603050405020304" pitchFamily="18" charset="0"/>
                <a:cs typeface="Times New Roman" panose="02020603050405020304" pitchFamily="18" charset="0"/>
              </a:rPr>
              <a:t>Let’s talk briefly about the history of retirement. </a:t>
            </a:r>
          </a:p>
          <a:p>
            <a:r>
              <a:rPr lang="en-US" sz="900" b="0" dirty="0">
                <a:latin typeface="Times New Roman" panose="02020603050405020304" pitchFamily="18" charset="0"/>
                <a:cs typeface="Times New Roman" panose="02020603050405020304" pitchFamily="18" charset="0"/>
              </a:rPr>
              <a:t>Retirement is a fairly new concept. Consider that in the early 1900s, life expectancy was still in the 40s in the United States. It wasn’t until the 1940s that life expectancy first exceeded 60 years.  </a:t>
            </a:r>
          </a:p>
          <a:p>
            <a:pPr>
              <a:spcBef>
                <a:spcPts val="568"/>
              </a:spcBef>
            </a:pPr>
            <a:r>
              <a:rPr lang="en-US" sz="900" b="0" dirty="0">
                <a:latin typeface="Times New Roman" panose="02020603050405020304" pitchFamily="18" charset="0"/>
                <a:cs typeface="Times New Roman" panose="02020603050405020304" pitchFamily="18" charset="0"/>
              </a:rPr>
              <a:t>Social Security was started in the 1930s. The Social Security Act was signed by FDR on 8/14/35. Taxes were collected for the first time in January 1937 and the first one-time, lump-sum payments were made that same month. Regular ongoing monthly benefits started in January 1940. It was developed while life expectancy was still quite low. (Source: http://www.ssa.gov/history/hfaq.html)</a:t>
            </a:r>
          </a:p>
          <a:p>
            <a:r>
              <a:rPr lang="en-US" sz="900" b="0" dirty="0">
                <a:latin typeface="Times New Roman" panose="02020603050405020304" pitchFamily="18" charset="0"/>
                <a:cs typeface="Times New Roman" panose="02020603050405020304" pitchFamily="18" charset="0"/>
              </a:rPr>
              <a:t>Here are some examples of how retirement has changed over the years:</a:t>
            </a:r>
          </a:p>
          <a:p>
            <a:pPr>
              <a:spcBef>
                <a:spcPts val="568"/>
              </a:spcBef>
            </a:pPr>
            <a:r>
              <a:rPr lang="en-US" sz="900" b="0" dirty="0">
                <a:latin typeface="Times New Roman" panose="02020603050405020304" pitchFamily="18" charset="0"/>
                <a:cs typeface="Times New Roman" panose="02020603050405020304" pitchFamily="18" charset="0"/>
              </a:rPr>
              <a:t>[Click] In the past, interest rates were on a declining trend. Will they continue rising in the future?</a:t>
            </a:r>
          </a:p>
          <a:p>
            <a:pPr>
              <a:spcBef>
                <a:spcPts val="568"/>
              </a:spcBef>
            </a:pPr>
            <a:r>
              <a:rPr lang="en-US" sz="900" b="0" dirty="0">
                <a:latin typeface="Times New Roman" panose="02020603050405020304" pitchFamily="18" charset="0"/>
                <a:cs typeface="Times New Roman" panose="02020603050405020304" pitchFamily="18" charset="0"/>
              </a:rPr>
              <a:t>[Click] Historically, investors saw fewer investment choices for retirement. Today there are more options, but will they be more targeted in the future?</a:t>
            </a:r>
          </a:p>
          <a:p>
            <a:pPr>
              <a:spcBef>
                <a:spcPts val="568"/>
              </a:spcBef>
            </a:pPr>
            <a:r>
              <a:rPr lang="en-US" sz="900" b="0" dirty="0">
                <a:latin typeface="Times New Roman" panose="02020603050405020304" pitchFamily="18" charset="0"/>
                <a:cs typeface="Times New Roman" panose="02020603050405020304" pitchFamily="18" charset="0"/>
              </a:rPr>
              <a:t>[Click] The responsibility of retirement saving was traditionally shared between the individual and the employer. Over the years, we’ve seen a shift making individuals responsible for their future in retirement.</a:t>
            </a:r>
          </a:p>
          <a:p>
            <a:pPr>
              <a:spcBef>
                <a:spcPts val="568"/>
              </a:spcBef>
            </a:pPr>
            <a:r>
              <a:rPr lang="en-US" sz="900" b="0" dirty="0">
                <a:latin typeface="Times New Roman" panose="02020603050405020304" pitchFamily="18" charset="0"/>
                <a:cs typeface="Times New Roman" panose="02020603050405020304" pitchFamily="18" charset="0"/>
              </a:rPr>
              <a:t>[Click] Lifespans have changed, too. People are living longer than ever and need to plan for a longer retirement. </a:t>
            </a:r>
          </a:p>
          <a:p>
            <a:pPr>
              <a:spcBef>
                <a:spcPts val="568"/>
              </a:spcBef>
            </a:pPr>
            <a:r>
              <a:rPr lang="en-US" sz="900" b="0" dirty="0">
                <a:latin typeface="Times New Roman" panose="02020603050405020304" pitchFamily="18" charset="0"/>
                <a:cs typeface="Times New Roman" panose="02020603050405020304" pitchFamily="18" charset="0"/>
              </a:rPr>
              <a:t>[Click] We have seen significant inflation in the past, and we can’t be certain what will happen in the future. </a:t>
            </a:r>
          </a:p>
          <a:p>
            <a:endParaRPr lang="en-US" sz="900" dirty="0">
              <a:latin typeface="Times New Roman" panose="02020603050405020304" pitchFamily="18" charset="0"/>
              <a:cs typeface="Times New Roman" panose="02020603050405020304" pitchFamily="18" charset="0"/>
            </a:endParaRPr>
          </a:p>
          <a:p>
            <a:r>
              <a:rPr lang="en-US" sz="900" dirty="0">
                <a:latin typeface="Times New Roman" panose="02020603050405020304" pitchFamily="18" charset="0"/>
                <a:cs typeface="Times New Roman" panose="02020603050405020304" pitchFamily="18" charset="0"/>
              </a:rPr>
              <a:t>Transition: </a:t>
            </a:r>
            <a:r>
              <a:rPr lang="en-US" sz="900" b="0" dirty="0">
                <a:latin typeface="Times New Roman" panose="02020603050405020304" pitchFamily="18" charset="0"/>
                <a:cs typeface="Times New Roman" panose="02020603050405020304" pitchFamily="18" charset="0"/>
              </a:rPr>
              <a:t>Let’s take a look at the first question on your quiz…if you invested $10,000 in a Money Market</a:t>
            </a:r>
            <a:r>
              <a:rPr lang="pl-PL" sz="900" b="0" dirty="0">
                <a:latin typeface="Times New Roman" panose="02020603050405020304" pitchFamily="18" charset="0"/>
                <a:cs typeface="Times New Roman" panose="02020603050405020304" pitchFamily="18" charset="0"/>
              </a:rPr>
              <a:t> </a:t>
            </a:r>
            <a:r>
              <a:rPr lang="en-US" sz="900" b="0" dirty="0">
                <a:latin typeface="Times New Roman" panose="02020603050405020304" pitchFamily="18" charset="0"/>
                <a:cs typeface="Times New Roman" panose="02020603050405020304" pitchFamily="18" charset="0"/>
              </a:rPr>
              <a:t>Account today for one year, what could you buy with the interest earned?</a:t>
            </a:r>
          </a:p>
          <a:p>
            <a:endParaRPr lang="en-US" sz="1000" dirty="0">
              <a:latin typeface="Times New Roman" panose="02020603050405020304" pitchFamily="18" charset="0"/>
              <a:cs typeface="Times New Roman" panose="02020603050405020304" pitchFamily="18" charset="0"/>
            </a:endParaRPr>
          </a:p>
        </p:txBody>
      </p:sp>
      <p:sp>
        <p:nvSpPr>
          <p:cNvPr id="5" name="Date Placeholder 4"/>
          <p:cNvSpPr>
            <a:spLocks noGrp="1"/>
          </p:cNvSpPr>
          <p:nvPr>
            <p:ph type="dt" idx="11"/>
          </p:nvPr>
        </p:nvSpPr>
        <p:spPr/>
        <p:txBody>
          <a:bodyPr/>
          <a:lstStyle/>
          <a:p>
            <a:fld id="{49204CB8-C9A5-4DA2-9EA0-9AD5ED6841BC}" type="datetime1">
              <a:rPr lang="en-US" smtClean="0"/>
              <a:t>4/18/2019</a:t>
            </a:fld>
            <a:endParaRPr lang="en-US" dirty="0"/>
          </a:p>
        </p:txBody>
      </p:sp>
      <p:sp>
        <p:nvSpPr>
          <p:cNvPr id="7" name="Slide Number Placeholder 6"/>
          <p:cNvSpPr>
            <a:spLocks noGrp="1"/>
          </p:cNvSpPr>
          <p:nvPr>
            <p:ph type="sldNum" sz="quarter" idx="13"/>
          </p:nvPr>
        </p:nvSpPr>
        <p:spPr/>
        <p:txBody>
          <a:bodyPr/>
          <a:lstStyle/>
          <a:p>
            <a:fld id="{4FBD5869-E701-44DB-B9C5-C7F7FB528C06}" type="slidenum">
              <a:rPr lang="en-US" smtClean="0"/>
              <a:pPr/>
              <a:t>12</a:t>
            </a:fld>
            <a:endParaRPr lang="en-US" dirty="0"/>
          </a:p>
        </p:txBody>
      </p:sp>
      <p:sp>
        <p:nvSpPr>
          <p:cNvPr id="8" name="Header Placeholder 3">
            <a:extLst>
              <a:ext uri="{FF2B5EF4-FFF2-40B4-BE49-F238E27FC236}">
                <a16:creationId xmlns:a16="http://schemas.microsoft.com/office/drawing/2014/main" id="{EA057F6B-C26E-48FF-844E-6EF221781F30}"/>
              </a:ext>
            </a:extLst>
          </p:cNvPr>
          <p:cNvSpPr txBox="1">
            <a:spLocks/>
          </p:cNvSpPr>
          <p:nvPr/>
        </p:nvSpPr>
        <p:spPr>
          <a:xfrm>
            <a:off x="228600" y="228600"/>
            <a:ext cx="5120640" cy="274320"/>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Generating Income for Living</a:t>
            </a:r>
            <a:endParaRPr lang="en-US" dirty="0"/>
          </a:p>
        </p:txBody>
      </p:sp>
      <p:sp>
        <p:nvSpPr>
          <p:cNvPr id="9" name="Footer Placeholder 5">
            <a:extLst>
              <a:ext uri="{FF2B5EF4-FFF2-40B4-BE49-F238E27FC236}">
                <a16:creationId xmlns:a16="http://schemas.microsoft.com/office/drawing/2014/main" id="{70C29A9B-B584-4E40-9824-C9B3F17A739E}"/>
              </a:ext>
            </a:extLst>
          </p:cNvPr>
          <p:cNvSpPr txBox="1">
            <a:spLocks/>
          </p:cNvSpPr>
          <p:nvPr/>
        </p:nvSpPr>
        <p:spPr>
          <a:xfrm>
            <a:off x="5394960" y="228600"/>
            <a:ext cx="1371600" cy="274320"/>
          </a:xfrm>
          <a:prstGeom prst="rect">
            <a:avLst/>
          </a:prstGeom>
        </p:spPr>
        <p:txBody>
          <a:bodyPr vert="horz" lIns="0" tIns="0" rIns="0" bIns="0" rtlCol="0" anchor="t"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l-PL"/>
              <a:t>RTSI CUPPT 07</a:t>
            </a:r>
            <a:r>
              <a:rPr lang="en-US"/>
              <a:t>/</a:t>
            </a:r>
            <a:r>
              <a:rPr lang="pl-PL"/>
              <a:t>18</a:t>
            </a:r>
            <a:endParaRPr lang="en-US" dirty="0"/>
          </a:p>
        </p:txBody>
      </p:sp>
    </p:spTree>
    <p:extLst>
      <p:ext uri="{BB962C8B-B14F-4D97-AF65-F5344CB8AC3E}">
        <p14:creationId xmlns:p14="http://schemas.microsoft.com/office/powerpoint/2010/main" val="144264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Times New Roman" panose="02020603050405020304" pitchFamily="18" charset="0"/>
                <a:cs typeface="Times New Roman" panose="02020603050405020304" pitchFamily="18" charset="0"/>
              </a:rPr>
              <a:t>Main Point: Retirement Is Changing.</a:t>
            </a:r>
          </a:p>
          <a:p>
            <a:endParaRPr lang="en-US" sz="900" b="0" dirty="0">
              <a:latin typeface="Times New Roman" panose="02020603050405020304" pitchFamily="18" charset="0"/>
              <a:cs typeface="Times New Roman" panose="02020603050405020304" pitchFamily="18" charset="0"/>
            </a:endParaRPr>
          </a:p>
          <a:p>
            <a:r>
              <a:rPr lang="en-US" sz="900" b="0" dirty="0">
                <a:latin typeface="Times New Roman" panose="02020603050405020304" pitchFamily="18" charset="0"/>
                <a:cs typeface="Times New Roman" panose="02020603050405020304" pitchFamily="18" charset="0"/>
              </a:rPr>
              <a:t>Let’s talk briefly about the history of retirement. </a:t>
            </a:r>
          </a:p>
          <a:p>
            <a:r>
              <a:rPr lang="en-US" sz="900" b="0" dirty="0">
                <a:latin typeface="Times New Roman" panose="02020603050405020304" pitchFamily="18" charset="0"/>
                <a:cs typeface="Times New Roman" panose="02020603050405020304" pitchFamily="18" charset="0"/>
              </a:rPr>
              <a:t>Retirement is a fairly new concept. Consider that in the early 1900s, life expectancy was still in the 40s in the United States. It wasn’t until the 1940s that life expectancy first exceeded 60 years.  </a:t>
            </a:r>
          </a:p>
          <a:p>
            <a:pPr>
              <a:spcBef>
                <a:spcPts val="568"/>
              </a:spcBef>
            </a:pPr>
            <a:r>
              <a:rPr lang="en-US" sz="900" b="0" dirty="0">
                <a:latin typeface="Times New Roman" panose="02020603050405020304" pitchFamily="18" charset="0"/>
                <a:cs typeface="Times New Roman" panose="02020603050405020304" pitchFamily="18" charset="0"/>
              </a:rPr>
              <a:t>Social Security was started in the 1930s. The Social Security Act was signed by FDR on 8/14/35. Taxes were collected for the first time in January 1937 and the first one-time, lump-sum payments were made that same month. Regular ongoing monthly benefits started in January 1940. It was developed while life expectancy was still quite low. (Source: http://www.ssa.gov/history/hfaq.html)</a:t>
            </a:r>
          </a:p>
          <a:p>
            <a:r>
              <a:rPr lang="en-US" sz="900" b="0" dirty="0">
                <a:latin typeface="Times New Roman" panose="02020603050405020304" pitchFamily="18" charset="0"/>
                <a:cs typeface="Times New Roman" panose="02020603050405020304" pitchFamily="18" charset="0"/>
              </a:rPr>
              <a:t>Here are some examples of how retirement has changed over the years:</a:t>
            </a:r>
          </a:p>
          <a:p>
            <a:pPr>
              <a:spcBef>
                <a:spcPts val="568"/>
              </a:spcBef>
            </a:pPr>
            <a:r>
              <a:rPr lang="en-US" sz="900" b="0" dirty="0">
                <a:latin typeface="Times New Roman" panose="02020603050405020304" pitchFamily="18" charset="0"/>
                <a:cs typeface="Times New Roman" panose="02020603050405020304" pitchFamily="18" charset="0"/>
              </a:rPr>
              <a:t>[Click] In the past, interest rates were on a declining trend. Will they continue rising in the future?</a:t>
            </a:r>
          </a:p>
          <a:p>
            <a:pPr>
              <a:spcBef>
                <a:spcPts val="568"/>
              </a:spcBef>
            </a:pPr>
            <a:r>
              <a:rPr lang="en-US" sz="900" b="0" dirty="0">
                <a:latin typeface="Times New Roman" panose="02020603050405020304" pitchFamily="18" charset="0"/>
                <a:cs typeface="Times New Roman" panose="02020603050405020304" pitchFamily="18" charset="0"/>
              </a:rPr>
              <a:t>[Click] Historically, investors saw fewer investment choices for retirement. Today there are more options, but will they be more targeted in the future?</a:t>
            </a:r>
          </a:p>
          <a:p>
            <a:pPr>
              <a:spcBef>
                <a:spcPts val="568"/>
              </a:spcBef>
            </a:pPr>
            <a:r>
              <a:rPr lang="en-US" sz="900" b="0" dirty="0">
                <a:latin typeface="Times New Roman" panose="02020603050405020304" pitchFamily="18" charset="0"/>
                <a:cs typeface="Times New Roman" panose="02020603050405020304" pitchFamily="18" charset="0"/>
              </a:rPr>
              <a:t>[Click] The responsibility of retirement saving was traditionally shared between the individual and the employer. Over the years, we’ve seen a shift making individuals responsible for their future in retirement.</a:t>
            </a:r>
          </a:p>
          <a:p>
            <a:pPr>
              <a:spcBef>
                <a:spcPts val="568"/>
              </a:spcBef>
            </a:pPr>
            <a:r>
              <a:rPr lang="en-US" sz="900" b="0" dirty="0">
                <a:latin typeface="Times New Roman" panose="02020603050405020304" pitchFamily="18" charset="0"/>
                <a:cs typeface="Times New Roman" panose="02020603050405020304" pitchFamily="18" charset="0"/>
              </a:rPr>
              <a:t>[Click] Lifespans have changed, too. People are living longer than ever and need to plan for a longer retirement. </a:t>
            </a:r>
          </a:p>
          <a:p>
            <a:pPr>
              <a:spcBef>
                <a:spcPts val="568"/>
              </a:spcBef>
            </a:pPr>
            <a:r>
              <a:rPr lang="en-US" sz="900" b="0" dirty="0">
                <a:latin typeface="Times New Roman" panose="02020603050405020304" pitchFamily="18" charset="0"/>
                <a:cs typeface="Times New Roman" panose="02020603050405020304" pitchFamily="18" charset="0"/>
              </a:rPr>
              <a:t>[Click] We have seen significant inflation in the past, and we can’t be certain what will happen in the future. </a:t>
            </a:r>
          </a:p>
          <a:p>
            <a:endParaRPr lang="en-US" sz="900" dirty="0">
              <a:latin typeface="Times New Roman" panose="02020603050405020304" pitchFamily="18" charset="0"/>
              <a:cs typeface="Times New Roman" panose="02020603050405020304" pitchFamily="18" charset="0"/>
            </a:endParaRPr>
          </a:p>
          <a:p>
            <a:r>
              <a:rPr lang="en-US" sz="900" dirty="0">
                <a:latin typeface="Times New Roman" panose="02020603050405020304" pitchFamily="18" charset="0"/>
                <a:cs typeface="Times New Roman" panose="02020603050405020304" pitchFamily="18" charset="0"/>
              </a:rPr>
              <a:t>Transition: </a:t>
            </a:r>
            <a:r>
              <a:rPr lang="en-US" sz="900" b="0" dirty="0">
                <a:latin typeface="Times New Roman" panose="02020603050405020304" pitchFamily="18" charset="0"/>
                <a:cs typeface="Times New Roman" panose="02020603050405020304" pitchFamily="18" charset="0"/>
              </a:rPr>
              <a:t>Let’s take a look at the first question on your quiz…if you invested $10,000 in a Money Market</a:t>
            </a:r>
            <a:r>
              <a:rPr lang="pl-PL" sz="900" b="0" dirty="0">
                <a:latin typeface="Times New Roman" panose="02020603050405020304" pitchFamily="18" charset="0"/>
                <a:cs typeface="Times New Roman" panose="02020603050405020304" pitchFamily="18" charset="0"/>
              </a:rPr>
              <a:t> </a:t>
            </a:r>
            <a:r>
              <a:rPr lang="en-US" sz="900" b="0" dirty="0">
                <a:latin typeface="Times New Roman" panose="02020603050405020304" pitchFamily="18" charset="0"/>
                <a:cs typeface="Times New Roman" panose="02020603050405020304" pitchFamily="18" charset="0"/>
              </a:rPr>
              <a:t>Account today for one year, what could you buy with the interest earned?</a:t>
            </a:r>
          </a:p>
          <a:p>
            <a:endParaRPr lang="en-US" sz="900" b="0" dirty="0">
              <a:latin typeface="Times New Roman" panose="02020603050405020304" pitchFamily="18" charset="0"/>
              <a:cs typeface="Times New Roman" panose="02020603050405020304" pitchFamily="18" charset="0"/>
            </a:endParaRPr>
          </a:p>
          <a:p>
            <a:endParaRPr lang="en-US" sz="900" b="0" dirty="0">
              <a:latin typeface="Times New Roman" panose="02020603050405020304" pitchFamily="18" charset="0"/>
              <a:cs typeface="Times New Roman" panose="02020603050405020304" pitchFamily="18" charset="0"/>
            </a:endParaRPr>
          </a:p>
        </p:txBody>
      </p:sp>
      <p:sp>
        <p:nvSpPr>
          <p:cNvPr id="5" name="Date Placeholder 4"/>
          <p:cNvSpPr>
            <a:spLocks noGrp="1"/>
          </p:cNvSpPr>
          <p:nvPr>
            <p:ph type="dt" idx="11"/>
          </p:nvPr>
        </p:nvSpPr>
        <p:spPr/>
        <p:txBody>
          <a:bodyPr/>
          <a:lstStyle/>
          <a:p>
            <a:fld id="{49204CB8-C9A5-4DA2-9EA0-9AD5ED6841BC}" type="datetime1">
              <a:rPr lang="en-US" smtClean="0"/>
              <a:t>4/18/2019</a:t>
            </a:fld>
            <a:endParaRPr lang="en-US" dirty="0"/>
          </a:p>
        </p:txBody>
      </p:sp>
      <p:sp>
        <p:nvSpPr>
          <p:cNvPr id="7" name="Slide Number Placeholder 6"/>
          <p:cNvSpPr>
            <a:spLocks noGrp="1"/>
          </p:cNvSpPr>
          <p:nvPr>
            <p:ph type="sldNum" sz="quarter" idx="13"/>
          </p:nvPr>
        </p:nvSpPr>
        <p:spPr/>
        <p:txBody>
          <a:bodyPr/>
          <a:lstStyle/>
          <a:p>
            <a:fld id="{4FBD5869-E701-44DB-B9C5-C7F7FB528C06}" type="slidenum">
              <a:rPr lang="en-US" smtClean="0"/>
              <a:pPr/>
              <a:t>13</a:t>
            </a:fld>
            <a:endParaRPr lang="en-US" dirty="0"/>
          </a:p>
        </p:txBody>
      </p:sp>
      <p:sp>
        <p:nvSpPr>
          <p:cNvPr id="8" name="Header Placeholder 3">
            <a:extLst>
              <a:ext uri="{FF2B5EF4-FFF2-40B4-BE49-F238E27FC236}">
                <a16:creationId xmlns:a16="http://schemas.microsoft.com/office/drawing/2014/main" id="{0BB38D8E-8240-4C95-9A6C-A6A8A487E28F}"/>
              </a:ext>
            </a:extLst>
          </p:cNvPr>
          <p:cNvSpPr txBox="1">
            <a:spLocks/>
          </p:cNvSpPr>
          <p:nvPr/>
        </p:nvSpPr>
        <p:spPr>
          <a:xfrm>
            <a:off x="228600" y="228600"/>
            <a:ext cx="5120640" cy="274320"/>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Generating Income for Living</a:t>
            </a:r>
            <a:endParaRPr lang="en-US" dirty="0"/>
          </a:p>
        </p:txBody>
      </p:sp>
      <p:sp>
        <p:nvSpPr>
          <p:cNvPr id="9" name="Footer Placeholder 5">
            <a:extLst>
              <a:ext uri="{FF2B5EF4-FFF2-40B4-BE49-F238E27FC236}">
                <a16:creationId xmlns:a16="http://schemas.microsoft.com/office/drawing/2014/main" id="{150C1A95-1A3E-4965-9E9D-A46D459CADC3}"/>
              </a:ext>
            </a:extLst>
          </p:cNvPr>
          <p:cNvSpPr txBox="1">
            <a:spLocks/>
          </p:cNvSpPr>
          <p:nvPr/>
        </p:nvSpPr>
        <p:spPr>
          <a:xfrm>
            <a:off x="5394960" y="228600"/>
            <a:ext cx="1371600" cy="274320"/>
          </a:xfrm>
          <a:prstGeom prst="rect">
            <a:avLst/>
          </a:prstGeom>
        </p:spPr>
        <p:txBody>
          <a:bodyPr vert="horz" lIns="0" tIns="0" rIns="0" bIns="0" rtlCol="0" anchor="t"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l-PL"/>
              <a:t>RTSI CUPPT 07</a:t>
            </a:r>
            <a:r>
              <a:rPr lang="en-US"/>
              <a:t>/</a:t>
            </a:r>
            <a:r>
              <a:rPr lang="pl-PL"/>
              <a:t>18</a:t>
            </a:r>
            <a:endParaRPr lang="en-US" dirty="0"/>
          </a:p>
        </p:txBody>
      </p:sp>
    </p:spTree>
    <p:extLst>
      <p:ext uri="{BB962C8B-B14F-4D97-AF65-F5344CB8AC3E}">
        <p14:creationId xmlns:p14="http://schemas.microsoft.com/office/powerpoint/2010/main" val="1855806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Times New Roman" panose="02020603050405020304" pitchFamily="18" charset="0"/>
                <a:cs typeface="Times New Roman" panose="02020603050405020304" pitchFamily="18" charset="0"/>
              </a:rPr>
              <a:t>Main Point: Retirement Is Changing.</a:t>
            </a:r>
          </a:p>
          <a:p>
            <a:endParaRPr lang="en-US" sz="900" b="0" dirty="0">
              <a:latin typeface="Times New Roman" panose="02020603050405020304" pitchFamily="18" charset="0"/>
              <a:cs typeface="Times New Roman" panose="02020603050405020304" pitchFamily="18" charset="0"/>
            </a:endParaRPr>
          </a:p>
          <a:p>
            <a:r>
              <a:rPr lang="en-US" sz="900" b="0" dirty="0">
                <a:latin typeface="Times New Roman" panose="02020603050405020304" pitchFamily="18" charset="0"/>
                <a:cs typeface="Times New Roman" panose="02020603050405020304" pitchFamily="18" charset="0"/>
              </a:rPr>
              <a:t>Let’s talk briefly about the history of retirement. </a:t>
            </a:r>
          </a:p>
          <a:p>
            <a:r>
              <a:rPr lang="en-US" sz="900" b="0" dirty="0">
                <a:latin typeface="Times New Roman" panose="02020603050405020304" pitchFamily="18" charset="0"/>
                <a:cs typeface="Times New Roman" panose="02020603050405020304" pitchFamily="18" charset="0"/>
              </a:rPr>
              <a:t>Retirement is a fairly new concept. Consider that in the early 1900s, life expectancy was still in the 40s in the United States. It wasn’t until the 1940s that life expectancy first exceeded 60 years.  </a:t>
            </a:r>
          </a:p>
          <a:p>
            <a:pPr>
              <a:spcBef>
                <a:spcPts val="568"/>
              </a:spcBef>
            </a:pPr>
            <a:r>
              <a:rPr lang="en-US" sz="900" b="0" dirty="0">
                <a:latin typeface="Times New Roman" panose="02020603050405020304" pitchFamily="18" charset="0"/>
                <a:cs typeface="Times New Roman" panose="02020603050405020304" pitchFamily="18" charset="0"/>
              </a:rPr>
              <a:t>Social Security was started in the 1930s. The Social Security Act was signed by FDR on 8/14/35. Taxes were collected for the first time in January 1937 and the first one-time, lump-sum payments were made that same month. Regular ongoing monthly benefits started in January 1940. It was developed while life expectancy was still quite low. (Source: http://www.ssa.gov/history/hfaq.html)</a:t>
            </a:r>
          </a:p>
          <a:p>
            <a:r>
              <a:rPr lang="en-US" sz="900" b="0" dirty="0">
                <a:latin typeface="Times New Roman" panose="02020603050405020304" pitchFamily="18" charset="0"/>
                <a:cs typeface="Times New Roman" panose="02020603050405020304" pitchFamily="18" charset="0"/>
              </a:rPr>
              <a:t>Here are some examples of how retirement has changed over the years:</a:t>
            </a:r>
          </a:p>
          <a:p>
            <a:pPr>
              <a:spcBef>
                <a:spcPts val="568"/>
              </a:spcBef>
            </a:pPr>
            <a:r>
              <a:rPr lang="en-US" sz="900" b="0" dirty="0">
                <a:latin typeface="Times New Roman" panose="02020603050405020304" pitchFamily="18" charset="0"/>
                <a:cs typeface="Times New Roman" panose="02020603050405020304" pitchFamily="18" charset="0"/>
              </a:rPr>
              <a:t>[Click] In the past, interest rates were on a declining trend. Will they continue rising in the future?</a:t>
            </a:r>
          </a:p>
          <a:p>
            <a:pPr>
              <a:spcBef>
                <a:spcPts val="568"/>
              </a:spcBef>
            </a:pPr>
            <a:r>
              <a:rPr lang="en-US" sz="900" b="0" dirty="0">
                <a:latin typeface="Times New Roman" panose="02020603050405020304" pitchFamily="18" charset="0"/>
                <a:cs typeface="Times New Roman" panose="02020603050405020304" pitchFamily="18" charset="0"/>
              </a:rPr>
              <a:t>[Click] Historically, investors saw fewer investment choices for retirement. Today there are more options, but will they be more targeted in the future?</a:t>
            </a:r>
          </a:p>
          <a:p>
            <a:pPr>
              <a:spcBef>
                <a:spcPts val="568"/>
              </a:spcBef>
            </a:pPr>
            <a:r>
              <a:rPr lang="en-US" sz="900" b="0" dirty="0">
                <a:latin typeface="Times New Roman" panose="02020603050405020304" pitchFamily="18" charset="0"/>
                <a:cs typeface="Times New Roman" panose="02020603050405020304" pitchFamily="18" charset="0"/>
              </a:rPr>
              <a:t>[Click] The responsibility of retirement saving was traditionally shared between the individual and the employer. Over the years, we’ve seen a shift making individuals responsible for their future in retirement.</a:t>
            </a:r>
          </a:p>
          <a:p>
            <a:pPr>
              <a:spcBef>
                <a:spcPts val="568"/>
              </a:spcBef>
            </a:pPr>
            <a:r>
              <a:rPr lang="en-US" sz="900" b="0" dirty="0">
                <a:latin typeface="Times New Roman" panose="02020603050405020304" pitchFamily="18" charset="0"/>
                <a:cs typeface="Times New Roman" panose="02020603050405020304" pitchFamily="18" charset="0"/>
              </a:rPr>
              <a:t>[Click] Lifespans have changed, too. People are living longer than ever and need to plan for a longer retirement. </a:t>
            </a:r>
          </a:p>
          <a:p>
            <a:pPr>
              <a:spcBef>
                <a:spcPts val="568"/>
              </a:spcBef>
            </a:pPr>
            <a:r>
              <a:rPr lang="en-US" sz="900" b="0" dirty="0">
                <a:latin typeface="Times New Roman" panose="02020603050405020304" pitchFamily="18" charset="0"/>
                <a:cs typeface="Times New Roman" panose="02020603050405020304" pitchFamily="18" charset="0"/>
              </a:rPr>
              <a:t>[Click] We have seen significant inflation in the past, and we can’t be certain what will happen in the future. </a:t>
            </a:r>
          </a:p>
          <a:p>
            <a:endParaRPr lang="en-US" sz="900" dirty="0">
              <a:latin typeface="Times New Roman" panose="02020603050405020304" pitchFamily="18" charset="0"/>
              <a:cs typeface="Times New Roman" panose="02020603050405020304" pitchFamily="18" charset="0"/>
            </a:endParaRPr>
          </a:p>
          <a:p>
            <a:r>
              <a:rPr lang="en-US" sz="900" dirty="0">
                <a:latin typeface="Times New Roman" panose="02020603050405020304" pitchFamily="18" charset="0"/>
                <a:cs typeface="Times New Roman" panose="02020603050405020304" pitchFamily="18" charset="0"/>
              </a:rPr>
              <a:t>Transition</a:t>
            </a:r>
            <a:r>
              <a:rPr lang="en-US" sz="900" b="0" dirty="0">
                <a:latin typeface="Times New Roman" panose="02020603050405020304" pitchFamily="18" charset="0"/>
                <a:cs typeface="Times New Roman" panose="02020603050405020304" pitchFamily="18" charset="0"/>
              </a:rPr>
              <a:t>: Let’s take a look at the first question on your quiz…if you invested $10,000 in a Money Market</a:t>
            </a:r>
            <a:r>
              <a:rPr lang="pl-PL" sz="900" b="0" dirty="0">
                <a:latin typeface="Times New Roman" panose="02020603050405020304" pitchFamily="18" charset="0"/>
                <a:cs typeface="Times New Roman" panose="02020603050405020304" pitchFamily="18" charset="0"/>
              </a:rPr>
              <a:t> </a:t>
            </a:r>
            <a:r>
              <a:rPr lang="en-US" sz="900" b="0" dirty="0">
                <a:latin typeface="Times New Roman" panose="02020603050405020304" pitchFamily="18" charset="0"/>
                <a:cs typeface="Times New Roman" panose="02020603050405020304" pitchFamily="18" charset="0"/>
              </a:rPr>
              <a:t>Account today for one year, what could you buy with the interest earned?</a:t>
            </a:r>
          </a:p>
          <a:p>
            <a:pPr>
              <a:spcBef>
                <a:spcPts val="568"/>
              </a:spcBef>
            </a:pPr>
            <a:endParaRPr lang="en-US" sz="900" b="0" dirty="0">
              <a:latin typeface="Times New Roman" panose="02020603050405020304" pitchFamily="18" charset="0"/>
              <a:cs typeface="Times New Roman" panose="02020603050405020304" pitchFamily="18" charset="0"/>
            </a:endParaRPr>
          </a:p>
          <a:p>
            <a:endParaRPr lang="en-US" sz="900" b="0" dirty="0">
              <a:latin typeface="Times New Roman" panose="02020603050405020304" pitchFamily="18" charset="0"/>
              <a:cs typeface="Times New Roman" panose="02020603050405020304" pitchFamily="18" charset="0"/>
            </a:endParaRPr>
          </a:p>
          <a:p>
            <a:endParaRPr lang="en-US" sz="900" b="0" dirty="0">
              <a:latin typeface="Times New Roman" panose="02020603050405020304" pitchFamily="18" charset="0"/>
              <a:cs typeface="Times New Roman" panose="02020603050405020304" pitchFamily="18" charset="0"/>
            </a:endParaRPr>
          </a:p>
          <a:p>
            <a:endParaRPr lang="en-US" sz="900" b="0" dirty="0">
              <a:latin typeface="Times New Roman" panose="02020603050405020304" pitchFamily="18" charset="0"/>
              <a:cs typeface="Times New Roman" panose="02020603050405020304" pitchFamily="18" charset="0"/>
            </a:endParaRPr>
          </a:p>
        </p:txBody>
      </p:sp>
      <p:sp>
        <p:nvSpPr>
          <p:cNvPr id="5" name="Date Placeholder 4"/>
          <p:cNvSpPr>
            <a:spLocks noGrp="1"/>
          </p:cNvSpPr>
          <p:nvPr>
            <p:ph type="dt" idx="11"/>
          </p:nvPr>
        </p:nvSpPr>
        <p:spPr/>
        <p:txBody>
          <a:bodyPr/>
          <a:lstStyle/>
          <a:p>
            <a:fld id="{49204CB8-C9A5-4DA2-9EA0-9AD5ED6841BC}" type="datetime1">
              <a:rPr lang="en-US" smtClean="0"/>
              <a:t>4/18/2019</a:t>
            </a:fld>
            <a:endParaRPr lang="en-US" dirty="0"/>
          </a:p>
        </p:txBody>
      </p:sp>
      <p:sp>
        <p:nvSpPr>
          <p:cNvPr id="7" name="Slide Number Placeholder 6"/>
          <p:cNvSpPr>
            <a:spLocks noGrp="1"/>
          </p:cNvSpPr>
          <p:nvPr>
            <p:ph type="sldNum" sz="quarter" idx="13"/>
          </p:nvPr>
        </p:nvSpPr>
        <p:spPr/>
        <p:txBody>
          <a:bodyPr/>
          <a:lstStyle/>
          <a:p>
            <a:fld id="{4FBD5869-E701-44DB-B9C5-C7F7FB528C06}" type="slidenum">
              <a:rPr lang="en-US" smtClean="0"/>
              <a:pPr/>
              <a:t>14</a:t>
            </a:fld>
            <a:endParaRPr lang="en-US" dirty="0"/>
          </a:p>
        </p:txBody>
      </p:sp>
      <p:sp>
        <p:nvSpPr>
          <p:cNvPr id="8" name="Header Placeholder 3">
            <a:extLst>
              <a:ext uri="{FF2B5EF4-FFF2-40B4-BE49-F238E27FC236}">
                <a16:creationId xmlns:a16="http://schemas.microsoft.com/office/drawing/2014/main" id="{93F988B8-2A60-4E0C-BA44-E4E1444EAA4C}"/>
              </a:ext>
            </a:extLst>
          </p:cNvPr>
          <p:cNvSpPr txBox="1">
            <a:spLocks/>
          </p:cNvSpPr>
          <p:nvPr/>
        </p:nvSpPr>
        <p:spPr>
          <a:xfrm>
            <a:off x="228600" y="228600"/>
            <a:ext cx="5120640" cy="274320"/>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Generating Income for Living</a:t>
            </a:r>
            <a:endParaRPr lang="en-US" dirty="0"/>
          </a:p>
        </p:txBody>
      </p:sp>
      <p:sp>
        <p:nvSpPr>
          <p:cNvPr id="9" name="Footer Placeholder 5">
            <a:extLst>
              <a:ext uri="{FF2B5EF4-FFF2-40B4-BE49-F238E27FC236}">
                <a16:creationId xmlns:a16="http://schemas.microsoft.com/office/drawing/2014/main" id="{66575E13-3740-4D52-A94E-F5C9A76CFAAE}"/>
              </a:ext>
            </a:extLst>
          </p:cNvPr>
          <p:cNvSpPr txBox="1">
            <a:spLocks/>
          </p:cNvSpPr>
          <p:nvPr/>
        </p:nvSpPr>
        <p:spPr>
          <a:xfrm>
            <a:off x="5394960" y="228600"/>
            <a:ext cx="1371600" cy="274320"/>
          </a:xfrm>
          <a:prstGeom prst="rect">
            <a:avLst/>
          </a:prstGeom>
        </p:spPr>
        <p:txBody>
          <a:bodyPr vert="horz" lIns="0" tIns="0" rIns="0" bIns="0" rtlCol="0" anchor="t"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l-PL"/>
              <a:t>RTSI CUPPT 07</a:t>
            </a:r>
            <a:r>
              <a:rPr lang="en-US"/>
              <a:t>/</a:t>
            </a:r>
            <a:r>
              <a:rPr lang="pl-PL"/>
              <a:t>18</a:t>
            </a:r>
            <a:endParaRPr lang="en-US" dirty="0"/>
          </a:p>
        </p:txBody>
      </p:sp>
    </p:spTree>
    <p:extLst>
      <p:ext uri="{BB962C8B-B14F-4D97-AF65-F5344CB8AC3E}">
        <p14:creationId xmlns:p14="http://schemas.microsoft.com/office/powerpoint/2010/main" val="2467685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Times New Roman" panose="02020603050405020304" pitchFamily="18" charset="0"/>
                <a:cs typeface="Times New Roman" panose="02020603050405020304" pitchFamily="18" charset="0"/>
              </a:rPr>
              <a:t>Main Point: Retirement Is Changing.</a:t>
            </a:r>
          </a:p>
          <a:p>
            <a:endParaRPr lang="en-US" sz="900" b="0" dirty="0">
              <a:latin typeface="Times New Roman" panose="02020603050405020304" pitchFamily="18" charset="0"/>
              <a:cs typeface="Times New Roman" panose="02020603050405020304" pitchFamily="18" charset="0"/>
            </a:endParaRPr>
          </a:p>
          <a:p>
            <a:r>
              <a:rPr lang="en-US" sz="900" b="0" dirty="0">
                <a:latin typeface="Times New Roman" panose="02020603050405020304" pitchFamily="18" charset="0"/>
                <a:cs typeface="Times New Roman" panose="02020603050405020304" pitchFamily="18" charset="0"/>
              </a:rPr>
              <a:t>Let’s talk briefly about the history of retirement. </a:t>
            </a:r>
          </a:p>
          <a:p>
            <a:r>
              <a:rPr lang="en-US" sz="900" b="0" dirty="0">
                <a:latin typeface="Times New Roman" panose="02020603050405020304" pitchFamily="18" charset="0"/>
                <a:cs typeface="Times New Roman" panose="02020603050405020304" pitchFamily="18" charset="0"/>
              </a:rPr>
              <a:t>Retirement is a fairly new concept. Consider that in the early 1900s, life expectancy was still in the 40s in the United States. It wasn’t until the 1940s that life expectancy first exceeded 60 years.  </a:t>
            </a:r>
          </a:p>
          <a:p>
            <a:pPr>
              <a:spcBef>
                <a:spcPts val="568"/>
              </a:spcBef>
            </a:pPr>
            <a:r>
              <a:rPr lang="en-US" sz="900" b="0" dirty="0">
                <a:latin typeface="Times New Roman" panose="02020603050405020304" pitchFamily="18" charset="0"/>
                <a:cs typeface="Times New Roman" panose="02020603050405020304" pitchFamily="18" charset="0"/>
              </a:rPr>
              <a:t>Social Security was started in the 1930s. The Social Security Act was signed by FDR on 8/14/35. Taxes were collected for the first time in January 1937 and the first one-time, lump-sum payments were made that same month. Regular ongoing monthly benefits started in January 1940. It was developed while life expectancy was still quite low. (Source: http://www.ssa.gov/history/hfaq.html)</a:t>
            </a:r>
          </a:p>
          <a:p>
            <a:r>
              <a:rPr lang="en-US" sz="900" b="0" dirty="0">
                <a:latin typeface="Times New Roman" panose="02020603050405020304" pitchFamily="18" charset="0"/>
                <a:cs typeface="Times New Roman" panose="02020603050405020304" pitchFamily="18" charset="0"/>
              </a:rPr>
              <a:t>Here are some examples of how retirement has changed over the years:</a:t>
            </a:r>
          </a:p>
          <a:p>
            <a:pPr>
              <a:spcBef>
                <a:spcPts val="568"/>
              </a:spcBef>
            </a:pPr>
            <a:r>
              <a:rPr lang="en-US" sz="900" b="0" dirty="0">
                <a:latin typeface="Times New Roman" panose="02020603050405020304" pitchFamily="18" charset="0"/>
                <a:cs typeface="Times New Roman" panose="02020603050405020304" pitchFamily="18" charset="0"/>
              </a:rPr>
              <a:t>[Click] In the past, interest rates were on a declining trend. Will they continue rising in the future?</a:t>
            </a:r>
          </a:p>
          <a:p>
            <a:pPr>
              <a:spcBef>
                <a:spcPts val="568"/>
              </a:spcBef>
            </a:pPr>
            <a:r>
              <a:rPr lang="en-US" sz="900" b="0" dirty="0">
                <a:latin typeface="Times New Roman" panose="02020603050405020304" pitchFamily="18" charset="0"/>
                <a:cs typeface="Times New Roman" panose="02020603050405020304" pitchFamily="18" charset="0"/>
              </a:rPr>
              <a:t>[Click] Historically, investors saw fewer investment choices for retirement. Today there are more options, but will they be more targeted in the future?</a:t>
            </a:r>
          </a:p>
          <a:p>
            <a:pPr>
              <a:spcBef>
                <a:spcPts val="568"/>
              </a:spcBef>
            </a:pPr>
            <a:r>
              <a:rPr lang="en-US" sz="900" b="0" dirty="0">
                <a:latin typeface="Times New Roman" panose="02020603050405020304" pitchFamily="18" charset="0"/>
                <a:cs typeface="Times New Roman" panose="02020603050405020304" pitchFamily="18" charset="0"/>
              </a:rPr>
              <a:t>[Click] The responsibility of retirement saving was traditionally shared between the individual and the employer. Over the years, we’ve seen a shift making individuals responsible for their future in retirement.</a:t>
            </a:r>
          </a:p>
          <a:p>
            <a:pPr>
              <a:spcBef>
                <a:spcPts val="568"/>
              </a:spcBef>
            </a:pPr>
            <a:r>
              <a:rPr lang="en-US" sz="900" b="0" dirty="0">
                <a:latin typeface="Times New Roman" panose="02020603050405020304" pitchFamily="18" charset="0"/>
                <a:cs typeface="Times New Roman" panose="02020603050405020304" pitchFamily="18" charset="0"/>
              </a:rPr>
              <a:t>[Click] Lifespans have changed, too. People are living longer than ever and need to plan for a longer retirement. </a:t>
            </a:r>
          </a:p>
          <a:p>
            <a:pPr>
              <a:spcBef>
                <a:spcPts val="568"/>
              </a:spcBef>
            </a:pPr>
            <a:r>
              <a:rPr lang="en-US" sz="900" b="0" dirty="0">
                <a:latin typeface="Times New Roman" panose="02020603050405020304" pitchFamily="18" charset="0"/>
                <a:cs typeface="Times New Roman" panose="02020603050405020304" pitchFamily="18" charset="0"/>
              </a:rPr>
              <a:t>[Click] We have seen significant inflation in the past, and we can’t be certain what will happen in the future. </a:t>
            </a:r>
          </a:p>
          <a:p>
            <a:endParaRPr lang="en-US" sz="900" b="0" dirty="0">
              <a:latin typeface="Times New Roman" panose="02020603050405020304" pitchFamily="18" charset="0"/>
              <a:cs typeface="Times New Roman" panose="02020603050405020304" pitchFamily="18" charset="0"/>
            </a:endParaRPr>
          </a:p>
          <a:p>
            <a:r>
              <a:rPr lang="en-US" sz="900" dirty="0">
                <a:latin typeface="Times New Roman" panose="02020603050405020304" pitchFamily="18" charset="0"/>
                <a:cs typeface="Times New Roman" panose="02020603050405020304" pitchFamily="18" charset="0"/>
              </a:rPr>
              <a:t>Transition</a:t>
            </a:r>
            <a:r>
              <a:rPr lang="en-US" sz="900" b="0" dirty="0">
                <a:latin typeface="Times New Roman" panose="02020603050405020304" pitchFamily="18" charset="0"/>
                <a:cs typeface="Times New Roman" panose="02020603050405020304" pitchFamily="18" charset="0"/>
              </a:rPr>
              <a:t>: Let’s take a look at the first question on your quiz…if you invested $10,000 in a Money Market</a:t>
            </a:r>
            <a:r>
              <a:rPr lang="pl-PL" sz="900" b="0" dirty="0">
                <a:latin typeface="Times New Roman" panose="02020603050405020304" pitchFamily="18" charset="0"/>
                <a:cs typeface="Times New Roman" panose="02020603050405020304" pitchFamily="18" charset="0"/>
              </a:rPr>
              <a:t> </a:t>
            </a:r>
            <a:r>
              <a:rPr lang="en-US" sz="900" b="0" dirty="0">
                <a:latin typeface="Times New Roman" panose="02020603050405020304" pitchFamily="18" charset="0"/>
                <a:cs typeface="Times New Roman" panose="02020603050405020304" pitchFamily="18" charset="0"/>
              </a:rPr>
              <a:t>Account today for one year, what could you buy with the interest earned?</a:t>
            </a:r>
          </a:p>
          <a:p>
            <a:pPr>
              <a:spcBef>
                <a:spcPts val="568"/>
              </a:spcBef>
            </a:pPr>
            <a:endParaRPr lang="en-US" sz="900" b="0" dirty="0">
              <a:latin typeface="Times New Roman" panose="02020603050405020304" pitchFamily="18" charset="0"/>
              <a:cs typeface="Times New Roman" panose="02020603050405020304" pitchFamily="18" charset="0"/>
            </a:endParaRPr>
          </a:p>
          <a:p>
            <a:endParaRPr lang="en-US" sz="900" b="0" dirty="0">
              <a:latin typeface="Times New Roman" panose="02020603050405020304" pitchFamily="18" charset="0"/>
              <a:cs typeface="Times New Roman" panose="02020603050405020304" pitchFamily="18" charset="0"/>
            </a:endParaRPr>
          </a:p>
          <a:p>
            <a:endParaRPr lang="en-US" sz="900" b="0" dirty="0">
              <a:latin typeface="Times New Roman" panose="02020603050405020304" pitchFamily="18" charset="0"/>
              <a:cs typeface="Times New Roman" panose="02020603050405020304" pitchFamily="18" charset="0"/>
            </a:endParaRPr>
          </a:p>
          <a:p>
            <a:endParaRPr lang="en-US" sz="900" b="0" dirty="0">
              <a:latin typeface="Times New Roman" panose="02020603050405020304" pitchFamily="18" charset="0"/>
              <a:cs typeface="Times New Roman" panose="02020603050405020304" pitchFamily="18" charset="0"/>
            </a:endParaRPr>
          </a:p>
        </p:txBody>
      </p:sp>
      <p:sp>
        <p:nvSpPr>
          <p:cNvPr id="5" name="Date Placeholder 4"/>
          <p:cNvSpPr>
            <a:spLocks noGrp="1"/>
          </p:cNvSpPr>
          <p:nvPr>
            <p:ph type="dt" idx="11"/>
          </p:nvPr>
        </p:nvSpPr>
        <p:spPr/>
        <p:txBody>
          <a:bodyPr/>
          <a:lstStyle/>
          <a:p>
            <a:fld id="{49204CB8-C9A5-4DA2-9EA0-9AD5ED6841BC}" type="datetime1">
              <a:rPr lang="en-US" smtClean="0"/>
              <a:t>4/18/2019</a:t>
            </a:fld>
            <a:endParaRPr lang="en-US" dirty="0"/>
          </a:p>
        </p:txBody>
      </p:sp>
      <p:sp>
        <p:nvSpPr>
          <p:cNvPr id="7" name="Slide Number Placeholder 6"/>
          <p:cNvSpPr>
            <a:spLocks noGrp="1"/>
          </p:cNvSpPr>
          <p:nvPr>
            <p:ph type="sldNum" sz="quarter" idx="13"/>
          </p:nvPr>
        </p:nvSpPr>
        <p:spPr/>
        <p:txBody>
          <a:bodyPr/>
          <a:lstStyle/>
          <a:p>
            <a:fld id="{4FBD5869-E701-44DB-B9C5-C7F7FB528C06}" type="slidenum">
              <a:rPr lang="en-US" smtClean="0"/>
              <a:pPr/>
              <a:t>15</a:t>
            </a:fld>
            <a:endParaRPr lang="en-US" dirty="0"/>
          </a:p>
        </p:txBody>
      </p:sp>
      <p:sp>
        <p:nvSpPr>
          <p:cNvPr id="6" name="Header Placeholder 3">
            <a:extLst>
              <a:ext uri="{FF2B5EF4-FFF2-40B4-BE49-F238E27FC236}">
                <a16:creationId xmlns:a16="http://schemas.microsoft.com/office/drawing/2014/main" id="{D4826A39-5D41-4208-96E4-82CAC66F669C}"/>
              </a:ext>
            </a:extLst>
          </p:cNvPr>
          <p:cNvSpPr txBox="1">
            <a:spLocks/>
          </p:cNvSpPr>
          <p:nvPr/>
        </p:nvSpPr>
        <p:spPr>
          <a:xfrm>
            <a:off x="228600" y="228600"/>
            <a:ext cx="5120640" cy="274320"/>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Generating Income for Living</a:t>
            </a:r>
            <a:endParaRPr lang="en-US" dirty="0"/>
          </a:p>
        </p:txBody>
      </p:sp>
      <p:sp>
        <p:nvSpPr>
          <p:cNvPr id="8" name="Footer Placeholder 5">
            <a:extLst>
              <a:ext uri="{FF2B5EF4-FFF2-40B4-BE49-F238E27FC236}">
                <a16:creationId xmlns:a16="http://schemas.microsoft.com/office/drawing/2014/main" id="{120C523A-C891-42E3-8BC3-814B2EF2DE70}"/>
              </a:ext>
            </a:extLst>
          </p:cNvPr>
          <p:cNvSpPr txBox="1">
            <a:spLocks/>
          </p:cNvSpPr>
          <p:nvPr/>
        </p:nvSpPr>
        <p:spPr>
          <a:xfrm>
            <a:off x="5394960" y="228600"/>
            <a:ext cx="1371600" cy="274320"/>
          </a:xfrm>
          <a:prstGeom prst="rect">
            <a:avLst/>
          </a:prstGeom>
        </p:spPr>
        <p:txBody>
          <a:bodyPr vert="horz" lIns="0" tIns="0" rIns="0" bIns="0" rtlCol="0" anchor="t"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l-PL"/>
              <a:t>RTSI CUPPT 07</a:t>
            </a:r>
            <a:r>
              <a:rPr lang="en-US"/>
              <a:t>/</a:t>
            </a:r>
            <a:r>
              <a:rPr lang="pl-PL"/>
              <a:t>18</a:t>
            </a:r>
            <a:endParaRPr lang="en-US" dirty="0"/>
          </a:p>
        </p:txBody>
      </p:sp>
    </p:spTree>
    <p:extLst>
      <p:ext uri="{BB962C8B-B14F-4D97-AF65-F5344CB8AC3E}">
        <p14:creationId xmlns:p14="http://schemas.microsoft.com/office/powerpoint/2010/main" val="2536563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Times New Roman" panose="02020603050405020304" pitchFamily="18" charset="0"/>
                <a:cs typeface="Times New Roman" panose="02020603050405020304" pitchFamily="18" charset="0"/>
              </a:rPr>
              <a:t>Main Point: Retirement Is Changing.</a:t>
            </a:r>
          </a:p>
          <a:p>
            <a:endParaRPr lang="en-US" sz="900" b="0" dirty="0">
              <a:latin typeface="Times New Roman" panose="02020603050405020304" pitchFamily="18" charset="0"/>
              <a:cs typeface="Times New Roman" panose="02020603050405020304" pitchFamily="18" charset="0"/>
            </a:endParaRPr>
          </a:p>
          <a:p>
            <a:r>
              <a:rPr lang="en-US" sz="900" b="0" dirty="0">
                <a:latin typeface="Times New Roman" panose="02020603050405020304" pitchFamily="18" charset="0"/>
                <a:cs typeface="Times New Roman" panose="02020603050405020304" pitchFamily="18" charset="0"/>
              </a:rPr>
              <a:t>Let’s talk briefly about the history of retirement. </a:t>
            </a:r>
          </a:p>
          <a:p>
            <a:r>
              <a:rPr lang="en-US" sz="900" b="0" dirty="0">
                <a:latin typeface="Times New Roman" panose="02020603050405020304" pitchFamily="18" charset="0"/>
                <a:cs typeface="Times New Roman" panose="02020603050405020304" pitchFamily="18" charset="0"/>
              </a:rPr>
              <a:t>Retirement is a fairly new concept. Consider that in the early 1900s, life expectancy was still in the 40s in the United States. It wasn’t until the 1940s that life expectancy first exceeded 60 years.  </a:t>
            </a:r>
          </a:p>
          <a:p>
            <a:pPr>
              <a:spcBef>
                <a:spcPts val="568"/>
              </a:spcBef>
            </a:pPr>
            <a:r>
              <a:rPr lang="en-US" sz="900" b="0" dirty="0">
                <a:latin typeface="Times New Roman" panose="02020603050405020304" pitchFamily="18" charset="0"/>
                <a:cs typeface="Times New Roman" panose="02020603050405020304" pitchFamily="18" charset="0"/>
              </a:rPr>
              <a:t>Social Security was started in the 1930s. The Social Security Act was signed by FDR on 8/14/35. Taxes were collected for the first time in January 1937 and the first one-time, lump-sum payments were made that same month. Regular ongoing monthly benefits started in January 1940. It was developed while life expectancy was still quite low. (Source: http://www.ssa.gov/history/hfaq.html)</a:t>
            </a:r>
          </a:p>
          <a:p>
            <a:r>
              <a:rPr lang="en-US" sz="900" b="0" dirty="0">
                <a:latin typeface="Times New Roman" panose="02020603050405020304" pitchFamily="18" charset="0"/>
                <a:cs typeface="Times New Roman" panose="02020603050405020304" pitchFamily="18" charset="0"/>
              </a:rPr>
              <a:t>Here are some examples of how retirement has changed over the years:</a:t>
            </a:r>
          </a:p>
          <a:p>
            <a:pPr>
              <a:spcBef>
                <a:spcPts val="568"/>
              </a:spcBef>
            </a:pPr>
            <a:r>
              <a:rPr lang="en-US" sz="900" b="0" dirty="0">
                <a:latin typeface="Times New Roman" panose="02020603050405020304" pitchFamily="18" charset="0"/>
                <a:cs typeface="Times New Roman" panose="02020603050405020304" pitchFamily="18" charset="0"/>
              </a:rPr>
              <a:t>[Click] In the past, interest rates were on a declining trend. Will they continue rising in the future?</a:t>
            </a:r>
          </a:p>
          <a:p>
            <a:pPr>
              <a:spcBef>
                <a:spcPts val="568"/>
              </a:spcBef>
            </a:pPr>
            <a:r>
              <a:rPr lang="en-US" sz="900" b="0" dirty="0">
                <a:latin typeface="Times New Roman" panose="02020603050405020304" pitchFamily="18" charset="0"/>
                <a:cs typeface="Times New Roman" panose="02020603050405020304" pitchFamily="18" charset="0"/>
              </a:rPr>
              <a:t>[Click] Historically, investors saw fewer investment choices for retirement. Today there are more options, but will they be more targeted in the future?</a:t>
            </a:r>
          </a:p>
          <a:p>
            <a:pPr>
              <a:spcBef>
                <a:spcPts val="568"/>
              </a:spcBef>
            </a:pPr>
            <a:r>
              <a:rPr lang="en-US" sz="900" b="0" dirty="0">
                <a:latin typeface="Times New Roman" panose="02020603050405020304" pitchFamily="18" charset="0"/>
                <a:cs typeface="Times New Roman" panose="02020603050405020304" pitchFamily="18" charset="0"/>
              </a:rPr>
              <a:t>[Click] The responsibility of retirement saving was traditionally shared between the individual and the employer. Over the years, we’ve seen a shift making individuals responsible for their future in retirement.</a:t>
            </a:r>
          </a:p>
          <a:p>
            <a:pPr>
              <a:spcBef>
                <a:spcPts val="568"/>
              </a:spcBef>
            </a:pPr>
            <a:r>
              <a:rPr lang="en-US" sz="900" b="0" dirty="0">
                <a:latin typeface="Times New Roman" panose="02020603050405020304" pitchFamily="18" charset="0"/>
                <a:cs typeface="Times New Roman" panose="02020603050405020304" pitchFamily="18" charset="0"/>
              </a:rPr>
              <a:t>[Click] Lifespans have changed, too. People are living longer than ever and need to plan for a longer retirement. </a:t>
            </a:r>
          </a:p>
          <a:p>
            <a:pPr>
              <a:spcBef>
                <a:spcPts val="568"/>
              </a:spcBef>
            </a:pPr>
            <a:r>
              <a:rPr lang="en-US" sz="900" b="0" dirty="0">
                <a:latin typeface="Times New Roman" panose="02020603050405020304" pitchFamily="18" charset="0"/>
                <a:cs typeface="Times New Roman" panose="02020603050405020304" pitchFamily="18" charset="0"/>
              </a:rPr>
              <a:t>[Click] We have seen significant inflation in the past, and we can’t be certain what will happen in the future. </a:t>
            </a:r>
          </a:p>
          <a:p>
            <a:endParaRPr lang="en-US" sz="900" b="0" dirty="0">
              <a:latin typeface="Times New Roman" panose="02020603050405020304" pitchFamily="18" charset="0"/>
              <a:cs typeface="Times New Roman" panose="02020603050405020304" pitchFamily="18" charset="0"/>
            </a:endParaRPr>
          </a:p>
          <a:p>
            <a:r>
              <a:rPr lang="en-US" sz="900" dirty="0">
                <a:latin typeface="Times New Roman" panose="02020603050405020304" pitchFamily="18" charset="0"/>
                <a:cs typeface="Times New Roman" panose="02020603050405020304" pitchFamily="18" charset="0"/>
              </a:rPr>
              <a:t>Transition: </a:t>
            </a:r>
            <a:r>
              <a:rPr lang="en-US" sz="900" b="0" dirty="0">
                <a:latin typeface="Times New Roman" panose="02020603050405020304" pitchFamily="18" charset="0"/>
                <a:cs typeface="Times New Roman" panose="02020603050405020304" pitchFamily="18" charset="0"/>
              </a:rPr>
              <a:t>Let’s take a look at the first question on your quiz…if you invested $10,000 in a Money Market</a:t>
            </a:r>
            <a:r>
              <a:rPr lang="pl-PL" sz="900" b="0" dirty="0">
                <a:latin typeface="Times New Roman" panose="02020603050405020304" pitchFamily="18" charset="0"/>
                <a:cs typeface="Times New Roman" panose="02020603050405020304" pitchFamily="18" charset="0"/>
              </a:rPr>
              <a:t> </a:t>
            </a:r>
            <a:r>
              <a:rPr lang="en-US" sz="900" b="0" dirty="0">
                <a:latin typeface="Times New Roman" panose="02020603050405020304" pitchFamily="18" charset="0"/>
                <a:cs typeface="Times New Roman" panose="02020603050405020304" pitchFamily="18" charset="0"/>
              </a:rPr>
              <a:t>Account today for one year, what could you buy with the interest earned?</a:t>
            </a:r>
          </a:p>
          <a:p>
            <a:pPr>
              <a:spcBef>
                <a:spcPts val="568"/>
              </a:spcBef>
            </a:pPr>
            <a:endParaRPr lang="en-US" sz="900" b="0" dirty="0">
              <a:latin typeface="Times New Roman" panose="02020603050405020304" pitchFamily="18" charset="0"/>
              <a:cs typeface="Times New Roman" panose="02020603050405020304" pitchFamily="18" charset="0"/>
            </a:endParaRPr>
          </a:p>
          <a:p>
            <a:endParaRPr lang="en-US" sz="900" b="0" dirty="0">
              <a:latin typeface="Times New Roman" panose="02020603050405020304" pitchFamily="18" charset="0"/>
              <a:cs typeface="Times New Roman" panose="02020603050405020304" pitchFamily="18" charset="0"/>
            </a:endParaRPr>
          </a:p>
          <a:p>
            <a:endParaRPr lang="en-US" sz="900" b="0" dirty="0">
              <a:latin typeface="Times New Roman" panose="02020603050405020304" pitchFamily="18" charset="0"/>
              <a:cs typeface="Times New Roman" panose="02020603050405020304" pitchFamily="18" charset="0"/>
            </a:endParaRPr>
          </a:p>
          <a:p>
            <a:endParaRPr lang="en-US" sz="900" b="0" dirty="0">
              <a:latin typeface="Times New Roman" panose="02020603050405020304" pitchFamily="18" charset="0"/>
              <a:cs typeface="Times New Roman" panose="02020603050405020304" pitchFamily="18" charset="0"/>
            </a:endParaRPr>
          </a:p>
        </p:txBody>
      </p:sp>
      <p:sp>
        <p:nvSpPr>
          <p:cNvPr id="5" name="Date Placeholder 4"/>
          <p:cNvSpPr>
            <a:spLocks noGrp="1"/>
          </p:cNvSpPr>
          <p:nvPr>
            <p:ph type="dt" idx="11"/>
          </p:nvPr>
        </p:nvSpPr>
        <p:spPr/>
        <p:txBody>
          <a:bodyPr/>
          <a:lstStyle/>
          <a:p>
            <a:fld id="{49204CB8-C9A5-4DA2-9EA0-9AD5ED6841BC}" type="datetime1">
              <a:rPr lang="en-US" smtClean="0"/>
              <a:t>4/18/2019</a:t>
            </a:fld>
            <a:endParaRPr lang="en-US" dirty="0"/>
          </a:p>
        </p:txBody>
      </p:sp>
      <p:sp>
        <p:nvSpPr>
          <p:cNvPr id="7" name="Slide Number Placeholder 6"/>
          <p:cNvSpPr>
            <a:spLocks noGrp="1"/>
          </p:cNvSpPr>
          <p:nvPr>
            <p:ph type="sldNum" sz="quarter" idx="13"/>
          </p:nvPr>
        </p:nvSpPr>
        <p:spPr/>
        <p:txBody>
          <a:bodyPr/>
          <a:lstStyle/>
          <a:p>
            <a:fld id="{4FBD5869-E701-44DB-B9C5-C7F7FB528C06}" type="slidenum">
              <a:rPr lang="en-US" smtClean="0"/>
              <a:pPr/>
              <a:t>16</a:t>
            </a:fld>
            <a:endParaRPr lang="en-US" dirty="0"/>
          </a:p>
        </p:txBody>
      </p:sp>
      <p:sp>
        <p:nvSpPr>
          <p:cNvPr id="6" name="Header Placeholder 3">
            <a:extLst>
              <a:ext uri="{FF2B5EF4-FFF2-40B4-BE49-F238E27FC236}">
                <a16:creationId xmlns:a16="http://schemas.microsoft.com/office/drawing/2014/main" id="{ABFE58B0-E72C-4143-A6D3-71729D01A0B6}"/>
              </a:ext>
            </a:extLst>
          </p:cNvPr>
          <p:cNvSpPr txBox="1">
            <a:spLocks/>
          </p:cNvSpPr>
          <p:nvPr/>
        </p:nvSpPr>
        <p:spPr>
          <a:xfrm>
            <a:off x="228600" y="228600"/>
            <a:ext cx="5120640" cy="274320"/>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Generating Income for Living</a:t>
            </a:r>
            <a:endParaRPr lang="en-US" dirty="0"/>
          </a:p>
        </p:txBody>
      </p:sp>
      <p:sp>
        <p:nvSpPr>
          <p:cNvPr id="8" name="Footer Placeholder 5">
            <a:extLst>
              <a:ext uri="{FF2B5EF4-FFF2-40B4-BE49-F238E27FC236}">
                <a16:creationId xmlns:a16="http://schemas.microsoft.com/office/drawing/2014/main" id="{B7D35549-DE47-4603-B1D4-A32F1DF72ECF}"/>
              </a:ext>
            </a:extLst>
          </p:cNvPr>
          <p:cNvSpPr txBox="1">
            <a:spLocks/>
          </p:cNvSpPr>
          <p:nvPr/>
        </p:nvSpPr>
        <p:spPr>
          <a:xfrm>
            <a:off x="5394960" y="228600"/>
            <a:ext cx="1371600" cy="274320"/>
          </a:xfrm>
          <a:prstGeom prst="rect">
            <a:avLst/>
          </a:prstGeom>
        </p:spPr>
        <p:txBody>
          <a:bodyPr vert="horz" lIns="0" tIns="0" rIns="0" bIns="0" rtlCol="0" anchor="t"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l-PL"/>
              <a:t>RTSI CUPPT 07</a:t>
            </a:r>
            <a:r>
              <a:rPr lang="en-US"/>
              <a:t>/</a:t>
            </a:r>
            <a:r>
              <a:rPr lang="pl-PL"/>
              <a:t>18</a:t>
            </a:r>
            <a:endParaRPr lang="en-US" dirty="0"/>
          </a:p>
        </p:txBody>
      </p:sp>
    </p:spTree>
    <p:extLst>
      <p:ext uri="{BB962C8B-B14F-4D97-AF65-F5344CB8AC3E}">
        <p14:creationId xmlns:p14="http://schemas.microsoft.com/office/powerpoint/2010/main" val="50674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latin typeface="Times New Roman" panose="02020603050405020304" pitchFamily="18" charset="0"/>
                <a:cs typeface="Times New Roman" panose="02020603050405020304" pitchFamily="18" charset="0"/>
              </a:rPr>
              <a:t>As you know, we are in a situation with historically low interest rates. Just walk into your local bank and ask them about their current rate on a savings account. Because of these low rates, people who thought that they could simply put money into very conservative accounts are facing the harsh reality that they will likely have to look elsewhere for needed income. Let me show you what I mean. </a:t>
            </a:r>
          </a:p>
          <a:p>
            <a:r>
              <a:rPr lang="en-US" dirty="0">
                <a:latin typeface="Times New Roman" panose="02020603050405020304" pitchFamily="18" charset="0"/>
                <a:cs typeface="Times New Roman" panose="02020603050405020304" pitchFamily="18" charset="0"/>
              </a:rPr>
              <a:t>[Click] </a:t>
            </a:r>
            <a:r>
              <a:rPr lang="en-US" b="0" dirty="0">
                <a:latin typeface="Times New Roman" panose="02020603050405020304" pitchFamily="18" charset="0"/>
                <a:cs typeface="Times New Roman" panose="02020603050405020304" pitchFamily="18" charset="0"/>
              </a:rPr>
              <a:t>As of December 31, 2018, if you invested $10,000 in a money market account for one year, you would earn about $16—or enough for a small latte at your favorite coffee shop. A one-year CD would earn you around $61—enough for three movie tickets...</a:t>
            </a:r>
          </a:p>
          <a:p>
            <a:pPr>
              <a:spcAft>
                <a:spcPts val="1108"/>
              </a:spcAft>
            </a:pPr>
            <a:r>
              <a:rPr lang="en-US" b="0" dirty="0">
                <a:latin typeface="Times New Roman" panose="02020603050405020304" pitchFamily="18" charset="0"/>
                <a:cs typeface="Times New Roman" panose="02020603050405020304" pitchFamily="18" charset="0"/>
              </a:rPr>
              <a:t>And if you’re thinking a 10-year Treasury is much better, guess again. Earning approximately $280, you might only have enough for a trip to the grocery store. And if you factor in inflation and taxes, these meager yields look even worse.</a:t>
            </a:r>
          </a:p>
          <a:p>
            <a:pPr defTabSz="864626">
              <a:spcAft>
                <a:spcPts val="1108"/>
              </a:spcAft>
              <a:defRPr/>
            </a:pPr>
            <a:r>
              <a:rPr lang="en-US" b="0" kern="900" spc="-9" dirty="0">
                <a:latin typeface="Times New Roman" panose="02020603050405020304" pitchFamily="18" charset="0"/>
                <a:cs typeface="Times New Roman" panose="02020603050405020304" pitchFamily="18" charset="0"/>
              </a:rPr>
              <a:t>Sources: </a:t>
            </a:r>
            <a:r>
              <a:rPr lang="en-US" b="0" dirty="0">
                <a:latin typeface="Times New Roman" panose="02020603050405020304" pitchFamily="18" charset="0"/>
                <a:cs typeface="Times New Roman" panose="02020603050405020304" pitchFamily="18" charset="0"/>
              </a:rPr>
              <a:t>FRED; Federal Reserve. Money Market Accounts yield data is from FRED: </a:t>
            </a:r>
            <a:r>
              <a:rPr lang="en-US" sz="1200" b="0" kern="1200" dirty="0">
                <a:solidFill>
                  <a:schemeClr val="tx1"/>
                </a:solidFill>
                <a:latin typeface="Times New Roman" panose="02020603050405020304" pitchFamily="18" charset="0"/>
                <a:cs typeface="Times New Roman" panose="02020603050405020304" pitchFamily="18" charset="0"/>
              </a:rPr>
              <a:t>https://fred.stlouisfed.org/series/MMNRNJ#0</a:t>
            </a:r>
            <a:r>
              <a:rPr lang="en-US" b="0" dirty="0">
                <a:latin typeface="Times New Roman" panose="02020603050405020304" pitchFamily="18" charset="0"/>
                <a:cs typeface="Times New Roman" panose="02020603050405020304" pitchFamily="18" charset="0"/>
              </a:rPr>
              <a:t>. 1-Year CDs yield data is from FRED: </a:t>
            </a:r>
            <a:r>
              <a:rPr lang="en-US" sz="1200" b="0" kern="1200" dirty="0">
                <a:solidFill>
                  <a:schemeClr val="tx1"/>
                </a:solidFill>
                <a:latin typeface="Times New Roman" panose="02020603050405020304" pitchFamily="18" charset="0"/>
                <a:cs typeface="Times New Roman" panose="02020603050405020304" pitchFamily="18" charset="0"/>
              </a:rPr>
              <a:t>https://fred.stlouisfed.org/series/CD12NRNJ#0</a:t>
            </a:r>
            <a:r>
              <a:rPr lang="en-US" b="0" dirty="0">
                <a:latin typeface="Times New Roman" panose="02020603050405020304" pitchFamily="18" charset="0"/>
                <a:cs typeface="Times New Roman" panose="02020603050405020304" pitchFamily="18" charset="0"/>
              </a:rPr>
              <a:t>. 10-Year Treasury Yield is from the Federal Reserve’s H.15 Report. Amount earned on a 1-Year $10,000 investment assumes the investment is made on the as of date above. Internal sources: Federal Reserve’s website.</a:t>
            </a:r>
          </a:p>
          <a:p>
            <a:endParaRPr lang="en-US" b="0" dirty="0">
              <a:latin typeface="Times New Roman" panose="02020603050405020304" pitchFamily="18" charset="0"/>
              <a:cs typeface="Times New Roman" panose="02020603050405020304" pitchFamily="18" charset="0"/>
            </a:endParaRPr>
          </a:p>
        </p:txBody>
      </p:sp>
      <p:sp>
        <p:nvSpPr>
          <p:cNvPr id="5" name="Date Placeholder 4"/>
          <p:cNvSpPr>
            <a:spLocks noGrp="1"/>
          </p:cNvSpPr>
          <p:nvPr>
            <p:ph type="dt" idx="11"/>
          </p:nvPr>
        </p:nvSpPr>
        <p:spPr/>
        <p:txBody>
          <a:bodyPr/>
          <a:lstStyle/>
          <a:p>
            <a:fld id="{088C9678-F018-45EA-B253-4C472CA89020}" type="datetime1">
              <a:rPr lang="en-US" smtClean="0"/>
              <a:t>4/18/2019</a:t>
            </a:fld>
            <a:endParaRPr lang="en-US" dirty="0"/>
          </a:p>
        </p:txBody>
      </p:sp>
      <p:sp>
        <p:nvSpPr>
          <p:cNvPr id="7" name="Slide Number Placeholder 6"/>
          <p:cNvSpPr>
            <a:spLocks noGrp="1"/>
          </p:cNvSpPr>
          <p:nvPr>
            <p:ph type="sldNum" sz="quarter" idx="13"/>
          </p:nvPr>
        </p:nvSpPr>
        <p:spPr/>
        <p:txBody>
          <a:bodyPr/>
          <a:lstStyle/>
          <a:p>
            <a:fld id="{4FBD5869-E701-44DB-B9C5-C7F7FB528C06}" type="slidenum">
              <a:rPr lang="en-US" smtClean="0"/>
              <a:pPr/>
              <a:t>17</a:t>
            </a:fld>
            <a:endParaRPr lang="en-US" dirty="0"/>
          </a:p>
        </p:txBody>
      </p:sp>
      <p:sp>
        <p:nvSpPr>
          <p:cNvPr id="8" name="Header Placeholder 3">
            <a:extLst>
              <a:ext uri="{FF2B5EF4-FFF2-40B4-BE49-F238E27FC236}">
                <a16:creationId xmlns:a16="http://schemas.microsoft.com/office/drawing/2014/main" id="{52274EBC-3CE7-4011-AFCD-25C6D51686BF}"/>
              </a:ext>
            </a:extLst>
          </p:cNvPr>
          <p:cNvSpPr txBox="1">
            <a:spLocks/>
          </p:cNvSpPr>
          <p:nvPr/>
        </p:nvSpPr>
        <p:spPr>
          <a:xfrm>
            <a:off x="228600" y="228600"/>
            <a:ext cx="5120640" cy="274320"/>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Generating Income for Living</a:t>
            </a:r>
          </a:p>
        </p:txBody>
      </p:sp>
      <p:sp>
        <p:nvSpPr>
          <p:cNvPr id="9" name="Footer Placeholder 5">
            <a:extLst>
              <a:ext uri="{FF2B5EF4-FFF2-40B4-BE49-F238E27FC236}">
                <a16:creationId xmlns:a16="http://schemas.microsoft.com/office/drawing/2014/main" id="{48DBBFDC-2D95-45AA-81BF-E407BD0610FC}"/>
              </a:ext>
            </a:extLst>
          </p:cNvPr>
          <p:cNvSpPr txBox="1">
            <a:spLocks/>
          </p:cNvSpPr>
          <p:nvPr/>
        </p:nvSpPr>
        <p:spPr>
          <a:xfrm>
            <a:off x="5394960" y="228600"/>
            <a:ext cx="1371600" cy="274320"/>
          </a:xfrm>
          <a:prstGeom prst="rect">
            <a:avLst/>
          </a:prstGeom>
        </p:spPr>
        <p:txBody>
          <a:bodyPr vert="horz" lIns="0" tIns="0" rIns="0" bIns="0" rtlCol="0" anchor="t"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l-PL"/>
              <a:t>RTSI CUPPT 07</a:t>
            </a:r>
            <a:r>
              <a:rPr lang="en-US"/>
              <a:t>/</a:t>
            </a:r>
            <a:r>
              <a:rPr lang="pl-PL"/>
              <a:t>18</a:t>
            </a:r>
            <a:endParaRPr lang="en-US" dirty="0"/>
          </a:p>
        </p:txBody>
      </p:sp>
    </p:spTree>
    <p:extLst>
      <p:ext uri="{BB962C8B-B14F-4D97-AF65-F5344CB8AC3E}">
        <p14:creationId xmlns:p14="http://schemas.microsoft.com/office/powerpoint/2010/main" val="23778083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b="1" dirty="0">
                <a:latin typeface="Times New Roman" panose="02020603050405020304" pitchFamily="18" charset="0"/>
                <a:cs typeface="Times New Roman" panose="02020603050405020304" pitchFamily="18" charset="0"/>
              </a:rPr>
              <a:t>Main Point: Transition slide.</a:t>
            </a:r>
          </a:p>
          <a:p>
            <a:endParaRPr lang="en-US" dirty="0"/>
          </a:p>
        </p:txBody>
      </p:sp>
      <p:sp>
        <p:nvSpPr>
          <p:cNvPr id="5" name="Date Placeholder 4"/>
          <p:cNvSpPr>
            <a:spLocks noGrp="1"/>
          </p:cNvSpPr>
          <p:nvPr>
            <p:ph type="dt" idx="11"/>
          </p:nvPr>
        </p:nvSpPr>
        <p:spPr/>
        <p:txBody>
          <a:bodyPr/>
          <a:lstStyle/>
          <a:p>
            <a:fld id="{7FC34109-F750-41AC-A041-C4E14206EC0C}" type="datetime1">
              <a:rPr lang="en-US" smtClean="0"/>
              <a:t>4/18/2019</a:t>
            </a:fld>
            <a:endParaRPr lang="en-US" dirty="0"/>
          </a:p>
        </p:txBody>
      </p:sp>
      <p:sp>
        <p:nvSpPr>
          <p:cNvPr id="7" name="Slide Number Placeholder 6"/>
          <p:cNvSpPr>
            <a:spLocks noGrp="1"/>
          </p:cNvSpPr>
          <p:nvPr>
            <p:ph type="sldNum" sz="quarter" idx="13"/>
          </p:nvPr>
        </p:nvSpPr>
        <p:spPr/>
        <p:txBody>
          <a:bodyPr/>
          <a:lstStyle/>
          <a:p>
            <a:fld id="{4FBD5869-E701-44DB-B9C5-C7F7FB528C06}" type="slidenum">
              <a:rPr lang="en-US" smtClean="0"/>
              <a:pPr/>
              <a:t>18</a:t>
            </a:fld>
            <a:endParaRPr lang="en-US" dirty="0"/>
          </a:p>
        </p:txBody>
      </p:sp>
      <p:sp>
        <p:nvSpPr>
          <p:cNvPr id="8" name="Header Placeholder 3">
            <a:extLst>
              <a:ext uri="{FF2B5EF4-FFF2-40B4-BE49-F238E27FC236}">
                <a16:creationId xmlns:a16="http://schemas.microsoft.com/office/drawing/2014/main" id="{592CDD32-1DF8-42A3-908C-0ED3EBDFF927}"/>
              </a:ext>
            </a:extLst>
          </p:cNvPr>
          <p:cNvSpPr txBox="1">
            <a:spLocks/>
          </p:cNvSpPr>
          <p:nvPr/>
        </p:nvSpPr>
        <p:spPr>
          <a:xfrm>
            <a:off x="228600" y="228600"/>
            <a:ext cx="5120640" cy="274320"/>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Generating Income for Living</a:t>
            </a:r>
            <a:endParaRPr lang="en-US" dirty="0"/>
          </a:p>
        </p:txBody>
      </p:sp>
      <p:sp>
        <p:nvSpPr>
          <p:cNvPr id="9" name="Footer Placeholder 5">
            <a:extLst>
              <a:ext uri="{FF2B5EF4-FFF2-40B4-BE49-F238E27FC236}">
                <a16:creationId xmlns:a16="http://schemas.microsoft.com/office/drawing/2014/main" id="{1DFF1E1A-77A3-4A75-8FA4-FD1BC04A2703}"/>
              </a:ext>
            </a:extLst>
          </p:cNvPr>
          <p:cNvSpPr txBox="1">
            <a:spLocks/>
          </p:cNvSpPr>
          <p:nvPr/>
        </p:nvSpPr>
        <p:spPr>
          <a:xfrm>
            <a:off x="5394960" y="228600"/>
            <a:ext cx="1371600" cy="274320"/>
          </a:xfrm>
          <a:prstGeom prst="rect">
            <a:avLst/>
          </a:prstGeom>
        </p:spPr>
        <p:txBody>
          <a:bodyPr vert="horz" lIns="0" tIns="0" rIns="0" bIns="0" rtlCol="0" anchor="t"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l-PL"/>
              <a:t>RTSI CUPPT 07</a:t>
            </a:r>
            <a:r>
              <a:rPr lang="en-US"/>
              <a:t>/</a:t>
            </a:r>
            <a:r>
              <a:rPr lang="pl-PL"/>
              <a:t>18</a:t>
            </a:r>
            <a:endParaRPr lang="en-US" dirty="0"/>
          </a:p>
        </p:txBody>
      </p:sp>
    </p:spTree>
    <p:extLst>
      <p:ext uri="{BB962C8B-B14F-4D97-AF65-F5344CB8AC3E}">
        <p14:creationId xmlns:p14="http://schemas.microsoft.com/office/powerpoint/2010/main" val="4161547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Times New Roman" panose="02020603050405020304" pitchFamily="18" charset="0"/>
                <a:cs typeface="Times New Roman" panose="02020603050405020304" pitchFamily="18" charset="0"/>
              </a:rPr>
              <a:t>Main Point: People are concerned.</a:t>
            </a:r>
          </a:p>
          <a:p>
            <a:endParaRPr lang="en-US" sz="1200" b="1" dirty="0"/>
          </a:p>
          <a:p>
            <a:pPr>
              <a:spcAft>
                <a:spcPts val="1200"/>
              </a:spcAft>
            </a:pPr>
            <a:r>
              <a:rPr lang="en-US" sz="1000" b="0" dirty="0">
                <a:latin typeface="Times New Roman" panose="02020603050405020304" pitchFamily="18" charset="0"/>
                <a:cs typeface="Times New Roman" panose="02020603050405020304" pitchFamily="18" charset="0"/>
              </a:rPr>
              <a:t>By a show of hands, who is concerned about generating income in retirement to meet your expenses? Well, you are not alone. According to our recent RISE Survey, 45% are concerned about managing their retirement income to meet their retirement expenses.</a:t>
            </a:r>
            <a:r>
              <a:rPr lang="en-US" sz="1000" b="0" baseline="30000" dirty="0">
                <a:latin typeface="Times New Roman" panose="02020603050405020304" pitchFamily="18" charset="0"/>
                <a:cs typeface="Times New Roman" panose="02020603050405020304" pitchFamily="18" charset="0"/>
              </a:rPr>
              <a:t>1</a:t>
            </a:r>
            <a:endParaRPr lang="en-US" sz="1000" b="0" dirty="0">
              <a:latin typeface="Times New Roman" panose="02020603050405020304" pitchFamily="18" charset="0"/>
              <a:cs typeface="Times New Roman" panose="02020603050405020304" pitchFamily="18" charset="0"/>
            </a:endParaRPr>
          </a:p>
          <a:p>
            <a:r>
              <a:rPr lang="en-US" sz="1000" b="0" dirty="0">
                <a:latin typeface="Times New Roman" panose="02020603050405020304" pitchFamily="18" charset="0"/>
                <a:cs typeface="Times New Roman" panose="02020603050405020304" pitchFamily="18" charset="0"/>
              </a:rPr>
              <a:t>1. The Franklin Templeton Retirement Income Strategies and Expectations (RISE) survey was conducted online among a sample of 2,002 adults comprising 1,002 men and 1,000 women 18 years of age or older. The survey was administered between January 17 and 25, 2018, by ORC International’s Online CARAVAN</a:t>
            </a:r>
            <a:r>
              <a:rPr lang="en-US" sz="1000" b="0" baseline="30000" dirty="0">
                <a:latin typeface="Times New Roman" panose="02020603050405020304" pitchFamily="18" charset="0"/>
                <a:cs typeface="Times New Roman" panose="02020603050405020304" pitchFamily="18" charset="0"/>
              </a:rPr>
              <a:t>®</a:t>
            </a:r>
            <a:r>
              <a:rPr lang="en-US" sz="1000" b="0" dirty="0">
                <a:latin typeface="Times New Roman" panose="02020603050405020304" pitchFamily="18" charset="0"/>
                <a:cs typeface="Times New Roman" panose="02020603050405020304" pitchFamily="18" charset="0"/>
              </a:rPr>
              <a:t>, which is not affiliated with Franklin Templeton Investments. Data is weighted to gender, age, geographic region, education and race. The custom-designed weighting program assigns a weighting factor to the data based on current population statistics from the U.S. Census Bureau.</a:t>
            </a:r>
          </a:p>
          <a:p>
            <a:endParaRPr lang="en-US" dirty="0"/>
          </a:p>
        </p:txBody>
      </p:sp>
      <p:sp>
        <p:nvSpPr>
          <p:cNvPr id="5" name="Date Placeholder 4"/>
          <p:cNvSpPr>
            <a:spLocks noGrp="1"/>
          </p:cNvSpPr>
          <p:nvPr>
            <p:ph type="dt" idx="11"/>
          </p:nvPr>
        </p:nvSpPr>
        <p:spPr/>
        <p:txBody>
          <a:bodyPr/>
          <a:lstStyle/>
          <a:p>
            <a:fld id="{AD42C922-6399-4FE6-86F9-E40EEE3C58A6}" type="datetime1">
              <a:rPr lang="en-US" smtClean="0"/>
              <a:t>4/18/2019</a:t>
            </a:fld>
            <a:endParaRPr lang="en-US" dirty="0"/>
          </a:p>
        </p:txBody>
      </p:sp>
      <p:sp>
        <p:nvSpPr>
          <p:cNvPr id="7" name="Slide Number Placeholder 6"/>
          <p:cNvSpPr>
            <a:spLocks noGrp="1"/>
          </p:cNvSpPr>
          <p:nvPr>
            <p:ph type="sldNum" sz="quarter" idx="13"/>
          </p:nvPr>
        </p:nvSpPr>
        <p:spPr/>
        <p:txBody>
          <a:bodyPr/>
          <a:lstStyle/>
          <a:p>
            <a:fld id="{4FBD5869-E701-44DB-B9C5-C7F7FB528C06}" type="slidenum">
              <a:rPr lang="en-US" smtClean="0"/>
              <a:pPr/>
              <a:t>1</a:t>
            </a:fld>
            <a:endParaRPr lang="en-US" dirty="0"/>
          </a:p>
        </p:txBody>
      </p:sp>
      <p:sp>
        <p:nvSpPr>
          <p:cNvPr id="8" name="Header Placeholder 3">
            <a:extLst>
              <a:ext uri="{FF2B5EF4-FFF2-40B4-BE49-F238E27FC236}">
                <a16:creationId xmlns:a16="http://schemas.microsoft.com/office/drawing/2014/main" id="{3DF63B8B-2CF6-4657-9904-61C6BF874937}"/>
              </a:ext>
            </a:extLst>
          </p:cNvPr>
          <p:cNvSpPr txBox="1">
            <a:spLocks/>
          </p:cNvSpPr>
          <p:nvPr/>
        </p:nvSpPr>
        <p:spPr>
          <a:xfrm>
            <a:off x="228600" y="228600"/>
            <a:ext cx="5120640" cy="274320"/>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Generating Income for Living</a:t>
            </a:r>
            <a:endParaRPr lang="en-US" dirty="0"/>
          </a:p>
        </p:txBody>
      </p:sp>
      <p:sp>
        <p:nvSpPr>
          <p:cNvPr id="9" name="Footer Placeholder 5">
            <a:extLst>
              <a:ext uri="{FF2B5EF4-FFF2-40B4-BE49-F238E27FC236}">
                <a16:creationId xmlns:a16="http://schemas.microsoft.com/office/drawing/2014/main" id="{7042C361-172C-4340-A6F8-18F57DEC5A3B}"/>
              </a:ext>
            </a:extLst>
          </p:cNvPr>
          <p:cNvSpPr txBox="1">
            <a:spLocks/>
          </p:cNvSpPr>
          <p:nvPr/>
        </p:nvSpPr>
        <p:spPr>
          <a:xfrm>
            <a:off x="5394960" y="228600"/>
            <a:ext cx="1371600" cy="274320"/>
          </a:xfrm>
          <a:prstGeom prst="rect">
            <a:avLst/>
          </a:prstGeom>
        </p:spPr>
        <p:txBody>
          <a:bodyPr vert="horz" lIns="0" tIns="0" rIns="0" bIns="0" rtlCol="0" anchor="t"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l-PL"/>
              <a:t>RTSI CUPPT 07</a:t>
            </a:r>
            <a:r>
              <a:rPr lang="en-US"/>
              <a:t>/</a:t>
            </a:r>
            <a:r>
              <a:rPr lang="pl-PL"/>
              <a:t>18</a:t>
            </a:r>
            <a:endParaRPr lang="en-US" dirty="0"/>
          </a:p>
        </p:txBody>
      </p:sp>
    </p:spTree>
    <p:extLst>
      <p:ext uri="{BB962C8B-B14F-4D97-AF65-F5344CB8AC3E}">
        <p14:creationId xmlns:p14="http://schemas.microsoft.com/office/powerpoint/2010/main" val="24237508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Main Point: Prioritize your goals and concerns.</a:t>
            </a:r>
          </a:p>
          <a:p>
            <a:endParaRPr lang="en-US" b="0" dirty="0">
              <a:latin typeface="Times New Roman" panose="02020603050405020304" pitchFamily="18" charset="0"/>
              <a:cs typeface="Times New Roman" panose="02020603050405020304" pitchFamily="18" charset="0"/>
            </a:endParaRPr>
          </a:p>
          <a:p>
            <a:pPr>
              <a:defRPr/>
            </a:pPr>
            <a:r>
              <a:rPr lang="en-US" b="0" dirty="0">
                <a:latin typeface="Times New Roman" panose="02020603050405020304" pitchFamily="18" charset="0"/>
                <a:cs typeface="Times New Roman" panose="02020603050405020304" pitchFamily="18" charset="0"/>
              </a:rPr>
              <a:t>The first and perhaps the most important building block of a retirement income plan is to prioritize your goals and concerns. A good retirement strategy should balance both. A plan that focuses on goals and does not address your concerns may keep you up at night as you worry about unaddressed issues and risks. Similarly, a plan that only addresses concerns and does not consider your goals runs the risk of implementing a strategy that is not personally rewarding. </a:t>
            </a:r>
          </a:p>
          <a:p>
            <a:endParaRPr lang="en-US" b="0" dirty="0">
              <a:latin typeface="Times New Roman" panose="02020603050405020304" pitchFamily="18" charset="0"/>
              <a:cs typeface="Times New Roman" panose="02020603050405020304" pitchFamily="18" charset="0"/>
            </a:endParaRPr>
          </a:p>
          <a:p>
            <a:r>
              <a:rPr lang="en-US" b="0" dirty="0">
                <a:latin typeface="Times New Roman" panose="02020603050405020304" pitchFamily="18" charset="0"/>
                <a:cs typeface="Times New Roman" panose="02020603050405020304" pitchFamily="18" charset="0"/>
              </a:rPr>
              <a:t>Everyone is different. For you, going to school might be an important goal. For someone else, travel may be at the top of their list. It is the same with concerns; some may be worried about taxes. Others may be worried about outliving their savings. </a:t>
            </a:r>
          </a:p>
          <a:p>
            <a:endParaRPr lang="en-US" b="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Transition: </a:t>
            </a:r>
            <a:r>
              <a:rPr lang="en-US" b="0" dirty="0">
                <a:latin typeface="Times New Roman" panose="02020603050405020304" pitchFamily="18" charset="0"/>
                <a:cs typeface="Times New Roman" panose="02020603050405020304" pitchFamily="18" charset="0"/>
              </a:rPr>
              <a:t>The next step is to translate these goals and concerns into expenses. Many of you may already think this way, and in fact, 82% of all retirement-income calculations are based on an estimate of monthly expenses.</a:t>
            </a:r>
            <a:r>
              <a:rPr lang="en-US" b="0" baseline="30000" dirty="0">
                <a:latin typeface="Times New Roman" panose="02020603050405020304" pitchFamily="18" charset="0"/>
                <a:cs typeface="Times New Roman" panose="02020603050405020304" pitchFamily="18" charset="0"/>
              </a:rPr>
              <a:t>1</a:t>
            </a:r>
          </a:p>
          <a:p>
            <a:endParaRPr lang="en-US" b="0" baseline="30000" dirty="0">
              <a:latin typeface="Times New Roman" panose="02020603050405020304" pitchFamily="18" charset="0"/>
              <a:cs typeface="Times New Roman" panose="02020603050405020304" pitchFamily="18" charset="0"/>
            </a:endParaRPr>
          </a:p>
          <a:p>
            <a:r>
              <a:rPr lang="en-US" b="0" dirty="0">
                <a:latin typeface="Times New Roman" panose="02020603050405020304" pitchFamily="18" charset="0"/>
                <a:cs typeface="Times New Roman" panose="02020603050405020304" pitchFamily="18" charset="0"/>
              </a:rPr>
              <a:t>1. Cogent Research</a:t>
            </a:r>
            <a:r>
              <a:rPr lang="en-US" b="0" baseline="30000" dirty="0">
                <a:latin typeface="Times New Roman" panose="02020603050405020304" pitchFamily="18" charset="0"/>
                <a:cs typeface="Times New Roman" panose="02020603050405020304" pitchFamily="18" charset="0"/>
              </a:rPr>
              <a:t>®</a:t>
            </a:r>
            <a:r>
              <a:rPr lang="en-US" b="0" dirty="0">
                <a:latin typeface="Times New Roman" panose="02020603050405020304" pitchFamily="18" charset="0"/>
                <a:cs typeface="Times New Roman" panose="02020603050405020304" pitchFamily="18" charset="0"/>
              </a:rPr>
              <a:t>: In-Retirement Income™ 2011. </a:t>
            </a:r>
          </a:p>
          <a:p>
            <a:endParaRPr lang="en-US" b="0" dirty="0">
              <a:latin typeface="Times New Roman" panose="02020603050405020304" pitchFamily="18" charset="0"/>
              <a:cs typeface="Times New Roman" panose="02020603050405020304" pitchFamily="18" charset="0"/>
            </a:endParaRPr>
          </a:p>
        </p:txBody>
      </p:sp>
      <p:sp>
        <p:nvSpPr>
          <p:cNvPr id="5" name="Date Placeholder 4"/>
          <p:cNvSpPr>
            <a:spLocks noGrp="1"/>
          </p:cNvSpPr>
          <p:nvPr>
            <p:ph type="dt" idx="11"/>
          </p:nvPr>
        </p:nvSpPr>
        <p:spPr/>
        <p:txBody>
          <a:bodyPr/>
          <a:lstStyle/>
          <a:p>
            <a:fld id="{810D4A64-7943-4A36-8C1B-AEABB648B093}" type="datetime1">
              <a:rPr lang="en-US" smtClean="0"/>
              <a:t>4/18/2019</a:t>
            </a:fld>
            <a:endParaRPr lang="en-US" dirty="0"/>
          </a:p>
        </p:txBody>
      </p:sp>
      <p:sp>
        <p:nvSpPr>
          <p:cNvPr id="7" name="Slide Number Placeholder 6"/>
          <p:cNvSpPr>
            <a:spLocks noGrp="1"/>
          </p:cNvSpPr>
          <p:nvPr>
            <p:ph type="sldNum" sz="quarter" idx="13"/>
          </p:nvPr>
        </p:nvSpPr>
        <p:spPr/>
        <p:txBody>
          <a:bodyPr/>
          <a:lstStyle/>
          <a:p>
            <a:fld id="{4FBD5869-E701-44DB-B9C5-C7F7FB528C06}" type="slidenum">
              <a:rPr lang="en-US" smtClean="0"/>
              <a:pPr/>
              <a:t>19</a:t>
            </a:fld>
            <a:endParaRPr lang="en-US" dirty="0"/>
          </a:p>
        </p:txBody>
      </p:sp>
      <p:sp>
        <p:nvSpPr>
          <p:cNvPr id="8" name="Header Placeholder 3">
            <a:extLst>
              <a:ext uri="{FF2B5EF4-FFF2-40B4-BE49-F238E27FC236}">
                <a16:creationId xmlns:a16="http://schemas.microsoft.com/office/drawing/2014/main" id="{BF986758-25C3-4B74-B488-F63B65CBC433}"/>
              </a:ext>
            </a:extLst>
          </p:cNvPr>
          <p:cNvSpPr txBox="1">
            <a:spLocks/>
          </p:cNvSpPr>
          <p:nvPr/>
        </p:nvSpPr>
        <p:spPr>
          <a:xfrm>
            <a:off x="228600" y="228600"/>
            <a:ext cx="5120640" cy="274320"/>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Generating Income for Living</a:t>
            </a:r>
            <a:endParaRPr lang="en-US" dirty="0"/>
          </a:p>
        </p:txBody>
      </p:sp>
      <p:sp>
        <p:nvSpPr>
          <p:cNvPr id="9" name="Footer Placeholder 5">
            <a:extLst>
              <a:ext uri="{FF2B5EF4-FFF2-40B4-BE49-F238E27FC236}">
                <a16:creationId xmlns:a16="http://schemas.microsoft.com/office/drawing/2014/main" id="{644DF3F2-11AE-4EAA-B627-39CE1B63756D}"/>
              </a:ext>
            </a:extLst>
          </p:cNvPr>
          <p:cNvSpPr txBox="1">
            <a:spLocks/>
          </p:cNvSpPr>
          <p:nvPr/>
        </p:nvSpPr>
        <p:spPr>
          <a:xfrm>
            <a:off x="5394960" y="228600"/>
            <a:ext cx="1371600" cy="274320"/>
          </a:xfrm>
          <a:prstGeom prst="rect">
            <a:avLst/>
          </a:prstGeom>
        </p:spPr>
        <p:txBody>
          <a:bodyPr vert="horz" lIns="0" tIns="0" rIns="0" bIns="0" rtlCol="0" anchor="t"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l-PL"/>
              <a:t>RTSI CUPPT 07</a:t>
            </a:r>
            <a:r>
              <a:rPr lang="en-US"/>
              <a:t>/</a:t>
            </a:r>
            <a:r>
              <a:rPr lang="pl-PL"/>
              <a:t>18</a:t>
            </a:r>
            <a:endParaRPr lang="en-US" dirty="0"/>
          </a:p>
        </p:txBody>
      </p:sp>
    </p:spTree>
    <p:extLst>
      <p:ext uri="{BB962C8B-B14F-4D97-AF65-F5344CB8AC3E}">
        <p14:creationId xmlns:p14="http://schemas.microsoft.com/office/powerpoint/2010/main" val="24271608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Main Point: Not all retirement expenses are the same.</a:t>
            </a:r>
          </a:p>
          <a:p>
            <a:endParaRPr lang="en-US" b="0" dirty="0">
              <a:latin typeface="Times New Roman" panose="02020603050405020304" pitchFamily="18" charset="0"/>
              <a:cs typeface="Times New Roman" panose="02020603050405020304" pitchFamily="18" charset="0"/>
            </a:endParaRPr>
          </a:p>
          <a:p>
            <a:r>
              <a:rPr lang="en-US" b="0" dirty="0">
                <a:latin typeface="Times New Roman" panose="02020603050405020304" pitchFamily="18" charset="0"/>
                <a:cs typeface="Times New Roman" panose="02020603050405020304" pitchFamily="18" charset="0"/>
              </a:rPr>
              <a:t>In general, there are two ways to look at your expenses. </a:t>
            </a:r>
          </a:p>
          <a:p>
            <a:endParaRPr lang="en-US" b="0" dirty="0">
              <a:latin typeface="Times New Roman" panose="02020603050405020304" pitchFamily="18" charset="0"/>
              <a:cs typeface="Times New Roman" panose="02020603050405020304" pitchFamily="18" charset="0"/>
            </a:endParaRPr>
          </a:p>
          <a:p>
            <a:r>
              <a:rPr lang="en-US" b="0" dirty="0">
                <a:latin typeface="Times New Roman" panose="02020603050405020304" pitchFamily="18" charset="0"/>
                <a:cs typeface="Times New Roman" panose="02020603050405020304" pitchFamily="18" charset="0"/>
              </a:rPr>
              <a:t>The first way is to look at your expenses based on what they are used for, such as basic needs and discretionary “nice to haves.”</a:t>
            </a:r>
          </a:p>
          <a:p>
            <a:pPr marL="168185" indent="-168185">
              <a:buFont typeface="Arial" pitchFamily="34" charset="0"/>
              <a:buChar char="•"/>
            </a:pPr>
            <a:r>
              <a:rPr lang="en-US" b="0" dirty="0">
                <a:latin typeface="Times New Roman" panose="02020603050405020304" pitchFamily="18" charset="0"/>
                <a:cs typeface="Times New Roman" panose="02020603050405020304" pitchFamily="18" charset="0"/>
              </a:rPr>
              <a:t>Basic: These are expenses for your basic needs such as food, shelter, transportation, health and medical.</a:t>
            </a:r>
          </a:p>
          <a:p>
            <a:pPr marL="168185" indent="-168185">
              <a:buFont typeface="Arial" pitchFamily="34" charset="0"/>
              <a:buChar char="•"/>
            </a:pPr>
            <a:r>
              <a:rPr lang="en-US" b="0" dirty="0">
                <a:latin typeface="Times New Roman" panose="02020603050405020304" pitchFamily="18" charset="0"/>
                <a:cs typeface="Times New Roman" panose="02020603050405020304" pitchFamily="18" charset="0"/>
              </a:rPr>
              <a:t>Discretionary: As the name indicates, these expenses are not necessary. However, they can be essential for enjoying your retirement. They may include traveling, memberships and hobbies, for example.</a:t>
            </a:r>
          </a:p>
          <a:p>
            <a:endParaRPr lang="en-US" b="0" dirty="0">
              <a:latin typeface="Times New Roman" panose="02020603050405020304" pitchFamily="18" charset="0"/>
              <a:cs typeface="Times New Roman" panose="02020603050405020304" pitchFamily="18" charset="0"/>
            </a:endParaRPr>
          </a:p>
          <a:p>
            <a:endParaRPr lang="en-US" b="0" dirty="0">
              <a:latin typeface="Times New Roman" panose="02020603050405020304" pitchFamily="18" charset="0"/>
              <a:cs typeface="Times New Roman" panose="02020603050405020304" pitchFamily="18" charset="0"/>
            </a:endParaRPr>
          </a:p>
        </p:txBody>
      </p:sp>
      <p:sp>
        <p:nvSpPr>
          <p:cNvPr id="5" name="Date Placeholder 4"/>
          <p:cNvSpPr>
            <a:spLocks noGrp="1"/>
          </p:cNvSpPr>
          <p:nvPr>
            <p:ph type="dt" idx="11"/>
          </p:nvPr>
        </p:nvSpPr>
        <p:spPr/>
        <p:txBody>
          <a:bodyPr/>
          <a:lstStyle/>
          <a:p>
            <a:fld id="{FE82F74D-E38C-4F95-8FAA-B55DB8FE7F0C}" type="datetime1">
              <a:rPr lang="en-US" smtClean="0"/>
              <a:t>4/18/2019</a:t>
            </a:fld>
            <a:endParaRPr lang="en-US" dirty="0"/>
          </a:p>
        </p:txBody>
      </p:sp>
      <p:sp>
        <p:nvSpPr>
          <p:cNvPr id="7" name="Slide Number Placeholder 6"/>
          <p:cNvSpPr>
            <a:spLocks noGrp="1"/>
          </p:cNvSpPr>
          <p:nvPr>
            <p:ph type="sldNum" sz="quarter" idx="13"/>
          </p:nvPr>
        </p:nvSpPr>
        <p:spPr/>
        <p:txBody>
          <a:bodyPr/>
          <a:lstStyle/>
          <a:p>
            <a:fld id="{4FBD5869-E701-44DB-B9C5-C7F7FB528C06}" type="slidenum">
              <a:rPr lang="en-US" smtClean="0"/>
              <a:pPr/>
              <a:t>20</a:t>
            </a:fld>
            <a:endParaRPr lang="en-US" dirty="0"/>
          </a:p>
        </p:txBody>
      </p:sp>
      <p:sp>
        <p:nvSpPr>
          <p:cNvPr id="8" name="Header Placeholder 3">
            <a:extLst>
              <a:ext uri="{FF2B5EF4-FFF2-40B4-BE49-F238E27FC236}">
                <a16:creationId xmlns:a16="http://schemas.microsoft.com/office/drawing/2014/main" id="{C332BBBC-0B0A-4E1B-8E15-2DE3E9D63A30}"/>
              </a:ext>
            </a:extLst>
          </p:cNvPr>
          <p:cNvSpPr txBox="1">
            <a:spLocks/>
          </p:cNvSpPr>
          <p:nvPr/>
        </p:nvSpPr>
        <p:spPr>
          <a:xfrm>
            <a:off x="228600" y="228600"/>
            <a:ext cx="5120640" cy="274320"/>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Generating Income for Living</a:t>
            </a:r>
            <a:endParaRPr lang="en-US" dirty="0"/>
          </a:p>
        </p:txBody>
      </p:sp>
      <p:sp>
        <p:nvSpPr>
          <p:cNvPr id="9" name="Footer Placeholder 5">
            <a:extLst>
              <a:ext uri="{FF2B5EF4-FFF2-40B4-BE49-F238E27FC236}">
                <a16:creationId xmlns:a16="http://schemas.microsoft.com/office/drawing/2014/main" id="{304E9EF5-326D-480D-B696-B41CF96ED142}"/>
              </a:ext>
            </a:extLst>
          </p:cNvPr>
          <p:cNvSpPr txBox="1">
            <a:spLocks/>
          </p:cNvSpPr>
          <p:nvPr/>
        </p:nvSpPr>
        <p:spPr>
          <a:xfrm>
            <a:off x="5394960" y="228600"/>
            <a:ext cx="1371600" cy="274320"/>
          </a:xfrm>
          <a:prstGeom prst="rect">
            <a:avLst/>
          </a:prstGeom>
        </p:spPr>
        <p:txBody>
          <a:bodyPr vert="horz" lIns="0" tIns="0" rIns="0" bIns="0" rtlCol="0" anchor="t"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l-PL"/>
              <a:t>RTSI CUPPT 07</a:t>
            </a:r>
            <a:r>
              <a:rPr lang="en-US"/>
              <a:t>/</a:t>
            </a:r>
            <a:r>
              <a:rPr lang="pl-PL"/>
              <a:t>18</a:t>
            </a:r>
            <a:endParaRPr lang="en-US" dirty="0"/>
          </a:p>
        </p:txBody>
      </p:sp>
    </p:spTree>
    <p:extLst>
      <p:ext uri="{BB962C8B-B14F-4D97-AF65-F5344CB8AC3E}">
        <p14:creationId xmlns:p14="http://schemas.microsoft.com/office/powerpoint/2010/main" val="21716293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latin typeface="Times New Roman" panose="02020603050405020304" pitchFamily="18" charset="0"/>
                <a:cs typeface="Times New Roman" panose="02020603050405020304" pitchFamily="18" charset="0"/>
              </a:rPr>
              <a:t>The first</a:t>
            </a:r>
            <a:r>
              <a:rPr lang="en-US" b="0" baseline="0" dirty="0">
                <a:latin typeface="Times New Roman" panose="02020603050405020304" pitchFamily="18" charset="0"/>
                <a:cs typeface="Times New Roman" panose="02020603050405020304" pitchFamily="18" charset="0"/>
              </a:rPr>
              <a:t> way we looked at expenses was what they were used for. The second way to look at them is how they change over time. Do they rise with inflation? Are they impacted by changes in the economy?</a:t>
            </a:r>
          </a:p>
          <a:p>
            <a:endParaRPr lang="en-US" b="0" baseline="0" dirty="0">
              <a:latin typeface="Times New Roman" panose="02020603050405020304" pitchFamily="18" charset="0"/>
              <a:cs typeface="Times New Roman" panose="02020603050405020304" pitchFamily="18" charset="0"/>
            </a:endParaRPr>
          </a:p>
          <a:p>
            <a:r>
              <a:rPr lang="en-US" b="0" dirty="0">
                <a:latin typeface="Times New Roman" panose="02020603050405020304" pitchFamily="18" charset="0"/>
                <a:cs typeface="Times New Roman" panose="02020603050405020304" pitchFamily="18" charset="0"/>
              </a:rPr>
              <a:t>We can look at how they change over time:</a:t>
            </a:r>
            <a:endParaRPr lang="en-US" b="0" baseline="0" dirty="0">
              <a:latin typeface="Times New Roman" panose="02020603050405020304" pitchFamily="18" charset="0"/>
              <a:cs typeface="Times New Roman" panose="02020603050405020304" pitchFamily="18" charset="0"/>
            </a:endParaRPr>
          </a:p>
          <a:p>
            <a:pPr marL="168185" indent="-168185">
              <a:buFont typeface="Arial" pitchFamily="34" charset="0"/>
              <a:buChar char="•"/>
            </a:pPr>
            <a:r>
              <a:rPr lang="en-US" b="0" baseline="0" dirty="0">
                <a:latin typeface="Times New Roman" panose="02020603050405020304" pitchFamily="18" charset="0"/>
                <a:cs typeface="Times New Roman" panose="02020603050405020304" pitchFamily="18" charset="0"/>
              </a:rPr>
              <a:t>Fixed: These are expenses that usually remain fairly consistent, like a fixed mortgage, other fixed loans or insurance payments.</a:t>
            </a:r>
          </a:p>
          <a:p>
            <a:pPr marL="168185" indent="-168185">
              <a:buFont typeface="Arial" pitchFamily="34" charset="0"/>
              <a:buChar char="•"/>
            </a:pPr>
            <a:r>
              <a:rPr lang="en-US" b="0" baseline="0" dirty="0">
                <a:latin typeface="Times New Roman" panose="02020603050405020304" pitchFamily="18" charset="0"/>
                <a:cs typeface="Times New Roman" panose="02020603050405020304" pitchFamily="18" charset="0"/>
              </a:rPr>
              <a:t>Rising: These are the expenses such as food, utilities, health/medical care, and hobbies that tend to rise over time due to the impact of inflation.</a:t>
            </a:r>
          </a:p>
          <a:p>
            <a:endParaRPr lang="en-US" b="0" baseline="0" dirty="0">
              <a:latin typeface="Times New Roman" panose="02020603050405020304" pitchFamily="18" charset="0"/>
              <a:cs typeface="Times New Roman" panose="02020603050405020304" pitchFamily="18" charset="0"/>
            </a:endParaRPr>
          </a:p>
          <a:p>
            <a:endParaRPr lang="en-US" b="0" baseline="0" dirty="0">
              <a:latin typeface="Times New Roman" panose="02020603050405020304" pitchFamily="18" charset="0"/>
              <a:cs typeface="Times New Roman" panose="02020603050405020304" pitchFamily="18" charset="0"/>
            </a:endParaRPr>
          </a:p>
          <a:p>
            <a:endParaRPr lang="en-US" b="0" dirty="0">
              <a:latin typeface="Times New Roman" panose="02020603050405020304" pitchFamily="18" charset="0"/>
              <a:cs typeface="Times New Roman" panose="02020603050405020304" pitchFamily="18" charset="0"/>
            </a:endParaRPr>
          </a:p>
          <a:p>
            <a:endParaRPr lang="en-US" b="0" dirty="0">
              <a:latin typeface="Times New Roman" panose="02020603050405020304" pitchFamily="18" charset="0"/>
              <a:cs typeface="Times New Roman" panose="02020603050405020304" pitchFamily="18" charset="0"/>
            </a:endParaRPr>
          </a:p>
        </p:txBody>
      </p:sp>
      <p:sp>
        <p:nvSpPr>
          <p:cNvPr id="5" name="Date Placeholder 4"/>
          <p:cNvSpPr>
            <a:spLocks noGrp="1"/>
          </p:cNvSpPr>
          <p:nvPr>
            <p:ph type="dt" idx="11"/>
          </p:nvPr>
        </p:nvSpPr>
        <p:spPr/>
        <p:txBody>
          <a:bodyPr/>
          <a:lstStyle/>
          <a:p>
            <a:fld id="{FE82F74D-E38C-4F95-8FAA-B55DB8FE7F0C}" type="datetime1">
              <a:rPr lang="en-US" smtClean="0"/>
              <a:t>4/18/2019</a:t>
            </a:fld>
            <a:endParaRPr lang="en-US" dirty="0"/>
          </a:p>
        </p:txBody>
      </p:sp>
      <p:sp>
        <p:nvSpPr>
          <p:cNvPr id="7" name="Slide Number Placeholder 6"/>
          <p:cNvSpPr>
            <a:spLocks noGrp="1"/>
          </p:cNvSpPr>
          <p:nvPr>
            <p:ph type="sldNum" sz="quarter" idx="13"/>
          </p:nvPr>
        </p:nvSpPr>
        <p:spPr/>
        <p:txBody>
          <a:bodyPr/>
          <a:lstStyle/>
          <a:p>
            <a:fld id="{4FBD5869-E701-44DB-B9C5-C7F7FB528C06}" type="slidenum">
              <a:rPr lang="en-US" smtClean="0"/>
              <a:pPr/>
              <a:t>21</a:t>
            </a:fld>
            <a:endParaRPr lang="en-US" dirty="0"/>
          </a:p>
        </p:txBody>
      </p:sp>
      <p:sp>
        <p:nvSpPr>
          <p:cNvPr id="8" name="Header Placeholder 3">
            <a:extLst>
              <a:ext uri="{FF2B5EF4-FFF2-40B4-BE49-F238E27FC236}">
                <a16:creationId xmlns:a16="http://schemas.microsoft.com/office/drawing/2014/main" id="{00C0C8B2-2E02-421C-9539-680E890F4F26}"/>
              </a:ext>
            </a:extLst>
          </p:cNvPr>
          <p:cNvSpPr txBox="1">
            <a:spLocks/>
          </p:cNvSpPr>
          <p:nvPr/>
        </p:nvSpPr>
        <p:spPr>
          <a:xfrm>
            <a:off x="228600" y="228600"/>
            <a:ext cx="5120640" cy="274320"/>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Generating Income for Living</a:t>
            </a:r>
            <a:endParaRPr lang="en-US" dirty="0"/>
          </a:p>
        </p:txBody>
      </p:sp>
      <p:sp>
        <p:nvSpPr>
          <p:cNvPr id="9" name="Footer Placeholder 5">
            <a:extLst>
              <a:ext uri="{FF2B5EF4-FFF2-40B4-BE49-F238E27FC236}">
                <a16:creationId xmlns:a16="http://schemas.microsoft.com/office/drawing/2014/main" id="{205BFB36-AF5D-4114-8649-8DB70E5E344B}"/>
              </a:ext>
            </a:extLst>
          </p:cNvPr>
          <p:cNvSpPr txBox="1">
            <a:spLocks/>
          </p:cNvSpPr>
          <p:nvPr/>
        </p:nvSpPr>
        <p:spPr>
          <a:xfrm>
            <a:off x="5394960" y="228600"/>
            <a:ext cx="1371600" cy="274320"/>
          </a:xfrm>
          <a:prstGeom prst="rect">
            <a:avLst/>
          </a:prstGeom>
        </p:spPr>
        <p:txBody>
          <a:bodyPr vert="horz" lIns="0" tIns="0" rIns="0" bIns="0" rtlCol="0" anchor="t"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l-PL"/>
              <a:t>RTSI CUPPT 07</a:t>
            </a:r>
            <a:r>
              <a:rPr lang="en-US"/>
              <a:t>/</a:t>
            </a:r>
            <a:r>
              <a:rPr lang="pl-PL"/>
              <a:t>18</a:t>
            </a:r>
            <a:endParaRPr lang="en-US" dirty="0"/>
          </a:p>
        </p:txBody>
      </p:sp>
    </p:spTree>
    <p:extLst>
      <p:ext uri="{BB962C8B-B14F-4D97-AF65-F5344CB8AC3E}">
        <p14:creationId xmlns:p14="http://schemas.microsoft.com/office/powerpoint/2010/main" val="7023240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dirty="0">
                <a:latin typeface="Times New Roman" panose="02020603050405020304" pitchFamily="18" charset="0"/>
                <a:cs typeface="Times New Roman" panose="02020603050405020304" pitchFamily="18" charset="0"/>
              </a:rPr>
              <a:t>So,</a:t>
            </a:r>
            <a:r>
              <a:rPr lang="en-US" sz="1000" b="0" baseline="0" dirty="0">
                <a:latin typeface="Times New Roman" panose="02020603050405020304" pitchFamily="18" charset="0"/>
                <a:cs typeface="Times New Roman" panose="02020603050405020304" pitchFamily="18" charset="0"/>
              </a:rPr>
              <a:t> as we just discussed in the previous two slides, there are different types of retirement expenses…</a:t>
            </a:r>
          </a:p>
          <a:p>
            <a:r>
              <a:rPr lang="en-US" sz="1000" b="0" dirty="0">
                <a:latin typeface="Times New Roman" panose="02020603050405020304" pitchFamily="18" charset="0"/>
                <a:cs typeface="Times New Roman" panose="02020603050405020304" pitchFamily="18" charset="0"/>
              </a:rPr>
              <a:t>First we looked at what they are used for, then we looked at how they change over time, and finally, we will combine those two ideas to come up with three easy distinct expense categories:</a:t>
            </a:r>
          </a:p>
          <a:p>
            <a:endParaRPr lang="en-US" sz="1000" b="0" baseline="0" dirty="0">
              <a:latin typeface="Times New Roman" panose="02020603050405020304" pitchFamily="18" charset="0"/>
              <a:cs typeface="Times New Roman" panose="02020603050405020304" pitchFamily="18" charset="0"/>
            </a:endParaRPr>
          </a:p>
          <a:p>
            <a:r>
              <a:rPr lang="en-US" sz="1000" b="0" baseline="0" dirty="0">
                <a:latin typeface="Times New Roman" panose="02020603050405020304" pitchFamily="18" charset="0"/>
                <a:cs typeface="Times New Roman" panose="02020603050405020304" pitchFamily="18" charset="0"/>
              </a:rPr>
              <a:t>Fixed and Rising,</a:t>
            </a:r>
            <a:r>
              <a:rPr lang="en-US" sz="1000" b="0" dirty="0">
                <a:latin typeface="Times New Roman" panose="02020603050405020304" pitchFamily="18" charset="0"/>
                <a:cs typeface="Times New Roman" panose="02020603050405020304" pitchFamily="18" charset="0"/>
              </a:rPr>
              <a:t> </a:t>
            </a:r>
            <a:r>
              <a:rPr lang="en-US" sz="1000" b="0" baseline="0" dirty="0">
                <a:latin typeface="Times New Roman" panose="02020603050405020304" pitchFamily="18" charset="0"/>
                <a:cs typeface="Times New Roman" panose="02020603050405020304" pitchFamily="18" charset="0"/>
              </a:rPr>
              <a:t>which consist primarily of basic expenses, and</a:t>
            </a:r>
            <a:r>
              <a:rPr lang="en-US" sz="1000" b="0" dirty="0">
                <a:latin typeface="Times New Roman" panose="02020603050405020304" pitchFamily="18" charset="0"/>
                <a:cs typeface="Times New Roman" panose="02020603050405020304" pitchFamily="18" charset="0"/>
              </a:rPr>
              <a:t> </a:t>
            </a:r>
            <a:r>
              <a:rPr lang="en-US" sz="1000" b="0" baseline="0" dirty="0">
                <a:latin typeface="Times New Roman" panose="02020603050405020304" pitchFamily="18" charset="0"/>
                <a:cs typeface="Times New Roman" panose="02020603050405020304" pitchFamily="18" charset="0"/>
              </a:rPr>
              <a:t>Discretionary </a:t>
            </a:r>
          </a:p>
          <a:p>
            <a:endParaRPr lang="en-US" sz="1000" b="0" dirty="0">
              <a:latin typeface="Times New Roman" panose="02020603050405020304" pitchFamily="18" charset="0"/>
              <a:cs typeface="Times New Roman" panose="02020603050405020304" pitchFamily="18" charset="0"/>
            </a:endParaRPr>
          </a:p>
          <a:p>
            <a:r>
              <a:rPr lang="en-US" sz="1000" b="0" dirty="0">
                <a:latin typeface="Times New Roman" panose="02020603050405020304" pitchFamily="18" charset="0"/>
                <a:cs typeface="Times New Roman" panose="02020603050405020304" pitchFamily="18" charset="0"/>
              </a:rPr>
              <a:t>As we</a:t>
            </a:r>
            <a:r>
              <a:rPr lang="en-US" sz="1000" b="0" baseline="0" dirty="0">
                <a:latin typeface="Times New Roman" panose="02020603050405020304" pitchFamily="18" charset="0"/>
                <a:cs typeface="Times New Roman" panose="02020603050405020304" pitchFamily="18" charset="0"/>
              </a:rPr>
              <a:t> have been talking about, not all expenses are the same. </a:t>
            </a:r>
            <a:r>
              <a:rPr lang="en-US" sz="1000" b="0" dirty="0">
                <a:latin typeface="Times New Roman" panose="02020603050405020304" pitchFamily="18" charset="0"/>
                <a:cs typeface="Times New Roman" panose="02020603050405020304" pitchFamily="18" charset="0"/>
              </a:rPr>
              <a:t>Let’s take a moment to think about how these expense</a:t>
            </a:r>
            <a:r>
              <a:rPr lang="en-US" sz="1000" b="0" baseline="0" dirty="0">
                <a:latin typeface="Times New Roman" panose="02020603050405020304" pitchFamily="18" charset="0"/>
                <a:cs typeface="Times New Roman" panose="02020603050405020304" pitchFamily="18" charset="0"/>
              </a:rPr>
              <a:t>s are different from one another and how that impacts your retirement.  </a:t>
            </a:r>
          </a:p>
          <a:p>
            <a:r>
              <a:rPr lang="en-US" sz="1000" b="0" baseline="0" dirty="0">
                <a:latin typeface="Times New Roman" panose="02020603050405020304" pitchFamily="18" charset="0"/>
                <a:cs typeface="Times New Roman" panose="02020603050405020304" pitchFamily="18" charset="0"/>
              </a:rPr>
              <a:t>For example…</a:t>
            </a:r>
          </a:p>
          <a:p>
            <a:r>
              <a:rPr lang="en-US" sz="1000" b="0" baseline="0" dirty="0">
                <a:latin typeface="Times New Roman" panose="02020603050405020304" pitchFamily="18" charset="0"/>
                <a:cs typeface="Times New Roman" panose="02020603050405020304" pitchFamily="18" charset="0"/>
              </a:rPr>
              <a:t>What would happen if your income fell by 20%? For your Fixed expenses, would you simply not pay your mortgage? In many cases, that would be difficult. With Fixed and Rising expenses, income stability is important.</a:t>
            </a:r>
          </a:p>
          <a:p>
            <a:r>
              <a:rPr lang="en-US" sz="1000" b="0" baseline="0" dirty="0">
                <a:latin typeface="Times New Roman" panose="02020603050405020304" pitchFamily="18" charset="0"/>
                <a:cs typeface="Times New Roman" panose="02020603050405020304" pitchFamily="18" charset="0"/>
              </a:rPr>
              <a:t>However, if we looked at your Discretionary expenses, you have more flexibility if your income falls. For example, you might opt for a stay-caution instead of going to Europe.  </a:t>
            </a:r>
          </a:p>
          <a:p>
            <a:endParaRPr lang="en-US" sz="1000" b="0" baseline="0" dirty="0">
              <a:latin typeface="Times New Roman" panose="02020603050405020304" pitchFamily="18" charset="0"/>
              <a:cs typeface="Times New Roman" panose="02020603050405020304" pitchFamily="18" charset="0"/>
            </a:endParaRPr>
          </a:p>
          <a:p>
            <a:r>
              <a:rPr lang="en-US" sz="1000" b="0" baseline="0" dirty="0">
                <a:latin typeface="Times New Roman" panose="02020603050405020304" pitchFamily="18" charset="0"/>
                <a:cs typeface="Times New Roman" panose="02020603050405020304" pitchFamily="18" charset="0"/>
              </a:rPr>
              <a:t>What would happen if inflation jumped to 8% per year?</a:t>
            </a:r>
          </a:p>
          <a:p>
            <a:r>
              <a:rPr lang="en-US" sz="1000" b="0" baseline="0" dirty="0">
                <a:latin typeface="Times New Roman" panose="02020603050405020304" pitchFamily="18" charset="0"/>
                <a:cs typeface="Times New Roman" panose="02020603050405020304" pitchFamily="18" charset="0"/>
              </a:rPr>
              <a:t>Your Fixed expenses would likely not change, while your Rising and Discretionary expenses would be affected by the increase in inflation. </a:t>
            </a:r>
          </a:p>
          <a:p>
            <a:endParaRPr lang="en-US" sz="1000" b="0" baseline="0" dirty="0">
              <a:latin typeface="Times New Roman" panose="02020603050405020304" pitchFamily="18" charset="0"/>
              <a:cs typeface="Times New Roman" panose="02020603050405020304" pitchFamily="18" charset="0"/>
            </a:endParaRPr>
          </a:p>
          <a:p>
            <a:r>
              <a:rPr lang="en-US" sz="1000" baseline="0" dirty="0">
                <a:latin typeface="Times New Roman" panose="02020603050405020304" pitchFamily="18" charset="0"/>
                <a:cs typeface="Times New Roman" panose="02020603050405020304" pitchFamily="18" charset="0"/>
              </a:rPr>
              <a:t>Transition: </a:t>
            </a:r>
            <a:r>
              <a:rPr lang="en-US" sz="1000" b="0" baseline="0" dirty="0">
                <a:latin typeface="Times New Roman" panose="02020603050405020304" pitchFamily="18" charset="0"/>
                <a:cs typeface="Times New Roman" panose="02020603050405020304" pitchFamily="18" charset="0"/>
              </a:rPr>
              <a:t>This is why we classify expenses into categories. By doing so, we can now look at identifying potential sources of income that also fit into these categories, and seek to match expenses and income sources.</a:t>
            </a:r>
          </a:p>
          <a:p>
            <a:endParaRPr lang="en-US" sz="1000" b="0" baseline="0" dirty="0">
              <a:latin typeface="Times New Roman" panose="02020603050405020304" pitchFamily="18" charset="0"/>
              <a:cs typeface="Times New Roman" panose="02020603050405020304" pitchFamily="18" charset="0"/>
            </a:endParaRPr>
          </a:p>
          <a:p>
            <a:endParaRPr lang="en-US" sz="1000" b="0" dirty="0">
              <a:latin typeface="Times New Roman" panose="02020603050405020304" pitchFamily="18" charset="0"/>
              <a:cs typeface="Times New Roman" panose="02020603050405020304" pitchFamily="18" charset="0"/>
            </a:endParaRPr>
          </a:p>
          <a:p>
            <a:endParaRPr lang="en-US" sz="1000" b="0" dirty="0">
              <a:latin typeface="Times New Roman" panose="02020603050405020304" pitchFamily="18" charset="0"/>
              <a:cs typeface="Times New Roman" panose="02020603050405020304" pitchFamily="18" charset="0"/>
            </a:endParaRPr>
          </a:p>
        </p:txBody>
      </p:sp>
      <p:sp>
        <p:nvSpPr>
          <p:cNvPr id="5" name="Date Placeholder 4"/>
          <p:cNvSpPr>
            <a:spLocks noGrp="1"/>
          </p:cNvSpPr>
          <p:nvPr>
            <p:ph type="dt" idx="11"/>
          </p:nvPr>
        </p:nvSpPr>
        <p:spPr/>
        <p:txBody>
          <a:bodyPr/>
          <a:lstStyle/>
          <a:p>
            <a:fld id="{FE82F74D-E38C-4F95-8FAA-B55DB8FE7F0C}" type="datetime1">
              <a:rPr lang="en-US" smtClean="0"/>
              <a:t>4/18/2019</a:t>
            </a:fld>
            <a:endParaRPr lang="en-US" dirty="0"/>
          </a:p>
        </p:txBody>
      </p:sp>
      <p:sp>
        <p:nvSpPr>
          <p:cNvPr id="7" name="Slide Number Placeholder 6"/>
          <p:cNvSpPr>
            <a:spLocks noGrp="1"/>
          </p:cNvSpPr>
          <p:nvPr>
            <p:ph type="sldNum" sz="quarter" idx="13"/>
          </p:nvPr>
        </p:nvSpPr>
        <p:spPr/>
        <p:txBody>
          <a:bodyPr/>
          <a:lstStyle/>
          <a:p>
            <a:fld id="{4FBD5869-E701-44DB-B9C5-C7F7FB528C06}" type="slidenum">
              <a:rPr lang="en-US" smtClean="0"/>
              <a:pPr/>
              <a:t>22</a:t>
            </a:fld>
            <a:endParaRPr lang="en-US" dirty="0"/>
          </a:p>
        </p:txBody>
      </p:sp>
      <p:sp>
        <p:nvSpPr>
          <p:cNvPr id="8" name="Header Placeholder 3">
            <a:extLst>
              <a:ext uri="{FF2B5EF4-FFF2-40B4-BE49-F238E27FC236}">
                <a16:creationId xmlns:a16="http://schemas.microsoft.com/office/drawing/2014/main" id="{CDAC8496-A58F-46EF-9A67-A86DDAF389D8}"/>
              </a:ext>
            </a:extLst>
          </p:cNvPr>
          <p:cNvSpPr txBox="1">
            <a:spLocks/>
          </p:cNvSpPr>
          <p:nvPr/>
        </p:nvSpPr>
        <p:spPr>
          <a:xfrm>
            <a:off x="228600" y="228600"/>
            <a:ext cx="5120640" cy="274320"/>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Generating Income for Living</a:t>
            </a:r>
            <a:endParaRPr lang="en-US" dirty="0"/>
          </a:p>
        </p:txBody>
      </p:sp>
      <p:sp>
        <p:nvSpPr>
          <p:cNvPr id="9" name="Footer Placeholder 5">
            <a:extLst>
              <a:ext uri="{FF2B5EF4-FFF2-40B4-BE49-F238E27FC236}">
                <a16:creationId xmlns:a16="http://schemas.microsoft.com/office/drawing/2014/main" id="{67209414-72CC-4286-8EEE-86A7F2D13BB6}"/>
              </a:ext>
            </a:extLst>
          </p:cNvPr>
          <p:cNvSpPr txBox="1">
            <a:spLocks/>
          </p:cNvSpPr>
          <p:nvPr/>
        </p:nvSpPr>
        <p:spPr>
          <a:xfrm>
            <a:off x="5394960" y="228600"/>
            <a:ext cx="1371600" cy="274320"/>
          </a:xfrm>
          <a:prstGeom prst="rect">
            <a:avLst/>
          </a:prstGeom>
        </p:spPr>
        <p:txBody>
          <a:bodyPr vert="horz" lIns="0" tIns="0" rIns="0" bIns="0" rtlCol="0" anchor="t"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l-PL"/>
              <a:t>RTSI CUPPT 07</a:t>
            </a:r>
            <a:r>
              <a:rPr lang="en-US"/>
              <a:t>/</a:t>
            </a:r>
            <a:r>
              <a:rPr lang="pl-PL"/>
              <a:t>18</a:t>
            </a:r>
            <a:endParaRPr lang="en-US" dirty="0"/>
          </a:p>
        </p:txBody>
      </p:sp>
    </p:spTree>
    <p:extLst>
      <p:ext uri="{BB962C8B-B14F-4D97-AF65-F5344CB8AC3E}">
        <p14:creationId xmlns:p14="http://schemas.microsoft.com/office/powerpoint/2010/main" val="15126256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6989">
              <a:defRPr/>
            </a:pPr>
            <a:r>
              <a:rPr lang="en-US" b="1" dirty="0">
                <a:latin typeface="Times New Roman" panose="02020603050405020304" pitchFamily="18" charset="0"/>
                <a:cs typeface="Times New Roman" panose="02020603050405020304" pitchFamily="18" charset="0"/>
              </a:rPr>
              <a:t>Main Point:</a:t>
            </a:r>
            <a:r>
              <a:rPr lang="en-US" b="1" baseline="0" dirty="0">
                <a:latin typeface="Times New Roman" panose="02020603050405020304" pitchFamily="18" charset="0"/>
                <a:cs typeface="Times New Roman" panose="02020603050405020304" pitchFamily="18" charset="0"/>
              </a:rPr>
              <a:t> There is more than one source.</a:t>
            </a:r>
          </a:p>
          <a:p>
            <a:pPr defTabSz="896989">
              <a:defRPr/>
            </a:pPr>
            <a:endParaRPr lang="en-US" b="0" baseline="0" dirty="0">
              <a:latin typeface="Times New Roman" panose="02020603050405020304" pitchFamily="18" charset="0"/>
              <a:cs typeface="Times New Roman" panose="02020603050405020304" pitchFamily="18" charset="0"/>
            </a:endParaRPr>
          </a:p>
          <a:p>
            <a:pPr defTabSz="896989">
              <a:defRPr/>
            </a:pPr>
            <a:r>
              <a:rPr lang="en-US" b="0" dirty="0">
                <a:latin typeface="Times New Roman" panose="02020603050405020304" pitchFamily="18" charset="0"/>
                <a:cs typeface="Times New Roman" panose="02020603050405020304" pitchFamily="18" charset="0"/>
              </a:rPr>
              <a:t>There are a variety of online retirement calculators that try to help you estimate how to save for retirement. </a:t>
            </a:r>
            <a:r>
              <a:rPr lang="en-US" b="0" baseline="0" dirty="0">
                <a:latin typeface="Times New Roman" panose="02020603050405020304" pitchFamily="18" charset="0"/>
                <a:cs typeface="Times New Roman" panose="02020603050405020304" pitchFamily="18" charset="0"/>
              </a:rPr>
              <a:t>In most cases, after you enter all of your information as assumptions, they show that you </a:t>
            </a:r>
            <a:r>
              <a:rPr lang="en-US" b="0" dirty="0">
                <a:latin typeface="Times New Roman" panose="02020603050405020304" pitchFamily="18" charset="0"/>
                <a:cs typeface="Times New Roman" panose="02020603050405020304" pitchFamily="18" charset="0"/>
              </a:rPr>
              <a:t>may </a:t>
            </a:r>
            <a:r>
              <a:rPr lang="en-US" b="0" baseline="0" dirty="0">
                <a:latin typeface="Times New Roman" panose="02020603050405020304" pitchFamily="18" charset="0"/>
                <a:cs typeface="Times New Roman" panose="02020603050405020304" pitchFamily="18" charset="0"/>
              </a:rPr>
              <a:t>have $X per year of projected income.   </a:t>
            </a:r>
          </a:p>
          <a:p>
            <a:pPr defTabSz="896989">
              <a:defRPr/>
            </a:pPr>
            <a:endParaRPr lang="en-US" b="0" baseline="0" dirty="0">
              <a:latin typeface="Times New Roman" panose="02020603050405020304" pitchFamily="18" charset="0"/>
              <a:cs typeface="Times New Roman" panose="02020603050405020304" pitchFamily="18" charset="0"/>
            </a:endParaRPr>
          </a:p>
          <a:p>
            <a:pPr defTabSz="896989">
              <a:defRPr/>
            </a:pPr>
            <a:r>
              <a:rPr lang="en-US" b="0" baseline="0" dirty="0">
                <a:latin typeface="Times New Roman" panose="02020603050405020304" pitchFamily="18" charset="0"/>
                <a:cs typeface="Times New Roman" panose="02020603050405020304" pitchFamily="18" charset="0"/>
              </a:rPr>
              <a:t>M</a:t>
            </a:r>
            <a:r>
              <a:rPr lang="en-US" b="0" dirty="0">
                <a:latin typeface="Times New Roman" panose="02020603050405020304" pitchFamily="18" charset="0"/>
                <a:cs typeface="Times New Roman" panose="02020603050405020304" pitchFamily="18" charset="0"/>
              </a:rPr>
              <a:t>any are tempted to think about their projected retirement income as just a single block of money. Just one number. </a:t>
            </a:r>
            <a:r>
              <a:rPr lang="en-US" b="0" baseline="0" dirty="0">
                <a:latin typeface="Times New Roman" panose="02020603050405020304" pitchFamily="18" charset="0"/>
                <a:cs typeface="Times New Roman" panose="02020603050405020304" pitchFamily="18" charset="0"/>
              </a:rPr>
              <a:t>In reality, your retirement </a:t>
            </a:r>
            <a:r>
              <a:rPr lang="en-US" b="0" dirty="0">
                <a:latin typeface="Times New Roman" panose="02020603050405020304" pitchFamily="18" charset="0"/>
                <a:cs typeface="Times New Roman" panose="02020603050405020304" pitchFamily="18" charset="0"/>
              </a:rPr>
              <a:t>income </a:t>
            </a:r>
            <a:r>
              <a:rPr lang="en-US" b="0" baseline="0" dirty="0">
                <a:latin typeface="Times New Roman" panose="02020603050405020304" pitchFamily="18" charset="0"/>
                <a:cs typeface="Times New Roman" panose="02020603050405020304" pitchFamily="18" charset="0"/>
              </a:rPr>
              <a:t>is </a:t>
            </a:r>
            <a:r>
              <a:rPr lang="en-US" b="0" dirty="0">
                <a:latin typeface="Times New Roman" panose="02020603050405020304" pitchFamily="18" charset="0"/>
                <a:cs typeface="Times New Roman" panose="02020603050405020304" pitchFamily="18" charset="0"/>
              </a:rPr>
              <a:t>likely </a:t>
            </a:r>
            <a:r>
              <a:rPr lang="en-US" b="0" baseline="0" dirty="0">
                <a:latin typeface="Times New Roman" panose="02020603050405020304" pitchFamily="18" charset="0"/>
                <a:cs typeface="Times New Roman" panose="02020603050405020304" pitchFamily="18" charset="0"/>
              </a:rPr>
              <a:t>more than a single block. In many cases, there are multiple sources </a:t>
            </a:r>
            <a:r>
              <a:rPr lang="en-US" b="0" dirty="0">
                <a:latin typeface="Times New Roman" panose="02020603050405020304" pitchFamily="18" charset="0"/>
                <a:cs typeface="Times New Roman" panose="02020603050405020304" pitchFamily="18" charset="0"/>
              </a:rPr>
              <a:t>that can contribute to your projected annual income, including “cashing out” of investments.</a:t>
            </a:r>
          </a:p>
          <a:p>
            <a:endParaRPr lang="en-US" baseline="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5" name="Date Placeholder 4"/>
          <p:cNvSpPr>
            <a:spLocks noGrp="1"/>
          </p:cNvSpPr>
          <p:nvPr>
            <p:ph type="dt" idx="11"/>
          </p:nvPr>
        </p:nvSpPr>
        <p:spPr/>
        <p:txBody>
          <a:bodyPr/>
          <a:lstStyle/>
          <a:p>
            <a:fld id="{FE82F74D-E38C-4F95-8FAA-B55DB8FE7F0C}" type="datetime1">
              <a:rPr lang="en-US" smtClean="0"/>
              <a:t>4/18/2019</a:t>
            </a:fld>
            <a:endParaRPr lang="en-US" dirty="0"/>
          </a:p>
        </p:txBody>
      </p:sp>
      <p:sp>
        <p:nvSpPr>
          <p:cNvPr id="7" name="Slide Number Placeholder 6"/>
          <p:cNvSpPr>
            <a:spLocks noGrp="1"/>
          </p:cNvSpPr>
          <p:nvPr>
            <p:ph type="sldNum" sz="quarter" idx="13"/>
          </p:nvPr>
        </p:nvSpPr>
        <p:spPr/>
        <p:txBody>
          <a:bodyPr/>
          <a:lstStyle/>
          <a:p>
            <a:fld id="{4FBD5869-E701-44DB-B9C5-C7F7FB528C06}" type="slidenum">
              <a:rPr lang="en-US" smtClean="0"/>
              <a:pPr/>
              <a:t>23</a:t>
            </a:fld>
            <a:endParaRPr lang="en-US" dirty="0"/>
          </a:p>
        </p:txBody>
      </p:sp>
      <p:sp>
        <p:nvSpPr>
          <p:cNvPr id="8" name="Header Placeholder 3">
            <a:extLst>
              <a:ext uri="{FF2B5EF4-FFF2-40B4-BE49-F238E27FC236}">
                <a16:creationId xmlns:a16="http://schemas.microsoft.com/office/drawing/2014/main" id="{26C1F6F1-E17B-4794-B98B-8C119A9A6267}"/>
              </a:ext>
            </a:extLst>
          </p:cNvPr>
          <p:cNvSpPr txBox="1">
            <a:spLocks/>
          </p:cNvSpPr>
          <p:nvPr/>
        </p:nvSpPr>
        <p:spPr>
          <a:xfrm>
            <a:off x="228600" y="228600"/>
            <a:ext cx="5120640" cy="274320"/>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Generating Income for Living</a:t>
            </a:r>
            <a:endParaRPr lang="en-US" dirty="0"/>
          </a:p>
        </p:txBody>
      </p:sp>
      <p:sp>
        <p:nvSpPr>
          <p:cNvPr id="9" name="Footer Placeholder 5">
            <a:extLst>
              <a:ext uri="{FF2B5EF4-FFF2-40B4-BE49-F238E27FC236}">
                <a16:creationId xmlns:a16="http://schemas.microsoft.com/office/drawing/2014/main" id="{5E9BD101-1251-4D78-BF4A-167629C8A651}"/>
              </a:ext>
            </a:extLst>
          </p:cNvPr>
          <p:cNvSpPr txBox="1">
            <a:spLocks/>
          </p:cNvSpPr>
          <p:nvPr/>
        </p:nvSpPr>
        <p:spPr>
          <a:xfrm>
            <a:off x="5394960" y="228600"/>
            <a:ext cx="1371600" cy="274320"/>
          </a:xfrm>
          <a:prstGeom prst="rect">
            <a:avLst/>
          </a:prstGeom>
        </p:spPr>
        <p:txBody>
          <a:bodyPr vert="horz" lIns="0" tIns="0" rIns="0" bIns="0" rtlCol="0" anchor="t"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l-PL"/>
              <a:t>RTSI CUPPT 07</a:t>
            </a:r>
            <a:r>
              <a:rPr lang="en-US"/>
              <a:t>/</a:t>
            </a:r>
            <a:r>
              <a:rPr lang="pl-PL"/>
              <a:t>18</a:t>
            </a:r>
            <a:endParaRPr lang="en-US" dirty="0"/>
          </a:p>
        </p:txBody>
      </p:sp>
    </p:spTree>
    <p:extLst>
      <p:ext uri="{BB962C8B-B14F-4D97-AF65-F5344CB8AC3E}">
        <p14:creationId xmlns:p14="http://schemas.microsoft.com/office/powerpoint/2010/main" val="33397134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Main Point: Potential retirement income sources.</a:t>
            </a:r>
          </a:p>
          <a:p>
            <a:endParaRPr lang="en-US" b="0" dirty="0">
              <a:latin typeface="Times New Roman" panose="02020603050405020304" pitchFamily="18" charset="0"/>
              <a:cs typeface="Times New Roman" panose="02020603050405020304" pitchFamily="18" charset="0"/>
            </a:endParaRPr>
          </a:p>
          <a:p>
            <a:r>
              <a:rPr lang="en-US" b="0" dirty="0">
                <a:latin typeface="Times New Roman" panose="02020603050405020304" pitchFamily="18" charset="0"/>
                <a:cs typeface="Times New Roman" panose="02020603050405020304" pitchFamily="18" charset="0"/>
              </a:rPr>
              <a:t>Think about your future retirement income. It will likely include more income sources than you had during your employment years. </a:t>
            </a:r>
          </a:p>
          <a:p>
            <a:endParaRPr lang="en-US" b="0" dirty="0">
              <a:latin typeface="Times New Roman" panose="02020603050405020304" pitchFamily="18" charset="0"/>
              <a:cs typeface="Times New Roman" panose="02020603050405020304" pitchFamily="18" charset="0"/>
            </a:endParaRPr>
          </a:p>
          <a:p>
            <a:r>
              <a:rPr lang="en-US" b="0" dirty="0">
                <a:latin typeface="Times New Roman" panose="02020603050405020304" pitchFamily="18" charset="0"/>
                <a:cs typeface="Times New Roman" panose="02020603050405020304" pitchFamily="18" charset="0"/>
              </a:rPr>
              <a:t>Here is an example of the types of potential income sources that may contribute to retirement income. Each one of these has a unique set of characteristics and risks. Some, like Equity Mutual Funds or Stocks, have the potential to grow or decline over time. Others, like Variable Annuities, may be more protected from losing value. And some, like Social Security, are government-sponsored. </a:t>
            </a:r>
          </a:p>
          <a:p>
            <a:endParaRPr lang="en-US" b="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Transition: </a:t>
            </a:r>
            <a:r>
              <a:rPr lang="en-US" b="0" dirty="0">
                <a:latin typeface="Times New Roman" panose="02020603050405020304" pitchFamily="18" charset="0"/>
                <a:cs typeface="Times New Roman" panose="02020603050405020304" pitchFamily="18" charset="0"/>
              </a:rPr>
              <a:t>Just like expenses, there are different categories for potential sources of income. Let’s look at matching income sources to address the different types of expenses. </a:t>
            </a:r>
          </a:p>
          <a:p>
            <a:endParaRPr lang="en-US" b="0" dirty="0">
              <a:latin typeface="Times New Roman" panose="02020603050405020304" pitchFamily="18" charset="0"/>
              <a:cs typeface="Times New Roman" panose="02020603050405020304" pitchFamily="18" charset="0"/>
            </a:endParaRPr>
          </a:p>
          <a:p>
            <a:endParaRPr lang="en-US" b="0" baseline="0" dirty="0">
              <a:latin typeface="Times New Roman" panose="02020603050405020304" pitchFamily="18" charset="0"/>
              <a:cs typeface="Times New Roman" panose="02020603050405020304" pitchFamily="18" charset="0"/>
            </a:endParaRPr>
          </a:p>
          <a:p>
            <a:endParaRPr lang="en-US" b="0" dirty="0">
              <a:latin typeface="Times New Roman" panose="02020603050405020304" pitchFamily="18" charset="0"/>
              <a:cs typeface="Times New Roman" panose="02020603050405020304" pitchFamily="18" charset="0"/>
            </a:endParaRPr>
          </a:p>
          <a:p>
            <a:endParaRPr lang="en-US" b="0" dirty="0">
              <a:latin typeface="Times New Roman" panose="02020603050405020304" pitchFamily="18" charset="0"/>
              <a:cs typeface="Times New Roman" panose="02020603050405020304" pitchFamily="18" charset="0"/>
            </a:endParaRPr>
          </a:p>
        </p:txBody>
      </p:sp>
      <p:sp>
        <p:nvSpPr>
          <p:cNvPr id="5" name="Date Placeholder 4"/>
          <p:cNvSpPr>
            <a:spLocks noGrp="1"/>
          </p:cNvSpPr>
          <p:nvPr>
            <p:ph type="dt" idx="11"/>
          </p:nvPr>
        </p:nvSpPr>
        <p:spPr/>
        <p:txBody>
          <a:bodyPr/>
          <a:lstStyle/>
          <a:p>
            <a:fld id="{FE82F74D-E38C-4F95-8FAA-B55DB8FE7F0C}" type="datetime1">
              <a:rPr lang="en-US" smtClean="0"/>
              <a:t>4/18/2019</a:t>
            </a:fld>
            <a:endParaRPr lang="en-US" dirty="0"/>
          </a:p>
        </p:txBody>
      </p:sp>
      <p:sp>
        <p:nvSpPr>
          <p:cNvPr id="7" name="Slide Number Placeholder 6"/>
          <p:cNvSpPr>
            <a:spLocks noGrp="1"/>
          </p:cNvSpPr>
          <p:nvPr>
            <p:ph type="sldNum" sz="quarter" idx="13"/>
          </p:nvPr>
        </p:nvSpPr>
        <p:spPr/>
        <p:txBody>
          <a:bodyPr/>
          <a:lstStyle/>
          <a:p>
            <a:fld id="{4FBD5869-E701-44DB-B9C5-C7F7FB528C06}" type="slidenum">
              <a:rPr lang="en-US" smtClean="0"/>
              <a:pPr/>
              <a:t>24</a:t>
            </a:fld>
            <a:endParaRPr lang="en-US" dirty="0"/>
          </a:p>
        </p:txBody>
      </p:sp>
      <p:sp>
        <p:nvSpPr>
          <p:cNvPr id="8" name="Header Placeholder 3">
            <a:extLst>
              <a:ext uri="{FF2B5EF4-FFF2-40B4-BE49-F238E27FC236}">
                <a16:creationId xmlns:a16="http://schemas.microsoft.com/office/drawing/2014/main" id="{6C438FF6-6803-4156-B3EB-8FCEE7053683}"/>
              </a:ext>
            </a:extLst>
          </p:cNvPr>
          <p:cNvSpPr txBox="1">
            <a:spLocks/>
          </p:cNvSpPr>
          <p:nvPr/>
        </p:nvSpPr>
        <p:spPr>
          <a:xfrm>
            <a:off x="228600" y="228600"/>
            <a:ext cx="5120640" cy="274320"/>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Generating Income for Living</a:t>
            </a:r>
            <a:endParaRPr lang="en-US" dirty="0"/>
          </a:p>
        </p:txBody>
      </p:sp>
      <p:sp>
        <p:nvSpPr>
          <p:cNvPr id="9" name="Footer Placeholder 5">
            <a:extLst>
              <a:ext uri="{FF2B5EF4-FFF2-40B4-BE49-F238E27FC236}">
                <a16:creationId xmlns:a16="http://schemas.microsoft.com/office/drawing/2014/main" id="{E7456EC4-C295-41C2-BC2F-809B7A942A5F}"/>
              </a:ext>
            </a:extLst>
          </p:cNvPr>
          <p:cNvSpPr txBox="1">
            <a:spLocks/>
          </p:cNvSpPr>
          <p:nvPr/>
        </p:nvSpPr>
        <p:spPr>
          <a:xfrm>
            <a:off x="5394960" y="228600"/>
            <a:ext cx="1371600" cy="274320"/>
          </a:xfrm>
          <a:prstGeom prst="rect">
            <a:avLst/>
          </a:prstGeom>
        </p:spPr>
        <p:txBody>
          <a:bodyPr vert="horz" lIns="0" tIns="0" rIns="0" bIns="0" rtlCol="0" anchor="t"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l-PL"/>
              <a:t>RTSI CUPPT 07</a:t>
            </a:r>
            <a:r>
              <a:rPr lang="en-US"/>
              <a:t>/</a:t>
            </a:r>
            <a:r>
              <a:rPr lang="pl-PL"/>
              <a:t>18</a:t>
            </a:r>
            <a:endParaRPr lang="en-US" dirty="0"/>
          </a:p>
        </p:txBody>
      </p:sp>
    </p:spTree>
    <p:extLst>
      <p:ext uri="{BB962C8B-B14F-4D97-AF65-F5344CB8AC3E}">
        <p14:creationId xmlns:p14="http://schemas.microsoft.com/office/powerpoint/2010/main" val="14532784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Main Point: Match expenses with potential income sources</a:t>
            </a:r>
            <a:r>
              <a:rPr lang="en-US" baseline="0"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endParaRPr lang="en-US" b="0" dirty="0">
              <a:latin typeface="Times New Roman" panose="02020603050405020304" pitchFamily="18" charset="0"/>
              <a:cs typeface="Times New Roman" panose="02020603050405020304" pitchFamily="18" charset="0"/>
            </a:endParaRPr>
          </a:p>
          <a:p>
            <a:r>
              <a:rPr lang="en-US" b="0" dirty="0">
                <a:latin typeface="Times New Roman" panose="02020603050405020304" pitchFamily="18" charset="0"/>
                <a:cs typeface="Times New Roman" panose="02020603050405020304" pitchFamily="18" charset="0"/>
              </a:rPr>
              <a:t>Ok, you might be thinking… </a:t>
            </a:r>
          </a:p>
          <a:p>
            <a:r>
              <a:rPr lang="en-US" b="0" dirty="0">
                <a:latin typeface="Times New Roman" panose="02020603050405020304" pitchFamily="18" charset="0"/>
                <a:cs typeface="Times New Roman" panose="02020603050405020304" pitchFamily="18" charset="0"/>
              </a:rPr>
              <a:t>“I thought</a:t>
            </a:r>
            <a:r>
              <a:rPr lang="en-US" b="0" baseline="0" dirty="0">
                <a:latin typeface="Times New Roman" panose="02020603050405020304" pitchFamily="18" charset="0"/>
                <a:cs typeface="Times New Roman" panose="02020603050405020304" pitchFamily="18" charset="0"/>
              </a:rPr>
              <a:t> this was supposed to be easy and simple. However, now I have to think about all of the types of income and expenses. It is very confusing.”</a:t>
            </a:r>
          </a:p>
          <a:p>
            <a:endParaRPr lang="en-US" baseline="0" dirty="0">
              <a:latin typeface="Times New Roman" panose="02020603050405020304" pitchFamily="18" charset="0"/>
              <a:cs typeface="Times New Roman" panose="02020603050405020304" pitchFamily="18" charset="0"/>
            </a:endParaRPr>
          </a:p>
          <a:p>
            <a:r>
              <a:rPr lang="en-US" baseline="0" dirty="0">
                <a:latin typeface="Times New Roman" panose="02020603050405020304" pitchFamily="18" charset="0"/>
                <a:cs typeface="Times New Roman" panose="02020603050405020304" pitchFamily="18" charset="0"/>
              </a:rPr>
              <a:t>Transition: </a:t>
            </a:r>
            <a:r>
              <a:rPr lang="en-US" b="0" baseline="0" dirty="0">
                <a:latin typeface="Times New Roman" panose="02020603050405020304" pitchFamily="18" charset="0"/>
                <a:cs typeface="Times New Roman" panose="02020603050405020304" pitchFamily="18" charset="0"/>
              </a:rPr>
              <a:t>It’s actually not as confusing as it appears.</a:t>
            </a:r>
          </a:p>
          <a:p>
            <a:endParaRPr lang="en-US" b="0" baseline="0" dirty="0">
              <a:latin typeface="Times New Roman" panose="02020603050405020304" pitchFamily="18" charset="0"/>
              <a:cs typeface="Times New Roman" panose="02020603050405020304" pitchFamily="18" charset="0"/>
            </a:endParaRPr>
          </a:p>
          <a:p>
            <a:endParaRPr lang="en-US" b="0" dirty="0">
              <a:latin typeface="Times New Roman" panose="02020603050405020304" pitchFamily="18" charset="0"/>
              <a:cs typeface="Times New Roman" panose="02020603050405020304" pitchFamily="18" charset="0"/>
            </a:endParaRPr>
          </a:p>
          <a:p>
            <a:endParaRPr lang="en-US" b="0" baseline="0" dirty="0">
              <a:latin typeface="Times New Roman" panose="02020603050405020304" pitchFamily="18" charset="0"/>
              <a:cs typeface="Times New Roman" panose="02020603050405020304" pitchFamily="18" charset="0"/>
            </a:endParaRPr>
          </a:p>
          <a:p>
            <a:endParaRPr lang="en-US" b="0" dirty="0">
              <a:latin typeface="Times New Roman" panose="02020603050405020304" pitchFamily="18" charset="0"/>
              <a:cs typeface="Times New Roman" panose="02020603050405020304" pitchFamily="18" charset="0"/>
            </a:endParaRPr>
          </a:p>
          <a:p>
            <a:endParaRPr lang="en-US" b="0" dirty="0">
              <a:latin typeface="Times New Roman" panose="02020603050405020304" pitchFamily="18" charset="0"/>
              <a:cs typeface="Times New Roman" panose="02020603050405020304" pitchFamily="18" charset="0"/>
            </a:endParaRPr>
          </a:p>
        </p:txBody>
      </p:sp>
      <p:sp>
        <p:nvSpPr>
          <p:cNvPr id="5" name="Date Placeholder 4"/>
          <p:cNvSpPr>
            <a:spLocks noGrp="1"/>
          </p:cNvSpPr>
          <p:nvPr>
            <p:ph type="dt" idx="11"/>
          </p:nvPr>
        </p:nvSpPr>
        <p:spPr/>
        <p:txBody>
          <a:bodyPr/>
          <a:lstStyle/>
          <a:p>
            <a:fld id="{FE82F74D-E38C-4F95-8FAA-B55DB8FE7F0C}" type="datetime1">
              <a:rPr lang="en-US" smtClean="0"/>
              <a:t>4/18/2019</a:t>
            </a:fld>
            <a:endParaRPr lang="en-US" dirty="0"/>
          </a:p>
        </p:txBody>
      </p:sp>
      <p:sp>
        <p:nvSpPr>
          <p:cNvPr id="7" name="Slide Number Placeholder 6"/>
          <p:cNvSpPr>
            <a:spLocks noGrp="1"/>
          </p:cNvSpPr>
          <p:nvPr>
            <p:ph type="sldNum" sz="quarter" idx="13"/>
          </p:nvPr>
        </p:nvSpPr>
        <p:spPr/>
        <p:txBody>
          <a:bodyPr/>
          <a:lstStyle/>
          <a:p>
            <a:fld id="{4FBD5869-E701-44DB-B9C5-C7F7FB528C06}" type="slidenum">
              <a:rPr lang="en-US" smtClean="0"/>
              <a:pPr/>
              <a:t>25</a:t>
            </a:fld>
            <a:endParaRPr lang="en-US" dirty="0"/>
          </a:p>
        </p:txBody>
      </p:sp>
      <p:sp>
        <p:nvSpPr>
          <p:cNvPr id="10" name="Header Placeholder 3">
            <a:extLst>
              <a:ext uri="{FF2B5EF4-FFF2-40B4-BE49-F238E27FC236}">
                <a16:creationId xmlns:a16="http://schemas.microsoft.com/office/drawing/2014/main" id="{B8E8335E-ED3B-41D8-8E82-B7B02F29E17E}"/>
              </a:ext>
            </a:extLst>
          </p:cNvPr>
          <p:cNvSpPr txBox="1">
            <a:spLocks/>
          </p:cNvSpPr>
          <p:nvPr/>
        </p:nvSpPr>
        <p:spPr>
          <a:xfrm>
            <a:off x="228600" y="228600"/>
            <a:ext cx="5120640" cy="274320"/>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Generating Income for Living</a:t>
            </a:r>
            <a:endParaRPr lang="en-US" dirty="0"/>
          </a:p>
        </p:txBody>
      </p:sp>
      <p:sp>
        <p:nvSpPr>
          <p:cNvPr id="11" name="Footer Placeholder 5">
            <a:extLst>
              <a:ext uri="{FF2B5EF4-FFF2-40B4-BE49-F238E27FC236}">
                <a16:creationId xmlns:a16="http://schemas.microsoft.com/office/drawing/2014/main" id="{E456EBB7-BA02-431F-B81A-EC05918BF6B9}"/>
              </a:ext>
            </a:extLst>
          </p:cNvPr>
          <p:cNvSpPr txBox="1">
            <a:spLocks/>
          </p:cNvSpPr>
          <p:nvPr/>
        </p:nvSpPr>
        <p:spPr>
          <a:xfrm>
            <a:off x="5394960" y="228600"/>
            <a:ext cx="1371600" cy="274320"/>
          </a:xfrm>
          <a:prstGeom prst="rect">
            <a:avLst/>
          </a:prstGeom>
        </p:spPr>
        <p:txBody>
          <a:bodyPr vert="horz" lIns="0" tIns="0" rIns="0" bIns="0" rtlCol="0" anchor="t"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l-PL"/>
              <a:t>RTSI CUPPT 07</a:t>
            </a:r>
            <a:r>
              <a:rPr lang="en-US"/>
              <a:t>/</a:t>
            </a:r>
            <a:r>
              <a:rPr lang="pl-PL"/>
              <a:t>18</a:t>
            </a:r>
            <a:endParaRPr lang="en-US" dirty="0"/>
          </a:p>
        </p:txBody>
      </p:sp>
    </p:spTree>
    <p:extLst>
      <p:ext uri="{BB962C8B-B14F-4D97-AF65-F5344CB8AC3E}">
        <p14:creationId xmlns:p14="http://schemas.microsoft.com/office/powerpoint/2010/main" val="19187462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568"/>
              </a:spcAft>
            </a:pPr>
            <a:r>
              <a:rPr lang="en-US" sz="1100" dirty="0">
                <a:latin typeface="Times New Roman" panose="02020603050405020304" pitchFamily="18" charset="0"/>
                <a:cs typeface="Times New Roman" panose="02020603050405020304" pitchFamily="18" charset="0"/>
              </a:rPr>
              <a:t>Main Point: Find common characteristics between expenses and income sources.</a:t>
            </a:r>
          </a:p>
          <a:p>
            <a:pPr>
              <a:spcAft>
                <a:spcPts val="568"/>
              </a:spcAft>
            </a:pPr>
            <a:r>
              <a:rPr lang="en-US" sz="1100" b="0" dirty="0">
                <a:latin typeface="Times New Roman" panose="02020603050405020304" pitchFamily="18" charset="0"/>
                <a:cs typeface="Times New Roman" panose="02020603050405020304" pitchFamily="18" charset="0"/>
              </a:rPr>
              <a:t>As we talked about earlier, your retirement income and retirement expenses each have unique characteristics. How can they best be associated?</a:t>
            </a:r>
          </a:p>
          <a:p>
            <a:pPr>
              <a:spcAft>
                <a:spcPts val="568"/>
              </a:spcAft>
            </a:pPr>
            <a:r>
              <a:rPr lang="en-US" sz="1100" b="0" dirty="0">
                <a:latin typeface="Times New Roman" panose="02020603050405020304" pitchFamily="18" charset="0"/>
                <a:cs typeface="Times New Roman" panose="02020603050405020304" pitchFamily="18" charset="0"/>
              </a:rPr>
              <a:t>Remember our Fixed basic expenses? They are less impacted by inflation but do need to be funded by a relatively stable source of income. Well, there are potential sources of income that may be suited to address them…Social Security, Pension, CDs and fixed annuities.</a:t>
            </a:r>
          </a:p>
          <a:p>
            <a:pPr>
              <a:spcAft>
                <a:spcPts val="568"/>
              </a:spcAft>
            </a:pPr>
            <a:r>
              <a:rPr lang="en-US" sz="1100" b="0" dirty="0">
                <a:latin typeface="Times New Roman" panose="02020603050405020304" pitchFamily="18" charset="0"/>
                <a:cs typeface="Times New Roman" panose="02020603050405020304" pitchFamily="18" charset="0"/>
              </a:rPr>
              <a:t>How about Rising basic expenses? They are more impacted by inflation. They too need to be funded by a relatively stable source, but one that has the potential to grow over time. Potential sources may include investments in equity mutual funds or stocks, and receiving dividends or the proceeds from the sale of shares. However, the potential for growth also increases the risk. If we choose too conservatively, they may not offer the necessary growth potential to meet rising costs. But, if we choose too aggressively, the source is at greater risk of loss, including possible total loss. A financial advisor can help you match the appropriate investment strategies with the right expense needs to suit your investment risk and comfort level.</a:t>
            </a:r>
          </a:p>
          <a:p>
            <a:pPr>
              <a:spcAft>
                <a:spcPts val="568"/>
              </a:spcAft>
            </a:pPr>
            <a:r>
              <a:rPr lang="en-US" sz="1100" b="0" dirty="0">
                <a:latin typeface="Times New Roman" panose="02020603050405020304" pitchFamily="18" charset="0"/>
                <a:cs typeface="Times New Roman" panose="02020603050405020304" pitchFamily="18" charset="0"/>
              </a:rPr>
              <a:t>How about Discretionary expenses? These are also impacted by inflation, but we have more flexibility in terms of the risk to stability. As mentioned earlier, if this source falls, you can adjust your spending more easily than you can with your basic expenses. You can downgrade your hobbies, travel, etc. However, if you are prepared to assume the risk of more growth-oriented investments, you have the potential of additional cash flow to fund your discretionary spending. </a:t>
            </a:r>
          </a:p>
          <a:p>
            <a:pPr>
              <a:spcAft>
                <a:spcPts val="568"/>
              </a:spcAft>
            </a:pPr>
            <a:r>
              <a:rPr lang="en-US" sz="1100" dirty="0">
                <a:latin typeface="Times New Roman" panose="02020603050405020304" pitchFamily="18" charset="0"/>
                <a:cs typeface="Times New Roman" panose="02020603050405020304" pitchFamily="18" charset="0"/>
              </a:rPr>
              <a:t>Transition</a:t>
            </a:r>
            <a:r>
              <a:rPr lang="en-US" sz="1100" b="0" dirty="0">
                <a:latin typeface="Times New Roman" panose="02020603050405020304" pitchFamily="18" charset="0"/>
                <a:cs typeface="Times New Roman" panose="02020603050405020304" pitchFamily="18" charset="0"/>
              </a:rPr>
              <a:t>: Now that we have learned about the building blocks of a retirement income plan, let’s look at how you and your financial advisor might develop your plan.</a:t>
            </a:r>
          </a:p>
          <a:p>
            <a:endParaRPr lang="en-US" sz="1100" b="0" baseline="0" dirty="0">
              <a:latin typeface="Times New Roman" panose="02020603050405020304" pitchFamily="18" charset="0"/>
              <a:cs typeface="Times New Roman" panose="02020603050405020304" pitchFamily="18" charset="0"/>
            </a:endParaRPr>
          </a:p>
          <a:p>
            <a:endParaRPr lang="en-US" sz="1100" b="0" dirty="0">
              <a:latin typeface="Times New Roman" panose="02020603050405020304" pitchFamily="18" charset="0"/>
              <a:cs typeface="Times New Roman" panose="02020603050405020304" pitchFamily="18" charset="0"/>
            </a:endParaRPr>
          </a:p>
          <a:p>
            <a:endParaRPr lang="en-US" sz="1100" b="0" baseline="0" dirty="0">
              <a:latin typeface="Times New Roman" panose="02020603050405020304" pitchFamily="18" charset="0"/>
              <a:cs typeface="Times New Roman" panose="02020603050405020304" pitchFamily="18" charset="0"/>
            </a:endParaRPr>
          </a:p>
          <a:p>
            <a:endParaRPr lang="en-US" sz="1100" b="0" dirty="0">
              <a:latin typeface="Times New Roman" panose="02020603050405020304" pitchFamily="18" charset="0"/>
              <a:cs typeface="Times New Roman" panose="02020603050405020304" pitchFamily="18" charset="0"/>
            </a:endParaRPr>
          </a:p>
          <a:p>
            <a:endParaRPr lang="en-US" sz="1100" b="0" dirty="0">
              <a:latin typeface="Times New Roman" panose="02020603050405020304" pitchFamily="18" charset="0"/>
              <a:cs typeface="Times New Roman" panose="02020603050405020304" pitchFamily="18" charset="0"/>
            </a:endParaRPr>
          </a:p>
        </p:txBody>
      </p:sp>
      <p:sp>
        <p:nvSpPr>
          <p:cNvPr id="5" name="Date Placeholder 4"/>
          <p:cNvSpPr>
            <a:spLocks noGrp="1"/>
          </p:cNvSpPr>
          <p:nvPr>
            <p:ph type="dt" idx="11"/>
          </p:nvPr>
        </p:nvSpPr>
        <p:spPr/>
        <p:txBody>
          <a:bodyPr/>
          <a:lstStyle/>
          <a:p>
            <a:fld id="{FE82F74D-E38C-4F95-8FAA-B55DB8FE7F0C}" type="datetime1">
              <a:rPr lang="en-US" smtClean="0"/>
              <a:t>4/18/2019</a:t>
            </a:fld>
            <a:endParaRPr lang="en-US" dirty="0"/>
          </a:p>
        </p:txBody>
      </p:sp>
      <p:sp>
        <p:nvSpPr>
          <p:cNvPr id="7" name="Slide Number Placeholder 6"/>
          <p:cNvSpPr>
            <a:spLocks noGrp="1"/>
          </p:cNvSpPr>
          <p:nvPr>
            <p:ph type="sldNum" sz="quarter" idx="13"/>
          </p:nvPr>
        </p:nvSpPr>
        <p:spPr/>
        <p:txBody>
          <a:bodyPr/>
          <a:lstStyle/>
          <a:p>
            <a:fld id="{4FBD5869-E701-44DB-B9C5-C7F7FB528C06}" type="slidenum">
              <a:rPr lang="en-US" smtClean="0"/>
              <a:pPr/>
              <a:t>26</a:t>
            </a:fld>
            <a:endParaRPr lang="en-US" dirty="0"/>
          </a:p>
        </p:txBody>
      </p:sp>
      <p:sp>
        <p:nvSpPr>
          <p:cNvPr id="8" name="Header Placeholder 3">
            <a:extLst>
              <a:ext uri="{FF2B5EF4-FFF2-40B4-BE49-F238E27FC236}">
                <a16:creationId xmlns:a16="http://schemas.microsoft.com/office/drawing/2014/main" id="{D05624AC-5195-4B3A-AE24-3CD60B8C6E47}"/>
              </a:ext>
            </a:extLst>
          </p:cNvPr>
          <p:cNvSpPr txBox="1">
            <a:spLocks/>
          </p:cNvSpPr>
          <p:nvPr/>
        </p:nvSpPr>
        <p:spPr>
          <a:xfrm>
            <a:off x="228600" y="228600"/>
            <a:ext cx="5120640" cy="274320"/>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Generating Income for Living</a:t>
            </a:r>
            <a:endParaRPr lang="en-US" dirty="0"/>
          </a:p>
        </p:txBody>
      </p:sp>
      <p:sp>
        <p:nvSpPr>
          <p:cNvPr id="9" name="Footer Placeholder 5">
            <a:extLst>
              <a:ext uri="{FF2B5EF4-FFF2-40B4-BE49-F238E27FC236}">
                <a16:creationId xmlns:a16="http://schemas.microsoft.com/office/drawing/2014/main" id="{C7DDB07F-C7D5-40E3-9AEB-D16C6C7E74A7}"/>
              </a:ext>
            </a:extLst>
          </p:cNvPr>
          <p:cNvSpPr txBox="1">
            <a:spLocks/>
          </p:cNvSpPr>
          <p:nvPr/>
        </p:nvSpPr>
        <p:spPr>
          <a:xfrm>
            <a:off x="5394960" y="228600"/>
            <a:ext cx="1371600" cy="274320"/>
          </a:xfrm>
          <a:prstGeom prst="rect">
            <a:avLst/>
          </a:prstGeom>
        </p:spPr>
        <p:txBody>
          <a:bodyPr vert="horz" lIns="0" tIns="0" rIns="0" bIns="0" rtlCol="0" anchor="t"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l-PL"/>
              <a:t>RTSI CUPPT 07</a:t>
            </a:r>
            <a:r>
              <a:rPr lang="en-US"/>
              <a:t>/</a:t>
            </a:r>
            <a:r>
              <a:rPr lang="pl-PL"/>
              <a:t>18</a:t>
            </a:r>
            <a:endParaRPr lang="en-US" dirty="0"/>
          </a:p>
        </p:txBody>
      </p:sp>
    </p:spTree>
    <p:extLst>
      <p:ext uri="{BB962C8B-B14F-4D97-AF65-F5344CB8AC3E}">
        <p14:creationId xmlns:p14="http://schemas.microsoft.com/office/powerpoint/2010/main" val="21115478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b="1" dirty="0">
                <a:latin typeface="Times New Roman" panose="02020603050405020304" pitchFamily="18" charset="0"/>
                <a:cs typeface="Times New Roman" panose="02020603050405020304" pitchFamily="18" charset="0"/>
              </a:rPr>
              <a:t>Main Point: Transition slide.</a:t>
            </a:r>
          </a:p>
          <a:p>
            <a:endParaRPr lang="en-US" dirty="0"/>
          </a:p>
        </p:txBody>
      </p:sp>
      <p:sp>
        <p:nvSpPr>
          <p:cNvPr id="5" name="Date Placeholder 4"/>
          <p:cNvSpPr>
            <a:spLocks noGrp="1"/>
          </p:cNvSpPr>
          <p:nvPr>
            <p:ph type="dt" idx="11"/>
          </p:nvPr>
        </p:nvSpPr>
        <p:spPr/>
        <p:txBody>
          <a:bodyPr/>
          <a:lstStyle/>
          <a:p>
            <a:fld id="{7FC34109-F750-41AC-A041-C4E14206EC0C}" type="datetime1">
              <a:rPr lang="en-US" smtClean="0"/>
              <a:t>4/18/2019</a:t>
            </a:fld>
            <a:endParaRPr lang="en-US" dirty="0"/>
          </a:p>
        </p:txBody>
      </p:sp>
      <p:sp>
        <p:nvSpPr>
          <p:cNvPr id="7" name="Slide Number Placeholder 6"/>
          <p:cNvSpPr>
            <a:spLocks noGrp="1"/>
          </p:cNvSpPr>
          <p:nvPr>
            <p:ph type="sldNum" sz="quarter" idx="13"/>
          </p:nvPr>
        </p:nvSpPr>
        <p:spPr/>
        <p:txBody>
          <a:bodyPr/>
          <a:lstStyle/>
          <a:p>
            <a:fld id="{4FBD5869-E701-44DB-B9C5-C7F7FB528C06}" type="slidenum">
              <a:rPr lang="en-US" smtClean="0"/>
              <a:pPr/>
              <a:t>27</a:t>
            </a:fld>
            <a:endParaRPr lang="en-US" dirty="0"/>
          </a:p>
        </p:txBody>
      </p:sp>
      <p:sp>
        <p:nvSpPr>
          <p:cNvPr id="10" name="Header Placeholder 3">
            <a:extLst>
              <a:ext uri="{FF2B5EF4-FFF2-40B4-BE49-F238E27FC236}">
                <a16:creationId xmlns:a16="http://schemas.microsoft.com/office/drawing/2014/main" id="{1FBA84D3-5278-4838-8980-19DEF01E805F}"/>
              </a:ext>
            </a:extLst>
          </p:cNvPr>
          <p:cNvSpPr txBox="1">
            <a:spLocks/>
          </p:cNvSpPr>
          <p:nvPr/>
        </p:nvSpPr>
        <p:spPr>
          <a:xfrm>
            <a:off x="228600" y="228600"/>
            <a:ext cx="5120640" cy="274320"/>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Generating Income for Living</a:t>
            </a:r>
            <a:endParaRPr lang="en-US" dirty="0"/>
          </a:p>
        </p:txBody>
      </p:sp>
      <p:sp>
        <p:nvSpPr>
          <p:cNvPr id="11" name="Footer Placeholder 5">
            <a:extLst>
              <a:ext uri="{FF2B5EF4-FFF2-40B4-BE49-F238E27FC236}">
                <a16:creationId xmlns:a16="http://schemas.microsoft.com/office/drawing/2014/main" id="{CF2DD1DC-051A-4187-9D99-821ACC4DA080}"/>
              </a:ext>
            </a:extLst>
          </p:cNvPr>
          <p:cNvSpPr txBox="1">
            <a:spLocks/>
          </p:cNvSpPr>
          <p:nvPr/>
        </p:nvSpPr>
        <p:spPr>
          <a:xfrm>
            <a:off x="5394960" y="228600"/>
            <a:ext cx="1371600" cy="274320"/>
          </a:xfrm>
          <a:prstGeom prst="rect">
            <a:avLst/>
          </a:prstGeom>
        </p:spPr>
        <p:txBody>
          <a:bodyPr vert="horz" lIns="0" tIns="0" rIns="0" bIns="0" rtlCol="0" anchor="t"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l-PL"/>
              <a:t>RTSI CUPPT 07</a:t>
            </a:r>
            <a:r>
              <a:rPr lang="en-US"/>
              <a:t>/</a:t>
            </a:r>
            <a:r>
              <a:rPr lang="pl-PL"/>
              <a:t>18</a:t>
            </a:r>
            <a:endParaRPr lang="en-US" dirty="0"/>
          </a:p>
        </p:txBody>
      </p:sp>
    </p:spTree>
    <p:extLst>
      <p:ext uri="{BB962C8B-B14F-4D97-AF65-F5344CB8AC3E}">
        <p14:creationId xmlns:p14="http://schemas.microsoft.com/office/powerpoint/2010/main" val="6861513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sz="1100" dirty="0">
                <a:latin typeface="Times New Roman" panose="02020603050405020304" pitchFamily="18" charset="0"/>
                <a:ea typeface="Geneva" pitchFamily="32" charset="-128"/>
                <a:cs typeface="Times New Roman" panose="02020603050405020304" pitchFamily="18" charset="0"/>
              </a:rPr>
              <a:t>Main Point: Case study for Income for What’s Next.</a:t>
            </a:r>
          </a:p>
          <a:p>
            <a:pPr>
              <a:spcBef>
                <a:spcPct val="0"/>
              </a:spcBef>
            </a:pPr>
            <a:endParaRPr lang="en-US" sz="1100" b="0" dirty="0">
              <a:latin typeface="Times New Roman" panose="02020603050405020304" pitchFamily="18" charset="0"/>
              <a:ea typeface="Geneva" pitchFamily="32" charset="-128"/>
              <a:cs typeface="Times New Roman" panose="02020603050405020304" pitchFamily="18" charset="0"/>
            </a:endParaRPr>
          </a:p>
          <a:p>
            <a:pPr>
              <a:spcBef>
                <a:spcPct val="0"/>
              </a:spcBef>
            </a:pPr>
            <a:r>
              <a:rPr lang="en-US" sz="1100" b="0" dirty="0">
                <a:latin typeface="Times New Roman" panose="02020603050405020304" pitchFamily="18" charset="0"/>
                <a:ea typeface="Geneva" pitchFamily="32" charset="-128"/>
                <a:cs typeface="Times New Roman" panose="02020603050405020304" pitchFamily="18" charset="0"/>
              </a:rPr>
              <a:t>Meet Benjamin Templeton.</a:t>
            </a:r>
          </a:p>
          <a:p>
            <a:pPr>
              <a:spcBef>
                <a:spcPct val="0"/>
              </a:spcBef>
            </a:pPr>
            <a:endParaRPr lang="en-US" sz="1100" b="0" dirty="0">
              <a:latin typeface="Times New Roman" panose="02020603050405020304" pitchFamily="18" charset="0"/>
              <a:ea typeface="Geneva" pitchFamily="32" charset="-128"/>
              <a:cs typeface="Times New Roman" panose="02020603050405020304" pitchFamily="18" charset="0"/>
            </a:endParaRPr>
          </a:p>
          <a:p>
            <a:pPr>
              <a:spcBef>
                <a:spcPct val="0"/>
              </a:spcBef>
            </a:pPr>
            <a:r>
              <a:rPr lang="en-US" sz="1100" b="0" dirty="0">
                <a:latin typeface="Times New Roman" panose="02020603050405020304" pitchFamily="18" charset="0"/>
                <a:ea typeface="Geneva" pitchFamily="32" charset="-128"/>
                <a:cs typeface="Times New Roman" panose="02020603050405020304" pitchFamily="18" charset="0"/>
              </a:rPr>
              <a:t>He is 65 years old and wants to make sure that his income lasts as long as he does. Although he and his spouse have Social Security income, he still needs a majority of retirement income to come from his </a:t>
            </a:r>
            <a:r>
              <a:rPr lang="en-US" sz="1100" b="0" dirty="0">
                <a:latin typeface="Times New Roman" panose="02020603050405020304" pitchFamily="18" charset="0"/>
                <a:cs typeface="Times New Roman" panose="02020603050405020304" pitchFamily="18" charset="0"/>
              </a:rPr>
              <a:t>investments by receiving dividends or the proceeds from the sale of shares</a:t>
            </a:r>
            <a:r>
              <a:rPr lang="en-US" sz="1100" b="0" dirty="0">
                <a:latin typeface="Times New Roman" panose="02020603050405020304" pitchFamily="18" charset="0"/>
                <a:ea typeface="Geneva" pitchFamily="32" charset="-128"/>
                <a:cs typeface="Times New Roman" panose="02020603050405020304" pitchFamily="18" charset="0"/>
              </a:rPr>
              <a:t>.</a:t>
            </a:r>
            <a:br>
              <a:rPr lang="en-US" sz="1100" b="0" dirty="0">
                <a:latin typeface="Times New Roman" panose="02020603050405020304" pitchFamily="18" charset="0"/>
                <a:ea typeface="Geneva" pitchFamily="32" charset="-128"/>
                <a:cs typeface="Times New Roman" panose="02020603050405020304" pitchFamily="18" charset="0"/>
              </a:rPr>
            </a:br>
            <a:endParaRPr lang="en-US" sz="1100" b="0" dirty="0">
              <a:latin typeface="Times New Roman" panose="02020603050405020304" pitchFamily="18" charset="0"/>
              <a:ea typeface="Geneva" pitchFamily="32" charset="-128"/>
              <a:cs typeface="Times New Roman" panose="02020603050405020304" pitchFamily="18" charset="0"/>
            </a:endParaRPr>
          </a:p>
          <a:p>
            <a:pPr>
              <a:spcBef>
                <a:spcPct val="0"/>
              </a:spcBef>
            </a:pPr>
            <a:r>
              <a:rPr lang="en-US" sz="1100" b="0" dirty="0">
                <a:latin typeface="Times New Roman" panose="02020603050405020304" pitchFamily="18" charset="0"/>
                <a:ea typeface="Geneva" pitchFamily="32" charset="-128"/>
                <a:cs typeface="Times New Roman" panose="02020603050405020304" pitchFamily="18" charset="0"/>
              </a:rPr>
              <a:t>Here are the specifics: </a:t>
            </a:r>
          </a:p>
          <a:p>
            <a:pPr>
              <a:spcBef>
                <a:spcPct val="0"/>
              </a:spcBef>
            </a:pPr>
            <a:r>
              <a:rPr lang="en-US" sz="1100" b="0" dirty="0">
                <a:latin typeface="Times New Roman" panose="02020603050405020304" pitchFamily="18" charset="0"/>
                <a:ea typeface="Geneva" pitchFamily="32" charset="-128"/>
                <a:cs typeface="Times New Roman" panose="02020603050405020304" pitchFamily="18" charset="0"/>
              </a:rPr>
              <a:t>Ben estimates his annual expenses in retirement to be about $50,000. Like many, he is not 100% sure about the amount of his expenses or what type of expenses they are.  </a:t>
            </a:r>
          </a:p>
          <a:p>
            <a:pPr>
              <a:spcBef>
                <a:spcPct val="0"/>
              </a:spcBef>
            </a:pPr>
            <a:endParaRPr lang="en-US" sz="1100" b="0" dirty="0">
              <a:latin typeface="Times New Roman" panose="02020603050405020304" pitchFamily="18" charset="0"/>
              <a:ea typeface="Geneva" pitchFamily="32" charset="-128"/>
              <a:cs typeface="Times New Roman" panose="02020603050405020304" pitchFamily="18" charset="0"/>
            </a:endParaRPr>
          </a:p>
          <a:p>
            <a:pPr>
              <a:spcBef>
                <a:spcPct val="0"/>
              </a:spcBef>
            </a:pPr>
            <a:r>
              <a:rPr lang="en-US" sz="1100" b="0" dirty="0">
                <a:latin typeface="Times New Roman" panose="02020603050405020304" pitchFamily="18" charset="0"/>
                <a:ea typeface="Geneva" pitchFamily="32" charset="-128"/>
                <a:cs typeface="Times New Roman" panose="02020603050405020304" pitchFamily="18" charset="0"/>
              </a:rPr>
              <a:t>Ben has done a good job of saving for retirement and has </a:t>
            </a:r>
            <a:r>
              <a:rPr lang="en-US" sz="1100" b="0" dirty="0">
                <a:latin typeface="Times New Roman" panose="02020603050405020304" pitchFamily="18" charset="0"/>
                <a:cs typeface="Times New Roman" panose="02020603050405020304" pitchFamily="18" charset="0"/>
              </a:rPr>
              <a:t>$800,000 in savings; $750,000 to build his retirement portfolio and $50,000 to set aside for unexpected expenses/purchases</a:t>
            </a:r>
            <a:r>
              <a:rPr lang="en-US" sz="1100" b="0" dirty="0">
                <a:latin typeface="Times New Roman" panose="02020603050405020304" pitchFamily="18" charset="0"/>
                <a:ea typeface="Geneva" pitchFamily="32" charset="-128"/>
                <a:cs typeface="Times New Roman" panose="02020603050405020304" pitchFamily="18" charset="0"/>
              </a:rPr>
              <a:t>. In addition to his savings, Ben will receive Social Security, which will generate $13,000 per year.</a:t>
            </a:r>
          </a:p>
          <a:p>
            <a:pPr>
              <a:spcBef>
                <a:spcPct val="0"/>
              </a:spcBef>
            </a:pPr>
            <a:endParaRPr lang="en-US" sz="1100" b="0" dirty="0">
              <a:latin typeface="Times New Roman" panose="02020603050405020304" pitchFamily="18" charset="0"/>
              <a:ea typeface="Geneva" pitchFamily="32" charset="-128"/>
              <a:cs typeface="Times New Roman" panose="02020603050405020304" pitchFamily="18" charset="0"/>
            </a:endParaRPr>
          </a:p>
          <a:p>
            <a:pPr>
              <a:spcBef>
                <a:spcPct val="0"/>
              </a:spcBef>
            </a:pPr>
            <a:r>
              <a:rPr lang="en-US" sz="1100" b="0" dirty="0">
                <a:latin typeface="Times New Roman" panose="02020603050405020304" pitchFamily="18" charset="0"/>
                <a:ea typeface="Geneva" pitchFamily="32" charset="-128"/>
                <a:cs typeface="Times New Roman" panose="02020603050405020304" pitchFamily="18" charset="0"/>
              </a:rPr>
              <a:t>The question is, how </a:t>
            </a:r>
            <a:r>
              <a:rPr lang="en-US" sz="1100" b="0" dirty="0">
                <a:latin typeface="Times New Roman" panose="02020603050405020304" pitchFamily="18" charset="0"/>
                <a:cs typeface="Times New Roman" panose="02020603050405020304" pitchFamily="18" charset="0"/>
              </a:rPr>
              <a:t>does he use </a:t>
            </a:r>
            <a:r>
              <a:rPr lang="en-US" sz="1100" b="0" dirty="0">
                <a:latin typeface="Times New Roman" panose="02020603050405020304" pitchFamily="18" charset="0"/>
                <a:ea typeface="Geneva" pitchFamily="32" charset="-128"/>
                <a:cs typeface="Times New Roman" panose="02020603050405020304" pitchFamily="18" charset="0"/>
              </a:rPr>
              <a:t>that $750,000 of retirement savings </a:t>
            </a:r>
            <a:r>
              <a:rPr lang="en-US" sz="1100" b="0" dirty="0">
                <a:latin typeface="Times New Roman" panose="02020603050405020304" pitchFamily="18" charset="0"/>
                <a:cs typeface="Times New Roman" panose="02020603050405020304" pitchFamily="18" charset="0"/>
              </a:rPr>
              <a:t>to build his portfolio</a:t>
            </a:r>
            <a:r>
              <a:rPr lang="en-US" sz="1100" b="0" dirty="0">
                <a:latin typeface="Times New Roman" panose="02020603050405020304" pitchFamily="18" charset="0"/>
                <a:ea typeface="Geneva" pitchFamily="32" charset="-128"/>
                <a:cs typeface="Times New Roman" panose="02020603050405020304" pitchFamily="18" charset="0"/>
              </a:rPr>
              <a:t>?</a:t>
            </a:r>
          </a:p>
          <a:p>
            <a:pPr>
              <a:spcBef>
                <a:spcPct val="0"/>
              </a:spcBef>
            </a:pPr>
            <a:endParaRPr lang="en-US" sz="1100" b="0" dirty="0">
              <a:latin typeface="Times New Roman" panose="02020603050405020304" pitchFamily="18" charset="0"/>
              <a:ea typeface="Geneva" pitchFamily="32" charset="-128"/>
              <a:cs typeface="Times New Roman" panose="02020603050405020304" pitchFamily="18" charset="0"/>
            </a:endParaRPr>
          </a:p>
          <a:p>
            <a:pPr>
              <a:spcBef>
                <a:spcPct val="0"/>
              </a:spcBef>
            </a:pPr>
            <a:r>
              <a:rPr lang="en-US" sz="1100" dirty="0">
                <a:latin typeface="Times New Roman" panose="02020603050405020304" pitchFamily="18" charset="0"/>
                <a:ea typeface="Geneva" pitchFamily="32" charset="-128"/>
                <a:cs typeface="Times New Roman" panose="02020603050405020304" pitchFamily="18" charset="0"/>
              </a:rPr>
              <a:t>Transition: </a:t>
            </a:r>
            <a:r>
              <a:rPr lang="en-US" sz="1100" b="0" dirty="0">
                <a:latin typeface="Times New Roman" panose="02020603050405020304" pitchFamily="18" charset="0"/>
                <a:ea typeface="Geneva" pitchFamily="32" charset="-128"/>
                <a:cs typeface="Times New Roman" panose="02020603050405020304" pitchFamily="18" charset="0"/>
              </a:rPr>
              <a:t>Let’s start with looking at Ben’s goals and concerns for retirement.</a:t>
            </a:r>
          </a:p>
          <a:p>
            <a:pPr>
              <a:spcBef>
                <a:spcPct val="0"/>
              </a:spcBef>
            </a:pPr>
            <a:endParaRPr lang="en-US" sz="1100" b="0" dirty="0">
              <a:latin typeface="Times New Roman" panose="02020603050405020304" pitchFamily="18" charset="0"/>
              <a:ea typeface="Geneva" pitchFamily="32" charset="-128"/>
              <a:cs typeface="Times New Roman" panose="02020603050405020304" pitchFamily="18" charset="0"/>
            </a:endParaRPr>
          </a:p>
          <a:p>
            <a:pPr>
              <a:spcBef>
                <a:spcPct val="0"/>
              </a:spcBef>
            </a:pPr>
            <a:endParaRPr lang="en-US" sz="1100" b="0" dirty="0">
              <a:latin typeface="Times New Roman" panose="02020603050405020304" pitchFamily="18" charset="0"/>
              <a:ea typeface="Geneva" pitchFamily="32" charset="-128"/>
              <a:cs typeface="Times New Roman" panose="02020603050405020304" pitchFamily="18" charset="0"/>
            </a:endParaRPr>
          </a:p>
          <a:p>
            <a:endParaRPr lang="en-US" sz="1100" b="0" dirty="0">
              <a:latin typeface="Times New Roman" panose="02020603050405020304" pitchFamily="18" charset="0"/>
              <a:cs typeface="Times New Roman" panose="02020603050405020304" pitchFamily="18" charset="0"/>
            </a:endParaRPr>
          </a:p>
        </p:txBody>
      </p:sp>
      <p:sp>
        <p:nvSpPr>
          <p:cNvPr id="5" name="Date Placeholder 4"/>
          <p:cNvSpPr>
            <a:spLocks noGrp="1"/>
          </p:cNvSpPr>
          <p:nvPr>
            <p:ph type="dt" idx="11"/>
          </p:nvPr>
        </p:nvSpPr>
        <p:spPr/>
        <p:txBody>
          <a:bodyPr/>
          <a:lstStyle/>
          <a:p>
            <a:fld id="{7E29FAD1-F5FB-4E96-90C3-DE36116898F5}" type="datetime1">
              <a:rPr lang="en-US" smtClean="0"/>
              <a:t>4/18/2019</a:t>
            </a:fld>
            <a:endParaRPr lang="en-US" dirty="0"/>
          </a:p>
        </p:txBody>
      </p:sp>
      <p:sp>
        <p:nvSpPr>
          <p:cNvPr id="7" name="Slide Number Placeholder 6"/>
          <p:cNvSpPr>
            <a:spLocks noGrp="1"/>
          </p:cNvSpPr>
          <p:nvPr>
            <p:ph type="sldNum" sz="quarter" idx="13"/>
          </p:nvPr>
        </p:nvSpPr>
        <p:spPr/>
        <p:txBody>
          <a:bodyPr/>
          <a:lstStyle/>
          <a:p>
            <a:fld id="{4FBD5869-E701-44DB-B9C5-C7F7FB528C06}" type="slidenum">
              <a:rPr lang="en-US" smtClean="0"/>
              <a:pPr/>
              <a:t>28</a:t>
            </a:fld>
            <a:endParaRPr lang="en-US" dirty="0"/>
          </a:p>
        </p:txBody>
      </p:sp>
      <p:sp>
        <p:nvSpPr>
          <p:cNvPr id="8" name="Header Placeholder 3">
            <a:extLst>
              <a:ext uri="{FF2B5EF4-FFF2-40B4-BE49-F238E27FC236}">
                <a16:creationId xmlns:a16="http://schemas.microsoft.com/office/drawing/2014/main" id="{1323FDB3-A00B-46C9-9CB7-199BF0413246}"/>
              </a:ext>
            </a:extLst>
          </p:cNvPr>
          <p:cNvSpPr txBox="1">
            <a:spLocks/>
          </p:cNvSpPr>
          <p:nvPr/>
        </p:nvSpPr>
        <p:spPr>
          <a:xfrm>
            <a:off x="228600" y="228600"/>
            <a:ext cx="5120640" cy="274320"/>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Generating Income for Living</a:t>
            </a:r>
            <a:endParaRPr lang="en-US" dirty="0"/>
          </a:p>
        </p:txBody>
      </p:sp>
      <p:sp>
        <p:nvSpPr>
          <p:cNvPr id="9" name="Footer Placeholder 5">
            <a:extLst>
              <a:ext uri="{FF2B5EF4-FFF2-40B4-BE49-F238E27FC236}">
                <a16:creationId xmlns:a16="http://schemas.microsoft.com/office/drawing/2014/main" id="{0DB6E668-E242-40BB-8F3A-B7A3F9ED61C3}"/>
              </a:ext>
            </a:extLst>
          </p:cNvPr>
          <p:cNvSpPr txBox="1">
            <a:spLocks/>
          </p:cNvSpPr>
          <p:nvPr/>
        </p:nvSpPr>
        <p:spPr>
          <a:xfrm>
            <a:off x="5394960" y="228600"/>
            <a:ext cx="1371600" cy="274320"/>
          </a:xfrm>
          <a:prstGeom prst="rect">
            <a:avLst/>
          </a:prstGeom>
        </p:spPr>
        <p:txBody>
          <a:bodyPr vert="horz" lIns="0" tIns="0" rIns="0" bIns="0" rtlCol="0" anchor="t"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l-PL"/>
              <a:t>RTSI CUPPT 07</a:t>
            </a:r>
            <a:r>
              <a:rPr lang="en-US"/>
              <a:t>/</a:t>
            </a:r>
            <a:r>
              <a:rPr lang="pl-PL"/>
              <a:t>18</a:t>
            </a:r>
            <a:endParaRPr lang="en-US" dirty="0"/>
          </a:p>
        </p:txBody>
      </p:sp>
    </p:spTree>
    <p:extLst>
      <p:ext uri="{BB962C8B-B14F-4D97-AF65-F5344CB8AC3E}">
        <p14:creationId xmlns:p14="http://schemas.microsoft.com/office/powerpoint/2010/main" val="3778435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Times New Roman" panose="02020603050405020304" pitchFamily="18" charset="0"/>
                <a:cs typeface="Times New Roman" panose="02020603050405020304" pitchFamily="18" charset="0"/>
              </a:rPr>
              <a:t>Main Point: People are concerned.</a:t>
            </a:r>
          </a:p>
          <a:p>
            <a:endParaRPr lang="en-US" sz="1000" b="0" dirty="0">
              <a:latin typeface="Times New Roman" panose="02020603050405020304" pitchFamily="18" charset="0"/>
              <a:cs typeface="Times New Roman" panose="02020603050405020304" pitchFamily="18" charset="0"/>
            </a:endParaRPr>
          </a:p>
          <a:p>
            <a:r>
              <a:rPr lang="en-US" sz="1000" b="0" dirty="0">
                <a:latin typeface="Times New Roman" panose="02020603050405020304" pitchFamily="18" charset="0"/>
                <a:cs typeface="Times New Roman" panose="02020603050405020304" pitchFamily="18" charset="0"/>
              </a:rPr>
              <a:t>By a show of hands, who is concerned about generating income in retirement to meet your expenses? Well, you are not alone. According to our recent RISE Survey, 45% are concerned about managing their retirement income to meet their retirement expenses.</a:t>
            </a:r>
            <a:r>
              <a:rPr lang="en-US" sz="1000" b="0" baseline="30000" dirty="0">
                <a:latin typeface="Times New Roman" panose="02020603050405020304" pitchFamily="18" charset="0"/>
                <a:cs typeface="Times New Roman" panose="02020603050405020304" pitchFamily="18" charset="0"/>
              </a:rPr>
              <a:t>1</a:t>
            </a:r>
          </a:p>
          <a:p>
            <a:endParaRPr lang="en-US" sz="1000" b="0" dirty="0">
              <a:latin typeface="Times New Roman" panose="02020603050405020304" pitchFamily="18" charset="0"/>
              <a:cs typeface="Times New Roman" panose="02020603050405020304" pitchFamily="18" charset="0"/>
            </a:endParaRPr>
          </a:p>
          <a:p>
            <a:r>
              <a:rPr lang="en-US" sz="1000" b="0" dirty="0">
                <a:latin typeface="Times New Roman" panose="02020603050405020304" pitchFamily="18" charset="0"/>
                <a:cs typeface="Times New Roman" panose="02020603050405020304" pitchFamily="18" charset="0"/>
              </a:rPr>
              <a:t>1. The Franklin Templeton Retirement Income Strategies and Expectations (RISE) survey, 2018.</a:t>
            </a:r>
          </a:p>
          <a:p>
            <a:endParaRPr lang="en-US" b="0" dirty="0"/>
          </a:p>
        </p:txBody>
      </p:sp>
      <p:sp>
        <p:nvSpPr>
          <p:cNvPr id="5" name="Date Placeholder 4"/>
          <p:cNvSpPr>
            <a:spLocks noGrp="1"/>
          </p:cNvSpPr>
          <p:nvPr>
            <p:ph type="dt" idx="11"/>
          </p:nvPr>
        </p:nvSpPr>
        <p:spPr/>
        <p:txBody>
          <a:bodyPr/>
          <a:lstStyle/>
          <a:p>
            <a:fld id="{87572F6F-F784-4622-A001-4DEA44670615}" type="datetime1">
              <a:rPr lang="en-US" smtClean="0"/>
              <a:t>4/18/2019</a:t>
            </a:fld>
            <a:endParaRPr lang="en-US" dirty="0"/>
          </a:p>
        </p:txBody>
      </p:sp>
      <p:sp>
        <p:nvSpPr>
          <p:cNvPr id="7" name="Slide Number Placeholder 6"/>
          <p:cNvSpPr>
            <a:spLocks noGrp="1"/>
          </p:cNvSpPr>
          <p:nvPr>
            <p:ph type="sldNum" sz="quarter" idx="13"/>
          </p:nvPr>
        </p:nvSpPr>
        <p:spPr/>
        <p:txBody>
          <a:bodyPr/>
          <a:lstStyle/>
          <a:p>
            <a:fld id="{4FBD5869-E701-44DB-B9C5-C7F7FB528C06}" type="slidenum">
              <a:rPr lang="en-US" smtClean="0"/>
              <a:pPr/>
              <a:t>2</a:t>
            </a:fld>
            <a:endParaRPr lang="en-US" dirty="0"/>
          </a:p>
        </p:txBody>
      </p:sp>
      <p:sp>
        <p:nvSpPr>
          <p:cNvPr id="8" name="Header Placeholder 3">
            <a:extLst>
              <a:ext uri="{FF2B5EF4-FFF2-40B4-BE49-F238E27FC236}">
                <a16:creationId xmlns:a16="http://schemas.microsoft.com/office/drawing/2014/main" id="{1A096A35-42D8-4A12-986C-9D78499595A1}"/>
              </a:ext>
            </a:extLst>
          </p:cNvPr>
          <p:cNvSpPr txBox="1">
            <a:spLocks/>
          </p:cNvSpPr>
          <p:nvPr/>
        </p:nvSpPr>
        <p:spPr>
          <a:xfrm>
            <a:off x="228600" y="228600"/>
            <a:ext cx="5120640" cy="274320"/>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Generating Income for Living</a:t>
            </a:r>
            <a:endParaRPr lang="en-US" dirty="0"/>
          </a:p>
        </p:txBody>
      </p:sp>
      <p:sp>
        <p:nvSpPr>
          <p:cNvPr id="9" name="Footer Placeholder 5">
            <a:extLst>
              <a:ext uri="{FF2B5EF4-FFF2-40B4-BE49-F238E27FC236}">
                <a16:creationId xmlns:a16="http://schemas.microsoft.com/office/drawing/2014/main" id="{1AF9113C-3541-4873-BFCC-CB82E405DBB4}"/>
              </a:ext>
            </a:extLst>
          </p:cNvPr>
          <p:cNvSpPr txBox="1">
            <a:spLocks/>
          </p:cNvSpPr>
          <p:nvPr/>
        </p:nvSpPr>
        <p:spPr>
          <a:xfrm>
            <a:off x="5394960" y="228600"/>
            <a:ext cx="1371600" cy="274320"/>
          </a:xfrm>
          <a:prstGeom prst="rect">
            <a:avLst/>
          </a:prstGeom>
        </p:spPr>
        <p:txBody>
          <a:bodyPr vert="horz" lIns="0" tIns="0" rIns="0" bIns="0" rtlCol="0" anchor="t"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l-PL"/>
              <a:t>RTSI CUPPT 07</a:t>
            </a:r>
            <a:r>
              <a:rPr lang="en-US"/>
              <a:t>/</a:t>
            </a:r>
            <a:r>
              <a:rPr lang="pl-PL"/>
              <a:t>18</a:t>
            </a:r>
            <a:endParaRPr lang="en-US" dirty="0"/>
          </a:p>
        </p:txBody>
      </p:sp>
    </p:spTree>
    <p:extLst>
      <p:ext uri="{BB962C8B-B14F-4D97-AF65-F5344CB8AC3E}">
        <p14:creationId xmlns:p14="http://schemas.microsoft.com/office/powerpoint/2010/main" val="31473876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68"/>
              </a:spcBef>
              <a:spcAft>
                <a:spcPts val="568"/>
              </a:spcAft>
            </a:pPr>
            <a:r>
              <a:rPr lang="en-US" dirty="0">
                <a:latin typeface="Times New Roman" panose="02020603050405020304" pitchFamily="18" charset="0"/>
                <a:cs typeface="Times New Roman" panose="02020603050405020304" pitchFamily="18" charset="0"/>
              </a:rPr>
              <a:t>Main Point: </a:t>
            </a:r>
            <a:r>
              <a:rPr lang="en-US" sz="1200" i="0" u="none" strike="noStrike" kern="1200" baseline="0" dirty="0">
                <a:solidFill>
                  <a:schemeClr val="tx1"/>
                </a:solidFill>
                <a:latin typeface="Times New Roman" panose="02020603050405020304" pitchFamily="18" charset="0"/>
                <a:cs typeface="Times New Roman" pitchFamily="18" charset="0"/>
              </a:rPr>
              <a:t>Introduce the Income for What’s Next Personal </a:t>
            </a:r>
            <a:r>
              <a:rPr lang="en-US" dirty="0">
                <a:latin typeface="Times New Roman" panose="02020603050405020304" pitchFamily="18" charset="0"/>
                <a:cs typeface="Times New Roman" panose="02020603050405020304" pitchFamily="18" charset="0"/>
              </a:rPr>
              <a:t>Assessment Sheet</a:t>
            </a:r>
            <a:endParaRPr lang="en-US" sz="1200" i="0" u="none" strike="noStrike" kern="1200" baseline="0" dirty="0">
              <a:solidFill>
                <a:schemeClr val="tx1"/>
              </a:solidFill>
              <a:latin typeface="Times New Roman" panose="02020603050405020304" pitchFamily="18" charset="0"/>
              <a:cs typeface="Times New Roman" pitchFamily="18" charset="0"/>
            </a:endParaRPr>
          </a:p>
          <a:p>
            <a:pPr>
              <a:spcBef>
                <a:spcPts val="568"/>
              </a:spcBef>
              <a:spcAft>
                <a:spcPts val="568"/>
              </a:spcAft>
            </a:pPr>
            <a:endParaRPr lang="en-US" b="0" dirty="0">
              <a:latin typeface="Times New Roman" panose="02020603050405020304" pitchFamily="18" charset="0"/>
              <a:cs typeface="Times New Roman" panose="02020603050405020304" pitchFamily="18" charset="0"/>
            </a:endParaRPr>
          </a:p>
          <a:p>
            <a:r>
              <a:rPr lang="en-US" b="0" dirty="0">
                <a:latin typeface="Times New Roman" panose="02020603050405020304" pitchFamily="18" charset="0"/>
                <a:cs typeface="Times New Roman" panose="02020603050405020304" pitchFamily="18" charset="0"/>
              </a:rPr>
              <a:t>[Hand out Personal Assessment]</a:t>
            </a:r>
            <a:endParaRPr lang="pl-PL" b="0" dirty="0">
              <a:latin typeface="Times New Roman" panose="02020603050405020304" pitchFamily="18" charset="0"/>
              <a:cs typeface="Times New Roman" panose="02020603050405020304" pitchFamily="18" charset="0"/>
            </a:endParaRPr>
          </a:p>
          <a:p>
            <a:endParaRPr lang="en-US" b="0" dirty="0">
              <a:latin typeface="Times New Roman" panose="02020603050405020304" pitchFamily="18" charset="0"/>
              <a:cs typeface="Times New Roman" panose="02020603050405020304" pitchFamily="18" charset="0"/>
            </a:endParaRPr>
          </a:p>
          <a:p>
            <a:r>
              <a:rPr lang="en-US" b="0" dirty="0">
                <a:latin typeface="Times New Roman" panose="02020603050405020304" pitchFamily="18" charset="0"/>
                <a:cs typeface="Times New Roman" panose="02020603050405020304" pitchFamily="18" charset="0"/>
              </a:rPr>
              <a:t>Let me introduce you to our Personal Assessment sheet. This tool will help you organize</a:t>
            </a:r>
            <a:r>
              <a:rPr lang="pl-PL" b="0" dirty="0">
                <a:latin typeface="Times New Roman" panose="02020603050405020304" pitchFamily="18" charset="0"/>
                <a:cs typeface="Times New Roman" panose="02020603050405020304" pitchFamily="18" charset="0"/>
              </a:rPr>
              <a:t> </a:t>
            </a:r>
            <a:r>
              <a:rPr lang="en-US" b="0" dirty="0">
                <a:latin typeface="Times New Roman" panose="02020603050405020304" pitchFamily="18" charset="0"/>
                <a:cs typeface="Times New Roman" panose="02020603050405020304" pitchFamily="18" charset="0"/>
              </a:rPr>
              <a:t>everything we have just discussed. There are sections to address both your goals and concerns,</a:t>
            </a:r>
            <a:r>
              <a:rPr lang="pl-PL" b="0" dirty="0">
                <a:latin typeface="Times New Roman" panose="02020603050405020304" pitchFamily="18" charset="0"/>
                <a:cs typeface="Times New Roman" panose="02020603050405020304" pitchFamily="18" charset="0"/>
              </a:rPr>
              <a:t> </a:t>
            </a:r>
            <a:r>
              <a:rPr lang="en-US" b="0" dirty="0">
                <a:latin typeface="Times New Roman" panose="02020603050405020304" pitchFamily="18" charset="0"/>
                <a:cs typeface="Times New Roman" panose="02020603050405020304" pitchFamily="18" charset="0"/>
              </a:rPr>
              <a:t>calculate your retirement expenses and determine your potential income sources in retirement.</a:t>
            </a:r>
            <a:r>
              <a:rPr lang="pl-PL" b="0" dirty="0">
                <a:latin typeface="Times New Roman" panose="02020603050405020304" pitchFamily="18" charset="0"/>
                <a:cs typeface="Times New Roman" panose="02020603050405020304" pitchFamily="18" charset="0"/>
              </a:rPr>
              <a:t> </a:t>
            </a:r>
            <a:r>
              <a:rPr lang="en-US" b="0" dirty="0">
                <a:latin typeface="Times New Roman" panose="02020603050405020304" pitchFamily="18" charset="0"/>
                <a:cs typeface="Times New Roman" panose="02020603050405020304" pitchFamily="18" charset="0"/>
              </a:rPr>
              <a:t>This is the first part of developing your retirement income plan, and you may want to fill it out</a:t>
            </a:r>
            <a:r>
              <a:rPr lang="pl-PL" b="0" dirty="0">
                <a:latin typeface="Times New Roman" panose="02020603050405020304" pitchFamily="18" charset="0"/>
                <a:cs typeface="Times New Roman" panose="02020603050405020304" pitchFamily="18" charset="0"/>
              </a:rPr>
              <a:t> </a:t>
            </a:r>
            <a:r>
              <a:rPr lang="en-US" b="0" dirty="0">
                <a:latin typeface="Times New Roman" panose="02020603050405020304" pitchFamily="18" charset="0"/>
                <a:cs typeface="Times New Roman" panose="02020603050405020304" pitchFamily="18" charset="0"/>
              </a:rPr>
              <a:t>before meeting with your financial advisor.</a:t>
            </a:r>
          </a:p>
          <a:p>
            <a:endParaRPr lang="en-US" b="0" dirty="0">
              <a:latin typeface="Times New Roman" panose="02020603050405020304" pitchFamily="18" charset="0"/>
              <a:cs typeface="Times New Roman" panose="02020603050405020304" pitchFamily="18" charset="0"/>
            </a:endParaRPr>
          </a:p>
          <a:p>
            <a:r>
              <a:rPr lang="en-US" b="0" dirty="0">
                <a:latin typeface="Times New Roman" panose="02020603050405020304" pitchFamily="18" charset="0"/>
                <a:cs typeface="Times New Roman" panose="02020603050405020304" pitchFamily="18" charset="0"/>
              </a:rPr>
              <a:t>Let’s take a look at the Personal Assessment sheet and fill it out for Ben.</a:t>
            </a:r>
          </a:p>
          <a:p>
            <a:endParaRPr lang="en-US" b="0" dirty="0">
              <a:latin typeface="Times New Roman" panose="02020603050405020304" pitchFamily="18" charset="0"/>
              <a:cs typeface="Times New Roman" panose="02020603050405020304" pitchFamily="18" charset="0"/>
            </a:endParaRPr>
          </a:p>
        </p:txBody>
      </p:sp>
      <p:sp>
        <p:nvSpPr>
          <p:cNvPr id="5" name="Date Placeholder 4"/>
          <p:cNvSpPr>
            <a:spLocks noGrp="1"/>
          </p:cNvSpPr>
          <p:nvPr>
            <p:ph type="dt" idx="11"/>
          </p:nvPr>
        </p:nvSpPr>
        <p:spPr/>
        <p:txBody>
          <a:bodyPr/>
          <a:lstStyle/>
          <a:p>
            <a:fld id="{7E29FAD1-F5FB-4E96-90C3-DE36116898F5}" type="datetime1">
              <a:rPr lang="en-US" smtClean="0"/>
              <a:t>4/18/2019</a:t>
            </a:fld>
            <a:endParaRPr lang="en-US" dirty="0"/>
          </a:p>
        </p:txBody>
      </p:sp>
      <p:sp>
        <p:nvSpPr>
          <p:cNvPr id="7" name="Slide Number Placeholder 6"/>
          <p:cNvSpPr>
            <a:spLocks noGrp="1"/>
          </p:cNvSpPr>
          <p:nvPr>
            <p:ph type="sldNum" sz="quarter" idx="13"/>
          </p:nvPr>
        </p:nvSpPr>
        <p:spPr/>
        <p:txBody>
          <a:bodyPr/>
          <a:lstStyle/>
          <a:p>
            <a:fld id="{4FBD5869-E701-44DB-B9C5-C7F7FB528C06}" type="slidenum">
              <a:rPr lang="en-US" smtClean="0"/>
              <a:pPr/>
              <a:t>29</a:t>
            </a:fld>
            <a:endParaRPr lang="en-US" dirty="0"/>
          </a:p>
        </p:txBody>
      </p:sp>
      <p:sp>
        <p:nvSpPr>
          <p:cNvPr id="8" name="Header Placeholder 3">
            <a:extLst>
              <a:ext uri="{FF2B5EF4-FFF2-40B4-BE49-F238E27FC236}">
                <a16:creationId xmlns:a16="http://schemas.microsoft.com/office/drawing/2014/main" id="{73743DD0-3B65-447E-8120-2AD88A5055DD}"/>
              </a:ext>
            </a:extLst>
          </p:cNvPr>
          <p:cNvSpPr txBox="1">
            <a:spLocks/>
          </p:cNvSpPr>
          <p:nvPr/>
        </p:nvSpPr>
        <p:spPr>
          <a:xfrm>
            <a:off x="228600" y="228600"/>
            <a:ext cx="5120640" cy="274320"/>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Generating Income for Living</a:t>
            </a:r>
            <a:endParaRPr lang="en-US" dirty="0"/>
          </a:p>
        </p:txBody>
      </p:sp>
      <p:sp>
        <p:nvSpPr>
          <p:cNvPr id="9" name="Footer Placeholder 5">
            <a:extLst>
              <a:ext uri="{FF2B5EF4-FFF2-40B4-BE49-F238E27FC236}">
                <a16:creationId xmlns:a16="http://schemas.microsoft.com/office/drawing/2014/main" id="{6174EFBC-C4AD-44C4-BC5F-080D2496736A}"/>
              </a:ext>
            </a:extLst>
          </p:cNvPr>
          <p:cNvSpPr txBox="1">
            <a:spLocks/>
          </p:cNvSpPr>
          <p:nvPr/>
        </p:nvSpPr>
        <p:spPr>
          <a:xfrm>
            <a:off x="5394960" y="228600"/>
            <a:ext cx="1371600" cy="274320"/>
          </a:xfrm>
          <a:prstGeom prst="rect">
            <a:avLst/>
          </a:prstGeom>
        </p:spPr>
        <p:txBody>
          <a:bodyPr vert="horz" lIns="0" tIns="0" rIns="0" bIns="0" rtlCol="0" anchor="t"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l-PL"/>
              <a:t>RTSI CUPPT 07</a:t>
            </a:r>
            <a:r>
              <a:rPr lang="en-US"/>
              <a:t>/</a:t>
            </a:r>
            <a:r>
              <a:rPr lang="pl-PL"/>
              <a:t>18</a:t>
            </a:r>
            <a:endParaRPr lang="en-US" dirty="0"/>
          </a:p>
        </p:txBody>
      </p:sp>
    </p:spTree>
    <p:extLst>
      <p:ext uri="{BB962C8B-B14F-4D97-AF65-F5344CB8AC3E}">
        <p14:creationId xmlns:p14="http://schemas.microsoft.com/office/powerpoint/2010/main" val="2816332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latin typeface="Times New Roman" panose="02020603050405020304" pitchFamily="18" charset="0"/>
                <a:cs typeface="Times New Roman" panose="02020603050405020304" pitchFamily="18" charset="0"/>
              </a:rPr>
              <a:t>Main Point: </a:t>
            </a:r>
            <a:r>
              <a:rPr lang="en-US" sz="1050" b="0" dirty="0">
                <a:latin typeface="Times New Roman" panose="02020603050405020304" pitchFamily="18" charset="0"/>
                <a:cs typeface="Times New Roman" panose="02020603050405020304" pitchFamily="18" charset="0"/>
              </a:rPr>
              <a:t>Identify goals and concerns.</a:t>
            </a:r>
          </a:p>
          <a:p>
            <a:pPr>
              <a:spcBef>
                <a:spcPts val="568"/>
              </a:spcBef>
            </a:pPr>
            <a:r>
              <a:rPr lang="en-US" sz="1050" b="0" dirty="0">
                <a:latin typeface="Times New Roman" panose="02020603050405020304" pitchFamily="18" charset="0"/>
                <a:cs typeface="Times New Roman" panose="02020603050405020304" pitchFamily="18" charset="0"/>
              </a:rPr>
              <a:t>On the left side, there is a place for addressing both your goals and concerns. </a:t>
            </a:r>
          </a:p>
          <a:p>
            <a:pPr>
              <a:spcBef>
                <a:spcPts val="568"/>
              </a:spcBef>
            </a:pPr>
            <a:r>
              <a:rPr lang="en-US" sz="1050" dirty="0">
                <a:latin typeface="Times New Roman" panose="02020603050405020304" pitchFamily="18" charset="0"/>
                <a:cs typeface="Times New Roman" panose="02020603050405020304" pitchFamily="18" charset="0"/>
              </a:rPr>
              <a:t>[Click] </a:t>
            </a:r>
            <a:r>
              <a:rPr lang="en-US" sz="1050" b="0" dirty="0">
                <a:latin typeface="Times New Roman" panose="02020603050405020304" pitchFamily="18" charset="0"/>
                <a:cs typeface="Times New Roman" panose="02020603050405020304" pitchFamily="18" charset="0"/>
              </a:rPr>
              <a:t>to display the handwritten text in the ‘Prioritize Your Retirement’ section.</a:t>
            </a:r>
          </a:p>
          <a:p>
            <a:endParaRPr lang="en-US" sz="1050" b="0" dirty="0">
              <a:latin typeface="Times New Roman" panose="02020603050405020304" pitchFamily="18" charset="0"/>
              <a:cs typeface="Times New Roman" panose="02020603050405020304" pitchFamily="18" charset="0"/>
            </a:endParaRPr>
          </a:p>
          <a:p>
            <a:r>
              <a:rPr lang="en-US" sz="1050" b="0" dirty="0">
                <a:latin typeface="Times New Roman" panose="02020603050405020304" pitchFamily="18" charset="0"/>
                <a:cs typeface="Times New Roman" panose="02020603050405020304" pitchFamily="18" charset="0"/>
              </a:rPr>
              <a:t>When it comes to his goals, we know that Ben’s goals include:</a:t>
            </a:r>
          </a:p>
          <a:p>
            <a:pPr marL="216183" indent="-216183">
              <a:buFont typeface="+mj-lt"/>
              <a:buAutoNum type="arabicPeriod"/>
            </a:pPr>
            <a:r>
              <a:rPr lang="en-US" sz="1050" b="0" dirty="0">
                <a:latin typeface="Times New Roman" panose="02020603050405020304" pitchFamily="18" charset="0"/>
                <a:cs typeface="Times New Roman" panose="02020603050405020304" pitchFamily="18" charset="0"/>
              </a:rPr>
              <a:t>Primary goal: to create a steady stream of income.</a:t>
            </a:r>
          </a:p>
          <a:p>
            <a:pPr marL="216183" indent="-216183">
              <a:buFont typeface="+mj-lt"/>
              <a:buAutoNum type="arabicPeriod"/>
            </a:pPr>
            <a:r>
              <a:rPr lang="en-US" sz="1050" b="0" dirty="0">
                <a:latin typeface="Times New Roman" panose="02020603050405020304" pitchFamily="18" charset="0"/>
                <a:cs typeface="Times New Roman" panose="02020603050405020304" pitchFamily="18" charset="0"/>
              </a:rPr>
              <a:t>Though he spent most of his career in the information technology field, he loves to write and has always dreamed of going back to school to study English or Journalism. </a:t>
            </a:r>
          </a:p>
          <a:p>
            <a:pPr marL="216183" indent="-216183">
              <a:buFont typeface="+mj-lt"/>
              <a:buAutoNum type="arabicPeriod"/>
            </a:pPr>
            <a:r>
              <a:rPr lang="en-US" sz="1050" b="0" dirty="0">
                <a:latin typeface="Times New Roman" panose="02020603050405020304" pitchFamily="18" charset="0"/>
                <a:cs typeface="Times New Roman" panose="02020603050405020304" pitchFamily="18" charset="0"/>
              </a:rPr>
              <a:t>Ben and </a:t>
            </a:r>
            <a:r>
              <a:rPr lang="en-US" sz="1050" b="0" kern="1200" dirty="0">
                <a:solidFill>
                  <a:schemeClr val="tx1"/>
                </a:solidFill>
                <a:latin typeface="Times New Roman" panose="02020603050405020304" pitchFamily="18" charset="0"/>
                <a:cs typeface="Times New Roman" pitchFamily="18" charset="0"/>
              </a:rPr>
              <a:t>his wife </a:t>
            </a:r>
            <a:r>
              <a:rPr lang="en-US" sz="1050" b="0" dirty="0">
                <a:latin typeface="Times New Roman" panose="02020603050405020304" pitchFamily="18" charset="0"/>
                <a:cs typeface="Times New Roman" panose="02020603050405020304" pitchFamily="18" charset="0"/>
              </a:rPr>
              <a:t>Martha would like to take one significant trip out of the country each year, and hope to visit their grandchildren who are a three-hour drive away at least once a month.</a:t>
            </a:r>
          </a:p>
          <a:p>
            <a:pPr>
              <a:spcBef>
                <a:spcPts val="568"/>
              </a:spcBef>
            </a:pPr>
            <a:r>
              <a:rPr lang="en-US" sz="1050" b="0" dirty="0">
                <a:latin typeface="Times New Roman" panose="02020603050405020304" pitchFamily="18" charset="0"/>
                <a:cs typeface="Times New Roman" panose="02020603050405020304" pitchFamily="18" charset="0"/>
              </a:rPr>
              <a:t>When it comes to concerns, Ben is worried about:</a:t>
            </a:r>
          </a:p>
          <a:p>
            <a:pPr marL="216183" indent="-216183">
              <a:buFont typeface="+mj-lt"/>
              <a:buAutoNum type="arabicPeriod"/>
            </a:pPr>
            <a:r>
              <a:rPr lang="en-US" sz="1050" b="0" dirty="0">
                <a:latin typeface="Times New Roman" panose="02020603050405020304" pitchFamily="18" charset="0"/>
                <a:cs typeface="Times New Roman" panose="02020603050405020304" pitchFamily="18" charset="0"/>
              </a:rPr>
              <a:t>Outliving assets</a:t>
            </a:r>
          </a:p>
          <a:p>
            <a:pPr marL="216183" indent="-216183">
              <a:buFont typeface="+mj-lt"/>
              <a:buAutoNum type="arabicPeriod"/>
            </a:pPr>
            <a:r>
              <a:rPr lang="en-US" sz="1050" b="0" dirty="0">
                <a:latin typeface="Times New Roman" panose="02020603050405020304" pitchFamily="18" charset="0"/>
                <a:cs typeface="Times New Roman" panose="02020603050405020304" pitchFamily="18" charset="0"/>
              </a:rPr>
              <a:t>Market declines</a:t>
            </a:r>
          </a:p>
          <a:p>
            <a:pPr marL="216183" indent="-216183">
              <a:buFont typeface="+mj-lt"/>
              <a:buAutoNum type="arabicPeriod"/>
            </a:pPr>
            <a:r>
              <a:rPr lang="en-US" sz="1050" b="0" dirty="0">
                <a:latin typeface="Times New Roman" panose="02020603050405020304" pitchFamily="18" charset="0"/>
                <a:cs typeface="Times New Roman" panose="02020603050405020304" pitchFamily="18" charset="0"/>
              </a:rPr>
              <a:t>Inflation</a:t>
            </a:r>
          </a:p>
          <a:p>
            <a:pPr>
              <a:spcBef>
                <a:spcPts val="568"/>
              </a:spcBef>
            </a:pPr>
            <a:r>
              <a:rPr lang="en-US" sz="1050" b="0" dirty="0">
                <a:latin typeface="Times New Roman" panose="02020603050405020304" pitchFamily="18" charset="0"/>
                <a:cs typeface="Times New Roman" panose="02020603050405020304" pitchFamily="18" charset="0"/>
              </a:rPr>
              <a:t>It is important to identify both your goals and concerns. A good retirement strategy should balance both. A plan that focuses on goals and does not address your concerns, may keep you up at night as you worry about unaddressed issues and risks. Similarly, a plan that only addresses concerns and does not consider your goals runs the risk of implementing </a:t>
            </a:r>
            <a:br>
              <a:rPr lang="en-US" sz="1050" b="0" dirty="0">
                <a:latin typeface="Times New Roman" panose="02020603050405020304" pitchFamily="18" charset="0"/>
                <a:cs typeface="Times New Roman" panose="02020603050405020304" pitchFamily="18" charset="0"/>
              </a:rPr>
            </a:br>
            <a:r>
              <a:rPr lang="en-US" sz="1050" b="0" dirty="0">
                <a:latin typeface="Times New Roman" panose="02020603050405020304" pitchFamily="18" charset="0"/>
                <a:cs typeface="Times New Roman" panose="02020603050405020304" pitchFamily="18" charset="0"/>
              </a:rPr>
              <a:t>a strategy that is not personally rewarding. </a:t>
            </a:r>
          </a:p>
          <a:p>
            <a:endParaRPr lang="en-US" sz="1050" b="0" dirty="0">
              <a:latin typeface="Times New Roman" panose="02020603050405020304" pitchFamily="18" charset="0"/>
              <a:cs typeface="Times New Roman" panose="02020603050405020304" pitchFamily="18" charset="0"/>
            </a:endParaRPr>
          </a:p>
          <a:p>
            <a:endParaRPr lang="en-US" sz="1050" b="0" dirty="0">
              <a:latin typeface="Times New Roman" panose="02020603050405020304" pitchFamily="18" charset="0"/>
              <a:cs typeface="Times New Roman" panose="02020603050405020304" pitchFamily="18" charset="0"/>
            </a:endParaRPr>
          </a:p>
        </p:txBody>
      </p:sp>
      <p:sp>
        <p:nvSpPr>
          <p:cNvPr id="5" name="Date Placeholder 4"/>
          <p:cNvSpPr>
            <a:spLocks noGrp="1"/>
          </p:cNvSpPr>
          <p:nvPr>
            <p:ph type="dt" idx="11"/>
          </p:nvPr>
        </p:nvSpPr>
        <p:spPr/>
        <p:txBody>
          <a:bodyPr/>
          <a:lstStyle/>
          <a:p>
            <a:fld id="{7E29FAD1-F5FB-4E96-90C3-DE36116898F5}" type="datetime1">
              <a:rPr lang="en-US" smtClean="0"/>
              <a:t>4/18/2019</a:t>
            </a:fld>
            <a:endParaRPr lang="en-US" dirty="0"/>
          </a:p>
        </p:txBody>
      </p:sp>
      <p:sp>
        <p:nvSpPr>
          <p:cNvPr id="7" name="Slide Number Placeholder 6"/>
          <p:cNvSpPr>
            <a:spLocks noGrp="1"/>
          </p:cNvSpPr>
          <p:nvPr>
            <p:ph type="sldNum" sz="quarter" idx="13"/>
          </p:nvPr>
        </p:nvSpPr>
        <p:spPr/>
        <p:txBody>
          <a:bodyPr/>
          <a:lstStyle/>
          <a:p>
            <a:fld id="{4FBD5869-E701-44DB-B9C5-C7F7FB528C06}" type="slidenum">
              <a:rPr lang="en-US" smtClean="0"/>
              <a:pPr/>
              <a:t>30</a:t>
            </a:fld>
            <a:endParaRPr lang="en-US" dirty="0"/>
          </a:p>
        </p:txBody>
      </p:sp>
      <p:sp>
        <p:nvSpPr>
          <p:cNvPr id="8" name="Header Placeholder 3">
            <a:extLst>
              <a:ext uri="{FF2B5EF4-FFF2-40B4-BE49-F238E27FC236}">
                <a16:creationId xmlns:a16="http://schemas.microsoft.com/office/drawing/2014/main" id="{E70C462D-BFEF-45D7-AF16-8129126F06D3}"/>
              </a:ext>
            </a:extLst>
          </p:cNvPr>
          <p:cNvSpPr txBox="1">
            <a:spLocks/>
          </p:cNvSpPr>
          <p:nvPr/>
        </p:nvSpPr>
        <p:spPr>
          <a:xfrm>
            <a:off x="228600" y="228600"/>
            <a:ext cx="5120640" cy="274320"/>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Generating Income for Living</a:t>
            </a:r>
            <a:endParaRPr lang="en-US" dirty="0"/>
          </a:p>
        </p:txBody>
      </p:sp>
      <p:sp>
        <p:nvSpPr>
          <p:cNvPr id="9" name="Footer Placeholder 5">
            <a:extLst>
              <a:ext uri="{FF2B5EF4-FFF2-40B4-BE49-F238E27FC236}">
                <a16:creationId xmlns:a16="http://schemas.microsoft.com/office/drawing/2014/main" id="{45E5CC12-0055-447E-AF2B-94150FC19410}"/>
              </a:ext>
            </a:extLst>
          </p:cNvPr>
          <p:cNvSpPr txBox="1">
            <a:spLocks/>
          </p:cNvSpPr>
          <p:nvPr/>
        </p:nvSpPr>
        <p:spPr>
          <a:xfrm>
            <a:off x="5394960" y="228600"/>
            <a:ext cx="1371600" cy="274320"/>
          </a:xfrm>
          <a:prstGeom prst="rect">
            <a:avLst/>
          </a:prstGeom>
        </p:spPr>
        <p:txBody>
          <a:bodyPr vert="horz" lIns="0" tIns="0" rIns="0" bIns="0" rtlCol="0" anchor="t"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l-PL"/>
              <a:t>RTSI CUPPT 07</a:t>
            </a:r>
            <a:r>
              <a:rPr lang="en-US"/>
              <a:t>/</a:t>
            </a:r>
            <a:r>
              <a:rPr lang="pl-PL"/>
              <a:t>18</a:t>
            </a:r>
            <a:endParaRPr lang="en-US" dirty="0"/>
          </a:p>
        </p:txBody>
      </p:sp>
    </p:spTree>
    <p:extLst>
      <p:ext uri="{BB962C8B-B14F-4D97-AF65-F5344CB8AC3E}">
        <p14:creationId xmlns:p14="http://schemas.microsoft.com/office/powerpoint/2010/main" val="19102841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Times New Roman" panose="02020603050405020304" pitchFamily="18" charset="0"/>
                <a:cs typeface="Times New Roman" panose="02020603050405020304" pitchFamily="18" charset="0"/>
              </a:rPr>
              <a:t>Main Point: </a:t>
            </a:r>
            <a:r>
              <a:rPr lang="en-US" sz="1100" b="0" dirty="0">
                <a:latin typeface="Times New Roman" panose="02020603050405020304" pitchFamily="18" charset="0"/>
                <a:cs typeface="Times New Roman" panose="02020603050405020304" pitchFamily="18" charset="0"/>
              </a:rPr>
              <a:t>Calculate retirement expenses.</a:t>
            </a:r>
          </a:p>
          <a:p>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[Click] </a:t>
            </a:r>
            <a:r>
              <a:rPr lang="en-US" sz="1100" b="0" dirty="0">
                <a:latin typeface="Times New Roman" panose="02020603050405020304" pitchFamily="18" charset="0"/>
                <a:cs typeface="Times New Roman" panose="02020603050405020304" pitchFamily="18" charset="0"/>
              </a:rPr>
              <a:t>to display the handwritten text in the ‘Calculate Your Retirement Expenses’ section.</a:t>
            </a:r>
          </a:p>
          <a:p>
            <a:endParaRPr lang="en-US" sz="1100" b="0" dirty="0">
              <a:latin typeface="Times New Roman" panose="02020603050405020304" pitchFamily="18" charset="0"/>
              <a:cs typeface="Times New Roman" panose="02020603050405020304" pitchFamily="18" charset="0"/>
            </a:endParaRPr>
          </a:p>
          <a:p>
            <a:pPr>
              <a:defRPr/>
            </a:pPr>
            <a:r>
              <a:rPr lang="en-US" sz="1100" b="0" dirty="0">
                <a:latin typeface="Times New Roman" panose="02020603050405020304" pitchFamily="18" charset="0"/>
                <a:cs typeface="Times New Roman" panose="02020603050405020304" pitchFamily="18" charset="0"/>
              </a:rPr>
              <a:t>Let’s take a look at Ben’s retirement expenses. This sheet makes it easy by listing common expenses and dividing them into Basic and Discretionary categories. From housing and health care to travel and taxes, Ben lists both the amount and, by checking the box to the right of the amount, if the expense is impacted by inflation.</a:t>
            </a:r>
          </a:p>
          <a:p>
            <a:endParaRPr lang="en-US" sz="1100" b="0" dirty="0">
              <a:latin typeface="Times New Roman" panose="02020603050405020304" pitchFamily="18" charset="0"/>
              <a:cs typeface="Times New Roman" panose="02020603050405020304" pitchFamily="18" charset="0"/>
            </a:endParaRPr>
          </a:p>
          <a:p>
            <a:r>
              <a:rPr lang="en-US" sz="1100" b="0" dirty="0">
                <a:latin typeface="Times New Roman" panose="02020603050405020304" pitchFamily="18" charset="0"/>
                <a:cs typeface="Times New Roman" panose="02020603050405020304" pitchFamily="18" charset="0"/>
              </a:rPr>
              <a:t>Taking time to write this out is beneficial for two reasons:</a:t>
            </a:r>
          </a:p>
          <a:p>
            <a:pPr marL="216183" indent="-216183">
              <a:buAutoNum type="arabicPeriod"/>
            </a:pPr>
            <a:r>
              <a:rPr lang="en-US" sz="1100" b="0" dirty="0">
                <a:latin typeface="Times New Roman" panose="02020603050405020304" pitchFamily="18" charset="0"/>
                <a:cs typeface="Times New Roman" panose="02020603050405020304" pitchFamily="18" charset="0"/>
              </a:rPr>
              <a:t>By looking at your overall retirement income needs and examining them expense by expense, you will have greater insight into how you will live in retirement and where your income will need to go. </a:t>
            </a:r>
          </a:p>
          <a:p>
            <a:pPr marL="216183" indent="-216183">
              <a:buAutoNum type="arabicPeriod"/>
            </a:pPr>
            <a:r>
              <a:rPr lang="en-US" sz="1100" b="0" dirty="0">
                <a:latin typeface="Times New Roman" panose="02020603050405020304" pitchFamily="18" charset="0"/>
                <a:cs typeface="Times New Roman" panose="02020603050405020304" pitchFamily="18" charset="0"/>
              </a:rPr>
              <a:t>By checking the box that notes if it is impacted by inflation, it allows us to easily determine which category these expenses fall into. </a:t>
            </a:r>
          </a:p>
          <a:p>
            <a:r>
              <a:rPr lang="en-US" sz="1100" b="0" dirty="0">
                <a:latin typeface="Times New Roman" panose="02020603050405020304" pitchFamily="18" charset="0"/>
                <a:cs typeface="Times New Roman" panose="02020603050405020304" pitchFamily="18" charset="0"/>
              </a:rPr>
              <a:t>It is important to note that you need to account for your taxes. Those will be an important consideration in your retirement. </a:t>
            </a:r>
          </a:p>
          <a:p>
            <a:endParaRPr lang="en-US" sz="1100" b="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Transition: </a:t>
            </a:r>
            <a:r>
              <a:rPr lang="en-US" sz="1100" b="0" dirty="0">
                <a:latin typeface="Times New Roman" panose="02020603050405020304" pitchFamily="18" charset="0"/>
                <a:cs typeface="Times New Roman" panose="02020603050405020304" pitchFamily="18" charset="0"/>
              </a:rPr>
              <a:t>Let me show you…</a:t>
            </a:r>
          </a:p>
          <a:p>
            <a:endParaRPr lang="en-US" sz="1100" b="0" dirty="0">
              <a:latin typeface="Times New Roman" panose="02020603050405020304" pitchFamily="18" charset="0"/>
              <a:cs typeface="Times New Roman" panose="02020603050405020304" pitchFamily="18" charset="0"/>
            </a:endParaRPr>
          </a:p>
          <a:p>
            <a:endParaRPr lang="en-US" sz="1100" b="0" dirty="0">
              <a:latin typeface="Times New Roman" panose="02020603050405020304" pitchFamily="18" charset="0"/>
              <a:cs typeface="Times New Roman" panose="02020603050405020304" pitchFamily="18" charset="0"/>
            </a:endParaRPr>
          </a:p>
        </p:txBody>
      </p:sp>
      <p:sp>
        <p:nvSpPr>
          <p:cNvPr id="5" name="Date Placeholder 4"/>
          <p:cNvSpPr>
            <a:spLocks noGrp="1"/>
          </p:cNvSpPr>
          <p:nvPr>
            <p:ph type="dt" idx="11"/>
          </p:nvPr>
        </p:nvSpPr>
        <p:spPr/>
        <p:txBody>
          <a:bodyPr/>
          <a:lstStyle/>
          <a:p>
            <a:fld id="{7E29FAD1-F5FB-4E96-90C3-DE36116898F5}" type="datetime1">
              <a:rPr lang="en-US" smtClean="0"/>
              <a:t>4/18/2019</a:t>
            </a:fld>
            <a:endParaRPr lang="en-US" dirty="0"/>
          </a:p>
        </p:txBody>
      </p:sp>
      <p:sp>
        <p:nvSpPr>
          <p:cNvPr id="7" name="Slide Number Placeholder 6"/>
          <p:cNvSpPr>
            <a:spLocks noGrp="1"/>
          </p:cNvSpPr>
          <p:nvPr>
            <p:ph type="sldNum" sz="quarter" idx="13"/>
          </p:nvPr>
        </p:nvSpPr>
        <p:spPr/>
        <p:txBody>
          <a:bodyPr/>
          <a:lstStyle/>
          <a:p>
            <a:fld id="{4FBD5869-E701-44DB-B9C5-C7F7FB528C06}" type="slidenum">
              <a:rPr lang="en-US" smtClean="0"/>
              <a:pPr/>
              <a:t>31</a:t>
            </a:fld>
            <a:endParaRPr lang="en-US" dirty="0"/>
          </a:p>
        </p:txBody>
      </p:sp>
      <p:sp>
        <p:nvSpPr>
          <p:cNvPr id="8" name="Header Placeholder 3">
            <a:extLst>
              <a:ext uri="{FF2B5EF4-FFF2-40B4-BE49-F238E27FC236}">
                <a16:creationId xmlns:a16="http://schemas.microsoft.com/office/drawing/2014/main" id="{0CCBA4CD-ABD5-45F8-A28B-D01BF6101BF5}"/>
              </a:ext>
            </a:extLst>
          </p:cNvPr>
          <p:cNvSpPr txBox="1">
            <a:spLocks/>
          </p:cNvSpPr>
          <p:nvPr/>
        </p:nvSpPr>
        <p:spPr>
          <a:xfrm>
            <a:off x="228600" y="228600"/>
            <a:ext cx="5120640" cy="274320"/>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Generating Income for Living</a:t>
            </a:r>
            <a:endParaRPr lang="en-US" dirty="0"/>
          </a:p>
        </p:txBody>
      </p:sp>
      <p:sp>
        <p:nvSpPr>
          <p:cNvPr id="9" name="Footer Placeholder 5">
            <a:extLst>
              <a:ext uri="{FF2B5EF4-FFF2-40B4-BE49-F238E27FC236}">
                <a16:creationId xmlns:a16="http://schemas.microsoft.com/office/drawing/2014/main" id="{C6270988-D8F9-4E71-998C-9637CDFC5961}"/>
              </a:ext>
            </a:extLst>
          </p:cNvPr>
          <p:cNvSpPr txBox="1">
            <a:spLocks/>
          </p:cNvSpPr>
          <p:nvPr/>
        </p:nvSpPr>
        <p:spPr>
          <a:xfrm>
            <a:off x="5394960" y="228600"/>
            <a:ext cx="1371600" cy="274320"/>
          </a:xfrm>
          <a:prstGeom prst="rect">
            <a:avLst/>
          </a:prstGeom>
        </p:spPr>
        <p:txBody>
          <a:bodyPr vert="horz" lIns="0" tIns="0" rIns="0" bIns="0" rtlCol="0" anchor="t"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l-PL"/>
              <a:t>RTSI CUPPT 07</a:t>
            </a:r>
            <a:r>
              <a:rPr lang="en-US"/>
              <a:t>/</a:t>
            </a:r>
            <a:r>
              <a:rPr lang="pl-PL"/>
              <a:t>18</a:t>
            </a:r>
            <a:endParaRPr lang="en-US" dirty="0"/>
          </a:p>
        </p:txBody>
      </p:sp>
    </p:spTree>
    <p:extLst>
      <p:ext uri="{BB962C8B-B14F-4D97-AF65-F5344CB8AC3E}">
        <p14:creationId xmlns:p14="http://schemas.microsoft.com/office/powerpoint/2010/main" val="26703840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Main Point: </a:t>
            </a:r>
            <a:r>
              <a:rPr lang="en-US" b="0" dirty="0">
                <a:latin typeface="Times New Roman" panose="02020603050405020304" pitchFamily="18" charset="0"/>
                <a:cs typeface="Times New Roman" panose="02020603050405020304" pitchFamily="18" charset="0"/>
              </a:rPr>
              <a:t>Identify Fixed expenses.</a:t>
            </a:r>
          </a:p>
          <a:p>
            <a:endParaRPr lang="en-US" b="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[Click] </a:t>
            </a:r>
            <a:r>
              <a:rPr lang="en-US" b="0" dirty="0">
                <a:latin typeface="Times New Roman" panose="02020603050405020304" pitchFamily="18" charset="0"/>
                <a:cs typeface="Times New Roman" panose="02020603050405020304" pitchFamily="18" charset="0"/>
              </a:rPr>
              <a:t>to highlight Ben’s Fixed expenses.</a:t>
            </a:r>
          </a:p>
          <a:p>
            <a:endParaRPr lang="en-US" b="0" dirty="0">
              <a:latin typeface="Times New Roman" panose="02020603050405020304" pitchFamily="18" charset="0"/>
              <a:cs typeface="Times New Roman" panose="02020603050405020304" pitchFamily="18" charset="0"/>
            </a:endParaRPr>
          </a:p>
          <a:p>
            <a:r>
              <a:rPr lang="en-US" b="0" dirty="0">
                <a:latin typeface="Times New Roman" panose="02020603050405020304" pitchFamily="18" charset="0"/>
                <a:cs typeface="Times New Roman" panose="02020603050405020304" pitchFamily="18" charset="0"/>
              </a:rPr>
              <a:t>Ben only has three Fixed expenses in the Basic category – his mortgage, his income and property taxes. Together, they total $15,000 per year. </a:t>
            </a:r>
          </a:p>
          <a:p>
            <a:endParaRPr lang="en-US" b="0" dirty="0">
              <a:latin typeface="Times New Roman" panose="02020603050405020304" pitchFamily="18" charset="0"/>
              <a:cs typeface="Times New Roman" panose="02020603050405020304" pitchFamily="18" charset="0"/>
            </a:endParaRPr>
          </a:p>
          <a:p>
            <a:endParaRPr lang="en-US" b="0" dirty="0">
              <a:latin typeface="Times New Roman" panose="02020603050405020304" pitchFamily="18" charset="0"/>
              <a:cs typeface="Times New Roman" panose="02020603050405020304" pitchFamily="18" charset="0"/>
            </a:endParaRPr>
          </a:p>
        </p:txBody>
      </p:sp>
      <p:sp>
        <p:nvSpPr>
          <p:cNvPr id="5" name="Date Placeholder 4"/>
          <p:cNvSpPr>
            <a:spLocks noGrp="1"/>
          </p:cNvSpPr>
          <p:nvPr>
            <p:ph type="dt" idx="11"/>
          </p:nvPr>
        </p:nvSpPr>
        <p:spPr/>
        <p:txBody>
          <a:bodyPr/>
          <a:lstStyle/>
          <a:p>
            <a:fld id="{7E29FAD1-F5FB-4E96-90C3-DE36116898F5}" type="datetime1">
              <a:rPr lang="en-US" smtClean="0"/>
              <a:t>4/18/2019</a:t>
            </a:fld>
            <a:endParaRPr lang="en-US" dirty="0"/>
          </a:p>
        </p:txBody>
      </p:sp>
      <p:sp>
        <p:nvSpPr>
          <p:cNvPr id="7" name="Slide Number Placeholder 6"/>
          <p:cNvSpPr>
            <a:spLocks noGrp="1"/>
          </p:cNvSpPr>
          <p:nvPr>
            <p:ph type="sldNum" sz="quarter" idx="13"/>
          </p:nvPr>
        </p:nvSpPr>
        <p:spPr/>
        <p:txBody>
          <a:bodyPr/>
          <a:lstStyle/>
          <a:p>
            <a:fld id="{4FBD5869-E701-44DB-B9C5-C7F7FB528C06}" type="slidenum">
              <a:rPr lang="en-US" smtClean="0"/>
              <a:pPr/>
              <a:t>32</a:t>
            </a:fld>
            <a:endParaRPr lang="en-US" dirty="0"/>
          </a:p>
        </p:txBody>
      </p:sp>
      <p:sp>
        <p:nvSpPr>
          <p:cNvPr id="12" name="Header Placeholder 3">
            <a:extLst>
              <a:ext uri="{FF2B5EF4-FFF2-40B4-BE49-F238E27FC236}">
                <a16:creationId xmlns:a16="http://schemas.microsoft.com/office/drawing/2014/main" id="{35051B75-839B-48C9-BF12-B7B6A48F4B86}"/>
              </a:ext>
            </a:extLst>
          </p:cNvPr>
          <p:cNvSpPr txBox="1">
            <a:spLocks/>
          </p:cNvSpPr>
          <p:nvPr/>
        </p:nvSpPr>
        <p:spPr>
          <a:xfrm>
            <a:off x="228600" y="228600"/>
            <a:ext cx="5120640" cy="274320"/>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Generating Income for Living</a:t>
            </a:r>
            <a:endParaRPr lang="en-US" dirty="0"/>
          </a:p>
        </p:txBody>
      </p:sp>
      <p:sp>
        <p:nvSpPr>
          <p:cNvPr id="13" name="Footer Placeholder 5">
            <a:extLst>
              <a:ext uri="{FF2B5EF4-FFF2-40B4-BE49-F238E27FC236}">
                <a16:creationId xmlns:a16="http://schemas.microsoft.com/office/drawing/2014/main" id="{C750CE34-7015-45FC-891F-EE0D2F012609}"/>
              </a:ext>
            </a:extLst>
          </p:cNvPr>
          <p:cNvSpPr txBox="1">
            <a:spLocks/>
          </p:cNvSpPr>
          <p:nvPr/>
        </p:nvSpPr>
        <p:spPr>
          <a:xfrm>
            <a:off x="5394960" y="228600"/>
            <a:ext cx="1371600" cy="274320"/>
          </a:xfrm>
          <a:prstGeom prst="rect">
            <a:avLst/>
          </a:prstGeom>
        </p:spPr>
        <p:txBody>
          <a:bodyPr vert="horz" lIns="0" tIns="0" rIns="0" bIns="0" rtlCol="0" anchor="t"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l-PL"/>
              <a:t>RTSI CUPPT 07</a:t>
            </a:r>
            <a:r>
              <a:rPr lang="en-US"/>
              <a:t>/</a:t>
            </a:r>
            <a:r>
              <a:rPr lang="pl-PL"/>
              <a:t>18</a:t>
            </a:r>
            <a:endParaRPr lang="en-US" dirty="0"/>
          </a:p>
        </p:txBody>
      </p:sp>
    </p:spTree>
    <p:extLst>
      <p:ext uri="{BB962C8B-B14F-4D97-AF65-F5344CB8AC3E}">
        <p14:creationId xmlns:p14="http://schemas.microsoft.com/office/powerpoint/2010/main" val="34663669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Main Point: </a:t>
            </a:r>
            <a:r>
              <a:rPr lang="en-US" b="0" dirty="0">
                <a:latin typeface="Times New Roman" panose="02020603050405020304" pitchFamily="18" charset="0"/>
                <a:cs typeface="Times New Roman" panose="02020603050405020304" pitchFamily="18" charset="0"/>
              </a:rPr>
              <a:t>Identify Rising expenses.</a:t>
            </a:r>
          </a:p>
          <a:p>
            <a:endParaRPr lang="en-US" b="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[Click] </a:t>
            </a:r>
            <a:r>
              <a:rPr lang="en-US" b="0" dirty="0">
                <a:latin typeface="Times New Roman" panose="02020603050405020304" pitchFamily="18" charset="0"/>
                <a:cs typeface="Times New Roman" panose="02020603050405020304" pitchFamily="18" charset="0"/>
              </a:rPr>
              <a:t>to highlight Ben’s Rising expenses.</a:t>
            </a:r>
          </a:p>
          <a:p>
            <a:endParaRPr lang="en-US" b="0" dirty="0">
              <a:latin typeface="Times New Roman" panose="02020603050405020304" pitchFamily="18" charset="0"/>
              <a:cs typeface="Times New Roman" panose="02020603050405020304" pitchFamily="18" charset="0"/>
            </a:endParaRPr>
          </a:p>
          <a:p>
            <a:r>
              <a:rPr lang="en-US" b="0" dirty="0">
                <a:latin typeface="Times New Roman" panose="02020603050405020304" pitchFamily="18" charset="0"/>
                <a:cs typeface="Times New Roman" panose="02020603050405020304" pitchFamily="18" charset="0"/>
              </a:rPr>
              <a:t>Now, let’s look at Ben’s Rising expenses in the Basic category. In this case, Ben has a few more Rising expenses. These are the expenses that are in the Basic category </a:t>
            </a:r>
            <a:r>
              <a:rPr lang="en-US" b="0" u="sng" dirty="0">
                <a:latin typeface="Times New Roman" panose="02020603050405020304" pitchFamily="18" charset="0"/>
                <a:cs typeface="Times New Roman" panose="02020603050405020304" pitchFamily="18" charset="0"/>
              </a:rPr>
              <a:t>and</a:t>
            </a:r>
            <a:r>
              <a:rPr lang="en-US" b="0" dirty="0">
                <a:latin typeface="Times New Roman" panose="02020603050405020304" pitchFamily="18" charset="0"/>
                <a:cs typeface="Times New Roman" panose="02020603050405020304" pitchFamily="18" charset="0"/>
              </a:rPr>
              <a:t> have the inflation box checked. </a:t>
            </a:r>
          </a:p>
          <a:p>
            <a:endParaRPr lang="en-US" b="0" dirty="0">
              <a:latin typeface="Times New Roman" panose="02020603050405020304" pitchFamily="18" charset="0"/>
              <a:cs typeface="Times New Roman" panose="02020603050405020304" pitchFamily="18" charset="0"/>
            </a:endParaRPr>
          </a:p>
          <a:p>
            <a:r>
              <a:rPr lang="en-US" b="0" dirty="0">
                <a:latin typeface="Times New Roman" panose="02020603050405020304" pitchFamily="18" charset="0"/>
                <a:cs typeface="Times New Roman" panose="02020603050405020304" pitchFamily="18" charset="0"/>
              </a:rPr>
              <a:t>In total, Ben has $20,000 in Basic Rising expenses. </a:t>
            </a:r>
          </a:p>
          <a:p>
            <a:endParaRPr lang="en-US" b="0" dirty="0">
              <a:latin typeface="Times New Roman" panose="02020603050405020304" pitchFamily="18" charset="0"/>
              <a:cs typeface="Times New Roman" panose="02020603050405020304" pitchFamily="18" charset="0"/>
            </a:endParaRPr>
          </a:p>
          <a:p>
            <a:endParaRPr lang="en-US" b="0" dirty="0">
              <a:latin typeface="Times New Roman" panose="02020603050405020304" pitchFamily="18" charset="0"/>
              <a:cs typeface="Times New Roman" panose="02020603050405020304" pitchFamily="18" charset="0"/>
            </a:endParaRPr>
          </a:p>
        </p:txBody>
      </p:sp>
      <p:sp>
        <p:nvSpPr>
          <p:cNvPr id="5" name="Date Placeholder 4"/>
          <p:cNvSpPr>
            <a:spLocks noGrp="1"/>
          </p:cNvSpPr>
          <p:nvPr>
            <p:ph type="dt" idx="11"/>
          </p:nvPr>
        </p:nvSpPr>
        <p:spPr/>
        <p:txBody>
          <a:bodyPr/>
          <a:lstStyle/>
          <a:p>
            <a:fld id="{7E29FAD1-F5FB-4E96-90C3-DE36116898F5}" type="datetime1">
              <a:rPr lang="en-US" smtClean="0"/>
              <a:t>4/18/2019</a:t>
            </a:fld>
            <a:endParaRPr lang="en-US" dirty="0"/>
          </a:p>
        </p:txBody>
      </p:sp>
      <p:sp>
        <p:nvSpPr>
          <p:cNvPr id="7" name="Slide Number Placeholder 6"/>
          <p:cNvSpPr>
            <a:spLocks noGrp="1"/>
          </p:cNvSpPr>
          <p:nvPr>
            <p:ph type="sldNum" sz="quarter" idx="13"/>
          </p:nvPr>
        </p:nvSpPr>
        <p:spPr/>
        <p:txBody>
          <a:bodyPr/>
          <a:lstStyle/>
          <a:p>
            <a:fld id="{4FBD5869-E701-44DB-B9C5-C7F7FB528C06}" type="slidenum">
              <a:rPr lang="en-US" smtClean="0"/>
              <a:pPr/>
              <a:t>33</a:t>
            </a:fld>
            <a:endParaRPr lang="en-US" dirty="0"/>
          </a:p>
        </p:txBody>
      </p:sp>
      <p:sp>
        <p:nvSpPr>
          <p:cNvPr id="8" name="Header Placeholder 3">
            <a:extLst>
              <a:ext uri="{FF2B5EF4-FFF2-40B4-BE49-F238E27FC236}">
                <a16:creationId xmlns:a16="http://schemas.microsoft.com/office/drawing/2014/main" id="{5FE34865-35BE-40D4-9B09-C493B48FC5F4}"/>
              </a:ext>
            </a:extLst>
          </p:cNvPr>
          <p:cNvSpPr txBox="1">
            <a:spLocks/>
          </p:cNvSpPr>
          <p:nvPr/>
        </p:nvSpPr>
        <p:spPr>
          <a:xfrm>
            <a:off x="228600" y="228600"/>
            <a:ext cx="5120640" cy="274320"/>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Generating Income for Living</a:t>
            </a:r>
            <a:endParaRPr lang="en-US" dirty="0"/>
          </a:p>
        </p:txBody>
      </p:sp>
      <p:sp>
        <p:nvSpPr>
          <p:cNvPr id="9" name="Footer Placeholder 5">
            <a:extLst>
              <a:ext uri="{FF2B5EF4-FFF2-40B4-BE49-F238E27FC236}">
                <a16:creationId xmlns:a16="http://schemas.microsoft.com/office/drawing/2014/main" id="{765AB36F-8887-410F-90EC-E51FA8D5C0C5}"/>
              </a:ext>
            </a:extLst>
          </p:cNvPr>
          <p:cNvSpPr txBox="1">
            <a:spLocks/>
          </p:cNvSpPr>
          <p:nvPr/>
        </p:nvSpPr>
        <p:spPr>
          <a:xfrm>
            <a:off x="5394960" y="228600"/>
            <a:ext cx="1371600" cy="274320"/>
          </a:xfrm>
          <a:prstGeom prst="rect">
            <a:avLst/>
          </a:prstGeom>
        </p:spPr>
        <p:txBody>
          <a:bodyPr vert="horz" lIns="0" tIns="0" rIns="0" bIns="0" rtlCol="0" anchor="t"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l-PL"/>
              <a:t>RTSI CUPPT 07</a:t>
            </a:r>
            <a:r>
              <a:rPr lang="en-US"/>
              <a:t>/</a:t>
            </a:r>
            <a:r>
              <a:rPr lang="pl-PL"/>
              <a:t>18</a:t>
            </a:r>
            <a:endParaRPr lang="en-US" dirty="0"/>
          </a:p>
        </p:txBody>
      </p:sp>
    </p:spTree>
    <p:extLst>
      <p:ext uri="{BB962C8B-B14F-4D97-AF65-F5344CB8AC3E}">
        <p14:creationId xmlns:p14="http://schemas.microsoft.com/office/powerpoint/2010/main" val="20951483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Main Point: </a:t>
            </a:r>
            <a:r>
              <a:rPr lang="en-US" b="0" dirty="0">
                <a:latin typeface="Times New Roman" panose="02020603050405020304" pitchFamily="18" charset="0"/>
                <a:cs typeface="Times New Roman" panose="02020603050405020304" pitchFamily="18" charset="0"/>
              </a:rPr>
              <a:t>Identify Discretionary expenses.</a:t>
            </a:r>
          </a:p>
          <a:p>
            <a:endParaRPr lang="en-US" b="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[Click] </a:t>
            </a:r>
            <a:r>
              <a:rPr lang="en-US" b="0" dirty="0">
                <a:latin typeface="Times New Roman" panose="02020603050405020304" pitchFamily="18" charset="0"/>
                <a:cs typeface="Times New Roman" panose="02020603050405020304" pitchFamily="18" charset="0"/>
              </a:rPr>
              <a:t>to highlight Ben’s Discretionary expenses.</a:t>
            </a:r>
          </a:p>
          <a:p>
            <a:endParaRPr lang="en-US" b="0" dirty="0">
              <a:latin typeface="Times New Roman" panose="02020603050405020304" pitchFamily="18" charset="0"/>
              <a:cs typeface="Times New Roman" panose="02020603050405020304" pitchFamily="18" charset="0"/>
            </a:endParaRPr>
          </a:p>
          <a:p>
            <a:r>
              <a:rPr lang="en-US" b="0" dirty="0">
                <a:latin typeface="Times New Roman" panose="02020603050405020304" pitchFamily="18" charset="0"/>
                <a:cs typeface="Times New Roman" panose="02020603050405020304" pitchFamily="18" charset="0"/>
              </a:rPr>
              <a:t>Finally, let’s look at Ben’s Discretionary expenses. In this case, Ben has allocated about $15,000 for these expenses.  </a:t>
            </a:r>
          </a:p>
          <a:p>
            <a:endParaRPr lang="en-US" b="0" dirty="0">
              <a:latin typeface="Times New Roman" panose="02020603050405020304" pitchFamily="18" charset="0"/>
              <a:cs typeface="Times New Roman" panose="02020603050405020304" pitchFamily="18" charset="0"/>
            </a:endParaRPr>
          </a:p>
          <a:p>
            <a:endParaRPr lang="en-US" b="0" dirty="0">
              <a:latin typeface="Times New Roman" panose="02020603050405020304" pitchFamily="18" charset="0"/>
              <a:cs typeface="Times New Roman" panose="02020603050405020304" pitchFamily="18" charset="0"/>
            </a:endParaRPr>
          </a:p>
          <a:p>
            <a:endParaRPr lang="en-US" b="0" dirty="0">
              <a:latin typeface="Times New Roman" panose="02020603050405020304" pitchFamily="18" charset="0"/>
              <a:cs typeface="Times New Roman" panose="02020603050405020304" pitchFamily="18" charset="0"/>
            </a:endParaRPr>
          </a:p>
        </p:txBody>
      </p:sp>
      <p:sp>
        <p:nvSpPr>
          <p:cNvPr id="5" name="Date Placeholder 4"/>
          <p:cNvSpPr>
            <a:spLocks noGrp="1"/>
          </p:cNvSpPr>
          <p:nvPr>
            <p:ph type="dt" idx="11"/>
          </p:nvPr>
        </p:nvSpPr>
        <p:spPr/>
        <p:txBody>
          <a:bodyPr/>
          <a:lstStyle/>
          <a:p>
            <a:fld id="{7E29FAD1-F5FB-4E96-90C3-DE36116898F5}" type="datetime1">
              <a:rPr lang="en-US" smtClean="0"/>
              <a:t>4/18/2019</a:t>
            </a:fld>
            <a:endParaRPr lang="en-US" dirty="0"/>
          </a:p>
        </p:txBody>
      </p:sp>
      <p:sp>
        <p:nvSpPr>
          <p:cNvPr id="7" name="Slide Number Placeholder 6"/>
          <p:cNvSpPr>
            <a:spLocks noGrp="1"/>
          </p:cNvSpPr>
          <p:nvPr>
            <p:ph type="sldNum" sz="quarter" idx="13"/>
          </p:nvPr>
        </p:nvSpPr>
        <p:spPr/>
        <p:txBody>
          <a:bodyPr/>
          <a:lstStyle/>
          <a:p>
            <a:fld id="{4FBD5869-E701-44DB-B9C5-C7F7FB528C06}" type="slidenum">
              <a:rPr lang="en-US" smtClean="0"/>
              <a:pPr/>
              <a:t>34</a:t>
            </a:fld>
            <a:endParaRPr lang="en-US" dirty="0"/>
          </a:p>
        </p:txBody>
      </p:sp>
      <p:sp>
        <p:nvSpPr>
          <p:cNvPr id="8" name="Header Placeholder 3">
            <a:extLst>
              <a:ext uri="{FF2B5EF4-FFF2-40B4-BE49-F238E27FC236}">
                <a16:creationId xmlns:a16="http://schemas.microsoft.com/office/drawing/2014/main" id="{19B82C60-2CFA-400C-B390-1105A34EE6DB}"/>
              </a:ext>
            </a:extLst>
          </p:cNvPr>
          <p:cNvSpPr txBox="1">
            <a:spLocks/>
          </p:cNvSpPr>
          <p:nvPr/>
        </p:nvSpPr>
        <p:spPr>
          <a:xfrm>
            <a:off x="228600" y="228600"/>
            <a:ext cx="5120640" cy="274320"/>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Generating Income for Living</a:t>
            </a:r>
            <a:endParaRPr lang="en-US" dirty="0"/>
          </a:p>
        </p:txBody>
      </p:sp>
      <p:sp>
        <p:nvSpPr>
          <p:cNvPr id="9" name="Footer Placeholder 5">
            <a:extLst>
              <a:ext uri="{FF2B5EF4-FFF2-40B4-BE49-F238E27FC236}">
                <a16:creationId xmlns:a16="http://schemas.microsoft.com/office/drawing/2014/main" id="{BE68ABD6-2171-4A56-B305-FE8F6B89984B}"/>
              </a:ext>
            </a:extLst>
          </p:cNvPr>
          <p:cNvSpPr txBox="1">
            <a:spLocks/>
          </p:cNvSpPr>
          <p:nvPr/>
        </p:nvSpPr>
        <p:spPr>
          <a:xfrm>
            <a:off x="5394960" y="228600"/>
            <a:ext cx="1371600" cy="274320"/>
          </a:xfrm>
          <a:prstGeom prst="rect">
            <a:avLst/>
          </a:prstGeom>
        </p:spPr>
        <p:txBody>
          <a:bodyPr vert="horz" lIns="0" tIns="0" rIns="0" bIns="0" rtlCol="0" anchor="t"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l-PL"/>
              <a:t>RTSI CUPPT 07</a:t>
            </a:r>
            <a:r>
              <a:rPr lang="en-US"/>
              <a:t>/</a:t>
            </a:r>
            <a:r>
              <a:rPr lang="pl-PL"/>
              <a:t>18</a:t>
            </a:r>
            <a:endParaRPr lang="en-US" dirty="0"/>
          </a:p>
        </p:txBody>
      </p:sp>
    </p:spTree>
    <p:extLst>
      <p:ext uri="{BB962C8B-B14F-4D97-AF65-F5344CB8AC3E}">
        <p14:creationId xmlns:p14="http://schemas.microsoft.com/office/powerpoint/2010/main" val="29391780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latin typeface="Times New Roman" panose="02020603050405020304" pitchFamily="18" charset="0"/>
                <a:cs typeface="Times New Roman" panose="02020603050405020304" pitchFamily="18" charset="0"/>
              </a:rPr>
              <a:t>Main Point: </a:t>
            </a:r>
            <a:r>
              <a:rPr lang="fr-FR" b="0" dirty="0" err="1">
                <a:latin typeface="Times New Roman" panose="02020603050405020304" pitchFamily="18" charset="0"/>
                <a:cs typeface="Times New Roman" panose="02020603050405020304" pitchFamily="18" charset="0"/>
              </a:rPr>
              <a:t>Determine</a:t>
            </a:r>
            <a:r>
              <a:rPr lang="fr-FR" b="0" dirty="0">
                <a:latin typeface="Times New Roman" panose="02020603050405020304" pitchFamily="18" charset="0"/>
                <a:cs typeface="Times New Roman" panose="02020603050405020304" pitchFamily="18" charset="0"/>
              </a:rPr>
              <a:t> retirement </a:t>
            </a:r>
            <a:r>
              <a:rPr lang="fr-FR" b="0" dirty="0" err="1">
                <a:latin typeface="Times New Roman" panose="02020603050405020304" pitchFamily="18" charset="0"/>
                <a:cs typeface="Times New Roman" panose="02020603050405020304" pitchFamily="18" charset="0"/>
              </a:rPr>
              <a:t>income</a:t>
            </a:r>
            <a:r>
              <a:rPr lang="fr-FR" b="0" dirty="0">
                <a:latin typeface="Times New Roman" panose="02020603050405020304" pitchFamily="18" charset="0"/>
                <a:cs typeface="Times New Roman" panose="02020603050405020304" pitchFamily="18" charset="0"/>
              </a:rPr>
              <a:t> sources.</a:t>
            </a:r>
          </a:p>
          <a:p>
            <a:endParaRPr lang="fr-FR" b="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[Click] </a:t>
            </a:r>
            <a:r>
              <a:rPr lang="en-US" b="0" dirty="0">
                <a:latin typeface="Times New Roman" panose="02020603050405020304" pitchFamily="18" charset="0"/>
                <a:cs typeface="Times New Roman" panose="02020603050405020304" pitchFamily="18" charset="0"/>
              </a:rPr>
              <a:t>to highlight ‘Income Source and Annual Amount’ section.</a:t>
            </a:r>
          </a:p>
          <a:p>
            <a:endParaRPr lang="en-US" b="0" dirty="0">
              <a:latin typeface="Times New Roman" panose="02020603050405020304" pitchFamily="18" charset="0"/>
              <a:cs typeface="Times New Roman" panose="02020603050405020304" pitchFamily="18" charset="0"/>
            </a:endParaRPr>
          </a:p>
          <a:p>
            <a:pPr>
              <a:spcAft>
                <a:spcPts val="0"/>
              </a:spcAft>
            </a:pPr>
            <a:r>
              <a:rPr lang="en-US" b="0" dirty="0">
                <a:latin typeface="Times New Roman" panose="02020603050405020304" pitchFamily="18" charset="0"/>
                <a:cs typeface="Times New Roman" panose="02020603050405020304" pitchFamily="18" charset="0"/>
              </a:rPr>
              <a:t>Now let’s take a look at Ben’s retirement income. Ben will earn $13,000 per year in Social</a:t>
            </a:r>
            <a:r>
              <a:rPr lang="pl-PL" b="0" dirty="0">
                <a:latin typeface="Times New Roman" panose="02020603050405020304" pitchFamily="18" charset="0"/>
                <a:cs typeface="Times New Roman" panose="02020603050405020304" pitchFamily="18" charset="0"/>
              </a:rPr>
              <a:t> </a:t>
            </a:r>
            <a:br>
              <a:rPr lang="pl-PL" b="0" dirty="0">
                <a:latin typeface="Times New Roman" panose="02020603050405020304" pitchFamily="18" charset="0"/>
                <a:cs typeface="Times New Roman" panose="02020603050405020304" pitchFamily="18" charset="0"/>
              </a:rPr>
            </a:br>
            <a:r>
              <a:rPr lang="en-US" b="0" dirty="0">
                <a:latin typeface="Times New Roman" panose="02020603050405020304" pitchFamily="18" charset="0"/>
                <a:cs typeface="Times New Roman" panose="02020603050405020304" pitchFamily="18" charset="0"/>
              </a:rPr>
              <a:t>Security benefits.</a:t>
            </a:r>
          </a:p>
          <a:p>
            <a:endParaRPr lang="en-US" b="0" dirty="0">
              <a:latin typeface="Times New Roman" panose="02020603050405020304" pitchFamily="18" charset="0"/>
              <a:cs typeface="Times New Roman" panose="02020603050405020304" pitchFamily="18" charset="0"/>
            </a:endParaRPr>
          </a:p>
          <a:p>
            <a:endParaRPr lang="en-US" b="0" dirty="0">
              <a:latin typeface="Times New Roman" panose="02020603050405020304" pitchFamily="18" charset="0"/>
              <a:cs typeface="Times New Roman" panose="02020603050405020304" pitchFamily="18" charset="0"/>
            </a:endParaRPr>
          </a:p>
          <a:p>
            <a:endParaRPr lang="en-US" b="0" dirty="0">
              <a:latin typeface="Times New Roman" panose="02020603050405020304" pitchFamily="18" charset="0"/>
              <a:cs typeface="Times New Roman" panose="02020603050405020304" pitchFamily="18" charset="0"/>
            </a:endParaRPr>
          </a:p>
        </p:txBody>
      </p:sp>
      <p:sp>
        <p:nvSpPr>
          <p:cNvPr id="5" name="Date Placeholder 4"/>
          <p:cNvSpPr>
            <a:spLocks noGrp="1"/>
          </p:cNvSpPr>
          <p:nvPr>
            <p:ph type="dt" idx="11"/>
          </p:nvPr>
        </p:nvSpPr>
        <p:spPr/>
        <p:txBody>
          <a:bodyPr/>
          <a:lstStyle/>
          <a:p>
            <a:fld id="{7E29FAD1-F5FB-4E96-90C3-DE36116898F5}" type="datetime1">
              <a:rPr lang="en-US" smtClean="0"/>
              <a:t>4/18/2019</a:t>
            </a:fld>
            <a:endParaRPr lang="en-US" dirty="0"/>
          </a:p>
        </p:txBody>
      </p:sp>
      <p:sp>
        <p:nvSpPr>
          <p:cNvPr id="7" name="Slide Number Placeholder 6"/>
          <p:cNvSpPr>
            <a:spLocks noGrp="1"/>
          </p:cNvSpPr>
          <p:nvPr>
            <p:ph type="sldNum" sz="quarter" idx="13"/>
          </p:nvPr>
        </p:nvSpPr>
        <p:spPr/>
        <p:txBody>
          <a:bodyPr/>
          <a:lstStyle/>
          <a:p>
            <a:fld id="{4FBD5869-E701-44DB-B9C5-C7F7FB528C06}" type="slidenum">
              <a:rPr lang="en-US" smtClean="0"/>
              <a:pPr/>
              <a:t>35</a:t>
            </a:fld>
            <a:endParaRPr lang="en-US" dirty="0"/>
          </a:p>
        </p:txBody>
      </p:sp>
      <p:sp>
        <p:nvSpPr>
          <p:cNvPr id="8" name="Header Placeholder 3">
            <a:extLst>
              <a:ext uri="{FF2B5EF4-FFF2-40B4-BE49-F238E27FC236}">
                <a16:creationId xmlns:a16="http://schemas.microsoft.com/office/drawing/2014/main" id="{6AC028F3-B60A-4B1D-A7D8-740076DC5830}"/>
              </a:ext>
            </a:extLst>
          </p:cNvPr>
          <p:cNvSpPr txBox="1">
            <a:spLocks/>
          </p:cNvSpPr>
          <p:nvPr/>
        </p:nvSpPr>
        <p:spPr>
          <a:xfrm>
            <a:off x="228600" y="228600"/>
            <a:ext cx="5120640" cy="274320"/>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Generating Income for Living</a:t>
            </a:r>
            <a:endParaRPr lang="en-US" dirty="0"/>
          </a:p>
        </p:txBody>
      </p:sp>
      <p:sp>
        <p:nvSpPr>
          <p:cNvPr id="9" name="Footer Placeholder 5">
            <a:extLst>
              <a:ext uri="{FF2B5EF4-FFF2-40B4-BE49-F238E27FC236}">
                <a16:creationId xmlns:a16="http://schemas.microsoft.com/office/drawing/2014/main" id="{A9A2E23C-647D-4CDC-A416-EE159ACCAE6F}"/>
              </a:ext>
            </a:extLst>
          </p:cNvPr>
          <p:cNvSpPr txBox="1">
            <a:spLocks/>
          </p:cNvSpPr>
          <p:nvPr/>
        </p:nvSpPr>
        <p:spPr>
          <a:xfrm>
            <a:off x="5394960" y="228600"/>
            <a:ext cx="1371600" cy="274320"/>
          </a:xfrm>
          <a:prstGeom prst="rect">
            <a:avLst/>
          </a:prstGeom>
        </p:spPr>
        <p:txBody>
          <a:bodyPr vert="horz" lIns="0" tIns="0" rIns="0" bIns="0" rtlCol="0" anchor="t"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l-PL"/>
              <a:t>RTSI CUPPT 07</a:t>
            </a:r>
            <a:r>
              <a:rPr lang="en-US"/>
              <a:t>/</a:t>
            </a:r>
            <a:r>
              <a:rPr lang="pl-PL"/>
              <a:t>18</a:t>
            </a:r>
            <a:endParaRPr lang="en-US" dirty="0"/>
          </a:p>
        </p:txBody>
      </p:sp>
    </p:spTree>
    <p:extLst>
      <p:ext uri="{BB962C8B-B14F-4D97-AF65-F5344CB8AC3E}">
        <p14:creationId xmlns:p14="http://schemas.microsoft.com/office/powerpoint/2010/main" val="5432874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Main Point: </a:t>
            </a:r>
            <a:r>
              <a:rPr lang="en-US" b="0" dirty="0">
                <a:latin typeface="Times New Roman" panose="02020603050405020304" pitchFamily="18" charset="0"/>
                <a:cs typeface="Times New Roman" panose="02020603050405020304" pitchFamily="18" charset="0"/>
              </a:rPr>
              <a:t>Calculate the total annual amount needed from investments.</a:t>
            </a:r>
          </a:p>
          <a:p>
            <a:endParaRPr lang="en-US" b="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[Click] </a:t>
            </a:r>
            <a:r>
              <a:rPr lang="en-US" b="0" dirty="0">
                <a:latin typeface="Times New Roman" panose="02020603050405020304" pitchFamily="18" charset="0"/>
                <a:cs typeface="Times New Roman" panose="02020603050405020304" pitchFamily="18" charset="0"/>
              </a:rPr>
              <a:t>to highlight the Annual Amount Needed from Investments section.</a:t>
            </a:r>
          </a:p>
          <a:p>
            <a:r>
              <a:rPr lang="en-US" b="0" dirty="0">
                <a:latin typeface="Times New Roman" panose="02020603050405020304" pitchFamily="18" charset="0"/>
                <a:cs typeface="Times New Roman" panose="02020603050405020304" pitchFamily="18" charset="0"/>
              </a:rPr>
              <a:t>To calculate Ben’s Annual Amount Needed from Investments, we simply subtract his $13,000 of income from his $50,000 of Total Annual Retirement Expenses for a total of $37,000.</a:t>
            </a:r>
          </a:p>
          <a:p>
            <a:endParaRPr lang="en-US" b="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Transition: </a:t>
            </a:r>
            <a:r>
              <a:rPr lang="en-US" b="0" dirty="0">
                <a:latin typeface="Times New Roman" panose="02020603050405020304" pitchFamily="18" charset="0"/>
                <a:cs typeface="Times New Roman" panose="02020603050405020304" pitchFamily="18" charset="0"/>
              </a:rPr>
              <a:t>Now let’s take a look at the next step…</a:t>
            </a:r>
          </a:p>
          <a:p>
            <a:endParaRPr lang="en-US" b="0" dirty="0">
              <a:latin typeface="Times New Roman" panose="02020603050405020304" pitchFamily="18" charset="0"/>
              <a:cs typeface="Times New Roman" panose="02020603050405020304" pitchFamily="18" charset="0"/>
            </a:endParaRPr>
          </a:p>
          <a:p>
            <a:endParaRPr lang="en-US" b="0" dirty="0">
              <a:latin typeface="Times New Roman" panose="02020603050405020304" pitchFamily="18" charset="0"/>
              <a:cs typeface="Times New Roman" panose="02020603050405020304" pitchFamily="18" charset="0"/>
            </a:endParaRPr>
          </a:p>
        </p:txBody>
      </p:sp>
      <p:sp>
        <p:nvSpPr>
          <p:cNvPr id="5" name="Date Placeholder 4"/>
          <p:cNvSpPr>
            <a:spLocks noGrp="1"/>
          </p:cNvSpPr>
          <p:nvPr>
            <p:ph type="dt" idx="11"/>
          </p:nvPr>
        </p:nvSpPr>
        <p:spPr/>
        <p:txBody>
          <a:bodyPr/>
          <a:lstStyle/>
          <a:p>
            <a:fld id="{7E29FAD1-F5FB-4E96-90C3-DE36116898F5}" type="datetime1">
              <a:rPr lang="en-US" smtClean="0"/>
              <a:t>4/18/2019</a:t>
            </a:fld>
            <a:endParaRPr lang="en-US" dirty="0"/>
          </a:p>
        </p:txBody>
      </p:sp>
      <p:sp>
        <p:nvSpPr>
          <p:cNvPr id="7" name="Slide Number Placeholder 6"/>
          <p:cNvSpPr>
            <a:spLocks noGrp="1"/>
          </p:cNvSpPr>
          <p:nvPr>
            <p:ph type="sldNum" sz="quarter" idx="13"/>
          </p:nvPr>
        </p:nvSpPr>
        <p:spPr/>
        <p:txBody>
          <a:bodyPr/>
          <a:lstStyle/>
          <a:p>
            <a:fld id="{4FBD5869-E701-44DB-B9C5-C7F7FB528C06}" type="slidenum">
              <a:rPr lang="en-US" smtClean="0"/>
              <a:pPr/>
              <a:t>36</a:t>
            </a:fld>
            <a:endParaRPr lang="en-US" dirty="0"/>
          </a:p>
        </p:txBody>
      </p:sp>
      <p:sp>
        <p:nvSpPr>
          <p:cNvPr id="8" name="Header Placeholder 3">
            <a:extLst>
              <a:ext uri="{FF2B5EF4-FFF2-40B4-BE49-F238E27FC236}">
                <a16:creationId xmlns:a16="http://schemas.microsoft.com/office/drawing/2014/main" id="{220C652A-B378-4480-882B-09C271E3E257}"/>
              </a:ext>
            </a:extLst>
          </p:cNvPr>
          <p:cNvSpPr txBox="1">
            <a:spLocks/>
          </p:cNvSpPr>
          <p:nvPr/>
        </p:nvSpPr>
        <p:spPr>
          <a:xfrm>
            <a:off x="228600" y="228600"/>
            <a:ext cx="5120640" cy="274320"/>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Generating Income for Living</a:t>
            </a:r>
            <a:endParaRPr lang="en-US" dirty="0"/>
          </a:p>
        </p:txBody>
      </p:sp>
      <p:sp>
        <p:nvSpPr>
          <p:cNvPr id="9" name="Footer Placeholder 5">
            <a:extLst>
              <a:ext uri="{FF2B5EF4-FFF2-40B4-BE49-F238E27FC236}">
                <a16:creationId xmlns:a16="http://schemas.microsoft.com/office/drawing/2014/main" id="{04E7B261-12D8-4516-B2F3-EB9BF4939437}"/>
              </a:ext>
            </a:extLst>
          </p:cNvPr>
          <p:cNvSpPr txBox="1">
            <a:spLocks/>
          </p:cNvSpPr>
          <p:nvPr/>
        </p:nvSpPr>
        <p:spPr>
          <a:xfrm>
            <a:off x="5394960" y="228600"/>
            <a:ext cx="1371600" cy="274320"/>
          </a:xfrm>
          <a:prstGeom prst="rect">
            <a:avLst/>
          </a:prstGeom>
        </p:spPr>
        <p:txBody>
          <a:bodyPr vert="horz" lIns="0" tIns="0" rIns="0" bIns="0" rtlCol="0" anchor="t"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l-PL"/>
              <a:t>RTSI CUPPT 07</a:t>
            </a:r>
            <a:r>
              <a:rPr lang="en-US"/>
              <a:t>/</a:t>
            </a:r>
            <a:r>
              <a:rPr lang="pl-PL"/>
              <a:t>18</a:t>
            </a:r>
            <a:endParaRPr lang="en-US" dirty="0"/>
          </a:p>
        </p:txBody>
      </p:sp>
    </p:spTree>
    <p:extLst>
      <p:ext uri="{BB962C8B-B14F-4D97-AF65-F5344CB8AC3E}">
        <p14:creationId xmlns:p14="http://schemas.microsoft.com/office/powerpoint/2010/main" val="15353627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180"/>
              </a:lnSpc>
              <a:spcBef>
                <a:spcPct val="0"/>
              </a:spcBef>
            </a:pPr>
            <a:r>
              <a:rPr lang="en-US" sz="1200" dirty="0">
                <a:latin typeface="Times New Roman" panose="02020603050405020304" pitchFamily="18" charset="0"/>
                <a:ea typeface="Geneva" pitchFamily="32" charset="-128"/>
                <a:cs typeface="Times New Roman" panose="02020603050405020304" pitchFamily="18" charset="0"/>
              </a:rPr>
              <a:t>Main Point: </a:t>
            </a:r>
            <a:r>
              <a:rPr lang="en-US" sz="1200" b="0" dirty="0">
                <a:latin typeface="Times New Roman" panose="02020603050405020304" pitchFamily="18" charset="0"/>
                <a:ea typeface="Geneva" pitchFamily="32" charset="-128"/>
                <a:cs typeface="Times New Roman" panose="02020603050405020304" pitchFamily="18" charset="0"/>
              </a:rPr>
              <a:t>Three types of expenses.</a:t>
            </a:r>
          </a:p>
          <a:p>
            <a:pPr>
              <a:lnSpc>
                <a:spcPts val="1180"/>
              </a:lnSpc>
              <a:spcBef>
                <a:spcPct val="0"/>
              </a:spcBef>
            </a:pPr>
            <a:endParaRPr lang="en-US" sz="1200" b="0" dirty="0">
              <a:latin typeface="Times New Roman" panose="02020603050405020304" pitchFamily="18" charset="0"/>
              <a:ea typeface="Geneva" pitchFamily="32" charset="-128"/>
              <a:cs typeface="Times New Roman" panose="02020603050405020304" pitchFamily="18" charset="0"/>
            </a:endParaRPr>
          </a:p>
          <a:p>
            <a:pPr>
              <a:lnSpc>
                <a:spcPts val="1180"/>
              </a:lnSpc>
              <a:spcBef>
                <a:spcPct val="0"/>
              </a:spcBef>
            </a:pPr>
            <a:r>
              <a:rPr lang="en-US" sz="1200" b="0" dirty="0">
                <a:latin typeface="Times New Roman" panose="02020603050405020304" pitchFamily="18" charset="0"/>
                <a:ea typeface="Geneva" pitchFamily="32" charset="-128"/>
                <a:cs typeface="Times New Roman" panose="02020603050405020304" pitchFamily="18" charset="0"/>
              </a:rPr>
              <a:t>Here is how Ben’s expenses turned out. </a:t>
            </a:r>
          </a:p>
          <a:p>
            <a:pPr>
              <a:lnSpc>
                <a:spcPts val="1180"/>
              </a:lnSpc>
              <a:spcBef>
                <a:spcPct val="0"/>
              </a:spcBef>
            </a:pPr>
            <a:endParaRPr lang="en-US" sz="1200" b="0" dirty="0">
              <a:latin typeface="Times New Roman" panose="02020603050405020304" pitchFamily="18" charset="0"/>
              <a:ea typeface="Geneva" pitchFamily="32" charset="-128"/>
              <a:cs typeface="Times New Roman" panose="02020603050405020304" pitchFamily="18" charset="0"/>
            </a:endParaRPr>
          </a:p>
          <a:p>
            <a:pPr>
              <a:lnSpc>
                <a:spcPts val="1180"/>
              </a:lnSpc>
              <a:spcBef>
                <a:spcPct val="0"/>
              </a:spcBef>
            </a:pPr>
            <a:r>
              <a:rPr lang="en-US" sz="1200" b="0" dirty="0">
                <a:latin typeface="Times New Roman" panose="02020603050405020304" pitchFamily="18" charset="0"/>
                <a:ea typeface="Geneva" pitchFamily="32" charset="-128"/>
                <a:cs typeface="Times New Roman" panose="02020603050405020304" pitchFamily="18" charset="0"/>
              </a:rPr>
              <a:t>In the Basic category, Ben has $15,000 in Fixed expenses and $20,000 in Rising expenses.</a:t>
            </a:r>
          </a:p>
          <a:p>
            <a:pPr>
              <a:lnSpc>
                <a:spcPts val="1180"/>
              </a:lnSpc>
              <a:spcBef>
                <a:spcPct val="0"/>
              </a:spcBef>
            </a:pPr>
            <a:r>
              <a:rPr lang="en-US" sz="1200" b="0" dirty="0">
                <a:latin typeface="Times New Roman" panose="02020603050405020304" pitchFamily="18" charset="0"/>
                <a:ea typeface="Geneva" pitchFamily="32" charset="-128"/>
                <a:cs typeface="Times New Roman" panose="02020603050405020304" pitchFamily="18" charset="0"/>
              </a:rPr>
              <a:t>In the Discretionary category, he has a total of $15,000 in expenses.</a:t>
            </a:r>
          </a:p>
          <a:p>
            <a:pPr>
              <a:lnSpc>
                <a:spcPts val="1180"/>
              </a:lnSpc>
              <a:spcBef>
                <a:spcPct val="0"/>
              </a:spcBef>
            </a:pPr>
            <a:endParaRPr lang="en-US" sz="1200" b="0" dirty="0">
              <a:latin typeface="Times New Roman" panose="02020603050405020304" pitchFamily="18" charset="0"/>
              <a:ea typeface="Geneva" pitchFamily="32" charset="-128"/>
              <a:cs typeface="Times New Roman" panose="02020603050405020304" pitchFamily="18" charset="0"/>
            </a:endParaRPr>
          </a:p>
          <a:p>
            <a:pPr>
              <a:lnSpc>
                <a:spcPts val="1180"/>
              </a:lnSpc>
              <a:spcBef>
                <a:spcPct val="0"/>
              </a:spcBef>
            </a:pPr>
            <a:r>
              <a:rPr lang="en-US" sz="1200" b="0" dirty="0">
                <a:latin typeface="Times New Roman" panose="02020603050405020304" pitchFamily="18" charset="0"/>
                <a:ea typeface="Geneva" pitchFamily="32" charset="-128"/>
                <a:cs typeface="Times New Roman" panose="02020603050405020304" pitchFamily="18" charset="0"/>
              </a:rPr>
              <a:t>So, what is next? Because we have sliced and diced Ben’s retirement expenses into three distinct categories, now is the time to associate those expenses with potential income sources.</a:t>
            </a:r>
          </a:p>
          <a:p>
            <a:pPr>
              <a:lnSpc>
                <a:spcPts val="1180"/>
              </a:lnSpc>
              <a:spcBef>
                <a:spcPct val="0"/>
              </a:spcBef>
            </a:pPr>
            <a:endParaRPr lang="en-US" sz="1200" dirty="0">
              <a:latin typeface="Times New Roman" panose="02020603050405020304" pitchFamily="18" charset="0"/>
              <a:ea typeface="Geneva" pitchFamily="32" charset="-128"/>
              <a:cs typeface="Times New Roman" panose="02020603050405020304" pitchFamily="18" charset="0"/>
            </a:endParaRPr>
          </a:p>
          <a:p>
            <a:pPr>
              <a:lnSpc>
                <a:spcPts val="1180"/>
              </a:lnSpc>
              <a:spcBef>
                <a:spcPct val="0"/>
              </a:spcBef>
            </a:pPr>
            <a:r>
              <a:rPr lang="en-US" sz="1200" dirty="0">
                <a:latin typeface="Times New Roman" panose="02020603050405020304" pitchFamily="18" charset="0"/>
                <a:ea typeface="Geneva" pitchFamily="32" charset="-128"/>
                <a:cs typeface="Times New Roman" panose="02020603050405020304" pitchFamily="18" charset="0"/>
              </a:rPr>
              <a:t>Transition: </a:t>
            </a:r>
            <a:r>
              <a:rPr lang="en-US" sz="1200" b="0" dirty="0">
                <a:latin typeface="Times New Roman" panose="02020603050405020304" pitchFamily="18" charset="0"/>
                <a:ea typeface="Geneva" pitchFamily="32" charset="-128"/>
                <a:cs typeface="Times New Roman" panose="02020603050405020304" pitchFamily="18" charset="0"/>
              </a:rPr>
              <a:t>Luckily, we have an easy way to do this…with our </a:t>
            </a:r>
            <a:r>
              <a:rPr lang="en-US" sz="1200" b="0" dirty="0">
                <a:latin typeface="Times New Roman" panose="02020603050405020304" pitchFamily="18" charset="0"/>
                <a:cs typeface="Times New Roman" panose="02020603050405020304" pitchFamily="18" charset="0"/>
              </a:rPr>
              <a:t>Income for What’s Next </a:t>
            </a:r>
            <a:r>
              <a:rPr lang="en-US" sz="1200" b="0" dirty="0">
                <a:latin typeface="Times New Roman" panose="02020603050405020304" pitchFamily="18" charset="0"/>
                <a:ea typeface="Geneva" pitchFamily="32" charset="-128"/>
                <a:cs typeface="Times New Roman" panose="02020603050405020304" pitchFamily="18" charset="0"/>
              </a:rPr>
              <a:t>Worksheet.</a:t>
            </a:r>
          </a:p>
          <a:p>
            <a:endParaRPr lang="en-US" b="0" dirty="0">
              <a:latin typeface="Times New Roman" panose="02020603050405020304" pitchFamily="18" charset="0"/>
              <a:cs typeface="Times New Roman" panose="02020603050405020304" pitchFamily="18" charset="0"/>
            </a:endParaRPr>
          </a:p>
          <a:p>
            <a:endParaRPr lang="en-US" b="0" dirty="0">
              <a:latin typeface="Times New Roman" panose="02020603050405020304" pitchFamily="18" charset="0"/>
              <a:cs typeface="Times New Roman" panose="02020603050405020304" pitchFamily="18" charset="0"/>
            </a:endParaRPr>
          </a:p>
        </p:txBody>
      </p:sp>
      <p:sp>
        <p:nvSpPr>
          <p:cNvPr id="5" name="Date Placeholder 4"/>
          <p:cNvSpPr>
            <a:spLocks noGrp="1"/>
          </p:cNvSpPr>
          <p:nvPr>
            <p:ph type="dt" idx="11"/>
          </p:nvPr>
        </p:nvSpPr>
        <p:spPr/>
        <p:txBody>
          <a:bodyPr/>
          <a:lstStyle/>
          <a:p>
            <a:fld id="{7E29FAD1-F5FB-4E96-90C3-DE36116898F5}" type="datetime1">
              <a:rPr lang="en-US" smtClean="0"/>
              <a:t>4/18/2019</a:t>
            </a:fld>
            <a:endParaRPr lang="en-US" dirty="0"/>
          </a:p>
        </p:txBody>
      </p:sp>
      <p:sp>
        <p:nvSpPr>
          <p:cNvPr id="7" name="Slide Number Placeholder 6"/>
          <p:cNvSpPr>
            <a:spLocks noGrp="1"/>
          </p:cNvSpPr>
          <p:nvPr>
            <p:ph type="sldNum" sz="quarter" idx="13"/>
          </p:nvPr>
        </p:nvSpPr>
        <p:spPr/>
        <p:txBody>
          <a:bodyPr/>
          <a:lstStyle/>
          <a:p>
            <a:fld id="{4FBD5869-E701-44DB-B9C5-C7F7FB528C06}" type="slidenum">
              <a:rPr lang="en-US" smtClean="0"/>
              <a:pPr/>
              <a:t>37</a:t>
            </a:fld>
            <a:endParaRPr lang="en-US" dirty="0"/>
          </a:p>
        </p:txBody>
      </p:sp>
      <p:sp>
        <p:nvSpPr>
          <p:cNvPr id="8" name="Header Placeholder 3">
            <a:extLst>
              <a:ext uri="{FF2B5EF4-FFF2-40B4-BE49-F238E27FC236}">
                <a16:creationId xmlns:a16="http://schemas.microsoft.com/office/drawing/2014/main" id="{08F9C6BA-6B59-40B6-80C9-4EF65337DDD2}"/>
              </a:ext>
            </a:extLst>
          </p:cNvPr>
          <p:cNvSpPr txBox="1">
            <a:spLocks/>
          </p:cNvSpPr>
          <p:nvPr/>
        </p:nvSpPr>
        <p:spPr>
          <a:xfrm>
            <a:off x="228600" y="228600"/>
            <a:ext cx="5120640" cy="274320"/>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Generating Income for Living</a:t>
            </a:r>
            <a:endParaRPr lang="en-US" dirty="0"/>
          </a:p>
        </p:txBody>
      </p:sp>
      <p:sp>
        <p:nvSpPr>
          <p:cNvPr id="9" name="Footer Placeholder 5">
            <a:extLst>
              <a:ext uri="{FF2B5EF4-FFF2-40B4-BE49-F238E27FC236}">
                <a16:creationId xmlns:a16="http://schemas.microsoft.com/office/drawing/2014/main" id="{E3AA519D-1E28-42D0-8B7A-CBACB210C972}"/>
              </a:ext>
            </a:extLst>
          </p:cNvPr>
          <p:cNvSpPr txBox="1">
            <a:spLocks/>
          </p:cNvSpPr>
          <p:nvPr/>
        </p:nvSpPr>
        <p:spPr>
          <a:xfrm>
            <a:off x="5394960" y="228600"/>
            <a:ext cx="1371600" cy="274320"/>
          </a:xfrm>
          <a:prstGeom prst="rect">
            <a:avLst/>
          </a:prstGeom>
        </p:spPr>
        <p:txBody>
          <a:bodyPr vert="horz" lIns="0" tIns="0" rIns="0" bIns="0" rtlCol="0" anchor="t"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l-PL"/>
              <a:t>RTSI CUPPT 07</a:t>
            </a:r>
            <a:r>
              <a:rPr lang="en-US"/>
              <a:t>/</a:t>
            </a:r>
            <a:r>
              <a:rPr lang="pl-PL"/>
              <a:t>18</a:t>
            </a:r>
            <a:endParaRPr lang="en-US" dirty="0"/>
          </a:p>
        </p:txBody>
      </p:sp>
    </p:spTree>
    <p:extLst>
      <p:ext uri="{BB962C8B-B14F-4D97-AF65-F5344CB8AC3E}">
        <p14:creationId xmlns:p14="http://schemas.microsoft.com/office/powerpoint/2010/main" val="148799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spcAft>
                <a:spcPts val="284"/>
              </a:spcAft>
            </a:pPr>
            <a:r>
              <a:rPr lang="en-US" sz="800" b="0" dirty="0">
                <a:latin typeface="Times New Roman" panose="02020603050405020304" pitchFamily="18" charset="0"/>
                <a:ea typeface="Geneva" pitchFamily="32" charset="-128"/>
                <a:cs typeface="Times New Roman" panose="02020603050405020304" pitchFamily="18" charset="0"/>
              </a:rPr>
              <a:t>Let me now introduce you to our Worksheet. This is something you should fill out </a:t>
            </a:r>
            <a:r>
              <a:rPr lang="en-US" sz="800" b="0" i="1" dirty="0">
                <a:latin typeface="Times New Roman" panose="02020603050405020304" pitchFamily="18" charset="0"/>
                <a:ea typeface="Geneva" pitchFamily="32" charset="-128"/>
                <a:cs typeface="Times New Roman" panose="02020603050405020304" pitchFamily="18" charset="0"/>
              </a:rPr>
              <a:t>with</a:t>
            </a:r>
            <a:r>
              <a:rPr lang="en-US" sz="800" b="0" dirty="0">
                <a:latin typeface="Times New Roman" panose="02020603050405020304" pitchFamily="18" charset="0"/>
                <a:ea typeface="Geneva" pitchFamily="32" charset="-128"/>
                <a:cs typeface="Times New Roman" panose="02020603050405020304" pitchFamily="18" charset="0"/>
              </a:rPr>
              <a:t> your financial advisor, as he or she should be able to provide you personalized advice that is tailored to your specific goals, individual situation and risk tolerance. </a:t>
            </a:r>
          </a:p>
          <a:p>
            <a:pPr marL="160637" indent="-160637">
              <a:spcBef>
                <a:spcPct val="0"/>
              </a:spcBef>
              <a:spcAft>
                <a:spcPts val="284"/>
              </a:spcAft>
            </a:pPr>
            <a:r>
              <a:rPr lang="en-US" sz="800" b="0" dirty="0">
                <a:latin typeface="Times New Roman" panose="02020603050405020304" pitchFamily="18" charset="0"/>
                <a:ea typeface="Geneva" pitchFamily="32" charset="-128"/>
                <a:cs typeface="Times New Roman" panose="02020603050405020304" pitchFamily="18" charset="0"/>
              </a:rPr>
              <a:t>• 	First, put the expenses into the correct columns. $15,000 goes into the Fixed column, $20,000 goes into the Rising column, and $15,000 goes into the Discretionary column. Once the expenses are entered, then it is time to work through each column and start to match income sources with the expenses. </a:t>
            </a:r>
          </a:p>
          <a:p>
            <a:pPr>
              <a:spcBef>
                <a:spcPct val="0"/>
              </a:spcBef>
              <a:spcAft>
                <a:spcPts val="284"/>
              </a:spcAft>
            </a:pPr>
            <a:r>
              <a:rPr lang="en-US" sz="800" dirty="0">
                <a:latin typeface="Times New Roman" panose="02020603050405020304" pitchFamily="18" charset="0"/>
                <a:ea typeface="Geneva" pitchFamily="32" charset="-128"/>
                <a:cs typeface="Times New Roman" panose="02020603050405020304" pitchFamily="18" charset="0"/>
              </a:rPr>
              <a:t>[Click] </a:t>
            </a:r>
            <a:r>
              <a:rPr lang="en-US" sz="800" b="0" dirty="0">
                <a:latin typeface="Times New Roman" panose="02020603050405020304" pitchFamily="18" charset="0"/>
                <a:ea typeface="Geneva" pitchFamily="32" charset="-128"/>
                <a:cs typeface="Times New Roman" panose="02020603050405020304" pitchFamily="18" charset="0"/>
              </a:rPr>
              <a:t>to display the handwritten text in the Fixed section.</a:t>
            </a:r>
          </a:p>
          <a:p>
            <a:pPr marL="162137" indent="-162137">
              <a:spcBef>
                <a:spcPct val="0"/>
              </a:spcBef>
              <a:spcAft>
                <a:spcPts val="284"/>
              </a:spcAft>
              <a:buFont typeface="Arial" pitchFamily="34" charset="0"/>
              <a:buChar char="•"/>
            </a:pPr>
            <a:r>
              <a:rPr lang="en-US" sz="800" b="0" dirty="0">
                <a:latin typeface="Times New Roman" panose="02020603050405020304" pitchFamily="18" charset="0"/>
                <a:ea typeface="Geneva" pitchFamily="32" charset="-128"/>
                <a:cs typeface="Times New Roman" panose="02020603050405020304" pitchFamily="18" charset="0"/>
              </a:rPr>
              <a:t>In the second box, we determine the sources of income that will be used for the Fixed expenses. In this case, Ben has decided to use his Social Security income to pay these expenses. As you can see, he has checked the Social Security box and entered the estimated amount of income. Social Security provides almost enough money to meet his estimated expenses; however, he needs an additional $2,000 to come from investments by receiving dividends or the proceeds from the sale of shares. Ben and his financial advisor decide to allocate $50,000 from Ben’s $800,000 savings and withdraw 4% </a:t>
            </a:r>
            <a:r>
              <a:rPr lang="en-US" sz="800" b="0" dirty="0">
                <a:latin typeface="Times New Roman" panose="02020603050405020304" pitchFamily="18" charset="0"/>
                <a:cs typeface="Times New Roman" panose="02020603050405020304" pitchFamily="18" charset="0"/>
              </a:rPr>
              <a:t>of the initial investment, so $2,000 </a:t>
            </a:r>
            <a:r>
              <a:rPr lang="en-US" sz="800" b="0" dirty="0">
                <a:latin typeface="Times New Roman" panose="02020603050405020304" pitchFamily="18" charset="0"/>
                <a:ea typeface="Geneva" pitchFamily="32" charset="-128"/>
                <a:cs typeface="Times New Roman" panose="02020603050405020304" pitchFamily="18" charset="0"/>
              </a:rPr>
              <a:t>annually to meet his $2,000 Fixed expenses. We’ll talk more about withdrawal rates in a moment. </a:t>
            </a:r>
          </a:p>
          <a:p>
            <a:pPr>
              <a:spcBef>
                <a:spcPct val="0"/>
              </a:spcBef>
              <a:spcAft>
                <a:spcPts val="284"/>
              </a:spcAft>
            </a:pPr>
            <a:r>
              <a:rPr lang="en-US" sz="800" dirty="0">
                <a:latin typeface="Times New Roman" panose="02020603050405020304" pitchFamily="18" charset="0"/>
                <a:ea typeface="Geneva" pitchFamily="32" charset="-128"/>
                <a:cs typeface="Times New Roman" panose="02020603050405020304" pitchFamily="18" charset="0"/>
              </a:rPr>
              <a:t>[Click] </a:t>
            </a:r>
            <a:r>
              <a:rPr lang="en-US" sz="800" b="0" dirty="0">
                <a:latin typeface="Times New Roman" panose="02020603050405020304" pitchFamily="18" charset="0"/>
                <a:ea typeface="Geneva" pitchFamily="32" charset="-128"/>
                <a:cs typeface="Times New Roman" panose="02020603050405020304" pitchFamily="18" charset="0"/>
              </a:rPr>
              <a:t>to display the handwritten text in the Rising section.</a:t>
            </a:r>
          </a:p>
          <a:p>
            <a:pPr marL="162137" indent="-162137">
              <a:spcBef>
                <a:spcPct val="0"/>
              </a:spcBef>
              <a:spcAft>
                <a:spcPts val="284"/>
              </a:spcAft>
              <a:buFont typeface="Arial" pitchFamily="34" charset="0"/>
              <a:buChar char="•"/>
            </a:pPr>
            <a:r>
              <a:rPr lang="en-US" sz="800" b="0" dirty="0">
                <a:latin typeface="Times New Roman" panose="02020603050405020304" pitchFamily="18" charset="0"/>
                <a:ea typeface="Geneva" pitchFamily="32" charset="-128"/>
                <a:cs typeface="Times New Roman" panose="02020603050405020304" pitchFamily="18" charset="0"/>
              </a:rPr>
              <a:t>For the Rising expenses, we do the same thing. Ben has entered $20,000 of expenses. Next, let’s look at his income sources. Does he have any additional income sources? No, he used Social Security for his Fixed expenses. As a result, he needs that $20,000 to come from investments </a:t>
            </a:r>
            <a:r>
              <a:rPr lang="en-US" sz="800" b="0" dirty="0">
                <a:latin typeface="Times New Roman" panose="02020603050405020304" pitchFamily="18" charset="0"/>
                <a:cs typeface="Times New Roman" panose="02020603050405020304" pitchFamily="18" charset="0"/>
              </a:rPr>
              <a:t>by receiving dividends or the proceeds from the sale of shares</a:t>
            </a:r>
            <a:r>
              <a:rPr lang="en-US" sz="800" b="0" dirty="0">
                <a:latin typeface="Times New Roman" panose="02020603050405020304" pitchFamily="18" charset="0"/>
                <a:ea typeface="Geneva" pitchFamily="32" charset="-128"/>
                <a:cs typeface="Times New Roman" panose="02020603050405020304" pitchFamily="18" charset="0"/>
              </a:rPr>
              <a:t>. The next step is to decide how much of his investments he should assign to his Rising expenses. In this case, Ben and his financial advisor decide to take $450,000 from savings. By withdrawing 4.5% of the initial investment, so $20,250 annually, he will </a:t>
            </a:r>
            <a:r>
              <a:rPr lang="en-US" sz="800" b="0" dirty="0">
                <a:latin typeface="Times New Roman" panose="02020603050405020304" pitchFamily="18" charset="0"/>
                <a:cs typeface="Times New Roman" panose="02020603050405020304" pitchFamily="18" charset="0"/>
              </a:rPr>
              <a:t>have more than enough to </a:t>
            </a:r>
            <a:r>
              <a:rPr lang="en-US" sz="800" b="0" dirty="0">
                <a:latin typeface="Times New Roman" panose="02020603050405020304" pitchFamily="18" charset="0"/>
                <a:ea typeface="Geneva" pitchFamily="32" charset="-128"/>
                <a:cs typeface="Times New Roman" panose="02020603050405020304" pitchFamily="18" charset="0"/>
              </a:rPr>
              <a:t>meet his $20,000 Rising expenses. Since these expenses are Rising, Ben will work with his financial advisor to increase this amount by an additional 3% per year.</a:t>
            </a:r>
          </a:p>
          <a:p>
            <a:pPr>
              <a:spcBef>
                <a:spcPct val="0"/>
              </a:spcBef>
              <a:spcAft>
                <a:spcPts val="284"/>
              </a:spcAft>
            </a:pPr>
            <a:r>
              <a:rPr lang="en-US" sz="800" dirty="0">
                <a:latin typeface="Times New Roman" panose="02020603050405020304" pitchFamily="18" charset="0"/>
                <a:ea typeface="Geneva" pitchFamily="32" charset="-128"/>
                <a:cs typeface="Times New Roman" panose="02020603050405020304" pitchFamily="18" charset="0"/>
              </a:rPr>
              <a:t>[Click] </a:t>
            </a:r>
            <a:r>
              <a:rPr lang="en-US" sz="800" b="0" dirty="0">
                <a:latin typeface="Times New Roman" panose="02020603050405020304" pitchFamily="18" charset="0"/>
                <a:ea typeface="Geneva" pitchFamily="32" charset="-128"/>
                <a:cs typeface="Times New Roman" panose="02020603050405020304" pitchFamily="18" charset="0"/>
              </a:rPr>
              <a:t>to display the handwritten text in the Discretionary section.</a:t>
            </a:r>
          </a:p>
          <a:p>
            <a:pPr marL="162137" indent="-162137">
              <a:spcBef>
                <a:spcPct val="0"/>
              </a:spcBef>
              <a:spcAft>
                <a:spcPts val="284"/>
              </a:spcAft>
              <a:buFont typeface="Arial" pitchFamily="34" charset="0"/>
              <a:buChar char="•"/>
            </a:pPr>
            <a:r>
              <a:rPr lang="en-US" sz="800" b="0" dirty="0">
                <a:latin typeface="Times New Roman" panose="02020603050405020304" pitchFamily="18" charset="0"/>
                <a:ea typeface="Geneva" pitchFamily="32" charset="-128"/>
                <a:cs typeface="Times New Roman" panose="02020603050405020304" pitchFamily="18" charset="0"/>
              </a:rPr>
              <a:t>For the Discretionary expenses, it is very similar to Ben’s Rising expenses. Ben has entered $15,000 of expenses. Again, does he have any additional income sources? No. As a result, he needs $15,000 to come from investments </a:t>
            </a:r>
            <a:r>
              <a:rPr lang="en-US" sz="800" b="0" dirty="0">
                <a:latin typeface="Times New Roman" panose="02020603050405020304" pitchFamily="18" charset="0"/>
                <a:cs typeface="Times New Roman" panose="02020603050405020304" pitchFamily="18" charset="0"/>
              </a:rPr>
              <a:t>by receiving dividends or the proceeds from the sale of shares</a:t>
            </a:r>
            <a:r>
              <a:rPr lang="en-US" sz="800" b="0" dirty="0">
                <a:latin typeface="Times New Roman" panose="02020603050405020304" pitchFamily="18" charset="0"/>
                <a:ea typeface="Geneva" pitchFamily="32" charset="-128"/>
                <a:cs typeface="Times New Roman" panose="02020603050405020304" pitchFamily="18" charset="0"/>
              </a:rPr>
              <a:t>. The next step is to decide how much of his investments he should assign to his Discretionary expenses. In this case, Ben and his financial advisor decide to use $250,000 from savings and withdraw 6% </a:t>
            </a:r>
            <a:r>
              <a:rPr lang="en-US" sz="800" b="0" dirty="0">
                <a:latin typeface="Times New Roman" panose="02020603050405020304" pitchFamily="18" charset="0"/>
                <a:cs typeface="Times New Roman" panose="02020603050405020304" pitchFamily="18" charset="0"/>
              </a:rPr>
              <a:t>of the initial investment, so $15,000 </a:t>
            </a:r>
            <a:r>
              <a:rPr lang="en-US" sz="800" b="0" dirty="0">
                <a:latin typeface="Times New Roman" panose="02020603050405020304" pitchFamily="18" charset="0"/>
                <a:ea typeface="Geneva" pitchFamily="32" charset="-128"/>
                <a:cs typeface="Times New Roman" panose="02020603050405020304" pitchFamily="18" charset="0"/>
              </a:rPr>
              <a:t>annually, to meet the $15,000 Discretionary expenses.</a:t>
            </a:r>
          </a:p>
          <a:p>
            <a:pPr>
              <a:spcBef>
                <a:spcPct val="0"/>
              </a:spcBef>
              <a:spcAft>
                <a:spcPts val="284"/>
              </a:spcAft>
            </a:pPr>
            <a:r>
              <a:rPr lang="en-US" sz="800" dirty="0">
                <a:latin typeface="Times New Roman" panose="02020603050405020304" pitchFamily="18" charset="0"/>
                <a:ea typeface="Geneva" pitchFamily="32" charset="-128"/>
                <a:cs typeface="Times New Roman" panose="02020603050405020304" pitchFamily="18" charset="0"/>
              </a:rPr>
              <a:t>[Click] </a:t>
            </a:r>
            <a:r>
              <a:rPr lang="en-US" sz="800" b="0" dirty="0">
                <a:latin typeface="Times New Roman" panose="02020603050405020304" pitchFamily="18" charset="0"/>
                <a:ea typeface="Geneva" pitchFamily="32" charset="-128"/>
                <a:cs typeface="Times New Roman" panose="02020603050405020304" pitchFamily="18" charset="0"/>
              </a:rPr>
              <a:t>to display the handwritten text in the Step 3 section.</a:t>
            </a:r>
          </a:p>
          <a:p>
            <a:pPr marL="162137" indent="-162137">
              <a:spcBef>
                <a:spcPct val="0"/>
              </a:spcBef>
              <a:spcAft>
                <a:spcPts val="284"/>
              </a:spcAft>
              <a:buFont typeface="Arial" pitchFamily="34" charset="0"/>
              <a:buChar char="•"/>
            </a:pPr>
            <a:r>
              <a:rPr lang="en-US" sz="800" b="0" dirty="0">
                <a:latin typeface="Times New Roman" panose="02020603050405020304" pitchFamily="18" charset="0"/>
                <a:ea typeface="Geneva" pitchFamily="32" charset="-128"/>
                <a:cs typeface="Times New Roman" panose="02020603050405020304" pitchFamily="18" charset="0"/>
              </a:rPr>
              <a:t>So, we have finished matching Ben’s expenses with his income. Ben has allocated $750,000 of his $800,000 in retirement savings. Ben and his financial advisor have a plan for the remaining $50,000. In Step 3, we encourage everyone to set aside some money for special needs – unexpected expenses or a large expenditure that is not part of your typical spending pattern. In Ben’s case, he is setting aside $50,000 for these expenses.  </a:t>
            </a:r>
          </a:p>
          <a:p>
            <a:pPr>
              <a:spcBef>
                <a:spcPct val="0"/>
              </a:spcBef>
              <a:spcAft>
                <a:spcPts val="284"/>
              </a:spcAft>
            </a:pPr>
            <a:r>
              <a:rPr lang="en-US" sz="800" dirty="0">
                <a:latin typeface="Times New Roman" panose="02020603050405020304" pitchFamily="18" charset="0"/>
                <a:ea typeface="Geneva" pitchFamily="32" charset="-128"/>
                <a:cs typeface="Times New Roman" panose="02020603050405020304" pitchFamily="18" charset="0"/>
              </a:rPr>
              <a:t>Transition: </a:t>
            </a:r>
            <a:r>
              <a:rPr lang="en-US" sz="800" b="0" dirty="0">
                <a:latin typeface="Times New Roman" panose="02020603050405020304" pitchFamily="18" charset="0"/>
                <a:ea typeface="Geneva" pitchFamily="32" charset="-128"/>
                <a:cs typeface="Times New Roman" panose="02020603050405020304" pitchFamily="18" charset="0"/>
              </a:rPr>
              <a:t>I’ve thrown a lot of math at you, but there is something very important that I want to cover – withdrawal rates.</a:t>
            </a:r>
          </a:p>
          <a:p>
            <a:endParaRPr lang="en-US" sz="800" b="0" dirty="0">
              <a:latin typeface="Times New Roman" panose="02020603050405020304" pitchFamily="18" charset="0"/>
              <a:cs typeface="Times New Roman" panose="02020603050405020304" pitchFamily="18" charset="0"/>
            </a:endParaRPr>
          </a:p>
          <a:p>
            <a:endParaRPr lang="en-US" sz="800" b="0" dirty="0">
              <a:latin typeface="Times New Roman" panose="02020603050405020304" pitchFamily="18" charset="0"/>
              <a:cs typeface="Times New Roman" panose="02020603050405020304" pitchFamily="18" charset="0"/>
            </a:endParaRPr>
          </a:p>
        </p:txBody>
      </p:sp>
      <p:sp>
        <p:nvSpPr>
          <p:cNvPr id="5" name="Date Placeholder 4"/>
          <p:cNvSpPr>
            <a:spLocks noGrp="1"/>
          </p:cNvSpPr>
          <p:nvPr>
            <p:ph type="dt" idx="11"/>
          </p:nvPr>
        </p:nvSpPr>
        <p:spPr/>
        <p:txBody>
          <a:bodyPr/>
          <a:lstStyle/>
          <a:p>
            <a:fld id="{7E29FAD1-F5FB-4E96-90C3-DE36116898F5}" type="datetime1">
              <a:rPr lang="en-US" smtClean="0"/>
              <a:t>4/18/2019</a:t>
            </a:fld>
            <a:endParaRPr lang="en-US" dirty="0"/>
          </a:p>
        </p:txBody>
      </p:sp>
      <p:sp>
        <p:nvSpPr>
          <p:cNvPr id="7" name="Slide Number Placeholder 6"/>
          <p:cNvSpPr>
            <a:spLocks noGrp="1"/>
          </p:cNvSpPr>
          <p:nvPr>
            <p:ph type="sldNum" sz="quarter" idx="13"/>
          </p:nvPr>
        </p:nvSpPr>
        <p:spPr/>
        <p:txBody>
          <a:bodyPr/>
          <a:lstStyle/>
          <a:p>
            <a:fld id="{4FBD5869-E701-44DB-B9C5-C7F7FB528C06}" type="slidenum">
              <a:rPr lang="en-US" smtClean="0"/>
              <a:pPr/>
              <a:t>38</a:t>
            </a:fld>
            <a:endParaRPr lang="en-US" dirty="0"/>
          </a:p>
        </p:txBody>
      </p:sp>
      <p:sp>
        <p:nvSpPr>
          <p:cNvPr id="8" name="Header Placeholder 3">
            <a:extLst>
              <a:ext uri="{FF2B5EF4-FFF2-40B4-BE49-F238E27FC236}">
                <a16:creationId xmlns:a16="http://schemas.microsoft.com/office/drawing/2014/main" id="{B9233D22-2ACC-42B0-A7FB-2A6EFAAD362A}"/>
              </a:ext>
            </a:extLst>
          </p:cNvPr>
          <p:cNvSpPr txBox="1">
            <a:spLocks/>
          </p:cNvSpPr>
          <p:nvPr/>
        </p:nvSpPr>
        <p:spPr>
          <a:xfrm>
            <a:off x="228600" y="228600"/>
            <a:ext cx="5120640" cy="274320"/>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Generating Income for Living</a:t>
            </a:r>
            <a:endParaRPr lang="en-US" dirty="0"/>
          </a:p>
        </p:txBody>
      </p:sp>
      <p:sp>
        <p:nvSpPr>
          <p:cNvPr id="9" name="Footer Placeholder 5">
            <a:extLst>
              <a:ext uri="{FF2B5EF4-FFF2-40B4-BE49-F238E27FC236}">
                <a16:creationId xmlns:a16="http://schemas.microsoft.com/office/drawing/2014/main" id="{900331C2-B163-440E-8469-D6B74548332A}"/>
              </a:ext>
            </a:extLst>
          </p:cNvPr>
          <p:cNvSpPr txBox="1">
            <a:spLocks/>
          </p:cNvSpPr>
          <p:nvPr/>
        </p:nvSpPr>
        <p:spPr>
          <a:xfrm>
            <a:off x="5394960" y="228600"/>
            <a:ext cx="1371600" cy="274320"/>
          </a:xfrm>
          <a:prstGeom prst="rect">
            <a:avLst/>
          </a:prstGeom>
        </p:spPr>
        <p:txBody>
          <a:bodyPr vert="horz" lIns="0" tIns="0" rIns="0" bIns="0" rtlCol="0" anchor="t"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l-PL"/>
              <a:t>RTSI CUPPT 07</a:t>
            </a:r>
            <a:r>
              <a:rPr lang="en-US"/>
              <a:t>/</a:t>
            </a:r>
            <a:r>
              <a:rPr lang="pl-PL"/>
              <a:t>18</a:t>
            </a:r>
            <a:endParaRPr lang="en-US" dirty="0"/>
          </a:p>
        </p:txBody>
      </p:sp>
    </p:spTree>
    <p:extLst>
      <p:ext uri="{BB962C8B-B14F-4D97-AF65-F5344CB8AC3E}">
        <p14:creationId xmlns:p14="http://schemas.microsoft.com/office/powerpoint/2010/main" val="780508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Times New Roman" panose="02020603050405020304" pitchFamily="18" charset="0"/>
                <a:cs typeface="Times New Roman" panose="02020603050405020304" pitchFamily="18" charset="0"/>
              </a:rPr>
              <a:t>Main Point: People aren’t always in control.</a:t>
            </a:r>
          </a:p>
          <a:p>
            <a:endParaRPr lang="en-US" sz="1000" b="0" dirty="0">
              <a:latin typeface="Times New Roman" panose="02020603050405020304" pitchFamily="18" charset="0"/>
              <a:cs typeface="Times New Roman" panose="02020603050405020304" pitchFamily="18" charset="0"/>
            </a:endParaRPr>
          </a:p>
          <a:p>
            <a:r>
              <a:rPr lang="en-US" sz="1000" b="0" dirty="0">
                <a:latin typeface="Times New Roman" panose="02020603050405020304" pitchFamily="18" charset="0"/>
                <a:cs typeface="Times New Roman" panose="02020603050405020304" pitchFamily="18" charset="0"/>
              </a:rPr>
              <a:t>According to our recent RISE Survey, 22% of retirees under age 65 retired due to circumstances beyond their control.</a:t>
            </a:r>
            <a:r>
              <a:rPr lang="en-US" sz="1000" b="0" baseline="30000" dirty="0">
                <a:latin typeface="Times New Roman" panose="02020603050405020304" pitchFamily="18" charset="0"/>
                <a:cs typeface="Times New Roman" panose="02020603050405020304" pitchFamily="18" charset="0"/>
              </a:rPr>
              <a:t>1</a:t>
            </a:r>
            <a:r>
              <a:rPr lang="en-US" sz="1000" b="0" dirty="0">
                <a:latin typeface="Times New Roman" panose="02020603050405020304" pitchFamily="18" charset="0"/>
                <a:cs typeface="Times New Roman" panose="02020603050405020304" pitchFamily="18" charset="0"/>
              </a:rPr>
              <a:t> Perhaps it was due to a layoff or a health issue. Things don’t always go as planned, so being prepared for the unexpected is always a good idea.</a:t>
            </a:r>
          </a:p>
          <a:p>
            <a:endParaRPr lang="en-US" sz="1000" b="0" dirty="0">
              <a:latin typeface="Times New Roman" panose="02020603050405020304" pitchFamily="18" charset="0"/>
              <a:cs typeface="Times New Roman" panose="02020603050405020304" pitchFamily="18" charset="0"/>
            </a:endParaRPr>
          </a:p>
          <a:p>
            <a:r>
              <a:rPr lang="en-US" sz="1000" b="0" dirty="0">
                <a:latin typeface="Times New Roman" panose="02020603050405020304" pitchFamily="18" charset="0"/>
                <a:cs typeface="Times New Roman" panose="02020603050405020304" pitchFamily="18" charset="0"/>
              </a:rPr>
              <a:t>1. The Franklin Templeton Retirement Income Strategies and Expectations (RISE) survey, 2018.</a:t>
            </a:r>
          </a:p>
          <a:p>
            <a:endParaRPr lang="en-US" sz="1000" b="0" dirty="0">
              <a:latin typeface="Times New Roman" panose="02020603050405020304" pitchFamily="18" charset="0"/>
              <a:cs typeface="Times New Roman" panose="02020603050405020304" pitchFamily="18" charset="0"/>
            </a:endParaRPr>
          </a:p>
        </p:txBody>
      </p:sp>
      <p:sp>
        <p:nvSpPr>
          <p:cNvPr id="5" name="Date Placeholder 4"/>
          <p:cNvSpPr>
            <a:spLocks noGrp="1"/>
          </p:cNvSpPr>
          <p:nvPr>
            <p:ph type="dt" idx="11"/>
          </p:nvPr>
        </p:nvSpPr>
        <p:spPr/>
        <p:txBody>
          <a:bodyPr/>
          <a:lstStyle/>
          <a:p>
            <a:fld id="{87572F6F-F784-4622-A001-4DEA44670615}" type="datetime1">
              <a:rPr lang="en-US" smtClean="0"/>
              <a:t>4/18/2019</a:t>
            </a:fld>
            <a:endParaRPr lang="en-US" dirty="0"/>
          </a:p>
        </p:txBody>
      </p:sp>
      <p:sp>
        <p:nvSpPr>
          <p:cNvPr id="7" name="Slide Number Placeholder 6"/>
          <p:cNvSpPr>
            <a:spLocks noGrp="1"/>
          </p:cNvSpPr>
          <p:nvPr>
            <p:ph type="sldNum" sz="quarter" idx="13"/>
          </p:nvPr>
        </p:nvSpPr>
        <p:spPr/>
        <p:txBody>
          <a:bodyPr/>
          <a:lstStyle/>
          <a:p>
            <a:fld id="{4FBD5869-E701-44DB-B9C5-C7F7FB528C06}" type="slidenum">
              <a:rPr lang="en-US" smtClean="0"/>
              <a:pPr/>
              <a:t>3</a:t>
            </a:fld>
            <a:endParaRPr lang="en-US" dirty="0"/>
          </a:p>
        </p:txBody>
      </p:sp>
      <p:sp>
        <p:nvSpPr>
          <p:cNvPr id="8" name="Header Placeholder 3">
            <a:extLst>
              <a:ext uri="{FF2B5EF4-FFF2-40B4-BE49-F238E27FC236}">
                <a16:creationId xmlns:a16="http://schemas.microsoft.com/office/drawing/2014/main" id="{691351CA-1A1E-4B1D-A450-61324A0E7D71}"/>
              </a:ext>
            </a:extLst>
          </p:cNvPr>
          <p:cNvSpPr txBox="1">
            <a:spLocks/>
          </p:cNvSpPr>
          <p:nvPr/>
        </p:nvSpPr>
        <p:spPr>
          <a:xfrm>
            <a:off x="228600" y="228600"/>
            <a:ext cx="5120640" cy="274320"/>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Generating Income for Living</a:t>
            </a:r>
            <a:endParaRPr lang="en-US" dirty="0"/>
          </a:p>
        </p:txBody>
      </p:sp>
      <p:sp>
        <p:nvSpPr>
          <p:cNvPr id="9" name="Footer Placeholder 5">
            <a:extLst>
              <a:ext uri="{FF2B5EF4-FFF2-40B4-BE49-F238E27FC236}">
                <a16:creationId xmlns:a16="http://schemas.microsoft.com/office/drawing/2014/main" id="{FD9A8D19-597B-46AC-A875-940482EB3806}"/>
              </a:ext>
            </a:extLst>
          </p:cNvPr>
          <p:cNvSpPr txBox="1">
            <a:spLocks/>
          </p:cNvSpPr>
          <p:nvPr/>
        </p:nvSpPr>
        <p:spPr>
          <a:xfrm>
            <a:off x="5394960" y="228600"/>
            <a:ext cx="1371600" cy="274320"/>
          </a:xfrm>
          <a:prstGeom prst="rect">
            <a:avLst/>
          </a:prstGeom>
        </p:spPr>
        <p:txBody>
          <a:bodyPr vert="horz" lIns="0" tIns="0" rIns="0" bIns="0" rtlCol="0" anchor="t"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l-PL"/>
              <a:t>RTSI CUPPT 07</a:t>
            </a:r>
            <a:r>
              <a:rPr lang="en-US"/>
              <a:t>/</a:t>
            </a:r>
            <a:r>
              <a:rPr lang="pl-PL"/>
              <a:t>18</a:t>
            </a:r>
            <a:endParaRPr lang="en-US" dirty="0"/>
          </a:p>
        </p:txBody>
      </p:sp>
    </p:spTree>
    <p:extLst>
      <p:ext uri="{BB962C8B-B14F-4D97-AF65-F5344CB8AC3E}">
        <p14:creationId xmlns:p14="http://schemas.microsoft.com/office/powerpoint/2010/main" val="7715861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Main Point: What are withdrawal rates and why are they important?</a:t>
            </a:r>
          </a:p>
          <a:p>
            <a:endParaRPr lang="en-US" sz="1200" b="0" dirty="0">
              <a:latin typeface="Times New Roman" panose="02020603050405020304" pitchFamily="18" charset="0"/>
              <a:cs typeface="Times New Roman" panose="02020603050405020304" pitchFamily="18" charset="0"/>
            </a:endParaRPr>
          </a:p>
          <a:p>
            <a:pPr>
              <a:defRPr/>
            </a:pPr>
            <a:r>
              <a:rPr lang="en-US" sz="1200" b="0" dirty="0">
                <a:latin typeface="Times New Roman" panose="02020603050405020304" pitchFamily="18" charset="0"/>
                <a:cs typeface="Times New Roman" panose="02020603050405020304" pitchFamily="18" charset="0"/>
              </a:rPr>
              <a:t>Withdrawal rates are the percentage of your investments that will provide desired cash flow from the sale of shares in retirement. The most important thing about withdrawal rates is making sure they are realistic and sustainable throughout your retirement. </a:t>
            </a:r>
            <a:r>
              <a:rPr lang="en-US" sz="1200" dirty="0">
                <a:latin typeface="Times New Roman" panose="02020603050405020304" pitchFamily="18" charset="0"/>
                <a:ea typeface="Geneva" pitchFamily="32" charset="-128"/>
                <a:cs typeface="Times New Roman" panose="02020603050405020304" pitchFamily="18" charset="0"/>
              </a:rPr>
              <a:t>Everyone’s situation is unique, though, so you will need to work with your financial advisor to determine the appropriate withdrawal rate based on your specific circumstances and investment strategy, which can change over time</a:t>
            </a:r>
            <a:r>
              <a:rPr lang="en-US" sz="1200" b="0" dirty="0">
                <a:latin typeface="Times New Roman" panose="02020603050405020304" pitchFamily="18" charset="0"/>
                <a:ea typeface="Geneva" pitchFamily="32" charset="-128"/>
                <a:cs typeface="Times New Roman" panose="02020603050405020304" pitchFamily="18" charset="0"/>
              </a:rPr>
              <a:t>.</a:t>
            </a:r>
          </a:p>
          <a:p>
            <a:pPr>
              <a:defRPr/>
            </a:pPr>
            <a:endParaRPr lang="en-US" sz="1200" b="0" dirty="0">
              <a:latin typeface="Times New Roman" panose="02020603050405020304" pitchFamily="18" charset="0"/>
              <a:ea typeface="Geneva" pitchFamily="32" charset="-128"/>
              <a:cs typeface="Times New Roman" panose="02020603050405020304" pitchFamily="18" charset="0"/>
            </a:endParaRPr>
          </a:p>
          <a:p>
            <a:pPr>
              <a:defRPr/>
            </a:pPr>
            <a:r>
              <a:rPr lang="en-US" sz="1200" dirty="0">
                <a:latin typeface="Times New Roman" panose="02020603050405020304" pitchFamily="18" charset="0"/>
                <a:ea typeface="Geneva" pitchFamily="32" charset="-128"/>
                <a:cs typeface="Times New Roman" panose="02020603050405020304" pitchFamily="18" charset="0"/>
              </a:rPr>
              <a:t>Transition: </a:t>
            </a:r>
            <a:r>
              <a:rPr lang="en-US" sz="1200" b="0" dirty="0">
                <a:latin typeface="Times New Roman" panose="02020603050405020304" pitchFamily="18" charset="0"/>
                <a:ea typeface="Geneva" pitchFamily="32" charset="-128"/>
                <a:cs typeface="Times New Roman" panose="02020603050405020304" pitchFamily="18" charset="0"/>
              </a:rPr>
              <a:t>Let’s talk a little bit more about realistic withdrawal rates.</a:t>
            </a:r>
          </a:p>
          <a:p>
            <a:endParaRPr lang="en-US" b="0" dirty="0">
              <a:latin typeface="Times New Roman" panose="02020603050405020304" pitchFamily="18" charset="0"/>
              <a:cs typeface="Times New Roman" panose="02020603050405020304" pitchFamily="18" charset="0"/>
            </a:endParaRPr>
          </a:p>
        </p:txBody>
      </p:sp>
      <p:sp>
        <p:nvSpPr>
          <p:cNvPr id="5" name="Date Placeholder 4"/>
          <p:cNvSpPr>
            <a:spLocks noGrp="1"/>
          </p:cNvSpPr>
          <p:nvPr>
            <p:ph type="dt" idx="11"/>
          </p:nvPr>
        </p:nvSpPr>
        <p:spPr/>
        <p:txBody>
          <a:bodyPr/>
          <a:lstStyle/>
          <a:p>
            <a:fld id="{1B4ABCF5-0EA9-47B0-872D-52391565C070}" type="datetime1">
              <a:rPr lang="en-US" smtClean="0"/>
              <a:t>4/18/2019</a:t>
            </a:fld>
            <a:endParaRPr lang="en-US" dirty="0"/>
          </a:p>
        </p:txBody>
      </p:sp>
      <p:sp>
        <p:nvSpPr>
          <p:cNvPr id="7" name="Slide Number Placeholder 6"/>
          <p:cNvSpPr>
            <a:spLocks noGrp="1"/>
          </p:cNvSpPr>
          <p:nvPr>
            <p:ph type="sldNum" sz="quarter" idx="13"/>
          </p:nvPr>
        </p:nvSpPr>
        <p:spPr/>
        <p:txBody>
          <a:bodyPr/>
          <a:lstStyle/>
          <a:p>
            <a:fld id="{4FBD5869-E701-44DB-B9C5-C7F7FB528C06}" type="slidenum">
              <a:rPr lang="en-US" smtClean="0"/>
              <a:pPr/>
              <a:t>39</a:t>
            </a:fld>
            <a:endParaRPr lang="en-US" dirty="0"/>
          </a:p>
        </p:txBody>
      </p:sp>
      <p:sp>
        <p:nvSpPr>
          <p:cNvPr id="8" name="Header Placeholder 3">
            <a:extLst>
              <a:ext uri="{FF2B5EF4-FFF2-40B4-BE49-F238E27FC236}">
                <a16:creationId xmlns:a16="http://schemas.microsoft.com/office/drawing/2014/main" id="{A81812E5-C5F7-4E0E-BD63-46E7156102B2}"/>
              </a:ext>
            </a:extLst>
          </p:cNvPr>
          <p:cNvSpPr txBox="1">
            <a:spLocks/>
          </p:cNvSpPr>
          <p:nvPr/>
        </p:nvSpPr>
        <p:spPr>
          <a:xfrm>
            <a:off x="228600" y="228600"/>
            <a:ext cx="5120640" cy="274320"/>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Generating Income for Living</a:t>
            </a:r>
            <a:endParaRPr lang="en-US" dirty="0"/>
          </a:p>
        </p:txBody>
      </p:sp>
      <p:sp>
        <p:nvSpPr>
          <p:cNvPr id="9" name="Footer Placeholder 5">
            <a:extLst>
              <a:ext uri="{FF2B5EF4-FFF2-40B4-BE49-F238E27FC236}">
                <a16:creationId xmlns:a16="http://schemas.microsoft.com/office/drawing/2014/main" id="{750F73F1-687E-4934-98E4-3F29DB33F671}"/>
              </a:ext>
            </a:extLst>
          </p:cNvPr>
          <p:cNvSpPr txBox="1">
            <a:spLocks/>
          </p:cNvSpPr>
          <p:nvPr/>
        </p:nvSpPr>
        <p:spPr>
          <a:xfrm>
            <a:off x="5394960" y="228600"/>
            <a:ext cx="1371600" cy="274320"/>
          </a:xfrm>
          <a:prstGeom prst="rect">
            <a:avLst/>
          </a:prstGeom>
        </p:spPr>
        <p:txBody>
          <a:bodyPr vert="horz" lIns="0" tIns="0" rIns="0" bIns="0" rtlCol="0" anchor="t"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l-PL"/>
              <a:t>RTSI CUPPT 07</a:t>
            </a:r>
            <a:r>
              <a:rPr lang="en-US"/>
              <a:t>/</a:t>
            </a:r>
            <a:r>
              <a:rPr lang="pl-PL"/>
              <a:t>18</a:t>
            </a:r>
            <a:endParaRPr lang="en-US" dirty="0"/>
          </a:p>
        </p:txBody>
      </p:sp>
    </p:spTree>
    <p:extLst>
      <p:ext uri="{BB962C8B-B14F-4D97-AF65-F5344CB8AC3E}">
        <p14:creationId xmlns:p14="http://schemas.microsoft.com/office/powerpoint/2010/main" val="39892008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Times New Roman" panose="02020603050405020304" pitchFamily="18" charset="0"/>
                <a:cs typeface="Times New Roman" panose="02020603050405020304" pitchFamily="18" charset="0"/>
              </a:rPr>
              <a:t>Main Point: Finding the</a:t>
            </a:r>
            <a:r>
              <a:rPr lang="en-US" sz="1000" baseline="0" dirty="0">
                <a:latin typeface="Times New Roman" panose="02020603050405020304" pitchFamily="18" charset="0"/>
                <a:cs typeface="Times New Roman" panose="02020603050405020304" pitchFamily="18" charset="0"/>
              </a:rPr>
              <a:t> right withdrawal rate is essential. </a:t>
            </a:r>
          </a:p>
          <a:p>
            <a:endParaRPr lang="en-US" sz="1000" b="0" baseline="0" dirty="0">
              <a:latin typeface="Times New Roman" panose="02020603050405020304" pitchFamily="18" charset="0"/>
              <a:cs typeface="Times New Roman" panose="02020603050405020304" pitchFamily="18" charset="0"/>
            </a:endParaRPr>
          </a:p>
          <a:p>
            <a:r>
              <a:rPr lang="en-US" sz="1000" b="0" dirty="0">
                <a:latin typeface="Times New Roman" panose="02020603050405020304" pitchFamily="18" charset="0"/>
                <a:cs typeface="Times New Roman" panose="02020603050405020304" pitchFamily="18" charset="0"/>
              </a:rPr>
              <a:t>What happens</a:t>
            </a:r>
            <a:r>
              <a:rPr lang="en-US" sz="1000" b="0" baseline="0" dirty="0">
                <a:latin typeface="Times New Roman" panose="02020603050405020304" pitchFamily="18" charset="0"/>
                <a:cs typeface="Times New Roman" panose="02020603050405020304" pitchFamily="18" charset="0"/>
              </a:rPr>
              <a:t> if your withdrawal rates are not right?</a:t>
            </a:r>
          </a:p>
          <a:p>
            <a:endParaRPr lang="en-US" sz="1000" b="0" baseline="0" dirty="0">
              <a:latin typeface="Times New Roman" panose="02020603050405020304" pitchFamily="18" charset="0"/>
              <a:cs typeface="Times New Roman" panose="02020603050405020304" pitchFamily="18" charset="0"/>
            </a:endParaRPr>
          </a:p>
          <a:p>
            <a:r>
              <a:rPr lang="en-US" sz="1000" b="0" dirty="0">
                <a:latin typeface="Times New Roman" panose="02020603050405020304" pitchFamily="18" charset="0"/>
                <a:cs typeface="Times New Roman" panose="02020603050405020304" pitchFamily="18" charset="0"/>
              </a:rPr>
              <a:t>If your withdrawal rate is too high…</a:t>
            </a:r>
          </a:p>
          <a:p>
            <a:pPr marL="112596" indent="-112596">
              <a:buFont typeface="Arial" pitchFamily="34" charset="0"/>
              <a:buChar char="•"/>
            </a:pPr>
            <a:r>
              <a:rPr lang="en-US" sz="1000" b="0" dirty="0">
                <a:latin typeface="Times New Roman" panose="02020603050405020304" pitchFamily="18" charset="0"/>
                <a:cs typeface="Times New Roman" panose="02020603050405020304" pitchFamily="18" charset="0"/>
              </a:rPr>
              <a:t> It increases the risk of negative long-term impact from market losses</a:t>
            </a:r>
          </a:p>
          <a:p>
            <a:pPr marL="112596" indent="-112596">
              <a:buFont typeface="Arial" pitchFamily="34" charset="0"/>
              <a:buChar char="•"/>
            </a:pPr>
            <a:r>
              <a:rPr lang="en-US" sz="1000" b="0" dirty="0">
                <a:latin typeface="Times New Roman" panose="02020603050405020304" pitchFamily="18" charset="0"/>
                <a:cs typeface="Times New Roman" panose="02020603050405020304" pitchFamily="18" charset="0"/>
              </a:rPr>
              <a:t> It increases the likelihood of depleting your investments as a potential source of income </a:t>
            </a:r>
          </a:p>
          <a:p>
            <a:r>
              <a:rPr lang="en-US" sz="1000" b="0" dirty="0">
                <a:latin typeface="Times New Roman" panose="02020603050405020304" pitchFamily="18" charset="0"/>
                <a:cs typeface="Times New Roman" panose="02020603050405020304" pitchFamily="18" charset="0"/>
              </a:rPr>
              <a:t>If your withdrawal rate is too low…</a:t>
            </a:r>
          </a:p>
          <a:p>
            <a:pPr marL="160637" indent="-160637">
              <a:buFont typeface="Arial" pitchFamily="34" charset="0"/>
              <a:buChar char="•"/>
            </a:pPr>
            <a:r>
              <a:rPr lang="en-US" sz="1000" b="0" dirty="0">
                <a:latin typeface="Times New Roman" panose="02020603050405020304" pitchFamily="18" charset="0"/>
                <a:cs typeface="Times New Roman" panose="02020603050405020304" pitchFamily="18" charset="0"/>
              </a:rPr>
              <a:t>You may not meet your expenses, creating unnecessary stress</a:t>
            </a:r>
          </a:p>
          <a:p>
            <a:pPr marL="160637" indent="-160637">
              <a:buFont typeface="Arial" pitchFamily="34" charset="0"/>
              <a:buChar char="•"/>
            </a:pPr>
            <a:r>
              <a:rPr lang="en-US" sz="1000" b="0" dirty="0">
                <a:latin typeface="Times New Roman" panose="02020603050405020304" pitchFamily="18" charset="0"/>
                <a:cs typeface="Times New Roman" panose="02020603050405020304" pitchFamily="18" charset="0"/>
              </a:rPr>
              <a:t>You might not enjoy retirement as much as you could</a:t>
            </a:r>
          </a:p>
          <a:p>
            <a:r>
              <a:rPr lang="en-US" sz="1000" dirty="0">
                <a:latin typeface="Times New Roman" panose="02020603050405020304" pitchFamily="18" charset="0"/>
                <a:cs typeface="Times New Roman" panose="02020603050405020304" pitchFamily="18" charset="0"/>
              </a:rPr>
              <a:t>[Click]</a:t>
            </a:r>
          </a:p>
          <a:p>
            <a:pPr defTabSz="896989">
              <a:defRPr/>
            </a:pPr>
            <a:r>
              <a:rPr lang="en-US" sz="1000" b="0" baseline="0" dirty="0">
                <a:latin typeface="Times New Roman" panose="02020603050405020304" pitchFamily="18" charset="0"/>
                <a:cs typeface="Times New Roman" panose="02020603050405020304" pitchFamily="18" charset="0"/>
              </a:rPr>
              <a:t>Despite the importance of withdrawal rates, many people are not sure how much they can withdraw.  </a:t>
            </a:r>
          </a:p>
          <a:p>
            <a:pPr defTabSz="896989">
              <a:spcBef>
                <a:spcPts val="568"/>
              </a:spcBef>
              <a:defRPr/>
            </a:pPr>
            <a:r>
              <a:rPr lang="en-US" sz="1000" b="0" dirty="0">
                <a:latin typeface="Times New Roman" panose="02020603050405020304" pitchFamily="18" charset="0"/>
                <a:cs typeface="Times New Roman" panose="02020603050405020304" pitchFamily="18" charset="0"/>
              </a:rPr>
              <a:t>According to our RISE survey, 37% of employed pre-retirees don’t know how much of their retirement savings they expect to spend/withdraw annually in retirement.</a:t>
            </a:r>
            <a:r>
              <a:rPr lang="en-US" sz="1000" b="0" baseline="30000" dirty="0">
                <a:latin typeface="Times New Roman" panose="02020603050405020304" pitchFamily="18" charset="0"/>
                <a:cs typeface="Times New Roman" panose="02020603050405020304" pitchFamily="18" charset="0"/>
              </a:rPr>
              <a:t>1</a:t>
            </a:r>
            <a:r>
              <a:rPr lang="en-US" sz="1000" b="0" dirty="0">
                <a:latin typeface="Times New Roman" panose="02020603050405020304" pitchFamily="18" charset="0"/>
                <a:cs typeface="Times New Roman" panose="02020603050405020304" pitchFamily="18" charset="0"/>
              </a:rPr>
              <a:t> So, if you don’t know, you are not alone. That’s why it is important for you to work with a financial advisor.</a:t>
            </a:r>
          </a:p>
          <a:p>
            <a:pPr defTabSz="896989">
              <a:defRPr/>
            </a:pPr>
            <a:endParaRPr lang="en-US" sz="1000" b="0" dirty="0">
              <a:latin typeface="Times New Roman" panose="02020603050405020304" pitchFamily="18" charset="0"/>
              <a:cs typeface="Times New Roman" panose="02020603050405020304" pitchFamily="18" charset="0"/>
            </a:endParaRPr>
          </a:p>
          <a:p>
            <a:pPr defTabSz="896989">
              <a:defRPr/>
            </a:pPr>
            <a:r>
              <a:rPr lang="en-US" sz="1000" dirty="0">
                <a:latin typeface="Times New Roman" panose="02020603050405020304" pitchFamily="18" charset="0"/>
                <a:cs typeface="Times New Roman" panose="02020603050405020304" pitchFamily="18" charset="0"/>
              </a:rPr>
              <a:t>Transition: </a:t>
            </a:r>
            <a:r>
              <a:rPr lang="en-US" sz="1000" b="0" dirty="0">
                <a:latin typeface="Times New Roman" panose="02020603050405020304" pitchFamily="18" charset="0"/>
                <a:cs typeface="Times New Roman" panose="02020603050405020304" pitchFamily="18" charset="0"/>
              </a:rPr>
              <a:t>Let’s talk a bit more about withdrawal rates in combination with investments.</a:t>
            </a:r>
          </a:p>
          <a:p>
            <a:pPr defTabSz="896989">
              <a:defRPr/>
            </a:pPr>
            <a:endParaRPr lang="en-US" sz="1000" b="0" dirty="0">
              <a:latin typeface="Times New Roman" panose="02020603050405020304" pitchFamily="18" charset="0"/>
              <a:cs typeface="Times New Roman" panose="02020603050405020304" pitchFamily="18" charset="0"/>
            </a:endParaRPr>
          </a:p>
          <a:p>
            <a:r>
              <a:rPr lang="en-US" sz="1000" b="0" dirty="0">
                <a:latin typeface="Times New Roman" panose="02020603050405020304" pitchFamily="18" charset="0"/>
                <a:cs typeface="Times New Roman" panose="02020603050405020304" pitchFamily="18" charset="0"/>
              </a:rPr>
              <a:t>1. The Franklin Templeton Retirement Income Strategies and Expectations (RISE) survey, 2017.</a:t>
            </a:r>
          </a:p>
          <a:p>
            <a:endParaRPr lang="en-US" sz="1000" b="0" dirty="0">
              <a:latin typeface="Times New Roman" panose="02020603050405020304" pitchFamily="18" charset="0"/>
              <a:cs typeface="Times New Roman" panose="02020603050405020304" pitchFamily="18" charset="0"/>
            </a:endParaRPr>
          </a:p>
        </p:txBody>
      </p:sp>
      <p:sp>
        <p:nvSpPr>
          <p:cNvPr id="5" name="Date Placeholder 4"/>
          <p:cNvSpPr>
            <a:spLocks noGrp="1"/>
          </p:cNvSpPr>
          <p:nvPr>
            <p:ph type="dt" idx="11"/>
          </p:nvPr>
        </p:nvSpPr>
        <p:spPr/>
        <p:txBody>
          <a:bodyPr/>
          <a:lstStyle/>
          <a:p>
            <a:fld id="{874F23D7-BFBF-4D30-BF62-2D2189173E86}" type="datetime1">
              <a:rPr lang="en-US" smtClean="0"/>
              <a:t>4/18/2019</a:t>
            </a:fld>
            <a:endParaRPr lang="en-US" dirty="0"/>
          </a:p>
        </p:txBody>
      </p:sp>
      <p:sp>
        <p:nvSpPr>
          <p:cNvPr id="7" name="Slide Number Placeholder 6"/>
          <p:cNvSpPr>
            <a:spLocks noGrp="1"/>
          </p:cNvSpPr>
          <p:nvPr>
            <p:ph type="sldNum" sz="quarter" idx="13"/>
          </p:nvPr>
        </p:nvSpPr>
        <p:spPr/>
        <p:txBody>
          <a:bodyPr/>
          <a:lstStyle/>
          <a:p>
            <a:fld id="{4FBD5869-E701-44DB-B9C5-C7F7FB528C06}" type="slidenum">
              <a:rPr lang="en-US" smtClean="0"/>
              <a:pPr/>
              <a:t>40</a:t>
            </a:fld>
            <a:endParaRPr lang="en-US" dirty="0"/>
          </a:p>
        </p:txBody>
      </p:sp>
      <p:sp>
        <p:nvSpPr>
          <p:cNvPr id="8" name="Header Placeholder 3">
            <a:extLst>
              <a:ext uri="{FF2B5EF4-FFF2-40B4-BE49-F238E27FC236}">
                <a16:creationId xmlns:a16="http://schemas.microsoft.com/office/drawing/2014/main" id="{EF000DF7-D987-4C55-85DF-BE92A8E3A929}"/>
              </a:ext>
            </a:extLst>
          </p:cNvPr>
          <p:cNvSpPr txBox="1">
            <a:spLocks/>
          </p:cNvSpPr>
          <p:nvPr/>
        </p:nvSpPr>
        <p:spPr>
          <a:xfrm>
            <a:off x="228600" y="228600"/>
            <a:ext cx="5120640" cy="274320"/>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Generating Income for Living</a:t>
            </a:r>
            <a:endParaRPr lang="en-US" dirty="0"/>
          </a:p>
        </p:txBody>
      </p:sp>
      <p:sp>
        <p:nvSpPr>
          <p:cNvPr id="9" name="Footer Placeholder 5">
            <a:extLst>
              <a:ext uri="{FF2B5EF4-FFF2-40B4-BE49-F238E27FC236}">
                <a16:creationId xmlns:a16="http://schemas.microsoft.com/office/drawing/2014/main" id="{873CFDFE-1F45-4C45-B2A1-C11B6E7DD963}"/>
              </a:ext>
            </a:extLst>
          </p:cNvPr>
          <p:cNvSpPr txBox="1">
            <a:spLocks/>
          </p:cNvSpPr>
          <p:nvPr/>
        </p:nvSpPr>
        <p:spPr>
          <a:xfrm>
            <a:off x="5394960" y="228600"/>
            <a:ext cx="1371600" cy="274320"/>
          </a:xfrm>
          <a:prstGeom prst="rect">
            <a:avLst/>
          </a:prstGeom>
        </p:spPr>
        <p:txBody>
          <a:bodyPr vert="horz" lIns="0" tIns="0" rIns="0" bIns="0" rtlCol="0" anchor="t"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l-PL"/>
              <a:t>RTSI CUPPT 07</a:t>
            </a:r>
            <a:r>
              <a:rPr lang="en-US"/>
              <a:t>/</a:t>
            </a:r>
            <a:r>
              <a:rPr lang="pl-PL"/>
              <a:t>18</a:t>
            </a:r>
            <a:endParaRPr lang="en-US" dirty="0"/>
          </a:p>
        </p:txBody>
      </p:sp>
    </p:spTree>
    <p:extLst>
      <p:ext uri="{BB962C8B-B14F-4D97-AF65-F5344CB8AC3E}">
        <p14:creationId xmlns:p14="http://schemas.microsoft.com/office/powerpoint/2010/main" val="25012864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Times New Roman" panose="02020603050405020304" pitchFamily="18" charset="0"/>
                <a:cs typeface="Times New Roman" panose="02020603050405020304" pitchFamily="18" charset="0"/>
              </a:rPr>
              <a:t>Main Point: Finding the</a:t>
            </a:r>
            <a:r>
              <a:rPr lang="en-US" sz="1000" baseline="0" dirty="0">
                <a:latin typeface="Times New Roman" panose="02020603050405020304" pitchFamily="18" charset="0"/>
                <a:cs typeface="Times New Roman" panose="02020603050405020304" pitchFamily="18" charset="0"/>
              </a:rPr>
              <a:t> right withdrawal rate is essential. </a:t>
            </a:r>
          </a:p>
          <a:p>
            <a:endParaRPr lang="en-US" sz="1000" b="0" baseline="0" dirty="0">
              <a:latin typeface="Times New Roman" panose="02020603050405020304" pitchFamily="18" charset="0"/>
              <a:cs typeface="Times New Roman" panose="02020603050405020304" pitchFamily="18" charset="0"/>
            </a:endParaRPr>
          </a:p>
          <a:p>
            <a:r>
              <a:rPr lang="en-US" sz="1000" b="0" dirty="0">
                <a:latin typeface="Times New Roman" panose="02020603050405020304" pitchFamily="18" charset="0"/>
                <a:cs typeface="Times New Roman" panose="02020603050405020304" pitchFamily="18" charset="0"/>
              </a:rPr>
              <a:t>What happens</a:t>
            </a:r>
            <a:r>
              <a:rPr lang="en-US" sz="1000" b="0" baseline="0" dirty="0">
                <a:latin typeface="Times New Roman" panose="02020603050405020304" pitchFamily="18" charset="0"/>
                <a:cs typeface="Times New Roman" panose="02020603050405020304" pitchFamily="18" charset="0"/>
              </a:rPr>
              <a:t> if your withdrawal rates are not right?</a:t>
            </a:r>
          </a:p>
          <a:p>
            <a:endParaRPr lang="en-US" sz="1000" b="0" baseline="0" dirty="0">
              <a:latin typeface="Times New Roman" panose="02020603050405020304" pitchFamily="18" charset="0"/>
              <a:cs typeface="Times New Roman" panose="02020603050405020304" pitchFamily="18" charset="0"/>
            </a:endParaRPr>
          </a:p>
          <a:p>
            <a:r>
              <a:rPr lang="en-US" sz="1000" b="0" dirty="0">
                <a:latin typeface="Times New Roman" panose="02020603050405020304" pitchFamily="18" charset="0"/>
                <a:cs typeface="Times New Roman" panose="02020603050405020304" pitchFamily="18" charset="0"/>
              </a:rPr>
              <a:t>If your withdrawal rate is too high…</a:t>
            </a:r>
          </a:p>
          <a:p>
            <a:pPr marL="112596" indent="-112596">
              <a:buFont typeface="Arial" pitchFamily="34" charset="0"/>
              <a:buChar char="•"/>
            </a:pPr>
            <a:r>
              <a:rPr lang="en-US" sz="1000" b="0" dirty="0">
                <a:latin typeface="Times New Roman" panose="02020603050405020304" pitchFamily="18" charset="0"/>
                <a:cs typeface="Times New Roman" panose="02020603050405020304" pitchFamily="18" charset="0"/>
              </a:rPr>
              <a:t> It increases the risk of negative long-term impact from market losses</a:t>
            </a:r>
          </a:p>
          <a:p>
            <a:pPr marL="160637" indent="-160637">
              <a:buFont typeface="Arial" pitchFamily="34" charset="0"/>
              <a:buChar char="•"/>
            </a:pPr>
            <a:r>
              <a:rPr lang="en-US" sz="1000" b="0" dirty="0">
                <a:latin typeface="Times New Roman" panose="02020603050405020304" pitchFamily="18" charset="0"/>
                <a:cs typeface="Times New Roman" panose="02020603050405020304" pitchFamily="18" charset="0"/>
              </a:rPr>
              <a:t>It increases the likelihood of depleting your investments as a potential source of income and running out of money </a:t>
            </a:r>
          </a:p>
          <a:p>
            <a:endParaRPr lang="en-US" sz="1000" b="0" dirty="0">
              <a:latin typeface="Times New Roman" panose="02020603050405020304" pitchFamily="18" charset="0"/>
              <a:cs typeface="Times New Roman" panose="02020603050405020304" pitchFamily="18" charset="0"/>
            </a:endParaRPr>
          </a:p>
          <a:p>
            <a:r>
              <a:rPr lang="en-US" sz="1000" b="0" dirty="0">
                <a:latin typeface="Times New Roman" panose="02020603050405020304" pitchFamily="18" charset="0"/>
                <a:cs typeface="Times New Roman" panose="02020603050405020304" pitchFamily="18" charset="0"/>
              </a:rPr>
              <a:t>If your withdrawal rate is too low…</a:t>
            </a:r>
          </a:p>
          <a:p>
            <a:pPr marL="160637" indent="-160637">
              <a:buFont typeface="Arial" pitchFamily="34" charset="0"/>
              <a:buChar char="•"/>
            </a:pPr>
            <a:r>
              <a:rPr lang="en-US" sz="1000" b="0" dirty="0">
                <a:latin typeface="Times New Roman" panose="02020603050405020304" pitchFamily="18" charset="0"/>
                <a:cs typeface="Times New Roman" panose="02020603050405020304" pitchFamily="18" charset="0"/>
              </a:rPr>
              <a:t>You may not meet your expenses, creating unnecessary stress</a:t>
            </a:r>
          </a:p>
          <a:p>
            <a:pPr marL="160637" indent="-160637">
              <a:buFont typeface="Arial" pitchFamily="34" charset="0"/>
              <a:buChar char="•"/>
            </a:pPr>
            <a:r>
              <a:rPr lang="en-US" sz="1000" b="0" dirty="0">
                <a:latin typeface="Times New Roman" panose="02020603050405020304" pitchFamily="18" charset="0"/>
                <a:cs typeface="Times New Roman" panose="02020603050405020304" pitchFamily="18" charset="0"/>
              </a:rPr>
              <a:t>You might not enjoy retirement as much as you should</a:t>
            </a:r>
          </a:p>
          <a:p>
            <a:r>
              <a:rPr lang="en-US" sz="1000" dirty="0">
                <a:latin typeface="Times New Roman" panose="02020603050405020304" pitchFamily="18" charset="0"/>
                <a:cs typeface="Times New Roman" panose="02020603050405020304" pitchFamily="18" charset="0"/>
              </a:rPr>
              <a:t>[Click]</a:t>
            </a:r>
          </a:p>
          <a:p>
            <a:pPr defTabSz="896989">
              <a:defRPr/>
            </a:pPr>
            <a:r>
              <a:rPr lang="en-US" sz="1000" b="0" baseline="0" dirty="0">
                <a:latin typeface="Times New Roman" panose="02020603050405020304" pitchFamily="18" charset="0"/>
                <a:cs typeface="Times New Roman" panose="02020603050405020304" pitchFamily="18" charset="0"/>
              </a:rPr>
              <a:t>Despite the importance of withdrawal rates, many people are not sure how much they can withdraw.  </a:t>
            </a:r>
          </a:p>
          <a:p>
            <a:pPr defTabSz="896989">
              <a:spcBef>
                <a:spcPts val="568"/>
              </a:spcBef>
              <a:defRPr/>
            </a:pPr>
            <a:r>
              <a:rPr lang="en-US" sz="1000" b="0" dirty="0">
                <a:latin typeface="Times New Roman" panose="02020603050405020304" pitchFamily="18" charset="0"/>
                <a:cs typeface="Times New Roman" panose="02020603050405020304" pitchFamily="18" charset="0"/>
              </a:rPr>
              <a:t>According to our RISE survey, 37% of employed pre-retirees don’t know how much of their retirement savings they expect to spend/withdraw annually in retirement.</a:t>
            </a:r>
            <a:r>
              <a:rPr lang="en-US" sz="1000" b="0" baseline="30000" dirty="0">
                <a:latin typeface="Times New Roman" panose="02020603050405020304" pitchFamily="18" charset="0"/>
                <a:cs typeface="Times New Roman" panose="02020603050405020304" pitchFamily="18" charset="0"/>
              </a:rPr>
              <a:t>1</a:t>
            </a:r>
            <a:r>
              <a:rPr lang="en-US" sz="1000" b="0" dirty="0">
                <a:latin typeface="Times New Roman" panose="02020603050405020304" pitchFamily="18" charset="0"/>
                <a:cs typeface="Times New Roman" panose="02020603050405020304" pitchFamily="18" charset="0"/>
              </a:rPr>
              <a:t> So, if you don’t know, you are not alone. That’s why it is important for you to work with a financial advisor.</a:t>
            </a:r>
          </a:p>
          <a:p>
            <a:pPr defTabSz="896989">
              <a:defRPr/>
            </a:pPr>
            <a:endParaRPr lang="en-US" sz="1000" b="0" dirty="0">
              <a:latin typeface="Times New Roman" panose="02020603050405020304" pitchFamily="18" charset="0"/>
              <a:cs typeface="Times New Roman" panose="02020603050405020304" pitchFamily="18" charset="0"/>
            </a:endParaRPr>
          </a:p>
          <a:p>
            <a:pPr defTabSz="896989">
              <a:defRPr/>
            </a:pPr>
            <a:r>
              <a:rPr lang="en-US" sz="1000" dirty="0">
                <a:latin typeface="Times New Roman" panose="02020603050405020304" pitchFamily="18" charset="0"/>
                <a:cs typeface="Times New Roman" panose="02020603050405020304" pitchFamily="18" charset="0"/>
              </a:rPr>
              <a:t>Transition: </a:t>
            </a:r>
            <a:r>
              <a:rPr lang="en-US" sz="1000" b="0" dirty="0">
                <a:latin typeface="Times New Roman" panose="02020603050405020304" pitchFamily="18" charset="0"/>
                <a:cs typeface="Times New Roman" panose="02020603050405020304" pitchFamily="18" charset="0"/>
              </a:rPr>
              <a:t>Let’s talk a bit more about withdrawal rates in combination with investments.</a:t>
            </a:r>
          </a:p>
          <a:p>
            <a:r>
              <a:rPr lang="en-US" sz="1000" b="0" dirty="0">
                <a:latin typeface="Times New Roman" panose="02020603050405020304" pitchFamily="18" charset="0"/>
                <a:cs typeface="Times New Roman" panose="02020603050405020304" pitchFamily="18" charset="0"/>
              </a:rPr>
              <a:t>1. The Franklin Templeton Retirement Income Strategies and Expectations (RISE) survey, 2017.</a:t>
            </a:r>
          </a:p>
          <a:p>
            <a:endParaRPr lang="en-US" sz="1000" b="0" dirty="0">
              <a:latin typeface="Times New Roman" panose="02020603050405020304" pitchFamily="18" charset="0"/>
              <a:cs typeface="Times New Roman" panose="02020603050405020304" pitchFamily="18" charset="0"/>
            </a:endParaRPr>
          </a:p>
        </p:txBody>
      </p:sp>
      <p:sp>
        <p:nvSpPr>
          <p:cNvPr id="5" name="Date Placeholder 4"/>
          <p:cNvSpPr>
            <a:spLocks noGrp="1"/>
          </p:cNvSpPr>
          <p:nvPr>
            <p:ph type="dt" idx="11"/>
          </p:nvPr>
        </p:nvSpPr>
        <p:spPr/>
        <p:txBody>
          <a:bodyPr/>
          <a:lstStyle/>
          <a:p>
            <a:fld id="{874F23D7-BFBF-4D30-BF62-2D2189173E86}" type="datetime1">
              <a:rPr lang="en-US" smtClean="0"/>
              <a:t>4/18/2019</a:t>
            </a:fld>
            <a:endParaRPr lang="en-US" dirty="0"/>
          </a:p>
        </p:txBody>
      </p:sp>
      <p:sp>
        <p:nvSpPr>
          <p:cNvPr id="7" name="Slide Number Placeholder 6"/>
          <p:cNvSpPr>
            <a:spLocks noGrp="1"/>
          </p:cNvSpPr>
          <p:nvPr>
            <p:ph type="sldNum" sz="quarter" idx="13"/>
          </p:nvPr>
        </p:nvSpPr>
        <p:spPr/>
        <p:txBody>
          <a:bodyPr/>
          <a:lstStyle/>
          <a:p>
            <a:fld id="{4FBD5869-E701-44DB-B9C5-C7F7FB528C06}" type="slidenum">
              <a:rPr lang="en-US" smtClean="0"/>
              <a:pPr/>
              <a:t>41</a:t>
            </a:fld>
            <a:endParaRPr lang="en-US" dirty="0"/>
          </a:p>
        </p:txBody>
      </p:sp>
      <p:sp>
        <p:nvSpPr>
          <p:cNvPr id="8" name="Header Placeholder 3">
            <a:extLst>
              <a:ext uri="{FF2B5EF4-FFF2-40B4-BE49-F238E27FC236}">
                <a16:creationId xmlns:a16="http://schemas.microsoft.com/office/drawing/2014/main" id="{D549A3D7-CED8-433B-83ED-89DFAE2D26AC}"/>
              </a:ext>
            </a:extLst>
          </p:cNvPr>
          <p:cNvSpPr txBox="1">
            <a:spLocks/>
          </p:cNvSpPr>
          <p:nvPr/>
        </p:nvSpPr>
        <p:spPr>
          <a:xfrm>
            <a:off x="228600" y="228600"/>
            <a:ext cx="5120640" cy="274320"/>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Generating Income for Living</a:t>
            </a:r>
            <a:endParaRPr lang="en-US" dirty="0"/>
          </a:p>
        </p:txBody>
      </p:sp>
      <p:sp>
        <p:nvSpPr>
          <p:cNvPr id="9" name="Footer Placeholder 5">
            <a:extLst>
              <a:ext uri="{FF2B5EF4-FFF2-40B4-BE49-F238E27FC236}">
                <a16:creationId xmlns:a16="http://schemas.microsoft.com/office/drawing/2014/main" id="{0E36F494-0A6D-4986-B587-0EFEB28DDF20}"/>
              </a:ext>
            </a:extLst>
          </p:cNvPr>
          <p:cNvSpPr txBox="1">
            <a:spLocks/>
          </p:cNvSpPr>
          <p:nvPr/>
        </p:nvSpPr>
        <p:spPr>
          <a:xfrm>
            <a:off x="5394960" y="228600"/>
            <a:ext cx="1371600" cy="274320"/>
          </a:xfrm>
          <a:prstGeom prst="rect">
            <a:avLst/>
          </a:prstGeom>
        </p:spPr>
        <p:txBody>
          <a:bodyPr vert="horz" lIns="0" tIns="0" rIns="0" bIns="0" rtlCol="0" anchor="t"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l-PL"/>
              <a:t>RTSI CUPPT 07</a:t>
            </a:r>
            <a:r>
              <a:rPr lang="en-US"/>
              <a:t>/</a:t>
            </a:r>
            <a:r>
              <a:rPr lang="pl-PL"/>
              <a:t>18</a:t>
            </a:r>
            <a:endParaRPr lang="en-US" dirty="0"/>
          </a:p>
        </p:txBody>
      </p:sp>
    </p:spTree>
    <p:extLst>
      <p:ext uri="{BB962C8B-B14F-4D97-AF65-F5344CB8AC3E}">
        <p14:creationId xmlns:p14="http://schemas.microsoft.com/office/powerpoint/2010/main" val="41205653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800" dirty="0">
                <a:latin typeface="Times New Roman" panose="02020603050405020304" pitchFamily="18" charset="0"/>
                <a:cs typeface="Times New Roman" panose="02020603050405020304" pitchFamily="18" charset="0"/>
              </a:rPr>
              <a:t>Main Point: It’s important to diversify.</a:t>
            </a:r>
          </a:p>
          <a:p>
            <a:pPr eaLnBrk="1" hangingPunct="1"/>
            <a:endParaRPr lang="en-US" sz="800" b="0" dirty="0">
              <a:latin typeface="Times New Roman" panose="02020603050405020304" pitchFamily="18" charset="0"/>
              <a:cs typeface="Times New Roman" panose="02020603050405020304" pitchFamily="18" charset="0"/>
            </a:endParaRPr>
          </a:p>
          <a:p>
            <a:r>
              <a:rPr lang="en-US" sz="800" b="0" dirty="0">
                <a:latin typeface="Times New Roman" panose="02020603050405020304" pitchFamily="18" charset="0"/>
                <a:cs typeface="Times New Roman" panose="02020603050405020304" pitchFamily="18" charset="0"/>
              </a:rPr>
              <a:t>This chart looks at the probability of various asset allocation portfolios supporting withdrawals for </a:t>
            </a:r>
            <a:br>
              <a:rPr lang="en-US" sz="800" b="0" dirty="0">
                <a:latin typeface="Times New Roman" panose="02020603050405020304" pitchFamily="18" charset="0"/>
                <a:cs typeface="Times New Roman" panose="02020603050405020304" pitchFamily="18" charset="0"/>
              </a:rPr>
            </a:br>
            <a:r>
              <a:rPr lang="en-US" sz="800" b="0" dirty="0">
                <a:latin typeface="Times New Roman" panose="02020603050405020304" pitchFamily="18" charset="0"/>
                <a:cs typeface="Times New Roman" panose="02020603050405020304" pitchFamily="18" charset="0"/>
              </a:rPr>
              <a:t>30 years based on different withdrawal rates, with a 3% annual inflation adjustment. </a:t>
            </a:r>
          </a:p>
          <a:p>
            <a:r>
              <a:rPr lang="en-US" sz="800" b="0" dirty="0">
                <a:latin typeface="Times New Roman" panose="02020603050405020304" pitchFamily="18" charset="0"/>
                <a:cs typeface="Times New Roman" panose="02020603050405020304" pitchFamily="18" charset="0"/>
              </a:rPr>
              <a:t>Let me translate…This chart helps us determine the likelihood that an asset allocation portfolio will last.</a:t>
            </a:r>
          </a:p>
          <a:p>
            <a:r>
              <a:rPr lang="en-US" sz="800" b="0" dirty="0">
                <a:latin typeface="Times New Roman" panose="02020603050405020304" pitchFamily="18" charset="0"/>
                <a:cs typeface="Times New Roman" panose="02020603050405020304" pitchFamily="18" charset="0"/>
              </a:rPr>
              <a:t>As you might expect, portfolios consisting of only one asset class often have a lower chance of supporting withdrawal rates. The ones that have a mix of different investments often stand a better chance of supporting withdrawal rates.  </a:t>
            </a:r>
          </a:p>
          <a:p>
            <a:pPr eaLnBrk="1" hangingPunct="1"/>
            <a:endParaRPr lang="en-US" sz="800" dirty="0">
              <a:latin typeface="Times New Roman" panose="02020603050405020304" pitchFamily="18" charset="0"/>
              <a:cs typeface="Times New Roman" panose="02020603050405020304" pitchFamily="18" charset="0"/>
            </a:endParaRPr>
          </a:p>
          <a:p>
            <a:pPr eaLnBrk="1" hangingPunct="1"/>
            <a:r>
              <a:rPr lang="en-US" sz="800" dirty="0">
                <a:latin typeface="Times New Roman" panose="02020603050405020304" pitchFamily="18" charset="0"/>
                <a:cs typeface="Times New Roman" panose="02020603050405020304" pitchFamily="18" charset="0"/>
              </a:rPr>
              <a:t>[Read the results from the chart]</a:t>
            </a:r>
          </a:p>
          <a:p>
            <a:r>
              <a:rPr lang="en-US" sz="800" b="0" dirty="0">
                <a:latin typeface="Times New Roman" panose="02020603050405020304" pitchFamily="18" charset="0"/>
                <a:cs typeface="Times New Roman" panose="02020603050405020304" pitchFamily="18" charset="0"/>
              </a:rPr>
              <a:t>But in the end, by doing this type of analysis, you and your financial advisor can gain more insight into how a portfolio can address your expectations for sustaining a withdrawal strategy for providing income throughout retirement. </a:t>
            </a:r>
          </a:p>
          <a:p>
            <a:r>
              <a:rPr lang="en-US" sz="800" dirty="0">
                <a:latin typeface="Times New Roman" panose="02020603050405020304" pitchFamily="18" charset="0"/>
                <a:cs typeface="Times New Roman" panose="02020603050405020304" pitchFamily="18" charset="0"/>
              </a:rPr>
              <a:t>Transition</a:t>
            </a:r>
            <a:r>
              <a:rPr lang="en-US" sz="800" b="0" dirty="0">
                <a:latin typeface="Times New Roman" panose="02020603050405020304" pitchFamily="18" charset="0"/>
                <a:cs typeface="Times New Roman" panose="02020603050405020304" pitchFamily="18" charset="0"/>
              </a:rPr>
              <a:t>: As you can see, choosing appropriate withdrawal rates and investments is key to developing your retirement income plan. Let’s dive into helping our friend Ben with possible investment strategies.</a:t>
            </a:r>
          </a:p>
          <a:p>
            <a:endParaRPr lang="en-US" sz="800" dirty="0">
              <a:latin typeface="Times New Roman" panose="02020603050405020304" pitchFamily="18" charset="0"/>
              <a:cs typeface="Times New Roman" panose="02020603050405020304" pitchFamily="18" charset="0"/>
            </a:endParaRPr>
          </a:p>
          <a:p>
            <a:r>
              <a:rPr lang="en-US" sz="800" dirty="0">
                <a:latin typeface="Times New Roman" panose="02020603050405020304" pitchFamily="18" charset="0"/>
                <a:cs typeface="Times New Roman" panose="02020603050405020304" pitchFamily="18" charset="0"/>
              </a:rPr>
              <a:t>IMPORTANT: The Monte Carlo projections or other information regarding the likelihood of various investment outcomes are generated by Franklin Templeton Investments, are hypothetical in nature and should not be considered investment advice. They do not reflect actual investment results and are not guarantees of future results. The simulations are based on a number of assumptions, including certain forward-looking capital market expectations (CMEs) of each asset class developed by Franklin Templeton Solutions. There can be no assurance that results shown will be achieved or sustained. The results present only a range of possible outcomes. Actual results will vary with each use and over time, as such results may be better or worse than the simulated scenarios, and the potential for loss (or gain) may be greater than demonstrated in the simulations.</a:t>
            </a:r>
          </a:p>
          <a:p>
            <a:r>
              <a:rPr lang="en-US" sz="800" dirty="0">
                <a:latin typeface="Times New Roman" panose="02020603050405020304" pitchFamily="18" charset="0"/>
                <a:cs typeface="Times New Roman" panose="02020603050405020304" pitchFamily="18" charset="0"/>
              </a:rPr>
              <a:t>ASSET CLASS ASSUMPTIONS: </a:t>
            </a:r>
            <a:r>
              <a:rPr lang="en-US" sz="800" b="0" dirty="0">
                <a:latin typeface="Times New Roman" panose="02020603050405020304" pitchFamily="18" charset="0"/>
                <a:cs typeface="Times New Roman" panose="02020603050405020304" pitchFamily="18" charset="0"/>
              </a:rPr>
              <a:t>Based on our assumptions, including the application of CMEs, </a:t>
            </a:r>
            <a:r>
              <a:rPr lang="en-US" sz="800" dirty="0">
                <a:latin typeface="Times New Roman" panose="02020603050405020304" pitchFamily="18" charset="0"/>
                <a:cs typeface="Times New Roman" panose="02020603050405020304" pitchFamily="18" charset="0"/>
              </a:rPr>
              <a:t>U.S. Bonds </a:t>
            </a:r>
            <a:r>
              <a:rPr lang="en-US" sz="800" b="0" dirty="0">
                <a:latin typeface="Times New Roman" panose="02020603050405020304" pitchFamily="18" charset="0"/>
                <a:cs typeface="Times New Roman" panose="02020603050405020304" pitchFamily="18" charset="0"/>
              </a:rPr>
              <a:t>have an expected return of 6.04% and </a:t>
            </a:r>
            <a:br>
              <a:rPr lang="pl-PL" sz="800" b="0" dirty="0">
                <a:latin typeface="Times New Roman" panose="02020603050405020304" pitchFamily="18" charset="0"/>
                <a:cs typeface="Times New Roman" panose="02020603050405020304" pitchFamily="18" charset="0"/>
              </a:rPr>
            </a:br>
            <a:r>
              <a:rPr lang="en-US" sz="800" b="0" dirty="0">
                <a:latin typeface="Times New Roman" panose="02020603050405020304" pitchFamily="18" charset="0"/>
                <a:cs typeface="Times New Roman" panose="02020603050405020304" pitchFamily="18" charset="0"/>
              </a:rPr>
              <a:t>a standard deviation of 5.53%; </a:t>
            </a:r>
            <a:r>
              <a:rPr lang="en-US" sz="800" dirty="0">
                <a:latin typeface="Times New Roman" panose="02020603050405020304" pitchFamily="18" charset="0"/>
                <a:cs typeface="Times New Roman" panose="02020603050405020304" pitchFamily="18" charset="0"/>
              </a:rPr>
              <a:t>U.S. Stocks </a:t>
            </a:r>
            <a:r>
              <a:rPr lang="en-US" sz="800" b="0" dirty="0">
                <a:latin typeface="Times New Roman" panose="02020603050405020304" pitchFamily="18" charset="0"/>
                <a:cs typeface="Times New Roman" panose="02020603050405020304" pitchFamily="18" charset="0"/>
              </a:rPr>
              <a:t>have an expected return of 9.34% and a standard deviation of 14.69%; </a:t>
            </a:r>
            <a:r>
              <a:rPr lang="en-US" sz="800" dirty="0">
                <a:latin typeface="Times New Roman" panose="02020603050405020304" pitchFamily="18" charset="0"/>
                <a:cs typeface="Times New Roman" panose="02020603050405020304" pitchFamily="18" charset="0"/>
              </a:rPr>
              <a:t>Global Bonds </a:t>
            </a:r>
            <a:r>
              <a:rPr lang="en-US" sz="800" b="0" dirty="0">
                <a:latin typeface="Times New Roman" panose="02020603050405020304" pitchFamily="18" charset="0"/>
                <a:cs typeface="Times New Roman" panose="02020603050405020304" pitchFamily="18" charset="0"/>
              </a:rPr>
              <a:t>have an expected return of 4.53% and a standard deviation of 3.73%; </a:t>
            </a:r>
            <a:r>
              <a:rPr lang="en-US" sz="800" dirty="0">
                <a:latin typeface="Times New Roman" panose="02020603050405020304" pitchFamily="18" charset="0"/>
                <a:cs typeface="Times New Roman" panose="02020603050405020304" pitchFamily="18" charset="0"/>
              </a:rPr>
              <a:t>Global Stocks </a:t>
            </a:r>
            <a:r>
              <a:rPr lang="en-US" sz="800" b="0" dirty="0">
                <a:latin typeface="Times New Roman" panose="02020603050405020304" pitchFamily="18" charset="0"/>
                <a:cs typeface="Times New Roman" panose="02020603050405020304" pitchFamily="18" charset="0"/>
              </a:rPr>
              <a:t>have an expected return of 8.79% and a standard deviation of 14.79%; and </a:t>
            </a:r>
            <a:r>
              <a:rPr lang="en-US" sz="800" dirty="0">
                <a:latin typeface="Times New Roman" panose="02020603050405020304" pitchFamily="18" charset="0"/>
                <a:cs typeface="Times New Roman" panose="02020603050405020304" pitchFamily="18" charset="0"/>
              </a:rPr>
              <a:t>Cash</a:t>
            </a:r>
            <a:r>
              <a:rPr lang="en-US" sz="800" b="0" dirty="0">
                <a:latin typeface="Times New Roman" panose="02020603050405020304" pitchFamily="18" charset="0"/>
                <a:cs typeface="Times New Roman" panose="02020603050405020304" pitchFamily="18" charset="0"/>
              </a:rPr>
              <a:t> has an expected return of 3.42% and a standard deviation of 0.83%.</a:t>
            </a:r>
          </a:p>
          <a:p>
            <a:r>
              <a:rPr lang="en-US" sz="800" dirty="0">
                <a:latin typeface="Times New Roman" panose="02020603050405020304" pitchFamily="18" charset="0"/>
                <a:cs typeface="Times New Roman" panose="02020603050405020304" pitchFamily="18" charset="0"/>
              </a:rPr>
              <a:t>Please see “Important Information About Monte Carlo Simulations” on next</a:t>
            </a:r>
            <a:r>
              <a:rPr lang="en-US" sz="800" baseline="0" dirty="0">
                <a:latin typeface="Times New Roman" panose="02020603050405020304" pitchFamily="18" charset="0"/>
                <a:cs typeface="Times New Roman" panose="02020603050405020304" pitchFamily="18" charset="0"/>
              </a:rPr>
              <a:t> </a:t>
            </a:r>
            <a:r>
              <a:rPr lang="en-US" sz="800" dirty="0">
                <a:latin typeface="Times New Roman" panose="02020603050405020304" pitchFamily="18" charset="0"/>
                <a:cs typeface="Times New Roman" panose="02020603050405020304" pitchFamily="18" charset="0"/>
              </a:rPr>
              <a:t>slides for more information.</a:t>
            </a:r>
          </a:p>
          <a:p>
            <a:endParaRPr lang="en-US" sz="800" b="0" dirty="0">
              <a:latin typeface="Times New Roman" panose="02020603050405020304" pitchFamily="18" charset="0"/>
              <a:cs typeface="Times New Roman" panose="02020603050405020304" pitchFamily="18" charset="0"/>
            </a:endParaRPr>
          </a:p>
        </p:txBody>
      </p:sp>
      <p:sp>
        <p:nvSpPr>
          <p:cNvPr id="5" name="Date Placeholder 4"/>
          <p:cNvSpPr>
            <a:spLocks noGrp="1"/>
          </p:cNvSpPr>
          <p:nvPr>
            <p:ph type="dt" idx="11"/>
          </p:nvPr>
        </p:nvSpPr>
        <p:spPr/>
        <p:txBody>
          <a:bodyPr/>
          <a:lstStyle/>
          <a:p>
            <a:fld id="{A5FD5DFC-7CF6-4F46-98FB-C176F2C068B0}" type="datetime1">
              <a:rPr lang="en-US" smtClean="0"/>
              <a:t>4/18/2019</a:t>
            </a:fld>
            <a:endParaRPr lang="en-US" dirty="0"/>
          </a:p>
        </p:txBody>
      </p:sp>
      <p:sp>
        <p:nvSpPr>
          <p:cNvPr id="7" name="Slide Number Placeholder 6"/>
          <p:cNvSpPr>
            <a:spLocks noGrp="1"/>
          </p:cNvSpPr>
          <p:nvPr>
            <p:ph type="sldNum" sz="quarter" idx="13"/>
          </p:nvPr>
        </p:nvSpPr>
        <p:spPr/>
        <p:txBody>
          <a:bodyPr/>
          <a:lstStyle/>
          <a:p>
            <a:fld id="{4FBD5869-E701-44DB-B9C5-C7F7FB528C06}" type="slidenum">
              <a:rPr lang="en-US" smtClean="0"/>
              <a:pPr/>
              <a:t>42</a:t>
            </a:fld>
            <a:endParaRPr lang="en-US" dirty="0"/>
          </a:p>
        </p:txBody>
      </p:sp>
      <p:sp>
        <p:nvSpPr>
          <p:cNvPr id="8" name="Header Placeholder 3">
            <a:extLst>
              <a:ext uri="{FF2B5EF4-FFF2-40B4-BE49-F238E27FC236}">
                <a16:creationId xmlns:a16="http://schemas.microsoft.com/office/drawing/2014/main" id="{12126886-CC11-4842-97B5-6BDB0D9D5DE6}"/>
              </a:ext>
            </a:extLst>
          </p:cNvPr>
          <p:cNvSpPr txBox="1">
            <a:spLocks/>
          </p:cNvSpPr>
          <p:nvPr/>
        </p:nvSpPr>
        <p:spPr>
          <a:xfrm>
            <a:off x="228600" y="228600"/>
            <a:ext cx="5120640" cy="274320"/>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Generating Income for Living</a:t>
            </a:r>
            <a:endParaRPr lang="en-US" dirty="0"/>
          </a:p>
        </p:txBody>
      </p:sp>
      <p:sp>
        <p:nvSpPr>
          <p:cNvPr id="9" name="Footer Placeholder 5">
            <a:extLst>
              <a:ext uri="{FF2B5EF4-FFF2-40B4-BE49-F238E27FC236}">
                <a16:creationId xmlns:a16="http://schemas.microsoft.com/office/drawing/2014/main" id="{E50EC4B0-F9F9-43AC-8348-B08966D70AB3}"/>
              </a:ext>
            </a:extLst>
          </p:cNvPr>
          <p:cNvSpPr txBox="1">
            <a:spLocks/>
          </p:cNvSpPr>
          <p:nvPr/>
        </p:nvSpPr>
        <p:spPr>
          <a:xfrm>
            <a:off x="5394960" y="228600"/>
            <a:ext cx="1371600" cy="274320"/>
          </a:xfrm>
          <a:prstGeom prst="rect">
            <a:avLst/>
          </a:prstGeom>
        </p:spPr>
        <p:txBody>
          <a:bodyPr vert="horz" lIns="0" tIns="0" rIns="0" bIns="0" rtlCol="0" anchor="t"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l-PL"/>
              <a:t>RTSI CUPPT 07</a:t>
            </a:r>
            <a:r>
              <a:rPr lang="en-US"/>
              <a:t>/</a:t>
            </a:r>
            <a:r>
              <a:rPr lang="pl-PL"/>
              <a:t>18</a:t>
            </a:r>
            <a:endParaRPr lang="en-US" dirty="0"/>
          </a:p>
        </p:txBody>
      </p:sp>
    </p:spTree>
    <p:extLst>
      <p:ext uri="{BB962C8B-B14F-4D97-AF65-F5344CB8AC3E}">
        <p14:creationId xmlns:p14="http://schemas.microsoft.com/office/powerpoint/2010/main" val="12454888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b="1" dirty="0">
                <a:latin typeface="Times New Roman" panose="02020603050405020304" pitchFamily="18" charset="0"/>
                <a:ea typeface="Geneva" pitchFamily="32" charset="-128"/>
                <a:cs typeface="Times New Roman" panose="02020603050405020304" pitchFamily="18" charset="0"/>
              </a:rPr>
              <a:t>Main Point: Mandatory disclosure slide if Monte Carlo results are discussed. </a:t>
            </a:r>
            <a:br>
              <a:rPr lang="en-US" b="1" dirty="0">
                <a:latin typeface="Times New Roman" panose="02020603050405020304" pitchFamily="18" charset="0"/>
                <a:ea typeface="Geneva" pitchFamily="32" charset="-128"/>
                <a:cs typeface="Times New Roman" panose="02020603050405020304" pitchFamily="18" charset="0"/>
              </a:rPr>
            </a:br>
            <a:r>
              <a:rPr lang="en-US" b="1" dirty="0">
                <a:latin typeface="Times New Roman" panose="02020603050405020304" pitchFamily="18" charset="0"/>
                <a:ea typeface="Geneva" pitchFamily="32" charset="-128"/>
                <a:cs typeface="Times New Roman" panose="02020603050405020304" pitchFamily="18" charset="0"/>
              </a:rPr>
              <a:t>Read aloud.</a:t>
            </a:r>
            <a:endParaRPr lang="en-US" sz="900" b="1" dirty="0">
              <a:latin typeface="Times New Roman" panose="02020603050405020304" pitchFamily="18" charset="0"/>
              <a:ea typeface="Geneva" pitchFamily="32" charset="-128"/>
              <a:cs typeface="Times New Roman" panose="02020603050405020304" pitchFamily="18" charset="0"/>
            </a:endParaRPr>
          </a:p>
          <a:p>
            <a:endParaRPr lang="en-US" dirty="0"/>
          </a:p>
        </p:txBody>
      </p:sp>
      <p:sp>
        <p:nvSpPr>
          <p:cNvPr id="5" name="Date Placeholder 4"/>
          <p:cNvSpPr>
            <a:spLocks noGrp="1"/>
          </p:cNvSpPr>
          <p:nvPr>
            <p:ph type="dt" idx="11"/>
          </p:nvPr>
        </p:nvSpPr>
        <p:spPr/>
        <p:txBody>
          <a:bodyPr/>
          <a:lstStyle/>
          <a:p>
            <a:fld id="{2592B9DC-BBD3-44C2-9447-C26D33E76A0D}" type="datetime1">
              <a:rPr lang="en-US" smtClean="0"/>
              <a:t>4/18/2019</a:t>
            </a:fld>
            <a:endParaRPr lang="en-US" dirty="0"/>
          </a:p>
        </p:txBody>
      </p:sp>
      <p:sp>
        <p:nvSpPr>
          <p:cNvPr id="7" name="Slide Number Placeholder 6"/>
          <p:cNvSpPr>
            <a:spLocks noGrp="1"/>
          </p:cNvSpPr>
          <p:nvPr>
            <p:ph type="sldNum" sz="quarter" idx="13"/>
          </p:nvPr>
        </p:nvSpPr>
        <p:spPr/>
        <p:txBody>
          <a:bodyPr/>
          <a:lstStyle/>
          <a:p>
            <a:fld id="{4FBD5869-E701-44DB-B9C5-C7F7FB528C06}" type="slidenum">
              <a:rPr lang="en-US" smtClean="0"/>
              <a:pPr/>
              <a:t>43</a:t>
            </a:fld>
            <a:endParaRPr lang="en-US" dirty="0"/>
          </a:p>
        </p:txBody>
      </p:sp>
      <p:sp>
        <p:nvSpPr>
          <p:cNvPr id="8" name="Header Placeholder 3">
            <a:extLst>
              <a:ext uri="{FF2B5EF4-FFF2-40B4-BE49-F238E27FC236}">
                <a16:creationId xmlns:a16="http://schemas.microsoft.com/office/drawing/2014/main" id="{FFA80D01-91FF-4C92-B133-2305032C3282}"/>
              </a:ext>
            </a:extLst>
          </p:cNvPr>
          <p:cNvSpPr txBox="1">
            <a:spLocks/>
          </p:cNvSpPr>
          <p:nvPr/>
        </p:nvSpPr>
        <p:spPr>
          <a:xfrm>
            <a:off x="228600" y="228600"/>
            <a:ext cx="5120640" cy="274320"/>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Generating Income for Living</a:t>
            </a:r>
            <a:endParaRPr lang="en-US" dirty="0"/>
          </a:p>
        </p:txBody>
      </p:sp>
      <p:sp>
        <p:nvSpPr>
          <p:cNvPr id="9" name="Footer Placeholder 5">
            <a:extLst>
              <a:ext uri="{FF2B5EF4-FFF2-40B4-BE49-F238E27FC236}">
                <a16:creationId xmlns:a16="http://schemas.microsoft.com/office/drawing/2014/main" id="{A858C158-5C55-41D8-B272-A18345DC78BE}"/>
              </a:ext>
            </a:extLst>
          </p:cNvPr>
          <p:cNvSpPr txBox="1">
            <a:spLocks/>
          </p:cNvSpPr>
          <p:nvPr/>
        </p:nvSpPr>
        <p:spPr>
          <a:xfrm>
            <a:off x="5394960" y="228600"/>
            <a:ext cx="1371600" cy="274320"/>
          </a:xfrm>
          <a:prstGeom prst="rect">
            <a:avLst/>
          </a:prstGeom>
        </p:spPr>
        <p:txBody>
          <a:bodyPr vert="horz" lIns="0" tIns="0" rIns="0" bIns="0" rtlCol="0" anchor="t"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l-PL"/>
              <a:t>RTSI CUPPT 07</a:t>
            </a:r>
            <a:r>
              <a:rPr lang="en-US"/>
              <a:t>/</a:t>
            </a:r>
            <a:r>
              <a:rPr lang="pl-PL"/>
              <a:t>18</a:t>
            </a:r>
            <a:endParaRPr lang="en-US" dirty="0"/>
          </a:p>
        </p:txBody>
      </p:sp>
    </p:spTree>
    <p:extLst>
      <p:ext uri="{BB962C8B-B14F-4D97-AF65-F5344CB8AC3E}">
        <p14:creationId xmlns:p14="http://schemas.microsoft.com/office/powerpoint/2010/main" val="2623019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b="1" dirty="0">
                <a:latin typeface="Times New Roman" pitchFamily="18" charset="0"/>
                <a:ea typeface="Geneva" pitchFamily="32" charset="-128"/>
              </a:rPr>
              <a:t>Main Point: Mandatory disclosure slide if Monte Carlo results are discussed. </a:t>
            </a:r>
            <a:br>
              <a:rPr lang="en-US" b="1" dirty="0">
                <a:latin typeface="Times New Roman" pitchFamily="18" charset="0"/>
                <a:ea typeface="Geneva" pitchFamily="32" charset="-128"/>
              </a:rPr>
            </a:br>
            <a:r>
              <a:rPr lang="en-US" b="1" dirty="0">
                <a:latin typeface="Times New Roman" pitchFamily="18" charset="0"/>
                <a:ea typeface="Geneva" pitchFamily="32" charset="-128"/>
              </a:rPr>
              <a:t>Read aloud.</a:t>
            </a:r>
            <a:endParaRPr lang="en-US" sz="900" b="1" dirty="0">
              <a:latin typeface="Arial Narrow" pitchFamily="34" charset="0"/>
              <a:ea typeface="Geneva" pitchFamily="32" charset="-128"/>
            </a:endParaRPr>
          </a:p>
          <a:p>
            <a:endParaRPr lang="en-US" dirty="0"/>
          </a:p>
        </p:txBody>
      </p:sp>
      <p:sp>
        <p:nvSpPr>
          <p:cNvPr id="5" name="Date Placeholder 4"/>
          <p:cNvSpPr>
            <a:spLocks noGrp="1"/>
          </p:cNvSpPr>
          <p:nvPr>
            <p:ph type="dt" idx="11"/>
          </p:nvPr>
        </p:nvSpPr>
        <p:spPr/>
        <p:txBody>
          <a:bodyPr/>
          <a:lstStyle/>
          <a:p>
            <a:fld id="{2592B9DC-BBD3-44C2-9447-C26D33E76A0D}" type="datetime1">
              <a:rPr lang="en-US" smtClean="0"/>
              <a:t>4/18/2019</a:t>
            </a:fld>
            <a:endParaRPr lang="en-US" dirty="0"/>
          </a:p>
        </p:txBody>
      </p:sp>
      <p:sp>
        <p:nvSpPr>
          <p:cNvPr id="7" name="Slide Number Placeholder 6"/>
          <p:cNvSpPr>
            <a:spLocks noGrp="1"/>
          </p:cNvSpPr>
          <p:nvPr>
            <p:ph type="sldNum" sz="quarter" idx="13"/>
          </p:nvPr>
        </p:nvSpPr>
        <p:spPr/>
        <p:txBody>
          <a:bodyPr/>
          <a:lstStyle/>
          <a:p>
            <a:fld id="{4FBD5869-E701-44DB-B9C5-C7F7FB528C06}" type="slidenum">
              <a:rPr lang="en-US" smtClean="0"/>
              <a:pPr/>
              <a:t>44</a:t>
            </a:fld>
            <a:endParaRPr lang="en-US" dirty="0"/>
          </a:p>
        </p:txBody>
      </p:sp>
      <p:sp>
        <p:nvSpPr>
          <p:cNvPr id="8" name="Header Placeholder 3">
            <a:extLst>
              <a:ext uri="{FF2B5EF4-FFF2-40B4-BE49-F238E27FC236}">
                <a16:creationId xmlns:a16="http://schemas.microsoft.com/office/drawing/2014/main" id="{BC472F26-2FB7-40E4-86B2-899CEE63853C}"/>
              </a:ext>
            </a:extLst>
          </p:cNvPr>
          <p:cNvSpPr txBox="1">
            <a:spLocks/>
          </p:cNvSpPr>
          <p:nvPr/>
        </p:nvSpPr>
        <p:spPr>
          <a:xfrm>
            <a:off x="228600" y="228600"/>
            <a:ext cx="5120640" cy="274320"/>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Generating Income for Living</a:t>
            </a:r>
            <a:endParaRPr lang="en-US" dirty="0"/>
          </a:p>
        </p:txBody>
      </p:sp>
      <p:sp>
        <p:nvSpPr>
          <p:cNvPr id="9" name="Footer Placeholder 5">
            <a:extLst>
              <a:ext uri="{FF2B5EF4-FFF2-40B4-BE49-F238E27FC236}">
                <a16:creationId xmlns:a16="http://schemas.microsoft.com/office/drawing/2014/main" id="{85DFA8AE-2FD7-40FC-B0B0-6A92897D0460}"/>
              </a:ext>
            </a:extLst>
          </p:cNvPr>
          <p:cNvSpPr txBox="1">
            <a:spLocks/>
          </p:cNvSpPr>
          <p:nvPr/>
        </p:nvSpPr>
        <p:spPr>
          <a:xfrm>
            <a:off x="5394960" y="228600"/>
            <a:ext cx="1371600" cy="274320"/>
          </a:xfrm>
          <a:prstGeom prst="rect">
            <a:avLst/>
          </a:prstGeom>
        </p:spPr>
        <p:txBody>
          <a:bodyPr vert="horz" lIns="0" tIns="0" rIns="0" bIns="0" rtlCol="0" anchor="t"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l-PL"/>
              <a:t>RTSI CUPPT 07</a:t>
            </a:r>
            <a:r>
              <a:rPr lang="en-US"/>
              <a:t>/</a:t>
            </a:r>
            <a:r>
              <a:rPr lang="pl-PL"/>
              <a:t>18</a:t>
            </a:r>
            <a:endParaRPr lang="en-US" dirty="0"/>
          </a:p>
        </p:txBody>
      </p:sp>
    </p:spTree>
    <p:extLst>
      <p:ext uri="{BB962C8B-B14F-4D97-AF65-F5344CB8AC3E}">
        <p14:creationId xmlns:p14="http://schemas.microsoft.com/office/powerpoint/2010/main" val="23848589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charset="0"/>
                <a:ea typeface="ＭＳ Ｐゴシック" charset="0"/>
                <a:cs typeface="Geneva" charset="-128"/>
              </a:rPr>
              <a:t>Main</a:t>
            </a:r>
            <a:r>
              <a:rPr lang="en-US" baseline="0" dirty="0">
                <a:latin typeface="Times New Roman" charset="0"/>
                <a:ea typeface="ＭＳ Ｐゴシック" charset="0"/>
                <a:cs typeface="Geneva" charset="-128"/>
              </a:rPr>
              <a:t> Point: </a:t>
            </a:r>
            <a:r>
              <a:rPr lang="en-US" b="0" baseline="0" dirty="0">
                <a:latin typeface="Times New Roman" charset="0"/>
                <a:ea typeface="ＭＳ Ｐゴシック" charset="0"/>
                <a:cs typeface="Geneva" charset="-128"/>
              </a:rPr>
              <a:t>Select investments. Choose a portfolio or individual funds approach.</a:t>
            </a:r>
          </a:p>
          <a:p>
            <a:endParaRPr lang="en-US" b="0" baseline="0" dirty="0">
              <a:latin typeface="Times New Roman" charset="0"/>
              <a:ea typeface="ＭＳ Ｐゴシック" charset="0"/>
              <a:cs typeface="Geneva" charset="-128"/>
            </a:endParaRPr>
          </a:p>
          <a:p>
            <a:r>
              <a:rPr lang="en-US" b="0" baseline="0" dirty="0">
                <a:latin typeface="Times New Roman" charset="0"/>
                <a:ea typeface="ＭＳ Ｐゴシック" charset="0"/>
                <a:cs typeface="Geneva" charset="-128"/>
              </a:rPr>
              <a:t>Ben and his </a:t>
            </a:r>
            <a:r>
              <a:rPr lang="en-US" b="0" dirty="0">
                <a:latin typeface="Times New Roman" charset="0"/>
                <a:ea typeface="ＭＳ Ｐゴシック" charset="0"/>
                <a:cs typeface="Geneva" charset="-128"/>
              </a:rPr>
              <a:t>financial advisor </a:t>
            </a:r>
            <a:r>
              <a:rPr lang="en-US" b="0" baseline="0" dirty="0">
                <a:latin typeface="Times New Roman" charset="0"/>
                <a:ea typeface="ＭＳ Ｐゴシック" charset="0"/>
                <a:cs typeface="Geneva" charset="-128"/>
              </a:rPr>
              <a:t>can select investments based on portfolios or individual </a:t>
            </a:r>
            <a:r>
              <a:rPr lang="en-US" b="0" dirty="0">
                <a:latin typeface="Times New Roman" charset="0"/>
                <a:ea typeface="ＭＳ Ｐゴシック" charset="0"/>
                <a:cs typeface="Geneva" charset="-128"/>
              </a:rPr>
              <a:t>funds, that are selected as part of a well-diversified retirement portfolio that is personalized and tailored to his specific goals, individual situation and risk tolerance.</a:t>
            </a:r>
            <a:endParaRPr lang="en-US" b="0" baseline="0" dirty="0">
              <a:latin typeface="Times New Roman" charset="0"/>
              <a:ea typeface="ＭＳ Ｐゴシック" charset="0"/>
              <a:cs typeface="Geneva" charset="-128"/>
            </a:endParaRPr>
          </a:p>
          <a:p>
            <a:endParaRPr lang="en-US" b="0" baseline="0" dirty="0">
              <a:latin typeface="Times New Roman" charset="0"/>
              <a:ea typeface="ＭＳ Ｐゴシック" charset="0"/>
              <a:cs typeface="Geneva" charset="-128"/>
            </a:endParaRPr>
          </a:p>
          <a:p>
            <a:r>
              <a:rPr lang="en-US" b="0" baseline="0" dirty="0">
                <a:latin typeface="Times New Roman" charset="0"/>
                <a:ea typeface="ＭＳ Ｐゴシック" charset="0"/>
                <a:cs typeface="Geneva" charset="-128"/>
              </a:rPr>
              <a:t>[Click on the desired approach to present.] </a:t>
            </a:r>
          </a:p>
          <a:p>
            <a:endParaRPr lang="en-US" b="0" baseline="0" dirty="0">
              <a:latin typeface="Times New Roman" charset="0"/>
              <a:ea typeface="ＭＳ Ｐゴシック" charset="0"/>
              <a:cs typeface="Geneva" charset="-128"/>
            </a:endParaRPr>
          </a:p>
          <a:p>
            <a:r>
              <a:rPr lang="en-US" b="0" baseline="0" dirty="0">
                <a:latin typeface="Times New Roman" charset="0"/>
                <a:ea typeface="ＭＳ Ｐゴシック" charset="0"/>
                <a:cs typeface="Geneva" charset="-128"/>
              </a:rPr>
              <a:t>Let’s walk through a ___________ approach.</a:t>
            </a:r>
            <a:endParaRPr lang="en-US" b="0" dirty="0">
              <a:latin typeface="Times New Roman" charset="0"/>
              <a:ea typeface="ＭＳ Ｐゴシック" charset="0"/>
              <a:cs typeface="Geneva" charset="-128"/>
            </a:endParaRPr>
          </a:p>
          <a:p>
            <a:endParaRPr lang="en-US" b="0" dirty="0"/>
          </a:p>
        </p:txBody>
      </p:sp>
      <p:sp>
        <p:nvSpPr>
          <p:cNvPr id="5" name="Date Placeholder 4"/>
          <p:cNvSpPr>
            <a:spLocks noGrp="1"/>
          </p:cNvSpPr>
          <p:nvPr>
            <p:ph type="dt" idx="11"/>
          </p:nvPr>
        </p:nvSpPr>
        <p:spPr/>
        <p:txBody>
          <a:bodyPr/>
          <a:lstStyle/>
          <a:p>
            <a:fld id="{2592B9DC-BBD3-44C2-9447-C26D33E76A0D}" type="datetime1">
              <a:rPr lang="en-US" smtClean="0"/>
              <a:t>4/18/2019</a:t>
            </a:fld>
            <a:endParaRPr lang="en-US" dirty="0"/>
          </a:p>
        </p:txBody>
      </p:sp>
      <p:sp>
        <p:nvSpPr>
          <p:cNvPr id="7" name="Slide Number Placeholder 6"/>
          <p:cNvSpPr>
            <a:spLocks noGrp="1"/>
          </p:cNvSpPr>
          <p:nvPr>
            <p:ph type="sldNum" sz="quarter" idx="13"/>
          </p:nvPr>
        </p:nvSpPr>
        <p:spPr/>
        <p:txBody>
          <a:bodyPr/>
          <a:lstStyle/>
          <a:p>
            <a:fld id="{4FBD5869-E701-44DB-B9C5-C7F7FB528C06}" type="slidenum">
              <a:rPr lang="en-US" smtClean="0"/>
              <a:pPr/>
              <a:t>45</a:t>
            </a:fld>
            <a:endParaRPr lang="en-US" dirty="0"/>
          </a:p>
        </p:txBody>
      </p:sp>
      <p:sp>
        <p:nvSpPr>
          <p:cNvPr id="8" name="Header Placeholder 3">
            <a:extLst>
              <a:ext uri="{FF2B5EF4-FFF2-40B4-BE49-F238E27FC236}">
                <a16:creationId xmlns:a16="http://schemas.microsoft.com/office/drawing/2014/main" id="{7C1B2D3D-F724-4E22-992A-9E1B6E4A953F}"/>
              </a:ext>
            </a:extLst>
          </p:cNvPr>
          <p:cNvSpPr txBox="1">
            <a:spLocks/>
          </p:cNvSpPr>
          <p:nvPr/>
        </p:nvSpPr>
        <p:spPr>
          <a:xfrm>
            <a:off x="228600" y="228600"/>
            <a:ext cx="5120640" cy="274320"/>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Generating Income for Living</a:t>
            </a:r>
            <a:endParaRPr lang="en-US" dirty="0"/>
          </a:p>
        </p:txBody>
      </p:sp>
      <p:sp>
        <p:nvSpPr>
          <p:cNvPr id="9" name="Footer Placeholder 5">
            <a:extLst>
              <a:ext uri="{FF2B5EF4-FFF2-40B4-BE49-F238E27FC236}">
                <a16:creationId xmlns:a16="http://schemas.microsoft.com/office/drawing/2014/main" id="{3AB8D49C-43AE-41AB-8543-788FE1584A84}"/>
              </a:ext>
            </a:extLst>
          </p:cNvPr>
          <p:cNvSpPr txBox="1">
            <a:spLocks/>
          </p:cNvSpPr>
          <p:nvPr/>
        </p:nvSpPr>
        <p:spPr>
          <a:xfrm>
            <a:off x="5394960" y="228600"/>
            <a:ext cx="1371600" cy="274320"/>
          </a:xfrm>
          <a:prstGeom prst="rect">
            <a:avLst/>
          </a:prstGeom>
        </p:spPr>
        <p:txBody>
          <a:bodyPr vert="horz" lIns="0" tIns="0" rIns="0" bIns="0" rtlCol="0" anchor="t"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l-PL"/>
              <a:t>RTSI CUPPT 07</a:t>
            </a:r>
            <a:r>
              <a:rPr lang="en-US"/>
              <a:t>/</a:t>
            </a:r>
            <a:r>
              <a:rPr lang="pl-PL"/>
              <a:t>18</a:t>
            </a:r>
            <a:endParaRPr lang="en-US" dirty="0"/>
          </a:p>
        </p:txBody>
      </p:sp>
    </p:spTree>
    <p:extLst>
      <p:ext uri="{BB962C8B-B14F-4D97-AF65-F5344CB8AC3E}">
        <p14:creationId xmlns:p14="http://schemas.microsoft.com/office/powerpoint/2010/main" val="11985347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Main Point: Select investments.</a:t>
            </a:r>
          </a:p>
          <a:p>
            <a:endParaRPr lang="en-US" b="0" dirty="0">
              <a:latin typeface="Times New Roman" panose="02020603050405020304" pitchFamily="18" charset="0"/>
              <a:cs typeface="Times New Roman" panose="02020603050405020304" pitchFamily="18" charset="0"/>
            </a:endParaRPr>
          </a:p>
          <a:p>
            <a:r>
              <a:rPr lang="en-US" b="0" dirty="0">
                <a:latin typeface="Times New Roman" panose="02020603050405020304" pitchFamily="18" charset="0"/>
                <a:cs typeface="Times New Roman" panose="02020603050405020304" pitchFamily="18" charset="0"/>
              </a:rPr>
              <a:t>Ben and his financial advisor have selected a more conservative investment strategy to address his Fixed expenses, a more moderate investment strategy to address his Rising expenses, and a higher-risk, more growth-oriented investment strategy to address his Discretionary expenses.</a:t>
            </a:r>
          </a:p>
          <a:p>
            <a:endParaRPr lang="en-US" b="0" dirty="0">
              <a:latin typeface="Times New Roman" panose="02020603050405020304" pitchFamily="18" charset="0"/>
              <a:cs typeface="Times New Roman" panose="02020603050405020304" pitchFamily="18" charset="0"/>
            </a:endParaRPr>
          </a:p>
        </p:txBody>
      </p:sp>
      <p:sp>
        <p:nvSpPr>
          <p:cNvPr id="5" name="Date Placeholder 4"/>
          <p:cNvSpPr>
            <a:spLocks noGrp="1"/>
          </p:cNvSpPr>
          <p:nvPr>
            <p:ph type="dt" idx="11"/>
          </p:nvPr>
        </p:nvSpPr>
        <p:spPr/>
        <p:txBody>
          <a:bodyPr/>
          <a:lstStyle/>
          <a:p>
            <a:fld id="{2592B9DC-BBD3-44C2-9447-C26D33E76A0D}" type="datetime1">
              <a:rPr lang="en-US" smtClean="0"/>
              <a:t>4/18/2019</a:t>
            </a:fld>
            <a:endParaRPr lang="en-US" dirty="0"/>
          </a:p>
        </p:txBody>
      </p:sp>
      <p:sp>
        <p:nvSpPr>
          <p:cNvPr id="7" name="Slide Number Placeholder 6"/>
          <p:cNvSpPr>
            <a:spLocks noGrp="1"/>
          </p:cNvSpPr>
          <p:nvPr>
            <p:ph type="sldNum" sz="quarter" idx="13"/>
          </p:nvPr>
        </p:nvSpPr>
        <p:spPr/>
        <p:txBody>
          <a:bodyPr/>
          <a:lstStyle/>
          <a:p>
            <a:fld id="{4FBD5869-E701-44DB-B9C5-C7F7FB528C06}" type="slidenum">
              <a:rPr lang="en-US" smtClean="0"/>
              <a:pPr/>
              <a:t>46</a:t>
            </a:fld>
            <a:endParaRPr lang="en-US" dirty="0"/>
          </a:p>
        </p:txBody>
      </p:sp>
      <p:sp>
        <p:nvSpPr>
          <p:cNvPr id="8" name="Header Placeholder 3">
            <a:extLst>
              <a:ext uri="{FF2B5EF4-FFF2-40B4-BE49-F238E27FC236}">
                <a16:creationId xmlns:a16="http://schemas.microsoft.com/office/drawing/2014/main" id="{24DCA044-C9B8-437B-97B1-484A635D9356}"/>
              </a:ext>
            </a:extLst>
          </p:cNvPr>
          <p:cNvSpPr txBox="1">
            <a:spLocks/>
          </p:cNvSpPr>
          <p:nvPr/>
        </p:nvSpPr>
        <p:spPr>
          <a:xfrm>
            <a:off x="228600" y="228600"/>
            <a:ext cx="5120640" cy="274320"/>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Generating Income for Living</a:t>
            </a:r>
            <a:endParaRPr lang="en-US" dirty="0"/>
          </a:p>
        </p:txBody>
      </p:sp>
      <p:sp>
        <p:nvSpPr>
          <p:cNvPr id="9" name="Footer Placeholder 5">
            <a:extLst>
              <a:ext uri="{FF2B5EF4-FFF2-40B4-BE49-F238E27FC236}">
                <a16:creationId xmlns:a16="http://schemas.microsoft.com/office/drawing/2014/main" id="{89A355BF-9114-4856-8B11-92E34246815C}"/>
              </a:ext>
            </a:extLst>
          </p:cNvPr>
          <p:cNvSpPr txBox="1">
            <a:spLocks/>
          </p:cNvSpPr>
          <p:nvPr/>
        </p:nvSpPr>
        <p:spPr>
          <a:xfrm>
            <a:off x="5394960" y="228600"/>
            <a:ext cx="1371600" cy="274320"/>
          </a:xfrm>
          <a:prstGeom prst="rect">
            <a:avLst/>
          </a:prstGeom>
        </p:spPr>
        <p:txBody>
          <a:bodyPr vert="horz" lIns="0" tIns="0" rIns="0" bIns="0" rtlCol="0" anchor="t"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l-PL"/>
              <a:t>RTSI CUPPT 07</a:t>
            </a:r>
            <a:r>
              <a:rPr lang="en-US"/>
              <a:t>/</a:t>
            </a:r>
            <a:r>
              <a:rPr lang="pl-PL"/>
              <a:t>18</a:t>
            </a:r>
            <a:endParaRPr lang="en-US" dirty="0"/>
          </a:p>
        </p:txBody>
      </p:sp>
    </p:spTree>
    <p:extLst>
      <p:ext uri="{BB962C8B-B14F-4D97-AF65-F5344CB8AC3E}">
        <p14:creationId xmlns:p14="http://schemas.microsoft.com/office/powerpoint/2010/main" val="22622428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6989">
              <a:defRPr/>
            </a:pPr>
            <a:r>
              <a:rPr lang="en-US" sz="1200" dirty="0">
                <a:latin typeface="Times New Roman" panose="02020603050405020304" pitchFamily="18" charset="0"/>
                <a:cs typeface="Times New Roman" panose="02020603050405020304" pitchFamily="18" charset="0"/>
              </a:rPr>
              <a:t>Main Point: Discuss Inflation-Smart Strategy.</a:t>
            </a:r>
          </a:p>
          <a:p>
            <a:pPr defTabSz="896989">
              <a:defRPr/>
            </a:pPr>
            <a:endParaRPr lang="en-US" sz="1200" b="0" dirty="0">
              <a:latin typeface="Times New Roman" panose="02020603050405020304" pitchFamily="18" charset="0"/>
              <a:cs typeface="Times New Roman" panose="02020603050405020304" pitchFamily="18" charset="0"/>
            </a:endParaRPr>
          </a:p>
          <a:p>
            <a:pPr defTabSz="896989">
              <a:defRPr/>
            </a:pPr>
            <a:r>
              <a:rPr lang="en-US" sz="1200" b="0" dirty="0">
                <a:latin typeface="Times New Roman" panose="02020603050405020304" pitchFamily="18" charset="0"/>
                <a:cs typeface="Times New Roman" panose="02020603050405020304" pitchFamily="18" charset="0"/>
              </a:rPr>
              <a:t>The Inflation-Smart Strategy has a relatively moderate level of risk in seeking to support an annual withdrawal strategy to address anticipated, inflation-sensitive income needs. It uses a portfolio of five funds that is diversified across multiple asset classes.</a:t>
            </a:r>
          </a:p>
          <a:p>
            <a:endParaRPr lang="en-US" sz="1200" b="0" dirty="0">
              <a:latin typeface="Times New Roman" panose="02020603050405020304" pitchFamily="18" charset="0"/>
              <a:cs typeface="Times New Roman" panose="02020603050405020304" pitchFamily="18" charset="0"/>
            </a:endParaRPr>
          </a:p>
          <a:p>
            <a:r>
              <a:rPr lang="en-US" sz="1200" b="0" dirty="0">
                <a:latin typeface="Times New Roman" panose="02020603050405020304" pitchFamily="18" charset="0"/>
                <a:cs typeface="Times New Roman" panose="02020603050405020304" pitchFamily="18" charset="0"/>
              </a:rPr>
              <a:t>Here is the key question… How can we use withdrawals from the Inflation-Smart Strategy to help Ben meet his Rising expenses? </a:t>
            </a:r>
          </a:p>
          <a:p>
            <a:endParaRPr lang="en-US" sz="1200" b="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Transition: Let’s take a look…</a:t>
            </a:r>
          </a:p>
          <a:p>
            <a:endParaRPr lang="en-US" b="0" dirty="0">
              <a:latin typeface="Times New Roman" panose="02020603050405020304" pitchFamily="18" charset="0"/>
              <a:cs typeface="Times New Roman" panose="02020603050405020304" pitchFamily="18" charset="0"/>
            </a:endParaRPr>
          </a:p>
        </p:txBody>
      </p:sp>
      <p:sp>
        <p:nvSpPr>
          <p:cNvPr id="5" name="Date Placeholder 4"/>
          <p:cNvSpPr>
            <a:spLocks noGrp="1"/>
          </p:cNvSpPr>
          <p:nvPr>
            <p:ph type="dt" idx="11"/>
          </p:nvPr>
        </p:nvSpPr>
        <p:spPr/>
        <p:txBody>
          <a:bodyPr/>
          <a:lstStyle/>
          <a:p>
            <a:fld id="{2592B9DC-BBD3-44C2-9447-C26D33E76A0D}" type="datetime1">
              <a:rPr lang="en-US" smtClean="0"/>
              <a:t>4/18/2019</a:t>
            </a:fld>
            <a:endParaRPr lang="en-US" dirty="0"/>
          </a:p>
        </p:txBody>
      </p:sp>
      <p:sp>
        <p:nvSpPr>
          <p:cNvPr id="7" name="Slide Number Placeholder 6"/>
          <p:cNvSpPr>
            <a:spLocks noGrp="1"/>
          </p:cNvSpPr>
          <p:nvPr>
            <p:ph type="sldNum" sz="quarter" idx="13"/>
          </p:nvPr>
        </p:nvSpPr>
        <p:spPr/>
        <p:txBody>
          <a:bodyPr/>
          <a:lstStyle/>
          <a:p>
            <a:fld id="{4FBD5869-E701-44DB-B9C5-C7F7FB528C06}" type="slidenum">
              <a:rPr lang="en-US" smtClean="0"/>
              <a:pPr/>
              <a:t>47</a:t>
            </a:fld>
            <a:endParaRPr lang="en-US" dirty="0"/>
          </a:p>
        </p:txBody>
      </p:sp>
      <p:sp>
        <p:nvSpPr>
          <p:cNvPr id="8" name="Header Placeholder 3">
            <a:extLst>
              <a:ext uri="{FF2B5EF4-FFF2-40B4-BE49-F238E27FC236}">
                <a16:creationId xmlns:a16="http://schemas.microsoft.com/office/drawing/2014/main" id="{CB95AB92-18FE-42EC-B1DA-9C57F9BCE33C}"/>
              </a:ext>
            </a:extLst>
          </p:cNvPr>
          <p:cNvSpPr txBox="1">
            <a:spLocks/>
          </p:cNvSpPr>
          <p:nvPr/>
        </p:nvSpPr>
        <p:spPr>
          <a:xfrm>
            <a:off x="228600" y="228600"/>
            <a:ext cx="5120640" cy="274320"/>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Generating Income for Living</a:t>
            </a:r>
          </a:p>
        </p:txBody>
      </p:sp>
      <p:sp>
        <p:nvSpPr>
          <p:cNvPr id="9" name="Footer Placeholder 5">
            <a:extLst>
              <a:ext uri="{FF2B5EF4-FFF2-40B4-BE49-F238E27FC236}">
                <a16:creationId xmlns:a16="http://schemas.microsoft.com/office/drawing/2014/main" id="{63F12124-7DF8-4112-ABAC-E4888BB28AD0}"/>
              </a:ext>
            </a:extLst>
          </p:cNvPr>
          <p:cNvSpPr txBox="1">
            <a:spLocks/>
          </p:cNvSpPr>
          <p:nvPr/>
        </p:nvSpPr>
        <p:spPr>
          <a:xfrm>
            <a:off x="5394960" y="228600"/>
            <a:ext cx="1371600" cy="274320"/>
          </a:xfrm>
          <a:prstGeom prst="rect">
            <a:avLst/>
          </a:prstGeom>
        </p:spPr>
        <p:txBody>
          <a:bodyPr vert="horz" lIns="0" tIns="0" rIns="0" bIns="0" rtlCol="0" anchor="t"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l-PL"/>
              <a:t>RTSI CUPPT 07</a:t>
            </a:r>
            <a:r>
              <a:rPr lang="en-US"/>
              <a:t>/</a:t>
            </a:r>
            <a:r>
              <a:rPr lang="pl-PL"/>
              <a:t>18</a:t>
            </a:r>
            <a:endParaRPr lang="en-US" dirty="0"/>
          </a:p>
        </p:txBody>
      </p:sp>
    </p:spTree>
    <p:extLst>
      <p:ext uri="{BB962C8B-B14F-4D97-AF65-F5344CB8AC3E}">
        <p14:creationId xmlns:p14="http://schemas.microsoft.com/office/powerpoint/2010/main" val="38813138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Times New Roman" panose="02020603050405020304" pitchFamily="18" charset="0"/>
                <a:cs typeface="Times New Roman" panose="02020603050405020304" pitchFamily="18" charset="0"/>
              </a:rPr>
              <a:t>Main Point: 19 years of systematic and increasing withdrawals.</a:t>
            </a:r>
            <a:endParaRPr lang="en-US" sz="1000" baseline="0" dirty="0">
              <a:latin typeface="Times New Roman" panose="02020603050405020304" pitchFamily="18" charset="0"/>
              <a:cs typeface="Times New Roman" panose="02020603050405020304" pitchFamily="18" charset="0"/>
            </a:endParaRPr>
          </a:p>
          <a:p>
            <a:endParaRPr lang="en-US" sz="1000" b="0" dirty="0">
              <a:latin typeface="Times New Roman" panose="02020603050405020304" pitchFamily="18" charset="0"/>
              <a:cs typeface="Times New Roman" panose="02020603050405020304" pitchFamily="18" charset="0"/>
            </a:endParaRPr>
          </a:p>
          <a:p>
            <a:r>
              <a:rPr lang="en-US" sz="1000" b="0" dirty="0">
                <a:latin typeface="Times New Roman" panose="02020603050405020304" pitchFamily="18" charset="0"/>
                <a:cs typeface="Times New Roman" panose="02020603050405020304" pitchFamily="18" charset="0"/>
              </a:rPr>
              <a:t>Although</a:t>
            </a:r>
            <a:r>
              <a:rPr lang="en-US" sz="1000" b="0" baseline="0" dirty="0">
                <a:latin typeface="Times New Roman" panose="02020603050405020304" pitchFamily="18" charset="0"/>
                <a:cs typeface="Times New Roman" panose="02020603050405020304" pitchFamily="18" charset="0"/>
              </a:rPr>
              <a:t> the last 19 years have seen challenging times with many financial peaks and valleys, it has been a good time period to see how the </a:t>
            </a:r>
            <a:r>
              <a:rPr lang="en-US" sz="1000" b="0" dirty="0">
                <a:latin typeface="Times New Roman" panose="02020603050405020304" pitchFamily="18" charset="0"/>
                <a:cs typeface="Times New Roman" panose="02020603050405020304" pitchFamily="18" charset="0"/>
              </a:rPr>
              <a:t>Inflation-Smart </a:t>
            </a:r>
            <a:r>
              <a:rPr lang="en-US" sz="1000" b="0" baseline="0" dirty="0">
                <a:latin typeface="Times New Roman" panose="02020603050405020304" pitchFamily="18" charset="0"/>
                <a:cs typeface="Times New Roman" panose="02020603050405020304" pitchFamily="18" charset="0"/>
              </a:rPr>
              <a:t>Strategy would have </a:t>
            </a:r>
            <a:r>
              <a:rPr lang="en-US" sz="1000" b="0" dirty="0">
                <a:latin typeface="Times New Roman" panose="02020603050405020304" pitchFamily="18" charset="0"/>
                <a:cs typeface="Times New Roman" panose="02020603050405020304" pitchFamily="18" charset="0"/>
              </a:rPr>
              <a:t>performed, keeping in mind that past performance cannot guarantee future performance, and that retirement can extend more than 20–30 years.</a:t>
            </a:r>
            <a:endParaRPr lang="en-US" sz="1000" b="0" baseline="0" dirty="0">
              <a:latin typeface="Times New Roman" panose="02020603050405020304" pitchFamily="18" charset="0"/>
              <a:cs typeface="Times New Roman" panose="02020603050405020304" pitchFamily="18" charset="0"/>
            </a:endParaRPr>
          </a:p>
          <a:p>
            <a:r>
              <a:rPr lang="en-US" sz="1000" b="0" baseline="0" dirty="0">
                <a:latin typeface="Times New Roman" panose="02020603050405020304" pitchFamily="18" charset="0"/>
                <a:cs typeface="Times New Roman" panose="02020603050405020304" pitchFamily="18" charset="0"/>
              </a:rPr>
              <a:t>In this example, we have invested Ben’s $450,000 in the five funds that comprise the </a:t>
            </a:r>
            <a:r>
              <a:rPr lang="en-US" sz="1000" b="0" dirty="0">
                <a:latin typeface="Times New Roman" panose="02020603050405020304" pitchFamily="18" charset="0"/>
                <a:cs typeface="Times New Roman" panose="02020603050405020304" pitchFamily="18" charset="0"/>
              </a:rPr>
              <a:t>Inflation-Smart Strategy. We have taken systematic annual withdrawals based on a 4.5% initial withdrawal rate equal to $20,250. That gives Ben more than enough to meet his $20,000 annual Rising Expenses. </a:t>
            </a:r>
            <a:endParaRPr lang="en-US" sz="1000" b="0" baseline="0" dirty="0">
              <a:latin typeface="Times New Roman" panose="02020603050405020304" pitchFamily="18" charset="0"/>
              <a:cs typeface="Times New Roman" panose="02020603050405020304" pitchFamily="18" charset="0"/>
            </a:endParaRPr>
          </a:p>
          <a:p>
            <a:r>
              <a:rPr lang="en-US" sz="1000" b="0" baseline="0" dirty="0">
                <a:latin typeface="Times New Roman" panose="02020603050405020304" pitchFamily="18" charset="0"/>
                <a:cs typeface="Times New Roman" panose="02020603050405020304" pitchFamily="18" charset="0"/>
              </a:rPr>
              <a:t>Because this income is going to pay for the expenses that are impacted by inflation, we have increased the withdrawals by 3% annually.</a:t>
            </a:r>
            <a:endParaRPr lang="pl-PL" sz="1000" b="0" baseline="0" dirty="0">
              <a:latin typeface="Times New Roman" panose="02020603050405020304" pitchFamily="18" charset="0"/>
              <a:cs typeface="Times New Roman" panose="02020603050405020304" pitchFamily="18" charset="0"/>
            </a:endParaRPr>
          </a:p>
          <a:p>
            <a:endParaRPr lang="en-US" sz="1000" b="0" baseline="0" dirty="0">
              <a:latin typeface="Times New Roman" panose="02020603050405020304" pitchFamily="18" charset="0"/>
              <a:cs typeface="Times New Roman" panose="02020603050405020304" pitchFamily="18" charset="0"/>
            </a:endParaRPr>
          </a:p>
          <a:p>
            <a:r>
              <a:rPr lang="en-US" sz="1000" b="0" dirty="0">
                <a:latin typeface="Times New Roman" panose="02020603050405020304" pitchFamily="18" charset="0"/>
                <a:cs typeface="Times New Roman" panose="02020603050405020304" pitchFamily="18" charset="0"/>
              </a:rPr>
              <a:t>As you can see, Ben took $</a:t>
            </a:r>
            <a:r>
              <a:rPr lang="en-US" sz="1000" b="0" kern="1200" dirty="0">
                <a:solidFill>
                  <a:schemeClr val="tx1"/>
                </a:solidFill>
                <a:latin typeface="Times New Roman" panose="02020603050405020304" pitchFamily="18" charset="0"/>
                <a:cs typeface="Times New Roman" panose="02020603050405020304" pitchFamily="18" charset="0"/>
              </a:rPr>
              <a:t>508,618</a:t>
            </a:r>
            <a:r>
              <a:rPr lang="en-US" sz="1000" b="0" dirty="0">
                <a:latin typeface="Times New Roman" panose="02020603050405020304" pitchFamily="18" charset="0"/>
                <a:cs typeface="Times New Roman" panose="02020603050405020304" pitchFamily="18" charset="0"/>
              </a:rPr>
              <a:t> in withdrawals over the 19-year period.</a:t>
            </a:r>
            <a:endParaRPr lang="pl-PL" sz="1000" b="0" dirty="0">
              <a:latin typeface="Times New Roman" panose="02020603050405020304" pitchFamily="18" charset="0"/>
              <a:cs typeface="Times New Roman" panose="02020603050405020304" pitchFamily="18" charset="0"/>
            </a:endParaRPr>
          </a:p>
          <a:p>
            <a:endParaRPr lang="en-US" sz="1000" b="0" baseline="0" dirty="0">
              <a:latin typeface="Times New Roman" panose="02020603050405020304" pitchFamily="18" charset="0"/>
              <a:cs typeface="Times New Roman" panose="02020603050405020304" pitchFamily="18" charset="0"/>
            </a:endParaRPr>
          </a:p>
          <a:p>
            <a:pPr defTabSz="896989">
              <a:defRPr/>
            </a:pPr>
            <a:r>
              <a:rPr lang="en-US" sz="1000" baseline="0" dirty="0">
                <a:latin typeface="Times New Roman" panose="02020603050405020304" pitchFamily="18" charset="0"/>
                <a:cs typeface="Times New Roman" panose="02020603050405020304" pitchFamily="18" charset="0"/>
              </a:rPr>
              <a:t>Transition: What happened to the account value during that period?</a:t>
            </a:r>
          </a:p>
          <a:p>
            <a:pPr marL="0" marR="0" indent="0" algn="l" defTabSz="914400" rtl="0" eaLnBrk="1" fontAlgn="auto" latinLnBrk="0" hangingPunct="1">
              <a:lnSpc>
                <a:spcPts val="1000"/>
              </a:lnSpc>
              <a:spcBef>
                <a:spcPts val="0"/>
              </a:spcBef>
              <a:spcAft>
                <a:spcPts val="150"/>
              </a:spcAft>
              <a:buClrTx/>
              <a:buSzTx/>
              <a:buFontTx/>
              <a:buNone/>
              <a:tabLst/>
              <a:defRPr/>
            </a:pPr>
            <a:r>
              <a:rPr lang="en-US" sz="1000" dirty="0">
                <a:latin typeface="Times New Roman" panose="02020603050405020304" pitchFamily="18" charset="0"/>
                <a:cs typeface="Times New Roman" panose="02020603050405020304" pitchFamily="18" charset="0"/>
              </a:rPr>
              <a:t>It’s important to note that the amounts withdrawn do not represent dividends or income, but, rather, the proceeds from the sale of shares. This illustration assumes sufficient shares are sold from the shareholder’s account at the time of each withdrawal to provide for the annual withdrawal amount. </a:t>
            </a:r>
            <a:r>
              <a:rPr lang="en-US" sz="1000" b="0" dirty="0">
                <a:latin typeface="Times New Roman" panose="02020603050405020304" pitchFamily="18" charset="0"/>
                <a:cs typeface="Times New Roman" panose="02020603050405020304" pitchFamily="18" charset="0"/>
              </a:rPr>
              <a:t>Investors participating in a systematic withdrawal plan should annually review with their financial advisor the results being obtained and the value of remaining shares. Based on this annual review, individuals can increase or decrease the amount of withdrawals, as appropriate. </a:t>
            </a:r>
            <a:r>
              <a:rPr lang="en-US" sz="1000" b="0" kern="1200" dirty="0">
                <a:solidFill>
                  <a:schemeClr val="tx1"/>
                </a:solidFill>
                <a:effectLst/>
                <a:latin typeface="Times New Roman" panose="02020603050405020304" pitchFamily="18" charset="0"/>
                <a:cs typeface="Times New Roman" panose="02020603050405020304" pitchFamily="18" charset="0"/>
              </a:rPr>
              <a:t>Of course, there is no assurance that any withdrawal strategy will provide sufficient income.</a:t>
            </a:r>
            <a:endParaRPr lang="en-US" sz="1000" b="0" baseline="0" dirty="0">
              <a:latin typeface="Times New Roman" panose="02020603050405020304" pitchFamily="18" charset="0"/>
              <a:cs typeface="Times New Roman" panose="02020603050405020304" pitchFamily="18" charset="0"/>
            </a:endParaRPr>
          </a:p>
          <a:p>
            <a:endParaRPr lang="en-US" sz="1000" b="0" dirty="0">
              <a:latin typeface="Times New Roman" panose="02020603050405020304" pitchFamily="18" charset="0"/>
              <a:cs typeface="Times New Roman" panose="02020603050405020304" pitchFamily="18" charset="0"/>
            </a:endParaRPr>
          </a:p>
        </p:txBody>
      </p:sp>
      <p:sp>
        <p:nvSpPr>
          <p:cNvPr id="5" name="Date Placeholder 4"/>
          <p:cNvSpPr>
            <a:spLocks noGrp="1"/>
          </p:cNvSpPr>
          <p:nvPr>
            <p:ph type="dt" idx="11"/>
          </p:nvPr>
        </p:nvSpPr>
        <p:spPr/>
        <p:txBody>
          <a:bodyPr/>
          <a:lstStyle/>
          <a:p>
            <a:fld id="{2592B9DC-BBD3-44C2-9447-C26D33E76A0D}" type="datetime1">
              <a:rPr lang="en-US" smtClean="0"/>
              <a:t>4/18/2019</a:t>
            </a:fld>
            <a:endParaRPr lang="en-US" dirty="0"/>
          </a:p>
        </p:txBody>
      </p:sp>
      <p:sp>
        <p:nvSpPr>
          <p:cNvPr id="7" name="Slide Number Placeholder 6"/>
          <p:cNvSpPr>
            <a:spLocks noGrp="1"/>
          </p:cNvSpPr>
          <p:nvPr>
            <p:ph type="sldNum" sz="quarter" idx="13"/>
          </p:nvPr>
        </p:nvSpPr>
        <p:spPr/>
        <p:txBody>
          <a:bodyPr/>
          <a:lstStyle/>
          <a:p>
            <a:fld id="{4FBD5869-E701-44DB-B9C5-C7F7FB528C06}" type="slidenum">
              <a:rPr lang="en-US" smtClean="0"/>
              <a:pPr/>
              <a:t>48</a:t>
            </a:fld>
            <a:endParaRPr lang="en-US" dirty="0"/>
          </a:p>
        </p:txBody>
      </p:sp>
      <p:sp>
        <p:nvSpPr>
          <p:cNvPr id="8" name="Header Placeholder 3">
            <a:extLst>
              <a:ext uri="{FF2B5EF4-FFF2-40B4-BE49-F238E27FC236}">
                <a16:creationId xmlns:a16="http://schemas.microsoft.com/office/drawing/2014/main" id="{89F0A7A7-1F82-4506-AC11-8B0907825039}"/>
              </a:ext>
            </a:extLst>
          </p:cNvPr>
          <p:cNvSpPr txBox="1">
            <a:spLocks/>
          </p:cNvSpPr>
          <p:nvPr/>
        </p:nvSpPr>
        <p:spPr>
          <a:xfrm>
            <a:off x="228600" y="228600"/>
            <a:ext cx="5120640" cy="274320"/>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Generating Income for Living</a:t>
            </a:r>
            <a:endParaRPr lang="en-US" dirty="0"/>
          </a:p>
        </p:txBody>
      </p:sp>
      <p:sp>
        <p:nvSpPr>
          <p:cNvPr id="9" name="Footer Placeholder 5">
            <a:extLst>
              <a:ext uri="{FF2B5EF4-FFF2-40B4-BE49-F238E27FC236}">
                <a16:creationId xmlns:a16="http://schemas.microsoft.com/office/drawing/2014/main" id="{A3389A2B-24C9-4523-A18A-8750603445ED}"/>
              </a:ext>
            </a:extLst>
          </p:cNvPr>
          <p:cNvSpPr txBox="1">
            <a:spLocks/>
          </p:cNvSpPr>
          <p:nvPr/>
        </p:nvSpPr>
        <p:spPr>
          <a:xfrm>
            <a:off x="5394960" y="228600"/>
            <a:ext cx="1371600" cy="274320"/>
          </a:xfrm>
          <a:prstGeom prst="rect">
            <a:avLst/>
          </a:prstGeom>
        </p:spPr>
        <p:txBody>
          <a:bodyPr vert="horz" lIns="0" tIns="0" rIns="0" bIns="0" rtlCol="0" anchor="t"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l-PL"/>
              <a:t>RTSI CUPPT 07</a:t>
            </a:r>
            <a:r>
              <a:rPr lang="en-US"/>
              <a:t>/</a:t>
            </a:r>
            <a:r>
              <a:rPr lang="pl-PL"/>
              <a:t>18</a:t>
            </a:r>
            <a:endParaRPr lang="en-US" dirty="0"/>
          </a:p>
        </p:txBody>
      </p:sp>
    </p:spTree>
    <p:extLst>
      <p:ext uri="{BB962C8B-B14F-4D97-AF65-F5344CB8AC3E}">
        <p14:creationId xmlns:p14="http://schemas.microsoft.com/office/powerpoint/2010/main" val="4006103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Times New Roman" panose="02020603050405020304" pitchFamily="18" charset="0"/>
                <a:cs typeface="Times New Roman" panose="02020603050405020304" pitchFamily="18" charset="0"/>
              </a:rPr>
              <a:t>Main Point: People aren’t always in control.</a:t>
            </a:r>
          </a:p>
          <a:p>
            <a:endParaRPr lang="en-US" sz="1000" b="0" dirty="0">
              <a:latin typeface="Times New Roman" panose="02020603050405020304" pitchFamily="18" charset="0"/>
              <a:cs typeface="Times New Roman" panose="02020603050405020304" pitchFamily="18" charset="0"/>
            </a:endParaRPr>
          </a:p>
          <a:p>
            <a:r>
              <a:rPr lang="en-US" sz="1000" b="0" dirty="0">
                <a:latin typeface="Times New Roman" panose="02020603050405020304" pitchFamily="18" charset="0"/>
                <a:cs typeface="Times New Roman" panose="02020603050405020304" pitchFamily="18" charset="0"/>
              </a:rPr>
              <a:t>According to our recent RISE Survey, 22% of retirees under age 65 retired due to circumstances beyond their control.</a:t>
            </a:r>
            <a:r>
              <a:rPr lang="en-US" sz="1000" b="0" baseline="30000" dirty="0">
                <a:latin typeface="Times New Roman" panose="02020603050405020304" pitchFamily="18" charset="0"/>
                <a:cs typeface="Times New Roman" panose="02020603050405020304" pitchFamily="18" charset="0"/>
              </a:rPr>
              <a:t>1</a:t>
            </a:r>
            <a:r>
              <a:rPr lang="en-US" sz="1000" b="0" dirty="0">
                <a:latin typeface="Times New Roman" panose="02020603050405020304" pitchFamily="18" charset="0"/>
                <a:cs typeface="Times New Roman" panose="02020603050405020304" pitchFamily="18" charset="0"/>
              </a:rPr>
              <a:t> Perhaps it was due to a layoff or a health issue. Things don’t always go as planned, so being prepared for the unexpected is always a good idea.</a:t>
            </a:r>
          </a:p>
          <a:p>
            <a:endParaRPr lang="en-US" sz="1000" b="0" dirty="0">
              <a:latin typeface="Times New Roman" panose="02020603050405020304" pitchFamily="18" charset="0"/>
              <a:cs typeface="Times New Roman" panose="02020603050405020304" pitchFamily="18" charset="0"/>
            </a:endParaRPr>
          </a:p>
          <a:p>
            <a:r>
              <a:rPr lang="en-US" sz="1000" b="0" dirty="0">
                <a:latin typeface="Times New Roman" panose="02020603050405020304" pitchFamily="18" charset="0"/>
                <a:cs typeface="Times New Roman" panose="02020603050405020304" pitchFamily="18" charset="0"/>
              </a:rPr>
              <a:t>1. The Franklin Templeton Retirement Income Strategies and Expectations (RISE) survey, 2018.</a:t>
            </a:r>
          </a:p>
          <a:p>
            <a:endParaRPr lang="en-US" dirty="0"/>
          </a:p>
        </p:txBody>
      </p:sp>
      <p:sp>
        <p:nvSpPr>
          <p:cNvPr id="5" name="Date Placeholder 4"/>
          <p:cNvSpPr>
            <a:spLocks noGrp="1"/>
          </p:cNvSpPr>
          <p:nvPr>
            <p:ph type="dt" idx="11"/>
          </p:nvPr>
        </p:nvSpPr>
        <p:spPr/>
        <p:txBody>
          <a:bodyPr/>
          <a:lstStyle/>
          <a:p>
            <a:fld id="{87572F6F-F784-4622-A001-4DEA44670615}" type="datetime1">
              <a:rPr lang="en-US" smtClean="0"/>
              <a:t>4/18/2019</a:t>
            </a:fld>
            <a:endParaRPr lang="en-US" dirty="0"/>
          </a:p>
        </p:txBody>
      </p:sp>
      <p:sp>
        <p:nvSpPr>
          <p:cNvPr id="7" name="Slide Number Placeholder 6"/>
          <p:cNvSpPr>
            <a:spLocks noGrp="1"/>
          </p:cNvSpPr>
          <p:nvPr>
            <p:ph type="sldNum" sz="quarter" idx="13"/>
          </p:nvPr>
        </p:nvSpPr>
        <p:spPr/>
        <p:txBody>
          <a:bodyPr/>
          <a:lstStyle/>
          <a:p>
            <a:fld id="{4FBD5869-E701-44DB-B9C5-C7F7FB528C06}" type="slidenum">
              <a:rPr lang="en-US" smtClean="0"/>
              <a:pPr/>
              <a:t>4</a:t>
            </a:fld>
            <a:endParaRPr lang="en-US" dirty="0"/>
          </a:p>
        </p:txBody>
      </p:sp>
      <p:sp>
        <p:nvSpPr>
          <p:cNvPr id="8" name="Header Placeholder 3">
            <a:extLst>
              <a:ext uri="{FF2B5EF4-FFF2-40B4-BE49-F238E27FC236}">
                <a16:creationId xmlns:a16="http://schemas.microsoft.com/office/drawing/2014/main" id="{A1506972-0333-42A1-9384-2CE30D6021B7}"/>
              </a:ext>
            </a:extLst>
          </p:cNvPr>
          <p:cNvSpPr txBox="1">
            <a:spLocks/>
          </p:cNvSpPr>
          <p:nvPr/>
        </p:nvSpPr>
        <p:spPr>
          <a:xfrm>
            <a:off x="228600" y="228600"/>
            <a:ext cx="5120640" cy="274320"/>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Generating Income for Living</a:t>
            </a:r>
            <a:endParaRPr lang="en-US" dirty="0"/>
          </a:p>
        </p:txBody>
      </p:sp>
      <p:sp>
        <p:nvSpPr>
          <p:cNvPr id="9" name="Footer Placeholder 5">
            <a:extLst>
              <a:ext uri="{FF2B5EF4-FFF2-40B4-BE49-F238E27FC236}">
                <a16:creationId xmlns:a16="http://schemas.microsoft.com/office/drawing/2014/main" id="{0D618357-35EF-492D-942D-C48446348D74}"/>
              </a:ext>
            </a:extLst>
          </p:cNvPr>
          <p:cNvSpPr txBox="1">
            <a:spLocks/>
          </p:cNvSpPr>
          <p:nvPr/>
        </p:nvSpPr>
        <p:spPr>
          <a:xfrm>
            <a:off x="5394960" y="228600"/>
            <a:ext cx="1371600" cy="274320"/>
          </a:xfrm>
          <a:prstGeom prst="rect">
            <a:avLst/>
          </a:prstGeom>
        </p:spPr>
        <p:txBody>
          <a:bodyPr vert="horz" lIns="0" tIns="0" rIns="0" bIns="0" rtlCol="0" anchor="t"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l-PL"/>
              <a:t>RTSI CUPPT 07</a:t>
            </a:r>
            <a:r>
              <a:rPr lang="en-US"/>
              <a:t>/</a:t>
            </a:r>
            <a:r>
              <a:rPr lang="pl-PL"/>
              <a:t>18</a:t>
            </a:r>
            <a:endParaRPr lang="en-US" dirty="0"/>
          </a:p>
        </p:txBody>
      </p:sp>
    </p:spTree>
    <p:extLst>
      <p:ext uri="{BB962C8B-B14F-4D97-AF65-F5344CB8AC3E}">
        <p14:creationId xmlns:p14="http://schemas.microsoft.com/office/powerpoint/2010/main" val="17692385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Times New Roman" panose="02020603050405020304" pitchFamily="18" charset="0"/>
                <a:cs typeface="Times New Roman" panose="02020603050405020304" pitchFamily="18" charset="0"/>
              </a:rPr>
              <a:t>Main Point: Account value after withdrawals.</a:t>
            </a:r>
          </a:p>
          <a:p>
            <a:endParaRPr lang="en-US" sz="1100" b="0" dirty="0">
              <a:latin typeface="Times New Roman" panose="02020603050405020304" pitchFamily="18" charset="0"/>
              <a:cs typeface="Times New Roman" panose="02020603050405020304" pitchFamily="18" charset="0"/>
            </a:endParaRPr>
          </a:p>
          <a:p>
            <a:r>
              <a:rPr lang="en-US" sz="1100" b="0" dirty="0">
                <a:latin typeface="Times New Roman" panose="02020603050405020304" pitchFamily="18" charset="0"/>
                <a:cs typeface="Times New Roman" panose="02020603050405020304" pitchFamily="18" charset="0"/>
              </a:rPr>
              <a:t>While the amount of Ben’s annual withdrawals grew to keep up with inflation, his investment account’s value also ended this 19-year period higher than where it had started. Even after taking $508,618  in total withdrawals, the value of Ben’s initial $450,000 investment grew to $</a:t>
            </a:r>
            <a:r>
              <a:rPr lang="en-US" sz="1100" b="0" kern="1200" dirty="0">
                <a:solidFill>
                  <a:schemeClr val="tx1"/>
                </a:solidFill>
                <a:latin typeface="Times New Roman" panose="02020603050405020304" pitchFamily="18" charset="0"/>
                <a:cs typeface="Times New Roman" panose="02020603050405020304" pitchFamily="18" charset="0"/>
              </a:rPr>
              <a:t>756,574</a:t>
            </a:r>
            <a:r>
              <a:rPr lang="en-US" sz="1100" b="0" dirty="0">
                <a:latin typeface="Times New Roman" panose="02020603050405020304" pitchFamily="18" charset="0"/>
                <a:cs typeface="Times New Roman" panose="02020603050405020304" pitchFamily="18" charset="0"/>
              </a:rPr>
              <a:t>.</a:t>
            </a:r>
          </a:p>
          <a:p>
            <a:endParaRPr lang="en-US" sz="1100" b="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Summary: In this example, in the end, by dividing up his expenses and income sources, it became very easy for Ben and his financial advisor to build his plan. More conservative investment strategies were associated with his Fixed expenses and higher risk, more growth-oriented investment strategies were associated with his Rising and Discretionary expenses.</a:t>
            </a:r>
            <a:endParaRPr lang="en-US" sz="1100" baseline="0" dirty="0">
              <a:latin typeface="Times New Roman" panose="02020603050405020304" pitchFamily="18" charset="0"/>
              <a:cs typeface="Times New Roman" panose="02020603050405020304" pitchFamily="18" charset="0"/>
            </a:endParaRPr>
          </a:p>
          <a:p>
            <a:endParaRPr lang="en-US" sz="1100" baseline="0"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Times New Roman" panose="02020603050405020304" pitchFamily="18" charset="0"/>
                <a:cs typeface="Times New Roman" panose="02020603050405020304" pitchFamily="18" charset="0"/>
              </a:rPr>
              <a:t>It’s important to note that the amounts withdrawn do not represent dividends or income, but, rather, the proceeds from the sale of shares. This illustration assumes sufficient shares are sold from the shareholder’s account at the time of each withdrawal to provide for the annual withdrawal amount. </a:t>
            </a:r>
            <a:r>
              <a:rPr lang="en-US" sz="1100" b="0" dirty="0">
                <a:latin typeface="Times New Roman" panose="02020603050405020304" pitchFamily="18" charset="0"/>
                <a:cs typeface="Times New Roman" panose="02020603050405020304" pitchFamily="18" charset="0"/>
              </a:rPr>
              <a:t>Investors participating in a systematic withdrawal plan should annually review with their financial advisor the results being obtained and the value of remaining shares. Based on this annual review, individuals can increase or decrease the amount of withdrawals, as appropriate. </a:t>
            </a:r>
            <a:r>
              <a:rPr lang="en-US" sz="1100" b="0" kern="1200" dirty="0">
                <a:solidFill>
                  <a:schemeClr val="tx1"/>
                </a:solidFill>
                <a:effectLst/>
                <a:latin typeface="Times New Roman" panose="02020603050405020304" pitchFamily="18" charset="0"/>
                <a:cs typeface="Times New Roman" panose="02020603050405020304" pitchFamily="18" charset="0"/>
              </a:rPr>
              <a:t>Of course, there is no assurance that any withdrawal strategy will provide sufficient income.</a:t>
            </a:r>
            <a:endParaRPr lang="en-US" sz="1100" b="0" baseline="0" dirty="0">
              <a:latin typeface="Times New Roman" panose="02020603050405020304" pitchFamily="18" charset="0"/>
              <a:cs typeface="Times New Roman" panose="02020603050405020304" pitchFamily="18" charset="0"/>
            </a:endParaRPr>
          </a:p>
          <a:p>
            <a:endParaRPr lang="en-US" sz="1100" b="0" baseline="0" dirty="0">
              <a:latin typeface="Times New Roman" panose="02020603050405020304" pitchFamily="18" charset="0"/>
              <a:cs typeface="Times New Roman" panose="02020603050405020304" pitchFamily="18" charset="0"/>
            </a:endParaRPr>
          </a:p>
          <a:p>
            <a:endParaRPr lang="en-US" sz="1100" b="0" baseline="0" dirty="0">
              <a:latin typeface="Times New Roman" panose="02020603050405020304" pitchFamily="18" charset="0"/>
              <a:cs typeface="Times New Roman" panose="02020603050405020304" pitchFamily="18" charset="0"/>
            </a:endParaRPr>
          </a:p>
          <a:p>
            <a:endParaRPr lang="en-US" sz="1100" b="0" dirty="0">
              <a:latin typeface="Times New Roman" panose="02020603050405020304" pitchFamily="18" charset="0"/>
              <a:cs typeface="Times New Roman" panose="02020603050405020304" pitchFamily="18" charset="0"/>
            </a:endParaRPr>
          </a:p>
        </p:txBody>
      </p:sp>
      <p:sp>
        <p:nvSpPr>
          <p:cNvPr id="5" name="Date Placeholder 4"/>
          <p:cNvSpPr>
            <a:spLocks noGrp="1"/>
          </p:cNvSpPr>
          <p:nvPr>
            <p:ph type="dt" idx="11"/>
          </p:nvPr>
        </p:nvSpPr>
        <p:spPr/>
        <p:txBody>
          <a:bodyPr/>
          <a:lstStyle/>
          <a:p>
            <a:fld id="{2592B9DC-BBD3-44C2-9447-C26D33E76A0D}" type="datetime1">
              <a:rPr lang="en-US" smtClean="0"/>
              <a:t>4/18/2019</a:t>
            </a:fld>
            <a:endParaRPr lang="en-US" dirty="0"/>
          </a:p>
        </p:txBody>
      </p:sp>
      <p:sp>
        <p:nvSpPr>
          <p:cNvPr id="7" name="Slide Number Placeholder 6"/>
          <p:cNvSpPr>
            <a:spLocks noGrp="1"/>
          </p:cNvSpPr>
          <p:nvPr>
            <p:ph type="sldNum" sz="quarter" idx="13"/>
          </p:nvPr>
        </p:nvSpPr>
        <p:spPr/>
        <p:txBody>
          <a:bodyPr/>
          <a:lstStyle/>
          <a:p>
            <a:fld id="{4FBD5869-E701-44DB-B9C5-C7F7FB528C06}" type="slidenum">
              <a:rPr lang="en-US" smtClean="0"/>
              <a:pPr/>
              <a:t>49</a:t>
            </a:fld>
            <a:endParaRPr lang="en-US" dirty="0"/>
          </a:p>
        </p:txBody>
      </p:sp>
      <p:sp>
        <p:nvSpPr>
          <p:cNvPr id="10" name="Header Placeholder 3">
            <a:extLst>
              <a:ext uri="{FF2B5EF4-FFF2-40B4-BE49-F238E27FC236}">
                <a16:creationId xmlns:a16="http://schemas.microsoft.com/office/drawing/2014/main" id="{0CA5F6C7-7568-4ED7-B45D-0A2605BE6449}"/>
              </a:ext>
            </a:extLst>
          </p:cNvPr>
          <p:cNvSpPr txBox="1">
            <a:spLocks/>
          </p:cNvSpPr>
          <p:nvPr/>
        </p:nvSpPr>
        <p:spPr>
          <a:xfrm>
            <a:off x="228600" y="228600"/>
            <a:ext cx="5120640" cy="274320"/>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Generating Income for Living</a:t>
            </a:r>
            <a:endParaRPr lang="en-US" dirty="0"/>
          </a:p>
        </p:txBody>
      </p:sp>
      <p:sp>
        <p:nvSpPr>
          <p:cNvPr id="11" name="Footer Placeholder 5">
            <a:extLst>
              <a:ext uri="{FF2B5EF4-FFF2-40B4-BE49-F238E27FC236}">
                <a16:creationId xmlns:a16="http://schemas.microsoft.com/office/drawing/2014/main" id="{D6CD849C-C643-4E74-9AAC-843D0F6DE097}"/>
              </a:ext>
            </a:extLst>
          </p:cNvPr>
          <p:cNvSpPr txBox="1">
            <a:spLocks/>
          </p:cNvSpPr>
          <p:nvPr/>
        </p:nvSpPr>
        <p:spPr>
          <a:xfrm>
            <a:off x="5394960" y="228600"/>
            <a:ext cx="1371600" cy="274320"/>
          </a:xfrm>
          <a:prstGeom prst="rect">
            <a:avLst/>
          </a:prstGeom>
        </p:spPr>
        <p:txBody>
          <a:bodyPr vert="horz" lIns="0" tIns="0" rIns="0" bIns="0" rtlCol="0" anchor="t"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l-PL"/>
              <a:t>RTSI CUPPT 07</a:t>
            </a:r>
            <a:r>
              <a:rPr lang="en-US"/>
              <a:t>/</a:t>
            </a:r>
            <a:r>
              <a:rPr lang="pl-PL"/>
              <a:t>18</a:t>
            </a:r>
            <a:endParaRPr lang="en-US" dirty="0"/>
          </a:p>
        </p:txBody>
      </p:sp>
    </p:spTree>
    <p:extLst>
      <p:ext uri="{BB962C8B-B14F-4D97-AF65-F5344CB8AC3E}">
        <p14:creationId xmlns:p14="http://schemas.microsoft.com/office/powerpoint/2010/main" val="30301002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b="1" dirty="0">
                <a:latin typeface="Times New Roman" pitchFamily="18" charset="0"/>
                <a:ea typeface="Geneva" pitchFamily="32" charset="-128"/>
                <a:cs typeface="Times New Roman" pitchFamily="18" charset="0"/>
              </a:rPr>
              <a:t>Main Point: Review standardized average annual total returns.</a:t>
            </a:r>
          </a:p>
          <a:p>
            <a:endParaRPr lang="en-US" dirty="0"/>
          </a:p>
        </p:txBody>
      </p:sp>
      <p:sp>
        <p:nvSpPr>
          <p:cNvPr id="5" name="Date Placeholder 4"/>
          <p:cNvSpPr>
            <a:spLocks noGrp="1"/>
          </p:cNvSpPr>
          <p:nvPr>
            <p:ph type="dt" idx="11"/>
          </p:nvPr>
        </p:nvSpPr>
        <p:spPr/>
        <p:txBody>
          <a:bodyPr/>
          <a:lstStyle/>
          <a:p>
            <a:fld id="{5B7A3926-FFAB-4FFD-A8CF-A587048D0807}" type="datetime1">
              <a:rPr lang="en-US" smtClean="0"/>
              <a:t>4/18/2019</a:t>
            </a:fld>
            <a:endParaRPr lang="en-US" dirty="0"/>
          </a:p>
        </p:txBody>
      </p:sp>
      <p:sp>
        <p:nvSpPr>
          <p:cNvPr id="7" name="Slide Number Placeholder 6"/>
          <p:cNvSpPr>
            <a:spLocks noGrp="1"/>
          </p:cNvSpPr>
          <p:nvPr>
            <p:ph type="sldNum" sz="quarter" idx="13"/>
          </p:nvPr>
        </p:nvSpPr>
        <p:spPr/>
        <p:txBody>
          <a:bodyPr/>
          <a:lstStyle/>
          <a:p>
            <a:fld id="{4FBD5869-E701-44DB-B9C5-C7F7FB528C06}" type="slidenum">
              <a:rPr lang="en-US" smtClean="0"/>
              <a:pPr/>
              <a:t>50</a:t>
            </a:fld>
            <a:endParaRPr lang="en-US" dirty="0"/>
          </a:p>
        </p:txBody>
      </p:sp>
      <p:sp>
        <p:nvSpPr>
          <p:cNvPr id="8" name="Header Placeholder 3">
            <a:extLst>
              <a:ext uri="{FF2B5EF4-FFF2-40B4-BE49-F238E27FC236}">
                <a16:creationId xmlns:a16="http://schemas.microsoft.com/office/drawing/2014/main" id="{81C88C27-135D-4788-9032-2C7AE1BFDEDB}"/>
              </a:ext>
            </a:extLst>
          </p:cNvPr>
          <p:cNvSpPr txBox="1">
            <a:spLocks/>
          </p:cNvSpPr>
          <p:nvPr/>
        </p:nvSpPr>
        <p:spPr>
          <a:xfrm>
            <a:off x="228600" y="228600"/>
            <a:ext cx="5120640" cy="274320"/>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Generating Income for Living</a:t>
            </a:r>
            <a:endParaRPr lang="en-US" dirty="0"/>
          </a:p>
        </p:txBody>
      </p:sp>
      <p:sp>
        <p:nvSpPr>
          <p:cNvPr id="9" name="Footer Placeholder 5">
            <a:extLst>
              <a:ext uri="{FF2B5EF4-FFF2-40B4-BE49-F238E27FC236}">
                <a16:creationId xmlns:a16="http://schemas.microsoft.com/office/drawing/2014/main" id="{3CF9888F-E73A-4527-8056-24C094740369}"/>
              </a:ext>
            </a:extLst>
          </p:cNvPr>
          <p:cNvSpPr txBox="1">
            <a:spLocks/>
          </p:cNvSpPr>
          <p:nvPr/>
        </p:nvSpPr>
        <p:spPr>
          <a:xfrm>
            <a:off x="5394960" y="228600"/>
            <a:ext cx="1371600" cy="274320"/>
          </a:xfrm>
          <a:prstGeom prst="rect">
            <a:avLst/>
          </a:prstGeom>
        </p:spPr>
        <p:txBody>
          <a:bodyPr vert="horz" lIns="0" tIns="0" rIns="0" bIns="0" rtlCol="0" anchor="t"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l-PL"/>
              <a:t>RTSI CUPPT 07</a:t>
            </a:r>
            <a:r>
              <a:rPr lang="en-US"/>
              <a:t>/</a:t>
            </a:r>
            <a:r>
              <a:rPr lang="pl-PL"/>
              <a:t>18</a:t>
            </a:r>
            <a:endParaRPr lang="en-US" dirty="0"/>
          </a:p>
        </p:txBody>
      </p:sp>
    </p:spTree>
    <p:extLst>
      <p:ext uri="{BB962C8B-B14F-4D97-AF65-F5344CB8AC3E}">
        <p14:creationId xmlns:p14="http://schemas.microsoft.com/office/powerpoint/2010/main" val="12846877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123"/>
              </a:spcAft>
              <a:defRPr/>
            </a:pPr>
            <a:r>
              <a:rPr lang="en-US" b="1" dirty="0">
                <a:latin typeface="Times New Roman" pitchFamily="18" charset="0"/>
                <a:ea typeface="Geneva" pitchFamily="32" charset="-128"/>
                <a:cs typeface="Times New Roman" pitchFamily="18" charset="0"/>
              </a:rPr>
              <a:t>Main</a:t>
            </a:r>
            <a:r>
              <a:rPr lang="en-US" b="1" baseline="0" dirty="0">
                <a:latin typeface="Times New Roman" pitchFamily="18" charset="0"/>
                <a:ea typeface="Geneva" pitchFamily="32" charset="-128"/>
                <a:cs typeface="Times New Roman" pitchFamily="18" charset="0"/>
              </a:rPr>
              <a:t> Point: Review 30-Day Standardized Yields and Distribution Rates.</a:t>
            </a:r>
          </a:p>
          <a:p>
            <a:endParaRPr lang="en-US" dirty="0"/>
          </a:p>
        </p:txBody>
      </p:sp>
      <p:sp>
        <p:nvSpPr>
          <p:cNvPr id="5" name="Date Placeholder 4"/>
          <p:cNvSpPr>
            <a:spLocks noGrp="1"/>
          </p:cNvSpPr>
          <p:nvPr>
            <p:ph type="dt" idx="11"/>
          </p:nvPr>
        </p:nvSpPr>
        <p:spPr/>
        <p:txBody>
          <a:bodyPr/>
          <a:lstStyle/>
          <a:p>
            <a:fld id="{5B7A3926-FFAB-4FFD-A8CF-A587048D0807}" type="datetime1">
              <a:rPr lang="en-US" smtClean="0"/>
              <a:t>4/18/2019</a:t>
            </a:fld>
            <a:endParaRPr lang="en-US" dirty="0"/>
          </a:p>
        </p:txBody>
      </p:sp>
      <p:sp>
        <p:nvSpPr>
          <p:cNvPr id="7" name="Slide Number Placeholder 6"/>
          <p:cNvSpPr>
            <a:spLocks noGrp="1"/>
          </p:cNvSpPr>
          <p:nvPr>
            <p:ph type="sldNum" sz="quarter" idx="13"/>
          </p:nvPr>
        </p:nvSpPr>
        <p:spPr/>
        <p:txBody>
          <a:bodyPr/>
          <a:lstStyle/>
          <a:p>
            <a:fld id="{4FBD5869-E701-44DB-B9C5-C7F7FB528C06}" type="slidenum">
              <a:rPr lang="en-US" smtClean="0"/>
              <a:pPr/>
              <a:t>51</a:t>
            </a:fld>
            <a:endParaRPr lang="en-US" dirty="0"/>
          </a:p>
        </p:txBody>
      </p:sp>
      <p:sp>
        <p:nvSpPr>
          <p:cNvPr id="8" name="Header Placeholder 3">
            <a:extLst>
              <a:ext uri="{FF2B5EF4-FFF2-40B4-BE49-F238E27FC236}">
                <a16:creationId xmlns:a16="http://schemas.microsoft.com/office/drawing/2014/main" id="{4F04A544-B8C1-467A-95FA-18851FB6F6C4}"/>
              </a:ext>
            </a:extLst>
          </p:cNvPr>
          <p:cNvSpPr txBox="1">
            <a:spLocks/>
          </p:cNvSpPr>
          <p:nvPr/>
        </p:nvSpPr>
        <p:spPr>
          <a:xfrm>
            <a:off x="228600" y="228600"/>
            <a:ext cx="5120640" cy="274320"/>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Generating Income for Living</a:t>
            </a:r>
            <a:endParaRPr lang="en-US" dirty="0"/>
          </a:p>
        </p:txBody>
      </p:sp>
      <p:sp>
        <p:nvSpPr>
          <p:cNvPr id="9" name="Footer Placeholder 5">
            <a:extLst>
              <a:ext uri="{FF2B5EF4-FFF2-40B4-BE49-F238E27FC236}">
                <a16:creationId xmlns:a16="http://schemas.microsoft.com/office/drawing/2014/main" id="{439109F9-2F37-4700-ACBA-73EDF2BB8555}"/>
              </a:ext>
            </a:extLst>
          </p:cNvPr>
          <p:cNvSpPr txBox="1">
            <a:spLocks/>
          </p:cNvSpPr>
          <p:nvPr/>
        </p:nvSpPr>
        <p:spPr>
          <a:xfrm>
            <a:off x="5394960" y="228600"/>
            <a:ext cx="1371600" cy="274320"/>
          </a:xfrm>
          <a:prstGeom prst="rect">
            <a:avLst/>
          </a:prstGeom>
        </p:spPr>
        <p:txBody>
          <a:bodyPr vert="horz" lIns="0" tIns="0" rIns="0" bIns="0" rtlCol="0" anchor="t"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l-PL"/>
              <a:t>RTSI CUPPT 07</a:t>
            </a:r>
            <a:r>
              <a:rPr lang="en-US"/>
              <a:t>/</a:t>
            </a:r>
            <a:r>
              <a:rPr lang="pl-PL"/>
              <a:t>18</a:t>
            </a:r>
            <a:endParaRPr lang="en-US" dirty="0"/>
          </a:p>
        </p:txBody>
      </p:sp>
    </p:spTree>
    <p:extLst>
      <p:ext uri="{BB962C8B-B14F-4D97-AF65-F5344CB8AC3E}">
        <p14:creationId xmlns:p14="http://schemas.microsoft.com/office/powerpoint/2010/main" val="14730299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97"/>
              </a:spcBef>
              <a:spcAft>
                <a:spcPts val="297"/>
              </a:spcAft>
            </a:pPr>
            <a:r>
              <a:rPr lang="en-US" b="1" dirty="0">
                <a:latin typeface="Times New Roman" pitchFamily="18" charset="0"/>
                <a:cs typeface="Times New Roman" pitchFamily="18" charset="0"/>
              </a:rPr>
              <a:t>Main Point: Fund Descriptions</a:t>
            </a:r>
            <a:r>
              <a:rPr lang="en-US" b="1" baseline="0" dirty="0">
                <a:latin typeface="Times New Roman" pitchFamily="18" charset="0"/>
                <a:cs typeface="Times New Roman" pitchFamily="18" charset="0"/>
              </a:rPr>
              <a:t> and Risks</a:t>
            </a:r>
          </a:p>
          <a:p>
            <a:pPr>
              <a:spcBef>
                <a:spcPts val="297"/>
              </a:spcBef>
              <a:spcAft>
                <a:spcPts val="297"/>
              </a:spcAft>
            </a:pPr>
            <a:r>
              <a:rPr lang="en-US" b="0" dirty="0">
                <a:latin typeface="Times New Roman" pitchFamily="18" charset="0"/>
                <a:cs typeface="Times New Roman" pitchFamily="18" charset="0"/>
              </a:rPr>
              <a:t>[Read slide]</a:t>
            </a:r>
          </a:p>
          <a:p>
            <a:endParaRPr lang="en-US" dirty="0"/>
          </a:p>
        </p:txBody>
      </p:sp>
      <p:sp>
        <p:nvSpPr>
          <p:cNvPr id="5" name="Date Placeholder 4"/>
          <p:cNvSpPr>
            <a:spLocks noGrp="1"/>
          </p:cNvSpPr>
          <p:nvPr>
            <p:ph type="dt" idx="11"/>
          </p:nvPr>
        </p:nvSpPr>
        <p:spPr/>
        <p:txBody>
          <a:bodyPr/>
          <a:lstStyle/>
          <a:p>
            <a:fld id="{6D18DCBE-220C-482B-9D42-0AAE14DCD9E4}" type="datetime1">
              <a:rPr lang="en-US" smtClean="0"/>
              <a:t>4/18/2019</a:t>
            </a:fld>
            <a:endParaRPr lang="en-US" dirty="0"/>
          </a:p>
        </p:txBody>
      </p:sp>
      <p:sp>
        <p:nvSpPr>
          <p:cNvPr id="7" name="Slide Number Placeholder 6"/>
          <p:cNvSpPr>
            <a:spLocks noGrp="1"/>
          </p:cNvSpPr>
          <p:nvPr>
            <p:ph type="sldNum" sz="quarter" idx="13"/>
          </p:nvPr>
        </p:nvSpPr>
        <p:spPr/>
        <p:txBody>
          <a:bodyPr/>
          <a:lstStyle/>
          <a:p>
            <a:fld id="{4FBD5869-E701-44DB-B9C5-C7F7FB528C06}" type="slidenum">
              <a:rPr lang="en-US" smtClean="0"/>
              <a:pPr/>
              <a:t>52</a:t>
            </a:fld>
            <a:endParaRPr lang="en-US" dirty="0"/>
          </a:p>
        </p:txBody>
      </p:sp>
      <p:sp>
        <p:nvSpPr>
          <p:cNvPr id="8" name="Header Placeholder 3">
            <a:extLst>
              <a:ext uri="{FF2B5EF4-FFF2-40B4-BE49-F238E27FC236}">
                <a16:creationId xmlns:a16="http://schemas.microsoft.com/office/drawing/2014/main" id="{1A92B965-6981-4A27-826C-797B26850363}"/>
              </a:ext>
            </a:extLst>
          </p:cNvPr>
          <p:cNvSpPr txBox="1">
            <a:spLocks/>
          </p:cNvSpPr>
          <p:nvPr/>
        </p:nvSpPr>
        <p:spPr>
          <a:xfrm>
            <a:off x="228600" y="228600"/>
            <a:ext cx="5120640" cy="274320"/>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Generating Income for Living</a:t>
            </a:r>
            <a:endParaRPr lang="en-US" dirty="0"/>
          </a:p>
        </p:txBody>
      </p:sp>
      <p:sp>
        <p:nvSpPr>
          <p:cNvPr id="9" name="Footer Placeholder 5">
            <a:extLst>
              <a:ext uri="{FF2B5EF4-FFF2-40B4-BE49-F238E27FC236}">
                <a16:creationId xmlns:a16="http://schemas.microsoft.com/office/drawing/2014/main" id="{4FD162AA-DEDA-4A20-9C2A-01A04D2A7744}"/>
              </a:ext>
            </a:extLst>
          </p:cNvPr>
          <p:cNvSpPr txBox="1">
            <a:spLocks/>
          </p:cNvSpPr>
          <p:nvPr/>
        </p:nvSpPr>
        <p:spPr>
          <a:xfrm>
            <a:off x="5394960" y="228600"/>
            <a:ext cx="1371600" cy="274320"/>
          </a:xfrm>
          <a:prstGeom prst="rect">
            <a:avLst/>
          </a:prstGeom>
        </p:spPr>
        <p:txBody>
          <a:bodyPr vert="horz" lIns="0" tIns="0" rIns="0" bIns="0" rtlCol="0" anchor="t"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l-PL"/>
              <a:t>RTSI CUPPT 07</a:t>
            </a:r>
            <a:r>
              <a:rPr lang="en-US"/>
              <a:t>/</a:t>
            </a:r>
            <a:r>
              <a:rPr lang="pl-PL"/>
              <a:t>18</a:t>
            </a:r>
            <a:endParaRPr lang="en-US" dirty="0"/>
          </a:p>
        </p:txBody>
      </p:sp>
    </p:spTree>
    <p:extLst>
      <p:ext uri="{BB962C8B-B14F-4D97-AF65-F5344CB8AC3E}">
        <p14:creationId xmlns:p14="http://schemas.microsoft.com/office/powerpoint/2010/main" val="22824368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97"/>
              </a:spcBef>
              <a:spcAft>
                <a:spcPts val="297"/>
              </a:spcAft>
            </a:pPr>
            <a:r>
              <a:rPr lang="en-US" b="1" dirty="0">
                <a:latin typeface="Times New Roman" pitchFamily="18" charset="0"/>
                <a:cs typeface="Times New Roman" pitchFamily="18" charset="0"/>
              </a:rPr>
              <a:t>Main Point: Fund Descriptions</a:t>
            </a:r>
            <a:r>
              <a:rPr lang="en-US" b="1" baseline="0" dirty="0">
                <a:latin typeface="Times New Roman" pitchFamily="18" charset="0"/>
                <a:cs typeface="Times New Roman" pitchFamily="18" charset="0"/>
              </a:rPr>
              <a:t> and Risks</a:t>
            </a:r>
          </a:p>
          <a:p>
            <a:pPr>
              <a:spcBef>
                <a:spcPts val="297"/>
              </a:spcBef>
              <a:spcAft>
                <a:spcPts val="297"/>
              </a:spcAft>
            </a:pPr>
            <a:r>
              <a:rPr lang="en-US" b="0" dirty="0">
                <a:latin typeface="Times New Roman" pitchFamily="18" charset="0"/>
                <a:cs typeface="Times New Roman" pitchFamily="18" charset="0"/>
              </a:rPr>
              <a:t>[Read slide]</a:t>
            </a:r>
          </a:p>
          <a:p>
            <a:endParaRPr lang="en-US" dirty="0"/>
          </a:p>
        </p:txBody>
      </p:sp>
      <p:sp>
        <p:nvSpPr>
          <p:cNvPr id="5" name="Date Placeholder 4"/>
          <p:cNvSpPr>
            <a:spLocks noGrp="1"/>
          </p:cNvSpPr>
          <p:nvPr>
            <p:ph type="dt" idx="11"/>
          </p:nvPr>
        </p:nvSpPr>
        <p:spPr/>
        <p:txBody>
          <a:bodyPr/>
          <a:lstStyle/>
          <a:p>
            <a:fld id="{6D18DCBE-220C-482B-9D42-0AAE14DCD9E4}" type="datetime1">
              <a:rPr lang="en-US" smtClean="0"/>
              <a:t>4/18/2019</a:t>
            </a:fld>
            <a:endParaRPr lang="en-US" dirty="0"/>
          </a:p>
        </p:txBody>
      </p:sp>
      <p:sp>
        <p:nvSpPr>
          <p:cNvPr id="7" name="Slide Number Placeholder 6"/>
          <p:cNvSpPr>
            <a:spLocks noGrp="1"/>
          </p:cNvSpPr>
          <p:nvPr>
            <p:ph type="sldNum" sz="quarter" idx="13"/>
          </p:nvPr>
        </p:nvSpPr>
        <p:spPr/>
        <p:txBody>
          <a:bodyPr/>
          <a:lstStyle/>
          <a:p>
            <a:fld id="{4FBD5869-E701-44DB-B9C5-C7F7FB528C06}" type="slidenum">
              <a:rPr lang="en-US" smtClean="0"/>
              <a:pPr/>
              <a:t>53</a:t>
            </a:fld>
            <a:endParaRPr lang="en-US" dirty="0"/>
          </a:p>
        </p:txBody>
      </p:sp>
      <p:sp>
        <p:nvSpPr>
          <p:cNvPr id="8" name="Header Placeholder 3">
            <a:extLst>
              <a:ext uri="{FF2B5EF4-FFF2-40B4-BE49-F238E27FC236}">
                <a16:creationId xmlns:a16="http://schemas.microsoft.com/office/drawing/2014/main" id="{A07F4638-76D8-4C6B-A26A-B2D4CE1F6C51}"/>
              </a:ext>
            </a:extLst>
          </p:cNvPr>
          <p:cNvSpPr txBox="1">
            <a:spLocks/>
          </p:cNvSpPr>
          <p:nvPr/>
        </p:nvSpPr>
        <p:spPr>
          <a:xfrm>
            <a:off x="228600" y="228600"/>
            <a:ext cx="5120640" cy="274320"/>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Generating Income for Living</a:t>
            </a:r>
            <a:endParaRPr lang="en-US" dirty="0"/>
          </a:p>
        </p:txBody>
      </p:sp>
      <p:sp>
        <p:nvSpPr>
          <p:cNvPr id="9" name="Footer Placeholder 5">
            <a:extLst>
              <a:ext uri="{FF2B5EF4-FFF2-40B4-BE49-F238E27FC236}">
                <a16:creationId xmlns:a16="http://schemas.microsoft.com/office/drawing/2014/main" id="{1B6A76B8-EBB6-41A1-B756-30574241CCD3}"/>
              </a:ext>
            </a:extLst>
          </p:cNvPr>
          <p:cNvSpPr txBox="1">
            <a:spLocks/>
          </p:cNvSpPr>
          <p:nvPr/>
        </p:nvSpPr>
        <p:spPr>
          <a:xfrm>
            <a:off x="5394960" y="228600"/>
            <a:ext cx="1371600" cy="274320"/>
          </a:xfrm>
          <a:prstGeom prst="rect">
            <a:avLst/>
          </a:prstGeom>
        </p:spPr>
        <p:txBody>
          <a:bodyPr vert="horz" lIns="0" tIns="0" rIns="0" bIns="0" rtlCol="0" anchor="t"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l-PL"/>
              <a:t>RTSI CUPPT 07</a:t>
            </a:r>
            <a:r>
              <a:rPr lang="en-US"/>
              <a:t>/</a:t>
            </a:r>
            <a:r>
              <a:rPr lang="pl-PL"/>
              <a:t>18</a:t>
            </a:r>
            <a:endParaRPr lang="en-US" dirty="0"/>
          </a:p>
        </p:txBody>
      </p:sp>
    </p:spTree>
    <p:extLst>
      <p:ext uri="{BB962C8B-B14F-4D97-AF65-F5344CB8AC3E}">
        <p14:creationId xmlns:p14="http://schemas.microsoft.com/office/powerpoint/2010/main" val="12546273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97"/>
              </a:spcBef>
              <a:spcAft>
                <a:spcPts val="297"/>
              </a:spcAft>
            </a:pPr>
            <a:r>
              <a:rPr lang="en-US" b="1" dirty="0">
                <a:latin typeface="Times New Roman" pitchFamily="18" charset="0"/>
                <a:cs typeface="Times New Roman" pitchFamily="18" charset="0"/>
              </a:rPr>
              <a:t>Main Point: Fund Descriptions</a:t>
            </a:r>
            <a:r>
              <a:rPr lang="en-US" b="1" baseline="0" dirty="0">
                <a:latin typeface="Times New Roman" pitchFamily="18" charset="0"/>
                <a:cs typeface="Times New Roman" pitchFamily="18" charset="0"/>
              </a:rPr>
              <a:t> and Risks</a:t>
            </a:r>
          </a:p>
          <a:p>
            <a:pPr>
              <a:spcBef>
                <a:spcPts val="297"/>
              </a:spcBef>
              <a:spcAft>
                <a:spcPts val="297"/>
              </a:spcAft>
            </a:pPr>
            <a:r>
              <a:rPr lang="en-US" b="0" dirty="0">
                <a:latin typeface="Times New Roman" pitchFamily="18" charset="0"/>
                <a:cs typeface="Times New Roman" pitchFamily="18" charset="0"/>
              </a:rPr>
              <a:t>[Read slide]</a:t>
            </a:r>
          </a:p>
          <a:p>
            <a:endParaRPr lang="en-US" dirty="0"/>
          </a:p>
        </p:txBody>
      </p:sp>
      <p:sp>
        <p:nvSpPr>
          <p:cNvPr id="5" name="Date Placeholder 4"/>
          <p:cNvSpPr>
            <a:spLocks noGrp="1"/>
          </p:cNvSpPr>
          <p:nvPr>
            <p:ph type="dt" idx="11"/>
          </p:nvPr>
        </p:nvSpPr>
        <p:spPr/>
        <p:txBody>
          <a:bodyPr/>
          <a:lstStyle/>
          <a:p>
            <a:fld id="{6D18DCBE-220C-482B-9D42-0AAE14DCD9E4}" type="datetime1">
              <a:rPr lang="en-US" smtClean="0"/>
              <a:t>4/18/2019</a:t>
            </a:fld>
            <a:endParaRPr lang="en-US" dirty="0"/>
          </a:p>
        </p:txBody>
      </p:sp>
      <p:sp>
        <p:nvSpPr>
          <p:cNvPr id="7" name="Slide Number Placeholder 6"/>
          <p:cNvSpPr>
            <a:spLocks noGrp="1"/>
          </p:cNvSpPr>
          <p:nvPr>
            <p:ph type="sldNum" sz="quarter" idx="13"/>
          </p:nvPr>
        </p:nvSpPr>
        <p:spPr/>
        <p:txBody>
          <a:bodyPr/>
          <a:lstStyle/>
          <a:p>
            <a:fld id="{4FBD5869-E701-44DB-B9C5-C7F7FB528C06}" type="slidenum">
              <a:rPr lang="en-US" smtClean="0"/>
              <a:pPr/>
              <a:t>54</a:t>
            </a:fld>
            <a:endParaRPr lang="en-US" dirty="0"/>
          </a:p>
        </p:txBody>
      </p:sp>
      <p:sp>
        <p:nvSpPr>
          <p:cNvPr id="10" name="Header Placeholder 3">
            <a:extLst>
              <a:ext uri="{FF2B5EF4-FFF2-40B4-BE49-F238E27FC236}">
                <a16:creationId xmlns:a16="http://schemas.microsoft.com/office/drawing/2014/main" id="{6CD41562-0873-43B3-B5FE-813DB6BA724E}"/>
              </a:ext>
            </a:extLst>
          </p:cNvPr>
          <p:cNvSpPr txBox="1">
            <a:spLocks/>
          </p:cNvSpPr>
          <p:nvPr/>
        </p:nvSpPr>
        <p:spPr>
          <a:xfrm>
            <a:off x="228600" y="228600"/>
            <a:ext cx="5120640" cy="274320"/>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Generating Income for Living</a:t>
            </a:r>
            <a:endParaRPr lang="en-US" dirty="0"/>
          </a:p>
        </p:txBody>
      </p:sp>
      <p:sp>
        <p:nvSpPr>
          <p:cNvPr id="11" name="Footer Placeholder 5">
            <a:extLst>
              <a:ext uri="{FF2B5EF4-FFF2-40B4-BE49-F238E27FC236}">
                <a16:creationId xmlns:a16="http://schemas.microsoft.com/office/drawing/2014/main" id="{D210DAF9-1C96-4487-AD6D-1E661B51EA75}"/>
              </a:ext>
            </a:extLst>
          </p:cNvPr>
          <p:cNvSpPr txBox="1">
            <a:spLocks/>
          </p:cNvSpPr>
          <p:nvPr/>
        </p:nvSpPr>
        <p:spPr>
          <a:xfrm>
            <a:off x="5394960" y="228600"/>
            <a:ext cx="1371600" cy="274320"/>
          </a:xfrm>
          <a:prstGeom prst="rect">
            <a:avLst/>
          </a:prstGeom>
        </p:spPr>
        <p:txBody>
          <a:bodyPr vert="horz" lIns="0" tIns="0" rIns="0" bIns="0" rtlCol="0" anchor="t"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l-PL"/>
              <a:t>RTSI CUPPT 07</a:t>
            </a:r>
            <a:r>
              <a:rPr lang="en-US"/>
              <a:t>/</a:t>
            </a:r>
            <a:r>
              <a:rPr lang="pl-PL"/>
              <a:t>18</a:t>
            </a:r>
            <a:endParaRPr lang="en-US" dirty="0"/>
          </a:p>
        </p:txBody>
      </p:sp>
    </p:spTree>
    <p:extLst>
      <p:ext uri="{BB962C8B-B14F-4D97-AF65-F5344CB8AC3E}">
        <p14:creationId xmlns:p14="http://schemas.microsoft.com/office/powerpoint/2010/main" val="31171881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Main Point: Select investments.</a:t>
            </a:r>
          </a:p>
          <a:p>
            <a:endParaRPr lang="en-US" b="0" dirty="0">
              <a:latin typeface="Times New Roman" panose="02020603050405020304" pitchFamily="18" charset="0"/>
              <a:cs typeface="Times New Roman" panose="02020603050405020304" pitchFamily="18" charset="0"/>
            </a:endParaRPr>
          </a:p>
          <a:p>
            <a:r>
              <a:rPr lang="en-US" b="0" dirty="0">
                <a:latin typeface="Times New Roman" panose="02020603050405020304" pitchFamily="18" charset="0"/>
                <a:cs typeface="Times New Roman" panose="02020603050405020304" pitchFamily="18" charset="0"/>
              </a:rPr>
              <a:t>To align with Ben’s goals and risk tolerances, Ben and his financial advisor have diversified his retirement income sources by selecting Franklin U.S. Government Securities Fund to address his Fixed expenses, Franklin Income Fund to address his Rising expenses, and Franklin Mutual Shares Fund to address his Discretionary expenses.</a:t>
            </a:r>
          </a:p>
          <a:p>
            <a:endParaRPr lang="en-US" b="0" dirty="0">
              <a:latin typeface="Times New Roman" panose="02020603050405020304" pitchFamily="18" charset="0"/>
              <a:cs typeface="Times New Roman" panose="02020603050405020304" pitchFamily="18" charset="0"/>
            </a:endParaRPr>
          </a:p>
          <a:p>
            <a:r>
              <a:rPr lang="en-US" b="0" dirty="0">
                <a:latin typeface="Times New Roman" panose="02020603050405020304" pitchFamily="18" charset="0"/>
                <a:cs typeface="Times New Roman" panose="02020603050405020304" pitchFamily="18" charset="0"/>
              </a:rPr>
              <a:t>Let’s see how Ben can use withdrawals from Franklin Income Fund to help him meet his Rising expenses.</a:t>
            </a:r>
          </a:p>
          <a:p>
            <a:endParaRPr lang="en-US" b="0" dirty="0">
              <a:latin typeface="Times New Roman" panose="02020603050405020304" pitchFamily="18" charset="0"/>
              <a:cs typeface="Times New Roman" panose="02020603050405020304" pitchFamily="18" charset="0"/>
            </a:endParaRPr>
          </a:p>
        </p:txBody>
      </p:sp>
      <p:sp>
        <p:nvSpPr>
          <p:cNvPr id="5" name="Date Placeholder 4"/>
          <p:cNvSpPr>
            <a:spLocks noGrp="1"/>
          </p:cNvSpPr>
          <p:nvPr>
            <p:ph type="dt" idx="11"/>
          </p:nvPr>
        </p:nvSpPr>
        <p:spPr/>
        <p:txBody>
          <a:bodyPr/>
          <a:lstStyle/>
          <a:p>
            <a:fld id="{F2D2159E-C821-4B85-9B0C-738CE2F27F24}" type="datetime1">
              <a:rPr lang="en-US" smtClean="0"/>
              <a:t>4/18/2019</a:t>
            </a:fld>
            <a:endParaRPr lang="en-US" dirty="0"/>
          </a:p>
        </p:txBody>
      </p:sp>
      <p:sp>
        <p:nvSpPr>
          <p:cNvPr id="7" name="Slide Number Placeholder 6"/>
          <p:cNvSpPr>
            <a:spLocks noGrp="1"/>
          </p:cNvSpPr>
          <p:nvPr>
            <p:ph type="sldNum" sz="quarter" idx="13"/>
          </p:nvPr>
        </p:nvSpPr>
        <p:spPr/>
        <p:txBody>
          <a:bodyPr/>
          <a:lstStyle/>
          <a:p>
            <a:fld id="{4FBD5869-E701-44DB-B9C5-C7F7FB528C06}" type="slidenum">
              <a:rPr lang="en-US" smtClean="0"/>
              <a:pPr/>
              <a:t>55</a:t>
            </a:fld>
            <a:endParaRPr lang="en-US" dirty="0"/>
          </a:p>
        </p:txBody>
      </p:sp>
      <p:sp>
        <p:nvSpPr>
          <p:cNvPr id="8" name="Header Placeholder 3">
            <a:extLst>
              <a:ext uri="{FF2B5EF4-FFF2-40B4-BE49-F238E27FC236}">
                <a16:creationId xmlns:a16="http://schemas.microsoft.com/office/drawing/2014/main" id="{22FB1207-D92B-4F3B-A925-71C5A65CDE40}"/>
              </a:ext>
            </a:extLst>
          </p:cNvPr>
          <p:cNvSpPr txBox="1">
            <a:spLocks/>
          </p:cNvSpPr>
          <p:nvPr/>
        </p:nvSpPr>
        <p:spPr>
          <a:xfrm>
            <a:off x="228600" y="228600"/>
            <a:ext cx="5120640" cy="274320"/>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Generating Income for Living</a:t>
            </a:r>
            <a:endParaRPr lang="en-US" dirty="0"/>
          </a:p>
        </p:txBody>
      </p:sp>
      <p:sp>
        <p:nvSpPr>
          <p:cNvPr id="9" name="Footer Placeholder 5">
            <a:extLst>
              <a:ext uri="{FF2B5EF4-FFF2-40B4-BE49-F238E27FC236}">
                <a16:creationId xmlns:a16="http://schemas.microsoft.com/office/drawing/2014/main" id="{B51CFBC3-4C65-45B9-9DD6-81ABD402F7B4}"/>
              </a:ext>
            </a:extLst>
          </p:cNvPr>
          <p:cNvSpPr txBox="1">
            <a:spLocks/>
          </p:cNvSpPr>
          <p:nvPr/>
        </p:nvSpPr>
        <p:spPr>
          <a:xfrm>
            <a:off x="5394960" y="228600"/>
            <a:ext cx="1371600" cy="274320"/>
          </a:xfrm>
          <a:prstGeom prst="rect">
            <a:avLst/>
          </a:prstGeom>
        </p:spPr>
        <p:txBody>
          <a:bodyPr vert="horz" lIns="0" tIns="0" rIns="0" bIns="0" rtlCol="0" anchor="t"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l-PL"/>
              <a:t>RTSI CUPPT 07</a:t>
            </a:r>
            <a:r>
              <a:rPr lang="en-US"/>
              <a:t>/</a:t>
            </a:r>
            <a:r>
              <a:rPr lang="pl-PL"/>
              <a:t>18</a:t>
            </a:r>
            <a:endParaRPr lang="en-US" dirty="0"/>
          </a:p>
        </p:txBody>
      </p:sp>
    </p:spTree>
    <p:extLst>
      <p:ext uri="{BB962C8B-B14F-4D97-AF65-F5344CB8AC3E}">
        <p14:creationId xmlns:p14="http://schemas.microsoft.com/office/powerpoint/2010/main" val="1467332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Times New Roman" panose="02020603050405020304" pitchFamily="18" charset="0"/>
                <a:cs typeface="Times New Roman" panose="02020603050405020304" pitchFamily="18" charset="0"/>
              </a:rPr>
              <a:t>Main Point: 30 years of systematic and increasing withdrawals.</a:t>
            </a:r>
          </a:p>
          <a:p>
            <a:endParaRPr lang="en-US" sz="1000" b="0" dirty="0">
              <a:latin typeface="Times New Roman" panose="02020603050405020304" pitchFamily="18" charset="0"/>
              <a:cs typeface="Times New Roman" panose="02020603050405020304" pitchFamily="18" charset="0"/>
            </a:endParaRPr>
          </a:p>
          <a:p>
            <a:r>
              <a:rPr lang="en-US" sz="1000" b="0" dirty="0">
                <a:latin typeface="Times New Roman" panose="02020603050405020304" pitchFamily="18" charset="0"/>
                <a:cs typeface="Times New Roman" panose="02020603050405020304" pitchFamily="18" charset="0"/>
              </a:rPr>
              <a:t>Although the last 30 years have seen challenging times with many financial peaks and valleys, it has been a good time period to see how Franklin Income Fund would have performed, keeping in mind that past performance cannot guarantee future performance. </a:t>
            </a:r>
          </a:p>
          <a:p>
            <a:r>
              <a:rPr lang="en-US" sz="1000" b="0" dirty="0">
                <a:latin typeface="Times New Roman" panose="02020603050405020304" pitchFamily="18" charset="0"/>
                <a:cs typeface="Times New Roman" panose="02020603050405020304" pitchFamily="18" charset="0"/>
              </a:rPr>
              <a:t>In this example, we have invested Ben’s $450,000 in Franklin Income Fund. We have taken systematic annual withdrawals based on a 4.5% initial withdrawal rate equal to $20,250. This gives Ben enough to meet his $20,000 annual Rising Expenses. </a:t>
            </a:r>
          </a:p>
          <a:p>
            <a:r>
              <a:rPr lang="en-US" sz="1000" b="0" dirty="0">
                <a:latin typeface="Times New Roman" panose="02020603050405020304" pitchFamily="18" charset="0"/>
                <a:cs typeface="Times New Roman" panose="02020603050405020304" pitchFamily="18" charset="0"/>
              </a:rPr>
              <a:t>Because this income is going to pay for the expenses that are impacted by inflation, we have increased the withdrawals by 3% annually.</a:t>
            </a:r>
          </a:p>
          <a:p>
            <a:r>
              <a:rPr lang="en-US" sz="1000" b="0" dirty="0">
                <a:latin typeface="Times New Roman" panose="02020603050405020304" pitchFamily="18" charset="0"/>
                <a:cs typeface="Times New Roman" panose="02020603050405020304" pitchFamily="18" charset="0"/>
              </a:rPr>
              <a:t>As you can see, Ben took $963,403 in withdrawals over the 30-year period.</a:t>
            </a:r>
          </a:p>
          <a:p>
            <a:pPr defTabSz="848463">
              <a:defRPr/>
            </a:pPr>
            <a:r>
              <a:rPr lang="en-US" sz="1000" dirty="0">
                <a:latin typeface="Times New Roman" panose="02020603050405020304" pitchFamily="18" charset="0"/>
                <a:cs typeface="Times New Roman" panose="02020603050405020304" pitchFamily="18" charset="0"/>
              </a:rPr>
              <a:t>Transition: What happened to the account value during that period?</a:t>
            </a:r>
          </a:p>
          <a:p>
            <a:pPr marL="0" marR="0" indent="0" algn="l" defTabSz="848463" rtl="0" eaLnBrk="1" fontAlgn="auto" latinLnBrk="0" hangingPunct="1">
              <a:lnSpc>
                <a:spcPct val="100000"/>
              </a:lnSpc>
              <a:spcBef>
                <a:spcPts val="0"/>
              </a:spcBef>
              <a:spcAft>
                <a:spcPts val="0"/>
              </a:spcAft>
              <a:buClrTx/>
              <a:buSzTx/>
              <a:buFontTx/>
              <a:buNone/>
              <a:tabLst/>
              <a:defRPr/>
            </a:pPr>
            <a:r>
              <a:rPr lang="en-US" sz="1000" dirty="0">
                <a:latin typeface="Times New Roman" panose="02020603050405020304" pitchFamily="18" charset="0"/>
                <a:cs typeface="Times New Roman" panose="02020603050405020304" pitchFamily="18" charset="0"/>
              </a:rPr>
              <a:t>It’s important to note that the amounts withdrawn do not represent dividends or income, but, rather, the proceeds from the sale of shares. This illustration assumes sufficient shares are sold from the shareholder’s account at the time of each withdrawal to provide for the annual withdrawal amount. </a:t>
            </a:r>
            <a:r>
              <a:rPr lang="en-US" sz="1000" b="0" dirty="0">
                <a:latin typeface="Times New Roman" panose="02020603050405020304" pitchFamily="18" charset="0"/>
                <a:cs typeface="Times New Roman" panose="02020603050405020304" pitchFamily="18" charset="0"/>
              </a:rPr>
              <a:t>Investors participating in a systematic withdrawal plan should annually review with their financial advisor the results being obtained and the value of remaining shares. Based on this annual review, individuals can increase or decrease the amount of withdrawals, as appropriate. </a:t>
            </a:r>
            <a:r>
              <a:rPr lang="en-US" sz="1000" b="0" kern="1200" dirty="0">
                <a:solidFill>
                  <a:schemeClr val="tx1"/>
                </a:solidFill>
                <a:effectLst/>
                <a:latin typeface="Times New Roman" panose="02020603050405020304" pitchFamily="18" charset="0"/>
                <a:cs typeface="Times New Roman" panose="02020603050405020304" pitchFamily="18" charset="0"/>
              </a:rPr>
              <a:t>Of course, there is no assurance that any withdrawal strategy will provide sufficient income.</a:t>
            </a:r>
            <a:endParaRPr lang="en-US" sz="1000" b="0" baseline="0" dirty="0">
              <a:latin typeface="Times New Roman" panose="02020603050405020304" pitchFamily="18" charset="0"/>
              <a:cs typeface="Times New Roman" panose="02020603050405020304" pitchFamily="18" charset="0"/>
            </a:endParaRPr>
          </a:p>
          <a:p>
            <a:pPr defTabSz="848463">
              <a:defRPr/>
            </a:pPr>
            <a:endParaRPr lang="en-US" sz="1000" b="0" dirty="0">
              <a:latin typeface="Times New Roman" panose="02020603050405020304" pitchFamily="18" charset="0"/>
              <a:cs typeface="Times New Roman" panose="02020603050405020304" pitchFamily="18" charset="0"/>
            </a:endParaRPr>
          </a:p>
          <a:p>
            <a:endParaRPr lang="en-US" sz="1000" b="0" dirty="0">
              <a:latin typeface="Times New Roman" panose="02020603050405020304" pitchFamily="18" charset="0"/>
              <a:cs typeface="Times New Roman" panose="02020603050405020304" pitchFamily="18" charset="0"/>
            </a:endParaRPr>
          </a:p>
        </p:txBody>
      </p:sp>
      <p:sp>
        <p:nvSpPr>
          <p:cNvPr id="5" name="Date Placeholder 4"/>
          <p:cNvSpPr>
            <a:spLocks noGrp="1"/>
          </p:cNvSpPr>
          <p:nvPr>
            <p:ph type="dt" idx="11"/>
          </p:nvPr>
        </p:nvSpPr>
        <p:spPr/>
        <p:txBody>
          <a:bodyPr/>
          <a:lstStyle/>
          <a:p>
            <a:fld id="{AC4D3A53-FCCD-455A-9508-A3BAE94AC821}" type="datetime1">
              <a:rPr lang="en-US" smtClean="0"/>
              <a:t>4/18/2019</a:t>
            </a:fld>
            <a:endParaRPr lang="en-US" dirty="0"/>
          </a:p>
        </p:txBody>
      </p:sp>
      <p:sp>
        <p:nvSpPr>
          <p:cNvPr id="7" name="Slide Number Placeholder 6"/>
          <p:cNvSpPr>
            <a:spLocks noGrp="1"/>
          </p:cNvSpPr>
          <p:nvPr>
            <p:ph type="sldNum" sz="quarter" idx="13"/>
          </p:nvPr>
        </p:nvSpPr>
        <p:spPr/>
        <p:txBody>
          <a:bodyPr/>
          <a:lstStyle/>
          <a:p>
            <a:fld id="{4FBD5869-E701-44DB-B9C5-C7F7FB528C06}" type="slidenum">
              <a:rPr lang="en-US" smtClean="0"/>
              <a:pPr/>
              <a:t>56</a:t>
            </a:fld>
            <a:endParaRPr lang="en-US" dirty="0"/>
          </a:p>
        </p:txBody>
      </p:sp>
      <p:sp>
        <p:nvSpPr>
          <p:cNvPr id="8" name="Header Placeholder 3">
            <a:extLst>
              <a:ext uri="{FF2B5EF4-FFF2-40B4-BE49-F238E27FC236}">
                <a16:creationId xmlns:a16="http://schemas.microsoft.com/office/drawing/2014/main" id="{2049149D-9D16-4399-99B1-C097053AFA2B}"/>
              </a:ext>
            </a:extLst>
          </p:cNvPr>
          <p:cNvSpPr txBox="1">
            <a:spLocks/>
          </p:cNvSpPr>
          <p:nvPr/>
        </p:nvSpPr>
        <p:spPr>
          <a:xfrm>
            <a:off x="228600" y="228600"/>
            <a:ext cx="5120640" cy="274320"/>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Generating Income for Living</a:t>
            </a:r>
            <a:endParaRPr lang="en-US" dirty="0"/>
          </a:p>
        </p:txBody>
      </p:sp>
      <p:sp>
        <p:nvSpPr>
          <p:cNvPr id="9" name="Footer Placeholder 5">
            <a:extLst>
              <a:ext uri="{FF2B5EF4-FFF2-40B4-BE49-F238E27FC236}">
                <a16:creationId xmlns:a16="http://schemas.microsoft.com/office/drawing/2014/main" id="{D704465F-82F2-437D-924E-257AADE93BF5}"/>
              </a:ext>
            </a:extLst>
          </p:cNvPr>
          <p:cNvSpPr txBox="1">
            <a:spLocks/>
          </p:cNvSpPr>
          <p:nvPr/>
        </p:nvSpPr>
        <p:spPr>
          <a:xfrm>
            <a:off x="5394960" y="228600"/>
            <a:ext cx="1371600" cy="274320"/>
          </a:xfrm>
          <a:prstGeom prst="rect">
            <a:avLst/>
          </a:prstGeom>
        </p:spPr>
        <p:txBody>
          <a:bodyPr vert="horz" lIns="0" tIns="0" rIns="0" bIns="0" rtlCol="0" anchor="t"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l-PL"/>
              <a:t>RTSI CUPPT 07</a:t>
            </a:r>
            <a:r>
              <a:rPr lang="en-US"/>
              <a:t>/</a:t>
            </a:r>
            <a:r>
              <a:rPr lang="pl-PL"/>
              <a:t>18</a:t>
            </a:r>
            <a:endParaRPr lang="en-US" dirty="0"/>
          </a:p>
        </p:txBody>
      </p:sp>
    </p:spTree>
    <p:extLst>
      <p:ext uri="{BB962C8B-B14F-4D97-AF65-F5344CB8AC3E}">
        <p14:creationId xmlns:p14="http://schemas.microsoft.com/office/powerpoint/2010/main" val="138503196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Main Point: Account value after withdrawals.</a:t>
            </a:r>
          </a:p>
          <a:p>
            <a:endParaRPr lang="en-US" b="0" dirty="0">
              <a:latin typeface="Times New Roman" panose="02020603050405020304" pitchFamily="18" charset="0"/>
              <a:cs typeface="Times New Roman" panose="02020603050405020304" pitchFamily="18" charset="0"/>
            </a:endParaRPr>
          </a:p>
          <a:p>
            <a:r>
              <a:rPr lang="en-US" b="0" dirty="0">
                <a:latin typeface="Times New Roman" panose="02020603050405020304" pitchFamily="18" charset="0"/>
                <a:cs typeface="Times New Roman" panose="02020603050405020304" pitchFamily="18" charset="0"/>
              </a:rPr>
              <a:t>While the amount of Ben’s annual withdrawals grew to keep up with inflation, his investment account’s value also ended this 30-year period higher than where it had started. Even after taking $963,403 in total withdrawals, the value of Ben’s initial $450,000 investment grew to $2,328,318.</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Summary: In the end, by dividing up his expenses and income sources, it became very easy for Ben and his financial advisor to build his strategy. More conservative investment strategies were associated with his Fixed expenses and higher risk, more growth-oriented investment strategies were associated with his Rising and Discretionary expenses.</a:t>
            </a:r>
          </a:p>
          <a:p>
            <a:endParaRPr lang="en-US"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It’s important to note that the amounts withdrawn do not represent dividends or income, but, rather, the proceeds from the sale of shares. This illustration assumes sufficient shares are sold from the shareholder’s account at the time of each withdrawal to provide for the annual withdrawal amount. </a:t>
            </a:r>
            <a:r>
              <a:rPr lang="en-US" b="0" dirty="0">
                <a:latin typeface="Times New Roman" panose="02020603050405020304" pitchFamily="18" charset="0"/>
                <a:cs typeface="Times New Roman" panose="02020603050405020304" pitchFamily="18" charset="0"/>
              </a:rPr>
              <a:t>Investors participating in a systematic withdrawal plan should annually review with their financial advisor the results being obtained and the value of remaining shares. Based on this annual review, individuals can increase or decrease the amount of withdrawals, as appropriate. </a:t>
            </a:r>
            <a:r>
              <a:rPr lang="en-US" b="0" kern="1200" dirty="0">
                <a:solidFill>
                  <a:schemeClr val="tx1"/>
                </a:solidFill>
                <a:effectLst/>
                <a:latin typeface="Times New Roman" panose="02020603050405020304" pitchFamily="18" charset="0"/>
                <a:cs typeface="Times New Roman" panose="02020603050405020304" pitchFamily="18" charset="0"/>
              </a:rPr>
              <a:t>Of course, there is no assurance that any withdrawal strategy will provide sufficient income.</a:t>
            </a:r>
            <a:endParaRPr lang="en-US" b="0" baseline="0" dirty="0">
              <a:latin typeface="Times New Roman" panose="02020603050405020304" pitchFamily="18" charset="0"/>
              <a:cs typeface="Times New Roman" panose="02020603050405020304" pitchFamily="18" charset="0"/>
            </a:endParaRPr>
          </a:p>
          <a:p>
            <a:endParaRPr lang="en-US" b="0" dirty="0">
              <a:latin typeface="Times New Roman" panose="02020603050405020304" pitchFamily="18" charset="0"/>
              <a:cs typeface="Times New Roman" panose="02020603050405020304" pitchFamily="18" charset="0"/>
            </a:endParaRPr>
          </a:p>
          <a:p>
            <a:endParaRPr lang="en-US" b="0" dirty="0">
              <a:latin typeface="Times New Roman" panose="02020603050405020304" pitchFamily="18" charset="0"/>
              <a:cs typeface="Times New Roman" panose="02020603050405020304" pitchFamily="18" charset="0"/>
            </a:endParaRPr>
          </a:p>
        </p:txBody>
      </p:sp>
      <p:sp>
        <p:nvSpPr>
          <p:cNvPr id="5" name="Date Placeholder 4"/>
          <p:cNvSpPr>
            <a:spLocks noGrp="1"/>
          </p:cNvSpPr>
          <p:nvPr>
            <p:ph type="dt" idx="11"/>
          </p:nvPr>
        </p:nvSpPr>
        <p:spPr/>
        <p:txBody>
          <a:bodyPr/>
          <a:lstStyle/>
          <a:p>
            <a:fld id="{EF552768-8C37-4F11-872E-37557B2EAAFB}" type="datetime1">
              <a:rPr lang="en-US" smtClean="0"/>
              <a:t>4/18/2019</a:t>
            </a:fld>
            <a:endParaRPr lang="en-US" dirty="0"/>
          </a:p>
        </p:txBody>
      </p:sp>
      <p:sp>
        <p:nvSpPr>
          <p:cNvPr id="7" name="Slide Number Placeholder 6"/>
          <p:cNvSpPr>
            <a:spLocks noGrp="1"/>
          </p:cNvSpPr>
          <p:nvPr>
            <p:ph type="sldNum" sz="quarter" idx="13"/>
          </p:nvPr>
        </p:nvSpPr>
        <p:spPr/>
        <p:txBody>
          <a:bodyPr/>
          <a:lstStyle/>
          <a:p>
            <a:fld id="{4FBD5869-E701-44DB-B9C5-C7F7FB528C06}" type="slidenum">
              <a:rPr lang="en-US" smtClean="0"/>
              <a:pPr/>
              <a:t>57</a:t>
            </a:fld>
            <a:endParaRPr lang="en-US" dirty="0"/>
          </a:p>
        </p:txBody>
      </p:sp>
      <p:sp>
        <p:nvSpPr>
          <p:cNvPr id="8" name="Header Placeholder 3">
            <a:extLst>
              <a:ext uri="{FF2B5EF4-FFF2-40B4-BE49-F238E27FC236}">
                <a16:creationId xmlns:a16="http://schemas.microsoft.com/office/drawing/2014/main" id="{4D3326EA-3086-47E8-A006-E2D5CC0D856C}"/>
              </a:ext>
            </a:extLst>
          </p:cNvPr>
          <p:cNvSpPr txBox="1">
            <a:spLocks/>
          </p:cNvSpPr>
          <p:nvPr/>
        </p:nvSpPr>
        <p:spPr>
          <a:xfrm>
            <a:off x="228600" y="228600"/>
            <a:ext cx="5120640" cy="274320"/>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Generating Income for Living</a:t>
            </a:r>
            <a:endParaRPr lang="en-US" dirty="0"/>
          </a:p>
        </p:txBody>
      </p:sp>
      <p:sp>
        <p:nvSpPr>
          <p:cNvPr id="9" name="Footer Placeholder 5">
            <a:extLst>
              <a:ext uri="{FF2B5EF4-FFF2-40B4-BE49-F238E27FC236}">
                <a16:creationId xmlns:a16="http://schemas.microsoft.com/office/drawing/2014/main" id="{921B2375-9F75-4180-B084-201DC42D3221}"/>
              </a:ext>
            </a:extLst>
          </p:cNvPr>
          <p:cNvSpPr txBox="1">
            <a:spLocks/>
          </p:cNvSpPr>
          <p:nvPr/>
        </p:nvSpPr>
        <p:spPr>
          <a:xfrm>
            <a:off x="5394960" y="228600"/>
            <a:ext cx="1371600" cy="274320"/>
          </a:xfrm>
          <a:prstGeom prst="rect">
            <a:avLst/>
          </a:prstGeom>
        </p:spPr>
        <p:txBody>
          <a:bodyPr vert="horz" lIns="0" tIns="0" rIns="0" bIns="0" rtlCol="0" anchor="t"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l-PL"/>
              <a:t>RTSI CUPPT 07</a:t>
            </a:r>
            <a:r>
              <a:rPr lang="en-US"/>
              <a:t>/</a:t>
            </a:r>
            <a:r>
              <a:rPr lang="pl-PL"/>
              <a:t>18</a:t>
            </a:r>
            <a:endParaRPr lang="en-US" dirty="0"/>
          </a:p>
        </p:txBody>
      </p:sp>
    </p:spTree>
    <p:extLst>
      <p:ext uri="{BB962C8B-B14F-4D97-AF65-F5344CB8AC3E}">
        <p14:creationId xmlns:p14="http://schemas.microsoft.com/office/powerpoint/2010/main" val="6564060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123"/>
              </a:spcAft>
              <a:defRPr/>
            </a:pPr>
            <a:r>
              <a:rPr lang="en-US" dirty="0">
                <a:latin typeface="Times New Roman" panose="02020603050405020304" pitchFamily="18" charset="0"/>
                <a:cs typeface="Times New Roman" panose="02020603050405020304" pitchFamily="18" charset="0"/>
              </a:rPr>
              <a:t>Main Point: Review fund performance.</a:t>
            </a:r>
          </a:p>
          <a:p>
            <a:pPr>
              <a:spcAft>
                <a:spcPts val="1123"/>
              </a:spcAft>
              <a:defRPr/>
            </a:pPr>
            <a:r>
              <a:rPr lang="en-US" b="0" dirty="0">
                <a:latin typeface="Times New Roman" panose="02020603050405020304" pitchFamily="18" charset="0"/>
                <a:cs typeface="Times New Roman" panose="02020603050405020304" pitchFamily="18" charset="0"/>
              </a:rPr>
              <a:t>Let’s take a look at the fund performance for Franklin Income Fund.</a:t>
            </a:r>
            <a:endParaRPr lang="en-US" b="0" dirty="0">
              <a:latin typeface="Times New Roman" panose="02020603050405020304" pitchFamily="18" charset="0"/>
              <a:ea typeface="Geneva" pitchFamily="32" charset="-128"/>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5" name="Date Placeholder 4"/>
          <p:cNvSpPr>
            <a:spLocks noGrp="1"/>
          </p:cNvSpPr>
          <p:nvPr>
            <p:ph type="dt" idx="11"/>
          </p:nvPr>
        </p:nvSpPr>
        <p:spPr/>
        <p:txBody>
          <a:bodyPr/>
          <a:lstStyle/>
          <a:p>
            <a:fld id="{088C9678-F018-45EA-B253-4C472CA89020}" type="datetime1">
              <a:rPr lang="en-US" smtClean="0"/>
              <a:t>4/18/2019</a:t>
            </a:fld>
            <a:endParaRPr lang="en-US" dirty="0"/>
          </a:p>
        </p:txBody>
      </p:sp>
      <p:sp>
        <p:nvSpPr>
          <p:cNvPr id="7" name="Slide Number Placeholder 6"/>
          <p:cNvSpPr>
            <a:spLocks noGrp="1"/>
          </p:cNvSpPr>
          <p:nvPr>
            <p:ph type="sldNum" sz="quarter" idx="13"/>
          </p:nvPr>
        </p:nvSpPr>
        <p:spPr/>
        <p:txBody>
          <a:bodyPr/>
          <a:lstStyle/>
          <a:p>
            <a:fld id="{4FBD5869-E701-44DB-B9C5-C7F7FB528C06}" type="slidenum">
              <a:rPr lang="en-US" smtClean="0"/>
              <a:pPr/>
              <a:t>58</a:t>
            </a:fld>
            <a:endParaRPr lang="en-US" dirty="0"/>
          </a:p>
        </p:txBody>
      </p:sp>
      <p:sp>
        <p:nvSpPr>
          <p:cNvPr id="8" name="Header Placeholder 3">
            <a:extLst>
              <a:ext uri="{FF2B5EF4-FFF2-40B4-BE49-F238E27FC236}">
                <a16:creationId xmlns:a16="http://schemas.microsoft.com/office/drawing/2014/main" id="{F6AA5A5D-E52E-428A-8058-DF4647BA7083}"/>
              </a:ext>
            </a:extLst>
          </p:cNvPr>
          <p:cNvSpPr txBox="1">
            <a:spLocks/>
          </p:cNvSpPr>
          <p:nvPr/>
        </p:nvSpPr>
        <p:spPr>
          <a:xfrm>
            <a:off x="228600" y="228600"/>
            <a:ext cx="5120640" cy="274320"/>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Generating Income for Living</a:t>
            </a:r>
            <a:endParaRPr lang="en-US" dirty="0"/>
          </a:p>
        </p:txBody>
      </p:sp>
      <p:sp>
        <p:nvSpPr>
          <p:cNvPr id="9" name="Footer Placeholder 5">
            <a:extLst>
              <a:ext uri="{FF2B5EF4-FFF2-40B4-BE49-F238E27FC236}">
                <a16:creationId xmlns:a16="http://schemas.microsoft.com/office/drawing/2014/main" id="{D4FF6EC6-8104-483A-99BA-207C26E919A0}"/>
              </a:ext>
            </a:extLst>
          </p:cNvPr>
          <p:cNvSpPr txBox="1">
            <a:spLocks/>
          </p:cNvSpPr>
          <p:nvPr/>
        </p:nvSpPr>
        <p:spPr>
          <a:xfrm>
            <a:off x="5394960" y="228600"/>
            <a:ext cx="1371600" cy="274320"/>
          </a:xfrm>
          <a:prstGeom prst="rect">
            <a:avLst/>
          </a:prstGeom>
        </p:spPr>
        <p:txBody>
          <a:bodyPr vert="horz" lIns="0" tIns="0" rIns="0" bIns="0" rtlCol="0" anchor="t"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l-PL"/>
              <a:t>RTSI CUPPT 07</a:t>
            </a:r>
            <a:r>
              <a:rPr lang="en-US"/>
              <a:t>/</a:t>
            </a:r>
            <a:r>
              <a:rPr lang="pl-PL"/>
              <a:t>18</a:t>
            </a:r>
            <a:endParaRPr lang="en-US" dirty="0"/>
          </a:p>
        </p:txBody>
      </p:sp>
    </p:spTree>
    <p:extLst>
      <p:ext uri="{BB962C8B-B14F-4D97-AF65-F5344CB8AC3E}">
        <p14:creationId xmlns:p14="http://schemas.microsoft.com/office/powerpoint/2010/main" val="2721750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Times New Roman" panose="02020603050405020304" pitchFamily="18" charset="0"/>
                <a:cs typeface="Times New Roman" panose="02020603050405020304" pitchFamily="18" charset="0"/>
              </a:rPr>
              <a:t>Main Point: People can prepare.</a:t>
            </a:r>
          </a:p>
          <a:p>
            <a:endParaRPr lang="en-US" sz="1000" b="0" dirty="0">
              <a:latin typeface="Times New Roman" panose="02020603050405020304" pitchFamily="18" charset="0"/>
              <a:cs typeface="Times New Roman" panose="02020603050405020304" pitchFamily="18" charset="0"/>
            </a:endParaRPr>
          </a:p>
          <a:p>
            <a:r>
              <a:rPr lang="en-US" sz="1000" b="0" dirty="0">
                <a:latin typeface="Times New Roman" panose="02020603050405020304" pitchFamily="18" charset="0"/>
                <a:cs typeface="Times New Roman" panose="02020603050405020304" pitchFamily="18" charset="0"/>
              </a:rPr>
              <a:t>Our recent RISE Survey found that 72% of those who developed a written retirement income plan know with a high degree of confidence how much of their current earned income may be replaced by Social Security in retirement.</a:t>
            </a:r>
            <a:r>
              <a:rPr lang="en-US" sz="1000" b="0" baseline="30000" dirty="0">
                <a:latin typeface="Times New Roman" panose="02020603050405020304" pitchFamily="18" charset="0"/>
                <a:cs typeface="Times New Roman" panose="02020603050405020304" pitchFamily="18" charset="0"/>
              </a:rPr>
              <a:t>1</a:t>
            </a:r>
            <a:r>
              <a:rPr lang="en-US" sz="1000" b="0" dirty="0">
                <a:latin typeface="Times New Roman" panose="02020603050405020304" pitchFamily="18" charset="0"/>
                <a:cs typeface="Times New Roman" panose="02020603050405020304" pitchFamily="18" charset="0"/>
              </a:rPr>
              <a:t> Do you know how much of your income will be replaced? If not, you are in the right place. </a:t>
            </a:r>
          </a:p>
          <a:p>
            <a:endParaRPr lang="en-US" sz="1000" b="0" dirty="0">
              <a:latin typeface="Times New Roman" panose="02020603050405020304" pitchFamily="18" charset="0"/>
              <a:cs typeface="Times New Roman" panose="02020603050405020304" pitchFamily="18" charset="0"/>
            </a:endParaRPr>
          </a:p>
          <a:p>
            <a:r>
              <a:rPr lang="en-US" sz="1000" b="0" dirty="0">
                <a:latin typeface="Times New Roman" panose="02020603050405020304" pitchFamily="18" charset="0"/>
                <a:cs typeface="Times New Roman" panose="02020603050405020304" pitchFamily="18" charset="0"/>
              </a:rPr>
              <a:t>1. The Franklin Templeton Retirement Income Strategies and Expectations (RISE) survey, 2018.</a:t>
            </a:r>
          </a:p>
          <a:p>
            <a:endParaRPr lang="en-US" sz="1000" b="0" dirty="0">
              <a:latin typeface="Times New Roman" panose="02020603050405020304" pitchFamily="18" charset="0"/>
              <a:cs typeface="Times New Roman" panose="02020603050405020304" pitchFamily="18" charset="0"/>
            </a:endParaRPr>
          </a:p>
        </p:txBody>
      </p:sp>
      <p:sp>
        <p:nvSpPr>
          <p:cNvPr id="5" name="Date Placeholder 4"/>
          <p:cNvSpPr>
            <a:spLocks noGrp="1"/>
          </p:cNvSpPr>
          <p:nvPr>
            <p:ph type="dt" idx="11"/>
          </p:nvPr>
        </p:nvSpPr>
        <p:spPr/>
        <p:txBody>
          <a:bodyPr/>
          <a:lstStyle/>
          <a:p>
            <a:fld id="{87572F6F-F784-4622-A001-4DEA44670615}" type="datetime1">
              <a:rPr lang="en-US" smtClean="0"/>
              <a:t>4/18/2019</a:t>
            </a:fld>
            <a:endParaRPr lang="en-US" dirty="0"/>
          </a:p>
        </p:txBody>
      </p:sp>
      <p:sp>
        <p:nvSpPr>
          <p:cNvPr id="7" name="Slide Number Placeholder 6"/>
          <p:cNvSpPr>
            <a:spLocks noGrp="1"/>
          </p:cNvSpPr>
          <p:nvPr>
            <p:ph type="sldNum" sz="quarter" idx="13"/>
          </p:nvPr>
        </p:nvSpPr>
        <p:spPr/>
        <p:txBody>
          <a:bodyPr/>
          <a:lstStyle/>
          <a:p>
            <a:fld id="{4FBD5869-E701-44DB-B9C5-C7F7FB528C06}" type="slidenum">
              <a:rPr lang="en-US" smtClean="0"/>
              <a:pPr/>
              <a:t>5</a:t>
            </a:fld>
            <a:endParaRPr lang="en-US" dirty="0"/>
          </a:p>
        </p:txBody>
      </p:sp>
      <p:sp>
        <p:nvSpPr>
          <p:cNvPr id="8" name="Header Placeholder 3">
            <a:extLst>
              <a:ext uri="{FF2B5EF4-FFF2-40B4-BE49-F238E27FC236}">
                <a16:creationId xmlns:a16="http://schemas.microsoft.com/office/drawing/2014/main" id="{2384823F-C07E-4F43-8AD7-16BFD2108F68}"/>
              </a:ext>
            </a:extLst>
          </p:cNvPr>
          <p:cNvSpPr txBox="1">
            <a:spLocks/>
          </p:cNvSpPr>
          <p:nvPr/>
        </p:nvSpPr>
        <p:spPr>
          <a:xfrm>
            <a:off x="228600" y="228600"/>
            <a:ext cx="5120640" cy="274320"/>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Generating Income for Living</a:t>
            </a:r>
            <a:endParaRPr lang="en-US" dirty="0"/>
          </a:p>
        </p:txBody>
      </p:sp>
      <p:sp>
        <p:nvSpPr>
          <p:cNvPr id="9" name="Footer Placeholder 5">
            <a:extLst>
              <a:ext uri="{FF2B5EF4-FFF2-40B4-BE49-F238E27FC236}">
                <a16:creationId xmlns:a16="http://schemas.microsoft.com/office/drawing/2014/main" id="{F0059126-0AAE-451F-B1F0-6F65C1014C3D}"/>
              </a:ext>
            </a:extLst>
          </p:cNvPr>
          <p:cNvSpPr txBox="1">
            <a:spLocks/>
          </p:cNvSpPr>
          <p:nvPr/>
        </p:nvSpPr>
        <p:spPr>
          <a:xfrm>
            <a:off x="5394960" y="228600"/>
            <a:ext cx="1371600" cy="274320"/>
          </a:xfrm>
          <a:prstGeom prst="rect">
            <a:avLst/>
          </a:prstGeom>
        </p:spPr>
        <p:txBody>
          <a:bodyPr vert="horz" lIns="0" tIns="0" rIns="0" bIns="0" rtlCol="0" anchor="t"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l-PL"/>
              <a:t>RTSI CUPPT 07</a:t>
            </a:r>
            <a:r>
              <a:rPr lang="en-US"/>
              <a:t>/</a:t>
            </a:r>
            <a:r>
              <a:rPr lang="pl-PL"/>
              <a:t>18</a:t>
            </a:r>
            <a:endParaRPr lang="en-US" dirty="0"/>
          </a:p>
        </p:txBody>
      </p:sp>
    </p:spTree>
    <p:extLst>
      <p:ext uri="{BB962C8B-B14F-4D97-AF65-F5344CB8AC3E}">
        <p14:creationId xmlns:p14="http://schemas.microsoft.com/office/powerpoint/2010/main" val="175331999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97"/>
              </a:spcBef>
              <a:spcAft>
                <a:spcPts val="297"/>
              </a:spcAft>
            </a:pPr>
            <a:r>
              <a:rPr lang="en-US" b="1" dirty="0">
                <a:latin typeface="Times New Roman" pitchFamily="18" charset="0"/>
                <a:cs typeface="Times New Roman" pitchFamily="18" charset="0"/>
              </a:rPr>
              <a:t>Main Point: Fund Descriptions</a:t>
            </a:r>
            <a:r>
              <a:rPr lang="en-US" b="1" baseline="0" dirty="0">
                <a:latin typeface="Times New Roman" pitchFamily="18" charset="0"/>
                <a:cs typeface="Times New Roman" pitchFamily="18" charset="0"/>
              </a:rPr>
              <a:t> and Risks</a:t>
            </a:r>
          </a:p>
          <a:p>
            <a:pPr>
              <a:spcBef>
                <a:spcPts val="297"/>
              </a:spcBef>
              <a:spcAft>
                <a:spcPts val="297"/>
              </a:spcAft>
            </a:pPr>
            <a:r>
              <a:rPr lang="en-US" b="0" dirty="0">
                <a:latin typeface="Times New Roman" pitchFamily="18" charset="0"/>
                <a:cs typeface="Times New Roman" pitchFamily="18" charset="0"/>
              </a:rPr>
              <a:t>[Read slide]</a:t>
            </a:r>
          </a:p>
          <a:p>
            <a:endParaRPr lang="en-US" dirty="0"/>
          </a:p>
        </p:txBody>
      </p:sp>
      <p:sp>
        <p:nvSpPr>
          <p:cNvPr id="5" name="Date Placeholder 4"/>
          <p:cNvSpPr>
            <a:spLocks noGrp="1"/>
          </p:cNvSpPr>
          <p:nvPr>
            <p:ph type="dt" idx="11"/>
          </p:nvPr>
        </p:nvSpPr>
        <p:spPr/>
        <p:txBody>
          <a:bodyPr/>
          <a:lstStyle/>
          <a:p>
            <a:fld id="{6D18DCBE-220C-482B-9D42-0AAE14DCD9E4}" type="datetime1">
              <a:rPr lang="en-US" smtClean="0"/>
              <a:t>4/18/2019</a:t>
            </a:fld>
            <a:endParaRPr lang="en-US" dirty="0"/>
          </a:p>
        </p:txBody>
      </p:sp>
      <p:sp>
        <p:nvSpPr>
          <p:cNvPr id="7" name="Slide Number Placeholder 6"/>
          <p:cNvSpPr>
            <a:spLocks noGrp="1"/>
          </p:cNvSpPr>
          <p:nvPr>
            <p:ph type="sldNum" sz="quarter" idx="13"/>
          </p:nvPr>
        </p:nvSpPr>
        <p:spPr/>
        <p:txBody>
          <a:bodyPr/>
          <a:lstStyle/>
          <a:p>
            <a:fld id="{4FBD5869-E701-44DB-B9C5-C7F7FB528C06}" type="slidenum">
              <a:rPr lang="en-US" smtClean="0"/>
              <a:pPr/>
              <a:t>59</a:t>
            </a:fld>
            <a:endParaRPr lang="en-US" dirty="0"/>
          </a:p>
        </p:txBody>
      </p:sp>
      <p:sp>
        <p:nvSpPr>
          <p:cNvPr id="8" name="Header Placeholder 3">
            <a:extLst>
              <a:ext uri="{FF2B5EF4-FFF2-40B4-BE49-F238E27FC236}">
                <a16:creationId xmlns:a16="http://schemas.microsoft.com/office/drawing/2014/main" id="{0BF2CB6A-629F-424A-B7AC-A6EAFBC840C1}"/>
              </a:ext>
            </a:extLst>
          </p:cNvPr>
          <p:cNvSpPr txBox="1">
            <a:spLocks/>
          </p:cNvSpPr>
          <p:nvPr/>
        </p:nvSpPr>
        <p:spPr>
          <a:xfrm>
            <a:off x="228600" y="228600"/>
            <a:ext cx="5120640" cy="274320"/>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Generating Income for Living</a:t>
            </a:r>
            <a:endParaRPr lang="en-US" dirty="0"/>
          </a:p>
        </p:txBody>
      </p:sp>
      <p:sp>
        <p:nvSpPr>
          <p:cNvPr id="9" name="Footer Placeholder 5">
            <a:extLst>
              <a:ext uri="{FF2B5EF4-FFF2-40B4-BE49-F238E27FC236}">
                <a16:creationId xmlns:a16="http://schemas.microsoft.com/office/drawing/2014/main" id="{38299694-C3C9-4A0D-8C77-810DCEC29475}"/>
              </a:ext>
            </a:extLst>
          </p:cNvPr>
          <p:cNvSpPr txBox="1">
            <a:spLocks/>
          </p:cNvSpPr>
          <p:nvPr/>
        </p:nvSpPr>
        <p:spPr>
          <a:xfrm>
            <a:off x="5394960" y="228600"/>
            <a:ext cx="1371600" cy="274320"/>
          </a:xfrm>
          <a:prstGeom prst="rect">
            <a:avLst/>
          </a:prstGeom>
        </p:spPr>
        <p:txBody>
          <a:bodyPr vert="horz" lIns="0" tIns="0" rIns="0" bIns="0" rtlCol="0" anchor="t"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l-PL"/>
              <a:t>RTSI CUPPT 07</a:t>
            </a:r>
            <a:r>
              <a:rPr lang="en-US"/>
              <a:t>/</a:t>
            </a:r>
            <a:r>
              <a:rPr lang="pl-PL"/>
              <a:t>18</a:t>
            </a:r>
            <a:endParaRPr lang="en-US" dirty="0"/>
          </a:p>
        </p:txBody>
      </p:sp>
    </p:spTree>
    <p:extLst>
      <p:ext uri="{BB962C8B-B14F-4D97-AF65-F5344CB8AC3E}">
        <p14:creationId xmlns:p14="http://schemas.microsoft.com/office/powerpoint/2010/main" val="384011481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Main Point: A wide range of investment options.</a:t>
            </a:r>
          </a:p>
          <a:p>
            <a:r>
              <a:rPr lang="en-US" b="0" dirty="0">
                <a:latin typeface="Times New Roman" panose="02020603050405020304" pitchFamily="18" charset="0"/>
                <a:cs typeface="Times New Roman" panose="02020603050405020304" pitchFamily="18" charset="0"/>
              </a:rPr>
              <a:t>We have shown you one example, but in working with your financial advisor, you may find that your specific needs require different strategies. Franklin Templeton Investments has a wide range of investment options to choose from. Talk to your financial advisor about funds that may be appropriate for your individual situation.</a:t>
            </a:r>
          </a:p>
          <a:p>
            <a:r>
              <a:rPr lang="en-US" b="0" dirty="0">
                <a:latin typeface="Times New Roman" panose="02020603050405020304" pitchFamily="18" charset="0"/>
                <a:cs typeface="Times New Roman" panose="02020603050405020304" pitchFamily="18" charset="0"/>
              </a:rPr>
              <a:t>Investors should carefully consider a fund’s investment goals, risks, charges and expenses before investing. To obtain a summary prospectus and/or prospectus, which contains this and other information, talk to your financial advisor, call us at (800) DIAL BEN/342-5236 or visit franklintempleton.com. Please carefully read a prospectus before you invest or send money.</a:t>
            </a:r>
          </a:p>
          <a:p>
            <a:endParaRPr lang="en-US" b="0" dirty="0">
              <a:latin typeface="Times New Roman" panose="02020603050405020304" pitchFamily="18" charset="0"/>
              <a:cs typeface="Times New Roman" panose="02020603050405020304" pitchFamily="18" charset="0"/>
            </a:endParaRPr>
          </a:p>
        </p:txBody>
      </p:sp>
      <p:sp>
        <p:nvSpPr>
          <p:cNvPr id="5" name="Date Placeholder 4"/>
          <p:cNvSpPr>
            <a:spLocks noGrp="1"/>
          </p:cNvSpPr>
          <p:nvPr>
            <p:ph type="dt" idx="11"/>
          </p:nvPr>
        </p:nvSpPr>
        <p:spPr/>
        <p:txBody>
          <a:bodyPr/>
          <a:lstStyle/>
          <a:p>
            <a:fld id="{B9BAA0F9-EF0D-40CD-91AB-7A815AB68C75}" type="datetime1">
              <a:rPr lang="en-US" smtClean="0"/>
              <a:t>4/18/2019</a:t>
            </a:fld>
            <a:endParaRPr lang="en-US" dirty="0"/>
          </a:p>
        </p:txBody>
      </p:sp>
      <p:sp>
        <p:nvSpPr>
          <p:cNvPr id="7" name="Slide Number Placeholder 6"/>
          <p:cNvSpPr>
            <a:spLocks noGrp="1"/>
          </p:cNvSpPr>
          <p:nvPr>
            <p:ph type="sldNum" sz="quarter" idx="13"/>
          </p:nvPr>
        </p:nvSpPr>
        <p:spPr/>
        <p:txBody>
          <a:bodyPr/>
          <a:lstStyle/>
          <a:p>
            <a:fld id="{4FBD5869-E701-44DB-B9C5-C7F7FB528C06}" type="slidenum">
              <a:rPr lang="en-US" smtClean="0"/>
              <a:pPr/>
              <a:t>60</a:t>
            </a:fld>
            <a:endParaRPr lang="en-US" dirty="0"/>
          </a:p>
        </p:txBody>
      </p:sp>
      <p:sp>
        <p:nvSpPr>
          <p:cNvPr id="8" name="Header Placeholder 3">
            <a:extLst>
              <a:ext uri="{FF2B5EF4-FFF2-40B4-BE49-F238E27FC236}">
                <a16:creationId xmlns:a16="http://schemas.microsoft.com/office/drawing/2014/main" id="{95802A65-CA5B-4DCD-BB99-A2C2DDEA8115}"/>
              </a:ext>
            </a:extLst>
          </p:cNvPr>
          <p:cNvSpPr txBox="1">
            <a:spLocks/>
          </p:cNvSpPr>
          <p:nvPr/>
        </p:nvSpPr>
        <p:spPr>
          <a:xfrm>
            <a:off x="228600" y="228600"/>
            <a:ext cx="5120640" cy="274320"/>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Generating Income for Living</a:t>
            </a:r>
            <a:endParaRPr lang="en-US" dirty="0"/>
          </a:p>
        </p:txBody>
      </p:sp>
      <p:sp>
        <p:nvSpPr>
          <p:cNvPr id="9" name="Footer Placeholder 5">
            <a:extLst>
              <a:ext uri="{FF2B5EF4-FFF2-40B4-BE49-F238E27FC236}">
                <a16:creationId xmlns:a16="http://schemas.microsoft.com/office/drawing/2014/main" id="{B411D11B-09CB-4F1C-BFAF-AA61F8C0A8B9}"/>
              </a:ext>
            </a:extLst>
          </p:cNvPr>
          <p:cNvSpPr txBox="1">
            <a:spLocks/>
          </p:cNvSpPr>
          <p:nvPr/>
        </p:nvSpPr>
        <p:spPr>
          <a:xfrm>
            <a:off x="5394960" y="228600"/>
            <a:ext cx="1371600" cy="274320"/>
          </a:xfrm>
          <a:prstGeom prst="rect">
            <a:avLst/>
          </a:prstGeom>
        </p:spPr>
        <p:txBody>
          <a:bodyPr vert="horz" lIns="0" tIns="0" rIns="0" bIns="0" rtlCol="0" anchor="t"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l-PL"/>
              <a:t>RTSI CUPPT 07</a:t>
            </a:r>
            <a:r>
              <a:rPr lang="en-US"/>
              <a:t>/</a:t>
            </a:r>
            <a:r>
              <a:rPr lang="pl-PL"/>
              <a:t>18</a:t>
            </a:r>
            <a:endParaRPr lang="en-US" dirty="0"/>
          </a:p>
        </p:txBody>
      </p:sp>
    </p:spTree>
    <p:extLst>
      <p:ext uri="{BB962C8B-B14F-4D97-AF65-F5344CB8AC3E}">
        <p14:creationId xmlns:p14="http://schemas.microsoft.com/office/powerpoint/2010/main" val="100854505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b="1" dirty="0">
                <a:latin typeface="Times New Roman" panose="02020603050405020304" pitchFamily="18" charset="0"/>
                <a:cs typeface="Times New Roman" panose="02020603050405020304" pitchFamily="18" charset="0"/>
              </a:rPr>
              <a:t>Main Point: Transition slide.</a:t>
            </a:r>
          </a:p>
          <a:p>
            <a:endParaRPr lang="en-US" dirty="0"/>
          </a:p>
        </p:txBody>
      </p:sp>
      <p:sp>
        <p:nvSpPr>
          <p:cNvPr id="5" name="Date Placeholder 4"/>
          <p:cNvSpPr>
            <a:spLocks noGrp="1"/>
          </p:cNvSpPr>
          <p:nvPr>
            <p:ph type="dt" idx="11"/>
          </p:nvPr>
        </p:nvSpPr>
        <p:spPr/>
        <p:txBody>
          <a:bodyPr/>
          <a:lstStyle/>
          <a:p>
            <a:fld id="{7FC34109-F750-41AC-A041-C4E14206EC0C}" type="datetime1">
              <a:rPr lang="en-US" smtClean="0"/>
              <a:t>4/18/2019</a:t>
            </a:fld>
            <a:endParaRPr lang="en-US" dirty="0"/>
          </a:p>
        </p:txBody>
      </p:sp>
      <p:sp>
        <p:nvSpPr>
          <p:cNvPr id="7" name="Slide Number Placeholder 6"/>
          <p:cNvSpPr>
            <a:spLocks noGrp="1"/>
          </p:cNvSpPr>
          <p:nvPr>
            <p:ph type="sldNum" sz="quarter" idx="13"/>
          </p:nvPr>
        </p:nvSpPr>
        <p:spPr/>
        <p:txBody>
          <a:bodyPr/>
          <a:lstStyle/>
          <a:p>
            <a:fld id="{4FBD5869-E701-44DB-B9C5-C7F7FB528C06}" type="slidenum">
              <a:rPr lang="en-US" smtClean="0"/>
              <a:pPr/>
              <a:t>61</a:t>
            </a:fld>
            <a:endParaRPr lang="en-US" dirty="0"/>
          </a:p>
        </p:txBody>
      </p:sp>
      <p:sp>
        <p:nvSpPr>
          <p:cNvPr id="10" name="Header Placeholder 3">
            <a:extLst>
              <a:ext uri="{FF2B5EF4-FFF2-40B4-BE49-F238E27FC236}">
                <a16:creationId xmlns:a16="http://schemas.microsoft.com/office/drawing/2014/main" id="{B1420BA2-A7F9-416B-90F2-40C378AB174E}"/>
              </a:ext>
            </a:extLst>
          </p:cNvPr>
          <p:cNvSpPr txBox="1">
            <a:spLocks/>
          </p:cNvSpPr>
          <p:nvPr/>
        </p:nvSpPr>
        <p:spPr>
          <a:xfrm>
            <a:off x="228600" y="228600"/>
            <a:ext cx="5120640" cy="274320"/>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Generating Income for Living</a:t>
            </a:r>
            <a:endParaRPr lang="en-US" dirty="0"/>
          </a:p>
        </p:txBody>
      </p:sp>
      <p:sp>
        <p:nvSpPr>
          <p:cNvPr id="11" name="Footer Placeholder 5">
            <a:extLst>
              <a:ext uri="{FF2B5EF4-FFF2-40B4-BE49-F238E27FC236}">
                <a16:creationId xmlns:a16="http://schemas.microsoft.com/office/drawing/2014/main" id="{BB8E4BDD-F63E-4FCD-81F2-2F9AC41C8591}"/>
              </a:ext>
            </a:extLst>
          </p:cNvPr>
          <p:cNvSpPr txBox="1">
            <a:spLocks/>
          </p:cNvSpPr>
          <p:nvPr/>
        </p:nvSpPr>
        <p:spPr>
          <a:xfrm>
            <a:off x="5394960" y="228600"/>
            <a:ext cx="1371600" cy="274320"/>
          </a:xfrm>
          <a:prstGeom prst="rect">
            <a:avLst/>
          </a:prstGeom>
        </p:spPr>
        <p:txBody>
          <a:bodyPr vert="horz" lIns="0" tIns="0" rIns="0" bIns="0" rtlCol="0" anchor="t"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l-PL"/>
              <a:t>RTSI CUPPT 07</a:t>
            </a:r>
            <a:r>
              <a:rPr lang="en-US"/>
              <a:t>/</a:t>
            </a:r>
            <a:r>
              <a:rPr lang="pl-PL"/>
              <a:t>18</a:t>
            </a:r>
            <a:endParaRPr lang="en-US" dirty="0"/>
          </a:p>
        </p:txBody>
      </p:sp>
    </p:spTree>
    <p:extLst>
      <p:ext uri="{BB962C8B-B14F-4D97-AF65-F5344CB8AC3E}">
        <p14:creationId xmlns:p14="http://schemas.microsoft.com/office/powerpoint/2010/main" val="119353218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panose="02020603050405020304" pitchFamily="18" charset="0"/>
                <a:cs typeface="Times New Roman" panose="02020603050405020304" pitchFamily="18" charset="0"/>
              </a:rPr>
              <a:t>Main Point: </a:t>
            </a:r>
            <a:r>
              <a:rPr lang="en-US" b="1" baseline="0" dirty="0">
                <a:latin typeface="Times New Roman" panose="02020603050405020304" pitchFamily="18" charset="0"/>
                <a:cs typeface="Times New Roman" panose="02020603050405020304" pitchFamily="18" charset="0"/>
              </a:rPr>
              <a:t>Start developing your Retirement Income </a:t>
            </a:r>
            <a:r>
              <a:rPr lang="en-US" b="1" dirty="0">
                <a:latin typeface="Times New Roman" panose="02020603050405020304" pitchFamily="18" charset="0"/>
                <a:cs typeface="Times New Roman" panose="02020603050405020304" pitchFamily="18" charset="0"/>
              </a:rPr>
              <a:t>Plan.</a:t>
            </a:r>
            <a:endParaRPr lang="en-US" b="1" baseline="0" dirty="0">
              <a:latin typeface="Times New Roman" panose="02020603050405020304" pitchFamily="18" charset="0"/>
              <a:cs typeface="Times New Roman" panose="02020603050405020304" pitchFamily="18" charset="0"/>
            </a:endParaRPr>
          </a:p>
          <a:p>
            <a:endParaRPr lang="en-US" b="1" baseline="0" dirty="0">
              <a:latin typeface="Times New Roman" panose="02020603050405020304" pitchFamily="18" charset="0"/>
              <a:cs typeface="Times New Roman" panose="02020603050405020304" pitchFamily="18" charset="0"/>
            </a:endParaRPr>
          </a:p>
          <a:p>
            <a:r>
              <a:rPr lang="en-US" b="0" baseline="0" dirty="0">
                <a:latin typeface="Times New Roman" panose="02020603050405020304" pitchFamily="18" charset="0"/>
                <a:cs typeface="Times New Roman" panose="02020603050405020304" pitchFamily="18" charset="0"/>
              </a:rPr>
              <a:t>Now that you have attended this presentation, you should complete the Personal Assessment </a:t>
            </a:r>
            <a:r>
              <a:rPr lang="en-US" b="0" dirty="0">
                <a:latin typeface="Times New Roman" panose="02020603050405020304" pitchFamily="18" charset="0"/>
                <a:cs typeface="Times New Roman" panose="02020603050405020304" pitchFamily="18" charset="0"/>
              </a:rPr>
              <a:t>sheet and </a:t>
            </a:r>
            <a:r>
              <a:rPr lang="en-US" b="0" baseline="0" dirty="0">
                <a:latin typeface="Times New Roman" panose="02020603050405020304" pitchFamily="18" charset="0"/>
                <a:cs typeface="Times New Roman" panose="02020603050405020304" pitchFamily="18" charset="0"/>
              </a:rPr>
              <a:t>set up time to meet with your financial advisor. </a:t>
            </a:r>
          </a:p>
          <a:p>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Transition: Let’s see how you all did on the quiz.</a:t>
            </a:r>
          </a:p>
          <a:p>
            <a:endParaRPr lang="en-US" b="1"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5" name="Date Placeholder 4"/>
          <p:cNvSpPr>
            <a:spLocks noGrp="1"/>
          </p:cNvSpPr>
          <p:nvPr>
            <p:ph type="dt" idx="11"/>
          </p:nvPr>
        </p:nvSpPr>
        <p:spPr/>
        <p:txBody>
          <a:bodyPr/>
          <a:lstStyle/>
          <a:p>
            <a:fld id="{8A02A6D4-F54F-4050-8DA7-074407F9F21B}" type="datetime1">
              <a:rPr lang="en-US" smtClean="0"/>
              <a:t>4/18/2019</a:t>
            </a:fld>
            <a:endParaRPr lang="en-US" dirty="0"/>
          </a:p>
        </p:txBody>
      </p:sp>
      <p:sp>
        <p:nvSpPr>
          <p:cNvPr id="7" name="Slide Number Placeholder 6"/>
          <p:cNvSpPr>
            <a:spLocks noGrp="1"/>
          </p:cNvSpPr>
          <p:nvPr>
            <p:ph type="sldNum" sz="quarter" idx="13"/>
          </p:nvPr>
        </p:nvSpPr>
        <p:spPr/>
        <p:txBody>
          <a:bodyPr/>
          <a:lstStyle/>
          <a:p>
            <a:fld id="{4FBD5869-E701-44DB-B9C5-C7F7FB528C06}" type="slidenum">
              <a:rPr lang="en-US" smtClean="0"/>
              <a:pPr/>
              <a:t>62</a:t>
            </a:fld>
            <a:endParaRPr lang="en-US" dirty="0"/>
          </a:p>
        </p:txBody>
      </p:sp>
      <p:sp>
        <p:nvSpPr>
          <p:cNvPr id="8" name="Header Placeholder 3">
            <a:extLst>
              <a:ext uri="{FF2B5EF4-FFF2-40B4-BE49-F238E27FC236}">
                <a16:creationId xmlns:a16="http://schemas.microsoft.com/office/drawing/2014/main" id="{BC413318-C222-48EB-BB03-AD40E11F5AAC}"/>
              </a:ext>
            </a:extLst>
          </p:cNvPr>
          <p:cNvSpPr txBox="1">
            <a:spLocks/>
          </p:cNvSpPr>
          <p:nvPr/>
        </p:nvSpPr>
        <p:spPr>
          <a:xfrm>
            <a:off x="228600" y="228600"/>
            <a:ext cx="5120640" cy="274320"/>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Generating Income for Living</a:t>
            </a:r>
            <a:endParaRPr lang="en-US" dirty="0"/>
          </a:p>
        </p:txBody>
      </p:sp>
      <p:sp>
        <p:nvSpPr>
          <p:cNvPr id="9" name="Footer Placeholder 5">
            <a:extLst>
              <a:ext uri="{FF2B5EF4-FFF2-40B4-BE49-F238E27FC236}">
                <a16:creationId xmlns:a16="http://schemas.microsoft.com/office/drawing/2014/main" id="{F15D3D55-5068-4D5C-B34D-29A9629E3203}"/>
              </a:ext>
            </a:extLst>
          </p:cNvPr>
          <p:cNvSpPr txBox="1">
            <a:spLocks/>
          </p:cNvSpPr>
          <p:nvPr/>
        </p:nvSpPr>
        <p:spPr>
          <a:xfrm>
            <a:off x="5394960" y="228600"/>
            <a:ext cx="1371600" cy="274320"/>
          </a:xfrm>
          <a:prstGeom prst="rect">
            <a:avLst/>
          </a:prstGeom>
        </p:spPr>
        <p:txBody>
          <a:bodyPr vert="horz" lIns="0" tIns="0" rIns="0" bIns="0" rtlCol="0" anchor="t"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l-PL"/>
              <a:t>RTSI CUPPT 07</a:t>
            </a:r>
            <a:r>
              <a:rPr lang="en-US"/>
              <a:t>/</a:t>
            </a:r>
            <a:r>
              <a:rPr lang="pl-PL"/>
              <a:t>18</a:t>
            </a:r>
            <a:endParaRPr lang="en-US" dirty="0"/>
          </a:p>
        </p:txBody>
      </p:sp>
    </p:spTree>
    <p:extLst>
      <p:ext uri="{BB962C8B-B14F-4D97-AF65-F5344CB8AC3E}">
        <p14:creationId xmlns:p14="http://schemas.microsoft.com/office/powerpoint/2010/main" val="338735075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baseline="0" dirty="0">
                <a:latin typeface="Times New Roman" panose="02020603050405020304" pitchFamily="18" charset="0"/>
                <a:cs typeface="Times New Roman" panose="02020603050405020304" pitchFamily="18" charset="0"/>
              </a:rPr>
              <a:t>Main Point: Review Quiz.</a:t>
            </a:r>
          </a:p>
          <a:p>
            <a:endParaRPr lang="en-US" sz="1050" b="0" baseline="0" dirty="0">
              <a:latin typeface="Times New Roman" panose="02020603050405020304" pitchFamily="18" charset="0"/>
              <a:cs typeface="Times New Roman" panose="02020603050405020304" pitchFamily="18" charset="0"/>
            </a:endParaRPr>
          </a:p>
          <a:p>
            <a:r>
              <a:rPr lang="en-US" sz="1050" b="0" baseline="0" dirty="0">
                <a:latin typeface="Times New Roman" panose="02020603050405020304" pitchFamily="18" charset="0"/>
                <a:cs typeface="Times New Roman" panose="02020603050405020304" pitchFamily="18" charset="0"/>
              </a:rPr>
              <a:t>Let’s run through the questions:</a:t>
            </a:r>
          </a:p>
          <a:p>
            <a:pPr marL="163639" indent="-163639">
              <a:buFont typeface="+mj-lt"/>
              <a:buAutoNum type="arabicPeriod"/>
            </a:pPr>
            <a:r>
              <a:rPr lang="en-US" sz="1050" b="0" dirty="0">
                <a:latin typeface="Times New Roman" panose="02020603050405020304" pitchFamily="18" charset="0"/>
                <a:cs typeface="Times New Roman" panose="02020603050405020304" pitchFamily="18" charset="0"/>
              </a:rPr>
              <a:t>If you invested $10,000 in a Money Market Account for one year, how much could you have in earned interest?</a:t>
            </a:r>
            <a:r>
              <a:rPr lang="en-US" sz="1050" b="0" baseline="30000" dirty="0">
                <a:latin typeface="Times New Roman" panose="02020603050405020304" pitchFamily="18" charset="0"/>
                <a:cs typeface="Times New Roman" panose="02020603050405020304" pitchFamily="18" charset="0"/>
              </a:rPr>
              <a:t>1</a:t>
            </a:r>
          </a:p>
          <a:p>
            <a:pPr marL="276234" lvl="1" indent="-112596">
              <a:buFont typeface="Arial" pitchFamily="34" charset="0"/>
              <a:buChar char="•"/>
            </a:pPr>
            <a:r>
              <a:rPr lang="en-US" sz="1050" baseline="0" dirty="0">
                <a:latin typeface="Times New Roman" panose="02020603050405020304" pitchFamily="18" charset="0"/>
                <a:cs typeface="Times New Roman" panose="02020603050405020304" pitchFamily="18" charset="0"/>
              </a:rPr>
              <a:t>ANSWER</a:t>
            </a:r>
            <a:r>
              <a:rPr lang="en-US" sz="1050" dirty="0">
                <a:latin typeface="Times New Roman" panose="02020603050405020304" pitchFamily="18" charset="0"/>
                <a:cs typeface="Times New Roman" panose="02020603050405020304" pitchFamily="18" charset="0"/>
              </a:rPr>
              <a:t>: </a:t>
            </a:r>
            <a:r>
              <a:rPr lang="en-US" sz="1050" baseline="0" dirty="0">
                <a:latin typeface="Times New Roman" panose="02020603050405020304" pitchFamily="18" charset="0"/>
                <a:cs typeface="Times New Roman" panose="02020603050405020304" pitchFamily="18" charset="0"/>
              </a:rPr>
              <a:t>$16</a:t>
            </a:r>
            <a:r>
              <a:rPr lang="en-US" sz="1050" baseline="30000" dirty="0">
                <a:latin typeface="Times New Roman" panose="02020603050405020304" pitchFamily="18" charset="0"/>
                <a:cs typeface="Times New Roman" panose="02020603050405020304" pitchFamily="18" charset="0"/>
              </a:rPr>
              <a:t>1</a:t>
            </a:r>
          </a:p>
          <a:p>
            <a:pPr marL="276234" lvl="1" indent="-112596">
              <a:buFont typeface="Arial" pitchFamily="34" charset="0"/>
              <a:buChar char="•"/>
            </a:pPr>
            <a:endParaRPr lang="en-US" sz="1050" baseline="30000" dirty="0">
              <a:latin typeface="Times New Roman" panose="02020603050405020304" pitchFamily="18" charset="0"/>
              <a:cs typeface="Times New Roman" panose="02020603050405020304" pitchFamily="18" charset="0"/>
            </a:endParaRPr>
          </a:p>
          <a:p>
            <a:r>
              <a:rPr lang="en-US" sz="1050" b="0" dirty="0">
                <a:latin typeface="Times New Roman" panose="02020603050405020304" pitchFamily="18" charset="0"/>
                <a:cs typeface="Times New Roman" panose="02020603050405020304" pitchFamily="18" charset="0"/>
              </a:rPr>
              <a:t>1. Money Market Account yield as of 12/31/18 was 0.16%. Source: FRED; Federal Reserve. Money Market Accounts yield data is from FRED: </a:t>
            </a:r>
            <a:r>
              <a:rPr lang="en-US" sz="1050" b="0" kern="1200" dirty="0">
                <a:solidFill>
                  <a:schemeClr val="tx1"/>
                </a:solidFill>
                <a:latin typeface="Times New Roman" panose="02020603050405020304" pitchFamily="18" charset="0"/>
                <a:cs typeface="Times New Roman" panose="02020603050405020304" pitchFamily="18" charset="0"/>
              </a:rPr>
              <a:t>https://fred.stlouisfed.org/series/MMNRNJ#0</a:t>
            </a:r>
            <a:r>
              <a:rPr lang="en-US" sz="1050" b="0" dirty="0">
                <a:latin typeface="Times New Roman" panose="02020603050405020304" pitchFamily="18" charset="0"/>
                <a:cs typeface="Times New Roman" panose="02020603050405020304" pitchFamily="18" charset="0"/>
              </a:rPr>
              <a:t>.</a:t>
            </a:r>
          </a:p>
          <a:p>
            <a:endParaRPr lang="en-US" b="0" dirty="0">
              <a:latin typeface="Times New Roman" panose="02020603050405020304" pitchFamily="18" charset="0"/>
              <a:cs typeface="Times New Roman" panose="02020603050405020304" pitchFamily="18" charset="0"/>
            </a:endParaRPr>
          </a:p>
        </p:txBody>
      </p:sp>
      <p:sp>
        <p:nvSpPr>
          <p:cNvPr id="5" name="Date Placeholder 4"/>
          <p:cNvSpPr>
            <a:spLocks noGrp="1"/>
          </p:cNvSpPr>
          <p:nvPr>
            <p:ph type="dt" idx="11"/>
          </p:nvPr>
        </p:nvSpPr>
        <p:spPr/>
        <p:txBody>
          <a:bodyPr/>
          <a:lstStyle/>
          <a:p>
            <a:fld id="{BAF134FA-84A9-4FA8-A802-72CB6754278B}" type="datetime1">
              <a:rPr lang="en-US" smtClean="0"/>
              <a:t>4/18/2019</a:t>
            </a:fld>
            <a:endParaRPr lang="en-US" dirty="0"/>
          </a:p>
        </p:txBody>
      </p:sp>
      <p:sp>
        <p:nvSpPr>
          <p:cNvPr id="7" name="Slide Number Placeholder 6"/>
          <p:cNvSpPr>
            <a:spLocks noGrp="1"/>
          </p:cNvSpPr>
          <p:nvPr>
            <p:ph type="sldNum" sz="quarter" idx="13"/>
          </p:nvPr>
        </p:nvSpPr>
        <p:spPr/>
        <p:txBody>
          <a:bodyPr/>
          <a:lstStyle/>
          <a:p>
            <a:fld id="{4FBD5869-E701-44DB-B9C5-C7F7FB528C06}" type="slidenum">
              <a:rPr lang="en-US" smtClean="0"/>
              <a:pPr/>
              <a:t>63</a:t>
            </a:fld>
            <a:endParaRPr lang="en-US" dirty="0"/>
          </a:p>
        </p:txBody>
      </p:sp>
      <p:sp>
        <p:nvSpPr>
          <p:cNvPr id="8" name="Header Placeholder 3">
            <a:extLst>
              <a:ext uri="{FF2B5EF4-FFF2-40B4-BE49-F238E27FC236}">
                <a16:creationId xmlns:a16="http://schemas.microsoft.com/office/drawing/2014/main" id="{A13660CB-020B-49B6-8F44-F5290935DCF5}"/>
              </a:ext>
            </a:extLst>
          </p:cNvPr>
          <p:cNvSpPr txBox="1">
            <a:spLocks/>
          </p:cNvSpPr>
          <p:nvPr/>
        </p:nvSpPr>
        <p:spPr>
          <a:xfrm>
            <a:off x="228600" y="228600"/>
            <a:ext cx="5120640" cy="274320"/>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Generating Income for Living</a:t>
            </a:r>
            <a:endParaRPr lang="en-US" dirty="0"/>
          </a:p>
        </p:txBody>
      </p:sp>
      <p:sp>
        <p:nvSpPr>
          <p:cNvPr id="9" name="Footer Placeholder 5">
            <a:extLst>
              <a:ext uri="{FF2B5EF4-FFF2-40B4-BE49-F238E27FC236}">
                <a16:creationId xmlns:a16="http://schemas.microsoft.com/office/drawing/2014/main" id="{F148B608-A01C-4ACA-BF92-8A1EBDD00CED}"/>
              </a:ext>
            </a:extLst>
          </p:cNvPr>
          <p:cNvSpPr txBox="1">
            <a:spLocks/>
          </p:cNvSpPr>
          <p:nvPr/>
        </p:nvSpPr>
        <p:spPr>
          <a:xfrm>
            <a:off x="5394960" y="228600"/>
            <a:ext cx="1371600" cy="274320"/>
          </a:xfrm>
          <a:prstGeom prst="rect">
            <a:avLst/>
          </a:prstGeom>
        </p:spPr>
        <p:txBody>
          <a:bodyPr vert="horz" lIns="0" tIns="0" rIns="0" bIns="0" rtlCol="0" anchor="t"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l-PL"/>
              <a:t>RTSI CUPPT 07</a:t>
            </a:r>
            <a:r>
              <a:rPr lang="en-US"/>
              <a:t>/</a:t>
            </a:r>
            <a:r>
              <a:rPr lang="pl-PL"/>
              <a:t>18</a:t>
            </a:r>
            <a:endParaRPr lang="en-US" dirty="0"/>
          </a:p>
        </p:txBody>
      </p:sp>
    </p:spTree>
    <p:extLst>
      <p:ext uri="{BB962C8B-B14F-4D97-AF65-F5344CB8AC3E}">
        <p14:creationId xmlns:p14="http://schemas.microsoft.com/office/powerpoint/2010/main" val="232429220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latin typeface="Times New Roman" panose="02020603050405020304" pitchFamily="18" charset="0"/>
                <a:cs typeface="Times New Roman" panose="02020603050405020304" pitchFamily="18" charset="0"/>
              </a:rPr>
              <a:t>Main Point: Review Quiz.</a:t>
            </a:r>
          </a:p>
          <a:p>
            <a:endParaRPr lang="en-US" baseline="0" dirty="0">
              <a:latin typeface="Times New Roman" panose="02020603050405020304" pitchFamily="18" charset="0"/>
              <a:cs typeface="Times New Roman" panose="02020603050405020304" pitchFamily="18" charset="0"/>
            </a:endParaRPr>
          </a:p>
          <a:p>
            <a:pPr marL="163639" indent="-163639">
              <a:buFont typeface="+mj-lt"/>
              <a:buAutoNum type="arabicPeriod" startAt="2"/>
            </a:pPr>
            <a:r>
              <a:rPr lang="en-US" b="0" baseline="0" dirty="0">
                <a:latin typeface="Times New Roman" panose="02020603050405020304" pitchFamily="18" charset="0"/>
                <a:cs typeface="Times New Roman" panose="02020603050405020304" pitchFamily="18" charset="0"/>
              </a:rPr>
              <a:t>When evaluating your sources of retirement income, it </a:t>
            </a:r>
            <a:r>
              <a:rPr lang="en-US" b="0" dirty="0">
                <a:latin typeface="Times New Roman" panose="02020603050405020304" pitchFamily="18" charset="0"/>
                <a:cs typeface="Times New Roman" panose="02020603050405020304" pitchFamily="18" charset="0"/>
              </a:rPr>
              <a:t>can be</a:t>
            </a:r>
            <a:r>
              <a:rPr lang="en-US" b="0" baseline="0" dirty="0">
                <a:latin typeface="Times New Roman" panose="02020603050405020304" pitchFamily="18" charset="0"/>
                <a:cs typeface="Times New Roman" panose="02020603050405020304" pitchFamily="18" charset="0"/>
              </a:rPr>
              <a:t> best to:</a:t>
            </a:r>
          </a:p>
          <a:p>
            <a:pPr marL="276234" lvl="1" indent="-112596">
              <a:buFont typeface="Arial" pitchFamily="34" charset="0"/>
              <a:buChar char="•"/>
            </a:pPr>
            <a:r>
              <a:rPr lang="en-US" baseline="0" dirty="0">
                <a:latin typeface="Times New Roman" panose="02020603050405020304" pitchFamily="18" charset="0"/>
                <a:cs typeface="Times New Roman" panose="02020603050405020304" pitchFamily="18" charset="0"/>
              </a:rPr>
              <a:t>ANSWER: Evaluate</a:t>
            </a:r>
            <a:r>
              <a:rPr lang="en-US" dirty="0">
                <a:latin typeface="Times New Roman" panose="02020603050405020304" pitchFamily="18" charset="0"/>
                <a:cs typeface="Times New Roman" panose="02020603050405020304" pitchFamily="18" charset="0"/>
              </a:rPr>
              <a:t> </a:t>
            </a:r>
            <a:r>
              <a:rPr lang="en-US" baseline="0" dirty="0">
                <a:latin typeface="Times New Roman" panose="02020603050405020304" pitchFamily="18" charset="0"/>
                <a:cs typeface="Times New Roman" panose="02020603050405020304" pitchFamily="18" charset="0"/>
              </a:rPr>
              <a:t>each source individually</a:t>
            </a:r>
          </a:p>
          <a:p>
            <a:endParaRPr lang="en-US" dirty="0">
              <a:latin typeface="Times New Roman" panose="02020603050405020304" pitchFamily="18" charset="0"/>
              <a:cs typeface="Times New Roman" panose="02020603050405020304" pitchFamily="18" charset="0"/>
            </a:endParaRPr>
          </a:p>
        </p:txBody>
      </p:sp>
      <p:sp>
        <p:nvSpPr>
          <p:cNvPr id="5" name="Date Placeholder 4"/>
          <p:cNvSpPr>
            <a:spLocks noGrp="1"/>
          </p:cNvSpPr>
          <p:nvPr>
            <p:ph type="dt" idx="11"/>
          </p:nvPr>
        </p:nvSpPr>
        <p:spPr/>
        <p:txBody>
          <a:bodyPr/>
          <a:lstStyle/>
          <a:p>
            <a:fld id="{BAF134FA-84A9-4FA8-A802-72CB6754278B}" type="datetime1">
              <a:rPr lang="en-US" smtClean="0"/>
              <a:t>4/18/2019</a:t>
            </a:fld>
            <a:endParaRPr lang="en-US" dirty="0"/>
          </a:p>
        </p:txBody>
      </p:sp>
      <p:sp>
        <p:nvSpPr>
          <p:cNvPr id="7" name="Slide Number Placeholder 6"/>
          <p:cNvSpPr>
            <a:spLocks noGrp="1"/>
          </p:cNvSpPr>
          <p:nvPr>
            <p:ph type="sldNum" sz="quarter" idx="13"/>
          </p:nvPr>
        </p:nvSpPr>
        <p:spPr/>
        <p:txBody>
          <a:bodyPr/>
          <a:lstStyle/>
          <a:p>
            <a:fld id="{4FBD5869-E701-44DB-B9C5-C7F7FB528C06}" type="slidenum">
              <a:rPr lang="en-US" smtClean="0"/>
              <a:pPr/>
              <a:t>64</a:t>
            </a:fld>
            <a:endParaRPr lang="en-US" dirty="0"/>
          </a:p>
        </p:txBody>
      </p:sp>
      <p:sp>
        <p:nvSpPr>
          <p:cNvPr id="8" name="Header Placeholder 3">
            <a:extLst>
              <a:ext uri="{FF2B5EF4-FFF2-40B4-BE49-F238E27FC236}">
                <a16:creationId xmlns:a16="http://schemas.microsoft.com/office/drawing/2014/main" id="{CAB35DC9-A29E-459E-82B4-06DCCDF93B66}"/>
              </a:ext>
            </a:extLst>
          </p:cNvPr>
          <p:cNvSpPr txBox="1">
            <a:spLocks/>
          </p:cNvSpPr>
          <p:nvPr/>
        </p:nvSpPr>
        <p:spPr>
          <a:xfrm>
            <a:off x="228600" y="228600"/>
            <a:ext cx="5120640" cy="274320"/>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Generating Income for Living</a:t>
            </a:r>
            <a:endParaRPr lang="en-US" dirty="0"/>
          </a:p>
        </p:txBody>
      </p:sp>
      <p:sp>
        <p:nvSpPr>
          <p:cNvPr id="9" name="Footer Placeholder 5">
            <a:extLst>
              <a:ext uri="{FF2B5EF4-FFF2-40B4-BE49-F238E27FC236}">
                <a16:creationId xmlns:a16="http://schemas.microsoft.com/office/drawing/2014/main" id="{98B46B61-2F28-4856-878D-2AB1D2FBE3C2}"/>
              </a:ext>
            </a:extLst>
          </p:cNvPr>
          <p:cNvSpPr txBox="1">
            <a:spLocks/>
          </p:cNvSpPr>
          <p:nvPr/>
        </p:nvSpPr>
        <p:spPr>
          <a:xfrm>
            <a:off x="5394960" y="228600"/>
            <a:ext cx="1371600" cy="274320"/>
          </a:xfrm>
          <a:prstGeom prst="rect">
            <a:avLst/>
          </a:prstGeom>
        </p:spPr>
        <p:txBody>
          <a:bodyPr vert="horz" lIns="0" tIns="0" rIns="0" bIns="0" rtlCol="0" anchor="t"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l-PL"/>
              <a:t>RTSI CUPPT 07</a:t>
            </a:r>
            <a:r>
              <a:rPr lang="en-US"/>
              <a:t>/</a:t>
            </a:r>
            <a:r>
              <a:rPr lang="pl-PL"/>
              <a:t>18</a:t>
            </a:r>
            <a:endParaRPr lang="en-US" dirty="0"/>
          </a:p>
        </p:txBody>
      </p:sp>
    </p:spTree>
    <p:extLst>
      <p:ext uri="{BB962C8B-B14F-4D97-AF65-F5344CB8AC3E}">
        <p14:creationId xmlns:p14="http://schemas.microsoft.com/office/powerpoint/2010/main" val="171600133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latin typeface="Times New Roman" panose="02020603050405020304" pitchFamily="18" charset="0"/>
                <a:cs typeface="Times New Roman" panose="02020603050405020304" pitchFamily="18" charset="0"/>
              </a:rPr>
              <a:t>Main Point: Review Quiz.</a:t>
            </a:r>
          </a:p>
          <a:p>
            <a:endParaRPr lang="en-US" baseline="0" dirty="0">
              <a:latin typeface="Times New Roman" panose="02020603050405020304" pitchFamily="18" charset="0"/>
              <a:cs typeface="Times New Roman" panose="02020603050405020304" pitchFamily="18" charset="0"/>
            </a:endParaRPr>
          </a:p>
          <a:p>
            <a:pPr marL="163639" indent="-163639">
              <a:buFont typeface="+mj-lt"/>
              <a:buAutoNum type="arabicPeriod" startAt="3"/>
            </a:pPr>
            <a:r>
              <a:rPr lang="en-US" b="0" dirty="0">
                <a:latin typeface="Times New Roman" panose="02020603050405020304" pitchFamily="18" charset="0"/>
                <a:cs typeface="Times New Roman" panose="02020603050405020304" pitchFamily="18" charset="0"/>
              </a:rPr>
              <a:t>All retirement expenses are the same.</a:t>
            </a:r>
            <a:endParaRPr lang="en-US" b="0" baseline="0" dirty="0">
              <a:latin typeface="Times New Roman" panose="02020603050405020304" pitchFamily="18" charset="0"/>
              <a:cs typeface="Times New Roman" panose="02020603050405020304" pitchFamily="18" charset="0"/>
            </a:endParaRPr>
          </a:p>
          <a:p>
            <a:pPr marL="276234" lvl="1" indent="-112596">
              <a:buFont typeface="Arial" pitchFamily="34" charset="0"/>
              <a:buChar char="•"/>
            </a:pPr>
            <a:r>
              <a:rPr lang="en-US" baseline="0" dirty="0">
                <a:latin typeface="Times New Roman" panose="02020603050405020304" pitchFamily="18" charset="0"/>
                <a:cs typeface="Times New Roman" panose="02020603050405020304" pitchFamily="18" charset="0"/>
              </a:rPr>
              <a:t>ANSWER: False</a:t>
            </a:r>
          </a:p>
          <a:p>
            <a:endParaRPr lang="en-US" dirty="0"/>
          </a:p>
        </p:txBody>
      </p:sp>
      <p:sp>
        <p:nvSpPr>
          <p:cNvPr id="5" name="Date Placeholder 4"/>
          <p:cNvSpPr>
            <a:spLocks noGrp="1"/>
          </p:cNvSpPr>
          <p:nvPr>
            <p:ph type="dt" idx="11"/>
          </p:nvPr>
        </p:nvSpPr>
        <p:spPr/>
        <p:txBody>
          <a:bodyPr/>
          <a:lstStyle/>
          <a:p>
            <a:fld id="{BAF134FA-84A9-4FA8-A802-72CB6754278B}" type="datetime1">
              <a:rPr lang="en-US" smtClean="0"/>
              <a:t>4/18/2019</a:t>
            </a:fld>
            <a:endParaRPr lang="en-US" dirty="0"/>
          </a:p>
        </p:txBody>
      </p:sp>
      <p:sp>
        <p:nvSpPr>
          <p:cNvPr id="7" name="Slide Number Placeholder 6"/>
          <p:cNvSpPr>
            <a:spLocks noGrp="1"/>
          </p:cNvSpPr>
          <p:nvPr>
            <p:ph type="sldNum" sz="quarter" idx="13"/>
          </p:nvPr>
        </p:nvSpPr>
        <p:spPr/>
        <p:txBody>
          <a:bodyPr/>
          <a:lstStyle/>
          <a:p>
            <a:fld id="{4FBD5869-E701-44DB-B9C5-C7F7FB528C06}" type="slidenum">
              <a:rPr lang="en-US" smtClean="0"/>
              <a:pPr/>
              <a:t>65</a:t>
            </a:fld>
            <a:endParaRPr lang="en-US" dirty="0"/>
          </a:p>
        </p:txBody>
      </p:sp>
      <p:sp>
        <p:nvSpPr>
          <p:cNvPr id="8" name="Header Placeholder 3">
            <a:extLst>
              <a:ext uri="{FF2B5EF4-FFF2-40B4-BE49-F238E27FC236}">
                <a16:creationId xmlns:a16="http://schemas.microsoft.com/office/drawing/2014/main" id="{34B0F43C-2B33-4645-802C-EBA561B4F226}"/>
              </a:ext>
            </a:extLst>
          </p:cNvPr>
          <p:cNvSpPr txBox="1">
            <a:spLocks/>
          </p:cNvSpPr>
          <p:nvPr/>
        </p:nvSpPr>
        <p:spPr>
          <a:xfrm>
            <a:off x="228600" y="228600"/>
            <a:ext cx="5120640" cy="274320"/>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Generating Income for Living</a:t>
            </a:r>
            <a:endParaRPr lang="en-US" dirty="0"/>
          </a:p>
        </p:txBody>
      </p:sp>
      <p:sp>
        <p:nvSpPr>
          <p:cNvPr id="9" name="Footer Placeholder 5">
            <a:extLst>
              <a:ext uri="{FF2B5EF4-FFF2-40B4-BE49-F238E27FC236}">
                <a16:creationId xmlns:a16="http://schemas.microsoft.com/office/drawing/2014/main" id="{2D11B7F0-E906-444E-8471-87B0547CEB5B}"/>
              </a:ext>
            </a:extLst>
          </p:cNvPr>
          <p:cNvSpPr txBox="1">
            <a:spLocks/>
          </p:cNvSpPr>
          <p:nvPr/>
        </p:nvSpPr>
        <p:spPr>
          <a:xfrm>
            <a:off x="5394960" y="228600"/>
            <a:ext cx="1371600" cy="274320"/>
          </a:xfrm>
          <a:prstGeom prst="rect">
            <a:avLst/>
          </a:prstGeom>
        </p:spPr>
        <p:txBody>
          <a:bodyPr vert="horz" lIns="0" tIns="0" rIns="0" bIns="0" rtlCol="0" anchor="t"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l-PL"/>
              <a:t>RTSI CUPPT 07</a:t>
            </a:r>
            <a:r>
              <a:rPr lang="en-US"/>
              <a:t>/</a:t>
            </a:r>
            <a:r>
              <a:rPr lang="pl-PL"/>
              <a:t>18</a:t>
            </a:r>
            <a:endParaRPr lang="en-US" dirty="0"/>
          </a:p>
        </p:txBody>
      </p:sp>
    </p:spTree>
    <p:extLst>
      <p:ext uri="{BB962C8B-B14F-4D97-AF65-F5344CB8AC3E}">
        <p14:creationId xmlns:p14="http://schemas.microsoft.com/office/powerpoint/2010/main" val="20760323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latin typeface="Times New Roman" panose="02020603050405020304" pitchFamily="18" charset="0"/>
                <a:cs typeface="Times New Roman" panose="02020603050405020304" pitchFamily="18" charset="0"/>
              </a:rPr>
              <a:t>Main Point: Review Quiz.</a:t>
            </a:r>
          </a:p>
          <a:p>
            <a:endParaRPr lang="en-US" b="0" baseline="0" dirty="0">
              <a:latin typeface="Times New Roman" panose="02020603050405020304" pitchFamily="18" charset="0"/>
              <a:cs typeface="Times New Roman" panose="02020603050405020304" pitchFamily="18" charset="0"/>
            </a:endParaRPr>
          </a:p>
          <a:p>
            <a:pPr marL="163639" indent="-163639">
              <a:buFont typeface="+mj-lt"/>
              <a:buAutoNum type="arabicPeriod" startAt="4"/>
            </a:pPr>
            <a:r>
              <a:rPr lang="en-US" b="0" baseline="0" dirty="0">
                <a:latin typeface="Times New Roman" panose="02020603050405020304" pitchFamily="18" charset="0"/>
                <a:cs typeface="Times New Roman" panose="02020603050405020304" pitchFamily="18" charset="0"/>
              </a:rPr>
              <a:t>How much do you think you can potentially withdraw annually from your retirement investment portfolio to create </a:t>
            </a:r>
            <a:r>
              <a:rPr lang="en-US" b="0" dirty="0">
                <a:latin typeface="Times New Roman" panose="02020603050405020304" pitchFamily="18" charset="0"/>
                <a:cs typeface="Times New Roman" panose="02020603050405020304" pitchFamily="18" charset="0"/>
              </a:rPr>
              <a:t>a steady stream </a:t>
            </a:r>
            <a:r>
              <a:rPr lang="en-US" b="0" baseline="0" dirty="0">
                <a:latin typeface="Times New Roman" panose="02020603050405020304" pitchFamily="18" charset="0"/>
                <a:cs typeface="Times New Roman" panose="02020603050405020304" pitchFamily="18" charset="0"/>
              </a:rPr>
              <a:t>of income?</a:t>
            </a:r>
            <a:r>
              <a:rPr lang="en-US" b="0" dirty="0">
                <a:latin typeface="Times New Roman" panose="02020603050405020304" pitchFamily="18" charset="0"/>
                <a:cs typeface="Times New Roman" panose="02020603050405020304" pitchFamily="18" charset="0"/>
              </a:rPr>
              <a:t> </a:t>
            </a:r>
            <a:endParaRPr lang="en-US" b="0" baseline="0" dirty="0">
              <a:latin typeface="Times New Roman" panose="02020603050405020304" pitchFamily="18" charset="0"/>
              <a:cs typeface="Times New Roman" panose="02020603050405020304" pitchFamily="18" charset="0"/>
            </a:endParaRPr>
          </a:p>
          <a:p>
            <a:pPr marL="276234" lvl="1" indent="-112596">
              <a:buFont typeface="Arial" pitchFamily="34" charset="0"/>
              <a:buChar char="•"/>
            </a:pPr>
            <a:r>
              <a:rPr lang="en-US" baseline="0" dirty="0">
                <a:latin typeface="Times New Roman" panose="02020603050405020304" pitchFamily="18" charset="0"/>
                <a:cs typeface="Times New Roman" panose="02020603050405020304" pitchFamily="18" charset="0"/>
              </a:rPr>
              <a:t>ANSWER: Generally between 2%–6% annually </a:t>
            </a:r>
            <a:r>
              <a:rPr lang="en-US" dirty="0">
                <a:latin typeface="Times New Roman" panose="02020603050405020304" pitchFamily="18" charset="0"/>
                <a:cs typeface="Times New Roman" panose="02020603050405020304" pitchFamily="18" charset="0"/>
              </a:rPr>
              <a:t>based on length of retirement and other factors.</a:t>
            </a:r>
            <a:endParaRPr lang="en-US" baseline="0" dirty="0">
              <a:latin typeface="Times New Roman" panose="02020603050405020304" pitchFamily="18" charset="0"/>
              <a:cs typeface="Times New Roman" panose="02020603050405020304" pitchFamily="18" charset="0"/>
            </a:endParaRPr>
          </a:p>
          <a:p>
            <a:endParaRPr lang="en-US" b="0" baseline="0" dirty="0">
              <a:latin typeface="Times New Roman" panose="02020603050405020304" pitchFamily="18" charset="0"/>
              <a:cs typeface="Times New Roman" panose="02020603050405020304" pitchFamily="18" charset="0"/>
            </a:endParaRPr>
          </a:p>
          <a:p>
            <a:endParaRPr lang="en-US" b="0" dirty="0">
              <a:latin typeface="Times New Roman" panose="02020603050405020304" pitchFamily="18" charset="0"/>
              <a:cs typeface="Times New Roman" panose="02020603050405020304" pitchFamily="18" charset="0"/>
            </a:endParaRPr>
          </a:p>
        </p:txBody>
      </p:sp>
      <p:sp>
        <p:nvSpPr>
          <p:cNvPr id="5" name="Date Placeholder 4"/>
          <p:cNvSpPr>
            <a:spLocks noGrp="1"/>
          </p:cNvSpPr>
          <p:nvPr>
            <p:ph type="dt" idx="11"/>
          </p:nvPr>
        </p:nvSpPr>
        <p:spPr/>
        <p:txBody>
          <a:bodyPr/>
          <a:lstStyle/>
          <a:p>
            <a:fld id="{BAF134FA-84A9-4FA8-A802-72CB6754278B}" type="datetime1">
              <a:rPr lang="en-US" smtClean="0"/>
              <a:t>4/18/2019</a:t>
            </a:fld>
            <a:endParaRPr lang="en-US" dirty="0"/>
          </a:p>
        </p:txBody>
      </p:sp>
      <p:sp>
        <p:nvSpPr>
          <p:cNvPr id="7" name="Slide Number Placeholder 6"/>
          <p:cNvSpPr>
            <a:spLocks noGrp="1"/>
          </p:cNvSpPr>
          <p:nvPr>
            <p:ph type="sldNum" sz="quarter" idx="13"/>
          </p:nvPr>
        </p:nvSpPr>
        <p:spPr/>
        <p:txBody>
          <a:bodyPr/>
          <a:lstStyle/>
          <a:p>
            <a:fld id="{4FBD5869-E701-44DB-B9C5-C7F7FB528C06}" type="slidenum">
              <a:rPr lang="en-US" smtClean="0"/>
              <a:pPr/>
              <a:t>66</a:t>
            </a:fld>
            <a:endParaRPr lang="en-US" dirty="0"/>
          </a:p>
        </p:txBody>
      </p:sp>
      <p:sp>
        <p:nvSpPr>
          <p:cNvPr id="8" name="Header Placeholder 3">
            <a:extLst>
              <a:ext uri="{FF2B5EF4-FFF2-40B4-BE49-F238E27FC236}">
                <a16:creationId xmlns:a16="http://schemas.microsoft.com/office/drawing/2014/main" id="{E449D3EF-873A-49C4-8672-B68C4711188A}"/>
              </a:ext>
            </a:extLst>
          </p:cNvPr>
          <p:cNvSpPr txBox="1">
            <a:spLocks/>
          </p:cNvSpPr>
          <p:nvPr/>
        </p:nvSpPr>
        <p:spPr>
          <a:xfrm>
            <a:off x="228600" y="228600"/>
            <a:ext cx="5120640" cy="274320"/>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Generating Income for Living</a:t>
            </a:r>
            <a:endParaRPr lang="en-US" dirty="0"/>
          </a:p>
        </p:txBody>
      </p:sp>
      <p:sp>
        <p:nvSpPr>
          <p:cNvPr id="9" name="Footer Placeholder 5">
            <a:extLst>
              <a:ext uri="{FF2B5EF4-FFF2-40B4-BE49-F238E27FC236}">
                <a16:creationId xmlns:a16="http://schemas.microsoft.com/office/drawing/2014/main" id="{0A0F45A9-EC9E-40E8-A364-489B49CD3693}"/>
              </a:ext>
            </a:extLst>
          </p:cNvPr>
          <p:cNvSpPr txBox="1">
            <a:spLocks/>
          </p:cNvSpPr>
          <p:nvPr/>
        </p:nvSpPr>
        <p:spPr>
          <a:xfrm>
            <a:off x="5394960" y="228600"/>
            <a:ext cx="1371600" cy="274320"/>
          </a:xfrm>
          <a:prstGeom prst="rect">
            <a:avLst/>
          </a:prstGeom>
        </p:spPr>
        <p:txBody>
          <a:bodyPr vert="horz" lIns="0" tIns="0" rIns="0" bIns="0" rtlCol="0" anchor="t"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l-PL"/>
              <a:t>RTSI CUPPT 07</a:t>
            </a:r>
            <a:r>
              <a:rPr lang="en-US"/>
              <a:t>/</a:t>
            </a:r>
            <a:r>
              <a:rPr lang="pl-PL"/>
              <a:t>18</a:t>
            </a:r>
            <a:endParaRPr lang="en-US" dirty="0"/>
          </a:p>
        </p:txBody>
      </p:sp>
    </p:spTree>
    <p:extLst>
      <p:ext uri="{BB962C8B-B14F-4D97-AF65-F5344CB8AC3E}">
        <p14:creationId xmlns:p14="http://schemas.microsoft.com/office/powerpoint/2010/main" val="146519600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latin typeface="Times New Roman" panose="02020603050405020304" pitchFamily="18" charset="0"/>
                <a:cs typeface="Times New Roman" panose="02020603050405020304" pitchFamily="18" charset="0"/>
              </a:rPr>
              <a:t>Main Point: Review Quiz.</a:t>
            </a:r>
          </a:p>
          <a:p>
            <a:endParaRPr lang="en-US" b="0" baseline="0" dirty="0">
              <a:latin typeface="Times New Roman" panose="02020603050405020304" pitchFamily="18" charset="0"/>
              <a:cs typeface="Times New Roman" panose="02020603050405020304" pitchFamily="18" charset="0"/>
            </a:endParaRPr>
          </a:p>
          <a:p>
            <a:pPr marL="163639" indent="-163639">
              <a:buFont typeface="+mj-lt"/>
              <a:buAutoNum type="arabicPeriod" startAt="5"/>
            </a:pPr>
            <a:r>
              <a:rPr lang="en-US" b="0" baseline="0" dirty="0">
                <a:latin typeface="Times New Roman" panose="02020603050405020304" pitchFamily="18" charset="0"/>
                <a:cs typeface="Times New Roman" panose="02020603050405020304" pitchFamily="18" charset="0"/>
              </a:rPr>
              <a:t>Name two keys that can help to reduce anxiety </a:t>
            </a:r>
            <a:r>
              <a:rPr lang="en-US" b="0" dirty="0">
                <a:latin typeface="Times New Roman" panose="02020603050405020304" pitchFamily="18" charset="0"/>
                <a:cs typeface="Times New Roman" panose="02020603050405020304" pitchFamily="18" charset="0"/>
              </a:rPr>
              <a:t>when seeking to develop </a:t>
            </a:r>
            <a:r>
              <a:rPr lang="en-US" b="0" baseline="0" dirty="0">
                <a:latin typeface="Times New Roman" panose="02020603050405020304" pitchFamily="18" charset="0"/>
                <a:cs typeface="Times New Roman" panose="02020603050405020304" pitchFamily="18" charset="0"/>
              </a:rPr>
              <a:t>a successful retirement income plan. </a:t>
            </a:r>
          </a:p>
          <a:p>
            <a:pPr marL="276234" lvl="2" indent="-112596" defTabSz="896989">
              <a:buFont typeface="Arial" pitchFamily="34" charset="0"/>
              <a:buChar char="•"/>
              <a:defRPr/>
            </a:pPr>
            <a:r>
              <a:rPr lang="en-US" baseline="0" dirty="0">
                <a:latin typeface="Times New Roman" panose="02020603050405020304" pitchFamily="18" charset="0"/>
                <a:cs typeface="Times New Roman" panose="02020603050405020304" pitchFamily="18" charset="0"/>
              </a:rPr>
              <a:t>ANSWER: Use a financial advisor and develop a written retirement income plan.</a:t>
            </a:r>
          </a:p>
          <a:p>
            <a:endParaRPr lang="en-US" b="0" baseline="0" dirty="0">
              <a:latin typeface="Times New Roman" panose="02020603050405020304" pitchFamily="18" charset="0"/>
              <a:cs typeface="Times New Roman" panose="02020603050405020304" pitchFamily="18" charset="0"/>
            </a:endParaRPr>
          </a:p>
          <a:p>
            <a:endParaRPr lang="en-US" b="0" dirty="0">
              <a:latin typeface="Times New Roman" panose="02020603050405020304" pitchFamily="18" charset="0"/>
              <a:cs typeface="Times New Roman" panose="02020603050405020304" pitchFamily="18" charset="0"/>
            </a:endParaRPr>
          </a:p>
        </p:txBody>
      </p:sp>
      <p:sp>
        <p:nvSpPr>
          <p:cNvPr id="5" name="Date Placeholder 4"/>
          <p:cNvSpPr>
            <a:spLocks noGrp="1"/>
          </p:cNvSpPr>
          <p:nvPr>
            <p:ph type="dt" idx="11"/>
          </p:nvPr>
        </p:nvSpPr>
        <p:spPr/>
        <p:txBody>
          <a:bodyPr/>
          <a:lstStyle/>
          <a:p>
            <a:fld id="{BAF134FA-84A9-4FA8-A802-72CB6754278B}" type="datetime1">
              <a:rPr lang="en-US" smtClean="0"/>
              <a:t>4/18/2019</a:t>
            </a:fld>
            <a:endParaRPr lang="en-US" dirty="0"/>
          </a:p>
        </p:txBody>
      </p:sp>
      <p:sp>
        <p:nvSpPr>
          <p:cNvPr id="7" name="Slide Number Placeholder 6"/>
          <p:cNvSpPr>
            <a:spLocks noGrp="1"/>
          </p:cNvSpPr>
          <p:nvPr>
            <p:ph type="sldNum" sz="quarter" idx="13"/>
          </p:nvPr>
        </p:nvSpPr>
        <p:spPr/>
        <p:txBody>
          <a:bodyPr/>
          <a:lstStyle/>
          <a:p>
            <a:fld id="{4FBD5869-E701-44DB-B9C5-C7F7FB528C06}" type="slidenum">
              <a:rPr lang="en-US" smtClean="0"/>
              <a:pPr/>
              <a:t>67</a:t>
            </a:fld>
            <a:endParaRPr lang="en-US" dirty="0"/>
          </a:p>
        </p:txBody>
      </p:sp>
      <p:sp>
        <p:nvSpPr>
          <p:cNvPr id="8" name="Header Placeholder 3">
            <a:extLst>
              <a:ext uri="{FF2B5EF4-FFF2-40B4-BE49-F238E27FC236}">
                <a16:creationId xmlns:a16="http://schemas.microsoft.com/office/drawing/2014/main" id="{89972649-E0FE-4AF7-B418-E4085BBF0638}"/>
              </a:ext>
            </a:extLst>
          </p:cNvPr>
          <p:cNvSpPr txBox="1">
            <a:spLocks/>
          </p:cNvSpPr>
          <p:nvPr/>
        </p:nvSpPr>
        <p:spPr>
          <a:xfrm>
            <a:off x="228600" y="228600"/>
            <a:ext cx="5120640" cy="274320"/>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Generating Income for Living</a:t>
            </a:r>
            <a:endParaRPr lang="en-US" dirty="0"/>
          </a:p>
        </p:txBody>
      </p:sp>
      <p:sp>
        <p:nvSpPr>
          <p:cNvPr id="9" name="Footer Placeholder 5">
            <a:extLst>
              <a:ext uri="{FF2B5EF4-FFF2-40B4-BE49-F238E27FC236}">
                <a16:creationId xmlns:a16="http://schemas.microsoft.com/office/drawing/2014/main" id="{A29B60C0-3406-4DBE-AF2B-92EC76B24758}"/>
              </a:ext>
            </a:extLst>
          </p:cNvPr>
          <p:cNvSpPr txBox="1">
            <a:spLocks/>
          </p:cNvSpPr>
          <p:nvPr/>
        </p:nvSpPr>
        <p:spPr>
          <a:xfrm>
            <a:off x="5394960" y="228600"/>
            <a:ext cx="1371600" cy="274320"/>
          </a:xfrm>
          <a:prstGeom prst="rect">
            <a:avLst/>
          </a:prstGeom>
        </p:spPr>
        <p:txBody>
          <a:bodyPr vert="horz" lIns="0" tIns="0" rIns="0" bIns="0" rtlCol="0" anchor="t"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l-PL"/>
              <a:t>RTSI CUPPT 07</a:t>
            </a:r>
            <a:r>
              <a:rPr lang="en-US"/>
              <a:t>/</a:t>
            </a:r>
            <a:r>
              <a:rPr lang="pl-PL"/>
              <a:t>18</a:t>
            </a:r>
            <a:endParaRPr lang="en-US" dirty="0"/>
          </a:p>
        </p:txBody>
      </p:sp>
    </p:spTree>
    <p:extLst>
      <p:ext uri="{BB962C8B-B14F-4D97-AF65-F5344CB8AC3E}">
        <p14:creationId xmlns:p14="http://schemas.microsoft.com/office/powerpoint/2010/main" val="305698737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Main Point: Join the retirement conversation.</a:t>
            </a:r>
            <a:endParaRPr lang="en-US" baseline="0" dirty="0">
              <a:latin typeface="Times New Roman" panose="02020603050405020304" pitchFamily="18" charset="0"/>
              <a:cs typeface="Times New Roman" panose="02020603050405020304" pitchFamily="18" charset="0"/>
            </a:endParaRPr>
          </a:p>
          <a:p>
            <a:endParaRPr lang="en-US" b="0" baseline="0" dirty="0">
              <a:latin typeface="Times New Roman" panose="02020603050405020304" pitchFamily="18" charset="0"/>
              <a:cs typeface="Times New Roman" panose="02020603050405020304" pitchFamily="18" charset="0"/>
            </a:endParaRPr>
          </a:p>
          <a:p>
            <a:r>
              <a:rPr lang="en-US" b="0" dirty="0">
                <a:latin typeface="Times New Roman" panose="02020603050405020304" pitchFamily="18" charset="0"/>
                <a:cs typeface="Times New Roman" panose="02020603050405020304" pitchFamily="18" charset="0"/>
              </a:rPr>
              <a:t>Finally, how many of you have a</a:t>
            </a:r>
            <a:r>
              <a:rPr lang="en-US" b="0" baseline="0" dirty="0">
                <a:latin typeface="Times New Roman" panose="02020603050405020304" pitchFamily="18" charset="0"/>
                <a:cs typeface="Times New Roman" panose="02020603050405020304" pitchFamily="18" charset="0"/>
              </a:rPr>
              <a:t> Facebook account? </a:t>
            </a:r>
            <a:r>
              <a:rPr lang="en-US" b="0" dirty="0">
                <a:latin typeface="Times New Roman" panose="02020603050405020304" pitchFamily="18" charset="0"/>
                <a:cs typeface="Times New Roman" panose="02020603050405020304" pitchFamily="18" charset="0"/>
              </a:rPr>
              <a:t>LinkedIn? Twitter?</a:t>
            </a:r>
            <a:endParaRPr lang="en-US" b="0" baseline="0" dirty="0">
              <a:latin typeface="Times New Roman" panose="02020603050405020304" pitchFamily="18" charset="0"/>
              <a:cs typeface="Times New Roman" panose="02020603050405020304" pitchFamily="18" charset="0"/>
            </a:endParaRPr>
          </a:p>
          <a:p>
            <a:endParaRPr lang="en-US" b="0" baseline="0" dirty="0">
              <a:latin typeface="Times New Roman" panose="02020603050405020304" pitchFamily="18" charset="0"/>
              <a:cs typeface="Times New Roman" panose="02020603050405020304" pitchFamily="18" charset="0"/>
            </a:endParaRPr>
          </a:p>
          <a:p>
            <a:pPr defTabSz="896989">
              <a:defRPr/>
            </a:pPr>
            <a:r>
              <a:rPr lang="en-US" b="0" dirty="0">
                <a:latin typeface="Times New Roman" panose="02020603050405020304" pitchFamily="18" charset="0"/>
                <a:cs typeface="Times New Roman" panose="02020603050405020304" pitchFamily="18" charset="0"/>
              </a:rPr>
              <a:t>If you are connected with Franklin Templeton’s social media pages, </a:t>
            </a:r>
            <a:r>
              <a:rPr lang="en-US" b="0" baseline="0" dirty="0">
                <a:latin typeface="Times New Roman" panose="02020603050405020304" pitchFamily="18" charset="0"/>
                <a:cs typeface="Times New Roman" panose="02020603050405020304" pitchFamily="18" charset="0"/>
              </a:rPr>
              <a:t>you will receive regular updates when we post new information about retirement and other topics. Feel free to respond to posts and comment on topics that interest you. We would love to get your feedback. </a:t>
            </a:r>
          </a:p>
          <a:p>
            <a:endParaRPr lang="en-US" b="0" dirty="0">
              <a:latin typeface="Times New Roman" panose="02020603050405020304" pitchFamily="18" charset="0"/>
              <a:cs typeface="Times New Roman" panose="02020603050405020304" pitchFamily="18" charset="0"/>
            </a:endParaRPr>
          </a:p>
        </p:txBody>
      </p:sp>
      <p:sp>
        <p:nvSpPr>
          <p:cNvPr id="5" name="Date Placeholder 4"/>
          <p:cNvSpPr>
            <a:spLocks noGrp="1"/>
          </p:cNvSpPr>
          <p:nvPr>
            <p:ph type="dt" idx="11"/>
          </p:nvPr>
        </p:nvSpPr>
        <p:spPr/>
        <p:txBody>
          <a:bodyPr/>
          <a:lstStyle/>
          <a:p>
            <a:fld id="{45A0E3DC-A9E9-49E5-8436-AF151F226D16}" type="datetime1">
              <a:rPr lang="en-US" smtClean="0"/>
              <a:t>4/18/2019</a:t>
            </a:fld>
            <a:endParaRPr lang="en-US" dirty="0"/>
          </a:p>
        </p:txBody>
      </p:sp>
      <p:sp>
        <p:nvSpPr>
          <p:cNvPr id="7" name="Slide Number Placeholder 6"/>
          <p:cNvSpPr>
            <a:spLocks noGrp="1"/>
          </p:cNvSpPr>
          <p:nvPr>
            <p:ph type="sldNum" sz="quarter" idx="13"/>
          </p:nvPr>
        </p:nvSpPr>
        <p:spPr/>
        <p:txBody>
          <a:bodyPr/>
          <a:lstStyle/>
          <a:p>
            <a:fld id="{4FBD5869-E701-44DB-B9C5-C7F7FB528C06}" type="slidenum">
              <a:rPr lang="en-US" smtClean="0"/>
              <a:pPr/>
              <a:t>68</a:t>
            </a:fld>
            <a:endParaRPr lang="en-US" dirty="0"/>
          </a:p>
        </p:txBody>
      </p:sp>
      <p:sp>
        <p:nvSpPr>
          <p:cNvPr id="8" name="Header Placeholder 3">
            <a:extLst>
              <a:ext uri="{FF2B5EF4-FFF2-40B4-BE49-F238E27FC236}">
                <a16:creationId xmlns:a16="http://schemas.microsoft.com/office/drawing/2014/main" id="{E3F899DA-A51E-486A-A8E8-4FA5ED44774B}"/>
              </a:ext>
            </a:extLst>
          </p:cNvPr>
          <p:cNvSpPr txBox="1">
            <a:spLocks/>
          </p:cNvSpPr>
          <p:nvPr/>
        </p:nvSpPr>
        <p:spPr>
          <a:xfrm>
            <a:off x="228600" y="228600"/>
            <a:ext cx="5120640" cy="274320"/>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Generating Income for Living</a:t>
            </a:r>
            <a:endParaRPr lang="en-US" dirty="0"/>
          </a:p>
        </p:txBody>
      </p:sp>
      <p:sp>
        <p:nvSpPr>
          <p:cNvPr id="9" name="Footer Placeholder 5">
            <a:extLst>
              <a:ext uri="{FF2B5EF4-FFF2-40B4-BE49-F238E27FC236}">
                <a16:creationId xmlns:a16="http://schemas.microsoft.com/office/drawing/2014/main" id="{2691BEB4-A748-4C31-A3F3-79C1D65D9438}"/>
              </a:ext>
            </a:extLst>
          </p:cNvPr>
          <p:cNvSpPr txBox="1">
            <a:spLocks/>
          </p:cNvSpPr>
          <p:nvPr/>
        </p:nvSpPr>
        <p:spPr>
          <a:xfrm>
            <a:off x="5394960" y="228600"/>
            <a:ext cx="1371600" cy="274320"/>
          </a:xfrm>
          <a:prstGeom prst="rect">
            <a:avLst/>
          </a:prstGeom>
        </p:spPr>
        <p:txBody>
          <a:bodyPr vert="horz" lIns="0" tIns="0" rIns="0" bIns="0" rtlCol="0" anchor="t"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l-PL"/>
              <a:t>RTSI CUPPT 07</a:t>
            </a:r>
            <a:r>
              <a:rPr lang="en-US"/>
              <a:t>/</a:t>
            </a:r>
            <a:r>
              <a:rPr lang="pl-PL"/>
              <a:t>18</a:t>
            </a:r>
            <a:endParaRPr lang="en-US" dirty="0"/>
          </a:p>
        </p:txBody>
      </p:sp>
    </p:spTree>
    <p:extLst>
      <p:ext uri="{BB962C8B-B14F-4D97-AF65-F5344CB8AC3E}">
        <p14:creationId xmlns:p14="http://schemas.microsoft.com/office/powerpoint/2010/main" val="2087620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Times New Roman" panose="02020603050405020304" pitchFamily="18" charset="0"/>
                <a:cs typeface="Times New Roman" panose="02020603050405020304" pitchFamily="18" charset="0"/>
              </a:rPr>
              <a:t>Main Point: People can prepare.</a:t>
            </a:r>
          </a:p>
          <a:p>
            <a:endParaRPr lang="en-US" sz="1000" b="0" dirty="0">
              <a:latin typeface="Times New Roman" panose="02020603050405020304" pitchFamily="18" charset="0"/>
              <a:cs typeface="Times New Roman" panose="02020603050405020304" pitchFamily="18" charset="0"/>
            </a:endParaRPr>
          </a:p>
          <a:p>
            <a:r>
              <a:rPr lang="en-US" sz="1000" b="0" dirty="0">
                <a:latin typeface="Times New Roman" panose="02020603050405020304" pitchFamily="18" charset="0"/>
                <a:cs typeface="Times New Roman" panose="02020603050405020304" pitchFamily="18" charset="0"/>
              </a:rPr>
              <a:t>Our recent RISE Survey found that 72% of those who developed a written retirement income plan know with a high degree of confidence how much of their current earned income may be replaced by Social Security in retirement.</a:t>
            </a:r>
            <a:r>
              <a:rPr lang="en-US" sz="1000" b="0" baseline="30000" dirty="0">
                <a:latin typeface="Times New Roman" panose="02020603050405020304" pitchFamily="18" charset="0"/>
                <a:cs typeface="Times New Roman" panose="02020603050405020304" pitchFamily="18" charset="0"/>
              </a:rPr>
              <a:t>1</a:t>
            </a:r>
            <a:r>
              <a:rPr lang="en-US" sz="1000" b="0" dirty="0">
                <a:latin typeface="Times New Roman" panose="02020603050405020304" pitchFamily="18" charset="0"/>
                <a:cs typeface="Times New Roman" panose="02020603050405020304" pitchFamily="18" charset="0"/>
              </a:rPr>
              <a:t> Do you know how much of your income will be replaced? If not, you are in the right place.</a:t>
            </a:r>
          </a:p>
          <a:p>
            <a:endParaRPr lang="en-US" sz="1000" b="0" dirty="0">
              <a:latin typeface="Times New Roman" panose="02020603050405020304" pitchFamily="18" charset="0"/>
              <a:cs typeface="Times New Roman" panose="02020603050405020304" pitchFamily="18" charset="0"/>
            </a:endParaRPr>
          </a:p>
          <a:p>
            <a:r>
              <a:rPr lang="en-US" sz="1000" b="0" dirty="0">
                <a:latin typeface="Times New Roman" panose="02020603050405020304" pitchFamily="18" charset="0"/>
                <a:cs typeface="Times New Roman" panose="02020603050405020304" pitchFamily="18" charset="0"/>
              </a:rPr>
              <a:t>1. The Franklin Templeton Retirement Income Strategies and Expectations (RISE) survey, 2018.</a:t>
            </a:r>
          </a:p>
          <a:p>
            <a:endParaRPr lang="en-US" sz="1000" b="0" dirty="0">
              <a:latin typeface="Times New Roman" panose="02020603050405020304" pitchFamily="18" charset="0"/>
              <a:cs typeface="Times New Roman" panose="02020603050405020304" pitchFamily="18" charset="0"/>
            </a:endParaRPr>
          </a:p>
        </p:txBody>
      </p:sp>
      <p:sp>
        <p:nvSpPr>
          <p:cNvPr id="5" name="Date Placeholder 4"/>
          <p:cNvSpPr>
            <a:spLocks noGrp="1"/>
          </p:cNvSpPr>
          <p:nvPr>
            <p:ph type="dt" idx="11"/>
          </p:nvPr>
        </p:nvSpPr>
        <p:spPr/>
        <p:txBody>
          <a:bodyPr/>
          <a:lstStyle/>
          <a:p>
            <a:fld id="{87572F6F-F784-4622-A001-4DEA44670615}" type="datetime1">
              <a:rPr lang="en-US" smtClean="0"/>
              <a:t>4/18/2019</a:t>
            </a:fld>
            <a:endParaRPr lang="en-US" dirty="0"/>
          </a:p>
        </p:txBody>
      </p:sp>
      <p:sp>
        <p:nvSpPr>
          <p:cNvPr id="7" name="Slide Number Placeholder 6"/>
          <p:cNvSpPr>
            <a:spLocks noGrp="1"/>
          </p:cNvSpPr>
          <p:nvPr>
            <p:ph type="sldNum" sz="quarter" idx="13"/>
          </p:nvPr>
        </p:nvSpPr>
        <p:spPr/>
        <p:txBody>
          <a:bodyPr/>
          <a:lstStyle/>
          <a:p>
            <a:fld id="{4FBD5869-E701-44DB-B9C5-C7F7FB528C06}" type="slidenum">
              <a:rPr lang="en-US" smtClean="0"/>
              <a:pPr/>
              <a:t>6</a:t>
            </a:fld>
            <a:endParaRPr lang="en-US" dirty="0"/>
          </a:p>
        </p:txBody>
      </p:sp>
      <p:sp>
        <p:nvSpPr>
          <p:cNvPr id="8" name="Header Placeholder 3">
            <a:extLst>
              <a:ext uri="{FF2B5EF4-FFF2-40B4-BE49-F238E27FC236}">
                <a16:creationId xmlns:a16="http://schemas.microsoft.com/office/drawing/2014/main" id="{34F918DC-0A60-4934-A6F1-5118FE870914}"/>
              </a:ext>
            </a:extLst>
          </p:cNvPr>
          <p:cNvSpPr txBox="1">
            <a:spLocks/>
          </p:cNvSpPr>
          <p:nvPr/>
        </p:nvSpPr>
        <p:spPr>
          <a:xfrm>
            <a:off x="228600" y="228600"/>
            <a:ext cx="5120640" cy="274320"/>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Generating Income for Living</a:t>
            </a:r>
            <a:endParaRPr lang="en-US" dirty="0"/>
          </a:p>
        </p:txBody>
      </p:sp>
      <p:sp>
        <p:nvSpPr>
          <p:cNvPr id="9" name="Footer Placeholder 5">
            <a:extLst>
              <a:ext uri="{FF2B5EF4-FFF2-40B4-BE49-F238E27FC236}">
                <a16:creationId xmlns:a16="http://schemas.microsoft.com/office/drawing/2014/main" id="{C8FBBC76-3C18-4A65-A1F5-17249EEB8FB4}"/>
              </a:ext>
            </a:extLst>
          </p:cNvPr>
          <p:cNvSpPr txBox="1">
            <a:spLocks/>
          </p:cNvSpPr>
          <p:nvPr/>
        </p:nvSpPr>
        <p:spPr>
          <a:xfrm>
            <a:off x="5394960" y="228600"/>
            <a:ext cx="1371600" cy="274320"/>
          </a:xfrm>
          <a:prstGeom prst="rect">
            <a:avLst/>
          </a:prstGeom>
        </p:spPr>
        <p:txBody>
          <a:bodyPr vert="horz" lIns="0" tIns="0" rIns="0" bIns="0" rtlCol="0" anchor="t"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l-PL"/>
              <a:t>RTSI CUPPT 07</a:t>
            </a:r>
            <a:r>
              <a:rPr lang="en-US"/>
              <a:t>/</a:t>
            </a:r>
            <a:r>
              <a:rPr lang="pl-PL"/>
              <a:t>18</a:t>
            </a:r>
            <a:endParaRPr lang="en-US" dirty="0"/>
          </a:p>
        </p:txBody>
      </p:sp>
    </p:spTree>
    <p:extLst>
      <p:ext uri="{BB962C8B-B14F-4D97-AF65-F5344CB8AC3E}">
        <p14:creationId xmlns:p14="http://schemas.microsoft.com/office/powerpoint/2010/main" val="1491478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1"/>
          </p:nvPr>
        </p:nvSpPr>
        <p:spPr/>
        <p:txBody>
          <a:bodyPr/>
          <a:lstStyle/>
          <a:p>
            <a:fld id="{610B0109-EF43-41C6-8C59-3B9AE665E31C}" type="datetime1">
              <a:rPr lang="en-US" smtClean="0"/>
              <a:t>4/18/2019</a:t>
            </a:fld>
            <a:endParaRPr lang="en-US" dirty="0"/>
          </a:p>
        </p:txBody>
      </p:sp>
      <p:sp>
        <p:nvSpPr>
          <p:cNvPr id="7" name="Slide Number Placeholder 6"/>
          <p:cNvSpPr>
            <a:spLocks noGrp="1"/>
          </p:cNvSpPr>
          <p:nvPr>
            <p:ph type="sldNum" sz="quarter" idx="13"/>
          </p:nvPr>
        </p:nvSpPr>
        <p:spPr/>
        <p:txBody>
          <a:bodyPr/>
          <a:lstStyle/>
          <a:p>
            <a:fld id="{4FBD5869-E701-44DB-B9C5-C7F7FB528C06}" type="slidenum">
              <a:rPr lang="en-US" smtClean="0"/>
              <a:pPr/>
              <a:t>69</a:t>
            </a:fld>
            <a:endParaRPr lang="en-US" dirty="0"/>
          </a:p>
        </p:txBody>
      </p:sp>
      <p:sp>
        <p:nvSpPr>
          <p:cNvPr id="8" name="Header Placeholder 3">
            <a:extLst>
              <a:ext uri="{FF2B5EF4-FFF2-40B4-BE49-F238E27FC236}">
                <a16:creationId xmlns:a16="http://schemas.microsoft.com/office/drawing/2014/main" id="{795B0AD8-AACA-49DF-AE0A-4D59D1B797DC}"/>
              </a:ext>
            </a:extLst>
          </p:cNvPr>
          <p:cNvSpPr txBox="1">
            <a:spLocks/>
          </p:cNvSpPr>
          <p:nvPr/>
        </p:nvSpPr>
        <p:spPr>
          <a:xfrm>
            <a:off x="228600" y="228600"/>
            <a:ext cx="5120640" cy="274320"/>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Generating Income for Living</a:t>
            </a:r>
          </a:p>
        </p:txBody>
      </p:sp>
      <p:sp>
        <p:nvSpPr>
          <p:cNvPr id="9" name="Footer Placeholder 5">
            <a:extLst>
              <a:ext uri="{FF2B5EF4-FFF2-40B4-BE49-F238E27FC236}">
                <a16:creationId xmlns:a16="http://schemas.microsoft.com/office/drawing/2014/main" id="{60B59778-F2D4-4DC1-81D7-25CB6E0959D5}"/>
              </a:ext>
            </a:extLst>
          </p:cNvPr>
          <p:cNvSpPr txBox="1">
            <a:spLocks/>
          </p:cNvSpPr>
          <p:nvPr/>
        </p:nvSpPr>
        <p:spPr>
          <a:xfrm>
            <a:off x="5394960" y="228600"/>
            <a:ext cx="1371600" cy="274320"/>
          </a:xfrm>
          <a:prstGeom prst="rect">
            <a:avLst/>
          </a:prstGeom>
        </p:spPr>
        <p:txBody>
          <a:bodyPr vert="horz" lIns="0" tIns="0" rIns="0" bIns="0" rtlCol="0" anchor="t"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l-PL" dirty="0"/>
              <a:t>RTSI CUPPT 07</a:t>
            </a:r>
            <a:r>
              <a:rPr lang="en-US" dirty="0"/>
              <a:t>/</a:t>
            </a:r>
            <a:r>
              <a:rPr lang="pl-PL" dirty="0"/>
              <a:t>18</a:t>
            </a:r>
            <a:endParaRPr lang="en-US" dirty="0"/>
          </a:p>
        </p:txBody>
      </p:sp>
    </p:spTree>
    <p:extLst>
      <p:ext uri="{BB962C8B-B14F-4D97-AF65-F5344CB8AC3E}">
        <p14:creationId xmlns:p14="http://schemas.microsoft.com/office/powerpoint/2010/main" val="4037819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1"/>
          </p:nvPr>
        </p:nvSpPr>
        <p:spPr/>
        <p:txBody>
          <a:bodyPr/>
          <a:lstStyle/>
          <a:p>
            <a:fld id="{28637329-C0F7-44A2-B41C-A6C7021C82F4}" type="datetime1">
              <a:rPr lang="en-US" smtClean="0"/>
              <a:t>4/18/2019</a:t>
            </a:fld>
            <a:endParaRPr lang="en-US" dirty="0"/>
          </a:p>
        </p:txBody>
      </p:sp>
      <p:sp>
        <p:nvSpPr>
          <p:cNvPr id="7" name="Slide Number Placeholder 6"/>
          <p:cNvSpPr>
            <a:spLocks noGrp="1"/>
          </p:cNvSpPr>
          <p:nvPr>
            <p:ph type="sldNum" sz="quarter" idx="13"/>
          </p:nvPr>
        </p:nvSpPr>
        <p:spPr/>
        <p:txBody>
          <a:bodyPr/>
          <a:lstStyle/>
          <a:p>
            <a:fld id="{4FBD5869-E701-44DB-B9C5-C7F7FB528C06}" type="slidenum">
              <a:rPr lang="en-US" smtClean="0"/>
              <a:pPr/>
              <a:t>7</a:t>
            </a:fld>
            <a:endParaRPr lang="en-US" dirty="0"/>
          </a:p>
        </p:txBody>
      </p:sp>
      <p:sp>
        <p:nvSpPr>
          <p:cNvPr id="8" name="Header Placeholder 3">
            <a:extLst>
              <a:ext uri="{FF2B5EF4-FFF2-40B4-BE49-F238E27FC236}">
                <a16:creationId xmlns:a16="http://schemas.microsoft.com/office/drawing/2014/main" id="{4A40CDDA-9830-41F6-B029-6712A0273A55}"/>
              </a:ext>
            </a:extLst>
          </p:cNvPr>
          <p:cNvSpPr txBox="1">
            <a:spLocks/>
          </p:cNvSpPr>
          <p:nvPr/>
        </p:nvSpPr>
        <p:spPr>
          <a:xfrm>
            <a:off x="228600" y="228600"/>
            <a:ext cx="5120640" cy="274320"/>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Generating Income for Living</a:t>
            </a:r>
            <a:endParaRPr lang="en-US" dirty="0"/>
          </a:p>
        </p:txBody>
      </p:sp>
      <p:sp>
        <p:nvSpPr>
          <p:cNvPr id="9" name="Footer Placeholder 5">
            <a:extLst>
              <a:ext uri="{FF2B5EF4-FFF2-40B4-BE49-F238E27FC236}">
                <a16:creationId xmlns:a16="http://schemas.microsoft.com/office/drawing/2014/main" id="{D5967F3E-A5F3-455F-AF83-22C23FA15B6A}"/>
              </a:ext>
            </a:extLst>
          </p:cNvPr>
          <p:cNvSpPr txBox="1">
            <a:spLocks/>
          </p:cNvSpPr>
          <p:nvPr/>
        </p:nvSpPr>
        <p:spPr>
          <a:xfrm>
            <a:off x="5394960" y="228600"/>
            <a:ext cx="1371600" cy="274320"/>
          </a:xfrm>
          <a:prstGeom prst="rect">
            <a:avLst/>
          </a:prstGeom>
        </p:spPr>
        <p:txBody>
          <a:bodyPr vert="horz" lIns="0" tIns="0" rIns="0" bIns="0" rtlCol="0" anchor="t"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l-PL"/>
              <a:t>RTSI CUPPT 07</a:t>
            </a:r>
            <a:r>
              <a:rPr lang="en-US"/>
              <a:t>/</a:t>
            </a:r>
            <a:r>
              <a:rPr lang="pl-PL"/>
              <a:t>18</a:t>
            </a:r>
            <a:endParaRPr lang="en-US" dirty="0"/>
          </a:p>
        </p:txBody>
      </p:sp>
    </p:spTree>
    <p:extLst>
      <p:ext uri="{BB962C8B-B14F-4D97-AF65-F5344CB8AC3E}">
        <p14:creationId xmlns:p14="http://schemas.microsoft.com/office/powerpoint/2010/main" val="2902213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1"/>
          </p:nvPr>
        </p:nvSpPr>
        <p:spPr/>
        <p:txBody>
          <a:bodyPr/>
          <a:lstStyle/>
          <a:p>
            <a:fld id="{2B9838AA-609C-483F-9AB8-D72296AFEE74}" type="datetime1">
              <a:rPr lang="en-US" smtClean="0"/>
              <a:t>4/18/2019</a:t>
            </a:fld>
            <a:endParaRPr lang="en-US" dirty="0"/>
          </a:p>
        </p:txBody>
      </p:sp>
      <p:sp>
        <p:nvSpPr>
          <p:cNvPr id="7" name="Slide Number Placeholder 6"/>
          <p:cNvSpPr>
            <a:spLocks noGrp="1"/>
          </p:cNvSpPr>
          <p:nvPr>
            <p:ph type="sldNum" sz="quarter" idx="13"/>
          </p:nvPr>
        </p:nvSpPr>
        <p:spPr/>
        <p:txBody>
          <a:bodyPr/>
          <a:lstStyle/>
          <a:p>
            <a:fld id="{4FBD5869-E701-44DB-B9C5-C7F7FB528C06}" type="slidenum">
              <a:rPr lang="en-US" smtClean="0"/>
              <a:pPr/>
              <a:t>8</a:t>
            </a:fld>
            <a:endParaRPr lang="en-US" dirty="0"/>
          </a:p>
        </p:txBody>
      </p:sp>
      <p:sp>
        <p:nvSpPr>
          <p:cNvPr id="8" name="Header Placeholder 3">
            <a:extLst>
              <a:ext uri="{FF2B5EF4-FFF2-40B4-BE49-F238E27FC236}">
                <a16:creationId xmlns:a16="http://schemas.microsoft.com/office/drawing/2014/main" id="{08DDCF4F-F6AF-4456-ADE5-BC05D376BB09}"/>
              </a:ext>
            </a:extLst>
          </p:cNvPr>
          <p:cNvSpPr txBox="1">
            <a:spLocks/>
          </p:cNvSpPr>
          <p:nvPr/>
        </p:nvSpPr>
        <p:spPr>
          <a:xfrm>
            <a:off x="228600" y="228600"/>
            <a:ext cx="5120640" cy="274320"/>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Generating Income for Living</a:t>
            </a:r>
            <a:endParaRPr lang="en-US" dirty="0"/>
          </a:p>
        </p:txBody>
      </p:sp>
      <p:sp>
        <p:nvSpPr>
          <p:cNvPr id="9" name="Footer Placeholder 5">
            <a:extLst>
              <a:ext uri="{FF2B5EF4-FFF2-40B4-BE49-F238E27FC236}">
                <a16:creationId xmlns:a16="http://schemas.microsoft.com/office/drawing/2014/main" id="{C490E067-E503-4F5B-8073-CCA4E6B312B8}"/>
              </a:ext>
            </a:extLst>
          </p:cNvPr>
          <p:cNvSpPr txBox="1">
            <a:spLocks/>
          </p:cNvSpPr>
          <p:nvPr/>
        </p:nvSpPr>
        <p:spPr>
          <a:xfrm>
            <a:off x="5394960" y="228600"/>
            <a:ext cx="1371600" cy="274320"/>
          </a:xfrm>
          <a:prstGeom prst="rect">
            <a:avLst/>
          </a:prstGeom>
        </p:spPr>
        <p:txBody>
          <a:bodyPr vert="horz" lIns="0" tIns="0" rIns="0" bIns="0" rtlCol="0" anchor="t"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l-PL"/>
              <a:t>RTSI CUPPT 07</a:t>
            </a:r>
            <a:r>
              <a:rPr lang="en-US"/>
              <a:t>/</a:t>
            </a:r>
            <a:r>
              <a:rPr lang="pl-PL"/>
              <a:t>18</a:t>
            </a:r>
            <a:endParaRPr lang="en-US" dirty="0"/>
          </a:p>
        </p:txBody>
      </p:sp>
    </p:spTree>
    <p:extLst>
      <p:ext uri="{BB962C8B-B14F-4D97-AF65-F5344CB8AC3E}">
        <p14:creationId xmlns:p14="http://schemas.microsoft.com/office/powerpoint/2010/main" val="3302227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Insert Picture">
    <p:spTree>
      <p:nvGrpSpPr>
        <p:cNvPr id="1" name=""/>
        <p:cNvGrpSpPr/>
        <p:nvPr/>
      </p:nvGrpSpPr>
      <p:grpSpPr>
        <a:xfrm>
          <a:off x="0" y="0"/>
          <a:ext cx="0" cy="0"/>
          <a:chOff x="0" y="0"/>
          <a:chExt cx="0" cy="0"/>
        </a:xfrm>
      </p:grpSpPr>
      <p:sp>
        <p:nvSpPr>
          <p:cNvPr id="2" name="Picture Placeholder 7"/>
          <p:cNvSpPr>
            <a:spLocks noGrp="1"/>
          </p:cNvSpPr>
          <p:nvPr>
            <p:ph type="pic" sz="quarter" idx="10"/>
          </p:nvPr>
        </p:nvSpPr>
        <p:spPr>
          <a:xfrm>
            <a:off x="0" y="0"/>
            <a:ext cx="9144000" cy="6858000"/>
          </a:xfrm>
          <a:prstGeom prst="rect">
            <a:avLst/>
          </a:prstGeom>
        </p:spPr>
        <p:txBody>
          <a:bodyPr/>
          <a:lstStyle>
            <a:lvl1pPr marL="0" indent="0">
              <a:buNone/>
              <a:defRPr sz="1400" b="1">
                <a:latin typeface="Arial" panose="020B0604020202020204" pitchFamily="34" charset="0"/>
                <a:cs typeface="Arial" panose="020B0604020202020204" pitchFamily="34" charset="0"/>
              </a:defRPr>
            </a:lvl1pPr>
          </a:lstStyle>
          <a:p>
            <a:r>
              <a:rPr lang="en-US"/>
              <a:t>Click icon to add picture</a:t>
            </a:r>
            <a:endParaRPr lang="en-US" dirty="0"/>
          </a:p>
        </p:txBody>
      </p:sp>
    </p:spTree>
    <p:extLst>
      <p:ext uri="{BB962C8B-B14F-4D97-AF65-F5344CB8AC3E}">
        <p14:creationId xmlns:p14="http://schemas.microsoft.com/office/powerpoint/2010/main" val="319084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Content with Title and Quote">
    <p:spTree>
      <p:nvGrpSpPr>
        <p:cNvPr id="1" name=""/>
        <p:cNvGrpSpPr/>
        <p:nvPr/>
      </p:nvGrpSpPr>
      <p:grpSpPr>
        <a:xfrm>
          <a:off x="0" y="0"/>
          <a:ext cx="0" cy="0"/>
          <a:chOff x="0" y="0"/>
          <a:chExt cx="0" cy="0"/>
        </a:xfrm>
      </p:grpSpPr>
      <p:sp>
        <p:nvSpPr>
          <p:cNvPr id="5" name="Text Placeholder 4"/>
          <p:cNvSpPr>
            <a:spLocks noGrp="1"/>
          </p:cNvSpPr>
          <p:nvPr>
            <p:ph type="body" sz="quarter" idx="15" hasCustomPrompt="1"/>
          </p:nvPr>
        </p:nvSpPr>
        <p:spPr>
          <a:xfrm>
            <a:off x="6309360" y="1371600"/>
            <a:ext cx="2560320" cy="902811"/>
          </a:xfrm>
          <a:prstGeom prst="rect">
            <a:avLst/>
          </a:prstGeom>
        </p:spPr>
        <p:txBody>
          <a:bodyPr lIns="0" tIns="0" rIns="0" bIns="0">
            <a:spAutoFit/>
          </a:bodyPr>
          <a:lstStyle>
            <a:lvl1pPr marL="0" indent="0">
              <a:lnSpc>
                <a:spcPct val="100000"/>
              </a:lnSpc>
              <a:spcBef>
                <a:spcPts val="0"/>
              </a:spcBef>
              <a:spcAft>
                <a:spcPts val="1200"/>
              </a:spcAft>
              <a:buNone/>
              <a:defRPr sz="2200">
                <a:solidFill>
                  <a:srgbClr val="00A0DC"/>
                </a:solidFill>
                <a:latin typeface="Arial" panose="020B0604020202020204" pitchFamily="34" charset="0"/>
                <a:cs typeface="Arial" panose="020B0604020202020204" pitchFamily="34" charset="0"/>
              </a:defRPr>
            </a:lvl1pPr>
            <a:lvl2pPr marL="0" indent="0">
              <a:lnSpc>
                <a:spcPct val="100000"/>
              </a:lnSpc>
              <a:spcBef>
                <a:spcPts val="0"/>
              </a:spcBef>
              <a:buNone/>
              <a:defRPr sz="1300" b="1">
                <a:solidFill>
                  <a:srgbClr val="00A0DC"/>
                </a:solidFill>
                <a:latin typeface="Arial" panose="020B0604020202020204" pitchFamily="34" charset="0"/>
                <a:cs typeface="Arial" panose="020B0604020202020204" pitchFamily="34" charset="0"/>
              </a:defRPr>
            </a:lvl2pPr>
            <a:lvl3pPr marL="0" indent="0">
              <a:lnSpc>
                <a:spcPct val="100000"/>
              </a:lnSpc>
              <a:spcBef>
                <a:spcPts val="0"/>
              </a:spcBef>
              <a:buNone/>
              <a:defRPr sz="1200">
                <a:solidFill>
                  <a:srgbClr val="00A0DC"/>
                </a:solidFill>
                <a:latin typeface="Arial" panose="020B0604020202020204" pitchFamily="34" charset="0"/>
                <a:cs typeface="Arial" panose="020B0604020202020204" pitchFamily="34" charset="0"/>
              </a:defRPr>
            </a:lvl3pPr>
          </a:lstStyle>
          <a:p>
            <a:pPr lvl="0"/>
            <a:r>
              <a:rPr lang="en-US" dirty="0"/>
              <a:t>Quote</a:t>
            </a:r>
          </a:p>
          <a:p>
            <a:pPr lvl="1"/>
            <a:r>
              <a:rPr lang="en-US" dirty="0"/>
              <a:t>Name</a:t>
            </a:r>
          </a:p>
          <a:p>
            <a:pPr lvl="2"/>
            <a:r>
              <a:rPr lang="en-US" dirty="0"/>
              <a:t>Job Title</a:t>
            </a:r>
          </a:p>
        </p:txBody>
      </p:sp>
      <p:sp>
        <p:nvSpPr>
          <p:cNvPr id="9" name="TextBox 8"/>
          <p:cNvSpPr txBox="1"/>
          <p:nvPr userDrawn="1"/>
        </p:nvSpPr>
        <p:spPr>
          <a:xfrm>
            <a:off x="5925312" y="1216152"/>
            <a:ext cx="353568" cy="380999"/>
          </a:xfrm>
          <a:prstGeom prst="rect">
            <a:avLst/>
          </a:prstGeom>
          <a:noFill/>
        </p:spPr>
        <p:txBody>
          <a:bodyPr wrap="square" lIns="0" tIns="0" rIns="0" bIns="0" rtlCol="0">
            <a:noAutofit/>
          </a:bodyPr>
          <a:lstStyle/>
          <a:p>
            <a:pPr algn="l">
              <a:lnSpc>
                <a:spcPts val="6000"/>
              </a:lnSpc>
            </a:pPr>
            <a:r>
              <a:rPr lang="en-US" sz="6000" b="1" spc="-20" dirty="0">
                <a:solidFill>
                  <a:srgbClr val="00A0DC"/>
                </a:solidFill>
                <a:latin typeface="Arial" panose="020B0604020202020204" pitchFamily="34" charset="0"/>
                <a:cs typeface="Arial" panose="020B0604020202020204" pitchFamily="34" charset="0"/>
              </a:rPr>
              <a:t>“</a:t>
            </a:r>
          </a:p>
        </p:txBody>
      </p:sp>
      <p:sp>
        <p:nvSpPr>
          <p:cNvPr id="13" name="Text Placeholder 3"/>
          <p:cNvSpPr>
            <a:spLocks noGrp="1"/>
          </p:cNvSpPr>
          <p:nvPr>
            <p:ph type="body" sz="quarter" idx="26" hasCustomPrompt="1"/>
          </p:nvPr>
        </p:nvSpPr>
        <p:spPr>
          <a:xfrm>
            <a:off x="274320" y="5948501"/>
            <a:ext cx="8595360"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2" name="Text Placeholder 3"/>
          <p:cNvSpPr>
            <a:spLocks noGrp="1"/>
          </p:cNvSpPr>
          <p:nvPr>
            <p:ph type="body" sz="quarter" idx="27" hasCustomPrompt="1"/>
          </p:nvPr>
        </p:nvSpPr>
        <p:spPr>
          <a:xfrm>
            <a:off x="274320" y="1371600"/>
            <a:ext cx="5486400" cy="548640"/>
          </a:xfrm>
          <a:prstGeom prst="rect">
            <a:avLst/>
          </a:prstGeom>
        </p:spPr>
        <p:txBody>
          <a:bodyPr lIns="0" tIns="0" rIns="0" bIns="0"/>
          <a:lstStyle>
            <a:lvl1pPr marL="0" indent="0">
              <a:lnSpc>
                <a:spcPct val="100000"/>
              </a:lnSpc>
              <a:spcBef>
                <a:spcPts val="0"/>
              </a:spcBef>
              <a:buNone/>
              <a:defRPr sz="1600" b="1">
                <a:latin typeface="Arial" panose="020B0604020202020204" pitchFamily="34" charset="0"/>
                <a:cs typeface="Arial" panose="020B0604020202020204" pitchFamily="34" charset="0"/>
              </a:defRPr>
            </a:lvl1pPr>
            <a:lvl2pPr marL="0" indent="0">
              <a:lnSpc>
                <a:spcPct val="100000"/>
              </a:lnSpc>
              <a:spcBef>
                <a:spcPts val="0"/>
              </a:spcBef>
              <a:buNone/>
              <a:defRPr sz="15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5" name="Content Placeholder 2"/>
          <p:cNvSpPr>
            <a:spLocks noGrp="1"/>
          </p:cNvSpPr>
          <p:nvPr>
            <p:ph sz="quarter" idx="28" hasCustomPrompt="1"/>
          </p:nvPr>
        </p:nvSpPr>
        <p:spPr>
          <a:xfrm>
            <a:off x="274320" y="1920240"/>
            <a:ext cx="5486400" cy="3840480"/>
          </a:xfrm>
          <a:prstGeom prst="rect">
            <a:avLst/>
          </a:prstGeom>
        </p:spPr>
        <p:txBody>
          <a:bodyPr wrap="square" lIns="0" tIns="0" rIns="0" bIns="0"/>
          <a:lstStyle>
            <a:lvl1pPr marL="0" indent="0">
              <a:lnSpc>
                <a:spcPct val="100000"/>
              </a:lnSpc>
              <a:spcBef>
                <a:spcPts val="0"/>
              </a:spcBef>
              <a:spcAft>
                <a:spcPts val="600"/>
              </a:spcAft>
              <a:buNone/>
              <a:defRPr sz="20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18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300"/>
              </a:spcAft>
              <a:buClr>
                <a:srgbClr val="00A0DC"/>
              </a:buClr>
              <a:buSzPct val="110000"/>
              <a:defRPr sz="1800">
                <a:latin typeface="Arial" panose="020B0604020202020204" pitchFamily="34" charset="0"/>
                <a:cs typeface="Arial" panose="020B0604020202020204" pitchFamily="34" charset="0"/>
              </a:defRPr>
            </a:lvl3pPr>
            <a:lvl4pPr marL="411480" indent="-228600">
              <a:lnSpc>
                <a:spcPct val="100000"/>
              </a:lnSpc>
              <a:spcBef>
                <a:spcPts val="0"/>
              </a:spcBef>
              <a:spcAft>
                <a:spcPts val="300"/>
              </a:spcAft>
              <a:buClr>
                <a:srgbClr val="00A0DC"/>
              </a:buClr>
              <a:buSzPct val="110000"/>
              <a:defRPr sz="1800">
                <a:latin typeface="Arial" panose="020B0604020202020204" pitchFamily="34" charset="0"/>
                <a:cs typeface="Arial" panose="020B0604020202020204" pitchFamily="34" charset="0"/>
              </a:defRPr>
            </a:lvl4pPr>
            <a:lvl5pPr marL="640080" indent="-228600">
              <a:lnSpc>
                <a:spcPct val="100000"/>
              </a:lnSpc>
              <a:spcBef>
                <a:spcPts val="0"/>
              </a:spcBef>
              <a:spcAft>
                <a:spcPts val="300"/>
              </a:spcAft>
              <a:buClr>
                <a:srgbClr val="00A0DC"/>
              </a:buClr>
              <a:buSzPct val="110000"/>
              <a:defRPr sz="18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1" name="Slide Number Placeholder 9"/>
          <p:cNvSpPr>
            <a:spLocks noGrp="1"/>
          </p:cNvSpPr>
          <p:nvPr>
            <p:ph type="sldNum" sz="quarter" idx="10"/>
          </p:nvPr>
        </p:nvSpPr>
        <p:spPr>
          <a:xfrm>
            <a:off x="8503920" y="6533806"/>
            <a:ext cx="365760" cy="182880"/>
          </a:xfrm>
        </p:spPr>
        <p:txBody>
          <a:bodyPr/>
          <a:lstStyle/>
          <a:p>
            <a:fld id="{8DEE4CCE-E124-4EEF-808B-DF88997C2318}" type="slidenum">
              <a:rPr lang="en-US" smtClean="0"/>
              <a:t>‹#›</a:t>
            </a:fld>
            <a:endParaRPr lang="en-US" dirty="0"/>
          </a:p>
        </p:txBody>
      </p:sp>
      <p:sp>
        <p:nvSpPr>
          <p:cNvPr id="10" name="Title 1"/>
          <p:cNvSpPr>
            <a:spLocks noGrp="1"/>
          </p:cNvSpPr>
          <p:nvPr>
            <p:ph type="title" hasCustomPrompt="1"/>
          </p:nvPr>
        </p:nvSpPr>
        <p:spPr>
          <a:xfrm>
            <a:off x="274320" y="210312"/>
            <a:ext cx="6400800" cy="731520"/>
          </a:xfrm>
          <a:prstGeom prst="rect">
            <a:avLst/>
          </a:prstGeom>
        </p:spPr>
        <p:txBody>
          <a:bodyPr lIns="0" tIns="0" rIns="0" bIns="0"/>
          <a:lstStyle>
            <a:lvl1pPr algn="l">
              <a:defRPr sz="2600" b="1">
                <a:solidFill>
                  <a:schemeClr val="accent1"/>
                </a:solidFill>
                <a:latin typeface="Arial" panose="020B0604020202020204" pitchFamily="34" charset="0"/>
                <a:cs typeface="Arial" panose="020B0604020202020204" pitchFamily="34" charset="0"/>
              </a:defRPr>
            </a:lvl1pPr>
          </a:lstStyle>
          <a:p>
            <a:r>
              <a:rPr lang="en-US" dirty="0"/>
              <a:t>Slide title</a:t>
            </a:r>
          </a:p>
        </p:txBody>
      </p:sp>
    </p:spTree>
    <p:extLst>
      <p:ext uri="{BB962C8B-B14F-4D97-AF65-F5344CB8AC3E}">
        <p14:creationId xmlns:p14="http://schemas.microsoft.com/office/powerpoint/2010/main" val="1399171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H Content">
    <p:spTree>
      <p:nvGrpSpPr>
        <p:cNvPr id="1" name=""/>
        <p:cNvGrpSpPr/>
        <p:nvPr/>
      </p:nvGrpSpPr>
      <p:grpSpPr>
        <a:xfrm>
          <a:off x="0" y="0"/>
          <a:ext cx="0" cy="0"/>
          <a:chOff x="0" y="0"/>
          <a:chExt cx="0" cy="0"/>
        </a:xfrm>
      </p:grpSpPr>
      <p:sp>
        <p:nvSpPr>
          <p:cNvPr id="8" name="Text Placeholder 3"/>
          <p:cNvSpPr>
            <a:spLocks noGrp="1"/>
          </p:cNvSpPr>
          <p:nvPr>
            <p:ph type="body" sz="quarter" idx="26" hasCustomPrompt="1"/>
          </p:nvPr>
        </p:nvSpPr>
        <p:spPr>
          <a:xfrm>
            <a:off x="274320" y="5948501"/>
            <a:ext cx="8595360"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1" name="Content Placeholder 2"/>
          <p:cNvSpPr>
            <a:spLocks noGrp="1"/>
          </p:cNvSpPr>
          <p:nvPr>
            <p:ph sz="quarter" idx="27" hasCustomPrompt="1"/>
          </p:nvPr>
        </p:nvSpPr>
        <p:spPr>
          <a:xfrm>
            <a:off x="274320" y="1371600"/>
            <a:ext cx="8595360" cy="2103120"/>
          </a:xfrm>
          <a:prstGeom prst="rect">
            <a:avLst/>
          </a:prstGeom>
        </p:spPr>
        <p:txBody>
          <a:bodyPr wrap="square" lIns="0" tIns="0" rIns="0" bIns="0"/>
          <a:lstStyle>
            <a:lvl1pPr marL="0" indent="0">
              <a:lnSpc>
                <a:spcPct val="100000"/>
              </a:lnSpc>
              <a:spcBef>
                <a:spcPts val="0"/>
              </a:spcBef>
              <a:spcAft>
                <a:spcPts val="600"/>
              </a:spcAft>
              <a:buClr>
                <a:schemeClr val="accent4"/>
              </a:buClr>
              <a:buNone/>
              <a:defRPr sz="20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None/>
              <a:defRPr sz="18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3pPr>
            <a:lvl4pPr marL="4114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4pPr>
            <a:lvl5pPr marL="6400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2" name="Content Placeholder 2"/>
          <p:cNvSpPr>
            <a:spLocks noGrp="1"/>
          </p:cNvSpPr>
          <p:nvPr>
            <p:ph sz="quarter" idx="28" hasCustomPrompt="1"/>
          </p:nvPr>
        </p:nvSpPr>
        <p:spPr>
          <a:xfrm>
            <a:off x="274320" y="3749040"/>
            <a:ext cx="8595360" cy="2103120"/>
          </a:xfrm>
          <a:prstGeom prst="rect">
            <a:avLst/>
          </a:prstGeom>
        </p:spPr>
        <p:txBody>
          <a:bodyPr wrap="square" lIns="0" tIns="0" rIns="0" bIns="0"/>
          <a:lstStyle>
            <a:lvl1pPr marL="0" indent="0">
              <a:lnSpc>
                <a:spcPct val="100000"/>
              </a:lnSpc>
              <a:spcBef>
                <a:spcPts val="0"/>
              </a:spcBef>
              <a:spcAft>
                <a:spcPts val="600"/>
              </a:spcAft>
              <a:buClr>
                <a:schemeClr val="accent4"/>
              </a:buClr>
              <a:buNone/>
              <a:defRPr sz="20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None/>
              <a:defRPr sz="18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3pPr>
            <a:lvl4pPr marL="4114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4pPr>
            <a:lvl5pPr marL="6400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7" name="Slide Number Placeholder 9"/>
          <p:cNvSpPr>
            <a:spLocks noGrp="1"/>
          </p:cNvSpPr>
          <p:nvPr>
            <p:ph type="sldNum" sz="quarter" idx="10"/>
          </p:nvPr>
        </p:nvSpPr>
        <p:spPr>
          <a:xfrm>
            <a:off x="8503920" y="6533806"/>
            <a:ext cx="365760" cy="182880"/>
          </a:xfrm>
        </p:spPr>
        <p:txBody>
          <a:bodyPr/>
          <a:lstStyle/>
          <a:p>
            <a:fld id="{8DEE4CCE-E124-4EEF-808B-DF88997C2318}" type="slidenum">
              <a:rPr lang="en-US" smtClean="0"/>
              <a:t>‹#›</a:t>
            </a:fld>
            <a:endParaRPr lang="en-US" dirty="0"/>
          </a:p>
        </p:txBody>
      </p:sp>
      <p:sp>
        <p:nvSpPr>
          <p:cNvPr id="10" name="Title 1"/>
          <p:cNvSpPr>
            <a:spLocks noGrp="1"/>
          </p:cNvSpPr>
          <p:nvPr>
            <p:ph type="title" hasCustomPrompt="1"/>
          </p:nvPr>
        </p:nvSpPr>
        <p:spPr>
          <a:xfrm>
            <a:off x="274320" y="210312"/>
            <a:ext cx="6400800" cy="731520"/>
          </a:xfrm>
          <a:prstGeom prst="rect">
            <a:avLst/>
          </a:prstGeom>
        </p:spPr>
        <p:txBody>
          <a:bodyPr lIns="0" tIns="0" rIns="0" bIns="0"/>
          <a:lstStyle>
            <a:lvl1pPr algn="l">
              <a:defRPr sz="2600" b="1">
                <a:solidFill>
                  <a:schemeClr val="accent1"/>
                </a:solidFill>
                <a:latin typeface="Arial" panose="020B0604020202020204" pitchFamily="34" charset="0"/>
                <a:cs typeface="Arial" panose="020B0604020202020204" pitchFamily="34" charset="0"/>
              </a:defRPr>
            </a:lvl1pPr>
          </a:lstStyle>
          <a:p>
            <a:r>
              <a:rPr lang="en-US" dirty="0"/>
              <a:t>Slide title</a:t>
            </a:r>
          </a:p>
        </p:txBody>
      </p:sp>
    </p:spTree>
    <p:extLst>
      <p:ext uri="{BB962C8B-B14F-4D97-AF65-F5344CB8AC3E}">
        <p14:creationId xmlns:p14="http://schemas.microsoft.com/office/powerpoint/2010/main" val="2191099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H Content :: Bottom with Titles">
    <p:spTree>
      <p:nvGrpSpPr>
        <p:cNvPr id="1" name=""/>
        <p:cNvGrpSpPr/>
        <p:nvPr/>
      </p:nvGrpSpPr>
      <p:grpSpPr>
        <a:xfrm>
          <a:off x="0" y="0"/>
          <a:ext cx="0" cy="0"/>
          <a:chOff x="0" y="0"/>
          <a:chExt cx="0" cy="0"/>
        </a:xfrm>
      </p:grpSpPr>
      <p:sp>
        <p:nvSpPr>
          <p:cNvPr id="9" name="Text Placeholder 3"/>
          <p:cNvSpPr>
            <a:spLocks noGrp="1"/>
          </p:cNvSpPr>
          <p:nvPr>
            <p:ph type="body" sz="quarter" idx="26" hasCustomPrompt="1"/>
          </p:nvPr>
        </p:nvSpPr>
        <p:spPr>
          <a:xfrm>
            <a:off x="274320" y="5948501"/>
            <a:ext cx="8595360"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8" name="Content Placeholder 2"/>
          <p:cNvSpPr>
            <a:spLocks noGrp="1"/>
          </p:cNvSpPr>
          <p:nvPr>
            <p:ph sz="quarter" idx="27" hasCustomPrompt="1"/>
          </p:nvPr>
        </p:nvSpPr>
        <p:spPr>
          <a:xfrm>
            <a:off x="274320" y="1371600"/>
            <a:ext cx="8595360" cy="2103120"/>
          </a:xfrm>
          <a:prstGeom prst="rect">
            <a:avLst/>
          </a:prstGeom>
        </p:spPr>
        <p:txBody>
          <a:bodyPr wrap="square" lIns="0" tIns="0" rIns="0" bIns="0"/>
          <a:lstStyle>
            <a:lvl1pPr marL="0" indent="0">
              <a:lnSpc>
                <a:spcPct val="100000"/>
              </a:lnSpc>
              <a:spcBef>
                <a:spcPts val="0"/>
              </a:spcBef>
              <a:spcAft>
                <a:spcPts val="600"/>
              </a:spcAft>
              <a:buClr>
                <a:schemeClr val="accent4"/>
              </a:buClr>
              <a:buNone/>
              <a:defRPr sz="20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None/>
              <a:defRPr sz="18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3pPr>
            <a:lvl4pPr marL="4114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4pPr>
            <a:lvl5pPr marL="6400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1" name="Content Placeholder 2"/>
          <p:cNvSpPr>
            <a:spLocks noGrp="1"/>
          </p:cNvSpPr>
          <p:nvPr>
            <p:ph sz="quarter" idx="28" hasCustomPrompt="1"/>
          </p:nvPr>
        </p:nvSpPr>
        <p:spPr>
          <a:xfrm>
            <a:off x="274320" y="4297680"/>
            <a:ext cx="8595360" cy="1645920"/>
          </a:xfrm>
          <a:prstGeom prst="rect">
            <a:avLst/>
          </a:prstGeom>
        </p:spPr>
        <p:txBody>
          <a:bodyPr wrap="square" lIns="0" tIns="0" rIns="0" bIns="0"/>
          <a:lstStyle>
            <a:lvl1pPr marL="0" indent="0">
              <a:lnSpc>
                <a:spcPct val="100000"/>
              </a:lnSpc>
              <a:spcBef>
                <a:spcPts val="0"/>
              </a:spcBef>
              <a:spcAft>
                <a:spcPts val="600"/>
              </a:spcAft>
              <a:buClr>
                <a:schemeClr val="accent4"/>
              </a:buClr>
              <a:buNone/>
              <a:defRPr sz="20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None/>
              <a:defRPr sz="18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3pPr>
            <a:lvl4pPr marL="4114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4pPr>
            <a:lvl5pPr marL="6400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2" name="Text Placeholder 3"/>
          <p:cNvSpPr>
            <a:spLocks noGrp="1"/>
          </p:cNvSpPr>
          <p:nvPr>
            <p:ph type="body" sz="quarter" idx="29" hasCustomPrompt="1"/>
          </p:nvPr>
        </p:nvSpPr>
        <p:spPr>
          <a:xfrm>
            <a:off x="274320" y="3749040"/>
            <a:ext cx="8595360" cy="548640"/>
          </a:xfrm>
          <a:prstGeom prst="rect">
            <a:avLst/>
          </a:prstGeom>
        </p:spPr>
        <p:txBody>
          <a:bodyPr lIns="0" tIns="0" rIns="0" bIns="0"/>
          <a:lstStyle>
            <a:lvl1pPr marL="0" indent="0">
              <a:lnSpc>
                <a:spcPct val="100000"/>
              </a:lnSpc>
              <a:spcBef>
                <a:spcPts val="0"/>
              </a:spcBef>
              <a:buNone/>
              <a:defRPr sz="1600" b="1">
                <a:latin typeface="Arial" panose="020B0604020202020204" pitchFamily="34" charset="0"/>
                <a:cs typeface="Arial" panose="020B0604020202020204" pitchFamily="34" charset="0"/>
              </a:defRPr>
            </a:lvl1pPr>
            <a:lvl2pPr marL="0" indent="0">
              <a:lnSpc>
                <a:spcPct val="100000"/>
              </a:lnSpc>
              <a:spcBef>
                <a:spcPts val="0"/>
              </a:spcBef>
              <a:buNone/>
              <a:defRPr sz="15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3" name="Slide Number Placeholder 9"/>
          <p:cNvSpPr>
            <a:spLocks noGrp="1"/>
          </p:cNvSpPr>
          <p:nvPr>
            <p:ph type="sldNum" sz="quarter" idx="10"/>
          </p:nvPr>
        </p:nvSpPr>
        <p:spPr>
          <a:xfrm>
            <a:off x="8503920" y="6533806"/>
            <a:ext cx="365760" cy="182880"/>
          </a:xfrm>
        </p:spPr>
        <p:txBody>
          <a:bodyPr/>
          <a:lstStyle/>
          <a:p>
            <a:fld id="{8DEE4CCE-E124-4EEF-808B-DF88997C2318}" type="slidenum">
              <a:rPr lang="en-US" smtClean="0"/>
              <a:t>‹#›</a:t>
            </a:fld>
            <a:endParaRPr lang="en-US" dirty="0"/>
          </a:p>
        </p:txBody>
      </p:sp>
      <p:sp>
        <p:nvSpPr>
          <p:cNvPr id="10" name="Title 1"/>
          <p:cNvSpPr>
            <a:spLocks noGrp="1"/>
          </p:cNvSpPr>
          <p:nvPr>
            <p:ph type="title" hasCustomPrompt="1"/>
          </p:nvPr>
        </p:nvSpPr>
        <p:spPr>
          <a:xfrm>
            <a:off x="274320" y="210312"/>
            <a:ext cx="6400800" cy="731520"/>
          </a:xfrm>
          <a:prstGeom prst="rect">
            <a:avLst/>
          </a:prstGeom>
        </p:spPr>
        <p:txBody>
          <a:bodyPr lIns="0" tIns="0" rIns="0" bIns="0"/>
          <a:lstStyle>
            <a:lvl1pPr algn="l">
              <a:defRPr sz="2600" b="1">
                <a:solidFill>
                  <a:schemeClr val="accent1"/>
                </a:solidFill>
                <a:latin typeface="Arial" panose="020B0604020202020204" pitchFamily="34" charset="0"/>
                <a:cs typeface="Arial" panose="020B0604020202020204" pitchFamily="34" charset="0"/>
              </a:defRPr>
            </a:lvl1pPr>
          </a:lstStyle>
          <a:p>
            <a:r>
              <a:rPr lang="en-US" dirty="0"/>
              <a:t>Slide title</a:t>
            </a:r>
          </a:p>
        </p:txBody>
      </p:sp>
    </p:spTree>
    <p:extLst>
      <p:ext uri="{BB962C8B-B14F-4D97-AF65-F5344CB8AC3E}">
        <p14:creationId xmlns:p14="http://schemas.microsoft.com/office/powerpoint/2010/main" val="282117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H Content :: Top with Titles">
    <p:spTree>
      <p:nvGrpSpPr>
        <p:cNvPr id="1" name=""/>
        <p:cNvGrpSpPr/>
        <p:nvPr/>
      </p:nvGrpSpPr>
      <p:grpSpPr>
        <a:xfrm>
          <a:off x="0" y="0"/>
          <a:ext cx="0" cy="0"/>
          <a:chOff x="0" y="0"/>
          <a:chExt cx="0" cy="0"/>
        </a:xfrm>
      </p:grpSpPr>
      <p:sp>
        <p:nvSpPr>
          <p:cNvPr id="9" name="Text Placeholder 3"/>
          <p:cNvSpPr>
            <a:spLocks noGrp="1"/>
          </p:cNvSpPr>
          <p:nvPr>
            <p:ph type="body" sz="quarter" idx="26" hasCustomPrompt="1"/>
          </p:nvPr>
        </p:nvSpPr>
        <p:spPr>
          <a:xfrm>
            <a:off x="274320" y="5948501"/>
            <a:ext cx="8595360"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8" name="Content Placeholder 2"/>
          <p:cNvSpPr>
            <a:spLocks noGrp="1"/>
          </p:cNvSpPr>
          <p:nvPr>
            <p:ph sz="quarter" idx="28" hasCustomPrompt="1"/>
          </p:nvPr>
        </p:nvSpPr>
        <p:spPr>
          <a:xfrm>
            <a:off x="274320" y="1920240"/>
            <a:ext cx="8595360" cy="1645920"/>
          </a:xfrm>
          <a:prstGeom prst="rect">
            <a:avLst/>
          </a:prstGeom>
        </p:spPr>
        <p:txBody>
          <a:bodyPr wrap="square" lIns="0" tIns="0" rIns="0" bIns="0"/>
          <a:lstStyle>
            <a:lvl1pPr marL="0" indent="0">
              <a:lnSpc>
                <a:spcPct val="100000"/>
              </a:lnSpc>
              <a:spcBef>
                <a:spcPts val="0"/>
              </a:spcBef>
              <a:spcAft>
                <a:spcPts val="600"/>
              </a:spcAft>
              <a:buClr>
                <a:schemeClr val="accent4"/>
              </a:buClr>
              <a:buNone/>
              <a:defRPr sz="20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None/>
              <a:defRPr sz="18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3pPr>
            <a:lvl4pPr marL="4114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4pPr>
            <a:lvl5pPr marL="6400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1" name="Text Placeholder 3"/>
          <p:cNvSpPr>
            <a:spLocks noGrp="1"/>
          </p:cNvSpPr>
          <p:nvPr>
            <p:ph type="body" sz="quarter" idx="29" hasCustomPrompt="1"/>
          </p:nvPr>
        </p:nvSpPr>
        <p:spPr>
          <a:xfrm>
            <a:off x="274320" y="1371600"/>
            <a:ext cx="8595360" cy="548640"/>
          </a:xfrm>
          <a:prstGeom prst="rect">
            <a:avLst/>
          </a:prstGeom>
        </p:spPr>
        <p:txBody>
          <a:bodyPr lIns="0" tIns="0" rIns="0" bIns="0"/>
          <a:lstStyle>
            <a:lvl1pPr marL="0" indent="0">
              <a:lnSpc>
                <a:spcPct val="100000"/>
              </a:lnSpc>
              <a:spcBef>
                <a:spcPts val="0"/>
              </a:spcBef>
              <a:buNone/>
              <a:defRPr sz="1600" b="1">
                <a:latin typeface="Arial" panose="020B0604020202020204" pitchFamily="34" charset="0"/>
                <a:cs typeface="Arial" panose="020B0604020202020204" pitchFamily="34" charset="0"/>
              </a:defRPr>
            </a:lvl1pPr>
            <a:lvl2pPr marL="0" indent="0">
              <a:lnSpc>
                <a:spcPct val="100000"/>
              </a:lnSpc>
              <a:spcBef>
                <a:spcPts val="0"/>
              </a:spcBef>
              <a:buNone/>
              <a:defRPr sz="15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5" name="Content Placeholder 2"/>
          <p:cNvSpPr>
            <a:spLocks noGrp="1"/>
          </p:cNvSpPr>
          <p:nvPr>
            <p:ph sz="quarter" idx="30" hasCustomPrompt="1"/>
          </p:nvPr>
        </p:nvSpPr>
        <p:spPr>
          <a:xfrm>
            <a:off x="274320" y="3749040"/>
            <a:ext cx="8595360" cy="2103120"/>
          </a:xfrm>
          <a:prstGeom prst="rect">
            <a:avLst/>
          </a:prstGeom>
        </p:spPr>
        <p:txBody>
          <a:bodyPr wrap="square" lIns="0" tIns="0" rIns="0" bIns="0"/>
          <a:lstStyle>
            <a:lvl1pPr marL="0" indent="0">
              <a:lnSpc>
                <a:spcPct val="100000"/>
              </a:lnSpc>
              <a:spcBef>
                <a:spcPts val="0"/>
              </a:spcBef>
              <a:spcAft>
                <a:spcPts val="600"/>
              </a:spcAft>
              <a:buClr>
                <a:schemeClr val="accent4"/>
              </a:buClr>
              <a:buNone/>
              <a:defRPr sz="20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None/>
              <a:defRPr sz="18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3pPr>
            <a:lvl4pPr marL="4114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4pPr>
            <a:lvl5pPr marL="6400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2" name="Slide Number Placeholder 9"/>
          <p:cNvSpPr>
            <a:spLocks noGrp="1"/>
          </p:cNvSpPr>
          <p:nvPr>
            <p:ph type="sldNum" sz="quarter" idx="10"/>
          </p:nvPr>
        </p:nvSpPr>
        <p:spPr>
          <a:xfrm>
            <a:off x="8503920" y="6533806"/>
            <a:ext cx="365760" cy="182880"/>
          </a:xfrm>
        </p:spPr>
        <p:txBody>
          <a:bodyPr/>
          <a:lstStyle/>
          <a:p>
            <a:fld id="{8DEE4CCE-E124-4EEF-808B-DF88997C2318}" type="slidenum">
              <a:rPr lang="en-US" smtClean="0"/>
              <a:t>‹#›</a:t>
            </a:fld>
            <a:endParaRPr lang="en-US" dirty="0"/>
          </a:p>
        </p:txBody>
      </p:sp>
      <p:sp>
        <p:nvSpPr>
          <p:cNvPr id="10" name="Title 1"/>
          <p:cNvSpPr>
            <a:spLocks noGrp="1"/>
          </p:cNvSpPr>
          <p:nvPr>
            <p:ph type="title" hasCustomPrompt="1"/>
          </p:nvPr>
        </p:nvSpPr>
        <p:spPr>
          <a:xfrm>
            <a:off x="274320" y="210312"/>
            <a:ext cx="6400800" cy="731520"/>
          </a:xfrm>
          <a:prstGeom prst="rect">
            <a:avLst/>
          </a:prstGeom>
        </p:spPr>
        <p:txBody>
          <a:bodyPr lIns="0" tIns="0" rIns="0" bIns="0"/>
          <a:lstStyle>
            <a:lvl1pPr algn="l">
              <a:defRPr sz="2600" b="1">
                <a:solidFill>
                  <a:schemeClr val="accent1"/>
                </a:solidFill>
                <a:latin typeface="Arial" panose="020B0604020202020204" pitchFamily="34" charset="0"/>
                <a:cs typeface="Arial" panose="020B0604020202020204" pitchFamily="34" charset="0"/>
              </a:defRPr>
            </a:lvl1pPr>
          </a:lstStyle>
          <a:p>
            <a:r>
              <a:rPr lang="en-US" dirty="0"/>
              <a:t>Slide title</a:t>
            </a:r>
          </a:p>
        </p:txBody>
      </p:sp>
    </p:spTree>
    <p:extLst>
      <p:ext uri="{BB962C8B-B14F-4D97-AF65-F5344CB8AC3E}">
        <p14:creationId xmlns:p14="http://schemas.microsoft.com/office/powerpoint/2010/main" val="417151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H Content with Titles">
    <p:spTree>
      <p:nvGrpSpPr>
        <p:cNvPr id="1" name=""/>
        <p:cNvGrpSpPr/>
        <p:nvPr/>
      </p:nvGrpSpPr>
      <p:grpSpPr>
        <a:xfrm>
          <a:off x="0" y="0"/>
          <a:ext cx="0" cy="0"/>
          <a:chOff x="0" y="0"/>
          <a:chExt cx="0" cy="0"/>
        </a:xfrm>
      </p:grpSpPr>
      <p:sp>
        <p:nvSpPr>
          <p:cNvPr id="13" name="Text Placeholder 3"/>
          <p:cNvSpPr>
            <a:spLocks noGrp="1"/>
          </p:cNvSpPr>
          <p:nvPr>
            <p:ph type="body" sz="quarter" idx="26" hasCustomPrompt="1"/>
          </p:nvPr>
        </p:nvSpPr>
        <p:spPr>
          <a:xfrm>
            <a:off x="274320" y="5948501"/>
            <a:ext cx="8595360"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1" name="Content Placeholder 2"/>
          <p:cNvSpPr>
            <a:spLocks noGrp="1"/>
          </p:cNvSpPr>
          <p:nvPr>
            <p:ph sz="quarter" idx="28" hasCustomPrompt="1"/>
          </p:nvPr>
        </p:nvSpPr>
        <p:spPr>
          <a:xfrm>
            <a:off x="274320" y="1920240"/>
            <a:ext cx="8595360" cy="1645920"/>
          </a:xfrm>
          <a:prstGeom prst="rect">
            <a:avLst/>
          </a:prstGeom>
        </p:spPr>
        <p:txBody>
          <a:bodyPr wrap="square" lIns="0" tIns="0" rIns="0" bIns="0"/>
          <a:lstStyle>
            <a:lvl1pPr marL="0" indent="0">
              <a:lnSpc>
                <a:spcPct val="100000"/>
              </a:lnSpc>
              <a:spcBef>
                <a:spcPts val="0"/>
              </a:spcBef>
              <a:spcAft>
                <a:spcPts val="600"/>
              </a:spcAft>
              <a:buClr>
                <a:schemeClr val="accent4"/>
              </a:buClr>
              <a:buNone/>
              <a:defRPr sz="20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None/>
              <a:defRPr sz="18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3pPr>
            <a:lvl4pPr marL="4114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4pPr>
            <a:lvl5pPr marL="6400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2" name="Text Placeholder 3"/>
          <p:cNvSpPr>
            <a:spLocks noGrp="1"/>
          </p:cNvSpPr>
          <p:nvPr>
            <p:ph type="body" sz="quarter" idx="29" hasCustomPrompt="1"/>
          </p:nvPr>
        </p:nvSpPr>
        <p:spPr>
          <a:xfrm>
            <a:off x="274320" y="1371600"/>
            <a:ext cx="8595360" cy="548640"/>
          </a:xfrm>
          <a:prstGeom prst="rect">
            <a:avLst/>
          </a:prstGeom>
        </p:spPr>
        <p:txBody>
          <a:bodyPr lIns="0" tIns="0" rIns="0" bIns="0"/>
          <a:lstStyle>
            <a:lvl1pPr marL="0" indent="0">
              <a:lnSpc>
                <a:spcPct val="100000"/>
              </a:lnSpc>
              <a:spcBef>
                <a:spcPts val="0"/>
              </a:spcBef>
              <a:buNone/>
              <a:defRPr sz="1600" b="1">
                <a:latin typeface="Arial" panose="020B0604020202020204" pitchFamily="34" charset="0"/>
                <a:cs typeface="Arial" panose="020B0604020202020204" pitchFamily="34" charset="0"/>
              </a:defRPr>
            </a:lvl1pPr>
            <a:lvl2pPr marL="0" indent="0">
              <a:lnSpc>
                <a:spcPct val="100000"/>
              </a:lnSpc>
              <a:spcBef>
                <a:spcPts val="0"/>
              </a:spcBef>
              <a:buNone/>
              <a:defRPr sz="15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5" name="Content Placeholder 2"/>
          <p:cNvSpPr>
            <a:spLocks noGrp="1"/>
          </p:cNvSpPr>
          <p:nvPr>
            <p:ph sz="quarter" idx="30" hasCustomPrompt="1"/>
          </p:nvPr>
        </p:nvSpPr>
        <p:spPr>
          <a:xfrm>
            <a:off x="274320" y="4297680"/>
            <a:ext cx="8595360" cy="1645920"/>
          </a:xfrm>
          <a:prstGeom prst="rect">
            <a:avLst/>
          </a:prstGeom>
        </p:spPr>
        <p:txBody>
          <a:bodyPr wrap="square" lIns="0" tIns="0" rIns="0" bIns="0"/>
          <a:lstStyle>
            <a:lvl1pPr marL="0" indent="0">
              <a:lnSpc>
                <a:spcPct val="100000"/>
              </a:lnSpc>
              <a:spcBef>
                <a:spcPts val="0"/>
              </a:spcBef>
              <a:spcAft>
                <a:spcPts val="600"/>
              </a:spcAft>
              <a:buClr>
                <a:schemeClr val="accent4"/>
              </a:buClr>
              <a:buNone/>
              <a:defRPr sz="20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None/>
              <a:defRPr sz="18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3pPr>
            <a:lvl4pPr marL="4114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4pPr>
            <a:lvl5pPr marL="6400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6" name="Text Placeholder 3"/>
          <p:cNvSpPr>
            <a:spLocks noGrp="1"/>
          </p:cNvSpPr>
          <p:nvPr>
            <p:ph type="body" sz="quarter" idx="31" hasCustomPrompt="1"/>
          </p:nvPr>
        </p:nvSpPr>
        <p:spPr>
          <a:xfrm>
            <a:off x="274320" y="3749040"/>
            <a:ext cx="8595360" cy="548640"/>
          </a:xfrm>
          <a:prstGeom prst="rect">
            <a:avLst/>
          </a:prstGeom>
        </p:spPr>
        <p:txBody>
          <a:bodyPr lIns="0" tIns="0" rIns="0" bIns="0"/>
          <a:lstStyle>
            <a:lvl1pPr marL="0" indent="0">
              <a:lnSpc>
                <a:spcPct val="100000"/>
              </a:lnSpc>
              <a:spcBef>
                <a:spcPts val="0"/>
              </a:spcBef>
              <a:buNone/>
              <a:defRPr sz="1600" b="1">
                <a:latin typeface="Arial" panose="020B0604020202020204" pitchFamily="34" charset="0"/>
                <a:cs typeface="Arial" panose="020B0604020202020204" pitchFamily="34" charset="0"/>
              </a:defRPr>
            </a:lvl1pPr>
            <a:lvl2pPr marL="0" indent="0">
              <a:lnSpc>
                <a:spcPct val="100000"/>
              </a:lnSpc>
              <a:spcBef>
                <a:spcPts val="0"/>
              </a:spcBef>
              <a:buNone/>
              <a:defRPr sz="15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9" name="Slide Number Placeholder 9"/>
          <p:cNvSpPr>
            <a:spLocks noGrp="1"/>
          </p:cNvSpPr>
          <p:nvPr>
            <p:ph type="sldNum" sz="quarter" idx="10"/>
          </p:nvPr>
        </p:nvSpPr>
        <p:spPr>
          <a:xfrm>
            <a:off x="8503920" y="6533806"/>
            <a:ext cx="365760" cy="182880"/>
          </a:xfrm>
        </p:spPr>
        <p:txBody>
          <a:bodyPr/>
          <a:lstStyle/>
          <a:p>
            <a:fld id="{8DEE4CCE-E124-4EEF-808B-DF88997C2318}" type="slidenum">
              <a:rPr lang="en-US" smtClean="0"/>
              <a:t>‹#›</a:t>
            </a:fld>
            <a:endParaRPr lang="en-US" dirty="0"/>
          </a:p>
        </p:txBody>
      </p:sp>
      <p:sp>
        <p:nvSpPr>
          <p:cNvPr id="10" name="Title 1"/>
          <p:cNvSpPr>
            <a:spLocks noGrp="1"/>
          </p:cNvSpPr>
          <p:nvPr>
            <p:ph type="title" hasCustomPrompt="1"/>
          </p:nvPr>
        </p:nvSpPr>
        <p:spPr>
          <a:xfrm>
            <a:off x="274320" y="210312"/>
            <a:ext cx="6400800" cy="731520"/>
          </a:xfrm>
          <a:prstGeom prst="rect">
            <a:avLst/>
          </a:prstGeom>
        </p:spPr>
        <p:txBody>
          <a:bodyPr lIns="0" tIns="0" rIns="0" bIns="0"/>
          <a:lstStyle>
            <a:lvl1pPr algn="l">
              <a:defRPr sz="2600" b="1">
                <a:solidFill>
                  <a:schemeClr val="accent1"/>
                </a:solidFill>
                <a:latin typeface="Arial" panose="020B0604020202020204" pitchFamily="34" charset="0"/>
                <a:cs typeface="Arial" panose="020B0604020202020204" pitchFamily="34" charset="0"/>
              </a:defRPr>
            </a:lvl1pPr>
          </a:lstStyle>
          <a:p>
            <a:r>
              <a:rPr lang="en-US" dirty="0"/>
              <a:t>Slide title</a:t>
            </a:r>
          </a:p>
        </p:txBody>
      </p:sp>
    </p:spTree>
    <p:extLst>
      <p:ext uri="{BB962C8B-B14F-4D97-AF65-F5344CB8AC3E}">
        <p14:creationId xmlns:p14="http://schemas.microsoft.com/office/powerpoint/2010/main" val="3952967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H :: Titles only">
    <p:spTree>
      <p:nvGrpSpPr>
        <p:cNvPr id="1" name=""/>
        <p:cNvGrpSpPr/>
        <p:nvPr/>
      </p:nvGrpSpPr>
      <p:grpSpPr>
        <a:xfrm>
          <a:off x="0" y="0"/>
          <a:ext cx="0" cy="0"/>
          <a:chOff x="0" y="0"/>
          <a:chExt cx="0" cy="0"/>
        </a:xfrm>
      </p:grpSpPr>
      <p:sp>
        <p:nvSpPr>
          <p:cNvPr id="13" name="Text Placeholder 3"/>
          <p:cNvSpPr>
            <a:spLocks noGrp="1"/>
          </p:cNvSpPr>
          <p:nvPr>
            <p:ph type="body" sz="quarter" idx="26" hasCustomPrompt="1"/>
          </p:nvPr>
        </p:nvSpPr>
        <p:spPr>
          <a:xfrm>
            <a:off x="274320" y="5948501"/>
            <a:ext cx="8595360"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2" name="Text Placeholder 3"/>
          <p:cNvSpPr>
            <a:spLocks noGrp="1"/>
          </p:cNvSpPr>
          <p:nvPr>
            <p:ph type="body" sz="quarter" idx="29" hasCustomPrompt="1"/>
          </p:nvPr>
        </p:nvSpPr>
        <p:spPr>
          <a:xfrm>
            <a:off x="274320" y="1371600"/>
            <a:ext cx="8595360" cy="548640"/>
          </a:xfrm>
          <a:prstGeom prst="rect">
            <a:avLst/>
          </a:prstGeom>
        </p:spPr>
        <p:txBody>
          <a:bodyPr lIns="0" tIns="0" rIns="0" bIns="0"/>
          <a:lstStyle>
            <a:lvl1pPr marL="0" indent="0">
              <a:lnSpc>
                <a:spcPct val="100000"/>
              </a:lnSpc>
              <a:spcBef>
                <a:spcPts val="0"/>
              </a:spcBef>
              <a:buNone/>
              <a:defRPr sz="1600" b="1">
                <a:latin typeface="Arial" panose="020B0604020202020204" pitchFamily="34" charset="0"/>
                <a:cs typeface="Arial" panose="020B0604020202020204" pitchFamily="34" charset="0"/>
              </a:defRPr>
            </a:lvl1pPr>
            <a:lvl2pPr marL="0" indent="0">
              <a:lnSpc>
                <a:spcPct val="100000"/>
              </a:lnSpc>
              <a:spcBef>
                <a:spcPts val="0"/>
              </a:spcBef>
              <a:buNone/>
              <a:defRPr sz="15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6" name="Text Placeholder 3"/>
          <p:cNvSpPr>
            <a:spLocks noGrp="1"/>
          </p:cNvSpPr>
          <p:nvPr>
            <p:ph type="body" sz="quarter" idx="31" hasCustomPrompt="1"/>
          </p:nvPr>
        </p:nvSpPr>
        <p:spPr>
          <a:xfrm>
            <a:off x="274320" y="3749040"/>
            <a:ext cx="8595360" cy="548640"/>
          </a:xfrm>
          <a:prstGeom prst="rect">
            <a:avLst/>
          </a:prstGeom>
        </p:spPr>
        <p:txBody>
          <a:bodyPr lIns="0" tIns="0" rIns="0" bIns="0"/>
          <a:lstStyle>
            <a:lvl1pPr marL="0" indent="0">
              <a:lnSpc>
                <a:spcPct val="100000"/>
              </a:lnSpc>
              <a:spcBef>
                <a:spcPts val="0"/>
              </a:spcBef>
              <a:buNone/>
              <a:defRPr sz="1600" b="1">
                <a:latin typeface="Arial" panose="020B0604020202020204" pitchFamily="34" charset="0"/>
                <a:cs typeface="Arial" panose="020B0604020202020204" pitchFamily="34" charset="0"/>
              </a:defRPr>
            </a:lvl1pPr>
            <a:lvl2pPr marL="0" indent="0">
              <a:lnSpc>
                <a:spcPct val="100000"/>
              </a:lnSpc>
              <a:spcBef>
                <a:spcPts val="0"/>
              </a:spcBef>
              <a:buNone/>
              <a:defRPr sz="15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9" name="Slide Number Placeholder 9"/>
          <p:cNvSpPr>
            <a:spLocks noGrp="1"/>
          </p:cNvSpPr>
          <p:nvPr>
            <p:ph type="sldNum" sz="quarter" idx="10"/>
          </p:nvPr>
        </p:nvSpPr>
        <p:spPr>
          <a:xfrm>
            <a:off x="8503920" y="6533806"/>
            <a:ext cx="365760" cy="182880"/>
          </a:xfrm>
        </p:spPr>
        <p:txBody>
          <a:bodyPr/>
          <a:lstStyle/>
          <a:p>
            <a:fld id="{8DEE4CCE-E124-4EEF-808B-DF88997C2318}" type="slidenum">
              <a:rPr lang="en-US" smtClean="0"/>
              <a:t>‹#›</a:t>
            </a:fld>
            <a:endParaRPr lang="en-US" dirty="0"/>
          </a:p>
        </p:txBody>
      </p:sp>
      <p:sp>
        <p:nvSpPr>
          <p:cNvPr id="8" name="Title 1"/>
          <p:cNvSpPr>
            <a:spLocks noGrp="1"/>
          </p:cNvSpPr>
          <p:nvPr>
            <p:ph type="title" hasCustomPrompt="1"/>
          </p:nvPr>
        </p:nvSpPr>
        <p:spPr>
          <a:xfrm>
            <a:off x="274320" y="210312"/>
            <a:ext cx="6400800" cy="731520"/>
          </a:xfrm>
          <a:prstGeom prst="rect">
            <a:avLst/>
          </a:prstGeom>
        </p:spPr>
        <p:txBody>
          <a:bodyPr lIns="0" tIns="0" rIns="0" bIns="0"/>
          <a:lstStyle>
            <a:lvl1pPr algn="l">
              <a:defRPr sz="2600" b="1">
                <a:solidFill>
                  <a:schemeClr val="accent1"/>
                </a:solidFill>
                <a:latin typeface="Arial" panose="020B0604020202020204" pitchFamily="34" charset="0"/>
                <a:cs typeface="Arial" panose="020B0604020202020204" pitchFamily="34" charset="0"/>
              </a:defRPr>
            </a:lvl1pPr>
          </a:lstStyle>
          <a:p>
            <a:r>
              <a:rPr lang="en-US" dirty="0"/>
              <a:t>Slide title</a:t>
            </a:r>
          </a:p>
        </p:txBody>
      </p:sp>
    </p:spTree>
    <p:extLst>
      <p:ext uri="{BB962C8B-B14F-4D97-AF65-F5344CB8AC3E}">
        <p14:creationId xmlns:p14="http://schemas.microsoft.com/office/powerpoint/2010/main" val="787293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H Content">
    <p:spTree>
      <p:nvGrpSpPr>
        <p:cNvPr id="1" name=""/>
        <p:cNvGrpSpPr/>
        <p:nvPr/>
      </p:nvGrpSpPr>
      <p:grpSpPr>
        <a:xfrm>
          <a:off x="0" y="0"/>
          <a:ext cx="0" cy="0"/>
          <a:chOff x="0" y="0"/>
          <a:chExt cx="0" cy="0"/>
        </a:xfrm>
      </p:grpSpPr>
      <p:sp>
        <p:nvSpPr>
          <p:cNvPr id="9" name="Text Placeholder 3"/>
          <p:cNvSpPr>
            <a:spLocks noGrp="1"/>
          </p:cNvSpPr>
          <p:nvPr>
            <p:ph type="body" sz="quarter" idx="26" hasCustomPrompt="1"/>
          </p:nvPr>
        </p:nvSpPr>
        <p:spPr>
          <a:xfrm>
            <a:off x="274320" y="5948501"/>
            <a:ext cx="8595360"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8" name="Content Placeholder 2"/>
          <p:cNvSpPr>
            <a:spLocks noGrp="1"/>
          </p:cNvSpPr>
          <p:nvPr>
            <p:ph sz="quarter" idx="27" hasCustomPrompt="1"/>
          </p:nvPr>
        </p:nvSpPr>
        <p:spPr>
          <a:xfrm>
            <a:off x="274320" y="1371600"/>
            <a:ext cx="8595360" cy="1371600"/>
          </a:xfrm>
          <a:prstGeom prst="rect">
            <a:avLst/>
          </a:prstGeom>
        </p:spPr>
        <p:txBody>
          <a:bodyPr wrap="square" lIns="0" tIns="0" rIns="0" bIns="0"/>
          <a:lstStyle>
            <a:lvl1pPr marL="0" indent="0">
              <a:lnSpc>
                <a:spcPct val="100000"/>
              </a:lnSpc>
              <a:spcBef>
                <a:spcPts val="0"/>
              </a:spcBef>
              <a:spcAft>
                <a:spcPts val="600"/>
              </a:spcAft>
              <a:buClr>
                <a:schemeClr val="accent4"/>
              </a:buClr>
              <a:buNone/>
              <a:defRPr sz="20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None/>
              <a:defRPr sz="18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3pPr>
            <a:lvl4pPr marL="4114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4pPr>
            <a:lvl5pPr marL="6400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1" name="Content Placeholder 2"/>
          <p:cNvSpPr>
            <a:spLocks noGrp="1"/>
          </p:cNvSpPr>
          <p:nvPr>
            <p:ph sz="quarter" idx="28" hasCustomPrompt="1"/>
          </p:nvPr>
        </p:nvSpPr>
        <p:spPr>
          <a:xfrm>
            <a:off x="274320" y="2926080"/>
            <a:ext cx="8595360" cy="1371600"/>
          </a:xfrm>
          <a:prstGeom prst="rect">
            <a:avLst/>
          </a:prstGeom>
        </p:spPr>
        <p:txBody>
          <a:bodyPr wrap="square" lIns="0" tIns="0" rIns="0" bIns="0"/>
          <a:lstStyle>
            <a:lvl1pPr marL="0" indent="0">
              <a:lnSpc>
                <a:spcPct val="100000"/>
              </a:lnSpc>
              <a:spcBef>
                <a:spcPts val="0"/>
              </a:spcBef>
              <a:spcAft>
                <a:spcPts val="600"/>
              </a:spcAft>
              <a:buClr>
                <a:schemeClr val="accent4"/>
              </a:buClr>
              <a:buNone/>
              <a:defRPr sz="20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None/>
              <a:defRPr sz="18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3pPr>
            <a:lvl4pPr marL="4114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4pPr>
            <a:lvl5pPr marL="6400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2" name="Content Placeholder 2"/>
          <p:cNvSpPr>
            <a:spLocks noGrp="1"/>
          </p:cNvSpPr>
          <p:nvPr>
            <p:ph sz="quarter" idx="29" hasCustomPrompt="1"/>
          </p:nvPr>
        </p:nvSpPr>
        <p:spPr>
          <a:xfrm>
            <a:off x="274320" y="4480560"/>
            <a:ext cx="8595360" cy="1371600"/>
          </a:xfrm>
          <a:prstGeom prst="rect">
            <a:avLst/>
          </a:prstGeom>
        </p:spPr>
        <p:txBody>
          <a:bodyPr wrap="square" lIns="0" tIns="0" rIns="0" bIns="0"/>
          <a:lstStyle>
            <a:lvl1pPr marL="0" indent="0">
              <a:lnSpc>
                <a:spcPct val="100000"/>
              </a:lnSpc>
              <a:spcBef>
                <a:spcPts val="0"/>
              </a:spcBef>
              <a:spcAft>
                <a:spcPts val="600"/>
              </a:spcAft>
              <a:buClr>
                <a:schemeClr val="accent4"/>
              </a:buClr>
              <a:buNone/>
              <a:defRPr sz="20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None/>
              <a:defRPr sz="18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3pPr>
            <a:lvl4pPr marL="4114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4pPr>
            <a:lvl5pPr marL="6400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3" name="Slide Number Placeholder 9"/>
          <p:cNvSpPr>
            <a:spLocks noGrp="1"/>
          </p:cNvSpPr>
          <p:nvPr>
            <p:ph type="sldNum" sz="quarter" idx="10"/>
          </p:nvPr>
        </p:nvSpPr>
        <p:spPr>
          <a:xfrm>
            <a:off x="8503920" y="6533806"/>
            <a:ext cx="365760" cy="182880"/>
          </a:xfrm>
        </p:spPr>
        <p:txBody>
          <a:bodyPr/>
          <a:lstStyle/>
          <a:p>
            <a:fld id="{8DEE4CCE-E124-4EEF-808B-DF88997C2318}" type="slidenum">
              <a:rPr lang="en-US" smtClean="0"/>
              <a:t>‹#›</a:t>
            </a:fld>
            <a:endParaRPr lang="en-US" dirty="0"/>
          </a:p>
        </p:txBody>
      </p:sp>
      <p:sp>
        <p:nvSpPr>
          <p:cNvPr id="10" name="Title 1"/>
          <p:cNvSpPr>
            <a:spLocks noGrp="1"/>
          </p:cNvSpPr>
          <p:nvPr>
            <p:ph type="title" hasCustomPrompt="1"/>
          </p:nvPr>
        </p:nvSpPr>
        <p:spPr>
          <a:xfrm>
            <a:off x="274320" y="210312"/>
            <a:ext cx="6400800" cy="731520"/>
          </a:xfrm>
          <a:prstGeom prst="rect">
            <a:avLst/>
          </a:prstGeom>
        </p:spPr>
        <p:txBody>
          <a:bodyPr lIns="0" tIns="0" rIns="0" bIns="0"/>
          <a:lstStyle>
            <a:lvl1pPr algn="l">
              <a:defRPr sz="2600" b="1">
                <a:solidFill>
                  <a:schemeClr val="accent1"/>
                </a:solidFill>
                <a:latin typeface="Arial" panose="020B0604020202020204" pitchFamily="34" charset="0"/>
                <a:cs typeface="Arial" panose="020B0604020202020204" pitchFamily="34" charset="0"/>
              </a:defRPr>
            </a:lvl1pPr>
          </a:lstStyle>
          <a:p>
            <a:r>
              <a:rPr lang="en-US" dirty="0"/>
              <a:t>Slide title</a:t>
            </a:r>
          </a:p>
        </p:txBody>
      </p:sp>
    </p:spTree>
    <p:extLst>
      <p:ext uri="{BB962C8B-B14F-4D97-AF65-F5344CB8AC3E}">
        <p14:creationId xmlns:p14="http://schemas.microsoft.com/office/powerpoint/2010/main" val="10858543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V Content">
    <p:spTree>
      <p:nvGrpSpPr>
        <p:cNvPr id="1" name=""/>
        <p:cNvGrpSpPr/>
        <p:nvPr/>
      </p:nvGrpSpPr>
      <p:grpSpPr>
        <a:xfrm>
          <a:off x="0" y="0"/>
          <a:ext cx="0" cy="0"/>
          <a:chOff x="0" y="0"/>
          <a:chExt cx="0" cy="0"/>
        </a:xfrm>
      </p:grpSpPr>
      <p:sp>
        <p:nvSpPr>
          <p:cNvPr id="9" name="Text Placeholder 3"/>
          <p:cNvSpPr>
            <a:spLocks noGrp="1"/>
          </p:cNvSpPr>
          <p:nvPr>
            <p:ph type="body" sz="quarter" idx="26" hasCustomPrompt="1"/>
          </p:nvPr>
        </p:nvSpPr>
        <p:spPr>
          <a:xfrm>
            <a:off x="274320" y="5948501"/>
            <a:ext cx="8595360"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7" name="Content Placeholder 2"/>
          <p:cNvSpPr>
            <a:spLocks noGrp="1"/>
          </p:cNvSpPr>
          <p:nvPr>
            <p:ph sz="quarter" idx="27" hasCustomPrompt="1"/>
          </p:nvPr>
        </p:nvSpPr>
        <p:spPr>
          <a:xfrm>
            <a:off x="274320" y="1371600"/>
            <a:ext cx="4114800" cy="4389120"/>
          </a:xfrm>
          <a:prstGeom prst="rect">
            <a:avLst/>
          </a:prstGeom>
        </p:spPr>
        <p:txBody>
          <a:bodyPr wrap="square" lIns="0" tIns="0" rIns="0" bIns="0"/>
          <a:lstStyle>
            <a:lvl1pPr marL="0" indent="0">
              <a:lnSpc>
                <a:spcPct val="100000"/>
              </a:lnSpc>
              <a:spcBef>
                <a:spcPts val="0"/>
              </a:spcBef>
              <a:spcAft>
                <a:spcPts val="600"/>
              </a:spcAft>
              <a:buClr>
                <a:schemeClr val="accent4"/>
              </a:buClr>
              <a:buNone/>
              <a:defRPr sz="20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None/>
              <a:defRPr sz="18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3pPr>
            <a:lvl4pPr marL="4114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4pPr>
            <a:lvl5pPr marL="6400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1" name="Content Placeholder 2"/>
          <p:cNvSpPr>
            <a:spLocks noGrp="1"/>
          </p:cNvSpPr>
          <p:nvPr>
            <p:ph sz="quarter" idx="28" hasCustomPrompt="1"/>
          </p:nvPr>
        </p:nvSpPr>
        <p:spPr>
          <a:xfrm>
            <a:off x="4754880" y="1371600"/>
            <a:ext cx="4114800" cy="4389120"/>
          </a:xfrm>
          <a:prstGeom prst="rect">
            <a:avLst/>
          </a:prstGeom>
        </p:spPr>
        <p:txBody>
          <a:bodyPr wrap="square" lIns="0" tIns="0" rIns="0" bIns="0"/>
          <a:lstStyle>
            <a:lvl1pPr marL="0" indent="0">
              <a:lnSpc>
                <a:spcPct val="100000"/>
              </a:lnSpc>
              <a:spcBef>
                <a:spcPts val="0"/>
              </a:spcBef>
              <a:spcAft>
                <a:spcPts val="600"/>
              </a:spcAft>
              <a:buClr>
                <a:schemeClr val="accent4"/>
              </a:buClr>
              <a:buNone/>
              <a:defRPr sz="20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None/>
              <a:defRPr sz="18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3pPr>
            <a:lvl4pPr marL="4114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4pPr>
            <a:lvl5pPr marL="6400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8" name="Slide Number Placeholder 9"/>
          <p:cNvSpPr>
            <a:spLocks noGrp="1"/>
          </p:cNvSpPr>
          <p:nvPr>
            <p:ph type="sldNum" sz="quarter" idx="10"/>
          </p:nvPr>
        </p:nvSpPr>
        <p:spPr>
          <a:xfrm>
            <a:off x="8503920" y="6533806"/>
            <a:ext cx="365760" cy="182880"/>
          </a:xfrm>
        </p:spPr>
        <p:txBody>
          <a:bodyPr/>
          <a:lstStyle/>
          <a:p>
            <a:fld id="{8DEE4CCE-E124-4EEF-808B-DF88997C2318}" type="slidenum">
              <a:rPr lang="en-US" smtClean="0"/>
              <a:t>‹#›</a:t>
            </a:fld>
            <a:endParaRPr lang="en-US" dirty="0"/>
          </a:p>
        </p:txBody>
      </p:sp>
      <p:sp>
        <p:nvSpPr>
          <p:cNvPr id="10" name="Title 1"/>
          <p:cNvSpPr>
            <a:spLocks noGrp="1"/>
          </p:cNvSpPr>
          <p:nvPr>
            <p:ph type="title" hasCustomPrompt="1"/>
          </p:nvPr>
        </p:nvSpPr>
        <p:spPr>
          <a:xfrm>
            <a:off x="274320" y="210312"/>
            <a:ext cx="6400800" cy="731520"/>
          </a:xfrm>
          <a:prstGeom prst="rect">
            <a:avLst/>
          </a:prstGeom>
        </p:spPr>
        <p:txBody>
          <a:bodyPr lIns="0" tIns="0" rIns="0" bIns="0"/>
          <a:lstStyle>
            <a:lvl1pPr algn="l">
              <a:defRPr sz="2600" b="1">
                <a:solidFill>
                  <a:schemeClr val="accent1"/>
                </a:solidFill>
                <a:latin typeface="Arial" panose="020B0604020202020204" pitchFamily="34" charset="0"/>
                <a:cs typeface="Arial" panose="020B0604020202020204" pitchFamily="34" charset="0"/>
              </a:defRPr>
            </a:lvl1pPr>
          </a:lstStyle>
          <a:p>
            <a:r>
              <a:rPr lang="en-US" dirty="0"/>
              <a:t>Slide title</a:t>
            </a:r>
          </a:p>
        </p:txBody>
      </p:sp>
    </p:spTree>
    <p:extLst>
      <p:ext uri="{BB962C8B-B14F-4D97-AF65-F5344CB8AC3E}">
        <p14:creationId xmlns:p14="http://schemas.microsoft.com/office/powerpoint/2010/main" val="1142151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V Content :: Right with Titles">
    <p:spTree>
      <p:nvGrpSpPr>
        <p:cNvPr id="1" name=""/>
        <p:cNvGrpSpPr/>
        <p:nvPr/>
      </p:nvGrpSpPr>
      <p:grpSpPr>
        <a:xfrm>
          <a:off x="0" y="0"/>
          <a:ext cx="0" cy="0"/>
          <a:chOff x="0" y="0"/>
          <a:chExt cx="0" cy="0"/>
        </a:xfrm>
      </p:grpSpPr>
      <p:sp>
        <p:nvSpPr>
          <p:cNvPr id="11" name="Text Placeholder 3"/>
          <p:cNvSpPr>
            <a:spLocks noGrp="1"/>
          </p:cNvSpPr>
          <p:nvPr>
            <p:ph type="body" sz="quarter" idx="26" hasCustomPrompt="1"/>
          </p:nvPr>
        </p:nvSpPr>
        <p:spPr>
          <a:xfrm>
            <a:off x="274320" y="5948501"/>
            <a:ext cx="8595360"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9" name="Content Placeholder 2"/>
          <p:cNvSpPr>
            <a:spLocks noGrp="1"/>
          </p:cNvSpPr>
          <p:nvPr>
            <p:ph sz="quarter" idx="28" hasCustomPrompt="1"/>
          </p:nvPr>
        </p:nvSpPr>
        <p:spPr>
          <a:xfrm>
            <a:off x="4754880" y="1920240"/>
            <a:ext cx="4114800" cy="3840480"/>
          </a:xfrm>
          <a:prstGeom prst="rect">
            <a:avLst/>
          </a:prstGeom>
        </p:spPr>
        <p:txBody>
          <a:bodyPr wrap="square" lIns="0" tIns="0" rIns="0" bIns="0"/>
          <a:lstStyle>
            <a:lvl1pPr marL="0" indent="0">
              <a:lnSpc>
                <a:spcPct val="100000"/>
              </a:lnSpc>
              <a:spcBef>
                <a:spcPts val="0"/>
              </a:spcBef>
              <a:spcAft>
                <a:spcPts val="600"/>
              </a:spcAft>
              <a:buClr>
                <a:schemeClr val="accent4"/>
              </a:buClr>
              <a:buNone/>
              <a:defRPr sz="20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None/>
              <a:defRPr sz="18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3pPr>
            <a:lvl4pPr marL="4114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4pPr>
            <a:lvl5pPr marL="6400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3" name="Content Placeholder 2"/>
          <p:cNvSpPr>
            <a:spLocks noGrp="1"/>
          </p:cNvSpPr>
          <p:nvPr>
            <p:ph sz="quarter" idx="27" hasCustomPrompt="1"/>
          </p:nvPr>
        </p:nvSpPr>
        <p:spPr>
          <a:xfrm>
            <a:off x="274320" y="1371600"/>
            <a:ext cx="4114800" cy="4389120"/>
          </a:xfrm>
          <a:prstGeom prst="rect">
            <a:avLst/>
          </a:prstGeom>
        </p:spPr>
        <p:txBody>
          <a:bodyPr wrap="square" lIns="0" tIns="0" rIns="0" bIns="0"/>
          <a:lstStyle>
            <a:lvl1pPr marL="0" indent="0">
              <a:lnSpc>
                <a:spcPct val="100000"/>
              </a:lnSpc>
              <a:spcBef>
                <a:spcPts val="0"/>
              </a:spcBef>
              <a:spcAft>
                <a:spcPts val="600"/>
              </a:spcAft>
              <a:buClr>
                <a:schemeClr val="accent4"/>
              </a:buClr>
              <a:buNone/>
              <a:defRPr sz="20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None/>
              <a:defRPr sz="18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3pPr>
            <a:lvl4pPr marL="4114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4pPr>
            <a:lvl5pPr marL="6400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5" name="Text Placeholder 3"/>
          <p:cNvSpPr>
            <a:spLocks noGrp="1"/>
          </p:cNvSpPr>
          <p:nvPr>
            <p:ph type="body" sz="quarter" idx="29" hasCustomPrompt="1"/>
          </p:nvPr>
        </p:nvSpPr>
        <p:spPr>
          <a:xfrm>
            <a:off x="4754880" y="1371600"/>
            <a:ext cx="4114800" cy="548640"/>
          </a:xfrm>
          <a:prstGeom prst="rect">
            <a:avLst/>
          </a:prstGeom>
        </p:spPr>
        <p:txBody>
          <a:bodyPr lIns="0" tIns="0" rIns="0" bIns="0"/>
          <a:lstStyle>
            <a:lvl1pPr marL="0" indent="0">
              <a:lnSpc>
                <a:spcPct val="100000"/>
              </a:lnSpc>
              <a:spcBef>
                <a:spcPts val="0"/>
              </a:spcBef>
              <a:buNone/>
              <a:defRPr sz="1600" b="1">
                <a:latin typeface="Arial" panose="020B0604020202020204" pitchFamily="34" charset="0"/>
                <a:cs typeface="Arial" panose="020B0604020202020204" pitchFamily="34" charset="0"/>
              </a:defRPr>
            </a:lvl1pPr>
            <a:lvl2pPr marL="0" indent="0">
              <a:lnSpc>
                <a:spcPct val="100000"/>
              </a:lnSpc>
              <a:spcBef>
                <a:spcPts val="0"/>
              </a:spcBef>
              <a:buNone/>
              <a:defRPr sz="15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8" name="Slide Number Placeholder 9"/>
          <p:cNvSpPr>
            <a:spLocks noGrp="1"/>
          </p:cNvSpPr>
          <p:nvPr>
            <p:ph type="sldNum" sz="quarter" idx="10"/>
          </p:nvPr>
        </p:nvSpPr>
        <p:spPr>
          <a:xfrm>
            <a:off x="8503920" y="6533806"/>
            <a:ext cx="365760" cy="182880"/>
          </a:xfrm>
        </p:spPr>
        <p:txBody>
          <a:bodyPr/>
          <a:lstStyle/>
          <a:p>
            <a:fld id="{8DEE4CCE-E124-4EEF-808B-DF88997C2318}" type="slidenum">
              <a:rPr lang="en-US" smtClean="0"/>
              <a:t>‹#›</a:t>
            </a:fld>
            <a:endParaRPr lang="en-US" dirty="0"/>
          </a:p>
        </p:txBody>
      </p:sp>
      <p:sp>
        <p:nvSpPr>
          <p:cNvPr id="10" name="Title 1"/>
          <p:cNvSpPr>
            <a:spLocks noGrp="1"/>
          </p:cNvSpPr>
          <p:nvPr>
            <p:ph type="title" hasCustomPrompt="1"/>
          </p:nvPr>
        </p:nvSpPr>
        <p:spPr>
          <a:xfrm>
            <a:off x="274320" y="210312"/>
            <a:ext cx="6400800" cy="731520"/>
          </a:xfrm>
          <a:prstGeom prst="rect">
            <a:avLst/>
          </a:prstGeom>
        </p:spPr>
        <p:txBody>
          <a:bodyPr lIns="0" tIns="0" rIns="0" bIns="0"/>
          <a:lstStyle>
            <a:lvl1pPr algn="l">
              <a:defRPr sz="2600" b="1">
                <a:solidFill>
                  <a:schemeClr val="accent1"/>
                </a:solidFill>
                <a:latin typeface="Arial" panose="020B0604020202020204" pitchFamily="34" charset="0"/>
                <a:cs typeface="Arial" panose="020B0604020202020204" pitchFamily="34" charset="0"/>
              </a:defRPr>
            </a:lvl1pPr>
          </a:lstStyle>
          <a:p>
            <a:r>
              <a:rPr lang="en-US" dirty="0"/>
              <a:t>Slide title</a:t>
            </a:r>
          </a:p>
        </p:txBody>
      </p:sp>
    </p:spTree>
    <p:extLst>
      <p:ext uri="{BB962C8B-B14F-4D97-AF65-F5344CB8AC3E}">
        <p14:creationId xmlns:p14="http://schemas.microsoft.com/office/powerpoint/2010/main" val="30756001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V Content :: Left with Titles">
    <p:spTree>
      <p:nvGrpSpPr>
        <p:cNvPr id="1" name=""/>
        <p:cNvGrpSpPr/>
        <p:nvPr/>
      </p:nvGrpSpPr>
      <p:grpSpPr>
        <a:xfrm>
          <a:off x="0" y="0"/>
          <a:ext cx="0" cy="0"/>
          <a:chOff x="0" y="0"/>
          <a:chExt cx="0" cy="0"/>
        </a:xfrm>
      </p:grpSpPr>
      <p:sp>
        <p:nvSpPr>
          <p:cNvPr id="11" name="Text Placeholder 3"/>
          <p:cNvSpPr>
            <a:spLocks noGrp="1"/>
          </p:cNvSpPr>
          <p:nvPr>
            <p:ph type="body" sz="quarter" idx="26" hasCustomPrompt="1"/>
          </p:nvPr>
        </p:nvSpPr>
        <p:spPr>
          <a:xfrm>
            <a:off x="274320" y="5948501"/>
            <a:ext cx="8595360"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9" name="Content Placeholder 2"/>
          <p:cNvSpPr>
            <a:spLocks noGrp="1"/>
          </p:cNvSpPr>
          <p:nvPr>
            <p:ph sz="quarter" idx="28" hasCustomPrompt="1"/>
          </p:nvPr>
        </p:nvSpPr>
        <p:spPr>
          <a:xfrm>
            <a:off x="274320" y="1920240"/>
            <a:ext cx="4114800" cy="3840480"/>
          </a:xfrm>
          <a:prstGeom prst="rect">
            <a:avLst/>
          </a:prstGeom>
        </p:spPr>
        <p:txBody>
          <a:bodyPr wrap="square" lIns="0" tIns="0" rIns="0" bIns="0"/>
          <a:lstStyle>
            <a:lvl1pPr marL="0" indent="0">
              <a:lnSpc>
                <a:spcPct val="100000"/>
              </a:lnSpc>
              <a:spcBef>
                <a:spcPts val="0"/>
              </a:spcBef>
              <a:spcAft>
                <a:spcPts val="600"/>
              </a:spcAft>
              <a:buClr>
                <a:schemeClr val="accent4"/>
              </a:buClr>
              <a:buNone/>
              <a:defRPr sz="20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None/>
              <a:defRPr sz="18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3pPr>
            <a:lvl4pPr marL="4114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4pPr>
            <a:lvl5pPr marL="6400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2" name="Text Placeholder 3"/>
          <p:cNvSpPr>
            <a:spLocks noGrp="1"/>
          </p:cNvSpPr>
          <p:nvPr>
            <p:ph type="body" sz="quarter" idx="29" hasCustomPrompt="1"/>
          </p:nvPr>
        </p:nvSpPr>
        <p:spPr>
          <a:xfrm>
            <a:off x="274320" y="1371600"/>
            <a:ext cx="4114800" cy="548640"/>
          </a:xfrm>
          <a:prstGeom prst="rect">
            <a:avLst/>
          </a:prstGeom>
        </p:spPr>
        <p:txBody>
          <a:bodyPr lIns="0" tIns="0" rIns="0" bIns="0"/>
          <a:lstStyle>
            <a:lvl1pPr marL="0" indent="0">
              <a:lnSpc>
                <a:spcPct val="100000"/>
              </a:lnSpc>
              <a:spcBef>
                <a:spcPts val="0"/>
              </a:spcBef>
              <a:buNone/>
              <a:defRPr sz="1600" b="1">
                <a:latin typeface="Arial" panose="020B0604020202020204" pitchFamily="34" charset="0"/>
                <a:cs typeface="Arial" panose="020B0604020202020204" pitchFamily="34" charset="0"/>
              </a:defRPr>
            </a:lvl1pPr>
            <a:lvl2pPr marL="0" indent="0">
              <a:lnSpc>
                <a:spcPct val="100000"/>
              </a:lnSpc>
              <a:spcBef>
                <a:spcPts val="0"/>
              </a:spcBef>
              <a:buNone/>
              <a:defRPr sz="15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3" name="Content Placeholder 2"/>
          <p:cNvSpPr>
            <a:spLocks noGrp="1"/>
          </p:cNvSpPr>
          <p:nvPr>
            <p:ph sz="quarter" idx="30" hasCustomPrompt="1"/>
          </p:nvPr>
        </p:nvSpPr>
        <p:spPr>
          <a:xfrm>
            <a:off x="4754880" y="1371600"/>
            <a:ext cx="4114800" cy="4389120"/>
          </a:xfrm>
          <a:prstGeom prst="rect">
            <a:avLst/>
          </a:prstGeom>
        </p:spPr>
        <p:txBody>
          <a:bodyPr wrap="square" lIns="0" tIns="0" rIns="0" bIns="0"/>
          <a:lstStyle>
            <a:lvl1pPr marL="0" indent="0">
              <a:lnSpc>
                <a:spcPct val="100000"/>
              </a:lnSpc>
              <a:spcBef>
                <a:spcPts val="0"/>
              </a:spcBef>
              <a:spcAft>
                <a:spcPts val="600"/>
              </a:spcAft>
              <a:buClr>
                <a:schemeClr val="accent4"/>
              </a:buClr>
              <a:buNone/>
              <a:defRPr sz="20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None/>
              <a:defRPr sz="18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3pPr>
            <a:lvl4pPr marL="4114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4pPr>
            <a:lvl5pPr marL="6400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8" name="Slide Number Placeholder 9"/>
          <p:cNvSpPr>
            <a:spLocks noGrp="1"/>
          </p:cNvSpPr>
          <p:nvPr>
            <p:ph type="sldNum" sz="quarter" idx="10"/>
          </p:nvPr>
        </p:nvSpPr>
        <p:spPr>
          <a:xfrm>
            <a:off x="8503920" y="6533806"/>
            <a:ext cx="365760" cy="182880"/>
          </a:xfrm>
        </p:spPr>
        <p:txBody>
          <a:bodyPr/>
          <a:lstStyle/>
          <a:p>
            <a:fld id="{8DEE4CCE-E124-4EEF-808B-DF88997C2318}" type="slidenum">
              <a:rPr lang="en-US" smtClean="0"/>
              <a:t>‹#›</a:t>
            </a:fld>
            <a:endParaRPr lang="en-US" dirty="0"/>
          </a:p>
        </p:txBody>
      </p:sp>
      <p:sp>
        <p:nvSpPr>
          <p:cNvPr id="10" name="Title 1"/>
          <p:cNvSpPr>
            <a:spLocks noGrp="1"/>
          </p:cNvSpPr>
          <p:nvPr>
            <p:ph type="title" hasCustomPrompt="1"/>
          </p:nvPr>
        </p:nvSpPr>
        <p:spPr>
          <a:xfrm>
            <a:off x="274320" y="210312"/>
            <a:ext cx="6400800" cy="731520"/>
          </a:xfrm>
          <a:prstGeom prst="rect">
            <a:avLst/>
          </a:prstGeom>
        </p:spPr>
        <p:txBody>
          <a:bodyPr lIns="0" tIns="0" rIns="0" bIns="0"/>
          <a:lstStyle>
            <a:lvl1pPr algn="l">
              <a:defRPr sz="2600" b="1">
                <a:solidFill>
                  <a:schemeClr val="accent1"/>
                </a:solidFill>
                <a:latin typeface="Arial" panose="020B0604020202020204" pitchFamily="34" charset="0"/>
                <a:cs typeface="Arial" panose="020B0604020202020204" pitchFamily="34" charset="0"/>
              </a:defRPr>
            </a:lvl1pPr>
          </a:lstStyle>
          <a:p>
            <a:r>
              <a:rPr lang="en-US" dirty="0"/>
              <a:t>Slide title</a:t>
            </a:r>
          </a:p>
        </p:txBody>
      </p:sp>
    </p:spTree>
    <p:extLst>
      <p:ext uri="{BB962C8B-B14F-4D97-AF65-F5344CB8AC3E}">
        <p14:creationId xmlns:p14="http://schemas.microsoft.com/office/powerpoint/2010/main" val="3438246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Cove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8577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V Content with Titles">
    <p:spTree>
      <p:nvGrpSpPr>
        <p:cNvPr id="1" name=""/>
        <p:cNvGrpSpPr/>
        <p:nvPr/>
      </p:nvGrpSpPr>
      <p:grpSpPr>
        <a:xfrm>
          <a:off x="0" y="0"/>
          <a:ext cx="0" cy="0"/>
          <a:chOff x="0" y="0"/>
          <a:chExt cx="0" cy="0"/>
        </a:xfrm>
      </p:grpSpPr>
      <p:sp>
        <p:nvSpPr>
          <p:cNvPr id="15" name="Text Placeholder 3"/>
          <p:cNvSpPr>
            <a:spLocks noGrp="1"/>
          </p:cNvSpPr>
          <p:nvPr>
            <p:ph type="body" sz="quarter" idx="26" hasCustomPrompt="1"/>
          </p:nvPr>
        </p:nvSpPr>
        <p:spPr>
          <a:xfrm>
            <a:off x="274320" y="5948501"/>
            <a:ext cx="8595360"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2" name="Content Placeholder 2"/>
          <p:cNvSpPr>
            <a:spLocks noGrp="1"/>
          </p:cNvSpPr>
          <p:nvPr>
            <p:ph sz="quarter" idx="28" hasCustomPrompt="1"/>
          </p:nvPr>
        </p:nvSpPr>
        <p:spPr>
          <a:xfrm>
            <a:off x="274320" y="1920240"/>
            <a:ext cx="4114800" cy="3840480"/>
          </a:xfrm>
          <a:prstGeom prst="rect">
            <a:avLst/>
          </a:prstGeom>
        </p:spPr>
        <p:txBody>
          <a:bodyPr wrap="square" lIns="0" tIns="0" rIns="0" bIns="0"/>
          <a:lstStyle>
            <a:lvl1pPr marL="0" indent="0">
              <a:lnSpc>
                <a:spcPct val="100000"/>
              </a:lnSpc>
              <a:spcBef>
                <a:spcPts val="0"/>
              </a:spcBef>
              <a:spcAft>
                <a:spcPts val="600"/>
              </a:spcAft>
              <a:buClr>
                <a:schemeClr val="accent4"/>
              </a:buClr>
              <a:buNone/>
              <a:defRPr sz="20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None/>
              <a:defRPr sz="18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3pPr>
            <a:lvl4pPr marL="4114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4pPr>
            <a:lvl5pPr marL="6400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3" name="Text Placeholder 3"/>
          <p:cNvSpPr>
            <a:spLocks noGrp="1"/>
          </p:cNvSpPr>
          <p:nvPr>
            <p:ph type="body" sz="quarter" idx="29" hasCustomPrompt="1"/>
          </p:nvPr>
        </p:nvSpPr>
        <p:spPr>
          <a:xfrm>
            <a:off x="274320" y="1371600"/>
            <a:ext cx="4114800" cy="548640"/>
          </a:xfrm>
          <a:prstGeom prst="rect">
            <a:avLst/>
          </a:prstGeom>
        </p:spPr>
        <p:txBody>
          <a:bodyPr lIns="0" tIns="0" rIns="0" bIns="0"/>
          <a:lstStyle>
            <a:lvl1pPr marL="0" indent="0">
              <a:lnSpc>
                <a:spcPct val="100000"/>
              </a:lnSpc>
              <a:spcBef>
                <a:spcPts val="0"/>
              </a:spcBef>
              <a:buNone/>
              <a:defRPr sz="1600" b="1">
                <a:latin typeface="Arial" panose="020B0604020202020204" pitchFamily="34" charset="0"/>
                <a:cs typeface="Arial" panose="020B0604020202020204" pitchFamily="34" charset="0"/>
              </a:defRPr>
            </a:lvl1pPr>
            <a:lvl2pPr marL="0" indent="0">
              <a:lnSpc>
                <a:spcPct val="100000"/>
              </a:lnSpc>
              <a:spcBef>
                <a:spcPts val="0"/>
              </a:spcBef>
              <a:buNone/>
              <a:defRPr sz="15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6" name="Content Placeholder 2"/>
          <p:cNvSpPr>
            <a:spLocks noGrp="1"/>
          </p:cNvSpPr>
          <p:nvPr>
            <p:ph sz="quarter" idx="30" hasCustomPrompt="1"/>
          </p:nvPr>
        </p:nvSpPr>
        <p:spPr>
          <a:xfrm>
            <a:off x="4754880" y="1920240"/>
            <a:ext cx="4114800" cy="3840480"/>
          </a:xfrm>
          <a:prstGeom prst="rect">
            <a:avLst/>
          </a:prstGeom>
        </p:spPr>
        <p:txBody>
          <a:bodyPr wrap="square" lIns="0" tIns="0" rIns="0" bIns="0"/>
          <a:lstStyle>
            <a:lvl1pPr marL="0" indent="0">
              <a:lnSpc>
                <a:spcPct val="100000"/>
              </a:lnSpc>
              <a:spcBef>
                <a:spcPts val="0"/>
              </a:spcBef>
              <a:spcAft>
                <a:spcPts val="600"/>
              </a:spcAft>
              <a:buClr>
                <a:schemeClr val="accent4"/>
              </a:buClr>
              <a:buNone/>
              <a:defRPr sz="20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None/>
              <a:defRPr sz="18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3pPr>
            <a:lvl4pPr marL="4114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4pPr>
            <a:lvl5pPr marL="6400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7" name="Text Placeholder 3"/>
          <p:cNvSpPr>
            <a:spLocks noGrp="1"/>
          </p:cNvSpPr>
          <p:nvPr>
            <p:ph type="body" sz="quarter" idx="31" hasCustomPrompt="1"/>
          </p:nvPr>
        </p:nvSpPr>
        <p:spPr>
          <a:xfrm>
            <a:off x="4754880" y="1371600"/>
            <a:ext cx="4114800" cy="548640"/>
          </a:xfrm>
          <a:prstGeom prst="rect">
            <a:avLst/>
          </a:prstGeom>
        </p:spPr>
        <p:txBody>
          <a:bodyPr lIns="0" tIns="0" rIns="0" bIns="0"/>
          <a:lstStyle>
            <a:lvl1pPr marL="0" indent="0">
              <a:lnSpc>
                <a:spcPct val="100000"/>
              </a:lnSpc>
              <a:spcBef>
                <a:spcPts val="0"/>
              </a:spcBef>
              <a:buNone/>
              <a:defRPr sz="1600" b="1">
                <a:latin typeface="Arial" panose="020B0604020202020204" pitchFamily="34" charset="0"/>
                <a:cs typeface="Arial" panose="020B0604020202020204" pitchFamily="34" charset="0"/>
              </a:defRPr>
            </a:lvl1pPr>
            <a:lvl2pPr marL="0" indent="0">
              <a:lnSpc>
                <a:spcPct val="100000"/>
              </a:lnSpc>
              <a:spcBef>
                <a:spcPts val="0"/>
              </a:spcBef>
              <a:buNone/>
              <a:defRPr sz="15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9" name="Slide Number Placeholder 9"/>
          <p:cNvSpPr>
            <a:spLocks noGrp="1"/>
          </p:cNvSpPr>
          <p:nvPr>
            <p:ph type="sldNum" sz="quarter" idx="10"/>
          </p:nvPr>
        </p:nvSpPr>
        <p:spPr>
          <a:xfrm>
            <a:off x="8503920" y="6533806"/>
            <a:ext cx="365760" cy="182880"/>
          </a:xfrm>
        </p:spPr>
        <p:txBody>
          <a:bodyPr/>
          <a:lstStyle/>
          <a:p>
            <a:fld id="{8DEE4CCE-E124-4EEF-808B-DF88997C2318}" type="slidenum">
              <a:rPr lang="en-US" smtClean="0"/>
              <a:t>‹#›</a:t>
            </a:fld>
            <a:endParaRPr lang="en-US" dirty="0"/>
          </a:p>
        </p:txBody>
      </p:sp>
      <p:sp>
        <p:nvSpPr>
          <p:cNvPr id="10" name="Title 1"/>
          <p:cNvSpPr>
            <a:spLocks noGrp="1"/>
          </p:cNvSpPr>
          <p:nvPr>
            <p:ph type="title" hasCustomPrompt="1"/>
          </p:nvPr>
        </p:nvSpPr>
        <p:spPr>
          <a:xfrm>
            <a:off x="274320" y="210312"/>
            <a:ext cx="6400800" cy="731520"/>
          </a:xfrm>
          <a:prstGeom prst="rect">
            <a:avLst/>
          </a:prstGeom>
        </p:spPr>
        <p:txBody>
          <a:bodyPr lIns="0" tIns="0" rIns="0" bIns="0"/>
          <a:lstStyle>
            <a:lvl1pPr algn="l">
              <a:defRPr sz="2600" b="1">
                <a:solidFill>
                  <a:schemeClr val="accent1"/>
                </a:solidFill>
                <a:latin typeface="Arial" panose="020B0604020202020204" pitchFamily="34" charset="0"/>
                <a:cs typeface="Arial" panose="020B0604020202020204" pitchFamily="34" charset="0"/>
              </a:defRPr>
            </a:lvl1pPr>
          </a:lstStyle>
          <a:p>
            <a:r>
              <a:rPr lang="en-US" dirty="0"/>
              <a:t>Slide title</a:t>
            </a:r>
          </a:p>
        </p:txBody>
      </p:sp>
    </p:spTree>
    <p:extLst>
      <p:ext uri="{BB962C8B-B14F-4D97-AF65-F5344CB8AC3E}">
        <p14:creationId xmlns:p14="http://schemas.microsoft.com/office/powerpoint/2010/main" val="40804528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Content :: 2 Right with Titles">
    <p:spTree>
      <p:nvGrpSpPr>
        <p:cNvPr id="1" name=""/>
        <p:cNvGrpSpPr/>
        <p:nvPr/>
      </p:nvGrpSpPr>
      <p:grpSpPr>
        <a:xfrm>
          <a:off x="0" y="0"/>
          <a:ext cx="0" cy="0"/>
          <a:chOff x="0" y="0"/>
          <a:chExt cx="0" cy="0"/>
        </a:xfrm>
      </p:grpSpPr>
      <p:sp>
        <p:nvSpPr>
          <p:cNvPr id="18" name="Text Placeholder 3"/>
          <p:cNvSpPr>
            <a:spLocks noGrp="1"/>
          </p:cNvSpPr>
          <p:nvPr>
            <p:ph type="body" sz="quarter" idx="26" hasCustomPrompt="1"/>
          </p:nvPr>
        </p:nvSpPr>
        <p:spPr>
          <a:xfrm>
            <a:off x="274320" y="5948501"/>
            <a:ext cx="8595360"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1" name="Content Placeholder 2"/>
          <p:cNvSpPr>
            <a:spLocks noGrp="1"/>
          </p:cNvSpPr>
          <p:nvPr>
            <p:ph sz="quarter" idx="27" hasCustomPrompt="1"/>
          </p:nvPr>
        </p:nvSpPr>
        <p:spPr>
          <a:xfrm>
            <a:off x="274320" y="1371600"/>
            <a:ext cx="4114800" cy="4389120"/>
          </a:xfrm>
          <a:prstGeom prst="rect">
            <a:avLst/>
          </a:prstGeom>
        </p:spPr>
        <p:txBody>
          <a:bodyPr wrap="square" lIns="0" tIns="0" rIns="0" bIns="0"/>
          <a:lstStyle>
            <a:lvl1pPr marL="0" indent="0">
              <a:lnSpc>
                <a:spcPct val="100000"/>
              </a:lnSpc>
              <a:spcBef>
                <a:spcPts val="0"/>
              </a:spcBef>
              <a:spcAft>
                <a:spcPts val="600"/>
              </a:spcAft>
              <a:buClr>
                <a:schemeClr val="accent4"/>
              </a:buClr>
              <a:buNone/>
              <a:defRPr sz="20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None/>
              <a:defRPr sz="18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3pPr>
            <a:lvl4pPr marL="4114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4pPr>
            <a:lvl5pPr marL="6400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9" name="Content Placeholder 2"/>
          <p:cNvSpPr>
            <a:spLocks noGrp="1"/>
          </p:cNvSpPr>
          <p:nvPr>
            <p:ph sz="quarter" idx="30" hasCustomPrompt="1"/>
          </p:nvPr>
        </p:nvSpPr>
        <p:spPr>
          <a:xfrm>
            <a:off x="4754880" y="1920240"/>
            <a:ext cx="4114800" cy="1463040"/>
          </a:xfrm>
          <a:prstGeom prst="rect">
            <a:avLst/>
          </a:prstGeom>
        </p:spPr>
        <p:txBody>
          <a:bodyPr wrap="square" lIns="0" tIns="0" rIns="0" bIns="0"/>
          <a:lstStyle>
            <a:lvl1pPr marL="0" indent="0">
              <a:lnSpc>
                <a:spcPct val="100000"/>
              </a:lnSpc>
              <a:spcBef>
                <a:spcPts val="0"/>
              </a:spcBef>
              <a:spcAft>
                <a:spcPts val="600"/>
              </a:spcAft>
              <a:buClr>
                <a:schemeClr val="accent4"/>
              </a:buClr>
              <a:buNone/>
              <a:defRPr sz="20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None/>
              <a:defRPr sz="18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3pPr>
            <a:lvl4pPr marL="4114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4pPr>
            <a:lvl5pPr marL="6400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20" name="Text Placeholder 3"/>
          <p:cNvSpPr>
            <a:spLocks noGrp="1"/>
          </p:cNvSpPr>
          <p:nvPr>
            <p:ph type="body" sz="quarter" idx="31" hasCustomPrompt="1"/>
          </p:nvPr>
        </p:nvSpPr>
        <p:spPr>
          <a:xfrm>
            <a:off x="4754880" y="1371600"/>
            <a:ext cx="4114800" cy="548640"/>
          </a:xfrm>
          <a:prstGeom prst="rect">
            <a:avLst/>
          </a:prstGeom>
        </p:spPr>
        <p:txBody>
          <a:bodyPr lIns="0" tIns="0" rIns="0" bIns="0"/>
          <a:lstStyle>
            <a:lvl1pPr marL="0" indent="0">
              <a:lnSpc>
                <a:spcPct val="100000"/>
              </a:lnSpc>
              <a:spcBef>
                <a:spcPts val="0"/>
              </a:spcBef>
              <a:buNone/>
              <a:defRPr sz="1600" b="1">
                <a:latin typeface="Arial" panose="020B0604020202020204" pitchFamily="34" charset="0"/>
                <a:cs typeface="Arial" panose="020B0604020202020204" pitchFamily="34" charset="0"/>
              </a:defRPr>
            </a:lvl1pPr>
            <a:lvl2pPr marL="0" indent="0">
              <a:lnSpc>
                <a:spcPct val="100000"/>
              </a:lnSpc>
              <a:spcBef>
                <a:spcPts val="0"/>
              </a:spcBef>
              <a:buNone/>
              <a:defRPr sz="15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21" name="Text Placeholder 3"/>
          <p:cNvSpPr>
            <a:spLocks noGrp="1"/>
          </p:cNvSpPr>
          <p:nvPr>
            <p:ph type="body" sz="quarter" idx="32" hasCustomPrompt="1"/>
          </p:nvPr>
        </p:nvSpPr>
        <p:spPr>
          <a:xfrm>
            <a:off x="4754880" y="3749040"/>
            <a:ext cx="4114800" cy="548640"/>
          </a:xfrm>
          <a:prstGeom prst="rect">
            <a:avLst/>
          </a:prstGeom>
        </p:spPr>
        <p:txBody>
          <a:bodyPr lIns="0" tIns="0" rIns="0" bIns="0"/>
          <a:lstStyle>
            <a:lvl1pPr marL="0" indent="0">
              <a:lnSpc>
                <a:spcPct val="100000"/>
              </a:lnSpc>
              <a:spcBef>
                <a:spcPts val="0"/>
              </a:spcBef>
              <a:buNone/>
              <a:defRPr sz="1600" b="1">
                <a:latin typeface="Arial" panose="020B0604020202020204" pitchFamily="34" charset="0"/>
                <a:cs typeface="Arial" panose="020B0604020202020204" pitchFamily="34" charset="0"/>
              </a:defRPr>
            </a:lvl1pPr>
            <a:lvl2pPr marL="0" indent="0">
              <a:lnSpc>
                <a:spcPct val="100000"/>
              </a:lnSpc>
              <a:spcBef>
                <a:spcPts val="0"/>
              </a:spcBef>
              <a:buNone/>
              <a:defRPr sz="15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22" name="Content Placeholder 2"/>
          <p:cNvSpPr>
            <a:spLocks noGrp="1"/>
          </p:cNvSpPr>
          <p:nvPr>
            <p:ph sz="quarter" idx="33" hasCustomPrompt="1"/>
          </p:nvPr>
        </p:nvSpPr>
        <p:spPr>
          <a:xfrm>
            <a:off x="4754880" y="4297680"/>
            <a:ext cx="4114800" cy="1463040"/>
          </a:xfrm>
          <a:prstGeom prst="rect">
            <a:avLst/>
          </a:prstGeom>
        </p:spPr>
        <p:txBody>
          <a:bodyPr wrap="square" lIns="0" tIns="0" rIns="0" bIns="0"/>
          <a:lstStyle>
            <a:lvl1pPr marL="0" indent="0">
              <a:lnSpc>
                <a:spcPct val="100000"/>
              </a:lnSpc>
              <a:spcBef>
                <a:spcPts val="0"/>
              </a:spcBef>
              <a:spcAft>
                <a:spcPts val="600"/>
              </a:spcAft>
              <a:buClr>
                <a:schemeClr val="accent4"/>
              </a:buClr>
              <a:buNone/>
              <a:defRPr sz="20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None/>
              <a:defRPr sz="18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3pPr>
            <a:lvl4pPr marL="4114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4pPr>
            <a:lvl5pPr marL="6400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2" name="Slide Number Placeholder 9"/>
          <p:cNvSpPr>
            <a:spLocks noGrp="1"/>
          </p:cNvSpPr>
          <p:nvPr>
            <p:ph type="sldNum" sz="quarter" idx="10"/>
          </p:nvPr>
        </p:nvSpPr>
        <p:spPr>
          <a:xfrm>
            <a:off x="8503920" y="6533806"/>
            <a:ext cx="365760" cy="182880"/>
          </a:xfrm>
        </p:spPr>
        <p:txBody>
          <a:bodyPr/>
          <a:lstStyle/>
          <a:p>
            <a:fld id="{8DEE4CCE-E124-4EEF-808B-DF88997C2318}" type="slidenum">
              <a:rPr lang="en-US" smtClean="0"/>
              <a:t>‹#›</a:t>
            </a:fld>
            <a:endParaRPr lang="en-US" dirty="0"/>
          </a:p>
        </p:txBody>
      </p:sp>
      <p:sp>
        <p:nvSpPr>
          <p:cNvPr id="10" name="Title 1"/>
          <p:cNvSpPr>
            <a:spLocks noGrp="1"/>
          </p:cNvSpPr>
          <p:nvPr>
            <p:ph type="title" hasCustomPrompt="1"/>
          </p:nvPr>
        </p:nvSpPr>
        <p:spPr>
          <a:xfrm>
            <a:off x="274320" y="210312"/>
            <a:ext cx="6400800" cy="731520"/>
          </a:xfrm>
          <a:prstGeom prst="rect">
            <a:avLst/>
          </a:prstGeom>
        </p:spPr>
        <p:txBody>
          <a:bodyPr lIns="0" tIns="0" rIns="0" bIns="0"/>
          <a:lstStyle>
            <a:lvl1pPr algn="l">
              <a:defRPr sz="2600" b="1">
                <a:solidFill>
                  <a:schemeClr val="accent1"/>
                </a:solidFill>
                <a:latin typeface="Arial" panose="020B0604020202020204" pitchFamily="34" charset="0"/>
                <a:cs typeface="Arial" panose="020B0604020202020204" pitchFamily="34" charset="0"/>
              </a:defRPr>
            </a:lvl1pPr>
          </a:lstStyle>
          <a:p>
            <a:r>
              <a:rPr lang="en-US" dirty="0"/>
              <a:t>Slide title</a:t>
            </a:r>
          </a:p>
        </p:txBody>
      </p:sp>
    </p:spTree>
    <p:extLst>
      <p:ext uri="{BB962C8B-B14F-4D97-AF65-F5344CB8AC3E}">
        <p14:creationId xmlns:p14="http://schemas.microsoft.com/office/powerpoint/2010/main" val="16616214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Content :: 2 Left with Titles">
    <p:spTree>
      <p:nvGrpSpPr>
        <p:cNvPr id="1" name=""/>
        <p:cNvGrpSpPr/>
        <p:nvPr/>
      </p:nvGrpSpPr>
      <p:grpSpPr>
        <a:xfrm>
          <a:off x="0" y="0"/>
          <a:ext cx="0" cy="0"/>
          <a:chOff x="0" y="0"/>
          <a:chExt cx="0" cy="0"/>
        </a:xfrm>
      </p:grpSpPr>
      <p:sp>
        <p:nvSpPr>
          <p:cNvPr id="11" name="Text Placeholder 3"/>
          <p:cNvSpPr>
            <a:spLocks noGrp="1"/>
          </p:cNvSpPr>
          <p:nvPr>
            <p:ph type="body" sz="quarter" idx="18" hasCustomPrompt="1"/>
          </p:nvPr>
        </p:nvSpPr>
        <p:spPr>
          <a:xfrm>
            <a:off x="274320" y="5948501"/>
            <a:ext cx="8595360"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8" name="Content Placeholder 2"/>
          <p:cNvSpPr>
            <a:spLocks noGrp="1"/>
          </p:cNvSpPr>
          <p:nvPr>
            <p:ph sz="quarter" idx="30" hasCustomPrompt="1"/>
          </p:nvPr>
        </p:nvSpPr>
        <p:spPr>
          <a:xfrm>
            <a:off x="274320" y="1920240"/>
            <a:ext cx="4114800" cy="1463040"/>
          </a:xfrm>
          <a:prstGeom prst="rect">
            <a:avLst/>
          </a:prstGeom>
        </p:spPr>
        <p:txBody>
          <a:bodyPr wrap="square" lIns="0" tIns="0" rIns="0" bIns="0"/>
          <a:lstStyle>
            <a:lvl1pPr marL="0" indent="0">
              <a:lnSpc>
                <a:spcPct val="100000"/>
              </a:lnSpc>
              <a:spcBef>
                <a:spcPts val="0"/>
              </a:spcBef>
              <a:spcAft>
                <a:spcPts val="600"/>
              </a:spcAft>
              <a:buClr>
                <a:schemeClr val="accent4"/>
              </a:buClr>
              <a:buNone/>
              <a:defRPr sz="20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None/>
              <a:defRPr sz="18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3pPr>
            <a:lvl4pPr marL="4114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4pPr>
            <a:lvl5pPr marL="6400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9" name="Text Placeholder 3"/>
          <p:cNvSpPr>
            <a:spLocks noGrp="1"/>
          </p:cNvSpPr>
          <p:nvPr>
            <p:ph type="body" sz="quarter" idx="31" hasCustomPrompt="1"/>
          </p:nvPr>
        </p:nvSpPr>
        <p:spPr>
          <a:xfrm>
            <a:off x="274320" y="1371600"/>
            <a:ext cx="4114800" cy="548640"/>
          </a:xfrm>
          <a:prstGeom prst="rect">
            <a:avLst/>
          </a:prstGeom>
        </p:spPr>
        <p:txBody>
          <a:bodyPr lIns="0" tIns="0" rIns="0" bIns="0"/>
          <a:lstStyle>
            <a:lvl1pPr marL="0" indent="0">
              <a:lnSpc>
                <a:spcPct val="100000"/>
              </a:lnSpc>
              <a:spcBef>
                <a:spcPts val="0"/>
              </a:spcBef>
              <a:buNone/>
              <a:defRPr sz="1600" b="1">
                <a:latin typeface="Arial" panose="020B0604020202020204" pitchFamily="34" charset="0"/>
                <a:cs typeface="Arial" panose="020B0604020202020204" pitchFamily="34" charset="0"/>
              </a:defRPr>
            </a:lvl1pPr>
            <a:lvl2pPr marL="0" indent="0">
              <a:lnSpc>
                <a:spcPct val="100000"/>
              </a:lnSpc>
              <a:spcBef>
                <a:spcPts val="0"/>
              </a:spcBef>
              <a:buNone/>
              <a:defRPr sz="15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20" name="Text Placeholder 3"/>
          <p:cNvSpPr>
            <a:spLocks noGrp="1"/>
          </p:cNvSpPr>
          <p:nvPr>
            <p:ph type="body" sz="quarter" idx="32" hasCustomPrompt="1"/>
          </p:nvPr>
        </p:nvSpPr>
        <p:spPr>
          <a:xfrm>
            <a:off x="274320" y="3749040"/>
            <a:ext cx="4114800" cy="548640"/>
          </a:xfrm>
          <a:prstGeom prst="rect">
            <a:avLst/>
          </a:prstGeom>
        </p:spPr>
        <p:txBody>
          <a:bodyPr lIns="0" tIns="0" rIns="0" bIns="0"/>
          <a:lstStyle>
            <a:lvl1pPr marL="0" indent="0">
              <a:lnSpc>
                <a:spcPct val="100000"/>
              </a:lnSpc>
              <a:spcBef>
                <a:spcPts val="0"/>
              </a:spcBef>
              <a:buNone/>
              <a:defRPr sz="1600" b="1">
                <a:latin typeface="Arial" panose="020B0604020202020204" pitchFamily="34" charset="0"/>
                <a:cs typeface="Arial" panose="020B0604020202020204" pitchFamily="34" charset="0"/>
              </a:defRPr>
            </a:lvl1pPr>
            <a:lvl2pPr marL="0" indent="0">
              <a:lnSpc>
                <a:spcPct val="100000"/>
              </a:lnSpc>
              <a:spcBef>
                <a:spcPts val="0"/>
              </a:spcBef>
              <a:buNone/>
              <a:defRPr sz="15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21" name="Content Placeholder 2"/>
          <p:cNvSpPr>
            <a:spLocks noGrp="1"/>
          </p:cNvSpPr>
          <p:nvPr>
            <p:ph sz="quarter" idx="33" hasCustomPrompt="1"/>
          </p:nvPr>
        </p:nvSpPr>
        <p:spPr>
          <a:xfrm>
            <a:off x="274320" y="4297680"/>
            <a:ext cx="4114800" cy="1463040"/>
          </a:xfrm>
          <a:prstGeom prst="rect">
            <a:avLst/>
          </a:prstGeom>
        </p:spPr>
        <p:txBody>
          <a:bodyPr wrap="square" lIns="0" tIns="0" rIns="0" bIns="0"/>
          <a:lstStyle>
            <a:lvl1pPr marL="0" indent="0">
              <a:lnSpc>
                <a:spcPct val="100000"/>
              </a:lnSpc>
              <a:spcBef>
                <a:spcPts val="0"/>
              </a:spcBef>
              <a:spcAft>
                <a:spcPts val="600"/>
              </a:spcAft>
              <a:buClr>
                <a:schemeClr val="accent4"/>
              </a:buClr>
              <a:buNone/>
              <a:defRPr sz="20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None/>
              <a:defRPr sz="18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3pPr>
            <a:lvl4pPr marL="4114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4pPr>
            <a:lvl5pPr marL="6400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22" name="Content Placeholder 2"/>
          <p:cNvSpPr>
            <a:spLocks noGrp="1"/>
          </p:cNvSpPr>
          <p:nvPr>
            <p:ph sz="quarter" idx="34" hasCustomPrompt="1"/>
          </p:nvPr>
        </p:nvSpPr>
        <p:spPr>
          <a:xfrm>
            <a:off x="4754880" y="1371600"/>
            <a:ext cx="4114800" cy="4389120"/>
          </a:xfrm>
          <a:prstGeom prst="rect">
            <a:avLst/>
          </a:prstGeom>
        </p:spPr>
        <p:txBody>
          <a:bodyPr wrap="square" lIns="0" tIns="0" rIns="0" bIns="0"/>
          <a:lstStyle>
            <a:lvl1pPr marL="0" indent="0">
              <a:lnSpc>
                <a:spcPct val="100000"/>
              </a:lnSpc>
              <a:spcBef>
                <a:spcPts val="0"/>
              </a:spcBef>
              <a:spcAft>
                <a:spcPts val="600"/>
              </a:spcAft>
              <a:buClr>
                <a:schemeClr val="accent4"/>
              </a:buClr>
              <a:buNone/>
              <a:defRPr sz="20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None/>
              <a:defRPr sz="18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3pPr>
            <a:lvl4pPr marL="4114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4pPr>
            <a:lvl5pPr marL="6400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2" name="Slide Number Placeholder 9"/>
          <p:cNvSpPr>
            <a:spLocks noGrp="1"/>
          </p:cNvSpPr>
          <p:nvPr>
            <p:ph type="sldNum" sz="quarter" idx="10"/>
          </p:nvPr>
        </p:nvSpPr>
        <p:spPr>
          <a:xfrm>
            <a:off x="8503920" y="6533806"/>
            <a:ext cx="365760" cy="182880"/>
          </a:xfrm>
        </p:spPr>
        <p:txBody>
          <a:bodyPr/>
          <a:lstStyle/>
          <a:p>
            <a:fld id="{8DEE4CCE-E124-4EEF-808B-DF88997C2318}" type="slidenum">
              <a:rPr lang="en-US" smtClean="0"/>
              <a:t>‹#›</a:t>
            </a:fld>
            <a:endParaRPr lang="en-US" dirty="0"/>
          </a:p>
        </p:txBody>
      </p:sp>
      <p:sp>
        <p:nvSpPr>
          <p:cNvPr id="10" name="Title 1"/>
          <p:cNvSpPr>
            <a:spLocks noGrp="1"/>
          </p:cNvSpPr>
          <p:nvPr>
            <p:ph type="title" hasCustomPrompt="1"/>
          </p:nvPr>
        </p:nvSpPr>
        <p:spPr>
          <a:xfrm>
            <a:off x="274320" y="210312"/>
            <a:ext cx="6400800" cy="731520"/>
          </a:xfrm>
          <a:prstGeom prst="rect">
            <a:avLst/>
          </a:prstGeom>
        </p:spPr>
        <p:txBody>
          <a:bodyPr lIns="0" tIns="0" rIns="0" bIns="0"/>
          <a:lstStyle>
            <a:lvl1pPr algn="l">
              <a:defRPr sz="2600" b="1">
                <a:solidFill>
                  <a:schemeClr val="accent1"/>
                </a:solidFill>
                <a:latin typeface="Arial" panose="020B0604020202020204" pitchFamily="34" charset="0"/>
                <a:cs typeface="Arial" panose="020B0604020202020204" pitchFamily="34" charset="0"/>
              </a:defRPr>
            </a:lvl1pPr>
          </a:lstStyle>
          <a:p>
            <a:r>
              <a:rPr lang="en-US" dirty="0"/>
              <a:t>Slide title</a:t>
            </a:r>
          </a:p>
        </p:txBody>
      </p:sp>
    </p:spTree>
    <p:extLst>
      <p:ext uri="{BB962C8B-B14F-4D97-AF65-F5344CB8AC3E}">
        <p14:creationId xmlns:p14="http://schemas.microsoft.com/office/powerpoint/2010/main" val="36708225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 Content with Titles">
    <p:spTree>
      <p:nvGrpSpPr>
        <p:cNvPr id="1" name=""/>
        <p:cNvGrpSpPr/>
        <p:nvPr/>
      </p:nvGrpSpPr>
      <p:grpSpPr>
        <a:xfrm>
          <a:off x="0" y="0"/>
          <a:ext cx="0" cy="0"/>
          <a:chOff x="0" y="0"/>
          <a:chExt cx="0" cy="0"/>
        </a:xfrm>
      </p:grpSpPr>
      <p:sp>
        <p:nvSpPr>
          <p:cNvPr id="22" name="Text Placeholder 3"/>
          <p:cNvSpPr>
            <a:spLocks noGrp="1"/>
          </p:cNvSpPr>
          <p:nvPr>
            <p:ph type="body" sz="quarter" idx="26" hasCustomPrompt="1"/>
          </p:nvPr>
        </p:nvSpPr>
        <p:spPr>
          <a:xfrm>
            <a:off x="274320" y="5948501"/>
            <a:ext cx="8595360"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21" name="Content Placeholder 2"/>
          <p:cNvSpPr>
            <a:spLocks noGrp="1"/>
          </p:cNvSpPr>
          <p:nvPr>
            <p:ph sz="quarter" idx="30" hasCustomPrompt="1"/>
          </p:nvPr>
        </p:nvSpPr>
        <p:spPr>
          <a:xfrm>
            <a:off x="274320" y="1920240"/>
            <a:ext cx="4114800" cy="1463040"/>
          </a:xfrm>
          <a:prstGeom prst="rect">
            <a:avLst/>
          </a:prstGeom>
        </p:spPr>
        <p:txBody>
          <a:bodyPr wrap="square" lIns="0" tIns="0" rIns="0" bIns="0"/>
          <a:lstStyle>
            <a:lvl1pPr marL="0" indent="0">
              <a:lnSpc>
                <a:spcPct val="100000"/>
              </a:lnSpc>
              <a:spcBef>
                <a:spcPts val="0"/>
              </a:spcBef>
              <a:spcAft>
                <a:spcPts val="600"/>
              </a:spcAft>
              <a:buClr>
                <a:schemeClr val="accent4"/>
              </a:buClr>
              <a:buNone/>
              <a:defRPr sz="20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None/>
              <a:defRPr sz="18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3pPr>
            <a:lvl4pPr marL="4114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4pPr>
            <a:lvl5pPr marL="6400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23" name="Text Placeholder 3"/>
          <p:cNvSpPr>
            <a:spLocks noGrp="1"/>
          </p:cNvSpPr>
          <p:nvPr>
            <p:ph type="body" sz="quarter" idx="31" hasCustomPrompt="1"/>
          </p:nvPr>
        </p:nvSpPr>
        <p:spPr>
          <a:xfrm>
            <a:off x="274320" y="1371600"/>
            <a:ext cx="4114800" cy="548640"/>
          </a:xfrm>
          <a:prstGeom prst="rect">
            <a:avLst/>
          </a:prstGeom>
        </p:spPr>
        <p:txBody>
          <a:bodyPr lIns="0" tIns="0" rIns="0" bIns="0"/>
          <a:lstStyle>
            <a:lvl1pPr marL="0" indent="0">
              <a:lnSpc>
                <a:spcPct val="100000"/>
              </a:lnSpc>
              <a:spcBef>
                <a:spcPts val="0"/>
              </a:spcBef>
              <a:buNone/>
              <a:defRPr sz="1600" b="1">
                <a:latin typeface="Arial" panose="020B0604020202020204" pitchFamily="34" charset="0"/>
                <a:cs typeface="Arial" panose="020B0604020202020204" pitchFamily="34" charset="0"/>
              </a:defRPr>
            </a:lvl1pPr>
            <a:lvl2pPr marL="0" indent="0">
              <a:lnSpc>
                <a:spcPct val="100000"/>
              </a:lnSpc>
              <a:spcBef>
                <a:spcPts val="0"/>
              </a:spcBef>
              <a:buNone/>
              <a:defRPr sz="15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24" name="Text Placeholder 3"/>
          <p:cNvSpPr>
            <a:spLocks noGrp="1"/>
          </p:cNvSpPr>
          <p:nvPr>
            <p:ph type="body" sz="quarter" idx="32" hasCustomPrompt="1"/>
          </p:nvPr>
        </p:nvSpPr>
        <p:spPr>
          <a:xfrm>
            <a:off x="274320" y="3749040"/>
            <a:ext cx="4114800" cy="548640"/>
          </a:xfrm>
          <a:prstGeom prst="rect">
            <a:avLst/>
          </a:prstGeom>
        </p:spPr>
        <p:txBody>
          <a:bodyPr lIns="0" tIns="0" rIns="0" bIns="0"/>
          <a:lstStyle>
            <a:lvl1pPr marL="0" indent="0">
              <a:lnSpc>
                <a:spcPct val="100000"/>
              </a:lnSpc>
              <a:spcBef>
                <a:spcPts val="0"/>
              </a:spcBef>
              <a:buNone/>
              <a:defRPr sz="1600" b="1">
                <a:latin typeface="Arial" panose="020B0604020202020204" pitchFamily="34" charset="0"/>
                <a:cs typeface="Arial" panose="020B0604020202020204" pitchFamily="34" charset="0"/>
              </a:defRPr>
            </a:lvl1pPr>
            <a:lvl2pPr marL="0" indent="0">
              <a:lnSpc>
                <a:spcPct val="100000"/>
              </a:lnSpc>
              <a:spcBef>
                <a:spcPts val="0"/>
              </a:spcBef>
              <a:buNone/>
              <a:defRPr sz="15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25" name="Content Placeholder 2"/>
          <p:cNvSpPr>
            <a:spLocks noGrp="1"/>
          </p:cNvSpPr>
          <p:nvPr>
            <p:ph sz="quarter" idx="33" hasCustomPrompt="1"/>
          </p:nvPr>
        </p:nvSpPr>
        <p:spPr>
          <a:xfrm>
            <a:off x="274320" y="4297680"/>
            <a:ext cx="4114800" cy="1463040"/>
          </a:xfrm>
          <a:prstGeom prst="rect">
            <a:avLst/>
          </a:prstGeom>
        </p:spPr>
        <p:txBody>
          <a:bodyPr wrap="square" lIns="0" tIns="0" rIns="0" bIns="0"/>
          <a:lstStyle>
            <a:lvl1pPr marL="0" indent="0">
              <a:lnSpc>
                <a:spcPct val="100000"/>
              </a:lnSpc>
              <a:spcBef>
                <a:spcPts val="0"/>
              </a:spcBef>
              <a:spcAft>
                <a:spcPts val="600"/>
              </a:spcAft>
              <a:buClr>
                <a:schemeClr val="accent4"/>
              </a:buClr>
              <a:buNone/>
              <a:defRPr sz="20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None/>
              <a:defRPr sz="18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3pPr>
            <a:lvl4pPr marL="4114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4pPr>
            <a:lvl5pPr marL="6400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26" name="Content Placeholder 2"/>
          <p:cNvSpPr>
            <a:spLocks noGrp="1"/>
          </p:cNvSpPr>
          <p:nvPr>
            <p:ph sz="quarter" idx="34" hasCustomPrompt="1"/>
          </p:nvPr>
        </p:nvSpPr>
        <p:spPr>
          <a:xfrm>
            <a:off x="4754880" y="1920240"/>
            <a:ext cx="4114800" cy="1463040"/>
          </a:xfrm>
          <a:prstGeom prst="rect">
            <a:avLst/>
          </a:prstGeom>
        </p:spPr>
        <p:txBody>
          <a:bodyPr wrap="square" lIns="0" tIns="0" rIns="0" bIns="0"/>
          <a:lstStyle>
            <a:lvl1pPr marL="0" indent="0">
              <a:lnSpc>
                <a:spcPct val="100000"/>
              </a:lnSpc>
              <a:spcBef>
                <a:spcPts val="0"/>
              </a:spcBef>
              <a:spcAft>
                <a:spcPts val="600"/>
              </a:spcAft>
              <a:buClr>
                <a:schemeClr val="accent4"/>
              </a:buClr>
              <a:buNone/>
              <a:defRPr sz="20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None/>
              <a:defRPr sz="18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3pPr>
            <a:lvl4pPr marL="4114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4pPr>
            <a:lvl5pPr marL="6400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27" name="Text Placeholder 3"/>
          <p:cNvSpPr>
            <a:spLocks noGrp="1"/>
          </p:cNvSpPr>
          <p:nvPr>
            <p:ph type="body" sz="quarter" idx="35" hasCustomPrompt="1"/>
          </p:nvPr>
        </p:nvSpPr>
        <p:spPr>
          <a:xfrm>
            <a:off x="4754880" y="1371600"/>
            <a:ext cx="4114800" cy="548640"/>
          </a:xfrm>
          <a:prstGeom prst="rect">
            <a:avLst/>
          </a:prstGeom>
        </p:spPr>
        <p:txBody>
          <a:bodyPr lIns="0" tIns="0" rIns="0" bIns="0"/>
          <a:lstStyle>
            <a:lvl1pPr marL="0" indent="0">
              <a:lnSpc>
                <a:spcPct val="100000"/>
              </a:lnSpc>
              <a:spcBef>
                <a:spcPts val="0"/>
              </a:spcBef>
              <a:buNone/>
              <a:defRPr sz="1600" b="1">
                <a:latin typeface="Arial" panose="020B0604020202020204" pitchFamily="34" charset="0"/>
                <a:cs typeface="Arial" panose="020B0604020202020204" pitchFamily="34" charset="0"/>
              </a:defRPr>
            </a:lvl1pPr>
            <a:lvl2pPr marL="0" indent="0">
              <a:lnSpc>
                <a:spcPct val="100000"/>
              </a:lnSpc>
              <a:spcBef>
                <a:spcPts val="0"/>
              </a:spcBef>
              <a:buNone/>
              <a:defRPr sz="15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28" name="Text Placeholder 3"/>
          <p:cNvSpPr>
            <a:spLocks noGrp="1"/>
          </p:cNvSpPr>
          <p:nvPr>
            <p:ph type="body" sz="quarter" idx="36" hasCustomPrompt="1"/>
          </p:nvPr>
        </p:nvSpPr>
        <p:spPr>
          <a:xfrm>
            <a:off x="4754880" y="3749040"/>
            <a:ext cx="4114800" cy="548640"/>
          </a:xfrm>
          <a:prstGeom prst="rect">
            <a:avLst/>
          </a:prstGeom>
        </p:spPr>
        <p:txBody>
          <a:bodyPr lIns="0" tIns="0" rIns="0" bIns="0"/>
          <a:lstStyle>
            <a:lvl1pPr marL="0" indent="0">
              <a:lnSpc>
                <a:spcPct val="100000"/>
              </a:lnSpc>
              <a:spcBef>
                <a:spcPts val="0"/>
              </a:spcBef>
              <a:buNone/>
              <a:defRPr sz="1600" b="1">
                <a:latin typeface="Arial" panose="020B0604020202020204" pitchFamily="34" charset="0"/>
                <a:cs typeface="Arial" panose="020B0604020202020204" pitchFamily="34" charset="0"/>
              </a:defRPr>
            </a:lvl1pPr>
            <a:lvl2pPr marL="0" indent="0">
              <a:lnSpc>
                <a:spcPct val="100000"/>
              </a:lnSpc>
              <a:spcBef>
                <a:spcPts val="0"/>
              </a:spcBef>
              <a:buNone/>
              <a:defRPr sz="15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29" name="Content Placeholder 2"/>
          <p:cNvSpPr>
            <a:spLocks noGrp="1"/>
          </p:cNvSpPr>
          <p:nvPr>
            <p:ph sz="quarter" idx="37" hasCustomPrompt="1"/>
          </p:nvPr>
        </p:nvSpPr>
        <p:spPr>
          <a:xfrm>
            <a:off x="4754880" y="4297680"/>
            <a:ext cx="4114800" cy="1463040"/>
          </a:xfrm>
          <a:prstGeom prst="rect">
            <a:avLst/>
          </a:prstGeom>
        </p:spPr>
        <p:txBody>
          <a:bodyPr wrap="square" lIns="0" tIns="0" rIns="0" bIns="0"/>
          <a:lstStyle>
            <a:lvl1pPr marL="0" indent="0">
              <a:lnSpc>
                <a:spcPct val="100000"/>
              </a:lnSpc>
              <a:spcBef>
                <a:spcPts val="0"/>
              </a:spcBef>
              <a:spcAft>
                <a:spcPts val="600"/>
              </a:spcAft>
              <a:buClr>
                <a:schemeClr val="accent4"/>
              </a:buClr>
              <a:buNone/>
              <a:defRPr sz="20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None/>
              <a:defRPr sz="18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3pPr>
            <a:lvl4pPr marL="4114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4pPr>
            <a:lvl5pPr marL="6400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3" name="Slide Number Placeholder 9"/>
          <p:cNvSpPr>
            <a:spLocks noGrp="1"/>
          </p:cNvSpPr>
          <p:nvPr>
            <p:ph type="sldNum" sz="quarter" idx="10"/>
          </p:nvPr>
        </p:nvSpPr>
        <p:spPr>
          <a:xfrm>
            <a:off x="8503920" y="6533806"/>
            <a:ext cx="365760" cy="182880"/>
          </a:xfrm>
        </p:spPr>
        <p:txBody>
          <a:bodyPr/>
          <a:lstStyle/>
          <a:p>
            <a:fld id="{8DEE4CCE-E124-4EEF-808B-DF88997C2318}" type="slidenum">
              <a:rPr lang="en-US" smtClean="0"/>
              <a:t>‹#›</a:t>
            </a:fld>
            <a:endParaRPr lang="en-US" dirty="0"/>
          </a:p>
        </p:txBody>
      </p:sp>
      <p:sp>
        <p:nvSpPr>
          <p:cNvPr id="14" name="Title 1"/>
          <p:cNvSpPr>
            <a:spLocks noGrp="1"/>
          </p:cNvSpPr>
          <p:nvPr>
            <p:ph type="title" hasCustomPrompt="1"/>
          </p:nvPr>
        </p:nvSpPr>
        <p:spPr>
          <a:xfrm>
            <a:off x="274320" y="210312"/>
            <a:ext cx="6400800" cy="731520"/>
          </a:xfrm>
          <a:prstGeom prst="rect">
            <a:avLst/>
          </a:prstGeom>
        </p:spPr>
        <p:txBody>
          <a:bodyPr lIns="0" tIns="0" rIns="0" bIns="0"/>
          <a:lstStyle>
            <a:lvl1pPr algn="l">
              <a:defRPr sz="2600" b="1">
                <a:solidFill>
                  <a:schemeClr val="accent1"/>
                </a:solidFill>
                <a:latin typeface="Arial" panose="020B0604020202020204" pitchFamily="34" charset="0"/>
                <a:cs typeface="Arial" panose="020B0604020202020204" pitchFamily="34" charset="0"/>
              </a:defRPr>
            </a:lvl1pPr>
          </a:lstStyle>
          <a:p>
            <a:r>
              <a:rPr lang="en-US" dirty="0"/>
              <a:t>Slide title</a:t>
            </a:r>
          </a:p>
        </p:txBody>
      </p:sp>
    </p:spTree>
    <p:extLst>
      <p:ext uri="{BB962C8B-B14F-4D97-AF65-F5344CB8AC3E}">
        <p14:creationId xmlns:p14="http://schemas.microsoft.com/office/powerpoint/2010/main" val="28566721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 Content :: Top Left No Titles">
    <p:spTree>
      <p:nvGrpSpPr>
        <p:cNvPr id="1" name=""/>
        <p:cNvGrpSpPr/>
        <p:nvPr/>
      </p:nvGrpSpPr>
      <p:grpSpPr>
        <a:xfrm>
          <a:off x="0" y="0"/>
          <a:ext cx="0" cy="0"/>
          <a:chOff x="0" y="0"/>
          <a:chExt cx="0" cy="0"/>
        </a:xfrm>
      </p:grpSpPr>
      <p:sp>
        <p:nvSpPr>
          <p:cNvPr id="15" name="Text Placeholder 3"/>
          <p:cNvSpPr>
            <a:spLocks noGrp="1"/>
          </p:cNvSpPr>
          <p:nvPr>
            <p:ph type="body" sz="quarter" idx="26" hasCustomPrompt="1"/>
          </p:nvPr>
        </p:nvSpPr>
        <p:spPr>
          <a:xfrm>
            <a:off x="274320" y="5948501"/>
            <a:ext cx="8595360"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2" name="Content Placeholder 2"/>
          <p:cNvSpPr>
            <a:spLocks noGrp="1"/>
          </p:cNvSpPr>
          <p:nvPr>
            <p:ph sz="quarter" idx="30" hasCustomPrompt="1"/>
          </p:nvPr>
        </p:nvSpPr>
        <p:spPr>
          <a:xfrm>
            <a:off x="274320" y="1371600"/>
            <a:ext cx="4114800" cy="2011680"/>
          </a:xfrm>
          <a:prstGeom prst="rect">
            <a:avLst/>
          </a:prstGeom>
        </p:spPr>
        <p:txBody>
          <a:bodyPr wrap="square" lIns="0" tIns="0" rIns="0" bIns="0"/>
          <a:lstStyle>
            <a:lvl1pPr marL="0" indent="0">
              <a:lnSpc>
                <a:spcPct val="100000"/>
              </a:lnSpc>
              <a:spcBef>
                <a:spcPts val="0"/>
              </a:spcBef>
              <a:spcAft>
                <a:spcPts val="600"/>
              </a:spcAft>
              <a:buClr>
                <a:schemeClr val="accent4"/>
              </a:buClr>
              <a:buNone/>
              <a:defRPr sz="20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None/>
              <a:defRPr sz="18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3pPr>
            <a:lvl4pPr marL="4114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4pPr>
            <a:lvl5pPr marL="6400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21" name="Text Placeholder 3"/>
          <p:cNvSpPr>
            <a:spLocks noGrp="1"/>
          </p:cNvSpPr>
          <p:nvPr>
            <p:ph type="body" sz="quarter" idx="32" hasCustomPrompt="1"/>
          </p:nvPr>
        </p:nvSpPr>
        <p:spPr>
          <a:xfrm>
            <a:off x="274320" y="3749040"/>
            <a:ext cx="4114800" cy="548640"/>
          </a:xfrm>
          <a:prstGeom prst="rect">
            <a:avLst/>
          </a:prstGeom>
        </p:spPr>
        <p:txBody>
          <a:bodyPr lIns="0" tIns="0" rIns="0" bIns="0"/>
          <a:lstStyle>
            <a:lvl1pPr marL="0" indent="0">
              <a:lnSpc>
                <a:spcPct val="100000"/>
              </a:lnSpc>
              <a:spcBef>
                <a:spcPts val="0"/>
              </a:spcBef>
              <a:buNone/>
              <a:defRPr sz="1600" b="1">
                <a:latin typeface="Arial" panose="020B0604020202020204" pitchFamily="34" charset="0"/>
                <a:cs typeface="Arial" panose="020B0604020202020204" pitchFamily="34" charset="0"/>
              </a:defRPr>
            </a:lvl1pPr>
            <a:lvl2pPr marL="0" indent="0">
              <a:lnSpc>
                <a:spcPct val="100000"/>
              </a:lnSpc>
              <a:spcBef>
                <a:spcPts val="0"/>
              </a:spcBef>
              <a:buNone/>
              <a:defRPr sz="15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22" name="Content Placeholder 2"/>
          <p:cNvSpPr>
            <a:spLocks noGrp="1"/>
          </p:cNvSpPr>
          <p:nvPr>
            <p:ph sz="quarter" idx="33" hasCustomPrompt="1"/>
          </p:nvPr>
        </p:nvSpPr>
        <p:spPr>
          <a:xfrm>
            <a:off x="274320" y="4297680"/>
            <a:ext cx="4114800" cy="1463040"/>
          </a:xfrm>
          <a:prstGeom prst="rect">
            <a:avLst/>
          </a:prstGeom>
        </p:spPr>
        <p:txBody>
          <a:bodyPr wrap="square" lIns="0" tIns="0" rIns="0" bIns="0"/>
          <a:lstStyle>
            <a:lvl1pPr marL="0" indent="0">
              <a:lnSpc>
                <a:spcPct val="100000"/>
              </a:lnSpc>
              <a:spcBef>
                <a:spcPts val="0"/>
              </a:spcBef>
              <a:spcAft>
                <a:spcPts val="600"/>
              </a:spcAft>
              <a:buClr>
                <a:schemeClr val="accent4"/>
              </a:buClr>
              <a:buNone/>
              <a:defRPr sz="20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None/>
              <a:defRPr sz="18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3pPr>
            <a:lvl4pPr marL="4114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4pPr>
            <a:lvl5pPr marL="6400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23" name="Content Placeholder 2"/>
          <p:cNvSpPr>
            <a:spLocks noGrp="1"/>
          </p:cNvSpPr>
          <p:nvPr>
            <p:ph sz="quarter" idx="34" hasCustomPrompt="1"/>
          </p:nvPr>
        </p:nvSpPr>
        <p:spPr>
          <a:xfrm>
            <a:off x="4754880" y="1920240"/>
            <a:ext cx="4114800" cy="1463040"/>
          </a:xfrm>
          <a:prstGeom prst="rect">
            <a:avLst/>
          </a:prstGeom>
        </p:spPr>
        <p:txBody>
          <a:bodyPr wrap="square" lIns="0" tIns="0" rIns="0" bIns="0"/>
          <a:lstStyle>
            <a:lvl1pPr marL="0" indent="0">
              <a:lnSpc>
                <a:spcPct val="100000"/>
              </a:lnSpc>
              <a:spcBef>
                <a:spcPts val="0"/>
              </a:spcBef>
              <a:spcAft>
                <a:spcPts val="600"/>
              </a:spcAft>
              <a:buClr>
                <a:schemeClr val="accent4"/>
              </a:buClr>
              <a:buNone/>
              <a:defRPr sz="20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None/>
              <a:defRPr sz="18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3pPr>
            <a:lvl4pPr marL="4114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4pPr>
            <a:lvl5pPr marL="6400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24" name="Text Placeholder 3"/>
          <p:cNvSpPr>
            <a:spLocks noGrp="1"/>
          </p:cNvSpPr>
          <p:nvPr>
            <p:ph type="body" sz="quarter" idx="35" hasCustomPrompt="1"/>
          </p:nvPr>
        </p:nvSpPr>
        <p:spPr>
          <a:xfrm>
            <a:off x="4754880" y="1371600"/>
            <a:ext cx="4114800" cy="548640"/>
          </a:xfrm>
          <a:prstGeom prst="rect">
            <a:avLst/>
          </a:prstGeom>
        </p:spPr>
        <p:txBody>
          <a:bodyPr lIns="0" tIns="0" rIns="0" bIns="0"/>
          <a:lstStyle>
            <a:lvl1pPr marL="0" indent="0">
              <a:lnSpc>
                <a:spcPct val="100000"/>
              </a:lnSpc>
              <a:spcBef>
                <a:spcPts val="0"/>
              </a:spcBef>
              <a:buNone/>
              <a:defRPr sz="1600" b="1">
                <a:latin typeface="Arial" panose="020B0604020202020204" pitchFamily="34" charset="0"/>
                <a:cs typeface="Arial" panose="020B0604020202020204" pitchFamily="34" charset="0"/>
              </a:defRPr>
            </a:lvl1pPr>
            <a:lvl2pPr marL="0" indent="0">
              <a:lnSpc>
                <a:spcPct val="100000"/>
              </a:lnSpc>
              <a:spcBef>
                <a:spcPts val="0"/>
              </a:spcBef>
              <a:buNone/>
              <a:defRPr sz="15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25" name="Text Placeholder 3"/>
          <p:cNvSpPr>
            <a:spLocks noGrp="1"/>
          </p:cNvSpPr>
          <p:nvPr>
            <p:ph type="body" sz="quarter" idx="36" hasCustomPrompt="1"/>
          </p:nvPr>
        </p:nvSpPr>
        <p:spPr>
          <a:xfrm>
            <a:off x="4754880" y="3749040"/>
            <a:ext cx="4114800" cy="548640"/>
          </a:xfrm>
          <a:prstGeom prst="rect">
            <a:avLst/>
          </a:prstGeom>
        </p:spPr>
        <p:txBody>
          <a:bodyPr lIns="0" tIns="0" rIns="0" bIns="0"/>
          <a:lstStyle>
            <a:lvl1pPr marL="0" indent="0">
              <a:lnSpc>
                <a:spcPct val="100000"/>
              </a:lnSpc>
              <a:spcBef>
                <a:spcPts val="0"/>
              </a:spcBef>
              <a:buNone/>
              <a:defRPr sz="1600" b="1">
                <a:latin typeface="Arial" panose="020B0604020202020204" pitchFamily="34" charset="0"/>
                <a:cs typeface="Arial" panose="020B0604020202020204" pitchFamily="34" charset="0"/>
              </a:defRPr>
            </a:lvl1pPr>
            <a:lvl2pPr marL="0" indent="0">
              <a:lnSpc>
                <a:spcPct val="100000"/>
              </a:lnSpc>
              <a:spcBef>
                <a:spcPts val="0"/>
              </a:spcBef>
              <a:buNone/>
              <a:defRPr sz="15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26" name="Content Placeholder 2"/>
          <p:cNvSpPr>
            <a:spLocks noGrp="1"/>
          </p:cNvSpPr>
          <p:nvPr>
            <p:ph sz="quarter" idx="37" hasCustomPrompt="1"/>
          </p:nvPr>
        </p:nvSpPr>
        <p:spPr>
          <a:xfrm>
            <a:off x="4754880" y="4297680"/>
            <a:ext cx="4114800" cy="1463040"/>
          </a:xfrm>
          <a:prstGeom prst="rect">
            <a:avLst/>
          </a:prstGeom>
        </p:spPr>
        <p:txBody>
          <a:bodyPr wrap="square" lIns="0" tIns="0" rIns="0" bIns="0"/>
          <a:lstStyle>
            <a:lvl1pPr marL="0" indent="0">
              <a:lnSpc>
                <a:spcPct val="100000"/>
              </a:lnSpc>
              <a:spcBef>
                <a:spcPts val="0"/>
              </a:spcBef>
              <a:spcAft>
                <a:spcPts val="600"/>
              </a:spcAft>
              <a:buClr>
                <a:schemeClr val="accent4"/>
              </a:buClr>
              <a:buNone/>
              <a:defRPr sz="20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None/>
              <a:defRPr sz="18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3pPr>
            <a:lvl4pPr marL="4114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4pPr>
            <a:lvl5pPr marL="6400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3" name="Slide Number Placeholder 9"/>
          <p:cNvSpPr>
            <a:spLocks noGrp="1"/>
          </p:cNvSpPr>
          <p:nvPr>
            <p:ph type="sldNum" sz="quarter" idx="10"/>
          </p:nvPr>
        </p:nvSpPr>
        <p:spPr>
          <a:xfrm>
            <a:off x="8503920" y="6533806"/>
            <a:ext cx="365760" cy="182880"/>
          </a:xfrm>
        </p:spPr>
        <p:txBody>
          <a:bodyPr/>
          <a:lstStyle/>
          <a:p>
            <a:fld id="{8DEE4CCE-E124-4EEF-808B-DF88997C2318}" type="slidenum">
              <a:rPr lang="en-US" smtClean="0"/>
              <a:t>‹#›</a:t>
            </a:fld>
            <a:endParaRPr lang="en-US" dirty="0"/>
          </a:p>
        </p:txBody>
      </p:sp>
      <p:sp>
        <p:nvSpPr>
          <p:cNvPr id="14" name="Title 1"/>
          <p:cNvSpPr>
            <a:spLocks noGrp="1"/>
          </p:cNvSpPr>
          <p:nvPr>
            <p:ph type="title" hasCustomPrompt="1"/>
          </p:nvPr>
        </p:nvSpPr>
        <p:spPr>
          <a:xfrm>
            <a:off x="274320" y="210312"/>
            <a:ext cx="6400800" cy="731520"/>
          </a:xfrm>
          <a:prstGeom prst="rect">
            <a:avLst/>
          </a:prstGeom>
        </p:spPr>
        <p:txBody>
          <a:bodyPr lIns="0" tIns="0" rIns="0" bIns="0"/>
          <a:lstStyle>
            <a:lvl1pPr algn="l">
              <a:defRPr sz="2600" b="1">
                <a:solidFill>
                  <a:schemeClr val="accent1"/>
                </a:solidFill>
                <a:latin typeface="Arial" panose="020B0604020202020204" pitchFamily="34" charset="0"/>
                <a:cs typeface="Arial" panose="020B0604020202020204" pitchFamily="34" charset="0"/>
              </a:defRPr>
            </a:lvl1pPr>
          </a:lstStyle>
          <a:p>
            <a:r>
              <a:rPr lang="en-US" dirty="0"/>
              <a:t>Slide title</a:t>
            </a:r>
          </a:p>
        </p:txBody>
      </p:sp>
    </p:spTree>
    <p:extLst>
      <p:ext uri="{BB962C8B-B14F-4D97-AF65-F5344CB8AC3E}">
        <p14:creationId xmlns:p14="http://schemas.microsoft.com/office/powerpoint/2010/main" val="3529184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Content :: Bottom Right No Titles">
    <p:spTree>
      <p:nvGrpSpPr>
        <p:cNvPr id="1" name=""/>
        <p:cNvGrpSpPr/>
        <p:nvPr/>
      </p:nvGrpSpPr>
      <p:grpSpPr>
        <a:xfrm>
          <a:off x="0" y="0"/>
          <a:ext cx="0" cy="0"/>
          <a:chOff x="0" y="0"/>
          <a:chExt cx="0" cy="0"/>
        </a:xfrm>
      </p:grpSpPr>
      <p:sp>
        <p:nvSpPr>
          <p:cNvPr id="22" name="Text Placeholder 3"/>
          <p:cNvSpPr>
            <a:spLocks noGrp="1"/>
          </p:cNvSpPr>
          <p:nvPr>
            <p:ph type="body" sz="quarter" idx="26" hasCustomPrompt="1"/>
          </p:nvPr>
        </p:nvSpPr>
        <p:spPr>
          <a:xfrm>
            <a:off x="274320" y="5948501"/>
            <a:ext cx="8595360"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2" name="Content Placeholder 2"/>
          <p:cNvSpPr>
            <a:spLocks noGrp="1"/>
          </p:cNvSpPr>
          <p:nvPr>
            <p:ph sz="quarter" idx="30" hasCustomPrompt="1"/>
          </p:nvPr>
        </p:nvSpPr>
        <p:spPr>
          <a:xfrm>
            <a:off x="274320" y="1920240"/>
            <a:ext cx="4114800" cy="1463040"/>
          </a:xfrm>
          <a:prstGeom prst="rect">
            <a:avLst/>
          </a:prstGeom>
        </p:spPr>
        <p:txBody>
          <a:bodyPr wrap="square" lIns="0" tIns="0" rIns="0" bIns="0"/>
          <a:lstStyle>
            <a:lvl1pPr marL="0" indent="0">
              <a:lnSpc>
                <a:spcPct val="100000"/>
              </a:lnSpc>
              <a:spcBef>
                <a:spcPts val="0"/>
              </a:spcBef>
              <a:spcAft>
                <a:spcPts val="600"/>
              </a:spcAft>
              <a:buClr>
                <a:schemeClr val="accent4"/>
              </a:buClr>
              <a:buNone/>
              <a:defRPr sz="20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None/>
              <a:defRPr sz="18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3pPr>
            <a:lvl4pPr marL="4114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4pPr>
            <a:lvl5pPr marL="6400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20" name="Text Placeholder 3"/>
          <p:cNvSpPr>
            <a:spLocks noGrp="1"/>
          </p:cNvSpPr>
          <p:nvPr>
            <p:ph type="body" sz="quarter" idx="31" hasCustomPrompt="1"/>
          </p:nvPr>
        </p:nvSpPr>
        <p:spPr>
          <a:xfrm>
            <a:off x="274320" y="1371600"/>
            <a:ext cx="4114800" cy="548640"/>
          </a:xfrm>
          <a:prstGeom prst="rect">
            <a:avLst/>
          </a:prstGeom>
        </p:spPr>
        <p:txBody>
          <a:bodyPr lIns="0" tIns="0" rIns="0" bIns="0"/>
          <a:lstStyle>
            <a:lvl1pPr marL="0" indent="0">
              <a:lnSpc>
                <a:spcPct val="100000"/>
              </a:lnSpc>
              <a:spcBef>
                <a:spcPts val="0"/>
              </a:spcBef>
              <a:buNone/>
              <a:defRPr sz="1600" b="1">
                <a:latin typeface="Arial" panose="020B0604020202020204" pitchFamily="34" charset="0"/>
                <a:cs typeface="Arial" panose="020B0604020202020204" pitchFamily="34" charset="0"/>
              </a:defRPr>
            </a:lvl1pPr>
            <a:lvl2pPr marL="0" indent="0">
              <a:lnSpc>
                <a:spcPct val="100000"/>
              </a:lnSpc>
              <a:spcBef>
                <a:spcPts val="0"/>
              </a:spcBef>
              <a:buNone/>
              <a:defRPr sz="15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21" name="Text Placeholder 3"/>
          <p:cNvSpPr>
            <a:spLocks noGrp="1"/>
          </p:cNvSpPr>
          <p:nvPr>
            <p:ph type="body" sz="quarter" idx="32" hasCustomPrompt="1"/>
          </p:nvPr>
        </p:nvSpPr>
        <p:spPr>
          <a:xfrm>
            <a:off x="274320" y="3749040"/>
            <a:ext cx="4114800" cy="548640"/>
          </a:xfrm>
          <a:prstGeom prst="rect">
            <a:avLst/>
          </a:prstGeom>
        </p:spPr>
        <p:txBody>
          <a:bodyPr lIns="0" tIns="0" rIns="0" bIns="0"/>
          <a:lstStyle>
            <a:lvl1pPr marL="0" indent="0">
              <a:lnSpc>
                <a:spcPct val="100000"/>
              </a:lnSpc>
              <a:spcBef>
                <a:spcPts val="0"/>
              </a:spcBef>
              <a:buNone/>
              <a:defRPr sz="1600" b="1">
                <a:latin typeface="Arial" panose="020B0604020202020204" pitchFamily="34" charset="0"/>
                <a:cs typeface="Arial" panose="020B0604020202020204" pitchFamily="34" charset="0"/>
              </a:defRPr>
            </a:lvl1pPr>
            <a:lvl2pPr marL="0" indent="0">
              <a:lnSpc>
                <a:spcPct val="100000"/>
              </a:lnSpc>
              <a:spcBef>
                <a:spcPts val="0"/>
              </a:spcBef>
              <a:buNone/>
              <a:defRPr sz="15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23" name="Content Placeholder 2"/>
          <p:cNvSpPr>
            <a:spLocks noGrp="1"/>
          </p:cNvSpPr>
          <p:nvPr>
            <p:ph sz="quarter" idx="33" hasCustomPrompt="1"/>
          </p:nvPr>
        </p:nvSpPr>
        <p:spPr>
          <a:xfrm>
            <a:off x="274320" y="4297680"/>
            <a:ext cx="4114800" cy="1463040"/>
          </a:xfrm>
          <a:prstGeom prst="rect">
            <a:avLst/>
          </a:prstGeom>
        </p:spPr>
        <p:txBody>
          <a:bodyPr wrap="square" lIns="0" tIns="0" rIns="0" bIns="0"/>
          <a:lstStyle>
            <a:lvl1pPr marL="0" indent="0">
              <a:lnSpc>
                <a:spcPct val="100000"/>
              </a:lnSpc>
              <a:spcBef>
                <a:spcPts val="0"/>
              </a:spcBef>
              <a:spcAft>
                <a:spcPts val="600"/>
              </a:spcAft>
              <a:buClr>
                <a:schemeClr val="accent4"/>
              </a:buClr>
              <a:buNone/>
              <a:defRPr sz="20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None/>
              <a:defRPr sz="18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3pPr>
            <a:lvl4pPr marL="4114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4pPr>
            <a:lvl5pPr marL="6400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24" name="Content Placeholder 2"/>
          <p:cNvSpPr>
            <a:spLocks noGrp="1"/>
          </p:cNvSpPr>
          <p:nvPr>
            <p:ph sz="quarter" idx="34" hasCustomPrompt="1"/>
          </p:nvPr>
        </p:nvSpPr>
        <p:spPr>
          <a:xfrm>
            <a:off x="4754880" y="1920240"/>
            <a:ext cx="4114800" cy="1463040"/>
          </a:xfrm>
          <a:prstGeom prst="rect">
            <a:avLst/>
          </a:prstGeom>
        </p:spPr>
        <p:txBody>
          <a:bodyPr wrap="square" lIns="0" tIns="0" rIns="0" bIns="0"/>
          <a:lstStyle>
            <a:lvl1pPr marL="0" indent="0">
              <a:lnSpc>
                <a:spcPct val="100000"/>
              </a:lnSpc>
              <a:spcBef>
                <a:spcPts val="0"/>
              </a:spcBef>
              <a:spcAft>
                <a:spcPts val="600"/>
              </a:spcAft>
              <a:buClr>
                <a:schemeClr val="accent4"/>
              </a:buClr>
              <a:buNone/>
              <a:defRPr sz="20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None/>
              <a:defRPr sz="18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3pPr>
            <a:lvl4pPr marL="4114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4pPr>
            <a:lvl5pPr marL="6400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25" name="Text Placeholder 3"/>
          <p:cNvSpPr>
            <a:spLocks noGrp="1"/>
          </p:cNvSpPr>
          <p:nvPr>
            <p:ph type="body" sz="quarter" idx="35" hasCustomPrompt="1"/>
          </p:nvPr>
        </p:nvSpPr>
        <p:spPr>
          <a:xfrm>
            <a:off x="4754880" y="1371600"/>
            <a:ext cx="4114800" cy="548640"/>
          </a:xfrm>
          <a:prstGeom prst="rect">
            <a:avLst/>
          </a:prstGeom>
        </p:spPr>
        <p:txBody>
          <a:bodyPr lIns="0" tIns="0" rIns="0" bIns="0"/>
          <a:lstStyle>
            <a:lvl1pPr marL="0" indent="0">
              <a:lnSpc>
                <a:spcPct val="100000"/>
              </a:lnSpc>
              <a:spcBef>
                <a:spcPts val="0"/>
              </a:spcBef>
              <a:buNone/>
              <a:defRPr sz="1600" b="1">
                <a:latin typeface="Arial" panose="020B0604020202020204" pitchFamily="34" charset="0"/>
                <a:cs typeface="Arial" panose="020B0604020202020204" pitchFamily="34" charset="0"/>
              </a:defRPr>
            </a:lvl1pPr>
            <a:lvl2pPr marL="0" indent="0">
              <a:lnSpc>
                <a:spcPct val="100000"/>
              </a:lnSpc>
              <a:spcBef>
                <a:spcPts val="0"/>
              </a:spcBef>
              <a:buNone/>
              <a:defRPr sz="15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27" name="Content Placeholder 2"/>
          <p:cNvSpPr>
            <a:spLocks noGrp="1"/>
          </p:cNvSpPr>
          <p:nvPr>
            <p:ph sz="quarter" idx="37" hasCustomPrompt="1"/>
          </p:nvPr>
        </p:nvSpPr>
        <p:spPr>
          <a:xfrm>
            <a:off x="4754880" y="3749040"/>
            <a:ext cx="4114800" cy="2011680"/>
          </a:xfrm>
          <a:prstGeom prst="rect">
            <a:avLst/>
          </a:prstGeom>
        </p:spPr>
        <p:txBody>
          <a:bodyPr wrap="square" lIns="0" tIns="0" rIns="0" bIns="0"/>
          <a:lstStyle>
            <a:lvl1pPr marL="0" indent="0">
              <a:lnSpc>
                <a:spcPct val="100000"/>
              </a:lnSpc>
              <a:spcBef>
                <a:spcPts val="0"/>
              </a:spcBef>
              <a:spcAft>
                <a:spcPts val="600"/>
              </a:spcAft>
              <a:buClr>
                <a:schemeClr val="accent4"/>
              </a:buClr>
              <a:buNone/>
              <a:defRPr sz="20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None/>
              <a:defRPr sz="18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3pPr>
            <a:lvl4pPr marL="4114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4pPr>
            <a:lvl5pPr marL="6400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3" name="Slide Number Placeholder 9"/>
          <p:cNvSpPr>
            <a:spLocks noGrp="1"/>
          </p:cNvSpPr>
          <p:nvPr>
            <p:ph type="sldNum" sz="quarter" idx="10"/>
          </p:nvPr>
        </p:nvSpPr>
        <p:spPr>
          <a:xfrm>
            <a:off x="8503920" y="6533806"/>
            <a:ext cx="365760" cy="182880"/>
          </a:xfrm>
        </p:spPr>
        <p:txBody>
          <a:bodyPr/>
          <a:lstStyle/>
          <a:p>
            <a:fld id="{8DEE4CCE-E124-4EEF-808B-DF88997C2318}" type="slidenum">
              <a:rPr lang="en-US" smtClean="0"/>
              <a:t>‹#›</a:t>
            </a:fld>
            <a:endParaRPr lang="en-US" dirty="0"/>
          </a:p>
        </p:txBody>
      </p:sp>
      <p:sp>
        <p:nvSpPr>
          <p:cNvPr id="14" name="Title 1"/>
          <p:cNvSpPr>
            <a:spLocks noGrp="1"/>
          </p:cNvSpPr>
          <p:nvPr>
            <p:ph type="title" hasCustomPrompt="1"/>
          </p:nvPr>
        </p:nvSpPr>
        <p:spPr>
          <a:xfrm>
            <a:off x="274320" y="210312"/>
            <a:ext cx="6400800" cy="731520"/>
          </a:xfrm>
          <a:prstGeom prst="rect">
            <a:avLst/>
          </a:prstGeom>
        </p:spPr>
        <p:txBody>
          <a:bodyPr lIns="0" tIns="0" rIns="0" bIns="0"/>
          <a:lstStyle>
            <a:lvl1pPr algn="l">
              <a:defRPr sz="2600" b="1">
                <a:solidFill>
                  <a:schemeClr val="accent1"/>
                </a:solidFill>
                <a:latin typeface="Arial" panose="020B0604020202020204" pitchFamily="34" charset="0"/>
                <a:cs typeface="Arial" panose="020B0604020202020204" pitchFamily="34" charset="0"/>
              </a:defRPr>
            </a:lvl1pPr>
          </a:lstStyle>
          <a:p>
            <a:r>
              <a:rPr lang="en-US" dirty="0"/>
              <a:t>Slide title</a:t>
            </a:r>
          </a:p>
        </p:txBody>
      </p:sp>
    </p:spTree>
    <p:extLst>
      <p:ext uri="{BB962C8B-B14F-4D97-AF65-F5344CB8AC3E}">
        <p14:creationId xmlns:p14="http://schemas.microsoft.com/office/powerpoint/2010/main" val="36811163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 Content :: Left with No Titles">
    <p:spTree>
      <p:nvGrpSpPr>
        <p:cNvPr id="1" name=""/>
        <p:cNvGrpSpPr/>
        <p:nvPr/>
      </p:nvGrpSpPr>
      <p:grpSpPr>
        <a:xfrm>
          <a:off x="0" y="0"/>
          <a:ext cx="0" cy="0"/>
          <a:chOff x="0" y="0"/>
          <a:chExt cx="0" cy="0"/>
        </a:xfrm>
      </p:grpSpPr>
      <p:sp>
        <p:nvSpPr>
          <p:cNvPr id="16" name="Text Placeholder 3"/>
          <p:cNvSpPr>
            <a:spLocks noGrp="1"/>
          </p:cNvSpPr>
          <p:nvPr>
            <p:ph type="body" sz="quarter" idx="26" hasCustomPrompt="1"/>
          </p:nvPr>
        </p:nvSpPr>
        <p:spPr>
          <a:xfrm>
            <a:off x="274320" y="5948501"/>
            <a:ext cx="8595360"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7" name="Content Placeholder 2"/>
          <p:cNvSpPr>
            <a:spLocks noGrp="1"/>
          </p:cNvSpPr>
          <p:nvPr>
            <p:ph sz="quarter" idx="30" hasCustomPrompt="1"/>
          </p:nvPr>
        </p:nvSpPr>
        <p:spPr>
          <a:xfrm>
            <a:off x="3200400" y="1920240"/>
            <a:ext cx="2743200" cy="1463040"/>
          </a:xfrm>
          <a:prstGeom prst="rect">
            <a:avLst/>
          </a:prstGeom>
        </p:spPr>
        <p:txBody>
          <a:bodyPr wrap="square" lIns="0" tIns="0" rIns="0" bIns="0"/>
          <a:lstStyle>
            <a:lvl1pPr marL="0" indent="0">
              <a:lnSpc>
                <a:spcPct val="100000"/>
              </a:lnSpc>
              <a:spcBef>
                <a:spcPts val="0"/>
              </a:spcBef>
              <a:spcAft>
                <a:spcPts val="600"/>
              </a:spcAft>
              <a:buClr>
                <a:schemeClr val="accent4"/>
              </a:buClr>
              <a:buNone/>
              <a:defRPr sz="20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None/>
              <a:defRPr sz="18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3pPr>
            <a:lvl4pPr marL="4114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4pPr>
            <a:lvl5pPr marL="6400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25" name="Text Placeholder 3"/>
          <p:cNvSpPr>
            <a:spLocks noGrp="1"/>
          </p:cNvSpPr>
          <p:nvPr>
            <p:ph type="body" sz="quarter" idx="31" hasCustomPrompt="1"/>
          </p:nvPr>
        </p:nvSpPr>
        <p:spPr>
          <a:xfrm>
            <a:off x="3200400" y="1371600"/>
            <a:ext cx="2743200" cy="548640"/>
          </a:xfrm>
          <a:prstGeom prst="rect">
            <a:avLst/>
          </a:prstGeom>
        </p:spPr>
        <p:txBody>
          <a:bodyPr lIns="0" tIns="0" rIns="0" bIns="0"/>
          <a:lstStyle>
            <a:lvl1pPr marL="0" indent="0">
              <a:lnSpc>
                <a:spcPct val="100000"/>
              </a:lnSpc>
              <a:spcBef>
                <a:spcPts val="0"/>
              </a:spcBef>
              <a:buNone/>
              <a:defRPr sz="1600" b="1">
                <a:latin typeface="Arial" panose="020B0604020202020204" pitchFamily="34" charset="0"/>
                <a:cs typeface="Arial" panose="020B0604020202020204" pitchFamily="34" charset="0"/>
              </a:defRPr>
            </a:lvl1pPr>
            <a:lvl2pPr marL="0" indent="0">
              <a:lnSpc>
                <a:spcPct val="100000"/>
              </a:lnSpc>
              <a:spcBef>
                <a:spcPts val="0"/>
              </a:spcBef>
              <a:buNone/>
              <a:defRPr sz="15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26" name="Text Placeholder 3"/>
          <p:cNvSpPr>
            <a:spLocks noGrp="1"/>
          </p:cNvSpPr>
          <p:nvPr>
            <p:ph type="body" sz="quarter" idx="32" hasCustomPrompt="1"/>
          </p:nvPr>
        </p:nvSpPr>
        <p:spPr>
          <a:xfrm>
            <a:off x="3200400" y="3749040"/>
            <a:ext cx="2743200" cy="548640"/>
          </a:xfrm>
          <a:prstGeom prst="rect">
            <a:avLst/>
          </a:prstGeom>
        </p:spPr>
        <p:txBody>
          <a:bodyPr lIns="0" tIns="0" rIns="0" bIns="0"/>
          <a:lstStyle>
            <a:lvl1pPr marL="0" indent="0">
              <a:lnSpc>
                <a:spcPct val="100000"/>
              </a:lnSpc>
              <a:spcBef>
                <a:spcPts val="0"/>
              </a:spcBef>
              <a:buNone/>
              <a:defRPr sz="1600" b="1">
                <a:latin typeface="Arial" panose="020B0604020202020204" pitchFamily="34" charset="0"/>
                <a:cs typeface="Arial" panose="020B0604020202020204" pitchFamily="34" charset="0"/>
              </a:defRPr>
            </a:lvl1pPr>
            <a:lvl2pPr marL="0" indent="0">
              <a:lnSpc>
                <a:spcPct val="100000"/>
              </a:lnSpc>
              <a:spcBef>
                <a:spcPts val="0"/>
              </a:spcBef>
              <a:buNone/>
              <a:defRPr sz="15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27" name="Content Placeholder 2"/>
          <p:cNvSpPr>
            <a:spLocks noGrp="1"/>
          </p:cNvSpPr>
          <p:nvPr>
            <p:ph sz="quarter" idx="33" hasCustomPrompt="1"/>
          </p:nvPr>
        </p:nvSpPr>
        <p:spPr>
          <a:xfrm>
            <a:off x="3200400" y="4297680"/>
            <a:ext cx="2743200" cy="1463040"/>
          </a:xfrm>
          <a:prstGeom prst="rect">
            <a:avLst/>
          </a:prstGeom>
        </p:spPr>
        <p:txBody>
          <a:bodyPr wrap="square" lIns="0" tIns="0" rIns="0" bIns="0"/>
          <a:lstStyle>
            <a:lvl1pPr marL="0" indent="0">
              <a:lnSpc>
                <a:spcPct val="100000"/>
              </a:lnSpc>
              <a:spcBef>
                <a:spcPts val="0"/>
              </a:spcBef>
              <a:spcAft>
                <a:spcPts val="600"/>
              </a:spcAft>
              <a:buClr>
                <a:schemeClr val="accent4"/>
              </a:buClr>
              <a:buNone/>
              <a:defRPr sz="20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None/>
              <a:defRPr sz="18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3pPr>
            <a:lvl4pPr marL="4114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4pPr>
            <a:lvl5pPr marL="6400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28" name="Content Placeholder 2"/>
          <p:cNvSpPr>
            <a:spLocks noGrp="1"/>
          </p:cNvSpPr>
          <p:nvPr>
            <p:ph sz="quarter" idx="34" hasCustomPrompt="1"/>
          </p:nvPr>
        </p:nvSpPr>
        <p:spPr>
          <a:xfrm>
            <a:off x="6126480" y="1920240"/>
            <a:ext cx="2743200" cy="1463040"/>
          </a:xfrm>
          <a:prstGeom prst="rect">
            <a:avLst/>
          </a:prstGeom>
        </p:spPr>
        <p:txBody>
          <a:bodyPr wrap="square" lIns="0" tIns="0" rIns="0" bIns="0"/>
          <a:lstStyle>
            <a:lvl1pPr marL="0" indent="0">
              <a:lnSpc>
                <a:spcPct val="100000"/>
              </a:lnSpc>
              <a:spcBef>
                <a:spcPts val="0"/>
              </a:spcBef>
              <a:spcAft>
                <a:spcPts val="600"/>
              </a:spcAft>
              <a:buClr>
                <a:schemeClr val="accent4"/>
              </a:buClr>
              <a:buNone/>
              <a:defRPr sz="20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None/>
              <a:defRPr sz="18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3pPr>
            <a:lvl4pPr marL="4114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4pPr>
            <a:lvl5pPr marL="6400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29" name="Text Placeholder 3"/>
          <p:cNvSpPr>
            <a:spLocks noGrp="1"/>
          </p:cNvSpPr>
          <p:nvPr>
            <p:ph type="body" sz="quarter" idx="35" hasCustomPrompt="1"/>
          </p:nvPr>
        </p:nvSpPr>
        <p:spPr>
          <a:xfrm>
            <a:off x="6126480" y="1371600"/>
            <a:ext cx="2743200" cy="548640"/>
          </a:xfrm>
          <a:prstGeom prst="rect">
            <a:avLst/>
          </a:prstGeom>
        </p:spPr>
        <p:txBody>
          <a:bodyPr lIns="0" tIns="0" rIns="0" bIns="0"/>
          <a:lstStyle>
            <a:lvl1pPr marL="0" indent="0">
              <a:lnSpc>
                <a:spcPct val="100000"/>
              </a:lnSpc>
              <a:spcBef>
                <a:spcPts val="0"/>
              </a:spcBef>
              <a:buNone/>
              <a:defRPr sz="1600" b="1">
                <a:latin typeface="Arial" panose="020B0604020202020204" pitchFamily="34" charset="0"/>
                <a:cs typeface="Arial" panose="020B0604020202020204" pitchFamily="34" charset="0"/>
              </a:defRPr>
            </a:lvl1pPr>
            <a:lvl2pPr marL="0" indent="0">
              <a:lnSpc>
                <a:spcPct val="100000"/>
              </a:lnSpc>
              <a:spcBef>
                <a:spcPts val="0"/>
              </a:spcBef>
              <a:buNone/>
              <a:defRPr sz="15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30" name="Text Placeholder 3"/>
          <p:cNvSpPr>
            <a:spLocks noGrp="1"/>
          </p:cNvSpPr>
          <p:nvPr>
            <p:ph type="body" sz="quarter" idx="36" hasCustomPrompt="1"/>
          </p:nvPr>
        </p:nvSpPr>
        <p:spPr>
          <a:xfrm>
            <a:off x="6126480" y="3749040"/>
            <a:ext cx="2743200" cy="548640"/>
          </a:xfrm>
          <a:prstGeom prst="rect">
            <a:avLst/>
          </a:prstGeom>
        </p:spPr>
        <p:txBody>
          <a:bodyPr lIns="0" tIns="0" rIns="0" bIns="0"/>
          <a:lstStyle>
            <a:lvl1pPr marL="0" indent="0">
              <a:lnSpc>
                <a:spcPct val="100000"/>
              </a:lnSpc>
              <a:spcBef>
                <a:spcPts val="0"/>
              </a:spcBef>
              <a:buNone/>
              <a:defRPr sz="1600" b="1">
                <a:latin typeface="Arial" panose="020B0604020202020204" pitchFamily="34" charset="0"/>
                <a:cs typeface="Arial" panose="020B0604020202020204" pitchFamily="34" charset="0"/>
              </a:defRPr>
            </a:lvl1pPr>
            <a:lvl2pPr marL="0" indent="0">
              <a:lnSpc>
                <a:spcPct val="100000"/>
              </a:lnSpc>
              <a:spcBef>
                <a:spcPts val="0"/>
              </a:spcBef>
              <a:buNone/>
              <a:defRPr sz="15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31" name="Content Placeholder 2"/>
          <p:cNvSpPr>
            <a:spLocks noGrp="1"/>
          </p:cNvSpPr>
          <p:nvPr>
            <p:ph sz="quarter" idx="37" hasCustomPrompt="1"/>
          </p:nvPr>
        </p:nvSpPr>
        <p:spPr>
          <a:xfrm>
            <a:off x="6126480" y="4297680"/>
            <a:ext cx="2743200" cy="1463040"/>
          </a:xfrm>
          <a:prstGeom prst="rect">
            <a:avLst/>
          </a:prstGeom>
        </p:spPr>
        <p:txBody>
          <a:bodyPr wrap="square" lIns="0" tIns="0" rIns="0" bIns="0"/>
          <a:lstStyle>
            <a:lvl1pPr marL="0" indent="0">
              <a:lnSpc>
                <a:spcPct val="100000"/>
              </a:lnSpc>
              <a:spcBef>
                <a:spcPts val="0"/>
              </a:spcBef>
              <a:spcAft>
                <a:spcPts val="600"/>
              </a:spcAft>
              <a:buClr>
                <a:schemeClr val="accent4"/>
              </a:buClr>
              <a:buNone/>
              <a:defRPr sz="20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None/>
              <a:defRPr sz="18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3pPr>
            <a:lvl4pPr marL="4114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4pPr>
            <a:lvl5pPr marL="6400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8" name="Content Placeholder 2"/>
          <p:cNvSpPr>
            <a:spLocks noGrp="1"/>
          </p:cNvSpPr>
          <p:nvPr>
            <p:ph sz="quarter" idx="38" hasCustomPrompt="1"/>
          </p:nvPr>
        </p:nvSpPr>
        <p:spPr>
          <a:xfrm>
            <a:off x="274320" y="1371600"/>
            <a:ext cx="2743200" cy="4389120"/>
          </a:xfrm>
          <a:prstGeom prst="rect">
            <a:avLst/>
          </a:prstGeom>
        </p:spPr>
        <p:txBody>
          <a:bodyPr wrap="square" lIns="0" tIns="0" rIns="0" bIns="0"/>
          <a:lstStyle>
            <a:lvl1pPr marL="0" indent="0">
              <a:lnSpc>
                <a:spcPct val="100000"/>
              </a:lnSpc>
              <a:spcBef>
                <a:spcPts val="0"/>
              </a:spcBef>
              <a:spcAft>
                <a:spcPts val="600"/>
              </a:spcAft>
              <a:buClr>
                <a:schemeClr val="accent4"/>
              </a:buClr>
              <a:buNone/>
              <a:defRPr sz="20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None/>
              <a:defRPr sz="18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3pPr>
            <a:lvl4pPr marL="4114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4pPr>
            <a:lvl5pPr marL="6400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5" name="Slide Number Placeholder 9"/>
          <p:cNvSpPr>
            <a:spLocks noGrp="1"/>
          </p:cNvSpPr>
          <p:nvPr>
            <p:ph type="sldNum" sz="quarter" idx="10"/>
          </p:nvPr>
        </p:nvSpPr>
        <p:spPr>
          <a:xfrm>
            <a:off x="8503920" y="6533806"/>
            <a:ext cx="365760" cy="182880"/>
          </a:xfrm>
        </p:spPr>
        <p:txBody>
          <a:bodyPr/>
          <a:lstStyle/>
          <a:p>
            <a:fld id="{8DEE4CCE-E124-4EEF-808B-DF88997C2318}" type="slidenum">
              <a:rPr lang="en-US" smtClean="0"/>
              <a:t>‹#›</a:t>
            </a:fld>
            <a:endParaRPr lang="en-US" dirty="0"/>
          </a:p>
        </p:txBody>
      </p:sp>
      <p:sp>
        <p:nvSpPr>
          <p:cNvPr id="14" name="Title 1"/>
          <p:cNvSpPr>
            <a:spLocks noGrp="1"/>
          </p:cNvSpPr>
          <p:nvPr>
            <p:ph type="title" hasCustomPrompt="1"/>
          </p:nvPr>
        </p:nvSpPr>
        <p:spPr>
          <a:xfrm>
            <a:off x="274320" y="210312"/>
            <a:ext cx="6400800" cy="731520"/>
          </a:xfrm>
          <a:prstGeom prst="rect">
            <a:avLst/>
          </a:prstGeom>
        </p:spPr>
        <p:txBody>
          <a:bodyPr lIns="0" tIns="0" rIns="0" bIns="0"/>
          <a:lstStyle>
            <a:lvl1pPr algn="l">
              <a:defRPr sz="2600" b="1">
                <a:solidFill>
                  <a:schemeClr val="accent1"/>
                </a:solidFill>
                <a:latin typeface="Arial" panose="020B0604020202020204" pitchFamily="34" charset="0"/>
                <a:cs typeface="Arial" panose="020B0604020202020204" pitchFamily="34" charset="0"/>
              </a:defRPr>
            </a:lvl1pPr>
          </a:lstStyle>
          <a:p>
            <a:r>
              <a:rPr lang="en-US" dirty="0"/>
              <a:t>Slide title</a:t>
            </a:r>
          </a:p>
        </p:txBody>
      </p:sp>
    </p:spTree>
    <p:extLst>
      <p:ext uri="{BB962C8B-B14F-4D97-AF65-F5344CB8AC3E}">
        <p14:creationId xmlns:p14="http://schemas.microsoft.com/office/powerpoint/2010/main" val="38385534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 Content :: Right with No Titles">
    <p:spTree>
      <p:nvGrpSpPr>
        <p:cNvPr id="1" name=""/>
        <p:cNvGrpSpPr/>
        <p:nvPr/>
      </p:nvGrpSpPr>
      <p:grpSpPr>
        <a:xfrm>
          <a:off x="0" y="0"/>
          <a:ext cx="0" cy="0"/>
          <a:chOff x="0" y="0"/>
          <a:chExt cx="0" cy="0"/>
        </a:xfrm>
      </p:grpSpPr>
      <p:sp>
        <p:nvSpPr>
          <p:cNvPr id="16" name="Text Placeholder 3"/>
          <p:cNvSpPr>
            <a:spLocks noGrp="1"/>
          </p:cNvSpPr>
          <p:nvPr>
            <p:ph type="body" sz="quarter" idx="26" hasCustomPrompt="1"/>
          </p:nvPr>
        </p:nvSpPr>
        <p:spPr>
          <a:xfrm>
            <a:off x="274320" y="5948501"/>
            <a:ext cx="8595360"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7" name="Content Placeholder 2"/>
          <p:cNvSpPr>
            <a:spLocks noGrp="1"/>
          </p:cNvSpPr>
          <p:nvPr>
            <p:ph sz="quarter" idx="30" hasCustomPrompt="1"/>
          </p:nvPr>
        </p:nvSpPr>
        <p:spPr>
          <a:xfrm>
            <a:off x="274320" y="1920240"/>
            <a:ext cx="2743200" cy="1463040"/>
          </a:xfrm>
          <a:prstGeom prst="rect">
            <a:avLst/>
          </a:prstGeom>
        </p:spPr>
        <p:txBody>
          <a:bodyPr wrap="square" lIns="0" tIns="0" rIns="0" bIns="0"/>
          <a:lstStyle>
            <a:lvl1pPr marL="0" indent="0">
              <a:lnSpc>
                <a:spcPct val="100000"/>
              </a:lnSpc>
              <a:spcBef>
                <a:spcPts val="0"/>
              </a:spcBef>
              <a:spcAft>
                <a:spcPts val="600"/>
              </a:spcAft>
              <a:buClr>
                <a:schemeClr val="accent4"/>
              </a:buClr>
              <a:buNone/>
              <a:defRPr sz="20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None/>
              <a:defRPr sz="18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3pPr>
            <a:lvl4pPr marL="4114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4pPr>
            <a:lvl5pPr marL="6400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25" name="Text Placeholder 3"/>
          <p:cNvSpPr>
            <a:spLocks noGrp="1"/>
          </p:cNvSpPr>
          <p:nvPr>
            <p:ph type="body" sz="quarter" idx="31" hasCustomPrompt="1"/>
          </p:nvPr>
        </p:nvSpPr>
        <p:spPr>
          <a:xfrm>
            <a:off x="274320" y="1371600"/>
            <a:ext cx="2743200" cy="548640"/>
          </a:xfrm>
          <a:prstGeom prst="rect">
            <a:avLst/>
          </a:prstGeom>
        </p:spPr>
        <p:txBody>
          <a:bodyPr lIns="0" tIns="0" rIns="0" bIns="0"/>
          <a:lstStyle>
            <a:lvl1pPr marL="0" indent="0">
              <a:lnSpc>
                <a:spcPct val="100000"/>
              </a:lnSpc>
              <a:spcBef>
                <a:spcPts val="0"/>
              </a:spcBef>
              <a:buNone/>
              <a:defRPr sz="1600" b="1">
                <a:latin typeface="Arial" panose="020B0604020202020204" pitchFamily="34" charset="0"/>
                <a:cs typeface="Arial" panose="020B0604020202020204" pitchFamily="34" charset="0"/>
              </a:defRPr>
            </a:lvl1pPr>
            <a:lvl2pPr marL="0" indent="0">
              <a:lnSpc>
                <a:spcPct val="100000"/>
              </a:lnSpc>
              <a:spcBef>
                <a:spcPts val="0"/>
              </a:spcBef>
              <a:buNone/>
              <a:defRPr sz="15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26" name="Text Placeholder 3"/>
          <p:cNvSpPr>
            <a:spLocks noGrp="1"/>
          </p:cNvSpPr>
          <p:nvPr>
            <p:ph type="body" sz="quarter" idx="32" hasCustomPrompt="1"/>
          </p:nvPr>
        </p:nvSpPr>
        <p:spPr>
          <a:xfrm>
            <a:off x="274320" y="3749040"/>
            <a:ext cx="2743200" cy="548640"/>
          </a:xfrm>
          <a:prstGeom prst="rect">
            <a:avLst/>
          </a:prstGeom>
        </p:spPr>
        <p:txBody>
          <a:bodyPr lIns="0" tIns="0" rIns="0" bIns="0"/>
          <a:lstStyle>
            <a:lvl1pPr marL="0" indent="0">
              <a:lnSpc>
                <a:spcPct val="100000"/>
              </a:lnSpc>
              <a:spcBef>
                <a:spcPts val="0"/>
              </a:spcBef>
              <a:buNone/>
              <a:defRPr sz="1600" b="1">
                <a:latin typeface="Arial" panose="020B0604020202020204" pitchFamily="34" charset="0"/>
                <a:cs typeface="Arial" panose="020B0604020202020204" pitchFamily="34" charset="0"/>
              </a:defRPr>
            </a:lvl1pPr>
            <a:lvl2pPr marL="0" indent="0">
              <a:lnSpc>
                <a:spcPct val="100000"/>
              </a:lnSpc>
              <a:spcBef>
                <a:spcPts val="0"/>
              </a:spcBef>
              <a:buNone/>
              <a:defRPr sz="15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27" name="Content Placeholder 2"/>
          <p:cNvSpPr>
            <a:spLocks noGrp="1"/>
          </p:cNvSpPr>
          <p:nvPr>
            <p:ph sz="quarter" idx="33" hasCustomPrompt="1"/>
          </p:nvPr>
        </p:nvSpPr>
        <p:spPr>
          <a:xfrm>
            <a:off x="274320" y="4297680"/>
            <a:ext cx="2743200" cy="1463040"/>
          </a:xfrm>
          <a:prstGeom prst="rect">
            <a:avLst/>
          </a:prstGeom>
        </p:spPr>
        <p:txBody>
          <a:bodyPr wrap="square" lIns="0" tIns="0" rIns="0" bIns="0"/>
          <a:lstStyle>
            <a:lvl1pPr marL="0" indent="0">
              <a:lnSpc>
                <a:spcPct val="100000"/>
              </a:lnSpc>
              <a:spcBef>
                <a:spcPts val="0"/>
              </a:spcBef>
              <a:spcAft>
                <a:spcPts val="600"/>
              </a:spcAft>
              <a:buClr>
                <a:schemeClr val="accent4"/>
              </a:buClr>
              <a:buNone/>
              <a:defRPr sz="20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None/>
              <a:defRPr sz="18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3pPr>
            <a:lvl4pPr marL="4114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4pPr>
            <a:lvl5pPr marL="6400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28" name="Content Placeholder 2"/>
          <p:cNvSpPr>
            <a:spLocks noGrp="1"/>
          </p:cNvSpPr>
          <p:nvPr>
            <p:ph sz="quarter" idx="34" hasCustomPrompt="1"/>
          </p:nvPr>
        </p:nvSpPr>
        <p:spPr>
          <a:xfrm>
            <a:off x="3200400" y="1920240"/>
            <a:ext cx="2743200" cy="1463040"/>
          </a:xfrm>
          <a:prstGeom prst="rect">
            <a:avLst/>
          </a:prstGeom>
        </p:spPr>
        <p:txBody>
          <a:bodyPr wrap="square" lIns="0" tIns="0" rIns="0" bIns="0"/>
          <a:lstStyle>
            <a:lvl1pPr marL="0" indent="0">
              <a:lnSpc>
                <a:spcPct val="100000"/>
              </a:lnSpc>
              <a:spcBef>
                <a:spcPts val="0"/>
              </a:spcBef>
              <a:spcAft>
                <a:spcPts val="600"/>
              </a:spcAft>
              <a:buClr>
                <a:schemeClr val="accent4"/>
              </a:buClr>
              <a:buNone/>
              <a:defRPr sz="20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None/>
              <a:defRPr sz="18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3pPr>
            <a:lvl4pPr marL="4114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4pPr>
            <a:lvl5pPr marL="6400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29" name="Text Placeholder 3"/>
          <p:cNvSpPr>
            <a:spLocks noGrp="1"/>
          </p:cNvSpPr>
          <p:nvPr>
            <p:ph type="body" sz="quarter" idx="35" hasCustomPrompt="1"/>
          </p:nvPr>
        </p:nvSpPr>
        <p:spPr>
          <a:xfrm>
            <a:off x="3200400" y="1371600"/>
            <a:ext cx="2743200" cy="548640"/>
          </a:xfrm>
          <a:prstGeom prst="rect">
            <a:avLst/>
          </a:prstGeom>
        </p:spPr>
        <p:txBody>
          <a:bodyPr lIns="0" tIns="0" rIns="0" bIns="0"/>
          <a:lstStyle>
            <a:lvl1pPr marL="0" indent="0">
              <a:lnSpc>
                <a:spcPct val="100000"/>
              </a:lnSpc>
              <a:spcBef>
                <a:spcPts val="0"/>
              </a:spcBef>
              <a:buNone/>
              <a:defRPr sz="1600" b="1">
                <a:latin typeface="Arial" panose="020B0604020202020204" pitchFamily="34" charset="0"/>
                <a:cs typeface="Arial" panose="020B0604020202020204" pitchFamily="34" charset="0"/>
              </a:defRPr>
            </a:lvl1pPr>
            <a:lvl2pPr marL="0" indent="0">
              <a:lnSpc>
                <a:spcPct val="100000"/>
              </a:lnSpc>
              <a:spcBef>
                <a:spcPts val="0"/>
              </a:spcBef>
              <a:buNone/>
              <a:defRPr sz="15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30" name="Text Placeholder 3"/>
          <p:cNvSpPr>
            <a:spLocks noGrp="1"/>
          </p:cNvSpPr>
          <p:nvPr>
            <p:ph type="body" sz="quarter" idx="36" hasCustomPrompt="1"/>
          </p:nvPr>
        </p:nvSpPr>
        <p:spPr>
          <a:xfrm>
            <a:off x="3200400" y="3749040"/>
            <a:ext cx="2743200" cy="548640"/>
          </a:xfrm>
          <a:prstGeom prst="rect">
            <a:avLst/>
          </a:prstGeom>
        </p:spPr>
        <p:txBody>
          <a:bodyPr lIns="0" tIns="0" rIns="0" bIns="0"/>
          <a:lstStyle>
            <a:lvl1pPr marL="0" indent="0">
              <a:lnSpc>
                <a:spcPct val="100000"/>
              </a:lnSpc>
              <a:spcBef>
                <a:spcPts val="0"/>
              </a:spcBef>
              <a:buNone/>
              <a:defRPr sz="1600" b="1">
                <a:latin typeface="Arial" panose="020B0604020202020204" pitchFamily="34" charset="0"/>
                <a:cs typeface="Arial" panose="020B0604020202020204" pitchFamily="34" charset="0"/>
              </a:defRPr>
            </a:lvl1pPr>
            <a:lvl2pPr marL="0" indent="0">
              <a:lnSpc>
                <a:spcPct val="100000"/>
              </a:lnSpc>
              <a:spcBef>
                <a:spcPts val="0"/>
              </a:spcBef>
              <a:buNone/>
              <a:defRPr sz="15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31" name="Content Placeholder 2"/>
          <p:cNvSpPr>
            <a:spLocks noGrp="1"/>
          </p:cNvSpPr>
          <p:nvPr>
            <p:ph sz="quarter" idx="37" hasCustomPrompt="1"/>
          </p:nvPr>
        </p:nvSpPr>
        <p:spPr>
          <a:xfrm>
            <a:off x="3200400" y="4297680"/>
            <a:ext cx="2743200" cy="1463040"/>
          </a:xfrm>
          <a:prstGeom prst="rect">
            <a:avLst/>
          </a:prstGeom>
        </p:spPr>
        <p:txBody>
          <a:bodyPr wrap="square" lIns="0" tIns="0" rIns="0" bIns="0"/>
          <a:lstStyle>
            <a:lvl1pPr marL="0" indent="0">
              <a:lnSpc>
                <a:spcPct val="100000"/>
              </a:lnSpc>
              <a:spcBef>
                <a:spcPts val="0"/>
              </a:spcBef>
              <a:spcAft>
                <a:spcPts val="600"/>
              </a:spcAft>
              <a:buClr>
                <a:schemeClr val="accent4"/>
              </a:buClr>
              <a:buNone/>
              <a:defRPr sz="20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None/>
              <a:defRPr sz="18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3pPr>
            <a:lvl4pPr marL="4114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4pPr>
            <a:lvl5pPr marL="6400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8" name="Content Placeholder 2"/>
          <p:cNvSpPr>
            <a:spLocks noGrp="1"/>
          </p:cNvSpPr>
          <p:nvPr>
            <p:ph sz="quarter" idx="38" hasCustomPrompt="1"/>
          </p:nvPr>
        </p:nvSpPr>
        <p:spPr>
          <a:xfrm>
            <a:off x="6126480" y="1371600"/>
            <a:ext cx="2743200" cy="4389120"/>
          </a:xfrm>
          <a:prstGeom prst="rect">
            <a:avLst/>
          </a:prstGeom>
        </p:spPr>
        <p:txBody>
          <a:bodyPr wrap="square" lIns="0" tIns="0" rIns="0" bIns="0"/>
          <a:lstStyle>
            <a:lvl1pPr marL="0" indent="0">
              <a:lnSpc>
                <a:spcPct val="100000"/>
              </a:lnSpc>
              <a:spcBef>
                <a:spcPts val="0"/>
              </a:spcBef>
              <a:spcAft>
                <a:spcPts val="600"/>
              </a:spcAft>
              <a:buClr>
                <a:schemeClr val="accent4"/>
              </a:buClr>
              <a:buNone/>
              <a:defRPr sz="20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None/>
              <a:defRPr sz="18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3pPr>
            <a:lvl4pPr marL="4114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4pPr>
            <a:lvl5pPr marL="6400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5" name="Slide Number Placeholder 9"/>
          <p:cNvSpPr>
            <a:spLocks noGrp="1"/>
          </p:cNvSpPr>
          <p:nvPr>
            <p:ph type="sldNum" sz="quarter" idx="10"/>
          </p:nvPr>
        </p:nvSpPr>
        <p:spPr>
          <a:xfrm>
            <a:off x="8503920" y="6533806"/>
            <a:ext cx="365760" cy="182880"/>
          </a:xfrm>
        </p:spPr>
        <p:txBody>
          <a:bodyPr/>
          <a:lstStyle/>
          <a:p>
            <a:fld id="{8DEE4CCE-E124-4EEF-808B-DF88997C2318}" type="slidenum">
              <a:rPr lang="en-US" smtClean="0"/>
              <a:t>‹#›</a:t>
            </a:fld>
            <a:endParaRPr lang="en-US" dirty="0"/>
          </a:p>
        </p:txBody>
      </p:sp>
      <p:sp>
        <p:nvSpPr>
          <p:cNvPr id="14" name="Title 1"/>
          <p:cNvSpPr>
            <a:spLocks noGrp="1"/>
          </p:cNvSpPr>
          <p:nvPr>
            <p:ph type="title" hasCustomPrompt="1"/>
          </p:nvPr>
        </p:nvSpPr>
        <p:spPr>
          <a:xfrm>
            <a:off x="274320" y="210312"/>
            <a:ext cx="6400800" cy="731520"/>
          </a:xfrm>
          <a:prstGeom prst="rect">
            <a:avLst/>
          </a:prstGeom>
        </p:spPr>
        <p:txBody>
          <a:bodyPr lIns="0" tIns="0" rIns="0" bIns="0"/>
          <a:lstStyle>
            <a:lvl1pPr algn="l">
              <a:defRPr sz="2600" b="1">
                <a:solidFill>
                  <a:schemeClr val="accent1"/>
                </a:solidFill>
                <a:latin typeface="Arial" panose="020B0604020202020204" pitchFamily="34" charset="0"/>
                <a:cs typeface="Arial" panose="020B0604020202020204" pitchFamily="34" charset="0"/>
              </a:defRPr>
            </a:lvl1pPr>
          </a:lstStyle>
          <a:p>
            <a:r>
              <a:rPr lang="en-US" dirty="0"/>
              <a:t>Slide title</a:t>
            </a:r>
          </a:p>
        </p:txBody>
      </p:sp>
    </p:spTree>
    <p:extLst>
      <p:ext uri="{BB962C8B-B14F-4D97-AF65-F5344CB8AC3E}">
        <p14:creationId xmlns:p14="http://schemas.microsoft.com/office/powerpoint/2010/main" val="42725977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 Content with Titles">
    <p:spTree>
      <p:nvGrpSpPr>
        <p:cNvPr id="1" name=""/>
        <p:cNvGrpSpPr/>
        <p:nvPr/>
      </p:nvGrpSpPr>
      <p:grpSpPr>
        <a:xfrm>
          <a:off x="0" y="0"/>
          <a:ext cx="0" cy="0"/>
          <a:chOff x="0" y="0"/>
          <a:chExt cx="0" cy="0"/>
        </a:xfrm>
      </p:grpSpPr>
      <p:sp>
        <p:nvSpPr>
          <p:cNvPr id="26" name="Text Placeholder 3"/>
          <p:cNvSpPr>
            <a:spLocks noGrp="1"/>
          </p:cNvSpPr>
          <p:nvPr>
            <p:ph type="body" sz="quarter" idx="26" hasCustomPrompt="1"/>
          </p:nvPr>
        </p:nvSpPr>
        <p:spPr>
          <a:xfrm>
            <a:off x="274320" y="5948501"/>
            <a:ext cx="8595360"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25" name="Content Placeholder 2"/>
          <p:cNvSpPr>
            <a:spLocks noGrp="1"/>
          </p:cNvSpPr>
          <p:nvPr>
            <p:ph sz="quarter" idx="30" hasCustomPrompt="1"/>
          </p:nvPr>
        </p:nvSpPr>
        <p:spPr>
          <a:xfrm>
            <a:off x="274320" y="1920240"/>
            <a:ext cx="2743200" cy="1463040"/>
          </a:xfrm>
          <a:prstGeom prst="rect">
            <a:avLst/>
          </a:prstGeom>
        </p:spPr>
        <p:txBody>
          <a:bodyPr wrap="square" lIns="0" tIns="0" rIns="0" bIns="0"/>
          <a:lstStyle>
            <a:lvl1pPr marL="0" indent="0">
              <a:lnSpc>
                <a:spcPct val="100000"/>
              </a:lnSpc>
              <a:spcBef>
                <a:spcPts val="0"/>
              </a:spcBef>
              <a:spcAft>
                <a:spcPts val="600"/>
              </a:spcAft>
              <a:buClr>
                <a:schemeClr val="accent4"/>
              </a:buClr>
              <a:buNone/>
              <a:defRPr sz="20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None/>
              <a:defRPr sz="18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3pPr>
            <a:lvl4pPr marL="4114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4pPr>
            <a:lvl5pPr marL="6400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27" name="Text Placeholder 3"/>
          <p:cNvSpPr>
            <a:spLocks noGrp="1"/>
          </p:cNvSpPr>
          <p:nvPr>
            <p:ph type="body" sz="quarter" idx="31" hasCustomPrompt="1"/>
          </p:nvPr>
        </p:nvSpPr>
        <p:spPr>
          <a:xfrm>
            <a:off x="274320" y="1371600"/>
            <a:ext cx="2743200" cy="548640"/>
          </a:xfrm>
          <a:prstGeom prst="rect">
            <a:avLst/>
          </a:prstGeom>
        </p:spPr>
        <p:txBody>
          <a:bodyPr lIns="0" tIns="0" rIns="0" bIns="0"/>
          <a:lstStyle>
            <a:lvl1pPr marL="0" indent="0">
              <a:lnSpc>
                <a:spcPct val="100000"/>
              </a:lnSpc>
              <a:spcBef>
                <a:spcPts val="0"/>
              </a:spcBef>
              <a:buNone/>
              <a:defRPr sz="1600" b="1">
                <a:latin typeface="Arial" panose="020B0604020202020204" pitchFamily="34" charset="0"/>
                <a:cs typeface="Arial" panose="020B0604020202020204" pitchFamily="34" charset="0"/>
              </a:defRPr>
            </a:lvl1pPr>
            <a:lvl2pPr marL="0" indent="0">
              <a:lnSpc>
                <a:spcPct val="100000"/>
              </a:lnSpc>
              <a:spcBef>
                <a:spcPts val="0"/>
              </a:spcBef>
              <a:buNone/>
              <a:defRPr sz="15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28" name="Text Placeholder 3"/>
          <p:cNvSpPr>
            <a:spLocks noGrp="1"/>
          </p:cNvSpPr>
          <p:nvPr>
            <p:ph type="body" sz="quarter" idx="32" hasCustomPrompt="1"/>
          </p:nvPr>
        </p:nvSpPr>
        <p:spPr>
          <a:xfrm>
            <a:off x="274320" y="3749040"/>
            <a:ext cx="2743200" cy="548640"/>
          </a:xfrm>
          <a:prstGeom prst="rect">
            <a:avLst/>
          </a:prstGeom>
        </p:spPr>
        <p:txBody>
          <a:bodyPr lIns="0" tIns="0" rIns="0" bIns="0"/>
          <a:lstStyle>
            <a:lvl1pPr marL="0" indent="0">
              <a:lnSpc>
                <a:spcPct val="100000"/>
              </a:lnSpc>
              <a:spcBef>
                <a:spcPts val="0"/>
              </a:spcBef>
              <a:buNone/>
              <a:defRPr sz="1600" b="1">
                <a:latin typeface="Arial" panose="020B0604020202020204" pitchFamily="34" charset="0"/>
                <a:cs typeface="Arial" panose="020B0604020202020204" pitchFamily="34" charset="0"/>
              </a:defRPr>
            </a:lvl1pPr>
            <a:lvl2pPr marL="0" indent="0">
              <a:lnSpc>
                <a:spcPct val="100000"/>
              </a:lnSpc>
              <a:spcBef>
                <a:spcPts val="0"/>
              </a:spcBef>
              <a:buNone/>
              <a:defRPr sz="15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29" name="Content Placeholder 2"/>
          <p:cNvSpPr>
            <a:spLocks noGrp="1"/>
          </p:cNvSpPr>
          <p:nvPr>
            <p:ph sz="quarter" idx="33" hasCustomPrompt="1"/>
          </p:nvPr>
        </p:nvSpPr>
        <p:spPr>
          <a:xfrm>
            <a:off x="274320" y="4297680"/>
            <a:ext cx="2743200" cy="1463040"/>
          </a:xfrm>
          <a:prstGeom prst="rect">
            <a:avLst/>
          </a:prstGeom>
        </p:spPr>
        <p:txBody>
          <a:bodyPr wrap="square" lIns="0" tIns="0" rIns="0" bIns="0"/>
          <a:lstStyle>
            <a:lvl1pPr marL="0" indent="0">
              <a:lnSpc>
                <a:spcPct val="100000"/>
              </a:lnSpc>
              <a:spcBef>
                <a:spcPts val="0"/>
              </a:spcBef>
              <a:spcAft>
                <a:spcPts val="600"/>
              </a:spcAft>
              <a:buClr>
                <a:schemeClr val="accent4"/>
              </a:buClr>
              <a:buNone/>
              <a:defRPr sz="20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None/>
              <a:defRPr sz="18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3pPr>
            <a:lvl4pPr marL="4114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4pPr>
            <a:lvl5pPr marL="6400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30" name="Content Placeholder 2"/>
          <p:cNvSpPr>
            <a:spLocks noGrp="1"/>
          </p:cNvSpPr>
          <p:nvPr>
            <p:ph sz="quarter" idx="34" hasCustomPrompt="1"/>
          </p:nvPr>
        </p:nvSpPr>
        <p:spPr>
          <a:xfrm>
            <a:off x="3200400" y="1920240"/>
            <a:ext cx="2743200" cy="1463040"/>
          </a:xfrm>
          <a:prstGeom prst="rect">
            <a:avLst/>
          </a:prstGeom>
        </p:spPr>
        <p:txBody>
          <a:bodyPr wrap="square" lIns="0" tIns="0" rIns="0" bIns="0"/>
          <a:lstStyle>
            <a:lvl1pPr marL="0" indent="0">
              <a:lnSpc>
                <a:spcPct val="100000"/>
              </a:lnSpc>
              <a:spcBef>
                <a:spcPts val="0"/>
              </a:spcBef>
              <a:spcAft>
                <a:spcPts val="600"/>
              </a:spcAft>
              <a:buClr>
                <a:schemeClr val="accent4"/>
              </a:buClr>
              <a:buNone/>
              <a:defRPr sz="20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None/>
              <a:defRPr sz="18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3pPr>
            <a:lvl4pPr marL="4114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4pPr>
            <a:lvl5pPr marL="6400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31" name="Text Placeholder 3"/>
          <p:cNvSpPr>
            <a:spLocks noGrp="1"/>
          </p:cNvSpPr>
          <p:nvPr>
            <p:ph type="body" sz="quarter" idx="35" hasCustomPrompt="1"/>
          </p:nvPr>
        </p:nvSpPr>
        <p:spPr>
          <a:xfrm>
            <a:off x="3200400" y="1371600"/>
            <a:ext cx="2743200" cy="548640"/>
          </a:xfrm>
          <a:prstGeom prst="rect">
            <a:avLst/>
          </a:prstGeom>
        </p:spPr>
        <p:txBody>
          <a:bodyPr lIns="0" tIns="0" rIns="0" bIns="0"/>
          <a:lstStyle>
            <a:lvl1pPr marL="0" indent="0">
              <a:lnSpc>
                <a:spcPct val="100000"/>
              </a:lnSpc>
              <a:spcBef>
                <a:spcPts val="0"/>
              </a:spcBef>
              <a:buNone/>
              <a:defRPr sz="1600" b="1">
                <a:latin typeface="Arial" panose="020B0604020202020204" pitchFamily="34" charset="0"/>
                <a:cs typeface="Arial" panose="020B0604020202020204" pitchFamily="34" charset="0"/>
              </a:defRPr>
            </a:lvl1pPr>
            <a:lvl2pPr marL="0" indent="0">
              <a:lnSpc>
                <a:spcPct val="100000"/>
              </a:lnSpc>
              <a:spcBef>
                <a:spcPts val="0"/>
              </a:spcBef>
              <a:buNone/>
              <a:defRPr sz="15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32" name="Text Placeholder 3"/>
          <p:cNvSpPr>
            <a:spLocks noGrp="1"/>
          </p:cNvSpPr>
          <p:nvPr>
            <p:ph type="body" sz="quarter" idx="36" hasCustomPrompt="1"/>
          </p:nvPr>
        </p:nvSpPr>
        <p:spPr>
          <a:xfrm>
            <a:off x="3200400" y="3749040"/>
            <a:ext cx="2743200" cy="548640"/>
          </a:xfrm>
          <a:prstGeom prst="rect">
            <a:avLst/>
          </a:prstGeom>
        </p:spPr>
        <p:txBody>
          <a:bodyPr lIns="0" tIns="0" rIns="0" bIns="0"/>
          <a:lstStyle>
            <a:lvl1pPr marL="0" indent="0">
              <a:lnSpc>
                <a:spcPct val="100000"/>
              </a:lnSpc>
              <a:spcBef>
                <a:spcPts val="0"/>
              </a:spcBef>
              <a:buNone/>
              <a:defRPr sz="1600" b="1">
                <a:latin typeface="Arial" panose="020B0604020202020204" pitchFamily="34" charset="0"/>
                <a:cs typeface="Arial" panose="020B0604020202020204" pitchFamily="34" charset="0"/>
              </a:defRPr>
            </a:lvl1pPr>
            <a:lvl2pPr marL="0" indent="0">
              <a:lnSpc>
                <a:spcPct val="100000"/>
              </a:lnSpc>
              <a:spcBef>
                <a:spcPts val="0"/>
              </a:spcBef>
              <a:buNone/>
              <a:defRPr sz="15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33" name="Content Placeholder 2"/>
          <p:cNvSpPr>
            <a:spLocks noGrp="1"/>
          </p:cNvSpPr>
          <p:nvPr>
            <p:ph sz="quarter" idx="37" hasCustomPrompt="1"/>
          </p:nvPr>
        </p:nvSpPr>
        <p:spPr>
          <a:xfrm>
            <a:off x="3200400" y="4297680"/>
            <a:ext cx="2743200" cy="1463040"/>
          </a:xfrm>
          <a:prstGeom prst="rect">
            <a:avLst/>
          </a:prstGeom>
        </p:spPr>
        <p:txBody>
          <a:bodyPr wrap="square" lIns="0" tIns="0" rIns="0" bIns="0"/>
          <a:lstStyle>
            <a:lvl1pPr marL="0" indent="0">
              <a:lnSpc>
                <a:spcPct val="100000"/>
              </a:lnSpc>
              <a:spcBef>
                <a:spcPts val="0"/>
              </a:spcBef>
              <a:spcAft>
                <a:spcPts val="600"/>
              </a:spcAft>
              <a:buClr>
                <a:schemeClr val="accent4"/>
              </a:buClr>
              <a:buNone/>
              <a:defRPr sz="20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None/>
              <a:defRPr sz="18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3pPr>
            <a:lvl4pPr marL="4114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4pPr>
            <a:lvl5pPr marL="6400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34" name="Content Placeholder 2"/>
          <p:cNvSpPr>
            <a:spLocks noGrp="1"/>
          </p:cNvSpPr>
          <p:nvPr>
            <p:ph sz="quarter" idx="38" hasCustomPrompt="1"/>
          </p:nvPr>
        </p:nvSpPr>
        <p:spPr>
          <a:xfrm>
            <a:off x="6126480" y="1920240"/>
            <a:ext cx="2743200" cy="1463040"/>
          </a:xfrm>
          <a:prstGeom prst="rect">
            <a:avLst/>
          </a:prstGeom>
        </p:spPr>
        <p:txBody>
          <a:bodyPr wrap="square" lIns="0" tIns="0" rIns="0" bIns="0"/>
          <a:lstStyle>
            <a:lvl1pPr marL="0" indent="0">
              <a:lnSpc>
                <a:spcPct val="100000"/>
              </a:lnSpc>
              <a:spcBef>
                <a:spcPts val="0"/>
              </a:spcBef>
              <a:spcAft>
                <a:spcPts val="600"/>
              </a:spcAft>
              <a:buClr>
                <a:schemeClr val="accent4"/>
              </a:buClr>
              <a:buNone/>
              <a:defRPr sz="20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None/>
              <a:defRPr sz="18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3pPr>
            <a:lvl4pPr marL="4114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4pPr>
            <a:lvl5pPr marL="6400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35" name="Text Placeholder 3"/>
          <p:cNvSpPr>
            <a:spLocks noGrp="1"/>
          </p:cNvSpPr>
          <p:nvPr>
            <p:ph type="body" sz="quarter" idx="39" hasCustomPrompt="1"/>
          </p:nvPr>
        </p:nvSpPr>
        <p:spPr>
          <a:xfrm>
            <a:off x="6126480" y="1371600"/>
            <a:ext cx="2743200" cy="548640"/>
          </a:xfrm>
          <a:prstGeom prst="rect">
            <a:avLst/>
          </a:prstGeom>
        </p:spPr>
        <p:txBody>
          <a:bodyPr lIns="0" tIns="0" rIns="0" bIns="0"/>
          <a:lstStyle>
            <a:lvl1pPr marL="0" indent="0">
              <a:lnSpc>
                <a:spcPct val="100000"/>
              </a:lnSpc>
              <a:spcBef>
                <a:spcPts val="0"/>
              </a:spcBef>
              <a:buNone/>
              <a:defRPr sz="1600" b="1">
                <a:latin typeface="Arial" panose="020B0604020202020204" pitchFamily="34" charset="0"/>
                <a:cs typeface="Arial" panose="020B0604020202020204" pitchFamily="34" charset="0"/>
              </a:defRPr>
            </a:lvl1pPr>
            <a:lvl2pPr marL="0" indent="0">
              <a:lnSpc>
                <a:spcPct val="100000"/>
              </a:lnSpc>
              <a:spcBef>
                <a:spcPts val="0"/>
              </a:spcBef>
              <a:buNone/>
              <a:defRPr sz="15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36" name="Text Placeholder 3"/>
          <p:cNvSpPr>
            <a:spLocks noGrp="1"/>
          </p:cNvSpPr>
          <p:nvPr>
            <p:ph type="body" sz="quarter" idx="40" hasCustomPrompt="1"/>
          </p:nvPr>
        </p:nvSpPr>
        <p:spPr>
          <a:xfrm>
            <a:off x="6126480" y="3749040"/>
            <a:ext cx="2743200" cy="548640"/>
          </a:xfrm>
          <a:prstGeom prst="rect">
            <a:avLst/>
          </a:prstGeom>
        </p:spPr>
        <p:txBody>
          <a:bodyPr lIns="0" tIns="0" rIns="0" bIns="0"/>
          <a:lstStyle>
            <a:lvl1pPr marL="0" indent="0">
              <a:lnSpc>
                <a:spcPct val="100000"/>
              </a:lnSpc>
              <a:spcBef>
                <a:spcPts val="0"/>
              </a:spcBef>
              <a:buNone/>
              <a:defRPr sz="1600" b="1">
                <a:latin typeface="Arial" panose="020B0604020202020204" pitchFamily="34" charset="0"/>
                <a:cs typeface="Arial" panose="020B0604020202020204" pitchFamily="34" charset="0"/>
              </a:defRPr>
            </a:lvl1pPr>
            <a:lvl2pPr marL="0" indent="0">
              <a:lnSpc>
                <a:spcPct val="100000"/>
              </a:lnSpc>
              <a:spcBef>
                <a:spcPts val="0"/>
              </a:spcBef>
              <a:buNone/>
              <a:defRPr sz="15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37" name="Content Placeholder 2"/>
          <p:cNvSpPr>
            <a:spLocks noGrp="1"/>
          </p:cNvSpPr>
          <p:nvPr>
            <p:ph sz="quarter" idx="41" hasCustomPrompt="1"/>
          </p:nvPr>
        </p:nvSpPr>
        <p:spPr>
          <a:xfrm>
            <a:off x="6126480" y="4297680"/>
            <a:ext cx="2743200" cy="1463040"/>
          </a:xfrm>
          <a:prstGeom prst="rect">
            <a:avLst/>
          </a:prstGeom>
        </p:spPr>
        <p:txBody>
          <a:bodyPr wrap="square" lIns="0" tIns="0" rIns="0" bIns="0"/>
          <a:lstStyle>
            <a:lvl1pPr marL="0" indent="0">
              <a:lnSpc>
                <a:spcPct val="100000"/>
              </a:lnSpc>
              <a:spcBef>
                <a:spcPts val="0"/>
              </a:spcBef>
              <a:spcAft>
                <a:spcPts val="600"/>
              </a:spcAft>
              <a:buClr>
                <a:schemeClr val="accent4"/>
              </a:buClr>
              <a:buNone/>
              <a:defRPr sz="20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None/>
              <a:defRPr sz="18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3pPr>
            <a:lvl4pPr marL="4114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4pPr>
            <a:lvl5pPr marL="640080" indent="-228600">
              <a:lnSpc>
                <a:spcPct val="100000"/>
              </a:lnSpc>
              <a:spcBef>
                <a:spcPts val="0"/>
              </a:spcBef>
              <a:spcAft>
                <a:spcPts val="300"/>
              </a:spcAft>
              <a:buClr>
                <a:schemeClr val="accent4"/>
              </a:buClr>
              <a:buSzPct val="110000"/>
              <a:defRPr sz="18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7" name="Slide Number Placeholder 9"/>
          <p:cNvSpPr>
            <a:spLocks noGrp="1"/>
          </p:cNvSpPr>
          <p:nvPr>
            <p:ph type="sldNum" sz="quarter" idx="10"/>
          </p:nvPr>
        </p:nvSpPr>
        <p:spPr>
          <a:xfrm>
            <a:off x="8503920" y="6533806"/>
            <a:ext cx="365760" cy="182880"/>
          </a:xfrm>
        </p:spPr>
        <p:txBody>
          <a:bodyPr/>
          <a:lstStyle/>
          <a:p>
            <a:fld id="{8DEE4CCE-E124-4EEF-808B-DF88997C2318}" type="slidenum">
              <a:rPr lang="en-US" smtClean="0"/>
              <a:t>‹#›</a:t>
            </a:fld>
            <a:endParaRPr lang="en-US" dirty="0"/>
          </a:p>
        </p:txBody>
      </p:sp>
      <p:sp>
        <p:nvSpPr>
          <p:cNvPr id="19" name="Title 1"/>
          <p:cNvSpPr>
            <a:spLocks noGrp="1"/>
          </p:cNvSpPr>
          <p:nvPr>
            <p:ph type="title" hasCustomPrompt="1"/>
          </p:nvPr>
        </p:nvSpPr>
        <p:spPr>
          <a:xfrm>
            <a:off x="274320" y="210312"/>
            <a:ext cx="6400800" cy="731520"/>
          </a:xfrm>
          <a:prstGeom prst="rect">
            <a:avLst/>
          </a:prstGeom>
        </p:spPr>
        <p:txBody>
          <a:bodyPr lIns="0" tIns="0" rIns="0" bIns="0"/>
          <a:lstStyle>
            <a:lvl1pPr algn="l">
              <a:defRPr sz="2600" b="1">
                <a:solidFill>
                  <a:schemeClr val="accent1"/>
                </a:solidFill>
                <a:latin typeface="Arial" panose="020B0604020202020204" pitchFamily="34" charset="0"/>
                <a:cs typeface="Arial" panose="020B0604020202020204" pitchFamily="34" charset="0"/>
              </a:defRPr>
            </a:lvl1pPr>
          </a:lstStyle>
          <a:p>
            <a:r>
              <a:rPr lang="en-US" dirty="0"/>
              <a:t>Slide title</a:t>
            </a:r>
          </a:p>
        </p:txBody>
      </p:sp>
    </p:spTree>
    <p:extLst>
      <p:ext uri="{BB962C8B-B14F-4D97-AF65-F5344CB8AC3E}">
        <p14:creationId xmlns:p14="http://schemas.microsoft.com/office/powerpoint/2010/main" val="18573073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hart/table title only">
    <p:spTree>
      <p:nvGrpSpPr>
        <p:cNvPr id="1" name=""/>
        <p:cNvGrpSpPr/>
        <p:nvPr/>
      </p:nvGrpSpPr>
      <p:grpSpPr>
        <a:xfrm>
          <a:off x="0" y="0"/>
          <a:ext cx="0" cy="0"/>
          <a:chOff x="0" y="0"/>
          <a:chExt cx="0" cy="0"/>
        </a:xfrm>
      </p:grpSpPr>
      <p:sp>
        <p:nvSpPr>
          <p:cNvPr id="5" name="Slide Number Placeholder 9"/>
          <p:cNvSpPr>
            <a:spLocks noGrp="1"/>
          </p:cNvSpPr>
          <p:nvPr>
            <p:ph type="sldNum" sz="quarter" idx="10"/>
          </p:nvPr>
        </p:nvSpPr>
        <p:spPr>
          <a:xfrm>
            <a:off x="8503920" y="6533806"/>
            <a:ext cx="365760" cy="182880"/>
          </a:xfrm>
        </p:spPr>
        <p:txBody>
          <a:bodyPr/>
          <a:lstStyle/>
          <a:p>
            <a:fld id="{8DEE4CCE-E124-4EEF-808B-DF88997C2318}" type="slidenum">
              <a:rPr lang="en-US" smtClean="0"/>
              <a:t>‹#›</a:t>
            </a:fld>
            <a:endParaRPr lang="en-US" dirty="0"/>
          </a:p>
        </p:txBody>
      </p:sp>
      <p:sp>
        <p:nvSpPr>
          <p:cNvPr id="6" name="Text Placeholder 3"/>
          <p:cNvSpPr>
            <a:spLocks noGrp="1"/>
          </p:cNvSpPr>
          <p:nvPr>
            <p:ph type="body" sz="quarter" idx="26" hasCustomPrompt="1"/>
          </p:nvPr>
        </p:nvSpPr>
        <p:spPr>
          <a:xfrm>
            <a:off x="274320" y="5948501"/>
            <a:ext cx="8595360"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8" name="Text Placeholder 3"/>
          <p:cNvSpPr>
            <a:spLocks noGrp="1"/>
          </p:cNvSpPr>
          <p:nvPr>
            <p:ph type="body" sz="quarter" idx="29" hasCustomPrompt="1"/>
          </p:nvPr>
        </p:nvSpPr>
        <p:spPr>
          <a:xfrm>
            <a:off x="274320" y="1371600"/>
            <a:ext cx="8595360" cy="548640"/>
          </a:xfrm>
          <a:prstGeom prst="rect">
            <a:avLst/>
          </a:prstGeom>
        </p:spPr>
        <p:txBody>
          <a:bodyPr lIns="0" tIns="0" rIns="0" bIns="0"/>
          <a:lstStyle>
            <a:lvl1pPr marL="0" indent="0">
              <a:lnSpc>
                <a:spcPct val="100000"/>
              </a:lnSpc>
              <a:spcBef>
                <a:spcPts val="0"/>
              </a:spcBef>
              <a:buNone/>
              <a:defRPr sz="1600" b="1">
                <a:latin typeface="Arial" panose="020B0604020202020204" pitchFamily="34" charset="0"/>
                <a:cs typeface="Arial" panose="020B0604020202020204" pitchFamily="34" charset="0"/>
              </a:defRPr>
            </a:lvl1pPr>
            <a:lvl2pPr marL="0" indent="0">
              <a:lnSpc>
                <a:spcPct val="100000"/>
              </a:lnSpc>
              <a:spcBef>
                <a:spcPts val="0"/>
              </a:spcBef>
              <a:buNone/>
              <a:defRPr sz="15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0" name="Title 1"/>
          <p:cNvSpPr>
            <a:spLocks noGrp="1"/>
          </p:cNvSpPr>
          <p:nvPr>
            <p:ph type="title" hasCustomPrompt="1"/>
          </p:nvPr>
        </p:nvSpPr>
        <p:spPr>
          <a:xfrm>
            <a:off x="274320" y="210312"/>
            <a:ext cx="6400800" cy="731520"/>
          </a:xfrm>
          <a:prstGeom prst="rect">
            <a:avLst/>
          </a:prstGeom>
        </p:spPr>
        <p:txBody>
          <a:bodyPr lIns="0" tIns="0" rIns="0" bIns="0"/>
          <a:lstStyle>
            <a:lvl1pPr algn="l">
              <a:defRPr sz="2600" b="1">
                <a:solidFill>
                  <a:schemeClr val="accent1"/>
                </a:solidFill>
                <a:latin typeface="Arial" panose="020B0604020202020204" pitchFamily="34" charset="0"/>
                <a:cs typeface="Arial" panose="020B0604020202020204" pitchFamily="34" charset="0"/>
              </a:defRPr>
            </a:lvl1pPr>
          </a:lstStyle>
          <a:p>
            <a:r>
              <a:rPr lang="en-US" dirty="0"/>
              <a:t>Slide title</a:t>
            </a:r>
          </a:p>
        </p:txBody>
      </p:sp>
    </p:spTree>
    <p:extLst>
      <p:ext uri="{BB962C8B-B14F-4D97-AF65-F5344CB8AC3E}">
        <p14:creationId xmlns:p14="http://schemas.microsoft.com/office/powerpoint/2010/main" val="3068988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 TOC">
    <p:spTree>
      <p:nvGrpSpPr>
        <p:cNvPr id="1" name=""/>
        <p:cNvGrpSpPr/>
        <p:nvPr/>
      </p:nvGrpSpPr>
      <p:grpSpPr>
        <a:xfrm>
          <a:off x="0" y="0"/>
          <a:ext cx="0" cy="0"/>
          <a:chOff x="0" y="0"/>
          <a:chExt cx="0" cy="0"/>
        </a:xfrm>
      </p:grpSpPr>
      <p:sp>
        <p:nvSpPr>
          <p:cNvPr id="10" name="Slide Number Placeholder 9"/>
          <p:cNvSpPr>
            <a:spLocks noGrp="1"/>
          </p:cNvSpPr>
          <p:nvPr>
            <p:ph type="sldNum" sz="quarter" idx="10"/>
          </p:nvPr>
        </p:nvSpPr>
        <p:spPr>
          <a:xfrm>
            <a:off x="8503920" y="6533806"/>
            <a:ext cx="365760" cy="182880"/>
          </a:xfrm>
        </p:spPr>
        <p:txBody>
          <a:bodyPr/>
          <a:lstStyle/>
          <a:p>
            <a:fld id="{8DEE4CCE-E124-4EEF-808B-DF88997C2318}" type="slidenum">
              <a:rPr lang="en-US" smtClean="0"/>
              <a:t>‹#›</a:t>
            </a:fld>
            <a:endParaRPr lang="en-US" dirty="0"/>
          </a:p>
        </p:txBody>
      </p:sp>
      <p:sp>
        <p:nvSpPr>
          <p:cNvPr id="5" name="Text Placeholder 4"/>
          <p:cNvSpPr>
            <a:spLocks noGrp="1"/>
          </p:cNvSpPr>
          <p:nvPr>
            <p:ph type="body" sz="quarter" idx="14" hasCustomPrompt="1"/>
          </p:nvPr>
        </p:nvSpPr>
        <p:spPr>
          <a:xfrm>
            <a:off x="274320" y="1371600"/>
            <a:ext cx="8595360" cy="4206240"/>
          </a:xfrm>
          <a:prstGeom prst="rect">
            <a:avLst/>
          </a:prstGeom>
        </p:spPr>
        <p:txBody>
          <a:bodyPr lIns="0" tIns="0" rIns="0" bIns="0"/>
          <a:lstStyle>
            <a:lvl1pPr marL="228600" indent="-228600">
              <a:lnSpc>
                <a:spcPct val="100000"/>
              </a:lnSpc>
              <a:spcBef>
                <a:spcPts val="0"/>
              </a:spcBef>
              <a:spcAft>
                <a:spcPts val="1200"/>
              </a:spcAft>
              <a:buClr>
                <a:srgbClr val="00A0DC"/>
              </a:buClr>
              <a:buSzPct val="95000"/>
              <a:buFont typeface="Arial" panose="020B0604020202020204" pitchFamily="34" charset="0"/>
              <a:buChar char="•"/>
              <a:defRPr sz="2400" b="0">
                <a:latin typeface="Arial" panose="020B0604020202020204" pitchFamily="34" charset="0"/>
                <a:cs typeface="Arial" panose="020B0604020202020204" pitchFamily="34" charset="0"/>
              </a:defRPr>
            </a:lvl1pPr>
          </a:lstStyle>
          <a:p>
            <a:pPr lvl="0"/>
            <a:r>
              <a:rPr lang="en-US" dirty="0"/>
              <a:t>Section Title</a:t>
            </a:r>
          </a:p>
        </p:txBody>
      </p:sp>
      <p:sp>
        <p:nvSpPr>
          <p:cNvPr id="8" name="Text Placeholder 3"/>
          <p:cNvSpPr>
            <a:spLocks noGrp="1"/>
          </p:cNvSpPr>
          <p:nvPr>
            <p:ph type="body" sz="quarter" idx="26" hasCustomPrompt="1"/>
          </p:nvPr>
        </p:nvSpPr>
        <p:spPr>
          <a:xfrm>
            <a:off x="274320" y="5948501"/>
            <a:ext cx="8595360"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2" name="Title 1"/>
          <p:cNvSpPr>
            <a:spLocks noGrp="1"/>
          </p:cNvSpPr>
          <p:nvPr>
            <p:ph type="title" hasCustomPrompt="1"/>
          </p:nvPr>
        </p:nvSpPr>
        <p:spPr>
          <a:xfrm>
            <a:off x="274320" y="210312"/>
            <a:ext cx="6400800" cy="731520"/>
          </a:xfrm>
          <a:prstGeom prst="rect">
            <a:avLst/>
          </a:prstGeom>
        </p:spPr>
        <p:txBody>
          <a:bodyPr lIns="0" tIns="0" rIns="0" bIns="0"/>
          <a:lstStyle>
            <a:lvl1pPr algn="l">
              <a:defRPr sz="2600" b="1">
                <a:solidFill>
                  <a:schemeClr val="accent1"/>
                </a:solidFill>
                <a:latin typeface="Arial" panose="020B0604020202020204" pitchFamily="34" charset="0"/>
                <a:cs typeface="Arial" panose="020B0604020202020204" pitchFamily="34" charset="0"/>
              </a:defRPr>
            </a:lvl1pPr>
          </a:lstStyle>
          <a:p>
            <a:r>
              <a:rPr lang="en-US" dirty="0"/>
              <a:t>Slide title</a:t>
            </a:r>
          </a:p>
        </p:txBody>
      </p:sp>
    </p:spTree>
    <p:extLst>
      <p:ext uri="{BB962C8B-B14F-4D97-AF65-F5344CB8AC3E}">
        <p14:creationId xmlns:p14="http://schemas.microsoft.com/office/powerpoint/2010/main" val="28932034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o Content">
    <p:spTree>
      <p:nvGrpSpPr>
        <p:cNvPr id="1" name=""/>
        <p:cNvGrpSpPr/>
        <p:nvPr/>
      </p:nvGrpSpPr>
      <p:grpSpPr>
        <a:xfrm>
          <a:off x="0" y="0"/>
          <a:ext cx="0" cy="0"/>
          <a:chOff x="0" y="0"/>
          <a:chExt cx="0" cy="0"/>
        </a:xfrm>
      </p:grpSpPr>
      <p:sp>
        <p:nvSpPr>
          <p:cNvPr id="5" name="Slide Number Placeholder 9"/>
          <p:cNvSpPr>
            <a:spLocks noGrp="1"/>
          </p:cNvSpPr>
          <p:nvPr>
            <p:ph type="sldNum" sz="quarter" idx="10"/>
          </p:nvPr>
        </p:nvSpPr>
        <p:spPr>
          <a:xfrm>
            <a:off x="8503920" y="6533806"/>
            <a:ext cx="365760" cy="182880"/>
          </a:xfrm>
        </p:spPr>
        <p:txBody>
          <a:bodyPr/>
          <a:lstStyle/>
          <a:p>
            <a:fld id="{8DEE4CCE-E124-4EEF-808B-DF88997C2318}" type="slidenum">
              <a:rPr lang="en-US" smtClean="0"/>
              <a:t>‹#›</a:t>
            </a:fld>
            <a:endParaRPr lang="en-US" dirty="0"/>
          </a:p>
        </p:txBody>
      </p:sp>
      <p:sp>
        <p:nvSpPr>
          <p:cNvPr id="6" name="Text Placeholder 3"/>
          <p:cNvSpPr>
            <a:spLocks noGrp="1"/>
          </p:cNvSpPr>
          <p:nvPr>
            <p:ph type="body" sz="quarter" idx="26" hasCustomPrompt="1"/>
          </p:nvPr>
        </p:nvSpPr>
        <p:spPr>
          <a:xfrm>
            <a:off x="274320" y="5948501"/>
            <a:ext cx="8595360"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8" name="Title 1"/>
          <p:cNvSpPr>
            <a:spLocks noGrp="1"/>
          </p:cNvSpPr>
          <p:nvPr>
            <p:ph type="title" hasCustomPrompt="1"/>
          </p:nvPr>
        </p:nvSpPr>
        <p:spPr>
          <a:xfrm>
            <a:off x="274320" y="210312"/>
            <a:ext cx="6400800" cy="731520"/>
          </a:xfrm>
          <a:prstGeom prst="rect">
            <a:avLst/>
          </a:prstGeom>
        </p:spPr>
        <p:txBody>
          <a:bodyPr lIns="0" tIns="0" rIns="0" bIns="0"/>
          <a:lstStyle>
            <a:lvl1pPr algn="l">
              <a:defRPr sz="2600" b="1">
                <a:solidFill>
                  <a:schemeClr val="accent1"/>
                </a:solidFill>
                <a:latin typeface="Arial" panose="020B0604020202020204" pitchFamily="34" charset="0"/>
                <a:cs typeface="Arial" panose="020B0604020202020204" pitchFamily="34" charset="0"/>
              </a:defRPr>
            </a:lvl1pPr>
          </a:lstStyle>
          <a:p>
            <a:r>
              <a:rPr lang="en-US" dirty="0"/>
              <a:t>Slide title</a:t>
            </a:r>
          </a:p>
        </p:txBody>
      </p:sp>
    </p:spTree>
    <p:extLst>
      <p:ext uri="{BB962C8B-B14F-4D97-AF65-F5344CB8AC3E}">
        <p14:creationId xmlns:p14="http://schemas.microsoft.com/office/powerpoint/2010/main" val="13038711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Break">
    <p:bg bwMode="gray">
      <p:bgPr>
        <a:solidFill>
          <a:schemeClr val="accent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2107341" y="2313432"/>
            <a:ext cx="4921347" cy="2215991"/>
          </a:xfrm>
          <a:prstGeom prst="rect">
            <a:avLst/>
          </a:prstGeom>
          <a:ln w="15875">
            <a:solidFill>
              <a:schemeClr val="bg1"/>
            </a:solidFill>
          </a:ln>
        </p:spPr>
        <p:txBody>
          <a:bodyPr wrap="none" lIns="301752" tIns="228600" rIns="228600" bIns="228600" anchor="b" anchorCtr="0">
            <a:spAutoFit/>
          </a:bodyPr>
          <a:lstStyle>
            <a:lvl1pPr marL="0" indent="0">
              <a:spcBef>
                <a:spcPts val="0"/>
              </a:spcBef>
              <a:spcAft>
                <a:spcPts val="1200"/>
              </a:spcAft>
              <a:buNone/>
              <a:defRPr sz="4000" b="1" cap="all" baseline="0">
                <a:solidFill>
                  <a:schemeClr val="bg1"/>
                </a:solidFill>
                <a:latin typeface="Arial" panose="020B0604020202020204" pitchFamily="34" charset="0"/>
                <a:cs typeface="Arial" panose="020B0604020202020204" pitchFamily="34" charset="0"/>
              </a:defRPr>
            </a:lvl1pPr>
            <a:lvl2pPr marL="0" indent="0">
              <a:spcBef>
                <a:spcPts val="0"/>
              </a:spcBef>
              <a:buNone/>
              <a:defRPr sz="2400">
                <a:solidFill>
                  <a:schemeClr val="bg1"/>
                </a:solidFill>
                <a:latin typeface="Arial" panose="020B0604020202020204" pitchFamily="34" charset="0"/>
                <a:cs typeface="Arial" panose="020B0604020202020204" pitchFamily="34" charset="0"/>
              </a:defRPr>
            </a:lvl2pPr>
          </a:lstStyle>
          <a:p>
            <a:pPr lvl="0"/>
            <a:r>
              <a:rPr lang="en-US" dirty="0"/>
              <a:t>Section break </a:t>
            </a:r>
            <a:br>
              <a:rPr lang="en-US" dirty="0"/>
            </a:br>
            <a:r>
              <a:rPr lang="en-US" dirty="0"/>
              <a:t>title</a:t>
            </a:r>
          </a:p>
          <a:p>
            <a:pPr lvl="1"/>
            <a:r>
              <a:rPr lang="en-US" dirty="0"/>
              <a:t>Second level</a:t>
            </a:r>
          </a:p>
        </p:txBody>
      </p:sp>
      <p:sp>
        <p:nvSpPr>
          <p:cNvPr id="11" name="Picture Placeholder 10"/>
          <p:cNvSpPr>
            <a:spLocks noGrp="1"/>
          </p:cNvSpPr>
          <p:nvPr>
            <p:ph type="pic" sz="quarter" idx="12" hasCustomPrompt="1"/>
          </p:nvPr>
        </p:nvSpPr>
        <p:spPr>
          <a:xfrm>
            <a:off x="1800104" y="4531428"/>
            <a:ext cx="301752" cy="301752"/>
          </a:xfrm>
          <a:prstGeom prst="rect">
            <a:avLst/>
          </a:prstGeom>
          <a:blipFill>
            <a:blip r:embed="rId2"/>
            <a:stretch>
              <a:fillRect/>
            </a:stretch>
          </a:blipFill>
        </p:spPr>
        <p:txBody>
          <a:bodyPr lIns="0" tIns="0" rIns="0" bIns="0"/>
          <a:lstStyle>
            <a:lvl1pPr marL="0" indent="0">
              <a:buNone/>
              <a:defRPr sz="800">
                <a:solidFill>
                  <a:schemeClr val="accent1"/>
                </a:solidFill>
              </a:defRPr>
            </a:lvl1pPr>
          </a:lstStyle>
          <a:p>
            <a:r>
              <a:rPr lang="en-US" dirty="0"/>
              <a:t>‍</a:t>
            </a:r>
          </a:p>
        </p:txBody>
      </p:sp>
    </p:spTree>
    <p:extLst>
      <p:ext uri="{BB962C8B-B14F-4D97-AF65-F5344CB8AC3E}">
        <p14:creationId xmlns:p14="http://schemas.microsoft.com/office/powerpoint/2010/main" val="32316094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esenter Slide :: 1-3 presenters">
    <p:bg bwMode="gray">
      <p:bgPr>
        <a:solidFill>
          <a:schemeClr val="accent1"/>
        </a:solidFill>
        <a:effectLst/>
      </p:bgPr>
    </p:bg>
    <p:spTree>
      <p:nvGrpSpPr>
        <p:cNvPr id="1" name=""/>
        <p:cNvGrpSpPr/>
        <p:nvPr/>
      </p:nvGrpSpPr>
      <p:grpSpPr>
        <a:xfrm>
          <a:off x="0" y="0"/>
          <a:ext cx="0" cy="0"/>
          <a:chOff x="0" y="0"/>
          <a:chExt cx="0" cy="0"/>
        </a:xfrm>
      </p:grpSpPr>
      <p:sp>
        <p:nvSpPr>
          <p:cNvPr id="11" name="Picture Placeholder 10"/>
          <p:cNvSpPr>
            <a:spLocks noGrp="1"/>
          </p:cNvSpPr>
          <p:nvPr>
            <p:ph type="pic" sz="quarter" idx="12" hasCustomPrompt="1"/>
          </p:nvPr>
        </p:nvSpPr>
        <p:spPr>
          <a:xfrm>
            <a:off x="3048000" y="4011168"/>
            <a:ext cx="301752" cy="301752"/>
          </a:xfrm>
          <a:prstGeom prst="rect">
            <a:avLst/>
          </a:prstGeom>
          <a:blipFill>
            <a:blip r:embed="rId2"/>
            <a:stretch>
              <a:fillRect/>
            </a:stretch>
          </a:blipFill>
        </p:spPr>
        <p:txBody>
          <a:bodyPr lIns="0" tIns="0" rIns="0" bIns="0"/>
          <a:lstStyle>
            <a:lvl1pPr marL="0" indent="0">
              <a:buNone/>
              <a:defRPr sz="800">
                <a:solidFill>
                  <a:schemeClr val="accent1"/>
                </a:solidFill>
              </a:defRPr>
            </a:lvl1pPr>
          </a:lstStyle>
          <a:p>
            <a:r>
              <a:rPr lang="en-US" dirty="0"/>
              <a:t>‍</a:t>
            </a:r>
          </a:p>
        </p:txBody>
      </p:sp>
      <p:sp>
        <p:nvSpPr>
          <p:cNvPr id="3" name="Text Placeholder 2"/>
          <p:cNvSpPr>
            <a:spLocks noGrp="1"/>
          </p:cNvSpPr>
          <p:nvPr>
            <p:ph type="body" sz="quarter" idx="13" hasCustomPrompt="1"/>
          </p:nvPr>
        </p:nvSpPr>
        <p:spPr>
          <a:xfrm>
            <a:off x="3352800" y="2857006"/>
            <a:ext cx="2412392" cy="1154162"/>
          </a:xfrm>
          <a:prstGeom prst="rect">
            <a:avLst/>
          </a:prstGeom>
          <a:ln w="15875">
            <a:solidFill>
              <a:schemeClr val="bg1"/>
            </a:solidFill>
          </a:ln>
        </p:spPr>
        <p:txBody>
          <a:bodyPr wrap="none" lIns="301752" tIns="228600" rIns="228600" bIns="228600" anchor="b" anchorCtr="0">
            <a:spAutoFit/>
          </a:bodyPr>
          <a:lstStyle>
            <a:lvl1pPr marL="0" indent="0">
              <a:spcBef>
                <a:spcPts val="0"/>
              </a:spcBef>
              <a:spcAft>
                <a:spcPts val="600"/>
              </a:spcAft>
              <a:buNone/>
              <a:defRPr sz="1400" baseline="0">
                <a:solidFill>
                  <a:srgbClr val="A5D7F5"/>
                </a:solidFill>
              </a:defRPr>
            </a:lvl1pPr>
            <a:lvl2pPr marL="0" indent="0">
              <a:spcBef>
                <a:spcPts val="0"/>
              </a:spcBef>
              <a:buNone/>
              <a:defRPr sz="1400" b="1" baseline="0">
                <a:solidFill>
                  <a:schemeClr val="bg1"/>
                </a:solidFill>
              </a:defRPr>
            </a:lvl2pPr>
            <a:lvl3pPr marL="0" indent="0">
              <a:spcBef>
                <a:spcPts val="0"/>
              </a:spcBef>
              <a:buNone/>
              <a:defRPr sz="1200">
                <a:solidFill>
                  <a:srgbClr val="A5D7F5"/>
                </a:solidFill>
              </a:defRPr>
            </a:lvl3pPr>
            <a:lvl4pPr marL="1371600" indent="0">
              <a:spcBef>
                <a:spcPts val="0"/>
              </a:spcBef>
              <a:buNone/>
              <a:defRPr sz="1200"/>
            </a:lvl4pPr>
            <a:lvl5pPr marL="1828800" indent="0">
              <a:spcBef>
                <a:spcPts val="0"/>
              </a:spcBef>
              <a:buNone/>
              <a:defRPr sz="1200"/>
            </a:lvl5pPr>
          </a:lstStyle>
          <a:p>
            <a:pPr lvl="0"/>
            <a:r>
              <a:rPr lang="en-US" dirty="0"/>
              <a:t>Presented by</a:t>
            </a:r>
          </a:p>
          <a:p>
            <a:pPr lvl="1"/>
            <a:r>
              <a:rPr lang="en-US" dirty="0"/>
              <a:t>Presenter’s Name</a:t>
            </a:r>
          </a:p>
          <a:p>
            <a:pPr lvl="2"/>
            <a:r>
              <a:rPr lang="en-US" dirty="0"/>
              <a:t>Presenter’s title + other info</a:t>
            </a:r>
          </a:p>
        </p:txBody>
      </p:sp>
    </p:spTree>
    <p:extLst>
      <p:ext uri="{BB962C8B-B14F-4D97-AF65-F5344CB8AC3E}">
        <p14:creationId xmlns:p14="http://schemas.microsoft.com/office/powerpoint/2010/main" val="7382605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resenter Info :: 4-6 presenters">
    <p:bg bwMode="gray">
      <p:bgPr>
        <a:solidFill>
          <a:schemeClr val="accent1"/>
        </a:solidFill>
        <a:effectLst/>
      </p:bgPr>
    </p:bg>
    <p:spTree>
      <p:nvGrpSpPr>
        <p:cNvPr id="1" name=""/>
        <p:cNvGrpSpPr/>
        <p:nvPr/>
      </p:nvGrpSpPr>
      <p:grpSpPr>
        <a:xfrm>
          <a:off x="0" y="0"/>
          <a:ext cx="0" cy="0"/>
          <a:chOff x="0" y="0"/>
          <a:chExt cx="0" cy="0"/>
        </a:xfrm>
      </p:grpSpPr>
      <p:sp>
        <p:nvSpPr>
          <p:cNvPr id="11" name="Picture Placeholder 10"/>
          <p:cNvSpPr>
            <a:spLocks noGrp="1"/>
          </p:cNvSpPr>
          <p:nvPr>
            <p:ph type="pic" sz="quarter" idx="12" hasCustomPrompt="1"/>
          </p:nvPr>
        </p:nvSpPr>
        <p:spPr>
          <a:xfrm>
            <a:off x="1295400" y="5794248"/>
            <a:ext cx="301752" cy="301752"/>
          </a:xfrm>
          <a:prstGeom prst="rect">
            <a:avLst/>
          </a:prstGeom>
          <a:blipFill>
            <a:blip r:embed="rId2"/>
            <a:stretch>
              <a:fillRect/>
            </a:stretch>
          </a:blipFill>
        </p:spPr>
        <p:txBody>
          <a:bodyPr lIns="0" tIns="0" rIns="0" bIns="0"/>
          <a:lstStyle>
            <a:lvl1pPr marL="0" indent="0">
              <a:buNone/>
              <a:defRPr sz="800">
                <a:solidFill>
                  <a:schemeClr val="accent1"/>
                </a:solidFill>
              </a:defRPr>
            </a:lvl1pPr>
          </a:lstStyle>
          <a:p>
            <a:r>
              <a:rPr lang="en-US" dirty="0"/>
              <a:t>‍</a:t>
            </a:r>
          </a:p>
        </p:txBody>
      </p:sp>
      <p:sp>
        <p:nvSpPr>
          <p:cNvPr id="3" name="Text Placeholder 2"/>
          <p:cNvSpPr>
            <a:spLocks noGrp="1"/>
          </p:cNvSpPr>
          <p:nvPr>
            <p:ph type="body" sz="quarter" idx="13" hasCustomPrompt="1"/>
          </p:nvPr>
        </p:nvSpPr>
        <p:spPr>
          <a:xfrm>
            <a:off x="1600200" y="1036320"/>
            <a:ext cx="5943600" cy="4754880"/>
          </a:xfrm>
          <a:prstGeom prst="rect">
            <a:avLst/>
          </a:prstGeom>
          <a:ln w="15875">
            <a:solidFill>
              <a:schemeClr val="bg1"/>
            </a:solidFill>
          </a:ln>
        </p:spPr>
        <p:txBody>
          <a:bodyPr wrap="none" lIns="301752" tIns="228600" rIns="228600" bIns="228600" numCol="2" anchor="b" anchorCtr="0">
            <a:noAutofit/>
          </a:bodyPr>
          <a:lstStyle>
            <a:lvl1pPr marL="0" indent="0">
              <a:spcBef>
                <a:spcPts val="0"/>
              </a:spcBef>
              <a:spcAft>
                <a:spcPts val="600"/>
              </a:spcAft>
              <a:buNone/>
              <a:defRPr sz="1400" baseline="0">
                <a:solidFill>
                  <a:srgbClr val="A5D7F5"/>
                </a:solidFill>
              </a:defRPr>
            </a:lvl1pPr>
            <a:lvl2pPr marL="0" indent="0">
              <a:spcBef>
                <a:spcPts val="0"/>
              </a:spcBef>
              <a:buNone/>
              <a:defRPr sz="1400" b="1" baseline="0">
                <a:solidFill>
                  <a:schemeClr val="bg1"/>
                </a:solidFill>
              </a:defRPr>
            </a:lvl2pPr>
            <a:lvl3pPr marL="0" indent="0">
              <a:spcBef>
                <a:spcPts val="0"/>
              </a:spcBef>
              <a:buNone/>
              <a:defRPr sz="1200">
                <a:solidFill>
                  <a:srgbClr val="A5D7F5"/>
                </a:solidFill>
              </a:defRPr>
            </a:lvl3pPr>
            <a:lvl4pPr marL="1371600" indent="0">
              <a:spcBef>
                <a:spcPts val="0"/>
              </a:spcBef>
              <a:buNone/>
              <a:defRPr sz="1200"/>
            </a:lvl4pPr>
            <a:lvl5pPr marL="1828800" indent="0">
              <a:spcBef>
                <a:spcPts val="0"/>
              </a:spcBef>
              <a:buNone/>
              <a:defRPr sz="1200"/>
            </a:lvl5pPr>
          </a:lstStyle>
          <a:p>
            <a:pPr lvl="0"/>
            <a:r>
              <a:rPr lang="en-US" dirty="0"/>
              <a:t>Presented by</a:t>
            </a:r>
          </a:p>
          <a:p>
            <a:pPr lvl="1"/>
            <a:r>
              <a:rPr lang="en-US" dirty="0"/>
              <a:t>Presenter’s Name</a:t>
            </a:r>
          </a:p>
          <a:p>
            <a:pPr lvl="2"/>
            <a:r>
              <a:rPr lang="en-US" dirty="0"/>
              <a:t>Presenter’s title + other info</a:t>
            </a:r>
          </a:p>
        </p:txBody>
      </p:sp>
    </p:spTree>
    <p:extLst>
      <p:ext uri="{BB962C8B-B14F-4D97-AF65-F5344CB8AC3E}">
        <p14:creationId xmlns:p14="http://schemas.microsoft.com/office/powerpoint/2010/main" val="28179085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3" name="TextBox 2"/>
          <p:cNvSpPr txBox="1"/>
          <p:nvPr userDrawn="1"/>
        </p:nvSpPr>
        <p:spPr>
          <a:xfrm>
            <a:off x="777240" y="1371600"/>
            <a:ext cx="301752" cy="769441"/>
          </a:xfrm>
          <a:prstGeom prst="rect">
            <a:avLst/>
          </a:prstGeom>
          <a:noFill/>
        </p:spPr>
        <p:txBody>
          <a:bodyPr wrap="square" lIns="0" tIns="0" rIns="0" bIns="0" rtlCol="0" anchor="t" anchorCtr="0">
            <a:spAutoFit/>
          </a:bodyPr>
          <a:lstStyle/>
          <a:p>
            <a:pPr algn="l">
              <a:lnSpc>
                <a:spcPts val="6000"/>
              </a:lnSpc>
            </a:pPr>
            <a:r>
              <a:rPr lang="en-US" sz="6000" b="1" spc="-20" dirty="0">
                <a:solidFill>
                  <a:schemeClr val="bg2"/>
                </a:solidFill>
                <a:latin typeface="Arial" panose="020B0604020202020204" pitchFamily="34" charset="0"/>
                <a:cs typeface="Arial" panose="020B0604020202020204" pitchFamily="34" charset="0"/>
              </a:rPr>
              <a:t>“</a:t>
            </a:r>
          </a:p>
        </p:txBody>
      </p:sp>
      <p:sp>
        <p:nvSpPr>
          <p:cNvPr id="5" name="Text Placeholder 4"/>
          <p:cNvSpPr>
            <a:spLocks noGrp="1"/>
          </p:cNvSpPr>
          <p:nvPr>
            <p:ph type="body" sz="quarter" idx="10" hasCustomPrompt="1"/>
          </p:nvPr>
        </p:nvSpPr>
        <p:spPr>
          <a:xfrm>
            <a:off x="1188720" y="1371600"/>
            <a:ext cx="6858000" cy="1077218"/>
          </a:xfrm>
          <a:prstGeom prst="rect">
            <a:avLst/>
          </a:prstGeom>
        </p:spPr>
        <p:txBody>
          <a:bodyPr lIns="0" tIns="0" rIns="0" bIns="0">
            <a:spAutoFit/>
          </a:bodyPr>
          <a:lstStyle>
            <a:lvl1pPr marL="0" indent="0">
              <a:lnSpc>
                <a:spcPct val="100000"/>
              </a:lnSpc>
              <a:spcBef>
                <a:spcPts val="0"/>
              </a:spcBef>
              <a:spcAft>
                <a:spcPts val="1200"/>
              </a:spcAft>
              <a:buNone/>
              <a:defRPr>
                <a:solidFill>
                  <a:schemeClr val="bg1"/>
                </a:solidFill>
                <a:latin typeface="Arial" panose="020B0604020202020204" pitchFamily="34" charset="0"/>
                <a:cs typeface="Arial" panose="020B0604020202020204" pitchFamily="34" charset="0"/>
              </a:defRPr>
            </a:lvl1pPr>
            <a:lvl2pPr marL="0" indent="0">
              <a:lnSpc>
                <a:spcPct val="100000"/>
              </a:lnSpc>
              <a:spcBef>
                <a:spcPts val="0"/>
              </a:spcBef>
              <a:buNone/>
              <a:defRPr sz="1400" b="1">
                <a:solidFill>
                  <a:schemeClr val="bg1"/>
                </a:solidFill>
                <a:latin typeface="Arial" panose="020B0604020202020204" pitchFamily="34" charset="0"/>
                <a:cs typeface="Arial" panose="020B0604020202020204" pitchFamily="34" charset="0"/>
              </a:defRPr>
            </a:lvl2pPr>
            <a:lvl3pPr marL="0" indent="0">
              <a:lnSpc>
                <a:spcPct val="100000"/>
              </a:lnSpc>
              <a:spcBef>
                <a:spcPts val="0"/>
              </a:spcBef>
              <a:buNone/>
              <a:defRPr sz="1400">
                <a:solidFill>
                  <a:schemeClr val="bg1"/>
                </a:solidFill>
                <a:latin typeface="Arial" panose="020B0604020202020204" pitchFamily="34" charset="0"/>
                <a:cs typeface="Arial" panose="020B0604020202020204" pitchFamily="34" charset="0"/>
              </a:defRPr>
            </a:lvl3pPr>
            <a:lvl4pPr marL="0" indent="0">
              <a:lnSpc>
                <a:spcPts val="1800"/>
              </a:lnSpc>
              <a:spcBef>
                <a:spcPts val="0"/>
              </a:spcBef>
              <a:buNone/>
              <a:defRPr sz="1400">
                <a:solidFill>
                  <a:schemeClr val="bg1"/>
                </a:solidFill>
              </a:defRPr>
            </a:lvl4pPr>
            <a:lvl5pPr marL="0" indent="0">
              <a:lnSpc>
                <a:spcPts val="1800"/>
              </a:lnSpc>
              <a:spcBef>
                <a:spcPts val="0"/>
              </a:spcBef>
              <a:buNone/>
              <a:defRPr sz="1400">
                <a:solidFill>
                  <a:schemeClr val="bg1"/>
                </a:solidFill>
              </a:defRPr>
            </a:lvl5pPr>
          </a:lstStyle>
          <a:p>
            <a:pPr lvl="0"/>
            <a:r>
              <a:rPr lang="en-US" dirty="0"/>
              <a:t>Quote</a:t>
            </a:r>
          </a:p>
          <a:p>
            <a:pPr lvl="1"/>
            <a:r>
              <a:rPr lang="en-US" dirty="0"/>
              <a:t>Portfolio Manager</a:t>
            </a:r>
          </a:p>
          <a:p>
            <a:pPr lvl="2"/>
            <a:r>
              <a:rPr lang="en-US" dirty="0"/>
              <a:t>Portfolio Manager Title</a:t>
            </a:r>
          </a:p>
        </p:txBody>
      </p:sp>
    </p:spTree>
    <p:extLst>
      <p:ext uri="{BB962C8B-B14F-4D97-AF65-F5344CB8AC3E}">
        <p14:creationId xmlns:p14="http://schemas.microsoft.com/office/powerpoint/2010/main" val="24387043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ue background :: no content">
    <p:bg bwMode="gray">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65368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rinter Friendly Section Break">
    <p:spTree>
      <p:nvGrpSpPr>
        <p:cNvPr id="1" name=""/>
        <p:cNvGrpSpPr/>
        <p:nvPr/>
      </p:nvGrpSpPr>
      <p:grpSpPr>
        <a:xfrm>
          <a:off x="0" y="0"/>
          <a:ext cx="0" cy="0"/>
          <a:chOff x="0" y="0"/>
          <a:chExt cx="0" cy="0"/>
        </a:xfrm>
      </p:grpSpPr>
      <p:sp>
        <p:nvSpPr>
          <p:cNvPr id="2" name="Text Placeholder 8"/>
          <p:cNvSpPr>
            <a:spLocks noGrp="1"/>
          </p:cNvSpPr>
          <p:nvPr>
            <p:ph type="body" sz="quarter" idx="11" hasCustomPrompt="1"/>
          </p:nvPr>
        </p:nvSpPr>
        <p:spPr>
          <a:xfrm>
            <a:off x="2107341" y="2313432"/>
            <a:ext cx="4921347" cy="2215991"/>
          </a:xfrm>
          <a:prstGeom prst="rect">
            <a:avLst/>
          </a:prstGeom>
          <a:ln w="15875">
            <a:solidFill>
              <a:schemeClr val="accent1"/>
            </a:solidFill>
          </a:ln>
        </p:spPr>
        <p:txBody>
          <a:bodyPr wrap="none" lIns="301752" tIns="228600" rIns="228600" bIns="228600" anchor="b" anchorCtr="0">
            <a:spAutoFit/>
          </a:bodyPr>
          <a:lstStyle>
            <a:lvl1pPr marL="0" indent="0">
              <a:spcBef>
                <a:spcPts val="0"/>
              </a:spcBef>
              <a:spcAft>
                <a:spcPts val="1200"/>
              </a:spcAft>
              <a:buNone/>
              <a:defRPr sz="4000" b="1" cap="all" baseline="0">
                <a:solidFill>
                  <a:schemeClr val="accent1"/>
                </a:solidFill>
                <a:latin typeface="Arial" panose="020B0604020202020204" pitchFamily="34" charset="0"/>
                <a:cs typeface="Arial" panose="020B0604020202020204" pitchFamily="34" charset="0"/>
              </a:defRPr>
            </a:lvl1pPr>
            <a:lvl2pPr marL="0" indent="0">
              <a:spcBef>
                <a:spcPts val="0"/>
              </a:spcBef>
              <a:buNone/>
              <a:defRPr sz="2400">
                <a:solidFill>
                  <a:schemeClr val="accent1"/>
                </a:solidFill>
                <a:latin typeface="Arial" panose="020B0604020202020204" pitchFamily="34" charset="0"/>
                <a:cs typeface="Arial" panose="020B0604020202020204" pitchFamily="34" charset="0"/>
              </a:defRPr>
            </a:lvl2pPr>
          </a:lstStyle>
          <a:p>
            <a:pPr lvl="0"/>
            <a:r>
              <a:rPr lang="en-US" dirty="0"/>
              <a:t>Section break </a:t>
            </a:r>
            <a:br>
              <a:rPr lang="en-US" dirty="0"/>
            </a:br>
            <a:r>
              <a:rPr lang="en-US" dirty="0"/>
              <a:t>title</a:t>
            </a:r>
          </a:p>
          <a:p>
            <a:pPr lvl="1"/>
            <a:r>
              <a:rPr lang="en-US" dirty="0"/>
              <a:t>Second level</a:t>
            </a:r>
          </a:p>
        </p:txBody>
      </p:sp>
      <p:sp>
        <p:nvSpPr>
          <p:cNvPr id="3" name="Picture Placeholder 10"/>
          <p:cNvSpPr>
            <a:spLocks noGrp="1"/>
          </p:cNvSpPr>
          <p:nvPr>
            <p:ph type="pic" sz="quarter" idx="12" hasCustomPrompt="1"/>
          </p:nvPr>
        </p:nvSpPr>
        <p:spPr>
          <a:xfrm>
            <a:off x="1800104" y="4531428"/>
            <a:ext cx="301752" cy="301752"/>
          </a:xfrm>
          <a:prstGeom prst="rect">
            <a:avLst/>
          </a:prstGeom>
          <a:blipFill>
            <a:blip r:embed="rId2"/>
            <a:stretch>
              <a:fillRect/>
            </a:stretch>
          </a:blipFill>
        </p:spPr>
        <p:txBody>
          <a:bodyPr lIns="0" tIns="0" rIns="0" bIns="0"/>
          <a:lstStyle>
            <a:lvl1pPr marL="0" indent="0">
              <a:buNone/>
              <a:defRPr sz="800">
                <a:solidFill>
                  <a:schemeClr val="accent1"/>
                </a:solidFill>
              </a:defRPr>
            </a:lvl1pPr>
          </a:lstStyle>
          <a:p>
            <a:r>
              <a:rPr lang="en-US" dirty="0"/>
              <a:t>‍</a:t>
            </a:r>
          </a:p>
        </p:txBody>
      </p:sp>
    </p:spTree>
    <p:extLst>
      <p:ext uri="{BB962C8B-B14F-4D97-AF65-F5344CB8AC3E}">
        <p14:creationId xmlns:p14="http://schemas.microsoft.com/office/powerpoint/2010/main" val="23389775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rinter Friendly Presenter Slide :: 1-3 presenters">
    <p:spTree>
      <p:nvGrpSpPr>
        <p:cNvPr id="1" name=""/>
        <p:cNvGrpSpPr/>
        <p:nvPr/>
      </p:nvGrpSpPr>
      <p:grpSpPr>
        <a:xfrm>
          <a:off x="0" y="0"/>
          <a:ext cx="0" cy="0"/>
          <a:chOff x="0" y="0"/>
          <a:chExt cx="0" cy="0"/>
        </a:xfrm>
      </p:grpSpPr>
      <p:sp>
        <p:nvSpPr>
          <p:cNvPr id="4" name="Picture Placeholder 10"/>
          <p:cNvSpPr>
            <a:spLocks noGrp="1"/>
          </p:cNvSpPr>
          <p:nvPr>
            <p:ph type="pic" sz="quarter" idx="12" hasCustomPrompt="1"/>
          </p:nvPr>
        </p:nvSpPr>
        <p:spPr>
          <a:xfrm>
            <a:off x="3048000" y="4011168"/>
            <a:ext cx="301752" cy="301752"/>
          </a:xfrm>
          <a:prstGeom prst="rect">
            <a:avLst/>
          </a:prstGeom>
          <a:blipFill>
            <a:blip r:embed="rId2"/>
            <a:stretch>
              <a:fillRect/>
            </a:stretch>
          </a:blipFill>
        </p:spPr>
        <p:txBody>
          <a:bodyPr lIns="0" tIns="0" rIns="0" bIns="0"/>
          <a:lstStyle>
            <a:lvl1pPr marL="0" indent="0">
              <a:buNone/>
              <a:defRPr sz="800">
                <a:solidFill>
                  <a:schemeClr val="accent1"/>
                </a:solidFill>
              </a:defRPr>
            </a:lvl1pPr>
          </a:lstStyle>
          <a:p>
            <a:r>
              <a:rPr lang="en-US" dirty="0"/>
              <a:t>‍</a:t>
            </a:r>
          </a:p>
        </p:txBody>
      </p:sp>
      <p:sp>
        <p:nvSpPr>
          <p:cNvPr id="5" name="Text Placeholder 2"/>
          <p:cNvSpPr>
            <a:spLocks noGrp="1"/>
          </p:cNvSpPr>
          <p:nvPr>
            <p:ph type="body" sz="quarter" idx="13" hasCustomPrompt="1"/>
          </p:nvPr>
        </p:nvSpPr>
        <p:spPr>
          <a:xfrm>
            <a:off x="3352800" y="2857006"/>
            <a:ext cx="2412392" cy="1154162"/>
          </a:xfrm>
          <a:prstGeom prst="rect">
            <a:avLst/>
          </a:prstGeom>
          <a:ln w="15875">
            <a:solidFill>
              <a:schemeClr val="accent1"/>
            </a:solidFill>
          </a:ln>
        </p:spPr>
        <p:txBody>
          <a:bodyPr wrap="none" lIns="301752" tIns="228600" rIns="228600" bIns="228600" anchor="b" anchorCtr="0">
            <a:spAutoFit/>
          </a:bodyPr>
          <a:lstStyle>
            <a:lvl1pPr marL="0" indent="0">
              <a:spcBef>
                <a:spcPts val="0"/>
              </a:spcBef>
              <a:spcAft>
                <a:spcPts val="600"/>
              </a:spcAft>
              <a:buNone/>
              <a:defRPr sz="1400" baseline="0">
                <a:solidFill>
                  <a:schemeClr val="accent4"/>
                </a:solidFill>
                <a:latin typeface="Arial" panose="020B0604020202020204" pitchFamily="34" charset="0"/>
                <a:cs typeface="Arial" panose="020B0604020202020204" pitchFamily="34" charset="0"/>
              </a:defRPr>
            </a:lvl1pPr>
            <a:lvl2pPr marL="0" indent="0">
              <a:spcBef>
                <a:spcPts val="0"/>
              </a:spcBef>
              <a:buNone/>
              <a:defRPr sz="1400" b="1" baseline="0">
                <a:solidFill>
                  <a:schemeClr val="accent1"/>
                </a:solidFill>
                <a:latin typeface="Arial" panose="020B0604020202020204" pitchFamily="34" charset="0"/>
                <a:cs typeface="Arial" panose="020B0604020202020204" pitchFamily="34" charset="0"/>
              </a:defRPr>
            </a:lvl2pPr>
            <a:lvl3pPr marL="0" indent="0">
              <a:spcBef>
                <a:spcPts val="0"/>
              </a:spcBef>
              <a:buNone/>
              <a:defRPr sz="1200">
                <a:solidFill>
                  <a:schemeClr val="accent4"/>
                </a:solidFill>
                <a:latin typeface="Arial" panose="020B0604020202020204" pitchFamily="34" charset="0"/>
                <a:cs typeface="Arial" panose="020B0604020202020204" pitchFamily="34" charset="0"/>
              </a:defRPr>
            </a:lvl3pPr>
            <a:lvl4pPr marL="1371600" indent="0">
              <a:spcBef>
                <a:spcPts val="0"/>
              </a:spcBef>
              <a:buNone/>
              <a:defRPr sz="1200"/>
            </a:lvl4pPr>
            <a:lvl5pPr marL="1828800" indent="0">
              <a:spcBef>
                <a:spcPts val="0"/>
              </a:spcBef>
              <a:buNone/>
              <a:defRPr sz="1200"/>
            </a:lvl5pPr>
          </a:lstStyle>
          <a:p>
            <a:pPr lvl="0"/>
            <a:r>
              <a:rPr lang="en-US" dirty="0"/>
              <a:t>Presented by</a:t>
            </a:r>
          </a:p>
          <a:p>
            <a:pPr lvl="1"/>
            <a:r>
              <a:rPr lang="en-US" dirty="0"/>
              <a:t>Presenter’s Name</a:t>
            </a:r>
          </a:p>
          <a:p>
            <a:pPr lvl="2"/>
            <a:r>
              <a:rPr lang="en-US" dirty="0"/>
              <a:t>Presenter’s title + other info</a:t>
            </a:r>
          </a:p>
        </p:txBody>
      </p:sp>
    </p:spTree>
    <p:extLst>
      <p:ext uri="{BB962C8B-B14F-4D97-AF65-F5344CB8AC3E}">
        <p14:creationId xmlns:p14="http://schemas.microsoft.com/office/powerpoint/2010/main" val="21258406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rinter Friendly Presenter Slide :: 4-6 presenters">
    <p:spTree>
      <p:nvGrpSpPr>
        <p:cNvPr id="1" name=""/>
        <p:cNvGrpSpPr/>
        <p:nvPr/>
      </p:nvGrpSpPr>
      <p:grpSpPr>
        <a:xfrm>
          <a:off x="0" y="0"/>
          <a:ext cx="0" cy="0"/>
          <a:chOff x="0" y="0"/>
          <a:chExt cx="0" cy="0"/>
        </a:xfrm>
      </p:grpSpPr>
      <p:sp>
        <p:nvSpPr>
          <p:cNvPr id="6" name="Picture Placeholder 10"/>
          <p:cNvSpPr>
            <a:spLocks noGrp="1"/>
          </p:cNvSpPr>
          <p:nvPr>
            <p:ph type="pic" sz="quarter" idx="12" hasCustomPrompt="1"/>
          </p:nvPr>
        </p:nvSpPr>
        <p:spPr>
          <a:xfrm>
            <a:off x="1295400" y="5794248"/>
            <a:ext cx="301752" cy="301752"/>
          </a:xfrm>
          <a:prstGeom prst="rect">
            <a:avLst/>
          </a:prstGeom>
          <a:blipFill>
            <a:blip r:embed="rId2"/>
            <a:stretch>
              <a:fillRect/>
            </a:stretch>
          </a:blipFill>
        </p:spPr>
        <p:txBody>
          <a:bodyPr lIns="0" tIns="0" rIns="0" bIns="0"/>
          <a:lstStyle>
            <a:lvl1pPr marL="0" indent="0">
              <a:buNone/>
              <a:defRPr sz="800">
                <a:solidFill>
                  <a:schemeClr val="accent1"/>
                </a:solidFill>
              </a:defRPr>
            </a:lvl1pPr>
          </a:lstStyle>
          <a:p>
            <a:r>
              <a:rPr lang="en-US" dirty="0"/>
              <a:t>‍</a:t>
            </a:r>
          </a:p>
        </p:txBody>
      </p:sp>
      <p:sp>
        <p:nvSpPr>
          <p:cNvPr id="7" name="Text Placeholder 2"/>
          <p:cNvSpPr>
            <a:spLocks noGrp="1"/>
          </p:cNvSpPr>
          <p:nvPr>
            <p:ph type="body" sz="quarter" idx="13" hasCustomPrompt="1"/>
          </p:nvPr>
        </p:nvSpPr>
        <p:spPr>
          <a:xfrm>
            <a:off x="1600200" y="1036320"/>
            <a:ext cx="5943600" cy="4754880"/>
          </a:xfrm>
          <a:prstGeom prst="rect">
            <a:avLst/>
          </a:prstGeom>
          <a:ln w="15875">
            <a:solidFill>
              <a:schemeClr val="accent1"/>
            </a:solidFill>
          </a:ln>
        </p:spPr>
        <p:txBody>
          <a:bodyPr wrap="none" lIns="301752" tIns="228600" rIns="228600" bIns="228600" numCol="2" anchor="b" anchorCtr="0">
            <a:noAutofit/>
          </a:bodyPr>
          <a:lstStyle>
            <a:lvl1pPr marL="0" indent="0">
              <a:spcBef>
                <a:spcPts val="0"/>
              </a:spcBef>
              <a:spcAft>
                <a:spcPts val="600"/>
              </a:spcAft>
              <a:buNone/>
              <a:defRPr sz="1400" baseline="0">
                <a:solidFill>
                  <a:schemeClr val="accent4"/>
                </a:solidFill>
                <a:latin typeface="Arial" panose="020B0604020202020204" pitchFamily="34" charset="0"/>
                <a:cs typeface="Arial" panose="020B0604020202020204" pitchFamily="34" charset="0"/>
              </a:defRPr>
            </a:lvl1pPr>
            <a:lvl2pPr marL="0" indent="0">
              <a:spcBef>
                <a:spcPts val="0"/>
              </a:spcBef>
              <a:buNone/>
              <a:defRPr sz="1400" b="1" baseline="0">
                <a:solidFill>
                  <a:schemeClr val="accent1"/>
                </a:solidFill>
                <a:latin typeface="Arial" panose="020B0604020202020204" pitchFamily="34" charset="0"/>
                <a:cs typeface="Arial" panose="020B0604020202020204" pitchFamily="34" charset="0"/>
              </a:defRPr>
            </a:lvl2pPr>
            <a:lvl3pPr marL="0" indent="0">
              <a:spcBef>
                <a:spcPts val="0"/>
              </a:spcBef>
              <a:buNone/>
              <a:defRPr sz="1200">
                <a:solidFill>
                  <a:schemeClr val="accent4"/>
                </a:solidFill>
                <a:latin typeface="Arial" panose="020B0604020202020204" pitchFamily="34" charset="0"/>
                <a:cs typeface="Arial" panose="020B0604020202020204" pitchFamily="34" charset="0"/>
              </a:defRPr>
            </a:lvl3pPr>
            <a:lvl4pPr marL="1371600" indent="0">
              <a:spcBef>
                <a:spcPts val="0"/>
              </a:spcBef>
              <a:buNone/>
              <a:defRPr sz="1200"/>
            </a:lvl4pPr>
            <a:lvl5pPr marL="1828800" indent="0">
              <a:spcBef>
                <a:spcPts val="0"/>
              </a:spcBef>
              <a:buNone/>
              <a:defRPr sz="1200"/>
            </a:lvl5pPr>
          </a:lstStyle>
          <a:p>
            <a:pPr lvl="0"/>
            <a:r>
              <a:rPr lang="en-US" dirty="0"/>
              <a:t>Presented by</a:t>
            </a:r>
          </a:p>
          <a:p>
            <a:pPr lvl="1"/>
            <a:r>
              <a:rPr lang="en-US" dirty="0"/>
              <a:t>Presenter’s Name</a:t>
            </a:r>
          </a:p>
          <a:p>
            <a:pPr lvl="2"/>
            <a:r>
              <a:rPr lang="en-US" dirty="0"/>
              <a:t>Presenter’s title + other info</a:t>
            </a:r>
          </a:p>
        </p:txBody>
      </p:sp>
    </p:spTree>
    <p:extLst>
      <p:ext uri="{BB962C8B-B14F-4D97-AF65-F5344CB8AC3E}">
        <p14:creationId xmlns:p14="http://schemas.microsoft.com/office/powerpoint/2010/main" val="39537024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rinter Friendly Quote slide">
    <p:spTree>
      <p:nvGrpSpPr>
        <p:cNvPr id="1" name=""/>
        <p:cNvGrpSpPr/>
        <p:nvPr/>
      </p:nvGrpSpPr>
      <p:grpSpPr>
        <a:xfrm>
          <a:off x="0" y="0"/>
          <a:ext cx="0" cy="0"/>
          <a:chOff x="0" y="0"/>
          <a:chExt cx="0" cy="0"/>
        </a:xfrm>
      </p:grpSpPr>
      <p:sp>
        <p:nvSpPr>
          <p:cNvPr id="3" name="TextBox 2"/>
          <p:cNvSpPr txBox="1"/>
          <p:nvPr userDrawn="1"/>
        </p:nvSpPr>
        <p:spPr>
          <a:xfrm>
            <a:off x="777240" y="1371600"/>
            <a:ext cx="301752" cy="769441"/>
          </a:xfrm>
          <a:prstGeom prst="rect">
            <a:avLst/>
          </a:prstGeom>
          <a:noFill/>
        </p:spPr>
        <p:txBody>
          <a:bodyPr wrap="square" lIns="0" tIns="0" rIns="0" bIns="0" rtlCol="0" anchor="t" anchorCtr="0">
            <a:spAutoFit/>
          </a:bodyPr>
          <a:lstStyle/>
          <a:p>
            <a:pPr algn="l">
              <a:lnSpc>
                <a:spcPts val="6000"/>
              </a:lnSpc>
            </a:pPr>
            <a:r>
              <a:rPr lang="en-US" sz="6000" b="1" spc="-20" dirty="0">
                <a:solidFill>
                  <a:schemeClr val="accent1"/>
                </a:solidFill>
                <a:latin typeface="Arial" panose="020B0604020202020204" pitchFamily="34" charset="0"/>
                <a:cs typeface="Arial" panose="020B0604020202020204" pitchFamily="34" charset="0"/>
              </a:rPr>
              <a:t>“</a:t>
            </a:r>
          </a:p>
        </p:txBody>
      </p:sp>
      <p:sp>
        <p:nvSpPr>
          <p:cNvPr id="4" name="Text Placeholder 4"/>
          <p:cNvSpPr>
            <a:spLocks noGrp="1"/>
          </p:cNvSpPr>
          <p:nvPr>
            <p:ph type="body" sz="quarter" idx="10" hasCustomPrompt="1"/>
          </p:nvPr>
        </p:nvSpPr>
        <p:spPr>
          <a:xfrm>
            <a:off x="1188720" y="1371600"/>
            <a:ext cx="6858000" cy="1077218"/>
          </a:xfrm>
          <a:prstGeom prst="rect">
            <a:avLst/>
          </a:prstGeom>
        </p:spPr>
        <p:txBody>
          <a:bodyPr lIns="0" tIns="0" rIns="0" bIns="0">
            <a:spAutoFit/>
          </a:bodyPr>
          <a:lstStyle>
            <a:lvl1pPr marL="0" indent="0">
              <a:lnSpc>
                <a:spcPct val="100000"/>
              </a:lnSpc>
              <a:spcBef>
                <a:spcPts val="0"/>
              </a:spcBef>
              <a:spcAft>
                <a:spcPts val="1200"/>
              </a:spcAft>
              <a:buNone/>
              <a:defRPr>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buNone/>
              <a:defRPr sz="1400" b="1">
                <a:solidFill>
                  <a:schemeClr val="accent1"/>
                </a:solidFill>
                <a:latin typeface="Arial" panose="020B0604020202020204" pitchFamily="34" charset="0"/>
                <a:cs typeface="Arial" panose="020B0604020202020204" pitchFamily="34" charset="0"/>
              </a:defRPr>
            </a:lvl2pPr>
            <a:lvl3pPr marL="0" indent="0">
              <a:lnSpc>
                <a:spcPct val="100000"/>
              </a:lnSpc>
              <a:spcBef>
                <a:spcPts val="0"/>
              </a:spcBef>
              <a:buNone/>
              <a:defRPr sz="1400">
                <a:solidFill>
                  <a:schemeClr val="accent1"/>
                </a:solidFill>
                <a:latin typeface="Arial" panose="020B0604020202020204" pitchFamily="34" charset="0"/>
                <a:cs typeface="Arial" panose="020B0604020202020204" pitchFamily="34" charset="0"/>
              </a:defRPr>
            </a:lvl3pPr>
            <a:lvl4pPr marL="0" indent="0">
              <a:lnSpc>
                <a:spcPts val="1800"/>
              </a:lnSpc>
              <a:spcBef>
                <a:spcPts val="0"/>
              </a:spcBef>
              <a:buNone/>
              <a:defRPr sz="1400">
                <a:solidFill>
                  <a:schemeClr val="bg1"/>
                </a:solidFill>
              </a:defRPr>
            </a:lvl4pPr>
            <a:lvl5pPr marL="0" indent="0">
              <a:lnSpc>
                <a:spcPts val="1800"/>
              </a:lnSpc>
              <a:spcBef>
                <a:spcPts val="0"/>
              </a:spcBef>
              <a:buNone/>
              <a:defRPr sz="1400">
                <a:solidFill>
                  <a:schemeClr val="bg1"/>
                </a:solidFill>
              </a:defRPr>
            </a:lvl5pPr>
          </a:lstStyle>
          <a:p>
            <a:pPr lvl="0"/>
            <a:r>
              <a:rPr lang="en-US" dirty="0"/>
              <a:t>Quote</a:t>
            </a:r>
          </a:p>
          <a:p>
            <a:pPr lvl="1"/>
            <a:r>
              <a:rPr lang="en-US" dirty="0"/>
              <a:t>Portfolio Manager</a:t>
            </a:r>
          </a:p>
          <a:p>
            <a:pPr lvl="2"/>
            <a:r>
              <a:rPr lang="en-US" dirty="0"/>
              <a:t>Portfolio Manager Title</a:t>
            </a:r>
          </a:p>
        </p:txBody>
      </p:sp>
    </p:spTree>
    <p:extLst>
      <p:ext uri="{BB962C8B-B14F-4D97-AF65-F5344CB8AC3E}">
        <p14:creationId xmlns:p14="http://schemas.microsoft.com/office/powerpoint/2010/main" val="4072686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7" name="Text Placeholder 3"/>
          <p:cNvSpPr>
            <a:spLocks noGrp="1"/>
          </p:cNvSpPr>
          <p:nvPr>
            <p:ph type="body" sz="quarter" idx="26" hasCustomPrompt="1"/>
          </p:nvPr>
        </p:nvSpPr>
        <p:spPr>
          <a:xfrm>
            <a:off x="274320" y="5948501"/>
            <a:ext cx="8595360"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3" name="Content Placeholder 2"/>
          <p:cNvSpPr>
            <a:spLocks noGrp="1"/>
          </p:cNvSpPr>
          <p:nvPr>
            <p:ph sz="quarter" idx="27" hasCustomPrompt="1"/>
          </p:nvPr>
        </p:nvSpPr>
        <p:spPr>
          <a:xfrm>
            <a:off x="274320" y="1371600"/>
            <a:ext cx="8595360" cy="4389120"/>
          </a:xfrm>
          <a:prstGeom prst="rect">
            <a:avLst/>
          </a:prstGeom>
        </p:spPr>
        <p:txBody>
          <a:bodyPr wrap="square" lIns="0" tIns="0" rIns="0" bIns="0"/>
          <a:lstStyle>
            <a:lvl1pPr marL="0" indent="0">
              <a:lnSpc>
                <a:spcPct val="100000"/>
              </a:lnSpc>
              <a:spcBef>
                <a:spcPts val="0"/>
              </a:spcBef>
              <a:spcAft>
                <a:spcPts val="600"/>
              </a:spcAft>
              <a:buNone/>
              <a:defRPr sz="20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18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300"/>
              </a:spcAft>
              <a:buClr>
                <a:srgbClr val="00A0DC"/>
              </a:buClr>
              <a:buSzPct val="110000"/>
              <a:defRPr sz="1800">
                <a:latin typeface="Arial" panose="020B0604020202020204" pitchFamily="34" charset="0"/>
                <a:cs typeface="Arial" panose="020B0604020202020204" pitchFamily="34" charset="0"/>
              </a:defRPr>
            </a:lvl3pPr>
            <a:lvl4pPr marL="411480" indent="-228600">
              <a:lnSpc>
                <a:spcPct val="100000"/>
              </a:lnSpc>
              <a:spcBef>
                <a:spcPts val="0"/>
              </a:spcBef>
              <a:spcAft>
                <a:spcPts val="300"/>
              </a:spcAft>
              <a:buClr>
                <a:srgbClr val="00A0DC"/>
              </a:buClr>
              <a:buSzPct val="110000"/>
              <a:defRPr sz="1800">
                <a:latin typeface="Arial" panose="020B0604020202020204" pitchFamily="34" charset="0"/>
                <a:cs typeface="Arial" panose="020B0604020202020204" pitchFamily="34" charset="0"/>
              </a:defRPr>
            </a:lvl4pPr>
            <a:lvl5pPr marL="640080" indent="-228600">
              <a:lnSpc>
                <a:spcPct val="100000"/>
              </a:lnSpc>
              <a:spcBef>
                <a:spcPts val="0"/>
              </a:spcBef>
              <a:spcAft>
                <a:spcPts val="300"/>
              </a:spcAft>
              <a:buClr>
                <a:srgbClr val="00A0DC"/>
              </a:buClr>
              <a:buSzPct val="110000"/>
              <a:defRPr sz="18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8" name="Slide Number Placeholder 9"/>
          <p:cNvSpPr>
            <a:spLocks noGrp="1"/>
          </p:cNvSpPr>
          <p:nvPr>
            <p:ph type="sldNum" sz="quarter" idx="10"/>
          </p:nvPr>
        </p:nvSpPr>
        <p:spPr>
          <a:xfrm>
            <a:off x="8503920" y="6533806"/>
            <a:ext cx="365760" cy="182880"/>
          </a:xfrm>
        </p:spPr>
        <p:txBody>
          <a:bodyPr/>
          <a:lstStyle/>
          <a:p>
            <a:fld id="{8DEE4CCE-E124-4EEF-808B-DF88997C2318}" type="slidenum">
              <a:rPr lang="en-US" smtClean="0"/>
              <a:t>‹#›</a:t>
            </a:fld>
            <a:endParaRPr lang="en-US" dirty="0"/>
          </a:p>
        </p:txBody>
      </p:sp>
      <p:sp>
        <p:nvSpPr>
          <p:cNvPr id="9" name="Title 1"/>
          <p:cNvSpPr>
            <a:spLocks noGrp="1"/>
          </p:cNvSpPr>
          <p:nvPr>
            <p:ph type="title" hasCustomPrompt="1"/>
          </p:nvPr>
        </p:nvSpPr>
        <p:spPr>
          <a:xfrm>
            <a:off x="274320" y="210312"/>
            <a:ext cx="6400800" cy="731520"/>
          </a:xfrm>
          <a:prstGeom prst="rect">
            <a:avLst/>
          </a:prstGeom>
        </p:spPr>
        <p:txBody>
          <a:bodyPr lIns="0" tIns="0" rIns="0" bIns="0"/>
          <a:lstStyle>
            <a:lvl1pPr algn="l">
              <a:defRPr sz="2600" b="1">
                <a:solidFill>
                  <a:schemeClr val="accent1"/>
                </a:solidFill>
                <a:latin typeface="Arial" panose="020B0604020202020204" pitchFamily="34" charset="0"/>
                <a:cs typeface="Arial" panose="020B0604020202020204" pitchFamily="34" charset="0"/>
              </a:defRPr>
            </a:lvl1pPr>
          </a:lstStyle>
          <a:p>
            <a:r>
              <a:rPr lang="en-US" dirty="0"/>
              <a:t>Slide title</a:t>
            </a:r>
          </a:p>
        </p:txBody>
      </p:sp>
    </p:spTree>
    <p:extLst>
      <p:ext uri="{BB962C8B-B14F-4D97-AF65-F5344CB8AC3E}">
        <p14:creationId xmlns:p14="http://schemas.microsoft.com/office/powerpoint/2010/main" val="35758767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rinter Friendly black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6871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ack Wrapper">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2377440" y="5029200"/>
            <a:ext cx="4114800" cy="914400"/>
          </a:xfrm>
          <a:prstGeom prst="rect">
            <a:avLst/>
          </a:prstGeom>
        </p:spPr>
        <p:txBody>
          <a:bodyPr lIns="0" tIns="0" rIns="0" bIns="0"/>
          <a:lstStyle>
            <a:lvl1pPr marL="0" indent="0">
              <a:lnSpc>
                <a:spcPct val="100000"/>
              </a:lnSpc>
              <a:spcBef>
                <a:spcPts val="0"/>
              </a:spcBef>
              <a:buNone/>
              <a:defRPr sz="1200" baseline="0"/>
            </a:lvl1pPr>
            <a:lvl2pPr marL="0" indent="0">
              <a:lnSpc>
                <a:spcPct val="100000"/>
              </a:lnSpc>
              <a:spcBef>
                <a:spcPts val="0"/>
              </a:spcBef>
              <a:buNone/>
              <a:defRPr sz="1200">
                <a:solidFill>
                  <a:schemeClr val="accent1"/>
                </a:solidFill>
              </a:defRPr>
            </a:lvl2pPr>
          </a:lstStyle>
          <a:p>
            <a:pPr lvl="0"/>
            <a:r>
              <a:rPr lang="en-US" dirty="0"/>
              <a:t>Franklin Templeton Distributors, Inc.</a:t>
            </a:r>
          </a:p>
          <a:p>
            <a:pPr lvl="0"/>
            <a:r>
              <a:rPr lang="en-US" dirty="0"/>
              <a:t>Address Line 1</a:t>
            </a:r>
          </a:p>
          <a:p>
            <a:pPr lvl="0"/>
            <a:r>
              <a:rPr lang="en-US" dirty="0"/>
              <a:t>Address Line 2</a:t>
            </a:r>
          </a:p>
          <a:p>
            <a:pPr lvl="1"/>
            <a:r>
              <a:rPr lang="en-US" dirty="0"/>
              <a:t>URL</a:t>
            </a:r>
          </a:p>
        </p:txBody>
      </p:sp>
      <p:sp>
        <p:nvSpPr>
          <p:cNvPr id="10" name="Text Placeholder 9"/>
          <p:cNvSpPr>
            <a:spLocks noGrp="1"/>
          </p:cNvSpPr>
          <p:nvPr>
            <p:ph type="body" sz="quarter" idx="11" hasCustomPrompt="1"/>
          </p:nvPr>
        </p:nvSpPr>
        <p:spPr>
          <a:xfrm>
            <a:off x="7040880" y="6537960"/>
            <a:ext cx="1828800" cy="182880"/>
          </a:xfrm>
          <a:prstGeom prst="rect">
            <a:avLst/>
          </a:prstGeom>
        </p:spPr>
        <p:txBody>
          <a:bodyPr lIns="0" tIns="0" rIns="0" bIns="0" anchor="b" anchorCtr="0"/>
          <a:lstStyle>
            <a:lvl1pPr marL="0" indent="0" algn="r">
              <a:spcBef>
                <a:spcPts val="0"/>
              </a:spcBef>
              <a:buNone/>
              <a:defRPr sz="800" baseline="0">
                <a:latin typeface="Arial" panose="020B0604020202020204" pitchFamily="34" charset="0"/>
                <a:cs typeface="Arial" panose="020B0604020202020204" pitchFamily="34" charset="0"/>
              </a:defRPr>
            </a:lvl1pPr>
            <a:lvl2pPr marL="457200" indent="0">
              <a:buNone/>
              <a:defRPr sz="800">
                <a:latin typeface="Arial" panose="020B0604020202020204" pitchFamily="34" charset="0"/>
                <a:cs typeface="Arial" panose="020B0604020202020204" pitchFamily="34" charset="0"/>
              </a:defRPr>
            </a:lvl2pPr>
            <a:lvl3pPr marL="914400" indent="0">
              <a:buNone/>
              <a:defRPr sz="800">
                <a:latin typeface="Arial" panose="020B0604020202020204" pitchFamily="34" charset="0"/>
                <a:cs typeface="Arial" panose="020B0604020202020204" pitchFamily="34" charset="0"/>
              </a:defRPr>
            </a:lvl3pPr>
            <a:lvl4pPr marL="1371600" indent="0">
              <a:buNone/>
              <a:defRPr sz="800">
                <a:latin typeface="Arial" panose="020B0604020202020204" pitchFamily="34" charset="0"/>
                <a:cs typeface="Arial" panose="020B0604020202020204" pitchFamily="34" charset="0"/>
              </a:defRPr>
            </a:lvl4pPr>
            <a:lvl5pPr marL="1828800" indent="0">
              <a:buNone/>
              <a:defRPr sz="800">
                <a:latin typeface="Arial" panose="020B0604020202020204" pitchFamily="34" charset="0"/>
                <a:cs typeface="Arial" panose="020B0604020202020204" pitchFamily="34" charset="0"/>
              </a:defRPr>
            </a:lvl5pPr>
          </a:lstStyle>
          <a:p>
            <a:pPr lvl="0"/>
            <a:r>
              <a:rPr lang="en-US" dirty="0"/>
              <a:t>Lit Code XX/16</a:t>
            </a:r>
          </a:p>
        </p:txBody>
      </p:sp>
      <p:sp>
        <p:nvSpPr>
          <p:cNvPr id="5" name="Text Placeholder 3"/>
          <p:cNvSpPr>
            <a:spLocks noGrp="1"/>
          </p:cNvSpPr>
          <p:nvPr>
            <p:ph type="body" sz="quarter" idx="26" hasCustomPrompt="1"/>
          </p:nvPr>
        </p:nvSpPr>
        <p:spPr>
          <a:xfrm>
            <a:off x="274320" y="4032726"/>
            <a:ext cx="8595360"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Tree>
    <p:extLst>
      <p:ext uri="{BB962C8B-B14F-4D97-AF65-F5344CB8AC3E}">
        <p14:creationId xmlns:p14="http://schemas.microsoft.com/office/powerpoint/2010/main" val="6086711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7837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ntent w/Secondary Title">
    <p:spTree>
      <p:nvGrpSpPr>
        <p:cNvPr id="1" name=""/>
        <p:cNvGrpSpPr/>
        <p:nvPr/>
      </p:nvGrpSpPr>
      <p:grpSpPr>
        <a:xfrm>
          <a:off x="0" y="0"/>
          <a:ext cx="0" cy="0"/>
          <a:chOff x="0" y="0"/>
          <a:chExt cx="0" cy="0"/>
        </a:xfrm>
      </p:grpSpPr>
      <p:sp>
        <p:nvSpPr>
          <p:cNvPr id="7" name="Text Placeholder 3"/>
          <p:cNvSpPr>
            <a:spLocks noGrp="1"/>
          </p:cNvSpPr>
          <p:nvPr>
            <p:ph type="body" sz="quarter" idx="26" hasCustomPrompt="1"/>
          </p:nvPr>
        </p:nvSpPr>
        <p:spPr>
          <a:xfrm>
            <a:off x="274320" y="5948501"/>
            <a:ext cx="8595360"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3" name="Content Placeholder 2"/>
          <p:cNvSpPr>
            <a:spLocks noGrp="1"/>
          </p:cNvSpPr>
          <p:nvPr>
            <p:ph sz="quarter" idx="27" hasCustomPrompt="1"/>
          </p:nvPr>
        </p:nvSpPr>
        <p:spPr>
          <a:xfrm>
            <a:off x="274320" y="1371600"/>
            <a:ext cx="8595360" cy="4389120"/>
          </a:xfrm>
          <a:prstGeom prst="rect">
            <a:avLst/>
          </a:prstGeom>
        </p:spPr>
        <p:txBody>
          <a:bodyPr wrap="square" lIns="0" tIns="0" rIns="0" bIns="0"/>
          <a:lstStyle>
            <a:lvl1pPr marL="0" indent="0">
              <a:lnSpc>
                <a:spcPct val="100000"/>
              </a:lnSpc>
              <a:spcBef>
                <a:spcPts val="0"/>
              </a:spcBef>
              <a:spcAft>
                <a:spcPts val="600"/>
              </a:spcAft>
              <a:buNone/>
              <a:defRPr sz="20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18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300"/>
              </a:spcAft>
              <a:buClr>
                <a:srgbClr val="00A0DC"/>
              </a:buClr>
              <a:buSzPct val="110000"/>
              <a:defRPr sz="1800">
                <a:latin typeface="Arial" panose="020B0604020202020204" pitchFamily="34" charset="0"/>
                <a:cs typeface="Arial" panose="020B0604020202020204" pitchFamily="34" charset="0"/>
              </a:defRPr>
            </a:lvl3pPr>
            <a:lvl4pPr marL="411480" indent="-228600">
              <a:lnSpc>
                <a:spcPct val="100000"/>
              </a:lnSpc>
              <a:spcBef>
                <a:spcPts val="0"/>
              </a:spcBef>
              <a:spcAft>
                <a:spcPts val="300"/>
              </a:spcAft>
              <a:buClr>
                <a:srgbClr val="00A0DC"/>
              </a:buClr>
              <a:buSzPct val="110000"/>
              <a:defRPr sz="1800">
                <a:latin typeface="Arial" panose="020B0604020202020204" pitchFamily="34" charset="0"/>
                <a:cs typeface="Arial" panose="020B0604020202020204" pitchFamily="34" charset="0"/>
              </a:defRPr>
            </a:lvl4pPr>
            <a:lvl5pPr marL="640080" indent="-228600">
              <a:lnSpc>
                <a:spcPct val="100000"/>
              </a:lnSpc>
              <a:spcBef>
                <a:spcPts val="0"/>
              </a:spcBef>
              <a:spcAft>
                <a:spcPts val="300"/>
              </a:spcAft>
              <a:buClr>
                <a:srgbClr val="00A0DC"/>
              </a:buClr>
              <a:buSzPct val="110000"/>
              <a:defRPr sz="18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8" name="Slide Number Placeholder 9"/>
          <p:cNvSpPr>
            <a:spLocks noGrp="1"/>
          </p:cNvSpPr>
          <p:nvPr>
            <p:ph type="sldNum" sz="quarter" idx="10"/>
          </p:nvPr>
        </p:nvSpPr>
        <p:spPr>
          <a:xfrm>
            <a:off x="8503920" y="6533806"/>
            <a:ext cx="365760" cy="182880"/>
          </a:xfrm>
        </p:spPr>
        <p:txBody>
          <a:bodyPr/>
          <a:lstStyle/>
          <a:p>
            <a:fld id="{8DEE4CCE-E124-4EEF-808B-DF88997C2318}" type="slidenum">
              <a:rPr lang="en-US" smtClean="0"/>
              <a:t>‹#›</a:t>
            </a:fld>
            <a:endParaRPr lang="en-US" dirty="0"/>
          </a:p>
        </p:txBody>
      </p:sp>
      <p:sp>
        <p:nvSpPr>
          <p:cNvPr id="9" name="Title 1"/>
          <p:cNvSpPr>
            <a:spLocks noGrp="1"/>
          </p:cNvSpPr>
          <p:nvPr>
            <p:ph type="title" hasCustomPrompt="1"/>
          </p:nvPr>
        </p:nvSpPr>
        <p:spPr>
          <a:xfrm>
            <a:off x="274320" y="210312"/>
            <a:ext cx="6400800" cy="411480"/>
          </a:xfrm>
          <a:prstGeom prst="rect">
            <a:avLst/>
          </a:prstGeom>
        </p:spPr>
        <p:txBody>
          <a:bodyPr lIns="0" tIns="0" rIns="0" bIns="0"/>
          <a:lstStyle>
            <a:lvl1pPr algn="l">
              <a:defRPr sz="2600" b="1">
                <a:solidFill>
                  <a:schemeClr val="accent1"/>
                </a:solidFill>
                <a:latin typeface="Arial" panose="020B0604020202020204" pitchFamily="34" charset="0"/>
                <a:cs typeface="Arial" panose="020B0604020202020204" pitchFamily="34" charset="0"/>
              </a:defRPr>
            </a:lvl1pPr>
          </a:lstStyle>
          <a:p>
            <a:r>
              <a:rPr lang="en-US" dirty="0"/>
              <a:t>Slide title</a:t>
            </a:r>
          </a:p>
        </p:txBody>
      </p:sp>
      <p:sp>
        <p:nvSpPr>
          <p:cNvPr id="6" name="Text Placeholder 2"/>
          <p:cNvSpPr>
            <a:spLocks noGrp="1"/>
          </p:cNvSpPr>
          <p:nvPr>
            <p:ph type="body" sz="quarter" idx="31" hasCustomPrompt="1"/>
          </p:nvPr>
        </p:nvSpPr>
        <p:spPr>
          <a:xfrm>
            <a:off x="274320" y="612648"/>
            <a:ext cx="6400800" cy="365760"/>
          </a:xfrm>
          <a:prstGeom prst="rect">
            <a:avLst/>
          </a:prstGeom>
        </p:spPr>
        <p:txBody>
          <a:bodyPr lIns="0" tIns="0" rIns="0" bIns="0"/>
          <a:lstStyle>
            <a:lvl1pPr marL="0" indent="0">
              <a:buNone/>
              <a:defRPr sz="2000">
                <a:latin typeface="Arial" panose="020B0604020202020204" pitchFamily="34" charset="0"/>
                <a:cs typeface="Arial" panose="020B0604020202020204" pitchFamily="34" charset="0"/>
              </a:defRPr>
            </a:lvl1pPr>
            <a:lvl2pPr marL="457200" indent="0">
              <a:buNone/>
              <a:defRPr/>
            </a:lvl2pPr>
          </a:lstStyle>
          <a:p>
            <a:pPr lvl="0"/>
            <a:r>
              <a:rPr lang="en-US" dirty="0"/>
              <a:t>Secondary Title</a:t>
            </a:r>
          </a:p>
        </p:txBody>
      </p:sp>
    </p:spTree>
    <p:extLst>
      <p:ext uri="{BB962C8B-B14F-4D97-AF65-F5344CB8AC3E}">
        <p14:creationId xmlns:p14="http://schemas.microsoft.com/office/powerpoint/2010/main" val="2970662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ntent with Titles">
    <p:spTree>
      <p:nvGrpSpPr>
        <p:cNvPr id="1" name=""/>
        <p:cNvGrpSpPr/>
        <p:nvPr/>
      </p:nvGrpSpPr>
      <p:grpSpPr>
        <a:xfrm>
          <a:off x="0" y="0"/>
          <a:ext cx="0" cy="0"/>
          <a:chOff x="0" y="0"/>
          <a:chExt cx="0" cy="0"/>
        </a:xfrm>
      </p:grpSpPr>
      <p:sp>
        <p:nvSpPr>
          <p:cNvPr id="4" name="Text Placeholder 3"/>
          <p:cNvSpPr>
            <a:spLocks noGrp="1"/>
          </p:cNvSpPr>
          <p:nvPr>
            <p:ph type="body" sz="quarter" idx="14" hasCustomPrompt="1"/>
          </p:nvPr>
        </p:nvSpPr>
        <p:spPr>
          <a:xfrm>
            <a:off x="274320" y="1371600"/>
            <a:ext cx="7772400" cy="548640"/>
          </a:xfrm>
          <a:prstGeom prst="rect">
            <a:avLst/>
          </a:prstGeom>
        </p:spPr>
        <p:txBody>
          <a:bodyPr lIns="0" tIns="0" rIns="0" bIns="0"/>
          <a:lstStyle>
            <a:lvl1pPr marL="0" indent="0">
              <a:lnSpc>
                <a:spcPct val="100000"/>
              </a:lnSpc>
              <a:spcBef>
                <a:spcPts val="0"/>
              </a:spcBef>
              <a:buNone/>
              <a:defRPr sz="1600" b="1">
                <a:latin typeface="Arial" panose="020B0604020202020204" pitchFamily="34" charset="0"/>
                <a:cs typeface="Arial" panose="020B0604020202020204" pitchFamily="34" charset="0"/>
              </a:defRPr>
            </a:lvl1pPr>
            <a:lvl2pPr marL="0" indent="0">
              <a:lnSpc>
                <a:spcPct val="100000"/>
              </a:lnSpc>
              <a:spcBef>
                <a:spcPts val="0"/>
              </a:spcBef>
              <a:buNone/>
              <a:defRPr sz="15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8" name="Text Placeholder 3"/>
          <p:cNvSpPr>
            <a:spLocks noGrp="1"/>
          </p:cNvSpPr>
          <p:nvPr>
            <p:ph type="body" sz="quarter" idx="26" hasCustomPrompt="1"/>
          </p:nvPr>
        </p:nvSpPr>
        <p:spPr>
          <a:xfrm>
            <a:off x="274320" y="5948501"/>
            <a:ext cx="8595360"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7" name="Content Placeholder 2"/>
          <p:cNvSpPr>
            <a:spLocks noGrp="1"/>
          </p:cNvSpPr>
          <p:nvPr>
            <p:ph sz="quarter" idx="27" hasCustomPrompt="1"/>
          </p:nvPr>
        </p:nvSpPr>
        <p:spPr>
          <a:xfrm>
            <a:off x="274320" y="1920240"/>
            <a:ext cx="8595360" cy="3840480"/>
          </a:xfrm>
          <a:prstGeom prst="rect">
            <a:avLst/>
          </a:prstGeom>
        </p:spPr>
        <p:txBody>
          <a:bodyPr wrap="square" lIns="0" tIns="0" rIns="0" bIns="0"/>
          <a:lstStyle>
            <a:lvl1pPr marL="0" indent="0">
              <a:lnSpc>
                <a:spcPct val="100000"/>
              </a:lnSpc>
              <a:spcBef>
                <a:spcPts val="0"/>
              </a:spcBef>
              <a:spcAft>
                <a:spcPts val="600"/>
              </a:spcAft>
              <a:buNone/>
              <a:defRPr sz="20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18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300"/>
              </a:spcAft>
              <a:buClr>
                <a:srgbClr val="00A0DC"/>
              </a:buClr>
              <a:buSzPct val="110000"/>
              <a:defRPr sz="1800">
                <a:latin typeface="Arial" panose="020B0604020202020204" pitchFamily="34" charset="0"/>
                <a:cs typeface="Arial" panose="020B0604020202020204" pitchFamily="34" charset="0"/>
              </a:defRPr>
            </a:lvl3pPr>
            <a:lvl4pPr marL="411480" indent="-228600">
              <a:lnSpc>
                <a:spcPct val="100000"/>
              </a:lnSpc>
              <a:spcBef>
                <a:spcPts val="0"/>
              </a:spcBef>
              <a:spcAft>
                <a:spcPts val="300"/>
              </a:spcAft>
              <a:buClr>
                <a:srgbClr val="00A0DC"/>
              </a:buClr>
              <a:buSzPct val="110000"/>
              <a:defRPr sz="1800">
                <a:latin typeface="Arial" panose="020B0604020202020204" pitchFamily="34" charset="0"/>
                <a:cs typeface="Arial" panose="020B0604020202020204" pitchFamily="34" charset="0"/>
              </a:defRPr>
            </a:lvl4pPr>
            <a:lvl5pPr marL="640080" indent="-228600">
              <a:lnSpc>
                <a:spcPct val="100000"/>
              </a:lnSpc>
              <a:spcBef>
                <a:spcPts val="0"/>
              </a:spcBef>
              <a:spcAft>
                <a:spcPts val="300"/>
              </a:spcAft>
              <a:buClr>
                <a:srgbClr val="00A0DC"/>
              </a:buClr>
              <a:buSzPct val="110000"/>
              <a:defRPr sz="18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9" name="Slide Number Placeholder 9"/>
          <p:cNvSpPr>
            <a:spLocks noGrp="1"/>
          </p:cNvSpPr>
          <p:nvPr>
            <p:ph type="sldNum" sz="quarter" idx="10"/>
          </p:nvPr>
        </p:nvSpPr>
        <p:spPr>
          <a:xfrm>
            <a:off x="8503920" y="6533806"/>
            <a:ext cx="365760" cy="182880"/>
          </a:xfrm>
        </p:spPr>
        <p:txBody>
          <a:bodyPr/>
          <a:lstStyle/>
          <a:p>
            <a:fld id="{8DEE4CCE-E124-4EEF-808B-DF88997C2318}" type="slidenum">
              <a:rPr lang="en-US" smtClean="0"/>
              <a:t>‹#›</a:t>
            </a:fld>
            <a:endParaRPr lang="en-US" dirty="0"/>
          </a:p>
        </p:txBody>
      </p:sp>
      <p:sp>
        <p:nvSpPr>
          <p:cNvPr id="10" name="Title 1"/>
          <p:cNvSpPr>
            <a:spLocks noGrp="1"/>
          </p:cNvSpPr>
          <p:nvPr>
            <p:ph type="title" hasCustomPrompt="1"/>
          </p:nvPr>
        </p:nvSpPr>
        <p:spPr>
          <a:xfrm>
            <a:off x="274320" y="210312"/>
            <a:ext cx="6400800" cy="731520"/>
          </a:xfrm>
          <a:prstGeom prst="rect">
            <a:avLst/>
          </a:prstGeom>
        </p:spPr>
        <p:txBody>
          <a:bodyPr lIns="0" tIns="0" rIns="0" bIns="0"/>
          <a:lstStyle>
            <a:lvl1pPr algn="l">
              <a:defRPr sz="2600" b="1">
                <a:solidFill>
                  <a:schemeClr val="accent1"/>
                </a:solidFill>
                <a:latin typeface="Arial" panose="020B0604020202020204" pitchFamily="34" charset="0"/>
                <a:cs typeface="Arial" panose="020B0604020202020204" pitchFamily="34" charset="0"/>
              </a:defRPr>
            </a:lvl1pPr>
          </a:lstStyle>
          <a:p>
            <a:r>
              <a:rPr lang="en-US" dirty="0"/>
              <a:t>Slide title</a:t>
            </a:r>
          </a:p>
        </p:txBody>
      </p:sp>
    </p:spTree>
    <p:extLst>
      <p:ext uri="{BB962C8B-B14F-4D97-AF65-F5344CB8AC3E}">
        <p14:creationId xmlns:p14="http://schemas.microsoft.com/office/powerpoint/2010/main" val="1834085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Content with Sidebar">
    <p:spTree>
      <p:nvGrpSpPr>
        <p:cNvPr id="1" name=""/>
        <p:cNvGrpSpPr/>
        <p:nvPr/>
      </p:nvGrpSpPr>
      <p:grpSpPr>
        <a:xfrm>
          <a:off x="0" y="0"/>
          <a:ext cx="0" cy="0"/>
          <a:chOff x="0" y="0"/>
          <a:chExt cx="0" cy="0"/>
        </a:xfrm>
      </p:grpSpPr>
      <p:sp>
        <p:nvSpPr>
          <p:cNvPr id="9" name="Text Placeholder 3"/>
          <p:cNvSpPr>
            <a:spLocks noGrp="1"/>
          </p:cNvSpPr>
          <p:nvPr>
            <p:ph type="body" sz="quarter" idx="26" hasCustomPrompt="1"/>
          </p:nvPr>
        </p:nvSpPr>
        <p:spPr>
          <a:xfrm>
            <a:off x="274320" y="5948501"/>
            <a:ext cx="8595360"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7" name="Content Placeholder 2"/>
          <p:cNvSpPr>
            <a:spLocks noGrp="1"/>
          </p:cNvSpPr>
          <p:nvPr>
            <p:ph sz="quarter" idx="27" hasCustomPrompt="1"/>
          </p:nvPr>
        </p:nvSpPr>
        <p:spPr>
          <a:xfrm>
            <a:off x="274320" y="1371600"/>
            <a:ext cx="6400800" cy="4389120"/>
          </a:xfrm>
          <a:prstGeom prst="rect">
            <a:avLst/>
          </a:prstGeom>
        </p:spPr>
        <p:txBody>
          <a:bodyPr wrap="square" lIns="0" tIns="0" rIns="0" bIns="0"/>
          <a:lstStyle>
            <a:lvl1pPr marL="0" indent="0">
              <a:lnSpc>
                <a:spcPct val="100000"/>
              </a:lnSpc>
              <a:spcBef>
                <a:spcPts val="0"/>
              </a:spcBef>
              <a:spcAft>
                <a:spcPts val="600"/>
              </a:spcAft>
              <a:buNone/>
              <a:defRPr sz="20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18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300"/>
              </a:spcAft>
              <a:buClr>
                <a:srgbClr val="00A0DC"/>
              </a:buClr>
              <a:buSzPct val="110000"/>
              <a:defRPr sz="1800">
                <a:latin typeface="Arial" panose="020B0604020202020204" pitchFamily="34" charset="0"/>
                <a:cs typeface="Arial" panose="020B0604020202020204" pitchFamily="34" charset="0"/>
              </a:defRPr>
            </a:lvl3pPr>
            <a:lvl4pPr marL="411480" indent="-228600">
              <a:lnSpc>
                <a:spcPct val="100000"/>
              </a:lnSpc>
              <a:spcBef>
                <a:spcPts val="0"/>
              </a:spcBef>
              <a:spcAft>
                <a:spcPts val="300"/>
              </a:spcAft>
              <a:buClr>
                <a:srgbClr val="00A0DC"/>
              </a:buClr>
              <a:buSzPct val="110000"/>
              <a:defRPr sz="1800">
                <a:latin typeface="Arial" panose="020B0604020202020204" pitchFamily="34" charset="0"/>
                <a:cs typeface="Arial" panose="020B0604020202020204" pitchFamily="34" charset="0"/>
              </a:defRPr>
            </a:lvl4pPr>
            <a:lvl5pPr marL="640080" indent="-228600">
              <a:lnSpc>
                <a:spcPct val="100000"/>
              </a:lnSpc>
              <a:spcBef>
                <a:spcPts val="0"/>
              </a:spcBef>
              <a:spcAft>
                <a:spcPts val="300"/>
              </a:spcAft>
              <a:buClr>
                <a:srgbClr val="00A0DC"/>
              </a:buClr>
              <a:buSzPct val="110000"/>
              <a:defRPr sz="18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0"/>
            <a:endParaRPr lang="en-US" dirty="0"/>
          </a:p>
        </p:txBody>
      </p:sp>
      <p:sp>
        <p:nvSpPr>
          <p:cNvPr id="3" name="Text Placeholder 2"/>
          <p:cNvSpPr>
            <a:spLocks noGrp="1"/>
          </p:cNvSpPr>
          <p:nvPr>
            <p:ph type="body" sz="quarter" idx="28" hasCustomPrompt="1"/>
          </p:nvPr>
        </p:nvSpPr>
        <p:spPr>
          <a:xfrm>
            <a:off x="6858000" y="1371600"/>
            <a:ext cx="2011680" cy="846386"/>
          </a:xfrm>
          <a:prstGeom prst="rect">
            <a:avLst/>
          </a:prstGeom>
          <a:ln w="12700">
            <a:solidFill>
              <a:schemeClr val="accent4"/>
            </a:solidFill>
          </a:ln>
        </p:spPr>
        <p:txBody>
          <a:bodyPr lIns="137160" tIns="137160" rIns="137160" bIns="137160">
            <a:spAutoFit/>
          </a:bodyPr>
          <a:lstStyle>
            <a:lvl1pPr marL="0" indent="0">
              <a:spcBef>
                <a:spcPts val="0"/>
              </a:spcBef>
              <a:spcAft>
                <a:spcPts val="600"/>
              </a:spcAft>
              <a:buNone/>
              <a:defRPr sz="1600" b="1">
                <a:solidFill>
                  <a:schemeClr val="accent4"/>
                </a:solidFill>
                <a:latin typeface="Arial" panose="020B0604020202020204" pitchFamily="34" charset="0"/>
                <a:cs typeface="Arial" panose="020B0604020202020204" pitchFamily="34" charset="0"/>
              </a:defRPr>
            </a:lvl1pPr>
            <a:lvl2pPr marL="0" indent="0">
              <a:spcBef>
                <a:spcPts val="0"/>
              </a:spcBef>
              <a:spcAft>
                <a:spcPts val="600"/>
              </a:spcAft>
              <a:buNone/>
              <a:defRPr sz="1600" baseline="0">
                <a:solidFill>
                  <a:schemeClr val="accent4"/>
                </a:solidFill>
                <a:latin typeface="Arial" panose="020B0604020202020204" pitchFamily="34" charset="0"/>
                <a:cs typeface="Arial" panose="020B0604020202020204" pitchFamily="34" charset="0"/>
              </a:defRPr>
            </a:lvl2pPr>
            <a:lvl3pPr marL="914400" indent="0">
              <a:buNone/>
              <a:defRPr sz="1600">
                <a:solidFill>
                  <a:schemeClr val="accent4"/>
                </a:solidFill>
                <a:latin typeface="Arial" panose="020B0604020202020204" pitchFamily="34" charset="0"/>
                <a:cs typeface="Arial" panose="020B0604020202020204" pitchFamily="34" charset="0"/>
              </a:defRPr>
            </a:lvl3pPr>
            <a:lvl4pPr marL="1371600" indent="0">
              <a:buNone/>
              <a:defRPr sz="1600">
                <a:solidFill>
                  <a:schemeClr val="accent4"/>
                </a:solidFill>
                <a:latin typeface="Arial" panose="020B0604020202020204" pitchFamily="34" charset="0"/>
                <a:cs typeface="Arial" panose="020B0604020202020204" pitchFamily="34" charset="0"/>
              </a:defRPr>
            </a:lvl4pPr>
            <a:lvl5pPr marL="1828800" indent="0">
              <a:buNone/>
              <a:defRPr sz="1600">
                <a:solidFill>
                  <a:schemeClr val="accent4"/>
                </a:solidFill>
                <a:latin typeface="Arial" panose="020B0604020202020204" pitchFamily="34" charset="0"/>
                <a:cs typeface="Arial" panose="020B0604020202020204" pitchFamily="34" charset="0"/>
              </a:defRPr>
            </a:lvl5pPr>
          </a:lstStyle>
          <a:p>
            <a:pPr lvl="0"/>
            <a:r>
              <a:rPr lang="en-US" dirty="0"/>
              <a:t>Sidebar Subhead</a:t>
            </a:r>
          </a:p>
          <a:p>
            <a:pPr lvl="1"/>
            <a:r>
              <a:rPr lang="en-US" dirty="0"/>
              <a:t>Sidebar Body</a:t>
            </a:r>
          </a:p>
        </p:txBody>
      </p:sp>
      <p:sp>
        <p:nvSpPr>
          <p:cNvPr id="8" name="Slide Number Placeholder 9"/>
          <p:cNvSpPr>
            <a:spLocks noGrp="1"/>
          </p:cNvSpPr>
          <p:nvPr>
            <p:ph type="sldNum" sz="quarter" idx="10"/>
          </p:nvPr>
        </p:nvSpPr>
        <p:spPr>
          <a:xfrm>
            <a:off x="8503920" y="6533806"/>
            <a:ext cx="365760" cy="182880"/>
          </a:xfrm>
        </p:spPr>
        <p:txBody>
          <a:bodyPr/>
          <a:lstStyle/>
          <a:p>
            <a:fld id="{8DEE4CCE-E124-4EEF-808B-DF88997C2318}" type="slidenum">
              <a:rPr lang="en-US" smtClean="0"/>
              <a:t>‹#›</a:t>
            </a:fld>
            <a:endParaRPr lang="en-US" dirty="0"/>
          </a:p>
        </p:txBody>
      </p:sp>
      <p:sp>
        <p:nvSpPr>
          <p:cNvPr id="10" name="Title 1"/>
          <p:cNvSpPr>
            <a:spLocks noGrp="1"/>
          </p:cNvSpPr>
          <p:nvPr>
            <p:ph type="title" hasCustomPrompt="1"/>
          </p:nvPr>
        </p:nvSpPr>
        <p:spPr>
          <a:xfrm>
            <a:off x="274320" y="210312"/>
            <a:ext cx="6400800" cy="731520"/>
          </a:xfrm>
          <a:prstGeom prst="rect">
            <a:avLst/>
          </a:prstGeom>
        </p:spPr>
        <p:txBody>
          <a:bodyPr lIns="0" tIns="0" rIns="0" bIns="0"/>
          <a:lstStyle>
            <a:lvl1pPr algn="l">
              <a:defRPr sz="2600" b="1">
                <a:solidFill>
                  <a:schemeClr val="accent1"/>
                </a:solidFill>
                <a:latin typeface="Arial" panose="020B0604020202020204" pitchFamily="34" charset="0"/>
                <a:cs typeface="Arial" panose="020B0604020202020204" pitchFamily="34" charset="0"/>
              </a:defRPr>
            </a:lvl1pPr>
          </a:lstStyle>
          <a:p>
            <a:r>
              <a:rPr lang="en-US" dirty="0"/>
              <a:t>Slide title</a:t>
            </a:r>
          </a:p>
        </p:txBody>
      </p:sp>
    </p:spTree>
    <p:extLst>
      <p:ext uri="{BB962C8B-B14F-4D97-AF65-F5344CB8AC3E}">
        <p14:creationId xmlns:p14="http://schemas.microsoft.com/office/powerpoint/2010/main" val="1405257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ntent with Title and Sidebar">
    <p:spTree>
      <p:nvGrpSpPr>
        <p:cNvPr id="1" name=""/>
        <p:cNvGrpSpPr/>
        <p:nvPr/>
      </p:nvGrpSpPr>
      <p:grpSpPr>
        <a:xfrm>
          <a:off x="0" y="0"/>
          <a:ext cx="0" cy="0"/>
          <a:chOff x="0" y="0"/>
          <a:chExt cx="0" cy="0"/>
        </a:xfrm>
      </p:grpSpPr>
      <p:sp>
        <p:nvSpPr>
          <p:cNvPr id="12" name="Text Placeholder 3"/>
          <p:cNvSpPr>
            <a:spLocks noGrp="1"/>
          </p:cNvSpPr>
          <p:nvPr>
            <p:ph type="body" sz="quarter" idx="26" hasCustomPrompt="1"/>
          </p:nvPr>
        </p:nvSpPr>
        <p:spPr>
          <a:xfrm>
            <a:off x="274320" y="5948501"/>
            <a:ext cx="8595360"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1" name="Text Placeholder 3"/>
          <p:cNvSpPr>
            <a:spLocks noGrp="1"/>
          </p:cNvSpPr>
          <p:nvPr>
            <p:ph type="body" sz="quarter" idx="27" hasCustomPrompt="1"/>
          </p:nvPr>
        </p:nvSpPr>
        <p:spPr>
          <a:xfrm>
            <a:off x="274320" y="1371600"/>
            <a:ext cx="6400800" cy="548640"/>
          </a:xfrm>
          <a:prstGeom prst="rect">
            <a:avLst/>
          </a:prstGeom>
        </p:spPr>
        <p:txBody>
          <a:bodyPr lIns="0" tIns="0" rIns="0" bIns="0"/>
          <a:lstStyle>
            <a:lvl1pPr marL="0" indent="0">
              <a:lnSpc>
                <a:spcPct val="100000"/>
              </a:lnSpc>
              <a:spcBef>
                <a:spcPts val="0"/>
              </a:spcBef>
              <a:buNone/>
              <a:defRPr sz="1600" b="1">
                <a:latin typeface="Arial" panose="020B0604020202020204" pitchFamily="34" charset="0"/>
                <a:cs typeface="Arial" panose="020B0604020202020204" pitchFamily="34" charset="0"/>
              </a:defRPr>
            </a:lvl1pPr>
            <a:lvl2pPr marL="0" indent="0">
              <a:lnSpc>
                <a:spcPct val="100000"/>
              </a:lnSpc>
              <a:spcBef>
                <a:spcPts val="0"/>
              </a:spcBef>
              <a:buNone/>
              <a:defRPr sz="15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3" name="Content Placeholder 2"/>
          <p:cNvSpPr>
            <a:spLocks noGrp="1"/>
          </p:cNvSpPr>
          <p:nvPr>
            <p:ph sz="quarter" idx="28" hasCustomPrompt="1"/>
          </p:nvPr>
        </p:nvSpPr>
        <p:spPr>
          <a:xfrm>
            <a:off x="274320" y="1920240"/>
            <a:ext cx="6400800" cy="3840480"/>
          </a:xfrm>
          <a:prstGeom prst="rect">
            <a:avLst/>
          </a:prstGeom>
        </p:spPr>
        <p:txBody>
          <a:bodyPr wrap="square" lIns="0" tIns="0" rIns="0" bIns="0"/>
          <a:lstStyle>
            <a:lvl1pPr marL="0" indent="0">
              <a:lnSpc>
                <a:spcPct val="100000"/>
              </a:lnSpc>
              <a:spcBef>
                <a:spcPts val="0"/>
              </a:spcBef>
              <a:spcAft>
                <a:spcPts val="600"/>
              </a:spcAft>
              <a:buNone/>
              <a:defRPr sz="20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18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300"/>
              </a:spcAft>
              <a:buClr>
                <a:srgbClr val="00A0DC"/>
              </a:buClr>
              <a:buSzPct val="110000"/>
              <a:defRPr sz="1800">
                <a:latin typeface="Arial" panose="020B0604020202020204" pitchFamily="34" charset="0"/>
                <a:cs typeface="Arial" panose="020B0604020202020204" pitchFamily="34" charset="0"/>
              </a:defRPr>
            </a:lvl3pPr>
            <a:lvl4pPr marL="411480" indent="-228600">
              <a:lnSpc>
                <a:spcPct val="100000"/>
              </a:lnSpc>
              <a:spcBef>
                <a:spcPts val="0"/>
              </a:spcBef>
              <a:spcAft>
                <a:spcPts val="300"/>
              </a:spcAft>
              <a:buClr>
                <a:srgbClr val="00A0DC"/>
              </a:buClr>
              <a:buSzPct val="110000"/>
              <a:defRPr sz="1800">
                <a:latin typeface="Arial" panose="020B0604020202020204" pitchFamily="34" charset="0"/>
                <a:cs typeface="Arial" panose="020B0604020202020204" pitchFamily="34" charset="0"/>
              </a:defRPr>
            </a:lvl4pPr>
            <a:lvl5pPr marL="640080" indent="-228600">
              <a:lnSpc>
                <a:spcPct val="100000"/>
              </a:lnSpc>
              <a:spcBef>
                <a:spcPts val="0"/>
              </a:spcBef>
              <a:spcAft>
                <a:spcPts val="300"/>
              </a:spcAft>
              <a:buClr>
                <a:srgbClr val="00A0DC"/>
              </a:buClr>
              <a:buSzPct val="110000"/>
              <a:defRPr sz="18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8" name="Text Placeholder 2"/>
          <p:cNvSpPr>
            <a:spLocks noGrp="1"/>
          </p:cNvSpPr>
          <p:nvPr>
            <p:ph type="body" sz="quarter" idx="29" hasCustomPrompt="1"/>
          </p:nvPr>
        </p:nvSpPr>
        <p:spPr>
          <a:xfrm>
            <a:off x="6858000" y="1920240"/>
            <a:ext cx="2011680" cy="846386"/>
          </a:xfrm>
          <a:prstGeom prst="rect">
            <a:avLst/>
          </a:prstGeom>
          <a:ln w="12700">
            <a:solidFill>
              <a:schemeClr val="accent4"/>
            </a:solidFill>
          </a:ln>
        </p:spPr>
        <p:txBody>
          <a:bodyPr lIns="137160" tIns="137160" rIns="137160" bIns="137160">
            <a:spAutoFit/>
          </a:bodyPr>
          <a:lstStyle>
            <a:lvl1pPr marL="0" indent="0">
              <a:spcBef>
                <a:spcPts val="0"/>
              </a:spcBef>
              <a:spcAft>
                <a:spcPts val="600"/>
              </a:spcAft>
              <a:buNone/>
              <a:defRPr sz="1600" b="1">
                <a:solidFill>
                  <a:schemeClr val="accent4"/>
                </a:solidFill>
                <a:latin typeface="Arial" panose="020B0604020202020204" pitchFamily="34" charset="0"/>
                <a:cs typeface="Arial" panose="020B0604020202020204" pitchFamily="34" charset="0"/>
              </a:defRPr>
            </a:lvl1pPr>
            <a:lvl2pPr marL="0" indent="0">
              <a:spcBef>
                <a:spcPts val="0"/>
              </a:spcBef>
              <a:spcAft>
                <a:spcPts val="600"/>
              </a:spcAft>
              <a:buNone/>
              <a:defRPr sz="1600" baseline="0">
                <a:solidFill>
                  <a:schemeClr val="accent4"/>
                </a:solidFill>
                <a:latin typeface="Arial" panose="020B0604020202020204" pitchFamily="34" charset="0"/>
                <a:cs typeface="Arial" panose="020B0604020202020204" pitchFamily="34" charset="0"/>
              </a:defRPr>
            </a:lvl2pPr>
            <a:lvl3pPr marL="914400" indent="0">
              <a:buNone/>
              <a:defRPr sz="1600">
                <a:solidFill>
                  <a:schemeClr val="accent4"/>
                </a:solidFill>
                <a:latin typeface="Arial" panose="020B0604020202020204" pitchFamily="34" charset="0"/>
                <a:cs typeface="Arial" panose="020B0604020202020204" pitchFamily="34" charset="0"/>
              </a:defRPr>
            </a:lvl3pPr>
            <a:lvl4pPr marL="1371600" indent="0">
              <a:buNone/>
              <a:defRPr sz="1600">
                <a:solidFill>
                  <a:schemeClr val="accent4"/>
                </a:solidFill>
                <a:latin typeface="Arial" panose="020B0604020202020204" pitchFamily="34" charset="0"/>
                <a:cs typeface="Arial" panose="020B0604020202020204" pitchFamily="34" charset="0"/>
              </a:defRPr>
            </a:lvl4pPr>
            <a:lvl5pPr marL="1828800" indent="0">
              <a:buNone/>
              <a:defRPr sz="1600">
                <a:solidFill>
                  <a:schemeClr val="accent4"/>
                </a:solidFill>
                <a:latin typeface="Arial" panose="020B0604020202020204" pitchFamily="34" charset="0"/>
                <a:cs typeface="Arial" panose="020B0604020202020204" pitchFamily="34" charset="0"/>
              </a:defRPr>
            </a:lvl5pPr>
          </a:lstStyle>
          <a:p>
            <a:pPr lvl="0"/>
            <a:r>
              <a:rPr lang="en-US" dirty="0"/>
              <a:t>Sidebar Subhead</a:t>
            </a:r>
          </a:p>
          <a:p>
            <a:pPr lvl="1"/>
            <a:r>
              <a:rPr lang="en-US" dirty="0"/>
              <a:t>Sidebar Body</a:t>
            </a:r>
          </a:p>
        </p:txBody>
      </p:sp>
      <p:sp>
        <p:nvSpPr>
          <p:cNvPr id="9" name="Slide Number Placeholder 9"/>
          <p:cNvSpPr>
            <a:spLocks noGrp="1"/>
          </p:cNvSpPr>
          <p:nvPr>
            <p:ph type="sldNum" sz="quarter" idx="10"/>
          </p:nvPr>
        </p:nvSpPr>
        <p:spPr>
          <a:xfrm>
            <a:off x="8503920" y="6533806"/>
            <a:ext cx="365760" cy="182880"/>
          </a:xfrm>
        </p:spPr>
        <p:txBody>
          <a:bodyPr/>
          <a:lstStyle/>
          <a:p>
            <a:fld id="{8DEE4CCE-E124-4EEF-808B-DF88997C2318}" type="slidenum">
              <a:rPr lang="en-US" smtClean="0"/>
              <a:t>‹#›</a:t>
            </a:fld>
            <a:endParaRPr lang="en-US" dirty="0"/>
          </a:p>
        </p:txBody>
      </p:sp>
      <p:sp>
        <p:nvSpPr>
          <p:cNvPr id="10" name="Title 1"/>
          <p:cNvSpPr>
            <a:spLocks noGrp="1"/>
          </p:cNvSpPr>
          <p:nvPr>
            <p:ph type="title" hasCustomPrompt="1"/>
          </p:nvPr>
        </p:nvSpPr>
        <p:spPr>
          <a:xfrm>
            <a:off x="274320" y="210312"/>
            <a:ext cx="6400800" cy="731520"/>
          </a:xfrm>
          <a:prstGeom prst="rect">
            <a:avLst/>
          </a:prstGeom>
        </p:spPr>
        <p:txBody>
          <a:bodyPr lIns="0" tIns="0" rIns="0" bIns="0"/>
          <a:lstStyle>
            <a:lvl1pPr algn="l">
              <a:defRPr sz="2600" b="1">
                <a:solidFill>
                  <a:schemeClr val="accent1"/>
                </a:solidFill>
                <a:latin typeface="Arial" panose="020B0604020202020204" pitchFamily="34" charset="0"/>
                <a:cs typeface="Arial" panose="020B0604020202020204" pitchFamily="34" charset="0"/>
              </a:defRPr>
            </a:lvl1pPr>
          </a:lstStyle>
          <a:p>
            <a:r>
              <a:rPr lang="en-US" dirty="0"/>
              <a:t>Slide title</a:t>
            </a:r>
          </a:p>
        </p:txBody>
      </p:sp>
    </p:spTree>
    <p:extLst>
      <p:ext uri="{BB962C8B-B14F-4D97-AF65-F5344CB8AC3E}">
        <p14:creationId xmlns:p14="http://schemas.microsoft.com/office/powerpoint/2010/main" val="3149847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One Content with Quote">
    <p:spTree>
      <p:nvGrpSpPr>
        <p:cNvPr id="1" name=""/>
        <p:cNvGrpSpPr/>
        <p:nvPr/>
      </p:nvGrpSpPr>
      <p:grpSpPr>
        <a:xfrm>
          <a:off x="0" y="0"/>
          <a:ext cx="0" cy="0"/>
          <a:chOff x="0" y="0"/>
          <a:chExt cx="0" cy="0"/>
        </a:xfrm>
      </p:grpSpPr>
      <p:sp>
        <p:nvSpPr>
          <p:cNvPr id="5" name="Text Placeholder 4"/>
          <p:cNvSpPr>
            <a:spLocks noGrp="1"/>
          </p:cNvSpPr>
          <p:nvPr>
            <p:ph type="body" sz="quarter" idx="15" hasCustomPrompt="1"/>
          </p:nvPr>
        </p:nvSpPr>
        <p:spPr>
          <a:xfrm>
            <a:off x="6309360" y="1371600"/>
            <a:ext cx="2560320" cy="902811"/>
          </a:xfrm>
          <a:prstGeom prst="rect">
            <a:avLst/>
          </a:prstGeom>
        </p:spPr>
        <p:txBody>
          <a:bodyPr lIns="0" tIns="0" rIns="0" bIns="0">
            <a:spAutoFit/>
          </a:bodyPr>
          <a:lstStyle>
            <a:lvl1pPr marL="0" indent="0">
              <a:lnSpc>
                <a:spcPct val="100000"/>
              </a:lnSpc>
              <a:spcBef>
                <a:spcPts val="0"/>
              </a:spcBef>
              <a:spcAft>
                <a:spcPts val="1200"/>
              </a:spcAft>
              <a:buNone/>
              <a:defRPr sz="2200">
                <a:solidFill>
                  <a:srgbClr val="00A0DC"/>
                </a:solidFill>
                <a:latin typeface="Arial" panose="020B0604020202020204" pitchFamily="34" charset="0"/>
                <a:cs typeface="Arial" panose="020B0604020202020204" pitchFamily="34" charset="0"/>
              </a:defRPr>
            </a:lvl1pPr>
            <a:lvl2pPr marL="0" indent="0">
              <a:lnSpc>
                <a:spcPct val="100000"/>
              </a:lnSpc>
              <a:spcBef>
                <a:spcPts val="0"/>
              </a:spcBef>
              <a:buNone/>
              <a:defRPr sz="1300" b="1">
                <a:solidFill>
                  <a:srgbClr val="00A0DC"/>
                </a:solidFill>
                <a:latin typeface="Arial" panose="020B0604020202020204" pitchFamily="34" charset="0"/>
                <a:cs typeface="Arial" panose="020B0604020202020204" pitchFamily="34" charset="0"/>
              </a:defRPr>
            </a:lvl2pPr>
            <a:lvl3pPr marL="0" indent="0">
              <a:lnSpc>
                <a:spcPct val="100000"/>
              </a:lnSpc>
              <a:spcBef>
                <a:spcPts val="0"/>
              </a:spcBef>
              <a:buNone/>
              <a:defRPr sz="1200">
                <a:solidFill>
                  <a:srgbClr val="00A0DC"/>
                </a:solidFill>
                <a:latin typeface="Arial" panose="020B0604020202020204" pitchFamily="34" charset="0"/>
                <a:cs typeface="Arial" panose="020B0604020202020204" pitchFamily="34" charset="0"/>
              </a:defRPr>
            </a:lvl3pPr>
          </a:lstStyle>
          <a:p>
            <a:pPr lvl="0"/>
            <a:r>
              <a:rPr lang="en-US" dirty="0"/>
              <a:t>Quote</a:t>
            </a:r>
          </a:p>
          <a:p>
            <a:pPr lvl="1"/>
            <a:r>
              <a:rPr lang="en-US" dirty="0"/>
              <a:t>Name</a:t>
            </a:r>
          </a:p>
          <a:p>
            <a:pPr lvl="2"/>
            <a:r>
              <a:rPr lang="en-US" dirty="0"/>
              <a:t>Job Title</a:t>
            </a:r>
          </a:p>
        </p:txBody>
      </p:sp>
      <p:sp>
        <p:nvSpPr>
          <p:cNvPr id="9" name="TextBox 8"/>
          <p:cNvSpPr txBox="1"/>
          <p:nvPr userDrawn="1"/>
        </p:nvSpPr>
        <p:spPr>
          <a:xfrm>
            <a:off x="5925312" y="1216152"/>
            <a:ext cx="353568" cy="380999"/>
          </a:xfrm>
          <a:prstGeom prst="rect">
            <a:avLst/>
          </a:prstGeom>
          <a:noFill/>
        </p:spPr>
        <p:txBody>
          <a:bodyPr wrap="square" lIns="0" tIns="0" rIns="0" bIns="0" rtlCol="0">
            <a:noAutofit/>
          </a:bodyPr>
          <a:lstStyle/>
          <a:p>
            <a:pPr algn="l">
              <a:lnSpc>
                <a:spcPts val="6000"/>
              </a:lnSpc>
            </a:pPr>
            <a:r>
              <a:rPr lang="en-US" sz="6000" b="1" spc="-20" dirty="0">
                <a:solidFill>
                  <a:srgbClr val="00A0DC"/>
                </a:solidFill>
                <a:latin typeface="Arial" panose="020B0604020202020204" pitchFamily="34" charset="0"/>
                <a:cs typeface="Arial" panose="020B0604020202020204" pitchFamily="34" charset="0"/>
              </a:rPr>
              <a:t>“</a:t>
            </a:r>
          </a:p>
        </p:txBody>
      </p:sp>
      <p:sp>
        <p:nvSpPr>
          <p:cNvPr id="11" name="Text Placeholder 3"/>
          <p:cNvSpPr>
            <a:spLocks noGrp="1"/>
          </p:cNvSpPr>
          <p:nvPr>
            <p:ph type="body" sz="quarter" idx="26" hasCustomPrompt="1"/>
          </p:nvPr>
        </p:nvSpPr>
        <p:spPr>
          <a:xfrm>
            <a:off x="274320" y="5948501"/>
            <a:ext cx="8595360"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2" name="Content Placeholder 2"/>
          <p:cNvSpPr>
            <a:spLocks noGrp="1"/>
          </p:cNvSpPr>
          <p:nvPr>
            <p:ph sz="quarter" idx="27" hasCustomPrompt="1"/>
          </p:nvPr>
        </p:nvSpPr>
        <p:spPr>
          <a:xfrm>
            <a:off x="274320" y="1371600"/>
            <a:ext cx="5486400" cy="4389120"/>
          </a:xfrm>
          <a:prstGeom prst="rect">
            <a:avLst/>
          </a:prstGeom>
        </p:spPr>
        <p:txBody>
          <a:bodyPr wrap="square" lIns="0" tIns="0" rIns="0" bIns="0"/>
          <a:lstStyle>
            <a:lvl1pPr marL="0" indent="0">
              <a:lnSpc>
                <a:spcPct val="100000"/>
              </a:lnSpc>
              <a:spcBef>
                <a:spcPts val="0"/>
              </a:spcBef>
              <a:spcAft>
                <a:spcPts val="600"/>
              </a:spcAft>
              <a:buNone/>
              <a:defRPr sz="20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18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300"/>
              </a:spcAft>
              <a:buClr>
                <a:srgbClr val="00A0DC"/>
              </a:buClr>
              <a:buSzPct val="110000"/>
              <a:defRPr sz="1800">
                <a:latin typeface="Arial" panose="020B0604020202020204" pitchFamily="34" charset="0"/>
                <a:cs typeface="Arial" panose="020B0604020202020204" pitchFamily="34" charset="0"/>
              </a:defRPr>
            </a:lvl3pPr>
            <a:lvl4pPr marL="411480" indent="-228600">
              <a:lnSpc>
                <a:spcPct val="100000"/>
              </a:lnSpc>
              <a:spcBef>
                <a:spcPts val="0"/>
              </a:spcBef>
              <a:spcAft>
                <a:spcPts val="300"/>
              </a:spcAft>
              <a:buClr>
                <a:srgbClr val="00A0DC"/>
              </a:buClr>
              <a:buSzPct val="110000"/>
              <a:defRPr sz="1800">
                <a:latin typeface="Arial" panose="020B0604020202020204" pitchFamily="34" charset="0"/>
                <a:cs typeface="Arial" panose="020B0604020202020204" pitchFamily="34" charset="0"/>
              </a:defRPr>
            </a:lvl4pPr>
            <a:lvl5pPr marL="640080" indent="-228600">
              <a:lnSpc>
                <a:spcPct val="100000"/>
              </a:lnSpc>
              <a:spcBef>
                <a:spcPts val="0"/>
              </a:spcBef>
              <a:spcAft>
                <a:spcPts val="300"/>
              </a:spcAft>
              <a:buClr>
                <a:srgbClr val="00A0DC"/>
              </a:buClr>
              <a:buSzPct val="110000"/>
              <a:defRPr sz="18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8" name="Slide Number Placeholder 9"/>
          <p:cNvSpPr>
            <a:spLocks noGrp="1"/>
          </p:cNvSpPr>
          <p:nvPr>
            <p:ph type="sldNum" sz="quarter" idx="10"/>
          </p:nvPr>
        </p:nvSpPr>
        <p:spPr>
          <a:xfrm>
            <a:off x="8503920" y="6533806"/>
            <a:ext cx="365760" cy="182880"/>
          </a:xfrm>
        </p:spPr>
        <p:txBody>
          <a:bodyPr/>
          <a:lstStyle/>
          <a:p>
            <a:fld id="{8DEE4CCE-E124-4EEF-808B-DF88997C2318}" type="slidenum">
              <a:rPr lang="en-US" smtClean="0"/>
              <a:t>‹#›</a:t>
            </a:fld>
            <a:endParaRPr lang="en-US" dirty="0"/>
          </a:p>
        </p:txBody>
      </p:sp>
      <p:sp>
        <p:nvSpPr>
          <p:cNvPr id="10" name="Title 1"/>
          <p:cNvSpPr>
            <a:spLocks noGrp="1"/>
          </p:cNvSpPr>
          <p:nvPr>
            <p:ph type="title" hasCustomPrompt="1"/>
          </p:nvPr>
        </p:nvSpPr>
        <p:spPr>
          <a:xfrm>
            <a:off x="274320" y="210312"/>
            <a:ext cx="6400800" cy="731520"/>
          </a:xfrm>
          <a:prstGeom prst="rect">
            <a:avLst/>
          </a:prstGeom>
        </p:spPr>
        <p:txBody>
          <a:bodyPr lIns="0" tIns="0" rIns="0" bIns="0"/>
          <a:lstStyle>
            <a:lvl1pPr algn="l">
              <a:defRPr sz="2600" b="1">
                <a:solidFill>
                  <a:schemeClr val="accent1"/>
                </a:solidFill>
                <a:latin typeface="Arial" panose="020B0604020202020204" pitchFamily="34" charset="0"/>
                <a:cs typeface="Arial" panose="020B0604020202020204" pitchFamily="34" charset="0"/>
              </a:defRPr>
            </a:lvl1pPr>
          </a:lstStyle>
          <a:p>
            <a:r>
              <a:rPr lang="en-US" dirty="0"/>
              <a:t>Slide title</a:t>
            </a:r>
          </a:p>
        </p:txBody>
      </p:sp>
    </p:spTree>
    <p:extLst>
      <p:ext uri="{BB962C8B-B14F-4D97-AF65-F5344CB8AC3E}">
        <p14:creationId xmlns:p14="http://schemas.microsoft.com/office/powerpoint/2010/main" val="10128436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26" Type="http://schemas.openxmlformats.org/officeDocument/2006/relationships/slideLayout" Target="../slideLayouts/slideLayout28.xml"/><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slideLayout" Target="../slideLayouts/slideLayout27.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29"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slideLayout" Target="../slideLayouts/slideLayout26.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28" Type="http://schemas.openxmlformats.org/officeDocument/2006/relationships/slideLayout" Target="../slideLayouts/slideLayout30.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 Id="rId27" Type="http://schemas.openxmlformats.org/officeDocument/2006/relationships/slideLayout" Target="../slideLayouts/slideLayout29.xml"/><Relationship Id="rId30"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3.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heme" Target="../theme/theme4.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0807238"/>
      </p:ext>
    </p:extLst>
  </p:cSld>
  <p:clrMap bg1="lt1" tx1="dk1" bg2="lt2" tx2="dk2" accent1="accent1" accent2="accent2" accent3="accent3" accent4="accent4" accent5="accent5" accent6="accent6" hlink="hlink" folHlink="folHlink"/>
  <p:sldLayoutIdLst>
    <p:sldLayoutId id="2147483675" r:id="rId1"/>
    <p:sldLayoutId id="214748371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10" name="Slide Number Placeholder 9"/>
          <p:cNvSpPr>
            <a:spLocks noGrp="1"/>
          </p:cNvSpPr>
          <p:nvPr>
            <p:ph type="sldNum" sz="quarter" idx="4"/>
          </p:nvPr>
        </p:nvSpPr>
        <p:spPr>
          <a:xfrm>
            <a:off x="8503920" y="6537960"/>
            <a:ext cx="365760" cy="18288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pic>
        <p:nvPicPr>
          <p:cNvPr id="13" name="Picture 12">
            <a:extLst>
              <a:ext uri="{FF2B5EF4-FFF2-40B4-BE49-F238E27FC236}">
                <a16:creationId xmlns:a16="http://schemas.microsoft.com/office/drawing/2014/main" id="{4D3F6D43-BB32-48CC-A2E9-848F9E394019}"/>
              </a:ext>
            </a:extLst>
          </p:cNvPr>
          <p:cNvPicPr>
            <a:picLocks noChangeAspect="1"/>
          </p:cNvPicPr>
          <p:nvPr userDrawn="1"/>
        </p:nvPicPr>
        <p:blipFill rotWithShape="1">
          <a:blip r:embed="rId30"/>
          <a:stretch/>
        </p:blipFill>
        <p:spPr>
          <a:xfrm>
            <a:off x="7278491" y="271004"/>
            <a:ext cx="1788753" cy="659070"/>
          </a:xfrm>
          <a:prstGeom prst="rect">
            <a:avLst/>
          </a:prstGeom>
        </p:spPr>
      </p:pic>
    </p:spTree>
    <p:extLst>
      <p:ext uri="{BB962C8B-B14F-4D97-AF65-F5344CB8AC3E}">
        <p14:creationId xmlns:p14="http://schemas.microsoft.com/office/powerpoint/2010/main" val="1187067514"/>
      </p:ext>
    </p:extLst>
  </p:cSld>
  <p:clrMap bg1="lt1" tx1="dk1" bg2="lt2" tx2="dk2" accent1="accent1" accent2="accent2" accent3="accent3" accent4="accent4" accent5="accent5" accent6="accent6" hlink="hlink" folHlink="folHlink"/>
  <p:sldLayoutIdLst>
    <p:sldLayoutId id="2147483653" r:id="rId1"/>
    <p:sldLayoutId id="2147483656" r:id="rId2"/>
    <p:sldLayoutId id="2147483731" r:id="rId3"/>
    <p:sldLayoutId id="2147483655" r:id="rId4"/>
    <p:sldLayoutId id="2147483676" r:id="rId5"/>
    <p:sldLayoutId id="2147483677" r:id="rId6"/>
    <p:sldLayoutId id="2147483678" r:id="rId7"/>
    <p:sldLayoutId id="2147483679" r:id="rId8"/>
    <p:sldLayoutId id="2147483657" r:id="rId9"/>
    <p:sldLayoutId id="2147483658" r:id="rId10"/>
    <p:sldLayoutId id="2147483659" r:id="rId11"/>
    <p:sldLayoutId id="2147483660" r:id="rId12"/>
    <p:sldLayoutId id="2147483722"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2" r:id="rId24"/>
    <p:sldLayoutId id="2147483682" r:id="rId25"/>
    <p:sldLayoutId id="2147483671" r:id="rId26"/>
    <p:sldLayoutId id="2147483654" r:id="rId27"/>
    <p:sldLayoutId id="2147483723" r:id="rId2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4022290"/>
      </p:ext>
    </p:extLst>
  </p:cSld>
  <p:clrMap bg1="lt1" tx1="dk1" bg2="lt2" tx2="dk2" accent1="accent1" accent2="accent2" accent3="accent3" accent4="accent4" accent5="accent5" accent6="accent6" hlink="hlink" folHlink="folHlink"/>
  <p:sldLayoutIdLst>
    <p:sldLayoutId id="2147483681" r:id="rId1"/>
    <p:sldLayoutId id="2147483726" r:id="rId2"/>
    <p:sldLayoutId id="2147483727" r:id="rId3"/>
    <p:sldLayoutId id="2147483697" r:id="rId4"/>
    <p:sldLayoutId id="2147483724"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Box 9"/>
          <p:cNvSpPr txBox="1">
            <a:spLocks noChangeArrowheads="1"/>
          </p:cNvSpPr>
          <p:nvPr/>
        </p:nvSpPr>
        <p:spPr bwMode="auto">
          <a:xfrm>
            <a:off x="274320" y="6537960"/>
            <a:ext cx="4114800" cy="182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b">
            <a:no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fontAlgn="base">
              <a:spcBef>
                <a:spcPts val="0"/>
              </a:spcBef>
              <a:spcAft>
                <a:spcPct val="0"/>
              </a:spcAft>
              <a:defRPr/>
            </a:pPr>
            <a:r>
              <a:rPr lang="en-US" sz="1000" b="1" dirty="0">
                <a:solidFill>
                  <a:schemeClr val="tx1"/>
                </a:solidFill>
                <a:latin typeface="Arial Narrow" pitchFamily="34" charset="0"/>
                <a:ea typeface="ＭＳ Ｐゴシック" charset="0"/>
              </a:rPr>
              <a:t>For Internal Use Only / Not for Distribution to the Public</a:t>
            </a:r>
          </a:p>
        </p:txBody>
      </p:sp>
    </p:spTree>
    <p:extLst>
      <p:ext uri="{BB962C8B-B14F-4D97-AF65-F5344CB8AC3E}">
        <p14:creationId xmlns:p14="http://schemas.microsoft.com/office/powerpoint/2010/main" val="2158977227"/>
      </p:ext>
    </p:extLst>
  </p:cSld>
  <p:clrMap bg1="lt1" tx1="dk1" bg2="lt2" tx2="dk2" accent1="accent1" accent2="accent2" accent3="accent3" accent4="accent4" accent5="accent5" accent6="accent6" hlink="hlink" folHlink="folHlink"/>
  <p:sldLayoutIdLst>
    <p:sldLayoutId id="2147483719" r:id="rId1"/>
    <p:sldLayoutId id="2147483728" r:id="rId2"/>
    <p:sldLayoutId id="2147483729" r:id="rId3"/>
    <p:sldLayoutId id="2147483720" r:id="rId4"/>
    <p:sldLayoutId id="2147483725"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9" name="Straight Connector 8"/>
          <p:cNvCxnSpPr/>
          <p:nvPr/>
        </p:nvCxnSpPr>
        <p:spPr>
          <a:xfrm>
            <a:off x="274320" y="4754880"/>
            <a:ext cx="85953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377440" y="6534150"/>
            <a:ext cx="2935099" cy="123111"/>
          </a:xfrm>
          <a:prstGeom prst="rect">
            <a:avLst/>
          </a:prstGeom>
        </p:spPr>
        <p:txBody>
          <a:bodyPr wrap="square" lIns="0" tIns="0" rIns="0" bIns="0">
            <a:noAutofit/>
          </a:bodyPr>
          <a:lstStyle/>
          <a:p>
            <a:r>
              <a:rPr lang="en-US" sz="800" b="1" dirty="0">
                <a:latin typeface="Arial" panose="020B0604020202020204" pitchFamily="34" charset="0"/>
                <a:cs typeface="Arial" panose="020B0604020202020204" pitchFamily="34" charset="0"/>
              </a:rPr>
              <a:t>© 2019 Franklin Templeton Investments. All rights reserved.</a:t>
            </a:r>
          </a:p>
        </p:txBody>
      </p:sp>
      <p:pic>
        <p:nvPicPr>
          <p:cNvPr id="12" name="Picture 11">
            <a:extLst>
              <a:ext uri="{FF2B5EF4-FFF2-40B4-BE49-F238E27FC236}">
                <a16:creationId xmlns:a16="http://schemas.microsoft.com/office/drawing/2014/main" id="{69B17C2F-D696-4AD9-9F9A-29B7144ACDAC}"/>
              </a:ext>
            </a:extLst>
          </p:cNvPr>
          <p:cNvPicPr>
            <a:picLocks noChangeAspect="1"/>
          </p:cNvPicPr>
          <p:nvPr userDrawn="1"/>
        </p:nvPicPr>
        <p:blipFill rotWithShape="1">
          <a:blip r:embed="rId3"/>
          <a:stretch/>
        </p:blipFill>
        <p:spPr>
          <a:xfrm>
            <a:off x="140094" y="4892194"/>
            <a:ext cx="1950494" cy="718664"/>
          </a:xfrm>
          <a:prstGeom prst="rect">
            <a:avLst/>
          </a:prstGeom>
        </p:spPr>
      </p:pic>
    </p:spTree>
    <p:extLst>
      <p:ext uri="{BB962C8B-B14F-4D97-AF65-F5344CB8AC3E}">
        <p14:creationId xmlns:p14="http://schemas.microsoft.com/office/powerpoint/2010/main" val="2773029669"/>
      </p:ext>
    </p:extLst>
  </p:cSld>
  <p:clrMap bg1="lt1" tx1="dk1" bg2="lt2" tx2="dk2" accent1="accent1" accent2="accent2" accent3="accent3" accent4="accent4" accent5="accent5" accent6="accent6" hlink="hlink" folHlink="folHlink"/>
  <p:sldLayoutIdLst>
    <p:sldLayoutId id="214748368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975706"/>
      </p:ext>
    </p:extLst>
  </p:cSld>
  <p:clrMap bg1="lt1" tx1="dk1" bg2="lt2" tx2="dk2" accent1="accent1" accent2="accent2" accent3="accent3" accent4="accent4" accent5="accent5" accent6="accent6" hlink="hlink" folHlink="folHlink"/>
  <p:sldLayoutIdLst>
    <p:sldLayoutId id="214748367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4.jp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37.jpeg"/><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36.jpeg"/><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37.jpeg"/><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41.jpeg"/></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42.png"/><Relationship Id="rId4" Type="http://schemas.openxmlformats.org/officeDocument/2006/relationships/image" Target="../media/image40.jpeg"/></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43.JPG"/><Relationship Id="rId4" Type="http://schemas.openxmlformats.org/officeDocument/2006/relationships/image" Target="../media/image40.jpeg"/></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image" Target="../media/image43.JPG"/><Relationship Id="rId4" Type="http://schemas.openxmlformats.org/officeDocument/2006/relationships/image" Target="../media/image40.jpeg"/></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image" Target="../media/image43.JPG"/><Relationship Id="rId4" Type="http://schemas.openxmlformats.org/officeDocument/2006/relationships/image" Target="../media/image40.jpeg"/></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43.JPG"/><Relationship Id="rId4" Type="http://schemas.openxmlformats.org/officeDocument/2006/relationships/image" Target="../media/image40.jpeg"/></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image" Target="../media/image45.JPG"/><Relationship Id="rId4" Type="http://schemas.openxmlformats.org/officeDocument/2006/relationships/image" Target="../media/image40.jpeg"/></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7.xml"/><Relationship Id="rId1" Type="http://schemas.openxmlformats.org/officeDocument/2006/relationships/slideLayout" Target="../slideLayouts/slideLayout4.xml"/><Relationship Id="rId5" Type="http://schemas.openxmlformats.org/officeDocument/2006/relationships/image" Target="../media/image45.JPG"/><Relationship Id="rId4" Type="http://schemas.openxmlformats.org/officeDocument/2006/relationships/image" Target="../media/image40.jpeg"/></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4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notesSlide" Target="../notesSlides/notesSlide43.xml"/><Relationship Id="rId1" Type="http://schemas.openxmlformats.org/officeDocument/2006/relationships/slideLayout" Target="../slideLayouts/slideLayout4.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7.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5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8.xml"/><Relationship Id="rId1" Type="http://schemas.openxmlformats.org/officeDocument/2006/relationships/slideLayout" Target="../slideLayouts/slideLayout4.xml"/><Relationship Id="rId4" Type="http://schemas.openxmlformats.org/officeDocument/2006/relationships/chart" Target="../charts/chart1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8.png"/><Relationship Id="rId3" Type="http://schemas.openxmlformats.org/officeDocument/2006/relationships/image" Target="../media/image50.png"/><Relationship Id="rId7" Type="http://schemas.openxmlformats.org/officeDocument/2006/relationships/image" Target="../media/image53.JPG"/><Relationship Id="rId12" Type="http://schemas.microsoft.com/office/2007/relationships/hdphoto" Target="../media/hdphoto2.wdp"/><Relationship Id="rId2" Type="http://schemas.openxmlformats.org/officeDocument/2006/relationships/notesSlide" Target="../notesSlides/notesSlide69.xml"/><Relationship Id="rId1" Type="http://schemas.openxmlformats.org/officeDocument/2006/relationships/slideLayout" Target="../slideLayouts/slideLayout4.xml"/><Relationship Id="rId6" Type="http://schemas.microsoft.com/office/2007/relationships/hdphoto" Target="../media/hdphoto1.wdp"/><Relationship Id="rId11" Type="http://schemas.openxmlformats.org/officeDocument/2006/relationships/image" Target="../media/image57.jpeg"/><Relationship Id="rId5" Type="http://schemas.openxmlformats.org/officeDocument/2006/relationships/image" Target="../media/image52.jpeg"/><Relationship Id="rId10" Type="http://schemas.openxmlformats.org/officeDocument/2006/relationships/image" Target="../media/image56.jpeg"/><Relationship Id="rId4" Type="http://schemas.openxmlformats.org/officeDocument/2006/relationships/image" Target="../media/image51.JPG"/><Relationship Id="rId9" Type="http://schemas.openxmlformats.org/officeDocument/2006/relationships/image" Target="../media/image55.png"/><Relationship Id="rId14" Type="http://schemas.openxmlformats.org/officeDocument/2006/relationships/image" Target="../media/image5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4474BD24-00E1-46AB-8F9F-5430F008BF00}"/>
              </a:ext>
            </a:extLst>
          </p:cNvPr>
          <p:cNvPicPr>
            <a:picLocks noChangeAspect="1" noChangeArrowheads="1"/>
          </p:cNvPicPr>
          <p:nvPr/>
        </p:nvPicPr>
        <p:blipFill>
          <a:blip r:embed="rId3"/>
          <a:stretch>
            <a:fillRect/>
          </a:stretch>
        </p:blipFill>
        <p:spPr bwMode="gray">
          <a:xfrm>
            <a:off x="2663032" y="2358033"/>
            <a:ext cx="3817937" cy="1406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5">
            <a:extLst>
              <a:ext uri="{FF2B5EF4-FFF2-40B4-BE49-F238E27FC236}">
                <a16:creationId xmlns:a16="http://schemas.microsoft.com/office/drawing/2014/main" id="{BF944696-4CE1-4FEF-A0EC-9E931BCC3560}"/>
              </a:ext>
            </a:extLst>
          </p:cNvPr>
          <p:cNvGrpSpPr>
            <a:grpSpLocks/>
          </p:cNvGrpSpPr>
          <p:nvPr/>
        </p:nvGrpSpPr>
        <p:grpSpPr bwMode="auto">
          <a:xfrm>
            <a:off x="5851525" y="6550018"/>
            <a:ext cx="3138488" cy="217488"/>
            <a:chOff x="1892" y="3495"/>
            <a:chExt cx="1977" cy="137"/>
          </a:xfrm>
        </p:grpSpPr>
        <p:sp>
          <p:nvSpPr>
            <p:cNvPr id="4" name="Text Box 6">
              <a:extLst>
                <a:ext uri="{FF2B5EF4-FFF2-40B4-BE49-F238E27FC236}">
                  <a16:creationId xmlns:a16="http://schemas.microsoft.com/office/drawing/2014/main" id="{5FB05799-BB3B-4665-B72C-38F02111EDE6}"/>
                </a:ext>
              </a:extLst>
            </p:cNvPr>
            <p:cNvSpPr txBox="1">
              <a:spLocks noChangeArrowheads="1"/>
            </p:cNvSpPr>
            <p:nvPr/>
          </p:nvSpPr>
          <p:spPr bwMode="gray">
            <a:xfrm>
              <a:off x="1892" y="3513"/>
              <a:ext cx="1977" cy="109"/>
            </a:xfrm>
            <a:prstGeom prst="rect">
              <a:avLst/>
            </a:prstGeom>
            <a:noFill/>
            <a:ln w="6350">
              <a:noFill/>
              <a:miter lim="800000"/>
              <a:headEnd/>
              <a:tailEnd/>
            </a:ln>
            <a:effectLst/>
          </p:spPr>
          <p:txBody>
            <a:bodyPr lIns="109728" tIns="0" rIns="109728" bIns="18288">
              <a:spAutoFit/>
            </a:bodyPr>
            <a:lstStyle>
              <a:lvl1pPr marL="115888" indent="-115888" eaLnBrk="0" hangingPunct="0">
                <a:defRPr sz="1600" b="1">
                  <a:solidFill>
                    <a:schemeClr val="tx1"/>
                  </a:solidFill>
                  <a:latin typeface="Arial" charset="0"/>
                  <a:ea typeface="ＭＳ Ｐゴシック" charset="0"/>
                  <a:cs typeface="Geneva" charset="0"/>
                </a:defRPr>
              </a:lvl1pPr>
              <a:lvl2pPr marL="37931725" indent="-37474525" eaLnBrk="0" hangingPunct="0">
                <a:defRPr sz="1600" b="1">
                  <a:solidFill>
                    <a:schemeClr val="tx1"/>
                  </a:solidFill>
                  <a:latin typeface="Arial" charset="0"/>
                  <a:ea typeface="Geneva" charset="0"/>
                  <a:cs typeface="Geneva" charset="0"/>
                </a:defRPr>
              </a:lvl2pPr>
              <a:lvl3pPr eaLnBrk="0" hangingPunct="0">
                <a:defRPr sz="1600" b="1">
                  <a:solidFill>
                    <a:schemeClr val="tx1"/>
                  </a:solidFill>
                  <a:latin typeface="Arial" charset="0"/>
                  <a:ea typeface="Geneva" charset="0"/>
                  <a:cs typeface="Geneva" charset="0"/>
                </a:defRPr>
              </a:lvl3pPr>
              <a:lvl4pPr eaLnBrk="0" hangingPunct="0">
                <a:defRPr sz="1600" b="1">
                  <a:solidFill>
                    <a:schemeClr val="tx1"/>
                  </a:solidFill>
                  <a:latin typeface="Arial" charset="0"/>
                  <a:ea typeface="Geneva" charset="0"/>
                  <a:cs typeface="Geneva" charset="0"/>
                </a:defRPr>
              </a:lvl4pPr>
              <a:lvl5pPr eaLnBrk="0" hangingPunct="0">
                <a:defRPr sz="1600" b="1">
                  <a:solidFill>
                    <a:schemeClr val="tx1"/>
                  </a:solidFill>
                  <a:latin typeface="Arial" charset="0"/>
                  <a:ea typeface="Geneva" charset="0"/>
                  <a:cs typeface="Geneva" charset="0"/>
                </a:defRPr>
              </a:lvl5pPr>
              <a:lvl6pPr marL="457200" eaLnBrk="0" fontAlgn="base" hangingPunct="0">
                <a:spcBef>
                  <a:spcPct val="0"/>
                </a:spcBef>
                <a:spcAft>
                  <a:spcPct val="0"/>
                </a:spcAft>
                <a:defRPr sz="1600" b="1">
                  <a:solidFill>
                    <a:schemeClr val="tx1"/>
                  </a:solidFill>
                  <a:latin typeface="Arial" charset="0"/>
                  <a:ea typeface="Geneva" charset="0"/>
                  <a:cs typeface="Geneva" charset="0"/>
                </a:defRPr>
              </a:lvl6pPr>
              <a:lvl7pPr marL="914400" eaLnBrk="0" fontAlgn="base" hangingPunct="0">
                <a:spcBef>
                  <a:spcPct val="0"/>
                </a:spcBef>
                <a:spcAft>
                  <a:spcPct val="0"/>
                </a:spcAft>
                <a:defRPr sz="1600" b="1">
                  <a:solidFill>
                    <a:schemeClr val="tx1"/>
                  </a:solidFill>
                  <a:latin typeface="Arial" charset="0"/>
                  <a:ea typeface="Geneva" charset="0"/>
                  <a:cs typeface="Geneva" charset="0"/>
                </a:defRPr>
              </a:lvl7pPr>
              <a:lvl8pPr marL="1371600" eaLnBrk="0" fontAlgn="base" hangingPunct="0">
                <a:spcBef>
                  <a:spcPct val="0"/>
                </a:spcBef>
                <a:spcAft>
                  <a:spcPct val="0"/>
                </a:spcAft>
                <a:defRPr sz="1600" b="1">
                  <a:solidFill>
                    <a:schemeClr val="tx1"/>
                  </a:solidFill>
                  <a:latin typeface="Arial" charset="0"/>
                  <a:ea typeface="Geneva" charset="0"/>
                  <a:cs typeface="Geneva" charset="0"/>
                </a:defRPr>
              </a:lvl8pPr>
              <a:lvl9pPr marL="1828800" eaLnBrk="0" fontAlgn="base" hangingPunct="0">
                <a:spcBef>
                  <a:spcPct val="0"/>
                </a:spcBef>
                <a:spcAft>
                  <a:spcPct val="0"/>
                </a:spcAft>
                <a:defRPr sz="1600" b="1">
                  <a:solidFill>
                    <a:schemeClr val="tx1"/>
                  </a:solidFill>
                  <a:latin typeface="Arial" charset="0"/>
                  <a:ea typeface="Geneva" charset="0"/>
                  <a:cs typeface="Geneva" charset="0"/>
                </a:defRPr>
              </a:lvl9pPr>
            </a:lstStyle>
            <a:p>
              <a:pPr algn="ctr" fontAlgn="base">
                <a:spcBef>
                  <a:spcPct val="0"/>
                </a:spcBef>
                <a:spcAft>
                  <a:spcPct val="0"/>
                </a:spcAft>
                <a:defRPr/>
              </a:pPr>
              <a:r>
                <a:rPr lang="en-US" sz="1000" dirty="0">
                  <a:solidFill>
                    <a:srgbClr val="FFFFFF"/>
                  </a:solidFill>
                  <a:latin typeface="Arial Narrow" charset="0"/>
                </a:rPr>
                <a:t>Not FDIC Insured  •  May Lose Value  •</a:t>
              </a:r>
              <a:r>
                <a:rPr lang="en-US" sz="1000" baseline="-6000" dirty="0">
                  <a:solidFill>
                    <a:srgbClr val="FFFFFF"/>
                  </a:solidFill>
                  <a:latin typeface="Arial Narrow" charset="0"/>
                </a:rPr>
                <a:t>  </a:t>
              </a:r>
              <a:r>
                <a:rPr lang="en-US" sz="1000" dirty="0">
                  <a:solidFill>
                    <a:srgbClr val="FFFFFF"/>
                  </a:solidFill>
                  <a:latin typeface="Arial Narrow" charset="0"/>
                </a:rPr>
                <a:t>No Bank Guarantee</a:t>
              </a:r>
              <a:endParaRPr lang="en-US" sz="1000" baseline="-6000" dirty="0">
                <a:solidFill>
                  <a:srgbClr val="FFFFFF"/>
                </a:solidFill>
                <a:latin typeface="Arial Narrow" charset="0"/>
              </a:endParaRPr>
            </a:p>
          </p:txBody>
        </p:sp>
        <p:sp>
          <p:nvSpPr>
            <p:cNvPr id="5" name="Rectangle 7">
              <a:extLst>
                <a:ext uri="{FF2B5EF4-FFF2-40B4-BE49-F238E27FC236}">
                  <a16:creationId xmlns:a16="http://schemas.microsoft.com/office/drawing/2014/main" id="{03B001C6-A1D5-4351-A6E3-ED8868D0F2BB}"/>
                </a:ext>
              </a:extLst>
            </p:cNvPr>
            <p:cNvSpPr>
              <a:spLocks noChangeArrowheads="1"/>
            </p:cNvSpPr>
            <p:nvPr/>
          </p:nvSpPr>
          <p:spPr bwMode="gray">
            <a:xfrm>
              <a:off x="1917" y="3495"/>
              <a:ext cx="1904" cy="137"/>
            </a:xfrm>
            <a:prstGeom prst="rect">
              <a:avLst/>
            </a:prstGeom>
            <a:noFill/>
            <a:ln w="635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z="1600" dirty="0">
                <a:solidFill>
                  <a:srgbClr val="000000"/>
                </a:solidFill>
                <a:ea typeface="ＭＳ Ｐゴシック" charset="0"/>
              </a:endParaRPr>
            </a:p>
          </p:txBody>
        </p:sp>
      </p:grpSp>
      <p:sp>
        <p:nvSpPr>
          <p:cNvPr id="6" name="Text Box 1065">
            <a:extLst>
              <a:ext uri="{FF2B5EF4-FFF2-40B4-BE49-F238E27FC236}">
                <a16:creationId xmlns:a16="http://schemas.microsoft.com/office/drawing/2014/main" id="{69C50A53-26F7-4338-8C88-4EB4E0406E8F}"/>
              </a:ext>
            </a:extLst>
          </p:cNvPr>
          <p:cNvSpPr txBox="1">
            <a:spLocks noChangeArrowheads="1"/>
          </p:cNvSpPr>
          <p:nvPr/>
        </p:nvSpPr>
        <p:spPr bwMode="gray">
          <a:xfrm>
            <a:off x="183575" y="5763774"/>
            <a:ext cx="8713788" cy="76941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folHlink"/>
                </a:solidFill>
                <a:miter lim="800000"/>
                <a:headEnd/>
                <a:tailEnd/>
              </a14:hiddenLine>
            </a:ext>
          </a:extLst>
        </p:spPr>
        <p:txBody>
          <a:bodyPr lIns="91407" tIns="45706" rIns="91407" bIns="45706" anchor="b">
            <a:spAutoFit/>
          </a:bodyPr>
          <a:lstStyle>
            <a:lvl1pPr eaLnBrk="0" hangingPunct="0">
              <a:defRPr sz="1000">
                <a:solidFill>
                  <a:schemeClr val="tx1"/>
                </a:solidFill>
                <a:latin typeface="Arial Narrow" pitchFamily="34" charset="0"/>
                <a:cs typeface="Arial" charset="0"/>
              </a:defRPr>
            </a:lvl1pPr>
            <a:lvl2pPr marL="742950" indent="-285750" eaLnBrk="0" hangingPunct="0">
              <a:defRPr sz="1000">
                <a:solidFill>
                  <a:schemeClr val="tx1"/>
                </a:solidFill>
                <a:latin typeface="Arial Narrow" pitchFamily="34" charset="0"/>
                <a:cs typeface="Arial" charset="0"/>
              </a:defRPr>
            </a:lvl2pPr>
            <a:lvl3pPr marL="1143000" indent="-228600" eaLnBrk="0" hangingPunct="0">
              <a:defRPr sz="1000">
                <a:solidFill>
                  <a:schemeClr val="tx1"/>
                </a:solidFill>
                <a:latin typeface="Arial Narrow" pitchFamily="34" charset="0"/>
                <a:cs typeface="Arial" charset="0"/>
              </a:defRPr>
            </a:lvl3pPr>
            <a:lvl4pPr marL="1600200" indent="-228600" eaLnBrk="0" hangingPunct="0">
              <a:defRPr sz="1000">
                <a:solidFill>
                  <a:schemeClr val="tx1"/>
                </a:solidFill>
                <a:latin typeface="Arial Narrow" pitchFamily="34" charset="0"/>
                <a:cs typeface="Arial" charset="0"/>
              </a:defRPr>
            </a:lvl4pPr>
            <a:lvl5pPr marL="2057400" indent="-228600" eaLnBrk="0" hangingPunct="0">
              <a:defRPr sz="1000">
                <a:solidFill>
                  <a:schemeClr val="tx1"/>
                </a:solidFill>
                <a:latin typeface="Arial Narrow" pitchFamily="34" charset="0"/>
                <a:cs typeface="Arial" charset="0"/>
              </a:defRPr>
            </a:lvl5pPr>
            <a:lvl6pPr marL="2514600" indent="-228600" eaLnBrk="0" fontAlgn="base" hangingPunct="0">
              <a:spcBef>
                <a:spcPct val="0"/>
              </a:spcBef>
              <a:spcAft>
                <a:spcPct val="0"/>
              </a:spcAft>
              <a:defRPr sz="1000">
                <a:solidFill>
                  <a:schemeClr val="tx1"/>
                </a:solidFill>
                <a:latin typeface="Arial Narrow" pitchFamily="34" charset="0"/>
                <a:cs typeface="Arial" charset="0"/>
              </a:defRPr>
            </a:lvl6pPr>
            <a:lvl7pPr marL="2971800" indent="-228600" eaLnBrk="0" fontAlgn="base" hangingPunct="0">
              <a:spcBef>
                <a:spcPct val="0"/>
              </a:spcBef>
              <a:spcAft>
                <a:spcPct val="0"/>
              </a:spcAft>
              <a:defRPr sz="1000">
                <a:solidFill>
                  <a:schemeClr val="tx1"/>
                </a:solidFill>
                <a:latin typeface="Arial Narrow" pitchFamily="34" charset="0"/>
                <a:cs typeface="Arial" charset="0"/>
              </a:defRPr>
            </a:lvl7pPr>
            <a:lvl8pPr marL="3429000" indent="-228600" eaLnBrk="0" fontAlgn="base" hangingPunct="0">
              <a:spcBef>
                <a:spcPct val="0"/>
              </a:spcBef>
              <a:spcAft>
                <a:spcPct val="0"/>
              </a:spcAft>
              <a:defRPr sz="1000">
                <a:solidFill>
                  <a:schemeClr val="tx1"/>
                </a:solidFill>
                <a:latin typeface="Arial Narrow" pitchFamily="34" charset="0"/>
                <a:cs typeface="Arial" charset="0"/>
              </a:defRPr>
            </a:lvl8pPr>
            <a:lvl9pPr marL="3886200" indent="-228600" eaLnBrk="0" fontAlgn="base" hangingPunct="0">
              <a:spcBef>
                <a:spcPct val="0"/>
              </a:spcBef>
              <a:spcAft>
                <a:spcPct val="0"/>
              </a:spcAft>
              <a:defRPr sz="1000">
                <a:solidFill>
                  <a:schemeClr val="tx1"/>
                </a:solidFill>
                <a:latin typeface="Arial Narrow" pitchFamily="34" charset="0"/>
                <a:cs typeface="Arial" charset="0"/>
              </a:defRPr>
            </a:lvl9pPr>
          </a:lstStyle>
          <a:p>
            <a:r>
              <a:rPr lang="en-US" sz="1100" i="1" dirty="0">
                <a:solidFill>
                  <a:schemeClr val="bg1"/>
                </a:solidFill>
                <a:latin typeface="Arial" charset="0"/>
              </a:rPr>
              <a:t>This presentation must be preceded or accompanied by a current Franklin Rising Dividends Fund, Franklin Adjustable U.S. Government Securities Fund, Franklin Income Fund, Franklin Mutual Global Discovery Fund and Templeton Global Bond Fund summary prospectus and/or prospectuses. Please carefully read a prospectus before you invest or send money. Investors should carefully consider a fund’s investment goals, risks, charges and expenses before investing.</a:t>
            </a:r>
          </a:p>
        </p:txBody>
      </p:sp>
    </p:spTree>
    <p:extLst>
      <p:ext uri="{BB962C8B-B14F-4D97-AF65-F5344CB8AC3E}">
        <p14:creationId xmlns:p14="http://schemas.microsoft.com/office/powerpoint/2010/main" val="789299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FF4E75-5C36-43A0-A5B0-3E4A7A650CDE}"/>
              </a:ext>
            </a:extLst>
          </p:cNvPr>
          <p:cNvSpPr>
            <a:spLocks noGrp="1"/>
          </p:cNvSpPr>
          <p:nvPr>
            <p:ph type="body" sz="quarter" idx="26"/>
          </p:nvPr>
        </p:nvSpPr>
        <p:spPr/>
        <p:txBody>
          <a:bodyPr/>
          <a:lstStyle/>
          <a:p>
            <a:endParaRPr lang="en-US"/>
          </a:p>
        </p:txBody>
      </p:sp>
      <p:sp>
        <p:nvSpPr>
          <p:cNvPr id="4" name="Slide Number Placeholder 3">
            <a:extLst>
              <a:ext uri="{FF2B5EF4-FFF2-40B4-BE49-F238E27FC236}">
                <a16:creationId xmlns:a16="http://schemas.microsoft.com/office/drawing/2014/main" id="{528E60AB-7540-4ADC-82AB-1A7D7510FE6D}"/>
              </a:ext>
            </a:extLst>
          </p:cNvPr>
          <p:cNvSpPr>
            <a:spLocks noGrp="1"/>
          </p:cNvSpPr>
          <p:nvPr>
            <p:ph type="sldNum" sz="quarter" idx="10"/>
          </p:nvPr>
        </p:nvSpPr>
        <p:spPr/>
        <p:txBody>
          <a:bodyPr/>
          <a:lstStyle/>
          <a:p>
            <a:fld id="{8DEE4CCE-E124-4EEF-808B-DF88997C2318}" type="slidenum">
              <a:rPr lang="en-US" smtClean="0"/>
              <a:t>9</a:t>
            </a:fld>
            <a:endParaRPr lang="en-US" dirty="0"/>
          </a:p>
        </p:txBody>
      </p:sp>
      <p:sp>
        <p:nvSpPr>
          <p:cNvPr id="5" name="Title 4">
            <a:extLst>
              <a:ext uri="{FF2B5EF4-FFF2-40B4-BE49-F238E27FC236}">
                <a16:creationId xmlns:a16="http://schemas.microsoft.com/office/drawing/2014/main" id="{E573A9DC-DA65-4E71-9217-69CDE20AEEBF}"/>
              </a:ext>
            </a:extLst>
          </p:cNvPr>
          <p:cNvSpPr>
            <a:spLocks noGrp="1"/>
          </p:cNvSpPr>
          <p:nvPr>
            <p:ph type="title"/>
          </p:nvPr>
        </p:nvSpPr>
        <p:spPr/>
        <p:txBody>
          <a:bodyPr/>
          <a:lstStyle/>
          <a:p>
            <a:r>
              <a:rPr lang="en-US" dirty="0">
                <a:solidFill>
                  <a:srgbClr val="005598"/>
                </a:solidFill>
              </a:rPr>
              <a:t>Retirement Income Pop Quiz</a:t>
            </a:r>
            <a:br>
              <a:rPr lang="en-US" dirty="0">
                <a:solidFill>
                  <a:srgbClr val="005598"/>
                </a:solidFill>
              </a:rPr>
            </a:br>
            <a:endParaRPr lang="en-US" dirty="0"/>
          </a:p>
        </p:txBody>
      </p:sp>
      <p:pic>
        <p:nvPicPr>
          <p:cNvPr id="3" name="Picture 2">
            <a:extLst>
              <a:ext uri="{FF2B5EF4-FFF2-40B4-BE49-F238E27FC236}">
                <a16:creationId xmlns:a16="http://schemas.microsoft.com/office/drawing/2014/main" id="{58A30EA3-A893-4B35-99AE-1E7D020BE7F8}"/>
              </a:ext>
            </a:extLst>
          </p:cNvPr>
          <p:cNvPicPr>
            <a:picLocks noChangeAspect="1"/>
          </p:cNvPicPr>
          <p:nvPr/>
        </p:nvPicPr>
        <p:blipFill>
          <a:blip r:embed="rId3"/>
          <a:stretch>
            <a:fillRect/>
          </a:stretch>
        </p:blipFill>
        <p:spPr>
          <a:xfrm>
            <a:off x="2554125" y="941832"/>
            <a:ext cx="4035750" cy="52212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1072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DEE4CCE-E124-4EEF-808B-DF88997C2318}" type="slidenum">
              <a:rPr lang="en-US" smtClean="0"/>
              <a:pPr/>
              <a:t>10</a:t>
            </a:fld>
            <a:endParaRPr lang="en-US" dirty="0"/>
          </a:p>
        </p:txBody>
      </p:sp>
      <p:sp>
        <p:nvSpPr>
          <p:cNvPr id="4" name="Text Placeholder 3"/>
          <p:cNvSpPr>
            <a:spLocks noGrp="1"/>
          </p:cNvSpPr>
          <p:nvPr>
            <p:ph type="body" sz="quarter" idx="14"/>
          </p:nvPr>
        </p:nvSpPr>
        <p:spPr/>
        <p:txBody>
          <a:bodyPr/>
          <a:lstStyle/>
          <a:p>
            <a:r>
              <a:rPr lang="en-US" dirty="0"/>
              <a:t>Retirement Is Changing </a:t>
            </a:r>
          </a:p>
          <a:p>
            <a:r>
              <a:rPr lang="en-US" dirty="0"/>
              <a:t>The Three Building Blocks of a Retirement Income Plan</a:t>
            </a:r>
          </a:p>
          <a:p>
            <a:r>
              <a:rPr lang="en-US" dirty="0"/>
              <a:t>Developing Your Retirement Income Plan</a:t>
            </a:r>
          </a:p>
          <a:p>
            <a:r>
              <a:rPr lang="en-US" dirty="0"/>
              <a:t>Final Thoughts </a:t>
            </a:r>
          </a:p>
        </p:txBody>
      </p:sp>
      <p:sp>
        <p:nvSpPr>
          <p:cNvPr id="8" name="Title 7"/>
          <p:cNvSpPr>
            <a:spLocks noGrp="1"/>
          </p:cNvSpPr>
          <p:nvPr>
            <p:ph type="title"/>
          </p:nvPr>
        </p:nvSpPr>
        <p:spPr/>
        <p:txBody>
          <a:bodyPr/>
          <a:lstStyle/>
          <a:p>
            <a:r>
              <a:rPr lang="en-US" dirty="0"/>
              <a:t>Today’s Discussion</a:t>
            </a:r>
          </a:p>
        </p:txBody>
      </p:sp>
    </p:spTree>
    <p:extLst>
      <p:ext uri="{BB962C8B-B14F-4D97-AF65-F5344CB8AC3E}">
        <p14:creationId xmlns:p14="http://schemas.microsoft.com/office/powerpoint/2010/main" val="3063888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1000"/>
                                        <p:tgtEl>
                                          <p:spTgt spid="4">
                                            <p:txEl>
                                              <p:pRg st="1" end="1"/>
                                            </p:tx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1000"/>
                                        <p:tgtEl>
                                          <p:spTgt spid="4">
                                            <p:txEl>
                                              <p:pRg st="2" end="2"/>
                                            </p:txEl>
                                          </p:spTgt>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wipe(left)">
                                      <p:cBhvr>
                                        <p:cTn id="19"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91E235-A287-470C-A404-0EEBFE8FEDBB}"/>
              </a:ext>
            </a:extLst>
          </p:cNvPr>
          <p:cNvSpPr>
            <a:spLocks noGrp="1"/>
          </p:cNvSpPr>
          <p:nvPr>
            <p:ph type="body" sz="quarter" idx="26"/>
          </p:nvPr>
        </p:nvSpPr>
        <p:spPr/>
        <p:txBody>
          <a:bodyPr/>
          <a:lstStyle/>
          <a:p>
            <a:endParaRPr lang="en-US" dirty="0"/>
          </a:p>
        </p:txBody>
      </p:sp>
      <p:sp>
        <p:nvSpPr>
          <p:cNvPr id="4" name="Slide Number Placeholder 3">
            <a:extLst>
              <a:ext uri="{FF2B5EF4-FFF2-40B4-BE49-F238E27FC236}">
                <a16:creationId xmlns:a16="http://schemas.microsoft.com/office/drawing/2014/main" id="{933F69DA-5D45-42BE-8CA9-0C9CBE272966}"/>
              </a:ext>
            </a:extLst>
          </p:cNvPr>
          <p:cNvSpPr>
            <a:spLocks noGrp="1"/>
          </p:cNvSpPr>
          <p:nvPr>
            <p:ph type="sldNum" sz="quarter" idx="10"/>
          </p:nvPr>
        </p:nvSpPr>
        <p:spPr/>
        <p:txBody>
          <a:bodyPr/>
          <a:lstStyle/>
          <a:p>
            <a:fld id="{8DEE4CCE-E124-4EEF-808B-DF88997C2318}" type="slidenum">
              <a:rPr lang="en-US" smtClean="0"/>
              <a:t>11</a:t>
            </a:fld>
            <a:endParaRPr lang="en-US" dirty="0"/>
          </a:p>
        </p:txBody>
      </p:sp>
      <p:sp>
        <p:nvSpPr>
          <p:cNvPr id="5" name="Title 4">
            <a:extLst>
              <a:ext uri="{FF2B5EF4-FFF2-40B4-BE49-F238E27FC236}">
                <a16:creationId xmlns:a16="http://schemas.microsoft.com/office/drawing/2014/main" id="{D8B8F000-88D5-465C-91E0-2B4A2825843B}"/>
              </a:ext>
            </a:extLst>
          </p:cNvPr>
          <p:cNvSpPr>
            <a:spLocks noGrp="1"/>
          </p:cNvSpPr>
          <p:nvPr>
            <p:ph type="title"/>
          </p:nvPr>
        </p:nvSpPr>
        <p:spPr/>
        <p:txBody>
          <a:bodyPr/>
          <a:lstStyle/>
          <a:p>
            <a:r>
              <a:rPr lang="pl-PL" dirty="0"/>
              <a:t>Income for What’s Next</a:t>
            </a:r>
            <a:endParaRPr lang="en-US" dirty="0"/>
          </a:p>
        </p:txBody>
      </p:sp>
      <p:sp>
        <p:nvSpPr>
          <p:cNvPr id="18" name="TextBox 17">
            <a:extLst>
              <a:ext uri="{FF2B5EF4-FFF2-40B4-BE49-F238E27FC236}">
                <a16:creationId xmlns:a16="http://schemas.microsoft.com/office/drawing/2014/main" id="{42C42ECE-CF9C-4E02-8339-BD7AB24C09BA}"/>
              </a:ext>
            </a:extLst>
          </p:cNvPr>
          <p:cNvSpPr txBox="1">
            <a:spLocks noChangeArrowheads="1"/>
          </p:cNvSpPr>
          <p:nvPr/>
        </p:nvSpPr>
        <p:spPr bwMode="auto">
          <a:xfrm>
            <a:off x="2309260" y="1455841"/>
            <a:ext cx="2443840" cy="137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nSpc>
                <a:spcPts val="2700"/>
              </a:lnSpc>
              <a:defRPr sz="1900" b="1">
                <a:solidFill>
                  <a:srgbClr val="A3A3A3"/>
                </a:solidFill>
                <a:latin typeface="Arial" pitchFamily="34" charset="0"/>
                <a:ea typeface="ＭＳ Ｐゴシック" pitchFamily="34" charset="-128"/>
              </a:defRPr>
            </a:lvl1pPr>
            <a:lvl2pPr marL="37931725" indent="-37474525" eaLnBrk="0" hangingPunct="0">
              <a:defRPr sz="1600" b="1">
                <a:latin typeface="Arial" pitchFamily="34" charset="0"/>
                <a:ea typeface="ＭＳ Ｐゴシック" pitchFamily="34" charset="-128"/>
              </a:defRPr>
            </a:lvl2pPr>
            <a:lvl3pPr eaLnBrk="0" hangingPunct="0">
              <a:defRPr sz="1600" b="1">
                <a:latin typeface="Arial" pitchFamily="34" charset="0"/>
                <a:ea typeface="ＭＳ Ｐゴシック" pitchFamily="34" charset="-128"/>
              </a:defRPr>
            </a:lvl3pPr>
            <a:lvl4pPr eaLnBrk="0" hangingPunct="0">
              <a:defRPr sz="1600" b="1">
                <a:latin typeface="Arial" pitchFamily="34" charset="0"/>
                <a:ea typeface="ＭＳ Ｐゴシック" pitchFamily="34" charset="-128"/>
              </a:defRPr>
            </a:lvl4pPr>
            <a:lvl5pPr eaLnBrk="0" hangingPunct="0">
              <a:defRPr sz="1600" b="1">
                <a:latin typeface="Arial" pitchFamily="34" charset="0"/>
                <a:ea typeface="ＭＳ Ｐゴシック" pitchFamily="34" charset="-128"/>
              </a:defRPr>
            </a:lvl5pPr>
            <a:lvl6pPr marL="457200" eaLnBrk="0" fontAlgn="base" hangingPunct="0">
              <a:spcBef>
                <a:spcPct val="0"/>
              </a:spcBef>
              <a:spcAft>
                <a:spcPct val="0"/>
              </a:spcAft>
              <a:defRPr sz="1600" b="1">
                <a:latin typeface="Arial" pitchFamily="34" charset="0"/>
                <a:ea typeface="ＭＳ Ｐゴシック" pitchFamily="34" charset="-128"/>
              </a:defRPr>
            </a:lvl6pPr>
            <a:lvl7pPr marL="914400" eaLnBrk="0" fontAlgn="base" hangingPunct="0">
              <a:spcBef>
                <a:spcPct val="0"/>
              </a:spcBef>
              <a:spcAft>
                <a:spcPct val="0"/>
              </a:spcAft>
              <a:defRPr sz="1600" b="1">
                <a:latin typeface="Arial" pitchFamily="34" charset="0"/>
                <a:ea typeface="ＭＳ Ｐゴシック" pitchFamily="34" charset="-128"/>
              </a:defRPr>
            </a:lvl7pPr>
            <a:lvl8pPr marL="1371600" eaLnBrk="0" fontAlgn="base" hangingPunct="0">
              <a:spcBef>
                <a:spcPct val="0"/>
              </a:spcBef>
              <a:spcAft>
                <a:spcPct val="0"/>
              </a:spcAft>
              <a:defRPr sz="1600" b="1">
                <a:latin typeface="Arial" pitchFamily="34" charset="0"/>
                <a:ea typeface="ＭＳ Ｐゴシック" pitchFamily="34" charset="-128"/>
              </a:defRPr>
            </a:lvl8pPr>
            <a:lvl9pPr marL="1828800" eaLnBrk="0" fontAlgn="base" hangingPunct="0">
              <a:spcBef>
                <a:spcPct val="0"/>
              </a:spcBef>
              <a:spcAft>
                <a:spcPct val="0"/>
              </a:spcAft>
              <a:defRPr sz="1600" b="1">
                <a:latin typeface="Arial" pitchFamily="34" charset="0"/>
                <a:ea typeface="ＭＳ Ｐゴシック" pitchFamily="34" charset="-128"/>
              </a:defRPr>
            </a:lvl9pPr>
          </a:lstStyle>
          <a:p>
            <a:pPr marL="0" marR="0" lvl="0" indent="0" defTabSz="914400" eaLnBrk="1" fontAlgn="auto" latinLnBrk="0" hangingPunct="1">
              <a:lnSpc>
                <a:spcPts val="25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A1A5B2"/>
                </a:solidFill>
                <a:effectLst/>
                <a:uLnTx/>
                <a:uFillTx/>
                <a:latin typeface="Arial" pitchFamily="34" charset="0"/>
                <a:ea typeface="ＭＳ Ｐゴシック" pitchFamily="34" charset="-128"/>
              </a:rPr>
              <a:t>The Three </a:t>
            </a:r>
            <a:br>
              <a:rPr kumimoji="0" lang="en-US" sz="1800" b="1" i="0" u="none" strike="noStrike" kern="0" cap="none" spc="0" normalizeH="0" baseline="0" noProof="0" dirty="0">
                <a:ln>
                  <a:noFill/>
                </a:ln>
                <a:solidFill>
                  <a:srgbClr val="A1A5B2"/>
                </a:solidFill>
                <a:effectLst/>
                <a:uLnTx/>
                <a:uFillTx/>
                <a:latin typeface="Arial" pitchFamily="34" charset="0"/>
                <a:ea typeface="ＭＳ Ｐゴシック" pitchFamily="34" charset="-128"/>
              </a:rPr>
            </a:br>
            <a:r>
              <a:rPr kumimoji="0" lang="en-US" sz="1800" b="1" i="0" u="none" strike="noStrike" kern="0" cap="none" spc="0" normalizeH="0" baseline="0" noProof="0" dirty="0">
                <a:ln>
                  <a:noFill/>
                </a:ln>
                <a:solidFill>
                  <a:srgbClr val="A1A5B2"/>
                </a:solidFill>
                <a:effectLst/>
                <a:uLnTx/>
                <a:uFillTx/>
                <a:latin typeface="Arial" pitchFamily="34" charset="0"/>
                <a:ea typeface="ＭＳ Ｐゴシック" pitchFamily="34" charset="-128"/>
              </a:rPr>
              <a:t>Building Blocks </a:t>
            </a:r>
            <a:br>
              <a:rPr kumimoji="0" lang="en-US" sz="1800" b="1" i="0" u="none" strike="noStrike" kern="0" cap="none" spc="0" normalizeH="0" baseline="0" noProof="0" dirty="0">
                <a:ln>
                  <a:noFill/>
                </a:ln>
                <a:solidFill>
                  <a:srgbClr val="A1A5B2"/>
                </a:solidFill>
                <a:effectLst/>
                <a:uLnTx/>
                <a:uFillTx/>
                <a:latin typeface="Arial" pitchFamily="34" charset="0"/>
                <a:ea typeface="ＭＳ Ｐゴシック" pitchFamily="34" charset="-128"/>
              </a:rPr>
            </a:br>
            <a:r>
              <a:rPr kumimoji="0" lang="en-US" sz="1800" b="1" i="0" u="none" strike="noStrike" kern="0" cap="none" spc="0" normalizeH="0" baseline="0" noProof="0" dirty="0">
                <a:ln>
                  <a:noFill/>
                </a:ln>
                <a:solidFill>
                  <a:srgbClr val="A1A5B2"/>
                </a:solidFill>
                <a:effectLst/>
                <a:uLnTx/>
                <a:uFillTx/>
                <a:latin typeface="Arial" pitchFamily="34" charset="0"/>
                <a:ea typeface="ＭＳ Ｐゴシック" pitchFamily="34" charset="-128"/>
              </a:rPr>
              <a:t>of a Retirement </a:t>
            </a:r>
            <a:br>
              <a:rPr kumimoji="0" lang="en-US" sz="1800" b="1" i="0" u="none" strike="noStrike" kern="0" cap="none" spc="0" normalizeH="0" baseline="0" noProof="0" dirty="0">
                <a:ln>
                  <a:noFill/>
                </a:ln>
                <a:solidFill>
                  <a:srgbClr val="A1A5B2"/>
                </a:solidFill>
                <a:effectLst/>
                <a:uLnTx/>
                <a:uFillTx/>
                <a:latin typeface="Arial" pitchFamily="34" charset="0"/>
                <a:ea typeface="ＭＳ Ｐゴシック" pitchFamily="34" charset="-128"/>
              </a:rPr>
            </a:br>
            <a:r>
              <a:rPr kumimoji="0" lang="en-US" sz="1800" b="1" i="0" u="none" strike="noStrike" kern="0" cap="none" spc="0" normalizeH="0" baseline="0" noProof="0" dirty="0">
                <a:ln>
                  <a:noFill/>
                </a:ln>
                <a:solidFill>
                  <a:srgbClr val="A1A5B2"/>
                </a:solidFill>
                <a:effectLst/>
                <a:uLnTx/>
                <a:uFillTx/>
                <a:latin typeface="Arial" pitchFamily="34" charset="0"/>
                <a:ea typeface="ＭＳ Ｐゴシック" pitchFamily="34" charset="-128"/>
              </a:rPr>
              <a:t>Income Plan</a:t>
            </a:r>
          </a:p>
        </p:txBody>
      </p:sp>
      <p:sp>
        <p:nvSpPr>
          <p:cNvPr id="19" name="TextBox 18">
            <a:extLst>
              <a:ext uri="{FF2B5EF4-FFF2-40B4-BE49-F238E27FC236}">
                <a16:creationId xmlns:a16="http://schemas.microsoft.com/office/drawing/2014/main" id="{D6248980-5C20-4225-99FE-75308AAD9886}"/>
              </a:ext>
            </a:extLst>
          </p:cNvPr>
          <p:cNvSpPr txBox="1">
            <a:spLocks noChangeArrowheads="1"/>
          </p:cNvSpPr>
          <p:nvPr/>
        </p:nvSpPr>
        <p:spPr bwMode="auto">
          <a:xfrm>
            <a:off x="4611820" y="1457378"/>
            <a:ext cx="2270292" cy="105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nSpc>
                <a:spcPts val="2700"/>
              </a:lnSpc>
              <a:defRPr sz="1900" b="1">
                <a:solidFill>
                  <a:srgbClr val="A3A3A3"/>
                </a:solidFill>
                <a:latin typeface="Arial" pitchFamily="34" charset="0"/>
                <a:ea typeface="ＭＳ Ｐゴシック" pitchFamily="34" charset="-128"/>
              </a:defRPr>
            </a:lvl1pPr>
            <a:lvl2pPr marL="37931725" indent="-37474525" eaLnBrk="0" hangingPunct="0">
              <a:defRPr sz="1600" b="1">
                <a:latin typeface="Arial" pitchFamily="34" charset="0"/>
                <a:ea typeface="ＭＳ Ｐゴシック" pitchFamily="34" charset="-128"/>
              </a:defRPr>
            </a:lvl2pPr>
            <a:lvl3pPr eaLnBrk="0" hangingPunct="0">
              <a:defRPr sz="1600" b="1">
                <a:latin typeface="Arial" pitchFamily="34" charset="0"/>
                <a:ea typeface="ＭＳ Ｐゴシック" pitchFamily="34" charset="-128"/>
              </a:defRPr>
            </a:lvl3pPr>
            <a:lvl4pPr eaLnBrk="0" hangingPunct="0">
              <a:defRPr sz="1600" b="1">
                <a:latin typeface="Arial" pitchFamily="34" charset="0"/>
                <a:ea typeface="ＭＳ Ｐゴシック" pitchFamily="34" charset="-128"/>
              </a:defRPr>
            </a:lvl4pPr>
            <a:lvl5pPr eaLnBrk="0" hangingPunct="0">
              <a:defRPr sz="1600" b="1">
                <a:latin typeface="Arial" pitchFamily="34" charset="0"/>
                <a:ea typeface="ＭＳ Ｐゴシック" pitchFamily="34" charset="-128"/>
              </a:defRPr>
            </a:lvl5pPr>
            <a:lvl6pPr marL="457200" eaLnBrk="0" fontAlgn="base" hangingPunct="0">
              <a:spcBef>
                <a:spcPct val="0"/>
              </a:spcBef>
              <a:spcAft>
                <a:spcPct val="0"/>
              </a:spcAft>
              <a:defRPr sz="1600" b="1">
                <a:latin typeface="Arial" pitchFamily="34" charset="0"/>
                <a:ea typeface="ＭＳ Ｐゴシック" pitchFamily="34" charset="-128"/>
              </a:defRPr>
            </a:lvl6pPr>
            <a:lvl7pPr marL="914400" eaLnBrk="0" fontAlgn="base" hangingPunct="0">
              <a:spcBef>
                <a:spcPct val="0"/>
              </a:spcBef>
              <a:spcAft>
                <a:spcPct val="0"/>
              </a:spcAft>
              <a:defRPr sz="1600" b="1">
                <a:latin typeface="Arial" pitchFamily="34" charset="0"/>
                <a:ea typeface="ＭＳ Ｐゴシック" pitchFamily="34" charset="-128"/>
              </a:defRPr>
            </a:lvl7pPr>
            <a:lvl8pPr marL="1371600" eaLnBrk="0" fontAlgn="base" hangingPunct="0">
              <a:spcBef>
                <a:spcPct val="0"/>
              </a:spcBef>
              <a:spcAft>
                <a:spcPct val="0"/>
              </a:spcAft>
              <a:defRPr sz="1600" b="1">
                <a:latin typeface="Arial" pitchFamily="34" charset="0"/>
                <a:ea typeface="ＭＳ Ｐゴシック" pitchFamily="34" charset="-128"/>
              </a:defRPr>
            </a:lvl8pPr>
            <a:lvl9pPr marL="1828800" eaLnBrk="0" fontAlgn="base" hangingPunct="0">
              <a:spcBef>
                <a:spcPct val="0"/>
              </a:spcBef>
              <a:spcAft>
                <a:spcPct val="0"/>
              </a:spcAft>
              <a:defRPr sz="1600" b="1">
                <a:latin typeface="Arial" pitchFamily="34" charset="0"/>
                <a:ea typeface="ＭＳ Ｐゴシック" pitchFamily="34" charset="-128"/>
              </a:defRPr>
            </a:lvl9pPr>
          </a:lstStyle>
          <a:p>
            <a:pPr marL="0" marR="0" lvl="0" indent="0" defTabSz="914400" eaLnBrk="1" fontAlgn="auto" latinLnBrk="0" hangingPunct="1">
              <a:lnSpc>
                <a:spcPts val="25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A1A5B2"/>
                </a:solidFill>
                <a:effectLst/>
                <a:uLnTx/>
                <a:uFillTx/>
                <a:latin typeface="Arial" pitchFamily="34" charset="0"/>
                <a:ea typeface="ＭＳ Ｐゴシック" pitchFamily="34" charset="-128"/>
              </a:rPr>
              <a:t>Developing </a:t>
            </a:r>
            <a:br>
              <a:rPr kumimoji="0" lang="en-US" sz="1800" b="1" i="0" u="none" strike="noStrike" kern="0" cap="none" spc="0" normalizeH="0" baseline="0" noProof="0" dirty="0">
                <a:ln>
                  <a:noFill/>
                </a:ln>
                <a:solidFill>
                  <a:srgbClr val="A1A5B2"/>
                </a:solidFill>
                <a:effectLst/>
                <a:uLnTx/>
                <a:uFillTx/>
                <a:latin typeface="Arial" pitchFamily="34" charset="0"/>
                <a:ea typeface="ＭＳ Ｐゴシック" pitchFamily="34" charset="-128"/>
              </a:rPr>
            </a:br>
            <a:r>
              <a:rPr kumimoji="0" lang="en-US" sz="1800" b="1" i="0" u="none" strike="noStrike" kern="0" cap="none" spc="0" normalizeH="0" baseline="0" noProof="0" dirty="0">
                <a:ln>
                  <a:noFill/>
                </a:ln>
                <a:solidFill>
                  <a:srgbClr val="A1A5B2"/>
                </a:solidFill>
                <a:effectLst/>
                <a:uLnTx/>
                <a:uFillTx/>
                <a:latin typeface="Arial" pitchFamily="34" charset="0"/>
                <a:ea typeface="ＭＳ Ｐゴシック" pitchFamily="34" charset="-128"/>
              </a:rPr>
              <a:t>Your Retirement Income Plan</a:t>
            </a:r>
          </a:p>
        </p:txBody>
      </p:sp>
      <p:sp>
        <p:nvSpPr>
          <p:cNvPr id="20" name="TextBox 19">
            <a:extLst>
              <a:ext uri="{FF2B5EF4-FFF2-40B4-BE49-F238E27FC236}">
                <a16:creationId xmlns:a16="http://schemas.microsoft.com/office/drawing/2014/main" id="{D2CDFE51-90BD-40D2-B25F-8F1496686396}"/>
              </a:ext>
            </a:extLst>
          </p:cNvPr>
          <p:cNvSpPr txBox="1">
            <a:spLocks noChangeArrowheads="1"/>
          </p:cNvSpPr>
          <p:nvPr/>
        </p:nvSpPr>
        <p:spPr bwMode="auto">
          <a:xfrm>
            <a:off x="7043513" y="1474245"/>
            <a:ext cx="2270292" cy="38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nSpc>
                <a:spcPts val="2700"/>
              </a:lnSpc>
              <a:defRPr sz="1900" b="1">
                <a:solidFill>
                  <a:srgbClr val="A3A3A3"/>
                </a:solidFill>
                <a:latin typeface="Arial" pitchFamily="34" charset="0"/>
                <a:ea typeface="ＭＳ Ｐゴシック" pitchFamily="34" charset="-128"/>
              </a:defRPr>
            </a:lvl1pPr>
            <a:lvl2pPr marL="37931725" indent="-37474525" eaLnBrk="0" hangingPunct="0">
              <a:defRPr sz="1600" b="1">
                <a:latin typeface="Arial" pitchFamily="34" charset="0"/>
                <a:ea typeface="ＭＳ Ｐゴシック" pitchFamily="34" charset="-128"/>
              </a:defRPr>
            </a:lvl2pPr>
            <a:lvl3pPr eaLnBrk="0" hangingPunct="0">
              <a:defRPr sz="1600" b="1">
                <a:latin typeface="Arial" pitchFamily="34" charset="0"/>
                <a:ea typeface="ＭＳ Ｐゴシック" pitchFamily="34" charset="-128"/>
              </a:defRPr>
            </a:lvl3pPr>
            <a:lvl4pPr eaLnBrk="0" hangingPunct="0">
              <a:defRPr sz="1600" b="1">
                <a:latin typeface="Arial" pitchFamily="34" charset="0"/>
                <a:ea typeface="ＭＳ Ｐゴシック" pitchFamily="34" charset="-128"/>
              </a:defRPr>
            </a:lvl4pPr>
            <a:lvl5pPr eaLnBrk="0" hangingPunct="0">
              <a:defRPr sz="1600" b="1">
                <a:latin typeface="Arial" pitchFamily="34" charset="0"/>
                <a:ea typeface="ＭＳ Ｐゴシック" pitchFamily="34" charset="-128"/>
              </a:defRPr>
            </a:lvl5pPr>
            <a:lvl6pPr marL="457200" eaLnBrk="0" fontAlgn="base" hangingPunct="0">
              <a:spcBef>
                <a:spcPct val="0"/>
              </a:spcBef>
              <a:spcAft>
                <a:spcPct val="0"/>
              </a:spcAft>
              <a:defRPr sz="1600" b="1">
                <a:latin typeface="Arial" pitchFamily="34" charset="0"/>
                <a:ea typeface="ＭＳ Ｐゴシック" pitchFamily="34" charset="-128"/>
              </a:defRPr>
            </a:lvl6pPr>
            <a:lvl7pPr marL="914400" eaLnBrk="0" fontAlgn="base" hangingPunct="0">
              <a:spcBef>
                <a:spcPct val="0"/>
              </a:spcBef>
              <a:spcAft>
                <a:spcPct val="0"/>
              </a:spcAft>
              <a:defRPr sz="1600" b="1">
                <a:latin typeface="Arial" pitchFamily="34" charset="0"/>
                <a:ea typeface="ＭＳ Ｐゴシック" pitchFamily="34" charset="-128"/>
              </a:defRPr>
            </a:lvl7pPr>
            <a:lvl8pPr marL="1371600" eaLnBrk="0" fontAlgn="base" hangingPunct="0">
              <a:spcBef>
                <a:spcPct val="0"/>
              </a:spcBef>
              <a:spcAft>
                <a:spcPct val="0"/>
              </a:spcAft>
              <a:defRPr sz="1600" b="1">
                <a:latin typeface="Arial" pitchFamily="34" charset="0"/>
                <a:ea typeface="ＭＳ Ｐゴシック" pitchFamily="34" charset="-128"/>
              </a:defRPr>
            </a:lvl8pPr>
            <a:lvl9pPr marL="1828800" eaLnBrk="0" fontAlgn="base" hangingPunct="0">
              <a:spcBef>
                <a:spcPct val="0"/>
              </a:spcBef>
              <a:spcAft>
                <a:spcPct val="0"/>
              </a:spcAft>
              <a:defRPr sz="1600" b="1">
                <a:latin typeface="Arial" pitchFamily="34" charset="0"/>
                <a:ea typeface="ＭＳ Ｐゴシック" pitchFamily="34" charset="-128"/>
              </a:defRPr>
            </a:lvl9pPr>
          </a:lstStyle>
          <a:p>
            <a:pPr marL="0" marR="0" lvl="0" indent="0" defTabSz="914400" eaLnBrk="1" fontAlgn="auto" latinLnBrk="0" hangingPunct="1">
              <a:lnSpc>
                <a:spcPts val="24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A1A5B2"/>
                </a:solidFill>
                <a:effectLst/>
                <a:uLnTx/>
                <a:uFillTx/>
                <a:latin typeface="Arial" pitchFamily="34" charset="0"/>
                <a:ea typeface="ＭＳ Ｐゴシック" pitchFamily="34" charset="-128"/>
              </a:rPr>
              <a:t>Final Thoughts</a:t>
            </a:r>
          </a:p>
        </p:txBody>
      </p:sp>
      <p:sp>
        <p:nvSpPr>
          <p:cNvPr id="21" name="TextBox 20">
            <a:extLst>
              <a:ext uri="{FF2B5EF4-FFF2-40B4-BE49-F238E27FC236}">
                <a16:creationId xmlns:a16="http://schemas.microsoft.com/office/drawing/2014/main" id="{A22ED29E-2917-499C-840D-18BF0C63EE6B}"/>
              </a:ext>
            </a:extLst>
          </p:cNvPr>
          <p:cNvSpPr txBox="1">
            <a:spLocks noChangeArrowheads="1"/>
          </p:cNvSpPr>
          <p:nvPr/>
        </p:nvSpPr>
        <p:spPr bwMode="auto">
          <a:xfrm>
            <a:off x="433797" y="1463120"/>
            <a:ext cx="20367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nSpc>
                <a:spcPts val="2700"/>
              </a:lnSpc>
              <a:defRPr sz="1900" b="1">
                <a:solidFill>
                  <a:srgbClr val="A3A3A3"/>
                </a:solidFill>
                <a:latin typeface="Arial" pitchFamily="34" charset="0"/>
                <a:ea typeface="ＭＳ Ｐゴシック" pitchFamily="34" charset="-128"/>
              </a:defRPr>
            </a:lvl1pPr>
            <a:lvl2pPr marL="37931725" indent="-37474525" eaLnBrk="0" hangingPunct="0">
              <a:defRPr sz="1600" b="1">
                <a:latin typeface="Arial" pitchFamily="34" charset="0"/>
                <a:ea typeface="ＭＳ Ｐゴシック" pitchFamily="34" charset="-128"/>
              </a:defRPr>
            </a:lvl2pPr>
            <a:lvl3pPr eaLnBrk="0" hangingPunct="0">
              <a:defRPr sz="1600" b="1">
                <a:latin typeface="Arial" pitchFamily="34" charset="0"/>
                <a:ea typeface="ＭＳ Ｐゴシック" pitchFamily="34" charset="-128"/>
              </a:defRPr>
            </a:lvl3pPr>
            <a:lvl4pPr eaLnBrk="0" hangingPunct="0">
              <a:defRPr sz="1600" b="1">
                <a:latin typeface="Arial" pitchFamily="34" charset="0"/>
                <a:ea typeface="ＭＳ Ｐゴシック" pitchFamily="34" charset="-128"/>
              </a:defRPr>
            </a:lvl4pPr>
            <a:lvl5pPr eaLnBrk="0" hangingPunct="0">
              <a:defRPr sz="1600" b="1">
                <a:latin typeface="Arial" pitchFamily="34" charset="0"/>
                <a:ea typeface="ＭＳ Ｐゴシック" pitchFamily="34" charset="-128"/>
              </a:defRPr>
            </a:lvl5pPr>
            <a:lvl6pPr marL="457200" eaLnBrk="0" fontAlgn="base" hangingPunct="0">
              <a:spcBef>
                <a:spcPct val="0"/>
              </a:spcBef>
              <a:spcAft>
                <a:spcPct val="0"/>
              </a:spcAft>
              <a:defRPr sz="1600" b="1">
                <a:latin typeface="Arial" pitchFamily="34" charset="0"/>
                <a:ea typeface="ＭＳ Ｐゴシック" pitchFamily="34" charset="-128"/>
              </a:defRPr>
            </a:lvl6pPr>
            <a:lvl7pPr marL="914400" eaLnBrk="0" fontAlgn="base" hangingPunct="0">
              <a:spcBef>
                <a:spcPct val="0"/>
              </a:spcBef>
              <a:spcAft>
                <a:spcPct val="0"/>
              </a:spcAft>
              <a:defRPr sz="1600" b="1">
                <a:latin typeface="Arial" pitchFamily="34" charset="0"/>
                <a:ea typeface="ＭＳ Ｐゴシック" pitchFamily="34" charset="-128"/>
              </a:defRPr>
            </a:lvl7pPr>
            <a:lvl8pPr marL="1371600" eaLnBrk="0" fontAlgn="base" hangingPunct="0">
              <a:spcBef>
                <a:spcPct val="0"/>
              </a:spcBef>
              <a:spcAft>
                <a:spcPct val="0"/>
              </a:spcAft>
              <a:defRPr sz="1600" b="1">
                <a:latin typeface="Arial" pitchFamily="34" charset="0"/>
                <a:ea typeface="ＭＳ Ｐゴシック" pitchFamily="34" charset="-128"/>
              </a:defRPr>
            </a:lvl8pPr>
            <a:lvl9pPr marL="1828800" eaLnBrk="0" fontAlgn="base" hangingPunct="0">
              <a:spcBef>
                <a:spcPct val="0"/>
              </a:spcBef>
              <a:spcAft>
                <a:spcPct val="0"/>
              </a:spcAft>
              <a:defRPr sz="1600" b="1">
                <a:latin typeface="Arial" pitchFamily="34" charset="0"/>
                <a:ea typeface="ＭＳ Ｐゴシック" pitchFamily="34" charset="-128"/>
              </a:defRPr>
            </a:lvl9pPr>
          </a:lstStyle>
          <a:p>
            <a:pPr marL="0" marR="0" lvl="0" indent="0" defTabSz="914400" eaLnBrk="1" fontAlgn="auto" latinLnBrk="0" hangingPunct="1">
              <a:lnSpc>
                <a:spcPts val="24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5598"/>
                </a:solidFill>
                <a:effectLst/>
                <a:uLnTx/>
                <a:uFillTx/>
                <a:latin typeface="Arial" pitchFamily="34" charset="0"/>
                <a:ea typeface="ＭＳ Ｐゴシック" pitchFamily="34" charset="-128"/>
              </a:rPr>
              <a:t>Retirement </a:t>
            </a:r>
            <a:br>
              <a:rPr kumimoji="0" lang="en-US" sz="1800" b="1" i="0" u="none" strike="noStrike" kern="0" cap="none" spc="0" normalizeH="0" baseline="0" noProof="0" dirty="0">
                <a:ln>
                  <a:noFill/>
                </a:ln>
                <a:solidFill>
                  <a:srgbClr val="005598"/>
                </a:solidFill>
                <a:effectLst/>
                <a:uLnTx/>
                <a:uFillTx/>
                <a:latin typeface="Arial" pitchFamily="34" charset="0"/>
                <a:ea typeface="ＭＳ Ｐゴシック" pitchFamily="34" charset="-128"/>
              </a:rPr>
            </a:br>
            <a:r>
              <a:rPr kumimoji="0" lang="en-US" sz="1800" b="1" i="0" u="none" strike="noStrike" kern="0" cap="none" spc="0" normalizeH="0" baseline="0" noProof="0" dirty="0">
                <a:ln>
                  <a:noFill/>
                </a:ln>
                <a:solidFill>
                  <a:srgbClr val="005598"/>
                </a:solidFill>
                <a:effectLst/>
                <a:uLnTx/>
                <a:uFillTx/>
                <a:latin typeface="Arial" pitchFamily="34" charset="0"/>
                <a:ea typeface="ＭＳ Ｐゴシック" pitchFamily="34" charset="-128"/>
              </a:rPr>
              <a:t>Is Changing</a:t>
            </a:r>
          </a:p>
        </p:txBody>
      </p:sp>
      <p:sp>
        <p:nvSpPr>
          <p:cNvPr id="22" name="TextBox 21">
            <a:extLst>
              <a:ext uri="{FF2B5EF4-FFF2-40B4-BE49-F238E27FC236}">
                <a16:creationId xmlns:a16="http://schemas.microsoft.com/office/drawing/2014/main" id="{70A27206-F066-46C9-A6E7-FF54CD334C6C}"/>
              </a:ext>
            </a:extLst>
          </p:cNvPr>
          <p:cNvSpPr txBox="1">
            <a:spLocks noChangeArrowheads="1"/>
          </p:cNvSpPr>
          <p:nvPr/>
        </p:nvSpPr>
        <p:spPr bwMode="auto">
          <a:xfrm>
            <a:off x="2309260" y="1450054"/>
            <a:ext cx="2434696" cy="137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nSpc>
                <a:spcPts val="2700"/>
              </a:lnSpc>
              <a:defRPr sz="1900" b="1">
                <a:solidFill>
                  <a:srgbClr val="A3A3A3"/>
                </a:solidFill>
                <a:latin typeface="Arial" pitchFamily="34" charset="0"/>
                <a:ea typeface="ＭＳ Ｐゴシック" pitchFamily="34" charset="-128"/>
              </a:defRPr>
            </a:lvl1pPr>
            <a:lvl2pPr marL="37931725" indent="-37474525" eaLnBrk="0" hangingPunct="0">
              <a:defRPr sz="1600" b="1">
                <a:latin typeface="Arial" pitchFamily="34" charset="0"/>
                <a:ea typeface="ＭＳ Ｐゴシック" pitchFamily="34" charset="-128"/>
              </a:defRPr>
            </a:lvl2pPr>
            <a:lvl3pPr eaLnBrk="0" hangingPunct="0">
              <a:defRPr sz="1600" b="1">
                <a:latin typeface="Arial" pitchFamily="34" charset="0"/>
                <a:ea typeface="ＭＳ Ｐゴシック" pitchFamily="34" charset="-128"/>
              </a:defRPr>
            </a:lvl3pPr>
            <a:lvl4pPr eaLnBrk="0" hangingPunct="0">
              <a:defRPr sz="1600" b="1">
                <a:latin typeface="Arial" pitchFamily="34" charset="0"/>
                <a:ea typeface="ＭＳ Ｐゴシック" pitchFamily="34" charset="-128"/>
              </a:defRPr>
            </a:lvl4pPr>
            <a:lvl5pPr eaLnBrk="0" hangingPunct="0">
              <a:defRPr sz="1600" b="1">
                <a:latin typeface="Arial" pitchFamily="34" charset="0"/>
                <a:ea typeface="ＭＳ Ｐゴシック" pitchFamily="34" charset="-128"/>
              </a:defRPr>
            </a:lvl5pPr>
            <a:lvl6pPr marL="457200" eaLnBrk="0" fontAlgn="base" hangingPunct="0">
              <a:spcBef>
                <a:spcPct val="0"/>
              </a:spcBef>
              <a:spcAft>
                <a:spcPct val="0"/>
              </a:spcAft>
              <a:defRPr sz="1600" b="1">
                <a:latin typeface="Arial" pitchFamily="34" charset="0"/>
                <a:ea typeface="ＭＳ Ｐゴシック" pitchFamily="34" charset="-128"/>
              </a:defRPr>
            </a:lvl6pPr>
            <a:lvl7pPr marL="914400" eaLnBrk="0" fontAlgn="base" hangingPunct="0">
              <a:spcBef>
                <a:spcPct val="0"/>
              </a:spcBef>
              <a:spcAft>
                <a:spcPct val="0"/>
              </a:spcAft>
              <a:defRPr sz="1600" b="1">
                <a:latin typeface="Arial" pitchFamily="34" charset="0"/>
                <a:ea typeface="ＭＳ Ｐゴシック" pitchFamily="34" charset="-128"/>
              </a:defRPr>
            </a:lvl7pPr>
            <a:lvl8pPr marL="1371600" eaLnBrk="0" fontAlgn="base" hangingPunct="0">
              <a:spcBef>
                <a:spcPct val="0"/>
              </a:spcBef>
              <a:spcAft>
                <a:spcPct val="0"/>
              </a:spcAft>
              <a:defRPr sz="1600" b="1">
                <a:latin typeface="Arial" pitchFamily="34" charset="0"/>
                <a:ea typeface="ＭＳ Ｐゴシック" pitchFamily="34" charset="-128"/>
              </a:defRPr>
            </a:lvl8pPr>
            <a:lvl9pPr marL="1828800" eaLnBrk="0" fontAlgn="base" hangingPunct="0">
              <a:spcBef>
                <a:spcPct val="0"/>
              </a:spcBef>
              <a:spcAft>
                <a:spcPct val="0"/>
              </a:spcAft>
              <a:defRPr sz="1600" b="1">
                <a:latin typeface="Arial" pitchFamily="34" charset="0"/>
                <a:ea typeface="ＭＳ Ｐゴシック" pitchFamily="34" charset="-128"/>
              </a:defRPr>
            </a:lvl9pPr>
          </a:lstStyle>
          <a:p>
            <a:pPr marL="0" marR="0" lvl="0" indent="0" defTabSz="914400" eaLnBrk="1" fontAlgn="auto" latinLnBrk="0" hangingPunct="1">
              <a:lnSpc>
                <a:spcPts val="25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5598"/>
                </a:solidFill>
                <a:effectLst/>
                <a:uLnTx/>
                <a:uFillTx/>
                <a:latin typeface="Arial" pitchFamily="34" charset="0"/>
                <a:ea typeface="ＭＳ Ｐゴシック" pitchFamily="34" charset="-128"/>
              </a:rPr>
              <a:t>The Three </a:t>
            </a:r>
            <a:br>
              <a:rPr kumimoji="0" lang="en-US" sz="1800" b="1" i="0" u="none" strike="noStrike" kern="0" cap="none" spc="0" normalizeH="0" baseline="0" noProof="0" dirty="0">
                <a:ln>
                  <a:noFill/>
                </a:ln>
                <a:solidFill>
                  <a:srgbClr val="005598"/>
                </a:solidFill>
                <a:effectLst/>
                <a:uLnTx/>
                <a:uFillTx/>
                <a:latin typeface="Arial" pitchFamily="34" charset="0"/>
                <a:ea typeface="ＭＳ Ｐゴシック" pitchFamily="34" charset="-128"/>
              </a:rPr>
            </a:br>
            <a:r>
              <a:rPr kumimoji="0" lang="en-US" sz="1800" b="1" i="0" u="none" strike="noStrike" kern="0" cap="none" spc="0" normalizeH="0" baseline="0" noProof="0" dirty="0">
                <a:ln>
                  <a:noFill/>
                </a:ln>
                <a:solidFill>
                  <a:srgbClr val="005598"/>
                </a:solidFill>
                <a:effectLst/>
                <a:uLnTx/>
                <a:uFillTx/>
                <a:latin typeface="Arial" pitchFamily="34" charset="0"/>
                <a:ea typeface="ＭＳ Ｐゴシック" pitchFamily="34" charset="-128"/>
              </a:rPr>
              <a:t>Building Blocks </a:t>
            </a:r>
            <a:br>
              <a:rPr kumimoji="0" lang="en-US" sz="1800" b="1" i="0" u="none" strike="noStrike" kern="0" cap="none" spc="0" normalizeH="0" baseline="0" noProof="0" dirty="0">
                <a:ln>
                  <a:noFill/>
                </a:ln>
                <a:solidFill>
                  <a:srgbClr val="005598"/>
                </a:solidFill>
                <a:effectLst/>
                <a:uLnTx/>
                <a:uFillTx/>
                <a:latin typeface="Arial" pitchFamily="34" charset="0"/>
                <a:ea typeface="ＭＳ Ｐゴシック" pitchFamily="34" charset="-128"/>
              </a:rPr>
            </a:br>
            <a:r>
              <a:rPr kumimoji="0" lang="en-US" sz="1800" b="1" i="0" u="none" strike="noStrike" kern="0" cap="none" spc="0" normalizeH="0" baseline="0" noProof="0" dirty="0">
                <a:ln>
                  <a:noFill/>
                </a:ln>
                <a:solidFill>
                  <a:srgbClr val="005598"/>
                </a:solidFill>
                <a:effectLst/>
                <a:uLnTx/>
                <a:uFillTx/>
                <a:latin typeface="Arial" pitchFamily="34" charset="0"/>
                <a:ea typeface="ＭＳ Ｐゴシック" pitchFamily="34" charset="-128"/>
              </a:rPr>
              <a:t>of a Retirement </a:t>
            </a:r>
          </a:p>
          <a:p>
            <a:pPr marL="0" marR="0" lvl="0" indent="0" defTabSz="914400" eaLnBrk="1" fontAlgn="auto" latinLnBrk="0" hangingPunct="1">
              <a:lnSpc>
                <a:spcPts val="25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5598"/>
                </a:solidFill>
                <a:effectLst/>
                <a:uLnTx/>
                <a:uFillTx/>
                <a:latin typeface="Arial" pitchFamily="34" charset="0"/>
                <a:ea typeface="ＭＳ Ｐゴシック" pitchFamily="34" charset="-128"/>
              </a:rPr>
              <a:t>Income Plan</a:t>
            </a:r>
          </a:p>
        </p:txBody>
      </p:sp>
      <p:sp>
        <p:nvSpPr>
          <p:cNvPr id="23" name="TextBox 22">
            <a:extLst>
              <a:ext uri="{FF2B5EF4-FFF2-40B4-BE49-F238E27FC236}">
                <a16:creationId xmlns:a16="http://schemas.microsoft.com/office/drawing/2014/main" id="{02740EC5-458A-4383-B2E1-C8AA6F30F58A}"/>
              </a:ext>
            </a:extLst>
          </p:cNvPr>
          <p:cNvSpPr txBox="1">
            <a:spLocks noChangeArrowheads="1"/>
          </p:cNvSpPr>
          <p:nvPr/>
        </p:nvSpPr>
        <p:spPr bwMode="auto">
          <a:xfrm>
            <a:off x="4611820" y="1457941"/>
            <a:ext cx="2270292" cy="105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nSpc>
                <a:spcPts val="2700"/>
              </a:lnSpc>
              <a:defRPr sz="1900" b="1">
                <a:solidFill>
                  <a:srgbClr val="A3A3A3"/>
                </a:solidFill>
                <a:latin typeface="Arial" pitchFamily="34" charset="0"/>
                <a:ea typeface="ＭＳ Ｐゴシック" pitchFamily="34" charset="-128"/>
              </a:defRPr>
            </a:lvl1pPr>
            <a:lvl2pPr marL="37931725" indent="-37474525" eaLnBrk="0" hangingPunct="0">
              <a:defRPr sz="1600" b="1">
                <a:latin typeface="Arial" pitchFamily="34" charset="0"/>
                <a:ea typeface="ＭＳ Ｐゴシック" pitchFamily="34" charset="-128"/>
              </a:defRPr>
            </a:lvl2pPr>
            <a:lvl3pPr eaLnBrk="0" hangingPunct="0">
              <a:defRPr sz="1600" b="1">
                <a:latin typeface="Arial" pitchFamily="34" charset="0"/>
                <a:ea typeface="ＭＳ Ｐゴシック" pitchFamily="34" charset="-128"/>
              </a:defRPr>
            </a:lvl3pPr>
            <a:lvl4pPr eaLnBrk="0" hangingPunct="0">
              <a:defRPr sz="1600" b="1">
                <a:latin typeface="Arial" pitchFamily="34" charset="0"/>
                <a:ea typeface="ＭＳ Ｐゴシック" pitchFamily="34" charset="-128"/>
              </a:defRPr>
            </a:lvl4pPr>
            <a:lvl5pPr eaLnBrk="0" hangingPunct="0">
              <a:defRPr sz="1600" b="1">
                <a:latin typeface="Arial" pitchFamily="34" charset="0"/>
                <a:ea typeface="ＭＳ Ｐゴシック" pitchFamily="34" charset="-128"/>
              </a:defRPr>
            </a:lvl5pPr>
            <a:lvl6pPr marL="457200" eaLnBrk="0" fontAlgn="base" hangingPunct="0">
              <a:spcBef>
                <a:spcPct val="0"/>
              </a:spcBef>
              <a:spcAft>
                <a:spcPct val="0"/>
              </a:spcAft>
              <a:defRPr sz="1600" b="1">
                <a:latin typeface="Arial" pitchFamily="34" charset="0"/>
                <a:ea typeface="ＭＳ Ｐゴシック" pitchFamily="34" charset="-128"/>
              </a:defRPr>
            </a:lvl6pPr>
            <a:lvl7pPr marL="914400" eaLnBrk="0" fontAlgn="base" hangingPunct="0">
              <a:spcBef>
                <a:spcPct val="0"/>
              </a:spcBef>
              <a:spcAft>
                <a:spcPct val="0"/>
              </a:spcAft>
              <a:defRPr sz="1600" b="1">
                <a:latin typeface="Arial" pitchFamily="34" charset="0"/>
                <a:ea typeface="ＭＳ Ｐゴシック" pitchFamily="34" charset="-128"/>
              </a:defRPr>
            </a:lvl7pPr>
            <a:lvl8pPr marL="1371600" eaLnBrk="0" fontAlgn="base" hangingPunct="0">
              <a:spcBef>
                <a:spcPct val="0"/>
              </a:spcBef>
              <a:spcAft>
                <a:spcPct val="0"/>
              </a:spcAft>
              <a:defRPr sz="1600" b="1">
                <a:latin typeface="Arial" pitchFamily="34" charset="0"/>
                <a:ea typeface="ＭＳ Ｐゴシック" pitchFamily="34" charset="-128"/>
              </a:defRPr>
            </a:lvl8pPr>
            <a:lvl9pPr marL="1828800" eaLnBrk="0" fontAlgn="base" hangingPunct="0">
              <a:spcBef>
                <a:spcPct val="0"/>
              </a:spcBef>
              <a:spcAft>
                <a:spcPct val="0"/>
              </a:spcAft>
              <a:defRPr sz="1600" b="1">
                <a:latin typeface="Arial" pitchFamily="34" charset="0"/>
                <a:ea typeface="ＭＳ Ｐゴシック" pitchFamily="34" charset="-128"/>
              </a:defRPr>
            </a:lvl9pPr>
          </a:lstStyle>
          <a:p>
            <a:pPr marL="0" marR="0" lvl="0" indent="0" defTabSz="914400" eaLnBrk="1" fontAlgn="auto" latinLnBrk="0" hangingPunct="1">
              <a:lnSpc>
                <a:spcPts val="25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5598"/>
                </a:solidFill>
                <a:effectLst/>
                <a:uLnTx/>
                <a:uFillTx/>
                <a:latin typeface="Arial" pitchFamily="34" charset="0"/>
                <a:ea typeface="ＭＳ Ｐゴシック" pitchFamily="34" charset="-128"/>
              </a:rPr>
              <a:t>Developing </a:t>
            </a:r>
            <a:br>
              <a:rPr kumimoji="0" lang="en-US" sz="1800" b="1" i="0" u="none" strike="noStrike" kern="0" cap="none" spc="0" normalizeH="0" baseline="0" noProof="0" dirty="0">
                <a:ln>
                  <a:noFill/>
                </a:ln>
                <a:solidFill>
                  <a:srgbClr val="005598"/>
                </a:solidFill>
                <a:effectLst/>
                <a:uLnTx/>
                <a:uFillTx/>
                <a:latin typeface="Arial" pitchFamily="34" charset="0"/>
                <a:ea typeface="ＭＳ Ｐゴシック" pitchFamily="34" charset="-128"/>
              </a:rPr>
            </a:br>
            <a:r>
              <a:rPr kumimoji="0" lang="en-US" sz="1800" b="1" i="0" u="none" strike="noStrike" kern="0" cap="none" spc="0" normalizeH="0" baseline="0" noProof="0" dirty="0">
                <a:ln>
                  <a:noFill/>
                </a:ln>
                <a:solidFill>
                  <a:srgbClr val="005598"/>
                </a:solidFill>
                <a:effectLst/>
                <a:uLnTx/>
                <a:uFillTx/>
                <a:latin typeface="Arial" pitchFamily="34" charset="0"/>
                <a:ea typeface="ＭＳ Ｐゴシック" pitchFamily="34" charset="-128"/>
              </a:rPr>
              <a:t>Your Retirement Income Plan</a:t>
            </a:r>
          </a:p>
        </p:txBody>
      </p:sp>
      <p:sp>
        <p:nvSpPr>
          <p:cNvPr id="24" name="TextBox 23">
            <a:extLst>
              <a:ext uri="{FF2B5EF4-FFF2-40B4-BE49-F238E27FC236}">
                <a16:creationId xmlns:a16="http://schemas.microsoft.com/office/drawing/2014/main" id="{A8F45A65-A9DF-4AB0-B029-41A593132ED6}"/>
              </a:ext>
            </a:extLst>
          </p:cNvPr>
          <p:cNvSpPr txBox="1">
            <a:spLocks noChangeArrowheads="1"/>
          </p:cNvSpPr>
          <p:nvPr/>
        </p:nvSpPr>
        <p:spPr bwMode="auto">
          <a:xfrm>
            <a:off x="7043513" y="1475663"/>
            <a:ext cx="2270292" cy="375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nSpc>
                <a:spcPts val="2700"/>
              </a:lnSpc>
              <a:defRPr sz="1900" b="1">
                <a:solidFill>
                  <a:srgbClr val="A3A3A3"/>
                </a:solidFill>
                <a:latin typeface="Arial" pitchFamily="34" charset="0"/>
                <a:ea typeface="ＭＳ Ｐゴシック" pitchFamily="34" charset="-128"/>
              </a:defRPr>
            </a:lvl1pPr>
            <a:lvl2pPr marL="37931725" indent="-37474525" eaLnBrk="0" hangingPunct="0">
              <a:defRPr sz="1600" b="1">
                <a:latin typeface="Arial" pitchFamily="34" charset="0"/>
                <a:ea typeface="ＭＳ Ｐゴシック" pitchFamily="34" charset="-128"/>
              </a:defRPr>
            </a:lvl2pPr>
            <a:lvl3pPr eaLnBrk="0" hangingPunct="0">
              <a:defRPr sz="1600" b="1">
                <a:latin typeface="Arial" pitchFamily="34" charset="0"/>
                <a:ea typeface="ＭＳ Ｐゴシック" pitchFamily="34" charset="-128"/>
              </a:defRPr>
            </a:lvl3pPr>
            <a:lvl4pPr eaLnBrk="0" hangingPunct="0">
              <a:defRPr sz="1600" b="1">
                <a:latin typeface="Arial" pitchFamily="34" charset="0"/>
                <a:ea typeface="ＭＳ Ｐゴシック" pitchFamily="34" charset="-128"/>
              </a:defRPr>
            </a:lvl4pPr>
            <a:lvl5pPr eaLnBrk="0" hangingPunct="0">
              <a:defRPr sz="1600" b="1">
                <a:latin typeface="Arial" pitchFamily="34" charset="0"/>
                <a:ea typeface="ＭＳ Ｐゴシック" pitchFamily="34" charset="-128"/>
              </a:defRPr>
            </a:lvl5pPr>
            <a:lvl6pPr marL="457200" eaLnBrk="0" fontAlgn="base" hangingPunct="0">
              <a:spcBef>
                <a:spcPct val="0"/>
              </a:spcBef>
              <a:spcAft>
                <a:spcPct val="0"/>
              </a:spcAft>
              <a:defRPr sz="1600" b="1">
                <a:latin typeface="Arial" pitchFamily="34" charset="0"/>
                <a:ea typeface="ＭＳ Ｐゴシック" pitchFamily="34" charset="-128"/>
              </a:defRPr>
            </a:lvl6pPr>
            <a:lvl7pPr marL="914400" eaLnBrk="0" fontAlgn="base" hangingPunct="0">
              <a:spcBef>
                <a:spcPct val="0"/>
              </a:spcBef>
              <a:spcAft>
                <a:spcPct val="0"/>
              </a:spcAft>
              <a:defRPr sz="1600" b="1">
                <a:latin typeface="Arial" pitchFamily="34" charset="0"/>
                <a:ea typeface="ＭＳ Ｐゴシック" pitchFamily="34" charset="-128"/>
              </a:defRPr>
            </a:lvl7pPr>
            <a:lvl8pPr marL="1371600" eaLnBrk="0" fontAlgn="base" hangingPunct="0">
              <a:spcBef>
                <a:spcPct val="0"/>
              </a:spcBef>
              <a:spcAft>
                <a:spcPct val="0"/>
              </a:spcAft>
              <a:defRPr sz="1600" b="1">
                <a:latin typeface="Arial" pitchFamily="34" charset="0"/>
                <a:ea typeface="ＭＳ Ｐゴシック" pitchFamily="34" charset="-128"/>
              </a:defRPr>
            </a:lvl8pPr>
            <a:lvl9pPr marL="1828800" eaLnBrk="0" fontAlgn="base" hangingPunct="0">
              <a:spcBef>
                <a:spcPct val="0"/>
              </a:spcBef>
              <a:spcAft>
                <a:spcPct val="0"/>
              </a:spcAft>
              <a:defRPr sz="1600" b="1">
                <a:latin typeface="Arial" pitchFamily="34" charset="0"/>
                <a:ea typeface="ＭＳ Ｐゴシック" pitchFamily="34" charset="-128"/>
              </a:defRPr>
            </a:lvl9pPr>
          </a:lstStyle>
          <a:p>
            <a:pPr marL="0" marR="0" lvl="0" indent="0" defTabSz="914400" eaLnBrk="1" fontAlgn="auto" latinLnBrk="0" hangingPunct="1">
              <a:lnSpc>
                <a:spcPts val="24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5598"/>
                </a:solidFill>
                <a:effectLst/>
                <a:uLnTx/>
                <a:uFillTx/>
                <a:latin typeface="Arial" pitchFamily="34" charset="0"/>
                <a:ea typeface="ＭＳ Ｐゴシック" pitchFamily="34" charset="-128"/>
              </a:rPr>
              <a:t>Final Thoughts</a:t>
            </a:r>
          </a:p>
        </p:txBody>
      </p:sp>
      <p:grpSp>
        <p:nvGrpSpPr>
          <p:cNvPr id="25" name="Group 24">
            <a:extLst>
              <a:ext uri="{FF2B5EF4-FFF2-40B4-BE49-F238E27FC236}">
                <a16:creationId xmlns:a16="http://schemas.microsoft.com/office/drawing/2014/main" id="{7954AF42-8826-44D5-8665-D4C47A5BED02}"/>
              </a:ext>
            </a:extLst>
          </p:cNvPr>
          <p:cNvGrpSpPr/>
          <p:nvPr/>
        </p:nvGrpSpPr>
        <p:grpSpPr>
          <a:xfrm>
            <a:off x="332624" y="1525472"/>
            <a:ext cx="6603792" cy="1229808"/>
            <a:chOff x="510749" y="3505201"/>
            <a:chExt cx="6603792" cy="1003295"/>
          </a:xfrm>
        </p:grpSpPr>
        <p:cxnSp>
          <p:nvCxnSpPr>
            <p:cNvPr id="26" name="Straight Connector 25">
              <a:extLst>
                <a:ext uri="{FF2B5EF4-FFF2-40B4-BE49-F238E27FC236}">
                  <a16:creationId xmlns:a16="http://schemas.microsoft.com/office/drawing/2014/main" id="{0CA906C2-D979-426A-8726-6B72041522C5}"/>
                </a:ext>
              </a:extLst>
            </p:cNvPr>
            <p:cNvCxnSpPr/>
            <p:nvPr/>
          </p:nvCxnSpPr>
          <p:spPr bwMode="auto">
            <a:xfrm rot="5400000">
              <a:off x="10258" y="4005692"/>
              <a:ext cx="1002991" cy="2010"/>
            </a:xfrm>
            <a:prstGeom prst="line">
              <a:avLst/>
            </a:prstGeom>
            <a:noFill/>
            <a:ln w="38100" cap="flat" cmpd="sng" algn="ctr">
              <a:solidFill>
                <a:srgbClr val="005598"/>
              </a:solidFill>
              <a:prstDash val="solid"/>
            </a:ln>
            <a:effectLst/>
          </p:spPr>
        </p:cxnSp>
        <p:cxnSp>
          <p:nvCxnSpPr>
            <p:cNvPr id="27" name="Straight Connector 26">
              <a:extLst>
                <a:ext uri="{FF2B5EF4-FFF2-40B4-BE49-F238E27FC236}">
                  <a16:creationId xmlns:a16="http://schemas.microsoft.com/office/drawing/2014/main" id="{E7A7913A-99D3-4C62-9F39-BE4B1A680986}"/>
                </a:ext>
              </a:extLst>
            </p:cNvPr>
            <p:cNvCxnSpPr/>
            <p:nvPr/>
          </p:nvCxnSpPr>
          <p:spPr bwMode="auto">
            <a:xfrm rot="5400000">
              <a:off x="1919947" y="4005692"/>
              <a:ext cx="1002991" cy="2009"/>
            </a:xfrm>
            <a:prstGeom prst="line">
              <a:avLst/>
            </a:prstGeom>
            <a:noFill/>
            <a:ln w="38100" cap="flat" cmpd="sng" algn="ctr">
              <a:solidFill>
                <a:srgbClr val="005598"/>
              </a:solidFill>
              <a:prstDash val="solid"/>
            </a:ln>
            <a:effectLst/>
          </p:spPr>
        </p:cxnSp>
        <p:cxnSp>
          <p:nvCxnSpPr>
            <p:cNvPr id="28" name="Straight Connector 27">
              <a:extLst>
                <a:ext uri="{FF2B5EF4-FFF2-40B4-BE49-F238E27FC236}">
                  <a16:creationId xmlns:a16="http://schemas.microsoft.com/office/drawing/2014/main" id="{BA92EA10-BA81-4F9B-A7FA-E553EC32E930}"/>
                </a:ext>
              </a:extLst>
            </p:cNvPr>
            <p:cNvCxnSpPr/>
            <p:nvPr/>
          </p:nvCxnSpPr>
          <p:spPr bwMode="auto">
            <a:xfrm rot="5400000">
              <a:off x="4168300" y="4005693"/>
              <a:ext cx="1002991" cy="2010"/>
            </a:xfrm>
            <a:prstGeom prst="line">
              <a:avLst/>
            </a:prstGeom>
            <a:noFill/>
            <a:ln w="38100" cap="flat" cmpd="sng" algn="ctr">
              <a:solidFill>
                <a:srgbClr val="005598"/>
              </a:solidFill>
              <a:prstDash val="solid"/>
            </a:ln>
            <a:effectLst/>
          </p:spPr>
        </p:cxnSp>
        <p:cxnSp>
          <p:nvCxnSpPr>
            <p:cNvPr id="29" name="Straight Connector 28">
              <a:extLst>
                <a:ext uri="{FF2B5EF4-FFF2-40B4-BE49-F238E27FC236}">
                  <a16:creationId xmlns:a16="http://schemas.microsoft.com/office/drawing/2014/main" id="{CF625DB4-2A81-415A-B272-1C9D19178CFA}"/>
                </a:ext>
              </a:extLst>
            </p:cNvPr>
            <p:cNvCxnSpPr/>
            <p:nvPr/>
          </p:nvCxnSpPr>
          <p:spPr bwMode="auto">
            <a:xfrm rot="5400000">
              <a:off x="6612040" y="4005996"/>
              <a:ext cx="1002991" cy="2010"/>
            </a:xfrm>
            <a:prstGeom prst="line">
              <a:avLst/>
            </a:prstGeom>
            <a:noFill/>
            <a:ln w="38100" cap="flat" cmpd="sng" algn="ctr">
              <a:solidFill>
                <a:srgbClr val="005598"/>
              </a:solidFill>
              <a:prstDash val="solid"/>
            </a:ln>
            <a:effectLst/>
          </p:spPr>
        </p:cxnSp>
      </p:grpSp>
    </p:spTree>
    <p:extLst>
      <p:ext uri="{BB962C8B-B14F-4D97-AF65-F5344CB8AC3E}">
        <p14:creationId xmlns:p14="http://schemas.microsoft.com/office/powerpoint/2010/main" val="208961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750"/>
                                        <p:tgtEl>
                                          <p:spTgt spid="22"/>
                                        </p:tgtEl>
                                      </p:cBhvr>
                                    </p:animEffect>
                                    <p:set>
                                      <p:cBhvr>
                                        <p:cTn id="7" dur="1" fill="hold">
                                          <p:stCondLst>
                                            <p:cond delay="749"/>
                                          </p:stCondLst>
                                        </p:cTn>
                                        <p:tgtEl>
                                          <p:spTgt spid="2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750"/>
                                        <p:tgtEl>
                                          <p:spTgt spid="23"/>
                                        </p:tgtEl>
                                      </p:cBhvr>
                                    </p:animEffect>
                                    <p:set>
                                      <p:cBhvr>
                                        <p:cTn id="10" dur="1" fill="hold">
                                          <p:stCondLst>
                                            <p:cond delay="749"/>
                                          </p:stCondLst>
                                        </p:cTn>
                                        <p:tgtEl>
                                          <p:spTgt spid="23"/>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750"/>
                                        <p:tgtEl>
                                          <p:spTgt spid="24"/>
                                        </p:tgtEl>
                                      </p:cBhvr>
                                    </p:animEffect>
                                    <p:set>
                                      <p:cBhvr>
                                        <p:cTn id="13" dur="1" fill="hold">
                                          <p:stCondLst>
                                            <p:cond delay="74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6FED58-013D-4E73-BA12-3C3054EF54C9}"/>
              </a:ext>
            </a:extLst>
          </p:cNvPr>
          <p:cNvSpPr>
            <a:spLocks noGrp="1"/>
          </p:cNvSpPr>
          <p:nvPr>
            <p:ph type="body" sz="quarter" idx="26"/>
          </p:nvPr>
        </p:nvSpPr>
        <p:spPr/>
        <p:txBody>
          <a:bodyPr/>
          <a:lstStyle/>
          <a:p>
            <a:endParaRPr lang="en-US"/>
          </a:p>
        </p:txBody>
      </p:sp>
      <p:sp>
        <p:nvSpPr>
          <p:cNvPr id="4" name="Slide Number Placeholder 3">
            <a:extLst>
              <a:ext uri="{FF2B5EF4-FFF2-40B4-BE49-F238E27FC236}">
                <a16:creationId xmlns:a16="http://schemas.microsoft.com/office/drawing/2014/main" id="{439E9C78-65E4-44F2-8888-C10FED8E8359}"/>
              </a:ext>
            </a:extLst>
          </p:cNvPr>
          <p:cNvSpPr>
            <a:spLocks noGrp="1"/>
          </p:cNvSpPr>
          <p:nvPr>
            <p:ph type="sldNum" sz="quarter" idx="10"/>
          </p:nvPr>
        </p:nvSpPr>
        <p:spPr/>
        <p:txBody>
          <a:bodyPr/>
          <a:lstStyle/>
          <a:p>
            <a:fld id="{8DEE4CCE-E124-4EEF-808B-DF88997C2318}" type="slidenum">
              <a:rPr lang="en-US" smtClean="0"/>
              <a:t>12</a:t>
            </a:fld>
            <a:endParaRPr lang="en-US" dirty="0"/>
          </a:p>
        </p:txBody>
      </p:sp>
      <p:sp>
        <p:nvSpPr>
          <p:cNvPr id="5" name="Title 4">
            <a:extLst>
              <a:ext uri="{FF2B5EF4-FFF2-40B4-BE49-F238E27FC236}">
                <a16:creationId xmlns:a16="http://schemas.microsoft.com/office/drawing/2014/main" id="{3069E526-5060-4B5C-AEB5-E9F52823942E}"/>
              </a:ext>
            </a:extLst>
          </p:cNvPr>
          <p:cNvSpPr>
            <a:spLocks noGrp="1"/>
          </p:cNvSpPr>
          <p:nvPr>
            <p:ph type="title"/>
          </p:nvPr>
        </p:nvSpPr>
        <p:spPr/>
        <p:txBody>
          <a:bodyPr/>
          <a:lstStyle/>
          <a:p>
            <a:r>
              <a:rPr lang="en-US" dirty="0">
                <a:solidFill>
                  <a:srgbClr val="005598"/>
                </a:solidFill>
              </a:rPr>
              <a:t>Retirement Is Changing</a:t>
            </a:r>
            <a:br>
              <a:rPr lang="en-US" sz="3200" dirty="0">
                <a:solidFill>
                  <a:srgbClr val="005598"/>
                </a:solidFill>
              </a:rPr>
            </a:br>
            <a:br>
              <a:rPr lang="en-US" sz="2800" b="0" dirty="0">
                <a:solidFill>
                  <a:srgbClr val="005598"/>
                </a:solidFill>
              </a:rPr>
            </a:br>
            <a:endParaRPr lang="en-US" dirty="0"/>
          </a:p>
        </p:txBody>
      </p:sp>
      <p:sp>
        <p:nvSpPr>
          <p:cNvPr id="6" name="Text Placeholder 5">
            <a:extLst>
              <a:ext uri="{FF2B5EF4-FFF2-40B4-BE49-F238E27FC236}">
                <a16:creationId xmlns:a16="http://schemas.microsoft.com/office/drawing/2014/main" id="{ADBEEE90-8963-4490-AA0F-B8BE05D283B7}"/>
              </a:ext>
            </a:extLst>
          </p:cNvPr>
          <p:cNvSpPr>
            <a:spLocks noGrp="1"/>
          </p:cNvSpPr>
          <p:nvPr>
            <p:ph type="body" sz="quarter" idx="31"/>
          </p:nvPr>
        </p:nvSpPr>
        <p:spPr/>
        <p:txBody>
          <a:bodyPr/>
          <a:lstStyle/>
          <a:p>
            <a:r>
              <a:rPr lang="en-US" dirty="0"/>
              <a:t>You Are Not Rich Enough to Retire on CDs Alone</a:t>
            </a:r>
          </a:p>
        </p:txBody>
      </p:sp>
      <p:sp>
        <p:nvSpPr>
          <p:cNvPr id="7" name="Rectangle 6">
            <a:extLst>
              <a:ext uri="{FF2B5EF4-FFF2-40B4-BE49-F238E27FC236}">
                <a16:creationId xmlns:a16="http://schemas.microsoft.com/office/drawing/2014/main" id="{ABDDF698-3BD3-4DE5-B6AE-4F60CDDFA77A}"/>
              </a:ext>
            </a:extLst>
          </p:cNvPr>
          <p:cNvSpPr/>
          <p:nvPr/>
        </p:nvSpPr>
        <p:spPr>
          <a:xfrm>
            <a:off x="1449733" y="1791044"/>
            <a:ext cx="5645126" cy="914400"/>
          </a:xfrm>
          <a:prstGeom prst="rect">
            <a:avLst/>
          </a:prstGeom>
          <a:solidFill>
            <a:srgbClr val="FFFFFF"/>
          </a:solidFill>
          <a:ln w="76200" cap="flat" cmpd="sng" algn="ctr">
            <a:solidFill>
              <a:srgbClr val="CCECF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8" name="Freeform 14">
            <a:extLst>
              <a:ext uri="{FF2B5EF4-FFF2-40B4-BE49-F238E27FC236}">
                <a16:creationId xmlns:a16="http://schemas.microsoft.com/office/drawing/2014/main" id="{FE24CC3D-84CC-4D59-A733-3D49E4423420}"/>
              </a:ext>
            </a:extLst>
          </p:cNvPr>
          <p:cNvSpPr/>
          <p:nvPr/>
        </p:nvSpPr>
        <p:spPr>
          <a:xfrm>
            <a:off x="1449048" y="1784010"/>
            <a:ext cx="5644752" cy="1232206"/>
          </a:xfrm>
          <a:custGeom>
            <a:avLst/>
            <a:gdLst>
              <a:gd name="connsiteX0" fmla="*/ 0 w 4881966"/>
              <a:gd name="connsiteY0" fmla="*/ 0 h 1193370"/>
              <a:gd name="connsiteX1" fmla="*/ 4881966 w 4881966"/>
              <a:gd name="connsiteY1" fmla="*/ 0 h 1193370"/>
              <a:gd name="connsiteX2" fmla="*/ 4881966 w 4881966"/>
              <a:gd name="connsiteY2" fmla="*/ 914400 h 1193370"/>
              <a:gd name="connsiteX3" fmla="*/ 852406 w 4881966"/>
              <a:gd name="connsiteY3" fmla="*/ 914400 h 1193370"/>
              <a:gd name="connsiteX4" fmla="*/ 681925 w 4881966"/>
              <a:gd name="connsiteY4" fmla="*/ 1193370 h 1193370"/>
              <a:gd name="connsiteX5" fmla="*/ 495945 w 4881966"/>
              <a:gd name="connsiteY5" fmla="*/ 883403 h 1193370"/>
              <a:gd name="connsiteX6" fmla="*/ 0 w 4881966"/>
              <a:gd name="connsiteY6" fmla="*/ 883403 h 1193370"/>
              <a:gd name="connsiteX7" fmla="*/ 0 w 4881966"/>
              <a:gd name="connsiteY7" fmla="*/ 0 h 1193370"/>
              <a:gd name="connsiteX0" fmla="*/ 8573 w 4890539"/>
              <a:gd name="connsiteY0" fmla="*/ 0 h 1193370"/>
              <a:gd name="connsiteX1" fmla="*/ 4890539 w 4890539"/>
              <a:gd name="connsiteY1" fmla="*/ 0 h 1193370"/>
              <a:gd name="connsiteX2" fmla="*/ 4890539 w 4890539"/>
              <a:gd name="connsiteY2" fmla="*/ 914400 h 1193370"/>
              <a:gd name="connsiteX3" fmla="*/ 860979 w 4890539"/>
              <a:gd name="connsiteY3" fmla="*/ 914400 h 1193370"/>
              <a:gd name="connsiteX4" fmla="*/ 690498 w 4890539"/>
              <a:gd name="connsiteY4" fmla="*/ 1193370 h 1193370"/>
              <a:gd name="connsiteX5" fmla="*/ 504518 w 4890539"/>
              <a:gd name="connsiteY5" fmla="*/ 883403 h 1193370"/>
              <a:gd name="connsiteX6" fmla="*/ 0 w 4890539"/>
              <a:gd name="connsiteY6" fmla="*/ 937831 h 1193370"/>
              <a:gd name="connsiteX7" fmla="*/ 8573 w 4890539"/>
              <a:gd name="connsiteY7" fmla="*/ 0 h 1193370"/>
              <a:gd name="connsiteX0" fmla="*/ 8573 w 4890539"/>
              <a:gd name="connsiteY0" fmla="*/ 0 h 1193370"/>
              <a:gd name="connsiteX1" fmla="*/ 4890539 w 4890539"/>
              <a:gd name="connsiteY1" fmla="*/ 0 h 1193370"/>
              <a:gd name="connsiteX2" fmla="*/ 4890539 w 4890539"/>
              <a:gd name="connsiteY2" fmla="*/ 914400 h 1193370"/>
              <a:gd name="connsiteX3" fmla="*/ 860979 w 4890539"/>
              <a:gd name="connsiteY3" fmla="*/ 914400 h 1193370"/>
              <a:gd name="connsiteX4" fmla="*/ 690498 w 4890539"/>
              <a:gd name="connsiteY4" fmla="*/ 1193370 h 1193370"/>
              <a:gd name="connsiteX5" fmla="*/ 504518 w 4890539"/>
              <a:gd name="connsiteY5" fmla="*/ 937832 h 1193370"/>
              <a:gd name="connsiteX6" fmla="*/ 0 w 4890539"/>
              <a:gd name="connsiteY6" fmla="*/ 937831 h 1193370"/>
              <a:gd name="connsiteX7" fmla="*/ 8573 w 4890539"/>
              <a:gd name="connsiteY7" fmla="*/ 0 h 1193370"/>
              <a:gd name="connsiteX0" fmla="*/ 8573 w 4890539"/>
              <a:gd name="connsiteY0" fmla="*/ 0 h 1193370"/>
              <a:gd name="connsiteX1" fmla="*/ 4890539 w 4890539"/>
              <a:gd name="connsiteY1" fmla="*/ 0 h 1193370"/>
              <a:gd name="connsiteX2" fmla="*/ 4890539 w 4890539"/>
              <a:gd name="connsiteY2" fmla="*/ 914400 h 1193370"/>
              <a:gd name="connsiteX3" fmla="*/ 860979 w 4890539"/>
              <a:gd name="connsiteY3" fmla="*/ 914400 h 1193370"/>
              <a:gd name="connsiteX4" fmla="*/ 690498 w 4890539"/>
              <a:gd name="connsiteY4" fmla="*/ 1193370 h 1193370"/>
              <a:gd name="connsiteX5" fmla="*/ 504518 w 4890539"/>
              <a:gd name="connsiteY5" fmla="*/ 937832 h 1193370"/>
              <a:gd name="connsiteX6" fmla="*/ 0 w 4890539"/>
              <a:gd name="connsiteY6" fmla="*/ 926945 h 1193370"/>
              <a:gd name="connsiteX7" fmla="*/ 8573 w 4890539"/>
              <a:gd name="connsiteY7" fmla="*/ 0 h 1193370"/>
              <a:gd name="connsiteX0" fmla="*/ 8573 w 4890539"/>
              <a:gd name="connsiteY0" fmla="*/ 0 h 1193370"/>
              <a:gd name="connsiteX1" fmla="*/ 4890539 w 4890539"/>
              <a:gd name="connsiteY1" fmla="*/ 0 h 1193370"/>
              <a:gd name="connsiteX2" fmla="*/ 4890539 w 4890539"/>
              <a:gd name="connsiteY2" fmla="*/ 914400 h 1193370"/>
              <a:gd name="connsiteX3" fmla="*/ 860979 w 4890539"/>
              <a:gd name="connsiteY3" fmla="*/ 914400 h 1193370"/>
              <a:gd name="connsiteX4" fmla="*/ 690498 w 4890539"/>
              <a:gd name="connsiteY4" fmla="*/ 1193370 h 1193370"/>
              <a:gd name="connsiteX5" fmla="*/ 504518 w 4890539"/>
              <a:gd name="connsiteY5" fmla="*/ 916061 h 1193370"/>
              <a:gd name="connsiteX6" fmla="*/ 0 w 4890539"/>
              <a:gd name="connsiteY6" fmla="*/ 926945 h 1193370"/>
              <a:gd name="connsiteX7" fmla="*/ 8573 w 4890539"/>
              <a:gd name="connsiteY7" fmla="*/ 0 h 1193370"/>
              <a:gd name="connsiteX0" fmla="*/ 8573 w 4890539"/>
              <a:gd name="connsiteY0" fmla="*/ 0 h 1258684"/>
              <a:gd name="connsiteX1" fmla="*/ 4890539 w 4890539"/>
              <a:gd name="connsiteY1" fmla="*/ 0 h 1258684"/>
              <a:gd name="connsiteX2" fmla="*/ 4890539 w 4890539"/>
              <a:gd name="connsiteY2" fmla="*/ 914400 h 1258684"/>
              <a:gd name="connsiteX3" fmla="*/ 860979 w 4890539"/>
              <a:gd name="connsiteY3" fmla="*/ 914400 h 1258684"/>
              <a:gd name="connsiteX4" fmla="*/ 930528 w 4890539"/>
              <a:gd name="connsiteY4" fmla="*/ 1258684 h 1258684"/>
              <a:gd name="connsiteX5" fmla="*/ 504518 w 4890539"/>
              <a:gd name="connsiteY5" fmla="*/ 916061 h 1258684"/>
              <a:gd name="connsiteX6" fmla="*/ 0 w 4890539"/>
              <a:gd name="connsiteY6" fmla="*/ 926945 h 1258684"/>
              <a:gd name="connsiteX7" fmla="*/ 8573 w 4890539"/>
              <a:gd name="connsiteY7" fmla="*/ 0 h 1258684"/>
              <a:gd name="connsiteX0" fmla="*/ 8573 w 4890539"/>
              <a:gd name="connsiteY0" fmla="*/ 0 h 1258684"/>
              <a:gd name="connsiteX1" fmla="*/ 4890539 w 4890539"/>
              <a:gd name="connsiteY1" fmla="*/ 0 h 1258684"/>
              <a:gd name="connsiteX2" fmla="*/ 4890539 w 4890539"/>
              <a:gd name="connsiteY2" fmla="*/ 914400 h 1258684"/>
              <a:gd name="connsiteX3" fmla="*/ 1092437 w 4890539"/>
              <a:gd name="connsiteY3" fmla="*/ 903514 h 1258684"/>
              <a:gd name="connsiteX4" fmla="*/ 930528 w 4890539"/>
              <a:gd name="connsiteY4" fmla="*/ 1258684 h 1258684"/>
              <a:gd name="connsiteX5" fmla="*/ 504518 w 4890539"/>
              <a:gd name="connsiteY5" fmla="*/ 916061 h 1258684"/>
              <a:gd name="connsiteX6" fmla="*/ 0 w 4890539"/>
              <a:gd name="connsiteY6" fmla="*/ 926945 h 1258684"/>
              <a:gd name="connsiteX7" fmla="*/ 8573 w 4890539"/>
              <a:gd name="connsiteY7" fmla="*/ 0 h 1258684"/>
              <a:gd name="connsiteX0" fmla="*/ 8573 w 4890539"/>
              <a:gd name="connsiteY0" fmla="*/ 0 h 1258684"/>
              <a:gd name="connsiteX1" fmla="*/ 4890539 w 4890539"/>
              <a:gd name="connsiteY1" fmla="*/ 0 h 1258684"/>
              <a:gd name="connsiteX2" fmla="*/ 4890539 w 4890539"/>
              <a:gd name="connsiteY2" fmla="*/ 914400 h 1258684"/>
              <a:gd name="connsiteX3" fmla="*/ 1092437 w 4890539"/>
              <a:gd name="connsiteY3" fmla="*/ 903514 h 1258684"/>
              <a:gd name="connsiteX4" fmla="*/ 930528 w 4890539"/>
              <a:gd name="connsiteY4" fmla="*/ 1258684 h 1258684"/>
              <a:gd name="connsiteX5" fmla="*/ 753121 w 4890539"/>
              <a:gd name="connsiteY5" fmla="*/ 905175 h 1258684"/>
              <a:gd name="connsiteX6" fmla="*/ 0 w 4890539"/>
              <a:gd name="connsiteY6" fmla="*/ 926945 h 1258684"/>
              <a:gd name="connsiteX7" fmla="*/ 8573 w 4890539"/>
              <a:gd name="connsiteY7" fmla="*/ 0 h 1258684"/>
              <a:gd name="connsiteX0" fmla="*/ 8573 w 4890539"/>
              <a:gd name="connsiteY0" fmla="*/ 0 h 1258684"/>
              <a:gd name="connsiteX1" fmla="*/ 4890539 w 4890539"/>
              <a:gd name="connsiteY1" fmla="*/ 0 h 1258684"/>
              <a:gd name="connsiteX2" fmla="*/ 4890539 w 4890539"/>
              <a:gd name="connsiteY2" fmla="*/ 914400 h 1258684"/>
              <a:gd name="connsiteX3" fmla="*/ 1092437 w 4890539"/>
              <a:gd name="connsiteY3" fmla="*/ 903514 h 1258684"/>
              <a:gd name="connsiteX4" fmla="*/ 930528 w 4890539"/>
              <a:gd name="connsiteY4" fmla="*/ 1258684 h 1258684"/>
              <a:gd name="connsiteX5" fmla="*/ 727404 w 4890539"/>
              <a:gd name="connsiteY5" fmla="*/ 916061 h 1258684"/>
              <a:gd name="connsiteX6" fmla="*/ 0 w 4890539"/>
              <a:gd name="connsiteY6" fmla="*/ 926945 h 1258684"/>
              <a:gd name="connsiteX7" fmla="*/ 8573 w 4890539"/>
              <a:gd name="connsiteY7" fmla="*/ 0 h 1258684"/>
              <a:gd name="connsiteX0" fmla="*/ 8573 w 4890539"/>
              <a:gd name="connsiteY0" fmla="*/ 0 h 1258684"/>
              <a:gd name="connsiteX1" fmla="*/ 4890539 w 4890539"/>
              <a:gd name="connsiteY1" fmla="*/ 0 h 1258684"/>
              <a:gd name="connsiteX2" fmla="*/ 4890539 w 4890539"/>
              <a:gd name="connsiteY2" fmla="*/ 914400 h 1258684"/>
              <a:gd name="connsiteX3" fmla="*/ 1083865 w 4890539"/>
              <a:gd name="connsiteY3" fmla="*/ 936171 h 1258684"/>
              <a:gd name="connsiteX4" fmla="*/ 930528 w 4890539"/>
              <a:gd name="connsiteY4" fmla="*/ 1258684 h 1258684"/>
              <a:gd name="connsiteX5" fmla="*/ 727404 w 4890539"/>
              <a:gd name="connsiteY5" fmla="*/ 916061 h 1258684"/>
              <a:gd name="connsiteX6" fmla="*/ 0 w 4890539"/>
              <a:gd name="connsiteY6" fmla="*/ 926945 h 1258684"/>
              <a:gd name="connsiteX7" fmla="*/ 8573 w 4890539"/>
              <a:gd name="connsiteY7" fmla="*/ 0 h 1258684"/>
              <a:gd name="connsiteX0" fmla="*/ 8573 w 4890539"/>
              <a:gd name="connsiteY0" fmla="*/ 0 h 1258684"/>
              <a:gd name="connsiteX1" fmla="*/ 4890539 w 4890539"/>
              <a:gd name="connsiteY1" fmla="*/ 0 h 1258684"/>
              <a:gd name="connsiteX2" fmla="*/ 4890539 w 4890539"/>
              <a:gd name="connsiteY2" fmla="*/ 914400 h 1258684"/>
              <a:gd name="connsiteX3" fmla="*/ 1109582 w 4890539"/>
              <a:gd name="connsiteY3" fmla="*/ 914400 h 1258684"/>
              <a:gd name="connsiteX4" fmla="*/ 930528 w 4890539"/>
              <a:gd name="connsiteY4" fmla="*/ 1258684 h 1258684"/>
              <a:gd name="connsiteX5" fmla="*/ 727404 w 4890539"/>
              <a:gd name="connsiteY5" fmla="*/ 916061 h 1258684"/>
              <a:gd name="connsiteX6" fmla="*/ 0 w 4890539"/>
              <a:gd name="connsiteY6" fmla="*/ 926945 h 1258684"/>
              <a:gd name="connsiteX7" fmla="*/ 8573 w 4890539"/>
              <a:gd name="connsiteY7" fmla="*/ 0 h 1258684"/>
              <a:gd name="connsiteX0" fmla="*/ 8573 w 4890539"/>
              <a:gd name="connsiteY0" fmla="*/ 0 h 1226027"/>
              <a:gd name="connsiteX1" fmla="*/ 4890539 w 4890539"/>
              <a:gd name="connsiteY1" fmla="*/ 0 h 1226027"/>
              <a:gd name="connsiteX2" fmla="*/ 4890539 w 4890539"/>
              <a:gd name="connsiteY2" fmla="*/ 914400 h 1226027"/>
              <a:gd name="connsiteX3" fmla="*/ 1109582 w 4890539"/>
              <a:gd name="connsiteY3" fmla="*/ 914400 h 1226027"/>
              <a:gd name="connsiteX4" fmla="*/ 921955 w 4890539"/>
              <a:gd name="connsiteY4" fmla="*/ 1226027 h 1226027"/>
              <a:gd name="connsiteX5" fmla="*/ 727404 w 4890539"/>
              <a:gd name="connsiteY5" fmla="*/ 916061 h 1226027"/>
              <a:gd name="connsiteX6" fmla="*/ 0 w 4890539"/>
              <a:gd name="connsiteY6" fmla="*/ 926945 h 1226027"/>
              <a:gd name="connsiteX7" fmla="*/ 8573 w 4890539"/>
              <a:gd name="connsiteY7" fmla="*/ 0 h 1226027"/>
              <a:gd name="connsiteX0" fmla="*/ 3641 w 4885607"/>
              <a:gd name="connsiteY0" fmla="*/ 0 h 1226027"/>
              <a:gd name="connsiteX1" fmla="*/ 4885607 w 4885607"/>
              <a:gd name="connsiteY1" fmla="*/ 0 h 1226027"/>
              <a:gd name="connsiteX2" fmla="*/ 4885607 w 4885607"/>
              <a:gd name="connsiteY2" fmla="*/ 914400 h 1226027"/>
              <a:gd name="connsiteX3" fmla="*/ 1104650 w 4885607"/>
              <a:gd name="connsiteY3" fmla="*/ 914400 h 1226027"/>
              <a:gd name="connsiteX4" fmla="*/ 917023 w 4885607"/>
              <a:gd name="connsiteY4" fmla="*/ 1226027 h 1226027"/>
              <a:gd name="connsiteX5" fmla="*/ 722472 w 4885607"/>
              <a:gd name="connsiteY5" fmla="*/ 916061 h 1226027"/>
              <a:gd name="connsiteX6" fmla="*/ 0 w 4885607"/>
              <a:gd name="connsiteY6" fmla="*/ 923813 h 1226027"/>
              <a:gd name="connsiteX7" fmla="*/ 3641 w 4885607"/>
              <a:gd name="connsiteY7" fmla="*/ 0 h 1226027"/>
              <a:gd name="connsiteX0" fmla="*/ 700 w 4882666"/>
              <a:gd name="connsiteY0" fmla="*/ 0 h 1226027"/>
              <a:gd name="connsiteX1" fmla="*/ 4882666 w 4882666"/>
              <a:gd name="connsiteY1" fmla="*/ 0 h 1226027"/>
              <a:gd name="connsiteX2" fmla="*/ 4882666 w 4882666"/>
              <a:gd name="connsiteY2" fmla="*/ 914400 h 1226027"/>
              <a:gd name="connsiteX3" fmla="*/ 1101709 w 4882666"/>
              <a:gd name="connsiteY3" fmla="*/ 914400 h 1226027"/>
              <a:gd name="connsiteX4" fmla="*/ 914082 w 4882666"/>
              <a:gd name="connsiteY4" fmla="*/ 1226027 h 1226027"/>
              <a:gd name="connsiteX5" fmla="*/ 719531 w 4882666"/>
              <a:gd name="connsiteY5" fmla="*/ 916061 h 1226027"/>
              <a:gd name="connsiteX6" fmla="*/ 1991 w 4882666"/>
              <a:gd name="connsiteY6" fmla="*/ 923813 h 1226027"/>
              <a:gd name="connsiteX7" fmla="*/ 700 w 4882666"/>
              <a:gd name="connsiteY7" fmla="*/ 0 h 1226027"/>
              <a:gd name="connsiteX0" fmla="*/ 700 w 4882666"/>
              <a:gd name="connsiteY0" fmla="*/ 0 h 1226027"/>
              <a:gd name="connsiteX1" fmla="*/ 4882666 w 4882666"/>
              <a:gd name="connsiteY1" fmla="*/ 0 h 1226027"/>
              <a:gd name="connsiteX2" fmla="*/ 4882666 w 4882666"/>
              <a:gd name="connsiteY2" fmla="*/ 914400 h 1226027"/>
              <a:gd name="connsiteX3" fmla="*/ 1101709 w 4882666"/>
              <a:gd name="connsiteY3" fmla="*/ 914400 h 1226027"/>
              <a:gd name="connsiteX4" fmla="*/ 914082 w 4882666"/>
              <a:gd name="connsiteY4" fmla="*/ 1226027 h 1226027"/>
              <a:gd name="connsiteX5" fmla="*/ 719531 w 4882666"/>
              <a:gd name="connsiteY5" fmla="*/ 916061 h 1226027"/>
              <a:gd name="connsiteX6" fmla="*/ 1991 w 4882666"/>
              <a:gd name="connsiteY6" fmla="*/ 917550 h 1226027"/>
              <a:gd name="connsiteX7" fmla="*/ 700 w 4882666"/>
              <a:gd name="connsiteY7" fmla="*/ 0 h 1226027"/>
              <a:gd name="connsiteX0" fmla="*/ 700 w 4882666"/>
              <a:gd name="connsiteY0" fmla="*/ 0 h 1226027"/>
              <a:gd name="connsiteX1" fmla="*/ 4464235 w 4882666"/>
              <a:gd name="connsiteY1" fmla="*/ 0 h 1226027"/>
              <a:gd name="connsiteX2" fmla="*/ 4882666 w 4882666"/>
              <a:gd name="connsiteY2" fmla="*/ 914400 h 1226027"/>
              <a:gd name="connsiteX3" fmla="*/ 1101709 w 4882666"/>
              <a:gd name="connsiteY3" fmla="*/ 914400 h 1226027"/>
              <a:gd name="connsiteX4" fmla="*/ 914082 w 4882666"/>
              <a:gd name="connsiteY4" fmla="*/ 1226027 h 1226027"/>
              <a:gd name="connsiteX5" fmla="*/ 719531 w 4882666"/>
              <a:gd name="connsiteY5" fmla="*/ 916061 h 1226027"/>
              <a:gd name="connsiteX6" fmla="*/ 1991 w 4882666"/>
              <a:gd name="connsiteY6" fmla="*/ 917550 h 1226027"/>
              <a:gd name="connsiteX7" fmla="*/ 700 w 4882666"/>
              <a:gd name="connsiteY7" fmla="*/ 0 h 1226027"/>
              <a:gd name="connsiteX0" fmla="*/ 700 w 4469101"/>
              <a:gd name="connsiteY0" fmla="*/ 0 h 1226027"/>
              <a:gd name="connsiteX1" fmla="*/ 4464235 w 4469101"/>
              <a:gd name="connsiteY1" fmla="*/ 0 h 1226027"/>
              <a:gd name="connsiteX2" fmla="*/ 4469101 w 4469101"/>
              <a:gd name="connsiteY2" fmla="*/ 908222 h 1226027"/>
              <a:gd name="connsiteX3" fmla="*/ 1101709 w 4469101"/>
              <a:gd name="connsiteY3" fmla="*/ 914400 h 1226027"/>
              <a:gd name="connsiteX4" fmla="*/ 914082 w 4469101"/>
              <a:gd name="connsiteY4" fmla="*/ 1226027 h 1226027"/>
              <a:gd name="connsiteX5" fmla="*/ 719531 w 4469101"/>
              <a:gd name="connsiteY5" fmla="*/ 916061 h 1226027"/>
              <a:gd name="connsiteX6" fmla="*/ 1991 w 4469101"/>
              <a:gd name="connsiteY6" fmla="*/ 917550 h 1226027"/>
              <a:gd name="connsiteX7" fmla="*/ 700 w 4469101"/>
              <a:gd name="connsiteY7" fmla="*/ 0 h 1226027"/>
              <a:gd name="connsiteX0" fmla="*/ 700 w 4469101"/>
              <a:gd name="connsiteY0" fmla="*/ 0 h 1226027"/>
              <a:gd name="connsiteX1" fmla="*/ 4449639 w 4469101"/>
              <a:gd name="connsiteY1" fmla="*/ 0 h 1226027"/>
              <a:gd name="connsiteX2" fmla="*/ 4469101 w 4469101"/>
              <a:gd name="connsiteY2" fmla="*/ 908222 h 1226027"/>
              <a:gd name="connsiteX3" fmla="*/ 1101709 w 4469101"/>
              <a:gd name="connsiteY3" fmla="*/ 914400 h 1226027"/>
              <a:gd name="connsiteX4" fmla="*/ 914082 w 4469101"/>
              <a:gd name="connsiteY4" fmla="*/ 1226027 h 1226027"/>
              <a:gd name="connsiteX5" fmla="*/ 719531 w 4469101"/>
              <a:gd name="connsiteY5" fmla="*/ 916061 h 1226027"/>
              <a:gd name="connsiteX6" fmla="*/ 1991 w 4469101"/>
              <a:gd name="connsiteY6" fmla="*/ 917550 h 1226027"/>
              <a:gd name="connsiteX7" fmla="*/ 700 w 4469101"/>
              <a:gd name="connsiteY7" fmla="*/ 0 h 1226027"/>
              <a:gd name="connsiteX0" fmla="*/ 700 w 4449639"/>
              <a:gd name="connsiteY0" fmla="*/ 0 h 1226027"/>
              <a:gd name="connsiteX1" fmla="*/ 4449639 w 4449639"/>
              <a:gd name="connsiteY1" fmla="*/ 0 h 1226027"/>
              <a:gd name="connsiteX2" fmla="*/ 4444774 w 4449639"/>
              <a:gd name="connsiteY2" fmla="*/ 908222 h 1226027"/>
              <a:gd name="connsiteX3" fmla="*/ 1101709 w 4449639"/>
              <a:gd name="connsiteY3" fmla="*/ 914400 h 1226027"/>
              <a:gd name="connsiteX4" fmla="*/ 914082 w 4449639"/>
              <a:gd name="connsiteY4" fmla="*/ 1226027 h 1226027"/>
              <a:gd name="connsiteX5" fmla="*/ 719531 w 4449639"/>
              <a:gd name="connsiteY5" fmla="*/ 916061 h 1226027"/>
              <a:gd name="connsiteX6" fmla="*/ 1991 w 4449639"/>
              <a:gd name="connsiteY6" fmla="*/ 917550 h 1226027"/>
              <a:gd name="connsiteX7" fmla="*/ 700 w 4449639"/>
              <a:gd name="connsiteY7" fmla="*/ 0 h 1226027"/>
              <a:gd name="connsiteX0" fmla="*/ 700 w 4449639"/>
              <a:gd name="connsiteY0" fmla="*/ 0 h 1226027"/>
              <a:gd name="connsiteX1" fmla="*/ 4449639 w 4449639"/>
              <a:gd name="connsiteY1" fmla="*/ 0 h 1226027"/>
              <a:gd name="connsiteX2" fmla="*/ 4430178 w 4449639"/>
              <a:gd name="connsiteY2" fmla="*/ 914401 h 1226027"/>
              <a:gd name="connsiteX3" fmla="*/ 1101709 w 4449639"/>
              <a:gd name="connsiteY3" fmla="*/ 914400 h 1226027"/>
              <a:gd name="connsiteX4" fmla="*/ 914082 w 4449639"/>
              <a:gd name="connsiteY4" fmla="*/ 1226027 h 1226027"/>
              <a:gd name="connsiteX5" fmla="*/ 719531 w 4449639"/>
              <a:gd name="connsiteY5" fmla="*/ 916061 h 1226027"/>
              <a:gd name="connsiteX6" fmla="*/ 1991 w 4449639"/>
              <a:gd name="connsiteY6" fmla="*/ 917550 h 1226027"/>
              <a:gd name="connsiteX7" fmla="*/ 700 w 4449639"/>
              <a:gd name="connsiteY7" fmla="*/ 0 h 1226027"/>
              <a:gd name="connsiteX0" fmla="*/ 700 w 4435042"/>
              <a:gd name="connsiteY0" fmla="*/ 6179 h 1232206"/>
              <a:gd name="connsiteX1" fmla="*/ 4435042 w 4435042"/>
              <a:gd name="connsiteY1" fmla="*/ 0 h 1232206"/>
              <a:gd name="connsiteX2" fmla="*/ 4430178 w 4435042"/>
              <a:gd name="connsiteY2" fmla="*/ 920580 h 1232206"/>
              <a:gd name="connsiteX3" fmla="*/ 1101709 w 4435042"/>
              <a:gd name="connsiteY3" fmla="*/ 920579 h 1232206"/>
              <a:gd name="connsiteX4" fmla="*/ 914082 w 4435042"/>
              <a:gd name="connsiteY4" fmla="*/ 1232206 h 1232206"/>
              <a:gd name="connsiteX5" fmla="*/ 719531 w 4435042"/>
              <a:gd name="connsiteY5" fmla="*/ 922240 h 1232206"/>
              <a:gd name="connsiteX6" fmla="*/ 1991 w 4435042"/>
              <a:gd name="connsiteY6" fmla="*/ 923729 h 1232206"/>
              <a:gd name="connsiteX7" fmla="*/ 700 w 4435042"/>
              <a:gd name="connsiteY7" fmla="*/ 6179 h 1232206"/>
              <a:gd name="connsiteX0" fmla="*/ 700 w 4444773"/>
              <a:gd name="connsiteY0" fmla="*/ 6179 h 1232206"/>
              <a:gd name="connsiteX1" fmla="*/ 4444773 w 4444773"/>
              <a:gd name="connsiteY1" fmla="*/ 0 h 1232206"/>
              <a:gd name="connsiteX2" fmla="*/ 4430178 w 4444773"/>
              <a:gd name="connsiteY2" fmla="*/ 920580 h 1232206"/>
              <a:gd name="connsiteX3" fmla="*/ 1101709 w 4444773"/>
              <a:gd name="connsiteY3" fmla="*/ 920579 h 1232206"/>
              <a:gd name="connsiteX4" fmla="*/ 914082 w 4444773"/>
              <a:gd name="connsiteY4" fmla="*/ 1232206 h 1232206"/>
              <a:gd name="connsiteX5" fmla="*/ 719531 w 4444773"/>
              <a:gd name="connsiteY5" fmla="*/ 922240 h 1232206"/>
              <a:gd name="connsiteX6" fmla="*/ 1991 w 4444773"/>
              <a:gd name="connsiteY6" fmla="*/ 923729 h 1232206"/>
              <a:gd name="connsiteX7" fmla="*/ 700 w 4444773"/>
              <a:gd name="connsiteY7" fmla="*/ 6179 h 1232206"/>
              <a:gd name="connsiteX0" fmla="*/ 700 w 4445243"/>
              <a:gd name="connsiteY0" fmla="*/ 6179 h 1232206"/>
              <a:gd name="connsiteX1" fmla="*/ 4444773 w 4445243"/>
              <a:gd name="connsiteY1" fmla="*/ 0 h 1232206"/>
              <a:gd name="connsiteX2" fmla="*/ 4444775 w 4445243"/>
              <a:gd name="connsiteY2" fmla="*/ 920580 h 1232206"/>
              <a:gd name="connsiteX3" fmla="*/ 1101709 w 4445243"/>
              <a:gd name="connsiteY3" fmla="*/ 920579 h 1232206"/>
              <a:gd name="connsiteX4" fmla="*/ 914082 w 4445243"/>
              <a:gd name="connsiteY4" fmla="*/ 1232206 h 1232206"/>
              <a:gd name="connsiteX5" fmla="*/ 719531 w 4445243"/>
              <a:gd name="connsiteY5" fmla="*/ 922240 h 1232206"/>
              <a:gd name="connsiteX6" fmla="*/ 1991 w 4445243"/>
              <a:gd name="connsiteY6" fmla="*/ 923729 h 1232206"/>
              <a:gd name="connsiteX7" fmla="*/ 700 w 4445243"/>
              <a:gd name="connsiteY7" fmla="*/ 6179 h 1232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5243" h="1232206">
                <a:moveTo>
                  <a:pt x="700" y="6179"/>
                </a:moveTo>
                <a:lnTo>
                  <a:pt x="4444773" y="0"/>
                </a:lnTo>
                <a:cubicBezTo>
                  <a:pt x="4443151" y="302741"/>
                  <a:pt x="4446397" y="617839"/>
                  <a:pt x="4444775" y="920580"/>
                </a:cubicBezTo>
                <a:lnTo>
                  <a:pt x="1101709" y="920579"/>
                </a:lnTo>
                <a:lnTo>
                  <a:pt x="914082" y="1232206"/>
                </a:lnTo>
                <a:lnTo>
                  <a:pt x="719531" y="922240"/>
                </a:lnTo>
                <a:lnTo>
                  <a:pt x="1991" y="923729"/>
                </a:lnTo>
                <a:cubicBezTo>
                  <a:pt x="4849" y="611119"/>
                  <a:pt x="-2158" y="318789"/>
                  <a:pt x="700" y="6179"/>
                </a:cubicBezTo>
                <a:close/>
              </a:path>
            </a:pathLst>
          </a:custGeom>
          <a:solidFill>
            <a:srgbClr val="FFFFFF"/>
          </a:solidFill>
          <a:ln w="76200" cap="flat" cmpd="sng" algn="ctr">
            <a:solidFill>
              <a:srgbClr val="CCECF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solidFill>
                  <a:sysClr val="windowText" lastClr="000000"/>
                </a:solidFill>
              </a:ln>
              <a:solidFill>
                <a:srgbClr val="FFFFFF"/>
              </a:solidFill>
              <a:effectLst/>
              <a:uLnTx/>
              <a:uFillTx/>
              <a:latin typeface="Arial"/>
              <a:ea typeface="+mn-ea"/>
              <a:cs typeface="+mn-cs"/>
            </a:endParaRPr>
          </a:p>
        </p:txBody>
      </p:sp>
      <p:pic>
        <p:nvPicPr>
          <p:cNvPr id="9" name="Picture 8">
            <a:extLst>
              <a:ext uri="{FF2B5EF4-FFF2-40B4-BE49-F238E27FC236}">
                <a16:creationId xmlns:a16="http://schemas.microsoft.com/office/drawing/2014/main" id="{FDC09655-31DB-4C5E-9B07-F6F663B6A4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3671" y="4007123"/>
            <a:ext cx="2658124" cy="1340278"/>
          </a:xfrm>
          <a:prstGeom prst="rect">
            <a:avLst/>
          </a:prstGeom>
        </p:spPr>
      </p:pic>
      <p:pic>
        <p:nvPicPr>
          <p:cNvPr id="10" name="Picture 9">
            <a:extLst>
              <a:ext uri="{FF2B5EF4-FFF2-40B4-BE49-F238E27FC236}">
                <a16:creationId xmlns:a16="http://schemas.microsoft.com/office/drawing/2014/main" id="{D4D6C64C-E3EF-4ADA-A922-9FD8DDCE56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6243" y="3032974"/>
            <a:ext cx="3213301" cy="1340278"/>
          </a:xfrm>
          <a:prstGeom prst="rect">
            <a:avLst/>
          </a:prstGeom>
        </p:spPr>
      </p:pic>
      <p:pic>
        <p:nvPicPr>
          <p:cNvPr id="11" name="Picture 10">
            <a:extLst>
              <a:ext uri="{FF2B5EF4-FFF2-40B4-BE49-F238E27FC236}">
                <a16:creationId xmlns:a16="http://schemas.microsoft.com/office/drawing/2014/main" id="{0D186B27-B697-4B4C-9BF7-E987AA4A37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21394" y="3033782"/>
            <a:ext cx="3213301" cy="1340278"/>
          </a:xfrm>
          <a:prstGeom prst="rect">
            <a:avLst/>
          </a:prstGeom>
        </p:spPr>
      </p:pic>
      <p:pic>
        <p:nvPicPr>
          <p:cNvPr id="12" name="Picture 11">
            <a:extLst>
              <a:ext uri="{FF2B5EF4-FFF2-40B4-BE49-F238E27FC236}">
                <a16:creationId xmlns:a16="http://schemas.microsoft.com/office/drawing/2014/main" id="{245F9DC1-8B4B-44AF-806E-AEC3D1458D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1045" y="1601431"/>
            <a:ext cx="1444633" cy="1456824"/>
          </a:xfrm>
          <a:prstGeom prst="rect">
            <a:avLst/>
          </a:prstGeom>
          <a:noFill/>
          <a:ln>
            <a:noFill/>
          </a:ln>
        </p:spPr>
      </p:pic>
      <p:pic>
        <p:nvPicPr>
          <p:cNvPr id="13" name="Picture 12">
            <a:extLst>
              <a:ext uri="{FF2B5EF4-FFF2-40B4-BE49-F238E27FC236}">
                <a16:creationId xmlns:a16="http://schemas.microsoft.com/office/drawing/2014/main" id="{EEC65117-FD93-402F-AF15-9BF712D71E9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20788" y="1793535"/>
            <a:ext cx="3793919" cy="908692"/>
          </a:xfrm>
          <a:prstGeom prst="rect">
            <a:avLst/>
          </a:prstGeom>
        </p:spPr>
      </p:pic>
    </p:spTree>
    <p:extLst>
      <p:ext uri="{BB962C8B-B14F-4D97-AF65-F5344CB8AC3E}">
        <p14:creationId xmlns:p14="http://schemas.microsoft.com/office/powerpoint/2010/main" val="2079405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p:tgtEl>
                                          <p:spTgt spid="10"/>
                                        </p:tgtEl>
                                        <p:attrNameLst>
                                          <p:attrName>ppt_y</p:attrName>
                                        </p:attrNameLst>
                                      </p:cBhvr>
                                      <p:tavLst>
                                        <p:tav tm="0">
                                          <p:val>
                                            <p:strVal val="#ppt_y-#ppt_h*1.125000"/>
                                          </p:val>
                                        </p:tav>
                                        <p:tav tm="100000">
                                          <p:val>
                                            <p:strVal val="#ppt_y"/>
                                          </p:val>
                                        </p:tav>
                                      </p:tavLst>
                                    </p:anim>
                                    <p:animEffect transition="in" filter="wipe(down)">
                                      <p:cBhvr>
                                        <p:cTn id="8" dur="750"/>
                                        <p:tgtEl>
                                          <p:spTgt spid="10"/>
                                        </p:tgtEl>
                                      </p:cBhvr>
                                    </p:animEffect>
                                  </p:childTnLst>
                                </p:cTn>
                              </p:par>
                              <p:par>
                                <p:cTn id="9" presetID="10"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mph" presetSubtype="2" fill="hold" nodeType="clickEffect">
                                  <p:stCondLst>
                                    <p:cond delay="0"/>
                                  </p:stCondLst>
                                  <p:childTnLst>
                                    <p:animClr clrSpc="rgb" dir="cw">
                                      <p:cBhvr>
                                        <p:cTn id="15" dur="1000" fill="hold"/>
                                        <p:tgtEl>
                                          <p:spTgt spid="8"/>
                                        </p:tgtEl>
                                        <p:attrNameLst>
                                          <p:attrName>fillcolor</p:attrName>
                                        </p:attrNameLst>
                                      </p:cBhvr>
                                      <p:to>
                                        <a:srgbClr val="CCECF8"/>
                                      </p:to>
                                    </p:animClr>
                                    <p:set>
                                      <p:cBhvr>
                                        <p:cTn id="16" dur="1000" fill="hold"/>
                                        <p:tgtEl>
                                          <p:spTgt spid="8"/>
                                        </p:tgtEl>
                                        <p:attrNameLst>
                                          <p:attrName>fill.type</p:attrName>
                                        </p:attrNameLst>
                                      </p:cBhvr>
                                      <p:to>
                                        <p:strVal val="solid"/>
                                      </p:to>
                                    </p:set>
                                    <p:set>
                                      <p:cBhvr>
                                        <p:cTn id="17" dur="1000" fill="hold"/>
                                        <p:tgtEl>
                                          <p:spTgt spid="8"/>
                                        </p:tgtEl>
                                        <p:attrNameLst>
                                          <p:attrName>fill.on</p:attrName>
                                        </p:attrNameLst>
                                      </p:cBhvr>
                                      <p:to>
                                        <p:strVal val="true"/>
                                      </p:to>
                                    </p:se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2" presetClass="entr" presetSubtype="1"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750"/>
                                        <p:tgtEl>
                                          <p:spTgt spid="9"/>
                                        </p:tgtEl>
                                        <p:attrNameLst>
                                          <p:attrName>ppt_y</p:attrName>
                                        </p:attrNameLst>
                                      </p:cBhvr>
                                      <p:tavLst>
                                        <p:tav tm="0">
                                          <p:val>
                                            <p:strVal val="#ppt_y-#ppt_h*1.125000"/>
                                          </p:val>
                                        </p:tav>
                                        <p:tav tm="100000">
                                          <p:val>
                                            <p:strVal val="#ppt_y"/>
                                          </p:val>
                                        </p:tav>
                                      </p:tavLst>
                                    </p:anim>
                                    <p:animEffect transition="in" filter="wipe(down)">
                                      <p:cBhvr>
                                        <p:cTn id="24"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6FED58-013D-4E73-BA12-3C3054EF54C9}"/>
              </a:ext>
            </a:extLst>
          </p:cNvPr>
          <p:cNvSpPr>
            <a:spLocks noGrp="1"/>
          </p:cNvSpPr>
          <p:nvPr>
            <p:ph type="body" sz="quarter" idx="26"/>
          </p:nvPr>
        </p:nvSpPr>
        <p:spPr/>
        <p:txBody>
          <a:bodyPr/>
          <a:lstStyle/>
          <a:p>
            <a:endParaRPr lang="en-US"/>
          </a:p>
        </p:txBody>
      </p:sp>
      <p:sp>
        <p:nvSpPr>
          <p:cNvPr id="4" name="Slide Number Placeholder 3">
            <a:extLst>
              <a:ext uri="{FF2B5EF4-FFF2-40B4-BE49-F238E27FC236}">
                <a16:creationId xmlns:a16="http://schemas.microsoft.com/office/drawing/2014/main" id="{439E9C78-65E4-44F2-8888-C10FED8E8359}"/>
              </a:ext>
            </a:extLst>
          </p:cNvPr>
          <p:cNvSpPr>
            <a:spLocks noGrp="1"/>
          </p:cNvSpPr>
          <p:nvPr>
            <p:ph type="sldNum" sz="quarter" idx="10"/>
          </p:nvPr>
        </p:nvSpPr>
        <p:spPr/>
        <p:txBody>
          <a:bodyPr/>
          <a:lstStyle/>
          <a:p>
            <a:fld id="{8DEE4CCE-E124-4EEF-808B-DF88997C2318}" type="slidenum">
              <a:rPr lang="en-US" smtClean="0"/>
              <a:t>13</a:t>
            </a:fld>
            <a:endParaRPr lang="en-US" dirty="0"/>
          </a:p>
        </p:txBody>
      </p:sp>
      <p:sp>
        <p:nvSpPr>
          <p:cNvPr id="5" name="Title 4">
            <a:extLst>
              <a:ext uri="{FF2B5EF4-FFF2-40B4-BE49-F238E27FC236}">
                <a16:creationId xmlns:a16="http://schemas.microsoft.com/office/drawing/2014/main" id="{3069E526-5060-4B5C-AEB5-E9F52823942E}"/>
              </a:ext>
            </a:extLst>
          </p:cNvPr>
          <p:cNvSpPr>
            <a:spLocks noGrp="1"/>
          </p:cNvSpPr>
          <p:nvPr>
            <p:ph type="title"/>
          </p:nvPr>
        </p:nvSpPr>
        <p:spPr/>
        <p:txBody>
          <a:bodyPr/>
          <a:lstStyle/>
          <a:p>
            <a:r>
              <a:rPr lang="en-US" dirty="0">
                <a:solidFill>
                  <a:srgbClr val="005598"/>
                </a:solidFill>
              </a:rPr>
              <a:t>Retirement Is Changing</a:t>
            </a:r>
            <a:br>
              <a:rPr lang="en-US" sz="3200" dirty="0">
                <a:solidFill>
                  <a:srgbClr val="005598"/>
                </a:solidFill>
              </a:rPr>
            </a:br>
            <a:br>
              <a:rPr lang="en-US" sz="2800" b="0" dirty="0">
                <a:solidFill>
                  <a:srgbClr val="005598"/>
                </a:solidFill>
              </a:rPr>
            </a:br>
            <a:endParaRPr lang="en-US" dirty="0"/>
          </a:p>
        </p:txBody>
      </p:sp>
      <p:sp>
        <p:nvSpPr>
          <p:cNvPr id="6" name="Text Placeholder 5">
            <a:extLst>
              <a:ext uri="{FF2B5EF4-FFF2-40B4-BE49-F238E27FC236}">
                <a16:creationId xmlns:a16="http://schemas.microsoft.com/office/drawing/2014/main" id="{ADBEEE90-8963-4490-AA0F-B8BE05D283B7}"/>
              </a:ext>
            </a:extLst>
          </p:cNvPr>
          <p:cNvSpPr>
            <a:spLocks noGrp="1"/>
          </p:cNvSpPr>
          <p:nvPr>
            <p:ph type="body" sz="quarter" idx="31"/>
          </p:nvPr>
        </p:nvSpPr>
        <p:spPr/>
        <p:txBody>
          <a:bodyPr/>
          <a:lstStyle/>
          <a:p>
            <a:r>
              <a:rPr lang="en-US" dirty="0"/>
              <a:t>You Are Not Rich Enough to Retire on CDs Alone</a:t>
            </a:r>
          </a:p>
        </p:txBody>
      </p:sp>
      <p:sp>
        <p:nvSpPr>
          <p:cNvPr id="14" name="Rectangle 13">
            <a:extLst>
              <a:ext uri="{FF2B5EF4-FFF2-40B4-BE49-F238E27FC236}">
                <a16:creationId xmlns:a16="http://schemas.microsoft.com/office/drawing/2014/main" id="{DE8F4404-3C3D-4D71-BB66-F000A35FE516}"/>
              </a:ext>
            </a:extLst>
          </p:cNvPr>
          <p:cNvSpPr/>
          <p:nvPr/>
        </p:nvSpPr>
        <p:spPr>
          <a:xfrm>
            <a:off x="1449732" y="1791044"/>
            <a:ext cx="6490355" cy="914400"/>
          </a:xfrm>
          <a:prstGeom prst="rect">
            <a:avLst/>
          </a:prstGeom>
          <a:solidFill>
            <a:srgbClr val="FFFFFF"/>
          </a:solidFill>
          <a:ln w="76200" cap="flat" cmpd="sng" algn="ctr">
            <a:solidFill>
              <a:srgbClr val="CCECF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pic>
        <p:nvPicPr>
          <p:cNvPr id="15" name="Picture 14">
            <a:extLst>
              <a:ext uri="{FF2B5EF4-FFF2-40B4-BE49-F238E27FC236}">
                <a16:creationId xmlns:a16="http://schemas.microsoft.com/office/drawing/2014/main" id="{03466534-B6E3-4275-9EFF-C13FEE7C39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7505" y="3040237"/>
            <a:ext cx="2310437" cy="1340278"/>
          </a:xfrm>
          <a:prstGeom prst="rect">
            <a:avLst/>
          </a:prstGeom>
        </p:spPr>
      </p:pic>
      <p:sp>
        <p:nvSpPr>
          <p:cNvPr id="16" name="Freeform 8">
            <a:extLst>
              <a:ext uri="{FF2B5EF4-FFF2-40B4-BE49-F238E27FC236}">
                <a16:creationId xmlns:a16="http://schemas.microsoft.com/office/drawing/2014/main" id="{034AA575-9D21-4676-A2E7-C9A668EC3166}"/>
              </a:ext>
            </a:extLst>
          </p:cNvPr>
          <p:cNvSpPr/>
          <p:nvPr/>
        </p:nvSpPr>
        <p:spPr>
          <a:xfrm>
            <a:off x="1449047" y="1790189"/>
            <a:ext cx="6489147" cy="1226027"/>
          </a:xfrm>
          <a:custGeom>
            <a:avLst/>
            <a:gdLst>
              <a:gd name="connsiteX0" fmla="*/ 0 w 4881966"/>
              <a:gd name="connsiteY0" fmla="*/ 0 h 1193370"/>
              <a:gd name="connsiteX1" fmla="*/ 4881966 w 4881966"/>
              <a:gd name="connsiteY1" fmla="*/ 0 h 1193370"/>
              <a:gd name="connsiteX2" fmla="*/ 4881966 w 4881966"/>
              <a:gd name="connsiteY2" fmla="*/ 914400 h 1193370"/>
              <a:gd name="connsiteX3" fmla="*/ 852406 w 4881966"/>
              <a:gd name="connsiteY3" fmla="*/ 914400 h 1193370"/>
              <a:gd name="connsiteX4" fmla="*/ 681925 w 4881966"/>
              <a:gd name="connsiteY4" fmla="*/ 1193370 h 1193370"/>
              <a:gd name="connsiteX5" fmla="*/ 495945 w 4881966"/>
              <a:gd name="connsiteY5" fmla="*/ 883403 h 1193370"/>
              <a:gd name="connsiteX6" fmla="*/ 0 w 4881966"/>
              <a:gd name="connsiteY6" fmla="*/ 883403 h 1193370"/>
              <a:gd name="connsiteX7" fmla="*/ 0 w 4881966"/>
              <a:gd name="connsiteY7" fmla="*/ 0 h 1193370"/>
              <a:gd name="connsiteX0" fmla="*/ 8573 w 4890539"/>
              <a:gd name="connsiteY0" fmla="*/ 0 h 1193370"/>
              <a:gd name="connsiteX1" fmla="*/ 4890539 w 4890539"/>
              <a:gd name="connsiteY1" fmla="*/ 0 h 1193370"/>
              <a:gd name="connsiteX2" fmla="*/ 4890539 w 4890539"/>
              <a:gd name="connsiteY2" fmla="*/ 914400 h 1193370"/>
              <a:gd name="connsiteX3" fmla="*/ 860979 w 4890539"/>
              <a:gd name="connsiteY3" fmla="*/ 914400 h 1193370"/>
              <a:gd name="connsiteX4" fmla="*/ 690498 w 4890539"/>
              <a:gd name="connsiteY4" fmla="*/ 1193370 h 1193370"/>
              <a:gd name="connsiteX5" fmla="*/ 504518 w 4890539"/>
              <a:gd name="connsiteY5" fmla="*/ 883403 h 1193370"/>
              <a:gd name="connsiteX6" fmla="*/ 0 w 4890539"/>
              <a:gd name="connsiteY6" fmla="*/ 937831 h 1193370"/>
              <a:gd name="connsiteX7" fmla="*/ 8573 w 4890539"/>
              <a:gd name="connsiteY7" fmla="*/ 0 h 1193370"/>
              <a:gd name="connsiteX0" fmla="*/ 8573 w 4890539"/>
              <a:gd name="connsiteY0" fmla="*/ 0 h 1193370"/>
              <a:gd name="connsiteX1" fmla="*/ 4890539 w 4890539"/>
              <a:gd name="connsiteY1" fmla="*/ 0 h 1193370"/>
              <a:gd name="connsiteX2" fmla="*/ 4890539 w 4890539"/>
              <a:gd name="connsiteY2" fmla="*/ 914400 h 1193370"/>
              <a:gd name="connsiteX3" fmla="*/ 860979 w 4890539"/>
              <a:gd name="connsiteY3" fmla="*/ 914400 h 1193370"/>
              <a:gd name="connsiteX4" fmla="*/ 690498 w 4890539"/>
              <a:gd name="connsiteY4" fmla="*/ 1193370 h 1193370"/>
              <a:gd name="connsiteX5" fmla="*/ 504518 w 4890539"/>
              <a:gd name="connsiteY5" fmla="*/ 937832 h 1193370"/>
              <a:gd name="connsiteX6" fmla="*/ 0 w 4890539"/>
              <a:gd name="connsiteY6" fmla="*/ 937831 h 1193370"/>
              <a:gd name="connsiteX7" fmla="*/ 8573 w 4890539"/>
              <a:gd name="connsiteY7" fmla="*/ 0 h 1193370"/>
              <a:gd name="connsiteX0" fmla="*/ 8573 w 4890539"/>
              <a:gd name="connsiteY0" fmla="*/ 0 h 1193370"/>
              <a:gd name="connsiteX1" fmla="*/ 4890539 w 4890539"/>
              <a:gd name="connsiteY1" fmla="*/ 0 h 1193370"/>
              <a:gd name="connsiteX2" fmla="*/ 4890539 w 4890539"/>
              <a:gd name="connsiteY2" fmla="*/ 914400 h 1193370"/>
              <a:gd name="connsiteX3" fmla="*/ 860979 w 4890539"/>
              <a:gd name="connsiteY3" fmla="*/ 914400 h 1193370"/>
              <a:gd name="connsiteX4" fmla="*/ 690498 w 4890539"/>
              <a:gd name="connsiteY4" fmla="*/ 1193370 h 1193370"/>
              <a:gd name="connsiteX5" fmla="*/ 504518 w 4890539"/>
              <a:gd name="connsiteY5" fmla="*/ 937832 h 1193370"/>
              <a:gd name="connsiteX6" fmla="*/ 0 w 4890539"/>
              <a:gd name="connsiteY6" fmla="*/ 926945 h 1193370"/>
              <a:gd name="connsiteX7" fmla="*/ 8573 w 4890539"/>
              <a:gd name="connsiteY7" fmla="*/ 0 h 1193370"/>
              <a:gd name="connsiteX0" fmla="*/ 8573 w 4890539"/>
              <a:gd name="connsiteY0" fmla="*/ 0 h 1193370"/>
              <a:gd name="connsiteX1" fmla="*/ 4890539 w 4890539"/>
              <a:gd name="connsiteY1" fmla="*/ 0 h 1193370"/>
              <a:gd name="connsiteX2" fmla="*/ 4890539 w 4890539"/>
              <a:gd name="connsiteY2" fmla="*/ 914400 h 1193370"/>
              <a:gd name="connsiteX3" fmla="*/ 860979 w 4890539"/>
              <a:gd name="connsiteY3" fmla="*/ 914400 h 1193370"/>
              <a:gd name="connsiteX4" fmla="*/ 690498 w 4890539"/>
              <a:gd name="connsiteY4" fmla="*/ 1193370 h 1193370"/>
              <a:gd name="connsiteX5" fmla="*/ 504518 w 4890539"/>
              <a:gd name="connsiteY5" fmla="*/ 916061 h 1193370"/>
              <a:gd name="connsiteX6" fmla="*/ 0 w 4890539"/>
              <a:gd name="connsiteY6" fmla="*/ 926945 h 1193370"/>
              <a:gd name="connsiteX7" fmla="*/ 8573 w 4890539"/>
              <a:gd name="connsiteY7" fmla="*/ 0 h 1193370"/>
              <a:gd name="connsiteX0" fmla="*/ 8573 w 4890539"/>
              <a:gd name="connsiteY0" fmla="*/ 0 h 1258684"/>
              <a:gd name="connsiteX1" fmla="*/ 4890539 w 4890539"/>
              <a:gd name="connsiteY1" fmla="*/ 0 h 1258684"/>
              <a:gd name="connsiteX2" fmla="*/ 4890539 w 4890539"/>
              <a:gd name="connsiteY2" fmla="*/ 914400 h 1258684"/>
              <a:gd name="connsiteX3" fmla="*/ 860979 w 4890539"/>
              <a:gd name="connsiteY3" fmla="*/ 914400 h 1258684"/>
              <a:gd name="connsiteX4" fmla="*/ 930528 w 4890539"/>
              <a:gd name="connsiteY4" fmla="*/ 1258684 h 1258684"/>
              <a:gd name="connsiteX5" fmla="*/ 504518 w 4890539"/>
              <a:gd name="connsiteY5" fmla="*/ 916061 h 1258684"/>
              <a:gd name="connsiteX6" fmla="*/ 0 w 4890539"/>
              <a:gd name="connsiteY6" fmla="*/ 926945 h 1258684"/>
              <a:gd name="connsiteX7" fmla="*/ 8573 w 4890539"/>
              <a:gd name="connsiteY7" fmla="*/ 0 h 1258684"/>
              <a:gd name="connsiteX0" fmla="*/ 8573 w 4890539"/>
              <a:gd name="connsiteY0" fmla="*/ 0 h 1258684"/>
              <a:gd name="connsiteX1" fmla="*/ 4890539 w 4890539"/>
              <a:gd name="connsiteY1" fmla="*/ 0 h 1258684"/>
              <a:gd name="connsiteX2" fmla="*/ 4890539 w 4890539"/>
              <a:gd name="connsiteY2" fmla="*/ 914400 h 1258684"/>
              <a:gd name="connsiteX3" fmla="*/ 1092437 w 4890539"/>
              <a:gd name="connsiteY3" fmla="*/ 903514 h 1258684"/>
              <a:gd name="connsiteX4" fmla="*/ 930528 w 4890539"/>
              <a:gd name="connsiteY4" fmla="*/ 1258684 h 1258684"/>
              <a:gd name="connsiteX5" fmla="*/ 504518 w 4890539"/>
              <a:gd name="connsiteY5" fmla="*/ 916061 h 1258684"/>
              <a:gd name="connsiteX6" fmla="*/ 0 w 4890539"/>
              <a:gd name="connsiteY6" fmla="*/ 926945 h 1258684"/>
              <a:gd name="connsiteX7" fmla="*/ 8573 w 4890539"/>
              <a:gd name="connsiteY7" fmla="*/ 0 h 1258684"/>
              <a:gd name="connsiteX0" fmla="*/ 8573 w 4890539"/>
              <a:gd name="connsiteY0" fmla="*/ 0 h 1258684"/>
              <a:gd name="connsiteX1" fmla="*/ 4890539 w 4890539"/>
              <a:gd name="connsiteY1" fmla="*/ 0 h 1258684"/>
              <a:gd name="connsiteX2" fmla="*/ 4890539 w 4890539"/>
              <a:gd name="connsiteY2" fmla="*/ 914400 h 1258684"/>
              <a:gd name="connsiteX3" fmla="*/ 1092437 w 4890539"/>
              <a:gd name="connsiteY3" fmla="*/ 903514 h 1258684"/>
              <a:gd name="connsiteX4" fmla="*/ 930528 w 4890539"/>
              <a:gd name="connsiteY4" fmla="*/ 1258684 h 1258684"/>
              <a:gd name="connsiteX5" fmla="*/ 753121 w 4890539"/>
              <a:gd name="connsiteY5" fmla="*/ 905175 h 1258684"/>
              <a:gd name="connsiteX6" fmla="*/ 0 w 4890539"/>
              <a:gd name="connsiteY6" fmla="*/ 926945 h 1258684"/>
              <a:gd name="connsiteX7" fmla="*/ 8573 w 4890539"/>
              <a:gd name="connsiteY7" fmla="*/ 0 h 1258684"/>
              <a:gd name="connsiteX0" fmla="*/ 8573 w 4890539"/>
              <a:gd name="connsiteY0" fmla="*/ 0 h 1258684"/>
              <a:gd name="connsiteX1" fmla="*/ 4890539 w 4890539"/>
              <a:gd name="connsiteY1" fmla="*/ 0 h 1258684"/>
              <a:gd name="connsiteX2" fmla="*/ 4890539 w 4890539"/>
              <a:gd name="connsiteY2" fmla="*/ 914400 h 1258684"/>
              <a:gd name="connsiteX3" fmla="*/ 1092437 w 4890539"/>
              <a:gd name="connsiteY3" fmla="*/ 903514 h 1258684"/>
              <a:gd name="connsiteX4" fmla="*/ 930528 w 4890539"/>
              <a:gd name="connsiteY4" fmla="*/ 1258684 h 1258684"/>
              <a:gd name="connsiteX5" fmla="*/ 727404 w 4890539"/>
              <a:gd name="connsiteY5" fmla="*/ 916061 h 1258684"/>
              <a:gd name="connsiteX6" fmla="*/ 0 w 4890539"/>
              <a:gd name="connsiteY6" fmla="*/ 926945 h 1258684"/>
              <a:gd name="connsiteX7" fmla="*/ 8573 w 4890539"/>
              <a:gd name="connsiteY7" fmla="*/ 0 h 1258684"/>
              <a:gd name="connsiteX0" fmla="*/ 8573 w 4890539"/>
              <a:gd name="connsiteY0" fmla="*/ 0 h 1258684"/>
              <a:gd name="connsiteX1" fmla="*/ 4890539 w 4890539"/>
              <a:gd name="connsiteY1" fmla="*/ 0 h 1258684"/>
              <a:gd name="connsiteX2" fmla="*/ 4890539 w 4890539"/>
              <a:gd name="connsiteY2" fmla="*/ 914400 h 1258684"/>
              <a:gd name="connsiteX3" fmla="*/ 1083865 w 4890539"/>
              <a:gd name="connsiteY3" fmla="*/ 936171 h 1258684"/>
              <a:gd name="connsiteX4" fmla="*/ 930528 w 4890539"/>
              <a:gd name="connsiteY4" fmla="*/ 1258684 h 1258684"/>
              <a:gd name="connsiteX5" fmla="*/ 727404 w 4890539"/>
              <a:gd name="connsiteY5" fmla="*/ 916061 h 1258684"/>
              <a:gd name="connsiteX6" fmla="*/ 0 w 4890539"/>
              <a:gd name="connsiteY6" fmla="*/ 926945 h 1258684"/>
              <a:gd name="connsiteX7" fmla="*/ 8573 w 4890539"/>
              <a:gd name="connsiteY7" fmla="*/ 0 h 1258684"/>
              <a:gd name="connsiteX0" fmla="*/ 8573 w 4890539"/>
              <a:gd name="connsiteY0" fmla="*/ 0 h 1258684"/>
              <a:gd name="connsiteX1" fmla="*/ 4890539 w 4890539"/>
              <a:gd name="connsiteY1" fmla="*/ 0 h 1258684"/>
              <a:gd name="connsiteX2" fmla="*/ 4890539 w 4890539"/>
              <a:gd name="connsiteY2" fmla="*/ 914400 h 1258684"/>
              <a:gd name="connsiteX3" fmla="*/ 1109582 w 4890539"/>
              <a:gd name="connsiteY3" fmla="*/ 914400 h 1258684"/>
              <a:gd name="connsiteX4" fmla="*/ 930528 w 4890539"/>
              <a:gd name="connsiteY4" fmla="*/ 1258684 h 1258684"/>
              <a:gd name="connsiteX5" fmla="*/ 727404 w 4890539"/>
              <a:gd name="connsiteY5" fmla="*/ 916061 h 1258684"/>
              <a:gd name="connsiteX6" fmla="*/ 0 w 4890539"/>
              <a:gd name="connsiteY6" fmla="*/ 926945 h 1258684"/>
              <a:gd name="connsiteX7" fmla="*/ 8573 w 4890539"/>
              <a:gd name="connsiteY7" fmla="*/ 0 h 1258684"/>
              <a:gd name="connsiteX0" fmla="*/ 8573 w 4890539"/>
              <a:gd name="connsiteY0" fmla="*/ 0 h 1226027"/>
              <a:gd name="connsiteX1" fmla="*/ 4890539 w 4890539"/>
              <a:gd name="connsiteY1" fmla="*/ 0 h 1226027"/>
              <a:gd name="connsiteX2" fmla="*/ 4890539 w 4890539"/>
              <a:gd name="connsiteY2" fmla="*/ 914400 h 1226027"/>
              <a:gd name="connsiteX3" fmla="*/ 1109582 w 4890539"/>
              <a:gd name="connsiteY3" fmla="*/ 914400 h 1226027"/>
              <a:gd name="connsiteX4" fmla="*/ 921955 w 4890539"/>
              <a:gd name="connsiteY4" fmla="*/ 1226027 h 1226027"/>
              <a:gd name="connsiteX5" fmla="*/ 727404 w 4890539"/>
              <a:gd name="connsiteY5" fmla="*/ 916061 h 1226027"/>
              <a:gd name="connsiteX6" fmla="*/ 0 w 4890539"/>
              <a:gd name="connsiteY6" fmla="*/ 926945 h 1226027"/>
              <a:gd name="connsiteX7" fmla="*/ 8573 w 4890539"/>
              <a:gd name="connsiteY7" fmla="*/ 0 h 1226027"/>
              <a:gd name="connsiteX0" fmla="*/ 3641 w 4885607"/>
              <a:gd name="connsiteY0" fmla="*/ 0 h 1226027"/>
              <a:gd name="connsiteX1" fmla="*/ 4885607 w 4885607"/>
              <a:gd name="connsiteY1" fmla="*/ 0 h 1226027"/>
              <a:gd name="connsiteX2" fmla="*/ 4885607 w 4885607"/>
              <a:gd name="connsiteY2" fmla="*/ 914400 h 1226027"/>
              <a:gd name="connsiteX3" fmla="*/ 1104650 w 4885607"/>
              <a:gd name="connsiteY3" fmla="*/ 914400 h 1226027"/>
              <a:gd name="connsiteX4" fmla="*/ 917023 w 4885607"/>
              <a:gd name="connsiteY4" fmla="*/ 1226027 h 1226027"/>
              <a:gd name="connsiteX5" fmla="*/ 722472 w 4885607"/>
              <a:gd name="connsiteY5" fmla="*/ 916061 h 1226027"/>
              <a:gd name="connsiteX6" fmla="*/ 0 w 4885607"/>
              <a:gd name="connsiteY6" fmla="*/ 923813 h 1226027"/>
              <a:gd name="connsiteX7" fmla="*/ 3641 w 4885607"/>
              <a:gd name="connsiteY7" fmla="*/ 0 h 1226027"/>
              <a:gd name="connsiteX0" fmla="*/ 700 w 4882666"/>
              <a:gd name="connsiteY0" fmla="*/ 0 h 1226027"/>
              <a:gd name="connsiteX1" fmla="*/ 4882666 w 4882666"/>
              <a:gd name="connsiteY1" fmla="*/ 0 h 1226027"/>
              <a:gd name="connsiteX2" fmla="*/ 4882666 w 4882666"/>
              <a:gd name="connsiteY2" fmla="*/ 914400 h 1226027"/>
              <a:gd name="connsiteX3" fmla="*/ 1101709 w 4882666"/>
              <a:gd name="connsiteY3" fmla="*/ 914400 h 1226027"/>
              <a:gd name="connsiteX4" fmla="*/ 914082 w 4882666"/>
              <a:gd name="connsiteY4" fmla="*/ 1226027 h 1226027"/>
              <a:gd name="connsiteX5" fmla="*/ 719531 w 4882666"/>
              <a:gd name="connsiteY5" fmla="*/ 916061 h 1226027"/>
              <a:gd name="connsiteX6" fmla="*/ 1991 w 4882666"/>
              <a:gd name="connsiteY6" fmla="*/ 923813 h 1226027"/>
              <a:gd name="connsiteX7" fmla="*/ 700 w 4882666"/>
              <a:gd name="connsiteY7" fmla="*/ 0 h 1226027"/>
              <a:gd name="connsiteX0" fmla="*/ 700 w 4882666"/>
              <a:gd name="connsiteY0" fmla="*/ 0 h 1226027"/>
              <a:gd name="connsiteX1" fmla="*/ 4882666 w 4882666"/>
              <a:gd name="connsiteY1" fmla="*/ 0 h 1226027"/>
              <a:gd name="connsiteX2" fmla="*/ 4882666 w 4882666"/>
              <a:gd name="connsiteY2" fmla="*/ 914400 h 1226027"/>
              <a:gd name="connsiteX3" fmla="*/ 1101709 w 4882666"/>
              <a:gd name="connsiteY3" fmla="*/ 914400 h 1226027"/>
              <a:gd name="connsiteX4" fmla="*/ 914082 w 4882666"/>
              <a:gd name="connsiteY4" fmla="*/ 1226027 h 1226027"/>
              <a:gd name="connsiteX5" fmla="*/ 719531 w 4882666"/>
              <a:gd name="connsiteY5" fmla="*/ 916061 h 1226027"/>
              <a:gd name="connsiteX6" fmla="*/ 1991 w 4882666"/>
              <a:gd name="connsiteY6" fmla="*/ 917550 h 1226027"/>
              <a:gd name="connsiteX7" fmla="*/ 700 w 4882666"/>
              <a:gd name="connsiteY7" fmla="*/ 0 h 1226027"/>
              <a:gd name="connsiteX0" fmla="*/ 700 w 5120911"/>
              <a:gd name="connsiteY0" fmla="*/ 0 h 1226027"/>
              <a:gd name="connsiteX1" fmla="*/ 5120911 w 5120911"/>
              <a:gd name="connsiteY1" fmla="*/ 0 h 1226027"/>
              <a:gd name="connsiteX2" fmla="*/ 4882666 w 5120911"/>
              <a:gd name="connsiteY2" fmla="*/ 914400 h 1226027"/>
              <a:gd name="connsiteX3" fmla="*/ 1101709 w 5120911"/>
              <a:gd name="connsiteY3" fmla="*/ 914400 h 1226027"/>
              <a:gd name="connsiteX4" fmla="*/ 914082 w 5120911"/>
              <a:gd name="connsiteY4" fmla="*/ 1226027 h 1226027"/>
              <a:gd name="connsiteX5" fmla="*/ 719531 w 5120911"/>
              <a:gd name="connsiteY5" fmla="*/ 916061 h 1226027"/>
              <a:gd name="connsiteX6" fmla="*/ 1991 w 5120911"/>
              <a:gd name="connsiteY6" fmla="*/ 917550 h 1226027"/>
              <a:gd name="connsiteX7" fmla="*/ 700 w 5120911"/>
              <a:gd name="connsiteY7" fmla="*/ 0 h 1226027"/>
              <a:gd name="connsiteX0" fmla="*/ 700 w 5120911"/>
              <a:gd name="connsiteY0" fmla="*/ 0 h 1226027"/>
              <a:gd name="connsiteX1" fmla="*/ 5120911 w 5120911"/>
              <a:gd name="connsiteY1" fmla="*/ 0 h 1226027"/>
              <a:gd name="connsiteX2" fmla="*/ 5110204 w 5120911"/>
              <a:gd name="connsiteY2" fmla="*/ 914400 h 1226027"/>
              <a:gd name="connsiteX3" fmla="*/ 1101709 w 5120911"/>
              <a:gd name="connsiteY3" fmla="*/ 914400 h 1226027"/>
              <a:gd name="connsiteX4" fmla="*/ 914082 w 5120911"/>
              <a:gd name="connsiteY4" fmla="*/ 1226027 h 1226027"/>
              <a:gd name="connsiteX5" fmla="*/ 719531 w 5120911"/>
              <a:gd name="connsiteY5" fmla="*/ 916061 h 1226027"/>
              <a:gd name="connsiteX6" fmla="*/ 1991 w 5120911"/>
              <a:gd name="connsiteY6" fmla="*/ 917550 h 1226027"/>
              <a:gd name="connsiteX7" fmla="*/ 700 w 5120911"/>
              <a:gd name="connsiteY7" fmla="*/ 0 h 1226027"/>
              <a:gd name="connsiteX0" fmla="*/ 700 w 5110204"/>
              <a:gd name="connsiteY0" fmla="*/ 0 h 1226027"/>
              <a:gd name="connsiteX1" fmla="*/ 5107526 w 5110204"/>
              <a:gd name="connsiteY1" fmla="*/ 0 h 1226027"/>
              <a:gd name="connsiteX2" fmla="*/ 5110204 w 5110204"/>
              <a:gd name="connsiteY2" fmla="*/ 914400 h 1226027"/>
              <a:gd name="connsiteX3" fmla="*/ 1101709 w 5110204"/>
              <a:gd name="connsiteY3" fmla="*/ 914400 h 1226027"/>
              <a:gd name="connsiteX4" fmla="*/ 914082 w 5110204"/>
              <a:gd name="connsiteY4" fmla="*/ 1226027 h 1226027"/>
              <a:gd name="connsiteX5" fmla="*/ 719531 w 5110204"/>
              <a:gd name="connsiteY5" fmla="*/ 916061 h 1226027"/>
              <a:gd name="connsiteX6" fmla="*/ 1991 w 5110204"/>
              <a:gd name="connsiteY6" fmla="*/ 917550 h 1226027"/>
              <a:gd name="connsiteX7" fmla="*/ 700 w 5110204"/>
              <a:gd name="connsiteY7" fmla="*/ 0 h 122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0204" h="1226027">
                <a:moveTo>
                  <a:pt x="700" y="0"/>
                </a:moveTo>
                <a:lnTo>
                  <a:pt x="5107526" y="0"/>
                </a:lnTo>
                <a:cubicBezTo>
                  <a:pt x="5108419" y="304800"/>
                  <a:pt x="5109311" y="609600"/>
                  <a:pt x="5110204" y="914400"/>
                </a:cubicBezTo>
                <a:lnTo>
                  <a:pt x="1101709" y="914400"/>
                </a:lnTo>
                <a:lnTo>
                  <a:pt x="914082" y="1226027"/>
                </a:lnTo>
                <a:lnTo>
                  <a:pt x="719531" y="916061"/>
                </a:lnTo>
                <a:lnTo>
                  <a:pt x="1991" y="917550"/>
                </a:lnTo>
                <a:cubicBezTo>
                  <a:pt x="4849" y="604940"/>
                  <a:pt x="-2158" y="312610"/>
                  <a:pt x="700" y="0"/>
                </a:cubicBezTo>
                <a:close/>
              </a:path>
            </a:pathLst>
          </a:custGeom>
          <a:solidFill>
            <a:srgbClr val="FFFFFF"/>
          </a:solidFill>
          <a:ln w="76200" cap="flat" cmpd="sng" algn="ctr">
            <a:solidFill>
              <a:srgbClr val="CCECF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solidFill>
                  <a:sysClr val="windowText" lastClr="000000"/>
                </a:solidFill>
              </a:ln>
              <a:solidFill>
                <a:srgbClr val="FFFFFF"/>
              </a:solidFill>
              <a:effectLst/>
              <a:uLnTx/>
              <a:uFillTx/>
              <a:latin typeface="Arial"/>
              <a:ea typeface="+mn-ea"/>
              <a:cs typeface="+mn-cs"/>
            </a:endParaRPr>
          </a:p>
        </p:txBody>
      </p:sp>
      <p:pic>
        <p:nvPicPr>
          <p:cNvPr id="17" name="Picture 16">
            <a:extLst>
              <a:ext uri="{FF2B5EF4-FFF2-40B4-BE49-F238E27FC236}">
                <a16:creationId xmlns:a16="http://schemas.microsoft.com/office/drawing/2014/main" id="{40A98902-657C-476E-A845-8E5075CD4765}"/>
              </a:ext>
            </a:extLst>
          </p:cNvPr>
          <p:cNvPicPr>
            <a:picLocks noChangeAspect="1"/>
          </p:cNvPicPr>
          <p:nvPr/>
        </p:nvPicPr>
        <p:blipFill rotWithShape="1">
          <a:blip r:embed="rId4">
            <a:extLst>
              <a:ext uri="{28A0092B-C50C-407E-A947-70E740481C1C}">
                <a14:useLocalDpi xmlns:a14="http://schemas.microsoft.com/office/drawing/2010/main" val="0"/>
              </a:ext>
            </a:extLst>
          </a:blip>
          <a:srcRect t="21039" b="24564"/>
          <a:stretch/>
        </p:blipFill>
        <p:spPr bwMode="gray">
          <a:xfrm>
            <a:off x="2317505" y="3317218"/>
            <a:ext cx="2310437" cy="729071"/>
          </a:xfrm>
          <a:prstGeom prst="rect">
            <a:avLst/>
          </a:prstGeom>
          <a:solidFill>
            <a:srgbClr val="FFFFFF"/>
          </a:solidFill>
          <a:ln>
            <a:solidFill>
              <a:srgbClr val="FFFFFF"/>
            </a:solidFill>
          </a:ln>
        </p:spPr>
      </p:pic>
      <p:pic>
        <p:nvPicPr>
          <p:cNvPr id="18" name="Picture 17">
            <a:extLst>
              <a:ext uri="{FF2B5EF4-FFF2-40B4-BE49-F238E27FC236}">
                <a16:creationId xmlns:a16="http://schemas.microsoft.com/office/drawing/2014/main" id="{F47D1C5E-6FD1-4D08-AF87-E02AAC2175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01411" y="1640234"/>
            <a:ext cx="5894650" cy="1350458"/>
          </a:xfrm>
          <a:prstGeom prst="rect">
            <a:avLst/>
          </a:prstGeom>
        </p:spPr>
      </p:pic>
      <p:pic>
        <p:nvPicPr>
          <p:cNvPr id="19" name="Picture 18">
            <a:extLst>
              <a:ext uri="{FF2B5EF4-FFF2-40B4-BE49-F238E27FC236}">
                <a16:creationId xmlns:a16="http://schemas.microsoft.com/office/drawing/2014/main" id="{DC471FFA-1B8D-43F5-968B-41F9475286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41319" y="4014808"/>
            <a:ext cx="3286204" cy="1340278"/>
          </a:xfrm>
          <a:prstGeom prst="rect">
            <a:avLst/>
          </a:prstGeom>
          <a:noFill/>
          <a:ln>
            <a:noFill/>
          </a:ln>
        </p:spPr>
      </p:pic>
      <p:grpSp>
        <p:nvGrpSpPr>
          <p:cNvPr id="20" name="Group 19">
            <a:extLst>
              <a:ext uri="{FF2B5EF4-FFF2-40B4-BE49-F238E27FC236}">
                <a16:creationId xmlns:a16="http://schemas.microsoft.com/office/drawing/2014/main" id="{6B4AF4B6-E73D-4504-9141-722FAC59C546}"/>
              </a:ext>
            </a:extLst>
          </p:cNvPr>
          <p:cNvGrpSpPr/>
          <p:nvPr/>
        </p:nvGrpSpPr>
        <p:grpSpPr>
          <a:xfrm>
            <a:off x="1776239" y="1914263"/>
            <a:ext cx="770891" cy="618215"/>
            <a:chOff x="4447635" y="3859213"/>
            <a:chExt cx="2917922" cy="2340022"/>
          </a:xfrm>
        </p:grpSpPr>
        <p:pic>
          <p:nvPicPr>
            <p:cNvPr id="21" name="Picture 20">
              <a:extLst>
                <a:ext uri="{FF2B5EF4-FFF2-40B4-BE49-F238E27FC236}">
                  <a16:creationId xmlns:a16="http://schemas.microsoft.com/office/drawing/2014/main" id="{91BB6B38-767E-45B2-83F6-D5A28534DAD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47635" y="3859213"/>
              <a:ext cx="2917922" cy="2340022"/>
            </a:xfrm>
            <a:prstGeom prst="rect">
              <a:avLst/>
            </a:prstGeom>
            <a:noFill/>
            <a:ln>
              <a:noFill/>
            </a:ln>
          </p:spPr>
        </p:pic>
        <p:sp>
          <p:nvSpPr>
            <p:cNvPr id="22" name="L-Shape 21">
              <a:extLst>
                <a:ext uri="{FF2B5EF4-FFF2-40B4-BE49-F238E27FC236}">
                  <a16:creationId xmlns:a16="http://schemas.microsoft.com/office/drawing/2014/main" id="{A7F4DD71-1845-456F-AE76-E774F988188F}"/>
                </a:ext>
              </a:extLst>
            </p:cNvPr>
            <p:cNvSpPr/>
            <p:nvPr/>
          </p:nvSpPr>
          <p:spPr>
            <a:xfrm rot="18951421">
              <a:off x="5111232" y="3865186"/>
              <a:ext cx="2047019" cy="1187038"/>
            </a:xfrm>
            <a:prstGeom prst="corner">
              <a:avLst>
                <a:gd name="adj1" fmla="val 30701"/>
                <a:gd name="adj2" fmla="val 32410"/>
              </a:avLst>
            </a:prstGeom>
            <a:solidFill>
              <a:srgbClr val="82BC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grpSp>
    </p:spTree>
    <p:extLst>
      <p:ext uri="{BB962C8B-B14F-4D97-AF65-F5344CB8AC3E}">
        <p14:creationId xmlns:p14="http://schemas.microsoft.com/office/powerpoint/2010/main" val="519174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2" presetClass="entr" presetSubtype="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750"/>
                                        <p:tgtEl>
                                          <p:spTgt spid="15"/>
                                        </p:tgtEl>
                                        <p:attrNameLst>
                                          <p:attrName>ppt_y</p:attrName>
                                        </p:attrNameLst>
                                      </p:cBhvr>
                                      <p:tavLst>
                                        <p:tav tm="0">
                                          <p:val>
                                            <p:strVal val="#ppt_y-#ppt_h*1.125000"/>
                                          </p:val>
                                        </p:tav>
                                        <p:tav tm="100000">
                                          <p:val>
                                            <p:strVal val="#ppt_y"/>
                                          </p:val>
                                        </p:tav>
                                      </p:tavLst>
                                    </p:anim>
                                    <p:animEffect transition="in" filter="wipe(down)">
                                      <p:cBhvr>
                                        <p:cTn id="11" dur="75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mph" presetSubtype="2" fill="hold" nodeType="clickEffect">
                                  <p:stCondLst>
                                    <p:cond delay="0"/>
                                  </p:stCondLst>
                                  <p:childTnLst>
                                    <p:animClr clrSpc="rgb" dir="cw">
                                      <p:cBhvr>
                                        <p:cTn id="15" dur="1000" fill="hold"/>
                                        <p:tgtEl>
                                          <p:spTgt spid="16"/>
                                        </p:tgtEl>
                                        <p:attrNameLst>
                                          <p:attrName>fillcolor</p:attrName>
                                        </p:attrNameLst>
                                      </p:cBhvr>
                                      <p:to>
                                        <a:srgbClr val="CCECF8"/>
                                      </p:to>
                                    </p:animClr>
                                    <p:set>
                                      <p:cBhvr>
                                        <p:cTn id="16" dur="1000" fill="hold"/>
                                        <p:tgtEl>
                                          <p:spTgt spid="16"/>
                                        </p:tgtEl>
                                        <p:attrNameLst>
                                          <p:attrName>fill.type</p:attrName>
                                        </p:attrNameLst>
                                      </p:cBhvr>
                                      <p:to>
                                        <p:strVal val="solid"/>
                                      </p:to>
                                    </p:set>
                                    <p:set>
                                      <p:cBhvr>
                                        <p:cTn id="17" dur="1000" fill="hold"/>
                                        <p:tgtEl>
                                          <p:spTgt spid="16"/>
                                        </p:tgtEl>
                                        <p:attrNameLst>
                                          <p:attrName>fill.on</p:attrName>
                                        </p:attrNameLst>
                                      </p:cBhvr>
                                      <p:to>
                                        <p:strVal val="true"/>
                                      </p:to>
                                    </p:set>
                                  </p:childTnLst>
                                </p:cTn>
                              </p:par>
                              <p:par>
                                <p:cTn id="18" presetID="12" presetClass="entr" presetSubtype="1"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750"/>
                                        <p:tgtEl>
                                          <p:spTgt spid="19"/>
                                        </p:tgtEl>
                                        <p:attrNameLst>
                                          <p:attrName>ppt_y</p:attrName>
                                        </p:attrNameLst>
                                      </p:cBhvr>
                                      <p:tavLst>
                                        <p:tav tm="0">
                                          <p:val>
                                            <p:strVal val="#ppt_y-#ppt_h*1.125000"/>
                                          </p:val>
                                        </p:tav>
                                        <p:tav tm="100000">
                                          <p:val>
                                            <p:strVal val="#ppt_y"/>
                                          </p:val>
                                        </p:tav>
                                      </p:tavLst>
                                    </p:anim>
                                    <p:animEffect transition="in" filter="wipe(down)">
                                      <p:cBhvr>
                                        <p:cTn id="21" dur="750"/>
                                        <p:tgtEl>
                                          <p:spTgt spid="19"/>
                                        </p:tgtEl>
                                      </p:cBhvr>
                                    </p:animEffect>
                                  </p:childTnLst>
                                </p:cTn>
                              </p:par>
                              <p:par>
                                <p:cTn id="22" presetID="10"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6FED58-013D-4E73-BA12-3C3054EF54C9}"/>
              </a:ext>
            </a:extLst>
          </p:cNvPr>
          <p:cNvSpPr>
            <a:spLocks noGrp="1"/>
          </p:cNvSpPr>
          <p:nvPr>
            <p:ph type="body" sz="quarter" idx="26"/>
          </p:nvPr>
        </p:nvSpPr>
        <p:spPr/>
        <p:txBody>
          <a:bodyPr/>
          <a:lstStyle/>
          <a:p>
            <a:endParaRPr lang="en-US"/>
          </a:p>
        </p:txBody>
      </p:sp>
      <p:sp>
        <p:nvSpPr>
          <p:cNvPr id="4" name="Slide Number Placeholder 3">
            <a:extLst>
              <a:ext uri="{FF2B5EF4-FFF2-40B4-BE49-F238E27FC236}">
                <a16:creationId xmlns:a16="http://schemas.microsoft.com/office/drawing/2014/main" id="{439E9C78-65E4-44F2-8888-C10FED8E8359}"/>
              </a:ext>
            </a:extLst>
          </p:cNvPr>
          <p:cNvSpPr>
            <a:spLocks noGrp="1"/>
          </p:cNvSpPr>
          <p:nvPr>
            <p:ph type="sldNum" sz="quarter" idx="10"/>
          </p:nvPr>
        </p:nvSpPr>
        <p:spPr/>
        <p:txBody>
          <a:bodyPr/>
          <a:lstStyle/>
          <a:p>
            <a:fld id="{8DEE4CCE-E124-4EEF-808B-DF88997C2318}" type="slidenum">
              <a:rPr lang="en-US" smtClean="0"/>
              <a:t>14</a:t>
            </a:fld>
            <a:endParaRPr lang="en-US" dirty="0"/>
          </a:p>
        </p:txBody>
      </p:sp>
      <p:sp>
        <p:nvSpPr>
          <p:cNvPr id="5" name="Title 4">
            <a:extLst>
              <a:ext uri="{FF2B5EF4-FFF2-40B4-BE49-F238E27FC236}">
                <a16:creationId xmlns:a16="http://schemas.microsoft.com/office/drawing/2014/main" id="{3069E526-5060-4B5C-AEB5-E9F52823942E}"/>
              </a:ext>
            </a:extLst>
          </p:cNvPr>
          <p:cNvSpPr>
            <a:spLocks noGrp="1"/>
          </p:cNvSpPr>
          <p:nvPr>
            <p:ph type="title"/>
          </p:nvPr>
        </p:nvSpPr>
        <p:spPr/>
        <p:txBody>
          <a:bodyPr/>
          <a:lstStyle/>
          <a:p>
            <a:r>
              <a:rPr lang="en-US" dirty="0">
                <a:solidFill>
                  <a:srgbClr val="005598"/>
                </a:solidFill>
              </a:rPr>
              <a:t>Retirement Is Changing</a:t>
            </a:r>
            <a:br>
              <a:rPr lang="en-US" sz="3200" dirty="0">
                <a:solidFill>
                  <a:srgbClr val="005598"/>
                </a:solidFill>
              </a:rPr>
            </a:br>
            <a:br>
              <a:rPr lang="en-US" sz="2800" b="0" dirty="0">
                <a:solidFill>
                  <a:srgbClr val="005598"/>
                </a:solidFill>
              </a:rPr>
            </a:br>
            <a:endParaRPr lang="en-US" dirty="0"/>
          </a:p>
        </p:txBody>
      </p:sp>
      <p:sp>
        <p:nvSpPr>
          <p:cNvPr id="6" name="Text Placeholder 5">
            <a:extLst>
              <a:ext uri="{FF2B5EF4-FFF2-40B4-BE49-F238E27FC236}">
                <a16:creationId xmlns:a16="http://schemas.microsoft.com/office/drawing/2014/main" id="{ADBEEE90-8963-4490-AA0F-B8BE05D283B7}"/>
              </a:ext>
            </a:extLst>
          </p:cNvPr>
          <p:cNvSpPr>
            <a:spLocks noGrp="1"/>
          </p:cNvSpPr>
          <p:nvPr>
            <p:ph type="body" sz="quarter" idx="31"/>
          </p:nvPr>
        </p:nvSpPr>
        <p:spPr/>
        <p:txBody>
          <a:bodyPr/>
          <a:lstStyle/>
          <a:p>
            <a:r>
              <a:rPr lang="en-US" dirty="0"/>
              <a:t>You Are Not Rich Enough to Retire on CDs Alone</a:t>
            </a:r>
          </a:p>
        </p:txBody>
      </p:sp>
      <p:pic>
        <p:nvPicPr>
          <p:cNvPr id="23" name="Picture 22">
            <a:extLst>
              <a:ext uri="{FF2B5EF4-FFF2-40B4-BE49-F238E27FC236}">
                <a16:creationId xmlns:a16="http://schemas.microsoft.com/office/drawing/2014/main" id="{62B0E73E-4C50-4581-920B-E93B96716B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2024" y="3022412"/>
            <a:ext cx="2590829" cy="1340278"/>
          </a:xfrm>
          <a:prstGeom prst="rect">
            <a:avLst/>
          </a:prstGeom>
        </p:spPr>
      </p:pic>
      <p:pic>
        <p:nvPicPr>
          <p:cNvPr id="24" name="Picture 23">
            <a:extLst>
              <a:ext uri="{FF2B5EF4-FFF2-40B4-BE49-F238E27FC236}">
                <a16:creationId xmlns:a16="http://schemas.microsoft.com/office/drawing/2014/main" id="{260170CD-08AD-46E3-9D18-FF5741FB6FC0}"/>
              </a:ext>
            </a:extLst>
          </p:cNvPr>
          <p:cNvPicPr>
            <a:picLocks noChangeAspect="1"/>
          </p:cNvPicPr>
          <p:nvPr/>
        </p:nvPicPr>
        <p:blipFill rotWithShape="1">
          <a:blip r:embed="rId4">
            <a:extLst>
              <a:ext uri="{28A0092B-C50C-407E-A947-70E740481C1C}">
                <a14:useLocalDpi xmlns:a14="http://schemas.microsoft.com/office/drawing/2010/main" val="0"/>
              </a:ext>
            </a:extLst>
          </a:blip>
          <a:srcRect t="21562" b="27005"/>
          <a:stretch/>
        </p:blipFill>
        <p:spPr bwMode="gray">
          <a:xfrm>
            <a:off x="2342554" y="3310680"/>
            <a:ext cx="2590829" cy="689345"/>
          </a:xfrm>
          <a:prstGeom prst="rect">
            <a:avLst/>
          </a:prstGeom>
          <a:solidFill>
            <a:srgbClr val="FFFFFF"/>
          </a:solidFill>
        </p:spPr>
      </p:pic>
      <p:sp>
        <p:nvSpPr>
          <p:cNvPr id="25" name="Rectangle 24">
            <a:extLst>
              <a:ext uri="{FF2B5EF4-FFF2-40B4-BE49-F238E27FC236}">
                <a16:creationId xmlns:a16="http://schemas.microsoft.com/office/drawing/2014/main" id="{98BB919B-0F9D-4E22-A77E-7E6C119A1F79}"/>
              </a:ext>
            </a:extLst>
          </p:cNvPr>
          <p:cNvSpPr/>
          <p:nvPr/>
        </p:nvSpPr>
        <p:spPr>
          <a:xfrm>
            <a:off x="1451297" y="1791044"/>
            <a:ext cx="5654352" cy="914400"/>
          </a:xfrm>
          <a:prstGeom prst="rect">
            <a:avLst/>
          </a:prstGeom>
          <a:solidFill>
            <a:srgbClr val="FFFFFF"/>
          </a:solidFill>
          <a:ln w="76200" cap="flat" cmpd="sng" algn="ctr">
            <a:solidFill>
              <a:srgbClr val="CCECF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26" name="Freeform 14">
            <a:extLst>
              <a:ext uri="{FF2B5EF4-FFF2-40B4-BE49-F238E27FC236}">
                <a16:creationId xmlns:a16="http://schemas.microsoft.com/office/drawing/2014/main" id="{3F2C49D5-8AB0-4BD0-802A-CC14EBD97B8D}"/>
              </a:ext>
            </a:extLst>
          </p:cNvPr>
          <p:cNvSpPr/>
          <p:nvPr/>
        </p:nvSpPr>
        <p:spPr>
          <a:xfrm>
            <a:off x="1449048" y="1784010"/>
            <a:ext cx="5644752" cy="1232206"/>
          </a:xfrm>
          <a:custGeom>
            <a:avLst/>
            <a:gdLst>
              <a:gd name="connsiteX0" fmla="*/ 0 w 4881966"/>
              <a:gd name="connsiteY0" fmla="*/ 0 h 1193370"/>
              <a:gd name="connsiteX1" fmla="*/ 4881966 w 4881966"/>
              <a:gd name="connsiteY1" fmla="*/ 0 h 1193370"/>
              <a:gd name="connsiteX2" fmla="*/ 4881966 w 4881966"/>
              <a:gd name="connsiteY2" fmla="*/ 914400 h 1193370"/>
              <a:gd name="connsiteX3" fmla="*/ 852406 w 4881966"/>
              <a:gd name="connsiteY3" fmla="*/ 914400 h 1193370"/>
              <a:gd name="connsiteX4" fmla="*/ 681925 w 4881966"/>
              <a:gd name="connsiteY4" fmla="*/ 1193370 h 1193370"/>
              <a:gd name="connsiteX5" fmla="*/ 495945 w 4881966"/>
              <a:gd name="connsiteY5" fmla="*/ 883403 h 1193370"/>
              <a:gd name="connsiteX6" fmla="*/ 0 w 4881966"/>
              <a:gd name="connsiteY6" fmla="*/ 883403 h 1193370"/>
              <a:gd name="connsiteX7" fmla="*/ 0 w 4881966"/>
              <a:gd name="connsiteY7" fmla="*/ 0 h 1193370"/>
              <a:gd name="connsiteX0" fmla="*/ 8573 w 4890539"/>
              <a:gd name="connsiteY0" fmla="*/ 0 h 1193370"/>
              <a:gd name="connsiteX1" fmla="*/ 4890539 w 4890539"/>
              <a:gd name="connsiteY1" fmla="*/ 0 h 1193370"/>
              <a:gd name="connsiteX2" fmla="*/ 4890539 w 4890539"/>
              <a:gd name="connsiteY2" fmla="*/ 914400 h 1193370"/>
              <a:gd name="connsiteX3" fmla="*/ 860979 w 4890539"/>
              <a:gd name="connsiteY3" fmla="*/ 914400 h 1193370"/>
              <a:gd name="connsiteX4" fmla="*/ 690498 w 4890539"/>
              <a:gd name="connsiteY4" fmla="*/ 1193370 h 1193370"/>
              <a:gd name="connsiteX5" fmla="*/ 504518 w 4890539"/>
              <a:gd name="connsiteY5" fmla="*/ 883403 h 1193370"/>
              <a:gd name="connsiteX6" fmla="*/ 0 w 4890539"/>
              <a:gd name="connsiteY6" fmla="*/ 937831 h 1193370"/>
              <a:gd name="connsiteX7" fmla="*/ 8573 w 4890539"/>
              <a:gd name="connsiteY7" fmla="*/ 0 h 1193370"/>
              <a:gd name="connsiteX0" fmla="*/ 8573 w 4890539"/>
              <a:gd name="connsiteY0" fmla="*/ 0 h 1193370"/>
              <a:gd name="connsiteX1" fmla="*/ 4890539 w 4890539"/>
              <a:gd name="connsiteY1" fmla="*/ 0 h 1193370"/>
              <a:gd name="connsiteX2" fmla="*/ 4890539 w 4890539"/>
              <a:gd name="connsiteY2" fmla="*/ 914400 h 1193370"/>
              <a:gd name="connsiteX3" fmla="*/ 860979 w 4890539"/>
              <a:gd name="connsiteY3" fmla="*/ 914400 h 1193370"/>
              <a:gd name="connsiteX4" fmla="*/ 690498 w 4890539"/>
              <a:gd name="connsiteY4" fmla="*/ 1193370 h 1193370"/>
              <a:gd name="connsiteX5" fmla="*/ 504518 w 4890539"/>
              <a:gd name="connsiteY5" fmla="*/ 937832 h 1193370"/>
              <a:gd name="connsiteX6" fmla="*/ 0 w 4890539"/>
              <a:gd name="connsiteY6" fmla="*/ 937831 h 1193370"/>
              <a:gd name="connsiteX7" fmla="*/ 8573 w 4890539"/>
              <a:gd name="connsiteY7" fmla="*/ 0 h 1193370"/>
              <a:gd name="connsiteX0" fmla="*/ 8573 w 4890539"/>
              <a:gd name="connsiteY0" fmla="*/ 0 h 1193370"/>
              <a:gd name="connsiteX1" fmla="*/ 4890539 w 4890539"/>
              <a:gd name="connsiteY1" fmla="*/ 0 h 1193370"/>
              <a:gd name="connsiteX2" fmla="*/ 4890539 w 4890539"/>
              <a:gd name="connsiteY2" fmla="*/ 914400 h 1193370"/>
              <a:gd name="connsiteX3" fmla="*/ 860979 w 4890539"/>
              <a:gd name="connsiteY3" fmla="*/ 914400 h 1193370"/>
              <a:gd name="connsiteX4" fmla="*/ 690498 w 4890539"/>
              <a:gd name="connsiteY4" fmla="*/ 1193370 h 1193370"/>
              <a:gd name="connsiteX5" fmla="*/ 504518 w 4890539"/>
              <a:gd name="connsiteY5" fmla="*/ 937832 h 1193370"/>
              <a:gd name="connsiteX6" fmla="*/ 0 w 4890539"/>
              <a:gd name="connsiteY6" fmla="*/ 926945 h 1193370"/>
              <a:gd name="connsiteX7" fmla="*/ 8573 w 4890539"/>
              <a:gd name="connsiteY7" fmla="*/ 0 h 1193370"/>
              <a:gd name="connsiteX0" fmla="*/ 8573 w 4890539"/>
              <a:gd name="connsiteY0" fmla="*/ 0 h 1193370"/>
              <a:gd name="connsiteX1" fmla="*/ 4890539 w 4890539"/>
              <a:gd name="connsiteY1" fmla="*/ 0 h 1193370"/>
              <a:gd name="connsiteX2" fmla="*/ 4890539 w 4890539"/>
              <a:gd name="connsiteY2" fmla="*/ 914400 h 1193370"/>
              <a:gd name="connsiteX3" fmla="*/ 860979 w 4890539"/>
              <a:gd name="connsiteY3" fmla="*/ 914400 h 1193370"/>
              <a:gd name="connsiteX4" fmla="*/ 690498 w 4890539"/>
              <a:gd name="connsiteY4" fmla="*/ 1193370 h 1193370"/>
              <a:gd name="connsiteX5" fmla="*/ 504518 w 4890539"/>
              <a:gd name="connsiteY5" fmla="*/ 916061 h 1193370"/>
              <a:gd name="connsiteX6" fmla="*/ 0 w 4890539"/>
              <a:gd name="connsiteY6" fmla="*/ 926945 h 1193370"/>
              <a:gd name="connsiteX7" fmla="*/ 8573 w 4890539"/>
              <a:gd name="connsiteY7" fmla="*/ 0 h 1193370"/>
              <a:gd name="connsiteX0" fmla="*/ 8573 w 4890539"/>
              <a:gd name="connsiteY0" fmla="*/ 0 h 1258684"/>
              <a:gd name="connsiteX1" fmla="*/ 4890539 w 4890539"/>
              <a:gd name="connsiteY1" fmla="*/ 0 h 1258684"/>
              <a:gd name="connsiteX2" fmla="*/ 4890539 w 4890539"/>
              <a:gd name="connsiteY2" fmla="*/ 914400 h 1258684"/>
              <a:gd name="connsiteX3" fmla="*/ 860979 w 4890539"/>
              <a:gd name="connsiteY3" fmla="*/ 914400 h 1258684"/>
              <a:gd name="connsiteX4" fmla="*/ 930528 w 4890539"/>
              <a:gd name="connsiteY4" fmla="*/ 1258684 h 1258684"/>
              <a:gd name="connsiteX5" fmla="*/ 504518 w 4890539"/>
              <a:gd name="connsiteY5" fmla="*/ 916061 h 1258684"/>
              <a:gd name="connsiteX6" fmla="*/ 0 w 4890539"/>
              <a:gd name="connsiteY6" fmla="*/ 926945 h 1258684"/>
              <a:gd name="connsiteX7" fmla="*/ 8573 w 4890539"/>
              <a:gd name="connsiteY7" fmla="*/ 0 h 1258684"/>
              <a:gd name="connsiteX0" fmla="*/ 8573 w 4890539"/>
              <a:gd name="connsiteY0" fmla="*/ 0 h 1258684"/>
              <a:gd name="connsiteX1" fmla="*/ 4890539 w 4890539"/>
              <a:gd name="connsiteY1" fmla="*/ 0 h 1258684"/>
              <a:gd name="connsiteX2" fmla="*/ 4890539 w 4890539"/>
              <a:gd name="connsiteY2" fmla="*/ 914400 h 1258684"/>
              <a:gd name="connsiteX3" fmla="*/ 1092437 w 4890539"/>
              <a:gd name="connsiteY3" fmla="*/ 903514 h 1258684"/>
              <a:gd name="connsiteX4" fmla="*/ 930528 w 4890539"/>
              <a:gd name="connsiteY4" fmla="*/ 1258684 h 1258684"/>
              <a:gd name="connsiteX5" fmla="*/ 504518 w 4890539"/>
              <a:gd name="connsiteY5" fmla="*/ 916061 h 1258684"/>
              <a:gd name="connsiteX6" fmla="*/ 0 w 4890539"/>
              <a:gd name="connsiteY6" fmla="*/ 926945 h 1258684"/>
              <a:gd name="connsiteX7" fmla="*/ 8573 w 4890539"/>
              <a:gd name="connsiteY7" fmla="*/ 0 h 1258684"/>
              <a:gd name="connsiteX0" fmla="*/ 8573 w 4890539"/>
              <a:gd name="connsiteY0" fmla="*/ 0 h 1258684"/>
              <a:gd name="connsiteX1" fmla="*/ 4890539 w 4890539"/>
              <a:gd name="connsiteY1" fmla="*/ 0 h 1258684"/>
              <a:gd name="connsiteX2" fmla="*/ 4890539 w 4890539"/>
              <a:gd name="connsiteY2" fmla="*/ 914400 h 1258684"/>
              <a:gd name="connsiteX3" fmla="*/ 1092437 w 4890539"/>
              <a:gd name="connsiteY3" fmla="*/ 903514 h 1258684"/>
              <a:gd name="connsiteX4" fmla="*/ 930528 w 4890539"/>
              <a:gd name="connsiteY4" fmla="*/ 1258684 h 1258684"/>
              <a:gd name="connsiteX5" fmla="*/ 753121 w 4890539"/>
              <a:gd name="connsiteY5" fmla="*/ 905175 h 1258684"/>
              <a:gd name="connsiteX6" fmla="*/ 0 w 4890539"/>
              <a:gd name="connsiteY6" fmla="*/ 926945 h 1258684"/>
              <a:gd name="connsiteX7" fmla="*/ 8573 w 4890539"/>
              <a:gd name="connsiteY7" fmla="*/ 0 h 1258684"/>
              <a:gd name="connsiteX0" fmla="*/ 8573 w 4890539"/>
              <a:gd name="connsiteY0" fmla="*/ 0 h 1258684"/>
              <a:gd name="connsiteX1" fmla="*/ 4890539 w 4890539"/>
              <a:gd name="connsiteY1" fmla="*/ 0 h 1258684"/>
              <a:gd name="connsiteX2" fmla="*/ 4890539 w 4890539"/>
              <a:gd name="connsiteY2" fmla="*/ 914400 h 1258684"/>
              <a:gd name="connsiteX3" fmla="*/ 1092437 w 4890539"/>
              <a:gd name="connsiteY3" fmla="*/ 903514 h 1258684"/>
              <a:gd name="connsiteX4" fmla="*/ 930528 w 4890539"/>
              <a:gd name="connsiteY4" fmla="*/ 1258684 h 1258684"/>
              <a:gd name="connsiteX5" fmla="*/ 727404 w 4890539"/>
              <a:gd name="connsiteY5" fmla="*/ 916061 h 1258684"/>
              <a:gd name="connsiteX6" fmla="*/ 0 w 4890539"/>
              <a:gd name="connsiteY6" fmla="*/ 926945 h 1258684"/>
              <a:gd name="connsiteX7" fmla="*/ 8573 w 4890539"/>
              <a:gd name="connsiteY7" fmla="*/ 0 h 1258684"/>
              <a:gd name="connsiteX0" fmla="*/ 8573 w 4890539"/>
              <a:gd name="connsiteY0" fmla="*/ 0 h 1258684"/>
              <a:gd name="connsiteX1" fmla="*/ 4890539 w 4890539"/>
              <a:gd name="connsiteY1" fmla="*/ 0 h 1258684"/>
              <a:gd name="connsiteX2" fmla="*/ 4890539 w 4890539"/>
              <a:gd name="connsiteY2" fmla="*/ 914400 h 1258684"/>
              <a:gd name="connsiteX3" fmla="*/ 1083865 w 4890539"/>
              <a:gd name="connsiteY3" fmla="*/ 936171 h 1258684"/>
              <a:gd name="connsiteX4" fmla="*/ 930528 w 4890539"/>
              <a:gd name="connsiteY4" fmla="*/ 1258684 h 1258684"/>
              <a:gd name="connsiteX5" fmla="*/ 727404 w 4890539"/>
              <a:gd name="connsiteY5" fmla="*/ 916061 h 1258684"/>
              <a:gd name="connsiteX6" fmla="*/ 0 w 4890539"/>
              <a:gd name="connsiteY6" fmla="*/ 926945 h 1258684"/>
              <a:gd name="connsiteX7" fmla="*/ 8573 w 4890539"/>
              <a:gd name="connsiteY7" fmla="*/ 0 h 1258684"/>
              <a:gd name="connsiteX0" fmla="*/ 8573 w 4890539"/>
              <a:gd name="connsiteY0" fmla="*/ 0 h 1258684"/>
              <a:gd name="connsiteX1" fmla="*/ 4890539 w 4890539"/>
              <a:gd name="connsiteY1" fmla="*/ 0 h 1258684"/>
              <a:gd name="connsiteX2" fmla="*/ 4890539 w 4890539"/>
              <a:gd name="connsiteY2" fmla="*/ 914400 h 1258684"/>
              <a:gd name="connsiteX3" fmla="*/ 1109582 w 4890539"/>
              <a:gd name="connsiteY3" fmla="*/ 914400 h 1258684"/>
              <a:gd name="connsiteX4" fmla="*/ 930528 w 4890539"/>
              <a:gd name="connsiteY4" fmla="*/ 1258684 h 1258684"/>
              <a:gd name="connsiteX5" fmla="*/ 727404 w 4890539"/>
              <a:gd name="connsiteY5" fmla="*/ 916061 h 1258684"/>
              <a:gd name="connsiteX6" fmla="*/ 0 w 4890539"/>
              <a:gd name="connsiteY6" fmla="*/ 926945 h 1258684"/>
              <a:gd name="connsiteX7" fmla="*/ 8573 w 4890539"/>
              <a:gd name="connsiteY7" fmla="*/ 0 h 1258684"/>
              <a:gd name="connsiteX0" fmla="*/ 8573 w 4890539"/>
              <a:gd name="connsiteY0" fmla="*/ 0 h 1226027"/>
              <a:gd name="connsiteX1" fmla="*/ 4890539 w 4890539"/>
              <a:gd name="connsiteY1" fmla="*/ 0 h 1226027"/>
              <a:gd name="connsiteX2" fmla="*/ 4890539 w 4890539"/>
              <a:gd name="connsiteY2" fmla="*/ 914400 h 1226027"/>
              <a:gd name="connsiteX3" fmla="*/ 1109582 w 4890539"/>
              <a:gd name="connsiteY3" fmla="*/ 914400 h 1226027"/>
              <a:gd name="connsiteX4" fmla="*/ 921955 w 4890539"/>
              <a:gd name="connsiteY4" fmla="*/ 1226027 h 1226027"/>
              <a:gd name="connsiteX5" fmla="*/ 727404 w 4890539"/>
              <a:gd name="connsiteY5" fmla="*/ 916061 h 1226027"/>
              <a:gd name="connsiteX6" fmla="*/ 0 w 4890539"/>
              <a:gd name="connsiteY6" fmla="*/ 926945 h 1226027"/>
              <a:gd name="connsiteX7" fmla="*/ 8573 w 4890539"/>
              <a:gd name="connsiteY7" fmla="*/ 0 h 1226027"/>
              <a:gd name="connsiteX0" fmla="*/ 3641 w 4885607"/>
              <a:gd name="connsiteY0" fmla="*/ 0 h 1226027"/>
              <a:gd name="connsiteX1" fmla="*/ 4885607 w 4885607"/>
              <a:gd name="connsiteY1" fmla="*/ 0 h 1226027"/>
              <a:gd name="connsiteX2" fmla="*/ 4885607 w 4885607"/>
              <a:gd name="connsiteY2" fmla="*/ 914400 h 1226027"/>
              <a:gd name="connsiteX3" fmla="*/ 1104650 w 4885607"/>
              <a:gd name="connsiteY3" fmla="*/ 914400 h 1226027"/>
              <a:gd name="connsiteX4" fmla="*/ 917023 w 4885607"/>
              <a:gd name="connsiteY4" fmla="*/ 1226027 h 1226027"/>
              <a:gd name="connsiteX5" fmla="*/ 722472 w 4885607"/>
              <a:gd name="connsiteY5" fmla="*/ 916061 h 1226027"/>
              <a:gd name="connsiteX6" fmla="*/ 0 w 4885607"/>
              <a:gd name="connsiteY6" fmla="*/ 923813 h 1226027"/>
              <a:gd name="connsiteX7" fmla="*/ 3641 w 4885607"/>
              <a:gd name="connsiteY7" fmla="*/ 0 h 1226027"/>
              <a:gd name="connsiteX0" fmla="*/ 700 w 4882666"/>
              <a:gd name="connsiteY0" fmla="*/ 0 h 1226027"/>
              <a:gd name="connsiteX1" fmla="*/ 4882666 w 4882666"/>
              <a:gd name="connsiteY1" fmla="*/ 0 h 1226027"/>
              <a:gd name="connsiteX2" fmla="*/ 4882666 w 4882666"/>
              <a:gd name="connsiteY2" fmla="*/ 914400 h 1226027"/>
              <a:gd name="connsiteX3" fmla="*/ 1101709 w 4882666"/>
              <a:gd name="connsiteY3" fmla="*/ 914400 h 1226027"/>
              <a:gd name="connsiteX4" fmla="*/ 914082 w 4882666"/>
              <a:gd name="connsiteY4" fmla="*/ 1226027 h 1226027"/>
              <a:gd name="connsiteX5" fmla="*/ 719531 w 4882666"/>
              <a:gd name="connsiteY5" fmla="*/ 916061 h 1226027"/>
              <a:gd name="connsiteX6" fmla="*/ 1991 w 4882666"/>
              <a:gd name="connsiteY6" fmla="*/ 923813 h 1226027"/>
              <a:gd name="connsiteX7" fmla="*/ 700 w 4882666"/>
              <a:gd name="connsiteY7" fmla="*/ 0 h 1226027"/>
              <a:gd name="connsiteX0" fmla="*/ 700 w 4882666"/>
              <a:gd name="connsiteY0" fmla="*/ 0 h 1226027"/>
              <a:gd name="connsiteX1" fmla="*/ 4882666 w 4882666"/>
              <a:gd name="connsiteY1" fmla="*/ 0 h 1226027"/>
              <a:gd name="connsiteX2" fmla="*/ 4882666 w 4882666"/>
              <a:gd name="connsiteY2" fmla="*/ 914400 h 1226027"/>
              <a:gd name="connsiteX3" fmla="*/ 1101709 w 4882666"/>
              <a:gd name="connsiteY3" fmla="*/ 914400 h 1226027"/>
              <a:gd name="connsiteX4" fmla="*/ 914082 w 4882666"/>
              <a:gd name="connsiteY4" fmla="*/ 1226027 h 1226027"/>
              <a:gd name="connsiteX5" fmla="*/ 719531 w 4882666"/>
              <a:gd name="connsiteY5" fmla="*/ 916061 h 1226027"/>
              <a:gd name="connsiteX6" fmla="*/ 1991 w 4882666"/>
              <a:gd name="connsiteY6" fmla="*/ 917550 h 1226027"/>
              <a:gd name="connsiteX7" fmla="*/ 700 w 4882666"/>
              <a:gd name="connsiteY7" fmla="*/ 0 h 1226027"/>
              <a:gd name="connsiteX0" fmla="*/ 700 w 4882666"/>
              <a:gd name="connsiteY0" fmla="*/ 0 h 1226027"/>
              <a:gd name="connsiteX1" fmla="*/ 4464235 w 4882666"/>
              <a:gd name="connsiteY1" fmla="*/ 0 h 1226027"/>
              <a:gd name="connsiteX2" fmla="*/ 4882666 w 4882666"/>
              <a:gd name="connsiteY2" fmla="*/ 914400 h 1226027"/>
              <a:gd name="connsiteX3" fmla="*/ 1101709 w 4882666"/>
              <a:gd name="connsiteY3" fmla="*/ 914400 h 1226027"/>
              <a:gd name="connsiteX4" fmla="*/ 914082 w 4882666"/>
              <a:gd name="connsiteY4" fmla="*/ 1226027 h 1226027"/>
              <a:gd name="connsiteX5" fmla="*/ 719531 w 4882666"/>
              <a:gd name="connsiteY5" fmla="*/ 916061 h 1226027"/>
              <a:gd name="connsiteX6" fmla="*/ 1991 w 4882666"/>
              <a:gd name="connsiteY6" fmla="*/ 917550 h 1226027"/>
              <a:gd name="connsiteX7" fmla="*/ 700 w 4882666"/>
              <a:gd name="connsiteY7" fmla="*/ 0 h 1226027"/>
              <a:gd name="connsiteX0" fmla="*/ 700 w 4469101"/>
              <a:gd name="connsiteY0" fmla="*/ 0 h 1226027"/>
              <a:gd name="connsiteX1" fmla="*/ 4464235 w 4469101"/>
              <a:gd name="connsiteY1" fmla="*/ 0 h 1226027"/>
              <a:gd name="connsiteX2" fmla="*/ 4469101 w 4469101"/>
              <a:gd name="connsiteY2" fmla="*/ 908222 h 1226027"/>
              <a:gd name="connsiteX3" fmla="*/ 1101709 w 4469101"/>
              <a:gd name="connsiteY3" fmla="*/ 914400 h 1226027"/>
              <a:gd name="connsiteX4" fmla="*/ 914082 w 4469101"/>
              <a:gd name="connsiteY4" fmla="*/ 1226027 h 1226027"/>
              <a:gd name="connsiteX5" fmla="*/ 719531 w 4469101"/>
              <a:gd name="connsiteY5" fmla="*/ 916061 h 1226027"/>
              <a:gd name="connsiteX6" fmla="*/ 1991 w 4469101"/>
              <a:gd name="connsiteY6" fmla="*/ 917550 h 1226027"/>
              <a:gd name="connsiteX7" fmla="*/ 700 w 4469101"/>
              <a:gd name="connsiteY7" fmla="*/ 0 h 1226027"/>
              <a:gd name="connsiteX0" fmla="*/ 700 w 4469101"/>
              <a:gd name="connsiteY0" fmla="*/ 0 h 1226027"/>
              <a:gd name="connsiteX1" fmla="*/ 4449639 w 4469101"/>
              <a:gd name="connsiteY1" fmla="*/ 0 h 1226027"/>
              <a:gd name="connsiteX2" fmla="*/ 4469101 w 4469101"/>
              <a:gd name="connsiteY2" fmla="*/ 908222 h 1226027"/>
              <a:gd name="connsiteX3" fmla="*/ 1101709 w 4469101"/>
              <a:gd name="connsiteY3" fmla="*/ 914400 h 1226027"/>
              <a:gd name="connsiteX4" fmla="*/ 914082 w 4469101"/>
              <a:gd name="connsiteY4" fmla="*/ 1226027 h 1226027"/>
              <a:gd name="connsiteX5" fmla="*/ 719531 w 4469101"/>
              <a:gd name="connsiteY5" fmla="*/ 916061 h 1226027"/>
              <a:gd name="connsiteX6" fmla="*/ 1991 w 4469101"/>
              <a:gd name="connsiteY6" fmla="*/ 917550 h 1226027"/>
              <a:gd name="connsiteX7" fmla="*/ 700 w 4469101"/>
              <a:gd name="connsiteY7" fmla="*/ 0 h 1226027"/>
              <a:gd name="connsiteX0" fmla="*/ 700 w 4449639"/>
              <a:gd name="connsiteY0" fmla="*/ 0 h 1226027"/>
              <a:gd name="connsiteX1" fmla="*/ 4449639 w 4449639"/>
              <a:gd name="connsiteY1" fmla="*/ 0 h 1226027"/>
              <a:gd name="connsiteX2" fmla="*/ 4444774 w 4449639"/>
              <a:gd name="connsiteY2" fmla="*/ 908222 h 1226027"/>
              <a:gd name="connsiteX3" fmla="*/ 1101709 w 4449639"/>
              <a:gd name="connsiteY3" fmla="*/ 914400 h 1226027"/>
              <a:gd name="connsiteX4" fmla="*/ 914082 w 4449639"/>
              <a:gd name="connsiteY4" fmla="*/ 1226027 h 1226027"/>
              <a:gd name="connsiteX5" fmla="*/ 719531 w 4449639"/>
              <a:gd name="connsiteY5" fmla="*/ 916061 h 1226027"/>
              <a:gd name="connsiteX6" fmla="*/ 1991 w 4449639"/>
              <a:gd name="connsiteY6" fmla="*/ 917550 h 1226027"/>
              <a:gd name="connsiteX7" fmla="*/ 700 w 4449639"/>
              <a:gd name="connsiteY7" fmla="*/ 0 h 1226027"/>
              <a:gd name="connsiteX0" fmla="*/ 700 w 4449639"/>
              <a:gd name="connsiteY0" fmla="*/ 0 h 1226027"/>
              <a:gd name="connsiteX1" fmla="*/ 4449639 w 4449639"/>
              <a:gd name="connsiteY1" fmla="*/ 0 h 1226027"/>
              <a:gd name="connsiteX2" fmla="*/ 4430178 w 4449639"/>
              <a:gd name="connsiteY2" fmla="*/ 914401 h 1226027"/>
              <a:gd name="connsiteX3" fmla="*/ 1101709 w 4449639"/>
              <a:gd name="connsiteY3" fmla="*/ 914400 h 1226027"/>
              <a:gd name="connsiteX4" fmla="*/ 914082 w 4449639"/>
              <a:gd name="connsiteY4" fmla="*/ 1226027 h 1226027"/>
              <a:gd name="connsiteX5" fmla="*/ 719531 w 4449639"/>
              <a:gd name="connsiteY5" fmla="*/ 916061 h 1226027"/>
              <a:gd name="connsiteX6" fmla="*/ 1991 w 4449639"/>
              <a:gd name="connsiteY6" fmla="*/ 917550 h 1226027"/>
              <a:gd name="connsiteX7" fmla="*/ 700 w 4449639"/>
              <a:gd name="connsiteY7" fmla="*/ 0 h 1226027"/>
              <a:gd name="connsiteX0" fmla="*/ 700 w 4435042"/>
              <a:gd name="connsiteY0" fmla="*/ 6179 h 1232206"/>
              <a:gd name="connsiteX1" fmla="*/ 4435042 w 4435042"/>
              <a:gd name="connsiteY1" fmla="*/ 0 h 1232206"/>
              <a:gd name="connsiteX2" fmla="*/ 4430178 w 4435042"/>
              <a:gd name="connsiteY2" fmla="*/ 920580 h 1232206"/>
              <a:gd name="connsiteX3" fmla="*/ 1101709 w 4435042"/>
              <a:gd name="connsiteY3" fmla="*/ 920579 h 1232206"/>
              <a:gd name="connsiteX4" fmla="*/ 914082 w 4435042"/>
              <a:gd name="connsiteY4" fmla="*/ 1232206 h 1232206"/>
              <a:gd name="connsiteX5" fmla="*/ 719531 w 4435042"/>
              <a:gd name="connsiteY5" fmla="*/ 922240 h 1232206"/>
              <a:gd name="connsiteX6" fmla="*/ 1991 w 4435042"/>
              <a:gd name="connsiteY6" fmla="*/ 923729 h 1232206"/>
              <a:gd name="connsiteX7" fmla="*/ 700 w 4435042"/>
              <a:gd name="connsiteY7" fmla="*/ 6179 h 1232206"/>
              <a:gd name="connsiteX0" fmla="*/ 700 w 4444773"/>
              <a:gd name="connsiteY0" fmla="*/ 6179 h 1232206"/>
              <a:gd name="connsiteX1" fmla="*/ 4444773 w 4444773"/>
              <a:gd name="connsiteY1" fmla="*/ 0 h 1232206"/>
              <a:gd name="connsiteX2" fmla="*/ 4430178 w 4444773"/>
              <a:gd name="connsiteY2" fmla="*/ 920580 h 1232206"/>
              <a:gd name="connsiteX3" fmla="*/ 1101709 w 4444773"/>
              <a:gd name="connsiteY3" fmla="*/ 920579 h 1232206"/>
              <a:gd name="connsiteX4" fmla="*/ 914082 w 4444773"/>
              <a:gd name="connsiteY4" fmla="*/ 1232206 h 1232206"/>
              <a:gd name="connsiteX5" fmla="*/ 719531 w 4444773"/>
              <a:gd name="connsiteY5" fmla="*/ 922240 h 1232206"/>
              <a:gd name="connsiteX6" fmla="*/ 1991 w 4444773"/>
              <a:gd name="connsiteY6" fmla="*/ 923729 h 1232206"/>
              <a:gd name="connsiteX7" fmla="*/ 700 w 4444773"/>
              <a:gd name="connsiteY7" fmla="*/ 6179 h 1232206"/>
              <a:gd name="connsiteX0" fmla="*/ 700 w 4445243"/>
              <a:gd name="connsiteY0" fmla="*/ 6179 h 1232206"/>
              <a:gd name="connsiteX1" fmla="*/ 4444773 w 4445243"/>
              <a:gd name="connsiteY1" fmla="*/ 0 h 1232206"/>
              <a:gd name="connsiteX2" fmla="*/ 4444775 w 4445243"/>
              <a:gd name="connsiteY2" fmla="*/ 920580 h 1232206"/>
              <a:gd name="connsiteX3" fmla="*/ 1101709 w 4445243"/>
              <a:gd name="connsiteY3" fmla="*/ 920579 h 1232206"/>
              <a:gd name="connsiteX4" fmla="*/ 914082 w 4445243"/>
              <a:gd name="connsiteY4" fmla="*/ 1232206 h 1232206"/>
              <a:gd name="connsiteX5" fmla="*/ 719531 w 4445243"/>
              <a:gd name="connsiteY5" fmla="*/ 922240 h 1232206"/>
              <a:gd name="connsiteX6" fmla="*/ 1991 w 4445243"/>
              <a:gd name="connsiteY6" fmla="*/ 923729 h 1232206"/>
              <a:gd name="connsiteX7" fmla="*/ 700 w 4445243"/>
              <a:gd name="connsiteY7" fmla="*/ 6179 h 1232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5243" h="1232206">
                <a:moveTo>
                  <a:pt x="700" y="6179"/>
                </a:moveTo>
                <a:lnTo>
                  <a:pt x="4444773" y="0"/>
                </a:lnTo>
                <a:cubicBezTo>
                  <a:pt x="4443151" y="302741"/>
                  <a:pt x="4446397" y="617839"/>
                  <a:pt x="4444775" y="920580"/>
                </a:cubicBezTo>
                <a:lnTo>
                  <a:pt x="1101709" y="920579"/>
                </a:lnTo>
                <a:lnTo>
                  <a:pt x="914082" y="1232206"/>
                </a:lnTo>
                <a:lnTo>
                  <a:pt x="719531" y="922240"/>
                </a:lnTo>
                <a:lnTo>
                  <a:pt x="1991" y="923729"/>
                </a:lnTo>
                <a:cubicBezTo>
                  <a:pt x="4849" y="611119"/>
                  <a:pt x="-2158" y="318789"/>
                  <a:pt x="700" y="6179"/>
                </a:cubicBezTo>
                <a:close/>
              </a:path>
            </a:pathLst>
          </a:custGeom>
          <a:solidFill>
            <a:srgbClr val="FFFFFF"/>
          </a:solidFill>
          <a:ln w="76200" cap="flat" cmpd="sng" algn="ctr">
            <a:solidFill>
              <a:srgbClr val="CCECF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solidFill>
                  <a:sysClr val="windowText" lastClr="000000"/>
                </a:solidFill>
              </a:ln>
              <a:solidFill>
                <a:srgbClr val="FFFFFF"/>
              </a:solidFill>
              <a:effectLst/>
              <a:uLnTx/>
              <a:uFillTx/>
              <a:latin typeface="Arial"/>
              <a:ea typeface="+mn-ea"/>
              <a:cs typeface="+mn-cs"/>
            </a:endParaRPr>
          </a:p>
        </p:txBody>
      </p:sp>
      <p:pic>
        <p:nvPicPr>
          <p:cNvPr id="27" name="Picture 26">
            <a:extLst>
              <a:ext uri="{FF2B5EF4-FFF2-40B4-BE49-F238E27FC236}">
                <a16:creationId xmlns:a16="http://schemas.microsoft.com/office/drawing/2014/main" id="{396158E8-74D1-486E-A893-F5DA1AAB43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79705" y="1947645"/>
            <a:ext cx="881736" cy="549899"/>
          </a:xfrm>
          <a:prstGeom prst="rect">
            <a:avLst/>
          </a:prstGeom>
          <a:noFill/>
          <a:ln>
            <a:noFill/>
          </a:ln>
        </p:spPr>
      </p:pic>
      <p:pic>
        <p:nvPicPr>
          <p:cNvPr id="28" name="Picture 27">
            <a:extLst>
              <a:ext uri="{FF2B5EF4-FFF2-40B4-BE49-F238E27FC236}">
                <a16:creationId xmlns:a16="http://schemas.microsoft.com/office/drawing/2014/main" id="{2F08E1F6-C9E1-4658-9DE9-CB95581BEE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16819" y="1655487"/>
            <a:ext cx="5689841" cy="1350458"/>
          </a:xfrm>
          <a:prstGeom prst="rect">
            <a:avLst/>
          </a:prstGeom>
        </p:spPr>
      </p:pic>
      <p:pic>
        <p:nvPicPr>
          <p:cNvPr id="29" name="Picture 28">
            <a:extLst>
              <a:ext uri="{FF2B5EF4-FFF2-40B4-BE49-F238E27FC236}">
                <a16:creationId xmlns:a16="http://schemas.microsoft.com/office/drawing/2014/main" id="{2CBF33E8-B171-4DCD-871E-258B3606B9F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19566" y="4022260"/>
            <a:ext cx="3314243" cy="1340278"/>
          </a:xfrm>
          <a:prstGeom prst="rect">
            <a:avLst/>
          </a:prstGeom>
        </p:spPr>
      </p:pic>
      <p:pic>
        <p:nvPicPr>
          <p:cNvPr id="30" name="Picture 29">
            <a:extLst>
              <a:ext uri="{FF2B5EF4-FFF2-40B4-BE49-F238E27FC236}">
                <a16:creationId xmlns:a16="http://schemas.microsoft.com/office/drawing/2014/main" id="{60E25115-135A-4905-96FC-5A7785116A60}"/>
              </a:ext>
            </a:extLst>
          </p:cNvPr>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1682625" y="1947846"/>
            <a:ext cx="876906" cy="546326"/>
          </a:xfrm>
          <a:prstGeom prst="rect">
            <a:avLst/>
          </a:prstGeom>
        </p:spPr>
      </p:pic>
    </p:spTree>
    <p:extLst>
      <p:ext uri="{BB962C8B-B14F-4D97-AF65-F5344CB8AC3E}">
        <p14:creationId xmlns:p14="http://schemas.microsoft.com/office/powerpoint/2010/main" val="1686583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750"/>
                                        <p:tgtEl>
                                          <p:spTgt spid="23"/>
                                        </p:tgtEl>
                                        <p:attrNameLst>
                                          <p:attrName>ppt_y</p:attrName>
                                        </p:attrNameLst>
                                      </p:cBhvr>
                                      <p:tavLst>
                                        <p:tav tm="0">
                                          <p:val>
                                            <p:strVal val="#ppt_y-#ppt_h*1.125000"/>
                                          </p:val>
                                        </p:tav>
                                        <p:tav tm="100000">
                                          <p:val>
                                            <p:strVal val="#ppt_y"/>
                                          </p:val>
                                        </p:tav>
                                      </p:tavLst>
                                    </p:anim>
                                    <p:animEffect transition="in" filter="wipe(down)">
                                      <p:cBhvr>
                                        <p:cTn id="8" dur="750"/>
                                        <p:tgtEl>
                                          <p:spTgt spid="23"/>
                                        </p:tgtEl>
                                      </p:cBhvr>
                                    </p:animEffect>
                                  </p:childTnLst>
                                </p:cTn>
                              </p:par>
                              <p:par>
                                <p:cTn id="9" presetID="10"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mph" presetSubtype="2" fill="hold" nodeType="clickEffect">
                                  <p:stCondLst>
                                    <p:cond delay="0"/>
                                  </p:stCondLst>
                                  <p:childTnLst>
                                    <p:animClr clrSpc="rgb" dir="cw">
                                      <p:cBhvr>
                                        <p:cTn id="15" dur="1000" fill="hold"/>
                                        <p:tgtEl>
                                          <p:spTgt spid="26"/>
                                        </p:tgtEl>
                                        <p:attrNameLst>
                                          <p:attrName>fillcolor</p:attrName>
                                        </p:attrNameLst>
                                      </p:cBhvr>
                                      <p:to>
                                        <a:srgbClr val="CCECF8"/>
                                      </p:to>
                                    </p:animClr>
                                    <p:set>
                                      <p:cBhvr>
                                        <p:cTn id="16" dur="1000" fill="hold"/>
                                        <p:tgtEl>
                                          <p:spTgt spid="26"/>
                                        </p:tgtEl>
                                        <p:attrNameLst>
                                          <p:attrName>fill.type</p:attrName>
                                        </p:attrNameLst>
                                      </p:cBhvr>
                                      <p:to>
                                        <p:strVal val="solid"/>
                                      </p:to>
                                    </p:set>
                                    <p:set>
                                      <p:cBhvr>
                                        <p:cTn id="17" dur="1000" fill="hold"/>
                                        <p:tgtEl>
                                          <p:spTgt spid="26"/>
                                        </p:tgtEl>
                                        <p:attrNameLst>
                                          <p:attrName>fill.on</p:attrName>
                                        </p:attrNameLst>
                                      </p:cBhvr>
                                      <p:to>
                                        <p:strVal val="true"/>
                                      </p:to>
                                    </p:set>
                                  </p:childTnLst>
                                </p:cTn>
                              </p:par>
                              <p:par>
                                <p:cTn id="18" presetID="10"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par>
                                <p:cTn id="21" presetID="12" presetClass="entr" presetSubtype="1"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750"/>
                                        <p:tgtEl>
                                          <p:spTgt spid="29"/>
                                        </p:tgtEl>
                                        <p:attrNameLst>
                                          <p:attrName>ppt_y</p:attrName>
                                        </p:attrNameLst>
                                      </p:cBhvr>
                                      <p:tavLst>
                                        <p:tav tm="0">
                                          <p:val>
                                            <p:strVal val="#ppt_y-#ppt_h*1.125000"/>
                                          </p:val>
                                        </p:tav>
                                        <p:tav tm="100000">
                                          <p:val>
                                            <p:strVal val="#ppt_y"/>
                                          </p:val>
                                        </p:tav>
                                      </p:tavLst>
                                    </p:anim>
                                    <p:animEffect transition="in" filter="wipe(down)">
                                      <p:cBhvr>
                                        <p:cTn id="24" dur="750"/>
                                        <p:tgtEl>
                                          <p:spTgt spid="29"/>
                                        </p:tgtEl>
                                      </p:cBhvr>
                                    </p:animEffect>
                                  </p:childTnLst>
                                </p:cTn>
                              </p:par>
                              <p:par>
                                <p:cTn id="25" presetID="10"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par>
                                <p:cTn id="28" presetID="10" presetClass="exit" presetSubtype="0" fill="hold" nodeType="withEffect">
                                  <p:stCondLst>
                                    <p:cond delay="0"/>
                                  </p:stCondLst>
                                  <p:childTnLst>
                                    <p:animEffect transition="out" filter="fade">
                                      <p:cBhvr>
                                        <p:cTn id="29" dur="500"/>
                                        <p:tgtEl>
                                          <p:spTgt spid="27"/>
                                        </p:tgtEl>
                                      </p:cBhvr>
                                    </p:animEffect>
                                    <p:set>
                                      <p:cBhvr>
                                        <p:cTn id="30"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6FED58-013D-4E73-BA12-3C3054EF54C9}"/>
              </a:ext>
            </a:extLst>
          </p:cNvPr>
          <p:cNvSpPr>
            <a:spLocks noGrp="1"/>
          </p:cNvSpPr>
          <p:nvPr>
            <p:ph type="body" sz="quarter" idx="26"/>
          </p:nvPr>
        </p:nvSpPr>
        <p:spPr/>
        <p:txBody>
          <a:bodyPr/>
          <a:lstStyle/>
          <a:p>
            <a:endParaRPr lang="en-US"/>
          </a:p>
        </p:txBody>
      </p:sp>
      <p:sp>
        <p:nvSpPr>
          <p:cNvPr id="4" name="Slide Number Placeholder 3">
            <a:extLst>
              <a:ext uri="{FF2B5EF4-FFF2-40B4-BE49-F238E27FC236}">
                <a16:creationId xmlns:a16="http://schemas.microsoft.com/office/drawing/2014/main" id="{439E9C78-65E4-44F2-8888-C10FED8E8359}"/>
              </a:ext>
            </a:extLst>
          </p:cNvPr>
          <p:cNvSpPr>
            <a:spLocks noGrp="1"/>
          </p:cNvSpPr>
          <p:nvPr>
            <p:ph type="sldNum" sz="quarter" idx="10"/>
          </p:nvPr>
        </p:nvSpPr>
        <p:spPr/>
        <p:txBody>
          <a:bodyPr/>
          <a:lstStyle/>
          <a:p>
            <a:fld id="{8DEE4CCE-E124-4EEF-808B-DF88997C2318}" type="slidenum">
              <a:rPr lang="en-US" smtClean="0"/>
              <a:t>15</a:t>
            </a:fld>
            <a:endParaRPr lang="en-US" dirty="0"/>
          </a:p>
        </p:txBody>
      </p:sp>
      <p:sp>
        <p:nvSpPr>
          <p:cNvPr id="5" name="Title 4">
            <a:extLst>
              <a:ext uri="{FF2B5EF4-FFF2-40B4-BE49-F238E27FC236}">
                <a16:creationId xmlns:a16="http://schemas.microsoft.com/office/drawing/2014/main" id="{3069E526-5060-4B5C-AEB5-E9F52823942E}"/>
              </a:ext>
            </a:extLst>
          </p:cNvPr>
          <p:cNvSpPr>
            <a:spLocks noGrp="1"/>
          </p:cNvSpPr>
          <p:nvPr>
            <p:ph type="title"/>
          </p:nvPr>
        </p:nvSpPr>
        <p:spPr/>
        <p:txBody>
          <a:bodyPr/>
          <a:lstStyle/>
          <a:p>
            <a:r>
              <a:rPr lang="en-US" dirty="0">
                <a:solidFill>
                  <a:srgbClr val="005598"/>
                </a:solidFill>
              </a:rPr>
              <a:t>Retirement Is Changing</a:t>
            </a:r>
            <a:br>
              <a:rPr lang="en-US" sz="3200" dirty="0">
                <a:solidFill>
                  <a:srgbClr val="005598"/>
                </a:solidFill>
              </a:rPr>
            </a:br>
            <a:br>
              <a:rPr lang="en-US" sz="2800" b="0" dirty="0">
                <a:solidFill>
                  <a:srgbClr val="005598"/>
                </a:solidFill>
              </a:rPr>
            </a:br>
            <a:endParaRPr lang="en-US" dirty="0"/>
          </a:p>
        </p:txBody>
      </p:sp>
      <p:sp>
        <p:nvSpPr>
          <p:cNvPr id="6" name="Text Placeholder 5">
            <a:extLst>
              <a:ext uri="{FF2B5EF4-FFF2-40B4-BE49-F238E27FC236}">
                <a16:creationId xmlns:a16="http://schemas.microsoft.com/office/drawing/2014/main" id="{ADBEEE90-8963-4490-AA0F-B8BE05D283B7}"/>
              </a:ext>
            </a:extLst>
          </p:cNvPr>
          <p:cNvSpPr>
            <a:spLocks noGrp="1"/>
          </p:cNvSpPr>
          <p:nvPr>
            <p:ph type="body" sz="quarter" idx="31"/>
          </p:nvPr>
        </p:nvSpPr>
        <p:spPr/>
        <p:txBody>
          <a:bodyPr/>
          <a:lstStyle/>
          <a:p>
            <a:r>
              <a:rPr lang="en-US" dirty="0"/>
              <a:t>You Are Not Rich Enough to Retire on CDs Alone</a:t>
            </a:r>
          </a:p>
        </p:txBody>
      </p:sp>
      <p:sp>
        <p:nvSpPr>
          <p:cNvPr id="14" name="Rectangle 13">
            <a:extLst>
              <a:ext uri="{FF2B5EF4-FFF2-40B4-BE49-F238E27FC236}">
                <a16:creationId xmlns:a16="http://schemas.microsoft.com/office/drawing/2014/main" id="{1FF5471D-4B37-400A-82B5-5A4B97856600}"/>
              </a:ext>
            </a:extLst>
          </p:cNvPr>
          <p:cNvSpPr/>
          <p:nvPr/>
        </p:nvSpPr>
        <p:spPr>
          <a:xfrm>
            <a:off x="1463801" y="1791044"/>
            <a:ext cx="5641848" cy="914400"/>
          </a:xfrm>
          <a:prstGeom prst="rect">
            <a:avLst/>
          </a:prstGeom>
          <a:solidFill>
            <a:srgbClr val="FFFFFF"/>
          </a:solidFill>
          <a:ln w="76200" cap="flat" cmpd="sng" algn="ctr">
            <a:solidFill>
              <a:srgbClr val="CCECF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5" name="Freeform 17">
            <a:extLst>
              <a:ext uri="{FF2B5EF4-FFF2-40B4-BE49-F238E27FC236}">
                <a16:creationId xmlns:a16="http://schemas.microsoft.com/office/drawing/2014/main" id="{5E6938F9-4149-4C05-B3EE-6A5C00237C81}"/>
              </a:ext>
            </a:extLst>
          </p:cNvPr>
          <p:cNvSpPr/>
          <p:nvPr/>
        </p:nvSpPr>
        <p:spPr>
          <a:xfrm>
            <a:off x="1449048" y="1784010"/>
            <a:ext cx="5644752" cy="1232206"/>
          </a:xfrm>
          <a:custGeom>
            <a:avLst/>
            <a:gdLst>
              <a:gd name="connsiteX0" fmla="*/ 0 w 4881966"/>
              <a:gd name="connsiteY0" fmla="*/ 0 h 1193370"/>
              <a:gd name="connsiteX1" fmla="*/ 4881966 w 4881966"/>
              <a:gd name="connsiteY1" fmla="*/ 0 h 1193370"/>
              <a:gd name="connsiteX2" fmla="*/ 4881966 w 4881966"/>
              <a:gd name="connsiteY2" fmla="*/ 914400 h 1193370"/>
              <a:gd name="connsiteX3" fmla="*/ 852406 w 4881966"/>
              <a:gd name="connsiteY3" fmla="*/ 914400 h 1193370"/>
              <a:gd name="connsiteX4" fmla="*/ 681925 w 4881966"/>
              <a:gd name="connsiteY4" fmla="*/ 1193370 h 1193370"/>
              <a:gd name="connsiteX5" fmla="*/ 495945 w 4881966"/>
              <a:gd name="connsiteY5" fmla="*/ 883403 h 1193370"/>
              <a:gd name="connsiteX6" fmla="*/ 0 w 4881966"/>
              <a:gd name="connsiteY6" fmla="*/ 883403 h 1193370"/>
              <a:gd name="connsiteX7" fmla="*/ 0 w 4881966"/>
              <a:gd name="connsiteY7" fmla="*/ 0 h 1193370"/>
              <a:gd name="connsiteX0" fmla="*/ 8573 w 4890539"/>
              <a:gd name="connsiteY0" fmla="*/ 0 h 1193370"/>
              <a:gd name="connsiteX1" fmla="*/ 4890539 w 4890539"/>
              <a:gd name="connsiteY1" fmla="*/ 0 h 1193370"/>
              <a:gd name="connsiteX2" fmla="*/ 4890539 w 4890539"/>
              <a:gd name="connsiteY2" fmla="*/ 914400 h 1193370"/>
              <a:gd name="connsiteX3" fmla="*/ 860979 w 4890539"/>
              <a:gd name="connsiteY3" fmla="*/ 914400 h 1193370"/>
              <a:gd name="connsiteX4" fmla="*/ 690498 w 4890539"/>
              <a:gd name="connsiteY4" fmla="*/ 1193370 h 1193370"/>
              <a:gd name="connsiteX5" fmla="*/ 504518 w 4890539"/>
              <a:gd name="connsiteY5" fmla="*/ 883403 h 1193370"/>
              <a:gd name="connsiteX6" fmla="*/ 0 w 4890539"/>
              <a:gd name="connsiteY6" fmla="*/ 937831 h 1193370"/>
              <a:gd name="connsiteX7" fmla="*/ 8573 w 4890539"/>
              <a:gd name="connsiteY7" fmla="*/ 0 h 1193370"/>
              <a:gd name="connsiteX0" fmla="*/ 8573 w 4890539"/>
              <a:gd name="connsiteY0" fmla="*/ 0 h 1193370"/>
              <a:gd name="connsiteX1" fmla="*/ 4890539 w 4890539"/>
              <a:gd name="connsiteY1" fmla="*/ 0 h 1193370"/>
              <a:gd name="connsiteX2" fmla="*/ 4890539 w 4890539"/>
              <a:gd name="connsiteY2" fmla="*/ 914400 h 1193370"/>
              <a:gd name="connsiteX3" fmla="*/ 860979 w 4890539"/>
              <a:gd name="connsiteY3" fmla="*/ 914400 h 1193370"/>
              <a:gd name="connsiteX4" fmla="*/ 690498 w 4890539"/>
              <a:gd name="connsiteY4" fmla="*/ 1193370 h 1193370"/>
              <a:gd name="connsiteX5" fmla="*/ 504518 w 4890539"/>
              <a:gd name="connsiteY5" fmla="*/ 937832 h 1193370"/>
              <a:gd name="connsiteX6" fmla="*/ 0 w 4890539"/>
              <a:gd name="connsiteY6" fmla="*/ 937831 h 1193370"/>
              <a:gd name="connsiteX7" fmla="*/ 8573 w 4890539"/>
              <a:gd name="connsiteY7" fmla="*/ 0 h 1193370"/>
              <a:gd name="connsiteX0" fmla="*/ 8573 w 4890539"/>
              <a:gd name="connsiteY0" fmla="*/ 0 h 1193370"/>
              <a:gd name="connsiteX1" fmla="*/ 4890539 w 4890539"/>
              <a:gd name="connsiteY1" fmla="*/ 0 h 1193370"/>
              <a:gd name="connsiteX2" fmla="*/ 4890539 w 4890539"/>
              <a:gd name="connsiteY2" fmla="*/ 914400 h 1193370"/>
              <a:gd name="connsiteX3" fmla="*/ 860979 w 4890539"/>
              <a:gd name="connsiteY3" fmla="*/ 914400 h 1193370"/>
              <a:gd name="connsiteX4" fmla="*/ 690498 w 4890539"/>
              <a:gd name="connsiteY4" fmla="*/ 1193370 h 1193370"/>
              <a:gd name="connsiteX5" fmla="*/ 504518 w 4890539"/>
              <a:gd name="connsiteY5" fmla="*/ 937832 h 1193370"/>
              <a:gd name="connsiteX6" fmla="*/ 0 w 4890539"/>
              <a:gd name="connsiteY6" fmla="*/ 926945 h 1193370"/>
              <a:gd name="connsiteX7" fmla="*/ 8573 w 4890539"/>
              <a:gd name="connsiteY7" fmla="*/ 0 h 1193370"/>
              <a:gd name="connsiteX0" fmla="*/ 8573 w 4890539"/>
              <a:gd name="connsiteY0" fmla="*/ 0 h 1193370"/>
              <a:gd name="connsiteX1" fmla="*/ 4890539 w 4890539"/>
              <a:gd name="connsiteY1" fmla="*/ 0 h 1193370"/>
              <a:gd name="connsiteX2" fmla="*/ 4890539 w 4890539"/>
              <a:gd name="connsiteY2" fmla="*/ 914400 h 1193370"/>
              <a:gd name="connsiteX3" fmla="*/ 860979 w 4890539"/>
              <a:gd name="connsiteY3" fmla="*/ 914400 h 1193370"/>
              <a:gd name="connsiteX4" fmla="*/ 690498 w 4890539"/>
              <a:gd name="connsiteY4" fmla="*/ 1193370 h 1193370"/>
              <a:gd name="connsiteX5" fmla="*/ 504518 w 4890539"/>
              <a:gd name="connsiteY5" fmla="*/ 916061 h 1193370"/>
              <a:gd name="connsiteX6" fmla="*/ 0 w 4890539"/>
              <a:gd name="connsiteY6" fmla="*/ 926945 h 1193370"/>
              <a:gd name="connsiteX7" fmla="*/ 8573 w 4890539"/>
              <a:gd name="connsiteY7" fmla="*/ 0 h 1193370"/>
              <a:gd name="connsiteX0" fmla="*/ 8573 w 4890539"/>
              <a:gd name="connsiteY0" fmla="*/ 0 h 1258684"/>
              <a:gd name="connsiteX1" fmla="*/ 4890539 w 4890539"/>
              <a:gd name="connsiteY1" fmla="*/ 0 h 1258684"/>
              <a:gd name="connsiteX2" fmla="*/ 4890539 w 4890539"/>
              <a:gd name="connsiteY2" fmla="*/ 914400 h 1258684"/>
              <a:gd name="connsiteX3" fmla="*/ 860979 w 4890539"/>
              <a:gd name="connsiteY3" fmla="*/ 914400 h 1258684"/>
              <a:gd name="connsiteX4" fmla="*/ 930528 w 4890539"/>
              <a:gd name="connsiteY4" fmla="*/ 1258684 h 1258684"/>
              <a:gd name="connsiteX5" fmla="*/ 504518 w 4890539"/>
              <a:gd name="connsiteY5" fmla="*/ 916061 h 1258684"/>
              <a:gd name="connsiteX6" fmla="*/ 0 w 4890539"/>
              <a:gd name="connsiteY6" fmla="*/ 926945 h 1258684"/>
              <a:gd name="connsiteX7" fmla="*/ 8573 w 4890539"/>
              <a:gd name="connsiteY7" fmla="*/ 0 h 1258684"/>
              <a:gd name="connsiteX0" fmla="*/ 8573 w 4890539"/>
              <a:gd name="connsiteY0" fmla="*/ 0 h 1258684"/>
              <a:gd name="connsiteX1" fmla="*/ 4890539 w 4890539"/>
              <a:gd name="connsiteY1" fmla="*/ 0 h 1258684"/>
              <a:gd name="connsiteX2" fmla="*/ 4890539 w 4890539"/>
              <a:gd name="connsiteY2" fmla="*/ 914400 h 1258684"/>
              <a:gd name="connsiteX3" fmla="*/ 1092437 w 4890539"/>
              <a:gd name="connsiteY3" fmla="*/ 903514 h 1258684"/>
              <a:gd name="connsiteX4" fmla="*/ 930528 w 4890539"/>
              <a:gd name="connsiteY4" fmla="*/ 1258684 h 1258684"/>
              <a:gd name="connsiteX5" fmla="*/ 504518 w 4890539"/>
              <a:gd name="connsiteY5" fmla="*/ 916061 h 1258684"/>
              <a:gd name="connsiteX6" fmla="*/ 0 w 4890539"/>
              <a:gd name="connsiteY6" fmla="*/ 926945 h 1258684"/>
              <a:gd name="connsiteX7" fmla="*/ 8573 w 4890539"/>
              <a:gd name="connsiteY7" fmla="*/ 0 h 1258684"/>
              <a:gd name="connsiteX0" fmla="*/ 8573 w 4890539"/>
              <a:gd name="connsiteY0" fmla="*/ 0 h 1258684"/>
              <a:gd name="connsiteX1" fmla="*/ 4890539 w 4890539"/>
              <a:gd name="connsiteY1" fmla="*/ 0 h 1258684"/>
              <a:gd name="connsiteX2" fmla="*/ 4890539 w 4890539"/>
              <a:gd name="connsiteY2" fmla="*/ 914400 h 1258684"/>
              <a:gd name="connsiteX3" fmla="*/ 1092437 w 4890539"/>
              <a:gd name="connsiteY3" fmla="*/ 903514 h 1258684"/>
              <a:gd name="connsiteX4" fmla="*/ 930528 w 4890539"/>
              <a:gd name="connsiteY4" fmla="*/ 1258684 h 1258684"/>
              <a:gd name="connsiteX5" fmla="*/ 753121 w 4890539"/>
              <a:gd name="connsiteY5" fmla="*/ 905175 h 1258684"/>
              <a:gd name="connsiteX6" fmla="*/ 0 w 4890539"/>
              <a:gd name="connsiteY6" fmla="*/ 926945 h 1258684"/>
              <a:gd name="connsiteX7" fmla="*/ 8573 w 4890539"/>
              <a:gd name="connsiteY7" fmla="*/ 0 h 1258684"/>
              <a:gd name="connsiteX0" fmla="*/ 8573 w 4890539"/>
              <a:gd name="connsiteY0" fmla="*/ 0 h 1258684"/>
              <a:gd name="connsiteX1" fmla="*/ 4890539 w 4890539"/>
              <a:gd name="connsiteY1" fmla="*/ 0 h 1258684"/>
              <a:gd name="connsiteX2" fmla="*/ 4890539 w 4890539"/>
              <a:gd name="connsiteY2" fmla="*/ 914400 h 1258684"/>
              <a:gd name="connsiteX3" fmla="*/ 1092437 w 4890539"/>
              <a:gd name="connsiteY3" fmla="*/ 903514 h 1258684"/>
              <a:gd name="connsiteX4" fmla="*/ 930528 w 4890539"/>
              <a:gd name="connsiteY4" fmla="*/ 1258684 h 1258684"/>
              <a:gd name="connsiteX5" fmla="*/ 727404 w 4890539"/>
              <a:gd name="connsiteY5" fmla="*/ 916061 h 1258684"/>
              <a:gd name="connsiteX6" fmla="*/ 0 w 4890539"/>
              <a:gd name="connsiteY6" fmla="*/ 926945 h 1258684"/>
              <a:gd name="connsiteX7" fmla="*/ 8573 w 4890539"/>
              <a:gd name="connsiteY7" fmla="*/ 0 h 1258684"/>
              <a:gd name="connsiteX0" fmla="*/ 8573 w 4890539"/>
              <a:gd name="connsiteY0" fmla="*/ 0 h 1258684"/>
              <a:gd name="connsiteX1" fmla="*/ 4890539 w 4890539"/>
              <a:gd name="connsiteY1" fmla="*/ 0 h 1258684"/>
              <a:gd name="connsiteX2" fmla="*/ 4890539 w 4890539"/>
              <a:gd name="connsiteY2" fmla="*/ 914400 h 1258684"/>
              <a:gd name="connsiteX3" fmla="*/ 1083865 w 4890539"/>
              <a:gd name="connsiteY3" fmla="*/ 936171 h 1258684"/>
              <a:gd name="connsiteX4" fmla="*/ 930528 w 4890539"/>
              <a:gd name="connsiteY4" fmla="*/ 1258684 h 1258684"/>
              <a:gd name="connsiteX5" fmla="*/ 727404 w 4890539"/>
              <a:gd name="connsiteY5" fmla="*/ 916061 h 1258684"/>
              <a:gd name="connsiteX6" fmla="*/ 0 w 4890539"/>
              <a:gd name="connsiteY6" fmla="*/ 926945 h 1258684"/>
              <a:gd name="connsiteX7" fmla="*/ 8573 w 4890539"/>
              <a:gd name="connsiteY7" fmla="*/ 0 h 1258684"/>
              <a:gd name="connsiteX0" fmla="*/ 8573 w 4890539"/>
              <a:gd name="connsiteY0" fmla="*/ 0 h 1258684"/>
              <a:gd name="connsiteX1" fmla="*/ 4890539 w 4890539"/>
              <a:gd name="connsiteY1" fmla="*/ 0 h 1258684"/>
              <a:gd name="connsiteX2" fmla="*/ 4890539 w 4890539"/>
              <a:gd name="connsiteY2" fmla="*/ 914400 h 1258684"/>
              <a:gd name="connsiteX3" fmla="*/ 1109582 w 4890539"/>
              <a:gd name="connsiteY3" fmla="*/ 914400 h 1258684"/>
              <a:gd name="connsiteX4" fmla="*/ 930528 w 4890539"/>
              <a:gd name="connsiteY4" fmla="*/ 1258684 h 1258684"/>
              <a:gd name="connsiteX5" fmla="*/ 727404 w 4890539"/>
              <a:gd name="connsiteY5" fmla="*/ 916061 h 1258684"/>
              <a:gd name="connsiteX6" fmla="*/ 0 w 4890539"/>
              <a:gd name="connsiteY6" fmla="*/ 926945 h 1258684"/>
              <a:gd name="connsiteX7" fmla="*/ 8573 w 4890539"/>
              <a:gd name="connsiteY7" fmla="*/ 0 h 1258684"/>
              <a:gd name="connsiteX0" fmla="*/ 8573 w 4890539"/>
              <a:gd name="connsiteY0" fmla="*/ 0 h 1226027"/>
              <a:gd name="connsiteX1" fmla="*/ 4890539 w 4890539"/>
              <a:gd name="connsiteY1" fmla="*/ 0 h 1226027"/>
              <a:gd name="connsiteX2" fmla="*/ 4890539 w 4890539"/>
              <a:gd name="connsiteY2" fmla="*/ 914400 h 1226027"/>
              <a:gd name="connsiteX3" fmla="*/ 1109582 w 4890539"/>
              <a:gd name="connsiteY3" fmla="*/ 914400 h 1226027"/>
              <a:gd name="connsiteX4" fmla="*/ 921955 w 4890539"/>
              <a:gd name="connsiteY4" fmla="*/ 1226027 h 1226027"/>
              <a:gd name="connsiteX5" fmla="*/ 727404 w 4890539"/>
              <a:gd name="connsiteY5" fmla="*/ 916061 h 1226027"/>
              <a:gd name="connsiteX6" fmla="*/ 0 w 4890539"/>
              <a:gd name="connsiteY6" fmla="*/ 926945 h 1226027"/>
              <a:gd name="connsiteX7" fmla="*/ 8573 w 4890539"/>
              <a:gd name="connsiteY7" fmla="*/ 0 h 1226027"/>
              <a:gd name="connsiteX0" fmla="*/ 3641 w 4885607"/>
              <a:gd name="connsiteY0" fmla="*/ 0 h 1226027"/>
              <a:gd name="connsiteX1" fmla="*/ 4885607 w 4885607"/>
              <a:gd name="connsiteY1" fmla="*/ 0 h 1226027"/>
              <a:gd name="connsiteX2" fmla="*/ 4885607 w 4885607"/>
              <a:gd name="connsiteY2" fmla="*/ 914400 h 1226027"/>
              <a:gd name="connsiteX3" fmla="*/ 1104650 w 4885607"/>
              <a:gd name="connsiteY3" fmla="*/ 914400 h 1226027"/>
              <a:gd name="connsiteX4" fmla="*/ 917023 w 4885607"/>
              <a:gd name="connsiteY4" fmla="*/ 1226027 h 1226027"/>
              <a:gd name="connsiteX5" fmla="*/ 722472 w 4885607"/>
              <a:gd name="connsiteY5" fmla="*/ 916061 h 1226027"/>
              <a:gd name="connsiteX6" fmla="*/ 0 w 4885607"/>
              <a:gd name="connsiteY6" fmla="*/ 923813 h 1226027"/>
              <a:gd name="connsiteX7" fmla="*/ 3641 w 4885607"/>
              <a:gd name="connsiteY7" fmla="*/ 0 h 1226027"/>
              <a:gd name="connsiteX0" fmla="*/ 700 w 4882666"/>
              <a:gd name="connsiteY0" fmla="*/ 0 h 1226027"/>
              <a:gd name="connsiteX1" fmla="*/ 4882666 w 4882666"/>
              <a:gd name="connsiteY1" fmla="*/ 0 h 1226027"/>
              <a:gd name="connsiteX2" fmla="*/ 4882666 w 4882666"/>
              <a:gd name="connsiteY2" fmla="*/ 914400 h 1226027"/>
              <a:gd name="connsiteX3" fmla="*/ 1101709 w 4882666"/>
              <a:gd name="connsiteY3" fmla="*/ 914400 h 1226027"/>
              <a:gd name="connsiteX4" fmla="*/ 914082 w 4882666"/>
              <a:gd name="connsiteY4" fmla="*/ 1226027 h 1226027"/>
              <a:gd name="connsiteX5" fmla="*/ 719531 w 4882666"/>
              <a:gd name="connsiteY5" fmla="*/ 916061 h 1226027"/>
              <a:gd name="connsiteX6" fmla="*/ 1991 w 4882666"/>
              <a:gd name="connsiteY6" fmla="*/ 923813 h 1226027"/>
              <a:gd name="connsiteX7" fmla="*/ 700 w 4882666"/>
              <a:gd name="connsiteY7" fmla="*/ 0 h 1226027"/>
              <a:gd name="connsiteX0" fmla="*/ 700 w 4882666"/>
              <a:gd name="connsiteY0" fmla="*/ 0 h 1226027"/>
              <a:gd name="connsiteX1" fmla="*/ 4882666 w 4882666"/>
              <a:gd name="connsiteY1" fmla="*/ 0 h 1226027"/>
              <a:gd name="connsiteX2" fmla="*/ 4882666 w 4882666"/>
              <a:gd name="connsiteY2" fmla="*/ 914400 h 1226027"/>
              <a:gd name="connsiteX3" fmla="*/ 1101709 w 4882666"/>
              <a:gd name="connsiteY3" fmla="*/ 914400 h 1226027"/>
              <a:gd name="connsiteX4" fmla="*/ 914082 w 4882666"/>
              <a:gd name="connsiteY4" fmla="*/ 1226027 h 1226027"/>
              <a:gd name="connsiteX5" fmla="*/ 719531 w 4882666"/>
              <a:gd name="connsiteY5" fmla="*/ 916061 h 1226027"/>
              <a:gd name="connsiteX6" fmla="*/ 1991 w 4882666"/>
              <a:gd name="connsiteY6" fmla="*/ 917550 h 1226027"/>
              <a:gd name="connsiteX7" fmla="*/ 700 w 4882666"/>
              <a:gd name="connsiteY7" fmla="*/ 0 h 1226027"/>
              <a:gd name="connsiteX0" fmla="*/ 700 w 4882666"/>
              <a:gd name="connsiteY0" fmla="*/ 0 h 1226027"/>
              <a:gd name="connsiteX1" fmla="*/ 4464235 w 4882666"/>
              <a:gd name="connsiteY1" fmla="*/ 0 h 1226027"/>
              <a:gd name="connsiteX2" fmla="*/ 4882666 w 4882666"/>
              <a:gd name="connsiteY2" fmla="*/ 914400 h 1226027"/>
              <a:gd name="connsiteX3" fmla="*/ 1101709 w 4882666"/>
              <a:gd name="connsiteY3" fmla="*/ 914400 h 1226027"/>
              <a:gd name="connsiteX4" fmla="*/ 914082 w 4882666"/>
              <a:gd name="connsiteY4" fmla="*/ 1226027 h 1226027"/>
              <a:gd name="connsiteX5" fmla="*/ 719531 w 4882666"/>
              <a:gd name="connsiteY5" fmla="*/ 916061 h 1226027"/>
              <a:gd name="connsiteX6" fmla="*/ 1991 w 4882666"/>
              <a:gd name="connsiteY6" fmla="*/ 917550 h 1226027"/>
              <a:gd name="connsiteX7" fmla="*/ 700 w 4882666"/>
              <a:gd name="connsiteY7" fmla="*/ 0 h 1226027"/>
              <a:gd name="connsiteX0" fmla="*/ 700 w 4469101"/>
              <a:gd name="connsiteY0" fmla="*/ 0 h 1226027"/>
              <a:gd name="connsiteX1" fmla="*/ 4464235 w 4469101"/>
              <a:gd name="connsiteY1" fmla="*/ 0 h 1226027"/>
              <a:gd name="connsiteX2" fmla="*/ 4469101 w 4469101"/>
              <a:gd name="connsiteY2" fmla="*/ 908222 h 1226027"/>
              <a:gd name="connsiteX3" fmla="*/ 1101709 w 4469101"/>
              <a:gd name="connsiteY3" fmla="*/ 914400 h 1226027"/>
              <a:gd name="connsiteX4" fmla="*/ 914082 w 4469101"/>
              <a:gd name="connsiteY4" fmla="*/ 1226027 h 1226027"/>
              <a:gd name="connsiteX5" fmla="*/ 719531 w 4469101"/>
              <a:gd name="connsiteY5" fmla="*/ 916061 h 1226027"/>
              <a:gd name="connsiteX6" fmla="*/ 1991 w 4469101"/>
              <a:gd name="connsiteY6" fmla="*/ 917550 h 1226027"/>
              <a:gd name="connsiteX7" fmla="*/ 700 w 4469101"/>
              <a:gd name="connsiteY7" fmla="*/ 0 h 1226027"/>
              <a:gd name="connsiteX0" fmla="*/ 700 w 4469101"/>
              <a:gd name="connsiteY0" fmla="*/ 0 h 1226027"/>
              <a:gd name="connsiteX1" fmla="*/ 4449639 w 4469101"/>
              <a:gd name="connsiteY1" fmla="*/ 0 h 1226027"/>
              <a:gd name="connsiteX2" fmla="*/ 4469101 w 4469101"/>
              <a:gd name="connsiteY2" fmla="*/ 908222 h 1226027"/>
              <a:gd name="connsiteX3" fmla="*/ 1101709 w 4469101"/>
              <a:gd name="connsiteY3" fmla="*/ 914400 h 1226027"/>
              <a:gd name="connsiteX4" fmla="*/ 914082 w 4469101"/>
              <a:gd name="connsiteY4" fmla="*/ 1226027 h 1226027"/>
              <a:gd name="connsiteX5" fmla="*/ 719531 w 4469101"/>
              <a:gd name="connsiteY5" fmla="*/ 916061 h 1226027"/>
              <a:gd name="connsiteX6" fmla="*/ 1991 w 4469101"/>
              <a:gd name="connsiteY6" fmla="*/ 917550 h 1226027"/>
              <a:gd name="connsiteX7" fmla="*/ 700 w 4469101"/>
              <a:gd name="connsiteY7" fmla="*/ 0 h 1226027"/>
              <a:gd name="connsiteX0" fmla="*/ 700 w 4449639"/>
              <a:gd name="connsiteY0" fmla="*/ 0 h 1226027"/>
              <a:gd name="connsiteX1" fmla="*/ 4449639 w 4449639"/>
              <a:gd name="connsiteY1" fmla="*/ 0 h 1226027"/>
              <a:gd name="connsiteX2" fmla="*/ 4444774 w 4449639"/>
              <a:gd name="connsiteY2" fmla="*/ 908222 h 1226027"/>
              <a:gd name="connsiteX3" fmla="*/ 1101709 w 4449639"/>
              <a:gd name="connsiteY3" fmla="*/ 914400 h 1226027"/>
              <a:gd name="connsiteX4" fmla="*/ 914082 w 4449639"/>
              <a:gd name="connsiteY4" fmla="*/ 1226027 h 1226027"/>
              <a:gd name="connsiteX5" fmla="*/ 719531 w 4449639"/>
              <a:gd name="connsiteY5" fmla="*/ 916061 h 1226027"/>
              <a:gd name="connsiteX6" fmla="*/ 1991 w 4449639"/>
              <a:gd name="connsiteY6" fmla="*/ 917550 h 1226027"/>
              <a:gd name="connsiteX7" fmla="*/ 700 w 4449639"/>
              <a:gd name="connsiteY7" fmla="*/ 0 h 1226027"/>
              <a:gd name="connsiteX0" fmla="*/ 700 w 4449639"/>
              <a:gd name="connsiteY0" fmla="*/ 0 h 1226027"/>
              <a:gd name="connsiteX1" fmla="*/ 4449639 w 4449639"/>
              <a:gd name="connsiteY1" fmla="*/ 0 h 1226027"/>
              <a:gd name="connsiteX2" fmla="*/ 4430178 w 4449639"/>
              <a:gd name="connsiteY2" fmla="*/ 914401 h 1226027"/>
              <a:gd name="connsiteX3" fmla="*/ 1101709 w 4449639"/>
              <a:gd name="connsiteY3" fmla="*/ 914400 h 1226027"/>
              <a:gd name="connsiteX4" fmla="*/ 914082 w 4449639"/>
              <a:gd name="connsiteY4" fmla="*/ 1226027 h 1226027"/>
              <a:gd name="connsiteX5" fmla="*/ 719531 w 4449639"/>
              <a:gd name="connsiteY5" fmla="*/ 916061 h 1226027"/>
              <a:gd name="connsiteX6" fmla="*/ 1991 w 4449639"/>
              <a:gd name="connsiteY6" fmla="*/ 917550 h 1226027"/>
              <a:gd name="connsiteX7" fmla="*/ 700 w 4449639"/>
              <a:gd name="connsiteY7" fmla="*/ 0 h 1226027"/>
              <a:gd name="connsiteX0" fmla="*/ 700 w 4435042"/>
              <a:gd name="connsiteY0" fmla="*/ 6179 h 1232206"/>
              <a:gd name="connsiteX1" fmla="*/ 4435042 w 4435042"/>
              <a:gd name="connsiteY1" fmla="*/ 0 h 1232206"/>
              <a:gd name="connsiteX2" fmla="*/ 4430178 w 4435042"/>
              <a:gd name="connsiteY2" fmla="*/ 920580 h 1232206"/>
              <a:gd name="connsiteX3" fmla="*/ 1101709 w 4435042"/>
              <a:gd name="connsiteY3" fmla="*/ 920579 h 1232206"/>
              <a:gd name="connsiteX4" fmla="*/ 914082 w 4435042"/>
              <a:gd name="connsiteY4" fmla="*/ 1232206 h 1232206"/>
              <a:gd name="connsiteX5" fmla="*/ 719531 w 4435042"/>
              <a:gd name="connsiteY5" fmla="*/ 922240 h 1232206"/>
              <a:gd name="connsiteX6" fmla="*/ 1991 w 4435042"/>
              <a:gd name="connsiteY6" fmla="*/ 923729 h 1232206"/>
              <a:gd name="connsiteX7" fmla="*/ 700 w 4435042"/>
              <a:gd name="connsiteY7" fmla="*/ 6179 h 1232206"/>
              <a:gd name="connsiteX0" fmla="*/ 700 w 4444773"/>
              <a:gd name="connsiteY0" fmla="*/ 6179 h 1232206"/>
              <a:gd name="connsiteX1" fmla="*/ 4444773 w 4444773"/>
              <a:gd name="connsiteY1" fmla="*/ 0 h 1232206"/>
              <a:gd name="connsiteX2" fmla="*/ 4430178 w 4444773"/>
              <a:gd name="connsiteY2" fmla="*/ 920580 h 1232206"/>
              <a:gd name="connsiteX3" fmla="*/ 1101709 w 4444773"/>
              <a:gd name="connsiteY3" fmla="*/ 920579 h 1232206"/>
              <a:gd name="connsiteX4" fmla="*/ 914082 w 4444773"/>
              <a:gd name="connsiteY4" fmla="*/ 1232206 h 1232206"/>
              <a:gd name="connsiteX5" fmla="*/ 719531 w 4444773"/>
              <a:gd name="connsiteY5" fmla="*/ 922240 h 1232206"/>
              <a:gd name="connsiteX6" fmla="*/ 1991 w 4444773"/>
              <a:gd name="connsiteY6" fmla="*/ 923729 h 1232206"/>
              <a:gd name="connsiteX7" fmla="*/ 700 w 4444773"/>
              <a:gd name="connsiteY7" fmla="*/ 6179 h 1232206"/>
              <a:gd name="connsiteX0" fmla="*/ 700 w 4445243"/>
              <a:gd name="connsiteY0" fmla="*/ 6179 h 1232206"/>
              <a:gd name="connsiteX1" fmla="*/ 4444773 w 4445243"/>
              <a:gd name="connsiteY1" fmla="*/ 0 h 1232206"/>
              <a:gd name="connsiteX2" fmla="*/ 4444775 w 4445243"/>
              <a:gd name="connsiteY2" fmla="*/ 920580 h 1232206"/>
              <a:gd name="connsiteX3" fmla="*/ 1101709 w 4445243"/>
              <a:gd name="connsiteY3" fmla="*/ 920579 h 1232206"/>
              <a:gd name="connsiteX4" fmla="*/ 914082 w 4445243"/>
              <a:gd name="connsiteY4" fmla="*/ 1232206 h 1232206"/>
              <a:gd name="connsiteX5" fmla="*/ 719531 w 4445243"/>
              <a:gd name="connsiteY5" fmla="*/ 922240 h 1232206"/>
              <a:gd name="connsiteX6" fmla="*/ 1991 w 4445243"/>
              <a:gd name="connsiteY6" fmla="*/ 923729 h 1232206"/>
              <a:gd name="connsiteX7" fmla="*/ 700 w 4445243"/>
              <a:gd name="connsiteY7" fmla="*/ 6179 h 1232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5243" h="1232206">
                <a:moveTo>
                  <a:pt x="700" y="6179"/>
                </a:moveTo>
                <a:lnTo>
                  <a:pt x="4444773" y="0"/>
                </a:lnTo>
                <a:cubicBezTo>
                  <a:pt x="4443151" y="302741"/>
                  <a:pt x="4446397" y="617839"/>
                  <a:pt x="4444775" y="920580"/>
                </a:cubicBezTo>
                <a:lnTo>
                  <a:pt x="1101709" y="920579"/>
                </a:lnTo>
                <a:lnTo>
                  <a:pt x="914082" y="1232206"/>
                </a:lnTo>
                <a:lnTo>
                  <a:pt x="719531" y="922240"/>
                </a:lnTo>
                <a:lnTo>
                  <a:pt x="1991" y="923729"/>
                </a:lnTo>
                <a:cubicBezTo>
                  <a:pt x="4849" y="611119"/>
                  <a:pt x="-2158" y="318789"/>
                  <a:pt x="700" y="6179"/>
                </a:cubicBezTo>
                <a:close/>
              </a:path>
            </a:pathLst>
          </a:custGeom>
          <a:solidFill>
            <a:srgbClr val="FFFFFF"/>
          </a:solidFill>
          <a:ln w="76200" cap="flat" cmpd="sng" algn="ctr">
            <a:solidFill>
              <a:srgbClr val="CCECF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solidFill>
                  <a:sysClr val="windowText" lastClr="000000"/>
                </a:solidFill>
              </a:ln>
              <a:solidFill>
                <a:srgbClr val="FFFFFF"/>
              </a:solidFill>
              <a:effectLst/>
              <a:uLnTx/>
              <a:uFillTx/>
              <a:latin typeface="Arial"/>
              <a:ea typeface="+mn-ea"/>
              <a:cs typeface="+mn-cs"/>
            </a:endParaRPr>
          </a:p>
        </p:txBody>
      </p:sp>
      <p:pic>
        <p:nvPicPr>
          <p:cNvPr id="16" name="Picture 15">
            <a:extLst>
              <a:ext uri="{FF2B5EF4-FFF2-40B4-BE49-F238E27FC236}">
                <a16:creationId xmlns:a16="http://schemas.microsoft.com/office/drawing/2014/main" id="{DB56A202-8C63-42DD-8F6B-7E19441864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1815" y="4023008"/>
            <a:ext cx="2517928" cy="1340278"/>
          </a:xfrm>
          <a:prstGeom prst="rect">
            <a:avLst/>
          </a:prstGeom>
        </p:spPr>
      </p:pic>
      <p:pic>
        <p:nvPicPr>
          <p:cNvPr id="17" name="Picture 16">
            <a:extLst>
              <a:ext uri="{FF2B5EF4-FFF2-40B4-BE49-F238E27FC236}">
                <a16:creationId xmlns:a16="http://schemas.microsoft.com/office/drawing/2014/main" id="{5C084B98-55D8-4B38-9905-E18FAD3BD1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8539" y="3029136"/>
            <a:ext cx="2663732" cy="1340278"/>
          </a:xfrm>
          <a:prstGeom prst="rect">
            <a:avLst/>
          </a:prstGeom>
        </p:spPr>
      </p:pic>
      <p:pic>
        <p:nvPicPr>
          <p:cNvPr id="18" name="Picture 17">
            <a:extLst>
              <a:ext uri="{FF2B5EF4-FFF2-40B4-BE49-F238E27FC236}">
                <a16:creationId xmlns:a16="http://schemas.microsoft.com/office/drawing/2014/main" id="{517F2952-7AA2-40F6-AB8F-43C6BFFD4E14}"/>
              </a:ext>
            </a:extLst>
          </p:cNvPr>
          <p:cNvPicPr>
            <a:picLocks noChangeAspect="1"/>
          </p:cNvPicPr>
          <p:nvPr/>
        </p:nvPicPr>
        <p:blipFill rotWithShape="1">
          <a:blip r:embed="rId5">
            <a:extLst>
              <a:ext uri="{28A0092B-C50C-407E-A947-70E740481C1C}">
                <a14:useLocalDpi xmlns:a14="http://schemas.microsoft.com/office/drawing/2010/main" val="0"/>
              </a:ext>
            </a:extLst>
          </a:blip>
          <a:srcRect t="15459" b="23518"/>
          <a:stretch/>
        </p:blipFill>
        <p:spPr bwMode="gray">
          <a:xfrm>
            <a:off x="2328539" y="3251948"/>
            <a:ext cx="2663732" cy="817878"/>
          </a:xfrm>
          <a:prstGeom prst="rect">
            <a:avLst/>
          </a:prstGeom>
          <a:solidFill>
            <a:srgbClr val="FFFFFF"/>
          </a:solidFill>
        </p:spPr>
      </p:pic>
      <p:pic>
        <p:nvPicPr>
          <p:cNvPr id="19" name="Picture 18">
            <a:extLst>
              <a:ext uri="{FF2B5EF4-FFF2-40B4-BE49-F238E27FC236}">
                <a16:creationId xmlns:a16="http://schemas.microsoft.com/office/drawing/2014/main" id="{7CAA89A9-62F9-4230-B577-7F4271AF286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89394" y="1899139"/>
            <a:ext cx="866340" cy="740842"/>
          </a:xfrm>
          <a:prstGeom prst="rect">
            <a:avLst/>
          </a:prstGeom>
        </p:spPr>
      </p:pic>
      <p:pic>
        <p:nvPicPr>
          <p:cNvPr id="20" name="Picture 19">
            <a:extLst>
              <a:ext uri="{FF2B5EF4-FFF2-40B4-BE49-F238E27FC236}">
                <a16:creationId xmlns:a16="http://schemas.microsoft.com/office/drawing/2014/main" id="{0AD5E6A5-134A-4872-AD81-83214C7C1D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18024" y="1655487"/>
            <a:ext cx="5689841" cy="1350458"/>
          </a:xfrm>
          <a:prstGeom prst="rect">
            <a:avLst/>
          </a:prstGeom>
        </p:spPr>
      </p:pic>
    </p:spTree>
    <p:extLst>
      <p:ext uri="{BB962C8B-B14F-4D97-AF65-F5344CB8AC3E}">
        <p14:creationId xmlns:p14="http://schemas.microsoft.com/office/powerpoint/2010/main" val="1061360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2" presetClass="entr" presetSubtype="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750"/>
                                        <p:tgtEl>
                                          <p:spTgt spid="17"/>
                                        </p:tgtEl>
                                        <p:attrNameLst>
                                          <p:attrName>ppt_y</p:attrName>
                                        </p:attrNameLst>
                                      </p:cBhvr>
                                      <p:tavLst>
                                        <p:tav tm="0">
                                          <p:val>
                                            <p:strVal val="#ppt_y-#ppt_h*1.125000"/>
                                          </p:val>
                                        </p:tav>
                                        <p:tav tm="100000">
                                          <p:val>
                                            <p:strVal val="#ppt_y"/>
                                          </p:val>
                                        </p:tav>
                                      </p:tavLst>
                                    </p:anim>
                                    <p:animEffect transition="in" filter="wipe(down)">
                                      <p:cBhvr>
                                        <p:cTn id="11" dur="75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mph" presetSubtype="2" fill="hold" nodeType="clickEffect">
                                  <p:stCondLst>
                                    <p:cond delay="0"/>
                                  </p:stCondLst>
                                  <p:childTnLst>
                                    <p:animClr clrSpc="rgb" dir="cw">
                                      <p:cBhvr>
                                        <p:cTn id="15" dur="1000" fill="hold"/>
                                        <p:tgtEl>
                                          <p:spTgt spid="15"/>
                                        </p:tgtEl>
                                        <p:attrNameLst>
                                          <p:attrName>fillcolor</p:attrName>
                                        </p:attrNameLst>
                                      </p:cBhvr>
                                      <p:to>
                                        <a:srgbClr val="CCECF8"/>
                                      </p:to>
                                    </p:animClr>
                                    <p:set>
                                      <p:cBhvr>
                                        <p:cTn id="16" dur="1000" fill="hold"/>
                                        <p:tgtEl>
                                          <p:spTgt spid="15"/>
                                        </p:tgtEl>
                                        <p:attrNameLst>
                                          <p:attrName>fill.type</p:attrName>
                                        </p:attrNameLst>
                                      </p:cBhvr>
                                      <p:to>
                                        <p:strVal val="solid"/>
                                      </p:to>
                                    </p:set>
                                    <p:set>
                                      <p:cBhvr>
                                        <p:cTn id="17" dur="1000" fill="hold"/>
                                        <p:tgtEl>
                                          <p:spTgt spid="15"/>
                                        </p:tgtEl>
                                        <p:attrNameLst>
                                          <p:attrName>fill.on</p:attrName>
                                        </p:attrNameLst>
                                      </p:cBhvr>
                                      <p:to>
                                        <p:strVal val="true"/>
                                      </p:to>
                                    </p:set>
                                  </p:childTnLst>
                                </p:cTn>
                              </p:par>
                              <p:par>
                                <p:cTn id="18" presetID="10" presetClass="entr" presetSubtype="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750"/>
                                        <p:tgtEl>
                                          <p:spTgt spid="18"/>
                                        </p:tgtEl>
                                      </p:cBhvr>
                                    </p:animEffect>
                                  </p:childTnLst>
                                </p:cTn>
                              </p:par>
                              <p:par>
                                <p:cTn id="21" presetID="12" presetClass="entr" presetSubtype="1"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750"/>
                                        <p:tgtEl>
                                          <p:spTgt spid="16"/>
                                        </p:tgtEl>
                                        <p:attrNameLst>
                                          <p:attrName>ppt_y</p:attrName>
                                        </p:attrNameLst>
                                      </p:cBhvr>
                                      <p:tavLst>
                                        <p:tav tm="0">
                                          <p:val>
                                            <p:strVal val="#ppt_y-#ppt_h*1.125000"/>
                                          </p:val>
                                        </p:tav>
                                        <p:tav tm="100000">
                                          <p:val>
                                            <p:strVal val="#ppt_y"/>
                                          </p:val>
                                        </p:tav>
                                      </p:tavLst>
                                    </p:anim>
                                    <p:animEffect transition="in" filter="wipe(down)">
                                      <p:cBhvr>
                                        <p:cTn id="24"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6FED58-013D-4E73-BA12-3C3054EF54C9}"/>
              </a:ext>
            </a:extLst>
          </p:cNvPr>
          <p:cNvSpPr>
            <a:spLocks noGrp="1"/>
          </p:cNvSpPr>
          <p:nvPr>
            <p:ph type="body" sz="quarter" idx="26"/>
          </p:nvPr>
        </p:nvSpPr>
        <p:spPr/>
        <p:txBody>
          <a:bodyPr/>
          <a:lstStyle/>
          <a:p>
            <a:endParaRPr lang="en-US"/>
          </a:p>
        </p:txBody>
      </p:sp>
      <p:sp>
        <p:nvSpPr>
          <p:cNvPr id="4" name="Slide Number Placeholder 3">
            <a:extLst>
              <a:ext uri="{FF2B5EF4-FFF2-40B4-BE49-F238E27FC236}">
                <a16:creationId xmlns:a16="http://schemas.microsoft.com/office/drawing/2014/main" id="{439E9C78-65E4-44F2-8888-C10FED8E8359}"/>
              </a:ext>
            </a:extLst>
          </p:cNvPr>
          <p:cNvSpPr>
            <a:spLocks noGrp="1"/>
          </p:cNvSpPr>
          <p:nvPr>
            <p:ph type="sldNum" sz="quarter" idx="10"/>
          </p:nvPr>
        </p:nvSpPr>
        <p:spPr/>
        <p:txBody>
          <a:bodyPr/>
          <a:lstStyle/>
          <a:p>
            <a:fld id="{8DEE4CCE-E124-4EEF-808B-DF88997C2318}" type="slidenum">
              <a:rPr lang="en-US" smtClean="0"/>
              <a:t>16</a:t>
            </a:fld>
            <a:endParaRPr lang="en-US" dirty="0"/>
          </a:p>
        </p:txBody>
      </p:sp>
      <p:sp>
        <p:nvSpPr>
          <p:cNvPr id="5" name="Title 4">
            <a:extLst>
              <a:ext uri="{FF2B5EF4-FFF2-40B4-BE49-F238E27FC236}">
                <a16:creationId xmlns:a16="http://schemas.microsoft.com/office/drawing/2014/main" id="{3069E526-5060-4B5C-AEB5-E9F52823942E}"/>
              </a:ext>
            </a:extLst>
          </p:cNvPr>
          <p:cNvSpPr>
            <a:spLocks noGrp="1"/>
          </p:cNvSpPr>
          <p:nvPr>
            <p:ph type="title"/>
          </p:nvPr>
        </p:nvSpPr>
        <p:spPr/>
        <p:txBody>
          <a:bodyPr/>
          <a:lstStyle/>
          <a:p>
            <a:r>
              <a:rPr lang="en-US" dirty="0">
                <a:solidFill>
                  <a:srgbClr val="005598"/>
                </a:solidFill>
              </a:rPr>
              <a:t>Retirement Is Changing</a:t>
            </a:r>
            <a:br>
              <a:rPr lang="en-US" sz="3200" dirty="0">
                <a:solidFill>
                  <a:srgbClr val="005598"/>
                </a:solidFill>
              </a:rPr>
            </a:br>
            <a:br>
              <a:rPr lang="en-US" sz="2800" b="0" dirty="0">
                <a:solidFill>
                  <a:srgbClr val="005598"/>
                </a:solidFill>
              </a:rPr>
            </a:br>
            <a:endParaRPr lang="en-US" dirty="0"/>
          </a:p>
        </p:txBody>
      </p:sp>
      <p:sp>
        <p:nvSpPr>
          <p:cNvPr id="6" name="Text Placeholder 5">
            <a:extLst>
              <a:ext uri="{FF2B5EF4-FFF2-40B4-BE49-F238E27FC236}">
                <a16:creationId xmlns:a16="http://schemas.microsoft.com/office/drawing/2014/main" id="{ADBEEE90-8963-4490-AA0F-B8BE05D283B7}"/>
              </a:ext>
            </a:extLst>
          </p:cNvPr>
          <p:cNvSpPr>
            <a:spLocks noGrp="1"/>
          </p:cNvSpPr>
          <p:nvPr>
            <p:ph type="body" sz="quarter" idx="31"/>
          </p:nvPr>
        </p:nvSpPr>
        <p:spPr/>
        <p:txBody>
          <a:bodyPr/>
          <a:lstStyle/>
          <a:p>
            <a:r>
              <a:rPr lang="en-US" dirty="0"/>
              <a:t>You Are Not Rich Enough to Retire on CDs Alone</a:t>
            </a:r>
          </a:p>
        </p:txBody>
      </p:sp>
      <p:sp>
        <p:nvSpPr>
          <p:cNvPr id="21" name="Rectangle 20">
            <a:extLst>
              <a:ext uri="{FF2B5EF4-FFF2-40B4-BE49-F238E27FC236}">
                <a16:creationId xmlns:a16="http://schemas.microsoft.com/office/drawing/2014/main" id="{245632E7-D81B-46CA-A0E3-506BD8C87BBE}"/>
              </a:ext>
            </a:extLst>
          </p:cNvPr>
          <p:cNvSpPr/>
          <p:nvPr/>
        </p:nvSpPr>
        <p:spPr>
          <a:xfrm>
            <a:off x="1457890" y="1791044"/>
            <a:ext cx="5641848" cy="914400"/>
          </a:xfrm>
          <a:prstGeom prst="rect">
            <a:avLst/>
          </a:prstGeom>
          <a:solidFill>
            <a:srgbClr val="FFFFFF"/>
          </a:solidFill>
          <a:ln w="76200" cap="flat" cmpd="sng" algn="ctr">
            <a:solidFill>
              <a:srgbClr val="CCECF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pic>
        <p:nvPicPr>
          <p:cNvPr id="22" name="Picture 21">
            <a:extLst>
              <a:ext uri="{FF2B5EF4-FFF2-40B4-BE49-F238E27FC236}">
                <a16:creationId xmlns:a16="http://schemas.microsoft.com/office/drawing/2014/main" id="{15D121B0-ED9D-4C48-B429-1FA79AEA59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6061" y="4022890"/>
            <a:ext cx="3309855" cy="1334914"/>
          </a:xfrm>
          <a:prstGeom prst="rect">
            <a:avLst/>
          </a:prstGeom>
        </p:spPr>
      </p:pic>
      <p:sp>
        <p:nvSpPr>
          <p:cNvPr id="23" name="Freeform 19">
            <a:extLst>
              <a:ext uri="{FF2B5EF4-FFF2-40B4-BE49-F238E27FC236}">
                <a16:creationId xmlns:a16="http://schemas.microsoft.com/office/drawing/2014/main" id="{CD6E302B-3242-406E-8AF6-128A01BE51CB}"/>
              </a:ext>
            </a:extLst>
          </p:cNvPr>
          <p:cNvSpPr/>
          <p:nvPr/>
        </p:nvSpPr>
        <p:spPr>
          <a:xfrm>
            <a:off x="1443137" y="1784010"/>
            <a:ext cx="5644752" cy="1232206"/>
          </a:xfrm>
          <a:custGeom>
            <a:avLst/>
            <a:gdLst>
              <a:gd name="connsiteX0" fmla="*/ 0 w 4881966"/>
              <a:gd name="connsiteY0" fmla="*/ 0 h 1193370"/>
              <a:gd name="connsiteX1" fmla="*/ 4881966 w 4881966"/>
              <a:gd name="connsiteY1" fmla="*/ 0 h 1193370"/>
              <a:gd name="connsiteX2" fmla="*/ 4881966 w 4881966"/>
              <a:gd name="connsiteY2" fmla="*/ 914400 h 1193370"/>
              <a:gd name="connsiteX3" fmla="*/ 852406 w 4881966"/>
              <a:gd name="connsiteY3" fmla="*/ 914400 h 1193370"/>
              <a:gd name="connsiteX4" fmla="*/ 681925 w 4881966"/>
              <a:gd name="connsiteY4" fmla="*/ 1193370 h 1193370"/>
              <a:gd name="connsiteX5" fmla="*/ 495945 w 4881966"/>
              <a:gd name="connsiteY5" fmla="*/ 883403 h 1193370"/>
              <a:gd name="connsiteX6" fmla="*/ 0 w 4881966"/>
              <a:gd name="connsiteY6" fmla="*/ 883403 h 1193370"/>
              <a:gd name="connsiteX7" fmla="*/ 0 w 4881966"/>
              <a:gd name="connsiteY7" fmla="*/ 0 h 1193370"/>
              <a:gd name="connsiteX0" fmla="*/ 8573 w 4890539"/>
              <a:gd name="connsiteY0" fmla="*/ 0 h 1193370"/>
              <a:gd name="connsiteX1" fmla="*/ 4890539 w 4890539"/>
              <a:gd name="connsiteY1" fmla="*/ 0 h 1193370"/>
              <a:gd name="connsiteX2" fmla="*/ 4890539 w 4890539"/>
              <a:gd name="connsiteY2" fmla="*/ 914400 h 1193370"/>
              <a:gd name="connsiteX3" fmla="*/ 860979 w 4890539"/>
              <a:gd name="connsiteY3" fmla="*/ 914400 h 1193370"/>
              <a:gd name="connsiteX4" fmla="*/ 690498 w 4890539"/>
              <a:gd name="connsiteY4" fmla="*/ 1193370 h 1193370"/>
              <a:gd name="connsiteX5" fmla="*/ 504518 w 4890539"/>
              <a:gd name="connsiteY5" fmla="*/ 883403 h 1193370"/>
              <a:gd name="connsiteX6" fmla="*/ 0 w 4890539"/>
              <a:gd name="connsiteY6" fmla="*/ 937831 h 1193370"/>
              <a:gd name="connsiteX7" fmla="*/ 8573 w 4890539"/>
              <a:gd name="connsiteY7" fmla="*/ 0 h 1193370"/>
              <a:gd name="connsiteX0" fmla="*/ 8573 w 4890539"/>
              <a:gd name="connsiteY0" fmla="*/ 0 h 1193370"/>
              <a:gd name="connsiteX1" fmla="*/ 4890539 w 4890539"/>
              <a:gd name="connsiteY1" fmla="*/ 0 h 1193370"/>
              <a:gd name="connsiteX2" fmla="*/ 4890539 w 4890539"/>
              <a:gd name="connsiteY2" fmla="*/ 914400 h 1193370"/>
              <a:gd name="connsiteX3" fmla="*/ 860979 w 4890539"/>
              <a:gd name="connsiteY3" fmla="*/ 914400 h 1193370"/>
              <a:gd name="connsiteX4" fmla="*/ 690498 w 4890539"/>
              <a:gd name="connsiteY4" fmla="*/ 1193370 h 1193370"/>
              <a:gd name="connsiteX5" fmla="*/ 504518 w 4890539"/>
              <a:gd name="connsiteY5" fmla="*/ 937832 h 1193370"/>
              <a:gd name="connsiteX6" fmla="*/ 0 w 4890539"/>
              <a:gd name="connsiteY6" fmla="*/ 937831 h 1193370"/>
              <a:gd name="connsiteX7" fmla="*/ 8573 w 4890539"/>
              <a:gd name="connsiteY7" fmla="*/ 0 h 1193370"/>
              <a:gd name="connsiteX0" fmla="*/ 8573 w 4890539"/>
              <a:gd name="connsiteY0" fmla="*/ 0 h 1193370"/>
              <a:gd name="connsiteX1" fmla="*/ 4890539 w 4890539"/>
              <a:gd name="connsiteY1" fmla="*/ 0 h 1193370"/>
              <a:gd name="connsiteX2" fmla="*/ 4890539 w 4890539"/>
              <a:gd name="connsiteY2" fmla="*/ 914400 h 1193370"/>
              <a:gd name="connsiteX3" fmla="*/ 860979 w 4890539"/>
              <a:gd name="connsiteY3" fmla="*/ 914400 h 1193370"/>
              <a:gd name="connsiteX4" fmla="*/ 690498 w 4890539"/>
              <a:gd name="connsiteY4" fmla="*/ 1193370 h 1193370"/>
              <a:gd name="connsiteX5" fmla="*/ 504518 w 4890539"/>
              <a:gd name="connsiteY5" fmla="*/ 937832 h 1193370"/>
              <a:gd name="connsiteX6" fmla="*/ 0 w 4890539"/>
              <a:gd name="connsiteY6" fmla="*/ 926945 h 1193370"/>
              <a:gd name="connsiteX7" fmla="*/ 8573 w 4890539"/>
              <a:gd name="connsiteY7" fmla="*/ 0 h 1193370"/>
              <a:gd name="connsiteX0" fmla="*/ 8573 w 4890539"/>
              <a:gd name="connsiteY0" fmla="*/ 0 h 1193370"/>
              <a:gd name="connsiteX1" fmla="*/ 4890539 w 4890539"/>
              <a:gd name="connsiteY1" fmla="*/ 0 h 1193370"/>
              <a:gd name="connsiteX2" fmla="*/ 4890539 w 4890539"/>
              <a:gd name="connsiteY2" fmla="*/ 914400 h 1193370"/>
              <a:gd name="connsiteX3" fmla="*/ 860979 w 4890539"/>
              <a:gd name="connsiteY3" fmla="*/ 914400 h 1193370"/>
              <a:gd name="connsiteX4" fmla="*/ 690498 w 4890539"/>
              <a:gd name="connsiteY4" fmla="*/ 1193370 h 1193370"/>
              <a:gd name="connsiteX5" fmla="*/ 504518 w 4890539"/>
              <a:gd name="connsiteY5" fmla="*/ 916061 h 1193370"/>
              <a:gd name="connsiteX6" fmla="*/ 0 w 4890539"/>
              <a:gd name="connsiteY6" fmla="*/ 926945 h 1193370"/>
              <a:gd name="connsiteX7" fmla="*/ 8573 w 4890539"/>
              <a:gd name="connsiteY7" fmla="*/ 0 h 1193370"/>
              <a:gd name="connsiteX0" fmla="*/ 8573 w 4890539"/>
              <a:gd name="connsiteY0" fmla="*/ 0 h 1258684"/>
              <a:gd name="connsiteX1" fmla="*/ 4890539 w 4890539"/>
              <a:gd name="connsiteY1" fmla="*/ 0 h 1258684"/>
              <a:gd name="connsiteX2" fmla="*/ 4890539 w 4890539"/>
              <a:gd name="connsiteY2" fmla="*/ 914400 h 1258684"/>
              <a:gd name="connsiteX3" fmla="*/ 860979 w 4890539"/>
              <a:gd name="connsiteY3" fmla="*/ 914400 h 1258684"/>
              <a:gd name="connsiteX4" fmla="*/ 930528 w 4890539"/>
              <a:gd name="connsiteY4" fmla="*/ 1258684 h 1258684"/>
              <a:gd name="connsiteX5" fmla="*/ 504518 w 4890539"/>
              <a:gd name="connsiteY5" fmla="*/ 916061 h 1258684"/>
              <a:gd name="connsiteX6" fmla="*/ 0 w 4890539"/>
              <a:gd name="connsiteY6" fmla="*/ 926945 h 1258684"/>
              <a:gd name="connsiteX7" fmla="*/ 8573 w 4890539"/>
              <a:gd name="connsiteY7" fmla="*/ 0 h 1258684"/>
              <a:gd name="connsiteX0" fmla="*/ 8573 w 4890539"/>
              <a:gd name="connsiteY0" fmla="*/ 0 h 1258684"/>
              <a:gd name="connsiteX1" fmla="*/ 4890539 w 4890539"/>
              <a:gd name="connsiteY1" fmla="*/ 0 h 1258684"/>
              <a:gd name="connsiteX2" fmla="*/ 4890539 w 4890539"/>
              <a:gd name="connsiteY2" fmla="*/ 914400 h 1258684"/>
              <a:gd name="connsiteX3" fmla="*/ 1092437 w 4890539"/>
              <a:gd name="connsiteY3" fmla="*/ 903514 h 1258684"/>
              <a:gd name="connsiteX4" fmla="*/ 930528 w 4890539"/>
              <a:gd name="connsiteY4" fmla="*/ 1258684 h 1258684"/>
              <a:gd name="connsiteX5" fmla="*/ 504518 w 4890539"/>
              <a:gd name="connsiteY5" fmla="*/ 916061 h 1258684"/>
              <a:gd name="connsiteX6" fmla="*/ 0 w 4890539"/>
              <a:gd name="connsiteY6" fmla="*/ 926945 h 1258684"/>
              <a:gd name="connsiteX7" fmla="*/ 8573 w 4890539"/>
              <a:gd name="connsiteY7" fmla="*/ 0 h 1258684"/>
              <a:gd name="connsiteX0" fmla="*/ 8573 w 4890539"/>
              <a:gd name="connsiteY0" fmla="*/ 0 h 1258684"/>
              <a:gd name="connsiteX1" fmla="*/ 4890539 w 4890539"/>
              <a:gd name="connsiteY1" fmla="*/ 0 h 1258684"/>
              <a:gd name="connsiteX2" fmla="*/ 4890539 w 4890539"/>
              <a:gd name="connsiteY2" fmla="*/ 914400 h 1258684"/>
              <a:gd name="connsiteX3" fmla="*/ 1092437 w 4890539"/>
              <a:gd name="connsiteY3" fmla="*/ 903514 h 1258684"/>
              <a:gd name="connsiteX4" fmla="*/ 930528 w 4890539"/>
              <a:gd name="connsiteY4" fmla="*/ 1258684 h 1258684"/>
              <a:gd name="connsiteX5" fmla="*/ 753121 w 4890539"/>
              <a:gd name="connsiteY5" fmla="*/ 905175 h 1258684"/>
              <a:gd name="connsiteX6" fmla="*/ 0 w 4890539"/>
              <a:gd name="connsiteY6" fmla="*/ 926945 h 1258684"/>
              <a:gd name="connsiteX7" fmla="*/ 8573 w 4890539"/>
              <a:gd name="connsiteY7" fmla="*/ 0 h 1258684"/>
              <a:gd name="connsiteX0" fmla="*/ 8573 w 4890539"/>
              <a:gd name="connsiteY0" fmla="*/ 0 h 1258684"/>
              <a:gd name="connsiteX1" fmla="*/ 4890539 w 4890539"/>
              <a:gd name="connsiteY1" fmla="*/ 0 h 1258684"/>
              <a:gd name="connsiteX2" fmla="*/ 4890539 w 4890539"/>
              <a:gd name="connsiteY2" fmla="*/ 914400 h 1258684"/>
              <a:gd name="connsiteX3" fmla="*/ 1092437 w 4890539"/>
              <a:gd name="connsiteY3" fmla="*/ 903514 h 1258684"/>
              <a:gd name="connsiteX4" fmla="*/ 930528 w 4890539"/>
              <a:gd name="connsiteY4" fmla="*/ 1258684 h 1258684"/>
              <a:gd name="connsiteX5" fmla="*/ 727404 w 4890539"/>
              <a:gd name="connsiteY5" fmla="*/ 916061 h 1258684"/>
              <a:gd name="connsiteX6" fmla="*/ 0 w 4890539"/>
              <a:gd name="connsiteY6" fmla="*/ 926945 h 1258684"/>
              <a:gd name="connsiteX7" fmla="*/ 8573 w 4890539"/>
              <a:gd name="connsiteY7" fmla="*/ 0 h 1258684"/>
              <a:gd name="connsiteX0" fmla="*/ 8573 w 4890539"/>
              <a:gd name="connsiteY0" fmla="*/ 0 h 1258684"/>
              <a:gd name="connsiteX1" fmla="*/ 4890539 w 4890539"/>
              <a:gd name="connsiteY1" fmla="*/ 0 h 1258684"/>
              <a:gd name="connsiteX2" fmla="*/ 4890539 w 4890539"/>
              <a:gd name="connsiteY2" fmla="*/ 914400 h 1258684"/>
              <a:gd name="connsiteX3" fmla="*/ 1083865 w 4890539"/>
              <a:gd name="connsiteY3" fmla="*/ 936171 h 1258684"/>
              <a:gd name="connsiteX4" fmla="*/ 930528 w 4890539"/>
              <a:gd name="connsiteY4" fmla="*/ 1258684 h 1258684"/>
              <a:gd name="connsiteX5" fmla="*/ 727404 w 4890539"/>
              <a:gd name="connsiteY5" fmla="*/ 916061 h 1258684"/>
              <a:gd name="connsiteX6" fmla="*/ 0 w 4890539"/>
              <a:gd name="connsiteY6" fmla="*/ 926945 h 1258684"/>
              <a:gd name="connsiteX7" fmla="*/ 8573 w 4890539"/>
              <a:gd name="connsiteY7" fmla="*/ 0 h 1258684"/>
              <a:gd name="connsiteX0" fmla="*/ 8573 w 4890539"/>
              <a:gd name="connsiteY0" fmla="*/ 0 h 1258684"/>
              <a:gd name="connsiteX1" fmla="*/ 4890539 w 4890539"/>
              <a:gd name="connsiteY1" fmla="*/ 0 h 1258684"/>
              <a:gd name="connsiteX2" fmla="*/ 4890539 w 4890539"/>
              <a:gd name="connsiteY2" fmla="*/ 914400 h 1258684"/>
              <a:gd name="connsiteX3" fmla="*/ 1109582 w 4890539"/>
              <a:gd name="connsiteY3" fmla="*/ 914400 h 1258684"/>
              <a:gd name="connsiteX4" fmla="*/ 930528 w 4890539"/>
              <a:gd name="connsiteY4" fmla="*/ 1258684 h 1258684"/>
              <a:gd name="connsiteX5" fmla="*/ 727404 w 4890539"/>
              <a:gd name="connsiteY5" fmla="*/ 916061 h 1258684"/>
              <a:gd name="connsiteX6" fmla="*/ 0 w 4890539"/>
              <a:gd name="connsiteY6" fmla="*/ 926945 h 1258684"/>
              <a:gd name="connsiteX7" fmla="*/ 8573 w 4890539"/>
              <a:gd name="connsiteY7" fmla="*/ 0 h 1258684"/>
              <a:gd name="connsiteX0" fmla="*/ 8573 w 4890539"/>
              <a:gd name="connsiteY0" fmla="*/ 0 h 1226027"/>
              <a:gd name="connsiteX1" fmla="*/ 4890539 w 4890539"/>
              <a:gd name="connsiteY1" fmla="*/ 0 h 1226027"/>
              <a:gd name="connsiteX2" fmla="*/ 4890539 w 4890539"/>
              <a:gd name="connsiteY2" fmla="*/ 914400 h 1226027"/>
              <a:gd name="connsiteX3" fmla="*/ 1109582 w 4890539"/>
              <a:gd name="connsiteY3" fmla="*/ 914400 h 1226027"/>
              <a:gd name="connsiteX4" fmla="*/ 921955 w 4890539"/>
              <a:gd name="connsiteY4" fmla="*/ 1226027 h 1226027"/>
              <a:gd name="connsiteX5" fmla="*/ 727404 w 4890539"/>
              <a:gd name="connsiteY5" fmla="*/ 916061 h 1226027"/>
              <a:gd name="connsiteX6" fmla="*/ 0 w 4890539"/>
              <a:gd name="connsiteY6" fmla="*/ 926945 h 1226027"/>
              <a:gd name="connsiteX7" fmla="*/ 8573 w 4890539"/>
              <a:gd name="connsiteY7" fmla="*/ 0 h 1226027"/>
              <a:gd name="connsiteX0" fmla="*/ 3641 w 4885607"/>
              <a:gd name="connsiteY0" fmla="*/ 0 h 1226027"/>
              <a:gd name="connsiteX1" fmla="*/ 4885607 w 4885607"/>
              <a:gd name="connsiteY1" fmla="*/ 0 h 1226027"/>
              <a:gd name="connsiteX2" fmla="*/ 4885607 w 4885607"/>
              <a:gd name="connsiteY2" fmla="*/ 914400 h 1226027"/>
              <a:gd name="connsiteX3" fmla="*/ 1104650 w 4885607"/>
              <a:gd name="connsiteY3" fmla="*/ 914400 h 1226027"/>
              <a:gd name="connsiteX4" fmla="*/ 917023 w 4885607"/>
              <a:gd name="connsiteY4" fmla="*/ 1226027 h 1226027"/>
              <a:gd name="connsiteX5" fmla="*/ 722472 w 4885607"/>
              <a:gd name="connsiteY5" fmla="*/ 916061 h 1226027"/>
              <a:gd name="connsiteX6" fmla="*/ 0 w 4885607"/>
              <a:gd name="connsiteY6" fmla="*/ 923813 h 1226027"/>
              <a:gd name="connsiteX7" fmla="*/ 3641 w 4885607"/>
              <a:gd name="connsiteY7" fmla="*/ 0 h 1226027"/>
              <a:gd name="connsiteX0" fmla="*/ 700 w 4882666"/>
              <a:gd name="connsiteY0" fmla="*/ 0 h 1226027"/>
              <a:gd name="connsiteX1" fmla="*/ 4882666 w 4882666"/>
              <a:gd name="connsiteY1" fmla="*/ 0 h 1226027"/>
              <a:gd name="connsiteX2" fmla="*/ 4882666 w 4882666"/>
              <a:gd name="connsiteY2" fmla="*/ 914400 h 1226027"/>
              <a:gd name="connsiteX3" fmla="*/ 1101709 w 4882666"/>
              <a:gd name="connsiteY3" fmla="*/ 914400 h 1226027"/>
              <a:gd name="connsiteX4" fmla="*/ 914082 w 4882666"/>
              <a:gd name="connsiteY4" fmla="*/ 1226027 h 1226027"/>
              <a:gd name="connsiteX5" fmla="*/ 719531 w 4882666"/>
              <a:gd name="connsiteY5" fmla="*/ 916061 h 1226027"/>
              <a:gd name="connsiteX6" fmla="*/ 1991 w 4882666"/>
              <a:gd name="connsiteY6" fmla="*/ 923813 h 1226027"/>
              <a:gd name="connsiteX7" fmla="*/ 700 w 4882666"/>
              <a:gd name="connsiteY7" fmla="*/ 0 h 1226027"/>
              <a:gd name="connsiteX0" fmla="*/ 700 w 4882666"/>
              <a:gd name="connsiteY0" fmla="*/ 0 h 1226027"/>
              <a:gd name="connsiteX1" fmla="*/ 4882666 w 4882666"/>
              <a:gd name="connsiteY1" fmla="*/ 0 h 1226027"/>
              <a:gd name="connsiteX2" fmla="*/ 4882666 w 4882666"/>
              <a:gd name="connsiteY2" fmla="*/ 914400 h 1226027"/>
              <a:gd name="connsiteX3" fmla="*/ 1101709 w 4882666"/>
              <a:gd name="connsiteY3" fmla="*/ 914400 h 1226027"/>
              <a:gd name="connsiteX4" fmla="*/ 914082 w 4882666"/>
              <a:gd name="connsiteY4" fmla="*/ 1226027 h 1226027"/>
              <a:gd name="connsiteX5" fmla="*/ 719531 w 4882666"/>
              <a:gd name="connsiteY5" fmla="*/ 916061 h 1226027"/>
              <a:gd name="connsiteX6" fmla="*/ 1991 w 4882666"/>
              <a:gd name="connsiteY6" fmla="*/ 917550 h 1226027"/>
              <a:gd name="connsiteX7" fmla="*/ 700 w 4882666"/>
              <a:gd name="connsiteY7" fmla="*/ 0 h 1226027"/>
              <a:gd name="connsiteX0" fmla="*/ 700 w 4882666"/>
              <a:gd name="connsiteY0" fmla="*/ 0 h 1226027"/>
              <a:gd name="connsiteX1" fmla="*/ 4464235 w 4882666"/>
              <a:gd name="connsiteY1" fmla="*/ 0 h 1226027"/>
              <a:gd name="connsiteX2" fmla="*/ 4882666 w 4882666"/>
              <a:gd name="connsiteY2" fmla="*/ 914400 h 1226027"/>
              <a:gd name="connsiteX3" fmla="*/ 1101709 w 4882666"/>
              <a:gd name="connsiteY3" fmla="*/ 914400 h 1226027"/>
              <a:gd name="connsiteX4" fmla="*/ 914082 w 4882666"/>
              <a:gd name="connsiteY4" fmla="*/ 1226027 h 1226027"/>
              <a:gd name="connsiteX5" fmla="*/ 719531 w 4882666"/>
              <a:gd name="connsiteY5" fmla="*/ 916061 h 1226027"/>
              <a:gd name="connsiteX6" fmla="*/ 1991 w 4882666"/>
              <a:gd name="connsiteY6" fmla="*/ 917550 h 1226027"/>
              <a:gd name="connsiteX7" fmla="*/ 700 w 4882666"/>
              <a:gd name="connsiteY7" fmla="*/ 0 h 1226027"/>
              <a:gd name="connsiteX0" fmla="*/ 700 w 4469101"/>
              <a:gd name="connsiteY0" fmla="*/ 0 h 1226027"/>
              <a:gd name="connsiteX1" fmla="*/ 4464235 w 4469101"/>
              <a:gd name="connsiteY1" fmla="*/ 0 h 1226027"/>
              <a:gd name="connsiteX2" fmla="*/ 4469101 w 4469101"/>
              <a:gd name="connsiteY2" fmla="*/ 908222 h 1226027"/>
              <a:gd name="connsiteX3" fmla="*/ 1101709 w 4469101"/>
              <a:gd name="connsiteY3" fmla="*/ 914400 h 1226027"/>
              <a:gd name="connsiteX4" fmla="*/ 914082 w 4469101"/>
              <a:gd name="connsiteY4" fmla="*/ 1226027 h 1226027"/>
              <a:gd name="connsiteX5" fmla="*/ 719531 w 4469101"/>
              <a:gd name="connsiteY5" fmla="*/ 916061 h 1226027"/>
              <a:gd name="connsiteX6" fmla="*/ 1991 w 4469101"/>
              <a:gd name="connsiteY6" fmla="*/ 917550 h 1226027"/>
              <a:gd name="connsiteX7" fmla="*/ 700 w 4469101"/>
              <a:gd name="connsiteY7" fmla="*/ 0 h 1226027"/>
              <a:gd name="connsiteX0" fmla="*/ 700 w 4469101"/>
              <a:gd name="connsiteY0" fmla="*/ 0 h 1226027"/>
              <a:gd name="connsiteX1" fmla="*/ 4449639 w 4469101"/>
              <a:gd name="connsiteY1" fmla="*/ 0 h 1226027"/>
              <a:gd name="connsiteX2" fmla="*/ 4469101 w 4469101"/>
              <a:gd name="connsiteY2" fmla="*/ 908222 h 1226027"/>
              <a:gd name="connsiteX3" fmla="*/ 1101709 w 4469101"/>
              <a:gd name="connsiteY3" fmla="*/ 914400 h 1226027"/>
              <a:gd name="connsiteX4" fmla="*/ 914082 w 4469101"/>
              <a:gd name="connsiteY4" fmla="*/ 1226027 h 1226027"/>
              <a:gd name="connsiteX5" fmla="*/ 719531 w 4469101"/>
              <a:gd name="connsiteY5" fmla="*/ 916061 h 1226027"/>
              <a:gd name="connsiteX6" fmla="*/ 1991 w 4469101"/>
              <a:gd name="connsiteY6" fmla="*/ 917550 h 1226027"/>
              <a:gd name="connsiteX7" fmla="*/ 700 w 4469101"/>
              <a:gd name="connsiteY7" fmla="*/ 0 h 1226027"/>
              <a:gd name="connsiteX0" fmla="*/ 700 w 4449639"/>
              <a:gd name="connsiteY0" fmla="*/ 0 h 1226027"/>
              <a:gd name="connsiteX1" fmla="*/ 4449639 w 4449639"/>
              <a:gd name="connsiteY1" fmla="*/ 0 h 1226027"/>
              <a:gd name="connsiteX2" fmla="*/ 4444774 w 4449639"/>
              <a:gd name="connsiteY2" fmla="*/ 908222 h 1226027"/>
              <a:gd name="connsiteX3" fmla="*/ 1101709 w 4449639"/>
              <a:gd name="connsiteY3" fmla="*/ 914400 h 1226027"/>
              <a:gd name="connsiteX4" fmla="*/ 914082 w 4449639"/>
              <a:gd name="connsiteY4" fmla="*/ 1226027 h 1226027"/>
              <a:gd name="connsiteX5" fmla="*/ 719531 w 4449639"/>
              <a:gd name="connsiteY5" fmla="*/ 916061 h 1226027"/>
              <a:gd name="connsiteX6" fmla="*/ 1991 w 4449639"/>
              <a:gd name="connsiteY6" fmla="*/ 917550 h 1226027"/>
              <a:gd name="connsiteX7" fmla="*/ 700 w 4449639"/>
              <a:gd name="connsiteY7" fmla="*/ 0 h 1226027"/>
              <a:gd name="connsiteX0" fmla="*/ 700 w 4449639"/>
              <a:gd name="connsiteY0" fmla="*/ 0 h 1226027"/>
              <a:gd name="connsiteX1" fmla="*/ 4449639 w 4449639"/>
              <a:gd name="connsiteY1" fmla="*/ 0 h 1226027"/>
              <a:gd name="connsiteX2" fmla="*/ 4430178 w 4449639"/>
              <a:gd name="connsiteY2" fmla="*/ 914401 h 1226027"/>
              <a:gd name="connsiteX3" fmla="*/ 1101709 w 4449639"/>
              <a:gd name="connsiteY3" fmla="*/ 914400 h 1226027"/>
              <a:gd name="connsiteX4" fmla="*/ 914082 w 4449639"/>
              <a:gd name="connsiteY4" fmla="*/ 1226027 h 1226027"/>
              <a:gd name="connsiteX5" fmla="*/ 719531 w 4449639"/>
              <a:gd name="connsiteY5" fmla="*/ 916061 h 1226027"/>
              <a:gd name="connsiteX6" fmla="*/ 1991 w 4449639"/>
              <a:gd name="connsiteY6" fmla="*/ 917550 h 1226027"/>
              <a:gd name="connsiteX7" fmla="*/ 700 w 4449639"/>
              <a:gd name="connsiteY7" fmla="*/ 0 h 1226027"/>
              <a:gd name="connsiteX0" fmla="*/ 700 w 4435042"/>
              <a:gd name="connsiteY0" fmla="*/ 6179 h 1232206"/>
              <a:gd name="connsiteX1" fmla="*/ 4435042 w 4435042"/>
              <a:gd name="connsiteY1" fmla="*/ 0 h 1232206"/>
              <a:gd name="connsiteX2" fmla="*/ 4430178 w 4435042"/>
              <a:gd name="connsiteY2" fmla="*/ 920580 h 1232206"/>
              <a:gd name="connsiteX3" fmla="*/ 1101709 w 4435042"/>
              <a:gd name="connsiteY3" fmla="*/ 920579 h 1232206"/>
              <a:gd name="connsiteX4" fmla="*/ 914082 w 4435042"/>
              <a:gd name="connsiteY4" fmla="*/ 1232206 h 1232206"/>
              <a:gd name="connsiteX5" fmla="*/ 719531 w 4435042"/>
              <a:gd name="connsiteY5" fmla="*/ 922240 h 1232206"/>
              <a:gd name="connsiteX6" fmla="*/ 1991 w 4435042"/>
              <a:gd name="connsiteY6" fmla="*/ 923729 h 1232206"/>
              <a:gd name="connsiteX7" fmla="*/ 700 w 4435042"/>
              <a:gd name="connsiteY7" fmla="*/ 6179 h 1232206"/>
              <a:gd name="connsiteX0" fmla="*/ 700 w 4444773"/>
              <a:gd name="connsiteY0" fmla="*/ 6179 h 1232206"/>
              <a:gd name="connsiteX1" fmla="*/ 4444773 w 4444773"/>
              <a:gd name="connsiteY1" fmla="*/ 0 h 1232206"/>
              <a:gd name="connsiteX2" fmla="*/ 4430178 w 4444773"/>
              <a:gd name="connsiteY2" fmla="*/ 920580 h 1232206"/>
              <a:gd name="connsiteX3" fmla="*/ 1101709 w 4444773"/>
              <a:gd name="connsiteY3" fmla="*/ 920579 h 1232206"/>
              <a:gd name="connsiteX4" fmla="*/ 914082 w 4444773"/>
              <a:gd name="connsiteY4" fmla="*/ 1232206 h 1232206"/>
              <a:gd name="connsiteX5" fmla="*/ 719531 w 4444773"/>
              <a:gd name="connsiteY5" fmla="*/ 922240 h 1232206"/>
              <a:gd name="connsiteX6" fmla="*/ 1991 w 4444773"/>
              <a:gd name="connsiteY6" fmla="*/ 923729 h 1232206"/>
              <a:gd name="connsiteX7" fmla="*/ 700 w 4444773"/>
              <a:gd name="connsiteY7" fmla="*/ 6179 h 1232206"/>
              <a:gd name="connsiteX0" fmla="*/ 700 w 4445243"/>
              <a:gd name="connsiteY0" fmla="*/ 6179 h 1232206"/>
              <a:gd name="connsiteX1" fmla="*/ 4444773 w 4445243"/>
              <a:gd name="connsiteY1" fmla="*/ 0 h 1232206"/>
              <a:gd name="connsiteX2" fmla="*/ 4444775 w 4445243"/>
              <a:gd name="connsiteY2" fmla="*/ 920580 h 1232206"/>
              <a:gd name="connsiteX3" fmla="*/ 1101709 w 4445243"/>
              <a:gd name="connsiteY3" fmla="*/ 920579 h 1232206"/>
              <a:gd name="connsiteX4" fmla="*/ 914082 w 4445243"/>
              <a:gd name="connsiteY4" fmla="*/ 1232206 h 1232206"/>
              <a:gd name="connsiteX5" fmla="*/ 719531 w 4445243"/>
              <a:gd name="connsiteY5" fmla="*/ 922240 h 1232206"/>
              <a:gd name="connsiteX6" fmla="*/ 1991 w 4445243"/>
              <a:gd name="connsiteY6" fmla="*/ 923729 h 1232206"/>
              <a:gd name="connsiteX7" fmla="*/ 700 w 4445243"/>
              <a:gd name="connsiteY7" fmla="*/ 6179 h 1232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5243" h="1232206">
                <a:moveTo>
                  <a:pt x="700" y="6179"/>
                </a:moveTo>
                <a:lnTo>
                  <a:pt x="4444773" y="0"/>
                </a:lnTo>
                <a:cubicBezTo>
                  <a:pt x="4443151" y="302741"/>
                  <a:pt x="4446397" y="617839"/>
                  <a:pt x="4444775" y="920580"/>
                </a:cubicBezTo>
                <a:lnTo>
                  <a:pt x="1101709" y="920579"/>
                </a:lnTo>
                <a:lnTo>
                  <a:pt x="914082" y="1232206"/>
                </a:lnTo>
                <a:lnTo>
                  <a:pt x="719531" y="922240"/>
                </a:lnTo>
                <a:lnTo>
                  <a:pt x="1991" y="923729"/>
                </a:lnTo>
                <a:cubicBezTo>
                  <a:pt x="4849" y="611119"/>
                  <a:pt x="-2158" y="318789"/>
                  <a:pt x="700" y="6179"/>
                </a:cubicBezTo>
                <a:close/>
              </a:path>
            </a:pathLst>
          </a:custGeom>
          <a:solidFill>
            <a:srgbClr val="FFFFFF"/>
          </a:solidFill>
          <a:ln w="76200" cap="flat" cmpd="sng" algn="ctr">
            <a:solidFill>
              <a:srgbClr val="CCECF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solidFill>
                  <a:sysClr val="windowText" lastClr="000000"/>
                </a:solidFill>
              </a:ln>
              <a:solidFill>
                <a:srgbClr val="FFFFFF"/>
              </a:solidFill>
              <a:effectLst/>
              <a:uLnTx/>
              <a:uFillTx/>
              <a:latin typeface="Arial"/>
              <a:ea typeface="+mn-ea"/>
              <a:cs typeface="+mn-cs"/>
            </a:endParaRPr>
          </a:p>
        </p:txBody>
      </p:sp>
      <p:pic>
        <p:nvPicPr>
          <p:cNvPr id="24" name="Picture 23">
            <a:extLst>
              <a:ext uri="{FF2B5EF4-FFF2-40B4-BE49-F238E27FC236}">
                <a16:creationId xmlns:a16="http://schemas.microsoft.com/office/drawing/2014/main" id="{18219ED0-231E-4621-9A67-A195720FF7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0768" y="3042903"/>
            <a:ext cx="3590247" cy="1334914"/>
          </a:xfrm>
          <a:prstGeom prst="rect">
            <a:avLst/>
          </a:prstGeom>
        </p:spPr>
      </p:pic>
      <p:pic>
        <p:nvPicPr>
          <p:cNvPr id="25" name="Picture 24">
            <a:extLst>
              <a:ext uri="{FF2B5EF4-FFF2-40B4-BE49-F238E27FC236}">
                <a16:creationId xmlns:a16="http://schemas.microsoft.com/office/drawing/2014/main" id="{F1AF7077-7E39-4B4F-ABFA-1CE3E06CCB5F}"/>
              </a:ext>
            </a:extLst>
          </p:cNvPr>
          <p:cNvPicPr>
            <a:picLocks noChangeAspect="1"/>
          </p:cNvPicPr>
          <p:nvPr/>
        </p:nvPicPr>
        <p:blipFill rotWithShape="1">
          <a:blip r:embed="rId5">
            <a:extLst>
              <a:ext uri="{28A0092B-C50C-407E-A947-70E740481C1C}">
                <a14:useLocalDpi xmlns:a14="http://schemas.microsoft.com/office/drawing/2010/main" val="0"/>
              </a:ext>
            </a:extLst>
          </a:blip>
          <a:srcRect t="14090" b="17411"/>
          <a:stretch/>
        </p:blipFill>
        <p:spPr bwMode="gray">
          <a:xfrm>
            <a:off x="2330129" y="3235571"/>
            <a:ext cx="3590247" cy="914400"/>
          </a:xfrm>
          <a:prstGeom prst="rect">
            <a:avLst/>
          </a:prstGeom>
          <a:solidFill>
            <a:srgbClr val="FFFFFF"/>
          </a:solidFill>
        </p:spPr>
      </p:pic>
      <p:pic>
        <p:nvPicPr>
          <p:cNvPr id="26" name="Picture 25">
            <a:extLst>
              <a:ext uri="{FF2B5EF4-FFF2-40B4-BE49-F238E27FC236}">
                <a16:creationId xmlns:a16="http://schemas.microsoft.com/office/drawing/2014/main" id="{68FBB449-092E-46D6-988D-68CF803448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3134" y="1658011"/>
            <a:ext cx="1469015" cy="1334914"/>
          </a:xfrm>
          <a:prstGeom prst="rect">
            <a:avLst/>
          </a:prstGeom>
        </p:spPr>
      </p:pic>
      <p:pic>
        <p:nvPicPr>
          <p:cNvPr id="27" name="Picture 26">
            <a:extLst>
              <a:ext uri="{FF2B5EF4-FFF2-40B4-BE49-F238E27FC236}">
                <a16:creationId xmlns:a16="http://schemas.microsoft.com/office/drawing/2014/main" id="{199F3B6F-5FC5-4D2D-A666-9B3ACF1E69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18777" y="1662260"/>
            <a:ext cx="5431087" cy="1334914"/>
          </a:xfrm>
          <a:prstGeom prst="rect">
            <a:avLst/>
          </a:prstGeom>
          <a:noFill/>
          <a:ln>
            <a:noFill/>
          </a:ln>
        </p:spPr>
      </p:pic>
    </p:spTree>
    <p:extLst>
      <p:ext uri="{BB962C8B-B14F-4D97-AF65-F5344CB8AC3E}">
        <p14:creationId xmlns:p14="http://schemas.microsoft.com/office/powerpoint/2010/main" val="2767165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2" presetClass="entr" presetSubtype="1"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 calcmode="lin" valueType="num">
                                      <p:cBhvr additive="base">
                                        <p:cTn id="10" dur="750"/>
                                        <p:tgtEl>
                                          <p:spTgt spid="24"/>
                                        </p:tgtEl>
                                        <p:attrNameLst>
                                          <p:attrName>ppt_y</p:attrName>
                                        </p:attrNameLst>
                                      </p:cBhvr>
                                      <p:tavLst>
                                        <p:tav tm="0">
                                          <p:val>
                                            <p:strVal val="#ppt_y-#ppt_h*1.125000"/>
                                          </p:val>
                                        </p:tav>
                                        <p:tav tm="100000">
                                          <p:val>
                                            <p:strVal val="#ppt_y"/>
                                          </p:val>
                                        </p:tav>
                                      </p:tavLst>
                                    </p:anim>
                                    <p:animEffect transition="in" filter="wipe(down)">
                                      <p:cBhvr>
                                        <p:cTn id="11" dur="75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mph" presetSubtype="2" fill="hold" nodeType="clickEffect">
                                  <p:stCondLst>
                                    <p:cond delay="0"/>
                                  </p:stCondLst>
                                  <p:childTnLst>
                                    <p:animClr clrSpc="rgb" dir="cw">
                                      <p:cBhvr>
                                        <p:cTn id="15" dur="1000" fill="hold"/>
                                        <p:tgtEl>
                                          <p:spTgt spid="23"/>
                                        </p:tgtEl>
                                        <p:attrNameLst>
                                          <p:attrName>fillcolor</p:attrName>
                                        </p:attrNameLst>
                                      </p:cBhvr>
                                      <p:to>
                                        <a:srgbClr val="CCECF8"/>
                                      </p:to>
                                    </p:animClr>
                                    <p:set>
                                      <p:cBhvr>
                                        <p:cTn id="16" dur="1000" fill="hold"/>
                                        <p:tgtEl>
                                          <p:spTgt spid="23"/>
                                        </p:tgtEl>
                                        <p:attrNameLst>
                                          <p:attrName>fill.type</p:attrName>
                                        </p:attrNameLst>
                                      </p:cBhvr>
                                      <p:to>
                                        <p:strVal val="solid"/>
                                      </p:to>
                                    </p:set>
                                    <p:set>
                                      <p:cBhvr>
                                        <p:cTn id="17" dur="1000" fill="hold"/>
                                        <p:tgtEl>
                                          <p:spTgt spid="23"/>
                                        </p:tgtEl>
                                        <p:attrNameLst>
                                          <p:attrName>fill.on</p:attrName>
                                        </p:attrNameLst>
                                      </p:cBhvr>
                                      <p:to>
                                        <p:strVal val="true"/>
                                      </p:to>
                                    </p:set>
                                  </p:childTnLst>
                                </p:cTn>
                              </p:par>
                              <p:par>
                                <p:cTn id="18" presetID="10" presetClass="entr" presetSubtype="0"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12" presetClass="entr" presetSubtype="1"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750"/>
                                        <p:tgtEl>
                                          <p:spTgt spid="22"/>
                                        </p:tgtEl>
                                        <p:attrNameLst>
                                          <p:attrName>ppt_y</p:attrName>
                                        </p:attrNameLst>
                                      </p:cBhvr>
                                      <p:tavLst>
                                        <p:tav tm="0">
                                          <p:val>
                                            <p:strVal val="#ppt_y-#ppt_h*1.125000"/>
                                          </p:val>
                                        </p:tav>
                                        <p:tav tm="100000">
                                          <p:val>
                                            <p:strVal val="#ppt_y"/>
                                          </p:val>
                                        </p:tav>
                                      </p:tavLst>
                                    </p:anim>
                                    <p:animEffect transition="in" filter="wipe(down)">
                                      <p:cBhvr>
                                        <p:cTn id="24"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F933B3-2BE0-45DC-A266-5C9BA1C54EC8}"/>
              </a:ext>
            </a:extLst>
          </p:cNvPr>
          <p:cNvSpPr>
            <a:spLocks noGrp="1"/>
          </p:cNvSpPr>
          <p:nvPr>
            <p:ph type="body" sz="quarter" idx="14"/>
          </p:nvPr>
        </p:nvSpPr>
        <p:spPr>
          <a:xfrm>
            <a:off x="274320" y="1371600"/>
            <a:ext cx="7772400" cy="548640"/>
          </a:xfrm>
        </p:spPr>
        <p:txBody>
          <a:bodyPr/>
          <a:lstStyle/>
          <a:p>
            <a:r>
              <a:rPr lang="en-US" dirty="0"/>
              <a:t>After one year, a $10,000 investment would earn:</a:t>
            </a:r>
          </a:p>
          <a:p>
            <a:r>
              <a:rPr lang="en-US" sz="1500" b="0" dirty="0"/>
              <a:t>Yields as of December 31, 2018</a:t>
            </a:r>
          </a:p>
          <a:p>
            <a:endParaRPr lang="en-US" dirty="0"/>
          </a:p>
        </p:txBody>
      </p:sp>
      <p:sp>
        <p:nvSpPr>
          <p:cNvPr id="3" name="Text Placeholder 2">
            <a:extLst>
              <a:ext uri="{FF2B5EF4-FFF2-40B4-BE49-F238E27FC236}">
                <a16:creationId xmlns:a16="http://schemas.microsoft.com/office/drawing/2014/main" id="{390C46D4-9E43-4BC4-9CCD-0A7D9E56F66F}"/>
              </a:ext>
            </a:extLst>
          </p:cNvPr>
          <p:cNvSpPr>
            <a:spLocks noGrp="1"/>
          </p:cNvSpPr>
          <p:nvPr>
            <p:ph type="body" sz="quarter" idx="26"/>
          </p:nvPr>
        </p:nvSpPr>
        <p:spPr>
          <a:xfrm>
            <a:off x="274320" y="6030575"/>
            <a:ext cx="8595360" cy="461665"/>
          </a:xfrm>
        </p:spPr>
        <p:txBody>
          <a:bodyPr/>
          <a:lstStyle/>
          <a:p>
            <a:r>
              <a:rPr lang="en-US" kern="900" spc="-10" dirty="0">
                <a:solidFill>
                  <a:srgbClr val="000000"/>
                </a:solidFill>
                <a:latin typeface="Arial Narrow"/>
                <a:ea typeface="ＭＳ Ｐゴシック" charset="0"/>
                <a:cs typeface="Arial Narrow"/>
              </a:rPr>
              <a:t>Sources: FRED; Federal Reserve. Money Market Accounts yield data is from FRED</a:t>
            </a:r>
            <a:r>
              <a:rPr lang="pl-PL" kern="900" spc="-10" dirty="0">
                <a:solidFill>
                  <a:srgbClr val="000000"/>
                </a:solidFill>
                <a:latin typeface="Arial Narrow"/>
                <a:ea typeface="ＭＳ Ｐゴシック" charset="0"/>
                <a:cs typeface="Arial Narrow"/>
              </a:rPr>
              <a:t>: </a:t>
            </a:r>
            <a:r>
              <a:rPr lang="en-US" dirty="0"/>
              <a:t>https://fred.stlouisfed.org/series/MMNRNJ#0</a:t>
            </a:r>
            <a:r>
              <a:rPr lang="en-US" kern="900" spc="-10" dirty="0">
                <a:solidFill>
                  <a:srgbClr val="000000"/>
                </a:solidFill>
                <a:latin typeface="Arial Narrow"/>
                <a:ea typeface="ＭＳ Ｐゴシック" charset="0"/>
                <a:cs typeface="Arial Narrow"/>
              </a:rPr>
              <a:t>. 1-Year CDs yield data is from FRED: https://fred.stlouisfed.org/series/CD12NRNJ#0. 10-Year Treasury Yield is from the Federal Reserve’s H.15 Report. Amount earned on a 1-Year $10,000 investment assumes </a:t>
            </a:r>
            <a:br>
              <a:rPr lang="en-US" kern="900" spc="-10" dirty="0">
                <a:solidFill>
                  <a:srgbClr val="000000"/>
                </a:solidFill>
                <a:latin typeface="Arial Narrow"/>
                <a:ea typeface="ＭＳ Ｐゴシック" charset="0"/>
                <a:cs typeface="Arial Narrow"/>
              </a:rPr>
            </a:br>
            <a:r>
              <a:rPr lang="en-US" kern="900" spc="-10" dirty="0">
                <a:solidFill>
                  <a:srgbClr val="000000"/>
                </a:solidFill>
                <a:latin typeface="Arial Narrow"/>
                <a:ea typeface="ＭＳ Ｐゴシック" charset="0"/>
                <a:cs typeface="Arial Narrow"/>
              </a:rPr>
              <a:t>the investment is made on the as of date above. Internal sources: Federal Reserve’s website.</a:t>
            </a:r>
          </a:p>
        </p:txBody>
      </p:sp>
      <p:sp>
        <p:nvSpPr>
          <p:cNvPr id="5" name="Slide Number Placeholder 4">
            <a:extLst>
              <a:ext uri="{FF2B5EF4-FFF2-40B4-BE49-F238E27FC236}">
                <a16:creationId xmlns:a16="http://schemas.microsoft.com/office/drawing/2014/main" id="{0E88620D-C193-40E5-8F4B-7AE7185CADB7}"/>
              </a:ext>
            </a:extLst>
          </p:cNvPr>
          <p:cNvSpPr>
            <a:spLocks noGrp="1"/>
          </p:cNvSpPr>
          <p:nvPr>
            <p:ph type="sldNum" sz="quarter" idx="10"/>
          </p:nvPr>
        </p:nvSpPr>
        <p:spPr/>
        <p:txBody>
          <a:bodyPr/>
          <a:lstStyle/>
          <a:p>
            <a:fld id="{8DEE4CCE-E124-4EEF-808B-DF88997C2318}" type="slidenum">
              <a:rPr lang="en-US" smtClean="0"/>
              <a:t>17</a:t>
            </a:fld>
            <a:endParaRPr lang="en-US" dirty="0"/>
          </a:p>
        </p:txBody>
      </p:sp>
      <p:sp>
        <p:nvSpPr>
          <p:cNvPr id="7" name="Title 4">
            <a:extLst>
              <a:ext uri="{FF2B5EF4-FFF2-40B4-BE49-F238E27FC236}">
                <a16:creationId xmlns:a16="http://schemas.microsoft.com/office/drawing/2014/main" id="{463596FC-7357-4CEC-AA72-74E6E777A814}"/>
              </a:ext>
            </a:extLst>
          </p:cNvPr>
          <p:cNvSpPr>
            <a:spLocks noGrp="1"/>
          </p:cNvSpPr>
          <p:nvPr>
            <p:ph type="title"/>
          </p:nvPr>
        </p:nvSpPr>
        <p:spPr>
          <a:xfrm>
            <a:off x="274320" y="210312"/>
            <a:ext cx="6400800" cy="411480"/>
          </a:xfrm>
        </p:spPr>
        <p:txBody>
          <a:bodyPr/>
          <a:lstStyle/>
          <a:p>
            <a:r>
              <a:rPr lang="en-US" dirty="0">
                <a:solidFill>
                  <a:srgbClr val="005598"/>
                </a:solidFill>
              </a:rPr>
              <a:t>Retirement Is Changing</a:t>
            </a:r>
            <a:br>
              <a:rPr lang="en-US" sz="3200" dirty="0">
                <a:solidFill>
                  <a:srgbClr val="005598"/>
                </a:solidFill>
              </a:rPr>
            </a:br>
            <a:br>
              <a:rPr lang="en-US" sz="2800" b="0" dirty="0">
                <a:solidFill>
                  <a:srgbClr val="005598"/>
                </a:solidFill>
              </a:rPr>
            </a:br>
            <a:endParaRPr lang="en-US" dirty="0"/>
          </a:p>
        </p:txBody>
      </p:sp>
      <p:sp>
        <p:nvSpPr>
          <p:cNvPr id="8" name="Text Placeholder 5">
            <a:extLst>
              <a:ext uri="{FF2B5EF4-FFF2-40B4-BE49-F238E27FC236}">
                <a16:creationId xmlns:a16="http://schemas.microsoft.com/office/drawing/2014/main" id="{9E640E62-1236-4E21-B033-AF573CD4EC57}"/>
              </a:ext>
            </a:extLst>
          </p:cNvPr>
          <p:cNvSpPr txBox="1">
            <a:spLocks/>
          </p:cNvSpPr>
          <p:nvPr/>
        </p:nvSpPr>
        <p:spPr>
          <a:xfrm>
            <a:off x="274320" y="561848"/>
            <a:ext cx="6400800" cy="365760"/>
          </a:xfrm>
          <a:prstGeom prst="rect">
            <a:avLst/>
          </a:prstGeom>
        </p:spPr>
        <p:txBody>
          <a:bodyPr l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dirty="0"/>
              <a:t>You Are Not Rich Enough to Retire on CDs Alone</a:t>
            </a:r>
          </a:p>
        </p:txBody>
      </p:sp>
      <p:graphicFrame>
        <p:nvGraphicFramePr>
          <p:cNvPr id="9" name="Chart 8">
            <a:extLst>
              <a:ext uri="{FF2B5EF4-FFF2-40B4-BE49-F238E27FC236}">
                <a16:creationId xmlns:a16="http://schemas.microsoft.com/office/drawing/2014/main" id="{1AE95718-050F-4CED-ABA7-CBFD116416F1}"/>
              </a:ext>
            </a:extLst>
          </p:cNvPr>
          <p:cNvGraphicFramePr/>
          <p:nvPr>
            <p:extLst>
              <p:ext uri="{D42A27DB-BD31-4B8C-83A1-F6EECF244321}">
                <p14:modId xmlns:p14="http://schemas.microsoft.com/office/powerpoint/2010/main" val="460391172"/>
              </p:ext>
            </p:extLst>
          </p:nvPr>
        </p:nvGraphicFramePr>
        <p:xfrm>
          <a:off x="322869" y="1920240"/>
          <a:ext cx="7929591" cy="265689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91F37966-1C1E-4F0B-A7F1-4D770027589F}"/>
              </a:ext>
            </a:extLst>
          </p:cNvPr>
          <p:cNvSpPr txBox="1"/>
          <p:nvPr/>
        </p:nvSpPr>
        <p:spPr>
          <a:xfrm>
            <a:off x="1566523" y="4413389"/>
            <a:ext cx="1875322" cy="307777"/>
          </a:xfrm>
          <a:prstGeom prst="rect">
            <a:avLst/>
          </a:prstGeom>
          <a:noFill/>
        </p:spPr>
        <p:txBody>
          <a:bodyPr wrap="none" rtlCol="0">
            <a:spAutoFit/>
          </a:bodyPr>
          <a:lstStyle/>
          <a:p>
            <a:r>
              <a:rPr lang="pl-PL" sz="1400" b="1" dirty="0">
                <a:latin typeface="Arial Narrow" panose="020B0606020202030204" pitchFamily="34" charset="0"/>
              </a:rPr>
              <a:t>Money Market Accounts</a:t>
            </a:r>
            <a:endParaRPr lang="en-US" sz="1400" b="1" dirty="0">
              <a:latin typeface="Arial Narrow" panose="020B0606020202030204" pitchFamily="34" charset="0"/>
            </a:endParaRPr>
          </a:p>
        </p:txBody>
      </p:sp>
      <p:sp>
        <p:nvSpPr>
          <p:cNvPr id="11" name="TextBox 10">
            <a:extLst>
              <a:ext uri="{FF2B5EF4-FFF2-40B4-BE49-F238E27FC236}">
                <a16:creationId xmlns:a16="http://schemas.microsoft.com/office/drawing/2014/main" id="{570EC63A-138E-46CB-BBC8-130B9EAFC8BC}"/>
              </a:ext>
            </a:extLst>
          </p:cNvPr>
          <p:cNvSpPr txBox="1"/>
          <p:nvPr/>
        </p:nvSpPr>
        <p:spPr>
          <a:xfrm>
            <a:off x="4027440" y="4407610"/>
            <a:ext cx="962058" cy="307777"/>
          </a:xfrm>
          <a:prstGeom prst="rect">
            <a:avLst/>
          </a:prstGeom>
          <a:noFill/>
        </p:spPr>
        <p:txBody>
          <a:bodyPr wrap="none" rtlCol="0">
            <a:spAutoFit/>
          </a:bodyPr>
          <a:lstStyle/>
          <a:p>
            <a:r>
              <a:rPr lang="pl-PL" sz="1400" b="1" dirty="0">
                <a:latin typeface="Arial Narrow" panose="020B0606020202030204" pitchFamily="34" charset="0"/>
              </a:rPr>
              <a:t>1-Year CDs</a:t>
            </a:r>
            <a:endParaRPr lang="en-US" sz="1400" b="1" dirty="0">
              <a:latin typeface="Arial Narrow" panose="020B0606020202030204" pitchFamily="34" charset="0"/>
            </a:endParaRPr>
          </a:p>
        </p:txBody>
      </p:sp>
      <p:sp>
        <p:nvSpPr>
          <p:cNvPr id="12" name="TextBox 11">
            <a:extLst>
              <a:ext uri="{FF2B5EF4-FFF2-40B4-BE49-F238E27FC236}">
                <a16:creationId xmlns:a16="http://schemas.microsoft.com/office/drawing/2014/main" id="{C41DB8B8-0F3D-4BE2-9FD2-4B763E769CD9}"/>
              </a:ext>
            </a:extLst>
          </p:cNvPr>
          <p:cNvSpPr txBox="1"/>
          <p:nvPr/>
        </p:nvSpPr>
        <p:spPr>
          <a:xfrm>
            <a:off x="5666541" y="4407610"/>
            <a:ext cx="1487780" cy="307777"/>
          </a:xfrm>
          <a:prstGeom prst="rect">
            <a:avLst/>
          </a:prstGeom>
          <a:noFill/>
        </p:spPr>
        <p:txBody>
          <a:bodyPr wrap="none" rtlCol="0">
            <a:spAutoFit/>
          </a:bodyPr>
          <a:lstStyle/>
          <a:p>
            <a:r>
              <a:rPr lang="pl-PL" sz="1400" b="1" dirty="0">
                <a:latin typeface="Arial Narrow" panose="020B0606020202030204" pitchFamily="34" charset="0"/>
              </a:rPr>
              <a:t>10-Year Treasuries</a:t>
            </a:r>
            <a:endParaRPr lang="en-US" sz="1400" b="1" dirty="0">
              <a:latin typeface="Arial Narrow" panose="020B0606020202030204" pitchFamily="34" charset="0"/>
            </a:endParaRPr>
          </a:p>
        </p:txBody>
      </p:sp>
      <p:sp>
        <p:nvSpPr>
          <p:cNvPr id="13" name="TextBox 12">
            <a:extLst>
              <a:ext uri="{FF2B5EF4-FFF2-40B4-BE49-F238E27FC236}">
                <a16:creationId xmlns:a16="http://schemas.microsoft.com/office/drawing/2014/main" id="{205E7C7F-0452-4F52-BFC7-54300521C101}"/>
              </a:ext>
            </a:extLst>
          </p:cNvPr>
          <p:cNvSpPr txBox="1"/>
          <p:nvPr/>
        </p:nvSpPr>
        <p:spPr>
          <a:xfrm>
            <a:off x="274320" y="5032887"/>
            <a:ext cx="7259030" cy="914400"/>
          </a:xfrm>
          <a:prstGeom prst="rect">
            <a:avLst/>
          </a:prstGeom>
          <a:noFill/>
        </p:spPr>
        <p:txBody>
          <a:bodyPr wrap="square" lIns="0" tIns="0" rIns="0" bIns="0" numCol="1" spcCol="137160" rtlCol="0" anchor="b" anchorCtr="0">
            <a:noAutofit/>
          </a:bodyPr>
          <a:lstStyle/>
          <a:p>
            <a:pPr fontAlgn="base">
              <a:spcBef>
                <a:spcPct val="0"/>
              </a:spcBef>
              <a:spcAft>
                <a:spcPts val="200"/>
              </a:spcAft>
            </a:pPr>
            <a:r>
              <a:rPr lang="en-US" sz="1200" i="1" kern="900" spc="-20" dirty="0">
                <a:solidFill>
                  <a:srgbClr val="000000"/>
                </a:solidFill>
                <a:latin typeface="Arial Narrow"/>
                <a:ea typeface="ＭＳ Ｐゴシック" charset="0"/>
                <a:cs typeface="Arial Narrow"/>
              </a:rPr>
              <a:t>This chart is for illustrative purposes only and does not reflect the performance of any Franklin Templeton fund. </a:t>
            </a:r>
            <a:br>
              <a:rPr lang="en-US" sz="1200" i="1" kern="900" spc="-20" dirty="0">
                <a:solidFill>
                  <a:srgbClr val="000000"/>
                </a:solidFill>
                <a:latin typeface="Arial Narrow"/>
                <a:ea typeface="ＭＳ Ｐゴシック" charset="0"/>
                <a:cs typeface="Arial Narrow"/>
              </a:rPr>
            </a:br>
            <a:r>
              <a:rPr lang="en-US" sz="1200" b="1" kern="900" dirty="0">
                <a:solidFill>
                  <a:srgbClr val="000000"/>
                </a:solidFill>
                <a:latin typeface="Arial Narrow"/>
                <a:ea typeface="ＭＳ Ｐゴシック" charset="0"/>
                <a:cs typeface="Arial Narrow"/>
              </a:rPr>
              <a:t>Past performance does not guarantee future results.</a:t>
            </a:r>
          </a:p>
          <a:p>
            <a:pPr algn="just" fontAlgn="base">
              <a:spcBef>
                <a:spcPct val="0"/>
              </a:spcBef>
              <a:spcAft>
                <a:spcPts val="200"/>
              </a:spcAft>
            </a:pPr>
            <a:r>
              <a:rPr lang="en-US" sz="1000" kern="1000" dirty="0">
                <a:solidFill>
                  <a:srgbClr val="000000"/>
                </a:solidFill>
                <a:latin typeface="Arial Narrow"/>
                <a:ea typeface="ＭＳ Ｐゴシック" charset="0"/>
                <a:cs typeface="Arial Narrow"/>
              </a:rPr>
              <a:t>It’s important to note that money market accounts and CDs are insured by the Federal Deposit Insurance Corporation (FDIC) for up to $250,000 and CDs offer a fixed rate of return. </a:t>
            </a:r>
            <a:r>
              <a:rPr lang="en-US" sz="1000" kern="1000" spc="-10" dirty="0">
                <a:solidFill>
                  <a:srgbClr val="000000"/>
                </a:solidFill>
                <a:latin typeface="Arial Narrow"/>
                <a:ea typeface="ＭＳ Ｐゴシック" charset="0"/>
                <a:cs typeface="Arial Narrow"/>
              </a:rPr>
              <a:t>Treasuries, if held to maturity, offer a fixed rate of return and fixed principal value; their interest payments and principal are guaranteed. Fund investment returns and share prices will fluctuate with market conditions, and investors may have a gain or a loss when they sell their shares.</a:t>
            </a:r>
          </a:p>
        </p:txBody>
      </p:sp>
    </p:spTree>
    <p:extLst>
      <p:ext uri="{BB962C8B-B14F-4D97-AF65-F5344CB8AC3E}">
        <p14:creationId xmlns:p14="http://schemas.microsoft.com/office/powerpoint/2010/main" val="2165595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91E235-A287-470C-A404-0EEBFE8FEDBB}"/>
              </a:ext>
            </a:extLst>
          </p:cNvPr>
          <p:cNvSpPr>
            <a:spLocks noGrp="1"/>
          </p:cNvSpPr>
          <p:nvPr>
            <p:ph type="body" sz="quarter" idx="26"/>
          </p:nvPr>
        </p:nvSpPr>
        <p:spPr/>
        <p:txBody>
          <a:bodyPr/>
          <a:lstStyle/>
          <a:p>
            <a:endParaRPr lang="en-US" dirty="0"/>
          </a:p>
        </p:txBody>
      </p:sp>
      <p:sp>
        <p:nvSpPr>
          <p:cNvPr id="4" name="Slide Number Placeholder 3">
            <a:extLst>
              <a:ext uri="{FF2B5EF4-FFF2-40B4-BE49-F238E27FC236}">
                <a16:creationId xmlns:a16="http://schemas.microsoft.com/office/drawing/2014/main" id="{933F69DA-5D45-42BE-8CA9-0C9CBE272966}"/>
              </a:ext>
            </a:extLst>
          </p:cNvPr>
          <p:cNvSpPr>
            <a:spLocks noGrp="1"/>
          </p:cNvSpPr>
          <p:nvPr>
            <p:ph type="sldNum" sz="quarter" idx="10"/>
          </p:nvPr>
        </p:nvSpPr>
        <p:spPr/>
        <p:txBody>
          <a:bodyPr/>
          <a:lstStyle/>
          <a:p>
            <a:fld id="{8DEE4CCE-E124-4EEF-808B-DF88997C2318}" type="slidenum">
              <a:rPr lang="en-US" smtClean="0"/>
              <a:t>18</a:t>
            </a:fld>
            <a:endParaRPr lang="en-US" dirty="0"/>
          </a:p>
        </p:txBody>
      </p:sp>
      <p:sp>
        <p:nvSpPr>
          <p:cNvPr id="5" name="Title 4">
            <a:extLst>
              <a:ext uri="{FF2B5EF4-FFF2-40B4-BE49-F238E27FC236}">
                <a16:creationId xmlns:a16="http://schemas.microsoft.com/office/drawing/2014/main" id="{D8B8F000-88D5-465C-91E0-2B4A2825843B}"/>
              </a:ext>
            </a:extLst>
          </p:cNvPr>
          <p:cNvSpPr>
            <a:spLocks noGrp="1"/>
          </p:cNvSpPr>
          <p:nvPr>
            <p:ph type="title"/>
          </p:nvPr>
        </p:nvSpPr>
        <p:spPr/>
        <p:txBody>
          <a:bodyPr/>
          <a:lstStyle/>
          <a:p>
            <a:r>
              <a:rPr lang="pl-PL" dirty="0"/>
              <a:t>Income for What’s Next</a:t>
            </a:r>
            <a:endParaRPr lang="en-US" dirty="0"/>
          </a:p>
        </p:txBody>
      </p:sp>
      <p:sp>
        <p:nvSpPr>
          <p:cNvPr id="31" name="TextBox 30">
            <a:extLst>
              <a:ext uri="{FF2B5EF4-FFF2-40B4-BE49-F238E27FC236}">
                <a16:creationId xmlns:a16="http://schemas.microsoft.com/office/drawing/2014/main" id="{D89D67A5-452F-4400-B019-3B36E8B956D7}"/>
              </a:ext>
            </a:extLst>
          </p:cNvPr>
          <p:cNvSpPr txBox="1">
            <a:spLocks noChangeArrowheads="1"/>
          </p:cNvSpPr>
          <p:nvPr/>
        </p:nvSpPr>
        <p:spPr bwMode="auto">
          <a:xfrm>
            <a:off x="442125" y="1469541"/>
            <a:ext cx="20367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nSpc>
                <a:spcPts val="2700"/>
              </a:lnSpc>
              <a:defRPr sz="1900" b="1">
                <a:solidFill>
                  <a:srgbClr val="A3A3A3"/>
                </a:solidFill>
                <a:latin typeface="Arial" pitchFamily="34" charset="0"/>
                <a:ea typeface="ＭＳ Ｐゴシック" pitchFamily="34" charset="-128"/>
              </a:defRPr>
            </a:lvl1pPr>
            <a:lvl2pPr marL="37931725" indent="-37474525" eaLnBrk="0" hangingPunct="0">
              <a:defRPr sz="1600" b="1">
                <a:latin typeface="Arial" pitchFamily="34" charset="0"/>
                <a:ea typeface="ＭＳ Ｐゴシック" pitchFamily="34" charset="-128"/>
              </a:defRPr>
            </a:lvl2pPr>
            <a:lvl3pPr eaLnBrk="0" hangingPunct="0">
              <a:defRPr sz="1600" b="1">
                <a:latin typeface="Arial" pitchFamily="34" charset="0"/>
                <a:ea typeface="ＭＳ Ｐゴシック" pitchFamily="34" charset="-128"/>
              </a:defRPr>
            </a:lvl3pPr>
            <a:lvl4pPr eaLnBrk="0" hangingPunct="0">
              <a:defRPr sz="1600" b="1">
                <a:latin typeface="Arial" pitchFamily="34" charset="0"/>
                <a:ea typeface="ＭＳ Ｐゴシック" pitchFamily="34" charset="-128"/>
              </a:defRPr>
            </a:lvl4pPr>
            <a:lvl5pPr eaLnBrk="0" hangingPunct="0">
              <a:defRPr sz="1600" b="1">
                <a:latin typeface="Arial" pitchFamily="34" charset="0"/>
                <a:ea typeface="ＭＳ Ｐゴシック" pitchFamily="34" charset="-128"/>
              </a:defRPr>
            </a:lvl5pPr>
            <a:lvl6pPr marL="457200" eaLnBrk="0" fontAlgn="base" hangingPunct="0">
              <a:spcBef>
                <a:spcPct val="0"/>
              </a:spcBef>
              <a:spcAft>
                <a:spcPct val="0"/>
              </a:spcAft>
              <a:defRPr sz="1600" b="1">
                <a:latin typeface="Arial" pitchFamily="34" charset="0"/>
                <a:ea typeface="ＭＳ Ｐゴシック" pitchFamily="34" charset="-128"/>
              </a:defRPr>
            </a:lvl6pPr>
            <a:lvl7pPr marL="914400" eaLnBrk="0" fontAlgn="base" hangingPunct="0">
              <a:spcBef>
                <a:spcPct val="0"/>
              </a:spcBef>
              <a:spcAft>
                <a:spcPct val="0"/>
              </a:spcAft>
              <a:defRPr sz="1600" b="1">
                <a:latin typeface="Arial" pitchFamily="34" charset="0"/>
                <a:ea typeface="ＭＳ Ｐゴシック" pitchFamily="34" charset="-128"/>
              </a:defRPr>
            </a:lvl7pPr>
            <a:lvl8pPr marL="1371600" eaLnBrk="0" fontAlgn="base" hangingPunct="0">
              <a:spcBef>
                <a:spcPct val="0"/>
              </a:spcBef>
              <a:spcAft>
                <a:spcPct val="0"/>
              </a:spcAft>
              <a:defRPr sz="1600" b="1">
                <a:latin typeface="Arial" pitchFamily="34" charset="0"/>
                <a:ea typeface="ＭＳ Ｐゴシック" pitchFamily="34" charset="-128"/>
              </a:defRPr>
            </a:lvl8pPr>
            <a:lvl9pPr marL="1828800" eaLnBrk="0" fontAlgn="base" hangingPunct="0">
              <a:spcBef>
                <a:spcPct val="0"/>
              </a:spcBef>
              <a:spcAft>
                <a:spcPct val="0"/>
              </a:spcAft>
              <a:defRPr sz="1600" b="1">
                <a:latin typeface="Arial" pitchFamily="34" charset="0"/>
                <a:ea typeface="ＭＳ Ｐゴシック" pitchFamily="34" charset="-128"/>
              </a:defRPr>
            </a:lvl9pPr>
          </a:lstStyle>
          <a:p>
            <a:pPr marL="0" marR="0" lvl="0" indent="0" defTabSz="914400" eaLnBrk="1" fontAlgn="auto" latinLnBrk="0" hangingPunct="1">
              <a:lnSpc>
                <a:spcPts val="24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A1A5B2"/>
                </a:solidFill>
                <a:effectLst/>
                <a:uLnTx/>
                <a:uFillTx/>
                <a:latin typeface="Arial" pitchFamily="34" charset="0"/>
                <a:ea typeface="ＭＳ Ｐゴシック" pitchFamily="34" charset="-128"/>
              </a:rPr>
              <a:t>Retirement </a:t>
            </a:r>
            <a:br>
              <a:rPr kumimoji="0" lang="en-US" sz="1800" b="1" i="0" u="none" strike="noStrike" kern="0" cap="none" spc="0" normalizeH="0" baseline="0" noProof="0" dirty="0">
                <a:ln>
                  <a:noFill/>
                </a:ln>
                <a:solidFill>
                  <a:srgbClr val="A1A5B2"/>
                </a:solidFill>
                <a:effectLst/>
                <a:uLnTx/>
                <a:uFillTx/>
                <a:latin typeface="Arial" pitchFamily="34" charset="0"/>
                <a:ea typeface="ＭＳ Ｐゴシック" pitchFamily="34" charset="-128"/>
              </a:rPr>
            </a:br>
            <a:r>
              <a:rPr kumimoji="0" lang="en-US" sz="1800" b="1" i="0" u="none" strike="noStrike" kern="0" cap="none" spc="0" normalizeH="0" baseline="0" noProof="0" dirty="0">
                <a:ln>
                  <a:noFill/>
                </a:ln>
                <a:solidFill>
                  <a:srgbClr val="A1A5B2"/>
                </a:solidFill>
                <a:effectLst/>
                <a:uLnTx/>
                <a:uFillTx/>
                <a:latin typeface="Arial" pitchFamily="34" charset="0"/>
                <a:ea typeface="ＭＳ Ｐゴシック" pitchFamily="34" charset="-128"/>
              </a:rPr>
              <a:t>Is Changing</a:t>
            </a:r>
          </a:p>
        </p:txBody>
      </p:sp>
      <p:sp>
        <p:nvSpPr>
          <p:cNvPr id="32" name="TextBox 31">
            <a:extLst>
              <a:ext uri="{FF2B5EF4-FFF2-40B4-BE49-F238E27FC236}">
                <a16:creationId xmlns:a16="http://schemas.microsoft.com/office/drawing/2014/main" id="{93C8382E-001A-453C-9B37-0489A80645F3}"/>
              </a:ext>
            </a:extLst>
          </p:cNvPr>
          <p:cNvSpPr txBox="1">
            <a:spLocks noChangeArrowheads="1"/>
          </p:cNvSpPr>
          <p:nvPr/>
        </p:nvSpPr>
        <p:spPr bwMode="auto">
          <a:xfrm>
            <a:off x="442125" y="1469541"/>
            <a:ext cx="20367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nSpc>
                <a:spcPts val="2700"/>
              </a:lnSpc>
              <a:defRPr sz="1900" b="1">
                <a:solidFill>
                  <a:srgbClr val="A3A3A3"/>
                </a:solidFill>
                <a:latin typeface="Arial" pitchFamily="34" charset="0"/>
                <a:ea typeface="ＭＳ Ｐゴシック" pitchFamily="34" charset="-128"/>
              </a:defRPr>
            </a:lvl1pPr>
            <a:lvl2pPr marL="37931725" indent="-37474525" eaLnBrk="0" hangingPunct="0">
              <a:defRPr sz="1600" b="1">
                <a:latin typeface="Arial" pitchFamily="34" charset="0"/>
                <a:ea typeface="ＭＳ Ｐゴシック" pitchFamily="34" charset="-128"/>
              </a:defRPr>
            </a:lvl2pPr>
            <a:lvl3pPr eaLnBrk="0" hangingPunct="0">
              <a:defRPr sz="1600" b="1">
                <a:latin typeface="Arial" pitchFamily="34" charset="0"/>
                <a:ea typeface="ＭＳ Ｐゴシック" pitchFamily="34" charset="-128"/>
              </a:defRPr>
            </a:lvl3pPr>
            <a:lvl4pPr eaLnBrk="0" hangingPunct="0">
              <a:defRPr sz="1600" b="1">
                <a:latin typeface="Arial" pitchFamily="34" charset="0"/>
                <a:ea typeface="ＭＳ Ｐゴシック" pitchFamily="34" charset="-128"/>
              </a:defRPr>
            </a:lvl4pPr>
            <a:lvl5pPr eaLnBrk="0" hangingPunct="0">
              <a:defRPr sz="1600" b="1">
                <a:latin typeface="Arial" pitchFamily="34" charset="0"/>
                <a:ea typeface="ＭＳ Ｐゴシック" pitchFamily="34" charset="-128"/>
              </a:defRPr>
            </a:lvl5pPr>
            <a:lvl6pPr marL="457200" eaLnBrk="0" fontAlgn="base" hangingPunct="0">
              <a:spcBef>
                <a:spcPct val="0"/>
              </a:spcBef>
              <a:spcAft>
                <a:spcPct val="0"/>
              </a:spcAft>
              <a:defRPr sz="1600" b="1">
                <a:latin typeface="Arial" pitchFamily="34" charset="0"/>
                <a:ea typeface="ＭＳ Ｐゴシック" pitchFamily="34" charset="-128"/>
              </a:defRPr>
            </a:lvl6pPr>
            <a:lvl7pPr marL="914400" eaLnBrk="0" fontAlgn="base" hangingPunct="0">
              <a:spcBef>
                <a:spcPct val="0"/>
              </a:spcBef>
              <a:spcAft>
                <a:spcPct val="0"/>
              </a:spcAft>
              <a:defRPr sz="1600" b="1">
                <a:latin typeface="Arial" pitchFamily="34" charset="0"/>
                <a:ea typeface="ＭＳ Ｐゴシック" pitchFamily="34" charset="-128"/>
              </a:defRPr>
            </a:lvl7pPr>
            <a:lvl8pPr marL="1371600" eaLnBrk="0" fontAlgn="base" hangingPunct="0">
              <a:spcBef>
                <a:spcPct val="0"/>
              </a:spcBef>
              <a:spcAft>
                <a:spcPct val="0"/>
              </a:spcAft>
              <a:defRPr sz="1600" b="1">
                <a:latin typeface="Arial" pitchFamily="34" charset="0"/>
                <a:ea typeface="ＭＳ Ｐゴシック" pitchFamily="34" charset="-128"/>
              </a:defRPr>
            </a:lvl8pPr>
            <a:lvl9pPr marL="1828800" eaLnBrk="0" fontAlgn="base" hangingPunct="0">
              <a:spcBef>
                <a:spcPct val="0"/>
              </a:spcBef>
              <a:spcAft>
                <a:spcPct val="0"/>
              </a:spcAft>
              <a:defRPr sz="1600" b="1">
                <a:latin typeface="Arial" pitchFamily="34" charset="0"/>
                <a:ea typeface="ＭＳ Ｐゴシック" pitchFamily="34" charset="-128"/>
              </a:defRPr>
            </a:lvl9pPr>
          </a:lstStyle>
          <a:p>
            <a:pPr marL="0" marR="0" lvl="0" indent="0" defTabSz="914400" eaLnBrk="1" fontAlgn="auto" latinLnBrk="0" hangingPunct="1">
              <a:lnSpc>
                <a:spcPts val="24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5598"/>
                </a:solidFill>
                <a:effectLst/>
                <a:uLnTx/>
                <a:uFillTx/>
                <a:latin typeface="Arial" pitchFamily="34" charset="0"/>
                <a:ea typeface="ＭＳ Ｐゴシック" pitchFamily="34" charset="-128"/>
              </a:rPr>
              <a:t>Retirement </a:t>
            </a:r>
            <a:br>
              <a:rPr kumimoji="0" lang="en-US" sz="1800" b="1" i="0" u="none" strike="noStrike" kern="0" cap="none" spc="0" normalizeH="0" baseline="0" noProof="0" dirty="0">
                <a:ln>
                  <a:noFill/>
                </a:ln>
                <a:solidFill>
                  <a:srgbClr val="005598"/>
                </a:solidFill>
                <a:effectLst/>
                <a:uLnTx/>
                <a:uFillTx/>
                <a:latin typeface="Arial" pitchFamily="34" charset="0"/>
                <a:ea typeface="ＭＳ Ｐゴシック" pitchFamily="34" charset="-128"/>
              </a:rPr>
            </a:br>
            <a:r>
              <a:rPr kumimoji="0" lang="en-US" sz="1800" b="1" i="0" u="none" strike="noStrike" kern="0" cap="none" spc="0" normalizeH="0" baseline="0" noProof="0" dirty="0">
                <a:ln>
                  <a:noFill/>
                </a:ln>
                <a:solidFill>
                  <a:srgbClr val="005598"/>
                </a:solidFill>
                <a:effectLst/>
                <a:uLnTx/>
                <a:uFillTx/>
                <a:latin typeface="Arial" pitchFamily="34" charset="0"/>
                <a:ea typeface="ＭＳ Ｐゴシック" pitchFamily="34" charset="-128"/>
              </a:rPr>
              <a:t>Is Changing</a:t>
            </a:r>
          </a:p>
        </p:txBody>
      </p:sp>
      <p:sp>
        <p:nvSpPr>
          <p:cNvPr id="33" name="TextBox 32">
            <a:extLst>
              <a:ext uri="{FF2B5EF4-FFF2-40B4-BE49-F238E27FC236}">
                <a16:creationId xmlns:a16="http://schemas.microsoft.com/office/drawing/2014/main" id="{754B5B4D-4DE1-41C9-916B-11820D8A1F6A}"/>
              </a:ext>
            </a:extLst>
          </p:cNvPr>
          <p:cNvSpPr txBox="1">
            <a:spLocks noChangeArrowheads="1"/>
          </p:cNvSpPr>
          <p:nvPr/>
        </p:nvSpPr>
        <p:spPr bwMode="auto">
          <a:xfrm>
            <a:off x="2309259" y="1453422"/>
            <a:ext cx="2460337" cy="137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nSpc>
                <a:spcPts val="2700"/>
              </a:lnSpc>
              <a:defRPr sz="1900" b="1">
                <a:solidFill>
                  <a:srgbClr val="A3A3A3"/>
                </a:solidFill>
                <a:latin typeface="Arial" pitchFamily="34" charset="0"/>
                <a:ea typeface="ＭＳ Ｐゴシック" pitchFamily="34" charset="-128"/>
              </a:defRPr>
            </a:lvl1pPr>
            <a:lvl2pPr marL="37931725" indent="-37474525" eaLnBrk="0" hangingPunct="0">
              <a:defRPr sz="1600" b="1">
                <a:latin typeface="Arial" pitchFamily="34" charset="0"/>
                <a:ea typeface="ＭＳ Ｐゴシック" pitchFamily="34" charset="-128"/>
              </a:defRPr>
            </a:lvl2pPr>
            <a:lvl3pPr eaLnBrk="0" hangingPunct="0">
              <a:defRPr sz="1600" b="1">
                <a:latin typeface="Arial" pitchFamily="34" charset="0"/>
                <a:ea typeface="ＭＳ Ｐゴシック" pitchFamily="34" charset="-128"/>
              </a:defRPr>
            </a:lvl3pPr>
            <a:lvl4pPr eaLnBrk="0" hangingPunct="0">
              <a:defRPr sz="1600" b="1">
                <a:latin typeface="Arial" pitchFamily="34" charset="0"/>
                <a:ea typeface="ＭＳ Ｐゴシック" pitchFamily="34" charset="-128"/>
              </a:defRPr>
            </a:lvl4pPr>
            <a:lvl5pPr eaLnBrk="0" hangingPunct="0">
              <a:defRPr sz="1600" b="1">
                <a:latin typeface="Arial" pitchFamily="34" charset="0"/>
                <a:ea typeface="ＭＳ Ｐゴシック" pitchFamily="34" charset="-128"/>
              </a:defRPr>
            </a:lvl5pPr>
            <a:lvl6pPr marL="457200" eaLnBrk="0" fontAlgn="base" hangingPunct="0">
              <a:spcBef>
                <a:spcPct val="0"/>
              </a:spcBef>
              <a:spcAft>
                <a:spcPct val="0"/>
              </a:spcAft>
              <a:defRPr sz="1600" b="1">
                <a:latin typeface="Arial" pitchFamily="34" charset="0"/>
                <a:ea typeface="ＭＳ Ｐゴシック" pitchFamily="34" charset="-128"/>
              </a:defRPr>
            </a:lvl6pPr>
            <a:lvl7pPr marL="914400" eaLnBrk="0" fontAlgn="base" hangingPunct="0">
              <a:spcBef>
                <a:spcPct val="0"/>
              </a:spcBef>
              <a:spcAft>
                <a:spcPct val="0"/>
              </a:spcAft>
              <a:defRPr sz="1600" b="1">
                <a:latin typeface="Arial" pitchFamily="34" charset="0"/>
                <a:ea typeface="ＭＳ Ｐゴシック" pitchFamily="34" charset="-128"/>
              </a:defRPr>
            </a:lvl7pPr>
            <a:lvl8pPr marL="1371600" eaLnBrk="0" fontAlgn="base" hangingPunct="0">
              <a:spcBef>
                <a:spcPct val="0"/>
              </a:spcBef>
              <a:spcAft>
                <a:spcPct val="0"/>
              </a:spcAft>
              <a:defRPr sz="1600" b="1">
                <a:latin typeface="Arial" pitchFamily="34" charset="0"/>
                <a:ea typeface="ＭＳ Ｐゴシック" pitchFamily="34" charset="-128"/>
              </a:defRPr>
            </a:lvl8pPr>
            <a:lvl9pPr marL="1828800" eaLnBrk="0" fontAlgn="base" hangingPunct="0">
              <a:spcBef>
                <a:spcPct val="0"/>
              </a:spcBef>
              <a:spcAft>
                <a:spcPct val="0"/>
              </a:spcAft>
              <a:defRPr sz="1600" b="1">
                <a:latin typeface="Arial" pitchFamily="34" charset="0"/>
                <a:ea typeface="ＭＳ Ｐゴシック" pitchFamily="34" charset="-128"/>
              </a:defRPr>
            </a:lvl9pPr>
          </a:lstStyle>
          <a:p>
            <a:pPr marL="0" marR="0" lvl="0" indent="0" defTabSz="914400" eaLnBrk="1" fontAlgn="auto" latinLnBrk="0" hangingPunct="1">
              <a:lnSpc>
                <a:spcPts val="25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5598"/>
                </a:solidFill>
                <a:effectLst/>
                <a:uLnTx/>
                <a:uFillTx/>
                <a:latin typeface="Arial" pitchFamily="34" charset="0"/>
                <a:ea typeface="ＭＳ Ｐゴシック" pitchFamily="34" charset="-128"/>
              </a:rPr>
              <a:t>The Three </a:t>
            </a:r>
            <a:br>
              <a:rPr kumimoji="0" lang="en-US" sz="1800" b="1" i="0" u="none" strike="noStrike" kern="0" cap="none" spc="0" normalizeH="0" baseline="0" noProof="0" dirty="0">
                <a:ln>
                  <a:noFill/>
                </a:ln>
                <a:solidFill>
                  <a:srgbClr val="005598"/>
                </a:solidFill>
                <a:effectLst/>
                <a:uLnTx/>
                <a:uFillTx/>
                <a:latin typeface="Arial" pitchFamily="34" charset="0"/>
                <a:ea typeface="ＭＳ Ｐゴシック" pitchFamily="34" charset="-128"/>
              </a:rPr>
            </a:br>
            <a:r>
              <a:rPr kumimoji="0" lang="en-US" sz="1800" b="1" i="0" u="none" strike="noStrike" kern="0" cap="none" spc="0" normalizeH="0" baseline="0" noProof="0" dirty="0">
                <a:ln>
                  <a:noFill/>
                </a:ln>
                <a:solidFill>
                  <a:srgbClr val="005598"/>
                </a:solidFill>
                <a:effectLst/>
                <a:uLnTx/>
                <a:uFillTx/>
                <a:latin typeface="Arial" pitchFamily="34" charset="0"/>
                <a:ea typeface="ＭＳ Ｐゴシック" pitchFamily="34" charset="-128"/>
              </a:rPr>
              <a:t>Building Blocks </a:t>
            </a:r>
            <a:br>
              <a:rPr kumimoji="0" lang="en-US" sz="1800" b="1" i="0" u="none" strike="noStrike" kern="0" cap="none" spc="0" normalizeH="0" baseline="0" noProof="0" dirty="0">
                <a:ln>
                  <a:noFill/>
                </a:ln>
                <a:solidFill>
                  <a:srgbClr val="005598"/>
                </a:solidFill>
                <a:effectLst/>
                <a:uLnTx/>
                <a:uFillTx/>
                <a:latin typeface="Arial" pitchFamily="34" charset="0"/>
                <a:ea typeface="ＭＳ Ｐゴシック" pitchFamily="34" charset="-128"/>
              </a:rPr>
            </a:br>
            <a:r>
              <a:rPr kumimoji="0" lang="en-US" sz="1800" b="1" i="0" u="none" strike="noStrike" kern="0" cap="none" spc="0" normalizeH="0" baseline="0" noProof="0" dirty="0">
                <a:ln>
                  <a:noFill/>
                </a:ln>
                <a:solidFill>
                  <a:srgbClr val="005598"/>
                </a:solidFill>
                <a:effectLst/>
                <a:uLnTx/>
                <a:uFillTx/>
                <a:latin typeface="Arial" pitchFamily="34" charset="0"/>
                <a:ea typeface="ＭＳ Ｐゴシック" pitchFamily="34" charset="-128"/>
              </a:rPr>
              <a:t>of a Retirement Income Plan</a:t>
            </a:r>
          </a:p>
        </p:txBody>
      </p:sp>
      <p:sp>
        <p:nvSpPr>
          <p:cNvPr id="34" name="TextBox 33">
            <a:extLst>
              <a:ext uri="{FF2B5EF4-FFF2-40B4-BE49-F238E27FC236}">
                <a16:creationId xmlns:a16="http://schemas.microsoft.com/office/drawing/2014/main" id="{A5266E0C-9884-4F6E-B8E8-2AAFACC01B6F}"/>
              </a:ext>
            </a:extLst>
          </p:cNvPr>
          <p:cNvSpPr txBox="1">
            <a:spLocks noChangeArrowheads="1"/>
          </p:cNvSpPr>
          <p:nvPr/>
        </p:nvSpPr>
        <p:spPr bwMode="auto">
          <a:xfrm>
            <a:off x="4611820" y="1455441"/>
            <a:ext cx="2270292" cy="105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nSpc>
                <a:spcPts val="2700"/>
              </a:lnSpc>
              <a:defRPr sz="1900" b="1">
                <a:solidFill>
                  <a:srgbClr val="A3A3A3"/>
                </a:solidFill>
                <a:latin typeface="Arial" pitchFamily="34" charset="0"/>
                <a:ea typeface="ＭＳ Ｐゴシック" pitchFamily="34" charset="-128"/>
              </a:defRPr>
            </a:lvl1pPr>
            <a:lvl2pPr marL="37931725" indent="-37474525" eaLnBrk="0" hangingPunct="0">
              <a:defRPr sz="1600" b="1">
                <a:latin typeface="Arial" pitchFamily="34" charset="0"/>
                <a:ea typeface="ＭＳ Ｐゴシック" pitchFamily="34" charset="-128"/>
              </a:defRPr>
            </a:lvl2pPr>
            <a:lvl3pPr eaLnBrk="0" hangingPunct="0">
              <a:defRPr sz="1600" b="1">
                <a:latin typeface="Arial" pitchFamily="34" charset="0"/>
                <a:ea typeface="ＭＳ Ｐゴシック" pitchFamily="34" charset="-128"/>
              </a:defRPr>
            </a:lvl3pPr>
            <a:lvl4pPr eaLnBrk="0" hangingPunct="0">
              <a:defRPr sz="1600" b="1">
                <a:latin typeface="Arial" pitchFamily="34" charset="0"/>
                <a:ea typeface="ＭＳ Ｐゴシック" pitchFamily="34" charset="-128"/>
              </a:defRPr>
            </a:lvl4pPr>
            <a:lvl5pPr eaLnBrk="0" hangingPunct="0">
              <a:defRPr sz="1600" b="1">
                <a:latin typeface="Arial" pitchFamily="34" charset="0"/>
                <a:ea typeface="ＭＳ Ｐゴシック" pitchFamily="34" charset="-128"/>
              </a:defRPr>
            </a:lvl5pPr>
            <a:lvl6pPr marL="457200" eaLnBrk="0" fontAlgn="base" hangingPunct="0">
              <a:spcBef>
                <a:spcPct val="0"/>
              </a:spcBef>
              <a:spcAft>
                <a:spcPct val="0"/>
              </a:spcAft>
              <a:defRPr sz="1600" b="1">
                <a:latin typeface="Arial" pitchFamily="34" charset="0"/>
                <a:ea typeface="ＭＳ Ｐゴシック" pitchFamily="34" charset="-128"/>
              </a:defRPr>
            </a:lvl6pPr>
            <a:lvl7pPr marL="914400" eaLnBrk="0" fontAlgn="base" hangingPunct="0">
              <a:spcBef>
                <a:spcPct val="0"/>
              </a:spcBef>
              <a:spcAft>
                <a:spcPct val="0"/>
              </a:spcAft>
              <a:defRPr sz="1600" b="1">
                <a:latin typeface="Arial" pitchFamily="34" charset="0"/>
                <a:ea typeface="ＭＳ Ｐゴシック" pitchFamily="34" charset="-128"/>
              </a:defRPr>
            </a:lvl7pPr>
            <a:lvl8pPr marL="1371600" eaLnBrk="0" fontAlgn="base" hangingPunct="0">
              <a:spcBef>
                <a:spcPct val="0"/>
              </a:spcBef>
              <a:spcAft>
                <a:spcPct val="0"/>
              </a:spcAft>
              <a:defRPr sz="1600" b="1">
                <a:latin typeface="Arial" pitchFamily="34" charset="0"/>
                <a:ea typeface="ＭＳ Ｐゴシック" pitchFamily="34" charset="-128"/>
              </a:defRPr>
            </a:lvl8pPr>
            <a:lvl9pPr marL="1828800" eaLnBrk="0" fontAlgn="base" hangingPunct="0">
              <a:spcBef>
                <a:spcPct val="0"/>
              </a:spcBef>
              <a:spcAft>
                <a:spcPct val="0"/>
              </a:spcAft>
              <a:defRPr sz="1600" b="1">
                <a:latin typeface="Arial" pitchFamily="34" charset="0"/>
                <a:ea typeface="ＭＳ Ｐゴシック" pitchFamily="34" charset="-128"/>
              </a:defRPr>
            </a:lvl9pPr>
          </a:lstStyle>
          <a:p>
            <a:pPr marL="0" marR="0" lvl="0" indent="0" defTabSz="914400" eaLnBrk="1" fontAlgn="auto" latinLnBrk="0" hangingPunct="1">
              <a:lnSpc>
                <a:spcPts val="25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A1A5B2"/>
                </a:solidFill>
                <a:effectLst/>
                <a:uLnTx/>
                <a:uFillTx/>
                <a:latin typeface="Arial" pitchFamily="34" charset="0"/>
                <a:ea typeface="ＭＳ Ｐゴシック" pitchFamily="34" charset="-128"/>
              </a:rPr>
              <a:t>Developing </a:t>
            </a:r>
            <a:br>
              <a:rPr kumimoji="0" lang="en-US" sz="1800" b="1" i="0" u="none" strike="noStrike" kern="0" cap="none" spc="0" normalizeH="0" baseline="0" noProof="0" dirty="0">
                <a:ln>
                  <a:noFill/>
                </a:ln>
                <a:solidFill>
                  <a:srgbClr val="A1A5B2"/>
                </a:solidFill>
                <a:effectLst/>
                <a:uLnTx/>
                <a:uFillTx/>
                <a:latin typeface="Arial" pitchFamily="34" charset="0"/>
                <a:ea typeface="ＭＳ Ｐゴシック" pitchFamily="34" charset="-128"/>
              </a:rPr>
            </a:br>
            <a:r>
              <a:rPr kumimoji="0" lang="en-US" sz="1800" b="1" i="0" u="none" strike="noStrike" kern="0" cap="none" spc="0" normalizeH="0" baseline="0" noProof="0" dirty="0">
                <a:ln>
                  <a:noFill/>
                </a:ln>
                <a:solidFill>
                  <a:srgbClr val="A1A5B2"/>
                </a:solidFill>
                <a:effectLst/>
                <a:uLnTx/>
                <a:uFillTx/>
                <a:latin typeface="Arial" pitchFamily="34" charset="0"/>
                <a:ea typeface="ＭＳ Ｐゴシック" pitchFamily="34" charset="-128"/>
              </a:rPr>
              <a:t>Your Retirement Income Plan</a:t>
            </a:r>
          </a:p>
        </p:txBody>
      </p:sp>
      <p:sp>
        <p:nvSpPr>
          <p:cNvPr id="35" name="TextBox 34">
            <a:extLst>
              <a:ext uri="{FF2B5EF4-FFF2-40B4-BE49-F238E27FC236}">
                <a16:creationId xmlns:a16="http://schemas.microsoft.com/office/drawing/2014/main" id="{9487F826-4EDD-4D58-A55A-A2C4A4539E0B}"/>
              </a:ext>
            </a:extLst>
          </p:cNvPr>
          <p:cNvSpPr txBox="1">
            <a:spLocks noChangeArrowheads="1"/>
          </p:cNvSpPr>
          <p:nvPr/>
        </p:nvSpPr>
        <p:spPr bwMode="auto">
          <a:xfrm>
            <a:off x="7043513" y="1472308"/>
            <a:ext cx="2270292" cy="38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nSpc>
                <a:spcPts val="2700"/>
              </a:lnSpc>
              <a:defRPr sz="1900" b="1">
                <a:solidFill>
                  <a:srgbClr val="A3A3A3"/>
                </a:solidFill>
                <a:latin typeface="Arial" pitchFamily="34" charset="0"/>
                <a:ea typeface="ＭＳ Ｐゴシック" pitchFamily="34" charset="-128"/>
              </a:defRPr>
            </a:lvl1pPr>
            <a:lvl2pPr marL="37931725" indent="-37474525" eaLnBrk="0" hangingPunct="0">
              <a:defRPr sz="1600" b="1">
                <a:latin typeface="Arial" pitchFamily="34" charset="0"/>
                <a:ea typeface="ＭＳ Ｐゴシック" pitchFamily="34" charset="-128"/>
              </a:defRPr>
            </a:lvl2pPr>
            <a:lvl3pPr eaLnBrk="0" hangingPunct="0">
              <a:defRPr sz="1600" b="1">
                <a:latin typeface="Arial" pitchFamily="34" charset="0"/>
                <a:ea typeface="ＭＳ Ｐゴシック" pitchFamily="34" charset="-128"/>
              </a:defRPr>
            </a:lvl3pPr>
            <a:lvl4pPr eaLnBrk="0" hangingPunct="0">
              <a:defRPr sz="1600" b="1">
                <a:latin typeface="Arial" pitchFamily="34" charset="0"/>
                <a:ea typeface="ＭＳ Ｐゴシック" pitchFamily="34" charset="-128"/>
              </a:defRPr>
            </a:lvl4pPr>
            <a:lvl5pPr eaLnBrk="0" hangingPunct="0">
              <a:defRPr sz="1600" b="1">
                <a:latin typeface="Arial" pitchFamily="34" charset="0"/>
                <a:ea typeface="ＭＳ Ｐゴシック" pitchFamily="34" charset="-128"/>
              </a:defRPr>
            </a:lvl5pPr>
            <a:lvl6pPr marL="457200" eaLnBrk="0" fontAlgn="base" hangingPunct="0">
              <a:spcBef>
                <a:spcPct val="0"/>
              </a:spcBef>
              <a:spcAft>
                <a:spcPct val="0"/>
              </a:spcAft>
              <a:defRPr sz="1600" b="1">
                <a:latin typeface="Arial" pitchFamily="34" charset="0"/>
                <a:ea typeface="ＭＳ Ｐゴシック" pitchFamily="34" charset="-128"/>
              </a:defRPr>
            </a:lvl6pPr>
            <a:lvl7pPr marL="914400" eaLnBrk="0" fontAlgn="base" hangingPunct="0">
              <a:spcBef>
                <a:spcPct val="0"/>
              </a:spcBef>
              <a:spcAft>
                <a:spcPct val="0"/>
              </a:spcAft>
              <a:defRPr sz="1600" b="1">
                <a:latin typeface="Arial" pitchFamily="34" charset="0"/>
                <a:ea typeface="ＭＳ Ｐゴシック" pitchFamily="34" charset="-128"/>
              </a:defRPr>
            </a:lvl7pPr>
            <a:lvl8pPr marL="1371600" eaLnBrk="0" fontAlgn="base" hangingPunct="0">
              <a:spcBef>
                <a:spcPct val="0"/>
              </a:spcBef>
              <a:spcAft>
                <a:spcPct val="0"/>
              </a:spcAft>
              <a:defRPr sz="1600" b="1">
                <a:latin typeface="Arial" pitchFamily="34" charset="0"/>
                <a:ea typeface="ＭＳ Ｐゴシック" pitchFamily="34" charset="-128"/>
              </a:defRPr>
            </a:lvl8pPr>
            <a:lvl9pPr marL="1828800" eaLnBrk="0" fontAlgn="base" hangingPunct="0">
              <a:spcBef>
                <a:spcPct val="0"/>
              </a:spcBef>
              <a:spcAft>
                <a:spcPct val="0"/>
              </a:spcAft>
              <a:defRPr sz="1600" b="1">
                <a:latin typeface="Arial" pitchFamily="34" charset="0"/>
                <a:ea typeface="ＭＳ Ｐゴシック" pitchFamily="34" charset="-128"/>
              </a:defRPr>
            </a:lvl9pPr>
          </a:lstStyle>
          <a:p>
            <a:pPr marL="0" marR="0" lvl="0" indent="0" defTabSz="914400" eaLnBrk="1" fontAlgn="auto" latinLnBrk="0" hangingPunct="1">
              <a:lnSpc>
                <a:spcPts val="24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A1A5B2"/>
                </a:solidFill>
                <a:effectLst/>
                <a:uLnTx/>
                <a:uFillTx/>
                <a:latin typeface="Arial" pitchFamily="34" charset="0"/>
                <a:ea typeface="ＭＳ Ｐゴシック" pitchFamily="34" charset="-128"/>
              </a:rPr>
              <a:t>Final Thoughts</a:t>
            </a:r>
          </a:p>
        </p:txBody>
      </p:sp>
      <p:sp>
        <p:nvSpPr>
          <p:cNvPr id="36" name="TextBox 35">
            <a:extLst>
              <a:ext uri="{FF2B5EF4-FFF2-40B4-BE49-F238E27FC236}">
                <a16:creationId xmlns:a16="http://schemas.microsoft.com/office/drawing/2014/main" id="{27ED0CB5-58E1-45B7-A20B-F5B602D262A5}"/>
              </a:ext>
            </a:extLst>
          </p:cNvPr>
          <p:cNvSpPr txBox="1">
            <a:spLocks noChangeArrowheads="1"/>
          </p:cNvSpPr>
          <p:nvPr/>
        </p:nvSpPr>
        <p:spPr bwMode="auto">
          <a:xfrm>
            <a:off x="4611820" y="1455832"/>
            <a:ext cx="2270292" cy="105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nSpc>
                <a:spcPts val="2700"/>
              </a:lnSpc>
              <a:defRPr sz="1900" b="1">
                <a:solidFill>
                  <a:srgbClr val="A3A3A3"/>
                </a:solidFill>
                <a:latin typeface="Arial" pitchFamily="34" charset="0"/>
                <a:ea typeface="ＭＳ Ｐゴシック" pitchFamily="34" charset="-128"/>
              </a:defRPr>
            </a:lvl1pPr>
            <a:lvl2pPr marL="37931725" indent="-37474525" eaLnBrk="0" hangingPunct="0">
              <a:defRPr sz="1600" b="1">
                <a:latin typeface="Arial" pitchFamily="34" charset="0"/>
                <a:ea typeface="ＭＳ Ｐゴシック" pitchFamily="34" charset="-128"/>
              </a:defRPr>
            </a:lvl2pPr>
            <a:lvl3pPr eaLnBrk="0" hangingPunct="0">
              <a:defRPr sz="1600" b="1">
                <a:latin typeface="Arial" pitchFamily="34" charset="0"/>
                <a:ea typeface="ＭＳ Ｐゴシック" pitchFamily="34" charset="-128"/>
              </a:defRPr>
            </a:lvl3pPr>
            <a:lvl4pPr eaLnBrk="0" hangingPunct="0">
              <a:defRPr sz="1600" b="1">
                <a:latin typeface="Arial" pitchFamily="34" charset="0"/>
                <a:ea typeface="ＭＳ Ｐゴシック" pitchFamily="34" charset="-128"/>
              </a:defRPr>
            </a:lvl4pPr>
            <a:lvl5pPr eaLnBrk="0" hangingPunct="0">
              <a:defRPr sz="1600" b="1">
                <a:latin typeface="Arial" pitchFamily="34" charset="0"/>
                <a:ea typeface="ＭＳ Ｐゴシック" pitchFamily="34" charset="-128"/>
              </a:defRPr>
            </a:lvl5pPr>
            <a:lvl6pPr marL="457200" eaLnBrk="0" fontAlgn="base" hangingPunct="0">
              <a:spcBef>
                <a:spcPct val="0"/>
              </a:spcBef>
              <a:spcAft>
                <a:spcPct val="0"/>
              </a:spcAft>
              <a:defRPr sz="1600" b="1">
                <a:latin typeface="Arial" pitchFamily="34" charset="0"/>
                <a:ea typeface="ＭＳ Ｐゴシック" pitchFamily="34" charset="-128"/>
              </a:defRPr>
            </a:lvl6pPr>
            <a:lvl7pPr marL="914400" eaLnBrk="0" fontAlgn="base" hangingPunct="0">
              <a:spcBef>
                <a:spcPct val="0"/>
              </a:spcBef>
              <a:spcAft>
                <a:spcPct val="0"/>
              </a:spcAft>
              <a:defRPr sz="1600" b="1">
                <a:latin typeface="Arial" pitchFamily="34" charset="0"/>
                <a:ea typeface="ＭＳ Ｐゴシック" pitchFamily="34" charset="-128"/>
              </a:defRPr>
            </a:lvl7pPr>
            <a:lvl8pPr marL="1371600" eaLnBrk="0" fontAlgn="base" hangingPunct="0">
              <a:spcBef>
                <a:spcPct val="0"/>
              </a:spcBef>
              <a:spcAft>
                <a:spcPct val="0"/>
              </a:spcAft>
              <a:defRPr sz="1600" b="1">
                <a:latin typeface="Arial" pitchFamily="34" charset="0"/>
                <a:ea typeface="ＭＳ Ｐゴシック" pitchFamily="34" charset="-128"/>
              </a:defRPr>
            </a:lvl8pPr>
            <a:lvl9pPr marL="1828800" eaLnBrk="0" fontAlgn="base" hangingPunct="0">
              <a:spcBef>
                <a:spcPct val="0"/>
              </a:spcBef>
              <a:spcAft>
                <a:spcPct val="0"/>
              </a:spcAft>
              <a:defRPr sz="1600" b="1">
                <a:latin typeface="Arial" pitchFamily="34" charset="0"/>
                <a:ea typeface="ＭＳ Ｐゴシック" pitchFamily="34" charset="-128"/>
              </a:defRPr>
            </a:lvl9pPr>
          </a:lstStyle>
          <a:p>
            <a:pPr marL="0" marR="0" lvl="0" indent="0" defTabSz="914400" eaLnBrk="1" fontAlgn="auto" latinLnBrk="0" hangingPunct="1">
              <a:lnSpc>
                <a:spcPts val="25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5598"/>
                </a:solidFill>
                <a:effectLst/>
                <a:uLnTx/>
                <a:uFillTx/>
                <a:latin typeface="Arial" pitchFamily="34" charset="0"/>
                <a:ea typeface="ＭＳ Ｐゴシック" pitchFamily="34" charset="-128"/>
              </a:rPr>
              <a:t>Developing </a:t>
            </a:r>
            <a:br>
              <a:rPr kumimoji="0" lang="en-US" sz="1800" b="1" i="0" u="none" strike="noStrike" kern="0" cap="none" spc="0" normalizeH="0" baseline="0" noProof="0" dirty="0">
                <a:ln>
                  <a:noFill/>
                </a:ln>
                <a:solidFill>
                  <a:srgbClr val="005598"/>
                </a:solidFill>
                <a:effectLst/>
                <a:uLnTx/>
                <a:uFillTx/>
                <a:latin typeface="Arial" pitchFamily="34" charset="0"/>
                <a:ea typeface="ＭＳ Ｐゴシック" pitchFamily="34" charset="-128"/>
              </a:rPr>
            </a:br>
            <a:r>
              <a:rPr kumimoji="0" lang="en-US" sz="1800" b="1" i="0" u="none" strike="noStrike" kern="0" cap="none" spc="0" normalizeH="0" baseline="0" noProof="0" dirty="0">
                <a:ln>
                  <a:noFill/>
                </a:ln>
                <a:solidFill>
                  <a:srgbClr val="005598"/>
                </a:solidFill>
                <a:effectLst/>
                <a:uLnTx/>
                <a:uFillTx/>
                <a:latin typeface="Arial" pitchFamily="34" charset="0"/>
                <a:ea typeface="ＭＳ Ｐゴシック" pitchFamily="34" charset="-128"/>
              </a:rPr>
              <a:t>Your Retirement Income Plan</a:t>
            </a:r>
          </a:p>
        </p:txBody>
      </p:sp>
      <p:sp>
        <p:nvSpPr>
          <p:cNvPr id="37" name="TextBox 36">
            <a:extLst>
              <a:ext uri="{FF2B5EF4-FFF2-40B4-BE49-F238E27FC236}">
                <a16:creationId xmlns:a16="http://schemas.microsoft.com/office/drawing/2014/main" id="{A5043CB8-271F-41EF-B67B-FB07599EACB6}"/>
              </a:ext>
            </a:extLst>
          </p:cNvPr>
          <p:cNvSpPr txBox="1">
            <a:spLocks noChangeArrowheads="1"/>
          </p:cNvSpPr>
          <p:nvPr/>
        </p:nvSpPr>
        <p:spPr bwMode="auto">
          <a:xfrm>
            <a:off x="7043513" y="1474272"/>
            <a:ext cx="2270292" cy="375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nSpc>
                <a:spcPts val="2700"/>
              </a:lnSpc>
              <a:defRPr sz="1900" b="1">
                <a:solidFill>
                  <a:srgbClr val="A3A3A3"/>
                </a:solidFill>
                <a:latin typeface="Arial" pitchFamily="34" charset="0"/>
                <a:ea typeface="ＭＳ Ｐゴシック" pitchFamily="34" charset="-128"/>
              </a:defRPr>
            </a:lvl1pPr>
            <a:lvl2pPr marL="37931725" indent="-37474525" eaLnBrk="0" hangingPunct="0">
              <a:defRPr sz="1600" b="1">
                <a:latin typeface="Arial" pitchFamily="34" charset="0"/>
                <a:ea typeface="ＭＳ Ｐゴシック" pitchFamily="34" charset="-128"/>
              </a:defRPr>
            </a:lvl2pPr>
            <a:lvl3pPr eaLnBrk="0" hangingPunct="0">
              <a:defRPr sz="1600" b="1">
                <a:latin typeface="Arial" pitchFamily="34" charset="0"/>
                <a:ea typeface="ＭＳ Ｐゴシック" pitchFamily="34" charset="-128"/>
              </a:defRPr>
            </a:lvl3pPr>
            <a:lvl4pPr eaLnBrk="0" hangingPunct="0">
              <a:defRPr sz="1600" b="1">
                <a:latin typeface="Arial" pitchFamily="34" charset="0"/>
                <a:ea typeface="ＭＳ Ｐゴシック" pitchFamily="34" charset="-128"/>
              </a:defRPr>
            </a:lvl4pPr>
            <a:lvl5pPr eaLnBrk="0" hangingPunct="0">
              <a:defRPr sz="1600" b="1">
                <a:latin typeface="Arial" pitchFamily="34" charset="0"/>
                <a:ea typeface="ＭＳ Ｐゴシック" pitchFamily="34" charset="-128"/>
              </a:defRPr>
            </a:lvl5pPr>
            <a:lvl6pPr marL="457200" eaLnBrk="0" fontAlgn="base" hangingPunct="0">
              <a:spcBef>
                <a:spcPct val="0"/>
              </a:spcBef>
              <a:spcAft>
                <a:spcPct val="0"/>
              </a:spcAft>
              <a:defRPr sz="1600" b="1">
                <a:latin typeface="Arial" pitchFamily="34" charset="0"/>
                <a:ea typeface="ＭＳ Ｐゴシック" pitchFamily="34" charset="-128"/>
              </a:defRPr>
            </a:lvl6pPr>
            <a:lvl7pPr marL="914400" eaLnBrk="0" fontAlgn="base" hangingPunct="0">
              <a:spcBef>
                <a:spcPct val="0"/>
              </a:spcBef>
              <a:spcAft>
                <a:spcPct val="0"/>
              </a:spcAft>
              <a:defRPr sz="1600" b="1">
                <a:latin typeface="Arial" pitchFamily="34" charset="0"/>
                <a:ea typeface="ＭＳ Ｐゴシック" pitchFamily="34" charset="-128"/>
              </a:defRPr>
            </a:lvl7pPr>
            <a:lvl8pPr marL="1371600" eaLnBrk="0" fontAlgn="base" hangingPunct="0">
              <a:spcBef>
                <a:spcPct val="0"/>
              </a:spcBef>
              <a:spcAft>
                <a:spcPct val="0"/>
              </a:spcAft>
              <a:defRPr sz="1600" b="1">
                <a:latin typeface="Arial" pitchFamily="34" charset="0"/>
                <a:ea typeface="ＭＳ Ｐゴシック" pitchFamily="34" charset="-128"/>
              </a:defRPr>
            </a:lvl8pPr>
            <a:lvl9pPr marL="1828800" eaLnBrk="0" fontAlgn="base" hangingPunct="0">
              <a:spcBef>
                <a:spcPct val="0"/>
              </a:spcBef>
              <a:spcAft>
                <a:spcPct val="0"/>
              </a:spcAft>
              <a:defRPr sz="1600" b="1">
                <a:latin typeface="Arial" pitchFamily="34" charset="0"/>
                <a:ea typeface="ＭＳ Ｐゴシック" pitchFamily="34" charset="-128"/>
              </a:defRPr>
            </a:lvl9pPr>
          </a:lstStyle>
          <a:p>
            <a:pPr marL="0" marR="0" lvl="0" indent="0" defTabSz="914400" eaLnBrk="1" fontAlgn="auto" latinLnBrk="0" hangingPunct="1">
              <a:lnSpc>
                <a:spcPts val="24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5598"/>
                </a:solidFill>
                <a:effectLst/>
                <a:uLnTx/>
                <a:uFillTx/>
                <a:latin typeface="Arial" pitchFamily="34" charset="0"/>
                <a:ea typeface="ＭＳ Ｐゴシック" pitchFamily="34" charset="-128"/>
              </a:rPr>
              <a:t>Final Thoughts</a:t>
            </a:r>
          </a:p>
        </p:txBody>
      </p:sp>
      <p:grpSp>
        <p:nvGrpSpPr>
          <p:cNvPr id="38" name="Group 37">
            <a:extLst>
              <a:ext uri="{FF2B5EF4-FFF2-40B4-BE49-F238E27FC236}">
                <a16:creationId xmlns:a16="http://schemas.microsoft.com/office/drawing/2014/main" id="{19B2775F-253F-4914-8037-67955EA69DFC}"/>
              </a:ext>
            </a:extLst>
          </p:cNvPr>
          <p:cNvGrpSpPr/>
          <p:nvPr/>
        </p:nvGrpSpPr>
        <p:grpSpPr>
          <a:xfrm>
            <a:off x="332624" y="1528366"/>
            <a:ext cx="6603792" cy="1229808"/>
            <a:chOff x="510749" y="3505201"/>
            <a:chExt cx="6603792" cy="1003295"/>
          </a:xfrm>
        </p:grpSpPr>
        <p:cxnSp>
          <p:nvCxnSpPr>
            <p:cNvPr id="39" name="Straight Connector 38">
              <a:extLst>
                <a:ext uri="{FF2B5EF4-FFF2-40B4-BE49-F238E27FC236}">
                  <a16:creationId xmlns:a16="http://schemas.microsoft.com/office/drawing/2014/main" id="{FF01ED8D-C9F1-4E48-873C-E6C77D8B2378}"/>
                </a:ext>
              </a:extLst>
            </p:cNvPr>
            <p:cNvCxnSpPr/>
            <p:nvPr/>
          </p:nvCxnSpPr>
          <p:spPr bwMode="auto">
            <a:xfrm rot="5400000">
              <a:off x="10258" y="4005692"/>
              <a:ext cx="1002991" cy="2010"/>
            </a:xfrm>
            <a:prstGeom prst="line">
              <a:avLst/>
            </a:prstGeom>
            <a:noFill/>
            <a:ln w="38100" cap="flat" cmpd="sng" algn="ctr">
              <a:solidFill>
                <a:srgbClr val="005598"/>
              </a:solidFill>
              <a:prstDash val="solid"/>
            </a:ln>
            <a:effectLst/>
          </p:spPr>
        </p:cxnSp>
        <p:cxnSp>
          <p:nvCxnSpPr>
            <p:cNvPr id="40" name="Straight Connector 39">
              <a:extLst>
                <a:ext uri="{FF2B5EF4-FFF2-40B4-BE49-F238E27FC236}">
                  <a16:creationId xmlns:a16="http://schemas.microsoft.com/office/drawing/2014/main" id="{DA856119-058A-41C8-97DD-7D51E3C71A68}"/>
                </a:ext>
              </a:extLst>
            </p:cNvPr>
            <p:cNvCxnSpPr/>
            <p:nvPr/>
          </p:nvCxnSpPr>
          <p:spPr bwMode="auto">
            <a:xfrm rot="5400000">
              <a:off x="1919947" y="4005692"/>
              <a:ext cx="1002991" cy="2009"/>
            </a:xfrm>
            <a:prstGeom prst="line">
              <a:avLst/>
            </a:prstGeom>
            <a:noFill/>
            <a:ln w="38100" cap="flat" cmpd="sng" algn="ctr">
              <a:solidFill>
                <a:srgbClr val="005598"/>
              </a:solidFill>
              <a:prstDash val="solid"/>
            </a:ln>
            <a:effectLst/>
          </p:spPr>
        </p:cxnSp>
        <p:cxnSp>
          <p:nvCxnSpPr>
            <p:cNvPr id="41" name="Straight Connector 40">
              <a:extLst>
                <a:ext uri="{FF2B5EF4-FFF2-40B4-BE49-F238E27FC236}">
                  <a16:creationId xmlns:a16="http://schemas.microsoft.com/office/drawing/2014/main" id="{A2B47260-268F-4293-8990-B31716B18140}"/>
                </a:ext>
              </a:extLst>
            </p:cNvPr>
            <p:cNvCxnSpPr/>
            <p:nvPr/>
          </p:nvCxnSpPr>
          <p:spPr bwMode="auto">
            <a:xfrm rot="5400000">
              <a:off x="4168300" y="4005693"/>
              <a:ext cx="1002991" cy="2010"/>
            </a:xfrm>
            <a:prstGeom prst="line">
              <a:avLst/>
            </a:prstGeom>
            <a:noFill/>
            <a:ln w="38100" cap="flat" cmpd="sng" algn="ctr">
              <a:solidFill>
                <a:srgbClr val="005598"/>
              </a:solidFill>
              <a:prstDash val="solid"/>
            </a:ln>
            <a:effectLst/>
          </p:spPr>
        </p:cxnSp>
        <p:cxnSp>
          <p:nvCxnSpPr>
            <p:cNvPr id="42" name="Straight Connector 41">
              <a:extLst>
                <a:ext uri="{FF2B5EF4-FFF2-40B4-BE49-F238E27FC236}">
                  <a16:creationId xmlns:a16="http://schemas.microsoft.com/office/drawing/2014/main" id="{5B773981-AE96-46DA-9113-6EEC6E636D08}"/>
                </a:ext>
              </a:extLst>
            </p:cNvPr>
            <p:cNvCxnSpPr/>
            <p:nvPr/>
          </p:nvCxnSpPr>
          <p:spPr bwMode="auto">
            <a:xfrm rot="5400000">
              <a:off x="6612040" y="4005996"/>
              <a:ext cx="1002991" cy="2010"/>
            </a:xfrm>
            <a:prstGeom prst="line">
              <a:avLst/>
            </a:prstGeom>
            <a:noFill/>
            <a:ln w="38100" cap="flat" cmpd="sng" algn="ctr">
              <a:solidFill>
                <a:srgbClr val="005598"/>
              </a:solidFill>
              <a:prstDash val="solid"/>
            </a:ln>
            <a:effectLst/>
          </p:spPr>
        </p:cxnSp>
      </p:grpSp>
    </p:spTree>
    <p:extLst>
      <p:ext uri="{BB962C8B-B14F-4D97-AF65-F5344CB8AC3E}">
        <p14:creationId xmlns:p14="http://schemas.microsoft.com/office/powerpoint/2010/main" val="2756746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32"/>
                                        </p:tgtEl>
                                      </p:cBhvr>
                                    </p:animEffect>
                                    <p:set>
                                      <p:cBhvr>
                                        <p:cTn id="7" dur="1" fill="hold">
                                          <p:stCondLst>
                                            <p:cond delay="499"/>
                                          </p:stCondLst>
                                        </p:cTn>
                                        <p:tgtEl>
                                          <p:spTgt spid="3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6"/>
                                        </p:tgtEl>
                                      </p:cBhvr>
                                    </p:animEffect>
                                    <p:set>
                                      <p:cBhvr>
                                        <p:cTn id="10" dur="1" fill="hold">
                                          <p:stCondLst>
                                            <p:cond delay="499"/>
                                          </p:stCondLst>
                                        </p:cTn>
                                        <p:tgtEl>
                                          <p:spTgt spid="36"/>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37"/>
                                        </p:tgtEl>
                                      </p:cBhvr>
                                    </p:animEffect>
                                    <p:set>
                                      <p:cBhvr>
                                        <p:cTn id="13" dur="1" fill="hold">
                                          <p:stCondLst>
                                            <p:cond delay="4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6" grpId="0"/>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E2B799-FE90-469F-AA3D-E5340B40A573}"/>
              </a:ext>
            </a:extLst>
          </p:cNvPr>
          <p:cNvSpPr>
            <a:spLocks noGrp="1"/>
          </p:cNvSpPr>
          <p:nvPr>
            <p:ph type="body" sz="quarter" idx="26"/>
          </p:nvPr>
        </p:nvSpPr>
        <p:spPr>
          <a:xfrm>
            <a:off x="274320" y="5876687"/>
            <a:ext cx="8595360" cy="615553"/>
          </a:xfrm>
        </p:spPr>
        <p:txBody>
          <a:bodyPr/>
          <a:lstStyle/>
          <a:p>
            <a:r>
              <a:rPr lang="en-US" dirty="0"/>
              <a:t>1. The Franklin Templeton Retirement Income Strategies and Expectations (RISE) survey was conducted online among a sample of 2,002 adults comprising 1,002 men and 1,000 women 18 years of age or older. The survey was administered between January 17 and 25, 2018, by ORC International’s Online CARAVAN</a:t>
            </a:r>
            <a:r>
              <a:rPr lang="en-US" baseline="30000" dirty="0"/>
              <a:t>®</a:t>
            </a:r>
            <a:r>
              <a:rPr lang="en-US" dirty="0"/>
              <a:t>, which is not affiliated with Franklin Templeton Investments. Data is weighted to gender, age, geographic region, education and race. The custom-designed weighting program assigns a weighting factor to the data based on current population statistics from the U.S. Census Bureau.</a:t>
            </a:r>
          </a:p>
        </p:txBody>
      </p:sp>
      <p:sp>
        <p:nvSpPr>
          <p:cNvPr id="4" name="Slide Number Placeholder 3">
            <a:extLst>
              <a:ext uri="{FF2B5EF4-FFF2-40B4-BE49-F238E27FC236}">
                <a16:creationId xmlns:a16="http://schemas.microsoft.com/office/drawing/2014/main" id="{AA377BB9-4A41-4B89-A7D6-94CAD63CD836}"/>
              </a:ext>
            </a:extLst>
          </p:cNvPr>
          <p:cNvSpPr>
            <a:spLocks noGrp="1"/>
          </p:cNvSpPr>
          <p:nvPr>
            <p:ph type="sldNum" sz="quarter" idx="10"/>
          </p:nvPr>
        </p:nvSpPr>
        <p:spPr/>
        <p:txBody>
          <a:bodyPr/>
          <a:lstStyle/>
          <a:p>
            <a:fld id="{8DEE4CCE-E124-4EEF-808B-DF88997C2318}" type="slidenum">
              <a:rPr lang="en-US" smtClean="0"/>
              <a:t>1</a:t>
            </a:fld>
            <a:endParaRPr lang="en-US" dirty="0"/>
          </a:p>
        </p:txBody>
      </p:sp>
      <p:sp>
        <p:nvSpPr>
          <p:cNvPr id="5" name="Title 4">
            <a:extLst>
              <a:ext uri="{FF2B5EF4-FFF2-40B4-BE49-F238E27FC236}">
                <a16:creationId xmlns:a16="http://schemas.microsoft.com/office/drawing/2014/main" id="{E2EE0F10-8F19-4334-A018-34C38D09444E}"/>
              </a:ext>
            </a:extLst>
          </p:cNvPr>
          <p:cNvSpPr>
            <a:spLocks noGrp="1"/>
          </p:cNvSpPr>
          <p:nvPr>
            <p:ph type="title"/>
          </p:nvPr>
        </p:nvSpPr>
        <p:spPr/>
        <p:txBody>
          <a:bodyPr/>
          <a:lstStyle/>
          <a:p>
            <a:r>
              <a:rPr lang="en-US" dirty="0">
                <a:solidFill>
                  <a:srgbClr val="005598"/>
                </a:solidFill>
              </a:rPr>
              <a:t>Retirement Realities</a:t>
            </a:r>
            <a:endParaRPr lang="en-US" dirty="0"/>
          </a:p>
        </p:txBody>
      </p:sp>
      <p:grpSp>
        <p:nvGrpSpPr>
          <p:cNvPr id="6" name="Group 5">
            <a:extLst>
              <a:ext uri="{FF2B5EF4-FFF2-40B4-BE49-F238E27FC236}">
                <a16:creationId xmlns:a16="http://schemas.microsoft.com/office/drawing/2014/main" id="{B3A186C0-01A5-4248-B7C1-5036DD0D9BA7}"/>
              </a:ext>
            </a:extLst>
          </p:cNvPr>
          <p:cNvGrpSpPr/>
          <p:nvPr/>
        </p:nvGrpSpPr>
        <p:grpSpPr>
          <a:xfrm>
            <a:off x="562094" y="2492361"/>
            <a:ext cx="7997810" cy="1881190"/>
            <a:chOff x="562094" y="2492361"/>
            <a:chExt cx="7997810" cy="1881190"/>
          </a:xfrm>
        </p:grpSpPr>
        <p:sp>
          <p:nvSpPr>
            <p:cNvPr id="7" name="TextBox 6">
              <a:extLst>
                <a:ext uri="{FF2B5EF4-FFF2-40B4-BE49-F238E27FC236}">
                  <a16:creationId xmlns:a16="http://schemas.microsoft.com/office/drawing/2014/main" id="{D1D5B75F-C275-4482-9043-B45DCCD8DF1C}"/>
                </a:ext>
              </a:extLst>
            </p:cNvPr>
            <p:cNvSpPr txBox="1"/>
            <p:nvPr/>
          </p:nvSpPr>
          <p:spPr>
            <a:xfrm>
              <a:off x="925159" y="2737752"/>
              <a:ext cx="7404779" cy="1346522"/>
            </a:xfrm>
            <a:prstGeom prst="rect">
              <a:avLst/>
            </a:prstGeom>
            <a:noFill/>
          </p:spPr>
          <p:txBody>
            <a:bodyPr wrap="square" lIns="0" tIns="0" rIns="0" bIns="0" rtlCol="0">
              <a:spAutoFit/>
            </a:bodyPr>
            <a:lstStyle/>
            <a:p>
              <a:pPr>
                <a:lnSpc>
                  <a:spcPts val="3500"/>
                </a:lnSpc>
              </a:pPr>
              <a:r>
                <a:rPr lang="en-US" sz="2800" b="1" dirty="0">
                  <a:solidFill>
                    <a:schemeClr val="tx1">
                      <a:lumMod val="65000"/>
                      <a:lumOff val="35000"/>
                    </a:schemeClr>
                  </a:solidFill>
                  <a:latin typeface="Arial" pitchFamily="34" charset="0"/>
                  <a:cs typeface="Arial" pitchFamily="34" charset="0"/>
                </a:rPr>
                <a:t>What percentage said they were concerned about managing their retirement income to meet their retirement expenses?</a:t>
              </a:r>
              <a:r>
                <a:rPr lang="en-US" sz="2800" b="1" baseline="30000" dirty="0">
                  <a:solidFill>
                    <a:schemeClr val="tx1">
                      <a:lumMod val="65000"/>
                      <a:lumOff val="35000"/>
                    </a:schemeClr>
                  </a:solidFill>
                  <a:latin typeface="Arial" pitchFamily="34" charset="0"/>
                  <a:cs typeface="Arial" pitchFamily="34" charset="0"/>
                </a:rPr>
                <a:t>1</a:t>
              </a:r>
            </a:p>
          </p:txBody>
        </p:sp>
        <p:sp>
          <p:nvSpPr>
            <p:cNvPr id="8" name="Left Bracket 7">
              <a:extLst>
                <a:ext uri="{FF2B5EF4-FFF2-40B4-BE49-F238E27FC236}">
                  <a16:creationId xmlns:a16="http://schemas.microsoft.com/office/drawing/2014/main" id="{447ECBB2-ED18-4F5F-95D6-3571678755FD}"/>
                </a:ext>
              </a:extLst>
            </p:cNvPr>
            <p:cNvSpPr/>
            <p:nvPr/>
          </p:nvSpPr>
          <p:spPr>
            <a:xfrm>
              <a:off x="562094" y="2492362"/>
              <a:ext cx="294966" cy="1881189"/>
            </a:xfrm>
            <a:prstGeom prst="leftBracket">
              <a:avLst>
                <a:gd name="adj" fmla="val 0"/>
              </a:avLst>
            </a:prstGeom>
            <a:ln>
              <a:solidFill>
                <a:srgbClr val="BDAFA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Left Bracket 8">
              <a:extLst>
                <a:ext uri="{FF2B5EF4-FFF2-40B4-BE49-F238E27FC236}">
                  <a16:creationId xmlns:a16="http://schemas.microsoft.com/office/drawing/2014/main" id="{FD2CB284-BDEE-46B8-A24E-1842062CEAF2}"/>
                </a:ext>
              </a:extLst>
            </p:cNvPr>
            <p:cNvSpPr/>
            <p:nvPr/>
          </p:nvSpPr>
          <p:spPr>
            <a:xfrm rot="10800000">
              <a:off x="8305272" y="2492361"/>
              <a:ext cx="254632" cy="1881189"/>
            </a:xfrm>
            <a:prstGeom prst="leftBracket">
              <a:avLst>
                <a:gd name="adj" fmla="val 0"/>
              </a:avLst>
            </a:prstGeom>
            <a:ln>
              <a:solidFill>
                <a:srgbClr val="BDAFA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024804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BD7C52-6290-4DB3-A470-D1F37E585003}"/>
              </a:ext>
            </a:extLst>
          </p:cNvPr>
          <p:cNvSpPr>
            <a:spLocks noGrp="1"/>
          </p:cNvSpPr>
          <p:nvPr>
            <p:ph type="body" sz="quarter" idx="26"/>
          </p:nvPr>
        </p:nvSpPr>
        <p:spPr/>
        <p:txBody>
          <a:bodyPr/>
          <a:lstStyle/>
          <a:p>
            <a:endParaRPr lang="en-US"/>
          </a:p>
        </p:txBody>
      </p:sp>
      <p:sp>
        <p:nvSpPr>
          <p:cNvPr id="4" name="Slide Number Placeholder 3">
            <a:extLst>
              <a:ext uri="{FF2B5EF4-FFF2-40B4-BE49-F238E27FC236}">
                <a16:creationId xmlns:a16="http://schemas.microsoft.com/office/drawing/2014/main" id="{59A7BD98-98AB-4BFE-A130-2A6C1F05AAB9}"/>
              </a:ext>
            </a:extLst>
          </p:cNvPr>
          <p:cNvSpPr>
            <a:spLocks noGrp="1"/>
          </p:cNvSpPr>
          <p:nvPr>
            <p:ph type="sldNum" sz="quarter" idx="10"/>
          </p:nvPr>
        </p:nvSpPr>
        <p:spPr/>
        <p:txBody>
          <a:bodyPr/>
          <a:lstStyle/>
          <a:p>
            <a:fld id="{8DEE4CCE-E124-4EEF-808B-DF88997C2318}" type="slidenum">
              <a:rPr lang="en-US" smtClean="0"/>
              <a:t>19</a:t>
            </a:fld>
            <a:endParaRPr lang="en-US" dirty="0"/>
          </a:p>
        </p:txBody>
      </p:sp>
      <p:sp>
        <p:nvSpPr>
          <p:cNvPr id="5" name="Title 4">
            <a:extLst>
              <a:ext uri="{FF2B5EF4-FFF2-40B4-BE49-F238E27FC236}">
                <a16:creationId xmlns:a16="http://schemas.microsoft.com/office/drawing/2014/main" id="{CEC15E5F-5F5F-4C7F-9D1E-C9671B5FF979}"/>
              </a:ext>
            </a:extLst>
          </p:cNvPr>
          <p:cNvSpPr>
            <a:spLocks noGrp="1"/>
          </p:cNvSpPr>
          <p:nvPr>
            <p:ph type="title"/>
          </p:nvPr>
        </p:nvSpPr>
        <p:spPr/>
        <p:txBody>
          <a:bodyPr/>
          <a:lstStyle/>
          <a:p>
            <a:r>
              <a:rPr kumimoji="1" lang="en-US" dirty="0">
                <a:solidFill>
                  <a:srgbClr val="005598"/>
                </a:solidFill>
                <a:ea typeface="Geneva" pitchFamily="80" charset="-128"/>
                <a:cs typeface="Geneva" pitchFamily="80" charset="-128"/>
              </a:rPr>
              <a:t>1. Prioritize Goals &amp; Concerns</a:t>
            </a:r>
            <a:br>
              <a:rPr kumimoji="1" lang="en-US" sz="2800" dirty="0">
                <a:solidFill>
                  <a:srgbClr val="005598"/>
                </a:solidFill>
                <a:ea typeface="Geneva" pitchFamily="80" charset="-128"/>
                <a:cs typeface="Geneva" pitchFamily="80" charset="-128"/>
              </a:rPr>
            </a:br>
            <a:endParaRPr lang="en-US" dirty="0"/>
          </a:p>
        </p:txBody>
      </p:sp>
      <p:sp>
        <p:nvSpPr>
          <p:cNvPr id="6" name="Rectangle 5">
            <a:extLst>
              <a:ext uri="{FF2B5EF4-FFF2-40B4-BE49-F238E27FC236}">
                <a16:creationId xmlns:a16="http://schemas.microsoft.com/office/drawing/2014/main" id="{62C5A014-38B4-4F46-A596-8320502F16FC}"/>
              </a:ext>
            </a:extLst>
          </p:cNvPr>
          <p:cNvSpPr/>
          <p:nvPr/>
        </p:nvSpPr>
        <p:spPr>
          <a:xfrm>
            <a:off x="4569252" y="2070247"/>
            <a:ext cx="3057248" cy="646331"/>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82BC00"/>
                </a:solidFill>
                <a:effectLst/>
                <a:uLnTx/>
                <a:uFillTx/>
              </a:rPr>
              <a:t>Go to School</a:t>
            </a:r>
          </a:p>
        </p:txBody>
      </p:sp>
      <p:sp>
        <p:nvSpPr>
          <p:cNvPr id="7" name="Rectangle 6">
            <a:extLst>
              <a:ext uri="{FF2B5EF4-FFF2-40B4-BE49-F238E27FC236}">
                <a16:creationId xmlns:a16="http://schemas.microsoft.com/office/drawing/2014/main" id="{24E44B90-A63B-4D5B-9A24-03FDA256B612}"/>
              </a:ext>
            </a:extLst>
          </p:cNvPr>
          <p:cNvSpPr/>
          <p:nvPr/>
        </p:nvSpPr>
        <p:spPr>
          <a:xfrm>
            <a:off x="1319967" y="2238795"/>
            <a:ext cx="2464136" cy="58477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A0DC"/>
                </a:solidFill>
                <a:effectLst/>
                <a:uLnTx/>
                <a:uFillTx/>
              </a:rPr>
              <a:t>Retire Early</a:t>
            </a:r>
          </a:p>
        </p:txBody>
      </p:sp>
      <p:sp>
        <p:nvSpPr>
          <p:cNvPr id="8" name="Rectangle 7">
            <a:extLst>
              <a:ext uri="{FF2B5EF4-FFF2-40B4-BE49-F238E27FC236}">
                <a16:creationId xmlns:a16="http://schemas.microsoft.com/office/drawing/2014/main" id="{99320D3F-101E-4A31-9690-E4FED329E469}"/>
              </a:ext>
            </a:extLst>
          </p:cNvPr>
          <p:cNvSpPr/>
          <p:nvPr/>
        </p:nvSpPr>
        <p:spPr>
          <a:xfrm>
            <a:off x="2316631" y="1418671"/>
            <a:ext cx="1817422" cy="769441"/>
          </a:xfrm>
          <a:prstGeom prst="rect">
            <a:avLst/>
          </a:prstGeom>
        </p:spPr>
        <p:txBody>
          <a:bodyPr wrap="none">
            <a:spAutoFit/>
          </a:bodyPr>
          <a:lstStyle/>
          <a:p>
            <a:pPr algn="ctr"/>
            <a:r>
              <a:rPr lang="en-US" sz="4400" b="1" dirty="0">
                <a:solidFill>
                  <a:srgbClr val="797979"/>
                </a:solidFill>
                <a:latin typeface="Arial" panose="020B0604020202020204" pitchFamily="34" charset="0"/>
                <a:cs typeface="Arial" panose="020B0604020202020204" pitchFamily="34" charset="0"/>
              </a:rPr>
              <a:t>Travel</a:t>
            </a:r>
          </a:p>
        </p:txBody>
      </p:sp>
      <p:sp>
        <p:nvSpPr>
          <p:cNvPr id="9" name="Rectangle 8">
            <a:extLst>
              <a:ext uri="{FF2B5EF4-FFF2-40B4-BE49-F238E27FC236}">
                <a16:creationId xmlns:a16="http://schemas.microsoft.com/office/drawing/2014/main" id="{457ACD16-98E4-48E8-A830-9195CD9F38B4}"/>
              </a:ext>
            </a:extLst>
          </p:cNvPr>
          <p:cNvSpPr/>
          <p:nvPr/>
        </p:nvSpPr>
        <p:spPr>
          <a:xfrm>
            <a:off x="804557" y="3107680"/>
            <a:ext cx="2460931" cy="46166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82BC00"/>
                </a:solidFill>
                <a:effectLst/>
                <a:uLnTx/>
                <a:uFillTx/>
              </a:rPr>
              <a:t>Leave a Legacy</a:t>
            </a:r>
          </a:p>
        </p:txBody>
      </p:sp>
      <p:sp>
        <p:nvSpPr>
          <p:cNvPr id="10" name="Rectangle 9">
            <a:extLst>
              <a:ext uri="{FF2B5EF4-FFF2-40B4-BE49-F238E27FC236}">
                <a16:creationId xmlns:a16="http://schemas.microsoft.com/office/drawing/2014/main" id="{9C49C4F1-07D8-45E2-BC63-21283574F75D}"/>
              </a:ext>
            </a:extLst>
          </p:cNvPr>
          <p:cNvSpPr/>
          <p:nvPr/>
        </p:nvSpPr>
        <p:spPr>
          <a:xfrm>
            <a:off x="2507864" y="4455452"/>
            <a:ext cx="1815498" cy="52322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5FC0EB"/>
                </a:solidFill>
                <a:effectLst/>
                <a:uLnTx/>
                <a:uFillTx/>
              </a:rPr>
              <a:t>Volunteer</a:t>
            </a:r>
          </a:p>
        </p:txBody>
      </p:sp>
      <p:sp>
        <p:nvSpPr>
          <p:cNvPr id="11" name="Rectangle 10">
            <a:extLst>
              <a:ext uri="{FF2B5EF4-FFF2-40B4-BE49-F238E27FC236}">
                <a16:creationId xmlns:a16="http://schemas.microsoft.com/office/drawing/2014/main" id="{2FD545F7-03F9-49BD-B34D-7DB012A9E2E4}"/>
              </a:ext>
            </a:extLst>
          </p:cNvPr>
          <p:cNvSpPr/>
          <p:nvPr/>
        </p:nvSpPr>
        <p:spPr>
          <a:xfrm>
            <a:off x="6439420" y="3338513"/>
            <a:ext cx="1800494" cy="58477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797979"/>
                </a:solidFill>
                <a:effectLst/>
                <a:uLnTx/>
                <a:uFillTx/>
              </a:rPr>
              <a:t>Hobbies</a:t>
            </a:r>
          </a:p>
        </p:txBody>
      </p:sp>
      <p:sp>
        <p:nvSpPr>
          <p:cNvPr id="12" name="Rectangle 11">
            <a:extLst>
              <a:ext uri="{FF2B5EF4-FFF2-40B4-BE49-F238E27FC236}">
                <a16:creationId xmlns:a16="http://schemas.microsoft.com/office/drawing/2014/main" id="{ED9321AF-A495-484F-BDCB-1D461FFE1CD6}"/>
              </a:ext>
            </a:extLst>
          </p:cNvPr>
          <p:cNvSpPr/>
          <p:nvPr/>
        </p:nvSpPr>
        <p:spPr>
          <a:xfrm>
            <a:off x="3347376" y="3582604"/>
            <a:ext cx="3068469" cy="58477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A0DC"/>
                </a:solidFill>
                <a:effectLst/>
                <a:uLnTx/>
                <a:uFillTx/>
              </a:rPr>
              <a:t>Risk Tolerance</a:t>
            </a:r>
          </a:p>
        </p:txBody>
      </p:sp>
      <p:grpSp>
        <p:nvGrpSpPr>
          <p:cNvPr id="13" name="Group 12">
            <a:extLst>
              <a:ext uri="{FF2B5EF4-FFF2-40B4-BE49-F238E27FC236}">
                <a16:creationId xmlns:a16="http://schemas.microsoft.com/office/drawing/2014/main" id="{5DB2F150-14DF-460A-9F9E-A8778F60B07C}"/>
              </a:ext>
            </a:extLst>
          </p:cNvPr>
          <p:cNvGrpSpPr/>
          <p:nvPr/>
        </p:nvGrpSpPr>
        <p:grpSpPr>
          <a:xfrm>
            <a:off x="1935616" y="1643063"/>
            <a:ext cx="2478024" cy="1828800"/>
            <a:chOff x="1184055" y="1643063"/>
            <a:chExt cx="2478024" cy="1828800"/>
          </a:xfrm>
        </p:grpSpPr>
        <p:sp>
          <p:nvSpPr>
            <p:cNvPr id="14" name="Rectangle 3">
              <a:extLst>
                <a:ext uri="{FF2B5EF4-FFF2-40B4-BE49-F238E27FC236}">
                  <a16:creationId xmlns:a16="http://schemas.microsoft.com/office/drawing/2014/main" id="{FE4DE7C2-566B-43AE-A672-8883927FD746}"/>
                </a:ext>
              </a:extLst>
            </p:cNvPr>
            <p:cNvSpPr>
              <a:spLocks noChangeArrowheads="1"/>
            </p:cNvSpPr>
            <p:nvPr/>
          </p:nvSpPr>
          <p:spPr bwMode="auto">
            <a:xfrm>
              <a:off x="1184055" y="1643063"/>
              <a:ext cx="2478024" cy="1828800"/>
            </a:xfrm>
            <a:prstGeom prst="rect">
              <a:avLst/>
            </a:prstGeom>
            <a:solidFill>
              <a:srgbClr val="CCECF8"/>
            </a:solidFill>
            <a:ln>
              <a:noFill/>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D1DEEA"/>
                </a:solidFill>
                <a:effectLst/>
                <a:uLnTx/>
                <a:uFillTx/>
              </a:endParaRPr>
            </a:p>
          </p:txBody>
        </p:sp>
        <p:pic>
          <p:nvPicPr>
            <p:cNvPr id="15" name="Picture 1">
              <a:extLst>
                <a:ext uri="{FF2B5EF4-FFF2-40B4-BE49-F238E27FC236}">
                  <a16:creationId xmlns:a16="http://schemas.microsoft.com/office/drawing/2014/main" id="{8ED2CDD4-881E-4424-8A8E-992E7C76156F}"/>
                </a:ext>
              </a:extLst>
            </p:cNvPr>
            <p:cNvPicPr>
              <a:picLocks noChangeAspect="1"/>
            </p:cNvPicPr>
            <p:nvPr/>
          </p:nvPicPr>
          <p:blipFill rotWithShape="1">
            <a:blip r:embed="rId3">
              <a:extLst>
                <a:ext uri="{28A0092B-C50C-407E-A947-70E740481C1C}">
                  <a14:useLocalDpi xmlns:a14="http://schemas.microsoft.com/office/drawing/2010/main" val="0"/>
                </a:ext>
              </a:extLst>
            </a:blip>
            <a:srcRect l="371" t="20512" r="43780" b="18871"/>
            <a:stretch/>
          </p:blipFill>
          <p:spPr bwMode="auto">
            <a:xfrm>
              <a:off x="1279999" y="1733266"/>
              <a:ext cx="2281133" cy="1648998"/>
            </a:xfrm>
            <a:prstGeom prst="rect">
              <a:avLst/>
            </a:prstGeom>
            <a:noFill/>
            <a:ln w="38100">
              <a:solidFill>
                <a:srgbClr val="FFFFFF"/>
              </a:solidFill>
              <a:miter lim="800000"/>
              <a:headEnd/>
              <a:tailEnd/>
            </a:ln>
            <a:extLst>
              <a:ext uri="{909E8E84-426E-40DD-AFC4-6F175D3DCCD1}">
                <a14:hiddenFill xmlns:a14="http://schemas.microsoft.com/office/drawing/2010/main">
                  <a:solidFill>
                    <a:srgbClr val="FFFFFF"/>
                  </a:solidFill>
                </a14:hiddenFill>
              </a:ext>
            </a:extLst>
          </p:spPr>
        </p:pic>
      </p:grpSp>
      <p:sp>
        <p:nvSpPr>
          <p:cNvPr id="16" name="Rectangle 15">
            <a:extLst>
              <a:ext uri="{FF2B5EF4-FFF2-40B4-BE49-F238E27FC236}">
                <a16:creationId xmlns:a16="http://schemas.microsoft.com/office/drawing/2014/main" id="{D8409CFB-06C2-479F-A37E-6A7BC43A48A0}"/>
              </a:ext>
            </a:extLst>
          </p:cNvPr>
          <p:cNvSpPr/>
          <p:nvPr/>
        </p:nvSpPr>
        <p:spPr>
          <a:xfrm>
            <a:off x="4518352" y="1367662"/>
            <a:ext cx="1314782" cy="58477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A0DC"/>
                </a:solidFill>
                <a:effectLst/>
                <a:uLnTx/>
                <a:uFillTx/>
              </a:rPr>
              <a:t>Taxes</a:t>
            </a:r>
          </a:p>
        </p:txBody>
      </p:sp>
      <p:sp>
        <p:nvSpPr>
          <p:cNvPr id="17" name="Rectangle 16">
            <a:extLst>
              <a:ext uri="{FF2B5EF4-FFF2-40B4-BE49-F238E27FC236}">
                <a16:creationId xmlns:a16="http://schemas.microsoft.com/office/drawing/2014/main" id="{58DAEE1F-569B-4B60-932A-40A31FFA8D83}"/>
              </a:ext>
            </a:extLst>
          </p:cNvPr>
          <p:cNvSpPr/>
          <p:nvPr/>
        </p:nvSpPr>
        <p:spPr>
          <a:xfrm>
            <a:off x="4926086" y="4323336"/>
            <a:ext cx="2924198" cy="52322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4E9D2D"/>
                </a:solidFill>
                <a:effectLst/>
                <a:uLnTx/>
                <a:uFillTx/>
              </a:rPr>
              <a:t>Market Declines</a:t>
            </a:r>
          </a:p>
        </p:txBody>
      </p:sp>
      <p:sp>
        <p:nvSpPr>
          <p:cNvPr id="18" name="Rectangle 17">
            <a:extLst>
              <a:ext uri="{FF2B5EF4-FFF2-40B4-BE49-F238E27FC236}">
                <a16:creationId xmlns:a16="http://schemas.microsoft.com/office/drawing/2014/main" id="{98A829B6-A0DA-4CA5-9A70-22ABE5E50D52}"/>
              </a:ext>
            </a:extLst>
          </p:cNvPr>
          <p:cNvSpPr/>
          <p:nvPr/>
        </p:nvSpPr>
        <p:spPr>
          <a:xfrm>
            <a:off x="1081559" y="3820470"/>
            <a:ext cx="2117888" cy="584775"/>
          </a:xfrm>
          <a:prstGeom prst="rect">
            <a:avLst/>
          </a:prstGeom>
        </p:spPr>
        <p:txBody>
          <a:bodyPr wrap="none">
            <a:spAutoFit/>
          </a:bodyPr>
          <a:lstStyle/>
          <a:p>
            <a:pPr algn="ctr"/>
            <a:r>
              <a:rPr lang="en-US" sz="3200" b="1" dirty="0">
                <a:solidFill>
                  <a:srgbClr val="797979"/>
                </a:solidFill>
              </a:rPr>
              <a:t>Longevity</a:t>
            </a:r>
          </a:p>
        </p:txBody>
      </p:sp>
      <p:sp>
        <p:nvSpPr>
          <p:cNvPr id="19" name="Rectangle 18">
            <a:extLst>
              <a:ext uri="{FF2B5EF4-FFF2-40B4-BE49-F238E27FC236}">
                <a16:creationId xmlns:a16="http://schemas.microsoft.com/office/drawing/2014/main" id="{F0E0C6AB-5DCB-40D7-A410-B920F0A39973}"/>
              </a:ext>
            </a:extLst>
          </p:cNvPr>
          <p:cNvSpPr/>
          <p:nvPr/>
        </p:nvSpPr>
        <p:spPr>
          <a:xfrm>
            <a:off x="3450135" y="2791229"/>
            <a:ext cx="3008644" cy="52322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5FC0EB"/>
                </a:solidFill>
                <a:effectLst/>
                <a:uLnTx/>
                <a:uFillTx/>
              </a:rPr>
              <a:t>Outliving Assets</a:t>
            </a:r>
          </a:p>
        </p:txBody>
      </p:sp>
      <p:sp>
        <p:nvSpPr>
          <p:cNvPr id="20" name="Rectangle 19">
            <a:extLst>
              <a:ext uri="{FF2B5EF4-FFF2-40B4-BE49-F238E27FC236}">
                <a16:creationId xmlns:a16="http://schemas.microsoft.com/office/drawing/2014/main" id="{A6B97152-8C56-4346-B95D-3539313B9426}"/>
              </a:ext>
            </a:extLst>
          </p:cNvPr>
          <p:cNvSpPr/>
          <p:nvPr/>
        </p:nvSpPr>
        <p:spPr>
          <a:xfrm>
            <a:off x="3601338" y="5135563"/>
            <a:ext cx="1776448" cy="58477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797979"/>
                </a:solidFill>
                <a:effectLst/>
                <a:uLnTx/>
                <a:uFillTx/>
              </a:rPr>
              <a:t>Inflation</a:t>
            </a:r>
          </a:p>
        </p:txBody>
      </p:sp>
      <p:grpSp>
        <p:nvGrpSpPr>
          <p:cNvPr id="21" name="Group 20">
            <a:extLst>
              <a:ext uri="{FF2B5EF4-FFF2-40B4-BE49-F238E27FC236}">
                <a16:creationId xmlns:a16="http://schemas.microsoft.com/office/drawing/2014/main" id="{312C70F0-0A4C-40F4-9E37-927B3CFC594E}"/>
              </a:ext>
            </a:extLst>
          </p:cNvPr>
          <p:cNvGrpSpPr/>
          <p:nvPr/>
        </p:nvGrpSpPr>
        <p:grpSpPr>
          <a:xfrm>
            <a:off x="4553555" y="1646781"/>
            <a:ext cx="2478024" cy="1828800"/>
            <a:chOff x="4553555" y="1646781"/>
            <a:chExt cx="2478024" cy="1828800"/>
          </a:xfrm>
        </p:grpSpPr>
        <p:sp>
          <p:nvSpPr>
            <p:cNvPr id="22" name="Rectangle 3">
              <a:extLst>
                <a:ext uri="{FF2B5EF4-FFF2-40B4-BE49-F238E27FC236}">
                  <a16:creationId xmlns:a16="http://schemas.microsoft.com/office/drawing/2014/main" id="{BA1276EF-5FA6-42C6-ADCB-E0EB092853F5}"/>
                </a:ext>
              </a:extLst>
            </p:cNvPr>
            <p:cNvSpPr>
              <a:spLocks noChangeArrowheads="1"/>
            </p:cNvSpPr>
            <p:nvPr/>
          </p:nvSpPr>
          <p:spPr bwMode="auto">
            <a:xfrm>
              <a:off x="4553555" y="1646781"/>
              <a:ext cx="2478024" cy="1828800"/>
            </a:xfrm>
            <a:prstGeom prst="rect">
              <a:avLst/>
            </a:prstGeom>
            <a:solidFill>
              <a:srgbClr val="CCECF8"/>
            </a:solidFill>
            <a:ln>
              <a:noFill/>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D1DEEA"/>
                </a:solidFill>
                <a:effectLst/>
                <a:uLnTx/>
                <a:uFillTx/>
              </a:endParaRPr>
            </a:p>
          </p:txBody>
        </p:sp>
        <p:pic>
          <p:nvPicPr>
            <p:cNvPr id="23" name="Picture 5">
              <a:extLst>
                <a:ext uri="{FF2B5EF4-FFF2-40B4-BE49-F238E27FC236}">
                  <a16:creationId xmlns:a16="http://schemas.microsoft.com/office/drawing/2014/main" id="{5D86784A-F632-43F8-9190-674E26F14023}"/>
                </a:ext>
              </a:extLst>
            </p:cNvPr>
            <p:cNvPicPr>
              <a:picLocks noChangeAspect="1"/>
            </p:cNvPicPr>
            <p:nvPr/>
          </p:nvPicPr>
          <p:blipFill rotWithShape="1">
            <a:blip r:embed="rId4">
              <a:extLst>
                <a:ext uri="{28A0092B-C50C-407E-A947-70E740481C1C}">
                  <a14:useLocalDpi xmlns:a14="http://schemas.microsoft.com/office/drawing/2010/main" val="0"/>
                </a:ext>
              </a:extLst>
            </a:blip>
            <a:srcRect r="3411" b="49674"/>
            <a:stretch/>
          </p:blipFill>
          <p:spPr bwMode="auto">
            <a:xfrm>
              <a:off x="4649555" y="1728878"/>
              <a:ext cx="2283862" cy="1655590"/>
            </a:xfrm>
            <a:prstGeom prst="rect">
              <a:avLst/>
            </a:prstGeom>
            <a:noFill/>
            <a:ln w="38100">
              <a:solidFill>
                <a:srgbClr val="FFFFFF"/>
              </a:solidFill>
              <a:miter lim="800000"/>
              <a:headEnd/>
              <a:tailEnd/>
            </a:ln>
            <a:extLst>
              <a:ext uri="{909E8E84-426E-40DD-AFC4-6F175D3DCCD1}">
                <a14:hiddenFill xmlns:a14="http://schemas.microsoft.com/office/drawing/2010/main">
                  <a:solidFill>
                    <a:srgbClr val="FFFFFF"/>
                  </a:solidFill>
                </a14:hiddenFill>
              </a:ext>
            </a:extLst>
          </p:spPr>
        </p:pic>
      </p:grpSp>
      <p:sp>
        <p:nvSpPr>
          <p:cNvPr id="24" name="Title 1">
            <a:extLst>
              <a:ext uri="{FF2B5EF4-FFF2-40B4-BE49-F238E27FC236}">
                <a16:creationId xmlns:a16="http://schemas.microsoft.com/office/drawing/2014/main" id="{73A319D6-4251-4E43-A9AC-B7B306AFF8A4}"/>
              </a:ext>
            </a:extLst>
          </p:cNvPr>
          <p:cNvSpPr txBox="1">
            <a:spLocks/>
          </p:cNvSpPr>
          <p:nvPr/>
        </p:nvSpPr>
        <p:spPr bwMode="gray">
          <a:xfrm>
            <a:off x="1967522" y="1288426"/>
            <a:ext cx="24538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600" b="1">
                <a:solidFill>
                  <a:schemeClr val="tx1"/>
                </a:solidFill>
                <a:latin typeface="Arial" charset="0"/>
                <a:ea typeface="ＭＳ Ｐゴシック" charset="0"/>
                <a:cs typeface="ＭＳ Ｐゴシック" charset="0"/>
              </a:defRPr>
            </a:lvl1pPr>
            <a:lvl2pPr marL="742950" indent="-285750" eaLnBrk="0" hangingPunct="0">
              <a:defRPr sz="1600" b="1">
                <a:solidFill>
                  <a:schemeClr val="tx1"/>
                </a:solidFill>
                <a:latin typeface="Arial" charset="0"/>
                <a:ea typeface="ＭＳ Ｐゴシック" charset="0"/>
              </a:defRPr>
            </a:lvl2pPr>
            <a:lvl3pPr marL="1143000" indent="-228600" eaLnBrk="0" hangingPunct="0">
              <a:defRPr sz="1600" b="1">
                <a:solidFill>
                  <a:schemeClr val="tx1"/>
                </a:solidFill>
                <a:latin typeface="Arial" charset="0"/>
                <a:ea typeface="ＭＳ Ｐゴシック" charset="0"/>
              </a:defRPr>
            </a:lvl3pPr>
            <a:lvl4pPr marL="1600200" indent="-228600" eaLnBrk="0" hangingPunct="0">
              <a:defRPr sz="1600" b="1">
                <a:solidFill>
                  <a:schemeClr val="tx1"/>
                </a:solidFill>
                <a:latin typeface="Arial" charset="0"/>
                <a:ea typeface="ＭＳ Ｐゴシック" charset="0"/>
              </a:defRPr>
            </a:lvl4pPr>
            <a:lvl5pPr marL="2057400" indent="-228600" eaLnBrk="0" hangingPunct="0">
              <a:defRPr sz="1600" b="1">
                <a:solidFill>
                  <a:schemeClr val="tx1"/>
                </a:solidFill>
                <a:latin typeface="Arial" charset="0"/>
                <a:ea typeface="ＭＳ Ｐゴシック" charset="0"/>
              </a:defRPr>
            </a:lvl5pPr>
            <a:lvl6pPr marL="2514600" indent="-228600" eaLnBrk="0" fontAlgn="base" hangingPunct="0">
              <a:spcBef>
                <a:spcPct val="0"/>
              </a:spcBef>
              <a:spcAft>
                <a:spcPct val="0"/>
              </a:spcAft>
              <a:defRPr sz="1600" b="1">
                <a:solidFill>
                  <a:schemeClr val="tx1"/>
                </a:solidFill>
                <a:latin typeface="Arial" charset="0"/>
                <a:ea typeface="ＭＳ Ｐゴシック" charset="0"/>
              </a:defRPr>
            </a:lvl6pPr>
            <a:lvl7pPr marL="2971800" indent="-228600" eaLnBrk="0" fontAlgn="base" hangingPunct="0">
              <a:spcBef>
                <a:spcPct val="0"/>
              </a:spcBef>
              <a:spcAft>
                <a:spcPct val="0"/>
              </a:spcAft>
              <a:defRPr sz="1600" b="1">
                <a:solidFill>
                  <a:schemeClr val="tx1"/>
                </a:solidFill>
                <a:latin typeface="Arial" charset="0"/>
                <a:ea typeface="ＭＳ Ｐゴシック" charset="0"/>
              </a:defRPr>
            </a:lvl7pPr>
            <a:lvl8pPr marL="3429000" indent="-228600" eaLnBrk="0" fontAlgn="base" hangingPunct="0">
              <a:spcBef>
                <a:spcPct val="0"/>
              </a:spcBef>
              <a:spcAft>
                <a:spcPct val="0"/>
              </a:spcAft>
              <a:defRPr sz="1600" b="1">
                <a:solidFill>
                  <a:schemeClr val="tx1"/>
                </a:solidFill>
                <a:latin typeface="Arial" charset="0"/>
                <a:ea typeface="ＭＳ Ｐゴシック" charset="0"/>
              </a:defRPr>
            </a:lvl8pPr>
            <a:lvl9pPr marL="3886200" indent="-228600" eaLnBrk="0" fontAlgn="base" hangingPunct="0">
              <a:spcBef>
                <a:spcPct val="0"/>
              </a:spcBef>
              <a:spcAft>
                <a:spcPct val="0"/>
              </a:spcAft>
              <a:defRPr sz="1600" b="1">
                <a:solidFill>
                  <a:schemeClr val="tx1"/>
                </a:solidFill>
                <a:latin typeface="Arial" charset="0"/>
                <a:ea typeface="ＭＳ Ｐゴシック" charset="0"/>
              </a:defRPr>
            </a:lvl9pPr>
          </a:lstStyle>
          <a:p>
            <a:pPr algn="ctr" eaLnBrk="1" hangingPunct="1"/>
            <a:r>
              <a:rPr kumimoji="1" lang="en-US" sz="2000" dirty="0">
                <a:solidFill>
                  <a:srgbClr val="000000"/>
                </a:solidFill>
                <a:cs typeface="Geneva" charset="0"/>
              </a:rPr>
              <a:t>Goals</a:t>
            </a:r>
          </a:p>
        </p:txBody>
      </p:sp>
      <p:sp>
        <p:nvSpPr>
          <p:cNvPr id="25" name="Title 1">
            <a:extLst>
              <a:ext uri="{FF2B5EF4-FFF2-40B4-BE49-F238E27FC236}">
                <a16:creationId xmlns:a16="http://schemas.microsoft.com/office/drawing/2014/main" id="{AC7700AA-A3C4-4378-BE02-3DD230C0790B}"/>
              </a:ext>
            </a:extLst>
          </p:cNvPr>
          <p:cNvSpPr txBox="1">
            <a:spLocks/>
          </p:cNvSpPr>
          <p:nvPr/>
        </p:nvSpPr>
        <p:spPr bwMode="gray">
          <a:xfrm>
            <a:off x="4571188" y="1311286"/>
            <a:ext cx="243204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600" b="1">
                <a:solidFill>
                  <a:schemeClr val="tx1"/>
                </a:solidFill>
                <a:latin typeface="Arial" charset="0"/>
                <a:ea typeface="ＭＳ Ｐゴシック" charset="0"/>
                <a:cs typeface="ＭＳ Ｐゴシック" charset="0"/>
              </a:defRPr>
            </a:lvl1pPr>
            <a:lvl2pPr marL="742950" indent="-285750" eaLnBrk="0" hangingPunct="0">
              <a:defRPr sz="1600" b="1">
                <a:solidFill>
                  <a:schemeClr val="tx1"/>
                </a:solidFill>
                <a:latin typeface="Arial" charset="0"/>
                <a:ea typeface="ＭＳ Ｐゴシック" charset="0"/>
              </a:defRPr>
            </a:lvl2pPr>
            <a:lvl3pPr marL="1143000" indent="-228600" eaLnBrk="0" hangingPunct="0">
              <a:defRPr sz="1600" b="1">
                <a:solidFill>
                  <a:schemeClr val="tx1"/>
                </a:solidFill>
                <a:latin typeface="Arial" charset="0"/>
                <a:ea typeface="ＭＳ Ｐゴシック" charset="0"/>
              </a:defRPr>
            </a:lvl3pPr>
            <a:lvl4pPr marL="1600200" indent="-228600" eaLnBrk="0" hangingPunct="0">
              <a:defRPr sz="1600" b="1">
                <a:solidFill>
                  <a:schemeClr val="tx1"/>
                </a:solidFill>
                <a:latin typeface="Arial" charset="0"/>
                <a:ea typeface="ＭＳ Ｐゴシック" charset="0"/>
              </a:defRPr>
            </a:lvl4pPr>
            <a:lvl5pPr marL="2057400" indent="-228600" eaLnBrk="0" hangingPunct="0">
              <a:defRPr sz="1600" b="1">
                <a:solidFill>
                  <a:schemeClr val="tx1"/>
                </a:solidFill>
                <a:latin typeface="Arial" charset="0"/>
                <a:ea typeface="ＭＳ Ｐゴシック" charset="0"/>
              </a:defRPr>
            </a:lvl5pPr>
            <a:lvl6pPr marL="2514600" indent="-228600" eaLnBrk="0" fontAlgn="base" hangingPunct="0">
              <a:spcBef>
                <a:spcPct val="0"/>
              </a:spcBef>
              <a:spcAft>
                <a:spcPct val="0"/>
              </a:spcAft>
              <a:defRPr sz="1600" b="1">
                <a:solidFill>
                  <a:schemeClr val="tx1"/>
                </a:solidFill>
                <a:latin typeface="Arial" charset="0"/>
                <a:ea typeface="ＭＳ Ｐゴシック" charset="0"/>
              </a:defRPr>
            </a:lvl6pPr>
            <a:lvl7pPr marL="2971800" indent="-228600" eaLnBrk="0" fontAlgn="base" hangingPunct="0">
              <a:spcBef>
                <a:spcPct val="0"/>
              </a:spcBef>
              <a:spcAft>
                <a:spcPct val="0"/>
              </a:spcAft>
              <a:defRPr sz="1600" b="1">
                <a:solidFill>
                  <a:schemeClr val="tx1"/>
                </a:solidFill>
                <a:latin typeface="Arial" charset="0"/>
                <a:ea typeface="ＭＳ Ｐゴシック" charset="0"/>
              </a:defRPr>
            </a:lvl7pPr>
            <a:lvl8pPr marL="3429000" indent="-228600" eaLnBrk="0" fontAlgn="base" hangingPunct="0">
              <a:spcBef>
                <a:spcPct val="0"/>
              </a:spcBef>
              <a:spcAft>
                <a:spcPct val="0"/>
              </a:spcAft>
              <a:defRPr sz="1600" b="1">
                <a:solidFill>
                  <a:schemeClr val="tx1"/>
                </a:solidFill>
                <a:latin typeface="Arial" charset="0"/>
                <a:ea typeface="ＭＳ Ｐゴシック" charset="0"/>
              </a:defRPr>
            </a:lvl8pPr>
            <a:lvl9pPr marL="3886200" indent="-228600" eaLnBrk="0" fontAlgn="base" hangingPunct="0">
              <a:spcBef>
                <a:spcPct val="0"/>
              </a:spcBef>
              <a:spcAft>
                <a:spcPct val="0"/>
              </a:spcAft>
              <a:defRPr sz="1600" b="1">
                <a:solidFill>
                  <a:schemeClr val="tx1"/>
                </a:solidFill>
                <a:latin typeface="Arial" charset="0"/>
                <a:ea typeface="ＭＳ Ｐゴシック" charset="0"/>
              </a:defRPr>
            </a:lvl9pPr>
          </a:lstStyle>
          <a:p>
            <a:pPr algn="ctr" eaLnBrk="1" hangingPunct="1"/>
            <a:r>
              <a:rPr kumimoji="1" lang="en-US" sz="2000" dirty="0">
                <a:solidFill>
                  <a:srgbClr val="000000"/>
                </a:solidFill>
                <a:cs typeface="Geneva" charset="0"/>
              </a:rPr>
              <a:t>Concerns</a:t>
            </a:r>
          </a:p>
        </p:txBody>
      </p:sp>
      <p:sp>
        <p:nvSpPr>
          <p:cNvPr id="26" name="TextBox 25">
            <a:extLst>
              <a:ext uri="{FF2B5EF4-FFF2-40B4-BE49-F238E27FC236}">
                <a16:creationId xmlns:a16="http://schemas.microsoft.com/office/drawing/2014/main" id="{97D8181F-FFCB-41E3-8027-1D2EDD590FB6}"/>
              </a:ext>
            </a:extLst>
          </p:cNvPr>
          <p:cNvSpPr txBox="1"/>
          <p:nvPr/>
        </p:nvSpPr>
        <p:spPr>
          <a:xfrm>
            <a:off x="3711388" y="1463040"/>
            <a:ext cx="18473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3628814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p:cTn id="61" dur="500" fill="hold"/>
                                        <p:tgtEl>
                                          <p:spTgt spid="20"/>
                                        </p:tgtEl>
                                        <p:attrNameLst>
                                          <p:attrName>ppt_w</p:attrName>
                                        </p:attrNameLst>
                                      </p:cBhvr>
                                      <p:tavLst>
                                        <p:tav tm="0">
                                          <p:val>
                                            <p:fltVal val="0"/>
                                          </p:val>
                                        </p:tav>
                                        <p:tav tm="100000">
                                          <p:val>
                                            <p:strVal val="#ppt_w"/>
                                          </p:val>
                                        </p:tav>
                                      </p:tavLst>
                                    </p:anim>
                                    <p:anim calcmode="lin" valueType="num">
                                      <p:cBhvr>
                                        <p:cTn id="62" dur="500" fill="hold"/>
                                        <p:tgtEl>
                                          <p:spTgt spid="20"/>
                                        </p:tgtEl>
                                        <p:attrNameLst>
                                          <p:attrName>ppt_h</p:attrName>
                                        </p:attrNameLst>
                                      </p:cBhvr>
                                      <p:tavLst>
                                        <p:tav tm="0">
                                          <p:val>
                                            <p:fltVal val="0"/>
                                          </p:val>
                                        </p:tav>
                                        <p:tav tm="100000">
                                          <p:val>
                                            <p:strVal val="#ppt_h"/>
                                          </p:val>
                                        </p:tav>
                                      </p:tavLst>
                                    </p:anim>
                                    <p:animEffect transition="in" filter="fade">
                                      <p:cBhvr>
                                        <p:cTn id="63" dur="500"/>
                                        <p:tgtEl>
                                          <p:spTgt spid="20"/>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500" fill="hold"/>
                                        <p:tgtEl>
                                          <p:spTgt spid="16"/>
                                        </p:tgtEl>
                                        <p:attrNameLst>
                                          <p:attrName>ppt_w</p:attrName>
                                        </p:attrNameLst>
                                      </p:cBhvr>
                                      <p:tavLst>
                                        <p:tav tm="0">
                                          <p:val>
                                            <p:fltVal val="0"/>
                                          </p:val>
                                        </p:tav>
                                        <p:tav tm="100000">
                                          <p:val>
                                            <p:strVal val="#ppt_w"/>
                                          </p:val>
                                        </p:tav>
                                      </p:tavLst>
                                    </p:anim>
                                    <p:anim calcmode="lin" valueType="num">
                                      <p:cBhvr>
                                        <p:cTn id="74" dur="500" fill="hold"/>
                                        <p:tgtEl>
                                          <p:spTgt spid="16"/>
                                        </p:tgtEl>
                                        <p:attrNameLst>
                                          <p:attrName>ppt_h</p:attrName>
                                        </p:attrNameLst>
                                      </p:cBhvr>
                                      <p:tavLst>
                                        <p:tav tm="0">
                                          <p:val>
                                            <p:fltVal val="0"/>
                                          </p:val>
                                        </p:tav>
                                        <p:tav tm="100000">
                                          <p:val>
                                            <p:strVal val="#ppt_h"/>
                                          </p:val>
                                        </p:tav>
                                      </p:tavLst>
                                    </p:anim>
                                    <p:animEffect transition="in" filter="fade">
                                      <p:cBhvr>
                                        <p:cTn id="75" dur="500"/>
                                        <p:tgtEl>
                                          <p:spTgt spid="16"/>
                                        </p:tgtEl>
                                      </p:cBhvr>
                                    </p:animEffect>
                                  </p:childTnLst>
                                </p:cTn>
                              </p:par>
                            </p:childTnLst>
                          </p:cTn>
                        </p:par>
                        <p:par>
                          <p:cTn id="76" fill="hold">
                            <p:stCondLst>
                              <p:cond delay="6000"/>
                            </p:stCondLst>
                            <p:childTnLst>
                              <p:par>
                                <p:cTn id="77" presetID="6" presetClass="emph" presetSubtype="0" fill="hold" grpId="1" nodeType="afterEffect">
                                  <p:stCondLst>
                                    <p:cond delay="1250"/>
                                  </p:stCondLst>
                                  <p:childTnLst>
                                    <p:animScale>
                                      <p:cBhvr>
                                        <p:cTn id="78" dur="750" fill="hold"/>
                                        <p:tgtEl>
                                          <p:spTgt spid="6"/>
                                        </p:tgtEl>
                                      </p:cBhvr>
                                      <p:by x="45000" y="45000"/>
                                    </p:animScale>
                                  </p:childTnLst>
                                </p:cTn>
                              </p:par>
                              <p:par>
                                <p:cTn id="79" presetID="6" presetClass="emph" presetSubtype="0" fill="hold" grpId="1" nodeType="withEffect">
                                  <p:stCondLst>
                                    <p:cond delay="1250"/>
                                  </p:stCondLst>
                                  <p:childTnLst>
                                    <p:animScale>
                                      <p:cBhvr>
                                        <p:cTn id="80" dur="750" fill="hold"/>
                                        <p:tgtEl>
                                          <p:spTgt spid="7"/>
                                        </p:tgtEl>
                                      </p:cBhvr>
                                      <p:by x="52000" y="52000"/>
                                    </p:animScale>
                                  </p:childTnLst>
                                </p:cTn>
                              </p:par>
                              <p:par>
                                <p:cTn id="81" presetID="6" presetClass="emph" presetSubtype="0" fill="hold" grpId="1" nodeType="withEffect">
                                  <p:stCondLst>
                                    <p:cond delay="1250"/>
                                  </p:stCondLst>
                                  <p:childTnLst>
                                    <p:animScale>
                                      <p:cBhvr>
                                        <p:cTn id="82" dur="750" fill="hold"/>
                                        <p:tgtEl>
                                          <p:spTgt spid="17"/>
                                        </p:tgtEl>
                                      </p:cBhvr>
                                      <p:by x="62000" y="62000"/>
                                    </p:animScale>
                                  </p:childTnLst>
                                </p:cTn>
                              </p:par>
                              <p:par>
                                <p:cTn id="83" presetID="6" presetClass="emph" presetSubtype="0" fill="hold" grpId="1" nodeType="withEffect">
                                  <p:stCondLst>
                                    <p:cond delay="1250"/>
                                  </p:stCondLst>
                                  <p:childTnLst>
                                    <p:animScale>
                                      <p:cBhvr>
                                        <p:cTn id="84" dur="750" fill="hold"/>
                                        <p:tgtEl>
                                          <p:spTgt spid="20"/>
                                        </p:tgtEl>
                                      </p:cBhvr>
                                      <p:by x="52000" y="52000"/>
                                    </p:animScale>
                                  </p:childTnLst>
                                </p:cTn>
                              </p:par>
                              <p:par>
                                <p:cTn id="85" presetID="6" presetClass="emph" presetSubtype="0" fill="hold" grpId="1" nodeType="withEffect">
                                  <p:stCondLst>
                                    <p:cond delay="1250"/>
                                  </p:stCondLst>
                                  <p:childTnLst>
                                    <p:animScale>
                                      <p:cBhvr>
                                        <p:cTn id="86" dur="750" fill="hold"/>
                                        <p:tgtEl>
                                          <p:spTgt spid="18"/>
                                        </p:tgtEl>
                                      </p:cBhvr>
                                      <p:by x="53000" y="53000"/>
                                    </p:animScale>
                                  </p:childTnLst>
                                </p:cTn>
                              </p:par>
                              <p:par>
                                <p:cTn id="87" presetID="6" presetClass="emph" presetSubtype="0" fill="hold" grpId="1" nodeType="withEffect">
                                  <p:stCondLst>
                                    <p:cond delay="1250"/>
                                  </p:stCondLst>
                                  <p:childTnLst>
                                    <p:animScale>
                                      <p:cBhvr>
                                        <p:cTn id="88" dur="750" fill="hold"/>
                                        <p:tgtEl>
                                          <p:spTgt spid="19"/>
                                        </p:tgtEl>
                                      </p:cBhvr>
                                      <p:by x="58000" y="58000"/>
                                    </p:animScale>
                                  </p:childTnLst>
                                </p:cTn>
                              </p:par>
                              <p:par>
                                <p:cTn id="89" presetID="6" presetClass="emph" presetSubtype="0" fill="hold" grpId="3" nodeType="withEffect">
                                  <p:stCondLst>
                                    <p:cond delay="1250"/>
                                  </p:stCondLst>
                                  <p:childTnLst>
                                    <p:animScale>
                                      <p:cBhvr>
                                        <p:cTn id="90" dur="750" fill="hold"/>
                                        <p:tgtEl>
                                          <p:spTgt spid="10"/>
                                        </p:tgtEl>
                                      </p:cBhvr>
                                      <p:by x="59000" y="59000"/>
                                    </p:animScale>
                                  </p:childTnLst>
                                </p:cTn>
                              </p:par>
                              <p:par>
                                <p:cTn id="91" presetID="6" presetClass="emph" presetSubtype="0" fill="hold" grpId="3" nodeType="withEffect">
                                  <p:stCondLst>
                                    <p:cond delay="1250"/>
                                  </p:stCondLst>
                                  <p:childTnLst>
                                    <p:animScale>
                                      <p:cBhvr>
                                        <p:cTn id="92" dur="750" fill="hold"/>
                                        <p:tgtEl>
                                          <p:spTgt spid="9"/>
                                        </p:tgtEl>
                                      </p:cBhvr>
                                      <p:by x="68000" y="68000"/>
                                    </p:animScale>
                                  </p:childTnLst>
                                </p:cTn>
                              </p:par>
                              <p:par>
                                <p:cTn id="93" presetID="6" presetClass="emph" presetSubtype="0" fill="hold" grpId="1" nodeType="withEffect">
                                  <p:stCondLst>
                                    <p:cond delay="1250"/>
                                  </p:stCondLst>
                                  <p:childTnLst>
                                    <p:animScale>
                                      <p:cBhvr>
                                        <p:cTn id="94" dur="750" fill="hold"/>
                                        <p:tgtEl>
                                          <p:spTgt spid="16"/>
                                        </p:tgtEl>
                                      </p:cBhvr>
                                      <p:by x="54000" y="54000"/>
                                    </p:animScale>
                                  </p:childTnLst>
                                </p:cTn>
                              </p:par>
                              <p:par>
                                <p:cTn id="95" presetID="6" presetClass="emph" presetSubtype="0" fill="hold" grpId="1" nodeType="withEffect">
                                  <p:stCondLst>
                                    <p:cond delay="1250"/>
                                  </p:stCondLst>
                                  <p:childTnLst>
                                    <p:animScale>
                                      <p:cBhvr>
                                        <p:cTn id="96" dur="750" fill="hold"/>
                                        <p:tgtEl>
                                          <p:spTgt spid="8"/>
                                        </p:tgtEl>
                                      </p:cBhvr>
                                      <p:by x="39000" y="39000"/>
                                    </p:animScale>
                                  </p:childTnLst>
                                </p:cTn>
                              </p:par>
                              <p:par>
                                <p:cTn id="97" presetID="6" presetClass="emph" presetSubtype="0" fill="hold" grpId="1" nodeType="withEffect">
                                  <p:stCondLst>
                                    <p:cond delay="1250"/>
                                  </p:stCondLst>
                                  <p:childTnLst>
                                    <p:animScale>
                                      <p:cBhvr>
                                        <p:cTn id="98" dur="750" fill="hold"/>
                                        <p:tgtEl>
                                          <p:spTgt spid="11"/>
                                        </p:tgtEl>
                                      </p:cBhvr>
                                      <p:by x="53000" y="53000"/>
                                    </p:animScale>
                                  </p:childTnLst>
                                </p:cTn>
                              </p:par>
                              <p:par>
                                <p:cTn id="99" presetID="6" presetClass="emph" presetSubtype="0" fill="hold" grpId="1" nodeType="withEffect">
                                  <p:stCondLst>
                                    <p:cond delay="1250"/>
                                  </p:stCondLst>
                                  <p:childTnLst>
                                    <p:animScale>
                                      <p:cBhvr>
                                        <p:cTn id="100" dur="750" fill="hold"/>
                                        <p:tgtEl>
                                          <p:spTgt spid="12"/>
                                        </p:tgtEl>
                                      </p:cBhvr>
                                      <p:by x="50000" y="50000"/>
                                    </p:animScale>
                                  </p:childTnLst>
                                </p:cTn>
                              </p:par>
                              <p:par>
                                <p:cTn id="101" presetID="3" presetClass="emph" presetSubtype="2" fill="hold" grpId="2" nodeType="withEffect">
                                  <p:stCondLst>
                                    <p:cond delay="1250"/>
                                  </p:stCondLst>
                                  <p:childTnLst>
                                    <p:animClr clrSpc="rgb" dir="cw">
                                      <p:cBhvr override="childStyle">
                                        <p:cTn id="102" dur="1000" fill="hold"/>
                                        <p:tgtEl>
                                          <p:spTgt spid="6"/>
                                        </p:tgtEl>
                                        <p:attrNameLst>
                                          <p:attrName>style.color</p:attrName>
                                        </p:attrNameLst>
                                      </p:cBhvr>
                                      <p:to>
                                        <a:srgbClr val="595959"/>
                                      </p:to>
                                    </p:animClr>
                                  </p:childTnLst>
                                </p:cTn>
                              </p:par>
                              <p:par>
                                <p:cTn id="103" presetID="42" presetClass="path" presetSubtype="0" accel="50000" decel="50000" fill="hold" grpId="3" nodeType="withEffect">
                                  <p:stCondLst>
                                    <p:cond delay="1250"/>
                                  </p:stCondLst>
                                  <p:childTnLst>
                                    <p:animMotion origin="layout" path="M -2.77778E-7 -0.00926 L -0.30972 0.23773 " pathEditMode="relative" rAng="0" ptsTypes="AA">
                                      <p:cBhvr>
                                        <p:cTn id="104" dur="1000" fill="hold"/>
                                        <p:tgtEl>
                                          <p:spTgt spid="6"/>
                                        </p:tgtEl>
                                        <p:attrNameLst>
                                          <p:attrName>ppt_x</p:attrName>
                                          <p:attrName>ppt_y</p:attrName>
                                        </p:attrNameLst>
                                      </p:cBhvr>
                                      <p:rCtr x="-15486" y="12338"/>
                                    </p:animMotion>
                                  </p:childTnLst>
                                </p:cTn>
                              </p:par>
                              <p:par>
                                <p:cTn id="105" presetID="3" presetClass="emph" presetSubtype="2" fill="hold" grpId="2" nodeType="withEffect">
                                  <p:stCondLst>
                                    <p:cond delay="1250"/>
                                  </p:stCondLst>
                                  <p:childTnLst>
                                    <p:animClr clrSpc="rgb" dir="cw">
                                      <p:cBhvr override="childStyle">
                                        <p:cTn id="106" dur="1000" fill="hold"/>
                                        <p:tgtEl>
                                          <p:spTgt spid="7"/>
                                        </p:tgtEl>
                                        <p:attrNameLst>
                                          <p:attrName>style.color</p:attrName>
                                        </p:attrNameLst>
                                      </p:cBhvr>
                                      <p:to>
                                        <a:srgbClr val="595959"/>
                                      </p:to>
                                    </p:animClr>
                                  </p:childTnLst>
                                </p:cTn>
                              </p:par>
                              <p:par>
                                <p:cTn id="107" presetID="42" presetClass="path" presetSubtype="0" accel="50000" decel="50000" fill="hold" grpId="3" nodeType="withEffect">
                                  <p:stCondLst>
                                    <p:cond delay="1250"/>
                                  </p:stCondLst>
                                  <p:childTnLst>
                                    <p:animMotion origin="layout" path="M -3.05556E-6 -1.48148E-6 L 0.07813 0.17292 " pathEditMode="relative" rAng="0" ptsTypes="AA">
                                      <p:cBhvr>
                                        <p:cTn id="108" dur="1000" fill="hold"/>
                                        <p:tgtEl>
                                          <p:spTgt spid="7"/>
                                        </p:tgtEl>
                                        <p:attrNameLst>
                                          <p:attrName>ppt_x</p:attrName>
                                          <p:attrName>ppt_y</p:attrName>
                                        </p:attrNameLst>
                                      </p:cBhvr>
                                      <p:rCtr x="3906" y="8634"/>
                                    </p:animMotion>
                                  </p:childTnLst>
                                </p:cTn>
                              </p:par>
                              <p:par>
                                <p:cTn id="109" presetID="3" presetClass="emph" presetSubtype="2" fill="hold" grpId="2" nodeType="withEffect">
                                  <p:stCondLst>
                                    <p:cond delay="1250"/>
                                  </p:stCondLst>
                                  <p:childTnLst>
                                    <p:animClr clrSpc="rgb" dir="cw">
                                      <p:cBhvr override="childStyle">
                                        <p:cTn id="110" dur="1000" fill="hold"/>
                                        <p:tgtEl>
                                          <p:spTgt spid="8"/>
                                        </p:tgtEl>
                                        <p:attrNameLst>
                                          <p:attrName>style.color</p:attrName>
                                        </p:attrNameLst>
                                      </p:cBhvr>
                                      <p:to>
                                        <a:srgbClr val="595959"/>
                                      </p:to>
                                    </p:animClr>
                                  </p:childTnLst>
                                </p:cTn>
                              </p:par>
                              <p:par>
                                <p:cTn id="111" presetID="42" presetClass="path" presetSubtype="0" accel="50000" decel="50000" fill="hold" grpId="3" nodeType="withEffect">
                                  <p:stCondLst>
                                    <p:cond delay="1250"/>
                                  </p:stCondLst>
                                  <p:childTnLst>
                                    <p:animMotion origin="layout" path="M -4.16667E-6 -2.96296E-6 L 0.00018 0.45787 " pathEditMode="relative" rAng="0" ptsTypes="AA">
                                      <p:cBhvr>
                                        <p:cTn id="112" dur="1000" fill="hold"/>
                                        <p:tgtEl>
                                          <p:spTgt spid="8"/>
                                        </p:tgtEl>
                                        <p:attrNameLst>
                                          <p:attrName>ppt_x</p:attrName>
                                          <p:attrName>ppt_y</p:attrName>
                                        </p:attrNameLst>
                                      </p:cBhvr>
                                      <p:rCtr x="0" y="22894"/>
                                    </p:animMotion>
                                  </p:childTnLst>
                                </p:cTn>
                              </p:par>
                              <p:par>
                                <p:cTn id="113" presetID="3" presetClass="emph" presetSubtype="2" fill="hold" grpId="1" nodeType="withEffect">
                                  <p:stCondLst>
                                    <p:cond delay="1250"/>
                                  </p:stCondLst>
                                  <p:childTnLst>
                                    <p:animClr clrSpc="rgb" dir="cw">
                                      <p:cBhvr override="childStyle">
                                        <p:cTn id="114" dur="1000" fill="hold"/>
                                        <p:tgtEl>
                                          <p:spTgt spid="9"/>
                                        </p:tgtEl>
                                        <p:attrNameLst>
                                          <p:attrName>style.color</p:attrName>
                                        </p:attrNameLst>
                                      </p:cBhvr>
                                      <p:to>
                                        <a:srgbClr val="595959"/>
                                      </p:to>
                                    </p:animClr>
                                  </p:childTnLst>
                                </p:cTn>
                              </p:par>
                              <p:par>
                                <p:cTn id="115" presetID="42" presetClass="path" presetSubtype="0" accel="50000" decel="50000" fill="hold" grpId="2" nodeType="withEffect">
                                  <p:stCondLst>
                                    <p:cond delay="1250"/>
                                  </p:stCondLst>
                                  <p:childTnLst>
                                    <p:animMotion origin="layout" path="M 5.55556E-7 4.44444E-6 L 0.1309 0.19444 " pathEditMode="relative" rAng="0" ptsTypes="AA">
                                      <p:cBhvr>
                                        <p:cTn id="116" dur="1000" fill="hold"/>
                                        <p:tgtEl>
                                          <p:spTgt spid="9"/>
                                        </p:tgtEl>
                                        <p:attrNameLst>
                                          <p:attrName>ppt_x</p:attrName>
                                          <p:attrName>ppt_y</p:attrName>
                                        </p:attrNameLst>
                                      </p:cBhvr>
                                      <p:rCtr x="6545" y="9722"/>
                                    </p:animMotion>
                                  </p:childTnLst>
                                </p:cTn>
                              </p:par>
                              <p:par>
                                <p:cTn id="117" presetID="3" presetClass="emph" presetSubtype="2" fill="hold" grpId="1" nodeType="withEffect">
                                  <p:stCondLst>
                                    <p:cond delay="1250"/>
                                  </p:stCondLst>
                                  <p:childTnLst>
                                    <p:animClr clrSpc="rgb" dir="cw">
                                      <p:cBhvr override="childStyle">
                                        <p:cTn id="118" dur="1000" fill="hold"/>
                                        <p:tgtEl>
                                          <p:spTgt spid="10"/>
                                        </p:tgtEl>
                                        <p:attrNameLst>
                                          <p:attrName>style.color</p:attrName>
                                        </p:attrNameLst>
                                      </p:cBhvr>
                                      <p:to>
                                        <a:srgbClr val="595959"/>
                                      </p:to>
                                    </p:animClr>
                                  </p:childTnLst>
                                </p:cTn>
                              </p:par>
                              <p:par>
                                <p:cTn id="119" presetID="42" presetClass="path" presetSubtype="0" accel="50000" decel="50000" fill="hold" grpId="2" nodeType="withEffect">
                                  <p:stCondLst>
                                    <p:cond delay="1250"/>
                                  </p:stCondLst>
                                  <p:childTnLst>
                                    <p:animMotion origin="layout" path="M 2.5E-6 -1.48148E-6 L -0.02205 -0.05301 " pathEditMode="relative" rAng="0" ptsTypes="AA">
                                      <p:cBhvr>
                                        <p:cTn id="120" dur="1000" fill="hold"/>
                                        <p:tgtEl>
                                          <p:spTgt spid="10"/>
                                        </p:tgtEl>
                                        <p:attrNameLst>
                                          <p:attrName>ppt_x</p:attrName>
                                          <p:attrName>ppt_y</p:attrName>
                                        </p:attrNameLst>
                                      </p:cBhvr>
                                      <p:rCtr x="-1111" y="-2662"/>
                                    </p:animMotion>
                                  </p:childTnLst>
                                </p:cTn>
                              </p:par>
                              <p:par>
                                <p:cTn id="121" presetID="3" presetClass="emph" presetSubtype="2" fill="hold" grpId="2" nodeType="withEffect">
                                  <p:stCondLst>
                                    <p:cond delay="1250"/>
                                  </p:stCondLst>
                                  <p:childTnLst>
                                    <p:animClr clrSpc="rgb" dir="cw">
                                      <p:cBhvr override="childStyle">
                                        <p:cTn id="122" dur="1000" fill="hold"/>
                                        <p:tgtEl>
                                          <p:spTgt spid="11"/>
                                        </p:tgtEl>
                                        <p:attrNameLst>
                                          <p:attrName>style.color</p:attrName>
                                        </p:attrNameLst>
                                      </p:cBhvr>
                                      <p:to>
                                        <a:srgbClr val="595959"/>
                                      </p:to>
                                    </p:animClr>
                                  </p:childTnLst>
                                </p:cTn>
                              </p:par>
                              <p:par>
                                <p:cTn id="123" presetID="42" presetClass="path" presetSubtype="0" accel="50000" decel="50000" fill="hold" grpId="3" nodeType="withEffect">
                                  <p:stCondLst>
                                    <p:cond delay="1250"/>
                                  </p:stCondLst>
                                  <p:childTnLst>
                                    <p:animMotion origin="layout" path="M -4.16667E-6 1.85185E-6 L -0.45052 0.24305 " pathEditMode="relative" rAng="0" ptsTypes="AA">
                                      <p:cBhvr>
                                        <p:cTn id="124" dur="1000" fill="hold"/>
                                        <p:tgtEl>
                                          <p:spTgt spid="11"/>
                                        </p:tgtEl>
                                        <p:attrNameLst>
                                          <p:attrName>ppt_x</p:attrName>
                                          <p:attrName>ppt_y</p:attrName>
                                        </p:attrNameLst>
                                      </p:cBhvr>
                                      <p:rCtr x="-22535" y="12153"/>
                                    </p:animMotion>
                                  </p:childTnLst>
                                </p:cTn>
                              </p:par>
                              <p:par>
                                <p:cTn id="125" presetID="3" presetClass="emph" presetSubtype="2" fill="hold" grpId="2" nodeType="withEffect">
                                  <p:stCondLst>
                                    <p:cond delay="1250"/>
                                  </p:stCondLst>
                                  <p:childTnLst>
                                    <p:animClr clrSpc="rgb" dir="cw">
                                      <p:cBhvr override="childStyle">
                                        <p:cTn id="126" dur="1000" fill="hold"/>
                                        <p:tgtEl>
                                          <p:spTgt spid="12"/>
                                        </p:tgtEl>
                                        <p:attrNameLst>
                                          <p:attrName>style.color</p:attrName>
                                        </p:attrNameLst>
                                      </p:cBhvr>
                                      <p:to>
                                        <a:srgbClr val="595959"/>
                                      </p:to>
                                    </p:animClr>
                                  </p:childTnLst>
                                </p:cTn>
                              </p:par>
                              <p:par>
                                <p:cTn id="127" presetID="42" presetClass="path" presetSubtype="0" accel="50000" decel="50000" fill="hold" grpId="3" nodeType="withEffect">
                                  <p:stCondLst>
                                    <p:cond delay="1250"/>
                                  </p:stCondLst>
                                  <p:childTnLst>
                                    <p:animMotion origin="layout" path="M -4.16667E-6 3.7037E-6 L 0.0915 0.16412 " pathEditMode="relative" rAng="0" ptsTypes="AA">
                                      <p:cBhvr>
                                        <p:cTn id="128" dur="1000" fill="hold"/>
                                        <p:tgtEl>
                                          <p:spTgt spid="12"/>
                                        </p:tgtEl>
                                        <p:attrNameLst>
                                          <p:attrName>ppt_x</p:attrName>
                                          <p:attrName>ppt_y</p:attrName>
                                        </p:attrNameLst>
                                      </p:cBhvr>
                                      <p:rCtr x="4566" y="8194"/>
                                    </p:animMotion>
                                  </p:childTnLst>
                                </p:cTn>
                              </p:par>
                              <p:par>
                                <p:cTn id="129" presetID="3" presetClass="emph" presetSubtype="2" fill="hold" grpId="2" nodeType="withEffect">
                                  <p:stCondLst>
                                    <p:cond delay="1250"/>
                                  </p:stCondLst>
                                  <p:childTnLst>
                                    <p:animClr clrSpc="rgb" dir="cw">
                                      <p:cBhvr override="childStyle">
                                        <p:cTn id="130" dur="1000" fill="hold"/>
                                        <p:tgtEl>
                                          <p:spTgt spid="16"/>
                                        </p:tgtEl>
                                        <p:attrNameLst>
                                          <p:attrName>style.color</p:attrName>
                                        </p:attrNameLst>
                                      </p:cBhvr>
                                      <p:to>
                                        <a:srgbClr val="595959"/>
                                      </p:to>
                                    </p:animClr>
                                  </p:childTnLst>
                                </p:cTn>
                              </p:par>
                              <p:par>
                                <p:cTn id="131" presetID="42" presetClass="path" presetSubtype="0" accel="50000" decel="50000" fill="hold" grpId="3" nodeType="withEffect">
                                  <p:stCondLst>
                                    <p:cond delay="1250"/>
                                  </p:stCondLst>
                                  <p:childTnLst>
                                    <p:animMotion origin="layout" path="M -2.22222E-6 3.7037E-7 L 0.0625 0.30185 " pathEditMode="relative" rAng="0" ptsTypes="AA">
                                      <p:cBhvr>
                                        <p:cTn id="132" dur="1000" fill="hold"/>
                                        <p:tgtEl>
                                          <p:spTgt spid="16"/>
                                        </p:tgtEl>
                                        <p:attrNameLst>
                                          <p:attrName>ppt_x</p:attrName>
                                          <p:attrName>ppt_y</p:attrName>
                                        </p:attrNameLst>
                                      </p:cBhvr>
                                      <p:rCtr x="3125" y="15093"/>
                                    </p:animMotion>
                                  </p:childTnLst>
                                </p:cTn>
                              </p:par>
                              <p:par>
                                <p:cTn id="133" presetID="3" presetClass="emph" presetSubtype="2" fill="hold" grpId="2" nodeType="withEffect">
                                  <p:stCondLst>
                                    <p:cond delay="1250"/>
                                  </p:stCondLst>
                                  <p:childTnLst>
                                    <p:animClr clrSpc="rgb" dir="cw">
                                      <p:cBhvr override="childStyle">
                                        <p:cTn id="134" dur="1000" fill="hold"/>
                                        <p:tgtEl>
                                          <p:spTgt spid="17"/>
                                        </p:tgtEl>
                                        <p:attrNameLst>
                                          <p:attrName>style.color</p:attrName>
                                        </p:attrNameLst>
                                      </p:cBhvr>
                                      <p:to>
                                        <a:srgbClr val="595959"/>
                                      </p:to>
                                    </p:animClr>
                                  </p:childTnLst>
                                </p:cTn>
                              </p:par>
                              <p:par>
                                <p:cTn id="135" presetID="42" presetClass="path" presetSubtype="0" accel="50000" decel="50000" fill="hold" grpId="3" nodeType="withEffect">
                                  <p:stCondLst>
                                    <p:cond delay="1250"/>
                                  </p:stCondLst>
                                  <p:childTnLst>
                                    <p:animMotion origin="layout" path="M -1.11111E-6 1.48148E-6 L -0.07135 -0.03426 " pathEditMode="relative" rAng="0" ptsTypes="AA">
                                      <p:cBhvr>
                                        <p:cTn id="136" dur="1000" fill="hold"/>
                                        <p:tgtEl>
                                          <p:spTgt spid="17"/>
                                        </p:tgtEl>
                                        <p:attrNameLst>
                                          <p:attrName>ppt_x</p:attrName>
                                          <p:attrName>ppt_y</p:attrName>
                                        </p:attrNameLst>
                                      </p:cBhvr>
                                      <p:rCtr x="-3576" y="-1713"/>
                                    </p:animMotion>
                                  </p:childTnLst>
                                </p:cTn>
                              </p:par>
                              <p:par>
                                <p:cTn id="137" presetID="3" presetClass="emph" presetSubtype="2" fill="hold" grpId="2" nodeType="withEffect">
                                  <p:stCondLst>
                                    <p:cond delay="1250"/>
                                  </p:stCondLst>
                                  <p:childTnLst>
                                    <p:animClr clrSpc="rgb" dir="cw">
                                      <p:cBhvr override="childStyle">
                                        <p:cTn id="138" dur="1000" fill="hold"/>
                                        <p:tgtEl>
                                          <p:spTgt spid="18"/>
                                        </p:tgtEl>
                                        <p:attrNameLst>
                                          <p:attrName>style.color</p:attrName>
                                        </p:attrNameLst>
                                      </p:cBhvr>
                                      <p:to>
                                        <a:srgbClr val="595959"/>
                                      </p:to>
                                    </p:animClr>
                                  </p:childTnLst>
                                </p:cTn>
                              </p:par>
                              <p:par>
                                <p:cTn id="139" presetID="42" presetClass="path" presetSubtype="0" accel="50000" decel="50000" fill="hold" grpId="3" nodeType="withEffect">
                                  <p:stCondLst>
                                    <p:cond delay="1250"/>
                                  </p:stCondLst>
                                  <p:childTnLst>
                                    <p:animMotion origin="layout" path="M 2.22222E-6 1.48148E-6 L 0.39114 0.07963 " pathEditMode="relative" rAng="0" ptsTypes="AA">
                                      <p:cBhvr>
                                        <p:cTn id="140" dur="1000" fill="hold"/>
                                        <p:tgtEl>
                                          <p:spTgt spid="18"/>
                                        </p:tgtEl>
                                        <p:attrNameLst>
                                          <p:attrName>ppt_x</p:attrName>
                                          <p:attrName>ppt_y</p:attrName>
                                        </p:attrNameLst>
                                      </p:cBhvr>
                                      <p:rCtr x="19549" y="3981"/>
                                    </p:animMotion>
                                  </p:childTnLst>
                                </p:cTn>
                              </p:par>
                              <p:par>
                                <p:cTn id="141" presetID="3" presetClass="emph" presetSubtype="2" fill="hold" grpId="2" nodeType="withEffect">
                                  <p:stCondLst>
                                    <p:cond delay="1250"/>
                                  </p:stCondLst>
                                  <p:childTnLst>
                                    <p:animClr clrSpc="rgb" dir="cw">
                                      <p:cBhvr override="childStyle">
                                        <p:cTn id="142" dur="1000" fill="hold"/>
                                        <p:tgtEl>
                                          <p:spTgt spid="19"/>
                                        </p:tgtEl>
                                        <p:attrNameLst>
                                          <p:attrName>style.color</p:attrName>
                                        </p:attrNameLst>
                                      </p:cBhvr>
                                      <p:to>
                                        <a:srgbClr val="595959"/>
                                      </p:to>
                                    </p:animClr>
                                  </p:childTnLst>
                                </p:cTn>
                              </p:par>
                              <p:par>
                                <p:cTn id="143" presetID="42" presetClass="path" presetSubtype="0" accel="50000" decel="50000" fill="hold" grpId="3" nodeType="withEffect">
                                  <p:stCondLst>
                                    <p:cond delay="1250"/>
                                  </p:stCondLst>
                                  <p:childTnLst>
                                    <p:animMotion origin="layout" path="M -2.77778E-7 1.11111E-6 L 0.08368 0.33125 " pathEditMode="relative" rAng="0" ptsTypes="AA">
                                      <p:cBhvr>
                                        <p:cTn id="144" dur="1000" fill="hold"/>
                                        <p:tgtEl>
                                          <p:spTgt spid="19"/>
                                        </p:tgtEl>
                                        <p:attrNameLst>
                                          <p:attrName>ppt_x</p:attrName>
                                          <p:attrName>ppt_y</p:attrName>
                                        </p:attrNameLst>
                                      </p:cBhvr>
                                      <p:rCtr x="4184" y="16551"/>
                                    </p:animMotion>
                                  </p:childTnLst>
                                </p:cTn>
                              </p:par>
                              <p:par>
                                <p:cTn id="145" presetID="3" presetClass="emph" presetSubtype="2" fill="hold" grpId="2" nodeType="withEffect">
                                  <p:stCondLst>
                                    <p:cond delay="1250"/>
                                  </p:stCondLst>
                                  <p:childTnLst>
                                    <p:animClr clrSpc="rgb" dir="cw">
                                      <p:cBhvr override="childStyle">
                                        <p:cTn id="146" dur="1000" fill="hold"/>
                                        <p:tgtEl>
                                          <p:spTgt spid="20"/>
                                        </p:tgtEl>
                                        <p:attrNameLst>
                                          <p:attrName>style.color</p:attrName>
                                        </p:attrNameLst>
                                      </p:cBhvr>
                                      <p:to>
                                        <a:srgbClr val="595959"/>
                                      </p:to>
                                    </p:animClr>
                                  </p:childTnLst>
                                </p:cTn>
                              </p:par>
                              <p:par>
                                <p:cTn id="147" presetID="42" presetClass="path" presetSubtype="0" accel="50000" decel="50000" fill="hold" grpId="3" nodeType="withEffect">
                                  <p:stCondLst>
                                    <p:cond delay="1250"/>
                                  </p:stCondLst>
                                  <p:childTnLst>
                                    <p:animMotion origin="layout" path="M -2.22222E-6 4.81481E-6 L 0.13941 -0.20348 " pathEditMode="relative" rAng="0" ptsTypes="AA">
                                      <p:cBhvr>
                                        <p:cTn id="148" dur="1000" fill="hold"/>
                                        <p:tgtEl>
                                          <p:spTgt spid="20"/>
                                        </p:tgtEl>
                                        <p:attrNameLst>
                                          <p:attrName>ppt_x</p:attrName>
                                          <p:attrName>ppt_y</p:attrName>
                                        </p:attrNameLst>
                                      </p:cBhvr>
                                      <p:rCtr x="6962" y="-10185"/>
                                    </p:animMotion>
                                  </p:childTnLst>
                                </p:cTn>
                              </p:par>
                            </p:childTnLst>
                          </p:cTn>
                        </p:par>
                        <p:par>
                          <p:cTn id="149" fill="hold">
                            <p:stCondLst>
                              <p:cond delay="8250"/>
                            </p:stCondLst>
                            <p:childTnLst>
                              <p:par>
                                <p:cTn id="150" presetID="16" presetClass="entr" presetSubtype="37" fill="hold" nodeType="afterEffect">
                                  <p:stCondLst>
                                    <p:cond delay="0"/>
                                  </p:stCondLst>
                                  <p:childTnLst>
                                    <p:set>
                                      <p:cBhvr>
                                        <p:cTn id="151" dur="1" fill="hold">
                                          <p:stCondLst>
                                            <p:cond delay="0"/>
                                          </p:stCondLst>
                                        </p:cTn>
                                        <p:tgtEl>
                                          <p:spTgt spid="13"/>
                                        </p:tgtEl>
                                        <p:attrNameLst>
                                          <p:attrName>style.visibility</p:attrName>
                                        </p:attrNameLst>
                                      </p:cBhvr>
                                      <p:to>
                                        <p:strVal val="visible"/>
                                      </p:to>
                                    </p:set>
                                    <p:animEffect transition="in" filter="barn(outVertical)">
                                      <p:cBhvr>
                                        <p:cTn id="152" dur="500"/>
                                        <p:tgtEl>
                                          <p:spTgt spid="13"/>
                                        </p:tgtEl>
                                      </p:cBhvr>
                                    </p:animEffect>
                                  </p:childTnLst>
                                </p:cTn>
                              </p:par>
                              <p:par>
                                <p:cTn id="153" presetID="16" presetClass="entr" presetSubtype="37" fill="hold" nodeType="withEffect">
                                  <p:stCondLst>
                                    <p:cond delay="0"/>
                                  </p:stCondLst>
                                  <p:childTnLst>
                                    <p:set>
                                      <p:cBhvr>
                                        <p:cTn id="154" dur="1" fill="hold">
                                          <p:stCondLst>
                                            <p:cond delay="0"/>
                                          </p:stCondLst>
                                        </p:cTn>
                                        <p:tgtEl>
                                          <p:spTgt spid="21"/>
                                        </p:tgtEl>
                                        <p:attrNameLst>
                                          <p:attrName>style.visibility</p:attrName>
                                        </p:attrNameLst>
                                      </p:cBhvr>
                                      <p:to>
                                        <p:strVal val="visible"/>
                                      </p:to>
                                    </p:set>
                                    <p:animEffect transition="in" filter="barn(outVertical)">
                                      <p:cBhvr>
                                        <p:cTn id="155" dur="500"/>
                                        <p:tgtEl>
                                          <p:spTgt spid="21"/>
                                        </p:tgtEl>
                                      </p:cBhvr>
                                    </p:animEffect>
                                  </p:childTnLst>
                                </p:cTn>
                              </p:par>
                              <p:par>
                                <p:cTn id="156" presetID="16" presetClass="entr" presetSubtype="37" fill="hold" grpId="0" nodeType="withEffect">
                                  <p:stCondLst>
                                    <p:cond delay="0"/>
                                  </p:stCondLst>
                                  <p:childTnLst>
                                    <p:set>
                                      <p:cBhvr>
                                        <p:cTn id="157" dur="1" fill="hold">
                                          <p:stCondLst>
                                            <p:cond delay="0"/>
                                          </p:stCondLst>
                                        </p:cTn>
                                        <p:tgtEl>
                                          <p:spTgt spid="24"/>
                                        </p:tgtEl>
                                        <p:attrNameLst>
                                          <p:attrName>style.visibility</p:attrName>
                                        </p:attrNameLst>
                                      </p:cBhvr>
                                      <p:to>
                                        <p:strVal val="visible"/>
                                      </p:to>
                                    </p:set>
                                    <p:animEffect transition="in" filter="barn(outVertical)">
                                      <p:cBhvr>
                                        <p:cTn id="158" dur="500"/>
                                        <p:tgtEl>
                                          <p:spTgt spid="24"/>
                                        </p:tgtEl>
                                      </p:cBhvr>
                                    </p:animEffect>
                                  </p:childTnLst>
                                </p:cTn>
                              </p:par>
                              <p:par>
                                <p:cTn id="159" presetID="16" presetClass="entr" presetSubtype="37" fill="hold" grpId="0" nodeType="withEffect">
                                  <p:stCondLst>
                                    <p:cond delay="0"/>
                                  </p:stCondLst>
                                  <p:childTnLst>
                                    <p:set>
                                      <p:cBhvr>
                                        <p:cTn id="160" dur="1" fill="hold">
                                          <p:stCondLst>
                                            <p:cond delay="0"/>
                                          </p:stCondLst>
                                        </p:cTn>
                                        <p:tgtEl>
                                          <p:spTgt spid="25"/>
                                        </p:tgtEl>
                                        <p:attrNameLst>
                                          <p:attrName>style.visibility</p:attrName>
                                        </p:attrNameLst>
                                      </p:cBhvr>
                                      <p:to>
                                        <p:strVal val="visible"/>
                                      </p:to>
                                    </p:set>
                                    <p:animEffect transition="in" filter="barn(outVertical)">
                                      <p:cBhvr>
                                        <p:cTn id="16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P spid="6" grpId="3"/>
      <p:bldP spid="7" grpId="0"/>
      <p:bldP spid="7" grpId="1"/>
      <p:bldP spid="7" grpId="2"/>
      <p:bldP spid="7" grpId="3"/>
      <p:bldP spid="8" grpId="0"/>
      <p:bldP spid="8" grpId="1"/>
      <p:bldP spid="8" grpId="2"/>
      <p:bldP spid="8" grpId="3"/>
      <p:bldP spid="9" grpId="0"/>
      <p:bldP spid="9" grpId="1"/>
      <p:bldP spid="9" grpId="2"/>
      <p:bldP spid="9" grpId="3"/>
      <p:bldP spid="10" grpId="0"/>
      <p:bldP spid="10" grpId="1"/>
      <p:bldP spid="10" grpId="2"/>
      <p:bldP spid="10" grpId="3"/>
      <p:bldP spid="11" grpId="0"/>
      <p:bldP spid="11" grpId="1"/>
      <p:bldP spid="11" grpId="2"/>
      <p:bldP spid="11" grpId="3"/>
      <p:bldP spid="12" grpId="0"/>
      <p:bldP spid="12" grpId="1"/>
      <p:bldP spid="12" grpId="2"/>
      <p:bldP spid="12" grpId="3"/>
      <p:bldP spid="16" grpId="0"/>
      <p:bldP spid="16" grpId="1"/>
      <p:bldP spid="16" grpId="2"/>
      <p:bldP spid="16" grpId="3"/>
      <p:bldP spid="17" grpId="0"/>
      <p:bldP spid="17" grpId="1"/>
      <p:bldP spid="17" grpId="2"/>
      <p:bldP spid="17" grpId="3"/>
      <p:bldP spid="18" grpId="0"/>
      <p:bldP spid="18" grpId="1"/>
      <p:bldP spid="18" grpId="2"/>
      <p:bldP spid="18" grpId="3"/>
      <p:bldP spid="19" grpId="0"/>
      <p:bldP spid="19" grpId="1"/>
      <p:bldP spid="19" grpId="2"/>
      <p:bldP spid="19" grpId="3"/>
      <p:bldP spid="20" grpId="0"/>
      <p:bldP spid="20" grpId="1"/>
      <p:bldP spid="20" grpId="2"/>
      <p:bldP spid="20" grpId="3"/>
      <p:bldP spid="24" grpId="0"/>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1231F9-9BDD-4894-A30B-132336C75F3B}"/>
              </a:ext>
            </a:extLst>
          </p:cNvPr>
          <p:cNvSpPr>
            <a:spLocks noGrp="1"/>
          </p:cNvSpPr>
          <p:nvPr>
            <p:ph type="body" sz="quarter" idx="14"/>
          </p:nvPr>
        </p:nvSpPr>
        <p:spPr>
          <a:xfrm>
            <a:off x="274320" y="1620012"/>
            <a:ext cx="7772400" cy="548640"/>
          </a:xfrm>
        </p:spPr>
        <p:txBody>
          <a:bodyPr/>
          <a:lstStyle/>
          <a:p>
            <a:r>
              <a:rPr lang="en-US" dirty="0"/>
              <a:t>What are they used for?</a:t>
            </a:r>
            <a:endParaRPr lang="en-US" dirty="0">
              <a:ea typeface="Geneva" pitchFamily="32" charset="-128"/>
            </a:endParaRPr>
          </a:p>
        </p:txBody>
      </p:sp>
      <p:sp>
        <p:nvSpPr>
          <p:cNvPr id="3" name="Text Placeholder 2">
            <a:extLst>
              <a:ext uri="{FF2B5EF4-FFF2-40B4-BE49-F238E27FC236}">
                <a16:creationId xmlns:a16="http://schemas.microsoft.com/office/drawing/2014/main" id="{FC94546C-E8D5-414A-A31E-16D37FC81D2B}"/>
              </a:ext>
            </a:extLst>
          </p:cNvPr>
          <p:cNvSpPr>
            <a:spLocks noGrp="1"/>
          </p:cNvSpPr>
          <p:nvPr>
            <p:ph type="body" sz="quarter" idx="26"/>
          </p:nvPr>
        </p:nvSpPr>
        <p:spPr/>
        <p:txBody>
          <a:bodyPr/>
          <a:lstStyle/>
          <a:p>
            <a:endParaRPr lang="en-US"/>
          </a:p>
        </p:txBody>
      </p:sp>
      <p:sp>
        <p:nvSpPr>
          <p:cNvPr id="5" name="Slide Number Placeholder 4">
            <a:extLst>
              <a:ext uri="{FF2B5EF4-FFF2-40B4-BE49-F238E27FC236}">
                <a16:creationId xmlns:a16="http://schemas.microsoft.com/office/drawing/2014/main" id="{60481512-5C54-44E9-9A9D-E5EBE0D4CC9C}"/>
              </a:ext>
            </a:extLst>
          </p:cNvPr>
          <p:cNvSpPr>
            <a:spLocks noGrp="1"/>
          </p:cNvSpPr>
          <p:nvPr>
            <p:ph type="sldNum" sz="quarter" idx="10"/>
          </p:nvPr>
        </p:nvSpPr>
        <p:spPr/>
        <p:txBody>
          <a:bodyPr/>
          <a:lstStyle/>
          <a:p>
            <a:fld id="{8DEE4CCE-E124-4EEF-808B-DF88997C2318}" type="slidenum">
              <a:rPr lang="en-US" smtClean="0"/>
              <a:t>20</a:t>
            </a:fld>
            <a:endParaRPr lang="en-US" dirty="0"/>
          </a:p>
        </p:txBody>
      </p:sp>
      <p:sp>
        <p:nvSpPr>
          <p:cNvPr id="9" name="Title 4">
            <a:extLst>
              <a:ext uri="{FF2B5EF4-FFF2-40B4-BE49-F238E27FC236}">
                <a16:creationId xmlns:a16="http://schemas.microsoft.com/office/drawing/2014/main" id="{F556896F-1B57-4AED-AD26-8DF7A2D4CF67}"/>
              </a:ext>
            </a:extLst>
          </p:cNvPr>
          <p:cNvSpPr>
            <a:spLocks noGrp="1"/>
          </p:cNvSpPr>
          <p:nvPr>
            <p:ph type="title"/>
          </p:nvPr>
        </p:nvSpPr>
        <p:spPr>
          <a:xfrm>
            <a:off x="274320" y="210312"/>
            <a:ext cx="6400800" cy="411480"/>
          </a:xfrm>
        </p:spPr>
        <p:txBody>
          <a:bodyPr/>
          <a:lstStyle/>
          <a:p>
            <a:r>
              <a:rPr lang="en-US" dirty="0">
                <a:solidFill>
                  <a:srgbClr val="005598"/>
                </a:solidFill>
              </a:rPr>
              <a:t>2. Translate Goals &amp; Concerns </a:t>
            </a:r>
            <a:br>
              <a:rPr lang="pl-PL" dirty="0">
                <a:solidFill>
                  <a:srgbClr val="005598"/>
                </a:solidFill>
              </a:rPr>
            </a:br>
            <a:r>
              <a:rPr lang="en-US" dirty="0">
                <a:solidFill>
                  <a:srgbClr val="005598"/>
                </a:solidFill>
              </a:rPr>
              <a:t>into Expenses</a:t>
            </a:r>
            <a:br>
              <a:rPr lang="en-US" sz="3600" b="0" dirty="0">
                <a:solidFill>
                  <a:srgbClr val="005598"/>
                </a:solidFill>
              </a:rPr>
            </a:br>
            <a:endParaRPr lang="en-US" sz="3200" dirty="0"/>
          </a:p>
        </p:txBody>
      </p:sp>
      <p:sp>
        <p:nvSpPr>
          <p:cNvPr id="10" name="Text Placeholder 5">
            <a:extLst>
              <a:ext uri="{FF2B5EF4-FFF2-40B4-BE49-F238E27FC236}">
                <a16:creationId xmlns:a16="http://schemas.microsoft.com/office/drawing/2014/main" id="{BAB7829E-EDDF-413D-8154-9C2292409F9D}"/>
              </a:ext>
            </a:extLst>
          </p:cNvPr>
          <p:cNvSpPr txBox="1">
            <a:spLocks/>
          </p:cNvSpPr>
          <p:nvPr/>
        </p:nvSpPr>
        <p:spPr>
          <a:xfrm>
            <a:off x="274320" y="1025652"/>
            <a:ext cx="6400800" cy="365760"/>
          </a:xfrm>
          <a:prstGeom prst="rect">
            <a:avLst/>
          </a:prstGeom>
        </p:spPr>
        <p:txBody>
          <a:bodyPr l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dirty="0"/>
              <a:t>Basic vs. Discretionary</a:t>
            </a:r>
          </a:p>
        </p:txBody>
      </p:sp>
      <p:grpSp>
        <p:nvGrpSpPr>
          <p:cNvPr id="28" name="Group 27">
            <a:extLst>
              <a:ext uri="{FF2B5EF4-FFF2-40B4-BE49-F238E27FC236}">
                <a16:creationId xmlns:a16="http://schemas.microsoft.com/office/drawing/2014/main" id="{3045180F-371E-47E8-B0A7-9AAF64688FA3}"/>
              </a:ext>
            </a:extLst>
          </p:cNvPr>
          <p:cNvGrpSpPr/>
          <p:nvPr/>
        </p:nvGrpSpPr>
        <p:grpSpPr>
          <a:xfrm>
            <a:off x="1189752" y="1995694"/>
            <a:ext cx="4494380" cy="3652631"/>
            <a:chOff x="1189752" y="1995694"/>
            <a:chExt cx="4494380" cy="3652631"/>
          </a:xfrm>
        </p:grpSpPr>
        <p:sp>
          <p:nvSpPr>
            <p:cNvPr id="29" name="Rectangle 3">
              <a:extLst>
                <a:ext uri="{FF2B5EF4-FFF2-40B4-BE49-F238E27FC236}">
                  <a16:creationId xmlns:a16="http://schemas.microsoft.com/office/drawing/2014/main" id="{9647EE52-6829-450B-8928-6CB164EE0D9D}"/>
                </a:ext>
              </a:extLst>
            </p:cNvPr>
            <p:cNvSpPr>
              <a:spLocks noChangeArrowheads="1"/>
            </p:cNvSpPr>
            <p:nvPr/>
          </p:nvSpPr>
          <p:spPr bwMode="auto">
            <a:xfrm>
              <a:off x="1301750" y="2543571"/>
              <a:ext cx="4262437" cy="54864"/>
            </a:xfrm>
            <a:prstGeom prst="rect">
              <a:avLst/>
            </a:prstGeom>
            <a:solidFill>
              <a:srgbClr val="CCECF8"/>
            </a:solidFill>
            <a:ln w="57150">
              <a:noFill/>
              <a:miter lim="800000"/>
            </a:ln>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D1DEEA"/>
                </a:solidFill>
                <a:effectLst/>
                <a:uLnTx/>
                <a:uFillTx/>
                <a:ea typeface="ＭＳ Ｐゴシック" charset="0"/>
              </a:endParaRPr>
            </a:p>
          </p:txBody>
        </p:sp>
        <p:sp>
          <p:nvSpPr>
            <p:cNvPr id="30" name="Rectangle 29">
              <a:extLst>
                <a:ext uri="{FF2B5EF4-FFF2-40B4-BE49-F238E27FC236}">
                  <a16:creationId xmlns:a16="http://schemas.microsoft.com/office/drawing/2014/main" id="{63620973-9B14-4194-AAED-91F223A5A939}"/>
                </a:ext>
              </a:extLst>
            </p:cNvPr>
            <p:cNvSpPr/>
            <p:nvPr/>
          </p:nvSpPr>
          <p:spPr bwMode="gray">
            <a:xfrm>
              <a:off x="1189752" y="4217457"/>
              <a:ext cx="4494380" cy="1430868"/>
            </a:xfrm>
            <a:prstGeom prst="rect">
              <a:avLst/>
            </a:prstGeom>
            <a:solidFill>
              <a:srgbClr val="FFFFFF">
                <a:lumMod val="50000"/>
              </a:srgbClr>
            </a:solidFill>
            <a:ln w="50800">
              <a:noFill/>
              <a:miter lim="800000"/>
            </a:ln>
            <a:ex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all" spc="0" normalizeH="0" baseline="0" noProof="0" dirty="0">
                <a:ln>
                  <a:noFill/>
                </a:ln>
                <a:solidFill>
                  <a:srgbClr val="FFFFFF"/>
                </a:solidFill>
                <a:effectLst/>
                <a:uLnTx/>
                <a:uFillTx/>
              </a:endParaRPr>
            </a:p>
          </p:txBody>
        </p:sp>
        <p:sp>
          <p:nvSpPr>
            <p:cNvPr id="31" name="Rectangle 30">
              <a:extLst>
                <a:ext uri="{FF2B5EF4-FFF2-40B4-BE49-F238E27FC236}">
                  <a16:creationId xmlns:a16="http://schemas.microsoft.com/office/drawing/2014/main" id="{629A3525-5768-4874-BEDE-3150238E1754}"/>
                </a:ext>
              </a:extLst>
            </p:cNvPr>
            <p:cNvSpPr/>
            <p:nvPr/>
          </p:nvSpPr>
          <p:spPr bwMode="gray">
            <a:xfrm>
              <a:off x="1585891" y="4394282"/>
              <a:ext cx="1421570" cy="1077218"/>
            </a:xfrm>
            <a:prstGeom prst="rect">
              <a:avLst/>
            </a:prstGeom>
          </p:spPr>
          <p:txBody>
            <a:bodyPr wrap="square" lIns="0" tIns="0" rIns="0" bIns="0">
              <a:spAutoFit/>
            </a:bodyPr>
            <a:lstStyle/>
            <a:p>
              <a:pPr marL="3175" marR="0" lvl="0" indent="-3175" defTabSz="457200" eaLnBrk="1" fontAlgn="auto" latinLnBrk="0" hangingPunct="1">
                <a:lnSpc>
                  <a:spcPts val="21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rPr>
                <a:t>BASIC</a:t>
              </a:r>
            </a:p>
            <a:p>
              <a:pPr marL="3175" marR="0" lvl="0" indent="-3175" defTabSz="457200" eaLnBrk="1" fontAlgn="auto" latinLnBrk="0" hangingPunct="1">
                <a:lnSpc>
                  <a:spcPts val="21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rPr>
                <a:t>Mortgage</a:t>
              </a:r>
            </a:p>
            <a:p>
              <a:pPr marL="3175" marR="0" lvl="0" indent="-3175" defTabSz="457200" eaLnBrk="1" fontAlgn="auto" latinLnBrk="0" hangingPunct="1">
                <a:lnSpc>
                  <a:spcPts val="21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rPr>
                <a:t>Life Insurance</a:t>
              </a:r>
            </a:p>
            <a:p>
              <a:pPr marL="3175" marR="0" lvl="0" indent="-3175" defTabSz="457200" eaLnBrk="1" fontAlgn="auto" latinLnBrk="0" hangingPunct="1">
                <a:lnSpc>
                  <a:spcPts val="21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rPr>
                <a:t>Fixed Loans</a:t>
              </a:r>
            </a:p>
          </p:txBody>
        </p:sp>
        <p:sp>
          <p:nvSpPr>
            <p:cNvPr id="32" name="Rectangle 31">
              <a:extLst>
                <a:ext uri="{FF2B5EF4-FFF2-40B4-BE49-F238E27FC236}">
                  <a16:creationId xmlns:a16="http://schemas.microsoft.com/office/drawing/2014/main" id="{59C4605C-089C-4261-A262-587279E84238}"/>
                </a:ext>
              </a:extLst>
            </p:cNvPr>
            <p:cNvSpPr/>
            <p:nvPr/>
          </p:nvSpPr>
          <p:spPr bwMode="gray">
            <a:xfrm>
              <a:off x="3989053" y="4663587"/>
              <a:ext cx="1189679" cy="807913"/>
            </a:xfrm>
            <a:prstGeom prst="rect">
              <a:avLst/>
            </a:prstGeom>
          </p:spPr>
          <p:txBody>
            <a:bodyPr wrap="square" lIns="0" tIns="0" rIns="0" bIns="0">
              <a:spAutoFit/>
            </a:bodyPr>
            <a:lstStyle/>
            <a:p>
              <a:pPr marL="0" marR="0" lvl="0" indent="0" defTabSz="457200" eaLnBrk="1" fontAlgn="auto" latinLnBrk="0" hangingPunct="1">
                <a:lnSpc>
                  <a:spcPts val="21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rPr>
                <a:t>Health Care</a:t>
              </a:r>
            </a:p>
            <a:p>
              <a:pPr marL="0" marR="0" lvl="0" indent="0" defTabSz="457200" eaLnBrk="1" fontAlgn="auto" latinLnBrk="0" hangingPunct="1">
                <a:lnSpc>
                  <a:spcPts val="21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rPr>
                <a:t>Food</a:t>
              </a:r>
            </a:p>
            <a:p>
              <a:pPr marL="0" marR="0" lvl="0" indent="0" defTabSz="457200" eaLnBrk="1" fontAlgn="auto" latinLnBrk="0" hangingPunct="1">
                <a:lnSpc>
                  <a:spcPts val="21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rPr>
                <a:t>Utilities</a:t>
              </a:r>
            </a:p>
          </p:txBody>
        </p:sp>
        <p:pic>
          <p:nvPicPr>
            <p:cNvPr id="33" name="Picture 32">
              <a:extLst>
                <a:ext uri="{FF2B5EF4-FFF2-40B4-BE49-F238E27FC236}">
                  <a16:creationId xmlns:a16="http://schemas.microsoft.com/office/drawing/2014/main" id="{5ED1DCA3-AF00-4467-ADAF-32F27A9452C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068" t="8399" r="2240" b="9000"/>
            <a:stretch/>
          </p:blipFill>
          <p:spPr bwMode="gray">
            <a:xfrm>
              <a:off x="1189752" y="2797419"/>
              <a:ext cx="2213848" cy="1343025"/>
            </a:xfrm>
            <a:prstGeom prst="rect">
              <a:avLst/>
            </a:prstGeom>
            <a:ln w="50800">
              <a:noFill/>
              <a:miter lim="800000"/>
            </a:ln>
          </p:spPr>
        </p:pic>
        <p:pic>
          <p:nvPicPr>
            <p:cNvPr id="34" name="Picture 33">
              <a:extLst>
                <a:ext uri="{FF2B5EF4-FFF2-40B4-BE49-F238E27FC236}">
                  <a16:creationId xmlns:a16="http://schemas.microsoft.com/office/drawing/2014/main" id="{E11A0631-04F0-4981-A025-BF547F20443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46" t="26166" r="505" b="17440"/>
            <a:stretch/>
          </p:blipFill>
          <p:spPr bwMode="gray">
            <a:xfrm>
              <a:off x="3483653" y="2797418"/>
              <a:ext cx="2200479" cy="1343026"/>
            </a:xfrm>
            <a:prstGeom prst="rect">
              <a:avLst/>
            </a:prstGeom>
            <a:ln w="50800">
              <a:noFill/>
              <a:miter lim="800000"/>
            </a:ln>
          </p:spPr>
        </p:pic>
        <p:sp>
          <p:nvSpPr>
            <p:cNvPr id="35" name="Rectangle 34">
              <a:extLst>
                <a:ext uri="{FF2B5EF4-FFF2-40B4-BE49-F238E27FC236}">
                  <a16:creationId xmlns:a16="http://schemas.microsoft.com/office/drawing/2014/main" id="{CD8E38F9-B354-45C8-8436-9E62FC8191CC}"/>
                </a:ext>
              </a:extLst>
            </p:cNvPr>
            <p:cNvSpPr/>
            <p:nvPr/>
          </p:nvSpPr>
          <p:spPr bwMode="gray">
            <a:xfrm>
              <a:off x="2124933" y="1995694"/>
              <a:ext cx="2613814" cy="523220"/>
            </a:xfrm>
            <a:prstGeom prst="rect">
              <a:avLst/>
            </a:prstGeom>
            <a:solidFill>
              <a:srgbClr val="FFFFFF"/>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4FA6"/>
                  </a:solidFill>
                  <a:effectLst/>
                  <a:uLnTx/>
                  <a:uFillTx/>
                </a:rPr>
                <a:t>Greater Impact </a:t>
              </a:r>
              <a:br>
                <a:rPr kumimoji="0" lang="en-US" sz="1400" b="1" i="0" u="none" strike="noStrike" kern="0" cap="none" spc="0" normalizeH="0" baseline="0" noProof="0" dirty="0">
                  <a:ln>
                    <a:noFill/>
                  </a:ln>
                  <a:solidFill>
                    <a:srgbClr val="004FA6"/>
                  </a:solidFill>
                  <a:effectLst/>
                  <a:uLnTx/>
                  <a:uFillTx/>
                </a:rPr>
              </a:br>
              <a:r>
                <a:rPr kumimoji="0" lang="en-US" sz="1400" b="1" i="0" u="none" strike="noStrike" kern="0" cap="none" spc="0" normalizeH="0" baseline="0" noProof="0" dirty="0">
                  <a:ln>
                    <a:noFill/>
                  </a:ln>
                  <a:solidFill>
                    <a:srgbClr val="004FA6"/>
                  </a:solidFill>
                  <a:effectLst/>
                  <a:uLnTx/>
                  <a:uFillTx/>
                </a:rPr>
                <a:t>from Income Volatility</a:t>
              </a:r>
            </a:p>
          </p:txBody>
        </p:sp>
        <p:cxnSp>
          <p:nvCxnSpPr>
            <p:cNvPr id="36" name="Straight Connector 35">
              <a:extLst>
                <a:ext uri="{FF2B5EF4-FFF2-40B4-BE49-F238E27FC236}">
                  <a16:creationId xmlns:a16="http://schemas.microsoft.com/office/drawing/2014/main" id="{8B41EFCA-3735-4783-9CF8-EB71E9F73B16}"/>
                </a:ext>
              </a:extLst>
            </p:cNvPr>
            <p:cNvCxnSpPr/>
            <p:nvPr/>
          </p:nvCxnSpPr>
          <p:spPr bwMode="gray">
            <a:xfrm>
              <a:off x="1189752" y="2573371"/>
              <a:ext cx="4484177" cy="0"/>
            </a:xfrm>
            <a:prstGeom prst="line">
              <a:avLst/>
            </a:prstGeom>
            <a:noFill/>
            <a:ln w="57150" cap="flat" cmpd="sng" algn="ctr">
              <a:solidFill>
                <a:srgbClr val="CCECF8"/>
              </a:solidFill>
              <a:prstDash val="solid"/>
            </a:ln>
            <a:effectLst/>
          </p:spPr>
        </p:cxnSp>
      </p:grpSp>
      <p:grpSp>
        <p:nvGrpSpPr>
          <p:cNvPr id="37" name="Group 36">
            <a:extLst>
              <a:ext uri="{FF2B5EF4-FFF2-40B4-BE49-F238E27FC236}">
                <a16:creationId xmlns:a16="http://schemas.microsoft.com/office/drawing/2014/main" id="{91B78155-CD71-4D62-B5D9-0AAF7D607ECC}"/>
              </a:ext>
            </a:extLst>
          </p:cNvPr>
          <p:cNvGrpSpPr/>
          <p:nvPr/>
        </p:nvGrpSpPr>
        <p:grpSpPr>
          <a:xfrm>
            <a:off x="5764186" y="1995694"/>
            <a:ext cx="2229366" cy="3658346"/>
            <a:chOff x="5764186" y="1995694"/>
            <a:chExt cx="2229366" cy="3658346"/>
          </a:xfrm>
        </p:grpSpPr>
        <p:sp>
          <p:nvSpPr>
            <p:cNvPr id="38" name="Rectangle 37">
              <a:extLst>
                <a:ext uri="{FF2B5EF4-FFF2-40B4-BE49-F238E27FC236}">
                  <a16:creationId xmlns:a16="http://schemas.microsoft.com/office/drawing/2014/main" id="{00F54767-D0AA-4B7F-96C0-3BD10CC3F700}"/>
                </a:ext>
              </a:extLst>
            </p:cNvPr>
            <p:cNvSpPr/>
            <p:nvPr/>
          </p:nvSpPr>
          <p:spPr bwMode="gray">
            <a:xfrm>
              <a:off x="5764186" y="4223172"/>
              <a:ext cx="2229366" cy="1430868"/>
            </a:xfrm>
            <a:prstGeom prst="rect">
              <a:avLst/>
            </a:prstGeom>
            <a:solidFill>
              <a:srgbClr val="FFFFFF">
                <a:lumMod val="65000"/>
              </a:srgbClr>
            </a:solidFill>
            <a:ln w="50800">
              <a:noFill/>
              <a:miter lim="800000"/>
            </a:ln>
            <a:ex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all" spc="0" normalizeH="0" baseline="0" noProof="0" dirty="0">
                <a:ln>
                  <a:noFill/>
                </a:ln>
                <a:solidFill>
                  <a:srgbClr val="FFFFFF"/>
                </a:solidFill>
                <a:effectLst/>
                <a:uLnTx/>
                <a:uFillTx/>
              </a:endParaRPr>
            </a:p>
          </p:txBody>
        </p:sp>
        <p:pic>
          <p:nvPicPr>
            <p:cNvPr id="39" name="Picture 38">
              <a:extLst>
                <a:ext uri="{FF2B5EF4-FFF2-40B4-BE49-F238E27FC236}">
                  <a16:creationId xmlns:a16="http://schemas.microsoft.com/office/drawing/2014/main" id="{487CE725-EC65-403F-ABD6-3C3B0E15104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90" t="12255" r="11931" b="4391"/>
            <a:stretch/>
          </p:blipFill>
          <p:spPr bwMode="gray">
            <a:xfrm>
              <a:off x="5764186" y="2797419"/>
              <a:ext cx="2229366" cy="1343025"/>
            </a:xfrm>
            <a:prstGeom prst="rect">
              <a:avLst/>
            </a:prstGeom>
            <a:ln w="50800">
              <a:noFill/>
              <a:miter lim="800000"/>
            </a:ln>
          </p:spPr>
        </p:pic>
        <p:sp>
          <p:nvSpPr>
            <p:cNvPr id="40" name="Rectangle 39">
              <a:extLst>
                <a:ext uri="{FF2B5EF4-FFF2-40B4-BE49-F238E27FC236}">
                  <a16:creationId xmlns:a16="http://schemas.microsoft.com/office/drawing/2014/main" id="{41C4EFF0-D950-43FE-89AE-D749323DBA60}"/>
                </a:ext>
              </a:extLst>
            </p:cNvPr>
            <p:cNvSpPr/>
            <p:nvPr/>
          </p:nvSpPr>
          <p:spPr bwMode="gray">
            <a:xfrm>
              <a:off x="5816843" y="1995694"/>
              <a:ext cx="2124052" cy="523220"/>
            </a:xfrm>
            <a:prstGeom prst="rect">
              <a:avLst/>
            </a:prstGeom>
            <a:solidFill>
              <a:srgbClr val="FFFFFF"/>
            </a:solidFill>
          </p:spPr>
          <p:txBody>
            <a:bodyPr wrap="square" lIns="0" r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4FA6"/>
                  </a:solidFill>
                  <a:effectLst/>
                  <a:uLnTx/>
                  <a:uFillTx/>
                </a:rPr>
                <a:t>Limited Impact </a:t>
              </a:r>
              <a:br>
                <a:rPr kumimoji="0" lang="en-US" sz="1400" b="1" i="0" u="none" strike="noStrike" kern="0" cap="none" spc="0" normalizeH="0" baseline="0" noProof="0" dirty="0">
                  <a:ln>
                    <a:noFill/>
                  </a:ln>
                  <a:solidFill>
                    <a:srgbClr val="004FA6"/>
                  </a:solidFill>
                  <a:effectLst/>
                  <a:uLnTx/>
                  <a:uFillTx/>
                </a:rPr>
              </a:br>
              <a:r>
                <a:rPr kumimoji="0" lang="en-US" sz="1400" b="1" i="0" u="none" strike="noStrike" kern="0" cap="none" spc="0" normalizeH="0" baseline="0" noProof="0" dirty="0">
                  <a:ln>
                    <a:noFill/>
                  </a:ln>
                  <a:solidFill>
                    <a:srgbClr val="004FA6"/>
                  </a:solidFill>
                  <a:effectLst/>
                  <a:uLnTx/>
                  <a:uFillTx/>
                </a:rPr>
                <a:t>from Income Volatility</a:t>
              </a:r>
            </a:p>
          </p:txBody>
        </p:sp>
        <p:cxnSp>
          <p:nvCxnSpPr>
            <p:cNvPr id="41" name="Straight Connector 40">
              <a:extLst>
                <a:ext uri="{FF2B5EF4-FFF2-40B4-BE49-F238E27FC236}">
                  <a16:creationId xmlns:a16="http://schemas.microsoft.com/office/drawing/2014/main" id="{3E9DFA06-0CB7-43FB-966D-27369FFF155E}"/>
                </a:ext>
              </a:extLst>
            </p:cNvPr>
            <p:cNvCxnSpPr/>
            <p:nvPr/>
          </p:nvCxnSpPr>
          <p:spPr bwMode="gray">
            <a:xfrm>
              <a:off x="5764186" y="2567537"/>
              <a:ext cx="2229366" cy="0"/>
            </a:xfrm>
            <a:prstGeom prst="line">
              <a:avLst/>
            </a:prstGeom>
            <a:noFill/>
            <a:ln w="57150" cap="flat" cmpd="sng" algn="ctr">
              <a:solidFill>
                <a:srgbClr val="CCECF8"/>
              </a:solidFill>
              <a:prstDash val="solid"/>
            </a:ln>
            <a:effectLst/>
          </p:spPr>
        </p:cxnSp>
        <p:grpSp>
          <p:nvGrpSpPr>
            <p:cNvPr id="42" name="Group 41">
              <a:extLst>
                <a:ext uri="{FF2B5EF4-FFF2-40B4-BE49-F238E27FC236}">
                  <a16:creationId xmlns:a16="http://schemas.microsoft.com/office/drawing/2014/main" id="{1E2DE922-936B-40EA-81C8-D6224660BA93}"/>
                </a:ext>
              </a:extLst>
            </p:cNvPr>
            <p:cNvGrpSpPr/>
            <p:nvPr/>
          </p:nvGrpSpPr>
          <p:grpSpPr>
            <a:xfrm>
              <a:off x="6036083" y="4394282"/>
              <a:ext cx="1685572" cy="1077218"/>
              <a:chOff x="6036083" y="4394282"/>
              <a:chExt cx="1685572" cy="1077218"/>
            </a:xfrm>
          </p:grpSpPr>
          <p:sp>
            <p:nvSpPr>
              <p:cNvPr id="43" name="Rectangle 42">
                <a:extLst>
                  <a:ext uri="{FF2B5EF4-FFF2-40B4-BE49-F238E27FC236}">
                    <a16:creationId xmlns:a16="http://schemas.microsoft.com/office/drawing/2014/main" id="{3CFA82ED-475C-41C5-9777-9CBF17B4D1D7}"/>
                  </a:ext>
                </a:extLst>
              </p:cNvPr>
              <p:cNvSpPr/>
              <p:nvPr/>
            </p:nvSpPr>
            <p:spPr bwMode="gray">
              <a:xfrm>
                <a:off x="6036083" y="4394282"/>
                <a:ext cx="1685572" cy="269304"/>
              </a:xfrm>
              <a:prstGeom prst="rect">
                <a:avLst/>
              </a:prstGeom>
            </p:spPr>
            <p:txBody>
              <a:bodyPr wrap="square" lIns="0" tIns="0" rIns="0" bIns="0">
                <a:spAutoFit/>
              </a:bodyPr>
              <a:lstStyle/>
              <a:p>
                <a:pPr marL="3175" marR="0" lvl="0" indent="0" defTabSz="457200" eaLnBrk="1" fontAlgn="auto" latinLnBrk="0" hangingPunct="1">
                  <a:lnSpc>
                    <a:spcPts val="2100"/>
                  </a:lnSpc>
                  <a:spcBef>
                    <a:spcPts val="0"/>
                  </a:spcBef>
                  <a:spcAft>
                    <a:spcPts val="0"/>
                  </a:spcAft>
                  <a:buClrTx/>
                  <a:buSzTx/>
                  <a:buFontTx/>
                  <a:buNone/>
                  <a:tabLst/>
                  <a:defRPr/>
                </a:pPr>
                <a:r>
                  <a:rPr kumimoji="1" lang="en-US" sz="1600" b="1" i="0" u="none" strike="noStrike" kern="0" cap="all" spc="0" normalizeH="0" baseline="0" noProof="0" dirty="0">
                    <a:ln>
                      <a:noFill/>
                    </a:ln>
                    <a:solidFill>
                      <a:srgbClr val="FFFFFF"/>
                    </a:solidFill>
                    <a:effectLst/>
                    <a:uLnTx/>
                    <a:uFillTx/>
                    <a:ea typeface="ＭＳ Ｐゴシック" charset="0"/>
                  </a:rPr>
                  <a:t>Discretionary</a:t>
                </a:r>
              </a:p>
            </p:txBody>
          </p:sp>
          <p:sp>
            <p:nvSpPr>
              <p:cNvPr id="44" name="Rectangle 43">
                <a:extLst>
                  <a:ext uri="{FF2B5EF4-FFF2-40B4-BE49-F238E27FC236}">
                    <a16:creationId xmlns:a16="http://schemas.microsoft.com/office/drawing/2014/main" id="{E81DE628-2F14-4175-B13C-F1CB8B816DA1}"/>
                  </a:ext>
                </a:extLst>
              </p:cNvPr>
              <p:cNvSpPr/>
              <p:nvPr/>
            </p:nvSpPr>
            <p:spPr bwMode="gray">
              <a:xfrm>
                <a:off x="6036083" y="4663587"/>
                <a:ext cx="1685572" cy="807913"/>
              </a:xfrm>
              <a:prstGeom prst="rect">
                <a:avLst/>
              </a:prstGeom>
            </p:spPr>
            <p:txBody>
              <a:bodyPr wrap="square" lIns="0" tIns="0" rIns="0" bIns="0">
                <a:spAutoFit/>
              </a:bodyPr>
              <a:lstStyle/>
              <a:p>
                <a:pPr marL="3175" marR="0" lvl="0" indent="0" defTabSz="457200" eaLnBrk="1" fontAlgn="auto" latinLnBrk="0" hangingPunct="1">
                  <a:lnSpc>
                    <a:spcPts val="21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rPr>
                  <a:t>Travel</a:t>
                </a:r>
              </a:p>
              <a:p>
                <a:pPr marL="3175" marR="0" lvl="0" indent="0" defTabSz="457200" eaLnBrk="1" fontAlgn="auto" latinLnBrk="0" hangingPunct="1">
                  <a:lnSpc>
                    <a:spcPts val="21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rPr>
                  <a:t>Hobbies</a:t>
                </a:r>
              </a:p>
              <a:p>
                <a:pPr marL="3175" marR="0" lvl="0" indent="0" defTabSz="457200" eaLnBrk="1" fontAlgn="auto" latinLnBrk="0" hangingPunct="1">
                  <a:lnSpc>
                    <a:spcPts val="21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rPr>
                  <a:t>Legacy</a:t>
                </a:r>
              </a:p>
            </p:txBody>
          </p:sp>
        </p:grpSp>
      </p:grpSp>
    </p:spTree>
    <p:extLst>
      <p:ext uri="{BB962C8B-B14F-4D97-AF65-F5344CB8AC3E}">
        <p14:creationId xmlns:p14="http://schemas.microsoft.com/office/powerpoint/2010/main" val="458668893"/>
      </p:ext>
    </p:extLst>
  </p:cSld>
  <p:clrMapOvr>
    <a:masterClrMapping/>
  </p:clrMapOvr>
  <mc:AlternateContent xmlns:mc="http://schemas.openxmlformats.org/markup-compatibility/2006" xmlns:p14="http://schemas.microsoft.com/office/powerpoint/2010/main">
    <mc:Choice Requires="p14">
      <p:transition spd="slow" p14:dur="1300">
        <p14:pan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1000"/>
                                        <p:tgtEl>
                                          <p:spTgt spid="28"/>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up)">
                                      <p:cBhvr>
                                        <p:cTn id="11"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1231F9-9BDD-4894-A30B-132336C75F3B}"/>
              </a:ext>
            </a:extLst>
          </p:cNvPr>
          <p:cNvSpPr>
            <a:spLocks noGrp="1"/>
          </p:cNvSpPr>
          <p:nvPr>
            <p:ph type="body" sz="quarter" idx="14"/>
          </p:nvPr>
        </p:nvSpPr>
        <p:spPr>
          <a:xfrm>
            <a:off x="274320" y="1620012"/>
            <a:ext cx="7772400" cy="548640"/>
          </a:xfrm>
        </p:spPr>
        <p:txBody>
          <a:bodyPr/>
          <a:lstStyle/>
          <a:p>
            <a:pPr>
              <a:spcAft>
                <a:spcPct val="0"/>
              </a:spcAft>
            </a:pPr>
            <a:r>
              <a:rPr lang="en-US" dirty="0">
                <a:ea typeface="Geneva" pitchFamily="32" charset="-128"/>
              </a:rPr>
              <a:t>Do they rise over time?</a:t>
            </a:r>
          </a:p>
        </p:txBody>
      </p:sp>
      <p:sp>
        <p:nvSpPr>
          <p:cNvPr id="3" name="Text Placeholder 2">
            <a:extLst>
              <a:ext uri="{FF2B5EF4-FFF2-40B4-BE49-F238E27FC236}">
                <a16:creationId xmlns:a16="http://schemas.microsoft.com/office/drawing/2014/main" id="{FC94546C-E8D5-414A-A31E-16D37FC81D2B}"/>
              </a:ext>
            </a:extLst>
          </p:cNvPr>
          <p:cNvSpPr>
            <a:spLocks noGrp="1"/>
          </p:cNvSpPr>
          <p:nvPr>
            <p:ph type="body" sz="quarter" idx="26"/>
          </p:nvPr>
        </p:nvSpPr>
        <p:spPr/>
        <p:txBody>
          <a:bodyPr/>
          <a:lstStyle/>
          <a:p>
            <a:endParaRPr lang="en-US"/>
          </a:p>
        </p:txBody>
      </p:sp>
      <p:sp>
        <p:nvSpPr>
          <p:cNvPr id="5" name="Slide Number Placeholder 4">
            <a:extLst>
              <a:ext uri="{FF2B5EF4-FFF2-40B4-BE49-F238E27FC236}">
                <a16:creationId xmlns:a16="http://schemas.microsoft.com/office/drawing/2014/main" id="{60481512-5C54-44E9-9A9D-E5EBE0D4CC9C}"/>
              </a:ext>
            </a:extLst>
          </p:cNvPr>
          <p:cNvSpPr>
            <a:spLocks noGrp="1"/>
          </p:cNvSpPr>
          <p:nvPr>
            <p:ph type="sldNum" sz="quarter" idx="10"/>
          </p:nvPr>
        </p:nvSpPr>
        <p:spPr/>
        <p:txBody>
          <a:bodyPr/>
          <a:lstStyle/>
          <a:p>
            <a:fld id="{8DEE4CCE-E124-4EEF-808B-DF88997C2318}" type="slidenum">
              <a:rPr lang="en-US" smtClean="0"/>
              <a:t>21</a:t>
            </a:fld>
            <a:endParaRPr lang="en-US" dirty="0"/>
          </a:p>
        </p:txBody>
      </p:sp>
      <p:sp>
        <p:nvSpPr>
          <p:cNvPr id="9" name="Title 4">
            <a:extLst>
              <a:ext uri="{FF2B5EF4-FFF2-40B4-BE49-F238E27FC236}">
                <a16:creationId xmlns:a16="http://schemas.microsoft.com/office/drawing/2014/main" id="{F556896F-1B57-4AED-AD26-8DF7A2D4CF67}"/>
              </a:ext>
            </a:extLst>
          </p:cNvPr>
          <p:cNvSpPr>
            <a:spLocks noGrp="1"/>
          </p:cNvSpPr>
          <p:nvPr>
            <p:ph type="title"/>
          </p:nvPr>
        </p:nvSpPr>
        <p:spPr>
          <a:xfrm>
            <a:off x="274320" y="210312"/>
            <a:ext cx="6400800" cy="411480"/>
          </a:xfrm>
        </p:spPr>
        <p:txBody>
          <a:bodyPr/>
          <a:lstStyle/>
          <a:p>
            <a:r>
              <a:rPr lang="en-US" dirty="0">
                <a:solidFill>
                  <a:srgbClr val="005598"/>
                </a:solidFill>
              </a:rPr>
              <a:t>2. Translate Goals &amp; Concerns </a:t>
            </a:r>
            <a:br>
              <a:rPr lang="pl-PL" dirty="0">
                <a:solidFill>
                  <a:srgbClr val="005598"/>
                </a:solidFill>
              </a:rPr>
            </a:br>
            <a:r>
              <a:rPr lang="en-US" dirty="0">
                <a:solidFill>
                  <a:srgbClr val="005598"/>
                </a:solidFill>
              </a:rPr>
              <a:t>into Expenses</a:t>
            </a:r>
            <a:br>
              <a:rPr lang="en-US" sz="3600" b="0" dirty="0">
                <a:solidFill>
                  <a:srgbClr val="005598"/>
                </a:solidFill>
              </a:rPr>
            </a:br>
            <a:endParaRPr lang="en-US" sz="3200" dirty="0"/>
          </a:p>
        </p:txBody>
      </p:sp>
      <p:sp>
        <p:nvSpPr>
          <p:cNvPr id="10" name="Text Placeholder 5">
            <a:extLst>
              <a:ext uri="{FF2B5EF4-FFF2-40B4-BE49-F238E27FC236}">
                <a16:creationId xmlns:a16="http://schemas.microsoft.com/office/drawing/2014/main" id="{BAB7829E-EDDF-413D-8154-9C2292409F9D}"/>
              </a:ext>
            </a:extLst>
          </p:cNvPr>
          <p:cNvSpPr txBox="1">
            <a:spLocks/>
          </p:cNvSpPr>
          <p:nvPr/>
        </p:nvSpPr>
        <p:spPr>
          <a:xfrm>
            <a:off x="274320" y="1025652"/>
            <a:ext cx="6400800" cy="365760"/>
          </a:xfrm>
          <a:prstGeom prst="rect">
            <a:avLst/>
          </a:prstGeom>
        </p:spPr>
        <p:txBody>
          <a:bodyPr l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dirty="0"/>
              <a:t>Fixed vs. Rising</a:t>
            </a:r>
          </a:p>
        </p:txBody>
      </p:sp>
      <p:sp>
        <p:nvSpPr>
          <p:cNvPr id="24" name="Rectangle 23">
            <a:extLst>
              <a:ext uri="{FF2B5EF4-FFF2-40B4-BE49-F238E27FC236}">
                <a16:creationId xmlns:a16="http://schemas.microsoft.com/office/drawing/2014/main" id="{20A14EE1-DC28-4BB8-B3EE-84BD59D444CC}"/>
              </a:ext>
            </a:extLst>
          </p:cNvPr>
          <p:cNvSpPr/>
          <p:nvPr/>
        </p:nvSpPr>
        <p:spPr bwMode="gray">
          <a:xfrm>
            <a:off x="847726" y="2604235"/>
            <a:ext cx="5342060" cy="2574388"/>
          </a:xfrm>
          <a:prstGeom prst="rect">
            <a:avLst/>
          </a:prstGeom>
          <a:solidFill>
            <a:srgbClr val="FFFFFF"/>
          </a:solidFill>
          <a:ln>
            <a:noFill/>
          </a:ln>
          <a:ex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nvGrpSpPr>
          <p:cNvPr id="25" name="Group 24">
            <a:extLst>
              <a:ext uri="{FF2B5EF4-FFF2-40B4-BE49-F238E27FC236}">
                <a16:creationId xmlns:a16="http://schemas.microsoft.com/office/drawing/2014/main" id="{66048B34-42BA-43E1-A49F-3F072C41B4D9}"/>
              </a:ext>
            </a:extLst>
          </p:cNvPr>
          <p:cNvGrpSpPr/>
          <p:nvPr/>
        </p:nvGrpSpPr>
        <p:grpSpPr>
          <a:xfrm>
            <a:off x="1189752" y="1995694"/>
            <a:ext cx="2213849" cy="3652631"/>
            <a:chOff x="1189752" y="1995694"/>
            <a:chExt cx="2213849" cy="3652631"/>
          </a:xfrm>
        </p:grpSpPr>
        <p:sp>
          <p:nvSpPr>
            <p:cNvPr id="26" name="Rectangle 25">
              <a:extLst>
                <a:ext uri="{FF2B5EF4-FFF2-40B4-BE49-F238E27FC236}">
                  <a16:creationId xmlns:a16="http://schemas.microsoft.com/office/drawing/2014/main" id="{31BF60F8-C71D-43A7-A87F-6D3500D3D865}"/>
                </a:ext>
              </a:extLst>
            </p:cNvPr>
            <p:cNvSpPr/>
            <p:nvPr/>
          </p:nvSpPr>
          <p:spPr bwMode="gray">
            <a:xfrm>
              <a:off x="1189753" y="4217457"/>
              <a:ext cx="2213848" cy="1430868"/>
            </a:xfrm>
            <a:prstGeom prst="rect">
              <a:avLst/>
            </a:prstGeom>
            <a:solidFill>
              <a:srgbClr val="FFFFFF">
                <a:lumMod val="65000"/>
              </a:srgbClr>
            </a:solidFill>
            <a:ln w="50800">
              <a:noFill/>
              <a:miter lim="800000"/>
            </a:ln>
            <a:ex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all" spc="0" normalizeH="0" baseline="0" noProof="0" dirty="0">
                <a:ln>
                  <a:noFill/>
                </a:ln>
                <a:solidFill>
                  <a:srgbClr val="FFFFFF"/>
                </a:solidFill>
                <a:effectLst/>
                <a:uLnTx/>
                <a:uFillTx/>
              </a:endParaRPr>
            </a:p>
          </p:txBody>
        </p:sp>
        <p:sp>
          <p:nvSpPr>
            <p:cNvPr id="27" name="Rectangle 26">
              <a:extLst>
                <a:ext uri="{FF2B5EF4-FFF2-40B4-BE49-F238E27FC236}">
                  <a16:creationId xmlns:a16="http://schemas.microsoft.com/office/drawing/2014/main" id="{9FEF56F4-364B-42A5-B5DA-A0C8515B1DF2}"/>
                </a:ext>
              </a:extLst>
            </p:cNvPr>
            <p:cNvSpPr/>
            <p:nvPr/>
          </p:nvSpPr>
          <p:spPr bwMode="gray">
            <a:xfrm>
              <a:off x="1585891" y="4394282"/>
              <a:ext cx="1421570" cy="1077218"/>
            </a:xfrm>
            <a:prstGeom prst="rect">
              <a:avLst/>
            </a:prstGeom>
          </p:spPr>
          <p:txBody>
            <a:bodyPr wrap="square" lIns="0" tIns="0" rIns="0" bIns="0">
              <a:spAutoFit/>
            </a:bodyPr>
            <a:lstStyle/>
            <a:p>
              <a:pPr marL="3175" marR="0" lvl="0" indent="-3175" defTabSz="457200" eaLnBrk="1" fontAlgn="auto" latinLnBrk="0" hangingPunct="1">
                <a:lnSpc>
                  <a:spcPts val="21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rPr>
                <a:t>FIXED</a:t>
              </a:r>
            </a:p>
            <a:p>
              <a:pPr marL="3175" marR="0" lvl="0" indent="-3175" defTabSz="457200" eaLnBrk="1" fontAlgn="auto" latinLnBrk="0" hangingPunct="1">
                <a:lnSpc>
                  <a:spcPts val="21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rPr>
                <a:t>Mortgage</a:t>
              </a:r>
            </a:p>
            <a:p>
              <a:pPr marL="3175" marR="0" lvl="0" indent="-3175" defTabSz="457200" eaLnBrk="1" fontAlgn="auto" latinLnBrk="0" hangingPunct="1">
                <a:lnSpc>
                  <a:spcPts val="21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rPr>
                <a:t>Life Insurance</a:t>
              </a:r>
            </a:p>
            <a:p>
              <a:pPr marL="3175" marR="0" lvl="0" indent="-3175" defTabSz="457200" eaLnBrk="1" fontAlgn="auto" latinLnBrk="0" hangingPunct="1">
                <a:lnSpc>
                  <a:spcPts val="21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rPr>
                <a:t>Fixed Loans</a:t>
              </a:r>
            </a:p>
          </p:txBody>
        </p:sp>
        <p:pic>
          <p:nvPicPr>
            <p:cNvPr id="45" name="Picture 44">
              <a:extLst>
                <a:ext uri="{FF2B5EF4-FFF2-40B4-BE49-F238E27FC236}">
                  <a16:creationId xmlns:a16="http://schemas.microsoft.com/office/drawing/2014/main" id="{B7BF4CCB-EB93-49FE-A4D4-D3994080DFC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068" t="8399" r="2240" b="9000"/>
            <a:stretch/>
          </p:blipFill>
          <p:spPr bwMode="gray">
            <a:xfrm>
              <a:off x="1189752" y="2797419"/>
              <a:ext cx="2213848" cy="1343025"/>
            </a:xfrm>
            <a:prstGeom prst="rect">
              <a:avLst/>
            </a:prstGeom>
            <a:ln w="50800">
              <a:noFill/>
              <a:miter lim="800000"/>
            </a:ln>
          </p:spPr>
        </p:pic>
        <p:sp>
          <p:nvSpPr>
            <p:cNvPr id="46" name="Rectangle 45">
              <a:extLst>
                <a:ext uri="{FF2B5EF4-FFF2-40B4-BE49-F238E27FC236}">
                  <a16:creationId xmlns:a16="http://schemas.microsoft.com/office/drawing/2014/main" id="{F99DBC9A-0573-4F12-8EA8-6FB1871B5CAF}"/>
                </a:ext>
              </a:extLst>
            </p:cNvPr>
            <p:cNvSpPr/>
            <p:nvPr/>
          </p:nvSpPr>
          <p:spPr bwMode="gray">
            <a:xfrm>
              <a:off x="1324690" y="1995694"/>
              <a:ext cx="1943973" cy="523220"/>
            </a:xfrm>
            <a:prstGeom prst="rect">
              <a:avLst/>
            </a:prstGeom>
            <a:solidFill>
              <a:srgbClr val="FFFFFF"/>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4FA6"/>
                  </a:solidFill>
                  <a:effectLst/>
                  <a:uLnTx/>
                  <a:uFillTx/>
                </a:rPr>
                <a:t>Limited Impact </a:t>
              </a:r>
              <a:br>
                <a:rPr kumimoji="0" lang="en-US" sz="1400" b="1" i="0" u="none" strike="noStrike" kern="0" cap="none" spc="0" normalizeH="0" baseline="0" noProof="0" dirty="0">
                  <a:ln>
                    <a:noFill/>
                  </a:ln>
                  <a:solidFill>
                    <a:srgbClr val="004FA6"/>
                  </a:solidFill>
                  <a:effectLst/>
                  <a:uLnTx/>
                  <a:uFillTx/>
                </a:rPr>
              </a:br>
              <a:r>
                <a:rPr kumimoji="0" lang="en-US" sz="1400" b="1" i="0" u="none" strike="noStrike" kern="0" cap="none" spc="0" normalizeH="0" baseline="0" noProof="0" dirty="0">
                  <a:ln>
                    <a:noFill/>
                  </a:ln>
                  <a:solidFill>
                    <a:srgbClr val="004FA6"/>
                  </a:solidFill>
                  <a:effectLst/>
                  <a:uLnTx/>
                  <a:uFillTx/>
                </a:rPr>
                <a:t>from Inflation</a:t>
              </a:r>
            </a:p>
          </p:txBody>
        </p:sp>
        <p:cxnSp>
          <p:nvCxnSpPr>
            <p:cNvPr id="47" name="Straight Connector 46">
              <a:extLst>
                <a:ext uri="{FF2B5EF4-FFF2-40B4-BE49-F238E27FC236}">
                  <a16:creationId xmlns:a16="http://schemas.microsoft.com/office/drawing/2014/main" id="{D0865176-A657-484E-9684-D922D78AF635}"/>
                </a:ext>
              </a:extLst>
            </p:cNvPr>
            <p:cNvCxnSpPr/>
            <p:nvPr/>
          </p:nvCxnSpPr>
          <p:spPr bwMode="gray">
            <a:xfrm>
              <a:off x="1189752" y="2573371"/>
              <a:ext cx="2213848" cy="0"/>
            </a:xfrm>
            <a:prstGeom prst="line">
              <a:avLst/>
            </a:prstGeom>
            <a:noFill/>
            <a:ln w="57150" cap="flat" cmpd="sng" algn="ctr">
              <a:solidFill>
                <a:srgbClr val="CCECF8"/>
              </a:solidFill>
              <a:prstDash val="solid"/>
            </a:ln>
            <a:effectLst/>
          </p:spPr>
        </p:cxnSp>
      </p:grpSp>
      <p:grpSp>
        <p:nvGrpSpPr>
          <p:cNvPr id="48" name="Group 47">
            <a:extLst>
              <a:ext uri="{FF2B5EF4-FFF2-40B4-BE49-F238E27FC236}">
                <a16:creationId xmlns:a16="http://schemas.microsoft.com/office/drawing/2014/main" id="{78E02EBD-7E0A-440C-B18C-42AC7ED685D2}"/>
              </a:ext>
            </a:extLst>
          </p:cNvPr>
          <p:cNvGrpSpPr/>
          <p:nvPr/>
        </p:nvGrpSpPr>
        <p:grpSpPr>
          <a:xfrm>
            <a:off x="3483654" y="1995694"/>
            <a:ext cx="4509898" cy="3658346"/>
            <a:chOff x="3483654" y="1995694"/>
            <a:chExt cx="4509898" cy="3658346"/>
          </a:xfrm>
        </p:grpSpPr>
        <p:sp>
          <p:nvSpPr>
            <p:cNvPr id="49" name="Rectangle 48">
              <a:extLst>
                <a:ext uri="{FF2B5EF4-FFF2-40B4-BE49-F238E27FC236}">
                  <a16:creationId xmlns:a16="http://schemas.microsoft.com/office/drawing/2014/main" id="{A13AF012-49EA-427D-8FEC-C67553EF3FB6}"/>
                </a:ext>
              </a:extLst>
            </p:cNvPr>
            <p:cNvSpPr/>
            <p:nvPr/>
          </p:nvSpPr>
          <p:spPr bwMode="gray">
            <a:xfrm>
              <a:off x="3483654" y="4223172"/>
              <a:ext cx="4509898" cy="1430868"/>
            </a:xfrm>
            <a:prstGeom prst="rect">
              <a:avLst/>
            </a:prstGeom>
            <a:solidFill>
              <a:srgbClr val="FFFFFF">
                <a:lumMod val="50000"/>
              </a:srgbClr>
            </a:solidFill>
            <a:ln w="50800">
              <a:noFill/>
              <a:miter lim="800000"/>
            </a:ln>
            <a:ex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all" spc="0" normalizeH="0" baseline="0" noProof="0" dirty="0">
                <a:ln>
                  <a:noFill/>
                </a:ln>
                <a:solidFill>
                  <a:srgbClr val="FFFFFF"/>
                </a:solidFill>
                <a:effectLst/>
                <a:uLnTx/>
                <a:uFillTx/>
              </a:endParaRPr>
            </a:p>
          </p:txBody>
        </p:sp>
        <p:pic>
          <p:nvPicPr>
            <p:cNvPr id="50" name="Picture 49">
              <a:extLst>
                <a:ext uri="{FF2B5EF4-FFF2-40B4-BE49-F238E27FC236}">
                  <a16:creationId xmlns:a16="http://schemas.microsoft.com/office/drawing/2014/main" id="{3631659C-55D1-4DB0-A600-9FB1A75E32E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90" t="12255" r="11931" b="4391"/>
            <a:stretch/>
          </p:blipFill>
          <p:spPr bwMode="gray">
            <a:xfrm>
              <a:off x="5764186" y="2797419"/>
              <a:ext cx="2229366" cy="1343025"/>
            </a:xfrm>
            <a:prstGeom prst="rect">
              <a:avLst/>
            </a:prstGeom>
            <a:ln w="50800">
              <a:noFill/>
              <a:miter lim="800000"/>
            </a:ln>
          </p:spPr>
        </p:pic>
        <p:sp>
          <p:nvSpPr>
            <p:cNvPr id="51" name="Rectangle 50">
              <a:extLst>
                <a:ext uri="{FF2B5EF4-FFF2-40B4-BE49-F238E27FC236}">
                  <a16:creationId xmlns:a16="http://schemas.microsoft.com/office/drawing/2014/main" id="{667DD489-3301-47D5-8831-2509FC12A635}"/>
                </a:ext>
              </a:extLst>
            </p:cNvPr>
            <p:cNvSpPr/>
            <p:nvPr/>
          </p:nvSpPr>
          <p:spPr bwMode="gray">
            <a:xfrm>
              <a:off x="4676577" y="1995694"/>
              <a:ext cx="2124052" cy="523220"/>
            </a:xfrm>
            <a:prstGeom prst="rect">
              <a:avLst/>
            </a:prstGeom>
            <a:solidFill>
              <a:srgbClr val="FFFFFF"/>
            </a:solidFill>
          </p:spPr>
          <p:txBody>
            <a:bodyPr wrap="square" lIns="0" r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4FA6"/>
                  </a:solidFill>
                  <a:effectLst/>
                  <a:uLnTx/>
                  <a:uFillTx/>
                </a:rPr>
                <a:t>Greater Impact </a:t>
              </a:r>
              <a:br>
                <a:rPr kumimoji="0" lang="en-US" sz="1400" b="1" i="0" u="none" strike="noStrike" kern="0" cap="none" spc="0" normalizeH="0" baseline="0" noProof="0" dirty="0">
                  <a:ln>
                    <a:noFill/>
                  </a:ln>
                  <a:solidFill>
                    <a:srgbClr val="004FA6"/>
                  </a:solidFill>
                  <a:effectLst/>
                  <a:uLnTx/>
                  <a:uFillTx/>
                </a:rPr>
              </a:br>
              <a:r>
                <a:rPr kumimoji="0" lang="en-US" sz="1400" b="1" i="0" u="none" strike="noStrike" kern="0" cap="none" spc="0" normalizeH="0" baseline="0" noProof="0" dirty="0">
                  <a:ln>
                    <a:noFill/>
                  </a:ln>
                  <a:solidFill>
                    <a:srgbClr val="004FA6"/>
                  </a:solidFill>
                  <a:effectLst/>
                  <a:uLnTx/>
                  <a:uFillTx/>
                </a:rPr>
                <a:t>from Inflation</a:t>
              </a:r>
            </a:p>
          </p:txBody>
        </p:sp>
        <p:cxnSp>
          <p:nvCxnSpPr>
            <p:cNvPr id="52" name="Straight Connector 51">
              <a:extLst>
                <a:ext uri="{FF2B5EF4-FFF2-40B4-BE49-F238E27FC236}">
                  <a16:creationId xmlns:a16="http://schemas.microsoft.com/office/drawing/2014/main" id="{0C7E72C1-D09B-45E6-B2B3-6E771406E749}"/>
                </a:ext>
              </a:extLst>
            </p:cNvPr>
            <p:cNvCxnSpPr/>
            <p:nvPr/>
          </p:nvCxnSpPr>
          <p:spPr bwMode="gray">
            <a:xfrm>
              <a:off x="3483654" y="2567537"/>
              <a:ext cx="4509898" cy="0"/>
            </a:xfrm>
            <a:prstGeom prst="line">
              <a:avLst/>
            </a:prstGeom>
            <a:noFill/>
            <a:ln w="57150" cap="flat" cmpd="sng" algn="ctr">
              <a:solidFill>
                <a:srgbClr val="CCECF8"/>
              </a:solidFill>
              <a:prstDash val="solid"/>
            </a:ln>
            <a:effectLst/>
          </p:spPr>
        </p:cxnSp>
        <p:sp>
          <p:nvSpPr>
            <p:cNvPr id="53" name="Rectangle 52">
              <a:extLst>
                <a:ext uri="{FF2B5EF4-FFF2-40B4-BE49-F238E27FC236}">
                  <a16:creationId xmlns:a16="http://schemas.microsoft.com/office/drawing/2014/main" id="{FE311F18-5761-464A-80E2-5D1947502C52}"/>
                </a:ext>
              </a:extLst>
            </p:cNvPr>
            <p:cNvSpPr/>
            <p:nvPr/>
          </p:nvSpPr>
          <p:spPr bwMode="gray">
            <a:xfrm>
              <a:off x="6444939" y="4663587"/>
              <a:ext cx="867860" cy="807913"/>
            </a:xfrm>
            <a:prstGeom prst="rect">
              <a:avLst/>
            </a:prstGeom>
          </p:spPr>
          <p:txBody>
            <a:bodyPr wrap="square" lIns="0" tIns="0" rIns="0" bIns="0">
              <a:spAutoFit/>
            </a:bodyPr>
            <a:lstStyle/>
            <a:p>
              <a:pPr marL="3175" marR="0" lvl="0" indent="0" defTabSz="457200" eaLnBrk="1" fontAlgn="auto" latinLnBrk="0" hangingPunct="1">
                <a:lnSpc>
                  <a:spcPts val="21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rPr>
                <a:t>Travel</a:t>
              </a:r>
            </a:p>
            <a:p>
              <a:pPr marL="3175" marR="0" lvl="0" indent="0" defTabSz="457200" eaLnBrk="1" fontAlgn="auto" latinLnBrk="0" hangingPunct="1">
                <a:lnSpc>
                  <a:spcPts val="21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rPr>
                <a:t>Hobbies</a:t>
              </a:r>
            </a:p>
            <a:p>
              <a:pPr marL="3175" marR="0" lvl="0" indent="0" defTabSz="457200" eaLnBrk="1" fontAlgn="auto" latinLnBrk="0" hangingPunct="1">
                <a:lnSpc>
                  <a:spcPts val="21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rPr>
                <a:t>Legacy</a:t>
              </a:r>
            </a:p>
          </p:txBody>
        </p:sp>
        <p:pic>
          <p:nvPicPr>
            <p:cNvPr id="54" name="Picture 53">
              <a:extLst>
                <a:ext uri="{FF2B5EF4-FFF2-40B4-BE49-F238E27FC236}">
                  <a16:creationId xmlns:a16="http://schemas.microsoft.com/office/drawing/2014/main" id="{BA91D398-001A-4059-951D-C15EFD9BFD9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46" t="26166" r="505" b="17440"/>
            <a:stretch/>
          </p:blipFill>
          <p:spPr bwMode="gray">
            <a:xfrm>
              <a:off x="3483654" y="2797418"/>
              <a:ext cx="2200479" cy="1343026"/>
            </a:xfrm>
            <a:prstGeom prst="rect">
              <a:avLst/>
            </a:prstGeom>
            <a:ln w="50800">
              <a:noFill/>
              <a:miter lim="800000"/>
            </a:ln>
          </p:spPr>
        </p:pic>
        <p:grpSp>
          <p:nvGrpSpPr>
            <p:cNvPr id="55" name="Group 54">
              <a:extLst>
                <a:ext uri="{FF2B5EF4-FFF2-40B4-BE49-F238E27FC236}">
                  <a16:creationId xmlns:a16="http://schemas.microsoft.com/office/drawing/2014/main" id="{FA69CF33-BAF1-4DA4-9C1E-7292FE528E78}"/>
                </a:ext>
              </a:extLst>
            </p:cNvPr>
            <p:cNvGrpSpPr/>
            <p:nvPr/>
          </p:nvGrpSpPr>
          <p:grpSpPr>
            <a:xfrm>
              <a:off x="3989054" y="4394282"/>
              <a:ext cx="1189679" cy="1077218"/>
              <a:chOff x="3978850" y="4394282"/>
              <a:chExt cx="1189679" cy="1077218"/>
            </a:xfrm>
          </p:grpSpPr>
          <p:sp>
            <p:nvSpPr>
              <p:cNvPr id="56" name="Rectangle 55">
                <a:extLst>
                  <a:ext uri="{FF2B5EF4-FFF2-40B4-BE49-F238E27FC236}">
                    <a16:creationId xmlns:a16="http://schemas.microsoft.com/office/drawing/2014/main" id="{66A4D1AA-F917-4EE4-ACCA-1CF38241D980}"/>
                  </a:ext>
                </a:extLst>
              </p:cNvPr>
              <p:cNvSpPr/>
              <p:nvPr/>
            </p:nvSpPr>
            <p:spPr bwMode="gray">
              <a:xfrm>
                <a:off x="3978850" y="4394282"/>
                <a:ext cx="1189679" cy="248658"/>
              </a:xfrm>
              <a:prstGeom prst="rect">
                <a:avLst/>
              </a:prstGeom>
            </p:spPr>
            <p:txBody>
              <a:bodyPr wrap="square" lIns="0" tIns="0" rIns="0" bIns="0">
                <a:spAutoFit/>
              </a:bodyPr>
              <a:lstStyle/>
              <a:p>
                <a:pPr marL="0" marR="0" lvl="0" indent="0" defTabSz="457200" eaLnBrk="1" fontAlgn="auto" latinLnBrk="0" hangingPunct="1">
                  <a:lnSpc>
                    <a:spcPts val="21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rPr>
                  <a:t>RISING</a:t>
                </a:r>
              </a:p>
            </p:txBody>
          </p:sp>
          <p:sp>
            <p:nvSpPr>
              <p:cNvPr id="57" name="Rectangle 56">
                <a:extLst>
                  <a:ext uri="{FF2B5EF4-FFF2-40B4-BE49-F238E27FC236}">
                    <a16:creationId xmlns:a16="http://schemas.microsoft.com/office/drawing/2014/main" id="{67577A46-A3A1-41A3-856D-401ACB4CB551}"/>
                  </a:ext>
                </a:extLst>
              </p:cNvPr>
              <p:cNvSpPr/>
              <p:nvPr/>
            </p:nvSpPr>
            <p:spPr bwMode="gray">
              <a:xfrm>
                <a:off x="3978850" y="4663587"/>
                <a:ext cx="1189679" cy="807913"/>
              </a:xfrm>
              <a:prstGeom prst="rect">
                <a:avLst/>
              </a:prstGeom>
            </p:spPr>
            <p:txBody>
              <a:bodyPr wrap="square" lIns="0" tIns="0" rIns="0" bIns="0">
                <a:spAutoFit/>
              </a:bodyPr>
              <a:lstStyle/>
              <a:p>
                <a:pPr marL="0" marR="0" lvl="0" indent="0" defTabSz="457200" eaLnBrk="1" fontAlgn="auto" latinLnBrk="0" hangingPunct="1">
                  <a:lnSpc>
                    <a:spcPts val="21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rPr>
                  <a:t>Health Care</a:t>
                </a:r>
              </a:p>
              <a:p>
                <a:pPr marL="0" marR="0" lvl="0" indent="0" defTabSz="457200" eaLnBrk="1" fontAlgn="auto" latinLnBrk="0" hangingPunct="1">
                  <a:lnSpc>
                    <a:spcPts val="21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rPr>
                  <a:t>Food</a:t>
                </a:r>
              </a:p>
              <a:p>
                <a:pPr marL="0" marR="0" lvl="0" indent="0" defTabSz="457200" eaLnBrk="1" fontAlgn="auto" latinLnBrk="0" hangingPunct="1">
                  <a:lnSpc>
                    <a:spcPts val="21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rPr>
                  <a:t>Utilities</a:t>
                </a:r>
              </a:p>
            </p:txBody>
          </p:sp>
        </p:grpSp>
      </p:grpSp>
    </p:spTree>
    <p:extLst>
      <p:ext uri="{BB962C8B-B14F-4D97-AF65-F5344CB8AC3E}">
        <p14:creationId xmlns:p14="http://schemas.microsoft.com/office/powerpoint/2010/main" val="3765852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1000"/>
                                        <p:tgtEl>
                                          <p:spTgt spid="25"/>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wipe(up)">
                                      <p:cBhvr>
                                        <p:cTn id="1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C94546C-E8D5-414A-A31E-16D37FC81D2B}"/>
              </a:ext>
            </a:extLst>
          </p:cNvPr>
          <p:cNvSpPr>
            <a:spLocks noGrp="1"/>
          </p:cNvSpPr>
          <p:nvPr>
            <p:ph type="body" sz="quarter" idx="26"/>
          </p:nvPr>
        </p:nvSpPr>
        <p:spPr/>
        <p:txBody>
          <a:bodyPr/>
          <a:lstStyle/>
          <a:p>
            <a:endParaRPr lang="en-US"/>
          </a:p>
        </p:txBody>
      </p:sp>
      <p:sp>
        <p:nvSpPr>
          <p:cNvPr id="5" name="Slide Number Placeholder 4">
            <a:extLst>
              <a:ext uri="{FF2B5EF4-FFF2-40B4-BE49-F238E27FC236}">
                <a16:creationId xmlns:a16="http://schemas.microsoft.com/office/drawing/2014/main" id="{60481512-5C54-44E9-9A9D-E5EBE0D4CC9C}"/>
              </a:ext>
            </a:extLst>
          </p:cNvPr>
          <p:cNvSpPr>
            <a:spLocks noGrp="1"/>
          </p:cNvSpPr>
          <p:nvPr>
            <p:ph type="sldNum" sz="quarter" idx="10"/>
          </p:nvPr>
        </p:nvSpPr>
        <p:spPr/>
        <p:txBody>
          <a:bodyPr/>
          <a:lstStyle/>
          <a:p>
            <a:fld id="{8DEE4CCE-E124-4EEF-808B-DF88997C2318}" type="slidenum">
              <a:rPr lang="en-US" smtClean="0"/>
              <a:t>22</a:t>
            </a:fld>
            <a:endParaRPr lang="en-US" dirty="0"/>
          </a:p>
        </p:txBody>
      </p:sp>
      <p:sp>
        <p:nvSpPr>
          <p:cNvPr id="9" name="Title 4">
            <a:extLst>
              <a:ext uri="{FF2B5EF4-FFF2-40B4-BE49-F238E27FC236}">
                <a16:creationId xmlns:a16="http://schemas.microsoft.com/office/drawing/2014/main" id="{F556896F-1B57-4AED-AD26-8DF7A2D4CF67}"/>
              </a:ext>
            </a:extLst>
          </p:cNvPr>
          <p:cNvSpPr>
            <a:spLocks noGrp="1"/>
          </p:cNvSpPr>
          <p:nvPr>
            <p:ph type="title"/>
          </p:nvPr>
        </p:nvSpPr>
        <p:spPr>
          <a:xfrm>
            <a:off x="274320" y="210312"/>
            <a:ext cx="6400800" cy="411480"/>
          </a:xfrm>
        </p:spPr>
        <p:txBody>
          <a:bodyPr/>
          <a:lstStyle/>
          <a:p>
            <a:r>
              <a:rPr lang="en-US" dirty="0">
                <a:solidFill>
                  <a:srgbClr val="005598"/>
                </a:solidFill>
              </a:rPr>
              <a:t>2. Translate Goals &amp; Concerns </a:t>
            </a:r>
            <a:br>
              <a:rPr lang="pl-PL" dirty="0">
                <a:solidFill>
                  <a:srgbClr val="005598"/>
                </a:solidFill>
              </a:rPr>
            </a:br>
            <a:r>
              <a:rPr lang="en-US" dirty="0">
                <a:solidFill>
                  <a:srgbClr val="005598"/>
                </a:solidFill>
              </a:rPr>
              <a:t>into Expenses</a:t>
            </a:r>
            <a:br>
              <a:rPr lang="en-US" sz="3600" b="0" dirty="0">
                <a:solidFill>
                  <a:srgbClr val="005598"/>
                </a:solidFill>
              </a:rPr>
            </a:br>
            <a:endParaRPr lang="en-US" sz="3200" dirty="0"/>
          </a:p>
        </p:txBody>
      </p:sp>
      <p:sp>
        <p:nvSpPr>
          <p:cNvPr id="10" name="Text Placeholder 5">
            <a:extLst>
              <a:ext uri="{FF2B5EF4-FFF2-40B4-BE49-F238E27FC236}">
                <a16:creationId xmlns:a16="http://schemas.microsoft.com/office/drawing/2014/main" id="{BAB7829E-EDDF-413D-8154-9C2292409F9D}"/>
              </a:ext>
            </a:extLst>
          </p:cNvPr>
          <p:cNvSpPr txBox="1">
            <a:spLocks/>
          </p:cNvSpPr>
          <p:nvPr/>
        </p:nvSpPr>
        <p:spPr>
          <a:xfrm>
            <a:off x="274320" y="1025652"/>
            <a:ext cx="6400800" cy="365760"/>
          </a:xfrm>
          <a:prstGeom prst="rect">
            <a:avLst/>
          </a:prstGeom>
        </p:spPr>
        <p:txBody>
          <a:bodyPr l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dirty="0"/>
              <a:t>There are three fundamental expense categories </a:t>
            </a:r>
          </a:p>
        </p:txBody>
      </p:sp>
      <p:grpSp>
        <p:nvGrpSpPr>
          <p:cNvPr id="28" name="Group 27">
            <a:extLst>
              <a:ext uri="{FF2B5EF4-FFF2-40B4-BE49-F238E27FC236}">
                <a16:creationId xmlns:a16="http://schemas.microsoft.com/office/drawing/2014/main" id="{57540A99-58F5-49A2-880A-3B61A8296B0C}"/>
              </a:ext>
            </a:extLst>
          </p:cNvPr>
          <p:cNvGrpSpPr/>
          <p:nvPr/>
        </p:nvGrpSpPr>
        <p:grpSpPr>
          <a:xfrm>
            <a:off x="1189752" y="2797419"/>
            <a:ext cx="2213849" cy="2850906"/>
            <a:chOff x="1189752" y="2797419"/>
            <a:chExt cx="2213849" cy="2850906"/>
          </a:xfrm>
        </p:grpSpPr>
        <p:sp>
          <p:nvSpPr>
            <p:cNvPr id="29" name="Rectangle 28">
              <a:extLst>
                <a:ext uri="{FF2B5EF4-FFF2-40B4-BE49-F238E27FC236}">
                  <a16:creationId xmlns:a16="http://schemas.microsoft.com/office/drawing/2014/main" id="{F44924B6-06B4-40B7-91CD-3AA01B55095F}"/>
                </a:ext>
              </a:extLst>
            </p:cNvPr>
            <p:cNvSpPr/>
            <p:nvPr/>
          </p:nvSpPr>
          <p:spPr bwMode="gray">
            <a:xfrm>
              <a:off x="1189753" y="4217457"/>
              <a:ext cx="2213848" cy="1430868"/>
            </a:xfrm>
            <a:prstGeom prst="rect">
              <a:avLst/>
            </a:prstGeom>
            <a:solidFill>
              <a:srgbClr val="00B0F0"/>
            </a:solidFill>
            <a:ln w="50800">
              <a:noFill/>
              <a:miter lim="800000"/>
            </a:ln>
            <a:ex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all" spc="0" normalizeH="0" baseline="0" noProof="0" dirty="0">
                <a:ln>
                  <a:noFill/>
                </a:ln>
                <a:solidFill>
                  <a:srgbClr val="FFFFFF"/>
                </a:solidFill>
                <a:effectLst/>
                <a:uLnTx/>
                <a:uFillTx/>
              </a:endParaRPr>
            </a:p>
          </p:txBody>
        </p:sp>
        <p:sp>
          <p:nvSpPr>
            <p:cNvPr id="30" name="Rectangle 29">
              <a:extLst>
                <a:ext uri="{FF2B5EF4-FFF2-40B4-BE49-F238E27FC236}">
                  <a16:creationId xmlns:a16="http://schemas.microsoft.com/office/drawing/2014/main" id="{3D0C4743-96D4-4596-9680-D2CC0180212F}"/>
                </a:ext>
              </a:extLst>
            </p:cNvPr>
            <p:cNvSpPr/>
            <p:nvPr/>
          </p:nvSpPr>
          <p:spPr bwMode="gray">
            <a:xfrm>
              <a:off x="1585891" y="4394282"/>
              <a:ext cx="1421570" cy="1077218"/>
            </a:xfrm>
            <a:prstGeom prst="rect">
              <a:avLst/>
            </a:prstGeom>
          </p:spPr>
          <p:txBody>
            <a:bodyPr wrap="square" lIns="0" tIns="0" rIns="0" bIns="0">
              <a:spAutoFit/>
            </a:bodyPr>
            <a:lstStyle/>
            <a:p>
              <a:pPr marL="3175" marR="0" lvl="0" indent="-3175" defTabSz="457200" eaLnBrk="1" fontAlgn="auto" latinLnBrk="0" hangingPunct="1">
                <a:lnSpc>
                  <a:spcPts val="21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rPr>
                <a:t>FIXED</a:t>
              </a:r>
            </a:p>
            <a:p>
              <a:pPr marL="3175" marR="0" lvl="0" indent="-3175" defTabSz="457200" eaLnBrk="1" fontAlgn="auto" latinLnBrk="0" hangingPunct="1">
                <a:lnSpc>
                  <a:spcPts val="21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rPr>
                <a:t>Mortgage</a:t>
              </a:r>
            </a:p>
            <a:p>
              <a:pPr marL="3175" marR="0" lvl="0" indent="-3175" defTabSz="457200" eaLnBrk="1" fontAlgn="auto" latinLnBrk="0" hangingPunct="1">
                <a:lnSpc>
                  <a:spcPts val="21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rPr>
                <a:t>Life Insurance</a:t>
              </a:r>
            </a:p>
            <a:p>
              <a:pPr marL="3175" marR="0" lvl="0" indent="-3175" defTabSz="457200" eaLnBrk="1" fontAlgn="auto" latinLnBrk="0" hangingPunct="1">
                <a:lnSpc>
                  <a:spcPts val="21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rPr>
                <a:t>Fixed Loans</a:t>
              </a:r>
            </a:p>
          </p:txBody>
        </p:sp>
        <p:pic>
          <p:nvPicPr>
            <p:cNvPr id="31" name="Picture 30">
              <a:extLst>
                <a:ext uri="{FF2B5EF4-FFF2-40B4-BE49-F238E27FC236}">
                  <a16:creationId xmlns:a16="http://schemas.microsoft.com/office/drawing/2014/main" id="{4930F654-A7B3-4BC6-8421-76483BDE47E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068" t="8399" r="2240" b="9000"/>
            <a:stretch/>
          </p:blipFill>
          <p:spPr bwMode="gray">
            <a:xfrm>
              <a:off x="1189752" y="2797419"/>
              <a:ext cx="2213848" cy="1343025"/>
            </a:xfrm>
            <a:prstGeom prst="rect">
              <a:avLst/>
            </a:prstGeom>
            <a:ln w="50800">
              <a:noFill/>
              <a:miter lim="800000"/>
            </a:ln>
          </p:spPr>
        </p:pic>
      </p:grpSp>
      <p:grpSp>
        <p:nvGrpSpPr>
          <p:cNvPr id="32" name="Group 31">
            <a:extLst>
              <a:ext uri="{FF2B5EF4-FFF2-40B4-BE49-F238E27FC236}">
                <a16:creationId xmlns:a16="http://schemas.microsoft.com/office/drawing/2014/main" id="{C1E29149-39B7-46A5-A165-AF980BB215F7}"/>
              </a:ext>
            </a:extLst>
          </p:cNvPr>
          <p:cNvGrpSpPr/>
          <p:nvPr/>
        </p:nvGrpSpPr>
        <p:grpSpPr>
          <a:xfrm>
            <a:off x="3483654" y="2797418"/>
            <a:ext cx="2200479" cy="2856622"/>
            <a:chOff x="3483654" y="2797418"/>
            <a:chExt cx="2200479" cy="2856622"/>
          </a:xfrm>
        </p:grpSpPr>
        <p:sp>
          <p:nvSpPr>
            <p:cNvPr id="33" name="Rectangle 32">
              <a:extLst>
                <a:ext uri="{FF2B5EF4-FFF2-40B4-BE49-F238E27FC236}">
                  <a16:creationId xmlns:a16="http://schemas.microsoft.com/office/drawing/2014/main" id="{0EB77635-4414-483A-9650-AF055635FBBF}"/>
                </a:ext>
              </a:extLst>
            </p:cNvPr>
            <p:cNvSpPr/>
            <p:nvPr/>
          </p:nvSpPr>
          <p:spPr bwMode="gray">
            <a:xfrm>
              <a:off x="3483654" y="4223172"/>
              <a:ext cx="2200479" cy="1430868"/>
            </a:xfrm>
            <a:prstGeom prst="rect">
              <a:avLst/>
            </a:prstGeom>
            <a:solidFill>
              <a:srgbClr val="82BC00"/>
            </a:solidFill>
            <a:ln w="50800">
              <a:noFill/>
              <a:miter lim="800000"/>
            </a:ln>
            <a:ex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all" spc="0" normalizeH="0" baseline="0" noProof="0" dirty="0">
                <a:ln>
                  <a:noFill/>
                </a:ln>
                <a:solidFill>
                  <a:srgbClr val="FFFFFF"/>
                </a:solidFill>
                <a:effectLst/>
                <a:uLnTx/>
                <a:uFillTx/>
              </a:endParaRPr>
            </a:p>
          </p:txBody>
        </p:sp>
        <p:pic>
          <p:nvPicPr>
            <p:cNvPr id="34" name="Picture 33">
              <a:extLst>
                <a:ext uri="{FF2B5EF4-FFF2-40B4-BE49-F238E27FC236}">
                  <a16:creationId xmlns:a16="http://schemas.microsoft.com/office/drawing/2014/main" id="{80B120FA-CD33-4A16-A44D-E502DA12DCB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46" t="26166" r="505" b="17440"/>
            <a:stretch/>
          </p:blipFill>
          <p:spPr bwMode="gray">
            <a:xfrm>
              <a:off x="3483654" y="2797418"/>
              <a:ext cx="2200479" cy="1343026"/>
            </a:xfrm>
            <a:prstGeom prst="rect">
              <a:avLst/>
            </a:prstGeom>
            <a:ln w="50800">
              <a:noFill/>
              <a:miter lim="800000"/>
            </a:ln>
          </p:spPr>
        </p:pic>
        <p:grpSp>
          <p:nvGrpSpPr>
            <p:cNvPr id="35" name="Group 34">
              <a:extLst>
                <a:ext uri="{FF2B5EF4-FFF2-40B4-BE49-F238E27FC236}">
                  <a16:creationId xmlns:a16="http://schemas.microsoft.com/office/drawing/2014/main" id="{80E2731D-5AFA-4E6B-919F-A12A21E0F648}"/>
                </a:ext>
              </a:extLst>
            </p:cNvPr>
            <p:cNvGrpSpPr/>
            <p:nvPr/>
          </p:nvGrpSpPr>
          <p:grpSpPr>
            <a:xfrm>
              <a:off x="3989054" y="4394282"/>
              <a:ext cx="1189679" cy="1077218"/>
              <a:chOff x="3978850" y="4394282"/>
              <a:chExt cx="1189679" cy="1077218"/>
            </a:xfrm>
          </p:grpSpPr>
          <p:sp>
            <p:nvSpPr>
              <p:cNvPr id="36" name="Rectangle 35">
                <a:extLst>
                  <a:ext uri="{FF2B5EF4-FFF2-40B4-BE49-F238E27FC236}">
                    <a16:creationId xmlns:a16="http://schemas.microsoft.com/office/drawing/2014/main" id="{DA435976-EB63-45D1-B399-70FDB228821A}"/>
                  </a:ext>
                </a:extLst>
              </p:cNvPr>
              <p:cNvSpPr/>
              <p:nvPr/>
            </p:nvSpPr>
            <p:spPr bwMode="gray">
              <a:xfrm>
                <a:off x="3978850" y="4394282"/>
                <a:ext cx="1189679" cy="248658"/>
              </a:xfrm>
              <a:prstGeom prst="rect">
                <a:avLst/>
              </a:prstGeom>
            </p:spPr>
            <p:txBody>
              <a:bodyPr wrap="square" lIns="0" tIns="0" rIns="0" bIns="0">
                <a:spAutoFit/>
              </a:bodyPr>
              <a:lstStyle/>
              <a:p>
                <a:pPr marL="0" marR="0" lvl="0" indent="0" defTabSz="457200" eaLnBrk="1" fontAlgn="auto" latinLnBrk="0" hangingPunct="1">
                  <a:lnSpc>
                    <a:spcPts val="21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rPr>
                  <a:t>RISING</a:t>
                </a:r>
              </a:p>
            </p:txBody>
          </p:sp>
          <p:sp>
            <p:nvSpPr>
              <p:cNvPr id="37" name="Rectangle 36">
                <a:extLst>
                  <a:ext uri="{FF2B5EF4-FFF2-40B4-BE49-F238E27FC236}">
                    <a16:creationId xmlns:a16="http://schemas.microsoft.com/office/drawing/2014/main" id="{90D06AEA-A7D5-43B4-A0A4-8DD548AC8F53}"/>
                  </a:ext>
                </a:extLst>
              </p:cNvPr>
              <p:cNvSpPr/>
              <p:nvPr/>
            </p:nvSpPr>
            <p:spPr bwMode="gray">
              <a:xfrm>
                <a:off x="3978850" y="4663587"/>
                <a:ext cx="1189679" cy="807913"/>
              </a:xfrm>
              <a:prstGeom prst="rect">
                <a:avLst/>
              </a:prstGeom>
            </p:spPr>
            <p:txBody>
              <a:bodyPr wrap="square" lIns="0" tIns="0" rIns="0" bIns="0">
                <a:spAutoFit/>
              </a:bodyPr>
              <a:lstStyle/>
              <a:p>
                <a:pPr marL="0" marR="0" lvl="0" indent="0" defTabSz="457200" eaLnBrk="1" fontAlgn="auto" latinLnBrk="0" hangingPunct="1">
                  <a:lnSpc>
                    <a:spcPts val="21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rPr>
                  <a:t>Health Care</a:t>
                </a:r>
              </a:p>
              <a:p>
                <a:pPr marL="0" marR="0" lvl="0" indent="0" defTabSz="457200" eaLnBrk="1" fontAlgn="auto" latinLnBrk="0" hangingPunct="1">
                  <a:lnSpc>
                    <a:spcPts val="21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rPr>
                  <a:t>Food</a:t>
                </a:r>
              </a:p>
              <a:p>
                <a:pPr marL="0" marR="0" lvl="0" indent="0" defTabSz="457200" eaLnBrk="1" fontAlgn="auto" latinLnBrk="0" hangingPunct="1">
                  <a:lnSpc>
                    <a:spcPts val="21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rPr>
                  <a:t>Utilities</a:t>
                </a:r>
              </a:p>
            </p:txBody>
          </p:sp>
        </p:grpSp>
      </p:grpSp>
      <p:grpSp>
        <p:nvGrpSpPr>
          <p:cNvPr id="38" name="Group 37">
            <a:extLst>
              <a:ext uri="{FF2B5EF4-FFF2-40B4-BE49-F238E27FC236}">
                <a16:creationId xmlns:a16="http://schemas.microsoft.com/office/drawing/2014/main" id="{1CFCFAFE-3F3A-4F26-B301-F481B5A5A51F}"/>
              </a:ext>
            </a:extLst>
          </p:cNvPr>
          <p:cNvGrpSpPr/>
          <p:nvPr/>
        </p:nvGrpSpPr>
        <p:grpSpPr>
          <a:xfrm>
            <a:off x="5764186" y="2797419"/>
            <a:ext cx="2229366" cy="2856621"/>
            <a:chOff x="5764186" y="2797419"/>
            <a:chExt cx="2229366" cy="2856621"/>
          </a:xfrm>
        </p:grpSpPr>
        <p:sp>
          <p:nvSpPr>
            <p:cNvPr id="39" name="Rectangle 38">
              <a:extLst>
                <a:ext uri="{FF2B5EF4-FFF2-40B4-BE49-F238E27FC236}">
                  <a16:creationId xmlns:a16="http://schemas.microsoft.com/office/drawing/2014/main" id="{D5832530-4BF4-4434-8BFA-B8DCF9E55BC7}"/>
                </a:ext>
              </a:extLst>
            </p:cNvPr>
            <p:cNvSpPr/>
            <p:nvPr/>
          </p:nvSpPr>
          <p:spPr bwMode="gray">
            <a:xfrm>
              <a:off x="5764186" y="4223172"/>
              <a:ext cx="2229366" cy="1430868"/>
            </a:xfrm>
            <a:prstGeom prst="rect">
              <a:avLst/>
            </a:prstGeom>
            <a:solidFill>
              <a:srgbClr val="FFFFFF">
                <a:lumMod val="65000"/>
              </a:srgbClr>
            </a:solidFill>
            <a:ln w="50800">
              <a:noFill/>
              <a:miter lim="800000"/>
            </a:ln>
            <a:ex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all" spc="0" normalizeH="0" baseline="0" noProof="0" dirty="0">
                <a:ln>
                  <a:noFill/>
                </a:ln>
                <a:solidFill>
                  <a:srgbClr val="FFFFFF"/>
                </a:solidFill>
                <a:effectLst/>
                <a:uLnTx/>
                <a:uFillTx/>
              </a:endParaRPr>
            </a:p>
          </p:txBody>
        </p:sp>
        <p:pic>
          <p:nvPicPr>
            <p:cNvPr id="40" name="Picture 39">
              <a:extLst>
                <a:ext uri="{FF2B5EF4-FFF2-40B4-BE49-F238E27FC236}">
                  <a16:creationId xmlns:a16="http://schemas.microsoft.com/office/drawing/2014/main" id="{9C726C2B-6533-4EAB-80A2-E1FB4C96551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90" t="12255" r="11931" b="4391"/>
            <a:stretch/>
          </p:blipFill>
          <p:spPr bwMode="gray">
            <a:xfrm>
              <a:off x="5764186" y="2797419"/>
              <a:ext cx="2229366" cy="1343025"/>
            </a:xfrm>
            <a:prstGeom prst="rect">
              <a:avLst/>
            </a:prstGeom>
            <a:ln w="50800">
              <a:noFill/>
              <a:miter lim="800000"/>
            </a:ln>
          </p:spPr>
        </p:pic>
        <p:grpSp>
          <p:nvGrpSpPr>
            <p:cNvPr id="41" name="Group 40">
              <a:extLst>
                <a:ext uri="{FF2B5EF4-FFF2-40B4-BE49-F238E27FC236}">
                  <a16:creationId xmlns:a16="http://schemas.microsoft.com/office/drawing/2014/main" id="{6C382595-1403-4A3E-B983-50582450C307}"/>
                </a:ext>
              </a:extLst>
            </p:cNvPr>
            <p:cNvGrpSpPr/>
            <p:nvPr/>
          </p:nvGrpSpPr>
          <p:grpSpPr>
            <a:xfrm>
              <a:off x="6036083" y="4394282"/>
              <a:ext cx="1685572" cy="1077218"/>
              <a:chOff x="6036083" y="4394282"/>
              <a:chExt cx="1685572" cy="1077218"/>
            </a:xfrm>
          </p:grpSpPr>
          <p:sp>
            <p:nvSpPr>
              <p:cNvPr id="42" name="Rectangle 41">
                <a:extLst>
                  <a:ext uri="{FF2B5EF4-FFF2-40B4-BE49-F238E27FC236}">
                    <a16:creationId xmlns:a16="http://schemas.microsoft.com/office/drawing/2014/main" id="{B7F30F47-13E4-4604-AA82-261DE8FD1BFE}"/>
                  </a:ext>
                </a:extLst>
              </p:cNvPr>
              <p:cNvSpPr/>
              <p:nvPr/>
            </p:nvSpPr>
            <p:spPr bwMode="gray">
              <a:xfrm>
                <a:off x="6036083" y="4394282"/>
                <a:ext cx="1685572" cy="269304"/>
              </a:xfrm>
              <a:prstGeom prst="rect">
                <a:avLst/>
              </a:prstGeom>
            </p:spPr>
            <p:txBody>
              <a:bodyPr wrap="square" lIns="0" tIns="0" rIns="0" bIns="0">
                <a:spAutoFit/>
              </a:bodyPr>
              <a:lstStyle/>
              <a:p>
                <a:pPr marL="3175" marR="0" lvl="0" indent="0" defTabSz="457200" eaLnBrk="1" fontAlgn="auto" latinLnBrk="0" hangingPunct="1">
                  <a:lnSpc>
                    <a:spcPts val="2100"/>
                  </a:lnSpc>
                  <a:spcBef>
                    <a:spcPts val="0"/>
                  </a:spcBef>
                  <a:spcAft>
                    <a:spcPts val="0"/>
                  </a:spcAft>
                  <a:buClrTx/>
                  <a:buSzTx/>
                  <a:buFontTx/>
                  <a:buNone/>
                  <a:tabLst/>
                  <a:defRPr/>
                </a:pPr>
                <a:r>
                  <a:rPr kumimoji="1" lang="en-US" sz="1600" b="1" i="0" u="none" strike="noStrike" kern="0" cap="all" spc="0" normalizeH="0" baseline="0" noProof="0" dirty="0">
                    <a:ln>
                      <a:noFill/>
                    </a:ln>
                    <a:solidFill>
                      <a:srgbClr val="FFFFFF"/>
                    </a:solidFill>
                    <a:effectLst/>
                    <a:uLnTx/>
                    <a:uFillTx/>
                    <a:ea typeface="ＭＳ Ｐゴシック" charset="0"/>
                  </a:rPr>
                  <a:t>Discretionary</a:t>
                </a:r>
              </a:p>
            </p:txBody>
          </p:sp>
          <p:sp>
            <p:nvSpPr>
              <p:cNvPr id="43" name="Rectangle 42">
                <a:extLst>
                  <a:ext uri="{FF2B5EF4-FFF2-40B4-BE49-F238E27FC236}">
                    <a16:creationId xmlns:a16="http://schemas.microsoft.com/office/drawing/2014/main" id="{6D32D790-7D83-45D5-9A65-70CE02E4B838}"/>
                  </a:ext>
                </a:extLst>
              </p:cNvPr>
              <p:cNvSpPr/>
              <p:nvPr/>
            </p:nvSpPr>
            <p:spPr bwMode="gray">
              <a:xfrm>
                <a:off x="6036083" y="4663587"/>
                <a:ext cx="1685572" cy="807913"/>
              </a:xfrm>
              <a:prstGeom prst="rect">
                <a:avLst/>
              </a:prstGeom>
            </p:spPr>
            <p:txBody>
              <a:bodyPr wrap="square" lIns="0" tIns="0" rIns="0" bIns="0">
                <a:spAutoFit/>
              </a:bodyPr>
              <a:lstStyle/>
              <a:p>
                <a:pPr marL="3175" marR="0" lvl="0" indent="0" defTabSz="457200" eaLnBrk="1" fontAlgn="auto" latinLnBrk="0" hangingPunct="1">
                  <a:lnSpc>
                    <a:spcPts val="21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rPr>
                  <a:t>Travel</a:t>
                </a:r>
              </a:p>
              <a:p>
                <a:pPr marL="3175" marR="0" lvl="0" indent="0" defTabSz="457200" eaLnBrk="1" fontAlgn="auto" latinLnBrk="0" hangingPunct="1">
                  <a:lnSpc>
                    <a:spcPts val="21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rPr>
                  <a:t>Hobbies</a:t>
                </a:r>
              </a:p>
              <a:p>
                <a:pPr marL="3175" marR="0" lvl="0" indent="0" defTabSz="457200" eaLnBrk="1" fontAlgn="auto" latinLnBrk="0" hangingPunct="1">
                  <a:lnSpc>
                    <a:spcPts val="21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rPr>
                  <a:t>Legacy</a:t>
                </a:r>
              </a:p>
            </p:txBody>
          </p:sp>
        </p:grpSp>
      </p:grpSp>
    </p:spTree>
    <p:extLst>
      <p:ext uri="{BB962C8B-B14F-4D97-AF65-F5344CB8AC3E}">
        <p14:creationId xmlns:p14="http://schemas.microsoft.com/office/powerpoint/2010/main" val="1428055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1000"/>
                                        <p:tgtEl>
                                          <p:spTgt spid="28"/>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1000"/>
                                        <p:tgtEl>
                                          <p:spTgt spid="32"/>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up)">
                                      <p:cBhvr>
                                        <p:cTn id="15"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C94546C-E8D5-414A-A31E-16D37FC81D2B}"/>
              </a:ext>
            </a:extLst>
          </p:cNvPr>
          <p:cNvSpPr>
            <a:spLocks noGrp="1"/>
          </p:cNvSpPr>
          <p:nvPr>
            <p:ph type="body" sz="quarter" idx="26"/>
          </p:nvPr>
        </p:nvSpPr>
        <p:spPr/>
        <p:txBody>
          <a:bodyPr/>
          <a:lstStyle/>
          <a:p>
            <a:endParaRPr lang="en-US"/>
          </a:p>
        </p:txBody>
      </p:sp>
      <p:sp>
        <p:nvSpPr>
          <p:cNvPr id="5" name="Slide Number Placeholder 4">
            <a:extLst>
              <a:ext uri="{FF2B5EF4-FFF2-40B4-BE49-F238E27FC236}">
                <a16:creationId xmlns:a16="http://schemas.microsoft.com/office/drawing/2014/main" id="{60481512-5C54-44E9-9A9D-E5EBE0D4CC9C}"/>
              </a:ext>
            </a:extLst>
          </p:cNvPr>
          <p:cNvSpPr>
            <a:spLocks noGrp="1"/>
          </p:cNvSpPr>
          <p:nvPr>
            <p:ph type="sldNum" sz="quarter" idx="10"/>
          </p:nvPr>
        </p:nvSpPr>
        <p:spPr/>
        <p:txBody>
          <a:bodyPr/>
          <a:lstStyle/>
          <a:p>
            <a:fld id="{8DEE4CCE-E124-4EEF-808B-DF88997C2318}" type="slidenum">
              <a:rPr lang="en-US" smtClean="0"/>
              <a:t>23</a:t>
            </a:fld>
            <a:endParaRPr lang="en-US" dirty="0"/>
          </a:p>
        </p:txBody>
      </p:sp>
      <p:sp>
        <p:nvSpPr>
          <p:cNvPr id="9" name="Title 4">
            <a:extLst>
              <a:ext uri="{FF2B5EF4-FFF2-40B4-BE49-F238E27FC236}">
                <a16:creationId xmlns:a16="http://schemas.microsoft.com/office/drawing/2014/main" id="{F556896F-1B57-4AED-AD26-8DF7A2D4CF67}"/>
              </a:ext>
            </a:extLst>
          </p:cNvPr>
          <p:cNvSpPr>
            <a:spLocks noGrp="1"/>
          </p:cNvSpPr>
          <p:nvPr>
            <p:ph type="title"/>
          </p:nvPr>
        </p:nvSpPr>
        <p:spPr>
          <a:xfrm>
            <a:off x="274320" y="210312"/>
            <a:ext cx="6400800" cy="411480"/>
          </a:xfrm>
        </p:spPr>
        <p:txBody>
          <a:bodyPr/>
          <a:lstStyle/>
          <a:p>
            <a:r>
              <a:rPr kumimoji="1" lang="en-US" dirty="0">
                <a:solidFill>
                  <a:srgbClr val="005598"/>
                </a:solidFill>
                <a:ea typeface="Geneva" pitchFamily="80" charset="-128"/>
                <a:cs typeface="Geneva" pitchFamily="80" charset="-128"/>
              </a:rPr>
              <a:t>3. Understand Potential Retirement Income Sources</a:t>
            </a:r>
            <a:br>
              <a:rPr kumimoji="1" lang="en-US" sz="2800" dirty="0">
                <a:solidFill>
                  <a:srgbClr val="005598"/>
                </a:solidFill>
                <a:ea typeface="Geneva" pitchFamily="80" charset="-128"/>
                <a:cs typeface="Geneva" pitchFamily="80" charset="-128"/>
              </a:rPr>
            </a:br>
            <a:br>
              <a:rPr lang="en-US" sz="3600" b="0" dirty="0">
                <a:solidFill>
                  <a:srgbClr val="005598"/>
                </a:solidFill>
              </a:rPr>
            </a:br>
            <a:endParaRPr lang="en-US" sz="3200" dirty="0"/>
          </a:p>
        </p:txBody>
      </p:sp>
      <p:sp>
        <p:nvSpPr>
          <p:cNvPr id="22" name="Text Placeholder 1">
            <a:extLst>
              <a:ext uri="{FF2B5EF4-FFF2-40B4-BE49-F238E27FC236}">
                <a16:creationId xmlns:a16="http://schemas.microsoft.com/office/drawing/2014/main" id="{63030D26-85C7-4489-8804-CA290163566F}"/>
              </a:ext>
            </a:extLst>
          </p:cNvPr>
          <p:cNvSpPr>
            <a:spLocks noGrp="1"/>
          </p:cNvSpPr>
          <p:nvPr>
            <p:ph type="body" sz="quarter" idx="14"/>
          </p:nvPr>
        </p:nvSpPr>
        <p:spPr>
          <a:xfrm>
            <a:off x="274320" y="1620012"/>
            <a:ext cx="7772400" cy="548640"/>
          </a:xfrm>
        </p:spPr>
        <p:txBody>
          <a:bodyPr/>
          <a:lstStyle/>
          <a:p>
            <a:pPr>
              <a:spcAft>
                <a:spcPct val="0"/>
              </a:spcAft>
            </a:pPr>
            <a:r>
              <a:rPr lang="en-US" dirty="0">
                <a:ea typeface="Geneva" pitchFamily="32" charset="-128"/>
              </a:rPr>
              <a:t>There is more than one source.</a:t>
            </a:r>
          </a:p>
        </p:txBody>
      </p:sp>
      <p:pic>
        <p:nvPicPr>
          <p:cNvPr id="23" name="Picture 22" descr="Candid_Camera_shadow.png">
            <a:extLst>
              <a:ext uri="{FF2B5EF4-FFF2-40B4-BE49-F238E27FC236}">
                <a16:creationId xmlns:a16="http://schemas.microsoft.com/office/drawing/2014/main" id="{E7B364B0-3E27-4BFA-ABFE-15CD7E8742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750" y="3833785"/>
            <a:ext cx="7953532" cy="2041382"/>
          </a:xfrm>
          <a:prstGeom prst="rect">
            <a:avLst/>
          </a:prstGeom>
        </p:spPr>
      </p:pic>
      <p:pic>
        <p:nvPicPr>
          <p:cNvPr id="24" name="Money Market Bar-$80,000">
            <a:extLst>
              <a:ext uri="{FF2B5EF4-FFF2-40B4-BE49-F238E27FC236}">
                <a16:creationId xmlns:a16="http://schemas.microsoft.com/office/drawing/2014/main" id="{6AB40575-A400-4EE8-B84D-019BEB39EB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1847" y="2131351"/>
            <a:ext cx="6463391" cy="3145537"/>
          </a:xfrm>
          <a:prstGeom prst="rect">
            <a:avLst/>
          </a:prstGeom>
        </p:spPr>
      </p:pic>
      <p:sp>
        <p:nvSpPr>
          <p:cNvPr id="25" name="Rectangle 24">
            <a:extLst>
              <a:ext uri="{FF2B5EF4-FFF2-40B4-BE49-F238E27FC236}">
                <a16:creationId xmlns:a16="http://schemas.microsoft.com/office/drawing/2014/main" id="{4B263A6B-7FAE-424A-B1FB-0DAECB1B1078}"/>
              </a:ext>
            </a:extLst>
          </p:cNvPr>
          <p:cNvSpPr/>
          <p:nvPr/>
        </p:nvSpPr>
        <p:spPr bwMode="auto">
          <a:xfrm>
            <a:off x="1406061" y="2138333"/>
            <a:ext cx="1618488" cy="1569127"/>
          </a:xfrm>
          <a:prstGeom prst="rect">
            <a:avLst/>
          </a:prstGeom>
          <a:solidFill>
            <a:srgbClr val="004FA6"/>
          </a:solidFill>
          <a:ln w="19050">
            <a:solidFill>
              <a:srgbClr val="004FA6"/>
            </a:solidFill>
            <a:prstDash val="solid"/>
            <a:miter lim="800000"/>
          </a:ln>
          <a:ex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6" name="Rectangle 25">
            <a:extLst>
              <a:ext uri="{FF2B5EF4-FFF2-40B4-BE49-F238E27FC236}">
                <a16:creationId xmlns:a16="http://schemas.microsoft.com/office/drawing/2014/main" id="{CD527EBB-288F-416B-A871-3D40C7AC98E3}"/>
              </a:ext>
            </a:extLst>
          </p:cNvPr>
          <p:cNvSpPr/>
          <p:nvPr/>
        </p:nvSpPr>
        <p:spPr bwMode="auto">
          <a:xfrm>
            <a:off x="3023600" y="2137980"/>
            <a:ext cx="1618488" cy="1569127"/>
          </a:xfrm>
          <a:prstGeom prst="rect">
            <a:avLst/>
          </a:prstGeom>
          <a:solidFill>
            <a:srgbClr val="004FA6"/>
          </a:solidFill>
          <a:ln w="19050">
            <a:solidFill>
              <a:srgbClr val="004FA6"/>
            </a:solidFill>
            <a:prstDash val="solid"/>
            <a:miter lim="800000"/>
          </a:ln>
          <a:ex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7" name="Rectangle 26">
            <a:extLst>
              <a:ext uri="{FF2B5EF4-FFF2-40B4-BE49-F238E27FC236}">
                <a16:creationId xmlns:a16="http://schemas.microsoft.com/office/drawing/2014/main" id="{7E5804DB-908F-4425-A516-10153C215888}"/>
              </a:ext>
            </a:extLst>
          </p:cNvPr>
          <p:cNvSpPr/>
          <p:nvPr/>
        </p:nvSpPr>
        <p:spPr bwMode="auto">
          <a:xfrm>
            <a:off x="4639089" y="2137841"/>
            <a:ext cx="1618488" cy="1569127"/>
          </a:xfrm>
          <a:prstGeom prst="rect">
            <a:avLst/>
          </a:prstGeom>
          <a:solidFill>
            <a:srgbClr val="004FA6"/>
          </a:solidFill>
          <a:ln w="19050">
            <a:solidFill>
              <a:srgbClr val="004FA6"/>
            </a:solidFill>
            <a:prstDash val="solid"/>
            <a:miter lim="800000"/>
          </a:ln>
          <a:ex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4" name="Rectangle 43">
            <a:extLst>
              <a:ext uri="{FF2B5EF4-FFF2-40B4-BE49-F238E27FC236}">
                <a16:creationId xmlns:a16="http://schemas.microsoft.com/office/drawing/2014/main" id="{F0F64B0C-62D7-47BB-8DB7-A029A81C1315}"/>
              </a:ext>
            </a:extLst>
          </p:cNvPr>
          <p:cNvSpPr/>
          <p:nvPr/>
        </p:nvSpPr>
        <p:spPr bwMode="auto">
          <a:xfrm>
            <a:off x="6239703" y="2138651"/>
            <a:ext cx="1618488" cy="1569127"/>
          </a:xfrm>
          <a:prstGeom prst="rect">
            <a:avLst/>
          </a:prstGeom>
          <a:solidFill>
            <a:srgbClr val="004FA6"/>
          </a:solidFill>
          <a:ln w="19050">
            <a:solidFill>
              <a:srgbClr val="004FA6"/>
            </a:solidFill>
            <a:prstDash val="solid"/>
            <a:miter lim="800000"/>
          </a:ln>
          <a:ex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5" name="Rectangle 44">
            <a:extLst>
              <a:ext uri="{FF2B5EF4-FFF2-40B4-BE49-F238E27FC236}">
                <a16:creationId xmlns:a16="http://schemas.microsoft.com/office/drawing/2014/main" id="{91FF61E3-5AC6-456A-89BF-60567A6F0FA0}"/>
              </a:ext>
            </a:extLst>
          </p:cNvPr>
          <p:cNvSpPr/>
          <p:nvPr/>
        </p:nvSpPr>
        <p:spPr bwMode="auto">
          <a:xfrm>
            <a:off x="1404813" y="3697503"/>
            <a:ext cx="1618488" cy="1569127"/>
          </a:xfrm>
          <a:prstGeom prst="rect">
            <a:avLst/>
          </a:prstGeom>
          <a:solidFill>
            <a:srgbClr val="004FA6"/>
          </a:solidFill>
          <a:ln w="19050">
            <a:solidFill>
              <a:srgbClr val="004FA6"/>
            </a:solidFill>
            <a:prstDash val="solid"/>
            <a:miter lim="800000"/>
          </a:ln>
          <a:ex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6" name="Rectangle 45">
            <a:extLst>
              <a:ext uri="{FF2B5EF4-FFF2-40B4-BE49-F238E27FC236}">
                <a16:creationId xmlns:a16="http://schemas.microsoft.com/office/drawing/2014/main" id="{FEB28461-D6B9-44A1-AEA6-1AFAD981121E}"/>
              </a:ext>
            </a:extLst>
          </p:cNvPr>
          <p:cNvSpPr/>
          <p:nvPr/>
        </p:nvSpPr>
        <p:spPr bwMode="auto">
          <a:xfrm>
            <a:off x="3023637" y="3697150"/>
            <a:ext cx="1618488" cy="1569127"/>
          </a:xfrm>
          <a:prstGeom prst="rect">
            <a:avLst/>
          </a:prstGeom>
          <a:solidFill>
            <a:srgbClr val="004FA6"/>
          </a:solidFill>
          <a:ln w="19050">
            <a:solidFill>
              <a:srgbClr val="004FA6"/>
            </a:solidFill>
            <a:prstDash val="solid"/>
            <a:miter lim="800000"/>
          </a:ln>
          <a:ex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7" name="Rectangle 46">
            <a:extLst>
              <a:ext uri="{FF2B5EF4-FFF2-40B4-BE49-F238E27FC236}">
                <a16:creationId xmlns:a16="http://schemas.microsoft.com/office/drawing/2014/main" id="{62D023F1-8D50-4309-A9A4-5EC5A65EF29F}"/>
              </a:ext>
            </a:extLst>
          </p:cNvPr>
          <p:cNvSpPr/>
          <p:nvPr/>
        </p:nvSpPr>
        <p:spPr bwMode="auto">
          <a:xfrm>
            <a:off x="4640222" y="3697011"/>
            <a:ext cx="1618488" cy="1569127"/>
          </a:xfrm>
          <a:prstGeom prst="rect">
            <a:avLst/>
          </a:prstGeom>
          <a:solidFill>
            <a:srgbClr val="004FA6"/>
          </a:solidFill>
          <a:ln w="19050">
            <a:solidFill>
              <a:srgbClr val="004FA6"/>
            </a:solidFill>
            <a:prstDash val="solid"/>
            <a:miter lim="800000"/>
          </a:ln>
          <a:ex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8" name="Rectangle 47">
            <a:extLst>
              <a:ext uri="{FF2B5EF4-FFF2-40B4-BE49-F238E27FC236}">
                <a16:creationId xmlns:a16="http://schemas.microsoft.com/office/drawing/2014/main" id="{32D21E3F-5E6A-4B99-82A7-57C7B7105723}"/>
              </a:ext>
            </a:extLst>
          </p:cNvPr>
          <p:cNvSpPr/>
          <p:nvPr/>
        </p:nvSpPr>
        <p:spPr bwMode="auto">
          <a:xfrm>
            <a:off x="6240836" y="3697821"/>
            <a:ext cx="1618488" cy="1569127"/>
          </a:xfrm>
          <a:prstGeom prst="rect">
            <a:avLst/>
          </a:prstGeom>
          <a:solidFill>
            <a:srgbClr val="004FA6"/>
          </a:solidFill>
          <a:ln w="19050">
            <a:solidFill>
              <a:srgbClr val="004FA6"/>
            </a:solidFill>
            <a:prstDash val="solid"/>
            <a:miter lim="800000"/>
          </a:ln>
          <a:ex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9" name="Rectangle 48">
            <a:extLst>
              <a:ext uri="{FF2B5EF4-FFF2-40B4-BE49-F238E27FC236}">
                <a16:creationId xmlns:a16="http://schemas.microsoft.com/office/drawing/2014/main" id="{6519FE8D-6E2C-4503-9F9B-A28E7A5ECBB5}"/>
              </a:ext>
            </a:extLst>
          </p:cNvPr>
          <p:cNvSpPr/>
          <p:nvPr/>
        </p:nvSpPr>
        <p:spPr bwMode="gray">
          <a:xfrm>
            <a:off x="1424189" y="2133600"/>
            <a:ext cx="6445771" cy="3132944"/>
          </a:xfrm>
          <a:prstGeom prst="rect">
            <a:avLst/>
          </a:prstGeom>
          <a:solidFill>
            <a:srgbClr val="005598"/>
          </a:solidFill>
          <a:ln>
            <a:noFill/>
          </a:ln>
          <a:ex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50" name="TextBox 49">
            <a:extLst>
              <a:ext uri="{FF2B5EF4-FFF2-40B4-BE49-F238E27FC236}">
                <a16:creationId xmlns:a16="http://schemas.microsoft.com/office/drawing/2014/main" id="{7DCBDA6C-62CB-437F-8867-219717394365}"/>
              </a:ext>
            </a:extLst>
          </p:cNvPr>
          <p:cNvSpPr txBox="1"/>
          <p:nvPr/>
        </p:nvSpPr>
        <p:spPr bwMode="gray">
          <a:xfrm>
            <a:off x="3223866" y="3679862"/>
            <a:ext cx="3734973" cy="492443"/>
          </a:xfrm>
          <a:prstGeom prst="rect">
            <a:avLst/>
          </a:prstGeom>
          <a:noFill/>
        </p:spPr>
        <p:txBody>
          <a:bodyPr wrap="square" lIns="0" tIns="0" rIns="0" bIns="0" rtlCol="0">
            <a:spAutoFit/>
          </a:bodyPr>
          <a:lstStyle>
            <a:defPPr>
              <a:defRPr lang="en-US"/>
            </a:defPPr>
            <a:lvl1pPr>
              <a:defRPr sz="2800">
                <a:solidFill>
                  <a:schemeClr val="bg1"/>
                </a:solidFill>
                <a:latin typeface="TradeGothic Bold" pitchFamily="34" charset="0"/>
              </a:defRPr>
            </a:lvl1pPr>
          </a:lstStyle>
          <a:p>
            <a:pPr algn="ctr"/>
            <a:r>
              <a:rPr lang="en-US" sz="3200" b="1" dirty="0">
                <a:solidFill>
                  <a:srgbClr val="82BC00"/>
                </a:solidFill>
                <a:latin typeface="Arial"/>
              </a:rPr>
              <a:t>= $??,??? per year</a:t>
            </a:r>
          </a:p>
        </p:txBody>
      </p:sp>
      <p:sp>
        <p:nvSpPr>
          <p:cNvPr id="51" name="TextBox 50">
            <a:extLst>
              <a:ext uri="{FF2B5EF4-FFF2-40B4-BE49-F238E27FC236}">
                <a16:creationId xmlns:a16="http://schemas.microsoft.com/office/drawing/2014/main" id="{E62F6FBA-DC1D-48CD-AF0F-9D21C56CC0BC}"/>
              </a:ext>
            </a:extLst>
          </p:cNvPr>
          <p:cNvSpPr txBox="1"/>
          <p:nvPr/>
        </p:nvSpPr>
        <p:spPr bwMode="gray">
          <a:xfrm>
            <a:off x="2247326" y="3104374"/>
            <a:ext cx="4787154" cy="492443"/>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FFFF"/>
                </a:solidFill>
                <a:effectLst/>
                <a:uLnTx/>
                <a:uFillTx/>
              </a:rPr>
              <a:t>Your Retirement Income </a:t>
            </a:r>
          </a:p>
        </p:txBody>
      </p:sp>
    </p:spTree>
    <p:extLst>
      <p:ext uri="{BB962C8B-B14F-4D97-AF65-F5344CB8AC3E}">
        <p14:creationId xmlns:p14="http://schemas.microsoft.com/office/powerpoint/2010/main" val="38245217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C94546C-E8D5-414A-A31E-16D37FC81D2B}"/>
              </a:ext>
            </a:extLst>
          </p:cNvPr>
          <p:cNvSpPr>
            <a:spLocks noGrp="1"/>
          </p:cNvSpPr>
          <p:nvPr>
            <p:ph type="body" sz="quarter" idx="26"/>
          </p:nvPr>
        </p:nvSpPr>
        <p:spPr/>
        <p:txBody>
          <a:bodyPr/>
          <a:lstStyle/>
          <a:p>
            <a:endParaRPr lang="en-US"/>
          </a:p>
        </p:txBody>
      </p:sp>
      <p:sp>
        <p:nvSpPr>
          <p:cNvPr id="5" name="Slide Number Placeholder 4">
            <a:extLst>
              <a:ext uri="{FF2B5EF4-FFF2-40B4-BE49-F238E27FC236}">
                <a16:creationId xmlns:a16="http://schemas.microsoft.com/office/drawing/2014/main" id="{60481512-5C54-44E9-9A9D-E5EBE0D4CC9C}"/>
              </a:ext>
            </a:extLst>
          </p:cNvPr>
          <p:cNvSpPr>
            <a:spLocks noGrp="1"/>
          </p:cNvSpPr>
          <p:nvPr>
            <p:ph type="sldNum" sz="quarter" idx="10"/>
          </p:nvPr>
        </p:nvSpPr>
        <p:spPr/>
        <p:txBody>
          <a:bodyPr/>
          <a:lstStyle/>
          <a:p>
            <a:fld id="{8DEE4CCE-E124-4EEF-808B-DF88997C2318}" type="slidenum">
              <a:rPr lang="en-US" smtClean="0"/>
              <a:t>24</a:t>
            </a:fld>
            <a:endParaRPr lang="en-US" dirty="0"/>
          </a:p>
        </p:txBody>
      </p:sp>
      <p:sp>
        <p:nvSpPr>
          <p:cNvPr id="9" name="Title 4">
            <a:extLst>
              <a:ext uri="{FF2B5EF4-FFF2-40B4-BE49-F238E27FC236}">
                <a16:creationId xmlns:a16="http://schemas.microsoft.com/office/drawing/2014/main" id="{F556896F-1B57-4AED-AD26-8DF7A2D4CF67}"/>
              </a:ext>
            </a:extLst>
          </p:cNvPr>
          <p:cNvSpPr>
            <a:spLocks noGrp="1"/>
          </p:cNvSpPr>
          <p:nvPr>
            <p:ph type="title"/>
          </p:nvPr>
        </p:nvSpPr>
        <p:spPr>
          <a:xfrm>
            <a:off x="274320" y="210312"/>
            <a:ext cx="6400800" cy="411480"/>
          </a:xfrm>
        </p:spPr>
        <p:txBody>
          <a:bodyPr/>
          <a:lstStyle/>
          <a:p>
            <a:r>
              <a:rPr kumimoji="1" lang="en-US" dirty="0">
                <a:solidFill>
                  <a:srgbClr val="005598"/>
                </a:solidFill>
                <a:ea typeface="Geneva" pitchFamily="80" charset="-128"/>
                <a:cs typeface="Geneva" pitchFamily="80" charset="-128"/>
              </a:rPr>
              <a:t>3. Understand Potential Retirement Income Sources</a:t>
            </a:r>
            <a:br>
              <a:rPr kumimoji="1" lang="en-US" sz="2800" dirty="0">
                <a:solidFill>
                  <a:srgbClr val="005598"/>
                </a:solidFill>
                <a:ea typeface="Geneva" pitchFamily="80" charset="-128"/>
                <a:cs typeface="Geneva" pitchFamily="80" charset="-128"/>
              </a:rPr>
            </a:br>
            <a:br>
              <a:rPr lang="en-US" sz="3600" b="0" dirty="0">
                <a:solidFill>
                  <a:srgbClr val="005598"/>
                </a:solidFill>
              </a:rPr>
            </a:br>
            <a:endParaRPr lang="en-US" sz="3200" dirty="0"/>
          </a:p>
        </p:txBody>
      </p:sp>
      <p:sp>
        <p:nvSpPr>
          <p:cNvPr id="22" name="Text Placeholder 1">
            <a:extLst>
              <a:ext uri="{FF2B5EF4-FFF2-40B4-BE49-F238E27FC236}">
                <a16:creationId xmlns:a16="http://schemas.microsoft.com/office/drawing/2014/main" id="{63030D26-85C7-4489-8804-CA290163566F}"/>
              </a:ext>
            </a:extLst>
          </p:cNvPr>
          <p:cNvSpPr>
            <a:spLocks noGrp="1"/>
          </p:cNvSpPr>
          <p:nvPr>
            <p:ph type="body" sz="quarter" idx="14"/>
          </p:nvPr>
        </p:nvSpPr>
        <p:spPr>
          <a:xfrm>
            <a:off x="274320" y="1620012"/>
            <a:ext cx="7772400" cy="548640"/>
          </a:xfrm>
        </p:spPr>
        <p:txBody>
          <a:bodyPr/>
          <a:lstStyle/>
          <a:p>
            <a:pPr>
              <a:spcAft>
                <a:spcPct val="0"/>
              </a:spcAft>
            </a:pPr>
            <a:r>
              <a:rPr lang="en-US" dirty="0">
                <a:ea typeface="Geneva" pitchFamily="32" charset="-128"/>
              </a:rPr>
              <a:t>Each one has a unique set of characteristics and risks. </a:t>
            </a:r>
          </a:p>
        </p:txBody>
      </p:sp>
      <p:pic>
        <p:nvPicPr>
          <p:cNvPr id="19" name="Picture 18" descr="Candid_Camera_shadow.png">
            <a:extLst>
              <a:ext uri="{FF2B5EF4-FFF2-40B4-BE49-F238E27FC236}">
                <a16:creationId xmlns:a16="http://schemas.microsoft.com/office/drawing/2014/main" id="{3713B8FA-D0F3-4CE7-BA10-EE9EEFE428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935636" y="3838574"/>
            <a:ext cx="7953532" cy="2041382"/>
          </a:xfrm>
          <a:prstGeom prst="rect">
            <a:avLst/>
          </a:prstGeom>
        </p:spPr>
      </p:pic>
      <p:grpSp>
        <p:nvGrpSpPr>
          <p:cNvPr id="20" name="Group 19">
            <a:extLst>
              <a:ext uri="{FF2B5EF4-FFF2-40B4-BE49-F238E27FC236}">
                <a16:creationId xmlns:a16="http://schemas.microsoft.com/office/drawing/2014/main" id="{14E07F88-7A0B-49C7-9FCA-4876B76A1C1E}"/>
              </a:ext>
            </a:extLst>
          </p:cNvPr>
          <p:cNvGrpSpPr/>
          <p:nvPr/>
        </p:nvGrpSpPr>
        <p:grpSpPr bwMode="gray">
          <a:xfrm>
            <a:off x="1401422" y="2122992"/>
            <a:ext cx="6454511" cy="3137271"/>
            <a:chOff x="1542099" y="1847305"/>
            <a:chExt cx="6454511" cy="3137271"/>
          </a:xfrm>
          <a:solidFill>
            <a:srgbClr val="EDE7DE"/>
          </a:solidFill>
        </p:grpSpPr>
        <p:sp>
          <p:nvSpPr>
            <p:cNvPr id="21" name="Rectangle 20">
              <a:extLst>
                <a:ext uri="{FF2B5EF4-FFF2-40B4-BE49-F238E27FC236}">
                  <a16:creationId xmlns:a16="http://schemas.microsoft.com/office/drawing/2014/main" id="{F92CA2C1-ECAC-41F0-85A3-8E1716DEA28D}"/>
                </a:ext>
              </a:extLst>
            </p:cNvPr>
            <p:cNvSpPr/>
            <p:nvPr/>
          </p:nvSpPr>
          <p:spPr bwMode="gray">
            <a:xfrm>
              <a:off x="1543347" y="1847305"/>
              <a:ext cx="1618488" cy="1569127"/>
            </a:xfrm>
            <a:prstGeom prst="rect">
              <a:avLst/>
            </a:prstGeom>
            <a:solidFill>
              <a:srgbClr val="D9D9D9"/>
            </a:solidFill>
            <a:ln w="12700">
              <a:solidFill>
                <a:srgbClr val="FFFFFF"/>
              </a:solidFill>
              <a:prstDash val="solid"/>
              <a:miter lim="800000"/>
            </a:ln>
            <a:ex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8" name="Rectangle 27">
              <a:extLst>
                <a:ext uri="{FF2B5EF4-FFF2-40B4-BE49-F238E27FC236}">
                  <a16:creationId xmlns:a16="http://schemas.microsoft.com/office/drawing/2014/main" id="{1E3054E3-7DDB-4A37-9555-378AD8BB70D0}"/>
                </a:ext>
              </a:extLst>
            </p:cNvPr>
            <p:cNvSpPr/>
            <p:nvPr/>
          </p:nvSpPr>
          <p:spPr bwMode="gray">
            <a:xfrm>
              <a:off x="3160886" y="1850416"/>
              <a:ext cx="1618488" cy="1569127"/>
            </a:xfrm>
            <a:prstGeom prst="rect">
              <a:avLst/>
            </a:prstGeom>
            <a:solidFill>
              <a:srgbClr val="D9D9D9"/>
            </a:solidFill>
            <a:ln w="12700">
              <a:solidFill>
                <a:srgbClr val="FFFFFF"/>
              </a:solidFill>
              <a:prstDash val="solid"/>
              <a:miter lim="800000"/>
            </a:ln>
            <a:ex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9" name="Rectangle 28">
              <a:extLst>
                <a:ext uri="{FF2B5EF4-FFF2-40B4-BE49-F238E27FC236}">
                  <a16:creationId xmlns:a16="http://schemas.microsoft.com/office/drawing/2014/main" id="{17F19E2D-79F6-4057-8D31-F066528DC07D}"/>
                </a:ext>
              </a:extLst>
            </p:cNvPr>
            <p:cNvSpPr/>
            <p:nvPr/>
          </p:nvSpPr>
          <p:spPr bwMode="gray">
            <a:xfrm>
              <a:off x="4776375" y="1850530"/>
              <a:ext cx="1618488" cy="1569127"/>
            </a:xfrm>
            <a:prstGeom prst="rect">
              <a:avLst/>
            </a:prstGeom>
            <a:solidFill>
              <a:srgbClr val="D9D9D9"/>
            </a:solidFill>
            <a:ln w="12700">
              <a:solidFill>
                <a:srgbClr val="FFFFFF"/>
              </a:solidFill>
              <a:prstDash val="solid"/>
              <a:miter lim="800000"/>
            </a:ln>
            <a:ex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0" name="Rectangle 29">
              <a:extLst>
                <a:ext uri="{FF2B5EF4-FFF2-40B4-BE49-F238E27FC236}">
                  <a16:creationId xmlns:a16="http://schemas.microsoft.com/office/drawing/2014/main" id="{87718DE2-FA8A-4ECC-A2A6-5CB75831887E}"/>
                </a:ext>
              </a:extLst>
            </p:cNvPr>
            <p:cNvSpPr/>
            <p:nvPr/>
          </p:nvSpPr>
          <p:spPr bwMode="gray">
            <a:xfrm>
              <a:off x="6376989" y="1847623"/>
              <a:ext cx="1618488" cy="1569127"/>
            </a:xfrm>
            <a:prstGeom prst="rect">
              <a:avLst/>
            </a:prstGeom>
            <a:solidFill>
              <a:srgbClr val="D9D9D9"/>
            </a:solidFill>
            <a:ln w="12700">
              <a:solidFill>
                <a:srgbClr val="FFFFFF"/>
              </a:solidFill>
              <a:prstDash val="solid"/>
              <a:miter lim="800000"/>
            </a:ln>
            <a:ex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1" name="Rectangle 30">
              <a:extLst>
                <a:ext uri="{FF2B5EF4-FFF2-40B4-BE49-F238E27FC236}">
                  <a16:creationId xmlns:a16="http://schemas.microsoft.com/office/drawing/2014/main" id="{2A04E97D-1807-4790-8F4A-22CE9E6E26B9}"/>
                </a:ext>
              </a:extLst>
            </p:cNvPr>
            <p:cNvSpPr/>
            <p:nvPr/>
          </p:nvSpPr>
          <p:spPr bwMode="gray">
            <a:xfrm>
              <a:off x="1542099" y="3410192"/>
              <a:ext cx="1618488" cy="1569127"/>
            </a:xfrm>
            <a:prstGeom prst="rect">
              <a:avLst/>
            </a:prstGeom>
            <a:solidFill>
              <a:srgbClr val="D9D9D9"/>
            </a:solidFill>
            <a:ln w="12700">
              <a:solidFill>
                <a:srgbClr val="FFFFFF"/>
              </a:solidFill>
              <a:prstDash val="solid"/>
              <a:miter lim="800000"/>
            </a:ln>
            <a:ex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2" name="Rectangle 31">
              <a:extLst>
                <a:ext uri="{FF2B5EF4-FFF2-40B4-BE49-F238E27FC236}">
                  <a16:creationId xmlns:a16="http://schemas.microsoft.com/office/drawing/2014/main" id="{9245A6DC-DAC2-4E42-A986-526EE08EF6CD}"/>
                </a:ext>
              </a:extLst>
            </p:cNvPr>
            <p:cNvSpPr/>
            <p:nvPr/>
          </p:nvSpPr>
          <p:spPr bwMode="gray">
            <a:xfrm>
              <a:off x="3160923" y="3415449"/>
              <a:ext cx="1618488" cy="1569127"/>
            </a:xfrm>
            <a:prstGeom prst="rect">
              <a:avLst/>
            </a:prstGeom>
            <a:solidFill>
              <a:srgbClr val="D9D9D9"/>
            </a:solidFill>
            <a:ln w="12700">
              <a:solidFill>
                <a:srgbClr val="FFFFFF"/>
              </a:solidFill>
              <a:prstDash val="solid"/>
              <a:miter lim="800000"/>
            </a:ln>
            <a:ex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3" name="Rectangle 32">
              <a:extLst>
                <a:ext uri="{FF2B5EF4-FFF2-40B4-BE49-F238E27FC236}">
                  <a16:creationId xmlns:a16="http://schemas.microsoft.com/office/drawing/2014/main" id="{A7DB8DD4-E836-4834-A455-40B7EFBDC095}"/>
                </a:ext>
              </a:extLst>
            </p:cNvPr>
            <p:cNvSpPr/>
            <p:nvPr/>
          </p:nvSpPr>
          <p:spPr bwMode="gray">
            <a:xfrm>
              <a:off x="4777508" y="3415310"/>
              <a:ext cx="1618488" cy="1569127"/>
            </a:xfrm>
            <a:prstGeom prst="rect">
              <a:avLst/>
            </a:prstGeom>
            <a:solidFill>
              <a:srgbClr val="D9D9D9"/>
            </a:solidFill>
            <a:ln w="12700">
              <a:solidFill>
                <a:srgbClr val="FFFFFF"/>
              </a:solidFill>
              <a:prstDash val="solid"/>
              <a:miter lim="800000"/>
            </a:ln>
            <a:ex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4" name="Rectangle 33">
              <a:extLst>
                <a:ext uri="{FF2B5EF4-FFF2-40B4-BE49-F238E27FC236}">
                  <a16:creationId xmlns:a16="http://schemas.microsoft.com/office/drawing/2014/main" id="{35A1CC9B-C46C-4450-885B-95AAB41E3B9D}"/>
                </a:ext>
              </a:extLst>
            </p:cNvPr>
            <p:cNvSpPr/>
            <p:nvPr/>
          </p:nvSpPr>
          <p:spPr bwMode="gray">
            <a:xfrm>
              <a:off x="6378122" y="3410510"/>
              <a:ext cx="1618488" cy="1569127"/>
            </a:xfrm>
            <a:prstGeom prst="rect">
              <a:avLst/>
            </a:prstGeom>
            <a:solidFill>
              <a:srgbClr val="D9D9D9"/>
            </a:solidFill>
            <a:ln w="12700">
              <a:solidFill>
                <a:srgbClr val="FFFFFF"/>
              </a:solidFill>
              <a:prstDash val="solid"/>
              <a:miter lim="800000"/>
            </a:ln>
            <a:ex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sp>
        <p:nvSpPr>
          <p:cNvPr id="35" name="Rectangle 34">
            <a:extLst>
              <a:ext uri="{FF2B5EF4-FFF2-40B4-BE49-F238E27FC236}">
                <a16:creationId xmlns:a16="http://schemas.microsoft.com/office/drawing/2014/main" id="{836A5905-2006-4CBF-8666-DF4084AFCF48}"/>
              </a:ext>
            </a:extLst>
          </p:cNvPr>
          <p:cNvSpPr/>
          <p:nvPr/>
        </p:nvSpPr>
        <p:spPr bwMode="gray">
          <a:xfrm>
            <a:off x="1390947" y="2124419"/>
            <a:ext cx="1618488" cy="1569127"/>
          </a:xfrm>
          <a:prstGeom prst="rect">
            <a:avLst/>
          </a:prstGeom>
          <a:solidFill>
            <a:srgbClr val="005598"/>
          </a:solidFill>
          <a:ln w="19050">
            <a:solidFill>
              <a:srgbClr val="FFFFFF"/>
            </a:solidFill>
            <a:prstDash val="solid"/>
            <a:miter lim="800000"/>
          </a:ln>
          <a:ex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6" name="Rectangle 35">
            <a:extLst>
              <a:ext uri="{FF2B5EF4-FFF2-40B4-BE49-F238E27FC236}">
                <a16:creationId xmlns:a16="http://schemas.microsoft.com/office/drawing/2014/main" id="{F6EC9EA6-1A61-4B07-82EA-4EDFB476FF6C}"/>
              </a:ext>
            </a:extLst>
          </p:cNvPr>
          <p:cNvSpPr/>
          <p:nvPr/>
        </p:nvSpPr>
        <p:spPr bwMode="gray">
          <a:xfrm>
            <a:off x="3008486" y="2124419"/>
            <a:ext cx="1618488" cy="1569127"/>
          </a:xfrm>
          <a:prstGeom prst="rect">
            <a:avLst/>
          </a:prstGeom>
          <a:solidFill>
            <a:srgbClr val="005598"/>
          </a:solidFill>
          <a:ln w="19050">
            <a:solidFill>
              <a:srgbClr val="FFFFFF"/>
            </a:solidFill>
            <a:prstDash val="solid"/>
            <a:miter lim="800000"/>
          </a:ln>
          <a:ex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7" name="Rectangle 36">
            <a:extLst>
              <a:ext uri="{FF2B5EF4-FFF2-40B4-BE49-F238E27FC236}">
                <a16:creationId xmlns:a16="http://schemas.microsoft.com/office/drawing/2014/main" id="{9041D9FB-2DFB-430A-82C1-80D224B7E917}"/>
              </a:ext>
            </a:extLst>
          </p:cNvPr>
          <p:cNvSpPr/>
          <p:nvPr/>
        </p:nvSpPr>
        <p:spPr bwMode="gray">
          <a:xfrm>
            <a:off x="4623975" y="2124419"/>
            <a:ext cx="1618488" cy="1569127"/>
          </a:xfrm>
          <a:prstGeom prst="rect">
            <a:avLst/>
          </a:prstGeom>
          <a:solidFill>
            <a:srgbClr val="005598"/>
          </a:solidFill>
          <a:ln w="19050">
            <a:solidFill>
              <a:srgbClr val="FFFFFF"/>
            </a:solidFill>
            <a:prstDash val="solid"/>
            <a:miter lim="800000"/>
          </a:ln>
          <a:ex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8" name="Rectangle 37">
            <a:extLst>
              <a:ext uri="{FF2B5EF4-FFF2-40B4-BE49-F238E27FC236}">
                <a16:creationId xmlns:a16="http://schemas.microsoft.com/office/drawing/2014/main" id="{2BA38286-BF80-4320-90A8-AC0DA254CFB6}"/>
              </a:ext>
            </a:extLst>
          </p:cNvPr>
          <p:cNvSpPr/>
          <p:nvPr/>
        </p:nvSpPr>
        <p:spPr bwMode="gray">
          <a:xfrm>
            <a:off x="6225155" y="2124419"/>
            <a:ext cx="1618488" cy="1569127"/>
          </a:xfrm>
          <a:prstGeom prst="rect">
            <a:avLst/>
          </a:prstGeom>
          <a:solidFill>
            <a:srgbClr val="005598"/>
          </a:solidFill>
          <a:ln w="19050">
            <a:solidFill>
              <a:srgbClr val="FFFFFF"/>
            </a:solidFill>
            <a:prstDash val="solid"/>
            <a:miter lim="800000"/>
          </a:ln>
          <a:ex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9" name="Rectangle 38">
            <a:extLst>
              <a:ext uri="{FF2B5EF4-FFF2-40B4-BE49-F238E27FC236}">
                <a16:creationId xmlns:a16="http://schemas.microsoft.com/office/drawing/2014/main" id="{433B78A0-FB42-4996-A613-12253206E2F7}"/>
              </a:ext>
            </a:extLst>
          </p:cNvPr>
          <p:cNvSpPr/>
          <p:nvPr/>
        </p:nvSpPr>
        <p:spPr bwMode="gray">
          <a:xfrm>
            <a:off x="1389699" y="3704115"/>
            <a:ext cx="1618488" cy="1569127"/>
          </a:xfrm>
          <a:prstGeom prst="rect">
            <a:avLst/>
          </a:prstGeom>
          <a:solidFill>
            <a:srgbClr val="005598"/>
          </a:solidFill>
          <a:ln w="19050">
            <a:solidFill>
              <a:srgbClr val="FFFFFF"/>
            </a:solidFill>
            <a:prstDash val="solid"/>
            <a:miter lim="800000"/>
          </a:ln>
          <a:ex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0" name="Rectangle 39">
            <a:extLst>
              <a:ext uri="{FF2B5EF4-FFF2-40B4-BE49-F238E27FC236}">
                <a16:creationId xmlns:a16="http://schemas.microsoft.com/office/drawing/2014/main" id="{B815EFCF-2FA7-4413-A208-0596A98528A8}"/>
              </a:ext>
            </a:extLst>
          </p:cNvPr>
          <p:cNvSpPr/>
          <p:nvPr/>
        </p:nvSpPr>
        <p:spPr bwMode="gray">
          <a:xfrm>
            <a:off x="3008523" y="3704115"/>
            <a:ext cx="1618488" cy="1569127"/>
          </a:xfrm>
          <a:prstGeom prst="rect">
            <a:avLst/>
          </a:prstGeom>
          <a:solidFill>
            <a:srgbClr val="005598"/>
          </a:solidFill>
          <a:ln w="19050">
            <a:solidFill>
              <a:srgbClr val="FFFFFF"/>
            </a:solidFill>
            <a:prstDash val="solid"/>
            <a:miter lim="800000"/>
          </a:ln>
          <a:ex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1" name="Rectangle 40">
            <a:extLst>
              <a:ext uri="{FF2B5EF4-FFF2-40B4-BE49-F238E27FC236}">
                <a16:creationId xmlns:a16="http://schemas.microsoft.com/office/drawing/2014/main" id="{C8E0B0DC-D5AE-4D04-98EF-CDE383E7605D}"/>
              </a:ext>
            </a:extLst>
          </p:cNvPr>
          <p:cNvSpPr/>
          <p:nvPr/>
        </p:nvSpPr>
        <p:spPr bwMode="gray">
          <a:xfrm>
            <a:off x="4625108" y="3704115"/>
            <a:ext cx="1618488" cy="1569127"/>
          </a:xfrm>
          <a:prstGeom prst="rect">
            <a:avLst/>
          </a:prstGeom>
          <a:solidFill>
            <a:srgbClr val="005598"/>
          </a:solidFill>
          <a:ln w="19050">
            <a:solidFill>
              <a:srgbClr val="FFFFFF"/>
            </a:solidFill>
            <a:prstDash val="solid"/>
            <a:miter lim="800000"/>
          </a:ln>
          <a:ex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2" name="Rectangle 41">
            <a:extLst>
              <a:ext uri="{FF2B5EF4-FFF2-40B4-BE49-F238E27FC236}">
                <a16:creationId xmlns:a16="http://schemas.microsoft.com/office/drawing/2014/main" id="{9976BBBA-4BB5-4A3F-B324-8C24CA8DFD5A}"/>
              </a:ext>
            </a:extLst>
          </p:cNvPr>
          <p:cNvSpPr/>
          <p:nvPr/>
        </p:nvSpPr>
        <p:spPr bwMode="gray">
          <a:xfrm>
            <a:off x="6225155" y="3704115"/>
            <a:ext cx="1618488" cy="1569127"/>
          </a:xfrm>
          <a:prstGeom prst="rect">
            <a:avLst/>
          </a:prstGeom>
          <a:solidFill>
            <a:srgbClr val="005598"/>
          </a:solidFill>
          <a:ln w="19050">
            <a:solidFill>
              <a:srgbClr val="FFFFFF"/>
            </a:solidFill>
            <a:prstDash val="solid"/>
            <a:miter lim="800000"/>
          </a:ln>
          <a:ex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3" name="Rectangle 42">
            <a:extLst>
              <a:ext uri="{FF2B5EF4-FFF2-40B4-BE49-F238E27FC236}">
                <a16:creationId xmlns:a16="http://schemas.microsoft.com/office/drawing/2014/main" id="{EA522AB6-B698-4CAE-8EC3-F61E4872D8F9}"/>
              </a:ext>
            </a:extLst>
          </p:cNvPr>
          <p:cNvSpPr/>
          <p:nvPr/>
        </p:nvSpPr>
        <p:spPr bwMode="gray">
          <a:xfrm>
            <a:off x="1400799" y="2138389"/>
            <a:ext cx="6445771" cy="3132944"/>
          </a:xfrm>
          <a:prstGeom prst="rect">
            <a:avLst/>
          </a:prstGeom>
          <a:solidFill>
            <a:srgbClr val="005598"/>
          </a:solidFill>
          <a:ln>
            <a:noFill/>
          </a:ln>
          <a:ex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52" name="TextBox 51">
            <a:extLst>
              <a:ext uri="{FF2B5EF4-FFF2-40B4-BE49-F238E27FC236}">
                <a16:creationId xmlns:a16="http://schemas.microsoft.com/office/drawing/2014/main" id="{01FF873C-DDC5-47D7-89E3-408096447C3F}"/>
              </a:ext>
            </a:extLst>
          </p:cNvPr>
          <p:cNvSpPr txBox="1"/>
          <p:nvPr/>
        </p:nvSpPr>
        <p:spPr bwMode="gray">
          <a:xfrm>
            <a:off x="3159592" y="3684651"/>
            <a:ext cx="3837937" cy="492443"/>
          </a:xfrm>
          <a:prstGeom prst="rect">
            <a:avLst/>
          </a:prstGeom>
          <a:noFill/>
        </p:spPr>
        <p:txBody>
          <a:bodyPr wrap="square" lIns="0" tIns="0" rIns="0" bIns="0" rtlCol="0">
            <a:spAutoFit/>
          </a:bodyPr>
          <a:lstStyle>
            <a:defPPr>
              <a:defRPr lang="en-US"/>
            </a:defPPr>
            <a:lvl1pPr>
              <a:defRPr sz="2800">
                <a:solidFill>
                  <a:schemeClr val="bg1"/>
                </a:solidFill>
                <a:latin typeface="TradeGothic Bold" pitchFamily="34" charset="0"/>
              </a:defRPr>
            </a:lvl1pPr>
          </a:lstStyle>
          <a:p>
            <a:pPr algn="ctr"/>
            <a:r>
              <a:rPr lang="en-US" sz="3200" b="1" dirty="0">
                <a:solidFill>
                  <a:srgbClr val="82BC00"/>
                </a:solidFill>
                <a:latin typeface="Arial"/>
              </a:rPr>
              <a:t>= $??,??? per year</a:t>
            </a:r>
          </a:p>
        </p:txBody>
      </p:sp>
      <p:sp>
        <p:nvSpPr>
          <p:cNvPr id="53" name="TextBox 52">
            <a:extLst>
              <a:ext uri="{FF2B5EF4-FFF2-40B4-BE49-F238E27FC236}">
                <a16:creationId xmlns:a16="http://schemas.microsoft.com/office/drawing/2014/main" id="{53B3C203-6EAC-451A-864E-DB550F8CBDB2}"/>
              </a:ext>
            </a:extLst>
          </p:cNvPr>
          <p:cNvSpPr txBox="1"/>
          <p:nvPr/>
        </p:nvSpPr>
        <p:spPr bwMode="gray">
          <a:xfrm>
            <a:off x="2232212" y="3109163"/>
            <a:ext cx="4787154" cy="492443"/>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FFFF"/>
                </a:solidFill>
                <a:effectLst/>
                <a:uLnTx/>
                <a:uFillTx/>
              </a:rPr>
              <a:t>Your Retirement Income </a:t>
            </a:r>
          </a:p>
        </p:txBody>
      </p:sp>
      <p:sp>
        <p:nvSpPr>
          <p:cNvPr id="54" name="Rectangle 53">
            <a:extLst>
              <a:ext uri="{FF2B5EF4-FFF2-40B4-BE49-F238E27FC236}">
                <a16:creationId xmlns:a16="http://schemas.microsoft.com/office/drawing/2014/main" id="{A21FABBF-893B-4442-9E4D-D6CE9D95263A}"/>
              </a:ext>
            </a:extLst>
          </p:cNvPr>
          <p:cNvSpPr/>
          <p:nvPr/>
        </p:nvSpPr>
        <p:spPr bwMode="gray">
          <a:xfrm>
            <a:off x="432440" y="5059954"/>
            <a:ext cx="926173" cy="897926"/>
          </a:xfrm>
          <a:prstGeom prst="rect">
            <a:avLst/>
          </a:prstGeom>
          <a:solidFill>
            <a:srgbClr val="005598"/>
          </a:solidFill>
          <a:ln w="19050">
            <a:solidFill>
              <a:srgbClr val="004FA6"/>
            </a:solidFill>
            <a:prstDash val="solid"/>
            <a:miter lim="800000"/>
          </a:ln>
          <a:ex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55" name="Rectangle 54">
            <a:extLst>
              <a:ext uri="{FF2B5EF4-FFF2-40B4-BE49-F238E27FC236}">
                <a16:creationId xmlns:a16="http://schemas.microsoft.com/office/drawing/2014/main" id="{75BA2C0B-710D-4174-BB88-88720385953C}"/>
              </a:ext>
            </a:extLst>
          </p:cNvPr>
          <p:cNvSpPr/>
          <p:nvPr/>
        </p:nvSpPr>
        <p:spPr bwMode="gray">
          <a:xfrm>
            <a:off x="1505931" y="5058279"/>
            <a:ext cx="926173" cy="897926"/>
          </a:xfrm>
          <a:prstGeom prst="rect">
            <a:avLst/>
          </a:prstGeom>
          <a:solidFill>
            <a:srgbClr val="005598"/>
          </a:solidFill>
          <a:ln w="19050">
            <a:solidFill>
              <a:srgbClr val="004FA6"/>
            </a:solidFill>
            <a:prstDash val="solid"/>
            <a:miter lim="800000"/>
          </a:ln>
          <a:ex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56" name="Rectangle 55">
            <a:extLst>
              <a:ext uri="{FF2B5EF4-FFF2-40B4-BE49-F238E27FC236}">
                <a16:creationId xmlns:a16="http://schemas.microsoft.com/office/drawing/2014/main" id="{888F0822-9CF1-43B2-B47E-2C46217A41BE}"/>
              </a:ext>
            </a:extLst>
          </p:cNvPr>
          <p:cNvSpPr/>
          <p:nvPr/>
        </p:nvSpPr>
        <p:spPr bwMode="gray">
          <a:xfrm>
            <a:off x="2565774" y="5056604"/>
            <a:ext cx="926173" cy="897926"/>
          </a:xfrm>
          <a:prstGeom prst="rect">
            <a:avLst/>
          </a:prstGeom>
          <a:solidFill>
            <a:srgbClr val="005598"/>
          </a:solidFill>
          <a:ln w="19050">
            <a:solidFill>
              <a:srgbClr val="004FA6"/>
            </a:solidFill>
            <a:prstDash val="solid"/>
            <a:miter lim="800000"/>
          </a:ln>
          <a:ex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57" name="Rectangle 56">
            <a:extLst>
              <a:ext uri="{FF2B5EF4-FFF2-40B4-BE49-F238E27FC236}">
                <a16:creationId xmlns:a16="http://schemas.microsoft.com/office/drawing/2014/main" id="{1709A95B-B2B3-43D8-A6B2-CF546CDD9BE7}"/>
              </a:ext>
            </a:extLst>
          </p:cNvPr>
          <p:cNvSpPr/>
          <p:nvPr/>
        </p:nvSpPr>
        <p:spPr bwMode="gray">
          <a:xfrm>
            <a:off x="3625617" y="5054929"/>
            <a:ext cx="926173" cy="897926"/>
          </a:xfrm>
          <a:prstGeom prst="rect">
            <a:avLst/>
          </a:prstGeom>
          <a:solidFill>
            <a:srgbClr val="005598"/>
          </a:solidFill>
          <a:ln w="19050">
            <a:solidFill>
              <a:srgbClr val="004FA6"/>
            </a:solidFill>
            <a:prstDash val="solid"/>
            <a:miter lim="800000"/>
          </a:ln>
          <a:ex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58" name="Rectangle 57">
            <a:extLst>
              <a:ext uri="{FF2B5EF4-FFF2-40B4-BE49-F238E27FC236}">
                <a16:creationId xmlns:a16="http://schemas.microsoft.com/office/drawing/2014/main" id="{809538E5-5444-49CD-B031-3CCA5CB144ED}"/>
              </a:ext>
            </a:extLst>
          </p:cNvPr>
          <p:cNvSpPr/>
          <p:nvPr/>
        </p:nvSpPr>
        <p:spPr bwMode="gray">
          <a:xfrm>
            <a:off x="4685460" y="5053254"/>
            <a:ext cx="926173" cy="897926"/>
          </a:xfrm>
          <a:prstGeom prst="rect">
            <a:avLst/>
          </a:prstGeom>
          <a:solidFill>
            <a:srgbClr val="005598"/>
          </a:solidFill>
          <a:ln w="19050">
            <a:solidFill>
              <a:srgbClr val="004FA6"/>
            </a:solidFill>
            <a:prstDash val="solid"/>
            <a:miter lim="800000"/>
          </a:ln>
          <a:ex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endParaRPr>
          </a:p>
        </p:txBody>
      </p:sp>
      <p:sp>
        <p:nvSpPr>
          <p:cNvPr id="59" name="Rectangle 58">
            <a:extLst>
              <a:ext uri="{FF2B5EF4-FFF2-40B4-BE49-F238E27FC236}">
                <a16:creationId xmlns:a16="http://schemas.microsoft.com/office/drawing/2014/main" id="{BA86D3B2-BBAB-44B3-B649-58185E8A93DE}"/>
              </a:ext>
            </a:extLst>
          </p:cNvPr>
          <p:cNvSpPr/>
          <p:nvPr/>
        </p:nvSpPr>
        <p:spPr bwMode="gray">
          <a:xfrm>
            <a:off x="5745303" y="5051579"/>
            <a:ext cx="926173" cy="897926"/>
          </a:xfrm>
          <a:prstGeom prst="rect">
            <a:avLst/>
          </a:prstGeom>
          <a:solidFill>
            <a:srgbClr val="005598"/>
          </a:solidFill>
          <a:ln w="19050">
            <a:solidFill>
              <a:srgbClr val="004FA6"/>
            </a:solidFill>
            <a:prstDash val="solid"/>
            <a:miter lim="800000"/>
          </a:ln>
          <a:ex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60" name="Rectangle 59">
            <a:extLst>
              <a:ext uri="{FF2B5EF4-FFF2-40B4-BE49-F238E27FC236}">
                <a16:creationId xmlns:a16="http://schemas.microsoft.com/office/drawing/2014/main" id="{76E6A82E-EA53-4BED-B83D-096BDA291360}"/>
              </a:ext>
            </a:extLst>
          </p:cNvPr>
          <p:cNvSpPr/>
          <p:nvPr/>
        </p:nvSpPr>
        <p:spPr bwMode="gray">
          <a:xfrm>
            <a:off x="6805146" y="5049904"/>
            <a:ext cx="926173" cy="897926"/>
          </a:xfrm>
          <a:prstGeom prst="rect">
            <a:avLst/>
          </a:prstGeom>
          <a:solidFill>
            <a:srgbClr val="005598"/>
          </a:solidFill>
          <a:ln w="19050">
            <a:solidFill>
              <a:srgbClr val="004FA6"/>
            </a:solidFill>
            <a:prstDash val="solid"/>
            <a:miter lim="800000"/>
          </a:ln>
          <a:ex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61" name="Rectangle 60">
            <a:extLst>
              <a:ext uri="{FF2B5EF4-FFF2-40B4-BE49-F238E27FC236}">
                <a16:creationId xmlns:a16="http://schemas.microsoft.com/office/drawing/2014/main" id="{08A39AD7-F1AA-4169-A1F5-B92A8F7A175B}"/>
              </a:ext>
            </a:extLst>
          </p:cNvPr>
          <p:cNvSpPr/>
          <p:nvPr/>
        </p:nvSpPr>
        <p:spPr bwMode="gray">
          <a:xfrm>
            <a:off x="7871811" y="5048179"/>
            <a:ext cx="926173" cy="897926"/>
          </a:xfrm>
          <a:prstGeom prst="rect">
            <a:avLst/>
          </a:prstGeom>
          <a:solidFill>
            <a:srgbClr val="005598"/>
          </a:solidFill>
          <a:ln w="19050">
            <a:solidFill>
              <a:srgbClr val="004FA6"/>
            </a:solidFill>
            <a:prstDash val="solid"/>
            <a:miter lim="800000"/>
          </a:ln>
          <a:ex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62" name="TextBox 61">
            <a:extLst>
              <a:ext uri="{FF2B5EF4-FFF2-40B4-BE49-F238E27FC236}">
                <a16:creationId xmlns:a16="http://schemas.microsoft.com/office/drawing/2014/main" id="{C56251B9-F872-42E9-9AE2-705651B4BFA6}"/>
              </a:ext>
            </a:extLst>
          </p:cNvPr>
          <p:cNvSpPr txBox="1"/>
          <p:nvPr/>
        </p:nvSpPr>
        <p:spPr bwMode="gray">
          <a:xfrm>
            <a:off x="388094" y="5129935"/>
            <a:ext cx="1017587" cy="73866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FFFFFF"/>
                </a:solidFill>
                <a:effectLst/>
                <a:uLnTx/>
                <a:uFillTx/>
              </a:rPr>
              <a:t>Equity </a:t>
            </a:r>
            <a:br>
              <a:rPr kumimoji="0" lang="en-US" sz="1050" b="1" i="0" u="none" strike="noStrike" kern="0" cap="none" spc="0" normalizeH="0" baseline="0" noProof="0" dirty="0">
                <a:ln>
                  <a:noFill/>
                </a:ln>
                <a:solidFill>
                  <a:srgbClr val="FFFFFF"/>
                </a:solidFill>
                <a:effectLst/>
                <a:uLnTx/>
                <a:uFillTx/>
              </a:rPr>
            </a:br>
            <a:r>
              <a:rPr kumimoji="0" lang="en-US" sz="1050" b="1" i="0" u="none" strike="noStrike" kern="0" cap="none" spc="0" normalizeH="0" baseline="0" noProof="0" dirty="0">
                <a:ln>
                  <a:noFill/>
                </a:ln>
                <a:solidFill>
                  <a:srgbClr val="FFFFFF"/>
                </a:solidFill>
                <a:effectLst/>
                <a:uLnTx/>
                <a:uFillTx/>
              </a:rPr>
              <a:t>Mutual Funds/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FFFFFF"/>
                </a:solidFill>
                <a:effectLst/>
                <a:uLnTx/>
                <a:uFillTx/>
              </a:rPr>
              <a:t>Stocks</a:t>
            </a:r>
          </a:p>
        </p:txBody>
      </p:sp>
      <p:sp>
        <p:nvSpPr>
          <p:cNvPr id="63" name="TextBox 62">
            <a:extLst>
              <a:ext uri="{FF2B5EF4-FFF2-40B4-BE49-F238E27FC236}">
                <a16:creationId xmlns:a16="http://schemas.microsoft.com/office/drawing/2014/main" id="{39C4753B-EB08-48AE-BE4C-386D5A7F5064}"/>
              </a:ext>
            </a:extLst>
          </p:cNvPr>
          <p:cNvSpPr txBox="1"/>
          <p:nvPr/>
        </p:nvSpPr>
        <p:spPr bwMode="gray">
          <a:xfrm>
            <a:off x="1512519" y="5210727"/>
            <a:ext cx="914400" cy="57708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FFFFFF"/>
                </a:solidFill>
                <a:effectLst/>
                <a:uLnTx/>
                <a:uFillTx/>
              </a:rPr>
              <a:t>Social Security/ Pension</a:t>
            </a:r>
          </a:p>
        </p:txBody>
      </p:sp>
      <p:sp>
        <p:nvSpPr>
          <p:cNvPr id="64" name="TextBox 63">
            <a:extLst>
              <a:ext uri="{FF2B5EF4-FFF2-40B4-BE49-F238E27FC236}">
                <a16:creationId xmlns:a16="http://schemas.microsoft.com/office/drawing/2014/main" id="{FA7886FC-CA18-40BA-B890-F249427FDFCF}"/>
              </a:ext>
            </a:extLst>
          </p:cNvPr>
          <p:cNvSpPr txBox="1"/>
          <p:nvPr/>
        </p:nvSpPr>
        <p:spPr bwMode="gray">
          <a:xfrm>
            <a:off x="2579319" y="5210727"/>
            <a:ext cx="914400" cy="57708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FFFFFF"/>
                </a:solidFill>
                <a:effectLst/>
                <a:uLnTx/>
                <a:uFillTx/>
              </a:rPr>
              <a:t>Balanced Mutual Funds</a:t>
            </a:r>
          </a:p>
        </p:txBody>
      </p:sp>
      <p:sp>
        <p:nvSpPr>
          <p:cNvPr id="65" name="TextBox 64">
            <a:extLst>
              <a:ext uri="{FF2B5EF4-FFF2-40B4-BE49-F238E27FC236}">
                <a16:creationId xmlns:a16="http://schemas.microsoft.com/office/drawing/2014/main" id="{3F12ED91-2296-4A30-89B1-A51C0510B5FD}"/>
              </a:ext>
            </a:extLst>
          </p:cNvPr>
          <p:cNvSpPr txBox="1"/>
          <p:nvPr/>
        </p:nvSpPr>
        <p:spPr bwMode="gray">
          <a:xfrm>
            <a:off x="3600941" y="5291518"/>
            <a:ext cx="990599" cy="41549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FFFFFF"/>
                </a:solidFill>
                <a:effectLst/>
                <a:uLnTx/>
                <a:uFillTx/>
              </a:rPr>
              <a:t>Work/ Employment</a:t>
            </a:r>
          </a:p>
        </p:txBody>
      </p:sp>
      <p:sp>
        <p:nvSpPr>
          <p:cNvPr id="66" name="TextBox 65">
            <a:extLst>
              <a:ext uri="{FF2B5EF4-FFF2-40B4-BE49-F238E27FC236}">
                <a16:creationId xmlns:a16="http://schemas.microsoft.com/office/drawing/2014/main" id="{F5B53E2A-B5AC-4B62-A813-F6B5ACE449CE}"/>
              </a:ext>
            </a:extLst>
          </p:cNvPr>
          <p:cNvSpPr txBox="1"/>
          <p:nvPr/>
        </p:nvSpPr>
        <p:spPr bwMode="gray">
          <a:xfrm>
            <a:off x="4693835" y="5299212"/>
            <a:ext cx="914400"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FFFFFF"/>
                </a:solidFill>
                <a:effectLst/>
                <a:uLnTx/>
                <a:uFillTx/>
              </a:rPr>
              <a:t>Variable Annuities</a:t>
            </a:r>
          </a:p>
        </p:txBody>
      </p:sp>
      <p:sp>
        <p:nvSpPr>
          <p:cNvPr id="67" name="TextBox 66">
            <a:extLst>
              <a:ext uri="{FF2B5EF4-FFF2-40B4-BE49-F238E27FC236}">
                <a16:creationId xmlns:a16="http://schemas.microsoft.com/office/drawing/2014/main" id="{62DC8856-874B-4426-B7C7-05ADD910E3FD}"/>
              </a:ext>
            </a:extLst>
          </p:cNvPr>
          <p:cNvSpPr txBox="1"/>
          <p:nvPr/>
        </p:nvSpPr>
        <p:spPr bwMode="gray">
          <a:xfrm>
            <a:off x="5730650" y="5129935"/>
            <a:ext cx="970570" cy="73866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FFFFFF"/>
                </a:solidFill>
                <a:effectLst/>
                <a:uLnTx/>
                <a:uFillTx/>
              </a:rPr>
              <a:t>Bonds/Fixed</a:t>
            </a:r>
            <a:r>
              <a:rPr kumimoji="0" lang="en-US" sz="1050" b="1" i="0" u="none" strike="noStrike" kern="0" cap="none" spc="0" normalizeH="0" baseline="0" noProof="0" dirty="0">
                <a:ln>
                  <a:noFill/>
                </a:ln>
                <a:solidFill>
                  <a:srgbClr val="FFFFFF"/>
                </a:solidFill>
                <a:effectLst/>
                <a:uLnTx/>
                <a:uFillTx/>
              </a:rPr>
              <a:t> Income Mutual Funds</a:t>
            </a:r>
          </a:p>
        </p:txBody>
      </p:sp>
      <p:sp>
        <p:nvSpPr>
          <p:cNvPr id="68" name="TextBox 67">
            <a:extLst>
              <a:ext uri="{FF2B5EF4-FFF2-40B4-BE49-F238E27FC236}">
                <a16:creationId xmlns:a16="http://schemas.microsoft.com/office/drawing/2014/main" id="{72D3B7FF-D089-49A8-B688-EE0660354EEA}"/>
              </a:ext>
            </a:extLst>
          </p:cNvPr>
          <p:cNvSpPr txBox="1"/>
          <p:nvPr/>
        </p:nvSpPr>
        <p:spPr bwMode="gray">
          <a:xfrm>
            <a:off x="6805770" y="5291518"/>
            <a:ext cx="914400" cy="41549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FFFFFF"/>
                </a:solidFill>
                <a:effectLst/>
                <a:uLnTx/>
                <a:uFillTx/>
              </a:rPr>
              <a:t>CDs/Fixed Annuities</a:t>
            </a:r>
          </a:p>
        </p:txBody>
      </p:sp>
      <p:sp>
        <p:nvSpPr>
          <p:cNvPr id="69" name="TextBox 68">
            <a:extLst>
              <a:ext uri="{FF2B5EF4-FFF2-40B4-BE49-F238E27FC236}">
                <a16:creationId xmlns:a16="http://schemas.microsoft.com/office/drawing/2014/main" id="{AADF44D8-ABC8-4F52-A3F7-7A5CD94F3F25}"/>
              </a:ext>
            </a:extLst>
          </p:cNvPr>
          <p:cNvSpPr txBox="1"/>
          <p:nvPr/>
        </p:nvSpPr>
        <p:spPr bwMode="gray">
          <a:xfrm>
            <a:off x="7887119" y="5372309"/>
            <a:ext cx="914400" cy="25391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FFFFFF"/>
                </a:solidFill>
                <a:effectLst/>
                <a:uLnTx/>
                <a:uFillTx/>
              </a:rPr>
              <a:t>Real Estate</a:t>
            </a:r>
          </a:p>
        </p:txBody>
      </p:sp>
    </p:spTree>
    <p:extLst>
      <p:ext uri="{BB962C8B-B14F-4D97-AF65-F5344CB8AC3E}">
        <p14:creationId xmlns:p14="http://schemas.microsoft.com/office/powerpoint/2010/main" val="2917818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750"/>
                                  </p:stCondLst>
                                  <p:childTnLst>
                                    <p:animMotion origin="layout" path="M 5E-6 2.96296E-6 L -0.02518 0.3794 " pathEditMode="relative" rAng="0" ptsTypes="AA">
                                      <p:cBhvr>
                                        <p:cTn id="6" dur="1000" fill="hold"/>
                                        <p:tgtEl>
                                          <p:spTgt spid="35"/>
                                        </p:tgtEl>
                                        <p:attrNameLst>
                                          <p:attrName>ppt_x</p:attrName>
                                          <p:attrName>ppt_y</p:attrName>
                                        </p:attrNameLst>
                                      </p:cBhvr>
                                      <p:rCtr x="-1267" y="18958"/>
                                    </p:animMotion>
                                  </p:childTnLst>
                                </p:cTn>
                              </p:par>
                              <p:par>
                                <p:cTn id="7" presetID="42" presetClass="path" presetSubtype="0" accel="50000" decel="50000" fill="hold" grpId="0" nodeType="withEffect">
                                  <p:stCondLst>
                                    <p:cond delay="750"/>
                                  </p:stCondLst>
                                  <p:childTnLst>
                                    <p:animMotion origin="layout" path="M -4.72222E-6 2.96296E-6 L 0.02796 0.37986 " pathEditMode="relative" rAng="0" ptsTypes="AA">
                                      <p:cBhvr>
                                        <p:cTn id="8" dur="1000" fill="hold"/>
                                        <p:tgtEl>
                                          <p:spTgt spid="36"/>
                                        </p:tgtEl>
                                        <p:attrNameLst>
                                          <p:attrName>ppt_x</p:attrName>
                                          <p:attrName>ppt_y</p:attrName>
                                        </p:attrNameLst>
                                      </p:cBhvr>
                                      <p:rCtr x="1389" y="18981"/>
                                    </p:animMotion>
                                  </p:childTnLst>
                                </p:cTn>
                              </p:par>
                              <p:par>
                                <p:cTn id="9" presetID="42" presetClass="path" presetSubtype="0" accel="50000" decel="50000" fill="hold" grpId="0" nodeType="withEffect">
                                  <p:stCondLst>
                                    <p:cond delay="750"/>
                                  </p:stCondLst>
                                  <p:childTnLst>
                                    <p:animMotion origin="layout" path="M 2.77778E-6 2.96296E-6 L 0.08663 0.3787 " pathEditMode="relative" rAng="0" ptsTypes="AA">
                                      <p:cBhvr>
                                        <p:cTn id="10" dur="1000" fill="hold"/>
                                        <p:tgtEl>
                                          <p:spTgt spid="37"/>
                                        </p:tgtEl>
                                        <p:attrNameLst>
                                          <p:attrName>ppt_x</p:attrName>
                                          <p:attrName>ppt_y</p:attrName>
                                        </p:attrNameLst>
                                      </p:cBhvr>
                                      <p:rCtr x="4323" y="18935"/>
                                    </p:animMotion>
                                  </p:childTnLst>
                                </p:cTn>
                              </p:par>
                              <p:par>
                                <p:cTn id="11" presetID="42" presetClass="path" presetSubtype="0" accel="50000" decel="50000" fill="hold" grpId="0" nodeType="withEffect">
                                  <p:stCondLst>
                                    <p:cond delay="750"/>
                                  </p:stCondLst>
                                  <p:childTnLst>
                                    <p:animMotion origin="layout" path="M -8.33333E-7 1.37405E-6 L 0.14011 0.37451 " pathEditMode="relative" rAng="0" ptsTypes="AA">
                                      <p:cBhvr>
                                        <p:cTn id="12" dur="1000" fill="hold"/>
                                        <p:tgtEl>
                                          <p:spTgt spid="38"/>
                                        </p:tgtEl>
                                        <p:attrNameLst>
                                          <p:attrName>ppt_x</p:attrName>
                                          <p:attrName>ppt_y</p:attrName>
                                        </p:attrNameLst>
                                      </p:cBhvr>
                                      <p:rCtr x="6997" y="18714"/>
                                    </p:animMotion>
                                  </p:childTnLst>
                                </p:cTn>
                              </p:par>
                              <p:par>
                                <p:cTn id="13" presetID="42" presetClass="path" presetSubtype="0" accel="50000" decel="50000" fill="hold" grpId="0" nodeType="withEffect">
                                  <p:stCondLst>
                                    <p:cond delay="750"/>
                                  </p:stCondLst>
                                  <p:childTnLst>
                                    <p:animMotion origin="layout" path="M -1.38889E-6 -1.85185E-6 L -0.14601 0.15209 " pathEditMode="relative" rAng="0" ptsTypes="AA">
                                      <p:cBhvr>
                                        <p:cTn id="14" dur="1000" fill="hold"/>
                                        <p:tgtEl>
                                          <p:spTgt spid="39"/>
                                        </p:tgtEl>
                                        <p:attrNameLst>
                                          <p:attrName>ppt_x</p:attrName>
                                          <p:attrName>ppt_y</p:attrName>
                                        </p:attrNameLst>
                                      </p:cBhvr>
                                      <p:rCtr x="-7309" y="7593"/>
                                    </p:animMotion>
                                  </p:childTnLst>
                                </p:cTn>
                              </p:par>
                              <p:par>
                                <p:cTn id="15" presetID="42" presetClass="path" presetSubtype="0" accel="50000" decel="50000" fill="hold" grpId="0" nodeType="withEffect">
                                  <p:stCondLst>
                                    <p:cond delay="750"/>
                                  </p:stCondLst>
                                  <p:childTnLst>
                                    <p:animMotion origin="layout" path="M -4.72222E-6 3.3395E-6 L -0.08993 0.1494 " pathEditMode="relative" rAng="0" ptsTypes="AA">
                                      <p:cBhvr>
                                        <p:cTn id="16" dur="1000" fill="hold"/>
                                        <p:tgtEl>
                                          <p:spTgt spid="40"/>
                                        </p:tgtEl>
                                        <p:attrNameLst>
                                          <p:attrName>ppt_x</p:attrName>
                                          <p:attrName>ppt_y</p:attrName>
                                        </p:attrNameLst>
                                      </p:cBhvr>
                                      <p:rCtr x="-4497" y="7470"/>
                                    </p:animMotion>
                                  </p:childTnLst>
                                </p:cTn>
                              </p:par>
                              <p:par>
                                <p:cTn id="17" presetID="42" presetClass="path" presetSubtype="0" accel="50000" decel="50000" fill="hold" grpId="0" nodeType="withEffect">
                                  <p:stCondLst>
                                    <p:cond delay="750"/>
                                  </p:stCondLst>
                                  <p:childTnLst>
                                    <p:animMotion origin="layout" path="M -8.33333E-7 -1.85185E-6 L -0.03316 0.14954 " pathEditMode="relative" rAng="0" ptsTypes="AA">
                                      <p:cBhvr>
                                        <p:cTn id="18" dur="1000" fill="hold"/>
                                        <p:tgtEl>
                                          <p:spTgt spid="41"/>
                                        </p:tgtEl>
                                        <p:attrNameLst>
                                          <p:attrName>ppt_x</p:attrName>
                                          <p:attrName>ppt_y</p:attrName>
                                        </p:attrNameLst>
                                      </p:cBhvr>
                                      <p:rCtr x="-1667" y="7477"/>
                                    </p:animMotion>
                                  </p:childTnLst>
                                </p:cTn>
                              </p:par>
                              <p:par>
                                <p:cTn id="19" presetID="42" presetClass="path" presetSubtype="0" accel="50000" decel="50000" fill="hold" grpId="0" nodeType="withEffect">
                                  <p:stCondLst>
                                    <p:cond delay="750"/>
                                  </p:stCondLst>
                                  <p:childTnLst>
                                    <p:animMotion origin="layout" path="M -8.33333E-7 -2.86375E-6 L 0.025 0.14597 " pathEditMode="relative" rAng="0" ptsTypes="AA">
                                      <p:cBhvr>
                                        <p:cTn id="20" dur="1000" fill="hold"/>
                                        <p:tgtEl>
                                          <p:spTgt spid="42"/>
                                        </p:tgtEl>
                                        <p:attrNameLst>
                                          <p:attrName>ppt_x</p:attrName>
                                          <p:attrName>ppt_y</p:attrName>
                                        </p:attrNameLst>
                                      </p:cBhvr>
                                      <p:rCtr x="1250" y="7287"/>
                                    </p:animMotion>
                                  </p:childTnLst>
                                </p:cTn>
                              </p:par>
                              <p:par>
                                <p:cTn id="21" presetID="6" presetClass="emph" presetSubtype="0" fill="hold" grpId="1" nodeType="withEffect">
                                  <p:stCondLst>
                                    <p:cond delay="750"/>
                                  </p:stCondLst>
                                  <p:childTnLst>
                                    <p:animScale>
                                      <p:cBhvr>
                                        <p:cTn id="22" dur="1000" fill="hold"/>
                                        <p:tgtEl>
                                          <p:spTgt spid="36"/>
                                        </p:tgtEl>
                                      </p:cBhvr>
                                      <p:by x="55000" y="55000"/>
                                    </p:animScale>
                                  </p:childTnLst>
                                </p:cTn>
                              </p:par>
                              <p:par>
                                <p:cTn id="23" presetID="6" presetClass="emph" presetSubtype="0" fill="hold" grpId="1" nodeType="withEffect">
                                  <p:stCondLst>
                                    <p:cond delay="750"/>
                                  </p:stCondLst>
                                  <p:childTnLst>
                                    <p:animScale>
                                      <p:cBhvr>
                                        <p:cTn id="24" dur="1000" fill="hold"/>
                                        <p:tgtEl>
                                          <p:spTgt spid="35"/>
                                        </p:tgtEl>
                                      </p:cBhvr>
                                      <p:by x="55000" y="55000"/>
                                    </p:animScale>
                                  </p:childTnLst>
                                </p:cTn>
                              </p:par>
                              <p:par>
                                <p:cTn id="25" presetID="6" presetClass="emph" presetSubtype="0" fill="hold" grpId="1" nodeType="withEffect">
                                  <p:stCondLst>
                                    <p:cond delay="750"/>
                                  </p:stCondLst>
                                  <p:childTnLst>
                                    <p:animScale>
                                      <p:cBhvr>
                                        <p:cTn id="26" dur="1000" fill="hold"/>
                                        <p:tgtEl>
                                          <p:spTgt spid="37"/>
                                        </p:tgtEl>
                                      </p:cBhvr>
                                      <p:by x="55000" y="55000"/>
                                    </p:animScale>
                                  </p:childTnLst>
                                </p:cTn>
                              </p:par>
                              <p:par>
                                <p:cTn id="27" presetID="6" presetClass="emph" presetSubtype="0" fill="hold" grpId="1" nodeType="withEffect">
                                  <p:stCondLst>
                                    <p:cond delay="750"/>
                                  </p:stCondLst>
                                  <p:childTnLst>
                                    <p:animScale>
                                      <p:cBhvr>
                                        <p:cTn id="28" dur="1000" fill="hold"/>
                                        <p:tgtEl>
                                          <p:spTgt spid="38"/>
                                        </p:tgtEl>
                                      </p:cBhvr>
                                      <p:by x="55000" y="55000"/>
                                    </p:animScale>
                                  </p:childTnLst>
                                </p:cTn>
                              </p:par>
                              <p:par>
                                <p:cTn id="29" presetID="6" presetClass="emph" presetSubtype="0" fill="hold" grpId="1" nodeType="withEffect">
                                  <p:stCondLst>
                                    <p:cond delay="750"/>
                                  </p:stCondLst>
                                  <p:childTnLst>
                                    <p:animScale>
                                      <p:cBhvr>
                                        <p:cTn id="30" dur="1000" fill="hold"/>
                                        <p:tgtEl>
                                          <p:spTgt spid="39"/>
                                        </p:tgtEl>
                                      </p:cBhvr>
                                      <p:by x="55000" y="55000"/>
                                    </p:animScale>
                                  </p:childTnLst>
                                </p:cTn>
                              </p:par>
                              <p:par>
                                <p:cTn id="31" presetID="6" presetClass="emph" presetSubtype="0" fill="hold" grpId="1" nodeType="withEffect">
                                  <p:stCondLst>
                                    <p:cond delay="750"/>
                                  </p:stCondLst>
                                  <p:childTnLst>
                                    <p:animScale>
                                      <p:cBhvr>
                                        <p:cTn id="32" dur="1000" fill="hold"/>
                                        <p:tgtEl>
                                          <p:spTgt spid="40"/>
                                        </p:tgtEl>
                                      </p:cBhvr>
                                      <p:by x="55000" y="55000"/>
                                    </p:animScale>
                                  </p:childTnLst>
                                </p:cTn>
                              </p:par>
                              <p:par>
                                <p:cTn id="33" presetID="6" presetClass="emph" presetSubtype="0" fill="hold" grpId="1" nodeType="withEffect">
                                  <p:stCondLst>
                                    <p:cond delay="750"/>
                                  </p:stCondLst>
                                  <p:childTnLst>
                                    <p:animScale>
                                      <p:cBhvr>
                                        <p:cTn id="34" dur="1000" fill="hold"/>
                                        <p:tgtEl>
                                          <p:spTgt spid="41"/>
                                        </p:tgtEl>
                                      </p:cBhvr>
                                      <p:by x="55000" y="55000"/>
                                    </p:animScale>
                                  </p:childTnLst>
                                </p:cTn>
                              </p:par>
                              <p:par>
                                <p:cTn id="35" presetID="6" presetClass="emph" presetSubtype="0" fill="hold" grpId="1" nodeType="withEffect">
                                  <p:stCondLst>
                                    <p:cond delay="750"/>
                                  </p:stCondLst>
                                  <p:childTnLst>
                                    <p:animScale>
                                      <p:cBhvr>
                                        <p:cTn id="36" dur="1000" fill="hold"/>
                                        <p:tgtEl>
                                          <p:spTgt spid="42"/>
                                        </p:tgtEl>
                                      </p:cBhvr>
                                      <p:by x="55000" y="55000"/>
                                    </p:animScale>
                                  </p:childTnLst>
                                </p:cTn>
                              </p:par>
                              <p:par>
                                <p:cTn id="37" presetID="6" presetClass="emph" presetSubtype="0" fill="hold" nodeType="withEffect">
                                  <p:stCondLst>
                                    <p:cond delay="750"/>
                                  </p:stCondLst>
                                  <p:childTnLst>
                                    <p:animScale>
                                      <p:cBhvr>
                                        <p:cTn id="38" dur="1000" fill="hold"/>
                                        <p:tgtEl>
                                          <p:spTgt spid="20"/>
                                        </p:tgtEl>
                                      </p:cBhvr>
                                      <p:by x="75000" y="75000"/>
                                    </p:animScale>
                                  </p:childTnLst>
                                </p:cTn>
                              </p:par>
                              <p:par>
                                <p:cTn id="39" presetID="10" presetClass="exit" presetSubtype="0" fill="hold" nodeType="withEffect">
                                  <p:stCondLst>
                                    <p:cond delay="750"/>
                                  </p:stCondLst>
                                  <p:childTnLst>
                                    <p:animEffect transition="out" filter="fade">
                                      <p:cBhvr>
                                        <p:cTn id="40" dur="500"/>
                                        <p:tgtEl>
                                          <p:spTgt spid="19"/>
                                        </p:tgtEl>
                                      </p:cBhvr>
                                    </p:animEffect>
                                    <p:set>
                                      <p:cBhvr>
                                        <p:cTn id="41" dur="1" fill="hold">
                                          <p:stCondLst>
                                            <p:cond delay="499"/>
                                          </p:stCondLst>
                                        </p:cTn>
                                        <p:tgtEl>
                                          <p:spTgt spid="19"/>
                                        </p:tgtEl>
                                        <p:attrNameLst>
                                          <p:attrName>style.visibility</p:attrName>
                                        </p:attrNameLst>
                                      </p:cBhvr>
                                      <p:to>
                                        <p:strVal val="hidden"/>
                                      </p:to>
                                    </p:set>
                                  </p:childTnLst>
                                </p:cTn>
                              </p:par>
                              <p:par>
                                <p:cTn id="42" presetID="1" presetClass="exit" presetSubtype="0" fill="hold" grpId="0" nodeType="withEffect">
                                  <p:stCondLst>
                                    <p:cond delay="750"/>
                                  </p:stCondLst>
                                  <p:childTnLst>
                                    <p:set>
                                      <p:cBhvr>
                                        <p:cTn id="43" dur="1" fill="hold">
                                          <p:stCondLst>
                                            <p:cond delay="0"/>
                                          </p:stCondLst>
                                        </p:cTn>
                                        <p:tgtEl>
                                          <p:spTgt spid="43"/>
                                        </p:tgtEl>
                                        <p:attrNameLst>
                                          <p:attrName>style.visibility</p:attrName>
                                        </p:attrNameLst>
                                      </p:cBhvr>
                                      <p:to>
                                        <p:strVal val="hidden"/>
                                      </p:to>
                                    </p:set>
                                  </p:childTnLst>
                                </p:cTn>
                              </p:par>
                            </p:childTnLst>
                          </p:cTn>
                        </p:par>
                        <p:par>
                          <p:cTn id="44" fill="hold">
                            <p:stCondLst>
                              <p:cond delay="1750"/>
                            </p:stCondLst>
                            <p:childTnLst>
                              <p:par>
                                <p:cTn id="45" presetID="10" presetClass="exit" presetSubtype="0" fill="hold" grpId="2" nodeType="afterEffect">
                                  <p:stCondLst>
                                    <p:cond delay="750"/>
                                  </p:stCondLst>
                                  <p:childTnLst>
                                    <p:animEffect transition="out" filter="fade">
                                      <p:cBhvr>
                                        <p:cTn id="46" dur="500"/>
                                        <p:tgtEl>
                                          <p:spTgt spid="35"/>
                                        </p:tgtEl>
                                      </p:cBhvr>
                                    </p:animEffect>
                                    <p:set>
                                      <p:cBhvr>
                                        <p:cTn id="47" dur="1" fill="hold">
                                          <p:stCondLst>
                                            <p:cond delay="499"/>
                                          </p:stCondLst>
                                        </p:cTn>
                                        <p:tgtEl>
                                          <p:spTgt spid="35"/>
                                        </p:tgtEl>
                                        <p:attrNameLst>
                                          <p:attrName>style.visibility</p:attrName>
                                        </p:attrNameLst>
                                      </p:cBhvr>
                                      <p:to>
                                        <p:strVal val="hidden"/>
                                      </p:to>
                                    </p:set>
                                  </p:childTnLst>
                                </p:cTn>
                              </p:par>
                              <p:par>
                                <p:cTn id="48" presetID="10" presetClass="exit" presetSubtype="0" fill="hold" grpId="2" nodeType="withEffect">
                                  <p:stCondLst>
                                    <p:cond delay="750"/>
                                  </p:stCondLst>
                                  <p:childTnLst>
                                    <p:animEffect transition="out" filter="fade">
                                      <p:cBhvr>
                                        <p:cTn id="49" dur="500"/>
                                        <p:tgtEl>
                                          <p:spTgt spid="36"/>
                                        </p:tgtEl>
                                      </p:cBhvr>
                                    </p:animEffect>
                                    <p:set>
                                      <p:cBhvr>
                                        <p:cTn id="50" dur="1" fill="hold">
                                          <p:stCondLst>
                                            <p:cond delay="499"/>
                                          </p:stCondLst>
                                        </p:cTn>
                                        <p:tgtEl>
                                          <p:spTgt spid="36"/>
                                        </p:tgtEl>
                                        <p:attrNameLst>
                                          <p:attrName>style.visibility</p:attrName>
                                        </p:attrNameLst>
                                      </p:cBhvr>
                                      <p:to>
                                        <p:strVal val="hidden"/>
                                      </p:to>
                                    </p:set>
                                  </p:childTnLst>
                                </p:cTn>
                              </p:par>
                              <p:par>
                                <p:cTn id="51" presetID="10" presetClass="exit" presetSubtype="0" fill="hold" grpId="2" nodeType="withEffect">
                                  <p:stCondLst>
                                    <p:cond delay="750"/>
                                  </p:stCondLst>
                                  <p:childTnLst>
                                    <p:animEffect transition="out" filter="fade">
                                      <p:cBhvr>
                                        <p:cTn id="52" dur="500"/>
                                        <p:tgtEl>
                                          <p:spTgt spid="37"/>
                                        </p:tgtEl>
                                      </p:cBhvr>
                                    </p:animEffect>
                                    <p:set>
                                      <p:cBhvr>
                                        <p:cTn id="53" dur="1" fill="hold">
                                          <p:stCondLst>
                                            <p:cond delay="499"/>
                                          </p:stCondLst>
                                        </p:cTn>
                                        <p:tgtEl>
                                          <p:spTgt spid="37"/>
                                        </p:tgtEl>
                                        <p:attrNameLst>
                                          <p:attrName>style.visibility</p:attrName>
                                        </p:attrNameLst>
                                      </p:cBhvr>
                                      <p:to>
                                        <p:strVal val="hidden"/>
                                      </p:to>
                                    </p:set>
                                  </p:childTnLst>
                                </p:cTn>
                              </p:par>
                              <p:par>
                                <p:cTn id="54" presetID="10" presetClass="exit" presetSubtype="0" fill="hold" grpId="2" nodeType="withEffect">
                                  <p:stCondLst>
                                    <p:cond delay="750"/>
                                  </p:stCondLst>
                                  <p:childTnLst>
                                    <p:animEffect transition="out" filter="fade">
                                      <p:cBhvr>
                                        <p:cTn id="55" dur="500"/>
                                        <p:tgtEl>
                                          <p:spTgt spid="38"/>
                                        </p:tgtEl>
                                      </p:cBhvr>
                                    </p:animEffect>
                                    <p:set>
                                      <p:cBhvr>
                                        <p:cTn id="56" dur="1" fill="hold">
                                          <p:stCondLst>
                                            <p:cond delay="499"/>
                                          </p:stCondLst>
                                        </p:cTn>
                                        <p:tgtEl>
                                          <p:spTgt spid="38"/>
                                        </p:tgtEl>
                                        <p:attrNameLst>
                                          <p:attrName>style.visibility</p:attrName>
                                        </p:attrNameLst>
                                      </p:cBhvr>
                                      <p:to>
                                        <p:strVal val="hidden"/>
                                      </p:to>
                                    </p:set>
                                  </p:childTnLst>
                                </p:cTn>
                              </p:par>
                              <p:par>
                                <p:cTn id="57" presetID="10" presetClass="exit" presetSubtype="0" fill="hold" grpId="2" nodeType="withEffect">
                                  <p:stCondLst>
                                    <p:cond delay="750"/>
                                  </p:stCondLst>
                                  <p:childTnLst>
                                    <p:animEffect transition="out" filter="fade">
                                      <p:cBhvr>
                                        <p:cTn id="58" dur="500"/>
                                        <p:tgtEl>
                                          <p:spTgt spid="39"/>
                                        </p:tgtEl>
                                      </p:cBhvr>
                                    </p:animEffect>
                                    <p:set>
                                      <p:cBhvr>
                                        <p:cTn id="59" dur="1" fill="hold">
                                          <p:stCondLst>
                                            <p:cond delay="499"/>
                                          </p:stCondLst>
                                        </p:cTn>
                                        <p:tgtEl>
                                          <p:spTgt spid="39"/>
                                        </p:tgtEl>
                                        <p:attrNameLst>
                                          <p:attrName>style.visibility</p:attrName>
                                        </p:attrNameLst>
                                      </p:cBhvr>
                                      <p:to>
                                        <p:strVal val="hidden"/>
                                      </p:to>
                                    </p:set>
                                  </p:childTnLst>
                                </p:cTn>
                              </p:par>
                              <p:par>
                                <p:cTn id="60" presetID="10" presetClass="exit" presetSubtype="0" fill="hold" grpId="2" nodeType="withEffect">
                                  <p:stCondLst>
                                    <p:cond delay="750"/>
                                  </p:stCondLst>
                                  <p:childTnLst>
                                    <p:animEffect transition="out" filter="fade">
                                      <p:cBhvr>
                                        <p:cTn id="61" dur="500"/>
                                        <p:tgtEl>
                                          <p:spTgt spid="40"/>
                                        </p:tgtEl>
                                      </p:cBhvr>
                                    </p:animEffect>
                                    <p:set>
                                      <p:cBhvr>
                                        <p:cTn id="62" dur="1" fill="hold">
                                          <p:stCondLst>
                                            <p:cond delay="499"/>
                                          </p:stCondLst>
                                        </p:cTn>
                                        <p:tgtEl>
                                          <p:spTgt spid="40"/>
                                        </p:tgtEl>
                                        <p:attrNameLst>
                                          <p:attrName>style.visibility</p:attrName>
                                        </p:attrNameLst>
                                      </p:cBhvr>
                                      <p:to>
                                        <p:strVal val="hidden"/>
                                      </p:to>
                                    </p:set>
                                  </p:childTnLst>
                                </p:cTn>
                              </p:par>
                              <p:par>
                                <p:cTn id="63" presetID="10" presetClass="exit" presetSubtype="0" fill="hold" grpId="2" nodeType="withEffect">
                                  <p:stCondLst>
                                    <p:cond delay="750"/>
                                  </p:stCondLst>
                                  <p:childTnLst>
                                    <p:animEffect transition="out" filter="fade">
                                      <p:cBhvr>
                                        <p:cTn id="64" dur="500"/>
                                        <p:tgtEl>
                                          <p:spTgt spid="41"/>
                                        </p:tgtEl>
                                      </p:cBhvr>
                                    </p:animEffect>
                                    <p:set>
                                      <p:cBhvr>
                                        <p:cTn id="65" dur="1" fill="hold">
                                          <p:stCondLst>
                                            <p:cond delay="499"/>
                                          </p:stCondLst>
                                        </p:cTn>
                                        <p:tgtEl>
                                          <p:spTgt spid="41"/>
                                        </p:tgtEl>
                                        <p:attrNameLst>
                                          <p:attrName>style.visibility</p:attrName>
                                        </p:attrNameLst>
                                      </p:cBhvr>
                                      <p:to>
                                        <p:strVal val="hidden"/>
                                      </p:to>
                                    </p:set>
                                  </p:childTnLst>
                                </p:cTn>
                              </p:par>
                              <p:par>
                                <p:cTn id="66" presetID="10" presetClass="exit" presetSubtype="0" fill="hold" grpId="2" nodeType="withEffect">
                                  <p:stCondLst>
                                    <p:cond delay="750"/>
                                  </p:stCondLst>
                                  <p:childTnLst>
                                    <p:animEffect transition="out" filter="fade">
                                      <p:cBhvr>
                                        <p:cTn id="67" dur="500"/>
                                        <p:tgtEl>
                                          <p:spTgt spid="42"/>
                                        </p:tgtEl>
                                      </p:cBhvr>
                                    </p:animEffect>
                                    <p:set>
                                      <p:cBhvr>
                                        <p:cTn id="68" dur="1" fill="hold">
                                          <p:stCondLst>
                                            <p:cond delay="499"/>
                                          </p:stCondLst>
                                        </p:cTn>
                                        <p:tgtEl>
                                          <p:spTgt spid="42"/>
                                        </p:tgtEl>
                                        <p:attrNameLst>
                                          <p:attrName>style.visibility</p:attrName>
                                        </p:attrNameLst>
                                      </p:cBhvr>
                                      <p:to>
                                        <p:strVal val="hidden"/>
                                      </p:to>
                                    </p:set>
                                  </p:childTnLst>
                                </p:cTn>
                              </p:par>
                              <p:par>
                                <p:cTn id="69" presetID="3" presetClass="emph" presetSubtype="2" fill="hold" grpId="0" nodeType="withEffect">
                                  <p:stCondLst>
                                    <p:cond delay="750"/>
                                  </p:stCondLst>
                                  <p:childTnLst>
                                    <p:animClr clrSpc="rgb" dir="cw">
                                      <p:cBhvr override="childStyle">
                                        <p:cTn id="70" dur="750" fill="hold"/>
                                        <p:tgtEl>
                                          <p:spTgt spid="53"/>
                                        </p:tgtEl>
                                        <p:attrNameLst>
                                          <p:attrName>style.color</p:attrName>
                                        </p:attrNameLst>
                                      </p:cBhvr>
                                      <p:to>
                                        <a:srgbClr val="004FA6"/>
                                      </p:to>
                                    </p:animClr>
                                  </p:childTnLst>
                                </p:cTn>
                              </p:par>
                              <p:par>
                                <p:cTn id="71" presetID="10" presetClass="entr" presetSubtype="0" fill="hold" grpId="0" nodeType="withEffect">
                                  <p:stCondLst>
                                    <p:cond delay="0"/>
                                  </p:stCondLst>
                                  <p:childTnLst>
                                    <p:set>
                                      <p:cBhvr>
                                        <p:cTn id="72" dur="1" fill="hold">
                                          <p:stCondLst>
                                            <p:cond delay="0"/>
                                          </p:stCondLst>
                                        </p:cTn>
                                        <p:tgtEl>
                                          <p:spTgt spid="54"/>
                                        </p:tgtEl>
                                        <p:attrNameLst>
                                          <p:attrName>style.visibility</p:attrName>
                                        </p:attrNameLst>
                                      </p:cBhvr>
                                      <p:to>
                                        <p:strVal val="visible"/>
                                      </p:to>
                                    </p:set>
                                    <p:animEffect transition="in" filter="fade">
                                      <p:cBhvr>
                                        <p:cTn id="73" dur="50"/>
                                        <p:tgtEl>
                                          <p:spTgt spid="54"/>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50"/>
                                        <p:tgtEl>
                                          <p:spTgt spid="55"/>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fade">
                                      <p:cBhvr>
                                        <p:cTn id="79" dur="50"/>
                                        <p:tgtEl>
                                          <p:spTgt spid="5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fade">
                                      <p:cBhvr>
                                        <p:cTn id="82" dur="50"/>
                                        <p:tgtEl>
                                          <p:spTgt spid="57"/>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fade">
                                      <p:cBhvr>
                                        <p:cTn id="85" dur="50"/>
                                        <p:tgtEl>
                                          <p:spTgt spid="58"/>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59"/>
                                        </p:tgtEl>
                                        <p:attrNameLst>
                                          <p:attrName>style.visibility</p:attrName>
                                        </p:attrNameLst>
                                      </p:cBhvr>
                                      <p:to>
                                        <p:strVal val="visible"/>
                                      </p:to>
                                    </p:set>
                                    <p:animEffect transition="in" filter="fade">
                                      <p:cBhvr>
                                        <p:cTn id="88" dur="50"/>
                                        <p:tgtEl>
                                          <p:spTgt spid="59"/>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60"/>
                                        </p:tgtEl>
                                        <p:attrNameLst>
                                          <p:attrName>style.visibility</p:attrName>
                                        </p:attrNameLst>
                                      </p:cBhvr>
                                      <p:to>
                                        <p:strVal val="visible"/>
                                      </p:to>
                                    </p:set>
                                    <p:animEffect transition="in" filter="fade">
                                      <p:cBhvr>
                                        <p:cTn id="91" dur="50"/>
                                        <p:tgtEl>
                                          <p:spTgt spid="60"/>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61"/>
                                        </p:tgtEl>
                                        <p:attrNameLst>
                                          <p:attrName>style.visibility</p:attrName>
                                        </p:attrNameLst>
                                      </p:cBhvr>
                                      <p:to>
                                        <p:strVal val="visible"/>
                                      </p:to>
                                    </p:set>
                                    <p:animEffect transition="in" filter="fade">
                                      <p:cBhvr>
                                        <p:cTn id="94" dur="50"/>
                                        <p:tgtEl>
                                          <p:spTgt spid="61"/>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62"/>
                                        </p:tgtEl>
                                        <p:attrNameLst>
                                          <p:attrName>style.visibility</p:attrName>
                                        </p:attrNameLst>
                                      </p:cBhvr>
                                      <p:to>
                                        <p:strVal val="visible"/>
                                      </p:to>
                                    </p:set>
                                    <p:animEffect transition="in" filter="fade">
                                      <p:cBhvr>
                                        <p:cTn id="97" dur="500"/>
                                        <p:tgtEl>
                                          <p:spTgt spid="62"/>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63"/>
                                        </p:tgtEl>
                                        <p:attrNameLst>
                                          <p:attrName>style.visibility</p:attrName>
                                        </p:attrNameLst>
                                      </p:cBhvr>
                                      <p:to>
                                        <p:strVal val="visible"/>
                                      </p:to>
                                    </p:set>
                                    <p:animEffect transition="in" filter="fade">
                                      <p:cBhvr>
                                        <p:cTn id="100" dur="500"/>
                                        <p:tgtEl>
                                          <p:spTgt spid="63"/>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64"/>
                                        </p:tgtEl>
                                        <p:attrNameLst>
                                          <p:attrName>style.visibility</p:attrName>
                                        </p:attrNameLst>
                                      </p:cBhvr>
                                      <p:to>
                                        <p:strVal val="visible"/>
                                      </p:to>
                                    </p:set>
                                    <p:animEffect transition="in" filter="fade">
                                      <p:cBhvr>
                                        <p:cTn id="103" dur="500"/>
                                        <p:tgtEl>
                                          <p:spTgt spid="64"/>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65"/>
                                        </p:tgtEl>
                                        <p:attrNameLst>
                                          <p:attrName>style.visibility</p:attrName>
                                        </p:attrNameLst>
                                      </p:cBhvr>
                                      <p:to>
                                        <p:strVal val="visible"/>
                                      </p:to>
                                    </p:set>
                                    <p:animEffect transition="in" filter="fade">
                                      <p:cBhvr>
                                        <p:cTn id="106" dur="500"/>
                                        <p:tgtEl>
                                          <p:spTgt spid="65"/>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66"/>
                                        </p:tgtEl>
                                        <p:attrNameLst>
                                          <p:attrName>style.visibility</p:attrName>
                                        </p:attrNameLst>
                                      </p:cBhvr>
                                      <p:to>
                                        <p:strVal val="visible"/>
                                      </p:to>
                                    </p:set>
                                    <p:animEffect transition="in" filter="fade">
                                      <p:cBhvr>
                                        <p:cTn id="109" dur="500"/>
                                        <p:tgtEl>
                                          <p:spTgt spid="66"/>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67"/>
                                        </p:tgtEl>
                                        <p:attrNameLst>
                                          <p:attrName>style.visibility</p:attrName>
                                        </p:attrNameLst>
                                      </p:cBhvr>
                                      <p:to>
                                        <p:strVal val="visible"/>
                                      </p:to>
                                    </p:set>
                                    <p:animEffect transition="in" filter="fade">
                                      <p:cBhvr>
                                        <p:cTn id="112" dur="500"/>
                                        <p:tgtEl>
                                          <p:spTgt spid="67"/>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68"/>
                                        </p:tgtEl>
                                        <p:attrNameLst>
                                          <p:attrName>style.visibility</p:attrName>
                                        </p:attrNameLst>
                                      </p:cBhvr>
                                      <p:to>
                                        <p:strVal val="visible"/>
                                      </p:to>
                                    </p:set>
                                    <p:animEffect transition="in" filter="fade">
                                      <p:cBhvr>
                                        <p:cTn id="115" dur="500"/>
                                        <p:tgtEl>
                                          <p:spTgt spid="68"/>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Effect transition="in" filter="fade">
                                      <p:cBhvr>
                                        <p:cTn id="118" dur="500"/>
                                        <p:tgtEl>
                                          <p:spTgt spid="69"/>
                                        </p:tgtEl>
                                      </p:cBhvr>
                                    </p:animEffect>
                                  </p:childTnLst>
                                </p:cTn>
                              </p:par>
                            </p:childTnLst>
                          </p:cTn>
                        </p:par>
                      </p:childTnLst>
                    </p:cTn>
                  </p:par>
                  <p:par>
                    <p:cTn id="119" fill="hold">
                      <p:stCondLst>
                        <p:cond delay="indefinite"/>
                      </p:stCondLst>
                      <p:childTnLst>
                        <p:par>
                          <p:cTn id="120" fill="hold">
                            <p:stCondLst>
                              <p:cond delay="0"/>
                            </p:stCondLst>
                            <p:childTnLst>
                              <p:par>
                                <p:cTn id="121" presetID="42" presetClass="path" presetSubtype="0" accel="50000" decel="50000" fill="hold" grpId="1" nodeType="clickEffect">
                                  <p:stCondLst>
                                    <p:cond delay="0"/>
                                  </p:stCondLst>
                                  <p:childTnLst>
                                    <p:animMotion origin="layout" path="M -4.44444E-6 1.96532E-6 L 0.29532 0.41526 " pathEditMode="relative" rAng="0" ptsTypes="AA">
                                      <p:cBhvr>
                                        <p:cTn id="122" dur="1250" fill="hold"/>
                                        <p:tgtEl>
                                          <p:spTgt spid="54"/>
                                        </p:tgtEl>
                                        <p:attrNameLst>
                                          <p:attrName>ppt_x</p:attrName>
                                          <p:attrName>ppt_y</p:attrName>
                                        </p:attrNameLst>
                                      </p:cBhvr>
                                      <p:rCtr x="14757" y="20763"/>
                                    </p:animMotion>
                                  </p:childTnLst>
                                </p:cTn>
                              </p:par>
                              <p:par>
                                <p:cTn id="123" presetID="42" presetClass="path" presetSubtype="0" accel="50000" decel="50000" fill="hold" grpId="1" nodeType="withEffect">
                                  <p:stCondLst>
                                    <p:cond delay="0"/>
                                  </p:stCondLst>
                                  <p:childTnLst>
                                    <p:animMotion origin="layout" path="M 0.00018 0.00092 L -0.11579 0.42566 " pathEditMode="relative" rAng="0" ptsTypes="AA">
                                      <p:cBhvr>
                                        <p:cTn id="124" dur="1250" fill="hold"/>
                                        <p:tgtEl>
                                          <p:spTgt spid="55"/>
                                        </p:tgtEl>
                                        <p:attrNameLst>
                                          <p:attrName>ppt_x</p:attrName>
                                          <p:attrName>ppt_y</p:attrName>
                                        </p:attrNameLst>
                                      </p:cBhvr>
                                      <p:rCtr x="-5799" y="21225"/>
                                    </p:animMotion>
                                  </p:childTnLst>
                                </p:cTn>
                              </p:par>
                              <p:par>
                                <p:cTn id="125" presetID="42" presetClass="path" presetSubtype="0" accel="50000" decel="50000" fill="hold" grpId="1" nodeType="withEffect">
                                  <p:stCondLst>
                                    <p:cond delay="0"/>
                                  </p:stCondLst>
                                  <p:childTnLst>
                                    <p:animMotion origin="layout" path="M -0.00365 0.00093 L -0.01997 0.35792 " pathEditMode="relative" rAng="0" ptsTypes="AA">
                                      <p:cBhvr>
                                        <p:cTn id="126" dur="1250" fill="hold"/>
                                        <p:tgtEl>
                                          <p:spTgt spid="56"/>
                                        </p:tgtEl>
                                        <p:attrNameLst>
                                          <p:attrName>ppt_x</p:attrName>
                                          <p:attrName>ppt_y</p:attrName>
                                        </p:attrNameLst>
                                      </p:cBhvr>
                                      <p:rCtr x="-816" y="17850"/>
                                    </p:animMotion>
                                  </p:childTnLst>
                                </p:cTn>
                              </p:par>
                              <p:par>
                                <p:cTn id="127" presetID="42" presetClass="path" presetSubtype="0" accel="50000" decel="50000" fill="hold" grpId="1" nodeType="withEffect">
                                  <p:stCondLst>
                                    <p:cond delay="0"/>
                                  </p:stCondLst>
                                  <p:childTnLst>
                                    <p:animMotion origin="layout" path="M -0.00191 0.00139 L 0.16719 0.49387 " pathEditMode="relative" rAng="0" ptsTypes="AA">
                                      <p:cBhvr>
                                        <p:cTn id="128" dur="1250" fill="hold"/>
                                        <p:tgtEl>
                                          <p:spTgt spid="58"/>
                                        </p:tgtEl>
                                        <p:attrNameLst>
                                          <p:attrName>ppt_x</p:attrName>
                                          <p:attrName>ppt_y</p:attrName>
                                        </p:attrNameLst>
                                      </p:cBhvr>
                                      <p:rCtr x="8455" y="24624"/>
                                    </p:animMotion>
                                  </p:childTnLst>
                                </p:cTn>
                              </p:par>
                              <p:par>
                                <p:cTn id="129" presetID="42" presetClass="path" presetSubtype="0" accel="50000" decel="50000" fill="hold" grpId="1" nodeType="withEffect">
                                  <p:stCondLst>
                                    <p:cond delay="0"/>
                                  </p:stCondLst>
                                  <p:childTnLst>
                                    <p:animMotion origin="layout" path="M -0.00052 -0.00162 L -0.14774 0.57087 " pathEditMode="relative" rAng="0" ptsTypes="AA">
                                      <p:cBhvr>
                                        <p:cTn id="130" dur="1250" fill="hold"/>
                                        <p:tgtEl>
                                          <p:spTgt spid="60"/>
                                        </p:tgtEl>
                                        <p:attrNameLst>
                                          <p:attrName>ppt_x</p:attrName>
                                          <p:attrName>ppt_y</p:attrName>
                                        </p:attrNameLst>
                                      </p:cBhvr>
                                      <p:rCtr x="-7361" y="28624"/>
                                    </p:animMotion>
                                  </p:childTnLst>
                                </p:cTn>
                              </p:par>
                              <p:par>
                                <p:cTn id="131" presetID="42" presetClass="path" presetSubtype="0" accel="50000" decel="50000" fill="hold" grpId="1" nodeType="withEffect">
                                  <p:stCondLst>
                                    <p:cond delay="0"/>
                                  </p:stCondLst>
                                  <p:childTnLst>
                                    <p:animMotion origin="layout" path="M -0.00139 -0.00301 L -0.68489 0.49503 " pathEditMode="relative" rAng="0" ptsTypes="AA">
                                      <p:cBhvr>
                                        <p:cTn id="132" dur="1250" fill="hold"/>
                                        <p:tgtEl>
                                          <p:spTgt spid="61"/>
                                        </p:tgtEl>
                                        <p:attrNameLst>
                                          <p:attrName>ppt_x</p:attrName>
                                          <p:attrName>ppt_y</p:attrName>
                                        </p:attrNameLst>
                                      </p:cBhvr>
                                      <p:rCtr x="-34184" y="24902"/>
                                    </p:animMotion>
                                  </p:childTnLst>
                                </p:cTn>
                              </p:par>
                              <p:par>
                                <p:cTn id="133" presetID="42" presetClass="path" presetSubtype="0" accel="50000" decel="50000" fill="hold" grpId="1" nodeType="withEffect">
                                  <p:stCondLst>
                                    <p:cond delay="0"/>
                                  </p:stCondLst>
                                  <p:childTnLst>
                                    <p:animMotion origin="layout" path="M -0.00503 -0.00254 L 0.29028 0.40602 " pathEditMode="relative" rAng="0" ptsTypes="AA">
                                      <p:cBhvr>
                                        <p:cTn id="134" dur="1250" fill="hold"/>
                                        <p:tgtEl>
                                          <p:spTgt spid="62"/>
                                        </p:tgtEl>
                                        <p:attrNameLst>
                                          <p:attrName>ppt_x</p:attrName>
                                          <p:attrName>ppt_y</p:attrName>
                                        </p:attrNameLst>
                                      </p:cBhvr>
                                      <p:rCtr x="14757" y="20416"/>
                                    </p:animMotion>
                                  </p:childTnLst>
                                </p:cTn>
                              </p:par>
                              <p:par>
                                <p:cTn id="135" presetID="42" presetClass="path" presetSubtype="0" accel="50000" decel="50000" fill="hold" grpId="1" nodeType="withEffect">
                                  <p:stCondLst>
                                    <p:cond delay="0"/>
                                  </p:stCondLst>
                                  <p:childTnLst>
                                    <p:animMotion origin="layout" path="M -0.00069 -0.00162 L -0.11753 0.42636 " pathEditMode="relative" rAng="0" ptsTypes="AA">
                                      <p:cBhvr>
                                        <p:cTn id="136" dur="1250" fill="hold"/>
                                        <p:tgtEl>
                                          <p:spTgt spid="63"/>
                                        </p:tgtEl>
                                        <p:attrNameLst>
                                          <p:attrName>ppt_x</p:attrName>
                                          <p:attrName>ppt_y</p:attrName>
                                        </p:attrNameLst>
                                      </p:cBhvr>
                                      <p:rCtr x="-5851" y="21387"/>
                                    </p:animMotion>
                                  </p:childTnLst>
                                </p:cTn>
                              </p:par>
                              <p:par>
                                <p:cTn id="137" presetID="42" presetClass="path" presetSubtype="0" accel="50000" decel="50000" fill="hold" grpId="1" nodeType="withEffect">
                                  <p:stCondLst>
                                    <p:cond delay="0"/>
                                  </p:stCondLst>
                                  <p:childTnLst>
                                    <p:animMotion origin="layout" path="M -0.00521 -0.00555 L -0.01424 0.34729 " pathEditMode="relative" rAng="0" ptsTypes="AA">
                                      <p:cBhvr>
                                        <p:cTn id="138" dur="1250" fill="hold"/>
                                        <p:tgtEl>
                                          <p:spTgt spid="64"/>
                                        </p:tgtEl>
                                        <p:attrNameLst>
                                          <p:attrName>ppt_x</p:attrName>
                                          <p:attrName>ppt_y</p:attrName>
                                        </p:attrNameLst>
                                      </p:cBhvr>
                                      <p:rCtr x="-451" y="17642"/>
                                    </p:animMotion>
                                  </p:childTnLst>
                                </p:cTn>
                              </p:par>
                              <p:par>
                                <p:cTn id="139" presetID="42" presetClass="path" presetSubtype="0" accel="50000" decel="50000" fill="hold" grpId="1" nodeType="withEffect">
                                  <p:stCondLst>
                                    <p:cond delay="0"/>
                                  </p:stCondLst>
                                  <p:childTnLst>
                                    <p:animMotion origin="layout" path="M -0.00364 -0.00578 L 0.1691 0.48023 " pathEditMode="relative" rAng="0" ptsTypes="AA">
                                      <p:cBhvr>
                                        <p:cTn id="140" dur="1250" fill="hold"/>
                                        <p:tgtEl>
                                          <p:spTgt spid="66"/>
                                        </p:tgtEl>
                                        <p:attrNameLst>
                                          <p:attrName>ppt_x</p:attrName>
                                          <p:attrName>ppt_y</p:attrName>
                                        </p:attrNameLst>
                                      </p:cBhvr>
                                      <p:rCtr x="8628" y="24301"/>
                                    </p:animMotion>
                                  </p:childTnLst>
                                </p:cTn>
                              </p:par>
                              <p:par>
                                <p:cTn id="141" presetID="42" presetClass="path" presetSubtype="0" accel="50000" decel="50000" fill="hold" grpId="1" nodeType="withEffect">
                                  <p:stCondLst>
                                    <p:cond delay="0"/>
                                  </p:stCondLst>
                                  <p:childTnLst>
                                    <p:animMotion origin="layout" path="M -8.33333E-7 -0.00185 L -0.14722 0.56809 " pathEditMode="relative" rAng="0" ptsTypes="AA">
                                      <p:cBhvr>
                                        <p:cTn id="142" dur="1250" fill="hold"/>
                                        <p:tgtEl>
                                          <p:spTgt spid="68"/>
                                        </p:tgtEl>
                                        <p:attrNameLst>
                                          <p:attrName>ppt_x</p:attrName>
                                          <p:attrName>ppt_y</p:attrName>
                                        </p:attrNameLst>
                                      </p:cBhvr>
                                      <p:rCtr x="-7361" y="28486"/>
                                    </p:animMotion>
                                  </p:childTnLst>
                                </p:cTn>
                              </p:par>
                              <p:par>
                                <p:cTn id="143" presetID="42" presetClass="path" presetSubtype="0" accel="50000" decel="50000" fill="hold" grpId="1" nodeType="withEffect">
                                  <p:stCondLst>
                                    <p:cond delay="0"/>
                                  </p:stCondLst>
                                  <p:childTnLst>
                                    <p:animMotion origin="layout" path="M -0.00243 -0.00416 L -0.6915 0.50544 " pathEditMode="relative" rAng="0" ptsTypes="AA">
                                      <p:cBhvr>
                                        <p:cTn id="144" dur="1250" fill="hold"/>
                                        <p:tgtEl>
                                          <p:spTgt spid="69"/>
                                        </p:tgtEl>
                                        <p:attrNameLst>
                                          <p:attrName>ppt_x</p:attrName>
                                          <p:attrName>ppt_y</p:attrName>
                                        </p:attrNameLst>
                                      </p:cBhvr>
                                      <p:rCtr x="-34462" y="25480"/>
                                    </p:animMotion>
                                  </p:childTnLst>
                                </p:cTn>
                              </p:par>
                              <p:par>
                                <p:cTn id="145" presetID="42" presetClass="path" presetSubtype="0" accel="50000" decel="50000" fill="hold" grpId="1" nodeType="withEffect">
                                  <p:stCondLst>
                                    <p:cond delay="0"/>
                                  </p:stCondLst>
                                  <p:childTnLst>
                                    <p:animMotion origin="layout" path="M 3.88889E-6 -1.85185E-6 L 0.07934 0.45718 " pathEditMode="relative" rAng="0" ptsTypes="AA">
                                      <p:cBhvr>
                                        <p:cTn id="146" dur="1250" fill="hold"/>
                                        <p:tgtEl>
                                          <p:spTgt spid="57"/>
                                        </p:tgtEl>
                                        <p:attrNameLst>
                                          <p:attrName>ppt_x</p:attrName>
                                          <p:attrName>ppt_y</p:attrName>
                                        </p:attrNameLst>
                                      </p:cBhvr>
                                      <p:rCtr x="3958" y="22847"/>
                                    </p:animMotion>
                                  </p:childTnLst>
                                </p:cTn>
                              </p:par>
                              <p:par>
                                <p:cTn id="147" presetID="42" presetClass="path" presetSubtype="0" accel="50000" decel="50000" fill="hold" grpId="1" nodeType="withEffect">
                                  <p:stCondLst>
                                    <p:cond delay="0"/>
                                  </p:stCondLst>
                                  <p:childTnLst>
                                    <p:animMotion origin="layout" path="M 8.33333E-7 -4.44444E-6 L -0.09323 0.42477 " pathEditMode="relative" rAng="0" ptsTypes="AA">
                                      <p:cBhvr>
                                        <p:cTn id="148" dur="1250" fill="hold"/>
                                        <p:tgtEl>
                                          <p:spTgt spid="59"/>
                                        </p:tgtEl>
                                        <p:attrNameLst>
                                          <p:attrName>ppt_x</p:attrName>
                                          <p:attrName>ppt_y</p:attrName>
                                        </p:attrNameLst>
                                      </p:cBhvr>
                                      <p:rCtr x="-4670" y="21227"/>
                                    </p:animMotion>
                                  </p:childTnLst>
                                </p:cTn>
                              </p:par>
                              <p:par>
                                <p:cTn id="149" presetID="42" presetClass="path" presetSubtype="0" accel="50000" decel="50000" fill="hold" grpId="1" nodeType="withEffect">
                                  <p:stCondLst>
                                    <p:cond delay="0"/>
                                  </p:stCondLst>
                                  <p:childTnLst>
                                    <p:animMotion origin="layout" path="M 3.88889E-6 -1.85185E-6 L 0.06562 0.48727 " pathEditMode="relative" rAng="0" ptsTypes="AA">
                                      <p:cBhvr>
                                        <p:cTn id="150" dur="1250" fill="hold"/>
                                        <p:tgtEl>
                                          <p:spTgt spid="65"/>
                                        </p:tgtEl>
                                        <p:attrNameLst>
                                          <p:attrName>ppt_x</p:attrName>
                                          <p:attrName>ppt_y</p:attrName>
                                        </p:attrNameLst>
                                      </p:cBhvr>
                                      <p:rCtr x="3281" y="24352"/>
                                    </p:animMotion>
                                  </p:childTnLst>
                                </p:cTn>
                              </p:par>
                              <p:par>
                                <p:cTn id="151" presetID="42" presetClass="path" presetSubtype="0" accel="50000" decel="50000" fill="hold" grpId="1" nodeType="withEffect">
                                  <p:stCondLst>
                                    <p:cond delay="0"/>
                                  </p:stCondLst>
                                  <p:childTnLst>
                                    <p:animMotion origin="layout" path="M 8.33333E-7 -4.44444E-6 L -0.08802 0.46829 " pathEditMode="relative" rAng="0" ptsTypes="AA">
                                      <p:cBhvr>
                                        <p:cTn id="152" dur="1250" fill="hold"/>
                                        <p:tgtEl>
                                          <p:spTgt spid="67"/>
                                        </p:tgtEl>
                                        <p:attrNameLst>
                                          <p:attrName>ppt_x</p:attrName>
                                          <p:attrName>ppt_y</p:attrName>
                                        </p:attrNameLst>
                                      </p:cBhvr>
                                      <p:rCtr x="-4410" y="2340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35" grpId="2" animBg="1"/>
      <p:bldP spid="36" grpId="0" animBg="1"/>
      <p:bldP spid="36" grpId="1" animBg="1"/>
      <p:bldP spid="36" grpId="2" animBg="1"/>
      <p:bldP spid="37" grpId="0" animBg="1"/>
      <p:bldP spid="37" grpId="1" animBg="1"/>
      <p:bldP spid="37" grpId="2" animBg="1"/>
      <p:bldP spid="38" grpId="0" animBg="1"/>
      <p:bldP spid="38" grpId="1" animBg="1"/>
      <p:bldP spid="38" grpId="2" animBg="1"/>
      <p:bldP spid="39" grpId="0" animBg="1"/>
      <p:bldP spid="39" grpId="1" animBg="1"/>
      <p:bldP spid="39" grpId="2" animBg="1"/>
      <p:bldP spid="40" grpId="0" animBg="1"/>
      <p:bldP spid="40" grpId="1" animBg="1"/>
      <p:bldP spid="40" grpId="2" animBg="1"/>
      <p:bldP spid="41" grpId="0" animBg="1"/>
      <p:bldP spid="41" grpId="1" animBg="1"/>
      <p:bldP spid="41" grpId="2" animBg="1"/>
      <p:bldP spid="42" grpId="0" animBg="1"/>
      <p:bldP spid="42" grpId="1" animBg="1"/>
      <p:bldP spid="42" grpId="2" animBg="1"/>
      <p:bldP spid="43" grpId="0" animBg="1"/>
      <p:bldP spid="53" grpId="0"/>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p:bldP spid="62" grpId="1"/>
      <p:bldP spid="63" grpId="0"/>
      <p:bldP spid="63" grpId="1"/>
      <p:bldP spid="64" grpId="0"/>
      <p:bldP spid="64" grpId="1"/>
      <p:bldP spid="65" grpId="0"/>
      <p:bldP spid="65" grpId="1"/>
      <p:bldP spid="66" grpId="0"/>
      <p:bldP spid="66" grpId="1"/>
      <p:bldP spid="67" grpId="0"/>
      <p:bldP spid="67" grpId="1"/>
      <p:bldP spid="68" grpId="0"/>
      <p:bldP spid="68" grpId="1"/>
      <p:bldP spid="69" grpId="0"/>
      <p:bldP spid="69"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F556896F-1B57-4AED-AD26-8DF7A2D4CF67}"/>
              </a:ext>
            </a:extLst>
          </p:cNvPr>
          <p:cNvSpPr>
            <a:spLocks noGrp="1"/>
          </p:cNvSpPr>
          <p:nvPr>
            <p:ph type="title"/>
          </p:nvPr>
        </p:nvSpPr>
        <p:spPr>
          <a:xfrm>
            <a:off x="274320" y="210312"/>
            <a:ext cx="6400800" cy="411480"/>
          </a:xfrm>
        </p:spPr>
        <p:txBody>
          <a:bodyPr/>
          <a:lstStyle/>
          <a:p>
            <a:r>
              <a:rPr lang="en-US" dirty="0"/>
              <a:t>Match Expenses with Potential Income Sources </a:t>
            </a:r>
            <a:br>
              <a:rPr lang="en-US" sz="3600" b="0" dirty="0">
                <a:solidFill>
                  <a:srgbClr val="005598"/>
                </a:solidFill>
              </a:rPr>
            </a:br>
            <a:endParaRPr lang="en-US" sz="3200" dirty="0"/>
          </a:p>
        </p:txBody>
      </p:sp>
      <p:sp>
        <p:nvSpPr>
          <p:cNvPr id="22" name="Text Placeholder 1">
            <a:extLst>
              <a:ext uri="{FF2B5EF4-FFF2-40B4-BE49-F238E27FC236}">
                <a16:creationId xmlns:a16="http://schemas.microsoft.com/office/drawing/2014/main" id="{63030D26-85C7-4489-8804-CA290163566F}"/>
              </a:ext>
            </a:extLst>
          </p:cNvPr>
          <p:cNvSpPr>
            <a:spLocks noGrp="1"/>
          </p:cNvSpPr>
          <p:nvPr>
            <p:ph type="body" sz="quarter" idx="14"/>
          </p:nvPr>
        </p:nvSpPr>
        <p:spPr>
          <a:xfrm>
            <a:off x="274320" y="1620012"/>
            <a:ext cx="7772400" cy="548640"/>
          </a:xfrm>
        </p:spPr>
        <p:txBody>
          <a:bodyPr/>
          <a:lstStyle/>
          <a:p>
            <a:pPr>
              <a:spcAft>
                <a:spcPct val="0"/>
              </a:spcAft>
            </a:pPr>
            <a:r>
              <a:rPr lang="en-US" dirty="0">
                <a:ea typeface="Geneva" pitchFamily="32" charset="-128"/>
              </a:rPr>
              <a:t>How do I do this?</a:t>
            </a:r>
          </a:p>
        </p:txBody>
      </p:sp>
      <p:grpSp>
        <p:nvGrpSpPr>
          <p:cNvPr id="102" name="Group 101">
            <a:extLst>
              <a:ext uri="{FF2B5EF4-FFF2-40B4-BE49-F238E27FC236}">
                <a16:creationId xmlns:a16="http://schemas.microsoft.com/office/drawing/2014/main" id="{55904B26-3A31-492A-96D3-02E1F50B94CA}"/>
              </a:ext>
            </a:extLst>
          </p:cNvPr>
          <p:cNvGrpSpPr/>
          <p:nvPr/>
        </p:nvGrpSpPr>
        <p:grpSpPr bwMode="gray">
          <a:xfrm>
            <a:off x="1361828" y="-1386193"/>
            <a:ext cx="1017281" cy="1040983"/>
            <a:chOff x="603558" y="1660525"/>
            <a:chExt cx="1017281" cy="1040983"/>
          </a:xfrm>
        </p:grpSpPr>
        <p:sp>
          <p:nvSpPr>
            <p:cNvPr id="103" name="Rectangle 102">
              <a:extLst>
                <a:ext uri="{FF2B5EF4-FFF2-40B4-BE49-F238E27FC236}">
                  <a16:creationId xmlns:a16="http://schemas.microsoft.com/office/drawing/2014/main" id="{44B47AA3-077F-44CE-9904-76D19551BB9A}"/>
                </a:ext>
              </a:extLst>
            </p:cNvPr>
            <p:cNvSpPr/>
            <p:nvPr/>
          </p:nvSpPr>
          <p:spPr bwMode="gray">
            <a:xfrm>
              <a:off x="603558" y="1660525"/>
              <a:ext cx="1017281" cy="1040983"/>
            </a:xfrm>
            <a:prstGeom prst="rect">
              <a:avLst/>
            </a:prstGeom>
            <a:solidFill>
              <a:srgbClr val="005598"/>
            </a:solidFill>
            <a:ln w="19050">
              <a:solidFill>
                <a:srgbClr val="FFFFFF"/>
              </a:solidFill>
              <a:prstDash val="solid"/>
              <a:miter lim="800000"/>
            </a:ln>
            <a:ex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04" name="TextBox 103">
              <a:extLst>
                <a:ext uri="{FF2B5EF4-FFF2-40B4-BE49-F238E27FC236}">
                  <a16:creationId xmlns:a16="http://schemas.microsoft.com/office/drawing/2014/main" id="{05A6337B-E306-4CD5-92F5-FAD5C96236C3}"/>
                </a:ext>
              </a:extLst>
            </p:cNvPr>
            <p:cNvSpPr txBox="1"/>
            <p:nvPr/>
          </p:nvSpPr>
          <p:spPr bwMode="gray">
            <a:xfrm>
              <a:off x="621357" y="1836501"/>
              <a:ext cx="990145" cy="646331"/>
            </a:xfrm>
            <a:prstGeom prst="rect">
              <a:avLst/>
            </a:prstGeom>
            <a:noFill/>
            <a:ln w="19050">
              <a:noFill/>
              <a:prstDash val="solid"/>
              <a:miter lim="800000"/>
            </a:ln>
          </p:spPr>
          <p:txBody>
            <a:bodyPr wrap="none" rtlCol="0" anchor="ctr"/>
            <a:lstStyle>
              <a:defPPr>
                <a:defRPr lang="en-US"/>
              </a:defPPr>
              <a:lvl1pPr algn="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rPr>
                <a:t>Social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rPr>
                <a:t>Security/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rPr>
                <a:t> Pension</a:t>
              </a:r>
            </a:p>
          </p:txBody>
        </p:sp>
      </p:grpSp>
      <p:grpSp>
        <p:nvGrpSpPr>
          <p:cNvPr id="105" name="Group 104">
            <a:extLst>
              <a:ext uri="{FF2B5EF4-FFF2-40B4-BE49-F238E27FC236}">
                <a16:creationId xmlns:a16="http://schemas.microsoft.com/office/drawing/2014/main" id="{F864BDE0-6DF9-4161-AC84-8C0ADD09F80C}"/>
              </a:ext>
            </a:extLst>
          </p:cNvPr>
          <p:cNvGrpSpPr/>
          <p:nvPr/>
        </p:nvGrpSpPr>
        <p:grpSpPr bwMode="gray">
          <a:xfrm>
            <a:off x="6678020" y="-1378218"/>
            <a:ext cx="1017281" cy="1040983"/>
            <a:chOff x="1811871" y="1660525"/>
            <a:chExt cx="1017281" cy="1040983"/>
          </a:xfrm>
        </p:grpSpPr>
        <p:sp>
          <p:nvSpPr>
            <p:cNvPr id="106" name="Rectangle 105">
              <a:extLst>
                <a:ext uri="{FF2B5EF4-FFF2-40B4-BE49-F238E27FC236}">
                  <a16:creationId xmlns:a16="http://schemas.microsoft.com/office/drawing/2014/main" id="{30189EE5-7373-43F8-BBCB-544498D51B5D}"/>
                </a:ext>
              </a:extLst>
            </p:cNvPr>
            <p:cNvSpPr/>
            <p:nvPr/>
          </p:nvSpPr>
          <p:spPr bwMode="gray">
            <a:xfrm>
              <a:off x="1811871" y="1660525"/>
              <a:ext cx="1017281" cy="1040983"/>
            </a:xfrm>
            <a:prstGeom prst="rect">
              <a:avLst/>
            </a:prstGeom>
            <a:solidFill>
              <a:srgbClr val="005598"/>
            </a:solidFill>
            <a:ln w="19050">
              <a:solidFill>
                <a:srgbClr val="FFFFFF"/>
              </a:solidFill>
              <a:prstDash val="solid"/>
              <a:miter lim="800000"/>
            </a:ln>
            <a:ex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07" name="TextBox 106">
              <a:extLst>
                <a:ext uri="{FF2B5EF4-FFF2-40B4-BE49-F238E27FC236}">
                  <a16:creationId xmlns:a16="http://schemas.microsoft.com/office/drawing/2014/main" id="{7481A806-4B9E-41F4-A417-8A9DA6000A8F}"/>
                </a:ext>
              </a:extLst>
            </p:cNvPr>
            <p:cNvSpPr txBox="1"/>
            <p:nvPr/>
          </p:nvSpPr>
          <p:spPr bwMode="gray">
            <a:xfrm>
              <a:off x="1829254" y="1933105"/>
              <a:ext cx="990145" cy="461665"/>
            </a:xfrm>
            <a:prstGeom prst="rect">
              <a:avLst/>
            </a:prstGeom>
            <a:noFill/>
            <a:ln w="19050">
              <a:noFill/>
              <a:prstDash val="solid"/>
              <a:miter lim="800000"/>
            </a:ln>
          </p:spPr>
          <p:txBody>
            <a:bodyPr wrap="none" rtlCol="0" anchor="ctr"/>
            <a:lstStyle>
              <a:defPPr>
                <a:defRPr lang="en-US"/>
              </a:defPPr>
              <a:lvl1pPr algn="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rPr>
                <a:t>CDs/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rPr>
                <a:t>Fixed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rPr>
                <a:t>Annuities</a:t>
              </a:r>
            </a:p>
          </p:txBody>
        </p:sp>
      </p:grpSp>
      <p:grpSp>
        <p:nvGrpSpPr>
          <p:cNvPr id="108" name="Group 107">
            <a:extLst>
              <a:ext uri="{FF2B5EF4-FFF2-40B4-BE49-F238E27FC236}">
                <a16:creationId xmlns:a16="http://schemas.microsoft.com/office/drawing/2014/main" id="{E66D1FB9-BDD5-4313-BE7B-236C9D8A2B07}"/>
              </a:ext>
            </a:extLst>
          </p:cNvPr>
          <p:cNvGrpSpPr/>
          <p:nvPr/>
        </p:nvGrpSpPr>
        <p:grpSpPr bwMode="gray">
          <a:xfrm>
            <a:off x="2427305" y="-1378634"/>
            <a:ext cx="1017281" cy="1040983"/>
            <a:chOff x="3238956" y="1660525"/>
            <a:chExt cx="1017281" cy="1040983"/>
          </a:xfrm>
        </p:grpSpPr>
        <p:sp>
          <p:nvSpPr>
            <p:cNvPr id="109" name="Rectangle 108">
              <a:extLst>
                <a:ext uri="{FF2B5EF4-FFF2-40B4-BE49-F238E27FC236}">
                  <a16:creationId xmlns:a16="http://schemas.microsoft.com/office/drawing/2014/main" id="{F056742F-89EF-47DE-93B9-68A1CC3EDE96}"/>
                </a:ext>
              </a:extLst>
            </p:cNvPr>
            <p:cNvSpPr/>
            <p:nvPr/>
          </p:nvSpPr>
          <p:spPr bwMode="gray">
            <a:xfrm>
              <a:off x="3238956" y="1660525"/>
              <a:ext cx="1017281" cy="1040983"/>
            </a:xfrm>
            <a:prstGeom prst="rect">
              <a:avLst/>
            </a:prstGeom>
            <a:solidFill>
              <a:srgbClr val="005598"/>
            </a:solidFill>
            <a:ln w="19050">
              <a:solidFill>
                <a:srgbClr val="FFFFFF"/>
              </a:solidFill>
              <a:prstDash val="solid"/>
              <a:miter lim="800000"/>
            </a:ln>
            <a:ex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10" name="TextBox 109">
              <a:extLst>
                <a:ext uri="{FF2B5EF4-FFF2-40B4-BE49-F238E27FC236}">
                  <a16:creationId xmlns:a16="http://schemas.microsoft.com/office/drawing/2014/main" id="{3B5F04D6-5EFA-4CBE-AFF3-CFAC41FA1B1F}"/>
                </a:ext>
              </a:extLst>
            </p:cNvPr>
            <p:cNvSpPr txBox="1"/>
            <p:nvPr/>
          </p:nvSpPr>
          <p:spPr bwMode="gray">
            <a:xfrm>
              <a:off x="3293889" y="1864342"/>
              <a:ext cx="914400" cy="646331"/>
            </a:xfrm>
            <a:prstGeom prst="rect">
              <a:avLst/>
            </a:prstGeom>
            <a:noFill/>
            <a:ln w="19050">
              <a:noFill/>
              <a:prstDash val="solid"/>
              <a:miter lim="800000"/>
            </a:ln>
          </p:spPr>
          <p:txBody>
            <a:bodyPr wrap="none" rtlCol="0" anchor="ctr"/>
            <a:lstStyle>
              <a:defPPr>
                <a:defRPr lang="en-US"/>
              </a:defPPr>
              <a:lvl1pPr algn="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rPr>
                <a:t>Balanced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rPr>
                <a:t>Mutual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rPr>
                <a:t>Funds</a:t>
              </a:r>
            </a:p>
          </p:txBody>
        </p:sp>
      </p:grpSp>
      <p:grpSp>
        <p:nvGrpSpPr>
          <p:cNvPr id="111" name="Group 110">
            <a:extLst>
              <a:ext uri="{FF2B5EF4-FFF2-40B4-BE49-F238E27FC236}">
                <a16:creationId xmlns:a16="http://schemas.microsoft.com/office/drawing/2014/main" id="{8D7C2BDB-BEBE-402B-B317-DCAE8575CA27}"/>
              </a:ext>
            </a:extLst>
          </p:cNvPr>
          <p:cNvGrpSpPr/>
          <p:nvPr/>
        </p:nvGrpSpPr>
        <p:grpSpPr bwMode="gray">
          <a:xfrm>
            <a:off x="4535620" y="-1388450"/>
            <a:ext cx="1017281" cy="1040983"/>
            <a:chOff x="4436383" y="1660525"/>
            <a:chExt cx="1017281" cy="1040983"/>
          </a:xfrm>
        </p:grpSpPr>
        <p:sp>
          <p:nvSpPr>
            <p:cNvPr id="112" name="Rectangle 111">
              <a:extLst>
                <a:ext uri="{FF2B5EF4-FFF2-40B4-BE49-F238E27FC236}">
                  <a16:creationId xmlns:a16="http://schemas.microsoft.com/office/drawing/2014/main" id="{DFBCF0C1-ADFF-4FCE-8394-AC03D811B7A2}"/>
                </a:ext>
              </a:extLst>
            </p:cNvPr>
            <p:cNvSpPr/>
            <p:nvPr/>
          </p:nvSpPr>
          <p:spPr bwMode="gray">
            <a:xfrm>
              <a:off x="4436383" y="1660525"/>
              <a:ext cx="1017281" cy="1040983"/>
            </a:xfrm>
            <a:prstGeom prst="rect">
              <a:avLst/>
            </a:prstGeom>
            <a:solidFill>
              <a:srgbClr val="005598"/>
            </a:solidFill>
            <a:ln w="19050">
              <a:solidFill>
                <a:srgbClr val="FFFFFF"/>
              </a:solidFill>
              <a:prstDash val="solid"/>
              <a:miter lim="800000"/>
            </a:ln>
            <a:ex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13" name="TextBox 112">
              <a:extLst>
                <a:ext uri="{FF2B5EF4-FFF2-40B4-BE49-F238E27FC236}">
                  <a16:creationId xmlns:a16="http://schemas.microsoft.com/office/drawing/2014/main" id="{59924BA9-0B09-4525-9D5E-64F872A294F8}"/>
                </a:ext>
              </a:extLst>
            </p:cNvPr>
            <p:cNvSpPr txBox="1"/>
            <p:nvPr/>
          </p:nvSpPr>
          <p:spPr bwMode="gray">
            <a:xfrm>
              <a:off x="4491319" y="1962257"/>
              <a:ext cx="914400" cy="461665"/>
            </a:xfrm>
            <a:prstGeom prst="rect">
              <a:avLst/>
            </a:prstGeom>
            <a:noFill/>
            <a:ln w="19050">
              <a:noFill/>
              <a:prstDash val="solid"/>
              <a:miter lim="800000"/>
            </a:ln>
          </p:spPr>
          <p:txBody>
            <a:bodyPr wrap="none" rtlCol="0" anchor="ctr"/>
            <a:lstStyle>
              <a:defPPr>
                <a:defRPr lang="en-US"/>
              </a:defPPr>
              <a:lvl1pPr algn="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rPr>
                <a:t>Variable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rPr>
                <a:t>Annuities</a:t>
              </a:r>
            </a:p>
          </p:txBody>
        </p:sp>
      </p:grpSp>
      <p:grpSp>
        <p:nvGrpSpPr>
          <p:cNvPr id="114" name="Group 113">
            <a:extLst>
              <a:ext uri="{FF2B5EF4-FFF2-40B4-BE49-F238E27FC236}">
                <a16:creationId xmlns:a16="http://schemas.microsoft.com/office/drawing/2014/main" id="{8241C1E0-F995-4F11-B6C5-584467A750FB}"/>
              </a:ext>
            </a:extLst>
          </p:cNvPr>
          <p:cNvGrpSpPr/>
          <p:nvPr/>
        </p:nvGrpSpPr>
        <p:grpSpPr bwMode="gray">
          <a:xfrm>
            <a:off x="266700" y="-1393130"/>
            <a:ext cx="1017281" cy="1040983"/>
            <a:chOff x="5990584" y="1660525"/>
            <a:chExt cx="1017281" cy="1040983"/>
          </a:xfrm>
        </p:grpSpPr>
        <p:sp>
          <p:nvSpPr>
            <p:cNvPr id="115" name="Rectangle 114">
              <a:extLst>
                <a:ext uri="{FF2B5EF4-FFF2-40B4-BE49-F238E27FC236}">
                  <a16:creationId xmlns:a16="http://schemas.microsoft.com/office/drawing/2014/main" id="{F787331D-EC1A-4D5C-A279-F57A27B8F930}"/>
                </a:ext>
              </a:extLst>
            </p:cNvPr>
            <p:cNvSpPr/>
            <p:nvPr/>
          </p:nvSpPr>
          <p:spPr bwMode="gray">
            <a:xfrm>
              <a:off x="5990584" y="1660525"/>
              <a:ext cx="1017281" cy="1040983"/>
            </a:xfrm>
            <a:prstGeom prst="rect">
              <a:avLst/>
            </a:prstGeom>
            <a:solidFill>
              <a:srgbClr val="005598"/>
            </a:solidFill>
            <a:ln w="19050">
              <a:solidFill>
                <a:srgbClr val="FFFFFF"/>
              </a:solidFill>
              <a:prstDash val="solid"/>
              <a:miter lim="800000"/>
            </a:ln>
            <a:ex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16" name="TextBox 115">
              <a:extLst>
                <a:ext uri="{FF2B5EF4-FFF2-40B4-BE49-F238E27FC236}">
                  <a16:creationId xmlns:a16="http://schemas.microsoft.com/office/drawing/2014/main" id="{A304E54F-C142-462A-B619-C5E90EDB72B8}"/>
                </a:ext>
              </a:extLst>
            </p:cNvPr>
            <p:cNvSpPr txBox="1"/>
            <p:nvPr/>
          </p:nvSpPr>
          <p:spPr bwMode="gray">
            <a:xfrm>
              <a:off x="6043609" y="1845881"/>
              <a:ext cx="914400" cy="646331"/>
            </a:xfrm>
            <a:prstGeom prst="rect">
              <a:avLst/>
            </a:prstGeom>
            <a:noFill/>
            <a:ln w="19050">
              <a:noFill/>
              <a:prstDash val="solid"/>
              <a:miter lim="800000"/>
            </a:ln>
          </p:spPr>
          <p:txBody>
            <a:bodyPr wrap="none" rtlCol="0" anchor="ctr"/>
            <a:lstStyle>
              <a:defPPr>
                <a:defRPr lang="en-US"/>
              </a:defPPr>
              <a:lvl1pPr algn="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rPr>
                <a:t>Equity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rPr>
                <a:t>Mutual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rPr>
                <a:t>Funds</a:t>
              </a:r>
            </a:p>
          </p:txBody>
        </p:sp>
      </p:grpSp>
      <p:grpSp>
        <p:nvGrpSpPr>
          <p:cNvPr id="117" name="Group 116">
            <a:extLst>
              <a:ext uri="{FF2B5EF4-FFF2-40B4-BE49-F238E27FC236}">
                <a16:creationId xmlns:a16="http://schemas.microsoft.com/office/drawing/2014/main" id="{470B3E23-B358-423F-98DB-228A9EFAFD83}"/>
              </a:ext>
            </a:extLst>
          </p:cNvPr>
          <p:cNvGrpSpPr/>
          <p:nvPr/>
        </p:nvGrpSpPr>
        <p:grpSpPr bwMode="gray">
          <a:xfrm>
            <a:off x="7757254" y="-1378193"/>
            <a:ext cx="1017281" cy="1040983"/>
            <a:chOff x="7209783" y="1660525"/>
            <a:chExt cx="1017281" cy="1040983"/>
          </a:xfrm>
        </p:grpSpPr>
        <p:sp>
          <p:nvSpPr>
            <p:cNvPr id="118" name="Rectangle 117">
              <a:extLst>
                <a:ext uri="{FF2B5EF4-FFF2-40B4-BE49-F238E27FC236}">
                  <a16:creationId xmlns:a16="http://schemas.microsoft.com/office/drawing/2014/main" id="{69BAD80F-D91A-4F42-B6A4-F7E7DC930993}"/>
                </a:ext>
              </a:extLst>
            </p:cNvPr>
            <p:cNvSpPr/>
            <p:nvPr/>
          </p:nvSpPr>
          <p:spPr bwMode="gray">
            <a:xfrm>
              <a:off x="7209783" y="1660525"/>
              <a:ext cx="1017281" cy="1040983"/>
            </a:xfrm>
            <a:prstGeom prst="rect">
              <a:avLst/>
            </a:prstGeom>
            <a:solidFill>
              <a:srgbClr val="005598"/>
            </a:solidFill>
            <a:ln w="19050">
              <a:solidFill>
                <a:srgbClr val="FFFFFF"/>
              </a:solidFill>
              <a:prstDash val="solid"/>
              <a:miter lim="800000"/>
            </a:ln>
            <a:ex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19" name="TextBox 118">
              <a:extLst>
                <a:ext uri="{FF2B5EF4-FFF2-40B4-BE49-F238E27FC236}">
                  <a16:creationId xmlns:a16="http://schemas.microsoft.com/office/drawing/2014/main" id="{AEA4E91C-12AC-422F-91C4-CE65B5CF7261}"/>
                </a:ext>
              </a:extLst>
            </p:cNvPr>
            <p:cNvSpPr txBox="1"/>
            <p:nvPr/>
          </p:nvSpPr>
          <p:spPr bwMode="gray">
            <a:xfrm>
              <a:off x="7266106" y="1938471"/>
              <a:ext cx="914400" cy="461665"/>
            </a:xfrm>
            <a:prstGeom prst="rect">
              <a:avLst/>
            </a:prstGeom>
            <a:noFill/>
            <a:ln w="19050">
              <a:noFill/>
              <a:prstDash val="solid"/>
              <a:miter lim="800000"/>
            </a:ln>
          </p:spPr>
          <p:txBody>
            <a:bodyPr wrap="none" rtlCol="0" anchor="ctr"/>
            <a:lstStyle>
              <a:defPPr>
                <a:defRPr lang="en-US"/>
              </a:defPPr>
              <a:lvl1pPr algn="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rPr>
                <a:t>Real </a:t>
              </a:r>
              <a:br>
                <a:rPr kumimoji="0" lang="en-US" sz="1600" b="1" i="0" u="none" strike="noStrike" kern="0" cap="none" spc="0" normalizeH="0" baseline="0" noProof="0" dirty="0">
                  <a:ln>
                    <a:noFill/>
                  </a:ln>
                  <a:solidFill>
                    <a:srgbClr val="FFFFFF"/>
                  </a:solidFill>
                  <a:effectLst/>
                  <a:uLnTx/>
                  <a:uFillTx/>
                </a:rPr>
              </a:br>
              <a:r>
                <a:rPr kumimoji="0" lang="en-US" sz="1600" b="1" i="0" u="none" strike="noStrike" kern="0" cap="none" spc="0" normalizeH="0" baseline="0" noProof="0" dirty="0">
                  <a:ln>
                    <a:noFill/>
                  </a:ln>
                  <a:solidFill>
                    <a:srgbClr val="FFFFFF"/>
                  </a:solidFill>
                  <a:effectLst/>
                  <a:uLnTx/>
                  <a:uFillTx/>
                </a:rPr>
                <a:t>Estate</a:t>
              </a:r>
            </a:p>
          </p:txBody>
        </p:sp>
      </p:grpSp>
      <p:grpSp>
        <p:nvGrpSpPr>
          <p:cNvPr id="70" name="Group 69">
            <a:extLst>
              <a:ext uri="{FF2B5EF4-FFF2-40B4-BE49-F238E27FC236}">
                <a16:creationId xmlns:a16="http://schemas.microsoft.com/office/drawing/2014/main" id="{A1C75BCA-FF5B-4F4D-AE80-CBBE3EA3491F}"/>
              </a:ext>
            </a:extLst>
          </p:cNvPr>
          <p:cNvGrpSpPr/>
          <p:nvPr/>
        </p:nvGrpSpPr>
        <p:grpSpPr bwMode="gray">
          <a:xfrm>
            <a:off x="3401866" y="5318336"/>
            <a:ext cx="1017281" cy="1040983"/>
            <a:chOff x="3238956" y="1660525"/>
            <a:chExt cx="1017281" cy="1040983"/>
          </a:xfrm>
        </p:grpSpPr>
        <p:sp>
          <p:nvSpPr>
            <p:cNvPr id="71" name="Rectangle 70">
              <a:extLst>
                <a:ext uri="{FF2B5EF4-FFF2-40B4-BE49-F238E27FC236}">
                  <a16:creationId xmlns:a16="http://schemas.microsoft.com/office/drawing/2014/main" id="{1A285BE4-FD8F-400C-8FDF-AFC32C32F6B1}"/>
                </a:ext>
              </a:extLst>
            </p:cNvPr>
            <p:cNvSpPr/>
            <p:nvPr/>
          </p:nvSpPr>
          <p:spPr bwMode="gray">
            <a:xfrm>
              <a:off x="3238956" y="1660525"/>
              <a:ext cx="1017281" cy="1040983"/>
            </a:xfrm>
            <a:prstGeom prst="rect">
              <a:avLst/>
            </a:prstGeom>
            <a:solidFill>
              <a:srgbClr val="82BC00"/>
            </a:solidFill>
            <a:ln w="19050">
              <a:solidFill>
                <a:srgbClr val="FFFFFF"/>
              </a:solidFill>
              <a:prstDash val="solid"/>
            </a:ln>
            <a:effectLst/>
            <a:ex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72" name="TextBox 71">
              <a:extLst>
                <a:ext uri="{FF2B5EF4-FFF2-40B4-BE49-F238E27FC236}">
                  <a16:creationId xmlns:a16="http://schemas.microsoft.com/office/drawing/2014/main" id="{BDB69F39-8DB8-465D-8537-18CBB14FAFC3}"/>
                </a:ext>
              </a:extLst>
            </p:cNvPr>
            <p:cNvSpPr txBox="1"/>
            <p:nvPr/>
          </p:nvSpPr>
          <p:spPr bwMode="gray">
            <a:xfrm>
              <a:off x="3293889" y="1886752"/>
              <a:ext cx="914400"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rPr>
                <a:t>Health Care</a:t>
              </a:r>
            </a:p>
          </p:txBody>
        </p:sp>
      </p:grpSp>
      <p:grpSp>
        <p:nvGrpSpPr>
          <p:cNvPr id="73" name="Group 72">
            <a:extLst>
              <a:ext uri="{FF2B5EF4-FFF2-40B4-BE49-F238E27FC236}">
                <a16:creationId xmlns:a16="http://schemas.microsoft.com/office/drawing/2014/main" id="{BE61B05A-E8BB-4A8F-B981-5268BB81A1F6}"/>
              </a:ext>
            </a:extLst>
          </p:cNvPr>
          <p:cNvGrpSpPr/>
          <p:nvPr/>
        </p:nvGrpSpPr>
        <p:grpSpPr bwMode="gray">
          <a:xfrm>
            <a:off x="4413272" y="2699617"/>
            <a:ext cx="1017281" cy="1040983"/>
            <a:chOff x="3238956" y="1660525"/>
            <a:chExt cx="1017281" cy="1040983"/>
          </a:xfrm>
        </p:grpSpPr>
        <p:sp>
          <p:nvSpPr>
            <p:cNvPr id="74" name="Rectangle 73">
              <a:extLst>
                <a:ext uri="{FF2B5EF4-FFF2-40B4-BE49-F238E27FC236}">
                  <a16:creationId xmlns:a16="http://schemas.microsoft.com/office/drawing/2014/main" id="{BE0F5BA9-6F23-4BFF-B527-8710812CFDC6}"/>
                </a:ext>
              </a:extLst>
            </p:cNvPr>
            <p:cNvSpPr/>
            <p:nvPr/>
          </p:nvSpPr>
          <p:spPr bwMode="gray">
            <a:xfrm>
              <a:off x="3238956" y="1660525"/>
              <a:ext cx="1017281" cy="1040983"/>
            </a:xfrm>
            <a:prstGeom prst="rect">
              <a:avLst/>
            </a:prstGeom>
            <a:solidFill>
              <a:srgbClr val="82BC00"/>
            </a:solidFill>
            <a:ln w="19050">
              <a:solidFill>
                <a:srgbClr val="FFFFFF"/>
              </a:solidFill>
              <a:prstDash val="solid"/>
            </a:ln>
            <a:effectLst/>
            <a:ex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75" name="TextBox 74">
              <a:extLst>
                <a:ext uri="{FF2B5EF4-FFF2-40B4-BE49-F238E27FC236}">
                  <a16:creationId xmlns:a16="http://schemas.microsoft.com/office/drawing/2014/main" id="{BB221812-9247-4028-B2D3-5BE7E362EEFE}"/>
                </a:ext>
              </a:extLst>
            </p:cNvPr>
            <p:cNvSpPr txBox="1"/>
            <p:nvPr/>
          </p:nvSpPr>
          <p:spPr bwMode="gray">
            <a:xfrm>
              <a:off x="3293889" y="2072232"/>
              <a:ext cx="914400"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rPr>
                <a:t>Food</a:t>
              </a:r>
            </a:p>
          </p:txBody>
        </p:sp>
      </p:grpSp>
      <p:grpSp>
        <p:nvGrpSpPr>
          <p:cNvPr id="76" name="Group 75">
            <a:extLst>
              <a:ext uri="{FF2B5EF4-FFF2-40B4-BE49-F238E27FC236}">
                <a16:creationId xmlns:a16="http://schemas.microsoft.com/office/drawing/2014/main" id="{057AC5B5-0395-4D49-BE0D-F7744F1C5C0D}"/>
              </a:ext>
            </a:extLst>
          </p:cNvPr>
          <p:cNvGrpSpPr/>
          <p:nvPr/>
        </p:nvGrpSpPr>
        <p:grpSpPr bwMode="gray">
          <a:xfrm>
            <a:off x="1790700" y="3304271"/>
            <a:ext cx="1021786" cy="1040983"/>
            <a:chOff x="3234451" y="1660525"/>
            <a:chExt cx="1021786" cy="1040983"/>
          </a:xfrm>
        </p:grpSpPr>
        <p:sp>
          <p:nvSpPr>
            <p:cNvPr id="77" name="Rectangle 76">
              <a:extLst>
                <a:ext uri="{FF2B5EF4-FFF2-40B4-BE49-F238E27FC236}">
                  <a16:creationId xmlns:a16="http://schemas.microsoft.com/office/drawing/2014/main" id="{D05A5D9E-0E39-45BD-A5C5-74C05F304F19}"/>
                </a:ext>
              </a:extLst>
            </p:cNvPr>
            <p:cNvSpPr/>
            <p:nvPr/>
          </p:nvSpPr>
          <p:spPr bwMode="gray">
            <a:xfrm>
              <a:off x="3238956" y="1660525"/>
              <a:ext cx="1017281" cy="1040983"/>
            </a:xfrm>
            <a:prstGeom prst="rect">
              <a:avLst/>
            </a:prstGeom>
            <a:solidFill>
              <a:srgbClr val="82BC00"/>
            </a:solidFill>
            <a:ln w="19050">
              <a:solidFill>
                <a:srgbClr val="FFFFFF"/>
              </a:solidFill>
              <a:prstDash val="solid"/>
            </a:ln>
            <a:effectLst/>
            <a:ex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78" name="TextBox 77">
              <a:extLst>
                <a:ext uri="{FF2B5EF4-FFF2-40B4-BE49-F238E27FC236}">
                  <a16:creationId xmlns:a16="http://schemas.microsoft.com/office/drawing/2014/main" id="{7DE6C6E7-C753-46D8-82FE-EA862B27E023}"/>
                </a:ext>
              </a:extLst>
            </p:cNvPr>
            <p:cNvSpPr txBox="1"/>
            <p:nvPr/>
          </p:nvSpPr>
          <p:spPr bwMode="gray">
            <a:xfrm>
              <a:off x="3234451" y="2032502"/>
              <a:ext cx="973838"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rPr>
                <a:t>Utilities</a:t>
              </a:r>
            </a:p>
          </p:txBody>
        </p:sp>
      </p:grpSp>
      <p:grpSp>
        <p:nvGrpSpPr>
          <p:cNvPr id="79" name="Group 78">
            <a:extLst>
              <a:ext uri="{FF2B5EF4-FFF2-40B4-BE49-F238E27FC236}">
                <a16:creationId xmlns:a16="http://schemas.microsoft.com/office/drawing/2014/main" id="{89965F40-DB9F-48F6-8B15-060CEFBD8538}"/>
              </a:ext>
            </a:extLst>
          </p:cNvPr>
          <p:cNvGrpSpPr/>
          <p:nvPr/>
        </p:nvGrpSpPr>
        <p:grpSpPr bwMode="gray">
          <a:xfrm>
            <a:off x="5857345" y="1909754"/>
            <a:ext cx="1017281" cy="1040983"/>
            <a:chOff x="5990584" y="1660525"/>
            <a:chExt cx="1017281" cy="1040983"/>
          </a:xfrm>
        </p:grpSpPr>
        <p:sp>
          <p:nvSpPr>
            <p:cNvPr id="80" name="Rectangle 79">
              <a:extLst>
                <a:ext uri="{FF2B5EF4-FFF2-40B4-BE49-F238E27FC236}">
                  <a16:creationId xmlns:a16="http://schemas.microsoft.com/office/drawing/2014/main" id="{AC8FBE92-2978-4BF2-A183-A4A38E1EF5CB}"/>
                </a:ext>
              </a:extLst>
            </p:cNvPr>
            <p:cNvSpPr/>
            <p:nvPr/>
          </p:nvSpPr>
          <p:spPr bwMode="gray">
            <a:xfrm>
              <a:off x="5990584" y="1660525"/>
              <a:ext cx="1017281" cy="1040983"/>
            </a:xfrm>
            <a:prstGeom prst="rect">
              <a:avLst/>
            </a:prstGeom>
            <a:solidFill>
              <a:srgbClr val="797979"/>
            </a:solidFill>
            <a:ln w="19050">
              <a:solidFill>
                <a:srgbClr val="FFFFFF"/>
              </a:solidFill>
              <a:prstDash val="solid"/>
            </a:ln>
            <a:effectLst/>
            <a:ex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81" name="TextBox 80">
              <a:extLst>
                <a:ext uri="{FF2B5EF4-FFF2-40B4-BE49-F238E27FC236}">
                  <a16:creationId xmlns:a16="http://schemas.microsoft.com/office/drawing/2014/main" id="{6C7FF08C-E2A3-44FF-9D85-7E0111BAC7AD}"/>
                </a:ext>
              </a:extLst>
            </p:cNvPr>
            <p:cNvSpPr txBox="1"/>
            <p:nvPr/>
          </p:nvSpPr>
          <p:spPr bwMode="gray">
            <a:xfrm>
              <a:off x="6043609" y="2037371"/>
              <a:ext cx="914400" cy="338554"/>
            </a:xfrm>
            <a:prstGeom prst="rect">
              <a:avLst/>
            </a:prstGeom>
            <a:noFill/>
          </p:spPr>
          <p:txBody>
            <a:bodyPr wrap="square" rtlCol="0">
              <a:spAutoFit/>
            </a:bodyPr>
            <a:lstStyle>
              <a:defPPr>
                <a:defRPr lang="en-US"/>
              </a:defPPr>
              <a:lvl1pPr algn="ctr">
                <a:defRPr sz="1200" b="1">
                  <a:solidFill>
                    <a:schemeClr val="bg1"/>
                  </a:soli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rPr>
                <a:t>Travel</a:t>
              </a:r>
            </a:p>
          </p:txBody>
        </p:sp>
      </p:grpSp>
      <p:grpSp>
        <p:nvGrpSpPr>
          <p:cNvPr id="82" name="Group 81">
            <a:extLst>
              <a:ext uri="{FF2B5EF4-FFF2-40B4-BE49-F238E27FC236}">
                <a16:creationId xmlns:a16="http://schemas.microsoft.com/office/drawing/2014/main" id="{2EC1586E-D4D1-4FFC-8C48-6F9DFFB739DE}"/>
              </a:ext>
            </a:extLst>
          </p:cNvPr>
          <p:cNvGrpSpPr/>
          <p:nvPr/>
        </p:nvGrpSpPr>
        <p:grpSpPr bwMode="gray">
          <a:xfrm>
            <a:off x="4419600" y="4060226"/>
            <a:ext cx="1054100" cy="1040983"/>
            <a:chOff x="5980454" y="1660525"/>
            <a:chExt cx="1054100" cy="1040983"/>
          </a:xfrm>
        </p:grpSpPr>
        <p:sp>
          <p:nvSpPr>
            <p:cNvPr id="83" name="Rectangle 82">
              <a:extLst>
                <a:ext uri="{FF2B5EF4-FFF2-40B4-BE49-F238E27FC236}">
                  <a16:creationId xmlns:a16="http://schemas.microsoft.com/office/drawing/2014/main" id="{26C822E7-8C5B-4660-835F-88316DDF1E1F}"/>
                </a:ext>
              </a:extLst>
            </p:cNvPr>
            <p:cNvSpPr/>
            <p:nvPr/>
          </p:nvSpPr>
          <p:spPr bwMode="gray">
            <a:xfrm>
              <a:off x="5990584" y="1660525"/>
              <a:ext cx="1017281" cy="1040983"/>
            </a:xfrm>
            <a:prstGeom prst="rect">
              <a:avLst/>
            </a:prstGeom>
            <a:solidFill>
              <a:srgbClr val="797979"/>
            </a:solidFill>
            <a:ln w="19050">
              <a:solidFill>
                <a:srgbClr val="FFFFFF"/>
              </a:solidFill>
              <a:prstDash val="solid"/>
            </a:ln>
            <a:effectLst/>
            <a:ex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84" name="TextBox 83">
              <a:extLst>
                <a:ext uri="{FF2B5EF4-FFF2-40B4-BE49-F238E27FC236}">
                  <a16:creationId xmlns:a16="http://schemas.microsoft.com/office/drawing/2014/main" id="{B8AE197F-1E10-4DEE-9FE0-461D178058C3}"/>
                </a:ext>
              </a:extLst>
            </p:cNvPr>
            <p:cNvSpPr txBox="1"/>
            <p:nvPr/>
          </p:nvSpPr>
          <p:spPr bwMode="gray">
            <a:xfrm>
              <a:off x="5980454" y="2067515"/>
              <a:ext cx="1054100" cy="338554"/>
            </a:xfrm>
            <a:prstGeom prst="rect">
              <a:avLst/>
            </a:prstGeom>
            <a:noFill/>
          </p:spPr>
          <p:txBody>
            <a:bodyPr wrap="square" rtlCol="0">
              <a:spAutoFit/>
            </a:bodyPr>
            <a:lstStyle>
              <a:defPPr>
                <a:defRPr lang="en-US"/>
              </a:defPPr>
              <a:lvl1pPr algn="ctr">
                <a:defRPr sz="1200" b="1">
                  <a:solidFill>
                    <a:schemeClr val="bg1"/>
                  </a:soli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rPr>
                <a:t>Hobbies</a:t>
              </a:r>
            </a:p>
          </p:txBody>
        </p:sp>
      </p:grpSp>
      <p:grpSp>
        <p:nvGrpSpPr>
          <p:cNvPr id="85" name="Group 84">
            <a:extLst>
              <a:ext uri="{FF2B5EF4-FFF2-40B4-BE49-F238E27FC236}">
                <a16:creationId xmlns:a16="http://schemas.microsoft.com/office/drawing/2014/main" id="{CA48A4D6-2F59-4B02-A621-405B935BCB4A}"/>
              </a:ext>
            </a:extLst>
          </p:cNvPr>
          <p:cNvGrpSpPr/>
          <p:nvPr/>
        </p:nvGrpSpPr>
        <p:grpSpPr bwMode="gray">
          <a:xfrm>
            <a:off x="1511317" y="2114706"/>
            <a:ext cx="1017281" cy="1040983"/>
            <a:chOff x="5990584" y="1660525"/>
            <a:chExt cx="1017281" cy="1040983"/>
          </a:xfrm>
        </p:grpSpPr>
        <p:sp>
          <p:nvSpPr>
            <p:cNvPr id="86" name="Rectangle 85">
              <a:extLst>
                <a:ext uri="{FF2B5EF4-FFF2-40B4-BE49-F238E27FC236}">
                  <a16:creationId xmlns:a16="http://schemas.microsoft.com/office/drawing/2014/main" id="{B1BFCBBE-3F75-4460-93BD-1DA6AD44EBC8}"/>
                </a:ext>
              </a:extLst>
            </p:cNvPr>
            <p:cNvSpPr/>
            <p:nvPr/>
          </p:nvSpPr>
          <p:spPr bwMode="gray">
            <a:xfrm>
              <a:off x="5990584" y="1660525"/>
              <a:ext cx="1017281" cy="1040983"/>
            </a:xfrm>
            <a:prstGeom prst="rect">
              <a:avLst/>
            </a:prstGeom>
            <a:solidFill>
              <a:srgbClr val="797979"/>
            </a:solidFill>
            <a:ln w="19050">
              <a:solidFill>
                <a:srgbClr val="FFFFFF"/>
              </a:solidFill>
              <a:prstDash val="solid"/>
            </a:ln>
            <a:effectLst/>
            <a:ex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87" name="TextBox 86">
              <a:extLst>
                <a:ext uri="{FF2B5EF4-FFF2-40B4-BE49-F238E27FC236}">
                  <a16:creationId xmlns:a16="http://schemas.microsoft.com/office/drawing/2014/main" id="{D43C7262-B7FA-4680-92FF-A48F19C1E64D}"/>
                </a:ext>
              </a:extLst>
            </p:cNvPr>
            <p:cNvSpPr txBox="1"/>
            <p:nvPr/>
          </p:nvSpPr>
          <p:spPr bwMode="gray">
            <a:xfrm>
              <a:off x="6043609" y="2037371"/>
              <a:ext cx="914400" cy="338554"/>
            </a:xfrm>
            <a:prstGeom prst="rect">
              <a:avLst/>
            </a:prstGeom>
            <a:noFill/>
          </p:spPr>
          <p:txBody>
            <a:bodyPr wrap="square" rtlCol="0">
              <a:spAutoFit/>
            </a:bodyPr>
            <a:lstStyle>
              <a:defPPr>
                <a:defRPr lang="en-US"/>
              </a:defPPr>
              <a:lvl1pPr algn="ctr">
                <a:defRPr sz="1200" b="1">
                  <a:solidFill>
                    <a:schemeClr val="bg1"/>
                  </a:soli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rPr>
                <a:t>Legacy</a:t>
              </a:r>
            </a:p>
          </p:txBody>
        </p:sp>
      </p:grpSp>
      <p:grpSp>
        <p:nvGrpSpPr>
          <p:cNvPr id="88" name="Group 87">
            <a:extLst>
              <a:ext uri="{FF2B5EF4-FFF2-40B4-BE49-F238E27FC236}">
                <a16:creationId xmlns:a16="http://schemas.microsoft.com/office/drawing/2014/main" id="{1DB1A406-8966-4DC7-AA59-6E90DDE2F389}"/>
              </a:ext>
            </a:extLst>
          </p:cNvPr>
          <p:cNvGrpSpPr/>
          <p:nvPr/>
        </p:nvGrpSpPr>
        <p:grpSpPr bwMode="gray">
          <a:xfrm>
            <a:off x="4164484" y="1868841"/>
            <a:ext cx="1017281" cy="1040983"/>
            <a:chOff x="1811871" y="1660525"/>
            <a:chExt cx="1017281" cy="1040983"/>
          </a:xfrm>
        </p:grpSpPr>
        <p:sp>
          <p:nvSpPr>
            <p:cNvPr id="120" name="Rectangle 119">
              <a:extLst>
                <a:ext uri="{FF2B5EF4-FFF2-40B4-BE49-F238E27FC236}">
                  <a16:creationId xmlns:a16="http://schemas.microsoft.com/office/drawing/2014/main" id="{D5742A1C-E587-4D10-8799-3B16F1D6B655}"/>
                </a:ext>
              </a:extLst>
            </p:cNvPr>
            <p:cNvSpPr/>
            <p:nvPr/>
          </p:nvSpPr>
          <p:spPr bwMode="gray">
            <a:xfrm>
              <a:off x="1811871" y="1660525"/>
              <a:ext cx="1017281" cy="1040983"/>
            </a:xfrm>
            <a:prstGeom prst="rect">
              <a:avLst/>
            </a:prstGeom>
            <a:solidFill>
              <a:srgbClr val="00A0DC"/>
            </a:solidFill>
            <a:ln w="19050">
              <a:solidFill>
                <a:srgbClr val="FFFFFF"/>
              </a:solidFill>
              <a:prstDash val="solid"/>
            </a:ln>
            <a:effectLst/>
            <a:ex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21" name="TextBox 120">
              <a:extLst>
                <a:ext uri="{FF2B5EF4-FFF2-40B4-BE49-F238E27FC236}">
                  <a16:creationId xmlns:a16="http://schemas.microsoft.com/office/drawing/2014/main" id="{E5A92443-EA3B-481D-9A8D-59B59CB3D6DE}"/>
                </a:ext>
              </a:extLst>
            </p:cNvPr>
            <p:cNvSpPr txBox="1"/>
            <p:nvPr/>
          </p:nvSpPr>
          <p:spPr bwMode="gray">
            <a:xfrm>
              <a:off x="1829254" y="1963249"/>
              <a:ext cx="990145" cy="461665"/>
            </a:xfrm>
            <a:prstGeom prst="rect">
              <a:avLst/>
            </a:prstGeom>
            <a:noFill/>
            <a:ln w="19050">
              <a:noFill/>
              <a:prstDash val="solid"/>
            </a:ln>
            <a:effectLst>
              <a:outerShdw blurRad="50800" dist="38100" dir="2700000" algn="tl" rotWithShape="0">
                <a:srgbClr val="FFFFFF">
                  <a:lumMod val="75000"/>
                  <a:alpha val="40000"/>
                </a:srgbClr>
              </a:outerShdw>
            </a:effectLst>
          </p:spPr>
          <p:txBody>
            <a:bodyPr wrap="none" rtlCol="0" anchor="ctr"/>
            <a:lstStyle>
              <a:defPPr>
                <a:defRPr lang="en-US"/>
              </a:defPPr>
              <a:lvl1pPr algn="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rPr>
                <a:t>Mortgage</a:t>
              </a:r>
            </a:p>
          </p:txBody>
        </p:sp>
      </p:grpSp>
      <p:grpSp>
        <p:nvGrpSpPr>
          <p:cNvPr id="122" name="Group 121">
            <a:extLst>
              <a:ext uri="{FF2B5EF4-FFF2-40B4-BE49-F238E27FC236}">
                <a16:creationId xmlns:a16="http://schemas.microsoft.com/office/drawing/2014/main" id="{14F1D4AF-8B16-48F0-A9AE-52948BEF408B}"/>
              </a:ext>
            </a:extLst>
          </p:cNvPr>
          <p:cNvGrpSpPr/>
          <p:nvPr/>
        </p:nvGrpSpPr>
        <p:grpSpPr bwMode="gray">
          <a:xfrm>
            <a:off x="5730339" y="3558472"/>
            <a:ext cx="1017281" cy="1040983"/>
            <a:chOff x="1811871" y="1660525"/>
            <a:chExt cx="1017281" cy="1040983"/>
          </a:xfrm>
        </p:grpSpPr>
        <p:sp>
          <p:nvSpPr>
            <p:cNvPr id="123" name="Rectangle 122">
              <a:extLst>
                <a:ext uri="{FF2B5EF4-FFF2-40B4-BE49-F238E27FC236}">
                  <a16:creationId xmlns:a16="http://schemas.microsoft.com/office/drawing/2014/main" id="{BB5E789A-A13F-44D1-BDEE-E1CE1A46AE2C}"/>
                </a:ext>
              </a:extLst>
            </p:cNvPr>
            <p:cNvSpPr/>
            <p:nvPr/>
          </p:nvSpPr>
          <p:spPr bwMode="gray">
            <a:xfrm>
              <a:off x="1811871" y="1660525"/>
              <a:ext cx="1017281" cy="1040983"/>
            </a:xfrm>
            <a:prstGeom prst="rect">
              <a:avLst/>
            </a:prstGeom>
            <a:solidFill>
              <a:srgbClr val="00A0DC"/>
            </a:solidFill>
            <a:ln w="19050">
              <a:solidFill>
                <a:srgbClr val="FFFFFF"/>
              </a:solidFill>
              <a:prstDash val="solid"/>
            </a:ln>
            <a:effectLst/>
            <a:ex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24" name="TextBox 123">
              <a:extLst>
                <a:ext uri="{FF2B5EF4-FFF2-40B4-BE49-F238E27FC236}">
                  <a16:creationId xmlns:a16="http://schemas.microsoft.com/office/drawing/2014/main" id="{89D78A70-1993-48DB-B96D-38E2E5661A54}"/>
                </a:ext>
              </a:extLst>
            </p:cNvPr>
            <p:cNvSpPr txBox="1"/>
            <p:nvPr/>
          </p:nvSpPr>
          <p:spPr bwMode="gray">
            <a:xfrm>
              <a:off x="1829254" y="1953201"/>
              <a:ext cx="990145" cy="461665"/>
            </a:xfrm>
            <a:prstGeom prst="rect">
              <a:avLst/>
            </a:prstGeom>
            <a:noFill/>
            <a:ln w="19050">
              <a:noFill/>
              <a:prstDash val="solid"/>
            </a:ln>
            <a:effectLst>
              <a:outerShdw blurRad="50800" dist="38100" dir="2700000" algn="tl" rotWithShape="0">
                <a:srgbClr val="FFFFFF">
                  <a:lumMod val="75000"/>
                  <a:alpha val="40000"/>
                </a:srgbClr>
              </a:outerShdw>
            </a:effectLst>
          </p:spPr>
          <p:txBody>
            <a:bodyPr wrap="none" rtlCol="0" anchor="ctr"/>
            <a:lstStyle>
              <a:defPPr>
                <a:defRPr lang="en-US"/>
              </a:defPPr>
              <a:lvl1pPr algn="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rPr>
                <a:t>Life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rPr>
                <a:t>Insurance</a:t>
              </a:r>
            </a:p>
          </p:txBody>
        </p:sp>
      </p:grpSp>
      <p:grpSp>
        <p:nvGrpSpPr>
          <p:cNvPr id="125" name="Group 124">
            <a:extLst>
              <a:ext uri="{FF2B5EF4-FFF2-40B4-BE49-F238E27FC236}">
                <a16:creationId xmlns:a16="http://schemas.microsoft.com/office/drawing/2014/main" id="{667388B6-DE9E-4449-9CF7-D6A69964B68E}"/>
              </a:ext>
            </a:extLst>
          </p:cNvPr>
          <p:cNvGrpSpPr/>
          <p:nvPr/>
        </p:nvGrpSpPr>
        <p:grpSpPr bwMode="gray">
          <a:xfrm>
            <a:off x="2458036" y="4002771"/>
            <a:ext cx="1017281" cy="1040983"/>
            <a:chOff x="1811871" y="1660525"/>
            <a:chExt cx="1017281" cy="1040983"/>
          </a:xfrm>
        </p:grpSpPr>
        <p:sp>
          <p:nvSpPr>
            <p:cNvPr id="126" name="Rectangle 125">
              <a:extLst>
                <a:ext uri="{FF2B5EF4-FFF2-40B4-BE49-F238E27FC236}">
                  <a16:creationId xmlns:a16="http://schemas.microsoft.com/office/drawing/2014/main" id="{144414F8-593B-41CA-9DA5-CE6A2BCC79F0}"/>
                </a:ext>
              </a:extLst>
            </p:cNvPr>
            <p:cNvSpPr/>
            <p:nvPr/>
          </p:nvSpPr>
          <p:spPr bwMode="gray">
            <a:xfrm>
              <a:off x="1811871" y="1660525"/>
              <a:ext cx="1017281" cy="1040983"/>
            </a:xfrm>
            <a:prstGeom prst="rect">
              <a:avLst/>
            </a:prstGeom>
            <a:solidFill>
              <a:srgbClr val="00A0DC"/>
            </a:solidFill>
            <a:ln w="19050">
              <a:solidFill>
                <a:srgbClr val="FFFFFF"/>
              </a:solidFill>
              <a:prstDash val="solid"/>
            </a:ln>
            <a:effectLst/>
            <a:ex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27" name="TextBox 126">
              <a:extLst>
                <a:ext uri="{FF2B5EF4-FFF2-40B4-BE49-F238E27FC236}">
                  <a16:creationId xmlns:a16="http://schemas.microsoft.com/office/drawing/2014/main" id="{5EF25B04-8D9B-43D8-88E9-54D68FFE4D88}"/>
                </a:ext>
              </a:extLst>
            </p:cNvPr>
            <p:cNvSpPr txBox="1"/>
            <p:nvPr/>
          </p:nvSpPr>
          <p:spPr bwMode="gray">
            <a:xfrm>
              <a:off x="1829254" y="1963249"/>
              <a:ext cx="990145" cy="461665"/>
            </a:xfrm>
            <a:prstGeom prst="rect">
              <a:avLst/>
            </a:prstGeom>
            <a:noFill/>
            <a:ln w="19050">
              <a:noFill/>
              <a:prstDash val="solid"/>
            </a:ln>
            <a:effectLst>
              <a:outerShdw blurRad="50800" dist="38100" dir="2700000" algn="tl" rotWithShape="0">
                <a:srgbClr val="FFFFFF">
                  <a:lumMod val="75000"/>
                  <a:alpha val="40000"/>
                </a:srgbClr>
              </a:outerShdw>
            </a:effectLst>
          </p:spPr>
          <p:txBody>
            <a:bodyPr wrap="none" rtlCol="0" anchor="ctr"/>
            <a:lstStyle>
              <a:defPPr>
                <a:defRPr lang="en-US"/>
              </a:defPPr>
              <a:lvl1pPr algn="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rPr>
                <a:t>Fixed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rPr>
                <a:t>Loans</a:t>
              </a:r>
            </a:p>
          </p:txBody>
        </p:sp>
      </p:grpSp>
      <p:sp>
        <p:nvSpPr>
          <p:cNvPr id="49" name="Slide Number Placeholder 4">
            <a:extLst>
              <a:ext uri="{FF2B5EF4-FFF2-40B4-BE49-F238E27FC236}">
                <a16:creationId xmlns:a16="http://schemas.microsoft.com/office/drawing/2014/main" id="{F2210BFA-E61E-4AC3-ABFB-65953708B14A}"/>
              </a:ext>
            </a:extLst>
          </p:cNvPr>
          <p:cNvSpPr>
            <a:spLocks noGrp="1"/>
          </p:cNvSpPr>
          <p:nvPr>
            <p:ph type="sldNum" sz="quarter" idx="10"/>
          </p:nvPr>
        </p:nvSpPr>
        <p:spPr>
          <a:xfrm>
            <a:off x="8503920" y="6533806"/>
            <a:ext cx="365760" cy="182880"/>
          </a:xfrm>
        </p:spPr>
        <p:txBody>
          <a:bodyPr/>
          <a:lstStyle/>
          <a:p>
            <a:fld id="{8DEE4CCE-E124-4EEF-808B-DF88997C2318}" type="slidenum">
              <a:rPr lang="en-US" smtClean="0"/>
              <a:t>25</a:t>
            </a:fld>
            <a:endParaRPr lang="en-US" dirty="0"/>
          </a:p>
        </p:txBody>
      </p:sp>
    </p:spTree>
    <p:extLst>
      <p:ext uri="{BB962C8B-B14F-4D97-AF65-F5344CB8AC3E}">
        <p14:creationId xmlns:p14="http://schemas.microsoft.com/office/powerpoint/2010/main" val="189748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026 -0.00879 L -0.64566 0.78926 " pathEditMode="relative" rAng="0" ptsTypes="AA">
                                      <p:cBhvr>
                                        <p:cTn id="6" dur="1750" fill="hold"/>
                                        <p:tgtEl>
                                          <p:spTgt spid="117"/>
                                        </p:tgtEl>
                                        <p:attrNameLst>
                                          <p:attrName>ppt_x</p:attrName>
                                          <p:attrName>ppt_y</p:attrName>
                                        </p:attrNameLst>
                                      </p:cBhvr>
                                      <p:rCtr x="-32413" y="39903"/>
                                    </p:animMotion>
                                  </p:childTnLst>
                                </p:cTn>
                              </p:par>
                              <p:par>
                                <p:cTn id="7" presetID="42" presetClass="path" presetSubtype="0" accel="50000" decel="50000" fill="hold" nodeType="withEffect">
                                  <p:stCondLst>
                                    <p:cond delay="0"/>
                                  </p:stCondLst>
                                  <p:childTnLst>
                                    <p:animMotion origin="layout" path="M -0.00122 -0.00463 L -0.04948 0.74323 " pathEditMode="relative" rAng="0" ptsTypes="AA">
                                      <p:cBhvr>
                                        <p:cTn id="8" dur="1750" fill="hold"/>
                                        <p:tgtEl>
                                          <p:spTgt spid="102"/>
                                        </p:tgtEl>
                                        <p:attrNameLst>
                                          <p:attrName>ppt_x</p:attrName>
                                          <p:attrName>ppt_y</p:attrName>
                                        </p:attrNameLst>
                                      </p:cBhvr>
                                      <p:rCtr x="-2413" y="37381"/>
                                    </p:animMotion>
                                  </p:childTnLst>
                                </p:cTn>
                              </p:par>
                              <p:par>
                                <p:cTn id="9" presetID="42" presetClass="path" presetSubtype="0" accel="50000" decel="50000" fill="hold" nodeType="withEffect">
                                  <p:stCondLst>
                                    <p:cond delay="0"/>
                                  </p:stCondLst>
                                  <p:childTnLst>
                                    <p:animMotion origin="layout" path="M 2.5E-6 3.25468E-6 L -0.15764 0.85126 " pathEditMode="relative" rAng="0" ptsTypes="AA">
                                      <p:cBhvr>
                                        <p:cTn id="10" dur="1750" fill="hold"/>
                                        <p:tgtEl>
                                          <p:spTgt spid="105"/>
                                        </p:tgtEl>
                                        <p:attrNameLst>
                                          <p:attrName>ppt_x</p:attrName>
                                          <p:attrName>ppt_y</p:attrName>
                                        </p:attrNameLst>
                                      </p:cBhvr>
                                      <p:rCtr x="-7882" y="42563"/>
                                    </p:animMotion>
                                  </p:childTnLst>
                                </p:cTn>
                              </p:par>
                              <p:par>
                                <p:cTn id="11" presetID="42" presetClass="path" presetSubtype="0" accel="50000" decel="50000" fill="hold" nodeType="withEffect">
                                  <p:stCondLst>
                                    <p:cond delay="0"/>
                                  </p:stCondLst>
                                  <p:childTnLst>
                                    <p:animMotion origin="layout" path="M -0.00191 -0.0229 L 0.08871 0.44275 " pathEditMode="relative" rAng="0" ptsTypes="AA">
                                      <p:cBhvr>
                                        <p:cTn id="12" dur="1750" fill="hold"/>
                                        <p:tgtEl>
                                          <p:spTgt spid="108"/>
                                        </p:tgtEl>
                                        <p:attrNameLst>
                                          <p:attrName>ppt_x</p:attrName>
                                          <p:attrName>ppt_y</p:attrName>
                                        </p:attrNameLst>
                                      </p:cBhvr>
                                      <p:rCtr x="4531" y="23271"/>
                                    </p:animMotion>
                                  </p:childTnLst>
                                </p:cTn>
                              </p:par>
                              <p:par>
                                <p:cTn id="13" presetID="42" presetClass="path" presetSubtype="0" accel="50000" decel="50000" fill="hold" nodeType="withEffect">
                                  <p:stCondLst>
                                    <p:cond delay="0"/>
                                  </p:stCondLst>
                                  <p:childTnLst>
                                    <p:animMotion origin="layout" path="M -2.5E-6 2.50058E-6 L 0.23768 0.79482 " pathEditMode="relative" rAng="0" ptsTypes="AA">
                                      <p:cBhvr>
                                        <p:cTn id="14" dur="1750" fill="hold"/>
                                        <p:tgtEl>
                                          <p:spTgt spid="111"/>
                                        </p:tgtEl>
                                        <p:attrNameLst>
                                          <p:attrName>ppt_x</p:attrName>
                                          <p:attrName>ppt_y</p:attrName>
                                        </p:attrNameLst>
                                      </p:cBhvr>
                                      <p:rCtr x="11875" y="39741"/>
                                    </p:animMotion>
                                  </p:childTnLst>
                                </p:cTn>
                              </p:par>
                              <p:par>
                                <p:cTn id="15" presetID="42" presetClass="path" presetSubtype="0" accel="50000" decel="50000" fill="hold" nodeType="withEffect">
                                  <p:stCondLst>
                                    <p:cond delay="0"/>
                                  </p:stCondLst>
                                  <p:childTnLst>
                                    <p:animMotion origin="layout" path="M -2.22222E-6 4.81481E-6 L 0.33507 0.61944 " pathEditMode="relative" rAng="0" ptsTypes="AA">
                                      <p:cBhvr>
                                        <p:cTn id="16" dur="1750" fill="hold"/>
                                        <p:tgtEl>
                                          <p:spTgt spid="114"/>
                                        </p:tgtEl>
                                        <p:attrNameLst>
                                          <p:attrName>ppt_x</p:attrName>
                                          <p:attrName>ppt_y</p:attrName>
                                        </p:attrNameLst>
                                      </p:cBhvr>
                                      <p:rCtr x="16753" y="30972"/>
                                    </p:animMotion>
                                  </p:childTnLst>
                                </p:cTn>
                              </p:par>
                            </p:childTnLst>
                          </p:cTn>
                        </p:par>
                        <p:par>
                          <p:cTn id="17" fill="hold">
                            <p:stCondLst>
                              <p:cond delay="1750"/>
                            </p:stCondLst>
                            <p:childTnLst>
                              <p:par>
                                <p:cTn id="18" presetID="53" presetClass="entr" presetSubtype="528" fill="hold" nodeType="afterEffect">
                                  <p:stCondLst>
                                    <p:cond delay="0"/>
                                  </p:stCondLst>
                                  <p:childTnLst>
                                    <p:set>
                                      <p:cBhvr>
                                        <p:cTn id="19" dur="1" fill="hold">
                                          <p:stCondLst>
                                            <p:cond delay="0"/>
                                          </p:stCondLst>
                                        </p:cTn>
                                        <p:tgtEl>
                                          <p:spTgt spid="70"/>
                                        </p:tgtEl>
                                        <p:attrNameLst>
                                          <p:attrName>style.visibility</p:attrName>
                                        </p:attrNameLst>
                                      </p:cBhvr>
                                      <p:to>
                                        <p:strVal val="visible"/>
                                      </p:to>
                                    </p:set>
                                    <p:anim calcmode="lin" valueType="num">
                                      <p:cBhvr>
                                        <p:cTn id="20" dur="500" fill="hold"/>
                                        <p:tgtEl>
                                          <p:spTgt spid="70"/>
                                        </p:tgtEl>
                                        <p:attrNameLst>
                                          <p:attrName>ppt_w</p:attrName>
                                        </p:attrNameLst>
                                      </p:cBhvr>
                                      <p:tavLst>
                                        <p:tav tm="0">
                                          <p:val>
                                            <p:fltVal val="0"/>
                                          </p:val>
                                        </p:tav>
                                        <p:tav tm="100000">
                                          <p:val>
                                            <p:strVal val="#ppt_w"/>
                                          </p:val>
                                        </p:tav>
                                      </p:tavLst>
                                    </p:anim>
                                    <p:anim calcmode="lin" valueType="num">
                                      <p:cBhvr>
                                        <p:cTn id="21" dur="500" fill="hold"/>
                                        <p:tgtEl>
                                          <p:spTgt spid="70"/>
                                        </p:tgtEl>
                                        <p:attrNameLst>
                                          <p:attrName>ppt_h</p:attrName>
                                        </p:attrNameLst>
                                      </p:cBhvr>
                                      <p:tavLst>
                                        <p:tav tm="0">
                                          <p:val>
                                            <p:fltVal val="0"/>
                                          </p:val>
                                        </p:tav>
                                        <p:tav tm="100000">
                                          <p:val>
                                            <p:strVal val="#ppt_h"/>
                                          </p:val>
                                        </p:tav>
                                      </p:tavLst>
                                    </p:anim>
                                    <p:animEffect transition="in" filter="fade">
                                      <p:cBhvr>
                                        <p:cTn id="22" dur="500"/>
                                        <p:tgtEl>
                                          <p:spTgt spid="70"/>
                                        </p:tgtEl>
                                      </p:cBhvr>
                                    </p:animEffect>
                                    <p:anim calcmode="lin" valueType="num">
                                      <p:cBhvr>
                                        <p:cTn id="23" dur="500" fill="hold"/>
                                        <p:tgtEl>
                                          <p:spTgt spid="70"/>
                                        </p:tgtEl>
                                        <p:attrNameLst>
                                          <p:attrName>ppt_x</p:attrName>
                                        </p:attrNameLst>
                                      </p:cBhvr>
                                      <p:tavLst>
                                        <p:tav tm="0">
                                          <p:val>
                                            <p:fltVal val="0.5"/>
                                          </p:val>
                                        </p:tav>
                                        <p:tav tm="100000">
                                          <p:val>
                                            <p:strVal val="#ppt_x"/>
                                          </p:val>
                                        </p:tav>
                                      </p:tavLst>
                                    </p:anim>
                                    <p:anim calcmode="lin" valueType="num">
                                      <p:cBhvr>
                                        <p:cTn id="24" dur="500" fill="hold"/>
                                        <p:tgtEl>
                                          <p:spTgt spid="70"/>
                                        </p:tgtEl>
                                        <p:attrNameLst>
                                          <p:attrName>ppt_y</p:attrName>
                                        </p:attrNameLst>
                                      </p:cBhvr>
                                      <p:tavLst>
                                        <p:tav tm="0">
                                          <p:val>
                                            <p:fltVal val="0.5"/>
                                          </p:val>
                                        </p:tav>
                                        <p:tav tm="100000">
                                          <p:val>
                                            <p:strVal val="#ppt_y"/>
                                          </p:val>
                                        </p:tav>
                                      </p:tavLst>
                                    </p:anim>
                                  </p:childTnLst>
                                </p:cTn>
                              </p:par>
                              <p:par>
                                <p:cTn id="25" presetID="42" presetClass="path" presetSubtype="0" accel="50000" decel="50000" fill="hold" nodeType="withEffect">
                                  <p:stCondLst>
                                    <p:cond delay="0"/>
                                  </p:stCondLst>
                                  <p:childTnLst>
                                    <p:animMotion origin="layout" path="M -4.16667E-6 -1.23294E-6 L 0.02396 -0.05367 " pathEditMode="relative" rAng="0" ptsTypes="AA">
                                      <p:cBhvr>
                                        <p:cTn id="26" dur="750" fill="hold"/>
                                        <p:tgtEl>
                                          <p:spTgt spid="70"/>
                                        </p:tgtEl>
                                        <p:attrNameLst>
                                          <p:attrName>ppt_x</p:attrName>
                                          <p:attrName>ppt_y</p:attrName>
                                        </p:attrNameLst>
                                      </p:cBhvr>
                                      <p:rCtr x="1198" y="-2683"/>
                                    </p:animMotion>
                                  </p:childTnLst>
                                </p:cTn>
                              </p:par>
                            </p:childTnLst>
                          </p:cTn>
                        </p:par>
                        <p:par>
                          <p:cTn id="27" fill="hold">
                            <p:stCondLst>
                              <p:cond delay="2500"/>
                            </p:stCondLst>
                            <p:childTnLst>
                              <p:par>
                                <p:cTn id="28" presetID="53" presetClass="entr" presetSubtype="528" fill="hold" nodeType="afterEffect">
                                  <p:stCondLst>
                                    <p:cond delay="0"/>
                                  </p:stCondLst>
                                  <p:childTnLst>
                                    <p:set>
                                      <p:cBhvr>
                                        <p:cTn id="29" dur="1" fill="hold">
                                          <p:stCondLst>
                                            <p:cond delay="0"/>
                                          </p:stCondLst>
                                        </p:cTn>
                                        <p:tgtEl>
                                          <p:spTgt spid="73"/>
                                        </p:tgtEl>
                                        <p:attrNameLst>
                                          <p:attrName>style.visibility</p:attrName>
                                        </p:attrNameLst>
                                      </p:cBhvr>
                                      <p:to>
                                        <p:strVal val="visible"/>
                                      </p:to>
                                    </p:set>
                                    <p:anim calcmode="lin" valueType="num">
                                      <p:cBhvr>
                                        <p:cTn id="30" dur="500" fill="hold"/>
                                        <p:tgtEl>
                                          <p:spTgt spid="73"/>
                                        </p:tgtEl>
                                        <p:attrNameLst>
                                          <p:attrName>ppt_w</p:attrName>
                                        </p:attrNameLst>
                                      </p:cBhvr>
                                      <p:tavLst>
                                        <p:tav tm="0">
                                          <p:val>
                                            <p:fltVal val="0"/>
                                          </p:val>
                                        </p:tav>
                                        <p:tav tm="100000">
                                          <p:val>
                                            <p:strVal val="#ppt_w"/>
                                          </p:val>
                                        </p:tav>
                                      </p:tavLst>
                                    </p:anim>
                                    <p:anim calcmode="lin" valueType="num">
                                      <p:cBhvr>
                                        <p:cTn id="31" dur="500" fill="hold"/>
                                        <p:tgtEl>
                                          <p:spTgt spid="73"/>
                                        </p:tgtEl>
                                        <p:attrNameLst>
                                          <p:attrName>ppt_h</p:attrName>
                                        </p:attrNameLst>
                                      </p:cBhvr>
                                      <p:tavLst>
                                        <p:tav tm="0">
                                          <p:val>
                                            <p:fltVal val="0"/>
                                          </p:val>
                                        </p:tav>
                                        <p:tav tm="100000">
                                          <p:val>
                                            <p:strVal val="#ppt_h"/>
                                          </p:val>
                                        </p:tav>
                                      </p:tavLst>
                                    </p:anim>
                                    <p:animEffect transition="in" filter="fade">
                                      <p:cBhvr>
                                        <p:cTn id="32" dur="500"/>
                                        <p:tgtEl>
                                          <p:spTgt spid="73"/>
                                        </p:tgtEl>
                                      </p:cBhvr>
                                    </p:animEffect>
                                    <p:anim calcmode="lin" valueType="num">
                                      <p:cBhvr>
                                        <p:cTn id="33" dur="500" fill="hold"/>
                                        <p:tgtEl>
                                          <p:spTgt spid="73"/>
                                        </p:tgtEl>
                                        <p:attrNameLst>
                                          <p:attrName>ppt_x</p:attrName>
                                        </p:attrNameLst>
                                      </p:cBhvr>
                                      <p:tavLst>
                                        <p:tav tm="0">
                                          <p:val>
                                            <p:fltVal val="0.5"/>
                                          </p:val>
                                        </p:tav>
                                        <p:tav tm="100000">
                                          <p:val>
                                            <p:strVal val="#ppt_x"/>
                                          </p:val>
                                        </p:tav>
                                      </p:tavLst>
                                    </p:anim>
                                    <p:anim calcmode="lin" valueType="num">
                                      <p:cBhvr>
                                        <p:cTn id="34" dur="500" fill="hold"/>
                                        <p:tgtEl>
                                          <p:spTgt spid="73"/>
                                        </p:tgtEl>
                                        <p:attrNameLst>
                                          <p:attrName>ppt_y</p:attrName>
                                        </p:attrNameLst>
                                      </p:cBhvr>
                                      <p:tavLst>
                                        <p:tav tm="0">
                                          <p:val>
                                            <p:fltVal val="0.5"/>
                                          </p:val>
                                        </p:tav>
                                        <p:tav tm="100000">
                                          <p:val>
                                            <p:strVal val="#ppt_y"/>
                                          </p:val>
                                        </p:tav>
                                      </p:tavLst>
                                    </p:anim>
                                  </p:childTnLst>
                                </p:cTn>
                              </p:par>
                            </p:childTnLst>
                          </p:cTn>
                        </p:par>
                        <p:par>
                          <p:cTn id="35" fill="hold">
                            <p:stCondLst>
                              <p:cond delay="3000"/>
                            </p:stCondLst>
                            <p:childTnLst>
                              <p:par>
                                <p:cTn id="36" presetID="53" presetClass="entr" presetSubtype="528"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250" fill="hold"/>
                                        <p:tgtEl>
                                          <p:spTgt spid="76"/>
                                        </p:tgtEl>
                                        <p:attrNameLst>
                                          <p:attrName>ppt_w</p:attrName>
                                        </p:attrNameLst>
                                      </p:cBhvr>
                                      <p:tavLst>
                                        <p:tav tm="0">
                                          <p:val>
                                            <p:fltVal val="0"/>
                                          </p:val>
                                        </p:tav>
                                        <p:tav tm="100000">
                                          <p:val>
                                            <p:strVal val="#ppt_w"/>
                                          </p:val>
                                        </p:tav>
                                      </p:tavLst>
                                    </p:anim>
                                    <p:anim calcmode="lin" valueType="num">
                                      <p:cBhvr>
                                        <p:cTn id="39" dur="250" fill="hold"/>
                                        <p:tgtEl>
                                          <p:spTgt spid="76"/>
                                        </p:tgtEl>
                                        <p:attrNameLst>
                                          <p:attrName>ppt_h</p:attrName>
                                        </p:attrNameLst>
                                      </p:cBhvr>
                                      <p:tavLst>
                                        <p:tav tm="0">
                                          <p:val>
                                            <p:fltVal val="0"/>
                                          </p:val>
                                        </p:tav>
                                        <p:tav tm="100000">
                                          <p:val>
                                            <p:strVal val="#ppt_h"/>
                                          </p:val>
                                        </p:tav>
                                      </p:tavLst>
                                    </p:anim>
                                    <p:animEffect transition="in" filter="fade">
                                      <p:cBhvr>
                                        <p:cTn id="40" dur="250"/>
                                        <p:tgtEl>
                                          <p:spTgt spid="76"/>
                                        </p:tgtEl>
                                      </p:cBhvr>
                                    </p:animEffect>
                                    <p:anim calcmode="lin" valueType="num">
                                      <p:cBhvr>
                                        <p:cTn id="41" dur="250" fill="hold"/>
                                        <p:tgtEl>
                                          <p:spTgt spid="76"/>
                                        </p:tgtEl>
                                        <p:attrNameLst>
                                          <p:attrName>ppt_x</p:attrName>
                                        </p:attrNameLst>
                                      </p:cBhvr>
                                      <p:tavLst>
                                        <p:tav tm="0">
                                          <p:val>
                                            <p:fltVal val="0.5"/>
                                          </p:val>
                                        </p:tav>
                                        <p:tav tm="100000">
                                          <p:val>
                                            <p:strVal val="#ppt_x"/>
                                          </p:val>
                                        </p:tav>
                                      </p:tavLst>
                                    </p:anim>
                                    <p:anim calcmode="lin" valueType="num">
                                      <p:cBhvr>
                                        <p:cTn id="42" dur="250" fill="hold"/>
                                        <p:tgtEl>
                                          <p:spTgt spid="76"/>
                                        </p:tgtEl>
                                        <p:attrNameLst>
                                          <p:attrName>ppt_y</p:attrName>
                                        </p:attrNameLst>
                                      </p:cBhvr>
                                      <p:tavLst>
                                        <p:tav tm="0">
                                          <p:val>
                                            <p:fltVal val="0.5"/>
                                          </p:val>
                                        </p:tav>
                                        <p:tav tm="100000">
                                          <p:val>
                                            <p:strVal val="#ppt_y"/>
                                          </p:val>
                                        </p:tav>
                                      </p:tavLst>
                                    </p:anim>
                                  </p:childTnLst>
                                </p:cTn>
                              </p:par>
                              <p:par>
                                <p:cTn id="43" presetID="63" presetClass="path" presetSubtype="0" accel="50000" decel="50000" fill="hold" nodeType="withEffect">
                                  <p:stCondLst>
                                    <p:cond delay="0"/>
                                  </p:stCondLst>
                                  <p:childTnLst>
                                    <p:animMotion origin="layout" path="M 1.11111E-6 -4.71895E-6 L 0.05799 -0.03516 " pathEditMode="relative" rAng="0" ptsTypes="AA">
                                      <p:cBhvr>
                                        <p:cTn id="44" dur="250" fill="hold"/>
                                        <p:tgtEl>
                                          <p:spTgt spid="76"/>
                                        </p:tgtEl>
                                        <p:attrNameLst>
                                          <p:attrName>ppt_x</p:attrName>
                                          <p:attrName>ppt_y</p:attrName>
                                        </p:attrNameLst>
                                      </p:cBhvr>
                                      <p:rCtr x="2899" y="-1758"/>
                                    </p:animMotion>
                                  </p:childTnLst>
                                </p:cTn>
                              </p:par>
                            </p:childTnLst>
                          </p:cTn>
                        </p:par>
                        <p:par>
                          <p:cTn id="45" fill="hold">
                            <p:stCondLst>
                              <p:cond delay="3250"/>
                            </p:stCondLst>
                            <p:childTnLst>
                              <p:par>
                                <p:cTn id="46" presetID="53" presetClass="entr" presetSubtype="528" fill="hold"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p:cTn id="48" dur="500" fill="hold"/>
                                        <p:tgtEl>
                                          <p:spTgt spid="79"/>
                                        </p:tgtEl>
                                        <p:attrNameLst>
                                          <p:attrName>ppt_w</p:attrName>
                                        </p:attrNameLst>
                                      </p:cBhvr>
                                      <p:tavLst>
                                        <p:tav tm="0">
                                          <p:val>
                                            <p:fltVal val="0"/>
                                          </p:val>
                                        </p:tav>
                                        <p:tav tm="100000">
                                          <p:val>
                                            <p:strVal val="#ppt_w"/>
                                          </p:val>
                                        </p:tav>
                                      </p:tavLst>
                                    </p:anim>
                                    <p:anim calcmode="lin" valueType="num">
                                      <p:cBhvr>
                                        <p:cTn id="49" dur="500" fill="hold"/>
                                        <p:tgtEl>
                                          <p:spTgt spid="79"/>
                                        </p:tgtEl>
                                        <p:attrNameLst>
                                          <p:attrName>ppt_h</p:attrName>
                                        </p:attrNameLst>
                                      </p:cBhvr>
                                      <p:tavLst>
                                        <p:tav tm="0">
                                          <p:val>
                                            <p:fltVal val="0"/>
                                          </p:val>
                                        </p:tav>
                                        <p:tav tm="100000">
                                          <p:val>
                                            <p:strVal val="#ppt_h"/>
                                          </p:val>
                                        </p:tav>
                                      </p:tavLst>
                                    </p:anim>
                                    <p:animEffect transition="in" filter="fade">
                                      <p:cBhvr>
                                        <p:cTn id="50" dur="500"/>
                                        <p:tgtEl>
                                          <p:spTgt spid="79"/>
                                        </p:tgtEl>
                                      </p:cBhvr>
                                    </p:animEffect>
                                    <p:anim calcmode="lin" valueType="num">
                                      <p:cBhvr>
                                        <p:cTn id="51" dur="500" fill="hold"/>
                                        <p:tgtEl>
                                          <p:spTgt spid="79"/>
                                        </p:tgtEl>
                                        <p:attrNameLst>
                                          <p:attrName>ppt_x</p:attrName>
                                        </p:attrNameLst>
                                      </p:cBhvr>
                                      <p:tavLst>
                                        <p:tav tm="0">
                                          <p:val>
                                            <p:fltVal val="0.5"/>
                                          </p:val>
                                        </p:tav>
                                        <p:tav tm="100000">
                                          <p:val>
                                            <p:strVal val="#ppt_x"/>
                                          </p:val>
                                        </p:tav>
                                      </p:tavLst>
                                    </p:anim>
                                    <p:anim calcmode="lin" valueType="num">
                                      <p:cBhvr>
                                        <p:cTn id="52" dur="500" fill="hold"/>
                                        <p:tgtEl>
                                          <p:spTgt spid="79"/>
                                        </p:tgtEl>
                                        <p:attrNameLst>
                                          <p:attrName>ppt_y</p:attrName>
                                        </p:attrNameLst>
                                      </p:cBhvr>
                                      <p:tavLst>
                                        <p:tav tm="0">
                                          <p:val>
                                            <p:fltVal val="0.5"/>
                                          </p:val>
                                        </p:tav>
                                        <p:tav tm="100000">
                                          <p:val>
                                            <p:strVal val="#ppt_y"/>
                                          </p:val>
                                        </p:tav>
                                      </p:tavLst>
                                    </p:anim>
                                  </p:childTnLst>
                                </p:cTn>
                              </p:par>
                              <p:par>
                                <p:cTn id="53" presetID="63" presetClass="path" presetSubtype="0" accel="50000" decel="50000" fill="hold" nodeType="withEffect">
                                  <p:stCondLst>
                                    <p:cond delay="0"/>
                                  </p:stCondLst>
                                  <p:childTnLst>
                                    <p:animMotion origin="layout" path="M -5.55556E-7 4.61485E-6 L 0.06267 0.04857 " pathEditMode="relative" rAng="0" ptsTypes="AA">
                                      <p:cBhvr>
                                        <p:cTn id="54" dur="250" fill="hold"/>
                                        <p:tgtEl>
                                          <p:spTgt spid="79"/>
                                        </p:tgtEl>
                                        <p:attrNameLst>
                                          <p:attrName>ppt_x</p:attrName>
                                          <p:attrName>ppt_y</p:attrName>
                                        </p:attrNameLst>
                                      </p:cBhvr>
                                      <p:rCtr x="3125" y="2429"/>
                                    </p:animMotion>
                                  </p:childTnLst>
                                </p:cTn>
                              </p:par>
                              <p:par>
                                <p:cTn id="55" presetID="53" presetClass="entr" presetSubtype="528" fill="hold" nodeType="withEffect">
                                  <p:stCondLst>
                                    <p:cond delay="0"/>
                                  </p:stCondLst>
                                  <p:childTnLst>
                                    <p:set>
                                      <p:cBhvr>
                                        <p:cTn id="56" dur="1" fill="hold">
                                          <p:stCondLst>
                                            <p:cond delay="0"/>
                                          </p:stCondLst>
                                        </p:cTn>
                                        <p:tgtEl>
                                          <p:spTgt spid="82"/>
                                        </p:tgtEl>
                                        <p:attrNameLst>
                                          <p:attrName>style.visibility</p:attrName>
                                        </p:attrNameLst>
                                      </p:cBhvr>
                                      <p:to>
                                        <p:strVal val="visible"/>
                                      </p:to>
                                    </p:set>
                                    <p:anim calcmode="lin" valueType="num">
                                      <p:cBhvr>
                                        <p:cTn id="57" dur="250" fill="hold"/>
                                        <p:tgtEl>
                                          <p:spTgt spid="82"/>
                                        </p:tgtEl>
                                        <p:attrNameLst>
                                          <p:attrName>ppt_w</p:attrName>
                                        </p:attrNameLst>
                                      </p:cBhvr>
                                      <p:tavLst>
                                        <p:tav tm="0">
                                          <p:val>
                                            <p:fltVal val="0"/>
                                          </p:val>
                                        </p:tav>
                                        <p:tav tm="100000">
                                          <p:val>
                                            <p:strVal val="#ppt_w"/>
                                          </p:val>
                                        </p:tav>
                                      </p:tavLst>
                                    </p:anim>
                                    <p:anim calcmode="lin" valueType="num">
                                      <p:cBhvr>
                                        <p:cTn id="58" dur="250" fill="hold"/>
                                        <p:tgtEl>
                                          <p:spTgt spid="82"/>
                                        </p:tgtEl>
                                        <p:attrNameLst>
                                          <p:attrName>ppt_h</p:attrName>
                                        </p:attrNameLst>
                                      </p:cBhvr>
                                      <p:tavLst>
                                        <p:tav tm="0">
                                          <p:val>
                                            <p:fltVal val="0"/>
                                          </p:val>
                                        </p:tav>
                                        <p:tav tm="100000">
                                          <p:val>
                                            <p:strVal val="#ppt_h"/>
                                          </p:val>
                                        </p:tav>
                                      </p:tavLst>
                                    </p:anim>
                                    <p:animEffect transition="in" filter="fade">
                                      <p:cBhvr>
                                        <p:cTn id="59" dur="250"/>
                                        <p:tgtEl>
                                          <p:spTgt spid="82"/>
                                        </p:tgtEl>
                                      </p:cBhvr>
                                    </p:animEffect>
                                    <p:anim calcmode="lin" valueType="num">
                                      <p:cBhvr>
                                        <p:cTn id="60" dur="250" fill="hold"/>
                                        <p:tgtEl>
                                          <p:spTgt spid="82"/>
                                        </p:tgtEl>
                                        <p:attrNameLst>
                                          <p:attrName>ppt_x</p:attrName>
                                        </p:attrNameLst>
                                      </p:cBhvr>
                                      <p:tavLst>
                                        <p:tav tm="0">
                                          <p:val>
                                            <p:fltVal val="0.5"/>
                                          </p:val>
                                        </p:tav>
                                        <p:tav tm="100000">
                                          <p:val>
                                            <p:strVal val="#ppt_x"/>
                                          </p:val>
                                        </p:tav>
                                      </p:tavLst>
                                    </p:anim>
                                    <p:anim calcmode="lin" valueType="num">
                                      <p:cBhvr>
                                        <p:cTn id="61" dur="250" fill="hold"/>
                                        <p:tgtEl>
                                          <p:spTgt spid="82"/>
                                        </p:tgtEl>
                                        <p:attrNameLst>
                                          <p:attrName>ppt_y</p:attrName>
                                        </p:attrNameLst>
                                      </p:cBhvr>
                                      <p:tavLst>
                                        <p:tav tm="0">
                                          <p:val>
                                            <p:fltVal val="0.5"/>
                                          </p:val>
                                        </p:tav>
                                        <p:tav tm="100000">
                                          <p:val>
                                            <p:strVal val="#ppt_y"/>
                                          </p:val>
                                        </p:tav>
                                      </p:tavLst>
                                    </p:anim>
                                  </p:childTnLst>
                                </p:cTn>
                              </p:par>
                            </p:childTnLst>
                          </p:cTn>
                        </p:par>
                        <p:par>
                          <p:cTn id="62" fill="hold">
                            <p:stCondLst>
                              <p:cond delay="3750"/>
                            </p:stCondLst>
                            <p:childTnLst>
                              <p:par>
                                <p:cTn id="63" presetID="53" presetClass="entr" presetSubtype="528" fill="hold" nodeType="afterEffect">
                                  <p:stCondLst>
                                    <p:cond delay="0"/>
                                  </p:stCondLst>
                                  <p:childTnLst>
                                    <p:set>
                                      <p:cBhvr>
                                        <p:cTn id="64" dur="1" fill="hold">
                                          <p:stCondLst>
                                            <p:cond delay="0"/>
                                          </p:stCondLst>
                                        </p:cTn>
                                        <p:tgtEl>
                                          <p:spTgt spid="85"/>
                                        </p:tgtEl>
                                        <p:attrNameLst>
                                          <p:attrName>style.visibility</p:attrName>
                                        </p:attrNameLst>
                                      </p:cBhvr>
                                      <p:to>
                                        <p:strVal val="visible"/>
                                      </p:to>
                                    </p:set>
                                    <p:anim calcmode="lin" valueType="num">
                                      <p:cBhvr>
                                        <p:cTn id="65" dur="250" fill="hold"/>
                                        <p:tgtEl>
                                          <p:spTgt spid="85"/>
                                        </p:tgtEl>
                                        <p:attrNameLst>
                                          <p:attrName>ppt_w</p:attrName>
                                        </p:attrNameLst>
                                      </p:cBhvr>
                                      <p:tavLst>
                                        <p:tav tm="0">
                                          <p:val>
                                            <p:fltVal val="0"/>
                                          </p:val>
                                        </p:tav>
                                        <p:tav tm="100000">
                                          <p:val>
                                            <p:strVal val="#ppt_w"/>
                                          </p:val>
                                        </p:tav>
                                      </p:tavLst>
                                    </p:anim>
                                    <p:anim calcmode="lin" valueType="num">
                                      <p:cBhvr>
                                        <p:cTn id="66" dur="250" fill="hold"/>
                                        <p:tgtEl>
                                          <p:spTgt spid="85"/>
                                        </p:tgtEl>
                                        <p:attrNameLst>
                                          <p:attrName>ppt_h</p:attrName>
                                        </p:attrNameLst>
                                      </p:cBhvr>
                                      <p:tavLst>
                                        <p:tav tm="0">
                                          <p:val>
                                            <p:fltVal val="0"/>
                                          </p:val>
                                        </p:tav>
                                        <p:tav tm="100000">
                                          <p:val>
                                            <p:strVal val="#ppt_h"/>
                                          </p:val>
                                        </p:tav>
                                      </p:tavLst>
                                    </p:anim>
                                    <p:animEffect transition="in" filter="fade">
                                      <p:cBhvr>
                                        <p:cTn id="67" dur="250"/>
                                        <p:tgtEl>
                                          <p:spTgt spid="85"/>
                                        </p:tgtEl>
                                      </p:cBhvr>
                                    </p:animEffect>
                                    <p:anim calcmode="lin" valueType="num">
                                      <p:cBhvr>
                                        <p:cTn id="68" dur="250" fill="hold"/>
                                        <p:tgtEl>
                                          <p:spTgt spid="85"/>
                                        </p:tgtEl>
                                        <p:attrNameLst>
                                          <p:attrName>ppt_x</p:attrName>
                                        </p:attrNameLst>
                                      </p:cBhvr>
                                      <p:tavLst>
                                        <p:tav tm="0">
                                          <p:val>
                                            <p:fltVal val="0.5"/>
                                          </p:val>
                                        </p:tav>
                                        <p:tav tm="100000">
                                          <p:val>
                                            <p:strVal val="#ppt_x"/>
                                          </p:val>
                                        </p:tav>
                                      </p:tavLst>
                                    </p:anim>
                                    <p:anim calcmode="lin" valueType="num">
                                      <p:cBhvr>
                                        <p:cTn id="69" dur="250" fill="hold"/>
                                        <p:tgtEl>
                                          <p:spTgt spid="85"/>
                                        </p:tgtEl>
                                        <p:attrNameLst>
                                          <p:attrName>ppt_y</p:attrName>
                                        </p:attrNameLst>
                                      </p:cBhvr>
                                      <p:tavLst>
                                        <p:tav tm="0">
                                          <p:val>
                                            <p:fltVal val="0.5"/>
                                          </p:val>
                                        </p:tav>
                                        <p:tav tm="100000">
                                          <p:val>
                                            <p:strVal val="#ppt_y"/>
                                          </p:val>
                                        </p:tav>
                                      </p:tavLst>
                                    </p:anim>
                                  </p:childTnLst>
                                </p:cTn>
                              </p:par>
                            </p:childTnLst>
                          </p:cTn>
                        </p:par>
                        <p:par>
                          <p:cTn id="70" fill="hold">
                            <p:stCondLst>
                              <p:cond delay="4000"/>
                            </p:stCondLst>
                            <p:childTnLst>
                              <p:par>
                                <p:cTn id="71" presetID="53" presetClass="entr" presetSubtype="528"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500" fill="hold"/>
                                        <p:tgtEl>
                                          <p:spTgt spid="88"/>
                                        </p:tgtEl>
                                        <p:attrNameLst>
                                          <p:attrName>ppt_w</p:attrName>
                                        </p:attrNameLst>
                                      </p:cBhvr>
                                      <p:tavLst>
                                        <p:tav tm="0">
                                          <p:val>
                                            <p:fltVal val="0"/>
                                          </p:val>
                                        </p:tav>
                                        <p:tav tm="100000">
                                          <p:val>
                                            <p:strVal val="#ppt_w"/>
                                          </p:val>
                                        </p:tav>
                                      </p:tavLst>
                                    </p:anim>
                                    <p:anim calcmode="lin" valueType="num">
                                      <p:cBhvr>
                                        <p:cTn id="74" dur="500" fill="hold"/>
                                        <p:tgtEl>
                                          <p:spTgt spid="88"/>
                                        </p:tgtEl>
                                        <p:attrNameLst>
                                          <p:attrName>ppt_h</p:attrName>
                                        </p:attrNameLst>
                                      </p:cBhvr>
                                      <p:tavLst>
                                        <p:tav tm="0">
                                          <p:val>
                                            <p:fltVal val="0"/>
                                          </p:val>
                                        </p:tav>
                                        <p:tav tm="100000">
                                          <p:val>
                                            <p:strVal val="#ppt_h"/>
                                          </p:val>
                                        </p:tav>
                                      </p:tavLst>
                                    </p:anim>
                                    <p:animEffect transition="in" filter="fade">
                                      <p:cBhvr>
                                        <p:cTn id="75" dur="500"/>
                                        <p:tgtEl>
                                          <p:spTgt spid="88"/>
                                        </p:tgtEl>
                                      </p:cBhvr>
                                    </p:animEffect>
                                    <p:anim calcmode="lin" valueType="num">
                                      <p:cBhvr>
                                        <p:cTn id="76" dur="500" fill="hold"/>
                                        <p:tgtEl>
                                          <p:spTgt spid="88"/>
                                        </p:tgtEl>
                                        <p:attrNameLst>
                                          <p:attrName>ppt_x</p:attrName>
                                        </p:attrNameLst>
                                      </p:cBhvr>
                                      <p:tavLst>
                                        <p:tav tm="0">
                                          <p:val>
                                            <p:fltVal val="0.5"/>
                                          </p:val>
                                        </p:tav>
                                        <p:tav tm="100000">
                                          <p:val>
                                            <p:strVal val="#ppt_x"/>
                                          </p:val>
                                        </p:tav>
                                      </p:tavLst>
                                    </p:anim>
                                    <p:anim calcmode="lin" valueType="num">
                                      <p:cBhvr>
                                        <p:cTn id="77" dur="500" fill="hold"/>
                                        <p:tgtEl>
                                          <p:spTgt spid="88"/>
                                        </p:tgtEl>
                                        <p:attrNameLst>
                                          <p:attrName>ppt_y</p:attrName>
                                        </p:attrNameLst>
                                      </p:cBhvr>
                                      <p:tavLst>
                                        <p:tav tm="0">
                                          <p:val>
                                            <p:fltVal val="0.5"/>
                                          </p:val>
                                        </p:tav>
                                        <p:tav tm="100000">
                                          <p:val>
                                            <p:strVal val="#ppt_y"/>
                                          </p:val>
                                        </p:tav>
                                      </p:tavLst>
                                    </p:anim>
                                  </p:childTnLst>
                                </p:cTn>
                              </p:par>
                              <p:par>
                                <p:cTn id="78" presetID="63" presetClass="path" presetSubtype="0" accel="50000" decel="50000" fill="hold" nodeType="withEffect">
                                  <p:stCondLst>
                                    <p:cond delay="0"/>
                                  </p:stCondLst>
                                  <p:childTnLst>
                                    <p:animMotion origin="layout" path="M 2.5E-6 -1.04326E-6 L 0.06736 -0.03262 " pathEditMode="relative" rAng="0" ptsTypes="AA">
                                      <p:cBhvr>
                                        <p:cTn id="79" dur="250" fill="hold"/>
                                        <p:tgtEl>
                                          <p:spTgt spid="88"/>
                                        </p:tgtEl>
                                        <p:attrNameLst>
                                          <p:attrName>ppt_x</p:attrName>
                                          <p:attrName>ppt_y</p:attrName>
                                        </p:attrNameLst>
                                      </p:cBhvr>
                                      <p:rCtr x="3368" y="-1642"/>
                                    </p:animMotion>
                                  </p:childTnLst>
                                </p:cTn>
                              </p:par>
                            </p:childTnLst>
                          </p:cTn>
                        </p:par>
                        <p:par>
                          <p:cTn id="80" fill="hold">
                            <p:stCondLst>
                              <p:cond delay="4500"/>
                            </p:stCondLst>
                            <p:childTnLst>
                              <p:par>
                                <p:cTn id="81" presetID="53" presetClass="entr" presetSubtype="52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 calcmode="lin" valueType="num">
                                      <p:cBhvr>
                                        <p:cTn id="83" dur="250" fill="hold"/>
                                        <p:tgtEl>
                                          <p:spTgt spid="122"/>
                                        </p:tgtEl>
                                        <p:attrNameLst>
                                          <p:attrName>ppt_w</p:attrName>
                                        </p:attrNameLst>
                                      </p:cBhvr>
                                      <p:tavLst>
                                        <p:tav tm="0">
                                          <p:val>
                                            <p:fltVal val="0"/>
                                          </p:val>
                                        </p:tav>
                                        <p:tav tm="100000">
                                          <p:val>
                                            <p:strVal val="#ppt_w"/>
                                          </p:val>
                                        </p:tav>
                                      </p:tavLst>
                                    </p:anim>
                                    <p:anim calcmode="lin" valueType="num">
                                      <p:cBhvr>
                                        <p:cTn id="84" dur="250" fill="hold"/>
                                        <p:tgtEl>
                                          <p:spTgt spid="122"/>
                                        </p:tgtEl>
                                        <p:attrNameLst>
                                          <p:attrName>ppt_h</p:attrName>
                                        </p:attrNameLst>
                                      </p:cBhvr>
                                      <p:tavLst>
                                        <p:tav tm="0">
                                          <p:val>
                                            <p:fltVal val="0"/>
                                          </p:val>
                                        </p:tav>
                                        <p:tav tm="100000">
                                          <p:val>
                                            <p:strVal val="#ppt_h"/>
                                          </p:val>
                                        </p:tav>
                                      </p:tavLst>
                                    </p:anim>
                                    <p:animEffect transition="in" filter="fade">
                                      <p:cBhvr>
                                        <p:cTn id="85" dur="250"/>
                                        <p:tgtEl>
                                          <p:spTgt spid="122"/>
                                        </p:tgtEl>
                                      </p:cBhvr>
                                    </p:animEffect>
                                    <p:anim calcmode="lin" valueType="num">
                                      <p:cBhvr>
                                        <p:cTn id="86" dur="250" fill="hold"/>
                                        <p:tgtEl>
                                          <p:spTgt spid="122"/>
                                        </p:tgtEl>
                                        <p:attrNameLst>
                                          <p:attrName>ppt_x</p:attrName>
                                        </p:attrNameLst>
                                      </p:cBhvr>
                                      <p:tavLst>
                                        <p:tav tm="0">
                                          <p:val>
                                            <p:fltVal val="0.5"/>
                                          </p:val>
                                        </p:tav>
                                        <p:tav tm="100000">
                                          <p:val>
                                            <p:strVal val="#ppt_x"/>
                                          </p:val>
                                        </p:tav>
                                      </p:tavLst>
                                    </p:anim>
                                    <p:anim calcmode="lin" valueType="num">
                                      <p:cBhvr>
                                        <p:cTn id="87" dur="250" fill="hold"/>
                                        <p:tgtEl>
                                          <p:spTgt spid="122"/>
                                        </p:tgtEl>
                                        <p:attrNameLst>
                                          <p:attrName>ppt_y</p:attrName>
                                        </p:attrNameLst>
                                      </p:cBhvr>
                                      <p:tavLst>
                                        <p:tav tm="0">
                                          <p:val>
                                            <p:fltVal val="0.5"/>
                                          </p:val>
                                        </p:tav>
                                        <p:tav tm="100000">
                                          <p:val>
                                            <p:strVal val="#ppt_y"/>
                                          </p:val>
                                        </p:tav>
                                      </p:tavLst>
                                    </p:anim>
                                  </p:childTnLst>
                                </p:cTn>
                              </p:par>
                              <p:par>
                                <p:cTn id="88" presetID="42" presetClass="path" presetSubtype="0" accel="50000" decel="50000" fill="hold" nodeType="withEffect">
                                  <p:stCondLst>
                                    <p:cond delay="0"/>
                                  </p:stCondLst>
                                  <p:childTnLst>
                                    <p:animMotion origin="layout" path="M -5.55556E-7 3.40736E-6 L 0.00347 -0.06547 " pathEditMode="relative" rAng="0" ptsTypes="AA">
                                      <p:cBhvr>
                                        <p:cTn id="89" dur="750" fill="hold"/>
                                        <p:tgtEl>
                                          <p:spTgt spid="122"/>
                                        </p:tgtEl>
                                        <p:attrNameLst>
                                          <p:attrName>ppt_x</p:attrName>
                                          <p:attrName>ppt_y</p:attrName>
                                        </p:attrNameLst>
                                      </p:cBhvr>
                                      <p:rCtr x="174" y="-3285"/>
                                    </p:animMotion>
                                  </p:childTnLst>
                                </p:cTn>
                              </p:par>
                              <p:par>
                                <p:cTn id="90" presetID="53" presetClass="entr" presetSubtype="528" fill="hold" nodeType="withEffect">
                                  <p:stCondLst>
                                    <p:cond delay="0"/>
                                  </p:stCondLst>
                                  <p:childTnLst>
                                    <p:set>
                                      <p:cBhvr>
                                        <p:cTn id="91" dur="1" fill="hold">
                                          <p:stCondLst>
                                            <p:cond delay="0"/>
                                          </p:stCondLst>
                                        </p:cTn>
                                        <p:tgtEl>
                                          <p:spTgt spid="125"/>
                                        </p:tgtEl>
                                        <p:attrNameLst>
                                          <p:attrName>style.visibility</p:attrName>
                                        </p:attrNameLst>
                                      </p:cBhvr>
                                      <p:to>
                                        <p:strVal val="visible"/>
                                      </p:to>
                                    </p:set>
                                    <p:anim calcmode="lin" valueType="num">
                                      <p:cBhvr>
                                        <p:cTn id="92" dur="500" fill="hold"/>
                                        <p:tgtEl>
                                          <p:spTgt spid="125"/>
                                        </p:tgtEl>
                                        <p:attrNameLst>
                                          <p:attrName>ppt_w</p:attrName>
                                        </p:attrNameLst>
                                      </p:cBhvr>
                                      <p:tavLst>
                                        <p:tav tm="0">
                                          <p:val>
                                            <p:fltVal val="0"/>
                                          </p:val>
                                        </p:tav>
                                        <p:tav tm="100000">
                                          <p:val>
                                            <p:strVal val="#ppt_w"/>
                                          </p:val>
                                        </p:tav>
                                      </p:tavLst>
                                    </p:anim>
                                    <p:anim calcmode="lin" valueType="num">
                                      <p:cBhvr>
                                        <p:cTn id="93" dur="500" fill="hold"/>
                                        <p:tgtEl>
                                          <p:spTgt spid="125"/>
                                        </p:tgtEl>
                                        <p:attrNameLst>
                                          <p:attrName>ppt_h</p:attrName>
                                        </p:attrNameLst>
                                      </p:cBhvr>
                                      <p:tavLst>
                                        <p:tav tm="0">
                                          <p:val>
                                            <p:fltVal val="0"/>
                                          </p:val>
                                        </p:tav>
                                        <p:tav tm="100000">
                                          <p:val>
                                            <p:strVal val="#ppt_h"/>
                                          </p:val>
                                        </p:tav>
                                      </p:tavLst>
                                    </p:anim>
                                    <p:animEffect transition="in" filter="fade">
                                      <p:cBhvr>
                                        <p:cTn id="94" dur="500"/>
                                        <p:tgtEl>
                                          <p:spTgt spid="125"/>
                                        </p:tgtEl>
                                      </p:cBhvr>
                                    </p:animEffect>
                                    <p:anim calcmode="lin" valueType="num">
                                      <p:cBhvr>
                                        <p:cTn id="95" dur="500" fill="hold"/>
                                        <p:tgtEl>
                                          <p:spTgt spid="125"/>
                                        </p:tgtEl>
                                        <p:attrNameLst>
                                          <p:attrName>ppt_x</p:attrName>
                                        </p:attrNameLst>
                                      </p:cBhvr>
                                      <p:tavLst>
                                        <p:tav tm="0">
                                          <p:val>
                                            <p:fltVal val="0.5"/>
                                          </p:val>
                                        </p:tav>
                                        <p:tav tm="100000">
                                          <p:val>
                                            <p:strVal val="#ppt_x"/>
                                          </p:val>
                                        </p:tav>
                                      </p:tavLst>
                                    </p:anim>
                                    <p:anim calcmode="lin" valueType="num">
                                      <p:cBhvr>
                                        <p:cTn id="96" dur="500" fill="hold"/>
                                        <p:tgtEl>
                                          <p:spTgt spid="125"/>
                                        </p:tgtEl>
                                        <p:attrNameLst>
                                          <p:attrName>ppt_y</p:attrName>
                                        </p:attrNameLst>
                                      </p:cBhvr>
                                      <p:tavLst>
                                        <p:tav tm="0">
                                          <p:val>
                                            <p:fltVal val="0.5"/>
                                          </p:val>
                                        </p:tav>
                                        <p:tav tm="100000">
                                          <p:val>
                                            <p:strVal val="#ppt_y"/>
                                          </p:val>
                                        </p:tav>
                                      </p:tavLst>
                                    </p:anim>
                                  </p:childTnLst>
                                </p:cTn>
                              </p:par>
                              <p:par>
                                <p:cTn id="97" presetID="63" presetClass="path" presetSubtype="0" accel="50000" decel="50000" fill="hold" nodeType="withEffect">
                                  <p:stCondLst>
                                    <p:cond delay="0"/>
                                  </p:stCondLst>
                                  <p:childTnLst>
                                    <p:animMotion origin="layout" path="M 2.77778E-7 -3.24774E-6 L 0.05226 -0.02313 " pathEditMode="relative" rAng="0" ptsTypes="AA">
                                      <p:cBhvr>
                                        <p:cTn id="98" dur="250" fill="hold"/>
                                        <p:tgtEl>
                                          <p:spTgt spid="125"/>
                                        </p:tgtEl>
                                        <p:attrNameLst>
                                          <p:attrName>ppt_x</p:attrName>
                                          <p:attrName>ppt_y</p:attrName>
                                        </p:attrNameLst>
                                      </p:cBhvr>
                                      <p:rCtr x="2604" y="-11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0481512-5C54-44E9-9A9D-E5EBE0D4CC9C}"/>
              </a:ext>
            </a:extLst>
          </p:cNvPr>
          <p:cNvSpPr>
            <a:spLocks noGrp="1"/>
          </p:cNvSpPr>
          <p:nvPr>
            <p:ph type="sldNum" sz="quarter" idx="10"/>
          </p:nvPr>
        </p:nvSpPr>
        <p:spPr/>
        <p:txBody>
          <a:bodyPr/>
          <a:lstStyle/>
          <a:p>
            <a:fld id="{8DEE4CCE-E124-4EEF-808B-DF88997C2318}" type="slidenum">
              <a:rPr lang="en-US" smtClean="0"/>
              <a:t>26</a:t>
            </a:fld>
            <a:endParaRPr lang="en-US" dirty="0"/>
          </a:p>
        </p:txBody>
      </p:sp>
      <p:sp>
        <p:nvSpPr>
          <p:cNvPr id="9" name="Title 4">
            <a:extLst>
              <a:ext uri="{FF2B5EF4-FFF2-40B4-BE49-F238E27FC236}">
                <a16:creationId xmlns:a16="http://schemas.microsoft.com/office/drawing/2014/main" id="{F556896F-1B57-4AED-AD26-8DF7A2D4CF67}"/>
              </a:ext>
            </a:extLst>
          </p:cNvPr>
          <p:cNvSpPr>
            <a:spLocks noGrp="1"/>
          </p:cNvSpPr>
          <p:nvPr>
            <p:ph type="title"/>
          </p:nvPr>
        </p:nvSpPr>
        <p:spPr>
          <a:xfrm>
            <a:off x="274320" y="210312"/>
            <a:ext cx="6400800" cy="411480"/>
          </a:xfrm>
        </p:spPr>
        <p:txBody>
          <a:bodyPr/>
          <a:lstStyle/>
          <a:p>
            <a:r>
              <a:rPr lang="en-US" dirty="0"/>
              <a:t>Match Expenses with Potential Income Sources </a:t>
            </a:r>
            <a:br>
              <a:rPr lang="en-US" b="0" dirty="0">
                <a:solidFill>
                  <a:srgbClr val="005598"/>
                </a:solidFill>
              </a:rPr>
            </a:br>
            <a:endParaRPr lang="en-US" dirty="0"/>
          </a:p>
        </p:txBody>
      </p:sp>
      <p:grpSp>
        <p:nvGrpSpPr>
          <p:cNvPr id="35" name="Group 34">
            <a:extLst>
              <a:ext uri="{FF2B5EF4-FFF2-40B4-BE49-F238E27FC236}">
                <a16:creationId xmlns:a16="http://schemas.microsoft.com/office/drawing/2014/main" id="{E2896923-ADCE-42B1-BC82-447211929DFE}"/>
              </a:ext>
            </a:extLst>
          </p:cNvPr>
          <p:cNvGrpSpPr/>
          <p:nvPr/>
        </p:nvGrpSpPr>
        <p:grpSpPr bwMode="gray">
          <a:xfrm rot="10800000">
            <a:off x="6499225" y="4066285"/>
            <a:ext cx="1262740" cy="549773"/>
            <a:chOff x="1088574" y="2695872"/>
            <a:chExt cx="1262740" cy="549773"/>
          </a:xfrm>
        </p:grpSpPr>
        <p:cxnSp>
          <p:nvCxnSpPr>
            <p:cNvPr id="36" name="Straight Connector 35">
              <a:extLst>
                <a:ext uri="{FF2B5EF4-FFF2-40B4-BE49-F238E27FC236}">
                  <a16:creationId xmlns:a16="http://schemas.microsoft.com/office/drawing/2014/main" id="{88E2BB1F-57F9-460F-8E82-51B959CAB1EE}"/>
                </a:ext>
              </a:extLst>
            </p:cNvPr>
            <p:cNvCxnSpPr/>
            <p:nvPr/>
          </p:nvCxnSpPr>
          <p:spPr bwMode="gray">
            <a:xfrm flipV="1">
              <a:off x="1094174" y="2699047"/>
              <a:ext cx="0" cy="217714"/>
            </a:xfrm>
            <a:prstGeom prst="line">
              <a:avLst/>
            </a:prstGeom>
            <a:noFill/>
            <a:ln w="25400" cap="flat" cmpd="sng" algn="ctr">
              <a:solidFill>
                <a:srgbClr val="FFFFFF">
                  <a:lumMod val="65000"/>
                </a:srgbClr>
              </a:solidFill>
              <a:prstDash val="solid"/>
            </a:ln>
            <a:effectLst/>
          </p:spPr>
        </p:cxnSp>
        <p:cxnSp>
          <p:nvCxnSpPr>
            <p:cNvPr id="37" name="Straight Connector 36">
              <a:extLst>
                <a:ext uri="{FF2B5EF4-FFF2-40B4-BE49-F238E27FC236}">
                  <a16:creationId xmlns:a16="http://schemas.microsoft.com/office/drawing/2014/main" id="{7CE898F1-B01A-44BE-9C2B-8FE60DCBCE1D}"/>
                </a:ext>
              </a:extLst>
            </p:cNvPr>
            <p:cNvCxnSpPr/>
            <p:nvPr/>
          </p:nvCxnSpPr>
          <p:spPr bwMode="gray">
            <a:xfrm flipV="1">
              <a:off x="2340431" y="2695872"/>
              <a:ext cx="0" cy="217714"/>
            </a:xfrm>
            <a:prstGeom prst="line">
              <a:avLst/>
            </a:prstGeom>
            <a:noFill/>
            <a:ln w="25400" cap="flat" cmpd="sng" algn="ctr">
              <a:solidFill>
                <a:srgbClr val="FFFFFF">
                  <a:lumMod val="65000"/>
                </a:srgbClr>
              </a:solidFill>
              <a:prstDash val="solid"/>
            </a:ln>
            <a:effectLst/>
          </p:spPr>
        </p:cxnSp>
        <p:cxnSp>
          <p:nvCxnSpPr>
            <p:cNvPr id="38" name="Straight Connector 37">
              <a:extLst>
                <a:ext uri="{FF2B5EF4-FFF2-40B4-BE49-F238E27FC236}">
                  <a16:creationId xmlns:a16="http://schemas.microsoft.com/office/drawing/2014/main" id="{EECF21EB-F9B4-4133-9FF7-350CE891CC19}"/>
                </a:ext>
              </a:extLst>
            </p:cNvPr>
            <p:cNvCxnSpPr/>
            <p:nvPr/>
          </p:nvCxnSpPr>
          <p:spPr bwMode="gray">
            <a:xfrm flipV="1">
              <a:off x="1722547" y="2917371"/>
              <a:ext cx="0" cy="328274"/>
            </a:xfrm>
            <a:prstGeom prst="line">
              <a:avLst/>
            </a:prstGeom>
            <a:noFill/>
            <a:ln w="25400" cap="flat" cmpd="sng" algn="ctr">
              <a:solidFill>
                <a:srgbClr val="FFFFFF">
                  <a:lumMod val="65000"/>
                </a:srgbClr>
              </a:solidFill>
              <a:prstDash val="solid"/>
            </a:ln>
            <a:effectLst/>
          </p:spPr>
        </p:cxnSp>
        <p:cxnSp>
          <p:nvCxnSpPr>
            <p:cNvPr id="39" name="Straight Connector 38">
              <a:extLst>
                <a:ext uri="{FF2B5EF4-FFF2-40B4-BE49-F238E27FC236}">
                  <a16:creationId xmlns:a16="http://schemas.microsoft.com/office/drawing/2014/main" id="{7A41CB6B-4CC7-4521-A551-ABF82E54FD56}"/>
                </a:ext>
              </a:extLst>
            </p:cNvPr>
            <p:cNvCxnSpPr/>
            <p:nvPr/>
          </p:nvCxnSpPr>
          <p:spPr bwMode="gray">
            <a:xfrm>
              <a:off x="1088574" y="2906486"/>
              <a:ext cx="1262740" cy="0"/>
            </a:xfrm>
            <a:prstGeom prst="line">
              <a:avLst/>
            </a:prstGeom>
            <a:noFill/>
            <a:ln w="25400" cap="flat" cmpd="sng" algn="ctr">
              <a:solidFill>
                <a:srgbClr val="FFFFFF">
                  <a:lumMod val="65000"/>
                </a:srgbClr>
              </a:solidFill>
              <a:prstDash val="solid"/>
            </a:ln>
            <a:effectLst/>
          </p:spPr>
        </p:cxnSp>
      </p:grpSp>
      <p:grpSp>
        <p:nvGrpSpPr>
          <p:cNvPr id="40" name="Group 39">
            <a:extLst>
              <a:ext uri="{FF2B5EF4-FFF2-40B4-BE49-F238E27FC236}">
                <a16:creationId xmlns:a16="http://schemas.microsoft.com/office/drawing/2014/main" id="{CC50F519-A457-4800-AF6B-49BFA1929816}"/>
              </a:ext>
            </a:extLst>
          </p:cNvPr>
          <p:cNvGrpSpPr/>
          <p:nvPr/>
        </p:nvGrpSpPr>
        <p:grpSpPr bwMode="gray">
          <a:xfrm rot="10800000">
            <a:off x="1088574" y="4089588"/>
            <a:ext cx="1262740" cy="555059"/>
            <a:chOff x="1088574" y="2690586"/>
            <a:chExt cx="1262740" cy="555059"/>
          </a:xfrm>
        </p:grpSpPr>
        <p:cxnSp>
          <p:nvCxnSpPr>
            <p:cNvPr id="41" name="Straight Connector 40">
              <a:extLst>
                <a:ext uri="{FF2B5EF4-FFF2-40B4-BE49-F238E27FC236}">
                  <a16:creationId xmlns:a16="http://schemas.microsoft.com/office/drawing/2014/main" id="{031E1BA3-624D-4A28-9913-E93A2D94E305}"/>
                </a:ext>
              </a:extLst>
            </p:cNvPr>
            <p:cNvCxnSpPr/>
            <p:nvPr/>
          </p:nvCxnSpPr>
          <p:spPr bwMode="gray">
            <a:xfrm flipV="1">
              <a:off x="1099460" y="2690586"/>
              <a:ext cx="0" cy="217714"/>
            </a:xfrm>
            <a:prstGeom prst="line">
              <a:avLst/>
            </a:prstGeom>
            <a:noFill/>
            <a:ln w="25400" cap="flat" cmpd="sng" algn="ctr">
              <a:solidFill>
                <a:srgbClr val="FFFFFF">
                  <a:lumMod val="65000"/>
                </a:srgbClr>
              </a:solidFill>
              <a:prstDash val="solid"/>
            </a:ln>
            <a:effectLst/>
          </p:spPr>
        </p:cxnSp>
        <p:cxnSp>
          <p:nvCxnSpPr>
            <p:cNvPr id="42" name="Straight Connector 41">
              <a:extLst>
                <a:ext uri="{FF2B5EF4-FFF2-40B4-BE49-F238E27FC236}">
                  <a16:creationId xmlns:a16="http://schemas.microsoft.com/office/drawing/2014/main" id="{FD07FAD1-AE7C-4102-AB4F-CCACBBC7BF37}"/>
                </a:ext>
              </a:extLst>
            </p:cNvPr>
            <p:cNvCxnSpPr/>
            <p:nvPr/>
          </p:nvCxnSpPr>
          <p:spPr bwMode="gray">
            <a:xfrm flipV="1">
              <a:off x="2340431" y="2696936"/>
              <a:ext cx="0" cy="217714"/>
            </a:xfrm>
            <a:prstGeom prst="line">
              <a:avLst/>
            </a:prstGeom>
            <a:noFill/>
            <a:ln w="25400" cap="flat" cmpd="sng" algn="ctr">
              <a:solidFill>
                <a:srgbClr val="FFFFFF">
                  <a:lumMod val="65000"/>
                </a:srgbClr>
              </a:solidFill>
              <a:prstDash val="solid"/>
            </a:ln>
            <a:effectLst/>
          </p:spPr>
        </p:cxnSp>
        <p:cxnSp>
          <p:nvCxnSpPr>
            <p:cNvPr id="43" name="Straight Connector 42">
              <a:extLst>
                <a:ext uri="{FF2B5EF4-FFF2-40B4-BE49-F238E27FC236}">
                  <a16:creationId xmlns:a16="http://schemas.microsoft.com/office/drawing/2014/main" id="{BF29A701-D23C-4C1A-B354-D6A181886F42}"/>
                </a:ext>
              </a:extLst>
            </p:cNvPr>
            <p:cNvCxnSpPr/>
            <p:nvPr/>
          </p:nvCxnSpPr>
          <p:spPr bwMode="gray">
            <a:xfrm flipV="1">
              <a:off x="1722547" y="2917371"/>
              <a:ext cx="0" cy="328274"/>
            </a:xfrm>
            <a:prstGeom prst="line">
              <a:avLst/>
            </a:prstGeom>
            <a:noFill/>
            <a:ln w="25400" cap="flat" cmpd="sng" algn="ctr">
              <a:solidFill>
                <a:srgbClr val="FFFFFF">
                  <a:lumMod val="65000"/>
                </a:srgbClr>
              </a:solidFill>
              <a:prstDash val="solid"/>
            </a:ln>
            <a:effectLst/>
          </p:spPr>
        </p:cxnSp>
        <p:cxnSp>
          <p:nvCxnSpPr>
            <p:cNvPr id="52" name="Straight Connector 51">
              <a:extLst>
                <a:ext uri="{FF2B5EF4-FFF2-40B4-BE49-F238E27FC236}">
                  <a16:creationId xmlns:a16="http://schemas.microsoft.com/office/drawing/2014/main" id="{427B6B83-60FB-4D88-A251-E5F6748FEFBB}"/>
                </a:ext>
              </a:extLst>
            </p:cNvPr>
            <p:cNvCxnSpPr/>
            <p:nvPr/>
          </p:nvCxnSpPr>
          <p:spPr bwMode="gray">
            <a:xfrm>
              <a:off x="1088574" y="2906486"/>
              <a:ext cx="1262740" cy="0"/>
            </a:xfrm>
            <a:prstGeom prst="line">
              <a:avLst/>
            </a:prstGeom>
            <a:noFill/>
            <a:ln w="25400" cap="flat" cmpd="sng" algn="ctr">
              <a:solidFill>
                <a:srgbClr val="FFFFFF">
                  <a:lumMod val="65000"/>
                </a:srgbClr>
              </a:solidFill>
              <a:prstDash val="solid"/>
            </a:ln>
            <a:effectLst/>
          </p:spPr>
        </p:cxnSp>
      </p:grpSp>
      <p:grpSp>
        <p:nvGrpSpPr>
          <p:cNvPr id="53" name="Group 52">
            <a:extLst>
              <a:ext uri="{FF2B5EF4-FFF2-40B4-BE49-F238E27FC236}">
                <a16:creationId xmlns:a16="http://schemas.microsoft.com/office/drawing/2014/main" id="{2AFF4D39-D933-4F1D-8574-69EF86E488C3}"/>
              </a:ext>
            </a:extLst>
          </p:cNvPr>
          <p:cNvGrpSpPr/>
          <p:nvPr/>
        </p:nvGrpSpPr>
        <p:grpSpPr bwMode="gray">
          <a:xfrm rot="10800000">
            <a:off x="3783024" y="4087147"/>
            <a:ext cx="1262740" cy="558858"/>
            <a:chOff x="1088574" y="2686787"/>
            <a:chExt cx="1262740" cy="558858"/>
          </a:xfrm>
        </p:grpSpPr>
        <p:cxnSp>
          <p:nvCxnSpPr>
            <p:cNvPr id="54" name="Straight Connector 53">
              <a:extLst>
                <a:ext uri="{FF2B5EF4-FFF2-40B4-BE49-F238E27FC236}">
                  <a16:creationId xmlns:a16="http://schemas.microsoft.com/office/drawing/2014/main" id="{43783A83-D0BB-409C-96DF-671CE36ACE87}"/>
                </a:ext>
              </a:extLst>
            </p:cNvPr>
            <p:cNvCxnSpPr/>
            <p:nvPr/>
          </p:nvCxnSpPr>
          <p:spPr bwMode="gray">
            <a:xfrm flipV="1">
              <a:off x="1099460" y="2686787"/>
              <a:ext cx="0" cy="217714"/>
            </a:xfrm>
            <a:prstGeom prst="line">
              <a:avLst/>
            </a:prstGeom>
            <a:noFill/>
            <a:ln w="25400" cap="flat" cmpd="sng" algn="ctr">
              <a:solidFill>
                <a:srgbClr val="FFFFFF">
                  <a:lumMod val="65000"/>
                </a:srgbClr>
              </a:solidFill>
              <a:prstDash val="solid"/>
            </a:ln>
            <a:effectLst/>
          </p:spPr>
        </p:cxnSp>
        <p:cxnSp>
          <p:nvCxnSpPr>
            <p:cNvPr id="55" name="Straight Connector 54">
              <a:extLst>
                <a:ext uri="{FF2B5EF4-FFF2-40B4-BE49-F238E27FC236}">
                  <a16:creationId xmlns:a16="http://schemas.microsoft.com/office/drawing/2014/main" id="{E1C5F843-66CB-473E-9AF8-4F05F823707C}"/>
                </a:ext>
              </a:extLst>
            </p:cNvPr>
            <p:cNvCxnSpPr/>
            <p:nvPr/>
          </p:nvCxnSpPr>
          <p:spPr bwMode="gray">
            <a:xfrm flipV="1">
              <a:off x="2345194" y="2700097"/>
              <a:ext cx="0" cy="217714"/>
            </a:xfrm>
            <a:prstGeom prst="line">
              <a:avLst/>
            </a:prstGeom>
            <a:noFill/>
            <a:ln w="25400" cap="flat" cmpd="sng" algn="ctr">
              <a:solidFill>
                <a:srgbClr val="FFFFFF">
                  <a:lumMod val="65000"/>
                </a:srgbClr>
              </a:solidFill>
              <a:prstDash val="solid"/>
            </a:ln>
            <a:effectLst/>
          </p:spPr>
        </p:cxnSp>
        <p:cxnSp>
          <p:nvCxnSpPr>
            <p:cNvPr id="56" name="Straight Connector 55">
              <a:extLst>
                <a:ext uri="{FF2B5EF4-FFF2-40B4-BE49-F238E27FC236}">
                  <a16:creationId xmlns:a16="http://schemas.microsoft.com/office/drawing/2014/main" id="{549D41AE-012B-478A-B8AA-EE299D04A745}"/>
                </a:ext>
              </a:extLst>
            </p:cNvPr>
            <p:cNvCxnSpPr/>
            <p:nvPr/>
          </p:nvCxnSpPr>
          <p:spPr bwMode="gray">
            <a:xfrm flipV="1">
              <a:off x="1722547" y="2917371"/>
              <a:ext cx="0" cy="328274"/>
            </a:xfrm>
            <a:prstGeom prst="line">
              <a:avLst/>
            </a:prstGeom>
            <a:noFill/>
            <a:ln w="25400" cap="flat" cmpd="sng" algn="ctr">
              <a:solidFill>
                <a:srgbClr val="FFFFFF">
                  <a:lumMod val="65000"/>
                </a:srgbClr>
              </a:solidFill>
              <a:prstDash val="solid"/>
            </a:ln>
            <a:effectLst/>
          </p:spPr>
        </p:cxnSp>
        <p:cxnSp>
          <p:nvCxnSpPr>
            <p:cNvPr id="57" name="Straight Connector 56">
              <a:extLst>
                <a:ext uri="{FF2B5EF4-FFF2-40B4-BE49-F238E27FC236}">
                  <a16:creationId xmlns:a16="http://schemas.microsoft.com/office/drawing/2014/main" id="{1D26648C-3715-45BE-BC49-01D4FFC12357}"/>
                </a:ext>
              </a:extLst>
            </p:cNvPr>
            <p:cNvCxnSpPr/>
            <p:nvPr/>
          </p:nvCxnSpPr>
          <p:spPr bwMode="gray">
            <a:xfrm>
              <a:off x="1088574" y="2906486"/>
              <a:ext cx="1262740" cy="0"/>
            </a:xfrm>
            <a:prstGeom prst="line">
              <a:avLst/>
            </a:prstGeom>
            <a:noFill/>
            <a:ln w="25400" cap="flat" cmpd="sng" algn="ctr">
              <a:solidFill>
                <a:srgbClr val="FFFFFF">
                  <a:lumMod val="65000"/>
                </a:srgbClr>
              </a:solidFill>
              <a:prstDash val="solid"/>
            </a:ln>
            <a:effectLst/>
          </p:spPr>
        </p:cxnSp>
      </p:grpSp>
      <p:grpSp>
        <p:nvGrpSpPr>
          <p:cNvPr id="58" name="Group 57">
            <a:extLst>
              <a:ext uri="{FF2B5EF4-FFF2-40B4-BE49-F238E27FC236}">
                <a16:creationId xmlns:a16="http://schemas.microsoft.com/office/drawing/2014/main" id="{E47EAF0D-F9DF-4E8C-9EA7-26647D9E4E3C}"/>
              </a:ext>
            </a:extLst>
          </p:cNvPr>
          <p:cNvGrpSpPr/>
          <p:nvPr/>
        </p:nvGrpSpPr>
        <p:grpSpPr bwMode="gray">
          <a:xfrm>
            <a:off x="909944" y="3714523"/>
            <a:ext cx="1017281" cy="1040983"/>
            <a:chOff x="603558" y="1660525"/>
            <a:chExt cx="1017281" cy="1040983"/>
          </a:xfrm>
        </p:grpSpPr>
        <p:sp>
          <p:nvSpPr>
            <p:cNvPr id="59" name="Rectangle 58">
              <a:extLst>
                <a:ext uri="{FF2B5EF4-FFF2-40B4-BE49-F238E27FC236}">
                  <a16:creationId xmlns:a16="http://schemas.microsoft.com/office/drawing/2014/main" id="{58381AFC-483E-4379-9F49-39DBCCECF254}"/>
                </a:ext>
              </a:extLst>
            </p:cNvPr>
            <p:cNvSpPr/>
            <p:nvPr/>
          </p:nvSpPr>
          <p:spPr bwMode="gray">
            <a:xfrm>
              <a:off x="603558" y="1660525"/>
              <a:ext cx="1017281" cy="1040983"/>
            </a:xfrm>
            <a:prstGeom prst="rect">
              <a:avLst/>
            </a:prstGeom>
            <a:solidFill>
              <a:srgbClr val="00A0DC"/>
            </a:solidFill>
            <a:ln w="19050">
              <a:solidFill>
                <a:srgbClr val="FFFFFF"/>
              </a:solidFill>
              <a:prstDash val="solid"/>
            </a:ln>
            <a:effectLst/>
            <a:ex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60" name="TextBox 59">
              <a:extLst>
                <a:ext uri="{FF2B5EF4-FFF2-40B4-BE49-F238E27FC236}">
                  <a16:creationId xmlns:a16="http://schemas.microsoft.com/office/drawing/2014/main" id="{7396E23C-C3E9-4ED5-A71E-24F711EEB0A5}"/>
                </a:ext>
              </a:extLst>
            </p:cNvPr>
            <p:cNvSpPr txBox="1"/>
            <p:nvPr/>
          </p:nvSpPr>
          <p:spPr bwMode="gray">
            <a:xfrm>
              <a:off x="621357" y="1836501"/>
              <a:ext cx="990145" cy="646331"/>
            </a:xfrm>
            <a:prstGeom prst="rect">
              <a:avLst/>
            </a:prstGeom>
            <a:noFill/>
            <a:ln w="19050">
              <a:noFill/>
              <a:prstDash val="solid"/>
            </a:ln>
            <a:effectLst>
              <a:outerShdw blurRad="50800" dist="38100" dir="2700000" algn="tl" rotWithShape="0">
                <a:srgbClr val="FFFFFF">
                  <a:lumMod val="75000"/>
                  <a:alpha val="40000"/>
                </a:srgbClr>
              </a:outerShdw>
            </a:effectLst>
          </p:spPr>
          <p:txBody>
            <a:bodyPr wrap="none" rtlCol="0" anchor="ctr"/>
            <a:lstStyle>
              <a:defPPr>
                <a:defRPr lang="en-US"/>
              </a:defPPr>
              <a:lvl1pPr algn="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rPr>
                <a:t>Social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rPr>
                <a:t>Security/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rPr>
                <a:t>Pension</a:t>
              </a:r>
            </a:p>
          </p:txBody>
        </p:sp>
      </p:grpSp>
      <p:grpSp>
        <p:nvGrpSpPr>
          <p:cNvPr id="61" name="Group 60">
            <a:extLst>
              <a:ext uri="{FF2B5EF4-FFF2-40B4-BE49-F238E27FC236}">
                <a16:creationId xmlns:a16="http://schemas.microsoft.com/office/drawing/2014/main" id="{66438DF7-22DB-4E5C-A05B-4E7B43EF9DF6}"/>
              </a:ext>
            </a:extLst>
          </p:cNvPr>
          <p:cNvGrpSpPr/>
          <p:nvPr/>
        </p:nvGrpSpPr>
        <p:grpSpPr bwMode="gray">
          <a:xfrm>
            <a:off x="5178732" y="4404142"/>
            <a:ext cx="1017281" cy="1040983"/>
            <a:chOff x="1811871" y="1660525"/>
            <a:chExt cx="1017281" cy="1040983"/>
          </a:xfrm>
        </p:grpSpPr>
        <p:sp>
          <p:nvSpPr>
            <p:cNvPr id="62" name="Rectangle 61">
              <a:extLst>
                <a:ext uri="{FF2B5EF4-FFF2-40B4-BE49-F238E27FC236}">
                  <a16:creationId xmlns:a16="http://schemas.microsoft.com/office/drawing/2014/main" id="{2C7A8571-87B8-4EF0-A5EB-C66633CAC51C}"/>
                </a:ext>
              </a:extLst>
            </p:cNvPr>
            <p:cNvSpPr/>
            <p:nvPr/>
          </p:nvSpPr>
          <p:spPr bwMode="gray">
            <a:xfrm>
              <a:off x="1811871" y="1660525"/>
              <a:ext cx="1017281" cy="1040983"/>
            </a:xfrm>
            <a:prstGeom prst="rect">
              <a:avLst/>
            </a:prstGeom>
            <a:solidFill>
              <a:srgbClr val="00A0DC"/>
            </a:solidFill>
            <a:ln w="19050">
              <a:solidFill>
                <a:srgbClr val="FFFFFF"/>
              </a:solidFill>
              <a:prstDash val="solid"/>
            </a:ln>
            <a:effectLst/>
            <a:ex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63" name="TextBox 62">
              <a:extLst>
                <a:ext uri="{FF2B5EF4-FFF2-40B4-BE49-F238E27FC236}">
                  <a16:creationId xmlns:a16="http://schemas.microsoft.com/office/drawing/2014/main" id="{FC14852D-C686-46BA-8EAA-4C80F7942A89}"/>
                </a:ext>
              </a:extLst>
            </p:cNvPr>
            <p:cNvSpPr txBox="1"/>
            <p:nvPr/>
          </p:nvSpPr>
          <p:spPr bwMode="gray">
            <a:xfrm>
              <a:off x="1829254" y="1934780"/>
              <a:ext cx="990145" cy="461665"/>
            </a:xfrm>
            <a:prstGeom prst="rect">
              <a:avLst/>
            </a:prstGeom>
            <a:noFill/>
            <a:ln w="19050">
              <a:noFill/>
              <a:prstDash val="solid"/>
            </a:ln>
            <a:effectLst>
              <a:outerShdw blurRad="50800" dist="38100" dir="2700000" algn="tl" rotWithShape="0">
                <a:srgbClr val="FFFFFF">
                  <a:lumMod val="75000"/>
                  <a:alpha val="40000"/>
                </a:srgbClr>
              </a:outerShdw>
            </a:effectLst>
          </p:spPr>
          <p:txBody>
            <a:bodyPr wrap="none" rtlCol="0" anchor="ctr"/>
            <a:lstStyle>
              <a:defPPr>
                <a:defRPr lang="en-US"/>
              </a:defPPr>
              <a:lvl1pPr algn="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rPr>
                <a:t>CDs/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rPr>
                <a:t>Fixed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rPr>
                <a:t>Annuities</a:t>
              </a:r>
            </a:p>
          </p:txBody>
        </p:sp>
      </p:grpSp>
      <p:grpSp>
        <p:nvGrpSpPr>
          <p:cNvPr id="64" name="Group 63">
            <a:extLst>
              <a:ext uri="{FF2B5EF4-FFF2-40B4-BE49-F238E27FC236}">
                <a16:creationId xmlns:a16="http://schemas.microsoft.com/office/drawing/2014/main" id="{C12581A7-17CE-40AA-AB42-988AA1C1E8EE}"/>
              </a:ext>
            </a:extLst>
          </p:cNvPr>
          <p:cNvGrpSpPr/>
          <p:nvPr/>
        </p:nvGrpSpPr>
        <p:grpSpPr bwMode="gray">
          <a:xfrm>
            <a:off x="3238956" y="1660525"/>
            <a:ext cx="1017281" cy="1040983"/>
            <a:chOff x="3238956" y="1660525"/>
            <a:chExt cx="1017281" cy="1040983"/>
          </a:xfrm>
        </p:grpSpPr>
        <p:sp>
          <p:nvSpPr>
            <p:cNvPr id="65" name="Rectangle 64">
              <a:extLst>
                <a:ext uri="{FF2B5EF4-FFF2-40B4-BE49-F238E27FC236}">
                  <a16:creationId xmlns:a16="http://schemas.microsoft.com/office/drawing/2014/main" id="{859F703E-7487-439E-8D7B-F8FDCD06D15C}"/>
                </a:ext>
              </a:extLst>
            </p:cNvPr>
            <p:cNvSpPr/>
            <p:nvPr/>
          </p:nvSpPr>
          <p:spPr bwMode="gray">
            <a:xfrm>
              <a:off x="3238956" y="1660525"/>
              <a:ext cx="1017281" cy="1040983"/>
            </a:xfrm>
            <a:prstGeom prst="rect">
              <a:avLst/>
            </a:prstGeom>
            <a:solidFill>
              <a:srgbClr val="82BC00"/>
            </a:solidFill>
            <a:ln w="19050">
              <a:solidFill>
                <a:srgbClr val="FFFFFF"/>
              </a:solidFill>
              <a:prstDash val="solid"/>
            </a:ln>
            <a:effectLst/>
            <a:ex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66" name="TextBox 65">
              <a:extLst>
                <a:ext uri="{FF2B5EF4-FFF2-40B4-BE49-F238E27FC236}">
                  <a16:creationId xmlns:a16="http://schemas.microsoft.com/office/drawing/2014/main" id="{6F0B9B78-4D30-4A26-BE8D-06AC2596CAE0}"/>
                </a:ext>
              </a:extLst>
            </p:cNvPr>
            <p:cNvSpPr txBox="1"/>
            <p:nvPr/>
          </p:nvSpPr>
          <p:spPr bwMode="gray">
            <a:xfrm>
              <a:off x="3293889" y="1864342"/>
              <a:ext cx="914400" cy="646331"/>
            </a:xfrm>
            <a:prstGeom prst="rect">
              <a:avLst/>
            </a:prstGeom>
            <a:noFill/>
            <a:ln w="19050">
              <a:noFill/>
              <a:prstDash val="solid"/>
            </a:ln>
            <a:effectLst>
              <a:outerShdw blurRad="50800" dist="38100" dir="2700000" algn="tl" rotWithShape="0">
                <a:srgbClr val="FFFFFF">
                  <a:lumMod val="75000"/>
                  <a:alpha val="40000"/>
                </a:srgbClr>
              </a:outerShdw>
            </a:effectLst>
          </p:spPr>
          <p:txBody>
            <a:bodyPr wrap="none" rtlCol="0" anchor="ctr"/>
            <a:lstStyle>
              <a:defPPr>
                <a:defRPr lang="en-US"/>
              </a:defPPr>
              <a:lvl1pPr algn="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rPr>
                <a:t>Balanced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rPr>
                <a:t>Mutual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rPr>
                <a:t>Funds</a:t>
              </a:r>
            </a:p>
          </p:txBody>
        </p:sp>
      </p:grpSp>
      <p:grpSp>
        <p:nvGrpSpPr>
          <p:cNvPr id="67" name="Group 66">
            <a:extLst>
              <a:ext uri="{FF2B5EF4-FFF2-40B4-BE49-F238E27FC236}">
                <a16:creationId xmlns:a16="http://schemas.microsoft.com/office/drawing/2014/main" id="{AD8EC6BC-2246-4853-96FF-C28B445963FA}"/>
              </a:ext>
            </a:extLst>
          </p:cNvPr>
          <p:cNvGrpSpPr/>
          <p:nvPr/>
        </p:nvGrpSpPr>
        <p:grpSpPr bwMode="gray">
          <a:xfrm>
            <a:off x="6727184" y="4028150"/>
            <a:ext cx="1017281" cy="1040983"/>
            <a:chOff x="4436383" y="1660525"/>
            <a:chExt cx="1017281" cy="1040983"/>
          </a:xfrm>
        </p:grpSpPr>
        <p:sp>
          <p:nvSpPr>
            <p:cNvPr id="68" name="Rectangle 67">
              <a:extLst>
                <a:ext uri="{FF2B5EF4-FFF2-40B4-BE49-F238E27FC236}">
                  <a16:creationId xmlns:a16="http://schemas.microsoft.com/office/drawing/2014/main" id="{3024D9C5-550A-415E-9649-AAC9456CFAFF}"/>
                </a:ext>
              </a:extLst>
            </p:cNvPr>
            <p:cNvSpPr/>
            <p:nvPr/>
          </p:nvSpPr>
          <p:spPr bwMode="gray">
            <a:xfrm>
              <a:off x="4436383" y="1660525"/>
              <a:ext cx="1017281" cy="1040983"/>
            </a:xfrm>
            <a:prstGeom prst="rect">
              <a:avLst/>
            </a:prstGeom>
            <a:solidFill>
              <a:srgbClr val="82BC00"/>
            </a:solidFill>
            <a:ln w="19050">
              <a:solidFill>
                <a:srgbClr val="FFFFFF"/>
              </a:solidFill>
              <a:prstDash val="solid"/>
            </a:ln>
            <a:effectLst/>
            <a:ex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69" name="TextBox 68">
              <a:extLst>
                <a:ext uri="{FF2B5EF4-FFF2-40B4-BE49-F238E27FC236}">
                  <a16:creationId xmlns:a16="http://schemas.microsoft.com/office/drawing/2014/main" id="{D916E96F-8760-4EEE-8F17-9B995E3D21CB}"/>
                </a:ext>
              </a:extLst>
            </p:cNvPr>
            <p:cNvSpPr txBox="1"/>
            <p:nvPr/>
          </p:nvSpPr>
          <p:spPr bwMode="gray">
            <a:xfrm>
              <a:off x="4491319" y="1912609"/>
              <a:ext cx="914400" cy="461665"/>
            </a:xfrm>
            <a:prstGeom prst="rect">
              <a:avLst/>
            </a:prstGeom>
            <a:noFill/>
            <a:ln w="19050">
              <a:noFill/>
              <a:prstDash val="solid"/>
            </a:ln>
            <a:effectLst/>
          </p:spPr>
          <p:txBody>
            <a:bodyPr wrap="none" rtlCol="0" anchor="ctr"/>
            <a:lstStyle>
              <a:defPPr>
                <a:defRPr lang="en-US"/>
              </a:defPPr>
              <a:lvl1pPr algn="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rPr>
                <a:t>Variable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rPr>
                <a:t>Annuities</a:t>
              </a:r>
            </a:p>
          </p:txBody>
        </p:sp>
      </p:grpSp>
      <p:grpSp>
        <p:nvGrpSpPr>
          <p:cNvPr id="89" name="Group 88">
            <a:extLst>
              <a:ext uri="{FF2B5EF4-FFF2-40B4-BE49-F238E27FC236}">
                <a16:creationId xmlns:a16="http://schemas.microsoft.com/office/drawing/2014/main" id="{3183B722-7DBF-428C-A06A-6BBB27118FEC}"/>
              </a:ext>
            </a:extLst>
          </p:cNvPr>
          <p:cNvGrpSpPr/>
          <p:nvPr/>
        </p:nvGrpSpPr>
        <p:grpSpPr bwMode="gray">
          <a:xfrm>
            <a:off x="3771040" y="2710059"/>
            <a:ext cx="1017281" cy="1040983"/>
            <a:chOff x="5990584" y="1660525"/>
            <a:chExt cx="1017281" cy="1040983"/>
          </a:xfrm>
        </p:grpSpPr>
        <p:sp>
          <p:nvSpPr>
            <p:cNvPr id="90" name="Rectangle 89">
              <a:extLst>
                <a:ext uri="{FF2B5EF4-FFF2-40B4-BE49-F238E27FC236}">
                  <a16:creationId xmlns:a16="http://schemas.microsoft.com/office/drawing/2014/main" id="{780F2013-452A-4216-915B-175FB215A015}"/>
                </a:ext>
              </a:extLst>
            </p:cNvPr>
            <p:cNvSpPr/>
            <p:nvPr/>
          </p:nvSpPr>
          <p:spPr bwMode="gray">
            <a:xfrm>
              <a:off x="5990584" y="1660525"/>
              <a:ext cx="1017281" cy="1040983"/>
            </a:xfrm>
            <a:prstGeom prst="rect">
              <a:avLst/>
            </a:prstGeom>
            <a:solidFill>
              <a:srgbClr val="797979"/>
            </a:solidFill>
            <a:ln w="19050">
              <a:solidFill>
                <a:srgbClr val="FFFFFF"/>
              </a:solidFill>
              <a:prstDash val="solid"/>
            </a:ln>
            <a:effectLst/>
            <a:ex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endParaRPr>
            </a:p>
          </p:txBody>
        </p:sp>
        <p:sp>
          <p:nvSpPr>
            <p:cNvPr id="91" name="TextBox 90">
              <a:extLst>
                <a:ext uri="{FF2B5EF4-FFF2-40B4-BE49-F238E27FC236}">
                  <a16:creationId xmlns:a16="http://schemas.microsoft.com/office/drawing/2014/main" id="{91ACA40C-99EA-40EC-88B7-35FDC0F94464}"/>
                </a:ext>
              </a:extLst>
            </p:cNvPr>
            <p:cNvSpPr txBox="1"/>
            <p:nvPr/>
          </p:nvSpPr>
          <p:spPr bwMode="gray">
            <a:xfrm>
              <a:off x="6043609" y="1845881"/>
              <a:ext cx="914400" cy="646331"/>
            </a:xfrm>
            <a:prstGeom prst="rect">
              <a:avLst/>
            </a:prstGeom>
            <a:noFill/>
            <a:ln w="19050">
              <a:noFill/>
              <a:prstDash val="solid"/>
            </a:ln>
            <a:effectLst/>
          </p:spPr>
          <p:txBody>
            <a:bodyPr wrap="none" rtlCol="0" anchor="ctr"/>
            <a:lstStyle>
              <a:defPPr>
                <a:defRPr lang="en-US"/>
              </a:defPPr>
              <a:lvl1pPr algn="ctr">
                <a:defRPr sz="1200" b="1">
                  <a:solidFill>
                    <a:schemeClr val="bg1"/>
                  </a:soli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rPr>
                <a:t>Equity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rPr>
                <a:t>Mutual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rPr>
                <a:t>Funds</a:t>
              </a:r>
            </a:p>
          </p:txBody>
        </p:sp>
      </p:grpSp>
      <p:grpSp>
        <p:nvGrpSpPr>
          <p:cNvPr id="92" name="Group 91">
            <a:extLst>
              <a:ext uri="{FF2B5EF4-FFF2-40B4-BE49-F238E27FC236}">
                <a16:creationId xmlns:a16="http://schemas.microsoft.com/office/drawing/2014/main" id="{D7E3B719-774D-4C95-9217-EF56935225C9}"/>
              </a:ext>
            </a:extLst>
          </p:cNvPr>
          <p:cNvGrpSpPr/>
          <p:nvPr/>
        </p:nvGrpSpPr>
        <p:grpSpPr bwMode="gray">
          <a:xfrm>
            <a:off x="1647825" y="3812496"/>
            <a:ext cx="1017281" cy="1040983"/>
            <a:chOff x="7209783" y="1660525"/>
            <a:chExt cx="1017281" cy="1040983"/>
          </a:xfrm>
        </p:grpSpPr>
        <p:sp>
          <p:nvSpPr>
            <p:cNvPr id="93" name="Rectangle 92">
              <a:extLst>
                <a:ext uri="{FF2B5EF4-FFF2-40B4-BE49-F238E27FC236}">
                  <a16:creationId xmlns:a16="http://schemas.microsoft.com/office/drawing/2014/main" id="{56EE377E-03A0-4554-917E-5E76DC0E7AC1}"/>
                </a:ext>
              </a:extLst>
            </p:cNvPr>
            <p:cNvSpPr/>
            <p:nvPr/>
          </p:nvSpPr>
          <p:spPr bwMode="gray">
            <a:xfrm>
              <a:off x="7209783" y="1660525"/>
              <a:ext cx="1017281" cy="1040983"/>
            </a:xfrm>
            <a:prstGeom prst="rect">
              <a:avLst/>
            </a:prstGeom>
            <a:solidFill>
              <a:srgbClr val="797979"/>
            </a:solidFill>
            <a:ln w="19050">
              <a:solidFill>
                <a:srgbClr val="FFFFFF"/>
              </a:solidFill>
              <a:prstDash val="solid"/>
            </a:ln>
            <a:effectLst/>
            <a:ex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94" name="TextBox 93">
              <a:extLst>
                <a:ext uri="{FF2B5EF4-FFF2-40B4-BE49-F238E27FC236}">
                  <a16:creationId xmlns:a16="http://schemas.microsoft.com/office/drawing/2014/main" id="{E7BF0DE1-79DF-4CFB-92D8-A2A59AE27727}"/>
                </a:ext>
              </a:extLst>
            </p:cNvPr>
            <p:cNvSpPr txBox="1"/>
            <p:nvPr/>
          </p:nvSpPr>
          <p:spPr bwMode="gray">
            <a:xfrm>
              <a:off x="7266106" y="1938471"/>
              <a:ext cx="914400" cy="461665"/>
            </a:xfrm>
            <a:prstGeom prst="rect">
              <a:avLst/>
            </a:prstGeom>
            <a:noFill/>
            <a:ln w="19050">
              <a:noFill/>
              <a:prstDash val="solid"/>
            </a:ln>
            <a:effectLst/>
          </p:spPr>
          <p:txBody>
            <a:bodyPr wrap="none" rtlCol="0" anchor="ctr"/>
            <a:lstStyle>
              <a:defPPr>
                <a:defRPr lang="en-US"/>
              </a:defPPr>
              <a:lvl1pPr algn="ctr">
                <a:defRPr sz="1200" b="1">
                  <a:solidFill>
                    <a:schemeClr val="bg1"/>
                  </a:soli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rPr>
                <a:t>Real </a:t>
              </a:r>
              <a:br>
                <a:rPr kumimoji="0" lang="en-US" sz="1600" b="1" i="0" u="none" strike="noStrike" kern="0" cap="none" spc="0" normalizeH="0" baseline="0" noProof="0" dirty="0">
                  <a:ln>
                    <a:noFill/>
                  </a:ln>
                  <a:solidFill>
                    <a:srgbClr val="FFFFFF"/>
                  </a:solidFill>
                  <a:effectLst/>
                  <a:uLnTx/>
                  <a:uFillTx/>
                </a:rPr>
              </a:br>
              <a:r>
                <a:rPr kumimoji="0" lang="en-US" sz="1600" b="1" i="0" u="none" strike="noStrike" kern="0" cap="none" spc="0" normalizeH="0" baseline="0" noProof="0" dirty="0">
                  <a:ln>
                    <a:noFill/>
                  </a:ln>
                  <a:solidFill>
                    <a:srgbClr val="FFFFFF"/>
                  </a:solidFill>
                  <a:effectLst/>
                  <a:uLnTx/>
                  <a:uFillTx/>
                </a:rPr>
                <a:t>Estate</a:t>
              </a:r>
            </a:p>
          </p:txBody>
        </p:sp>
      </p:grpSp>
      <p:grpSp>
        <p:nvGrpSpPr>
          <p:cNvPr id="95" name="Group 94">
            <a:extLst>
              <a:ext uri="{FF2B5EF4-FFF2-40B4-BE49-F238E27FC236}">
                <a16:creationId xmlns:a16="http://schemas.microsoft.com/office/drawing/2014/main" id="{43770446-D114-411A-96E0-FBA0C80A57E0}"/>
              </a:ext>
            </a:extLst>
          </p:cNvPr>
          <p:cNvGrpSpPr/>
          <p:nvPr/>
        </p:nvGrpSpPr>
        <p:grpSpPr bwMode="gray">
          <a:xfrm>
            <a:off x="3401866" y="4745312"/>
            <a:ext cx="1017281" cy="1040983"/>
            <a:chOff x="3238956" y="1660525"/>
            <a:chExt cx="1017281" cy="1040983"/>
          </a:xfrm>
        </p:grpSpPr>
        <p:sp>
          <p:nvSpPr>
            <p:cNvPr id="96" name="Rectangle 95">
              <a:extLst>
                <a:ext uri="{FF2B5EF4-FFF2-40B4-BE49-F238E27FC236}">
                  <a16:creationId xmlns:a16="http://schemas.microsoft.com/office/drawing/2014/main" id="{33232167-9B35-4775-B12D-4F4A01F4D327}"/>
                </a:ext>
              </a:extLst>
            </p:cNvPr>
            <p:cNvSpPr/>
            <p:nvPr/>
          </p:nvSpPr>
          <p:spPr bwMode="gray">
            <a:xfrm>
              <a:off x="3238956" y="1660525"/>
              <a:ext cx="1017281" cy="1040983"/>
            </a:xfrm>
            <a:prstGeom prst="rect">
              <a:avLst/>
            </a:prstGeom>
            <a:solidFill>
              <a:srgbClr val="82BC00"/>
            </a:solidFill>
            <a:ln w="19050">
              <a:solidFill>
                <a:srgbClr val="FFFFFF"/>
              </a:solidFill>
              <a:prstDash val="solid"/>
            </a:ln>
            <a:effectLst/>
            <a:ex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97" name="TextBox 96">
              <a:extLst>
                <a:ext uri="{FF2B5EF4-FFF2-40B4-BE49-F238E27FC236}">
                  <a16:creationId xmlns:a16="http://schemas.microsoft.com/office/drawing/2014/main" id="{5F26E4C7-FD36-46B6-A0C0-38AC626F7D68}"/>
                </a:ext>
              </a:extLst>
            </p:cNvPr>
            <p:cNvSpPr txBox="1"/>
            <p:nvPr/>
          </p:nvSpPr>
          <p:spPr bwMode="gray">
            <a:xfrm>
              <a:off x="3293889" y="1864396"/>
              <a:ext cx="914400"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rPr>
                <a:t>Health Care</a:t>
              </a:r>
            </a:p>
          </p:txBody>
        </p:sp>
      </p:grpSp>
      <p:grpSp>
        <p:nvGrpSpPr>
          <p:cNvPr id="98" name="Group 97">
            <a:extLst>
              <a:ext uri="{FF2B5EF4-FFF2-40B4-BE49-F238E27FC236}">
                <a16:creationId xmlns:a16="http://schemas.microsoft.com/office/drawing/2014/main" id="{56023933-CCB0-4298-B21F-D2C21E562AB7}"/>
              </a:ext>
            </a:extLst>
          </p:cNvPr>
          <p:cNvGrpSpPr/>
          <p:nvPr/>
        </p:nvGrpSpPr>
        <p:grpSpPr bwMode="gray">
          <a:xfrm>
            <a:off x="4994185" y="2126593"/>
            <a:ext cx="1017281" cy="1040983"/>
            <a:chOff x="3238956" y="1660525"/>
            <a:chExt cx="1017281" cy="1040983"/>
          </a:xfrm>
        </p:grpSpPr>
        <p:sp>
          <p:nvSpPr>
            <p:cNvPr id="99" name="Rectangle 98">
              <a:extLst>
                <a:ext uri="{FF2B5EF4-FFF2-40B4-BE49-F238E27FC236}">
                  <a16:creationId xmlns:a16="http://schemas.microsoft.com/office/drawing/2014/main" id="{F09C900B-9E88-42D8-BADA-809B1E1DA7A8}"/>
                </a:ext>
              </a:extLst>
            </p:cNvPr>
            <p:cNvSpPr/>
            <p:nvPr/>
          </p:nvSpPr>
          <p:spPr bwMode="gray">
            <a:xfrm>
              <a:off x="3238956" y="1660525"/>
              <a:ext cx="1017281" cy="1040983"/>
            </a:xfrm>
            <a:prstGeom prst="rect">
              <a:avLst/>
            </a:prstGeom>
            <a:solidFill>
              <a:srgbClr val="82BC00"/>
            </a:solidFill>
            <a:ln w="19050">
              <a:solidFill>
                <a:srgbClr val="FFFFFF"/>
              </a:solidFill>
              <a:prstDash val="solid"/>
            </a:ln>
            <a:effectLst/>
            <a:ex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00" name="TextBox 99">
              <a:extLst>
                <a:ext uri="{FF2B5EF4-FFF2-40B4-BE49-F238E27FC236}">
                  <a16:creationId xmlns:a16="http://schemas.microsoft.com/office/drawing/2014/main" id="{B3F1D163-F85D-42C7-8B82-26FE36FC58EB}"/>
                </a:ext>
              </a:extLst>
            </p:cNvPr>
            <p:cNvSpPr txBox="1"/>
            <p:nvPr/>
          </p:nvSpPr>
          <p:spPr bwMode="gray">
            <a:xfrm>
              <a:off x="3293889" y="2021992"/>
              <a:ext cx="914400"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rPr>
                <a:t>Food</a:t>
              </a:r>
            </a:p>
          </p:txBody>
        </p:sp>
      </p:grpSp>
      <p:grpSp>
        <p:nvGrpSpPr>
          <p:cNvPr id="101" name="Group 100">
            <a:extLst>
              <a:ext uri="{FF2B5EF4-FFF2-40B4-BE49-F238E27FC236}">
                <a16:creationId xmlns:a16="http://schemas.microsoft.com/office/drawing/2014/main" id="{E14DA22F-29E6-435D-8261-12AA88660224}"/>
              </a:ext>
            </a:extLst>
          </p:cNvPr>
          <p:cNvGrpSpPr/>
          <p:nvPr/>
        </p:nvGrpSpPr>
        <p:grpSpPr bwMode="gray">
          <a:xfrm>
            <a:off x="1498600" y="2946400"/>
            <a:ext cx="1023430" cy="1040983"/>
            <a:chOff x="3232807" y="1660525"/>
            <a:chExt cx="1023430" cy="1040983"/>
          </a:xfrm>
        </p:grpSpPr>
        <p:sp>
          <p:nvSpPr>
            <p:cNvPr id="102" name="Rectangle 101">
              <a:extLst>
                <a:ext uri="{FF2B5EF4-FFF2-40B4-BE49-F238E27FC236}">
                  <a16:creationId xmlns:a16="http://schemas.microsoft.com/office/drawing/2014/main" id="{02412CDE-6F0B-4A08-BBFD-78E0AC58812D}"/>
                </a:ext>
              </a:extLst>
            </p:cNvPr>
            <p:cNvSpPr/>
            <p:nvPr/>
          </p:nvSpPr>
          <p:spPr bwMode="gray">
            <a:xfrm>
              <a:off x="3238956" y="1660525"/>
              <a:ext cx="1017281" cy="1040983"/>
            </a:xfrm>
            <a:prstGeom prst="rect">
              <a:avLst/>
            </a:prstGeom>
            <a:solidFill>
              <a:srgbClr val="82BC00"/>
            </a:solidFill>
            <a:ln w="19050">
              <a:solidFill>
                <a:srgbClr val="FFFFFF"/>
              </a:solidFill>
              <a:prstDash val="solid"/>
            </a:ln>
            <a:effectLst/>
            <a:ex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03" name="TextBox 102">
              <a:extLst>
                <a:ext uri="{FF2B5EF4-FFF2-40B4-BE49-F238E27FC236}">
                  <a16:creationId xmlns:a16="http://schemas.microsoft.com/office/drawing/2014/main" id="{9E8432DC-6775-4AC4-8DDD-44847E9653C8}"/>
                </a:ext>
              </a:extLst>
            </p:cNvPr>
            <p:cNvSpPr txBox="1"/>
            <p:nvPr/>
          </p:nvSpPr>
          <p:spPr bwMode="gray">
            <a:xfrm>
              <a:off x="3232807" y="2032502"/>
              <a:ext cx="97548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rPr>
                <a:t>Utilities</a:t>
              </a:r>
            </a:p>
          </p:txBody>
        </p:sp>
      </p:grpSp>
      <p:grpSp>
        <p:nvGrpSpPr>
          <p:cNvPr id="104" name="Group 103">
            <a:extLst>
              <a:ext uri="{FF2B5EF4-FFF2-40B4-BE49-F238E27FC236}">
                <a16:creationId xmlns:a16="http://schemas.microsoft.com/office/drawing/2014/main" id="{319156F7-F81E-48C2-A821-719D5AC4D9EB}"/>
              </a:ext>
            </a:extLst>
          </p:cNvPr>
          <p:cNvGrpSpPr/>
          <p:nvPr/>
        </p:nvGrpSpPr>
        <p:grpSpPr bwMode="gray">
          <a:xfrm>
            <a:off x="5857345" y="1336730"/>
            <a:ext cx="1017281" cy="1040983"/>
            <a:chOff x="5990584" y="1660525"/>
            <a:chExt cx="1017281" cy="1040983"/>
          </a:xfrm>
        </p:grpSpPr>
        <p:sp>
          <p:nvSpPr>
            <p:cNvPr id="105" name="Rectangle 104">
              <a:extLst>
                <a:ext uri="{FF2B5EF4-FFF2-40B4-BE49-F238E27FC236}">
                  <a16:creationId xmlns:a16="http://schemas.microsoft.com/office/drawing/2014/main" id="{B8C5912B-0B29-4615-A209-B548BF7C8596}"/>
                </a:ext>
              </a:extLst>
            </p:cNvPr>
            <p:cNvSpPr/>
            <p:nvPr/>
          </p:nvSpPr>
          <p:spPr bwMode="gray">
            <a:xfrm>
              <a:off x="5990584" y="1660525"/>
              <a:ext cx="1017281" cy="1040983"/>
            </a:xfrm>
            <a:prstGeom prst="rect">
              <a:avLst/>
            </a:prstGeom>
            <a:solidFill>
              <a:srgbClr val="797979"/>
            </a:solidFill>
            <a:ln w="19050">
              <a:solidFill>
                <a:srgbClr val="FFFFFF"/>
              </a:solidFill>
              <a:prstDash val="solid"/>
            </a:ln>
            <a:effectLst/>
            <a:ex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06" name="TextBox 105">
              <a:extLst>
                <a:ext uri="{FF2B5EF4-FFF2-40B4-BE49-F238E27FC236}">
                  <a16:creationId xmlns:a16="http://schemas.microsoft.com/office/drawing/2014/main" id="{0CC3898C-A41F-415C-B4A8-DD86DD5C42A2}"/>
                </a:ext>
              </a:extLst>
            </p:cNvPr>
            <p:cNvSpPr txBox="1"/>
            <p:nvPr/>
          </p:nvSpPr>
          <p:spPr bwMode="gray">
            <a:xfrm>
              <a:off x="6043609" y="2087611"/>
              <a:ext cx="914400" cy="276999"/>
            </a:xfrm>
            <a:prstGeom prst="rect">
              <a:avLst/>
            </a:prstGeom>
            <a:noFill/>
            <a:ln w="19050">
              <a:noFill/>
              <a:prstDash val="solid"/>
            </a:ln>
            <a:effectLst/>
          </p:spPr>
          <p:txBody>
            <a:bodyPr wrap="none" rtlCol="0" anchor="ctr"/>
            <a:lstStyle>
              <a:defPPr>
                <a:defRPr lang="en-US"/>
              </a:defPPr>
              <a:lvl1pPr algn="ctr">
                <a:defRPr sz="1200" b="1">
                  <a:solidFill>
                    <a:schemeClr val="bg1"/>
                  </a:soli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rPr>
                <a:t>Travel</a:t>
              </a:r>
            </a:p>
          </p:txBody>
        </p:sp>
      </p:grpSp>
      <p:grpSp>
        <p:nvGrpSpPr>
          <p:cNvPr id="107" name="Group 106">
            <a:extLst>
              <a:ext uri="{FF2B5EF4-FFF2-40B4-BE49-F238E27FC236}">
                <a16:creationId xmlns:a16="http://schemas.microsoft.com/office/drawing/2014/main" id="{DC386AB0-4FC6-4052-8251-96A4AE8448AB}"/>
              </a:ext>
            </a:extLst>
          </p:cNvPr>
          <p:cNvGrpSpPr/>
          <p:nvPr/>
        </p:nvGrpSpPr>
        <p:grpSpPr bwMode="gray">
          <a:xfrm>
            <a:off x="5494737" y="3121442"/>
            <a:ext cx="1017281" cy="1040983"/>
            <a:chOff x="5990584" y="1660525"/>
            <a:chExt cx="1017281" cy="1040983"/>
          </a:xfrm>
        </p:grpSpPr>
        <p:sp>
          <p:nvSpPr>
            <p:cNvPr id="108" name="Rectangle 107">
              <a:extLst>
                <a:ext uri="{FF2B5EF4-FFF2-40B4-BE49-F238E27FC236}">
                  <a16:creationId xmlns:a16="http://schemas.microsoft.com/office/drawing/2014/main" id="{83A7B9AC-9C50-48FF-90C8-BE0D1F04EB8D}"/>
                </a:ext>
              </a:extLst>
            </p:cNvPr>
            <p:cNvSpPr/>
            <p:nvPr/>
          </p:nvSpPr>
          <p:spPr bwMode="gray">
            <a:xfrm>
              <a:off x="5990584" y="1660525"/>
              <a:ext cx="1017281" cy="1040983"/>
            </a:xfrm>
            <a:prstGeom prst="rect">
              <a:avLst/>
            </a:prstGeom>
            <a:solidFill>
              <a:srgbClr val="797979"/>
            </a:solidFill>
            <a:ln w="19050">
              <a:solidFill>
                <a:srgbClr val="FFFFFF"/>
              </a:solidFill>
              <a:prstDash val="solid"/>
            </a:ln>
            <a:effectLst/>
            <a:ex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09" name="TextBox 108">
              <a:extLst>
                <a:ext uri="{FF2B5EF4-FFF2-40B4-BE49-F238E27FC236}">
                  <a16:creationId xmlns:a16="http://schemas.microsoft.com/office/drawing/2014/main" id="{029F43F7-AEB7-43F2-888D-413D9A8D020B}"/>
                </a:ext>
              </a:extLst>
            </p:cNvPr>
            <p:cNvSpPr txBox="1"/>
            <p:nvPr/>
          </p:nvSpPr>
          <p:spPr bwMode="gray">
            <a:xfrm>
              <a:off x="6043609" y="2087611"/>
              <a:ext cx="914400" cy="276999"/>
            </a:xfrm>
            <a:prstGeom prst="rect">
              <a:avLst/>
            </a:prstGeom>
            <a:noFill/>
            <a:ln w="19050">
              <a:noFill/>
              <a:prstDash val="solid"/>
            </a:ln>
            <a:effectLst/>
          </p:spPr>
          <p:txBody>
            <a:bodyPr wrap="none" rtlCol="0" anchor="ctr"/>
            <a:lstStyle>
              <a:defPPr>
                <a:defRPr lang="en-US"/>
              </a:defPPr>
              <a:lvl1pPr algn="ctr">
                <a:defRPr sz="1200" b="1">
                  <a:solidFill>
                    <a:schemeClr val="bg1"/>
                  </a:soli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rPr>
                <a:t>Hobbies</a:t>
              </a:r>
            </a:p>
          </p:txBody>
        </p:sp>
      </p:grpSp>
      <p:grpSp>
        <p:nvGrpSpPr>
          <p:cNvPr id="110" name="Group 109">
            <a:extLst>
              <a:ext uri="{FF2B5EF4-FFF2-40B4-BE49-F238E27FC236}">
                <a16:creationId xmlns:a16="http://schemas.microsoft.com/office/drawing/2014/main" id="{D36E7D7C-680F-4DF5-8EC5-0ACB62064A62}"/>
              </a:ext>
            </a:extLst>
          </p:cNvPr>
          <p:cNvGrpSpPr/>
          <p:nvPr/>
        </p:nvGrpSpPr>
        <p:grpSpPr bwMode="gray">
          <a:xfrm>
            <a:off x="1511317" y="1541682"/>
            <a:ext cx="1017281" cy="1040983"/>
            <a:chOff x="5990584" y="1660525"/>
            <a:chExt cx="1017281" cy="1040983"/>
          </a:xfrm>
        </p:grpSpPr>
        <p:sp>
          <p:nvSpPr>
            <p:cNvPr id="111" name="Rectangle 110">
              <a:extLst>
                <a:ext uri="{FF2B5EF4-FFF2-40B4-BE49-F238E27FC236}">
                  <a16:creationId xmlns:a16="http://schemas.microsoft.com/office/drawing/2014/main" id="{E536D0A3-C685-442D-BA12-3015BC093669}"/>
                </a:ext>
              </a:extLst>
            </p:cNvPr>
            <p:cNvSpPr/>
            <p:nvPr/>
          </p:nvSpPr>
          <p:spPr bwMode="gray">
            <a:xfrm>
              <a:off x="5990584" y="1660525"/>
              <a:ext cx="1017281" cy="1040983"/>
            </a:xfrm>
            <a:prstGeom prst="rect">
              <a:avLst/>
            </a:prstGeom>
            <a:solidFill>
              <a:srgbClr val="797979"/>
            </a:solidFill>
            <a:ln w="19050">
              <a:solidFill>
                <a:srgbClr val="FFFFFF"/>
              </a:solidFill>
              <a:prstDash val="solid"/>
            </a:ln>
            <a:effectLst/>
            <a:ex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12" name="TextBox 111">
              <a:extLst>
                <a:ext uri="{FF2B5EF4-FFF2-40B4-BE49-F238E27FC236}">
                  <a16:creationId xmlns:a16="http://schemas.microsoft.com/office/drawing/2014/main" id="{0B01080C-EF0F-4826-B8A7-45EA90A4681D}"/>
                </a:ext>
              </a:extLst>
            </p:cNvPr>
            <p:cNvSpPr txBox="1"/>
            <p:nvPr/>
          </p:nvSpPr>
          <p:spPr bwMode="gray">
            <a:xfrm>
              <a:off x="6043609" y="2087611"/>
              <a:ext cx="914400" cy="276999"/>
            </a:xfrm>
            <a:prstGeom prst="rect">
              <a:avLst/>
            </a:prstGeom>
            <a:noFill/>
            <a:ln w="19050">
              <a:noFill/>
              <a:prstDash val="solid"/>
            </a:ln>
            <a:effectLst/>
          </p:spPr>
          <p:txBody>
            <a:bodyPr wrap="none" rtlCol="0" anchor="ctr"/>
            <a:lstStyle>
              <a:defPPr>
                <a:defRPr lang="en-US"/>
              </a:defPPr>
              <a:lvl1pPr algn="ctr">
                <a:defRPr sz="1200" b="1">
                  <a:solidFill>
                    <a:schemeClr val="bg1"/>
                  </a:soli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rPr>
                <a:t>Legacy</a:t>
              </a:r>
            </a:p>
          </p:txBody>
        </p:sp>
      </p:grpSp>
      <p:grpSp>
        <p:nvGrpSpPr>
          <p:cNvPr id="113" name="Group 112">
            <a:extLst>
              <a:ext uri="{FF2B5EF4-FFF2-40B4-BE49-F238E27FC236}">
                <a16:creationId xmlns:a16="http://schemas.microsoft.com/office/drawing/2014/main" id="{9F661188-8E81-48B9-91A2-6F281462C865}"/>
              </a:ext>
            </a:extLst>
          </p:cNvPr>
          <p:cNvGrpSpPr/>
          <p:nvPr/>
        </p:nvGrpSpPr>
        <p:grpSpPr bwMode="gray">
          <a:xfrm>
            <a:off x="4164484" y="1295817"/>
            <a:ext cx="1017281" cy="1040983"/>
            <a:chOff x="1811871" y="1660525"/>
            <a:chExt cx="1017281" cy="1040983"/>
          </a:xfrm>
        </p:grpSpPr>
        <p:sp>
          <p:nvSpPr>
            <p:cNvPr id="114" name="Rectangle 113">
              <a:extLst>
                <a:ext uri="{FF2B5EF4-FFF2-40B4-BE49-F238E27FC236}">
                  <a16:creationId xmlns:a16="http://schemas.microsoft.com/office/drawing/2014/main" id="{617D62E2-D5C0-485F-A76A-85F7841B6531}"/>
                </a:ext>
              </a:extLst>
            </p:cNvPr>
            <p:cNvSpPr/>
            <p:nvPr/>
          </p:nvSpPr>
          <p:spPr bwMode="gray">
            <a:xfrm>
              <a:off x="1811871" y="1660525"/>
              <a:ext cx="1017281" cy="1040983"/>
            </a:xfrm>
            <a:prstGeom prst="rect">
              <a:avLst/>
            </a:prstGeom>
            <a:solidFill>
              <a:srgbClr val="00A0DC"/>
            </a:solidFill>
            <a:ln w="19050">
              <a:solidFill>
                <a:srgbClr val="FFFFFF"/>
              </a:solidFill>
              <a:prstDash val="solid"/>
            </a:ln>
            <a:effectLst/>
            <a:ex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15" name="TextBox 114">
              <a:extLst>
                <a:ext uri="{FF2B5EF4-FFF2-40B4-BE49-F238E27FC236}">
                  <a16:creationId xmlns:a16="http://schemas.microsoft.com/office/drawing/2014/main" id="{8F596811-BA99-4C3C-91A6-EA21E3F35E02}"/>
                </a:ext>
              </a:extLst>
            </p:cNvPr>
            <p:cNvSpPr txBox="1"/>
            <p:nvPr/>
          </p:nvSpPr>
          <p:spPr bwMode="gray">
            <a:xfrm>
              <a:off x="1829254" y="1933105"/>
              <a:ext cx="990145" cy="461665"/>
            </a:xfrm>
            <a:prstGeom prst="rect">
              <a:avLst/>
            </a:prstGeom>
            <a:noFill/>
            <a:ln w="19050">
              <a:noFill/>
              <a:prstDash val="solid"/>
            </a:ln>
            <a:effectLst>
              <a:outerShdw blurRad="50800" dist="38100" dir="2700000" algn="tl" rotWithShape="0">
                <a:srgbClr val="FFFFFF">
                  <a:lumMod val="75000"/>
                  <a:alpha val="40000"/>
                </a:srgbClr>
              </a:outerShdw>
            </a:effectLst>
          </p:spPr>
          <p:txBody>
            <a:bodyPr wrap="none" rtlCol="0" anchor="ctr"/>
            <a:lstStyle>
              <a:defPPr>
                <a:defRPr lang="en-US"/>
              </a:defPPr>
              <a:lvl1pPr algn="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rPr>
                <a:t>Mortgage</a:t>
              </a:r>
            </a:p>
          </p:txBody>
        </p:sp>
      </p:grpSp>
      <p:grpSp>
        <p:nvGrpSpPr>
          <p:cNvPr id="116" name="Group 115">
            <a:extLst>
              <a:ext uri="{FF2B5EF4-FFF2-40B4-BE49-F238E27FC236}">
                <a16:creationId xmlns:a16="http://schemas.microsoft.com/office/drawing/2014/main" id="{C531680C-6FE1-4FBC-96DB-105165C98198}"/>
              </a:ext>
            </a:extLst>
          </p:cNvPr>
          <p:cNvGrpSpPr/>
          <p:nvPr/>
        </p:nvGrpSpPr>
        <p:grpSpPr bwMode="gray">
          <a:xfrm>
            <a:off x="6881408" y="2867114"/>
            <a:ext cx="1017281" cy="1040983"/>
            <a:chOff x="1811871" y="1660525"/>
            <a:chExt cx="1017281" cy="1040983"/>
          </a:xfrm>
        </p:grpSpPr>
        <p:sp>
          <p:nvSpPr>
            <p:cNvPr id="117" name="Rectangle 116">
              <a:extLst>
                <a:ext uri="{FF2B5EF4-FFF2-40B4-BE49-F238E27FC236}">
                  <a16:creationId xmlns:a16="http://schemas.microsoft.com/office/drawing/2014/main" id="{B16D12CB-6079-458F-AF73-13419E3193A2}"/>
                </a:ext>
              </a:extLst>
            </p:cNvPr>
            <p:cNvSpPr/>
            <p:nvPr/>
          </p:nvSpPr>
          <p:spPr bwMode="gray">
            <a:xfrm>
              <a:off x="1811871" y="1660525"/>
              <a:ext cx="1017281" cy="1040983"/>
            </a:xfrm>
            <a:prstGeom prst="rect">
              <a:avLst/>
            </a:prstGeom>
            <a:solidFill>
              <a:srgbClr val="00A0DC"/>
            </a:solidFill>
            <a:ln w="19050">
              <a:solidFill>
                <a:srgbClr val="FFFFFF"/>
              </a:solidFill>
              <a:prstDash val="solid"/>
            </a:ln>
            <a:effectLst/>
            <a:ex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18" name="TextBox 117">
              <a:extLst>
                <a:ext uri="{FF2B5EF4-FFF2-40B4-BE49-F238E27FC236}">
                  <a16:creationId xmlns:a16="http://schemas.microsoft.com/office/drawing/2014/main" id="{E3B23FED-95C3-4590-9EEE-5DC03EAF3417}"/>
                </a:ext>
              </a:extLst>
            </p:cNvPr>
            <p:cNvSpPr txBox="1"/>
            <p:nvPr/>
          </p:nvSpPr>
          <p:spPr bwMode="gray">
            <a:xfrm>
              <a:off x="1829254" y="1933105"/>
              <a:ext cx="990145" cy="461665"/>
            </a:xfrm>
            <a:prstGeom prst="rect">
              <a:avLst/>
            </a:prstGeom>
            <a:noFill/>
            <a:ln w="19050">
              <a:noFill/>
              <a:prstDash val="solid"/>
            </a:ln>
            <a:effectLst>
              <a:outerShdw blurRad="50800" dist="38100" dir="2700000" algn="tl" rotWithShape="0">
                <a:srgbClr val="FFFFFF">
                  <a:lumMod val="75000"/>
                  <a:alpha val="40000"/>
                </a:srgbClr>
              </a:outerShdw>
            </a:effectLst>
          </p:spPr>
          <p:txBody>
            <a:bodyPr wrap="none" rtlCol="0" anchor="ctr"/>
            <a:lstStyle>
              <a:defPPr>
                <a:defRPr lang="en-US"/>
              </a:defPPr>
              <a:lvl1pPr algn="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rPr>
                <a:t>Life</a:t>
              </a:r>
            </a:p>
          </p:txBody>
        </p:sp>
      </p:grpSp>
      <p:grpSp>
        <p:nvGrpSpPr>
          <p:cNvPr id="119" name="Group 118">
            <a:extLst>
              <a:ext uri="{FF2B5EF4-FFF2-40B4-BE49-F238E27FC236}">
                <a16:creationId xmlns:a16="http://schemas.microsoft.com/office/drawing/2014/main" id="{9D2692F4-1831-408E-95D6-E767D41D7846}"/>
              </a:ext>
            </a:extLst>
          </p:cNvPr>
          <p:cNvGrpSpPr/>
          <p:nvPr/>
        </p:nvGrpSpPr>
        <p:grpSpPr bwMode="gray">
          <a:xfrm>
            <a:off x="2393491" y="3515808"/>
            <a:ext cx="1017281" cy="1040983"/>
            <a:chOff x="1811871" y="1660525"/>
            <a:chExt cx="1017281" cy="1040983"/>
          </a:xfrm>
        </p:grpSpPr>
        <p:sp>
          <p:nvSpPr>
            <p:cNvPr id="120" name="Rectangle 119">
              <a:extLst>
                <a:ext uri="{FF2B5EF4-FFF2-40B4-BE49-F238E27FC236}">
                  <a16:creationId xmlns:a16="http://schemas.microsoft.com/office/drawing/2014/main" id="{4D82FF07-CCDA-4B98-99E4-9600BBF60491}"/>
                </a:ext>
              </a:extLst>
            </p:cNvPr>
            <p:cNvSpPr/>
            <p:nvPr/>
          </p:nvSpPr>
          <p:spPr bwMode="gray">
            <a:xfrm>
              <a:off x="1811871" y="1660525"/>
              <a:ext cx="1017281" cy="1040983"/>
            </a:xfrm>
            <a:prstGeom prst="rect">
              <a:avLst/>
            </a:prstGeom>
            <a:solidFill>
              <a:srgbClr val="00A0DC"/>
            </a:solidFill>
            <a:ln w="19050">
              <a:solidFill>
                <a:srgbClr val="FFFFFF"/>
              </a:solidFill>
              <a:prstDash val="solid"/>
            </a:ln>
            <a:effectLst/>
            <a:ex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21" name="TextBox 120">
              <a:extLst>
                <a:ext uri="{FF2B5EF4-FFF2-40B4-BE49-F238E27FC236}">
                  <a16:creationId xmlns:a16="http://schemas.microsoft.com/office/drawing/2014/main" id="{0378381A-9F8A-4277-B5DE-A78FF0D6091A}"/>
                </a:ext>
              </a:extLst>
            </p:cNvPr>
            <p:cNvSpPr txBox="1"/>
            <p:nvPr/>
          </p:nvSpPr>
          <p:spPr bwMode="gray">
            <a:xfrm>
              <a:off x="1829254" y="1933105"/>
              <a:ext cx="990145" cy="461665"/>
            </a:xfrm>
            <a:prstGeom prst="rect">
              <a:avLst/>
            </a:prstGeom>
            <a:noFill/>
            <a:ln w="19050">
              <a:noFill/>
              <a:prstDash val="solid"/>
            </a:ln>
            <a:effectLst>
              <a:outerShdw blurRad="50800" dist="38100" dir="2700000" algn="tl" rotWithShape="0">
                <a:srgbClr val="FFFFFF">
                  <a:lumMod val="75000"/>
                  <a:alpha val="40000"/>
                </a:srgbClr>
              </a:outerShdw>
            </a:effectLst>
          </p:spPr>
          <p:txBody>
            <a:bodyPr wrap="none" rtlCol="0" anchor="ctr"/>
            <a:lstStyle>
              <a:defPPr>
                <a:defRPr lang="en-US"/>
              </a:defPPr>
              <a:lvl1pPr algn="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rPr>
                <a:t>Fixed </a:t>
              </a:r>
              <a:br>
                <a:rPr kumimoji="0" lang="en-US" sz="1600" b="1" i="0" u="none" strike="noStrike" kern="0" cap="none" spc="0" normalizeH="0" baseline="0" noProof="0" dirty="0">
                  <a:ln>
                    <a:noFill/>
                  </a:ln>
                  <a:solidFill>
                    <a:srgbClr val="FFFFFF"/>
                  </a:solidFill>
                  <a:effectLst/>
                  <a:uLnTx/>
                  <a:uFillTx/>
                </a:rPr>
              </a:br>
              <a:r>
                <a:rPr kumimoji="0" lang="en-US" sz="1600" b="1" i="0" u="none" strike="noStrike" kern="0" cap="none" spc="0" normalizeH="0" baseline="0" noProof="0" dirty="0">
                  <a:ln>
                    <a:noFill/>
                  </a:ln>
                  <a:solidFill>
                    <a:srgbClr val="FFFFFF"/>
                  </a:solidFill>
                  <a:effectLst/>
                  <a:uLnTx/>
                  <a:uFillTx/>
                </a:rPr>
                <a:t>Loans</a:t>
              </a:r>
            </a:p>
          </p:txBody>
        </p:sp>
      </p:grpSp>
      <p:grpSp>
        <p:nvGrpSpPr>
          <p:cNvPr id="122" name="Group 121">
            <a:extLst>
              <a:ext uri="{FF2B5EF4-FFF2-40B4-BE49-F238E27FC236}">
                <a16:creationId xmlns:a16="http://schemas.microsoft.com/office/drawing/2014/main" id="{58D10404-31F1-4A08-B6E1-504433E0A436}"/>
              </a:ext>
            </a:extLst>
          </p:cNvPr>
          <p:cNvGrpSpPr/>
          <p:nvPr/>
        </p:nvGrpSpPr>
        <p:grpSpPr bwMode="gray">
          <a:xfrm>
            <a:off x="4253822" y="3371610"/>
            <a:ext cx="1017281" cy="1040983"/>
            <a:chOff x="1811871" y="1660525"/>
            <a:chExt cx="1017281" cy="1040983"/>
          </a:xfrm>
        </p:grpSpPr>
        <p:sp>
          <p:nvSpPr>
            <p:cNvPr id="123" name="Rectangle 122">
              <a:extLst>
                <a:ext uri="{FF2B5EF4-FFF2-40B4-BE49-F238E27FC236}">
                  <a16:creationId xmlns:a16="http://schemas.microsoft.com/office/drawing/2014/main" id="{20062B0B-5758-4898-8FE4-76687E743E8C}"/>
                </a:ext>
              </a:extLst>
            </p:cNvPr>
            <p:cNvSpPr/>
            <p:nvPr/>
          </p:nvSpPr>
          <p:spPr bwMode="gray">
            <a:xfrm>
              <a:off x="1811871" y="1660525"/>
              <a:ext cx="1017281" cy="1040983"/>
            </a:xfrm>
            <a:prstGeom prst="rect">
              <a:avLst/>
            </a:prstGeom>
            <a:solidFill>
              <a:srgbClr val="00A0DC"/>
            </a:solidFill>
            <a:ln w="19050">
              <a:solidFill>
                <a:srgbClr val="FFFFFF"/>
              </a:solidFill>
              <a:prstDash val="solid"/>
            </a:ln>
            <a:effectLst/>
            <a:ex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24" name="TextBox 123">
              <a:extLst>
                <a:ext uri="{FF2B5EF4-FFF2-40B4-BE49-F238E27FC236}">
                  <a16:creationId xmlns:a16="http://schemas.microsoft.com/office/drawing/2014/main" id="{D414E03A-EB86-4DE8-9F9A-A3BBDFCC6BB9}"/>
                </a:ext>
              </a:extLst>
            </p:cNvPr>
            <p:cNvSpPr txBox="1"/>
            <p:nvPr/>
          </p:nvSpPr>
          <p:spPr bwMode="gray">
            <a:xfrm>
              <a:off x="1829254" y="1933105"/>
              <a:ext cx="990145" cy="461665"/>
            </a:xfrm>
            <a:prstGeom prst="rect">
              <a:avLst/>
            </a:prstGeom>
            <a:noFill/>
            <a:ln w="19050">
              <a:noFill/>
              <a:prstDash val="solid"/>
            </a:ln>
            <a:effectLst>
              <a:outerShdw blurRad="50800" dist="38100" dir="2700000" algn="tl" rotWithShape="0">
                <a:srgbClr val="FFFFFF">
                  <a:lumMod val="75000"/>
                  <a:alpha val="40000"/>
                </a:srgbClr>
              </a:outerShdw>
            </a:effectLst>
          </p:spPr>
          <p:txBody>
            <a:bodyPr wrap="none" rtlCol="0" anchor="ctr"/>
            <a:lstStyle>
              <a:defPPr>
                <a:defRPr lang="en-US"/>
              </a:defPPr>
              <a:lvl1pPr algn="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rPr>
                <a:t>Insurance</a:t>
              </a:r>
            </a:p>
          </p:txBody>
        </p:sp>
      </p:grpSp>
      <p:grpSp>
        <p:nvGrpSpPr>
          <p:cNvPr id="125" name="Group 124">
            <a:extLst>
              <a:ext uri="{FF2B5EF4-FFF2-40B4-BE49-F238E27FC236}">
                <a16:creationId xmlns:a16="http://schemas.microsoft.com/office/drawing/2014/main" id="{FDFBAA54-DEBD-46EA-A43E-E8278DB6E929}"/>
              </a:ext>
            </a:extLst>
          </p:cNvPr>
          <p:cNvGrpSpPr/>
          <p:nvPr/>
        </p:nvGrpSpPr>
        <p:grpSpPr bwMode="gray">
          <a:xfrm>
            <a:off x="917105" y="2002397"/>
            <a:ext cx="1715100" cy="2073276"/>
            <a:chOff x="3113768" y="4098926"/>
            <a:chExt cx="1715100" cy="2073276"/>
          </a:xfrm>
        </p:grpSpPr>
        <p:sp>
          <p:nvSpPr>
            <p:cNvPr id="126" name="Rectangle 125">
              <a:extLst>
                <a:ext uri="{FF2B5EF4-FFF2-40B4-BE49-F238E27FC236}">
                  <a16:creationId xmlns:a16="http://schemas.microsoft.com/office/drawing/2014/main" id="{0CAEEA42-6A32-458D-8ECA-AFB8F2DC9040}"/>
                </a:ext>
              </a:extLst>
            </p:cNvPr>
            <p:cNvSpPr/>
            <p:nvPr/>
          </p:nvSpPr>
          <p:spPr bwMode="gray">
            <a:xfrm>
              <a:off x="3113768" y="4098926"/>
              <a:ext cx="1715100" cy="2073276"/>
            </a:xfrm>
            <a:prstGeom prst="rect">
              <a:avLst/>
            </a:prstGeom>
            <a:solidFill>
              <a:srgbClr val="00A0DC"/>
            </a:solidFill>
            <a:ln w="19050">
              <a:solidFill>
                <a:srgbClr val="FFFFFF"/>
              </a:solidFill>
              <a:prstDash val="solid"/>
            </a:ln>
            <a:effectLst/>
            <a:extLst/>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27" name="TextBox 126">
              <a:extLst>
                <a:ext uri="{FF2B5EF4-FFF2-40B4-BE49-F238E27FC236}">
                  <a16:creationId xmlns:a16="http://schemas.microsoft.com/office/drawing/2014/main" id="{70CF190B-753F-43C9-A3E2-9CD58248BD5E}"/>
                </a:ext>
              </a:extLst>
            </p:cNvPr>
            <p:cNvSpPr txBox="1"/>
            <p:nvPr/>
          </p:nvSpPr>
          <p:spPr bwMode="gray">
            <a:xfrm>
              <a:off x="3212663" y="4413963"/>
              <a:ext cx="1363739" cy="1487587"/>
            </a:xfrm>
            <a:prstGeom prst="rect">
              <a:avLst/>
            </a:prstGeom>
            <a:noFill/>
          </p:spPr>
          <p:txBody>
            <a:bodyPr wrap="square" tIns="45720" rtlCol="0">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US" sz="1400" b="1" i="0" u="none" strike="noStrike" kern="0" cap="none" spc="0" normalizeH="0" baseline="0" noProof="0" dirty="0">
                  <a:ln>
                    <a:noFill/>
                  </a:ln>
                  <a:solidFill>
                    <a:srgbClr val="FFFFFF"/>
                  </a:solidFill>
                  <a:effectLst/>
                  <a:uLnTx/>
                  <a:uFillTx/>
                </a:rPr>
                <a:t>FIXED EXPENSES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rPr>
                <a:t>Mortgage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rPr>
                <a:t>Life</a:t>
              </a:r>
            </a:p>
            <a:p>
              <a:pPr marL="0" marR="0" lvl="0" indent="0" defTabSz="914400" eaLnBrk="1" fontAlgn="auto" latinLnBrk="0" hangingPunct="1">
                <a:lnSpc>
                  <a:spcPts val="15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rPr>
                <a:t>Insurance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rPr>
                <a:t>Fixed Loans</a:t>
              </a:r>
            </a:p>
          </p:txBody>
        </p:sp>
      </p:grpSp>
      <p:grpSp>
        <p:nvGrpSpPr>
          <p:cNvPr id="128" name="Group 127">
            <a:extLst>
              <a:ext uri="{FF2B5EF4-FFF2-40B4-BE49-F238E27FC236}">
                <a16:creationId xmlns:a16="http://schemas.microsoft.com/office/drawing/2014/main" id="{9881EC6D-09CB-4390-AF73-3E1E0C7DF0A5}"/>
              </a:ext>
            </a:extLst>
          </p:cNvPr>
          <p:cNvGrpSpPr/>
          <p:nvPr/>
        </p:nvGrpSpPr>
        <p:grpSpPr bwMode="gray">
          <a:xfrm>
            <a:off x="3561886" y="1996246"/>
            <a:ext cx="1715100" cy="2073276"/>
            <a:chOff x="1239838" y="1712459"/>
            <a:chExt cx="1715100" cy="2073276"/>
          </a:xfrm>
        </p:grpSpPr>
        <p:sp>
          <p:nvSpPr>
            <p:cNvPr id="129" name="Rectangle 128">
              <a:extLst>
                <a:ext uri="{FF2B5EF4-FFF2-40B4-BE49-F238E27FC236}">
                  <a16:creationId xmlns:a16="http://schemas.microsoft.com/office/drawing/2014/main" id="{CFB2D7F7-42A5-4A7B-BEA0-9A5E4A122899}"/>
                </a:ext>
              </a:extLst>
            </p:cNvPr>
            <p:cNvSpPr/>
            <p:nvPr/>
          </p:nvSpPr>
          <p:spPr bwMode="gray">
            <a:xfrm>
              <a:off x="1239838" y="1712459"/>
              <a:ext cx="1715100" cy="2073276"/>
            </a:xfrm>
            <a:prstGeom prst="rect">
              <a:avLst/>
            </a:prstGeom>
            <a:solidFill>
              <a:srgbClr val="82BC00"/>
            </a:solidFill>
            <a:ln w="19050">
              <a:solidFill>
                <a:srgbClr val="FFFFFF"/>
              </a:solidFill>
              <a:prstDash val="solid"/>
            </a:ln>
            <a:effectLst/>
            <a:extLst/>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30" name="TextBox 129">
              <a:extLst>
                <a:ext uri="{FF2B5EF4-FFF2-40B4-BE49-F238E27FC236}">
                  <a16:creationId xmlns:a16="http://schemas.microsoft.com/office/drawing/2014/main" id="{039FCB5A-BDC9-470A-814A-7AEF28406ED9}"/>
                </a:ext>
              </a:extLst>
            </p:cNvPr>
            <p:cNvSpPr txBox="1"/>
            <p:nvPr/>
          </p:nvSpPr>
          <p:spPr bwMode="gray">
            <a:xfrm>
              <a:off x="1360952" y="2127976"/>
              <a:ext cx="1327484" cy="124649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US" sz="1400" b="1" i="0" u="none" strike="noStrike" kern="0" cap="none" spc="0" normalizeH="0" baseline="0" noProof="0" dirty="0">
                  <a:ln>
                    <a:noFill/>
                  </a:ln>
                  <a:solidFill>
                    <a:srgbClr val="FFFFFF"/>
                  </a:solidFill>
                  <a:effectLst/>
                  <a:uLnTx/>
                  <a:uFillTx/>
                </a:rPr>
                <a:t>RISING EXPENSES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rPr>
                <a:t>Health Care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rPr>
                <a:t>Food</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rPr>
                <a:t>Utilities</a:t>
              </a:r>
            </a:p>
          </p:txBody>
        </p:sp>
      </p:grpSp>
      <p:grpSp>
        <p:nvGrpSpPr>
          <p:cNvPr id="131" name="Group 130">
            <a:extLst>
              <a:ext uri="{FF2B5EF4-FFF2-40B4-BE49-F238E27FC236}">
                <a16:creationId xmlns:a16="http://schemas.microsoft.com/office/drawing/2014/main" id="{B97550CF-5137-47AD-B0EE-B50595D550A4}"/>
              </a:ext>
            </a:extLst>
          </p:cNvPr>
          <p:cNvGrpSpPr/>
          <p:nvPr/>
        </p:nvGrpSpPr>
        <p:grpSpPr bwMode="gray">
          <a:xfrm>
            <a:off x="6240765" y="2005305"/>
            <a:ext cx="1754116" cy="2073276"/>
            <a:chOff x="5641675" y="1658469"/>
            <a:chExt cx="1754116" cy="2073276"/>
          </a:xfrm>
          <a:effectLst/>
        </p:grpSpPr>
        <p:sp>
          <p:nvSpPr>
            <p:cNvPr id="132" name="Rectangle 131">
              <a:extLst>
                <a:ext uri="{FF2B5EF4-FFF2-40B4-BE49-F238E27FC236}">
                  <a16:creationId xmlns:a16="http://schemas.microsoft.com/office/drawing/2014/main" id="{9D5EE851-D91B-4DF5-BEB9-5E69B7449373}"/>
                </a:ext>
              </a:extLst>
            </p:cNvPr>
            <p:cNvSpPr/>
            <p:nvPr/>
          </p:nvSpPr>
          <p:spPr bwMode="gray">
            <a:xfrm>
              <a:off x="5641675" y="1658469"/>
              <a:ext cx="1715100" cy="2073276"/>
            </a:xfrm>
            <a:prstGeom prst="rect">
              <a:avLst/>
            </a:prstGeom>
            <a:solidFill>
              <a:srgbClr val="797979"/>
            </a:solidFill>
            <a:ln w="19050">
              <a:solidFill>
                <a:srgbClr val="FFFFFF"/>
              </a:solidFill>
              <a:prstDash val="solid"/>
            </a:ln>
            <a:effectLst/>
            <a:extLst/>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33" name="TextBox 132">
              <a:extLst>
                <a:ext uri="{FF2B5EF4-FFF2-40B4-BE49-F238E27FC236}">
                  <a16:creationId xmlns:a16="http://schemas.microsoft.com/office/drawing/2014/main" id="{8FBA2361-A072-454E-8BF7-EFCDD84CFCE4}"/>
                </a:ext>
              </a:extLst>
            </p:cNvPr>
            <p:cNvSpPr txBox="1"/>
            <p:nvPr/>
          </p:nvSpPr>
          <p:spPr bwMode="gray">
            <a:xfrm>
              <a:off x="5649310" y="2032504"/>
              <a:ext cx="1746481" cy="1246495"/>
            </a:xfrm>
            <a:prstGeom prst="rect">
              <a:avLst/>
            </a:prstGeom>
            <a:noFill/>
            <a:ln w="19050">
              <a:noFill/>
              <a:prstDash val="solid"/>
            </a:ln>
            <a:effectLst/>
          </p:spPr>
          <p:txBody>
            <a:bodyPr wrap="none" rtlCol="0" anchor="ctr"/>
            <a:lstStyle>
              <a:defPPr>
                <a:defRPr lang="en-US"/>
              </a:defPPr>
              <a:lvl1pPr algn="ctr"/>
            </a:lstStyle>
            <a:p>
              <a:pPr marL="0" marR="0" lvl="0" indent="0" algn="l" defTabSz="914400" eaLnBrk="1" fontAlgn="auto" latinLnBrk="0" hangingPunct="1">
                <a:lnSpc>
                  <a:spcPct val="100000"/>
                </a:lnSpc>
                <a:spcBef>
                  <a:spcPts val="0"/>
                </a:spcBef>
                <a:spcAft>
                  <a:spcPts val="600"/>
                </a:spcAft>
                <a:buClrTx/>
                <a:buSzTx/>
                <a:buFontTx/>
                <a:buNone/>
                <a:tabLst/>
                <a:defRPr/>
              </a:pPr>
              <a:r>
                <a:rPr kumimoji="0" lang="en-US" sz="1400" b="1" i="0" u="none" strike="noStrike" kern="0" cap="none" spc="0" normalizeH="0" baseline="0" noProof="0" dirty="0">
                  <a:ln>
                    <a:noFill/>
                  </a:ln>
                  <a:solidFill>
                    <a:srgbClr val="FFFFFF"/>
                  </a:solidFill>
                  <a:effectLst/>
                  <a:uLnTx/>
                  <a:uFillTx/>
                </a:rPr>
                <a:t>DISCRETIONARY </a:t>
              </a:r>
              <a:br>
                <a:rPr kumimoji="0" lang="en-US" sz="1400" b="1" i="0" u="none" strike="noStrike" kern="0" cap="none" spc="0" normalizeH="0" baseline="0" noProof="0" dirty="0">
                  <a:ln>
                    <a:noFill/>
                  </a:ln>
                  <a:solidFill>
                    <a:srgbClr val="FFFFFF"/>
                  </a:solidFill>
                  <a:effectLst/>
                  <a:uLnTx/>
                  <a:uFillTx/>
                </a:rPr>
              </a:br>
              <a:r>
                <a:rPr kumimoji="0" lang="en-US" sz="1400" b="1" i="0" u="none" strike="noStrike" kern="0" cap="none" spc="0" normalizeH="0" baseline="0" noProof="0" dirty="0">
                  <a:ln>
                    <a:noFill/>
                  </a:ln>
                  <a:solidFill>
                    <a:srgbClr val="FFFFFF"/>
                  </a:solidFill>
                  <a:effectLst/>
                  <a:uLnTx/>
                  <a:uFillTx/>
                </a:rPr>
                <a:t>EXPENSES</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rPr>
                <a:t>Travel</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rPr>
                <a:t>Hobbies</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rPr>
                <a:t>Legacy</a:t>
              </a:r>
            </a:p>
          </p:txBody>
        </p:sp>
      </p:grpSp>
    </p:spTree>
    <p:extLst>
      <p:ext uri="{BB962C8B-B14F-4D97-AF65-F5344CB8AC3E}">
        <p14:creationId xmlns:p14="http://schemas.microsoft.com/office/powerpoint/2010/main" val="180106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par>
                                <p:cTn id="11" presetID="10"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par>
                                <p:cTn id="14" presetID="42" presetClass="path" presetSubtype="0" accel="50000" decel="50000" fill="hold" nodeType="withEffect">
                                  <p:stCondLst>
                                    <p:cond delay="0"/>
                                  </p:stCondLst>
                                  <p:childTnLst>
                                    <p:animMotion origin="layout" path="M -4.72222E-6 3.19759E-6 L -0.0394 0.12263 " pathEditMode="relative" rAng="0" ptsTypes="AA">
                                      <p:cBhvr>
                                        <p:cTn id="15" dur="1500" fill="hold"/>
                                        <p:tgtEl>
                                          <p:spTgt spid="58"/>
                                        </p:tgtEl>
                                        <p:attrNameLst>
                                          <p:attrName>ppt_x</p:attrName>
                                          <p:attrName>ppt_y</p:attrName>
                                        </p:attrNameLst>
                                      </p:cBhvr>
                                      <p:rCtr x="-1979" y="6131"/>
                                    </p:animMotion>
                                  </p:childTnLst>
                                </p:cTn>
                              </p:par>
                              <p:par>
                                <p:cTn id="16" presetID="64" presetClass="path" presetSubtype="0" accel="50000" decel="50000" fill="hold" nodeType="withEffect">
                                  <p:stCondLst>
                                    <p:cond delay="0"/>
                                  </p:stCondLst>
                                  <p:childTnLst>
                                    <p:animMotion origin="layout" path="M 5E-6 -3.27626E-6 L -0.36129 0.02383 " pathEditMode="relative" rAng="0" ptsTypes="AA">
                                      <p:cBhvr>
                                        <p:cTn id="17" dur="1500" fill="hold"/>
                                        <p:tgtEl>
                                          <p:spTgt spid="61"/>
                                        </p:tgtEl>
                                        <p:attrNameLst>
                                          <p:attrName>ppt_x</p:attrName>
                                          <p:attrName>ppt_y</p:attrName>
                                        </p:attrNameLst>
                                      </p:cBhvr>
                                      <p:rCtr x="-18073" y="1180"/>
                                    </p:animMotion>
                                  </p:childTnLst>
                                </p:cTn>
                              </p:par>
                              <p:par>
                                <p:cTn id="18" presetID="35" presetClass="path" presetSubtype="0" accel="50000" decel="50000" fill="hold" nodeType="withEffect">
                                  <p:stCondLst>
                                    <p:cond delay="0"/>
                                  </p:stCondLst>
                                  <p:childTnLst>
                                    <p:animMotion origin="layout" path="M 2.5E-6 -4.81481E-6 L -0.33281 0.19399 " pathEditMode="relative" rAng="0" ptsTypes="AA">
                                      <p:cBhvr>
                                        <p:cTn id="19" dur="1500" fill="hold"/>
                                        <p:tgtEl>
                                          <p:spTgt spid="113"/>
                                        </p:tgtEl>
                                        <p:attrNameLst>
                                          <p:attrName>ppt_x</p:attrName>
                                          <p:attrName>ppt_y</p:attrName>
                                        </p:attrNameLst>
                                      </p:cBhvr>
                                      <p:rCtr x="-16649" y="9699"/>
                                    </p:animMotion>
                                  </p:childTnLst>
                                </p:cTn>
                              </p:par>
                              <p:par>
                                <p:cTn id="20" presetID="35" presetClass="path" presetSubtype="0" accel="50000" decel="50000" fill="hold" nodeType="withEffect">
                                  <p:stCondLst>
                                    <p:cond delay="0"/>
                                  </p:stCondLst>
                                  <p:childTnLst>
                                    <p:animMotion origin="layout" path="M 2.77778E-7 -1.48148E-6 L -0.62448 -0.03241 " pathEditMode="relative" rAng="0" ptsTypes="AA">
                                      <p:cBhvr>
                                        <p:cTn id="21" dur="1500" fill="hold"/>
                                        <p:tgtEl>
                                          <p:spTgt spid="116"/>
                                        </p:tgtEl>
                                        <p:attrNameLst>
                                          <p:attrName>ppt_x</p:attrName>
                                          <p:attrName>ppt_y</p:attrName>
                                        </p:attrNameLst>
                                      </p:cBhvr>
                                      <p:rCtr x="-31233" y="-1620"/>
                                    </p:animMotion>
                                  </p:childTnLst>
                                </p:cTn>
                              </p:par>
                              <p:par>
                                <p:cTn id="22" presetID="35" presetClass="path" presetSubtype="0" accel="50000" decel="50000" fill="hold" nodeType="withEffect">
                                  <p:stCondLst>
                                    <p:cond delay="0"/>
                                  </p:stCondLst>
                                  <p:childTnLst>
                                    <p:animMotion origin="layout" path="M -3.33333E-6 -2.59259E-6 L -0.34062 -0.13102 " pathEditMode="relative" rAng="0" ptsTypes="AA">
                                      <p:cBhvr>
                                        <p:cTn id="23" dur="1500" fill="hold"/>
                                        <p:tgtEl>
                                          <p:spTgt spid="122"/>
                                        </p:tgtEl>
                                        <p:attrNameLst>
                                          <p:attrName>ppt_x</p:attrName>
                                          <p:attrName>ppt_y</p:attrName>
                                        </p:attrNameLst>
                                      </p:cBhvr>
                                      <p:rCtr x="-17031" y="-6551"/>
                                    </p:animMotion>
                                  </p:childTnLst>
                                </p:cTn>
                              </p:par>
                              <p:par>
                                <p:cTn id="24" presetID="35" presetClass="path" presetSubtype="0" accel="50000" decel="50000" fill="hold" nodeType="withEffect">
                                  <p:stCondLst>
                                    <p:cond delay="0"/>
                                  </p:stCondLst>
                                  <p:childTnLst>
                                    <p:animMotion origin="layout" path="M -1.11111E-6 4.07407E-6 L -0.13437 -0.10996 " pathEditMode="relative" rAng="0" ptsTypes="AA">
                                      <p:cBhvr>
                                        <p:cTn id="25" dur="1500" fill="hold"/>
                                        <p:tgtEl>
                                          <p:spTgt spid="119"/>
                                        </p:tgtEl>
                                        <p:attrNameLst>
                                          <p:attrName>ppt_x</p:attrName>
                                          <p:attrName>ppt_y</p:attrName>
                                        </p:attrNameLst>
                                      </p:cBhvr>
                                      <p:rCtr x="-6719" y="-5509"/>
                                    </p:animMotion>
                                  </p:childTnLst>
                                </p:cTn>
                              </p:par>
                              <p:par>
                                <p:cTn id="26" presetID="42" presetClass="path" presetSubtype="0" accel="50000" decel="50000" fill="hold" nodeType="withEffect">
                                  <p:stCondLst>
                                    <p:cond delay="0"/>
                                  </p:stCondLst>
                                  <p:childTnLst>
                                    <p:animMotion origin="layout" path="M 3.88889E-6 3.7037E-7 L -0.12431 0.0581 " pathEditMode="relative" rAng="0" ptsTypes="AA">
                                      <p:cBhvr>
                                        <p:cTn id="27" dur="1500" fill="hold"/>
                                        <p:tgtEl>
                                          <p:spTgt spid="98"/>
                                        </p:tgtEl>
                                        <p:attrNameLst>
                                          <p:attrName>ppt_x</p:attrName>
                                          <p:attrName>ppt_y</p:attrName>
                                        </p:attrNameLst>
                                      </p:cBhvr>
                                      <p:rCtr x="-6215" y="2894"/>
                                    </p:animMotion>
                                  </p:childTnLst>
                                </p:cTn>
                              </p:par>
                              <p:par>
                                <p:cTn id="28" presetID="64" presetClass="path" presetSubtype="0" accel="50000" decel="50000" fill="hold" nodeType="withEffect">
                                  <p:stCondLst>
                                    <p:cond delay="0"/>
                                  </p:stCondLst>
                                  <p:childTnLst>
                                    <p:animMotion origin="layout" path="M -2.22222E-6 -1.94862E-6 L 0.00434 0.42606 " pathEditMode="relative" rAng="0" ptsTypes="AA">
                                      <p:cBhvr>
                                        <p:cTn id="29" dur="1500" fill="hold"/>
                                        <p:tgtEl>
                                          <p:spTgt spid="64"/>
                                        </p:tgtEl>
                                        <p:attrNameLst>
                                          <p:attrName>ppt_x</p:attrName>
                                          <p:attrName>ppt_y</p:attrName>
                                        </p:attrNameLst>
                                      </p:cBhvr>
                                      <p:rCtr x="208" y="21291"/>
                                    </p:animMotion>
                                  </p:childTnLst>
                                </p:cTn>
                              </p:par>
                              <p:par>
                                <p:cTn id="30" presetID="42" presetClass="path" presetSubtype="0" accel="50000" decel="50000" fill="hold" nodeType="withEffect">
                                  <p:stCondLst>
                                    <p:cond delay="0"/>
                                  </p:stCondLst>
                                  <p:childTnLst>
                                    <p:animMotion origin="layout" path="M 1.11111E-6 -1.61037E-6 L 0.25712 -0.00555 " pathEditMode="relative" rAng="0" ptsTypes="AA">
                                      <p:cBhvr>
                                        <p:cTn id="31" dur="1500" fill="hold"/>
                                        <p:tgtEl>
                                          <p:spTgt spid="101"/>
                                        </p:tgtEl>
                                        <p:attrNameLst>
                                          <p:attrName>ppt_x</p:attrName>
                                          <p:attrName>ppt_y</p:attrName>
                                        </p:attrNameLst>
                                      </p:cBhvr>
                                      <p:rCtr x="12847" y="-278"/>
                                    </p:animMotion>
                                  </p:childTnLst>
                                </p:cTn>
                              </p:par>
                              <p:par>
                                <p:cTn id="32" presetID="64" presetClass="path" presetSubtype="0" accel="50000" decel="50000" fill="hold" nodeType="withEffect">
                                  <p:stCondLst>
                                    <p:cond delay="0"/>
                                  </p:stCondLst>
                                  <p:childTnLst>
                                    <p:animMotion origin="layout" path="M -4.16667E-6 -4.07407E-6 L 0.05973 -0.29606 " pathEditMode="relative" rAng="0" ptsTypes="AA">
                                      <p:cBhvr>
                                        <p:cTn id="33" dur="1500" fill="hold"/>
                                        <p:tgtEl>
                                          <p:spTgt spid="95"/>
                                        </p:tgtEl>
                                        <p:attrNameLst>
                                          <p:attrName>ppt_x</p:attrName>
                                          <p:attrName>ppt_y</p:attrName>
                                        </p:attrNameLst>
                                      </p:cBhvr>
                                      <p:rCtr x="2986" y="-14815"/>
                                    </p:animMotion>
                                  </p:childTnLst>
                                </p:cTn>
                              </p:par>
                              <p:par>
                                <p:cTn id="34" presetID="42" presetClass="path" presetSubtype="0" accel="50000" decel="50000" fill="hold" nodeType="withEffect">
                                  <p:stCondLst>
                                    <p:cond delay="0"/>
                                  </p:stCondLst>
                                  <p:childTnLst>
                                    <p:animMotion origin="layout" path="M 5.55556E-7 -4.44444E-6 L -0.2408 0.0801 " pathEditMode="relative" rAng="0" ptsTypes="AA">
                                      <p:cBhvr>
                                        <p:cTn id="35" dur="1500" fill="hold"/>
                                        <p:tgtEl>
                                          <p:spTgt spid="67"/>
                                        </p:tgtEl>
                                        <p:attrNameLst>
                                          <p:attrName>ppt_x</p:attrName>
                                          <p:attrName>ppt_y</p:attrName>
                                        </p:attrNameLst>
                                      </p:cBhvr>
                                      <p:rCtr x="-12049" y="4005"/>
                                    </p:animMotion>
                                  </p:childTnLst>
                                </p:cTn>
                              </p:par>
                              <p:par>
                                <p:cTn id="36" presetID="42" presetClass="path" presetSubtype="0" accel="50000" decel="50000" fill="hold" nodeType="withEffect">
                                  <p:stCondLst>
                                    <p:cond delay="0"/>
                                  </p:stCondLst>
                                  <p:childTnLst>
                                    <p:animMotion origin="layout" path="M -3.88889E-6 -2.96296E-6 L 0.61059 0.11181 " pathEditMode="relative" rAng="0" ptsTypes="AA">
                                      <p:cBhvr>
                                        <p:cTn id="37" dur="1500" fill="hold"/>
                                        <p:tgtEl>
                                          <p:spTgt spid="92"/>
                                        </p:tgtEl>
                                        <p:attrNameLst>
                                          <p:attrName>ppt_x</p:attrName>
                                          <p:attrName>ppt_y</p:attrName>
                                        </p:attrNameLst>
                                      </p:cBhvr>
                                      <p:rCtr x="30521" y="5579"/>
                                    </p:animMotion>
                                  </p:childTnLst>
                                </p:cTn>
                              </p:par>
                              <p:par>
                                <p:cTn id="38" presetID="64" presetClass="path" presetSubtype="0" accel="50000" decel="50000" fill="hold" nodeType="withEffect">
                                  <p:stCondLst>
                                    <p:cond delay="0"/>
                                  </p:stCondLst>
                                  <p:childTnLst>
                                    <p:animMotion origin="layout" path="M -1.94444E-6 -4.81481E-6 L 0.24427 0.27176 " pathEditMode="relative" rAng="0" ptsTypes="AA">
                                      <p:cBhvr>
                                        <p:cTn id="39" dur="1500" fill="hold"/>
                                        <p:tgtEl>
                                          <p:spTgt spid="89"/>
                                        </p:tgtEl>
                                        <p:attrNameLst>
                                          <p:attrName>ppt_x</p:attrName>
                                          <p:attrName>ppt_y</p:attrName>
                                        </p:attrNameLst>
                                      </p:cBhvr>
                                      <p:rCtr x="12205" y="13588"/>
                                    </p:animMotion>
                                  </p:childTnLst>
                                </p:cTn>
                              </p:par>
                              <p:par>
                                <p:cTn id="40" presetID="42" presetClass="path" presetSubtype="0" accel="50000" decel="50000" fill="hold" nodeType="withEffect">
                                  <p:stCondLst>
                                    <p:cond delay="0"/>
                                  </p:stCondLst>
                                  <p:childTnLst>
                                    <p:animMotion origin="layout" path="M -5.55556E-7 1.99445E-6 L 0.06024 0.19158 " pathEditMode="relative" rAng="0" ptsTypes="AA">
                                      <p:cBhvr>
                                        <p:cTn id="41" dur="1500" fill="hold"/>
                                        <p:tgtEl>
                                          <p:spTgt spid="104"/>
                                        </p:tgtEl>
                                        <p:attrNameLst>
                                          <p:attrName>ppt_x</p:attrName>
                                          <p:attrName>ppt_y</p:attrName>
                                        </p:attrNameLst>
                                      </p:cBhvr>
                                      <p:rCtr x="3003" y="9579"/>
                                    </p:animMotion>
                                  </p:childTnLst>
                                </p:cTn>
                              </p:par>
                              <p:par>
                                <p:cTn id="42" presetID="42" presetClass="path" presetSubtype="0" accel="50000" decel="50000" fill="hold" nodeType="withEffect">
                                  <p:stCondLst>
                                    <p:cond delay="0"/>
                                  </p:stCondLst>
                                  <p:childTnLst>
                                    <p:animMotion origin="layout" path="M -3.61111E-6 -2.79037E-6 L 0.10087 -0.09879 " pathEditMode="relative" rAng="0" ptsTypes="AA">
                                      <p:cBhvr>
                                        <p:cTn id="43" dur="1500" fill="hold"/>
                                        <p:tgtEl>
                                          <p:spTgt spid="107"/>
                                        </p:tgtEl>
                                        <p:attrNameLst>
                                          <p:attrName>ppt_x</p:attrName>
                                          <p:attrName>ppt_y</p:attrName>
                                        </p:attrNameLst>
                                      </p:cBhvr>
                                      <p:rCtr x="5035" y="-4951"/>
                                    </p:animMotion>
                                  </p:childTnLst>
                                </p:cTn>
                              </p:par>
                              <p:par>
                                <p:cTn id="44" presetID="42" presetClass="path" presetSubtype="0" accel="50000" decel="50000" fill="hold" nodeType="withEffect">
                                  <p:stCondLst>
                                    <p:cond delay="0"/>
                                  </p:stCondLst>
                                  <p:childTnLst>
                                    <p:animMotion origin="layout" path="M -3.33333E-6 4.70153E-6 L 0.54948 0.14484 " pathEditMode="relative" rAng="0" ptsTypes="AA">
                                      <p:cBhvr>
                                        <p:cTn id="45" dur="1500" fill="hold"/>
                                        <p:tgtEl>
                                          <p:spTgt spid="110"/>
                                        </p:tgtEl>
                                        <p:attrNameLst>
                                          <p:attrName>ppt_x</p:attrName>
                                          <p:attrName>ppt_y</p:attrName>
                                        </p:attrNameLst>
                                      </p:cBhvr>
                                      <p:rCtr x="27465" y="7242"/>
                                    </p:animMotion>
                                  </p:childTnLst>
                                </p:cTn>
                              </p:par>
                              <p:par>
                                <p:cTn id="46" presetID="10" presetClass="entr" presetSubtype="0" fill="hold" nodeType="withEffect">
                                  <p:stCondLst>
                                    <p:cond delay="500"/>
                                  </p:stCondLst>
                                  <p:childTnLst>
                                    <p:set>
                                      <p:cBhvr>
                                        <p:cTn id="47" dur="1" fill="hold">
                                          <p:stCondLst>
                                            <p:cond delay="0"/>
                                          </p:stCondLst>
                                        </p:cTn>
                                        <p:tgtEl>
                                          <p:spTgt spid="125"/>
                                        </p:tgtEl>
                                        <p:attrNameLst>
                                          <p:attrName>style.visibility</p:attrName>
                                        </p:attrNameLst>
                                      </p:cBhvr>
                                      <p:to>
                                        <p:strVal val="visible"/>
                                      </p:to>
                                    </p:set>
                                    <p:animEffect transition="in" filter="fade">
                                      <p:cBhvr>
                                        <p:cTn id="48" dur="500"/>
                                        <p:tgtEl>
                                          <p:spTgt spid="125"/>
                                        </p:tgtEl>
                                      </p:cBhvr>
                                    </p:animEffect>
                                  </p:childTnLst>
                                </p:cTn>
                              </p:par>
                              <p:par>
                                <p:cTn id="49" presetID="10" presetClass="entr" presetSubtype="0" fill="hold" nodeType="withEffect">
                                  <p:stCondLst>
                                    <p:cond delay="500"/>
                                  </p:stCondLst>
                                  <p:childTnLst>
                                    <p:set>
                                      <p:cBhvr>
                                        <p:cTn id="50" dur="1" fill="hold">
                                          <p:stCondLst>
                                            <p:cond delay="0"/>
                                          </p:stCondLst>
                                        </p:cTn>
                                        <p:tgtEl>
                                          <p:spTgt spid="128"/>
                                        </p:tgtEl>
                                        <p:attrNameLst>
                                          <p:attrName>style.visibility</p:attrName>
                                        </p:attrNameLst>
                                      </p:cBhvr>
                                      <p:to>
                                        <p:strVal val="visible"/>
                                      </p:to>
                                    </p:set>
                                    <p:animEffect transition="in" filter="fade">
                                      <p:cBhvr>
                                        <p:cTn id="51" dur="500"/>
                                        <p:tgtEl>
                                          <p:spTgt spid="128"/>
                                        </p:tgtEl>
                                      </p:cBhvr>
                                    </p:animEffect>
                                  </p:childTnLst>
                                </p:cTn>
                              </p:par>
                              <p:par>
                                <p:cTn id="52" presetID="10" presetClass="entr" presetSubtype="0" fill="hold" nodeType="withEffect">
                                  <p:stCondLst>
                                    <p:cond delay="500"/>
                                  </p:stCondLst>
                                  <p:childTnLst>
                                    <p:set>
                                      <p:cBhvr>
                                        <p:cTn id="53" dur="1" fill="hold">
                                          <p:stCondLst>
                                            <p:cond delay="0"/>
                                          </p:stCondLst>
                                        </p:cTn>
                                        <p:tgtEl>
                                          <p:spTgt spid="131"/>
                                        </p:tgtEl>
                                        <p:attrNameLst>
                                          <p:attrName>style.visibility</p:attrName>
                                        </p:attrNameLst>
                                      </p:cBhvr>
                                      <p:to>
                                        <p:strVal val="visible"/>
                                      </p:to>
                                    </p:set>
                                    <p:animEffect transition="in" filter="fade">
                                      <p:cBhvr>
                                        <p:cTn id="54"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91E235-A287-470C-A404-0EEBFE8FEDBB}"/>
              </a:ext>
            </a:extLst>
          </p:cNvPr>
          <p:cNvSpPr>
            <a:spLocks noGrp="1"/>
          </p:cNvSpPr>
          <p:nvPr>
            <p:ph type="body" sz="quarter" idx="26"/>
          </p:nvPr>
        </p:nvSpPr>
        <p:spPr/>
        <p:txBody>
          <a:bodyPr/>
          <a:lstStyle/>
          <a:p>
            <a:endParaRPr lang="en-US" dirty="0"/>
          </a:p>
        </p:txBody>
      </p:sp>
      <p:sp>
        <p:nvSpPr>
          <p:cNvPr id="4" name="Slide Number Placeholder 3">
            <a:extLst>
              <a:ext uri="{FF2B5EF4-FFF2-40B4-BE49-F238E27FC236}">
                <a16:creationId xmlns:a16="http://schemas.microsoft.com/office/drawing/2014/main" id="{933F69DA-5D45-42BE-8CA9-0C9CBE272966}"/>
              </a:ext>
            </a:extLst>
          </p:cNvPr>
          <p:cNvSpPr>
            <a:spLocks noGrp="1"/>
          </p:cNvSpPr>
          <p:nvPr>
            <p:ph type="sldNum" sz="quarter" idx="10"/>
          </p:nvPr>
        </p:nvSpPr>
        <p:spPr/>
        <p:txBody>
          <a:bodyPr/>
          <a:lstStyle/>
          <a:p>
            <a:fld id="{8DEE4CCE-E124-4EEF-808B-DF88997C2318}" type="slidenum">
              <a:rPr lang="en-US" smtClean="0"/>
              <a:t>27</a:t>
            </a:fld>
            <a:endParaRPr lang="en-US" dirty="0"/>
          </a:p>
        </p:txBody>
      </p:sp>
      <p:sp>
        <p:nvSpPr>
          <p:cNvPr id="5" name="Title 4">
            <a:extLst>
              <a:ext uri="{FF2B5EF4-FFF2-40B4-BE49-F238E27FC236}">
                <a16:creationId xmlns:a16="http://schemas.microsoft.com/office/drawing/2014/main" id="{D8B8F000-88D5-465C-91E0-2B4A2825843B}"/>
              </a:ext>
            </a:extLst>
          </p:cNvPr>
          <p:cNvSpPr>
            <a:spLocks noGrp="1"/>
          </p:cNvSpPr>
          <p:nvPr>
            <p:ph type="title"/>
          </p:nvPr>
        </p:nvSpPr>
        <p:spPr/>
        <p:txBody>
          <a:bodyPr/>
          <a:lstStyle/>
          <a:p>
            <a:r>
              <a:rPr lang="pl-PL" dirty="0"/>
              <a:t>Income for What’s Next</a:t>
            </a:r>
            <a:endParaRPr lang="en-US" dirty="0"/>
          </a:p>
        </p:txBody>
      </p:sp>
      <p:sp>
        <p:nvSpPr>
          <p:cNvPr id="31" name="TextBox 30">
            <a:extLst>
              <a:ext uri="{FF2B5EF4-FFF2-40B4-BE49-F238E27FC236}">
                <a16:creationId xmlns:a16="http://schemas.microsoft.com/office/drawing/2014/main" id="{F85A9D55-194F-41CC-AEE5-5F5A48374403}"/>
              </a:ext>
            </a:extLst>
          </p:cNvPr>
          <p:cNvSpPr txBox="1">
            <a:spLocks noChangeArrowheads="1"/>
          </p:cNvSpPr>
          <p:nvPr/>
        </p:nvSpPr>
        <p:spPr bwMode="auto">
          <a:xfrm>
            <a:off x="2309260" y="1453904"/>
            <a:ext cx="2507848" cy="137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nSpc>
                <a:spcPts val="2700"/>
              </a:lnSpc>
              <a:defRPr sz="1900" b="1">
                <a:solidFill>
                  <a:srgbClr val="A3A3A3"/>
                </a:solidFill>
                <a:latin typeface="Arial" pitchFamily="34" charset="0"/>
                <a:ea typeface="ＭＳ Ｐゴシック" pitchFamily="34" charset="-128"/>
              </a:defRPr>
            </a:lvl1pPr>
            <a:lvl2pPr marL="37931725" indent="-37474525" eaLnBrk="0" hangingPunct="0">
              <a:defRPr sz="1600" b="1">
                <a:latin typeface="Arial" pitchFamily="34" charset="0"/>
                <a:ea typeface="ＭＳ Ｐゴシック" pitchFamily="34" charset="-128"/>
              </a:defRPr>
            </a:lvl2pPr>
            <a:lvl3pPr eaLnBrk="0" hangingPunct="0">
              <a:defRPr sz="1600" b="1">
                <a:latin typeface="Arial" pitchFamily="34" charset="0"/>
                <a:ea typeface="ＭＳ Ｐゴシック" pitchFamily="34" charset="-128"/>
              </a:defRPr>
            </a:lvl3pPr>
            <a:lvl4pPr eaLnBrk="0" hangingPunct="0">
              <a:defRPr sz="1600" b="1">
                <a:latin typeface="Arial" pitchFamily="34" charset="0"/>
                <a:ea typeface="ＭＳ Ｐゴシック" pitchFamily="34" charset="-128"/>
              </a:defRPr>
            </a:lvl4pPr>
            <a:lvl5pPr eaLnBrk="0" hangingPunct="0">
              <a:defRPr sz="1600" b="1">
                <a:latin typeface="Arial" pitchFamily="34" charset="0"/>
                <a:ea typeface="ＭＳ Ｐゴシック" pitchFamily="34" charset="-128"/>
              </a:defRPr>
            </a:lvl5pPr>
            <a:lvl6pPr marL="457200" eaLnBrk="0" fontAlgn="base" hangingPunct="0">
              <a:spcBef>
                <a:spcPct val="0"/>
              </a:spcBef>
              <a:spcAft>
                <a:spcPct val="0"/>
              </a:spcAft>
              <a:defRPr sz="1600" b="1">
                <a:latin typeface="Arial" pitchFamily="34" charset="0"/>
                <a:ea typeface="ＭＳ Ｐゴシック" pitchFamily="34" charset="-128"/>
              </a:defRPr>
            </a:lvl6pPr>
            <a:lvl7pPr marL="914400" eaLnBrk="0" fontAlgn="base" hangingPunct="0">
              <a:spcBef>
                <a:spcPct val="0"/>
              </a:spcBef>
              <a:spcAft>
                <a:spcPct val="0"/>
              </a:spcAft>
              <a:defRPr sz="1600" b="1">
                <a:latin typeface="Arial" pitchFamily="34" charset="0"/>
                <a:ea typeface="ＭＳ Ｐゴシック" pitchFamily="34" charset="-128"/>
              </a:defRPr>
            </a:lvl7pPr>
            <a:lvl8pPr marL="1371600" eaLnBrk="0" fontAlgn="base" hangingPunct="0">
              <a:spcBef>
                <a:spcPct val="0"/>
              </a:spcBef>
              <a:spcAft>
                <a:spcPct val="0"/>
              </a:spcAft>
              <a:defRPr sz="1600" b="1">
                <a:latin typeface="Arial" pitchFamily="34" charset="0"/>
                <a:ea typeface="ＭＳ Ｐゴシック" pitchFamily="34" charset="-128"/>
              </a:defRPr>
            </a:lvl8pPr>
            <a:lvl9pPr marL="1828800" eaLnBrk="0" fontAlgn="base" hangingPunct="0">
              <a:spcBef>
                <a:spcPct val="0"/>
              </a:spcBef>
              <a:spcAft>
                <a:spcPct val="0"/>
              </a:spcAft>
              <a:defRPr sz="1600" b="1">
                <a:latin typeface="Arial" pitchFamily="34" charset="0"/>
                <a:ea typeface="ＭＳ Ｐゴシック" pitchFamily="34" charset="-128"/>
              </a:defRPr>
            </a:lvl9pPr>
          </a:lstStyle>
          <a:p>
            <a:pPr marL="0" marR="0" lvl="0" indent="0" defTabSz="914400" eaLnBrk="1" fontAlgn="auto" latinLnBrk="0" hangingPunct="1">
              <a:lnSpc>
                <a:spcPts val="25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A1A5B2"/>
                </a:solidFill>
                <a:effectLst/>
                <a:uLnTx/>
                <a:uFillTx/>
                <a:latin typeface="Arial" pitchFamily="34" charset="0"/>
                <a:ea typeface="ＭＳ Ｐゴシック" pitchFamily="34" charset="-128"/>
              </a:rPr>
              <a:t>The Three </a:t>
            </a:r>
            <a:br>
              <a:rPr kumimoji="0" lang="en-US" sz="1800" b="1" i="0" u="none" strike="noStrike" kern="0" cap="none" spc="0" normalizeH="0" baseline="0" noProof="0" dirty="0">
                <a:ln>
                  <a:noFill/>
                </a:ln>
                <a:solidFill>
                  <a:srgbClr val="A1A5B2"/>
                </a:solidFill>
                <a:effectLst/>
                <a:uLnTx/>
                <a:uFillTx/>
                <a:latin typeface="Arial" pitchFamily="34" charset="0"/>
                <a:ea typeface="ＭＳ Ｐゴシック" pitchFamily="34" charset="-128"/>
              </a:rPr>
            </a:br>
            <a:r>
              <a:rPr kumimoji="0" lang="en-US" sz="1800" b="1" i="0" u="none" strike="noStrike" kern="0" cap="none" spc="0" normalizeH="0" baseline="0" noProof="0" dirty="0">
                <a:ln>
                  <a:noFill/>
                </a:ln>
                <a:solidFill>
                  <a:srgbClr val="A1A5B2"/>
                </a:solidFill>
                <a:effectLst/>
                <a:uLnTx/>
                <a:uFillTx/>
                <a:latin typeface="Arial" pitchFamily="34" charset="0"/>
                <a:ea typeface="ＭＳ Ｐゴシック" pitchFamily="34" charset="-128"/>
              </a:rPr>
              <a:t>Building Blocks </a:t>
            </a:r>
            <a:br>
              <a:rPr kumimoji="0" lang="en-US" sz="1800" b="1" i="0" u="none" strike="noStrike" kern="0" cap="none" spc="0" normalizeH="0" baseline="0" noProof="0" dirty="0">
                <a:ln>
                  <a:noFill/>
                </a:ln>
                <a:solidFill>
                  <a:srgbClr val="A1A5B2"/>
                </a:solidFill>
                <a:effectLst/>
                <a:uLnTx/>
                <a:uFillTx/>
                <a:latin typeface="Arial" pitchFamily="34" charset="0"/>
                <a:ea typeface="ＭＳ Ｐゴシック" pitchFamily="34" charset="-128"/>
              </a:rPr>
            </a:br>
            <a:r>
              <a:rPr kumimoji="0" lang="en-US" sz="1800" b="1" i="0" u="none" strike="noStrike" kern="0" cap="none" spc="0" normalizeH="0" baseline="0" noProof="0" dirty="0">
                <a:ln>
                  <a:noFill/>
                </a:ln>
                <a:solidFill>
                  <a:srgbClr val="A1A5B2"/>
                </a:solidFill>
                <a:effectLst/>
                <a:uLnTx/>
                <a:uFillTx/>
                <a:latin typeface="Arial" pitchFamily="34" charset="0"/>
                <a:ea typeface="ＭＳ Ｐゴシック" pitchFamily="34" charset="-128"/>
              </a:rPr>
              <a:t>of a Retirement Income Plan</a:t>
            </a:r>
          </a:p>
        </p:txBody>
      </p:sp>
      <p:sp>
        <p:nvSpPr>
          <p:cNvPr id="32" name="TextBox 31">
            <a:extLst>
              <a:ext uri="{FF2B5EF4-FFF2-40B4-BE49-F238E27FC236}">
                <a16:creationId xmlns:a16="http://schemas.microsoft.com/office/drawing/2014/main" id="{5C0255DC-5EFF-4105-A2D1-265D11458DA1}"/>
              </a:ext>
            </a:extLst>
          </p:cNvPr>
          <p:cNvSpPr txBox="1">
            <a:spLocks noChangeArrowheads="1"/>
          </p:cNvSpPr>
          <p:nvPr/>
        </p:nvSpPr>
        <p:spPr bwMode="auto">
          <a:xfrm>
            <a:off x="440988" y="1471515"/>
            <a:ext cx="20367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nSpc>
                <a:spcPts val="2700"/>
              </a:lnSpc>
              <a:defRPr sz="1900" b="1">
                <a:solidFill>
                  <a:srgbClr val="A3A3A3"/>
                </a:solidFill>
                <a:latin typeface="Arial" pitchFamily="34" charset="0"/>
                <a:ea typeface="ＭＳ Ｐゴシック" pitchFamily="34" charset="-128"/>
              </a:defRPr>
            </a:lvl1pPr>
            <a:lvl2pPr marL="37931725" indent="-37474525" eaLnBrk="0" hangingPunct="0">
              <a:defRPr sz="1600" b="1">
                <a:latin typeface="Arial" pitchFamily="34" charset="0"/>
                <a:ea typeface="ＭＳ Ｐゴシック" pitchFamily="34" charset="-128"/>
              </a:defRPr>
            </a:lvl2pPr>
            <a:lvl3pPr eaLnBrk="0" hangingPunct="0">
              <a:defRPr sz="1600" b="1">
                <a:latin typeface="Arial" pitchFamily="34" charset="0"/>
                <a:ea typeface="ＭＳ Ｐゴシック" pitchFamily="34" charset="-128"/>
              </a:defRPr>
            </a:lvl3pPr>
            <a:lvl4pPr eaLnBrk="0" hangingPunct="0">
              <a:defRPr sz="1600" b="1">
                <a:latin typeface="Arial" pitchFamily="34" charset="0"/>
                <a:ea typeface="ＭＳ Ｐゴシック" pitchFamily="34" charset="-128"/>
              </a:defRPr>
            </a:lvl4pPr>
            <a:lvl5pPr eaLnBrk="0" hangingPunct="0">
              <a:defRPr sz="1600" b="1">
                <a:latin typeface="Arial" pitchFamily="34" charset="0"/>
                <a:ea typeface="ＭＳ Ｐゴシック" pitchFamily="34" charset="-128"/>
              </a:defRPr>
            </a:lvl5pPr>
            <a:lvl6pPr marL="457200" eaLnBrk="0" fontAlgn="base" hangingPunct="0">
              <a:spcBef>
                <a:spcPct val="0"/>
              </a:spcBef>
              <a:spcAft>
                <a:spcPct val="0"/>
              </a:spcAft>
              <a:defRPr sz="1600" b="1">
                <a:latin typeface="Arial" pitchFamily="34" charset="0"/>
                <a:ea typeface="ＭＳ Ｐゴシック" pitchFamily="34" charset="-128"/>
              </a:defRPr>
            </a:lvl6pPr>
            <a:lvl7pPr marL="914400" eaLnBrk="0" fontAlgn="base" hangingPunct="0">
              <a:spcBef>
                <a:spcPct val="0"/>
              </a:spcBef>
              <a:spcAft>
                <a:spcPct val="0"/>
              </a:spcAft>
              <a:defRPr sz="1600" b="1">
                <a:latin typeface="Arial" pitchFamily="34" charset="0"/>
                <a:ea typeface="ＭＳ Ｐゴシック" pitchFamily="34" charset="-128"/>
              </a:defRPr>
            </a:lvl7pPr>
            <a:lvl8pPr marL="1371600" eaLnBrk="0" fontAlgn="base" hangingPunct="0">
              <a:spcBef>
                <a:spcPct val="0"/>
              </a:spcBef>
              <a:spcAft>
                <a:spcPct val="0"/>
              </a:spcAft>
              <a:defRPr sz="1600" b="1">
                <a:latin typeface="Arial" pitchFamily="34" charset="0"/>
                <a:ea typeface="ＭＳ Ｐゴシック" pitchFamily="34" charset="-128"/>
              </a:defRPr>
            </a:lvl8pPr>
            <a:lvl9pPr marL="1828800" eaLnBrk="0" fontAlgn="base" hangingPunct="0">
              <a:spcBef>
                <a:spcPct val="0"/>
              </a:spcBef>
              <a:spcAft>
                <a:spcPct val="0"/>
              </a:spcAft>
              <a:defRPr sz="1600" b="1">
                <a:latin typeface="Arial" pitchFamily="34" charset="0"/>
                <a:ea typeface="ＭＳ Ｐゴシック" pitchFamily="34" charset="-128"/>
              </a:defRPr>
            </a:lvl9pPr>
          </a:lstStyle>
          <a:p>
            <a:pPr marL="0" marR="0" lvl="0" indent="0" defTabSz="914400" eaLnBrk="1" fontAlgn="auto" latinLnBrk="0" hangingPunct="1">
              <a:lnSpc>
                <a:spcPts val="24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A1A5B2"/>
                </a:solidFill>
                <a:effectLst/>
                <a:uLnTx/>
                <a:uFillTx/>
                <a:latin typeface="Arial" pitchFamily="34" charset="0"/>
                <a:ea typeface="ＭＳ Ｐゴシック" pitchFamily="34" charset="-128"/>
              </a:rPr>
              <a:t>Retirement </a:t>
            </a:r>
            <a:br>
              <a:rPr kumimoji="0" lang="en-US" sz="1800" b="1" i="0" u="none" strike="noStrike" kern="0" cap="none" spc="0" normalizeH="0" baseline="0" noProof="0" dirty="0">
                <a:ln>
                  <a:noFill/>
                </a:ln>
                <a:solidFill>
                  <a:srgbClr val="A1A5B2"/>
                </a:solidFill>
                <a:effectLst/>
                <a:uLnTx/>
                <a:uFillTx/>
                <a:latin typeface="Arial" pitchFamily="34" charset="0"/>
                <a:ea typeface="ＭＳ Ｐゴシック" pitchFamily="34" charset="-128"/>
              </a:rPr>
            </a:br>
            <a:r>
              <a:rPr kumimoji="0" lang="en-US" sz="1800" b="1" i="0" u="none" strike="noStrike" kern="0" cap="none" spc="0" normalizeH="0" baseline="0" noProof="0" dirty="0">
                <a:ln>
                  <a:noFill/>
                </a:ln>
                <a:solidFill>
                  <a:srgbClr val="A1A5B2"/>
                </a:solidFill>
                <a:effectLst/>
                <a:uLnTx/>
                <a:uFillTx/>
                <a:latin typeface="Arial" pitchFamily="34" charset="0"/>
                <a:ea typeface="ＭＳ Ｐゴシック" pitchFamily="34" charset="-128"/>
              </a:rPr>
              <a:t>Is Changing</a:t>
            </a:r>
          </a:p>
        </p:txBody>
      </p:sp>
      <p:sp>
        <p:nvSpPr>
          <p:cNvPr id="33" name="TextBox 32">
            <a:extLst>
              <a:ext uri="{FF2B5EF4-FFF2-40B4-BE49-F238E27FC236}">
                <a16:creationId xmlns:a16="http://schemas.microsoft.com/office/drawing/2014/main" id="{39A167A6-2EF0-433D-9B5A-7FE4997C32D2}"/>
              </a:ext>
            </a:extLst>
          </p:cNvPr>
          <p:cNvSpPr txBox="1">
            <a:spLocks noChangeArrowheads="1"/>
          </p:cNvSpPr>
          <p:nvPr/>
        </p:nvSpPr>
        <p:spPr bwMode="auto">
          <a:xfrm>
            <a:off x="442400" y="1468839"/>
            <a:ext cx="20367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nSpc>
                <a:spcPts val="2700"/>
              </a:lnSpc>
              <a:defRPr sz="1900" b="1">
                <a:solidFill>
                  <a:srgbClr val="A3A3A3"/>
                </a:solidFill>
                <a:latin typeface="Arial" pitchFamily="34" charset="0"/>
                <a:ea typeface="ＭＳ Ｐゴシック" pitchFamily="34" charset="-128"/>
              </a:defRPr>
            </a:lvl1pPr>
            <a:lvl2pPr marL="37931725" indent="-37474525" eaLnBrk="0" hangingPunct="0">
              <a:defRPr sz="1600" b="1">
                <a:latin typeface="Arial" pitchFamily="34" charset="0"/>
                <a:ea typeface="ＭＳ Ｐゴシック" pitchFamily="34" charset="-128"/>
              </a:defRPr>
            </a:lvl2pPr>
            <a:lvl3pPr eaLnBrk="0" hangingPunct="0">
              <a:defRPr sz="1600" b="1">
                <a:latin typeface="Arial" pitchFamily="34" charset="0"/>
                <a:ea typeface="ＭＳ Ｐゴシック" pitchFamily="34" charset="-128"/>
              </a:defRPr>
            </a:lvl3pPr>
            <a:lvl4pPr eaLnBrk="0" hangingPunct="0">
              <a:defRPr sz="1600" b="1">
                <a:latin typeface="Arial" pitchFamily="34" charset="0"/>
                <a:ea typeface="ＭＳ Ｐゴシック" pitchFamily="34" charset="-128"/>
              </a:defRPr>
            </a:lvl4pPr>
            <a:lvl5pPr eaLnBrk="0" hangingPunct="0">
              <a:defRPr sz="1600" b="1">
                <a:latin typeface="Arial" pitchFamily="34" charset="0"/>
                <a:ea typeface="ＭＳ Ｐゴシック" pitchFamily="34" charset="-128"/>
              </a:defRPr>
            </a:lvl5pPr>
            <a:lvl6pPr marL="457200" eaLnBrk="0" fontAlgn="base" hangingPunct="0">
              <a:spcBef>
                <a:spcPct val="0"/>
              </a:spcBef>
              <a:spcAft>
                <a:spcPct val="0"/>
              </a:spcAft>
              <a:defRPr sz="1600" b="1">
                <a:latin typeface="Arial" pitchFamily="34" charset="0"/>
                <a:ea typeface="ＭＳ Ｐゴシック" pitchFamily="34" charset="-128"/>
              </a:defRPr>
            </a:lvl6pPr>
            <a:lvl7pPr marL="914400" eaLnBrk="0" fontAlgn="base" hangingPunct="0">
              <a:spcBef>
                <a:spcPct val="0"/>
              </a:spcBef>
              <a:spcAft>
                <a:spcPct val="0"/>
              </a:spcAft>
              <a:defRPr sz="1600" b="1">
                <a:latin typeface="Arial" pitchFamily="34" charset="0"/>
                <a:ea typeface="ＭＳ Ｐゴシック" pitchFamily="34" charset="-128"/>
              </a:defRPr>
            </a:lvl7pPr>
            <a:lvl8pPr marL="1371600" eaLnBrk="0" fontAlgn="base" hangingPunct="0">
              <a:spcBef>
                <a:spcPct val="0"/>
              </a:spcBef>
              <a:spcAft>
                <a:spcPct val="0"/>
              </a:spcAft>
              <a:defRPr sz="1600" b="1">
                <a:latin typeface="Arial" pitchFamily="34" charset="0"/>
                <a:ea typeface="ＭＳ Ｐゴシック" pitchFamily="34" charset="-128"/>
              </a:defRPr>
            </a:lvl8pPr>
            <a:lvl9pPr marL="1828800" eaLnBrk="0" fontAlgn="base" hangingPunct="0">
              <a:spcBef>
                <a:spcPct val="0"/>
              </a:spcBef>
              <a:spcAft>
                <a:spcPct val="0"/>
              </a:spcAft>
              <a:defRPr sz="1600" b="1">
                <a:latin typeface="Arial" pitchFamily="34" charset="0"/>
                <a:ea typeface="ＭＳ Ｐゴシック" pitchFamily="34" charset="-128"/>
              </a:defRPr>
            </a:lvl9pPr>
          </a:lstStyle>
          <a:p>
            <a:pPr marL="0" marR="0" lvl="0" indent="0" defTabSz="914400" eaLnBrk="1" fontAlgn="auto" latinLnBrk="0" hangingPunct="1">
              <a:lnSpc>
                <a:spcPts val="24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5598"/>
                </a:solidFill>
                <a:effectLst/>
                <a:uLnTx/>
                <a:uFillTx/>
                <a:latin typeface="Arial" pitchFamily="34" charset="0"/>
                <a:ea typeface="ＭＳ Ｐゴシック" pitchFamily="34" charset="-128"/>
              </a:rPr>
              <a:t>Retirement </a:t>
            </a:r>
            <a:br>
              <a:rPr kumimoji="0" lang="en-US" sz="1800" b="1" i="0" u="none" strike="noStrike" kern="0" cap="none" spc="0" normalizeH="0" baseline="0" noProof="0" dirty="0">
                <a:ln>
                  <a:noFill/>
                </a:ln>
                <a:solidFill>
                  <a:srgbClr val="005598"/>
                </a:solidFill>
                <a:effectLst/>
                <a:uLnTx/>
                <a:uFillTx/>
                <a:latin typeface="Arial" pitchFamily="34" charset="0"/>
                <a:ea typeface="ＭＳ Ｐゴシック" pitchFamily="34" charset="-128"/>
              </a:rPr>
            </a:br>
            <a:r>
              <a:rPr kumimoji="0" lang="en-US" sz="1800" b="1" i="0" u="none" strike="noStrike" kern="0" cap="none" spc="0" normalizeH="0" baseline="0" noProof="0" dirty="0">
                <a:ln>
                  <a:noFill/>
                </a:ln>
                <a:solidFill>
                  <a:srgbClr val="005598"/>
                </a:solidFill>
                <a:effectLst/>
                <a:uLnTx/>
                <a:uFillTx/>
                <a:latin typeface="Arial" pitchFamily="34" charset="0"/>
                <a:ea typeface="ＭＳ Ｐゴシック" pitchFamily="34" charset="-128"/>
              </a:rPr>
              <a:t>Is Changing</a:t>
            </a:r>
          </a:p>
        </p:txBody>
      </p:sp>
      <p:sp>
        <p:nvSpPr>
          <p:cNvPr id="34" name="TextBox 33">
            <a:extLst>
              <a:ext uri="{FF2B5EF4-FFF2-40B4-BE49-F238E27FC236}">
                <a16:creationId xmlns:a16="http://schemas.microsoft.com/office/drawing/2014/main" id="{6381D9C3-2C82-4185-88A2-3A0B145397EF}"/>
              </a:ext>
            </a:extLst>
          </p:cNvPr>
          <p:cNvSpPr txBox="1">
            <a:spLocks noChangeArrowheads="1"/>
          </p:cNvSpPr>
          <p:nvPr/>
        </p:nvSpPr>
        <p:spPr bwMode="auto">
          <a:xfrm>
            <a:off x="2309260" y="1453904"/>
            <a:ext cx="2471272" cy="137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nSpc>
                <a:spcPts val="2700"/>
              </a:lnSpc>
              <a:defRPr sz="1900" b="1">
                <a:solidFill>
                  <a:srgbClr val="A3A3A3"/>
                </a:solidFill>
                <a:latin typeface="Arial" pitchFamily="34" charset="0"/>
                <a:ea typeface="ＭＳ Ｐゴシック" pitchFamily="34" charset="-128"/>
              </a:defRPr>
            </a:lvl1pPr>
            <a:lvl2pPr marL="37931725" indent="-37474525" eaLnBrk="0" hangingPunct="0">
              <a:defRPr sz="1600" b="1">
                <a:latin typeface="Arial" pitchFamily="34" charset="0"/>
                <a:ea typeface="ＭＳ Ｐゴシック" pitchFamily="34" charset="-128"/>
              </a:defRPr>
            </a:lvl2pPr>
            <a:lvl3pPr eaLnBrk="0" hangingPunct="0">
              <a:defRPr sz="1600" b="1">
                <a:latin typeface="Arial" pitchFamily="34" charset="0"/>
                <a:ea typeface="ＭＳ Ｐゴシック" pitchFamily="34" charset="-128"/>
              </a:defRPr>
            </a:lvl3pPr>
            <a:lvl4pPr eaLnBrk="0" hangingPunct="0">
              <a:defRPr sz="1600" b="1">
                <a:latin typeface="Arial" pitchFamily="34" charset="0"/>
                <a:ea typeface="ＭＳ Ｐゴシック" pitchFamily="34" charset="-128"/>
              </a:defRPr>
            </a:lvl4pPr>
            <a:lvl5pPr eaLnBrk="0" hangingPunct="0">
              <a:defRPr sz="1600" b="1">
                <a:latin typeface="Arial" pitchFamily="34" charset="0"/>
                <a:ea typeface="ＭＳ Ｐゴシック" pitchFamily="34" charset="-128"/>
              </a:defRPr>
            </a:lvl5pPr>
            <a:lvl6pPr marL="457200" eaLnBrk="0" fontAlgn="base" hangingPunct="0">
              <a:spcBef>
                <a:spcPct val="0"/>
              </a:spcBef>
              <a:spcAft>
                <a:spcPct val="0"/>
              </a:spcAft>
              <a:defRPr sz="1600" b="1">
                <a:latin typeface="Arial" pitchFamily="34" charset="0"/>
                <a:ea typeface="ＭＳ Ｐゴシック" pitchFamily="34" charset="-128"/>
              </a:defRPr>
            </a:lvl6pPr>
            <a:lvl7pPr marL="914400" eaLnBrk="0" fontAlgn="base" hangingPunct="0">
              <a:spcBef>
                <a:spcPct val="0"/>
              </a:spcBef>
              <a:spcAft>
                <a:spcPct val="0"/>
              </a:spcAft>
              <a:defRPr sz="1600" b="1">
                <a:latin typeface="Arial" pitchFamily="34" charset="0"/>
                <a:ea typeface="ＭＳ Ｐゴシック" pitchFamily="34" charset="-128"/>
              </a:defRPr>
            </a:lvl7pPr>
            <a:lvl8pPr marL="1371600" eaLnBrk="0" fontAlgn="base" hangingPunct="0">
              <a:spcBef>
                <a:spcPct val="0"/>
              </a:spcBef>
              <a:spcAft>
                <a:spcPct val="0"/>
              </a:spcAft>
              <a:defRPr sz="1600" b="1">
                <a:latin typeface="Arial" pitchFamily="34" charset="0"/>
                <a:ea typeface="ＭＳ Ｐゴシック" pitchFamily="34" charset="-128"/>
              </a:defRPr>
            </a:lvl8pPr>
            <a:lvl9pPr marL="1828800" eaLnBrk="0" fontAlgn="base" hangingPunct="0">
              <a:spcBef>
                <a:spcPct val="0"/>
              </a:spcBef>
              <a:spcAft>
                <a:spcPct val="0"/>
              </a:spcAft>
              <a:defRPr sz="1600" b="1">
                <a:latin typeface="Arial" pitchFamily="34" charset="0"/>
                <a:ea typeface="ＭＳ Ｐゴシック" pitchFamily="34" charset="-128"/>
              </a:defRPr>
            </a:lvl9pPr>
          </a:lstStyle>
          <a:p>
            <a:pPr marL="0" marR="0" lvl="0" indent="0" defTabSz="914400" eaLnBrk="1" fontAlgn="auto" latinLnBrk="0" hangingPunct="1">
              <a:lnSpc>
                <a:spcPts val="25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5598"/>
                </a:solidFill>
                <a:effectLst/>
                <a:uLnTx/>
                <a:uFillTx/>
                <a:latin typeface="Arial" pitchFamily="34" charset="0"/>
                <a:ea typeface="ＭＳ Ｐゴシック" pitchFamily="34" charset="-128"/>
              </a:rPr>
              <a:t>The Three </a:t>
            </a:r>
            <a:br>
              <a:rPr kumimoji="0" lang="en-US" sz="1800" b="1" i="0" u="none" strike="noStrike" kern="0" cap="none" spc="0" normalizeH="0" baseline="0" noProof="0" dirty="0">
                <a:ln>
                  <a:noFill/>
                </a:ln>
                <a:solidFill>
                  <a:srgbClr val="005598"/>
                </a:solidFill>
                <a:effectLst/>
                <a:uLnTx/>
                <a:uFillTx/>
                <a:latin typeface="Arial" pitchFamily="34" charset="0"/>
                <a:ea typeface="ＭＳ Ｐゴシック" pitchFamily="34" charset="-128"/>
              </a:rPr>
            </a:br>
            <a:r>
              <a:rPr kumimoji="0" lang="en-US" sz="1800" b="1" i="0" u="none" strike="noStrike" kern="0" cap="none" spc="0" normalizeH="0" baseline="0" noProof="0" dirty="0">
                <a:ln>
                  <a:noFill/>
                </a:ln>
                <a:solidFill>
                  <a:srgbClr val="005598"/>
                </a:solidFill>
                <a:effectLst/>
                <a:uLnTx/>
                <a:uFillTx/>
                <a:latin typeface="Arial" pitchFamily="34" charset="0"/>
                <a:ea typeface="ＭＳ Ｐゴシック" pitchFamily="34" charset="-128"/>
              </a:rPr>
              <a:t>Building Blocks </a:t>
            </a:r>
            <a:br>
              <a:rPr kumimoji="0" lang="en-US" sz="1800" b="1" i="0" u="none" strike="noStrike" kern="0" cap="none" spc="0" normalizeH="0" baseline="0" noProof="0" dirty="0">
                <a:ln>
                  <a:noFill/>
                </a:ln>
                <a:solidFill>
                  <a:srgbClr val="005598"/>
                </a:solidFill>
                <a:effectLst/>
                <a:uLnTx/>
                <a:uFillTx/>
                <a:latin typeface="Arial" pitchFamily="34" charset="0"/>
                <a:ea typeface="ＭＳ Ｐゴシック" pitchFamily="34" charset="-128"/>
              </a:rPr>
            </a:br>
            <a:r>
              <a:rPr kumimoji="0" lang="en-US" sz="1800" b="1" i="0" u="none" strike="noStrike" kern="0" cap="none" spc="0" normalizeH="0" baseline="0" noProof="0" dirty="0">
                <a:ln>
                  <a:noFill/>
                </a:ln>
                <a:solidFill>
                  <a:srgbClr val="005598"/>
                </a:solidFill>
                <a:effectLst/>
                <a:uLnTx/>
                <a:uFillTx/>
                <a:latin typeface="Arial" pitchFamily="34" charset="0"/>
                <a:ea typeface="ＭＳ Ｐゴシック" pitchFamily="34" charset="-128"/>
              </a:rPr>
              <a:t>of a Retirement Income Plan</a:t>
            </a:r>
          </a:p>
        </p:txBody>
      </p:sp>
      <p:sp>
        <p:nvSpPr>
          <p:cNvPr id="35" name="TextBox 34">
            <a:extLst>
              <a:ext uri="{FF2B5EF4-FFF2-40B4-BE49-F238E27FC236}">
                <a16:creationId xmlns:a16="http://schemas.microsoft.com/office/drawing/2014/main" id="{5C01D56C-21D3-4B49-821A-89CBBCA38422}"/>
              </a:ext>
            </a:extLst>
          </p:cNvPr>
          <p:cNvSpPr txBox="1">
            <a:spLocks noChangeArrowheads="1"/>
          </p:cNvSpPr>
          <p:nvPr/>
        </p:nvSpPr>
        <p:spPr bwMode="auto">
          <a:xfrm>
            <a:off x="4611820" y="1455441"/>
            <a:ext cx="2270292" cy="105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nSpc>
                <a:spcPts val="2700"/>
              </a:lnSpc>
              <a:defRPr sz="1900" b="1">
                <a:solidFill>
                  <a:srgbClr val="A3A3A3"/>
                </a:solidFill>
                <a:latin typeface="Arial" pitchFamily="34" charset="0"/>
                <a:ea typeface="ＭＳ Ｐゴシック" pitchFamily="34" charset="-128"/>
              </a:defRPr>
            </a:lvl1pPr>
            <a:lvl2pPr marL="37931725" indent="-37474525" eaLnBrk="0" hangingPunct="0">
              <a:defRPr sz="1600" b="1">
                <a:latin typeface="Arial" pitchFamily="34" charset="0"/>
                <a:ea typeface="ＭＳ Ｐゴシック" pitchFamily="34" charset="-128"/>
              </a:defRPr>
            </a:lvl2pPr>
            <a:lvl3pPr eaLnBrk="0" hangingPunct="0">
              <a:defRPr sz="1600" b="1">
                <a:latin typeface="Arial" pitchFamily="34" charset="0"/>
                <a:ea typeface="ＭＳ Ｐゴシック" pitchFamily="34" charset="-128"/>
              </a:defRPr>
            </a:lvl3pPr>
            <a:lvl4pPr eaLnBrk="0" hangingPunct="0">
              <a:defRPr sz="1600" b="1">
                <a:latin typeface="Arial" pitchFamily="34" charset="0"/>
                <a:ea typeface="ＭＳ Ｐゴシック" pitchFamily="34" charset="-128"/>
              </a:defRPr>
            </a:lvl4pPr>
            <a:lvl5pPr eaLnBrk="0" hangingPunct="0">
              <a:defRPr sz="1600" b="1">
                <a:latin typeface="Arial" pitchFamily="34" charset="0"/>
                <a:ea typeface="ＭＳ Ｐゴシック" pitchFamily="34" charset="-128"/>
              </a:defRPr>
            </a:lvl5pPr>
            <a:lvl6pPr marL="457200" eaLnBrk="0" fontAlgn="base" hangingPunct="0">
              <a:spcBef>
                <a:spcPct val="0"/>
              </a:spcBef>
              <a:spcAft>
                <a:spcPct val="0"/>
              </a:spcAft>
              <a:defRPr sz="1600" b="1">
                <a:latin typeface="Arial" pitchFamily="34" charset="0"/>
                <a:ea typeface="ＭＳ Ｐゴシック" pitchFamily="34" charset="-128"/>
              </a:defRPr>
            </a:lvl6pPr>
            <a:lvl7pPr marL="914400" eaLnBrk="0" fontAlgn="base" hangingPunct="0">
              <a:spcBef>
                <a:spcPct val="0"/>
              </a:spcBef>
              <a:spcAft>
                <a:spcPct val="0"/>
              </a:spcAft>
              <a:defRPr sz="1600" b="1">
                <a:latin typeface="Arial" pitchFamily="34" charset="0"/>
                <a:ea typeface="ＭＳ Ｐゴシック" pitchFamily="34" charset="-128"/>
              </a:defRPr>
            </a:lvl7pPr>
            <a:lvl8pPr marL="1371600" eaLnBrk="0" fontAlgn="base" hangingPunct="0">
              <a:spcBef>
                <a:spcPct val="0"/>
              </a:spcBef>
              <a:spcAft>
                <a:spcPct val="0"/>
              </a:spcAft>
              <a:defRPr sz="1600" b="1">
                <a:latin typeface="Arial" pitchFamily="34" charset="0"/>
                <a:ea typeface="ＭＳ Ｐゴシック" pitchFamily="34" charset="-128"/>
              </a:defRPr>
            </a:lvl8pPr>
            <a:lvl9pPr marL="1828800" eaLnBrk="0" fontAlgn="base" hangingPunct="0">
              <a:spcBef>
                <a:spcPct val="0"/>
              </a:spcBef>
              <a:spcAft>
                <a:spcPct val="0"/>
              </a:spcAft>
              <a:defRPr sz="1600" b="1">
                <a:latin typeface="Arial" pitchFamily="34" charset="0"/>
                <a:ea typeface="ＭＳ Ｐゴシック" pitchFamily="34" charset="-128"/>
              </a:defRPr>
            </a:lvl9pPr>
          </a:lstStyle>
          <a:p>
            <a:pPr marL="0" marR="0" lvl="0" indent="0" defTabSz="914400" eaLnBrk="1" fontAlgn="auto" latinLnBrk="0" hangingPunct="1">
              <a:lnSpc>
                <a:spcPts val="25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5598"/>
                </a:solidFill>
                <a:effectLst/>
                <a:uLnTx/>
                <a:uFillTx/>
                <a:latin typeface="Arial" pitchFamily="34" charset="0"/>
                <a:ea typeface="ＭＳ Ｐゴシック" pitchFamily="34" charset="-128"/>
              </a:rPr>
              <a:t>Developing </a:t>
            </a:r>
            <a:br>
              <a:rPr kumimoji="0" lang="en-US" sz="1800" b="1" i="0" u="none" strike="noStrike" kern="0" cap="none" spc="0" normalizeH="0" baseline="0" noProof="0" dirty="0">
                <a:ln>
                  <a:noFill/>
                </a:ln>
                <a:solidFill>
                  <a:srgbClr val="005598"/>
                </a:solidFill>
                <a:effectLst/>
                <a:uLnTx/>
                <a:uFillTx/>
                <a:latin typeface="Arial" pitchFamily="34" charset="0"/>
                <a:ea typeface="ＭＳ Ｐゴシック" pitchFamily="34" charset="-128"/>
              </a:rPr>
            </a:br>
            <a:r>
              <a:rPr kumimoji="0" lang="en-US" sz="1800" b="1" i="0" u="none" strike="noStrike" kern="0" cap="none" spc="0" normalizeH="0" baseline="0" noProof="0" dirty="0">
                <a:ln>
                  <a:noFill/>
                </a:ln>
                <a:solidFill>
                  <a:srgbClr val="005598"/>
                </a:solidFill>
                <a:effectLst/>
                <a:uLnTx/>
                <a:uFillTx/>
                <a:latin typeface="Arial" pitchFamily="34" charset="0"/>
                <a:ea typeface="ＭＳ Ｐゴシック" pitchFamily="34" charset="-128"/>
              </a:rPr>
              <a:t>Your Retirement Income Plan</a:t>
            </a:r>
          </a:p>
        </p:txBody>
      </p:sp>
      <p:sp>
        <p:nvSpPr>
          <p:cNvPr id="36" name="TextBox 35">
            <a:extLst>
              <a:ext uri="{FF2B5EF4-FFF2-40B4-BE49-F238E27FC236}">
                <a16:creationId xmlns:a16="http://schemas.microsoft.com/office/drawing/2014/main" id="{25483BCD-7A0A-4B74-84EE-C85CBA0AF2A9}"/>
              </a:ext>
            </a:extLst>
          </p:cNvPr>
          <p:cNvSpPr txBox="1">
            <a:spLocks noChangeArrowheads="1"/>
          </p:cNvSpPr>
          <p:nvPr/>
        </p:nvSpPr>
        <p:spPr bwMode="auto">
          <a:xfrm>
            <a:off x="7043513" y="1474903"/>
            <a:ext cx="2270292" cy="38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nSpc>
                <a:spcPts val="2700"/>
              </a:lnSpc>
              <a:defRPr sz="1900" b="1">
                <a:solidFill>
                  <a:srgbClr val="A3A3A3"/>
                </a:solidFill>
                <a:latin typeface="Arial" pitchFamily="34" charset="0"/>
                <a:ea typeface="ＭＳ Ｐゴシック" pitchFamily="34" charset="-128"/>
              </a:defRPr>
            </a:lvl1pPr>
            <a:lvl2pPr marL="37931725" indent="-37474525" eaLnBrk="0" hangingPunct="0">
              <a:defRPr sz="1600" b="1">
                <a:latin typeface="Arial" pitchFamily="34" charset="0"/>
                <a:ea typeface="ＭＳ Ｐゴシック" pitchFamily="34" charset="-128"/>
              </a:defRPr>
            </a:lvl2pPr>
            <a:lvl3pPr eaLnBrk="0" hangingPunct="0">
              <a:defRPr sz="1600" b="1">
                <a:latin typeface="Arial" pitchFamily="34" charset="0"/>
                <a:ea typeface="ＭＳ Ｐゴシック" pitchFamily="34" charset="-128"/>
              </a:defRPr>
            </a:lvl3pPr>
            <a:lvl4pPr eaLnBrk="0" hangingPunct="0">
              <a:defRPr sz="1600" b="1">
                <a:latin typeface="Arial" pitchFamily="34" charset="0"/>
                <a:ea typeface="ＭＳ Ｐゴシック" pitchFamily="34" charset="-128"/>
              </a:defRPr>
            </a:lvl4pPr>
            <a:lvl5pPr eaLnBrk="0" hangingPunct="0">
              <a:defRPr sz="1600" b="1">
                <a:latin typeface="Arial" pitchFamily="34" charset="0"/>
                <a:ea typeface="ＭＳ Ｐゴシック" pitchFamily="34" charset="-128"/>
              </a:defRPr>
            </a:lvl5pPr>
            <a:lvl6pPr marL="457200" eaLnBrk="0" fontAlgn="base" hangingPunct="0">
              <a:spcBef>
                <a:spcPct val="0"/>
              </a:spcBef>
              <a:spcAft>
                <a:spcPct val="0"/>
              </a:spcAft>
              <a:defRPr sz="1600" b="1">
                <a:latin typeface="Arial" pitchFamily="34" charset="0"/>
                <a:ea typeface="ＭＳ Ｐゴシック" pitchFamily="34" charset="-128"/>
              </a:defRPr>
            </a:lvl6pPr>
            <a:lvl7pPr marL="914400" eaLnBrk="0" fontAlgn="base" hangingPunct="0">
              <a:spcBef>
                <a:spcPct val="0"/>
              </a:spcBef>
              <a:spcAft>
                <a:spcPct val="0"/>
              </a:spcAft>
              <a:defRPr sz="1600" b="1">
                <a:latin typeface="Arial" pitchFamily="34" charset="0"/>
                <a:ea typeface="ＭＳ Ｐゴシック" pitchFamily="34" charset="-128"/>
              </a:defRPr>
            </a:lvl7pPr>
            <a:lvl8pPr marL="1371600" eaLnBrk="0" fontAlgn="base" hangingPunct="0">
              <a:spcBef>
                <a:spcPct val="0"/>
              </a:spcBef>
              <a:spcAft>
                <a:spcPct val="0"/>
              </a:spcAft>
              <a:defRPr sz="1600" b="1">
                <a:latin typeface="Arial" pitchFamily="34" charset="0"/>
                <a:ea typeface="ＭＳ Ｐゴシック" pitchFamily="34" charset="-128"/>
              </a:defRPr>
            </a:lvl8pPr>
            <a:lvl9pPr marL="1828800" eaLnBrk="0" fontAlgn="base" hangingPunct="0">
              <a:spcBef>
                <a:spcPct val="0"/>
              </a:spcBef>
              <a:spcAft>
                <a:spcPct val="0"/>
              </a:spcAft>
              <a:defRPr sz="1600" b="1">
                <a:latin typeface="Arial" pitchFamily="34" charset="0"/>
                <a:ea typeface="ＭＳ Ｐゴシック" pitchFamily="34" charset="-128"/>
              </a:defRPr>
            </a:lvl9pPr>
          </a:lstStyle>
          <a:p>
            <a:pPr marL="0" marR="0" lvl="0" indent="0" defTabSz="914400" eaLnBrk="1" fontAlgn="auto" latinLnBrk="0" hangingPunct="1">
              <a:lnSpc>
                <a:spcPts val="24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A1A5B2"/>
                </a:solidFill>
                <a:effectLst/>
                <a:uLnTx/>
                <a:uFillTx/>
                <a:latin typeface="Arial" pitchFamily="34" charset="0"/>
                <a:ea typeface="ＭＳ Ｐゴシック" pitchFamily="34" charset="-128"/>
              </a:rPr>
              <a:t>Final</a:t>
            </a:r>
            <a:r>
              <a:rPr kumimoji="0" lang="en-US" sz="1800" b="1" i="0" u="none" strike="noStrike" kern="0" cap="none" spc="0" normalizeH="0" baseline="0" noProof="0" dirty="0">
                <a:ln>
                  <a:noFill/>
                </a:ln>
                <a:solidFill>
                  <a:srgbClr val="005598"/>
                </a:solidFill>
                <a:effectLst/>
                <a:uLnTx/>
                <a:uFillTx/>
                <a:latin typeface="Arial" pitchFamily="34" charset="0"/>
                <a:ea typeface="ＭＳ Ｐゴシック" pitchFamily="34" charset="-128"/>
              </a:rPr>
              <a:t> </a:t>
            </a:r>
            <a:r>
              <a:rPr kumimoji="0" lang="en-US" sz="1800" b="1" i="0" u="none" strike="noStrike" kern="0" cap="none" spc="0" normalizeH="0" baseline="0" noProof="0" dirty="0">
                <a:ln>
                  <a:noFill/>
                </a:ln>
                <a:solidFill>
                  <a:srgbClr val="A1A5B2"/>
                </a:solidFill>
                <a:effectLst/>
                <a:uLnTx/>
                <a:uFillTx/>
                <a:latin typeface="Arial" pitchFamily="34" charset="0"/>
                <a:ea typeface="ＭＳ Ｐゴシック" pitchFamily="34" charset="-128"/>
              </a:rPr>
              <a:t>Thoughts</a:t>
            </a:r>
          </a:p>
        </p:txBody>
      </p:sp>
      <p:sp>
        <p:nvSpPr>
          <p:cNvPr id="37" name="TextBox 36">
            <a:extLst>
              <a:ext uri="{FF2B5EF4-FFF2-40B4-BE49-F238E27FC236}">
                <a16:creationId xmlns:a16="http://schemas.microsoft.com/office/drawing/2014/main" id="{83FE95BF-2FF5-4D2E-83AC-D8E3313CA0F4}"/>
              </a:ext>
            </a:extLst>
          </p:cNvPr>
          <p:cNvSpPr txBox="1">
            <a:spLocks noChangeArrowheads="1"/>
          </p:cNvSpPr>
          <p:nvPr/>
        </p:nvSpPr>
        <p:spPr bwMode="auto">
          <a:xfrm>
            <a:off x="7043513" y="1473397"/>
            <a:ext cx="2270292" cy="375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nSpc>
                <a:spcPts val="2700"/>
              </a:lnSpc>
              <a:defRPr sz="1900" b="1">
                <a:solidFill>
                  <a:srgbClr val="A3A3A3"/>
                </a:solidFill>
                <a:latin typeface="Arial" pitchFamily="34" charset="0"/>
                <a:ea typeface="ＭＳ Ｐゴシック" pitchFamily="34" charset="-128"/>
              </a:defRPr>
            </a:lvl1pPr>
            <a:lvl2pPr marL="37931725" indent="-37474525" eaLnBrk="0" hangingPunct="0">
              <a:defRPr sz="1600" b="1">
                <a:latin typeface="Arial" pitchFamily="34" charset="0"/>
                <a:ea typeface="ＭＳ Ｐゴシック" pitchFamily="34" charset="-128"/>
              </a:defRPr>
            </a:lvl2pPr>
            <a:lvl3pPr eaLnBrk="0" hangingPunct="0">
              <a:defRPr sz="1600" b="1">
                <a:latin typeface="Arial" pitchFamily="34" charset="0"/>
                <a:ea typeface="ＭＳ Ｐゴシック" pitchFamily="34" charset="-128"/>
              </a:defRPr>
            </a:lvl3pPr>
            <a:lvl4pPr eaLnBrk="0" hangingPunct="0">
              <a:defRPr sz="1600" b="1">
                <a:latin typeface="Arial" pitchFamily="34" charset="0"/>
                <a:ea typeface="ＭＳ Ｐゴシック" pitchFamily="34" charset="-128"/>
              </a:defRPr>
            </a:lvl4pPr>
            <a:lvl5pPr eaLnBrk="0" hangingPunct="0">
              <a:defRPr sz="1600" b="1">
                <a:latin typeface="Arial" pitchFamily="34" charset="0"/>
                <a:ea typeface="ＭＳ Ｐゴシック" pitchFamily="34" charset="-128"/>
              </a:defRPr>
            </a:lvl5pPr>
            <a:lvl6pPr marL="457200" eaLnBrk="0" fontAlgn="base" hangingPunct="0">
              <a:spcBef>
                <a:spcPct val="0"/>
              </a:spcBef>
              <a:spcAft>
                <a:spcPct val="0"/>
              </a:spcAft>
              <a:defRPr sz="1600" b="1">
                <a:latin typeface="Arial" pitchFamily="34" charset="0"/>
                <a:ea typeface="ＭＳ Ｐゴシック" pitchFamily="34" charset="-128"/>
              </a:defRPr>
            </a:lvl6pPr>
            <a:lvl7pPr marL="914400" eaLnBrk="0" fontAlgn="base" hangingPunct="0">
              <a:spcBef>
                <a:spcPct val="0"/>
              </a:spcBef>
              <a:spcAft>
                <a:spcPct val="0"/>
              </a:spcAft>
              <a:defRPr sz="1600" b="1">
                <a:latin typeface="Arial" pitchFamily="34" charset="0"/>
                <a:ea typeface="ＭＳ Ｐゴシック" pitchFamily="34" charset="-128"/>
              </a:defRPr>
            </a:lvl7pPr>
            <a:lvl8pPr marL="1371600" eaLnBrk="0" fontAlgn="base" hangingPunct="0">
              <a:spcBef>
                <a:spcPct val="0"/>
              </a:spcBef>
              <a:spcAft>
                <a:spcPct val="0"/>
              </a:spcAft>
              <a:defRPr sz="1600" b="1">
                <a:latin typeface="Arial" pitchFamily="34" charset="0"/>
                <a:ea typeface="ＭＳ Ｐゴシック" pitchFamily="34" charset="-128"/>
              </a:defRPr>
            </a:lvl8pPr>
            <a:lvl9pPr marL="1828800" eaLnBrk="0" fontAlgn="base" hangingPunct="0">
              <a:spcBef>
                <a:spcPct val="0"/>
              </a:spcBef>
              <a:spcAft>
                <a:spcPct val="0"/>
              </a:spcAft>
              <a:defRPr sz="1600" b="1">
                <a:latin typeface="Arial" pitchFamily="34" charset="0"/>
                <a:ea typeface="ＭＳ Ｐゴシック" pitchFamily="34" charset="-128"/>
              </a:defRPr>
            </a:lvl9pPr>
          </a:lstStyle>
          <a:p>
            <a:pPr marL="0" marR="0" lvl="0" indent="0" defTabSz="914400" eaLnBrk="1" fontAlgn="auto" latinLnBrk="0" hangingPunct="1">
              <a:lnSpc>
                <a:spcPts val="24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5598"/>
                </a:solidFill>
                <a:effectLst/>
                <a:uLnTx/>
                <a:uFillTx/>
                <a:latin typeface="Arial" pitchFamily="34" charset="0"/>
                <a:ea typeface="ＭＳ Ｐゴシック" pitchFamily="34" charset="-128"/>
              </a:rPr>
              <a:t>Final Thoughts</a:t>
            </a:r>
          </a:p>
        </p:txBody>
      </p:sp>
      <p:grpSp>
        <p:nvGrpSpPr>
          <p:cNvPr id="38" name="Group 37">
            <a:extLst>
              <a:ext uri="{FF2B5EF4-FFF2-40B4-BE49-F238E27FC236}">
                <a16:creationId xmlns:a16="http://schemas.microsoft.com/office/drawing/2014/main" id="{1DBD51D2-9B8E-4A36-BD2C-3BA7A120FCF9}"/>
              </a:ext>
            </a:extLst>
          </p:cNvPr>
          <p:cNvGrpSpPr/>
          <p:nvPr/>
        </p:nvGrpSpPr>
        <p:grpSpPr>
          <a:xfrm>
            <a:off x="332624" y="1528366"/>
            <a:ext cx="6603792" cy="1229808"/>
            <a:chOff x="510749" y="3505201"/>
            <a:chExt cx="6603792" cy="1003295"/>
          </a:xfrm>
        </p:grpSpPr>
        <p:cxnSp>
          <p:nvCxnSpPr>
            <p:cNvPr id="39" name="Straight Connector 38">
              <a:extLst>
                <a:ext uri="{FF2B5EF4-FFF2-40B4-BE49-F238E27FC236}">
                  <a16:creationId xmlns:a16="http://schemas.microsoft.com/office/drawing/2014/main" id="{D95E3E03-C266-4A9E-9CD4-36A04F90A608}"/>
                </a:ext>
              </a:extLst>
            </p:cNvPr>
            <p:cNvCxnSpPr/>
            <p:nvPr/>
          </p:nvCxnSpPr>
          <p:spPr bwMode="auto">
            <a:xfrm rot="5400000">
              <a:off x="10258" y="4005692"/>
              <a:ext cx="1002991" cy="2010"/>
            </a:xfrm>
            <a:prstGeom prst="line">
              <a:avLst/>
            </a:prstGeom>
            <a:noFill/>
            <a:ln w="38100" cap="flat" cmpd="sng" algn="ctr">
              <a:solidFill>
                <a:srgbClr val="005598"/>
              </a:solidFill>
              <a:prstDash val="solid"/>
            </a:ln>
            <a:effectLst/>
          </p:spPr>
        </p:cxnSp>
        <p:cxnSp>
          <p:nvCxnSpPr>
            <p:cNvPr id="40" name="Straight Connector 39">
              <a:extLst>
                <a:ext uri="{FF2B5EF4-FFF2-40B4-BE49-F238E27FC236}">
                  <a16:creationId xmlns:a16="http://schemas.microsoft.com/office/drawing/2014/main" id="{8F4E2451-0BCE-4457-B21F-7536BE026014}"/>
                </a:ext>
              </a:extLst>
            </p:cNvPr>
            <p:cNvCxnSpPr/>
            <p:nvPr/>
          </p:nvCxnSpPr>
          <p:spPr bwMode="auto">
            <a:xfrm rot="5400000">
              <a:off x="1919947" y="4005692"/>
              <a:ext cx="1002991" cy="2009"/>
            </a:xfrm>
            <a:prstGeom prst="line">
              <a:avLst/>
            </a:prstGeom>
            <a:noFill/>
            <a:ln w="38100" cap="flat" cmpd="sng" algn="ctr">
              <a:solidFill>
                <a:srgbClr val="005598"/>
              </a:solidFill>
              <a:prstDash val="solid"/>
            </a:ln>
            <a:effectLst/>
          </p:spPr>
        </p:cxnSp>
        <p:cxnSp>
          <p:nvCxnSpPr>
            <p:cNvPr id="41" name="Straight Connector 40">
              <a:extLst>
                <a:ext uri="{FF2B5EF4-FFF2-40B4-BE49-F238E27FC236}">
                  <a16:creationId xmlns:a16="http://schemas.microsoft.com/office/drawing/2014/main" id="{A391166E-87C6-45E6-A4F3-92E79FF32912}"/>
                </a:ext>
              </a:extLst>
            </p:cNvPr>
            <p:cNvCxnSpPr/>
            <p:nvPr/>
          </p:nvCxnSpPr>
          <p:spPr bwMode="auto">
            <a:xfrm rot="5400000">
              <a:off x="4168300" y="4005693"/>
              <a:ext cx="1002991" cy="2010"/>
            </a:xfrm>
            <a:prstGeom prst="line">
              <a:avLst/>
            </a:prstGeom>
            <a:noFill/>
            <a:ln w="38100" cap="flat" cmpd="sng" algn="ctr">
              <a:solidFill>
                <a:srgbClr val="005598"/>
              </a:solidFill>
              <a:prstDash val="solid"/>
            </a:ln>
            <a:effectLst/>
          </p:spPr>
        </p:cxnSp>
        <p:cxnSp>
          <p:nvCxnSpPr>
            <p:cNvPr id="42" name="Straight Connector 41">
              <a:extLst>
                <a:ext uri="{FF2B5EF4-FFF2-40B4-BE49-F238E27FC236}">
                  <a16:creationId xmlns:a16="http://schemas.microsoft.com/office/drawing/2014/main" id="{0D40ED35-82A9-4755-8BE8-02D6287684CA}"/>
                </a:ext>
              </a:extLst>
            </p:cNvPr>
            <p:cNvCxnSpPr/>
            <p:nvPr/>
          </p:nvCxnSpPr>
          <p:spPr bwMode="auto">
            <a:xfrm rot="5400000">
              <a:off x="6612040" y="4005996"/>
              <a:ext cx="1002991" cy="2010"/>
            </a:xfrm>
            <a:prstGeom prst="line">
              <a:avLst/>
            </a:prstGeom>
            <a:noFill/>
            <a:ln w="38100" cap="flat" cmpd="sng" algn="ctr">
              <a:solidFill>
                <a:srgbClr val="005598"/>
              </a:solidFill>
              <a:prstDash val="solid"/>
            </a:ln>
            <a:effectLst/>
          </p:spPr>
        </p:cxnSp>
      </p:grpSp>
    </p:spTree>
    <p:extLst>
      <p:ext uri="{BB962C8B-B14F-4D97-AF65-F5344CB8AC3E}">
        <p14:creationId xmlns:p14="http://schemas.microsoft.com/office/powerpoint/2010/main" val="2234418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33"/>
                                        </p:tgtEl>
                                      </p:cBhvr>
                                    </p:animEffect>
                                    <p:set>
                                      <p:cBhvr>
                                        <p:cTn id="7" dur="1" fill="hold">
                                          <p:stCondLst>
                                            <p:cond delay="499"/>
                                          </p:stCondLst>
                                        </p:cTn>
                                        <p:tgtEl>
                                          <p:spTgt spid="3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7"/>
                                        </p:tgtEl>
                                      </p:cBhvr>
                                    </p:animEffect>
                                    <p:set>
                                      <p:cBhvr>
                                        <p:cTn id="10" dur="1" fill="hold">
                                          <p:stCondLst>
                                            <p:cond delay="499"/>
                                          </p:stCondLst>
                                        </p:cTn>
                                        <p:tgtEl>
                                          <p:spTgt spid="37"/>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34"/>
                                        </p:tgtEl>
                                      </p:cBhvr>
                                    </p:animEffect>
                                    <p:set>
                                      <p:cBhvr>
                                        <p:cTn id="13" dur="1" fill="hold">
                                          <p:stCondLst>
                                            <p:cond delay="4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57AF19-AF30-4ED4-896D-4328B353221C}"/>
              </a:ext>
            </a:extLst>
          </p:cNvPr>
          <p:cNvSpPr>
            <a:spLocks noGrp="1"/>
          </p:cNvSpPr>
          <p:nvPr>
            <p:ph type="body" sz="quarter" idx="26"/>
          </p:nvPr>
        </p:nvSpPr>
        <p:spPr>
          <a:xfrm>
            <a:off x="274320" y="6184463"/>
            <a:ext cx="8595360" cy="307777"/>
          </a:xfrm>
        </p:spPr>
        <p:txBody>
          <a:bodyPr/>
          <a:lstStyle/>
          <a:p>
            <a:r>
              <a:rPr lang="en-US" dirty="0"/>
              <a:t>This example is intended only to illustrate one way in which the strategy may be used. All values used in the example are hypothetical and will differ from each client’s individual needs. There is no assurance that the strategy will achieve its intended objective. </a:t>
            </a:r>
          </a:p>
        </p:txBody>
      </p:sp>
      <p:sp>
        <p:nvSpPr>
          <p:cNvPr id="4" name="Slide Number Placeholder 3">
            <a:extLst>
              <a:ext uri="{FF2B5EF4-FFF2-40B4-BE49-F238E27FC236}">
                <a16:creationId xmlns:a16="http://schemas.microsoft.com/office/drawing/2014/main" id="{0A92DB29-EA8E-44F8-B09E-76632149EA02}"/>
              </a:ext>
            </a:extLst>
          </p:cNvPr>
          <p:cNvSpPr>
            <a:spLocks noGrp="1"/>
          </p:cNvSpPr>
          <p:nvPr>
            <p:ph type="sldNum" sz="quarter" idx="10"/>
          </p:nvPr>
        </p:nvSpPr>
        <p:spPr/>
        <p:txBody>
          <a:bodyPr/>
          <a:lstStyle/>
          <a:p>
            <a:fld id="{8DEE4CCE-E124-4EEF-808B-DF88997C2318}" type="slidenum">
              <a:rPr lang="en-US" smtClean="0"/>
              <a:t>28</a:t>
            </a:fld>
            <a:endParaRPr lang="en-US" dirty="0"/>
          </a:p>
        </p:txBody>
      </p:sp>
      <p:sp>
        <p:nvSpPr>
          <p:cNvPr id="5" name="Title 4">
            <a:extLst>
              <a:ext uri="{FF2B5EF4-FFF2-40B4-BE49-F238E27FC236}">
                <a16:creationId xmlns:a16="http://schemas.microsoft.com/office/drawing/2014/main" id="{CA24FC74-62FA-4623-8FF4-22C3D4AD2060}"/>
              </a:ext>
            </a:extLst>
          </p:cNvPr>
          <p:cNvSpPr>
            <a:spLocks noGrp="1"/>
          </p:cNvSpPr>
          <p:nvPr>
            <p:ph type="title"/>
          </p:nvPr>
        </p:nvSpPr>
        <p:spPr/>
        <p:txBody>
          <a:bodyPr/>
          <a:lstStyle/>
          <a:p>
            <a:r>
              <a:rPr kumimoji="1" lang="en-US" dirty="0">
                <a:solidFill>
                  <a:srgbClr val="005598"/>
                </a:solidFill>
                <a:ea typeface="Geneva" pitchFamily="80" charset="-128"/>
                <a:cs typeface="Geneva" pitchFamily="80" charset="-128"/>
              </a:rPr>
              <a:t>Hypothetical Case Study</a:t>
            </a:r>
            <a:br>
              <a:rPr kumimoji="1" lang="en-US" dirty="0">
                <a:solidFill>
                  <a:srgbClr val="005598"/>
                </a:solidFill>
                <a:ea typeface="Geneva" pitchFamily="80" charset="-128"/>
                <a:cs typeface="Geneva" pitchFamily="80" charset="-128"/>
              </a:rPr>
            </a:br>
            <a:endParaRPr lang="en-US" dirty="0"/>
          </a:p>
        </p:txBody>
      </p:sp>
      <p:graphicFrame>
        <p:nvGraphicFramePr>
          <p:cNvPr id="6" name="Table 5">
            <a:extLst>
              <a:ext uri="{FF2B5EF4-FFF2-40B4-BE49-F238E27FC236}">
                <a16:creationId xmlns:a16="http://schemas.microsoft.com/office/drawing/2014/main" id="{BBD22293-D49A-4BAB-9939-D8435F17B35B}"/>
              </a:ext>
            </a:extLst>
          </p:cNvPr>
          <p:cNvGraphicFramePr>
            <a:graphicFrameLocks noGrp="1"/>
          </p:cNvGraphicFramePr>
          <p:nvPr>
            <p:extLst>
              <p:ext uri="{D42A27DB-BD31-4B8C-83A1-F6EECF244321}">
                <p14:modId xmlns:p14="http://schemas.microsoft.com/office/powerpoint/2010/main" val="2660859823"/>
              </p:ext>
            </p:extLst>
          </p:nvPr>
        </p:nvGraphicFramePr>
        <p:xfrm>
          <a:off x="2656108" y="1361288"/>
          <a:ext cx="5312235" cy="3911600"/>
        </p:xfrm>
        <a:graphic>
          <a:graphicData uri="http://schemas.openxmlformats.org/drawingml/2006/table">
            <a:tbl>
              <a:tblPr firstRow="1" bandRow="1"/>
              <a:tblGrid>
                <a:gridCol w="2327531">
                  <a:extLst>
                    <a:ext uri="{9D8B030D-6E8A-4147-A177-3AD203B41FA5}">
                      <a16:colId xmlns:a16="http://schemas.microsoft.com/office/drawing/2014/main" val="20000"/>
                    </a:ext>
                  </a:extLst>
                </a:gridCol>
                <a:gridCol w="2984704">
                  <a:extLst>
                    <a:ext uri="{9D8B030D-6E8A-4147-A177-3AD203B41FA5}">
                      <a16:colId xmlns:a16="http://schemas.microsoft.com/office/drawing/2014/main" val="20001"/>
                    </a:ext>
                  </a:extLst>
                </a:gridCol>
              </a:tblGrid>
              <a:tr h="48526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2000" b="0" dirty="0">
                          <a:solidFill>
                            <a:schemeClr val="tx1">
                              <a:lumMod val="75000"/>
                              <a:lumOff val="25000"/>
                            </a:schemeClr>
                          </a:solidFill>
                        </a:rPr>
                        <a:t>Age</a:t>
                      </a:r>
                    </a:p>
                  </a:txBody>
                  <a:tcPr marL="116146" marR="0" marT="58073" marB="580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FF0F7"/>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a:r>
                        <a:rPr lang="en-US" sz="2000" b="1" dirty="0">
                          <a:solidFill>
                            <a:schemeClr val="accent1"/>
                          </a:solidFill>
                        </a:rPr>
                        <a:t>65</a:t>
                      </a:r>
                    </a:p>
                  </a:txBody>
                  <a:tcPr marL="182880" marR="116146" marT="58073" marB="580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86389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2000" b="0" dirty="0">
                          <a:solidFill>
                            <a:schemeClr val="tx1">
                              <a:lumMod val="75000"/>
                              <a:lumOff val="25000"/>
                            </a:schemeClr>
                          </a:solidFill>
                        </a:rPr>
                        <a:t>Goal</a:t>
                      </a:r>
                    </a:p>
                  </a:txBody>
                  <a:tcPr marL="116146" marR="0" marT="58073" marB="580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FF0F7"/>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1" dirty="0">
                          <a:solidFill>
                            <a:schemeClr val="accent1"/>
                          </a:solidFill>
                        </a:rPr>
                        <a:t>Make his income last </a:t>
                      </a:r>
                      <a:br>
                        <a:rPr lang="en-US" sz="2000" b="1" dirty="0">
                          <a:solidFill>
                            <a:schemeClr val="accent1"/>
                          </a:solidFill>
                        </a:rPr>
                      </a:br>
                      <a:r>
                        <a:rPr lang="en-US" sz="2000" b="1" dirty="0">
                          <a:solidFill>
                            <a:schemeClr val="accent1"/>
                          </a:solidFill>
                        </a:rPr>
                        <a:t>as long as he does</a:t>
                      </a:r>
                    </a:p>
                  </a:txBody>
                  <a:tcPr marL="182880" marR="116146" marT="58073" marB="580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51068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2000" b="0" dirty="0">
                          <a:solidFill>
                            <a:schemeClr val="tx1">
                              <a:lumMod val="75000"/>
                              <a:lumOff val="25000"/>
                            </a:schemeClr>
                          </a:solidFill>
                        </a:rPr>
                        <a:t>Annual Expenses </a:t>
                      </a:r>
                    </a:p>
                  </a:txBody>
                  <a:tcPr marL="116146" marR="0" marT="58073" marB="580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FF0F7"/>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1" dirty="0">
                          <a:solidFill>
                            <a:schemeClr val="accent1"/>
                          </a:solidFill>
                        </a:rPr>
                        <a:t>$50,000</a:t>
                      </a:r>
                    </a:p>
                  </a:txBody>
                  <a:tcPr marL="182880" marR="1161463" marT="58073" marB="580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4979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2000" b="0" dirty="0">
                          <a:solidFill>
                            <a:schemeClr val="tx1">
                              <a:lumMod val="75000"/>
                              <a:lumOff val="25000"/>
                            </a:schemeClr>
                          </a:solidFill>
                        </a:rPr>
                        <a:t>Savings </a:t>
                      </a:r>
                    </a:p>
                  </a:txBody>
                  <a:tcPr marL="116146" marR="0" marT="58073" marB="580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FF0F7"/>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1" dirty="0">
                          <a:solidFill>
                            <a:schemeClr val="accent1"/>
                          </a:solidFill>
                        </a:rPr>
                        <a:t>$750,000</a:t>
                      </a:r>
                    </a:p>
                  </a:txBody>
                  <a:tcPr marL="182880" marR="1161463" marT="58073" marB="580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4979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2000" b="0" dirty="0">
                          <a:solidFill>
                            <a:schemeClr val="tx1">
                              <a:lumMod val="75000"/>
                              <a:lumOff val="25000"/>
                            </a:schemeClr>
                          </a:solidFill>
                        </a:rPr>
                        <a:t>Unexpected</a:t>
                      </a:r>
                    </a:p>
                  </a:txBody>
                  <a:tcPr marL="116146" marR="0" marT="58073" marB="580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FF0F7"/>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1" dirty="0">
                          <a:solidFill>
                            <a:schemeClr val="accent1"/>
                          </a:solidFill>
                        </a:rPr>
                        <a:t>$50,000</a:t>
                      </a:r>
                    </a:p>
                  </a:txBody>
                  <a:tcPr marL="182880" marR="1161463" marT="58073" marB="580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105584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2000" b="0" dirty="0">
                          <a:solidFill>
                            <a:schemeClr val="tx1">
                              <a:lumMod val="75000"/>
                              <a:lumOff val="25000"/>
                            </a:schemeClr>
                          </a:solidFill>
                        </a:rPr>
                        <a:t>Annual </a:t>
                      </a:r>
                      <a:br>
                        <a:rPr lang="en-US" sz="2000" b="0" dirty="0">
                          <a:solidFill>
                            <a:schemeClr val="tx1">
                              <a:lumMod val="75000"/>
                              <a:lumOff val="25000"/>
                            </a:schemeClr>
                          </a:solidFill>
                        </a:rPr>
                      </a:br>
                      <a:r>
                        <a:rPr lang="en-US" sz="2000" b="0" dirty="0">
                          <a:solidFill>
                            <a:schemeClr val="tx1">
                              <a:lumMod val="75000"/>
                              <a:lumOff val="25000"/>
                            </a:schemeClr>
                          </a:solidFill>
                        </a:rPr>
                        <a:t>Non-Investment Income</a:t>
                      </a:r>
                    </a:p>
                  </a:txBody>
                  <a:tcPr marL="116146" marR="0" marT="58073" marB="580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F0F7"/>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1" dirty="0">
                          <a:solidFill>
                            <a:schemeClr val="accent1"/>
                          </a:solidFill>
                        </a:rPr>
                        <a:t>$13,000</a:t>
                      </a:r>
                    </a:p>
                  </a:txBody>
                  <a:tcPr marL="182880" marR="1161463" marT="58073" marB="580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bl>
          </a:graphicData>
        </a:graphic>
      </p:graphicFrame>
      <p:sp>
        <p:nvSpPr>
          <p:cNvPr id="7" name="Rectangle 3">
            <a:extLst>
              <a:ext uri="{FF2B5EF4-FFF2-40B4-BE49-F238E27FC236}">
                <a16:creationId xmlns:a16="http://schemas.microsoft.com/office/drawing/2014/main" id="{038CD5F5-9846-4EAF-A6FB-0F9EDA14810C}"/>
              </a:ext>
            </a:extLst>
          </p:cNvPr>
          <p:cNvSpPr txBox="1">
            <a:spLocks noChangeArrowheads="1"/>
          </p:cNvSpPr>
          <p:nvPr/>
        </p:nvSpPr>
        <p:spPr bwMode="gray">
          <a:xfrm>
            <a:off x="234925" y="2470509"/>
            <a:ext cx="2056099" cy="42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198438" indent="-198438" algn="l" rtl="0" eaLnBrk="0" fontAlgn="base" hangingPunct="0">
              <a:spcBef>
                <a:spcPct val="0"/>
              </a:spcBef>
              <a:spcAft>
                <a:spcPct val="25000"/>
              </a:spcAft>
              <a:buClr>
                <a:srgbClr val="E3781E"/>
              </a:buClr>
              <a:buSzPct val="115000"/>
              <a:buChar char="•"/>
              <a:defRPr sz="2400">
                <a:solidFill>
                  <a:srgbClr val="000000"/>
                </a:solidFill>
                <a:latin typeface="+mn-lt"/>
                <a:ea typeface="ＭＳ Ｐゴシック" charset="0"/>
                <a:cs typeface="Geneva" charset="-128"/>
              </a:defRPr>
            </a:lvl1pPr>
            <a:lvl2pPr marL="742950" indent="-285750" algn="l" rtl="0" eaLnBrk="0" fontAlgn="base" hangingPunct="0">
              <a:spcBef>
                <a:spcPct val="0"/>
              </a:spcBef>
              <a:spcAft>
                <a:spcPct val="25000"/>
              </a:spcAft>
              <a:buSzPct val="115000"/>
              <a:buChar char="–"/>
              <a:defRPr sz="2200">
                <a:solidFill>
                  <a:srgbClr val="000000"/>
                </a:solidFill>
                <a:latin typeface="+mn-lt"/>
                <a:ea typeface="Geneva" charset="-128"/>
                <a:cs typeface="Geneva" charset="-128"/>
              </a:defRPr>
            </a:lvl2pPr>
            <a:lvl3pPr marL="1143000" indent="-228600" algn="l" rtl="0" eaLnBrk="0" fontAlgn="base" hangingPunct="0">
              <a:spcBef>
                <a:spcPct val="20000"/>
              </a:spcBef>
              <a:spcAft>
                <a:spcPct val="0"/>
              </a:spcAft>
              <a:buChar char="•"/>
              <a:defRPr sz="2000">
                <a:solidFill>
                  <a:srgbClr val="000000"/>
                </a:solidFill>
                <a:latin typeface="+mn-lt"/>
                <a:ea typeface="Geneva" charset="-128"/>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Geneva" charset="-128"/>
              </a:defRPr>
            </a:lvl6pPr>
            <a:lvl7pPr marL="2971800" indent="-228600" algn="l" rtl="0" fontAlgn="base">
              <a:spcBef>
                <a:spcPct val="20000"/>
              </a:spcBef>
              <a:spcAft>
                <a:spcPct val="0"/>
              </a:spcAft>
              <a:buChar char="»"/>
              <a:defRPr sz="2000">
                <a:solidFill>
                  <a:schemeClr val="tx1"/>
                </a:solidFill>
                <a:latin typeface="+mn-lt"/>
                <a:ea typeface="Geneva" charset="-128"/>
              </a:defRPr>
            </a:lvl7pPr>
            <a:lvl8pPr marL="3429000" indent="-228600" algn="l" rtl="0" fontAlgn="base">
              <a:spcBef>
                <a:spcPct val="20000"/>
              </a:spcBef>
              <a:spcAft>
                <a:spcPct val="0"/>
              </a:spcAft>
              <a:buChar char="»"/>
              <a:defRPr sz="2000">
                <a:solidFill>
                  <a:schemeClr val="tx1"/>
                </a:solidFill>
                <a:latin typeface="+mn-lt"/>
                <a:ea typeface="Geneva" charset="-128"/>
              </a:defRPr>
            </a:lvl8pPr>
            <a:lvl9pPr marL="3886200" indent="-228600" algn="l" rtl="0" fontAlgn="base">
              <a:spcBef>
                <a:spcPct val="20000"/>
              </a:spcBef>
              <a:spcAft>
                <a:spcPct val="0"/>
              </a:spcAft>
              <a:buChar char="»"/>
              <a:defRPr sz="2000">
                <a:solidFill>
                  <a:schemeClr val="tx1"/>
                </a:solidFill>
                <a:latin typeface="+mn-lt"/>
                <a:ea typeface="Geneva" charset="-128"/>
              </a:defRPr>
            </a:lvl9pPr>
          </a:lstStyle>
          <a:p>
            <a:pPr marL="0" indent="0" eaLnBrk="1" hangingPunct="1">
              <a:spcAft>
                <a:spcPct val="0"/>
              </a:spcAft>
              <a:buClrTx/>
              <a:buSzTx/>
              <a:buFontTx/>
              <a:buNone/>
            </a:pPr>
            <a:r>
              <a:rPr lang="en-US" sz="1600" dirty="0">
                <a:ea typeface="Geneva" pitchFamily="32" charset="-128"/>
              </a:rPr>
              <a:t>Benjamin Templeton</a:t>
            </a:r>
          </a:p>
        </p:txBody>
      </p:sp>
      <p:pic>
        <p:nvPicPr>
          <p:cNvPr id="8" name="Picture 7">
            <a:extLst>
              <a:ext uri="{FF2B5EF4-FFF2-40B4-BE49-F238E27FC236}">
                <a16:creationId xmlns:a16="http://schemas.microsoft.com/office/drawing/2014/main" id="{BCF46C53-1116-4B43-A90C-3321577C5D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138" y="1355313"/>
            <a:ext cx="1593410" cy="1057274"/>
          </a:xfrm>
          <a:prstGeom prst="rect">
            <a:avLst/>
          </a:prstGeom>
          <a:ln w="25400">
            <a:noFill/>
          </a:ln>
        </p:spPr>
      </p:pic>
    </p:spTree>
    <p:extLst>
      <p:ext uri="{BB962C8B-B14F-4D97-AF65-F5344CB8AC3E}">
        <p14:creationId xmlns:p14="http://schemas.microsoft.com/office/powerpoint/2010/main" val="2251942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E2B799-FE90-469F-AA3D-E5340B40A573}"/>
              </a:ext>
            </a:extLst>
          </p:cNvPr>
          <p:cNvSpPr>
            <a:spLocks noGrp="1"/>
          </p:cNvSpPr>
          <p:nvPr>
            <p:ph type="body" sz="quarter" idx="26"/>
          </p:nvPr>
        </p:nvSpPr>
        <p:spPr>
          <a:xfrm>
            <a:off x="274320" y="6338352"/>
            <a:ext cx="8595360" cy="153888"/>
          </a:xfrm>
        </p:spPr>
        <p:txBody>
          <a:bodyPr/>
          <a:lstStyle/>
          <a:p>
            <a:r>
              <a:rPr lang="en-US" dirty="0"/>
              <a:t>1. The Franklin Templeton Retirement Income Strategies and Expectations (RISE) survey, 2018.</a:t>
            </a:r>
          </a:p>
        </p:txBody>
      </p:sp>
      <p:sp>
        <p:nvSpPr>
          <p:cNvPr id="4" name="Slide Number Placeholder 3">
            <a:extLst>
              <a:ext uri="{FF2B5EF4-FFF2-40B4-BE49-F238E27FC236}">
                <a16:creationId xmlns:a16="http://schemas.microsoft.com/office/drawing/2014/main" id="{AA377BB9-4A41-4B89-A7D6-94CAD63CD836}"/>
              </a:ext>
            </a:extLst>
          </p:cNvPr>
          <p:cNvSpPr>
            <a:spLocks noGrp="1"/>
          </p:cNvSpPr>
          <p:nvPr>
            <p:ph type="sldNum" sz="quarter" idx="10"/>
          </p:nvPr>
        </p:nvSpPr>
        <p:spPr/>
        <p:txBody>
          <a:bodyPr/>
          <a:lstStyle/>
          <a:p>
            <a:fld id="{8DEE4CCE-E124-4EEF-808B-DF88997C2318}" type="slidenum">
              <a:rPr lang="en-US" smtClean="0"/>
              <a:t>2</a:t>
            </a:fld>
            <a:endParaRPr lang="en-US" dirty="0"/>
          </a:p>
        </p:txBody>
      </p:sp>
      <p:sp>
        <p:nvSpPr>
          <p:cNvPr id="5" name="Title 4">
            <a:extLst>
              <a:ext uri="{FF2B5EF4-FFF2-40B4-BE49-F238E27FC236}">
                <a16:creationId xmlns:a16="http://schemas.microsoft.com/office/drawing/2014/main" id="{E2EE0F10-8F19-4334-A018-34C38D09444E}"/>
              </a:ext>
            </a:extLst>
          </p:cNvPr>
          <p:cNvSpPr>
            <a:spLocks noGrp="1"/>
          </p:cNvSpPr>
          <p:nvPr>
            <p:ph type="title"/>
          </p:nvPr>
        </p:nvSpPr>
        <p:spPr/>
        <p:txBody>
          <a:bodyPr/>
          <a:lstStyle/>
          <a:p>
            <a:r>
              <a:rPr lang="en-US" dirty="0">
                <a:solidFill>
                  <a:srgbClr val="005598"/>
                </a:solidFill>
              </a:rPr>
              <a:t>Retirement Realities</a:t>
            </a:r>
            <a:endParaRPr lang="en-US" dirty="0"/>
          </a:p>
        </p:txBody>
      </p:sp>
      <p:grpSp>
        <p:nvGrpSpPr>
          <p:cNvPr id="3" name="Group 2">
            <a:extLst>
              <a:ext uri="{FF2B5EF4-FFF2-40B4-BE49-F238E27FC236}">
                <a16:creationId xmlns:a16="http://schemas.microsoft.com/office/drawing/2014/main" id="{A644DF0C-1989-4152-A8B3-F58A51AD3848}"/>
              </a:ext>
            </a:extLst>
          </p:cNvPr>
          <p:cNvGrpSpPr/>
          <p:nvPr/>
        </p:nvGrpSpPr>
        <p:grpSpPr>
          <a:xfrm>
            <a:off x="766254" y="1603871"/>
            <a:ext cx="8102258" cy="2354208"/>
            <a:chOff x="766254" y="1603871"/>
            <a:chExt cx="8102258" cy="2354208"/>
          </a:xfrm>
        </p:grpSpPr>
        <p:sp>
          <p:nvSpPr>
            <p:cNvPr id="10" name="TextBox 9">
              <a:extLst>
                <a:ext uri="{FF2B5EF4-FFF2-40B4-BE49-F238E27FC236}">
                  <a16:creationId xmlns:a16="http://schemas.microsoft.com/office/drawing/2014/main" id="{17BBFE84-DD44-408F-8495-101E25ECD30B}"/>
                </a:ext>
              </a:extLst>
            </p:cNvPr>
            <p:cNvSpPr txBox="1"/>
            <p:nvPr/>
          </p:nvSpPr>
          <p:spPr>
            <a:xfrm>
              <a:off x="766254" y="1603871"/>
              <a:ext cx="3037344" cy="1615827"/>
            </a:xfrm>
            <a:prstGeom prst="rect">
              <a:avLst/>
            </a:prstGeom>
            <a:noFill/>
          </p:spPr>
          <p:txBody>
            <a:bodyPr wrap="square" lIns="0" tIns="0" rIns="0" bIns="0" rtlCol="0">
              <a:spAutoFit/>
            </a:bodyPr>
            <a:lstStyle/>
            <a:p>
              <a:r>
                <a:rPr lang="en-US" sz="10500" b="1" dirty="0">
                  <a:solidFill>
                    <a:srgbClr val="005598"/>
                  </a:solidFill>
                  <a:latin typeface="Arial" pitchFamily="34" charset="0"/>
                  <a:cs typeface="Arial" pitchFamily="34" charset="0"/>
                </a:rPr>
                <a:t>45</a:t>
              </a:r>
              <a:r>
                <a:rPr lang="en-US" sz="8000" b="1" dirty="0">
                  <a:solidFill>
                    <a:srgbClr val="005598"/>
                  </a:solidFill>
                  <a:latin typeface="Arial" pitchFamily="34" charset="0"/>
                  <a:cs typeface="Arial" pitchFamily="34" charset="0"/>
                </a:rPr>
                <a:t>%</a:t>
              </a:r>
              <a:endParaRPr lang="en-US" sz="8000" b="1" baseline="30000" dirty="0">
                <a:solidFill>
                  <a:srgbClr val="005598"/>
                </a:solidFill>
                <a:latin typeface="Arial" pitchFamily="34" charset="0"/>
                <a:cs typeface="Arial" pitchFamily="34" charset="0"/>
              </a:endParaRPr>
            </a:p>
          </p:txBody>
        </p:sp>
        <p:sp>
          <p:nvSpPr>
            <p:cNvPr id="11" name="TextBox 10">
              <a:extLst>
                <a:ext uri="{FF2B5EF4-FFF2-40B4-BE49-F238E27FC236}">
                  <a16:creationId xmlns:a16="http://schemas.microsoft.com/office/drawing/2014/main" id="{72E81FE6-B78A-4A0C-85AC-B58D0166CAA5}"/>
                </a:ext>
              </a:extLst>
            </p:cNvPr>
            <p:cNvSpPr txBox="1"/>
            <p:nvPr/>
          </p:nvSpPr>
          <p:spPr>
            <a:xfrm>
              <a:off x="791317" y="3096305"/>
              <a:ext cx="8077195" cy="861774"/>
            </a:xfrm>
            <a:prstGeom prst="rect">
              <a:avLst/>
            </a:prstGeom>
            <a:noFill/>
          </p:spPr>
          <p:txBody>
            <a:bodyPr wrap="square" lIns="0" tIns="0" rIns="0" bIns="0" rtlCol="0">
              <a:spAutoFit/>
            </a:bodyPr>
            <a:lstStyle/>
            <a:p>
              <a:r>
                <a:rPr lang="en-US" sz="2800" dirty="0">
                  <a:solidFill>
                    <a:schemeClr val="tx1">
                      <a:lumMod val="65000"/>
                      <a:lumOff val="35000"/>
                    </a:schemeClr>
                  </a:solidFill>
                  <a:latin typeface="Arial" pitchFamily="34" charset="0"/>
                  <a:cs typeface="Arial" pitchFamily="34" charset="0"/>
                </a:rPr>
                <a:t>are </a:t>
              </a:r>
              <a:r>
                <a:rPr lang="en-US" sz="2800" b="1" dirty="0">
                  <a:solidFill>
                    <a:schemeClr val="tx1">
                      <a:lumMod val="65000"/>
                      <a:lumOff val="35000"/>
                    </a:schemeClr>
                  </a:solidFill>
                  <a:latin typeface="Arial" pitchFamily="34" charset="0"/>
                  <a:cs typeface="Arial" pitchFamily="34" charset="0"/>
                </a:rPr>
                <a:t>concerned</a:t>
              </a:r>
              <a:r>
                <a:rPr lang="en-US" sz="2800" dirty="0">
                  <a:solidFill>
                    <a:schemeClr val="tx1">
                      <a:lumMod val="65000"/>
                      <a:lumOff val="35000"/>
                    </a:schemeClr>
                  </a:solidFill>
                  <a:latin typeface="Arial" pitchFamily="34" charset="0"/>
                  <a:cs typeface="Arial" pitchFamily="34" charset="0"/>
                </a:rPr>
                <a:t> about managing their retirement </a:t>
              </a:r>
              <a:r>
                <a:rPr lang="en-US" sz="2800" b="1" dirty="0">
                  <a:solidFill>
                    <a:schemeClr val="tx1">
                      <a:lumMod val="65000"/>
                      <a:lumOff val="35000"/>
                    </a:schemeClr>
                  </a:solidFill>
                  <a:latin typeface="Arial" pitchFamily="34" charset="0"/>
                  <a:cs typeface="Arial" pitchFamily="34" charset="0"/>
                </a:rPr>
                <a:t>income</a:t>
              </a:r>
              <a:r>
                <a:rPr lang="en-US" sz="2800" dirty="0">
                  <a:solidFill>
                    <a:schemeClr val="tx1">
                      <a:lumMod val="65000"/>
                      <a:lumOff val="35000"/>
                    </a:schemeClr>
                  </a:solidFill>
                  <a:latin typeface="Arial" pitchFamily="34" charset="0"/>
                  <a:cs typeface="Arial" pitchFamily="34" charset="0"/>
                </a:rPr>
                <a:t> to meet their retirement </a:t>
              </a:r>
              <a:r>
                <a:rPr lang="en-US" sz="2800" b="1" dirty="0">
                  <a:solidFill>
                    <a:schemeClr val="tx1">
                      <a:lumMod val="65000"/>
                      <a:lumOff val="35000"/>
                    </a:schemeClr>
                  </a:solidFill>
                  <a:latin typeface="Arial" pitchFamily="34" charset="0"/>
                  <a:cs typeface="Arial" pitchFamily="34" charset="0"/>
                </a:rPr>
                <a:t>expenses</a:t>
              </a:r>
              <a:r>
                <a:rPr lang="en-US" sz="2800" dirty="0">
                  <a:solidFill>
                    <a:schemeClr val="tx1">
                      <a:lumMod val="65000"/>
                      <a:lumOff val="35000"/>
                    </a:schemeClr>
                  </a:solidFill>
                  <a:latin typeface="Arial" pitchFamily="34" charset="0"/>
                  <a:cs typeface="Arial" pitchFamily="34" charset="0"/>
                </a:rPr>
                <a:t>.</a:t>
              </a:r>
              <a:r>
                <a:rPr lang="en-US" sz="2800" b="1" baseline="30000" dirty="0">
                  <a:solidFill>
                    <a:schemeClr val="tx1">
                      <a:lumMod val="65000"/>
                      <a:lumOff val="35000"/>
                    </a:schemeClr>
                  </a:solidFill>
                  <a:latin typeface="Arial" pitchFamily="34" charset="0"/>
                  <a:cs typeface="Arial" pitchFamily="34" charset="0"/>
                </a:rPr>
                <a:t>1</a:t>
              </a:r>
            </a:p>
          </p:txBody>
        </p:sp>
      </p:grpSp>
    </p:spTree>
    <p:extLst>
      <p:ext uri="{BB962C8B-B14F-4D97-AF65-F5344CB8AC3E}">
        <p14:creationId xmlns:p14="http://schemas.microsoft.com/office/powerpoint/2010/main" val="2546215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57AF19-AF30-4ED4-896D-4328B353221C}"/>
              </a:ext>
            </a:extLst>
          </p:cNvPr>
          <p:cNvSpPr>
            <a:spLocks noGrp="1"/>
          </p:cNvSpPr>
          <p:nvPr>
            <p:ph type="body" sz="quarter" idx="26"/>
          </p:nvPr>
        </p:nvSpPr>
        <p:spPr>
          <a:xfrm>
            <a:off x="274320" y="6338352"/>
            <a:ext cx="8595360" cy="153888"/>
          </a:xfrm>
        </p:spPr>
        <p:txBody>
          <a:bodyPr/>
          <a:lstStyle/>
          <a:p>
            <a:endParaRPr lang="en-US" dirty="0"/>
          </a:p>
        </p:txBody>
      </p:sp>
      <p:sp>
        <p:nvSpPr>
          <p:cNvPr id="4" name="Slide Number Placeholder 3">
            <a:extLst>
              <a:ext uri="{FF2B5EF4-FFF2-40B4-BE49-F238E27FC236}">
                <a16:creationId xmlns:a16="http://schemas.microsoft.com/office/drawing/2014/main" id="{0A92DB29-EA8E-44F8-B09E-76632149EA02}"/>
              </a:ext>
            </a:extLst>
          </p:cNvPr>
          <p:cNvSpPr>
            <a:spLocks noGrp="1"/>
          </p:cNvSpPr>
          <p:nvPr>
            <p:ph type="sldNum" sz="quarter" idx="10"/>
          </p:nvPr>
        </p:nvSpPr>
        <p:spPr/>
        <p:txBody>
          <a:bodyPr/>
          <a:lstStyle/>
          <a:p>
            <a:fld id="{8DEE4CCE-E124-4EEF-808B-DF88997C2318}" type="slidenum">
              <a:rPr lang="en-US" smtClean="0"/>
              <a:t>29</a:t>
            </a:fld>
            <a:endParaRPr lang="en-US" dirty="0"/>
          </a:p>
        </p:txBody>
      </p:sp>
      <p:sp>
        <p:nvSpPr>
          <p:cNvPr id="5" name="Title 4">
            <a:extLst>
              <a:ext uri="{FF2B5EF4-FFF2-40B4-BE49-F238E27FC236}">
                <a16:creationId xmlns:a16="http://schemas.microsoft.com/office/drawing/2014/main" id="{CA24FC74-62FA-4623-8FF4-22C3D4AD2060}"/>
              </a:ext>
            </a:extLst>
          </p:cNvPr>
          <p:cNvSpPr>
            <a:spLocks noGrp="1"/>
          </p:cNvSpPr>
          <p:nvPr>
            <p:ph type="title"/>
          </p:nvPr>
        </p:nvSpPr>
        <p:spPr/>
        <p:txBody>
          <a:bodyPr/>
          <a:lstStyle/>
          <a:p>
            <a:r>
              <a:rPr kumimoji="1" lang="en-US" dirty="0">
                <a:solidFill>
                  <a:srgbClr val="005598"/>
                </a:solidFill>
                <a:ea typeface="Geneva" pitchFamily="80" charset="-128"/>
                <a:cs typeface="Geneva" pitchFamily="80" charset="-128"/>
              </a:rPr>
              <a:t>Hypothetical Case Study</a:t>
            </a:r>
            <a:br>
              <a:rPr kumimoji="1" lang="en-US" dirty="0">
                <a:solidFill>
                  <a:srgbClr val="005598"/>
                </a:solidFill>
                <a:ea typeface="Geneva" pitchFamily="80" charset="-128"/>
                <a:cs typeface="Geneva" pitchFamily="80" charset="-128"/>
              </a:rPr>
            </a:br>
            <a:endParaRPr lang="en-US" dirty="0"/>
          </a:p>
        </p:txBody>
      </p:sp>
      <p:sp>
        <p:nvSpPr>
          <p:cNvPr id="7" name="Rectangle 3">
            <a:extLst>
              <a:ext uri="{FF2B5EF4-FFF2-40B4-BE49-F238E27FC236}">
                <a16:creationId xmlns:a16="http://schemas.microsoft.com/office/drawing/2014/main" id="{038CD5F5-9846-4EAF-A6FB-0F9EDA14810C}"/>
              </a:ext>
            </a:extLst>
          </p:cNvPr>
          <p:cNvSpPr txBox="1">
            <a:spLocks noChangeArrowheads="1"/>
          </p:cNvSpPr>
          <p:nvPr/>
        </p:nvSpPr>
        <p:spPr bwMode="gray">
          <a:xfrm>
            <a:off x="234925" y="2470509"/>
            <a:ext cx="2056099" cy="42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198438" indent="-198438" algn="l" rtl="0" eaLnBrk="0" fontAlgn="base" hangingPunct="0">
              <a:spcBef>
                <a:spcPct val="0"/>
              </a:spcBef>
              <a:spcAft>
                <a:spcPct val="25000"/>
              </a:spcAft>
              <a:buClr>
                <a:srgbClr val="E3781E"/>
              </a:buClr>
              <a:buSzPct val="115000"/>
              <a:buChar char="•"/>
              <a:defRPr sz="2400">
                <a:solidFill>
                  <a:srgbClr val="000000"/>
                </a:solidFill>
                <a:latin typeface="+mn-lt"/>
                <a:ea typeface="ＭＳ Ｐゴシック" charset="0"/>
                <a:cs typeface="Geneva" charset="-128"/>
              </a:defRPr>
            </a:lvl1pPr>
            <a:lvl2pPr marL="742950" indent="-285750" algn="l" rtl="0" eaLnBrk="0" fontAlgn="base" hangingPunct="0">
              <a:spcBef>
                <a:spcPct val="0"/>
              </a:spcBef>
              <a:spcAft>
                <a:spcPct val="25000"/>
              </a:spcAft>
              <a:buSzPct val="115000"/>
              <a:buChar char="–"/>
              <a:defRPr sz="2200">
                <a:solidFill>
                  <a:srgbClr val="000000"/>
                </a:solidFill>
                <a:latin typeface="+mn-lt"/>
                <a:ea typeface="Geneva" charset="-128"/>
                <a:cs typeface="Geneva" charset="-128"/>
              </a:defRPr>
            </a:lvl2pPr>
            <a:lvl3pPr marL="1143000" indent="-228600" algn="l" rtl="0" eaLnBrk="0" fontAlgn="base" hangingPunct="0">
              <a:spcBef>
                <a:spcPct val="20000"/>
              </a:spcBef>
              <a:spcAft>
                <a:spcPct val="0"/>
              </a:spcAft>
              <a:buChar char="•"/>
              <a:defRPr sz="2000">
                <a:solidFill>
                  <a:srgbClr val="000000"/>
                </a:solidFill>
                <a:latin typeface="+mn-lt"/>
                <a:ea typeface="Geneva" charset="-128"/>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Geneva" charset="-128"/>
              </a:defRPr>
            </a:lvl6pPr>
            <a:lvl7pPr marL="2971800" indent="-228600" algn="l" rtl="0" fontAlgn="base">
              <a:spcBef>
                <a:spcPct val="20000"/>
              </a:spcBef>
              <a:spcAft>
                <a:spcPct val="0"/>
              </a:spcAft>
              <a:buChar char="»"/>
              <a:defRPr sz="2000">
                <a:solidFill>
                  <a:schemeClr val="tx1"/>
                </a:solidFill>
                <a:latin typeface="+mn-lt"/>
                <a:ea typeface="Geneva" charset="-128"/>
              </a:defRPr>
            </a:lvl7pPr>
            <a:lvl8pPr marL="3429000" indent="-228600" algn="l" rtl="0" fontAlgn="base">
              <a:spcBef>
                <a:spcPct val="20000"/>
              </a:spcBef>
              <a:spcAft>
                <a:spcPct val="0"/>
              </a:spcAft>
              <a:buChar char="»"/>
              <a:defRPr sz="2000">
                <a:solidFill>
                  <a:schemeClr val="tx1"/>
                </a:solidFill>
                <a:latin typeface="+mn-lt"/>
                <a:ea typeface="Geneva" charset="-128"/>
              </a:defRPr>
            </a:lvl8pPr>
            <a:lvl9pPr marL="3886200" indent="-228600" algn="l" rtl="0" fontAlgn="base">
              <a:spcBef>
                <a:spcPct val="20000"/>
              </a:spcBef>
              <a:spcAft>
                <a:spcPct val="0"/>
              </a:spcAft>
              <a:buChar char="»"/>
              <a:defRPr sz="2000">
                <a:solidFill>
                  <a:schemeClr val="tx1"/>
                </a:solidFill>
                <a:latin typeface="+mn-lt"/>
                <a:ea typeface="Geneva" charset="-128"/>
              </a:defRPr>
            </a:lvl9pPr>
          </a:lstStyle>
          <a:p>
            <a:pPr marL="0" indent="0" eaLnBrk="1" hangingPunct="1">
              <a:spcAft>
                <a:spcPct val="0"/>
              </a:spcAft>
              <a:buClrTx/>
              <a:buSzTx/>
              <a:buFontTx/>
              <a:buNone/>
            </a:pPr>
            <a:r>
              <a:rPr lang="en-US" sz="1600" dirty="0">
                <a:ea typeface="Geneva" pitchFamily="32" charset="-128"/>
              </a:rPr>
              <a:t>Benjamin Templeton</a:t>
            </a:r>
          </a:p>
        </p:txBody>
      </p:sp>
      <p:pic>
        <p:nvPicPr>
          <p:cNvPr id="8" name="Picture 7">
            <a:extLst>
              <a:ext uri="{FF2B5EF4-FFF2-40B4-BE49-F238E27FC236}">
                <a16:creationId xmlns:a16="http://schemas.microsoft.com/office/drawing/2014/main" id="{BCF46C53-1116-4B43-A90C-3321577C5D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138" y="1355313"/>
            <a:ext cx="1593410" cy="1057274"/>
          </a:xfrm>
          <a:prstGeom prst="rect">
            <a:avLst/>
          </a:prstGeom>
          <a:ln w="25400">
            <a:noFill/>
          </a:ln>
        </p:spPr>
      </p:pic>
      <p:pic>
        <p:nvPicPr>
          <p:cNvPr id="17" name="Picture 3">
            <a:extLst>
              <a:ext uri="{FF2B5EF4-FFF2-40B4-BE49-F238E27FC236}">
                <a16:creationId xmlns:a16="http://schemas.microsoft.com/office/drawing/2014/main" id="{C2F6DBBE-CAC3-44C1-B7BE-08277D41ADE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648868" y="1351124"/>
            <a:ext cx="5837459" cy="4510763"/>
          </a:xfrm>
          <a:prstGeom prst="rect">
            <a:avLst/>
          </a:prstGeom>
          <a:solidFill>
            <a:srgbClr val="FFFFFF"/>
          </a:solidFill>
          <a:ln w="3175">
            <a:solidFill>
              <a:srgbClr val="FFFFFF">
                <a:lumMod val="75000"/>
              </a:srgbClr>
            </a:solidFill>
            <a:miter lim="800000"/>
          </a:ln>
          <a:effectLst>
            <a:outerShdw blurRad="152400" dist="38100" dir="2700000" algn="tl" rotWithShape="0">
              <a:srgbClr val="000000">
                <a:lumMod val="75000"/>
                <a:lumOff val="25000"/>
                <a:alpha val="40000"/>
              </a:srgbClr>
            </a:outerShdw>
          </a:effectLst>
          <a:extLst/>
        </p:spPr>
      </p:pic>
      <p:grpSp>
        <p:nvGrpSpPr>
          <p:cNvPr id="18" name="Group 17">
            <a:extLst>
              <a:ext uri="{FF2B5EF4-FFF2-40B4-BE49-F238E27FC236}">
                <a16:creationId xmlns:a16="http://schemas.microsoft.com/office/drawing/2014/main" id="{29AF5AF2-7F3C-4A10-B3A8-4A323BC5068B}"/>
              </a:ext>
            </a:extLst>
          </p:cNvPr>
          <p:cNvGrpSpPr/>
          <p:nvPr/>
        </p:nvGrpSpPr>
        <p:grpSpPr>
          <a:xfrm>
            <a:off x="6742991" y="1485666"/>
            <a:ext cx="1598476" cy="726572"/>
            <a:chOff x="5831783" y="1758336"/>
            <a:chExt cx="1598476" cy="726572"/>
          </a:xfrm>
        </p:grpSpPr>
        <p:sp>
          <p:nvSpPr>
            <p:cNvPr id="19" name="Text Box 20">
              <a:extLst>
                <a:ext uri="{FF2B5EF4-FFF2-40B4-BE49-F238E27FC236}">
                  <a16:creationId xmlns:a16="http://schemas.microsoft.com/office/drawing/2014/main" id="{C54403B9-49D4-4B2A-8481-D13CD1F39200}"/>
                </a:ext>
              </a:extLst>
            </p:cNvPr>
            <p:cNvSpPr txBox="1">
              <a:spLocks noChangeArrowheads="1"/>
            </p:cNvSpPr>
            <p:nvPr/>
          </p:nvSpPr>
          <p:spPr bwMode="auto">
            <a:xfrm>
              <a:off x="5849184" y="1758336"/>
              <a:ext cx="72006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eaLnBrk="1" hangingPunct="1"/>
              <a:r>
                <a:rPr lang="en-US" sz="1050" b="1" dirty="0">
                  <a:solidFill>
                    <a:srgbClr val="000000"/>
                  </a:solidFill>
                  <a:latin typeface="Freestyle Script" pitchFamily="66" charset="0"/>
                </a:rPr>
                <a:t>Ben Templeton</a:t>
              </a:r>
            </a:p>
          </p:txBody>
        </p:sp>
        <p:sp>
          <p:nvSpPr>
            <p:cNvPr id="20" name="Text Box 20">
              <a:extLst>
                <a:ext uri="{FF2B5EF4-FFF2-40B4-BE49-F238E27FC236}">
                  <a16:creationId xmlns:a16="http://schemas.microsoft.com/office/drawing/2014/main" id="{EAF432F9-4258-4672-8E87-2B7D2FF00E81}"/>
                </a:ext>
              </a:extLst>
            </p:cNvPr>
            <p:cNvSpPr txBox="1">
              <a:spLocks noChangeArrowheads="1"/>
            </p:cNvSpPr>
            <p:nvPr/>
          </p:nvSpPr>
          <p:spPr bwMode="auto">
            <a:xfrm>
              <a:off x="5837978" y="1916563"/>
              <a:ext cx="553357"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eaLnBrk="1" hangingPunct="1"/>
              <a:r>
                <a:rPr lang="en-US" sz="1050" b="1" dirty="0">
                  <a:solidFill>
                    <a:srgbClr val="000000"/>
                  </a:solidFill>
                  <a:latin typeface="Freestyle Script" pitchFamily="66" charset="0"/>
                </a:rPr>
                <a:t>10/23/18</a:t>
              </a:r>
            </a:p>
          </p:txBody>
        </p:sp>
        <p:sp>
          <p:nvSpPr>
            <p:cNvPr id="21" name="Text Box 20">
              <a:extLst>
                <a:ext uri="{FF2B5EF4-FFF2-40B4-BE49-F238E27FC236}">
                  <a16:creationId xmlns:a16="http://schemas.microsoft.com/office/drawing/2014/main" id="{8BCE79DD-9D34-4507-8F02-1083FB84E559}"/>
                </a:ext>
              </a:extLst>
            </p:cNvPr>
            <p:cNvSpPr txBox="1">
              <a:spLocks noChangeArrowheads="1"/>
            </p:cNvSpPr>
            <p:nvPr/>
          </p:nvSpPr>
          <p:spPr bwMode="auto">
            <a:xfrm>
              <a:off x="6767097" y="1913454"/>
              <a:ext cx="553357"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eaLnBrk="1" hangingPunct="1"/>
              <a:r>
                <a:rPr lang="en-US" sz="1050" b="1" dirty="0">
                  <a:solidFill>
                    <a:srgbClr val="000000"/>
                  </a:solidFill>
                  <a:latin typeface="Freestyle Script" pitchFamily="66" charset="0"/>
                </a:rPr>
                <a:t>10/23/19</a:t>
              </a:r>
            </a:p>
          </p:txBody>
        </p:sp>
        <p:sp>
          <p:nvSpPr>
            <p:cNvPr id="22" name="Text Box 20">
              <a:extLst>
                <a:ext uri="{FF2B5EF4-FFF2-40B4-BE49-F238E27FC236}">
                  <a16:creationId xmlns:a16="http://schemas.microsoft.com/office/drawing/2014/main" id="{9FA723D5-2A9F-4B22-89E3-ECF087378163}"/>
                </a:ext>
              </a:extLst>
            </p:cNvPr>
            <p:cNvSpPr txBox="1">
              <a:spLocks noChangeArrowheads="1"/>
            </p:cNvSpPr>
            <p:nvPr/>
          </p:nvSpPr>
          <p:spPr bwMode="auto">
            <a:xfrm>
              <a:off x="5842221" y="2068619"/>
              <a:ext cx="55496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eaLnBrk="1" hangingPunct="1"/>
              <a:r>
                <a:rPr lang="en-US" sz="1050" b="1" dirty="0">
                  <a:solidFill>
                    <a:srgbClr val="000000"/>
                  </a:solidFill>
                  <a:latin typeface="Freestyle Script" pitchFamily="66" charset="0"/>
                </a:rPr>
                <a:t>Joe Smith</a:t>
              </a:r>
            </a:p>
          </p:txBody>
        </p:sp>
        <p:sp>
          <p:nvSpPr>
            <p:cNvPr id="23" name="Text Box 20">
              <a:extLst>
                <a:ext uri="{FF2B5EF4-FFF2-40B4-BE49-F238E27FC236}">
                  <a16:creationId xmlns:a16="http://schemas.microsoft.com/office/drawing/2014/main" id="{774313BA-B062-4DA0-9766-35088346080D}"/>
                </a:ext>
              </a:extLst>
            </p:cNvPr>
            <p:cNvSpPr txBox="1">
              <a:spLocks noChangeArrowheads="1"/>
            </p:cNvSpPr>
            <p:nvPr/>
          </p:nvSpPr>
          <p:spPr bwMode="auto">
            <a:xfrm>
              <a:off x="5831783" y="2230992"/>
              <a:ext cx="46038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eaLnBrk="1" hangingPunct="1"/>
              <a:r>
                <a:rPr lang="en-US" sz="1050" b="1" dirty="0">
                  <a:solidFill>
                    <a:srgbClr val="000000"/>
                  </a:solidFill>
                  <a:latin typeface="Freestyle Script" pitchFamily="66" charset="0"/>
                </a:rPr>
                <a:t>1/1/20</a:t>
              </a:r>
            </a:p>
          </p:txBody>
        </p:sp>
        <p:sp>
          <p:nvSpPr>
            <p:cNvPr id="24" name="Text Box 20">
              <a:extLst>
                <a:ext uri="{FF2B5EF4-FFF2-40B4-BE49-F238E27FC236}">
                  <a16:creationId xmlns:a16="http://schemas.microsoft.com/office/drawing/2014/main" id="{206B2403-5974-4BF9-8863-A26C7F570233}"/>
                </a:ext>
              </a:extLst>
            </p:cNvPr>
            <p:cNvSpPr txBox="1">
              <a:spLocks noChangeArrowheads="1"/>
            </p:cNvSpPr>
            <p:nvPr/>
          </p:nvSpPr>
          <p:spPr bwMode="auto">
            <a:xfrm>
              <a:off x="6657290" y="2073208"/>
              <a:ext cx="7729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eaLnBrk="1" hangingPunct="1"/>
              <a:r>
                <a:rPr lang="en-US" sz="1000" b="1" dirty="0">
                  <a:solidFill>
                    <a:srgbClr val="000000"/>
                  </a:solidFill>
                  <a:latin typeface="Freestyle Script" pitchFamily="66" charset="0"/>
                </a:rPr>
                <a:t>(123) 456-7890</a:t>
              </a:r>
            </a:p>
          </p:txBody>
        </p:sp>
      </p:grpSp>
      <p:sp>
        <p:nvSpPr>
          <p:cNvPr id="25" name="Text Placeholder 5">
            <a:extLst>
              <a:ext uri="{FF2B5EF4-FFF2-40B4-BE49-F238E27FC236}">
                <a16:creationId xmlns:a16="http://schemas.microsoft.com/office/drawing/2014/main" id="{F93442A8-29E1-4B78-A334-AF79390DD20C}"/>
              </a:ext>
            </a:extLst>
          </p:cNvPr>
          <p:cNvSpPr txBox="1">
            <a:spLocks/>
          </p:cNvSpPr>
          <p:nvPr/>
        </p:nvSpPr>
        <p:spPr>
          <a:xfrm>
            <a:off x="274320" y="559666"/>
            <a:ext cx="6400800" cy="365760"/>
          </a:xfrm>
          <a:prstGeom prst="rect">
            <a:avLst/>
          </a:prstGeom>
        </p:spPr>
        <p:txBody>
          <a:bodyPr l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pl-PL" sz="2000" dirty="0"/>
              <a:t>Personal Assessment</a:t>
            </a:r>
            <a:endParaRPr lang="en-US" sz="2000" dirty="0"/>
          </a:p>
        </p:txBody>
      </p:sp>
    </p:spTree>
    <p:extLst>
      <p:ext uri="{BB962C8B-B14F-4D97-AF65-F5344CB8AC3E}">
        <p14:creationId xmlns:p14="http://schemas.microsoft.com/office/powerpoint/2010/main" val="2209033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a:extLst>
              <a:ext uri="{FF2B5EF4-FFF2-40B4-BE49-F238E27FC236}">
                <a16:creationId xmlns:a16="http://schemas.microsoft.com/office/drawing/2014/main" id="{FE9799D1-2027-41B5-9AC8-38966CF801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648868" y="1351124"/>
            <a:ext cx="5837459" cy="4510763"/>
          </a:xfrm>
          <a:prstGeom prst="rect">
            <a:avLst/>
          </a:prstGeom>
          <a:solidFill>
            <a:srgbClr val="FFFFFF"/>
          </a:solidFill>
          <a:ln w="3175">
            <a:solidFill>
              <a:srgbClr val="FFFFFF">
                <a:lumMod val="75000"/>
              </a:srgbClr>
            </a:solidFill>
            <a:miter lim="800000"/>
          </a:ln>
          <a:effectLst>
            <a:outerShdw blurRad="152400" dist="38100" dir="2700000" algn="tl" rotWithShape="0">
              <a:srgbClr val="000000">
                <a:lumMod val="75000"/>
                <a:lumOff val="25000"/>
                <a:alpha val="40000"/>
              </a:srgbClr>
            </a:outerShdw>
          </a:effectLst>
          <a:extLst/>
        </p:spPr>
      </p:pic>
      <p:grpSp>
        <p:nvGrpSpPr>
          <p:cNvPr id="26" name="Group 25">
            <a:extLst>
              <a:ext uri="{FF2B5EF4-FFF2-40B4-BE49-F238E27FC236}">
                <a16:creationId xmlns:a16="http://schemas.microsoft.com/office/drawing/2014/main" id="{81F1112C-136F-49FE-B10D-DE8A25350934}"/>
              </a:ext>
            </a:extLst>
          </p:cNvPr>
          <p:cNvGrpSpPr/>
          <p:nvPr/>
        </p:nvGrpSpPr>
        <p:grpSpPr>
          <a:xfrm>
            <a:off x="6742991" y="1485666"/>
            <a:ext cx="1598476" cy="726572"/>
            <a:chOff x="5831783" y="1758336"/>
            <a:chExt cx="1598476" cy="726572"/>
          </a:xfrm>
        </p:grpSpPr>
        <p:sp>
          <p:nvSpPr>
            <p:cNvPr id="27" name="Text Box 20">
              <a:extLst>
                <a:ext uri="{FF2B5EF4-FFF2-40B4-BE49-F238E27FC236}">
                  <a16:creationId xmlns:a16="http://schemas.microsoft.com/office/drawing/2014/main" id="{10AD3D0C-549B-4FF0-AB62-28EB981EDC01}"/>
                </a:ext>
              </a:extLst>
            </p:cNvPr>
            <p:cNvSpPr txBox="1">
              <a:spLocks noChangeArrowheads="1"/>
            </p:cNvSpPr>
            <p:nvPr/>
          </p:nvSpPr>
          <p:spPr bwMode="auto">
            <a:xfrm>
              <a:off x="5849184" y="1758336"/>
              <a:ext cx="72006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eaLnBrk="1" hangingPunct="1"/>
              <a:r>
                <a:rPr lang="en-US" sz="1050" b="1" dirty="0">
                  <a:solidFill>
                    <a:srgbClr val="000000"/>
                  </a:solidFill>
                  <a:latin typeface="Freestyle Script" pitchFamily="66" charset="0"/>
                </a:rPr>
                <a:t>Ben Templeton</a:t>
              </a:r>
            </a:p>
          </p:txBody>
        </p:sp>
        <p:sp>
          <p:nvSpPr>
            <p:cNvPr id="28" name="Text Box 20">
              <a:extLst>
                <a:ext uri="{FF2B5EF4-FFF2-40B4-BE49-F238E27FC236}">
                  <a16:creationId xmlns:a16="http://schemas.microsoft.com/office/drawing/2014/main" id="{631A3A61-BCCD-4824-8F50-3325B7B37AFF}"/>
                </a:ext>
              </a:extLst>
            </p:cNvPr>
            <p:cNvSpPr txBox="1">
              <a:spLocks noChangeArrowheads="1"/>
            </p:cNvSpPr>
            <p:nvPr/>
          </p:nvSpPr>
          <p:spPr bwMode="auto">
            <a:xfrm>
              <a:off x="5837978" y="1916563"/>
              <a:ext cx="553357"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eaLnBrk="1" hangingPunct="1"/>
              <a:r>
                <a:rPr lang="en-US" sz="1050" b="1" dirty="0">
                  <a:solidFill>
                    <a:srgbClr val="000000"/>
                  </a:solidFill>
                  <a:latin typeface="Freestyle Script" pitchFamily="66" charset="0"/>
                </a:rPr>
                <a:t>10/23/18</a:t>
              </a:r>
            </a:p>
          </p:txBody>
        </p:sp>
        <p:sp>
          <p:nvSpPr>
            <p:cNvPr id="29" name="Text Box 20">
              <a:extLst>
                <a:ext uri="{FF2B5EF4-FFF2-40B4-BE49-F238E27FC236}">
                  <a16:creationId xmlns:a16="http://schemas.microsoft.com/office/drawing/2014/main" id="{B6516A0C-2D21-4F1D-AD02-B208B04AE412}"/>
                </a:ext>
              </a:extLst>
            </p:cNvPr>
            <p:cNvSpPr txBox="1">
              <a:spLocks noChangeArrowheads="1"/>
            </p:cNvSpPr>
            <p:nvPr/>
          </p:nvSpPr>
          <p:spPr bwMode="auto">
            <a:xfrm>
              <a:off x="6767097" y="1913454"/>
              <a:ext cx="553357"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eaLnBrk="1" hangingPunct="1"/>
              <a:r>
                <a:rPr lang="en-US" sz="1050" b="1" dirty="0">
                  <a:solidFill>
                    <a:srgbClr val="000000"/>
                  </a:solidFill>
                  <a:latin typeface="Freestyle Script" pitchFamily="66" charset="0"/>
                </a:rPr>
                <a:t>10/23/19</a:t>
              </a:r>
            </a:p>
          </p:txBody>
        </p:sp>
        <p:sp>
          <p:nvSpPr>
            <p:cNvPr id="30" name="Text Box 20">
              <a:extLst>
                <a:ext uri="{FF2B5EF4-FFF2-40B4-BE49-F238E27FC236}">
                  <a16:creationId xmlns:a16="http://schemas.microsoft.com/office/drawing/2014/main" id="{F32264C0-9810-4DED-AD53-3082B12471F8}"/>
                </a:ext>
              </a:extLst>
            </p:cNvPr>
            <p:cNvSpPr txBox="1">
              <a:spLocks noChangeArrowheads="1"/>
            </p:cNvSpPr>
            <p:nvPr/>
          </p:nvSpPr>
          <p:spPr bwMode="auto">
            <a:xfrm>
              <a:off x="5842221" y="2068619"/>
              <a:ext cx="55496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eaLnBrk="1" hangingPunct="1"/>
              <a:r>
                <a:rPr lang="en-US" sz="1050" b="1" dirty="0">
                  <a:solidFill>
                    <a:srgbClr val="000000"/>
                  </a:solidFill>
                  <a:latin typeface="Freestyle Script" pitchFamily="66" charset="0"/>
                </a:rPr>
                <a:t>Joe Smith</a:t>
              </a:r>
            </a:p>
          </p:txBody>
        </p:sp>
        <p:sp>
          <p:nvSpPr>
            <p:cNvPr id="31" name="Text Box 20">
              <a:extLst>
                <a:ext uri="{FF2B5EF4-FFF2-40B4-BE49-F238E27FC236}">
                  <a16:creationId xmlns:a16="http://schemas.microsoft.com/office/drawing/2014/main" id="{807196BA-60D0-4ADA-9190-1E7476A0B24D}"/>
                </a:ext>
              </a:extLst>
            </p:cNvPr>
            <p:cNvSpPr txBox="1">
              <a:spLocks noChangeArrowheads="1"/>
            </p:cNvSpPr>
            <p:nvPr/>
          </p:nvSpPr>
          <p:spPr bwMode="auto">
            <a:xfrm>
              <a:off x="5831783" y="2230992"/>
              <a:ext cx="46038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eaLnBrk="1" hangingPunct="1"/>
              <a:r>
                <a:rPr lang="en-US" sz="1050" b="1" dirty="0">
                  <a:solidFill>
                    <a:srgbClr val="000000"/>
                  </a:solidFill>
                  <a:latin typeface="Freestyle Script" pitchFamily="66" charset="0"/>
                </a:rPr>
                <a:t>1/1/20</a:t>
              </a:r>
            </a:p>
          </p:txBody>
        </p:sp>
        <p:sp>
          <p:nvSpPr>
            <p:cNvPr id="32" name="Text Box 20">
              <a:extLst>
                <a:ext uri="{FF2B5EF4-FFF2-40B4-BE49-F238E27FC236}">
                  <a16:creationId xmlns:a16="http://schemas.microsoft.com/office/drawing/2014/main" id="{31D4A198-B665-423C-AA8E-97DF767C7722}"/>
                </a:ext>
              </a:extLst>
            </p:cNvPr>
            <p:cNvSpPr txBox="1">
              <a:spLocks noChangeArrowheads="1"/>
            </p:cNvSpPr>
            <p:nvPr/>
          </p:nvSpPr>
          <p:spPr bwMode="auto">
            <a:xfrm>
              <a:off x="6657290" y="2073208"/>
              <a:ext cx="7729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eaLnBrk="1" hangingPunct="1"/>
              <a:r>
                <a:rPr lang="en-US" sz="1000" b="1" dirty="0">
                  <a:solidFill>
                    <a:srgbClr val="000000"/>
                  </a:solidFill>
                  <a:latin typeface="Freestyle Script" pitchFamily="66" charset="0"/>
                </a:rPr>
                <a:t>(123) 456-7890</a:t>
              </a:r>
            </a:p>
          </p:txBody>
        </p:sp>
      </p:grpSp>
      <p:sp>
        <p:nvSpPr>
          <p:cNvPr id="2" name="Text Placeholder 1">
            <a:extLst>
              <a:ext uri="{FF2B5EF4-FFF2-40B4-BE49-F238E27FC236}">
                <a16:creationId xmlns:a16="http://schemas.microsoft.com/office/drawing/2014/main" id="{F457AF19-AF30-4ED4-896D-4328B353221C}"/>
              </a:ext>
            </a:extLst>
          </p:cNvPr>
          <p:cNvSpPr>
            <a:spLocks noGrp="1"/>
          </p:cNvSpPr>
          <p:nvPr>
            <p:ph type="body" sz="quarter" idx="26"/>
          </p:nvPr>
        </p:nvSpPr>
        <p:spPr>
          <a:xfrm>
            <a:off x="274320" y="6338352"/>
            <a:ext cx="8595360" cy="153888"/>
          </a:xfrm>
        </p:spPr>
        <p:txBody>
          <a:bodyPr/>
          <a:lstStyle/>
          <a:p>
            <a:endParaRPr lang="en-US" dirty="0"/>
          </a:p>
        </p:txBody>
      </p:sp>
      <p:sp>
        <p:nvSpPr>
          <p:cNvPr id="4" name="Slide Number Placeholder 3">
            <a:extLst>
              <a:ext uri="{FF2B5EF4-FFF2-40B4-BE49-F238E27FC236}">
                <a16:creationId xmlns:a16="http://schemas.microsoft.com/office/drawing/2014/main" id="{0A92DB29-EA8E-44F8-B09E-76632149EA02}"/>
              </a:ext>
            </a:extLst>
          </p:cNvPr>
          <p:cNvSpPr>
            <a:spLocks noGrp="1"/>
          </p:cNvSpPr>
          <p:nvPr>
            <p:ph type="sldNum" sz="quarter" idx="10"/>
          </p:nvPr>
        </p:nvSpPr>
        <p:spPr/>
        <p:txBody>
          <a:bodyPr/>
          <a:lstStyle/>
          <a:p>
            <a:fld id="{8DEE4CCE-E124-4EEF-808B-DF88997C2318}" type="slidenum">
              <a:rPr lang="en-US" smtClean="0"/>
              <a:t>30</a:t>
            </a:fld>
            <a:endParaRPr lang="en-US" dirty="0"/>
          </a:p>
        </p:txBody>
      </p:sp>
      <p:sp>
        <p:nvSpPr>
          <p:cNvPr id="5" name="Title 4">
            <a:extLst>
              <a:ext uri="{FF2B5EF4-FFF2-40B4-BE49-F238E27FC236}">
                <a16:creationId xmlns:a16="http://schemas.microsoft.com/office/drawing/2014/main" id="{CA24FC74-62FA-4623-8FF4-22C3D4AD2060}"/>
              </a:ext>
            </a:extLst>
          </p:cNvPr>
          <p:cNvSpPr>
            <a:spLocks noGrp="1"/>
          </p:cNvSpPr>
          <p:nvPr>
            <p:ph type="title"/>
          </p:nvPr>
        </p:nvSpPr>
        <p:spPr/>
        <p:txBody>
          <a:bodyPr/>
          <a:lstStyle/>
          <a:p>
            <a:r>
              <a:rPr kumimoji="1" lang="en-US" dirty="0">
                <a:solidFill>
                  <a:srgbClr val="005598"/>
                </a:solidFill>
                <a:ea typeface="Geneva" pitchFamily="80" charset="-128"/>
                <a:cs typeface="Geneva" pitchFamily="80" charset="-128"/>
              </a:rPr>
              <a:t>Hypothetical Case Study</a:t>
            </a:r>
            <a:br>
              <a:rPr kumimoji="1" lang="en-US" dirty="0">
                <a:solidFill>
                  <a:srgbClr val="005598"/>
                </a:solidFill>
                <a:ea typeface="Geneva" pitchFamily="80" charset="-128"/>
                <a:cs typeface="Geneva" pitchFamily="80" charset="-128"/>
              </a:rPr>
            </a:br>
            <a:endParaRPr lang="en-US" dirty="0"/>
          </a:p>
        </p:txBody>
      </p:sp>
      <p:sp>
        <p:nvSpPr>
          <p:cNvPr id="7" name="Rectangle 3">
            <a:extLst>
              <a:ext uri="{FF2B5EF4-FFF2-40B4-BE49-F238E27FC236}">
                <a16:creationId xmlns:a16="http://schemas.microsoft.com/office/drawing/2014/main" id="{038CD5F5-9846-4EAF-A6FB-0F9EDA14810C}"/>
              </a:ext>
            </a:extLst>
          </p:cNvPr>
          <p:cNvSpPr txBox="1">
            <a:spLocks noChangeArrowheads="1"/>
          </p:cNvSpPr>
          <p:nvPr/>
        </p:nvSpPr>
        <p:spPr bwMode="gray">
          <a:xfrm>
            <a:off x="234925" y="2470509"/>
            <a:ext cx="2056099" cy="42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198438" indent="-198438" algn="l" rtl="0" eaLnBrk="0" fontAlgn="base" hangingPunct="0">
              <a:spcBef>
                <a:spcPct val="0"/>
              </a:spcBef>
              <a:spcAft>
                <a:spcPct val="25000"/>
              </a:spcAft>
              <a:buClr>
                <a:srgbClr val="E3781E"/>
              </a:buClr>
              <a:buSzPct val="115000"/>
              <a:buChar char="•"/>
              <a:defRPr sz="2400">
                <a:solidFill>
                  <a:srgbClr val="000000"/>
                </a:solidFill>
                <a:latin typeface="+mn-lt"/>
                <a:ea typeface="ＭＳ Ｐゴシック" charset="0"/>
                <a:cs typeface="Geneva" charset="-128"/>
              </a:defRPr>
            </a:lvl1pPr>
            <a:lvl2pPr marL="742950" indent="-285750" algn="l" rtl="0" eaLnBrk="0" fontAlgn="base" hangingPunct="0">
              <a:spcBef>
                <a:spcPct val="0"/>
              </a:spcBef>
              <a:spcAft>
                <a:spcPct val="25000"/>
              </a:spcAft>
              <a:buSzPct val="115000"/>
              <a:buChar char="–"/>
              <a:defRPr sz="2200">
                <a:solidFill>
                  <a:srgbClr val="000000"/>
                </a:solidFill>
                <a:latin typeface="+mn-lt"/>
                <a:ea typeface="Geneva" charset="-128"/>
                <a:cs typeface="Geneva" charset="-128"/>
              </a:defRPr>
            </a:lvl2pPr>
            <a:lvl3pPr marL="1143000" indent="-228600" algn="l" rtl="0" eaLnBrk="0" fontAlgn="base" hangingPunct="0">
              <a:spcBef>
                <a:spcPct val="20000"/>
              </a:spcBef>
              <a:spcAft>
                <a:spcPct val="0"/>
              </a:spcAft>
              <a:buChar char="•"/>
              <a:defRPr sz="2000">
                <a:solidFill>
                  <a:srgbClr val="000000"/>
                </a:solidFill>
                <a:latin typeface="+mn-lt"/>
                <a:ea typeface="Geneva" charset="-128"/>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Geneva" charset="-128"/>
              </a:defRPr>
            </a:lvl6pPr>
            <a:lvl7pPr marL="2971800" indent="-228600" algn="l" rtl="0" fontAlgn="base">
              <a:spcBef>
                <a:spcPct val="20000"/>
              </a:spcBef>
              <a:spcAft>
                <a:spcPct val="0"/>
              </a:spcAft>
              <a:buChar char="»"/>
              <a:defRPr sz="2000">
                <a:solidFill>
                  <a:schemeClr val="tx1"/>
                </a:solidFill>
                <a:latin typeface="+mn-lt"/>
                <a:ea typeface="Geneva" charset="-128"/>
              </a:defRPr>
            </a:lvl7pPr>
            <a:lvl8pPr marL="3429000" indent="-228600" algn="l" rtl="0" fontAlgn="base">
              <a:spcBef>
                <a:spcPct val="20000"/>
              </a:spcBef>
              <a:spcAft>
                <a:spcPct val="0"/>
              </a:spcAft>
              <a:buChar char="»"/>
              <a:defRPr sz="2000">
                <a:solidFill>
                  <a:schemeClr val="tx1"/>
                </a:solidFill>
                <a:latin typeface="+mn-lt"/>
                <a:ea typeface="Geneva" charset="-128"/>
              </a:defRPr>
            </a:lvl8pPr>
            <a:lvl9pPr marL="3886200" indent="-228600" algn="l" rtl="0" fontAlgn="base">
              <a:spcBef>
                <a:spcPct val="20000"/>
              </a:spcBef>
              <a:spcAft>
                <a:spcPct val="0"/>
              </a:spcAft>
              <a:buChar char="»"/>
              <a:defRPr sz="2000">
                <a:solidFill>
                  <a:schemeClr val="tx1"/>
                </a:solidFill>
                <a:latin typeface="+mn-lt"/>
                <a:ea typeface="Geneva" charset="-128"/>
              </a:defRPr>
            </a:lvl9pPr>
          </a:lstStyle>
          <a:p>
            <a:pPr marL="0" indent="0" eaLnBrk="1" hangingPunct="1">
              <a:spcAft>
                <a:spcPct val="0"/>
              </a:spcAft>
              <a:buClrTx/>
              <a:buSzTx/>
              <a:buFontTx/>
              <a:buNone/>
            </a:pPr>
            <a:r>
              <a:rPr lang="en-US" sz="1600" dirty="0">
                <a:ea typeface="Geneva" pitchFamily="32" charset="-128"/>
              </a:rPr>
              <a:t>Benjamin Templeton</a:t>
            </a:r>
          </a:p>
        </p:txBody>
      </p:sp>
      <p:pic>
        <p:nvPicPr>
          <p:cNvPr id="8" name="Picture 7">
            <a:extLst>
              <a:ext uri="{FF2B5EF4-FFF2-40B4-BE49-F238E27FC236}">
                <a16:creationId xmlns:a16="http://schemas.microsoft.com/office/drawing/2014/main" id="{BCF46C53-1116-4B43-A90C-3321577C5D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138" y="1355313"/>
            <a:ext cx="1593410" cy="1057274"/>
          </a:xfrm>
          <a:prstGeom prst="rect">
            <a:avLst/>
          </a:prstGeom>
          <a:ln w="25400">
            <a:noFill/>
          </a:ln>
        </p:spPr>
      </p:pic>
      <p:sp>
        <p:nvSpPr>
          <p:cNvPr id="25" name="Text Placeholder 5">
            <a:extLst>
              <a:ext uri="{FF2B5EF4-FFF2-40B4-BE49-F238E27FC236}">
                <a16:creationId xmlns:a16="http://schemas.microsoft.com/office/drawing/2014/main" id="{F93442A8-29E1-4B78-A334-AF79390DD20C}"/>
              </a:ext>
            </a:extLst>
          </p:cNvPr>
          <p:cNvSpPr txBox="1">
            <a:spLocks/>
          </p:cNvSpPr>
          <p:nvPr/>
        </p:nvSpPr>
        <p:spPr>
          <a:xfrm>
            <a:off x="274320" y="559666"/>
            <a:ext cx="6400800" cy="365760"/>
          </a:xfrm>
          <a:prstGeom prst="rect">
            <a:avLst/>
          </a:prstGeom>
        </p:spPr>
        <p:txBody>
          <a:bodyPr l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pl-PL" sz="2000" dirty="0"/>
              <a:t>Personal Assessment</a:t>
            </a:r>
            <a:endParaRPr lang="en-US" sz="2000" dirty="0"/>
          </a:p>
        </p:txBody>
      </p:sp>
      <p:sp>
        <p:nvSpPr>
          <p:cNvPr id="34" name="Rectangle 33">
            <a:extLst>
              <a:ext uri="{FF2B5EF4-FFF2-40B4-BE49-F238E27FC236}">
                <a16:creationId xmlns:a16="http://schemas.microsoft.com/office/drawing/2014/main" id="{3AA00E6D-67F3-4DF9-A068-7C70C6671AE8}"/>
              </a:ext>
            </a:extLst>
          </p:cNvPr>
          <p:cNvSpPr/>
          <p:nvPr/>
        </p:nvSpPr>
        <p:spPr>
          <a:xfrm>
            <a:off x="8060339" y="2864866"/>
            <a:ext cx="65" cy="184666"/>
          </a:xfrm>
          <a:prstGeom prst="rect">
            <a:avLst/>
          </a:prstGeom>
        </p:spPr>
        <p:txBody>
          <a:bodyPr wrap="none" lIns="0" tIns="0" rIns="0" bIns="0">
            <a:spAutoFit/>
          </a:bodyPr>
          <a:lstStyle/>
          <a:p>
            <a:pPr algn="r"/>
            <a:endParaRPr lang="en-US" sz="1200" b="1" dirty="0">
              <a:solidFill>
                <a:srgbClr val="000000"/>
              </a:solidFill>
              <a:latin typeface="Freestyle Script" pitchFamily="66" charset="0"/>
            </a:endParaRPr>
          </a:p>
        </p:txBody>
      </p:sp>
      <p:grpSp>
        <p:nvGrpSpPr>
          <p:cNvPr id="36" name="Group 35">
            <a:extLst>
              <a:ext uri="{FF2B5EF4-FFF2-40B4-BE49-F238E27FC236}">
                <a16:creationId xmlns:a16="http://schemas.microsoft.com/office/drawing/2014/main" id="{A40EBBC5-9B19-4C34-B4E5-785A5EAF1443}"/>
              </a:ext>
            </a:extLst>
          </p:cNvPr>
          <p:cNvGrpSpPr/>
          <p:nvPr/>
        </p:nvGrpSpPr>
        <p:grpSpPr>
          <a:xfrm>
            <a:off x="2784076" y="2138940"/>
            <a:ext cx="70733" cy="3100564"/>
            <a:chOff x="1638273" y="3186019"/>
            <a:chExt cx="70733" cy="3100564"/>
          </a:xfrm>
        </p:grpSpPr>
        <p:sp>
          <p:nvSpPr>
            <p:cNvPr id="37" name="Rectangle 36">
              <a:extLst>
                <a:ext uri="{FF2B5EF4-FFF2-40B4-BE49-F238E27FC236}">
                  <a16:creationId xmlns:a16="http://schemas.microsoft.com/office/drawing/2014/main" id="{E07E5A8C-69A8-479C-BDF2-DAD52EE411BD}"/>
                </a:ext>
              </a:extLst>
            </p:cNvPr>
            <p:cNvSpPr/>
            <p:nvPr/>
          </p:nvSpPr>
          <p:spPr>
            <a:xfrm>
              <a:off x="1702250" y="3186019"/>
              <a:ext cx="65" cy="215444"/>
            </a:xfrm>
            <a:prstGeom prst="rect">
              <a:avLst/>
            </a:prstGeom>
          </p:spPr>
          <p:txBody>
            <a:bodyPr wrap="none" lIns="0" tIns="0" rIns="0" bIns="0">
              <a:spAutoFit/>
            </a:bodyPr>
            <a:lstStyle/>
            <a:p>
              <a:pPr algn="r"/>
              <a:endParaRPr lang="en-US" sz="1400" b="1" dirty="0">
                <a:solidFill>
                  <a:srgbClr val="000000"/>
                </a:solidFill>
                <a:latin typeface="Freestyle Script" pitchFamily="66" charset="0"/>
              </a:endParaRPr>
            </a:p>
          </p:txBody>
        </p:sp>
        <p:sp>
          <p:nvSpPr>
            <p:cNvPr id="38" name="Rectangle 37">
              <a:extLst>
                <a:ext uri="{FF2B5EF4-FFF2-40B4-BE49-F238E27FC236}">
                  <a16:creationId xmlns:a16="http://schemas.microsoft.com/office/drawing/2014/main" id="{F798C79B-D632-4158-B3CC-074E1D8E66D9}"/>
                </a:ext>
              </a:extLst>
            </p:cNvPr>
            <p:cNvSpPr/>
            <p:nvPr/>
          </p:nvSpPr>
          <p:spPr>
            <a:xfrm>
              <a:off x="1642145" y="3357413"/>
              <a:ext cx="60914" cy="215444"/>
            </a:xfrm>
            <a:prstGeom prst="rect">
              <a:avLst/>
            </a:prstGeom>
          </p:spPr>
          <p:txBody>
            <a:bodyPr wrap="none" lIns="0" tIns="0" rIns="0" bIns="0">
              <a:spAutoFit/>
            </a:bodyPr>
            <a:lstStyle/>
            <a:p>
              <a:pPr algn="r"/>
              <a:r>
                <a:rPr lang="en-US" sz="1400" b="1" dirty="0">
                  <a:solidFill>
                    <a:srgbClr val="000000"/>
                  </a:solidFill>
                  <a:latin typeface="Freestyle Script" pitchFamily="66" charset="0"/>
                </a:rPr>
                <a:t>1</a:t>
              </a:r>
            </a:p>
          </p:txBody>
        </p:sp>
        <p:sp>
          <p:nvSpPr>
            <p:cNvPr id="39" name="Rectangle 38">
              <a:extLst>
                <a:ext uri="{FF2B5EF4-FFF2-40B4-BE49-F238E27FC236}">
                  <a16:creationId xmlns:a16="http://schemas.microsoft.com/office/drawing/2014/main" id="{B7F9EF72-6447-4180-879A-0DC3B8F90B8C}"/>
                </a:ext>
              </a:extLst>
            </p:cNvPr>
            <p:cNvSpPr/>
            <p:nvPr/>
          </p:nvSpPr>
          <p:spPr>
            <a:xfrm>
              <a:off x="1638428" y="4301757"/>
              <a:ext cx="60914" cy="215444"/>
            </a:xfrm>
            <a:prstGeom prst="rect">
              <a:avLst/>
            </a:prstGeom>
          </p:spPr>
          <p:txBody>
            <a:bodyPr wrap="none" lIns="0" tIns="0" rIns="0" bIns="0">
              <a:spAutoFit/>
            </a:bodyPr>
            <a:lstStyle/>
            <a:p>
              <a:pPr algn="r"/>
              <a:r>
                <a:rPr lang="en-US" sz="1400" b="1" dirty="0">
                  <a:solidFill>
                    <a:srgbClr val="000000"/>
                  </a:solidFill>
                  <a:latin typeface="Freestyle Script" pitchFamily="66" charset="0"/>
                </a:rPr>
                <a:t>3</a:t>
              </a:r>
            </a:p>
          </p:txBody>
        </p:sp>
        <p:sp>
          <p:nvSpPr>
            <p:cNvPr id="40" name="Rectangle 39">
              <a:extLst>
                <a:ext uri="{FF2B5EF4-FFF2-40B4-BE49-F238E27FC236}">
                  <a16:creationId xmlns:a16="http://schemas.microsoft.com/office/drawing/2014/main" id="{2E038D1D-B620-4349-AAF7-4F9373C82FC1}"/>
                </a:ext>
              </a:extLst>
            </p:cNvPr>
            <p:cNvSpPr/>
            <p:nvPr/>
          </p:nvSpPr>
          <p:spPr>
            <a:xfrm>
              <a:off x="1648092" y="4960774"/>
              <a:ext cx="60914" cy="215444"/>
            </a:xfrm>
            <a:prstGeom prst="rect">
              <a:avLst/>
            </a:prstGeom>
          </p:spPr>
          <p:txBody>
            <a:bodyPr wrap="none" lIns="0" tIns="0" rIns="0" bIns="0">
              <a:spAutoFit/>
            </a:bodyPr>
            <a:lstStyle/>
            <a:p>
              <a:pPr algn="r"/>
              <a:r>
                <a:rPr lang="en-US" sz="1400" b="1" dirty="0">
                  <a:solidFill>
                    <a:srgbClr val="000000"/>
                  </a:solidFill>
                  <a:latin typeface="Freestyle Script" pitchFamily="66" charset="0"/>
                </a:rPr>
                <a:t>3</a:t>
              </a:r>
            </a:p>
          </p:txBody>
        </p:sp>
        <p:sp>
          <p:nvSpPr>
            <p:cNvPr id="41" name="Rectangle 40">
              <a:extLst>
                <a:ext uri="{FF2B5EF4-FFF2-40B4-BE49-F238E27FC236}">
                  <a16:creationId xmlns:a16="http://schemas.microsoft.com/office/drawing/2014/main" id="{D0B5E67D-A2F1-42D6-A9CD-7BB846624195}"/>
                </a:ext>
              </a:extLst>
            </p:cNvPr>
            <p:cNvSpPr/>
            <p:nvPr/>
          </p:nvSpPr>
          <p:spPr>
            <a:xfrm>
              <a:off x="1644374" y="5115738"/>
              <a:ext cx="60914" cy="215444"/>
            </a:xfrm>
            <a:prstGeom prst="rect">
              <a:avLst/>
            </a:prstGeom>
          </p:spPr>
          <p:txBody>
            <a:bodyPr wrap="none" lIns="0" tIns="0" rIns="0" bIns="0">
              <a:spAutoFit/>
            </a:bodyPr>
            <a:lstStyle/>
            <a:p>
              <a:pPr algn="r"/>
              <a:r>
                <a:rPr lang="en-US" sz="1400" b="1" dirty="0">
                  <a:solidFill>
                    <a:srgbClr val="000000"/>
                  </a:solidFill>
                  <a:latin typeface="Freestyle Script" pitchFamily="66" charset="0"/>
                </a:rPr>
                <a:t>2</a:t>
              </a:r>
            </a:p>
          </p:txBody>
        </p:sp>
        <p:sp>
          <p:nvSpPr>
            <p:cNvPr id="42" name="Rectangle 41">
              <a:extLst>
                <a:ext uri="{FF2B5EF4-FFF2-40B4-BE49-F238E27FC236}">
                  <a16:creationId xmlns:a16="http://schemas.microsoft.com/office/drawing/2014/main" id="{776659AC-74E8-4828-B895-76EBD937FA0F}"/>
                </a:ext>
              </a:extLst>
            </p:cNvPr>
            <p:cNvSpPr/>
            <p:nvPr/>
          </p:nvSpPr>
          <p:spPr>
            <a:xfrm>
              <a:off x="1638273" y="6071139"/>
              <a:ext cx="45719" cy="215444"/>
            </a:xfrm>
            <a:prstGeom prst="rect">
              <a:avLst/>
            </a:prstGeom>
          </p:spPr>
          <p:txBody>
            <a:bodyPr wrap="square" lIns="0" tIns="0" rIns="0" bIns="0">
              <a:spAutoFit/>
            </a:bodyPr>
            <a:lstStyle/>
            <a:p>
              <a:pPr algn="r"/>
              <a:r>
                <a:rPr lang="en-US" sz="1400" b="1" dirty="0">
                  <a:solidFill>
                    <a:srgbClr val="000000"/>
                  </a:solidFill>
                  <a:latin typeface="Freestyle Script" pitchFamily="66" charset="0"/>
                </a:rPr>
                <a:t>1</a:t>
              </a:r>
            </a:p>
          </p:txBody>
        </p:sp>
        <p:sp>
          <p:nvSpPr>
            <p:cNvPr id="43" name="Rectangle 42">
              <a:extLst>
                <a:ext uri="{FF2B5EF4-FFF2-40B4-BE49-F238E27FC236}">
                  <a16:creationId xmlns:a16="http://schemas.microsoft.com/office/drawing/2014/main" id="{8847BBC0-E945-436E-AD2E-446F5D1A92F7}"/>
                </a:ext>
              </a:extLst>
            </p:cNvPr>
            <p:cNvSpPr/>
            <p:nvPr/>
          </p:nvSpPr>
          <p:spPr>
            <a:xfrm>
              <a:off x="1642145" y="3524537"/>
              <a:ext cx="60914" cy="215444"/>
            </a:xfrm>
            <a:prstGeom prst="rect">
              <a:avLst/>
            </a:prstGeom>
          </p:spPr>
          <p:txBody>
            <a:bodyPr wrap="none" lIns="0" tIns="0" rIns="0" bIns="0">
              <a:spAutoFit/>
            </a:bodyPr>
            <a:lstStyle/>
            <a:p>
              <a:pPr algn="r"/>
              <a:r>
                <a:rPr lang="en-US" sz="1400" b="1" dirty="0">
                  <a:solidFill>
                    <a:srgbClr val="000000"/>
                  </a:solidFill>
                  <a:latin typeface="Freestyle Script" pitchFamily="66" charset="0"/>
                </a:rPr>
                <a:t>2</a:t>
              </a:r>
            </a:p>
          </p:txBody>
        </p:sp>
      </p:grpSp>
      <p:sp>
        <p:nvSpPr>
          <p:cNvPr id="33" name="Rectangle 32">
            <a:extLst>
              <a:ext uri="{FF2B5EF4-FFF2-40B4-BE49-F238E27FC236}">
                <a16:creationId xmlns:a16="http://schemas.microsoft.com/office/drawing/2014/main" id="{8B7BB313-B5BF-4327-8473-743F7E7B01AC}"/>
              </a:ext>
            </a:extLst>
          </p:cNvPr>
          <p:cNvSpPr/>
          <p:nvPr/>
        </p:nvSpPr>
        <p:spPr bwMode="auto">
          <a:xfrm flipH="1" flipV="1">
            <a:off x="2602783" y="1342824"/>
            <a:ext cx="5857195" cy="4513961"/>
          </a:xfrm>
          <a:prstGeom prst="rect">
            <a:avLst/>
          </a:prstGeom>
          <a:solidFill>
            <a:srgbClr val="FFFFFF">
              <a:alpha val="7490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000000"/>
              </a:solidFill>
              <a:effectLst/>
              <a:uLnTx/>
              <a:uFillTx/>
            </a:endParaRPr>
          </a:p>
        </p:txBody>
      </p:sp>
      <p:pic>
        <p:nvPicPr>
          <p:cNvPr id="35" name="Picture 3">
            <a:extLst>
              <a:ext uri="{FF2B5EF4-FFF2-40B4-BE49-F238E27FC236}">
                <a16:creationId xmlns:a16="http://schemas.microsoft.com/office/drawing/2014/main" id="{046E7BB8-02BE-43D1-94A4-114AAC9440F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566422" y="1342385"/>
            <a:ext cx="2061514" cy="4378436"/>
          </a:xfrm>
          <a:prstGeom prst="rect">
            <a:avLst/>
          </a:prstGeom>
          <a:solidFill>
            <a:srgbClr val="FFFFFF"/>
          </a:solidFill>
          <a:ln w="9525">
            <a:solidFill>
              <a:srgbClr val="FFFFFF">
                <a:lumMod val="50000"/>
              </a:srgbClr>
            </a:solidFill>
            <a:miter lim="800000"/>
          </a:ln>
          <a:effectLst>
            <a:outerShdw blurRad="50800" dist="38100" dir="2700000" algn="tl" rotWithShape="0">
              <a:srgbClr val="000000">
                <a:lumMod val="50000"/>
                <a:lumOff val="50000"/>
                <a:alpha val="40000"/>
              </a:srgbClr>
            </a:outerShdw>
          </a:effectLst>
          <a:extLst/>
        </p:spPr>
      </p:pic>
    </p:spTree>
    <p:extLst>
      <p:ext uri="{BB962C8B-B14F-4D97-AF65-F5344CB8AC3E}">
        <p14:creationId xmlns:p14="http://schemas.microsoft.com/office/powerpoint/2010/main" val="1738740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1000" fill="hold"/>
                                        <p:tgtEl>
                                          <p:spTgt spid="35"/>
                                        </p:tgtEl>
                                        <p:attrNameLst>
                                          <p:attrName>ppt_w</p:attrName>
                                        </p:attrNameLst>
                                      </p:cBhvr>
                                      <p:tavLst>
                                        <p:tav tm="0">
                                          <p:val>
                                            <p:fltVal val="0"/>
                                          </p:val>
                                        </p:tav>
                                        <p:tav tm="100000">
                                          <p:val>
                                            <p:strVal val="#ppt_w"/>
                                          </p:val>
                                        </p:tav>
                                      </p:tavLst>
                                    </p:anim>
                                    <p:anim calcmode="lin" valueType="num">
                                      <p:cBhvr>
                                        <p:cTn id="8" dur="1000" fill="hold"/>
                                        <p:tgtEl>
                                          <p:spTgt spid="35"/>
                                        </p:tgtEl>
                                        <p:attrNameLst>
                                          <p:attrName>ppt_h</p:attrName>
                                        </p:attrNameLst>
                                      </p:cBhvr>
                                      <p:tavLst>
                                        <p:tav tm="0">
                                          <p:val>
                                            <p:fltVal val="0"/>
                                          </p:val>
                                        </p:tav>
                                        <p:tav tm="100000">
                                          <p:val>
                                            <p:strVal val="#ppt_h"/>
                                          </p:val>
                                        </p:tav>
                                      </p:tavLst>
                                    </p:anim>
                                    <p:animEffect transition="in" filter="fade">
                                      <p:cBhvr>
                                        <p:cTn id="9" dur="1000"/>
                                        <p:tgtEl>
                                          <p:spTgt spid="35"/>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wipe(left)">
                                      <p:cBhvr>
                                        <p:cTn id="13" dur="1000"/>
                                        <p:tgtEl>
                                          <p:spTgt spid="3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 name="Picture 3">
            <a:extLst>
              <a:ext uri="{FF2B5EF4-FFF2-40B4-BE49-F238E27FC236}">
                <a16:creationId xmlns:a16="http://schemas.microsoft.com/office/drawing/2014/main" id="{E564C636-5358-4204-94B5-F7EDBE795B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650128" y="1352384"/>
            <a:ext cx="5837459" cy="4510763"/>
          </a:xfrm>
          <a:prstGeom prst="rect">
            <a:avLst/>
          </a:prstGeom>
          <a:solidFill>
            <a:srgbClr val="FFFFFF"/>
          </a:solidFill>
          <a:ln w="3175">
            <a:solidFill>
              <a:srgbClr val="FFFFFF">
                <a:lumMod val="75000"/>
              </a:srgbClr>
            </a:solidFill>
            <a:miter lim="800000"/>
          </a:ln>
          <a:effectLst>
            <a:outerShdw blurRad="152400" dist="38100" dir="2700000" algn="tl" rotWithShape="0">
              <a:srgbClr val="000000">
                <a:lumMod val="75000"/>
                <a:lumOff val="25000"/>
                <a:alpha val="40000"/>
              </a:srgbClr>
            </a:outerShdw>
          </a:effectLst>
          <a:extLst/>
        </p:spPr>
      </p:pic>
      <p:grpSp>
        <p:nvGrpSpPr>
          <p:cNvPr id="237" name="Group 236">
            <a:extLst>
              <a:ext uri="{FF2B5EF4-FFF2-40B4-BE49-F238E27FC236}">
                <a16:creationId xmlns:a16="http://schemas.microsoft.com/office/drawing/2014/main" id="{E79C2F95-F38A-4268-A592-474F4E37F74A}"/>
              </a:ext>
            </a:extLst>
          </p:cNvPr>
          <p:cNvGrpSpPr/>
          <p:nvPr/>
        </p:nvGrpSpPr>
        <p:grpSpPr>
          <a:xfrm>
            <a:off x="2917578" y="2913912"/>
            <a:ext cx="64795" cy="2074797"/>
            <a:chOff x="1644211" y="3221647"/>
            <a:chExt cx="64795" cy="2074797"/>
          </a:xfrm>
        </p:grpSpPr>
        <p:sp>
          <p:nvSpPr>
            <p:cNvPr id="238" name="Rectangle 237">
              <a:extLst>
                <a:ext uri="{FF2B5EF4-FFF2-40B4-BE49-F238E27FC236}">
                  <a16:creationId xmlns:a16="http://schemas.microsoft.com/office/drawing/2014/main" id="{D47659ED-AF5B-47ED-81F3-A3C83982CFFE}"/>
                </a:ext>
              </a:extLst>
            </p:cNvPr>
            <p:cNvSpPr/>
            <p:nvPr/>
          </p:nvSpPr>
          <p:spPr>
            <a:xfrm>
              <a:off x="1649415" y="3221647"/>
              <a:ext cx="52900" cy="184666"/>
            </a:xfrm>
            <a:prstGeom prst="rect">
              <a:avLst/>
            </a:prstGeom>
          </p:spPr>
          <p:txBody>
            <a:bodyPr wrap="none" lIns="0" tIns="0" rIns="0" bIns="0">
              <a:spAutoFit/>
            </a:bodyPr>
            <a:lstStyle/>
            <a:p>
              <a:pPr algn="r"/>
              <a:r>
                <a:rPr lang="en-US" sz="1200" b="1" dirty="0">
                  <a:solidFill>
                    <a:srgbClr val="000000"/>
                  </a:solidFill>
                  <a:latin typeface="Freestyle Script" pitchFamily="66" charset="0"/>
                </a:rPr>
                <a:t>1</a:t>
              </a:r>
            </a:p>
          </p:txBody>
        </p:sp>
        <p:sp>
          <p:nvSpPr>
            <p:cNvPr id="239" name="Rectangle 238">
              <a:extLst>
                <a:ext uri="{FF2B5EF4-FFF2-40B4-BE49-F238E27FC236}">
                  <a16:creationId xmlns:a16="http://schemas.microsoft.com/office/drawing/2014/main" id="{DB360373-BBE1-4AC7-8D6A-3705653CA9A4}"/>
                </a:ext>
              </a:extLst>
            </p:cNvPr>
            <p:cNvSpPr/>
            <p:nvPr/>
          </p:nvSpPr>
          <p:spPr>
            <a:xfrm>
              <a:off x="1650159" y="3338363"/>
              <a:ext cx="52900" cy="184666"/>
            </a:xfrm>
            <a:prstGeom prst="rect">
              <a:avLst/>
            </a:prstGeom>
          </p:spPr>
          <p:txBody>
            <a:bodyPr wrap="none" lIns="0" tIns="0" rIns="0" bIns="0">
              <a:spAutoFit/>
            </a:bodyPr>
            <a:lstStyle/>
            <a:p>
              <a:pPr algn="r"/>
              <a:r>
                <a:rPr lang="en-US" sz="1200" b="1" dirty="0">
                  <a:solidFill>
                    <a:srgbClr val="000000"/>
                  </a:solidFill>
                  <a:latin typeface="Freestyle Script" pitchFamily="66" charset="0"/>
                </a:rPr>
                <a:t>2</a:t>
              </a:r>
            </a:p>
          </p:txBody>
        </p:sp>
        <p:sp>
          <p:nvSpPr>
            <p:cNvPr id="240" name="Rectangle 239">
              <a:extLst>
                <a:ext uri="{FF2B5EF4-FFF2-40B4-BE49-F238E27FC236}">
                  <a16:creationId xmlns:a16="http://schemas.microsoft.com/office/drawing/2014/main" id="{25D23054-519A-4AC9-9C05-E9F6342D3BD0}"/>
                </a:ext>
              </a:extLst>
            </p:cNvPr>
            <p:cNvSpPr/>
            <p:nvPr/>
          </p:nvSpPr>
          <p:spPr>
            <a:xfrm>
              <a:off x="1646442" y="3873896"/>
              <a:ext cx="52900" cy="184666"/>
            </a:xfrm>
            <a:prstGeom prst="rect">
              <a:avLst/>
            </a:prstGeom>
          </p:spPr>
          <p:txBody>
            <a:bodyPr wrap="none" lIns="0" tIns="0" rIns="0" bIns="0">
              <a:spAutoFit/>
            </a:bodyPr>
            <a:lstStyle/>
            <a:p>
              <a:pPr algn="r"/>
              <a:r>
                <a:rPr lang="en-US" sz="1200" b="1" dirty="0">
                  <a:solidFill>
                    <a:srgbClr val="000000"/>
                  </a:solidFill>
                  <a:latin typeface="Freestyle Script" pitchFamily="66" charset="0"/>
                </a:rPr>
                <a:t>3</a:t>
              </a:r>
            </a:p>
          </p:txBody>
        </p:sp>
        <p:sp>
          <p:nvSpPr>
            <p:cNvPr id="241" name="Rectangle 240">
              <a:extLst>
                <a:ext uri="{FF2B5EF4-FFF2-40B4-BE49-F238E27FC236}">
                  <a16:creationId xmlns:a16="http://schemas.microsoft.com/office/drawing/2014/main" id="{45874072-00E2-403C-9DE4-19ACEB4D4529}"/>
                </a:ext>
              </a:extLst>
            </p:cNvPr>
            <p:cNvSpPr/>
            <p:nvPr/>
          </p:nvSpPr>
          <p:spPr>
            <a:xfrm>
              <a:off x="1656106" y="4340639"/>
              <a:ext cx="52900" cy="184666"/>
            </a:xfrm>
            <a:prstGeom prst="rect">
              <a:avLst/>
            </a:prstGeom>
          </p:spPr>
          <p:txBody>
            <a:bodyPr wrap="none" lIns="0" tIns="0" rIns="0" bIns="0">
              <a:spAutoFit/>
            </a:bodyPr>
            <a:lstStyle/>
            <a:p>
              <a:pPr algn="r"/>
              <a:r>
                <a:rPr lang="en-US" sz="1200" b="1" dirty="0">
                  <a:solidFill>
                    <a:srgbClr val="000000"/>
                  </a:solidFill>
                  <a:latin typeface="Freestyle Script" pitchFamily="66" charset="0"/>
                </a:rPr>
                <a:t>3</a:t>
              </a:r>
            </a:p>
          </p:txBody>
        </p:sp>
        <p:sp>
          <p:nvSpPr>
            <p:cNvPr id="242" name="Rectangle 241">
              <a:extLst>
                <a:ext uri="{FF2B5EF4-FFF2-40B4-BE49-F238E27FC236}">
                  <a16:creationId xmlns:a16="http://schemas.microsoft.com/office/drawing/2014/main" id="{54414534-F543-465B-AC06-32FC0D8C6864}"/>
                </a:ext>
              </a:extLst>
            </p:cNvPr>
            <p:cNvSpPr/>
            <p:nvPr/>
          </p:nvSpPr>
          <p:spPr>
            <a:xfrm>
              <a:off x="1652388" y="4448189"/>
              <a:ext cx="52900" cy="184666"/>
            </a:xfrm>
            <a:prstGeom prst="rect">
              <a:avLst/>
            </a:prstGeom>
          </p:spPr>
          <p:txBody>
            <a:bodyPr wrap="none" lIns="0" tIns="0" rIns="0" bIns="0">
              <a:spAutoFit/>
            </a:bodyPr>
            <a:lstStyle/>
            <a:p>
              <a:pPr algn="r"/>
              <a:r>
                <a:rPr lang="en-US" sz="1200" b="1" dirty="0">
                  <a:solidFill>
                    <a:srgbClr val="000000"/>
                  </a:solidFill>
                  <a:latin typeface="Freestyle Script" pitchFamily="66" charset="0"/>
                </a:rPr>
                <a:t>2</a:t>
              </a:r>
            </a:p>
          </p:txBody>
        </p:sp>
        <p:sp>
          <p:nvSpPr>
            <p:cNvPr id="243" name="Rectangle 242">
              <a:extLst>
                <a:ext uri="{FF2B5EF4-FFF2-40B4-BE49-F238E27FC236}">
                  <a16:creationId xmlns:a16="http://schemas.microsoft.com/office/drawing/2014/main" id="{F1FF36B6-5682-4B23-8821-631C23B1FFA2}"/>
                </a:ext>
              </a:extLst>
            </p:cNvPr>
            <p:cNvSpPr/>
            <p:nvPr/>
          </p:nvSpPr>
          <p:spPr>
            <a:xfrm>
              <a:off x="1644211" y="5111778"/>
              <a:ext cx="45719" cy="184666"/>
            </a:xfrm>
            <a:prstGeom prst="rect">
              <a:avLst/>
            </a:prstGeom>
          </p:spPr>
          <p:txBody>
            <a:bodyPr wrap="square" lIns="0" tIns="0" rIns="0" bIns="0">
              <a:spAutoFit/>
            </a:bodyPr>
            <a:lstStyle/>
            <a:p>
              <a:pPr algn="r"/>
              <a:r>
                <a:rPr lang="en-US" sz="1200" b="1" dirty="0">
                  <a:solidFill>
                    <a:srgbClr val="000000"/>
                  </a:solidFill>
                  <a:latin typeface="Freestyle Script" pitchFamily="66" charset="0"/>
                </a:rPr>
                <a:t>1</a:t>
              </a:r>
            </a:p>
          </p:txBody>
        </p:sp>
      </p:grpSp>
      <p:grpSp>
        <p:nvGrpSpPr>
          <p:cNvPr id="244" name="Group 243">
            <a:extLst>
              <a:ext uri="{FF2B5EF4-FFF2-40B4-BE49-F238E27FC236}">
                <a16:creationId xmlns:a16="http://schemas.microsoft.com/office/drawing/2014/main" id="{EBDA8F15-CEFC-4C51-BCFE-B7D8687D98B3}"/>
              </a:ext>
            </a:extLst>
          </p:cNvPr>
          <p:cNvGrpSpPr/>
          <p:nvPr/>
        </p:nvGrpSpPr>
        <p:grpSpPr>
          <a:xfrm>
            <a:off x="6744251" y="1486926"/>
            <a:ext cx="1598476" cy="726572"/>
            <a:chOff x="5831783" y="1758336"/>
            <a:chExt cx="1598476" cy="726572"/>
          </a:xfrm>
        </p:grpSpPr>
        <p:sp>
          <p:nvSpPr>
            <p:cNvPr id="245" name="Text Box 20">
              <a:extLst>
                <a:ext uri="{FF2B5EF4-FFF2-40B4-BE49-F238E27FC236}">
                  <a16:creationId xmlns:a16="http://schemas.microsoft.com/office/drawing/2014/main" id="{429E5118-7A78-45E2-BAE8-B957CF4F6106}"/>
                </a:ext>
              </a:extLst>
            </p:cNvPr>
            <p:cNvSpPr txBox="1">
              <a:spLocks noChangeArrowheads="1"/>
            </p:cNvSpPr>
            <p:nvPr/>
          </p:nvSpPr>
          <p:spPr bwMode="auto">
            <a:xfrm>
              <a:off x="5849184" y="1758336"/>
              <a:ext cx="72006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eaLnBrk="1" hangingPunct="1"/>
              <a:r>
                <a:rPr lang="en-US" sz="1050" b="1" dirty="0">
                  <a:solidFill>
                    <a:srgbClr val="000000"/>
                  </a:solidFill>
                  <a:latin typeface="Freestyle Script" pitchFamily="66" charset="0"/>
                </a:rPr>
                <a:t>Ben Templeton</a:t>
              </a:r>
            </a:p>
          </p:txBody>
        </p:sp>
        <p:sp>
          <p:nvSpPr>
            <p:cNvPr id="246" name="Text Box 20">
              <a:extLst>
                <a:ext uri="{FF2B5EF4-FFF2-40B4-BE49-F238E27FC236}">
                  <a16:creationId xmlns:a16="http://schemas.microsoft.com/office/drawing/2014/main" id="{ABF67663-088B-40BB-88D7-55DEB247290E}"/>
                </a:ext>
              </a:extLst>
            </p:cNvPr>
            <p:cNvSpPr txBox="1">
              <a:spLocks noChangeArrowheads="1"/>
            </p:cNvSpPr>
            <p:nvPr/>
          </p:nvSpPr>
          <p:spPr bwMode="auto">
            <a:xfrm>
              <a:off x="5837978" y="1916563"/>
              <a:ext cx="553357"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eaLnBrk="1" hangingPunct="1"/>
              <a:r>
                <a:rPr lang="en-US" sz="1050" b="1" dirty="0">
                  <a:solidFill>
                    <a:srgbClr val="000000"/>
                  </a:solidFill>
                  <a:latin typeface="Freestyle Script" pitchFamily="66" charset="0"/>
                </a:rPr>
                <a:t>10/23/1</a:t>
              </a:r>
              <a:r>
                <a:rPr lang="pl-PL" sz="1050" b="1" dirty="0">
                  <a:solidFill>
                    <a:srgbClr val="000000"/>
                  </a:solidFill>
                  <a:latin typeface="Freestyle Script" pitchFamily="66" charset="0"/>
                </a:rPr>
                <a:t>7</a:t>
              </a:r>
              <a:endParaRPr lang="en-US" sz="1050" b="1" dirty="0">
                <a:solidFill>
                  <a:srgbClr val="000000"/>
                </a:solidFill>
                <a:latin typeface="Freestyle Script" pitchFamily="66" charset="0"/>
              </a:endParaRPr>
            </a:p>
          </p:txBody>
        </p:sp>
        <p:sp>
          <p:nvSpPr>
            <p:cNvPr id="247" name="Text Box 20">
              <a:extLst>
                <a:ext uri="{FF2B5EF4-FFF2-40B4-BE49-F238E27FC236}">
                  <a16:creationId xmlns:a16="http://schemas.microsoft.com/office/drawing/2014/main" id="{9DB154DC-077A-4CDA-BAFB-D0F60A5E18A9}"/>
                </a:ext>
              </a:extLst>
            </p:cNvPr>
            <p:cNvSpPr txBox="1">
              <a:spLocks noChangeArrowheads="1"/>
            </p:cNvSpPr>
            <p:nvPr/>
          </p:nvSpPr>
          <p:spPr bwMode="auto">
            <a:xfrm>
              <a:off x="6767097" y="1913454"/>
              <a:ext cx="553357"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eaLnBrk="1" hangingPunct="1"/>
              <a:r>
                <a:rPr lang="en-US" sz="1050" b="1" dirty="0">
                  <a:solidFill>
                    <a:srgbClr val="000000"/>
                  </a:solidFill>
                  <a:latin typeface="Freestyle Script" pitchFamily="66" charset="0"/>
                </a:rPr>
                <a:t>10/23/19</a:t>
              </a:r>
            </a:p>
          </p:txBody>
        </p:sp>
        <p:sp>
          <p:nvSpPr>
            <p:cNvPr id="248" name="Text Box 20">
              <a:extLst>
                <a:ext uri="{FF2B5EF4-FFF2-40B4-BE49-F238E27FC236}">
                  <a16:creationId xmlns:a16="http://schemas.microsoft.com/office/drawing/2014/main" id="{5E4825A4-F6C8-44C6-8497-0436C0F5A134}"/>
                </a:ext>
              </a:extLst>
            </p:cNvPr>
            <p:cNvSpPr txBox="1">
              <a:spLocks noChangeArrowheads="1"/>
            </p:cNvSpPr>
            <p:nvPr/>
          </p:nvSpPr>
          <p:spPr bwMode="auto">
            <a:xfrm>
              <a:off x="5842221" y="2068619"/>
              <a:ext cx="55496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eaLnBrk="1" hangingPunct="1"/>
              <a:r>
                <a:rPr lang="en-US" sz="1050" b="1" dirty="0">
                  <a:solidFill>
                    <a:srgbClr val="000000"/>
                  </a:solidFill>
                  <a:latin typeface="Freestyle Script" pitchFamily="66" charset="0"/>
                </a:rPr>
                <a:t>Joe Smith</a:t>
              </a:r>
            </a:p>
          </p:txBody>
        </p:sp>
        <p:sp>
          <p:nvSpPr>
            <p:cNvPr id="249" name="Text Box 20">
              <a:extLst>
                <a:ext uri="{FF2B5EF4-FFF2-40B4-BE49-F238E27FC236}">
                  <a16:creationId xmlns:a16="http://schemas.microsoft.com/office/drawing/2014/main" id="{526B45A9-213F-4706-AC7B-3025A9DAFC1B}"/>
                </a:ext>
              </a:extLst>
            </p:cNvPr>
            <p:cNvSpPr txBox="1">
              <a:spLocks noChangeArrowheads="1"/>
            </p:cNvSpPr>
            <p:nvPr/>
          </p:nvSpPr>
          <p:spPr bwMode="auto">
            <a:xfrm>
              <a:off x="5831783" y="2230992"/>
              <a:ext cx="46038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eaLnBrk="1" hangingPunct="1"/>
              <a:r>
                <a:rPr lang="en-US" sz="1050" b="1" dirty="0">
                  <a:solidFill>
                    <a:srgbClr val="000000"/>
                  </a:solidFill>
                  <a:latin typeface="Freestyle Script" pitchFamily="66" charset="0"/>
                </a:rPr>
                <a:t>1/1/1</a:t>
              </a:r>
              <a:r>
                <a:rPr lang="pl-PL" sz="1050" b="1" dirty="0">
                  <a:solidFill>
                    <a:srgbClr val="000000"/>
                  </a:solidFill>
                  <a:latin typeface="Freestyle Script" pitchFamily="66" charset="0"/>
                </a:rPr>
                <a:t>9</a:t>
              </a:r>
              <a:endParaRPr lang="en-US" sz="1050" b="1" dirty="0">
                <a:solidFill>
                  <a:srgbClr val="000000"/>
                </a:solidFill>
                <a:latin typeface="Freestyle Script" pitchFamily="66" charset="0"/>
              </a:endParaRPr>
            </a:p>
          </p:txBody>
        </p:sp>
        <p:sp>
          <p:nvSpPr>
            <p:cNvPr id="250" name="Text Box 20">
              <a:extLst>
                <a:ext uri="{FF2B5EF4-FFF2-40B4-BE49-F238E27FC236}">
                  <a16:creationId xmlns:a16="http://schemas.microsoft.com/office/drawing/2014/main" id="{455B1CD7-FE7B-4062-BAC6-B55A43A20975}"/>
                </a:ext>
              </a:extLst>
            </p:cNvPr>
            <p:cNvSpPr txBox="1">
              <a:spLocks noChangeArrowheads="1"/>
            </p:cNvSpPr>
            <p:nvPr/>
          </p:nvSpPr>
          <p:spPr bwMode="auto">
            <a:xfrm>
              <a:off x="6657290" y="2073208"/>
              <a:ext cx="7729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eaLnBrk="1" hangingPunct="1"/>
              <a:r>
                <a:rPr lang="en-US" sz="1000" b="1" dirty="0">
                  <a:solidFill>
                    <a:srgbClr val="000000"/>
                  </a:solidFill>
                  <a:latin typeface="Freestyle Script" pitchFamily="66" charset="0"/>
                </a:rPr>
                <a:t>(123) 456-7890</a:t>
              </a:r>
            </a:p>
          </p:txBody>
        </p:sp>
      </p:grpSp>
      <p:sp>
        <p:nvSpPr>
          <p:cNvPr id="251" name="Rectangle 250">
            <a:extLst>
              <a:ext uri="{FF2B5EF4-FFF2-40B4-BE49-F238E27FC236}">
                <a16:creationId xmlns:a16="http://schemas.microsoft.com/office/drawing/2014/main" id="{0C686575-6AD7-464B-A501-EADE59C96EB0}"/>
              </a:ext>
            </a:extLst>
          </p:cNvPr>
          <p:cNvSpPr/>
          <p:nvPr/>
        </p:nvSpPr>
        <p:spPr bwMode="auto">
          <a:xfrm flipH="1" flipV="1">
            <a:off x="2656678" y="1350475"/>
            <a:ext cx="5804034" cy="4507567"/>
          </a:xfrm>
          <a:prstGeom prst="rect">
            <a:avLst/>
          </a:prstGeom>
          <a:solidFill>
            <a:srgbClr val="FFFFFF">
              <a:alpha val="7490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600" b="1" i="0" u="none" strike="noStrike" kern="0" cap="none" spc="0" normalizeH="0" baseline="0" noProof="0">
              <a:ln>
                <a:noFill/>
              </a:ln>
              <a:solidFill>
                <a:srgbClr val="000000"/>
              </a:solidFill>
              <a:effectLst/>
              <a:uLnTx/>
              <a:uFillTx/>
            </a:endParaRPr>
          </a:p>
        </p:txBody>
      </p:sp>
      <p:sp>
        <p:nvSpPr>
          <p:cNvPr id="2" name="Text Placeholder 1">
            <a:extLst>
              <a:ext uri="{FF2B5EF4-FFF2-40B4-BE49-F238E27FC236}">
                <a16:creationId xmlns:a16="http://schemas.microsoft.com/office/drawing/2014/main" id="{F457AF19-AF30-4ED4-896D-4328B353221C}"/>
              </a:ext>
            </a:extLst>
          </p:cNvPr>
          <p:cNvSpPr>
            <a:spLocks noGrp="1"/>
          </p:cNvSpPr>
          <p:nvPr>
            <p:ph type="body" sz="quarter" idx="26"/>
          </p:nvPr>
        </p:nvSpPr>
        <p:spPr>
          <a:xfrm>
            <a:off x="274320" y="6338352"/>
            <a:ext cx="8595360" cy="153888"/>
          </a:xfrm>
        </p:spPr>
        <p:txBody>
          <a:bodyPr/>
          <a:lstStyle/>
          <a:p>
            <a:endParaRPr lang="en-US" dirty="0"/>
          </a:p>
        </p:txBody>
      </p:sp>
      <p:sp>
        <p:nvSpPr>
          <p:cNvPr id="4" name="Slide Number Placeholder 3">
            <a:extLst>
              <a:ext uri="{FF2B5EF4-FFF2-40B4-BE49-F238E27FC236}">
                <a16:creationId xmlns:a16="http://schemas.microsoft.com/office/drawing/2014/main" id="{0A92DB29-EA8E-44F8-B09E-76632149EA02}"/>
              </a:ext>
            </a:extLst>
          </p:cNvPr>
          <p:cNvSpPr>
            <a:spLocks noGrp="1"/>
          </p:cNvSpPr>
          <p:nvPr>
            <p:ph type="sldNum" sz="quarter" idx="10"/>
          </p:nvPr>
        </p:nvSpPr>
        <p:spPr/>
        <p:txBody>
          <a:bodyPr/>
          <a:lstStyle/>
          <a:p>
            <a:fld id="{8DEE4CCE-E124-4EEF-808B-DF88997C2318}" type="slidenum">
              <a:rPr lang="en-US" smtClean="0"/>
              <a:t>31</a:t>
            </a:fld>
            <a:endParaRPr lang="en-US" dirty="0"/>
          </a:p>
        </p:txBody>
      </p:sp>
      <p:sp>
        <p:nvSpPr>
          <p:cNvPr id="5" name="Title 4">
            <a:extLst>
              <a:ext uri="{FF2B5EF4-FFF2-40B4-BE49-F238E27FC236}">
                <a16:creationId xmlns:a16="http://schemas.microsoft.com/office/drawing/2014/main" id="{CA24FC74-62FA-4623-8FF4-22C3D4AD2060}"/>
              </a:ext>
            </a:extLst>
          </p:cNvPr>
          <p:cNvSpPr>
            <a:spLocks noGrp="1"/>
          </p:cNvSpPr>
          <p:nvPr>
            <p:ph type="title"/>
          </p:nvPr>
        </p:nvSpPr>
        <p:spPr/>
        <p:txBody>
          <a:bodyPr/>
          <a:lstStyle/>
          <a:p>
            <a:r>
              <a:rPr kumimoji="1" lang="en-US" dirty="0">
                <a:solidFill>
                  <a:srgbClr val="005598"/>
                </a:solidFill>
                <a:ea typeface="Geneva" pitchFamily="80" charset="-128"/>
                <a:cs typeface="Geneva" pitchFamily="80" charset="-128"/>
              </a:rPr>
              <a:t>Hypothetical Case Study</a:t>
            </a:r>
            <a:br>
              <a:rPr kumimoji="1" lang="en-US" dirty="0">
                <a:solidFill>
                  <a:srgbClr val="005598"/>
                </a:solidFill>
                <a:ea typeface="Geneva" pitchFamily="80" charset="-128"/>
                <a:cs typeface="Geneva" pitchFamily="80" charset="-128"/>
              </a:rPr>
            </a:br>
            <a:endParaRPr lang="en-US" dirty="0"/>
          </a:p>
        </p:txBody>
      </p:sp>
      <p:sp>
        <p:nvSpPr>
          <p:cNvPr id="7" name="Rectangle 3">
            <a:extLst>
              <a:ext uri="{FF2B5EF4-FFF2-40B4-BE49-F238E27FC236}">
                <a16:creationId xmlns:a16="http://schemas.microsoft.com/office/drawing/2014/main" id="{038CD5F5-9846-4EAF-A6FB-0F9EDA14810C}"/>
              </a:ext>
            </a:extLst>
          </p:cNvPr>
          <p:cNvSpPr txBox="1">
            <a:spLocks noChangeArrowheads="1"/>
          </p:cNvSpPr>
          <p:nvPr/>
        </p:nvSpPr>
        <p:spPr bwMode="gray">
          <a:xfrm>
            <a:off x="234925" y="2470509"/>
            <a:ext cx="2056099" cy="42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198438" indent="-198438" algn="l" rtl="0" eaLnBrk="0" fontAlgn="base" hangingPunct="0">
              <a:spcBef>
                <a:spcPct val="0"/>
              </a:spcBef>
              <a:spcAft>
                <a:spcPct val="25000"/>
              </a:spcAft>
              <a:buClr>
                <a:srgbClr val="E3781E"/>
              </a:buClr>
              <a:buSzPct val="115000"/>
              <a:buChar char="•"/>
              <a:defRPr sz="2400">
                <a:solidFill>
                  <a:srgbClr val="000000"/>
                </a:solidFill>
                <a:latin typeface="+mn-lt"/>
                <a:ea typeface="ＭＳ Ｐゴシック" charset="0"/>
                <a:cs typeface="Geneva" charset="-128"/>
              </a:defRPr>
            </a:lvl1pPr>
            <a:lvl2pPr marL="742950" indent="-285750" algn="l" rtl="0" eaLnBrk="0" fontAlgn="base" hangingPunct="0">
              <a:spcBef>
                <a:spcPct val="0"/>
              </a:spcBef>
              <a:spcAft>
                <a:spcPct val="25000"/>
              </a:spcAft>
              <a:buSzPct val="115000"/>
              <a:buChar char="–"/>
              <a:defRPr sz="2200">
                <a:solidFill>
                  <a:srgbClr val="000000"/>
                </a:solidFill>
                <a:latin typeface="+mn-lt"/>
                <a:ea typeface="Geneva" charset="-128"/>
                <a:cs typeface="Geneva" charset="-128"/>
              </a:defRPr>
            </a:lvl2pPr>
            <a:lvl3pPr marL="1143000" indent="-228600" algn="l" rtl="0" eaLnBrk="0" fontAlgn="base" hangingPunct="0">
              <a:spcBef>
                <a:spcPct val="20000"/>
              </a:spcBef>
              <a:spcAft>
                <a:spcPct val="0"/>
              </a:spcAft>
              <a:buChar char="•"/>
              <a:defRPr sz="2000">
                <a:solidFill>
                  <a:srgbClr val="000000"/>
                </a:solidFill>
                <a:latin typeface="+mn-lt"/>
                <a:ea typeface="Geneva" charset="-128"/>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Geneva" charset="-128"/>
              </a:defRPr>
            </a:lvl6pPr>
            <a:lvl7pPr marL="2971800" indent="-228600" algn="l" rtl="0" fontAlgn="base">
              <a:spcBef>
                <a:spcPct val="20000"/>
              </a:spcBef>
              <a:spcAft>
                <a:spcPct val="0"/>
              </a:spcAft>
              <a:buChar char="»"/>
              <a:defRPr sz="2000">
                <a:solidFill>
                  <a:schemeClr val="tx1"/>
                </a:solidFill>
                <a:latin typeface="+mn-lt"/>
                <a:ea typeface="Geneva" charset="-128"/>
              </a:defRPr>
            </a:lvl7pPr>
            <a:lvl8pPr marL="3429000" indent="-228600" algn="l" rtl="0" fontAlgn="base">
              <a:spcBef>
                <a:spcPct val="20000"/>
              </a:spcBef>
              <a:spcAft>
                <a:spcPct val="0"/>
              </a:spcAft>
              <a:buChar char="»"/>
              <a:defRPr sz="2000">
                <a:solidFill>
                  <a:schemeClr val="tx1"/>
                </a:solidFill>
                <a:latin typeface="+mn-lt"/>
                <a:ea typeface="Geneva" charset="-128"/>
              </a:defRPr>
            </a:lvl8pPr>
            <a:lvl9pPr marL="3886200" indent="-228600" algn="l" rtl="0" fontAlgn="base">
              <a:spcBef>
                <a:spcPct val="20000"/>
              </a:spcBef>
              <a:spcAft>
                <a:spcPct val="0"/>
              </a:spcAft>
              <a:buChar char="»"/>
              <a:defRPr sz="2000">
                <a:solidFill>
                  <a:schemeClr val="tx1"/>
                </a:solidFill>
                <a:latin typeface="+mn-lt"/>
                <a:ea typeface="Geneva" charset="-128"/>
              </a:defRPr>
            </a:lvl9pPr>
          </a:lstStyle>
          <a:p>
            <a:pPr marL="0" indent="0" eaLnBrk="1" hangingPunct="1">
              <a:spcAft>
                <a:spcPct val="0"/>
              </a:spcAft>
              <a:buClrTx/>
              <a:buSzTx/>
              <a:buFontTx/>
              <a:buNone/>
            </a:pPr>
            <a:r>
              <a:rPr lang="en-US" sz="1600" dirty="0">
                <a:ea typeface="Geneva" pitchFamily="32" charset="-128"/>
              </a:rPr>
              <a:t>Benjamin Templeton</a:t>
            </a:r>
          </a:p>
        </p:txBody>
      </p:sp>
      <p:pic>
        <p:nvPicPr>
          <p:cNvPr id="8" name="Picture 7">
            <a:extLst>
              <a:ext uri="{FF2B5EF4-FFF2-40B4-BE49-F238E27FC236}">
                <a16:creationId xmlns:a16="http://schemas.microsoft.com/office/drawing/2014/main" id="{BCF46C53-1116-4B43-A90C-3321577C5D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138" y="1355313"/>
            <a:ext cx="1593410" cy="1057274"/>
          </a:xfrm>
          <a:prstGeom prst="rect">
            <a:avLst/>
          </a:prstGeom>
          <a:ln w="25400">
            <a:noFill/>
          </a:ln>
        </p:spPr>
      </p:pic>
      <p:sp>
        <p:nvSpPr>
          <p:cNvPr id="25" name="Text Placeholder 5">
            <a:extLst>
              <a:ext uri="{FF2B5EF4-FFF2-40B4-BE49-F238E27FC236}">
                <a16:creationId xmlns:a16="http://schemas.microsoft.com/office/drawing/2014/main" id="{F93442A8-29E1-4B78-A334-AF79390DD20C}"/>
              </a:ext>
            </a:extLst>
          </p:cNvPr>
          <p:cNvSpPr txBox="1">
            <a:spLocks/>
          </p:cNvSpPr>
          <p:nvPr/>
        </p:nvSpPr>
        <p:spPr>
          <a:xfrm>
            <a:off x="274320" y="559666"/>
            <a:ext cx="6400800" cy="365760"/>
          </a:xfrm>
          <a:prstGeom prst="rect">
            <a:avLst/>
          </a:prstGeom>
        </p:spPr>
        <p:txBody>
          <a:bodyPr l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pl-PL" sz="2000" dirty="0"/>
              <a:t>Personal Assessment</a:t>
            </a:r>
            <a:endParaRPr lang="en-US" sz="2000" dirty="0"/>
          </a:p>
        </p:txBody>
      </p:sp>
      <p:grpSp>
        <p:nvGrpSpPr>
          <p:cNvPr id="61" name="Group 60" hidden="1">
            <a:extLst>
              <a:ext uri="{FF2B5EF4-FFF2-40B4-BE49-F238E27FC236}">
                <a16:creationId xmlns:a16="http://schemas.microsoft.com/office/drawing/2014/main" id="{57493661-A9F4-4C21-B40F-7D777C045FA8}"/>
              </a:ext>
            </a:extLst>
          </p:cNvPr>
          <p:cNvGrpSpPr/>
          <p:nvPr/>
        </p:nvGrpSpPr>
        <p:grpSpPr>
          <a:xfrm>
            <a:off x="6235677" y="2367339"/>
            <a:ext cx="882890" cy="3526070"/>
            <a:chOff x="5774072" y="2134769"/>
            <a:chExt cx="882890" cy="3526070"/>
          </a:xfrm>
        </p:grpSpPr>
        <p:sp>
          <p:nvSpPr>
            <p:cNvPr id="62" name="Rectangle 61">
              <a:extLst>
                <a:ext uri="{FF2B5EF4-FFF2-40B4-BE49-F238E27FC236}">
                  <a16:creationId xmlns:a16="http://schemas.microsoft.com/office/drawing/2014/main" id="{C4B9DE8D-C9FE-4104-B9FE-71B5248F68E2}"/>
                </a:ext>
              </a:extLst>
            </p:cNvPr>
            <p:cNvSpPr/>
            <p:nvPr/>
          </p:nvSpPr>
          <p:spPr>
            <a:xfrm>
              <a:off x="5774072" y="2134769"/>
              <a:ext cx="428750"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12,000</a:t>
              </a:r>
            </a:p>
          </p:txBody>
        </p:sp>
        <p:sp>
          <p:nvSpPr>
            <p:cNvPr id="63" name="Rectangle 62">
              <a:extLst>
                <a:ext uri="{FF2B5EF4-FFF2-40B4-BE49-F238E27FC236}">
                  <a16:creationId xmlns:a16="http://schemas.microsoft.com/office/drawing/2014/main" id="{99818BE9-16E9-408D-942D-9809EC16B998}"/>
                </a:ext>
              </a:extLst>
            </p:cNvPr>
            <p:cNvSpPr/>
            <p:nvPr/>
          </p:nvSpPr>
          <p:spPr>
            <a:xfrm>
              <a:off x="5850553" y="2271929"/>
              <a:ext cx="352269"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1,200</a:t>
              </a:r>
            </a:p>
          </p:txBody>
        </p:sp>
        <p:sp>
          <p:nvSpPr>
            <p:cNvPr id="64" name="Rectangle 63">
              <a:extLst>
                <a:ext uri="{FF2B5EF4-FFF2-40B4-BE49-F238E27FC236}">
                  <a16:creationId xmlns:a16="http://schemas.microsoft.com/office/drawing/2014/main" id="{B036A3DA-A4A2-487D-931D-0FDD3D8401A7}"/>
                </a:ext>
              </a:extLst>
            </p:cNvPr>
            <p:cNvSpPr/>
            <p:nvPr/>
          </p:nvSpPr>
          <p:spPr>
            <a:xfrm>
              <a:off x="5850553" y="2413554"/>
              <a:ext cx="352269"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1,000</a:t>
              </a:r>
            </a:p>
          </p:txBody>
        </p:sp>
        <p:sp>
          <p:nvSpPr>
            <p:cNvPr id="65" name="Rectangle 64">
              <a:extLst>
                <a:ext uri="{FF2B5EF4-FFF2-40B4-BE49-F238E27FC236}">
                  <a16:creationId xmlns:a16="http://schemas.microsoft.com/office/drawing/2014/main" id="{31E7DAF3-2D25-4AE7-862D-2B68C3276EC3}"/>
                </a:ext>
              </a:extLst>
            </p:cNvPr>
            <p:cNvSpPr/>
            <p:nvPr/>
          </p:nvSpPr>
          <p:spPr>
            <a:xfrm>
              <a:off x="5850553" y="2554719"/>
              <a:ext cx="352269"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1,000</a:t>
              </a:r>
            </a:p>
          </p:txBody>
        </p:sp>
        <p:sp>
          <p:nvSpPr>
            <p:cNvPr id="66" name="Rectangle 65">
              <a:extLst>
                <a:ext uri="{FF2B5EF4-FFF2-40B4-BE49-F238E27FC236}">
                  <a16:creationId xmlns:a16="http://schemas.microsoft.com/office/drawing/2014/main" id="{56AC7F84-129E-4C6D-AEE9-90AB36C9C11E}"/>
                </a:ext>
              </a:extLst>
            </p:cNvPr>
            <p:cNvSpPr/>
            <p:nvPr/>
          </p:nvSpPr>
          <p:spPr>
            <a:xfrm>
              <a:off x="5850553" y="2691556"/>
              <a:ext cx="352269"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7,600</a:t>
              </a:r>
            </a:p>
          </p:txBody>
        </p:sp>
        <p:sp>
          <p:nvSpPr>
            <p:cNvPr id="67" name="Rectangle 66">
              <a:extLst>
                <a:ext uri="{FF2B5EF4-FFF2-40B4-BE49-F238E27FC236}">
                  <a16:creationId xmlns:a16="http://schemas.microsoft.com/office/drawing/2014/main" id="{C890D503-E6A7-47C6-A67A-F108E5B23CE1}"/>
                </a:ext>
              </a:extLst>
            </p:cNvPr>
            <p:cNvSpPr/>
            <p:nvPr/>
          </p:nvSpPr>
          <p:spPr>
            <a:xfrm>
              <a:off x="5973382" y="2833181"/>
              <a:ext cx="229440"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500</a:t>
              </a:r>
            </a:p>
          </p:txBody>
        </p:sp>
        <p:sp>
          <p:nvSpPr>
            <p:cNvPr id="68" name="Rectangle 67">
              <a:extLst>
                <a:ext uri="{FF2B5EF4-FFF2-40B4-BE49-F238E27FC236}">
                  <a16:creationId xmlns:a16="http://schemas.microsoft.com/office/drawing/2014/main" id="{0E113AA8-A2B8-4A53-ACED-E86C45302F81}"/>
                </a:ext>
              </a:extLst>
            </p:cNvPr>
            <p:cNvSpPr/>
            <p:nvPr/>
          </p:nvSpPr>
          <p:spPr>
            <a:xfrm>
              <a:off x="5973382" y="2973251"/>
              <a:ext cx="229440"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500</a:t>
              </a:r>
            </a:p>
          </p:txBody>
        </p:sp>
        <p:sp>
          <p:nvSpPr>
            <p:cNvPr id="69" name="Rectangle 68">
              <a:extLst>
                <a:ext uri="{FF2B5EF4-FFF2-40B4-BE49-F238E27FC236}">
                  <a16:creationId xmlns:a16="http://schemas.microsoft.com/office/drawing/2014/main" id="{BF9BF82F-A090-4463-A7CB-6A18966CD402}"/>
                </a:ext>
              </a:extLst>
            </p:cNvPr>
            <p:cNvSpPr/>
            <p:nvPr/>
          </p:nvSpPr>
          <p:spPr>
            <a:xfrm>
              <a:off x="5973382" y="3245711"/>
              <a:ext cx="229440"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500</a:t>
              </a:r>
            </a:p>
          </p:txBody>
        </p:sp>
        <p:sp>
          <p:nvSpPr>
            <p:cNvPr id="70" name="Rectangle 69">
              <a:extLst>
                <a:ext uri="{FF2B5EF4-FFF2-40B4-BE49-F238E27FC236}">
                  <a16:creationId xmlns:a16="http://schemas.microsoft.com/office/drawing/2014/main" id="{BA3CB986-FC63-494D-8C0D-F18D2D9898BF}"/>
                </a:ext>
              </a:extLst>
            </p:cNvPr>
            <p:cNvSpPr/>
            <p:nvPr/>
          </p:nvSpPr>
          <p:spPr>
            <a:xfrm>
              <a:off x="5973382" y="3375304"/>
              <a:ext cx="229440"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500</a:t>
              </a:r>
            </a:p>
          </p:txBody>
        </p:sp>
        <p:sp>
          <p:nvSpPr>
            <p:cNvPr id="71" name="Rectangle 70">
              <a:extLst>
                <a:ext uri="{FF2B5EF4-FFF2-40B4-BE49-F238E27FC236}">
                  <a16:creationId xmlns:a16="http://schemas.microsoft.com/office/drawing/2014/main" id="{9808799C-0F48-4318-8589-97202C296B15}"/>
                </a:ext>
              </a:extLst>
            </p:cNvPr>
            <p:cNvSpPr/>
            <p:nvPr/>
          </p:nvSpPr>
          <p:spPr>
            <a:xfrm>
              <a:off x="5850553" y="3114271"/>
              <a:ext cx="352269"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3,000</a:t>
              </a:r>
            </a:p>
          </p:txBody>
        </p:sp>
        <p:sp>
          <p:nvSpPr>
            <p:cNvPr id="72" name="Rectangle 71">
              <a:extLst>
                <a:ext uri="{FF2B5EF4-FFF2-40B4-BE49-F238E27FC236}">
                  <a16:creationId xmlns:a16="http://schemas.microsoft.com/office/drawing/2014/main" id="{28139BF5-9F23-4740-9454-D68382E4DE1F}"/>
                </a:ext>
              </a:extLst>
            </p:cNvPr>
            <p:cNvSpPr/>
            <p:nvPr/>
          </p:nvSpPr>
          <p:spPr>
            <a:xfrm>
              <a:off x="5850553" y="3788079"/>
              <a:ext cx="352269"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1,200</a:t>
              </a:r>
            </a:p>
          </p:txBody>
        </p:sp>
        <p:sp>
          <p:nvSpPr>
            <p:cNvPr id="73" name="Rectangle 72">
              <a:extLst>
                <a:ext uri="{FF2B5EF4-FFF2-40B4-BE49-F238E27FC236}">
                  <a16:creationId xmlns:a16="http://schemas.microsoft.com/office/drawing/2014/main" id="{4C289EBD-FD57-431E-86BA-9A0DFF080AF2}"/>
                </a:ext>
              </a:extLst>
            </p:cNvPr>
            <p:cNvSpPr/>
            <p:nvPr/>
          </p:nvSpPr>
          <p:spPr>
            <a:xfrm>
              <a:off x="5850553" y="3929234"/>
              <a:ext cx="352269"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3,000</a:t>
              </a:r>
            </a:p>
          </p:txBody>
        </p:sp>
        <p:sp>
          <p:nvSpPr>
            <p:cNvPr id="74" name="Rectangle 73">
              <a:extLst>
                <a:ext uri="{FF2B5EF4-FFF2-40B4-BE49-F238E27FC236}">
                  <a16:creationId xmlns:a16="http://schemas.microsoft.com/office/drawing/2014/main" id="{580F9E1B-074C-46EB-A47B-8215C16F6DAD}"/>
                </a:ext>
              </a:extLst>
            </p:cNvPr>
            <p:cNvSpPr/>
            <p:nvPr/>
          </p:nvSpPr>
          <p:spPr>
            <a:xfrm>
              <a:off x="5946342" y="4063462"/>
              <a:ext cx="256480" cy="184666"/>
            </a:xfrm>
            <a:prstGeom prst="rect">
              <a:avLst/>
            </a:prstGeom>
          </p:spPr>
          <p:txBody>
            <a:bodyPr wrap="none" lIns="0" tIns="0" rIns="0" bIns="0">
              <a:spAutoFit/>
            </a:bodyPr>
            <a:lstStyle/>
            <a:p>
              <a:pPr algn="r"/>
              <a:r>
                <a:rPr lang="en-US" sz="1200" b="1" dirty="0">
                  <a:solidFill>
                    <a:srgbClr val="000000"/>
                  </a:solidFill>
                  <a:latin typeface="Freestyle Script" pitchFamily="66" charset="0"/>
                </a:rPr>
                <a:t>1,500</a:t>
              </a:r>
            </a:p>
          </p:txBody>
        </p:sp>
        <p:sp>
          <p:nvSpPr>
            <p:cNvPr id="75" name="Rectangle 74">
              <a:extLst>
                <a:ext uri="{FF2B5EF4-FFF2-40B4-BE49-F238E27FC236}">
                  <a16:creationId xmlns:a16="http://schemas.microsoft.com/office/drawing/2014/main" id="{4B659589-65B2-4D78-8515-05D8D21173D3}"/>
                </a:ext>
              </a:extLst>
            </p:cNvPr>
            <p:cNvSpPr/>
            <p:nvPr/>
          </p:nvSpPr>
          <p:spPr>
            <a:xfrm>
              <a:off x="5774072" y="4643272"/>
              <a:ext cx="428750"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35,000</a:t>
              </a:r>
            </a:p>
          </p:txBody>
        </p:sp>
        <p:sp>
          <p:nvSpPr>
            <p:cNvPr id="76" name="Rectangle 75">
              <a:extLst>
                <a:ext uri="{FF2B5EF4-FFF2-40B4-BE49-F238E27FC236}">
                  <a16:creationId xmlns:a16="http://schemas.microsoft.com/office/drawing/2014/main" id="{B0E89E25-1572-4E68-8AE2-0B89848784BE}"/>
                </a:ext>
              </a:extLst>
            </p:cNvPr>
            <p:cNvSpPr/>
            <p:nvPr/>
          </p:nvSpPr>
          <p:spPr>
            <a:xfrm>
              <a:off x="5850553" y="4780282"/>
              <a:ext cx="352269"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5,000</a:t>
              </a:r>
            </a:p>
          </p:txBody>
        </p:sp>
        <p:sp>
          <p:nvSpPr>
            <p:cNvPr id="77" name="Rectangle 76">
              <a:extLst>
                <a:ext uri="{FF2B5EF4-FFF2-40B4-BE49-F238E27FC236}">
                  <a16:creationId xmlns:a16="http://schemas.microsoft.com/office/drawing/2014/main" id="{0E0F3CBE-C20F-4BDE-888D-C0660BE14A88}"/>
                </a:ext>
              </a:extLst>
            </p:cNvPr>
            <p:cNvSpPr/>
            <p:nvPr/>
          </p:nvSpPr>
          <p:spPr>
            <a:xfrm>
              <a:off x="5850553" y="4921216"/>
              <a:ext cx="352269"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5,000</a:t>
              </a:r>
            </a:p>
          </p:txBody>
        </p:sp>
        <p:sp>
          <p:nvSpPr>
            <p:cNvPr id="78" name="Rectangle 77">
              <a:extLst>
                <a:ext uri="{FF2B5EF4-FFF2-40B4-BE49-F238E27FC236}">
                  <a16:creationId xmlns:a16="http://schemas.microsoft.com/office/drawing/2014/main" id="{0C57BE39-2DA2-410A-99FD-DB9E93E6195A}"/>
                </a:ext>
              </a:extLst>
            </p:cNvPr>
            <p:cNvSpPr/>
            <p:nvPr/>
          </p:nvSpPr>
          <p:spPr>
            <a:xfrm>
              <a:off x="5850553" y="5065182"/>
              <a:ext cx="352269"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5,000</a:t>
              </a:r>
            </a:p>
          </p:txBody>
        </p:sp>
        <p:sp>
          <p:nvSpPr>
            <p:cNvPr id="79" name="Rectangle 78">
              <a:extLst>
                <a:ext uri="{FF2B5EF4-FFF2-40B4-BE49-F238E27FC236}">
                  <a16:creationId xmlns:a16="http://schemas.microsoft.com/office/drawing/2014/main" id="{32ADC88C-3C8F-4876-A7A7-A9008BCCC6DD}"/>
                </a:ext>
              </a:extLst>
            </p:cNvPr>
            <p:cNvSpPr/>
            <p:nvPr/>
          </p:nvSpPr>
          <p:spPr>
            <a:xfrm>
              <a:off x="5774072" y="5233841"/>
              <a:ext cx="428750"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15,000</a:t>
              </a:r>
            </a:p>
          </p:txBody>
        </p:sp>
        <p:sp>
          <p:nvSpPr>
            <p:cNvPr id="80" name="Rectangle 79">
              <a:extLst>
                <a:ext uri="{FF2B5EF4-FFF2-40B4-BE49-F238E27FC236}">
                  <a16:creationId xmlns:a16="http://schemas.microsoft.com/office/drawing/2014/main" id="{EF08570C-5781-4303-BC7E-5CB039E87F61}"/>
                </a:ext>
              </a:extLst>
            </p:cNvPr>
            <p:cNvSpPr/>
            <p:nvPr/>
          </p:nvSpPr>
          <p:spPr>
            <a:xfrm>
              <a:off x="5774072" y="5406236"/>
              <a:ext cx="428750"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50,000</a:t>
              </a:r>
            </a:p>
          </p:txBody>
        </p:sp>
        <p:sp>
          <p:nvSpPr>
            <p:cNvPr id="81" name="Text Box 23">
              <a:extLst>
                <a:ext uri="{FF2B5EF4-FFF2-40B4-BE49-F238E27FC236}">
                  <a16:creationId xmlns:a16="http://schemas.microsoft.com/office/drawing/2014/main" id="{69A3557F-2861-42F6-B717-44AB24FCB4C5}"/>
                </a:ext>
              </a:extLst>
            </p:cNvPr>
            <p:cNvSpPr txBox="1">
              <a:spLocks noChangeArrowheads="1"/>
            </p:cNvSpPr>
            <p:nvPr/>
          </p:nvSpPr>
          <p:spPr bwMode="auto">
            <a:xfrm>
              <a:off x="6316955" y="2182735"/>
              <a:ext cx="331875" cy="4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sz="1400" b="1" dirty="0">
                  <a:solidFill>
                    <a:srgbClr val="000000"/>
                  </a:solidFill>
                  <a:latin typeface="Freestyle Script" pitchFamily="66" charset="0"/>
                </a:rPr>
                <a:t>x</a:t>
              </a:r>
            </a:p>
          </p:txBody>
        </p:sp>
        <p:sp>
          <p:nvSpPr>
            <p:cNvPr id="82" name="Text Box 23">
              <a:extLst>
                <a:ext uri="{FF2B5EF4-FFF2-40B4-BE49-F238E27FC236}">
                  <a16:creationId xmlns:a16="http://schemas.microsoft.com/office/drawing/2014/main" id="{0623DE9A-38AB-4D06-BB72-52722E0FFD82}"/>
                </a:ext>
              </a:extLst>
            </p:cNvPr>
            <p:cNvSpPr txBox="1">
              <a:spLocks noChangeArrowheads="1"/>
            </p:cNvSpPr>
            <p:nvPr/>
          </p:nvSpPr>
          <p:spPr bwMode="auto">
            <a:xfrm>
              <a:off x="6319377" y="2334360"/>
              <a:ext cx="331875" cy="4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sz="1400" b="1" dirty="0">
                  <a:solidFill>
                    <a:srgbClr val="000000"/>
                  </a:solidFill>
                  <a:latin typeface="Freestyle Script" pitchFamily="66" charset="0"/>
                </a:rPr>
                <a:t>x</a:t>
              </a:r>
            </a:p>
          </p:txBody>
        </p:sp>
        <p:sp>
          <p:nvSpPr>
            <p:cNvPr id="83" name="Text Box 23">
              <a:extLst>
                <a:ext uri="{FF2B5EF4-FFF2-40B4-BE49-F238E27FC236}">
                  <a16:creationId xmlns:a16="http://schemas.microsoft.com/office/drawing/2014/main" id="{7257E04F-A243-4A47-8F37-53B771D7239C}"/>
                </a:ext>
              </a:extLst>
            </p:cNvPr>
            <p:cNvSpPr txBox="1">
              <a:spLocks noChangeArrowheads="1"/>
            </p:cNvSpPr>
            <p:nvPr/>
          </p:nvSpPr>
          <p:spPr bwMode="auto">
            <a:xfrm>
              <a:off x="6316886" y="2468520"/>
              <a:ext cx="331875" cy="4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sz="1400" b="1" dirty="0">
                  <a:solidFill>
                    <a:srgbClr val="000000"/>
                  </a:solidFill>
                  <a:latin typeface="Freestyle Script" pitchFamily="66" charset="0"/>
                </a:rPr>
                <a:t>x</a:t>
              </a:r>
            </a:p>
          </p:txBody>
        </p:sp>
        <p:sp>
          <p:nvSpPr>
            <p:cNvPr id="84" name="Text Box 23">
              <a:extLst>
                <a:ext uri="{FF2B5EF4-FFF2-40B4-BE49-F238E27FC236}">
                  <a16:creationId xmlns:a16="http://schemas.microsoft.com/office/drawing/2014/main" id="{0319CBD2-3A8C-4F2E-BF09-DAAE51CC9364}"/>
                </a:ext>
              </a:extLst>
            </p:cNvPr>
            <p:cNvSpPr txBox="1">
              <a:spLocks noChangeArrowheads="1"/>
            </p:cNvSpPr>
            <p:nvPr/>
          </p:nvSpPr>
          <p:spPr bwMode="auto">
            <a:xfrm>
              <a:off x="6319458" y="2609803"/>
              <a:ext cx="331875" cy="4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sz="1400" b="1" dirty="0">
                  <a:solidFill>
                    <a:srgbClr val="000000"/>
                  </a:solidFill>
                  <a:latin typeface="Freestyle Script" pitchFamily="66" charset="0"/>
                </a:rPr>
                <a:t>x</a:t>
              </a:r>
            </a:p>
          </p:txBody>
        </p:sp>
        <p:sp>
          <p:nvSpPr>
            <p:cNvPr id="85" name="Text Box 23">
              <a:extLst>
                <a:ext uri="{FF2B5EF4-FFF2-40B4-BE49-F238E27FC236}">
                  <a16:creationId xmlns:a16="http://schemas.microsoft.com/office/drawing/2014/main" id="{AB51FB3E-9DAE-4577-AFEB-EF9AD496AB5E}"/>
                </a:ext>
              </a:extLst>
            </p:cNvPr>
            <p:cNvSpPr txBox="1">
              <a:spLocks noChangeArrowheads="1"/>
            </p:cNvSpPr>
            <p:nvPr/>
          </p:nvSpPr>
          <p:spPr bwMode="auto">
            <a:xfrm>
              <a:off x="6317117" y="2749413"/>
              <a:ext cx="331875" cy="4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sz="1400" b="1" dirty="0">
                  <a:solidFill>
                    <a:srgbClr val="000000"/>
                  </a:solidFill>
                  <a:latin typeface="Freestyle Script" pitchFamily="66" charset="0"/>
                </a:rPr>
                <a:t>x</a:t>
              </a:r>
            </a:p>
          </p:txBody>
        </p:sp>
        <p:sp>
          <p:nvSpPr>
            <p:cNvPr id="86" name="Text Box 23">
              <a:extLst>
                <a:ext uri="{FF2B5EF4-FFF2-40B4-BE49-F238E27FC236}">
                  <a16:creationId xmlns:a16="http://schemas.microsoft.com/office/drawing/2014/main" id="{271E2174-99CA-47B1-883F-488A98A00DCC}"/>
                </a:ext>
              </a:extLst>
            </p:cNvPr>
            <p:cNvSpPr txBox="1">
              <a:spLocks noChangeArrowheads="1"/>
            </p:cNvSpPr>
            <p:nvPr/>
          </p:nvSpPr>
          <p:spPr bwMode="auto">
            <a:xfrm>
              <a:off x="6320477" y="2882160"/>
              <a:ext cx="331875" cy="4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sz="1400" b="1" dirty="0">
                  <a:solidFill>
                    <a:srgbClr val="000000"/>
                  </a:solidFill>
                  <a:latin typeface="Freestyle Script" pitchFamily="66" charset="0"/>
                </a:rPr>
                <a:t>x</a:t>
              </a:r>
            </a:p>
          </p:txBody>
        </p:sp>
        <p:sp>
          <p:nvSpPr>
            <p:cNvPr id="87" name="Text Box 23">
              <a:extLst>
                <a:ext uri="{FF2B5EF4-FFF2-40B4-BE49-F238E27FC236}">
                  <a16:creationId xmlns:a16="http://schemas.microsoft.com/office/drawing/2014/main" id="{76038186-9062-466E-A8AC-0C2EEA405D6F}"/>
                </a:ext>
              </a:extLst>
            </p:cNvPr>
            <p:cNvSpPr txBox="1">
              <a:spLocks noChangeArrowheads="1"/>
            </p:cNvSpPr>
            <p:nvPr/>
          </p:nvSpPr>
          <p:spPr bwMode="auto">
            <a:xfrm>
              <a:off x="6319151" y="3027624"/>
              <a:ext cx="331875" cy="4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sz="1400" b="1" dirty="0">
                  <a:solidFill>
                    <a:srgbClr val="000000"/>
                  </a:solidFill>
                  <a:latin typeface="Freestyle Script" pitchFamily="66" charset="0"/>
                </a:rPr>
                <a:t>x</a:t>
              </a:r>
            </a:p>
          </p:txBody>
        </p:sp>
        <p:sp>
          <p:nvSpPr>
            <p:cNvPr id="88" name="Text Box 23">
              <a:extLst>
                <a:ext uri="{FF2B5EF4-FFF2-40B4-BE49-F238E27FC236}">
                  <a16:creationId xmlns:a16="http://schemas.microsoft.com/office/drawing/2014/main" id="{A0196794-3E63-4A3C-9AA0-700BD7992AEB}"/>
                </a:ext>
              </a:extLst>
            </p:cNvPr>
            <p:cNvSpPr txBox="1">
              <a:spLocks noChangeArrowheads="1"/>
            </p:cNvSpPr>
            <p:nvPr/>
          </p:nvSpPr>
          <p:spPr bwMode="auto">
            <a:xfrm>
              <a:off x="6317759" y="3305355"/>
              <a:ext cx="331875" cy="4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sz="1400" b="1" dirty="0">
                  <a:solidFill>
                    <a:srgbClr val="000000"/>
                  </a:solidFill>
                  <a:latin typeface="Freestyle Script" pitchFamily="66" charset="0"/>
                </a:rPr>
                <a:t>x</a:t>
              </a:r>
            </a:p>
          </p:txBody>
        </p:sp>
        <p:sp>
          <p:nvSpPr>
            <p:cNvPr id="89" name="Text Box 23">
              <a:extLst>
                <a:ext uri="{FF2B5EF4-FFF2-40B4-BE49-F238E27FC236}">
                  <a16:creationId xmlns:a16="http://schemas.microsoft.com/office/drawing/2014/main" id="{4EFA1161-BF3C-4218-866E-4DFD71EB3CD6}"/>
                </a:ext>
              </a:extLst>
            </p:cNvPr>
            <p:cNvSpPr txBox="1">
              <a:spLocks noChangeArrowheads="1"/>
            </p:cNvSpPr>
            <p:nvPr/>
          </p:nvSpPr>
          <p:spPr bwMode="auto">
            <a:xfrm>
              <a:off x="6319150" y="3727246"/>
              <a:ext cx="331875" cy="4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sz="1400" b="1" dirty="0">
                  <a:solidFill>
                    <a:srgbClr val="000000"/>
                  </a:solidFill>
                  <a:latin typeface="Freestyle Script" pitchFamily="66" charset="0"/>
                </a:rPr>
                <a:t>x</a:t>
              </a:r>
            </a:p>
          </p:txBody>
        </p:sp>
        <p:sp>
          <p:nvSpPr>
            <p:cNvPr id="90" name="Text Box 23">
              <a:extLst>
                <a:ext uri="{FF2B5EF4-FFF2-40B4-BE49-F238E27FC236}">
                  <a16:creationId xmlns:a16="http://schemas.microsoft.com/office/drawing/2014/main" id="{6E36469E-BFCE-4D61-B9FE-81A844CFA326}"/>
                </a:ext>
              </a:extLst>
            </p:cNvPr>
            <p:cNvSpPr txBox="1">
              <a:spLocks noChangeArrowheads="1"/>
            </p:cNvSpPr>
            <p:nvPr/>
          </p:nvSpPr>
          <p:spPr bwMode="auto">
            <a:xfrm>
              <a:off x="6325087" y="3861666"/>
              <a:ext cx="331875" cy="4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sz="1400" b="1" dirty="0">
                  <a:solidFill>
                    <a:srgbClr val="000000"/>
                  </a:solidFill>
                  <a:latin typeface="Freestyle Script" pitchFamily="66" charset="0"/>
                </a:rPr>
                <a:t>x</a:t>
              </a:r>
            </a:p>
          </p:txBody>
        </p:sp>
        <p:sp>
          <p:nvSpPr>
            <p:cNvPr id="91" name="Text Box 23">
              <a:extLst>
                <a:ext uri="{FF2B5EF4-FFF2-40B4-BE49-F238E27FC236}">
                  <a16:creationId xmlns:a16="http://schemas.microsoft.com/office/drawing/2014/main" id="{8A861BB7-F9A8-40BE-ACAB-6940E2263973}"/>
                </a:ext>
              </a:extLst>
            </p:cNvPr>
            <p:cNvSpPr txBox="1">
              <a:spLocks noChangeArrowheads="1"/>
            </p:cNvSpPr>
            <p:nvPr/>
          </p:nvSpPr>
          <p:spPr bwMode="auto">
            <a:xfrm>
              <a:off x="6320182" y="4852862"/>
              <a:ext cx="331875" cy="4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sz="1400" b="1" dirty="0">
                  <a:solidFill>
                    <a:srgbClr val="000000"/>
                  </a:solidFill>
                  <a:latin typeface="Freestyle Script" pitchFamily="66" charset="0"/>
                </a:rPr>
                <a:t>x</a:t>
              </a:r>
            </a:p>
          </p:txBody>
        </p:sp>
        <p:sp>
          <p:nvSpPr>
            <p:cNvPr id="92" name="Text Box 23">
              <a:extLst>
                <a:ext uri="{FF2B5EF4-FFF2-40B4-BE49-F238E27FC236}">
                  <a16:creationId xmlns:a16="http://schemas.microsoft.com/office/drawing/2014/main" id="{64EF751C-6DC6-4332-8BA1-EF92345BD54E}"/>
                </a:ext>
              </a:extLst>
            </p:cNvPr>
            <p:cNvSpPr txBox="1">
              <a:spLocks noChangeArrowheads="1"/>
            </p:cNvSpPr>
            <p:nvPr/>
          </p:nvSpPr>
          <p:spPr bwMode="auto">
            <a:xfrm>
              <a:off x="6322861" y="4989182"/>
              <a:ext cx="331875" cy="4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sz="1400" b="1" dirty="0">
                  <a:solidFill>
                    <a:srgbClr val="000000"/>
                  </a:solidFill>
                  <a:latin typeface="Freestyle Script" pitchFamily="66" charset="0"/>
                </a:rPr>
                <a:t>x</a:t>
              </a:r>
            </a:p>
          </p:txBody>
        </p:sp>
        <p:sp>
          <p:nvSpPr>
            <p:cNvPr id="93" name="Text Box 23">
              <a:extLst>
                <a:ext uri="{FF2B5EF4-FFF2-40B4-BE49-F238E27FC236}">
                  <a16:creationId xmlns:a16="http://schemas.microsoft.com/office/drawing/2014/main" id="{2C354358-3F5D-48E2-B63D-E1BBA9C12D55}"/>
                </a:ext>
              </a:extLst>
            </p:cNvPr>
            <p:cNvSpPr txBox="1">
              <a:spLocks noChangeArrowheads="1"/>
            </p:cNvSpPr>
            <p:nvPr/>
          </p:nvSpPr>
          <p:spPr bwMode="auto">
            <a:xfrm>
              <a:off x="6325005" y="4715012"/>
              <a:ext cx="331875" cy="4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sz="1400" b="1" dirty="0">
                  <a:solidFill>
                    <a:srgbClr val="000000"/>
                  </a:solidFill>
                  <a:latin typeface="Freestyle Script" pitchFamily="66" charset="0"/>
                </a:rPr>
                <a:t>x</a:t>
              </a:r>
            </a:p>
          </p:txBody>
        </p:sp>
        <p:sp>
          <p:nvSpPr>
            <p:cNvPr id="94" name="Text Box 23">
              <a:extLst>
                <a:ext uri="{FF2B5EF4-FFF2-40B4-BE49-F238E27FC236}">
                  <a16:creationId xmlns:a16="http://schemas.microsoft.com/office/drawing/2014/main" id="{94C27C48-8D60-4AF3-AF16-C3E211D36CDD}"/>
                </a:ext>
              </a:extLst>
            </p:cNvPr>
            <p:cNvSpPr txBox="1">
              <a:spLocks noChangeArrowheads="1"/>
            </p:cNvSpPr>
            <p:nvPr/>
          </p:nvSpPr>
          <p:spPr bwMode="auto">
            <a:xfrm>
              <a:off x="6320326" y="3171068"/>
              <a:ext cx="331875" cy="4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sz="1400" b="1" dirty="0">
                  <a:solidFill>
                    <a:srgbClr val="000000"/>
                  </a:solidFill>
                  <a:latin typeface="Freestyle Script" pitchFamily="66" charset="0"/>
                </a:rPr>
                <a:t>x</a:t>
              </a:r>
            </a:p>
          </p:txBody>
        </p:sp>
        <p:sp>
          <p:nvSpPr>
            <p:cNvPr id="95" name="Rectangle 94">
              <a:extLst>
                <a:ext uri="{FF2B5EF4-FFF2-40B4-BE49-F238E27FC236}">
                  <a16:creationId xmlns:a16="http://schemas.microsoft.com/office/drawing/2014/main" id="{F61982F4-52D7-4925-8DCC-968472940F8F}"/>
                </a:ext>
              </a:extLst>
            </p:cNvPr>
            <p:cNvSpPr/>
            <p:nvPr/>
          </p:nvSpPr>
          <p:spPr>
            <a:xfrm>
              <a:off x="5946342" y="4212392"/>
              <a:ext cx="256480" cy="184666"/>
            </a:xfrm>
            <a:prstGeom prst="rect">
              <a:avLst/>
            </a:prstGeom>
          </p:spPr>
          <p:txBody>
            <a:bodyPr wrap="none" lIns="0" tIns="0" rIns="0" bIns="0">
              <a:spAutoFit/>
            </a:bodyPr>
            <a:lstStyle/>
            <a:p>
              <a:pPr algn="r"/>
              <a:r>
                <a:rPr lang="en-US" sz="1200" b="1" dirty="0">
                  <a:solidFill>
                    <a:srgbClr val="000000"/>
                  </a:solidFill>
                  <a:latin typeface="Freestyle Script" pitchFamily="66" charset="0"/>
                </a:rPr>
                <a:t>1,500</a:t>
              </a:r>
            </a:p>
          </p:txBody>
        </p:sp>
      </p:grpSp>
      <p:grpSp>
        <p:nvGrpSpPr>
          <p:cNvPr id="252" name="Group 251">
            <a:extLst>
              <a:ext uri="{FF2B5EF4-FFF2-40B4-BE49-F238E27FC236}">
                <a16:creationId xmlns:a16="http://schemas.microsoft.com/office/drawing/2014/main" id="{CDCE468D-A730-4B6F-BDF6-8B117B381CFD}"/>
              </a:ext>
            </a:extLst>
          </p:cNvPr>
          <p:cNvGrpSpPr/>
          <p:nvPr/>
        </p:nvGrpSpPr>
        <p:grpSpPr>
          <a:xfrm>
            <a:off x="6226889" y="2368599"/>
            <a:ext cx="882890" cy="3526070"/>
            <a:chOff x="5774072" y="2134769"/>
            <a:chExt cx="882890" cy="3526070"/>
          </a:xfrm>
        </p:grpSpPr>
        <p:sp>
          <p:nvSpPr>
            <p:cNvPr id="253" name="Rectangle 252">
              <a:extLst>
                <a:ext uri="{FF2B5EF4-FFF2-40B4-BE49-F238E27FC236}">
                  <a16:creationId xmlns:a16="http://schemas.microsoft.com/office/drawing/2014/main" id="{EDD96BC9-B15C-44E7-BBA1-56EE0DB1C28F}"/>
                </a:ext>
              </a:extLst>
            </p:cNvPr>
            <p:cNvSpPr/>
            <p:nvPr/>
          </p:nvSpPr>
          <p:spPr>
            <a:xfrm>
              <a:off x="5774072" y="2134769"/>
              <a:ext cx="428750"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12,000</a:t>
              </a:r>
            </a:p>
          </p:txBody>
        </p:sp>
        <p:sp>
          <p:nvSpPr>
            <p:cNvPr id="254" name="Rectangle 253">
              <a:extLst>
                <a:ext uri="{FF2B5EF4-FFF2-40B4-BE49-F238E27FC236}">
                  <a16:creationId xmlns:a16="http://schemas.microsoft.com/office/drawing/2014/main" id="{F6E7CD59-2105-4B3B-BABE-98559F9E390C}"/>
                </a:ext>
              </a:extLst>
            </p:cNvPr>
            <p:cNvSpPr/>
            <p:nvPr/>
          </p:nvSpPr>
          <p:spPr>
            <a:xfrm>
              <a:off x="5850553" y="2271929"/>
              <a:ext cx="352269"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1,200</a:t>
              </a:r>
            </a:p>
          </p:txBody>
        </p:sp>
        <p:sp>
          <p:nvSpPr>
            <p:cNvPr id="255" name="Rectangle 254">
              <a:extLst>
                <a:ext uri="{FF2B5EF4-FFF2-40B4-BE49-F238E27FC236}">
                  <a16:creationId xmlns:a16="http://schemas.microsoft.com/office/drawing/2014/main" id="{CDDECE98-ED46-42E0-AEAD-34AC6EA92440}"/>
                </a:ext>
              </a:extLst>
            </p:cNvPr>
            <p:cNvSpPr/>
            <p:nvPr/>
          </p:nvSpPr>
          <p:spPr>
            <a:xfrm>
              <a:off x="5850553" y="2413554"/>
              <a:ext cx="352269"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1,000</a:t>
              </a:r>
            </a:p>
          </p:txBody>
        </p:sp>
        <p:sp>
          <p:nvSpPr>
            <p:cNvPr id="256" name="Rectangle 255">
              <a:extLst>
                <a:ext uri="{FF2B5EF4-FFF2-40B4-BE49-F238E27FC236}">
                  <a16:creationId xmlns:a16="http://schemas.microsoft.com/office/drawing/2014/main" id="{BB94F49B-82F1-499F-87AF-6803BB681614}"/>
                </a:ext>
              </a:extLst>
            </p:cNvPr>
            <p:cNvSpPr/>
            <p:nvPr/>
          </p:nvSpPr>
          <p:spPr>
            <a:xfrm>
              <a:off x="5850553" y="2554719"/>
              <a:ext cx="352269"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1,000</a:t>
              </a:r>
            </a:p>
          </p:txBody>
        </p:sp>
        <p:sp>
          <p:nvSpPr>
            <p:cNvPr id="257" name="Rectangle 256">
              <a:extLst>
                <a:ext uri="{FF2B5EF4-FFF2-40B4-BE49-F238E27FC236}">
                  <a16:creationId xmlns:a16="http://schemas.microsoft.com/office/drawing/2014/main" id="{EBF95ED3-89A7-4123-A3B4-9DE8BFC119CC}"/>
                </a:ext>
              </a:extLst>
            </p:cNvPr>
            <p:cNvSpPr/>
            <p:nvPr/>
          </p:nvSpPr>
          <p:spPr>
            <a:xfrm>
              <a:off x="5850553" y="2691556"/>
              <a:ext cx="352269"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7,600</a:t>
              </a:r>
            </a:p>
          </p:txBody>
        </p:sp>
        <p:sp>
          <p:nvSpPr>
            <p:cNvPr id="258" name="Rectangle 257">
              <a:extLst>
                <a:ext uri="{FF2B5EF4-FFF2-40B4-BE49-F238E27FC236}">
                  <a16:creationId xmlns:a16="http://schemas.microsoft.com/office/drawing/2014/main" id="{A1AB12CA-3D75-4C8D-B26F-2673D2FFC891}"/>
                </a:ext>
              </a:extLst>
            </p:cNvPr>
            <p:cNvSpPr/>
            <p:nvPr/>
          </p:nvSpPr>
          <p:spPr>
            <a:xfrm>
              <a:off x="5973382" y="2833181"/>
              <a:ext cx="229440"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500</a:t>
              </a:r>
            </a:p>
          </p:txBody>
        </p:sp>
        <p:sp>
          <p:nvSpPr>
            <p:cNvPr id="259" name="Rectangle 258">
              <a:extLst>
                <a:ext uri="{FF2B5EF4-FFF2-40B4-BE49-F238E27FC236}">
                  <a16:creationId xmlns:a16="http://schemas.microsoft.com/office/drawing/2014/main" id="{48CE3C9E-4C63-47CF-BEBB-4A8C89458234}"/>
                </a:ext>
              </a:extLst>
            </p:cNvPr>
            <p:cNvSpPr/>
            <p:nvPr/>
          </p:nvSpPr>
          <p:spPr>
            <a:xfrm>
              <a:off x="5973382" y="2973251"/>
              <a:ext cx="229440"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500</a:t>
              </a:r>
            </a:p>
          </p:txBody>
        </p:sp>
        <p:sp>
          <p:nvSpPr>
            <p:cNvPr id="260" name="Rectangle 259">
              <a:extLst>
                <a:ext uri="{FF2B5EF4-FFF2-40B4-BE49-F238E27FC236}">
                  <a16:creationId xmlns:a16="http://schemas.microsoft.com/office/drawing/2014/main" id="{A4667FD1-2CF2-4A17-8AE1-DD1BBA116223}"/>
                </a:ext>
              </a:extLst>
            </p:cNvPr>
            <p:cNvSpPr/>
            <p:nvPr/>
          </p:nvSpPr>
          <p:spPr>
            <a:xfrm>
              <a:off x="5973382" y="3245711"/>
              <a:ext cx="229440"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500</a:t>
              </a:r>
            </a:p>
          </p:txBody>
        </p:sp>
        <p:sp>
          <p:nvSpPr>
            <p:cNvPr id="261" name="Rectangle 260">
              <a:extLst>
                <a:ext uri="{FF2B5EF4-FFF2-40B4-BE49-F238E27FC236}">
                  <a16:creationId xmlns:a16="http://schemas.microsoft.com/office/drawing/2014/main" id="{C4B8B007-7396-4D7D-BD6D-5854A2CA4347}"/>
                </a:ext>
              </a:extLst>
            </p:cNvPr>
            <p:cNvSpPr/>
            <p:nvPr/>
          </p:nvSpPr>
          <p:spPr>
            <a:xfrm>
              <a:off x="5973382" y="3375304"/>
              <a:ext cx="229440"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500</a:t>
              </a:r>
            </a:p>
          </p:txBody>
        </p:sp>
        <p:sp>
          <p:nvSpPr>
            <p:cNvPr id="262" name="Rectangle 261">
              <a:extLst>
                <a:ext uri="{FF2B5EF4-FFF2-40B4-BE49-F238E27FC236}">
                  <a16:creationId xmlns:a16="http://schemas.microsoft.com/office/drawing/2014/main" id="{FC633C02-93AB-4016-8D1B-A4B621D4475B}"/>
                </a:ext>
              </a:extLst>
            </p:cNvPr>
            <p:cNvSpPr/>
            <p:nvPr/>
          </p:nvSpPr>
          <p:spPr>
            <a:xfrm>
              <a:off x="5850553" y="3114271"/>
              <a:ext cx="352269"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3,000</a:t>
              </a:r>
            </a:p>
          </p:txBody>
        </p:sp>
        <p:sp>
          <p:nvSpPr>
            <p:cNvPr id="263" name="Rectangle 262">
              <a:extLst>
                <a:ext uri="{FF2B5EF4-FFF2-40B4-BE49-F238E27FC236}">
                  <a16:creationId xmlns:a16="http://schemas.microsoft.com/office/drawing/2014/main" id="{1E4EB582-DB81-4972-A2CB-54A686ECF402}"/>
                </a:ext>
              </a:extLst>
            </p:cNvPr>
            <p:cNvSpPr/>
            <p:nvPr/>
          </p:nvSpPr>
          <p:spPr>
            <a:xfrm>
              <a:off x="5850553" y="3788079"/>
              <a:ext cx="352269"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1,200</a:t>
              </a:r>
            </a:p>
          </p:txBody>
        </p:sp>
        <p:sp>
          <p:nvSpPr>
            <p:cNvPr id="264" name="Rectangle 263">
              <a:extLst>
                <a:ext uri="{FF2B5EF4-FFF2-40B4-BE49-F238E27FC236}">
                  <a16:creationId xmlns:a16="http://schemas.microsoft.com/office/drawing/2014/main" id="{9343BD28-FEA1-46B8-B346-9B444460D736}"/>
                </a:ext>
              </a:extLst>
            </p:cNvPr>
            <p:cNvSpPr/>
            <p:nvPr/>
          </p:nvSpPr>
          <p:spPr>
            <a:xfrm>
              <a:off x="5850553" y="3929234"/>
              <a:ext cx="352269"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3,000</a:t>
              </a:r>
            </a:p>
          </p:txBody>
        </p:sp>
        <p:sp>
          <p:nvSpPr>
            <p:cNvPr id="265" name="Rectangle 264">
              <a:extLst>
                <a:ext uri="{FF2B5EF4-FFF2-40B4-BE49-F238E27FC236}">
                  <a16:creationId xmlns:a16="http://schemas.microsoft.com/office/drawing/2014/main" id="{6D0B469F-ADFB-4443-9D27-BE29AB337F73}"/>
                </a:ext>
              </a:extLst>
            </p:cNvPr>
            <p:cNvSpPr/>
            <p:nvPr/>
          </p:nvSpPr>
          <p:spPr>
            <a:xfrm>
              <a:off x="5946342" y="4063462"/>
              <a:ext cx="256480" cy="184666"/>
            </a:xfrm>
            <a:prstGeom prst="rect">
              <a:avLst/>
            </a:prstGeom>
          </p:spPr>
          <p:txBody>
            <a:bodyPr wrap="none" lIns="0" tIns="0" rIns="0" bIns="0">
              <a:spAutoFit/>
            </a:bodyPr>
            <a:lstStyle/>
            <a:p>
              <a:pPr algn="r"/>
              <a:r>
                <a:rPr lang="en-US" sz="1200" b="1" dirty="0">
                  <a:solidFill>
                    <a:srgbClr val="000000"/>
                  </a:solidFill>
                  <a:latin typeface="Freestyle Script" pitchFamily="66" charset="0"/>
                </a:rPr>
                <a:t>1,500</a:t>
              </a:r>
            </a:p>
          </p:txBody>
        </p:sp>
        <p:sp>
          <p:nvSpPr>
            <p:cNvPr id="266" name="Rectangle 265">
              <a:extLst>
                <a:ext uri="{FF2B5EF4-FFF2-40B4-BE49-F238E27FC236}">
                  <a16:creationId xmlns:a16="http://schemas.microsoft.com/office/drawing/2014/main" id="{A0C23110-0280-4F9C-873F-4CD577E89F71}"/>
                </a:ext>
              </a:extLst>
            </p:cNvPr>
            <p:cNvSpPr/>
            <p:nvPr/>
          </p:nvSpPr>
          <p:spPr>
            <a:xfrm>
              <a:off x="5774072" y="4643272"/>
              <a:ext cx="428750"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35,000</a:t>
              </a:r>
            </a:p>
          </p:txBody>
        </p:sp>
        <p:sp>
          <p:nvSpPr>
            <p:cNvPr id="267" name="Rectangle 266">
              <a:extLst>
                <a:ext uri="{FF2B5EF4-FFF2-40B4-BE49-F238E27FC236}">
                  <a16:creationId xmlns:a16="http://schemas.microsoft.com/office/drawing/2014/main" id="{3BEB94D7-B87A-4C34-93BE-90DC266B4E59}"/>
                </a:ext>
              </a:extLst>
            </p:cNvPr>
            <p:cNvSpPr/>
            <p:nvPr/>
          </p:nvSpPr>
          <p:spPr>
            <a:xfrm>
              <a:off x="5850553" y="4780282"/>
              <a:ext cx="352269"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5,000</a:t>
              </a:r>
            </a:p>
          </p:txBody>
        </p:sp>
        <p:sp>
          <p:nvSpPr>
            <p:cNvPr id="268" name="Rectangle 267">
              <a:extLst>
                <a:ext uri="{FF2B5EF4-FFF2-40B4-BE49-F238E27FC236}">
                  <a16:creationId xmlns:a16="http://schemas.microsoft.com/office/drawing/2014/main" id="{A4F64601-1C9C-4B20-AF3A-2417D23A1D0C}"/>
                </a:ext>
              </a:extLst>
            </p:cNvPr>
            <p:cNvSpPr/>
            <p:nvPr/>
          </p:nvSpPr>
          <p:spPr>
            <a:xfrm>
              <a:off x="5850553" y="4921216"/>
              <a:ext cx="352269"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5,000</a:t>
              </a:r>
            </a:p>
          </p:txBody>
        </p:sp>
        <p:sp>
          <p:nvSpPr>
            <p:cNvPr id="269" name="Rectangle 268">
              <a:extLst>
                <a:ext uri="{FF2B5EF4-FFF2-40B4-BE49-F238E27FC236}">
                  <a16:creationId xmlns:a16="http://schemas.microsoft.com/office/drawing/2014/main" id="{B4055894-F326-4A74-9AC9-12E4368F9518}"/>
                </a:ext>
              </a:extLst>
            </p:cNvPr>
            <p:cNvSpPr/>
            <p:nvPr/>
          </p:nvSpPr>
          <p:spPr>
            <a:xfrm>
              <a:off x="5850553" y="5065182"/>
              <a:ext cx="352269"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5,000</a:t>
              </a:r>
            </a:p>
          </p:txBody>
        </p:sp>
        <p:sp>
          <p:nvSpPr>
            <p:cNvPr id="270" name="Rectangle 269">
              <a:extLst>
                <a:ext uri="{FF2B5EF4-FFF2-40B4-BE49-F238E27FC236}">
                  <a16:creationId xmlns:a16="http://schemas.microsoft.com/office/drawing/2014/main" id="{CEF3CA91-ECF0-4C25-B544-FE1F0349F928}"/>
                </a:ext>
              </a:extLst>
            </p:cNvPr>
            <p:cNvSpPr/>
            <p:nvPr/>
          </p:nvSpPr>
          <p:spPr>
            <a:xfrm>
              <a:off x="5774072" y="5233841"/>
              <a:ext cx="428750"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15,000</a:t>
              </a:r>
            </a:p>
          </p:txBody>
        </p:sp>
        <p:sp>
          <p:nvSpPr>
            <p:cNvPr id="271" name="Rectangle 270">
              <a:extLst>
                <a:ext uri="{FF2B5EF4-FFF2-40B4-BE49-F238E27FC236}">
                  <a16:creationId xmlns:a16="http://schemas.microsoft.com/office/drawing/2014/main" id="{4D8F3B84-8F07-47CE-9FF7-9FF3816C0A53}"/>
                </a:ext>
              </a:extLst>
            </p:cNvPr>
            <p:cNvSpPr/>
            <p:nvPr/>
          </p:nvSpPr>
          <p:spPr>
            <a:xfrm>
              <a:off x="5774072" y="5406236"/>
              <a:ext cx="428750"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50,000</a:t>
              </a:r>
            </a:p>
          </p:txBody>
        </p:sp>
        <p:sp>
          <p:nvSpPr>
            <p:cNvPr id="272" name="Text Box 23">
              <a:extLst>
                <a:ext uri="{FF2B5EF4-FFF2-40B4-BE49-F238E27FC236}">
                  <a16:creationId xmlns:a16="http://schemas.microsoft.com/office/drawing/2014/main" id="{46670B96-8D39-41DB-8D5B-F143375D3193}"/>
                </a:ext>
              </a:extLst>
            </p:cNvPr>
            <p:cNvSpPr txBox="1">
              <a:spLocks noChangeArrowheads="1"/>
            </p:cNvSpPr>
            <p:nvPr/>
          </p:nvSpPr>
          <p:spPr bwMode="auto">
            <a:xfrm>
              <a:off x="6316955" y="2182735"/>
              <a:ext cx="331875" cy="4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sz="1400" b="1" dirty="0">
                  <a:solidFill>
                    <a:srgbClr val="000000"/>
                  </a:solidFill>
                  <a:latin typeface="Freestyle Script" pitchFamily="66" charset="0"/>
                </a:rPr>
                <a:t>x</a:t>
              </a:r>
            </a:p>
          </p:txBody>
        </p:sp>
        <p:sp>
          <p:nvSpPr>
            <p:cNvPr id="273" name="Text Box 23">
              <a:extLst>
                <a:ext uri="{FF2B5EF4-FFF2-40B4-BE49-F238E27FC236}">
                  <a16:creationId xmlns:a16="http://schemas.microsoft.com/office/drawing/2014/main" id="{5CD30E10-6357-4835-AF7C-0FB656939247}"/>
                </a:ext>
              </a:extLst>
            </p:cNvPr>
            <p:cNvSpPr txBox="1">
              <a:spLocks noChangeArrowheads="1"/>
            </p:cNvSpPr>
            <p:nvPr/>
          </p:nvSpPr>
          <p:spPr bwMode="auto">
            <a:xfrm>
              <a:off x="6319377" y="2334360"/>
              <a:ext cx="331875" cy="4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sz="1400" b="1" dirty="0">
                  <a:solidFill>
                    <a:srgbClr val="000000"/>
                  </a:solidFill>
                  <a:latin typeface="Freestyle Script" pitchFamily="66" charset="0"/>
                </a:rPr>
                <a:t>x</a:t>
              </a:r>
            </a:p>
          </p:txBody>
        </p:sp>
        <p:sp>
          <p:nvSpPr>
            <p:cNvPr id="274" name="Text Box 23">
              <a:extLst>
                <a:ext uri="{FF2B5EF4-FFF2-40B4-BE49-F238E27FC236}">
                  <a16:creationId xmlns:a16="http://schemas.microsoft.com/office/drawing/2014/main" id="{E18D49F2-B9C0-491B-8E67-505C3ED4F77B}"/>
                </a:ext>
              </a:extLst>
            </p:cNvPr>
            <p:cNvSpPr txBox="1">
              <a:spLocks noChangeArrowheads="1"/>
            </p:cNvSpPr>
            <p:nvPr/>
          </p:nvSpPr>
          <p:spPr bwMode="auto">
            <a:xfrm>
              <a:off x="6316886" y="2468520"/>
              <a:ext cx="331875" cy="4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sz="1400" b="1" dirty="0">
                  <a:solidFill>
                    <a:srgbClr val="000000"/>
                  </a:solidFill>
                  <a:latin typeface="Freestyle Script" pitchFamily="66" charset="0"/>
                </a:rPr>
                <a:t>x</a:t>
              </a:r>
            </a:p>
          </p:txBody>
        </p:sp>
        <p:sp>
          <p:nvSpPr>
            <p:cNvPr id="275" name="Text Box 23">
              <a:extLst>
                <a:ext uri="{FF2B5EF4-FFF2-40B4-BE49-F238E27FC236}">
                  <a16:creationId xmlns:a16="http://schemas.microsoft.com/office/drawing/2014/main" id="{F207EE09-C34D-4DEE-82B0-1025855AD556}"/>
                </a:ext>
              </a:extLst>
            </p:cNvPr>
            <p:cNvSpPr txBox="1">
              <a:spLocks noChangeArrowheads="1"/>
            </p:cNvSpPr>
            <p:nvPr/>
          </p:nvSpPr>
          <p:spPr bwMode="auto">
            <a:xfrm>
              <a:off x="6319458" y="2609803"/>
              <a:ext cx="331875" cy="4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sz="1400" b="1" dirty="0">
                  <a:solidFill>
                    <a:srgbClr val="000000"/>
                  </a:solidFill>
                  <a:latin typeface="Freestyle Script" pitchFamily="66" charset="0"/>
                </a:rPr>
                <a:t>x</a:t>
              </a:r>
            </a:p>
          </p:txBody>
        </p:sp>
        <p:sp>
          <p:nvSpPr>
            <p:cNvPr id="276" name="Text Box 23">
              <a:extLst>
                <a:ext uri="{FF2B5EF4-FFF2-40B4-BE49-F238E27FC236}">
                  <a16:creationId xmlns:a16="http://schemas.microsoft.com/office/drawing/2014/main" id="{65416851-62A4-4A18-BE9D-0C3AA5A55D5E}"/>
                </a:ext>
              </a:extLst>
            </p:cNvPr>
            <p:cNvSpPr txBox="1">
              <a:spLocks noChangeArrowheads="1"/>
            </p:cNvSpPr>
            <p:nvPr/>
          </p:nvSpPr>
          <p:spPr bwMode="auto">
            <a:xfrm>
              <a:off x="6317117" y="2749413"/>
              <a:ext cx="331875" cy="4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sz="1400" b="1" dirty="0">
                  <a:solidFill>
                    <a:srgbClr val="000000"/>
                  </a:solidFill>
                  <a:latin typeface="Freestyle Script" pitchFamily="66" charset="0"/>
                </a:rPr>
                <a:t>x</a:t>
              </a:r>
            </a:p>
          </p:txBody>
        </p:sp>
        <p:sp>
          <p:nvSpPr>
            <p:cNvPr id="277" name="Text Box 23">
              <a:extLst>
                <a:ext uri="{FF2B5EF4-FFF2-40B4-BE49-F238E27FC236}">
                  <a16:creationId xmlns:a16="http://schemas.microsoft.com/office/drawing/2014/main" id="{89132BCE-C5E1-463E-A565-EE773F1C9912}"/>
                </a:ext>
              </a:extLst>
            </p:cNvPr>
            <p:cNvSpPr txBox="1">
              <a:spLocks noChangeArrowheads="1"/>
            </p:cNvSpPr>
            <p:nvPr/>
          </p:nvSpPr>
          <p:spPr bwMode="auto">
            <a:xfrm>
              <a:off x="6320477" y="2882160"/>
              <a:ext cx="331875" cy="4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sz="1400" b="1" dirty="0">
                  <a:solidFill>
                    <a:srgbClr val="000000"/>
                  </a:solidFill>
                  <a:latin typeface="Freestyle Script" pitchFamily="66" charset="0"/>
                </a:rPr>
                <a:t>x</a:t>
              </a:r>
            </a:p>
          </p:txBody>
        </p:sp>
        <p:sp>
          <p:nvSpPr>
            <p:cNvPr id="278" name="Text Box 23">
              <a:extLst>
                <a:ext uri="{FF2B5EF4-FFF2-40B4-BE49-F238E27FC236}">
                  <a16:creationId xmlns:a16="http://schemas.microsoft.com/office/drawing/2014/main" id="{D9308F38-C9D9-4BC1-AA4E-C76D8D4AA63B}"/>
                </a:ext>
              </a:extLst>
            </p:cNvPr>
            <p:cNvSpPr txBox="1">
              <a:spLocks noChangeArrowheads="1"/>
            </p:cNvSpPr>
            <p:nvPr/>
          </p:nvSpPr>
          <p:spPr bwMode="auto">
            <a:xfrm>
              <a:off x="6319151" y="3027624"/>
              <a:ext cx="331875" cy="4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sz="1400" b="1" dirty="0">
                  <a:solidFill>
                    <a:srgbClr val="000000"/>
                  </a:solidFill>
                  <a:latin typeface="Freestyle Script" pitchFamily="66" charset="0"/>
                </a:rPr>
                <a:t>x</a:t>
              </a:r>
            </a:p>
          </p:txBody>
        </p:sp>
        <p:sp>
          <p:nvSpPr>
            <p:cNvPr id="279" name="Text Box 23">
              <a:extLst>
                <a:ext uri="{FF2B5EF4-FFF2-40B4-BE49-F238E27FC236}">
                  <a16:creationId xmlns:a16="http://schemas.microsoft.com/office/drawing/2014/main" id="{407EA141-D98D-4CA0-8871-88B1DD8C8903}"/>
                </a:ext>
              </a:extLst>
            </p:cNvPr>
            <p:cNvSpPr txBox="1">
              <a:spLocks noChangeArrowheads="1"/>
            </p:cNvSpPr>
            <p:nvPr/>
          </p:nvSpPr>
          <p:spPr bwMode="auto">
            <a:xfrm>
              <a:off x="6317759" y="3305355"/>
              <a:ext cx="331875" cy="4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sz="1400" b="1" dirty="0">
                  <a:solidFill>
                    <a:srgbClr val="000000"/>
                  </a:solidFill>
                  <a:latin typeface="Freestyle Script" pitchFamily="66" charset="0"/>
                </a:rPr>
                <a:t>x</a:t>
              </a:r>
            </a:p>
          </p:txBody>
        </p:sp>
        <p:sp>
          <p:nvSpPr>
            <p:cNvPr id="280" name="Text Box 23">
              <a:extLst>
                <a:ext uri="{FF2B5EF4-FFF2-40B4-BE49-F238E27FC236}">
                  <a16:creationId xmlns:a16="http://schemas.microsoft.com/office/drawing/2014/main" id="{6D8A682F-F495-4412-A64D-7DB5673DB27A}"/>
                </a:ext>
              </a:extLst>
            </p:cNvPr>
            <p:cNvSpPr txBox="1">
              <a:spLocks noChangeArrowheads="1"/>
            </p:cNvSpPr>
            <p:nvPr/>
          </p:nvSpPr>
          <p:spPr bwMode="auto">
            <a:xfrm>
              <a:off x="6319150" y="3727246"/>
              <a:ext cx="331875" cy="4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sz="1400" b="1" dirty="0">
                  <a:solidFill>
                    <a:srgbClr val="000000"/>
                  </a:solidFill>
                  <a:latin typeface="Freestyle Script" pitchFamily="66" charset="0"/>
                </a:rPr>
                <a:t>x</a:t>
              </a:r>
            </a:p>
          </p:txBody>
        </p:sp>
        <p:sp>
          <p:nvSpPr>
            <p:cNvPr id="281" name="Text Box 23">
              <a:extLst>
                <a:ext uri="{FF2B5EF4-FFF2-40B4-BE49-F238E27FC236}">
                  <a16:creationId xmlns:a16="http://schemas.microsoft.com/office/drawing/2014/main" id="{B9371A27-4BCB-4E4B-A00F-79507462ED8E}"/>
                </a:ext>
              </a:extLst>
            </p:cNvPr>
            <p:cNvSpPr txBox="1">
              <a:spLocks noChangeArrowheads="1"/>
            </p:cNvSpPr>
            <p:nvPr/>
          </p:nvSpPr>
          <p:spPr bwMode="auto">
            <a:xfrm>
              <a:off x="6325087" y="3861666"/>
              <a:ext cx="331875" cy="4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sz="1400" b="1" dirty="0">
                  <a:solidFill>
                    <a:srgbClr val="000000"/>
                  </a:solidFill>
                  <a:latin typeface="Freestyle Script" pitchFamily="66" charset="0"/>
                </a:rPr>
                <a:t>x</a:t>
              </a:r>
            </a:p>
          </p:txBody>
        </p:sp>
        <p:sp>
          <p:nvSpPr>
            <p:cNvPr id="282" name="Text Box 23">
              <a:extLst>
                <a:ext uri="{FF2B5EF4-FFF2-40B4-BE49-F238E27FC236}">
                  <a16:creationId xmlns:a16="http://schemas.microsoft.com/office/drawing/2014/main" id="{B66C68DB-13C5-4481-BD19-7A0403E702D2}"/>
                </a:ext>
              </a:extLst>
            </p:cNvPr>
            <p:cNvSpPr txBox="1">
              <a:spLocks noChangeArrowheads="1"/>
            </p:cNvSpPr>
            <p:nvPr/>
          </p:nvSpPr>
          <p:spPr bwMode="auto">
            <a:xfrm>
              <a:off x="6320182" y="4858800"/>
              <a:ext cx="331875" cy="4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sz="1400" b="1" dirty="0">
                  <a:solidFill>
                    <a:srgbClr val="000000"/>
                  </a:solidFill>
                  <a:latin typeface="Freestyle Script" pitchFamily="66" charset="0"/>
                </a:rPr>
                <a:t>x</a:t>
              </a:r>
            </a:p>
          </p:txBody>
        </p:sp>
        <p:sp>
          <p:nvSpPr>
            <p:cNvPr id="283" name="Text Box 23">
              <a:extLst>
                <a:ext uri="{FF2B5EF4-FFF2-40B4-BE49-F238E27FC236}">
                  <a16:creationId xmlns:a16="http://schemas.microsoft.com/office/drawing/2014/main" id="{6AF96D21-B2BF-4307-BCE8-88C82E1BDB4B}"/>
                </a:ext>
              </a:extLst>
            </p:cNvPr>
            <p:cNvSpPr txBox="1">
              <a:spLocks noChangeArrowheads="1"/>
            </p:cNvSpPr>
            <p:nvPr/>
          </p:nvSpPr>
          <p:spPr bwMode="auto">
            <a:xfrm>
              <a:off x="6317782" y="5006137"/>
              <a:ext cx="331875" cy="4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sz="1400" b="1" dirty="0">
                  <a:solidFill>
                    <a:srgbClr val="000000"/>
                  </a:solidFill>
                  <a:latin typeface="Freestyle Script" pitchFamily="66" charset="0"/>
                </a:rPr>
                <a:t>x</a:t>
              </a:r>
            </a:p>
          </p:txBody>
        </p:sp>
        <p:sp>
          <p:nvSpPr>
            <p:cNvPr id="284" name="Text Box 23">
              <a:extLst>
                <a:ext uri="{FF2B5EF4-FFF2-40B4-BE49-F238E27FC236}">
                  <a16:creationId xmlns:a16="http://schemas.microsoft.com/office/drawing/2014/main" id="{C52C6405-85D0-4553-83E6-D09251085924}"/>
                </a:ext>
              </a:extLst>
            </p:cNvPr>
            <p:cNvSpPr txBox="1">
              <a:spLocks noChangeArrowheads="1"/>
            </p:cNvSpPr>
            <p:nvPr/>
          </p:nvSpPr>
          <p:spPr bwMode="auto">
            <a:xfrm>
              <a:off x="6325005" y="4720950"/>
              <a:ext cx="331875" cy="4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sz="1400" b="1" dirty="0">
                  <a:solidFill>
                    <a:srgbClr val="000000"/>
                  </a:solidFill>
                  <a:latin typeface="Freestyle Script" pitchFamily="66" charset="0"/>
                </a:rPr>
                <a:t>x</a:t>
              </a:r>
            </a:p>
          </p:txBody>
        </p:sp>
        <p:sp>
          <p:nvSpPr>
            <p:cNvPr id="285" name="Text Box 23">
              <a:extLst>
                <a:ext uri="{FF2B5EF4-FFF2-40B4-BE49-F238E27FC236}">
                  <a16:creationId xmlns:a16="http://schemas.microsoft.com/office/drawing/2014/main" id="{FD3A7A36-9E97-459A-B956-9A9A390A7DE7}"/>
                </a:ext>
              </a:extLst>
            </p:cNvPr>
            <p:cNvSpPr txBox="1">
              <a:spLocks noChangeArrowheads="1"/>
            </p:cNvSpPr>
            <p:nvPr/>
          </p:nvSpPr>
          <p:spPr bwMode="auto">
            <a:xfrm>
              <a:off x="6320326" y="3171068"/>
              <a:ext cx="331875" cy="4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sz="1400" b="1" dirty="0">
                  <a:solidFill>
                    <a:srgbClr val="000000"/>
                  </a:solidFill>
                  <a:latin typeface="Freestyle Script" pitchFamily="66" charset="0"/>
                </a:rPr>
                <a:t>x</a:t>
              </a:r>
            </a:p>
          </p:txBody>
        </p:sp>
        <p:sp>
          <p:nvSpPr>
            <p:cNvPr id="286" name="Rectangle 285">
              <a:extLst>
                <a:ext uri="{FF2B5EF4-FFF2-40B4-BE49-F238E27FC236}">
                  <a16:creationId xmlns:a16="http://schemas.microsoft.com/office/drawing/2014/main" id="{8CB708A0-200C-4FDD-A687-BDAF073B4542}"/>
                </a:ext>
              </a:extLst>
            </p:cNvPr>
            <p:cNvSpPr/>
            <p:nvPr/>
          </p:nvSpPr>
          <p:spPr>
            <a:xfrm>
              <a:off x="5946342" y="4212392"/>
              <a:ext cx="256480" cy="184666"/>
            </a:xfrm>
            <a:prstGeom prst="rect">
              <a:avLst/>
            </a:prstGeom>
          </p:spPr>
          <p:txBody>
            <a:bodyPr wrap="none" lIns="0" tIns="0" rIns="0" bIns="0">
              <a:spAutoFit/>
            </a:bodyPr>
            <a:lstStyle/>
            <a:p>
              <a:pPr algn="r"/>
              <a:r>
                <a:rPr lang="en-US" sz="1200" b="1" dirty="0">
                  <a:solidFill>
                    <a:srgbClr val="000000"/>
                  </a:solidFill>
                  <a:latin typeface="Freestyle Script" pitchFamily="66" charset="0"/>
                </a:rPr>
                <a:t>1,500</a:t>
              </a:r>
            </a:p>
          </p:txBody>
        </p:sp>
      </p:grpSp>
      <p:pic>
        <p:nvPicPr>
          <p:cNvPr id="287" name="Picture 3">
            <a:extLst>
              <a:ext uri="{FF2B5EF4-FFF2-40B4-BE49-F238E27FC236}">
                <a16:creationId xmlns:a16="http://schemas.microsoft.com/office/drawing/2014/main" id="{515CA033-5A92-41B5-9EB6-FB1D9E0C4F4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335113" y="1613740"/>
            <a:ext cx="3905147" cy="4388757"/>
          </a:xfrm>
          <a:prstGeom prst="rect">
            <a:avLst/>
          </a:prstGeom>
          <a:solidFill>
            <a:srgbClr val="FFFFFF"/>
          </a:solidFill>
          <a:ln w="9525">
            <a:solidFill>
              <a:srgbClr val="FFFFFF">
                <a:lumMod val="50000"/>
              </a:srgbClr>
            </a:solidFill>
            <a:miter lim="800000"/>
          </a:ln>
          <a:effectLst>
            <a:outerShdw blurRad="50800" dist="38100" dir="2700000" algn="tl" rotWithShape="0">
              <a:srgbClr val="000000">
                <a:lumMod val="50000"/>
                <a:lumOff val="50000"/>
                <a:alpha val="40000"/>
              </a:srgbClr>
            </a:outerShdw>
          </a:effectLst>
          <a:extLst/>
        </p:spPr>
      </p:pic>
      <p:grpSp>
        <p:nvGrpSpPr>
          <p:cNvPr id="288" name="Group 287">
            <a:extLst>
              <a:ext uri="{FF2B5EF4-FFF2-40B4-BE49-F238E27FC236}">
                <a16:creationId xmlns:a16="http://schemas.microsoft.com/office/drawing/2014/main" id="{D2189788-13DD-4003-A140-64C5EF26F0F7}"/>
              </a:ext>
            </a:extLst>
          </p:cNvPr>
          <p:cNvGrpSpPr/>
          <p:nvPr/>
        </p:nvGrpSpPr>
        <p:grpSpPr>
          <a:xfrm>
            <a:off x="6236937" y="2368599"/>
            <a:ext cx="882890" cy="3526070"/>
            <a:chOff x="5774072" y="2134769"/>
            <a:chExt cx="882890" cy="3526070"/>
          </a:xfrm>
        </p:grpSpPr>
        <p:sp>
          <p:nvSpPr>
            <p:cNvPr id="289" name="Rectangle 288">
              <a:extLst>
                <a:ext uri="{FF2B5EF4-FFF2-40B4-BE49-F238E27FC236}">
                  <a16:creationId xmlns:a16="http://schemas.microsoft.com/office/drawing/2014/main" id="{690697B8-7C1E-4924-A62D-8DDB1206CDFD}"/>
                </a:ext>
              </a:extLst>
            </p:cNvPr>
            <p:cNvSpPr/>
            <p:nvPr/>
          </p:nvSpPr>
          <p:spPr>
            <a:xfrm>
              <a:off x="5774072" y="2134769"/>
              <a:ext cx="428750"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12,000</a:t>
              </a:r>
            </a:p>
          </p:txBody>
        </p:sp>
        <p:sp>
          <p:nvSpPr>
            <p:cNvPr id="290" name="Rectangle 289">
              <a:extLst>
                <a:ext uri="{FF2B5EF4-FFF2-40B4-BE49-F238E27FC236}">
                  <a16:creationId xmlns:a16="http://schemas.microsoft.com/office/drawing/2014/main" id="{1216AED2-0827-4AFC-80DE-FF90632C586B}"/>
                </a:ext>
              </a:extLst>
            </p:cNvPr>
            <p:cNvSpPr/>
            <p:nvPr/>
          </p:nvSpPr>
          <p:spPr>
            <a:xfrm>
              <a:off x="5850553" y="2271929"/>
              <a:ext cx="352269"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1,200</a:t>
              </a:r>
            </a:p>
          </p:txBody>
        </p:sp>
        <p:sp>
          <p:nvSpPr>
            <p:cNvPr id="291" name="Rectangle 290">
              <a:extLst>
                <a:ext uri="{FF2B5EF4-FFF2-40B4-BE49-F238E27FC236}">
                  <a16:creationId xmlns:a16="http://schemas.microsoft.com/office/drawing/2014/main" id="{43D33192-FB48-4717-8590-1E326FA5EAEA}"/>
                </a:ext>
              </a:extLst>
            </p:cNvPr>
            <p:cNvSpPr/>
            <p:nvPr/>
          </p:nvSpPr>
          <p:spPr>
            <a:xfrm>
              <a:off x="5850553" y="2413554"/>
              <a:ext cx="352269"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1,000</a:t>
              </a:r>
            </a:p>
          </p:txBody>
        </p:sp>
        <p:sp>
          <p:nvSpPr>
            <p:cNvPr id="292" name="Rectangle 291">
              <a:extLst>
                <a:ext uri="{FF2B5EF4-FFF2-40B4-BE49-F238E27FC236}">
                  <a16:creationId xmlns:a16="http://schemas.microsoft.com/office/drawing/2014/main" id="{45E592D8-769B-4FD0-B385-5B9BAA7E9C0D}"/>
                </a:ext>
              </a:extLst>
            </p:cNvPr>
            <p:cNvSpPr/>
            <p:nvPr/>
          </p:nvSpPr>
          <p:spPr>
            <a:xfrm>
              <a:off x="5850553" y="2554719"/>
              <a:ext cx="352269"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1,000</a:t>
              </a:r>
            </a:p>
          </p:txBody>
        </p:sp>
        <p:sp>
          <p:nvSpPr>
            <p:cNvPr id="293" name="Rectangle 292">
              <a:extLst>
                <a:ext uri="{FF2B5EF4-FFF2-40B4-BE49-F238E27FC236}">
                  <a16:creationId xmlns:a16="http://schemas.microsoft.com/office/drawing/2014/main" id="{CD8D54FF-241B-4B54-8DD5-F56852F77A55}"/>
                </a:ext>
              </a:extLst>
            </p:cNvPr>
            <p:cNvSpPr/>
            <p:nvPr/>
          </p:nvSpPr>
          <p:spPr>
            <a:xfrm>
              <a:off x="5850553" y="2691556"/>
              <a:ext cx="352269"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7,600</a:t>
              </a:r>
            </a:p>
          </p:txBody>
        </p:sp>
        <p:sp>
          <p:nvSpPr>
            <p:cNvPr id="294" name="Rectangle 293">
              <a:extLst>
                <a:ext uri="{FF2B5EF4-FFF2-40B4-BE49-F238E27FC236}">
                  <a16:creationId xmlns:a16="http://schemas.microsoft.com/office/drawing/2014/main" id="{B79435D6-CFD5-48EA-8127-28212FCC815F}"/>
                </a:ext>
              </a:extLst>
            </p:cNvPr>
            <p:cNvSpPr/>
            <p:nvPr/>
          </p:nvSpPr>
          <p:spPr>
            <a:xfrm>
              <a:off x="5973382" y="2833181"/>
              <a:ext cx="229440"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500</a:t>
              </a:r>
            </a:p>
          </p:txBody>
        </p:sp>
        <p:sp>
          <p:nvSpPr>
            <p:cNvPr id="295" name="Rectangle 294">
              <a:extLst>
                <a:ext uri="{FF2B5EF4-FFF2-40B4-BE49-F238E27FC236}">
                  <a16:creationId xmlns:a16="http://schemas.microsoft.com/office/drawing/2014/main" id="{193D81E8-EB77-4E85-863A-447DF7B51561}"/>
                </a:ext>
              </a:extLst>
            </p:cNvPr>
            <p:cNvSpPr/>
            <p:nvPr/>
          </p:nvSpPr>
          <p:spPr>
            <a:xfrm>
              <a:off x="5973382" y="2973251"/>
              <a:ext cx="229440"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500</a:t>
              </a:r>
            </a:p>
          </p:txBody>
        </p:sp>
        <p:sp>
          <p:nvSpPr>
            <p:cNvPr id="296" name="Rectangle 295">
              <a:extLst>
                <a:ext uri="{FF2B5EF4-FFF2-40B4-BE49-F238E27FC236}">
                  <a16:creationId xmlns:a16="http://schemas.microsoft.com/office/drawing/2014/main" id="{B2F118F4-B6C5-4EDB-A9CF-CBFAAEEA5ED6}"/>
                </a:ext>
              </a:extLst>
            </p:cNvPr>
            <p:cNvSpPr/>
            <p:nvPr/>
          </p:nvSpPr>
          <p:spPr>
            <a:xfrm>
              <a:off x="5973382" y="3245711"/>
              <a:ext cx="229440"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500</a:t>
              </a:r>
            </a:p>
          </p:txBody>
        </p:sp>
        <p:sp>
          <p:nvSpPr>
            <p:cNvPr id="297" name="Rectangle 296">
              <a:extLst>
                <a:ext uri="{FF2B5EF4-FFF2-40B4-BE49-F238E27FC236}">
                  <a16:creationId xmlns:a16="http://schemas.microsoft.com/office/drawing/2014/main" id="{6847F593-3383-4268-BFF3-5442F63698BB}"/>
                </a:ext>
              </a:extLst>
            </p:cNvPr>
            <p:cNvSpPr/>
            <p:nvPr/>
          </p:nvSpPr>
          <p:spPr>
            <a:xfrm>
              <a:off x="5973382" y="3375304"/>
              <a:ext cx="229440"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500</a:t>
              </a:r>
            </a:p>
          </p:txBody>
        </p:sp>
        <p:sp>
          <p:nvSpPr>
            <p:cNvPr id="298" name="Rectangle 297">
              <a:extLst>
                <a:ext uri="{FF2B5EF4-FFF2-40B4-BE49-F238E27FC236}">
                  <a16:creationId xmlns:a16="http://schemas.microsoft.com/office/drawing/2014/main" id="{DBE522F3-CB38-4B0C-AB37-D0C2344C3275}"/>
                </a:ext>
              </a:extLst>
            </p:cNvPr>
            <p:cNvSpPr/>
            <p:nvPr/>
          </p:nvSpPr>
          <p:spPr>
            <a:xfrm>
              <a:off x="5850553" y="3114271"/>
              <a:ext cx="352269"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3,000</a:t>
              </a:r>
            </a:p>
          </p:txBody>
        </p:sp>
        <p:sp>
          <p:nvSpPr>
            <p:cNvPr id="299" name="Rectangle 298">
              <a:extLst>
                <a:ext uri="{FF2B5EF4-FFF2-40B4-BE49-F238E27FC236}">
                  <a16:creationId xmlns:a16="http://schemas.microsoft.com/office/drawing/2014/main" id="{D24D44C1-BD93-4985-9606-F4C5F92E721A}"/>
                </a:ext>
              </a:extLst>
            </p:cNvPr>
            <p:cNvSpPr/>
            <p:nvPr/>
          </p:nvSpPr>
          <p:spPr>
            <a:xfrm>
              <a:off x="5850553" y="3788079"/>
              <a:ext cx="352269"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1,200</a:t>
              </a:r>
            </a:p>
          </p:txBody>
        </p:sp>
        <p:sp>
          <p:nvSpPr>
            <p:cNvPr id="300" name="Rectangle 299">
              <a:extLst>
                <a:ext uri="{FF2B5EF4-FFF2-40B4-BE49-F238E27FC236}">
                  <a16:creationId xmlns:a16="http://schemas.microsoft.com/office/drawing/2014/main" id="{11FAF1E4-1EEF-49F9-9D84-EDBBE96D1B44}"/>
                </a:ext>
              </a:extLst>
            </p:cNvPr>
            <p:cNvSpPr/>
            <p:nvPr/>
          </p:nvSpPr>
          <p:spPr>
            <a:xfrm>
              <a:off x="5850553" y="3929234"/>
              <a:ext cx="352269"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3,000</a:t>
              </a:r>
            </a:p>
          </p:txBody>
        </p:sp>
        <p:sp>
          <p:nvSpPr>
            <p:cNvPr id="301" name="Rectangle 300">
              <a:extLst>
                <a:ext uri="{FF2B5EF4-FFF2-40B4-BE49-F238E27FC236}">
                  <a16:creationId xmlns:a16="http://schemas.microsoft.com/office/drawing/2014/main" id="{367F71DF-519D-4760-AE48-700CA9C6D292}"/>
                </a:ext>
              </a:extLst>
            </p:cNvPr>
            <p:cNvSpPr/>
            <p:nvPr/>
          </p:nvSpPr>
          <p:spPr>
            <a:xfrm>
              <a:off x="5946342" y="4063462"/>
              <a:ext cx="256480" cy="184666"/>
            </a:xfrm>
            <a:prstGeom prst="rect">
              <a:avLst/>
            </a:prstGeom>
          </p:spPr>
          <p:txBody>
            <a:bodyPr wrap="none" lIns="0" tIns="0" rIns="0" bIns="0">
              <a:spAutoFit/>
            </a:bodyPr>
            <a:lstStyle/>
            <a:p>
              <a:pPr algn="r"/>
              <a:r>
                <a:rPr lang="en-US" sz="1200" b="1" dirty="0">
                  <a:solidFill>
                    <a:srgbClr val="000000"/>
                  </a:solidFill>
                  <a:latin typeface="Freestyle Script" pitchFamily="66" charset="0"/>
                </a:rPr>
                <a:t>1,500</a:t>
              </a:r>
            </a:p>
          </p:txBody>
        </p:sp>
        <p:sp>
          <p:nvSpPr>
            <p:cNvPr id="302" name="Rectangle 301">
              <a:extLst>
                <a:ext uri="{FF2B5EF4-FFF2-40B4-BE49-F238E27FC236}">
                  <a16:creationId xmlns:a16="http://schemas.microsoft.com/office/drawing/2014/main" id="{46109DB5-B8CA-4E31-9699-587C81539272}"/>
                </a:ext>
              </a:extLst>
            </p:cNvPr>
            <p:cNvSpPr/>
            <p:nvPr/>
          </p:nvSpPr>
          <p:spPr>
            <a:xfrm>
              <a:off x="5774072" y="4643272"/>
              <a:ext cx="428750"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35,000</a:t>
              </a:r>
            </a:p>
          </p:txBody>
        </p:sp>
        <p:sp>
          <p:nvSpPr>
            <p:cNvPr id="303" name="Rectangle 302">
              <a:extLst>
                <a:ext uri="{FF2B5EF4-FFF2-40B4-BE49-F238E27FC236}">
                  <a16:creationId xmlns:a16="http://schemas.microsoft.com/office/drawing/2014/main" id="{118C1EC7-4DA7-4BC7-8B4F-29ED276B9D7A}"/>
                </a:ext>
              </a:extLst>
            </p:cNvPr>
            <p:cNvSpPr/>
            <p:nvPr/>
          </p:nvSpPr>
          <p:spPr>
            <a:xfrm>
              <a:off x="5850553" y="4780282"/>
              <a:ext cx="352269"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5,000</a:t>
              </a:r>
            </a:p>
          </p:txBody>
        </p:sp>
        <p:sp>
          <p:nvSpPr>
            <p:cNvPr id="304" name="Rectangle 303">
              <a:extLst>
                <a:ext uri="{FF2B5EF4-FFF2-40B4-BE49-F238E27FC236}">
                  <a16:creationId xmlns:a16="http://schemas.microsoft.com/office/drawing/2014/main" id="{D1FD10C7-97D2-4CDB-B3C4-791C61A237AE}"/>
                </a:ext>
              </a:extLst>
            </p:cNvPr>
            <p:cNvSpPr/>
            <p:nvPr/>
          </p:nvSpPr>
          <p:spPr>
            <a:xfrm>
              <a:off x="5850553" y="4921216"/>
              <a:ext cx="352269"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5,000</a:t>
              </a:r>
            </a:p>
          </p:txBody>
        </p:sp>
        <p:sp>
          <p:nvSpPr>
            <p:cNvPr id="305" name="Rectangle 304">
              <a:extLst>
                <a:ext uri="{FF2B5EF4-FFF2-40B4-BE49-F238E27FC236}">
                  <a16:creationId xmlns:a16="http://schemas.microsoft.com/office/drawing/2014/main" id="{2CDEE65C-40CF-4F34-9F15-7B9B8A69CC45}"/>
                </a:ext>
              </a:extLst>
            </p:cNvPr>
            <p:cNvSpPr/>
            <p:nvPr/>
          </p:nvSpPr>
          <p:spPr>
            <a:xfrm>
              <a:off x="5850553" y="5065182"/>
              <a:ext cx="352269"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5,000</a:t>
              </a:r>
            </a:p>
          </p:txBody>
        </p:sp>
        <p:sp>
          <p:nvSpPr>
            <p:cNvPr id="306" name="Rectangle 305">
              <a:extLst>
                <a:ext uri="{FF2B5EF4-FFF2-40B4-BE49-F238E27FC236}">
                  <a16:creationId xmlns:a16="http://schemas.microsoft.com/office/drawing/2014/main" id="{4578C792-3D56-45A1-BCF7-74D47CD026A5}"/>
                </a:ext>
              </a:extLst>
            </p:cNvPr>
            <p:cNvSpPr/>
            <p:nvPr/>
          </p:nvSpPr>
          <p:spPr>
            <a:xfrm>
              <a:off x="5774072" y="5233841"/>
              <a:ext cx="428750"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15,000</a:t>
              </a:r>
            </a:p>
          </p:txBody>
        </p:sp>
        <p:sp>
          <p:nvSpPr>
            <p:cNvPr id="307" name="Rectangle 306">
              <a:extLst>
                <a:ext uri="{FF2B5EF4-FFF2-40B4-BE49-F238E27FC236}">
                  <a16:creationId xmlns:a16="http://schemas.microsoft.com/office/drawing/2014/main" id="{7D8B2FD4-5BE0-4FB3-83A2-9D61B93CBA82}"/>
                </a:ext>
              </a:extLst>
            </p:cNvPr>
            <p:cNvSpPr/>
            <p:nvPr/>
          </p:nvSpPr>
          <p:spPr>
            <a:xfrm>
              <a:off x="5774072" y="5406236"/>
              <a:ext cx="428750"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50,000</a:t>
              </a:r>
            </a:p>
          </p:txBody>
        </p:sp>
        <p:sp>
          <p:nvSpPr>
            <p:cNvPr id="308" name="Text Box 23">
              <a:extLst>
                <a:ext uri="{FF2B5EF4-FFF2-40B4-BE49-F238E27FC236}">
                  <a16:creationId xmlns:a16="http://schemas.microsoft.com/office/drawing/2014/main" id="{A33996A6-678F-4BF6-BBEA-AE1A9941D608}"/>
                </a:ext>
              </a:extLst>
            </p:cNvPr>
            <p:cNvSpPr txBox="1">
              <a:spLocks noChangeArrowheads="1"/>
            </p:cNvSpPr>
            <p:nvPr/>
          </p:nvSpPr>
          <p:spPr bwMode="auto">
            <a:xfrm>
              <a:off x="6316955" y="2182735"/>
              <a:ext cx="331875" cy="4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sz="1400" b="1" dirty="0">
                  <a:solidFill>
                    <a:srgbClr val="000000"/>
                  </a:solidFill>
                  <a:latin typeface="Freestyle Script" pitchFamily="66" charset="0"/>
                </a:rPr>
                <a:t>x</a:t>
              </a:r>
            </a:p>
          </p:txBody>
        </p:sp>
        <p:sp>
          <p:nvSpPr>
            <p:cNvPr id="309" name="Text Box 23">
              <a:extLst>
                <a:ext uri="{FF2B5EF4-FFF2-40B4-BE49-F238E27FC236}">
                  <a16:creationId xmlns:a16="http://schemas.microsoft.com/office/drawing/2014/main" id="{68618321-8500-4A8A-9D69-CAC241B270F7}"/>
                </a:ext>
              </a:extLst>
            </p:cNvPr>
            <p:cNvSpPr txBox="1">
              <a:spLocks noChangeArrowheads="1"/>
            </p:cNvSpPr>
            <p:nvPr/>
          </p:nvSpPr>
          <p:spPr bwMode="auto">
            <a:xfrm>
              <a:off x="6319377" y="2334360"/>
              <a:ext cx="331875" cy="4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sz="1400" b="1" dirty="0">
                  <a:solidFill>
                    <a:srgbClr val="000000"/>
                  </a:solidFill>
                  <a:latin typeface="Freestyle Script" pitchFamily="66" charset="0"/>
                </a:rPr>
                <a:t>x</a:t>
              </a:r>
            </a:p>
          </p:txBody>
        </p:sp>
        <p:sp>
          <p:nvSpPr>
            <p:cNvPr id="310" name="Text Box 23">
              <a:extLst>
                <a:ext uri="{FF2B5EF4-FFF2-40B4-BE49-F238E27FC236}">
                  <a16:creationId xmlns:a16="http://schemas.microsoft.com/office/drawing/2014/main" id="{AD88B503-7AB7-4185-8612-0EDDFEC736E0}"/>
                </a:ext>
              </a:extLst>
            </p:cNvPr>
            <p:cNvSpPr txBox="1">
              <a:spLocks noChangeArrowheads="1"/>
            </p:cNvSpPr>
            <p:nvPr/>
          </p:nvSpPr>
          <p:spPr bwMode="auto">
            <a:xfrm>
              <a:off x="6316886" y="2468520"/>
              <a:ext cx="331875" cy="4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sz="1400" b="1" dirty="0">
                  <a:solidFill>
                    <a:srgbClr val="000000"/>
                  </a:solidFill>
                  <a:latin typeface="Freestyle Script" pitchFamily="66" charset="0"/>
                </a:rPr>
                <a:t>x</a:t>
              </a:r>
            </a:p>
          </p:txBody>
        </p:sp>
        <p:sp>
          <p:nvSpPr>
            <p:cNvPr id="311" name="Text Box 23">
              <a:extLst>
                <a:ext uri="{FF2B5EF4-FFF2-40B4-BE49-F238E27FC236}">
                  <a16:creationId xmlns:a16="http://schemas.microsoft.com/office/drawing/2014/main" id="{9381E84A-A64B-4081-847A-EE51979F0158}"/>
                </a:ext>
              </a:extLst>
            </p:cNvPr>
            <p:cNvSpPr txBox="1">
              <a:spLocks noChangeArrowheads="1"/>
            </p:cNvSpPr>
            <p:nvPr/>
          </p:nvSpPr>
          <p:spPr bwMode="auto">
            <a:xfrm>
              <a:off x="6319458" y="2609803"/>
              <a:ext cx="331875" cy="4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sz="1400" b="1" dirty="0">
                  <a:solidFill>
                    <a:srgbClr val="000000"/>
                  </a:solidFill>
                  <a:latin typeface="Freestyle Script" pitchFamily="66" charset="0"/>
                </a:rPr>
                <a:t>x</a:t>
              </a:r>
            </a:p>
          </p:txBody>
        </p:sp>
        <p:sp>
          <p:nvSpPr>
            <p:cNvPr id="312" name="Text Box 23">
              <a:extLst>
                <a:ext uri="{FF2B5EF4-FFF2-40B4-BE49-F238E27FC236}">
                  <a16:creationId xmlns:a16="http://schemas.microsoft.com/office/drawing/2014/main" id="{8D971E82-832A-4711-853E-3FC202FAA411}"/>
                </a:ext>
              </a:extLst>
            </p:cNvPr>
            <p:cNvSpPr txBox="1">
              <a:spLocks noChangeArrowheads="1"/>
            </p:cNvSpPr>
            <p:nvPr/>
          </p:nvSpPr>
          <p:spPr bwMode="auto">
            <a:xfrm>
              <a:off x="6317117" y="2749413"/>
              <a:ext cx="331875" cy="4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sz="1400" b="1" dirty="0">
                  <a:solidFill>
                    <a:srgbClr val="000000"/>
                  </a:solidFill>
                  <a:latin typeface="Freestyle Script" pitchFamily="66" charset="0"/>
                </a:rPr>
                <a:t>x</a:t>
              </a:r>
            </a:p>
          </p:txBody>
        </p:sp>
        <p:sp>
          <p:nvSpPr>
            <p:cNvPr id="313" name="Text Box 23">
              <a:extLst>
                <a:ext uri="{FF2B5EF4-FFF2-40B4-BE49-F238E27FC236}">
                  <a16:creationId xmlns:a16="http://schemas.microsoft.com/office/drawing/2014/main" id="{8DE4A4AB-D37C-494D-A6F5-437598E6F152}"/>
                </a:ext>
              </a:extLst>
            </p:cNvPr>
            <p:cNvSpPr txBox="1">
              <a:spLocks noChangeArrowheads="1"/>
            </p:cNvSpPr>
            <p:nvPr/>
          </p:nvSpPr>
          <p:spPr bwMode="auto">
            <a:xfrm>
              <a:off x="6320477" y="2882160"/>
              <a:ext cx="331875" cy="4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sz="1400" b="1" dirty="0">
                  <a:solidFill>
                    <a:srgbClr val="000000"/>
                  </a:solidFill>
                  <a:latin typeface="Freestyle Script" pitchFamily="66" charset="0"/>
                </a:rPr>
                <a:t>x</a:t>
              </a:r>
            </a:p>
          </p:txBody>
        </p:sp>
        <p:sp>
          <p:nvSpPr>
            <p:cNvPr id="314" name="Text Box 23">
              <a:extLst>
                <a:ext uri="{FF2B5EF4-FFF2-40B4-BE49-F238E27FC236}">
                  <a16:creationId xmlns:a16="http://schemas.microsoft.com/office/drawing/2014/main" id="{C1E32980-5451-4B73-AFA8-5027F482FD9E}"/>
                </a:ext>
              </a:extLst>
            </p:cNvPr>
            <p:cNvSpPr txBox="1">
              <a:spLocks noChangeArrowheads="1"/>
            </p:cNvSpPr>
            <p:nvPr/>
          </p:nvSpPr>
          <p:spPr bwMode="auto">
            <a:xfrm>
              <a:off x="6319151" y="3027624"/>
              <a:ext cx="331875" cy="4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sz="1400" b="1" dirty="0">
                  <a:solidFill>
                    <a:srgbClr val="000000"/>
                  </a:solidFill>
                  <a:latin typeface="Freestyle Script" pitchFamily="66" charset="0"/>
                </a:rPr>
                <a:t>x</a:t>
              </a:r>
            </a:p>
          </p:txBody>
        </p:sp>
        <p:sp>
          <p:nvSpPr>
            <p:cNvPr id="315" name="Text Box 23">
              <a:extLst>
                <a:ext uri="{FF2B5EF4-FFF2-40B4-BE49-F238E27FC236}">
                  <a16:creationId xmlns:a16="http://schemas.microsoft.com/office/drawing/2014/main" id="{59E81A72-F646-4356-BC3B-C84D64306BC7}"/>
                </a:ext>
              </a:extLst>
            </p:cNvPr>
            <p:cNvSpPr txBox="1">
              <a:spLocks noChangeArrowheads="1"/>
            </p:cNvSpPr>
            <p:nvPr/>
          </p:nvSpPr>
          <p:spPr bwMode="auto">
            <a:xfrm>
              <a:off x="6317759" y="3305355"/>
              <a:ext cx="331875" cy="4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sz="1400" b="1" dirty="0">
                  <a:solidFill>
                    <a:srgbClr val="000000"/>
                  </a:solidFill>
                  <a:latin typeface="Freestyle Script" pitchFamily="66" charset="0"/>
                </a:rPr>
                <a:t>x</a:t>
              </a:r>
            </a:p>
          </p:txBody>
        </p:sp>
        <p:sp>
          <p:nvSpPr>
            <p:cNvPr id="316" name="Text Box 23">
              <a:extLst>
                <a:ext uri="{FF2B5EF4-FFF2-40B4-BE49-F238E27FC236}">
                  <a16:creationId xmlns:a16="http://schemas.microsoft.com/office/drawing/2014/main" id="{57C49104-D9A3-4EF7-B772-B9BF5C20415E}"/>
                </a:ext>
              </a:extLst>
            </p:cNvPr>
            <p:cNvSpPr txBox="1">
              <a:spLocks noChangeArrowheads="1"/>
            </p:cNvSpPr>
            <p:nvPr/>
          </p:nvSpPr>
          <p:spPr bwMode="auto">
            <a:xfrm>
              <a:off x="6319150" y="3727246"/>
              <a:ext cx="331875" cy="4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sz="1400" b="1" dirty="0">
                  <a:solidFill>
                    <a:srgbClr val="000000"/>
                  </a:solidFill>
                  <a:latin typeface="Freestyle Script" pitchFamily="66" charset="0"/>
                </a:rPr>
                <a:t>x</a:t>
              </a:r>
            </a:p>
          </p:txBody>
        </p:sp>
        <p:sp>
          <p:nvSpPr>
            <p:cNvPr id="317" name="Text Box 23">
              <a:extLst>
                <a:ext uri="{FF2B5EF4-FFF2-40B4-BE49-F238E27FC236}">
                  <a16:creationId xmlns:a16="http://schemas.microsoft.com/office/drawing/2014/main" id="{7220B005-6082-4471-8A29-82F30C3B21E7}"/>
                </a:ext>
              </a:extLst>
            </p:cNvPr>
            <p:cNvSpPr txBox="1">
              <a:spLocks noChangeArrowheads="1"/>
            </p:cNvSpPr>
            <p:nvPr/>
          </p:nvSpPr>
          <p:spPr bwMode="auto">
            <a:xfrm>
              <a:off x="6325087" y="3861666"/>
              <a:ext cx="331875" cy="4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sz="1400" b="1" dirty="0">
                  <a:solidFill>
                    <a:srgbClr val="000000"/>
                  </a:solidFill>
                  <a:latin typeface="Freestyle Script" pitchFamily="66" charset="0"/>
                </a:rPr>
                <a:t>x</a:t>
              </a:r>
            </a:p>
          </p:txBody>
        </p:sp>
        <p:sp>
          <p:nvSpPr>
            <p:cNvPr id="318" name="Text Box 23">
              <a:extLst>
                <a:ext uri="{FF2B5EF4-FFF2-40B4-BE49-F238E27FC236}">
                  <a16:creationId xmlns:a16="http://schemas.microsoft.com/office/drawing/2014/main" id="{35C54F43-F8D0-4A4E-9780-BB83756FC38F}"/>
                </a:ext>
              </a:extLst>
            </p:cNvPr>
            <p:cNvSpPr txBox="1">
              <a:spLocks noChangeArrowheads="1"/>
            </p:cNvSpPr>
            <p:nvPr/>
          </p:nvSpPr>
          <p:spPr bwMode="auto">
            <a:xfrm>
              <a:off x="6320182" y="4852862"/>
              <a:ext cx="331875" cy="4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sz="1400" b="1" dirty="0">
                  <a:solidFill>
                    <a:srgbClr val="000000"/>
                  </a:solidFill>
                  <a:latin typeface="Freestyle Script" pitchFamily="66" charset="0"/>
                </a:rPr>
                <a:t>x</a:t>
              </a:r>
            </a:p>
          </p:txBody>
        </p:sp>
        <p:sp>
          <p:nvSpPr>
            <p:cNvPr id="319" name="Text Box 23">
              <a:extLst>
                <a:ext uri="{FF2B5EF4-FFF2-40B4-BE49-F238E27FC236}">
                  <a16:creationId xmlns:a16="http://schemas.microsoft.com/office/drawing/2014/main" id="{109F32A1-3EFC-4E2A-9A31-1B8DC1879A66}"/>
                </a:ext>
              </a:extLst>
            </p:cNvPr>
            <p:cNvSpPr txBox="1">
              <a:spLocks noChangeArrowheads="1"/>
            </p:cNvSpPr>
            <p:nvPr/>
          </p:nvSpPr>
          <p:spPr bwMode="auto">
            <a:xfrm>
              <a:off x="6322861" y="4989182"/>
              <a:ext cx="331875" cy="4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sz="1400" b="1" dirty="0">
                  <a:solidFill>
                    <a:srgbClr val="000000"/>
                  </a:solidFill>
                  <a:latin typeface="Freestyle Script" pitchFamily="66" charset="0"/>
                </a:rPr>
                <a:t>x</a:t>
              </a:r>
            </a:p>
          </p:txBody>
        </p:sp>
        <p:sp>
          <p:nvSpPr>
            <p:cNvPr id="320" name="Text Box 23">
              <a:extLst>
                <a:ext uri="{FF2B5EF4-FFF2-40B4-BE49-F238E27FC236}">
                  <a16:creationId xmlns:a16="http://schemas.microsoft.com/office/drawing/2014/main" id="{85E7035E-60CE-4EF3-BD4D-D5B01356E2F4}"/>
                </a:ext>
              </a:extLst>
            </p:cNvPr>
            <p:cNvSpPr txBox="1">
              <a:spLocks noChangeArrowheads="1"/>
            </p:cNvSpPr>
            <p:nvPr/>
          </p:nvSpPr>
          <p:spPr bwMode="auto">
            <a:xfrm>
              <a:off x="6325005" y="4715012"/>
              <a:ext cx="331875" cy="4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sz="1400" b="1" dirty="0">
                  <a:solidFill>
                    <a:srgbClr val="000000"/>
                  </a:solidFill>
                  <a:latin typeface="Freestyle Script" pitchFamily="66" charset="0"/>
                </a:rPr>
                <a:t>x</a:t>
              </a:r>
            </a:p>
          </p:txBody>
        </p:sp>
        <p:sp>
          <p:nvSpPr>
            <p:cNvPr id="321" name="Text Box 23">
              <a:extLst>
                <a:ext uri="{FF2B5EF4-FFF2-40B4-BE49-F238E27FC236}">
                  <a16:creationId xmlns:a16="http://schemas.microsoft.com/office/drawing/2014/main" id="{20C63522-97B5-41B6-A9B8-89BABBD962D0}"/>
                </a:ext>
              </a:extLst>
            </p:cNvPr>
            <p:cNvSpPr txBox="1">
              <a:spLocks noChangeArrowheads="1"/>
            </p:cNvSpPr>
            <p:nvPr/>
          </p:nvSpPr>
          <p:spPr bwMode="auto">
            <a:xfrm>
              <a:off x="6320326" y="3171068"/>
              <a:ext cx="331875" cy="4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sz="1400" b="1" dirty="0">
                  <a:solidFill>
                    <a:srgbClr val="000000"/>
                  </a:solidFill>
                  <a:latin typeface="Freestyle Script" pitchFamily="66" charset="0"/>
                </a:rPr>
                <a:t>x</a:t>
              </a:r>
            </a:p>
          </p:txBody>
        </p:sp>
        <p:sp>
          <p:nvSpPr>
            <p:cNvPr id="322" name="Rectangle 321">
              <a:extLst>
                <a:ext uri="{FF2B5EF4-FFF2-40B4-BE49-F238E27FC236}">
                  <a16:creationId xmlns:a16="http://schemas.microsoft.com/office/drawing/2014/main" id="{796647A1-35C5-435F-8CD9-AAE5CD1C84D2}"/>
                </a:ext>
              </a:extLst>
            </p:cNvPr>
            <p:cNvSpPr/>
            <p:nvPr/>
          </p:nvSpPr>
          <p:spPr>
            <a:xfrm>
              <a:off x="5946342" y="4212392"/>
              <a:ext cx="256480" cy="184666"/>
            </a:xfrm>
            <a:prstGeom prst="rect">
              <a:avLst/>
            </a:prstGeom>
          </p:spPr>
          <p:txBody>
            <a:bodyPr wrap="none" lIns="0" tIns="0" rIns="0" bIns="0">
              <a:spAutoFit/>
            </a:bodyPr>
            <a:lstStyle/>
            <a:p>
              <a:pPr algn="r"/>
              <a:r>
                <a:rPr lang="en-US" sz="1200" b="1" dirty="0">
                  <a:solidFill>
                    <a:srgbClr val="000000"/>
                  </a:solidFill>
                  <a:latin typeface="Freestyle Script" pitchFamily="66" charset="0"/>
                </a:rPr>
                <a:t>1,500</a:t>
              </a:r>
            </a:p>
          </p:txBody>
        </p:sp>
      </p:grpSp>
    </p:spTree>
    <p:extLst>
      <p:ext uri="{BB962C8B-B14F-4D97-AF65-F5344CB8AC3E}">
        <p14:creationId xmlns:p14="http://schemas.microsoft.com/office/powerpoint/2010/main" val="425339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1"/>
                                        </p:tgtEl>
                                        <p:attrNameLst>
                                          <p:attrName>style.visibility</p:attrName>
                                        </p:attrNameLst>
                                      </p:cBhvr>
                                      <p:to>
                                        <p:strVal val="visible"/>
                                      </p:to>
                                    </p:set>
                                    <p:animEffect transition="in" filter="fade">
                                      <p:cBhvr>
                                        <p:cTn id="10" dur="500"/>
                                        <p:tgtEl>
                                          <p:spTgt spid="251"/>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287"/>
                                        </p:tgtEl>
                                        <p:attrNameLst>
                                          <p:attrName>style.visibility</p:attrName>
                                        </p:attrNameLst>
                                      </p:cBhvr>
                                      <p:to>
                                        <p:strVal val="visible"/>
                                      </p:to>
                                    </p:set>
                                    <p:anim calcmode="lin" valueType="num">
                                      <p:cBhvr>
                                        <p:cTn id="14" dur="1000" fill="hold"/>
                                        <p:tgtEl>
                                          <p:spTgt spid="287"/>
                                        </p:tgtEl>
                                        <p:attrNameLst>
                                          <p:attrName>ppt_w</p:attrName>
                                        </p:attrNameLst>
                                      </p:cBhvr>
                                      <p:tavLst>
                                        <p:tav tm="0">
                                          <p:val>
                                            <p:fltVal val="0"/>
                                          </p:val>
                                        </p:tav>
                                        <p:tav tm="100000">
                                          <p:val>
                                            <p:strVal val="#ppt_w"/>
                                          </p:val>
                                        </p:tav>
                                      </p:tavLst>
                                    </p:anim>
                                    <p:anim calcmode="lin" valueType="num">
                                      <p:cBhvr>
                                        <p:cTn id="15" dur="1000" fill="hold"/>
                                        <p:tgtEl>
                                          <p:spTgt spid="287"/>
                                        </p:tgtEl>
                                        <p:attrNameLst>
                                          <p:attrName>ppt_h</p:attrName>
                                        </p:attrNameLst>
                                      </p:cBhvr>
                                      <p:tavLst>
                                        <p:tav tm="0">
                                          <p:val>
                                            <p:fltVal val="0"/>
                                          </p:val>
                                        </p:tav>
                                        <p:tav tm="100000">
                                          <p:val>
                                            <p:strVal val="#ppt_h"/>
                                          </p:val>
                                        </p:tav>
                                      </p:tavLst>
                                    </p:anim>
                                    <p:animEffect transition="in" filter="fade">
                                      <p:cBhvr>
                                        <p:cTn id="16" dur="1000"/>
                                        <p:tgtEl>
                                          <p:spTgt spid="28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52"/>
                                        </p:tgtEl>
                                        <p:attrNameLst>
                                          <p:attrName>style.visibility</p:attrName>
                                        </p:attrNameLst>
                                      </p:cBhvr>
                                      <p:to>
                                        <p:strVal val="visible"/>
                                      </p:to>
                                    </p:set>
                                    <p:animEffect transition="in" filter="wipe(left)">
                                      <p:cBhvr>
                                        <p:cTn id="21" dur="500"/>
                                        <p:tgtEl>
                                          <p:spTgt spid="25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88"/>
                                        </p:tgtEl>
                                        <p:attrNameLst>
                                          <p:attrName>style.visibility</p:attrName>
                                        </p:attrNameLst>
                                      </p:cBhvr>
                                      <p:to>
                                        <p:strVal val="visible"/>
                                      </p:to>
                                    </p:set>
                                    <p:animEffect transition="in" filter="wipe(left)">
                                      <p:cBhvr>
                                        <p:cTn id="26" dur="500"/>
                                        <p:tgtEl>
                                          <p:spTgt spid="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Picture 3">
            <a:extLst>
              <a:ext uri="{FF2B5EF4-FFF2-40B4-BE49-F238E27FC236}">
                <a16:creationId xmlns:a16="http://schemas.microsoft.com/office/drawing/2014/main" id="{56BCCB1F-8176-4BF9-B91C-300F4F04B0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648868" y="1351124"/>
            <a:ext cx="5837459" cy="4510763"/>
          </a:xfrm>
          <a:prstGeom prst="rect">
            <a:avLst/>
          </a:prstGeom>
          <a:solidFill>
            <a:srgbClr val="FFFFFF"/>
          </a:solidFill>
          <a:ln w="3175">
            <a:solidFill>
              <a:srgbClr val="FFFFFF">
                <a:lumMod val="75000"/>
              </a:srgbClr>
            </a:solidFill>
            <a:miter lim="800000"/>
          </a:ln>
          <a:effectLst>
            <a:outerShdw blurRad="152400" dist="38100" dir="2700000" algn="tl" rotWithShape="0">
              <a:srgbClr val="000000">
                <a:lumMod val="75000"/>
                <a:lumOff val="25000"/>
                <a:alpha val="40000"/>
              </a:srgbClr>
            </a:outerShdw>
          </a:effectLst>
          <a:extLst/>
        </p:spPr>
      </p:pic>
      <p:grpSp>
        <p:nvGrpSpPr>
          <p:cNvPr id="97" name="Group 96">
            <a:extLst>
              <a:ext uri="{FF2B5EF4-FFF2-40B4-BE49-F238E27FC236}">
                <a16:creationId xmlns:a16="http://schemas.microsoft.com/office/drawing/2014/main" id="{E2039461-F6C0-4F15-8FC1-4745C8B9EC71}"/>
              </a:ext>
            </a:extLst>
          </p:cNvPr>
          <p:cNvGrpSpPr/>
          <p:nvPr/>
        </p:nvGrpSpPr>
        <p:grpSpPr>
          <a:xfrm>
            <a:off x="2916318" y="2912652"/>
            <a:ext cx="64795" cy="2074797"/>
            <a:chOff x="1644211" y="3221647"/>
            <a:chExt cx="64795" cy="2074797"/>
          </a:xfrm>
        </p:grpSpPr>
        <p:sp>
          <p:nvSpPr>
            <p:cNvPr id="98" name="Rectangle 97">
              <a:extLst>
                <a:ext uri="{FF2B5EF4-FFF2-40B4-BE49-F238E27FC236}">
                  <a16:creationId xmlns:a16="http://schemas.microsoft.com/office/drawing/2014/main" id="{BB048403-5B24-4446-910D-1273DB5CE0C3}"/>
                </a:ext>
              </a:extLst>
            </p:cNvPr>
            <p:cNvSpPr/>
            <p:nvPr/>
          </p:nvSpPr>
          <p:spPr>
            <a:xfrm>
              <a:off x="1649415" y="3221647"/>
              <a:ext cx="52900" cy="184666"/>
            </a:xfrm>
            <a:prstGeom prst="rect">
              <a:avLst/>
            </a:prstGeom>
          </p:spPr>
          <p:txBody>
            <a:bodyPr wrap="none" lIns="0" tIns="0" rIns="0" bIns="0">
              <a:spAutoFit/>
            </a:bodyPr>
            <a:lstStyle/>
            <a:p>
              <a:pPr algn="r"/>
              <a:r>
                <a:rPr lang="en-US" sz="1200" b="1" dirty="0">
                  <a:solidFill>
                    <a:srgbClr val="000000"/>
                  </a:solidFill>
                  <a:latin typeface="Freestyle Script" pitchFamily="66" charset="0"/>
                </a:rPr>
                <a:t>1</a:t>
              </a:r>
            </a:p>
          </p:txBody>
        </p:sp>
        <p:sp>
          <p:nvSpPr>
            <p:cNvPr id="99" name="Rectangle 98">
              <a:extLst>
                <a:ext uri="{FF2B5EF4-FFF2-40B4-BE49-F238E27FC236}">
                  <a16:creationId xmlns:a16="http://schemas.microsoft.com/office/drawing/2014/main" id="{08197921-ADF9-496A-B8E4-1576AE86C90F}"/>
                </a:ext>
              </a:extLst>
            </p:cNvPr>
            <p:cNvSpPr/>
            <p:nvPr/>
          </p:nvSpPr>
          <p:spPr>
            <a:xfrm>
              <a:off x="1650159" y="3338363"/>
              <a:ext cx="52900" cy="184666"/>
            </a:xfrm>
            <a:prstGeom prst="rect">
              <a:avLst/>
            </a:prstGeom>
          </p:spPr>
          <p:txBody>
            <a:bodyPr wrap="none" lIns="0" tIns="0" rIns="0" bIns="0">
              <a:spAutoFit/>
            </a:bodyPr>
            <a:lstStyle/>
            <a:p>
              <a:pPr algn="r"/>
              <a:r>
                <a:rPr lang="en-US" sz="1200" b="1" dirty="0">
                  <a:solidFill>
                    <a:srgbClr val="000000"/>
                  </a:solidFill>
                  <a:latin typeface="Freestyle Script" pitchFamily="66" charset="0"/>
                </a:rPr>
                <a:t>2</a:t>
              </a:r>
            </a:p>
          </p:txBody>
        </p:sp>
        <p:sp>
          <p:nvSpPr>
            <p:cNvPr id="100" name="Rectangle 99">
              <a:extLst>
                <a:ext uri="{FF2B5EF4-FFF2-40B4-BE49-F238E27FC236}">
                  <a16:creationId xmlns:a16="http://schemas.microsoft.com/office/drawing/2014/main" id="{93169C0F-2C31-4DD3-A19E-2C08064A1E1D}"/>
                </a:ext>
              </a:extLst>
            </p:cNvPr>
            <p:cNvSpPr/>
            <p:nvPr/>
          </p:nvSpPr>
          <p:spPr>
            <a:xfrm>
              <a:off x="1646442" y="3873896"/>
              <a:ext cx="52900" cy="184666"/>
            </a:xfrm>
            <a:prstGeom prst="rect">
              <a:avLst/>
            </a:prstGeom>
          </p:spPr>
          <p:txBody>
            <a:bodyPr wrap="none" lIns="0" tIns="0" rIns="0" bIns="0">
              <a:spAutoFit/>
            </a:bodyPr>
            <a:lstStyle/>
            <a:p>
              <a:pPr algn="r"/>
              <a:r>
                <a:rPr lang="en-US" sz="1200" b="1" dirty="0">
                  <a:solidFill>
                    <a:srgbClr val="000000"/>
                  </a:solidFill>
                  <a:latin typeface="Freestyle Script" pitchFamily="66" charset="0"/>
                </a:rPr>
                <a:t>3</a:t>
              </a:r>
            </a:p>
          </p:txBody>
        </p:sp>
        <p:sp>
          <p:nvSpPr>
            <p:cNvPr id="101" name="Rectangle 100">
              <a:extLst>
                <a:ext uri="{FF2B5EF4-FFF2-40B4-BE49-F238E27FC236}">
                  <a16:creationId xmlns:a16="http://schemas.microsoft.com/office/drawing/2014/main" id="{5A9DCE7A-0048-4899-98E0-C8544EEBD700}"/>
                </a:ext>
              </a:extLst>
            </p:cNvPr>
            <p:cNvSpPr/>
            <p:nvPr/>
          </p:nvSpPr>
          <p:spPr>
            <a:xfrm>
              <a:off x="1656106" y="4340639"/>
              <a:ext cx="52900" cy="184666"/>
            </a:xfrm>
            <a:prstGeom prst="rect">
              <a:avLst/>
            </a:prstGeom>
          </p:spPr>
          <p:txBody>
            <a:bodyPr wrap="none" lIns="0" tIns="0" rIns="0" bIns="0">
              <a:spAutoFit/>
            </a:bodyPr>
            <a:lstStyle/>
            <a:p>
              <a:pPr algn="r"/>
              <a:r>
                <a:rPr lang="en-US" sz="1200" b="1" dirty="0">
                  <a:solidFill>
                    <a:srgbClr val="000000"/>
                  </a:solidFill>
                  <a:latin typeface="Freestyle Script" pitchFamily="66" charset="0"/>
                </a:rPr>
                <a:t>3</a:t>
              </a:r>
            </a:p>
          </p:txBody>
        </p:sp>
        <p:sp>
          <p:nvSpPr>
            <p:cNvPr id="102" name="Rectangle 101">
              <a:extLst>
                <a:ext uri="{FF2B5EF4-FFF2-40B4-BE49-F238E27FC236}">
                  <a16:creationId xmlns:a16="http://schemas.microsoft.com/office/drawing/2014/main" id="{4A0D51A5-9D04-43C5-9DFB-9377A679A078}"/>
                </a:ext>
              </a:extLst>
            </p:cNvPr>
            <p:cNvSpPr/>
            <p:nvPr/>
          </p:nvSpPr>
          <p:spPr>
            <a:xfrm>
              <a:off x="1652388" y="4448189"/>
              <a:ext cx="52900" cy="184666"/>
            </a:xfrm>
            <a:prstGeom prst="rect">
              <a:avLst/>
            </a:prstGeom>
          </p:spPr>
          <p:txBody>
            <a:bodyPr wrap="none" lIns="0" tIns="0" rIns="0" bIns="0">
              <a:spAutoFit/>
            </a:bodyPr>
            <a:lstStyle/>
            <a:p>
              <a:pPr algn="r"/>
              <a:r>
                <a:rPr lang="en-US" sz="1200" b="1" dirty="0">
                  <a:solidFill>
                    <a:srgbClr val="000000"/>
                  </a:solidFill>
                  <a:latin typeface="Freestyle Script" pitchFamily="66" charset="0"/>
                </a:rPr>
                <a:t>2</a:t>
              </a:r>
            </a:p>
          </p:txBody>
        </p:sp>
        <p:sp>
          <p:nvSpPr>
            <p:cNvPr id="103" name="Rectangle 102">
              <a:extLst>
                <a:ext uri="{FF2B5EF4-FFF2-40B4-BE49-F238E27FC236}">
                  <a16:creationId xmlns:a16="http://schemas.microsoft.com/office/drawing/2014/main" id="{CBF52567-548F-430F-A30D-D9E4C52F1226}"/>
                </a:ext>
              </a:extLst>
            </p:cNvPr>
            <p:cNvSpPr/>
            <p:nvPr/>
          </p:nvSpPr>
          <p:spPr>
            <a:xfrm>
              <a:off x="1644211" y="5111778"/>
              <a:ext cx="45719" cy="184666"/>
            </a:xfrm>
            <a:prstGeom prst="rect">
              <a:avLst/>
            </a:prstGeom>
          </p:spPr>
          <p:txBody>
            <a:bodyPr wrap="square" lIns="0" tIns="0" rIns="0" bIns="0">
              <a:spAutoFit/>
            </a:bodyPr>
            <a:lstStyle/>
            <a:p>
              <a:pPr algn="r"/>
              <a:r>
                <a:rPr lang="en-US" sz="1200" b="1" dirty="0">
                  <a:solidFill>
                    <a:srgbClr val="000000"/>
                  </a:solidFill>
                  <a:latin typeface="Freestyle Script" pitchFamily="66" charset="0"/>
                </a:rPr>
                <a:t>1</a:t>
              </a:r>
            </a:p>
          </p:txBody>
        </p:sp>
      </p:grpSp>
      <p:grpSp>
        <p:nvGrpSpPr>
          <p:cNvPr id="104" name="Group 103">
            <a:extLst>
              <a:ext uri="{FF2B5EF4-FFF2-40B4-BE49-F238E27FC236}">
                <a16:creationId xmlns:a16="http://schemas.microsoft.com/office/drawing/2014/main" id="{EF876494-C5F3-4223-9E83-5644743F7441}"/>
              </a:ext>
            </a:extLst>
          </p:cNvPr>
          <p:cNvGrpSpPr/>
          <p:nvPr/>
        </p:nvGrpSpPr>
        <p:grpSpPr>
          <a:xfrm>
            <a:off x="6742991" y="1485666"/>
            <a:ext cx="1598476" cy="726572"/>
            <a:chOff x="5831783" y="1758336"/>
            <a:chExt cx="1598476" cy="726572"/>
          </a:xfrm>
        </p:grpSpPr>
        <p:sp>
          <p:nvSpPr>
            <p:cNvPr id="105" name="Text Box 20">
              <a:extLst>
                <a:ext uri="{FF2B5EF4-FFF2-40B4-BE49-F238E27FC236}">
                  <a16:creationId xmlns:a16="http://schemas.microsoft.com/office/drawing/2014/main" id="{E65CF2E6-97F9-48B9-A17C-BF86C2D46B36}"/>
                </a:ext>
              </a:extLst>
            </p:cNvPr>
            <p:cNvSpPr txBox="1">
              <a:spLocks noChangeArrowheads="1"/>
            </p:cNvSpPr>
            <p:nvPr/>
          </p:nvSpPr>
          <p:spPr bwMode="auto">
            <a:xfrm>
              <a:off x="5849184" y="1758336"/>
              <a:ext cx="72006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eaLnBrk="1" hangingPunct="1"/>
              <a:r>
                <a:rPr lang="en-US" sz="1050" b="1" dirty="0">
                  <a:solidFill>
                    <a:srgbClr val="000000"/>
                  </a:solidFill>
                  <a:latin typeface="Freestyle Script" pitchFamily="66" charset="0"/>
                </a:rPr>
                <a:t>Ben Templeton</a:t>
              </a:r>
            </a:p>
          </p:txBody>
        </p:sp>
        <p:sp>
          <p:nvSpPr>
            <p:cNvPr id="106" name="Text Box 20">
              <a:extLst>
                <a:ext uri="{FF2B5EF4-FFF2-40B4-BE49-F238E27FC236}">
                  <a16:creationId xmlns:a16="http://schemas.microsoft.com/office/drawing/2014/main" id="{92230703-A423-48CF-B46B-90C40B41E58C}"/>
                </a:ext>
              </a:extLst>
            </p:cNvPr>
            <p:cNvSpPr txBox="1">
              <a:spLocks noChangeArrowheads="1"/>
            </p:cNvSpPr>
            <p:nvPr/>
          </p:nvSpPr>
          <p:spPr bwMode="auto">
            <a:xfrm>
              <a:off x="5837978" y="1916563"/>
              <a:ext cx="553357"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eaLnBrk="1" hangingPunct="1"/>
              <a:r>
                <a:rPr lang="en-US" sz="1050" b="1" dirty="0">
                  <a:solidFill>
                    <a:srgbClr val="000000"/>
                  </a:solidFill>
                  <a:latin typeface="Freestyle Script" pitchFamily="66" charset="0"/>
                </a:rPr>
                <a:t>10/23/1</a:t>
              </a:r>
              <a:r>
                <a:rPr lang="pl-PL" sz="1050" b="1" dirty="0">
                  <a:solidFill>
                    <a:srgbClr val="000000"/>
                  </a:solidFill>
                  <a:latin typeface="Freestyle Script" pitchFamily="66" charset="0"/>
                </a:rPr>
                <a:t>7</a:t>
              </a:r>
              <a:endParaRPr lang="en-US" sz="1050" b="1" dirty="0">
                <a:solidFill>
                  <a:srgbClr val="000000"/>
                </a:solidFill>
                <a:latin typeface="Freestyle Script" pitchFamily="66" charset="0"/>
              </a:endParaRPr>
            </a:p>
          </p:txBody>
        </p:sp>
        <p:sp>
          <p:nvSpPr>
            <p:cNvPr id="107" name="Text Box 20">
              <a:extLst>
                <a:ext uri="{FF2B5EF4-FFF2-40B4-BE49-F238E27FC236}">
                  <a16:creationId xmlns:a16="http://schemas.microsoft.com/office/drawing/2014/main" id="{5EB74F6A-B8D7-40FA-BA02-C2F5DFB46D81}"/>
                </a:ext>
              </a:extLst>
            </p:cNvPr>
            <p:cNvSpPr txBox="1">
              <a:spLocks noChangeArrowheads="1"/>
            </p:cNvSpPr>
            <p:nvPr/>
          </p:nvSpPr>
          <p:spPr bwMode="auto">
            <a:xfrm>
              <a:off x="6767097" y="1913454"/>
              <a:ext cx="553357"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eaLnBrk="1" hangingPunct="1"/>
              <a:r>
                <a:rPr lang="en-US" sz="1050" b="1" dirty="0">
                  <a:solidFill>
                    <a:srgbClr val="000000"/>
                  </a:solidFill>
                  <a:latin typeface="Freestyle Script" pitchFamily="66" charset="0"/>
                </a:rPr>
                <a:t>10/23/19</a:t>
              </a:r>
            </a:p>
          </p:txBody>
        </p:sp>
        <p:sp>
          <p:nvSpPr>
            <p:cNvPr id="108" name="Text Box 20">
              <a:extLst>
                <a:ext uri="{FF2B5EF4-FFF2-40B4-BE49-F238E27FC236}">
                  <a16:creationId xmlns:a16="http://schemas.microsoft.com/office/drawing/2014/main" id="{E51D84D4-40A0-468A-B1EE-0332DA543576}"/>
                </a:ext>
              </a:extLst>
            </p:cNvPr>
            <p:cNvSpPr txBox="1">
              <a:spLocks noChangeArrowheads="1"/>
            </p:cNvSpPr>
            <p:nvPr/>
          </p:nvSpPr>
          <p:spPr bwMode="auto">
            <a:xfrm>
              <a:off x="5842221" y="2068619"/>
              <a:ext cx="55496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eaLnBrk="1" hangingPunct="1"/>
              <a:r>
                <a:rPr lang="en-US" sz="1050" b="1" dirty="0">
                  <a:solidFill>
                    <a:srgbClr val="000000"/>
                  </a:solidFill>
                  <a:latin typeface="Freestyle Script" pitchFamily="66" charset="0"/>
                </a:rPr>
                <a:t>Joe Smith</a:t>
              </a:r>
            </a:p>
          </p:txBody>
        </p:sp>
        <p:sp>
          <p:nvSpPr>
            <p:cNvPr id="109" name="Text Box 20">
              <a:extLst>
                <a:ext uri="{FF2B5EF4-FFF2-40B4-BE49-F238E27FC236}">
                  <a16:creationId xmlns:a16="http://schemas.microsoft.com/office/drawing/2014/main" id="{3BB2226E-7164-4D33-926A-2F30CDBE2378}"/>
                </a:ext>
              </a:extLst>
            </p:cNvPr>
            <p:cNvSpPr txBox="1">
              <a:spLocks noChangeArrowheads="1"/>
            </p:cNvSpPr>
            <p:nvPr/>
          </p:nvSpPr>
          <p:spPr bwMode="auto">
            <a:xfrm>
              <a:off x="5831783" y="2230992"/>
              <a:ext cx="46038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eaLnBrk="1" hangingPunct="1"/>
              <a:r>
                <a:rPr lang="en-US" sz="1050" b="1" dirty="0">
                  <a:solidFill>
                    <a:srgbClr val="000000"/>
                  </a:solidFill>
                  <a:latin typeface="Freestyle Script" pitchFamily="66" charset="0"/>
                </a:rPr>
                <a:t>1/1/1</a:t>
              </a:r>
              <a:r>
                <a:rPr lang="pl-PL" sz="1050" b="1" dirty="0">
                  <a:solidFill>
                    <a:srgbClr val="000000"/>
                  </a:solidFill>
                  <a:latin typeface="Freestyle Script" pitchFamily="66" charset="0"/>
                </a:rPr>
                <a:t>9</a:t>
              </a:r>
              <a:endParaRPr lang="en-US" sz="1050" b="1" dirty="0">
                <a:solidFill>
                  <a:srgbClr val="000000"/>
                </a:solidFill>
                <a:latin typeface="Freestyle Script" pitchFamily="66" charset="0"/>
              </a:endParaRPr>
            </a:p>
          </p:txBody>
        </p:sp>
        <p:sp>
          <p:nvSpPr>
            <p:cNvPr id="110" name="Text Box 20">
              <a:extLst>
                <a:ext uri="{FF2B5EF4-FFF2-40B4-BE49-F238E27FC236}">
                  <a16:creationId xmlns:a16="http://schemas.microsoft.com/office/drawing/2014/main" id="{0139812E-20A2-406E-8B90-E9AD154841E5}"/>
                </a:ext>
              </a:extLst>
            </p:cNvPr>
            <p:cNvSpPr txBox="1">
              <a:spLocks noChangeArrowheads="1"/>
            </p:cNvSpPr>
            <p:nvPr/>
          </p:nvSpPr>
          <p:spPr bwMode="auto">
            <a:xfrm>
              <a:off x="6657290" y="2073208"/>
              <a:ext cx="7729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eaLnBrk="1" hangingPunct="1"/>
              <a:r>
                <a:rPr lang="en-US" sz="1000" b="1" dirty="0">
                  <a:solidFill>
                    <a:srgbClr val="000000"/>
                  </a:solidFill>
                  <a:latin typeface="Freestyle Script" pitchFamily="66" charset="0"/>
                </a:rPr>
                <a:t>(123) 456-7890</a:t>
              </a:r>
            </a:p>
          </p:txBody>
        </p:sp>
      </p:grpSp>
      <p:sp>
        <p:nvSpPr>
          <p:cNvPr id="111" name="Rectangle 110">
            <a:extLst>
              <a:ext uri="{FF2B5EF4-FFF2-40B4-BE49-F238E27FC236}">
                <a16:creationId xmlns:a16="http://schemas.microsoft.com/office/drawing/2014/main" id="{732F7E37-81CE-4153-B600-B87F550DA1CB}"/>
              </a:ext>
            </a:extLst>
          </p:cNvPr>
          <p:cNvSpPr/>
          <p:nvPr/>
        </p:nvSpPr>
        <p:spPr bwMode="auto">
          <a:xfrm flipH="1" flipV="1">
            <a:off x="2648101" y="1349218"/>
            <a:ext cx="5811353" cy="4507567"/>
          </a:xfrm>
          <a:prstGeom prst="rect">
            <a:avLst/>
          </a:prstGeom>
          <a:solidFill>
            <a:srgbClr val="FFFFFF">
              <a:alpha val="7490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000000"/>
              </a:solidFill>
              <a:effectLst/>
              <a:uLnTx/>
              <a:uFillTx/>
            </a:endParaRPr>
          </a:p>
        </p:txBody>
      </p:sp>
      <p:sp>
        <p:nvSpPr>
          <p:cNvPr id="2" name="Text Placeholder 1">
            <a:extLst>
              <a:ext uri="{FF2B5EF4-FFF2-40B4-BE49-F238E27FC236}">
                <a16:creationId xmlns:a16="http://schemas.microsoft.com/office/drawing/2014/main" id="{F457AF19-AF30-4ED4-896D-4328B353221C}"/>
              </a:ext>
            </a:extLst>
          </p:cNvPr>
          <p:cNvSpPr>
            <a:spLocks noGrp="1"/>
          </p:cNvSpPr>
          <p:nvPr>
            <p:ph type="body" sz="quarter" idx="26"/>
          </p:nvPr>
        </p:nvSpPr>
        <p:spPr>
          <a:xfrm>
            <a:off x="274320" y="6338352"/>
            <a:ext cx="8595360" cy="153888"/>
          </a:xfrm>
        </p:spPr>
        <p:txBody>
          <a:bodyPr/>
          <a:lstStyle/>
          <a:p>
            <a:endParaRPr lang="en-US" dirty="0"/>
          </a:p>
        </p:txBody>
      </p:sp>
      <p:sp>
        <p:nvSpPr>
          <p:cNvPr id="4" name="Slide Number Placeholder 3">
            <a:extLst>
              <a:ext uri="{FF2B5EF4-FFF2-40B4-BE49-F238E27FC236}">
                <a16:creationId xmlns:a16="http://schemas.microsoft.com/office/drawing/2014/main" id="{0A92DB29-EA8E-44F8-B09E-76632149EA02}"/>
              </a:ext>
            </a:extLst>
          </p:cNvPr>
          <p:cNvSpPr>
            <a:spLocks noGrp="1"/>
          </p:cNvSpPr>
          <p:nvPr>
            <p:ph type="sldNum" sz="quarter" idx="10"/>
          </p:nvPr>
        </p:nvSpPr>
        <p:spPr/>
        <p:txBody>
          <a:bodyPr/>
          <a:lstStyle/>
          <a:p>
            <a:fld id="{8DEE4CCE-E124-4EEF-808B-DF88997C2318}" type="slidenum">
              <a:rPr lang="en-US" smtClean="0"/>
              <a:t>32</a:t>
            </a:fld>
            <a:endParaRPr lang="en-US" dirty="0"/>
          </a:p>
        </p:txBody>
      </p:sp>
      <p:sp>
        <p:nvSpPr>
          <p:cNvPr id="5" name="Title 4">
            <a:extLst>
              <a:ext uri="{FF2B5EF4-FFF2-40B4-BE49-F238E27FC236}">
                <a16:creationId xmlns:a16="http://schemas.microsoft.com/office/drawing/2014/main" id="{CA24FC74-62FA-4623-8FF4-22C3D4AD2060}"/>
              </a:ext>
            </a:extLst>
          </p:cNvPr>
          <p:cNvSpPr>
            <a:spLocks noGrp="1"/>
          </p:cNvSpPr>
          <p:nvPr>
            <p:ph type="title"/>
          </p:nvPr>
        </p:nvSpPr>
        <p:spPr/>
        <p:txBody>
          <a:bodyPr/>
          <a:lstStyle/>
          <a:p>
            <a:r>
              <a:rPr kumimoji="1" lang="en-US" dirty="0">
                <a:solidFill>
                  <a:srgbClr val="005598"/>
                </a:solidFill>
                <a:ea typeface="Geneva" pitchFamily="80" charset="-128"/>
                <a:cs typeface="Geneva" pitchFamily="80" charset="-128"/>
              </a:rPr>
              <a:t>Hypothetical Case Study</a:t>
            </a:r>
            <a:br>
              <a:rPr kumimoji="1" lang="en-US" dirty="0">
                <a:solidFill>
                  <a:srgbClr val="005598"/>
                </a:solidFill>
                <a:ea typeface="Geneva" pitchFamily="80" charset="-128"/>
                <a:cs typeface="Geneva" pitchFamily="80" charset="-128"/>
              </a:rPr>
            </a:br>
            <a:endParaRPr lang="en-US" dirty="0"/>
          </a:p>
        </p:txBody>
      </p:sp>
      <p:sp>
        <p:nvSpPr>
          <p:cNvPr id="7" name="Rectangle 3">
            <a:extLst>
              <a:ext uri="{FF2B5EF4-FFF2-40B4-BE49-F238E27FC236}">
                <a16:creationId xmlns:a16="http://schemas.microsoft.com/office/drawing/2014/main" id="{038CD5F5-9846-4EAF-A6FB-0F9EDA14810C}"/>
              </a:ext>
            </a:extLst>
          </p:cNvPr>
          <p:cNvSpPr txBox="1">
            <a:spLocks noChangeArrowheads="1"/>
          </p:cNvSpPr>
          <p:nvPr/>
        </p:nvSpPr>
        <p:spPr bwMode="gray">
          <a:xfrm>
            <a:off x="234925" y="2470509"/>
            <a:ext cx="2056099" cy="42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198438" indent="-198438" algn="l" rtl="0" eaLnBrk="0" fontAlgn="base" hangingPunct="0">
              <a:spcBef>
                <a:spcPct val="0"/>
              </a:spcBef>
              <a:spcAft>
                <a:spcPct val="25000"/>
              </a:spcAft>
              <a:buClr>
                <a:srgbClr val="E3781E"/>
              </a:buClr>
              <a:buSzPct val="115000"/>
              <a:buChar char="•"/>
              <a:defRPr sz="2400">
                <a:solidFill>
                  <a:srgbClr val="000000"/>
                </a:solidFill>
                <a:latin typeface="+mn-lt"/>
                <a:ea typeface="ＭＳ Ｐゴシック" charset="0"/>
                <a:cs typeface="Geneva" charset="-128"/>
              </a:defRPr>
            </a:lvl1pPr>
            <a:lvl2pPr marL="742950" indent="-285750" algn="l" rtl="0" eaLnBrk="0" fontAlgn="base" hangingPunct="0">
              <a:spcBef>
                <a:spcPct val="0"/>
              </a:spcBef>
              <a:spcAft>
                <a:spcPct val="25000"/>
              </a:spcAft>
              <a:buSzPct val="115000"/>
              <a:buChar char="–"/>
              <a:defRPr sz="2200">
                <a:solidFill>
                  <a:srgbClr val="000000"/>
                </a:solidFill>
                <a:latin typeface="+mn-lt"/>
                <a:ea typeface="Geneva" charset="-128"/>
                <a:cs typeface="Geneva" charset="-128"/>
              </a:defRPr>
            </a:lvl2pPr>
            <a:lvl3pPr marL="1143000" indent="-228600" algn="l" rtl="0" eaLnBrk="0" fontAlgn="base" hangingPunct="0">
              <a:spcBef>
                <a:spcPct val="20000"/>
              </a:spcBef>
              <a:spcAft>
                <a:spcPct val="0"/>
              </a:spcAft>
              <a:buChar char="•"/>
              <a:defRPr sz="2000">
                <a:solidFill>
                  <a:srgbClr val="000000"/>
                </a:solidFill>
                <a:latin typeface="+mn-lt"/>
                <a:ea typeface="Geneva" charset="-128"/>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Geneva" charset="-128"/>
              </a:defRPr>
            </a:lvl6pPr>
            <a:lvl7pPr marL="2971800" indent="-228600" algn="l" rtl="0" fontAlgn="base">
              <a:spcBef>
                <a:spcPct val="20000"/>
              </a:spcBef>
              <a:spcAft>
                <a:spcPct val="0"/>
              </a:spcAft>
              <a:buChar char="»"/>
              <a:defRPr sz="2000">
                <a:solidFill>
                  <a:schemeClr val="tx1"/>
                </a:solidFill>
                <a:latin typeface="+mn-lt"/>
                <a:ea typeface="Geneva" charset="-128"/>
              </a:defRPr>
            </a:lvl7pPr>
            <a:lvl8pPr marL="3429000" indent="-228600" algn="l" rtl="0" fontAlgn="base">
              <a:spcBef>
                <a:spcPct val="20000"/>
              </a:spcBef>
              <a:spcAft>
                <a:spcPct val="0"/>
              </a:spcAft>
              <a:buChar char="»"/>
              <a:defRPr sz="2000">
                <a:solidFill>
                  <a:schemeClr val="tx1"/>
                </a:solidFill>
                <a:latin typeface="+mn-lt"/>
                <a:ea typeface="Geneva" charset="-128"/>
              </a:defRPr>
            </a:lvl8pPr>
            <a:lvl9pPr marL="3886200" indent="-228600" algn="l" rtl="0" fontAlgn="base">
              <a:spcBef>
                <a:spcPct val="20000"/>
              </a:spcBef>
              <a:spcAft>
                <a:spcPct val="0"/>
              </a:spcAft>
              <a:buChar char="»"/>
              <a:defRPr sz="2000">
                <a:solidFill>
                  <a:schemeClr val="tx1"/>
                </a:solidFill>
                <a:latin typeface="+mn-lt"/>
                <a:ea typeface="Geneva" charset="-128"/>
              </a:defRPr>
            </a:lvl9pPr>
          </a:lstStyle>
          <a:p>
            <a:pPr marL="0" indent="0" eaLnBrk="1" hangingPunct="1">
              <a:spcAft>
                <a:spcPct val="0"/>
              </a:spcAft>
              <a:buClrTx/>
              <a:buSzTx/>
              <a:buFontTx/>
              <a:buNone/>
            </a:pPr>
            <a:r>
              <a:rPr lang="en-US" sz="1600" dirty="0">
                <a:ea typeface="Geneva" pitchFamily="32" charset="-128"/>
              </a:rPr>
              <a:t>Benjamin Templeton</a:t>
            </a:r>
          </a:p>
        </p:txBody>
      </p:sp>
      <p:pic>
        <p:nvPicPr>
          <p:cNvPr id="8" name="Picture 7">
            <a:extLst>
              <a:ext uri="{FF2B5EF4-FFF2-40B4-BE49-F238E27FC236}">
                <a16:creationId xmlns:a16="http://schemas.microsoft.com/office/drawing/2014/main" id="{BCF46C53-1116-4B43-A90C-3321577C5D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138" y="1355313"/>
            <a:ext cx="1593410" cy="1057274"/>
          </a:xfrm>
          <a:prstGeom prst="rect">
            <a:avLst/>
          </a:prstGeom>
          <a:ln w="25400">
            <a:noFill/>
          </a:ln>
        </p:spPr>
      </p:pic>
      <p:sp>
        <p:nvSpPr>
          <p:cNvPr id="25" name="Text Placeholder 5">
            <a:extLst>
              <a:ext uri="{FF2B5EF4-FFF2-40B4-BE49-F238E27FC236}">
                <a16:creationId xmlns:a16="http://schemas.microsoft.com/office/drawing/2014/main" id="{F93442A8-29E1-4B78-A334-AF79390DD20C}"/>
              </a:ext>
            </a:extLst>
          </p:cNvPr>
          <p:cNvSpPr txBox="1">
            <a:spLocks/>
          </p:cNvSpPr>
          <p:nvPr/>
        </p:nvSpPr>
        <p:spPr>
          <a:xfrm>
            <a:off x="274320" y="559666"/>
            <a:ext cx="6400800" cy="365760"/>
          </a:xfrm>
          <a:prstGeom prst="rect">
            <a:avLst/>
          </a:prstGeom>
        </p:spPr>
        <p:txBody>
          <a:bodyPr l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pl-PL" sz="2000" dirty="0"/>
              <a:t>Personal Assessment</a:t>
            </a:r>
            <a:endParaRPr lang="en-US" sz="2000" dirty="0"/>
          </a:p>
        </p:txBody>
      </p:sp>
      <p:pic>
        <p:nvPicPr>
          <p:cNvPr id="112" name="Picture 3">
            <a:extLst>
              <a:ext uri="{FF2B5EF4-FFF2-40B4-BE49-F238E27FC236}">
                <a16:creationId xmlns:a16="http://schemas.microsoft.com/office/drawing/2014/main" id="{4F0F476C-1378-4F88-95DF-5AF1B6386E5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341457" y="1612480"/>
            <a:ext cx="3905147" cy="4388757"/>
          </a:xfrm>
          <a:prstGeom prst="rect">
            <a:avLst/>
          </a:prstGeom>
          <a:solidFill>
            <a:srgbClr val="FFFFFF"/>
          </a:solidFill>
          <a:ln w="9525">
            <a:solidFill>
              <a:srgbClr val="FFFFFF">
                <a:lumMod val="50000"/>
              </a:srgbClr>
            </a:solidFill>
            <a:miter lim="800000"/>
          </a:ln>
          <a:effectLst>
            <a:outerShdw blurRad="50800" dist="38100" dir="2700000" algn="tl" rotWithShape="0">
              <a:srgbClr val="000000">
                <a:lumMod val="50000"/>
                <a:lumOff val="50000"/>
                <a:alpha val="40000"/>
              </a:srgbClr>
            </a:outerShdw>
          </a:effectLst>
          <a:extLst/>
        </p:spPr>
      </p:pic>
      <p:grpSp>
        <p:nvGrpSpPr>
          <p:cNvPr id="113" name="Group 112">
            <a:extLst>
              <a:ext uri="{FF2B5EF4-FFF2-40B4-BE49-F238E27FC236}">
                <a16:creationId xmlns:a16="http://schemas.microsoft.com/office/drawing/2014/main" id="{D499B871-36A4-4068-BDD5-4AC81C684012}"/>
              </a:ext>
            </a:extLst>
          </p:cNvPr>
          <p:cNvGrpSpPr/>
          <p:nvPr/>
        </p:nvGrpSpPr>
        <p:grpSpPr>
          <a:xfrm>
            <a:off x="6235677" y="2367339"/>
            <a:ext cx="882890" cy="3526070"/>
            <a:chOff x="5774072" y="2134769"/>
            <a:chExt cx="882890" cy="3526070"/>
          </a:xfrm>
        </p:grpSpPr>
        <p:sp>
          <p:nvSpPr>
            <p:cNvPr id="114" name="Rectangle 113">
              <a:extLst>
                <a:ext uri="{FF2B5EF4-FFF2-40B4-BE49-F238E27FC236}">
                  <a16:creationId xmlns:a16="http://schemas.microsoft.com/office/drawing/2014/main" id="{B2F42CCD-F4BD-40BF-80A0-E4359CBF3469}"/>
                </a:ext>
              </a:extLst>
            </p:cNvPr>
            <p:cNvSpPr/>
            <p:nvPr/>
          </p:nvSpPr>
          <p:spPr>
            <a:xfrm>
              <a:off x="5774072" y="2134769"/>
              <a:ext cx="428750"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12,000</a:t>
              </a:r>
            </a:p>
          </p:txBody>
        </p:sp>
        <p:sp>
          <p:nvSpPr>
            <p:cNvPr id="115" name="Rectangle 114">
              <a:extLst>
                <a:ext uri="{FF2B5EF4-FFF2-40B4-BE49-F238E27FC236}">
                  <a16:creationId xmlns:a16="http://schemas.microsoft.com/office/drawing/2014/main" id="{47D01BE3-CF97-4B76-B3EF-46D79F4D0320}"/>
                </a:ext>
              </a:extLst>
            </p:cNvPr>
            <p:cNvSpPr/>
            <p:nvPr/>
          </p:nvSpPr>
          <p:spPr>
            <a:xfrm>
              <a:off x="5850553" y="2271929"/>
              <a:ext cx="352269"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1,200</a:t>
              </a:r>
            </a:p>
          </p:txBody>
        </p:sp>
        <p:sp>
          <p:nvSpPr>
            <p:cNvPr id="116" name="Rectangle 115">
              <a:extLst>
                <a:ext uri="{FF2B5EF4-FFF2-40B4-BE49-F238E27FC236}">
                  <a16:creationId xmlns:a16="http://schemas.microsoft.com/office/drawing/2014/main" id="{7878B24C-608F-40B8-93F5-36FC85D22033}"/>
                </a:ext>
              </a:extLst>
            </p:cNvPr>
            <p:cNvSpPr/>
            <p:nvPr/>
          </p:nvSpPr>
          <p:spPr>
            <a:xfrm>
              <a:off x="5850553" y="2413554"/>
              <a:ext cx="352269"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1,000</a:t>
              </a:r>
            </a:p>
          </p:txBody>
        </p:sp>
        <p:sp>
          <p:nvSpPr>
            <p:cNvPr id="117" name="Rectangle 116">
              <a:extLst>
                <a:ext uri="{FF2B5EF4-FFF2-40B4-BE49-F238E27FC236}">
                  <a16:creationId xmlns:a16="http://schemas.microsoft.com/office/drawing/2014/main" id="{56983A26-D7F0-4E16-9687-D4F099D5EA23}"/>
                </a:ext>
              </a:extLst>
            </p:cNvPr>
            <p:cNvSpPr/>
            <p:nvPr/>
          </p:nvSpPr>
          <p:spPr>
            <a:xfrm>
              <a:off x="5850553" y="2554719"/>
              <a:ext cx="352269"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1,000</a:t>
              </a:r>
            </a:p>
          </p:txBody>
        </p:sp>
        <p:sp>
          <p:nvSpPr>
            <p:cNvPr id="118" name="Rectangle 117">
              <a:extLst>
                <a:ext uri="{FF2B5EF4-FFF2-40B4-BE49-F238E27FC236}">
                  <a16:creationId xmlns:a16="http://schemas.microsoft.com/office/drawing/2014/main" id="{F60B1863-04B4-4D72-A85F-41CE98A2993F}"/>
                </a:ext>
              </a:extLst>
            </p:cNvPr>
            <p:cNvSpPr/>
            <p:nvPr/>
          </p:nvSpPr>
          <p:spPr>
            <a:xfrm>
              <a:off x="5850553" y="2691556"/>
              <a:ext cx="352269"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7,600</a:t>
              </a:r>
            </a:p>
          </p:txBody>
        </p:sp>
        <p:sp>
          <p:nvSpPr>
            <p:cNvPr id="119" name="Rectangle 118">
              <a:extLst>
                <a:ext uri="{FF2B5EF4-FFF2-40B4-BE49-F238E27FC236}">
                  <a16:creationId xmlns:a16="http://schemas.microsoft.com/office/drawing/2014/main" id="{E1D1613B-C18E-4648-832E-F8C9A4C18DBF}"/>
                </a:ext>
              </a:extLst>
            </p:cNvPr>
            <p:cNvSpPr/>
            <p:nvPr/>
          </p:nvSpPr>
          <p:spPr>
            <a:xfrm>
              <a:off x="5973382" y="2833181"/>
              <a:ext cx="229440"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500</a:t>
              </a:r>
            </a:p>
          </p:txBody>
        </p:sp>
        <p:sp>
          <p:nvSpPr>
            <p:cNvPr id="120" name="Rectangle 119">
              <a:extLst>
                <a:ext uri="{FF2B5EF4-FFF2-40B4-BE49-F238E27FC236}">
                  <a16:creationId xmlns:a16="http://schemas.microsoft.com/office/drawing/2014/main" id="{DE9CAD80-95FD-40CD-AAB1-19EFBCB25048}"/>
                </a:ext>
              </a:extLst>
            </p:cNvPr>
            <p:cNvSpPr/>
            <p:nvPr/>
          </p:nvSpPr>
          <p:spPr>
            <a:xfrm>
              <a:off x="5973382" y="2973251"/>
              <a:ext cx="229440"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500</a:t>
              </a:r>
            </a:p>
          </p:txBody>
        </p:sp>
        <p:sp>
          <p:nvSpPr>
            <p:cNvPr id="121" name="Rectangle 120">
              <a:extLst>
                <a:ext uri="{FF2B5EF4-FFF2-40B4-BE49-F238E27FC236}">
                  <a16:creationId xmlns:a16="http://schemas.microsoft.com/office/drawing/2014/main" id="{B9C3293D-3E94-40AC-9963-C8254C72B64C}"/>
                </a:ext>
              </a:extLst>
            </p:cNvPr>
            <p:cNvSpPr/>
            <p:nvPr/>
          </p:nvSpPr>
          <p:spPr>
            <a:xfrm>
              <a:off x="5973382" y="3245711"/>
              <a:ext cx="229440"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500</a:t>
              </a:r>
            </a:p>
          </p:txBody>
        </p:sp>
        <p:sp>
          <p:nvSpPr>
            <p:cNvPr id="122" name="Rectangle 121">
              <a:extLst>
                <a:ext uri="{FF2B5EF4-FFF2-40B4-BE49-F238E27FC236}">
                  <a16:creationId xmlns:a16="http://schemas.microsoft.com/office/drawing/2014/main" id="{8ECE35BE-C795-4766-B773-6874F3464BEE}"/>
                </a:ext>
              </a:extLst>
            </p:cNvPr>
            <p:cNvSpPr/>
            <p:nvPr/>
          </p:nvSpPr>
          <p:spPr>
            <a:xfrm>
              <a:off x="5973382" y="3375304"/>
              <a:ext cx="229440"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500</a:t>
              </a:r>
            </a:p>
          </p:txBody>
        </p:sp>
        <p:sp>
          <p:nvSpPr>
            <p:cNvPr id="123" name="Rectangle 122">
              <a:extLst>
                <a:ext uri="{FF2B5EF4-FFF2-40B4-BE49-F238E27FC236}">
                  <a16:creationId xmlns:a16="http://schemas.microsoft.com/office/drawing/2014/main" id="{7951134C-5A20-4721-B341-FA5A7FB800FA}"/>
                </a:ext>
              </a:extLst>
            </p:cNvPr>
            <p:cNvSpPr/>
            <p:nvPr/>
          </p:nvSpPr>
          <p:spPr>
            <a:xfrm>
              <a:off x="5850553" y="3114271"/>
              <a:ext cx="352269"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3,000</a:t>
              </a:r>
            </a:p>
          </p:txBody>
        </p:sp>
        <p:sp>
          <p:nvSpPr>
            <p:cNvPr id="124" name="Rectangle 123">
              <a:extLst>
                <a:ext uri="{FF2B5EF4-FFF2-40B4-BE49-F238E27FC236}">
                  <a16:creationId xmlns:a16="http://schemas.microsoft.com/office/drawing/2014/main" id="{C897BBDD-2449-445F-AB0E-16264162F0BD}"/>
                </a:ext>
              </a:extLst>
            </p:cNvPr>
            <p:cNvSpPr/>
            <p:nvPr/>
          </p:nvSpPr>
          <p:spPr>
            <a:xfrm>
              <a:off x="5850553" y="3788079"/>
              <a:ext cx="352269"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1,200</a:t>
              </a:r>
            </a:p>
          </p:txBody>
        </p:sp>
        <p:sp>
          <p:nvSpPr>
            <p:cNvPr id="125" name="Rectangle 124">
              <a:extLst>
                <a:ext uri="{FF2B5EF4-FFF2-40B4-BE49-F238E27FC236}">
                  <a16:creationId xmlns:a16="http://schemas.microsoft.com/office/drawing/2014/main" id="{8C2D2D88-A179-4032-84EC-2EC30C6F04E4}"/>
                </a:ext>
              </a:extLst>
            </p:cNvPr>
            <p:cNvSpPr/>
            <p:nvPr/>
          </p:nvSpPr>
          <p:spPr>
            <a:xfrm>
              <a:off x="5850553" y="3929234"/>
              <a:ext cx="352269"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3,000</a:t>
              </a:r>
            </a:p>
          </p:txBody>
        </p:sp>
        <p:sp>
          <p:nvSpPr>
            <p:cNvPr id="126" name="Rectangle 125">
              <a:extLst>
                <a:ext uri="{FF2B5EF4-FFF2-40B4-BE49-F238E27FC236}">
                  <a16:creationId xmlns:a16="http://schemas.microsoft.com/office/drawing/2014/main" id="{F293E8E8-5676-414D-B85F-CA18EDC322DE}"/>
                </a:ext>
              </a:extLst>
            </p:cNvPr>
            <p:cNvSpPr/>
            <p:nvPr/>
          </p:nvSpPr>
          <p:spPr>
            <a:xfrm>
              <a:off x="5946342" y="4063462"/>
              <a:ext cx="256480" cy="184666"/>
            </a:xfrm>
            <a:prstGeom prst="rect">
              <a:avLst/>
            </a:prstGeom>
          </p:spPr>
          <p:txBody>
            <a:bodyPr wrap="none" lIns="0" tIns="0" rIns="0" bIns="0">
              <a:spAutoFit/>
            </a:bodyPr>
            <a:lstStyle/>
            <a:p>
              <a:pPr algn="r"/>
              <a:r>
                <a:rPr lang="en-US" sz="1200" b="1" dirty="0">
                  <a:solidFill>
                    <a:srgbClr val="000000"/>
                  </a:solidFill>
                  <a:latin typeface="Freestyle Script" pitchFamily="66" charset="0"/>
                </a:rPr>
                <a:t>1,500</a:t>
              </a:r>
            </a:p>
          </p:txBody>
        </p:sp>
        <p:sp>
          <p:nvSpPr>
            <p:cNvPr id="127" name="Rectangle 126">
              <a:extLst>
                <a:ext uri="{FF2B5EF4-FFF2-40B4-BE49-F238E27FC236}">
                  <a16:creationId xmlns:a16="http://schemas.microsoft.com/office/drawing/2014/main" id="{AA074944-8B73-4CA6-895C-F458CA0463BA}"/>
                </a:ext>
              </a:extLst>
            </p:cNvPr>
            <p:cNvSpPr/>
            <p:nvPr/>
          </p:nvSpPr>
          <p:spPr>
            <a:xfrm>
              <a:off x="5774072" y="4643272"/>
              <a:ext cx="428750"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35,000</a:t>
              </a:r>
            </a:p>
          </p:txBody>
        </p:sp>
        <p:sp>
          <p:nvSpPr>
            <p:cNvPr id="128" name="Rectangle 127">
              <a:extLst>
                <a:ext uri="{FF2B5EF4-FFF2-40B4-BE49-F238E27FC236}">
                  <a16:creationId xmlns:a16="http://schemas.microsoft.com/office/drawing/2014/main" id="{3574801A-753A-4865-92BB-3E4793DD19ED}"/>
                </a:ext>
              </a:extLst>
            </p:cNvPr>
            <p:cNvSpPr/>
            <p:nvPr/>
          </p:nvSpPr>
          <p:spPr>
            <a:xfrm>
              <a:off x="5850553" y="4780282"/>
              <a:ext cx="352269"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5,000</a:t>
              </a:r>
            </a:p>
          </p:txBody>
        </p:sp>
        <p:sp>
          <p:nvSpPr>
            <p:cNvPr id="129" name="Rectangle 128">
              <a:extLst>
                <a:ext uri="{FF2B5EF4-FFF2-40B4-BE49-F238E27FC236}">
                  <a16:creationId xmlns:a16="http://schemas.microsoft.com/office/drawing/2014/main" id="{C6253833-C2C6-4E8B-A0FC-FCF2E04B2A63}"/>
                </a:ext>
              </a:extLst>
            </p:cNvPr>
            <p:cNvSpPr/>
            <p:nvPr/>
          </p:nvSpPr>
          <p:spPr>
            <a:xfrm>
              <a:off x="5850553" y="4921216"/>
              <a:ext cx="352269"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5,000</a:t>
              </a:r>
            </a:p>
          </p:txBody>
        </p:sp>
        <p:sp>
          <p:nvSpPr>
            <p:cNvPr id="130" name="Rectangle 129">
              <a:extLst>
                <a:ext uri="{FF2B5EF4-FFF2-40B4-BE49-F238E27FC236}">
                  <a16:creationId xmlns:a16="http://schemas.microsoft.com/office/drawing/2014/main" id="{45DB21F4-9E9D-4A94-BD4C-29AB8CCFA78E}"/>
                </a:ext>
              </a:extLst>
            </p:cNvPr>
            <p:cNvSpPr/>
            <p:nvPr/>
          </p:nvSpPr>
          <p:spPr>
            <a:xfrm>
              <a:off x="5850553" y="5065182"/>
              <a:ext cx="352269"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5,000</a:t>
              </a:r>
            </a:p>
          </p:txBody>
        </p:sp>
        <p:sp>
          <p:nvSpPr>
            <p:cNvPr id="131" name="Rectangle 130">
              <a:extLst>
                <a:ext uri="{FF2B5EF4-FFF2-40B4-BE49-F238E27FC236}">
                  <a16:creationId xmlns:a16="http://schemas.microsoft.com/office/drawing/2014/main" id="{39A6B8B5-9568-422C-BDDA-AB64B6E7EDAA}"/>
                </a:ext>
              </a:extLst>
            </p:cNvPr>
            <p:cNvSpPr/>
            <p:nvPr/>
          </p:nvSpPr>
          <p:spPr>
            <a:xfrm>
              <a:off x="5774072" y="5233841"/>
              <a:ext cx="428750"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15,000</a:t>
              </a:r>
            </a:p>
          </p:txBody>
        </p:sp>
        <p:sp>
          <p:nvSpPr>
            <p:cNvPr id="132" name="Rectangle 131">
              <a:extLst>
                <a:ext uri="{FF2B5EF4-FFF2-40B4-BE49-F238E27FC236}">
                  <a16:creationId xmlns:a16="http://schemas.microsoft.com/office/drawing/2014/main" id="{CC36B5F9-3764-4CEC-B135-9FF43B47ADD1}"/>
                </a:ext>
              </a:extLst>
            </p:cNvPr>
            <p:cNvSpPr/>
            <p:nvPr/>
          </p:nvSpPr>
          <p:spPr>
            <a:xfrm>
              <a:off x="5774072" y="5406236"/>
              <a:ext cx="428750"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50,000</a:t>
              </a:r>
            </a:p>
          </p:txBody>
        </p:sp>
        <p:sp>
          <p:nvSpPr>
            <p:cNvPr id="133" name="Text Box 23">
              <a:extLst>
                <a:ext uri="{FF2B5EF4-FFF2-40B4-BE49-F238E27FC236}">
                  <a16:creationId xmlns:a16="http://schemas.microsoft.com/office/drawing/2014/main" id="{523B5401-A2EA-4081-89CC-22E57C6723C4}"/>
                </a:ext>
              </a:extLst>
            </p:cNvPr>
            <p:cNvSpPr txBox="1">
              <a:spLocks noChangeArrowheads="1"/>
            </p:cNvSpPr>
            <p:nvPr/>
          </p:nvSpPr>
          <p:spPr bwMode="auto">
            <a:xfrm>
              <a:off x="6316955" y="2182735"/>
              <a:ext cx="331875" cy="4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sz="1400" b="1" dirty="0">
                  <a:solidFill>
                    <a:srgbClr val="000000"/>
                  </a:solidFill>
                  <a:latin typeface="Freestyle Script" pitchFamily="66" charset="0"/>
                </a:rPr>
                <a:t>x</a:t>
              </a:r>
            </a:p>
          </p:txBody>
        </p:sp>
        <p:sp>
          <p:nvSpPr>
            <p:cNvPr id="134" name="Text Box 23">
              <a:extLst>
                <a:ext uri="{FF2B5EF4-FFF2-40B4-BE49-F238E27FC236}">
                  <a16:creationId xmlns:a16="http://schemas.microsoft.com/office/drawing/2014/main" id="{B7652895-FDCA-4AA7-A058-2BAA489002B0}"/>
                </a:ext>
              </a:extLst>
            </p:cNvPr>
            <p:cNvSpPr txBox="1">
              <a:spLocks noChangeArrowheads="1"/>
            </p:cNvSpPr>
            <p:nvPr/>
          </p:nvSpPr>
          <p:spPr bwMode="auto">
            <a:xfrm>
              <a:off x="6319377" y="2334360"/>
              <a:ext cx="331875" cy="4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sz="1400" b="1" dirty="0">
                  <a:solidFill>
                    <a:srgbClr val="000000"/>
                  </a:solidFill>
                  <a:latin typeface="Freestyle Script" pitchFamily="66" charset="0"/>
                </a:rPr>
                <a:t>x</a:t>
              </a:r>
            </a:p>
          </p:txBody>
        </p:sp>
        <p:sp>
          <p:nvSpPr>
            <p:cNvPr id="135" name="Text Box 23">
              <a:extLst>
                <a:ext uri="{FF2B5EF4-FFF2-40B4-BE49-F238E27FC236}">
                  <a16:creationId xmlns:a16="http://schemas.microsoft.com/office/drawing/2014/main" id="{AD9C607C-6773-415C-AF76-DB074FC770D3}"/>
                </a:ext>
              </a:extLst>
            </p:cNvPr>
            <p:cNvSpPr txBox="1">
              <a:spLocks noChangeArrowheads="1"/>
            </p:cNvSpPr>
            <p:nvPr/>
          </p:nvSpPr>
          <p:spPr bwMode="auto">
            <a:xfrm>
              <a:off x="6316886" y="2468520"/>
              <a:ext cx="331875" cy="4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sz="1400" b="1" dirty="0">
                  <a:solidFill>
                    <a:srgbClr val="000000"/>
                  </a:solidFill>
                  <a:latin typeface="Freestyle Script" pitchFamily="66" charset="0"/>
                </a:rPr>
                <a:t>x</a:t>
              </a:r>
            </a:p>
          </p:txBody>
        </p:sp>
        <p:sp>
          <p:nvSpPr>
            <p:cNvPr id="136" name="Text Box 23">
              <a:extLst>
                <a:ext uri="{FF2B5EF4-FFF2-40B4-BE49-F238E27FC236}">
                  <a16:creationId xmlns:a16="http://schemas.microsoft.com/office/drawing/2014/main" id="{6739C5BF-2439-4B6F-BBDD-DE60BAFC5866}"/>
                </a:ext>
              </a:extLst>
            </p:cNvPr>
            <p:cNvSpPr txBox="1">
              <a:spLocks noChangeArrowheads="1"/>
            </p:cNvSpPr>
            <p:nvPr/>
          </p:nvSpPr>
          <p:spPr bwMode="auto">
            <a:xfrm>
              <a:off x="6319458" y="2609803"/>
              <a:ext cx="331875" cy="4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sz="1400" b="1" dirty="0">
                  <a:solidFill>
                    <a:srgbClr val="000000"/>
                  </a:solidFill>
                  <a:latin typeface="Freestyle Script" pitchFamily="66" charset="0"/>
                </a:rPr>
                <a:t>x</a:t>
              </a:r>
            </a:p>
          </p:txBody>
        </p:sp>
        <p:sp>
          <p:nvSpPr>
            <p:cNvPr id="137" name="Text Box 23">
              <a:extLst>
                <a:ext uri="{FF2B5EF4-FFF2-40B4-BE49-F238E27FC236}">
                  <a16:creationId xmlns:a16="http://schemas.microsoft.com/office/drawing/2014/main" id="{8FCBE496-A0E4-4C20-9085-57D531F98903}"/>
                </a:ext>
              </a:extLst>
            </p:cNvPr>
            <p:cNvSpPr txBox="1">
              <a:spLocks noChangeArrowheads="1"/>
            </p:cNvSpPr>
            <p:nvPr/>
          </p:nvSpPr>
          <p:spPr bwMode="auto">
            <a:xfrm>
              <a:off x="6317117" y="2749413"/>
              <a:ext cx="331875" cy="4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sz="1400" b="1" dirty="0">
                  <a:solidFill>
                    <a:srgbClr val="000000"/>
                  </a:solidFill>
                  <a:latin typeface="Freestyle Script" pitchFamily="66" charset="0"/>
                </a:rPr>
                <a:t>x</a:t>
              </a:r>
            </a:p>
          </p:txBody>
        </p:sp>
        <p:sp>
          <p:nvSpPr>
            <p:cNvPr id="138" name="Text Box 23">
              <a:extLst>
                <a:ext uri="{FF2B5EF4-FFF2-40B4-BE49-F238E27FC236}">
                  <a16:creationId xmlns:a16="http://schemas.microsoft.com/office/drawing/2014/main" id="{9588B9F6-F2EE-477B-B97D-0DB3CA075592}"/>
                </a:ext>
              </a:extLst>
            </p:cNvPr>
            <p:cNvSpPr txBox="1">
              <a:spLocks noChangeArrowheads="1"/>
            </p:cNvSpPr>
            <p:nvPr/>
          </p:nvSpPr>
          <p:spPr bwMode="auto">
            <a:xfrm>
              <a:off x="6320477" y="2882160"/>
              <a:ext cx="331875" cy="4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sz="1400" b="1" dirty="0">
                  <a:solidFill>
                    <a:srgbClr val="000000"/>
                  </a:solidFill>
                  <a:latin typeface="Freestyle Script" pitchFamily="66" charset="0"/>
                </a:rPr>
                <a:t>x</a:t>
              </a:r>
            </a:p>
          </p:txBody>
        </p:sp>
        <p:sp>
          <p:nvSpPr>
            <p:cNvPr id="139" name="Text Box 23">
              <a:extLst>
                <a:ext uri="{FF2B5EF4-FFF2-40B4-BE49-F238E27FC236}">
                  <a16:creationId xmlns:a16="http://schemas.microsoft.com/office/drawing/2014/main" id="{8A48DF52-1EF9-4C92-AD80-E8A64672A38B}"/>
                </a:ext>
              </a:extLst>
            </p:cNvPr>
            <p:cNvSpPr txBox="1">
              <a:spLocks noChangeArrowheads="1"/>
            </p:cNvSpPr>
            <p:nvPr/>
          </p:nvSpPr>
          <p:spPr bwMode="auto">
            <a:xfrm>
              <a:off x="6319151" y="3027624"/>
              <a:ext cx="331875" cy="4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sz="1400" b="1" dirty="0">
                  <a:solidFill>
                    <a:srgbClr val="000000"/>
                  </a:solidFill>
                  <a:latin typeface="Freestyle Script" pitchFamily="66" charset="0"/>
                </a:rPr>
                <a:t>x</a:t>
              </a:r>
            </a:p>
          </p:txBody>
        </p:sp>
        <p:sp>
          <p:nvSpPr>
            <p:cNvPr id="140" name="Text Box 23">
              <a:extLst>
                <a:ext uri="{FF2B5EF4-FFF2-40B4-BE49-F238E27FC236}">
                  <a16:creationId xmlns:a16="http://schemas.microsoft.com/office/drawing/2014/main" id="{77E26C88-D5E5-4595-B917-0E013D3EDBE2}"/>
                </a:ext>
              </a:extLst>
            </p:cNvPr>
            <p:cNvSpPr txBox="1">
              <a:spLocks noChangeArrowheads="1"/>
            </p:cNvSpPr>
            <p:nvPr/>
          </p:nvSpPr>
          <p:spPr bwMode="auto">
            <a:xfrm>
              <a:off x="6317759" y="3299417"/>
              <a:ext cx="331875" cy="4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sz="1400" b="1" dirty="0">
                  <a:solidFill>
                    <a:srgbClr val="000000"/>
                  </a:solidFill>
                  <a:latin typeface="Freestyle Script" pitchFamily="66" charset="0"/>
                </a:rPr>
                <a:t>x</a:t>
              </a:r>
            </a:p>
          </p:txBody>
        </p:sp>
        <p:sp>
          <p:nvSpPr>
            <p:cNvPr id="141" name="Text Box 23">
              <a:extLst>
                <a:ext uri="{FF2B5EF4-FFF2-40B4-BE49-F238E27FC236}">
                  <a16:creationId xmlns:a16="http://schemas.microsoft.com/office/drawing/2014/main" id="{D0678FE1-4B99-45C8-84E4-5331BB160DD9}"/>
                </a:ext>
              </a:extLst>
            </p:cNvPr>
            <p:cNvSpPr txBox="1">
              <a:spLocks noChangeArrowheads="1"/>
            </p:cNvSpPr>
            <p:nvPr/>
          </p:nvSpPr>
          <p:spPr bwMode="auto">
            <a:xfrm>
              <a:off x="6319150" y="3727246"/>
              <a:ext cx="331875" cy="4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sz="1400" b="1" dirty="0">
                  <a:solidFill>
                    <a:srgbClr val="000000"/>
                  </a:solidFill>
                  <a:latin typeface="Freestyle Script" pitchFamily="66" charset="0"/>
                </a:rPr>
                <a:t>x</a:t>
              </a:r>
            </a:p>
          </p:txBody>
        </p:sp>
        <p:sp>
          <p:nvSpPr>
            <p:cNvPr id="142" name="Text Box 23">
              <a:extLst>
                <a:ext uri="{FF2B5EF4-FFF2-40B4-BE49-F238E27FC236}">
                  <a16:creationId xmlns:a16="http://schemas.microsoft.com/office/drawing/2014/main" id="{D8B3B381-F070-477E-BF25-22D44CD51B56}"/>
                </a:ext>
              </a:extLst>
            </p:cNvPr>
            <p:cNvSpPr txBox="1">
              <a:spLocks noChangeArrowheads="1"/>
            </p:cNvSpPr>
            <p:nvPr/>
          </p:nvSpPr>
          <p:spPr bwMode="auto">
            <a:xfrm>
              <a:off x="6325087" y="3855728"/>
              <a:ext cx="331875" cy="4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sz="1400" b="1" dirty="0">
                  <a:solidFill>
                    <a:srgbClr val="000000"/>
                  </a:solidFill>
                  <a:latin typeface="Freestyle Script" pitchFamily="66" charset="0"/>
                </a:rPr>
                <a:t>x</a:t>
              </a:r>
            </a:p>
          </p:txBody>
        </p:sp>
        <p:sp>
          <p:nvSpPr>
            <p:cNvPr id="143" name="Text Box 23">
              <a:extLst>
                <a:ext uri="{FF2B5EF4-FFF2-40B4-BE49-F238E27FC236}">
                  <a16:creationId xmlns:a16="http://schemas.microsoft.com/office/drawing/2014/main" id="{3127CE67-950C-4AC9-95D0-FE1AC39B56ED}"/>
                </a:ext>
              </a:extLst>
            </p:cNvPr>
            <p:cNvSpPr txBox="1">
              <a:spLocks noChangeArrowheads="1"/>
            </p:cNvSpPr>
            <p:nvPr/>
          </p:nvSpPr>
          <p:spPr bwMode="auto">
            <a:xfrm>
              <a:off x="6320182" y="4858800"/>
              <a:ext cx="331875" cy="4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sz="1400" b="1" dirty="0">
                  <a:solidFill>
                    <a:srgbClr val="000000"/>
                  </a:solidFill>
                  <a:latin typeface="Freestyle Script" pitchFamily="66" charset="0"/>
                </a:rPr>
                <a:t>x</a:t>
              </a:r>
            </a:p>
          </p:txBody>
        </p:sp>
        <p:sp>
          <p:nvSpPr>
            <p:cNvPr id="144" name="Text Box 23">
              <a:extLst>
                <a:ext uri="{FF2B5EF4-FFF2-40B4-BE49-F238E27FC236}">
                  <a16:creationId xmlns:a16="http://schemas.microsoft.com/office/drawing/2014/main" id="{7F33334F-2F93-4AC7-94CA-F732A9E9A793}"/>
                </a:ext>
              </a:extLst>
            </p:cNvPr>
            <p:cNvSpPr txBox="1">
              <a:spLocks noChangeArrowheads="1"/>
            </p:cNvSpPr>
            <p:nvPr/>
          </p:nvSpPr>
          <p:spPr bwMode="auto">
            <a:xfrm>
              <a:off x="6322861" y="4989182"/>
              <a:ext cx="331875" cy="4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sz="1400" b="1" dirty="0">
                  <a:solidFill>
                    <a:srgbClr val="000000"/>
                  </a:solidFill>
                  <a:latin typeface="Freestyle Script" pitchFamily="66" charset="0"/>
                </a:rPr>
                <a:t>x</a:t>
              </a:r>
            </a:p>
          </p:txBody>
        </p:sp>
        <p:sp>
          <p:nvSpPr>
            <p:cNvPr id="145" name="Text Box 23">
              <a:extLst>
                <a:ext uri="{FF2B5EF4-FFF2-40B4-BE49-F238E27FC236}">
                  <a16:creationId xmlns:a16="http://schemas.microsoft.com/office/drawing/2014/main" id="{CCAC3585-867F-4D97-A8AD-AA5602113E81}"/>
                </a:ext>
              </a:extLst>
            </p:cNvPr>
            <p:cNvSpPr txBox="1">
              <a:spLocks noChangeArrowheads="1"/>
            </p:cNvSpPr>
            <p:nvPr/>
          </p:nvSpPr>
          <p:spPr bwMode="auto">
            <a:xfrm>
              <a:off x="6325005" y="4715012"/>
              <a:ext cx="331875" cy="4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sz="1400" b="1" dirty="0">
                  <a:solidFill>
                    <a:srgbClr val="000000"/>
                  </a:solidFill>
                  <a:latin typeface="Freestyle Script" pitchFamily="66" charset="0"/>
                </a:rPr>
                <a:t>x</a:t>
              </a:r>
            </a:p>
          </p:txBody>
        </p:sp>
        <p:sp>
          <p:nvSpPr>
            <p:cNvPr id="146" name="Text Box 23">
              <a:extLst>
                <a:ext uri="{FF2B5EF4-FFF2-40B4-BE49-F238E27FC236}">
                  <a16:creationId xmlns:a16="http://schemas.microsoft.com/office/drawing/2014/main" id="{E1E835EE-4E37-420E-9BB3-E53D3B19D403}"/>
                </a:ext>
              </a:extLst>
            </p:cNvPr>
            <p:cNvSpPr txBox="1">
              <a:spLocks noChangeArrowheads="1"/>
            </p:cNvSpPr>
            <p:nvPr/>
          </p:nvSpPr>
          <p:spPr bwMode="auto">
            <a:xfrm>
              <a:off x="6320326" y="3159192"/>
              <a:ext cx="331875" cy="4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sz="1400" b="1" dirty="0">
                  <a:solidFill>
                    <a:srgbClr val="000000"/>
                  </a:solidFill>
                  <a:latin typeface="Freestyle Script" pitchFamily="66" charset="0"/>
                </a:rPr>
                <a:t>x</a:t>
              </a:r>
            </a:p>
          </p:txBody>
        </p:sp>
        <p:sp>
          <p:nvSpPr>
            <p:cNvPr id="147" name="Rectangle 146">
              <a:extLst>
                <a:ext uri="{FF2B5EF4-FFF2-40B4-BE49-F238E27FC236}">
                  <a16:creationId xmlns:a16="http://schemas.microsoft.com/office/drawing/2014/main" id="{3292C83E-8FA5-4FB6-B18F-4E0A0F0A0389}"/>
                </a:ext>
              </a:extLst>
            </p:cNvPr>
            <p:cNvSpPr/>
            <p:nvPr/>
          </p:nvSpPr>
          <p:spPr>
            <a:xfrm>
              <a:off x="5946342" y="4212392"/>
              <a:ext cx="256480" cy="184666"/>
            </a:xfrm>
            <a:prstGeom prst="rect">
              <a:avLst/>
            </a:prstGeom>
          </p:spPr>
          <p:txBody>
            <a:bodyPr wrap="none" lIns="0" tIns="0" rIns="0" bIns="0">
              <a:spAutoFit/>
            </a:bodyPr>
            <a:lstStyle/>
            <a:p>
              <a:pPr algn="r"/>
              <a:r>
                <a:rPr lang="en-US" sz="1200" b="1" dirty="0">
                  <a:solidFill>
                    <a:srgbClr val="000000"/>
                  </a:solidFill>
                  <a:latin typeface="Freestyle Script" pitchFamily="66" charset="0"/>
                </a:rPr>
                <a:t>1,500</a:t>
              </a:r>
            </a:p>
          </p:txBody>
        </p:sp>
      </p:grpSp>
      <p:grpSp>
        <p:nvGrpSpPr>
          <p:cNvPr id="148" name="Group 147">
            <a:extLst>
              <a:ext uri="{FF2B5EF4-FFF2-40B4-BE49-F238E27FC236}">
                <a16:creationId xmlns:a16="http://schemas.microsoft.com/office/drawing/2014/main" id="{933597F1-57B8-49A4-8B43-256DF913E017}"/>
              </a:ext>
            </a:extLst>
          </p:cNvPr>
          <p:cNvGrpSpPr/>
          <p:nvPr/>
        </p:nvGrpSpPr>
        <p:grpSpPr>
          <a:xfrm>
            <a:off x="3324245" y="1346092"/>
            <a:ext cx="3940527" cy="3258219"/>
            <a:chOff x="4072038" y="920750"/>
            <a:chExt cx="3940527" cy="3258219"/>
          </a:xfrm>
        </p:grpSpPr>
        <p:sp>
          <p:nvSpPr>
            <p:cNvPr id="149" name="Rectangle 148">
              <a:extLst>
                <a:ext uri="{FF2B5EF4-FFF2-40B4-BE49-F238E27FC236}">
                  <a16:creationId xmlns:a16="http://schemas.microsoft.com/office/drawing/2014/main" id="{1B13D875-8816-431F-B139-11B2522804BC}"/>
                </a:ext>
              </a:extLst>
            </p:cNvPr>
            <p:cNvSpPr/>
            <p:nvPr/>
          </p:nvSpPr>
          <p:spPr bwMode="auto">
            <a:xfrm>
              <a:off x="4876800" y="3873976"/>
              <a:ext cx="2990850" cy="304993"/>
            </a:xfrm>
            <a:prstGeom prst="rect">
              <a:avLst/>
            </a:prstGeom>
            <a:noFill/>
            <a:ln w="38100" cap="flat" cmpd="sng" algn="ctr">
              <a:solidFill>
                <a:srgbClr val="00A0DC"/>
              </a:solidFill>
              <a:prstDash val="solid"/>
              <a:miter lim="800000"/>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3000" b="1" i="0" u="none" strike="noStrike" kern="0" cap="none" spc="0" normalizeH="0" baseline="0" noProof="0" dirty="0">
                <a:ln>
                  <a:noFill/>
                </a:ln>
                <a:solidFill>
                  <a:srgbClr val="004FA6"/>
                </a:solidFill>
                <a:effectLst/>
                <a:uLnTx/>
                <a:uFillTx/>
                <a:latin typeface="TradeGothic CondEighteen" pitchFamily="34" charset="0"/>
              </a:endParaRPr>
            </a:p>
          </p:txBody>
        </p:sp>
        <p:sp>
          <p:nvSpPr>
            <p:cNvPr id="150" name="Rectangle 149">
              <a:extLst>
                <a:ext uri="{FF2B5EF4-FFF2-40B4-BE49-F238E27FC236}">
                  <a16:creationId xmlns:a16="http://schemas.microsoft.com/office/drawing/2014/main" id="{60882AE1-7A28-4D97-A6D3-B5D0CF2233F2}"/>
                </a:ext>
              </a:extLst>
            </p:cNvPr>
            <p:cNvSpPr/>
            <p:nvPr/>
          </p:nvSpPr>
          <p:spPr bwMode="auto">
            <a:xfrm>
              <a:off x="4870450" y="1939081"/>
              <a:ext cx="2990088" cy="154702"/>
            </a:xfrm>
            <a:prstGeom prst="rect">
              <a:avLst/>
            </a:prstGeom>
            <a:noFill/>
            <a:ln w="38100" cap="flat" cmpd="sng" algn="ctr">
              <a:solidFill>
                <a:srgbClr val="00A0DC"/>
              </a:solidFill>
              <a:prstDash val="solid"/>
              <a:miter lim="800000"/>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3000" b="1" i="0" u="none" strike="noStrike" kern="0" cap="none" spc="0" normalizeH="0" baseline="0" noProof="0" dirty="0">
                <a:ln>
                  <a:noFill/>
                </a:ln>
                <a:solidFill>
                  <a:srgbClr val="004FA6"/>
                </a:solidFill>
                <a:effectLst/>
                <a:uLnTx/>
                <a:uFillTx/>
                <a:latin typeface="TradeGothic CondEighteen" pitchFamily="34" charset="0"/>
              </a:endParaRPr>
            </a:p>
          </p:txBody>
        </p:sp>
        <p:sp>
          <p:nvSpPr>
            <p:cNvPr id="151" name="TextBox 150">
              <a:extLst>
                <a:ext uri="{FF2B5EF4-FFF2-40B4-BE49-F238E27FC236}">
                  <a16:creationId xmlns:a16="http://schemas.microsoft.com/office/drawing/2014/main" id="{042B91DD-D7C2-4191-A2C4-CF96ADA58BAF}"/>
                </a:ext>
              </a:extLst>
            </p:cNvPr>
            <p:cNvSpPr txBox="1"/>
            <p:nvPr/>
          </p:nvSpPr>
          <p:spPr>
            <a:xfrm>
              <a:off x="4072038" y="920750"/>
              <a:ext cx="3940527" cy="261610"/>
            </a:xfrm>
            <a:prstGeom prst="rect">
              <a:avLst/>
            </a:prstGeom>
            <a:solidFill>
              <a:srgbClr val="00A0DC"/>
            </a:solidFill>
            <a:ln w="19050">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FFFFFF"/>
                  </a:solidFill>
                  <a:effectLst/>
                  <a:uLnTx/>
                  <a:uFillTx/>
                </a:rPr>
                <a:t>Fixed Expenses</a:t>
              </a:r>
            </a:p>
          </p:txBody>
        </p:sp>
      </p:grpSp>
    </p:spTree>
    <p:extLst>
      <p:ext uri="{BB962C8B-B14F-4D97-AF65-F5344CB8AC3E}">
        <p14:creationId xmlns:p14="http://schemas.microsoft.com/office/powerpoint/2010/main" val="34802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fade">
                                      <p:cBhvr>
                                        <p:cTn id="7" dur="10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3">
            <a:extLst>
              <a:ext uri="{FF2B5EF4-FFF2-40B4-BE49-F238E27FC236}">
                <a16:creationId xmlns:a16="http://schemas.microsoft.com/office/drawing/2014/main" id="{95FE9A8A-D15B-4F68-9F62-8035F478BB4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648868" y="1351124"/>
            <a:ext cx="5837459" cy="4510763"/>
          </a:xfrm>
          <a:prstGeom prst="rect">
            <a:avLst/>
          </a:prstGeom>
          <a:solidFill>
            <a:srgbClr val="FFFFFF"/>
          </a:solidFill>
          <a:ln w="3175">
            <a:solidFill>
              <a:srgbClr val="FFFFFF">
                <a:lumMod val="75000"/>
              </a:srgbClr>
            </a:solidFill>
            <a:miter lim="800000"/>
          </a:ln>
          <a:effectLst>
            <a:outerShdw blurRad="152400" dist="38100" dir="2700000" algn="tl" rotWithShape="0">
              <a:srgbClr val="000000">
                <a:lumMod val="75000"/>
                <a:lumOff val="25000"/>
                <a:alpha val="40000"/>
              </a:srgbClr>
            </a:outerShdw>
          </a:effectLst>
          <a:extLst/>
        </p:spPr>
      </p:pic>
      <p:grpSp>
        <p:nvGrpSpPr>
          <p:cNvPr id="65" name="Group 64">
            <a:extLst>
              <a:ext uri="{FF2B5EF4-FFF2-40B4-BE49-F238E27FC236}">
                <a16:creationId xmlns:a16="http://schemas.microsoft.com/office/drawing/2014/main" id="{2B47F0BD-3217-4C4D-96B5-CC80EA50477F}"/>
              </a:ext>
            </a:extLst>
          </p:cNvPr>
          <p:cNvGrpSpPr/>
          <p:nvPr/>
        </p:nvGrpSpPr>
        <p:grpSpPr>
          <a:xfrm>
            <a:off x="2916318" y="2912652"/>
            <a:ext cx="64795" cy="2074797"/>
            <a:chOff x="1644211" y="3221647"/>
            <a:chExt cx="64795" cy="2074797"/>
          </a:xfrm>
        </p:grpSpPr>
        <p:sp>
          <p:nvSpPr>
            <p:cNvPr id="66" name="Rectangle 65">
              <a:extLst>
                <a:ext uri="{FF2B5EF4-FFF2-40B4-BE49-F238E27FC236}">
                  <a16:creationId xmlns:a16="http://schemas.microsoft.com/office/drawing/2014/main" id="{F4B8BAA5-303A-4F2B-8138-32D27823EE08}"/>
                </a:ext>
              </a:extLst>
            </p:cNvPr>
            <p:cNvSpPr/>
            <p:nvPr/>
          </p:nvSpPr>
          <p:spPr>
            <a:xfrm>
              <a:off x="1649415" y="3221647"/>
              <a:ext cx="52900" cy="184666"/>
            </a:xfrm>
            <a:prstGeom prst="rect">
              <a:avLst/>
            </a:prstGeom>
          </p:spPr>
          <p:txBody>
            <a:bodyPr wrap="none" lIns="0" tIns="0" rIns="0" bIns="0">
              <a:spAutoFit/>
            </a:bodyPr>
            <a:lstStyle/>
            <a:p>
              <a:pPr algn="r"/>
              <a:r>
                <a:rPr lang="en-US" sz="1200" b="1" dirty="0">
                  <a:solidFill>
                    <a:srgbClr val="000000"/>
                  </a:solidFill>
                  <a:latin typeface="Freestyle Script" pitchFamily="66" charset="0"/>
                </a:rPr>
                <a:t>1</a:t>
              </a:r>
            </a:p>
          </p:txBody>
        </p:sp>
        <p:sp>
          <p:nvSpPr>
            <p:cNvPr id="67" name="Rectangle 66">
              <a:extLst>
                <a:ext uri="{FF2B5EF4-FFF2-40B4-BE49-F238E27FC236}">
                  <a16:creationId xmlns:a16="http://schemas.microsoft.com/office/drawing/2014/main" id="{8B3D49BE-3DE1-4E7D-9593-F8DF847C0DA0}"/>
                </a:ext>
              </a:extLst>
            </p:cNvPr>
            <p:cNvSpPr/>
            <p:nvPr/>
          </p:nvSpPr>
          <p:spPr>
            <a:xfrm>
              <a:off x="1650159" y="3338363"/>
              <a:ext cx="52900" cy="184666"/>
            </a:xfrm>
            <a:prstGeom prst="rect">
              <a:avLst/>
            </a:prstGeom>
          </p:spPr>
          <p:txBody>
            <a:bodyPr wrap="none" lIns="0" tIns="0" rIns="0" bIns="0">
              <a:spAutoFit/>
            </a:bodyPr>
            <a:lstStyle/>
            <a:p>
              <a:pPr algn="r"/>
              <a:r>
                <a:rPr lang="en-US" sz="1200" b="1" dirty="0">
                  <a:solidFill>
                    <a:srgbClr val="000000"/>
                  </a:solidFill>
                  <a:latin typeface="Freestyle Script" pitchFamily="66" charset="0"/>
                </a:rPr>
                <a:t>2</a:t>
              </a:r>
            </a:p>
          </p:txBody>
        </p:sp>
        <p:sp>
          <p:nvSpPr>
            <p:cNvPr id="68" name="Rectangle 67">
              <a:extLst>
                <a:ext uri="{FF2B5EF4-FFF2-40B4-BE49-F238E27FC236}">
                  <a16:creationId xmlns:a16="http://schemas.microsoft.com/office/drawing/2014/main" id="{6F04F393-B50B-4483-B6DC-BDA49E2EB284}"/>
                </a:ext>
              </a:extLst>
            </p:cNvPr>
            <p:cNvSpPr/>
            <p:nvPr/>
          </p:nvSpPr>
          <p:spPr>
            <a:xfrm>
              <a:off x="1646442" y="3873896"/>
              <a:ext cx="52900" cy="184666"/>
            </a:xfrm>
            <a:prstGeom prst="rect">
              <a:avLst/>
            </a:prstGeom>
          </p:spPr>
          <p:txBody>
            <a:bodyPr wrap="none" lIns="0" tIns="0" rIns="0" bIns="0">
              <a:spAutoFit/>
            </a:bodyPr>
            <a:lstStyle/>
            <a:p>
              <a:pPr algn="r"/>
              <a:r>
                <a:rPr lang="en-US" sz="1200" b="1" dirty="0">
                  <a:solidFill>
                    <a:srgbClr val="000000"/>
                  </a:solidFill>
                  <a:latin typeface="Freestyle Script" pitchFamily="66" charset="0"/>
                </a:rPr>
                <a:t>3</a:t>
              </a:r>
            </a:p>
          </p:txBody>
        </p:sp>
        <p:sp>
          <p:nvSpPr>
            <p:cNvPr id="69" name="Rectangle 68">
              <a:extLst>
                <a:ext uri="{FF2B5EF4-FFF2-40B4-BE49-F238E27FC236}">
                  <a16:creationId xmlns:a16="http://schemas.microsoft.com/office/drawing/2014/main" id="{E11551E1-0BCA-4BD7-BE08-54C449ACDE61}"/>
                </a:ext>
              </a:extLst>
            </p:cNvPr>
            <p:cNvSpPr/>
            <p:nvPr/>
          </p:nvSpPr>
          <p:spPr>
            <a:xfrm>
              <a:off x="1656106" y="4340639"/>
              <a:ext cx="52900" cy="184666"/>
            </a:xfrm>
            <a:prstGeom prst="rect">
              <a:avLst/>
            </a:prstGeom>
          </p:spPr>
          <p:txBody>
            <a:bodyPr wrap="none" lIns="0" tIns="0" rIns="0" bIns="0">
              <a:spAutoFit/>
            </a:bodyPr>
            <a:lstStyle/>
            <a:p>
              <a:pPr algn="r"/>
              <a:r>
                <a:rPr lang="en-US" sz="1200" b="1" dirty="0">
                  <a:solidFill>
                    <a:srgbClr val="000000"/>
                  </a:solidFill>
                  <a:latin typeface="Freestyle Script" pitchFamily="66" charset="0"/>
                </a:rPr>
                <a:t>3</a:t>
              </a:r>
            </a:p>
          </p:txBody>
        </p:sp>
        <p:sp>
          <p:nvSpPr>
            <p:cNvPr id="70" name="Rectangle 69">
              <a:extLst>
                <a:ext uri="{FF2B5EF4-FFF2-40B4-BE49-F238E27FC236}">
                  <a16:creationId xmlns:a16="http://schemas.microsoft.com/office/drawing/2014/main" id="{16A228E4-36BF-456D-9BE4-1D94FD7399D9}"/>
                </a:ext>
              </a:extLst>
            </p:cNvPr>
            <p:cNvSpPr/>
            <p:nvPr/>
          </p:nvSpPr>
          <p:spPr>
            <a:xfrm>
              <a:off x="1652388" y="4448189"/>
              <a:ext cx="52900" cy="184666"/>
            </a:xfrm>
            <a:prstGeom prst="rect">
              <a:avLst/>
            </a:prstGeom>
          </p:spPr>
          <p:txBody>
            <a:bodyPr wrap="none" lIns="0" tIns="0" rIns="0" bIns="0">
              <a:spAutoFit/>
            </a:bodyPr>
            <a:lstStyle/>
            <a:p>
              <a:pPr algn="r"/>
              <a:r>
                <a:rPr lang="en-US" sz="1200" b="1" dirty="0">
                  <a:solidFill>
                    <a:srgbClr val="000000"/>
                  </a:solidFill>
                  <a:latin typeface="Freestyle Script" pitchFamily="66" charset="0"/>
                </a:rPr>
                <a:t>2</a:t>
              </a:r>
            </a:p>
          </p:txBody>
        </p:sp>
        <p:sp>
          <p:nvSpPr>
            <p:cNvPr id="71" name="Rectangle 70">
              <a:extLst>
                <a:ext uri="{FF2B5EF4-FFF2-40B4-BE49-F238E27FC236}">
                  <a16:creationId xmlns:a16="http://schemas.microsoft.com/office/drawing/2014/main" id="{1D34CF4F-1157-4377-A18E-62F5436F63A5}"/>
                </a:ext>
              </a:extLst>
            </p:cNvPr>
            <p:cNvSpPr/>
            <p:nvPr/>
          </p:nvSpPr>
          <p:spPr>
            <a:xfrm>
              <a:off x="1644211" y="5111778"/>
              <a:ext cx="45719" cy="184666"/>
            </a:xfrm>
            <a:prstGeom prst="rect">
              <a:avLst/>
            </a:prstGeom>
          </p:spPr>
          <p:txBody>
            <a:bodyPr wrap="square" lIns="0" tIns="0" rIns="0" bIns="0">
              <a:spAutoFit/>
            </a:bodyPr>
            <a:lstStyle/>
            <a:p>
              <a:pPr algn="r"/>
              <a:r>
                <a:rPr lang="en-US" sz="1200" b="1" dirty="0">
                  <a:solidFill>
                    <a:srgbClr val="000000"/>
                  </a:solidFill>
                  <a:latin typeface="Freestyle Script" pitchFamily="66" charset="0"/>
                </a:rPr>
                <a:t>1</a:t>
              </a:r>
            </a:p>
          </p:txBody>
        </p:sp>
      </p:grpSp>
      <p:grpSp>
        <p:nvGrpSpPr>
          <p:cNvPr id="72" name="Group 71">
            <a:extLst>
              <a:ext uri="{FF2B5EF4-FFF2-40B4-BE49-F238E27FC236}">
                <a16:creationId xmlns:a16="http://schemas.microsoft.com/office/drawing/2014/main" id="{6CE6A1BB-5F00-4590-8428-B0864BE1DC02}"/>
              </a:ext>
            </a:extLst>
          </p:cNvPr>
          <p:cNvGrpSpPr/>
          <p:nvPr/>
        </p:nvGrpSpPr>
        <p:grpSpPr>
          <a:xfrm>
            <a:off x="6742991" y="1485666"/>
            <a:ext cx="1598476" cy="726572"/>
            <a:chOff x="5831783" y="1758336"/>
            <a:chExt cx="1598476" cy="726572"/>
          </a:xfrm>
        </p:grpSpPr>
        <p:sp>
          <p:nvSpPr>
            <p:cNvPr id="73" name="Text Box 20">
              <a:extLst>
                <a:ext uri="{FF2B5EF4-FFF2-40B4-BE49-F238E27FC236}">
                  <a16:creationId xmlns:a16="http://schemas.microsoft.com/office/drawing/2014/main" id="{3349DE78-89FD-46BC-B1D8-26D26E407AE1}"/>
                </a:ext>
              </a:extLst>
            </p:cNvPr>
            <p:cNvSpPr txBox="1">
              <a:spLocks noChangeArrowheads="1"/>
            </p:cNvSpPr>
            <p:nvPr/>
          </p:nvSpPr>
          <p:spPr bwMode="auto">
            <a:xfrm>
              <a:off x="5849184" y="1758336"/>
              <a:ext cx="72006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eaLnBrk="1" hangingPunct="1"/>
              <a:r>
                <a:rPr lang="en-US" sz="1050" b="1" dirty="0">
                  <a:solidFill>
                    <a:srgbClr val="000000"/>
                  </a:solidFill>
                  <a:latin typeface="Freestyle Script" pitchFamily="66" charset="0"/>
                </a:rPr>
                <a:t>Ben Templeton</a:t>
              </a:r>
            </a:p>
          </p:txBody>
        </p:sp>
        <p:sp>
          <p:nvSpPr>
            <p:cNvPr id="74" name="Text Box 20">
              <a:extLst>
                <a:ext uri="{FF2B5EF4-FFF2-40B4-BE49-F238E27FC236}">
                  <a16:creationId xmlns:a16="http://schemas.microsoft.com/office/drawing/2014/main" id="{BCA6D5C8-B297-4063-A9AD-933CC1A7D9F1}"/>
                </a:ext>
              </a:extLst>
            </p:cNvPr>
            <p:cNvSpPr txBox="1">
              <a:spLocks noChangeArrowheads="1"/>
            </p:cNvSpPr>
            <p:nvPr/>
          </p:nvSpPr>
          <p:spPr bwMode="auto">
            <a:xfrm>
              <a:off x="5837978" y="1916563"/>
              <a:ext cx="553357"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eaLnBrk="1" hangingPunct="1"/>
              <a:r>
                <a:rPr lang="en-US" sz="1050" b="1" dirty="0">
                  <a:solidFill>
                    <a:srgbClr val="000000"/>
                  </a:solidFill>
                  <a:latin typeface="Freestyle Script" pitchFamily="66" charset="0"/>
                </a:rPr>
                <a:t>10/23/1</a:t>
              </a:r>
              <a:r>
                <a:rPr lang="pl-PL" sz="1050" b="1" dirty="0">
                  <a:solidFill>
                    <a:srgbClr val="000000"/>
                  </a:solidFill>
                  <a:latin typeface="Freestyle Script" pitchFamily="66" charset="0"/>
                </a:rPr>
                <a:t>7</a:t>
              </a:r>
              <a:endParaRPr lang="en-US" sz="1050" b="1" dirty="0">
                <a:solidFill>
                  <a:srgbClr val="000000"/>
                </a:solidFill>
                <a:latin typeface="Freestyle Script" pitchFamily="66" charset="0"/>
              </a:endParaRPr>
            </a:p>
          </p:txBody>
        </p:sp>
        <p:sp>
          <p:nvSpPr>
            <p:cNvPr id="75" name="Text Box 20">
              <a:extLst>
                <a:ext uri="{FF2B5EF4-FFF2-40B4-BE49-F238E27FC236}">
                  <a16:creationId xmlns:a16="http://schemas.microsoft.com/office/drawing/2014/main" id="{B9EA8226-58F3-477A-B57F-58BAE6FC395A}"/>
                </a:ext>
              </a:extLst>
            </p:cNvPr>
            <p:cNvSpPr txBox="1">
              <a:spLocks noChangeArrowheads="1"/>
            </p:cNvSpPr>
            <p:nvPr/>
          </p:nvSpPr>
          <p:spPr bwMode="auto">
            <a:xfrm>
              <a:off x="6767097" y="1913454"/>
              <a:ext cx="553357"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eaLnBrk="1" hangingPunct="1"/>
              <a:r>
                <a:rPr lang="en-US" sz="1050" b="1" dirty="0">
                  <a:solidFill>
                    <a:srgbClr val="000000"/>
                  </a:solidFill>
                  <a:latin typeface="Freestyle Script" pitchFamily="66" charset="0"/>
                </a:rPr>
                <a:t>10/23/19</a:t>
              </a:r>
            </a:p>
          </p:txBody>
        </p:sp>
        <p:sp>
          <p:nvSpPr>
            <p:cNvPr id="76" name="Text Box 20">
              <a:extLst>
                <a:ext uri="{FF2B5EF4-FFF2-40B4-BE49-F238E27FC236}">
                  <a16:creationId xmlns:a16="http://schemas.microsoft.com/office/drawing/2014/main" id="{5AE702A3-52BE-44D7-B55E-70F868B70D22}"/>
                </a:ext>
              </a:extLst>
            </p:cNvPr>
            <p:cNvSpPr txBox="1">
              <a:spLocks noChangeArrowheads="1"/>
            </p:cNvSpPr>
            <p:nvPr/>
          </p:nvSpPr>
          <p:spPr bwMode="auto">
            <a:xfrm>
              <a:off x="5842221" y="2068619"/>
              <a:ext cx="55496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eaLnBrk="1" hangingPunct="1"/>
              <a:r>
                <a:rPr lang="en-US" sz="1050" b="1" dirty="0">
                  <a:solidFill>
                    <a:srgbClr val="000000"/>
                  </a:solidFill>
                  <a:latin typeface="Freestyle Script" pitchFamily="66" charset="0"/>
                </a:rPr>
                <a:t>Joe Smith</a:t>
              </a:r>
            </a:p>
          </p:txBody>
        </p:sp>
        <p:sp>
          <p:nvSpPr>
            <p:cNvPr id="77" name="Text Box 20">
              <a:extLst>
                <a:ext uri="{FF2B5EF4-FFF2-40B4-BE49-F238E27FC236}">
                  <a16:creationId xmlns:a16="http://schemas.microsoft.com/office/drawing/2014/main" id="{C31D15B3-7FC7-4454-89DB-58E17385A43E}"/>
                </a:ext>
              </a:extLst>
            </p:cNvPr>
            <p:cNvSpPr txBox="1">
              <a:spLocks noChangeArrowheads="1"/>
            </p:cNvSpPr>
            <p:nvPr/>
          </p:nvSpPr>
          <p:spPr bwMode="auto">
            <a:xfrm>
              <a:off x="5831783" y="2230992"/>
              <a:ext cx="46038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eaLnBrk="1" hangingPunct="1"/>
              <a:r>
                <a:rPr lang="en-US" sz="1050" b="1" dirty="0">
                  <a:solidFill>
                    <a:srgbClr val="000000"/>
                  </a:solidFill>
                  <a:latin typeface="Freestyle Script" pitchFamily="66" charset="0"/>
                </a:rPr>
                <a:t>1/1/1</a:t>
              </a:r>
              <a:r>
                <a:rPr lang="pl-PL" sz="1050" b="1" dirty="0">
                  <a:solidFill>
                    <a:srgbClr val="000000"/>
                  </a:solidFill>
                  <a:latin typeface="Freestyle Script" pitchFamily="66" charset="0"/>
                </a:rPr>
                <a:t>9</a:t>
              </a:r>
              <a:endParaRPr lang="en-US" sz="1050" b="1" dirty="0">
                <a:solidFill>
                  <a:srgbClr val="000000"/>
                </a:solidFill>
                <a:latin typeface="Freestyle Script" pitchFamily="66" charset="0"/>
              </a:endParaRPr>
            </a:p>
          </p:txBody>
        </p:sp>
        <p:sp>
          <p:nvSpPr>
            <p:cNvPr id="78" name="Text Box 20">
              <a:extLst>
                <a:ext uri="{FF2B5EF4-FFF2-40B4-BE49-F238E27FC236}">
                  <a16:creationId xmlns:a16="http://schemas.microsoft.com/office/drawing/2014/main" id="{928924CC-ED1F-4550-AF6C-FF91F455E473}"/>
                </a:ext>
              </a:extLst>
            </p:cNvPr>
            <p:cNvSpPr txBox="1">
              <a:spLocks noChangeArrowheads="1"/>
            </p:cNvSpPr>
            <p:nvPr/>
          </p:nvSpPr>
          <p:spPr bwMode="auto">
            <a:xfrm>
              <a:off x="6657290" y="2073208"/>
              <a:ext cx="7729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eaLnBrk="1" hangingPunct="1"/>
              <a:r>
                <a:rPr lang="en-US" sz="1000" b="1" dirty="0">
                  <a:solidFill>
                    <a:srgbClr val="000000"/>
                  </a:solidFill>
                  <a:latin typeface="Freestyle Script" pitchFamily="66" charset="0"/>
                </a:rPr>
                <a:t>(123) 456-7890</a:t>
              </a:r>
            </a:p>
          </p:txBody>
        </p:sp>
      </p:grpSp>
      <p:sp>
        <p:nvSpPr>
          <p:cNvPr id="79" name="Rectangle 78">
            <a:extLst>
              <a:ext uri="{FF2B5EF4-FFF2-40B4-BE49-F238E27FC236}">
                <a16:creationId xmlns:a16="http://schemas.microsoft.com/office/drawing/2014/main" id="{F08BEE5D-A947-4DAA-A28C-F504002E7D86}"/>
              </a:ext>
            </a:extLst>
          </p:cNvPr>
          <p:cNvSpPr/>
          <p:nvPr/>
        </p:nvSpPr>
        <p:spPr bwMode="auto">
          <a:xfrm flipH="1" flipV="1">
            <a:off x="2648101" y="1349218"/>
            <a:ext cx="5811353" cy="4507567"/>
          </a:xfrm>
          <a:prstGeom prst="rect">
            <a:avLst/>
          </a:prstGeom>
          <a:solidFill>
            <a:srgbClr val="FFFFFF">
              <a:alpha val="7490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600" b="1" i="0" u="none" strike="noStrike" kern="0" cap="none" spc="0" normalizeH="0" baseline="0" noProof="0">
              <a:ln>
                <a:noFill/>
              </a:ln>
              <a:solidFill>
                <a:srgbClr val="000000"/>
              </a:solidFill>
              <a:effectLst/>
              <a:uLnTx/>
              <a:uFillTx/>
            </a:endParaRPr>
          </a:p>
        </p:txBody>
      </p:sp>
      <p:sp>
        <p:nvSpPr>
          <p:cNvPr id="2" name="Text Placeholder 1">
            <a:extLst>
              <a:ext uri="{FF2B5EF4-FFF2-40B4-BE49-F238E27FC236}">
                <a16:creationId xmlns:a16="http://schemas.microsoft.com/office/drawing/2014/main" id="{F457AF19-AF30-4ED4-896D-4328B353221C}"/>
              </a:ext>
            </a:extLst>
          </p:cNvPr>
          <p:cNvSpPr>
            <a:spLocks noGrp="1"/>
          </p:cNvSpPr>
          <p:nvPr>
            <p:ph type="body" sz="quarter" idx="26"/>
          </p:nvPr>
        </p:nvSpPr>
        <p:spPr>
          <a:xfrm>
            <a:off x="274320" y="6338352"/>
            <a:ext cx="8595360" cy="153888"/>
          </a:xfrm>
        </p:spPr>
        <p:txBody>
          <a:bodyPr/>
          <a:lstStyle/>
          <a:p>
            <a:endParaRPr lang="en-US" dirty="0"/>
          </a:p>
        </p:txBody>
      </p:sp>
      <p:sp>
        <p:nvSpPr>
          <p:cNvPr id="4" name="Slide Number Placeholder 3">
            <a:extLst>
              <a:ext uri="{FF2B5EF4-FFF2-40B4-BE49-F238E27FC236}">
                <a16:creationId xmlns:a16="http://schemas.microsoft.com/office/drawing/2014/main" id="{0A92DB29-EA8E-44F8-B09E-76632149EA02}"/>
              </a:ext>
            </a:extLst>
          </p:cNvPr>
          <p:cNvSpPr>
            <a:spLocks noGrp="1"/>
          </p:cNvSpPr>
          <p:nvPr>
            <p:ph type="sldNum" sz="quarter" idx="10"/>
          </p:nvPr>
        </p:nvSpPr>
        <p:spPr/>
        <p:txBody>
          <a:bodyPr/>
          <a:lstStyle/>
          <a:p>
            <a:fld id="{8DEE4CCE-E124-4EEF-808B-DF88997C2318}" type="slidenum">
              <a:rPr lang="en-US" smtClean="0"/>
              <a:t>33</a:t>
            </a:fld>
            <a:endParaRPr lang="en-US" dirty="0"/>
          </a:p>
        </p:txBody>
      </p:sp>
      <p:sp>
        <p:nvSpPr>
          <p:cNvPr id="5" name="Title 4">
            <a:extLst>
              <a:ext uri="{FF2B5EF4-FFF2-40B4-BE49-F238E27FC236}">
                <a16:creationId xmlns:a16="http://schemas.microsoft.com/office/drawing/2014/main" id="{CA24FC74-62FA-4623-8FF4-22C3D4AD2060}"/>
              </a:ext>
            </a:extLst>
          </p:cNvPr>
          <p:cNvSpPr>
            <a:spLocks noGrp="1"/>
          </p:cNvSpPr>
          <p:nvPr>
            <p:ph type="title"/>
          </p:nvPr>
        </p:nvSpPr>
        <p:spPr/>
        <p:txBody>
          <a:bodyPr/>
          <a:lstStyle/>
          <a:p>
            <a:r>
              <a:rPr kumimoji="1" lang="en-US" dirty="0">
                <a:solidFill>
                  <a:srgbClr val="005598"/>
                </a:solidFill>
                <a:ea typeface="Geneva" pitchFamily="80" charset="-128"/>
                <a:cs typeface="Geneva" pitchFamily="80" charset="-128"/>
              </a:rPr>
              <a:t>Hypothetical Case Study</a:t>
            </a:r>
            <a:br>
              <a:rPr kumimoji="1" lang="en-US" dirty="0">
                <a:solidFill>
                  <a:srgbClr val="005598"/>
                </a:solidFill>
                <a:ea typeface="Geneva" pitchFamily="80" charset="-128"/>
                <a:cs typeface="Geneva" pitchFamily="80" charset="-128"/>
              </a:rPr>
            </a:br>
            <a:endParaRPr lang="en-US" dirty="0"/>
          </a:p>
        </p:txBody>
      </p:sp>
      <p:sp>
        <p:nvSpPr>
          <p:cNvPr id="7" name="Rectangle 3">
            <a:extLst>
              <a:ext uri="{FF2B5EF4-FFF2-40B4-BE49-F238E27FC236}">
                <a16:creationId xmlns:a16="http://schemas.microsoft.com/office/drawing/2014/main" id="{038CD5F5-9846-4EAF-A6FB-0F9EDA14810C}"/>
              </a:ext>
            </a:extLst>
          </p:cNvPr>
          <p:cNvSpPr txBox="1">
            <a:spLocks noChangeArrowheads="1"/>
          </p:cNvSpPr>
          <p:nvPr/>
        </p:nvSpPr>
        <p:spPr bwMode="gray">
          <a:xfrm>
            <a:off x="234925" y="2470509"/>
            <a:ext cx="2056099" cy="42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198438" indent="-198438" algn="l" rtl="0" eaLnBrk="0" fontAlgn="base" hangingPunct="0">
              <a:spcBef>
                <a:spcPct val="0"/>
              </a:spcBef>
              <a:spcAft>
                <a:spcPct val="25000"/>
              </a:spcAft>
              <a:buClr>
                <a:srgbClr val="E3781E"/>
              </a:buClr>
              <a:buSzPct val="115000"/>
              <a:buChar char="•"/>
              <a:defRPr sz="2400">
                <a:solidFill>
                  <a:srgbClr val="000000"/>
                </a:solidFill>
                <a:latin typeface="+mn-lt"/>
                <a:ea typeface="ＭＳ Ｐゴシック" charset="0"/>
                <a:cs typeface="Geneva" charset="-128"/>
              </a:defRPr>
            </a:lvl1pPr>
            <a:lvl2pPr marL="742950" indent="-285750" algn="l" rtl="0" eaLnBrk="0" fontAlgn="base" hangingPunct="0">
              <a:spcBef>
                <a:spcPct val="0"/>
              </a:spcBef>
              <a:spcAft>
                <a:spcPct val="25000"/>
              </a:spcAft>
              <a:buSzPct val="115000"/>
              <a:buChar char="–"/>
              <a:defRPr sz="2200">
                <a:solidFill>
                  <a:srgbClr val="000000"/>
                </a:solidFill>
                <a:latin typeface="+mn-lt"/>
                <a:ea typeface="Geneva" charset="-128"/>
                <a:cs typeface="Geneva" charset="-128"/>
              </a:defRPr>
            </a:lvl2pPr>
            <a:lvl3pPr marL="1143000" indent="-228600" algn="l" rtl="0" eaLnBrk="0" fontAlgn="base" hangingPunct="0">
              <a:spcBef>
                <a:spcPct val="20000"/>
              </a:spcBef>
              <a:spcAft>
                <a:spcPct val="0"/>
              </a:spcAft>
              <a:buChar char="•"/>
              <a:defRPr sz="2000">
                <a:solidFill>
                  <a:srgbClr val="000000"/>
                </a:solidFill>
                <a:latin typeface="+mn-lt"/>
                <a:ea typeface="Geneva" charset="-128"/>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Geneva" charset="-128"/>
              </a:defRPr>
            </a:lvl6pPr>
            <a:lvl7pPr marL="2971800" indent="-228600" algn="l" rtl="0" fontAlgn="base">
              <a:spcBef>
                <a:spcPct val="20000"/>
              </a:spcBef>
              <a:spcAft>
                <a:spcPct val="0"/>
              </a:spcAft>
              <a:buChar char="»"/>
              <a:defRPr sz="2000">
                <a:solidFill>
                  <a:schemeClr val="tx1"/>
                </a:solidFill>
                <a:latin typeface="+mn-lt"/>
                <a:ea typeface="Geneva" charset="-128"/>
              </a:defRPr>
            </a:lvl7pPr>
            <a:lvl8pPr marL="3429000" indent="-228600" algn="l" rtl="0" fontAlgn="base">
              <a:spcBef>
                <a:spcPct val="20000"/>
              </a:spcBef>
              <a:spcAft>
                <a:spcPct val="0"/>
              </a:spcAft>
              <a:buChar char="»"/>
              <a:defRPr sz="2000">
                <a:solidFill>
                  <a:schemeClr val="tx1"/>
                </a:solidFill>
                <a:latin typeface="+mn-lt"/>
                <a:ea typeface="Geneva" charset="-128"/>
              </a:defRPr>
            </a:lvl8pPr>
            <a:lvl9pPr marL="3886200" indent="-228600" algn="l" rtl="0" fontAlgn="base">
              <a:spcBef>
                <a:spcPct val="20000"/>
              </a:spcBef>
              <a:spcAft>
                <a:spcPct val="0"/>
              </a:spcAft>
              <a:buChar char="»"/>
              <a:defRPr sz="2000">
                <a:solidFill>
                  <a:schemeClr val="tx1"/>
                </a:solidFill>
                <a:latin typeface="+mn-lt"/>
                <a:ea typeface="Geneva" charset="-128"/>
              </a:defRPr>
            </a:lvl9pPr>
          </a:lstStyle>
          <a:p>
            <a:pPr marL="0" indent="0" eaLnBrk="1" hangingPunct="1">
              <a:spcAft>
                <a:spcPct val="0"/>
              </a:spcAft>
              <a:buClrTx/>
              <a:buSzTx/>
              <a:buFontTx/>
              <a:buNone/>
            </a:pPr>
            <a:r>
              <a:rPr lang="en-US" sz="1600" dirty="0">
                <a:ea typeface="Geneva" pitchFamily="32" charset="-128"/>
              </a:rPr>
              <a:t>Benjamin Templeton</a:t>
            </a:r>
          </a:p>
        </p:txBody>
      </p:sp>
      <p:pic>
        <p:nvPicPr>
          <p:cNvPr id="8" name="Picture 7">
            <a:extLst>
              <a:ext uri="{FF2B5EF4-FFF2-40B4-BE49-F238E27FC236}">
                <a16:creationId xmlns:a16="http://schemas.microsoft.com/office/drawing/2014/main" id="{BCF46C53-1116-4B43-A90C-3321577C5D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138" y="1355313"/>
            <a:ext cx="1593410" cy="1057274"/>
          </a:xfrm>
          <a:prstGeom prst="rect">
            <a:avLst/>
          </a:prstGeom>
          <a:ln w="25400">
            <a:noFill/>
          </a:ln>
        </p:spPr>
      </p:pic>
      <p:sp>
        <p:nvSpPr>
          <p:cNvPr id="25" name="Text Placeholder 5">
            <a:extLst>
              <a:ext uri="{FF2B5EF4-FFF2-40B4-BE49-F238E27FC236}">
                <a16:creationId xmlns:a16="http://schemas.microsoft.com/office/drawing/2014/main" id="{F93442A8-29E1-4B78-A334-AF79390DD20C}"/>
              </a:ext>
            </a:extLst>
          </p:cNvPr>
          <p:cNvSpPr txBox="1">
            <a:spLocks/>
          </p:cNvSpPr>
          <p:nvPr/>
        </p:nvSpPr>
        <p:spPr>
          <a:xfrm>
            <a:off x="274320" y="559666"/>
            <a:ext cx="6400800" cy="365760"/>
          </a:xfrm>
          <a:prstGeom prst="rect">
            <a:avLst/>
          </a:prstGeom>
        </p:spPr>
        <p:txBody>
          <a:bodyPr l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pl-PL" sz="2000" dirty="0"/>
              <a:t>Personal Assessment</a:t>
            </a:r>
            <a:endParaRPr lang="en-US" sz="2000" dirty="0"/>
          </a:p>
        </p:txBody>
      </p:sp>
      <p:pic>
        <p:nvPicPr>
          <p:cNvPr id="80" name="Picture 3">
            <a:extLst>
              <a:ext uri="{FF2B5EF4-FFF2-40B4-BE49-F238E27FC236}">
                <a16:creationId xmlns:a16="http://schemas.microsoft.com/office/drawing/2014/main" id="{BD43D7EB-8FCF-470D-B1A2-65A9C814113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341457" y="1612480"/>
            <a:ext cx="3905147" cy="4388757"/>
          </a:xfrm>
          <a:prstGeom prst="rect">
            <a:avLst/>
          </a:prstGeom>
          <a:solidFill>
            <a:srgbClr val="FFFFFF"/>
          </a:solidFill>
          <a:ln w="9525">
            <a:solidFill>
              <a:srgbClr val="FFFFFF">
                <a:lumMod val="50000"/>
              </a:srgbClr>
            </a:solidFill>
            <a:miter lim="800000"/>
          </a:ln>
          <a:effectLst>
            <a:outerShdw blurRad="50800" dist="38100" dir="2700000" algn="tl" rotWithShape="0">
              <a:srgbClr val="000000">
                <a:lumMod val="50000"/>
                <a:lumOff val="50000"/>
                <a:alpha val="40000"/>
              </a:srgbClr>
            </a:outerShdw>
          </a:effectLst>
          <a:extLst/>
        </p:spPr>
      </p:pic>
      <p:grpSp>
        <p:nvGrpSpPr>
          <p:cNvPr id="81" name="Group 80">
            <a:extLst>
              <a:ext uri="{FF2B5EF4-FFF2-40B4-BE49-F238E27FC236}">
                <a16:creationId xmlns:a16="http://schemas.microsoft.com/office/drawing/2014/main" id="{DA0DFE97-A572-4AE3-849F-5A6CBE3EA27C}"/>
              </a:ext>
            </a:extLst>
          </p:cNvPr>
          <p:cNvGrpSpPr/>
          <p:nvPr/>
        </p:nvGrpSpPr>
        <p:grpSpPr>
          <a:xfrm>
            <a:off x="6235677" y="2367339"/>
            <a:ext cx="882890" cy="3526070"/>
            <a:chOff x="5774072" y="2134769"/>
            <a:chExt cx="882890" cy="3526070"/>
          </a:xfrm>
        </p:grpSpPr>
        <p:sp>
          <p:nvSpPr>
            <p:cNvPr id="82" name="Rectangle 81">
              <a:extLst>
                <a:ext uri="{FF2B5EF4-FFF2-40B4-BE49-F238E27FC236}">
                  <a16:creationId xmlns:a16="http://schemas.microsoft.com/office/drawing/2014/main" id="{5A535F67-F902-40FB-8126-351985CD4644}"/>
                </a:ext>
              </a:extLst>
            </p:cNvPr>
            <p:cNvSpPr/>
            <p:nvPr/>
          </p:nvSpPr>
          <p:spPr>
            <a:xfrm>
              <a:off x="5774072" y="2134769"/>
              <a:ext cx="428750"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12,000</a:t>
              </a:r>
            </a:p>
          </p:txBody>
        </p:sp>
        <p:sp>
          <p:nvSpPr>
            <p:cNvPr id="83" name="Rectangle 82">
              <a:extLst>
                <a:ext uri="{FF2B5EF4-FFF2-40B4-BE49-F238E27FC236}">
                  <a16:creationId xmlns:a16="http://schemas.microsoft.com/office/drawing/2014/main" id="{B808CD08-87DB-43E1-B6FB-1546FD7034B5}"/>
                </a:ext>
              </a:extLst>
            </p:cNvPr>
            <p:cNvSpPr/>
            <p:nvPr/>
          </p:nvSpPr>
          <p:spPr>
            <a:xfrm>
              <a:off x="5850553" y="2271929"/>
              <a:ext cx="352269"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1,200</a:t>
              </a:r>
            </a:p>
          </p:txBody>
        </p:sp>
        <p:sp>
          <p:nvSpPr>
            <p:cNvPr id="84" name="Rectangle 83">
              <a:extLst>
                <a:ext uri="{FF2B5EF4-FFF2-40B4-BE49-F238E27FC236}">
                  <a16:creationId xmlns:a16="http://schemas.microsoft.com/office/drawing/2014/main" id="{19C6FA8D-E5D0-40B5-8DE5-FFE5FE879E62}"/>
                </a:ext>
              </a:extLst>
            </p:cNvPr>
            <p:cNvSpPr/>
            <p:nvPr/>
          </p:nvSpPr>
          <p:spPr>
            <a:xfrm>
              <a:off x="5850553" y="2413554"/>
              <a:ext cx="352269"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1,000</a:t>
              </a:r>
            </a:p>
          </p:txBody>
        </p:sp>
        <p:sp>
          <p:nvSpPr>
            <p:cNvPr id="85" name="Rectangle 84">
              <a:extLst>
                <a:ext uri="{FF2B5EF4-FFF2-40B4-BE49-F238E27FC236}">
                  <a16:creationId xmlns:a16="http://schemas.microsoft.com/office/drawing/2014/main" id="{03BEFD3A-5C61-4D85-B1C4-7B6567DD4BAD}"/>
                </a:ext>
              </a:extLst>
            </p:cNvPr>
            <p:cNvSpPr/>
            <p:nvPr/>
          </p:nvSpPr>
          <p:spPr>
            <a:xfrm>
              <a:off x="5850553" y="2554719"/>
              <a:ext cx="352269"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1,000</a:t>
              </a:r>
            </a:p>
          </p:txBody>
        </p:sp>
        <p:sp>
          <p:nvSpPr>
            <p:cNvPr id="86" name="Rectangle 85">
              <a:extLst>
                <a:ext uri="{FF2B5EF4-FFF2-40B4-BE49-F238E27FC236}">
                  <a16:creationId xmlns:a16="http://schemas.microsoft.com/office/drawing/2014/main" id="{CE9BD1BB-53D8-4613-9481-D3E91750A09C}"/>
                </a:ext>
              </a:extLst>
            </p:cNvPr>
            <p:cNvSpPr/>
            <p:nvPr/>
          </p:nvSpPr>
          <p:spPr>
            <a:xfrm>
              <a:off x="5850553" y="2691556"/>
              <a:ext cx="352269"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7,600</a:t>
              </a:r>
            </a:p>
          </p:txBody>
        </p:sp>
        <p:sp>
          <p:nvSpPr>
            <p:cNvPr id="87" name="Rectangle 86">
              <a:extLst>
                <a:ext uri="{FF2B5EF4-FFF2-40B4-BE49-F238E27FC236}">
                  <a16:creationId xmlns:a16="http://schemas.microsoft.com/office/drawing/2014/main" id="{93C3CF92-A0A8-4859-8D0F-75DF8F852DC8}"/>
                </a:ext>
              </a:extLst>
            </p:cNvPr>
            <p:cNvSpPr/>
            <p:nvPr/>
          </p:nvSpPr>
          <p:spPr>
            <a:xfrm>
              <a:off x="5973382" y="2833181"/>
              <a:ext cx="229440"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500</a:t>
              </a:r>
            </a:p>
          </p:txBody>
        </p:sp>
        <p:sp>
          <p:nvSpPr>
            <p:cNvPr id="88" name="Rectangle 87">
              <a:extLst>
                <a:ext uri="{FF2B5EF4-FFF2-40B4-BE49-F238E27FC236}">
                  <a16:creationId xmlns:a16="http://schemas.microsoft.com/office/drawing/2014/main" id="{58B5AE73-00DC-4227-852E-86E56333DAEC}"/>
                </a:ext>
              </a:extLst>
            </p:cNvPr>
            <p:cNvSpPr/>
            <p:nvPr/>
          </p:nvSpPr>
          <p:spPr>
            <a:xfrm>
              <a:off x="5973382" y="2973251"/>
              <a:ext cx="229440"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500</a:t>
              </a:r>
            </a:p>
          </p:txBody>
        </p:sp>
        <p:sp>
          <p:nvSpPr>
            <p:cNvPr id="89" name="Rectangle 88">
              <a:extLst>
                <a:ext uri="{FF2B5EF4-FFF2-40B4-BE49-F238E27FC236}">
                  <a16:creationId xmlns:a16="http://schemas.microsoft.com/office/drawing/2014/main" id="{1B80FA4B-44D1-4F7B-BCE0-7C8FDBC71C81}"/>
                </a:ext>
              </a:extLst>
            </p:cNvPr>
            <p:cNvSpPr/>
            <p:nvPr/>
          </p:nvSpPr>
          <p:spPr>
            <a:xfrm>
              <a:off x="5973382" y="3245711"/>
              <a:ext cx="229440"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500</a:t>
              </a:r>
            </a:p>
          </p:txBody>
        </p:sp>
        <p:sp>
          <p:nvSpPr>
            <p:cNvPr id="90" name="Rectangle 89">
              <a:extLst>
                <a:ext uri="{FF2B5EF4-FFF2-40B4-BE49-F238E27FC236}">
                  <a16:creationId xmlns:a16="http://schemas.microsoft.com/office/drawing/2014/main" id="{5D639B9C-6FD0-470A-B0F3-6ADE18F4815C}"/>
                </a:ext>
              </a:extLst>
            </p:cNvPr>
            <p:cNvSpPr/>
            <p:nvPr/>
          </p:nvSpPr>
          <p:spPr>
            <a:xfrm>
              <a:off x="5973382" y="3375304"/>
              <a:ext cx="229440"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500</a:t>
              </a:r>
            </a:p>
          </p:txBody>
        </p:sp>
        <p:sp>
          <p:nvSpPr>
            <p:cNvPr id="91" name="Rectangle 90">
              <a:extLst>
                <a:ext uri="{FF2B5EF4-FFF2-40B4-BE49-F238E27FC236}">
                  <a16:creationId xmlns:a16="http://schemas.microsoft.com/office/drawing/2014/main" id="{F6E61DFB-297C-4BC9-A0F7-2B75DAB3F124}"/>
                </a:ext>
              </a:extLst>
            </p:cNvPr>
            <p:cNvSpPr/>
            <p:nvPr/>
          </p:nvSpPr>
          <p:spPr>
            <a:xfrm>
              <a:off x="5850553" y="3114271"/>
              <a:ext cx="352269"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3,000</a:t>
              </a:r>
            </a:p>
          </p:txBody>
        </p:sp>
        <p:sp>
          <p:nvSpPr>
            <p:cNvPr id="92" name="Rectangle 91">
              <a:extLst>
                <a:ext uri="{FF2B5EF4-FFF2-40B4-BE49-F238E27FC236}">
                  <a16:creationId xmlns:a16="http://schemas.microsoft.com/office/drawing/2014/main" id="{9F33ADFA-CF58-4648-A0AD-FACF36917E73}"/>
                </a:ext>
              </a:extLst>
            </p:cNvPr>
            <p:cNvSpPr/>
            <p:nvPr/>
          </p:nvSpPr>
          <p:spPr>
            <a:xfrm>
              <a:off x="5850553" y="3788079"/>
              <a:ext cx="352269"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1,200</a:t>
              </a:r>
            </a:p>
          </p:txBody>
        </p:sp>
        <p:sp>
          <p:nvSpPr>
            <p:cNvPr id="93" name="Rectangle 92">
              <a:extLst>
                <a:ext uri="{FF2B5EF4-FFF2-40B4-BE49-F238E27FC236}">
                  <a16:creationId xmlns:a16="http://schemas.microsoft.com/office/drawing/2014/main" id="{14D1BFE3-82E1-43FF-A0ED-E6AA2E087B0A}"/>
                </a:ext>
              </a:extLst>
            </p:cNvPr>
            <p:cNvSpPr/>
            <p:nvPr/>
          </p:nvSpPr>
          <p:spPr>
            <a:xfrm>
              <a:off x="5850553" y="3929234"/>
              <a:ext cx="352269"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3,000</a:t>
              </a:r>
            </a:p>
          </p:txBody>
        </p:sp>
        <p:sp>
          <p:nvSpPr>
            <p:cNvPr id="94" name="Rectangle 93">
              <a:extLst>
                <a:ext uri="{FF2B5EF4-FFF2-40B4-BE49-F238E27FC236}">
                  <a16:creationId xmlns:a16="http://schemas.microsoft.com/office/drawing/2014/main" id="{5B4A4E32-416C-4A5F-BDDC-E560037E7848}"/>
                </a:ext>
              </a:extLst>
            </p:cNvPr>
            <p:cNvSpPr/>
            <p:nvPr/>
          </p:nvSpPr>
          <p:spPr>
            <a:xfrm>
              <a:off x="5946342" y="4063462"/>
              <a:ext cx="256480" cy="184666"/>
            </a:xfrm>
            <a:prstGeom prst="rect">
              <a:avLst/>
            </a:prstGeom>
          </p:spPr>
          <p:txBody>
            <a:bodyPr wrap="none" lIns="0" tIns="0" rIns="0" bIns="0">
              <a:spAutoFit/>
            </a:bodyPr>
            <a:lstStyle/>
            <a:p>
              <a:pPr algn="r"/>
              <a:r>
                <a:rPr lang="en-US" sz="1200" b="1" dirty="0">
                  <a:solidFill>
                    <a:srgbClr val="000000"/>
                  </a:solidFill>
                  <a:latin typeface="Freestyle Script" pitchFamily="66" charset="0"/>
                </a:rPr>
                <a:t>1,500</a:t>
              </a:r>
            </a:p>
          </p:txBody>
        </p:sp>
        <p:sp>
          <p:nvSpPr>
            <p:cNvPr id="95" name="Rectangle 94">
              <a:extLst>
                <a:ext uri="{FF2B5EF4-FFF2-40B4-BE49-F238E27FC236}">
                  <a16:creationId xmlns:a16="http://schemas.microsoft.com/office/drawing/2014/main" id="{AB5FB831-E9A2-4E91-BB7B-6618DCD74569}"/>
                </a:ext>
              </a:extLst>
            </p:cNvPr>
            <p:cNvSpPr/>
            <p:nvPr/>
          </p:nvSpPr>
          <p:spPr>
            <a:xfrm>
              <a:off x="5774072" y="4643272"/>
              <a:ext cx="428750"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35,000</a:t>
              </a:r>
            </a:p>
          </p:txBody>
        </p:sp>
        <p:sp>
          <p:nvSpPr>
            <p:cNvPr id="152" name="Rectangle 151">
              <a:extLst>
                <a:ext uri="{FF2B5EF4-FFF2-40B4-BE49-F238E27FC236}">
                  <a16:creationId xmlns:a16="http://schemas.microsoft.com/office/drawing/2014/main" id="{C84532ED-7047-4DC3-BFAC-D986DD3CDDB8}"/>
                </a:ext>
              </a:extLst>
            </p:cNvPr>
            <p:cNvSpPr/>
            <p:nvPr/>
          </p:nvSpPr>
          <p:spPr>
            <a:xfrm>
              <a:off x="5850553" y="4780282"/>
              <a:ext cx="352269"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5,000</a:t>
              </a:r>
            </a:p>
          </p:txBody>
        </p:sp>
        <p:sp>
          <p:nvSpPr>
            <p:cNvPr id="153" name="Rectangle 152">
              <a:extLst>
                <a:ext uri="{FF2B5EF4-FFF2-40B4-BE49-F238E27FC236}">
                  <a16:creationId xmlns:a16="http://schemas.microsoft.com/office/drawing/2014/main" id="{FF3DBD82-D92C-4D50-B42E-6175E71E3436}"/>
                </a:ext>
              </a:extLst>
            </p:cNvPr>
            <p:cNvSpPr/>
            <p:nvPr/>
          </p:nvSpPr>
          <p:spPr>
            <a:xfrm>
              <a:off x="5850553" y="4921216"/>
              <a:ext cx="352269"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5,000</a:t>
              </a:r>
            </a:p>
          </p:txBody>
        </p:sp>
        <p:sp>
          <p:nvSpPr>
            <p:cNvPr id="154" name="Rectangle 153">
              <a:extLst>
                <a:ext uri="{FF2B5EF4-FFF2-40B4-BE49-F238E27FC236}">
                  <a16:creationId xmlns:a16="http://schemas.microsoft.com/office/drawing/2014/main" id="{6F715204-5B83-4A3D-812A-FF38192A40F0}"/>
                </a:ext>
              </a:extLst>
            </p:cNvPr>
            <p:cNvSpPr/>
            <p:nvPr/>
          </p:nvSpPr>
          <p:spPr>
            <a:xfrm>
              <a:off x="5850553" y="5065182"/>
              <a:ext cx="352269"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5,000</a:t>
              </a:r>
            </a:p>
          </p:txBody>
        </p:sp>
        <p:sp>
          <p:nvSpPr>
            <p:cNvPr id="155" name="Rectangle 154">
              <a:extLst>
                <a:ext uri="{FF2B5EF4-FFF2-40B4-BE49-F238E27FC236}">
                  <a16:creationId xmlns:a16="http://schemas.microsoft.com/office/drawing/2014/main" id="{07130973-80DA-4D99-B8FC-BC8C706E6B7A}"/>
                </a:ext>
              </a:extLst>
            </p:cNvPr>
            <p:cNvSpPr/>
            <p:nvPr/>
          </p:nvSpPr>
          <p:spPr>
            <a:xfrm>
              <a:off x="5774072" y="5233841"/>
              <a:ext cx="428750"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15,000</a:t>
              </a:r>
            </a:p>
          </p:txBody>
        </p:sp>
        <p:sp>
          <p:nvSpPr>
            <p:cNvPr id="156" name="Rectangle 155">
              <a:extLst>
                <a:ext uri="{FF2B5EF4-FFF2-40B4-BE49-F238E27FC236}">
                  <a16:creationId xmlns:a16="http://schemas.microsoft.com/office/drawing/2014/main" id="{E8827369-E04F-4A94-8E9E-9AC9A202C05E}"/>
                </a:ext>
              </a:extLst>
            </p:cNvPr>
            <p:cNvSpPr/>
            <p:nvPr/>
          </p:nvSpPr>
          <p:spPr>
            <a:xfrm>
              <a:off x="5774072" y="5406236"/>
              <a:ext cx="428750" cy="254603"/>
            </a:xfrm>
            <a:prstGeom prst="rect">
              <a:avLst/>
            </a:prstGeom>
          </p:spPr>
          <p:txBody>
            <a:bodyPr wrap="none" lIns="0" tIns="0" rIns="0" bIns="0">
              <a:spAutoFit/>
            </a:bodyPr>
            <a:lstStyle/>
            <a:p>
              <a:pPr algn="r"/>
              <a:r>
                <a:rPr lang="en-US" sz="1200" b="1" dirty="0">
                  <a:solidFill>
                    <a:srgbClr val="000000"/>
                  </a:solidFill>
                  <a:latin typeface="Freestyle Script" pitchFamily="66" charset="0"/>
                </a:rPr>
                <a:t>50,000</a:t>
              </a:r>
            </a:p>
          </p:txBody>
        </p:sp>
        <p:sp>
          <p:nvSpPr>
            <p:cNvPr id="157" name="Text Box 23">
              <a:extLst>
                <a:ext uri="{FF2B5EF4-FFF2-40B4-BE49-F238E27FC236}">
                  <a16:creationId xmlns:a16="http://schemas.microsoft.com/office/drawing/2014/main" id="{A6974A17-D356-4366-9155-EE8D36261E9D}"/>
                </a:ext>
              </a:extLst>
            </p:cNvPr>
            <p:cNvSpPr txBox="1">
              <a:spLocks noChangeArrowheads="1"/>
            </p:cNvSpPr>
            <p:nvPr/>
          </p:nvSpPr>
          <p:spPr bwMode="auto">
            <a:xfrm>
              <a:off x="6316955" y="2182735"/>
              <a:ext cx="331875" cy="4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sz="1400" b="1" dirty="0">
                  <a:solidFill>
                    <a:srgbClr val="000000"/>
                  </a:solidFill>
                  <a:latin typeface="Freestyle Script" pitchFamily="66" charset="0"/>
                </a:rPr>
                <a:t>x</a:t>
              </a:r>
            </a:p>
          </p:txBody>
        </p:sp>
        <p:sp>
          <p:nvSpPr>
            <p:cNvPr id="158" name="Text Box 23">
              <a:extLst>
                <a:ext uri="{FF2B5EF4-FFF2-40B4-BE49-F238E27FC236}">
                  <a16:creationId xmlns:a16="http://schemas.microsoft.com/office/drawing/2014/main" id="{C6CE57AF-C7F9-40A5-9000-CDDBB167AF8D}"/>
                </a:ext>
              </a:extLst>
            </p:cNvPr>
            <p:cNvSpPr txBox="1">
              <a:spLocks noChangeArrowheads="1"/>
            </p:cNvSpPr>
            <p:nvPr/>
          </p:nvSpPr>
          <p:spPr bwMode="auto">
            <a:xfrm>
              <a:off x="6319377" y="2334360"/>
              <a:ext cx="331875" cy="4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sz="1400" b="1" dirty="0">
                  <a:solidFill>
                    <a:srgbClr val="000000"/>
                  </a:solidFill>
                  <a:latin typeface="Freestyle Script" pitchFamily="66" charset="0"/>
                </a:rPr>
                <a:t>x</a:t>
              </a:r>
            </a:p>
          </p:txBody>
        </p:sp>
        <p:sp>
          <p:nvSpPr>
            <p:cNvPr id="159" name="Text Box 23">
              <a:extLst>
                <a:ext uri="{FF2B5EF4-FFF2-40B4-BE49-F238E27FC236}">
                  <a16:creationId xmlns:a16="http://schemas.microsoft.com/office/drawing/2014/main" id="{32BCB0EC-DB99-48B0-8497-88EEE3DE1B70}"/>
                </a:ext>
              </a:extLst>
            </p:cNvPr>
            <p:cNvSpPr txBox="1">
              <a:spLocks noChangeArrowheads="1"/>
            </p:cNvSpPr>
            <p:nvPr/>
          </p:nvSpPr>
          <p:spPr bwMode="auto">
            <a:xfrm>
              <a:off x="6316886" y="2468520"/>
              <a:ext cx="331875" cy="4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sz="1400" b="1" dirty="0">
                  <a:solidFill>
                    <a:srgbClr val="000000"/>
                  </a:solidFill>
                  <a:latin typeface="Freestyle Script" pitchFamily="66" charset="0"/>
                </a:rPr>
                <a:t>x</a:t>
              </a:r>
            </a:p>
          </p:txBody>
        </p:sp>
        <p:sp>
          <p:nvSpPr>
            <p:cNvPr id="160" name="Text Box 23">
              <a:extLst>
                <a:ext uri="{FF2B5EF4-FFF2-40B4-BE49-F238E27FC236}">
                  <a16:creationId xmlns:a16="http://schemas.microsoft.com/office/drawing/2014/main" id="{A99707E3-F0E2-4057-8F2D-62AA868E19EA}"/>
                </a:ext>
              </a:extLst>
            </p:cNvPr>
            <p:cNvSpPr txBox="1">
              <a:spLocks noChangeArrowheads="1"/>
            </p:cNvSpPr>
            <p:nvPr/>
          </p:nvSpPr>
          <p:spPr bwMode="auto">
            <a:xfrm>
              <a:off x="6319458" y="2609803"/>
              <a:ext cx="331875" cy="4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sz="1400" b="1" dirty="0">
                  <a:solidFill>
                    <a:srgbClr val="000000"/>
                  </a:solidFill>
                  <a:latin typeface="Freestyle Script" pitchFamily="66" charset="0"/>
                </a:rPr>
                <a:t>x</a:t>
              </a:r>
            </a:p>
          </p:txBody>
        </p:sp>
        <p:sp>
          <p:nvSpPr>
            <p:cNvPr id="161" name="Text Box 23">
              <a:extLst>
                <a:ext uri="{FF2B5EF4-FFF2-40B4-BE49-F238E27FC236}">
                  <a16:creationId xmlns:a16="http://schemas.microsoft.com/office/drawing/2014/main" id="{D3A5F114-DFA2-4084-AD13-6069DA31230B}"/>
                </a:ext>
              </a:extLst>
            </p:cNvPr>
            <p:cNvSpPr txBox="1">
              <a:spLocks noChangeArrowheads="1"/>
            </p:cNvSpPr>
            <p:nvPr/>
          </p:nvSpPr>
          <p:spPr bwMode="auto">
            <a:xfrm>
              <a:off x="6317117" y="2749413"/>
              <a:ext cx="331875" cy="4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sz="1400" b="1" dirty="0">
                  <a:solidFill>
                    <a:srgbClr val="000000"/>
                  </a:solidFill>
                  <a:latin typeface="Freestyle Script" pitchFamily="66" charset="0"/>
                </a:rPr>
                <a:t>x</a:t>
              </a:r>
            </a:p>
          </p:txBody>
        </p:sp>
        <p:sp>
          <p:nvSpPr>
            <p:cNvPr id="162" name="Text Box 23">
              <a:extLst>
                <a:ext uri="{FF2B5EF4-FFF2-40B4-BE49-F238E27FC236}">
                  <a16:creationId xmlns:a16="http://schemas.microsoft.com/office/drawing/2014/main" id="{E15A11C1-C9FB-40AC-9588-6B020C2BEF74}"/>
                </a:ext>
              </a:extLst>
            </p:cNvPr>
            <p:cNvSpPr txBox="1">
              <a:spLocks noChangeArrowheads="1"/>
            </p:cNvSpPr>
            <p:nvPr/>
          </p:nvSpPr>
          <p:spPr bwMode="auto">
            <a:xfrm>
              <a:off x="6320477" y="2882160"/>
              <a:ext cx="331875" cy="4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sz="1400" b="1" dirty="0">
                  <a:solidFill>
                    <a:srgbClr val="000000"/>
                  </a:solidFill>
                  <a:latin typeface="Freestyle Script" pitchFamily="66" charset="0"/>
                </a:rPr>
                <a:t>x</a:t>
              </a:r>
            </a:p>
          </p:txBody>
        </p:sp>
        <p:sp>
          <p:nvSpPr>
            <p:cNvPr id="163" name="Text Box 23">
              <a:extLst>
                <a:ext uri="{FF2B5EF4-FFF2-40B4-BE49-F238E27FC236}">
                  <a16:creationId xmlns:a16="http://schemas.microsoft.com/office/drawing/2014/main" id="{65ED6B2D-BEEA-4347-B555-BA67EE77B45B}"/>
                </a:ext>
              </a:extLst>
            </p:cNvPr>
            <p:cNvSpPr txBox="1">
              <a:spLocks noChangeArrowheads="1"/>
            </p:cNvSpPr>
            <p:nvPr/>
          </p:nvSpPr>
          <p:spPr bwMode="auto">
            <a:xfrm>
              <a:off x="6319151" y="3027624"/>
              <a:ext cx="331875" cy="4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sz="1400" b="1" dirty="0">
                  <a:solidFill>
                    <a:srgbClr val="000000"/>
                  </a:solidFill>
                  <a:latin typeface="Freestyle Script" pitchFamily="66" charset="0"/>
                </a:rPr>
                <a:t>x</a:t>
              </a:r>
            </a:p>
          </p:txBody>
        </p:sp>
        <p:sp>
          <p:nvSpPr>
            <p:cNvPr id="164" name="Text Box 23">
              <a:extLst>
                <a:ext uri="{FF2B5EF4-FFF2-40B4-BE49-F238E27FC236}">
                  <a16:creationId xmlns:a16="http://schemas.microsoft.com/office/drawing/2014/main" id="{A813B86B-955C-4672-8B93-97E6B8E342DD}"/>
                </a:ext>
              </a:extLst>
            </p:cNvPr>
            <p:cNvSpPr txBox="1">
              <a:spLocks noChangeArrowheads="1"/>
            </p:cNvSpPr>
            <p:nvPr/>
          </p:nvSpPr>
          <p:spPr bwMode="auto">
            <a:xfrm>
              <a:off x="6317759" y="3305355"/>
              <a:ext cx="331875" cy="4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sz="1400" b="1" dirty="0">
                  <a:solidFill>
                    <a:srgbClr val="000000"/>
                  </a:solidFill>
                  <a:latin typeface="Freestyle Script" pitchFamily="66" charset="0"/>
                </a:rPr>
                <a:t>x</a:t>
              </a:r>
            </a:p>
          </p:txBody>
        </p:sp>
        <p:sp>
          <p:nvSpPr>
            <p:cNvPr id="165" name="Text Box 23">
              <a:extLst>
                <a:ext uri="{FF2B5EF4-FFF2-40B4-BE49-F238E27FC236}">
                  <a16:creationId xmlns:a16="http://schemas.microsoft.com/office/drawing/2014/main" id="{79289495-5E9C-4D81-BD15-1BE353A3B083}"/>
                </a:ext>
              </a:extLst>
            </p:cNvPr>
            <p:cNvSpPr txBox="1">
              <a:spLocks noChangeArrowheads="1"/>
            </p:cNvSpPr>
            <p:nvPr/>
          </p:nvSpPr>
          <p:spPr bwMode="auto">
            <a:xfrm>
              <a:off x="6319150" y="3721308"/>
              <a:ext cx="331875" cy="4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sz="1400" b="1" dirty="0">
                  <a:solidFill>
                    <a:srgbClr val="000000"/>
                  </a:solidFill>
                  <a:latin typeface="Freestyle Script" pitchFamily="66" charset="0"/>
                </a:rPr>
                <a:t>x</a:t>
              </a:r>
            </a:p>
          </p:txBody>
        </p:sp>
        <p:sp>
          <p:nvSpPr>
            <p:cNvPr id="166" name="Text Box 23">
              <a:extLst>
                <a:ext uri="{FF2B5EF4-FFF2-40B4-BE49-F238E27FC236}">
                  <a16:creationId xmlns:a16="http://schemas.microsoft.com/office/drawing/2014/main" id="{8D9A84D5-5E74-49AA-86BD-58750ABE4742}"/>
                </a:ext>
              </a:extLst>
            </p:cNvPr>
            <p:cNvSpPr txBox="1">
              <a:spLocks noChangeArrowheads="1"/>
            </p:cNvSpPr>
            <p:nvPr/>
          </p:nvSpPr>
          <p:spPr bwMode="auto">
            <a:xfrm>
              <a:off x="6325087" y="3855728"/>
              <a:ext cx="331875" cy="4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sz="1400" b="1" dirty="0">
                  <a:solidFill>
                    <a:srgbClr val="000000"/>
                  </a:solidFill>
                  <a:latin typeface="Freestyle Script" pitchFamily="66" charset="0"/>
                </a:rPr>
                <a:t>x</a:t>
              </a:r>
            </a:p>
          </p:txBody>
        </p:sp>
        <p:sp>
          <p:nvSpPr>
            <p:cNvPr id="167" name="Text Box 23">
              <a:extLst>
                <a:ext uri="{FF2B5EF4-FFF2-40B4-BE49-F238E27FC236}">
                  <a16:creationId xmlns:a16="http://schemas.microsoft.com/office/drawing/2014/main" id="{9A8C5A99-0DFF-4006-A408-1C96C7BC86E8}"/>
                </a:ext>
              </a:extLst>
            </p:cNvPr>
            <p:cNvSpPr txBox="1">
              <a:spLocks noChangeArrowheads="1"/>
            </p:cNvSpPr>
            <p:nvPr/>
          </p:nvSpPr>
          <p:spPr bwMode="auto">
            <a:xfrm>
              <a:off x="6320182" y="4858800"/>
              <a:ext cx="331875" cy="4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sz="1400" b="1" dirty="0">
                  <a:solidFill>
                    <a:srgbClr val="000000"/>
                  </a:solidFill>
                  <a:latin typeface="Freestyle Script" pitchFamily="66" charset="0"/>
                </a:rPr>
                <a:t>x</a:t>
              </a:r>
            </a:p>
          </p:txBody>
        </p:sp>
        <p:sp>
          <p:nvSpPr>
            <p:cNvPr id="168" name="Text Box 23">
              <a:extLst>
                <a:ext uri="{FF2B5EF4-FFF2-40B4-BE49-F238E27FC236}">
                  <a16:creationId xmlns:a16="http://schemas.microsoft.com/office/drawing/2014/main" id="{C2D3240E-0A20-42B7-8C09-5DACE6283592}"/>
                </a:ext>
              </a:extLst>
            </p:cNvPr>
            <p:cNvSpPr txBox="1">
              <a:spLocks noChangeArrowheads="1"/>
            </p:cNvSpPr>
            <p:nvPr/>
          </p:nvSpPr>
          <p:spPr bwMode="auto">
            <a:xfrm>
              <a:off x="6322861" y="4995120"/>
              <a:ext cx="331875" cy="4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sz="1400" b="1" dirty="0">
                  <a:solidFill>
                    <a:srgbClr val="000000"/>
                  </a:solidFill>
                  <a:latin typeface="Freestyle Script" pitchFamily="66" charset="0"/>
                </a:rPr>
                <a:t>x</a:t>
              </a:r>
            </a:p>
          </p:txBody>
        </p:sp>
        <p:sp>
          <p:nvSpPr>
            <p:cNvPr id="169" name="Text Box 23">
              <a:extLst>
                <a:ext uri="{FF2B5EF4-FFF2-40B4-BE49-F238E27FC236}">
                  <a16:creationId xmlns:a16="http://schemas.microsoft.com/office/drawing/2014/main" id="{95311E95-5130-4288-93FD-ACF26EEC1F45}"/>
                </a:ext>
              </a:extLst>
            </p:cNvPr>
            <p:cNvSpPr txBox="1">
              <a:spLocks noChangeArrowheads="1"/>
            </p:cNvSpPr>
            <p:nvPr/>
          </p:nvSpPr>
          <p:spPr bwMode="auto">
            <a:xfrm>
              <a:off x="6325005" y="4720950"/>
              <a:ext cx="331875" cy="4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sz="1400" b="1" dirty="0">
                  <a:solidFill>
                    <a:srgbClr val="000000"/>
                  </a:solidFill>
                  <a:latin typeface="Freestyle Script" pitchFamily="66" charset="0"/>
                </a:rPr>
                <a:t>x</a:t>
              </a:r>
            </a:p>
          </p:txBody>
        </p:sp>
        <p:sp>
          <p:nvSpPr>
            <p:cNvPr id="170" name="Text Box 23">
              <a:extLst>
                <a:ext uri="{FF2B5EF4-FFF2-40B4-BE49-F238E27FC236}">
                  <a16:creationId xmlns:a16="http://schemas.microsoft.com/office/drawing/2014/main" id="{3E3344CA-CC13-46C0-8420-9136F412B58E}"/>
                </a:ext>
              </a:extLst>
            </p:cNvPr>
            <p:cNvSpPr txBox="1">
              <a:spLocks noChangeArrowheads="1"/>
            </p:cNvSpPr>
            <p:nvPr/>
          </p:nvSpPr>
          <p:spPr bwMode="auto">
            <a:xfrm>
              <a:off x="6320326" y="3171068"/>
              <a:ext cx="331875" cy="4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sz="1400" b="1" dirty="0">
                  <a:solidFill>
                    <a:srgbClr val="000000"/>
                  </a:solidFill>
                  <a:latin typeface="Freestyle Script" pitchFamily="66" charset="0"/>
                </a:rPr>
                <a:t>x</a:t>
              </a:r>
            </a:p>
          </p:txBody>
        </p:sp>
        <p:sp>
          <p:nvSpPr>
            <p:cNvPr id="171" name="Rectangle 170">
              <a:extLst>
                <a:ext uri="{FF2B5EF4-FFF2-40B4-BE49-F238E27FC236}">
                  <a16:creationId xmlns:a16="http://schemas.microsoft.com/office/drawing/2014/main" id="{3F1B0E95-8055-4A2B-BB6D-4763223D5A8E}"/>
                </a:ext>
              </a:extLst>
            </p:cNvPr>
            <p:cNvSpPr/>
            <p:nvPr/>
          </p:nvSpPr>
          <p:spPr>
            <a:xfrm>
              <a:off x="5946342" y="4212392"/>
              <a:ext cx="256480" cy="184666"/>
            </a:xfrm>
            <a:prstGeom prst="rect">
              <a:avLst/>
            </a:prstGeom>
          </p:spPr>
          <p:txBody>
            <a:bodyPr wrap="none" lIns="0" tIns="0" rIns="0" bIns="0">
              <a:spAutoFit/>
            </a:bodyPr>
            <a:lstStyle/>
            <a:p>
              <a:pPr algn="r"/>
              <a:r>
                <a:rPr lang="en-US" sz="1200" b="1" dirty="0">
                  <a:solidFill>
                    <a:srgbClr val="000000"/>
                  </a:solidFill>
                  <a:latin typeface="Freestyle Script" pitchFamily="66" charset="0"/>
                </a:rPr>
                <a:t>1,500</a:t>
              </a:r>
            </a:p>
          </p:txBody>
        </p:sp>
      </p:grpSp>
      <p:grpSp>
        <p:nvGrpSpPr>
          <p:cNvPr id="172" name="Group 171">
            <a:extLst>
              <a:ext uri="{FF2B5EF4-FFF2-40B4-BE49-F238E27FC236}">
                <a16:creationId xmlns:a16="http://schemas.microsoft.com/office/drawing/2014/main" id="{626A3FDF-30EA-42B5-8448-27DF34B1E65E}"/>
              </a:ext>
            </a:extLst>
          </p:cNvPr>
          <p:cNvGrpSpPr/>
          <p:nvPr/>
        </p:nvGrpSpPr>
        <p:grpSpPr>
          <a:xfrm>
            <a:off x="3325923" y="1346092"/>
            <a:ext cx="3938850" cy="3002803"/>
            <a:chOff x="4084733" y="975835"/>
            <a:chExt cx="3938850" cy="3002803"/>
          </a:xfrm>
        </p:grpSpPr>
        <p:sp>
          <p:nvSpPr>
            <p:cNvPr id="173" name="Rectangle 172">
              <a:extLst>
                <a:ext uri="{FF2B5EF4-FFF2-40B4-BE49-F238E27FC236}">
                  <a16:creationId xmlns:a16="http://schemas.microsoft.com/office/drawing/2014/main" id="{FE17B5BF-40A1-4AC8-BF91-4CCE14E3CC19}"/>
                </a:ext>
              </a:extLst>
            </p:cNvPr>
            <p:cNvSpPr/>
            <p:nvPr/>
          </p:nvSpPr>
          <p:spPr bwMode="auto">
            <a:xfrm>
              <a:off x="4876800" y="3676650"/>
              <a:ext cx="2990850" cy="301988"/>
            </a:xfrm>
            <a:prstGeom prst="rect">
              <a:avLst/>
            </a:prstGeom>
            <a:noFill/>
            <a:ln w="38100" cap="flat" cmpd="sng" algn="ctr">
              <a:solidFill>
                <a:srgbClr val="82BC00"/>
              </a:solidFill>
              <a:prstDash val="solid"/>
              <a:miter lim="800000"/>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3000" b="1" i="0" u="none" strike="noStrike" kern="0" cap="none" spc="0" normalizeH="0" baseline="0" noProof="0" dirty="0">
                <a:ln>
                  <a:noFill/>
                </a:ln>
                <a:solidFill>
                  <a:srgbClr val="004FA6"/>
                </a:solidFill>
                <a:effectLst/>
                <a:uLnTx/>
                <a:uFillTx/>
                <a:latin typeface="TradeGothic CondEighteen" pitchFamily="34" charset="0"/>
              </a:endParaRPr>
            </a:p>
          </p:txBody>
        </p:sp>
        <p:sp>
          <p:nvSpPr>
            <p:cNvPr id="174" name="Rectangle 173">
              <a:extLst>
                <a:ext uri="{FF2B5EF4-FFF2-40B4-BE49-F238E27FC236}">
                  <a16:creationId xmlns:a16="http://schemas.microsoft.com/office/drawing/2014/main" id="{CB6A4704-B356-4DAA-81B0-4F2BD446B4CA}"/>
                </a:ext>
              </a:extLst>
            </p:cNvPr>
            <p:cNvSpPr/>
            <p:nvPr/>
          </p:nvSpPr>
          <p:spPr bwMode="auto">
            <a:xfrm>
              <a:off x="4876800" y="2151685"/>
              <a:ext cx="2990088" cy="1274427"/>
            </a:xfrm>
            <a:prstGeom prst="rect">
              <a:avLst/>
            </a:prstGeom>
            <a:noFill/>
            <a:ln w="38100" cap="flat" cmpd="sng" algn="ctr">
              <a:solidFill>
                <a:srgbClr val="82BC00"/>
              </a:solidFill>
              <a:prstDash val="solid"/>
              <a:miter lim="800000"/>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3000" b="1" i="0" u="none" strike="noStrike" kern="0" cap="none" spc="0" normalizeH="0" baseline="0" noProof="0" dirty="0">
                <a:ln>
                  <a:noFill/>
                </a:ln>
                <a:solidFill>
                  <a:srgbClr val="004FA6"/>
                </a:solidFill>
                <a:effectLst/>
                <a:uLnTx/>
                <a:uFillTx/>
                <a:latin typeface="TradeGothic CondEighteen" pitchFamily="34" charset="0"/>
              </a:endParaRPr>
            </a:p>
          </p:txBody>
        </p:sp>
        <p:sp>
          <p:nvSpPr>
            <p:cNvPr id="175" name="TextBox 174">
              <a:extLst>
                <a:ext uri="{FF2B5EF4-FFF2-40B4-BE49-F238E27FC236}">
                  <a16:creationId xmlns:a16="http://schemas.microsoft.com/office/drawing/2014/main" id="{378129DA-5EED-46DF-9096-C7003063C929}"/>
                </a:ext>
              </a:extLst>
            </p:cNvPr>
            <p:cNvSpPr txBox="1"/>
            <p:nvPr/>
          </p:nvSpPr>
          <p:spPr>
            <a:xfrm>
              <a:off x="4084733" y="975835"/>
              <a:ext cx="3938850" cy="261610"/>
            </a:xfrm>
            <a:prstGeom prst="rect">
              <a:avLst/>
            </a:prstGeom>
            <a:solidFill>
              <a:srgbClr val="82BC00"/>
            </a:solidFill>
            <a:ln w="19050">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FFFFFF"/>
                  </a:solidFill>
                  <a:effectLst/>
                  <a:uLnTx/>
                  <a:uFillTx/>
                </a:rPr>
                <a:t>Rising Expenses</a:t>
              </a:r>
            </a:p>
          </p:txBody>
        </p:sp>
      </p:grpSp>
    </p:spTree>
    <p:extLst>
      <p:ext uri="{BB962C8B-B14F-4D97-AF65-F5344CB8AC3E}">
        <p14:creationId xmlns:p14="http://schemas.microsoft.com/office/powerpoint/2010/main" val="1780811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Picture 3">
            <a:extLst>
              <a:ext uri="{FF2B5EF4-FFF2-40B4-BE49-F238E27FC236}">
                <a16:creationId xmlns:a16="http://schemas.microsoft.com/office/drawing/2014/main" id="{EDB52329-BFA1-481C-86AA-A5AE750EB44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648868" y="1351124"/>
            <a:ext cx="5837459" cy="4510763"/>
          </a:xfrm>
          <a:prstGeom prst="rect">
            <a:avLst/>
          </a:prstGeom>
          <a:solidFill>
            <a:srgbClr val="FFFFFF"/>
          </a:solidFill>
          <a:ln w="3175">
            <a:solidFill>
              <a:srgbClr val="FFFFFF">
                <a:lumMod val="75000"/>
              </a:srgbClr>
            </a:solidFill>
            <a:miter lim="800000"/>
          </a:ln>
          <a:effectLst>
            <a:outerShdw blurRad="152400" dist="38100" dir="2700000" algn="tl" rotWithShape="0">
              <a:srgbClr val="000000">
                <a:lumMod val="75000"/>
                <a:lumOff val="25000"/>
                <a:alpha val="40000"/>
              </a:srgbClr>
            </a:outerShdw>
          </a:effectLst>
          <a:extLst/>
        </p:spPr>
      </p:pic>
      <p:grpSp>
        <p:nvGrpSpPr>
          <p:cNvPr id="97" name="Group 96">
            <a:extLst>
              <a:ext uri="{FF2B5EF4-FFF2-40B4-BE49-F238E27FC236}">
                <a16:creationId xmlns:a16="http://schemas.microsoft.com/office/drawing/2014/main" id="{D284CD8F-F110-4419-9C55-F04B06EE4F46}"/>
              </a:ext>
            </a:extLst>
          </p:cNvPr>
          <p:cNvGrpSpPr/>
          <p:nvPr/>
        </p:nvGrpSpPr>
        <p:grpSpPr>
          <a:xfrm>
            <a:off x="6742991" y="1485666"/>
            <a:ext cx="1598476" cy="726572"/>
            <a:chOff x="5831783" y="1758336"/>
            <a:chExt cx="1598476" cy="726572"/>
          </a:xfrm>
        </p:grpSpPr>
        <p:sp>
          <p:nvSpPr>
            <p:cNvPr id="98" name="Text Box 20">
              <a:extLst>
                <a:ext uri="{FF2B5EF4-FFF2-40B4-BE49-F238E27FC236}">
                  <a16:creationId xmlns:a16="http://schemas.microsoft.com/office/drawing/2014/main" id="{3CE4902B-1A8D-491F-8E3B-2B205C6D448F}"/>
                </a:ext>
              </a:extLst>
            </p:cNvPr>
            <p:cNvSpPr txBox="1">
              <a:spLocks noChangeArrowheads="1"/>
            </p:cNvSpPr>
            <p:nvPr/>
          </p:nvSpPr>
          <p:spPr bwMode="auto">
            <a:xfrm>
              <a:off x="5849184" y="1758336"/>
              <a:ext cx="72006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eaLnBrk="1" hangingPunct="1"/>
              <a:r>
                <a:rPr lang="en-US" sz="1050" b="1" dirty="0">
                  <a:solidFill>
                    <a:srgbClr val="000000"/>
                  </a:solidFill>
                  <a:latin typeface="Freestyle Script" pitchFamily="66" charset="0"/>
                </a:rPr>
                <a:t>Ben Templeton</a:t>
              </a:r>
            </a:p>
          </p:txBody>
        </p:sp>
        <p:sp>
          <p:nvSpPr>
            <p:cNvPr id="99" name="Text Box 20">
              <a:extLst>
                <a:ext uri="{FF2B5EF4-FFF2-40B4-BE49-F238E27FC236}">
                  <a16:creationId xmlns:a16="http://schemas.microsoft.com/office/drawing/2014/main" id="{BBC8967E-FFF0-4999-B179-E492C47368C6}"/>
                </a:ext>
              </a:extLst>
            </p:cNvPr>
            <p:cNvSpPr txBox="1">
              <a:spLocks noChangeArrowheads="1"/>
            </p:cNvSpPr>
            <p:nvPr/>
          </p:nvSpPr>
          <p:spPr bwMode="auto">
            <a:xfrm>
              <a:off x="5837978" y="1916563"/>
              <a:ext cx="553357"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eaLnBrk="1" hangingPunct="1"/>
              <a:r>
                <a:rPr lang="en-US" sz="1050" b="1" dirty="0">
                  <a:solidFill>
                    <a:srgbClr val="000000"/>
                  </a:solidFill>
                  <a:latin typeface="Freestyle Script" pitchFamily="66" charset="0"/>
                </a:rPr>
                <a:t>10/23/1</a:t>
              </a:r>
              <a:r>
                <a:rPr lang="pl-PL" sz="1050" b="1" dirty="0">
                  <a:solidFill>
                    <a:srgbClr val="000000"/>
                  </a:solidFill>
                  <a:latin typeface="Freestyle Script" pitchFamily="66" charset="0"/>
                </a:rPr>
                <a:t>7</a:t>
              </a:r>
              <a:endParaRPr lang="en-US" sz="1050" b="1" dirty="0">
                <a:solidFill>
                  <a:srgbClr val="000000"/>
                </a:solidFill>
                <a:latin typeface="Freestyle Script" pitchFamily="66" charset="0"/>
              </a:endParaRPr>
            </a:p>
          </p:txBody>
        </p:sp>
        <p:sp>
          <p:nvSpPr>
            <p:cNvPr id="100" name="Text Box 20">
              <a:extLst>
                <a:ext uri="{FF2B5EF4-FFF2-40B4-BE49-F238E27FC236}">
                  <a16:creationId xmlns:a16="http://schemas.microsoft.com/office/drawing/2014/main" id="{6B2E7E80-CCAC-4686-9D6D-CFE2A67CE0DB}"/>
                </a:ext>
              </a:extLst>
            </p:cNvPr>
            <p:cNvSpPr txBox="1">
              <a:spLocks noChangeArrowheads="1"/>
            </p:cNvSpPr>
            <p:nvPr/>
          </p:nvSpPr>
          <p:spPr bwMode="auto">
            <a:xfrm>
              <a:off x="6767097" y="1913454"/>
              <a:ext cx="553357"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eaLnBrk="1" hangingPunct="1"/>
              <a:r>
                <a:rPr lang="en-US" sz="1050" b="1" dirty="0">
                  <a:solidFill>
                    <a:srgbClr val="000000"/>
                  </a:solidFill>
                  <a:latin typeface="Freestyle Script" pitchFamily="66" charset="0"/>
                </a:rPr>
                <a:t>10/23/19</a:t>
              </a:r>
            </a:p>
          </p:txBody>
        </p:sp>
        <p:sp>
          <p:nvSpPr>
            <p:cNvPr id="101" name="Text Box 20">
              <a:extLst>
                <a:ext uri="{FF2B5EF4-FFF2-40B4-BE49-F238E27FC236}">
                  <a16:creationId xmlns:a16="http://schemas.microsoft.com/office/drawing/2014/main" id="{C37E3B1A-D8E8-4C17-A917-DC2B49282DB6}"/>
                </a:ext>
              </a:extLst>
            </p:cNvPr>
            <p:cNvSpPr txBox="1">
              <a:spLocks noChangeArrowheads="1"/>
            </p:cNvSpPr>
            <p:nvPr/>
          </p:nvSpPr>
          <p:spPr bwMode="auto">
            <a:xfrm>
              <a:off x="5842221" y="2068619"/>
              <a:ext cx="55496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eaLnBrk="1" hangingPunct="1"/>
              <a:r>
                <a:rPr lang="en-US" sz="1050" b="1" dirty="0">
                  <a:solidFill>
                    <a:srgbClr val="000000"/>
                  </a:solidFill>
                  <a:latin typeface="Freestyle Script" pitchFamily="66" charset="0"/>
                </a:rPr>
                <a:t>Joe Smith</a:t>
              </a:r>
            </a:p>
          </p:txBody>
        </p:sp>
        <p:sp>
          <p:nvSpPr>
            <p:cNvPr id="102" name="Text Box 20">
              <a:extLst>
                <a:ext uri="{FF2B5EF4-FFF2-40B4-BE49-F238E27FC236}">
                  <a16:creationId xmlns:a16="http://schemas.microsoft.com/office/drawing/2014/main" id="{8162286B-B84C-4B8C-9171-D9C39EEC7D5C}"/>
                </a:ext>
              </a:extLst>
            </p:cNvPr>
            <p:cNvSpPr txBox="1">
              <a:spLocks noChangeArrowheads="1"/>
            </p:cNvSpPr>
            <p:nvPr/>
          </p:nvSpPr>
          <p:spPr bwMode="auto">
            <a:xfrm>
              <a:off x="5831783" y="2230992"/>
              <a:ext cx="46038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eaLnBrk="1" hangingPunct="1"/>
              <a:r>
                <a:rPr lang="en-US" sz="1050" b="1" dirty="0">
                  <a:solidFill>
                    <a:srgbClr val="000000"/>
                  </a:solidFill>
                  <a:latin typeface="Freestyle Script" pitchFamily="66" charset="0"/>
                </a:rPr>
                <a:t>1/1/1</a:t>
              </a:r>
              <a:r>
                <a:rPr lang="pl-PL" sz="1050" b="1" dirty="0">
                  <a:solidFill>
                    <a:srgbClr val="000000"/>
                  </a:solidFill>
                  <a:latin typeface="Freestyle Script" pitchFamily="66" charset="0"/>
                </a:rPr>
                <a:t>9</a:t>
              </a:r>
              <a:endParaRPr lang="en-US" sz="1050" b="1" dirty="0">
                <a:solidFill>
                  <a:srgbClr val="000000"/>
                </a:solidFill>
                <a:latin typeface="Freestyle Script" pitchFamily="66" charset="0"/>
              </a:endParaRPr>
            </a:p>
          </p:txBody>
        </p:sp>
        <p:sp>
          <p:nvSpPr>
            <p:cNvPr id="103" name="Text Box 20">
              <a:extLst>
                <a:ext uri="{FF2B5EF4-FFF2-40B4-BE49-F238E27FC236}">
                  <a16:creationId xmlns:a16="http://schemas.microsoft.com/office/drawing/2014/main" id="{AEF99F94-5FAB-4254-B135-08EF42825F12}"/>
                </a:ext>
              </a:extLst>
            </p:cNvPr>
            <p:cNvSpPr txBox="1">
              <a:spLocks noChangeArrowheads="1"/>
            </p:cNvSpPr>
            <p:nvPr/>
          </p:nvSpPr>
          <p:spPr bwMode="auto">
            <a:xfrm>
              <a:off x="6657290" y="2073208"/>
              <a:ext cx="7729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eaLnBrk="1" hangingPunct="1"/>
              <a:r>
                <a:rPr lang="en-US" sz="1000" b="1" dirty="0">
                  <a:solidFill>
                    <a:srgbClr val="000000"/>
                  </a:solidFill>
                  <a:latin typeface="Freestyle Script" pitchFamily="66" charset="0"/>
                </a:rPr>
                <a:t>(123) 456-7890</a:t>
              </a:r>
            </a:p>
          </p:txBody>
        </p:sp>
      </p:grpSp>
      <p:grpSp>
        <p:nvGrpSpPr>
          <p:cNvPr id="104" name="Group 103">
            <a:extLst>
              <a:ext uri="{FF2B5EF4-FFF2-40B4-BE49-F238E27FC236}">
                <a16:creationId xmlns:a16="http://schemas.microsoft.com/office/drawing/2014/main" id="{660DFCC5-5C2D-4605-BDC6-EC588B40A747}"/>
              </a:ext>
            </a:extLst>
          </p:cNvPr>
          <p:cNvGrpSpPr/>
          <p:nvPr/>
        </p:nvGrpSpPr>
        <p:grpSpPr>
          <a:xfrm>
            <a:off x="2916318" y="2912652"/>
            <a:ext cx="64795" cy="2074797"/>
            <a:chOff x="1644211" y="3221647"/>
            <a:chExt cx="64795" cy="2074797"/>
          </a:xfrm>
        </p:grpSpPr>
        <p:sp>
          <p:nvSpPr>
            <p:cNvPr id="105" name="Rectangle 104">
              <a:extLst>
                <a:ext uri="{FF2B5EF4-FFF2-40B4-BE49-F238E27FC236}">
                  <a16:creationId xmlns:a16="http://schemas.microsoft.com/office/drawing/2014/main" id="{0E7105EC-14D5-48B1-9E45-6C637FD6CD5C}"/>
                </a:ext>
              </a:extLst>
            </p:cNvPr>
            <p:cNvSpPr/>
            <p:nvPr/>
          </p:nvSpPr>
          <p:spPr>
            <a:xfrm>
              <a:off x="1649415" y="3221647"/>
              <a:ext cx="52900" cy="184666"/>
            </a:xfrm>
            <a:prstGeom prst="rect">
              <a:avLst/>
            </a:prstGeom>
          </p:spPr>
          <p:txBody>
            <a:bodyPr wrap="none" lIns="0" tIns="0" rIns="0" bIns="0">
              <a:spAutoFit/>
            </a:bodyPr>
            <a:lstStyle/>
            <a:p>
              <a:pPr algn="r"/>
              <a:r>
                <a:rPr lang="en-US" sz="1200" b="1" dirty="0">
                  <a:solidFill>
                    <a:srgbClr val="000000"/>
                  </a:solidFill>
                  <a:latin typeface="Freestyle Script" pitchFamily="66" charset="0"/>
                </a:rPr>
                <a:t>1</a:t>
              </a:r>
            </a:p>
          </p:txBody>
        </p:sp>
        <p:sp>
          <p:nvSpPr>
            <p:cNvPr id="106" name="Rectangle 105">
              <a:extLst>
                <a:ext uri="{FF2B5EF4-FFF2-40B4-BE49-F238E27FC236}">
                  <a16:creationId xmlns:a16="http://schemas.microsoft.com/office/drawing/2014/main" id="{B29A2388-46AD-40FF-9F6E-9F5EF5D21048}"/>
                </a:ext>
              </a:extLst>
            </p:cNvPr>
            <p:cNvSpPr/>
            <p:nvPr/>
          </p:nvSpPr>
          <p:spPr>
            <a:xfrm>
              <a:off x="1650159" y="3338363"/>
              <a:ext cx="52900" cy="184666"/>
            </a:xfrm>
            <a:prstGeom prst="rect">
              <a:avLst/>
            </a:prstGeom>
          </p:spPr>
          <p:txBody>
            <a:bodyPr wrap="none" lIns="0" tIns="0" rIns="0" bIns="0">
              <a:spAutoFit/>
            </a:bodyPr>
            <a:lstStyle/>
            <a:p>
              <a:pPr algn="r"/>
              <a:r>
                <a:rPr lang="en-US" sz="1200" b="1" dirty="0">
                  <a:solidFill>
                    <a:srgbClr val="000000"/>
                  </a:solidFill>
                  <a:latin typeface="Freestyle Script" pitchFamily="66" charset="0"/>
                </a:rPr>
                <a:t>2</a:t>
              </a:r>
            </a:p>
          </p:txBody>
        </p:sp>
        <p:sp>
          <p:nvSpPr>
            <p:cNvPr id="107" name="Rectangle 106">
              <a:extLst>
                <a:ext uri="{FF2B5EF4-FFF2-40B4-BE49-F238E27FC236}">
                  <a16:creationId xmlns:a16="http://schemas.microsoft.com/office/drawing/2014/main" id="{687242B7-C9F6-4796-9D00-B415889F7CFB}"/>
                </a:ext>
              </a:extLst>
            </p:cNvPr>
            <p:cNvSpPr/>
            <p:nvPr/>
          </p:nvSpPr>
          <p:spPr>
            <a:xfrm>
              <a:off x="1646442" y="3873896"/>
              <a:ext cx="52900" cy="184666"/>
            </a:xfrm>
            <a:prstGeom prst="rect">
              <a:avLst/>
            </a:prstGeom>
          </p:spPr>
          <p:txBody>
            <a:bodyPr wrap="none" lIns="0" tIns="0" rIns="0" bIns="0">
              <a:spAutoFit/>
            </a:bodyPr>
            <a:lstStyle/>
            <a:p>
              <a:pPr algn="r"/>
              <a:r>
                <a:rPr lang="en-US" sz="1200" b="1" dirty="0">
                  <a:solidFill>
                    <a:srgbClr val="000000"/>
                  </a:solidFill>
                  <a:latin typeface="Freestyle Script" pitchFamily="66" charset="0"/>
                </a:rPr>
                <a:t>3</a:t>
              </a:r>
            </a:p>
          </p:txBody>
        </p:sp>
        <p:sp>
          <p:nvSpPr>
            <p:cNvPr id="108" name="Rectangle 107">
              <a:extLst>
                <a:ext uri="{FF2B5EF4-FFF2-40B4-BE49-F238E27FC236}">
                  <a16:creationId xmlns:a16="http://schemas.microsoft.com/office/drawing/2014/main" id="{F507FB7C-0A00-4635-8888-C97D4E796810}"/>
                </a:ext>
              </a:extLst>
            </p:cNvPr>
            <p:cNvSpPr/>
            <p:nvPr/>
          </p:nvSpPr>
          <p:spPr>
            <a:xfrm>
              <a:off x="1656106" y="4340639"/>
              <a:ext cx="52900" cy="184666"/>
            </a:xfrm>
            <a:prstGeom prst="rect">
              <a:avLst/>
            </a:prstGeom>
          </p:spPr>
          <p:txBody>
            <a:bodyPr wrap="none" lIns="0" tIns="0" rIns="0" bIns="0">
              <a:spAutoFit/>
            </a:bodyPr>
            <a:lstStyle/>
            <a:p>
              <a:pPr algn="r"/>
              <a:r>
                <a:rPr lang="en-US" sz="1200" b="1" dirty="0">
                  <a:solidFill>
                    <a:srgbClr val="000000"/>
                  </a:solidFill>
                  <a:latin typeface="Freestyle Script" pitchFamily="66" charset="0"/>
                </a:rPr>
                <a:t>3</a:t>
              </a:r>
            </a:p>
          </p:txBody>
        </p:sp>
        <p:sp>
          <p:nvSpPr>
            <p:cNvPr id="109" name="Rectangle 108">
              <a:extLst>
                <a:ext uri="{FF2B5EF4-FFF2-40B4-BE49-F238E27FC236}">
                  <a16:creationId xmlns:a16="http://schemas.microsoft.com/office/drawing/2014/main" id="{BAA84192-AE34-4954-8E02-732DC8A82834}"/>
                </a:ext>
              </a:extLst>
            </p:cNvPr>
            <p:cNvSpPr/>
            <p:nvPr/>
          </p:nvSpPr>
          <p:spPr>
            <a:xfrm>
              <a:off x="1652388" y="4448189"/>
              <a:ext cx="52900" cy="184666"/>
            </a:xfrm>
            <a:prstGeom prst="rect">
              <a:avLst/>
            </a:prstGeom>
          </p:spPr>
          <p:txBody>
            <a:bodyPr wrap="none" lIns="0" tIns="0" rIns="0" bIns="0">
              <a:spAutoFit/>
            </a:bodyPr>
            <a:lstStyle/>
            <a:p>
              <a:pPr algn="r"/>
              <a:r>
                <a:rPr lang="en-US" sz="1200" b="1" dirty="0">
                  <a:solidFill>
                    <a:srgbClr val="000000"/>
                  </a:solidFill>
                  <a:latin typeface="Freestyle Script" pitchFamily="66" charset="0"/>
                </a:rPr>
                <a:t>2</a:t>
              </a:r>
            </a:p>
          </p:txBody>
        </p:sp>
        <p:sp>
          <p:nvSpPr>
            <p:cNvPr id="110" name="Rectangle 109">
              <a:extLst>
                <a:ext uri="{FF2B5EF4-FFF2-40B4-BE49-F238E27FC236}">
                  <a16:creationId xmlns:a16="http://schemas.microsoft.com/office/drawing/2014/main" id="{49B2CC94-99ED-4E3C-A316-7B6AFED4D884}"/>
                </a:ext>
              </a:extLst>
            </p:cNvPr>
            <p:cNvSpPr/>
            <p:nvPr/>
          </p:nvSpPr>
          <p:spPr>
            <a:xfrm>
              <a:off x="1644211" y="5111778"/>
              <a:ext cx="45719" cy="184666"/>
            </a:xfrm>
            <a:prstGeom prst="rect">
              <a:avLst/>
            </a:prstGeom>
          </p:spPr>
          <p:txBody>
            <a:bodyPr wrap="square" lIns="0" tIns="0" rIns="0" bIns="0">
              <a:spAutoFit/>
            </a:bodyPr>
            <a:lstStyle/>
            <a:p>
              <a:pPr algn="r"/>
              <a:r>
                <a:rPr lang="en-US" sz="1200" b="1" dirty="0">
                  <a:solidFill>
                    <a:srgbClr val="000000"/>
                  </a:solidFill>
                  <a:latin typeface="Freestyle Script" pitchFamily="66" charset="0"/>
                </a:rPr>
                <a:t>1</a:t>
              </a:r>
            </a:p>
          </p:txBody>
        </p:sp>
      </p:grpSp>
      <p:sp>
        <p:nvSpPr>
          <p:cNvPr id="111" name="Rectangle 110">
            <a:extLst>
              <a:ext uri="{FF2B5EF4-FFF2-40B4-BE49-F238E27FC236}">
                <a16:creationId xmlns:a16="http://schemas.microsoft.com/office/drawing/2014/main" id="{311B0EF2-7262-4905-B8E3-1680EC8F74FC}"/>
              </a:ext>
            </a:extLst>
          </p:cNvPr>
          <p:cNvSpPr/>
          <p:nvPr/>
        </p:nvSpPr>
        <p:spPr bwMode="auto">
          <a:xfrm flipH="1" flipV="1">
            <a:off x="2648101" y="1349218"/>
            <a:ext cx="5811353" cy="4507567"/>
          </a:xfrm>
          <a:prstGeom prst="rect">
            <a:avLst/>
          </a:prstGeom>
          <a:solidFill>
            <a:srgbClr val="FFFFFF">
              <a:alpha val="7490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600" b="1" i="0" u="none" strike="noStrike" kern="0" cap="none" spc="0" normalizeH="0" baseline="0" noProof="0">
              <a:ln>
                <a:noFill/>
              </a:ln>
              <a:solidFill>
                <a:srgbClr val="000000"/>
              </a:solidFill>
              <a:effectLst/>
              <a:uLnTx/>
              <a:uFillTx/>
            </a:endParaRPr>
          </a:p>
        </p:txBody>
      </p:sp>
      <p:sp>
        <p:nvSpPr>
          <p:cNvPr id="2" name="Text Placeholder 1">
            <a:extLst>
              <a:ext uri="{FF2B5EF4-FFF2-40B4-BE49-F238E27FC236}">
                <a16:creationId xmlns:a16="http://schemas.microsoft.com/office/drawing/2014/main" id="{F457AF19-AF30-4ED4-896D-4328B353221C}"/>
              </a:ext>
            </a:extLst>
          </p:cNvPr>
          <p:cNvSpPr>
            <a:spLocks noGrp="1"/>
          </p:cNvSpPr>
          <p:nvPr>
            <p:ph type="body" sz="quarter" idx="26"/>
          </p:nvPr>
        </p:nvSpPr>
        <p:spPr>
          <a:xfrm>
            <a:off x="274320" y="6338352"/>
            <a:ext cx="8595360" cy="153888"/>
          </a:xfrm>
        </p:spPr>
        <p:txBody>
          <a:bodyPr/>
          <a:lstStyle/>
          <a:p>
            <a:endParaRPr lang="en-US" dirty="0"/>
          </a:p>
        </p:txBody>
      </p:sp>
      <p:sp>
        <p:nvSpPr>
          <p:cNvPr id="4" name="Slide Number Placeholder 3">
            <a:extLst>
              <a:ext uri="{FF2B5EF4-FFF2-40B4-BE49-F238E27FC236}">
                <a16:creationId xmlns:a16="http://schemas.microsoft.com/office/drawing/2014/main" id="{0A92DB29-EA8E-44F8-B09E-76632149EA02}"/>
              </a:ext>
            </a:extLst>
          </p:cNvPr>
          <p:cNvSpPr>
            <a:spLocks noGrp="1"/>
          </p:cNvSpPr>
          <p:nvPr>
            <p:ph type="sldNum" sz="quarter" idx="10"/>
          </p:nvPr>
        </p:nvSpPr>
        <p:spPr/>
        <p:txBody>
          <a:bodyPr/>
          <a:lstStyle/>
          <a:p>
            <a:fld id="{8DEE4CCE-E124-4EEF-808B-DF88997C2318}" type="slidenum">
              <a:rPr lang="en-US" smtClean="0"/>
              <a:t>34</a:t>
            </a:fld>
            <a:endParaRPr lang="en-US" dirty="0"/>
          </a:p>
        </p:txBody>
      </p:sp>
      <p:sp>
        <p:nvSpPr>
          <p:cNvPr id="5" name="Title 4">
            <a:extLst>
              <a:ext uri="{FF2B5EF4-FFF2-40B4-BE49-F238E27FC236}">
                <a16:creationId xmlns:a16="http://schemas.microsoft.com/office/drawing/2014/main" id="{CA24FC74-62FA-4623-8FF4-22C3D4AD2060}"/>
              </a:ext>
            </a:extLst>
          </p:cNvPr>
          <p:cNvSpPr>
            <a:spLocks noGrp="1"/>
          </p:cNvSpPr>
          <p:nvPr>
            <p:ph type="title"/>
          </p:nvPr>
        </p:nvSpPr>
        <p:spPr/>
        <p:txBody>
          <a:bodyPr/>
          <a:lstStyle/>
          <a:p>
            <a:r>
              <a:rPr kumimoji="1" lang="en-US" dirty="0">
                <a:solidFill>
                  <a:srgbClr val="005598"/>
                </a:solidFill>
                <a:ea typeface="Geneva" pitchFamily="80" charset="-128"/>
                <a:cs typeface="Geneva" pitchFamily="80" charset="-128"/>
              </a:rPr>
              <a:t>Hypothetical Case Study</a:t>
            </a:r>
            <a:br>
              <a:rPr kumimoji="1" lang="en-US" dirty="0">
                <a:solidFill>
                  <a:srgbClr val="005598"/>
                </a:solidFill>
                <a:ea typeface="Geneva" pitchFamily="80" charset="-128"/>
                <a:cs typeface="Geneva" pitchFamily="80" charset="-128"/>
              </a:rPr>
            </a:br>
            <a:endParaRPr lang="en-US" dirty="0"/>
          </a:p>
        </p:txBody>
      </p:sp>
      <p:sp>
        <p:nvSpPr>
          <p:cNvPr id="7" name="Rectangle 3">
            <a:extLst>
              <a:ext uri="{FF2B5EF4-FFF2-40B4-BE49-F238E27FC236}">
                <a16:creationId xmlns:a16="http://schemas.microsoft.com/office/drawing/2014/main" id="{038CD5F5-9846-4EAF-A6FB-0F9EDA14810C}"/>
              </a:ext>
            </a:extLst>
          </p:cNvPr>
          <p:cNvSpPr txBox="1">
            <a:spLocks noChangeArrowheads="1"/>
          </p:cNvSpPr>
          <p:nvPr/>
        </p:nvSpPr>
        <p:spPr bwMode="gray">
          <a:xfrm>
            <a:off x="234925" y="2470509"/>
            <a:ext cx="2056099" cy="42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198438" indent="-198438" algn="l" rtl="0" eaLnBrk="0" fontAlgn="base" hangingPunct="0">
              <a:spcBef>
                <a:spcPct val="0"/>
              </a:spcBef>
              <a:spcAft>
                <a:spcPct val="25000"/>
              </a:spcAft>
              <a:buClr>
                <a:srgbClr val="E3781E"/>
              </a:buClr>
              <a:buSzPct val="115000"/>
              <a:buChar char="•"/>
              <a:defRPr sz="2400">
                <a:solidFill>
                  <a:srgbClr val="000000"/>
                </a:solidFill>
                <a:latin typeface="+mn-lt"/>
                <a:ea typeface="ＭＳ Ｐゴシック" charset="0"/>
                <a:cs typeface="Geneva" charset="-128"/>
              </a:defRPr>
            </a:lvl1pPr>
            <a:lvl2pPr marL="742950" indent="-285750" algn="l" rtl="0" eaLnBrk="0" fontAlgn="base" hangingPunct="0">
              <a:spcBef>
                <a:spcPct val="0"/>
              </a:spcBef>
              <a:spcAft>
                <a:spcPct val="25000"/>
              </a:spcAft>
              <a:buSzPct val="115000"/>
              <a:buChar char="–"/>
              <a:defRPr sz="2200">
                <a:solidFill>
                  <a:srgbClr val="000000"/>
                </a:solidFill>
                <a:latin typeface="+mn-lt"/>
                <a:ea typeface="Geneva" charset="-128"/>
                <a:cs typeface="Geneva" charset="-128"/>
              </a:defRPr>
            </a:lvl2pPr>
            <a:lvl3pPr marL="1143000" indent="-228600" algn="l" rtl="0" eaLnBrk="0" fontAlgn="base" hangingPunct="0">
              <a:spcBef>
                <a:spcPct val="20000"/>
              </a:spcBef>
              <a:spcAft>
                <a:spcPct val="0"/>
              </a:spcAft>
              <a:buChar char="•"/>
              <a:defRPr sz="2000">
                <a:solidFill>
                  <a:srgbClr val="000000"/>
                </a:solidFill>
                <a:latin typeface="+mn-lt"/>
                <a:ea typeface="Geneva" charset="-128"/>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Geneva" charset="-128"/>
              </a:defRPr>
            </a:lvl6pPr>
            <a:lvl7pPr marL="2971800" indent="-228600" algn="l" rtl="0" fontAlgn="base">
              <a:spcBef>
                <a:spcPct val="20000"/>
              </a:spcBef>
              <a:spcAft>
                <a:spcPct val="0"/>
              </a:spcAft>
              <a:buChar char="»"/>
              <a:defRPr sz="2000">
                <a:solidFill>
                  <a:schemeClr val="tx1"/>
                </a:solidFill>
                <a:latin typeface="+mn-lt"/>
                <a:ea typeface="Geneva" charset="-128"/>
              </a:defRPr>
            </a:lvl7pPr>
            <a:lvl8pPr marL="3429000" indent="-228600" algn="l" rtl="0" fontAlgn="base">
              <a:spcBef>
                <a:spcPct val="20000"/>
              </a:spcBef>
              <a:spcAft>
                <a:spcPct val="0"/>
              </a:spcAft>
              <a:buChar char="»"/>
              <a:defRPr sz="2000">
                <a:solidFill>
                  <a:schemeClr val="tx1"/>
                </a:solidFill>
                <a:latin typeface="+mn-lt"/>
                <a:ea typeface="Geneva" charset="-128"/>
              </a:defRPr>
            </a:lvl8pPr>
            <a:lvl9pPr marL="3886200" indent="-228600" algn="l" rtl="0" fontAlgn="base">
              <a:spcBef>
                <a:spcPct val="20000"/>
              </a:spcBef>
              <a:spcAft>
                <a:spcPct val="0"/>
              </a:spcAft>
              <a:buChar char="»"/>
              <a:defRPr sz="2000">
                <a:solidFill>
                  <a:schemeClr val="tx1"/>
                </a:solidFill>
                <a:latin typeface="+mn-lt"/>
                <a:ea typeface="Geneva" charset="-128"/>
              </a:defRPr>
            </a:lvl9pPr>
          </a:lstStyle>
          <a:p>
            <a:pPr marL="0" indent="0" eaLnBrk="1" hangingPunct="1">
              <a:spcAft>
                <a:spcPct val="0"/>
              </a:spcAft>
              <a:buClrTx/>
              <a:buSzTx/>
              <a:buFontTx/>
              <a:buNone/>
            </a:pPr>
            <a:r>
              <a:rPr lang="en-US" sz="1600" dirty="0">
                <a:ea typeface="Geneva" pitchFamily="32" charset="-128"/>
              </a:rPr>
              <a:t>Benjamin Templeton</a:t>
            </a:r>
          </a:p>
        </p:txBody>
      </p:sp>
      <p:pic>
        <p:nvPicPr>
          <p:cNvPr id="8" name="Picture 7">
            <a:extLst>
              <a:ext uri="{FF2B5EF4-FFF2-40B4-BE49-F238E27FC236}">
                <a16:creationId xmlns:a16="http://schemas.microsoft.com/office/drawing/2014/main" id="{BCF46C53-1116-4B43-A90C-3321577C5D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138" y="1355313"/>
            <a:ext cx="1593410" cy="1057274"/>
          </a:xfrm>
          <a:prstGeom prst="rect">
            <a:avLst/>
          </a:prstGeom>
          <a:ln w="25400">
            <a:noFill/>
          </a:ln>
        </p:spPr>
      </p:pic>
      <p:sp>
        <p:nvSpPr>
          <p:cNvPr id="25" name="Text Placeholder 5">
            <a:extLst>
              <a:ext uri="{FF2B5EF4-FFF2-40B4-BE49-F238E27FC236}">
                <a16:creationId xmlns:a16="http://schemas.microsoft.com/office/drawing/2014/main" id="{F93442A8-29E1-4B78-A334-AF79390DD20C}"/>
              </a:ext>
            </a:extLst>
          </p:cNvPr>
          <p:cNvSpPr txBox="1">
            <a:spLocks/>
          </p:cNvSpPr>
          <p:nvPr/>
        </p:nvSpPr>
        <p:spPr>
          <a:xfrm>
            <a:off x="274320" y="559666"/>
            <a:ext cx="6400800" cy="365760"/>
          </a:xfrm>
          <a:prstGeom prst="rect">
            <a:avLst/>
          </a:prstGeom>
        </p:spPr>
        <p:txBody>
          <a:bodyPr l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pl-PL" sz="2000" dirty="0"/>
              <a:t>Personal Assessment</a:t>
            </a:r>
            <a:endParaRPr lang="en-US" sz="2000" dirty="0"/>
          </a:p>
        </p:txBody>
      </p:sp>
      <p:grpSp>
        <p:nvGrpSpPr>
          <p:cNvPr id="112" name="Group 111">
            <a:extLst>
              <a:ext uri="{FF2B5EF4-FFF2-40B4-BE49-F238E27FC236}">
                <a16:creationId xmlns:a16="http://schemas.microsoft.com/office/drawing/2014/main" id="{EC16EBA0-89F1-4F55-B40C-035B9BE52DF1}"/>
              </a:ext>
            </a:extLst>
          </p:cNvPr>
          <p:cNvGrpSpPr/>
          <p:nvPr/>
        </p:nvGrpSpPr>
        <p:grpSpPr>
          <a:xfrm>
            <a:off x="3341457" y="1612480"/>
            <a:ext cx="3905147" cy="4388757"/>
            <a:chOff x="2887059" y="1612480"/>
            <a:chExt cx="3905147" cy="4388757"/>
          </a:xfrm>
        </p:grpSpPr>
        <p:pic>
          <p:nvPicPr>
            <p:cNvPr id="113" name="Picture 3">
              <a:extLst>
                <a:ext uri="{FF2B5EF4-FFF2-40B4-BE49-F238E27FC236}">
                  <a16:creationId xmlns:a16="http://schemas.microsoft.com/office/drawing/2014/main" id="{4602BCF7-F89A-4F82-935C-53A74A7FB89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887059" y="1612480"/>
              <a:ext cx="3905147" cy="4388757"/>
            </a:xfrm>
            <a:prstGeom prst="rect">
              <a:avLst/>
            </a:prstGeom>
            <a:solidFill>
              <a:srgbClr val="FFFFFF"/>
            </a:solidFill>
            <a:ln w="9525">
              <a:solidFill>
                <a:srgbClr val="FFFFFF">
                  <a:lumMod val="50000"/>
                </a:srgbClr>
              </a:solidFill>
              <a:miter lim="800000"/>
            </a:ln>
            <a:effectLst>
              <a:outerShdw blurRad="50800" dist="38100" dir="2700000" algn="tl" rotWithShape="0">
                <a:srgbClr val="000000">
                  <a:lumMod val="50000"/>
                  <a:lumOff val="50000"/>
                  <a:alpha val="40000"/>
                </a:srgbClr>
              </a:outerShdw>
            </a:effectLst>
            <a:extLst/>
          </p:spPr>
        </p:pic>
        <p:grpSp>
          <p:nvGrpSpPr>
            <p:cNvPr id="114" name="Group 113">
              <a:extLst>
                <a:ext uri="{FF2B5EF4-FFF2-40B4-BE49-F238E27FC236}">
                  <a16:creationId xmlns:a16="http://schemas.microsoft.com/office/drawing/2014/main" id="{27885F9E-C5E4-42EF-9B55-F79F054F209C}"/>
                </a:ext>
              </a:extLst>
            </p:cNvPr>
            <p:cNvGrpSpPr/>
            <p:nvPr/>
          </p:nvGrpSpPr>
          <p:grpSpPr>
            <a:xfrm>
              <a:off x="5781279" y="2367339"/>
              <a:ext cx="882890" cy="3526070"/>
              <a:chOff x="5774072" y="2134769"/>
              <a:chExt cx="882890" cy="3526070"/>
            </a:xfrm>
          </p:grpSpPr>
          <p:sp>
            <p:nvSpPr>
              <p:cNvPr id="115" name="Rectangle 114">
                <a:extLst>
                  <a:ext uri="{FF2B5EF4-FFF2-40B4-BE49-F238E27FC236}">
                    <a16:creationId xmlns:a16="http://schemas.microsoft.com/office/drawing/2014/main" id="{D1BF5293-AF97-40F4-B53B-6C1AC65785C2}"/>
                  </a:ext>
                </a:extLst>
              </p:cNvPr>
              <p:cNvSpPr/>
              <p:nvPr/>
            </p:nvSpPr>
            <p:spPr>
              <a:xfrm>
                <a:off x="5774072" y="2134769"/>
                <a:ext cx="428750" cy="254603"/>
              </a:xfrm>
              <a:prstGeom prst="rect">
                <a:avLst/>
              </a:prstGeom>
            </p:spPr>
            <p:txBody>
              <a:bodyPr wrap="none" lIns="0" tIns="0" rIns="0" bIns="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Freestyle Script" pitchFamily="66" charset="0"/>
                  </a:rPr>
                  <a:t>12,000</a:t>
                </a:r>
              </a:p>
            </p:txBody>
          </p:sp>
          <p:sp>
            <p:nvSpPr>
              <p:cNvPr id="116" name="Rectangle 115">
                <a:extLst>
                  <a:ext uri="{FF2B5EF4-FFF2-40B4-BE49-F238E27FC236}">
                    <a16:creationId xmlns:a16="http://schemas.microsoft.com/office/drawing/2014/main" id="{CAC1A24F-D241-488F-800A-8B763A804C84}"/>
                  </a:ext>
                </a:extLst>
              </p:cNvPr>
              <p:cNvSpPr/>
              <p:nvPr/>
            </p:nvSpPr>
            <p:spPr>
              <a:xfrm>
                <a:off x="5850553" y="2271929"/>
                <a:ext cx="352269" cy="254603"/>
              </a:xfrm>
              <a:prstGeom prst="rect">
                <a:avLst/>
              </a:prstGeom>
            </p:spPr>
            <p:txBody>
              <a:bodyPr wrap="none" lIns="0" tIns="0" rIns="0" bIns="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Freestyle Script" pitchFamily="66" charset="0"/>
                  </a:rPr>
                  <a:t>1,200</a:t>
                </a:r>
              </a:p>
            </p:txBody>
          </p:sp>
          <p:sp>
            <p:nvSpPr>
              <p:cNvPr id="117" name="Rectangle 116">
                <a:extLst>
                  <a:ext uri="{FF2B5EF4-FFF2-40B4-BE49-F238E27FC236}">
                    <a16:creationId xmlns:a16="http://schemas.microsoft.com/office/drawing/2014/main" id="{3B57D71E-B4AB-455B-86A2-0E2FF84BA8FC}"/>
                  </a:ext>
                </a:extLst>
              </p:cNvPr>
              <p:cNvSpPr/>
              <p:nvPr/>
            </p:nvSpPr>
            <p:spPr>
              <a:xfrm>
                <a:off x="5850553" y="2413554"/>
                <a:ext cx="352269" cy="254603"/>
              </a:xfrm>
              <a:prstGeom prst="rect">
                <a:avLst/>
              </a:prstGeom>
            </p:spPr>
            <p:txBody>
              <a:bodyPr wrap="none" lIns="0" tIns="0" rIns="0" bIns="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Freestyle Script" pitchFamily="66" charset="0"/>
                  </a:rPr>
                  <a:t>1,000</a:t>
                </a:r>
              </a:p>
            </p:txBody>
          </p:sp>
          <p:sp>
            <p:nvSpPr>
              <p:cNvPr id="118" name="Rectangle 117">
                <a:extLst>
                  <a:ext uri="{FF2B5EF4-FFF2-40B4-BE49-F238E27FC236}">
                    <a16:creationId xmlns:a16="http://schemas.microsoft.com/office/drawing/2014/main" id="{47CE43D2-7BE4-45E5-BD1E-754A470E56E0}"/>
                  </a:ext>
                </a:extLst>
              </p:cNvPr>
              <p:cNvSpPr/>
              <p:nvPr/>
            </p:nvSpPr>
            <p:spPr>
              <a:xfrm>
                <a:off x="5850553" y="2554719"/>
                <a:ext cx="352269" cy="254603"/>
              </a:xfrm>
              <a:prstGeom prst="rect">
                <a:avLst/>
              </a:prstGeom>
            </p:spPr>
            <p:txBody>
              <a:bodyPr wrap="none" lIns="0" tIns="0" rIns="0" bIns="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Freestyle Script" pitchFamily="66" charset="0"/>
                  </a:rPr>
                  <a:t>1,000</a:t>
                </a:r>
              </a:p>
            </p:txBody>
          </p:sp>
          <p:sp>
            <p:nvSpPr>
              <p:cNvPr id="119" name="Rectangle 118">
                <a:extLst>
                  <a:ext uri="{FF2B5EF4-FFF2-40B4-BE49-F238E27FC236}">
                    <a16:creationId xmlns:a16="http://schemas.microsoft.com/office/drawing/2014/main" id="{61FFECE1-B449-4997-B86E-E1929C5DE361}"/>
                  </a:ext>
                </a:extLst>
              </p:cNvPr>
              <p:cNvSpPr/>
              <p:nvPr/>
            </p:nvSpPr>
            <p:spPr>
              <a:xfrm>
                <a:off x="5850553" y="2691556"/>
                <a:ext cx="352269" cy="254603"/>
              </a:xfrm>
              <a:prstGeom prst="rect">
                <a:avLst/>
              </a:prstGeom>
            </p:spPr>
            <p:txBody>
              <a:bodyPr wrap="none" lIns="0" tIns="0" rIns="0" bIns="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Freestyle Script" pitchFamily="66" charset="0"/>
                  </a:rPr>
                  <a:t>7,600</a:t>
                </a:r>
              </a:p>
            </p:txBody>
          </p:sp>
          <p:sp>
            <p:nvSpPr>
              <p:cNvPr id="120" name="Rectangle 119">
                <a:extLst>
                  <a:ext uri="{FF2B5EF4-FFF2-40B4-BE49-F238E27FC236}">
                    <a16:creationId xmlns:a16="http://schemas.microsoft.com/office/drawing/2014/main" id="{52FA6E0D-DD95-463C-8EEE-E1366B74606E}"/>
                  </a:ext>
                </a:extLst>
              </p:cNvPr>
              <p:cNvSpPr/>
              <p:nvPr/>
            </p:nvSpPr>
            <p:spPr>
              <a:xfrm>
                <a:off x="5973382" y="2833181"/>
                <a:ext cx="229440" cy="254603"/>
              </a:xfrm>
              <a:prstGeom prst="rect">
                <a:avLst/>
              </a:prstGeom>
            </p:spPr>
            <p:txBody>
              <a:bodyPr wrap="none" lIns="0" tIns="0" rIns="0" bIns="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Freestyle Script" pitchFamily="66" charset="0"/>
                  </a:rPr>
                  <a:t>500</a:t>
                </a:r>
              </a:p>
            </p:txBody>
          </p:sp>
          <p:sp>
            <p:nvSpPr>
              <p:cNvPr id="121" name="Rectangle 120">
                <a:extLst>
                  <a:ext uri="{FF2B5EF4-FFF2-40B4-BE49-F238E27FC236}">
                    <a16:creationId xmlns:a16="http://schemas.microsoft.com/office/drawing/2014/main" id="{DD57476E-9CB6-49C2-9DEC-1194A1A2DCEF}"/>
                  </a:ext>
                </a:extLst>
              </p:cNvPr>
              <p:cNvSpPr/>
              <p:nvPr/>
            </p:nvSpPr>
            <p:spPr>
              <a:xfrm>
                <a:off x="5973382" y="2973251"/>
                <a:ext cx="229440" cy="254603"/>
              </a:xfrm>
              <a:prstGeom prst="rect">
                <a:avLst/>
              </a:prstGeom>
            </p:spPr>
            <p:txBody>
              <a:bodyPr wrap="none" lIns="0" tIns="0" rIns="0" bIns="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Freestyle Script" pitchFamily="66" charset="0"/>
                  </a:rPr>
                  <a:t>500</a:t>
                </a:r>
              </a:p>
            </p:txBody>
          </p:sp>
          <p:sp>
            <p:nvSpPr>
              <p:cNvPr id="122" name="Rectangle 121">
                <a:extLst>
                  <a:ext uri="{FF2B5EF4-FFF2-40B4-BE49-F238E27FC236}">
                    <a16:creationId xmlns:a16="http://schemas.microsoft.com/office/drawing/2014/main" id="{CF65CB2B-993F-479C-AECC-9435F2662CEC}"/>
                  </a:ext>
                </a:extLst>
              </p:cNvPr>
              <p:cNvSpPr/>
              <p:nvPr/>
            </p:nvSpPr>
            <p:spPr>
              <a:xfrm>
                <a:off x="5973382" y="3245711"/>
                <a:ext cx="229440" cy="254603"/>
              </a:xfrm>
              <a:prstGeom prst="rect">
                <a:avLst/>
              </a:prstGeom>
            </p:spPr>
            <p:txBody>
              <a:bodyPr wrap="none" lIns="0" tIns="0" rIns="0" bIns="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Freestyle Script" pitchFamily="66" charset="0"/>
                  </a:rPr>
                  <a:t>500</a:t>
                </a:r>
              </a:p>
            </p:txBody>
          </p:sp>
          <p:sp>
            <p:nvSpPr>
              <p:cNvPr id="123" name="Rectangle 122">
                <a:extLst>
                  <a:ext uri="{FF2B5EF4-FFF2-40B4-BE49-F238E27FC236}">
                    <a16:creationId xmlns:a16="http://schemas.microsoft.com/office/drawing/2014/main" id="{976E510A-DB8F-4882-9439-546FCB704AE5}"/>
                  </a:ext>
                </a:extLst>
              </p:cNvPr>
              <p:cNvSpPr/>
              <p:nvPr/>
            </p:nvSpPr>
            <p:spPr>
              <a:xfrm>
                <a:off x="5973382" y="3375304"/>
                <a:ext cx="229440" cy="254603"/>
              </a:xfrm>
              <a:prstGeom prst="rect">
                <a:avLst/>
              </a:prstGeom>
            </p:spPr>
            <p:txBody>
              <a:bodyPr wrap="none" lIns="0" tIns="0" rIns="0" bIns="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Freestyle Script" pitchFamily="66" charset="0"/>
                  </a:rPr>
                  <a:t>500</a:t>
                </a:r>
              </a:p>
            </p:txBody>
          </p:sp>
          <p:sp>
            <p:nvSpPr>
              <p:cNvPr id="124" name="Rectangle 123">
                <a:extLst>
                  <a:ext uri="{FF2B5EF4-FFF2-40B4-BE49-F238E27FC236}">
                    <a16:creationId xmlns:a16="http://schemas.microsoft.com/office/drawing/2014/main" id="{89670AA3-57E5-4053-B3C0-8B8B00B2EBEC}"/>
                  </a:ext>
                </a:extLst>
              </p:cNvPr>
              <p:cNvSpPr/>
              <p:nvPr/>
            </p:nvSpPr>
            <p:spPr>
              <a:xfrm>
                <a:off x="5850553" y="3114271"/>
                <a:ext cx="352269" cy="254603"/>
              </a:xfrm>
              <a:prstGeom prst="rect">
                <a:avLst/>
              </a:prstGeom>
            </p:spPr>
            <p:txBody>
              <a:bodyPr wrap="none" lIns="0" tIns="0" rIns="0" bIns="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Freestyle Script" pitchFamily="66" charset="0"/>
                  </a:rPr>
                  <a:t>3,000</a:t>
                </a:r>
              </a:p>
            </p:txBody>
          </p:sp>
          <p:sp>
            <p:nvSpPr>
              <p:cNvPr id="125" name="Rectangle 124">
                <a:extLst>
                  <a:ext uri="{FF2B5EF4-FFF2-40B4-BE49-F238E27FC236}">
                    <a16:creationId xmlns:a16="http://schemas.microsoft.com/office/drawing/2014/main" id="{5EFAB473-B79E-44E0-BCDA-A707C36B5F0C}"/>
                  </a:ext>
                </a:extLst>
              </p:cNvPr>
              <p:cNvSpPr/>
              <p:nvPr/>
            </p:nvSpPr>
            <p:spPr>
              <a:xfrm>
                <a:off x="5850553" y="3788079"/>
                <a:ext cx="352269" cy="254603"/>
              </a:xfrm>
              <a:prstGeom prst="rect">
                <a:avLst/>
              </a:prstGeom>
            </p:spPr>
            <p:txBody>
              <a:bodyPr wrap="none" lIns="0" tIns="0" rIns="0" bIns="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Freestyle Script" pitchFamily="66" charset="0"/>
                  </a:rPr>
                  <a:t>1,200</a:t>
                </a:r>
              </a:p>
            </p:txBody>
          </p:sp>
          <p:sp>
            <p:nvSpPr>
              <p:cNvPr id="126" name="Rectangle 125">
                <a:extLst>
                  <a:ext uri="{FF2B5EF4-FFF2-40B4-BE49-F238E27FC236}">
                    <a16:creationId xmlns:a16="http://schemas.microsoft.com/office/drawing/2014/main" id="{A6733582-15EE-493D-BF7D-5AE7CB73D8D1}"/>
                  </a:ext>
                </a:extLst>
              </p:cNvPr>
              <p:cNvSpPr/>
              <p:nvPr/>
            </p:nvSpPr>
            <p:spPr>
              <a:xfrm>
                <a:off x="5850553" y="3929234"/>
                <a:ext cx="352269" cy="254603"/>
              </a:xfrm>
              <a:prstGeom prst="rect">
                <a:avLst/>
              </a:prstGeom>
            </p:spPr>
            <p:txBody>
              <a:bodyPr wrap="none" lIns="0" tIns="0" rIns="0" bIns="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Freestyle Script" pitchFamily="66" charset="0"/>
                  </a:rPr>
                  <a:t>3,000</a:t>
                </a:r>
              </a:p>
            </p:txBody>
          </p:sp>
          <p:sp>
            <p:nvSpPr>
              <p:cNvPr id="127" name="Rectangle 126">
                <a:extLst>
                  <a:ext uri="{FF2B5EF4-FFF2-40B4-BE49-F238E27FC236}">
                    <a16:creationId xmlns:a16="http://schemas.microsoft.com/office/drawing/2014/main" id="{20A827DC-0833-43B5-9D5A-FF105F50F1DB}"/>
                  </a:ext>
                </a:extLst>
              </p:cNvPr>
              <p:cNvSpPr/>
              <p:nvPr/>
            </p:nvSpPr>
            <p:spPr>
              <a:xfrm>
                <a:off x="5946342" y="4063462"/>
                <a:ext cx="256480" cy="184666"/>
              </a:xfrm>
              <a:prstGeom prst="rect">
                <a:avLst/>
              </a:prstGeom>
            </p:spPr>
            <p:txBody>
              <a:bodyPr wrap="none" lIns="0" tIns="0" rIns="0" bIns="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Freestyle Script" pitchFamily="66" charset="0"/>
                  </a:rPr>
                  <a:t>1,500</a:t>
                </a:r>
              </a:p>
            </p:txBody>
          </p:sp>
          <p:sp>
            <p:nvSpPr>
              <p:cNvPr id="128" name="Rectangle 127">
                <a:extLst>
                  <a:ext uri="{FF2B5EF4-FFF2-40B4-BE49-F238E27FC236}">
                    <a16:creationId xmlns:a16="http://schemas.microsoft.com/office/drawing/2014/main" id="{DC3EA735-955F-498C-B35E-A4EF5B0EF23B}"/>
                  </a:ext>
                </a:extLst>
              </p:cNvPr>
              <p:cNvSpPr/>
              <p:nvPr/>
            </p:nvSpPr>
            <p:spPr>
              <a:xfrm>
                <a:off x="5774072" y="4643272"/>
                <a:ext cx="428750" cy="254603"/>
              </a:xfrm>
              <a:prstGeom prst="rect">
                <a:avLst/>
              </a:prstGeom>
            </p:spPr>
            <p:txBody>
              <a:bodyPr wrap="none" lIns="0" tIns="0" rIns="0" bIns="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Freestyle Script" pitchFamily="66" charset="0"/>
                  </a:rPr>
                  <a:t>35,000</a:t>
                </a:r>
              </a:p>
            </p:txBody>
          </p:sp>
          <p:sp>
            <p:nvSpPr>
              <p:cNvPr id="129" name="Rectangle 128">
                <a:extLst>
                  <a:ext uri="{FF2B5EF4-FFF2-40B4-BE49-F238E27FC236}">
                    <a16:creationId xmlns:a16="http://schemas.microsoft.com/office/drawing/2014/main" id="{07C6C5ED-1CF6-4F54-BA3A-02173F8FF509}"/>
                  </a:ext>
                </a:extLst>
              </p:cNvPr>
              <p:cNvSpPr/>
              <p:nvPr/>
            </p:nvSpPr>
            <p:spPr>
              <a:xfrm>
                <a:off x="5850553" y="4780282"/>
                <a:ext cx="352269" cy="254603"/>
              </a:xfrm>
              <a:prstGeom prst="rect">
                <a:avLst/>
              </a:prstGeom>
            </p:spPr>
            <p:txBody>
              <a:bodyPr wrap="none" lIns="0" tIns="0" rIns="0" bIns="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Freestyle Script" pitchFamily="66" charset="0"/>
                  </a:rPr>
                  <a:t>5,000</a:t>
                </a:r>
              </a:p>
            </p:txBody>
          </p:sp>
          <p:sp>
            <p:nvSpPr>
              <p:cNvPr id="130" name="Rectangle 129">
                <a:extLst>
                  <a:ext uri="{FF2B5EF4-FFF2-40B4-BE49-F238E27FC236}">
                    <a16:creationId xmlns:a16="http://schemas.microsoft.com/office/drawing/2014/main" id="{2B229D3A-5F6F-4CCB-BE33-395FF5CA7126}"/>
                  </a:ext>
                </a:extLst>
              </p:cNvPr>
              <p:cNvSpPr/>
              <p:nvPr/>
            </p:nvSpPr>
            <p:spPr>
              <a:xfrm>
                <a:off x="5850553" y="4921216"/>
                <a:ext cx="352269" cy="254603"/>
              </a:xfrm>
              <a:prstGeom prst="rect">
                <a:avLst/>
              </a:prstGeom>
            </p:spPr>
            <p:txBody>
              <a:bodyPr wrap="none" lIns="0" tIns="0" rIns="0" bIns="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Freestyle Script" pitchFamily="66" charset="0"/>
                  </a:rPr>
                  <a:t>5,000</a:t>
                </a:r>
              </a:p>
            </p:txBody>
          </p:sp>
          <p:sp>
            <p:nvSpPr>
              <p:cNvPr id="131" name="Rectangle 130">
                <a:extLst>
                  <a:ext uri="{FF2B5EF4-FFF2-40B4-BE49-F238E27FC236}">
                    <a16:creationId xmlns:a16="http://schemas.microsoft.com/office/drawing/2014/main" id="{FD49EC4E-09F2-4175-B6BE-F95EBEBDD8A5}"/>
                  </a:ext>
                </a:extLst>
              </p:cNvPr>
              <p:cNvSpPr/>
              <p:nvPr/>
            </p:nvSpPr>
            <p:spPr>
              <a:xfrm>
                <a:off x="5850553" y="5065182"/>
                <a:ext cx="352269" cy="254603"/>
              </a:xfrm>
              <a:prstGeom prst="rect">
                <a:avLst/>
              </a:prstGeom>
            </p:spPr>
            <p:txBody>
              <a:bodyPr wrap="none" lIns="0" tIns="0" rIns="0" bIns="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Freestyle Script" pitchFamily="66" charset="0"/>
                  </a:rPr>
                  <a:t>5,000</a:t>
                </a:r>
              </a:p>
            </p:txBody>
          </p:sp>
          <p:sp>
            <p:nvSpPr>
              <p:cNvPr id="132" name="Rectangle 131">
                <a:extLst>
                  <a:ext uri="{FF2B5EF4-FFF2-40B4-BE49-F238E27FC236}">
                    <a16:creationId xmlns:a16="http://schemas.microsoft.com/office/drawing/2014/main" id="{DE94DE10-669C-468A-8C7B-F365104CA840}"/>
                  </a:ext>
                </a:extLst>
              </p:cNvPr>
              <p:cNvSpPr/>
              <p:nvPr/>
            </p:nvSpPr>
            <p:spPr>
              <a:xfrm>
                <a:off x="5774072" y="5233841"/>
                <a:ext cx="428750" cy="254603"/>
              </a:xfrm>
              <a:prstGeom prst="rect">
                <a:avLst/>
              </a:prstGeom>
            </p:spPr>
            <p:txBody>
              <a:bodyPr wrap="none" lIns="0" tIns="0" rIns="0" bIns="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Freestyle Script" pitchFamily="66" charset="0"/>
                  </a:rPr>
                  <a:t>15,000</a:t>
                </a:r>
              </a:p>
            </p:txBody>
          </p:sp>
          <p:sp>
            <p:nvSpPr>
              <p:cNvPr id="133" name="Rectangle 132">
                <a:extLst>
                  <a:ext uri="{FF2B5EF4-FFF2-40B4-BE49-F238E27FC236}">
                    <a16:creationId xmlns:a16="http://schemas.microsoft.com/office/drawing/2014/main" id="{AC6AF1A8-7872-4670-80BB-B57FAD0D071D}"/>
                  </a:ext>
                </a:extLst>
              </p:cNvPr>
              <p:cNvSpPr/>
              <p:nvPr/>
            </p:nvSpPr>
            <p:spPr>
              <a:xfrm>
                <a:off x="5774072" y="5406236"/>
                <a:ext cx="428750" cy="254603"/>
              </a:xfrm>
              <a:prstGeom prst="rect">
                <a:avLst/>
              </a:prstGeom>
            </p:spPr>
            <p:txBody>
              <a:bodyPr wrap="none" lIns="0" tIns="0" rIns="0" bIns="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Freestyle Script" pitchFamily="66" charset="0"/>
                  </a:rPr>
                  <a:t>50,000</a:t>
                </a:r>
              </a:p>
            </p:txBody>
          </p:sp>
          <p:sp>
            <p:nvSpPr>
              <p:cNvPr id="134" name="Text Box 23">
                <a:extLst>
                  <a:ext uri="{FF2B5EF4-FFF2-40B4-BE49-F238E27FC236}">
                    <a16:creationId xmlns:a16="http://schemas.microsoft.com/office/drawing/2014/main" id="{CD07499A-E95C-4242-A7A8-7940030F44EC}"/>
                  </a:ext>
                </a:extLst>
              </p:cNvPr>
              <p:cNvSpPr txBox="1">
                <a:spLocks noChangeArrowheads="1"/>
              </p:cNvSpPr>
              <p:nvPr/>
            </p:nvSpPr>
            <p:spPr bwMode="auto">
              <a:xfrm>
                <a:off x="6316955" y="2182735"/>
                <a:ext cx="331875" cy="4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Freestyle Script" pitchFamily="66" charset="0"/>
                    <a:ea typeface="Geneva" pitchFamily="32" charset="-128"/>
                  </a:rPr>
                  <a:t>x</a:t>
                </a:r>
              </a:p>
            </p:txBody>
          </p:sp>
          <p:sp>
            <p:nvSpPr>
              <p:cNvPr id="135" name="Text Box 23">
                <a:extLst>
                  <a:ext uri="{FF2B5EF4-FFF2-40B4-BE49-F238E27FC236}">
                    <a16:creationId xmlns:a16="http://schemas.microsoft.com/office/drawing/2014/main" id="{7C53CFB1-CE2E-48D2-AE50-EA886DF3514A}"/>
                  </a:ext>
                </a:extLst>
              </p:cNvPr>
              <p:cNvSpPr txBox="1">
                <a:spLocks noChangeArrowheads="1"/>
              </p:cNvSpPr>
              <p:nvPr/>
            </p:nvSpPr>
            <p:spPr bwMode="auto">
              <a:xfrm>
                <a:off x="6319377" y="2334360"/>
                <a:ext cx="331875" cy="4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Freestyle Script" pitchFamily="66" charset="0"/>
                    <a:ea typeface="Geneva" pitchFamily="32" charset="-128"/>
                  </a:rPr>
                  <a:t>x</a:t>
                </a:r>
              </a:p>
            </p:txBody>
          </p:sp>
          <p:sp>
            <p:nvSpPr>
              <p:cNvPr id="136" name="Text Box 23">
                <a:extLst>
                  <a:ext uri="{FF2B5EF4-FFF2-40B4-BE49-F238E27FC236}">
                    <a16:creationId xmlns:a16="http://schemas.microsoft.com/office/drawing/2014/main" id="{6740BEA2-944D-4637-A214-86E1267B6133}"/>
                  </a:ext>
                </a:extLst>
              </p:cNvPr>
              <p:cNvSpPr txBox="1">
                <a:spLocks noChangeArrowheads="1"/>
              </p:cNvSpPr>
              <p:nvPr/>
            </p:nvSpPr>
            <p:spPr bwMode="auto">
              <a:xfrm>
                <a:off x="6316886" y="2468520"/>
                <a:ext cx="331875" cy="4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Freestyle Script" pitchFamily="66" charset="0"/>
                    <a:ea typeface="Geneva" pitchFamily="32" charset="-128"/>
                  </a:rPr>
                  <a:t>x</a:t>
                </a:r>
              </a:p>
            </p:txBody>
          </p:sp>
          <p:sp>
            <p:nvSpPr>
              <p:cNvPr id="137" name="Text Box 23">
                <a:extLst>
                  <a:ext uri="{FF2B5EF4-FFF2-40B4-BE49-F238E27FC236}">
                    <a16:creationId xmlns:a16="http://schemas.microsoft.com/office/drawing/2014/main" id="{7BFF224F-D2B2-4CFA-B284-775B5C00AC5C}"/>
                  </a:ext>
                </a:extLst>
              </p:cNvPr>
              <p:cNvSpPr txBox="1">
                <a:spLocks noChangeArrowheads="1"/>
              </p:cNvSpPr>
              <p:nvPr/>
            </p:nvSpPr>
            <p:spPr bwMode="auto">
              <a:xfrm>
                <a:off x="6319458" y="2609803"/>
                <a:ext cx="331875" cy="4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Freestyle Script" pitchFamily="66" charset="0"/>
                    <a:ea typeface="Geneva" pitchFamily="32" charset="-128"/>
                  </a:rPr>
                  <a:t>x</a:t>
                </a:r>
              </a:p>
            </p:txBody>
          </p:sp>
          <p:sp>
            <p:nvSpPr>
              <p:cNvPr id="138" name="Text Box 23">
                <a:extLst>
                  <a:ext uri="{FF2B5EF4-FFF2-40B4-BE49-F238E27FC236}">
                    <a16:creationId xmlns:a16="http://schemas.microsoft.com/office/drawing/2014/main" id="{5F694B6C-7DED-4F02-8045-01FBEAB83E00}"/>
                  </a:ext>
                </a:extLst>
              </p:cNvPr>
              <p:cNvSpPr txBox="1">
                <a:spLocks noChangeArrowheads="1"/>
              </p:cNvSpPr>
              <p:nvPr/>
            </p:nvSpPr>
            <p:spPr bwMode="auto">
              <a:xfrm>
                <a:off x="6317117" y="2749413"/>
                <a:ext cx="331875" cy="4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Freestyle Script" pitchFamily="66" charset="0"/>
                    <a:ea typeface="Geneva" pitchFamily="32" charset="-128"/>
                  </a:rPr>
                  <a:t>x</a:t>
                </a:r>
              </a:p>
            </p:txBody>
          </p:sp>
          <p:sp>
            <p:nvSpPr>
              <p:cNvPr id="139" name="Text Box 23">
                <a:extLst>
                  <a:ext uri="{FF2B5EF4-FFF2-40B4-BE49-F238E27FC236}">
                    <a16:creationId xmlns:a16="http://schemas.microsoft.com/office/drawing/2014/main" id="{6B5B4E13-60C4-4202-B22B-589C94709823}"/>
                  </a:ext>
                </a:extLst>
              </p:cNvPr>
              <p:cNvSpPr txBox="1">
                <a:spLocks noChangeArrowheads="1"/>
              </p:cNvSpPr>
              <p:nvPr/>
            </p:nvSpPr>
            <p:spPr bwMode="auto">
              <a:xfrm>
                <a:off x="6320477" y="2882160"/>
                <a:ext cx="331875" cy="4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Freestyle Script" pitchFamily="66" charset="0"/>
                    <a:ea typeface="Geneva" pitchFamily="32" charset="-128"/>
                  </a:rPr>
                  <a:t>x</a:t>
                </a:r>
              </a:p>
            </p:txBody>
          </p:sp>
          <p:sp>
            <p:nvSpPr>
              <p:cNvPr id="140" name="Text Box 23">
                <a:extLst>
                  <a:ext uri="{FF2B5EF4-FFF2-40B4-BE49-F238E27FC236}">
                    <a16:creationId xmlns:a16="http://schemas.microsoft.com/office/drawing/2014/main" id="{F37181DE-B87A-4649-A7FC-4BF68EEFE348}"/>
                  </a:ext>
                </a:extLst>
              </p:cNvPr>
              <p:cNvSpPr txBox="1">
                <a:spLocks noChangeArrowheads="1"/>
              </p:cNvSpPr>
              <p:nvPr/>
            </p:nvSpPr>
            <p:spPr bwMode="auto">
              <a:xfrm>
                <a:off x="6319151" y="3027624"/>
                <a:ext cx="331875" cy="4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Freestyle Script" pitchFamily="66" charset="0"/>
                    <a:ea typeface="Geneva" pitchFamily="32" charset="-128"/>
                  </a:rPr>
                  <a:t>x</a:t>
                </a:r>
              </a:p>
            </p:txBody>
          </p:sp>
          <p:sp>
            <p:nvSpPr>
              <p:cNvPr id="141" name="Text Box 23">
                <a:extLst>
                  <a:ext uri="{FF2B5EF4-FFF2-40B4-BE49-F238E27FC236}">
                    <a16:creationId xmlns:a16="http://schemas.microsoft.com/office/drawing/2014/main" id="{C784515F-EAD2-4B9E-8D87-C91C6B844AC5}"/>
                  </a:ext>
                </a:extLst>
              </p:cNvPr>
              <p:cNvSpPr txBox="1">
                <a:spLocks noChangeArrowheads="1"/>
              </p:cNvSpPr>
              <p:nvPr/>
            </p:nvSpPr>
            <p:spPr bwMode="auto">
              <a:xfrm>
                <a:off x="6317759" y="3305355"/>
                <a:ext cx="331875" cy="4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Freestyle Script" pitchFamily="66" charset="0"/>
                    <a:ea typeface="Geneva" pitchFamily="32" charset="-128"/>
                  </a:rPr>
                  <a:t>x</a:t>
                </a:r>
              </a:p>
            </p:txBody>
          </p:sp>
          <p:sp>
            <p:nvSpPr>
              <p:cNvPr id="142" name="Text Box 23">
                <a:extLst>
                  <a:ext uri="{FF2B5EF4-FFF2-40B4-BE49-F238E27FC236}">
                    <a16:creationId xmlns:a16="http://schemas.microsoft.com/office/drawing/2014/main" id="{E5E6AD12-24A1-44A3-970F-722FED9FBA7A}"/>
                  </a:ext>
                </a:extLst>
              </p:cNvPr>
              <p:cNvSpPr txBox="1">
                <a:spLocks noChangeArrowheads="1"/>
              </p:cNvSpPr>
              <p:nvPr/>
            </p:nvSpPr>
            <p:spPr bwMode="auto">
              <a:xfrm>
                <a:off x="6319150" y="3727246"/>
                <a:ext cx="331875" cy="4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Freestyle Script" pitchFamily="66" charset="0"/>
                    <a:ea typeface="Geneva" pitchFamily="32" charset="-128"/>
                  </a:rPr>
                  <a:t>x</a:t>
                </a:r>
              </a:p>
            </p:txBody>
          </p:sp>
          <p:sp>
            <p:nvSpPr>
              <p:cNvPr id="143" name="Text Box 23">
                <a:extLst>
                  <a:ext uri="{FF2B5EF4-FFF2-40B4-BE49-F238E27FC236}">
                    <a16:creationId xmlns:a16="http://schemas.microsoft.com/office/drawing/2014/main" id="{A1208AD9-CD96-4966-8D59-C4CF48DF199A}"/>
                  </a:ext>
                </a:extLst>
              </p:cNvPr>
              <p:cNvSpPr txBox="1">
                <a:spLocks noChangeArrowheads="1"/>
              </p:cNvSpPr>
              <p:nvPr/>
            </p:nvSpPr>
            <p:spPr bwMode="auto">
              <a:xfrm>
                <a:off x="6325087" y="3861666"/>
                <a:ext cx="331875" cy="4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Freestyle Script" pitchFamily="66" charset="0"/>
                    <a:ea typeface="Geneva" pitchFamily="32" charset="-128"/>
                  </a:rPr>
                  <a:t>x</a:t>
                </a:r>
              </a:p>
            </p:txBody>
          </p:sp>
          <p:sp>
            <p:nvSpPr>
              <p:cNvPr id="144" name="Text Box 23">
                <a:extLst>
                  <a:ext uri="{FF2B5EF4-FFF2-40B4-BE49-F238E27FC236}">
                    <a16:creationId xmlns:a16="http://schemas.microsoft.com/office/drawing/2014/main" id="{5B6A34AC-16E7-48DF-B78F-3A35520C7F47}"/>
                  </a:ext>
                </a:extLst>
              </p:cNvPr>
              <p:cNvSpPr txBox="1">
                <a:spLocks noChangeArrowheads="1"/>
              </p:cNvSpPr>
              <p:nvPr/>
            </p:nvSpPr>
            <p:spPr bwMode="auto">
              <a:xfrm>
                <a:off x="6320182" y="4858800"/>
                <a:ext cx="331875" cy="4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Freestyle Script" pitchFamily="66" charset="0"/>
                    <a:ea typeface="Geneva" pitchFamily="32" charset="-128"/>
                  </a:rPr>
                  <a:t>x</a:t>
                </a:r>
              </a:p>
            </p:txBody>
          </p:sp>
          <p:sp>
            <p:nvSpPr>
              <p:cNvPr id="145" name="Text Box 23">
                <a:extLst>
                  <a:ext uri="{FF2B5EF4-FFF2-40B4-BE49-F238E27FC236}">
                    <a16:creationId xmlns:a16="http://schemas.microsoft.com/office/drawing/2014/main" id="{5A8BA487-7CA7-42D3-A95F-40A6E168C26A}"/>
                  </a:ext>
                </a:extLst>
              </p:cNvPr>
              <p:cNvSpPr txBox="1">
                <a:spLocks noChangeArrowheads="1"/>
              </p:cNvSpPr>
              <p:nvPr/>
            </p:nvSpPr>
            <p:spPr bwMode="auto">
              <a:xfrm>
                <a:off x="6322861" y="4989182"/>
                <a:ext cx="331875" cy="4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Freestyle Script" pitchFamily="66" charset="0"/>
                    <a:ea typeface="Geneva" pitchFamily="32" charset="-128"/>
                  </a:rPr>
                  <a:t>x</a:t>
                </a:r>
              </a:p>
            </p:txBody>
          </p:sp>
          <p:sp>
            <p:nvSpPr>
              <p:cNvPr id="146" name="Text Box 23">
                <a:extLst>
                  <a:ext uri="{FF2B5EF4-FFF2-40B4-BE49-F238E27FC236}">
                    <a16:creationId xmlns:a16="http://schemas.microsoft.com/office/drawing/2014/main" id="{42007F07-CC96-4CF4-A03A-E75BC797E1A5}"/>
                  </a:ext>
                </a:extLst>
              </p:cNvPr>
              <p:cNvSpPr txBox="1">
                <a:spLocks noChangeArrowheads="1"/>
              </p:cNvSpPr>
              <p:nvPr/>
            </p:nvSpPr>
            <p:spPr bwMode="auto">
              <a:xfrm>
                <a:off x="6325005" y="4715012"/>
                <a:ext cx="331875" cy="4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Freestyle Script" pitchFamily="66" charset="0"/>
                    <a:ea typeface="Geneva" pitchFamily="32" charset="-128"/>
                  </a:rPr>
                  <a:t>x</a:t>
                </a:r>
              </a:p>
            </p:txBody>
          </p:sp>
          <p:sp>
            <p:nvSpPr>
              <p:cNvPr id="147" name="Text Box 23">
                <a:extLst>
                  <a:ext uri="{FF2B5EF4-FFF2-40B4-BE49-F238E27FC236}">
                    <a16:creationId xmlns:a16="http://schemas.microsoft.com/office/drawing/2014/main" id="{77C4E003-47FD-498F-BE76-4027614ACFE5}"/>
                  </a:ext>
                </a:extLst>
              </p:cNvPr>
              <p:cNvSpPr txBox="1">
                <a:spLocks noChangeArrowheads="1"/>
              </p:cNvSpPr>
              <p:nvPr/>
            </p:nvSpPr>
            <p:spPr bwMode="auto">
              <a:xfrm>
                <a:off x="6320326" y="3171068"/>
                <a:ext cx="331875" cy="4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Freestyle Script" pitchFamily="66" charset="0"/>
                    <a:ea typeface="Geneva" pitchFamily="32" charset="-128"/>
                  </a:rPr>
                  <a:t>x</a:t>
                </a:r>
              </a:p>
            </p:txBody>
          </p:sp>
          <p:sp>
            <p:nvSpPr>
              <p:cNvPr id="148" name="Rectangle 147">
                <a:extLst>
                  <a:ext uri="{FF2B5EF4-FFF2-40B4-BE49-F238E27FC236}">
                    <a16:creationId xmlns:a16="http://schemas.microsoft.com/office/drawing/2014/main" id="{2A585923-5716-4920-BBC3-30780C8DA8B9}"/>
                  </a:ext>
                </a:extLst>
              </p:cNvPr>
              <p:cNvSpPr/>
              <p:nvPr/>
            </p:nvSpPr>
            <p:spPr>
              <a:xfrm>
                <a:off x="5946342" y="4212392"/>
                <a:ext cx="256480" cy="184666"/>
              </a:xfrm>
              <a:prstGeom prst="rect">
                <a:avLst/>
              </a:prstGeom>
            </p:spPr>
            <p:txBody>
              <a:bodyPr wrap="none" lIns="0" tIns="0" rIns="0" bIns="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Freestyle Script" pitchFamily="66" charset="0"/>
                  </a:rPr>
                  <a:t>1,500</a:t>
                </a:r>
              </a:p>
            </p:txBody>
          </p:sp>
        </p:grpSp>
      </p:grpSp>
      <p:grpSp>
        <p:nvGrpSpPr>
          <p:cNvPr id="149" name="Group 148">
            <a:extLst>
              <a:ext uri="{FF2B5EF4-FFF2-40B4-BE49-F238E27FC236}">
                <a16:creationId xmlns:a16="http://schemas.microsoft.com/office/drawing/2014/main" id="{637EADFE-630A-4140-B261-89E47BD77FFD}"/>
              </a:ext>
            </a:extLst>
          </p:cNvPr>
          <p:cNvGrpSpPr/>
          <p:nvPr/>
        </p:nvGrpSpPr>
        <p:grpSpPr>
          <a:xfrm>
            <a:off x="3323709" y="1346200"/>
            <a:ext cx="3941064" cy="4310437"/>
            <a:chOff x="4073716" y="964818"/>
            <a:chExt cx="3941064" cy="4310437"/>
          </a:xfrm>
        </p:grpSpPr>
        <p:sp>
          <p:nvSpPr>
            <p:cNvPr id="150" name="Rectangle 149">
              <a:extLst>
                <a:ext uri="{FF2B5EF4-FFF2-40B4-BE49-F238E27FC236}">
                  <a16:creationId xmlns:a16="http://schemas.microsoft.com/office/drawing/2014/main" id="{25752C9B-7D19-4ACB-8422-45E7B7718791}"/>
                </a:ext>
              </a:extLst>
            </p:cNvPr>
            <p:cNvSpPr/>
            <p:nvPr/>
          </p:nvSpPr>
          <p:spPr bwMode="auto">
            <a:xfrm>
              <a:off x="4876800" y="4640255"/>
              <a:ext cx="2990850" cy="635000"/>
            </a:xfrm>
            <a:prstGeom prst="rect">
              <a:avLst/>
            </a:prstGeom>
            <a:noFill/>
            <a:ln w="38100" cap="flat" cmpd="sng" algn="ctr">
              <a:solidFill>
                <a:srgbClr val="797979"/>
              </a:solidFill>
              <a:prstDash val="solid"/>
              <a:miter lim="800000"/>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3000" b="1" i="0" u="none" strike="noStrike" kern="0" cap="none" spc="0" normalizeH="0" baseline="0" noProof="0" dirty="0">
                <a:ln>
                  <a:noFill/>
                </a:ln>
                <a:solidFill>
                  <a:srgbClr val="004FA6"/>
                </a:solidFill>
                <a:effectLst/>
                <a:uLnTx/>
                <a:uFillTx/>
                <a:latin typeface="TradeGothic CondEighteen" pitchFamily="34" charset="0"/>
              </a:endParaRPr>
            </a:p>
          </p:txBody>
        </p:sp>
        <p:sp>
          <p:nvSpPr>
            <p:cNvPr id="151" name="TextBox 150">
              <a:extLst>
                <a:ext uri="{FF2B5EF4-FFF2-40B4-BE49-F238E27FC236}">
                  <a16:creationId xmlns:a16="http://schemas.microsoft.com/office/drawing/2014/main" id="{7B01A216-243A-4CB1-84B4-2A72D855F593}"/>
                </a:ext>
              </a:extLst>
            </p:cNvPr>
            <p:cNvSpPr txBox="1"/>
            <p:nvPr/>
          </p:nvSpPr>
          <p:spPr>
            <a:xfrm>
              <a:off x="4073716" y="964818"/>
              <a:ext cx="3941064" cy="261610"/>
            </a:xfrm>
            <a:prstGeom prst="rect">
              <a:avLst/>
            </a:prstGeom>
            <a:solidFill>
              <a:srgbClr val="797979"/>
            </a:solidFill>
            <a:ln w="19050">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FFFFFF"/>
                  </a:solidFill>
                  <a:effectLst/>
                  <a:uLnTx/>
                  <a:uFillTx/>
                </a:rPr>
                <a:t>Discretionary Expenses</a:t>
              </a:r>
            </a:p>
          </p:txBody>
        </p:sp>
      </p:grpSp>
    </p:spTree>
    <p:extLst>
      <p:ext uri="{BB962C8B-B14F-4D97-AF65-F5344CB8AC3E}">
        <p14:creationId xmlns:p14="http://schemas.microsoft.com/office/powerpoint/2010/main" val="211444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3">
            <a:extLst>
              <a:ext uri="{FF2B5EF4-FFF2-40B4-BE49-F238E27FC236}">
                <a16:creationId xmlns:a16="http://schemas.microsoft.com/office/drawing/2014/main" id="{0A921E9B-4C66-4A9D-8264-B8FBF9C3C6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648868" y="1351124"/>
            <a:ext cx="5837459" cy="4510764"/>
          </a:xfrm>
          <a:prstGeom prst="rect">
            <a:avLst/>
          </a:prstGeom>
          <a:solidFill>
            <a:srgbClr val="FFFFFF"/>
          </a:solidFill>
          <a:ln w="3175">
            <a:solidFill>
              <a:srgbClr val="FFFFFF">
                <a:lumMod val="75000"/>
              </a:srgbClr>
            </a:solidFill>
            <a:miter lim="800000"/>
          </a:ln>
          <a:effectLst>
            <a:outerShdw blurRad="152400" dist="38100" dir="2700000" algn="tl" rotWithShape="0">
              <a:srgbClr val="000000">
                <a:lumMod val="75000"/>
                <a:lumOff val="25000"/>
                <a:alpha val="40000"/>
              </a:srgbClr>
            </a:outerShdw>
          </a:effectLst>
          <a:extLst/>
        </p:spPr>
      </p:pic>
      <p:grpSp>
        <p:nvGrpSpPr>
          <p:cNvPr id="65" name="Group 64">
            <a:extLst>
              <a:ext uri="{FF2B5EF4-FFF2-40B4-BE49-F238E27FC236}">
                <a16:creationId xmlns:a16="http://schemas.microsoft.com/office/drawing/2014/main" id="{8B7276DE-B89E-43E8-8557-6815FB72FC86}"/>
              </a:ext>
            </a:extLst>
          </p:cNvPr>
          <p:cNvGrpSpPr/>
          <p:nvPr/>
        </p:nvGrpSpPr>
        <p:grpSpPr>
          <a:xfrm>
            <a:off x="6742991" y="1485666"/>
            <a:ext cx="1598476" cy="726572"/>
            <a:chOff x="5831783" y="1758336"/>
            <a:chExt cx="1598476" cy="726572"/>
          </a:xfrm>
        </p:grpSpPr>
        <p:sp>
          <p:nvSpPr>
            <p:cNvPr id="66" name="Text Box 20">
              <a:extLst>
                <a:ext uri="{FF2B5EF4-FFF2-40B4-BE49-F238E27FC236}">
                  <a16:creationId xmlns:a16="http://schemas.microsoft.com/office/drawing/2014/main" id="{24624DF4-3A45-45C9-B86B-AE1A5BC0BE76}"/>
                </a:ext>
              </a:extLst>
            </p:cNvPr>
            <p:cNvSpPr txBox="1">
              <a:spLocks noChangeArrowheads="1"/>
            </p:cNvSpPr>
            <p:nvPr/>
          </p:nvSpPr>
          <p:spPr bwMode="auto">
            <a:xfrm>
              <a:off x="5849184" y="1758336"/>
              <a:ext cx="72006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eaLnBrk="1" hangingPunct="1"/>
              <a:r>
                <a:rPr lang="en-US" sz="1050" b="1" dirty="0">
                  <a:solidFill>
                    <a:srgbClr val="000000"/>
                  </a:solidFill>
                  <a:latin typeface="Freestyle Script" pitchFamily="66" charset="0"/>
                </a:rPr>
                <a:t>Ben Templeton</a:t>
              </a:r>
            </a:p>
          </p:txBody>
        </p:sp>
        <p:sp>
          <p:nvSpPr>
            <p:cNvPr id="67" name="Text Box 20">
              <a:extLst>
                <a:ext uri="{FF2B5EF4-FFF2-40B4-BE49-F238E27FC236}">
                  <a16:creationId xmlns:a16="http://schemas.microsoft.com/office/drawing/2014/main" id="{D3EC065A-3EDB-4D6B-9C90-2E208375439B}"/>
                </a:ext>
              </a:extLst>
            </p:cNvPr>
            <p:cNvSpPr txBox="1">
              <a:spLocks noChangeArrowheads="1"/>
            </p:cNvSpPr>
            <p:nvPr/>
          </p:nvSpPr>
          <p:spPr bwMode="auto">
            <a:xfrm>
              <a:off x="5837978" y="1916563"/>
              <a:ext cx="553357"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eaLnBrk="1" hangingPunct="1"/>
              <a:r>
                <a:rPr lang="en-US" sz="1050" b="1" dirty="0">
                  <a:solidFill>
                    <a:srgbClr val="000000"/>
                  </a:solidFill>
                  <a:latin typeface="Freestyle Script" pitchFamily="66" charset="0"/>
                </a:rPr>
                <a:t>10/23/18</a:t>
              </a:r>
            </a:p>
          </p:txBody>
        </p:sp>
        <p:sp>
          <p:nvSpPr>
            <p:cNvPr id="68" name="Text Box 20">
              <a:extLst>
                <a:ext uri="{FF2B5EF4-FFF2-40B4-BE49-F238E27FC236}">
                  <a16:creationId xmlns:a16="http://schemas.microsoft.com/office/drawing/2014/main" id="{59ADA1EE-8F7B-4034-B802-FC29295E0C4D}"/>
                </a:ext>
              </a:extLst>
            </p:cNvPr>
            <p:cNvSpPr txBox="1">
              <a:spLocks noChangeArrowheads="1"/>
            </p:cNvSpPr>
            <p:nvPr/>
          </p:nvSpPr>
          <p:spPr bwMode="auto">
            <a:xfrm>
              <a:off x="6767097" y="1913454"/>
              <a:ext cx="553357"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eaLnBrk="1" hangingPunct="1"/>
              <a:r>
                <a:rPr lang="en-US" sz="1050" b="1" dirty="0">
                  <a:solidFill>
                    <a:srgbClr val="000000"/>
                  </a:solidFill>
                  <a:latin typeface="Freestyle Script" pitchFamily="66" charset="0"/>
                </a:rPr>
                <a:t>10/23/19</a:t>
              </a:r>
            </a:p>
          </p:txBody>
        </p:sp>
        <p:sp>
          <p:nvSpPr>
            <p:cNvPr id="69" name="Text Box 20">
              <a:extLst>
                <a:ext uri="{FF2B5EF4-FFF2-40B4-BE49-F238E27FC236}">
                  <a16:creationId xmlns:a16="http://schemas.microsoft.com/office/drawing/2014/main" id="{D77BB565-9981-4879-84B2-7259843F6684}"/>
                </a:ext>
              </a:extLst>
            </p:cNvPr>
            <p:cNvSpPr txBox="1">
              <a:spLocks noChangeArrowheads="1"/>
            </p:cNvSpPr>
            <p:nvPr/>
          </p:nvSpPr>
          <p:spPr bwMode="auto">
            <a:xfrm>
              <a:off x="5842221" y="2068619"/>
              <a:ext cx="55496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eaLnBrk="1" hangingPunct="1"/>
              <a:r>
                <a:rPr lang="en-US" sz="1050" b="1" dirty="0">
                  <a:solidFill>
                    <a:srgbClr val="000000"/>
                  </a:solidFill>
                  <a:latin typeface="Freestyle Script" pitchFamily="66" charset="0"/>
                </a:rPr>
                <a:t>Joe Smith</a:t>
              </a:r>
            </a:p>
          </p:txBody>
        </p:sp>
        <p:sp>
          <p:nvSpPr>
            <p:cNvPr id="70" name="Text Box 20">
              <a:extLst>
                <a:ext uri="{FF2B5EF4-FFF2-40B4-BE49-F238E27FC236}">
                  <a16:creationId xmlns:a16="http://schemas.microsoft.com/office/drawing/2014/main" id="{92A115E3-EB68-411E-839E-5515696A5A59}"/>
                </a:ext>
              </a:extLst>
            </p:cNvPr>
            <p:cNvSpPr txBox="1">
              <a:spLocks noChangeArrowheads="1"/>
            </p:cNvSpPr>
            <p:nvPr/>
          </p:nvSpPr>
          <p:spPr bwMode="auto">
            <a:xfrm>
              <a:off x="5831783" y="2230992"/>
              <a:ext cx="46038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eaLnBrk="1" hangingPunct="1"/>
              <a:r>
                <a:rPr lang="en-US" sz="1050" b="1" dirty="0">
                  <a:solidFill>
                    <a:srgbClr val="000000"/>
                  </a:solidFill>
                  <a:latin typeface="Freestyle Script" pitchFamily="66" charset="0"/>
                </a:rPr>
                <a:t>1/1/20</a:t>
              </a:r>
            </a:p>
          </p:txBody>
        </p:sp>
        <p:sp>
          <p:nvSpPr>
            <p:cNvPr id="71" name="Text Box 20">
              <a:extLst>
                <a:ext uri="{FF2B5EF4-FFF2-40B4-BE49-F238E27FC236}">
                  <a16:creationId xmlns:a16="http://schemas.microsoft.com/office/drawing/2014/main" id="{EEEC9051-1459-4DE1-BEB0-30D740AD15CD}"/>
                </a:ext>
              </a:extLst>
            </p:cNvPr>
            <p:cNvSpPr txBox="1">
              <a:spLocks noChangeArrowheads="1"/>
            </p:cNvSpPr>
            <p:nvPr/>
          </p:nvSpPr>
          <p:spPr bwMode="auto">
            <a:xfrm>
              <a:off x="6657290" y="2073208"/>
              <a:ext cx="7729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eaLnBrk="1" hangingPunct="1"/>
              <a:r>
                <a:rPr lang="en-US" sz="1000" b="1" dirty="0">
                  <a:solidFill>
                    <a:srgbClr val="000000"/>
                  </a:solidFill>
                  <a:latin typeface="Freestyle Script" pitchFamily="66" charset="0"/>
                </a:rPr>
                <a:t>(123) 456-7890</a:t>
              </a:r>
            </a:p>
          </p:txBody>
        </p:sp>
      </p:grpSp>
      <p:sp>
        <p:nvSpPr>
          <p:cNvPr id="72" name="Rectangle 71">
            <a:extLst>
              <a:ext uri="{FF2B5EF4-FFF2-40B4-BE49-F238E27FC236}">
                <a16:creationId xmlns:a16="http://schemas.microsoft.com/office/drawing/2014/main" id="{768D47F1-06C1-437C-AE46-3C090D746ACF}"/>
              </a:ext>
            </a:extLst>
          </p:cNvPr>
          <p:cNvSpPr/>
          <p:nvPr/>
        </p:nvSpPr>
        <p:spPr bwMode="auto">
          <a:xfrm flipH="1" flipV="1">
            <a:off x="2655418" y="1342821"/>
            <a:ext cx="5804559" cy="4513961"/>
          </a:xfrm>
          <a:prstGeom prst="rect">
            <a:avLst/>
          </a:prstGeom>
          <a:solidFill>
            <a:srgbClr val="FFFFFF">
              <a:alpha val="7490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600" b="1" i="0" u="none" strike="noStrike" kern="0" cap="none" spc="0" normalizeH="0" baseline="0" noProof="0">
              <a:ln>
                <a:noFill/>
              </a:ln>
              <a:solidFill>
                <a:srgbClr val="000000"/>
              </a:solidFill>
              <a:effectLst/>
              <a:uLnTx/>
              <a:uFillTx/>
            </a:endParaRPr>
          </a:p>
        </p:txBody>
      </p:sp>
      <p:sp>
        <p:nvSpPr>
          <p:cNvPr id="2" name="Text Placeholder 1">
            <a:extLst>
              <a:ext uri="{FF2B5EF4-FFF2-40B4-BE49-F238E27FC236}">
                <a16:creationId xmlns:a16="http://schemas.microsoft.com/office/drawing/2014/main" id="{F457AF19-AF30-4ED4-896D-4328B353221C}"/>
              </a:ext>
            </a:extLst>
          </p:cNvPr>
          <p:cNvSpPr>
            <a:spLocks noGrp="1"/>
          </p:cNvSpPr>
          <p:nvPr>
            <p:ph type="body" sz="quarter" idx="26"/>
          </p:nvPr>
        </p:nvSpPr>
        <p:spPr>
          <a:xfrm>
            <a:off x="274320" y="6338352"/>
            <a:ext cx="8595360" cy="153888"/>
          </a:xfrm>
        </p:spPr>
        <p:txBody>
          <a:bodyPr/>
          <a:lstStyle/>
          <a:p>
            <a:endParaRPr lang="en-US" dirty="0"/>
          </a:p>
        </p:txBody>
      </p:sp>
      <p:sp>
        <p:nvSpPr>
          <p:cNvPr id="4" name="Slide Number Placeholder 3">
            <a:extLst>
              <a:ext uri="{FF2B5EF4-FFF2-40B4-BE49-F238E27FC236}">
                <a16:creationId xmlns:a16="http://schemas.microsoft.com/office/drawing/2014/main" id="{0A92DB29-EA8E-44F8-B09E-76632149EA02}"/>
              </a:ext>
            </a:extLst>
          </p:cNvPr>
          <p:cNvSpPr>
            <a:spLocks noGrp="1"/>
          </p:cNvSpPr>
          <p:nvPr>
            <p:ph type="sldNum" sz="quarter" idx="10"/>
          </p:nvPr>
        </p:nvSpPr>
        <p:spPr/>
        <p:txBody>
          <a:bodyPr/>
          <a:lstStyle/>
          <a:p>
            <a:fld id="{8DEE4CCE-E124-4EEF-808B-DF88997C2318}" type="slidenum">
              <a:rPr lang="en-US" smtClean="0"/>
              <a:t>35</a:t>
            </a:fld>
            <a:endParaRPr lang="en-US" dirty="0"/>
          </a:p>
        </p:txBody>
      </p:sp>
      <p:sp>
        <p:nvSpPr>
          <p:cNvPr id="5" name="Title 4">
            <a:extLst>
              <a:ext uri="{FF2B5EF4-FFF2-40B4-BE49-F238E27FC236}">
                <a16:creationId xmlns:a16="http://schemas.microsoft.com/office/drawing/2014/main" id="{CA24FC74-62FA-4623-8FF4-22C3D4AD2060}"/>
              </a:ext>
            </a:extLst>
          </p:cNvPr>
          <p:cNvSpPr>
            <a:spLocks noGrp="1"/>
          </p:cNvSpPr>
          <p:nvPr>
            <p:ph type="title"/>
          </p:nvPr>
        </p:nvSpPr>
        <p:spPr/>
        <p:txBody>
          <a:bodyPr/>
          <a:lstStyle/>
          <a:p>
            <a:r>
              <a:rPr kumimoji="1" lang="en-US" dirty="0">
                <a:solidFill>
                  <a:srgbClr val="005598"/>
                </a:solidFill>
                <a:ea typeface="Geneva" pitchFamily="80" charset="-128"/>
                <a:cs typeface="Geneva" pitchFamily="80" charset="-128"/>
              </a:rPr>
              <a:t>Hypothetical Case Study</a:t>
            </a:r>
            <a:br>
              <a:rPr kumimoji="1" lang="en-US" dirty="0">
                <a:solidFill>
                  <a:srgbClr val="005598"/>
                </a:solidFill>
                <a:ea typeface="Geneva" pitchFamily="80" charset="-128"/>
                <a:cs typeface="Geneva" pitchFamily="80" charset="-128"/>
              </a:rPr>
            </a:br>
            <a:endParaRPr lang="en-US" dirty="0"/>
          </a:p>
        </p:txBody>
      </p:sp>
      <p:sp>
        <p:nvSpPr>
          <p:cNvPr id="7" name="Rectangle 3">
            <a:extLst>
              <a:ext uri="{FF2B5EF4-FFF2-40B4-BE49-F238E27FC236}">
                <a16:creationId xmlns:a16="http://schemas.microsoft.com/office/drawing/2014/main" id="{038CD5F5-9846-4EAF-A6FB-0F9EDA14810C}"/>
              </a:ext>
            </a:extLst>
          </p:cNvPr>
          <p:cNvSpPr txBox="1">
            <a:spLocks noChangeArrowheads="1"/>
          </p:cNvSpPr>
          <p:nvPr/>
        </p:nvSpPr>
        <p:spPr bwMode="gray">
          <a:xfrm>
            <a:off x="234925" y="2470509"/>
            <a:ext cx="2056099" cy="42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198438" indent="-198438" algn="l" rtl="0" eaLnBrk="0" fontAlgn="base" hangingPunct="0">
              <a:spcBef>
                <a:spcPct val="0"/>
              </a:spcBef>
              <a:spcAft>
                <a:spcPct val="25000"/>
              </a:spcAft>
              <a:buClr>
                <a:srgbClr val="E3781E"/>
              </a:buClr>
              <a:buSzPct val="115000"/>
              <a:buChar char="•"/>
              <a:defRPr sz="2400">
                <a:solidFill>
                  <a:srgbClr val="000000"/>
                </a:solidFill>
                <a:latin typeface="+mn-lt"/>
                <a:ea typeface="ＭＳ Ｐゴシック" charset="0"/>
                <a:cs typeface="Geneva" charset="-128"/>
              </a:defRPr>
            </a:lvl1pPr>
            <a:lvl2pPr marL="742950" indent="-285750" algn="l" rtl="0" eaLnBrk="0" fontAlgn="base" hangingPunct="0">
              <a:spcBef>
                <a:spcPct val="0"/>
              </a:spcBef>
              <a:spcAft>
                <a:spcPct val="25000"/>
              </a:spcAft>
              <a:buSzPct val="115000"/>
              <a:buChar char="–"/>
              <a:defRPr sz="2200">
                <a:solidFill>
                  <a:srgbClr val="000000"/>
                </a:solidFill>
                <a:latin typeface="+mn-lt"/>
                <a:ea typeface="Geneva" charset="-128"/>
                <a:cs typeface="Geneva" charset="-128"/>
              </a:defRPr>
            </a:lvl2pPr>
            <a:lvl3pPr marL="1143000" indent="-228600" algn="l" rtl="0" eaLnBrk="0" fontAlgn="base" hangingPunct="0">
              <a:spcBef>
                <a:spcPct val="20000"/>
              </a:spcBef>
              <a:spcAft>
                <a:spcPct val="0"/>
              </a:spcAft>
              <a:buChar char="•"/>
              <a:defRPr sz="2000">
                <a:solidFill>
                  <a:srgbClr val="000000"/>
                </a:solidFill>
                <a:latin typeface="+mn-lt"/>
                <a:ea typeface="Geneva" charset="-128"/>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Geneva" charset="-128"/>
              </a:defRPr>
            </a:lvl6pPr>
            <a:lvl7pPr marL="2971800" indent="-228600" algn="l" rtl="0" fontAlgn="base">
              <a:spcBef>
                <a:spcPct val="20000"/>
              </a:spcBef>
              <a:spcAft>
                <a:spcPct val="0"/>
              </a:spcAft>
              <a:buChar char="»"/>
              <a:defRPr sz="2000">
                <a:solidFill>
                  <a:schemeClr val="tx1"/>
                </a:solidFill>
                <a:latin typeface="+mn-lt"/>
                <a:ea typeface="Geneva" charset="-128"/>
              </a:defRPr>
            </a:lvl7pPr>
            <a:lvl8pPr marL="3429000" indent="-228600" algn="l" rtl="0" fontAlgn="base">
              <a:spcBef>
                <a:spcPct val="20000"/>
              </a:spcBef>
              <a:spcAft>
                <a:spcPct val="0"/>
              </a:spcAft>
              <a:buChar char="»"/>
              <a:defRPr sz="2000">
                <a:solidFill>
                  <a:schemeClr val="tx1"/>
                </a:solidFill>
                <a:latin typeface="+mn-lt"/>
                <a:ea typeface="Geneva" charset="-128"/>
              </a:defRPr>
            </a:lvl8pPr>
            <a:lvl9pPr marL="3886200" indent="-228600" algn="l" rtl="0" fontAlgn="base">
              <a:spcBef>
                <a:spcPct val="20000"/>
              </a:spcBef>
              <a:spcAft>
                <a:spcPct val="0"/>
              </a:spcAft>
              <a:buChar char="»"/>
              <a:defRPr sz="2000">
                <a:solidFill>
                  <a:schemeClr val="tx1"/>
                </a:solidFill>
                <a:latin typeface="+mn-lt"/>
                <a:ea typeface="Geneva" charset="-128"/>
              </a:defRPr>
            </a:lvl9pPr>
          </a:lstStyle>
          <a:p>
            <a:pPr marL="0" indent="0" eaLnBrk="1" hangingPunct="1">
              <a:spcAft>
                <a:spcPct val="0"/>
              </a:spcAft>
              <a:buClrTx/>
              <a:buSzTx/>
              <a:buFontTx/>
              <a:buNone/>
            </a:pPr>
            <a:r>
              <a:rPr lang="en-US" sz="1600" dirty="0">
                <a:ea typeface="Geneva" pitchFamily="32" charset="-128"/>
              </a:rPr>
              <a:t>Benjamin Templeton</a:t>
            </a:r>
          </a:p>
        </p:txBody>
      </p:sp>
      <p:pic>
        <p:nvPicPr>
          <p:cNvPr id="8" name="Picture 7">
            <a:extLst>
              <a:ext uri="{FF2B5EF4-FFF2-40B4-BE49-F238E27FC236}">
                <a16:creationId xmlns:a16="http://schemas.microsoft.com/office/drawing/2014/main" id="{BCF46C53-1116-4B43-A90C-3321577C5D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138" y="1355313"/>
            <a:ext cx="1593410" cy="1057274"/>
          </a:xfrm>
          <a:prstGeom prst="rect">
            <a:avLst/>
          </a:prstGeom>
          <a:ln w="25400">
            <a:noFill/>
          </a:ln>
        </p:spPr>
      </p:pic>
      <p:sp>
        <p:nvSpPr>
          <p:cNvPr id="25" name="Text Placeholder 5">
            <a:extLst>
              <a:ext uri="{FF2B5EF4-FFF2-40B4-BE49-F238E27FC236}">
                <a16:creationId xmlns:a16="http://schemas.microsoft.com/office/drawing/2014/main" id="{F93442A8-29E1-4B78-A334-AF79390DD20C}"/>
              </a:ext>
            </a:extLst>
          </p:cNvPr>
          <p:cNvSpPr txBox="1">
            <a:spLocks/>
          </p:cNvSpPr>
          <p:nvPr/>
        </p:nvSpPr>
        <p:spPr>
          <a:xfrm>
            <a:off x="274320" y="559666"/>
            <a:ext cx="6400800" cy="365760"/>
          </a:xfrm>
          <a:prstGeom prst="rect">
            <a:avLst/>
          </a:prstGeom>
        </p:spPr>
        <p:txBody>
          <a:bodyPr l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pl-PL" sz="2000" dirty="0"/>
              <a:t>Personal Assessment</a:t>
            </a:r>
            <a:endParaRPr lang="en-US" sz="2000" dirty="0"/>
          </a:p>
        </p:txBody>
      </p:sp>
      <p:sp>
        <p:nvSpPr>
          <p:cNvPr id="73" name="Rectangle 72">
            <a:extLst>
              <a:ext uri="{FF2B5EF4-FFF2-40B4-BE49-F238E27FC236}">
                <a16:creationId xmlns:a16="http://schemas.microsoft.com/office/drawing/2014/main" id="{FC23EF03-ACBC-41BF-A5E2-5F43E2B868A6}"/>
              </a:ext>
            </a:extLst>
          </p:cNvPr>
          <p:cNvSpPr/>
          <p:nvPr/>
        </p:nvSpPr>
        <p:spPr>
          <a:xfrm>
            <a:off x="8060339" y="2864866"/>
            <a:ext cx="65" cy="184666"/>
          </a:xfrm>
          <a:prstGeom prst="rect">
            <a:avLst/>
          </a:prstGeom>
        </p:spPr>
        <p:txBody>
          <a:bodyPr wrap="none" lIns="0" tIns="0" rIns="0" bIns="0">
            <a:spAutoFit/>
          </a:bodyPr>
          <a:lstStyle/>
          <a:p>
            <a:pPr algn="r"/>
            <a:endParaRPr lang="en-US" sz="1200" b="1" dirty="0">
              <a:solidFill>
                <a:srgbClr val="000000"/>
              </a:solidFill>
              <a:latin typeface="Freestyle Script" pitchFamily="66" charset="0"/>
            </a:endParaRPr>
          </a:p>
        </p:txBody>
      </p:sp>
      <p:pic>
        <p:nvPicPr>
          <p:cNvPr id="74" name="Picture 3">
            <a:extLst>
              <a:ext uri="{FF2B5EF4-FFF2-40B4-BE49-F238E27FC236}">
                <a16:creationId xmlns:a16="http://schemas.microsoft.com/office/drawing/2014/main" id="{3BCC93E0-281A-4FC2-8B2B-1243F18CEA8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667068" y="2269711"/>
            <a:ext cx="1624491" cy="3262409"/>
          </a:xfrm>
          <a:prstGeom prst="rect">
            <a:avLst/>
          </a:prstGeom>
          <a:solidFill>
            <a:srgbClr val="FFFFFF"/>
          </a:solidFill>
          <a:ln w="3175">
            <a:solidFill>
              <a:srgbClr val="FFFFFF">
                <a:lumMod val="75000"/>
              </a:srgbClr>
            </a:solidFill>
            <a:miter lim="800000"/>
          </a:ln>
          <a:effectLst/>
          <a:extLst/>
        </p:spPr>
      </p:pic>
      <p:sp>
        <p:nvSpPr>
          <p:cNvPr id="75" name="Rectangle 74">
            <a:extLst>
              <a:ext uri="{FF2B5EF4-FFF2-40B4-BE49-F238E27FC236}">
                <a16:creationId xmlns:a16="http://schemas.microsoft.com/office/drawing/2014/main" id="{96D69765-FCFC-4AD3-85DC-9699895F1B43}"/>
              </a:ext>
            </a:extLst>
          </p:cNvPr>
          <p:cNvSpPr/>
          <p:nvPr/>
        </p:nvSpPr>
        <p:spPr>
          <a:xfrm>
            <a:off x="7587038" y="2160886"/>
            <a:ext cx="65" cy="215444"/>
          </a:xfrm>
          <a:prstGeom prst="rect">
            <a:avLst/>
          </a:prstGeom>
        </p:spPr>
        <p:txBody>
          <a:bodyPr wrap="none" lIns="0" tIns="0" rIns="0" bIns="0">
            <a:spAutoFit/>
          </a:bodyPr>
          <a:lstStyle/>
          <a:p>
            <a:pPr algn="r"/>
            <a:endParaRPr lang="en-US" sz="1400" b="1" dirty="0">
              <a:solidFill>
                <a:srgbClr val="000000"/>
              </a:solidFill>
              <a:latin typeface="Freestyle Script" pitchFamily="66" charset="0"/>
            </a:endParaRPr>
          </a:p>
        </p:txBody>
      </p:sp>
      <p:grpSp>
        <p:nvGrpSpPr>
          <p:cNvPr id="76" name="Group 75">
            <a:extLst>
              <a:ext uri="{FF2B5EF4-FFF2-40B4-BE49-F238E27FC236}">
                <a16:creationId xmlns:a16="http://schemas.microsoft.com/office/drawing/2014/main" id="{58297969-6281-4E44-A291-CC1484B329DF}"/>
              </a:ext>
            </a:extLst>
          </p:cNvPr>
          <p:cNvGrpSpPr/>
          <p:nvPr/>
        </p:nvGrpSpPr>
        <p:grpSpPr>
          <a:xfrm>
            <a:off x="7663373" y="2839315"/>
            <a:ext cx="369481" cy="1425957"/>
            <a:chOff x="7663373" y="2839315"/>
            <a:chExt cx="369481" cy="1425957"/>
          </a:xfrm>
        </p:grpSpPr>
        <p:sp>
          <p:nvSpPr>
            <p:cNvPr id="77" name="Rectangle 76">
              <a:extLst>
                <a:ext uri="{FF2B5EF4-FFF2-40B4-BE49-F238E27FC236}">
                  <a16:creationId xmlns:a16="http://schemas.microsoft.com/office/drawing/2014/main" id="{4637EB90-90FA-48A8-93CB-45D192999CD3}"/>
                </a:ext>
              </a:extLst>
            </p:cNvPr>
            <p:cNvSpPr/>
            <p:nvPr/>
          </p:nvSpPr>
          <p:spPr>
            <a:xfrm>
              <a:off x="7663373" y="2839315"/>
              <a:ext cx="341440" cy="215444"/>
            </a:xfrm>
            <a:prstGeom prst="rect">
              <a:avLst/>
            </a:prstGeom>
          </p:spPr>
          <p:txBody>
            <a:bodyPr wrap="none" lIns="0" tIns="0" rIns="0" bIns="0">
              <a:spAutoFit/>
            </a:bodyPr>
            <a:lstStyle/>
            <a:p>
              <a:pPr algn="r"/>
              <a:r>
                <a:rPr lang="en-US" sz="1400" b="1" dirty="0">
                  <a:solidFill>
                    <a:srgbClr val="000000"/>
                  </a:solidFill>
                  <a:latin typeface="Freestyle Script" pitchFamily="66" charset="0"/>
                </a:rPr>
                <a:t>13,000</a:t>
              </a:r>
            </a:p>
          </p:txBody>
        </p:sp>
        <p:sp>
          <p:nvSpPr>
            <p:cNvPr id="78" name="Rectangle 77">
              <a:extLst>
                <a:ext uri="{FF2B5EF4-FFF2-40B4-BE49-F238E27FC236}">
                  <a16:creationId xmlns:a16="http://schemas.microsoft.com/office/drawing/2014/main" id="{02C5A020-3A4B-4914-812A-A06FA201F72D}"/>
                </a:ext>
              </a:extLst>
            </p:cNvPr>
            <p:cNvSpPr/>
            <p:nvPr/>
          </p:nvSpPr>
          <p:spPr>
            <a:xfrm>
              <a:off x="7691414" y="3421406"/>
              <a:ext cx="341440" cy="215444"/>
            </a:xfrm>
            <a:prstGeom prst="rect">
              <a:avLst/>
            </a:prstGeom>
          </p:spPr>
          <p:txBody>
            <a:bodyPr wrap="none" lIns="0" tIns="0" rIns="0" bIns="0">
              <a:spAutoFit/>
            </a:bodyPr>
            <a:lstStyle/>
            <a:p>
              <a:pPr algn="r"/>
              <a:r>
                <a:rPr lang="en-US" sz="1400" b="1" dirty="0">
                  <a:solidFill>
                    <a:srgbClr val="000000"/>
                  </a:solidFill>
                  <a:latin typeface="Freestyle Script" pitchFamily="66" charset="0"/>
                </a:rPr>
                <a:t>13,000</a:t>
              </a:r>
            </a:p>
          </p:txBody>
        </p:sp>
        <p:sp>
          <p:nvSpPr>
            <p:cNvPr id="79" name="Rectangle 78">
              <a:extLst>
                <a:ext uri="{FF2B5EF4-FFF2-40B4-BE49-F238E27FC236}">
                  <a16:creationId xmlns:a16="http://schemas.microsoft.com/office/drawing/2014/main" id="{B6718A2C-A497-4304-B2C6-344A0844937A}"/>
                </a:ext>
              </a:extLst>
            </p:cNvPr>
            <p:cNvSpPr/>
            <p:nvPr/>
          </p:nvSpPr>
          <p:spPr>
            <a:xfrm>
              <a:off x="7682879" y="4049828"/>
              <a:ext cx="341440" cy="215444"/>
            </a:xfrm>
            <a:prstGeom prst="rect">
              <a:avLst/>
            </a:prstGeom>
          </p:spPr>
          <p:txBody>
            <a:bodyPr wrap="none" lIns="0" tIns="0" rIns="0" bIns="0">
              <a:spAutoFit/>
            </a:bodyPr>
            <a:lstStyle/>
            <a:p>
              <a:pPr algn="r"/>
              <a:r>
                <a:rPr lang="en-US" sz="1400" b="1" dirty="0">
                  <a:solidFill>
                    <a:srgbClr val="000000"/>
                  </a:solidFill>
                  <a:latin typeface="Freestyle Script" pitchFamily="66" charset="0"/>
                </a:rPr>
                <a:t>37,000</a:t>
              </a:r>
            </a:p>
          </p:txBody>
        </p:sp>
      </p:grpSp>
      <p:sp>
        <p:nvSpPr>
          <p:cNvPr id="80" name="Rectangle 79">
            <a:extLst>
              <a:ext uri="{FF2B5EF4-FFF2-40B4-BE49-F238E27FC236}">
                <a16:creationId xmlns:a16="http://schemas.microsoft.com/office/drawing/2014/main" id="{9573FD8D-62DE-464D-BFD9-5FEF24843B89}"/>
              </a:ext>
            </a:extLst>
          </p:cNvPr>
          <p:cNvSpPr/>
          <p:nvPr/>
        </p:nvSpPr>
        <p:spPr bwMode="auto">
          <a:xfrm>
            <a:off x="6671144" y="2752725"/>
            <a:ext cx="1663232" cy="885825"/>
          </a:xfrm>
          <a:prstGeom prst="rect">
            <a:avLst/>
          </a:prstGeom>
          <a:noFill/>
          <a:ln w="38100" cap="flat" cmpd="sng" algn="ctr">
            <a:solidFill>
              <a:srgbClr val="005598"/>
            </a:solidFill>
            <a:prstDash val="solid"/>
            <a:miter lim="800000"/>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3000" b="1" i="0" u="none" strike="noStrike" kern="0" cap="none" spc="0" normalizeH="0" baseline="0" noProof="0" dirty="0">
              <a:ln>
                <a:noFill/>
              </a:ln>
              <a:solidFill>
                <a:srgbClr val="004FA6"/>
              </a:solidFill>
              <a:effectLst/>
              <a:uLnTx/>
              <a:uFillTx/>
              <a:latin typeface="TradeGothic CondEighteen" pitchFamily="34" charset="0"/>
            </a:endParaRPr>
          </a:p>
        </p:txBody>
      </p:sp>
    </p:spTree>
    <p:extLst>
      <p:ext uri="{BB962C8B-B14F-4D97-AF65-F5344CB8AC3E}">
        <p14:creationId xmlns:p14="http://schemas.microsoft.com/office/powerpoint/2010/main" val="954037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p:cTn id="7" dur="1000" fill="hold"/>
                                        <p:tgtEl>
                                          <p:spTgt spid="74"/>
                                        </p:tgtEl>
                                        <p:attrNameLst>
                                          <p:attrName>ppt_w</p:attrName>
                                        </p:attrNameLst>
                                      </p:cBhvr>
                                      <p:tavLst>
                                        <p:tav tm="0">
                                          <p:val>
                                            <p:fltVal val="0"/>
                                          </p:val>
                                        </p:tav>
                                        <p:tav tm="100000">
                                          <p:val>
                                            <p:strVal val="#ppt_w"/>
                                          </p:val>
                                        </p:tav>
                                      </p:tavLst>
                                    </p:anim>
                                    <p:anim calcmode="lin" valueType="num">
                                      <p:cBhvr>
                                        <p:cTn id="8" dur="1000" fill="hold"/>
                                        <p:tgtEl>
                                          <p:spTgt spid="74"/>
                                        </p:tgtEl>
                                        <p:attrNameLst>
                                          <p:attrName>ppt_h</p:attrName>
                                        </p:attrNameLst>
                                      </p:cBhvr>
                                      <p:tavLst>
                                        <p:tav tm="0">
                                          <p:val>
                                            <p:fltVal val="0"/>
                                          </p:val>
                                        </p:tav>
                                        <p:tav tm="100000">
                                          <p:val>
                                            <p:strVal val="#ppt_h"/>
                                          </p:val>
                                        </p:tav>
                                      </p:tavLst>
                                    </p:anim>
                                    <p:animEffect transition="in" filter="fade">
                                      <p:cBhvr>
                                        <p:cTn id="9" dur="1000"/>
                                        <p:tgtEl>
                                          <p:spTgt spid="7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fade">
                                      <p:cBhvr>
                                        <p:cTn id="12" dur="500"/>
                                        <p:tgtEl>
                                          <p:spTgt spid="72"/>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Effect transition="in" filter="wipe(left)">
                                      <p:cBhvr>
                                        <p:cTn id="16" dur="1000"/>
                                        <p:tgtEl>
                                          <p:spTgt spid="76"/>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80"/>
                                        </p:tgtEl>
                                        <p:attrNameLst>
                                          <p:attrName>style.visibility</p:attrName>
                                        </p:attrNameLst>
                                      </p:cBhvr>
                                      <p:to>
                                        <p:strVal val="visible"/>
                                      </p:to>
                                    </p:set>
                                    <p:animEffect transition="in" filter="fade">
                                      <p:cBhvr>
                                        <p:cTn id="20"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3">
            <a:extLst>
              <a:ext uri="{FF2B5EF4-FFF2-40B4-BE49-F238E27FC236}">
                <a16:creationId xmlns:a16="http://schemas.microsoft.com/office/drawing/2014/main" id="{C180A66A-0F69-4382-BFED-25706186F1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648868" y="1351124"/>
            <a:ext cx="5837459" cy="4510764"/>
          </a:xfrm>
          <a:prstGeom prst="rect">
            <a:avLst/>
          </a:prstGeom>
          <a:solidFill>
            <a:srgbClr val="FFFFFF"/>
          </a:solidFill>
          <a:ln w="3175">
            <a:solidFill>
              <a:srgbClr val="FFFFFF">
                <a:lumMod val="75000"/>
              </a:srgbClr>
            </a:solidFill>
            <a:miter lim="800000"/>
          </a:ln>
          <a:effectLst>
            <a:outerShdw blurRad="152400" dist="38100" dir="2700000" algn="tl" rotWithShape="0">
              <a:srgbClr val="000000">
                <a:lumMod val="75000"/>
                <a:lumOff val="25000"/>
                <a:alpha val="40000"/>
              </a:srgbClr>
            </a:outerShdw>
          </a:effectLst>
          <a:extLst/>
        </p:spPr>
      </p:pic>
      <p:grpSp>
        <p:nvGrpSpPr>
          <p:cNvPr id="27" name="Group 26">
            <a:extLst>
              <a:ext uri="{FF2B5EF4-FFF2-40B4-BE49-F238E27FC236}">
                <a16:creationId xmlns:a16="http://schemas.microsoft.com/office/drawing/2014/main" id="{93A8472B-7B23-4269-B8A1-3F93D087653A}"/>
              </a:ext>
            </a:extLst>
          </p:cNvPr>
          <p:cNvGrpSpPr/>
          <p:nvPr/>
        </p:nvGrpSpPr>
        <p:grpSpPr>
          <a:xfrm>
            <a:off x="6742991" y="1485666"/>
            <a:ext cx="1598476" cy="726572"/>
            <a:chOff x="5831783" y="1758336"/>
            <a:chExt cx="1598476" cy="726572"/>
          </a:xfrm>
        </p:grpSpPr>
        <p:sp>
          <p:nvSpPr>
            <p:cNvPr id="28" name="Text Box 20">
              <a:extLst>
                <a:ext uri="{FF2B5EF4-FFF2-40B4-BE49-F238E27FC236}">
                  <a16:creationId xmlns:a16="http://schemas.microsoft.com/office/drawing/2014/main" id="{3784CCCD-C12F-4A24-A1E6-1FC3512D7B3D}"/>
                </a:ext>
              </a:extLst>
            </p:cNvPr>
            <p:cNvSpPr txBox="1">
              <a:spLocks noChangeArrowheads="1"/>
            </p:cNvSpPr>
            <p:nvPr/>
          </p:nvSpPr>
          <p:spPr bwMode="auto">
            <a:xfrm>
              <a:off x="5849184" y="1758336"/>
              <a:ext cx="72006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eaLnBrk="1" hangingPunct="1"/>
              <a:r>
                <a:rPr lang="en-US" sz="1050" b="1" dirty="0">
                  <a:solidFill>
                    <a:srgbClr val="000000"/>
                  </a:solidFill>
                  <a:latin typeface="Freestyle Script" pitchFamily="66" charset="0"/>
                </a:rPr>
                <a:t>Ben Templeton</a:t>
              </a:r>
            </a:p>
          </p:txBody>
        </p:sp>
        <p:sp>
          <p:nvSpPr>
            <p:cNvPr id="29" name="Text Box 20">
              <a:extLst>
                <a:ext uri="{FF2B5EF4-FFF2-40B4-BE49-F238E27FC236}">
                  <a16:creationId xmlns:a16="http://schemas.microsoft.com/office/drawing/2014/main" id="{71FB3BAE-E284-490C-BD97-A719FB6CFF8D}"/>
                </a:ext>
              </a:extLst>
            </p:cNvPr>
            <p:cNvSpPr txBox="1">
              <a:spLocks noChangeArrowheads="1"/>
            </p:cNvSpPr>
            <p:nvPr/>
          </p:nvSpPr>
          <p:spPr bwMode="auto">
            <a:xfrm>
              <a:off x="5837978" y="1916563"/>
              <a:ext cx="553357"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eaLnBrk="1" hangingPunct="1"/>
              <a:r>
                <a:rPr lang="en-US" sz="1050" b="1" dirty="0">
                  <a:solidFill>
                    <a:srgbClr val="000000"/>
                  </a:solidFill>
                  <a:latin typeface="Freestyle Script" pitchFamily="66" charset="0"/>
                </a:rPr>
                <a:t>10/23/18</a:t>
              </a:r>
            </a:p>
          </p:txBody>
        </p:sp>
        <p:sp>
          <p:nvSpPr>
            <p:cNvPr id="30" name="Text Box 20">
              <a:extLst>
                <a:ext uri="{FF2B5EF4-FFF2-40B4-BE49-F238E27FC236}">
                  <a16:creationId xmlns:a16="http://schemas.microsoft.com/office/drawing/2014/main" id="{D6E3BA51-C1D4-4A3D-8389-E205BABFC278}"/>
                </a:ext>
              </a:extLst>
            </p:cNvPr>
            <p:cNvSpPr txBox="1">
              <a:spLocks noChangeArrowheads="1"/>
            </p:cNvSpPr>
            <p:nvPr/>
          </p:nvSpPr>
          <p:spPr bwMode="auto">
            <a:xfrm>
              <a:off x="6767097" y="1913454"/>
              <a:ext cx="553357"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eaLnBrk="1" hangingPunct="1"/>
              <a:r>
                <a:rPr lang="en-US" sz="1050" b="1" dirty="0">
                  <a:solidFill>
                    <a:srgbClr val="000000"/>
                  </a:solidFill>
                  <a:latin typeface="Freestyle Script" pitchFamily="66" charset="0"/>
                </a:rPr>
                <a:t>10/23/19</a:t>
              </a:r>
            </a:p>
          </p:txBody>
        </p:sp>
        <p:sp>
          <p:nvSpPr>
            <p:cNvPr id="31" name="Text Box 20">
              <a:extLst>
                <a:ext uri="{FF2B5EF4-FFF2-40B4-BE49-F238E27FC236}">
                  <a16:creationId xmlns:a16="http://schemas.microsoft.com/office/drawing/2014/main" id="{DFC98846-8FE3-47EE-B413-5E96C5A09B53}"/>
                </a:ext>
              </a:extLst>
            </p:cNvPr>
            <p:cNvSpPr txBox="1">
              <a:spLocks noChangeArrowheads="1"/>
            </p:cNvSpPr>
            <p:nvPr/>
          </p:nvSpPr>
          <p:spPr bwMode="auto">
            <a:xfrm>
              <a:off x="5842221" y="2068619"/>
              <a:ext cx="55496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eaLnBrk="1" hangingPunct="1"/>
              <a:r>
                <a:rPr lang="en-US" sz="1050" b="1" dirty="0">
                  <a:solidFill>
                    <a:srgbClr val="000000"/>
                  </a:solidFill>
                  <a:latin typeface="Freestyle Script" pitchFamily="66" charset="0"/>
                </a:rPr>
                <a:t>Joe Smith</a:t>
              </a:r>
            </a:p>
          </p:txBody>
        </p:sp>
        <p:sp>
          <p:nvSpPr>
            <p:cNvPr id="32" name="Text Box 20">
              <a:extLst>
                <a:ext uri="{FF2B5EF4-FFF2-40B4-BE49-F238E27FC236}">
                  <a16:creationId xmlns:a16="http://schemas.microsoft.com/office/drawing/2014/main" id="{DBF0A96D-AD85-4883-8062-366852E00A26}"/>
                </a:ext>
              </a:extLst>
            </p:cNvPr>
            <p:cNvSpPr txBox="1">
              <a:spLocks noChangeArrowheads="1"/>
            </p:cNvSpPr>
            <p:nvPr/>
          </p:nvSpPr>
          <p:spPr bwMode="auto">
            <a:xfrm>
              <a:off x="5831783" y="2230992"/>
              <a:ext cx="46038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eaLnBrk="1" hangingPunct="1"/>
              <a:r>
                <a:rPr lang="en-US" sz="1050" b="1" dirty="0">
                  <a:solidFill>
                    <a:srgbClr val="000000"/>
                  </a:solidFill>
                  <a:latin typeface="Freestyle Script" pitchFamily="66" charset="0"/>
                </a:rPr>
                <a:t>1/1/20</a:t>
              </a:r>
            </a:p>
          </p:txBody>
        </p:sp>
        <p:sp>
          <p:nvSpPr>
            <p:cNvPr id="33" name="Text Box 20">
              <a:extLst>
                <a:ext uri="{FF2B5EF4-FFF2-40B4-BE49-F238E27FC236}">
                  <a16:creationId xmlns:a16="http://schemas.microsoft.com/office/drawing/2014/main" id="{2F496133-40BC-417B-8B34-82B7E102247A}"/>
                </a:ext>
              </a:extLst>
            </p:cNvPr>
            <p:cNvSpPr txBox="1">
              <a:spLocks noChangeArrowheads="1"/>
            </p:cNvSpPr>
            <p:nvPr/>
          </p:nvSpPr>
          <p:spPr bwMode="auto">
            <a:xfrm>
              <a:off x="6657290" y="2073208"/>
              <a:ext cx="7729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eaLnBrk="1" hangingPunct="1"/>
              <a:r>
                <a:rPr lang="en-US" sz="1000" b="1" dirty="0">
                  <a:solidFill>
                    <a:srgbClr val="000000"/>
                  </a:solidFill>
                  <a:latin typeface="Freestyle Script" pitchFamily="66" charset="0"/>
                </a:rPr>
                <a:t>(123) 456-7890</a:t>
              </a:r>
            </a:p>
          </p:txBody>
        </p:sp>
      </p:grpSp>
      <p:sp>
        <p:nvSpPr>
          <p:cNvPr id="34" name="Rectangle 33">
            <a:extLst>
              <a:ext uri="{FF2B5EF4-FFF2-40B4-BE49-F238E27FC236}">
                <a16:creationId xmlns:a16="http://schemas.microsoft.com/office/drawing/2014/main" id="{888C3680-DA6A-4A4D-B0C0-1B01E612588F}"/>
              </a:ext>
            </a:extLst>
          </p:cNvPr>
          <p:cNvSpPr/>
          <p:nvPr/>
        </p:nvSpPr>
        <p:spPr bwMode="auto">
          <a:xfrm flipH="1" flipV="1">
            <a:off x="2655418" y="1342821"/>
            <a:ext cx="5804559" cy="4513961"/>
          </a:xfrm>
          <a:prstGeom prst="rect">
            <a:avLst/>
          </a:prstGeom>
          <a:solidFill>
            <a:srgbClr val="FFFFFF">
              <a:alpha val="7490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600" b="1" i="0" u="none" strike="noStrike" kern="0" cap="none" spc="0" normalizeH="0" baseline="0" noProof="0">
              <a:ln>
                <a:noFill/>
              </a:ln>
              <a:solidFill>
                <a:srgbClr val="000000"/>
              </a:solidFill>
              <a:effectLst/>
              <a:uLnTx/>
              <a:uFillTx/>
            </a:endParaRPr>
          </a:p>
        </p:txBody>
      </p:sp>
      <p:sp>
        <p:nvSpPr>
          <p:cNvPr id="2" name="Text Placeholder 1">
            <a:extLst>
              <a:ext uri="{FF2B5EF4-FFF2-40B4-BE49-F238E27FC236}">
                <a16:creationId xmlns:a16="http://schemas.microsoft.com/office/drawing/2014/main" id="{F457AF19-AF30-4ED4-896D-4328B353221C}"/>
              </a:ext>
            </a:extLst>
          </p:cNvPr>
          <p:cNvSpPr>
            <a:spLocks noGrp="1"/>
          </p:cNvSpPr>
          <p:nvPr>
            <p:ph type="body" sz="quarter" idx="26"/>
          </p:nvPr>
        </p:nvSpPr>
        <p:spPr>
          <a:xfrm>
            <a:off x="274320" y="6338352"/>
            <a:ext cx="8595360" cy="153888"/>
          </a:xfrm>
        </p:spPr>
        <p:txBody>
          <a:bodyPr/>
          <a:lstStyle/>
          <a:p>
            <a:endParaRPr lang="en-US" dirty="0"/>
          </a:p>
        </p:txBody>
      </p:sp>
      <p:sp>
        <p:nvSpPr>
          <p:cNvPr id="4" name="Slide Number Placeholder 3">
            <a:extLst>
              <a:ext uri="{FF2B5EF4-FFF2-40B4-BE49-F238E27FC236}">
                <a16:creationId xmlns:a16="http://schemas.microsoft.com/office/drawing/2014/main" id="{0A92DB29-EA8E-44F8-B09E-76632149EA02}"/>
              </a:ext>
            </a:extLst>
          </p:cNvPr>
          <p:cNvSpPr>
            <a:spLocks noGrp="1"/>
          </p:cNvSpPr>
          <p:nvPr>
            <p:ph type="sldNum" sz="quarter" idx="10"/>
          </p:nvPr>
        </p:nvSpPr>
        <p:spPr/>
        <p:txBody>
          <a:bodyPr/>
          <a:lstStyle/>
          <a:p>
            <a:fld id="{8DEE4CCE-E124-4EEF-808B-DF88997C2318}" type="slidenum">
              <a:rPr lang="en-US" smtClean="0"/>
              <a:t>36</a:t>
            </a:fld>
            <a:endParaRPr lang="en-US" dirty="0"/>
          </a:p>
        </p:txBody>
      </p:sp>
      <p:sp>
        <p:nvSpPr>
          <p:cNvPr id="5" name="Title 4">
            <a:extLst>
              <a:ext uri="{FF2B5EF4-FFF2-40B4-BE49-F238E27FC236}">
                <a16:creationId xmlns:a16="http://schemas.microsoft.com/office/drawing/2014/main" id="{CA24FC74-62FA-4623-8FF4-22C3D4AD2060}"/>
              </a:ext>
            </a:extLst>
          </p:cNvPr>
          <p:cNvSpPr>
            <a:spLocks noGrp="1"/>
          </p:cNvSpPr>
          <p:nvPr>
            <p:ph type="title"/>
          </p:nvPr>
        </p:nvSpPr>
        <p:spPr/>
        <p:txBody>
          <a:bodyPr/>
          <a:lstStyle/>
          <a:p>
            <a:r>
              <a:rPr kumimoji="1" lang="en-US" dirty="0">
                <a:solidFill>
                  <a:srgbClr val="005598"/>
                </a:solidFill>
                <a:ea typeface="Geneva" pitchFamily="80" charset="-128"/>
                <a:cs typeface="Geneva" pitchFamily="80" charset="-128"/>
              </a:rPr>
              <a:t>Hypothetical Case Study</a:t>
            </a:r>
            <a:br>
              <a:rPr kumimoji="1" lang="en-US" dirty="0">
                <a:solidFill>
                  <a:srgbClr val="005598"/>
                </a:solidFill>
                <a:ea typeface="Geneva" pitchFamily="80" charset="-128"/>
                <a:cs typeface="Geneva" pitchFamily="80" charset="-128"/>
              </a:rPr>
            </a:br>
            <a:endParaRPr lang="en-US" dirty="0"/>
          </a:p>
        </p:txBody>
      </p:sp>
      <p:sp>
        <p:nvSpPr>
          <p:cNvPr id="7" name="Rectangle 3">
            <a:extLst>
              <a:ext uri="{FF2B5EF4-FFF2-40B4-BE49-F238E27FC236}">
                <a16:creationId xmlns:a16="http://schemas.microsoft.com/office/drawing/2014/main" id="{038CD5F5-9846-4EAF-A6FB-0F9EDA14810C}"/>
              </a:ext>
            </a:extLst>
          </p:cNvPr>
          <p:cNvSpPr txBox="1">
            <a:spLocks noChangeArrowheads="1"/>
          </p:cNvSpPr>
          <p:nvPr/>
        </p:nvSpPr>
        <p:spPr bwMode="gray">
          <a:xfrm>
            <a:off x="234925" y="2470509"/>
            <a:ext cx="2056099" cy="42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198438" indent="-198438" algn="l" rtl="0" eaLnBrk="0" fontAlgn="base" hangingPunct="0">
              <a:spcBef>
                <a:spcPct val="0"/>
              </a:spcBef>
              <a:spcAft>
                <a:spcPct val="25000"/>
              </a:spcAft>
              <a:buClr>
                <a:srgbClr val="E3781E"/>
              </a:buClr>
              <a:buSzPct val="115000"/>
              <a:buChar char="•"/>
              <a:defRPr sz="2400">
                <a:solidFill>
                  <a:srgbClr val="000000"/>
                </a:solidFill>
                <a:latin typeface="+mn-lt"/>
                <a:ea typeface="ＭＳ Ｐゴシック" charset="0"/>
                <a:cs typeface="Geneva" charset="-128"/>
              </a:defRPr>
            </a:lvl1pPr>
            <a:lvl2pPr marL="742950" indent="-285750" algn="l" rtl="0" eaLnBrk="0" fontAlgn="base" hangingPunct="0">
              <a:spcBef>
                <a:spcPct val="0"/>
              </a:spcBef>
              <a:spcAft>
                <a:spcPct val="25000"/>
              </a:spcAft>
              <a:buSzPct val="115000"/>
              <a:buChar char="–"/>
              <a:defRPr sz="2200">
                <a:solidFill>
                  <a:srgbClr val="000000"/>
                </a:solidFill>
                <a:latin typeface="+mn-lt"/>
                <a:ea typeface="Geneva" charset="-128"/>
                <a:cs typeface="Geneva" charset="-128"/>
              </a:defRPr>
            </a:lvl2pPr>
            <a:lvl3pPr marL="1143000" indent="-228600" algn="l" rtl="0" eaLnBrk="0" fontAlgn="base" hangingPunct="0">
              <a:spcBef>
                <a:spcPct val="20000"/>
              </a:spcBef>
              <a:spcAft>
                <a:spcPct val="0"/>
              </a:spcAft>
              <a:buChar char="•"/>
              <a:defRPr sz="2000">
                <a:solidFill>
                  <a:srgbClr val="000000"/>
                </a:solidFill>
                <a:latin typeface="+mn-lt"/>
                <a:ea typeface="Geneva" charset="-128"/>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Geneva" charset="-128"/>
              </a:defRPr>
            </a:lvl6pPr>
            <a:lvl7pPr marL="2971800" indent="-228600" algn="l" rtl="0" fontAlgn="base">
              <a:spcBef>
                <a:spcPct val="20000"/>
              </a:spcBef>
              <a:spcAft>
                <a:spcPct val="0"/>
              </a:spcAft>
              <a:buChar char="»"/>
              <a:defRPr sz="2000">
                <a:solidFill>
                  <a:schemeClr val="tx1"/>
                </a:solidFill>
                <a:latin typeface="+mn-lt"/>
                <a:ea typeface="Geneva" charset="-128"/>
              </a:defRPr>
            </a:lvl7pPr>
            <a:lvl8pPr marL="3429000" indent="-228600" algn="l" rtl="0" fontAlgn="base">
              <a:spcBef>
                <a:spcPct val="20000"/>
              </a:spcBef>
              <a:spcAft>
                <a:spcPct val="0"/>
              </a:spcAft>
              <a:buChar char="»"/>
              <a:defRPr sz="2000">
                <a:solidFill>
                  <a:schemeClr val="tx1"/>
                </a:solidFill>
                <a:latin typeface="+mn-lt"/>
                <a:ea typeface="Geneva" charset="-128"/>
              </a:defRPr>
            </a:lvl8pPr>
            <a:lvl9pPr marL="3886200" indent="-228600" algn="l" rtl="0" fontAlgn="base">
              <a:spcBef>
                <a:spcPct val="20000"/>
              </a:spcBef>
              <a:spcAft>
                <a:spcPct val="0"/>
              </a:spcAft>
              <a:buChar char="»"/>
              <a:defRPr sz="2000">
                <a:solidFill>
                  <a:schemeClr val="tx1"/>
                </a:solidFill>
                <a:latin typeface="+mn-lt"/>
                <a:ea typeface="Geneva" charset="-128"/>
              </a:defRPr>
            </a:lvl9pPr>
          </a:lstStyle>
          <a:p>
            <a:pPr marL="0" indent="0" eaLnBrk="1" hangingPunct="1">
              <a:spcAft>
                <a:spcPct val="0"/>
              </a:spcAft>
              <a:buClrTx/>
              <a:buSzTx/>
              <a:buFontTx/>
              <a:buNone/>
            </a:pPr>
            <a:r>
              <a:rPr lang="en-US" sz="1600" dirty="0">
                <a:ea typeface="Geneva" pitchFamily="32" charset="-128"/>
              </a:rPr>
              <a:t>Benjamin Templeton</a:t>
            </a:r>
          </a:p>
        </p:txBody>
      </p:sp>
      <p:pic>
        <p:nvPicPr>
          <p:cNvPr id="8" name="Picture 7">
            <a:extLst>
              <a:ext uri="{FF2B5EF4-FFF2-40B4-BE49-F238E27FC236}">
                <a16:creationId xmlns:a16="http://schemas.microsoft.com/office/drawing/2014/main" id="{BCF46C53-1116-4B43-A90C-3321577C5D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138" y="1355313"/>
            <a:ext cx="1593410" cy="1057274"/>
          </a:xfrm>
          <a:prstGeom prst="rect">
            <a:avLst/>
          </a:prstGeom>
          <a:ln w="25400">
            <a:noFill/>
          </a:ln>
        </p:spPr>
      </p:pic>
      <p:sp>
        <p:nvSpPr>
          <p:cNvPr id="25" name="Text Placeholder 5">
            <a:extLst>
              <a:ext uri="{FF2B5EF4-FFF2-40B4-BE49-F238E27FC236}">
                <a16:creationId xmlns:a16="http://schemas.microsoft.com/office/drawing/2014/main" id="{F93442A8-29E1-4B78-A334-AF79390DD20C}"/>
              </a:ext>
            </a:extLst>
          </p:cNvPr>
          <p:cNvSpPr txBox="1">
            <a:spLocks/>
          </p:cNvSpPr>
          <p:nvPr/>
        </p:nvSpPr>
        <p:spPr>
          <a:xfrm>
            <a:off x="274320" y="559666"/>
            <a:ext cx="6400800" cy="365760"/>
          </a:xfrm>
          <a:prstGeom prst="rect">
            <a:avLst/>
          </a:prstGeom>
        </p:spPr>
        <p:txBody>
          <a:bodyPr l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pl-PL" sz="2000" dirty="0"/>
              <a:t>Personal Assessment</a:t>
            </a:r>
            <a:endParaRPr lang="en-US" sz="2000" dirty="0"/>
          </a:p>
        </p:txBody>
      </p:sp>
      <p:sp>
        <p:nvSpPr>
          <p:cNvPr id="35" name="Rectangle 34">
            <a:extLst>
              <a:ext uri="{FF2B5EF4-FFF2-40B4-BE49-F238E27FC236}">
                <a16:creationId xmlns:a16="http://schemas.microsoft.com/office/drawing/2014/main" id="{01ED59EA-F7AA-4EA5-8B64-D3B298CFD699}"/>
              </a:ext>
            </a:extLst>
          </p:cNvPr>
          <p:cNvSpPr/>
          <p:nvPr/>
        </p:nvSpPr>
        <p:spPr>
          <a:xfrm>
            <a:off x="8060339" y="2864866"/>
            <a:ext cx="65" cy="184666"/>
          </a:xfrm>
          <a:prstGeom prst="rect">
            <a:avLst/>
          </a:prstGeom>
        </p:spPr>
        <p:txBody>
          <a:bodyPr wrap="none" lIns="0" tIns="0" rIns="0" bIns="0">
            <a:spAutoFit/>
          </a:bodyPr>
          <a:lstStyle/>
          <a:p>
            <a:pPr algn="r"/>
            <a:endParaRPr lang="en-US" sz="1200" b="1" dirty="0">
              <a:solidFill>
                <a:srgbClr val="000000"/>
              </a:solidFill>
              <a:latin typeface="Freestyle Script" pitchFamily="66" charset="0"/>
            </a:endParaRPr>
          </a:p>
        </p:txBody>
      </p:sp>
      <p:sp>
        <p:nvSpPr>
          <p:cNvPr id="36" name="Rectangle 35">
            <a:extLst>
              <a:ext uri="{FF2B5EF4-FFF2-40B4-BE49-F238E27FC236}">
                <a16:creationId xmlns:a16="http://schemas.microsoft.com/office/drawing/2014/main" id="{54616362-5C8E-456B-BFA6-61E3F5AE9183}"/>
              </a:ext>
            </a:extLst>
          </p:cNvPr>
          <p:cNvSpPr/>
          <p:nvPr/>
        </p:nvSpPr>
        <p:spPr>
          <a:xfrm>
            <a:off x="7587038" y="2160886"/>
            <a:ext cx="65" cy="215444"/>
          </a:xfrm>
          <a:prstGeom prst="rect">
            <a:avLst/>
          </a:prstGeom>
        </p:spPr>
        <p:txBody>
          <a:bodyPr wrap="none" lIns="0" tIns="0" rIns="0" bIns="0">
            <a:spAutoFit/>
          </a:bodyPr>
          <a:lstStyle/>
          <a:p>
            <a:pPr algn="r"/>
            <a:endParaRPr lang="en-US" sz="1400" b="1" dirty="0">
              <a:solidFill>
                <a:srgbClr val="000000"/>
              </a:solidFill>
              <a:latin typeface="Freestyle Script" pitchFamily="66" charset="0"/>
            </a:endParaRPr>
          </a:p>
        </p:txBody>
      </p:sp>
      <p:pic>
        <p:nvPicPr>
          <p:cNvPr id="37" name="Picture 3">
            <a:extLst>
              <a:ext uri="{FF2B5EF4-FFF2-40B4-BE49-F238E27FC236}">
                <a16:creationId xmlns:a16="http://schemas.microsoft.com/office/drawing/2014/main" id="{61681DAC-50CC-459D-A5CC-1ABB29211DF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667068" y="2269711"/>
            <a:ext cx="1624491" cy="3262409"/>
          </a:xfrm>
          <a:prstGeom prst="rect">
            <a:avLst/>
          </a:prstGeom>
          <a:solidFill>
            <a:srgbClr val="FFFFFF"/>
          </a:solidFill>
          <a:ln w="3175">
            <a:solidFill>
              <a:srgbClr val="FFFFFF">
                <a:lumMod val="75000"/>
              </a:srgbClr>
            </a:solidFill>
            <a:miter lim="800000"/>
          </a:ln>
          <a:effectLst/>
          <a:extLst/>
        </p:spPr>
      </p:pic>
      <p:grpSp>
        <p:nvGrpSpPr>
          <p:cNvPr id="38" name="Group 37">
            <a:extLst>
              <a:ext uri="{FF2B5EF4-FFF2-40B4-BE49-F238E27FC236}">
                <a16:creationId xmlns:a16="http://schemas.microsoft.com/office/drawing/2014/main" id="{4EB6A440-E892-4663-8B30-768B2EAEDE8F}"/>
              </a:ext>
            </a:extLst>
          </p:cNvPr>
          <p:cNvGrpSpPr/>
          <p:nvPr/>
        </p:nvGrpSpPr>
        <p:grpSpPr>
          <a:xfrm>
            <a:off x="7663373" y="2839315"/>
            <a:ext cx="369481" cy="1425957"/>
            <a:chOff x="7663373" y="2839315"/>
            <a:chExt cx="369481" cy="1425957"/>
          </a:xfrm>
        </p:grpSpPr>
        <p:sp>
          <p:nvSpPr>
            <p:cNvPr id="39" name="Rectangle 38">
              <a:extLst>
                <a:ext uri="{FF2B5EF4-FFF2-40B4-BE49-F238E27FC236}">
                  <a16:creationId xmlns:a16="http://schemas.microsoft.com/office/drawing/2014/main" id="{07A11BEF-DF34-45B3-8183-5A816381CD33}"/>
                </a:ext>
              </a:extLst>
            </p:cNvPr>
            <p:cNvSpPr/>
            <p:nvPr/>
          </p:nvSpPr>
          <p:spPr>
            <a:xfrm>
              <a:off x="7663373" y="2839315"/>
              <a:ext cx="341440" cy="215444"/>
            </a:xfrm>
            <a:prstGeom prst="rect">
              <a:avLst/>
            </a:prstGeom>
          </p:spPr>
          <p:txBody>
            <a:bodyPr wrap="none" lIns="0" tIns="0" rIns="0" bIns="0">
              <a:spAutoFit/>
            </a:bodyPr>
            <a:lstStyle/>
            <a:p>
              <a:pPr algn="r"/>
              <a:r>
                <a:rPr lang="en-US" sz="1400" b="1" dirty="0">
                  <a:solidFill>
                    <a:srgbClr val="000000"/>
                  </a:solidFill>
                  <a:latin typeface="Freestyle Script" pitchFamily="66" charset="0"/>
                </a:rPr>
                <a:t>13,000</a:t>
              </a:r>
            </a:p>
          </p:txBody>
        </p:sp>
        <p:sp>
          <p:nvSpPr>
            <p:cNvPr id="40" name="Rectangle 39">
              <a:extLst>
                <a:ext uri="{FF2B5EF4-FFF2-40B4-BE49-F238E27FC236}">
                  <a16:creationId xmlns:a16="http://schemas.microsoft.com/office/drawing/2014/main" id="{1F7F51D9-EC73-40DA-8A73-5E854DBDB07B}"/>
                </a:ext>
              </a:extLst>
            </p:cNvPr>
            <p:cNvSpPr/>
            <p:nvPr/>
          </p:nvSpPr>
          <p:spPr>
            <a:xfrm>
              <a:off x="7691414" y="3421406"/>
              <a:ext cx="341440" cy="215444"/>
            </a:xfrm>
            <a:prstGeom prst="rect">
              <a:avLst/>
            </a:prstGeom>
          </p:spPr>
          <p:txBody>
            <a:bodyPr wrap="none" lIns="0" tIns="0" rIns="0" bIns="0">
              <a:spAutoFit/>
            </a:bodyPr>
            <a:lstStyle/>
            <a:p>
              <a:pPr algn="r"/>
              <a:r>
                <a:rPr lang="en-US" sz="1400" b="1" dirty="0">
                  <a:solidFill>
                    <a:srgbClr val="000000"/>
                  </a:solidFill>
                  <a:latin typeface="Freestyle Script" pitchFamily="66" charset="0"/>
                </a:rPr>
                <a:t>13,000</a:t>
              </a:r>
            </a:p>
          </p:txBody>
        </p:sp>
        <p:sp>
          <p:nvSpPr>
            <p:cNvPr id="41" name="Rectangle 40">
              <a:extLst>
                <a:ext uri="{FF2B5EF4-FFF2-40B4-BE49-F238E27FC236}">
                  <a16:creationId xmlns:a16="http://schemas.microsoft.com/office/drawing/2014/main" id="{59E1F69F-A227-4588-AD01-316360E3447A}"/>
                </a:ext>
              </a:extLst>
            </p:cNvPr>
            <p:cNvSpPr/>
            <p:nvPr/>
          </p:nvSpPr>
          <p:spPr>
            <a:xfrm>
              <a:off x="7682879" y="4049828"/>
              <a:ext cx="341440" cy="215444"/>
            </a:xfrm>
            <a:prstGeom prst="rect">
              <a:avLst/>
            </a:prstGeom>
          </p:spPr>
          <p:txBody>
            <a:bodyPr wrap="none" lIns="0" tIns="0" rIns="0" bIns="0">
              <a:spAutoFit/>
            </a:bodyPr>
            <a:lstStyle/>
            <a:p>
              <a:pPr algn="r"/>
              <a:r>
                <a:rPr lang="en-US" sz="1400" b="1" dirty="0">
                  <a:solidFill>
                    <a:srgbClr val="000000"/>
                  </a:solidFill>
                  <a:latin typeface="Freestyle Script" pitchFamily="66" charset="0"/>
                </a:rPr>
                <a:t>37,000</a:t>
              </a:r>
            </a:p>
          </p:txBody>
        </p:sp>
      </p:grpSp>
      <p:sp>
        <p:nvSpPr>
          <p:cNvPr id="42" name="Rectangle 41">
            <a:extLst>
              <a:ext uri="{FF2B5EF4-FFF2-40B4-BE49-F238E27FC236}">
                <a16:creationId xmlns:a16="http://schemas.microsoft.com/office/drawing/2014/main" id="{EA4BBD85-9BB5-4107-8873-7E748EE6307F}"/>
              </a:ext>
            </a:extLst>
          </p:cNvPr>
          <p:cNvSpPr/>
          <p:nvPr/>
        </p:nvSpPr>
        <p:spPr bwMode="auto">
          <a:xfrm>
            <a:off x="6671143" y="3997644"/>
            <a:ext cx="1721969" cy="279081"/>
          </a:xfrm>
          <a:prstGeom prst="rect">
            <a:avLst/>
          </a:prstGeom>
          <a:noFill/>
          <a:ln w="38100" cap="flat" cmpd="sng" algn="ctr">
            <a:solidFill>
              <a:srgbClr val="005598"/>
            </a:solidFill>
            <a:prstDash val="solid"/>
            <a:miter lim="800000"/>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3000" b="1" i="0" u="none" strike="noStrike" kern="0" cap="none" spc="0" normalizeH="0" baseline="0" noProof="0" dirty="0">
              <a:ln>
                <a:noFill/>
              </a:ln>
              <a:solidFill>
                <a:srgbClr val="004FA6"/>
              </a:solidFill>
              <a:effectLst/>
              <a:uLnTx/>
              <a:uFillTx/>
              <a:latin typeface="TradeGothic CondEighteen" pitchFamily="34" charset="0"/>
            </a:endParaRPr>
          </a:p>
        </p:txBody>
      </p:sp>
    </p:spTree>
    <p:extLst>
      <p:ext uri="{BB962C8B-B14F-4D97-AF65-F5344CB8AC3E}">
        <p14:creationId xmlns:p14="http://schemas.microsoft.com/office/powerpoint/2010/main" val="1196665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57AF19-AF30-4ED4-896D-4328B353221C}"/>
              </a:ext>
            </a:extLst>
          </p:cNvPr>
          <p:cNvSpPr>
            <a:spLocks noGrp="1"/>
          </p:cNvSpPr>
          <p:nvPr>
            <p:ph type="body" sz="quarter" idx="26"/>
          </p:nvPr>
        </p:nvSpPr>
        <p:spPr>
          <a:xfrm>
            <a:off x="274320" y="6338352"/>
            <a:ext cx="8595360" cy="153888"/>
          </a:xfrm>
        </p:spPr>
        <p:txBody>
          <a:bodyPr/>
          <a:lstStyle/>
          <a:p>
            <a:endParaRPr lang="en-US" dirty="0"/>
          </a:p>
        </p:txBody>
      </p:sp>
      <p:sp>
        <p:nvSpPr>
          <p:cNvPr id="4" name="Slide Number Placeholder 3">
            <a:extLst>
              <a:ext uri="{FF2B5EF4-FFF2-40B4-BE49-F238E27FC236}">
                <a16:creationId xmlns:a16="http://schemas.microsoft.com/office/drawing/2014/main" id="{0A92DB29-EA8E-44F8-B09E-76632149EA02}"/>
              </a:ext>
            </a:extLst>
          </p:cNvPr>
          <p:cNvSpPr>
            <a:spLocks noGrp="1"/>
          </p:cNvSpPr>
          <p:nvPr>
            <p:ph type="sldNum" sz="quarter" idx="10"/>
          </p:nvPr>
        </p:nvSpPr>
        <p:spPr/>
        <p:txBody>
          <a:bodyPr/>
          <a:lstStyle/>
          <a:p>
            <a:fld id="{8DEE4CCE-E124-4EEF-808B-DF88997C2318}" type="slidenum">
              <a:rPr lang="en-US" smtClean="0"/>
              <a:t>37</a:t>
            </a:fld>
            <a:endParaRPr lang="en-US" dirty="0"/>
          </a:p>
        </p:txBody>
      </p:sp>
      <p:sp>
        <p:nvSpPr>
          <p:cNvPr id="5" name="Title 4">
            <a:extLst>
              <a:ext uri="{FF2B5EF4-FFF2-40B4-BE49-F238E27FC236}">
                <a16:creationId xmlns:a16="http://schemas.microsoft.com/office/drawing/2014/main" id="{CA24FC74-62FA-4623-8FF4-22C3D4AD2060}"/>
              </a:ext>
            </a:extLst>
          </p:cNvPr>
          <p:cNvSpPr>
            <a:spLocks noGrp="1"/>
          </p:cNvSpPr>
          <p:nvPr>
            <p:ph type="title"/>
          </p:nvPr>
        </p:nvSpPr>
        <p:spPr/>
        <p:txBody>
          <a:bodyPr/>
          <a:lstStyle/>
          <a:p>
            <a:r>
              <a:rPr kumimoji="1" lang="en-US" dirty="0">
                <a:solidFill>
                  <a:srgbClr val="005598"/>
                </a:solidFill>
                <a:ea typeface="Geneva" pitchFamily="80" charset="-128"/>
                <a:cs typeface="Geneva" pitchFamily="80" charset="-128"/>
              </a:rPr>
              <a:t>Hypothetical Case Study</a:t>
            </a:r>
            <a:br>
              <a:rPr kumimoji="1" lang="en-US" dirty="0">
                <a:solidFill>
                  <a:srgbClr val="005598"/>
                </a:solidFill>
                <a:ea typeface="Geneva" pitchFamily="80" charset="-128"/>
                <a:cs typeface="Geneva" pitchFamily="80" charset="-128"/>
              </a:rPr>
            </a:br>
            <a:endParaRPr lang="en-US" dirty="0"/>
          </a:p>
        </p:txBody>
      </p:sp>
      <p:sp>
        <p:nvSpPr>
          <p:cNvPr id="7" name="Rectangle 3">
            <a:extLst>
              <a:ext uri="{FF2B5EF4-FFF2-40B4-BE49-F238E27FC236}">
                <a16:creationId xmlns:a16="http://schemas.microsoft.com/office/drawing/2014/main" id="{038CD5F5-9846-4EAF-A6FB-0F9EDA14810C}"/>
              </a:ext>
            </a:extLst>
          </p:cNvPr>
          <p:cNvSpPr txBox="1">
            <a:spLocks noChangeArrowheads="1"/>
          </p:cNvSpPr>
          <p:nvPr/>
        </p:nvSpPr>
        <p:spPr bwMode="gray">
          <a:xfrm>
            <a:off x="234925" y="2470509"/>
            <a:ext cx="2056099" cy="42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198438" indent="-198438" algn="l" rtl="0" eaLnBrk="0" fontAlgn="base" hangingPunct="0">
              <a:spcBef>
                <a:spcPct val="0"/>
              </a:spcBef>
              <a:spcAft>
                <a:spcPct val="25000"/>
              </a:spcAft>
              <a:buClr>
                <a:srgbClr val="E3781E"/>
              </a:buClr>
              <a:buSzPct val="115000"/>
              <a:buChar char="•"/>
              <a:defRPr sz="2400">
                <a:solidFill>
                  <a:srgbClr val="000000"/>
                </a:solidFill>
                <a:latin typeface="+mn-lt"/>
                <a:ea typeface="ＭＳ Ｐゴシック" charset="0"/>
                <a:cs typeface="Geneva" charset="-128"/>
              </a:defRPr>
            </a:lvl1pPr>
            <a:lvl2pPr marL="742950" indent="-285750" algn="l" rtl="0" eaLnBrk="0" fontAlgn="base" hangingPunct="0">
              <a:spcBef>
                <a:spcPct val="0"/>
              </a:spcBef>
              <a:spcAft>
                <a:spcPct val="25000"/>
              </a:spcAft>
              <a:buSzPct val="115000"/>
              <a:buChar char="–"/>
              <a:defRPr sz="2200">
                <a:solidFill>
                  <a:srgbClr val="000000"/>
                </a:solidFill>
                <a:latin typeface="+mn-lt"/>
                <a:ea typeface="Geneva" charset="-128"/>
                <a:cs typeface="Geneva" charset="-128"/>
              </a:defRPr>
            </a:lvl2pPr>
            <a:lvl3pPr marL="1143000" indent="-228600" algn="l" rtl="0" eaLnBrk="0" fontAlgn="base" hangingPunct="0">
              <a:spcBef>
                <a:spcPct val="20000"/>
              </a:spcBef>
              <a:spcAft>
                <a:spcPct val="0"/>
              </a:spcAft>
              <a:buChar char="•"/>
              <a:defRPr sz="2000">
                <a:solidFill>
                  <a:srgbClr val="000000"/>
                </a:solidFill>
                <a:latin typeface="+mn-lt"/>
                <a:ea typeface="Geneva" charset="-128"/>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Geneva" charset="-128"/>
              </a:defRPr>
            </a:lvl6pPr>
            <a:lvl7pPr marL="2971800" indent="-228600" algn="l" rtl="0" fontAlgn="base">
              <a:spcBef>
                <a:spcPct val="20000"/>
              </a:spcBef>
              <a:spcAft>
                <a:spcPct val="0"/>
              </a:spcAft>
              <a:buChar char="»"/>
              <a:defRPr sz="2000">
                <a:solidFill>
                  <a:schemeClr val="tx1"/>
                </a:solidFill>
                <a:latin typeface="+mn-lt"/>
                <a:ea typeface="Geneva" charset="-128"/>
              </a:defRPr>
            </a:lvl7pPr>
            <a:lvl8pPr marL="3429000" indent="-228600" algn="l" rtl="0" fontAlgn="base">
              <a:spcBef>
                <a:spcPct val="20000"/>
              </a:spcBef>
              <a:spcAft>
                <a:spcPct val="0"/>
              </a:spcAft>
              <a:buChar char="»"/>
              <a:defRPr sz="2000">
                <a:solidFill>
                  <a:schemeClr val="tx1"/>
                </a:solidFill>
                <a:latin typeface="+mn-lt"/>
                <a:ea typeface="Geneva" charset="-128"/>
              </a:defRPr>
            </a:lvl8pPr>
            <a:lvl9pPr marL="3886200" indent="-228600" algn="l" rtl="0" fontAlgn="base">
              <a:spcBef>
                <a:spcPct val="20000"/>
              </a:spcBef>
              <a:spcAft>
                <a:spcPct val="0"/>
              </a:spcAft>
              <a:buChar char="»"/>
              <a:defRPr sz="2000">
                <a:solidFill>
                  <a:schemeClr val="tx1"/>
                </a:solidFill>
                <a:latin typeface="+mn-lt"/>
                <a:ea typeface="Geneva" charset="-128"/>
              </a:defRPr>
            </a:lvl9pPr>
          </a:lstStyle>
          <a:p>
            <a:pPr marL="0" indent="0" eaLnBrk="1" hangingPunct="1">
              <a:spcAft>
                <a:spcPct val="0"/>
              </a:spcAft>
              <a:buClrTx/>
              <a:buSzTx/>
              <a:buFontTx/>
              <a:buNone/>
            </a:pPr>
            <a:r>
              <a:rPr lang="en-US" sz="1600" dirty="0">
                <a:ea typeface="Geneva" pitchFamily="32" charset="-128"/>
              </a:rPr>
              <a:t>Benjamin Templeton</a:t>
            </a:r>
          </a:p>
        </p:txBody>
      </p:sp>
      <p:pic>
        <p:nvPicPr>
          <p:cNvPr id="8" name="Picture 7">
            <a:extLst>
              <a:ext uri="{FF2B5EF4-FFF2-40B4-BE49-F238E27FC236}">
                <a16:creationId xmlns:a16="http://schemas.microsoft.com/office/drawing/2014/main" id="{BCF46C53-1116-4B43-A90C-3321577C5D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138" y="1355313"/>
            <a:ext cx="1593410" cy="1057274"/>
          </a:xfrm>
          <a:prstGeom prst="rect">
            <a:avLst/>
          </a:prstGeom>
          <a:ln w="25400">
            <a:noFill/>
          </a:ln>
        </p:spPr>
      </p:pic>
      <p:sp>
        <p:nvSpPr>
          <p:cNvPr id="25" name="Text Placeholder 5">
            <a:extLst>
              <a:ext uri="{FF2B5EF4-FFF2-40B4-BE49-F238E27FC236}">
                <a16:creationId xmlns:a16="http://schemas.microsoft.com/office/drawing/2014/main" id="{F93442A8-29E1-4B78-A334-AF79390DD20C}"/>
              </a:ext>
            </a:extLst>
          </p:cNvPr>
          <p:cNvSpPr txBox="1">
            <a:spLocks/>
          </p:cNvSpPr>
          <p:nvPr/>
        </p:nvSpPr>
        <p:spPr>
          <a:xfrm>
            <a:off x="274320" y="559666"/>
            <a:ext cx="6400800" cy="365760"/>
          </a:xfrm>
          <a:prstGeom prst="rect">
            <a:avLst/>
          </a:prstGeom>
        </p:spPr>
        <p:txBody>
          <a:bodyPr l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pl-PL" sz="2000" dirty="0"/>
              <a:t>Three Types of Expenses </a:t>
            </a:r>
          </a:p>
        </p:txBody>
      </p:sp>
      <p:grpSp>
        <p:nvGrpSpPr>
          <p:cNvPr id="43" name="Group 42">
            <a:extLst>
              <a:ext uri="{FF2B5EF4-FFF2-40B4-BE49-F238E27FC236}">
                <a16:creationId xmlns:a16="http://schemas.microsoft.com/office/drawing/2014/main" id="{26D5FF3D-18AD-4997-928B-EC0A4629F836}"/>
              </a:ext>
            </a:extLst>
          </p:cNvPr>
          <p:cNvGrpSpPr/>
          <p:nvPr/>
        </p:nvGrpSpPr>
        <p:grpSpPr>
          <a:xfrm>
            <a:off x="2709243" y="2566212"/>
            <a:ext cx="6354433" cy="795906"/>
            <a:chOff x="2111277" y="1655939"/>
            <a:chExt cx="6354433" cy="795906"/>
          </a:xfrm>
        </p:grpSpPr>
        <p:grpSp>
          <p:nvGrpSpPr>
            <p:cNvPr id="44" name="Group 367">
              <a:extLst>
                <a:ext uri="{FF2B5EF4-FFF2-40B4-BE49-F238E27FC236}">
                  <a16:creationId xmlns:a16="http://schemas.microsoft.com/office/drawing/2014/main" id="{043EF9E2-B0A6-4FB5-A070-7A8BDEF2EB2E}"/>
                </a:ext>
              </a:extLst>
            </p:cNvPr>
            <p:cNvGrpSpPr>
              <a:grpSpLocks/>
            </p:cNvGrpSpPr>
            <p:nvPr/>
          </p:nvGrpSpPr>
          <p:grpSpPr bwMode="auto">
            <a:xfrm>
              <a:off x="2111277" y="1655939"/>
              <a:ext cx="2082800" cy="786704"/>
              <a:chOff x="1512" y="719"/>
              <a:chExt cx="1216" cy="544"/>
            </a:xfrm>
          </p:grpSpPr>
          <p:sp>
            <p:nvSpPr>
              <p:cNvPr id="53" name="Rectangle 48">
                <a:extLst>
                  <a:ext uri="{FF2B5EF4-FFF2-40B4-BE49-F238E27FC236}">
                    <a16:creationId xmlns:a16="http://schemas.microsoft.com/office/drawing/2014/main" id="{08AB0D33-1F17-4A1B-B858-743FE02DA4CF}"/>
                  </a:ext>
                </a:extLst>
              </p:cNvPr>
              <p:cNvSpPr/>
              <p:nvPr/>
            </p:nvSpPr>
            <p:spPr>
              <a:xfrm>
                <a:off x="1512" y="719"/>
                <a:ext cx="1216" cy="544"/>
              </a:xfrm>
              <a:prstGeom prst="rect">
                <a:avLst/>
              </a:prstGeom>
              <a:solidFill>
                <a:srgbClr val="00A0DC"/>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54" name="Rectangle 68">
                <a:extLst>
                  <a:ext uri="{FF2B5EF4-FFF2-40B4-BE49-F238E27FC236}">
                    <a16:creationId xmlns:a16="http://schemas.microsoft.com/office/drawing/2014/main" id="{522BAF54-AC50-42C9-86B0-640809156BAD}"/>
                  </a:ext>
                </a:extLst>
              </p:cNvPr>
              <p:cNvSpPr>
                <a:spLocks noChangeArrowheads="1"/>
              </p:cNvSpPr>
              <p:nvPr/>
            </p:nvSpPr>
            <p:spPr bwMode="auto">
              <a:xfrm>
                <a:off x="1550" y="992"/>
                <a:ext cx="1135" cy="230"/>
              </a:xfrm>
              <a:prstGeom prst="rect">
                <a:avLst/>
              </a:prstGeom>
              <a:solidFill>
                <a:srgbClr val="FFFFFF"/>
              </a:solidFill>
              <a:ln w="9525">
                <a:noFill/>
                <a:miter lim="800000"/>
                <a:headEnd/>
                <a:tailEnd/>
              </a:ln>
            </p:spPr>
            <p:txBody>
              <a:bodyPr lIns="91442" tIns="45727" rIns="91442" bIns="45727"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Freestyle Script" pitchFamily="66" charset="0"/>
                    <a:ea typeface="Geneva"/>
                    <a:cs typeface="Geneva"/>
                  </a:rPr>
                  <a:t>$     15,000</a:t>
                </a:r>
              </a:p>
            </p:txBody>
          </p:sp>
          <p:sp>
            <p:nvSpPr>
              <p:cNvPr id="55" name="Text Box 7">
                <a:extLst>
                  <a:ext uri="{FF2B5EF4-FFF2-40B4-BE49-F238E27FC236}">
                    <a16:creationId xmlns:a16="http://schemas.microsoft.com/office/drawing/2014/main" id="{A30F650C-C202-49E9-A042-41672F9D4C8B}"/>
                  </a:ext>
                </a:extLst>
              </p:cNvPr>
              <p:cNvSpPr txBox="1">
                <a:spLocks noChangeArrowheads="1"/>
              </p:cNvSpPr>
              <p:nvPr/>
            </p:nvSpPr>
            <p:spPr bwMode="auto">
              <a:xfrm>
                <a:off x="1555" y="750"/>
                <a:ext cx="1123" cy="219"/>
              </a:xfrm>
              <a:prstGeom prst="rect">
                <a:avLst/>
              </a:prstGeom>
              <a:solidFill>
                <a:srgbClr val="00A0DC"/>
              </a:solidFill>
              <a:ln w="9525">
                <a:noFill/>
                <a:miter lim="800000"/>
                <a:headEnd/>
                <a:tailEnd/>
              </a:ln>
            </p:spPr>
            <p:txBody>
              <a:bodyPr wrap="none" anchor="ct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ea typeface="Geneva"/>
                    <a:cs typeface="Geneva"/>
                  </a:rPr>
                  <a:t>Fixed</a:t>
                </a:r>
              </a:p>
            </p:txBody>
          </p:sp>
        </p:grpSp>
        <p:grpSp>
          <p:nvGrpSpPr>
            <p:cNvPr id="45" name="Group 368">
              <a:extLst>
                <a:ext uri="{FF2B5EF4-FFF2-40B4-BE49-F238E27FC236}">
                  <a16:creationId xmlns:a16="http://schemas.microsoft.com/office/drawing/2014/main" id="{967B9FA5-0C58-4C0E-96FF-191FCFC16442}"/>
                </a:ext>
              </a:extLst>
            </p:cNvPr>
            <p:cNvGrpSpPr>
              <a:grpSpLocks/>
            </p:cNvGrpSpPr>
            <p:nvPr/>
          </p:nvGrpSpPr>
          <p:grpSpPr bwMode="auto">
            <a:xfrm>
              <a:off x="4241099" y="1665465"/>
              <a:ext cx="2082800" cy="786380"/>
              <a:chOff x="2744" y="725"/>
              <a:chExt cx="1216" cy="544"/>
            </a:xfrm>
          </p:grpSpPr>
          <p:sp>
            <p:nvSpPr>
              <p:cNvPr id="50" name="Rectangle 48">
                <a:extLst>
                  <a:ext uri="{FF2B5EF4-FFF2-40B4-BE49-F238E27FC236}">
                    <a16:creationId xmlns:a16="http://schemas.microsoft.com/office/drawing/2014/main" id="{5D15F952-A8BF-441C-8AA4-664EB4CB3FB5}"/>
                  </a:ext>
                </a:extLst>
              </p:cNvPr>
              <p:cNvSpPr>
                <a:spLocks noChangeArrowheads="1"/>
              </p:cNvSpPr>
              <p:nvPr/>
            </p:nvSpPr>
            <p:spPr bwMode="auto">
              <a:xfrm>
                <a:off x="2744" y="725"/>
                <a:ext cx="1216" cy="544"/>
              </a:xfrm>
              <a:prstGeom prst="rect">
                <a:avLst/>
              </a:prstGeom>
              <a:solidFill>
                <a:srgbClr val="82BC00"/>
              </a:solidFill>
              <a:ln w="9525" algn="ctr">
                <a:noFill/>
                <a:miter lim="800000"/>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51" name="Rectangle 227">
                <a:extLst>
                  <a:ext uri="{FF2B5EF4-FFF2-40B4-BE49-F238E27FC236}">
                    <a16:creationId xmlns:a16="http://schemas.microsoft.com/office/drawing/2014/main" id="{0A08B554-DA60-4377-A5C5-074BC5BDBE77}"/>
                  </a:ext>
                </a:extLst>
              </p:cNvPr>
              <p:cNvSpPr>
                <a:spLocks noChangeArrowheads="1"/>
              </p:cNvSpPr>
              <p:nvPr/>
            </p:nvSpPr>
            <p:spPr bwMode="auto">
              <a:xfrm>
                <a:off x="2783" y="990"/>
                <a:ext cx="1135" cy="230"/>
              </a:xfrm>
              <a:prstGeom prst="rect">
                <a:avLst/>
              </a:prstGeom>
              <a:solidFill>
                <a:srgbClr val="FFFFFF"/>
              </a:solidFill>
              <a:ln w="9525">
                <a:noFill/>
                <a:miter lim="800000"/>
                <a:headEnd/>
                <a:tailEnd/>
              </a:ln>
            </p:spPr>
            <p:txBody>
              <a:bodyPr lIns="91442" tIns="45727" rIns="91442" bIns="45727"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Freestyle Script" pitchFamily="66" charset="0"/>
                    <a:ea typeface="Geneva"/>
                    <a:cs typeface="Geneva"/>
                  </a:rPr>
                  <a:t>$    20,000</a:t>
                </a:r>
              </a:p>
            </p:txBody>
          </p:sp>
          <p:sp>
            <p:nvSpPr>
              <p:cNvPr id="52" name="Text Box 7">
                <a:extLst>
                  <a:ext uri="{FF2B5EF4-FFF2-40B4-BE49-F238E27FC236}">
                    <a16:creationId xmlns:a16="http://schemas.microsoft.com/office/drawing/2014/main" id="{4F44E6FE-0A05-44F6-A9E3-0BF7F99B3C07}"/>
                  </a:ext>
                </a:extLst>
              </p:cNvPr>
              <p:cNvSpPr txBox="1">
                <a:spLocks noChangeArrowheads="1"/>
              </p:cNvSpPr>
              <p:nvPr/>
            </p:nvSpPr>
            <p:spPr bwMode="auto">
              <a:xfrm>
                <a:off x="2787" y="725"/>
                <a:ext cx="1123" cy="242"/>
              </a:xfrm>
              <a:prstGeom prst="rect">
                <a:avLst/>
              </a:prstGeom>
              <a:solidFill>
                <a:srgbClr val="82BC00"/>
              </a:solidFill>
              <a:ln w="9525">
                <a:noFill/>
                <a:miter lim="800000"/>
                <a:headEnd/>
                <a:tailEnd/>
              </a:ln>
            </p:spPr>
            <p:txBody>
              <a:bodyPr wrap="none" anchor="ct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ea typeface="Geneva"/>
                    <a:cs typeface="Geneva"/>
                  </a:rPr>
                  <a:t>Rising</a:t>
                </a:r>
              </a:p>
            </p:txBody>
          </p:sp>
        </p:grpSp>
        <p:grpSp>
          <p:nvGrpSpPr>
            <p:cNvPr id="46" name="Group 369">
              <a:extLst>
                <a:ext uri="{FF2B5EF4-FFF2-40B4-BE49-F238E27FC236}">
                  <a16:creationId xmlns:a16="http://schemas.microsoft.com/office/drawing/2014/main" id="{1B6D2E0D-CC2C-4E74-B9D2-2A66F06445C1}"/>
                </a:ext>
              </a:extLst>
            </p:cNvPr>
            <p:cNvGrpSpPr>
              <a:grpSpLocks/>
            </p:cNvGrpSpPr>
            <p:nvPr/>
          </p:nvGrpSpPr>
          <p:grpSpPr bwMode="auto">
            <a:xfrm>
              <a:off x="6382910" y="1665464"/>
              <a:ext cx="2082800" cy="786379"/>
              <a:chOff x="3983" y="725"/>
              <a:chExt cx="1216" cy="544"/>
            </a:xfrm>
          </p:grpSpPr>
          <p:sp>
            <p:nvSpPr>
              <p:cNvPr id="47" name="Rectangle 46">
                <a:extLst>
                  <a:ext uri="{FF2B5EF4-FFF2-40B4-BE49-F238E27FC236}">
                    <a16:creationId xmlns:a16="http://schemas.microsoft.com/office/drawing/2014/main" id="{55D313F4-CBEA-41A4-BCBB-826A7B8FD265}"/>
                  </a:ext>
                </a:extLst>
              </p:cNvPr>
              <p:cNvSpPr>
                <a:spLocks noChangeArrowheads="1"/>
              </p:cNvSpPr>
              <p:nvPr/>
            </p:nvSpPr>
            <p:spPr bwMode="auto">
              <a:xfrm>
                <a:off x="3983" y="725"/>
                <a:ext cx="1216" cy="544"/>
              </a:xfrm>
              <a:prstGeom prst="rect">
                <a:avLst/>
              </a:prstGeom>
              <a:solidFill>
                <a:srgbClr val="797979"/>
              </a:solidFill>
              <a:ln w="9525" algn="ctr">
                <a:noFill/>
                <a:miter lim="800000"/>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48" name="Rectangle 329">
                <a:extLst>
                  <a:ext uri="{FF2B5EF4-FFF2-40B4-BE49-F238E27FC236}">
                    <a16:creationId xmlns:a16="http://schemas.microsoft.com/office/drawing/2014/main" id="{BDDF8393-F000-4A44-BB72-518F995D32DE}"/>
                  </a:ext>
                </a:extLst>
              </p:cNvPr>
              <p:cNvSpPr>
                <a:spLocks noChangeArrowheads="1"/>
              </p:cNvSpPr>
              <p:nvPr/>
            </p:nvSpPr>
            <p:spPr bwMode="auto">
              <a:xfrm>
                <a:off x="4021" y="990"/>
                <a:ext cx="1135" cy="230"/>
              </a:xfrm>
              <a:prstGeom prst="rect">
                <a:avLst/>
              </a:prstGeom>
              <a:solidFill>
                <a:srgbClr val="FFFFFF"/>
              </a:solidFill>
              <a:ln w="9525">
                <a:noFill/>
                <a:miter lim="800000"/>
                <a:headEnd/>
                <a:tailEnd/>
              </a:ln>
            </p:spPr>
            <p:txBody>
              <a:bodyPr lIns="91442" tIns="45727" rIns="91442" bIns="45727"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Freestyle Script" pitchFamily="66" charset="0"/>
                    <a:ea typeface="Geneva"/>
                    <a:cs typeface="Geneva"/>
                  </a:rPr>
                  <a:t>$    15,000</a:t>
                </a:r>
              </a:p>
            </p:txBody>
          </p:sp>
          <p:sp>
            <p:nvSpPr>
              <p:cNvPr id="49" name="Text Box 7">
                <a:extLst>
                  <a:ext uri="{FF2B5EF4-FFF2-40B4-BE49-F238E27FC236}">
                    <a16:creationId xmlns:a16="http://schemas.microsoft.com/office/drawing/2014/main" id="{41B1316B-0D34-4EED-A3B9-70CAB2724AC7}"/>
                  </a:ext>
                </a:extLst>
              </p:cNvPr>
              <p:cNvSpPr txBox="1">
                <a:spLocks noChangeArrowheads="1"/>
              </p:cNvSpPr>
              <p:nvPr/>
            </p:nvSpPr>
            <p:spPr bwMode="auto">
              <a:xfrm>
                <a:off x="4026" y="725"/>
                <a:ext cx="1123" cy="242"/>
              </a:xfrm>
              <a:prstGeom prst="rect">
                <a:avLst/>
              </a:prstGeom>
              <a:solidFill>
                <a:srgbClr val="797979"/>
              </a:solidFill>
              <a:ln w="9525">
                <a:noFill/>
                <a:miter lim="800000"/>
                <a:headEnd/>
                <a:tailEnd/>
              </a:ln>
            </p:spPr>
            <p:txBody>
              <a:bodyPr wrap="none" anchor="ct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ea typeface="Geneva"/>
                    <a:cs typeface="Geneva"/>
                  </a:rPr>
                  <a:t>Discretionary</a:t>
                </a:r>
              </a:p>
            </p:txBody>
          </p:sp>
        </p:grpSp>
      </p:grpSp>
    </p:spTree>
    <p:extLst>
      <p:ext uri="{BB962C8B-B14F-4D97-AF65-F5344CB8AC3E}">
        <p14:creationId xmlns:p14="http://schemas.microsoft.com/office/powerpoint/2010/main" val="3164824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57AF19-AF30-4ED4-896D-4328B353221C}"/>
              </a:ext>
            </a:extLst>
          </p:cNvPr>
          <p:cNvSpPr>
            <a:spLocks noGrp="1"/>
          </p:cNvSpPr>
          <p:nvPr>
            <p:ph type="body" sz="quarter" idx="26"/>
          </p:nvPr>
        </p:nvSpPr>
        <p:spPr>
          <a:xfrm>
            <a:off x="274320" y="6338352"/>
            <a:ext cx="8595360" cy="153888"/>
          </a:xfrm>
        </p:spPr>
        <p:txBody>
          <a:bodyPr/>
          <a:lstStyle/>
          <a:p>
            <a:endParaRPr lang="en-US" dirty="0"/>
          </a:p>
        </p:txBody>
      </p:sp>
      <p:sp>
        <p:nvSpPr>
          <p:cNvPr id="4" name="Slide Number Placeholder 3">
            <a:extLst>
              <a:ext uri="{FF2B5EF4-FFF2-40B4-BE49-F238E27FC236}">
                <a16:creationId xmlns:a16="http://schemas.microsoft.com/office/drawing/2014/main" id="{0A92DB29-EA8E-44F8-B09E-76632149EA02}"/>
              </a:ext>
            </a:extLst>
          </p:cNvPr>
          <p:cNvSpPr>
            <a:spLocks noGrp="1"/>
          </p:cNvSpPr>
          <p:nvPr>
            <p:ph type="sldNum" sz="quarter" idx="10"/>
          </p:nvPr>
        </p:nvSpPr>
        <p:spPr/>
        <p:txBody>
          <a:bodyPr/>
          <a:lstStyle/>
          <a:p>
            <a:fld id="{8DEE4CCE-E124-4EEF-808B-DF88997C2318}" type="slidenum">
              <a:rPr lang="en-US" smtClean="0"/>
              <a:t>38</a:t>
            </a:fld>
            <a:endParaRPr lang="en-US" dirty="0"/>
          </a:p>
        </p:txBody>
      </p:sp>
      <p:sp>
        <p:nvSpPr>
          <p:cNvPr id="5" name="Title 4">
            <a:extLst>
              <a:ext uri="{FF2B5EF4-FFF2-40B4-BE49-F238E27FC236}">
                <a16:creationId xmlns:a16="http://schemas.microsoft.com/office/drawing/2014/main" id="{CA24FC74-62FA-4623-8FF4-22C3D4AD2060}"/>
              </a:ext>
            </a:extLst>
          </p:cNvPr>
          <p:cNvSpPr>
            <a:spLocks noGrp="1"/>
          </p:cNvSpPr>
          <p:nvPr>
            <p:ph type="title"/>
          </p:nvPr>
        </p:nvSpPr>
        <p:spPr/>
        <p:txBody>
          <a:bodyPr/>
          <a:lstStyle/>
          <a:p>
            <a:r>
              <a:rPr kumimoji="1" lang="en-US" dirty="0">
                <a:solidFill>
                  <a:srgbClr val="005598"/>
                </a:solidFill>
                <a:ea typeface="Geneva" pitchFamily="80" charset="-128"/>
                <a:cs typeface="Geneva" pitchFamily="80" charset="-128"/>
              </a:rPr>
              <a:t>Hypothetical Case Study</a:t>
            </a:r>
            <a:br>
              <a:rPr kumimoji="1" lang="en-US" sz="2800" dirty="0">
                <a:solidFill>
                  <a:srgbClr val="005598"/>
                </a:solidFill>
                <a:ea typeface="Geneva" pitchFamily="80" charset="-128"/>
                <a:cs typeface="Geneva" pitchFamily="80" charset="-128"/>
              </a:rPr>
            </a:br>
            <a:endParaRPr lang="en-US" dirty="0"/>
          </a:p>
        </p:txBody>
      </p:sp>
      <p:sp>
        <p:nvSpPr>
          <p:cNvPr id="7" name="Rectangle 3">
            <a:extLst>
              <a:ext uri="{FF2B5EF4-FFF2-40B4-BE49-F238E27FC236}">
                <a16:creationId xmlns:a16="http://schemas.microsoft.com/office/drawing/2014/main" id="{038CD5F5-9846-4EAF-A6FB-0F9EDA14810C}"/>
              </a:ext>
            </a:extLst>
          </p:cNvPr>
          <p:cNvSpPr txBox="1">
            <a:spLocks noChangeArrowheads="1"/>
          </p:cNvSpPr>
          <p:nvPr/>
        </p:nvSpPr>
        <p:spPr bwMode="gray">
          <a:xfrm>
            <a:off x="234925" y="2470509"/>
            <a:ext cx="2056099" cy="42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198438" indent="-198438" algn="l" rtl="0" eaLnBrk="0" fontAlgn="base" hangingPunct="0">
              <a:spcBef>
                <a:spcPct val="0"/>
              </a:spcBef>
              <a:spcAft>
                <a:spcPct val="25000"/>
              </a:spcAft>
              <a:buClr>
                <a:srgbClr val="E3781E"/>
              </a:buClr>
              <a:buSzPct val="115000"/>
              <a:buChar char="•"/>
              <a:defRPr sz="2400">
                <a:solidFill>
                  <a:srgbClr val="000000"/>
                </a:solidFill>
                <a:latin typeface="+mn-lt"/>
                <a:ea typeface="ＭＳ Ｐゴシック" charset="0"/>
                <a:cs typeface="Geneva" charset="-128"/>
              </a:defRPr>
            </a:lvl1pPr>
            <a:lvl2pPr marL="742950" indent="-285750" algn="l" rtl="0" eaLnBrk="0" fontAlgn="base" hangingPunct="0">
              <a:spcBef>
                <a:spcPct val="0"/>
              </a:spcBef>
              <a:spcAft>
                <a:spcPct val="25000"/>
              </a:spcAft>
              <a:buSzPct val="115000"/>
              <a:buChar char="–"/>
              <a:defRPr sz="2200">
                <a:solidFill>
                  <a:srgbClr val="000000"/>
                </a:solidFill>
                <a:latin typeface="+mn-lt"/>
                <a:ea typeface="Geneva" charset="-128"/>
                <a:cs typeface="Geneva" charset="-128"/>
              </a:defRPr>
            </a:lvl2pPr>
            <a:lvl3pPr marL="1143000" indent="-228600" algn="l" rtl="0" eaLnBrk="0" fontAlgn="base" hangingPunct="0">
              <a:spcBef>
                <a:spcPct val="20000"/>
              </a:spcBef>
              <a:spcAft>
                <a:spcPct val="0"/>
              </a:spcAft>
              <a:buChar char="•"/>
              <a:defRPr sz="2000">
                <a:solidFill>
                  <a:srgbClr val="000000"/>
                </a:solidFill>
                <a:latin typeface="+mn-lt"/>
                <a:ea typeface="Geneva" charset="-128"/>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Geneva" charset="-128"/>
              </a:defRPr>
            </a:lvl6pPr>
            <a:lvl7pPr marL="2971800" indent="-228600" algn="l" rtl="0" fontAlgn="base">
              <a:spcBef>
                <a:spcPct val="20000"/>
              </a:spcBef>
              <a:spcAft>
                <a:spcPct val="0"/>
              </a:spcAft>
              <a:buChar char="»"/>
              <a:defRPr sz="2000">
                <a:solidFill>
                  <a:schemeClr val="tx1"/>
                </a:solidFill>
                <a:latin typeface="+mn-lt"/>
                <a:ea typeface="Geneva" charset="-128"/>
              </a:defRPr>
            </a:lvl7pPr>
            <a:lvl8pPr marL="3429000" indent="-228600" algn="l" rtl="0" fontAlgn="base">
              <a:spcBef>
                <a:spcPct val="20000"/>
              </a:spcBef>
              <a:spcAft>
                <a:spcPct val="0"/>
              </a:spcAft>
              <a:buChar char="»"/>
              <a:defRPr sz="2000">
                <a:solidFill>
                  <a:schemeClr val="tx1"/>
                </a:solidFill>
                <a:latin typeface="+mn-lt"/>
                <a:ea typeface="Geneva" charset="-128"/>
              </a:defRPr>
            </a:lvl8pPr>
            <a:lvl9pPr marL="3886200" indent="-228600" algn="l" rtl="0" fontAlgn="base">
              <a:spcBef>
                <a:spcPct val="20000"/>
              </a:spcBef>
              <a:spcAft>
                <a:spcPct val="0"/>
              </a:spcAft>
              <a:buChar char="»"/>
              <a:defRPr sz="2000">
                <a:solidFill>
                  <a:schemeClr val="tx1"/>
                </a:solidFill>
                <a:latin typeface="+mn-lt"/>
                <a:ea typeface="Geneva" charset="-128"/>
              </a:defRPr>
            </a:lvl9pPr>
          </a:lstStyle>
          <a:p>
            <a:pPr marL="0" indent="0" eaLnBrk="1" hangingPunct="1">
              <a:spcAft>
                <a:spcPct val="0"/>
              </a:spcAft>
              <a:buClrTx/>
              <a:buSzTx/>
              <a:buFontTx/>
              <a:buNone/>
            </a:pPr>
            <a:r>
              <a:rPr lang="en-US" sz="1600" dirty="0">
                <a:ea typeface="Geneva" pitchFamily="32" charset="-128"/>
              </a:rPr>
              <a:t>Benjamin Templeton</a:t>
            </a:r>
          </a:p>
        </p:txBody>
      </p:sp>
      <p:pic>
        <p:nvPicPr>
          <p:cNvPr id="8" name="Picture 7">
            <a:extLst>
              <a:ext uri="{FF2B5EF4-FFF2-40B4-BE49-F238E27FC236}">
                <a16:creationId xmlns:a16="http://schemas.microsoft.com/office/drawing/2014/main" id="{BCF46C53-1116-4B43-A90C-3321577C5D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138" y="1355313"/>
            <a:ext cx="1593410" cy="1057274"/>
          </a:xfrm>
          <a:prstGeom prst="rect">
            <a:avLst/>
          </a:prstGeom>
          <a:ln w="25400">
            <a:noFill/>
          </a:ln>
        </p:spPr>
      </p:pic>
      <p:sp>
        <p:nvSpPr>
          <p:cNvPr id="25" name="Text Placeholder 5">
            <a:extLst>
              <a:ext uri="{FF2B5EF4-FFF2-40B4-BE49-F238E27FC236}">
                <a16:creationId xmlns:a16="http://schemas.microsoft.com/office/drawing/2014/main" id="{F93442A8-29E1-4B78-A334-AF79390DD20C}"/>
              </a:ext>
            </a:extLst>
          </p:cNvPr>
          <p:cNvSpPr txBox="1">
            <a:spLocks/>
          </p:cNvSpPr>
          <p:nvPr/>
        </p:nvSpPr>
        <p:spPr>
          <a:xfrm>
            <a:off x="274320" y="559666"/>
            <a:ext cx="6400800" cy="365760"/>
          </a:xfrm>
          <a:prstGeom prst="rect">
            <a:avLst/>
          </a:prstGeom>
        </p:spPr>
        <p:txBody>
          <a:bodyPr l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pl-PL" sz="2000" dirty="0"/>
              <a:t>Worksheet</a:t>
            </a:r>
          </a:p>
        </p:txBody>
      </p:sp>
      <p:pic>
        <p:nvPicPr>
          <p:cNvPr id="21" name="Picture 27">
            <a:extLst>
              <a:ext uri="{FF2B5EF4-FFF2-40B4-BE49-F238E27FC236}">
                <a16:creationId xmlns:a16="http://schemas.microsoft.com/office/drawing/2014/main" id="{C4212E1E-E4CD-414A-908A-9D7C2A8FBA1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539645" y="1358192"/>
            <a:ext cx="5920144" cy="4574656"/>
          </a:xfrm>
          <a:prstGeom prst="rect">
            <a:avLst/>
          </a:prstGeom>
          <a:solidFill>
            <a:srgbClr val="FFFFFF"/>
          </a:solidFill>
          <a:ln w="3175">
            <a:solidFill>
              <a:srgbClr val="FFFFFF">
                <a:lumMod val="75000"/>
              </a:srgbClr>
            </a:solidFill>
            <a:miter lim="800000"/>
          </a:ln>
          <a:effectLst>
            <a:outerShdw blurRad="152400" dist="38100" dir="2700000" algn="tl" rotWithShape="0">
              <a:srgbClr val="000000">
                <a:lumMod val="75000"/>
                <a:lumOff val="25000"/>
                <a:alpha val="40000"/>
              </a:srgbClr>
            </a:outerShdw>
          </a:effectLst>
          <a:extLst/>
        </p:spPr>
      </p:pic>
      <p:sp>
        <p:nvSpPr>
          <p:cNvPr id="22" name="Text Box 7">
            <a:extLst>
              <a:ext uri="{FF2B5EF4-FFF2-40B4-BE49-F238E27FC236}">
                <a16:creationId xmlns:a16="http://schemas.microsoft.com/office/drawing/2014/main" id="{1C43F6C1-BFE7-40E6-A7DE-96EE1219816B}"/>
              </a:ext>
            </a:extLst>
          </p:cNvPr>
          <p:cNvSpPr txBox="1">
            <a:spLocks noChangeArrowheads="1"/>
          </p:cNvSpPr>
          <p:nvPr/>
        </p:nvSpPr>
        <p:spPr bwMode="auto">
          <a:xfrm>
            <a:off x="7487253" y="2964058"/>
            <a:ext cx="530459" cy="31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sz="1400" b="1" dirty="0">
                <a:solidFill>
                  <a:srgbClr val="000000"/>
                </a:solidFill>
                <a:latin typeface="Freestyle Script" pitchFamily="66" charset="0"/>
              </a:rPr>
              <a:t>15,000</a:t>
            </a:r>
          </a:p>
        </p:txBody>
      </p:sp>
      <p:grpSp>
        <p:nvGrpSpPr>
          <p:cNvPr id="23" name="Group 22">
            <a:extLst>
              <a:ext uri="{FF2B5EF4-FFF2-40B4-BE49-F238E27FC236}">
                <a16:creationId xmlns:a16="http://schemas.microsoft.com/office/drawing/2014/main" id="{2933BEE7-C15B-4062-9796-993BC38AB4E6}"/>
              </a:ext>
            </a:extLst>
          </p:cNvPr>
          <p:cNvGrpSpPr/>
          <p:nvPr/>
        </p:nvGrpSpPr>
        <p:grpSpPr>
          <a:xfrm>
            <a:off x="7483733" y="3768791"/>
            <a:ext cx="764646" cy="1057385"/>
            <a:chOff x="6870527" y="3671969"/>
            <a:chExt cx="764646" cy="1057385"/>
          </a:xfrm>
        </p:grpSpPr>
        <p:sp>
          <p:nvSpPr>
            <p:cNvPr id="24" name="Text Box 9">
              <a:extLst>
                <a:ext uri="{FF2B5EF4-FFF2-40B4-BE49-F238E27FC236}">
                  <a16:creationId xmlns:a16="http://schemas.microsoft.com/office/drawing/2014/main" id="{01FD558E-1741-469E-85B4-6AFB43F62BBC}"/>
                </a:ext>
              </a:extLst>
            </p:cNvPr>
            <p:cNvSpPr txBox="1">
              <a:spLocks noChangeArrowheads="1"/>
            </p:cNvSpPr>
            <p:nvPr/>
          </p:nvSpPr>
          <p:spPr bwMode="auto">
            <a:xfrm>
              <a:off x="7387561" y="4419030"/>
              <a:ext cx="247612" cy="31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sz="1400" b="1" dirty="0">
                  <a:solidFill>
                    <a:srgbClr val="000000"/>
                  </a:solidFill>
                  <a:latin typeface="Freestyle Script" pitchFamily="66" charset="0"/>
                </a:rPr>
                <a:t>6</a:t>
              </a:r>
            </a:p>
          </p:txBody>
        </p:sp>
        <p:grpSp>
          <p:nvGrpSpPr>
            <p:cNvPr id="26" name="Group 25">
              <a:extLst>
                <a:ext uri="{FF2B5EF4-FFF2-40B4-BE49-F238E27FC236}">
                  <a16:creationId xmlns:a16="http://schemas.microsoft.com/office/drawing/2014/main" id="{7FEEBFAB-12A6-4365-B9DD-0229E4C9A490}"/>
                </a:ext>
              </a:extLst>
            </p:cNvPr>
            <p:cNvGrpSpPr/>
            <p:nvPr/>
          </p:nvGrpSpPr>
          <p:grpSpPr>
            <a:xfrm>
              <a:off x="6870527" y="3671969"/>
              <a:ext cx="591877" cy="557188"/>
              <a:chOff x="6870527" y="3671969"/>
              <a:chExt cx="591877" cy="557188"/>
            </a:xfrm>
          </p:grpSpPr>
          <p:sp>
            <p:nvSpPr>
              <p:cNvPr id="27" name="Text Box 8">
                <a:extLst>
                  <a:ext uri="{FF2B5EF4-FFF2-40B4-BE49-F238E27FC236}">
                    <a16:creationId xmlns:a16="http://schemas.microsoft.com/office/drawing/2014/main" id="{5302D821-C1D4-4D48-A307-7DD24E6317E7}"/>
                  </a:ext>
                </a:extLst>
              </p:cNvPr>
              <p:cNvSpPr txBox="1">
                <a:spLocks noChangeArrowheads="1"/>
              </p:cNvSpPr>
              <p:nvPr/>
            </p:nvSpPr>
            <p:spPr bwMode="auto">
              <a:xfrm>
                <a:off x="6886929" y="3671969"/>
                <a:ext cx="530459" cy="31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sz="1400" b="1" dirty="0">
                    <a:solidFill>
                      <a:srgbClr val="000000"/>
                    </a:solidFill>
                    <a:latin typeface="Freestyle Script" pitchFamily="66" charset="0"/>
                  </a:rPr>
                  <a:t>15,000</a:t>
                </a:r>
              </a:p>
            </p:txBody>
          </p:sp>
          <p:sp>
            <p:nvSpPr>
              <p:cNvPr id="28" name="Text Box 10">
                <a:extLst>
                  <a:ext uri="{FF2B5EF4-FFF2-40B4-BE49-F238E27FC236}">
                    <a16:creationId xmlns:a16="http://schemas.microsoft.com/office/drawing/2014/main" id="{5BF06E1C-2D5E-4CD3-81D8-CF04DD1DCBD3}"/>
                  </a:ext>
                </a:extLst>
              </p:cNvPr>
              <p:cNvSpPr txBox="1">
                <a:spLocks noChangeArrowheads="1"/>
              </p:cNvSpPr>
              <p:nvPr/>
            </p:nvSpPr>
            <p:spPr bwMode="auto">
              <a:xfrm>
                <a:off x="6870527" y="3918833"/>
                <a:ext cx="591877" cy="31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sz="1400" b="1" dirty="0">
                    <a:solidFill>
                      <a:srgbClr val="000000"/>
                    </a:solidFill>
                    <a:latin typeface="Freestyle Script" pitchFamily="66" charset="0"/>
                  </a:rPr>
                  <a:t>250,000</a:t>
                </a:r>
              </a:p>
            </p:txBody>
          </p:sp>
        </p:grpSp>
      </p:grpSp>
      <p:sp>
        <p:nvSpPr>
          <p:cNvPr id="29" name="Text Box 19">
            <a:extLst>
              <a:ext uri="{FF2B5EF4-FFF2-40B4-BE49-F238E27FC236}">
                <a16:creationId xmlns:a16="http://schemas.microsoft.com/office/drawing/2014/main" id="{62347D4D-689E-4186-86B7-53167B89980D}"/>
              </a:ext>
            </a:extLst>
          </p:cNvPr>
          <p:cNvSpPr txBox="1">
            <a:spLocks noChangeArrowheads="1"/>
          </p:cNvSpPr>
          <p:nvPr/>
        </p:nvSpPr>
        <p:spPr bwMode="auto">
          <a:xfrm>
            <a:off x="5091744" y="5069375"/>
            <a:ext cx="523995" cy="27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eaLnBrk="1" hangingPunct="1"/>
            <a:r>
              <a:rPr lang="en-US" sz="1200" b="1" dirty="0">
                <a:solidFill>
                  <a:srgbClr val="000000"/>
                </a:solidFill>
                <a:latin typeface="Freestyle Script" pitchFamily="66" charset="0"/>
              </a:rPr>
              <a:t>50,000 </a:t>
            </a:r>
            <a:endParaRPr lang="en-US" sz="1400" b="1" dirty="0">
              <a:solidFill>
                <a:srgbClr val="000000"/>
              </a:solidFill>
              <a:latin typeface="Freestyle Script" pitchFamily="66" charset="0"/>
            </a:endParaRPr>
          </a:p>
        </p:txBody>
      </p:sp>
      <p:sp>
        <p:nvSpPr>
          <p:cNvPr id="30" name="Text Box 7">
            <a:extLst>
              <a:ext uri="{FF2B5EF4-FFF2-40B4-BE49-F238E27FC236}">
                <a16:creationId xmlns:a16="http://schemas.microsoft.com/office/drawing/2014/main" id="{EE12C22D-9CF0-4DCE-BF1B-F393A58DF185}"/>
              </a:ext>
            </a:extLst>
          </p:cNvPr>
          <p:cNvSpPr txBox="1">
            <a:spLocks noChangeArrowheads="1"/>
          </p:cNvSpPr>
          <p:nvPr/>
        </p:nvSpPr>
        <p:spPr bwMode="auto">
          <a:xfrm>
            <a:off x="6354001" y="2969526"/>
            <a:ext cx="530459" cy="31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sz="1400" b="1" dirty="0">
                <a:solidFill>
                  <a:srgbClr val="000000"/>
                </a:solidFill>
                <a:latin typeface="Freestyle Script" pitchFamily="66" charset="0"/>
              </a:rPr>
              <a:t>20,000</a:t>
            </a:r>
          </a:p>
        </p:txBody>
      </p:sp>
      <p:grpSp>
        <p:nvGrpSpPr>
          <p:cNvPr id="31" name="Group 30">
            <a:extLst>
              <a:ext uri="{FF2B5EF4-FFF2-40B4-BE49-F238E27FC236}">
                <a16:creationId xmlns:a16="http://schemas.microsoft.com/office/drawing/2014/main" id="{915FF9A6-FA70-44C3-AD8C-28B9331B2734}"/>
              </a:ext>
            </a:extLst>
          </p:cNvPr>
          <p:cNvGrpSpPr/>
          <p:nvPr/>
        </p:nvGrpSpPr>
        <p:grpSpPr>
          <a:xfrm>
            <a:off x="6310681" y="3768684"/>
            <a:ext cx="820100" cy="1058647"/>
            <a:chOff x="5697475" y="3671862"/>
            <a:chExt cx="820100" cy="1058647"/>
          </a:xfrm>
        </p:grpSpPr>
        <p:sp>
          <p:nvSpPr>
            <p:cNvPr id="32" name="Text Box 9">
              <a:extLst>
                <a:ext uri="{FF2B5EF4-FFF2-40B4-BE49-F238E27FC236}">
                  <a16:creationId xmlns:a16="http://schemas.microsoft.com/office/drawing/2014/main" id="{29D4D30B-9ABC-4CE7-97C2-A8E68EA4EE42}"/>
                </a:ext>
              </a:extLst>
            </p:cNvPr>
            <p:cNvSpPr txBox="1">
              <a:spLocks noChangeArrowheads="1"/>
            </p:cNvSpPr>
            <p:nvPr/>
          </p:nvSpPr>
          <p:spPr bwMode="auto">
            <a:xfrm>
              <a:off x="6171370" y="4420185"/>
              <a:ext cx="346205" cy="31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sz="1400" b="1" dirty="0">
                  <a:solidFill>
                    <a:srgbClr val="000000"/>
                  </a:solidFill>
                  <a:latin typeface="Freestyle Script" pitchFamily="66" charset="0"/>
                </a:rPr>
                <a:t>4.5</a:t>
              </a:r>
            </a:p>
          </p:txBody>
        </p:sp>
        <p:grpSp>
          <p:nvGrpSpPr>
            <p:cNvPr id="33" name="Group 32">
              <a:extLst>
                <a:ext uri="{FF2B5EF4-FFF2-40B4-BE49-F238E27FC236}">
                  <a16:creationId xmlns:a16="http://schemas.microsoft.com/office/drawing/2014/main" id="{96BC6372-B594-4995-9571-005AADC77B99}"/>
                </a:ext>
              </a:extLst>
            </p:cNvPr>
            <p:cNvGrpSpPr/>
            <p:nvPr/>
          </p:nvGrpSpPr>
          <p:grpSpPr>
            <a:xfrm>
              <a:off x="5697475" y="3671862"/>
              <a:ext cx="591877" cy="566491"/>
              <a:chOff x="5697475" y="3671862"/>
              <a:chExt cx="591877" cy="566491"/>
            </a:xfrm>
          </p:grpSpPr>
          <p:sp>
            <p:nvSpPr>
              <p:cNvPr id="34" name="Text Box 8">
                <a:extLst>
                  <a:ext uri="{FF2B5EF4-FFF2-40B4-BE49-F238E27FC236}">
                    <a16:creationId xmlns:a16="http://schemas.microsoft.com/office/drawing/2014/main" id="{C432891F-01B2-4D29-B3F7-3B04C93C9CBF}"/>
                  </a:ext>
                </a:extLst>
              </p:cNvPr>
              <p:cNvSpPr txBox="1">
                <a:spLocks noChangeArrowheads="1"/>
              </p:cNvSpPr>
              <p:nvPr/>
            </p:nvSpPr>
            <p:spPr bwMode="auto">
              <a:xfrm>
                <a:off x="5716971" y="3671862"/>
                <a:ext cx="530459" cy="31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sz="1400" b="1" dirty="0">
                    <a:solidFill>
                      <a:srgbClr val="000000"/>
                    </a:solidFill>
                    <a:latin typeface="Freestyle Script" pitchFamily="66" charset="0"/>
                  </a:rPr>
                  <a:t>20,000</a:t>
                </a:r>
              </a:p>
            </p:txBody>
          </p:sp>
          <p:sp>
            <p:nvSpPr>
              <p:cNvPr id="35" name="Text Box 10">
                <a:extLst>
                  <a:ext uri="{FF2B5EF4-FFF2-40B4-BE49-F238E27FC236}">
                    <a16:creationId xmlns:a16="http://schemas.microsoft.com/office/drawing/2014/main" id="{3D4364FF-714C-4961-9CCD-19C4F0684AD1}"/>
                  </a:ext>
                </a:extLst>
              </p:cNvPr>
              <p:cNvSpPr txBox="1">
                <a:spLocks noChangeArrowheads="1"/>
              </p:cNvSpPr>
              <p:nvPr/>
            </p:nvSpPr>
            <p:spPr bwMode="auto">
              <a:xfrm>
                <a:off x="5697475" y="3928029"/>
                <a:ext cx="591877" cy="31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sz="1400" b="1" dirty="0">
                    <a:solidFill>
                      <a:srgbClr val="000000"/>
                    </a:solidFill>
                    <a:latin typeface="Freestyle Script" pitchFamily="66" charset="0"/>
                  </a:rPr>
                  <a:t>450,000</a:t>
                </a:r>
              </a:p>
            </p:txBody>
          </p:sp>
        </p:grpSp>
      </p:grpSp>
      <p:sp>
        <p:nvSpPr>
          <p:cNvPr id="36" name="Text Box 7">
            <a:extLst>
              <a:ext uri="{FF2B5EF4-FFF2-40B4-BE49-F238E27FC236}">
                <a16:creationId xmlns:a16="http://schemas.microsoft.com/office/drawing/2014/main" id="{E09F9724-AFA1-4F75-9B84-2A68286FF1EA}"/>
              </a:ext>
            </a:extLst>
          </p:cNvPr>
          <p:cNvSpPr txBox="1">
            <a:spLocks noChangeArrowheads="1"/>
          </p:cNvSpPr>
          <p:nvPr/>
        </p:nvSpPr>
        <p:spPr bwMode="auto">
          <a:xfrm>
            <a:off x="5222349" y="2966325"/>
            <a:ext cx="530459" cy="31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sz="1400" b="1" dirty="0">
                <a:solidFill>
                  <a:srgbClr val="000000"/>
                </a:solidFill>
                <a:latin typeface="Freestyle Script" pitchFamily="66" charset="0"/>
              </a:rPr>
              <a:t>15,000</a:t>
            </a:r>
          </a:p>
        </p:txBody>
      </p:sp>
      <p:grpSp>
        <p:nvGrpSpPr>
          <p:cNvPr id="37" name="Group 36">
            <a:extLst>
              <a:ext uri="{FF2B5EF4-FFF2-40B4-BE49-F238E27FC236}">
                <a16:creationId xmlns:a16="http://schemas.microsoft.com/office/drawing/2014/main" id="{03CF0D3A-2F23-49B9-A861-7F2678DDB03D}"/>
              </a:ext>
            </a:extLst>
          </p:cNvPr>
          <p:cNvGrpSpPr/>
          <p:nvPr/>
        </p:nvGrpSpPr>
        <p:grpSpPr>
          <a:xfrm>
            <a:off x="4900402" y="3204812"/>
            <a:ext cx="1105317" cy="1620922"/>
            <a:chOff x="4287196" y="3107990"/>
            <a:chExt cx="1105317" cy="1620922"/>
          </a:xfrm>
        </p:grpSpPr>
        <p:sp>
          <p:nvSpPr>
            <p:cNvPr id="38" name="Text Box 9">
              <a:extLst>
                <a:ext uri="{FF2B5EF4-FFF2-40B4-BE49-F238E27FC236}">
                  <a16:creationId xmlns:a16="http://schemas.microsoft.com/office/drawing/2014/main" id="{2A5DA9CC-FEF2-40BA-BB60-F84A781371F2}"/>
                </a:ext>
              </a:extLst>
            </p:cNvPr>
            <p:cNvSpPr txBox="1">
              <a:spLocks noChangeArrowheads="1"/>
            </p:cNvSpPr>
            <p:nvPr/>
          </p:nvSpPr>
          <p:spPr bwMode="auto">
            <a:xfrm>
              <a:off x="5107778" y="4418588"/>
              <a:ext cx="247612" cy="31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sz="1400" b="1" dirty="0">
                  <a:solidFill>
                    <a:srgbClr val="000000"/>
                  </a:solidFill>
                  <a:latin typeface="Freestyle Script" pitchFamily="66" charset="0"/>
                </a:rPr>
                <a:t>4</a:t>
              </a:r>
            </a:p>
          </p:txBody>
        </p:sp>
        <p:grpSp>
          <p:nvGrpSpPr>
            <p:cNvPr id="39" name="Group 38">
              <a:extLst>
                <a:ext uri="{FF2B5EF4-FFF2-40B4-BE49-F238E27FC236}">
                  <a16:creationId xmlns:a16="http://schemas.microsoft.com/office/drawing/2014/main" id="{748C73B3-9BB0-49F9-9C15-25AB319A7BE7}"/>
                </a:ext>
              </a:extLst>
            </p:cNvPr>
            <p:cNvGrpSpPr/>
            <p:nvPr/>
          </p:nvGrpSpPr>
          <p:grpSpPr>
            <a:xfrm>
              <a:off x="4287196" y="3107990"/>
              <a:ext cx="1105317" cy="1132251"/>
              <a:chOff x="4287196" y="3107990"/>
              <a:chExt cx="1105317" cy="1132251"/>
            </a:xfrm>
          </p:grpSpPr>
          <p:sp>
            <p:nvSpPr>
              <p:cNvPr id="40" name="Text Box 23">
                <a:extLst>
                  <a:ext uri="{FF2B5EF4-FFF2-40B4-BE49-F238E27FC236}">
                    <a16:creationId xmlns:a16="http://schemas.microsoft.com/office/drawing/2014/main" id="{C8D1564E-7252-44C0-9327-D6A1350A9D04}"/>
                  </a:ext>
                </a:extLst>
              </p:cNvPr>
              <p:cNvSpPr txBox="1">
                <a:spLocks noChangeArrowheads="1"/>
              </p:cNvSpPr>
              <p:nvPr/>
            </p:nvSpPr>
            <p:spPr bwMode="auto">
              <a:xfrm>
                <a:off x="4287196" y="3107990"/>
                <a:ext cx="237915" cy="341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b="1" dirty="0">
                    <a:solidFill>
                      <a:srgbClr val="000000"/>
                    </a:solidFill>
                    <a:latin typeface="Freestyle Script" pitchFamily="66" charset="0"/>
                  </a:rPr>
                  <a:t>x</a:t>
                </a:r>
              </a:p>
            </p:txBody>
          </p:sp>
          <p:sp>
            <p:nvSpPr>
              <p:cNvPr id="41" name="Text Box 25">
                <a:extLst>
                  <a:ext uri="{FF2B5EF4-FFF2-40B4-BE49-F238E27FC236}">
                    <a16:creationId xmlns:a16="http://schemas.microsoft.com/office/drawing/2014/main" id="{D84F32FE-0E55-4958-8CAE-E6BDD44C5942}"/>
                  </a:ext>
                </a:extLst>
              </p:cNvPr>
              <p:cNvSpPr txBox="1">
                <a:spLocks noChangeArrowheads="1"/>
              </p:cNvSpPr>
              <p:nvPr/>
            </p:nvSpPr>
            <p:spPr bwMode="auto">
              <a:xfrm>
                <a:off x="4952413" y="3157658"/>
                <a:ext cx="431867" cy="248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sz="1000" b="1" dirty="0">
                    <a:solidFill>
                      <a:srgbClr val="000000"/>
                    </a:solidFill>
                    <a:latin typeface="Freestyle Script" pitchFamily="66" charset="0"/>
                  </a:rPr>
                  <a:t>13,000</a:t>
                </a:r>
              </a:p>
            </p:txBody>
          </p:sp>
          <p:sp>
            <p:nvSpPr>
              <p:cNvPr id="42" name="Text Box 8">
                <a:extLst>
                  <a:ext uri="{FF2B5EF4-FFF2-40B4-BE49-F238E27FC236}">
                    <a16:creationId xmlns:a16="http://schemas.microsoft.com/office/drawing/2014/main" id="{EF98B4B1-2C28-454A-B024-50D9D171CDCD}"/>
                  </a:ext>
                </a:extLst>
              </p:cNvPr>
              <p:cNvSpPr txBox="1">
                <a:spLocks noChangeArrowheads="1"/>
              </p:cNvSpPr>
              <p:nvPr/>
            </p:nvSpPr>
            <p:spPr bwMode="auto">
              <a:xfrm>
                <a:off x="4554811" y="3668534"/>
                <a:ext cx="469041" cy="31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sz="1400" b="1" dirty="0">
                    <a:solidFill>
                      <a:srgbClr val="000000"/>
                    </a:solidFill>
                    <a:latin typeface="Freestyle Script" pitchFamily="66" charset="0"/>
                  </a:rPr>
                  <a:t>2,000</a:t>
                </a:r>
              </a:p>
            </p:txBody>
          </p:sp>
          <p:sp>
            <p:nvSpPr>
              <p:cNvPr id="56" name="Text Box 10">
                <a:extLst>
                  <a:ext uri="{FF2B5EF4-FFF2-40B4-BE49-F238E27FC236}">
                    <a16:creationId xmlns:a16="http://schemas.microsoft.com/office/drawing/2014/main" id="{C1945619-B951-436F-BC31-C9495B94E519}"/>
                  </a:ext>
                </a:extLst>
              </p:cNvPr>
              <p:cNvSpPr txBox="1">
                <a:spLocks noChangeArrowheads="1"/>
              </p:cNvSpPr>
              <p:nvPr/>
            </p:nvSpPr>
            <p:spPr bwMode="auto">
              <a:xfrm>
                <a:off x="4525821" y="3929917"/>
                <a:ext cx="530459" cy="31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sz="1400" b="1" dirty="0">
                    <a:solidFill>
                      <a:srgbClr val="000000"/>
                    </a:solidFill>
                    <a:latin typeface="Freestyle Script" pitchFamily="66" charset="0"/>
                  </a:rPr>
                  <a:t>50,000</a:t>
                </a:r>
              </a:p>
            </p:txBody>
          </p:sp>
          <p:sp>
            <p:nvSpPr>
              <p:cNvPr id="57" name="Text Box 26">
                <a:extLst>
                  <a:ext uri="{FF2B5EF4-FFF2-40B4-BE49-F238E27FC236}">
                    <a16:creationId xmlns:a16="http://schemas.microsoft.com/office/drawing/2014/main" id="{B7920E8D-5602-4684-8E94-D45C6A736E92}"/>
                  </a:ext>
                </a:extLst>
              </p:cNvPr>
              <p:cNvSpPr txBox="1">
                <a:spLocks noChangeArrowheads="1"/>
              </p:cNvSpPr>
              <p:nvPr/>
            </p:nvSpPr>
            <p:spPr bwMode="auto">
              <a:xfrm>
                <a:off x="4960646" y="3511656"/>
                <a:ext cx="431867" cy="248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sz="1000" b="1" dirty="0">
                    <a:solidFill>
                      <a:srgbClr val="000000"/>
                    </a:solidFill>
                    <a:latin typeface="Freestyle Script" pitchFamily="66" charset="0"/>
                  </a:rPr>
                  <a:t>13,000</a:t>
                </a:r>
              </a:p>
            </p:txBody>
          </p:sp>
        </p:grpSp>
      </p:grpSp>
      <p:sp>
        <p:nvSpPr>
          <p:cNvPr id="58" name="Text Box 7">
            <a:extLst>
              <a:ext uri="{FF2B5EF4-FFF2-40B4-BE49-F238E27FC236}">
                <a16:creationId xmlns:a16="http://schemas.microsoft.com/office/drawing/2014/main" id="{2275260E-5F75-4477-B0EE-B90750D1FCE6}"/>
              </a:ext>
            </a:extLst>
          </p:cNvPr>
          <p:cNvSpPr txBox="1">
            <a:spLocks noChangeArrowheads="1"/>
          </p:cNvSpPr>
          <p:nvPr/>
        </p:nvSpPr>
        <p:spPr bwMode="auto">
          <a:xfrm>
            <a:off x="6532496" y="2374233"/>
            <a:ext cx="591877" cy="31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sz="1400" b="1" dirty="0">
                <a:solidFill>
                  <a:srgbClr val="000000"/>
                </a:solidFill>
                <a:latin typeface="Freestyle Script" pitchFamily="66" charset="0"/>
              </a:rPr>
              <a:t>800,000</a:t>
            </a:r>
          </a:p>
        </p:txBody>
      </p:sp>
      <p:sp>
        <p:nvSpPr>
          <p:cNvPr id="59" name="Text Box 7">
            <a:extLst>
              <a:ext uri="{FF2B5EF4-FFF2-40B4-BE49-F238E27FC236}">
                <a16:creationId xmlns:a16="http://schemas.microsoft.com/office/drawing/2014/main" id="{33267ADD-F606-43C7-AC18-E02873B8A858}"/>
              </a:ext>
            </a:extLst>
          </p:cNvPr>
          <p:cNvSpPr txBox="1">
            <a:spLocks noChangeArrowheads="1"/>
          </p:cNvSpPr>
          <p:nvPr/>
        </p:nvSpPr>
        <p:spPr bwMode="auto">
          <a:xfrm>
            <a:off x="7596826" y="2372667"/>
            <a:ext cx="530459" cy="31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algn="r" eaLnBrk="1" hangingPunct="1"/>
            <a:r>
              <a:rPr lang="en-US" sz="1400" b="1" dirty="0">
                <a:solidFill>
                  <a:srgbClr val="000000"/>
                </a:solidFill>
                <a:latin typeface="Freestyle Script" pitchFamily="66" charset="0"/>
              </a:rPr>
              <a:t>50,000</a:t>
            </a:r>
          </a:p>
        </p:txBody>
      </p:sp>
      <p:grpSp>
        <p:nvGrpSpPr>
          <p:cNvPr id="60" name="Group 59">
            <a:extLst>
              <a:ext uri="{FF2B5EF4-FFF2-40B4-BE49-F238E27FC236}">
                <a16:creationId xmlns:a16="http://schemas.microsoft.com/office/drawing/2014/main" id="{733FE9B8-E9FB-4E50-A8DD-27E6F1838868}"/>
              </a:ext>
            </a:extLst>
          </p:cNvPr>
          <p:cNvGrpSpPr/>
          <p:nvPr/>
        </p:nvGrpSpPr>
        <p:grpSpPr>
          <a:xfrm>
            <a:off x="2709243" y="2566212"/>
            <a:ext cx="6354433" cy="795906"/>
            <a:chOff x="2111277" y="1655939"/>
            <a:chExt cx="6354433" cy="795906"/>
          </a:xfrm>
        </p:grpSpPr>
        <p:grpSp>
          <p:nvGrpSpPr>
            <p:cNvPr id="61" name="Group 367">
              <a:extLst>
                <a:ext uri="{FF2B5EF4-FFF2-40B4-BE49-F238E27FC236}">
                  <a16:creationId xmlns:a16="http://schemas.microsoft.com/office/drawing/2014/main" id="{3D0E2DA0-AF4B-4F0D-9977-3A8B7F4F8D6D}"/>
                </a:ext>
              </a:extLst>
            </p:cNvPr>
            <p:cNvGrpSpPr>
              <a:grpSpLocks/>
            </p:cNvGrpSpPr>
            <p:nvPr/>
          </p:nvGrpSpPr>
          <p:grpSpPr bwMode="auto">
            <a:xfrm>
              <a:off x="2111277" y="1655939"/>
              <a:ext cx="2082800" cy="786704"/>
              <a:chOff x="1512" y="719"/>
              <a:chExt cx="1216" cy="544"/>
            </a:xfrm>
          </p:grpSpPr>
          <p:sp>
            <p:nvSpPr>
              <p:cNvPr id="70" name="Rectangle 48">
                <a:extLst>
                  <a:ext uri="{FF2B5EF4-FFF2-40B4-BE49-F238E27FC236}">
                    <a16:creationId xmlns:a16="http://schemas.microsoft.com/office/drawing/2014/main" id="{197EC036-360D-4149-94C7-A8601782C2B9}"/>
                  </a:ext>
                </a:extLst>
              </p:cNvPr>
              <p:cNvSpPr/>
              <p:nvPr/>
            </p:nvSpPr>
            <p:spPr>
              <a:xfrm>
                <a:off x="1512" y="719"/>
                <a:ext cx="1216" cy="544"/>
              </a:xfrm>
              <a:prstGeom prst="rect">
                <a:avLst/>
              </a:prstGeom>
              <a:solidFill>
                <a:srgbClr val="00A0DC"/>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71" name="Rectangle 68">
                <a:extLst>
                  <a:ext uri="{FF2B5EF4-FFF2-40B4-BE49-F238E27FC236}">
                    <a16:creationId xmlns:a16="http://schemas.microsoft.com/office/drawing/2014/main" id="{3829C983-3338-4D62-8AD3-C6F61725CA6F}"/>
                  </a:ext>
                </a:extLst>
              </p:cNvPr>
              <p:cNvSpPr>
                <a:spLocks noChangeArrowheads="1"/>
              </p:cNvSpPr>
              <p:nvPr/>
            </p:nvSpPr>
            <p:spPr bwMode="auto">
              <a:xfrm>
                <a:off x="1550" y="992"/>
                <a:ext cx="1135" cy="230"/>
              </a:xfrm>
              <a:prstGeom prst="rect">
                <a:avLst/>
              </a:prstGeom>
              <a:solidFill>
                <a:srgbClr val="FFFFFF"/>
              </a:solidFill>
              <a:ln w="9525">
                <a:noFill/>
                <a:miter lim="800000"/>
                <a:headEnd/>
                <a:tailEnd/>
              </a:ln>
            </p:spPr>
            <p:txBody>
              <a:bodyPr lIns="91442" tIns="45727" rIns="91442" bIns="45727"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Freestyle Script" pitchFamily="66" charset="0"/>
                    <a:ea typeface="Geneva"/>
                    <a:cs typeface="Geneva"/>
                  </a:rPr>
                  <a:t>$     15,000</a:t>
                </a:r>
              </a:p>
            </p:txBody>
          </p:sp>
          <p:sp>
            <p:nvSpPr>
              <p:cNvPr id="72" name="Text Box 7">
                <a:extLst>
                  <a:ext uri="{FF2B5EF4-FFF2-40B4-BE49-F238E27FC236}">
                    <a16:creationId xmlns:a16="http://schemas.microsoft.com/office/drawing/2014/main" id="{1DF3AB27-0DC3-45E3-9672-9A7C0A305FC5}"/>
                  </a:ext>
                </a:extLst>
              </p:cNvPr>
              <p:cNvSpPr txBox="1">
                <a:spLocks noChangeArrowheads="1"/>
              </p:cNvSpPr>
              <p:nvPr/>
            </p:nvSpPr>
            <p:spPr bwMode="auto">
              <a:xfrm>
                <a:off x="1555" y="750"/>
                <a:ext cx="1123" cy="219"/>
              </a:xfrm>
              <a:prstGeom prst="rect">
                <a:avLst/>
              </a:prstGeom>
              <a:solidFill>
                <a:srgbClr val="00A0DC"/>
              </a:solidFill>
              <a:ln w="9525">
                <a:noFill/>
                <a:miter lim="800000"/>
                <a:headEnd/>
                <a:tailEnd/>
              </a:ln>
            </p:spPr>
            <p:txBody>
              <a:bodyPr wrap="none" anchor="ct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ea typeface="Geneva"/>
                    <a:cs typeface="Geneva"/>
                  </a:rPr>
                  <a:t>Fixed</a:t>
                </a:r>
              </a:p>
            </p:txBody>
          </p:sp>
        </p:grpSp>
        <p:grpSp>
          <p:nvGrpSpPr>
            <p:cNvPr id="62" name="Group 368">
              <a:extLst>
                <a:ext uri="{FF2B5EF4-FFF2-40B4-BE49-F238E27FC236}">
                  <a16:creationId xmlns:a16="http://schemas.microsoft.com/office/drawing/2014/main" id="{163F203C-E5BC-451A-9649-912E5625BA2D}"/>
                </a:ext>
              </a:extLst>
            </p:cNvPr>
            <p:cNvGrpSpPr>
              <a:grpSpLocks/>
            </p:cNvGrpSpPr>
            <p:nvPr/>
          </p:nvGrpSpPr>
          <p:grpSpPr bwMode="auto">
            <a:xfrm>
              <a:off x="4241099" y="1665465"/>
              <a:ext cx="2082800" cy="786380"/>
              <a:chOff x="2744" y="725"/>
              <a:chExt cx="1216" cy="544"/>
            </a:xfrm>
          </p:grpSpPr>
          <p:sp>
            <p:nvSpPr>
              <p:cNvPr id="67" name="Rectangle 48">
                <a:extLst>
                  <a:ext uri="{FF2B5EF4-FFF2-40B4-BE49-F238E27FC236}">
                    <a16:creationId xmlns:a16="http://schemas.microsoft.com/office/drawing/2014/main" id="{B7D0678B-94C5-4FAD-93F8-3AD74247165F}"/>
                  </a:ext>
                </a:extLst>
              </p:cNvPr>
              <p:cNvSpPr>
                <a:spLocks noChangeArrowheads="1"/>
              </p:cNvSpPr>
              <p:nvPr/>
            </p:nvSpPr>
            <p:spPr bwMode="auto">
              <a:xfrm>
                <a:off x="2744" y="725"/>
                <a:ext cx="1216" cy="544"/>
              </a:xfrm>
              <a:prstGeom prst="rect">
                <a:avLst/>
              </a:prstGeom>
              <a:solidFill>
                <a:srgbClr val="82BC00"/>
              </a:solidFill>
              <a:ln w="9525" algn="ctr">
                <a:noFill/>
                <a:miter lim="800000"/>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68" name="Rectangle 227">
                <a:extLst>
                  <a:ext uri="{FF2B5EF4-FFF2-40B4-BE49-F238E27FC236}">
                    <a16:creationId xmlns:a16="http://schemas.microsoft.com/office/drawing/2014/main" id="{DAC07727-A7CB-4788-8340-48DF11225D19}"/>
                  </a:ext>
                </a:extLst>
              </p:cNvPr>
              <p:cNvSpPr>
                <a:spLocks noChangeArrowheads="1"/>
              </p:cNvSpPr>
              <p:nvPr/>
            </p:nvSpPr>
            <p:spPr bwMode="auto">
              <a:xfrm>
                <a:off x="2783" y="990"/>
                <a:ext cx="1135" cy="230"/>
              </a:xfrm>
              <a:prstGeom prst="rect">
                <a:avLst/>
              </a:prstGeom>
              <a:solidFill>
                <a:srgbClr val="FFFFFF"/>
              </a:solidFill>
              <a:ln w="9525">
                <a:noFill/>
                <a:miter lim="800000"/>
                <a:headEnd/>
                <a:tailEnd/>
              </a:ln>
            </p:spPr>
            <p:txBody>
              <a:bodyPr lIns="91442" tIns="45727" rIns="91442" bIns="45727"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Freestyle Script" pitchFamily="66" charset="0"/>
                    <a:ea typeface="Geneva"/>
                    <a:cs typeface="Geneva"/>
                  </a:rPr>
                  <a:t>$    20,000</a:t>
                </a:r>
              </a:p>
            </p:txBody>
          </p:sp>
          <p:sp>
            <p:nvSpPr>
              <p:cNvPr id="69" name="Text Box 7">
                <a:extLst>
                  <a:ext uri="{FF2B5EF4-FFF2-40B4-BE49-F238E27FC236}">
                    <a16:creationId xmlns:a16="http://schemas.microsoft.com/office/drawing/2014/main" id="{9DA0B645-2A1A-4B0B-96D7-10A929A05F2E}"/>
                  </a:ext>
                </a:extLst>
              </p:cNvPr>
              <p:cNvSpPr txBox="1">
                <a:spLocks noChangeArrowheads="1"/>
              </p:cNvSpPr>
              <p:nvPr/>
            </p:nvSpPr>
            <p:spPr bwMode="auto">
              <a:xfrm>
                <a:off x="2787" y="725"/>
                <a:ext cx="1123" cy="242"/>
              </a:xfrm>
              <a:prstGeom prst="rect">
                <a:avLst/>
              </a:prstGeom>
              <a:solidFill>
                <a:srgbClr val="82BC00"/>
              </a:solidFill>
              <a:ln w="9525">
                <a:solidFill>
                  <a:srgbClr val="82BC00"/>
                </a:solidFill>
                <a:miter lim="800000"/>
                <a:headEnd/>
                <a:tailEnd/>
              </a:ln>
            </p:spPr>
            <p:txBody>
              <a:bodyPr wrap="none" anchor="ct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ea typeface="Geneva"/>
                    <a:cs typeface="Geneva"/>
                  </a:rPr>
                  <a:t>Rising</a:t>
                </a:r>
              </a:p>
            </p:txBody>
          </p:sp>
        </p:grpSp>
        <p:grpSp>
          <p:nvGrpSpPr>
            <p:cNvPr id="63" name="Group 369">
              <a:extLst>
                <a:ext uri="{FF2B5EF4-FFF2-40B4-BE49-F238E27FC236}">
                  <a16:creationId xmlns:a16="http://schemas.microsoft.com/office/drawing/2014/main" id="{3DB65A3B-1957-4F8B-A463-4B98035ACFB0}"/>
                </a:ext>
              </a:extLst>
            </p:cNvPr>
            <p:cNvGrpSpPr>
              <a:grpSpLocks/>
            </p:cNvGrpSpPr>
            <p:nvPr/>
          </p:nvGrpSpPr>
          <p:grpSpPr bwMode="auto">
            <a:xfrm>
              <a:off x="6382910" y="1665464"/>
              <a:ext cx="2082800" cy="786379"/>
              <a:chOff x="3983" y="725"/>
              <a:chExt cx="1216" cy="544"/>
            </a:xfrm>
          </p:grpSpPr>
          <p:sp>
            <p:nvSpPr>
              <p:cNvPr id="64" name="Rectangle 63">
                <a:extLst>
                  <a:ext uri="{FF2B5EF4-FFF2-40B4-BE49-F238E27FC236}">
                    <a16:creationId xmlns:a16="http://schemas.microsoft.com/office/drawing/2014/main" id="{3E360490-B6E5-484C-A87D-BE72C6A51513}"/>
                  </a:ext>
                </a:extLst>
              </p:cNvPr>
              <p:cNvSpPr>
                <a:spLocks noChangeArrowheads="1"/>
              </p:cNvSpPr>
              <p:nvPr/>
            </p:nvSpPr>
            <p:spPr bwMode="auto">
              <a:xfrm>
                <a:off x="3983" y="725"/>
                <a:ext cx="1216" cy="544"/>
              </a:xfrm>
              <a:prstGeom prst="rect">
                <a:avLst/>
              </a:prstGeom>
              <a:solidFill>
                <a:srgbClr val="797979"/>
              </a:solidFill>
              <a:ln w="9525" algn="ctr">
                <a:noFill/>
                <a:miter lim="800000"/>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65" name="Rectangle 329">
                <a:extLst>
                  <a:ext uri="{FF2B5EF4-FFF2-40B4-BE49-F238E27FC236}">
                    <a16:creationId xmlns:a16="http://schemas.microsoft.com/office/drawing/2014/main" id="{8945CD7F-9584-4C29-A4BA-843E0FEFA2B4}"/>
                  </a:ext>
                </a:extLst>
              </p:cNvPr>
              <p:cNvSpPr>
                <a:spLocks noChangeArrowheads="1"/>
              </p:cNvSpPr>
              <p:nvPr/>
            </p:nvSpPr>
            <p:spPr bwMode="auto">
              <a:xfrm>
                <a:off x="4021" y="990"/>
                <a:ext cx="1135" cy="230"/>
              </a:xfrm>
              <a:prstGeom prst="rect">
                <a:avLst/>
              </a:prstGeom>
              <a:solidFill>
                <a:srgbClr val="FFFFFF"/>
              </a:solidFill>
              <a:ln w="9525">
                <a:noFill/>
                <a:miter lim="800000"/>
                <a:headEnd/>
                <a:tailEnd/>
              </a:ln>
            </p:spPr>
            <p:txBody>
              <a:bodyPr lIns="91442" tIns="45727" rIns="91442" bIns="45727"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Freestyle Script" pitchFamily="66" charset="0"/>
                    <a:ea typeface="Geneva"/>
                    <a:cs typeface="Geneva"/>
                  </a:rPr>
                  <a:t>$    15,000</a:t>
                </a:r>
              </a:p>
            </p:txBody>
          </p:sp>
          <p:sp>
            <p:nvSpPr>
              <p:cNvPr id="66" name="Text Box 7">
                <a:extLst>
                  <a:ext uri="{FF2B5EF4-FFF2-40B4-BE49-F238E27FC236}">
                    <a16:creationId xmlns:a16="http://schemas.microsoft.com/office/drawing/2014/main" id="{A7F9CF4E-4EBF-49BC-BD15-95CA28F33756}"/>
                  </a:ext>
                </a:extLst>
              </p:cNvPr>
              <p:cNvSpPr txBox="1">
                <a:spLocks noChangeArrowheads="1"/>
              </p:cNvSpPr>
              <p:nvPr/>
            </p:nvSpPr>
            <p:spPr bwMode="auto">
              <a:xfrm>
                <a:off x="4026" y="725"/>
                <a:ext cx="1123" cy="242"/>
              </a:xfrm>
              <a:prstGeom prst="rect">
                <a:avLst/>
              </a:prstGeom>
              <a:solidFill>
                <a:srgbClr val="797979"/>
              </a:solidFill>
              <a:ln w="9525">
                <a:noFill/>
                <a:miter lim="800000"/>
                <a:headEnd/>
                <a:tailEnd/>
              </a:ln>
            </p:spPr>
            <p:txBody>
              <a:bodyPr wrap="none" anchor="ct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ea typeface="Geneva"/>
                    <a:cs typeface="Geneva"/>
                  </a:rPr>
                  <a:t>Discretionary</a:t>
                </a:r>
              </a:p>
            </p:txBody>
          </p:sp>
        </p:grpSp>
      </p:grpSp>
      <p:grpSp>
        <p:nvGrpSpPr>
          <p:cNvPr id="73" name="Group 72">
            <a:extLst>
              <a:ext uri="{FF2B5EF4-FFF2-40B4-BE49-F238E27FC236}">
                <a16:creationId xmlns:a16="http://schemas.microsoft.com/office/drawing/2014/main" id="{C22EAE28-C9C8-4161-8B87-07AAF3DABFCF}"/>
              </a:ext>
            </a:extLst>
          </p:cNvPr>
          <p:cNvGrpSpPr/>
          <p:nvPr/>
        </p:nvGrpSpPr>
        <p:grpSpPr>
          <a:xfrm>
            <a:off x="6742991" y="1485666"/>
            <a:ext cx="1598476" cy="726572"/>
            <a:chOff x="5831783" y="1758336"/>
            <a:chExt cx="1598476" cy="726572"/>
          </a:xfrm>
        </p:grpSpPr>
        <p:sp>
          <p:nvSpPr>
            <p:cNvPr id="74" name="Text Box 20">
              <a:extLst>
                <a:ext uri="{FF2B5EF4-FFF2-40B4-BE49-F238E27FC236}">
                  <a16:creationId xmlns:a16="http://schemas.microsoft.com/office/drawing/2014/main" id="{F2265442-FBF6-4330-8C8E-72D511939D7F}"/>
                </a:ext>
              </a:extLst>
            </p:cNvPr>
            <p:cNvSpPr txBox="1">
              <a:spLocks noChangeArrowheads="1"/>
            </p:cNvSpPr>
            <p:nvPr/>
          </p:nvSpPr>
          <p:spPr bwMode="auto">
            <a:xfrm>
              <a:off x="5849184" y="1758336"/>
              <a:ext cx="72006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eaLnBrk="1" hangingPunct="1"/>
              <a:r>
                <a:rPr lang="en-US" sz="1050" b="1" dirty="0">
                  <a:solidFill>
                    <a:srgbClr val="000000"/>
                  </a:solidFill>
                  <a:latin typeface="Freestyle Script" pitchFamily="66" charset="0"/>
                </a:rPr>
                <a:t>Ben Templeton</a:t>
              </a:r>
            </a:p>
          </p:txBody>
        </p:sp>
        <p:sp>
          <p:nvSpPr>
            <p:cNvPr id="75" name="Text Box 20">
              <a:extLst>
                <a:ext uri="{FF2B5EF4-FFF2-40B4-BE49-F238E27FC236}">
                  <a16:creationId xmlns:a16="http://schemas.microsoft.com/office/drawing/2014/main" id="{1CE2B75D-66A3-42BD-90F7-8DBD71FD50B2}"/>
                </a:ext>
              </a:extLst>
            </p:cNvPr>
            <p:cNvSpPr txBox="1">
              <a:spLocks noChangeArrowheads="1"/>
            </p:cNvSpPr>
            <p:nvPr/>
          </p:nvSpPr>
          <p:spPr bwMode="auto">
            <a:xfrm>
              <a:off x="5837978" y="1916563"/>
              <a:ext cx="553357"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eaLnBrk="1" hangingPunct="1"/>
              <a:r>
                <a:rPr lang="en-US" sz="1050" b="1" dirty="0">
                  <a:solidFill>
                    <a:srgbClr val="000000"/>
                  </a:solidFill>
                  <a:latin typeface="Freestyle Script" pitchFamily="66" charset="0"/>
                </a:rPr>
                <a:t>10/23/18</a:t>
              </a:r>
            </a:p>
          </p:txBody>
        </p:sp>
        <p:sp>
          <p:nvSpPr>
            <p:cNvPr id="76" name="Text Box 20">
              <a:extLst>
                <a:ext uri="{FF2B5EF4-FFF2-40B4-BE49-F238E27FC236}">
                  <a16:creationId xmlns:a16="http://schemas.microsoft.com/office/drawing/2014/main" id="{DB26701F-AB89-436F-9F85-091B5450D87D}"/>
                </a:ext>
              </a:extLst>
            </p:cNvPr>
            <p:cNvSpPr txBox="1">
              <a:spLocks noChangeArrowheads="1"/>
            </p:cNvSpPr>
            <p:nvPr/>
          </p:nvSpPr>
          <p:spPr bwMode="auto">
            <a:xfrm>
              <a:off x="6767097" y="1913454"/>
              <a:ext cx="553357"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eaLnBrk="1" hangingPunct="1"/>
              <a:r>
                <a:rPr lang="en-US" sz="1050" b="1" dirty="0">
                  <a:solidFill>
                    <a:srgbClr val="000000"/>
                  </a:solidFill>
                  <a:latin typeface="Freestyle Script" pitchFamily="66" charset="0"/>
                </a:rPr>
                <a:t>10/23/19</a:t>
              </a:r>
            </a:p>
          </p:txBody>
        </p:sp>
        <p:sp>
          <p:nvSpPr>
            <p:cNvPr id="77" name="Text Box 20">
              <a:extLst>
                <a:ext uri="{FF2B5EF4-FFF2-40B4-BE49-F238E27FC236}">
                  <a16:creationId xmlns:a16="http://schemas.microsoft.com/office/drawing/2014/main" id="{D2A72365-CCB4-4C62-AC45-908F2B560692}"/>
                </a:ext>
              </a:extLst>
            </p:cNvPr>
            <p:cNvSpPr txBox="1">
              <a:spLocks noChangeArrowheads="1"/>
            </p:cNvSpPr>
            <p:nvPr/>
          </p:nvSpPr>
          <p:spPr bwMode="auto">
            <a:xfrm>
              <a:off x="5842221" y="2068619"/>
              <a:ext cx="55496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eaLnBrk="1" hangingPunct="1"/>
              <a:r>
                <a:rPr lang="en-US" sz="1050" b="1" dirty="0">
                  <a:solidFill>
                    <a:srgbClr val="000000"/>
                  </a:solidFill>
                  <a:latin typeface="Freestyle Script" pitchFamily="66" charset="0"/>
                </a:rPr>
                <a:t>Joe Smith</a:t>
              </a:r>
            </a:p>
          </p:txBody>
        </p:sp>
        <p:sp>
          <p:nvSpPr>
            <p:cNvPr id="78" name="Text Box 20">
              <a:extLst>
                <a:ext uri="{FF2B5EF4-FFF2-40B4-BE49-F238E27FC236}">
                  <a16:creationId xmlns:a16="http://schemas.microsoft.com/office/drawing/2014/main" id="{624FE5B0-D995-424F-AD84-EEF3E9182A73}"/>
                </a:ext>
              </a:extLst>
            </p:cNvPr>
            <p:cNvSpPr txBox="1">
              <a:spLocks noChangeArrowheads="1"/>
            </p:cNvSpPr>
            <p:nvPr/>
          </p:nvSpPr>
          <p:spPr bwMode="auto">
            <a:xfrm>
              <a:off x="5831783" y="2230992"/>
              <a:ext cx="46038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eaLnBrk="1" hangingPunct="1"/>
              <a:r>
                <a:rPr lang="en-US" sz="1050" b="1" dirty="0">
                  <a:solidFill>
                    <a:srgbClr val="000000"/>
                  </a:solidFill>
                  <a:latin typeface="Freestyle Script" pitchFamily="66" charset="0"/>
                </a:rPr>
                <a:t>1/1/20</a:t>
              </a:r>
            </a:p>
          </p:txBody>
        </p:sp>
        <p:sp>
          <p:nvSpPr>
            <p:cNvPr id="79" name="Text Box 20">
              <a:extLst>
                <a:ext uri="{FF2B5EF4-FFF2-40B4-BE49-F238E27FC236}">
                  <a16:creationId xmlns:a16="http://schemas.microsoft.com/office/drawing/2014/main" id="{3B292D75-772B-4FE6-8987-0F29F1A4AF09}"/>
                </a:ext>
              </a:extLst>
            </p:cNvPr>
            <p:cNvSpPr txBox="1">
              <a:spLocks noChangeArrowheads="1"/>
            </p:cNvSpPr>
            <p:nvPr/>
          </p:nvSpPr>
          <p:spPr bwMode="auto">
            <a:xfrm>
              <a:off x="6657290" y="2073208"/>
              <a:ext cx="7729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eaLnBrk="1" hangingPunct="1"/>
              <a:r>
                <a:rPr lang="en-US" sz="1000" b="1" dirty="0">
                  <a:solidFill>
                    <a:srgbClr val="000000"/>
                  </a:solidFill>
                  <a:latin typeface="Freestyle Script" pitchFamily="66" charset="0"/>
                </a:rPr>
                <a:t>(123) 456-7890</a:t>
              </a:r>
            </a:p>
          </p:txBody>
        </p:sp>
      </p:grpSp>
    </p:spTree>
    <p:extLst>
      <p:ext uri="{BB962C8B-B14F-4D97-AF65-F5344CB8AC3E}">
        <p14:creationId xmlns:p14="http://schemas.microsoft.com/office/powerpoint/2010/main" val="21654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750" fill="hold"/>
                                        <p:tgtEl>
                                          <p:spTgt spid="60"/>
                                        </p:tgtEl>
                                      </p:cBhvr>
                                      <p:by x="54000" y="54000"/>
                                    </p:animScale>
                                  </p:childTnLst>
                                </p:cTn>
                              </p:par>
                              <p:par>
                                <p:cTn id="7" presetID="63" presetClass="path" presetSubtype="0" fill="hold" nodeType="withEffect">
                                  <p:stCondLst>
                                    <p:cond delay="0"/>
                                  </p:stCondLst>
                                  <p:childTnLst>
                                    <p:animMotion origin="layout" path="M 1.38889E-6 -4.74561E-6 L 0.0816 -4.74561E-6 " pathEditMode="relative" rAng="0" ptsTypes="AA">
                                      <p:cBhvr>
                                        <p:cTn id="8" dur="750" fill="hold"/>
                                        <p:tgtEl>
                                          <p:spTgt spid="60"/>
                                        </p:tgtEl>
                                        <p:attrNameLst>
                                          <p:attrName>ppt_x</p:attrName>
                                          <p:attrName>ppt_y</p:attrName>
                                        </p:attrNameLst>
                                      </p:cBhvr>
                                      <p:rCtr x="4080" y="0"/>
                                    </p:animMotion>
                                  </p:childTnLst>
                                </p:cTn>
                              </p:par>
                            </p:childTnLst>
                          </p:cTn>
                        </p:par>
                        <p:par>
                          <p:cTn id="9" fill="hold">
                            <p:stCondLst>
                              <p:cond delay="750"/>
                            </p:stCondLst>
                            <p:childTnLst>
                              <p:par>
                                <p:cTn id="10" presetID="10" presetClass="exit" presetSubtype="0" fill="hold" nodeType="afterEffect">
                                  <p:stCondLst>
                                    <p:cond delay="0"/>
                                  </p:stCondLst>
                                  <p:childTnLst>
                                    <p:animEffect transition="out" filter="fade">
                                      <p:cBhvr>
                                        <p:cTn id="11" dur="500"/>
                                        <p:tgtEl>
                                          <p:spTgt spid="60"/>
                                        </p:tgtEl>
                                      </p:cBhvr>
                                    </p:animEffect>
                                    <p:set>
                                      <p:cBhvr>
                                        <p:cTn id="12" dur="1" fill="hold">
                                          <p:stCondLst>
                                            <p:cond delay="499"/>
                                          </p:stCondLst>
                                        </p:cTn>
                                        <p:tgtEl>
                                          <p:spTgt spid="6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left)">
                                      <p:cBhvr>
                                        <p:cTn id="17" dur="10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10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10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left)">
                                      <p:cBhvr>
                                        <p:cTn id="32"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E2B799-FE90-469F-AA3D-E5340B40A573}"/>
              </a:ext>
            </a:extLst>
          </p:cNvPr>
          <p:cNvSpPr>
            <a:spLocks noGrp="1"/>
          </p:cNvSpPr>
          <p:nvPr>
            <p:ph type="body" sz="quarter" idx="26"/>
          </p:nvPr>
        </p:nvSpPr>
        <p:spPr>
          <a:xfrm>
            <a:off x="274320" y="6338352"/>
            <a:ext cx="8595360" cy="153888"/>
          </a:xfrm>
        </p:spPr>
        <p:txBody>
          <a:bodyPr/>
          <a:lstStyle/>
          <a:p>
            <a:r>
              <a:rPr lang="en-US" dirty="0"/>
              <a:t>1. The Franklin Templeton Retirement Income Strategies and Expectations (RISE) survey, 2018.</a:t>
            </a:r>
          </a:p>
        </p:txBody>
      </p:sp>
      <p:sp>
        <p:nvSpPr>
          <p:cNvPr id="4" name="Slide Number Placeholder 3">
            <a:extLst>
              <a:ext uri="{FF2B5EF4-FFF2-40B4-BE49-F238E27FC236}">
                <a16:creationId xmlns:a16="http://schemas.microsoft.com/office/drawing/2014/main" id="{AA377BB9-4A41-4B89-A7D6-94CAD63CD836}"/>
              </a:ext>
            </a:extLst>
          </p:cNvPr>
          <p:cNvSpPr>
            <a:spLocks noGrp="1"/>
          </p:cNvSpPr>
          <p:nvPr>
            <p:ph type="sldNum" sz="quarter" idx="10"/>
          </p:nvPr>
        </p:nvSpPr>
        <p:spPr/>
        <p:txBody>
          <a:bodyPr/>
          <a:lstStyle/>
          <a:p>
            <a:fld id="{8DEE4CCE-E124-4EEF-808B-DF88997C2318}" type="slidenum">
              <a:rPr lang="en-US" smtClean="0"/>
              <a:t>3</a:t>
            </a:fld>
            <a:endParaRPr lang="en-US" dirty="0"/>
          </a:p>
        </p:txBody>
      </p:sp>
      <p:sp>
        <p:nvSpPr>
          <p:cNvPr id="5" name="Title 4">
            <a:extLst>
              <a:ext uri="{FF2B5EF4-FFF2-40B4-BE49-F238E27FC236}">
                <a16:creationId xmlns:a16="http://schemas.microsoft.com/office/drawing/2014/main" id="{E2EE0F10-8F19-4334-A018-34C38D09444E}"/>
              </a:ext>
            </a:extLst>
          </p:cNvPr>
          <p:cNvSpPr>
            <a:spLocks noGrp="1"/>
          </p:cNvSpPr>
          <p:nvPr>
            <p:ph type="title"/>
          </p:nvPr>
        </p:nvSpPr>
        <p:spPr/>
        <p:txBody>
          <a:bodyPr/>
          <a:lstStyle/>
          <a:p>
            <a:r>
              <a:rPr lang="en-US" dirty="0">
                <a:solidFill>
                  <a:srgbClr val="005598"/>
                </a:solidFill>
              </a:rPr>
              <a:t>Retirement Realities</a:t>
            </a:r>
            <a:endParaRPr lang="en-US" dirty="0"/>
          </a:p>
        </p:txBody>
      </p:sp>
      <p:grpSp>
        <p:nvGrpSpPr>
          <p:cNvPr id="7" name="Group 6">
            <a:extLst>
              <a:ext uri="{FF2B5EF4-FFF2-40B4-BE49-F238E27FC236}">
                <a16:creationId xmlns:a16="http://schemas.microsoft.com/office/drawing/2014/main" id="{1F4118B0-188B-4661-A571-DB3BC722DE60}"/>
              </a:ext>
            </a:extLst>
          </p:cNvPr>
          <p:cNvGrpSpPr/>
          <p:nvPr/>
        </p:nvGrpSpPr>
        <p:grpSpPr>
          <a:xfrm>
            <a:off x="1201151" y="2488405"/>
            <a:ext cx="6741698" cy="1881190"/>
            <a:chOff x="1039280" y="2451951"/>
            <a:chExt cx="6741698" cy="1881190"/>
          </a:xfrm>
        </p:grpSpPr>
        <p:sp>
          <p:nvSpPr>
            <p:cNvPr id="8" name="TextBox 7">
              <a:extLst>
                <a:ext uri="{FF2B5EF4-FFF2-40B4-BE49-F238E27FC236}">
                  <a16:creationId xmlns:a16="http://schemas.microsoft.com/office/drawing/2014/main" id="{9D1FC479-11E9-40FD-8D6C-A043F28221F0}"/>
                </a:ext>
              </a:extLst>
            </p:cNvPr>
            <p:cNvSpPr txBox="1"/>
            <p:nvPr/>
          </p:nvSpPr>
          <p:spPr>
            <a:xfrm>
              <a:off x="1350564" y="2730592"/>
              <a:ext cx="6159464" cy="1346522"/>
            </a:xfrm>
            <a:prstGeom prst="rect">
              <a:avLst/>
            </a:prstGeom>
            <a:noFill/>
          </p:spPr>
          <p:txBody>
            <a:bodyPr wrap="square" lIns="0" tIns="0" rIns="0" bIns="0" rtlCol="0">
              <a:spAutoFit/>
            </a:bodyPr>
            <a:lstStyle/>
            <a:p>
              <a:pPr>
                <a:lnSpc>
                  <a:spcPts val="3500"/>
                </a:lnSpc>
              </a:pPr>
              <a:r>
                <a:rPr lang="en-US" sz="2800" b="1" dirty="0">
                  <a:solidFill>
                    <a:schemeClr val="tx1">
                      <a:lumMod val="65000"/>
                      <a:lumOff val="35000"/>
                    </a:schemeClr>
                  </a:solidFill>
                  <a:latin typeface="Arial" pitchFamily="34" charset="0"/>
                  <a:cs typeface="Arial" pitchFamily="34" charset="0"/>
                </a:rPr>
                <a:t>What percentage of retirees under </a:t>
              </a:r>
              <a:br>
                <a:rPr lang="en-US" sz="2800" b="1" dirty="0">
                  <a:solidFill>
                    <a:schemeClr val="tx1">
                      <a:lumMod val="65000"/>
                      <a:lumOff val="35000"/>
                    </a:schemeClr>
                  </a:solidFill>
                  <a:latin typeface="Arial" pitchFamily="34" charset="0"/>
                  <a:cs typeface="Arial" pitchFamily="34" charset="0"/>
                </a:rPr>
              </a:br>
              <a:r>
                <a:rPr lang="en-US" sz="2800" b="1" dirty="0">
                  <a:solidFill>
                    <a:schemeClr val="tx1">
                      <a:lumMod val="65000"/>
                      <a:lumOff val="35000"/>
                    </a:schemeClr>
                  </a:solidFill>
                  <a:latin typeface="Arial" pitchFamily="34" charset="0"/>
                  <a:cs typeface="Arial" pitchFamily="34" charset="0"/>
                </a:rPr>
                <a:t>age 65 retired due to circumstances beyond their control?</a:t>
              </a:r>
              <a:r>
                <a:rPr lang="en-US" sz="2800" b="1" baseline="30000" dirty="0">
                  <a:solidFill>
                    <a:schemeClr val="tx1">
                      <a:lumMod val="65000"/>
                      <a:lumOff val="35000"/>
                    </a:schemeClr>
                  </a:solidFill>
                  <a:latin typeface="Arial" pitchFamily="34" charset="0"/>
                  <a:cs typeface="Arial" pitchFamily="34" charset="0"/>
                </a:rPr>
                <a:t>1</a:t>
              </a:r>
            </a:p>
          </p:txBody>
        </p:sp>
        <p:sp>
          <p:nvSpPr>
            <p:cNvPr id="9" name="Left Bracket 8">
              <a:extLst>
                <a:ext uri="{FF2B5EF4-FFF2-40B4-BE49-F238E27FC236}">
                  <a16:creationId xmlns:a16="http://schemas.microsoft.com/office/drawing/2014/main" id="{0787B7B1-77E7-4758-82A4-137E915582FA}"/>
                </a:ext>
              </a:extLst>
            </p:cNvPr>
            <p:cNvSpPr/>
            <p:nvPr/>
          </p:nvSpPr>
          <p:spPr>
            <a:xfrm>
              <a:off x="1039280" y="2451952"/>
              <a:ext cx="294966" cy="1881189"/>
            </a:xfrm>
            <a:prstGeom prst="leftBracket">
              <a:avLst>
                <a:gd name="adj" fmla="val 0"/>
              </a:avLst>
            </a:prstGeom>
            <a:ln>
              <a:solidFill>
                <a:srgbClr val="BDAFA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Left Bracket 11">
              <a:extLst>
                <a:ext uri="{FF2B5EF4-FFF2-40B4-BE49-F238E27FC236}">
                  <a16:creationId xmlns:a16="http://schemas.microsoft.com/office/drawing/2014/main" id="{CD77CEEF-131A-4CD7-9F8A-FE6BF45F8697}"/>
                </a:ext>
              </a:extLst>
            </p:cNvPr>
            <p:cNvSpPr/>
            <p:nvPr/>
          </p:nvSpPr>
          <p:spPr>
            <a:xfrm rot="10800000">
              <a:off x="7526346" y="2451951"/>
              <a:ext cx="254632" cy="1881189"/>
            </a:xfrm>
            <a:prstGeom prst="leftBracket">
              <a:avLst>
                <a:gd name="adj" fmla="val 0"/>
              </a:avLst>
            </a:prstGeom>
            <a:ln>
              <a:solidFill>
                <a:srgbClr val="BDAFA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296722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D92A3C1-6DAA-4AAA-AB9D-C9D673795B85}"/>
              </a:ext>
            </a:extLst>
          </p:cNvPr>
          <p:cNvGrpSpPr/>
          <p:nvPr/>
        </p:nvGrpSpPr>
        <p:grpSpPr>
          <a:xfrm>
            <a:off x="2539645" y="1358192"/>
            <a:ext cx="5920144" cy="4574656"/>
            <a:chOff x="2539645" y="1358192"/>
            <a:chExt cx="5920144" cy="4574656"/>
          </a:xfrm>
        </p:grpSpPr>
        <p:pic>
          <p:nvPicPr>
            <p:cNvPr id="7" name="Picture 27">
              <a:extLst>
                <a:ext uri="{FF2B5EF4-FFF2-40B4-BE49-F238E27FC236}">
                  <a16:creationId xmlns:a16="http://schemas.microsoft.com/office/drawing/2014/main" id="{20FE76A0-65B8-46F5-8C21-ED6C77BDF7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539645" y="1358192"/>
              <a:ext cx="5920144" cy="4574656"/>
            </a:xfrm>
            <a:prstGeom prst="rect">
              <a:avLst/>
            </a:prstGeom>
            <a:solidFill>
              <a:srgbClr val="FFFFFF"/>
            </a:solidFill>
            <a:ln w="3175">
              <a:solidFill>
                <a:srgbClr val="FFFFFF">
                  <a:lumMod val="75000"/>
                </a:srgbClr>
              </a:solidFill>
              <a:miter lim="800000"/>
            </a:ln>
            <a:effectLst>
              <a:outerShdw blurRad="152400" dist="38100" dir="2700000" algn="tl" rotWithShape="0">
                <a:srgbClr val="000000">
                  <a:lumMod val="75000"/>
                  <a:lumOff val="25000"/>
                  <a:alpha val="40000"/>
                </a:srgbClr>
              </a:outerShdw>
            </a:effectLst>
            <a:extLst/>
          </p:spPr>
        </p:pic>
        <p:sp>
          <p:nvSpPr>
            <p:cNvPr id="8" name="Text Box 7">
              <a:extLst>
                <a:ext uri="{FF2B5EF4-FFF2-40B4-BE49-F238E27FC236}">
                  <a16:creationId xmlns:a16="http://schemas.microsoft.com/office/drawing/2014/main" id="{405F359F-4ABB-4196-AF52-BA226ED032F5}"/>
                </a:ext>
              </a:extLst>
            </p:cNvPr>
            <p:cNvSpPr txBox="1">
              <a:spLocks noChangeArrowheads="1"/>
            </p:cNvSpPr>
            <p:nvPr/>
          </p:nvSpPr>
          <p:spPr bwMode="auto">
            <a:xfrm>
              <a:off x="7487253" y="2964058"/>
              <a:ext cx="530459" cy="31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Freestyle Script" pitchFamily="66" charset="0"/>
                  <a:ea typeface="Geneva" pitchFamily="32" charset="-128"/>
                </a:rPr>
                <a:t>15,000</a:t>
              </a:r>
            </a:p>
          </p:txBody>
        </p:sp>
        <p:sp>
          <p:nvSpPr>
            <p:cNvPr id="9" name="Text Box 19">
              <a:extLst>
                <a:ext uri="{FF2B5EF4-FFF2-40B4-BE49-F238E27FC236}">
                  <a16:creationId xmlns:a16="http://schemas.microsoft.com/office/drawing/2014/main" id="{66042AA2-0EC8-4901-B211-230450A2D078}"/>
                </a:ext>
              </a:extLst>
            </p:cNvPr>
            <p:cNvSpPr txBox="1">
              <a:spLocks noChangeArrowheads="1"/>
            </p:cNvSpPr>
            <p:nvPr/>
          </p:nvSpPr>
          <p:spPr bwMode="auto">
            <a:xfrm>
              <a:off x="5091744" y="5069375"/>
              <a:ext cx="523995" cy="27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Freestyle Script" pitchFamily="66" charset="0"/>
                  <a:ea typeface="Geneva" pitchFamily="32" charset="-128"/>
                </a:rPr>
                <a:t>50,000 </a:t>
              </a:r>
              <a:endParaRPr kumimoji="0" lang="en-US" sz="1400" b="1" i="0" u="none" strike="noStrike" kern="0" cap="none" spc="0" normalizeH="0" baseline="0" noProof="0" dirty="0">
                <a:ln>
                  <a:noFill/>
                </a:ln>
                <a:solidFill>
                  <a:srgbClr val="000000"/>
                </a:solidFill>
                <a:effectLst/>
                <a:uLnTx/>
                <a:uFillTx/>
                <a:latin typeface="Freestyle Script" pitchFamily="66" charset="0"/>
                <a:ea typeface="Geneva" pitchFamily="32" charset="-128"/>
              </a:endParaRPr>
            </a:p>
          </p:txBody>
        </p:sp>
        <p:sp>
          <p:nvSpPr>
            <p:cNvPr id="10" name="Text Box 7">
              <a:extLst>
                <a:ext uri="{FF2B5EF4-FFF2-40B4-BE49-F238E27FC236}">
                  <a16:creationId xmlns:a16="http://schemas.microsoft.com/office/drawing/2014/main" id="{75985685-BD60-449C-A6C7-06B67F4117C6}"/>
                </a:ext>
              </a:extLst>
            </p:cNvPr>
            <p:cNvSpPr txBox="1">
              <a:spLocks noChangeArrowheads="1"/>
            </p:cNvSpPr>
            <p:nvPr/>
          </p:nvSpPr>
          <p:spPr bwMode="auto">
            <a:xfrm>
              <a:off x="6354001" y="2969526"/>
              <a:ext cx="530459" cy="31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Freestyle Script" pitchFamily="66" charset="0"/>
                  <a:ea typeface="Geneva" pitchFamily="32" charset="-128"/>
                </a:rPr>
                <a:t>20,000</a:t>
              </a:r>
            </a:p>
          </p:txBody>
        </p:sp>
        <p:sp>
          <p:nvSpPr>
            <p:cNvPr id="11" name="Text Box 7">
              <a:extLst>
                <a:ext uri="{FF2B5EF4-FFF2-40B4-BE49-F238E27FC236}">
                  <a16:creationId xmlns:a16="http://schemas.microsoft.com/office/drawing/2014/main" id="{D8109D86-600E-44A3-BAF7-D06FBAA02C02}"/>
                </a:ext>
              </a:extLst>
            </p:cNvPr>
            <p:cNvSpPr txBox="1">
              <a:spLocks noChangeArrowheads="1"/>
            </p:cNvSpPr>
            <p:nvPr/>
          </p:nvSpPr>
          <p:spPr bwMode="auto">
            <a:xfrm>
              <a:off x="5222349" y="2966325"/>
              <a:ext cx="530459" cy="31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Freestyle Script" pitchFamily="66" charset="0"/>
                  <a:ea typeface="Geneva" pitchFamily="32" charset="-128"/>
                </a:rPr>
                <a:t>15,000</a:t>
              </a:r>
            </a:p>
          </p:txBody>
        </p:sp>
        <p:sp>
          <p:nvSpPr>
            <p:cNvPr id="12" name="Text Box 7">
              <a:extLst>
                <a:ext uri="{FF2B5EF4-FFF2-40B4-BE49-F238E27FC236}">
                  <a16:creationId xmlns:a16="http://schemas.microsoft.com/office/drawing/2014/main" id="{48B8A529-B760-4DAB-A17B-7788380EC4EF}"/>
                </a:ext>
              </a:extLst>
            </p:cNvPr>
            <p:cNvSpPr txBox="1">
              <a:spLocks noChangeArrowheads="1"/>
            </p:cNvSpPr>
            <p:nvPr/>
          </p:nvSpPr>
          <p:spPr bwMode="auto">
            <a:xfrm>
              <a:off x="6536671" y="2376147"/>
              <a:ext cx="591877" cy="31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Freestyle Script" pitchFamily="66" charset="0"/>
                  <a:ea typeface="Geneva" pitchFamily="32" charset="-128"/>
                </a:rPr>
                <a:t>800,000</a:t>
              </a:r>
            </a:p>
          </p:txBody>
        </p:sp>
        <p:sp>
          <p:nvSpPr>
            <p:cNvPr id="13" name="Text Box 7">
              <a:extLst>
                <a:ext uri="{FF2B5EF4-FFF2-40B4-BE49-F238E27FC236}">
                  <a16:creationId xmlns:a16="http://schemas.microsoft.com/office/drawing/2014/main" id="{90726D41-AB84-4CB3-A910-4A8F0DE5390F}"/>
                </a:ext>
              </a:extLst>
            </p:cNvPr>
            <p:cNvSpPr txBox="1">
              <a:spLocks noChangeArrowheads="1"/>
            </p:cNvSpPr>
            <p:nvPr/>
          </p:nvSpPr>
          <p:spPr bwMode="auto">
            <a:xfrm>
              <a:off x="7596291" y="2370861"/>
              <a:ext cx="530459" cy="31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Freestyle Script" pitchFamily="66" charset="0"/>
                  <a:ea typeface="Geneva" pitchFamily="32" charset="-128"/>
                </a:rPr>
                <a:t>50,000</a:t>
              </a:r>
            </a:p>
          </p:txBody>
        </p:sp>
        <p:grpSp>
          <p:nvGrpSpPr>
            <p:cNvPr id="14" name="Group 13">
              <a:extLst>
                <a:ext uri="{FF2B5EF4-FFF2-40B4-BE49-F238E27FC236}">
                  <a16:creationId xmlns:a16="http://schemas.microsoft.com/office/drawing/2014/main" id="{0B4E3C60-46DB-43F0-A053-3E9B54BBFDF7}"/>
                </a:ext>
              </a:extLst>
            </p:cNvPr>
            <p:cNvGrpSpPr/>
            <p:nvPr/>
          </p:nvGrpSpPr>
          <p:grpSpPr>
            <a:xfrm>
              <a:off x="7483733" y="3768791"/>
              <a:ext cx="764646" cy="1065197"/>
              <a:chOff x="6870527" y="3671969"/>
              <a:chExt cx="764646" cy="1065197"/>
            </a:xfrm>
          </p:grpSpPr>
          <p:sp>
            <p:nvSpPr>
              <p:cNvPr id="28" name="Text Box 9">
                <a:extLst>
                  <a:ext uri="{FF2B5EF4-FFF2-40B4-BE49-F238E27FC236}">
                    <a16:creationId xmlns:a16="http://schemas.microsoft.com/office/drawing/2014/main" id="{E1609D01-2B43-4235-8C32-13811DC0EE3E}"/>
                  </a:ext>
                </a:extLst>
              </p:cNvPr>
              <p:cNvSpPr txBox="1">
                <a:spLocks noChangeArrowheads="1"/>
              </p:cNvSpPr>
              <p:nvPr/>
            </p:nvSpPr>
            <p:spPr bwMode="auto">
              <a:xfrm>
                <a:off x="7387561" y="4426842"/>
                <a:ext cx="247612" cy="31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Freestyle Script" pitchFamily="66" charset="0"/>
                    <a:ea typeface="Geneva" pitchFamily="32" charset="-128"/>
                  </a:rPr>
                  <a:t>6</a:t>
                </a:r>
              </a:p>
            </p:txBody>
          </p:sp>
          <p:grpSp>
            <p:nvGrpSpPr>
              <p:cNvPr id="29" name="Group 28">
                <a:extLst>
                  <a:ext uri="{FF2B5EF4-FFF2-40B4-BE49-F238E27FC236}">
                    <a16:creationId xmlns:a16="http://schemas.microsoft.com/office/drawing/2014/main" id="{7904ABEA-9B9A-4948-B498-E3E9C205BADC}"/>
                  </a:ext>
                </a:extLst>
              </p:cNvPr>
              <p:cNvGrpSpPr/>
              <p:nvPr/>
            </p:nvGrpSpPr>
            <p:grpSpPr>
              <a:xfrm>
                <a:off x="6870527" y="3671969"/>
                <a:ext cx="591877" cy="557188"/>
                <a:chOff x="6870527" y="3671969"/>
                <a:chExt cx="591877" cy="557188"/>
              </a:xfrm>
            </p:grpSpPr>
            <p:sp>
              <p:nvSpPr>
                <p:cNvPr id="30" name="Text Box 8">
                  <a:extLst>
                    <a:ext uri="{FF2B5EF4-FFF2-40B4-BE49-F238E27FC236}">
                      <a16:creationId xmlns:a16="http://schemas.microsoft.com/office/drawing/2014/main" id="{BD184AFB-0D08-439D-9868-2B96F77E719F}"/>
                    </a:ext>
                  </a:extLst>
                </p:cNvPr>
                <p:cNvSpPr txBox="1">
                  <a:spLocks noChangeArrowheads="1"/>
                </p:cNvSpPr>
                <p:nvPr/>
              </p:nvSpPr>
              <p:spPr bwMode="auto">
                <a:xfrm>
                  <a:off x="6886929" y="3671969"/>
                  <a:ext cx="530459" cy="31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Freestyle Script" pitchFamily="66" charset="0"/>
                      <a:ea typeface="Geneva" pitchFamily="32" charset="-128"/>
                    </a:rPr>
                    <a:t>15,000</a:t>
                  </a:r>
                </a:p>
              </p:txBody>
            </p:sp>
            <p:sp>
              <p:nvSpPr>
                <p:cNvPr id="31" name="Text Box 10">
                  <a:extLst>
                    <a:ext uri="{FF2B5EF4-FFF2-40B4-BE49-F238E27FC236}">
                      <a16:creationId xmlns:a16="http://schemas.microsoft.com/office/drawing/2014/main" id="{72D77062-B01B-452D-8FDE-3DF3E5757044}"/>
                    </a:ext>
                  </a:extLst>
                </p:cNvPr>
                <p:cNvSpPr txBox="1">
                  <a:spLocks noChangeArrowheads="1"/>
                </p:cNvSpPr>
                <p:nvPr/>
              </p:nvSpPr>
              <p:spPr bwMode="auto">
                <a:xfrm>
                  <a:off x="6870527" y="3918833"/>
                  <a:ext cx="591877" cy="31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Freestyle Script" pitchFamily="66" charset="0"/>
                      <a:ea typeface="Geneva" pitchFamily="32" charset="-128"/>
                    </a:rPr>
                    <a:t>250,000</a:t>
                  </a:r>
                </a:p>
              </p:txBody>
            </p:sp>
          </p:grpSp>
        </p:grpSp>
        <p:grpSp>
          <p:nvGrpSpPr>
            <p:cNvPr id="15" name="Group 14">
              <a:extLst>
                <a:ext uri="{FF2B5EF4-FFF2-40B4-BE49-F238E27FC236}">
                  <a16:creationId xmlns:a16="http://schemas.microsoft.com/office/drawing/2014/main" id="{55A38F67-E233-41DE-BD81-1053B233DA3E}"/>
                </a:ext>
              </a:extLst>
            </p:cNvPr>
            <p:cNvGrpSpPr/>
            <p:nvPr/>
          </p:nvGrpSpPr>
          <p:grpSpPr>
            <a:xfrm>
              <a:off x="6310681" y="3768684"/>
              <a:ext cx="820100" cy="1058647"/>
              <a:chOff x="5697475" y="3671862"/>
              <a:chExt cx="820100" cy="1058647"/>
            </a:xfrm>
          </p:grpSpPr>
          <p:sp>
            <p:nvSpPr>
              <p:cNvPr id="24" name="Text Box 9">
                <a:extLst>
                  <a:ext uri="{FF2B5EF4-FFF2-40B4-BE49-F238E27FC236}">
                    <a16:creationId xmlns:a16="http://schemas.microsoft.com/office/drawing/2014/main" id="{DCAD0A21-0C92-4245-A3B3-745997C56E82}"/>
                  </a:ext>
                </a:extLst>
              </p:cNvPr>
              <p:cNvSpPr txBox="1">
                <a:spLocks noChangeArrowheads="1"/>
              </p:cNvSpPr>
              <p:nvPr/>
            </p:nvSpPr>
            <p:spPr bwMode="auto">
              <a:xfrm>
                <a:off x="6171370" y="4420185"/>
                <a:ext cx="346205" cy="31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Freestyle Script" pitchFamily="66" charset="0"/>
                    <a:ea typeface="Geneva" pitchFamily="32" charset="-128"/>
                  </a:rPr>
                  <a:t>4.5</a:t>
                </a:r>
              </a:p>
            </p:txBody>
          </p:sp>
          <p:grpSp>
            <p:nvGrpSpPr>
              <p:cNvPr id="25" name="Group 24">
                <a:extLst>
                  <a:ext uri="{FF2B5EF4-FFF2-40B4-BE49-F238E27FC236}">
                    <a16:creationId xmlns:a16="http://schemas.microsoft.com/office/drawing/2014/main" id="{2796B6E4-2421-4403-93DA-A96D50E706B0}"/>
                  </a:ext>
                </a:extLst>
              </p:cNvPr>
              <p:cNvGrpSpPr/>
              <p:nvPr/>
            </p:nvGrpSpPr>
            <p:grpSpPr>
              <a:xfrm>
                <a:off x="5697475" y="3671862"/>
                <a:ext cx="591877" cy="566491"/>
                <a:chOff x="5697475" y="3671862"/>
                <a:chExt cx="591877" cy="566491"/>
              </a:xfrm>
            </p:grpSpPr>
            <p:sp>
              <p:nvSpPr>
                <p:cNvPr id="26" name="Text Box 8">
                  <a:extLst>
                    <a:ext uri="{FF2B5EF4-FFF2-40B4-BE49-F238E27FC236}">
                      <a16:creationId xmlns:a16="http://schemas.microsoft.com/office/drawing/2014/main" id="{FD62D2E8-9468-45DA-88EF-79EC110FC364}"/>
                    </a:ext>
                  </a:extLst>
                </p:cNvPr>
                <p:cNvSpPr txBox="1">
                  <a:spLocks noChangeArrowheads="1"/>
                </p:cNvSpPr>
                <p:nvPr/>
              </p:nvSpPr>
              <p:spPr bwMode="auto">
                <a:xfrm>
                  <a:off x="5716971" y="3671862"/>
                  <a:ext cx="530459" cy="31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Freestyle Script" pitchFamily="66" charset="0"/>
                      <a:ea typeface="Geneva" pitchFamily="32" charset="-128"/>
                    </a:rPr>
                    <a:t>20,000</a:t>
                  </a:r>
                </a:p>
              </p:txBody>
            </p:sp>
            <p:sp>
              <p:nvSpPr>
                <p:cNvPr id="27" name="Text Box 10">
                  <a:extLst>
                    <a:ext uri="{FF2B5EF4-FFF2-40B4-BE49-F238E27FC236}">
                      <a16:creationId xmlns:a16="http://schemas.microsoft.com/office/drawing/2014/main" id="{09C5AADD-E75F-4880-998C-87F533009ECE}"/>
                    </a:ext>
                  </a:extLst>
                </p:cNvPr>
                <p:cNvSpPr txBox="1">
                  <a:spLocks noChangeArrowheads="1"/>
                </p:cNvSpPr>
                <p:nvPr/>
              </p:nvSpPr>
              <p:spPr bwMode="auto">
                <a:xfrm>
                  <a:off x="5697475" y="3928029"/>
                  <a:ext cx="591877" cy="31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Freestyle Script" pitchFamily="66" charset="0"/>
                      <a:ea typeface="Geneva" pitchFamily="32" charset="-128"/>
                    </a:rPr>
                    <a:t>450,000</a:t>
                  </a:r>
                </a:p>
              </p:txBody>
            </p:sp>
          </p:grpSp>
        </p:grpSp>
        <p:grpSp>
          <p:nvGrpSpPr>
            <p:cNvPr id="16" name="Group 15">
              <a:extLst>
                <a:ext uri="{FF2B5EF4-FFF2-40B4-BE49-F238E27FC236}">
                  <a16:creationId xmlns:a16="http://schemas.microsoft.com/office/drawing/2014/main" id="{09CB47C8-A5D4-4117-BBB7-FCA66DFCD8C4}"/>
                </a:ext>
              </a:extLst>
            </p:cNvPr>
            <p:cNvGrpSpPr/>
            <p:nvPr/>
          </p:nvGrpSpPr>
          <p:grpSpPr>
            <a:xfrm>
              <a:off x="4900519" y="3208792"/>
              <a:ext cx="1105200" cy="1619530"/>
              <a:chOff x="4287313" y="3111970"/>
              <a:chExt cx="1105200" cy="1619530"/>
            </a:xfrm>
          </p:grpSpPr>
          <p:sp>
            <p:nvSpPr>
              <p:cNvPr id="17" name="Text Box 9">
                <a:extLst>
                  <a:ext uri="{FF2B5EF4-FFF2-40B4-BE49-F238E27FC236}">
                    <a16:creationId xmlns:a16="http://schemas.microsoft.com/office/drawing/2014/main" id="{F76DA0C6-CBC9-4F9F-B8FB-D6E2F7B40E41}"/>
                  </a:ext>
                </a:extLst>
              </p:cNvPr>
              <p:cNvSpPr txBox="1">
                <a:spLocks noChangeArrowheads="1"/>
              </p:cNvSpPr>
              <p:nvPr/>
            </p:nvSpPr>
            <p:spPr bwMode="auto">
              <a:xfrm>
                <a:off x="5107778" y="4421176"/>
                <a:ext cx="247612" cy="31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Freestyle Script" pitchFamily="66" charset="0"/>
                    <a:ea typeface="Geneva" pitchFamily="32" charset="-128"/>
                  </a:rPr>
                  <a:t>4</a:t>
                </a:r>
              </a:p>
            </p:txBody>
          </p:sp>
          <p:grpSp>
            <p:nvGrpSpPr>
              <p:cNvPr id="18" name="Group 17">
                <a:extLst>
                  <a:ext uri="{FF2B5EF4-FFF2-40B4-BE49-F238E27FC236}">
                    <a16:creationId xmlns:a16="http://schemas.microsoft.com/office/drawing/2014/main" id="{E7215D79-584E-47E8-8D77-3D50DD7C323A}"/>
                  </a:ext>
                </a:extLst>
              </p:cNvPr>
              <p:cNvGrpSpPr/>
              <p:nvPr/>
            </p:nvGrpSpPr>
            <p:grpSpPr>
              <a:xfrm>
                <a:off x="4287313" y="3111970"/>
                <a:ext cx="1105200" cy="1128271"/>
                <a:chOff x="4287313" y="3111970"/>
                <a:chExt cx="1105200" cy="1128271"/>
              </a:xfrm>
            </p:grpSpPr>
            <p:sp>
              <p:nvSpPr>
                <p:cNvPr id="19" name="Text Box 23">
                  <a:extLst>
                    <a:ext uri="{FF2B5EF4-FFF2-40B4-BE49-F238E27FC236}">
                      <a16:creationId xmlns:a16="http://schemas.microsoft.com/office/drawing/2014/main" id="{9D0BE2C5-0868-4F5A-A8C0-7A3409343F04}"/>
                    </a:ext>
                  </a:extLst>
                </p:cNvPr>
                <p:cNvSpPr txBox="1">
                  <a:spLocks noChangeArrowheads="1"/>
                </p:cNvSpPr>
                <p:nvPr/>
              </p:nvSpPr>
              <p:spPr bwMode="auto">
                <a:xfrm>
                  <a:off x="4287313" y="3111970"/>
                  <a:ext cx="237915" cy="341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Freestyle Script" pitchFamily="66" charset="0"/>
                      <a:ea typeface="Geneva" pitchFamily="32" charset="-128"/>
                    </a:rPr>
                    <a:t>x</a:t>
                  </a:r>
                </a:p>
              </p:txBody>
            </p:sp>
            <p:sp>
              <p:nvSpPr>
                <p:cNvPr id="20" name="Text Box 25">
                  <a:extLst>
                    <a:ext uri="{FF2B5EF4-FFF2-40B4-BE49-F238E27FC236}">
                      <a16:creationId xmlns:a16="http://schemas.microsoft.com/office/drawing/2014/main" id="{5B39ED7B-3261-468B-B26A-F8DE4675220E}"/>
                    </a:ext>
                  </a:extLst>
                </p:cNvPr>
                <p:cNvSpPr txBox="1">
                  <a:spLocks noChangeArrowheads="1"/>
                </p:cNvSpPr>
                <p:nvPr/>
              </p:nvSpPr>
              <p:spPr bwMode="auto">
                <a:xfrm>
                  <a:off x="4952413" y="3157658"/>
                  <a:ext cx="431867" cy="248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Freestyle Script" pitchFamily="66" charset="0"/>
                      <a:ea typeface="Geneva" pitchFamily="32" charset="-128"/>
                    </a:rPr>
                    <a:t>13,000</a:t>
                  </a:r>
                </a:p>
              </p:txBody>
            </p:sp>
            <p:sp>
              <p:nvSpPr>
                <p:cNvPr id="21" name="Text Box 8">
                  <a:extLst>
                    <a:ext uri="{FF2B5EF4-FFF2-40B4-BE49-F238E27FC236}">
                      <a16:creationId xmlns:a16="http://schemas.microsoft.com/office/drawing/2014/main" id="{0BC2E975-399C-4D38-9EC9-0518269A1F30}"/>
                    </a:ext>
                  </a:extLst>
                </p:cNvPr>
                <p:cNvSpPr txBox="1">
                  <a:spLocks noChangeArrowheads="1"/>
                </p:cNvSpPr>
                <p:nvPr/>
              </p:nvSpPr>
              <p:spPr bwMode="auto">
                <a:xfrm>
                  <a:off x="4554811" y="3668534"/>
                  <a:ext cx="469041" cy="31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Freestyle Script" pitchFamily="66" charset="0"/>
                      <a:ea typeface="Geneva" pitchFamily="32" charset="-128"/>
                    </a:rPr>
                    <a:t>2,000</a:t>
                  </a:r>
                </a:p>
              </p:txBody>
            </p:sp>
            <p:sp>
              <p:nvSpPr>
                <p:cNvPr id="22" name="Text Box 10">
                  <a:extLst>
                    <a:ext uri="{FF2B5EF4-FFF2-40B4-BE49-F238E27FC236}">
                      <a16:creationId xmlns:a16="http://schemas.microsoft.com/office/drawing/2014/main" id="{F0F7055F-8F71-4B02-8297-9B35D80C0C9D}"/>
                    </a:ext>
                  </a:extLst>
                </p:cNvPr>
                <p:cNvSpPr txBox="1">
                  <a:spLocks noChangeArrowheads="1"/>
                </p:cNvSpPr>
                <p:nvPr/>
              </p:nvSpPr>
              <p:spPr bwMode="auto">
                <a:xfrm>
                  <a:off x="4525821" y="3929917"/>
                  <a:ext cx="530459" cy="31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Freestyle Script" pitchFamily="66" charset="0"/>
                      <a:ea typeface="Geneva" pitchFamily="32" charset="-128"/>
                    </a:rPr>
                    <a:t>50,000</a:t>
                  </a:r>
                </a:p>
              </p:txBody>
            </p:sp>
            <p:sp>
              <p:nvSpPr>
                <p:cNvPr id="23" name="Text Box 26">
                  <a:extLst>
                    <a:ext uri="{FF2B5EF4-FFF2-40B4-BE49-F238E27FC236}">
                      <a16:creationId xmlns:a16="http://schemas.microsoft.com/office/drawing/2014/main" id="{17E73AE8-E3AB-4C19-8BBF-1D01B498B9D6}"/>
                    </a:ext>
                  </a:extLst>
                </p:cNvPr>
                <p:cNvSpPr txBox="1">
                  <a:spLocks noChangeArrowheads="1"/>
                </p:cNvSpPr>
                <p:nvPr/>
              </p:nvSpPr>
              <p:spPr bwMode="auto">
                <a:xfrm>
                  <a:off x="4960646" y="3511656"/>
                  <a:ext cx="431867" cy="248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Freestyle Script" pitchFamily="66" charset="0"/>
                      <a:ea typeface="Geneva" pitchFamily="32" charset="-128"/>
                    </a:rPr>
                    <a:t>13,000</a:t>
                  </a:r>
                </a:p>
              </p:txBody>
            </p:sp>
          </p:grpSp>
        </p:grpSp>
      </p:grpSp>
      <p:grpSp>
        <p:nvGrpSpPr>
          <p:cNvPr id="32" name="Group 31">
            <a:extLst>
              <a:ext uri="{FF2B5EF4-FFF2-40B4-BE49-F238E27FC236}">
                <a16:creationId xmlns:a16="http://schemas.microsoft.com/office/drawing/2014/main" id="{BC7D5CD5-5769-42F5-AD82-D634CE3561DB}"/>
              </a:ext>
            </a:extLst>
          </p:cNvPr>
          <p:cNvGrpSpPr/>
          <p:nvPr/>
        </p:nvGrpSpPr>
        <p:grpSpPr>
          <a:xfrm>
            <a:off x="6742991" y="1485666"/>
            <a:ext cx="1598476" cy="726572"/>
            <a:chOff x="5831783" y="1758336"/>
            <a:chExt cx="1598476" cy="726572"/>
          </a:xfrm>
        </p:grpSpPr>
        <p:sp>
          <p:nvSpPr>
            <p:cNvPr id="33" name="Text Box 20">
              <a:extLst>
                <a:ext uri="{FF2B5EF4-FFF2-40B4-BE49-F238E27FC236}">
                  <a16:creationId xmlns:a16="http://schemas.microsoft.com/office/drawing/2014/main" id="{F5E2C016-D788-4355-88B2-0DC322A352DB}"/>
                </a:ext>
              </a:extLst>
            </p:cNvPr>
            <p:cNvSpPr txBox="1">
              <a:spLocks noChangeArrowheads="1"/>
            </p:cNvSpPr>
            <p:nvPr/>
          </p:nvSpPr>
          <p:spPr bwMode="auto">
            <a:xfrm>
              <a:off x="5849184" y="1758336"/>
              <a:ext cx="72006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eaLnBrk="1" hangingPunct="1"/>
              <a:r>
                <a:rPr lang="en-US" sz="1050" b="1" dirty="0">
                  <a:solidFill>
                    <a:srgbClr val="000000"/>
                  </a:solidFill>
                  <a:latin typeface="Freestyle Script" pitchFamily="66" charset="0"/>
                </a:rPr>
                <a:t>Ben Templeton</a:t>
              </a:r>
            </a:p>
          </p:txBody>
        </p:sp>
        <p:sp>
          <p:nvSpPr>
            <p:cNvPr id="34" name="Text Box 20">
              <a:extLst>
                <a:ext uri="{FF2B5EF4-FFF2-40B4-BE49-F238E27FC236}">
                  <a16:creationId xmlns:a16="http://schemas.microsoft.com/office/drawing/2014/main" id="{29F03A98-4456-4190-B6B9-D2F6B0530998}"/>
                </a:ext>
              </a:extLst>
            </p:cNvPr>
            <p:cNvSpPr txBox="1">
              <a:spLocks noChangeArrowheads="1"/>
            </p:cNvSpPr>
            <p:nvPr/>
          </p:nvSpPr>
          <p:spPr bwMode="auto">
            <a:xfrm>
              <a:off x="5837978" y="1916563"/>
              <a:ext cx="553357"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eaLnBrk="1" hangingPunct="1"/>
              <a:r>
                <a:rPr lang="en-US" sz="1050" b="1" dirty="0">
                  <a:solidFill>
                    <a:srgbClr val="000000"/>
                  </a:solidFill>
                  <a:latin typeface="Freestyle Script" pitchFamily="66" charset="0"/>
                </a:rPr>
                <a:t>10/23/18</a:t>
              </a:r>
            </a:p>
          </p:txBody>
        </p:sp>
        <p:sp>
          <p:nvSpPr>
            <p:cNvPr id="35" name="Text Box 20">
              <a:extLst>
                <a:ext uri="{FF2B5EF4-FFF2-40B4-BE49-F238E27FC236}">
                  <a16:creationId xmlns:a16="http://schemas.microsoft.com/office/drawing/2014/main" id="{9DFC06B0-804A-4B5A-96C3-8A23BE43B4D9}"/>
                </a:ext>
              </a:extLst>
            </p:cNvPr>
            <p:cNvSpPr txBox="1">
              <a:spLocks noChangeArrowheads="1"/>
            </p:cNvSpPr>
            <p:nvPr/>
          </p:nvSpPr>
          <p:spPr bwMode="auto">
            <a:xfrm>
              <a:off x="6767097" y="1913454"/>
              <a:ext cx="553357"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eaLnBrk="1" hangingPunct="1"/>
              <a:r>
                <a:rPr lang="en-US" sz="1050" b="1" dirty="0">
                  <a:solidFill>
                    <a:srgbClr val="000000"/>
                  </a:solidFill>
                  <a:latin typeface="Freestyle Script" pitchFamily="66" charset="0"/>
                </a:rPr>
                <a:t>10/23/19</a:t>
              </a:r>
            </a:p>
          </p:txBody>
        </p:sp>
        <p:sp>
          <p:nvSpPr>
            <p:cNvPr id="36" name="Text Box 20">
              <a:extLst>
                <a:ext uri="{FF2B5EF4-FFF2-40B4-BE49-F238E27FC236}">
                  <a16:creationId xmlns:a16="http://schemas.microsoft.com/office/drawing/2014/main" id="{75055C1C-4C60-4300-963F-19DD2F65CE18}"/>
                </a:ext>
              </a:extLst>
            </p:cNvPr>
            <p:cNvSpPr txBox="1">
              <a:spLocks noChangeArrowheads="1"/>
            </p:cNvSpPr>
            <p:nvPr/>
          </p:nvSpPr>
          <p:spPr bwMode="auto">
            <a:xfrm>
              <a:off x="5842221" y="2068619"/>
              <a:ext cx="55496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eaLnBrk="1" hangingPunct="1"/>
              <a:r>
                <a:rPr lang="en-US" sz="1050" b="1" dirty="0">
                  <a:solidFill>
                    <a:srgbClr val="000000"/>
                  </a:solidFill>
                  <a:latin typeface="Freestyle Script" pitchFamily="66" charset="0"/>
                </a:rPr>
                <a:t>Joe Smith</a:t>
              </a:r>
            </a:p>
          </p:txBody>
        </p:sp>
        <p:sp>
          <p:nvSpPr>
            <p:cNvPr id="37" name="Text Box 20">
              <a:extLst>
                <a:ext uri="{FF2B5EF4-FFF2-40B4-BE49-F238E27FC236}">
                  <a16:creationId xmlns:a16="http://schemas.microsoft.com/office/drawing/2014/main" id="{696771AF-8FC0-41C5-8E80-01760CB5872E}"/>
                </a:ext>
              </a:extLst>
            </p:cNvPr>
            <p:cNvSpPr txBox="1">
              <a:spLocks noChangeArrowheads="1"/>
            </p:cNvSpPr>
            <p:nvPr/>
          </p:nvSpPr>
          <p:spPr bwMode="auto">
            <a:xfrm>
              <a:off x="5831783" y="2230992"/>
              <a:ext cx="46038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eaLnBrk="1" hangingPunct="1"/>
              <a:r>
                <a:rPr lang="en-US" sz="1050" b="1" dirty="0">
                  <a:solidFill>
                    <a:srgbClr val="000000"/>
                  </a:solidFill>
                  <a:latin typeface="Freestyle Script" pitchFamily="66" charset="0"/>
                </a:rPr>
                <a:t>1/1/20</a:t>
              </a:r>
            </a:p>
          </p:txBody>
        </p:sp>
        <p:sp>
          <p:nvSpPr>
            <p:cNvPr id="38" name="Text Box 20">
              <a:extLst>
                <a:ext uri="{FF2B5EF4-FFF2-40B4-BE49-F238E27FC236}">
                  <a16:creationId xmlns:a16="http://schemas.microsoft.com/office/drawing/2014/main" id="{14B29584-E792-4CC3-AA43-DD908D26D6EA}"/>
                </a:ext>
              </a:extLst>
            </p:cNvPr>
            <p:cNvSpPr txBox="1">
              <a:spLocks noChangeArrowheads="1"/>
            </p:cNvSpPr>
            <p:nvPr/>
          </p:nvSpPr>
          <p:spPr bwMode="auto">
            <a:xfrm>
              <a:off x="6657290" y="2073208"/>
              <a:ext cx="7729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eaLnBrk="1" hangingPunct="1"/>
              <a:r>
                <a:rPr lang="en-US" sz="1000" b="1" dirty="0">
                  <a:solidFill>
                    <a:srgbClr val="000000"/>
                  </a:solidFill>
                  <a:latin typeface="Freestyle Script" pitchFamily="66" charset="0"/>
                </a:rPr>
                <a:t>(123) 456-7890</a:t>
              </a:r>
            </a:p>
          </p:txBody>
        </p:sp>
      </p:grpSp>
      <p:sp>
        <p:nvSpPr>
          <p:cNvPr id="39" name="Rectangle 38">
            <a:extLst>
              <a:ext uri="{FF2B5EF4-FFF2-40B4-BE49-F238E27FC236}">
                <a16:creationId xmlns:a16="http://schemas.microsoft.com/office/drawing/2014/main" id="{E5B5B4A3-86AC-4B8F-98BE-852F8626C321}"/>
              </a:ext>
            </a:extLst>
          </p:cNvPr>
          <p:cNvSpPr/>
          <p:nvPr/>
        </p:nvSpPr>
        <p:spPr bwMode="auto">
          <a:xfrm flipH="1" flipV="1">
            <a:off x="2547379" y="1376294"/>
            <a:ext cx="5926137" cy="4559212"/>
          </a:xfrm>
          <a:prstGeom prst="rect">
            <a:avLst/>
          </a:prstGeom>
          <a:solidFill>
            <a:srgbClr val="FFFFFF">
              <a:alpha val="7490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600" b="1" i="0" u="none" strike="noStrike" kern="0" cap="none" spc="0" normalizeH="0" baseline="0" noProof="0">
              <a:ln>
                <a:noFill/>
              </a:ln>
              <a:solidFill>
                <a:srgbClr val="000000"/>
              </a:solidFill>
              <a:effectLst/>
              <a:uLnTx/>
              <a:uFillTx/>
            </a:endParaRPr>
          </a:p>
        </p:txBody>
      </p:sp>
      <p:sp>
        <p:nvSpPr>
          <p:cNvPr id="2" name="Text Placeholder 1">
            <a:extLst>
              <a:ext uri="{FF2B5EF4-FFF2-40B4-BE49-F238E27FC236}">
                <a16:creationId xmlns:a16="http://schemas.microsoft.com/office/drawing/2014/main" id="{2D9AF2A6-6D42-4336-AC1D-CA28968A0455}"/>
              </a:ext>
            </a:extLst>
          </p:cNvPr>
          <p:cNvSpPr>
            <a:spLocks noGrp="1"/>
          </p:cNvSpPr>
          <p:nvPr>
            <p:ph type="body" sz="quarter" idx="26"/>
          </p:nvPr>
        </p:nvSpPr>
        <p:spPr/>
        <p:txBody>
          <a:bodyPr/>
          <a:lstStyle/>
          <a:p>
            <a:endParaRPr lang="en-US"/>
          </a:p>
        </p:txBody>
      </p:sp>
      <p:sp>
        <p:nvSpPr>
          <p:cNvPr id="4" name="Slide Number Placeholder 3">
            <a:extLst>
              <a:ext uri="{FF2B5EF4-FFF2-40B4-BE49-F238E27FC236}">
                <a16:creationId xmlns:a16="http://schemas.microsoft.com/office/drawing/2014/main" id="{2DB39F53-96E5-4E8B-B9C2-E4D88BC6055F}"/>
              </a:ext>
            </a:extLst>
          </p:cNvPr>
          <p:cNvSpPr>
            <a:spLocks noGrp="1"/>
          </p:cNvSpPr>
          <p:nvPr>
            <p:ph type="sldNum" sz="quarter" idx="10"/>
          </p:nvPr>
        </p:nvSpPr>
        <p:spPr/>
        <p:txBody>
          <a:bodyPr/>
          <a:lstStyle/>
          <a:p>
            <a:fld id="{8DEE4CCE-E124-4EEF-808B-DF88997C2318}" type="slidenum">
              <a:rPr lang="en-US" smtClean="0"/>
              <a:t>39</a:t>
            </a:fld>
            <a:endParaRPr lang="en-US" dirty="0"/>
          </a:p>
        </p:txBody>
      </p:sp>
      <p:sp>
        <p:nvSpPr>
          <p:cNvPr id="5" name="Title 4">
            <a:extLst>
              <a:ext uri="{FF2B5EF4-FFF2-40B4-BE49-F238E27FC236}">
                <a16:creationId xmlns:a16="http://schemas.microsoft.com/office/drawing/2014/main" id="{F4360A3E-80F9-44BA-8347-49BFFAF0E925}"/>
              </a:ext>
            </a:extLst>
          </p:cNvPr>
          <p:cNvSpPr>
            <a:spLocks noGrp="1"/>
          </p:cNvSpPr>
          <p:nvPr>
            <p:ph type="title"/>
          </p:nvPr>
        </p:nvSpPr>
        <p:spPr/>
        <p:txBody>
          <a:bodyPr/>
          <a:lstStyle/>
          <a:p>
            <a:r>
              <a:rPr kumimoji="1" lang="en-US" dirty="0">
                <a:solidFill>
                  <a:srgbClr val="005598"/>
                </a:solidFill>
                <a:ea typeface="Geneva" pitchFamily="80" charset="-128"/>
                <a:cs typeface="Geneva" pitchFamily="80" charset="-128"/>
              </a:rPr>
              <a:t>What Are Withdrawal Rates and Why Are They Important?</a:t>
            </a:r>
            <a:br>
              <a:rPr kumimoji="1" lang="en-US" sz="2800" dirty="0">
                <a:solidFill>
                  <a:srgbClr val="005598"/>
                </a:solidFill>
                <a:ea typeface="Geneva" pitchFamily="80" charset="-128"/>
                <a:cs typeface="Geneva" pitchFamily="80" charset="-128"/>
              </a:rPr>
            </a:br>
            <a:endParaRPr lang="en-US" dirty="0"/>
          </a:p>
        </p:txBody>
      </p:sp>
      <p:pic>
        <p:nvPicPr>
          <p:cNvPr id="40" name="Picture 27">
            <a:extLst>
              <a:ext uri="{FF2B5EF4-FFF2-40B4-BE49-F238E27FC236}">
                <a16:creationId xmlns:a16="http://schemas.microsoft.com/office/drawing/2014/main" id="{A05360AC-20EA-412E-B29E-D107FB4ED9B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40" t="63846" r="60213" b="23377"/>
          <a:stretch/>
        </p:blipFill>
        <p:spPr bwMode="auto">
          <a:xfrm>
            <a:off x="620425" y="3558932"/>
            <a:ext cx="6527800" cy="1721336"/>
          </a:xfrm>
          <a:prstGeom prst="rect">
            <a:avLst/>
          </a:prstGeom>
          <a:solidFill>
            <a:srgbClr val="FFFFFF"/>
          </a:solidFill>
          <a:ln w="3175">
            <a:solidFill>
              <a:srgbClr val="FFFFFF">
                <a:lumMod val="75000"/>
              </a:srgbClr>
            </a:solidFill>
            <a:miter lim="800000"/>
          </a:ln>
          <a:effectLst>
            <a:outerShdw blurRad="152400" dist="38100" dir="2700000" algn="tl" rotWithShape="0">
              <a:srgbClr val="000000">
                <a:lumMod val="75000"/>
                <a:lumOff val="25000"/>
                <a:alpha val="40000"/>
              </a:srgbClr>
            </a:outerShdw>
          </a:effectLst>
          <a:extLst/>
        </p:spPr>
      </p:pic>
    </p:spTree>
    <p:extLst>
      <p:ext uri="{BB962C8B-B14F-4D97-AF65-F5344CB8AC3E}">
        <p14:creationId xmlns:p14="http://schemas.microsoft.com/office/powerpoint/2010/main" val="986058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Effect transition="in" filter="fade">
                                      <p:cBhvr>
                                        <p:cTn id="13"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ED25F8-CD2F-4EAE-BE9B-9D3656F1FEAC}"/>
              </a:ext>
            </a:extLst>
          </p:cNvPr>
          <p:cNvSpPr>
            <a:spLocks noGrp="1"/>
          </p:cNvSpPr>
          <p:nvPr>
            <p:ph type="body" sz="quarter" idx="26"/>
          </p:nvPr>
        </p:nvSpPr>
        <p:spPr/>
        <p:txBody>
          <a:bodyPr/>
          <a:lstStyle/>
          <a:p>
            <a:endParaRPr lang="en-US"/>
          </a:p>
        </p:txBody>
      </p:sp>
      <p:sp>
        <p:nvSpPr>
          <p:cNvPr id="3" name="Content Placeholder 2">
            <a:extLst>
              <a:ext uri="{FF2B5EF4-FFF2-40B4-BE49-F238E27FC236}">
                <a16:creationId xmlns:a16="http://schemas.microsoft.com/office/drawing/2014/main" id="{53B5E9D1-D13F-44D7-A2EC-CDFEBFB7E9FB}"/>
              </a:ext>
            </a:extLst>
          </p:cNvPr>
          <p:cNvSpPr>
            <a:spLocks noGrp="1"/>
          </p:cNvSpPr>
          <p:nvPr>
            <p:ph sz="quarter" idx="27"/>
          </p:nvPr>
        </p:nvSpPr>
        <p:spPr/>
        <p:txBody>
          <a:bodyPr/>
          <a:lstStyle/>
          <a:p>
            <a:r>
              <a:rPr lang="en-US" b="1" dirty="0">
                <a:solidFill>
                  <a:schemeClr val="tx1"/>
                </a:solidFill>
              </a:rPr>
              <a:t>If your withdrawal rate is too high…</a:t>
            </a:r>
          </a:p>
          <a:p>
            <a:pPr lvl="2"/>
            <a:r>
              <a:rPr lang="en-US" dirty="0"/>
              <a:t>It increases the risk of negative long-term impact from market losses</a:t>
            </a:r>
          </a:p>
          <a:p>
            <a:pPr lvl="2"/>
            <a:r>
              <a:rPr lang="en-US" dirty="0"/>
              <a:t>It increases the likelihood of depleting your investments as a potential source of income and running out of money </a:t>
            </a:r>
          </a:p>
          <a:p>
            <a:pPr>
              <a:spcBef>
                <a:spcPts val="1200"/>
              </a:spcBef>
            </a:pPr>
            <a:r>
              <a:rPr lang="en-US" b="1" dirty="0">
                <a:solidFill>
                  <a:schemeClr val="tx1"/>
                </a:solidFill>
              </a:rPr>
              <a:t>If your withdrawal rate is too low…</a:t>
            </a:r>
          </a:p>
          <a:p>
            <a:pPr lvl="2"/>
            <a:r>
              <a:rPr lang="en-US" dirty="0"/>
              <a:t>You could not meet your expenses, creating unnecessary stress</a:t>
            </a:r>
          </a:p>
          <a:p>
            <a:pPr lvl="2"/>
            <a:r>
              <a:rPr lang="en-US" dirty="0"/>
              <a:t>You might not enjoy retirement as much as you should</a:t>
            </a:r>
          </a:p>
          <a:p>
            <a:endParaRPr lang="en-US" dirty="0"/>
          </a:p>
        </p:txBody>
      </p:sp>
      <p:sp>
        <p:nvSpPr>
          <p:cNvPr id="4" name="Slide Number Placeholder 3">
            <a:extLst>
              <a:ext uri="{FF2B5EF4-FFF2-40B4-BE49-F238E27FC236}">
                <a16:creationId xmlns:a16="http://schemas.microsoft.com/office/drawing/2014/main" id="{AFC4A0CC-379F-46AE-B0CD-4FCB07CE6CCD}"/>
              </a:ext>
            </a:extLst>
          </p:cNvPr>
          <p:cNvSpPr>
            <a:spLocks noGrp="1"/>
          </p:cNvSpPr>
          <p:nvPr>
            <p:ph type="sldNum" sz="quarter" idx="10"/>
          </p:nvPr>
        </p:nvSpPr>
        <p:spPr/>
        <p:txBody>
          <a:bodyPr/>
          <a:lstStyle/>
          <a:p>
            <a:fld id="{8DEE4CCE-E124-4EEF-808B-DF88997C2318}" type="slidenum">
              <a:rPr lang="en-US" smtClean="0"/>
              <a:t>40</a:t>
            </a:fld>
            <a:endParaRPr lang="en-US" dirty="0"/>
          </a:p>
        </p:txBody>
      </p:sp>
      <p:sp>
        <p:nvSpPr>
          <p:cNvPr id="5" name="Title 4">
            <a:extLst>
              <a:ext uri="{FF2B5EF4-FFF2-40B4-BE49-F238E27FC236}">
                <a16:creationId xmlns:a16="http://schemas.microsoft.com/office/drawing/2014/main" id="{2B05F203-5457-4C8C-A9E0-DEFB14BB3E46}"/>
              </a:ext>
            </a:extLst>
          </p:cNvPr>
          <p:cNvSpPr>
            <a:spLocks noGrp="1"/>
          </p:cNvSpPr>
          <p:nvPr>
            <p:ph type="title"/>
          </p:nvPr>
        </p:nvSpPr>
        <p:spPr/>
        <p:txBody>
          <a:bodyPr/>
          <a:lstStyle/>
          <a:p>
            <a:r>
              <a:rPr kumimoji="1" lang="en-US" kern="0" dirty="0">
                <a:solidFill>
                  <a:srgbClr val="005598"/>
                </a:solidFill>
                <a:ea typeface="Geneva" pitchFamily="80" charset="-128"/>
              </a:rPr>
              <a:t>Realistic Withdrawal Rates</a:t>
            </a:r>
            <a:br>
              <a:rPr lang="en-US" dirty="0">
                <a:solidFill>
                  <a:srgbClr val="005598"/>
                </a:solidFill>
              </a:rPr>
            </a:br>
            <a:endParaRPr lang="en-US" dirty="0"/>
          </a:p>
        </p:txBody>
      </p:sp>
    </p:spTree>
    <p:extLst>
      <p:ext uri="{BB962C8B-B14F-4D97-AF65-F5344CB8AC3E}">
        <p14:creationId xmlns:p14="http://schemas.microsoft.com/office/powerpoint/2010/main" val="3739364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75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75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75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75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75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75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75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75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75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750" fill="hold"/>
                                        <p:tgtEl>
                                          <p:spTgt spid="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75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8" dur="75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ED25F8-CD2F-4EAE-BE9B-9D3656F1FEAC}"/>
              </a:ext>
            </a:extLst>
          </p:cNvPr>
          <p:cNvSpPr>
            <a:spLocks noGrp="1"/>
          </p:cNvSpPr>
          <p:nvPr>
            <p:ph type="body" sz="quarter" idx="26"/>
          </p:nvPr>
        </p:nvSpPr>
        <p:spPr>
          <a:xfrm>
            <a:off x="274320" y="6338352"/>
            <a:ext cx="8595360" cy="153888"/>
          </a:xfrm>
        </p:spPr>
        <p:txBody>
          <a:bodyPr/>
          <a:lstStyle/>
          <a:p>
            <a:r>
              <a:rPr lang="en-US" dirty="0"/>
              <a:t>1. The Franklin Templeton Retirement Income Strategies and Expectations (RISE) survey, 2017.</a:t>
            </a:r>
          </a:p>
        </p:txBody>
      </p:sp>
      <p:sp>
        <p:nvSpPr>
          <p:cNvPr id="4" name="Slide Number Placeholder 3">
            <a:extLst>
              <a:ext uri="{FF2B5EF4-FFF2-40B4-BE49-F238E27FC236}">
                <a16:creationId xmlns:a16="http://schemas.microsoft.com/office/drawing/2014/main" id="{AFC4A0CC-379F-46AE-B0CD-4FCB07CE6CCD}"/>
              </a:ext>
            </a:extLst>
          </p:cNvPr>
          <p:cNvSpPr>
            <a:spLocks noGrp="1"/>
          </p:cNvSpPr>
          <p:nvPr>
            <p:ph type="sldNum" sz="quarter" idx="10"/>
          </p:nvPr>
        </p:nvSpPr>
        <p:spPr/>
        <p:txBody>
          <a:bodyPr/>
          <a:lstStyle/>
          <a:p>
            <a:fld id="{8DEE4CCE-E124-4EEF-808B-DF88997C2318}" type="slidenum">
              <a:rPr lang="en-US" smtClean="0"/>
              <a:t>41</a:t>
            </a:fld>
            <a:endParaRPr lang="en-US" dirty="0"/>
          </a:p>
        </p:txBody>
      </p:sp>
      <p:sp>
        <p:nvSpPr>
          <p:cNvPr id="5" name="Title 4">
            <a:extLst>
              <a:ext uri="{FF2B5EF4-FFF2-40B4-BE49-F238E27FC236}">
                <a16:creationId xmlns:a16="http://schemas.microsoft.com/office/drawing/2014/main" id="{2B05F203-5457-4C8C-A9E0-DEFB14BB3E46}"/>
              </a:ext>
            </a:extLst>
          </p:cNvPr>
          <p:cNvSpPr>
            <a:spLocks noGrp="1"/>
          </p:cNvSpPr>
          <p:nvPr>
            <p:ph type="title"/>
          </p:nvPr>
        </p:nvSpPr>
        <p:spPr/>
        <p:txBody>
          <a:bodyPr/>
          <a:lstStyle/>
          <a:p>
            <a:r>
              <a:rPr kumimoji="1" lang="en-US" kern="0" dirty="0">
                <a:solidFill>
                  <a:srgbClr val="005598"/>
                </a:solidFill>
                <a:ea typeface="Geneva" pitchFamily="80" charset="-128"/>
              </a:rPr>
              <a:t>Realistic Withdrawal Rates</a:t>
            </a:r>
            <a:br>
              <a:rPr lang="en-US" dirty="0">
                <a:solidFill>
                  <a:srgbClr val="005598"/>
                </a:solidFill>
              </a:rPr>
            </a:br>
            <a:endParaRPr lang="en-US" dirty="0"/>
          </a:p>
        </p:txBody>
      </p:sp>
      <p:grpSp>
        <p:nvGrpSpPr>
          <p:cNvPr id="3" name="Group 2">
            <a:extLst>
              <a:ext uri="{FF2B5EF4-FFF2-40B4-BE49-F238E27FC236}">
                <a16:creationId xmlns:a16="http://schemas.microsoft.com/office/drawing/2014/main" id="{6A291D26-1AE8-404A-9D95-1402AF4988D1}"/>
              </a:ext>
            </a:extLst>
          </p:cNvPr>
          <p:cNvGrpSpPr/>
          <p:nvPr/>
        </p:nvGrpSpPr>
        <p:grpSpPr>
          <a:xfrm>
            <a:off x="1300621" y="1656850"/>
            <a:ext cx="6873658" cy="3469843"/>
            <a:chOff x="1300621" y="1656850"/>
            <a:chExt cx="6873658" cy="3469843"/>
          </a:xfrm>
        </p:grpSpPr>
        <p:sp>
          <p:nvSpPr>
            <p:cNvPr id="8" name="TextBox 7">
              <a:extLst>
                <a:ext uri="{FF2B5EF4-FFF2-40B4-BE49-F238E27FC236}">
                  <a16:creationId xmlns:a16="http://schemas.microsoft.com/office/drawing/2014/main" id="{12FCD758-4A04-496D-913B-1B66A0CB4EE0}"/>
                </a:ext>
              </a:extLst>
            </p:cNvPr>
            <p:cNvSpPr txBox="1"/>
            <p:nvPr/>
          </p:nvSpPr>
          <p:spPr>
            <a:xfrm>
              <a:off x="1300621" y="1656850"/>
              <a:ext cx="4584356" cy="212365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l-PL" sz="13200" b="1" i="0" u="none" strike="noStrike" kern="0" cap="none" spc="0" normalizeH="0" baseline="0" noProof="0" dirty="0">
                  <a:ln>
                    <a:noFill/>
                  </a:ln>
                  <a:solidFill>
                    <a:srgbClr val="005598"/>
                  </a:solidFill>
                  <a:effectLst/>
                  <a:uLnTx/>
                  <a:uFillTx/>
                </a:rPr>
                <a:t>37</a:t>
              </a:r>
              <a:r>
                <a:rPr kumimoji="0" lang="pl-PL" sz="8000" b="1" i="0" u="none" strike="noStrike" kern="0" cap="none" spc="0" normalizeH="0" baseline="0" noProof="0" dirty="0">
                  <a:ln>
                    <a:noFill/>
                  </a:ln>
                  <a:solidFill>
                    <a:srgbClr val="005598"/>
                  </a:solidFill>
                  <a:effectLst/>
                  <a:uLnTx/>
                  <a:uFillTx/>
                </a:rPr>
                <a:t>%</a:t>
              </a:r>
              <a:endParaRPr kumimoji="0" lang="en-US" sz="8000" b="1" i="0" u="none" strike="noStrike" kern="0" cap="none" spc="0" normalizeH="0" baseline="0" noProof="0" dirty="0">
                <a:ln>
                  <a:noFill/>
                </a:ln>
                <a:solidFill>
                  <a:srgbClr val="005598"/>
                </a:solidFill>
                <a:effectLst/>
                <a:uLnTx/>
                <a:uFillTx/>
              </a:endParaRPr>
            </a:p>
          </p:txBody>
        </p:sp>
        <p:sp>
          <p:nvSpPr>
            <p:cNvPr id="9" name="TextBox 8">
              <a:extLst>
                <a:ext uri="{FF2B5EF4-FFF2-40B4-BE49-F238E27FC236}">
                  <a16:creationId xmlns:a16="http://schemas.microsoft.com/office/drawing/2014/main" id="{451FB305-D337-4138-B131-58D7ED37E440}"/>
                </a:ext>
              </a:extLst>
            </p:cNvPr>
            <p:cNvSpPr txBox="1"/>
            <p:nvPr/>
          </p:nvSpPr>
          <p:spPr>
            <a:xfrm>
              <a:off x="1412898" y="3403144"/>
              <a:ext cx="6761381" cy="1723549"/>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0000">
                      <a:lumMod val="65000"/>
                      <a:lumOff val="35000"/>
                    </a:srgbClr>
                  </a:solidFill>
                  <a:effectLst/>
                  <a:uLnTx/>
                  <a:uFillTx/>
                </a:rPr>
                <a:t>of employed pre-retirees </a:t>
              </a:r>
              <a:r>
                <a:rPr kumimoji="0" lang="en-US" sz="2800" b="1" i="0" u="none" strike="noStrike" kern="0" cap="none" spc="0" normalizeH="0" baseline="0" noProof="0" dirty="0">
                  <a:ln>
                    <a:noFill/>
                  </a:ln>
                  <a:solidFill>
                    <a:srgbClr val="000000">
                      <a:lumMod val="65000"/>
                      <a:lumOff val="35000"/>
                    </a:srgbClr>
                  </a:solidFill>
                  <a:effectLst/>
                  <a:uLnTx/>
                  <a:uFillTx/>
                </a:rPr>
                <a:t>don’t know</a:t>
              </a:r>
              <a:r>
                <a:rPr kumimoji="0" lang="en-US" sz="2800" b="0" i="0" u="none" strike="noStrike" kern="0" cap="none" spc="0" normalizeH="0" baseline="0" noProof="0" dirty="0">
                  <a:ln>
                    <a:noFill/>
                  </a:ln>
                  <a:solidFill>
                    <a:srgbClr val="000000">
                      <a:lumMod val="65000"/>
                      <a:lumOff val="35000"/>
                    </a:srgbClr>
                  </a:solidFill>
                  <a:effectLst/>
                  <a:uLnTx/>
                  <a:uFillTx/>
                </a:rPr>
                <a:t> how much of their retirement savings they expect to </a:t>
              </a:r>
              <a:r>
                <a:rPr kumimoji="0" lang="en-US" sz="2800" b="1" i="0" u="none" strike="noStrike" kern="0" cap="none" spc="0" normalizeH="0" baseline="0" noProof="0" dirty="0">
                  <a:ln>
                    <a:noFill/>
                  </a:ln>
                  <a:solidFill>
                    <a:srgbClr val="000000">
                      <a:lumMod val="65000"/>
                      <a:lumOff val="35000"/>
                    </a:srgbClr>
                  </a:solidFill>
                  <a:effectLst/>
                  <a:uLnTx/>
                  <a:uFillTx/>
                </a:rPr>
                <a:t>spend/withdraw</a:t>
              </a:r>
              <a:r>
                <a:rPr kumimoji="0" lang="en-US" sz="2800" b="0" i="0" u="none" strike="noStrike" kern="0" cap="none" spc="0" normalizeH="0" baseline="0" noProof="0" dirty="0">
                  <a:ln>
                    <a:noFill/>
                  </a:ln>
                  <a:solidFill>
                    <a:srgbClr val="000000">
                      <a:lumMod val="65000"/>
                      <a:lumOff val="35000"/>
                    </a:srgbClr>
                  </a:solidFill>
                  <a:effectLst/>
                  <a:uLnTx/>
                  <a:uFillTx/>
                </a:rPr>
                <a:t> annually in retirement.</a:t>
              </a:r>
              <a:r>
                <a:rPr kumimoji="0" lang="en-US" sz="2800" b="0" i="0" u="none" strike="noStrike" kern="0" cap="none" spc="0" normalizeH="0" baseline="30000" noProof="0" dirty="0">
                  <a:ln>
                    <a:noFill/>
                  </a:ln>
                  <a:solidFill>
                    <a:srgbClr val="000000">
                      <a:lumMod val="65000"/>
                      <a:lumOff val="35000"/>
                    </a:srgbClr>
                  </a:solidFill>
                  <a:effectLst/>
                  <a:uLnTx/>
                  <a:uFillTx/>
                </a:rPr>
                <a:t>1</a:t>
              </a:r>
            </a:p>
          </p:txBody>
        </p:sp>
      </p:grpSp>
    </p:spTree>
    <p:extLst>
      <p:ext uri="{BB962C8B-B14F-4D97-AF65-F5344CB8AC3E}">
        <p14:creationId xmlns:p14="http://schemas.microsoft.com/office/powerpoint/2010/main" val="2900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0857F1-402D-4F8A-A5CC-0C9A807F5E77}"/>
              </a:ext>
            </a:extLst>
          </p:cNvPr>
          <p:cNvSpPr>
            <a:spLocks noGrp="1"/>
          </p:cNvSpPr>
          <p:nvPr>
            <p:ph type="body" sz="quarter" idx="26"/>
          </p:nvPr>
        </p:nvSpPr>
        <p:spPr>
          <a:xfrm>
            <a:off x="274320" y="5171366"/>
            <a:ext cx="8595360" cy="1320874"/>
          </a:xfrm>
        </p:spPr>
        <p:txBody>
          <a:bodyPr/>
          <a:lstStyle/>
          <a:p>
            <a:pPr>
              <a:lnSpc>
                <a:spcPts val="1100"/>
              </a:lnSpc>
            </a:pPr>
            <a:r>
              <a:rPr lang="en-US" b="1" spc="-10" dirty="0">
                <a:solidFill>
                  <a:srgbClr val="000000"/>
                </a:solidFill>
              </a:rPr>
              <a:t>IMPORTANT: The Monte Carlo projections or other information regarding the likelihood of various investment outcomes are generated by Franklin Templeton Investments</a:t>
            </a:r>
            <a:r>
              <a:rPr lang="en-US" b="1" dirty="0">
                <a:solidFill>
                  <a:srgbClr val="000000"/>
                </a:solidFill>
              </a:rPr>
              <a:t>, are </a:t>
            </a:r>
            <a:r>
              <a:rPr lang="en-US" b="1" spc="-10" dirty="0">
                <a:solidFill>
                  <a:srgbClr val="000000"/>
                </a:solidFill>
              </a:rPr>
              <a:t>hypothetical in nature and should not be considered investment advice. They do not reflect actual investment results and are not guarantees of future results. The simulations are based on a number of assumptions, including certain forward-looking capital market expectations (CMEs) of each asset class developed by Franklin Templeton Solutions. </a:t>
            </a:r>
            <a:r>
              <a:rPr lang="en-US" b="1" dirty="0">
                <a:solidFill>
                  <a:srgbClr val="000000"/>
                </a:solidFill>
              </a:rPr>
              <a:t>There can be no assurance that results shown will be achieved or sustained. The results present only a range of possible outcomes. Actual results will vary with each use </a:t>
            </a:r>
            <a:r>
              <a:rPr lang="en-US" b="1" spc="-10" dirty="0">
                <a:solidFill>
                  <a:srgbClr val="000000"/>
                </a:solidFill>
              </a:rPr>
              <a:t>and over time, as such results may be better or worse than the simulated scenarios, and the potential for loss (or gain) may be greater than demonstrated in the simulations.</a:t>
            </a:r>
          </a:p>
          <a:p>
            <a:pPr>
              <a:lnSpc>
                <a:spcPts val="1100"/>
              </a:lnSpc>
            </a:pPr>
            <a:r>
              <a:rPr lang="en-US" b="1" dirty="0">
                <a:solidFill>
                  <a:srgbClr val="000000"/>
                </a:solidFill>
              </a:rPr>
              <a:t>ASSET CLASS ASSUMPTIONS: </a:t>
            </a:r>
            <a:r>
              <a:rPr lang="en-US" dirty="0">
                <a:solidFill>
                  <a:srgbClr val="000000"/>
                </a:solidFill>
              </a:rPr>
              <a:t>Based on our assumptions, including the application of CMEs, </a:t>
            </a:r>
            <a:r>
              <a:rPr lang="en-US" b="1" dirty="0">
                <a:solidFill>
                  <a:srgbClr val="000000"/>
                </a:solidFill>
              </a:rPr>
              <a:t>U.S. Bonds </a:t>
            </a:r>
            <a:r>
              <a:rPr lang="en-US" dirty="0">
                <a:solidFill>
                  <a:srgbClr val="000000"/>
                </a:solidFill>
              </a:rPr>
              <a:t>have an expected return of 6.04% and a standard deviation of 5.53%; </a:t>
            </a:r>
            <a:r>
              <a:rPr lang="en-US" b="1" dirty="0">
                <a:solidFill>
                  <a:srgbClr val="000000"/>
                </a:solidFill>
              </a:rPr>
              <a:t>U.S. Stocks </a:t>
            </a:r>
            <a:r>
              <a:rPr lang="en-US" dirty="0">
                <a:solidFill>
                  <a:srgbClr val="000000"/>
                </a:solidFill>
              </a:rPr>
              <a:t>have an expected return of 9.34% and a standard deviation of 14.69%; </a:t>
            </a:r>
            <a:r>
              <a:rPr lang="en-US" b="1" dirty="0">
                <a:solidFill>
                  <a:srgbClr val="000000"/>
                </a:solidFill>
              </a:rPr>
              <a:t>Global Bonds </a:t>
            </a:r>
            <a:r>
              <a:rPr lang="en-US" dirty="0">
                <a:solidFill>
                  <a:srgbClr val="000000"/>
                </a:solidFill>
              </a:rPr>
              <a:t>have</a:t>
            </a:r>
            <a:r>
              <a:rPr lang="en-US" b="1" dirty="0">
                <a:solidFill>
                  <a:srgbClr val="000000"/>
                </a:solidFill>
              </a:rPr>
              <a:t> </a:t>
            </a:r>
            <a:r>
              <a:rPr lang="en-US" dirty="0">
                <a:solidFill>
                  <a:srgbClr val="000000"/>
                </a:solidFill>
              </a:rPr>
              <a:t>an expected return of 4.53% and a standard deviation of 3.73%; </a:t>
            </a:r>
            <a:r>
              <a:rPr lang="en-US" b="1" dirty="0">
                <a:solidFill>
                  <a:srgbClr val="000000"/>
                </a:solidFill>
              </a:rPr>
              <a:t>Global Stocks </a:t>
            </a:r>
            <a:r>
              <a:rPr lang="en-US" dirty="0">
                <a:solidFill>
                  <a:srgbClr val="000000"/>
                </a:solidFill>
              </a:rPr>
              <a:t>have an expected return of 8.79% and a standard deviation of 14.79%; and </a:t>
            </a:r>
            <a:r>
              <a:rPr lang="en-US" b="1" dirty="0">
                <a:solidFill>
                  <a:srgbClr val="000000"/>
                </a:solidFill>
              </a:rPr>
              <a:t>Cash</a:t>
            </a:r>
            <a:r>
              <a:rPr lang="en-US" dirty="0">
                <a:solidFill>
                  <a:srgbClr val="000000"/>
                </a:solidFill>
              </a:rPr>
              <a:t> has an expected return of 3.42% and a standard deviation of 0.83%.</a:t>
            </a:r>
          </a:p>
          <a:p>
            <a:pPr>
              <a:lnSpc>
                <a:spcPts val="1100"/>
              </a:lnSpc>
            </a:pPr>
            <a:r>
              <a:rPr lang="en-US" b="1" dirty="0">
                <a:solidFill>
                  <a:srgbClr val="000000"/>
                </a:solidFill>
              </a:rPr>
              <a:t>Please see “Important Information About Monte Carlo Simulations” on next slides for more information.</a:t>
            </a:r>
            <a:endParaRPr lang="en-US" dirty="0">
              <a:solidFill>
                <a:srgbClr val="000000"/>
              </a:solidFill>
            </a:endParaRPr>
          </a:p>
        </p:txBody>
      </p:sp>
      <p:sp>
        <p:nvSpPr>
          <p:cNvPr id="4" name="Slide Number Placeholder 3">
            <a:extLst>
              <a:ext uri="{FF2B5EF4-FFF2-40B4-BE49-F238E27FC236}">
                <a16:creationId xmlns:a16="http://schemas.microsoft.com/office/drawing/2014/main" id="{72BE1D1A-3A51-443F-B626-66546F5EB767}"/>
              </a:ext>
            </a:extLst>
          </p:cNvPr>
          <p:cNvSpPr>
            <a:spLocks noGrp="1"/>
          </p:cNvSpPr>
          <p:nvPr>
            <p:ph type="sldNum" sz="quarter" idx="10"/>
          </p:nvPr>
        </p:nvSpPr>
        <p:spPr/>
        <p:txBody>
          <a:bodyPr/>
          <a:lstStyle/>
          <a:p>
            <a:fld id="{8DEE4CCE-E124-4EEF-808B-DF88997C2318}" type="slidenum">
              <a:rPr lang="en-US" smtClean="0"/>
              <a:t>42</a:t>
            </a:fld>
            <a:endParaRPr lang="en-US" dirty="0"/>
          </a:p>
        </p:txBody>
      </p:sp>
      <p:sp>
        <p:nvSpPr>
          <p:cNvPr id="5" name="Title 4">
            <a:extLst>
              <a:ext uri="{FF2B5EF4-FFF2-40B4-BE49-F238E27FC236}">
                <a16:creationId xmlns:a16="http://schemas.microsoft.com/office/drawing/2014/main" id="{52BDE898-AE30-4F97-AE7F-C3B767D3564F}"/>
              </a:ext>
            </a:extLst>
          </p:cNvPr>
          <p:cNvSpPr>
            <a:spLocks noGrp="1"/>
          </p:cNvSpPr>
          <p:nvPr>
            <p:ph type="title"/>
          </p:nvPr>
        </p:nvSpPr>
        <p:spPr/>
        <p:txBody>
          <a:bodyPr/>
          <a:lstStyle/>
          <a:p>
            <a:r>
              <a:rPr lang="en-US" dirty="0">
                <a:solidFill>
                  <a:srgbClr val="005598"/>
                </a:solidFill>
              </a:rPr>
              <a:t>Will You Outlive Your Savings?</a:t>
            </a:r>
            <a:br>
              <a:rPr lang="en-US" sz="2800" dirty="0">
                <a:solidFill>
                  <a:srgbClr val="005598"/>
                </a:solidFill>
              </a:rPr>
            </a:br>
            <a:endParaRPr lang="en-US" dirty="0"/>
          </a:p>
        </p:txBody>
      </p:sp>
      <p:sp>
        <p:nvSpPr>
          <p:cNvPr id="6" name="Text Placeholder 1">
            <a:extLst>
              <a:ext uri="{FF2B5EF4-FFF2-40B4-BE49-F238E27FC236}">
                <a16:creationId xmlns:a16="http://schemas.microsoft.com/office/drawing/2014/main" id="{3B01F016-19F9-442E-BB7C-7157A283F998}"/>
              </a:ext>
            </a:extLst>
          </p:cNvPr>
          <p:cNvSpPr txBox="1">
            <a:spLocks/>
          </p:cNvSpPr>
          <p:nvPr/>
        </p:nvSpPr>
        <p:spPr>
          <a:xfrm>
            <a:off x="274319" y="807212"/>
            <a:ext cx="8595359" cy="54864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2100"/>
              </a:lnSpc>
              <a:spcAft>
                <a:spcPct val="0"/>
              </a:spcAft>
              <a:buNone/>
            </a:pPr>
            <a:r>
              <a:rPr lang="en-US" sz="1600" b="1" spc="-20" dirty="0">
                <a:ea typeface="Geneva" pitchFamily="32" charset="-128"/>
              </a:rPr>
              <a:t>Probability of Supporting Withdrawals over the 30-Year Period Beginning December 31, 2017 with the Annual Withdrawal Amount Increased by 3% Each Year</a:t>
            </a:r>
            <a:r>
              <a:rPr lang="en-US" sz="1600" b="1" spc="-20" baseline="30000" dirty="0">
                <a:ea typeface="Geneva" pitchFamily="32" charset="-128"/>
              </a:rPr>
              <a:t>1</a:t>
            </a:r>
          </a:p>
        </p:txBody>
      </p:sp>
      <p:graphicFrame>
        <p:nvGraphicFramePr>
          <p:cNvPr id="7" name="Table 6">
            <a:extLst>
              <a:ext uri="{FF2B5EF4-FFF2-40B4-BE49-F238E27FC236}">
                <a16:creationId xmlns:a16="http://schemas.microsoft.com/office/drawing/2014/main" id="{7EB1ABBA-1184-4A56-A847-4DB1D4912680}"/>
              </a:ext>
            </a:extLst>
          </p:cNvPr>
          <p:cNvGraphicFramePr>
            <a:graphicFrameLocks noGrp="1"/>
          </p:cNvGraphicFramePr>
          <p:nvPr>
            <p:extLst>
              <p:ext uri="{D42A27DB-BD31-4B8C-83A1-F6EECF244321}">
                <p14:modId xmlns:p14="http://schemas.microsoft.com/office/powerpoint/2010/main" val="2783743769"/>
              </p:ext>
            </p:extLst>
          </p:nvPr>
        </p:nvGraphicFramePr>
        <p:xfrm>
          <a:off x="317499" y="1549572"/>
          <a:ext cx="8505827" cy="3586129"/>
        </p:xfrm>
        <a:graphic>
          <a:graphicData uri="http://schemas.openxmlformats.org/drawingml/2006/table">
            <a:tbl>
              <a:tblPr firstRow="1" bandRow="1"/>
              <a:tblGrid>
                <a:gridCol w="2939579">
                  <a:extLst>
                    <a:ext uri="{9D8B030D-6E8A-4147-A177-3AD203B41FA5}">
                      <a16:colId xmlns:a16="http://schemas.microsoft.com/office/drawing/2014/main" val="20000"/>
                    </a:ext>
                  </a:extLst>
                </a:gridCol>
                <a:gridCol w="1391562">
                  <a:extLst>
                    <a:ext uri="{9D8B030D-6E8A-4147-A177-3AD203B41FA5}">
                      <a16:colId xmlns:a16="http://schemas.microsoft.com/office/drawing/2014/main" val="20001"/>
                    </a:ext>
                  </a:extLst>
                </a:gridCol>
                <a:gridCol w="1391562">
                  <a:extLst>
                    <a:ext uri="{9D8B030D-6E8A-4147-A177-3AD203B41FA5}">
                      <a16:colId xmlns:a16="http://schemas.microsoft.com/office/drawing/2014/main" val="20002"/>
                    </a:ext>
                  </a:extLst>
                </a:gridCol>
                <a:gridCol w="1391562">
                  <a:extLst>
                    <a:ext uri="{9D8B030D-6E8A-4147-A177-3AD203B41FA5}">
                      <a16:colId xmlns:a16="http://schemas.microsoft.com/office/drawing/2014/main" val="20003"/>
                    </a:ext>
                  </a:extLst>
                </a:gridCol>
                <a:gridCol w="1391562">
                  <a:extLst>
                    <a:ext uri="{9D8B030D-6E8A-4147-A177-3AD203B41FA5}">
                      <a16:colId xmlns:a16="http://schemas.microsoft.com/office/drawing/2014/main" val="20004"/>
                    </a:ext>
                  </a:extLst>
                </a:gridCol>
              </a:tblGrid>
              <a:tr h="163021">
                <a:tc row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indent="0"/>
                      <a:r>
                        <a:rPr lang="en-US" sz="1200" dirty="0">
                          <a:solidFill>
                            <a:srgbClr val="005598"/>
                          </a:solidFill>
                        </a:rPr>
                        <a:t>Asset</a:t>
                      </a:r>
                      <a:r>
                        <a:rPr lang="en-US" sz="1200" baseline="0" dirty="0">
                          <a:solidFill>
                            <a:srgbClr val="005598"/>
                          </a:solidFill>
                        </a:rPr>
                        <a:t> Allocation</a:t>
                      </a:r>
                      <a:endParaRPr lang="en-US" sz="1200" dirty="0">
                        <a:solidFill>
                          <a:srgbClr val="005598"/>
                        </a:solidFill>
                      </a:endParaRPr>
                    </a:p>
                  </a:txBody>
                  <a:tcPr marT="0" anchor="b">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5598"/>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100" b="1" dirty="0">
                          <a:solidFill>
                            <a:schemeClr val="tx1"/>
                          </a:solidFill>
                        </a:rPr>
                        <a:t>INITIAL WITHDRAWAL RATE</a:t>
                      </a:r>
                    </a:p>
                  </a:txBody>
                  <a:tcPr marT="18288" marB="18288">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77841">
                <a:tc vMerge="1">
                  <a:txBody>
                    <a:bodyPr/>
                    <a:lstStyle/>
                    <a:p>
                      <a:endParaRPr lang="en-US" dirty="0"/>
                    </a:p>
                  </a:txBody>
                  <a:tcPr>
                    <a:solidFill>
                      <a:srgbClr val="004FA6"/>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r>
                        <a:rPr lang="en-US" sz="1200" b="1" dirty="0">
                          <a:solidFill>
                            <a:srgbClr val="005598"/>
                          </a:solidFill>
                        </a:rPr>
                        <a:t>3%</a:t>
                      </a:r>
                    </a:p>
                  </a:txBody>
                  <a:tcPr marL="0" marR="457200" marT="18288" marB="182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r>
                        <a:rPr lang="en-US" sz="1200" b="1" dirty="0">
                          <a:solidFill>
                            <a:srgbClr val="005598"/>
                          </a:solidFill>
                        </a:rPr>
                        <a:t>4%</a:t>
                      </a:r>
                    </a:p>
                  </a:txBody>
                  <a:tcPr marL="0" marR="457200" marT="18288" marB="182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r>
                        <a:rPr lang="en-US" sz="1200" b="1" dirty="0">
                          <a:solidFill>
                            <a:srgbClr val="005598"/>
                          </a:solidFill>
                        </a:rPr>
                        <a:t>5%</a:t>
                      </a:r>
                    </a:p>
                  </a:txBody>
                  <a:tcPr marL="0" marR="457200" marT="18288" marB="182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r>
                        <a:rPr lang="en-US" sz="1200" b="1" dirty="0">
                          <a:solidFill>
                            <a:srgbClr val="005598"/>
                          </a:solidFill>
                        </a:rPr>
                        <a:t>6%</a:t>
                      </a:r>
                    </a:p>
                  </a:txBody>
                  <a:tcPr marL="0" marR="457200" marT="18288" marB="18288">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77841">
                <a:tc vMerge="1">
                  <a:txBody>
                    <a:bodyPr/>
                    <a:lstStyle/>
                    <a:p>
                      <a:endParaRPr lang="en-US" dirty="0"/>
                    </a:p>
                  </a:txBody>
                  <a:tcPr>
                    <a:solidFill>
                      <a:srgbClr val="004FA6"/>
                    </a:solidFill>
                  </a:tcPr>
                </a:tc>
                <a:tc gridSpan="4">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r>
                        <a:rPr lang="en-US" sz="1200" b="1" spc="-20" baseline="0" dirty="0">
                          <a:solidFill>
                            <a:srgbClr val="005598"/>
                          </a:solidFill>
                        </a:rPr>
                        <a:t>Probability to Sustain Withdrawals over the 30-Year Period Beginning 12/31/17 </a:t>
                      </a:r>
                    </a:p>
                  </a:txBody>
                  <a:tcPr marL="0" marT="18288" marB="18288">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5598"/>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54980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base" latinLnBrk="0" hangingPunct="1">
                        <a:lnSpc>
                          <a:spcPct val="100000"/>
                        </a:lnSpc>
                        <a:spcBef>
                          <a:spcPts val="0"/>
                        </a:spcBef>
                        <a:spcAft>
                          <a:spcPts val="0"/>
                        </a:spcAft>
                        <a:buClr>
                          <a:srgbClr val="00A0DC"/>
                        </a:buClr>
                        <a:buSzPct val="150000"/>
                        <a:buFont typeface="Arial" charset="0"/>
                        <a:buChar char="■"/>
                        <a:tabLst>
                          <a:tab pos="2054225" algn="r"/>
                        </a:tabLst>
                      </a:pPr>
                      <a:r>
                        <a:rPr kumimoji="0" lang="en-US" sz="1050" b="0" i="0" u="none" strike="noStrike" cap="none" normalizeH="0" baseline="0" dirty="0">
                          <a:ln>
                            <a:noFill/>
                          </a:ln>
                          <a:solidFill>
                            <a:srgbClr val="000000"/>
                          </a:solidFill>
                          <a:effectLst/>
                          <a:latin typeface="Arial" charset="0"/>
                        </a:rPr>
                        <a:t> U.S. Bonds……….……...	100%</a:t>
                      </a:r>
                    </a:p>
                  </a:txBody>
                  <a:tcPr marL="731520" marR="0" marT="42923" marB="4292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5598"/>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r>
                        <a:rPr lang="en-US" sz="1200" b="1" dirty="0"/>
                        <a:t>&gt;95%</a:t>
                      </a:r>
                    </a:p>
                  </a:txBody>
                  <a:tcPr marL="0" marR="457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5598"/>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r>
                        <a:rPr lang="en-US" sz="1200" b="1" dirty="0"/>
                        <a:t>94%</a:t>
                      </a:r>
                    </a:p>
                  </a:txBody>
                  <a:tcPr marL="0" marR="457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5598"/>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r>
                        <a:rPr lang="en-US" sz="1200" b="1" dirty="0"/>
                        <a:t>56%</a:t>
                      </a:r>
                    </a:p>
                  </a:txBody>
                  <a:tcPr marL="0" marR="457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5598"/>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r>
                        <a:rPr lang="en-US" sz="1200" b="1" dirty="0"/>
                        <a:t>14%</a:t>
                      </a:r>
                    </a:p>
                  </a:txBody>
                  <a:tcPr marL="0" marR="457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5598"/>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486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base" latinLnBrk="0" hangingPunct="1">
                        <a:lnSpc>
                          <a:spcPct val="100000"/>
                        </a:lnSpc>
                        <a:spcBef>
                          <a:spcPts val="0"/>
                        </a:spcBef>
                        <a:spcAft>
                          <a:spcPts val="0"/>
                        </a:spcAft>
                        <a:buClr>
                          <a:srgbClr val="82BC00"/>
                        </a:buClr>
                        <a:buSzPct val="150000"/>
                        <a:buFont typeface="Arial" charset="0"/>
                        <a:buChar char="■"/>
                        <a:tabLst>
                          <a:tab pos="2054225" algn="r"/>
                        </a:tabLst>
                      </a:pPr>
                      <a:r>
                        <a:rPr kumimoji="0" lang="en-US" sz="1050" b="0" i="0" u="none" strike="noStrike" cap="none" normalizeH="0" baseline="0" dirty="0">
                          <a:ln>
                            <a:noFill/>
                          </a:ln>
                          <a:solidFill>
                            <a:srgbClr val="000000"/>
                          </a:solidFill>
                          <a:effectLst/>
                          <a:latin typeface="Arial" charset="0"/>
                        </a:rPr>
                        <a:t> U.S. Stocks………….......	100%</a:t>
                      </a:r>
                    </a:p>
                  </a:txBody>
                  <a:tcPr marL="731520" marR="0" marT="42923" marB="4292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200" b="1" dirty="0"/>
                        <a:t>&gt;95%</a:t>
                      </a:r>
                    </a:p>
                  </a:txBody>
                  <a:tcPr marL="0" marR="457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r>
                        <a:rPr lang="en-US" sz="1200" b="1" dirty="0"/>
                        <a:t>90%</a:t>
                      </a:r>
                    </a:p>
                  </a:txBody>
                  <a:tcPr marL="0" marR="457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r>
                        <a:rPr lang="en-US" sz="1200" b="1" dirty="0"/>
                        <a:t>78%</a:t>
                      </a:r>
                    </a:p>
                  </a:txBody>
                  <a:tcPr marL="0" marR="457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r>
                        <a:rPr lang="en-US" sz="1200" b="1" dirty="0"/>
                        <a:t>62%</a:t>
                      </a:r>
                    </a:p>
                  </a:txBody>
                  <a:tcPr marL="0" marR="457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86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base" latinLnBrk="0" hangingPunct="1">
                        <a:lnSpc>
                          <a:spcPct val="100000"/>
                        </a:lnSpc>
                        <a:spcBef>
                          <a:spcPts val="0"/>
                        </a:spcBef>
                        <a:spcAft>
                          <a:spcPts val="0"/>
                        </a:spcAft>
                        <a:buClr>
                          <a:srgbClr val="82BC00"/>
                        </a:buClr>
                        <a:buSzPct val="150000"/>
                        <a:buFont typeface="Arial" charset="0"/>
                        <a:buChar char="■"/>
                        <a:tabLst>
                          <a:tab pos="2054225" algn="r"/>
                        </a:tabLst>
                      </a:pPr>
                      <a:r>
                        <a:rPr kumimoji="0" lang="en-US" sz="1050" b="0" i="0" u="none" strike="noStrike" cap="none" normalizeH="0" baseline="0" dirty="0">
                          <a:ln>
                            <a:noFill/>
                          </a:ln>
                          <a:solidFill>
                            <a:srgbClr val="000000"/>
                          </a:solidFill>
                          <a:effectLst/>
                          <a:latin typeface="Arial" charset="0"/>
                        </a:rPr>
                        <a:t> U.S. Stocks………….......	60%</a:t>
                      </a:r>
                    </a:p>
                    <a:p>
                      <a:pPr marL="0" marR="0" lvl="0" indent="0" algn="l" defTabSz="914400" rtl="0" eaLnBrk="1" fontAlgn="base" latinLnBrk="0" hangingPunct="1">
                        <a:lnSpc>
                          <a:spcPct val="100000"/>
                        </a:lnSpc>
                        <a:spcBef>
                          <a:spcPts val="0"/>
                        </a:spcBef>
                        <a:spcAft>
                          <a:spcPts val="0"/>
                        </a:spcAft>
                        <a:buClr>
                          <a:srgbClr val="00A0DC"/>
                        </a:buClr>
                        <a:buSzPct val="150000"/>
                        <a:buFont typeface="Arial" charset="0"/>
                        <a:buChar char="■"/>
                        <a:tabLst>
                          <a:tab pos="2054225" algn="r"/>
                        </a:tabLst>
                      </a:pPr>
                      <a:r>
                        <a:rPr kumimoji="0" lang="en-US" sz="1050" b="0" i="0" u="none" strike="noStrike" cap="none" normalizeH="0" baseline="0" dirty="0">
                          <a:ln>
                            <a:noFill/>
                          </a:ln>
                          <a:solidFill>
                            <a:srgbClr val="000000"/>
                          </a:solidFill>
                          <a:effectLst/>
                          <a:latin typeface="Arial" charset="0"/>
                        </a:rPr>
                        <a:t> U.S. Bonds..……………..	40%</a:t>
                      </a:r>
                    </a:p>
                  </a:txBody>
                  <a:tcPr marL="731520" marR="0" marT="42923" marB="4292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r>
                        <a:rPr lang="en-US" sz="1200" b="1" dirty="0"/>
                        <a:t>&gt;95%</a:t>
                      </a:r>
                    </a:p>
                  </a:txBody>
                  <a:tcPr marL="0" marR="457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r>
                        <a:rPr lang="en-US" sz="1200" b="1" dirty="0"/>
                        <a:t>95%</a:t>
                      </a:r>
                    </a:p>
                  </a:txBody>
                  <a:tcPr marL="0" marR="457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r>
                        <a:rPr lang="en-US" sz="1200" b="1" dirty="0"/>
                        <a:t>81%</a:t>
                      </a:r>
                    </a:p>
                  </a:txBody>
                  <a:tcPr marL="0" marR="457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r>
                        <a:rPr lang="en-US" sz="1200" b="1" dirty="0"/>
                        <a:t>56%</a:t>
                      </a:r>
                    </a:p>
                  </a:txBody>
                  <a:tcPr marL="0" marR="457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4727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base" latinLnBrk="0" hangingPunct="1">
                        <a:lnSpc>
                          <a:spcPct val="100000"/>
                        </a:lnSpc>
                        <a:spcBef>
                          <a:spcPts val="0"/>
                        </a:spcBef>
                        <a:spcAft>
                          <a:spcPts val="0"/>
                        </a:spcAft>
                        <a:buClr>
                          <a:srgbClr val="82BC00"/>
                        </a:buClr>
                        <a:buSzPct val="150000"/>
                        <a:buFont typeface="Arial" charset="0"/>
                        <a:buChar char="■"/>
                        <a:tabLst>
                          <a:tab pos="2054225" algn="r"/>
                        </a:tabLst>
                      </a:pPr>
                      <a:r>
                        <a:rPr kumimoji="0" lang="en-US" sz="1050" b="0" i="0" u="none" strike="noStrike" cap="none" normalizeH="0" baseline="0" dirty="0">
                          <a:ln>
                            <a:noFill/>
                          </a:ln>
                          <a:solidFill>
                            <a:srgbClr val="000000"/>
                          </a:solidFill>
                          <a:effectLst/>
                          <a:latin typeface="Arial" charset="0"/>
                        </a:rPr>
                        <a:t> U.S. Stocks…</a:t>
                      </a:r>
                      <a:r>
                        <a:rPr kumimoji="0" lang="en-US" sz="1050" b="0" i="0" u="none" strike="noStrike" kern="1200" cap="none" normalizeH="0" baseline="0" dirty="0">
                          <a:ln>
                            <a:noFill/>
                          </a:ln>
                          <a:solidFill>
                            <a:srgbClr val="000000"/>
                          </a:solidFill>
                          <a:effectLst/>
                          <a:latin typeface="Arial" charset="0"/>
                          <a:ea typeface="+mn-ea"/>
                          <a:cs typeface="+mn-cs"/>
                        </a:rPr>
                        <a:t>..................	4</a:t>
                      </a:r>
                      <a:r>
                        <a:rPr kumimoji="0" lang="en-US" sz="1050" b="0" i="0" u="none" strike="noStrike" cap="none" normalizeH="0" baseline="0" dirty="0">
                          <a:ln>
                            <a:noFill/>
                          </a:ln>
                          <a:solidFill>
                            <a:srgbClr val="000000"/>
                          </a:solidFill>
                          <a:effectLst/>
                          <a:latin typeface="Arial" charset="0"/>
                        </a:rPr>
                        <a:t>0%</a:t>
                      </a:r>
                    </a:p>
                    <a:p>
                      <a:pPr marL="0" marR="0" lvl="0" indent="0" algn="l" defTabSz="914400" rtl="0" eaLnBrk="1" fontAlgn="base" latinLnBrk="0" hangingPunct="1">
                        <a:lnSpc>
                          <a:spcPct val="100000"/>
                        </a:lnSpc>
                        <a:spcBef>
                          <a:spcPts val="0"/>
                        </a:spcBef>
                        <a:spcAft>
                          <a:spcPts val="0"/>
                        </a:spcAft>
                        <a:buClr>
                          <a:srgbClr val="B4D773"/>
                        </a:buClr>
                        <a:buSzPct val="150000"/>
                        <a:buFont typeface="Arial" charset="0"/>
                        <a:buChar char="■"/>
                        <a:tabLst>
                          <a:tab pos="2054225" algn="r"/>
                        </a:tabLst>
                        <a:defRPr/>
                      </a:pPr>
                      <a:r>
                        <a:rPr kumimoji="0" lang="en-US" sz="1050" b="0" i="0" u="none" strike="noStrike" kern="1200" cap="none" spc="0" normalizeH="0" baseline="0" noProof="0" dirty="0">
                          <a:ln>
                            <a:noFill/>
                          </a:ln>
                          <a:solidFill>
                            <a:srgbClr val="000000"/>
                          </a:solidFill>
                          <a:effectLst/>
                          <a:uLnTx/>
                          <a:uFillTx/>
                          <a:latin typeface="Arial" charset="0"/>
                          <a:ea typeface="+mn-ea"/>
                          <a:cs typeface="+mn-cs"/>
                        </a:rPr>
                        <a:t> Global Stocks..................	20%</a:t>
                      </a:r>
                      <a:endParaRPr kumimoji="0" lang="en-US" sz="1050" b="0" i="0" u="none" strike="noStrike" cap="none" normalizeH="0" baseline="0" dirty="0">
                        <a:ln>
                          <a:noFill/>
                        </a:ln>
                        <a:solidFill>
                          <a:srgbClr val="000000"/>
                        </a:solidFill>
                        <a:effectLst/>
                        <a:latin typeface="Arial" charset="0"/>
                      </a:endParaRPr>
                    </a:p>
                    <a:p>
                      <a:pPr marL="0" marR="0" lvl="0" indent="0" algn="l" defTabSz="914400" rtl="0" eaLnBrk="1" fontAlgn="base" latinLnBrk="0" hangingPunct="1">
                        <a:lnSpc>
                          <a:spcPct val="100000"/>
                        </a:lnSpc>
                        <a:spcBef>
                          <a:spcPts val="0"/>
                        </a:spcBef>
                        <a:spcAft>
                          <a:spcPts val="0"/>
                        </a:spcAft>
                        <a:buClr>
                          <a:srgbClr val="00A0DC"/>
                        </a:buClr>
                        <a:buSzPct val="150000"/>
                        <a:buFont typeface="Arial" charset="0"/>
                        <a:buChar char="■"/>
                        <a:tabLst>
                          <a:tab pos="2054225" algn="r"/>
                        </a:tabLst>
                      </a:pPr>
                      <a:r>
                        <a:rPr kumimoji="0" lang="en-US" sz="1050" b="0" i="0" u="none" strike="noStrike" cap="none" normalizeH="0" baseline="0" dirty="0">
                          <a:ln>
                            <a:noFill/>
                          </a:ln>
                          <a:solidFill>
                            <a:srgbClr val="000000"/>
                          </a:solidFill>
                          <a:effectLst/>
                          <a:latin typeface="Arial" charset="0"/>
                        </a:rPr>
                        <a:t> U.S. Bonds………...........	20%</a:t>
                      </a:r>
                    </a:p>
                    <a:p>
                      <a:pPr marL="0" marR="0" lvl="0" indent="0" algn="l" defTabSz="914400" rtl="0" eaLnBrk="1" fontAlgn="base" latinLnBrk="0" hangingPunct="1">
                        <a:lnSpc>
                          <a:spcPct val="100000"/>
                        </a:lnSpc>
                        <a:spcBef>
                          <a:spcPts val="0"/>
                        </a:spcBef>
                        <a:spcAft>
                          <a:spcPts val="0"/>
                        </a:spcAft>
                        <a:buClr>
                          <a:srgbClr val="5FC0EB"/>
                        </a:buClr>
                        <a:buSzPct val="150000"/>
                        <a:buFont typeface="Arial" charset="0"/>
                        <a:buChar char="■"/>
                        <a:tabLst>
                          <a:tab pos="2054225" algn="r"/>
                        </a:tabLst>
                      </a:pPr>
                      <a:r>
                        <a:rPr kumimoji="0" lang="en-US" sz="1050" b="0" i="0" u="none" strike="noStrike" cap="none" normalizeH="0" baseline="0" dirty="0">
                          <a:ln>
                            <a:noFill/>
                          </a:ln>
                          <a:solidFill>
                            <a:srgbClr val="000000"/>
                          </a:solidFill>
                          <a:effectLst/>
                          <a:latin typeface="Arial" charset="0"/>
                        </a:rPr>
                        <a:t> Global Bonds...……........	20%</a:t>
                      </a:r>
                    </a:p>
                  </a:txBody>
                  <a:tcPr marL="731520" marR="0" marT="42923" marB="4292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r>
                        <a:rPr lang="en-US" sz="1200" b="1" dirty="0"/>
                        <a:t>&gt;95%</a:t>
                      </a:r>
                    </a:p>
                  </a:txBody>
                  <a:tcPr marL="0" marR="457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r>
                        <a:rPr lang="en-US" sz="1200" b="1" dirty="0"/>
                        <a:t>95%</a:t>
                      </a:r>
                    </a:p>
                  </a:txBody>
                  <a:tcPr marL="0" marR="457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r>
                        <a:rPr lang="en-US" sz="1200" b="1" dirty="0"/>
                        <a:t>77%</a:t>
                      </a:r>
                    </a:p>
                  </a:txBody>
                  <a:tcPr marL="0" marR="457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r>
                        <a:rPr lang="en-US" sz="1200" b="1" dirty="0"/>
                        <a:t>50%</a:t>
                      </a:r>
                    </a:p>
                  </a:txBody>
                  <a:tcPr marL="0" marR="457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486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base" latinLnBrk="0" hangingPunct="1">
                        <a:lnSpc>
                          <a:spcPct val="100000"/>
                        </a:lnSpc>
                        <a:spcBef>
                          <a:spcPts val="0"/>
                        </a:spcBef>
                        <a:spcAft>
                          <a:spcPts val="0"/>
                        </a:spcAft>
                        <a:buClr>
                          <a:srgbClr val="797979"/>
                        </a:buClr>
                        <a:buSzPct val="150000"/>
                        <a:buFont typeface="Arial" charset="0"/>
                        <a:buChar char="■"/>
                        <a:tabLst>
                          <a:tab pos="2054225" algn="r"/>
                        </a:tabLst>
                        <a:defRPr/>
                      </a:pPr>
                      <a:r>
                        <a:rPr kumimoji="0" lang="en-US" sz="1050" b="0" i="0" u="none" strike="noStrike" kern="1200" cap="none" spc="0" normalizeH="0" baseline="0" noProof="0" dirty="0">
                          <a:ln>
                            <a:noFill/>
                          </a:ln>
                          <a:solidFill>
                            <a:srgbClr val="000000"/>
                          </a:solidFill>
                          <a:effectLst/>
                          <a:uLnTx/>
                          <a:uFillTx/>
                          <a:latin typeface="Arial" charset="0"/>
                          <a:ea typeface="+mn-ea"/>
                          <a:cs typeface="+mn-cs"/>
                        </a:rPr>
                        <a:t> Cash……….………….....	100%</a:t>
                      </a:r>
                    </a:p>
                  </a:txBody>
                  <a:tcPr marL="7315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r>
                        <a:rPr lang="en-US" sz="1200" b="1" dirty="0"/>
                        <a:t>&gt;95%</a:t>
                      </a:r>
                    </a:p>
                  </a:txBody>
                  <a:tcPr marL="0" marR="457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r>
                        <a:rPr lang="en-US" sz="1200" b="1" dirty="0"/>
                        <a:t>&lt;5%</a:t>
                      </a:r>
                    </a:p>
                  </a:txBody>
                  <a:tcPr marL="0" marR="457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r>
                        <a:rPr lang="en-US" sz="1200" b="1" dirty="0"/>
                        <a:t>&lt;5%</a:t>
                      </a:r>
                    </a:p>
                  </a:txBody>
                  <a:tcPr marL="0" marR="457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r>
                        <a:rPr lang="en-US" sz="1200" b="1" dirty="0"/>
                        <a:t>&lt;5%</a:t>
                      </a:r>
                    </a:p>
                  </a:txBody>
                  <a:tcPr marL="0" marR="457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graphicFrame>
        <p:nvGraphicFramePr>
          <p:cNvPr id="8" name="Chart 7">
            <a:extLst>
              <a:ext uri="{FF2B5EF4-FFF2-40B4-BE49-F238E27FC236}">
                <a16:creationId xmlns:a16="http://schemas.microsoft.com/office/drawing/2014/main" id="{8F483259-1BBE-4E36-A581-709764774F2C}"/>
              </a:ext>
            </a:extLst>
          </p:cNvPr>
          <p:cNvGraphicFramePr/>
          <p:nvPr>
            <p:extLst>
              <p:ext uri="{D42A27DB-BD31-4B8C-83A1-F6EECF244321}">
                <p14:modId xmlns:p14="http://schemas.microsoft.com/office/powerpoint/2010/main" val="399168779"/>
              </p:ext>
            </p:extLst>
          </p:nvPr>
        </p:nvGraphicFramePr>
        <p:xfrm>
          <a:off x="317499" y="2198527"/>
          <a:ext cx="585216" cy="5818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C5544C19-30C8-49CB-BA4B-93DDEF77505C}"/>
              </a:ext>
            </a:extLst>
          </p:cNvPr>
          <p:cNvGraphicFramePr/>
          <p:nvPr>
            <p:extLst>
              <p:ext uri="{D42A27DB-BD31-4B8C-83A1-F6EECF244321}">
                <p14:modId xmlns:p14="http://schemas.microsoft.com/office/powerpoint/2010/main" val="1129139555"/>
              </p:ext>
            </p:extLst>
          </p:nvPr>
        </p:nvGraphicFramePr>
        <p:xfrm>
          <a:off x="317499" y="2746020"/>
          <a:ext cx="585216" cy="5852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A6641F73-5E8E-40AF-9326-E9238C81555D}"/>
              </a:ext>
            </a:extLst>
          </p:cNvPr>
          <p:cNvGraphicFramePr/>
          <p:nvPr>
            <p:extLst>
              <p:ext uri="{D42A27DB-BD31-4B8C-83A1-F6EECF244321}">
                <p14:modId xmlns:p14="http://schemas.microsoft.com/office/powerpoint/2010/main" val="469907613"/>
              </p:ext>
            </p:extLst>
          </p:nvPr>
        </p:nvGraphicFramePr>
        <p:xfrm>
          <a:off x="317499" y="3289313"/>
          <a:ext cx="585216" cy="58521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a:extLst>
              <a:ext uri="{FF2B5EF4-FFF2-40B4-BE49-F238E27FC236}">
                <a16:creationId xmlns:a16="http://schemas.microsoft.com/office/drawing/2014/main" id="{F5AF11D3-E6D7-4EDA-BE85-4508BDC22A4A}"/>
              </a:ext>
            </a:extLst>
          </p:cNvPr>
          <p:cNvGraphicFramePr/>
          <p:nvPr>
            <p:extLst>
              <p:ext uri="{D42A27DB-BD31-4B8C-83A1-F6EECF244321}">
                <p14:modId xmlns:p14="http://schemas.microsoft.com/office/powerpoint/2010/main" val="1606167457"/>
              </p:ext>
            </p:extLst>
          </p:nvPr>
        </p:nvGraphicFramePr>
        <p:xfrm>
          <a:off x="317499" y="3923292"/>
          <a:ext cx="585216" cy="58521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Chart 11">
            <a:extLst>
              <a:ext uri="{FF2B5EF4-FFF2-40B4-BE49-F238E27FC236}">
                <a16:creationId xmlns:a16="http://schemas.microsoft.com/office/drawing/2014/main" id="{ABE1D059-0BAB-4DC7-B9E3-3C82B4EF2063}"/>
              </a:ext>
            </a:extLst>
          </p:cNvPr>
          <p:cNvGraphicFramePr/>
          <p:nvPr>
            <p:extLst>
              <p:ext uri="{D42A27DB-BD31-4B8C-83A1-F6EECF244321}">
                <p14:modId xmlns:p14="http://schemas.microsoft.com/office/powerpoint/2010/main" val="911092335"/>
              </p:ext>
            </p:extLst>
          </p:nvPr>
        </p:nvGraphicFramePr>
        <p:xfrm>
          <a:off x="317499" y="4579942"/>
          <a:ext cx="585216" cy="585216"/>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09280861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734F19-5FD1-4D96-A55E-7C486FE3B712}"/>
              </a:ext>
            </a:extLst>
          </p:cNvPr>
          <p:cNvSpPr>
            <a:spLocks noGrp="1"/>
          </p:cNvSpPr>
          <p:nvPr>
            <p:ph type="body" sz="quarter" idx="26"/>
          </p:nvPr>
        </p:nvSpPr>
        <p:spPr/>
        <p:txBody>
          <a:bodyPr/>
          <a:lstStyle/>
          <a:p>
            <a:endParaRPr lang="en-US"/>
          </a:p>
        </p:txBody>
      </p:sp>
      <p:sp>
        <p:nvSpPr>
          <p:cNvPr id="3" name="Content Placeholder 2">
            <a:extLst>
              <a:ext uri="{FF2B5EF4-FFF2-40B4-BE49-F238E27FC236}">
                <a16:creationId xmlns:a16="http://schemas.microsoft.com/office/drawing/2014/main" id="{D9290DE4-54B5-4E58-AB28-5C301195FBA7}"/>
              </a:ext>
            </a:extLst>
          </p:cNvPr>
          <p:cNvSpPr>
            <a:spLocks noGrp="1"/>
          </p:cNvSpPr>
          <p:nvPr>
            <p:ph sz="quarter" idx="27"/>
          </p:nvPr>
        </p:nvSpPr>
        <p:spPr/>
        <p:txBody>
          <a:bodyPr/>
          <a:lstStyle/>
          <a:p>
            <a:r>
              <a:rPr lang="en-US" sz="900" b="1" dirty="0">
                <a:solidFill>
                  <a:schemeClr val="tx1"/>
                </a:solidFill>
              </a:rPr>
              <a:t>IMPORTANT INFORMATION ABOUT MONTE CARLO SIMULATIONS</a:t>
            </a:r>
          </a:p>
          <a:p>
            <a:r>
              <a:rPr lang="en-US" sz="900" b="1" dirty="0">
                <a:solidFill>
                  <a:schemeClr val="tx1"/>
                </a:solidFill>
              </a:rPr>
              <a:t>Monte Carlo Simulations</a:t>
            </a:r>
          </a:p>
          <a:p>
            <a:r>
              <a:rPr lang="en-US" sz="900" dirty="0">
                <a:solidFill>
                  <a:schemeClr val="tx1"/>
                </a:solidFill>
              </a:rPr>
              <a:t>Monte Carlo simulations model future uncertainty. In contrast to tools generating average outcomes, Monte Carlo analyses produce outcomes based on probability—thus incorporating future uncertainty. Each Monte Carlo simulation generates a randomized scenario consistent with the projected characteristics of the asset classes using our assumptions. The projections can be used to help an investor to understand the probability of various allocation strategies and withdrawal rates sustaining assets throughout the specified time period (simulation survival rates).  </a:t>
            </a:r>
          </a:p>
          <a:p>
            <a:r>
              <a:rPr lang="en-US" sz="900" b="1" dirty="0">
                <a:solidFill>
                  <a:schemeClr val="tx1"/>
                </a:solidFill>
              </a:rPr>
              <a:t>Material Assumptions</a:t>
            </a:r>
          </a:p>
          <a:p>
            <a:pPr lvl="2"/>
            <a:r>
              <a:rPr lang="en-US" sz="900" dirty="0">
                <a:solidFill>
                  <a:schemeClr val="tx1"/>
                </a:solidFill>
              </a:rPr>
              <a:t>Underlying long-term rates of return for each asset class are not directly based on historical returns. Rather, they represent assumptions that take into account, among other things, historical total returns, which may include our estimates for reinvested dividends and capital gains. </a:t>
            </a:r>
          </a:p>
          <a:p>
            <a:pPr lvl="2"/>
            <a:r>
              <a:rPr lang="en-US" sz="900" dirty="0">
                <a:solidFill>
                  <a:schemeClr val="tx1"/>
                </a:solidFill>
              </a:rPr>
              <a:t>These assumptions, as well as an assumed degree of fluctuation of returns around these long term rates, are used to generate random monthly returns for each asset class over the specified time period.</a:t>
            </a:r>
          </a:p>
          <a:p>
            <a:pPr lvl="2"/>
            <a:r>
              <a:rPr lang="en-US" sz="900" dirty="0">
                <a:solidFill>
                  <a:schemeClr val="tx1"/>
                </a:solidFill>
              </a:rPr>
              <a:t>The monthly returns are then used to generate 100,000 simulations, representing a spectrum of possible return outcomes for the modeled asset classes. The projections are directly based on these simulations.</a:t>
            </a:r>
          </a:p>
          <a:p>
            <a:r>
              <a:rPr lang="en-US" sz="900" b="1" dirty="0">
                <a:solidFill>
                  <a:schemeClr val="tx1"/>
                </a:solidFill>
              </a:rPr>
              <a:t>Modeling Assumptions</a:t>
            </a:r>
          </a:p>
          <a:p>
            <a:pPr lvl="2"/>
            <a:r>
              <a:rPr lang="en-US" sz="900" dirty="0">
                <a:solidFill>
                  <a:schemeClr val="tx1"/>
                </a:solidFill>
              </a:rPr>
              <a:t>The projections are generated by Franklin Templeton Investments using a number of assumptions, including capital market expectations (CMEs) of arithmetic mean (return), standard deviation (risk) and correlation between asset classes (correlation is a measure of the degree in which returns are related or dependent upon each other). These CMEs are forward-looking and are developed by Franklin Templeton Solutions, a global investment management group within Franklin Templeton Investments that is dedicated to multi-strategy solutions, using informed forward estimates of fundamentals and economic regimes. In building asset return expectations for different asset classes, Franklin Templeton Solutions reviews data and themes it believes are drivers of capital markets. The long-term forecasts are based on an assessment of current valuation measures, economic growth and inflation prospects, as well as historical risk premiums. A complete summary of the CME methodology can be found in the </a:t>
            </a:r>
            <a:r>
              <a:rPr lang="en-US" sz="900" i="1" dirty="0">
                <a:solidFill>
                  <a:schemeClr val="tx1"/>
                </a:solidFill>
              </a:rPr>
              <a:t>2016 Long-Term Capital Market Expectations: Perspective from Franklin Templeton Solutions. </a:t>
            </a:r>
          </a:p>
          <a:p>
            <a:pPr lvl="2"/>
            <a:r>
              <a:rPr lang="en-US" sz="900" dirty="0">
                <a:solidFill>
                  <a:schemeClr val="tx1"/>
                </a:solidFill>
              </a:rPr>
              <a:t>The initial withdrawal amount is the percentage of the initial value of the investments withdrawn in the first year where the entire amount is withdrawn on the last day of the year; in each subsequent year, the amount withdrawn is increased by 3% to reflect the annual rate of inflation.  </a:t>
            </a:r>
          </a:p>
          <a:p>
            <a:pPr lvl="2"/>
            <a:r>
              <a:rPr lang="en-US" sz="900" dirty="0">
                <a:solidFill>
                  <a:schemeClr val="tx1"/>
                </a:solidFill>
              </a:rPr>
              <a:t>The indexes used for the asset classes are as follows: for U.S. Bonds, </a:t>
            </a:r>
            <a:r>
              <a:rPr lang="en-US" sz="900" dirty="0" err="1">
                <a:solidFill>
                  <a:schemeClr val="tx1"/>
                </a:solidFill>
              </a:rPr>
              <a:t>BofA</a:t>
            </a:r>
            <a:r>
              <a:rPr lang="en-US" sz="900" dirty="0">
                <a:solidFill>
                  <a:schemeClr val="tx1"/>
                </a:solidFill>
              </a:rPr>
              <a:t> Merrill Lynch U.S. Corporate Master Index (12/31/74–1/31/80), Citi Broad Investment Grade Credit Index (1/31/80–1/31/90) and Bloomberg Barclay’s U.S. Corporate – Investment Grade Index (1/31/90–Present); for U.S. Stocks, S&amp;P 500 Index; for Global Bonds, Average IMF Euro Long Term Government Index (12/31/74–1/31/85), IMF Japan Long Term Government Index (12/31/74–1/31/85) and Citi World Government Bond Index (1/31/85–Present); Global Stocks, MSCI World Index; and for Cash, U.S. 30‐Day </a:t>
            </a:r>
            <a:r>
              <a:rPr lang="en-US" sz="900" dirty="0" err="1">
                <a:solidFill>
                  <a:schemeClr val="tx1"/>
                </a:solidFill>
              </a:rPr>
              <a:t>TBill</a:t>
            </a:r>
            <a:r>
              <a:rPr lang="en-US" sz="900" dirty="0">
                <a:solidFill>
                  <a:schemeClr val="tx1"/>
                </a:solidFill>
              </a:rPr>
              <a:t> TR (12/31/1925–12/31/1974), </a:t>
            </a:r>
            <a:r>
              <a:rPr lang="en-US" sz="900" dirty="0" err="1">
                <a:solidFill>
                  <a:schemeClr val="tx1"/>
                </a:solidFill>
              </a:rPr>
              <a:t>Encorr</a:t>
            </a:r>
            <a:r>
              <a:rPr lang="en-US" sz="900" dirty="0">
                <a:solidFill>
                  <a:schemeClr val="tx1"/>
                </a:solidFill>
              </a:rPr>
              <a:t> 90‐Day </a:t>
            </a:r>
            <a:r>
              <a:rPr lang="en-US" sz="900" dirty="0" err="1">
                <a:solidFill>
                  <a:schemeClr val="tx1"/>
                </a:solidFill>
              </a:rPr>
              <a:t>Tbill</a:t>
            </a:r>
            <a:r>
              <a:rPr lang="en-US" sz="900" dirty="0">
                <a:solidFill>
                  <a:schemeClr val="tx1"/>
                </a:solidFill>
              </a:rPr>
              <a:t> (12/31/1974–1/31/1997) and JPM 3M </a:t>
            </a:r>
            <a:r>
              <a:rPr lang="en-US" sz="900" dirty="0" err="1">
                <a:solidFill>
                  <a:schemeClr val="tx1"/>
                </a:solidFill>
              </a:rPr>
              <a:t>Tbill</a:t>
            </a:r>
            <a:r>
              <a:rPr lang="en-US" sz="900" dirty="0">
                <a:solidFill>
                  <a:schemeClr val="tx1"/>
                </a:solidFill>
              </a:rPr>
              <a:t> (1/31/1997–Present). Indexes do not reflect the deduction of fees or sales charges. Indexes are unmanaged and one cannot invest directly in an index. </a:t>
            </a:r>
            <a:r>
              <a:rPr lang="en-US" sz="900" b="1" dirty="0">
                <a:solidFill>
                  <a:schemeClr val="tx1"/>
                </a:solidFill>
              </a:rPr>
              <a:t>Past performance does not guarantee future results. </a:t>
            </a:r>
          </a:p>
          <a:p>
            <a:endParaRPr lang="en-US" sz="900" dirty="0">
              <a:solidFill>
                <a:schemeClr val="tx1"/>
              </a:solidFill>
            </a:endParaRPr>
          </a:p>
        </p:txBody>
      </p:sp>
      <p:sp>
        <p:nvSpPr>
          <p:cNvPr id="4" name="Slide Number Placeholder 3">
            <a:extLst>
              <a:ext uri="{FF2B5EF4-FFF2-40B4-BE49-F238E27FC236}">
                <a16:creationId xmlns:a16="http://schemas.microsoft.com/office/drawing/2014/main" id="{BC4A92C2-50CB-4A82-936D-2650437FB4A9}"/>
              </a:ext>
            </a:extLst>
          </p:cNvPr>
          <p:cNvSpPr>
            <a:spLocks noGrp="1"/>
          </p:cNvSpPr>
          <p:nvPr>
            <p:ph type="sldNum" sz="quarter" idx="10"/>
          </p:nvPr>
        </p:nvSpPr>
        <p:spPr/>
        <p:txBody>
          <a:bodyPr/>
          <a:lstStyle/>
          <a:p>
            <a:fld id="{8DEE4CCE-E124-4EEF-808B-DF88997C2318}" type="slidenum">
              <a:rPr lang="en-US" smtClean="0"/>
              <a:t>43</a:t>
            </a:fld>
            <a:endParaRPr lang="en-US" dirty="0"/>
          </a:p>
        </p:txBody>
      </p:sp>
      <p:sp>
        <p:nvSpPr>
          <p:cNvPr id="5" name="Title 4">
            <a:extLst>
              <a:ext uri="{FF2B5EF4-FFF2-40B4-BE49-F238E27FC236}">
                <a16:creationId xmlns:a16="http://schemas.microsoft.com/office/drawing/2014/main" id="{8DA9E9AB-4A7F-4D5A-BA27-D9A84AAA0009}"/>
              </a:ext>
            </a:extLst>
          </p:cNvPr>
          <p:cNvSpPr>
            <a:spLocks noGrp="1"/>
          </p:cNvSpPr>
          <p:nvPr>
            <p:ph type="title"/>
          </p:nvPr>
        </p:nvSpPr>
        <p:spPr/>
        <p:txBody>
          <a:bodyPr/>
          <a:lstStyle/>
          <a:p>
            <a:r>
              <a:rPr lang="en-US" dirty="0">
                <a:ea typeface="Geneva" pitchFamily="32" charset="-128"/>
              </a:rPr>
              <a:t>Monte Carlo Analysis</a:t>
            </a:r>
            <a:endParaRPr lang="en-US" dirty="0"/>
          </a:p>
        </p:txBody>
      </p:sp>
    </p:spTree>
    <p:extLst>
      <p:ext uri="{BB962C8B-B14F-4D97-AF65-F5344CB8AC3E}">
        <p14:creationId xmlns:p14="http://schemas.microsoft.com/office/powerpoint/2010/main" val="3950870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734F19-5FD1-4D96-A55E-7C486FE3B712}"/>
              </a:ext>
            </a:extLst>
          </p:cNvPr>
          <p:cNvSpPr>
            <a:spLocks noGrp="1"/>
          </p:cNvSpPr>
          <p:nvPr>
            <p:ph type="body" sz="quarter" idx="26"/>
          </p:nvPr>
        </p:nvSpPr>
        <p:spPr/>
        <p:txBody>
          <a:bodyPr/>
          <a:lstStyle/>
          <a:p>
            <a:endParaRPr lang="en-US" dirty="0"/>
          </a:p>
        </p:txBody>
      </p:sp>
      <p:sp>
        <p:nvSpPr>
          <p:cNvPr id="3" name="Content Placeholder 2">
            <a:extLst>
              <a:ext uri="{FF2B5EF4-FFF2-40B4-BE49-F238E27FC236}">
                <a16:creationId xmlns:a16="http://schemas.microsoft.com/office/drawing/2014/main" id="{D9290DE4-54B5-4E58-AB28-5C301195FBA7}"/>
              </a:ext>
            </a:extLst>
          </p:cNvPr>
          <p:cNvSpPr>
            <a:spLocks noGrp="1"/>
          </p:cNvSpPr>
          <p:nvPr>
            <p:ph sz="quarter" idx="27"/>
          </p:nvPr>
        </p:nvSpPr>
        <p:spPr/>
        <p:txBody>
          <a:bodyPr/>
          <a:lstStyle/>
          <a:p>
            <a:r>
              <a:rPr lang="en-US" sz="900" b="1" dirty="0">
                <a:solidFill>
                  <a:schemeClr val="tx1"/>
                </a:solidFill>
              </a:rPr>
              <a:t>Key Limitations</a:t>
            </a:r>
          </a:p>
          <a:p>
            <a:pPr lvl="2"/>
            <a:r>
              <a:rPr lang="en-US" sz="900" dirty="0">
                <a:solidFill>
                  <a:schemeClr val="tx1"/>
                </a:solidFill>
              </a:rPr>
              <a:t>It is important to note that these projections are estimates only, are not predictions, and should be viewed as approximations, and they do not guarantee or predict any particular investment result. There can be no assurance that the assumptions and the return model will accurately estimate asset class return ranges going forward or that the simulation survival rates will be achieved or sustained. Actual results will vary and may be better or worse than the probabilities indicated, which only present a range of possible outcomes based on the simulations and assumptions. Consequently, investors should allow a margin for error and not place undue reliance on the apparent precision of the projections. It may also be prudent for an investor to be more conservative with the withdrawal rates, especially early in retirement, given the unpredictable nature of market performance.</a:t>
            </a:r>
          </a:p>
          <a:p>
            <a:pPr lvl="2"/>
            <a:r>
              <a:rPr lang="en-US" sz="900" dirty="0">
                <a:solidFill>
                  <a:schemeClr val="tx1"/>
                </a:solidFill>
              </a:rPr>
              <a:t>This type of Monte Carlo simulations also assumes that the distribution of returns is normal. A normal distribution means that returns are concentrated near the average (arithmetic mean) and decrease in frequency as the distance from the average increases. Should actual returns not follow this pattern, results may vary significantly.</a:t>
            </a:r>
          </a:p>
          <a:p>
            <a:pPr lvl="2"/>
            <a:r>
              <a:rPr lang="en-US" sz="900" dirty="0">
                <a:solidFill>
                  <a:schemeClr val="tx1"/>
                </a:solidFill>
              </a:rPr>
              <a:t>The simulations do not take into account taxes on withdrawals, nor early withdrawal penalties or required minimum distributions.</a:t>
            </a:r>
          </a:p>
          <a:p>
            <a:pPr lvl="2"/>
            <a:r>
              <a:rPr lang="en-US" sz="900" dirty="0">
                <a:solidFill>
                  <a:schemeClr val="tx1"/>
                </a:solidFill>
              </a:rPr>
              <a:t>The projections are based on a limited collection of asset classes. Other investments or asset classes not considered may have characteristics similar or superior </a:t>
            </a:r>
            <a:br>
              <a:rPr lang="en-US" sz="900" dirty="0">
                <a:solidFill>
                  <a:schemeClr val="tx1"/>
                </a:solidFill>
              </a:rPr>
            </a:br>
            <a:r>
              <a:rPr lang="en-US" sz="900" dirty="0">
                <a:solidFill>
                  <a:schemeClr val="tx1"/>
                </a:solidFill>
              </a:rPr>
              <a:t>to those being analyzed, may provide different returns or outcomes, and may be more appropriate for one’s individual situation.</a:t>
            </a:r>
          </a:p>
          <a:p>
            <a:pPr lvl="2"/>
            <a:r>
              <a:rPr lang="en-US" sz="900" dirty="0">
                <a:solidFill>
                  <a:schemeClr val="tx1"/>
                </a:solidFill>
              </a:rPr>
              <a:t>Some asset classes may have relatively short histories. Actual long term results for each asset class going forward may differ from our assumptions—with those </a:t>
            </a:r>
            <a:br>
              <a:rPr lang="en-US" sz="900" dirty="0">
                <a:solidFill>
                  <a:schemeClr val="tx1"/>
                </a:solidFill>
              </a:rPr>
            </a:br>
            <a:r>
              <a:rPr lang="en-US" sz="900" dirty="0">
                <a:solidFill>
                  <a:schemeClr val="tx1"/>
                </a:solidFill>
              </a:rPr>
              <a:t>for asset classes with limited histories potentially diverging more. </a:t>
            </a:r>
          </a:p>
          <a:p>
            <a:pPr lvl="2"/>
            <a:r>
              <a:rPr lang="en-US" sz="900" dirty="0">
                <a:solidFill>
                  <a:schemeClr val="tx1"/>
                </a:solidFill>
              </a:rPr>
              <a:t>Market crises can cause asset classes to perform similarly, lowering the accuracy of our return assumptions and diminishing the benefits of diversification (that is, </a:t>
            </a:r>
            <a:br>
              <a:rPr lang="en-US" sz="900" dirty="0">
                <a:solidFill>
                  <a:schemeClr val="tx1"/>
                </a:solidFill>
              </a:rPr>
            </a:br>
            <a:r>
              <a:rPr lang="en-US" sz="900" dirty="0">
                <a:solidFill>
                  <a:schemeClr val="tx1"/>
                </a:solidFill>
              </a:rPr>
              <a:t>of using many different asset classes) in ways not captured by the simulations. As a result, returns actually experienced by investors may be more volatile than those assumed in the simulations.</a:t>
            </a:r>
          </a:p>
          <a:p>
            <a:pPr lvl="2"/>
            <a:r>
              <a:rPr lang="en-US" sz="900" dirty="0">
                <a:solidFill>
                  <a:schemeClr val="tx1"/>
                </a:solidFill>
              </a:rPr>
              <a:t>Results also may significantly vary over time and each time the simulations are run. Periods of significant market volatility, which may occur more often than assumed in the simulations, may increase the chances that actual results will differ, possibly significantly, from the examples provided.</a:t>
            </a:r>
          </a:p>
          <a:p>
            <a:pPr lvl="2"/>
            <a:r>
              <a:rPr lang="en-US" sz="900" dirty="0">
                <a:solidFill>
                  <a:schemeClr val="tx1"/>
                </a:solidFill>
              </a:rPr>
              <a:t>The simulations do not take into consideration fluctuations in correlations among asset class returns over the short term.  </a:t>
            </a:r>
          </a:p>
          <a:p>
            <a:pPr lvl="2"/>
            <a:r>
              <a:rPr lang="en-US" sz="900" dirty="0">
                <a:solidFill>
                  <a:schemeClr val="tx1"/>
                </a:solidFill>
              </a:rPr>
              <a:t>Inflation is assumed constant, so variations are not reflected in the simulations.</a:t>
            </a:r>
          </a:p>
          <a:p>
            <a:pPr lvl="2"/>
            <a:r>
              <a:rPr lang="en-US" sz="900" dirty="0">
                <a:solidFill>
                  <a:schemeClr val="tx1"/>
                </a:solidFill>
              </a:rPr>
              <a:t>The simulations model asset classes, not investment product. As a result, the actual experience of an investor in a given investment product (e.g., a mutual fund) may differ from the range generated by the simulations, even if the broad asset allocation of the investment product is similar to the one being modeled. Possible reasons for divergence include, but are not limited to, active management by the manager of the investment product, or the costs, fees, and other expenses associated with the investment product. Active management for any particular investment product – the selection of a portfolio of individual securities that differs from the broad asset classes modeled in the simulations – can lead to the investment product having higher or lower returns than the range in the simulations.   </a:t>
            </a:r>
          </a:p>
          <a:p>
            <a:pPr lvl="2"/>
            <a:r>
              <a:rPr lang="en-US" sz="900" dirty="0">
                <a:solidFill>
                  <a:schemeClr val="tx1"/>
                </a:solidFill>
              </a:rPr>
              <a:t>Indexes are unmanaged, include reinvestment of dividends and, as they are unmanaged, do not include any fees and expenses. A mutual fund, or other managed account, will include investment management fees and other expenses, which will reduce returns. One cannot invest directly in an index.</a:t>
            </a:r>
          </a:p>
          <a:p>
            <a:endParaRPr lang="en-US" sz="900" dirty="0">
              <a:solidFill>
                <a:schemeClr val="tx1"/>
              </a:solidFill>
            </a:endParaRPr>
          </a:p>
        </p:txBody>
      </p:sp>
      <p:sp>
        <p:nvSpPr>
          <p:cNvPr id="4" name="Slide Number Placeholder 3">
            <a:extLst>
              <a:ext uri="{FF2B5EF4-FFF2-40B4-BE49-F238E27FC236}">
                <a16:creationId xmlns:a16="http://schemas.microsoft.com/office/drawing/2014/main" id="{BC4A92C2-50CB-4A82-936D-2650437FB4A9}"/>
              </a:ext>
            </a:extLst>
          </p:cNvPr>
          <p:cNvSpPr>
            <a:spLocks noGrp="1"/>
          </p:cNvSpPr>
          <p:nvPr>
            <p:ph type="sldNum" sz="quarter" idx="10"/>
          </p:nvPr>
        </p:nvSpPr>
        <p:spPr/>
        <p:txBody>
          <a:bodyPr/>
          <a:lstStyle/>
          <a:p>
            <a:fld id="{8DEE4CCE-E124-4EEF-808B-DF88997C2318}" type="slidenum">
              <a:rPr lang="en-US" smtClean="0"/>
              <a:t>44</a:t>
            </a:fld>
            <a:endParaRPr lang="en-US" dirty="0"/>
          </a:p>
        </p:txBody>
      </p:sp>
      <p:sp>
        <p:nvSpPr>
          <p:cNvPr id="5" name="Title 4">
            <a:extLst>
              <a:ext uri="{FF2B5EF4-FFF2-40B4-BE49-F238E27FC236}">
                <a16:creationId xmlns:a16="http://schemas.microsoft.com/office/drawing/2014/main" id="{8DA9E9AB-4A7F-4D5A-BA27-D9A84AAA0009}"/>
              </a:ext>
            </a:extLst>
          </p:cNvPr>
          <p:cNvSpPr>
            <a:spLocks noGrp="1"/>
          </p:cNvSpPr>
          <p:nvPr>
            <p:ph type="title"/>
          </p:nvPr>
        </p:nvSpPr>
        <p:spPr/>
        <p:txBody>
          <a:bodyPr/>
          <a:lstStyle/>
          <a:p>
            <a:r>
              <a:rPr lang="en-US" dirty="0">
                <a:ea typeface="Geneva" pitchFamily="32" charset="-128"/>
              </a:rPr>
              <a:t>Monte Carlo Analysis</a:t>
            </a:r>
            <a:endParaRPr lang="en-US" dirty="0"/>
          </a:p>
        </p:txBody>
      </p:sp>
    </p:spTree>
    <p:extLst>
      <p:ext uri="{BB962C8B-B14F-4D97-AF65-F5344CB8AC3E}">
        <p14:creationId xmlns:p14="http://schemas.microsoft.com/office/powerpoint/2010/main" val="3718020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734F19-5FD1-4D96-A55E-7C486FE3B712}"/>
              </a:ext>
            </a:extLst>
          </p:cNvPr>
          <p:cNvSpPr>
            <a:spLocks noGrp="1"/>
          </p:cNvSpPr>
          <p:nvPr>
            <p:ph type="body" sz="quarter" idx="26"/>
          </p:nvPr>
        </p:nvSpPr>
        <p:spPr/>
        <p:txBody>
          <a:bodyPr/>
          <a:lstStyle/>
          <a:p>
            <a:endParaRPr lang="en-US"/>
          </a:p>
        </p:txBody>
      </p:sp>
      <p:sp>
        <p:nvSpPr>
          <p:cNvPr id="4" name="Slide Number Placeholder 3">
            <a:extLst>
              <a:ext uri="{FF2B5EF4-FFF2-40B4-BE49-F238E27FC236}">
                <a16:creationId xmlns:a16="http://schemas.microsoft.com/office/drawing/2014/main" id="{BC4A92C2-50CB-4A82-936D-2650437FB4A9}"/>
              </a:ext>
            </a:extLst>
          </p:cNvPr>
          <p:cNvSpPr>
            <a:spLocks noGrp="1"/>
          </p:cNvSpPr>
          <p:nvPr>
            <p:ph type="sldNum" sz="quarter" idx="10"/>
          </p:nvPr>
        </p:nvSpPr>
        <p:spPr/>
        <p:txBody>
          <a:bodyPr/>
          <a:lstStyle/>
          <a:p>
            <a:fld id="{8DEE4CCE-E124-4EEF-808B-DF88997C2318}" type="slidenum">
              <a:rPr lang="en-US" smtClean="0"/>
              <a:t>45</a:t>
            </a:fld>
            <a:endParaRPr lang="en-US" dirty="0"/>
          </a:p>
        </p:txBody>
      </p:sp>
      <p:sp>
        <p:nvSpPr>
          <p:cNvPr id="5" name="Title 4">
            <a:extLst>
              <a:ext uri="{FF2B5EF4-FFF2-40B4-BE49-F238E27FC236}">
                <a16:creationId xmlns:a16="http://schemas.microsoft.com/office/drawing/2014/main" id="{8DA9E9AB-4A7F-4D5A-BA27-D9A84AAA0009}"/>
              </a:ext>
            </a:extLst>
          </p:cNvPr>
          <p:cNvSpPr>
            <a:spLocks noGrp="1"/>
          </p:cNvSpPr>
          <p:nvPr>
            <p:ph type="title"/>
          </p:nvPr>
        </p:nvSpPr>
        <p:spPr/>
        <p:txBody>
          <a:bodyPr/>
          <a:lstStyle/>
          <a:p>
            <a:r>
              <a:rPr lang="en-US" dirty="0"/>
              <a:t>Developing an Investment Strategy</a:t>
            </a:r>
          </a:p>
        </p:txBody>
      </p:sp>
      <p:sp>
        <p:nvSpPr>
          <p:cNvPr id="8" name="Rectangle 7">
            <a:extLst>
              <a:ext uri="{FF2B5EF4-FFF2-40B4-BE49-F238E27FC236}">
                <a16:creationId xmlns:a16="http://schemas.microsoft.com/office/drawing/2014/main" id="{67E30E6A-3602-473B-9E21-C09480D81CCF}"/>
              </a:ext>
            </a:extLst>
          </p:cNvPr>
          <p:cNvSpPr/>
          <p:nvPr/>
        </p:nvSpPr>
        <p:spPr>
          <a:xfrm>
            <a:off x="319088" y="2482269"/>
            <a:ext cx="6126480" cy="27432"/>
          </a:xfrm>
          <a:prstGeom prst="rect">
            <a:avLst/>
          </a:prstGeom>
          <a:solidFill>
            <a:srgbClr val="CCECF8"/>
          </a:solidFill>
          <a:ln w="25400" cap="flat" cmpd="sng" algn="ctr">
            <a:solidFill>
              <a:srgbClr val="CCECF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9" name="Content Placeholder 2">
            <a:extLst>
              <a:ext uri="{FF2B5EF4-FFF2-40B4-BE49-F238E27FC236}">
                <a16:creationId xmlns:a16="http://schemas.microsoft.com/office/drawing/2014/main" id="{8747245E-0C99-4454-94C0-C47B05A7AA9C}"/>
              </a:ext>
            </a:extLst>
          </p:cNvPr>
          <p:cNvSpPr txBox="1">
            <a:spLocks/>
          </p:cNvSpPr>
          <p:nvPr/>
        </p:nvSpPr>
        <p:spPr>
          <a:xfrm>
            <a:off x="299424" y="1743758"/>
            <a:ext cx="6661815" cy="677108"/>
          </a:xfrm>
          <a:prstGeom prst="rect">
            <a:avLst/>
          </a:prstGeom>
        </p:spPr>
        <p:txBody>
          <a:bodyPr vert="horz" lIns="0" tIns="0" rIns="0" bIns="0" rtlCol="0">
            <a:spAutoFit/>
          </a:bodyPr>
          <a:lstStyle>
            <a:lvl1pPr marL="0" marR="0" indent="0" algn="l" defTabSz="914400" rtl="0" eaLnBrk="1" fontAlgn="auto" latinLnBrk="0" hangingPunct="1">
              <a:lnSpc>
                <a:spcPct val="100000"/>
              </a:lnSpc>
              <a:spcBef>
                <a:spcPts val="0"/>
              </a:spcBef>
              <a:spcAft>
                <a:spcPts val="200"/>
              </a:spcAft>
              <a:buClrTx/>
              <a:buSzTx/>
              <a:buFont typeface="Arial" pitchFamily="34" charset="0"/>
              <a:buNone/>
              <a:tabLst/>
              <a:defRPr sz="1800" b="1">
                <a:solidFill>
                  <a:srgbClr val="000000"/>
                </a:solidFill>
                <a:latin typeface="+mn-lt"/>
                <a:ea typeface="+mn-ea"/>
                <a:cs typeface="+mn-cs"/>
              </a:defRPr>
            </a:lvl1pPr>
            <a:lvl2pPr marL="225425" marR="0" indent="-225425" algn="l" defTabSz="914400" rtl="0" eaLnBrk="1" fontAlgn="auto" latinLnBrk="0" hangingPunct="1">
              <a:lnSpc>
                <a:spcPct val="100000"/>
              </a:lnSpc>
              <a:spcBef>
                <a:spcPts val="0"/>
              </a:spcBef>
              <a:spcAft>
                <a:spcPts val="200"/>
              </a:spcAft>
              <a:buClr>
                <a:schemeClr val="accent1"/>
              </a:buClr>
              <a:buSzPct val="115000"/>
              <a:buFont typeface="Arial" pitchFamily="34" charset="0"/>
              <a:buChar char="•"/>
              <a:tabLst/>
              <a:defRPr sz="1800">
                <a:solidFill>
                  <a:srgbClr val="000000"/>
                </a:solidFill>
                <a:latin typeface="+mn-lt"/>
              </a:defRPr>
            </a:lvl2pPr>
            <a:lvl3pPr marL="463550" marR="0" indent="-238125" algn="l" defTabSz="914400" rtl="0" eaLnBrk="1" fontAlgn="auto" latinLnBrk="0" hangingPunct="1">
              <a:lnSpc>
                <a:spcPct val="100000"/>
              </a:lnSpc>
              <a:spcBef>
                <a:spcPts val="0"/>
              </a:spcBef>
              <a:spcAft>
                <a:spcPts val="200"/>
              </a:spcAft>
              <a:buClrTx/>
              <a:buSzTx/>
              <a:buFont typeface="Arial" pitchFamily="34" charset="0"/>
              <a:buChar char="–"/>
              <a:tabLst/>
              <a:defRPr sz="1800">
                <a:solidFill>
                  <a:srgbClr val="000000"/>
                </a:solidFill>
                <a:latin typeface="+mn-lt"/>
              </a:defRPr>
            </a:lvl3pPr>
            <a:lvl4pPr marL="688975" marR="0" indent="-225425" algn="l" defTabSz="914400" rtl="0" eaLnBrk="1" fontAlgn="base" latinLnBrk="0" hangingPunct="1">
              <a:lnSpc>
                <a:spcPct val="100000"/>
              </a:lnSpc>
              <a:spcBef>
                <a:spcPts val="0"/>
              </a:spcBef>
              <a:spcAft>
                <a:spcPts val="200"/>
              </a:spcAft>
              <a:buClr>
                <a:schemeClr val="accent1"/>
              </a:buClr>
              <a:buSzPct val="115000"/>
              <a:buFont typeface="Arial" pitchFamily="34" charset="0"/>
              <a:buChar char="•"/>
              <a:tabLst/>
              <a:defRPr sz="1800">
                <a:solidFill>
                  <a:schemeClr val="tx1"/>
                </a:solidFill>
                <a:latin typeface="+mn-lt"/>
              </a:defRPr>
            </a:lvl4pPr>
            <a:lvl5pPr marL="914400" indent="-225425" algn="l" rtl="0" eaLnBrk="1" fontAlgn="base" hangingPunct="1">
              <a:lnSpc>
                <a:spcPct val="100000"/>
              </a:lnSpc>
              <a:spcBef>
                <a:spcPts val="0"/>
              </a:spcBef>
              <a:spcAft>
                <a:spcPts val="200"/>
              </a:spcAft>
              <a:buFont typeface="Arial" pitchFamily="34" charset="0"/>
              <a:buChar char="–"/>
              <a:defRPr sz="18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marR="0" lvl="0" indent="0" algn="l" defTabSz="914400" rtl="0" eaLnBrk="1" fontAlgn="auto" latinLnBrk="0" hangingPunct="1">
              <a:lnSpc>
                <a:spcPct val="100000"/>
              </a:lnSpc>
              <a:spcBef>
                <a:spcPts val="0"/>
              </a:spcBef>
              <a:spcAft>
                <a:spcPts val="200"/>
              </a:spcAft>
              <a:buClrTx/>
              <a:buSzTx/>
              <a:buFont typeface="Arial" pitchFamily="34" charset="0"/>
              <a:buNone/>
              <a:tabLst/>
              <a:defRPr/>
            </a:pPr>
            <a:r>
              <a:rPr kumimoji="0" lang="en-US" sz="2200" b="1" i="0" u="none" strike="noStrike" kern="0" cap="none" spc="0" normalizeH="0" baseline="0" noProof="0">
                <a:ln>
                  <a:noFill/>
                </a:ln>
                <a:solidFill>
                  <a:srgbClr val="000000">
                    <a:lumMod val="65000"/>
                    <a:lumOff val="35000"/>
                  </a:srgbClr>
                </a:solidFill>
                <a:effectLst/>
                <a:uLnTx/>
                <a:uFillTx/>
                <a:latin typeface="Arial"/>
                <a:ea typeface="+mn-ea"/>
                <a:cs typeface="+mn-cs"/>
              </a:rPr>
              <a:t>Ben and his advisor can select investments based on:</a:t>
            </a:r>
            <a:endParaRPr kumimoji="0" lang="en-US" sz="2200" b="1" i="0" u="none" strike="noStrike" kern="0" cap="none" spc="0" normalizeH="0" baseline="0" noProof="0" dirty="0">
              <a:ln>
                <a:noFill/>
              </a:ln>
              <a:solidFill>
                <a:srgbClr val="000000">
                  <a:lumMod val="65000"/>
                  <a:lumOff val="35000"/>
                </a:srgbClr>
              </a:solidFill>
              <a:effectLst/>
              <a:uLnTx/>
              <a:uFillTx/>
              <a:latin typeface="Arial"/>
              <a:ea typeface="+mn-ea"/>
              <a:cs typeface="+mn-cs"/>
            </a:endParaRPr>
          </a:p>
        </p:txBody>
      </p:sp>
      <p:grpSp>
        <p:nvGrpSpPr>
          <p:cNvPr id="10" name="Group 9">
            <a:extLst>
              <a:ext uri="{FF2B5EF4-FFF2-40B4-BE49-F238E27FC236}">
                <a16:creationId xmlns:a16="http://schemas.microsoft.com/office/drawing/2014/main" id="{9A1C7E35-2E9E-43AF-82C0-49F13293D928}"/>
              </a:ext>
            </a:extLst>
          </p:cNvPr>
          <p:cNvGrpSpPr/>
          <p:nvPr/>
        </p:nvGrpSpPr>
        <p:grpSpPr>
          <a:xfrm>
            <a:off x="299424" y="2717377"/>
            <a:ext cx="2743200" cy="492443"/>
            <a:chOff x="309563" y="2027786"/>
            <a:chExt cx="2743200" cy="492443"/>
          </a:xfrm>
        </p:grpSpPr>
        <p:sp>
          <p:nvSpPr>
            <p:cNvPr id="11" name="TextBox 10">
              <a:hlinkClick r:id="" action="ppaction://noaction"/>
              <a:extLst>
                <a:ext uri="{FF2B5EF4-FFF2-40B4-BE49-F238E27FC236}">
                  <a16:creationId xmlns:a16="http://schemas.microsoft.com/office/drawing/2014/main" id="{B869D2F5-7B60-4358-B1A2-FDEF2077F48A}"/>
                </a:ext>
              </a:extLst>
            </p:cNvPr>
            <p:cNvSpPr txBox="1"/>
            <p:nvPr/>
          </p:nvSpPr>
          <p:spPr>
            <a:xfrm>
              <a:off x="309563" y="2027786"/>
              <a:ext cx="2743200" cy="492443"/>
            </a:xfrm>
            <a:prstGeom prst="rect">
              <a:avLst/>
            </a:prstGeom>
            <a:solidFill>
              <a:srgbClr val="00A0DC"/>
            </a:solidFill>
            <a:ln w="38100">
              <a:solidFill>
                <a:srgbClr val="FFFFFF"/>
              </a:solidFill>
              <a:miter lim="800000"/>
            </a:ln>
          </p:spPr>
          <p:txBody>
            <a:bodyPr wrap="square" lIns="137160" tIns="91440" bIns="91440" rtlCol="0">
              <a:spAutoFit/>
            </a:bodyPr>
            <a:lstStyle>
              <a:defPPr>
                <a:defRPr lang="en-US"/>
              </a:defPPr>
              <a:lvl1pPr algn="ctr">
                <a:defRPr sz="2000" b="1">
                  <a:solidFill>
                    <a:srgbClr val="00B0F0"/>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rPr>
                <a:t>Portfolios</a:t>
              </a:r>
            </a:p>
          </p:txBody>
        </p:sp>
        <p:sp>
          <p:nvSpPr>
            <p:cNvPr id="12" name="L-Shape 11">
              <a:extLst>
                <a:ext uri="{FF2B5EF4-FFF2-40B4-BE49-F238E27FC236}">
                  <a16:creationId xmlns:a16="http://schemas.microsoft.com/office/drawing/2014/main" id="{DBFCDCF2-9E39-44CE-818D-C37AD33D5D4E}"/>
                </a:ext>
              </a:extLst>
            </p:cNvPr>
            <p:cNvSpPr/>
            <p:nvPr/>
          </p:nvSpPr>
          <p:spPr>
            <a:xfrm rot="13712980">
              <a:off x="2641166" y="2150978"/>
              <a:ext cx="254878" cy="248479"/>
            </a:xfrm>
            <a:prstGeom prst="corner">
              <a:avLst>
                <a:gd name="adj1" fmla="val 30596"/>
                <a:gd name="adj2" fmla="val 31253"/>
              </a:avLst>
            </a:prstGeom>
            <a:solidFill>
              <a:srgbClr val="FFFFFF"/>
            </a:solidFill>
            <a:ln w="25400" cap="flat" cmpd="sng" algn="ctr">
              <a:solidFill>
                <a:srgbClr val="00A0D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Arial"/>
                <a:ea typeface="+mn-ea"/>
                <a:cs typeface="+mn-cs"/>
              </a:endParaRPr>
            </a:p>
          </p:txBody>
        </p:sp>
      </p:grpSp>
      <p:grpSp>
        <p:nvGrpSpPr>
          <p:cNvPr id="13" name="Group 12">
            <a:extLst>
              <a:ext uri="{FF2B5EF4-FFF2-40B4-BE49-F238E27FC236}">
                <a16:creationId xmlns:a16="http://schemas.microsoft.com/office/drawing/2014/main" id="{45CB76BF-EF97-4032-903B-E78881A2E432}"/>
              </a:ext>
            </a:extLst>
          </p:cNvPr>
          <p:cNvGrpSpPr/>
          <p:nvPr/>
        </p:nvGrpSpPr>
        <p:grpSpPr>
          <a:xfrm>
            <a:off x="3736262" y="2709249"/>
            <a:ext cx="2743200" cy="492443"/>
            <a:chOff x="289899" y="3350259"/>
            <a:chExt cx="2743200" cy="492443"/>
          </a:xfrm>
        </p:grpSpPr>
        <p:sp>
          <p:nvSpPr>
            <p:cNvPr id="14" name="TextBox 13">
              <a:hlinkClick r:id="rId3" action="ppaction://hlinksldjump"/>
              <a:extLst>
                <a:ext uri="{FF2B5EF4-FFF2-40B4-BE49-F238E27FC236}">
                  <a16:creationId xmlns:a16="http://schemas.microsoft.com/office/drawing/2014/main" id="{58C24812-9F8B-4EF9-AF1B-58A31B0B8EE8}"/>
                </a:ext>
              </a:extLst>
            </p:cNvPr>
            <p:cNvSpPr txBox="1"/>
            <p:nvPr/>
          </p:nvSpPr>
          <p:spPr>
            <a:xfrm>
              <a:off x="289899" y="3350259"/>
              <a:ext cx="2743200" cy="492443"/>
            </a:xfrm>
            <a:prstGeom prst="rect">
              <a:avLst/>
            </a:prstGeom>
            <a:solidFill>
              <a:srgbClr val="00A0DC"/>
            </a:solidFill>
            <a:ln w="38100">
              <a:solidFill>
                <a:srgbClr val="FFFFFF"/>
              </a:solidFill>
              <a:miter lim="800000"/>
            </a:ln>
          </p:spPr>
          <p:txBody>
            <a:bodyPr wrap="square" lIns="137160" tIns="91440" bIns="91440" rtlCol="0">
              <a:spAutoFit/>
            </a:bodyPr>
            <a:lstStyle>
              <a:defPPr>
                <a:defRPr lang="en-US"/>
              </a:defPPr>
              <a:lvl1pPr>
                <a:defRPr sz="2400" b="1">
                  <a:solidFill>
                    <a:srgbClr val="00B0F0"/>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rPr>
                <a:t>Individual Funds</a:t>
              </a:r>
            </a:p>
          </p:txBody>
        </p:sp>
        <p:sp>
          <p:nvSpPr>
            <p:cNvPr id="15" name="L-Shape 14">
              <a:extLst>
                <a:ext uri="{FF2B5EF4-FFF2-40B4-BE49-F238E27FC236}">
                  <a16:creationId xmlns:a16="http://schemas.microsoft.com/office/drawing/2014/main" id="{D643A905-3C45-4074-853E-805C5B105AD4}"/>
                </a:ext>
              </a:extLst>
            </p:cNvPr>
            <p:cNvSpPr/>
            <p:nvPr/>
          </p:nvSpPr>
          <p:spPr>
            <a:xfrm rot="13712980">
              <a:off x="2606808" y="3481901"/>
              <a:ext cx="254878" cy="248479"/>
            </a:xfrm>
            <a:prstGeom prst="corner">
              <a:avLst>
                <a:gd name="adj1" fmla="val 30596"/>
                <a:gd name="adj2" fmla="val 31253"/>
              </a:avLst>
            </a:prstGeom>
            <a:solidFill>
              <a:srgbClr val="FFFFFF"/>
            </a:solidFill>
            <a:ln w="25400" cap="flat" cmpd="sng" algn="ctr">
              <a:solidFill>
                <a:srgbClr val="00A0D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Arial"/>
                <a:ea typeface="+mn-ea"/>
                <a:cs typeface="+mn-cs"/>
              </a:endParaRPr>
            </a:p>
          </p:txBody>
        </p:sp>
      </p:grpSp>
      <p:sp>
        <p:nvSpPr>
          <p:cNvPr id="16" name="TextBox 15">
            <a:extLst>
              <a:ext uri="{FF2B5EF4-FFF2-40B4-BE49-F238E27FC236}">
                <a16:creationId xmlns:a16="http://schemas.microsoft.com/office/drawing/2014/main" id="{AC1EAD5E-D0B1-4E8C-AFF0-8CCE196E36C5}"/>
              </a:ext>
            </a:extLst>
          </p:cNvPr>
          <p:cNvSpPr txBox="1"/>
          <p:nvPr/>
        </p:nvSpPr>
        <p:spPr>
          <a:xfrm>
            <a:off x="3151552" y="2810145"/>
            <a:ext cx="492443"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lumMod val="65000"/>
                    <a:lumOff val="35000"/>
                  </a:srgbClr>
                </a:solidFill>
                <a:effectLst/>
                <a:uLnTx/>
                <a:uFillTx/>
              </a:rPr>
              <a:t>OR</a:t>
            </a:r>
          </a:p>
        </p:txBody>
      </p:sp>
    </p:spTree>
    <p:extLst>
      <p:ext uri="{BB962C8B-B14F-4D97-AF65-F5344CB8AC3E}">
        <p14:creationId xmlns:p14="http://schemas.microsoft.com/office/powerpoint/2010/main" val="15688315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Group 386">
            <a:extLst>
              <a:ext uri="{FF2B5EF4-FFF2-40B4-BE49-F238E27FC236}">
                <a16:creationId xmlns:a16="http://schemas.microsoft.com/office/drawing/2014/main" id="{9FE0E4D4-C0C6-4CE1-87FB-CF9CB45BA487}"/>
              </a:ext>
            </a:extLst>
          </p:cNvPr>
          <p:cNvGraphicFramePr>
            <a:graphicFrameLocks noGrp="1"/>
          </p:cNvGraphicFramePr>
          <p:nvPr>
            <p:extLst>
              <p:ext uri="{D42A27DB-BD31-4B8C-83A1-F6EECF244321}">
                <p14:modId xmlns:p14="http://schemas.microsoft.com/office/powerpoint/2010/main" val="4043684404"/>
              </p:ext>
            </p:extLst>
          </p:nvPr>
        </p:nvGraphicFramePr>
        <p:xfrm>
          <a:off x="266701" y="1400422"/>
          <a:ext cx="8513480" cy="3851947"/>
        </p:xfrm>
        <a:graphic>
          <a:graphicData uri="http://schemas.openxmlformats.org/drawingml/2006/table">
            <a:tbl>
              <a:tblPr/>
              <a:tblGrid>
                <a:gridCol w="1828800">
                  <a:extLst>
                    <a:ext uri="{9D8B030D-6E8A-4147-A177-3AD203B41FA5}">
                      <a16:colId xmlns:a16="http://schemas.microsoft.com/office/drawing/2014/main" val="20000"/>
                    </a:ext>
                  </a:extLst>
                </a:gridCol>
                <a:gridCol w="1500474">
                  <a:extLst>
                    <a:ext uri="{9D8B030D-6E8A-4147-A177-3AD203B41FA5}">
                      <a16:colId xmlns:a16="http://schemas.microsoft.com/office/drawing/2014/main" val="1125748938"/>
                    </a:ext>
                  </a:extLst>
                </a:gridCol>
                <a:gridCol w="1868121">
                  <a:extLst>
                    <a:ext uri="{9D8B030D-6E8A-4147-A177-3AD203B41FA5}">
                      <a16:colId xmlns:a16="http://schemas.microsoft.com/office/drawing/2014/main" val="20001"/>
                    </a:ext>
                  </a:extLst>
                </a:gridCol>
                <a:gridCol w="1663298">
                  <a:extLst>
                    <a:ext uri="{9D8B030D-6E8A-4147-A177-3AD203B41FA5}">
                      <a16:colId xmlns:a16="http://schemas.microsoft.com/office/drawing/2014/main" val="20002"/>
                    </a:ext>
                  </a:extLst>
                </a:gridCol>
                <a:gridCol w="1652787">
                  <a:extLst>
                    <a:ext uri="{9D8B030D-6E8A-4147-A177-3AD203B41FA5}">
                      <a16:colId xmlns:a16="http://schemas.microsoft.com/office/drawing/2014/main" val="20003"/>
                    </a:ext>
                  </a:extLst>
                </a:gridCol>
              </a:tblGrid>
              <a:tr h="75106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25000"/>
                        </a:spcAft>
                        <a:buClr>
                          <a:srgbClr val="F8981D"/>
                        </a:buClr>
                        <a:buSzPct val="115000"/>
                        <a:buFontTx/>
                        <a:buNone/>
                        <a:tabLst/>
                      </a:pPr>
                      <a:endParaRPr kumimoji="0" lang="en-US" sz="1500" b="0" i="0" u="none" strike="noStrike" cap="none" normalizeH="0" baseline="0" dirty="0">
                        <a:ln>
                          <a:noFill/>
                        </a:ln>
                        <a:solidFill>
                          <a:srgbClr val="000000"/>
                        </a:solidFill>
                        <a:effectLst/>
                        <a:latin typeface="Arial" charset="0"/>
                        <a:ea typeface="Geneva"/>
                        <a:cs typeface="Geneva"/>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25000"/>
                        </a:spcAft>
                        <a:buClr>
                          <a:srgbClr val="F8981D"/>
                        </a:buClr>
                        <a:buSzPct val="115000"/>
                        <a:buFontTx/>
                        <a:buNone/>
                        <a:tabLst/>
                      </a:pPr>
                      <a:endParaRPr kumimoji="0" lang="en-US" sz="1500" b="0" i="0" u="none" strike="noStrike" cap="none" normalizeH="0" baseline="0" dirty="0">
                        <a:ln>
                          <a:noFill/>
                        </a:ln>
                        <a:solidFill>
                          <a:srgbClr val="000000"/>
                        </a:solidFill>
                        <a:effectLst/>
                        <a:latin typeface="Arial" charset="0"/>
                        <a:ea typeface="Geneva"/>
                        <a:cs typeface="Geneva"/>
                      </a:endParaRPr>
                    </a:p>
                  </a:txBody>
                  <a:tcPr horzOverflow="overflow">
                    <a:lnL cap="flat">
                      <a:noFill/>
                    </a:lnL>
                    <a:lnR>
                      <a:noFill/>
                    </a:lnR>
                    <a:lnT cap="flat">
                      <a:noFill/>
                    </a:lnT>
                    <a:lnB>
                      <a:noFill/>
                    </a:lnB>
                    <a:lnTlToBr>
                      <a:noFill/>
                    </a:lnTlToBr>
                    <a:lnBlToTr>
                      <a:noFill/>
                    </a:lnBlToTr>
                    <a:noFill/>
                  </a:tcPr>
                </a:tc>
                <a:tc rowSpan="6">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25000"/>
                        </a:spcAft>
                        <a:buClr>
                          <a:srgbClr val="F8981D"/>
                        </a:buClr>
                        <a:buSzPct val="115000"/>
                        <a:buFontTx/>
                        <a:buNone/>
                        <a:tabLst/>
                      </a:pPr>
                      <a:endParaRPr kumimoji="0" lang="en-US" sz="2000" b="0" i="0" u="none" strike="noStrike" cap="none" normalizeH="0" baseline="0" dirty="0">
                        <a:ln>
                          <a:noFill/>
                        </a:ln>
                        <a:solidFill>
                          <a:srgbClr val="000000"/>
                        </a:solidFill>
                        <a:effectLst/>
                        <a:latin typeface="Arial" charset="0"/>
                        <a:ea typeface="Geneva"/>
                        <a:cs typeface="Geneva"/>
                      </a:endParaRPr>
                    </a:p>
                  </a:txBody>
                  <a:tcPr horzOverflow="overflow">
                    <a:lnL>
                      <a:noFill/>
                    </a:lnL>
                    <a:lnR>
                      <a:noFill/>
                    </a:lnR>
                    <a:lnT cap="flat">
                      <a:noFill/>
                    </a:lnT>
                    <a:lnB cap="flat">
                      <a:noFill/>
                    </a:lnB>
                    <a:lnTlToBr>
                      <a:noFill/>
                    </a:lnTlToBr>
                    <a:lnBlToTr>
                      <a:noFill/>
                    </a:lnBlToTr>
                    <a:noFill/>
                  </a:tcPr>
                </a:tc>
                <a:tc rowSpan="6">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25000"/>
                        </a:spcAft>
                        <a:buClr>
                          <a:srgbClr val="F8981D"/>
                        </a:buClr>
                        <a:buSzPct val="115000"/>
                        <a:buFontTx/>
                        <a:buNone/>
                        <a:tabLst/>
                      </a:pPr>
                      <a:endParaRPr kumimoji="0" lang="en-US" sz="2000" b="0" i="0" u="none" strike="noStrike" cap="none" normalizeH="0" baseline="0" dirty="0">
                        <a:ln>
                          <a:noFill/>
                        </a:ln>
                        <a:solidFill>
                          <a:srgbClr val="000000"/>
                        </a:solidFill>
                        <a:effectLst/>
                        <a:latin typeface="Arial" charset="0"/>
                        <a:ea typeface="Geneva"/>
                        <a:cs typeface="Geneva"/>
                      </a:endParaRPr>
                    </a:p>
                  </a:txBody>
                  <a:tcPr horzOverflow="overflow">
                    <a:lnL>
                      <a:noFill/>
                    </a:lnL>
                    <a:lnR>
                      <a:noFill/>
                    </a:lnR>
                    <a:lnT cap="flat">
                      <a:noFill/>
                    </a:lnT>
                    <a:lnB cap="flat">
                      <a:noFill/>
                    </a:lnB>
                    <a:lnTlToBr>
                      <a:noFill/>
                    </a:lnTlToBr>
                    <a:lnBlToTr>
                      <a:noFill/>
                    </a:lnBlToTr>
                    <a:noFill/>
                  </a:tcPr>
                </a:tc>
                <a:tc rowSpan="6">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25000"/>
                        </a:spcAft>
                        <a:buClr>
                          <a:srgbClr val="F8981D"/>
                        </a:buClr>
                        <a:buSzPct val="115000"/>
                        <a:buFontTx/>
                        <a:buNone/>
                        <a:tabLst/>
                      </a:pPr>
                      <a:endParaRPr kumimoji="0" lang="en-US" sz="2000" b="0" i="0" u="none" strike="noStrike" cap="none" normalizeH="0" baseline="0" dirty="0">
                        <a:ln>
                          <a:noFill/>
                        </a:ln>
                        <a:solidFill>
                          <a:srgbClr val="000000"/>
                        </a:solidFill>
                        <a:effectLst/>
                        <a:latin typeface="Arial" charset="0"/>
                        <a:ea typeface="Geneva"/>
                        <a:cs typeface="Geneva"/>
                      </a:endParaRPr>
                    </a:p>
                  </a:txBody>
                  <a:tcP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r h="53035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25000"/>
                        </a:spcAft>
                        <a:buClr>
                          <a:srgbClr val="F8981D"/>
                        </a:buClr>
                        <a:buSzPct val="115000"/>
                        <a:buFontTx/>
                        <a:buNone/>
                        <a:tabLst/>
                      </a:pPr>
                      <a:r>
                        <a:rPr kumimoji="0" lang="en-US" sz="1600" b="1" i="0" u="none" strike="noStrike" cap="none" normalizeH="0" baseline="0" dirty="0">
                          <a:ln>
                            <a:noFill/>
                          </a:ln>
                          <a:solidFill>
                            <a:srgbClr val="005598"/>
                          </a:solidFill>
                          <a:effectLst/>
                          <a:latin typeface="+mn-lt"/>
                          <a:ea typeface="Geneva"/>
                          <a:cs typeface="Geneva"/>
                        </a:rPr>
                        <a:t>Annual Expense</a:t>
                      </a:r>
                    </a:p>
                  </a:txBody>
                  <a:tcPr marL="0" marR="182880" anchor="ctr" horzOverflow="overflow">
                    <a:lnL cap="flat">
                      <a:noFill/>
                    </a:lnL>
                    <a:lnR>
                      <a:noFill/>
                    </a:lnR>
                    <a:lnT>
                      <a:noFill/>
                    </a:lnT>
                    <a:lnB w="12700" cap="flat" cmpd="sng" algn="ctr">
                      <a:solidFill>
                        <a:srgbClr val="BBBBBB"/>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25000"/>
                        </a:spcAft>
                        <a:buClr>
                          <a:srgbClr val="F8981D"/>
                        </a:buClr>
                        <a:buSzPct val="115000"/>
                        <a:buFontTx/>
                        <a:buNone/>
                        <a:tabLst/>
                      </a:pPr>
                      <a:endParaRPr kumimoji="0" lang="en-US" sz="1600" b="1" i="0" u="none" strike="noStrike" cap="none" normalizeH="0" baseline="0" dirty="0">
                        <a:ln>
                          <a:noFill/>
                        </a:ln>
                        <a:solidFill>
                          <a:srgbClr val="005598"/>
                        </a:solidFill>
                        <a:effectLst/>
                        <a:latin typeface="+mn-lt"/>
                        <a:ea typeface="Geneva"/>
                        <a:cs typeface="Geneva"/>
                      </a:endParaRPr>
                    </a:p>
                  </a:txBody>
                  <a:tcPr marL="0" marR="182880" anchor="ctr" horzOverflow="overflow">
                    <a:lnL cap="flat">
                      <a:noFill/>
                    </a:lnL>
                    <a:lnR>
                      <a:noFill/>
                    </a:lnR>
                    <a:lnT>
                      <a:noFill/>
                    </a:lnT>
                    <a:lnB w="12700" cap="flat" cmpd="sng" algn="ctr">
                      <a:no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59542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25000"/>
                        </a:spcAft>
                        <a:buClr>
                          <a:srgbClr val="F8981D"/>
                        </a:buClr>
                        <a:buSzPct val="115000"/>
                        <a:buFontTx/>
                        <a:buNone/>
                        <a:tabLst/>
                      </a:pPr>
                      <a:r>
                        <a:rPr kumimoji="0" lang="en-US" sz="1600" b="1" i="0" u="none" strike="noStrike" cap="none" normalizeH="0" baseline="0" dirty="0">
                          <a:ln>
                            <a:noFill/>
                          </a:ln>
                          <a:solidFill>
                            <a:srgbClr val="005598"/>
                          </a:solidFill>
                          <a:effectLst/>
                          <a:latin typeface="+mn-lt"/>
                          <a:ea typeface="Geneva"/>
                          <a:cs typeface="Geneva"/>
                        </a:rPr>
                        <a:t>Income Sources</a:t>
                      </a:r>
                    </a:p>
                  </a:txBody>
                  <a:tcPr marL="0" marR="182880" marT="91440" horzOverflow="overflow">
                    <a:lnL cap="flat">
                      <a:noFill/>
                    </a:lnL>
                    <a:lnR>
                      <a:noFill/>
                    </a:lnR>
                    <a:lnT w="12700" cap="flat" cmpd="sng" algn="ctr">
                      <a:solidFill>
                        <a:srgbClr val="BBBBBB"/>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25000"/>
                        </a:spcAft>
                        <a:buClr>
                          <a:srgbClr val="F8981D"/>
                        </a:buClr>
                        <a:buSzPct val="115000"/>
                        <a:buFontTx/>
                        <a:buNone/>
                        <a:tabLst/>
                      </a:pPr>
                      <a:endParaRPr kumimoji="0" lang="en-US" sz="1600" b="1" i="0" u="none" strike="noStrike" cap="none" normalizeH="0" baseline="0" dirty="0">
                        <a:ln>
                          <a:noFill/>
                        </a:ln>
                        <a:solidFill>
                          <a:srgbClr val="005598"/>
                        </a:solidFill>
                        <a:effectLst/>
                        <a:latin typeface="+mn-lt"/>
                        <a:ea typeface="Geneva"/>
                        <a:cs typeface="Geneva"/>
                      </a:endParaRPr>
                    </a:p>
                  </a:txBody>
                  <a:tcPr marL="0" marR="182880" marT="91440" horzOverflow="overflow">
                    <a:lnL cap="flat">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63093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ts val="600"/>
                        </a:spcAft>
                        <a:buClr>
                          <a:srgbClr val="F8981D"/>
                        </a:buClr>
                        <a:buSzPct val="115000"/>
                        <a:buFontTx/>
                        <a:buNone/>
                        <a:tabLst/>
                      </a:pPr>
                      <a:endParaRPr kumimoji="0" lang="en-US" sz="700" b="1" i="0" u="none" strike="noStrike" cap="none" normalizeH="0" baseline="0" dirty="0">
                        <a:ln>
                          <a:noFill/>
                        </a:ln>
                        <a:solidFill>
                          <a:srgbClr val="000000"/>
                        </a:solidFill>
                        <a:effectLst/>
                        <a:latin typeface="+mn-lt"/>
                        <a:ea typeface="Geneva"/>
                        <a:cs typeface="Geneva"/>
                      </a:endParaRPr>
                    </a:p>
                  </a:txBody>
                  <a:tcPr marL="0" marR="182880" marT="0" marB="182880" horzOverflow="overflow">
                    <a:lnL cap="flat">
                      <a:noFill/>
                    </a:lnL>
                    <a:lnR>
                      <a:noFill/>
                    </a:lnR>
                    <a:lnT w="12700" cap="flat" cmpd="sng" algn="ctr">
                      <a:no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ts val="600"/>
                        </a:spcAft>
                        <a:buClr>
                          <a:srgbClr val="F8981D"/>
                        </a:buClr>
                        <a:buSzPct val="115000"/>
                        <a:buFontTx/>
                        <a:buNone/>
                        <a:tabLst/>
                      </a:pPr>
                      <a:endParaRPr kumimoji="0" lang="en-US" sz="700" b="1" i="0" u="none" strike="noStrike" cap="none" normalizeH="0" baseline="0" dirty="0">
                        <a:ln>
                          <a:noFill/>
                        </a:ln>
                        <a:solidFill>
                          <a:srgbClr val="000000"/>
                        </a:solidFill>
                        <a:effectLst/>
                        <a:latin typeface="+mn-lt"/>
                        <a:ea typeface="Geneva"/>
                        <a:cs typeface="Geneva"/>
                      </a:endParaRPr>
                    </a:p>
                  </a:txBody>
                  <a:tcPr marL="0" marR="182880" marT="0" marB="182880" horzOverflow="overflow">
                    <a:lnL cap="flat">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3200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ts val="0"/>
                        </a:spcAft>
                        <a:buClr>
                          <a:srgbClr val="F8981D"/>
                        </a:buClr>
                        <a:buSzPct val="115000"/>
                        <a:buFontTx/>
                        <a:buNone/>
                        <a:tabLst/>
                      </a:pPr>
                      <a:endParaRPr kumimoji="0" lang="en-US" sz="500" b="1" i="0" u="none" strike="noStrike" cap="none" normalizeH="0" baseline="0" dirty="0">
                        <a:ln>
                          <a:noFill/>
                        </a:ln>
                        <a:solidFill>
                          <a:srgbClr val="000000"/>
                        </a:solidFill>
                        <a:effectLst/>
                        <a:latin typeface="+mn-lt"/>
                        <a:ea typeface="Geneva"/>
                        <a:cs typeface="Geneva"/>
                      </a:endParaRPr>
                    </a:p>
                  </a:txBody>
                  <a:tcPr marL="0" marR="182880" marT="0" marB="0" horzOverflow="overflow">
                    <a:lnL cap="flat">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ts val="0"/>
                        </a:spcAft>
                        <a:buClr>
                          <a:srgbClr val="F8981D"/>
                        </a:buClr>
                        <a:buSzPct val="115000"/>
                        <a:buFontTx/>
                        <a:buNone/>
                        <a:tabLst/>
                      </a:pPr>
                      <a:endParaRPr kumimoji="0" lang="en-US" sz="500" b="1" i="0" u="none" strike="noStrike" cap="none" normalizeH="0" baseline="0" dirty="0">
                        <a:ln>
                          <a:noFill/>
                        </a:ln>
                        <a:solidFill>
                          <a:srgbClr val="000000"/>
                        </a:solidFill>
                        <a:effectLst/>
                        <a:latin typeface="+mn-lt"/>
                        <a:ea typeface="Geneva"/>
                        <a:cs typeface="Geneva"/>
                      </a:endParaRPr>
                    </a:p>
                  </a:txBody>
                  <a:tcPr marL="0" marR="182880" marT="0" marB="0" horzOverflow="overflow">
                    <a:lnL cap="flat">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102412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ts val="0"/>
                        </a:spcAft>
                        <a:buClr>
                          <a:srgbClr val="F8981D"/>
                        </a:buClr>
                        <a:buSzPct val="115000"/>
                        <a:buFontTx/>
                        <a:buNone/>
                        <a:tabLst/>
                      </a:pPr>
                      <a:r>
                        <a:rPr kumimoji="0" lang="en-US" sz="1600" b="1" i="0" u="none" strike="noStrike" cap="none" normalizeH="0" baseline="0" dirty="0">
                          <a:ln>
                            <a:noFill/>
                          </a:ln>
                          <a:solidFill>
                            <a:srgbClr val="005598"/>
                          </a:solidFill>
                          <a:effectLst/>
                          <a:latin typeface="+mn-lt"/>
                          <a:ea typeface="Geneva"/>
                          <a:cs typeface="Geneva"/>
                        </a:rPr>
                        <a:t>Investments</a:t>
                      </a:r>
                    </a:p>
                  </a:txBody>
                  <a:tcPr marL="0" marR="182880" marT="274320" horzOverflow="overflow">
                    <a:lnL cap="flat">
                      <a:noFill/>
                    </a:lnL>
                    <a:lnR>
                      <a:noFill/>
                    </a:lnR>
                    <a:lnT w="12700" cap="flat" cmpd="sng" algn="ctr">
                      <a:solidFill>
                        <a:srgbClr val="BFBFBF"/>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ts val="0"/>
                        </a:spcAft>
                        <a:buClr>
                          <a:srgbClr val="F8981D"/>
                        </a:buClr>
                        <a:buSzPct val="115000"/>
                        <a:buFontTx/>
                        <a:buNone/>
                        <a:tabLst/>
                      </a:pPr>
                      <a:endParaRPr kumimoji="0" lang="en-US" sz="1600" b="1" i="0" u="none" strike="noStrike" cap="none" normalizeH="0" baseline="0" dirty="0">
                        <a:ln>
                          <a:noFill/>
                        </a:ln>
                        <a:solidFill>
                          <a:srgbClr val="005598"/>
                        </a:solidFill>
                        <a:effectLst/>
                        <a:latin typeface="+mn-lt"/>
                        <a:ea typeface="Geneva"/>
                        <a:cs typeface="Geneva"/>
                      </a:endParaRPr>
                    </a:p>
                  </a:txBody>
                  <a:tcPr marL="0" marR="182880" marT="274320" horzOverflow="overflow">
                    <a:lnL cap="flat">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bl>
          </a:graphicData>
        </a:graphic>
      </p:graphicFrame>
      <p:sp>
        <p:nvSpPr>
          <p:cNvPr id="2" name="Text Placeholder 1">
            <a:extLst>
              <a:ext uri="{FF2B5EF4-FFF2-40B4-BE49-F238E27FC236}">
                <a16:creationId xmlns:a16="http://schemas.microsoft.com/office/drawing/2014/main" id="{01734F19-5FD1-4D96-A55E-7C486FE3B712}"/>
              </a:ext>
            </a:extLst>
          </p:cNvPr>
          <p:cNvSpPr>
            <a:spLocks noGrp="1"/>
          </p:cNvSpPr>
          <p:nvPr>
            <p:ph type="body" sz="quarter" idx="26"/>
          </p:nvPr>
        </p:nvSpPr>
        <p:spPr>
          <a:xfrm>
            <a:off x="275314" y="6184463"/>
            <a:ext cx="8595360" cy="307777"/>
          </a:xfrm>
        </p:spPr>
        <p:txBody>
          <a:bodyPr/>
          <a:lstStyle/>
          <a:p>
            <a:r>
              <a:rPr lang="en-US" dirty="0"/>
              <a:t>This example is intended only to illustrate one way in which the strategy may be used. All values used in the example are hypothetical and will differ from each client’s individual needs. There is no assurance that the strategy will achieve its intended objective. </a:t>
            </a:r>
          </a:p>
        </p:txBody>
      </p:sp>
      <p:sp>
        <p:nvSpPr>
          <p:cNvPr id="4" name="Slide Number Placeholder 3">
            <a:extLst>
              <a:ext uri="{FF2B5EF4-FFF2-40B4-BE49-F238E27FC236}">
                <a16:creationId xmlns:a16="http://schemas.microsoft.com/office/drawing/2014/main" id="{BC4A92C2-50CB-4A82-936D-2650437FB4A9}"/>
              </a:ext>
            </a:extLst>
          </p:cNvPr>
          <p:cNvSpPr>
            <a:spLocks noGrp="1"/>
          </p:cNvSpPr>
          <p:nvPr>
            <p:ph type="sldNum" sz="quarter" idx="10"/>
          </p:nvPr>
        </p:nvSpPr>
        <p:spPr/>
        <p:txBody>
          <a:bodyPr/>
          <a:lstStyle/>
          <a:p>
            <a:fld id="{8DEE4CCE-E124-4EEF-808B-DF88997C2318}" type="slidenum">
              <a:rPr lang="en-US" smtClean="0"/>
              <a:t>46</a:t>
            </a:fld>
            <a:endParaRPr lang="en-US" dirty="0"/>
          </a:p>
        </p:txBody>
      </p:sp>
      <p:sp>
        <p:nvSpPr>
          <p:cNvPr id="5" name="Title 4">
            <a:extLst>
              <a:ext uri="{FF2B5EF4-FFF2-40B4-BE49-F238E27FC236}">
                <a16:creationId xmlns:a16="http://schemas.microsoft.com/office/drawing/2014/main" id="{8DA9E9AB-4A7F-4D5A-BA27-D9A84AAA0009}"/>
              </a:ext>
            </a:extLst>
          </p:cNvPr>
          <p:cNvSpPr>
            <a:spLocks noGrp="1"/>
          </p:cNvSpPr>
          <p:nvPr>
            <p:ph type="title"/>
          </p:nvPr>
        </p:nvSpPr>
        <p:spPr/>
        <p:txBody>
          <a:bodyPr/>
          <a:lstStyle/>
          <a:p>
            <a:r>
              <a:rPr lang="en-US" dirty="0"/>
              <a:t>Developing an Investment Strategy</a:t>
            </a:r>
          </a:p>
        </p:txBody>
      </p:sp>
      <p:sp>
        <p:nvSpPr>
          <p:cNvPr id="17" name="Text Placeholder 5">
            <a:extLst>
              <a:ext uri="{FF2B5EF4-FFF2-40B4-BE49-F238E27FC236}">
                <a16:creationId xmlns:a16="http://schemas.microsoft.com/office/drawing/2014/main" id="{BBCBE7E8-C1EA-48D7-998C-4C65D1909105}"/>
              </a:ext>
            </a:extLst>
          </p:cNvPr>
          <p:cNvSpPr txBox="1">
            <a:spLocks/>
          </p:cNvSpPr>
          <p:nvPr/>
        </p:nvSpPr>
        <p:spPr>
          <a:xfrm>
            <a:off x="274320" y="551688"/>
            <a:ext cx="6400800" cy="365760"/>
          </a:xfrm>
          <a:prstGeom prst="rect">
            <a:avLst/>
          </a:prstGeom>
        </p:spPr>
        <p:txBody>
          <a:bodyPr l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dirty="0"/>
              <a:t>Portfolio Approach – Hypothetical case study</a:t>
            </a:r>
          </a:p>
        </p:txBody>
      </p:sp>
      <p:grpSp>
        <p:nvGrpSpPr>
          <p:cNvPr id="19" name="Group 18">
            <a:extLst>
              <a:ext uri="{FF2B5EF4-FFF2-40B4-BE49-F238E27FC236}">
                <a16:creationId xmlns:a16="http://schemas.microsoft.com/office/drawing/2014/main" id="{4BBF02F8-8DFF-4DFB-B7B4-29E178AD4EF0}"/>
              </a:ext>
            </a:extLst>
          </p:cNvPr>
          <p:cNvGrpSpPr/>
          <p:nvPr/>
        </p:nvGrpSpPr>
        <p:grpSpPr>
          <a:xfrm>
            <a:off x="2223037" y="1655939"/>
            <a:ext cx="2083359" cy="3607654"/>
            <a:chOff x="2223037" y="1655939"/>
            <a:chExt cx="2083359" cy="3607654"/>
          </a:xfrm>
        </p:grpSpPr>
        <p:sp>
          <p:nvSpPr>
            <p:cNvPr id="20" name="Rectangle 48">
              <a:extLst>
                <a:ext uri="{FF2B5EF4-FFF2-40B4-BE49-F238E27FC236}">
                  <a16:creationId xmlns:a16="http://schemas.microsoft.com/office/drawing/2014/main" id="{5FAB0196-162F-4475-9887-FB9C949D291C}"/>
                </a:ext>
              </a:extLst>
            </p:cNvPr>
            <p:cNvSpPr/>
            <p:nvPr/>
          </p:nvSpPr>
          <p:spPr bwMode="auto">
            <a:xfrm>
              <a:off x="2223596" y="4222902"/>
              <a:ext cx="2082800" cy="1040691"/>
            </a:xfrm>
            <a:prstGeom prst="rect">
              <a:avLst/>
            </a:prstGeom>
            <a:solidFill>
              <a:srgbClr val="00A0DC"/>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21" name="Rectangle 48">
              <a:extLst>
                <a:ext uri="{FF2B5EF4-FFF2-40B4-BE49-F238E27FC236}">
                  <a16:creationId xmlns:a16="http://schemas.microsoft.com/office/drawing/2014/main" id="{CEDF30FE-74D6-4D35-8D86-12A51E788736}"/>
                </a:ext>
              </a:extLst>
            </p:cNvPr>
            <p:cNvSpPr/>
            <p:nvPr/>
          </p:nvSpPr>
          <p:spPr bwMode="auto">
            <a:xfrm>
              <a:off x="2223037" y="1655939"/>
              <a:ext cx="2082800" cy="2265677"/>
            </a:xfrm>
            <a:prstGeom prst="rect">
              <a:avLst/>
            </a:prstGeom>
            <a:solidFill>
              <a:srgbClr val="00A0DC"/>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22" name="Rectangle 68">
              <a:extLst>
                <a:ext uri="{FF2B5EF4-FFF2-40B4-BE49-F238E27FC236}">
                  <a16:creationId xmlns:a16="http://schemas.microsoft.com/office/drawing/2014/main" id="{285C7A09-ED91-4617-81CC-017ADBAED8A7}"/>
                </a:ext>
              </a:extLst>
            </p:cNvPr>
            <p:cNvSpPr>
              <a:spLocks noChangeArrowheads="1"/>
            </p:cNvSpPr>
            <p:nvPr/>
          </p:nvSpPr>
          <p:spPr bwMode="auto">
            <a:xfrm>
              <a:off x="2294564" y="2299451"/>
              <a:ext cx="1944061" cy="376482"/>
            </a:xfrm>
            <a:prstGeom prst="rect">
              <a:avLst/>
            </a:prstGeom>
            <a:solidFill>
              <a:srgbClr val="FFFFFF"/>
            </a:solidFill>
            <a:ln w="9525">
              <a:noFill/>
              <a:miter lim="800000"/>
              <a:headEnd/>
              <a:tailEnd/>
            </a:ln>
          </p:spPr>
          <p:txBody>
            <a:bodyPr lIns="91442" tIns="45727" rIns="91442" bIns="45727"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ea typeface="Geneva"/>
                  <a:cs typeface="Geneva"/>
                </a:rPr>
                <a:t>$15,000</a:t>
              </a:r>
            </a:p>
          </p:txBody>
        </p:sp>
        <p:sp>
          <p:nvSpPr>
            <p:cNvPr id="23" name="Rectangle 69">
              <a:extLst>
                <a:ext uri="{FF2B5EF4-FFF2-40B4-BE49-F238E27FC236}">
                  <a16:creationId xmlns:a16="http://schemas.microsoft.com/office/drawing/2014/main" id="{0670B4CC-A0C3-4FF2-8F45-4D4C11F73079}"/>
                </a:ext>
              </a:extLst>
            </p:cNvPr>
            <p:cNvSpPr>
              <a:spLocks noChangeArrowheads="1"/>
            </p:cNvSpPr>
            <p:nvPr/>
          </p:nvSpPr>
          <p:spPr bwMode="auto">
            <a:xfrm>
              <a:off x="2294564" y="2697321"/>
              <a:ext cx="1944061" cy="558176"/>
            </a:xfrm>
            <a:prstGeom prst="rect">
              <a:avLst/>
            </a:prstGeom>
            <a:solidFill>
              <a:srgbClr val="FFFFFF"/>
            </a:solidFill>
            <a:ln w="9525">
              <a:noFill/>
              <a:miter lim="800000"/>
              <a:headEnd/>
              <a:tailEnd/>
            </a:ln>
          </p:spPr>
          <p:txBody>
            <a:bodyPr lIns="45720" tIns="45727" rIns="45720" bIns="45727"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ea typeface="Geneva"/>
                  <a:cs typeface="Geneva"/>
                </a:rPr>
                <a:t>Investment: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ea typeface="Geneva"/>
                  <a:cs typeface="Geneva"/>
                </a:rPr>
                <a:t>$50,000</a:t>
              </a:r>
            </a:p>
          </p:txBody>
        </p:sp>
        <p:sp>
          <p:nvSpPr>
            <p:cNvPr id="24" name="Rectangle 70">
              <a:extLst>
                <a:ext uri="{FF2B5EF4-FFF2-40B4-BE49-F238E27FC236}">
                  <a16:creationId xmlns:a16="http://schemas.microsoft.com/office/drawing/2014/main" id="{B53D5085-B1D0-4147-A0C3-47C0029BB1CD}"/>
                </a:ext>
              </a:extLst>
            </p:cNvPr>
            <p:cNvSpPr>
              <a:spLocks noChangeArrowheads="1"/>
            </p:cNvSpPr>
            <p:nvPr/>
          </p:nvSpPr>
          <p:spPr bwMode="auto">
            <a:xfrm>
              <a:off x="2294564" y="3280158"/>
              <a:ext cx="1944061" cy="583503"/>
            </a:xfrm>
            <a:prstGeom prst="rect">
              <a:avLst/>
            </a:prstGeom>
            <a:solidFill>
              <a:srgbClr val="FFFFFF"/>
            </a:solidFill>
            <a:ln w="9525">
              <a:noFill/>
              <a:miter lim="800000"/>
              <a:headEnd/>
              <a:tailEnd/>
            </a:ln>
          </p:spPr>
          <p:txBody>
            <a:bodyPr lIns="91442" tIns="45727" rIns="91442" bIns="45727"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ea typeface="Geneva"/>
                  <a:cs typeface="Geneva"/>
                </a:rPr>
                <a:t>Annual Withdrawal: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ea typeface="Geneva"/>
                  <a:cs typeface="Geneva"/>
                </a:rPr>
                <a:t>4%</a:t>
              </a:r>
            </a:p>
          </p:txBody>
        </p:sp>
        <p:sp>
          <p:nvSpPr>
            <p:cNvPr id="25" name="Rectangle 72">
              <a:extLst>
                <a:ext uri="{FF2B5EF4-FFF2-40B4-BE49-F238E27FC236}">
                  <a16:creationId xmlns:a16="http://schemas.microsoft.com/office/drawing/2014/main" id="{96C2256C-73A3-4127-ADD4-FE92BD3041EE}"/>
                </a:ext>
              </a:extLst>
            </p:cNvPr>
            <p:cNvSpPr>
              <a:spLocks noChangeArrowheads="1"/>
            </p:cNvSpPr>
            <p:nvPr/>
          </p:nvSpPr>
          <p:spPr bwMode="auto">
            <a:xfrm>
              <a:off x="2288125" y="4293633"/>
              <a:ext cx="1949199" cy="896554"/>
            </a:xfrm>
            <a:prstGeom prst="rect">
              <a:avLst/>
            </a:prstGeom>
            <a:solidFill>
              <a:srgbClr val="FFFFFF"/>
            </a:solidFill>
            <a:ln w="9525">
              <a:noFill/>
              <a:miter lim="800000"/>
              <a:headEnd/>
              <a:tailEnd/>
            </a:ln>
          </p:spPr>
          <p:txBody>
            <a:bodyPr lIns="91442" tIns="45727" rIns="91442" bIns="45727" anchor="ctr"/>
            <a:lstStyle/>
            <a:p>
              <a:pPr marL="0" marR="0" lvl="0" indent="0" algn="ctr" defTabSz="914400" eaLnBrk="1" fontAlgn="auto" latinLnBrk="0" hangingPunct="1">
                <a:lnSpc>
                  <a:spcPts val="15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ea typeface="Geneva"/>
                  <a:cs typeface="Geneva"/>
                </a:rPr>
                <a:t>Conservative Investment </a:t>
              </a:r>
              <a:br>
                <a:rPr kumimoji="0" lang="en-US" sz="1400" b="1" i="0" u="none" strike="noStrike" kern="0" cap="none" spc="0" normalizeH="0" baseline="0" noProof="0" dirty="0">
                  <a:ln>
                    <a:noFill/>
                  </a:ln>
                  <a:solidFill>
                    <a:srgbClr val="000000"/>
                  </a:solidFill>
                  <a:effectLst/>
                  <a:uLnTx/>
                  <a:uFillTx/>
                  <a:ea typeface="Geneva"/>
                  <a:cs typeface="Geneva"/>
                </a:rPr>
              </a:br>
              <a:r>
                <a:rPr kumimoji="0" lang="en-US" sz="1400" b="1" i="0" u="none" strike="noStrike" kern="0" cap="none" spc="0" normalizeH="0" baseline="0" noProof="0" dirty="0">
                  <a:ln>
                    <a:noFill/>
                  </a:ln>
                  <a:solidFill>
                    <a:srgbClr val="000000"/>
                  </a:solidFill>
                  <a:effectLst/>
                  <a:uLnTx/>
                  <a:uFillTx/>
                  <a:ea typeface="Geneva"/>
                  <a:cs typeface="Geneva"/>
                </a:rPr>
                <a:t>Strategy </a:t>
              </a:r>
              <a:br>
                <a:rPr kumimoji="0" lang="en-US" sz="1400" b="1" i="0" u="none" strike="noStrike" kern="0" cap="none" spc="0" normalizeH="0" baseline="0" noProof="0" dirty="0">
                  <a:ln>
                    <a:noFill/>
                  </a:ln>
                  <a:solidFill>
                    <a:srgbClr val="000000"/>
                  </a:solidFill>
                  <a:effectLst/>
                  <a:uLnTx/>
                  <a:uFillTx/>
                  <a:ea typeface="Geneva"/>
                  <a:cs typeface="Geneva"/>
                </a:rPr>
              </a:br>
              <a:endParaRPr kumimoji="0" lang="en-US" sz="1400" b="1" i="0" u="none" strike="noStrike" kern="0" cap="none" spc="0" normalizeH="0" baseline="0" noProof="0" dirty="0">
                <a:ln>
                  <a:noFill/>
                </a:ln>
                <a:solidFill>
                  <a:srgbClr val="000000"/>
                </a:solidFill>
                <a:effectLst/>
                <a:uLnTx/>
                <a:uFillTx/>
                <a:ea typeface="Geneva"/>
                <a:cs typeface="Geneva"/>
              </a:endParaRPr>
            </a:p>
          </p:txBody>
        </p:sp>
        <p:sp>
          <p:nvSpPr>
            <p:cNvPr id="26" name="Line 78">
              <a:extLst>
                <a:ext uri="{FF2B5EF4-FFF2-40B4-BE49-F238E27FC236}">
                  <a16:creationId xmlns:a16="http://schemas.microsoft.com/office/drawing/2014/main" id="{8D8D4B20-787D-4037-998A-991B3AAA0ED3}"/>
                </a:ext>
              </a:extLst>
            </p:cNvPr>
            <p:cNvSpPr>
              <a:spLocks noChangeShapeType="1"/>
            </p:cNvSpPr>
            <p:nvPr/>
          </p:nvSpPr>
          <p:spPr bwMode="auto">
            <a:xfrm>
              <a:off x="2288125" y="2102808"/>
              <a:ext cx="1944061" cy="0"/>
            </a:xfrm>
            <a:prstGeom prst="line">
              <a:avLst/>
            </a:prstGeom>
            <a:noFill/>
            <a:ln w="12700" algn="ctr">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27" name="Text Box 7">
              <a:extLst>
                <a:ext uri="{FF2B5EF4-FFF2-40B4-BE49-F238E27FC236}">
                  <a16:creationId xmlns:a16="http://schemas.microsoft.com/office/drawing/2014/main" id="{68A05579-DC39-414A-91ED-93B13D23827D}"/>
                </a:ext>
              </a:extLst>
            </p:cNvPr>
            <p:cNvSpPr txBox="1">
              <a:spLocks noChangeArrowheads="1"/>
            </p:cNvSpPr>
            <p:nvPr/>
          </p:nvSpPr>
          <p:spPr bwMode="auto">
            <a:xfrm>
              <a:off x="2235027" y="1706683"/>
              <a:ext cx="2014287" cy="599098"/>
            </a:xfrm>
            <a:prstGeom prst="rect">
              <a:avLst/>
            </a:prstGeom>
            <a:solidFill>
              <a:srgbClr val="00A0DC"/>
            </a:solidFill>
            <a:ln w="9525">
              <a:no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ea typeface="Geneva"/>
                  <a:cs typeface="Geneva"/>
                </a:rPr>
                <a:t>Fixed Expenses</a:t>
              </a:r>
            </a:p>
          </p:txBody>
        </p:sp>
      </p:grpSp>
      <p:grpSp>
        <p:nvGrpSpPr>
          <p:cNvPr id="28" name="Group 27">
            <a:extLst>
              <a:ext uri="{FF2B5EF4-FFF2-40B4-BE49-F238E27FC236}">
                <a16:creationId xmlns:a16="http://schemas.microsoft.com/office/drawing/2014/main" id="{C6D235A1-8E38-45B8-855E-B02F5A2A82F3}"/>
              </a:ext>
            </a:extLst>
          </p:cNvPr>
          <p:cNvGrpSpPr/>
          <p:nvPr/>
        </p:nvGrpSpPr>
        <p:grpSpPr>
          <a:xfrm>
            <a:off x="4425941" y="1652222"/>
            <a:ext cx="2083359" cy="3607654"/>
            <a:chOff x="2223037" y="1655939"/>
            <a:chExt cx="2083359" cy="3607654"/>
          </a:xfrm>
        </p:grpSpPr>
        <p:sp>
          <p:nvSpPr>
            <p:cNvPr id="29" name="Rectangle 48">
              <a:extLst>
                <a:ext uri="{FF2B5EF4-FFF2-40B4-BE49-F238E27FC236}">
                  <a16:creationId xmlns:a16="http://schemas.microsoft.com/office/drawing/2014/main" id="{C5CF09BF-4868-480F-98CA-6C081EB835C1}"/>
                </a:ext>
              </a:extLst>
            </p:cNvPr>
            <p:cNvSpPr/>
            <p:nvPr/>
          </p:nvSpPr>
          <p:spPr bwMode="auto">
            <a:xfrm>
              <a:off x="2223596" y="4222902"/>
              <a:ext cx="2082800" cy="1040691"/>
            </a:xfrm>
            <a:prstGeom prst="rect">
              <a:avLst/>
            </a:prstGeom>
            <a:solidFill>
              <a:srgbClr val="82BC00"/>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30" name="Rectangle 48">
              <a:extLst>
                <a:ext uri="{FF2B5EF4-FFF2-40B4-BE49-F238E27FC236}">
                  <a16:creationId xmlns:a16="http://schemas.microsoft.com/office/drawing/2014/main" id="{564DD9BD-675D-4470-91E5-D7E0F1CA4FC4}"/>
                </a:ext>
              </a:extLst>
            </p:cNvPr>
            <p:cNvSpPr/>
            <p:nvPr/>
          </p:nvSpPr>
          <p:spPr bwMode="auto">
            <a:xfrm>
              <a:off x="2223037" y="1655939"/>
              <a:ext cx="2082800" cy="2265677"/>
            </a:xfrm>
            <a:prstGeom prst="rect">
              <a:avLst/>
            </a:prstGeom>
            <a:solidFill>
              <a:srgbClr val="82BC00"/>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31" name="Rectangle 68">
              <a:extLst>
                <a:ext uri="{FF2B5EF4-FFF2-40B4-BE49-F238E27FC236}">
                  <a16:creationId xmlns:a16="http://schemas.microsoft.com/office/drawing/2014/main" id="{827D83FE-4E85-4E1C-BE22-65C79CDA5997}"/>
                </a:ext>
              </a:extLst>
            </p:cNvPr>
            <p:cNvSpPr>
              <a:spLocks noChangeArrowheads="1"/>
            </p:cNvSpPr>
            <p:nvPr/>
          </p:nvSpPr>
          <p:spPr bwMode="auto">
            <a:xfrm>
              <a:off x="2294564" y="2299451"/>
              <a:ext cx="1944061" cy="376482"/>
            </a:xfrm>
            <a:prstGeom prst="rect">
              <a:avLst/>
            </a:prstGeom>
            <a:solidFill>
              <a:srgbClr val="FFFFFF"/>
            </a:solidFill>
            <a:ln w="9525">
              <a:noFill/>
              <a:miter lim="800000"/>
              <a:headEnd/>
              <a:tailEnd/>
            </a:ln>
          </p:spPr>
          <p:txBody>
            <a:bodyPr lIns="91442" tIns="45727" rIns="91442" bIns="45727"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ea typeface="Geneva"/>
                  <a:cs typeface="Geneva"/>
                </a:rPr>
                <a:t>$20,000</a:t>
              </a:r>
            </a:p>
          </p:txBody>
        </p:sp>
        <p:sp>
          <p:nvSpPr>
            <p:cNvPr id="32" name="Rectangle 69">
              <a:extLst>
                <a:ext uri="{FF2B5EF4-FFF2-40B4-BE49-F238E27FC236}">
                  <a16:creationId xmlns:a16="http://schemas.microsoft.com/office/drawing/2014/main" id="{0819DB50-F5EA-4592-9B8A-7189A0649B8A}"/>
                </a:ext>
              </a:extLst>
            </p:cNvPr>
            <p:cNvSpPr>
              <a:spLocks noChangeArrowheads="1"/>
            </p:cNvSpPr>
            <p:nvPr/>
          </p:nvSpPr>
          <p:spPr bwMode="auto">
            <a:xfrm>
              <a:off x="2294564" y="2697321"/>
              <a:ext cx="1944061" cy="558176"/>
            </a:xfrm>
            <a:prstGeom prst="rect">
              <a:avLst/>
            </a:prstGeom>
            <a:solidFill>
              <a:srgbClr val="FFFFFF"/>
            </a:solidFill>
            <a:ln w="9525">
              <a:noFill/>
              <a:miter lim="800000"/>
              <a:headEnd/>
              <a:tailEnd/>
            </a:ln>
          </p:spPr>
          <p:txBody>
            <a:bodyPr lIns="45720" tIns="45727" rIns="45720" bIns="45727" anchor="ctr"/>
            <a:lstStyle/>
            <a:p>
              <a:pPr marL="0" marR="0" lvl="0" indent="58738"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ea typeface="Geneva"/>
                  <a:cs typeface="Geneva"/>
                </a:rPr>
                <a:t>Investment:</a:t>
              </a:r>
            </a:p>
            <a:p>
              <a:pPr marL="0" marR="0" lvl="0" indent="58738"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ea typeface="Geneva"/>
                  <a:cs typeface="Geneva"/>
                </a:rPr>
                <a:t>$450,000</a:t>
              </a:r>
            </a:p>
          </p:txBody>
        </p:sp>
        <p:sp>
          <p:nvSpPr>
            <p:cNvPr id="33" name="Rectangle 70">
              <a:extLst>
                <a:ext uri="{FF2B5EF4-FFF2-40B4-BE49-F238E27FC236}">
                  <a16:creationId xmlns:a16="http://schemas.microsoft.com/office/drawing/2014/main" id="{D8DE6381-AF2E-4C77-9CFB-21BC4747423C}"/>
                </a:ext>
              </a:extLst>
            </p:cNvPr>
            <p:cNvSpPr>
              <a:spLocks noChangeArrowheads="1"/>
            </p:cNvSpPr>
            <p:nvPr/>
          </p:nvSpPr>
          <p:spPr bwMode="auto">
            <a:xfrm>
              <a:off x="2294564" y="3280158"/>
              <a:ext cx="1944061" cy="583503"/>
            </a:xfrm>
            <a:prstGeom prst="rect">
              <a:avLst/>
            </a:prstGeom>
            <a:solidFill>
              <a:srgbClr val="FFFFFF"/>
            </a:solidFill>
            <a:ln w="9525">
              <a:noFill/>
              <a:miter lim="800000"/>
              <a:headEnd/>
              <a:tailEnd/>
            </a:ln>
          </p:spPr>
          <p:txBody>
            <a:bodyPr lIns="91442" tIns="45727" rIns="91442" bIns="45727" anchor="ctr"/>
            <a:lstStyle/>
            <a:p>
              <a:pPr marL="58738" marR="0" lvl="0" indent="-58738"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ea typeface="Geneva"/>
                  <a:cs typeface="Geneva"/>
                </a:rPr>
                <a:t>Annual Withdrawal:</a:t>
              </a:r>
            </a:p>
            <a:p>
              <a:pPr marL="58738" marR="0" lvl="0" indent="-58738"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ea typeface="Geneva"/>
                  <a:cs typeface="Geneva"/>
                </a:rPr>
                <a:t>4.5%</a:t>
              </a:r>
            </a:p>
          </p:txBody>
        </p:sp>
        <p:sp>
          <p:nvSpPr>
            <p:cNvPr id="34" name="Rectangle 72">
              <a:extLst>
                <a:ext uri="{FF2B5EF4-FFF2-40B4-BE49-F238E27FC236}">
                  <a16:creationId xmlns:a16="http://schemas.microsoft.com/office/drawing/2014/main" id="{CA932414-E17F-4374-911B-3EB65036A052}"/>
                </a:ext>
              </a:extLst>
            </p:cNvPr>
            <p:cNvSpPr>
              <a:spLocks noChangeArrowheads="1"/>
            </p:cNvSpPr>
            <p:nvPr/>
          </p:nvSpPr>
          <p:spPr bwMode="auto">
            <a:xfrm>
              <a:off x="2288125" y="4293633"/>
              <a:ext cx="1949199" cy="896554"/>
            </a:xfrm>
            <a:prstGeom prst="rect">
              <a:avLst/>
            </a:prstGeom>
            <a:solidFill>
              <a:srgbClr val="FFFFFF"/>
            </a:solidFill>
            <a:ln w="9525">
              <a:noFill/>
              <a:miter lim="800000"/>
              <a:headEnd/>
              <a:tailEnd/>
            </a:ln>
          </p:spPr>
          <p:txBody>
            <a:bodyPr lIns="0" tIns="164592" rIns="54864" bIns="45727" anchor="t"/>
            <a:lstStyle/>
            <a:p>
              <a:pPr marL="115888" marR="0" lvl="0" indent="0" algn="ctr" defTabSz="914400" eaLnBrk="1" fontAlgn="auto" latinLnBrk="0" hangingPunct="1">
                <a:lnSpc>
                  <a:spcPts val="15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ea typeface="Geneva"/>
                  <a:cs typeface="Geneva"/>
                </a:rPr>
                <a:t>Inflation-Smart</a:t>
              </a:r>
              <a:br>
                <a:rPr kumimoji="0" lang="en-US" sz="1400" b="1" i="0" u="none" strike="noStrike" kern="0" cap="none" spc="0" normalizeH="0" baseline="0" noProof="0" dirty="0">
                  <a:ln>
                    <a:noFill/>
                  </a:ln>
                  <a:solidFill>
                    <a:srgbClr val="000000"/>
                  </a:solidFill>
                  <a:effectLst/>
                  <a:uLnTx/>
                  <a:uFillTx/>
                  <a:ea typeface="Geneva"/>
                  <a:cs typeface="Geneva"/>
                </a:rPr>
              </a:br>
              <a:r>
                <a:rPr kumimoji="0" lang="en-US" sz="1400" b="1" i="0" u="none" strike="noStrike" kern="0" cap="none" spc="0" normalizeH="0" baseline="0" noProof="0" dirty="0">
                  <a:ln>
                    <a:noFill/>
                  </a:ln>
                  <a:solidFill>
                    <a:srgbClr val="000000"/>
                  </a:solidFill>
                  <a:effectLst/>
                  <a:uLnTx/>
                  <a:uFillTx/>
                  <a:ea typeface="Geneva"/>
                  <a:cs typeface="Geneva"/>
                </a:rPr>
                <a:t>Strategy</a:t>
              </a:r>
            </a:p>
          </p:txBody>
        </p:sp>
        <p:sp>
          <p:nvSpPr>
            <p:cNvPr id="35" name="Line 78">
              <a:extLst>
                <a:ext uri="{FF2B5EF4-FFF2-40B4-BE49-F238E27FC236}">
                  <a16:creationId xmlns:a16="http://schemas.microsoft.com/office/drawing/2014/main" id="{5A0ADA6E-4534-4FD6-BC29-8B0C10489505}"/>
                </a:ext>
              </a:extLst>
            </p:cNvPr>
            <p:cNvSpPr>
              <a:spLocks noChangeShapeType="1"/>
            </p:cNvSpPr>
            <p:nvPr/>
          </p:nvSpPr>
          <p:spPr bwMode="auto">
            <a:xfrm>
              <a:off x="2288125" y="2102808"/>
              <a:ext cx="1944061" cy="0"/>
            </a:xfrm>
            <a:prstGeom prst="line">
              <a:avLst/>
            </a:prstGeom>
            <a:noFill/>
            <a:ln w="12700" algn="ctr">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36" name="Text Box 7">
              <a:extLst>
                <a:ext uri="{FF2B5EF4-FFF2-40B4-BE49-F238E27FC236}">
                  <a16:creationId xmlns:a16="http://schemas.microsoft.com/office/drawing/2014/main" id="{8BB2384F-A347-4B94-9A3E-F343A889434F}"/>
                </a:ext>
              </a:extLst>
            </p:cNvPr>
            <p:cNvSpPr txBox="1">
              <a:spLocks noChangeArrowheads="1"/>
            </p:cNvSpPr>
            <p:nvPr/>
          </p:nvSpPr>
          <p:spPr bwMode="auto">
            <a:xfrm>
              <a:off x="2235027" y="1706683"/>
              <a:ext cx="2014287" cy="599098"/>
            </a:xfrm>
            <a:prstGeom prst="rect">
              <a:avLst/>
            </a:prstGeom>
            <a:solidFill>
              <a:srgbClr val="82BC00"/>
            </a:solidFill>
            <a:ln w="9525">
              <a:no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ea typeface="Geneva"/>
                  <a:cs typeface="Geneva"/>
                </a:rPr>
                <a:t>Rising Expenses</a:t>
              </a:r>
            </a:p>
          </p:txBody>
        </p:sp>
      </p:grpSp>
      <p:grpSp>
        <p:nvGrpSpPr>
          <p:cNvPr id="37" name="Group 36">
            <a:extLst>
              <a:ext uri="{FF2B5EF4-FFF2-40B4-BE49-F238E27FC236}">
                <a16:creationId xmlns:a16="http://schemas.microsoft.com/office/drawing/2014/main" id="{24E2355F-450D-4513-9E93-DF460DC10C00}"/>
              </a:ext>
            </a:extLst>
          </p:cNvPr>
          <p:cNvGrpSpPr/>
          <p:nvPr/>
        </p:nvGrpSpPr>
        <p:grpSpPr>
          <a:xfrm>
            <a:off x="6628844" y="1650131"/>
            <a:ext cx="2083359" cy="3607654"/>
            <a:chOff x="2223037" y="1655939"/>
            <a:chExt cx="2083359" cy="3607654"/>
          </a:xfrm>
        </p:grpSpPr>
        <p:sp>
          <p:nvSpPr>
            <p:cNvPr id="38" name="Rectangle 48">
              <a:extLst>
                <a:ext uri="{FF2B5EF4-FFF2-40B4-BE49-F238E27FC236}">
                  <a16:creationId xmlns:a16="http://schemas.microsoft.com/office/drawing/2014/main" id="{07BA57E4-D639-4EFD-85D2-51E8DEBA1533}"/>
                </a:ext>
              </a:extLst>
            </p:cNvPr>
            <p:cNvSpPr/>
            <p:nvPr/>
          </p:nvSpPr>
          <p:spPr bwMode="auto">
            <a:xfrm>
              <a:off x="2223596" y="4222902"/>
              <a:ext cx="2082800" cy="1040691"/>
            </a:xfrm>
            <a:prstGeom prst="rect">
              <a:avLst/>
            </a:prstGeom>
            <a:solidFill>
              <a:srgbClr val="797979"/>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39" name="Rectangle 48">
              <a:extLst>
                <a:ext uri="{FF2B5EF4-FFF2-40B4-BE49-F238E27FC236}">
                  <a16:creationId xmlns:a16="http://schemas.microsoft.com/office/drawing/2014/main" id="{666143FB-07FA-4B98-A122-A679BB2A47DB}"/>
                </a:ext>
              </a:extLst>
            </p:cNvPr>
            <p:cNvSpPr/>
            <p:nvPr/>
          </p:nvSpPr>
          <p:spPr bwMode="auto">
            <a:xfrm>
              <a:off x="2223037" y="1655939"/>
              <a:ext cx="2082800" cy="2265677"/>
            </a:xfrm>
            <a:prstGeom prst="rect">
              <a:avLst/>
            </a:prstGeom>
            <a:solidFill>
              <a:srgbClr val="797979"/>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40" name="Rectangle 68">
              <a:extLst>
                <a:ext uri="{FF2B5EF4-FFF2-40B4-BE49-F238E27FC236}">
                  <a16:creationId xmlns:a16="http://schemas.microsoft.com/office/drawing/2014/main" id="{2902DAC8-3709-4B7D-9732-EB723FE7914F}"/>
                </a:ext>
              </a:extLst>
            </p:cNvPr>
            <p:cNvSpPr>
              <a:spLocks noChangeArrowheads="1"/>
            </p:cNvSpPr>
            <p:nvPr/>
          </p:nvSpPr>
          <p:spPr bwMode="auto">
            <a:xfrm>
              <a:off x="2294564" y="2299451"/>
              <a:ext cx="1944061" cy="376482"/>
            </a:xfrm>
            <a:prstGeom prst="rect">
              <a:avLst/>
            </a:prstGeom>
            <a:solidFill>
              <a:srgbClr val="FFFFFF"/>
            </a:solidFill>
            <a:ln w="9525">
              <a:noFill/>
              <a:miter lim="800000"/>
              <a:headEnd/>
              <a:tailEnd/>
            </a:ln>
          </p:spPr>
          <p:txBody>
            <a:bodyPr lIns="91442" tIns="45727" rIns="91442" bIns="45727"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ea typeface="Geneva"/>
                  <a:cs typeface="Geneva"/>
                </a:rPr>
                <a:t>$15,000</a:t>
              </a:r>
            </a:p>
          </p:txBody>
        </p:sp>
        <p:sp>
          <p:nvSpPr>
            <p:cNvPr id="41" name="Rectangle 69">
              <a:extLst>
                <a:ext uri="{FF2B5EF4-FFF2-40B4-BE49-F238E27FC236}">
                  <a16:creationId xmlns:a16="http://schemas.microsoft.com/office/drawing/2014/main" id="{96450171-E22A-4CDD-8B6E-3F0E631ED3FE}"/>
                </a:ext>
              </a:extLst>
            </p:cNvPr>
            <p:cNvSpPr>
              <a:spLocks noChangeArrowheads="1"/>
            </p:cNvSpPr>
            <p:nvPr/>
          </p:nvSpPr>
          <p:spPr bwMode="auto">
            <a:xfrm>
              <a:off x="2294564" y="2697321"/>
              <a:ext cx="1944061" cy="558176"/>
            </a:xfrm>
            <a:prstGeom prst="rect">
              <a:avLst/>
            </a:prstGeom>
            <a:solidFill>
              <a:srgbClr val="FFFFFF"/>
            </a:solidFill>
            <a:ln w="9525">
              <a:noFill/>
              <a:miter lim="800000"/>
              <a:headEnd/>
              <a:tailEnd/>
            </a:ln>
          </p:spPr>
          <p:txBody>
            <a:bodyPr lIns="45720" tIns="45727" rIns="45720" bIns="45727" anchor="ctr"/>
            <a:lstStyle/>
            <a:p>
              <a:pPr marL="0" marR="0" lvl="0" indent="58738"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ea typeface="Geneva"/>
                  <a:cs typeface="Geneva"/>
                </a:rPr>
                <a:t>Investment:</a:t>
              </a:r>
            </a:p>
            <a:p>
              <a:pPr marL="0" marR="0" lvl="0" indent="58738"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ea typeface="Geneva"/>
                  <a:cs typeface="Geneva"/>
                </a:rPr>
                <a:t>$250,000</a:t>
              </a:r>
            </a:p>
          </p:txBody>
        </p:sp>
        <p:sp>
          <p:nvSpPr>
            <p:cNvPr id="42" name="Rectangle 70">
              <a:extLst>
                <a:ext uri="{FF2B5EF4-FFF2-40B4-BE49-F238E27FC236}">
                  <a16:creationId xmlns:a16="http://schemas.microsoft.com/office/drawing/2014/main" id="{156098D5-9040-40E8-BFA5-6AD269E21E24}"/>
                </a:ext>
              </a:extLst>
            </p:cNvPr>
            <p:cNvSpPr>
              <a:spLocks noChangeArrowheads="1"/>
            </p:cNvSpPr>
            <p:nvPr/>
          </p:nvSpPr>
          <p:spPr bwMode="auto">
            <a:xfrm>
              <a:off x="2294564" y="3280158"/>
              <a:ext cx="1944061" cy="583503"/>
            </a:xfrm>
            <a:prstGeom prst="rect">
              <a:avLst/>
            </a:prstGeom>
            <a:solidFill>
              <a:srgbClr val="FFFFFF"/>
            </a:solidFill>
            <a:ln w="9525">
              <a:noFill/>
              <a:miter lim="800000"/>
              <a:headEnd/>
              <a:tailEnd/>
            </a:ln>
          </p:spPr>
          <p:txBody>
            <a:bodyPr lIns="91442" tIns="45727" rIns="91442" bIns="45727"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ea typeface="Geneva"/>
                  <a:cs typeface="Geneva"/>
                </a:rPr>
                <a:t>Annual Withdrawal: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ea typeface="Geneva"/>
                  <a:cs typeface="Geneva"/>
                </a:rPr>
                <a:t>6%</a:t>
              </a:r>
            </a:p>
          </p:txBody>
        </p:sp>
        <p:sp>
          <p:nvSpPr>
            <p:cNvPr id="43" name="Rectangle 72">
              <a:extLst>
                <a:ext uri="{FF2B5EF4-FFF2-40B4-BE49-F238E27FC236}">
                  <a16:creationId xmlns:a16="http://schemas.microsoft.com/office/drawing/2014/main" id="{BB90DFF1-ACE1-4D19-AA93-476F47ABA1EF}"/>
                </a:ext>
              </a:extLst>
            </p:cNvPr>
            <p:cNvSpPr>
              <a:spLocks noChangeArrowheads="1"/>
            </p:cNvSpPr>
            <p:nvPr/>
          </p:nvSpPr>
          <p:spPr bwMode="auto">
            <a:xfrm>
              <a:off x="2288125" y="4293633"/>
              <a:ext cx="1949199" cy="896554"/>
            </a:xfrm>
            <a:prstGeom prst="rect">
              <a:avLst/>
            </a:prstGeom>
            <a:solidFill>
              <a:srgbClr val="FFFFFF"/>
            </a:solidFill>
            <a:ln w="9525">
              <a:noFill/>
              <a:miter lim="800000"/>
              <a:headEnd/>
              <a:tailEnd/>
            </a:ln>
          </p:spPr>
          <p:txBody>
            <a:bodyPr lIns="91442" tIns="45727" rIns="91442" bIns="45727" anchor="ctr"/>
            <a:lstStyle/>
            <a:p>
              <a:pPr marL="0" marR="0" lvl="0" indent="0" algn="ctr" defTabSz="914400" eaLnBrk="1" fontAlgn="auto" latinLnBrk="0" hangingPunct="1">
                <a:lnSpc>
                  <a:spcPts val="15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ea typeface="Geneva"/>
                  <a:cs typeface="Geneva"/>
                </a:rPr>
                <a:t>Growth-Oriented Investment </a:t>
              </a:r>
              <a:br>
                <a:rPr kumimoji="0" lang="en-US" sz="1400" b="1" i="0" u="none" strike="noStrike" kern="0" cap="none" spc="0" normalizeH="0" baseline="0" noProof="0" dirty="0">
                  <a:ln>
                    <a:noFill/>
                  </a:ln>
                  <a:solidFill>
                    <a:srgbClr val="000000"/>
                  </a:solidFill>
                  <a:effectLst/>
                  <a:uLnTx/>
                  <a:uFillTx/>
                  <a:ea typeface="Geneva"/>
                  <a:cs typeface="Geneva"/>
                </a:rPr>
              </a:br>
              <a:r>
                <a:rPr kumimoji="0" lang="en-US" sz="1400" b="1" i="0" u="none" strike="noStrike" kern="0" cap="none" spc="0" normalizeH="0" baseline="0" noProof="0" dirty="0">
                  <a:ln>
                    <a:noFill/>
                  </a:ln>
                  <a:solidFill>
                    <a:srgbClr val="000000"/>
                  </a:solidFill>
                  <a:effectLst/>
                  <a:uLnTx/>
                  <a:uFillTx/>
                  <a:ea typeface="Geneva"/>
                  <a:cs typeface="Geneva"/>
                </a:rPr>
                <a:t>Strategy</a:t>
              </a:r>
            </a:p>
          </p:txBody>
        </p:sp>
        <p:sp>
          <p:nvSpPr>
            <p:cNvPr id="44" name="Line 78">
              <a:extLst>
                <a:ext uri="{FF2B5EF4-FFF2-40B4-BE49-F238E27FC236}">
                  <a16:creationId xmlns:a16="http://schemas.microsoft.com/office/drawing/2014/main" id="{F3DAED3E-1FE8-4126-8F82-517E989CF237}"/>
                </a:ext>
              </a:extLst>
            </p:cNvPr>
            <p:cNvSpPr>
              <a:spLocks noChangeShapeType="1"/>
            </p:cNvSpPr>
            <p:nvPr/>
          </p:nvSpPr>
          <p:spPr bwMode="auto">
            <a:xfrm>
              <a:off x="2288125" y="2102808"/>
              <a:ext cx="1944061" cy="0"/>
            </a:xfrm>
            <a:prstGeom prst="line">
              <a:avLst/>
            </a:prstGeom>
            <a:noFill/>
            <a:ln w="12700" algn="ctr">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45" name="Text Box 7">
              <a:extLst>
                <a:ext uri="{FF2B5EF4-FFF2-40B4-BE49-F238E27FC236}">
                  <a16:creationId xmlns:a16="http://schemas.microsoft.com/office/drawing/2014/main" id="{DD976A3E-06B6-492D-885B-29BA6CA06F8C}"/>
                </a:ext>
              </a:extLst>
            </p:cNvPr>
            <p:cNvSpPr txBox="1">
              <a:spLocks noChangeArrowheads="1"/>
            </p:cNvSpPr>
            <p:nvPr/>
          </p:nvSpPr>
          <p:spPr bwMode="auto">
            <a:xfrm>
              <a:off x="2235027" y="1706683"/>
              <a:ext cx="2014287" cy="599098"/>
            </a:xfrm>
            <a:prstGeom prst="rect">
              <a:avLst/>
            </a:prstGeom>
            <a:solidFill>
              <a:srgbClr val="797979"/>
            </a:solidFill>
            <a:ln w="9525">
              <a:noFill/>
              <a:miter lim="800000"/>
              <a:headEnd/>
              <a:tailEnd/>
            </a:ln>
          </p:spPr>
          <p:txBody>
            <a:bodyPr wrap="none" anchor="ctr"/>
            <a:lstStyle/>
            <a:p>
              <a:pPr marL="115888" marR="0" lvl="0" indent="0" algn="ctr" defTabSz="914400" eaLnBrk="1" fontAlgn="auto" latinLnBrk="0" hangingPunct="1">
                <a:lnSpc>
                  <a:spcPts val="19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ea typeface="Geneva"/>
                  <a:cs typeface="Geneva"/>
                </a:rPr>
                <a:t>Discretionary</a:t>
              </a:r>
            </a:p>
            <a:p>
              <a:pPr marL="0" marR="0" lvl="0" indent="0" algn="ctr" defTabSz="914400" eaLnBrk="1" fontAlgn="auto" latinLnBrk="0" hangingPunct="1">
                <a:lnSpc>
                  <a:spcPts val="19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ea typeface="Geneva"/>
                  <a:cs typeface="Geneva"/>
                </a:rPr>
                <a:t>Expenses</a:t>
              </a:r>
            </a:p>
          </p:txBody>
        </p:sp>
      </p:grpSp>
      <p:sp>
        <p:nvSpPr>
          <p:cNvPr id="48" name="TextBox 47">
            <a:hlinkClick r:id="rId3" action="ppaction://hlinksldjump"/>
            <a:extLst>
              <a:ext uri="{FF2B5EF4-FFF2-40B4-BE49-F238E27FC236}">
                <a16:creationId xmlns:a16="http://schemas.microsoft.com/office/drawing/2014/main" id="{22EE91CB-B682-48D9-8546-7E72C0AD9EE5}"/>
              </a:ext>
            </a:extLst>
          </p:cNvPr>
          <p:cNvSpPr txBox="1"/>
          <p:nvPr/>
        </p:nvSpPr>
        <p:spPr>
          <a:xfrm>
            <a:off x="163462" y="5939477"/>
            <a:ext cx="2250937" cy="276999"/>
          </a:xfrm>
          <a:prstGeom prst="rect">
            <a:avLst/>
          </a:prstGeom>
          <a:noFill/>
        </p:spPr>
        <p:txBody>
          <a:bodyPr wrap="none" rtlCol="0">
            <a:spAutoFit/>
          </a:bodyPr>
          <a:lstStyle/>
          <a:p>
            <a:pPr lvl="0">
              <a:defRPr/>
            </a:pPr>
            <a:r>
              <a:rPr lang="en-US" sz="1200" b="1" u="sng" kern="0" dirty="0">
                <a:solidFill>
                  <a:srgbClr val="00A0DC"/>
                </a:solidFill>
              </a:rPr>
              <a:t>BACK to Select Investments</a:t>
            </a:r>
          </a:p>
        </p:txBody>
      </p:sp>
    </p:spTree>
    <p:extLst>
      <p:ext uri="{BB962C8B-B14F-4D97-AF65-F5344CB8AC3E}">
        <p14:creationId xmlns:p14="http://schemas.microsoft.com/office/powerpoint/2010/main" val="1350083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0-#ppt_w/2"/>
                                          </p:val>
                                        </p:tav>
                                        <p:tav tm="100000">
                                          <p:val>
                                            <p:strVal val="#ppt_x"/>
                                          </p:val>
                                        </p:tav>
                                      </p:tavLst>
                                    </p:anim>
                                    <p:anim calcmode="lin" valueType="num">
                                      <p:cBhvr additive="base">
                                        <p:cTn id="14"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0-#ppt_w/2"/>
                                          </p:val>
                                        </p:tav>
                                        <p:tav tm="100000">
                                          <p:val>
                                            <p:strVal val="#ppt_x"/>
                                          </p:val>
                                        </p:tav>
                                      </p:tavLst>
                                    </p:anim>
                                    <p:anim calcmode="lin" valueType="num">
                                      <p:cBhvr additive="base">
                                        <p:cTn id="20"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734F19-5FD1-4D96-A55E-7C486FE3B712}"/>
              </a:ext>
            </a:extLst>
          </p:cNvPr>
          <p:cNvSpPr>
            <a:spLocks noGrp="1"/>
          </p:cNvSpPr>
          <p:nvPr>
            <p:ph type="body" sz="quarter" idx="26"/>
          </p:nvPr>
        </p:nvSpPr>
        <p:spPr>
          <a:xfrm>
            <a:off x="274320" y="5491966"/>
            <a:ext cx="8595360" cy="1000274"/>
          </a:xfrm>
        </p:spPr>
        <p:txBody>
          <a:bodyPr/>
          <a:lstStyle/>
          <a:p>
            <a:r>
              <a:rPr lang="en-US" b="1" dirty="0"/>
              <a:t>Past performance is not an indicator or a guarantee of future performance and diversification does not assure a profit or protect against a loss.</a:t>
            </a:r>
          </a:p>
          <a:p>
            <a:r>
              <a:rPr lang="en-US" dirty="0"/>
              <a:t>This sample portfolio is intended for illustrative purposes only and will differ from each client’s individual needs and risk tolerances. There is no assurance that the strategy will achieve its intended objective.</a:t>
            </a:r>
            <a:endParaRPr lang="en-US" b="1" dirty="0"/>
          </a:p>
          <a:p>
            <a:r>
              <a:rPr lang="en-US" dirty="0"/>
              <a:t>This presentation must be preceded or accompanied by a current Franklin Rising Dividends Fund, Franklin Adjustable U.S. Government Securities Fund, Franklin Income Fund, Franklin Mutual Global Discovery Fund and Templeton Global Bond Fund summary prospectus and/or prospectuses.</a:t>
            </a:r>
          </a:p>
          <a:p>
            <a:r>
              <a:rPr lang="en-US" dirty="0"/>
              <a:t>Please carefully read a prospectus before you invest or send money. Investors should carefully consider a fund’s investment goals, risks, charges and expenses before investing.</a:t>
            </a:r>
          </a:p>
        </p:txBody>
      </p:sp>
      <p:sp>
        <p:nvSpPr>
          <p:cNvPr id="4" name="Slide Number Placeholder 3">
            <a:extLst>
              <a:ext uri="{FF2B5EF4-FFF2-40B4-BE49-F238E27FC236}">
                <a16:creationId xmlns:a16="http://schemas.microsoft.com/office/drawing/2014/main" id="{BC4A92C2-50CB-4A82-936D-2650437FB4A9}"/>
              </a:ext>
            </a:extLst>
          </p:cNvPr>
          <p:cNvSpPr>
            <a:spLocks noGrp="1"/>
          </p:cNvSpPr>
          <p:nvPr>
            <p:ph type="sldNum" sz="quarter" idx="10"/>
          </p:nvPr>
        </p:nvSpPr>
        <p:spPr/>
        <p:txBody>
          <a:bodyPr/>
          <a:lstStyle/>
          <a:p>
            <a:fld id="{8DEE4CCE-E124-4EEF-808B-DF88997C2318}" type="slidenum">
              <a:rPr lang="en-US" smtClean="0"/>
              <a:t>47</a:t>
            </a:fld>
            <a:endParaRPr lang="en-US" dirty="0"/>
          </a:p>
        </p:txBody>
      </p:sp>
      <p:sp>
        <p:nvSpPr>
          <p:cNvPr id="5" name="Title 4">
            <a:extLst>
              <a:ext uri="{FF2B5EF4-FFF2-40B4-BE49-F238E27FC236}">
                <a16:creationId xmlns:a16="http://schemas.microsoft.com/office/drawing/2014/main" id="{8DA9E9AB-4A7F-4D5A-BA27-D9A84AAA0009}"/>
              </a:ext>
            </a:extLst>
          </p:cNvPr>
          <p:cNvSpPr>
            <a:spLocks noGrp="1"/>
          </p:cNvSpPr>
          <p:nvPr>
            <p:ph type="title"/>
          </p:nvPr>
        </p:nvSpPr>
        <p:spPr/>
        <p:txBody>
          <a:bodyPr/>
          <a:lstStyle/>
          <a:p>
            <a:pPr>
              <a:spcAft>
                <a:spcPct val="0"/>
              </a:spcAft>
            </a:pPr>
            <a:r>
              <a:rPr lang="en-US" dirty="0">
                <a:ea typeface="Geneva" pitchFamily="32" charset="-128"/>
              </a:rPr>
              <a:t>Income for What’s Next: </a:t>
            </a:r>
          </a:p>
        </p:txBody>
      </p:sp>
      <p:sp>
        <p:nvSpPr>
          <p:cNvPr id="17" name="Text Placeholder 5">
            <a:extLst>
              <a:ext uri="{FF2B5EF4-FFF2-40B4-BE49-F238E27FC236}">
                <a16:creationId xmlns:a16="http://schemas.microsoft.com/office/drawing/2014/main" id="{BBCBE7E8-C1EA-48D7-998C-4C65D1909105}"/>
              </a:ext>
            </a:extLst>
          </p:cNvPr>
          <p:cNvSpPr txBox="1">
            <a:spLocks/>
          </p:cNvSpPr>
          <p:nvPr/>
        </p:nvSpPr>
        <p:spPr>
          <a:xfrm>
            <a:off x="274320" y="559308"/>
            <a:ext cx="6400800" cy="365760"/>
          </a:xfrm>
          <a:prstGeom prst="rect">
            <a:avLst/>
          </a:prstGeom>
        </p:spPr>
        <p:txBody>
          <a:bodyPr l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dirty="0"/>
              <a:t>Inflation-Smart Strategy </a:t>
            </a:r>
          </a:p>
        </p:txBody>
      </p:sp>
      <p:graphicFrame>
        <p:nvGraphicFramePr>
          <p:cNvPr id="47" name="Chart 46">
            <a:extLst>
              <a:ext uri="{FF2B5EF4-FFF2-40B4-BE49-F238E27FC236}">
                <a16:creationId xmlns:a16="http://schemas.microsoft.com/office/drawing/2014/main" id="{FDF5BE18-D4FB-4C18-8A1F-47475FB8C48F}"/>
              </a:ext>
            </a:extLst>
          </p:cNvPr>
          <p:cNvGraphicFramePr/>
          <p:nvPr>
            <p:extLst>
              <p:ext uri="{D42A27DB-BD31-4B8C-83A1-F6EECF244321}">
                <p14:modId xmlns:p14="http://schemas.microsoft.com/office/powerpoint/2010/main" val="1405483763"/>
              </p:ext>
            </p:extLst>
          </p:nvPr>
        </p:nvGraphicFramePr>
        <p:xfrm>
          <a:off x="1000668" y="1727200"/>
          <a:ext cx="3111548" cy="2376969"/>
        </p:xfrm>
        <a:graphic>
          <a:graphicData uri="http://schemas.openxmlformats.org/drawingml/2006/chart">
            <c:chart xmlns:c="http://schemas.openxmlformats.org/drawingml/2006/chart" xmlns:r="http://schemas.openxmlformats.org/officeDocument/2006/relationships" r:id="rId3"/>
          </a:graphicData>
        </a:graphic>
      </p:graphicFrame>
      <p:sp>
        <p:nvSpPr>
          <p:cNvPr id="48" name="TextBox 47">
            <a:extLst>
              <a:ext uri="{FF2B5EF4-FFF2-40B4-BE49-F238E27FC236}">
                <a16:creationId xmlns:a16="http://schemas.microsoft.com/office/drawing/2014/main" id="{88A032C1-53CE-4706-9AB0-DCE8CC558677}"/>
              </a:ext>
            </a:extLst>
          </p:cNvPr>
          <p:cNvSpPr txBox="1"/>
          <p:nvPr/>
        </p:nvSpPr>
        <p:spPr>
          <a:xfrm>
            <a:off x="277340" y="4057690"/>
            <a:ext cx="8560697" cy="769441"/>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000000"/>
                </a:solidFill>
                <a:effectLst/>
                <a:uLnTx/>
                <a:uFillTx/>
              </a:rPr>
              <a:t>How can we use withdrawals from the Inflation-Smart Strategy to help Ben meet his Rising expenses?</a:t>
            </a:r>
          </a:p>
        </p:txBody>
      </p:sp>
      <p:cxnSp>
        <p:nvCxnSpPr>
          <p:cNvPr id="49" name="Straight Connector 48">
            <a:extLst>
              <a:ext uri="{FF2B5EF4-FFF2-40B4-BE49-F238E27FC236}">
                <a16:creationId xmlns:a16="http://schemas.microsoft.com/office/drawing/2014/main" id="{A7121900-66A5-4126-882F-A05522903DAE}"/>
              </a:ext>
            </a:extLst>
          </p:cNvPr>
          <p:cNvCxnSpPr/>
          <p:nvPr/>
        </p:nvCxnSpPr>
        <p:spPr>
          <a:xfrm>
            <a:off x="1610522" y="2303813"/>
            <a:ext cx="1674421" cy="0"/>
          </a:xfrm>
          <a:prstGeom prst="line">
            <a:avLst/>
          </a:prstGeom>
          <a:noFill/>
          <a:ln w="12700" cap="flat" cmpd="sng" algn="ctr">
            <a:solidFill>
              <a:srgbClr val="000000"/>
            </a:solidFill>
            <a:prstDash val="solid"/>
          </a:ln>
          <a:effectLst/>
        </p:spPr>
      </p:cxnSp>
      <p:cxnSp>
        <p:nvCxnSpPr>
          <p:cNvPr id="50" name="Straight Connector 49">
            <a:extLst>
              <a:ext uri="{FF2B5EF4-FFF2-40B4-BE49-F238E27FC236}">
                <a16:creationId xmlns:a16="http://schemas.microsoft.com/office/drawing/2014/main" id="{C69FC522-8485-49E8-B979-95FE41D2115F}"/>
              </a:ext>
            </a:extLst>
          </p:cNvPr>
          <p:cNvCxnSpPr/>
          <p:nvPr/>
        </p:nvCxnSpPr>
        <p:spPr>
          <a:xfrm>
            <a:off x="2584299" y="2592325"/>
            <a:ext cx="700644" cy="0"/>
          </a:xfrm>
          <a:prstGeom prst="line">
            <a:avLst/>
          </a:prstGeom>
          <a:noFill/>
          <a:ln w="12700" cap="flat" cmpd="sng" algn="ctr">
            <a:solidFill>
              <a:srgbClr val="000000"/>
            </a:solidFill>
            <a:prstDash val="solid"/>
          </a:ln>
          <a:effectLst/>
        </p:spPr>
      </p:cxnSp>
      <p:cxnSp>
        <p:nvCxnSpPr>
          <p:cNvPr id="51" name="Straight Connector 50">
            <a:extLst>
              <a:ext uri="{FF2B5EF4-FFF2-40B4-BE49-F238E27FC236}">
                <a16:creationId xmlns:a16="http://schemas.microsoft.com/office/drawing/2014/main" id="{B6D39F90-3D15-4EF9-B5AA-74074D21C44D}"/>
              </a:ext>
            </a:extLst>
          </p:cNvPr>
          <p:cNvCxnSpPr/>
          <p:nvPr/>
        </p:nvCxnSpPr>
        <p:spPr>
          <a:xfrm>
            <a:off x="2693156" y="3077234"/>
            <a:ext cx="591787" cy="0"/>
          </a:xfrm>
          <a:prstGeom prst="line">
            <a:avLst/>
          </a:prstGeom>
          <a:noFill/>
          <a:ln w="12700" cap="flat" cmpd="sng" algn="ctr">
            <a:solidFill>
              <a:srgbClr val="000000"/>
            </a:solidFill>
            <a:prstDash val="solid"/>
          </a:ln>
          <a:effectLst/>
        </p:spPr>
      </p:cxnSp>
      <p:cxnSp>
        <p:nvCxnSpPr>
          <p:cNvPr id="52" name="Straight Connector 51">
            <a:extLst>
              <a:ext uri="{FF2B5EF4-FFF2-40B4-BE49-F238E27FC236}">
                <a16:creationId xmlns:a16="http://schemas.microsoft.com/office/drawing/2014/main" id="{85BF4ACA-E573-4B10-8B8B-3F33B940CEBC}"/>
              </a:ext>
            </a:extLst>
          </p:cNvPr>
          <p:cNvCxnSpPr/>
          <p:nvPr/>
        </p:nvCxnSpPr>
        <p:spPr>
          <a:xfrm>
            <a:off x="1400726" y="3289011"/>
            <a:ext cx="1884217" cy="0"/>
          </a:xfrm>
          <a:prstGeom prst="line">
            <a:avLst/>
          </a:prstGeom>
          <a:noFill/>
          <a:ln w="12700" cap="flat" cmpd="sng" algn="ctr">
            <a:solidFill>
              <a:srgbClr val="000000"/>
            </a:solidFill>
            <a:prstDash val="solid"/>
          </a:ln>
          <a:effectLst/>
        </p:spPr>
      </p:cxnSp>
      <p:cxnSp>
        <p:nvCxnSpPr>
          <p:cNvPr id="53" name="Straight Connector 52">
            <a:extLst>
              <a:ext uri="{FF2B5EF4-FFF2-40B4-BE49-F238E27FC236}">
                <a16:creationId xmlns:a16="http://schemas.microsoft.com/office/drawing/2014/main" id="{B70CFB7C-9788-41F6-AB2C-CD72C38FF828}"/>
              </a:ext>
            </a:extLst>
          </p:cNvPr>
          <p:cNvCxnSpPr/>
          <p:nvPr/>
        </p:nvCxnSpPr>
        <p:spPr>
          <a:xfrm>
            <a:off x="2067723" y="3572040"/>
            <a:ext cx="1217220" cy="0"/>
          </a:xfrm>
          <a:prstGeom prst="line">
            <a:avLst/>
          </a:prstGeom>
          <a:noFill/>
          <a:ln w="12700" cap="flat" cmpd="sng" algn="ctr">
            <a:solidFill>
              <a:srgbClr val="000000"/>
            </a:solidFill>
            <a:prstDash val="solid"/>
          </a:ln>
          <a:effectLst/>
        </p:spPr>
      </p:cxnSp>
      <p:graphicFrame>
        <p:nvGraphicFramePr>
          <p:cNvPr id="54" name="Table 53">
            <a:extLst>
              <a:ext uri="{FF2B5EF4-FFF2-40B4-BE49-F238E27FC236}">
                <a16:creationId xmlns:a16="http://schemas.microsoft.com/office/drawing/2014/main" id="{CF8D545B-A9A4-4A36-872E-D0ED2E833323}"/>
              </a:ext>
            </a:extLst>
          </p:cNvPr>
          <p:cNvGraphicFramePr>
            <a:graphicFrameLocks noGrp="1"/>
          </p:cNvGraphicFramePr>
          <p:nvPr>
            <p:extLst>
              <p:ext uri="{D42A27DB-BD31-4B8C-83A1-F6EECF244321}">
                <p14:modId xmlns:p14="http://schemas.microsoft.com/office/powerpoint/2010/main" val="289317825"/>
              </p:ext>
            </p:extLst>
          </p:nvPr>
        </p:nvGraphicFramePr>
        <p:xfrm>
          <a:off x="3284978" y="2188848"/>
          <a:ext cx="4522120" cy="1554480"/>
        </p:xfrm>
        <a:graphic>
          <a:graphicData uri="http://schemas.openxmlformats.org/drawingml/2006/table">
            <a:tbl>
              <a:tblPr firstRow="1" bandRow="1"/>
              <a:tblGrid>
                <a:gridCol w="3894948">
                  <a:extLst>
                    <a:ext uri="{9D8B030D-6E8A-4147-A177-3AD203B41FA5}">
                      <a16:colId xmlns:a16="http://schemas.microsoft.com/office/drawing/2014/main" val="20000"/>
                    </a:ext>
                  </a:extLst>
                </a:gridCol>
                <a:gridCol w="627172">
                  <a:extLst>
                    <a:ext uri="{9D8B030D-6E8A-4147-A177-3AD203B41FA5}">
                      <a16:colId xmlns:a16="http://schemas.microsoft.com/office/drawing/2014/main" val="20001"/>
                    </a:ext>
                  </a:extLst>
                </a:gridCol>
              </a:tblGrid>
              <a:tr h="159987">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n-lt"/>
                        </a:rPr>
                        <a:t>Franklin Rising Dividends Fund (Advisor Class)</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200" b="1" dirty="0">
                          <a:solidFill>
                            <a:schemeClr val="tx1"/>
                          </a:solidFill>
                          <a:latin typeface="+mn-lt"/>
                        </a:rPr>
                        <a:t>20%</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5998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latin typeface="+mn-lt"/>
                        </a:rPr>
                        <a:t>Franklin Adjustable</a:t>
                      </a:r>
                      <a:r>
                        <a:rPr lang="en-US" sz="1200" b="1" baseline="0" dirty="0">
                          <a:latin typeface="+mn-lt"/>
                        </a:rPr>
                        <a:t> U.S. Government Securities Fund (Advisor Class)</a:t>
                      </a:r>
                      <a:endParaRPr lang="en-US" sz="1200" b="1" dirty="0">
                        <a:latin typeface="+mn-lt"/>
                      </a:endParaRPr>
                    </a:p>
                  </a:txBody>
                  <a:tcPr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b="1" dirty="0">
                          <a:latin typeface="+mn-lt"/>
                        </a:rPr>
                        <a:t>20%</a:t>
                      </a:r>
                    </a:p>
                  </a:txBody>
                  <a:tcPr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998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latin typeface="+mn-lt"/>
                        </a:rPr>
                        <a:t>Franklin Income</a:t>
                      </a:r>
                      <a:r>
                        <a:rPr lang="en-US" sz="1200" b="1" baseline="0" dirty="0">
                          <a:latin typeface="+mn-lt"/>
                        </a:rPr>
                        <a:t> </a:t>
                      </a:r>
                      <a:r>
                        <a:rPr lang="en-US" sz="1200" b="1" dirty="0">
                          <a:latin typeface="+mn-lt"/>
                        </a:rPr>
                        <a:t>Fund (Advisor Class)</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b="1" dirty="0">
                          <a:latin typeface="+mn-lt"/>
                        </a:rPr>
                        <a:t>20%</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5998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latin typeface="+mn-lt"/>
                        </a:rPr>
                        <a:t>Franklin Mutual Global</a:t>
                      </a:r>
                      <a:r>
                        <a:rPr lang="en-US" sz="1200" b="1" baseline="0" dirty="0">
                          <a:latin typeface="+mn-lt"/>
                        </a:rPr>
                        <a:t> Discovery Fund (Class Z)</a:t>
                      </a:r>
                      <a:endParaRPr lang="en-US" sz="1200" b="1" dirty="0">
                        <a:latin typeface="+mn-lt"/>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b="1" dirty="0">
                          <a:latin typeface="+mn-lt"/>
                        </a:rPr>
                        <a:t>20%</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5998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latin typeface="+mn-lt"/>
                        </a:rPr>
                        <a:t>Templeton Global Bond</a:t>
                      </a:r>
                      <a:r>
                        <a:rPr lang="en-US" sz="1200" b="1" baseline="0" dirty="0">
                          <a:latin typeface="+mn-lt"/>
                        </a:rPr>
                        <a:t> </a:t>
                      </a:r>
                      <a:r>
                        <a:rPr lang="en-US" sz="1200" b="1" dirty="0">
                          <a:latin typeface="+mn-lt"/>
                        </a:rPr>
                        <a:t>Fund (Advisor Class)</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b="1" dirty="0">
                          <a:latin typeface="+mn-lt"/>
                        </a:rPr>
                        <a:t>20%</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55" name="TextBox 54">
            <a:extLst>
              <a:ext uri="{FF2B5EF4-FFF2-40B4-BE49-F238E27FC236}">
                <a16:creationId xmlns:a16="http://schemas.microsoft.com/office/drawing/2014/main" id="{9C9293E1-C102-4604-B34C-58E52798DAA1}"/>
              </a:ext>
            </a:extLst>
          </p:cNvPr>
          <p:cNvSpPr txBox="1"/>
          <p:nvPr/>
        </p:nvSpPr>
        <p:spPr>
          <a:xfrm>
            <a:off x="1048544" y="1471756"/>
            <a:ext cx="198426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rPr>
              <a:t>Asset Allocation</a:t>
            </a:r>
          </a:p>
        </p:txBody>
      </p:sp>
    </p:spTree>
    <p:extLst>
      <p:ext uri="{BB962C8B-B14F-4D97-AF65-F5344CB8AC3E}">
        <p14:creationId xmlns:p14="http://schemas.microsoft.com/office/powerpoint/2010/main" val="1535210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734F19-5FD1-4D96-A55E-7C486FE3B712}"/>
              </a:ext>
            </a:extLst>
          </p:cNvPr>
          <p:cNvSpPr>
            <a:spLocks noGrp="1"/>
          </p:cNvSpPr>
          <p:nvPr>
            <p:ph type="body" sz="quarter" idx="26"/>
          </p:nvPr>
        </p:nvSpPr>
        <p:spPr>
          <a:xfrm>
            <a:off x="274320" y="5286782"/>
            <a:ext cx="8595360" cy="1205458"/>
          </a:xfrm>
        </p:spPr>
        <p:txBody>
          <a:bodyPr/>
          <a:lstStyle/>
          <a:p>
            <a:pPr>
              <a:lnSpc>
                <a:spcPts val="1000"/>
              </a:lnSpc>
              <a:defRPr/>
            </a:pPr>
            <a:r>
              <a:rPr lang="en-US" b="1" spc="-20" dirty="0"/>
              <a:t>The results of such a withdrawal strategy could vary substantially depending on investment performance during the period the program is in effect. The rate or amount chosen for withdrawal determines the value remaining at the end of the period. In a period of declining market values, continued withdrawals could eventually exhaust the principal. This hypothetical performance includes reinvestment of dividends and capital gains, and assumes rebalancing to an equal allocation of each of the five funds on an annual basis. The figures represent performance of a hypothetical combined investment, are for illustrative purposes only, and assume the current initial sales charges.</a:t>
            </a:r>
          </a:p>
          <a:p>
            <a:pPr>
              <a:lnSpc>
                <a:spcPts val="1000"/>
              </a:lnSpc>
            </a:pPr>
            <a:r>
              <a:rPr lang="en-US" spc="-20" dirty="0"/>
              <a:t>Advisor Class/Class Z shares are only offered to certain eligible investors as stated in the prospectus. They are offered without sales charges or Rule 12b-1 fees. The fund offers multiple share classes, which are subject to different fees and expenses that will affect their performance. Please see the prospectus for details.</a:t>
            </a:r>
          </a:p>
          <a:p>
            <a:pPr>
              <a:lnSpc>
                <a:spcPts val="1000"/>
              </a:lnSpc>
            </a:pPr>
            <a:r>
              <a:rPr lang="en-US" spc="-20" dirty="0"/>
              <a:t>1. It’s important to note that the amounts withdrawn do not represent dividends or income, but, rather, the proceeds from the sale of shares. This illustration assumes sufficient shares are sold from the shareholder’s account at the time of each withdrawal to provide for the annual withdrawal amount. Investors participating in a systematic withdrawal plan should annually review with their financial advisor the results being obtained and the value of remaining shares. Based on this annual review, individuals can increase or decrease the amount of withdrawals, as appropriate.</a:t>
            </a:r>
            <a:endParaRPr lang="en-US" sz="1050" spc="-20" dirty="0"/>
          </a:p>
        </p:txBody>
      </p:sp>
      <p:sp>
        <p:nvSpPr>
          <p:cNvPr id="4" name="Slide Number Placeholder 3">
            <a:extLst>
              <a:ext uri="{FF2B5EF4-FFF2-40B4-BE49-F238E27FC236}">
                <a16:creationId xmlns:a16="http://schemas.microsoft.com/office/drawing/2014/main" id="{BC4A92C2-50CB-4A82-936D-2650437FB4A9}"/>
              </a:ext>
            </a:extLst>
          </p:cNvPr>
          <p:cNvSpPr>
            <a:spLocks noGrp="1"/>
          </p:cNvSpPr>
          <p:nvPr>
            <p:ph type="sldNum" sz="quarter" idx="10"/>
          </p:nvPr>
        </p:nvSpPr>
        <p:spPr/>
        <p:txBody>
          <a:bodyPr/>
          <a:lstStyle/>
          <a:p>
            <a:fld id="{8DEE4CCE-E124-4EEF-808B-DF88997C2318}" type="slidenum">
              <a:rPr lang="en-US" smtClean="0"/>
              <a:t>48</a:t>
            </a:fld>
            <a:endParaRPr lang="en-US" dirty="0"/>
          </a:p>
        </p:txBody>
      </p:sp>
      <p:sp>
        <p:nvSpPr>
          <p:cNvPr id="5" name="Title 4">
            <a:extLst>
              <a:ext uri="{FF2B5EF4-FFF2-40B4-BE49-F238E27FC236}">
                <a16:creationId xmlns:a16="http://schemas.microsoft.com/office/drawing/2014/main" id="{8DA9E9AB-4A7F-4D5A-BA27-D9A84AAA0009}"/>
              </a:ext>
            </a:extLst>
          </p:cNvPr>
          <p:cNvSpPr>
            <a:spLocks noGrp="1"/>
          </p:cNvSpPr>
          <p:nvPr>
            <p:ph type="title"/>
          </p:nvPr>
        </p:nvSpPr>
        <p:spPr/>
        <p:txBody>
          <a:bodyPr/>
          <a:lstStyle/>
          <a:p>
            <a:pPr>
              <a:spcAft>
                <a:spcPct val="0"/>
              </a:spcAft>
            </a:pPr>
            <a:r>
              <a:rPr lang="en-US" dirty="0">
                <a:ea typeface="Geneva" pitchFamily="32" charset="-128"/>
              </a:rPr>
              <a:t>Income for What’s Next: </a:t>
            </a:r>
          </a:p>
        </p:txBody>
      </p:sp>
      <p:sp>
        <p:nvSpPr>
          <p:cNvPr id="17" name="Text Placeholder 5">
            <a:extLst>
              <a:ext uri="{FF2B5EF4-FFF2-40B4-BE49-F238E27FC236}">
                <a16:creationId xmlns:a16="http://schemas.microsoft.com/office/drawing/2014/main" id="{BBCBE7E8-C1EA-48D7-998C-4C65D1909105}"/>
              </a:ext>
            </a:extLst>
          </p:cNvPr>
          <p:cNvSpPr txBox="1">
            <a:spLocks/>
          </p:cNvSpPr>
          <p:nvPr/>
        </p:nvSpPr>
        <p:spPr>
          <a:xfrm>
            <a:off x="274320" y="559308"/>
            <a:ext cx="6400800" cy="365760"/>
          </a:xfrm>
          <a:prstGeom prst="rect">
            <a:avLst/>
          </a:prstGeom>
        </p:spPr>
        <p:txBody>
          <a:bodyPr l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dirty="0"/>
              <a:t>Inflation-Smart Strategy </a:t>
            </a:r>
          </a:p>
        </p:txBody>
      </p:sp>
      <p:pic>
        <p:nvPicPr>
          <p:cNvPr id="15" name="Picture 14">
            <a:extLst>
              <a:ext uri="{FF2B5EF4-FFF2-40B4-BE49-F238E27FC236}">
                <a16:creationId xmlns:a16="http://schemas.microsoft.com/office/drawing/2014/main" id="{6586FC85-021C-45D9-ACC5-2E12DF0984F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885" t="13765" r="76230" b="17158"/>
          <a:stretch/>
        </p:blipFill>
        <p:spPr>
          <a:xfrm>
            <a:off x="7437352" y="3258880"/>
            <a:ext cx="239620" cy="1181100"/>
          </a:xfrm>
          <a:prstGeom prst="rect">
            <a:avLst/>
          </a:prstGeom>
          <a:noFill/>
          <a:ln>
            <a:noFill/>
          </a:ln>
        </p:spPr>
      </p:pic>
      <p:sp>
        <p:nvSpPr>
          <p:cNvPr id="16" name="Rectangle 15">
            <a:extLst>
              <a:ext uri="{FF2B5EF4-FFF2-40B4-BE49-F238E27FC236}">
                <a16:creationId xmlns:a16="http://schemas.microsoft.com/office/drawing/2014/main" id="{44681A82-C914-4FCC-B276-AA5C2720F241}"/>
              </a:ext>
            </a:extLst>
          </p:cNvPr>
          <p:cNvSpPr/>
          <p:nvPr/>
        </p:nvSpPr>
        <p:spPr>
          <a:xfrm>
            <a:off x="177287" y="1278154"/>
            <a:ext cx="7661275" cy="154285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200"/>
              </a:spcAft>
              <a:buClrTx/>
              <a:buSzTx/>
              <a:buFontTx/>
              <a:buNone/>
              <a:tabLst/>
              <a:defRPr/>
            </a:pPr>
            <a:r>
              <a:rPr kumimoji="0" lang="en-US" sz="1600" b="1" i="0" u="none" strike="noStrike" kern="0" cap="none" spc="0" normalizeH="0" baseline="0" noProof="0" dirty="0">
                <a:ln>
                  <a:noFill/>
                </a:ln>
                <a:solidFill>
                  <a:srgbClr val="000000"/>
                </a:solidFill>
                <a:effectLst/>
                <a:uLnTx/>
                <a:uFillTx/>
              </a:rPr>
              <a:t>Hypothetical Illustration: </a:t>
            </a:r>
            <a:br>
              <a:rPr kumimoji="0" lang="en-US" sz="1800" b="1" i="0" u="none" strike="noStrike" kern="0" cap="none" spc="0" normalizeH="0" baseline="0" noProof="0" dirty="0">
                <a:ln>
                  <a:noFill/>
                </a:ln>
                <a:solidFill>
                  <a:srgbClr val="000000"/>
                </a:solidFill>
                <a:effectLst/>
                <a:uLnTx/>
                <a:uFillTx/>
              </a:rPr>
            </a:br>
            <a:r>
              <a:rPr kumimoji="0" lang="en-US" sz="1600" b="0" i="0" u="none" strike="noStrike" kern="0" cap="none" spc="0" normalizeH="0" baseline="0" noProof="0" dirty="0">
                <a:ln>
                  <a:noFill/>
                </a:ln>
                <a:solidFill>
                  <a:srgbClr val="000000"/>
                </a:solidFill>
                <a:effectLst/>
                <a:uLnTx/>
                <a:uFillTx/>
              </a:rPr>
              <a:t>1</a:t>
            </a:r>
            <a:r>
              <a:rPr lang="en-US" sz="1600" kern="0" dirty="0">
                <a:solidFill>
                  <a:srgbClr val="000000"/>
                </a:solidFill>
              </a:rPr>
              <a:t>9</a:t>
            </a:r>
            <a:r>
              <a:rPr kumimoji="0" lang="en-US" sz="1600" b="0" i="0" u="none" strike="noStrike" kern="0" cap="none" spc="0" normalizeH="0" baseline="0" noProof="0" dirty="0">
                <a:ln>
                  <a:noFill/>
                </a:ln>
                <a:solidFill>
                  <a:srgbClr val="000000"/>
                </a:solidFill>
                <a:effectLst/>
                <a:uLnTx/>
                <a:uFillTx/>
              </a:rPr>
              <a:t> Years of Systematic and Increasing Withdrawals</a:t>
            </a:r>
            <a:r>
              <a:rPr kumimoji="0" lang="en-US" sz="1600" b="0" i="0" u="none" strike="noStrike" kern="0" cap="none" spc="0" normalizeH="0" baseline="30000" noProof="0" dirty="0">
                <a:ln>
                  <a:noFill/>
                </a:ln>
                <a:solidFill>
                  <a:srgbClr val="000000"/>
                </a:solidFill>
                <a:effectLst/>
                <a:uLnTx/>
                <a:uFillTx/>
              </a:rPr>
              <a:t>1</a:t>
            </a:r>
            <a:r>
              <a:rPr kumimoji="0" lang="en-US" sz="1600" b="0" i="0" u="none" strike="noStrike" kern="0" cap="none" spc="0" normalizeH="0" baseline="0" noProof="0" dirty="0">
                <a:ln>
                  <a:noFill/>
                </a:ln>
                <a:solidFill>
                  <a:srgbClr val="000000"/>
                </a:solidFill>
                <a:effectLst/>
                <a:uLnTx/>
                <a:uFillTx/>
              </a:rPr>
              <a:t> </a:t>
            </a:r>
          </a:p>
          <a:p>
            <a:pPr marL="0" marR="0" lvl="0" indent="0" defTabSz="914400" eaLnBrk="1" fontAlgn="auto" latinLnBrk="0" hangingPunct="1">
              <a:lnSpc>
                <a:spcPts val="1700"/>
              </a:lnSpc>
              <a:spcBef>
                <a:spcPts val="0"/>
              </a:spcBef>
              <a:spcAft>
                <a:spcPts val="600"/>
              </a:spcAft>
              <a:buClrTx/>
              <a:buSzTx/>
              <a:buFontTx/>
              <a:buNone/>
              <a:tabLst/>
              <a:defRPr/>
            </a:pPr>
            <a:r>
              <a:rPr kumimoji="0" lang="en-US" sz="1500" b="0" i="0" u="none" strike="noStrike" kern="0" cap="none" spc="0" normalizeH="0" baseline="0" noProof="0" dirty="0">
                <a:ln>
                  <a:noFill/>
                </a:ln>
                <a:solidFill>
                  <a:srgbClr val="000000"/>
                </a:solidFill>
                <a:effectLst/>
                <a:uLnTx/>
                <a:uFillTx/>
              </a:rPr>
              <a:t>January 1, 200</a:t>
            </a:r>
            <a:r>
              <a:rPr kumimoji="0" lang="pl-PL" sz="1500" b="0" i="0" u="none" strike="noStrike" kern="0" cap="none" spc="0" normalizeH="0" baseline="0" noProof="0" dirty="0">
                <a:ln>
                  <a:noFill/>
                </a:ln>
                <a:solidFill>
                  <a:srgbClr val="000000"/>
                </a:solidFill>
                <a:effectLst/>
                <a:uLnTx/>
                <a:uFillTx/>
              </a:rPr>
              <a:t>0</a:t>
            </a:r>
            <a:r>
              <a:rPr kumimoji="0" lang="en-US" sz="1500" b="0" i="0" u="none" strike="noStrike" kern="0" cap="none" spc="0" normalizeH="0" baseline="0" noProof="0" dirty="0">
                <a:ln>
                  <a:noFill/>
                </a:ln>
                <a:solidFill>
                  <a:srgbClr val="000000"/>
                </a:solidFill>
                <a:effectLst/>
                <a:uLnTx/>
                <a:uFillTx/>
              </a:rPr>
              <a:t>–December 31, 201</a:t>
            </a:r>
            <a:r>
              <a:rPr lang="en-US" sz="1500" kern="0" dirty="0">
                <a:solidFill>
                  <a:srgbClr val="000000"/>
                </a:solidFill>
              </a:rPr>
              <a:t>8</a:t>
            </a:r>
            <a:endParaRPr kumimoji="0" lang="en-US" sz="15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ts val="1700"/>
              </a:lnSpc>
              <a:spcBef>
                <a:spcPts val="0"/>
              </a:spcBef>
              <a:spcAft>
                <a:spcPts val="200"/>
              </a:spcAft>
              <a:buClrTx/>
              <a:buSzTx/>
              <a:buFontTx/>
              <a:buNone/>
              <a:tabLst/>
              <a:defRPr/>
            </a:pPr>
            <a:r>
              <a:rPr kumimoji="0" lang="en-US" sz="1300" b="0" i="0" u="none" strike="noStrike" kern="0" cap="none" spc="0" normalizeH="0" baseline="0" noProof="0" dirty="0">
                <a:ln>
                  <a:noFill/>
                </a:ln>
                <a:solidFill>
                  <a:srgbClr val="000000"/>
                </a:solidFill>
                <a:effectLst/>
                <a:uLnTx/>
                <a:uFillTx/>
              </a:rPr>
              <a:t>$450,000 Initial Investment (Advisor Class/Class Z)</a:t>
            </a:r>
            <a:br>
              <a:rPr kumimoji="0" lang="en-US" sz="1300" b="0" i="0" u="none" strike="noStrike" kern="0" cap="none" spc="0" normalizeH="0" baseline="0" noProof="0" dirty="0">
                <a:ln>
                  <a:noFill/>
                </a:ln>
                <a:solidFill>
                  <a:srgbClr val="000000"/>
                </a:solidFill>
                <a:effectLst/>
                <a:uLnTx/>
                <a:uFillTx/>
              </a:rPr>
            </a:br>
            <a:r>
              <a:rPr kumimoji="0" lang="en-US" sz="1300" b="0" i="0" u="none" strike="noStrike" kern="0" cap="none" spc="0" normalizeH="0" baseline="0" noProof="0" dirty="0">
                <a:ln>
                  <a:noFill/>
                </a:ln>
                <a:solidFill>
                  <a:srgbClr val="000000"/>
                </a:solidFill>
                <a:effectLst/>
                <a:uLnTx/>
                <a:uFillTx/>
              </a:rPr>
              <a:t>$20,250 First Year Withdrawal Amount (4.5% of Initial Investment), 3% Annual Increase </a:t>
            </a:r>
            <a:br>
              <a:rPr kumimoji="0" lang="en-US" sz="1300" b="0" i="0" u="none" strike="noStrike" kern="0" cap="none" spc="0" normalizeH="0" baseline="0" noProof="0" dirty="0">
                <a:ln>
                  <a:noFill/>
                </a:ln>
                <a:solidFill>
                  <a:srgbClr val="000000"/>
                </a:solidFill>
                <a:effectLst/>
                <a:uLnTx/>
                <a:uFillTx/>
              </a:rPr>
            </a:br>
            <a:r>
              <a:rPr kumimoji="0" lang="en-US" sz="1300" b="0" i="0" u="none" strike="noStrike" kern="0" cap="none" spc="0" normalizeH="0" baseline="0" noProof="0" dirty="0">
                <a:ln>
                  <a:noFill/>
                </a:ln>
                <a:solidFill>
                  <a:srgbClr val="000000"/>
                </a:solidFill>
                <a:effectLst/>
                <a:uLnTx/>
                <a:uFillTx/>
              </a:rPr>
              <a:t>in Withdrawal Amount, Rebalanced Annually, Reinvest Dividends and Capital Gains </a:t>
            </a:r>
          </a:p>
        </p:txBody>
      </p:sp>
      <p:sp>
        <p:nvSpPr>
          <p:cNvPr id="18" name="TextBox 17">
            <a:extLst>
              <a:ext uri="{FF2B5EF4-FFF2-40B4-BE49-F238E27FC236}">
                <a16:creationId xmlns:a16="http://schemas.microsoft.com/office/drawing/2014/main" id="{9371352C-8D87-4368-BDC6-33EA1900455A}"/>
              </a:ext>
            </a:extLst>
          </p:cNvPr>
          <p:cNvSpPr txBox="1"/>
          <p:nvPr/>
        </p:nvSpPr>
        <p:spPr>
          <a:xfrm>
            <a:off x="7631875" y="3228747"/>
            <a:ext cx="1374122" cy="12413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800"/>
              </a:spcAft>
              <a:buClrTx/>
              <a:buSzTx/>
              <a:buFontTx/>
              <a:buNone/>
              <a:tabLst/>
              <a:defRPr/>
            </a:pPr>
            <a:r>
              <a:rPr kumimoji="0" lang="en-US" sz="1800" b="1" i="0" u="none" strike="noStrike" kern="0" cap="none" spc="0" normalizeH="0" baseline="0" noProof="0" dirty="0">
                <a:ln>
                  <a:noFill/>
                </a:ln>
                <a:solidFill>
                  <a:srgbClr val="00A0DC"/>
                </a:solidFill>
                <a:effectLst/>
                <a:uLnTx/>
                <a:uFillTx/>
              </a:rPr>
              <a:t>$508,618</a:t>
            </a:r>
          </a:p>
          <a:p>
            <a:pPr marL="0" marR="0" lvl="0" indent="0" defTabSz="914400" eaLnBrk="1" fontAlgn="auto" latinLnBrk="0" hangingPunct="1">
              <a:lnSpc>
                <a:spcPts val="12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Narrow" panose="020B0606020202030204" pitchFamily="34" charset="0"/>
              </a:rPr>
              <a:t>TOTAL WITHDRAWALS</a:t>
            </a:r>
          </a:p>
          <a:p>
            <a:pPr marL="0" marR="0" lvl="0" indent="0" defTabSz="914400" eaLnBrk="1" fontAlgn="auto" latinLnBrk="0" hangingPunct="1">
              <a:lnSpc>
                <a:spcPts val="12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Narrow" panose="020B0606020202030204" pitchFamily="34" charset="0"/>
              </a:rPr>
              <a:t>Based on 19 years </a:t>
            </a:r>
            <a:br>
              <a:rPr kumimoji="0" lang="en-US" sz="1100" b="0" i="0" u="none" strike="noStrike" kern="0" cap="none" spc="0" normalizeH="0" baseline="0" noProof="0" dirty="0">
                <a:ln>
                  <a:noFill/>
                </a:ln>
                <a:solidFill>
                  <a:srgbClr val="000000"/>
                </a:solidFill>
                <a:effectLst/>
                <a:uLnTx/>
                <a:uFillTx/>
                <a:latin typeface="Arial Narrow" panose="020B0606020202030204" pitchFamily="34" charset="0"/>
              </a:rPr>
            </a:br>
            <a:r>
              <a:rPr kumimoji="0" lang="en-US" sz="1100" b="0" i="0" u="none" strike="noStrike" kern="0" cap="none" spc="0" normalizeH="0" baseline="0" noProof="0" dirty="0">
                <a:ln>
                  <a:noFill/>
                </a:ln>
                <a:solidFill>
                  <a:srgbClr val="000000"/>
                </a:solidFill>
                <a:effectLst/>
                <a:uLnTx/>
                <a:uFillTx/>
                <a:latin typeface="Arial Narrow" panose="020B0606020202030204" pitchFamily="34" charset="0"/>
              </a:rPr>
              <a:t>of systematic and increasing withdrawals</a:t>
            </a:r>
          </a:p>
        </p:txBody>
      </p:sp>
      <p:graphicFrame>
        <p:nvGraphicFramePr>
          <p:cNvPr id="19" name="Chart 18">
            <a:extLst>
              <a:ext uri="{FF2B5EF4-FFF2-40B4-BE49-F238E27FC236}">
                <a16:creationId xmlns:a16="http://schemas.microsoft.com/office/drawing/2014/main" id="{F25EB60E-1F74-4C13-967B-A961A0DB8BF4}"/>
              </a:ext>
            </a:extLst>
          </p:cNvPr>
          <p:cNvGraphicFramePr/>
          <p:nvPr>
            <p:extLst>
              <p:ext uri="{D42A27DB-BD31-4B8C-83A1-F6EECF244321}">
                <p14:modId xmlns:p14="http://schemas.microsoft.com/office/powerpoint/2010/main" val="2746499376"/>
              </p:ext>
            </p:extLst>
          </p:nvPr>
        </p:nvGraphicFramePr>
        <p:xfrm>
          <a:off x="449580" y="2667000"/>
          <a:ext cx="6987772" cy="2303500"/>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
            <a:extLst>
              <a:ext uri="{FF2B5EF4-FFF2-40B4-BE49-F238E27FC236}">
                <a16:creationId xmlns:a16="http://schemas.microsoft.com/office/drawing/2014/main" id="{27AED801-9897-400F-B05D-C228B806ED83}"/>
              </a:ext>
            </a:extLst>
          </p:cNvPr>
          <p:cNvSpPr txBox="1"/>
          <p:nvPr/>
        </p:nvSpPr>
        <p:spPr>
          <a:xfrm>
            <a:off x="3886200" y="4938715"/>
            <a:ext cx="310919" cy="215444"/>
          </a:xfrm>
          <a:prstGeom prst="rect">
            <a:avLst/>
          </a:prstGeom>
          <a:noFill/>
        </p:spPr>
        <p:txBody>
          <a:bodyPr wrap="none" lIns="0" tIns="0" rIns="0" bIns="0"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rgbClr val="000000"/>
                </a:solidFill>
                <a:latin typeface="Arial Narrow" panose="020B0606020202030204" pitchFamily="34" charset="0"/>
              </a:rPr>
              <a:t>Year</a:t>
            </a:r>
          </a:p>
        </p:txBody>
      </p:sp>
      <p:sp>
        <p:nvSpPr>
          <p:cNvPr id="21" name="TextBox 1">
            <a:extLst>
              <a:ext uri="{FF2B5EF4-FFF2-40B4-BE49-F238E27FC236}">
                <a16:creationId xmlns:a16="http://schemas.microsoft.com/office/drawing/2014/main" id="{784893EF-0206-4B28-92D9-2A31884C0A2E}"/>
              </a:ext>
            </a:extLst>
          </p:cNvPr>
          <p:cNvSpPr txBox="1"/>
          <p:nvPr/>
        </p:nvSpPr>
        <p:spPr>
          <a:xfrm rot="16200000">
            <a:off x="-472714" y="3565492"/>
            <a:ext cx="1676625" cy="33851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solidFill>
                  <a:srgbClr val="000000"/>
                </a:solidFill>
                <a:latin typeface="Arial Narrow" panose="020B0606020202030204" pitchFamily="34" charset="0"/>
              </a:rPr>
              <a:t>Withdrawals</a:t>
            </a:r>
          </a:p>
        </p:txBody>
      </p:sp>
    </p:spTree>
    <p:extLst>
      <p:ext uri="{BB962C8B-B14F-4D97-AF65-F5344CB8AC3E}">
        <p14:creationId xmlns:p14="http://schemas.microsoft.com/office/powerpoint/2010/main" val="156250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E2B799-FE90-469F-AA3D-E5340B40A573}"/>
              </a:ext>
            </a:extLst>
          </p:cNvPr>
          <p:cNvSpPr>
            <a:spLocks noGrp="1"/>
          </p:cNvSpPr>
          <p:nvPr>
            <p:ph type="body" sz="quarter" idx="26"/>
          </p:nvPr>
        </p:nvSpPr>
        <p:spPr>
          <a:xfrm>
            <a:off x="274320" y="6338352"/>
            <a:ext cx="8595360" cy="153888"/>
          </a:xfrm>
        </p:spPr>
        <p:txBody>
          <a:bodyPr/>
          <a:lstStyle/>
          <a:p>
            <a:r>
              <a:rPr lang="en-US" dirty="0"/>
              <a:t>1. The Franklin Templeton Retirement Income Strategies and Expectations (RISE) survey, 2018.</a:t>
            </a:r>
          </a:p>
        </p:txBody>
      </p:sp>
      <p:sp>
        <p:nvSpPr>
          <p:cNvPr id="4" name="Slide Number Placeholder 3">
            <a:extLst>
              <a:ext uri="{FF2B5EF4-FFF2-40B4-BE49-F238E27FC236}">
                <a16:creationId xmlns:a16="http://schemas.microsoft.com/office/drawing/2014/main" id="{AA377BB9-4A41-4B89-A7D6-94CAD63CD836}"/>
              </a:ext>
            </a:extLst>
          </p:cNvPr>
          <p:cNvSpPr>
            <a:spLocks noGrp="1"/>
          </p:cNvSpPr>
          <p:nvPr>
            <p:ph type="sldNum" sz="quarter" idx="10"/>
          </p:nvPr>
        </p:nvSpPr>
        <p:spPr/>
        <p:txBody>
          <a:bodyPr/>
          <a:lstStyle/>
          <a:p>
            <a:fld id="{8DEE4CCE-E124-4EEF-808B-DF88997C2318}" type="slidenum">
              <a:rPr lang="en-US" smtClean="0"/>
              <a:t>4</a:t>
            </a:fld>
            <a:endParaRPr lang="en-US" dirty="0"/>
          </a:p>
        </p:txBody>
      </p:sp>
      <p:sp>
        <p:nvSpPr>
          <p:cNvPr id="5" name="Title 4">
            <a:extLst>
              <a:ext uri="{FF2B5EF4-FFF2-40B4-BE49-F238E27FC236}">
                <a16:creationId xmlns:a16="http://schemas.microsoft.com/office/drawing/2014/main" id="{E2EE0F10-8F19-4334-A018-34C38D09444E}"/>
              </a:ext>
            </a:extLst>
          </p:cNvPr>
          <p:cNvSpPr>
            <a:spLocks noGrp="1"/>
          </p:cNvSpPr>
          <p:nvPr>
            <p:ph type="title"/>
          </p:nvPr>
        </p:nvSpPr>
        <p:spPr/>
        <p:txBody>
          <a:bodyPr/>
          <a:lstStyle/>
          <a:p>
            <a:r>
              <a:rPr lang="en-US" dirty="0">
                <a:solidFill>
                  <a:srgbClr val="005598"/>
                </a:solidFill>
              </a:rPr>
              <a:t>Retirement Realities</a:t>
            </a:r>
            <a:endParaRPr lang="en-US" dirty="0"/>
          </a:p>
        </p:txBody>
      </p:sp>
      <p:grpSp>
        <p:nvGrpSpPr>
          <p:cNvPr id="3" name="Group 2">
            <a:extLst>
              <a:ext uri="{FF2B5EF4-FFF2-40B4-BE49-F238E27FC236}">
                <a16:creationId xmlns:a16="http://schemas.microsoft.com/office/drawing/2014/main" id="{41EE80F6-3BB8-45CD-A67A-33218B97B434}"/>
              </a:ext>
            </a:extLst>
          </p:cNvPr>
          <p:cNvGrpSpPr/>
          <p:nvPr/>
        </p:nvGrpSpPr>
        <p:grpSpPr>
          <a:xfrm>
            <a:off x="937704" y="1603871"/>
            <a:ext cx="8101624" cy="2344683"/>
            <a:chOff x="937704" y="1603871"/>
            <a:chExt cx="8101624" cy="2344683"/>
          </a:xfrm>
        </p:grpSpPr>
        <p:sp>
          <p:nvSpPr>
            <p:cNvPr id="10" name="TextBox 9">
              <a:extLst>
                <a:ext uri="{FF2B5EF4-FFF2-40B4-BE49-F238E27FC236}">
                  <a16:creationId xmlns:a16="http://schemas.microsoft.com/office/drawing/2014/main" id="{8F08C6F6-C555-4E66-BFDE-65E4BC952EAB}"/>
                </a:ext>
              </a:extLst>
            </p:cNvPr>
            <p:cNvSpPr txBox="1"/>
            <p:nvPr/>
          </p:nvSpPr>
          <p:spPr>
            <a:xfrm>
              <a:off x="962133" y="3086780"/>
              <a:ext cx="8077195" cy="861774"/>
            </a:xfrm>
            <a:prstGeom prst="rect">
              <a:avLst/>
            </a:prstGeom>
            <a:noFill/>
          </p:spPr>
          <p:txBody>
            <a:bodyPr wrap="square" lIns="0" tIns="0" rIns="0" bIns="0" rtlCol="0">
              <a:spAutoFit/>
            </a:bodyPr>
            <a:lstStyle/>
            <a:p>
              <a:r>
                <a:rPr lang="en-US" sz="2800" dirty="0">
                  <a:solidFill>
                    <a:schemeClr val="tx1">
                      <a:lumMod val="65000"/>
                      <a:lumOff val="35000"/>
                    </a:schemeClr>
                  </a:solidFill>
                  <a:latin typeface="Arial" pitchFamily="34" charset="0"/>
                  <a:cs typeface="Arial" pitchFamily="34" charset="0"/>
                </a:rPr>
                <a:t>of retirees under age 65 retired due to </a:t>
              </a:r>
              <a:r>
                <a:rPr lang="en-US" sz="2800" b="1" dirty="0">
                  <a:solidFill>
                    <a:schemeClr val="tx1">
                      <a:lumMod val="65000"/>
                      <a:lumOff val="35000"/>
                    </a:schemeClr>
                  </a:solidFill>
                  <a:latin typeface="Arial" pitchFamily="34" charset="0"/>
                  <a:cs typeface="Arial" pitchFamily="34" charset="0"/>
                </a:rPr>
                <a:t>circumstances beyond their control</a:t>
              </a:r>
              <a:r>
                <a:rPr lang="en-US" sz="2800" dirty="0">
                  <a:solidFill>
                    <a:schemeClr val="tx1">
                      <a:lumMod val="65000"/>
                      <a:lumOff val="35000"/>
                    </a:schemeClr>
                  </a:solidFill>
                  <a:latin typeface="Arial" pitchFamily="34" charset="0"/>
                  <a:cs typeface="Arial" pitchFamily="34" charset="0"/>
                </a:rPr>
                <a:t>.</a:t>
              </a:r>
              <a:r>
                <a:rPr lang="en-US" sz="2800" baseline="30000" dirty="0">
                  <a:solidFill>
                    <a:schemeClr val="tx1">
                      <a:lumMod val="65000"/>
                      <a:lumOff val="35000"/>
                    </a:schemeClr>
                  </a:solidFill>
                  <a:latin typeface="Arial" pitchFamily="34" charset="0"/>
                  <a:cs typeface="Arial" pitchFamily="34" charset="0"/>
                </a:rPr>
                <a:t>1</a:t>
              </a:r>
            </a:p>
          </p:txBody>
        </p:sp>
        <p:sp>
          <p:nvSpPr>
            <p:cNvPr id="11" name="TextBox 10">
              <a:extLst>
                <a:ext uri="{FF2B5EF4-FFF2-40B4-BE49-F238E27FC236}">
                  <a16:creationId xmlns:a16="http://schemas.microsoft.com/office/drawing/2014/main" id="{17DED885-0DED-4600-AB46-E48D424A4408}"/>
                </a:ext>
              </a:extLst>
            </p:cNvPr>
            <p:cNvSpPr txBox="1"/>
            <p:nvPr/>
          </p:nvSpPr>
          <p:spPr>
            <a:xfrm>
              <a:off x="937704" y="1603871"/>
              <a:ext cx="3037344" cy="1615827"/>
            </a:xfrm>
            <a:prstGeom prst="rect">
              <a:avLst/>
            </a:prstGeom>
            <a:noFill/>
          </p:spPr>
          <p:txBody>
            <a:bodyPr wrap="square" lIns="0" tIns="0" rIns="0" bIns="0" rtlCol="0">
              <a:spAutoFit/>
            </a:bodyPr>
            <a:lstStyle/>
            <a:p>
              <a:r>
                <a:rPr lang="en-US" sz="10500" b="1" dirty="0">
                  <a:solidFill>
                    <a:srgbClr val="005598"/>
                  </a:solidFill>
                  <a:latin typeface="Arial" pitchFamily="34" charset="0"/>
                  <a:cs typeface="Arial" pitchFamily="34" charset="0"/>
                </a:rPr>
                <a:t>22</a:t>
              </a:r>
              <a:r>
                <a:rPr lang="en-US" sz="8000" b="1" dirty="0">
                  <a:solidFill>
                    <a:srgbClr val="005598"/>
                  </a:solidFill>
                  <a:latin typeface="Arial" pitchFamily="34" charset="0"/>
                  <a:cs typeface="Arial" pitchFamily="34" charset="0"/>
                </a:rPr>
                <a:t>%</a:t>
              </a:r>
              <a:endParaRPr lang="en-US" sz="8000" b="1" baseline="30000" dirty="0">
                <a:solidFill>
                  <a:srgbClr val="005598"/>
                </a:solidFill>
                <a:latin typeface="Arial" pitchFamily="34" charset="0"/>
                <a:cs typeface="Arial" pitchFamily="34" charset="0"/>
              </a:endParaRPr>
            </a:p>
          </p:txBody>
        </p:sp>
      </p:grpSp>
    </p:spTree>
    <p:extLst>
      <p:ext uri="{BB962C8B-B14F-4D97-AF65-F5344CB8AC3E}">
        <p14:creationId xmlns:p14="http://schemas.microsoft.com/office/powerpoint/2010/main" val="4204516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734F19-5FD1-4D96-A55E-7C486FE3B712}"/>
              </a:ext>
            </a:extLst>
          </p:cNvPr>
          <p:cNvSpPr>
            <a:spLocks noGrp="1"/>
          </p:cNvSpPr>
          <p:nvPr>
            <p:ph type="body" sz="quarter" idx="26"/>
          </p:nvPr>
        </p:nvSpPr>
        <p:spPr>
          <a:xfrm>
            <a:off x="274320" y="5415022"/>
            <a:ext cx="8595360" cy="1077218"/>
          </a:xfrm>
        </p:spPr>
        <p:txBody>
          <a:bodyPr/>
          <a:lstStyle/>
          <a:p>
            <a:pPr>
              <a:spcAft>
                <a:spcPts val="0"/>
              </a:spcAft>
            </a:pPr>
            <a:endParaRPr lang="en-US" sz="800" b="1" i="1" dirty="0"/>
          </a:p>
          <a:p>
            <a:pPr>
              <a:spcAft>
                <a:spcPts val="0"/>
              </a:spcAft>
            </a:pPr>
            <a:r>
              <a:rPr lang="en-US" sz="800" b="1" dirty="0"/>
              <a:t>Please note that this hypothetical investment does not take into account federal, state or municipal taxes. If taxes were taken into account, the hypothetical values shown would have been lower. Although this hypothetical illustration represents a 19-year period, a retirement period could last more than 20–30 years. Investing in a Franklin Templeton fund does not guarantee one’s retirement income needs will be met.</a:t>
            </a:r>
          </a:p>
          <a:p>
            <a:pPr>
              <a:spcAft>
                <a:spcPts val="0"/>
              </a:spcAft>
            </a:pPr>
            <a:r>
              <a:rPr lang="en-US" b="1" i="1" dirty="0"/>
              <a:t>Performance data represents past performance, which does not guarantee future results. </a:t>
            </a:r>
            <a:r>
              <a:rPr lang="en-US" i="1" dirty="0"/>
              <a:t>Current performance may differ from figures shown. The funds’ investment returns and principal values will change with market conditions, and investors may have a gain or a loss when they sell their shares. Please call Franklin Templeton Investments at (800) DIAL</a:t>
            </a:r>
            <a:r>
              <a:rPr lang="pl-PL" i="1" dirty="0"/>
              <a:t> </a:t>
            </a:r>
            <a:r>
              <a:rPr lang="en-US" i="1" dirty="0"/>
              <a:t>BEN/</a:t>
            </a:r>
            <a:r>
              <a:rPr lang="pl-PL" i="1" dirty="0"/>
              <a:t> </a:t>
            </a:r>
            <a:r>
              <a:rPr lang="en-US" i="1" dirty="0"/>
              <a:t>342-5236 or visit franklintempleton.com for each fund’s most recent month-end performance.</a:t>
            </a:r>
          </a:p>
          <a:p>
            <a:pPr>
              <a:spcAft>
                <a:spcPts val="0"/>
              </a:spcAft>
            </a:pPr>
            <a:r>
              <a:rPr lang="en-US" sz="800" dirty="0"/>
              <a:t>1. This hypothetical performance includes reinvestment of dividends and capital gains, and assumes rebalancing to an equal allocation of each of the five funds on an annual basis. The figures represent performance of a hypothetical combined investment, and are for illustrative purposes only.</a:t>
            </a:r>
          </a:p>
        </p:txBody>
      </p:sp>
      <p:sp>
        <p:nvSpPr>
          <p:cNvPr id="4" name="Slide Number Placeholder 3">
            <a:extLst>
              <a:ext uri="{FF2B5EF4-FFF2-40B4-BE49-F238E27FC236}">
                <a16:creationId xmlns:a16="http://schemas.microsoft.com/office/drawing/2014/main" id="{BC4A92C2-50CB-4A82-936D-2650437FB4A9}"/>
              </a:ext>
            </a:extLst>
          </p:cNvPr>
          <p:cNvSpPr>
            <a:spLocks noGrp="1"/>
          </p:cNvSpPr>
          <p:nvPr>
            <p:ph type="sldNum" sz="quarter" idx="10"/>
          </p:nvPr>
        </p:nvSpPr>
        <p:spPr/>
        <p:txBody>
          <a:bodyPr/>
          <a:lstStyle/>
          <a:p>
            <a:fld id="{8DEE4CCE-E124-4EEF-808B-DF88997C2318}" type="slidenum">
              <a:rPr lang="en-US" smtClean="0"/>
              <a:t>49</a:t>
            </a:fld>
            <a:endParaRPr lang="en-US" dirty="0"/>
          </a:p>
        </p:txBody>
      </p:sp>
      <p:sp>
        <p:nvSpPr>
          <p:cNvPr id="5" name="Title 4">
            <a:extLst>
              <a:ext uri="{FF2B5EF4-FFF2-40B4-BE49-F238E27FC236}">
                <a16:creationId xmlns:a16="http://schemas.microsoft.com/office/drawing/2014/main" id="{8DA9E9AB-4A7F-4D5A-BA27-D9A84AAA0009}"/>
              </a:ext>
            </a:extLst>
          </p:cNvPr>
          <p:cNvSpPr>
            <a:spLocks noGrp="1"/>
          </p:cNvSpPr>
          <p:nvPr>
            <p:ph type="title"/>
          </p:nvPr>
        </p:nvSpPr>
        <p:spPr/>
        <p:txBody>
          <a:bodyPr/>
          <a:lstStyle/>
          <a:p>
            <a:pPr>
              <a:spcAft>
                <a:spcPct val="0"/>
              </a:spcAft>
            </a:pPr>
            <a:r>
              <a:rPr lang="en-US" dirty="0">
                <a:ea typeface="Geneva" pitchFamily="32" charset="-128"/>
              </a:rPr>
              <a:t>Income for What’s Next: </a:t>
            </a:r>
          </a:p>
        </p:txBody>
      </p:sp>
      <p:sp>
        <p:nvSpPr>
          <p:cNvPr id="17" name="Text Placeholder 5">
            <a:extLst>
              <a:ext uri="{FF2B5EF4-FFF2-40B4-BE49-F238E27FC236}">
                <a16:creationId xmlns:a16="http://schemas.microsoft.com/office/drawing/2014/main" id="{BBCBE7E8-C1EA-48D7-998C-4C65D1909105}"/>
              </a:ext>
            </a:extLst>
          </p:cNvPr>
          <p:cNvSpPr txBox="1">
            <a:spLocks/>
          </p:cNvSpPr>
          <p:nvPr/>
        </p:nvSpPr>
        <p:spPr>
          <a:xfrm>
            <a:off x="274320" y="559308"/>
            <a:ext cx="6400800" cy="365760"/>
          </a:xfrm>
          <a:prstGeom prst="rect">
            <a:avLst/>
          </a:prstGeom>
        </p:spPr>
        <p:txBody>
          <a:bodyPr l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dirty="0"/>
              <a:t>Inflation-Smart Strategy </a:t>
            </a:r>
          </a:p>
        </p:txBody>
      </p:sp>
      <p:sp>
        <p:nvSpPr>
          <p:cNvPr id="12" name="TextBox 11">
            <a:extLst>
              <a:ext uri="{FF2B5EF4-FFF2-40B4-BE49-F238E27FC236}">
                <a16:creationId xmlns:a16="http://schemas.microsoft.com/office/drawing/2014/main" id="{43CB415C-5940-4AA4-859D-3A210781E5DB}"/>
              </a:ext>
            </a:extLst>
          </p:cNvPr>
          <p:cNvSpPr txBox="1"/>
          <p:nvPr/>
        </p:nvSpPr>
        <p:spPr>
          <a:xfrm>
            <a:off x="7469057" y="2654994"/>
            <a:ext cx="1267510" cy="10874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800"/>
              </a:spcAft>
              <a:buClrTx/>
              <a:buSzTx/>
              <a:buFontTx/>
              <a:buNone/>
              <a:tabLst/>
              <a:defRPr/>
            </a:pPr>
            <a:r>
              <a:rPr kumimoji="0" lang="en-US" sz="1800" b="1" i="0" u="none" strike="noStrike" kern="0" cap="none" spc="0" normalizeH="0" baseline="0" noProof="0" dirty="0">
                <a:ln>
                  <a:noFill/>
                </a:ln>
                <a:solidFill>
                  <a:srgbClr val="00A0DC"/>
                </a:solidFill>
                <a:effectLst/>
                <a:uLnTx/>
                <a:uFillTx/>
              </a:rPr>
              <a:t>$756,574</a:t>
            </a:r>
          </a:p>
          <a:p>
            <a:pPr marL="0" marR="0" lvl="0" indent="0" defTabSz="914400" eaLnBrk="1" fontAlgn="auto" latinLnBrk="0" hangingPunct="1">
              <a:lnSpc>
                <a:spcPts val="12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Narrow" panose="020B0606020202030204" pitchFamily="34" charset="0"/>
              </a:rPr>
              <a:t>ENDING PORTFOLIO VALUE–ADVISOR CLASS/CLASS Z</a:t>
            </a:r>
          </a:p>
        </p:txBody>
      </p:sp>
      <p:pic>
        <p:nvPicPr>
          <p:cNvPr id="13" name="Picture 12">
            <a:extLst>
              <a:ext uri="{FF2B5EF4-FFF2-40B4-BE49-F238E27FC236}">
                <a16:creationId xmlns:a16="http://schemas.microsoft.com/office/drawing/2014/main" id="{3EED9A46-042C-4562-B66C-3B0E2AE3595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778" r="76444"/>
          <a:stretch/>
        </p:blipFill>
        <p:spPr>
          <a:xfrm>
            <a:off x="7290156" y="2555341"/>
            <a:ext cx="220952" cy="1320116"/>
          </a:xfrm>
          <a:prstGeom prst="rect">
            <a:avLst/>
          </a:prstGeom>
          <a:noFill/>
          <a:ln>
            <a:noFill/>
          </a:ln>
        </p:spPr>
      </p:pic>
      <p:sp>
        <p:nvSpPr>
          <p:cNvPr id="14" name="Rectangle 13">
            <a:extLst>
              <a:ext uri="{FF2B5EF4-FFF2-40B4-BE49-F238E27FC236}">
                <a16:creationId xmlns:a16="http://schemas.microsoft.com/office/drawing/2014/main" id="{151C4D5C-29FB-4C3A-8BCA-E4CD5B3F8C01}"/>
              </a:ext>
            </a:extLst>
          </p:cNvPr>
          <p:cNvSpPr/>
          <p:nvPr/>
        </p:nvSpPr>
        <p:spPr>
          <a:xfrm>
            <a:off x="220479" y="2003514"/>
            <a:ext cx="8483784" cy="56938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rPr>
              <a:t>Hypothetical Illustration: </a:t>
            </a:r>
            <a:r>
              <a:rPr kumimoji="0" lang="en-US" sz="1600" b="0" i="0" u="none" strike="noStrike" kern="0" cap="none" spc="0" normalizeH="0" baseline="0" noProof="0" dirty="0">
                <a:ln>
                  <a:noFill/>
                </a:ln>
                <a:solidFill>
                  <a:srgbClr val="000000"/>
                </a:solidFill>
                <a:effectLst/>
                <a:uLnTx/>
                <a:uFillTx/>
              </a:rPr>
              <a:t>Account Value after $508,618 of Withdrawals</a:t>
            </a:r>
            <a:r>
              <a:rPr kumimoji="0" lang="en-US" sz="1600" b="0" i="0" u="none" strike="noStrike" kern="0" cap="none" spc="0" normalizeH="0" baseline="30000" noProof="0" dirty="0">
                <a:ln>
                  <a:noFill/>
                </a:ln>
                <a:solidFill>
                  <a:srgbClr val="000000"/>
                </a:solidFill>
                <a:effectLst/>
                <a:uLnTx/>
                <a:uFillTx/>
              </a:rPr>
              <a:t>1</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000000"/>
                </a:solidFill>
                <a:effectLst/>
                <a:uLnTx/>
                <a:uFillTx/>
              </a:rPr>
              <a:t>(Advisor Class/Class Z)</a:t>
            </a:r>
          </a:p>
        </p:txBody>
      </p:sp>
      <p:graphicFrame>
        <p:nvGraphicFramePr>
          <p:cNvPr id="22" name="Chart 21">
            <a:extLst>
              <a:ext uri="{FF2B5EF4-FFF2-40B4-BE49-F238E27FC236}">
                <a16:creationId xmlns:a16="http://schemas.microsoft.com/office/drawing/2014/main" id="{188D0F9F-CC18-45B9-89C6-48D61CDF3BDB}"/>
              </a:ext>
            </a:extLst>
          </p:cNvPr>
          <p:cNvGraphicFramePr/>
          <p:nvPr>
            <p:extLst>
              <p:ext uri="{D42A27DB-BD31-4B8C-83A1-F6EECF244321}">
                <p14:modId xmlns:p14="http://schemas.microsoft.com/office/powerpoint/2010/main" val="1305288705"/>
              </p:ext>
            </p:extLst>
          </p:nvPr>
        </p:nvGraphicFramePr>
        <p:xfrm>
          <a:off x="220478" y="2819400"/>
          <a:ext cx="7037373" cy="2072640"/>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Box 1">
            <a:extLst>
              <a:ext uri="{FF2B5EF4-FFF2-40B4-BE49-F238E27FC236}">
                <a16:creationId xmlns:a16="http://schemas.microsoft.com/office/drawing/2014/main" id="{569D290F-842E-4333-91A5-20FD83F80DDE}"/>
              </a:ext>
            </a:extLst>
          </p:cNvPr>
          <p:cNvSpPr txBox="1"/>
          <p:nvPr/>
        </p:nvSpPr>
        <p:spPr>
          <a:xfrm rot="16200000">
            <a:off x="-288362" y="3356964"/>
            <a:ext cx="1359995" cy="30776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rgbClr val="000000"/>
                </a:solidFill>
                <a:latin typeface="Arial Narrow" panose="020B0606020202030204" pitchFamily="34" charset="0"/>
              </a:rPr>
              <a:t>Account Value</a:t>
            </a:r>
          </a:p>
        </p:txBody>
      </p:sp>
      <p:sp>
        <p:nvSpPr>
          <p:cNvPr id="24" name="TextBox 1">
            <a:extLst>
              <a:ext uri="{FF2B5EF4-FFF2-40B4-BE49-F238E27FC236}">
                <a16:creationId xmlns:a16="http://schemas.microsoft.com/office/drawing/2014/main" id="{654540BB-BBAA-40EF-87B3-0B491D2CE39A}"/>
              </a:ext>
            </a:extLst>
          </p:cNvPr>
          <p:cNvSpPr txBox="1"/>
          <p:nvPr/>
        </p:nvSpPr>
        <p:spPr>
          <a:xfrm>
            <a:off x="3897782" y="4829596"/>
            <a:ext cx="503629" cy="307768"/>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rgbClr val="000000"/>
                </a:solidFill>
                <a:latin typeface="Arial Narrow" panose="020B0606020202030204" pitchFamily="34" charset="0"/>
              </a:rPr>
              <a:t>Year</a:t>
            </a:r>
          </a:p>
        </p:txBody>
      </p:sp>
      <p:sp>
        <p:nvSpPr>
          <p:cNvPr id="25" name="Rectangle 24">
            <a:extLst>
              <a:ext uri="{FF2B5EF4-FFF2-40B4-BE49-F238E27FC236}">
                <a16:creationId xmlns:a16="http://schemas.microsoft.com/office/drawing/2014/main" id="{75183360-2F9D-4B1C-AD77-189A3D01CC0F}"/>
              </a:ext>
            </a:extLst>
          </p:cNvPr>
          <p:cNvSpPr/>
          <p:nvPr/>
        </p:nvSpPr>
        <p:spPr>
          <a:xfrm>
            <a:off x="215614" y="1263050"/>
            <a:ext cx="7838811" cy="707886"/>
          </a:xfrm>
          <a:prstGeom prst="rect">
            <a:avLst/>
          </a:prstGeom>
        </p:spPr>
        <p:txBody>
          <a:bodyPr wrap="square">
            <a:spAutoFit/>
          </a:bodyPr>
          <a:lstStyle/>
          <a:p>
            <a:pPr>
              <a:lnSpc>
                <a:spcPts val="1600"/>
              </a:lnSpc>
            </a:pPr>
            <a:r>
              <a:rPr lang="en-US" sz="1500" dirty="0"/>
              <a:t>The Inflation-Smart Strategy has a relatively moderate level of risk in seeking to support </a:t>
            </a:r>
            <a:br>
              <a:rPr lang="en-US" sz="1500" dirty="0"/>
            </a:br>
            <a:r>
              <a:rPr lang="en-US" sz="1500" dirty="0"/>
              <a:t>an annual withdrawal strategy to address anticipated, inflation-sensitive</a:t>
            </a:r>
            <a:r>
              <a:rPr lang="en-US" sz="1500" baseline="0" dirty="0"/>
              <a:t> </a:t>
            </a:r>
            <a:r>
              <a:rPr lang="en-US" sz="1500" dirty="0"/>
              <a:t>income needs. </a:t>
            </a:r>
            <a:br>
              <a:rPr lang="en-US" sz="1500" dirty="0"/>
            </a:br>
            <a:r>
              <a:rPr lang="en-US" sz="1500" dirty="0"/>
              <a:t>It uses a portfolio of five funds that is diversified across multiple asset classes.</a:t>
            </a:r>
          </a:p>
        </p:txBody>
      </p:sp>
    </p:spTree>
    <p:extLst>
      <p:ext uri="{BB962C8B-B14F-4D97-AF65-F5344CB8AC3E}">
        <p14:creationId xmlns:p14="http://schemas.microsoft.com/office/powerpoint/2010/main" val="2387290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01783B-3049-40C5-B3FD-0921CC6A6326}"/>
              </a:ext>
            </a:extLst>
          </p:cNvPr>
          <p:cNvSpPr>
            <a:spLocks noGrp="1"/>
          </p:cNvSpPr>
          <p:nvPr>
            <p:ph type="body" sz="quarter" idx="26"/>
          </p:nvPr>
        </p:nvSpPr>
        <p:spPr>
          <a:xfrm>
            <a:off x="256307" y="5005244"/>
            <a:ext cx="8595360" cy="1705595"/>
          </a:xfrm>
        </p:spPr>
        <p:txBody>
          <a:bodyPr/>
          <a:lstStyle/>
          <a:p>
            <a:r>
              <a:rPr lang="en-US" sz="650" spc="-20" dirty="0"/>
              <a:t>1. These funds offer other share classes, subject to different fees and expenses that will affect their performance.</a:t>
            </a:r>
          </a:p>
          <a:p>
            <a:r>
              <a:rPr lang="en-US" sz="650" spc="-20" dirty="0"/>
              <a:t>2. Effective 10/3/05, the fund began offering Advisor Class Shares. For periods prior to the fund’s Advisor Class inception date, a restated figure is used based on the fund’s oldest share class, Class A performance, excluding the effect of Class A’s maximum initial sales charge but reflecting the effect of the Class A Rule 12b-1 fees; and for periods after the fund’s Advisor Class inception date, actual Advisor Class performance is used, reflecting all charges and fees applicable to that class. </a:t>
            </a:r>
          </a:p>
          <a:p>
            <a:r>
              <a:rPr lang="en-US" sz="650" spc="-20" dirty="0"/>
              <a:t>3. Prior to 9/10/18, these shares were offered at a higher initial sales charge of 5.75%; thus actual returns would have differed.  Total returns with sales charges have been restated to reflect the current maximum initial sales charge of 5.50%. Prior to 8/3/98, fund shares were offered at a lower initial sales charge; thus, actual returns may have differed.</a:t>
            </a:r>
          </a:p>
          <a:p>
            <a:r>
              <a:rPr lang="en-US" sz="650" spc="-20" dirty="0"/>
              <a:t>4. The fund’s 30-day standardized yield is calculated over a trailing 30-day period using the yield to maturity on bonds and/or the dividends accrued on stocks. It may not equal the fund’s actual income distribution rate, which reflects the fund’s past dividends paid to shareholders. </a:t>
            </a:r>
          </a:p>
          <a:p>
            <a:r>
              <a:rPr lang="en-US" sz="650" spc="-20" dirty="0"/>
              <a:t>5. Effective 5/15/08, the fund began offering Advisor Class Shares. For periods prior to the fund’s Advisor Class inception date, a restated figure is used based on the fund’s oldest share class, Class A performance, excluding the effect of Class A’s maximum initial sales charge but reflecting the effect of the Class A Rule 12b-1 fees; and for periods after the fund’s Advisor Class inception date, actual Advisor Class performance is used, reflecting all charges and fees applicable to that class. </a:t>
            </a:r>
          </a:p>
          <a:p>
            <a:r>
              <a:rPr lang="en-US" sz="650" spc="-20" dirty="0"/>
              <a:t>6. The fund has a fee waiver associated with any investment it makes in a Franklin Templeton money fund and/or other Franklin Templeton fund, contractually guaranteed through February 28, 2019. Fund investment results reflect the fee waiver; without this waiver, the results would have been lower.</a:t>
            </a:r>
          </a:p>
          <a:p>
            <a:r>
              <a:rPr lang="en-US" sz="650" spc="-20" dirty="0"/>
              <a:t>7. Effective 12/31/96, the fund began offering Advisor Class shares. For periods prior to the fund’s Advisor Class inception date, a restated figure is used based on the fund’s oldest share class, Class A1 performance, excluding the effect of Class A1’s maximum initial sales charge but reflecting the effect of the Class A1 Rule 12b-1 fees; and for periods after the fund’s Advisor Class inception date, actual Advisor Class performance is used, reflecting all charges and fees applicable to that class.</a:t>
            </a:r>
          </a:p>
          <a:p>
            <a:r>
              <a:rPr lang="en-US" sz="650" spc="-20" dirty="0"/>
              <a:t>8. Effective 9/10/18 Class A shares closed to new investors, were renamed Class A1 shares, and a new Class A share with a different expense structure became available.  Class A performance shown has been calculated as follows: (a) for periods prior to 9/10/18, a restated figure is used based on the fund's Class A1 performance and including any Rule 12b-1 rate differential as exists between Class A1 and Class A; and (b) for periods after 9/10/18, actual Class A performance is used, reflecting all charges and fees applicable to that class. Effective 5/1/94, the fund implemented a Rule 12b-1 plan, which affects subsequent performance.</a:t>
            </a:r>
          </a:p>
          <a:p>
            <a:r>
              <a:rPr lang="en-US" sz="650" spc="-20" dirty="0"/>
              <a:t>9. The fund has a fee waiver associated with any investment it makes in a Franklin Templeton money fund and/or other Franklin Templeton fund, contractually guaranteed through January 31, 2019. Fund investment results reflect the fee waiver; without this waiver, the results would have been lower.</a:t>
            </a:r>
          </a:p>
        </p:txBody>
      </p:sp>
      <p:sp>
        <p:nvSpPr>
          <p:cNvPr id="4" name="Slide Number Placeholder 3">
            <a:extLst>
              <a:ext uri="{FF2B5EF4-FFF2-40B4-BE49-F238E27FC236}">
                <a16:creationId xmlns:a16="http://schemas.microsoft.com/office/drawing/2014/main" id="{EE49C3D8-9197-4746-A236-BC8B28987750}"/>
              </a:ext>
            </a:extLst>
          </p:cNvPr>
          <p:cNvSpPr>
            <a:spLocks noGrp="1"/>
          </p:cNvSpPr>
          <p:nvPr>
            <p:ph type="sldNum" sz="quarter" idx="10"/>
          </p:nvPr>
        </p:nvSpPr>
        <p:spPr/>
        <p:txBody>
          <a:bodyPr/>
          <a:lstStyle/>
          <a:p>
            <a:fld id="{8DEE4CCE-E124-4EEF-808B-DF88997C2318}" type="slidenum">
              <a:rPr lang="en-US" smtClean="0"/>
              <a:t>50</a:t>
            </a:fld>
            <a:endParaRPr lang="en-US" dirty="0"/>
          </a:p>
        </p:txBody>
      </p:sp>
      <p:sp>
        <p:nvSpPr>
          <p:cNvPr id="5" name="Title 4">
            <a:extLst>
              <a:ext uri="{FF2B5EF4-FFF2-40B4-BE49-F238E27FC236}">
                <a16:creationId xmlns:a16="http://schemas.microsoft.com/office/drawing/2014/main" id="{6C710C3D-B746-4587-9C98-BAF7126CD9CE}"/>
              </a:ext>
            </a:extLst>
          </p:cNvPr>
          <p:cNvSpPr>
            <a:spLocks noGrp="1"/>
          </p:cNvSpPr>
          <p:nvPr>
            <p:ph type="title"/>
          </p:nvPr>
        </p:nvSpPr>
        <p:spPr/>
        <p:txBody>
          <a:bodyPr/>
          <a:lstStyle/>
          <a:p>
            <a:r>
              <a:rPr lang="en-US" dirty="0"/>
              <a:t>Fund Performance</a:t>
            </a:r>
            <a:r>
              <a:rPr lang="en-US" baseline="30000" dirty="0"/>
              <a:t>1</a:t>
            </a:r>
            <a:endParaRPr lang="en-US" dirty="0"/>
          </a:p>
        </p:txBody>
      </p:sp>
      <p:sp>
        <p:nvSpPr>
          <p:cNvPr id="6" name="Text Placeholder 5">
            <a:extLst>
              <a:ext uri="{FF2B5EF4-FFF2-40B4-BE49-F238E27FC236}">
                <a16:creationId xmlns:a16="http://schemas.microsoft.com/office/drawing/2014/main" id="{9369692C-D9DF-457E-8216-F3F35EAD6FD7}"/>
              </a:ext>
            </a:extLst>
          </p:cNvPr>
          <p:cNvSpPr>
            <a:spLocks noGrp="1"/>
          </p:cNvSpPr>
          <p:nvPr>
            <p:ph type="body" sz="quarter" idx="31"/>
          </p:nvPr>
        </p:nvSpPr>
        <p:spPr/>
        <p:txBody>
          <a:bodyPr/>
          <a:lstStyle/>
          <a:p>
            <a:r>
              <a:rPr lang="pl-PL" dirty="0"/>
              <a:t>Periods ended </a:t>
            </a:r>
            <a:r>
              <a:rPr lang="en-US" dirty="0"/>
              <a:t>December 31</a:t>
            </a:r>
            <a:r>
              <a:rPr lang="pl-PL" dirty="0"/>
              <a:t>, 2018</a:t>
            </a:r>
          </a:p>
        </p:txBody>
      </p:sp>
      <p:graphicFrame>
        <p:nvGraphicFramePr>
          <p:cNvPr id="7" name="Table 6">
            <a:extLst>
              <a:ext uri="{FF2B5EF4-FFF2-40B4-BE49-F238E27FC236}">
                <a16:creationId xmlns:a16="http://schemas.microsoft.com/office/drawing/2014/main" id="{6949076B-D58E-4888-87DE-FE8E97484207}"/>
              </a:ext>
            </a:extLst>
          </p:cNvPr>
          <p:cNvGraphicFramePr>
            <a:graphicFrameLocks noGrp="1"/>
          </p:cNvGraphicFramePr>
          <p:nvPr>
            <p:extLst>
              <p:ext uri="{D42A27DB-BD31-4B8C-83A1-F6EECF244321}">
                <p14:modId xmlns:p14="http://schemas.microsoft.com/office/powerpoint/2010/main" val="2415706098"/>
              </p:ext>
            </p:extLst>
          </p:nvPr>
        </p:nvGraphicFramePr>
        <p:xfrm>
          <a:off x="176784" y="963554"/>
          <a:ext cx="3381757" cy="3110994"/>
        </p:xfrm>
        <a:graphic>
          <a:graphicData uri="http://schemas.openxmlformats.org/drawingml/2006/table">
            <a:tbl>
              <a:tblPr firstRow="1" bandRow="1"/>
              <a:tblGrid>
                <a:gridCol w="931300">
                  <a:extLst>
                    <a:ext uri="{9D8B030D-6E8A-4147-A177-3AD203B41FA5}">
                      <a16:colId xmlns:a16="http://schemas.microsoft.com/office/drawing/2014/main" val="20000"/>
                    </a:ext>
                  </a:extLst>
                </a:gridCol>
                <a:gridCol w="748455">
                  <a:extLst>
                    <a:ext uri="{9D8B030D-6E8A-4147-A177-3AD203B41FA5}">
                      <a16:colId xmlns:a16="http://schemas.microsoft.com/office/drawing/2014/main" val="20001"/>
                    </a:ext>
                  </a:extLst>
                </a:gridCol>
                <a:gridCol w="887510">
                  <a:extLst>
                    <a:ext uri="{9D8B030D-6E8A-4147-A177-3AD203B41FA5}">
                      <a16:colId xmlns:a16="http://schemas.microsoft.com/office/drawing/2014/main" val="20002"/>
                    </a:ext>
                  </a:extLst>
                </a:gridCol>
                <a:gridCol w="814492">
                  <a:extLst>
                    <a:ext uri="{9D8B030D-6E8A-4147-A177-3AD203B41FA5}">
                      <a16:colId xmlns:a16="http://schemas.microsoft.com/office/drawing/2014/main" val="20003"/>
                    </a:ext>
                  </a:extLst>
                </a:gridCol>
              </a:tblGrid>
              <a:tr h="120432">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000" cap="none" spc="-30" normalizeH="0" baseline="30000" noProof="0" dirty="0">
                        <a:ln>
                          <a:noFill/>
                        </a:ln>
                        <a:solidFill>
                          <a:srgbClr val="005598"/>
                        </a:solidFill>
                        <a:effectLst/>
                        <a:uLnTx/>
                        <a:uFillTx/>
                        <a:latin typeface="+mn-lt"/>
                        <a:ea typeface="+mn-ea"/>
                        <a:cs typeface="+mn-cs"/>
                      </a:endParaRPr>
                    </a:p>
                  </a:txBody>
                  <a:tcPr marL="0" marR="0" marT="0" marB="0">
                    <a:lnL w="12700" cap="flat" cmpd="sng" algn="ctr">
                      <a:solidFill>
                        <a:srgbClr val="FFFFFF"/>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US" sz="750" b="1" i="0" u="none" strike="noStrike" kern="1000" cap="none" spc="20" normalizeH="0" baseline="0" noProof="0" dirty="0">
                          <a:ln>
                            <a:noFill/>
                          </a:ln>
                          <a:solidFill>
                            <a:srgbClr val="005598"/>
                          </a:solidFill>
                          <a:effectLst/>
                          <a:uLnTx/>
                          <a:uFillTx/>
                          <a:latin typeface="Arial" charset="0"/>
                          <a:ea typeface="ＭＳ Ｐゴシック" charset="0"/>
                          <a:cs typeface="ＭＳ Ｐゴシック" charset="0"/>
                        </a:rPr>
                        <a:t>Franklin Rising Dividends Fund</a:t>
                      </a:r>
                      <a:endParaRPr lang="en-US" sz="750" b="0" kern="1000" spc="20" baseline="0" dirty="0">
                        <a:solidFill>
                          <a:srgbClr val="005598"/>
                        </a:solidFill>
                      </a:endParaRPr>
                    </a:p>
                  </a:txBody>
                  <a:tcPr marL="0" marR="0" marT="0" marB="0">
                    <a:lnL w="1905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00" b="0" kern="1000" spc="20" baseline="0" dirty="0">
                        <a:solidFill>
                          <a:srgbClr val="005598"/>
                        </a:solidFill>
                      </a:endParaRPr>
                    </a:p>
                  </a:txBody>
                  <a:tcPr marL="0" marR="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solidFill>
                        <a:srgbClr val="00559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r h="17713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750" b="1" i="0" u="none" strike="noStrike" kern="1000" cap="none" spc="20" normalizeH="0" baseline="0" noProof="0" dirty="0">
                          <a:ln>
                            <a:noFill/>
                          </a:ln>
                          <a:solidFill>
                            <a:srgbClr val="005598"/>
                          </a:solidFill>
                          <a:effectLst/>
                          <a:uLnTx/>
                          <a:uFillTx/>
                          <a:latin typeface="Arial" charset="0"/>
                          <a:ea typeface="ＭＳ Ｐゴシック" charset="0"/>
                          <a:cs typeface="ＭＳ Ｐゴシック" charset="0"/>
                        </a:rPr>
                        <a:t>Inception Date</a:t>
                      </a:r>
                      <a:endParaRPr kumimoji="0" lang="en-US" sz="750" b="0" i="0" u="none" strike="noStrike" kern="1000" cap="none" spc="-30" normalizeH="0" baseline="30000" noProof="0" dirty="0">
                        <a:ln>
                          <a:noFill/>
                        </a:ln>
                        <a:solidFill>
                          <a:srgbClr val="005598"/>
                        </a:solidFill>
                        <a:effectLst/>
                        <a:uLnTx/>
                        <a:uFillTx/>
                        <a:latin typeface="+mn-lt"/>
                        <a:ea typeface="+mn-ea"/>
                        <a:cs typeface="+mn-cs"/>
                      </a:endParaRPr>
                    </a:p>
                  </a:txBody>
                  <a:tcPr marL="0" marR="45720" marT="27432" marB="27432" anchor="ctr">
                    <a:lnL w="12700" cap="flat" cmpd="sng" algn="ctr">
                      <a:solidFill>
                        <a:srgbClr val="FFFFFF"/>
                      </a:solid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kern="1000" spc="20" baseline="0" dirty="0">
                          <a:solidFill>
                            <a:srgbClr val="005598"/>
                          </a:solidFill>
                        </a:rPr>
                        <a:t>1/14/1987</a:t>
                      </a:r>
                    </a:p>
                  </a:txBody>
                  <a:tcPr marL="0" marR="0" marT="27432" marB="27432" anchor="ctr">
                    <a:lnL w="1905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559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75029">
                <a:tc row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endParaRPr lang="en-US" sz="750" b="1" i="0" dirty="0">
                        <a:latin typeface="Arial Narrow Bold"/>
                        <a:cs typeface="Arial Narrow Bold"/>
                      </a:endParaRPr>
                    </a:p>
                  </a:txBody>
                  <a:tcPr marL="0" marR="45720" marT="27432" marB="27432"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457200" rtl="0" eaLnBrk="1" fontAlgn="auto" latinLnBrk="0" hangingPunct="1">
                        <a:lnSpc>
                          <a:spcPts val="1000"/>
                        </a:lnSpc>
                        <a:spcBef>
                          <a:spcPts val="0"/>
                        </a:spcBef>
                        <a:spcAft>
                          <a:spcPts val="0"/>
                        </a:spcAft>
                        <a:buClrTx/>
                        <a:buSzTx/>
                        <a:buFontTx/>
                        <a:buNone/>
                        <a:tabLst/>
                        <a:defRPr/>
                      </a:pPr>
                      <a:r>
                        <a:rPr kumimoji="0" lang="en-US" sz="850" b="0" i="0" u="none" strike="noStrike" kern="1200" cap="none" spc="0" normalizeH="0" baseline="0" noProof="0" dirty="0">
                          <a:ln>
                            <a:noFill/>
                          </a:ln>
                          <a:solidFill>
                            <a:srgbClr val="000000"/>
                          </a:solidFill>
                          <a:effectLst/>
                          <a:uLnTx/>
                          <a:uFillTx/>
                          <a:latin typeface="Arial Narrow Bold"/>
                          <a:ea typeface="+mn-ea"/>
                          <a:cs typeface="Arial Narrow Bold"/>
                        </a:rPr>
                        <a:t>Advisor Class </a:t>
                      </a:r>
                      <a:br>
                        <a:rPr kumimoji="0" lang="en-US" sz="850" b="0" i="0" u="none" strike="noStrike" kern="1200" cap="none" spc="0" normalizeH="0" baseline="0" noProof="0" dirty="0">
                          <a:ln>
                            <a:noFill/>
                          </a:ln>
                          <a:solidFill>
                            <a:srgbClr val="000000"/>
                          </a:solidFill>
                          <a:effectLst/>
                          <a:uLnTx/>
                          <a:uFillTx/>
                          <a:latin typeface="Arial Narrow Bold"/>
                          <a:ea typeface="+mn-ea"/>
                          <a:cs typeface="Arial Narrow Bold"/>
                        </a:rPr>
                      </a:br>
                      <a:r>
                        <a:rPr kumimoji="0" lang="en-US" sz="850" b="0" i="0" u="none" strike="noStrike" kern="1200" cap="none" spc="0" normalizeH="0" baseline="0" noProof="0" dirty="0">
                          <a:ln>
                            <a:noFill/>
                          </a:ln>
                          <a:solidFill>
                            <a:srgbClr val="000000"/>
                          </a:solidFill>
                          <a:effectLst/>
                          <a:uLnTx/>
                          <a:uFillTx/>
                          <a:latin typeface="Arial Narrow Bold"/>
                          <a:ea typeface="+mn-ea"/>
                          <a:cs typeface="Arial Narrow Bold"/>
                        </a:rPr>
                        <a:t>(FRDAX)</a:t>
                      </a:r>
                      <a:r>
                        <a:rPr kumimoji="0" lang="en-US" sz="850" b="0" i="0" u="none" strike="noStrike" kern="1200" cap="none" spc="0" normalizeH="0" baseline="30000" noProof="0" dirty="0">
                          <a:ln>
                            <a:noFill/>
                          </a:ln>
                          <a:solidFill>
                            <a:srgbClr val="000000"/>
                          </a:solidFill>
                          <a:effectLst/>
                          <a:uLnTx/>
                          <a:uFillTx/>
                          <a:latin typeface="Arial Narrow Bold"/>
                          <a:ea typeface="+mn-ea"/>
                          <a:cs typeface="Arial Narrow Bold"/>
                        </a:rPr>
                        <a:t>2</a:t>
                      </a:r>
                    </a:p>
                  </a:txBody>
                  <a:tcPr marL="0" marR="0" marT="18288" marB="18288" anchor="b">
                    <a:lnL w="12700" cap="flat" cmpd="sng" algn="ctr">
                      <a:no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005598"/>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CCECF8"/>
                    </a:solidFill>
                  </a:tcPr>
                </a:tc>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850" b="1" dirty="0">
                          <a:latin typeface="Arial Narrow" panose="020B0606020202030204" pitchFamily="34" charset="0"/>
                        </a:rPr>
                        <a:t>Class A (FRDPX)</a:t>
                      </a:r>
                      <a:r>
                        <a:rPr lang="en-US" sz="850" b="1" baseline="30000" dirty="0">
                          <a:latin typeface="Arial Narrow" panose="020B0606020202030204" pitchFamily="34" charset="0"/>
                        </a:rPr>
                        <a:t>3</a:t>
                      </a:r>
                      <a:r>
                        <a:rPr lang="en-US" sz="850" b="1" dirty="0">
                          <a:latin typeface="Arial Narrow" panose="020B0606020202030204" pitchFamily="34" charset="0"/>
                        </a:rPr>
                        <a:t> </a:t>
                      </a:r>
                    </a:p>
                  </a:txBody>
                  <a:tcPr marL="0" marR="0" marT="18288" marB="18288" anchor="ctr">
                    <a:lnL w="12700" cap="flat" cmpd="sng" algn="ctr">
                      <a:solidFill>
                        <a:srgbClr val="FFFFFF">
                          <a:lumMod val="75000"/>
                        </a:srgbClr>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5598"/>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CCECF8"/>
                    </a:solidFill>
                  </a:tcPr>
                </a:tc>
                <a:tc hMerge="1">
                  <a:txBody>
                    <a:bodyPr/>
                    <a:lstStyle/>
                    <a:p>
                      <a:endParaRPr lang="en-US" dirty="0"/>
                    </a:p>
                  </a:txBody>
                  <a:tcPr marL="0" marR="0" marB="18288" anchor="b">
                    <a:lnL w="12700" cap="flat" cmpd="sng" algn="ctr">
                      <a:solidFill>
                        <a:srgbClr val="BBBBBB"/>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5598"/>
                      </a:solidFill>
                      <a:prstDash val="solid"/>
                      <a:round/>
                      <a:headEnd type="none" w="med" len="med"/>
                      <a:tailEnd type="none" w="med" len="med"/>
                    </a:lnT>
                    <a:lnB w="12700" cap="flat" cmpd="sng" algn="ctr">
                      <a:solidFill>
                        <a:srgbClr val="BBBBBB"/>
                      </a:solidFill>
                      <a:prstDash val="solid"/>
                      <a:round/>
                      <a:headEnd type="none" w="med" len="med"/>
                      <a:tailEnd type="none" w="med" len="med"/>
                    </a:lnB>
                    <a:solidFill>
                      <a:srgbClr val="CCECF8"/>
                    </a:solidFill>
                  </a:tcPr>
                </a:tc>
                <a:extLst>
                  <a:ext uri="{0D108BD9-81ED-4DB2-BD59-A6C34878D82A}">
                    <a16:rowId xmlns:a16="http://schemas.microsoft.com/office/drawing/2014/main" val="10002"/>
                  </a:ext>
                </a:extLst>
              </a:tr>
              <a:tr h="368800">
                <a:tc vMerge="1">
                  <a:txBody>
                    <a:bodyPr/>
                    <a:lstStyle/>
                    <a:p>
                      <a:endParaRPr lang="en-US"/>
                    </a:p>
                  </a:txBody>
                  <a:tcPr/>
                </a:tc>
                <a:tc vMerge="1">
                  <a:txBody>
                    <a:bodyPr/>
                    <a:lstStyle/>
                    <a:p>
                      <a:endParaRPr lang="en-US"/>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457200" rtl="0" eaLnBrk="1" fontAlgn="auto" latinLnBrk="0" hangingPunct="1">
                        <a:lnSpc>
                          <a:spcPts val="1000"/>
                        </a:lnSpc>
                        <a:spcBef>
                          <a:spcPts val="0"/>
                        </a:spcBef>
                        <a:spcAft>
                          <a:spcPts val="0"/>
                        </a:spcAft>
                        <a:buClrTx/>
                        <a:buSzTx/>
                        <a:buFontTx/>
                        <a:buNone/>
                        <a:tabLst/>
                        <a:defRPr/>
                      </a:pPr>
                      <a:r>
                        <a:rPr kumimoji="0" lang="en-US" sz="850" b="0" i="0" u="none" strike="noStrike" kern="1200" cap="none" spc="0" normalizeH="0" baseline="0" noProof="0" dirty="0">
                          <a:ln>
                            <a:noFill/>
                          </a:ln>
                          <a:solidFill>
                            <a:srgbClr val="000000"/>
                          </a:solidFill>
                          <a:effectLst/>
                          <a:uLnTx/>
                          <a:uFillTx/>
                          <a:latin typeface="Arial Narrow Bold"/>
                          <a:ea typeface="+mn-ea"/>
                          <a:cs typeface="Arial Narrow Bold"/>
                        </a:rPr>
                        <a:t>With Max 5.50% </a:t>
                      </a:r>
                      <a:br>
                        <a:rPr kumimoji="0" lang="en-US" sz="850" b="0" i="0" u="none" strike="noStrike" kern="1200" cap="none" spc="0" normalizeH="0" baseline="0" noProof="0" dirty="0">
                          <a:ln>
                            <a:noFill/>
                          </a:ln>
                          <a:solidFill>
                            <a:srgbClr val="000000"/>
                          </a:solidFill>
                          <a:effectLst/>
                          <a:uLnTx/>
                          <a:uFillTx/>
                          <a:latin typeface="Arial Narrow Bold"/>
                          <a:ea typeface="+mn-ea"/>
                          <a:cs typeface="Arial Narrow Bold"/>
                        </a:rPr>
                      </a:br>
                      <a:r>
                        <a:rPr kumimoji="0" lang="en-US" sz="850" b="0" i="0" u="none" strike="noStrike" kern="1200" cap="none" spc="0" normalizeH="0" baseline="0" noProof="0" dirty="0">
                          <a:ln>
                            <a:noFill/>
                          </a:ln>
                          <a:solidFill>
                            <a:srgbClr val="000000"/>
                          </a:solidFill>
                          <a:effectLst/>
                          <a:uLnTx/>
                          <a:uFillTx/>
                          <a:latin typeface="Arial Narrow Bold"/>
                          <a:ea typeface="+mn-ea"/>
                          <a:cs typeface="Arial Narrow Bold"/>
                        </a:rPr>
                        <a:t>Initial Sales Charge</a:t>
                      </a:r>
                    </a:p>
                  </a:txBody>
                  <a:tcPr marL="18288" marR="18288" marT="18288" marB="18288" anchor="b">
                    <a:lnL w="12700" cap="flat" cmpd="sng" algn="ctr">
                      <a:solidFill>
                        <a:srgbClr val="FFFFFF">
                          <a:lumMod val="75000"/>
                        </a:srgbClr>
                      </a:solidFill>
                      <a:prstDash val="solid"/>
                      <a:round/>
                      <a:headEnd type="none" w="med" len="med"/>
                      <a:tailEnd type="none" w="med" len="med"/>
                    </a:lnL>
                    <a:lnR w="12700" cap="flat" cmpd="sng" algn="ctr">
                      <a:solidFill>
                        <a:srgbClr val="BBBBBB"/>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CCECF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457200" rtl="0" eaLnBrk="1" fontAlgn="auto" latinLnBrk="0" hangingPunct="1">
                        <a:lnSpc>
                          <a:spcPts val="1000"/>
                        </a:lnSpc>
                        <a:spcBef>
                          <a:spcPts val="0"/>
                        </a:spcBef>
                        <a:spcAft>
                          <a:spcPts val="0"/>
                        </a:spcAft>
                        <a:buClrTx/>
                        <a:buSzTx/>
                        <a:buFontTx/>
                        <a:buNone/>
                        <a:tabLst/>
                        <a:defRPr/>
                      </a:pPr>
                      <a:r>
                        <a:rPr kumimoji="0" lang="en-US" sz="850" b="0" i="0" u="none" strike="noStrike" kern="1200" cap="none" spc="0" normalizeH="0" baseline="0" noProof="0" dirty="0">
                          <a:ln>
                            <a:noFill/>
                          </a:ln>
                          <a:solidFill>
                            <a:srgbClr val="000000"/>
                          </a:solidFill>
                          <a:effectLst/>
                          <a:uLnTx/>
                          <a:uFillTx/>
                          <a:latin typeface="Arial Narrow Bold"/>
                          <a:ea typeface="+mn-ea"/>
                          <a:cs typeface="Arial Narrow Bold"/>
                        </a:rPr>
                        <a:t>Without </a:t>
                      </a:r>
                      <a:br>
                        <a:rPr kumimoji="0" lang="en-US" sz="850" b="0" i="0" u="none" strike="noStrike" kern="1200" cap="none" spc="0" normalizeH="0" baseline="0" noProof="0" dirty="0">
                          <a:ln>
                            <a:noFill/>
                          </a:ln>
                          <a:solidFill>
                            <a:srgbClr val="000000"/>
                          </a:solidFill>
                          <a:effectLst/>
                          <a:uLnTx/>
                          <a:uFillTx/>
                          <a:latin typeface="Arial Narrow Bold"/>
                          <a:ea typeface="+mn-ea"/>
                          <a:cs typeface="Arial Narrow Bold"/>
                        </a:rPr>
                      </a:br>
                      <a:r>
                        <a:rPr kumimoji="0" lang="en-US" sz="850" b="0" i="0" u="none" strike="noStrike" kern="1200" cap="none" spc="-10" normalizeH="0" baseline="0" noProof="0" dirty="0">
                          <a:ln>
                            <a:noFill/>
                          </a:ln>
                          <a:solidFill>
                            <a:srgbClr val="000000"/>
                          </a:solidFill>
                          <a:effectLst/>
                          <a:uLnTx/>
                          <a:uFillTx/>
                          <a:latin typeface="Arial Narrow Bold"/>
                          <a:ea typeface="+mn-ea"/>
                          <a:cs typeface="Arial Narrow Bold"/>
                        </a:rPr>
                        <a:t>Sales Charge</a:t>
                      </a:r>
                    </a:p>
                  </a:txBody>
                  <a:tcPr marL="18288" marR="18288" marT="18288" marB="18288" anchor="b">
                    <a:lnL w="12700" cap="flat" cmpd="sng" algn="ctr">
                      <a:solidFill>
                        <a:srgbClr val="BBBBBB"/>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CCECF8"/>
                    </a:solidFill>
                  </a:tcPr>
                </a:tc>
                <a:extLst>
                  <a:ext uri="{0D108BD9-81ED-4DB2-BD59-A6C34878D82A}">
                    <a16:rowId xmlns:a16="http://schemas.microsoft.com/office/drawing/2014/main" val="10003"/>
                  </a:ext>
                </a:extLst>
              </a:tr>
              <a:tr h="22480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r" defTabSz="914400" rtl="0" eaLnBrk="0" fontAlgn="base" latinLnBrk="0" hangingPunct="0">
                        <a:lnSpc>
                          <a:spcPct val="100000"/>
                        </a:lnSpc>
                        <a:spcBef>
                          <a:spcPct val="0"/>
                        </a:spcBef>
                        <a:spcAft>
                          <a:spcPct val="25000"/>
                        </a:spcAft>
                        <a:buClr>
                          <a:srgbClr val="E3781E"/>
                        </a:buClr>
                        <a:buSzPct val="115000"/>
                        <a:buFontTx/>
                        <a:buNone/>
                        <a:tabLst/>
                        <a:defRPr/>
                      </a:pPr>
                      <a:r>
                        <a:rPr kumimoji="0" lang="en-US" sz="750" b="1" i="0" u="none" strike="noStrike" kern="1200" cap="none" spc="0" normalizeH="0" baseline="0" noProof="0" dirty="0">
                          <a:ln>
                            <a:noFill/>
                          </a:ln>
                          <a:solidFill>
                            <a:srgbClr val="005598"/>
                          </a:solidFill>
                          <a:effectLst/>
                          <a:uLnTx/>
                          <a:uFillTx/>
                          <a:latin typeface="+mn-lt"/>
                          <a:ea typeface="Geneva" pitchFamily="-128" charset="-128"/>
                          <a:cs typeface="Arial"/>
                        </a:rPr>
                        <a:t>1-Year</a:t>
                      </a:r>
                      <a:endParaRPr kumimoji="0" lang="en-US" sz="750" b="1" i="0" u="none" strike="noStrike" kern="1200" cap="none" spc="0" normalizeH="0" baseline="30000" noProof="0" dirty="0">
                        <a:ln>
                          <a:noFill/>
                        </a:ln>
                        <a:solidFill>
                          <a:srgbClr val="005598"/>
                        </a:solidFill>
                        <a:effectLst/>
                        <a:uLnTx/>
                        <a:uFillTx/>
                        <a:latin typeface="+mn-lt"/>
                        <a:ea typeface="Geneva" pitchFamily="-128" charset="-128"/>
                        <a:cs typeface="Arial"/>
                      </a:endParaRPr>
                    </a:p>
                  </a:txBody>
                  <a:tcPr marL="0" marR="45720" marT="27432" marB="27432" anchor="ctr">
                    <a:lnL w="12700" cap="flat" cmpd="sng" algn="ctr">
                      <a:solidFill>
                        <a:srgbClr val="FFFFFF"/>
                      </a:solid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-5.07%</a:t>
                      </a:r>
                    </a:p>
                  </a:txBody>
                  <a:tcPr marL="7620" marR="7620" anchor="b">
                    <a:lnL w="19050" cap="flat" cmpd="sng" algn="ctr">
                      <a:no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-10.51%</a:t>
                      </a:r>
                    </a:p>
                  </a:txBody>
                  <a:tcPr marL="7620" marR="7620" anchor="b">
                    <a:lnL w="12700" cap="flat" cmpd="sng" algn="ctr">
                      <a:solidFill>
                        <a:srgbClr val="FFFFFF">
                          <a:lumMod val="75000"/>
                        </a:srgbClr>
                      </a:solidFill>
                      <a:prstDash val="solid"/>
                      <a:round/>
                      <a:headEnd type="none" w="med" len="med"/>
                      <a:tailEnd type="none" w="med" len="med"/>
                    </a:lnL>
                    <a:lnR w="12700" cap="flat" cmpd="sng" algn="ctr">
                      <a:solidFill>
                        <a:srgbClr val="BBBBBB"/>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-5.30%</a:t>
                      </a:r>
                    </a:p>
                  </a:txBody>
                  <a:tcPr marL="7620" marR="7620" anchor="b">
                    <a:lnL w="12700" cap="flat" cmpd="sng" algn="ctr">
                      <a:solidFill>
                        <a:srgbClr val="BBBBBB"/>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4"/>
                  </a:ext>
                </a:extLst>
              </a:tr>
              <a:tr h="22480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r" defTabSz="914400" rtl="0" eaLnBrk="0" fontAlgn="base" latinLnBrk="0" hangingPunct="0">
                        <a:lnSpc>
                          <a:spcPct val="100000"/>
                        </a:lnSpc>
                        <a:spcBef>
                          <a:spcPct val="0"/>
                        </a:spcBef>
                        <a:spcAft>
                          <a:spcPct val="25000"/>
                        </a:spcAft>
                        <a:buClr>
                          <a:srgbClr val="E3781E"/>
                        </a:buClr>
                        <a:buSzPct val="115000"/>
                        <a:buFontTx/>
                        <a:buNone/>
                        <a:tabLst/>
                        <a:defRPr/>
                      </a:pPr>
                      <a:r>
                        <a:rPr kumimoji="0" lang="en-US" sz="750" b="1" i="0" u="none" strike="noStrike" kern="1200" cap="none" spc="0" normalizeH="0" baseline="0" noProof="0" dirty="0">
                          <a:ln>
                            <a:noFill/>
                          </a:ln>
                          <a:solidFill>
                            <a:srgbClr val="005598"/>
                          </a:solidFill>
                          <a:effectLst/>
                          <a:uLnTx/>
                          <a:uFillTx/>
                          <a:latin typeface="+mn-lt"/>
                          <a:ea typeface="Geneva" pitchFamily="-128" charset="-128"/>
                          <a:cs typeface="Arial"/>
                        </a:rPr>
                        <a:t>3-Year</a:t>
                      </a:r>
                      <a:endParaRPr kumimoji="0" lang="en-US" sz="750" b="1" i="0" u="none" strike="noStrike" kern="1200" cap="none" spc="0" normalizeH="0" baseline="30000" noProof="0" dirty="0">
                        <a:ln>
                          <a:noFill/>
                        </a:ln>
                        <a:solidFill>
                          <a:srgbClr val="005598"/>
                        </a:solidFill>
                        <a:effectLst/>
                        <a:uLnTx/>
                        <a:uFillTx/>
                        <a:latin typeface="+mn-lt"/>
                        <a:ea typeface="Geneva" pitchFamily="-128" charset="-128"/>
                        <a:cs typeface="Arial"/>
                      </a:endParaRPr>
                    </a:p>
                  </a:txBody>
                  <a:tcPr marL="0" marR="45720" marT="27432" marB="27432" anchor="ctr">
                    <a:lnL w="12700" cap="flat" cmpd="sng" algn="ctr">
                      <a:solidFill>
                        <a:srgbClr val="FFFFFF"/>
                      </a:solid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9.49%</a:t>
                      </a:r>
                    </a:p>
                  </a:txBody>
                  <a:tcPr marL="7620" marR="7620" anchor="b">
                    <a:lnL w="19050" cap="flat" cmpd="sng" algn="ctr">
                      <a:no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7.19%</a:t>
                      </a:r>
                    </a:p>
                  </a:txBody>
                  <a:tcPr marL="7620" marR="7620" anchor="b">
                    <a:lnL w="12700" cap="flat" cmpd="sng" algn="ctr">
                      <a:solidFill>
                        <a:srgbClr val="FFFFFF">
                          <a:lumMod val="75000"/>
                        </a:srgbClr>
                      </a:solidFill>
                      <a:prstDash val="solid"/>
                      <a:round/>
                      <a:headEnd type="none" w="med" len="med"/>
                      <a:tailEnd type="none" w="med" len="med"/>
                    </a:lnL>
                    <a:lnR w="12700" cap="flat" cmpd="sng" algn="ctr">
                      <a:solidFill>
                        <a:srgbClr val="BBBBBB"/>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9.23%</a:t>
                      </a:r>
                    </a:p>
                  </a:txBody>
                  <a:tcPr marL="7620" marR="7620" anchor="b">
                    <a:lnL w="12700" cap="flat" cmpd="sng" algn="ctr">
                      <a:solidFill>
                        <a:srgbClr val="BBBBBB"/>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5"/>
                  </a:ext>
                </a:extLst>
              </a:tr>
              <a:tr h="22480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r" defTabSz="914400" rtl="0" eaLnBrk="0" fontAlgn="base" latinLnBrk="0" hangingPunct="0">
                        <a:lnSpc>
                          <a:spcPct val="100000"/>
                        </a:lnSpc>
                        <a:spcBef>
                          <a:spcPct val="0"/>
                        </a:spcBef>
                        <a:spcAft>
                          <a:spcPct val="25000"/>
                        </a:spcAft>
                        <a:buClr>
                          <a:srgbClr val="E3781E"/>
                        </a:buClr>
                        <a:buSzPct val="115000"/>
                        <a:buFontTx/>
                        <a:buNone/>
                        <a:tabLst/>
                        <a:defRPr/>
                      </a:pPr>
                      <a:r>
                        <a:rPr kumimoji="0" lang="en-US" sz="750" b="1" i="0" u="none" strike="noStrike" kern="1200" cap="none" spc="0" normalizeH="0" baseline="0" noProof="0" dirty="0">
                          <a:ln>
                            <a:noFill/>
                          </a:ln>
                          <a:solidFill>
                            <a:srgbClr val="005598"/>
                          </a:solidFill>
                          <a:effectLst/>
                          <a:uLnTx/>
                          <a:uFillTx/>
                          <a:latin typeface="+mn-lt"/>
                          <a:ea typeface="Geneva" pitchFamily="-128" charset="-128"/>
                          <a:cs typeface="Arial"/>
                        </a:rPr>
                        <a:t>5-Year</a:t>
                      </a:r>
                      <a:endParaRPr kumimoji="0" lang="en-US" sz="750" b="1" i="0" u="none" strike="noStrike" kern="1200" cap="none" spc="0" normalizeH="0" baseline="30000" noProof="0" dirty="0">
                        <a:ln>
                          <a:noFill/>
                        </a:ln>
                        <a:solidFill>
                          <a:srgbClr val="005598"/>
                        </a:solidFill>
                        <a:effectLst/>
                        <a:uLnTx/>
                        <a:uFillTx/>
                        <a:latin typeface="+mn-lt"/>
                        <a:ea typeface="Geneva" pitchFamily="-128" charset="-128"/>
                        <a:cs typeface="Arial"/>
                      </a:endParaRPr>
                    </a:p>
                  </a:txBody>
                  <a:tcPr marL="0" marR="45720" marT="27432" marB="27432" anchor="ctr">
                    <a:lnL w="12700" cap="flat" cmpd="sng" algn="ctr">
                      <a:solidFill>
                        <a:srgbClr val="FFFFFF"/>
                      </a:solid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6.91%</a:t>
                      </a:r>
                    </a:p>
                  </a:txBody>
                  <a:tcPr marL="7620" marR="7620" anchor="b">
                    <a:lnL w="19050" cap="flat" cmpd="sng" algn="ctr">
                      <a:no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5.44%</a:t>
                      </a:r>
                    </a:p>
                  </a:txBody>
                  <a:tcPr marL="7620" marR="7620" anchor="b">
                    <a:lnL w="12700" cap="flat" cmpd="sng" algn="ctr">
                      <a:solidFill>
                        <a:srgbClr val="FFFFFF">
                          <a:lumMod val="75000"/>
                        </a:srgbClr>
                      </a:solidFill>
                      <a:prstDash val="solid"/>
                      <a:round/>
                      <a:headEnd type="none" w="med" len="med"/>
                      <a:tailEnd type="none" w="med" len="med"/>
                    </a:lnL>
                    <a:lnR w="12700" cap="flat" cmpd="sng" algn="ctr">
                      <a:solidFill>
                        <a:srgbClr val="BBBBBB"/>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6.64%</a:t>
                      </a:r>
                    </a:p>
                  </a:txBody>
                  <a:tcPr marL="7620" marR="7620" anchor="b">
                    <a:lnL w="12700" cap="flat" cmpd="sng" algn="ctr">
                      <a:solidFill>
                        <a:srgbClr val="BBBBBB"/>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6"/>
                  </a:ext>
                </a:extLst>
              </a:tr>
              <a:tr h="19067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r" defTabSz="914400" rtl="0" eaLnBrk="0" fontAlgn="base" latinLnBrk="0" hangingPunct="0">
                        <a:lnSpc>
                          <a:spcPct val="100000"/>
                        </a:lnSpc>
                        <a:spcBef>
                          <a:spcPct val="0"/>
                        </a:spcBef>
                        <a:spcAft>
                          <a:spcPct val="25000"/>
                        </a:spcAft>
                        <a:buClr>
                          <a:srgbClr val="E3781E"/>
                        </a:buClr>
                        <a:buSzPct val="115000"/>
                        <a:buFontTx/>
                        <a:buNone/>
                        <a:tabLst/>
                        <a:defRPr/>
                      </a:pPr>
                      <a:r>
                        <a:rPr kumimoji="0" lang="en-US" sz="750" b="1" i="0" u="none" strike="noStrike" kern="1200" cap="none" spc="0" normalizeH="0" baseline="0" noProof="0" dirty="0">
                          <a:ln>
                            <a:noFill/>
                          </a:ln>
                          <a:solidFill>
                            <a:srgbClr val="005598"/>
                          </a:solidFill>
                          <a:effectLst/>
                          <a:uLnTx/>
                          <a:uFillTx/>
                          <a:latin typeface="+mn-lt"/>
                          <a:ea typeface="Geneva" pitchFamily="-128" charset="-128"/>
                          <a:cs typeface="Arial"/>
                        </a:rPr>
                        <a:t>10-Year</a:t>
                      </a:r>
                      <a:endParaRPr kumimoji="0" lang="en-US" sz="750" b="1" i="0" u="none" strike="noStrike" kern="1200" cap="none" spc="0" normalizeH="0" baseline="30000" noProof="0" dirty="0">
                        <a:ln>
                          <a:noFill/>
                        </a:ln>
                        <a:solidFill>
                          <a:srgbClr val="005598"/>
                        </a:solidFill>
                        <a:effectLst/>
                        <a:uLnTx/>
                        <a:uFillTx/>
                        <a:latin typeface="+mn-lt"/>
                        <a:ea typeface="Geneva" pitchFamily="-128" charset="-128"/>
                        <a:cs typeface="Arial"/>
                      </a:endParaRPr>
                    </a:p>
                  </a:txBody>
                  <a:tcPr marL="0" marR="45720" marT="27432" marB="27432" anchor="ctr">
                    <a:lnL w="12700" cap="flat" cmpd="sng" algn="ctr">
                      <a:solidFill>
                        <a:srgbClr val="FFFFFF"/>
                      </a:solid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11.66%</a:t>
                      </a:r>
                    </a:p>
                  </a:txBody>
                  <a:tcPr marL="7620" marR="7620" anchor="b">
                    <a:lnL w="19050" cap="flat" cmpd="sng" algn="ctr">
                      <a:no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10.76%</a:t>
                      </a:r>
                    </a:p>
                  </a:txBody>
                  <a:tcPr marL="7620" marR="7620" anchor="b">
                    <a:lnL w="12700" cap="flat" cmpd="sng" algn="ctr">
                      <a:solidFill>
                        <a:srgbClr val="FFFFFF">
                          <a:lumMod val="75000"/>
                        </a:srgbClr>
                      </a:solidFill>
                      <a:prstDash val="solid"/>
                      <a:round/>
                      <a:headEnd type="none" w="med" len="med"/>
                      <a:tailEnd type="none" w="med" len="med"/>
                    </a:lnL>
                    <a:lnR w="12700" cap="flat" cmpd="sng" algn="ctr">
                      <a:solidFill>
                        <a:srgbClr val="BBBBBB"/>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11.38%</a:t>
                      </a:r>
                    </a:p>
                  </a:txBody>
                  <a:tcPr marL="7620" marR="7620" anchor="b">
                    <a:lnL w="12700" cap="flat" cmpd="sng" algn="ctr">
                      <a:solidFill>
                        <a:srgbClr val="BBBBBB"/>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7"/>
                  </a:ext>
                </a:extLst>
              </a:tr>
              <a:tr h="23408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r" defTabSz="914400" rtl="0" eaLnBrk="0" fontAlgn="base" latinLnBrk="0" hangingPunct="0">
                        <a:lnSpc>
                          <a:spcPct val="100000"/>
                        </a:lnSpc>
                        <a:spcBef>
                          <a:spcPct val="0"/>
                        </a:spcBef>
                        <a:spcAft>
                          <a:spcPct val="25000"/>
                        </a:spcAft>
                        <a:buClr>
                          <a:srgbClr val="E3781E"/>
                        </a:buClr>
                        <a:buSzPct val="115000"/>
                        <a:buFontTx/>
                        <a:buNone/>
                        <a:tabLst/>
                        <a:defRPr/>
                      </a:pPr>
                      <a:r>
                        <a:rPr kumimoji="0" lang="en-US" sz="750" b="1" i="0" u="none" strike="noStrike" kern="1200" cap="none" spc="0" normalizeH="0" baseline="0" noProof="0" dirty="0">
                          <a:ln>
                            <a:noFill/>
                          </a:ln>
                          <a:solidFill>
                            <a:srgbClr val="005598"/>
                          </a:solidFill>
                          <a:effectLst/>
                          <a:uLnTx/>
                          <a:uFillTx/>
                          <a:latin typeface="+mn-lt"/>
                          <a:ea typeface="Geneva" pitchFamily="-128" charset="-128"/>
                          <a:cs typeface="Arial"/>
                        </a:rPr>
                        <a:t>Since </a:t>
                      </a:r>
                      <a:br>
                        <a:rPr kumimoji="0" lang="en-US" sz="750" b="1" i="0" u="none" strike="noStrike" kern="1200" cap="none" spc="0" normalizeH="0" baseline="0" noProof="0" dirty="0">
                          <a:ln>
                            <a:noFill/>
                          </a:ln>
                          <a:solidFill>
                            <a:srgbClr val="005598"/>
                          </a:solidFill>
                          <a:effectLst/>
                          <a:uLnTx/>
                          <a:uFillTx/>
                          <a:latin typeface="+mn-lt"/>
                          <a:ea typeface="Geneva" pitchFamily="-128" charset="-128"/>
                          <a:cs typeface="Arial"/>
                        </a:rPr>
                      </a:br>
                      <a:r>
                        <a:rPr kumimoji="0" lang="en-US" sz="750" b="1" i="0" u="none" strike="noStrike" kern="1200" cap="none" spc="0" normalizeH="0" baseline="0" noProof="0" dirty="0">
                          <a:ln>
                            <a:noFill/>
                          </a:ln>
                          <a:solidFill>
                            <a:srgbClr val="005598"/>
                          </a:solidFill>
                          <a:effectLst/>
                          <a:uLnTx/>
                          <a:uFillTx/>
                          <a:latin typeface="+mn-lt"/>
                          <a:ea typeface="Geneva" pitchFamily="-128" charset="-128"/>
                          <a:cs typeface="Arial"/>
                        </a:rPr>
                        <a:t>Inception</a:t>
                      </a:r>
                      <a:endParaRPr kumimoji="0" lang="en-US" sz="750" b="1" i="0" u="none" strike="noStrike" kern="1200" cap="none" spc="0" normalizeH="0" baseline="30000" noProof="0" dirty="0">
                        <a:ln>
                          <a:noFill/>
                        </a:ln>
                        <a:solidFill>
                          <a:srgbClr val="005598"/>
                        </a:solidFill>
                        <a:effectLst/>
                        <a:uLnTx/>
                        <a:uFillTx/>
                        <a:latin typeface="+mn-lt"/>
                        <a:ea typeface="Geneva" pitchFamily="-128" charset="-128"/>
                        <a:cs typeface="Arial"/>
                      </a:endParaRPr>
                    </a:p>
                  </a:txBody>
                  <a:tcPr marL="0" marR="45720" marT="27432" marB="27432" anchor="ctr">
                    <a:lnL w="12700" cap="flat" cmpd="sng" algn="ctr">
                      <a:solidFill>
                        <a:srgbClr val="FFFFFF"/>
                      </a:solid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9.13%</a:t>
                      </a:r>
                    </a:p>
                  </a:txBody>
                  <a:tcPr marL="7620" marR="7620" anchor="b">
                    <a:lnL w="19050" cap="flat" cmpd="sng" algn="ctr">
                      <a:no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8.83%</a:t>
                      </a:r>
                    </a:p>
                  </a:txBody>
                  <a:tcPr marL="7620" marR="7620" anchor="b">
                    <a:lnL w="12700" cap="flat" cmpd="sng" algn="ctr">
                      <a:solidFill>
                        <a:srgbClr val="FFFFFF">
                          <a:lumMod val="75000"/>
                        </a:srgbClr>
                      </a:solidFill>
                      <a:prstDash val="solid"/>
                      <a:round/>
                      <a:headEnd type="none" w="med" len="med"/>
                      <a:tailEnd type="none" w="med" len="med"/>
                    </a:lnL>
                    <a:lnR w="12700" cap="flat" cmpd="sng" algn="ctr">
                      <a:solidFill>
                        <a:srgbClr val="BBBBBB"/>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9.02%</a:t>
                      </a:r>
                    </a:p>
                  </a:txBody>
                  <a:tcPr marL="7620" marR="7620" anchor="b">
                    <a:lnL w="12700" cap="flat" cmpd="sng" algn="ctr">
                      <a:solidFill>
                        <a:srgbClr val="BBBBBB"/>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8"/>
                  </a:ext>
                </a:extLst>
              </a:tr>
              <a:tr h="54917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r" defTabSz="914400" rtl="0" eaLnBrk="0" fontAlgn="base" latinLnBrk="0" hangingPunct="0">
                        <a:lnSpc>
                          <a:spcPct val="100000"/>
                        </a:lnSpc>
                        <a:spcBef>
                          <a:spcPct val="0"/>
                        </a:spcBef>
                        <a:spcAft>
                          <a:spcPct val="25000"/>
                        </a:spcAft>
                        <a:buClr>
                          <a:srgbClr val="E3781E"/>
                        </a:buClr>
                        <a:buSzPct val="115000"/>
                        <a:buFontTx/>
                        <a:buNone/>
                        <a:tabLst/>
                        <a:defRPr/>
                      </a:pPr>
                      <a:r>
                        <a:rPr kumimoji="0" lang="en-US" sz="750" b="1" i="0" u="none" strike="noStrike" kern="1200" cap="none" spc="0" normalizeH="0" baseline="0" noProof="0" dirty="0">
                          <a:ln>
                            <a:noFill/>
                          </a:ln>
                          <a:solidFill>
                            <a:srgbClr val="005598"/>
                          </a:solidFill>
                          <a:effectLst/>
                          <a:uLnTx/>
                          <a:uFillTx/>
                          <a:latin typeface="+mn-lt"/>
                          <a:ea typeface="Geneva" pitchFamily="-128" charset="-128"/>
                          <a:cs typeface="Arial"/>
                        </a:rPr>
                        <a:t>Expense ratio</a:t>
                      </a:r>
                    </a:p>
                  </a:txBody>
                  <a:tcPr marL="0" marR="45720" marT="27432" marB="27432" anchor="ctr">
                    <a:lnL w="12700" cap="flat" cmpd="sng" algn="ctr">
                      <a:solidFill>
                        <a:srgbClr val="FFFFFF"/>
                      </a:solid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0.65%</a:t>
                      </a:r>
                    </a:p>
                  </a:txBody>
                  <a:tcPr marL="7620" marR="7620" anchor="ctr">
                    <a:lnL w="19050" cap="flat" cmpd="sng" algn="ctr">
                      <a:no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0.90%</a:t>
                      </a:r>
                    </a:p>
                  </a:txBody>
                  <a:tcPr marL="7620" marR="7620" anchor="ctr">
                    <a:lnL w="12700" cap="flat" cmpd="sng" algn="ctr">
                      <a:solidFill>
                        <a:srgbClr val="FFFFFF">
                          <a:lumMod val="75000"/>
                        </a:srgbClr>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hMerge="1">
                  <a:txBody>
                    <a:bodyPr/>
                    <a:lstStyle/>
                    <a:p>
                      <a:endParaRPr lang="en-US"/>
                    </a:p>
                  </a:txBody>
                  <a:tcPr>
                    <a:lnL w="12700" cap="flat" cmpd="sng" algn="ctr">
                      <a:solidFill>
                        <a:srgbClr val="BDAFA2"/>
                      </a:solid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rgbClr val="BDAFA2"/>
                      </a:solidFill>
                      <a:prstDash val="solid"/>
                      <a:round/>
                      <a:headEnd type="none" w="med" len="med"/>
                      <a:tailEnd type="none" w="med" len="med"/>
                    </a:lnT>
                    <a:lnB w="12700" cap="flat" cmpd="sng" algn="ctr">
                      <a:solidFill>
                        <a:srgbClr val="BDAFA2"/>
                      </a:solidFill>
                      <a:prstDash val="solid"/>
                      <a:round/>
                      <a:headEnd type="none" w="med" len="med"/>
                      <a:tailEnd type="none" w="med" len="med"/>
                    </a:lnB>
                    <a:solidFill>
                      <a:srgbClr val="D9CFC0"/>
                    </a:solidFill>
                  </a:tcPr>
                </a:tc>
                <a:extLst>
                  <a:ext uri="{0D108BD9-81ED-4DB2-BD59-A6C34878D82A}">
                    <a16:rowId xmlns:a16="http://schemas.microsoft.com/office/drawing/2014/main" val="10009"/>
                  </a:ext>
                </a:extLst>
              </a:tr>
              <a:tr h="54917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r" defTabSz="914400" rtl="0" eaLnBrk="0" fontAlgn="base" latinLnBrk="0" hangingPunct="0">
                        <a:lnSpc>
                          <a:spcPct val="100000"/>
                        </a:lnSpc>
                        <a:spcBef>
                          <a:spcPct val="0"/>
                        </a:spcBef>
                        <a:spcAft>
                          <a:spcPts val="0"/>
                        </a:spcAft>
                        <a:buClr>
                          <a:srgbClr val="E3781E"/>
                        </a:buClr>
                        <a:buSzPct val="115000"/>
                        <a:buFontTx/>
                        <a:buNone/>
                        <a:tabLst/>
                        <a:defRPr/>
                      </a:pPr>
                      <a:r>
                        <a:rPr kumimoji="0" lang="en-US" sz="750" b="1" i="0" u="none" strike="noStrike" kern="1200" cap="none" spc="0" normalizeH="0" baseline="0" noProof="0" dirty="0">
                          <a:ln>
                            <a:noFill/>
                          </a:ln>
                          <a:solidFill>
                            <a:srgbClr val="005598"/>
                          </a:solidFill>
                          <a:effectLst/>
                          <a:uLnTx/>
                          <a:uFillTx/>
                          <a:latin typeface="+mn-lt"/>
                          <a:ea typeface="Geneva" pitchFamily="-128" charset="-128"/>
                          <a:cs typeface="Arial"/>
                        </a:rPr>
                        <a:t>30-Day Standardized Yield</a:t>
                      </a:r>
                      <a:r>
                        <a:rPr kumimoji="0" lang="en-US" sz="750" b="1" i="0" u="none" strike="noStrike" kern="1200" cap="none" spc="0" normalizeH="0" baseline="30000" noProof="0" dirty="0">
                          <a:ln>
                            <a:noFill/>
                          </a:ln>
                          <a:solidFill>
                            <a:srgbClr val="005598"/>
                          </a:solidFill>
                          <a:effectLst/>
                          <a:uLnTx/>
                          <a:uFillTx/>
                          <a:latin typeface="+mn-lt"/>
                          <a:ea typeface="Geneva" pitchFamily="-128" charset="-128"/>
                          <a:cs typeface="Arial"/>
                        </a:rPr>
                        <a:t>4</a:t>
                      </a:r>
                    </a:p>
                    <a:p>
                      <a:pPr marL="0" marR="0" lvl="0" indent="0" algn="r" defTabSz="914400" rtl="0" eaLnBrk="0" fontAlgn="base" latinLnBrk="0" hangingPunct="0">
                        <a:lnSpc>
                          <a:spcPct val="100000"/>
                        </a:lnSpc>
                        <a:spcBef>
                          <a:spcPct val="0"/>
                        </a:spcBef>
                        <a:spcAft>
                          <a:spcPts val="0"/>
                        </a:spcAft>
                        <a:buClr>
                          <a:srgbClr val="E3781E"/>
                        </a:buClr>
                        <a:buSzPct val="115000"/>
                        <a:buFontTx/>
                        <a:buNone/>
                        <a:tabLst/>
                        <a:defRPr/>
                      </a:pPr>
                      <a:r>
                        <a:rPr kumimoji="0" lang="en-US" sz="750" b="0" i="0" u="none" strike="noStrike" kern="1200" cap="none" spc="0" normalizeH="0" baseline="0" noProof="0" dirty="0">
                          <a:ln>
                            <a:noFill/>
                          </a:ln>
                          <a:solidFill>
                            <a:srgbClr val="005598"/>
                          </a:solidFill>
                          <a:effectLst/>
                          <a:uLnTx/>
                          <a:uFillTx/>
                          <a:latin typeface="+mn-lt"/>
                          <a:ea typeface="Geneva" pitchFamily="-128" charset="-128"/>
                          <a:cs typeface="Arial"/>
                        </a:rPr>
                        <a:t>As of 12/31/18</a:t>
                      </a:r>
                    </a:p>
                  </a:txBody>
                  <a:tcPr marL="0" marR="45720" marT="27432" marB="27432" anchor="ctr">
                    <a:lnL w="12700" cap="flat" cmpd="sng" algn="ctr">
                      <a:solidFill>
                        <a:srgbClr val="FFFFFF"/>
                      </a:solid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mj-lt"/>
                          <a:ea typeface="+mn-ea"/>
                          <a:cs typeface="Arial"/>
                        </a:rPr>
                        <a:t>N/A</a:t>
                      </a:r>
                    </a:p>
                  </a:txBody>
                  <a:tcPr marL="0" marR="0" anchor="ctr">
                    <a:lnL w="1905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bl>
          </a:graphicData>
        </a:graphic>
      </p:graphicFrame>
      <p:sp>
        <p:nvSpPr>
          <p:cNvPr id="8" name="TextBox 7">
            <a:extLst>
              <a:ext uri="{FF2B5EF4-FFF2-40B4-BE49-F238E27FC236}">
                <a16:creationId xmlns:a16="http://schemas.microsoft.com/office/drawing/2014/main" id="{1942E3E1-831A-4458-BA92-7B09C7B8798A}"/>
              </a:ext>
            </a:extLst>
          </p:cNvPr>
          <p:cNvSpPr txBox="1"/>
          <p:nvPr/>
        </p:nvSpPr>
        <p:spPr>
          <a:xfrm>
            <a:off x="304402" y="4123802"/>
            <a:ext cx="8547265" cy="720563"/>
          </a:xfrm>
          <a:prstGeom prst="rect">
            <a:avLst/>
          </a:prstGeom>
          <a:noFill/>
        </p:spPr>
        <p:txBody>
          <a:bodyPr wrap="square" lIns="0" tIns="0" rIns="0" bIns="0" rtlCol="0" anchor="t" anchorCtr="0">
            <a:noAutofit/>
          </a:bodyPr>
          <a:lstStyle/>
          <a:p>
            <a:pPr marL="0" marR="0" lvl="0" indent="0" defTabSz="914400" eaLnBrk="1" fontAlgn="base" latinLnBrk="0" hangingPunct="1">
              <a:lnSpc>
                <a:spcPts val="1300"/>
              </a:lnSpc>
              <a:spcBef>
                <a:spcPct val="0"/>
              </a:spcBef>
              <a:spcAft>
                <a:spcPts val="0"/>
              </a:spcAft>
              <a:buClrTx/>
              <a:buSzTx/>
              <a:buFontTx/>
              <a:buNone/>
              <a:tabLst/>
              <a:defRPr/>
            </a:pPr>
            <a:r>
              <a:rPr kumimoji="0" lang="en-US" sz="1000" b="1" i="1" u="none" strike="noStrike" kern="0" cap="none" normalizeH="0" noProof="0" dirty="0">
                <a:ln>
                  <a:noFill/>
                </a:ln>
                <a:solidFill>
                  <a:srgbClr val="000000"/>
                </a:solidFill>
                <a:effectLst/>
                <a:uLnTx/>
                <a:uFillTx/>
                <a:ea typeface="Geneva" pitchFamily="32" charset="-128"/>
                <a:cs typeface="Arial"/>
              </a:rPr>
              <a:t>Performance data represents past performance, which does not guarantee future results. </a:t>
            </a:r>
          </a:p>
          <a:p>
            <a:pPr marL="0" marR="0" lvl="0" indent="0" defTabSz="914400" eaLnBrk="1" fontAlgn="base" latinLnBrk="0" hangingPunct="1">
              <a:lnSpc>
                <a:spcPts val="1300"/>
              </a:lnSpc>
              <a:spcBef>
                <a:spcPct val="0"/>
              </a:spcBef>
              <a:spcAft>
                <a:spcPts val="0"/>
              </a:spcAft>
              <a:buClrTx/>
              <a:buSzTx/>
              <a:buFontTx/>
              <a:buNone/>
              <a:tabLst/>
              <a:defRPr/>
            </a:pPr>
            <a:r>
              <a:rPr kumimoji="0" lang="en-US" sz="1000" b="0" i="1" u="none" strike="noStrike" kern="0" cap="none" normalizeH="0" noProof="0" dirty="0">
                <a:ln>
                  <a:noFill/>
                </a:ln>
                <a:solidFill>
                  <a:srgbClr val="000000"/>
                </a:solidFill>
                <a:effectLst/>
                <a:uLnTx/>
                <a:uFillTx/>
              </a:rPr>
              <a:t>Current performance may differ from figures shown. The funds’ investment returns and principal values will change with market conditions, and investors may have a gain or a loss when they sell their shares. Please call Franklin Templeton Investments at (800) DIAL BEN/</a:t>
            </a:r>
            <a:br>
              <a:rPr lang="pl-PL" sz="1000" i="1" kern="0" dirty="0">
                <a:solidFill>
                  <a:srgbClr val="000000"/>
                </a:solidFill>
              </a:rPr>
            </a:br>
            <a:r>
              <a:rPr kumimoji="0" lang="en-US" sz="1000" b="0" i="1" u="none" strike="noStrike" kern="0" cap="none" normalizeH="0" noProof="0" dirty="0">
                <a:ln>
                  <a:noFill/>
                </a:ln>
                <a:solidFill>
                  <a:srgbClr val="000000"/>
                </a:solidFill>
                <a:effectLst/>
                <a:uLnTx/>
                <a:uFillTx/>
              </a:rPr>
              <a:t>342-5236 or visit franklintempleton.com for each fund’s most recent month-end performance.</a:t>
            </a:r>
            <a:endParaRPr kumimoji="0" lang="en-US" sz="1000" b="0" i="1" u="none" strike="noStrike" kern="0" cap="none" normalizeH="0" noProof="0" dirty="0">
              <a:ln>
                <a:noFill/>
              </a:ln>
              <a:solidFill>
                <a:srgbClr val="000000"/>
              </a:solidFill>
              <a:effectLst/>
              <a:uLnTx/>
              <a:uFillTx/>
              <a:ea typeface="Geneva" pitchFamily="32" charset="-128"/>
              <a:cs typeface="Arial"/>
            </a:endParaRPr>
          </a:p>
        </p:txBody>
      </p:sp>
      <p:graphicFrame>
        <p:nvGraphicFramePr>
          <p:cNvPr id="9" name="Table 8">
            <a:extLst>
              <a:ext uri="{FF2B5EF4-FFF2-40B4-BE49-F238E27FC236}">
                <a16:creationId xmlns:a16="http://schemas.microsoft.com/office/drawing/2014/main" id="{DEDA14B8-A9E2-4543-BD43-7AE4ADCE5335}"/>
              </a:ext>
            </a:extLst>
          </p:cNvPr>
          <p:cNvGraphicFramePr>
            <a:graphicFrameLocks noGrp="1"/>
          </p:cNvGraphicFramePr>
          <p:nvPr>
            <p:extLst>
              <p:ext uri="{D42A27DB-BD31-4B8C-83A1-F6EECF244321}">
                <p14:modId xmlns:p14="http://schemas.microsoft.com/office/powerpoint/2010/main" val="2060853657"/>
              </p:ext>
            </p:extLst>
          </p:nvPr>
        </p:nvGraphicFramePr>
        <p:xfrm>
          <a:off x="3657600" y="963553"/>
          <a:ext cx="2585584" cy="3123013"/>
        </p:xfrm>
        <a:graphic>
          <a:graphicData uri="http://schemas.openxmlformats.org/drawingml/2006/table">
            <a:tbl>
              <a:tblPr firstRow="1" bandRow="1"/>
              <a:tblGrid>
                <a:gridCol w="826777">
                  <a:extLst>
                    <a:ext uri="{9D8B030D-6E8A-4147-A177-3AD203B41FA5}">
                      <a16:colId xmlns:a16="http://schemas.microsoft.com/office/drawing/2014/main" val="20000"/>
                    </a:ext>
                  </a:extLst>
                </a:gridCol>
                <a:gridCol w="932030">
                  <a:extLst>
                    <a:ext uri="{9D8B030D-6E8A-4147-A177-3AD203B41FA5}">
                      <a16:colId xmlns:a16="http://schemas.microsoft.com/office/drawing/2014/main" val="20001"/>
                    </a:ext>
                  </a:extLst>
                </a:gridCol>
                <a:gridCol w="826777">
                  <a:extLst>
                    <a:ext uri="{9D8B030D-6E8A-4147-A177-3AD203B41FA5}">
                      <a16:colId xmlns:a16="http://schemas.microsoft.com/office/drawing/2014/main" val="20002"/>
                    </a:ext>
                  </a:extLst>
                </a:gridCol>
              </a:tblGrid>
              <a:tr h="109253">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US" sz="750" b="1" i="0" u="none" strike="noStrike" kern="1000" cap="none" spc="0" normalizeH="0" baseline="0" noProof="0" dirty="0">
                          <a:ln>
                            <a:noFill/>
                          </a:ln>
                          <a:solidFill>
                            <a:srgbClr val="005598"/>
                          </a:solidFill>
                          <a:effectLst/>
                          <a:uLnTx/>
                          <a:uFillTx/>
                          <a:latin typeface="Arial" charset="0"/>
                          <a:ea typeface="ＭＳ Ｐゴシック" charset="0"/>
                          <a:cs typeface="ＭＳ Ｐゴシック" charset="0"/>
                        </a:rPr>
                        <a:t>Franklin Adjustable U.S. Government Securities Fund</a:t>
                      </a:r>
                      <a:endParaRPr lang="en-US" sz="750" b="0" kern="1000" spc="0" baseline="0" dirty="0">
                        <a:solidFill>
                          <a:srgbClr val="005598"/>
                        </a:solidFill>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00" b="0" kern="1000" spc="20" baseline="0" dirty="0">
                        <a:solidFill>
                          <a:srgbClr val="005598"/>
                        </a:solidFill>
                      </a:endParaRPr>
                    </a:p>
                  </a:txBody>
                  <a:tcPr marL="0" marR="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solidFill>
                        <a:srgbClr val="00559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r h="168978">
                <a:tc gridSpan="3">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kern="1000" spc="20" baseline="0" dirty="0">
                          <a:solidFill>
                            <a:srgbClr val="005598"/>
                          </a:solidFill>
                        </a:rPr>
                        <a:t>10/20/1987</a:t>
                      </a:r>
                    </a:p>
                  </a:txBody>
                  <a:tcPr marL="0" marR="0" marT="27432" marB="2743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5598"/>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96211">
                <a:tc row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457200" rtl="0" eaLnBrk="1" fontAlgn="auto" latinLnBrk="0" hangingPunct="1">
                        <a:lnSpc>
                          <a:spcPts val="1000"/>
                        </a:lnSpc>
                        <a:spcBef>
                          <a:spcPts val="0"/>
                        </a:spcBef>
                        <a:spcAft>
                          <a:spcPts val="0"/>
                        </a:spcAft>
                        <a:buClrTx/>
                        <a:buSzTx/>
                        <a:buFontTx/>
                        <a:buNone/>
                        <a:tabLst/>
                        <a:defRPr/>
                      </a:pPr>
                      <a:r>
                        <a:rPr kumimoji="0" lang="en-US" sz="850" b="0" i="0" u="none" strike="noStrike" kern="1200" cap="none" spc="0" normalizeH="0" baseline="0" noProof="0" dirty="0">
                          <a:ln>
                            <a:noFill/>
                          </a:ln>
                          <a:solidFill>
                            <a:srgbClr val="000000"/>
                          </a:solidFill>
                          <a:effectLst/>
                          <a:uLnTx/>
                          <a:uFillTx/>
                          <a:latin typeface="Arial Narrow Bold"/>
                          <a:ea typeface="+mn-ea"/>
                          <a:cs typeface="Arial Narrow Bold"/>
                        </a:rPr>
                        <a:t>Advisor Class </a:t>
                      </a:r>
                    </a:p>
                    <a:p>
                      <a:pPr marL="0" marR="0" lvl="0" indent="0" algn="ctr" defTabSz="457200" rtl="0" eaLnBrk="1" fontAlgn="auto" latinLnBrk="0" hangingPunct="1">
                        <a:lnSpc>
                          <a:spcPts val="1000"/>
                        </a:lnSpc>
                        <a:spcBef>
                          <a:spcPts val="0"/>
                        </a:spcBef>
                        <a:spcAft>
                          <a:spcPts val="0"/>
                        </a:spcAft>
                        <a:buClrTx/>
                        <a:buSzTx/>
                        <a:buFontTx/>
                        <a:buNone/>
                        <a:tabLst/>
                        <a:defRPr/>
                      </a:pPr>
                      <a:r>
                        <a:rPr kumimoji="0" lang="en-US" sz="850" b="0" i="0" u="none" strike="noStrike" kern="1200" cap="none" spc="0" normalizeH="0" baseline="0" noProof="0" dirty="0">
                          <a:ln>
                            <a:noFill/>
                          </a:ln>
                          <a:solidFill>
                            <a:srgbClr val="000000"/>
                          </a:solidFill>
                          <a:effectLst/>
                          <a:uLnTx/>
                          <a:uFillTx/>
                          <a:latin typeface="Arial Narrow Bold"/>
                          <a:ea typeface="+mn-ea"/>
                          <a:cs typeface="Arial Narrow Bold"/>
                        </a:rPr>
                        <a:t>(FAUZX)</a:t>
                      </a:r>
                      <a:r>
                        <a:rPr kumimoji="0" lang="en-US" sz="850" b="0" i="0" u="none" strike="noStrike" kern="1200" cap="none" spc="0" normalizeH="0" baseline="30000" noProof="0" dirty="0">
                          <a:ln>
                            <a:noFill/>
                          </a:ln>
                          <a:solidFill>
                            <a:srgbClr val="000000"/>
                          </a:solidFill>
                          <a:effectLst/>
                          <a:uLnTx/>
                          <a:uFillTx/>
                          <a:latin typeface="Arial Narrow Bold"/>
                          <a:ea typeface="+mn-ea"/>
                          <a:cs typeface="Arial Narrow Bold"/>
                        </a:rPr>
                        <a:t>5</a:t>
                      </a:r>
                    </a:p>
                  </a:txBody>
                  <a:tcPr marL="0" marR="0" anchor="b">
                    <a:lnL w="12700" cap="flat" cmpd="sng" algn="ctr">
                      <a:solidFill>
                        <a:srgbClr val="FFFFFF"/>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005598"/>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CCECF8"/>
                    </a:solidFill>
                  </a:tcPr>
                </a:tc>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850" b="1" dirty="0">
                          <a:latin typeface="Arial Narrow" panose="020B0606020202030204" pitchFamily="34" charset="0"/>
                        </a:rPr>
                        <a:t>Class A (FISAX) </a:t>
                      </a:r>
                    </a:p>
                  </a:txBody>
                  <a:tcPr marL="0" marR="0" anchor="ctr">
                    <a:lnL w="12700" cap="flat" cmpd="sng" algn="ctr">
                      <a:solidFill>
                        <a:srgbClr val="FFFFFF">
                          <a:lumMod val="75000"/>
                        </a:srgbClr>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5598"/>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CCECF8"/>
                    </a:solidFill>
                  </a:tcPr>
                </a:tc>
                <a:tc hMerge="1">
                  <a:txBody>
                    <a:bodyPr/>
                    <a:lstStyle/>
                    <a:p>
                      <a:endParaRPr lang="en-US" dirty="0"/>
                    </a:p>
                  </a:txBody>
                  <a:tcPr marL="0" marR="0" marB="18288" anchor="b">
                    <a:lnL w="12700" cap="flat" cmpd="sng" algn="ctr">
                      <a:solidFill>
                        <a:srgbClr val="BBBBBB"/>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5598"/>
                      </a:solidFill>
                      <a:prstDash val="solid"/>
                      <a:round/>
                      <a:headEnd type="none" w="med" len="med"/>
                      <a:tailEnd type="none" w="med" len="med"/>
                    </a:lnT>
                    <a:lnB w="12700" cap="flat" cmpd="sng" algn="ctr">
                      <a:solidFill>
                        <a:srgbClr val="BBBBBB"/>
                      </a:solidFill>
                      <a:prstDash val="solid"/>
                      <a:round/>
                      <a:headEnd type="none" w="med" len="med"/>
                      <a:tailEnd type="none" w="med" len="med"/>
                    </a:lnB>
                    <a:solidFill>
                      <a:srgbClr val="CCECF8"/>
                    </a:solidFill>
                  </a:tcPr>
                </a:tc>
                <a:extLst>
                  <a:ext uri="{0D108BD9-81ED-4DB2-BD59-A6C34878D82A}">
                    <a16:rowId xmlns:a16="http://schemas.microsoft.com/office/drawing/2014/main" val="10002"/>
                  </a:ext>
                </a:extLst>
              </a:tr>
              <a:tr h="330188">
                <a:tc vMerge="1">
                  <a:txBody>
                    <a:bodyPr/>
                    <a:lstStyle/>
                    <a:p>
                      <a:endParaRPr lang="en-US"/>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457200" rtl="0" eaLnBrk="1" fontAlgn="auto" latinLnBrk="0" hangingPunct="1">
                        <a:lnSpc>
                          <a:spcPts val="1000"/>
                        </a:lnSpc>
                        <a:spcBef>
                          <a:spcPts val="0"/>
                        </a:spcBef>
                        <a:spcAft>
                          <a:spcPts val="0"/>
                        </a:spcAft>
                        <a:buClrTx/>
                        <a:buSzTx/>
                        <a:buFontTx/>
                        <a:buNone/>
                        <a:tabLst/>
                        <a:defRPr/>
                      </a:pPr>
                      <a:r>
                        <a:rPr kumimoji="0" lang="en-US" sz="850" b="0" i="0" u="none" strike="noStrike" kern="1200" cap="none" spc="0" normalizeH="0" baseline="0" noProof="0" dirty="0">
                          <a:ln>
                            <a:noFill/>
                          </a:ln>
                          <a:solidFill>
                            <a:srgbClr val="000000"/>
                          </a:solidFill>
                          <a:effectLst/>
                          <a:uLnTx/>
                          <a:uFillTx/>
                          <a:latin typeface="Arial Narrow Bold"/>
                          <a:ea typeface="+mn-ea"/>
                          <a:cs typeface="Arial Narrow Bold"/>
                        </a:rPr>
                        <a:t>With Max 2.25% </a:t>
                      </a:r>
                      <a:br>
                        <a:rPr kumimoji="0" lang="en-US" sz="850" b="0" i="0" u="none" strike="noStrike" kern="1200" cap="none" spc="0" normalizeH="0" baseline="0" noProof="0" dirty="0">
                          <a:ln>
                            <a:noFill/>
                          </a:ln>
                          <a:solidFill>
                            <a:srgbClr val="000000"/>
                          </a:solidFill>
                          <a:effectLst/>
                          <a:uLnTx/>
                          <a:uFillTx/>
                          <a:latin typeface="Arial Narrow Bold"/>
                          <a:ea typeface="+mn-ea"/>
                          <a:cs typeface="Arial Narrow Bold"/>
                        </a:rPr>
                      </a:br>
                      <a:r>
                        <a:rPr kumimoji="0" lang="en-US" sz="850" b="0" i="0" u="none" strike="noStrike" kern="1200" cap="none" spc="0" normalizeH="0" baseline="0" noProof="0" dirty="0">
                          <a:ln>
                            <a:noFill/>
                          </a:ln>
                          <a:solidFill>
                            <a:srgbClr val="000000"/>
                          </a:solidFill>
                          <a:effectLst/>
                          <a:uLnTx/>
                          <a:uFillTx/>
                          <a:latin typeface="Arial Narrow Bold"/>
                          <a:ea typeface="+mn-ea"/>
                          <a:cs typeface="Arial Narrow Bold"/>
                        </a:rPr>
                        <a:t>Initial Sales Charge</a:t>
                      </a:r>
                    </a:p>
                  </a:txBody>
                  <a:tcPr marL="0" marR="0" anchor="b">
                    <a:lnL w="12700" cap="flat" cmpd="sng" algn="ctr">
                      <a:solidFill>
                        <a:srgbClr val="FFFFFF">
                          <a:lumMod val="75000"/>
                        </a:srgbClr>
                      </a:solidFill>
                      <a:prstDash val="solid"/>
                      <a:round/>
                      <a:headEnd type="none" w="med" len="med"/>
                      <a:tailEnd type="none" w="med" len="med"/>
                    </a:lnL>
                    <a:lnR w="12700" cap="flat" cmpd="sng" algn="ctr">
                      <a:solidFill>
                        <a:srgbClr val="BBBBBB"/>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CCECF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457200" rtl="0" eaLnBrk="1" fontAlgn="auto" latinLnBrk="0" hangingPunct="1">
                        <a:lnSpc>
                          <a:spcPts val="1000"/>
                        </a:lnSpc>
                        <a:spcBef>
                          <a:spcPts val="0"/>
                        </a:spcBef>
                        <a:spcAft>
                          <a:spcPts val="0"/>
                        </a:spcAft>
                        <a:buClrTx/>
                        <a:buSzTx/>
                        <a:buFontTx/>
                        <a:buNone/>
                        <a:tabLst/>
                        <a:defRPr/>
                      </a:pPr>
                      <a:r>
                        <a:rPr kumimoji="0" lang="en-US" sz="850" b="0" i="0" u="none" strike="noStrike" kern="1200" cap="none" spc="0" normalizeH="0" baseline="0" noProof="0" dirty="0">
                          <a:ln>
                            <a:noFill/>
                          </a:ln>
                          <a:solidFill>
                            <a:srgbClr val="000000"/>
                          </a:solidFill>
                          <a:effectLst/>
                          <a:uLnTx/>
                          <a:uFillTx/>
                          <a:latin typeface="Arial Narrow Bold"/>
                          <a:ea typeface="+mn-ea"/>
                          <a:cs typeface="Arial Narrow Bold"/>
                        </a:rPr>
                        <a:t>Without </a:t>
                      </a:r>
                      <a:br>
                        <a:rPr kumimoji="0" lang="en-US" sz="850" b="0" i="0" u="none" strike="noStrike" kern="1200" cap="none" spc="0" normalizeH="0" baseline="0" noProof="0" dirty="0">
                          <a:ln>
                            <a:noFill/>
                          </a:ln>
                          <a:solidFill>
                            <a:srgbClr val="000000"/>
                          </a:solidFill>
                          <a:effectLst/>
                          <a:uLnTx/>
                          <a:uFillTx/>
                          <a:latin typeface="Arial Narrow Bold"/>
                          <a:ea typeface="+mn-ea"/>
                          <a:cs typeface="Arial Narrow Bold"/>
                        </a:rPr>
                      </a:br>
                      <a:r>
                        <a:rPr kumimoji="0" lang="en-US" sz="850" b="0" i="0" u="none" strike="noStrike" kern="1200" cap="none" spc="-10" normalizeH="0" baseline="0" noProof="0" dirty="0">
                          <a:ln>
                            <a:noFill/>
                          </a:ln>
                          <a:solidFill>
                            <a:srgbClr val="000000"/>
                          </a:solidFill>
                          <a:effectLst/>
                          <a:uLnTx/>
                          <a:uFillTx/>
                          <a:latin typeface="Arial Narrow Bold"/>
                          <a:ea typeface="+mn-ea"/>
                          <a:cs typeface="Arial Narrow Bold"/>
                        </a:rPr>
                        <a:t>Sales Charge</a:t>
                      </a:r>
                    </a:p>
                  </a:txBody>
                  <a:tcPr marL="0" marR="0" anchor="b">
                    <a:lnL w="12700" cap="flat" cmpd="sng" algn="ctr">
                      <a:solidFill>
                        <a:srgbClr val="BBBBBB"/>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CCECF8"/>
                    </a:solidFill>
                  </a:tcPr>
                </a:tc>
                <a:extLst>
                  <a:ext uri="{0D108BD9-81ED-4DB2-BD59-A6C34878D82A}">
                    <a16:rowId xmlns:a16="http://schemas.microsoft.com/office/drawing/2014/main" val="10003"/>
                  </a:ext>
                </a:extLst>
              </a:tr>
              <a:tr h="20393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1.02%</a:t>
                      </a:r>
                    </a:p>
                  </a:txBody>
                  <a:tcPr marL="7620" marR="7620" anchor="b">
                    <a:lnL w="12700" cap="flat" cmpd="sng" algn="ctr">
                      <a:solidFill>
                        <a:srgbClr val="FFFFFF"/>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-1.51%</a:t>
                      </a:r>
                    </a:p>
                  </a:txBody>
                  <a:tcPr marL="7620" marR="7620" anchor="b">
                    <a:lnL w="12700" cap="flat" cmpd="sng" algn="ctr">
                      <a:solidFill>
                        <a:srgbClr val="FFFFFF">
                          <a:lumMod val="75000"/>
                        </a:srgbClr>
                      </a:solidFill>
                      <a:prstDash val="solid"/>
                      <a:round/>
                      <a:headEnd type="none" w="med" len="med"/>
                      <a:tailEnd type="none" w="med" len="med"/>
                    </a:lnL>
                    <a:lnR w="12700" cap="flat" cmpd="sng" algn="ctr">
                      <a:solidFill>
                        <a:srgbClr val="BBBBBB"/>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0.77%</a:t>
                      </a:r>
                    </a:p>
                  </a:txBody>
                  <a:tcPr marL="7620" marR="7620" anchor="b">
                    <a:lnL w="12700" cap="flat" cmpd="sng" algn="ctr">
                      <a:solidFill>
                        <a:srgbClr val="BBBBBB"/>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4"/>
                  </a:ext>
                </a:extLst>
              </a:tr>
              <a:tr h="20393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0.54%</a:t>
                      </a:r>
                    </a:p>
                  </a:txBody>
                  <a:tcPr marL="7620" marR="7620" anchor="b">
                    <a:lnL w="12700" cap="flat" cmpd="sng" algn="ctr">
                      <a:solidFill>
                        <a:srgbClr val="FFFFFF"/>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-0.49%</a:t>
                      </a:r>
                    </a:p>
                  </a:txBody>
                  <a:tcPr marL="7620" marR="7620" anchor="b">
                    <a:lnL w="12700" cap="flat" cmpd="sng" algn="ctr">
                      <a:solidFill>
                        <a:srgbClr val="FFFFFF">
                          <a:lumMod val="75000"/>
                        </a:srgbClr>
                      </a:solidFill>
                      <a:prstDash val="solid"/>
                      <a:round/>
                      <a:headEnd type="none" w="med" len="med"/>
                      <a:tailEnd type="none" w="med" len="med"/>
                    </a:lnL>
                    <a:lnR w="12700" cap="flat" cmpd="sng" algn="ctr">
                      <a:solidFill>
                        <a:srgbClr val="BBBBBB"/>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0.29%</a:t>
                      </a:r>
                    </a:p>
                  </a:txBody>
                  <a:tcPr marL="7620" marR="7620" anchor="b">
                    <a:lnL w="12700" cap="flat" cmpd="sng" algn="ctr">
                      <a:solidFill>
                        <a:srgbClr val="BBBBBB"/>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5"/>
                  </a:ext>
                </a:extLst>
              </a:tr>
              <a:tr h="20393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0.42%</a:t>
                      </a:r>
                    </a:p>
                  </a:txBody>
                  <a:tcPr marL="7620" marR="7620" anchor="b">
                    <a:lnL w="12700" cap="flat" cmpd="sng" algn="ctr">
                      <a:solidFill>
                        <a:srgbClr val="FFFFFF"/>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-0.29%</a:t>
                      </a:r>
                    </a:p>
                  </a:txBody>
                  <a:tcPr marL="7620" marR="7620" anchor="b">
                    <a:lnL w="12700" cap="flat" cmpd="sng" algn="ctr">
                      <a:solidFill>
                        <a:srgbClr val="FFFFFF">
                          <a:lumMod val="75000"/>
                        </a:srgbClr>
                      </a:solidFill>
                      <a:prstDash val="solid"/>
                      <a:round/>
                      <a:headEnd type="none" w="med" len="med"/>
                      <a:tailEnd type="none" w="med" len="med"/>
                    </a:lnL>
                    <a:lnR w="12700" cap="flat" cmpd="sng" algn="ctr">
                      <a:solidFill>
                        <a:srgbClr val="BBBBBB"/>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0.16%</a:t>
                      </a:r>
                    </a:p>
                  </a:txBody>
                  <a:tcPr marL="7620" marR="7620" anchor="b">
                    <a:lnL w="12700" cap="flat" cmpd="sng" algn="ctr">
                      <a:solidFill>
                        <a:srgbClr val="BBBBBB"/>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6"/>
                  </a:ext>
                </a:extLst>
              </a:tr>
              <a:tr h="20393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1.19%</a:t>
                      </a:r>
                    </a:p>
                  </a:txBody>
                  <a:tcPr marL="7620" marR="7620" anchor="b">
                    <a:lnL w="12700" cap="flat" cmpd="sng" algn="ctr">
                      <a:solidFill>
                        <a:srgbClr val="FFFFFF"/>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0.71%</a:t>
                      </a:r>
                    </a:p>
                  </a:txBody>
                  <a:tcPr marL="7620" marR="7620" anchor="b">
                    <a:lnL w="12700" cap="flat" cmpd="sng" algn="ctr">
                      <a:solidFill>
                        <a:srgbClr val="FFFFFF">
                          <a:lumMod val="75000"/>
                        </a:srgbClr>
                      </a:solidFill>
                      <a:prstDash val="solid"/>
                      <a:round/>
                      <a:headEnd type="none" w="med" len="med"/>
                      <a:tailEnd type="none" w="med" len="med"/>
                    </a:lnL>
                    <a:lnR w="12700" cap="flat" cmpd="sng" algn="ctr">
                      <a:solidFill>
                        <a:srgbClr val="BBBBBB"/>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0.94%</a:t>
                      </a:r>
                    </a:p>
                  </a:txBody>
                  <a:tcPr marL="7620" marR="7620" anchor="b">
                    <a:lnL w="12700" cap="flat" cmpd="sng" algn="ctr">
                      <a:solidFill>
                        <a:srgbClr val="BBBBBB"/>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7"/>
                  </a:ext>
                </a:extLst>
              </a:tr>
              <a:tr h="25382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3.67%</a:t>
                      </a:r>
                    </a:p>
                  </a:txBody>
                  <a:tcPr marL="7620" marR="7620" anchor="b">
                    <a:lnL w="12700" cap="flat" cmpd="sng" algn="ctr">
                      <a:solidFill>
                        <a:srgbClr val="FFFFFF"/>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3.51%</a:t>
                      </a:r>
                    </a:p>
                  </a:txBody>
                  <a:tcPr marL="7620" marR="7620" anchor="b">
                    <a:lnL w="12700" cap="flat" cmpd="sng" algn="ctr">
                      <a:solidFill>
                        <a:srgbClr val="FFFFFF">
                          <a:lumMod val="75000"/>
                        </a:srgbClr>
                      </a:solidFill>
                      <a:prstDash val="solid"/>
                      <a:round/>
                      <a:headEnd type="none" w="med" len="med"/>
                      <a:tailEnd type="none" w="med" len="med"/>
                    </a:lnL>
                    <a:lnR w="12700" cap="flat" cmpd="sng" algn="ctr">
                      <a:solidFill>
                        <a:srgbClr val="BBBBBB"/>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3.58%</a:t>
                      </a:r>
                    </a:p>
                  </a:txBody>
                  <a:tcPr marL="7620" marR="7620" anchor="b">
                    <a:lnL w="12700" cap="flat" cmpd="sng" algn="ctr">
                      <a:solidFill>
                        <a:srgbClr val="BBBBBB"/>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8"/>
                  </a:ext>
                </a:extLst>
              </a:tr>
              <a:tr h="55355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Without Waiver</a:t>
                      </a:r>
                      <a:r>
                        <a:rPr lang="en-US" sz="800" b="1" i="0" u="none" strike="noStrike" baseline="30000" dirty="0">
                          <a:solidFill>
                            <a:srgbClr val="000000"/>
                          </a:solidFill>
                          <a:effectLst/>
                          <a:latin typeface="+mj-lt"/>
                        </a:rPr>
                        <a:t>6</a:t>
                      </a:r>
                      <a:r>
                        <a:rPr lang="en-US" sz="800" b="1" i="0" u="none" strike="noStrike" dirty="0">
                          <a:solidFill>
                            <a:srgbClr val="000000"/>
                          </a:solidFill>
                          <a:effectLst/>
                          <a:latin typeface="+mj-lt"/>
                        </a:rPr>
                        <a:t>  0.69%                                      With Waiver   0.68%</a:t>
                      </a:r>
                    </a:p>
                  </a:txBody>
                  <a:tcPr marL="18288" marR="18288" anchor="ctr">
                    <a:lnL w="12700" cap="flat" cmpd="sng" algn="ctr">
                      <a:solidFill>
                        <a:srgbClr val="FFFFFF"/>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Without Waiver</a:t>
                      </a:r>
                      <a:r>
                        <a:rPr lang="en-US" sz="800" b="1" i="0" u="none" strike="noStrike" baseline="30000" dirty="0">
                          <a:solidFill>
                            <a:srgbClr val="000000"/>
                          </a:solidFill>
                          <a:effectLst/>
                          <a:latin typeface="+mj-lt"/>
                        </a:rPr>
                        <a:t>6</a:t>
                      </a:r>
                      <a:r>
                        <a:rPr lang="en-US" sz="800" b="1" i="0" u="none" strike="noStrike" dirty="0">
                          <a:solidFill>
                            <a:srgbClr val="000000"/>
                          </a:solidFill>
                          <a:effectLst/>
                          <a:latin typeface="+mj-lt"/>
                        </a:rPr>
                        <a:t>  0.94%               With Waiver   0.93%</a:t>
                      </a:r>
                    </a:p>
                  </a:txBody>
                  <a:tcPr marL="7620" marR="7620" anchor="ctr">
                    <a:lnL w="12700" cap="flat" cmpd="sng" algn="ctr">
                      <a:solidFill>
                        <a:srgbClr val="FFFFFF">
                          <a:lumMod val="75000"/>
                        </a:srgbClr>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hMerge="1">
                  <a:txBody>
                    <a:bodyPr/>
                    <a:lstStyle/>
                    <a:p>
                      <a:endParaRPr lang="en-US"/>
                    </a:p>
                  </a:txBody>
                  <a:tcPr>
                    <a:lnL w="12700" cap="flat" cmpd="sng" algn="ctr">
                      <a:solidFill>
                        <a:schemeClr val="bg1">
                          <a:lumMod val="7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9"/>
                  </a:ext>
                </a:extLst>
              </a:tr>
              <a:tr h="55355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Without Waiver  1.71%                                      With Waiver  1.72%</a:t>
                      </a:r>
                    </a:p>
                  </a:txBody>
                  <a:tcPr marL="18288" marR="18288" anchor="ctr">
                    <a:lnL w="12700" cap="flat" cmpd="sng" algn="ctr">
                      <a:solidFill>
                        <a:srgbClr val="FFFFFF"/>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Without Waiver  1.40%                With Waiver   1.42%</a:t>
                      </a:r>
                    </a:p>
                  </a:txBody>
                  <a:tcPr marL="7620" marR="7620" anchor="ctr">
                    <a:lnL w="12700" cap="flat" cmpd="sng" algn="ctr">
                      <a:solidFill>
                        <a:srgbClr val="FFFFFF">
                          <a:lumMod val="75000"/>
                        </a:srgbClr>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hMerge="1">
                  <a:txBody>
                    <a:bodyPr/>
                    <a:lstStyle/>
                    <a:p>
                      <a:endParaRPr lang="en-US"/>
                    </a:p>
                  </a:txBody>
                  <a:tcPr>
                    <a:lnL w="12700" cap="flat" cmpd="sng" algn="ctr">
                      <a:solidFill>
                        <a:schemeClr val="bg1">
                          <a:lumMod val="7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0"/>
                  </a:ext>
                </a:extLst>
              </a:tr>
            </a:tbl>
          </a:graphicData>
        </a:graphic>
      </p:graphicFrame>
      <p:graphicFrame>
        <p:nvGraphicFramePr>
          <p:cNvPr id="10" name="Table 9">
            <a:extLst>
              <a:ext uri="{FF2B5EF4-FFF2-40B4-BE49-F238E27FC236}">
                <a16:creationId xmlns:a16="http://schemas.microsoft.com/office/drawing/2014/main" id="{4F89852B-98EE-417F-B405-9A057C246687}"/>
              </a:ext>
            </a:extLst>
          </p:cNvPr>
          <p:cNvGraphicFramePr>
            <a:graphicFrameLocks noGrp="1"/>
          </p:cNvGraphicFramePr>
          <p:nvPr>
            <p:extLst>
              <p:ext uri="{D42A27DB-BD31-4B8C-83A1-F6EECF244321}">
                <p14:modId xmlns:p14="http://schemas.microsoft.com/office/powerpoint/2010/main" val="2079657318"/>
              </p:ext>
            </p:extLst>
          </p:nvPr>
        </p:nvGraphicFramePr>
        <p:xfrm>
          <a:off x="6333212" y="963554"/>
          <a:ext cx="2556556" cy="3114786"/>
        </p:xfrm>
        <a:graphic>
          <a:graphicData uri="http://schemas.openxmlformats.org/drawingml/2006/table">
            <a:tbl>
              <a:tblPr firstRow="1" bandRow="1"/>
              <a:tblGrid>
                <a:gridCol w="896112">
                  <a:extLst>
                    <a:ext uri="{9D8B030D-6E8A-4147-A177-3AD203B41FA5}">
                      <a16:colId xmlns:a16="http://schemas.microsoft.com/office/drawing/2014/main" val="20000"/>
                    </a:ext>
                  </a:extLst>
                </a:gridCol>
                <a:gridCol w="866319">
                  <a:extLst>
                    <a:ext uri="{9D8B030D-6E8A-4147-A177-3AD203B41FA5}">
                      <a16:colId xmlns:a16="http://schemas.microsoft.com/office/drawing/2014/main" val="20001"/>
                    </a:ext>
                  </a:extLst>
                </a:gridCol>
                <a:gridCol w="794125">
                  <a:extLst>
                    <a:ext uri="{9D8B030D-6E8A-4147-A177-3AD203B41FA5}">
                      <a16:colId xmlns:a16="http://schemas.microsoft.com/office/drawing/2014/main" val="20002"/>
                    </a:ext>
                  </a:extLst>
                </a:gridCol>
              </a:tblGrid>
              <a:tr h="109581">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US" sz="750" b="1" i="0" u="none" strike="noStrike" kern="1000" cap="none" spc="20" normalizeH="0" baseline="0" noProof="0" dirty="0">
                          <a:ln>
                            <a:noFill/>
                          </a:ln>
                          <a:solidFill>
                            <a:srgbClr val="005598"/>
                          </a:solidFill>
                          <a:effectLst/>
                          <a:uLnTx/>
                          <a:uFillTx/>
                          <a:latin typeface="Arial" charset="0"/>
                          <a:ea typeface="ＭＳ Ｐゴシック" charset="0"/>
                          <a:cs typeface="ＭＳ Ｐゴシック" charset="0"/>
                        </a:rPr>
                        <a:t>Franklin Income Fund</a:t>
                      </a:r>
                      <a:endParaRPr lang="en-US" sz="750" b="0" kern="1000" spc="20" baseline="0" dirty="0">
                        <a:solidFill>
                          <a:srgbClr val="005598"/>
                        </a:solidFill>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00" b="0" kern="1000" spc="20" baseline="0" dirty="0">
                        <a:solidFill>
                          <a:srgbClr val="005598"/>
                        </a:solidFill>
                      </a:endParaRPr>
                    </a:p>
                  </a:txBody>
                  <a:tcPr marL="0" marR="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solidFill>
                        <a:srgbClr val="00559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r h="169485">
                <a:tc gridSpan="3">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kern="1000" spc="20" baseline="0" dirty="0">
                          <a:solidFill>
                            <a:srgbClr val="005598"/>
                          </a:solidFill>
                        </a:rPr>
                        <a:t>8/31/1948</a:t>
                      </a:r>
                    </a:p>
                  </a:txBody>
                  <a:tcPr marL="0" marR="0" marT="27432" marB="2743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559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11856">
                <a:tc row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457200" rtl="0" eaLnBrk="1" fontAlgn="auto" latinLnBrk="0" hangingPunct="1">
                        <a:lnSpc>
                          <a:spcPts val="1000"/>
                        </a:lnSpc>
                        <a:spcBef>
                          <a:spcPts val="0"/>
                        </a:spcBef>
                        <a:spcAft>
                          <a:spcPts val="0"/>
                        </a:spcAft>
                        <a:buClrTx/>
                        <a:buSzTx/>
                        <a:buFontTx/>
                        <a:buNone/>
                        <a:tabLst/>
                        <a:defRPr/>
                      </a:pPr>
                      <a:r>
                        <a:rPr kumimoji="0" lang="en-US" sz="850" b="0" i="0" u="none" strike="noStrike" kern="1200" cap="none" spc="0" normalizeH="0" baseline="0" noProof="0" dirty="0">
                          <a:ln>
                            <a:noFill/>
                          </a:ln>
                          <a:solidFill>
                            <a:srgbClr val="000000"/>
                          </a:solidFill>
                          <a:effectLst/>
                          <a:uLnTx/>
                          <a:uFillTx/>
                          <a:latin typeface="Arial Narrow Bold"/>
                          <a:ea typeface="+mn-ea"/>
                          <a:cs typeface="Arial Narrow Bold"/>
                        </a:rPr>
                        <a:t>Advisor Class </a:t>
                      </a:r>
                    </a:p>
                    <a:p>
                      <a:pPr marL="0" marR="0" lvl="0" indent="0" algn="ctr" defTabSz="457200" rtl="0" eaLnBrk="1" fontAlgn="auto" latinLnBrk="0" hangingPunct="1">
                        <a:lnSpc>
                          <a:spcPts val="1000"/>
                        </a:lnSpc>
                        <a:spcBef>
                          <a:spcPts val="0"/>
                        </a:spcBef>
                        <a:spcAft>
                          <a:spcPts val="0"/>
                        </a:spcAft>
                        <a:buClrTx/>
                        <a:buSzTx/>
                        <a:buFontTx/>
                        <a:buNone/>
                        <a:tabLst/>
                        <a:defRPr/>
                      </a:pPr>
                      <a:r>
                        <a:rPr kumimoji="0" lang="en-US" sz="850" b="0" i="0" u="none" strike="noStrike" kern="1200" cap="none" spc="0" normalizeH="0" baseline="0" noProof="0" dirty="0">
                          <a:ln>
                            <a:noFill/>
                          </a:ln>
                          <a:solidFill>
                            <a:srgbClr val="000000"/>
                          </a:solidFill>
                          <a:effectLst/>
                          <a:uLnTx/>
                          <a:uFillTx/>
                          <a:latin typeface="Arial Narrow Bold"/>
                          <a:ea typeface="+mn-ea"/>
                          <a:cs typeface="Arial Narrow Bold"/>
                        </a:rPr>
                        <a:t>(FRIAX)</a:t>
                      </a:r>
                      <a:r>
                        <a:rPr kumimoji="0" lang="en-US" sz="850" b="0" i="0" u="none" strike="noStrike" kern="1200" cap="none" spc="0" normalizeH="0" baseline="30000" noProof="0" dirty="0">
                          <a:ln>
                            <a:noFill/>
                          </a:ln>
                          <a:solidFill>
                            <a:srgbClr val="000000"/>
                          </a:solidFill>
                          <a:effectLst/>
                          <a:uLnTx/>
                          <a:uFillTx/>
                          <a:latin typeface="Arial Narrow Bold"/>
                          <a:ea typeface="+mn-ea"/>
                          <a:cs typeface="Arial Narrow Bold"/>
                        </a:rPr>
                        <a:t>7</a:t>
                      </a:r>
                    </a:p>
                  </a:txBody>
                  <a:tcPr marL="0" marR="0" anchor="b">
                    <a:lnL w="12700" cap="flat" cmpd="sng" algn="ctr">
                      <a:solidFill>
                        <a:srgbClr val="FFFFFF"/>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005598"/>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CCECF8"/>
                    </a:solidFill>
                  </a:tcPr>
                </a:tc>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850" b="1" dirty="0">
                          <a:latin typeface="Arial Narrow" panose="020B0606020202030204" pitchFamily="34" charset="0"/>
                        </a:rPr>
                        <a:t>Class A (FKIQX)</a:t>
                      </a:r>
                      <a:r>
                        <a:rPr lang="en-US" sz="850" b="1" baseline="30000" dirty="0">
                          <a:latin typeface="Arial Narrow" panose="020B0606020202030204" pitchFamily="34" charset="0"/>
                        </a:rPr>
                        <a:t>8</a:t>
                      </a:r>
                      <a:r>
                        <a:rPr lang="en-US" sz="850" b="1" dirty="0">
                          <a:latin typeface="Arial Narrow" panose="020B0606020202030204" pitchFamily="34" charset="0"/>
                        </a:rPr>
                        <a:t> </a:t>
                      </a:r>
                    </a:p>
                  </a:txBody>
                  <a:tcPr marL="0" marR="0" anchor="ctr">
                    <a:lnL w="12700" cap="flat" cmpd="sng" algn="ctr">
                      <a:solidFill>
                        <a:srgbClr val="FFFFFF">
                          <a:lumMod val="75000"/>
                        </a:srgbClr>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5598"/>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CCECF8"/>
                    </a:solidFill>
                  </a:tcPr>
                </a:tc>
                <a:tc hMerge="1">
                  <a:txBody>
                    <a:bodyPr/>
                    <a:lstStyle/>
                    <a:p>
                      <a:endParaRPr lang="en-US" dirty="0"/>
                    </a:p>
                  </a:txBody>
                  <a:tcPr marL="0" marR="0" marB="18288" anchor="b">
                    <a:lnL w="12700" cap="flat" cmpd="sng" algn="ctr">
                      <a:solidFill>
                        <a:srgbClr val="BBBBBB"/>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5598"/>
                      </a:solidFill>
                      <a:prstDash val="solid"/>
                      <a:round/>
                      <a:headEnd type="none" w="med" len="med"/>
                      <a:tailEnd type="none" w="med" len="med"/>
                    </a:lnT>
                    <a:lnB w="12700" cap="flat" cmpd="sng" algn="ctr">
                      <a:solidFill>
                        <a:srgbClr val="BBBBBB"/>
                      </a:solidFill>
                      <a:prstDash val="solid"/>
                      <a:round/>
                      <a:headEnd type="none" w="med" len="med"/>
                      <a:tailEnd type="none" w="med" len="med"/>
                    </a:lnB>
                    <a:solidFill>
                      <a:srgbClr val="CCECF8"/>
                    </a:solidFill>
                  </a:tcPr>
                </a:tc>
                <a:extLst>
                  <a:ext uri="{0D108BD9-81ED-4DB2-BD59-A6C34878D82A}">
                    <a16:rowId xmlns:a16="http://schemas.microsoft.com/office/drawing/2014/main" val="10002"/>
                  </a:ext>
                </a:extLst>
              </a:tr>
              <a:tr h="331178">
                <a:tc vMerge="1">
                  <a:txBody>
                    <a:bodyPr/>
                    <a:lstStyle/>
                    <a:p>
                      <a:endParaRPr lang="en-US"/>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457200" rtl="0" eaLnBrk="1" fontAlgn="auto" latinLnBrk="0" hangingPunct="1">
                        <a:lnSpc>
                          <a:spcPts val="1000"/>
                        </a:lnSpc>
                        <a:spcBef>
                          <a:spcPts val="0"/>
                        </a:spcBef>
                        <a:spcAft>
                          <a:spcPts val="0"/>
                        </a:spcAft>
                        <a:buClrTx/>
                        <a:buSzTx/>
                        <a:buFontTx/>
                        <a:buNone/>
                        <a:tabLst/>
                        <a:defRPr/>
                      </a:pPr>
                      <a:r>
                        <a:rPr kumimoji="0" lang="en-US" sz="850" b="0" i="0" u="none" strike="noStrike" kern="1200" cap="none" spc="0" normalizeH="0" baseline="0" noProof="0" dirty="0">
                          <a:ln>
                            <a:noFill/>
                          </a:ln>
                          <a:solidFill>
                            <a:srgbClr val="000000"/>
                          </a:solidFill>
                          <a:effectLst/>
                          <a:uLnTx/>
                          <a:uFillTx/>
                          <a:latin typeface="Arial Narrow Bold"/>
                          <a:ea typeface="+mn-ea"/>
                          <a:cs typeface="Arial Narrow Bold"/>
                        </a:rPr>
                        <a:t>With Max 4.25% </a:t>
                      </a:r>
                    </a:p>
                    <a:p>
                      <a:pPr marL="0" marR="0" lvl="0" indent="0" algn="ctr" defTabSz="457200" rtl="0" eaLnBrk="1" fontAlgn="auto" latinLnBrk="0" hangingPunct="1">
                        <a:lnSpc>
                          <a:spcPts val="1000"/>
                        </a:lnSpc>
                        <a:spcBef>
                          <a:spcPts val="0"/>
                        </a:spcBef>
                        <a:spcAft>
                          <a:spcPts val="0"/>
                        </a:spcAft>
                        <a:buClrTx/>
                        <a:buSzTx/>
                        <a:buFontTx/>
                        <a:buNone/>
                        <a:tabLst/>
                        <a:defRPr/>
                      </a:pPr>
                      <a:r>
                        <a:rPr kumimoji="0" lang="en-US" sz="850" b="0" i="0" u="none" strike="noStrike" kern="1200" cap="none" spc="0" normalizeH="0" baseline="0" noProof="0" dirty="0">
                          <a:ln>
                            <a:noFill/>
                          </a:ln>
                          <a:solidFill>
                            <a:srgbClr val="000000"/>
                          </a:solidFill>
                          <a:effectLst/>
                          <a:uLnTx/>
                          <a:uFillTx/>
                          <a:latin typeface="Arial Narrow Bold"/>
                          <a:ea typeface="+mn-ea"/>
                          <a:cs typeface="Arial Narrow Bold"/>
                        </a:rPr>
                        <a:t>Initial Sales Charge</a:t>
                      </a:r>
                    </a:p>
                  </a:txBody>
                  <a:tcPr marL="0" marR="0" anchor="b">
                    <a:lnL w="12700" cap="flat" cmpd="sng" algn="ctr">
                      <a:solidFill>
                        <a:srgbClr val="FFFFFF">
                          <a:lumMod val="75000"/>
                        </a:srgbClr>
                      </a:solidFill>
                      <a:prstDash val="solid"/>
                      <a:round/>
                      <a:headEnd type="none" w="med" len="med"/>
                      <a:tailEnd type="none" w="med" len="med"/>
                    </a:lnL>
                    <a:lnR w="12700" cap="flat" cmpd="sng" algn="ctr">
                      <a:solidFill>
                        <a:srgbClr val="BBBBBB"/>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CCECF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457200" rtl="0" eaLnBrk="1" fontAlgn="auto" latinLnBrk="0" hangingPunct="1">
                        <a:lnSpc>
                          <a:spcPts val="1000"/>
                        </a:lnSpc>
                        <a:spcBef>
                          <a:spcPts val="0"/>
                        </a:spcBef>
                        <a:spcAft>
                          <a:spcPts val="0"/>
                        </a:spcAft>
                        <a:buClrTx/>
                        <a:buSzTx/>
                        <a:buFontTx/>
                        <a:buNone/>
                        <a:tabLst/>
                        <a:defRPr/>
                      </a:pPr>
                      <a:r>
                        <a:rPr kumimoji="0" lang="en-US" sz="850" b="0" i="0" u="none" strike="noStrike" kern="1200" cap="none" spc="0" normalizeH="0" baseline="0" noProof="0" dirty="0">
                          <a:ln>
                            <a:noFill/>
                          </a:ln>
                          <a:solidFill>
                            <a:srgbClr val="000000"/>
                          </a:solidFill>
                          <a:effectLst/>
                          <a:uLnTx/>
                          <a:uFillTx/>
                          <a:latin typeface="Arial Narrow Bold"/>
                          <a:ea typeface="+mn-ea"/>
                          <a:cs typeface="Arial Narrow Bold"/>
                        </a:rPr>
                        <a:t>Without </a:t>
                      </a:r>
                      <a:br>
                        <a:rPr kumimoji="0" lang="en-US" sz="850" b="0" i="0" u="none" strike="noStrike" kern="1200" cap="none" spc="0" normalizeH="0" baseline="0" noProof="0" dirty="0">
                          <a:ln>
                            <a:noFill/>
                          </a:ln>
                          <a:solidFill>
                            <a:srgbClr val="000000"/>
                          </a:solidFill>
                          <a:effectLst/>
                          <a:uLnTx/>
                          <a:uFillTx/>
                          <a:latin typeface="Arial Narrow Bold"/>
                          <a:ea typeface="+mn-ea"/>
                          <a:cs typeface="Arial Narrow Bold"/>
                        </a:rPr>
                      </a:br>
                      <a:r>
                        <a:rPr kumimoji="0" lang="en-US" sz="850" b="0" i="0" u="none" strike="noStrike" kern="1200" cap="none" spc="-10" normalizeH="0" baseline="0" noProof="0" dirty="0">
                          <a:ln>
                            <a:noFill/>
                          </a:ln>
                          <a:solidFill>
                            <a:srgbClr val="000000"/>
                          </a:solidFill>
                          <a:effectLst/>
                          <a:uLnTx/>
                          <a:uFillTx/>
                          <a:latin typeface="Arial Narrow Bold"/>
                          <a:ea typeface="+mn-ea"/>
                          <a:cs typeface="Arial Narrow Bold"/>
                        </a:rPr>
                        <a:t>Sales Charge</a:t>
                      </a:r>
                    </a:p>
                  </a:txBody>
                  <a:tcPr marL="0" marR="0" anchor="b">
                    <a:lnL w="12700" cap="flat" cmpd="sng" algn="ctr">
                      <a:solidFill>
                        <a:srgbClr val="BBBBBB"/>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CCECF8"/>
                    </a:solidFill>
                  </a:tcPr>
                </a:tc>
                <a:extLst>
                  <a:ext uri="{0D108BD9-81ED-4DB2-BD59-A6C34878D82A}">
                    <a16:rowId xmlns:a16="http://schemas.microsoft.com/office/drawing/2014/main" val="10003"/>
                  </a:ext>
                </a:extLst>
              </a:tr>
              <a:tr h="20455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-5.22%</a:t>
                      </a:r>
                    </a:p>
                  </a:txBody>
                  <a:tcPr marL="7620" marR="7620" anchor="b">
                    <a:lnL w="12700" cap="flat" cmpd="sng" algn="ctr">
                      <a:solidFill>
                        <a:srgbClr val="FFFFFF"/>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-9.77%</a:t>
                      </a:r>
                    </a:p>
                  </a:txBody>
                  <a:tcPr marL="7620" marR="7620" anchor="b">
                    <a:lnL w="12700" cap="flat" cmpd="sng" algn="ctr">
                      <a:solidFill>
                        <a:srgbClr val="FFFFFF">
                          <a:lumMod val="75000"/>
                        </a:srgbClr>
                      </a:solidFill>
                      <a:prstDash val="solid"/>
                      <a:round/>
                      <a:headEnd type="none" w="med" len="med"/>
                      <a:tailEnd type="none" w="med" len="med"/>
                    </a:lnL>
                    <a:lnR w="12700" cap="flat" cmpd="sng" algn="ctr">
                      <a:solidFill>
                        <a:srgbClr val="BBBBBB"/>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-5.77%</a:t>
                      </a:r>
                    </a:p>
                  </a:txBody>
                  <a:tcPr marL="7620" marR="7620" anchor="b">
                    <a:lnL w="12700" cap="flat" cmpd="sng" algn="ctr">
                      <a:solidFill>
                        <a:srgbClr val="BBBBBB"/>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4"/>
                  </a:ext>
                </a:extLst>
              </a:tr>
              <a:tr h="20455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6.28%</a:t>
                      </a:r>
                    </a:p>
                  </a:txBody>
                  <a:tcPr marL="7620" marR="7620" anchor="b">
                    <a:lnL w="12700" cap="flat" cmpd="sng" algn="ctr">
                      <a:solidFill>
                        <a:srgbClr val="FFFFFF"/>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4.38%</a:t>
                      </a:r>
                    </a:p>
                  </a:txBody>
                  <a:tcPr marL="7620" marR="7620" anchor="b">
                    <a:lnL w="12700" cap="flat" cmpd="sng" algn="ctr">
                      <a:solidFill>
                        <a:srgbClr val="FFFFFF">
                          <a:lumMod val="75000"/>
                        </a:srgbClr>
                      </a:solidFill>
                      <a:prstDash val="solid"/>
                      <a:round/>
                      <a:headEnd type="none" w="med" len="med"/>
                      <a:tailEnd type="none" w="med" len="med"/>
                    </a:lnL>
                    <a:lnR w="12700" cap="flat" cmpd="sng" algn="ctr">
                      <a:solidFill>
                        <a:srgbClr val="BBBBBB"/>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5.90%</a:t>
                      </a:r>
                    </a:p>
                  </a:txBody>
                  <a:tcPr marL="7620" marR="7620" anchor="b">
                    <a:lnL w="12700" cap="flat" cmpd="sng" algn="ctr">
                      <a:solidFill>
                        <a:srgbClr val="BBBBBB"/>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5"/>
                  </a:ext>
                </a:extLst>
              </a:tr>
              <a:tr h="20455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2.84%</a:t>
                      </a:r>
                    </a:p>
                  </a:txBody>
                  <a:tcPr marL="7620" marR="7620" anchor="b">
                    <a:lnL w="12700" cap="flat" cmpd="sng" algn="ctr">
                      <a:solidFill>
                        <a:srgbClr val="FFFFFF"/>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1.77%</a:t>
                      </a:r>
                    </a:p>
                  </a:txBody>
                  <a:tcPr marL="7620" marR="7620" anchor="b">
                    <a:lnL w="12700" cap="flat" cmpd="sng" algn="ctr">
                      <a:solidFill>
                        <a:srgbClr val="FFFFFF">
                          <a:lumMod val="75000"/>
                        </a:srgbClr>
                      </a:solidFill>
                      <a:prstDash val="solid"/>
                      <a:round/>
                      <a:headEnd type="none" w="med" len="med"/>
                      <a:tailEnd type="none" w="med" len="med"/>
                    </a:lnL>
                    <a:lnR w="12700" cap="flat" cmpd="sng" algn="ctr">
                      <a:solidFill>
                        <a:srgbClr val="BBBBBB"/>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2.65%</a:t>
                      </a:r>
                    </a:p>
                  </a:txBody>
                  <a:tcPr marL="7620" marR="7620" anchor="b">
                    <a:lnL w="12700" cap="flat" cmpd="sng" algn="ctr">
                      <a:solidFill>
                        <a:srgbClr val="BBBBBB"/>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6"/>
                  </a:ext>
                </a:extLst>
              </a:tr>
              <a:tr h="20455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9.00%</a:t>
                      </a:r>
                    </a:p>
                  </a:txBody>
                  <a:tcPr marL="7620" marR="7620" anchor="b">
                    <a:lnL w="12700" cap="flat" cmpd="sng" algn="ctr">
                      <a:solidFill>
                        <a:srgbClr val="FFFFFF"/>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8.30%</a:t>
                      </a:r>
                    </a:p>
                  </a:txBody>
                  <a:tcPr marL="7620" marR="7620" anchor="b">
                    <a:lnL w="12700" cap="flat" cmpd="sng" algn="ctr">
                      <a:solidFill>
                        <a:srgbClr val="FFFFFF">
                          <a:lumMod val="75000"/>
                        </a:srgbClr>
                      </a:solidFill>
                      <a:prstDash val="solid"/>
                      <a:round/>
                      <a:headEnd type="none" w="med" len="med"/>
                      <a:tailEnd type="none" w="med" len="med"/>
                    </a:lnL>
                    <a:lnR w="12700" cap="flat" cmpd="sng" algn="ctr">
                      <a:solidFill>
                        <a:srgbClr val="BBBBBB"/>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8.78%</a:t>
                      </a:r>
                    </a:p>
                  </a:txBody>
                  <a:tcPr marL="7620" marR="7620" anchor="b">
                    <a:lnL w="12700" cap="flat" cmpd="sng" algn="ctr">
                      <a:solidFill>
                        <a:srgbClr val="BBBBBB"/>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7"/>
                  </a:ext>
                </a:extLst>
              </a:tr>
              <a:tr h="24560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10.03%</a:t>
                      </a:r>
                    </a:p>
                  </a:txBody>
                  <a:tcPr marL="7620" marR="7620" anchor="b">
                    <a:lnL w="12700" cap="flat" cmpd="sng" algn="ctr">
                      <a:solidFill>
                        <a:srgbClr val="FFFFFF"/>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9.87%</a:t>
                      </a:r>
                    </a:p>
                  </a:txBody>
                  <a:tcPr marL="7620" marR="7620" anchor="b">
                    <a:lnL w="12700" cap="flat" cmpd="sng" algn="ctr">
                      <a:solidFill>
                        <a:srgbClr val="FFFFFF">
                          <a:lumMod val="75000"/>
                        </a:srgbClr>
                      </a:solidFill>
                      <a:prstDash val="solid"/>
                      <a:round/>
                      <a:headEnd type="none" w="med" len="med"/>
                      <a:tailEnd type="none" w="med" len="med"/>
                    </a:lnL>
                    <a:lnR w="12700" cap="flat" cmpd="sng" algn="ctr">
                      <a:solidFill>
                        <a:srgbClr val="BBBBBB"/>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9.94%</a:t>
                      </a:r>
                    </a:p>
                  </a:txBody>
                  <a:tcPr marL="7620" marR="7620" anchor="b">
                    <a:lnL w="12700" cap="flat" cmpd="sng" algn="ctr">
                      <a:solidFill>
                        <a:srgbClr val="BBBBBB"/>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8"/>
                  </a:ext>
                </a:extLst>
              </a:tr>
              <a:tr h="55521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Without Waiver</a:t>
                      </a:r>
                      <a:r>
                        <a:rPr lang="en-US" sz="800" b="1" i="0" u="none" strike="noStrike" baseline="30000" dirty="0">
                          <a:solidFill>
                            <a:srgbClr val="000000"/>
                          </a:solidFill>
                          <a:effectLst/>
                          <a:latin typeface="+mj-lt"/>
                        </a:rPr>
                        <a:t>9</a:t>
                      </a:r>
                      <a:r>
                        <a:rPr lang="en-US" sz="800" b="1" i="0" u="none" strike="noStrike" dirty="0">
                          <a:solidFill>
                            <a:srgbClr val="000000"/>
                          </a:solidFill>
                          <a:effectLst/>
                          <a:latin typeface="+mj-lt"/>
                        </a:rPr>
                        <a:t>  0.48%                                      With Waiver   0.47%</a:t>
                      </a:r>
                    </a:p>
                  </a:txBody>
                  <a:tcPr marL="18288" marR="18288" anchor="ctr">
                    <a:lnL w="12700" cap="flat" cmpd="sng" algn="ctr">
                      <a:solidFill>
                        <a:srgbClr val="FFFFFF"/>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Without Waiver</a:t>
                      </a:r>
                      <a:r>
                        <a:rPr lang="en-US" sz="800" b="1" i="0" u="none" strike="noStrike" baseline="30000" dirty="0">
                          <a:solidFill>
                            <a:srgbClr val="000000"/>
                          </a:solidFill>
                          <a:effectLst/>
                          <a:latin typeface="+mj-lt"/>
                        </a:rPr>
                        <a:t>9</a:t>
                      </a:r>
                      <a:r>
                        <a:rPr lang="en-US" sz="800" b="1" i="0" u="none" strike="noStrike" dirty="0">
                          <a:solidFill>
                            <a:srgbClr val="000000"/>
                          </a:solidFill>
                          <a:effectLst/>
                          <a:latin typeface="+mj-lt"/>
                        </a:rPr>
                        <a:t>  0.73%            With Waiver   0.72%</a:t>
                      </a:r>
                    </a:p>
                  </a:txBody>
                  <a:tcPr marL="7620" marR="7620" anchor="ctr">
                    <a:lnL w="12700" cap="flat" cmpd="sng" algn="ctr">
                      <a:solidFill>
                        <a:srgbClr val="FFFFFF">
                          <a:lumMod val="75000"/>
                        </a:srgbClr>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hMerge="1">
                  <a:txBody>
                    <a:bodyPr/>
                    <a:lstStyle/>
                    <a:p>
                      <a:endParaRPr lang="en-US"/>
                    </a:p>
                  </a:txBody>
                  <a:tcP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9"/>
                  </a:ext>
                </a:extLst>
              </a:tr>
              <a:tr h="55521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Without Waiver  4.84%                                      With Waiver  4.84%</a:t>
                      </a:r>
                    </a:p>
                  </a:txBody>
                  <a:tcPr marL="18288" marR="18288" anchor="ctr">
                    <a:lnL w="12700" cap="flat" cmpd="sng" algn="ctr">
                      <a:solidFill>
                        <a:srgbClr val="FFFFFF"/>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Without Waiver  4.39%                  With Waiver  4.39%</a:t>
                      </a:r>
                    </a:p>
                  </a:txBody>
                  <a:tcPr marL="7620" marR="7620" anchor="ctr">
                    <a:lnL w="12700" cap="flat" cmpd="sng" algn="ctr">
                      <a:solidFill>
                        <a:srgbClr val="FFFFFF">
                          <a:lumMod val="75000"/>
                        </a:srgbClr>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hMerge="1">
                  <a:txBody>
                    <a:bodyPr/>
                    <a:lstStyle/>
                    <a:p>
                      <a:endParaRPr lang="en-US"/>
                    </a:p>
                  </a:txBody>
                  <a:tcP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74395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01783B-3049-40C5-B3FD-0921CC6A6326}"/>
              </a:ext>
            </a:extLst>
          </p:cNvPr>
          <p:cNvSpPr>
            <a:spLocks noGrp="1"/>
          </p:cNvSpPr>
          <p:nvPr>
            <p:ph type="body" sz="quarter" idx="26"/>
          </p:nvPr>
        </p:nvSpPr>
        <p:spPr>
          <a:xfrm>
            <a:off x="274320" y="4805128"/>
            <a:ext cx="8595360" cy="1728678"/>
          </a:xfrm>
        </p:spPr>
        <p:txBody>
          <a:bodyPr/>
          <a:lstStyle/>
          <a:p>
            <a:r>
              <a:rPr lang="en-US" sz="800" dirty="0">
                <a:solidFill>
                  <a:srgbClr val="000000"/>
                </a:solidFill>
                <a:ea typeface="ＭＳ Ｐゴシック" charset="0"/>
              </a:rPr>
              <a:t>1. These funds offer other share classes, subject to different fees and expenses that will affect their performance.</a:t>
            </a:r>
          </a:p>
          <a:p>
            <a:r>
              <a:rPr lang="en-US" sz="800" dirty="0">
                <a:solidFill>
                  <a:srgbClr val="000000"/>
                </a:solidFill>
                <a:ea typeface="ＭＳ Ｐゴシック" charset="0"/>
              </a:rPr>
              <a:t>2. </a:t>
            </a:r>
            <a:r>
              <a:rPr lang="en-US" sz="800" dirty="0"/>
              <a:t>Prior to 9/10/18, these shares were offered at a higher initial sales charge of 5.75%; thus actual returns would have differed.  Total returns with sales charges have been restated to reflect the current maximum initial sales charge of 5.50%. Prior to 11/1/96, the fund offered only a single class of shares without a sales charge and Rule 12b-1 expenses, Class Z shares. Figures reflect a restatement of the original share class to include both the Rule 12b-1 fees and maximum initial sales charges (when quoting figures with sales charges) applicable to each share class as though in effect from the fund’s inception. For periods after 11/1/96, actual performance is used, reflecting all charges and fees applicable to that class.</a:t>
            </a:r>
            <a:r>
              <a:rPr lang="en-US" sz="800" dirty="0">
                <a:solidFill>
                  <a:srgbClr val="000000"/>
                </a:solidFill>
                <a:ea typeface="ＭＳ Ｐゴシック" charset="0"/>
              </a:rPr>
              <a:t>. </a:t>
            </a:r>
          </a:p>
          <a:p>
            <a:r>
              <a:rPr lang="en-US" sz="800" dirty="0">
                <a:solidFill>
                  <a:srgbClr val="000000"/>
                </a:solidFill>
                <a:ea typeface="ＭＳ Ｐゴシック" charset="0"/>
              </a:rPr>
              <a:t>3. </a:t>
            </a:r>
            <a:r>
              <a:rPr lang="en-US" sz="800" dirty="0"/>
              <a:t>The fund's 30-day standardized yield is calculated over a trailing 30-day period using the yield to maturity on bonds and/or the dividends accrued on stocks. It may not equal the fund's actual income distribution rate, which reflects the fund's past dividends paid to shareholders.</a:t>
            </a:r>
            <a:endParaRPr lang="en-US" sz="800" dirty="0">
              <a:solidFill>
                <a:srgbClr val="000000"/>
              </a:solidFill>
              <a:ea typeface="ＭＳ Ｐゴシック" charset="0"/>
            </a:endParaRPr>
          </a:p>
          <a:p>
            <a:r>
              <a:rPr lang="en-US" sz="800" dirty="0">
                <a:solidFill>
                  <a:srgbClr val="000000"/>
                </a:solidFill>
                <a:ea typeface="ＭＳ Ｐゴシック" charset="0"/>
              </a:rPr>
              <a:t>4. Effective 1/1/97, the fund began offering Advisor Class Shares. For periods prior to the fund’s Advisor Class inception date, a restated figure is used based on the fund’s oldest share class, Class A performance, excluding the effect of Class A’s maximum initial sales charge but reflecting the effect of the Class A Rule 12b-1 fees; and for periods after the fund’s Advisor Class inception date, actual Advisor Class performance is used, reflecting all charges and fees applicable to that class. </a:t>
            </a:r>
          </a:p>
          <a:p>
            <a:r>
              <a:rPr lang="en-US" sz="800" dirty="0">
                <a:solidFill>
                  <a:srgbClr val="000000"/>
                </a:solidFill>
                <a:ea typeface="ＭＳ Ｐゴシック" charset="0"/>
              </a:rPr>
              <a:t>5. On 1/1/93, a plan of distribution was implemented for these shares under Rule 12b-1, which affects subsequent performance. </a:t>
            </a:r>
          </a:p>
          <a:p>
            <a:r>
              <a:rPr lang="en-US" sz="800" dirty="0">
                <a:solidFill>
                  <a:srgbClr val="000000"/>
                </a:solidFill>
                <a:ea typeface="ＭＳ Ｐゴシック" charset="0"/>
              </a:rPr>
              <a:t>6. The fund has a fee waiver associated with any investment it makes in a Franklin Templeton money fund and/or other Franklin Templeton fund, contractually guaranteed through April 30, 2019. Fund investment results reflect the fee waiver; without this waiver, the results would have been lower.</a:t>
            </a:r>
          </a:p>
        </p:txBody>
      </p:sp>
      <p:sp>
        <p:nvSpPr>
          <p:cNvPr id="4" name="Slide Number Placeholder 3">
            <a:extLst>
              <a:ext uri="{FF2B5EF4-FFF2-40B4-BE49-F238E27FC236}">
                <a16:creationId xmlns:a16="http://schemas.microsoft.com/office/drawing/2014/main" id="{EE49C3D8-9197-4746-A236-BC8B28987750}"/>
              </a:ext>
            </a:extLst>
          </p:cNvPr>
          <p:cNvSpPr>
            <a:spLocks noGrp="1"/>
          </p:cNvSpPr>
          <p:nvPr>
            <p:ph type="sldNum" sz="quarter" idx="10"/>
          </p:nvPr>
        </p:nvSpPr>
        <p:spPr/>
        <p:txBody>
          <a:bodyPr/>
          <a:lstStyle/>
          <a:p>
            <a:fld id="{8DEE4CCE-E124-4EEF-808B-DF88997C2318}" type="slidenum">
              <a:rPr lang="en-US" smtClean="0"/>
              <a:t>51</a:t>
            </a:fld>
            <a:endParaRPr lang="en-US" dirty="0"/>
          </a:p>
        </p:txBody>
      </p:sp>
      <p:sp>
        <p:nvSpPr>
          <p:cNvPr id="5" name="Title 4">
            <a:extLst>
              <a:ext uri="{FF2B5EF4-FFF2-40B4-BE49-F238E27FC236}">
                <a16:creationId xmlns:a16="http://schemas.microsoft.com/office/drawing/2014/main" id="{6C710C3D-B746-4587-9C98-BAF7126CD9CE}"/>
              </a:ext>
            </a:extLst>
          </p:cNvPr>
          <p:cNvSpPr>
            <a:spLocks noGrp="1"/>
          </p:cNvSpPr>
          <p:nvPr>
            <p:ph type="title"/>
          </p:nvPr>
        </p:nvSpPr>
        <p:spPr/>
        <p:txBody>
          <a:bodyPr/>
          <a:lstStyle/>
          <a:p>
            <a:r>
              <a:rPr lang="en-US" dirty="0"/>
              <a:t>Fund Performance</a:t>
            </a:r>
            <a:r>
              <a:rPr lang="en-US" baseline="30000" dirty="0"/>
              <a:t>1</a:t>
            </a:r>
            <a:endParaRPr lang="en-US" dirty="0"/>
          </a:p>
        </p:txBody>
      </p:sp>
      <p:sp>
        <p:nvSpPr>
          <p:cNvPr id="6" name="Text Placeholder 5">
            <a:extLst>
              <a:ext uri="{FF2B5EF4-FFF2-40B4-BE49-F238E27FC236}">
                <a16:creationId xmlns:a16="http://schemas.microsoft.com/office/drawing/2014/main" id="{9369692C-D9DF-457E-8216-F3F35EAD6FD7}"/>
              </a:ext>
            </a:extLst>
          </p:cNvPr>
          <p:cNvSpPr>
            <a:spLocks noGrp="1"/>
          </p:cNvSpPr>
          <p:nvPr>
            <p:ph type="body" sz="quarter" idx="31"/>
          </p:nvPr>
        </p:nvSpPr>
        <p:spPr/>
        <p:txBody>
          <a:bodyPr/>
          <a:lstStyle/>
          <a:p>
            <a:r>
              <a:rPr lang="pl-PL" dirty="0"/>
              <a:t>Periods ended </a:t>
            </a:r>
            <a:r>
              <a:rPr lang="en-US" dirty="0"/>
              <a:t>December 31</a:t>
            </a:r>
            <a:r>
              <a:rPr lang="pl-PL" dirty="0"/>
              <a:t>, 2018</a:t>
            </a:r>
          </a:p>
        </p:txBody>
      </p:sp>
      <p:sp>
        <p:nvSpPr>
          <p:cNvPr id="8" name="TextBox 7">
            <a:extLst>
              <a:ext uri="{FF2B5EF4-FFF2-40B4-BE49-F238E27FC236}">
                <a16:creationId xmlns:a16="http://schemas.microsoft.com/office/drawing/2014/main" id="{1942E3E1-831A-4458-BA92-7B09C7B8798A}"/>
              </a:ext>
            </a:extLst>
          </p:cNvPr>
          <p:cNvSpPr txBox="1"/>
          <p:nvPr/>
        </p:nvSpPr>
        <p:spPr>
          <a:xfrm>
            <a:off x="304402" y="4127607"/>
            <a:ext cx="8547265" cy="720563"/>
          </a:xfrm>
          <a:prstGeom prst="rect">
            <a:avLst/>
          </a:prstGeom>
          <a:noFill/>
        </p:spPr>
        <p:txBody>
          <a:bodyPr wrap="square" lIns="0" tIns="0" rIns="0" bIns="0" rtlCol="0" anchor="t" anchorCtr="0">
            <a:noAutofit/>
          </a:bodyPr>
          <a:lstStyle/>
          <a:p>
            <a:pPr fontAlgn="base">
              <a:lnSpc>
                <a:spcPts val="1300"/>
              </a:lnSpc>
              <a:spcBef>
                <a:spcPct val="0"/>
              </a:spcBef>
            </a:pPr>
            <a:r>
              <a:rPr lang="en-US" sz="1100" b="1" i="1" dirty="0">
                <a:solidFill>
                  <a:srgbClr val="000000"/>
                </a:solidFill>
                <a:ea typeface="Geneva" pitchFamily="32" charset="-128"/>
                <a:cs typeface="Arial"/>
              </a:rPr>
              <a:t>Performance data represents past performance, which does not guarantee future results. </a:t>
            </a:r>
          </a:p>
          <a:p>
            <a:pPr fontAlgn="base">
              <a:lnSpc>
                <a:spcPts val="1300"/>
              </a:lnSpc>
              <a:spcBef>
                <a:spcPct val="0"/>
              </a:spcBef>
            </a:pPr>
            <a:r>
              <a:rPr lang="en-US" sz="1100" i="1" dirty="0"/>
              <a:t>Current performance may differ from figures shown. The funds’ investment returns and principal values will change with market conditions, and investors may have a gain or a loss when they sell their shares. Please call Franklin Templeton Investments at (800) DIAL BEN/</a:t>
            </a:r>
            <a:br>
              <a:rPr lang="pl-PL" sz="1100" i="1" dirty="0"/>
            </a:br>
            <a:r>
              <a:rPr lang="en-US" sz="1100" i="1" dirty="0"/>
              <a:t>342-5236 or visit franklintempleton.com for each fund’s most recent month-end performance.</a:t>
            </a:r>
            <a:endParaRPr lang="en-US" sz="1100" i="1" dirty="0">
              <a:solidFill>
                <a:srgbClr val="000000"/>
              </a:solidFill>
              <a:ea typeface="Geneva" pitchFamily="32" charset="-128"/>
              <a:cs typeface="Arial"/>
            </a:endParaRPr>
          </a:p>
        </p:txBody>
      </p:sp>
      <p:graphicFrame>
        <p:nvGraphicFramePr>
          <p:cNvPr id="11" name="Table 10">
            <a:extLst>
              <a:ext uri="{FF2B5EF4-FFF2-40B4-BE49-F238E27FC236}">
                <a16:creationId xmlns:a16="http://schemas.microsoft.com/office/drawing/2014/main" id="{75A9B6A7-2D65-40D6-B848-0F0F47577238}"/>
              </a:ext>
            </a:extLst>
          </p:cNvPr>
          <p:cNvGraphicFramePr>
            <a:graphicFrameLocks noGrp="1"/>
          </p:cNvGraphicFramePr>
          <p:nvPr>
            <p:extLst>
              <p:ext uri="{D42A27DB-BD31-4B8C-83A1-F6EECF244321}">
                <p14:modId xmlns:p14="http://schemas.microsoft.com/office/powerpoint/2010/main" val="512367049"/>
              </p:ext>
            </p:extLst>
          </p:nvPr>
        </p:nvGraphicFramePr>
        <p:xfrm>
          <a:off x="250296" y="963552"/>
          <a:ext cx="3416919" cy="3113149"/>
        </p:xfrm>
        <a:graphic>
          <a:graphicData uri="http://schemas.openxmlformats.org/drawingml/2006/table">
            <a:tbl>
              <a:tblPr firstRow="1" bandRow="1"/>
              <a:tblGrid>
                <a:gridCol w="941832">
                  <a:extLst>
                    <a:ext uri="{9D8B030D-6E8A-4147-A177-3AD203B41FA5}">
                      <a16:colId xmlns:a16="http://schemas.microsoft.com/office/drawing/2014/main" val="20000"/>
                    </a:ext>
                  </a:extLst>
                </a:gridCol>
                <a:gridCol w="756920">
                  <a:extLst>
                    <a:ext uri="{9D8B030D-6E8A-4147-A177-3AD203B41FA5}">
                      <a16:colId xmlns:a16="http://schemas.microsoft.com/office/drawing/2014/main" val="20001"/>
                    </a:ext>
                  </a:extLst>
                </a:gridCol>
                <a:gridCol w="897548">
                  <a:extLst>
                    <a:ext uri="{9D8B030D-6E8A-4147-A177-3AD203B41FA5}">
                      <a16:colId xmlns:a16="http://schemas.microsoft.com/office/drawing/2014/main" val="20002"/>
                    </a:ext>
                  </a:extLst>
                </a:gridCol>
                <a:gridCol w="820619">
                  <a:extLst>
                    <a:ext uri="{9D8B030D-6E8A-4147-A177-3AD203B41FA5}">
                      <a16:colId xmlns:a16="http://schemas.microsoft.com/office/drawing/2014/main" val="20003"/>
                    </a:ext>
                  </a:extLst>
                </a:gridCol>
              </a:tblGrid>
              <a:tr h="117522">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000" cap="none" spc="-30" normalizeH="0" baseline="30000" noProof="0" dirty="0">
                        <a:ln>
                          <a:noFill/>
                        </a:ln>
                        <a:solidFill>
                          <a:srgbClr val="005598"/>
                        </a:solidFill>
                        <a:effectLst/>
                        <a:uLnTx/>
                        <a:uFillTx/>
                        <a:latin typeface="+mn-lt"/>
                        <a:ea typeface="+mn-ea"/>
                        <a:cs typeface="+mn-cs"/>
                      </a:endParaRPr>
                    </a:p>
                  </a:txBody>
                  <a:tcPr marL="0" marR="0" marT="0" marB="0">
                    <a:lnL w="12700" cap="flat" cmpd="sng" algn="ctr">
                      <a:solidFill>
                        <a:srgbClr val="FFFFFF"/>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US" sz="750" b="1" i="0" u="none" strike="noStrike" kern="1000" cap="none" spc="20" normalizeH="0" baseline="0" noProof="0" dirty="0">
                          <a:ln>
                            <a:noFill/>
                          </a:ln>
                          <a:solidFill>
                            <a:srgbClr val="005598"/>
                          </a:solidFill>
                          <a:effectLst/>
                          <a:uLnTx/>
                          <a:uFillTx/>
                          <a:latin typeface="Arial" charset="0"/>
                          <a:ea typeface="ＭＳ Ｐゴシック" charset="0"/>
                          <a:cs typeface="ＭＳ Ｐゴシック" charset="0"/>
                        </a:rPr>
                        <a:t>Franklin Mutual Global Discovery Fund</a:t>
                      </a:r>
                      <a:endParaRPr lang="en-US" sz="750" b="0" kern="1000" spc="20" baseline="0" dirty="0">
                        <a:solidFill>
                          <a:srgbClr val="005598"/>
                        </a:solidFill>
                      </a:endParaRPr>
                    </a:p>
                  </a:txBody>
                  <a:tcPr marL="0" marR="0" marT="0" marB="0">
                    <a:lnL w="1905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00" b="0" kern="1000" spc="20" baseline="0" dirty="0">
                        <a:solidFill>
                          <a:srgbClr val="005598"/>
                        </a:solidFill>
                      </a:endParaRPr>
                    </a:p>
                  </a:txBody>
                  <a:tcPr marL="0" marR="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solidFill>
                        <a:srgbClr val="00559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r h="18177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750" b="1" i="0" u="none" strike="noStrike" kern="1000" cap="none" spc="20" normalizeH="0" baseline="0" noProof="0" dirty="0">
                          <a:ln>
                            <a:noFill/>
                          </a:ln>
                          <a:solidFill>
                            <a:srgbClr val="005598"/>
                          </a:solidFill>
                          <a:effectLst/>
                          <a:uLnTx/>
                          <a:uFillTx/>
                          <a:latin typeface="Arial" charset="0"/>
                          <a:ea typeface="ＭＳ Ｐゴシック" charset="0"/>
                          <a:cs typeface="ＭＳ Ｐゴシック" charset="0"/>
                        </a:rPr>
                        <a:t>Inception Date</a:t>
                      </a:r>
                      <a:endParaRPr kumimoji="0" lang="en-US" sz="750" b="0" i="0" u="none" strike="noStrike" kern="1000" cap="none" spc="-30" normalizeH="0" baseline="30000" noProof="0" dirty="0">
                        <a:ln>
                          <a:noFill/>
                        </a:ln>
                        <a:solidFill>
                          <a:srgbClr val="005598"/>
                        </a:solidFill>
                        <a:effectLst/>
                        <a:uLnTx/>
                        <a:uFillTx/>
                        <a:latin typeface="+mn-lt"/>
                        <a:ea typeface="+mn-ea"/>
                        <a:cs typeface="+mn-cs"/>
                      </a:endParaRPr>
                    </a:p>
                  </a:txBody>
                  <a:tcPr marL="0" marR="45720" marT="27432" marB="27432" anchor="ctr">
                    <a:lnL w="12700" cap="flat" cmpd="sng" algn="ctr">
                      <a:solidFill>
                        <a:srgbClr val="FFFFFF"/>
                      </a:solid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kern="1000" spc="20" baseline="0" dirty="0">
                          <a:solidFill>
                            <a:srgbClr val="005598"/>
                          </a:solidFill>
                        </a:rPr>
                        <a:t>12/31/1992</a:t>
                      </a:r>
                    </a:p>
                  </a:txBody>
                  <a:tcPr marL="0" marR="0" marT="27432" marB="27432" anchor="ctr">
                    <a:lnL w="1905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559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23576">
                <a:tc row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endParaRPr lang="en-US" sz="750" b="1" i="0" dirty="0">
                        <a:latin typeface="Arial Narrow Bold"/>
                        <a:cs typeface="Arial Narrow Bold"/>
                      </a:endParaRPr>
                    </a:p>
                  </a:txBody>
                  <a:tcPr marL="0" marR="45720" marT="27432" marB="27432"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457200" rtl="0" eaLnBrk="1" fontAlgn="auto" latinLnBrk="0" hangingPunct="1">
                        <a:lnSpc>
                          <a:spcPts val="1000"/>
                        </a:lnSpc>
                        <a:spcBef>
                          <a:spcPts val="0"/>
                        </a:spcBef>
                        <a:spcAft>
                          <a:spcPts val="0"/>
                        </a:spcAft>
                        <a:buClrTx/>
                        <a:buSzTx/>
                        <a:buFontTx/>
                        <a:buNone/>
                        <a:tabLst/>
                        <a:defRPr/>
                      </a:pPr>
                      <a:r>
                        <a:rPr kumimoji="0" lang="en-US" sz="850" b="0" i="0" u="none" strike="noStrike" kern="1200" cap="none" spc="0" normalizeH="0" baseline="0" noProof="0" dirty="0">
                          <a:ln>
                            <a:noFill/>
                          </a:ln>
                          <a:solidFill>
                            <a:srgbClr val="000000"/>
                          </a:solidFill>
                          <a:effectLst/>
                          <a:uLnTx/>
                          <a:uFillTx/>
                          <a:latin typeface="Arial Narrow Bold"/>
                          <a:ea typeface="+mn-ea"/>
                          <a:cs typeface="Arial Narrow Bold"/>
                        </a:rPr>
                        <a:t>Class Z </a:t>
                      </a:r>
                      <a:br>
                        <a:rPr kumimoji="0" lang="en-US" sz="850" b="0" i="0" u="none" strike="noStrike" kern="1200" cap="none" spc="0" normalizeH="0" baseline="0" noProof="0" dirty="0">
                          <a:ln>
                            <a:noFill/>
                          </a:ln>
                          <a:solidFill>
                            <a:srgbClr val="000000"/>
                          </a:solidFill>
                          <a:effectLst/>
                          <a:uLnTx/>
                          <a:uFillTx/>
                          <a:latin typeface="Arial Narrow Bold"/>
                          <a:ea typeface="+mn-ea"/>
                          <a:cs typeface="Arial Narrow Bold"/>
                        </a:rPr>
                      </a:br>
                      <a:r>
                        <a:rPr kumimoji="0" lang="en-US" sz="850" b="0" i="0" u="none" strike="noStrike" kern="1200" cap="none" spc="0" normalizeH="0" baseline="0" noProof="0" dirty="0">
                          <a:ln>
                            <a:noFill/>
                          </a:ln>
                          <a:solidFill>
                            <a:srgbClr val="000000"/>
                          </a:solidFill>
                          <a:effectLst/>
                          <a:uLnTx/>
                          <a:uFillTx/>
                          <a:latin typeface="Arial Narrow Bold"/>
                          <a:ea typeface="+mn-ea"/>
                          <a:cs typeface="Arial Narrow Bold"/>
                        </a:rPr>
                        <a:t>(MDISX)</a:t>
                      </a:r>
                      <a:endParaRPr kumimoji="0" lang="en-US" sz="850" b="0" i="0" u="none" strike="noStrike" kern="1200" cap="none" spc="0" normalizeH="0" baseline="30000" noProof="0" dirty="0">
                        <a:ln>
                          <a:noFill/>
                        </a:ln>
                        <a:solidFill>
                          <a:srgbClr val="000000"/>
                        </a:solidFill>
                        <a:effectLst/>
                        <a:uLnTx/>
                        <a:uFillTx/>
                        <a:latin typeface="Arial Narrow Bold"/>
                        <a:ea typeface="+mn-ea"/>
                        <a:cs typeface="Arial Narrow Bold"/>
                      </a:endParaRPr>
                    </a:p>
                  </a:txBody>
                  <a:tcPr marL="0" marR="0" anchor="b">
                    <a:lnL w="12700" cap="flat" cmpd="sng" algn="ctr">
                      <a:no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005598"/>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CCECF8"/>
                    </a:solidFill>
                  </a:tcPr>
                </a:tc>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850" b="1" dirty="0">
                          <a:latin typeface="Arial Narrow" panose="020B0606020202030204" pitchFamily="34" charset="0"/>
                        </a:rPr>
                        <a:t>Class A (TEDIX)</a:t>
                      </a:r>
                      <a:r>
                        <a:rPr lang="en-US" sz="850" b="1" baseline="30000" dirty="0">
                          <a:latin typeface="Arial Narrow" panose="020B0606020202030204" pitchFamily="34" charset="0"/>
                        </a:rPr>
                        <a:t>2</a:t>
                      </a:r>
                    </a:p>
                  </a:txBody>
                  <a:tcPr marL="0" marR="0" anchor="b">
                    <a:lnL w="12700" cap="flat" cmpd="sng" algn="ctr">
                      <a:solidFill>
                        <a:srgbClr val="FFFFFF">
                          <a:lumMod val="75000"/>
                        </a:srgbClr>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5598"/>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CCECF8"/>
                    </a:solidFill>
                  </a:tcPr>
                </a:tc>
                <a:tc hMerge="1">
                  <a:txBody>
                    <a:bodyPr/>
                    <a:lstStyle/>
                    <a:p>
                      <a:endParaRPr lang="en-US" dirty="0"/>
                    </a:p>
                  </a:txBody>
                  <a:tcPr marL="0" marR="0" marB="18288" anchor="b">
                    <a:lnL w="12700" cap="flat" cmpd="sng" algn="ctr">
                      <a:solidFill>
                        <a:srgbClr val="BBBBBB"/>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5598"/>
                      </a:solidFill>
                      <a:prstDash val="solid"/>
                      <a:round/>
                      <a:headEnd type="none" w="med" len="med"/>
                      <a:tailEnd type="none" w="med" len="med"/>
                    </a:lnT>
                    <a:lnB w="12700" cap="flat" cmpd="sng" algn="ctr">
                      <a:solidFill>
                        <a:srgbClr val="BBBBBB"/>
                      </a:solidFill>
                      <a:prstDash val="solid"/>
                      <a:round/>
                      <a:headEnd type="none" w="med" len="med"/>
                      <a:tailEnd type="none" w="med" len="med"/>
                    </a:lnB>
                    <a:solidFill>
                      <a:srgbClr val="CCECF8"/>
                    </a:solidFill>
                  </a:tcPr>
                </a:tc>
                <a:extLst>
                  <a:ext uri="{0D108BD9-81ED-4DB2-BD59-A6C34878D82A}">
                    <a16:rowId xmlns:a16="http://schemas.microsoft.com/office/drawing/2014/main" val="10002"/>
                  </a:ext>
                </a:extLst>
              </a:tr>
              <a:tr h="349498">
                <a:tc vMerge="1">
                  <a:txBody>
                    <a:bodyPr/>
                    <a:lstStyle/>
                    <a:p>
                      <a:endParaRPr lang="en-US"/>
                    </a:p>
                  </a:txBody>
                  <a:tcPr/>
                </a:tc>
                <a:tc vMerge="1">
                  <a:txBody>
                    <a:bodyPr/>
                    <a:lstStyle/>
                    <a:p>
                      <a:endParaRPr lang="en-US"/>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457200" rtl="0" eaLnBrk="1" fontAlgn="auto" latinLnBrk="0" hangingPunct="1">
                        <a:lnSpc>
                          <a:spcPts val="1000"/>
                        </a:lnSpc>
                        <a:spcBef>
                          <a:spcPts val="0"/>
                        </a:spcBef>
                        <a:spcAft>
                          <a:spcPts val="0"/>
                        </a:spcAft>
                        <a:buClrTx/>
                        <a:buSzTx/>
                        <a:buFontTx/>
                        <a:buNone/>
                        <a:tabLst/>
                        <a:defRPr/>
                      </a:pPr>
                      <a:r>
                        <a:rPr kumimoji="0" lang="en-US" sz="850" b="0" i="0" u="none" strike="noStrike" kern="1200" cap="none" spc="0" normalizeH="0" baseline="0" noProof="0" dirty="0">
                          <a:ln>
                            <a:noFill/>
                          </a:ln>
                          <a:solidFill>
                            <a:srgbClr val="000000"/>
                          </a:solidFill>
                          <a:effectLst/>
                          <a:uLnTx/>
                          <a:uFillTx/>
                          <a:latin typeface="Arial Narrow Bold"/>
                          <a:ea typeface="+mn-ea"/>
                          <a:cs typeface="Arial Narrow Bold"/>
                        </a:rPr>
                        <a:t>With Max 5.50% </a:t>
                      </a:r>
                      <a:br>
                        <a:rPr kumimoji="0" lang="en-US" sz="850" b="0" i="0" u="none" strike="noStrike" kern="1200" cap="none" spc="0" normalizeH="0" baseline="0" noProof="0" dirty="0">
                          <a:ln>
                            <a:noFill/>
                          </a:ln>
                          <a:solidFill>
                            <a:srgbClr val="000000"/>
                          </a:solidFill>
                          <a:effectLst/>
                          <a:uLnTx/>
                          <a:uFillTx/>
                          <a:latin typeface="Arial Narrow Bold"/>
                          <a:ea typeface="+mn-ea"/>
                          <a:cs typeface="Arial Narrow Bold"/>
                        </a:rPr>
                      </a:br>
                      <a:r>
                        <a:rPr kumimoji="0" lang="en-US" sz="850" b="0" i="0" u="none" strike="noStrike" kern="1200" cap="none" spc="0" normalizeH="0" baseline="0" noProof="0" dirty="0">
                          <a:ln>
                            <a:noFill/>
                          </a:ln>
                          <a:solidFill>
                            <a:srgbClr val="000000"/>
                          </a:solidFill>
                          <a:effectLst/>
                          <a:uLnTx/>
                          <a:uFillTx/>
                          <a:latin typeface="Arial Narrow Bold"/>
                          <a:ea typeface="+mn-ea"/>
                          <a:cs typeface="Arial Narrow Bold"/>
                        </a:rPr>
                        <a:t>Initial Sales Charge</a:t>
                      </a:r>
                    </a:p>
                  </a:txBody>
                  <a:tcPr marL="0" marR="0" anchor="b">
                    <a:lnL w="12700" cap="flat" cmpd="sng" algn="ctr">
                      <a:solidFill>
                        <a:srgbClr val="FFFFFF">
                          <a:lumMod val="75000"/>
                        </a:srgbClr>
                      </a:solidFill>
                      <a:prstDash val="solid"/>
                      <a:round/>
                      <a:headEnd type="none" w="med" len="med"/>
                      <a:tailEnd type="none" w="med" len="med"/>
                    </a:lnL>
                    <a:lnR w="12700" cap="flat" cmpd="sng" algn="ctr">
                      <a:solidFill>
                        <a:srgbClr val="BBBBBB"/>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CCECF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457200" rtl="0" eaLnBrk="1" fontAlgn="auto" latinLnBrk="0" hangingPunct="1">
                        <a:lnSpc>
                          <a:spcPts val="1000"/>
                        </a:lnSpc>
                        <a:spcBef>
                          <a:spcPts val="0"/>
                        </a:spcBef>
                        <a:spcAft>
                          <a:spcPts val="0"/>
                        </a:spcAft>
                        <a:buClrTx/>
                        <a:buSzTx/>
                        <a:buFontTx/>
                        <a:buNone/>
                        <a:tabLst/>
                        <a:defRPr/>
                      </a:pPr>
                      <a:r>
                        <a:rPr kumimoji="0" lang="en-US" sz="850" b="0" i="0" u="none" strike="noStrike" kern="1200" cap="none" spc="0" normalizeH="0" baseline="0" noProof="0" dirty="0">
                          <a:ln>
                            <a:noFill/>
                          </a:ln>
                          <a:solidFill>
                            <a:srgbClr val="000000"/>
                          </a:solidFill>
                          <a:effectLst/>
                          <a:uLnTx/>
                          <a:uFillTx/>
                          <a:latin typeface="Arial Narrow Bold"/>
                          <a:ea typeface="+mn-ea"/>
                          <a:cs typeface="Arial Narrow Bold"/>
                        </a:rPr>
                        <a:t>Without </a:t>
                      </a:r>
                      <a:br>
                        <a:rPr kumimoji="0" lang="en-US" sz="850" b="0" i="0" u="none" strike="noStrike" kern="1200" cap="none" spc="0" normalizeH="0" baseline="0" noProof="0" dirty="0">
                          <a:ln>
                            <a:noFill/>
                          </a:ln>
                          <a:solidFill>
                            <a:srgbClr val="000000"/>
                          </a:solidFill>
                          <a:effectLst/>
                          <a:uLnTx/>
                          <a:uFillTx/>
                          <a:latin typeface="Arial Narrow Bold"/>
                          <a:ea typeface="+mn-ea"/>
                          <a:cs typeface="Arial Narrow Bold"/>
                        </a:rPr>
                      </a:br>
                      <a:r>
                        <a:rPr kumimoji="0" lang="en-US" sz="850" b="0" i="0" u="none" strike="noStrike" kern="1200" cap="none" spc="-10" normalizeH="0" baseline="0" noProof="0" dirty="0">
                          <a:ln>
                            <a:noFill/>
                          </a:ln>
                          <a:solidFill>
                            <a:srgbClr val="000000"/>
                          </a:solidFill>
                          <a:effectLst/>
                          <a:uLnTx/>
                          <a:uFillTx/>
                          <a:latin typeface="Arial Narrow Bold"/>
                          <a:ea typeface="+mn-ea"/>
                          <a:cs typeface="Arial Narrow Bold"/>
                        </a:rPr>
                        <a:t>Sales Charge</a:t>
                      </a:r>
                    </a:p>
                  </a:txBody>
                  <a:tcPr marL="0" marR="0" anchor="b">
                    <a:lnL w="12700" cap="flat" cmpd="sng" algn="ctr">
                      <a:solidFill>
                        <a:srgbClr val="BBBBBB"/>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CCECF8"/>
                    </a:solidFill>
                  </a:tcPr>
                </a:tc>
                <a:extLst>
                  <a:ext uri="{0D108BD9-81ED-4DB2-BD59-A6C34878D82A}">
                    <a16:rowId xmlns:a16="http://schemas.microsoft.com/office/drawing/2014/main" val="10003"/>
                  </a:ext>
                </a:extLst>
              </a:tr>
              <a:tr h="21937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r" defTabSz="914400" rtl="0" eaLnBrk="0" fontAlgn="base" latinLnBrk="0" hangingPunct="0">
                        <a:lnSpc>
                          <a:spcPct val="100000"/>
                        </a:lnSpc>
                        <a:spcBef>
                          <a:spcPct val="0"/>
                        </a:spcBef>
                        <a:spcAft>
                          <a:spcPct val="25000"/>
                        </a:spcAft>
                        <a:buClr>
                          <a:srgbClr val="E3781E"/>
                        </a:buClr>
                        <a:buSzPct val="115000"/>
                        <a:buFontTx/>
                        <a:buNone/>
                        <a:tabLst/>
                        <a:defRPr/>
                      </a:pPr>
                      <a:r>
                        <a:rPr kumimoji="0" lang="en-US" sz="750" b="1" i="0" u="none" strike="noStrike" kern="1200" cap="none" spc="0" normalizeH="0" baseline="0" noProof="0" dirty="0">
                          <a:ln>
                            <a:noFill/>
                          </a:ln>
                          <a:solidFill>
                            <a:srgbClr val="005598"/>
                          </a:solidFill>
                          <a:effectLst/>
                          <a:uLnTx/>
                          <a:uFillTx/>
                          <a:latin typeface="+mn-lt"/>
                          <a:ea typeface="Geneva" pitchFamily="-128" charset="-128"/>
                          <a:cs typeface="Arial"/>
                        </a:rPr>
                        <a:t>1-Year</a:t>
                      </a:r>
                      <a:endParaRPr kumimoji="0" lang="en-US" sz="750" b="1" i="0" u="none" strike="noStrike" kern="1200" cap="none" spc="0" normalizeH="0" baseline="30000" noProof="0" dirty="0">
                        <a:ln>
                          <a:noFill/>
                        </a:ln>
                        <a:solidFill>
                          <a:srgbClr val="005598"/>
                        </a:solidFill>
                        <a:effectLst/>
                        <a:uLnTx/>
                        <a:uFillTx/>
                        <a:latin typeface="+mn-lt"/>
                        <a:ea typeface="Geneva" pitchFamily="-128" charset="-128"/>
                        <a:cs typeface="Arial"/>
                      </a:endParaRPr>
                    </a:p>
                  </a:txBody>
                  <a:tcPr marL="0" marR="45720" marT="27432" marB="27432" anchor="ctr">
                    <a:lnL w="12700" cap="flat" cmpd="sng" algn="ctr">
                      <a:solidFill>
                        <a:srgbClr val="FFFFFF"/>
                      </a:solid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-10.78%</a:t>
                      </a:r>
                    </a:p>
                  </a:txBody>
                  <a:tcPr marL="7620" marR="7620" anchor="ctr">
                    <a:lnL w="19050" cap="flat" cmpd="sng" algn="ctr">
                      <a:no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-15.89%</a:t>
                      </a:r>
                    </a:p>
                  </a:txBody>
                  <a:tcPr marL="7620" marR="7620" anchor="ctr">
                    <a:lnL w="12700" cap="flat" cmpd="sng" algn="ctr">
                      <a:solidFill>
                        <a:srgbClr val="FFFFFF">
                          <a:lumMod val="75000"/>
                        </a:srgbClr>
                      </a:solidFill>
                      <a:prstDash val="solid"/>
                      <a:round/>
                      <a:headEnd type="none" w="med" len="med"/>
                      <a:tailEnd type="none" w="med" len="med"/>
                    </a:lnL>
                    <a:lnR w="12700" cap="flat" cmpd="sng" algn="ctr">
                      <a:solidFill>
                        <a:srgbClr val="BBBBBB"/>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-10.99%</a:t>
                      </a:r>
                    </a:p>
                  </a:txBody>
                  <a:tcPr marL="7620" marR="7620" anchor="ctr">
                    <a:lnL w="12700" cap="flat" cmpd="sng" algn="ctr">
                      <a:solidFill>
                        <a:srgbClr val="BBBBBB"/>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4"/>
                  </a:ext>
                </a:extLst>
              </a:tr>
              <a:tr h="21937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r" defTabSz="914400" rtl="0" eaLnBrk="0" fontAlgn="base" latinLnBrk="0" hangingPunct="0">
                        <a:lnSpc>
                          <a:spcPct val="100000"/>
                        </a:lnSpc>
                        <a:spcBef>
                          <a:spcPct val="0"/>
                        </a:spcBef>
                        <a:spcAft>
                          <a:spcPct val="25000"/>
                        </a:spcAft>
                        <a:buClr>
                          <a:srgbClr val="E3781E"/>
                        </a:buClr>
                        <a:buSzPct val="115000"/>
                        <a:buFontTx/>
                        <a:buNone/>
                        <a:tabLst/>
                        <a:defRPr/>
                      </a:pPr>
                      <a:r>
                        <a:rPr kumimoji="0" lang="en-US" sz="750" b="1" i="0" u="none" strike="noStrike" kern="1200" cap="none" spc="0" normalizeH="0" baseline="0" noProof="0" dirty="0">
                          <a:ln>
                            <a:noFill/>
                          </a:ln>
                          <a:solidFill>
                            <a:srgbClr val="005598"/>
                          </a:solidFill>
                          <a:effectLst/>
                          <a:uLnTx/>
                          <a:uFillTx/>
                          <a:latin typeface="+mn-lt"/>
                          <a:ea typeface="Geneva" pitchFamily="-128" charset="-128"/>
                          <a:cs typeface="Arial"/>
                        </a:rPr>
                        <a:t>3-Year</a:t>
                      </a:r>
                      <a:endParaRPr kumimoji="0" lang="en-US" sz="750" b="1" i="0" u="none" strike="noStrike" kern="1200" cap="none" spc="0" normalizeH="0" baseline="30000" noProof="0" dirty="0">
                        <a:ln>
                          <a:noFill/>
                        </a:ln>
                        <a:solidFill>
                          <a:srgbClr val="005598"/>
                        </a:solidFill>
                        <a:effectLst/>
                        <a:uLnTx/>
                        <a:uFillTx/>
                        <a:latin typeface="+mn-lt"/>
                        <a:ea typeface="Geneva" pitchFamily="-128" charset="-128"/>
                        <a:cs typeface="Arial"/>
                      </a:endParaRPr>
                    </a:p>
                  </a:txBody>
                  <a:tcPr marL="0" marR="45720" marT="27432" marB="27432" anchor="ctr">
                    <a:lnL w="12700" cap="flat" cmpd="sng" algn="ctr">
                      <a:solidFill>
                        <a:srgbClr val="FFFFFF"/>
                      </a:solid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3.42%</a:t>
                      </a:r>
                    </a:p>
                  </a:txBody>
                  <a:tcPr marL="7620" marR="7620" anchor="ctr">
                    <a:lnL w="19050" cap="flat" cmpd="sng" algn="ctr">
                      <a:no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1.23%</a:t>
                      </a:r>
                    </a:p>
                  </a:txBody>
                  <a:tcPr marL="7620" marR="7620" anchor="ctr">
                    <a:lnL w="12700" cap="flat" cmpd="sng" algn="ctr">
                      <a:solidFill>
                        <a:srgbClr val="FFFFFF">
                          <a:lumMod val="75000"/>
                        </a:srgbClr>
                      </a:solidFill>
                      <a:prstDash val="solid"/>
                      <a:round/>
                      <a:headEnd type="none" w="med" len="med"/>
                      <a:tailEnd type="none" w="med" len="med"/>
                    </a:lnL>
                    <a:lnR w="12700" cap="flat" cmpd="sng" algn="ctr">
                      <a:solidFill>
                        <a:srgbClr val="BBBBBB"/>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3.16%</a:t>
                      </a:r>
                    </a:p>
                  </a:txBody>
                  <a:tcPr marL="7620" marR="7620" anchor="ctr">
                    <a:lnL w="12700" cap="flat" cmpd="sng" algn="ctr">
                      <a:solidFill>
                        <a:srgbClr val="BBBBBB"/>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5"/>
                  </a:ext>
                </a:extLst>
              </a:tr>
              <a:tr h="21937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r" defTabSz="914400" rtl="0" eaLnBrk="0" fontAlgn="base" latinLnBrk="0" hangingPunct="0">
                        <a:lnSpc>
                          <a:spcPct val="100000"/>
                        </a:lnSpc>
                        <a:spcBef>
                          <a:spcPct val="0"/>
                        </a:spcBef>
                        <a:spcAft>
                          <a:spcPct val="25000"/>
                        </a:spcAft>
                        <a:buClr>
                          <a:srgbClr val="E3781E"/>
                        </a:buClr>
                        <a:buSzPct val="115000"/>
                        <a:buFontTx/>
                        <a:buNone/>
                        <a:tabLst/>
                        <a:defRPr/>
                      </a:pPr>
                      <a:r>
                        <a:rPr kumimoji="0" lang="en-US" sz="750" b="1" i="0" u="none" strike="noStrike" kern="1200" cap="none" spc="0" normalizeH="0" baseline="0" noProof="0" dirty="0">
                          <a:ln>
                            <a:noFill/>
                          </a:ln>
                          <a:solidFill>
                            <a:srgbClr val="005598"/>
                          </a:solidFill>
                          <a:effectLst/>
                          <a:uLnTx/>
                          <a:uFillTx/>
                          <a:latin typeface="+mn-lt"/>
                          <a:ea typeface="Geneva" pitchFamily="-128" charset="-128"/>
                          <a:cs typeface="Arial"/>
                        </a:rPr>
                        <a:t>5-Year</a:t>
                      </a:r>
                      <a:endParaRPr kumimoji="0" lang="en-US" sz="750" b="1" i="0" u="none" strike="noStrike" kern="1200" cap="none" spc="0" normalizeH="0" baseline="30000" noProof="0" dirty="0">
                        <a:ln>
                          <a:noFill/>
                        </a:ln>
                        <a:solidFill>
                          <a:srgbClr val="005598"/>
                        </a:solidFill>
                        <a:effectLst/>
                        <a:uLnTx/>
                        <a:uFillTx/>
                        <a:latin typeface="+mn-lt"/>
                        <a:ea typeface="Geneva" pitchFamily="-128" charset="-128"/>
                        <a:cs typeface="Arial"/>
                      </a:endParaRPr>
                    </a:p>
                  </a:txBody>
                  <a:tcPr marL="0" marR="45720" marT="27432" marB="27432" anchor="ctr">
                    <a:lnL w="12700" cap="flat" cmpd="sng" algn="ctr">
                      <a:solidFill>
                        <a:srgbClr val="FFFFFF"/>
                      </a:solid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2.40%</a:t>
                      </a:r>
                    </a:p>
                  </a:txBody>
                  <a:tcPr marL="7620" marR="7620" anchor="ctr">
                    <a:lnL w="19050" cap="flat" cmpd="sng" algn="ctr">
                      <a:no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0.98%</a:t>
                      </a:r>
                    </a:p>
                  </a:txBody>
                  <a:tcPr marL="7620" marR="7620" anchor="ctr">
                    <a:lnL w="12700" cap="flat" cmpd="sng" algn="ctr">
                      <a:solidFill>
                        <a:srgbClr val="FFFFFF">
                          <a:lumMod val="75000"/>
                        </a:srgbClr>
                      </a:solidFill>
                      <a:prstDash val="solid"/>
                      <a:round/>
                      <a:headEnd type="none" w="med" len="med"/>
                      <a:tailEnd type="none" w="med" len="med"/>
                    </a:lnL>
                    <a:lnR w="12700" cap="flat" cmpd="sng" algn="ctr">
                      <a:solidFill>
                        <a:srgbClr val="BBBBBB"/>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2.12%</a:t>
                      </a:r>
                    </a:p>
                  </a:txBody>
                  <a:tcPr marL="7620" marR="7620" anchor="ctr">
                    <a:lnL w="12700" cap="flat" cmpd="sng" algn="ctr">
                      <a:solidFill>
                        <a:srgbClr val="BBBBBB"/>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6"/>
                  </a:ext>
                </a:extLst>
              </a:tr>
              <a:tr h="21937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r" defTabSz="914400" rtl="0" eaLnBrk="0" fontAlgn="base" latinLnBrk="0" hangingPunct="0">
                        <a:lnSpc>
                          <a:spcPct val="100000"/>
                        </a:lnSpc>
                        <a:spcBef>
                          <a:spcPct val="0"/>
                        </a:spcBef>
                        <a:spcAft>
                          <a:spcPct val="25000"/>
                        </a:spcAft>
                        <a:buClr>
                          <a:srgbClr val="E3781E"/>
                        </a:buClr>
                        <a:buSzPct val="115000"/>
                        <a:buFontTx/>
                        <a:buNone/>
                        <a:tabLst/>
                        <a:defRPr/>
                      </a:pPr>
                      <a:r>
                        <a:rPr kumimoji="0" lang="en-US" sz="750" b="1" i="0" u="none" strike="noStrike" kern="1200" cap="none" spc="0" normalizeH="0" baseline="0" noProof="0" dirty="0">
                          <a:ln>
                            <a:noFill/>
                          </a:ln>
                          <a:solidFill>
                            <a:srgbClr val="005598"/>
                          </a:solidFill>
                          <a:effectLst/>
                          <a:uLnTx/>
                          <a:uFillTx/>
                          <a:latin typeface="+mn-lt"/>
                          <a:ea typeface="Geneva" pitchFamily="-128" charset="-128"/>
                          <a:cs typeface="Arial"/>
                        </a:rPr>
                        <a:t>10-Year</a:t>
                      </a:r>
                      <a:endParaRPr kumimoji="0" lang="en-US" sz="750" b="1" i="0" u="none" strike="noStrike" kern="1200" cap="none" spc="0" normalizeH="0" baseline="30000" noProof="0" dirty="0">
                        <a:ln>
                          <a:noFill/>
                        </a:ln>
                        <a:solidFill>
                          <a:srgbClr val="005598"/>
                        </a:solidFill>
                        <a:effectLst/>
                        <a:uLnTx/>
                        <a:uFillTx/>
                        <a:latin typeface="+mn-lt"/>
                        <a:ea typeface="Geneva" pitchFamily="-128" charset="-128"/>
                        <a:cs typeface="Arial"/>
                      </a:endParaRPr>
                    </a:p>
                  </a:txBody>
                  <a:tcPr marL="0" marR="45720" marT="27432" marB="27432" anchor="ctr">
                    <a:lnL w="12700" cap="flat" cmpd="sng" algn="ctr">
                      <a:solidFill>
                        <a:srgbClr val="FFFFFF"/>
                      </a:solid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7.77%</a:t>
                      </a:r>
                    </a:p>
                  </a:txBody>
                  <a:tcPr marL="7620" marR="7620" anchor="ctr">
                    <a:lnL w="19050" cap="flat" cmpd="sng" algn="ctr">
                      <a:no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6.86%</a:t>
                      </a:r>
                    </a:p>
                  </a:txBody>
                  <a:tcPr marL="7620" marR="7620" anchor="ctr">
                    <a:lnL w="12700" cap="flat" cmpd="sng" algn="ctr">
                      <a:solidFill>
                        <a:srgbClr val="FFFFFF">
                          <a:lumMod val="75000"/>
                        </a:srgbClr>
                      </a:solidFill>
                      <a:prstDash val="solid"/>
                      <a:round/>
                      <a:headEnd type="none" w="med" len="med"/>
                      <a:tailEnd type="none" w="med" len="med"/>
                    </a:lnL>
                    <a:lnR w="12700" cap="flat" cmpd="sng" algn="ctr">
                      <a:solidFill>
                        <a:srgbClr val="BBBBBB"/>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7.47%</a:t>
                      </a:r>
                    </a:p>
                  </a:txBody>
                  <a:tcPr marL="7620" marR="7620" anchor="ctr">
                    <a:lnL w="12700" cap="flat" cmpd="sng" algn="ctr">
                      <a:solidFill>
                        <a:srgbClr val="BBBBBB"/>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7"/>
                  </a:ext>
                </a:extLst>
              </a:tr>
              <a:tr h="29145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r" defTabSz="914400" rtl="0" eaLnBrk="0" fontAlgn="base" latinLnBrk="0" hangingPunct="0">
                        <a:lnSpc>
                          <a:spcPct val="100000"/>
                        </a:lnSpc>
                        <a:spcBef>
                          <a:spcPct val="0"/>
                        </a:spcBef>
                        <a:spcAft>
                          <a:spcPct val="25000"/>
                        </a:spcAft>
                        <a:buClr>
                          <a:srgbClr val="E3781E"/>
                        </a:buClr>
                        <a:buSzPct val="115000"/>
                        <a:buFontTx/>
                        <a:buNone/>
                        <a:tabLst/>
                        <a:defRPr/>
                      </a:pPr>
                      <a:r>
                        <a:rPr kumimoji="0" lang="en-US" sz="750" b="1" i="0" u="none" strike="noStrike" kern="1200" cap="none" spc="0" normalizeH="0" baseline="0" noProof="0" dirty="0">
                          <a:ln>
                            <a:noFill/>
                          </a:ln>
                          <a:solidFill>
                            <a:srgbClr val="005598"/>
                          </a:solidFill>
                          <a:effectLst/>
                          <a:uLnTx/>
                          <a:uFillTx/>
                          <a:latin typeface="+mn-lt"/>
                          <a:ea typeface="Geneva" pitchFamily="-128" charset="-128"/>
                          <a:cs typeface="Arial"/>
                        </a:rPr>
                        <a:t>Since </a:t>
                      </a:r>
                      <a:br>
                        <a:rPr kumimoji="0" lang="en-US" sz="750" b="1" i="0" u="none" strike="noStrike" kern="1200" cap="none" spc="0" normalizeH="0" baseline="0" noProof="0" dirty="0">
                          <a:ln>
                            <a:noFill/>
                          </a:ln>
                          <a:solidFill>
                            <a:srgbClr val="005598"/>
                          </a:solidFill>
                          <a:effectLst/>
                          <a:uLnTx/>
                          <a:uFillTx/>
                          <a:latin typeface="+mn-lt"/>
                          <a:ea typeface="Geneva" pitchFamily="-128" charset="-128"/>
                          <a:cs typeface="Arial"/>
                        </a:rPr>
                      </a:br>
                      <a:r>
                        <a:rPr kumimoji="0" lang="en-US" sz="750" b="1" i="0" u="none" strike="noStrike" kern="1200" cap="none" spc="0" normalizeH="0" baseline="0" noProof="0" dirty="0">
                          <a:ln>
                            <a:noFill/>
                          </a:ln>
                          <a:solidFill>
                            <a:srgbClr val="005598"/>
                          </a:solidFill>
                          <a:effectLst/>
                          <a:uLnTx/>
                          <a:uFillTx/>
                          <a:latin typeface="+mn-lt"/>
                          <a:ea typeface="Geneva" pitchFamily="-128" charset="-128"/>
                          <a:cs typeface="Arial"/>
                        </a:rPr>
                        <a:t>Inception</a:t>
                      </a:r>
                      <a:endParaRPr kumimoji="0" lang="en-US" sz="750" b="1" i="0" u="none" strike="noStrike" kern="1200" cap="none" spc="0" normalizeH="0" baseline="30000" noProof="0" dirty="0">
                        <a:ln>
                          <a:noFill/>
                        </a:ln>
                        <a:solidFill>
                          <a:srgbClr val="005598"/>
                        </a:solidFill>
                        <a:effectLst/>
                        <a:uLnTx/>
                        <a:uFillTx/>
                        <a:latin typeface="+mn-lt"/>
                        <a:ea typeface="Geneva" pitchFamily="-128" charset="-128"/>
                        <a:cs typeface="Arial"/>
                      </a:endParaRPr>
                    </a:p>
                  </a:txBody>
                  <a:tcPr marL="0" marR="45720" marT="27432" marB="27432" anchor="ctr">
                    <a:lnL w="12700" cap="flat" cmpd="sng" algn="ctr">
                      <a:solidFill>
                        <a:srgbClr val="FFFFFF"/>
                      </a:solid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10.65%</a:t>
                      </a:r>
                    </a:p>
                  </a:txBody>
                  <a:tcPr marL="7620" marR="7620" anchor="ctr">
                    <a:lnL w="19050" cap="flat" cmpd="sng" algn="ctr">
                      <a:no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10.05%</a:t>
                      </a:r>
                    </a:p>
                  </a:txBody>
                  <a:tcPr marL="7620" marR="7620" anchor="ctr">
                    <a:lnL w="12700" cap="flat" cmpd="sng" algn="ctr">
                      <a:solidFill>
                        <a:srgbClr val="FFFFFF">
                          <a:lumMod val="75000"/>
                        </a:srgbClr>
                      </a:solidFill>
                      <a:prstDash val="solid"/>
                      <a:round/>
                      <a:headEnd type="none" w="med" len="med"/>
                      <a:tailEnd type="none" w="med" len="med"/>
                    </a:lnL>
                    <a:lnR w="12700" cap="flat" cmpd="sng" algn="ctr">
                      <a:solidFill>
                        <a:srgbClr val="BBBBBB"/>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10.29%</a:t>
                      </a:r>
                    </a:p>
                  </a:txBody>
                  <a:tcPr marL="7620" marR="7620" anchor="ctr">
                    <a:lnL w="12700" cap="flat" cmpd="sng" algn="ctr">
                      <a:solidFill>
                        <a:srgbClr val="BBBBBB"/>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8"/>
                  </a:ext>
                </a:extLst>
              </a:tr>
              <a:tr h="53590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r" defTabSz="914400" rtl="0" eaLnBrk="0" fontAlgn="base" latinLnBrk="0" hangingPunct="0">
                        <a:lnSpc>
                          <a:spcPct val="100000"/>
                        </a:lnSpc>
                        <a:spcBef>
                          <a:spcPct val="0"/>
                        </a:spcBef>
                        <a:spcAft>
                          <a:spcPct val="25000"/>
                        </a:spcAft>
                        <a:buClr>
                          <a:srgbClr val="E3781E"/>
                        </a:buClr>
                        <a:buSzPct val="115000"/>
                        <a:buFontTx/>
                        <a:buNone/>
                        <a:tabLst/>
                        <a:defRPr/>
                      </a:pPr>
                      <a:r>
                        <a:rPr kumimoji="0" lang="en-US" sz="750" b="1" i="0" u="none" strike="noStrike" kern="1200" cap="none" spc="0" normalizeH="0" baseline="0" noProof="0" dirty="0">
                          <a:ln>
                            <a:noFill/>
                          </a:ln>
                          <a:solidFill>
                            <a:srgbClr val="005598"/>
                          </a:solidFill>
                          <a:effectLst/>
                          <a:uLnTx/>
                          <a:uFillTx/>
                          <a:latin typeface="+mn-lt"/>
                          <a:ea typeface="Geneva" pitchFamily="-128" charset="-128"/>
                          <a:cs typeface="Arial"/>
                        </a:rPr>
                        <a:t>Expense ratio</a:t>
                      </a:r>
                    </a:p>
                  </a:txBody>
                  <a:tcPr marL="0" marR="45720" marT="27432" marB="27432" anchor="ctr">
                    <a:lnL w="12700" cap="flat" cmpd="sng" algn="ctr">
                      <a:solidFill>
                        <a:srgbClr val="FFFFFF"/>
                      </a:solid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0.96%</a:t>
                      </a:r>
                    </a:p>
                  </a:txBody>
                  <a:tcPr marL="7620" marR="7620" anchor="ctr">
                    <a:lnL w="19050" cap="flat" cmpd="sng" algn="ctr">
                      <a:no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1.21%</a:t>
                      </a:r>
                    </a:p>
                  </a:txBody>
                  <a:tcPr marL="7620" marR="7620" anchor="ctr">
                    <a:lnL w="12700" cap="flat" cmpd="sng" algn="ctr">
                      <a:solidFill>
                        <a:srgbClr val="FFFFFF">
                          <a:lumMod val="75000"/>
                        </a:srgbClr>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hMerge="1">
                  <a:txBody>
                    <a:bodyPr/>
                    <a:lstStyle/>
                    <a:p>
                      <a:endParaRPr lang="en-US"/>
                    </a:p>
                  </a:txBody>
                  <a:tcPr>
                    <a:lnL w="12700" cap="flat" cmpd="sng" algn="ctr">
                      <a:solidFill>
                        <a:srgbClr val="BDAFA2"/>
                      </a:solid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rgbClr val="BDAFA2"/>
                      </a:solidFill>
                      <a:prstDash val="solid"/>
                      <a:round/>
                      <a:headEnd type="none" w="med" len="med"/>
                      <a:tailEnd type="none" w="med" len="med"/>
                    </a:lnT>
                    <a:lnB w="12700" cap="flat" cmpd="sng" algn="ctr">
                      <a:solidFill>
                        <a:srgbClr val="BDAFA2"/>
                      </a:solidFill>
                      <a:prstDash val="solid"/>
                      <a:round/>
                      <a:headEnd type="none" w="med" len="med"/>
                      <a:tailEnd type="none" w="med" len="med"/>
                    </a:lnB>
                    <a:solidFill>
                      <a:srgbClr val="D9CFC0"/>
                    </a:solidFill>
                  </a:tcPr>
                </a:tc>
                <a:extLst>
                  <a:ext uri="{0D108BD9-81ED-4DB2-BD59-A6C34878D82A}">
                    <a16:rowId xmlns:a16="http://schemas.microsoft.com/office/drawing/2014/main" val="10009"/>
                  </a:ext>
                </a:extLst>
              </a:tr>
              <a:tr h="53590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r" defTabSz="914400" rtl="0" eaLnBrk="0" fontAlgn="base" latinLnBrk="0" hangingPunct="0">
                        <a:lnSpc>
                          <a:spcPct val="100000"/>
                        </a:lnSpc>
                        <a:spcBef>
                          <a:spcPct val="0"/>
                        </a:spcBef>
                        <a:spcAft>
                          <a:spcPts val="0"/>
                        </a:spcAft>
                        <a:buClr>
                          <a:srgbClr val="E3781E"/>
                        </a:buClr>
                        <a:buSzPct val="115000"/>
                        <a:buFontTx/>
                        <a:buNone/>
                        <a:tabLst/>
                        <a:defRPr/>
                      </a:pPr>
                      <a:r>
                        <a:rPr kumimoji="0" lang="en-US" sz="750" b="1" i="0" u="none" strike="noStrike" kern="1200" cap="none" spc="0" normalizeH="0" baseline="0" noProof="0" dirty="0">
                          <a:ln>
                            <a:noFill/>
                          </a:ln>
                          <a:solidFill>
                            <a:srgbClr val="005598"/>
                          </a:solidFill>
                          <a:effectLst/>
                          <a:uLnTx/>
                          <a:uFillTx/>
                          <a:latin typeface="+mn-lt"/>
                          <a:ea typeface="Geneva" pitchFamily="-128" charset="-128"/>
                          <a:cs typeface="Arial"/>
                        </a:rPr>
                        <a:t>30-Day Standardized Yield</a:t>
                      </a:r>
                      <a:r>
                        <a:rPr kumimoji="0" lang="en-US" sz="750" b="1" i="0" u="none" strike="noStrike" kern="1200" cap="none" spc="0" normalizeH="0" baseline="30000" noProof="0" dirty="0">
                          <a:ln>
                            <a:noFill/>
                          </a:ln>
                          <a:solidFill>
                            <a:srgbClr val="005598"/>
                          </a:solidFill>
                          <a:effectLst/>
                          <a:uLnTx/>
                          <a:uFillTx/>
                          <a:latin typeface="+mn-lt"/>
                          <a:ea typeface="Geneva" pitchFamily="-128" charset="-128"/>
                          <a:cs typeface="Arial"/>
                        </a:rPr>
                        <a:t>3</a:t>
                      </a:r>
                    </a:p>
                    <a:p>
                      <a:pPr marL="0" marR="0" lvl="0" indent="0" algn="r" defTabSz="914400" rtl="0" eaLnBrk="0" fontAlgn="base" latinLnBrk="0" hangingPunct="0">
                        <a:lnSpc>
                          <a:spcPct val="100000"/>
                        </a:lnSpc>
                        <a:spcBef>
                          <a:spcPct val="0"/>
                        </a:spcBef>
                        <a:spcAft>
                          <a:spcPts val="0"/>
                        </a:spcAft>
                        <a:buClr>
                          <a:srgbClr val="E3781E"/>
                        </a:buClr>
                        <a:buSzPct val="115000"/>
                        <a:buFontTx/>
                        <a:buNone/>
                        <a:tabLst/>
                        <a:defRPr/>
                      </a:pPr>
                      <a:r>
                        <a:rPr kumimoji="0" lang="en-US" sz="750" b="0" i="0" u="none" strike="noStrike" kern="1200" cap="none" spc="0" normalizeH="0" baseline="0" noProof="0" dirty="0">
                          <a:ln>
                            <a:noFill/>
                          </a:ln>
                          <a:solidFill>
                            <a:srgbClr val="005598"/>
                          </a:solidFill>
                          <a:effectLst/>
                          <a:uLnTx/>
                          <a:uFillTx/>
                          <a:latin typeface="+mn-lt"/>
                          <a:ea typeface="Geneva" pitchFamily="-128" charset="-128"/>
                          <a:cs typeface="Arial"/>
                        </a:rPr>
                        <a:t>As of 12/31/18</a:t>
                      </a:r>
                    </a:p>
                  </a:txBody>
                  <a:tcPr marL="0" marR="45720" marT="27432" marB="27432" anchor="ctr">
                    <a:lnL w="12700" cap="flat" cmpd="sng" algn="ctr">
                      <a:solidFill>
                        <a:srgbClr val="FFFFFF"/>
                      </a:solid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mj-lt"/>
                          <a:ea typeface="+mn-ea"/>
                          <a:cs typeface="Arial"/>
                        </a:rPr>
                        <a:t>N/A</a:t>
                      </a:r>
                    </a:p>
                  </a:txBody>
                  <a:tcPr marL="0" marR="0" anchor="ctr">
                    <a:lnL w="1905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2" name="Table 11">
            <a:extLst>
              <a:ext uri="{FF2B5EF4-FFF2-40B4-BE49-F238E27FC236}">
                <a16:creationId xmlns:a16="http://schemas.microsoft.com/office/drawing/2014/main" id="{306A588A-C730-42BD-AB2A-1B574BEC4B47}"/>
              </a:ext>
            </a:extLst>
          </p:cNvPr>
          <p:cNvGraphicFramePr>
            <a:graphicFrameLocks noGrp="1"/>
          </p:cNvGraphicFramePr>
          <p:nvPr>
            <p:extLst>
              <p:ext uri="{D42A27DB-BD31-4B8C-83A1-F6EECF244321}">
                <p14:modId xmlns:p14="http://schemas.microsoft.com/office/powerpoint/2010/main" val="1085442226"/>
              </p:ext>
            </p:extLst>
          </p:nvPr>
        </p:nvGraphicFramePr>
        <p:xfrm>
          <a:off x="3757242" y="963552"/>
          <a:ext cx="2698421" cy="3169461"/>
        </p:xfrm>
        <a:graphic>
          <a:graphicData uri="http://schemas.openxmlformats.org/drawingml/2006/table">
            <a:tbl>
              <a:tblPr firstRow="1" bandRow="1"/>
              <a:tblGrid>
                <a:gridCol w="862858">
                  <a:extLst>
                    <a:ext uri="{9D8B030D-6E8A-4147-A177-3AD203B41FA5}">
                      <a16:colId xmlns:a16="http://schemas.microsoft.com/office/drawing/2014/main" val="20000"/>
                    </a:ext>
                  </a:extLst>
                </a:gridCol>
                <a:gridCol w="972705">
                  <a:extLst>
                    <a:ext uri="{9D8B030D-6E8A-4147-A177-3AD203B41FA5}">
                      <a16:colId xmlns:a16="http://schemas.microsoft.com/office/drawing/2014/main" val="20001"/>
                    </a:ext>
                  </a:extLst>
                </a:gridCol>
                <a:gridCol w="862858">
                  <a:extLst>
                    <a:ext uri="{9D8B030D-6E8A-4147-A177-3AD203B41FA5}">
                      <a16:colId xmlns:a16="http://schemas.microsoft.com/office/drawing/2014/main" val="20002"/>
                    </a:ext>
                  </a:extLst>
                </a:gridCol>
              </a:tblGrid>
              <a:tr h="115312">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US" sz="750" b="1" i="0" u="none" strike="noStrike" kern="1000" cap="none" spc="0" normalizeH="0" baseline="0" noProof="0" dirty="0">
                          <a:ln>
                            <a:noFill/>
                          </a:ln>
                          <a:solidFill>
                            <a:srgbClr val="005598"/>
                          </a:solidFill>
                          <a:effectLst/>
                          <a:uLnTx/>
                          <a:uFillTx/>
                          <a:latin typeface="Arial" charset="0"/>
                          <a:ea typeface="ＭＳ Ｐゴシック" charset="0"/>
                          <a:cs typeface="ＭＳ Ｐゴシック" charset="0"/>
                        </a:rPr>
                        <a:t>Templeton Global Bond Fund</a:t>
                      </a:r>
                      <a:endParaRPr lang="en-US" sz="750" b="0" kern="1000" spc="0" baseline="0" dirty="0">
                        <a:solidFill>
                          <a:srgbClr val="005598"/>
                        </a:solidFill>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00" b="0" kern="1000" spc="20" baseline="0" dirty="0">
                        <a:solidFill>
                          <a:srgbClr val="005598"/>
                        </a:solidFill>
                      </a:endParaRPr>
                    </a:p>
                  </a:txBody>
                  <a:tcPr marL="0" marR="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solidFill>
                        <a:srgbClr val="00559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r h="178348">
                <a:tc gridSpan="3">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kern="1000" spc="20" baseline="0" dirty="0">
                          <a:solidFill>
                            <a:srgbClr val="005598"/>
                          </a:solidFill>
                        </a:rPr>
                        <a:t>9/18/1986</a:t>
                      </a:r>
                    </a:p>
                  </a:txBody>
                  <a:tcPr marL="0" marR="0" marT="27432" marB="2743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5598"/>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22935">
                <a:tc row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457200" rtl="0" eaLnBrk="1" fontAlgn="auto" latinLnBrk="0" hangingPunct="1">
                        <a:lnSpc>
                          <a:spcPts val="1000"/>
                        </a:lnSpc>
                        <a:spcBef>
                          <a:spcPts val="0"/>
                        </a:spcBef>
                        <a:spcAft>
                          <a:spcPts val="0"/>
                        </a:spcAft>
                        <a:buClrTx/>
                        <a:buSzTx/>
                        <a:buFontTx/>
                        <a:buNone/>
                        <a:tabLst/>
                        <a:defRPr/>
                      </a:pPr>
                      <a:r>
                        <a:rPr kumimoji="0" lang="en-US" sz="850" b="0" i="0" u="none" strike="noStrike" kern="1200" cap="none" spc="0" normalizeH="0" baseline="0" noProof="0" dirty="0">
                          <a:ln>
                            <a:noFill/>
                          </a:ln>
                          <a:solidFill>
                            <a:srgbClr val="000000"/>
                          </a:solidFill>
                          <a:effectLst/>
                          <a:uLnTx/>
                          <a:uFillTx/>
                          <a:latin typeface="Arial Narrow Bold"/>
                          <a:ea typeface="+mn-ea"/>
                          <a:cs typeface="Arial Narrow Bold"/>
                        </a:rPr>
                        <a:t>Advisor Class (TGBAX)</a:t>
                      </a:r>
                      <a:r>
                        <a:rPr kumimoji="0" lang="en-US" sz="850" b="0" i="0" u="none" strike="noStrike" kern="1200" cap="none" spc="0" normalizeH="0" baseline="30000" noProof="0" dirty="0">
                          <a:ln>
                            <a:noFill/>
                          </a:ln>
                          <a:solidFill>
                            <a:srgbClr val="000000"/>
                          </a:solidFill>
                          <a:effectLst/>
                          <a:uLnTx/>
                          <a:uFillTx/>
                          <a:latin typeface="Arial Narrow Bold"/>
                          <a:ea typeface="+mn-ea"/>
                          <a:cs typeface="Arial Narrow Bold"/>
                        </a:rPr>
                        <a:t>4</a:t>
                      </a:r>
                    </a:p>
                  </a:txBody>
                  <a:tcPr marL="0" marR="0" anchor="b">
                    <a:lnL w="12700" cap="flat" cmpd="sng" algn="ctr">
                      <a:solidFill>
                        <a:srgbClr val="FFFFFF"/>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005598"/>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CCECF8"/>
                    </a:solidFill>
                  </a:tcPr>
                </a:tc>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850" b="1" dirty="0">
                          <a:latin typeface="Arial Narrow" panose="020B0606020202030204" pitchFamily="34" charset="0"/>
                        </a:rPr>
                        <a:t>Class A (TPINX)</a:t>
                      </a:r>
                      <a:r>
                        <a:rPr lang="en-US" sz="850" b="1" baseline="30000" dirty="0">
                          <a:latin typeface="Arial Narrow" panose="020B0606020202030204" pitchFamily="34" charset="0"/>
                        </a:rPr>
                        <a:t>5</a:t>
                      </a:r>
                    </a:p>
                  </a:txBody>
                  <a:tcPr marL="0" marR="0" anchor="b">
                    <a:lnL w="12700" cap="flat" cmpd="sng" algn="ctr">
                      <a:solidFill>
                        <a:srgbClr val="FFFFFF">
                          <a:lumMod val="75000"/>
                        </a:srgbClr>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5598"/>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CCECF8"/>
                    </a:solidFill>
                  </a:tcPr>
                </a:tc>
                <a:tc hMerge="1">
                  <a:txBody>
                    <a:bodyPr/>
                    <a:lstStyle/>
                    <a:p>
                      <a:endParaRPr lang="en-US" dirty="0"/>
                    </a:p>
                  </a:txBody>
                  <a:tcPr marL="0" marR="0" marB="18288" anchor="b">
                    <a:lnL w="12700" cap="flat" cmpd="sng" algn="ctr">
                      <a:solidFill>
                        <a:srgbClr val="BBBBBB"/>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5598"/>
                      </a:solidFill>
                      <a:prstDash val="solid"/>
                      <a:round/>
                      <a:headEnd type="none" w="med" len="med"/>
                      <a:tailEnd type="none" w="med" len="med"/>
                    </a:lnT>
                    <a:lnB w="12700" cap="flat" cmpd="sng" algn="ctr">
                      <a:solidFill>
                        <a:srgbClr val="BBBBBB"/>
                      </a:solidFill>
                      <a:prstDash val="solid"/>
                      <a:round/>
                      <a:headEnd type="none" w="med" len="med"/>
                      <a:tailEnd type="none" w="med" len="med"/>
                    </a:lnB>
                    <a:solidFill>
                      <a:srgbClr val="CCECF8"/>
                    </a:solidFill>
                  </a:tcPr>
                </a:tc>
                <a:extLst>
                  <a:ext uri="{0D108BD9-81ED-4DB2-BD59-A6C34878D82A}">
                    <a16:rowId xmlns:a16="http://schemas.microsoft.com/office/drawing/2014/main" val="10002"/>
                  </a:ext>
                </a:extLst>
              </a:tr>
              <a:tr h="348496">
                <a:tc vMerge="1">
                  <a:txBody>
                    <a:bodyPr/>
                    <a:lstStyle/>
                    <a:p>
                      <a:endParaRPr lang="en-US"/>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457200" rtl="0" eaLnBrk="1" fontAlgn="auto" latinLnBrk="0" hangingPunct="1">
                        <a:lnSpc>
                          <a:spcPts val="1000"/>
                        </a:lnSpc>
                        <a:spcBef>
                          <a:spcPts val="0"/>
                        </a:spcBef>
                        <a:spcAft>
                          <a:spcPts val="0"/>
                        </a:spcAft>
                        <a:buClrTx/>
                        <a:buSzTx/>
                        <a:buFontTx/>
                        <a:buNone/>
                        <a:tabLst/>
                        <a:defRPr/>
                      </a:pPr>
                      <a:r>
                        <a:rPr kumimoji="0" lang="en-US" sz="850" b="0" i="0" u="none" strike="noStrike" kern="1200" cap="none" spc="0" normalizeH="0" baseline="0" noProof="0" dirty="0">
                          <a:ln>
                            <a:noFill/>
                          </a:ln>
                          <a:solidFill>
                            <a:srgbClr val="000000"/>
                          </a:solidFill>
                          <a:effectLst/>
                          <a:uLnTx/>
                          <a:uFillTx/>
                          <a:latin typeface="Arial Narrow Bold"/>
                          <a:ea typeface="+mn-ea"/>
                          <a:cs typeface="Arial Narrow Bold"/>
                        </a:rPr>
                        <a:t>With Max 4.25% </a:t>
                      </a:r>
                      <a:br>
                        <a:rPr kumimoji="0" lang="en-US" sz="850" b="0" i="0" u="none" strike="noStrike" kern="1200" cap="none" spc="0" normalizeH="0" baseline="0" noProof="0" dirty="0">
                          <a:ln>
                            <a:noFill/>
                          </a:ln>
                          <a:solidFill>
                            <a:srgbClr val="000000"/>
                          </a:solidFill>
                          <a:effectLst/>
                          <a:uLnTx/>
                          <a:uFillTx/>
                          <a:latin typeface="Arial Narrow Bold"/>
                          <a:ea typeface="+mn-ea"/>
                          <a:cs typeface="Arial Narrow Bold"/>
                        </a:rPr>
                      </a:br>
                      <a:r>
                        <a:rPr kumimoji="0" lang="en-US" sz="850" b="0" i="0" u="none" strike="noStrike" kern="1200" cap="none" spc="0" normalizeH="0" baseline="0" noProof="0" dirty="0">
                          <a:ln>
                            <a:noFill/>
                          </a:ln>
                          <a:solidFill>
                            <a:srgbClr val="000000"/>
                          </a:solidFill>
                          <a:effectLst/>
                          <a:uLnTx/>
                          <a:uFillTx/>
                          <a:latin typeface="Arial Narrow Bold"/>
                          <a:ea typeface="+mn-ea"/>
                          <a:cs typeface="Arial Narrow Bold"/>
                        </a:rPr>
                        <a:t>Initial Sales Charge</a:t>
                      </a:r>
                    </a:p>
                  </a:txBody>
                  <a:tcPr marL="0" marR="0" anchor="b">
                    <a:lnL w="12700" cap="flat" cmpd="sng" algn="ctr">
                      <a:solidFill>
                        <a:srgbClr val="FFFFFF">
                          <a:lumMod val="75000"/>
                        </a:srgbClr>
                      </a:solidFill>
                      <a:prstDash val="solid"/>
                      <a:round/>
                      <a:headEnd type="none" w="med" len="med"/>
                      <a:tailEnd type="none" w="med" len="med"/>
                    </a:lnL>
                    <a:lnR w="12700" cap="flat" cmpd="sng" algn="ctr">
                      <a:solidFill>
                        <a:srgbClr val="BBBBBB"/>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CCECF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457200" rtl="0" eaLnBrk="1" fontAlgn="auto" latinLnBrk="0" hangingPunct="1">
                        <a:lnSpc>
                          <a:spcPts val="1000"/>
                        </a:lnSpc>
                        <a:spcBef>
                          <a:spcPts val="0"/>
                        </a:spcBef>
                        <a:spcAft>
                          <a:spcPts val="0"/>
                        </a:spcAft>
                        <a:buClrTx/>
                        <a:buSzTx/>
                        <a:buFontTx/>
                        <a:buNone/>
                        <a:tabLst/>
                        <a:defRPr/>
                      </a:pPr>
                      <a:r>
                        <a:rPr kumimoji="0" lang="en-US" sz="850" b="0" i="0" u="none" strike="noStrike" kern="1200" cap="none" spc="0" normalizeH="0" baseline="0" noProof="0" dirty="0">
                          <a:ln>
                            <a:noFill/>
                          </a:ln>
                          <a:solidFill>
                            <a:srgbClr val="000000"/>
                          </a:solidFill>
                          <a:effectLst/>
                          <a:uLnTx/>
                          <a:uFillTx/>
                          <a:latin typeface="Arial Narrow Bold"/>
                          <a:ea typeface="+mn-ea"/>
                          <a:cs typeface="Arial Narrow Bold"/>
                        </a:rPr>
                        <a:t>Without </a:t>
                      </a:r>
                      <a:br>
                        <a:rPr kumimoji="0" lang="en-US" sz="850" b="0" i="0" u="none" strike="noStrike" kern="1200" cap="none" spc="0" normalizeH="0" baseline="0" noProof="0" dirty="0">
                          <a:ln>
                            <a:noFill/>
                          </a:ln>
                          <a:solidFill>
                            <a:srgbClr val="000000"/>
                          </a:solidFill>
                          <a:effectLst/>
                          <a:uLnTx/>
                          <a:uFillTx/>
                          <a:latin typeface="Arial Narrow Bold"/>
                          <a:ea typeface="+mn-ea"/>
                          <a:cs typeface="Arial Narrow Bold"/>
                        </a:rPr>
                      </a:br>
                      <a:r>
                        <a:rPr kumimoji="0" lang="en-US" sz="850" b="0" i="0" u="none" strike="noStrike" kern="1200" cap="none" spc="-10" normalizeH="0" baseline="0" noProof="0" dirty="0">
                          <a:ln>
                            <a:noFill/>
                          </a:ln>
                          <a:solidFill>
                            <a:srgbClr val="000000"/>
                          </a:solidFill>
                          <a:effectLst/>
                          <a:uLnTx/>
                          <a:uFillTx/>
                          <a:latin typeface="Arial Narrow Bold"/>
                          <a:ea typeface="+mn-ea"/>
                          <a:cs typeface="Arial Narrow Bold"/>
                        </a:rPr>
                        <a:t>Sales Charge</a:t>
                      </a:r>
                    </a:p>
                  </a:txBody>
                  <a:tcPr marL="0" marR="0" anchor="b">
                    <a:lnL w="12700" cap="flat" cmpd="sng" algn="ctr">
                      <a:solidFill>
                        <a:srgbClr val="BBBBBB"/>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CCECF8"/>
                    </a:solidFill>
                  </a:tcPr>
                </a:tc>
                <a:extLst>
                  <a:ext uri="{0D108BD9-81ED-4DB2-BD59-A6C34878D82A}">
                    <a16:rowId xmlns:a16="http://schemas.microsoft.com/office/drawing/2014/main" val="10003"/>
                  </a:ext>
                </a:extLst>
              </a:tr>
              <a:tr h="21524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1.44%</a:t>
                      </a:r>
                    </a:p>
                  </a:txBody>
                  <a:tcPr marL="7620" marR="7620" anchor="ctr">
                    <a:lnL w="12700" cap="flat" cmpd="sng" algn="ctr">
                      <a:solidFill>
                        <a:srgbClr val="FFFFFF"/>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-3.05%</a:t>
                      </a:r>
                    </a:p>
                  </a:txBody>
                  <a:tcPr marL="7620" marR="7620" anchor="ctr">
                    <a:lnL w="12700" cap="flat" cmpd="sng" algn="ctr">
                      <a:solidFill>
                        <a:srgbClr val="FFFFFF">
                          <a:lumMod val="75000"/>
                        </a:srgbClr>
                      </a:solidFill>
                      <a:prstDash val="solid"/>
                      <a:round/>
                      <a:headEnd type="none" w="med" len="med"/>
                      <a:tailEnd type="none" w="med" len="med"/>
                    </a:lnL>
                    <a:lnR w="12700" cap="flat" cmpd="sng" algn="ctr">
                      <a:solidFill>
                        <a:srgbClr val="BBBBBB"/>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1.27%</a:t>
                      </a:r>
                    </a:p>
                  </a:txBody>
                  <a:tcPr marL="7620" marR="7620" anchor="ctr">
                    <a:lnL w="12700" cap="flat" cmpd="sng" algn="ctr">
                      <a:solidFill>
                        <a:srgbClr val="BBBBBB"/>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4"/>
                  </a:ext>
                </a:extLst>
              </a:tr>
              <a:tr h="21524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3.53%</a:t>
                      </a:r>
                    </a:p>
                  </a:txBody>
                  <a:tcPr marL="7620" marR="7620" anchor="ctr">
                    <a:lnL w="12700" cap="flat" cmpd="sng" algn="ctr">
                      <a:solidFill>
                        <a:srgbClr val="FFFFFF"/>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1.79%</a:t>
                      </a:r>
                    </a:p>
                  </a:txBody>
                  <a:tcPr marL="7620" marR="7620" anchor="ctr">
                    <a:lnL w="12700" cap="flat" cmpd="sng" algn="ctr">
                      <a:solidFill>
                        <a:srgbClr val="FFFFFF">
                          <a:lumMod val="75000"/>
                        </a:srgbClr>
                      </a:solidFill>
                      <a:prstDash val="solid"/>
                      <a:round/>
                      <a:headEnd type="none" w="med" len="med"/>
                      <a:tailEnd type="none" w="med" len="med"/>
                    </a:lnL>
                    <a:lnR w="12700" cap="flat" cmpd="sng" algn="ctr">
                      <a:solidFill>
                        <a:srgbClr val="BBBBBB"/>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3.26%</a:t>
                      </a:r>
                    </a:p>
                  </a:txBody>
                  <a:tcPr marL="7620" marR="7620" anchor="ctr">
                    <a:lnL w="12700" cap="flat" cmpd="sng" algn="ctr">
                      <a:solidFill>
                        <a:srgbClr val="BBBBBB"/>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5"/>
                  </a:ext>
                </a:extLst>
              </a:tr>
              <a:tr h="21524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1.64%</a:t>
                      </a:r>
                    </a:p>
                  </a:txBody>
                  <a:tcPr marL="7620" marR="7620" anchor="ctr">
                    <a:lnL w="12700" cap="flat" cmpd="sng" algn="ctr">
                      <a:solidFill>
                        <a:srgbClr val="FFFFFF"/>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0.51%</a:t>
                      </a:r>
                    </a:p>
                  </a:txBody>
                  <a:tcPr marL="7620" marR="7620" anchor="ctr">
                    <a:lnL w="12700" cap="flat" cmpd="sng" algn="ctr">
                      <a:solidFill>
                        <a:srgbClr val="FFFFFF">
                          <a:lumMod val="75000"/>
                        </a:srgbClr>
                      </a:solidFill>
                      <a:prstDash val="solid"/>
                      <a:round/>
                      <a:headEnd type="none" w="med" len="med"/>
                      <a:tailEnd type="none" w="med" len="med"/>
                    </a:lnL>
                    <a:lnR w="12700" cap="flat" cmpd="sng" algn="ctr">
                      <a:solidFill>
                        <a:srgbClr val="BBBBBB"/>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1.38%</a:t>
                      </a:r>
                    </a:p>
                  </a:txBody>
                  <a:tcPr marL="7620" marR="7620" anchor="ctr">
                    <a:lnL w="12700" cap="flat" cmpd="sng" algn="ctr">
                      <a:solidFill>
                        <a:srgbClr val="BBBBBB"/>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6"/>
                  </a:ext>
                </a:extLst>
              </a:tr>
              <a:tr h="21524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5.45%</a:t>
                      </a:r>
                    </a:p>
                  </a:txBody>
                  <a:tcPr marL="7620" marR="7620" anchor="ctr">
                    <a:lnL w="12700" cap="flat" cmpd="sng" algn="ctr">
                      <a:solidFill>
                        <a:srgbClr val="FFFFFF"/>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4.72%</a:t>
                      </a:r>
                    </a:p>
                  </a:txBody>
                  <a:tcPr marL="7620" marR="7620" anchor="ctr">
                    <a:lnL w="12700" cap="flat" cmpd="sng" algn="ctr">
                      <a:solidFill>
                        <a:srgbClr val="FFFFFF">
                          <a:lumMod val="75000"/>
                        </a:srgbClr>
                      </a:solidFill>
                      <a:prstDash val="solid"/>
                      <a:round/>
                      <a:headEnd type="none" w="med" len="med"/>
                      <a:tailEnd type="none" w="med" len="med"/>
                    </a:lnL>
                    <a:lnR w="12700" cap="flat" cmpd="sng" algn="ctr">
                      <a:solidFill>
                        <a:srgbClr val="BBBBBB"/>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5.18%</a:t>
                      </a:r>
                    </a:p>
                  </a:txBody>
                  <a:tcPr marL="7620" marR="7620" anchor="ctr">
                    <a:lnL w="12700" cap="flat" cmpd="sng" algn="ctr">
                      <a:solidFill>
                        <a:srgbClr val="BBBBBB"/>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7"/>
                  </a:ext>
                </a:extLst>
              </a:tr>
              <a:tr h="28433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7.35%</a:t>
                      </a:r>
                    </a:p>
                  </a:txBody>
                  <a:tcPr marL="7620" marR="7620" anchor="ctr">
                    <a:lnL w="12700" cap="flat" cmpd="sng" algn="ctr">
                      <a:solidFill>
                        <a:srgbClr val="FFFFFF"/>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7.00%</a:t>
                      </a:r>
                    </a:p>
                  </a:txBody>
                  <a:tcPr marL="7620" marR="7620" anchor="ctr">
                    <a:lnL w="12700" cap="flat" cmpd="sng" algn="ctr">
                      <a:solidFill>
                        <a:srgbClr val="FFFFFF">
                          <a:lumMod val="75000"/>
                        </a:srgbClr>
                      </a:solidFill>
                      <a:prstDash val="solid"/>
                      <a:round/>
                      <a:headEnd type="none" w="med" len="med"/>
                      <a:tailEnd type="none" w="med" len="med"/>
                    </a:lnL>
                    <a:lnR w="12700" cap="flat" cmpd="sng" algn="ctr">
                      <a:solidFill>
                        <a:srgbClr val="BBBBBB"/>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7.15%</a:t>
                      </a:r>
                    </a:p>
                  </a:txBody>
                  <a:tcPr marL="7620" marR="7620" anchor="ctr">
                    <a:lnL w="12700" cap="flat" cmpd="sng" algn="ctr">
                      <a:solidFill>
                        <a:srgbClr val="BBBBBB"/>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8"/>
                  </a:ext>
                </a:extLst>
              </a:tr>
              <a:tr h="57992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Without Waiver</a:t>
                      </a:r>
                      <a:r>
                        <a:rPr lang="en-US" sz="800" b="1" i="0" u="none" strike="noStrike" baseline="30000" dirty="0">
                          <a:solidFill>
                            <a:srgbClr val="000000"/>
                          </a:solidFill>
                          <a:effectLst/>
                          <a:latin typeface="+mj-lt"/>
                        </a:rPr>
                        <a:t>6</a:t>
                      </a:r>
                      <a:r>
                        <a:rPr lang="en-US" sz="800" b="1" i="0" u="none" strike="noStrike" dirty="0">
                          <a:solidFill>
                            <a:srgbClr val="000000"/>
                          </a:solidFill>
                          <a:effectLst/>
                          <a:latin typeface="+mj-lt"/>
                        </a:rPr>
                        <a:t>  0.78%                                      With Waiver   0.71%</a:t>
                      </a:r>
                    </a:p>
                  </a:txBody>
                  <a:tcPr marL="18288" marR="18288" anchor="ctr">
                    <a:lnL w="12700" cap="flat" cmpd="sng" algn="ctr">
                      <a:solidFill>
                        <a:srgbClr val="FFFFFF"/>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Without Waiver</a:t>
                      </a:r>
                      <a:r>
                        <a:rPr lang="en-US" sz="800" b="1" i="0" u="none" strike="noStrike" baseline="30000" dirty="0">
                          <a:solidFill>
                            <a:srgbClr val="000000"/>
                          </a:solidFill>
                          <a:effectLst/>
                          <a:latin typeface="+mj-lt"/>
                        </a:rPr>
                        <a:t>6</a:t>
                      </a:r>
                      <a:r>
                        <a:rPr lang="en-US" sz="800" b="1" i="0" u="none" strike="noStrike" dirty="0">
                          <a:solidFill>
                            <a:srgbClr val="000000"/>
                          </a:solidFill>
                          <a:effectLst/>
                          <a:latin typeface="+mj-lt"/>
                        </a:rPr>
                        <a:t>  1.03%                 With Waiver   0.96%</a:t>
                      </a:r>
                    </a:p>
                  </a:txBody>
                  <a:tcPr marL="7620" marR="7620" anchor="ctr">
                    <a:lnL w="12700" cap="flat" cmpd="sng" algn="ctr">
                      <a:solidFill>
                        <a:srgbClr val="FFFFFF">
                          <a:lumMod val="75000"/>
                        </a:srgbClr>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hMerge="1">
                  <a:txBody>
                    <a:bodyPr/>
                    <a:lstStyle/>
                    <a:p>
                      <a:endParaRPr lang="en-US"/>
                    </a:p>
                  </a:txBody>
                  <a:tcPr>
                    <a:lnL w="12700" cap="flat" cmpd="sng" algn="ctr">
                      <a:solidFill>
                        <a:schemeClr val="bg1">
                          <a:lumMod val="7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9"/>
                  </a:ext>
                </a:extLst>
              </a:tr>
              <a:tr h="52280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Without Waiver 5.90%            With Waiver   5.98%</a:t>
                      </a:r>
                    </a:p>
                  </a:txBody>
                  <a:tcPr marL="18288" marR="18288" anchor="ctr">
                    <a:lnL w="12700" cap="flat" cmpd="sng" algn="ctr">
                      <a:solidFill>
                        <a:srgbClr val="FFFFFF"/>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800" b="1" i="0" u="none" strike="noStrike" dirty="0">
                          <a:solidFill>
                            <a:srgbClr val="000000"/>
                          </a:solidFill>
                          <a:effectLst/>
                          <a:latin typeface="+mj-lt"/>
                        </a:rPr>
                        <a:t>Without Waiver  5.38%                   With Waiver   5.47%</a:t>
                      </a:r>
                    </a:p>
                  </a:txBody>
                  <a:tcPr marL="7620" marR="7620" anchor="ctr">
                    <a:lnL w="12700" cap="flat" cmpd="sng" algn="ctr">
                      <a:solidFill>
                        <a:srgbClr val="FFFFFF">
                          <a:lumMod val="75000"/>
                        </a:srgbClr>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hMerge="1">
                  <a:txBody>
                    <a:bodyPr/>
                    <a:lstStyle/>
                    <a:p>
                      <a:endParaRPr lang="en-US"/>
                    </a:p>
                  </a:txBody>
                  <a:tcPr>
                    <a:lnL w="12700" cap="flat" cmpd="sng" algn="ctr">
                      <a:solidFill>
                        <a:schemeClr val="bg1">
                          <a:lumMod val="7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3360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067C30-5E1F-4453-BD68-0CAED937C347}"/>
              </a:ext>
            </a:extLst>
          </p:cNvPr>
          <p:cNvSpPr>
            <a:spLocks noGrp="1"/>
          </p:cNvSpPr>
          <p:nvPr>
            <p:ph type="body" sz="quarter" idx="26"/>
          </p:nvPr>
        </p:nvSpPr>
        <p:spPr>
          <a:xfrm>
            <a:off x="274320" y="5876687"/>
            <a:ext cx="8595360" cy="615553"/>
          </a:xfrm>
        </p:spPr>
        <p:txBody>
          <a:bodyPr/>
          <a:lstStyle/>
          <a:p>
            <a:r>
              <a:rPr lang="en-US" dirty="0"/>
              <a:t>1. Although U.S. government-sponsored entities may be chartered or sponsored by Acts of Congress, their securities are neither issued nor guaranteed by the U.S. government. Please see the fund’s prospectus for a detailed discussion regarding the various levels of credit support for government agency or instrumentality securities. The fund’s yield and share price are not guaranteed and will vary with market conditions. Securities owned by the fund, but not shares of the fund, are guaranteed by the U.S. government, its agencies or instrumentalities as to timely payment of principal and interest.</a:t>
            </a:r>
          </a:p>
        </p:txBody>
      </p:sp>
      <p:sp>
        <p:nvSpPr>
          <p:cNvPr id="3" name="Content Placeholder 2">
            <a:extLst>
              <a:ext uri="{FF2B5EF4-FFF2-40B4-BE49-F238E27FC236}">
                <a16:creationId xmlns:a16="http://schemas.microsoft.com/office/drawing/2014/main" id="{461C57B8-4DBA-497E-B31B-6B41DFAE0ED7}"/>
              </a:ext>
            </a:extLst>
          </p:cNvPr>
          <p:cNvSpPr>
            <a:spLocks noGrp="1"/>
          </p:cNvSpPr>
          <p:nvPr>
            <p:ph sz="quarter" idx="27"/>
          </p:nvPr>
        </p:nvSpPr>
        <p:spPr/>
        <p:txBody>
          <a:bodyPr/>
          <a:lstStyle/>
          <a:p>
            <a:pPr>
              <a:spcAft>
                <a:spcPts val="300"/>
              </a:spcAft>
            </a:pPr>
            <a:r>
              <a:rPr lang="en-US" sz="1600" b="1" dirty="0"/>
              <a:t>Franklin Rising Dividends Fund </a:t>
            </a:r>
          </a:p>
          <a:p>
            <a:pPr>
              <a:spcAft>
                <a:spcPts val="300"/>
              </a:spcAft>
            </a:pPr>
            <a:r>
              <a:rPr lang="en-US" sz="1200" dirty="0">
                <a:solidFill>
                  <a:schemeClr val="tx1"/>
                </a:solidFill>
              </a:rPr>
              <a:t>The fund seeks long-term capital appreciation by investing at least 80% of its net assets in companies of any size that have paid consistently rising dividends. </a:t>
            </a:r>
          </a:p>
          <a:p>
            <a:r>
              <a:rPr lang="en-US" sz="1200" dirty="0">
                <a:solidFill>
                  <a:schemeClr val="tx1"/>
                </a:solidFill>
              </a:rPr>
              <a:t>All investments involve risks, including possible loss of principal. Value securities may not increase in price as anticipated or may decline further in value. For stocks paying dividends, dividends are not guaranteed, and can increase, decrease or be totally eliminated without notice. While smaller and midsize companies may offer substantial opportunities for capital growth, they also involve heightened risks and should be considered speculative. Historically, smaller- and midsize-company securities have been more volatile in price than larger company securities, especially over the short term. These and other risks are detailed in the fund’s prospectus.</a:t>
            </a:r>
          </a:p>
          <a:p>
            <a:pPr>
              <a:spcAft>
                <a:spcPts val="300"/>
              </a:spcAft>
            </a:pPr>
            <a:r>
              <a:rPr lang="en-US" sz="1600" b="1" dirty="0"/>
              <a:t>Franklin Adjustable U.S. Government Securities Fund </a:t>
            </a:r>
          </a:p>
          <a:p>
            <a:pPr>
              <a:spcAft>
                <a:spcPts val="300"/>
              </a:spcAft>
            </a:pPr>
            <a:r>
              <a:rPr lang="en-US" sz="1200" dirty="0">
                <a:solidFill>
                  <a:schemeClr val="tx1"/>
                </a:solidFill>
              </a:rPr>
              <a:t>The fund seeks a high level of current income, while providing lower volatility of principal than a fund that invests in fixed-rate securities. The fund invests predominantly in adjustable-rate mortgage securities (ARMS) that are issued or guaranteed by the U.S. government, its agencies or instrumentalities. The fund’s investments may include securities issued by government-sponsored entities, such as Fannie Mae and Freddie Mac.</a:t>
            </a:r>
            <a:r>
              <a:rPr lang="en-US" sz="1200" baseline="30000" dirty="0">
                <a:solidFill>
                  <a:schemeClr val="tx1"/>
                </a:solidFill>
              </a:rPr>
              <a:t>1</a:t>
            </a:r>
          </a:p>
          <a:p>
            <a:r>
              <a:rPr lang="en-US" sz="1200" dirty="0">
                <a:solidFill>
                  <a:schemeClr val="tx1"/>
                </a:solidFill>
              </a:rPr>
              <a:t>All investments involve risks, including possible loss of principal. Interest rate movements, unscheduled mortgage prepayments and other risk factors will affect the fund’s share price and yield. Bond prices generally move in the opposite direction of interest rates. As the prices of bonds in the fund adjust to a rise in interest rates, the fund’s share price may decline. Changes in the financial strength of a bond issuer or in a bond’s credit rating may affect its value. These and other risk considerations are discussed in the fund’s prospectus.</a:t>
            </a:r>
          </a:p>
          <a:p>
            <a:endParaRPr lang="en-US" dirty="0"/>
          </a:p>
        </p:txBody>
      </p:sp>
      <p:sp>
        <p:nvSpPr>
          <p:cNvPr id="4" name="Slide Number Placeholder 3">
            <a:extLst>
              <a:ext uri="{FF2B5EF4-FFF2-40B4-BE49-F238E27FC236}">
                <a16:creationId xmlns:a16="http://schemas.microsoft.com/office/drawing/2014/main" id="{E621A015-A9B2-4E41-841C-AD7ACF2704C1}"/>
              </a:ext>
            </a:extLst>
          </p:cNvPr>
          <p:cNvSpPr>
            <a:spLocks noGrp="1"/>
          </p:cNvSpPr>
          <p:nvPr>
            <p:ph type="sldNum" sz="quarter" idx="10"/>
          </p:nvPr>
        </p:nvSpPr>
        <p:spPr/>
        <p:txBody>
          <a:bodyPr/>
          <a:lstStyle/>
          <a:p>
            <a:fld id="{8DEE4CCE-E124-4EEF-808B-DF88997C2318}" type="slidenum">
              <a:rPr lang="en-US" smtClean="0"/>
              <a:t>52</a:t>
            </a:fld>
            <a:endParaRPr lang="en-US" dirty="0"/>
          </a:p>
        </p:txBody>
      </p:sp>
      <p:sp>
        <p:nvSpPr>
          <p:cNvPr id="5" name="Title 4">
            <a:extLst>
              <a:ext uri="{FF2B5EF4-FFF2-40B4-BE49-F238E27FC236}">
                <a16:creationId xmlns:a16="http://schemas.microsoft.com/office/drawing/2014/main" id="{FBD8AA74-0A40-4A66-8D3E-7397110E693D}"/>
              </a:ext>
            </a:extLst>
          </p:cNvPr>
          <p:cNvSpPr>
            <a:spLocks noGrp="1"/>
          </p:cNvSpPr>
          <p:nvPr>
            <p:ph type="title"/>
          </p:nvPr>
        </p:nvSpPr>
        <p:spPr/>
        <p:txBody>
          <a:bodyPr/>
          <a:lstStyle/>
          <a:p>
            <a:r>
              <a:rPr lang="en-US" dirty="0"/>
              <a:t>Fund Descriptions and Risks</a:t>
            </a:r>
          </a:p>
        </p:txBody>
      </p:sp>
    </p:spTree>
    <p:extLst>
      <p:ext uri="{BB962C8B-B14F-4D97-AF65-F5344CB8AC3E}">
        <p14:creationId xmlns:p14="http://schemas.microsoft.com/office/powerpoint/2010/main" val="508917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1C57B8-4DBA-497E-B31B-6B41DFAE0ED7}"/>
              </a:ext>
            </a:extLst>
          </p:cNvPr>
          <p:cNvSpPr>
            <a:spLocks noGrp="1"/>
          </p:cNvSpPr>
          <p:nvPr>
            <p:ph sz="quarter" idx="27"/>
          </p:nvPr>
        </p:nvSpPr>
        <p:spPr/>
        <p:txBody>
          <a:bodyPr/>
          <a:lstStyle/>
          <a:p>
            <a:pPr algn="just" fontAlgn="base">
              <a:spcAft>
                <a:spcPts val="300"/>
              </a:spcAft>
            </a:pPr>
            <a:r>
              <a:rPr lang="en-US" sz="1600" b="1" dirty="0">
                <a:solidFill>
                  <a:srgbClr val="005598"/>
                </a:solidFill>
                <a:ea typeface="ＭＳ Ｐゴシック" charset="0"/>
              </a:rPr>
              <a:t>Franklin Income Fund </a:t>
            </a:r>
          </a:p>
          <a:p>
            <a:pPr>
              <a:spcAft>
                <a:spcPts val="300"/>
              </a:spcAft>
            </a:pPr>
            <a:r>
              <a:rPr lang="en-US" sz="1200" dirty="0">
                <a:solidFill>
                  <a:srgbClr val="000000"/>
                </a:solidFill>
                <a:ea typeface="ＭＳ Ｐゴシック" charset="0"/>
              </a:rPr>
              <a:t>The fund seeks to maximize income, while maintaining prospects for capital appreciation, by investing in a diversified portfolio of stocks and bonds. </a:t>
            </a:r>
            <a:endParaRPr lang="pl-PL" sz="1200" dirty="0">
              <a:solidFill>
                <a:srgbClr val="000000"/>
              </a:solidFill>
              <a:ea typeface="ＭＳ Ｐゴシック" charset="0"/>
            </a:endParaRPr>
          </a:p>
          <a:p>
            <a:r>
              <a:rPr lang="en-US" sz="1200" dirty="0">
                <a:solidFill>
                  <a:srgbClr val="000000"/>
                </a:solidFill>
                <a:ea typeface="ＭＳ Ｐゴシック" charset="0"/>
              </a:rPr>
              <a:t>All investments involve risks, including possible loss of principal. The fund’s share price and yield will be affected by interest rate movements. Bond prices generally move in the opposite direction of interest rates. Thus, as the prices of bonds in the fund adjust to a rise in interest rates, the fund’s share price may decline. Changes in the financial strength of a bond issuer or in </a:t>
            </a:r>
            <a:br>
              <a:rPr lang="pl-PL" sz="1200" dirty="0">
                <a:solidFill>
                  <a:srgbClr val="000000"/>
                </a:solidFill>
                <a:ea typeface="ＭＳ Ｐゴシック" charset="0"/>
              </a:rPr>
            </a:br>
            <a:r>
              <a:rPr lang="en-US" sz="1200" dirty="0">
                <a:solidFill>
                  <a:srgbClr val="000000"/>
                </a:solidFill>
                <a:ea typeface="ＭＳ Ｐゴシック" charset="0"/>
              </a:rPr>
              <a:t>a bond’s credit rating may affect its value. The fund’s portfolio includes a substantial portion of higher-yielding, lower-rated corporate bonds because of the relatively higher yields they offer. Floating-rate loans are lower-rated, higher-yielding instruments, which are subject to increased risk of default and can potentially result in loss of principal. These securities </a:t>
            </a:r>
            <a:br>
              <a:rPr lang="pl-PL" sz="1200" dirty="0">
                <a:solidFill>
                  <a:srgbClr val="000000"/>
                </a:solidFill>
                <a:ea typeface="ＭＳ Ｐゴシック" charset="0"/>
              </a:rPr>
            </a:br>
            <a:r>
              <a:rPr lang="en-US" sz="1200" dirty="0">
                <a:solidFill>
                  <a:srgbClr val="000000"/>
                </a:solidFill>
                <a:ea typeface="ＭＳ Ｐゴシック" charset="0"/>
              </a:rPr>
              <a:t>carry a greater degree of credit risk relative to investment-grade securities. Stock prices fluctuate, sometimes rapidly and</a:t>
            </a:r>
            <a:r>
              <a:rPr lang="pl-PL" sz="1200" dirty="0">
                <a:solidFill>
                  <a:srgbClr val="000000"/>
                </a:solidFill>
                <a:ea typeface="ＭＳ Ｐゴシック" charset="0"/>
              </a:rPr>
              <a:t> </a:t>
            </a:r>
            <a:r>
              <a:rPr lang="en-US" sz="1200" dirty="0">
                <a:solidFill>
                  <a:srgbClr val="000000"/>
                </a:solidFill>
                <a:ea typeface="ＭＳ Ｐゴシック" charset="0"/>
              </a:rPr>
              <a:t>dramatically, due to factors affecting individual companies, particular industries or sectors, or general market conditions. These and other risk considerations are discussed in the fund’s prospectus.</a:t>
            </a:r>
            <a:endParaRPr lang="en-US" sz="1200" b="1" dirty="0">
              <a:solidFill>
                <a:srgbClr val="000000"/>
              </a:solidFill>
              <a:ea typeface="ＭＳ Ｐゴシック" charset="0"/>
            </a:endParaRPr>
          </a:p>
          <a:p>
            <a:pPr>
              <a:lnSpc>
                <a:spcPts val="2000"/>
              </a:lnSpc>
              <a:spcAft>
                <a:spcPts val="300"/>
              </a:spcAft>
            </a:pPr>
            <a:r>
              <a:rPr lang="en-US" sz="1600" b="1" dirty="0">
                <a:solidFill>
                  <a:srgbClr val="005598"/>
                </a:solidFill>
                <a:ea typeface="ＭＳ Ｐゴシック" charset="0"/>
              </a:rPr>
              <a:t>Franklin Mutual Global Discovery Fund </a:t>
            </a:r>
          </a:p>
          <a:p>
            <a:pPr>
              <a:spcAft>
                <a:spcPts val="300"/>
              </a:spcAft>
            </a:pPr>
            <a:r>
              <a:rPr lang="en-US" sz="1200" dirty="0">
                <a:solidFill>
                  <a:srgbClr val="000000"/>
                </a:solidFill>
                <a:ea typeface="ＭＳ Ｐゴシック" charset="0"/>
              </a:rPr>
              <a:t>The fund seeks capital appreciation. Its strategy is focused on undervalued mid- and large-cap equity securities, with </a:t>
            </a:r>
            <a:br>
              <a:rPr lang="pl-PL" sz="1200" dirty="0">
                <a:solidFill>
                  <a:srgbClr val="000000"/>
                </a:solidFill>
                <a:ea typeface="ＭＳ Ｐゴシック" charset="0"/>
              </a:rPr>
            </a:br>
            <a:r>
              <a:rPr lang="en-US" sz="1200" spc="-10" dirty="0">
                <a:solidFill>
                  <a:srgbClr val="000000"/>
                </a:solidFill>
                <a:ea typeface="ＭＳ Ｐゴシック" charset="0"/>
              </a:rPr>
              <a:t>a significant portion of its assets in foreign securities and, to a lesser extent, distressed securities and merger arbitrage. </a:t>
            </a:r>
            <a:endParaRPr lang="pl-PL" sz="1200" spc="-10" dirty="0">
              <a:solidFill>
                <a:srgbClr val="000000"/>
              </a:solidFill>
              <a:ea typeface="ＭＳ Ｐゴシック" charset="0"/>
            </a:endParaRPr>
          </a:p>
          <a:p>
            <a:pPr>
              <a:spcAft>
                <a:spcPts val="300"/>
              </a:spcAft>
            </a:pPr>
            <a:r>
              <a:rPr lang="en-US" sz="1200" dirty="0">
                <a:solidFill>
                  <a:schemeClr val="tx1"/>
                </a:solidFill>
              </a:rPr>
              <a:t>All investments involve risks, including possible loss of principal. Value securities may not increase in price as anticipated or may decline further in value. Special risks are associated with foreign investing, including currency fluctuations, economic instability and political developments. Because the Fund may invest its assets in companies in a specific region, including Europe, it is subject to greater risks of adverse developments in that region and/or the surrounding regions than a fund that is more broadly diversified geographically. Current political and financial uncertainty surrounding the European Union may increase market volatility and the economic risk of investing in companies in Europe. Smaller-company stocks have exhibited greater price volatility than larger-company stocks, particularly over the short term. The fund's investments in companies engaged in mergers, reorganizations or liquidations also involve special risks as pending deals may not be completed on time or on favorable terms. The fund may invest in lower-rated bonds, which entail higher credit risk. Please consult the prospectus for a more detailed description of the fund's risks.</a:t>
            </a:r>
          </a:p>
          <a:p>
            <a:endParaRPr lang="en-US" dirty="0"/>
          </a:p>
        </p:txBody>
      </p:sp>
      <p:sp>
        <p:nvSpPr>
          <p:cNvPr id="4" name="Slide Number Placeholder 3">
            <a:extLst>
              <a:ext uri="{FF2B5EF4-FFF2-40B4-BE49-F238E27FC236}">
                <a16:creationId xmlns:a16="http://schemas.microsoft.com/office/drawing/2014/main" id="{E621A015-A9B2-4E41-841C-AD7ACF2704C1}"/>
              </a:ext>
            </a:extLst>
          </p:cNvPr>
          <p:cNvSpPr>
            <a:spLocks noGrp="1"/>
          </p:cNvSpPr>
          <p:nvPr>
            <p:ph type="sldNum" sz="quarter" idx="10"/>
          </p:nvPr>
        </p:nvSpPr>
        <p:spPr/>
        <p:txBody>
          <a:bodyPr/>
          <a:lstStyle/>
          <a:p>
            <a:fld id="{8DEE4CCE-E124-4EEF-808B-DF88997C2318}" type="slidenum">
              <a:rPr lang="en-US" smtClean="0"/>
              <a:t>53</a:t>
            </a:fld>
            <a:endParaRPr lang="en-US" dirty="0"/>
          </a:p>
        </p:txBody>
      </p:sp>
      <p:sp>
        <p:nvSpPr>
          <p:cNvPr id="5" name="Title 4">
            <a:extLst>
              <a:ext uri="{FF2B5EF4-FFF2-40B4-BE49-F238E27FC236}">
                <a16:creationId xmlns:a16="http://schemas.microsoft.com/office/drawing/2014/main" id="{FBD8AA74-0A40-4A66-8D3E-7397110E693D}"/>
              </a:ext>
            </a:extLst>
          </p:cNvPr>
          <p:cNvSpPr>
            <a:spLocks noGrp="1"/>
          </p:cNvSpPr>
          <p:nvPr>
            <p:ph type="title"/>
          </p:nvPr>
        </p:nvSpPr>
        <p:spPr/>
        <p:txBody>
          <a:bodyPr/>
          <a:lstStyle/>
          <a:p>
            <a:r>
              <a:rPr lang="en-US" dirty="0"/>
              <a:t>Fund Descriptions and Risks</a:t>
            </a:r>
            <a:r>
              <a:rPr lang="pl-PL" dirty="0"/>
              <a:t> </a:t>
            </a:r>
            <a:r>
              <a:rPr lang="en-US" dirty="0"/>
              <a:t>(cont’d.)</a:t>
            </a:r>
          </a:p>
        </p:txBody>
      </p:sp>
    </p:spTree>
    <p:extLst>
      <p:ext uri="{BB962C8B-B14F-4D97-AF65-F5344CB8AC3E}">
        <p14:creationId xmlns:p14="http://schemas.microsoft.com/office/powerpoint/2010/main" val="225003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1C57B8-4DBA-497E-B31B-6B41DFAE0ED7}"/>
              </a:ext>
            </a:extLst>
          </p:cNvPr>
          <p:cNvSpPr>
            <a:spLocks noGrp="1"/>
          </p:cNvSpPr>
          <p:nvPr>
            <p:ph sz="quarter" idx="27"/>
          </p:nvPr>
        </p:nvSpPr>
        <p:spPr/>
        <p:txBody>
          <a:bodyPr/>
          <a:lstStyle/>
          <a:p>
            <a:pPr fontAlgn="base">
              <a:spcAft>
                <a:spcPts val="300"/>
              </a:spcAft>
            </a:pPr>
            <a:r>
              <a:rPr lang="en-US" sz="1600" b="1" dirty="0">
                <a:solidFill>
                  <a:srgbClr val="005598"/>
                </a:solidFill>
                <a:ea typeface="ＭＳ Ｐゴシック" charset="0"/>
              </a:rPr>
              <a:t>Templeton Global Bond Fund</a:t>
            </a:r>
          </a:p>
          <a:p>
            <a:r>
              <a:rPr lang="en-US" sz="1200" dirty="0">
                <a:solidFill>
                  <a:srgbClr val="000000"/>
                </a:solidFill>
                <a:ea typeface="ＭＳ Ｐゴシック" charset="0"/>
              </a:rPr>
              <a:t>The fund seeks current income with capital appreciation and growth of income, by investing at least 80% of its net assets in bonds of governments, government related entities and government agencies located around the world. The fund regularly enters into various currency-related and other transactions involving derivative instruments.</a:t>
            </a:r>
          </a:p>
          <a:p>
            <a:r>
              <a:rPr lang="en-US" sz="1200" dirty="0">
                <a:solidFill>
                  <a:srgbClr val="000000"/>
                </a:solidFill>
                <a:ea typeface="ＭＳ Ｐゴシック" charset="0"/>
              </a:rPr>
              <a:t>All investments involve risks, including possible loss of principal. Derivatives, including currency management strategies, involve costs and can create economic leverage in the portfolio which may result in significant volatility and cause the fund to</a:t>
            </a:r>
            <a:r>
              <a:rPr lang="pl-PL" sz="1200" dirty="0">
                <a:solidFill>
                  <a:srgbClr val="000000"/>
                </a:solidFill>
                <a:ea typeface="ＭＳ Ｐゴシック" charset="0"/>
              </a:rPr>
              <a:t> </a:t>
            </a:r>
            <a:r>
              <a:rPr lang="en-US" sz="1200" dirty="0">
                <a:solidFill>
                  <a:srgbClr val="000000"/>
                </a:solidFill>
                <a:ea typeface="ＭＳ Ｐゴシック" charset="0"/>
              </a:rPr>
              <a:t>participate in losses on an amount that exceeds the fund’s initial investment. The fund may not achieve the anticipated benefits, and may realize losses when a counterparty fails to perform as promised. </a:t>
            </a:r>
            <a:br>
              <a:rPr lang="en-US" sz="1200" dirty="0">
                <a:solidFill>
                  <a:srgbClr val="000000"/>
                </a:solidFill>
                <a:ea typeface="ＭＳ Ｐゴシック" charset="0"/>
              </a:rPr>
            </a:br>
            <a:r>
              <a:rPr lang="en-US" sz="1200" dirty="0">
                <a:solidFill>
                  <a:srgbClr val="000000"/>
                </a:solidFill>
                <a:ea typeface="ＭＳ Ｐゴシック" charset="0"/>
              </a:rPr>
              <a:t>The markets for particular securities or types of securities are or may become relatively illiquid. Reduced liquidity will have an adverse impact on the security’s value and on the fund’s ability to sell such securities when necessary to meet the fund’s liquidity needs or in response to a specific market event. Foreign securities involve special risks, </a:t>
            </a:r>
            <a:r>
              <a:rPr lang="en-US" sz="1200" spc="-20" dirty="0">
                <a:solidFill>
                  <a:srgbClr val="000000"/>
                </a:solidFill>
                <a:ea typeface="ＭＳ Ｐゴシック" charset="0"/>
              </a:rPr>
              <a:t>including currency fluctuations (which may be significant over the short term) and economic and political uncertainties; </a:t>
            </a:r>
            <a:r>
              <a:rPr lang="en-US" sz="1200" dirty="0">
                <a:solidFill>
                  <a:srgbClr val="000000"/>
                </a:solidFill>
                <a:ea typeface="ＭＳ Ｐゴシック" charset="0"/>
              </a:rPr>
              <a:t>investments in developing markets involve heightened risks related to the same factors. Sovereign debt securities are subject to various risks in addition to those relating to debt securities and foreign securities generally, including, but not limited to, the risk that a government entity may be unwilling or unable to pay interest and repay principal on its sovereign debt, or otherwise meet its obligations when due. Investments in lower-rated bonds include higher risk of default and loss of principal. Bond prices generally move in the opposite direction of interest rates. As the prices of bonds in the fund adjust to a rise in interest rates, the fund’s share price may decline. Changes in the financial strength of a bond issuer or in a bond’s credit rating may affect its value. These and other risks are discussed in the fund’s prospectus.</a:t>
            </a:r>
          </a:p>
        </p:txBody>
      </p:sp>
      <p:sp>
        <p:nvSpPr>
          <p:cNvPr id="4" name="Slide Number Placeholder 3">
            <a:extLst>
              <a:ext uri="{FF2B5EF4-FFF2-40B4-BE49-F238E27FC236}">
                <a16:creationId xmlns:a16="http://schemas.microsoft.com/office/drawing/2014/main" id="{E621A015-A9B2-4E41-841C-AD7ACF2704C1}"/>
              </a:ext>
            </a:extLst>
          </p:cNvPr>
          <p:cNvSpPr>
            <a:spLocks noGrp="1"/>
          </p:cNvSpPr>
          <p:nvPr>
            <p:ph type="sldNum" sz="quarter" idx="10"/>
          </p:nvPr>
        </p:nvSpPr>
        <p:spPr/>
        <p:txBody>
          <a:bodyPr/>
          <a:lstStyle/>
          <a:p>
            <a:fld id="{8DEE4CCE-E124-4EEF-808B-DF88997C2318}" type="slidenum">
              <a:rPr lang="en-US" smtClean="0"/>
              <a:t>54</a:t>
            </a:fld>
            <a:endParaRPr lang="en-US" dirty="0"/>
          </a:p>
        </p:txBody>
      </p:sp>
      <p:sp>
        <p:nvSpPr>
          <p:cNvPr id="5" name="Title 4">
            <a:extLst>
              <a:ext uri="{FF2B5EF4-FFF2-40B4-BE49-F238E27FC236}">
                <a16:creationId xmlns:a16="http://schemas.microsoft.com/office/drawing/2014/main" id="{FBD8AA74-0A40-4A66-8D3E-7397110E693D}"/>
              </a:ext>
            </a:extLst>
          </p:cNvPr>
          <p:cNvSpPr>
            <a:spLocks noGrp="1"/>
          </p:cNvSpPr>
          <p:nvPr>
            <p:ph type="title"/>
          </p:nvPr>
        </p:nvSpPr>
        <p:spPr/>
        <p:txBody>
          <a:bodyPr/>
          <a:lstStyle/>
          <a:p>
            <a:r>
              <a:rPr lang="en-US" dirty="0"/>
              <a:t>Fund Descriptions and Risks</a:t>
            </a:r>
            <a:r>
              <a:rPr lang="pl-PL" dirty="0"/>
              <a:t> </a:t>
            </a:r>
            <a:r>
              <a:rPr lang="en-US" dirty="0"/>
              <a:t>(cont’d.)</a:t>
            </a:r>
          </a:p>
        </p:txBody>
      </p:sp>
    </p:spTree>
    <p:extLst>
      <p:ext uri="{BB962C8B-B14F-4D97-AF65-F5344CB8AC3E}">
        <p14:creationId xmlns:p14="http://schemas.microsoft.com/office/powerpoint/2010/main" val="2620454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E308F4-5DC3-4B78-A390-116041BD05C1}"/>
              </a:ext>
            </a:extLst>
          </p:cNvPr>
          <p:cNvSpPr>
            <a:spLocks noGrp="1"/>
          </p:cNvSpPr>
          <p:nvPr>
            <p:ph type="body" sz="quarter" idx="26"/>
          </p:nvPr>
        </p:nvSpPr>
        <p:spPr>
          <a:xfrm>
            <a:off x="274320" y="6184463"/>
            <a:ext cx="8595360" cy="307777"/>
          </a:xfrm>
        </p:spPr>
        <p:txBody>
          <a:bodyPr/>
          <a:lstStyle/>
          <a:p>
            <a:r>
              <a:rPr lang="en-US" dirty="0"/>
              <a:t>This example is intended only to illustrate one way in which the strategy may be used. All values used in the example are hypothetical and will differ from each client’s individual needs. There is no assurance that the strategy will achieve its intended objective. </a:t>
            </a:r>
          </a:p>
        </p:txBody>
      </p:sp>
      <p:sp>
        <p:nvSpPr>
          <p:cNvPr id="4" name="Slide Number Placeholder 3">
            <a:extLst>
              <a:ext uri="{FF2B5EF4-FFF2-40B4-BE49-F238E27FC236}">
                <a16:creationId xmlns:a16="http://schemas.microsoft.com/office/drawing/2014/main" id="{0D37B429-1BCB-4BCB-AA6A-C30DCD5B5D72}"/>
              </a:ext>
            </a:extLst>
          </p:cNvPr>
          <p:cNvSpPr>
            <a:spLocks noGrp="1"/>
          </p:cNvSpPr>
          <p:nvPr>
            <p:ph type="sldNum" sz="quarter" idx="10"/>
          </p:nvPr>
        </p:nvSpPr>
        <p:spPr/>
        <p:txBody>
          <a:bodyPr/>
          <a:lstStyle/>
          <a:p>
            <a:fld id="{8DEE4CCE-E124-4EEF-808B-DF88997C2318}" type="slidenum">
              <a:rPr lang="en-US" smtClean="0"/>
              <a:t>55</a:t>
            </a:fld>
            <a:endParaRPr lang="en-US" dirty="0"/>
          </a:p>
        </p:txBody>
      </p:sp>
      <p:sp>
        <p:nvSpPr>
          <p:cNvPr id="5" name="Title 4">
            <a:extLst>
              <a:ext uri="{FF2B5EF4-FFF2-40B4-BE49-F238E27FC236}">
                <a16:creationId xmlns:a16="http://schemas.microsoft.com/office/drawing/2014/main" id="{D68861BC-7806-4B8F-9DCD-AA02998B7F4F}"/>
              </a:ext>
            </a:extLst>
          </p:cNvPr>
          <p:cNvSpPr>
            <a:spLocks noGrp="1"/>
          </p:cNvSpPr>
          <p:nvPr>
            <p:ph type="title"/>
          </p:nvPr>
        </p:nvSpPr>
        <p:spPr/>
        <p:txBody>
          <a:bodyPr/>
          <a:lstStyle/>
          <a:p>
            <a:r>
              <a:rPr lang="en-US" dirty="0">
                <a:solidFill>
                  <a:srgbClr val="005598"/>
                </a:solidFill>
                <a:ea typeface="Geneva" pitchFamily="32" charset="-128"/>
              </a:rPr>
              <a:t>Developing an Investment Strategy</a:t>
            </a:r>
            <a:br>
              <a:rPr lang="en-US" sz="2800" dirty="0">
                <a:solidFill>
                  <a:srgbClr val="005598"/>
                </a:solidFill>
                <a:ea typeface="Geneva" pitchFamily="32" charset="-128"/>
              </a:rPr>
            </a:br>
            <a:endParaRPr lang="en-US" dirty="0"/>
          </a:p>
        </p:txBody>
      </p:sp>
      <p:sp>
        <p:nvSpPr>
          <p:cNvPr id="6" name="Text Placeholder 5">
            <a:extLst>
              <a:ext uri="{FF2B5EF4-FFF2-40B4-BE49-F238E27FC236}">
                <a16:creationId xmlns:a16="http://schemas.microsoft.com/office/drawing/2014/main" id="{4DCC3E64-4E0D-4FB2-82FC-F722FA246A92}"/>
              </a:ext>
            </a:extLst>
          </p:cNvPr>
          <p:cNvSpPr>
            <a:spLocks noGrp="1"/>
          </p:cNvSpPr>
          <p:nvPr>
            <p:ph type="body" sz="quarter" idx="31"/>
          </p:nvPr>
        </p:nvSpPr>
        <p:spPr/>
        <p:txBody>
          <a:bodyPr/>
          <a:lstStyle/>
          <a:p>
            <a:r>
              <a:rPr lang="en-US" dirty="0"/>
              <a:t>Individual Fund Approach – Hypothetical case study</a:t>
            </a:r>
          </a:p>
          <a:p>
            <a:endParaRPr lang="en-US" dirty="0"/>
          </a:p>
        </p:txBody>
      </p:sp>
      <p:graphicFrame>
        <p:nvGraphicFramePr>
          <p:cNvPr id="7" name="Group 386">
            <a:extLst>
              <a:ext uri="{FF2B5EF4-FFF2-40B4-BE49-F238E27FC236}">
                <a16:creationId xmlns:a16="http://schemas.microsoft.com/office/drawing/2014/main" id="{AE2A099F-135D-496B-B3A7-D2C9D8D5B1D9}"/>
              </a:ext>
            </a:extLst>
          </p:cNvPr>
          <p:cNvGraphicFramePr>
            <a:graphicFrameLocks noGrp="1"/>
          </p:cNvGraphicFramePr>
          <p:nvPr>
            <p:extLst>
              <p:ext uri="{D42A27DB-BD31-4B8C-83A1-F6EECF244321}">
                <p14:modId xmlns:p14="http://schemas.microsoft.com/office/powerpoint/2010/main" val="2989337915"/>
              </p:ext>
            </p:extLst>
          </p:nvPr>
        </p:nvGraphicFramePr>
        <p:xfrm>
          <a:off x="266701" y="1400422"/>
          <a:ext cx="8513480" cy="3851947"/>
        </p:xfrm>
        <a:graphic>
          <a:graphicData uri="http://schemas.openxmlformats.org/drawingml/2006/table">
            <a:tbl>
              <a:tblPr/>
              <a:tblGrid>
                <a:gridCol w="1828800">
                  <a:extLst>
                    <a:ext uri="{9D8B030D-6E8A-4147-A177-3AD203B41FA5}">
                      <a16:colId xmlns:a16="http://schemas.microsoft.com/office/drawing/2014/main" val="20000"/>
                    </a:ext>
                  </a:extLst>
                </a:gridCol>
                <a:gridCol w="1500474">
                  <a:extLst>
                    <a:ext uri="{9D8B030D-6E8A-4147-A177-3AD203B41FA5}">
                      <a16:colId xmlns:a16="http://schemas.microsoft.com/office/drawing/2014/main" val="1125748938"/>
                    </a:ext>
                  </a:extLst>
                </a:gridCol>
                <a:gridCol w="1868121">
                  <a:extLst>
                    <a:ext uri="{9D8B030D-6E8A-4147-A177-3AD203B41FA5}">
                      <a16:colId xmlns:a16="http://schemas.microsoft.com/office/drawing/2014/main" val="20001"/>
                    </a:ext>
                  </a:extLst>
                </a:gridCol>
                <a:gridCol w="1663298">
                  <a:extLst>
                    <a:ext uri="{9D8B030D-6E8A-4147-A177-3AD203B41FA5}">
                      <a16:colId xmlns:a16="http://schemas.microsoft.com/office/drawing/2014/main" val="20002"/>
                    </a:ext>
                  </a:extLst>
                </a:gridCol>
                <a:gridCol w="1652787">
                  <a:extLst>
                    <a:ext uri="{9D8B030D-6E8A-4147-A177-3AD203B41FA5}">
                      <a16:colId xmlns:a16="http://schemas.microsoft.com/office/drawing/2014/main" val="20003"/>
                    </a:ext>
                  </a:extLst>
                </a:gridCol>
              </a:tblGrid>
              <a:tr h="75106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25000"/>
                        </a:spcAft>
                        <a:buClr>
                          <a:srgbClr val="F8981D"/>
                        </a:buClr>
                        <a:buSzPct val="115000"/>
                        <a:buFontTx/>
                        <a:buNone/>
                        <a:tabLst/>
                      </a:pPr>
                      <a:endParaRPr kumimoji="0" lang="en-US" sz="1500" b="0" i="0" u="none" strike="noStrike" cap="none" normalizeH="0" baseline="0" dirty="0">
                        <a:ln>
                          <a:noFill/>
                        </a:ln>
                        <a:solidFill>
                          <a:srgbClr val="000000"/>
                        </a:solidFill>
                        <a:effectLst/>
                        <a:latin typeface="Arial" charset="0"/>
                        <a:ea typeface="Geneva"/>
                        <a:cs typeface="Geneva"/>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25000"/>
                        </a:spcAft>
                        <a:buClr>
                          <a:srgbClr val="F8981D"/>
                        </a:buClr>
                        <a:buSzPct val="115000"/>
                        <a:buFontTx/>
                        <a:buNone/>
                        <a:tabLst/>
                      </a:pPr>
                      <a:endParaRPr kumimoji="0" lang="en-US" sz="1500" b="0" i="0" u="none" strike="noStrike" cap="none" normalizeH="0" baseline="0" dirty="0">
                        <a:ln>
                          <a:noFill/>
                        </a:ln>
                        <a:solidFill>
                          <a:srgbClr val="000000"/>
                        </a:solidFill>
                        <a:effectLst/>
                        <a:latin typeface="Arial" charset="0"/>
                        <a:ea typeface="Geneva"/>
                        <a:cs typeface="Geneva"/>
                      </a:endParaRPr>
                    </a:p>
                  </a:txBody>
                  <a:tcPr horzOverflow="overflow">
                    <a:lnL cap="flat">
                      <a:noFill/>
                    </a:lnL>
                    <a:lnR>
                      <a:noFill/>
                    </a:lnR>
                    <a:lnT cap="flat">
                      <a:noFill/>
                    </a:lnT>
                    <a:lnB>
                      <a:noFill/>
                    </a:lnB>
                    <a:lnTlToBr>
                      <a:noFill/>
                    </a:lnTlToBr>
                    <a:lnBlToTr>
                      <a:noFill/>
                    </a:lnBlToTr>
                    <a:noFill/>
                  </a:tcPr>
                </a:tc>
                <a:tc rowSpan="6">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25000"/>
                        </a:spcAft>
                        <a:buClr>
                          <a:srgbClr val="F8981D"/>
                        </a:buClr>
                        <a:buSzPct val="115000"/>
                        <a:buFontTx/>
                        <a:buNone/>
                        <a:tabLst/>
                      </a:pPr>
                      <a:endParaRPr kumimoji="0" lang="en-US" sz="2000" b="0" i="0" u="none" strike="noStrike" cap="none" normalizeH="0" baseline="0" dirty="0">
                        <a:ln>
                          <a:noFill/>
                        </a:ln>
                        <a:solidFill>
                          <a:srgbClr val="000000"/>
                        </a:solidFill>
                        <a:effectLst/>
                        <a:latin typeface="Arial" charset="0"/>
                        <a:ea typeface="Geneva"/>
                        <a:cs typeface="Geneva"/>
                      </a:endParaRPr>
                    </a:p>
                  </a:txBody>
                  <a:tcPr horzOverflow="overflow">
                    <a:lnL>
                      <a:noFill/>
                    </a:lnL>
                    <a:lnR>
                      <a:noFill/>
                    </a:lnR>
                    <a:lnT cap="flat">
                      <a:noFill/>
                    </a:lnT>
                    <a:lnB cap="flat">
                      <a:noFill/>
                    </a:lnB>
                    <a:lnTlToBr>
                      <a:noFill/>
                    </a:lnTlToBr>
                    <a:lnBlToTr>
                      <a:noFill/>
                    </a:lnBlToTr>
                    <a:noFill/>
                  </a:tcPr>
                </a:tc>
                <a:tc rowSpan="6">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25000"/>
                        </a:spcAft>
                        <a:buClr>
                          <a:srgbClr val="F8981D"/>
                        </a:buClr>
                        <a:buSzPct val="115000"/>
                        <a:buFontTx/>
                        <a:buNone/>
                        <a:tabLst/>
                      </a:pPr>
                      <a:endParaRPr kumimoji="0" lang="en-US" sz="2000" b="0" i="0" u="none" strike="noStrike" cap="none" normalizeH="0" baseline="0" dirty="0">
                        <a:ln>
                          <a:noFill/>
                        </a:ln>
                        <a:solidFill>
                          <a:srgbClr val="000000"/>
                        </a:solidFill>
                        <a:effectLst/>
                        <a:latin typeface="Arial" charset="0"/>
                        <a:ea typeface="Geneva"/>
                        <a:cs typeface="Geneva"/>
                      </a:endParaRPr>
                    </a:p>
                  </a:txBody>
                  <a:tcPr horzOverflow="overflow">
                    <a:lnL>
                      <a:noFill/>
                    </a:lnL>
                    <a:lnR>
                      <a:noFill/>
                    </a:lnR>
                    <a:lnT cap="flat">
                      <a:noFill/>
                    </a:lnT>
                    <a:lnB cap="flat">
                      <a:noFill/>
                    </a:lnB>
                    <a:lnTlToBr>
                      <a:noFill/>
                    </a:lnTlToBr>
                    <a:lnBlToTr>
                      <a:noFill/>
                    </a:lnBlToTr>
                    <a:noFill/>
                  </a:tcPr>
                </a:tc>
                <a:tc rowSpan="6">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25000"/>
                        </a:spcAft>
                        <a:buClr>
                          <a:srgbClr val="F8981D"/>
                        </a:buClr>
                        <a:buSzPct val="115000"/>
                        <a:buFontTx/>
                        <a:buNone/>
                        <a:tabLst/>
                      </a:pPr>
                      <a:endParaRPr kumimoji="0" lang="en-US" sz="2000" b="0" i="0" u="none" strike="noStrike" cap="none" normalizeH="0" baseline="0" dirty="0">
                        <a:ln>
                          <a:noFill/>
                        </a:ln>
                        <a:solidFill>
                          <a:srgbClr val="000000"/>
                        </a:solidFill>
                        <a:effectLst/>
                        <a:latin typeface="Arial" charset="0"/>
                        <a:ea typeface="Geneva"/>
                        <a:cs typeface="Geneva"/>
                      </a:endParaRPr>
                    </a:p>
                  </a:txBody>
                  <a:tcP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r h="53035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25000"/>
                        </a:spcAft>
                        <a:buClr>
                          <a:srgbClr val="F8981D"/>
                        </a:buClr>
                        <a:buSzPct val="115000"/>
                        <a:buFontTx/>
                        <a:buNone/>
                        <a:tabLst/>
                      </a:pPr>
                      <a:r>
                        <a:rPr kumimoji="0" lang="en-US" sz="1600" b="1" i="0" u="none" strike="noStrike" cap="none" normalizeH="0" baseline="0" dirty="0">
                          <a:ln>
                            <a:noFill/>
                          </a:ln>
                          <a:solidFill>
                            <a:srgbClr val="005598"/>
                          </a:solidFill>
                          <a:effectLst/>
                          <a:latin typeface="+mn-lt"/>
                          <a:ea typeface="Geneva"/>
                          <a:cs typeface="Geneva"/>
                        </a:rPr>
                        <a:t>Annual Expense</a:t>
                      </a:r>
                    </a:p>
                  </a:txBody>
                  <a:tcPr marL="0" marR="182880" anchor="ctr" horzOverflow="overflow">
                    <a:lnL cap="flat">
                      <a:noFill/>
                    </a:lnL>
                    <a:lnR>
                      <a:noFill/>
                    </a:lnR>
                    <a:lnT>
                      <a:noFill/>
                    </a:lnT>
                    <a:lnB w="12700" cap="flat" cmpd="sng" algn="ctr">
                      <a:solidFill>
                        <a:srgbClr val="BBBBBB"/>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25000"/>
                        </a:spcAft>
                        <a:buClr>
                          <a:srgbClr val="F8981D"/>
                        </a:buClr>
                        <a:buSzPct val="115000"/>
                        <a:buFontTx/>
                        <a:buNone/>
                        <a:tabLst/>
                      </a:pPr>
                      <a:endParaRPr kumimoji="0" lang="en-US" sz="1600" b="1" i="0" u="none" strike="noStrike" cap="none" normalizeH="0" baseline="0" dirty="0">
                        <a:ln>
                          <a:noFill/>
                        </a:ln>
                        <a:solidFill>
                          <a:srgbClr val="005598"/>
                        </a:solidFill>
                        <a:effectLst/>
                        <a:latin typeface="+mn-lt"/>
                        <a:ea typeface="Geneva"/>
                        <a:cs typeface="Geneva"/>
                      </a:endParaRPr>
                    </a:p>
                  </a:txBody>
                  <a:tcPr marL="0" marR="182880" anchor="ctr" horzOverflow="overflow">
                    <a:lnL cap="flat">
                      <a:noFill/>
                    </a:lnL>
                    <a:lnR>
                      <a:noFill/>
                    </a:lnR>
                    <a:lnT>
                      <a:noFill/>
                    </a:lnT>
                    <a:lnB w="12700" cap="flat" cmpd="sng" algn="ctr">
                      <a:no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59542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25000"/>
                        </a:spcAft>
                        <a:buClr>
                          <a:srgbClr val="F8981D"/>
                        </a:buClr>
                        <a:buSzPct val="115000"/>
                        <a:buFontTx/>
                        <a:buNone/>
                        <a:tabLst/>
                      </a:pPr>
                      <a:r>
                        <a:rPr kumimoji="0" lang="en-US" sz="1600" b="1" i="0" u="none" strike="noStrike" cap="none" normalizeH="0" baseline="0" dirty="0">
                          <a:ln>
                            <a:noFill/>
                          </a:ln>
                          <a:solidFill>
                            <a:srgbClr val="005598"/>
                          </a:solidFill>
                          <a:effectLst/>
                          <a:latin typeface="+mn-lt"/>
                          <a:ea typeface="Geneva"/>
                          <a:cs typeface="Geneva"/>
                        </a:rPr>
                        <a:t>Income Sources</a:t>
                      </a:r>
                    </a:p>
                  </a:txBody>
                  <a:tcPr marL="0" marR="182880" marT="91440" horzOverflow="overflow">
                    <a:lnL cap="flat">
                      <a:noFill/>
                    </a:lnL>
                    <a:lnR>
                      <a:noFill/>
                    </a:lnR>
                    <a:lnT w="12700" cap="flat" cmpd="sng" algn="ctr">
                      <a:solidFill>
                        <a:srgbClr val="BBBBBB"/>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25000"/>
                        </a:spcAft>
                        <a:buClr>
                          <a:srgbClr val="F8981D"/>
                        </a:buClr>
                        <a:buSzPct val="115000"/>
                        <a:buFontTx/>
                        <a:buNone/>
                        <a:tabLst/>
                      </a:pPr>
                      <a:endParaRPr kumimoji="0" lang="en-US" sz="1600" b="1" i="0" u="none" strike="noStrike" cap="none" normalizeH="0" baseline="0" dirty="0">
                        <a:ln>
                          <a:noFill/>
                        </a:ln>
                        <a:solidFill>
                          <a:srgbClr val="005598"/>
                        </a:solidFill>
                        <a:effectLst/>
                        <a:latin typeface="+mn-lt"/>
                        <a:ea typeface="Geneva"/>
                        <a:cs typeface="Geneva"/>
                      </a:endParaRPr>
                    </a:p>
                  </a:txBody>
                  <a:tcPr marL="0" marR="182880" marT="91440" horzOverflow="overflow">
                    <a:lnL cap="flat">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63093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ts val="600"/>
                        </a:spcAft>
                        <a:buClr>
                          <a:srgbClr val="F8981D"/>
                        </a:buClr>
                        <a:buSzPct val="115000"/>
                        <a:buFontTx/>
                        <a:buNone/>
                        <a:tabLst/>
                      </a:pPr>
                      <a:endParaRPr kumimoji="0" lang="en-US" sz="700" b="1" i="0" u="none" strike="noStrike" cap="none" normalizeH="0" baseline="0" dirty="0">
                        <a:ln>
                          <a:noFill/>
                        </a:ln>
                        <a:solidFill>
                          <a:srgbClr val="000000"/>
                        </a:solidFill>
                        <a:effectLst/>
                        <a:latin typeface="+mn-lt"/>
                        <a:ea typeface="Geneva"/>
                        <a:cs typeface="Geneva"/>
                      </a:endParaRPr>
                    </a:p>
                  </a:txBody>
                  <a:tcPr marL="0" marR="182880" marT="0" marB="182880" horzOverflow="overflow">
                    <a:lnL cap="flat">
                      <a:noFill/>
                    </a:lnL>
                    <a:lnR>
                      <a:noFill/>
                    </a:lnR>
                    <a:lnT w="12700" cap="flat" cmpd="sng" algn="ctr">
                      <a:no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ts val="600"/>
                        </a:spcAft>
                        <a:buClr>
                          <a:srgbClr val="F8981D"/>
                        </a:buClr>
                        <a:buSzPct val="115000"/>
                        <a:buFontTx/>
                        <a:buNone/>
                        <a:tabLst/>
                      </a:pPr>
                      <a:endParaRPr kumimoji="0" lang="en-US" sz="700" b="1" i="0" u="none" strike="noStrike" cap="none" normalizeH="0" baseline="0" dirty="0">
                        <a:ln>
                          <a:noFill/>
                        </a:ln>
                        <a:solidFill>
                          <a:srgbClr val="000000"/>
                        </a:solidFill>
                        <a:effectLst/>
                        <a:latin typeface="+mn-lt"/>
                        <a:ea typeface="Geneva"/>
                        <a:cs typeface="Geneva"/>
                      </a:endParaRPr>
                    </a:p>
                  </a:txBody>
                  <a:tcPr marL="0" marR="182880" marT="0" marB="182880" horzOverflow="overflow">
                    <a:lnL cap="flat">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3200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ts val="0"/>
                        </a:spcAft>
                        <a:buClr>
                          <a:srgbClr val="F8981D"/>
                        </a:buClr>
                        <a:buSzPct val="115000"/>
                        <a:buFontTx/>
                        <a:buNone/>
                        <a:tabLst/>
                      </a:pPr>
                      <a:endParaRPr kumimoji="0" lang="en-US" sz="500" b="1" i="0" u="none" strike="noStrike" cap="none" normalizeH="0" baseline="0" dirty="0">
                        <a:ln>
                          <a:noFill/>
                        </a:ln>
                        <a:solidFill>
                          <a:srgbClr val="000000"/>
                        </a:solidFill>
                        <a:effectLst/>
                        <a:latin typeface="+mn-lt"/>
                        <a:ea typeface="Geneva"/>
                        <a:cs typeface="Geneva"/>
                      </a:endParaRPr>
                    </a:p>
                  </a:txBody>
                  <a:tcPr marL="0" marR="182880" marT="0" marB="0" horzOverflow="overflow">
                    <a:lnL cap="flat">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ts val="0"/>
                        </a:spcAft>
                        <a:buClr>
                          <a:srgbClr val="F8981D"/>
                        </a:buClr>
                        <a:buSzPct val="115000"/>
                        <a:buFontTx/>
                        <a:buNone/>
                        <a:tabLst/>
                      </a:pPr>
                      <a:endParaRPr kumimoji="0" lang="en-US" sz="500" b="1" i="0" u="none" strike="noStrike" cap="none" normalizeH="0" baseline="0" dirty="0">
                        <a:ln>
                          <a:noFill/>
                        </a:ln>
                        <a:solidFill>
                          <a:srgbClr val="000000"/>
                        </a:solidFill>
                        <a:effectLst/>
                        <a:latin typeface="+mn-lt"/>
                        <a:ea typeface="Geneva"/>
                        <a:cs typeface="Geneva"/>
                      </a:endParaRPr>
                    </a:p>
                  </a:txBody>
                  <a:tcPr marL="0" marR="182880" marT="0" marB="0" horzOverflow="overflow">
                    <a:lnL cap="flat">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102412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ts val="0"/>
                        </a:spcAft>
                        <a:buClr>
                          <a:srgbClr val="F8981D"/>
                        </a:buClr>
                        <a:buSzPct val="115000"/>
                        <a:buFontTx/>
                        <a:buNone/>
                        <a:tabLst/>
                      </a:pPr>
                      <a:r>
                        <a:rPr kumimoji="0" lang="en-US" sz="1600" b="1" i="0" u="none" strike="noStrike" cap="none" normalizeH="0" baseline="0" dirty="0">
                          <a:ln>
                            <a:noFill/>
                          </a:ln>
                          <a:solidFill>
                            <a:srgbClr val="005598"/>
                          </a:solidFill>
                          <a:effectLst/>
                          <a:latin typeface="+mn-lt"/>
                          <a:ea typeface="Geneva"/>
                          <a:cs typeface="Geneva"/>
                        </a:rPr>
                        <a:t>Investments</a:t>
                      </a:r>
                    </a:p>
                  </a:txBody>
                  <a:tcPr marL="0" marR="182880" marT="274320" horzOverflow="overflow">
                    <a:lnL cap="flat">
                      <a:noFill/>
                    </a:lnL>
                    <a:lnR>
                      <a:noFill/>
                    </a:lnR>
                    <a:lnT w="12700" cap="flat" cmpd="sng" algn="ctr">
                      <a:solidFill>
                        <a:srgbClr val="BFBFBF"/>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ts val="0"/>
                        </a:spcAft>
                        <a:buClr>
                          <a:srgbClr val="F8981D"/>
                        </a:buClr>
                        <a:buSzPct val="115000"/>
                        <a:buFontTx/>
                        <a:buNone/>
                        <a:tabLst/>
                      </a:pPr>
                      <a:endParaRPr kumimoji="0" lang="en-US" sz="1600" b="1" i="0" u="none" strike="noStrike" cap="none" normalizeH="0" baseline="0" dirty="0">
                        <a:ln>
                          <a:noFill/>
                        </a:ln>
                        <a:solidFill>
                          <a:srgbClr val="005598"/>
                        </a:solidFill>
                        <a:effectLst/>
                        <a:latin typeface="+mn-lt"/>
                        <a:ea typeface="Geneva"/>
                        <a:cs typeface="Geneva"/>
                      </a:endParaRPr>
                    </a:p>
                  </a:txBody>
                  <a:tcPr marL="0" marR="182880" marT="274320" horzOverflow="overflow">
                    <a:lnL cap="flat">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bl>
          </a:graphicData>
        </a:graphic>
      </p:graphicFrame>
      <p:grpSp>
        <p:nvGrpSpPr>
          <p:cNvPr id="8" name="Group 7">
            <a:extLst>
              <a:ext uri="{FF2B5EF4-FFF2-40B4-BE49-F238E27FC236}">
                <a16:creationId xmlns:a16="http://schemas.microsoft.com/office/drawing/2014/main" id="{CF483EC9-6BB1-4D84-AC67-D569891F0C3A}"/>
              </a:ext>
            </a:extLst>
          </p:cNvPr>
          <p:cNvGrpSpPr/>
          <p:nvPr/>
        </p:nvGrpSpPr>
        <p:grpSpPr>
          <a:xfrm>
            <a:off x="2223037" y="1655939"/>
            <a:ext cx="2083359" cy="3607654"/>
            <a:chOff x="2223037" y="1655939"/>
            <a:chExt cx="2083359" cy="3607654"/>
          </a:xfrm>
        </p:grpSpPr>
        <p:sp>
          <p:nvSpPr>
            <p:cNvPr id="9" name="Rectangle 48">
              <a:extLst>
                <a:ext uri="{FF2B5EF4-FFF2-40B4-BE49-F238E27FC236}">
                  <a16:creationId xmlns:a16="http://schemas.microsoft.com/office/drawing/2014/main" id="{2DA1F2DB-34D6-477E-A48E-9C1BBFBBB03F}"/>
                </a:ext>
              </a:extLst>
            </p:cNvPr>
            <p:cNvSpPr/>
            <p:nvPr/>
          </p:nvSpPr>
          <p:spPr bwMode="auto">
            <a:xfrm>
              <a:off x="2223596" y="4222902"/>
              <a:ext cx="2082800" cy="1040691"/>
            </a:xfrm>
            <a:prstGeom prst="rect">
              <a:avLst/>
            </a:prstGeom>
            <a:solidFill>
              <a:srgbClr val="00A0DC"/>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0" name="Rectangle 48">
              <a:extLst>
                <a:ext uri="{FF2B5EF4-FFF2-40B4-BE49-F238E27FC236}">
                  <a16:creationId xmlns:a16="http://schemas.microsoft.com/office/drawing/2014/main" id="{768118D5-22A8-4F68-B7C9-AC0FD06C9D04}"/>
                </a:ext>
              </a:extLst>
            </p:cNvPr>
            <p:cNvSpPr/>
            <p:nvPr/>
          </p:nvSpPr>
          <p:spPr bwMode="auto">
            <a:xfrm>
              <a:off x="2223037" y="1655939"/>
              <a:ext cx="2082800" cy="2265677"/>
            </a:xfrm>
            <a:prstGeom prst="rect">
              <a:avLst/>
            </a:prstGeom>
            <a:solidFill>
              <a:srgbClr val="00A0DC"/>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Rectangle 68">
              <a:extLst>
                <a:ext uri="{FF2B5EF4-FFF2-40B4-BE49-F238E27FC236}">
                  <a16:creationId xmlns:a16="http://schemas.microsoft.com/office/drawing/2014/main" id="{D4F64E14-C719-49A0-B719-A2020FBE9D6D}"/>
                </a:ext>
              </a:extLst>
            </p:cNvPr>
            <p:cNvSpPr>
              <a:spLocks noChangeArrowheads="1"/>
            </p:cNvSpPr>
            <p:nvPr/>
          </p:nvSpPr>
          <p:spPr bwMode="auto">
            <a:xfrm>
              <a:off x="2294564" y="2299451"/>
              <a:ext cx="1944061" cy="376482"/>
            </a:xfrm>
            <a:prstGeom prst="rect">
              <a:avLst/>
            </a:prstGeom>
            <a:solidFill>
              <a:srgbClr val="FFFFFF"/>
            </a:solidFill>
            <a:ln w="9525">
              <a:noFill/>
              <a:miter lim="800000"/>
              <a:headEnd/>
              <a:tailEnd/>
            </a:ln>
          </p:spPr>
          <p:txBody>
            <a:bodyPr lIns="91442" tIns="45727" rIns="91442" bIns="45727"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ea typeface="Geneva"/>
                  <a:cs typeface="Geneva"/>
                </a:rPr>
                <a:t>$15,000</a:t>
              </a:r>
            </a:p>
          </p:txBody>
        </p:sp>
        <p:sp>
          <p:nvSpPr>
            <p:cNvPr id="12" name="Rectangle 69">
              <a:extLst>
                <a:ext uri="{FF2B5EF4-FFF2-40B4-BE49-F238E27FC236}">
                  <a16:creationId xmlns:a16="http://schemas.microsoft.com/office/drawing/2014/main" id="{69570A70-A7E9-4525-AE43-57A431807C6C}"/>
                </a:ext>
              </a:extLst>
            </p:cNvPr>
            <p:cNvSpPr>
              <a:spLocks noChangeArrowheads="1"/>
            </p:cNvSpPr>
            <p:nvPr/>
          </p:nvSpPr>
          <p:spPr bwMode="auto">
            <a:xfrm>
              <a:off x="2294564" y="2697321"/>
              <a:ext cx="1944061" cy="558176"/>
            </a:xfrm>
            <a:prstGeom prst="rect">
              <a:avLst/>
            </a:prstGeom>
            <a:solidFill>
              <a:srgbClr val="FFFFFF"/>
            </a:solidFill>
            <a:ln w="9525">
              <a:noFill/>
              <a:miter lim="800000"/>
              <a:headEnd/>
              <a:tailEnd/>
            </a:ln>
          </p:spPr>
          <p:txBody>
            <a:bodyPr lIns="45720" tIns="45727" rIns="45720" bIns="45727"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ea typeface="Geneva"/>
                  <a:cs typeface="Geneva"/>
                </a:rPr>
                <a:t>Investment: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ea typeface="Geneva"/>
                  <a:cs typeface="Geneva"/>
                </a:rPr>
                <a:t>$50,000</a:t>
              </a:r>
            </a:p>
          </p:txBody>
        </p:sp>
        <p:sp>
          <p:nvSpPr>
            <p:cNvPr id="13" name="Rectangle 70">
              <a:extLst>
                <a:ext uri="{FF2B5EF4-FFF2-40B4-BE49-F238E27FC236}">
                  <a16:creationId xmlns:a16="http://schemas.microsoft.com/office/drawing/2014/main" id="{975CEC59-E1DC-47DC-B902-954E5294B85B}"/>
                </a:ext>
              </a:extLst>
            </p:cNvPr>
            <p:cNvSpPr>
              <a:spLocks noChangeArrowheads="1"/>
            </p:cNvSpPr>
            <p:nvPr/>
          </p:nvSpPr>
          <p:spPr bwMode="auto">
            <a:xfrm>
              <a:off x="2294564" y="3280158"/>
              <a:ext cx="1944061" cy="583503"/>
            </a:xfrm>
            <a:prstGeom prst="rect">
              <a:avLst/>
            </a:prstGeom>
            <a:solidFill>
              <a:srgbClr val="FFFFFF"/>
            </a:solidFill>
            <a:ln w="9525">
              <a:noFill/>
              <a:miter lim="800000"/>
              <a:headEnd/>
              <a:tailEnd/>
            </a:ln>
          </p:spPr>
          <p:txBody>
            <a:bodyPr lIns="91442" tIns="45727" rIns="91442" bIns="45727"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ea typeface="Geneva"/>
                  <a:cs typeface="Geneva"/>
                </a:rPr>
                <a:t>Annual Withdrawal: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ea typeface="Geneva"/>
                  <a:cs typeface="Geneva"/>
                </a:rPr>
                <a:t>4%</a:t>
              </a:r>
            </a:p>
          </p:txBody>
        </p:sp>
        <p:sp>
          <p:nvSpPr>
            <p:cNvPr id="14" name="Rectangle 72">
              <a:extLst>
                <a:ext uri="{FF2B5EF4-FFF2-40B4-BE49-F238E27FC236}">
                  <a16:creationId xmlns:a16="http://schemas.microsoft.com/office/drawing/2014/main" id="{01973244-14E1-4288-911E-972A8DE38BDB}"/>
                </a:ext>
              </a:extLst>
            </p:cNvPr>
            <p:cNvSpPr>
              <a:spLocks noChangeArrowheads="1"/>
            </p:cNvSpPr>
            <p:nvPr/>
          </p:nvSpPr>
          <p:spPr bwMode="auto">
            <a:xfrm>
              <a:off x="2288125" y="4293633"/>
              <a:ext cx="1949199" cy="896554"/>
            </a:xfrm>
            <a:prstGeom prst="rect">
              <a:avLst/>
            </a:prstGeom>
            <a:solidFill>
              <a:srgbClr val="FFFFFF"/>
            </a:solidFill>
            <a:ln w="9525">
              <a:noFill/>
              <a:miter lim="800000"/>
              <a:headEnd/>
              <a:tailEnd/>
            </a:ln>
          </p:spPr>
          <p:txBody>
            <a:bodyPr lIns="91442" tIns="45727" rIns="91442" bIns="45727" anchor="ctr"/>
            <a:lstStyle/>
            <a:p>
              <a:pPr marL="0" marR="0" lvl="0" indent="0" algn="ctr" defTabSz="914400" eaLnBrk="1" fontAlgn="auto" latinLnBrk="0" hangingPunct="1">
                <a:lnSpc>
                  <a:spcPts val="15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ea typeface="Geneva"/>
                  <a:cs typeface="Geneva"/>
                </a:rPr>
                <a:t>Franklin U.S. Government Securities Fund</a:t>
              </a:r>
            </a:p>
          </p:txBody>
        </p:sp>
        <p:sp>
          <p:nvSpPr>
            <p:cNvPr id="15" name="Line 78">
              <a:extLst>
                <a:ext uri="{FF2B5EF4-FFF2-40B4-BE49-F238E27FC236}">
                  <a16:creationId xmlns:a16="http://schemas.microsoft.com/office/drawing/2014/main" id="{D700C4ED-B818-407A-B092-604D30B9A3BE}"/>
                </a:ext>
              </a:extLst>
            </p:cNvPr>
            <p:cNvSpPr>
              <a:spLocks noChangeShapeType="1"/>
            </p:cNvSpPr>
            <p:nvPr/>
          </p:nvSpPr>
          <p:spPr bwMode="auto">
            <a:xfrm>
              <a:off x="2288125" y="2102808"/>
              <a:ext cx="1944061" cy="0"/>
            </a:xfrm>
            <a:prstGeom prst="line">
              <a:avLst/>
            </a:prstGeom>
            <a:noFill/>
            <a:ln w="12700" algn="ctr">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6" name="Text Box 7">
              <a:extLst>
                <a:ext uri="{FF2B5EF4-FFF2-40B4-BE49-F238E27FC236}">
                  <a16:creationId xmlns:a16="http://schemas.microsoft.com/office/drawing/2014/main" id="{77A8F5CE-92C4-4076-8E69-C3DEB0D0F565}"/>
                </a:ext>
              </a:extLst>
            </p:cNvPr>
            <p:cNvSpPr txBox="1">
              <a:spLocks noChangeArrowheads="1"/>
            </p:cNvSpPr>
            <p:nvPr/>
          </p:nvSpPr>
          <p:spPr bwMode="auto">
            <a:xfrm>
              <a:off x="2235027" y="1706683"/>
              <a:ext cx="2014287" cy="599098"/>
            </a:xfrm>
            <a:prstGeom prst="rect">
              <a:avLst/>
            </a:prstGeom>
            <a:solidFill>
              <a:srgbClr val="00A0DC"/>
            </a:solidFill>
            <a:ln w="9525">
              <a:no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ea typeface="Geneva"/>
                  <a:cs typeface="Geneva"/>
                </a:rPr>
                <a:t>Fixed Expenses</a:t>
              </a:r>
            </a:p>
          </p:txBody>
        </p:sp>
      </p:grpSp>
      <p:grpSp>
        <p:nvGrpSpPr>
          <p:cNvPr id="17" name="Group 16">
            <a:extLst>
              <a:ext uri="{FF2B5EF4-FFF2-40B4-BE49-F238E27FC236}">
                <a16:creationId xmlns:a16="http://schemas.microsoft.com/office/drawing/2014/main" id="{8D7D34E3-BDB6-4403-9C01-ADC07104379E}"/>
              </a:ext>
            </a:extLst>
          </p:cNvPr>
          <p:cNvGrpSpPr/>
          <p:nvPr/>
        </p:nvGrpSpPr>
        <p:grpSpPr>
          <a:xfrm>
            <a:off x="4425940" y="1652222"/>
            <a:ext cx="2083359" cy="3607654"/>
            <a:chOff x="2223037" y="1655939"/>
            <a:chExt cx="2083359" cy="3607654"/>
          </a:xfrm>
        </p:grpSpPr>
        <p:sp>
          <p:nvSpPr>
            <p:cNvPr id="18" name="Rectangle 48">
              <a:extLst>
                <a:ext uri="{FF2B5EF4-FFF2-40B4-BE49-F238E27FC236}">
                  <a16:creationId xmlns:a16="http://schemas.microsoft.com/office/drawing/2014/main" id="{643FBA3F-6A09-40D5-8860-7C53095F5240}"/>
                </a:ext>
              </a:extLst>
            </p:cNvPr>
            <p:cNvSpPr/>
            <p:nvPr/>
          </p:nvSpPr>
          <p:spPr bwMode="auto">
            <a:xfrm>
              <a:off x="2223596" y="4222902"/>
              <a:ext cx="2082800" cy="1040691"/>
            </a:xfrm>
            <a:prstGeom prst="rect">
              <a:avLst/>
            </a:prstGeom>
            <a:solidFill>
              <a:srgbClr val="82BC00"/>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9" name="Rectangle 48">
              <a:extLst>
                <a:ext uri="{FF2B5EF4-FFF2-40B4-BE49-F238E27FC236}">
                  <a16:creationId xmlns:a16="http://schemas.microsoft.com/office/drawing/2014/main" id="{605BA042-13CC-4486-8451-BC31865F7F4E}"/>
                </a:ext>
              </a:extLst>
            </p:cNvPr>
            <p:cNvSpPr/>
            <p:nvPr/>
          </p:nvSpPr>
          <p:spPr bwMode="auto">
            <a:xfrm>
              <a:off x="2223037" y="1655939"/>
              <a:ext cx="2082800" cy="2265677"/>
            </a:xfrm>
            <a:prstGeom prst="rect">
              <a:avLst/>
            </a:prstGeom>
            <a:solidFill>
              <a:srgbClr val="82BC00"/>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20" name="Rectangle 68">
              <a:extLst>
                <a:ext uri="{FF2B5EF4-FFF2-40B4-BE49-F238E27FC236}">
                  <a16:creationId xmlns:a16="http://schemas.microsoft.com/office/drawing/2014/main" id="{ED305783-1DBD-4097-8125-1AE0A9358273}"/>
                </a:ext>
              </a:extLst>
            </p:cNvPr>
            <p:cNvSpPr>
              <a:spLocks noChangeArrowheads="1"/>
            </p:cNvSpPr>
            <p:nvPr/>
          </p:nvSpPr>
          <p:spPr bwMode="auto">
            <a:xfrm>
              <a:off x="2294564" y="2299451"/>
              <a:ext cx="1944061" cy="376482"/>
            </a:xfrm>
            <a:prstGeom prst="rect">
              <a:avLst/>
            </a:prstGeom>
            <a:solidFill>
              <a:srgbClr val="FFFFFF"/>
            </a:solidFill>
            <a:ln w="9525">
              <a:noFill/>
              <a:miter lim="800000"/>
              <a:headEnd/>
              <a:tailEnd/>
            </a:ln>
          </p:spPr>
          <p:txBody>
            <a:bodyPr lIns="91440" tIns="45727" rIns="91440" bIns="45727"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ea typeface="Geneva"/>
                  <a:cs typeface="Geneva"/>
                </a:rPr>
                <a:t>$20,000</a:t>
              </a:r>
            </a:p>
          </p:txBody>
        </p:sp>
        <p:sp>
          <p:nvSpPr>
            <p:cNvPr id="21" name="Rectangle 69">
              <a:extLst>
                <a:ext uri="{FF2B5EF4-FFF2-40B4-BE49-F238E27FC236}">
                  <a16:creationId xmlns:a16="http://schemas.microsoft.com/office/drawing/2014/main" id="{3EA68CBE-C47A-49FB-B38C-2642813C5175}"/>
                </a:ext>
              </a:extLst>
            </p:cNvPr>
            <p:cNvSpPr>
              <a:spLocks noChangeArrowheads="1"/>
            </p:cNvSpPr>
            <p:nvPr/>
          </p:nvSpPr>
          <p:spPr bwMode="auto">
            <a:xfrm>
              <a:off x="2294564" y="2697321"/>
              <a:ext cx="1944061" cy="558176"/>
            </a:xfrm>
            <a:prstGeom prst="rect">
              <a:avLst/>
            </a:prstGeom>
            <a:solidFill>
              <a:srgbClr val="FFFFFF"/>
            </a:solidFill>
            <a:ln w="9525">
              <a:noFill/>
              <a:miter lim="800000"/>
              <a:headEnd/>
              <a:tailEnd/>
            </a:ln>
          </p:spPr>
          <p:txBody>
            <a:bodyPr lIns="91440" tIns="45727" rIns="91440" bIns="45727"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ea typeface="Geneva"/>
                  <a:cs typeface="Geneva"/>
                </a:rPr>
                <a:t>Investment: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ea typeface="Geneva"/>
                  <a:cs typeface="Geneva"/>
                </a:rPr>
                <a:t>$450,000</a:t>
              </a:r>
            </a:p>
          </p:txBody>
        </p:sp>
        <p:sp>
          <p:nvSpPr>
            <p:cNvPr id="22" name="Rectangle 70">
              <a:extLst>
                <a:ext uri="{FF2B5EF4-FFF2-40B4-BE49-F238E27FC236}">
                  <a16:creationId xmlns:a16="http://schemas.microsoft.com/office/drawing/2014/main" id="{7519F901-86DF-465D-8DE0-2CB366FACC74}"/>
                </a:ext>
              </a:extLst>
            </p:cNvPr>
            <p:cNvSpPr>
              <a:spLocks noChangeArrowheads="1"/>
            </p:cNvSpPr>
            <p:nvPr/>
          </p:nvSpPr>
          <p:spPr bwMode="auto">
            <a:xfrm>
              <a:off x="2294564" y="3280158"/>
              <a:ext cx="1944061" cy="583503"/>
            </a:xfrm>
            <a:prstGeom prst="rect">
              <a:avLst/>
            </a:prstGeom>
            <a:solidFill>
              <a:srgbClr val="FFFFFF"/>
            </a:solidFill>
            <a:ln w="9525">
              <a:noFill/>
              <a:miter lim="800000"/>
              <a:headEnd/>
              <a:tailEnd/>
            </a:ln>
          </p:spPr>
          <p:txBody>
            <a:bodyPr lIns="91440" tIns="45727" rIns="91440" bIns="45727"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ea typeface="Geneva"/>
                  <a:cs typeface="Geneva"/>
                </a:rPr>
                <a:t>Annual Withdrawal: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ea typeface="Geneva"/>
                  <a:cs typeface="Geneva"/>
                </a:rPr>
                <a:t>4.5%</a:t>
              </a:r>
            </a:p>
          </p:txBody>
        </p:sp>
        <p:sp>
          <p:nvSpPr>
            <p:cNvPr id="23" name="Rectangle 72">
              <a:extLst>
                <a:ext uri="{FF2B5EF4-FFF2-40B4-BE49-F238E27FC236}">
                  <a16:creationId xmlns:a16="http://schemas.microsoft.com/office/drawing/2014/main" id="{82D3FA7B-FC60-486B-AD0D-ED2482590B82}"/>
                </a:ext>
              </a:extLst>
            </p:cNvPr>
            <p:cNvSpPr>
              <a:spLocks noChangeArrowheads="1"/>
            </p:cNvSpPr>
            <p:nvPr/>
          </p:nvSpPr>
          <p:spPr bwMode="auto">
            <a:xfrm>
              <a:off x="2288125" y="4293633"/>
              <a:ext cx="1949199" cy="896554"/>
            </a:xfrm>
            <a:prstGeom prst="rect">
              <a:avLst/>
            </a:prstGeom>
            <a:solidFill>
              <a:srgbClr val="FFFFFF"/>
            </a:solidFill>
            <a:ln w="9525">
              <a:noFill/>
              <a:miter lim="800000"/>
              <a:headEnd/>
              <a:tailEnd/>
            </a:ln>
          </p:spPr>
          <p:txBody>
            <a:bodyPr lIns="91440" tIns="0" rIns="91440" bIns="0" anchor="ctr" anchorCtr="0"/>
            <a:lstStyle/>
            <a:p>
              <a:pPr marL="0" marR="0" lvl="0" indent="0" algn="ctr" defTabSz="914400" eaLnBrk="1" fontAlgn="auto" latinLnBrk="0" hangingPunct="1">
                <a:lnSpc>
                  <a:spcPts val="15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ea typeface="Geneva"/>
                  <a:cs typeface="Geneva"/>
                </a:rPr>
                <a:t>Franklin </a:t>
              </a:r>
              <a:br>
                <a:rPr kumimoji="0" lang="en-US" sz="1400" b="1" i="0" u="none" strike="noStrike" kern="0" cap="none" spc="0" normalizeH="0" baseline="0" noProof="0" dirty="0">
                  <a:ln>
                    <a:noFill/>
                  </a:ln>
                  <a:solidFill>
                    <a:srgbClr val="000000"/>
                  </a:solidFill>
                  <a:effectLst/>
                  <a:uLnTx/>
                  <a:uFillTx/>
                  <a:ea typeface="Geneva"/>
                  <a:cs typeface="Geneva"/>
                </a:rPr>
              </a:br>
              <a:r>
                <a:rPr kumimoji="0" lang="en-US" sz="1400" b="1" i="0" u="none" strike="noStrike" kern="0" cap="none" spc="0" normalizeH="0" baseline="0" noProof="0" dirty="0">
                  <a:ln>
                    <a:noFill/>
                  </a:ln>
                  <a:solidFill>
                    <a:srgbClr val="000000"/>
                  </a:solidFill>
                  <a:effectLst/>
                  <a:uLnTx/>
                  <a:uFillTx/>
                  <a:ea typeface="Geneva"/>
                  <a:cs typeface="Geneva"/>
                </a:rPr>
                <a:t>Income Fund</a:t>
              </a:r>
            </a:p>
          </p:txBody>
        </p:sp>
        <p:sp>
          <p:nvSpPr>
            <p:cNvPr id="24" name="Line 78">
              <a:extLst>
                <a:ext uri="{FF2B5EF4-FFF2-40B4-BE49-F238E27FC236}">
                  <a16:creationId xmlns:a16="http://schemas.microsoft.com/office/drawing/2014/main" id="{EBCFAED6-9400-4D16-920C-1C448279A937}"/>
                </a:ext>
              </a:extLst>
            </p:cNvPr>
            <p:cNvSpPr>
              <a:spLocks noChangeShapeType="1"/>
            </p:cNvSpPr>
            <p:nvPr/>
          </p:nvSpPr>
          <p:spPr bwMode="auto">
            <a:xfrm>
              <a:off x="2288125" y="2102808"/>
              <a:ext cx="1944061" cy="0"/>
            </a:xfrm>
            <a:prstGeom prst="line">
              <a:avLst/>
            </a:prstGeom>
            <a:noFill/>
            <a:ln w="12700" algn="ctr">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25" name="Text Box 7">
              <a:extLst>
                <a:ext uri="{FF2B5EF4-FFF2-40B4-BE49-F238E27FC236}">
                  <a16:creationId xmlns:a16="http://schemas.microsoft.com/office/drawing/2014/main" id="{0284ECFE-AB35-4F3C-BCB0-C2A31C074C4F}"/>
                </a:ext>
              </a:extLst>
            </p:cNvPr>
            <p:cNvSpPr txBox="1">
              <a:spLocks noChangeArrowheads="1"/>
            </p:cNvSpPr>
            <p:nvPr/>
          </p:nvSpPr>
          <p:spPr bwMode="auto">
            <a:xfrm>
              <a:off x="2235027" y="1706683"/>
              <a:ext cx="2014287" cy="599098"/>
            </a:xfrm>
            <a:prstGeom prst="rect">
              <a:avLst/>
            </a:prstGeom>
            <a:solidFill>
              <a:srgbClr val="82BC00"/>
            </a:soli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ea typeface="Geneva"/>
                  <a:cs typeface="Geneva"/>
                </a:rPr>
                <a:t>Rising Expenses</a:t>
              </a:r>
            </a:p>
          </p:txBody>
        </p:sp>
      </p:grpSp>
      <p:grpSp>
        <p:nvGrpSpPr>
          <p:cNvPr id="26" name="Group 25">
            <a:extLst>
              <a:ext uri="{FF2B5EF4-FFF2-40B4-BE49-F238E27FC236}">
                <a16:creationId xmlns:a16="http://schemas.microsoft.com/office/drawing/2014/main" id="{0D4955B6-0071-44B1-8296-3692FFCDED12}"/>
              </a:ext>
            </a:extLst>
          </p:cNvPr>
          <p:cNvGrpSpPr/>
          <p:nvPr/>
        </p:nvGrpSpPr>
        <p:grpSpPr>
          <a:xfrm>
            <a:off x="6628844" y="1650131"/>
            <a:ext cx="2083359" cy="3607654"/>
            <a:chOff x="2223037" y="1655939"/>
            <a:chExt cx="2083359" cy="3607654"/>
          </a:xfrm>
        </p:grpSpPr>
        <p:sp>
          <p:nvSpPr>
            <p:cNvPr id="27" name="Rectangle 48">
              <a:extLst>
                <a:ext uri="{FF2B5EF4-FFF2-40B4-BE49-F238E27FC236}">
                  <a16:creationId xmlns:a16="http://schemas.microsoft.com/office/drawing/2014/main" id="{AC7D8DB4-10FE-4719-96AE-C281FBCE4A62}"/>
                </a:ext>
              </a:extLst>
            </p:cNvPr>
            <p:cNvSpPr/>
            <p:nvPr/>
          </p:nvSpPr>
          <p:spPr bwMode="auto">
            <a:xfrm>
              <a:off x="2223596" y="4222902"/>
              <a:ext cx="2082800" cy="1040691"/>
            </a:xfrm>
            <a:prstGeom prst="rect">
              <a:avLst/>
            </a:prstGeom>
            <a:solidFill>
              <a:srgbClr val="797979"/>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28" name="Rectangle 48">
              <a:extLst>
                <a:ext uri="{FF2B5EF4-FFF2-40B4-BE49-F238E27FC236}">
                  <a16:creationId xmlns:a16="http://schemas.microsoft.com/office/drawing/2014/main" id="{7DC814AB-5130-40DF-98F9-BA3B30EB0968}"/>
                </a:ext>
              </a:extLst>
            </p:cNvPr>
            <p:cNvSpPr/>
            <p:nvPr/>
          </p:nvSpPr>
          <p:spPr bwMode="auto">
            <a:xfrm>
              <a:off x="2223037" y="1655939"/>
              <a:ext cx="2082800" cy="2265677"/>
            </a:xfrm>
            <a:prstGeom prst="rect">
              <a:avLst/>
            </a:prstGeom>
            <a:solidFill>
              <a:srgbClr val="797979"/>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29" name="Rectangle 68">
              <a:extLst>
                <a:ext uri="{FF2B5EF4-FFF2-40B4-BE49-F238E27FC236}">
                  <a16:creationId xmlns:a16="http://schemas.microsoft.com/office/drawing/2014/main" id="{C4F559EC-01A5-4E72-9726-1CFFAB4E3D40}"/>
                </a:ext>
              </a:extLst>
            </p:cNvPr>
            <p:cNvSpPr>
              <a:spLocks noChangeArrowheads="1"/>
            </p:cNvSpPr>
            <p:nvPr/>
          </p:nvSpPr>
          <p:spPr bwMode="auto">
            <a:xfrm>
              <a:off x="2294564" y="2299451"/>
              <a:ext cx="1944061" cy="376482"/>
            </a:xfrm>
            <a:prstGeom prst="rect">
              <a:avLst/>
            </a:prstGeom>
            <a:solidFill>
              <a:srgbClr val="FFFFFF"/>
            </a:solidFill>
            <a:ln w="9525">
              <a:noFill/>
              <a:miter lim="800000"/>
              <a:headEnd/>
              <a:tailEnd/>
            </a:ln>
          </p:spPr>
          <p:txBody>
            <a:bodyPr lIns="91440" tIns="45727" rIns="91440" bIns="45727"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ea typeface="Geneva"/>
                  <a:cs typeface="Geneva"/>
                </a:rPr>
                <a:t>$15,000</a:t>
              </a:r>
            </a:p>
          </p:txBody>
        </p:sp>
        <p:sp>
          <p:nvSpPr>
            <p:cNvPr id="30" name="Rectangle 69">
              <a:extLst>
                <a:ext uri="{FF2B5EF4-FFF2-40B4-BE49-F238E27FC236}">
                  <a16:creationId xmlns:a16="http://schemas.microsoft.com/office/drawing/2014/main" id="{3A707F02-9CE3-41AD-8CC8-88CC7345B1A4}"/>
                </a:ext>
              </a:extLst>
            </p:cNvPr>
            <p:cNvSpPr>
              <a:spLocks noChangeArrowheads="1"/>
            </p:cNvSpPr>
            <p:nvPr/>
          </p:nvSpPr>
          <p:spPr bwMode="auto">
            <a:xfrm>
              <a:off x="2294564" y="2697321"/>
              <a:ext cx="1944061" cy="558176"/>
            </a:xfrm>
            <a:prstGeom prst="rect">
              <a:avLst/>
            </a:prstGeom>
            <a:solidFill>
              <a:srgbClr val="FFFFFF"/>
            </a:solidFill>
            <a:ln w="9525">
              <a:noFill/>
              <a:miter lim="800000"/>
              <a:headEnd/>
              <a:tailEnd/>
            </a:ln>
          </p:spPr>
          <p:txBody>
            <a:bodyPr lIns="91440" tIns="45727" rIns="91440" bIns="45727"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ea typeface="Geneva"/>
                  <a:cs typeface="Geneva"/>
                </a:rPr>
                <a:t>Investment: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ea typeface="Geneva"/>
                  <a:cs typeface="Geneva"/>
                </a:rPr>
                <a:t>$250,000</a:t>
              </a:r>
            </a:p>
          </p:txBody>
        </p:sp>
        <p:sp>
          <p:nvSpPr>
            <p:cNvPr id="31" name="Rectangle 70">
              <a:extLst>
                <a:ext uri="{FF2B5EF4-FFF2-40B4-BE49-F238E27FC236}">
                  <a16:creationId xmlns:a16="http://schemas.microsoft.com/office/drawing/2014/main" id="{8E10FA65-2A06-406D-B23E-F95C76D20A48}"/>
                </a:ext>
              </a:extLst>
            </p:cNvPr>
            <p:cNvSpPr>
              <a:spLocks noChangeArrowheads="1"/>
            </p:cNvSpPr>
            <p:nvPr/>
          </p:nvSpPr>
          <p:spPr bwMode="auto">
            <a:xfrm>
              <a:off x="2294564" y="3280158"/>
              <a:ext cx="1944061" cy="583503"/>
            </a:xfrm>
            <a:prstGeom prst="rect">
              <a:avLst/>
            </a:prstGeom>
            <a:solidFill>
              <a:srgbClr val="FFFFFF"/>
            </a:solidFill>
            <a:ln w="9525">
              <a:noFill/>
              <a:miter lim="800000"/>
              <a:headEnd/>
              <a:tailEnd/>
            </a:ln>
          </p:spPr>
          <p:txBody>
            <a:bodyPr lIns="91440" tIns="45727" rIns="91440" bIns="45727"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ea typeface="Geneva"/>
                  <a:cs typeface="Geneva"/>
                </a:rPr>
                <a:t>Annual Withdrawal: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ea typeface="Geneva"/>
                  <a:cs typeface="Geneva"/>
                </a:rPr>
                <a:t>6%</a:t>
              </a:r>
            </a:p>
          </p:txBody>
        </p:sp>
        <p:sp>
          <p:nvSpPr>
            <p:cNvPr id="32" name="Rectangle 72">
              <a:extLst>
                <a:ext uri="{FF2B5EF4-FFF2-40B4-BE49-F238E27FC236}">
                  <a16:creationId xmlns:a16="http://schemas.microsoft.com/office/drawing/2014/main" id="{AB9F7416-8EAE-4ED8-A657-16051C16527D}"/>
                </a:ext>
              </a:extLst>
            </p:cNvPr>
            <p:cNvSpPr>
              <a:spLocks noChangeArrowheads="1"/>
            </p:cNvSpPr>
            <p:nvPr/>
          </p:nvSpPr>
          <p:spPr bwMode="auto">
            <a:xfrm>
              <a:off x="2288125" y="4293633"/>
              <a:ext cx="1949199" cy="896554"/>
            </a:xfrm>
            <a:prstGeom prst="rect">
              <a:avLst/>
            </a:prstGeom>
            <a:solidFill>
              <a:srgbClr val="FFFFFF"/>
            </a:solidFill>
            <a:ln w="9525">
              <a:noFill/>
              <a:miter lim="800000"/>
              <a:headEnd/>
              <a:tailEnd/>
            </a:ln>
          </p:spPr>
          <p:txBody>
            <a:bodyPr lIns="91440" tIns="45727" rIns="91440" bIns="45727" anchor="ctr"/>
            <a:lstStyle/>
            <a:p>
              <a:pPr marL="0" marR="0" lvl="0" indent="0" algn="ctr" defTabSz="914400" eaLnBrk="1" fontAlgn="auto" latinLnBrk="0" hangingPunct="1">
                <a:lnSpc>
                  <a:spcPts val="15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ea typeface="Geneva"/>
                  <a:cs typeface="Geneva"/>
                </a:rPr>
                <a:t>Franklin </a:t>
              </a:r>
              <a:br>
                <a:rPr kumimoji="0" lang="en-US" sz="1400" b="1" i="0" u="none" strike="noStrike" kern="0" cap="none" spc="0" normalizeH="0" baseline="0" noProof="0" dirty="0">
                  <a:ln>
                    <a:noFill/>
                  </a:ln>
                  <a:solidFill>
                    <a:srgbClr val="000000"/>
                  </a:solidFill>
                  <a:effectLst/>
                  <a:uLnTx/>
                  <a:uFillTx/>
                  <a:ea typeface="Geneva"/>
                  <a:cs typeface="Geneva"/>
                </a:rPr>
              </a:br>
              <a:r>
                <a:rPr kumimoji="0" lang="en-US" sz="1400" b="1" i="0" u="none" strike="noStrike" kern="0" cap="none" spc="0" normalizeH="0" baseline="0" noProof="0" dirty="0">
                  <a:ln>
                    <a:noFill/>
                  </a:ln>
                  <a:solidFill>
                    <a:srgbClr val="000000"/>
                  </a:solidFill>
                  <a:effectLst/>
                  <a:uLnTx/>
                  <a:uFillTx/>
                  <a:ea typeface="Geneva"/>
                  <a:cs typeface="Geneva"/>
                </a:rPr>
                <a:t>Mutual Shares Fund</a:t>
              </a:r>
            </a:p>
          </p:txBody>
        </p:sp>
        <p:sp>
          <p:nvSpPr>
            <p:cNvPr id="33" name="Line 78">
              <a:extLst>
                <a:ext uri="{FF2B5EF4-FFF2-40B4-BE49-F238E27FC236}">
                  <a16:creationId xmlns:a16="http://schemas.microsoft.com/office/drawing/2014/main" id="{ABE271FC-DFC5-47C7-A247-EACB41E0CC4A}"/>
                </a:ext>
              </a:extLst>
            </p:cNvPr>
            <p:cNvSpPr>
              <a:spLocks noChangeShapeType="1"/>
            </p:cNvSpPr>
            <p:nvPr/>
          </p:nvSpPr>
          <p:spPr bwMode="auto">
            <a:xfrm>
              <a:off x="2288125" y="2102808"/>
              <a:ext cx="1944061" cy="0"/>
            </a:xfrm>
            <a:prstGeom prst="line">
              <a:avLst/>
            </a:prstGeom>
            <a:noFill/>
            <a:ln w="12700" algn="ctr">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34" name="Text Box 7">
              <a:extLst>
                <a:ext uri="{FF2B5EF4-FFF2-40B4-BE49-F238E27FC236}">
                  <a16:creationId xmlns:a16="http://schemas.microsoft.com/office/drawing/2014/main" id="{E3B28713-F4E4-4960-BAC1-57912B2D6CC2}"/>
                </a:ext>
              </a:extLst>
            </p:cNvPr>
            <p:cNvSpPr txBox="1">
              <a:spLocks noChangeArrowheads="1"/>
            </p:cNvSpPr>
            <p:nvPr/>
          </p:nvSpPr>
          <p:spPr bwMode="auto">
            <a:xfrm>
              <a:off x="2235027" y="1706683"/>
              <a:ext cx="2014287" cy="599098"/>
            </a:xfrm>
            <a:prstGeom prst="rect">
              <a:avLst/>
            </a:prstGeom>
            <a:solidFill>
              <a:srgbClr val="797979"/>
            </a:solidFill>
            <a:ln w="9525">
              <a:noFill/>
              <a:miter lim="800000"/>
              <a:headEnd/>
              <a:tailEnd/>
            </a:ln>
          </p:spPr>
          <p:txBody>
            <a:bodyPr wrap="none" anchor="ctr"/>
            <a:lstStyle/>
            <a:p>
              <a:pPr marL="0" marR="0" lvl="0" indent="0" algn="ctr" defTabSz="914400" eaLnBrk="1" fontAlgn="auto" latinLnBrk="0" hangingPunct="1">
                <a:lnSpc>
                  <a:spcPts val="19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ea typeface="Geneva"/>
                  <a:cs typeface="Geneva"/>
                </a:rPr>
                <a:t>Discretionary</a:t>
              </a:r>
            </a:p>
            <a:p>
              <a:pPr marL="0" marR="0" lvl="0" indent="0" algn="ctr" defTabSz="914400" eaLnBrk="1" fontAlgn="auto" latinLnBrk="0" hangingPunct="1">
                <a:lnSpc>
                  <a:spcPts val="19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ea typeface="Geneva"/>
                  <a:cs typeface="Geneva"/>
                </a:rPr>
                <a:t>Expenses</a:t>
              </a:r>
            </a:p>
          </p:txBody>
        </p:sp>
      </p:grpSp>
      <p:sp>
        <p:nvSpPr>
          <p:cNvPr id="37" name="TextBox 36">
            <a:hlinkClick r:id="rId3" action="ppaction://hlinksldjump"/>
            <a:extLst>
              <a:ext uri="{FF2B5EF4-FFF2-40B4-BE49-F238E27FC236}">
                <a16:creationId xmlns:a16="http://schemas.microsoft.com/office/drawing/2014/main" id="{6CC215E2-A994-44CD-9E71-15D45D8221B1}"/>
              </a:ext>
            </a:extLst>
          </p:cNvPr>
          <p:cNvSpPr txBox="1"/>
          <p:nvPr/>
        </p:nvSpPr>
        <p:spPr>
          <a:xfrm>
            <a:off x="187273" y="5920304"/>
            <a:ext cx="2250937"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sng" strike="noStrike" kern="0" cap="none" spc="0" normalizeH="0" baseline="0" noProof="0" dirty="0">
                <a:ln>
                  <a:noFill/>
                </a:ln>
                <a:solidFill>
                  <a:srgbClr val="00A0DC"/>
                </a:solidFill>
                <a:effectLst/>
                <a:uLnTx/>
                <a:uFillTx/>
              </a:rPr>
              <a:t>BACK to Select Investments</a:t>
            </a:r>
          </a:p>
        </p:txBody>
      </p:sp>
      <p:sp>
        <p:nvSpPr>
          <p:cNvPr id="38" name="Text Box 13">
            <a:extLst>
              <a:ext uri="{FF2B5EF4-FFF2-40B4-BE49-F238E27FC236}">
                <a16:creationId xmlns:a16="http://schemas.microsoft.com/office/drawing/2014/main" id="{98B16A8F-9DBD-4A39-9903-440974B7B0B7}"/>
              </a:ext>
            </a:extLst>
          </p:cNvPr>
          <p:cNvSpPr txBox="1">
            <a:spLocks noChangeArrowheads="1"/>
          </p:cNvSpPr>
          <p:nvPr/>
        </p:nvSpPr>
        <p:spPr bwMode="auto">
          <a:xfrm>
            <a:off x="288635" y="5430212"/>
            <a:ext cx="8243074"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bIns="0" anchor="b" anchorCtr="0">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eaLnBrk="1" hangingPunct="1"/>
            <a:r>
              <a:rPr lang="en-US" sz="1000" dirty="0">
                <a:solidFill>
                  <a:srgbClr val="000000"/>
                </a:solidFill>
                <a:latin typeface="Arial Narrow" pitchFamily="34" charset="0"/>
                <a:cs typeface="Arial" pitchFamily="34" charset="0"/>
              </a:rPr>
              <a:t>This presentation must be preceded or accompanied by a current Franklin U.S. Government Securities Fund, Franklin Income Fund and Franklin Mutual Shares Fund summary prospectus and/or prospectuses.</a:t>
            </a:r>
          </a:p>
          <a:p>
            <a:pPr eaLnBrk="1" hangingPunct="1"/>
            <a:r>
              <a:rPr lang="en-US" sz="1000" dirty="0">
                <a:solidFill>
                  <a:srgbClr val="000000"/>
                </a:solidFill>
                <a:latin typeface="Arial Narrow" pitchFamily="34" charset="0"/>
                <a:cs typeface="Arial" pitchFamily="34" charset="0"/>
              </a:rPr>
              <a:t>Please carefully read a prospectus before you invest or send money. Investors should carefully consider a fund’s investment goals, risks, charges and expenses before investing.</a:t>
            </a:r>
          </a:p>
        </p:txBody>
      </p:sp>
    </p:spTree>
    <p:extLst>
      <p:ext uri="{BB962C8B-B14F-4D97-AF65-F5344CB8AC3E}">
        <p14:creationId xmlns:p14="http://schemas.microsoft.com/office/powerpoint/2010/main" val="3328434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0-#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0-#ppt_w/2"/>
                                          </p:val>
                                        </p:tav>
                                        <p:tav tm="100000">
                                          <p:val>
                                            <p:strVal val="#ppt_x"/>
                                          </p:val>
                                        </p:tav>
                                      </p:tavLst>
                                    </p:anim>
                                    <p:anim calcmode="lin" valueType="num">
                                      <p:cBhvr additive="base">
                                        <p:cTn id="20"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E264BD-1680-4711-A744-2FC377F832E3}"/>
              </a:ext>
            </a:extLst>
          </p:cNvPr>
          <p:cNvSpPr>
            <a:spLocks noGrp="1"/>
          </p:cNvSpPr>
          <p:nvPr>
            <p:ph type="body" sz="quarter" idx="26"/>
          </p:nvPr>
        </p:nvSpPr>
        <p:spPr>
          <a:xfrm>
            <a:off x="274320" y="5286782"/>
            <a:ext cx="8595360" cy="1205458"/>
          </a:xfrm>
        </p:spPr>
        <p:txBody>
          <a:bodyPr/>
          <a:lstStyle/>
          <a:p>
            <a:pPr>
              <a:lnSpc>
                <a:spcPts val="1000"/>
              </a:lnSpc>
            </a:pPr>
            <a:r>
              <a:rPr lang="en-US" b="1" spc="-20" dirty="0"/>
              <a:t>The results of such a withdrawal strategy could vary substantially depending on investment performance during the period the program is in effect. The rate or amount chosen for withdrawal determines the value remaining at the end of the period. In a period of declining market values, continued withdrawals could eventually exhaust the principal. This hypothetical performance includes reinvestment of dividends and capital gains, and assumes rebalancing to an equal allocation of each of the five funds on an annual basis. The figures represent performance of a hypothetical combined investment, are for illustrative purposes only, and assume the current initial sales charges.</a:t>
            </a:r>
          </a:p>
          <a:p>
            <a:pPr>
              <a:lnSpc>
                <a:spcPts val="1000"/>
              </a:lnSpc>
            </a:pPr>
            <a:r>
              <a:rPr lang="en-US" i="1" spc="-20" dirty="0"/>
              <a:t>A</a:t>
            </a:r>
            <a:r>
              <a:rPr lang="en-US" spc="-20" dirty="0"/>
              <a:t>dvisor Class shares are only offered to certain eligible investors as stated in the prospectus. They are offered without sales charges or Rule 12b-1 fees. The fund offers multiple share classes, which are subject to different fees and expenses that will affect their performance. Please see the prospectus for details.</a:t>
            </a:r>
          </a:p>
          <a:p>
            <a:pPr>
              <a:lnSpc>
                <a:spcPts val="1000"/>
              </a:lnSpc>
            </a:pPr>
            <a:r>
              <a:rPr lang="en-US" spc="-20" dirty="0"/>
              <a:t>1. It’s important to note that the amounts withdrawn do not represent dividends or income, but, rather, the proceeds from the sale of shares. This illustration assumes sufficient shares are sold from the shareholder’s account at the time of each withdrawal to provide for the annual withdrawal amount. Investors participating in a systematic withdrawal plan should annually review with their financial advisor the results being obtained and the value of remaining shares. Based on this annual review, individuals can increase or decrease the amount of withdrawals, as appropriate.</a:t>
            </a:r>
            <a:endParaRPr lang="en-US" sz="1050" spc="-20" dirty="0"/>
          </a:p>
        </p:txBody>
      </p:sp>
      <p:sp>
        <p:nvSpPr>
          <p:cNvPr id="4" name="Slide Number Placeholder 3">
            <a:extLst>
              <a:ext uri="{FF2B5EF4-FFF2-40B4-BE49-F238E27FC236}">
                <a16:creationId xmlns:a16="http://schemas.microsoft.com/office/drawing/2014/main" id="{8EC99712-C207-4AF8-B9C5-B5EB2E57A4A8}"/>
              </a:ext>
            </a:extLst>
          </p:cNvPr>
          <p:cNvSpPr>
            <a:spLocks noGrp="1"/>
          </p:cNvSpPr>
          <p:nvPr>
            <p:ph type="sldNum" sz="quarter" idx="10"/>
          </p:nvPr>
        </p:nvSpPr>
        <p:spPr/>
        <p:txBody>
          <a:bodyPr/>
          <a:lstStyle/>
          <a:p>
            <a:fld id="{8DEE4CCE-E124-4EEF-808B-DF88997C2318}" type="slidenum">
              <a:rPr lang="en-US" smtClean="0"/>
              <a:t>56</a:t>
            </a:fld>
            <a:endParaRPr lang="en-US" dirty="0"/>
          </a:p>
        </p:txBody>
      </p:sp>
      <p:sp>
        <p:nvSpPr>
          <p:cNvPr id="5" name="Title 4">
            <a:extLst>
              <a:ext uri="{FF2B5EF4-FFF2-40B4-BE49-F238E27FC236}">
                <a16:creationId xmlns:a16="http://schemas.microsoft.com/office/drawing/2014/main" id="{77CCC562-B350-41B5-B3DB-5A9B221C7E07}"/>
              </a:ext>
            </a:extLst>
          </p:cNvPr>
          <p:cNvSpPr>
            <a:spLocks noGrp="1"/>
          </p:cNvSpPr>
          <p:nvPr>
            <p:ph type="title"/>
          </p:nvPr>
        </p:nvSpPr>
        <p:spPr/>
        <p:txBody>
          <a:bodyPr/>
          <a:lstStyle/>
          <a:p>
            <a:r>
              <a:rPr kumimoji="1" lang="en-US" kern="0" dirty="0">
                <a:solidFill>
                  <a:srgbClr val="005598"/>
                </a:solidFill>
                <a:ea typeface="Geneva" pitchFamily="80" charset="-128"/>
              </a:rPr>
              <a:t>Franklin Income Fund</a:t>
            </a:r>
            <a:br>
              <a:rPr lang="en-US" dirty="0">
                <a:solidFill>
                  <a:srgbClr val="005598"/>
                </a:solidFill>
              </a:rPr>
            </a:br>
            <a:endParaRPr lang="en-US" dirty="0"/>
          </a:p>
        </p:txBody>
      </p:sp>
      <p:sp>
        <p:nvSpPr>
          <p:cNvPr id="6" name="Rectangle 5">
            <a:extLst>
              <a:ext uri="{FF2B5EF4-FFF2-40B4-BE49-F238E27FC236}">
                <a16:creationId xmlns:a16="http://schemas.microsoft.com/office/drawing/2014/main" id="{5736B6ED-3403-47A7-A72B-CD7D7771D888}"/>
              </a:ext>
            </a:extLst>
          </p:cNvPr>
          <p:cNvSpPr/>
          <p:nvPr/>
        </p:nvSpPr>
        <p:spPr>
          <a:xfrm>
            <a:off x="174624" y="1310202"/>
            <a:ext cx="8940801" cy="1268424"/>
          </a:xfrm>
          <a:prstGeom prst="rect">
            <a:avLst/>
          </a:prstGeom>
        </p:spPr>
        <p:txBody>
          <a:bodyPr wrap="square">
            <a:spAutoFit/>
          </a:bodyPr>
          <a:lstStyle/>
          <a:p>
            <a:pPr marL="0" marR="0" lvl="0" indent="0" defTabSz="914400" eaLnBrk="1" fontAlgn="auto" latinLnBrk="0" hangingPunct="1">
              <a:lnSpc>
                <a:spcPts val="1700"/>
              </a:lnSpc>
              <a:spcBef>
                <a:spcPts val="0"/>
              </a:spcBef>
              <a:spcAft>
                <a:spcPts val="200"/>
              </a:spcAft>
              <a:buClrTx/>
              <a:buSzTx/>
              <a:buFontTx/>
              <a:buNone/>
              <a:tabLst/>
              <a:defRPr/>
            </a:pPr>
            <a:r>
              <a:rPr kumimoji="0" lang="en-US" sz="1600" b="1" i="0" u="none" strike="noStrike" kern="0" cap="none" spc="0" normalizeH="0" baseline="0" noProof="0" dirty="0">
                <a:ln>
                  <a:noFill/>
                </a:ln>
                <a:solidFill>
                  <a:srgbClr val="000000"/>
                </a:solidFill>
                <a:effectLst/>
                <a:uLnTx/>
                <a:uFillTx/>
              </a:rPr>
              <a:t>Hypothetical Illustration: </a:t>
            </a:r>
            <a:r>
              <a:rPr kumimoji="0" lang="en-US" sz="1600" b="0" i="0" u="none" strike="noStrike" kern="0" cap="none" spc="0" normalizeH="0" baseline="0" noProof="0" dirty="0">
                <a:ln>
                  <a:noFill/>
                </a:ln>
                <a:solidFill>
                  <a:srgbClr val="000000"/>
                </a:solidFill>
                <a:effectLst/>
                <a:uLnTx/>
                <a:uFillTx/>
              </a:rPr>
              <a:t>30 Years of Systematic and Increasing Withdrawals</a:t>
            </a:r>
            <a:r>
              <a:rPr kumimoji="0" lang="en-US" sz="1600" b="0" i="0" u="none" strike="noStrike" kern="0" cap="none" spc="0" normalizeH="0" baseline="30000" noProof="0" dirty="0">
                <a:ln>
                  <a:noFill/>
                </a:ln>
                <a:solidFill>
                  <a:srgbClr val="000000"/>
                </a:solidFill>
                <a:effectLst/>
                <a:uLnTx/>
                <a:uFillTx/>
              </a:rPr>
              <a:t>1</a:t>
            </a:r>
            <a:r>
              <a:rPr kumimoji="0" lang="en-US" sz="1600" b="0" i="0" u="none" strike="noStrike" kern="0" cap="none" spc="0" normalizeH="0" baseline="0" noProof="0" dirty="0">
                <a:ln>
                  <a:noFill/>
                </a:ln>
                <a:solidFill>
                  <a:srgbClr val="000000"/>
                </a:solidFill>
                <a:effectLst/>
                <a:uLnTx/>
                <a:uFillTx/>
              </a:rPr>
              <a:t> </a:t>
            </a:r>
          </a:p>
          <a:p>
            <a:pPr marL="0" marR="0" lvl="0" indent="0" defTabSz="914400" eaLnBrk="1" fontAlgn="auto" latinLnBrk="0" hangingPunct="1">
              <a:lnSpc>
                <a:spcPts val="1700"/>
              </a:lnSpc>
              <a:spcBef>
                <a:spcPts val="0"/>
              </a:spcBef>
              <a:spcAft>
                <a:spcPts val="600"/>
              </a:spcAft>
              <a:buClrTx/>
              <a:buSzTx/>
              <a:buFontTx/>
              <a:buNone/>
              <a:tabLst/>
              <a:defRPr/>
            </a:pPr>
            <a:r>
              <a:rPr kumimoji="0" lang="en-US" sz="1500" b="0" i="0" u="none" strike="noStrike" kern="0" cap="none" spc="0" normalizeH="0" baseline="0" noProof="0" dirty="0">
                <a:ln>
                  <a:noFill/>
                </a:ln>
                <a:solidFill>
                  <a:srgbClr val="000000"/>
                </a:solidFill>
                <a:effectLst/>
                <a:uLnTx/>
                <a:uFillTx/>
              </a:rPr>
              <a:t>January 1, 198</a:t>
            </a:r>
            <a:r>
              <a:rPr lang="en-US" sz="1500" kern="0" dirty="0">
                <a:solidFill>
                  <a:srgbClr val="000000"/>
                </a:solidFill>
              </a:rPr>
              <a:t>9</a:t>
            </a:r>
            <a:r>
              <a:rPr kumimoji="0" lang="en-US" sz="1500" b="0" i="0" u="none" strike="noStrike" kern="0" cap="none" spc="0" normalizeH="0" baseline="0" noProof="0" dirty="0">
                <a:ln>
                  <a:noFill/>
                </a:ln>
                <a:solidFill>
                  <a:srgbClr val="000000"/>
                </a:solidFill>
                <a:effectLst/>
                <a:uLnTx/>
                <a:uFillTx/>
              </a:rPr>
              <a:t>–December 31, 201</a:t>
            </a:r>
            <a:r>
              <a:rPr lang="en-US" sz="1500" kern="0" dirty="0">
                <a:solidFill>
                  <a:srgbClr val="000000"/>
                </a:solidFill>
              </a:rPr>
              <a:t>8</a:t>
            </a:r>
            <a:endParaRPr kumimoji="0" lang="en-US" sz="15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ts val="1700"/>
              </a:lnSpc>
              <a:spcBef>
                <a:spcPts val="0"/>
              </a:spcBef>
              <a:spcAft>
                <a:spcPts val="200"/>
              </a:spcAft>
              <a:buClrTx/>
              <a:buSzTx/>
              <a:buFontTx/>
              <a:buNone/>
              <a:tabLst/>
              <a:defRPr/>
            </a:pPr>
            <a:r>
              <a:rPr kumimoji="0" lang="en-US" sz="1300" b="0" i="0" u="none" strike="noStrike" kern="0" cap="none" spc="0" normalizeH="0" baseline="0" noProof="0" dirty="0">
                <a:ln>
                  <a:noFill/>
                </a:ln>
                <a:solidFill>
                  <a:srgbClr val="000000"/>
                </a:solidFill>
                <a:effectLst/>
                <a:uLnTx/>
                <a:uFillTx/>
              </a:rPr>
              <a:t>$450,000 Initial Investment (Advisor Class)</a:t>
            </a:r>
            <a:br>
              <a:rPr kumimoji="0" lang="en-US" sz="1300" b="0" i="0" u="none" strike="noStrike" kern="0" cap="none" spc="0" normalizeH="0" baseline="0" noProof="0" dirty="0">
                <a:ln>
                  <a:noFill/>
                </a:ln>
                <a:solidFill>
                  <a:srgbClr val="000000"/>
                </a:solidFill>
                <a:effectLst/>
                <a:uLnTx/>
                <a:uFillTx/>
              </a:rPr>
            </a:br>
            <a:r>
              <a:rPr kumimoji="0" lang="en-US" sz="1300" b="0" i="0" u="none" strike="noStrike" kern="0" cap="none" spc="0" normalizeH="0" baseline="0" noProof="0" dirty="0">
                <a:ln>
                  <a:noFill/>
                </a:ln>
                <a:solidFill>
                  <a:srgbClr val="000000"/>
                </a:solidFill>
                <a:effectLst/>
                <a:uLnTx/>
                <a:uFillTx/>
              </a:rPr>
              <a:t>$20,250 First Year Withdrawal Amount (4.5% of Initial Investment), 3% Annual Increase in </a:t>
            </a:r>
            <a:br>
              <a:rPr kumimoji="0" lang="en-US" sz="1300" b="0" i="0" u="none" strike="noStrike" kern="0" cap="none" spc="0" normalizeH="0" baseline="0" noProof="0" dirty="0">
                <a:ln>
                  <a:noFill/>
                </a:ln>
                <a:solidFill>
                  <a:srgbClr val="000000"/>
                </a:solidFill>
                <a:effectLst/>
                <a:uLnTx/>
                <a:uFillTx/>
              </a:rPr>
            </a:br>
            <a:r>
              <a:rPr kumimoji="0" lang="en-US" sz="1300" b="0" i="0" u="none" strike="noStrike" kern="0" cap="none" spc="0" normalizeH="0" baseline="0" noProof="0" dirty="0">
                <a:ln>
                  <a:noFill/>
                </a:ln>
                <a:solidFill>
                  <a:srgbClr val="000000"/>
                </a:solidFill>
                <a:effectLst/>
                <a:uLnTx/>
                <a:uFillTx/>
              </a:rPr>
              <a:t>Withdrawal Amount, Rebalanced Annually, Reinvest Dividends and Capital Gains </a:t>
            </a:r>
          </a:p>
        </p:txBody>
      </p:sp>
      <p:pic>
        <p:nvPicPr>
          <p:cNvPr id="7" name="Picture 6">
            <a:extLst>
              <a:ext uri="{FF2B5EF4-FFF2-40B4-BE49-F238E27FC236}">
                <a16:creationId xmlns:a16="http://schemas.microsoft.com/office/drawing/2014/main" id="{AA2382CA-6572-4FFE-BA47-C4EE05FD2B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885" t="13765" r="76230" b="17158"/>
          <a:stretch/>
        </p:blipFill>
        <p:spPr>
          <a:xfrm>
            <a:off x="7397555" y="3190165"/>
            <a:ext cx="239620" cy="1181100"/>
          </a:xfrm>
          <a:prstGeom prst="rect">
            <a:avLst/>
          </a:prstGeom>
          <a:noFill/>
          <a:ln>
            <a:noFill/>
          </a:ln>
        </p:spPr>
      </p:pic>
      <p:sp>
        <p:nvSpPr>
          <p:cNvPr id="8" name="TextBox 7">
            <a:extLst>
              <a:ext uri="{FF2B5EF4-FFF2-40B4-BE49-F238E27FC236}">
                <a16:creationId xmlns:a16="http://schemas.microsoft.com/office/drawing/2014/main" id="{38265682-FFB9-498D-A0D2-9AF03318B08B}"/>
              </a:ext>
            </a:extLst>
          </p:cNvPr>
          <p:cNvSpPr txBox="1"/>
          <p:nvPr/>
        </p:nvSpPr>
        <p:spPr>
          <a:xfrm>
            <a:off x="7592078" y="3190165"/>
            <a:ext cx="1374122" cy="12413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800"/>
              </a:spcAft>
              <a:buClrTx/>
              <a:buSzTx/>
              <a:buFontTx/>
              <a:buNone/>
              <a:tabLst/>
              <a:defRPr/>
            </a:pPr>
            <a:r>
              <a:rPr kumimoji="0" lang="en-US" sz="1800" b="1" i="0" u="none" strike="noStrike" kern="0" cap="none" spc="0" normalizeH="0" baseline="0" noProof="0" dirty="0">
                <a:ln>
                  <a:noFill/>
                </a:ln>
                <a:solidFill>
                  <a:srgbClr val="00A0DC"/>
                </a:solidFill>
                <a:effectLst/>
                <a:uLnTx/>
                <a:uFillTx/>
              </a:rPr>
              <a:t>$963,403</a:t>
            </a:r>
          </a:p>
          <a:p>
            <a:pPr marL="0" marR="0" lvl="0" indent="0" defTabSz="914400" eaLnBrk="1" fontAlgn="auto" latinLnBrk="0" hangingPunct="1">
              <a:lnSpc>
                <a:spcPts val="12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Narrow" panose="020B0606020202030204" pitchFamily="34" charset="0"/>
              </a:rPr>
              <a:t>TOTAL WITHDRAWALS</a:t>
            </a:r>
          </a:p>
          <a:p>
            <a:pPr marL="0" marR="0" lvl="0" indent="0" defTabSz="914400" eaLnBrk="1" fontAlgn="auto" latinLnBrk="0" hangingPunct="1">
              <a:lnSpc>
                <a:spcPts val="12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Narrow" panose="020B0606020202030204" pitchFamily="34" charset="0"/>
              </a:rPr>
              <a:t>Based on 30 years </a:t>
            </a:r>
            <a:br>
              <a:rPr kumimoji="0" lang="en-US" sz="1100" b="0" i="0" u="none" strike="noStrike" kern="0" cap="none" spc="0" normalizeH="0" baseline="0" noProof="0" dirty="0">
                <a:ln>
                  <a:noFill/>
                </a:ln>
                <a:solidFill>
                  <a:srgbClr val="000000"/>
                </a:solidFill>
                <a:effectLst/>
                <a:uLnTx/>
                <a:uFillTx/>
                <a:latin typeface="Arial Narrow" panose="020B0606020202030204" pitchFamily="34" charset="0"/>
              </a:rPr>
            </a:br>
            <a:r>
              <a:rPr kumimoji="0" lang="en-US" sz="1100" b="0" i="0" u="none" strike="noStrike" kern="0" cap="none" spc="0" normalizeH="0" baseline="0" noProof="0" dirty="0">
                <a:ln>
                  <a:noFill/>
                </a:ln>
                <a:solidFill>
                  <a:srgbClr val="000000"/>
                </a:solidFill>
                <a:effectLst/>
                <a:uLnTx/>
                <a:uFillTx/>
                <a:latin typeface="Arial Narrow" panose="020B0606020202030204" pitchFamily="34" charset="0"/>
              </a:rPr>
              <a:t>of systematic and increasing withdrawals</a:t>
            </a:r>
          </a:p>
        </p:txBody>
      </p:sp>
      <p:graphicFrame>
        <p:nvGraphicFramePr>
          <p:cNvPr id="9" name="Chart 8">
            <a:extLst>
              <a:ext uri="{FF2B5EF4-FFF2-40B4-BE49-F238E27FC236}">
                <a16:creationId xmlns:a16="http://schemas.microsoft.com/office/drawing/2014/main" id="{A712FDFA-CAE6-42DE-8E20-C44C0FB266CC}"/>
              </a:ext>
            </a:extLst>
          </p:cNvPr>
          <p:cNvGraphicFramePr/>
          <p:nvPr>
            <p:extLst>
              <p:ext uri="{D42A27DB-BD31-4B8C-83A1-F6EECF244321}">
                <p14:modId xmlns:p14="http://schemas.microsoft.com/office/powerpoint/2010/main" val="4031568881"/>
              </p:ext>
            </p:extLst>
          </p:nvPr>
        </p:nvGraphicFramePr>
        <p:xfrm>
          <a:off x="449580" y="2714625"/>
          <a:ext cx="6987772" cy="251460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1">
            <a:extLst>
              <a:ext uri="{FF2B5EF4-FFF2-40B4-BE49-F238E27FC236}">
                <a16:creationId xmlns:a16="http://schemas.microsoft.com/office/drawing/2014/main" id="{B15D6EEE-72E7-4C86-AF7C-58A76B9436C6}"/>
              </a:ext>
            </a:extLst>
          </p:cNvPr>
          <p:cNvSpPr txBox="1"/>
          <p:nvPr/>
        </p:nvSpPr>
        <p:spPr>
          <a:xfrm>
            <a:off x="3954780" y="5016820"/>
            <a:ext cx="310919" cy="215444"/>
          </a:xfrm>
          <a:prstGeom prst="rect">
            <a:avLst/>
          </a:prstGeom>
          <a:noFill/>
        </p:spPr>
        <p:txBody>
          <a:bodyPr wrap="none" lIns="0" tIns="0" rIns="0" bIns="0"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rgbClr val="000000"/>
                </a:solidFill>
                <a:latin typeface="Arial Narrow" panose="020B0606020202030204" pitchFamily="34" charset="0"/>
              </a:rPr>
              <a:t>Year</a:t>
            </a:r>
          </a:p>
        </p:txBody>
      </p:sp>
      <p:sp>
        <p:nvSpPr>
          <p:cNvPr id="11" name="TextBox 1">
            <a:extLst>
              <a:ext uri="{FF2B5EF4-FFF2-40B4-BE49-F238E27FC236}">
                <a16:creationId xmlns:a16="http://schemas.microsoft.com/office/drawing/2014/main" id="{B6F766A5-1A61-46BE-9828-0925E8E76F76}"/>
              </a:ext>
            </a:extLst>
          </p:cNvPr>
          <p:cNvSpPr txBox="1"/>
          <p:nvPr/>
        </p:nvSpPr>
        <p:spPr>
          <a:xfrm rot="16200000">
            <a:off x="-480334" y="3643727"/>
            <a:ext cx="1676625"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solidFill>
                  <a:srgbClr val="000000"/>
                </a:solidFill>
                <a:latin typeface="Arial Narrow" panose="020B0606020202030204" pitchFamily="34" charset="0"/>
              </a:rPr>
              <a:t>Withdrawals</a:t>
            </a:r>
          </a:p>
        </p:txBody>
      </p:sp>
    </p:spTree>
    <p:extLst>
      <p:ext uri="{BB962C8B-B14F-4D97-AF65-F5344CB8AC3E}">
        <p14:creationId xmlns:p14="http://schemas.microsoft.com/office/powerpoint/2010/main" val="1407450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D92DD2-47D3-4933-88F0-39AA000CD427}"/>
              </a:ext>
            </a:extLst>
          </p:cNvPr>
          <p:cNvSpPr>
            <a:spLocks noGrp="1"/>
          </p:cNvSpPr>
          <p:nvPr>
            <p:ph type="body" sz="quarter" idx="26"/>
          </p:nvPr>
        </p:nvSpPr>
        <p:spPr>
          <a:xfrm>
            <a:off x="274320" y="5461189"/>
            <a:ext cx="8595360" cy="1031051"/>
          </a:xfrm>
        </p:spPr>
        <p:txBody>
          <a:bodyPr/>
          <a:lstStyle/>
          <a:p>
            <a:pPr>
              <a:spcAft>
                <a:spcPts val="300"/>
              </a:spcAft>
            </a:pPr>
            <a:r>
              <a:rPr lang="en-US" sz="800" b="1" i="1" dirty="0">
                <a:solidFill>
                  <a:srgbClr val="000000"/>
                </a:solidFill>
              </a:rPr>
              <a:t>Please note that this hypothetical investment does not take into account federal, state or municipal taxes. If taxes were taken into account, the hypothetical values shown would have been lower. Investing in a Franklin Templeton fund does not guarantee one’s retirement income needs will be met.</a:t>
            </a:r>
          </a:p>
          <a:p>
            <a:pPr>
              <a:lnSpc>
                <a:spcPts val="1300"/>
              </a:lnSpc>
              <a:spcAft>
                <a:spcPts val="0"/>
              </a:spcAft>
            </a:pPr>
            <a:r>
              <a:rPr lang="en-US" b="1" i="1" dirty="0">
                <a:solidFill>
                  <a:srgbClr val="000000"/>
                </a:solidFill>
              </a:rPr>
              <a:t>Performance data represents past performance, which does not guarantee future results. </a:t>
            </a:r>
            <a:r>
              <a:rPr lang="en-US" i="1" dirty="0">
                <a:solidFill>
                  <a:srgbClr val="000000"/>
                </a:solidFill>
              </a:rPr>
              <a:t>Current performance may differ from figures shown. The fund’s investment returns and principal values will change with market conditions, and investors may have a gain or a loss when they sell their shares. Please call Franklin Templeton Investments at (800) DIAL BEN/</a:t>
            </a:r>
            <a:r>
              <a:rPr lang="pl-PL" i="1" dirty="0">
                <a:solidFill>
                  <a:srgbClr val="000000"/>
                </a:solidFill>
              </a:rPr>
              <a:t> </a:t>
            </a:r>
            <a:r>
              <a:rPr lang="en-US" i="1" dirty="0">
                <a:solidFill>
                  <a:srgbClr val="000000"/>
                </a:solidFill>
              </a:rPr>
              <a:t>342-5236 or visit franklintempleton.com for each fund’s most recent month-end performance.</a:t>
            </a:r>
          </a:p>
          <a:p>
            <a:r>
              <a:rPr lang="en-US" sz="800" dirty="0">
                <a:solidFill>
                  <a:srgbClr val="000000"/>
                </a:solidFill>
              </a:rPr>
              <a:t>1. Franklin Income Fund’s performance includes reinvestment of dividends and capital gains, and assumes rebalancing on an annual basis. The figures represent performance of a hypothetical investment, and are for illustrative purposes only.</a:t>
            </a:r>
          </a:p>
        </p:txBody>
      </p:sp>
      <p:sp>
        <p:nvSpPr>
          <p:cNvPr id="4" name="Slide Number Placeholder 3">
            <a:extLst>
              <a:ext uri="{FF2B5EF4-FFF2-40B4-BE49-F238E27FC236}">
                <a16:creationId xmlns:a16="http://schemas.microsoft.com/office/drawing/2014/main" id="{3606648B-30D5-479F-B69A-D58B803CAC7D}"/>
              </a:ext>
            </a:extLst>
          </p:cNvPr>
          <p:cNvSpPr>
            <a:spLocks noGrp="1"/>
          </p:cNvSpPr>
          <p:nvPr>
            <p:ph type="sldNum" sz="quarter" idx="10"/>
          </p:nvPr>
        </p:nvSpPr>
        <p:spPr/>
        <p:txBody>
          <a:bodyPr/>
          <a:lstStyle/>
          <a:p>
            <a:fld id="{8DEE4CCE-E124-4EEF-808B-DF88997C2318}" type="slidenum">
              <a:rPr lang="en-US" smtClean="0"/>
              <a:t>57</a:t>
            </a:fld>
            <a:endParaRPr lang="en-US" dirty="0"/>
          </a:p>
        </p:txBody>
      </p:sp>
      <p:sp>
        <p:nvSpPr>
          <p:cNvPr id="5" name="Title 4">
            <a:extLst>
              <a:ext uri="{FF2B5EF4-FFF2-40B4-BE49-F238E27FC236}">
                <a16:creationId xmlns:a16="http://schemas.microsoft.com/office/drawing/2014/main" id="{69848AB8-0EAC-42B0-9B86-AF14C2B60383}"/>
              </a:ext>
            </a:extLst>
          </p:cNvPr>
          <p:cNvSpPr>
            <a:spLocks noGrp="1"/>
          </p:cNvSpPr>
          <p:nvPr>
            <p:ph type="title"/>
          </p:nvPr>
        </p:nvSpPr>
        <p:spPr/>
        <p:txBody>
          <a:bodyPr/>
          <a:lstStyle/>
          <a:p>
            <a:r>
              <a:rPr kumimoji="1" lang="en-US" kern="0" dirty="0">
                <a:solidFill>
                  <a:srgbClr val="005598"/>
                </a:solidFill>
                <a:ea typeface="Geneva" pitchFamily="80" charset="-128"/>
              </a:rPr>
              <a:t>Franklin Income Fund</a:t>
            </a:r>
            <a:endParaRPr lang="en-US" dirty="0"/>
          </a:p>
        </p:txBody>
      </p:sp>
      <p:sp>
        <p:nvSpPr>
          <p:cNvPr id="6" name="TextBox 5">
            <a:extLst>
              <a:ext uri="{FF2B5EF4-FFF2-40B4-BE49-F238E27FC236}">
                <a16:creationId xmlns:a16="http://schemas.microsoft.com/office/drawing/2014/main" id="{42B034C9-71BA-47C4-88AD-14077809BC2D}"/>
              </a:ext>
            </a:extLst>
          </p:cNvPr>
          <p:cNvSpPr txBox="1"/>
          <p:nvPr/>
        </p:nvSpPr>
        <p:spPr>
          <a:xfrm>
            <a:off x="7335383" y="2853557"/>
            <a:ext cx="1534297" cy="923330"/>
          </a:xfrm>
          <a:prstGeom prst="rect">
            <a:avLst/>
          </a:prstGeom>
          <a:noFill/>
        </p:spPr>
        <p:txBody>
          <a:bodyPr wrap="square" rtlCol="0">
            <a:spAutoFit/>
          </a:bodyPr>
          <a:lstStyle/>
          <a:p>
            <a:pPr>
              <a:spcAft>
                <a:spcPts val="800"/>
              </a:spcAft>
            </a:pPr>
            <a:r>
              <a:rPr lang="en-US" b="1" dirty="0">
                <a:solidFill>
                  <a:srgbClr val="00A0DC"/>
                </a:solidFill>
              </a:rPr>
              <a:t>$2,328,318</a:t>
            </a:r>
            <a:br>
              <a:rPr lang="en-US" b="1" dirty="0">
                <a:solidFill>
                  <a:schemeClr val="accent3"/>
                </a:solidFill>
              </a:rPr>
            </a:br>
            <a:r>
              <a:rPr lang="en-US" sz="1200" b="1" dirty="0">
                <a:latin typeface="Arial Narrow" panose="020B0606020202030204" pitchFamily="34" charset="0"/>
              </a:rPr>
              <a:t>ENDING PORTFOLIO </a:t>
            </a:r>
            <a:br>
              <a:rPr lang="en-US" sz="1200" b="1" dirty="0">
                <a:latin typeface="Arial Narrow" panose="020B0606020202030204" pitchFamily="34" charset="0"/>
              </a:rPr>
            </a:br>
            <a:r>
              <a:rPr lang="en-US" sz="1200" b="1" dirty="0">
                <a:latin typeface="Arial Narrow" panose="020B0606020202030204" pitchFamily="34" charset="0"/>
              </a:rPr>
              <a:t>VALUE–ADVISOR CLASS</a:t>
            </a:r>
          </a:p>
        </p:txBody>
      </p:sp>
      <p:pic>
        <p:nvPicPr>
          <p:cNvPr id="7" name="Picture 6">
            <a:extLst>
              <a:ext uri="{FF2B5EF4-FFF2-40B4-BE49-F238E27FC236}">
                <a16:creationId xmlns:a16="http://schemas.microsoft.com/office/drawing/2014/main" id="{2C7EBBE1-004C-40E1-903B-67005C7F70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778" r="76444"/>
          <a:stretch/>
        </p:blipFill>
        <p:spPr>
          <a:xfrm>
            <a:off x="7114432" y="2703128"/>
            <a:ext cx="220952" cy="1224189"/>
          </a:xfrm>
          <a:prstGeom prst="rect">
            <a:avLst/>
          </a:prstGeom>
          <a:noFill/>
          <a:ln>
            <a:noFill/>
          </a:ln>
        </p:spPr>
      </p:pic>
      <p:sp>
        <p:nvSpPr>
          <p:cNvPr id="8" name="Rectangle 7">
            <a:extLst>
              <a:ext uri="{FF2B5EF4-FFF2-40B4-BE49-F238E27FC236}">
                <a16:creationId xmlns:a16="http://schemas.microsoft.com/office/drawing/2014/main" id="{CEC2D1B9-D5FA-44F8-80CD-2709A63CEFC6}"/>
              </a:ext>
            </a:extLst>
          </p:cNvPr>
          <p:cNvSpPr/>
          <p:nvPr/>
        </p:nvSpPr>
        <p:spPr>
          <a:xfrm>
            <a:off x="174625" y="1287731"/>
            <a:ext cx="7634514" cy="523220"/>
          </a:xfrm>
          <a:prstGeom prst="rect">
            <a:avLst/>
          </a:prstGeom>
        </p:spPr>
        <p:txBody>
          <a:bodyPr wrap="square">
            <a:spAutoFit/>
          </a:bodyPr>
          <a:lstStyle/>
          <a:p>
            <a:pPr>
              <a:spcAft>
                <a:spcPts val="200"/>
              </a:spcAft>
            </a:pPr>
            <a:r>
              <a:rPr lang="en-US" sz="1400" dirty="0">
                <a:solidFill>
                  <a:srgbClr val="000000"/>
                </a:solidFill>
              </a:rPr>
              <a:t>The fund seeks to maximize income, while maintaining prospects for capital appreciation, by investing in a diversified portfolio of stocks and bonds. </a:t>
            </a:r>
          </a:p>
        </p:txBody>
      </p:sp>
      <p:sp>
        <p:nvSpPr>
          <p:cNvPr id="9" name="Rectangle 8">
            <a:extLst>
              <a:ext uri="{FF2B5EF4-FFF2-40B4-BE49-F238E27FC236}">
                <a16:creationId xmlns:a16="http://schemas.microsoft.com/office/drawing/2014/main" id="{A5B5B1D1-84F1-402B-8D04-DDDC642A70EB}"/>
              </a:ext>
            </a:extLst>
          </p:cNvPr>
          <p:cNvSpPr/>
          <p:nvPr/>
        </p:nvSpPr>
        <p:spPr>
          <a:xfrm>
            <a:off x="195508" y="1839449"/>
            <a:ext cx="8336821" cy="553998"/>
          </a:xfrm>
          <a:prstGeom prst="rect">
            <a:avLst/>
          </a:prstGeom>
        </p:spPr>
        <p:txBody>
          <a:bodyPr wrap="square">
            <a:spAutoFit/>
          </a:bodyPr>
          <a:lstStyle/>
          <a:p>
            <a:pPr lvl="0">
              <a:lnSpc>
                <a:spcPts val="1700"/>
              </a:lnSpc>
              <a:spcAft>
                <a:spcPts val="200"/>
              </a:spcAft>
            </a:pPr>
            <a:r>
              <a:rPr lang="en-US" sz="1600" b="1" dirty="0">
                <a:solidFill>
                  <a:srgbClr val="000000"/>
                </a:solidFill>
              </a:rPr>
              <a:t>Hypothetical Illustration: </a:t>
            </a:r>
            <a:r>
              <a:rPr lang="en-US" sz="1600" dirty="0">
                <a:solidFill>
                  <a:srgbClr val="000000"/>
                </a:solidFill>
              </a:rPr>
              <a:t>Account Value after </a:t>
            </a:r>
            <a:r>
              <a:rPr lang="en-US" sz="1600" dirty="0"/>
              <a:t>$963,403 of </a:t>
            </a:r>
            <a:r>
              <a:rPr lang="en-US" sz="1600" dirty="0">
                <a:solidFill>
                  <a:srgbClr val="000000"/>
                </a:solidFill>
              </a:rPr>
              <a:t>Withdrawals</a:t>
            </a:r>
            <a:r>
              <a:rPr lang="en-US" sz="1600" baseline="30000" dirty="0">
                <a:solidFill>
                  <a:srgbClr val="000000"/>
                </a:solidFill>
              </a:rPr>
              <a:t>1</a:t>
            </a:r>
          </a:p>
          <a:p>
            <a:pPr lvl="0">
              <a:lnSpc>
                <a:spcPts val="1700"/>
              </a:lnSpc>
              <a:spcAft>
                <a:spcPts val="600"/>
              </a:spcAft>
            </a:pPr>
            <a:r>
              <a:rPr lang="en-US" sz="1500" dirty="0">
                <a:solidFill>
                  <a:srgbClr val="000000"/>
                </a:solidFill>
              </a:rPr>
              <a:t>(Advisor Class)</a:t>
            </a:r>
          </a:p>
        </p:txBody>
      </p:sp>
      <p:graphicFrame>
        <p:nvGraphicFramePr>
          <p:cNvPr id="10" name="Chart 9">
            <a:extLst>
              <a:ext uri="{FF2B5EF4-FFF2-40B4-BE49-F238E27FC236}">
                <a16:creationId xmlns:a16="http://schemas.microsoft.com/office/drawing/2014/main" id="{902A31AC-642C-4372-9FC3-CFF4F1B4D1C6}"/>
              </a:ext>
            </a:extLst>
          </p:cNvPr>
          <p:cNvGraphicFramePr/>
          <p:nvPr>
            <p:extLst>
              <p:ext uri="{D42A27DB-BD31-4B8C-83A1-F6EECF244321}">
                <p14:modId xmlns:p14="http://schemas.microsoft.com/office/powerpoint/2010/main" val="3715798451"/>
              </p:ext>
            </p:extLst>
          </p:nvPr>
        </p:nvGraphicFramePr>
        <p:xfrm>
          <a:off x="220478" y="2606039"/>
          <a:ext cx="7037373" cy="2811781"/>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
            <a:extLst>
              <a:ext uri="{FF2B5EF4-FFF2-40B4-BE49-F238E27FC236}">
                <a16:creationId xmlns:a16="http://schemas.microsoft.com/office/drawing/2014/main" id="{E59E4D18-B25A-4C58-AFFE-5499DF6B06AB}"/>
              </a:ext>
            </a:extLst>
          </p:cNvPr>
          <p:cNvSpPr txBox="1"/>
          <p:nvPr/>
        </p:nvSpPr>
        <p:spPr>
          <a:xfrm rot="16200000">
            <a:off x="-326462" y="3356964"/>
            <a:ext cx="1359995" cy="30776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latin typeface="Arial Narrow" panose="020B0606020202030204" pitchFamily="34" charset="0"/>
              </a:rPr>
              <a:t>Account Value</a:t>
            </a:r>
          </a:p>
        </p:txBody>
      </p:sp>
      <p:sp>
        <p:nvSpPr>
          <p:cNvPr id="12" name="TextBox 1">
            <a:extLst>
              <a:ext uri="{FF2B5EF4-FFF2-40B4-BE49-F238E27FC236}">
                <a16:creationId xmlns:a16="http://schemas.microsoft.com/office/drawing/2014/main" id="{EC939093-7FA7-46FD-880D-BEB09D65D9D2}"/>
              </a:ext>
            </a:extLst>
          </p:cNvPr>
          <p:cNvSpPr txBox="1"/>
          <p:nvPr/>
        </p:nvSpPr>
        <p:spPr>
          <a:xfrm>
            <a:off x="3958742" y="4982510"/>
            <a:ext cx="503629" cy="307768"/>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latin typeface="Arial Narrow" panose="020B0606020202030204" pitchFamily="34" charset="0"/>
              </a:rPr>
              <a:t>Year</a:t>
            </a:r>
          </a:p>
        </p:txBody>
      </p:sp>
    </p:spTree>
    <p:extLst>
      <p:ext uri="{BB962C8B-B14F-4D97-AF65-F5344CB8AC3E}">
        <p14:creationId xmlns:p14="http://schemas.microsoft.com/office/powerpoint/2010/main" val="324612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0C46D4-9E43-4BC4-9CCD-0A7D9E56F66F}"/>
              </a:ext>
            </a:extLst>
          </p:cNvPr>
          <p:cNvSpPr>
            <a:spLocks noGrp="1"/>
          </p:cNvSpPr>
          <p:nvPr>
            <p:ph type="body" sz="quarter" idx="26"/>
          </p:nvPr>
        </p:nvSpPr>
        <p:spPr>
          <a:xfrm>
            <a:off x="267332" y="4872638"/>
            <a:ext cx="8595360" cy="1728678"/>
          </a:xfrm>
        </p:spPr>
        <p:txBody>
          <a:bodyPr/>
          <a:lstStyle/>
          <a:p>
            <a:pPr>
              <a:buAutoNum type="arabicPeriod"/>
            </a:pPr>
            <a:r>
              <a:rPr lang="en-US" sz="800" dirty="0">
                <a:solidFill>
                  <a:srgbClr val="000000"/>
                </a:solidFill>
                <a:ea typeface="ＭＳ Ｐゴシック" charset="0"/>
              </a:rPr>
              <a:t> This fund offers other share classes, subject to different fees and expenses that will affect their performance.</a:t>
            </a:r>
          </a:p>
          <a:p>
            <a:pPr>
              <a:buAutoNum type="arabicPeriod"/>
            </a:pPr>
            <a:r>
              <a:rPr lang="en-US" sz="800" dirty="0">
                <a:solidFill>
                  <a:srgbClr val="000000"/>
                </a:solidFill>
                <a:ea typeface="ＭＳ Ｐゴシック" charset="0"/>
              </a:rPr>
              <a:t>  Effective 12/31/96, the fund began offering Advisor Class shares. For periods prior to the fund’s Advisor Class inception date, a restated figure is used based on the fund’s oldest share class, Class A1 performance, excluding the effect of Class A1’s maximum initial sales charge but reflecting the effect of the Class A1 Rule 12b-1 fees; and for periods after the fund’s Advisor Class inception date, actual Advisor Class performance is used, reflecting all charges and fees applicable to that class.  </a:t>
            </a:r>
          </a:p>
          <a:p>
            <a:pPr>
              <a:buAutoNum type="arabicPeriod"/>
            </a:pPr>
            <a:r>
              <a:rPr lang="en-US" sz="800" dirty="0">
                <a:solidFill>
                  <a:srgbClr val="000000"/>
                </a:solidFill>
                <a:ea typeface="ＭＳ Ｐゴシック" charset="0"/>
              </a:rPr>
              <a:t> Effective 9/10/18 Class A shares closed to new investors, were renamed Class A1 shares, and a new Class A share with a different expense structure became available.  Class A performance shown has been calculated as follows: (a) for periods prior to 9/10/18, a restated figure is used based on the fund's Class A1 performance and including any Rule 12b-1 rate differential as exists between Class A1 and Class A; and (b) for periods after 9/10/18, actual Class A performance is used, reflecting all charges and fees applicable to that class. Effective 5/1/94, the fund implemented a Rule 12b-1 plan, which affects subsequent performance..</a:t>
            </a:r>
          </a:p>
          <a:p>
            <a:r>
              <a:rPr lang="en-US" sz="800" dirty="0">
                <a:solidFill>
                  <a:srgbClr val="000000"/>
                </a:solidFill>
                <a:ea typeface="ＭＳ Ｐゴシック" charset="0"/>
              </a:rPr>
              <a:t>4. </a:t>
            </a:r>
            <a:r>
              <a:rPr lang="en-US" sz="800" spc="-20" dirty="0"/>
              <a:t>The fund’s 30-day standardized yield is calculated over a trailing 30-day period using the yield to maturity on bonds and/or the dividends accrued on stocks. It may not equal the fund’s actual income distribution rate, which reflects the fund’s past dividends paid to shareholders. </a:t>
            </a:r>
            <a:endParaRPr lang="en-US" sz="800" dirty="0">
              <a:solidFill>
                <a:srgbClr val="000000"/>
              </a:solidFill>
              <a:ea typeface="ＭＳ Ｐゴシック" charset="0"/>
            </a:endParaRPr>
          </a:p>
          <a:p>
            <a:r>
              <a:rPr lang="en-US" sz="800" dirty="0">
                <a:solidFill>
                  <a:srgbClr val="000000"/>
                </a:solidFill>
                <a:ea typeface="ＭＳ Ｐゴシック" charset="0"/>
              </a:rPr>
              <a:t>5.</a:t>
            </a:r>
            <a:r>
              <a:rPr lang="en-US" sz="800" spc="-10" dirty="0">
                <a:solidFill>
                  <a:srgbClr val="000000"/>
                </a:solidFill>
                <a:ea typeface="ＭＳ Ｐゴシック" charset="0"/>
              </a:rPr>
              <a:t> The fund has a fee waiver associated with any investment it makes in a Franklin Templeton money fund and/or other Franklin Templeton fund, contractually guaranteed through January 31, 2019. Fund investment results reflect the fee waiver; without this waiver, the results would have been lower.</a:t>
            </a:r>
            <a:endParaRPr lang="en-US" sz="800" dirty="0">
              <a:solidFill>
                <a:srgbClr val="000000"/>
              </a:solidFill>
              <a:ea typeface="ＭＳ Ｐゴシック" charset="0"/>
            </a:endParaRPr>
          </a:p>
          <a:p>
            <a:r>
              <a:rPr lang="en-US" sz="800" dirty="0">
                <a:solidFill>
                  <a:srgbClr val="000000"/>
                </a:solidFill>
                <a:ea typeface="ＭＳ Ｐゴシック" charset="0"/>
              </a:rPr>
              <a:t>6. Beta is a measure of the fund’s volatility relative to the market, as represented by the S&amp;P 500 Index. A beta greater than 1.00 indicates volatility greater than the market. Based on the 3-year period ended as of the date of the calculation.</a:t>
            </a:r>
          </a:p>
        </p:txBody>
      </p:sp>
      <p:sp>
        <p:nvSpPr>
          <p:cNvPr id="5" name="Slide Number Placeholder 4">
            <a:extLst>
              <a:ext uri="{FF2B5EF4-FFF2-40B4-BE49-F238E27FC236}">
                <a16:creationId xmlns:a16="http://schemas.microsoft.com/office/drawing/2014/main" id="{0E88620D-C193-40E5-8F4B-7AE7185CADB7}"/>
              </a:ext>
            </a:extLst>
          </p:cNvPr>
          <p:cNvSpPr>
            <a:spLocks noGrp="1"/>
          </p:cNvSpPr>
          <p:nvPr>
            <p:ph type="sldNum" sz="quarter" idx="10"/>
          </p:nvPr>
        </p:nvSpPr>
        <p:spPr/>
        <p:txBody>
          <a:bodyPr/>
          <a:lstStyle/>
          <a:p>
            <a:fld id="{8DEE4CCE-E124-4EEF-808B-DF88997C2318}" type="slidenum">
              <a:rPr lang="en-US" smtClean="0"/>
              <a:t>58</a:t>
            </a:fld>
            <a:endParaRPr lang="en-US" dirty="0"/>
          </a:p>
        </p:txBody>
      </p:sp>
      <p:sp>
        <p:nvSpPr>
          <p:cNvPr id="7" name="Title 4">
            <a:extLst>
              <a:ext uri="{FF2B5EF4-FFF2-40B4-BE49-F238E27FC236}">
                <a16:creationId xmlns:a16="http://schemas.microsoft.com/office/drawing/2014/main" id="{463596FC-7357-4CEC-AA72-74E6E777A814}"/>
              </a:ext>
            </a:extLst>
          </p:cNvPr>
          <p:cNvSpPr>
            <a:spLocks noGrp="1"/>
          </p:cNvSpPr>
          <p:nvPr>
            <p:ph type="title"/>
          </p:nvPr>
        </p:nvSpPr>
        <p:spPr>
          <a:xfrm>
            <a:off x="274320" y="210312"/>
            <a:ext cx="6400800" cy="411480"/>
          </a:xfrm>
        </p:spPr>
        <p:txBody>
          <a:bodyPr/>
          <a:lstStyle/>
          <a:p>
            <a:r>
              <a:rPr lang="en-US" dirty="0"/>
              <a:t>Fund Performance</a:t>
            </a:r>
            <a:r>
              <a:rPr lang="en-US" baseline="30000" dirty="0"/>
              <a:t>1</a:t>
            </a:r>
            <a:br>
              <a:rPr lang="en-US" dirty="0"/>
            </a:br>
            <a:br>
              <a:rPr lang="en-US" sz="2400" b="0" dirty="0">
                <a:solidFill>
                  <a:srgbClr val="000000"/>
                </a:solidFill>
              </a:rPr>
            </a:br>
            <a:br>
              <a:rPr lang="en-US" dirty="0"/>
            </a:br>
            <a:br>
              <a:rPr lang="en-US" sz="3200" dirty="0">
                <a:solidFill>
                  <a:srgbClr val="005598"/>
                </a:solidFill>
              </a:rPr>
            </a:br>
            <a:br>
              <a:rPr lang="en-US" sz="2800" b="0" dirty="0">
                <a:solidFill>
                  <a:srgbClr val="005598"/>
                </a:solidFill>
              </a:rPr>
            </a:br>
            <a:endParaRPr lang="en-US" dirty="0"/>
          </a:p>
        </p:txBody>
      </p:sp>
      <p:sp>
        <p:nvSpPr>
          <p:cNvPr id="8" name="Text Placeholder 5">
            <a:extLst>
              <a:ext uri="{FF2B5EF4-FFF2-40B4-BE49-F238E27FC236}">
                <a16:creationId xmlns:a16="http://schemas.microsoft.com/office/drawing/2014/main" id="{9E640E62-1236-4E21-B033-AF573CD4EC57}"/>
              </a:ext>
            </a:extLst>
          </p:cNvPr>
          <p:cNvSpPr txBox="1">
            <a:spLocks/>
          </p:cNvSpPr>
          <p:nvPr/>
        </p:nvSpPr>
        <p:spPr>
          <a:xfrm>
            <a:off x="274320" y="561848"/>
            <a:ext cx="6400800" cy="365760"/>
          </a:xfrm>
          <a:prstGeom prst="rect">
            <a:avLst/>
          </a:prstGeom>
        </p:spPr>
        <p:txBody>
          <a:bodyPr l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dirty="0"/>
              <a:t>Franklin Income Fund </a:t>
            </a:r>
          </a:p>
        </p:txBody>
      </p:sp>
      <p:sp>
        <p:nvSpPr>
          <p:cNvPr id="13" name="TextBox 12">
            <a:extLst>
              <a:ext uri="{FF2B5EF4-FFF2-40B4-BE49-F238E27FC236}">
                <a16:creationId xmlns:a16="http://schemas.microsoft.com/office/drawing/2014/main" id="{205E7C7F-0452-4F52-BFC7-54300521C101}"/>
              </a:ext>
            </a:extLst>
          </p:cNvPr>
          <p:cNvSpPr txBox="1"/>
          <p:nvPr/>
        </p:nvSpPr>
        <p:spPr>
          <a:xfrm>
            <a:off x="274320" y="3926106"/>
            <a:ext cx="8588372" cy="914400"/>
          </a:xfrm>
          <a:prstGeom prst="rect">
            <a:avLst/>
          </a:prstGeom>
          <a:noFill/>
        </p:spPr>
        <p:txBody>
          <a:bodyPr wrap="square" lIns="0" tIns="0" rIns="0" bIns="0" numCol="1" spcCol="137160" rtlCol="0" anchor="b" anchorCtr="0">
            <a:noAutofit/>
          </a:bodyPr>
          <a:lstStyle/>
          <a:p>
            <a:pPr fontAlgn="base">
              <a:lnSpc>
                <a:spcPts val="1300"/>
              </a:lnSpc>
              <a:spcBef>
                <a:spcPct val="0"/>
              </a:spcBef>
            </a:pPr>
            <a:r>
              <a:rPr lang="en-US" sz="1000" b="1" i="1" dirty="0">
                <a:solidFill>
                  <a:srgbClr val="000000"/>
                </a:solidFill>
                <a:latin typeface="Arial Narrow" panose="020B0606020202030204" pitchFamily="34" charset="0"/>
                <a:ea typeface="Geneva" pitchFamily="32" charset="-128"/>
                <a:cs typeface="Arial"/>
              </a:rPr>
              <a:t>Performance data represents past performance, which does not guarantee future results. </a:t>
            </a:r>
          </a:p>
          <a:p>
            <a:pPr fontAlgn="base">
              <a:lnSpc>
                <a:spcPts val="1300"/>
              </a:lnSpc>
              <a:spcBef>
                <a:spcPct val="0"/>
              </a:spcBef>
            </a:pPr>
            <a:r>
              <a:rPr lang="en-US" sz="1000" i="1" dirty="0">
                <a:latin typeface="Arial Narrow" panose="020B0606020202030204" pitchFamily="34" charset="0"/>
              </a:rPr>
              <a:t>Current performance may differ from figures shown. The fund’s investment returns and principal values will change with market conditions, and investors may have a gain or a loss when they sell their shares. Please call Franklin Templeton Investments at (800) DIAL BEN/342-5236 or visit </a:t>
            </a:r>
            <a:r>
              <a:rPr lang="en-US" sz="1000" b="1" i="1" dirty="0">
                <a:latin typeface="Arial Narrow" panose="020B0606020202030204" pitchFamily="34" charset="0"/>
              </a:rPr>
              <a:t>franklintempleton.com</a:t>
            </a:r>
            <a:r>
              <a:rPr lang="en-US" sz="1000" i="1" dirty="0">
                <a:latin typeface="Arial Narrow" panose="020B0606020202030204" pitchFamily="34" charset="0"/>
              </a:rPr>
              <a:t> for the most recent month-end performance.</a:t>
            </a:r>
            <a:endParaRPr lang="en-US" sz="1000" i="1" dirty="0">
              <a:solidFill>
                <a:srgbClr val="000000"/>
              </a:solidFill>
              <a:latin typeface="Arial Narrow" panose="020B0606020202030204" pitchFamily="34" charset="0"/>
              <a:ea typeface="Geneva" pitchFamily="32" charset="-128"/>
              <a:cs typeface="Arial"/>
            </a:endParaRPr>
          </a:p>
        </p:txBody>
      </p:sp>
      <p:graphicFrame>
        <p:nvGraphicFramePr>
          <p:cNvPr id="14" name="Table 13">
            <a:extLst>
              <a:ext uri="{FF2B5EF4-FFF2-40B4-BE49-F238E27FC236}">
                <a16:creationId xmlns:a16="http://schemas.microsoft.com/office/drawing/2014/main" id="{7CAC024E-6050-45FB-B558-93F67C8E2D20}"/>
              </a:ext>
            </a:extLst>
          </p:cNvPr>
          <p:cNvGraphicFramePr>
            <a:graphicFrameLocks noGrp="1"/>
          </p:cNvGraphicFramePr>
          <p:nvPr>
            <p:extLst>
              <p:ext uri="{D42A27DB-BD31-4B8C-83A1-F6EECF244321}">
                <p14:modId xmlns:p14="http://schemas.microsoft.com/office/powerpoint/2010/main" val="2009980365"/>
              </p:ext>
            </p:extLst>
          </p:nvPr>
        </p:nvGraphicFramePr>
        <p:xfrm>
          <a:off x="274637" y="1603478"/>
          <a:ext cx="8588373" cy="1178358"/>
        </p:xfrm>
        <a:graphic>
          <a:graphicData uri="http://schemas.openxmlformats.org/drawingml/2006/table">
            <a:tbl>
              <a:tblPr firstRow="1" bandRow="1">
                <a:tableStyleId>{5C22544A-7EE6-4342-B048-85BDC9FD1C3A}</a:tableStyleId>
              </a:tblPr>
              <a:tblGrid>
                <a:gridCol w="4135771">
                  <a:extLst>
                    <a:ext uri="{9D8B030D-6E8A-4147-A177-3AD203B41FA5}">
                      <a16:colId xmlns:a16="http://schemas.microsoft.com/office/drawing/2014/main" val="20000"/>
                    </a:ext>
                  </a:extLst>
                </a:gridCol>
                <a:gridCol w="803207">
                  <a:extLst>
                    <a:ext uri="{9D8B030D-6E8A-4147-A177-3AD203B41FA5}">
                      <a16:colId xmlns:a16="http://schemas.microsoft.com/office/drawing/2014/main" val="20001"/>
                    </a:ext>
                  </a:extLst>
                </a:gridCol>
                <a:gridCol w="803207">
                  <a:extLst>
                    <a:ext uri="{9D8B030D-6E8A-4147-A177-3AD203B41FA5}">
                      <a16:colId xmlns:a16="http://schemas.microsoft.com/office/drawing/2014/main" val="20002"/>
                    </a:ext>
                  </a:extLst>
                </a:gridCol>
                <a:gridCol w="803207">
                  <a:extLst>
                    <a:ext uri="{9D8B030D-6E8A-4147-A177-3AD203B41FA5}">
                      <a16:colId xmlns:a16="http://schemas.microsoft.com/office/drawing/2014/main" val="20003"/>
                    </a:ext>
                  </a:extLst>
                </a:gridCol>
                <a:gridCol w="803207">
                  <a:extLst>
                    <a:ext uri="{9D8B030D-6E8A-4147-A177-3AD203B41FA5}">
                      <a16:colId xmlns:a16="http://schemas.microsoft.com/office/drawing/2014/main" val="20004"/>
                    </a:ext>
                  </a:extLst>
                </a:gridCol>
                <a:gridCol w="1239774">
                  <a:extLst>
                    <a:ext uri="{9D8B030D-6E8A-4147-A177-3AD203B41FA5}">
                      <a16:colId xmlns:a16="http://schemas.microsoft.com/office/drawing/2014/main" val="20005"/>
                    </a:ext>
                  </a:extLst>
                </a:gridCol>
              </a:tblGrid>
              <a:tr h="365760">
                <a:tc>
                  <a:txBody>
                    <a:bodyPr/>
                    <a:lstStyle/>
                    <a:p>
                      <a:pPr marL="0" marR="0" lvl="0" indent="0" algn="ctr" defTabSz="457200" rtl="0" eaLnBrk="1" fontAlgn="auto" latinLnBrk="0" hangingPunct="1">
                        <a:lnSpc>
                          <a:spcPts val="1000"/>
                        </a:lnSpc>
                        <a:spcBef>
                          <a:spcPts val="0"/>
                        </a:spcBef>
                        <a:spcAft>
                          <a:spcPts val="0"/>
                        </a:spcAft>
                        <a:buClrTx/>
                        <a:buSzTx/>
                        <a:buFontTx/>
                        <a:buNone/>
                        <a:tabLst/>
                        <a:defRPr/>
                      </a:pPr>
                      <a:endParaRPr kumimoji="0" lang="en-US" sz="1000" b="1" i="0" u="none" strike="noStrike" kern="1200" cap="none" spc="0" normalizeH="0" baseline="0" noProof="0" dirty="0">
                        <a:ln>
                          <a:noFill/>
                        </a:ln>
                        <a:solidFill>
                          <a:schemeClr val="accent1"/>
                        </a:solidFill>
                        <a:effectLst/>
                        <a:uLnTx/>
                        <a:uFillTx/>
                        <a:latin typeface="+mn-lt"/>
                        <a:ea typeface="+mn-ea"/>
                        <a:cs typeface="Arial" panose="020B0604020202020204" pitchFamily="34" charset="0"/>
                      </a:endParaRPr>
                    </a:p>
                  </a:txBody>
                  <a:tcPr marL="0" marR="0"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457200" rtl="0" eaLnBrk="1" fontAlgn="auto" latinLnBrk="0" hangingPunct="1">
                        <a:lnSpc>
                          <a:spcPts val="1000"/>
                        </a:lnSpc>
                        <a:spcBef>
                          <a:spcPts val="0"/>
                        </a:spcBef>
                        <a:spcAft>
                          <a:spcPts val="0"/>
                        </a:spcAft>
                        <a:buClrTx/>
                        <a:buSzTx/>
                        <a:buFontTx/>
                        <a:buNone/>
                        <a:tabLst/>
                        <a:defRPr/>
                      </a:pPr>
                      <a:r>
                        <a:rPr lang="en-US" sz="1000" b="1" i="0" u="none" strike="noStrike" kern="1200" baseline="0" dirty="0">
                          <a:solidFill>
                            <a:schemeClr val="accent1"/>
                          </a:solidFill>
                          <a:latin typeface="+mn-lt"/>
                          <a:ea typeface="+mn-ea"/>
                          <a:cs typeface="+mn-cs"/>
                        </a:rPr>
                        <a:t>1-Year</a:t>
                      </a:r>
                      <a:endParaRPr kumimoji="0" lang="en-US" sz="1000" b="1" i="0" u="none" strike="noStrike" kern="1200" cap="none" spc="-10" normalizeH="0" baseline="0" noProof="0" dirty="0">
                        <a:ln>
                          <a:noFill/>
                        </a:ln>
                        <a:solidFill>
                          <a:schemeClr val="accent1"/>
                        </a:solidFill>
                        <a:effectLst/>
                        <a:uLnTx/>
                        <a:uFillTx/>
                        <a:latin typeface="+mn-lt"/>
                        <a:ea typeface="+mn-ea"/>
                        <a:cs typeface="Arial" panose="020B0604020202020204" pitchFamily="34" charset="0"/>
                      </a:endParaRPr>
                    </a:p>
                  </a:txBody>
                  <a:tcPr marL="0" marR="18288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457200" rtl="0" eaLnBrk="1" fontAlgn="auto" latinLnBrk="0" hangingPunct="1">
                        <a:lnSpc>
                          <a:spcPts val="1000"/>
                        </a:lnSpc>
                        <a:spcBef>
                          <a:spcPts val="0"/>
                        </a:spcBef>
                        <a:spcAft>
                          <a:spcPts val="0"/>
                        </a:spcAft>
                        <a:buClrTx/>
                        <a:buSzTx/>
                        <a:buFontTx/>
                        <a:buNone/>
                        <a:tabLst/>
                        <a:defRPr/>
                      </a:pPr>
                      <a:r>
                        <a:rPr lang="en-US" sz="1000" b="1" i="0" u="none" strike="noStrike" kern="1200" baseline="0" dirty="0">
                          <a:solidFill>
                            <a:schemeClr val="accent1"/>
                          </a:solidFill>
                          <a:latin typeface="+mn-lt"/>
                          <a:ea typeface="+mn-ea"/>
                          <a:cs typeface="+mn-cs"/>
                        </a:rPr>
                        <a:t>3-Year</a:t>
                      </a:r>
                      <a:endParaRPr kumimoji="0" lang="en-US" sz="1000" b="1" i="0" u="none" strike="noStrike" kern="1200" cap="none" spc="-10" normalizeH="0" baseline="0" noProof="0" dirty="0">
                        <a:ln>
                          <a:noFill/>
                        </a:ln>
                        <a:solidFill>
                          <a:schemeClr val="accent1"/>
                        </a:solidFill>
                        <a:effectLst/>
                        <a:uLnTx/>
                        <a:uFillTx/>
                        <a:latin typeface="+mn-lt"/>
                        <a:ea typeface="+mn-ea"/>
                        <a:cs typeface="Arial" panose="020B0604020202020204" pitchFamily="34" charset="0"/>
                      </a:endParaRPr>
                    </a:p>
                  </a:txBody>
                  <a:tcPr marL="0" marR="18288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457200" rtl="0" eaLnBrk="1" fontAlgn="auto" latinLnBrk="0" hangingPunct="1">
                        <a:lnSpc>
                          <a:spcPts val="1000"/>
                        </a:lnSpc>
                        <a:spcBef>
                          <a:spcPts val="0"/>
                        </a:spcBef>
                        <a:spcAft>
                          <a:spcPts val="0"/>
                        </a:spcAft>
                        <a:buClrTx/>
                        <a:buSzTx/>
                        <a:buFontTx/>
                        <a:buNone/>
                        <a:tabLst/>
                        <a:defRPr/>
                      </a:pPr>
                      <a:r>
                        <a:rPr lang="en-US" sz="1000" b="1" i="0" u="none" strike="noStrike" kern="1200" baseline="0" dirty="0">
                          <a:solidFill>
                            <a:schemeClr val="accent1"/>
                          </a:solidFill>
                          <a:latin typeface="+mn-lt"/>
                          <a:ea typeface="+mn-ea"/>
                          <a:cs typeface="+mn-cs"/>
                        </a:rPr>
                        <a:t>5-Year</a:t>
                      </a:r>
                      <a:endParaRPr kumimoji="0" lang="en-US" sz="1000" b="1" i="0" u="none" strike="noStrike" kern="1200" cap="none" spc="-10" normalizeH="0" baseline="0" noProof="0" dirty="0">
                        <a:ln>
                          <a:noFill/>
                        </a:ln>
                        <a:solidFill>
                          <a:schemeClr val="accent1"/>
                        </a:solidFill>
                        <a:effectLst/>
                        <a:uLnTx/>
                        <a:uFillTx/>
                        <a:latin typeface="+mn-lt"/>
                        <a:ea typeface="+mn-ea"/>
                        <a:cs typeface="Arial" panose="020B0604020202020204" pitchFamily="34" charset="0"/>
                      </a:endParaRPr>
                    </a:p>
                  </a:txBody>
                  <a:tcPr marL="0" marR="18288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457200" rtl="0" eaLnBrk="1" fontAlgn="auto" latinLnBrk="0" hangingPunct="1">
                        <a:lnSpc>
                          <a:spcPts val="1000"/>
                        </a:lnSpc>
                        <a:spcBef>
                          <a:spcPts val="0"/>
                        </a:spcBef>
                        <a:spcAft>
                          <a:spcPts val="0"/>
                        </a:spcAft>
                        <a:buClrTx/>
                        <a:buSzTx/>
                        <a:buFontTx/>
                        <a:buNone/>
                        <a:tabLst/>
                        <a:defRPr/>
                      </a:pPr>
                      <a:r>
                        <a:rPr lang="en-US" sz="1000" b="1" i="0" u="none" strike="noStrike" kern="1200" baseline="0" dirty="0">
                          <a:solidFill>
                            <a:schemeClr val="accent1"/>
                          </a:solidFill>
                          <a:latin typeface="+mn-lt"/>
                          <a:ea typeface="+mn-ea"/>
                          <a:cs typeface="+mn-cs"/>
                        </a:rPr>
                        <a:t>10-Year</a:t>
                      </a:r>
                      <a:endParaRPr kumimoji="0" lang="en-US" sz="1000" b="1" i="0" u="none" strike="noStrike" kern="1200" cap="none" spc="-10" normalizeH="0" baseline="0" noProof="0" dirty="0">
                        <a:ln>
                          <a:noFill/>
                        </a:ln>
                        <a:solidFill>
                          <a:schemeClr val="accent1"/>
                        </a:solidFill>
                        <a:effectLst/>
                        <a:uLnTx/>
                        <a:uFillTx/>
                        <a:latin typeface="+mn-lt"/>
                        <a:ea typeface="+mn-ea"/>
                        <a:cs typeface="Arial" panose="020B0604020202020204" pitchFamily="34" charset="0"/>
                      </a:endParaRPr>
                    </a:p>
                  </a:txBody>
                  <a:tcPr marL="0" marR="18288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000" b="1" i="0" u="none" strike="noStrike" kern="1200" baseline="0" dirty="0">
                          <a:solidFill>
                            <a:schemeClr val="accent1"/>
                          </a:solidFill>
                          <a:latin typeface="+mn-lt"/>
                          <a:ea typeface="+mn-ea"/>
                          <a:cs typeface="+mn-cs"/>
                        </a:rPr>
                        <a:t>Since Inception (8/31/48)</a:t>
                      </a:r>
                      <a:endParaRPr kumimoji="0" lang="en-US" sz="1000" b="1" i="0" u="none" strike="noStrike" kern="1200" cap="none" spc="-10" normalizeH="0" baseline="0" noProof="0" dirty="0">
                        <a:ln>
                          <a:noFill/>
                        </a:ln>
                        <a:solidFill>
                          <a:schemeClr val="accent1"/>
                        </a:solidFill>
                        <a:effectLst/>
                        <a:uLnTx/>
                        <a:uFillTx/>
                        <a:latin typeface="+mn-lt"/>
                        <a:ea typeface="+mn-ea"/>
                        <a:cs typeface="Arial" panose="020B0604020202020204" pitchFamily="34" charset="0"/>
                      </a:endParaRPr>
                    </a:p>
                  </a:txBody>
                  <a:tcPr marL="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6070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mn-lt"/>
                          <a:ea typeface="+mn-ea"/>
                          <a:cs typeface="Arial"/>
                        </a:rPr>
                        <a:t>Advisor Class (FRIAX)</a:t>
                      </a:r>
                      <a:r>
                        <a:rPr kumimoji="0" lang="en-US" sz="1100" b="1" i="0" u="none" strike="noStrike" kern="1200" cap="none" spc="0" normalizeH="0" baseline="30000" noProof="0" dirty="0">
                          <a:ln>
                            <a:noFill/>
                          </a:ln>
                          <a:solidFill>
                            <a:srgbClr val="000000"/>
                          </a:solidFill>
                          <a:effectLst/>
                          <a:uLnTx/>
                          <a:uFillTx/>
                          <a:latin typeface="+mn-lt"/>
                          <a:ea typeface="+mn-ea"/>
                          <a:cs typeface="Arial"/>
                        </a:rPr>
                        <a:t>2</a:t>
                      </a:r>
                      <a:r>
                        <a:rPr kumimoji="0" lang="en-US" sz="1100" b="1" i="0" u="none" strike="noStrike" kern="1200" cap="none" spc="0" normalizeH="0" baseline="0" noProof="0" dirty="0">
                          <a:ln>
                            <a:noFill/>
                          </a:ln>
                          <a:solidFill>
                            <a:srgbClr val="000000"/>
                          </a:solidFill>
                          <a:effectLst/>
                          <a:uLnTx/>
                          <a:uFillTx/>
                          <a:latin typeface="+mn-lt"/>
                          <a:ea typeface="+mn-ea"/>
                          <a:cs typeface="Arial"/>
                        </a:rPr>
                        <a:t> </a:t>
                      </a:r>
                      <a:endParaRPr kumimoji="0" lang="en-US" sz="1100" b="1" i="0" u="none" strike="noStrike" kern="1200" cap="none" spc="0" normalizeH="0" baseline="30000" noProof="0" dirty="0">
                        <a:ln>
                          <a:noFill/>
                        </a:ln>
                        <a:solidFill>
                          <a:srgbClr val="000000"/>
                        </a:solidFill>
                        <a:effectLst/>
                        <a:uLnTx/>
                        <a:uFillTx/>
                        <a:latin typeface="+mn-lt"/>
                        <a:ea typeface="+mn-ea"/>
                        <a:cs typeface="Arial"/>
                      </a:endParaRPr>
                    </a:p>
                  </a:txBody>
                  <a:tcPr marR="0" marT="0"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BBBBBB"/>
                      </a:solidFill>
                      <a:prstDash val="solid"/>
                      <a:round/>
                      <a:headEnd type="none" w="med" len="med"/>
                      <a:tailEnd type="none" w="med" len="med"/>
                    </a:lnB>
                    <a:no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-5.22%</a:t>
                      </a:r>
                      <a:endParaRPr kumimoji="0" lang="en-US" sz="1100" b="0" i="0" u="none" strike="noStrike" kern="1200" cap="none" spc="0" normalizeH="0" baseline="0" noProof="0" dirty="0">
                        <a:ln>
                          <a:noFill/>
                        </a:ln>
                        <a:solidFill>
                          <a:srgbClr val="000000"/>
                        </a:solidFill>
                        <a:effectLst/>
                        <a:uLnTx/>
                        <a:uFillTx/>
                        <a:latin typeface="+mn-lt"/>
                        <a:ea typeface="+mn-ea"/>
                        <a:cs typeface="Arial"/>
                      </a:endParaRPr>
                    </a:p>
                  </a:txBody>
                  <a:tcPr marL="0" marR="1828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BBBBBB"/>
                      </a:solidFill>
                      <a:prstDash val="solid"/>
                      <a:round/>
                      <a:headEnd type="none" w="med" len="med"/>
                      <a:tailEnd type="none" w="med" len="med"/>
                    </a:lnB>
                    <a:no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Arial"/>
                        </a:rPr>
                        <a:t>6.28%</a:t>
                      </a:r>
                    </a:p>
                  </a:txBody>
                  <a:tcPr marL="0" marR="1828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BBBBBB"/>
                      </a:solidFill>
                      <a:prstDash val="solid"/>
                      <a:round/>
                      <a:headEnd type="none" w="med" len="med"/>
                      <a:tailEnd type="none" w="med" len="med"/>
                    </a:lnB>
                    <a:no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Arial"/>
                        </a:rPr>
                        <a:t>2.84%</a:t>
                      </a:r>
                    </a:p>
                  </a:txBody>
                  <a:tcPr marL="0" marR="1828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BBBBBB"/>
                      </a:solidFill>
                      <a:prstDash val="solid"/>
                      <a:round/>
                      <a:headEnd type="none" w="med" len="med"/>
                      <a:tailEnd type="none" w="med" len="med"/>
                    </a:lnB>
                    <a:no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Arial"/>
                        </a:rPr>
                        <a:t>9.00%</a:t>
                      </a:r>
                    </a:p>
                  </a:txBody>
                  <a:tcPr marL="0" marR="1828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BBBBBB"/>
                      </a:solidFill>
                      <a:prstDash val="solid"/>
                      <a:round/>
                      <a:headEnd type="none" w="med" len="med"/>
                      <a:tailEnd type="none" w="med" len="med"/>
                    </a:lnB>
                    <a:no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Arial"/>
                        </a:rPr>
                        <a:t>10.03%</a:t>
                      </a:r>
                    </a:p>
                  </a:txBody>
                  <a:tcPr marL="0" marT="0"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BBBBBB"/>
                      </a:solidFill>
                      <a:prstDash val="solid"/>
                      <a:round/>
                      <a:headEnd type="none" w="med" len="med"/>
                      <a:tailEnd type="none" w="med" len="med"/>
                    </a:lnB>
                    <a:noFill/>
                  </a:tcPr>
                </a:tc>
                <a:extLst>
                  <a:ext uri="{0D108BD9-81ED-4DB2-BD59-A6C34878D82A}">
                    <a16:rowId xmlns:a16="http://schemas.microsoft.com/office/drawing/2014/main" val="10002"/>
                  </a:ext>
                </a:extLst>
              </a:tr>
              <a:tr h="26070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mn-lt"/>
                          <a:ea typeface="+mn-ea"/>
                          <a:cs typeface="Arial"/>
                        </a:rPr>
                        <a:t>Class A (FKIQX) with Maximum 4.25% Initial Sales Charge</a:t>
                      </a:r>
                      <a:r>
                        <a:rPr kumimoji="0" lang="en-US" sz="1100" b="1" i="0" u="none" strike="noStrike" kern="1200" cap="none" spc="0" normalizeH="0" baseline="30000" noProof="0" dirty="0">
                          <a:ln>
                            <a:noFill/>
                          </a:ln>
                          <a:solidFill>
                            <a:srgbClr val="000000"/>
                          </a:solidFill>
                          <a:effectLst/>
                          <a:uLnTx/>
                          <a:uFillTx/>
                          <a:latin typeface="+mn-lt"/>
                          <a:ea typeface="+mn-ea"/>
                          <a:cs typeface="Arial"/>
                        </a:rPr>
                        <a:t>3</a:t>
                      </a:r>
                    </a:p>
                  </a:txBody>
                  <a:tcPr marR="0" marT="0"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no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Arial"/>
                        </a:rPr>
                        <a:t>-9.77%</a:t>
                      </a:r>
                    </a:p>
                  </a:txBody>
                  <a:tcPr marL="0" marR="1828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no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Arial"/>
                        </a:rPr>
                        <a:t>4.38%</a:t>
                      </a:r>
                    </a:p>
                  </a:txBody>
                  <a:tcPr marL="0" marR="1828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no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Arial"/>
                        </a:rPr>
                        <a:t>1.77%</a:t>
                      </a:r>
                    </a:p>
                  </a:txBody>
                  <a:tcPr marL="0" marR="1828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no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Arial"/>
                        </a:rPr>
                        <a:t>8.30%</a:t>
                      </a:r>
                    </a:p>
                  </a:txBody>
                  <a:tcPr marL="0" marR="1828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no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Arial"/>
                        </a:rPr>
                        <a:t>9.87%</a:t>
                      </a:r>
                    </a:p>
                  </a:txBody>
                  <a:tcPr marL="0" marT="0"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noFill/>
                  </a:tcPr>
                </a:tc>
                <a:extLst>
                  <a:ext uri="{0D108BD9-81ED-4DB2-BD59-A6C34878D82A}">
                    <a16:rowId xmlns:a16="http://schemas.microsoft.com/office/drawing/2014/main" val="10003"/>
                  </a:ext>
                </a:extLst>
              </a:tr>
              <a:tr h="26070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mn-lt"/>
                          <a:ea typeface="+mn-ea"/>
                          <a:cs typeface="Arial"/>
                        </a:rPr>
                        <a:t>Class A (FKIQX) without Sales Charge </a:t>
                      </a:r>
                    </a:p>
                  </a:txBody>
                  <a:tcPr marR="0" marT="0"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Arial"/>
                        </a:rPr>
                        <a:t>-5.77%</a:t>
                      </a:r>
                    </a:p>
                  </a:txBody>
                  <a:tcPr marL="0" marR="1828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Arial"/>
                        </a:rPr>
                        <a:t>5.90%</a:t>
                      </a:r>
                    </a:p>
                  </a:txBody>
                  <a:tcPr marL="0" marR="1828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Arial"/>
                        </a:rPr>
                        <a:t>2.65%</a:t>
                      </a:r>
                    </a:p>
                  </a:txBody>
                  <a:tcPr marL="0" marR="1828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Arial"/>
                        </a:rPr>
                        <a:t>8.78%</a:t>
                      </a:r>
                    </a:p>
                  </a:txBody>
                  <a:tcPr marL="0" marR="1828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Arial"/>
                        </a:rPr>
                        <a:t>9.94%</a:t>
                      </a:r>
                    </a:p>
                  </a:txBody>
                  <a:tcPr marL="0" marT="0"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15" name="Table 14">
            <a:extLst>
              <a:ext uri="{FF2B5EF4-FFF2-40B4-BE49-F238E27FC236}">
                <a16:creationId xmlns:a16="http://schemas.microsoft.com/office/drawing/2014/main" id="{9FA96196-EBEE-4C3B-AEF1-CD98BD3D86A7}"/>
              </a:ext>
            </a:extLst>
          </p:cNvPr>
          <p:cNvGraphicFramePr>
            <a:graphicFrameLocks noGrp="1"/>
          </p:cNvGraphicFramePr>
          <p:nvPr>
            <p:extLst>
              <p:ext uri="{D42A27DB-BD31-4B8C-83A1-F6EECF244321}">
                <p14:modId xmlns:p14="http://schemas.microsoft.com/office/powerpoint/2010/main" val="3075704589"/>
              </p:ext>
            </p:extLst>
          </p:nvPr>
        </p:nvGraphicFramePr>
        <p:xfrm>
          <a:off x="274637" y="2800909"/>
          <a:ext cx="6877448" cy="1412932"/>
        </p:xfrm>
        <a:graphic>
          <a:graphicData uri="http://schemas.openxmlformats.org/drawingml/2006/table">
            <a:tbl>
              <a:tblPr firstRow="1" bandRow="1">
                <a:tableStyleId>{5C22544A-7EE6-4342-B048-85BDC9FD1C3A}</a:tableStyleId>
              </a:tblPr>
              <a:tblGrid>
                <a:gridCol w="1275721">
                  <a:extLst>
                    <a:ext uri="{9D8B030D-6E8A-4147-A177-3AD203B41FA5}">
                      <a16:colId xmlns:a16="http://schemas.microsoft.com/office/drawing/2014/main" val="20000"/>
                    </a:ext>
                  </a:extLst>
                </a:gridCol>
                <a:gridCol w="1275721">
                  <a:extLst>
                    <a:ext uri="{9D8B030D-6E8A-4147-A177-3AD203B41FA5}">
                      <a16:colId xmlns:a16="http://schemas.microsoft.com/office/drawing/2014/main" val="20001"/>
                    </a:ext>
                  </a:extLst>
                </a:gridCol>
                <a:gridCol w="1876997">
                  <a:extLst>
                    <a:ext uri="{9D8B030D-6E8A-4147-A177-3AD203B41FA5}">
                      <a16:colId xmlns:a16="http://schemas.microsoft.com/office/drawing/2014/main" val="20002"/>
                    </a:ext>
                  </a:extLst>
                </a:gridCol>
                <a:gridCol w="1321092">
                  <a:extLst>
                    <a:ext uri="{9D8B030D-6E8A-4147-A177-3AD203B41FA5}">
                      <a16:colId xmlns:a16="http://schemas.microsoft.com/office/drawing/2014/main" val="20003"/>
                    </a:ext>
                  </a:extLst>
                </a:gridCol>
                <a:gridCol w="1127917">
                  <a:extLst>
                    <a:ext uri="{9D8B030D-6E8A-4147-A177-3AD203B41FA5}">
                      <a16:colId xmlns:a16="http://schemas.microsoft.com/office/drawing/2014/main" val="20004"/>
                    </a:ext>
                  </a:extLst>
                </a:gridCol>
              </a:tblGrid>
              <a:tr h="365760">
                <a:tc>
                  <a:txBody>
                    <a:bodyPr/>
                    <a:lstStyle/>
                    <a:p>
                      <a:pPr marL="0" marR="0" lvl="0" indent="0" algn="l" defTabSz="457200" rtl="0" eaLnBrk="1" fontAlgn="auto" latinLnBrk="0" hangingPunct="1">
                        <a:lnSpc>
                          <a:spcPts val="1000"/>
                        </a:lnSpc>
                        <a:spcBef>
                          <a:spcPts val="0"/>
                        </a:spcBef>
                        <a:spcAft>
                          <a:spcPts val="0"/>
                        </a:spcAft>
                        <a:buClrTx/>
                        <a:buSzTx/>
                        <a:buFontTx/>
                        <a:buNone/>
                        <a:tabLst/>
                        <a:defRPr/>
                      </a:pPr>
                      <a:endParaRPr kumimoji="0" lang="en-US" sz="1000" b="1" i="0" u="none" strike="noStrike" kern="1200" cap="none" spc="-10" normalizeH="0" baseline="30000" noProof="0" dirty="0">
                        <a:ln>
                          <a:noFill/>
                        </a:ln>
                        <a:solidFill>
                          <a:schemeClr val="accent1"/>
                        </a:solidFill>
                        <a:effectLst/>
                        <a:uLnTx/>
                        <a:uFillTx/>
                        <a:latin typeface="+mn-lt"/>
                        <a:ea typeface="+mn-ea"/>
                        <a:cs typeface="Arial" panose="020B0604020202020204" pitchFamily="34" charset="0"/>
                      </a:endParaRP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000" b="1" i="0" u="none" strike="noStrike" kern="1200" baseline="0" dirty="0">
                          <a:solidFill>
                            <a:schemeClr val="accent1"/>
                          </a:solidFill>
                          <a:latin typeface="+mn-lt"/>
                          <a:ea typeface="+mn-ea"/>
                          <a:cs typeface="+mn-cs"/>
                        </a:rPr>
                        <a:t>30-Day Standardized Yield</a:t>
                      </a:r>
                      <a:r>
                        <a:rPr lang="en-US" sz="1000" b="1" i="0" u="none" strike="noStrike" kern="1200" baseline="30000" dirty="0">
                          <a:solidFill>
                            <a:schemeClr val="accent1"/>
                          </a:solidFill>
                          <a:latin typeface="+mn-lt"/>
                          <a:ea typeface="+mn-ea"/>
                          <a:cs typeface="+mn-cs"/>
                        </a:rPr>
                        <a:t>4</a:t>
                      </a:r>
                      <a:r>
                        <a:rPr lang="en-US" sz="1000" b="1" i="0" u="none" strike="noStrike" kern="1200" baseline="0" dirty="0">
                          <a:solidFill>
                            <a:schemeClr val="accent1"/>
                          </a:solidFill>
                          <a:latin typeface="+mn-lt"/>
                          <a:ea typeface="+mn-ea"/>
                          <a:cs typeface="+mn-cs"/>
                        </a:rPr>
                        <a:t> </a:t>
                      </a:r>
                    </a:p>
                    <a:p>
                      <a:pPr marL="0" marR="0" lvl="0" indent="0" algn="r" defTabSz="457200" rtl="0" eaLnBrk="1" fontAlgn="auto" latinLnBrk="0" hangingPunct="1">
                        <a:lnSpc>
                          <a:spcPct val="100000"/>
                        </a:lnSpc>
                        <a:spcBef>
                          <a:spcPts val="0"/>
                        </a:spcBef>
                        <a:spcAft>
                          <a:spcPts val="0"/>
                        </a:spcAft>
                        <a:buClrTx/>
                        <a:buSzTx/>
                        <a:buFontTx/>
                        <a:buNone/>
                        <a:tabLst/>
                        <a:defRPr/>
                      </a:pPr>
                      <a:r>
                        <a:rPr lang="en-US" sz="1000" b="0" i="0" u="none" strike="noStrike" kern="1200" baseline="0" dirty="0">
                          <a:solidFill>
                            <a:schemeClr val="accent1"/>
                          </a:solidFill>
                          <a:latin typeface="+mn-lt"/>
                          <a:ea typeface="+mn-ea"/>
                          <a:cs typeface="+mn-cs"/>
                        </a:rPr>
                        <a:t>(As of 12/31/18)</a:t>
                      </a:r>
                      <a:endParaRPr lang="en-US" sz="1000" b="0" i="0" u="none" strike="noStrike" kern="1200" baseline="30000" dirty="0">
                        <a:solidFill>
                          <a:schemeClr val="accent1"/>
                        </a:solidFill>
                        <a:latin typeface="+mn-lt"/>
                        <a:ea typeface="+mn-ea"/>
                        <a:cs typeface="+mn-cs"/>
                      </a:endParaRP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lang="en-US" sz="1000" b="0" i="0" u="none" strike="noStrike" kern="1200" baseline="30000" dirty="0">
                        <a:solidFill>
                          <a:schemeClr val="accent1"/>
                        </a:solidFill>
                        <a:latin typeface="+mn-lt"/>
                        <a:ea typeface="+mn-ea"/>
                        <a:cs typeface="+mn-cs"/>
                      </a:endParaRPr>
                    </a:p>
                  </a:txBody>
                  <a:tcPr marL="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000" b="1" i="0" u="none" strike="noStrike" kern="1200" baseline="0" dirty="0">
                          <a:solidFill>
                            <a:schemeClr val="accent1"/>
                          </a:solidFill>
                          <a:latin typeface="+mn-lt"/>
                          <a:ea typeface="+mn-ea"/>
                          <a:cs typeface="+mn-cs"/>
                        </a:rPr>
                        <a:t>Expense Ratio</a:t>
                      </a:r>
                      <a:r>
                        <a:rPr lang="en-US" sz="1000" b="1" i="0" u="none" strike="noStrike" kern="1200" baseline="30000" dirty="0">
                          <a:solidFill>
                            <a:schemeClr val="accent1"/>
                          </a:solidFill>
                          <a:latin typeface="+mn-lt"/>
                          <a:ea typeface="+mn-ea"/>
                          <a:cs typeface="+mn-cs"/>
                        </a:rPr>
                        <a:t>5 </a:t>
                      </a:r>
                      <a:endParaRPr kumimoji="0" lang="en-US" sz="1000" b="1" i="0" u="none" strike="noStrike" kern="1200" cap="none" spc="-10" normalizeH="0" baseline="30000" noProof="0" dirty="0">
                        <a:ln>
                          <a:noFill/>
                        </a:ln>
                        <a:solidFill>
                          <a:schemeClr val="accent1"/>
                        </a:solidFill>
                        <a:effectLst/>
                        <a:uLnTx/>
                        <a:uFillTx/>
                        <a:latin typeface="+mn-lt"/>
                        <a:ea typeface="+mn-ea"/>
                        <a:cs typeface="Arial" panose="020B0604020202020204" pitchFamily="34" charset="0"/>
                      </a:endParaRPr>
                    </a:p>
                  </a:txBody>
                  <a:tcPr marL="0" marR="18288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000" b="1" i="0" u="none" strike="noStrike" kern="1200" baseline="0" dirty="0">
                          <a:solidFill>
                            <a:schemeClr val="accent1"/>
                          </a:solidFill>
                          <a:latin typeface="+mn-lt"/>
                          <a:ea typeface="+mn-ea"/>
                          <a:cs typeface="+mn-cs"/>
                        </a:rPr>
                        <a:t>Beta (3-Year)</a:t>
                      </a:r>
                      <a:r>
                        <a:rPr lang="en-US" sz="1000" b="1" i="0" u="none" strike="noStrike" kern="1200" baseline="30000" dirty="0">
                          <a:solidFill>
                            <a:schemeClr val="accent1"/>
                          </a:solidFill>
                          <a:latin typeface="+mn-lt"/>
                          <a:ea typeface="+mn-ea"/>
                          <a:cs typeface="+mn-cs"/>
                        </a:rPr>
                        <a:t>6</a:t>
                      </a:r>
                      <a:r>
                        <a:rPr lang="en-US" sz="1000" b="1" i="0" u="none" strike="noStrike" kern="1200" baseline="0" dirty="0">
                          <a:solidFill>
                            <a:schemeClr val="accent1"/>
                          </a:solidFill>
                          <a:latin typeface="+mn-lt"/>
                          <a:ea typeface="+mn-ea"/>
                          <a:cs typeface="+mn-cs"/>
                        </a:rPr>
                        <a:t> </a:t>
                      </a:r>
                    </a:p>
                    <a:p>
                      <a:pPr marL="0" marR="0" lvl="0" indent="0" algn="r" defTabSz="457200" rtl="0" eaLnBrk="1" fontAlgn="auto" latinLnBrk="0" hangingPunct="1">
                        <a:lnSpc>
                          <a:spcPct val="100000"/>
                        </a:lnSpc>
                        <a:spcBef>
                          <a:spcPts val="0"/>
                        </a:spcBef>
                        <a:spcAft>
                          <a:spcPts val="0"/>
                        </a:spcAft>
                        <a:buClrTx/>
                        <a:buSzTx/>
                        <a:buFontTx/>
                        <a:buNone/>
                        <a:tabLst/>
                        <a:defRPr/>
                      </a:pPr>
                      <a:r>
                        <a:rPr lang="en-US" sz="1000" b="0" i="0" u="none" strike="noStrike" kern="1200" baseline="0" dirty="0">
                          <a:solidFill>
                            <a:schemeClr val="accent1"/>
                          </a:solidFill>
                          <a:latin typeface="+mn-lt"/>
                          <a:ea typeface="+mn-ea"/>
                          <a:cs typeface="+mn-cs"/>
                        </a:rPr>
                        <a:t>(As of 12/31/18)</a:t>
                      </a:r>
                    </a:p>
                  </a:txBody>
                  <a:tcPr marL="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4688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mn-lt"/>
                          <a:ea typeface="+mn-ea"/>
                          <a:cs typeface="Arial"/>
                        </a:rPr>
                        <a:t>Advisor Class </a:t>
                      </a:r>
                    </a:p>
                  </a:txBody>
                  <a:tcPr marR="0" marT="0"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mn-lt"/>
                          <a:ea typeface="+mn-ea"/>
                          <a:cs typeface="Arial"/>
                        </a:rPr>
                        <a:t>Without Waiver</a:t>
                      </a:r>
                    </a:p>
                  </a:txBody>
                  <a:tcPr marR="0" marT="0"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noFill/>
                  </a:tcPr>
                </a:tc>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Arial"/>
                        </a:rPr>
                        <a:t>4.84%</a:t>
                      </a:r>
                      <a:endParaRPr lang="en-US" sz="1100" kern="1200" dirty="0">
                        <a:solidFill>
                          <a:schemeClr val="dk1"/>
                        </a:solidFill>
                        <a:latin typeface="+mn-lt"/>
                        <a:ea typeface="+mn-ea"/>
                        <a:cs typeface="+mn-cs"/>
                      </a:endParaRPr>
                    </a:p>
                  </a:txBody>
                  <a:tcPr marL="0" marT="0"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0.48%</a:t>
                      </a:r>
                      <a:endParaRPr kumimoji="0" lang="en-US" sz="1100" b="0" i="0" u="none" strike="noStrike" kern="1200" cap="none" spc="0" normalizeH="0" baseline="0" noProof="0" dirty="0">
                        <a:ln>
                          <a:noFill/>
                        </a:ln>
                        <a:solidFill>
                          <a:srgbClr val="000000"/>
                        </a:solidFill>
                        <a:effectLst/>
                        <a:uLnTx/>
                        <a:uFillTx/>
                        <a:latin typeface="+mn-lt"/>
                        <a:ea typeface="+mn-ea"/>
                        <a:cs typeface="Arial"/>
                      </a:endParaRPr>
                    </a:p>
                  </a:txBody>
                  <a:tcPr marL="0" marR="182880" marT="0"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noFill/>
                  </a:tcPr>
                </a:tc>
                <a:tc rowSpan="3">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0.54</a:t>
                      </a:r>
                      <a:endParaRPr kumimoji="0" lang="en-US" sz="1100" b="1" i="0" u="none" strike="noStrike" kern="1200" cap="none" spc="0" normalizeH="0" baseline="0" noProof="0" dirty="0">
                        <a:ln>
                          <a:noFill/>
                        </a:ln>
                        <a:solidFill>
                          <a:srgbClr val="000000"/>
                        </a:solidFill>
                        <a:effectLst/>
                        <a:uLnTx/>
                        <a:uFillTx/>
                        <a:latin typeface="+mn-lt"/>
                        <a:ea typeface="+mn-ea"/>
                        <a:cs typeface="Arial"/>
                      </a:endParaRPr>
                    </a:p>
                  </a:txBody>
                  <a:tcPr marL="0" marT="0"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0">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mn-lt"/>
                        <a:ea typeface="+mn-ea"/>
                        <a:cs typeface="Arial"/>
                      </a:endParaRPr>
                    </a:p>
                  </a:txBody>
                  <a:tcPr marR="0" marT="0"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mn-lt"/>
                          <a:ea typeface="+mn-ea"/>
                          <a:cs typeface="Arial"/>
                        </a:rPr>
                        <a:t>With Waiver</a:t>
                      </a:r>
                    </a:p>
                  </a:txBody>
                  <a:tcPr marR="0" marT="0"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kern="1200" dirty="0">
                        <a:solidFill>
                          <a:schemeClr val="dk1"/>
                        </a:solidFill>
                        <a:latin typeface="+mn-lt"/>
                        <a:ea typeface="+mn-ea"/>
                        <a:cs typeface="+mn-cs"/>
                      </a:endParaRPr>
                    </a:p>
                  </a:txBody>
                  <a:tcPr marL="0" marT="0"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rowSpan="2">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Arial"/>
                        </a:rPr>
                        <a:t>0.47%</a:t>
                      </a:r>
                    </a:p>
                  </a:txBody>
                  <a:tcPr marL="0" marR="182880" marT="0"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vMerge="1">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mn-lt"/>
                        <a:ea typeface="+mn-ea"/>
                        <a:cs typeface="Arial"/>
                      </a:endParaRPr>
                    </a:p>
                  </a:txBody>
                  <a:tcPr marL="0" marT="0"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247636">
                <a:tc vMerge="1">
                  <a:txBody>
                    <a:bodyPr/>
                    <a:lstStyle/>
                    <a:p>
                      <a:endParaRPr lang="en-US"/>
                    </a:p>
                  </a:txBody>
                  <a:tcPr/>
                </a:tc>
                <a:tc vMerge="1">
                  <a:txBody>
                    <a:bodyPr/>
                    <a:lstStyle/>
                    <a:p>
                      <a:endParaRPr lang="en-US"/>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4.84%</a:t>
                      </a:r>
                    </a:p>
                  </a:txBody>
                  <a:tcPr marL="0" marT="0"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24838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mn-lt"/>
                          <a:ea typeface="+mn-ea"/>
                          <a:cs typeface="Arial"/>
                        </a:rPr>
                        <a:t>Class A</a:t>
                      </a:r>
                    </a:p>
                  </a:txBody>
                  <a:tcPr marR="0" marT="0"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mn-lt"/>
                          <a:ea typeface="+mn-ea"/>
                          <a:cs typeface="Arial"/>
                        </a:rPr>
                        <a:t>Without Waiver</a:t>
                      </a:r>
                    </a:p>
                  </a:txBody>
                  <a:tcPr marR="0" marT="0"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Arial"/>
                        </a:rPr>
                        <a:t>4.39%</a:t>
                      </a:r>
                      <a:endParaRPr lang="en-US" sz="1100" kern="1200" dirty="0">
                        <a:solidFill>
                          <a:schemeClr val="dk1"/>
                        </a:solidFill>
                        <a:latin typeface="+mn-lt"/>
                        <a:ea typeface="+mn-ea"/>
                        <a:cs typeface="+mn-cs"/>
                      </a:endParaRPr>
                    </a:p>
                  </a:txBody>
                  <a:tcPr marL="0" marT="0"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Arial"/>
                        </a:rPr>
                        <a:t>0.73%</a:t>
                      </a:r>
                    </a:p>
                  </a:txBody>
                  <a:tcPr marL="0" marR="182880" marT="0"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tc rowSpan="2">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Arial"/>
                        </a:rPr>
                        <a:t>0.54</a:t>
                      </a:r>
                    </a:p>
                  </a:txBody>
                  <a:tcPr marL="0" marT="0"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24838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mn-lt"/>
                        <a:ea typeface="+mn-ea"/>
                        <a:cs typeface="Arial"/>
                      </a:endParaRPr>
                    </a:p>
                  </a:txBody>
                  <a:tcPr marR="0" marT="0"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mn-lt"/>
                          <a:ea typeface="+mn-ea"/>
                          <a:cs typeface="Arial"/>
                        </a:rPr>
                        <a:t>With Waiver</a:t>
                      </a:r>
                    </a:p>
                  </a:txBody>
                  <a:tcPr marR="0" marT="0"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Arial"/>
                        </a:rPr>
                        <a:t>4.39%</a:t>
                      </a:r>
                      <a:endParaRPr lang="en-US" sz="1100" kern="1200" dirty="0">
                        <a:solidFill>
                          <a:schemeClr val="dk1"/>
                        </a:solidFill>
                        <a:latin typeface="+mn-lt"/>
                        <a:ea typeface="+mn-ea"/>
                        <a:cs typeface="+mn-cs"/>
                      </a:endParaRPr>
                    </a:p>
                  </a:txBody>
                  <a:tcPr marL="0" marT="0"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Arial"/>
                        </a:rPr>
                        <a:t>0.72%</a:t>
                      </a:r>
                    </a:p>
                  </a:txBody>
                  <a:tcPr marL="0" marR="182880" marT="0"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vMerge="1">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mn-lt"/>
                        <a:ea typeface="+mn-ea"/>
                        <a:cs typeface="Arial"/>
                      </a:endParaRPr>
                    </a:p>
                  </a:txBody>
                  <a:tcPr marL="0" marT="0"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2" name="Text Placeholder 1">
            <a:extLst>
              <a:ext uri="{FF2B5EF4-FFF2-40B4-BE49-F238E27FC236}">
                <a16:creationId xmlns:a16="http://schemas.microsoft.com/office/drawing/2014/main" id="{E2F933B3-2BE0-45DC-A266-5C9BA1C54EC8}"/>
              </a:ext>
            </a:extLst>
          </p:cNvPr>
          <p:cNvSpPr>
            <a:spLocks noGrp="1"/>
          </p:cNvSpPr>
          <p:nvPr>
            <p:ph type="body" sz="quarter" idx="14"/>
          </p:nvPr>
        </p:nvSpPr>
        <p:spPr>
          <a:xfrm>
            <a:off x="274320" y="1239710"/>
            <a:ext cx="7772400" cy="548640"/>
          </a:xfrm>
        </p:spPr>
        <p:txBody>
          <a:bodyPr/>
          <a:lstStyle/>
          <a:p>
            <a:pPr defTabSz="457200">
              <a:defRPr/>
            </a:pPr>
            <a:r>
              <a:rPr lang="en-US" kern="1000" spc="20" dirty="0">
                <a:latin typeface="Arial" charset="0"/>
                <a:ea typeface="ＭＳ Ｐゴシック" charset="0"/>
                <a:cs typeface="ＭＳ Ｐゴシック" charset="0"/>
              </a:rPr>
              <a:t>Average Annual Total Returns</a:t>
            </a:r>
          </a:p>
          <a:p>
            <a:pPr defTabSz="457200">
              <a:defRPr/>
            </a:pPr>
            <a:r>
              <a:rPr lang="en-US" sz="1500" b="0" kern="1000" spc="20" dirty="0">
                <a:latin typeface="Arial" charset="0"/>
                <a:ea typeface="ＭＳ Ｐゴシック" charset="0"/>
                <a:cs typeface="ＭＳ Ｐゴシック" charset="0"/>
              </a:rPr>
              <a:t>(Periods ended December 31, 2018)</a:t>
            </a:r>
            <a:endParaRPr lang="en-US" sz="1500" b="0" kern="1000" spc="20" dirty="0"/>
          </a:p>
          <a:p>
            <a:endParaRPr lang="en-US" dirty="0"/>
          </a:p>
        </p:txBody>
      </p:sp>
    </p:spTree>
    <p:extLst>
      <p:ext uri="{BB962C8B-B14F-4D97-AF65-F5344CB8AC3E}">
        <p14:creationId xmlns:p14="http://schemas.microsoft.com/office/powerpoint/2010/main" val="2166473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E2B799-FE90-469F-AA3D-E5340B40A573}"/>
              </a:ext>
            </a:extLst>
          </p:cNvPr>
          <p:cNvSpPr>
            <a:spLocks noGrp="1"/>
          </p:cNvSpPr>
          <p:nvPr>
            <p:ph type="body" sz="quarter" idx="26"/>
          </p:nvPr>
        </p:nvSpPr>
        <p:spPr>
          <a:xfrm>
            <a:off x="274320" y="6338352"/>
            <a:ext cx="8595360" cy="153888"/>
          </a:xfrm>
        </p:spPr>
        <p:txBody>
          <a:bodyPr/>
          <a:lstStyle/>
          <a:p>
            <a:r>
              <a:rPr lang="en-US" dirty="0"/>
              <a:t>1. The Franklin Templeton Retirement Income Strategies and Expectations (RISE) survey, 2018.</a:t>
            </a:r>
          </a:p>
        </p:txBody>
      </p:sp>
      <p:sp>
        <p:nvSpPr>
          <p:cNvPr id="4" name="Slide Number Placeholder 3">
            <a:extLst>
              <a:ext uri="{FF2B5EF4-FFF2-40B4-BE49-F238E27FC236}">
                <a16:creationId xmlns:a16="http://schemas.microsoft.com/office/drawing/2014/main" id="{AA377BB9-4A41-4B89-A7D6-94CAD63CD836}"/>
              </a:ext>
            </a:extLst>
          </p:cNvPr>
          <p:cNvSpPr>
            <a:spLocks noGrp="1"/>
          </p:cNvSpPr>
          <p:nvPr>
            <p:ph type="sldNum" sz="quarter" idx="10"/>
          </p:nvPr>
        </p:nvSpPr>
        <p:spPr/>
        <p:txBody>
          <a:bodyPr/>
          <a:lstStyle/>
          <a:p>
            <a:fld id="{8DEE4CCE-E124-4EEF-808B-DF88997C2318}" type="slidenum">
              <a:rPr lang="en-US" smtClean="0"/>
              <a:t>5</a:t>
            </a:fld>
            <a:endParaRPr lang="en-US" dirty="0"/>
          </a:p>
        </p:txBody>
      </p:sp>
      <p:sp>
        <p:nvSpPr>
          <p:cNvPr id="5" name="Title 4">
            <a:extLst>
              <a:ext uri="{FF2B5EF4-FFF2-40B4-BE49-F238E27FC236}">
                <a16:creationId xmlns:a16="http://schemas.microsoft.com/office/drawing/2014/main" id="{E2EE0F10-8F19-4334-A018-34C38D09444E}"/>
              </a:ext>
            </a:extLst>
          </p:cNvPr>
          <p:cNvSpPr>
            <a:spLocks noGrp="1"/>
          </p:cNvSpPr>
          <p:nvPr>
            <p:ph type="title"/>
          </p:nvPr>
        </p:nvSpPr>
        <p:spPr/>
        <p:txBody>
          <a:bodyPr/>
          <a:lstStyle/>
          <a:p>
            <a:r>
              <a:rPr lang="en-US" dirty="0">
                <a:solidFill>
                  <a:srgbClr val="005598"/>
                </a:solidFill>
              </a:rPr>
              <a:t>Retirement Realities</a:t>
            </a:r>
            <a:endParaRPr lang="en-US" dirty="0"/>
          </a:p>
        </p:txBody>
      </p:sp>
      <p:grpSp>
        <p:nvGrpSpPr>
          <p:cNvPr id="3" name="Group 2">
            <a:extLst>
              <a:ext uri="{FF2B5EF4-FFF2-40B4-BE49-F238E27FC236}">
                <a16:creationId xmlns:a16="http://schemas.microsoft.com/office/drawing/2014/main" id="{8DAC9238-3570-4352-A531-B46AC1A7B8A6}"/>
              </a:ext>
            </a:extLst>
          </p:cNvPr>
          <p:cNvGrpSpPr/>
          <p:nvPr/>
        </p:nvGrpSpPr>
        <p:grpSpPr>
          <a:xfrm>
            <a:off x="620226" y="2396611"/>
            <a:ext cx="7967925" cy="2525245"/>
            <a:chOff x="620226" y="2396611"/>
            <a:chExt cx="7967925" cy="2525245"/>
          </a:xfrm>
        </p:grpSpPr>
        <p:sp>
          <p:nvSpPr>
            <p:cNvPr id="7" name="TextBox 6">
              <a:extLst>
                <a:ext uri="{FF2B5EF4-FFF2-40B4-BE49-F238E27FC236}">
                  <a16:creationId xmlns:a16="http://schemas.microsoft.com/office/drawing/2014/main" id="{8310B81E-CD2F-43FE-9F5E-47BA29A664FE}"/>
                </a:ext>
              </a:extLst>
            </p:cNvPr>
            <p:cNvSpPr txBox="1"/>
            <p:nvPr/>
          </p:nvSpPr>
          <p:spPr>
            <a:xfrm>
              <a:off x="833929" y="2543568"/>
              <a:ext cx="7754222" cy="2244204"/>
            </a:xfrm>
            <a:prstGeom prst="rect">
              <a:avLst/>
            </a:prstGeom>
            <a:noFill/>
          </p:spPr>
          <p:txBody>
            <a:bodyPr wrap="square" lIns="0" tIns="0" rIns="0" bIns="0" rtlCol="0">
              <a:spAutoFit/>
            </a:bodyPr>
            <a:lstStyle/>
            <a:p>
              <a:pPr>
                <a:lnSpc>
                  <a:spcPts val="3500"/>
                </a:lnSpc>
              </a:pPr>
              <a:r>
                <a:rPr lang="en-US" sz="2800" b="1" dirty="0">
                  <a:solidFill>
                    <a:schemeClr val="tx1">
                      <a:lumMod val="65000"/>
                      <a:lumOff val="35000"/>
                    </a:schemeClr>
                  </a:solidFill>
                  <a:latin typeface="Arial" pitchFamily="34" charset="0"/>
                  <a:cs typeface="Arial" pitchFamily="34" charset="0"/>
                </a:rPr>
                <a:t>What percentage of those who developed </a:t>
              </a:r>
              <a:br>
                <a:rPr lang="en-US" sz="2800" b="1" dirty="0">
                  <a:solidFill>
                    <a:schemeClr val="tx1">
                      <a:lumMod val="65000"/>
                      <a:lumOff val="35000"/>
                    </a:schemeClr>
                  </a:solidFill>
                  <a:latin typeface="Arial" pitchFamily="34" charset="0"/>
                  <a:cs typeface="Arial" pitchFamily="34" charset="0"/>
                </a:rPr>
              </a:br>
              <a:r>
                <a:rPr lang="en-US" sz="2800" b="1" dirty="0">
                  <a:solidFill>
                    <a:schemeClr val="tx1">
                      <a:lumMod val="65000"/>
                      <a:lumOff val="35000"/>
                    </a:schemeClr>
                  </a:solidFill>
                  <a:latin typeface="Arial" pitchFamily="34" charset="0"/>
                  <a:cs typeface="Arial" pitchFamily="34" charset="0"/>
                </a:rPr>
                <a:t>a written retirement income plan know with </a:t>
              </a:r>
              <a:br>
                <a:rPr lang="en-US" sz="2800" b="1" dirty="0">
                  <a:solidFill>
                    <a:schemeClr val="tx1">
                      <a:lumMod val="65000"/>
                      <a:lumOff val="35000"/>
                    </a:schemeClr>
                  </a:solidFill>
                  <a:latin typeface="Arial" pitchFamily="34" charset="0"/>
                  <a:cs typeface="Arial" pitchFamily="34" charset="0"/>
                </a:rPr>
              </a:br>
              <a:r>
                <a:rPr lang="en-US" sz="2800" b="1" dirty="0">
                  <a:solidFill>
                    <a:schemeClr val="tx1">
                      <a:lumMod val="65000"/>
                      <a:lumOff val="35000"/>
                    </a:schemeClr>
                  </a:solidFill>
                  <a:latin typeface="Arial" pitchFamily="34" charset="0"/>
                  <a:cs typeface="Arial" pitchFamily="34" charset="0"/>
                </a:rPr>
                <a:t>a high degree of confidence how much </a:t>
              </a:r>
              <a:br>
                <a:rPr lang="en-US" sz="2800" b="1" dirty="0">
                  <a:solidFill>
                    <a:schemeClr val="tx1">
                      <a:lumMod val="65000"/>
                      <a:lumOff val="35000"/>
                    </a:schemeClr>
                  </a:solidFill>
                  <a:latin typeface="Arial" pitchFamily="34" charset="0"/>
                  <a:cs typeface="Arial" pitchFamily="34" charset="0"/>
                </a:rPr>
              </a:br>
              <a:r>
                <a:rPr lang="en-US" sz="2800" b="1" dirty="0">
                  <a:solidFill>
                    <a:schemeClr val="tx1">
                      <a:lumMod val="65000"/>
                      <a:lumOff val="35000"/>
                    </a:schemeClr>
                  </a:solidFill>
                  <a:latin typeface="Arial" pitchFamily="34" charset="0"/>
                  <a:cs typeface="Arial" pitchFamily="34" charset="0"/>
                </a:rPr>
                <a:t>of their current earned income may be </a:t>
              </a:r>
              <a:br>
                <a:rPr lang="en-US" sz="2800" b="1" dirty="0">
                  <a:solidFill>
                    <a:schemeClr val="tx1">
                      <a:lumMod val="65000"/>
                      <a:lumOff val="35000"/>
                    </a:schemeClr>
                  </a:solidFill>
                  <a:latin typeface="Arial" pitchFamily="34" charset="0"/>
                  <a:cs typeface="Arial" pitchFamily="34" charset="0"/>
                </a:rPr>
              </a:br>
              <a:r>
                <a:rPr lang="en-US" sz="2800" b="1" dirty="0">
                  <a:solidFill>
                    <a:schemeClr val="tx1">
                      <a:lumMod val="65000"/>
                      <a:lumOff val="35000"/>
                    </a:schemeClr>
                  </a:solidFill>
                  <a:latin typeface="Arial" pitchFamily="34" charset="0"/>
                  <a:cs typeface="Arial" pitchFamily="34" charset="0"/>
                </a:rPr>
                <a:t>replaced by Social Security in retirement?</a:t>
              </a:r>
              <a:r>
                <a:rPr lang="en-US" sz="2800" b="1" baseline="30000" dirty="0">
                  <a:solidFill>
                    <a:schemeClr val="tx1">
                      <a:lumMod val="65000"/>
                      <a:lumOff val="35000"/>
                    </a:schemeClr>
                  </a:solidFill>
                  <a:latin typeface="Arial" pitchFamily="34" charset="0"/>
                  <a:cs typeface="Arial" pitchFamily="34" charset="0"/>
                </a:rPr>
                <a:t>1</a:t>
              </a:r>
            </a:p>
          </p:txBody>
        </p:sp>
        <p:grpSp>
          <p:nvGrpSpPr>
            <p:cNvPr id="8" name="Group 7">
              <a:extLst>
                <a:ext uri="{FF2B5EF4-FFF2-40B4-BE49-F238E27FC236}">
                  <a16:creationId xmlns:a16="http://schemas.microsoft.com/office/drawing/2014/main" id="{AF1AA4C8-9039-443D-B07D-BD7B9EC68397}"/>
                </a:ext>
              </a:extLst>
            </p:cNvPr>
            <p:cNvGrpSpPr/>
            <p:nvPr/>
          </p:nvGrpSpPr>
          <p:grpSpPr>
            <a:xfrm>
              <a:off x="620226" y="2396611"/>
              <a:ext cx="7874454" cy="2525245"/>
              <a:chOff x="620226" y="2396612"/>
              <a:chExt cx="7874454" cy="2111377"/>
            </a:xfrm>
          </p:grpSpPr>
          <p:sp>
            <p:nvSpPr>
              <p:cNvPr id="9" name="Left Bracket 8">
                <a:extLst>
                  <a:ext uri="{FF2B5EF4-FFF2-40B4-BE49-F238E27FC236}">
                    <a16:creationId xmlns:a16="http://schemas.microsoft.com/office/drawing/2014/main" id="{56D4BFA3-17DF-4FF8-81BD-9685384B582C}"/>
                  </a:ext>
                </a:extLst>
              </p:cNvPr>
              <p:cNvSpPr/>
              <p:nvPr/>
            </p:nvSpPr>
            <p:spPr>
              <a:xfrm>
                <a:off x="620226" y="2396614"/>
                <a:ext cx="294966" cy="2089272"/>
              </a:xfrm>
              <a:prstGeom prst="leftBracket">
                <a:avLst>
                  <a:gd name="adj" fmla="val 0"/>
                </a:avLst>
              </a:prstGeom>
              <a:ln>
                <a:solidFill>
                  <a:srgbClr val="BDAFA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Left Bracket 11">
                <a:extLst>
                  <a:ext uri="{FF2B5EF4-FFF2-40B4-BE49-F238E27FC236}">
                    <a16:creationId xmlns:a16="http://schemas.microsoft.com/office/drawing/2014/main" id="{A7A3DA5A-F055-4E7E-80AE-A6B193E87C37}"/>
                  </a:ext>
                </a:extLst>
              </p:cNvPr>
              <p:cNvSpPr/>
              <p:nvPr/>
            </p:nvSpPr>
            <p:spPr>
              <a:xfrm rot="10800000">
                <a:off x="8230403" y="2396612"/>
                <a:ext cx="264277" cy="2111377"/>
              </a:xfrm>
              <a:prstGeom prst="leftBracket">
                <a:avLst>
                  <a:gd name="adj" fmla="val 0"/>
                </a:avLst>
              </a:prstGeom>
              <a:ln>
                <a:solidFill>
                  <a:srgbClr val="BDAFA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spTree>
    <p:extLst>
      <p:ext uri="{BB962C8B-B14F-4D97-AF65-F5344CB8AC3E}">
        <p14:creationId xmlns:p14="http://schemas.microsoft.com/office/powerpoint/2010/main" val="2932159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1C57B8-4DBA-497E-B31B-6B41DFAE0ED7}"/>
              </a:ext>
            </a:extLst>
          </p:cNvPr>
          <p:cNvSpPr>
            <a:spLocks noGrp="1"/>
          </p:cNvSpPr>
          <p:nvPr>
            <p:ph sz="quarter" idx="27"/>
          </p:nvPr>
        </p:nvSpPr>
        <p:spPr/>
        <p:txBody>
          <a:bodyPr/>
          <a:lstStyle/>
          <a:p>
            <a:pPr algn="just" fontAlgn="base"/>
            <a:r>
              <a:rPr lang="en-US" sz="1600" b="1" dirty="0">
                <a:solidFill>
                  <a:srgbClr val="005598"/>
                </a:solidFill>
                <a:ea typeface="ＭＳ Ｐゴシック" charset="0"/>
              </a:rPr>
              <a:t>Franklin Income Fund </a:t>
            </a:r>
          </a:p>
          <a:p>
            <a:r>
              <a:rPr lang="en-US" sz="1200" dirty="0">
                <a:solidFill>
                  <a:srgbClr val="000000"/>
                </a:solidFill>
                <a:ea typeface="ＭＳ Ｐゴシック" charset="0"/>
              </a:rPr>
              <a:t>The fund seeks to maximize income, while maintaining prospects for capital appreciation, by investing in a diversified portfolio of stocks and bonds. </a:t>
            </a:r>
          </a:p>
          <a:p>
            <a:pPr>
              <a:spcAft>
                <a:spcPts val="300"/>
              </a:spcAft>
            </a:pPr>
            <a:r>
              <a:rPr lang="en-US" sz="1200" dirty="0">
                <a:solidFill>
                  <a:srgbClr val="000000"/>
                </a:solidFill>
                <a:ea typeface="ＭＳ Ｐゴシック" charset="0"/>
              </a:rPr>
              <a:t>All investments involve risks, including possible loss of principal. The fund’s share price and yield will be affected by interest rate movements. Bond prices generally move in the opposite direction of interest rates. Thus, as the prices of bonds in the fund adjust to a rise in interest rates, the fund’s share price may decline. Changes in the financial strength of a bond issuer or in </a:t>
            </a:r>
            <a:br>
              <a:rPr lang="pl-PL" sz="1200" dirty="0">
                <a:solidFill>
                  <a:srgbClr val="000000"/>
                </a:solidFill>
                <a:ea typeface="ＭＳ Ｐゴシック" charset="0"/>
              </a:rPr>
            </a:br>
            <a:r>
              <a:rPr lang="en-US" sz="1200" dirty="0">
                <a:solidFill>
                  <a:srgbClr val="000000"/>
                </a:solidFill>
                <a:ea typeface="ＭＳ Ｐゴシック" charset="0"/>
              </a:rPr>
              <a:t>a bond’s credit rating may affect its value. The fund’s portfolio includes a substantial portion of higher-yielding, lower-rated corporate bonds because of the relatively higher yields they offer. Floating-rate loans are lower-rated, higher-yielding instruments, which are subject to increased risk of default and can potentially result in loss of principal. These securities carry </a:t>
            </a:r>
            <a:br>
              <a:rPr lang="pl-PL" sz="1200" dirty="0">
                <a:solidFill>
                  <a:srgbClr val="000000"/>
                </a:solidFill>
                <a:ea typeface="ＭＳ Ｐゴシック" charset="0"/>
              </a:rPr>
            </a:br>
            <a:r>
              <a:rPr lang="en-US" sz="1200" dirty="0">
                <a:solidFill>
                  <a:srgbClr val="000000"/>
                </a:solidFill>
                <a:ea typeface="ＭＳ Ｐゴシック" charset="0"/>
              </a:rPr>
              <a:t>a greater degree of credit risk relative to investment-grade securities. Stock prices fluctuate, sometimes rapidly and dramatically, due to factors affecting individual companies, particular industries or sectors, or general market conditions. These and other risk considerations are discussed in the fund’s prospectus.</a:t>
            </a:r>
            <a:endParaRPr lang="en-US" sz="1100" b="1" dirty="0">
              <a:solidFill>
                <a:srgbClr val="000000"/>
              </a:solidFill>
              <a:ea typeface="ＭＳ Ｐゴシック" charset="0"/>
            </a:endParaRPr>
          </a:p>
        </p:txBody>
      </p:sp>
      <p:sp>
        <p:nvSpPr>
          <p:cNvPr id="4" name="Slide Number Placeholder 3">
            <a:extLst>
              <a:ext uri="{FF2B5EF4-FFF2-40B4-BE49-F238E27FC236}">
                <a16:creationId xmlns:a16="http://schemas.microsoft.com/office/drawing/2014/main" id="{E621A015-A9B2-4E41-841C-AD7ACF2704C1}"/>
              </a:ext>
            </a:extLst>
          </p:cNvPr>
          <p:cNvSpPr>
            <a:spLocks noGrp="1"/>
          </p:cNvSpPr>
          <p:nvPr>
            <p:ph type="sldNum" sz="quarter" idx="10"/>
          </p:nvPr>
        </p:nvSpPr>
        <p:spPr/>
        <p:txBody>
          <a:bodyPr/>
          <a:lstStyle/>
          <a:p>
            <a:fld id="{8DEE4CCE-E124-4EEF-808B-DF88997C2318}" type="slidenum">
              <a:rPr lang="en-US" smtClean="0"/>
              <a:t>59</a:t>
            </a:fld>
            <a:endParaRPr lang="en-US" dirty="0"/>
          </a:p>
        </p:txBody>
      </p:sp>
      <p:sp>
        <p:nvSpPr>
          <p:cNvPr id="5" name="Title 4">
            <a:extLst>
              <a:ext uri="{FF2B5EF4-FFF2-40B4-BE49-F238E27FC236}">
                <a16:creationId xmlns:a16="http://schemas.microsoft.com/office/drawing/2014/main" id="{FBD8AA74-0A40-4A66-8D3E-7397110E693D}"/>
              </a:ext>
            </a:extLst>
          </p:cNvPr>
          <p:cNvSpPr>
            <a:spLocks noGrp="1"/>
          </p:cNvSpPr>
          <p:nvPr>
            <p:ph type="title"/>
          </p:nvPr>
        </p:nvSpPr>
        <p:spPr/>
        <p:txBody>
          <a:bodyPr/>
          <a:lstStyle/>
          <a:p>
            <a:r>
              <a:rPr kumimoji="1" lang="en-US" kern="0" dirty="0">
                <a:solidFill>
                  <a:srgbClr val="005598"/>
                </a:solidFill>
                <a:ea typeface="Geneva" pitchFamily="80" charset="-128"/>
                <a:cs typeface="Geneva" pitchFamily="80" charset="-128"/>
              </a:rPr>
              <a:t>Fund Descriptions and Risks</a:t>
            </a:r>
          </a:p>
        </p:txBody>
      </p:sp>
    </p:spTree>
    <p:extLst>
      <p:ext uri="{BB962C8B-B14F-4D97-AF65-F5344CB8AC3E}">
        <p14:creationId xmlns:p14="http://schemas.microsoft.com/office/powerpoint/2010/main" val="1356448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2157CF-EC36-4AC3-860F-3D0576A1825F}"/>
              </a:ext>
            </a:extLst>
          </p:cNvPr>
          <p:cNvSpPr>
            <a:spLocks noGrp="1"/>
          </p:cNvSpPr>
          <p:nvPr>
            <p:ph type="body" sz="quarter" idx="26"/>
          </p:nvPr>
        </p:nvSpPr>
        <p:spPr>
          <a:xfrm>
            <a:off x="274320" y="6338352"/>
            <a:ext cx="8595360" cy="153888"/>
          </a:xfrm>
        </p:spPr>
        <p:txBody>
          <a:bodyPr/>
          <a:lstStyle/>
          <a:p>
            <a:r>
              <a:rPr lang="en-US" dirty="0">
                <a:ea typeface="ヒラギノ角ゴ Pro W3" pitchFamily="37" charset="-128"/>
              </a:rPr>
              <a:t>1. Investments involve risks, including possible loss of principal. Generally, investments offering potential for higher return are accompanied by a higher degree of risk.</a:t>
            </a:r>
          </a:p>
        </p:txBody>
      </p:sp>
      <p:sp>
        <p:nvSpPr>
          <p:cNvPr id="4" name="Slide Number Placeholder 3">
            <a:extLst>
              <a:ext uri="{FF2B5EF4-FFF2-40B4-BE49-F238E27FC236}">
                <a16:creationId xmlns:a16="http://schemas.microsoft.com/office/drawing/2014/main" id="{03137B6F-31A7-449F-9A35-9F5C3DA462A7}"/>
              </a:ext>
            </a:extLst>
          </p:cNvPr>
          <p:cNvSpPr>
            <a:spLocks noGrp="1"/>
          </p:cNvSpPr>
          <p:nvPr>
            <p:ph type="sldNum" sz="quarter" idx="10"/>
          </p:nvPr>
        </p:nvSpPr>
        <p:spPr/>
        <p:txBody>
          <a:bodyPr/>
          <a:lstStyle/>
          <a:p>
            <a:fld id="{8DEE4CCE-E124-4EEF-808B-DF88997C2318}" type="slidenum">
              <a:rPr lang="en-US" smtClean="0"/>
              <a:t>60</a:t>
            </a:fld>
            <a:endParaRPr lang="en-US" dirty="0"/>
          </a:p>
        </p:txBody>
      </p:sp>
      <p:sp>
        <p:nvSpPr>
          <p:cNvPr id="5" name="Title 4">
            <a:extLst>
              <a:ext uri="{FF2B5EF4-FFF2-40B4-BE49-F238E27FC236}">
                <a16:creationId xmlns:a16="http://schemas.microsoft.com/office/drawing/2014/main" id="{BC49F54C-2CBF-4641-9028-7409A9C07585}"/>
              </a:ext>
            </a:extLst>
          </p:cNvPr>
          <p:cNvSpPr>
            <a:spLocks noGrp="1"/>
          </p:cNvSpPr>
          <p:nvPr>
            <p:ph type="title"/>
          </p:nvPr>
        </p:nvSpPr>
        <p:spPr/>
        <p:txBody>
          <a:bodyPr/>
          <a:lstStyle/>
          <a:p>
            <a:r>
              <a:rPr lang="en-US" dirty="0">
                <a:solidFill>
                  <a:srgbClr val="005598"/>
                </a:solidFill>
              </a:rPr>
              <a:t>A Wide Range of Investment Options</a:t>
            </a:r>
            <a:br>
              <a:rPr lang="en-US" dirty="0">
                <a:solidFill>
                  <a:srgbClr val="005598"/>
                </a:solidFill>
              </a:rPr>
            </a:br>
            <a:endParaRPr lang="en-US" dirty="0"/>
          </a:p>
        </p:txBody>
      </p:sp>
      <p:sp>
        <p:nvSpPr>
          <p:cNvPr id="6" name="Text Placeholder 5">
            <a:extLst>
              <a:ext uri="{FF2B5EF4-FFF2-40B4-BE49-F238E27FC236}">
                <a16:creationId xmlns:a16="http://schemas.microsoft.com/office/drawing/2014/main" id="{90E575CB-CBCB-45F3-9CE6-9121AFB1F5B8}"/>
              </a:ext>
            </a:extLst>
          </p:cNvPr>
          <p:cNvSpPr>
            <a:spLocks noGrp="1"/>
          </p:cNvSpPr>
          <p:nvPr>
            <p:ph type="body" sz="quarter" idx="31"/>
          </p:nvPr>
        </p:nvSpPr>
        <p:spPr/>
        <p:txBody>
          <a:bodyPr/>
          <a:lstStyle/>
          <a:p>
            <a:r>
              <a:rPr lang="en-US" dirty="0"/>
              <a:t>Investment Leadership Through the Decades</a:t>
            </a:r>
            <a:r>
              <a:rPr lang="en-US" baseline="30000" dirty="0"/>
              <a:t>1</a:t>
            </a:r>
          </a:p>
          <a:p>
            <a:endParaRPr lang="en-US" dirty="0"/>
          </a:p>
        </p:txBody>
      </p:sp>
      <p:grpSp>
        <p:nvGrpSpPr>
          <p:cNvPr id="7" name="Group 6">
            <a:extLst>
              <a:ext uri="{FF2B5EF4-FFF2-40B4-BE49-F238E27FC236}">
                <a16:creationId xmlns:a16="http://schemas.microsoft.com/office/drawing/2014/main" id="{3C329C00-D0A3-48DA-A860-B3F93566FD2E}"/>
              </a:ext>
            </a:extLst>
          </p:cNvPr>
          <p:cNvGrpSpPr/>
          <p:nvPr/>
        </p:nvGrpSpPr>
        <p:grpSpPr>
          <a:xfrm>
            <a:off x="149628" y="3633210"/>
            <a:ext cx="8874252" cy="1797163"/>
            <a:chOff x="154420" y="6537325"/>
            <a:chExt cx="8874252" cy="1797163"/>
          </a:xfrm>
        </p:grpSpPr>
        <p:grpSp>
          <p:nvGrpSpPr>
            <p:cNvPr id="8" name="1948 Franklin Income Fund">
              <a:extLst>
                <a:ext uri="{FF2B5EF4-FFF2-40B4-BE49-F238E27FC236}">
                  <a16:creationId xmlns:a16="http://schemas.microsoft.com/office/drawing/2014/main" id="{67C9909F-2695-47A0-99AB-0E89ED94E032}"/>
                </a:ext>
              </a:extLst>
            </p:cNvPr>
            <p:cNvGrpSpPr/>
            <p:nvPr/>
          </p:nvGrpSpPr>
          <p:grpSpPr>
            <a:xfrm>
              <a:off x="7812222" y="6856817"/>
              <a:ext cx="1114939" cy="1392382"/>
              <a:chOff x="3866636" y="3197774"/>
              <a:chExt cx="1114939" cy="1392382"/>
            </a:xfrm>
          </p:grpSpPr>
          <p:cxnSp>
            <p:nvCxnSpPr>
              <p:cNvPr id="34" name="Straight Connector 33">
                <a:extLst>
                  <a:ext uri="{FF2B5EF4-FFF2-40B4-BE49-F238E27FC236}">
                    <a16:creationId xmlns:a16="http://schemas.microsoft.com/office/drawing/2014/main" id="{17828A41-FA38-450D-9A84-D901E702EE67}"/>
                  </a:ext>
                </a:extLst>
              </p:cNvPr>
              <p:cNvCxnSpPr/>
              <p:nvPr/>
            </p:nvCxnSpPr>
            <p:spPr bwMode="auto">
              <a:xfrm flipV="1">
                <a:off x="3866636" y="3197774"/>
                <a:ext cx="0" cy="1392382"/>
              </a:xfrm>
              <a:prstGeom prst="line">
                <a:avLst/>
              </a:prstGeom>
              <a:solidFill>
                <a:srgbClr val="005598"/>
              </a:solidFill>
              <a:ln w="9525" cap="flat" cmpd="sng" algn="ctr">
                <a:solidFill>
                  <a:srgbClr val="FFFFFF">
                    <a:lumMod val="75000"/>
                  </a:srgbClr>
                </a:solidFill>
                <a:prstDash val="solid"/>
                <a:round/>
                <a:headEnd type="none" w="med" len="med"/>
                <a:tailEnd type="none" w="med" len="med"/>
              </a:ln>
              <a:effectLst/>
            </p:spPr>
          </p:cxnSp>
          <p:sp>
            <p:nvSpPr>
              <p:cNvPr id="35" name="TextBox 34">
                <a:extLst>
                  <a:ext uri="{FF2B5EF4-FFF2-40B4-BE49-F238E27FC236}">
                    <a16:creationId xmlns:a16="http://schemas.microsoft.com/office/drawing/2014/main" id="{7D32D51B-F1E6-457F-A6CA-DDF991B1F812}"/>
                  </a:ext>
                </a:extLst>
              </p:cNvPr>
              <p:cNvSpPr txBox="1"/>
              <p:nvPr/>
            </p:nvSpPr>
            <p:spPr>
              <a:xfrm>
                <a:off x="3906863" y="3505894"/>
                <a:ext cx="1074712" cy="7386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4FA6"/>
                    </a:solidFill>
                    <a:effectLst/>
                    <a:uLnTx/>
                    <a:uFillTx/>
                  </a:rPr>
                  <a:t>Franklin Income Fund</a:t>
                </a:r>
              </a:p>
            </p:txBody>
          </p:sp>
        </p:grpSp>
        <p:grpSp>
          <p:nvGrpSpPr>
            <p:cNvPr id="9" name="1949 Mutual Shares">
              <a:extLst>
                <a:ext uri="{FF2B5EF4-FFF2-40B4-BE49-F238E27FC236}">
                  <a16:creationId xmlns:a16="http://schemas.microsoft.com/office/drawing/2014/main" id="{49476DEE-2760-4544-9923-9A2FCB7AF4CA}"/>
                </a:ext>
              </a:extLst>
            </p:cNvPr>
            <p:cNvGrpSpPr/>
            <p:nvPr/>
          </p:nvGrpSpPr>
          <p:grpSpPr>
            <a:xfrm>
              <a:off x="6538202" y="6856817"/>
              <a:ext cx="1105885" cy="1392382"/>
              <a:chOff x="3875690" y="3197774"/>
              <a:chExt cx="1105885" cy="1392382"/>
            </a:xfrm>
          </p:grpSpPr>
          <p:cxnSp>
            <p:nvCxnSpPr>
              <p:cNvPr id="32" name="Straight Connector 31">
                <a:extLst>
                  <a:ext uri="{FF2B5EF4-FFF2-40B4-BE49-F238E27FC236}">
                    <a16:creationId xmlns:a16="http://schemas.microsoft.com/office/drawing/2014/main" id="{34DD56B7-3D3A-4DA2-A617-FD15B68A38F2}"/>
                  </a:ext>
                </a:extLst>
              </p:cNvPr>
              <p:cNvCxnSpPr/>
              <p:nvPr/>
            </p:nvCxnSpPr>
            <p:spPr bwMode="auto">
              <a:xfrm flipV="1">
                <a:off x="3875690" y="3197774"/>
                <a:ext cx="0" cy="1392382"/>
              </a:xfrm>
              <a:prstGeom prst="line">
                <a:avLst/>
              </a:prstGeom>
              <a:solidFill>
                <a:srgbClr val="005598"/>
              </a:solidFill>
              <a:ln w="9525" cap="flat" cmpd="sng" algn="ctr">
                <a:solidFill>
                  <a:srgbClr val="FFFFFF">
                    <a:lumMod val="75000"/>
                  </a:srgbClr>
                </a:solidFill>
                <a:prstDash val="solid"/>
                <a:round/>
                <a:headEnd type="none" w="med" len="med"/>
                <a:tailEnd type="none" w="med" len="med"/>
              </a:ln>
              <a:effectLst/>
            </p:spPr>
          </p:cxnSp>
          <p:sp>
            <p:nvSpPr>
              <p:cNvPr id="33" name="TextBox 32">
                <a:extLst>
                  <a:ext uri="{FF2B5EF4-FFF2-40B4-BE49-F238E27FC236}">
                    <a16:creationId xmlns:a16="http://schemas.microsoft.com/office/drawing/2014/main" id="{C55449BD-5FA0-4EF9-BDF8-9513AE1D069E}"/>
                  </a:ext>
                </a:extLst>
              </p:cNvPr>
              <p:cNvSpPr txBox="1"/>
              <p:nvPr/>
            </p:nvSpPr>
            <p:spPr>
              <a:xfrm>
                <a:off x="3906863" y="3505894"/>
                <a:ext cx="1074712" cy="95410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4FA6"/>
                    </a:solidFill>
                    <a:effectLst/>
                    <a:uLnTx/>
                    <a:uFillTx/>
                  </a:rPr>
                  <a:t>Franklin Mutual</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4FA6"/>
                    </a:solidFill>
                    <a:effectLst/>
                    <a:uLnTx/>
                    <a:uFillTx/>
                  </a:rPr>
                  <a:t>Shares Fund</a:t>
                </a:r>
              </a:p>
            </p:txBody>
          </p:sp>
        </p:grpSp>
        <p:grpSp>
          <p:nvGrpSpPr>
            <p:cNvPr id="10" name="1954 Templeton Growth">
              <a:extLst>
                <a:ext uri="{FF2B5EF4-FFF2-40B4-BE49-F238E27FC236}">
                  <a16:creationId xmlns:a16="http://schemas.microsoft.com/office/drawing/2014/main" id="{430E957A-7B69-4C35-A8A2-4D25EAB3FD7B}"/>
                </a:ext>
              </a:extLst>
            </p:cNvPr>
            <p:cNvGrpSpPr/>
            <p:nvPr/>
          </p:nvGrpSpPr>
          <p:grpSpPr>
            <a:xfrm>
              <a:off x="5262357" y="6856817"/>
              <a:ext cx="1113007" cy="1392382"/>
              <a:chOff x="3875690" y="3197774"/>
              <a:chExt cx="1113007" cy="1392382"/>
            </a:xfrm>
          </p:grpSpPr>
          <p:cxnSp>
            <p:nvCxnSpPr>
              <p:cNvPr id="30" name="Straight Connector 29">
                <a:extLst>
                  <a:ext uri="{FF2B5EF4-FFF2-40B4-BE49-F238E27FC236}">
                    <a16:creationId xmlns:a16="http://schemas.microsoft.com/office/drawing/2014/main" id="{D32853F2-CB4B-4076-A1B4-47DA5ECBA648}"/>
                  </a:ext>
                </a:extLst>
              </p:cNvPr>
              <p:cNvCxnSpPr/>
              <p:nvPr/>
            </p:nvCxnSpPr>
            <p:spPr bwMode="auto">
              <a:xfrm flipV="1">
                <a:off x="3875690" y="3197774"/>
                <a:ext cx="0" cy="1392382"/>
              </a:xfrm>
              <a:prstGeom prst="line">
                <a:avLst/>
              </a:prstGeom>
              <a:solidFill>
                <a:srgbClr val="005598"/>
              </a:solidFill>
              <a:ln w="9525" cap="flat" cmpd="sng" algn="ctr">
                <a:solidFill>
                  <a:srgbClr val="FFFFFF">
                    <a:lumMod val="75000"/>
                  </a:srgbClr>
                </a:solidFill>
                <a:prstDash val="solid"/>
                <a:round/>
                <a:headEnd type="none" w="med" len="med"/>
                <a:tailEnd type="none" w="med" len="med"/>
              </a:ln>
              <a:effectLst/>
            </p:spPr>
          </p:cxnSp>
          <p:sp>
            <p:nvSpPr>
              <p:cNvPr id="31" name="TextBox 30">
                <a:extLst>
                  <a:ext uri="{FF2B5EF4-FFF2-40B4-BE49-F238E27FC236}">
                    <a16:creationId xmlns:a16="http://schemas.microsoft.com/office/drawing/2014/main" id="{5A151144-0AD7-448B-812D-119F78C06DAA}"/>
                  </a:ext>
                </a:extLst>
              </p:cNvPr>
              <p:cNvSpPr txBox="1"/>
              <p:nvPr/>
            </p:nvSpPr>
            <p:spPr>
              <a:xfrm>
                <a:off x="3906863" y="3505894"/>
                <a:ext cx="1081834" cy="7386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4FA6"/>
                    </a:solidFill>
                    <a:effectLst/>
                    <a:uLnTx/>
                    <a:uFillTx/>
                  </a:rPr>
                  <a:t>Templeton Growth Fund</a:t>
                </a:r>
              </a:p>
            </p:txBody>
          </p:sp>
        </p:grpSp>
        <p:sp>
          <p:nvSpPr>
            <p:cNvPr id="11" name="1948">
              <a:extLst>
                <a:ext uri="{FF2B5EF4-FFF2-40B4-BE49-F238E27FC236}">
                  <a16:creationId xmlns:a16="http://schemas.microsoft.com/office/drawing/2014/main" id="{9D14D38A-F5EB-40FF-BFF5-18EDB20A57B0}"/>
                </a:ext>
              </a:extLst>
            </p:cNvPr>
            <p:cNvSpPr/>
            <p:nvPr/>
          </p:nvSpPr>
          <p:spPr bwMode="auto">
            <a:xfrm>
              <a:off x="7812520" y="6537325"/>
              <a:ext cx="1216152" cy="394855"/>
            </a:xfrm>
            <a:prstGeom prst="rect">
              <a:avLst/>
            </a:prstGeom>
            <a:solidFill>
              <a:srgbClr val="D1D1D1"/>
            </a:solidFill>
            <a:ln w="9525" cap="flat" cmpd="sng" algn="ctr">
              <a:solidFill>
                <a:srgbClr val="FFFFFF">
                  <a:lumMod val="7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FFFF"/>
                  </a:solidFill>
                  <a:effectLst/>
                  <a:uLnTx/>
                  <a:uFillTx/>
                </a:rPr>
                <a:t>1948</a:t>
              </a:r>
            </a:p>
          </p:txBody>
        </p:sp>
        <p:sp>
          <p:nvSpPr>
            <p:cNvPr id="12" name="1949">
              <a:extLst>
                <a:ext uri="{FF2B5EF4-FFF2-40B4-BE49-F238E27FC236}">
                  <a16:creationId xmlns:a16="http://schemas.microsoft.com/office/drawing/2014/main" id="{BD464AFF-E434-4907-9730-327FC0249817}"/>
                </a:ext>
              </a:extLst>
            </p:cNvPr>
            <p:cNvSpPr/>
            <p:nvPr/>
          </p:nvSpPr>
          <p:spPr bwMode="auto">
            <a:xfrm>
              <a:off x="6536170" y="6537325"/>
              <a:ext cx="1216152" cy="394855"/>
            </a:xfrm>
            <a:prstGeom prst="rect">
              <a:avLst/>
            </a:prstGeom>
            <a:solidFill>
              <a:srgbClr val="D1D1D1"/>
            </a:solidFill>
            <a:ln w="9525" cap="flat" cmpd="sng" algn="ctr">
              <a:solidFill>
                <a:srgbClr val="FFFFFF">
                  <a:lumMod val="7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FFFF"/>
                  </a:solidFill>
                  <a:effectLst/>
                  <a:uLnTx/>
                  <a:uFillTx/>
                </a:rPr>
                <a:t>1949</a:t>
              </a:r>
            </a:p>
          </p:txBody>
        </p:sp>
        <p:sp>
          <p:nvSpPr>
            <p:cNvPr id="13" name="1954">
              <a:extLst>
                <a:ext uri="{FF2B5EF4-FFF2-40B4-BE49-F238E27FC236}">
                  <a16:creationId xmlns:a16="http://schemas.microsoft.com/office/drawing/2014/main" id="{B25BCACB-7B5B-44A4-AEF1-22B7E367D265}"/>
                </a:ext>
              </a:extLst>
            </p:cNvPr>
            <p:cNvSpPr/>
            <p:nvPr/>
          </p:nvSpPr>
          <p:spPr bwMode="auto">
            <a:xfrm>
              <a:off x="5259820" y="6537325"/>
              <a:ext cx="1216152" cy="394855"/>
            </a:xfrm>
            <a:prstGeom prst="rect">
              <a:avLst/>
            </a:prstGeom>
            <a:solidFill>
              <a:srgbClr val="D1D1D1"/>
            </a:solidFill>
            <a:ln w="9525" cap="flat" cmpd="sng" algn="ctr">
              <a:solidFill>
                <a:srgbClr val="FFFFFF">
                  <a:lumMod val="7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FFFF"/>
                  </a:solidFill>
                  <a:effectLst/>
                  <a:uLnTx/>
                  <a:uFillTx/>
                </a:rPr>
                <a:t>1954</a:t>
              </a:r>
            </a:p>
          </p:txBody>
        </p:sp>
        <p:grpSp>
          <p:nvGrpSpPr>
            <p:cNvPr id="14" name="1969 Franklin High Income fund">
              <a:extLst>
                <a:ext uri="{FF2B5EF4-FFF2-40B4-BE49-F238E27FC236}">
                  <a16:creationId xmlns:a16="http://schemas.microsoft.com/office/drawing/2014/main" id="{9358F4E9-05CF-4B49-B460-3178E6721CDA}"/>
                </a:ext>
              </a:extLst>
            </p:cNvPr>
            <p:cNvGrpSpPr/>
            <p:nvPr/>
          </p:nvGrpSpPr>
          <p:grpSpPr>
            <a:xfrm>
              <a:off x="3983871" y="6856817"/>
              <a:ext cx="1216779" cy="1392382"/>
              <a:chOff x="3875690" y="3197774"/>
              <a:chExt cx="1216779" cy="1392382"/>
            </a:xfrm>
          </p:grpSpPr>
          <p:cxnSp>
            <p:nvCxnSpPr>
              <p:cNvPr id="28" name="Straight Connector 27">
                <a:extLst>
                  <a:ext uri="{FF2B5EF4-FFF2-40B4-BE49-F238E27FC236}">
                    <a16:creationId xmlns:a16="http://schemas.microsoft.com/office/drawing/2014/main" id="{EEFD1446-C8B9-47F2-9E15-5741B86C8818}"/>
                  </a:ext>
                </a:extLst>
              </p:cNvPr>
              <p:cNvCxnSpPr/>
              <p:nvPr/>
            </p:nvCxnSpPr>
            <p:spPr bwMode="auto">
              <a:xfrm flipV="1">
                <a:off x="3875690" y="3197774"/>
                <a:ext cx="0" cy="1392382"/>
              </a:xfrm>
              <a:prstGeom prst="line">
                <a:avLst/>
              </a:prstGeom>
              <a:solidFill>
                <a:srgbClr val="005598"/>
              </a:solidFill>
              <a:ln w="9525" cap="flat" cmpd="sng" algn="ctr">
                <a:solidFill>
                  <a:srgbClr val="FFFFFF">
                    <a:lumMod val="75000"/>
                  </a:srgbClr>
                </a:solidFill>
                <a:prstDash val="solid"/>
                <a:round/>
                <a:headEnd type="none" w="med" len="med"/>
                <a:tailEnd type="none" w="med" len="med"/>
              </a:ln>
              <a:effectLst/>
            </p:spPr>
          </p:cxnSp>
          <p:sp>
            <p:nvSpPr>
              <p:cNvPr id="29" name="TextBox 28">
                <a:extLst>
                  <a:ext uri="{FF2B5EF4-FFF2-40B4-BE49-F238E27FC236}">
                    <a16:creationId xmlns:a16="http://schemas.microsoft.com/office/drawing/2014/main" id="{49BD52FF-008D-46E7-B0E1-8C23B54B6F0F}"/>
                  </a:ext>
                </a:extLst>
              </p:cNvPr>
              <p:cNvSpPr txBox="1"/>
              <p:nvPr/>
            </p:nvSpPr>
            <p:spPr>
              <a:xfrm>
                <a:off x="3906863" y="3505894"/>
                <a:ext cx="1185606" cy="95410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4FA6"/>
                    </a:solidFill>
                    <a:effectLst/>
                    <a:uLnTx/>
                    <a:uFillTx/>
                  </a:rPr>
                  <a:t>Franklin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4FA6"/>
                    </a:solidFill>
                    <a:effectLst/>
                    <a:uLnTx/>
                    <a:uFillTx/>
                  </a:rPr>
                  <a:t>High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4FA6"/>
                    </a:solidFill>
                    <a:effectLst/>
                    <a:uLnTx/>
                    <a:uFillTx/>
                  </a:rPr>
                  <a:t>Income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4FA6"/>
                    </a:solidFill>
                    <a:effectLst/>
                    <a:uLnTx/>
                    <a:uFillTx/>
                  </a:rPr>
                  <a:t>Fund</a:t>
                </a:r>
              </a:p>
            </p:txBody>
          </p:sp>
        </p:grpSp>
        <p:sp>
          <p:nvSpPr>
            <p:cNvPr id="15" name="1969">
              <a:extLst>
                <a:ext uri="{FF2B5EF4-FFF2-40B4-BE49-F238E27FC236}">
                  <a16:creationId xmlns:a16="http://schemas.microsoft.com/office/drawing/2014/main" id="{9AE9BA39-D952-4EBB-805A-95E759247689}"/>
                </a:ext>
              </a:extLst>
            </p:cNvPr>
            <p:cNvSpPr/>
            <p:nvPr/>
          </p:nvSpPr>
          <p:spPr bwMode="auto">
            <a:xfrm>
              <a:off x="3983470" y="6537325"/>
              <a:ext cx="1216152" cy="394855"/>
            </a:xfrm>
            <a:prstGeom prst="rect">
              <a:avLst/>
            </a:prstGeom>
            <a:solidFill>
              <a:srgbClr val="D1D1D1"/>
            </a:solidFill>
            <a:ln w="9525" cap="flat" cmpd="sng" algn="ctr">
              <a:solidFill>
                <a:srgbClr val="FFFFFF">
                  <a:lumMod val="7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FFFF"/>
                  </a:solidFill>
                  <a:effectLst/>
                  <a:uLnTx/>
                  <a:uFillTx/>
                </a:rPr>
                <a:t>1969</a:t>
              </a:r>
            </a:p>
          </p:txBody>
        </p:sp>
        <p:grpSp>
          <p:nvGrpSpPr>
            <p:cNvPr id="16" name="1970 Franklin US Gov. Sec. Fund">
              <a:extLst>
                <a:ext uri="{FF2B5EF4-FFF2-40B4-BE49-F238E27FC236}">
                  <a16:creationId xmlns:a16="http://schemas.microsoft.com/office/drawing/2014/main" id="{777D6ED8-F020-4920-817F-3FE0DB4FAD7C}"/>
                </a:ext>
              </a:extLst>
            </p:cNvPr>
            <p:cNvGrpSpPr/>
            <p:nvPr/>
          </p:nvGrpSpPr>
          <p:grpSpPr>
            <a:xfrm>
              <a:off x="2712014" y="6856817"/>
              <a:ext cx="1309283" cy="1392382"/>
              <a:chOff x="3871163" y="3197774"/>
              <a:chExt cx="1309283" cy="1392382"/>
            </a:xfrm>
          </p:grpSpPr>
          <p:cxnSp>
            <p:nvCxnSpPr>
              <p:cNvPr id="26" name="Straight Connector 25">
                <a:extLst>
                  <a:ext uri="{FF2B5EF4-FFF2-40B4-BE49-F238E27FC236}">
                    <a16:creationId xmlns:a16="http://schemas.microsoft.com/office/drawing/2014/main" id="{E98E3341-7416-477F-9CA7-381167303258}"/>
                  </a:ext>
                </a:extLst>
              </p:cNvPr>
              <p:cNvCxnSpPr/>
              <p:nvPr/>
            </p:nvCxnSpPr>
            <p:spPr bwMode="auto">
              <a:xfrm flipV="1">
                <a:off x="3871163" y="3197774"/>
                <a:ext cx="0" cy="1392382"/>
              </a:xfrm>
              <a:prstGeom prst="line">
                <a:avLst/>
              </a:prstGeom>
              <a:solidFill>
                <a:srgbClr val="005598"/>
              </a:solidFill>
              <a:ln w="9525" cap="flat" cmpd="sng" algn="ctr">
                <a:solidFill>
                  <a:srgbClr val="FFFFFF">
                    <a:lumMod val="75000"/>
                  </a:srgbClr>
                </a:solidFill>
                <a:prstDash val="solid"/>
                <a:round/>
                <a:headEnd type="none" w="med" len="med"/>
                <a:tailEnd type="none" w="med" len="med"/>
              </a:ln>
              <a:effectLst/>
            </p:spPr>
          </p:cxnSp>
          <p:sp>
            <p:nvSpPr>
              <p:cNvPr id="27" name="TextBox 26">
                <a:extLst>
                  <a:ext uri="{FF2B5EF4-FFF2-40B4-BE49-F238E27FC236}">
                    <a16:creationId xmlns:a16="http://schemas.microsoft.com/office/drawing/2014/main" id="{01D067B4-7567-4B9F-900A-5388AF852072}"/>
                  </a:ext>
                </a:extLst>
              </p:cNvPr>
              <p:cNvSpPr txBox="1"/>
              <p:nvPr/>
            </p:nvSpPr>
            <p:spPr>
              <a:xfrm>
                <a:off x="3897337" y="3505894"/>
                <a:ext cx="1283109" cy="95410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4FA6"/>
                    </a:solidFill>
                    <a:effectLst/>
                    <a:uLnTx/>
                    <a:uFillTx/>
                  </a:rPr>
                  <a:t>Franklin U.S. Government Securities </a:t>
                </a:r>
                <a:br>
                  <a:rPr kumimoji="0" lang="en-US" sz="1400" b="1" i="0" u="none" strike="noStrike" kern="0" cap="none" spc="0" normalizeH="0" baseline="0" noProof="0" dirty="0">
                    <a:ln>
                      <a:noFill/>
                    </a:ln>
                    <a:solidFill>
                      <a:srgbClr val="004FA6"/>
                    </a:solidFill>
                    <a:effectLst/>
                    <a:uLnTx/>
                    <a:uFillTx/>
                  </a:rPr>
                </a:br>
                <a:r>
                  <a:rPr kumimoji="0" lang="en-US" sz="1400" b="1" i="0" u="none" strike="noStrike" kern="0" cap="none" spc="0" normalizeH="0" baseline="0" noProof="0" dirty="0">
                    <a:ln>
                      <a:noFill/>
                    </a:ln>
                    <a:solidFill>
                      <a:srgbClr val="004FA6"/>
                    </a:solidFill>
                    <a:effectLst/>
                    <a:uLnTx/>
                    <a:uFillTx/>
                  </a:rPr>
                  <a:t>Fund</a:t>
                </a:r>
              </a:p>
            </p:txBody>
          </p:sp>
        </p:grpSp>
        <p:sp>
          <p:nvSpPr>
            <p:cNvPr id="17" name="1970">
              <a:extLst>
                <a:ext uri="{FF2B5EF4-FFF2-40B4-BE49-F238E27FC236}">
                  <a16:creationId xmlns:a16="http://schemas.microsoft.com/office/drawing/2014/main" id="{3842E9B5-6AE3-4AF7-B261-B4622774120D}"/>
                </a:ext>
              </a:extLst>
            </p:cNvPr>
            <p:cNvSpPr/>
            <p:nvPr/>
          </p:nvSpPr>
          <p:spPr bwMode="auto">
            <a:xfrm>
              <a:off x="2707120" y="6537325"/>
              <a:ext cx="1216152" cy="394855"/>
            </a:xfrm>
            <a:prstGeom prst="rect">
              <a:avLst/>
            </a:prstGeom>
            <a:solidFill>
              <a:srgbClr val="D1D1D1"/>
            </a:solidFill>
            <a:ln w="9525" cap="flat" cmpd="sng" algn="ctr">
              <a:solidFill>
                <a:srgbClr val="FFFFFF">
                  <a:lumMod val="7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FFFF"/>
                  </a:solidFill>
                  <a:effectLst/>
                  <a:uLnTx/>
                  <a:uFillTx/>
                </a:rPr>
                <a:t>1970</a:t>
              </a:r>
            </a:p>
          </p:txBody>
        </p:sp>
        <p:grpSp>
          <p:nvGrpSpPr>
            <p:cNvPr id="18" name="1981">
              <a:extLst>
                <a:ext uri="{FF2B5EF4-FFF2-40B4-BE49-F238E27FC236}">
                  <a16:creationId xmlns:a16="http://schemas.microsoft.com/office/drawing/2014/main" id="{2503A0E3-B5BC-4277-9262-4E3FC5FEEA87}"/>
                </a:ext>
              </a:extLst>
            </p:cNvPr>
            <p:cNvGrpSpPr/>
            <p:nvPr/>
          </p:nvGrpSpPr>
          <p:grpSpPr>
            <a:xfrm>
              <a:off x="1432863" y="6856817"/>
              <a:ext cx="1309283" cy="1477671"/>
              <a:chOff x="3871163" y="3197774"/>
              <a:chExt cx="1309283" cy="1477671"/>
            </a:xfrm>
          </p:grpSpPr>
          <p:cxnSp>
            <p:nvCxnSpPr>
              <p:cNvPr id="24" name="Straight Connector 23">
                <a:extLst>
                  <a:ext uri="{FF2B5EF4-FFF2-40B4-BE49-F238E27FC236}">
                    <a16:creationId xmlns:a16="http://schemas.microsoft.com/office/drawing/2014/main" id="{B9F2A0D9-F120-4CFD-B255-18D2B61ED7F2}"/>
                  </a:ext>
                </a:extLst>
              </p:cNvPr>
              <p:cNvCxnSpPr/>
              <p:nvPr/>
            </p:nvCxnSpPr>
            <p:spPr bwMode="auto">
              <a:xfrm flipV="1">
                <a:off x="3871163" y="3197774"/>
                <a:ext cx="0" cy="1392382"/>
              </a:xfrm>
              <a:prstGeom prst="line">
                <a:avLst/>
              </a:prstGeom>
              <a:solidFill>
                <a:srgbClr val="005598"/>
              </a:solidFill>
              <a:ln w="9525" cap="flat" cmpd="sng" algn="ctr">
                <a:solidFill>
                  <a:srgbClr val="FFFFFF">
                    <a:lumMod val="75000"/>
                  </a:srgbClr>
                </a:solidFill>
                <a:prstDash val="solid"/>
                <a:round/>
                <a:headEnd type="none" w="med" len="med"/>
                <a:tailEnd type="none" w="med" len="med"/>
              </a:ln>
              <a:effectLst/>
            </p:spPr>
          </p:cxnSp>
          <p:sp>
            <p:nvSpPr>
              <p:cNvPr id="25" name="TextBox 24">
                <a:extLst>
                  <a:ext uri="{FF2B5EF4-FFF2-40B4-BE49-F238E27FC236}">
                    <a16:creationId xmlns:a16="http://schemas.microsoft.com/office/drawing/2014/main" id="{C2030ABA-2BB2-4AAE-950A-676B09E3B518}"/>
                  </a:ext>
                </a:extLst>
              </p:cNvPr>
              <p:cNvSpPr txBox="1"/>
              <p:nvPr/>
            </p:nvSpPr>
            <p:spPr>
              <a:xfrm>
                <a:off x="3897337" y="3505894"/>
                <a:ext cx="1283109" cy="116955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4FA6"/>
                    </a:solidFill>
                    <a:effectLst/>
                    <a:uLnTx/>
                    <a:uFillTx/>
                  </a:rPr>
                  <a:t>Franklin California </a:t>
                </a:r>
                <a:br>
                  <a:rPr kumimoji="0" lang="en-US" sz="1400" b="1" i="0" u="none" strike="noStrike" kern="0" cap="none" spc="0" normalizeH="0" baseline="0" noProof="0" dirty="0">
                    <a:ln>
                      <a:noFill/>
                    </a:ln>
                    <a:solidFill>
                      <a:srgbClr val="004FA6"/>
                    </a:solidFill>
                    <a:effectLst/>
                    <a:uLnTx/>
                    <a:uFillTx/>
                  </a:rPr>
                </a:br>
                <a:r>
                  <a:rPr kumimoji="0" lang="en-US" sz="1400" b="1" i="0" u="none" strike="noStrike" kern="0" cap="none" spc="0" normalizeH="0" baseline="0" noProof="0" dirty="0">
                    <a:ln>
                      <a:noFill/>
                    </a:ln>
                    <a:solidFill>
                      <a:srgbClr val="004FA6"/>
                    </a:solidFill>
                    <a:effectLst/>
                    <a:uLnTx/>
                    <a:uFillTx/>
                  </a:rPr>
                  <a:t>Tax-Free Income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4FA6"/>
                    </a:solidFill>
                    <a:effectLst/>
                    <a:uLnTx/>
                    <a:uFillTx/>
                  </a:rPr>
                  <a:t>Fund</a:t>
                </a:r>
              </a:p>
            </p:txBody>
          </p:sp>
        </p:grpSp>
        <p:sp>
          <p:nvSpPr>
            <p:cNvPr id="19" name="1981">
              <a:extLst>
                <a:ext uri="{FF2B5EF4-FFF2-40B4-BE49-F238E27FC236}">
                  <a16:creationId xmlns:a16="http://schemas.microsoft.com/office/drawing/2014/main" id="{C338291A-B82A-4FC8-9D2A-9FC7F83630F8}"/>
                </a:ext>
              </a:extLst>
            </p:cNvPr>
            <p:cNvSpPr/>
            <p:nvPr/>
          </p:nvSpPr>
          <p:spPr bwMode="auto">
            <a:xfrm>
              <a:off x="1430770" y="6537325"/>
              <a:ext cx="1216152" cy="394855"/>
            </a:xfrm>
            <a:prstGeom prst="rect">
              <a:avLst/>
            </a:prstGeom>
            <a:solidFill>
              <a:srgbClr val="D1D1D1"/>
            </a:solidFill>
            <a:ln w="9525" cap="flat" cmpd="sng" algn="ctr">
              <a:solidFill>
                <a:srgbClr val="FFFFFF">
                  <a:lumMod val="7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FFFF"/>
                  </a:solidFill>
                  <a:effectLst/>
                  <a:uLnTx/>
                  <a:uFillTx/>
                </a:rPr>
                <a:t>1981</a:t>
              </a:r>
            </a:p>
          </p:txBody>
        </p:sp>
        <p:grpSp>
          <p:nvGrpSpPr>
            <p:cNvPr id="20" name="1982">
              <a:extLst>
                <a:ext uri="{FF2B5EF4-FFF2-40B4-BE49-F238E27FC236}">
                  <a16:creationId xmlns:a16="http://schemas.microsoft.com/office/drawing/2014/main" id="{C4269010-E3DB-4478-8707-F15E0132A464}"/>
                </a:ext>
              </a:extLst>
            </p:cNvPr>
            <p:cNvGrpSpPr/>
            <p:nvPr/>
          </p:nvGrpSpPr>
          <p:grpSpPr>
            <a:xfrm>
              <a:off x="157023" y="6856817"/>
              <a:ext cx="1313810" cy="1477671"/>
              <a:chOff x="3866636" y="3197774"/>
              <a:chExt cx="1313810" cy="1477671"/>
            </a:xfrm>
          </p:grpSpPr>
          <p:cxnSp>
            <p:nvCxnSpPr>
              <p:cNvPr id="22" name="Straight Connector 21">
                <a:extLst>
                  <a:ext uri="{FF2B5EF4-FFF2-40B4-BE49-F238E27FC236}">
                    <a16:creationId xmlns:a16="http://schemas.microsoft.com/office/drawing/2014/main" id="{E5E08A56-5709-4EE9-A8B1-09CF71EB8D91}"/>
                  </a:ext>
                </a:extLst>
              </p:cNvPr>
              <p:cNvCxnSpPr/>
              <p:nvPr/>
            </p:nvCxnSpPr>
            <p:spPr bwMode="auto">
              <a:xfrm flipV="1">
                <a:off x="3866636" y="3197774"/>
                <a:ext cx="0" cy="1392382"/>
              </a:xfrm>
              <a:prstGeom prst="line">
                <a:avLst/>
              </a:prstGeom>
              <a:solidFill>
                <a:srgbClr val="005598"/>
              </a:solidFill>
              <a:ln w="9525" cap="flat" cmpd="sng" algn="ctr">
                <a:solidFill>
                  <a:srgbClr val="FFFFFF">
                    <a:lumMod val="75000"/>
                  </a:srgbClr>
                </a:solidFill>
                <a:prstDash val="solid"/>
                <a:round/>
                <a:headEnd type="none" w="med" len="med"/>
                <a:tailEnd type="none" w="med" len="med"/>
              </a:ln>
              <a:effectLst/>
            </p:spPr>
          </p:cxnSp>
          <p:sp>
            <p:nvSpPr>
              <p:cNvPr id="23" name="TextBox 22">
                <a:extLst>
                  <a:ext uri="{FF2B5EF4-FFF2-40B4-BE49-F238E27FC236}">
                    <a16:creationId xmlns:a16="http://schemas.microsoft.com/office/drawing/2014/main" id="{DC481318-5906-4867-9098-E0C26CDD5E50}"/>
                  </a:ext>
                </a:extLst>
              </p:cNvPr>
              <p:cNvSpPr txBox="1"/>
              <p:nvPr/>
            </p:nvSpPr>
            <p:spPr>
              <a:xfrm>
                <a:off x="3897337" y="3505894"/>
                <a:ext cx="1283109" cy="116955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4FA6"/>
                    </a:solidFill>
                    <a:effectLst/>
                    <a:uLnTx/>
                    <a:uFillTx/>
                  </a:rPr>
                  <a:t>Franklin </a:t>
                </a:r>
                <a:br>
                  <a:rPr kumimoji="0" lang="en-US" sz="1400" b="1" i="0" u="none" strike="noStrike" kern="0" cap="none" spc="0" normalizeH="0" baseline="0" noProof="0" dirty="0">
                    <a:ln>
                      <a:noFill/>
                    </a:ln>
                    <a:solidFill>
                      <a:srgbClr val="004FA6"/>
                    </a:solidFill>
                    <a:effectLst/>
                    <a:uLnTx/>
                    <a:uFillTx/>
                  </a:rPr>
                </a:br>
                <a:r>
                  <a:rPr kumimoji="0" lang="en-US" sz="1400" b="1" i="0" u="none" strike="noStrike" kern="0" cap="none" spc="0" normalizeH="0" baseline="0" noProof="0" dirty="0">
                    <a:ln>
                      <a:noFill/>
                    </a:ln>
                    <a:solidFill>
                      <a:srgbClr val="004FA6"/>
                    </a:solidFill>
                    <a:effectLst/>
                    <a:uLnTx/>
                    <a:uFillTx/>
                  </a:rPr>
                  <a:t>New York </a:t>
                </a:r>
                <a:br>
                  <a:rPr kumimoji="0" lang="en-US" sz="1400" b="1" i="0" u="none" strike="noStrike" kern="0" cap="none" spc="0" normalizeH="0" baseline="0" noProof="0" dirty="0">
                    <a:ln>
                      <a:noFill/>
                    </a:ln>
                    <a:solidFill>
                      <a:srgbClr val="004FA6"/>
                    </a:solidFill>
                    <a:effectLst/>
                    <a:uLnTx/>
                    <a:uFillTx/>
                  </a:rPr>
                </a:br>
                <a:r>
                  <a:rPr kumimoji="0" lang="en-US" sz="1400" b="1" i="0" u="none" strike="noStrike" kern="0" cap="none" spc="0" normalizeH="0" baseline="0" noProof="0" dirty="0">
                    <a:ln>
                      <a:noFill/>
                    </a:ln>
                    <a:solidFill>
                      <a:srgbClr val="004FA6"/>
                    </a:solidFill>
                    <a:effectLst/>
                    <a:uLnTx/>
                    <a:uFillTx/>
                  </a:rPr>
                  <a:t>Tax-Free Income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4FA6"/>
                    </a:solidFill>
                    <a:effectLst/>
                    <a:uLnTx/>
                    <a:uFillTx/>
                  </a:rPr>
                  <a:t>Fund</a:t>
                </a:r>
              </a:p>
            </p:txBody>
          </p:sp>
        </p:grpSp>
        <p:sp>
          <p:nvSpPr>
            <p:cNvPr id="21" name="1982">
              <a:extLst>
                <a:ext uri="{FF2B5EF4-FFF2-40B4-BE49-F238E27FC236}">
                  <a16:creationId xmlns:a16="http://schemas.microsoft.com/office/drawing/2014/main" id="{BBA3C31E-25C2-449F-94D9-1FF4DCA28A4F}"/>
                </a:ext>
              </a:extLst>
            </p:cNvPr>
            <p:cNvSpPr/>
            <p:nvPr/>
          </p:nvSpPr>
          <p:spPr bwMode="auto">
            <a:xfrm>
              <a:off x="154420" y="6537325"/>
              <a:ext cx="1216152" cy="394855"/>
            </a:xfrm>
            <a:prstGeom prst="rect">
              <a:avLst/>
            </a:prstGeom>
            <a:solidFill>
              <a:srgbClr val="D1D1D1"/>
            </a:solidFill>
            <a:ln w="9525" cap="flat" cmpd="sng" algn="ctr">
              <a:solidFill>
                <a:srgbClr val="FFFFFF">
                  <a:lumMod val="7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FFFF"/>
                  </a:solidFill>
                  <a:effectLst/>
                  <a:uLnTx/>
                  <a:uFillTx/>
                </a:rPr>
                <a:t>1982</a:t>
              </a:r>
            </a:p>
          </p:txBody>
        </p:sp>
      </p:grpSp>
      <p:grpSp>
        <p:nvGrpSpPr>
          <p:cNvPr id="36" name="1948 Franklin Income Fund">
            <a:extLst>
              <a:ext uri="{FF2B5EF4-FFF2-40B4-BE49-F238E27FC236}">
                <a16:creationId xmlns:a16="http://schemas.microsoft.com/office/drawing/2014/main" id="{327E047F-537B-40FB-9184-BD9750406EA5}"/>
              </a:ext>
            </a:extLst>
          </p:cNvPr>
          <p:cNvGrpSpPr/>
          <p:nvPr/>
        </p:nvGrpSpPr>
        <p:grpSpPr>
          <a:xfrm>
            <a:off x="7802697" y="1814149"/>
            <a:ext cx="1105885" cy="1451194"/>
            <a:chOff x="3875690" y="1480774"/>
            <a:chExt cx="1105885" cy="1451194"/>
          </a:xfrm>
        </p:grpSpPr>
        <p:cxnSp>
          <p:nvCxnSpPr>
            <p:cNvPr id="37" name="Straight Connector 36">
              <a:extLst>
                <a:ext uri="{FF2B5EF4-FFF2-40B4-BE49-F238E27FC236}">
                  <a16:creationId xmlns:a16="http://schemas.microsoft.com/office/drawing/2014/main" id="{2C38D33A-7199-4590-AC21-3BAB0EF56BA2}"/>
                </a:ext>
              </a:extLst>
            </p:cNvPr>
            <p:cNvCxnSpPr/>
            <p:nvPr/>
          </p:nvCxnSpPr>
          <p:spPr bwMode="auto">
            <a:xfrm flipV="1">
              <a:off x="3875690" y="1539586"/>
              <a:ext cx="0" cy="1392382"/>
            </a:xfrm>
            <a:prstGeom prst="line">
              <a:avLst/>
            </a:prstGeom>
            <a:solidFill>
              <a:srgbClr val="005598"/>
            </a:solidFill>
            <a:ln w="9525" cap="flat" cmpd="sng" algn="ctr">
              <a:solidFill>
                <a:srgbClr val="FFFFFF">
                  <a:lumMod val="75000"/>
                </a:srgbClr>
              </a:solidFill>
              <a:prstDash val="solid"/>
              <a:round/>
              <a:headEnd type="none" w="med" len="med"/>
              <a:tailEnd type="none" w="med" len="med"/>
            </a:ln>
            <a:effectLst/>
          </p:spPr>
        </p:cxnSp>
        <p:sp>
          <p:nvSpPr>
            <p:cNvPr id="38" name="TextBox 37">
              <a:extLst>
                <a:ext uri="{FF2B5EF4-FFF2-40B4-BE49-F238E27FC236}">
                  <a16:creationId xmlns:a16="http://schemas.microsoft.com/office/drawing/2014/main" id="{0B649484-7933-400E-9DFB-4D3DB99E69B4}"/>
                </a:ext>
              </a:extLst>
            </p:cNvPr>
            <p:cNvSpPr txBox="1"/>
            <p:nvPr/>
          </p:nvSpPr>
          <p:spPr>
            <a:xfrm>
              <a:off x="3906863" y="1480774"/>
              <a:ext cx="1074712" cy="7386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4FA6"/>
                  </a:solidFill>
                  <a:effectLst/>
                  <a:uLnTx/>
                  <a:uFillTx/>
                </a:rPr>
                <a:t>Franklin Income Fund</a:t>
              </a:r>
            </a:p>
          </p:txBody>
        </p:sp>
      </p:grpSp>
      <p:grpSp>
        <p:nvGrpSpPr>
          <p:cNvPr id="39" name="1949 Mutual Shares">
            <a:extLst>
              <a:ext uri="{FF2B5EF4-FFF2-40B4-BE49-F238E27FC236}">
                <a16:creationId xmlns:a16="http://schemas.microsoft.com/office/drawing/2014/main" id="{68672ABE-590D-4A59-BB88-51C7A61401F1}"/>
              </a:ext>
            </a:extLst>
          </p:cNvPr>
          <p:cNvGrpSpPr/>
          <p:nvPr/>
        </p:nvGrpSpPr>
        <p:grpSpPr>
          <a:xfrm>
            <a:off x="6528677" y="1814149"/>
            <a:ext cx="1105885" cy="1451194"/>
            <a:chOff x="3875690" y="1480774"/>
            <a:chExt cx="1105885" cy="1451194"/>
          </a:xfrm>
        </p:grpSpPr>
        <p:cxnSp>
          <p:nvCxnSpPr>
            <p:cNvPr id="40" name="Straight Connector 39">
              <a:extLst>
                <a:ext uri="{FF2B5EF4-FFF2-40B4-BE49-F238E27FC236}">
                  <a16:creationId xmlns:a16="http://schemas.microsoft.com/office/drawing/2014/main" id="{F9B48A30-D8D6-423B-A28F-6CC8E6101FA9}"/>
                </a:ext>
              </a:extLst>
            </p:cNvPr>
            <p:cNvCxnSpPr/>
            <p:nvPr/>
          </p:nvCxnSpPr>
          <p:spPr bwMode="auto">
            <a:xfrm flipV="1">
              <a:off x="3875690" y="1539586"/>
              <a:ext cx="0" cy="1392382"/>
            </a:xfrm>
            <a:prstGeom prst="line">
              <a:avLst/>
            </a:prstGeom>
            <a:solidFill>
              <a:srgbClr val="005598"/>
            </a:solidFill>
            <a:ln w="9525" cap="flat" cmpd="sng" algn="ctr">
              <a:solidFill>
                <a:srgbClr val="FFFFFF">
                  <a:lumMod val="75000"/>
                </a:srgbClr>
              </a:solidFill>
              <a:prstDash val="solid"/>
              <a:round/>
              <a:headEnd type="none" w="med" len="med"/>
              <a:tailEnd type="none" w="med" len="med"/>
            </a:ln>
            <a:effectLst/>
          </p:spPr>
        </p:cxnSp>
        <p:sp>
          <p:nvSpPr>
            <p:cNvPr id="41" name="TextBox 40">
              <a:extLst>
                <a:ext uri="{FF2B5EF4-FFF2-40B4-BE49-F238E27FC236}">
                  <a16:creationId xmlns:a16="http://schemas.microsoft.com/office/drawing/2014/main" id="{610487E2-CEC3-40E8-A577-D5535ED3F700}"/>
                </a:ext>
              </a:extLst>
            </p:cNvPr>
            <p:cNvSpPr txBox="1"/>
            <p:nvPr/>
          </p:nvSpPr>
          <p:spPr>
            <a:xfrm>
              <a:off x="3906863" y="1480774"/>
              <a:ext cx="1074712" cy="7386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4FA6"/>
                  </a:solidFill>
                  <a:effectLst/>
                  <a:uLnTx/>
                  <a:uFillTx/>
                </a:rPr>
                <a:t>Mutual</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4FA6"/>
                  </a:solidFill>
                  <a:effectLst/>
                  <a:uLnTx/>
                  <a:uFillTx/>
                </a:rPr>
                <a:t>Shares Fund</a:t>
              </a:r>
            </a:p>
          </p:txBody>
        </p:sp>
      </p:grpSp>
      <p:grpSp>
        <p:nvGrpSpPr>
          <p:cNvPr id="42" name="1954 Templeton Growth">
            <a:extLst>
              <a:ext uri="{FF2B5EF4-FFF2-40B4-BE49-F238E27FC236}">
                <a16:creationId xmlns:a16="http://schemas.microsoft.com/office/drawing/2014/main" id="{012A4729-A21F-463D-8783-E9820B5B73E4}"/>
              </a:ext>
            </a:extLst>
          </p:cNvPr>
          <p:cNvGrpSpPr/>
          <p:nvPr/>
        </p:nvGrpSpPr>
        <p:grpSpPr>
          <a:xfrm>
            <a:off x="5252832" y="1814149"/>
            <a:ext cx="1138881" cy="1451194"/>
            <a:chOff x="3875690" y="1480774"/>
            <a:chExt cx="1138881" cy="1451194"/>
          </a:xfrm>
        </p:grpSpPr>
        <p:cxnSp>
          <p:nvCxnSpPr>
            <p:cNvPr id="43" name="Straight Connector 42">
              <a:extLst>
                <a:ext uri="{FF2B5EF4-FFF2-40B4-BE49-F238E27FC236}">
                  <a16:creationId xmlns:a16="http://schemas.microsoft.com/office/drawing/2014/main" id="{C43C676F-D882-4CF6-A85A-31542693DFB5}"/>
                </a:ext>
              </a:extLst>
            </p:cNvPr>
            <p:cNvCxnSpPr/>
            <p:nvPr/>
          </p:nvCxnSpPr>
          <p:spPr bwMode="auto">
            <a:xfrm flipV="1">
              <a:off x="3875690" y="1539586"/>
              <a:ext cx="0" cy="1392382"/>
            </a:xfrm>
            <a:prstGeom prst="line">
              <a:avLst/>
            </a:prstGeom>
            <a:solidFill>
              <a:srgbClr val="005598"/>
            </a:solidFill>
            <a:ln w="9525" cap="flat" cmpd="sng" algn="ctr">
              <a:solidFill>
                <a:srgbClr val="FFFFFF">
                  <a:lumMod val="75000"/>
                </a:srgbClr>
              </a:solidFill>
              <a:prstDash val="solid"/>
              <a:round/>
              <a:headEnd type="none" w="med" len="med"/>
              <a:tailEnd type="none" w="med" len="med"/>
            </a:ln>
            <a:effectLst/>
          </p:spPr>
        </p:cxnSp>
        <p:sp>
          <p:nvSpPr>
            <p:cNvPr id="44" name="TextBox 43">
              <a:extLst>
                <a:ext uri="{FF2B5EF4-FFF2-40B4-BE49-F238E27FC236}">
                  <a16:creationId xmlns:a16="http://schemas.microsoft.com/office/drawing/2014/main" id="{F4A2D122-F415-450C-9468-0AD2F2B1040E}"/>
                </a:ext>
              </a:extLst>
            </p:cNvPr>
            <p:cNvSpPr txBox="1"/>
            <p:nvPr/>
          </p:nvSpPr>
          <p:spPr>
            <a:xfrm>
              <a:off x="3906862" y="1480774"/>
              <a:ext cx="1107709" cy="7386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4FA6"/>
                  </a:solidFill>
                  <a:effectLst/>
                  <a:uLnTx/>
                  <a:uFillTx/>
                </a:rPr>
                <a:t>Templeton Growth Fund</a:t>
              </a:r>
            </a:p>
          </p:txBody>
        </p:sp>
      </p:grpSp>
      <p:cxnSp>
        <p:nvCxnSpPr>
          <p:cNvPr id="45" name="Straight Connector 44">
            <a:extLst>
              <a:ext uri="{FF2B5EF4-FFF2-40B4-BE49-F238E27FC236}">
                <a16:creationId xmlns:a16="http://schemas.microsoft.com/office/drawing/2014/main" id="{748E6449-E09F-4256-A2FE-12BD683ED375}"/>
              </a:ext>
            </a:extLst>
          </p:cNvPr>
          <p:cNvCxnSpPr/>
          <p:nvPr/>
        </p:nvCxnSpPr>
        <p:spPr bwMode="auto">
          <a:xfrm>
            <a:off x="0" y="3614305"/>
            <a:ext cx="9144000" cy="0"/>
          </a:xfrm>
          <a:prstGeom prst="line">
            <a:avLst/>
          </a:prstGeom>
          <a:solidFill>
            <a:srgbClr val="005598"/>
          </a:solidFill>
          <a:ln w="57150" cap="flat" cmpd="sng" algn="ctr">
            <a:solidFill>
              <a:srgbClr val="A5D7F5"/>
            </a:solidFill>
            <a:prstDash val="solid"/>
            <a:round/>
            <a:headEnd type="none" w="med" len="med"/>
            <a:tailEnd type="none" w="med" len="med"/>
          </a:ln>
          <a:effectLst/>
        </p:spPr>
      </p:cxnSp>
      <p:sp>
        <p:nvSpPr>
          <p:cNvPr id="46" name="1948">
            <a:extLst>
              <a:ext uri="{FF2B5EF4-FFF2-40B4-BE49-F238E27FC236}">
                <a16:creationId xmlns:a16="http://schemas.microsoft.com/office/drawing/2014/main" id="{795567EF-7685-4B45-83C5-63C2383E2733}"/>
              </a:ext>
            </a:extLst>
          </p:cNvPr>
          <p:cNvSpPr/>
          <p:nvPr/>
        </p:nvSpPr>
        <p:spPr bwMode="auto">
          <a:xfrm>
            <a:off x="7802995" y="3211657"/>
            <a:ext cx="1216152" cy="394855"/>
          </a:xfrm>
          <a:prstGeom prst="rect">
            <a:avLst/>
          </a:prstGeom>
          <a:solidFill>
            <a:srgbClr val="00A0DC"/>
          </a:solidFill>
          <a:ln w="9525" cap="flat" cmpd="sng" algn="ctr">
            <a:solidFill>
              <a:srgbClr val="FFFFFF">
                <a:lumMod val="7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FFFF"/>
                </a:solidFill>
                <a:effectLst/>
                <a:uLnTx/>
                <a:uFillTx/>
              </a:rPr>
              <a:t>1948</a:t>
            </a:r>
          </a:p>
        </p:txBody>
      </p:sp>
      <p:sp>
        <p:nvSpPr>
          <p:cNvPr id="47" name="1949">
            <a:extLst>
              <a:ext uri="{FF2B5EF4-FFF2-40B4-BE49-F238E27FC236}">
                <a16:creationId xmlns:a16="http://schemas.microsoft.com/office/drawing/2014/main" id="{862C090C-013D-4977-B5C8-1A71EC4C2CA0}"/>
              </a:ext>
            </a:extLst>
          </p:cNvPr>
          <p:cNvSpPr/>
          <p:nvPr/>
        </p:nvSpPr>
        <p:spPr bwMode="auto">
          <a:xfrm>
            <a:off x="6526645" y="3211657"/>
            <a:ext cx="1216152" cy="394855"/>
          </a:xfrm>
          <a:prstGeom prst="rect">
            <a:avLst/>
          </a:prstGeom>
          <a:solidFill>
            <a:srgbClr val="00A0DC"/>
          </a:solidFill>
          <a:ln w="9525" cap="flat" cmpd="sng" algn="ctr">
            <a:solidFill>
              <a:srgbClr val="FFFFFF">
                <a:lumMod val="75000"/>
              </a:srgb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FFFF"/>
                </a:solidFill>
                <a:effectLst/>
                <a:uLnTx/>
                <a:uFillTx/>
              </a:rPr>
              <a:t>1949</a:t>
            </a:r>
          </a:p>
        </p:txBody>
      </p:sp>
      <p:sp>
        <p:nvSpPr>
          <p:cNvPr id="48" name="1954">
            <a:extLst>
              <a:ext uri="{FF2B5EF4-FFF2-40B4-BE49-F238E27FC236}">
                <a16:creationId xmlns:a16="http://schemas.microsoft.com/office/drawing/2014/main" id="{CAF7DE99-916B-4F50-8459-D4C8D5FDA7D7}"/>
              </a:ext>
            </a:extLst>
          </p:cNvPr>
          <p:cNvSpPr/>
          <p:nvPr/>
        </p:nvSpPr>
        <p:spPr bwMode="auto">
          <a:xfrm>
            <a:off x="5250295" y="3211657"/>
            <a:ext cx="1216152" cy="394855"/>
          </a:xfrm>
          <a:prstGeom prst="rect">
            <a:avLst/>
          </a:prstGeom>
          <a:solidFill>
            <a:srgbClr val="00A0DC"/>
          </a:solidFill>
          <a:ln w="9525" cap="flat" cmpd="sng" algn="ctr">
            <a:solidFill>
              <a:srgbClr val="FFFFFF">
                <a:lumMod val="7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FFFF"/>
                </a:solidFill>
                <a:effectLst/>
                <a:uLnTx/>
                <a:uFillTx/>
              </a:rPr>
              <a:t>1954</a:t>
            </a:r>
          </a:p>
        </p:txBody>
      </p:sp>
      <p:grpSp>
        <p:nvGrpSpPr>
          <p:cNvPr id="49" name="1969 Franklin High Income fund">
            <a:extLst>
              <a:ext uri="{FF2B5EF4-FFF2-40B4-BE49-F238E27FC236}">
                <a16:creationId xmlns:a16="http://schemas.microsoft.com/office/drawing/2014/main" id="{4B65644A-CB7B-4426-9363-DBB3EC2A166C}"/>
              </a:ext>
            </a:extLst>
          </p:cNvPr>
          <p:cNvGrpSpPr/>
          <p:nvPr/>
        </p:nvGrpSpPr>
        <p:grpSpPr>
          <a:xfrm>
            <a:off x="3974346" y="1814149"/>
            <a:ext cx="1216779" cy="1451194"/>
            <a:chOff x="3875690" y="1480774"/>
            <a:chExt cx="1216779" cy="1451194"/>
          </a:xfrm>
        </p:grpSpPr>
        <p:cxnSp>
          <p:nvCxnSpPr>
            <p:cNvPr id="50" name="Straight Connector 49">
              <a:extLst>
                <a:ext uri="{FF2B5EF4-FFF2-40B4-BE49-F238E27FC236}">
                  <a16:creationId xmlns:a16="http://schemas.microsoft.com/office/drawing/2014/main" id="{F7349A7E-DDF3-4C76-BC64-8BCF61A3689B}"/>
                </a:ext>
              </a:extLst>
            </p:cNvPr>
            <p:cNvCxnSpPr/>
            <p:nvPr/>
          </p:nvCxnSpPr>
          <p:spPr bwMode="auto">
            <a:xfrm flipV="1">
              <a:off x="3875690" y="1539586"/>
              <a:ext cx="0" cy="1392382"/>
            </a:xfrm>
            <a:prstGeom prst="line">
              <a:avLst/>
            </a:prstGeom>
            <a:solidFill>
              <a:srgbClr val="005598"/>
            </a:solidFill>
            <a:ln w="9525" cap="flat" cmpd="sng" algn="ctr">
              <a:solidFill>
                <a:srgbClr val="FFFFFF">
                  <a:lumMod val="75000"/>
                </a:srgbClr>
              </a:solidFill>
              <a:prstDash val="solid"/>
              <a:round/>
              <a:headEnd type="none" w="med" len="med"/>
              <a:tailEnd type="none" w="med" len="med"/>
            </a:ln>
            <a:effectLst/>
          </p:spPr>
        </p:cxnSp>
        <p:sp>
          <p:nvSpPr>
            <p:cNvPr id="51" name="TextBox 50">
              <a:extLst>
                <a:ext uri="{FF2B5EF4-FFF2-40B4-BE49-F238E27FC236}">
                  <a16:creationId xmlns:a16="http://schemas.microsoft.com/office/drawing/2014/main" id="{6E3A6D60-4922-4AF1-B533-5F66F3428C83}"/>
                </a:ext>
              </a:extLst>
            </p:cNvPr>
            <p:cNvSpPr txBox="1"/>
            <p:nvPr/>
          </p:nvSpPr>
          <p:spPr>
            <a:xfrm>
              <a:off x="3906863" y="1480774"/>
              <a:ext cx="1185606" cy="95410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4FA6"/>
                  </a:solidFill>
                  <a:effectLst/>
                  <a:uLnTx/>
                  <a:uFillTx/>
                </a:rPr>
                <a:t>Franklin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4FA6"/>
                  </a:solidFill>
                  <a:effectLst/>
                  <a:uLnTx/>
                  <a:uFillTx/>
                </a:rPr>
                <a:t>High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4FA6"/>
                  </a:solidFill>
                  <a:effectLst/>
                  <a:uLnTx/>
                  <a:uFillTx/>
                </a:rPr>
                <a:t>Income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4FA6"/>
                  </a:solidFill>
                  <a:effectLst/>
                  <a:uLnTx/>
                  <a:uFillTx/>
                </a:rPr>
                <a:t>Fund</a:t>
              </a:r>
            </a:p>
          </p:txBody>
        </p:sp>
      </p:grpSp>
      <p:sp>
        <p:nvSpPr>
          <p:cNvPr id="52" name="1969">
            <a:extLst>
              <a:ext uri="{FF2B5EF4-FFF2-40B4-BE49-F238E27FC236}">
                <a16:creationId xmlns:a16="http://schemas.microsoft.com/office/drawing/2014/main" id="{35FA8C6C-87FE-4217-8D4E-FD2906804D73}"/>
              </a:ext>
            </a:extLst>
          </p:cNvPr>
          <p:cNvSpPr/>
          <p:nvPr/>
        </p:nvSpPr>
        <p:spPr bwMode="auto">
          <a:xfrm>
            <a:off x="3973945" y="3211657"/>
            <a:ext cx="1216152" cy="394855"/>
          </a:xfrm>
          <a:prstGeom prst="rect">
            <a:avLst/>
          </a:prstGeom>
          <a:solidFill>
            <a:srgbClr val="00A0DC"/>
          </a:solidFill>
          <a:ln w="9525" cap="flat" cmpd="sng" algn="ctr">
            <a:solidFill>
              <a:srgbClr val="FFFFFF">
                <a:lumMod val="7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FFFF"/>
                </a:solidFill>
                <a:effectLst/>
                <a:uLnTx/>
                <a:uFillTx/>
              </a:rPr>
              <a:t>1969</a:t>
            </a:r>
          </a:p>
        </p:txBody>
      </p:sp>
      <p:grpSp>
        <p:nvGrpSpPr>
          <p:cNvPr id="53" name="1970 Franklin US Gov. Sec. Fund">
            <a:extLst>
              <a:ext uri="{FF2B5EF4-FFF2-40B4-BE49-F238E27FC236}">
                <a16:creationId xmlns:a16="http://schemas.microsoft.com/office/drawing/2014/main" id="{0221EFF1-6208-428E-BAB2-A5FA7C5D1D42}"/>
              </a:ext>
            </a:extLst>
          </p:cNvPr>
          <p:cNvGrpSpPr/>
          <p:nvPr/>
        </p:nvGrpSpPr>
        <p:grpSpPr>
          <a:xfrm>
            <a:off x="2697962" y="1814149"/>
            <a:ext cx="1304756" cy="1451194"/>
            <a:chOff x="3875690" y="1480774"/>
            <a:chExt cx="1304756" cy="1451194"/>
          </a:xfrm>
        </p:grpSpPr>
        <p:cxnSp>
          <p:nvCxnSpPr>
            <p:cNvPr id="54" name="Straight Connector 53">
              <a:extLst>
                <a:ext uri="{FF2B5EF4-FFF2-40B4-BE49-F238E27FC236}">
                  <a16:creationId xmlns:a16="http://schemas.microsoft.com/office/drawing/2014/main" id="{0A889B33-8D45-4699-9247-3EA93714D095}"/>
                </a:ext>
              </a:extLst>
            </p:cNvPr>
            <p:cNvCxnSpPr/>
            <p:nvPr/>
          </p:nvCxnSpPr>
          <p:spPr bwMode="auto">
            <a:xfrm flipV="1">
              <a:off x="3875690" y="1539586"/>
              <a:ext cx="0" cy="1392382"/>
            </a:xfrm>
            <a:prstGeom prst="line">
              <a:avLst/>
            </a:prstGeom>
            <a:solidFill>
              <a:srgbClr val="005598"/>
            </a:solidFill>
            <a:ln w="9525" cap="flat" cmpd="sng" algn="ctr">
              <a:solidFill>
                <a:srgbClr val="FFFFFF">
                  <a:lumMod val="75000"/>
                </a:srgbClr>
              </a:solidFill>
              <a:prstDash val="solid"/>
              <a:round/>
              <a:headEnd type="none" w="med" len="med"/>
              <a:tailEnd type="none" w="med" len="med"/>
            </a:ln>
            <a:effectLst/>
          </p:spPr>
        </p:cxnSp>
        <p:sp>
          <p:nvSpPr>
            <p:cNvPr id="55" name="TextBox 54">
              <a:extLst>
                <a:ext uri="{FF2B5EF4-FFF2-40B4-BE49-F238E27FC236}">
                  <a16:creationId xmlns:a16="http://schemas.microsoft.com/office/drawing/2014/main" id="{CC3FB689-21CD-405A-B263-CE3A7A849F43}"/>
                </a:ext>
              </a:extLst>
            </p:cNvPr>
            <p:cNvSpPr txBox="1"/>
            <p:nvPr/>
          </p:nvSpPr>
          <p:spPr>
            <a:xfrm>
              <a:off x="3897337" y="1480774"/>
              <a:ext cx="1283109" cy="95410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4FA6"/>
                  </a:solidFill>
                  <a:effectLst/>
                  <a:uLnTx/>
                  <a:uFillTx/>
                </a:rPr>
                <a:t>Franklin U.S. Government Securities </a:t>
              </a:r>
              <a:br>
                <a:rPr kumimoji="0" lang="en-US" sz="1400" b="1" i="0" u="none" strike="noStrike" kern="0" cap="none" spc="0" normalizeH="0" baseline="0" noProof="0" dirty="0">
                  <a:ln>
                    <a:noFill/>
                  </a:ln>
                  <a:solidFill>
                    <a:srgbClr val="004FA6"/>
                  </a:solidFill>
                  <a:effectLst/>
                  <a:uLnTx/>
                  <a:uFillTx/>
                </a:rPr>
              </a:br>
              <a:r>
                <a:rPr kumimoji="0" lang="en-US" sz="1400" b="1" i="0" u="none" strike="noStrike" kern="0" cap="none" spc="0" normalizeH="0" baseline="0" noProof="0" dirty="0">
                  <a:ln>
                    <a:noFill/>
                  </a:ln>
                  <a:solidFill>
                    <a:srgbClr val="004FA6"/>
                  </a:solidFill>
                  <a:effectLst/>
                  <a:uLnTx/>
                  <a:uFillTx/>
                </a:rPr>
                <a:t>Fund</a:t>
              </a:r>
            </a:p>
          </p:txBody>
        </p:sp>
      </p:grpSp>
      <p:sp>
        <p:nvSpPr>
          <p:cNvPr id="56" name="1970">
            <a:extLst>
              <a:ext uri="{FF2B5EF4-FFF2-40B4-BE49-F238E27FC236}">
                <a16:creationId xmlns:a16="http://schemas.microsoft.com/office/drawing/2014/main" id="{72EEADFE-76CA-4183-BDF9-C1082F0A6AD8}"/>
              </a:ext>
            </a:extLst>
          </p:cNvPr>
          <p:cNvSpPr/>
          <p:nvPr/>
        </p:nvSpPr>
        <p:spPr bwMode="auto">
          <a:xfrm>
            <a:off x="2697595" y="3211657"/>
            <a:ext cx="1216152" cy="394855"/>
          </a:xfrm>
          <a:prstGeom prst="rect">
            <a:avLst/>
          </a:prstGeom>
          <a:solidFill>
            <a:srgbClr val="00A0DC"/>
          </a:solidFill>
          <a:ln w="9525" cap="flat" cmpd="sng" algn="ctr">
            <a:solidFill>
              <a:srgbClr val="FFFFFF">
                <a:lumMod val="7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FFFF"/>
                </a:solidFill>
                <a:effectLst/>
                <a:uLnTx/>
                <a:uFillTx/>
              </a:rPr>
              <a:t>1970</a:t>
            </a:r>
          </a:p>
        </p:txBody>
      </p:sp>
      <p:grpSp>
        <p:nvGrpSpPr>
          <p:cNvPr id="57" name="1981">
            <a:extLst>
              <a:ext uri="{FF2B5EF4-FFF2-40B4-BE49-F238E27FC236}">
                <a16:creationId xmlns:a16="http://schemas.microsoft.com/office/drawing/2014/main" id="{B4D17C66-5CAF-49D3-AE29-469018BD1FDA}"/>
              </a:ext>
            </a:extLst>
          </p:cNvPr>
          <p:cNvGrpSpPr/>
          <p:nvPr/>
        </p:nvGrpSpPr>
        <p:grpSpPr>
          <a:xfrm>
            <a:off x="1423338" y="1814149"/>
            <a:ext cx="1304756" cy="1451194"/>
            <a:chOff x="3875690" y="1480774"/>
            <a:chExt cx="1304756" cy="1451194"/>
          </a:xfrm>
        </p:grpSpPr>
        <p:cxnSp>
          <p:nvCxnSpPr>
            <p:cNvPr id="58" name="Straight Connector 57">
              <a:extLst>
                <a:ext uri="{FF2B5EF4-FFF2-40B4-BE49-F238E27FC236}">
                  <a16:creationId xmlns:a16="http://schemas.microsoft.com/office/drawing/2014/main" id="{655B880D-520F-4C99-A9AA-2129E6D00041}"/>
                </a:ext>
              </a:extLst>
            </p:cNvPr>
            <p:cNvCxnSpPr/>
            <p:nvPr/>
          </p:nvCxnSpPr>
          <p:spPr bwMode="auto">
            <a:xfrm flipV="1">
              <a:off x="3875690" y="1539586"/>
              <a:ext cx="0" cy="1392382"/>
            </a:xfrm>
            <a:prstGeom prst="line">
              <a:avLst/>
            </a:prstGeom>
            <a:solidFill>
              <a:srgbClr val="005598"/>
            </a:solidFill>
            <a:ln w="9525" cap="flat" cmpd="sng" algn="ctr">
              <a:solidFill>
                <a:srgbClr val="FFFFFF">
                  <a:lumMod val="75000"/>
                </a:srgbClr>
              </a:solidFill>
              <a:prstDash val="solid"/>
              <a:round/>
              <a:headEnd type="none" w="med" len="med"/>
              <a:tailEnd type="none" w="med" len="med"/>
            </a:ln>
            <a:effectLst/>
          </p:spPr>
        </p:cxnSp>
        <p:sp>
          <p:nvSpPr>
            <p:cNvPr id="59" name="TextBox 58">
              <a:extLst>
                <a:ext uri="{FF2B5EF4-FFF2-40B4-BE49-F238E27FC236}">
                  <a16:creationId xmlns:a16="http://schemas.microsoft.com/office/drawing/2014/main" id="{186D7316-9815-49C0-9261-05672B048291}"/>
                </a:ext>
              </a:extLst>
            </p:cNvPr>
            <p:cNvSpPr txBox="1"/>
            <p:nvPr/>
          </p:nvSpPr>
          <p:spPr>
            <a:xfrm>
              <a:off x="3897337" y="1480774"/>
              <a:ext cx="1283109" cy="116955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4FA6"/>
                  </a:solidFill>
                  <a:effectLst/>
                  <a:uLnTx/>
                  <a:uFillTx/>
                </a:rPr>
                <a:t>Franklin California </a:t>
              </a:r>
              <a:br>
                <a:rPr kumimoji="0" lang="en-US" sz="1400" b="1" i="0" u="none" strike="noStrike" kern="0" cap="none" spc="0" normalizeH="0" baseline="0" noProof="0" dirty="0">
                  <a:ln>
                    <a:noFill/>
                  </a:ln>
                  <a:solidFill>
                    <a:srgbClr val="004FA6"/>
                  </a:solidFill>
                  <a:effectLst/>
                  <a:uLnTx/>
                  <a:uFillTx/>
                </a:rPr>
              </a:br>
              <a:r>
                <a:rPr kumimoji="0" lang="en-US" sz="1400" b="1" i="0" u="none" strike="noStrike" kern="0" cap="none" spc="0" normalizeH="0" baseline="0" noProof="0" dirty="0">
                  <a:ln>
                    <a:noFill/>
                  </a:ln>
                  <a:solidFill>
                    <a:srgbClr val="004FA6"/>
                  </a:solidFill>
                  <a:effectLst/>
                  <a:uLnTx/>
                  <a:uFillTx/>
                </a:rPr>
                <a:t>Tax-Free Income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4FA6"/>
                  </a:solidFill>
                  <a:effectLst/>
                  <a:uLnTx/>
                  <a:uFillTx/>
                </a:rPr>
                <a:t>Fund</a:t>
              </a:r>
            </a:p>
          </p:txBody>
        </p:sp>
      </p:grpSp>
      <p:sp>
        <p:nvSpPr>
          <p:cNvPr id="60" name="1981">
            <a:extLst>
              <a:ext uri="{FF2B5EF4-FFF2-40B4-BE49-F238E27FC236}">
                <a16:creationId xmlns:a16="http://schemas.microsoft.com/office/drawing/2014/main" id="{77023B03-0699-4C44-B5EE-589C8A14F1EC}"/>
              </a:ext>
            </a:extLst>
          </p:cNvPr>
          <p:cNvSpPr/>
          <p:nvPr/>
        </p:nvSpPr>
        <p:spPr bwMode="auto">
          <a:xfrm>
            <a:off x="1421245" y="3211657"/>
            <a:ext cx="1216152" cy="394855"/>
          </a:xfrm>
          <a:prstGeom prst="rect">
            <a:avLst/>
          </a:prstGeom>
          <a:solidFill>
            <a:srgbClr val="00A0DC"/>
          </a:solidFill>
          <a:ln w="9525" cap="flat" cmpd="sng" algn="ctr">
            <a:solidFill>
              <a:srgbClr val="FFFFFF">
                <a:lumMod val="7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FFFF"/>
                </a:solidFill>
                <a:effectLst/>
                <a:uLnTx/>
                <a:uFillTx/>
              </a:rPr>
              <a:t>1981</a:t>
            </a:r>
          </a:p>
        </p:txBody>
      </p:sp>
      <p:grpSp>
        <p:nvGrpSpPr>
          <p:cNvPr id="61" name="1982">
            <a:extLst>
              <a:ext uri="{FF2B5EF4-FFF2-40B4-BE49-F238E27FC236}">
                <a16:creationId xmlns:a16="http://schemas.microsoft.com/office/drawing/2014/main" id="{3EC3E205-F5BF-48AC-8058-F171AD643452}"/>
              </a:ext>
            </a:extLst>
          </p:cNvPr>
          <p:cNvGrpSpPr/>
          <p:nvPr/>
        </p:nvGrpSpPr>
        <p:grpSpPr>
          <a:xfrm>
            <a:off x="147498" y="1814149"/>
            <a:ext cx="1313810" cy="1451194"/>
            <a:chOff x="3866636" y="1480774"/>
            <a:chExt cx="1313810" cy="1451194"/>
          </a:xfrm>
        </p:grpSpPr>
        <p:cxnSp>
          <p:nvCxnSpPr>
            <p:cNvPr id="62" name="Straight Connector 61">
              <a:extLst>
                <a:ext uri="{FF2B5EF4-FFF2-40B4-BE49-F238E27FC236}">
                  <a16:creationId xmlns:a16="http://schemas.microsoft.com/office/drawing/2014/main" id="{3C86E910-22B3-4ED2-BA9C-982FF08D146B}"/>
                </a:ext>
              </a:extLst>
            </p:cNvPr>
            <p:cNvCxnSpPr/>
            <p:nvPr/>
          </p:nvCxnSpPr>
          <p:spPr bwMode="auto">
            <a:xfrm flipV="1">
              <a:off x="3866636" y="1539586"/>
              <a:ext cx="0" cy="1392382"/>
            </a:xfrm>
            <a:prstGeom prst="line">
              <a:avLst/>
            </a:prstGeom>
            <a:solidFill>
              <a:srgbClr val="005598"/>
            </a:solidFill>
            <a:ln w="9525" cap="flat" cmpd="sng" algn="ctr">
              <a:solidFill>
                <a:srgbClr val="FFFFFF">
                  <a:lumMod val="75000"/>
                </a:srgbClr>
              </a:solidFill>
              <a:prstDash val="solid"/>
              <a:round/>
              <a:headEnd type="none" w="med" len="med"/>
              <a:tailEnd type="none" w="med" len="med"/>
            </a:ln>
            <a:effectLst/>
          </p:spPr>
        </p:cxnSp>
        <p:sp>
          <p:nvSpPr>
            <p:cNvPr id="63" name="TextBox 62">
              <a:extLst>
                <a:ext uri="{FF2B5EF4-FFF2-40B4-BE49-F238E27FC236}">
                  <a16:creationId xmlns:a16="http://schemas.microsoft.com/office/drawing/2014/main" id="{77F90287-F20D-4A75-A58A-B80E2B9DC845}"/>
                </a:ext>
              </a:extLst>
            </p:cNvPr>
            <p:cNvSpPr txBox="1"/>
            <p:nvPr/>
          </p:nvSpPr>
          <p:spPr>
            <a:xfrm>
              <a:off x="3897337" y="1480774"/>
              <a:ext cx="1283109" cy="116955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4FA6"/>
                  </a:solidFill>
                  <a:effectLst/>
                  <a:uLnTx/>
                  <a:uFillTx/>
                </a:rPr>
                <a:t>Franklin </a:t>
              </a:r>
              <a:br>
                <a:rPr kumimoji="0" lang="en-US" sz="1400" b="1" i="0" u="none" strike="noStrike" kern="0" cap="none" spc="0" normalizeH="0" baseline="0" noProof="0" dirty="0">
                  <a:ln>
                    <a:noFill/>
                  </a:ln>
                  <a:solidFill>
                    <a:srgbClr val="004FA6"/>
                  </a:solidFill>
                  <a:effectLst/>
                  <a:uLnTx/>
                  <a:uFillTx/>
                </a:rPr>
              </a:br>
              <a:r>
                <a:rPr kumimoji="0" lang="en-US" sz="1400" b="1" i="0" u="none" strike="noStrike" kern="0" cap="none" spc="0" normalizeH="0" baseline="0" noProof="0" dirty="0">
                  <a:ln>
                    <a:noFill/>
                  </a:ln>
                  <a:solidFill>
                    <a:srgbClr val="004FA6"/>
                  </a:solidFill>
                  <a:effectLst/>
                  <a:uLnTx/>
                  <a:uFillTx/>
                </a:rPr>
                <a:t>New York </a:t>
              </a:r>
              <a:br>
                <a:rPr kumimoji="0" lang="en-US" sz="1400" b="1" i="0" u="none" strike="noStrike" kern="0" cap="none" spc="0" normalizeH="0" baseline="0" noProof="0" dirty="0">
                  <a:ln>
                    <a:noFill/>
                  </a:ln>
                  <a:solidFill>
                    <a:srgbClr val="004FA6"/>
                  </a:solidFill>
                  <a:effectLst/>
                  <a:uLnTx/>
                  <a:uFillTx/>
                </a:rPr>
              </a:br>
              <a:r>
                <a:rPr kumimoji="0" lang="en-US" sz="1400" b="1" i="0" u="none" strike="noStrike" kern="0" cap="none" spc="0" normalizeH="0" baseline="0" noProof="0" dirty="0">
                  <a:ln>
                    <a:noFill/>
                  </a:ln>
                  <a:solidFill>
                    <a:srgbClr val="004FA6"/>
                  </a:solidFill>
                  <a:effectLst/>
                  <a:uLnTx/>
                  <a:uFillTx/>
                </a:rPr>
                <a:t>Tax-Free Income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4FA6"/>
                  </a:solidFill>
                  <a:effectLst/>
                  <a:uLnTx/>
                  <a:uFillTx/>
                </a:rPr>
                <a:t>Fund</a:t>
              </a:r>
            </a:p>
          </p:txBody>
        </p:sp>
      </p:grpSp>
      <p:sp>
        <p:nvSpPr>
          <p:cNvPr id="64" name="1982">
            <a:extLst>
              <a:ext uri="{FF2B5EF4-FFF2-40B4-BE49-F238E27FC236}">
                <a16:creationId xmlns:a16="http://schemas.microsoft.com/office/drawing/2014/main" id="{531BB3E5-1B96-4CED-825A-14C9A4480AF9}"/>
              </a:ext>
            </a:extLst>
          </p:cNvPr>
          <p:cNvSpPr/>
          <p:nvPr/>
        </p:nvSpPr>
        <p:spPr bwMode="auto">
          <a:xfrm>
            <a:off x="144895" y="3211657"/>
            <a:ext cx="1216152" cy="394855"/>
          </a:xfrm>
          <a:prstGeom prst="rect">
            <a:avLst/>
          </a:prstGeom>
          <a:solidFill>
            <a:srgbClr val="00A0DC"/>
          </a:solidFill>
          <a:ln w="9525" cap="flat" cmpd="sng" algn="ctr">
            <a:solidFill>
              <a:srgbClr val="FFFFFF">
                <a:lumMod val="7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FFFF"/>
                </a:solidFill>
                <a:effectLst/>
                <a:uLnTx/>
                <a:uFillTx/>
              </a:rPr>
              <a:t>1982</a:t>
            </a:r>
          </a:p>
        </p:txBody>
      </p:sp>
      <p:grpSp>
        <p:nvGrpSpPr>
          <p:cNvPr id="65" name="1948 Franklin Income Fund">
            <a:extLst>
              <a:ext uri="{FF2B5EF4-FFF2-40B4-BE49-F238E27FC236}">
                <a16:creationId xmlns:a16="http://schemas.microsoft.com/office/drawing/2014/main" id="{3394E88F-3586-4708-A1C5-70C0578C4690}"/>
              </a:ext>
            </a:extLst>
          </p:cNvPr>
          <p:cNvGrpSpPr/>
          <p:nvPr/>
        </p:nvGrpSpPr>
        <p:grpSpPr>
          <a:xfrm>
            <a:off x="7802697" y="1810830"/>
            <a:ext cx="1105885" cy="1451194"/>
            <a:chOff x="3875690" y="1480774"/>
            <a:chExt cx="1105885" cy="1451194"/>
          </a:xfrm>
        </p:grpSpPr>
        <p:cxnSp>
          <p:nvCxnSpPr>
            <p:cNvPr id="66" name="Straight Connector 65">
              <a:extLst>
                <a:ext uri="{FF2B5EF4-FFF2-40B4-BE49-F238E27FC236}">
                  <a16:creationId xmlns:a16="http://schemas.microsoft.com/office/drawing/2014/main" id="{0F3F8045-D917-4EA6-B6E0-8B3B63FBD232}"/>
                </a:ext>
              </a:extLst>
            </p:cNvPr>
            <p:cNvCxnSpPr/>
            <p:nvPr/>
          </p:nvCxnSpPr>
          <p:spPr bwMode="auto">
            <a:xfrm flipV="1">
              <a:off x="3875690" y="1539586"/>
              <a:ext cx="0" cy="1392382"/>
            </a:xfrm>
            <a:prstGeom prst="line">
              <a:avLst/>
            </a:prstGeom>
            <a:solidFill>
              <a:srgbClr val="005598"/>
            </a:solidFill>
            <a:ln w="9525" cap="flat" cmpd="sng" algn="ctr">
              <a:solidFill>
                <a:srgbClr val="FFFFFF">
                  <a:lumMod val="75000"/>
                </a:srgbClr>
              </a:solidFill>
              <a:prstDash val="solid"/>
              <a:round/>
              <a:headEnd type="none" w="med" len="med"/>
              <a:tailEnd type="none" w="med" len="med"/>
            </a:ln>
            <a:effectLst/>
          </p:spPr>
        </p:cxnSp>
        <p:sp>
          <p:nvSpPr>
            <p:cNvPr id="67" name="TextBox 66">
              <a:extLst>
                <a:ext uri="{FF2B5EF4-FFF2-40B4-BE49-F238E27FC236}">
                  <a16:creationId xmlns:a16="http://schemas.microsoft.com/office/drawing/2014/main" id="{3918080E-B494-421A-9E62-8F2A7824849C}"/>
                </a:ext>
              </a:extLst>
            </p:cNvPr>
            <p:cNvSpPr txBox="1"/>
            <p:nvPr/>
          </p:nvSpPr>
          <p:spPr>
            <a:xfrm>
              <a:off x="3906863" y="1480774"/>
              <a:ext cx="1074712" cy="116955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4FA6"/>
                  </a:solidFill>
                  <a:effectLst/>
                  <a:uLnTx/>
                  <a:uFillTx/>
                </a:rPr>
                <a:t>Franklin Federal Tax-Free Income Fund</a:t>
              </a:r>
            </a:p>
          </p:txBody>
        </p:sp>
      </p:grpSp>
      <p:grpSp>
        <p:nvGrpSpPr>
          <p:cNvPr id="68" name="1949 Mutual Shares">
            <a:extLst>
              <a:ext uri="{FF2B5EF4-FFF2-40B4-BE49-F238E27FC236}">
                <a16:creationId xmlns:a16="http://schemas.microsoft.com/office/drawing/2014/main" id="{89909F76-3E78-424A-A3DD-374E0D515157}"/>
              </a:ext>
            </a:extLst>
          </p:cNvPr>
          <p:cNvGrpSpPr/>
          <p:nvPr/>
        </p:nvGrpSpPr>
        <p:grpSpPr>
          <a:xfrm>
            <a:off x="6528677" y="1810830"/>
            <a:ext cx="1105885" cy="1451194"/>
            <a:chOff x="3875690" y="1480774"/>
            <a:chExt cx="1105885" cy="1451194"/>
          </a:xfrm>
        </p:grpSpPr>
        <p:cxnSp>
          <p:nvCxnSpPr>
            <p:cNvPr id="69" name="Straight Connector 68">
              <a:extLst>
                <a:ext uri="{FF2B5EF4-FFF2-40B4-BE49-F238E27FC236}">
                  <a16:creationId xmlns:a16="http://schemas.microsoft.com/office/drawing/2014/main" id="{13631D2C-E3FF-4FBB-803B-799895FCDBDF}"/>
                </a:ext>
              </a:extLst>
            </p:cNvPr>
            <p:cNvCxnSpPr/>
            <p:nvPr/>
          </p:nvCxnSpPr>
          <p:spPr bwMode="auto">
            <a:xfrm flipV="1">
              <a:off x="3875690" y="1539586"/>
              <a:ext cx="0" cy="1392382"/>
            </a:xfrm>
            <a:prstGeom prst="line">
              <a:avLst/>
            </a:prstGeom>
            <a:solidFill>
              <a:srgbClr val="005598"/>
            </a:solidFill>
            <a:ln w="9525" cap="flat" cmpd="sng" algn="ctr">
              <a:solidFill>
                <a:srgbClr val="FFFFFF">
                  <a:lumMod val="75000"/>
                </a:srgbClr>
              </a:solidFill>
              <a:prstDash val="solid"/>
              <a:round/>
              <a:headEnd type="none" w="med" len="med"/>
              <a:tailEnd type="none" w="med" len="med"/>
            </a:ln>
            <a:effectLst/>
          </p:spPr>
        </p:cxnSp>
        <p:sp>
          <p:nvSpPr>
            <p:cNvPr id="70" name="TextBox 69">
              <a:extLst>
                <a:ext uri="{FF2B5EF4-FFF2-40B4-BE49-F238E27FC236}">
                  <a16:creationId xmlns:a16="http://schemas.microsoft.com/office/drawing/2014/main" id="{AC52C0A3-11D2-4F6C-A032-65E29DB58F2F}"/>
                </a:ext>
              </a:extLst>
            </p:cNvPr>
            <p:cNvSpPr txBox="1"/>
            <p:nvPr/>
          </p:nvSpPr>
          <p:spPr>
            <a:xfrm>
              <a:off x="3906863" y="1480774"/>
              <a:ext cx="1074712" cy="116955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4FA6"/>
                  </a:solidFill>
                  <a:effectLst/>
                  <a:uLnTx/>
                  <a:uFillTx/>
                </a:rPr>
                <a:t>Franklin High Yield Tax-Free Income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4FA6"/>
                  </a:solidFill>
                  <a:effectLst/>
                  <a:uLnTx/>
                  <a:uFillTx/>
                </a:rPr>
                <a:t>Fund</a:t>
              </a:r>
            </a:p>
          </p:txBody>
        </p:sp>
      </p:grpSp>
      <p:grpSp>
        <p:nvGrpSpPr>
          <p:cNvPr id="71" name="1954 Templeton Growth">
            <a:extLst>
              <a:ext uri="{FF2B5EF4-FFF2-40B4-BE49-F238E27FC236}">
                <a16:creationId xmlns:a16="http://schemas.microsoft.com/office/drawing/2014/main" id="{E12C76C9-B304-4739-97F2-C06DBB5A4EA2}"/>
              </a:ext>
            </a:extLst>
          </p:cNvPr>
          <p:cNvGrpSpPr/>
          <p:nvPr/>
        </p:nvGrpSpPr>
        <p:grpSpPr>
          <a:xfrm>
            <a:off x="5252832" y="1810830"/>
            <a:ext cx="1361328" cy="1451194"/>
            <a:chOff x="3875690" y="1480774"/>
            <a:chExt cx="1361328" cy="1451194"/>
          </a:xfrm>
        </p:grpSpPr>
        <p:cxnSp>
          <p:nvCxnSpPr>
            <p:cNvPr id="72" name="Straight Connector 71">
              <a:extLst>
                <a:ext uri="{FF2B5EF4-FFF2-40B4-BE49-F238E27FC236}">
                  <a16:creationId xmlns:a16="http://schemas.microsoft.com/office/drawing/2014/main" id="{5811F17E-5139-4B1D-AB36-3ABFAFDABBA3}"/>
                </a:ext>
              </a:extLst>
            </p:cNvPr>
            <p:cNvCxnSpPr/>
            <p:nvPr/>
          </p:nvCxnSpPr>
          <p:spPr bwMode="auto">
            <a:xfrm flipV="1">
              <a:off x="3875690" y="1539586"/>
              <a:ext cx="0" cy="1392382"/>
            </a:xfrm>
            <a:prstGeom prst="line">
              <a:avLst/>
            </a:prstGeom>
            <a:solidFill>
              <a:srgbClr val="005598"/>
            </a:solidFill>
            <a:ln w="9525" cap="flat" cmpd="sng" algn="ctr">
              <a:solidFill>
                <a:srgbClr val="FFFFFF">
                  <a:lumMod val="75000"/>
                </a:srgbClr>
              </a:solidFill>
              <a:prstDash val="solid"/>
              <a:round/>
              <a:headEnd type="none" w="med" len="med"/>
              <a:tailEnd type="none" w="med" len="med"/>
            </a:ln>
            <a:effectLst/>
          </p:spPr>
        </p:cxnSp>
        <p:sp>
          <p:nvSpPr>
            <p:cNvPr id="73" name="TextBox 72">
              <a:extLst>
                <a:ext uri="{FF2B5EF4-FFF2-40B4-BE49-F238E27FC236}">
                  <a16:creationId xmlns:a16="http://schemas.microsoft.com/office/drawing/2014/main" id="{3FB94176-0CD8-4F27-BD9F-67913275698A}"/>
                </a:ext>
              </a:extLst>
            </p:cNvPr>
            <p:cNvSpPr txBox="1"/>
            <p:nvPr/>
          </p:nvSpPr>
          <p:spPr>
            <a:xfrm>
              <a:off x="3906862" y="1480774"/>
              <a:ext cx="1330156" cy="116955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4FA6"/>
                  </a:solidFill>
                  <a:effectLst/>
                  <a:uLnTx/>
                  <a:uFillTx/>
                </a:rPr>
                <a:t>Franklin Adjustable U.S. Government Fund</a:t>
              </a:r>
            </a:p>
          </p:txBody>
        </p:sp>
      </p:grpSp>
      <p:sp>
        <p:nvSpPr>
          <p:cNvPr id="74" name="1948">
            <a:extLst>
              <a:ext uri="{FF2B5EF4-FFF2-40B4-BE49-F238E27FC236}">
                <a16:creationId xmlns:a16="http://schemas.microsoft.com/office/drawing/2014/main" id="{5B9516FA-8298-4EE2-9933-68EC9C4D6093}"/>
              </a:ext>
            </a:extLst>
          </p:cNvPr>
          <p:cNvSpPr/>
          <p:nvPr/>
        </p:nvSpPr>
        <p:spPr bwMode="auto">
          <a:xfrm>
            <a:off x="7802995" y="3208338"/>
            <a:ext cx="1216152" cy="394855"/>
          </a:xfrm>
          <a:prstGeom prst="rect">
            <a:avLst/>
          </a:prstGeom>
          <a:solidFill>
            <a:srgbClr val="00A0DC"/>
          </a:solidFill>
          <a:ln w="9525" cap="flat" cmpd="sng" algn="ctr">
            <a:solidFill>
              <a:srgbClr val="FFFFFF">
                <a:lumMod val="7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FFFF"/>
                </a:solidFill>
                <a:effectLst/>
                <a:uLnTx/>
                <a:uFillTx/>
              </a:rPr>
              <a:t>1983</a:t>
            </a:r>
          </a:p>
        </p:txBody>
      </p:sp>
      <p:sp>
        <p:nvSpPr>
          <p:cNvPr id="75" name="1949">
            <a:extLst>
              <a:ext uri="{FF2B5EF4-FFF2-40B4-BE49-F238E27FC236}">
                <a16:creationId xmlns:a16="http://schemas.microsoft.com/office/drawing/2014/main" id="{BD5F5149-F2A5-4C62-A526-027FD224D90F}"/>
              </a:ext>
            </a:extLst>
          </p:cNvPr>
          <p:cNvSpPr/>
          <p:nvPr/>
        </p:nvSpPr>
        <p:spPr bwMode="auto">
          <a:xfrm>
            <a:off x="6526645" y="3208338"/>
            <a:ext cx="1216152" cy="394855"/>
          </a:xfrm>
          <a:prstGeom prst="rect">
            <a:avLst/>
          </a:prstGeom>
          <a:solidFill>
            <a:srgbClr val="00A0DC"/>
          </a:solidFill>
          <a:ln w="9525" cap="flat" cmpd="sng" algn="ctr">
            <a:solidFill>
              <a:srgbClr val="FFFFFF">
                <a:lumMod val="7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FFFF"/>
                </a:solidFill>
                <a:effectLst/>
                <a:uLnTx/>
                <a:uFillTx/>
              </a:rPr>
              <a:t>1986</a:t>
            </a:r>
          </a:p>
        </p:txBody>
      </p:sp>
      <p:sp>
        <p:nvSpPr>
          <p:cNvPr id="76" name="1954">
            <a:extLst>
              <a:ext uri="{FF2B5EF4-FFF2-40B4-BE49-F238E27FC236}">
                <a16:creationId xmlns:a16="http://schemas.microsoft.com/office/drawing/2014/main" id="{D6F346B1-0514-45A6-99A1-3BD17BB4F34B}"/>
              </a:ext>
            </a:extLst>
          </p:cNvPr>
          <p:cNvSpPr/>
          <p:nvPr/>
        </p:nvSpPr>
        <p:spPr bwMode="auto">
          <a:xfrm>
            <a:off x="5250295" y="3208338"/>
            <a:ext cx="1216152" cy="394855"/>
          </a:xfrm>
          <a:prstGeom prst="rect">
            <a:avLst/>
          </a:prstGeom>
          <a:solidFill>
            <a:srgbClr val="00A0DC"/>
          </a:solidFill>
          <a:ln w="9525" cap="flat" cmpd="sng" algn="ctr">
            <a:solidFill>
              <a:srgbClr val="FFFFFF">
                <a:lumMod val="7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FFFF"/>
                </a:solidFill>
                <a:effectLst/>
                <a:uLnTx/>
                <a:uFillTx/>
              </a:rPr>
              <a:t>1987</a:t>
            </a:r>
          </a:p>
        </p:txBody>
      </p:sp>
      <p:grpSp>
        <p:nvGrpSpPr>
          <p:cNvPr id="77" name="1969 Franklin High Income fund">
            <a:extLst>
              <a:ext uri="{FF2B5EF4-FFF2-40B4-BE49-F238E27FC236}">
                <a16:creationId xmlns:a16="http://schemas.microsoft.com/office/drawing/2014/main" id="{1DC914AD-AEAE-469A-BE8E-2EFBC56BD656}"/>
              </a:ext>
            </a:extLst>
          </p:cNvPr>
          <p:cNvGrpSpPr/>
          <p:nvPr/>
        </p:nvGrpSpPr>
        <p:grpSpPr>
          <a:xfrm>
            <a:off x="3974346" y="1810830"/>
            <a:ext cx="1216779" cy="1451194"/>
            <a:chOff x="3875690" y="1480774"/>
            <a:chExt cx="1216779" cy="1451194"/>
          </a:xfrm>
        </p:grpSpPr>
        <p:cxnSp>
          <p:nvCxnSpPr>
            <p:cNvPr id="78" name="Straight Connector 77">
              <a:extLst>
                <a:ext uri="{FF2B5EF4-FFF2-40B4-BE49-F238E27FC236}">
                  <a16:creationId xmlns:a16="http://schemas.microsoft.com/office/drawing/2014/main" id="{C1597FBA-F84B-40E5-8FAE-C3FF9C8C8F0E}"/>
                </a:ext>
              </a:extLst>
            </p:cNvPr>
            <p:cNvCxnSpPr/>
            <p:nvPr/>
          </p:nvCxnSpPr>
          <p:spPr bwMode="auto">
            <a:xfrm flipV="1">
              <a:off x="3875690" y="1539586"/>
              <a:ext cx="0" cy="1392382"/>
            </a:xfrm>
            <a:prstGeom prst="line">
              <a:avLst/>
            </a:prstGeom>
            <a:solidFill>
              <a:srgbClr val="005598"/>
            </a:solidFill>
            <a:ln w="9525" cap="flat" cmpd="sng" algn="ctr">
              <a:solidFill>
                <a:srgbClr val="FFFFFF">
                  <a:lumMod val="75000"/>
                </a:srgbClr>
              </a:solidFill>
              <a:prstDash val="solid"/>
              <a:round/>
              <a:headEnd type="none" w="med" len="med"/>
              <a:tailEnd type="none" w="med" len="med"/>
            </a:ln>
            <a:effectLst/>
          </p:spPr>
        </p:cxnSp>
        <p:sp>
          <p:nvSpPr>
            <p:cNvPr id="79" name="TextBox 78">
              <a:extLst>
                <a:ext uri="{FF2B5EF4-FFF2-40B4-BE49-F238E27FC236}">
                  <a16:creationId xmlns:a16="http://schemas.microsoft.com/office/drawing/2014/main" id="{9D15CE4F-ED9E-4221-964F-466125DA5178}"/>
                </a:ext>
              </a:extLst>
            </p:cNvPr>
            <p:cNvSpPr txBox="1"/>
            <p:nvPr/>
          </p:nvSpPr>
          <p:spPr>
            <a:xfrm>
              <a:off x="3906863" y="1480774"/>
              <a:ext cx="1185606" cy="95410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4FA6"/>
                  </a:solidFill>
                  <a:effectLst/>
                  <a:uLnTx/>
                  <a:uFillTx/>
                </a:rPr>
                <a:t>Franklin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4FA6"/>
                  </a:solidFill>
                  <a:effectLst/>
                  <a:uLnTx/>
                  <a:uFillTx/>
                </a:rPr>
                <a:t>Equity Income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4FA6"/>
                  </a:solidFill>
                  <a:effectLst/>
                  <a:uLnTx/>
                  <a:uFillTx/>
                </a:rPr>
                <a:t>Fund</a:t>
              </a:r>
            </a:p>
          </p:txBody>
        </p:sp>
      </p:grpSp>
      <p:sp>
        <p:nvSpPr>
          <p:cNvPr id="80" name="1969">
            <a:extLst>
              <a:ext uri="{FF2B5EF4-FFF2-40B4-BE49-F238E27FC236}">
                <a16:creationId xmlns:a16="http://schemas.microsoft.com/office/drawing/2014/main" id="{203E8755-B599-42E3-8BD2-2981E8BFC867}"/>
              </a:ext>
            </a:extLst>
          </p:cNvPr>
          <p:cNvSpPr/>
          <p:nvPr/>
        </p:nvSpPr>
        <p:spPr bwMode="auto">
          <a:xfrm>
            <a:off x="3973945" y="3208338"/>
            <a:ext cx="1216152" cy="394855"/>
          </a:xfrm>
          <a:prstGeom prst="rect">
            <a:avLst/>
          </a:prstGeom>
          <a:solidFill>
            <a:srgbClr val="00A0DC"/>
          </a:solidFill>
          <a:ln w="9525" cap="flat" cmpd="sng" algn="ctr">
            <a:solidFill>
              <a:srgbClr val="FFFFFF">
                <a:lumMod val="7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FFFF"/>
                </a:solidFill>
                <a:effectLst/>
                <a:uLnTx/>
                <a:uFillTx/>
              </a:rPr>
              <a:t>1989</a:t>
            </a:r>
          </a:p>
        </p:txBody>
      </p:sp>
      <p:grpSp>
        <p:nvGrpSpPr>
          <p:cNvPr id="81" name="1970 Franklin US Gov. Sec. Fund">
            <a:extLst>
              <a:ext uri="{FF2B5EF4-FFF2-40B4-BE49-F238E27FC236}">
                <a16:creationId xmlns:a16="http://schemas.microsoft.com/office/drawing/2014/main" id="{3025BDE5-AF64-4BFA-A549-D220493922EA}"/>
              </a:ext>
            </a:extLst>
          </p:cNvPr>
          <p:cNvGrpSpPr/>
          <p:nvPr/>
        </p:nvGrpSpPr>
        <p:grpSpPr>
          <a:xfrm>
            <a:off x="2697962" y="1810830"/>
            <a:ext cx="1309283" cy="1451194"/>
            <a:chOff x="3871163" y="1480774"/>
            <a:chExt cx="1309283" cy="1451194"/>
          </a:xfrm>
        </p:grpSpPr>
        <p:cxnSp>
          <p:nvCxnSpPr>
            <p:cNvPr id="82" name="Straight Connector 81">
              <a:extLst>
                <a:ext uri="{FF2B5EF4-FFF2-40B4-BE49-F238E27FC236}">
                  <a16:creationId xmlns:a16="http://schemas.microsoft.com/office/drawing/2014/main" id="{9F61E26A-54D9-4A6B-814A-36F072394E4F}"/>
                </a:ext>
              </a:extLst>
            </p:cNvPr>
            <p:cNvCxnSpPr/>
            <p:nvPr/>
          </p:nvCxnSpPr>
          <p:spPr bwMode="auto">
            <a:xfrm flipV="1">
              <a:off x="3871163" y="1539586"/>
              <a:ext cx="0" cy="1392382"/>
            </a:xfrm>
            <a:prstGeom prst="line">
              <a:avLst/>
            </a:prstGeom>
            <a:solidFill>
              <a:srgbClr val="005598"/>
            </a:solidFill>
            <a:ln w="9525" cap="flat" cmpd="sng" algn="ctr">
              <a:solidFill>
                <a:srgbClr val="FFFFFF">
                  <a:lumMod val="75000"/>
                </a:srgbClr>
              </a:solidFill>
              <a:prstDash val="solid"/>
              <a:round/>
              <a:headEnd type="none" w="med" len="med"/>
              <a:tailEnd type="none" w="med" len="med"/>
            </a:ln>
            <a:effectLst/>
          </p:spPr>
        </p:cxnSp>
        <p:sp>
          <p:nvSpPr>
            <p:cNvPr id="83" name="TextBox 82">
              <a:extLst>
                <a:ext uri="{FF2B5EF4-FFF2-40B4-BE49-F238E27FC236}">
                  <a16:creationId xmlns:a16="http://schemas.microsoft.com/office/drawing/2014/main" id="{55EE17FC-32EC-45FF-B13B-9556C37BBD5E}"/>
                </a:ext>
              </a:extLst>
            </p:cNvPr>
            <p:cNvSpPr txBox="1"/>
            <p:nvPr/>
          </p:nvSpPr>
          <p:spPr>
            <a:xfrm>
              <a:off x="3897337" y="1480774"/>
              <a:ext cx="1283109" cy="95410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4FA6"/>
                  </a:solidFill>
                  <a:effectLst/>
                  <a:uLnTx/>
                  <a:uFillTx/>
                </a:rPr>
                <a:t>Franklin Strategic Income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4FA6"/>
                  </a:solidFill>
                  <a:effectLst/>
                  <a:uLnTx/>
                  <a:uFillTx/>
                </a:rPr>
                <a:t>Fund</a:t>
              </a:r>
            </a:p>
          </p:txBody>
        </p:sp>
      </p:grpSp>
      <p:sp>
        <p:nvSpPr>
          <p:cNvPr id="84" name="1970">
            <a:extLst>
              <a:ext uri="{FF2B5EF4-FFF2-40B4-BE49-F238E27FC236}">
                <a16:creationId xmlns:a16="http://schemas.microsoft.com/office/drawing/2014/main" id="{B4D4928E-2A2B-4635-98AF-BCCB3C72780D}"/>
              </a:ext>
            </a:extLst>
          </p:cNvPr>
          <p:cNvSpPr/>
          <p:nvPr/>
        </p:nvSpPr>
        <p:spPr bwMode="auto">
          <a:xfrm>
            <a:off x="2697595" y="3208338"/>
            <a:ext cx="1216152" cy="394855"/>
          </a:xfrm>
          <a:prstGeom prst="rect">
            <a:avLst/>
          </a:prstGeom>
          <a:solidFill>
            <a:srgbClr val="00A0DC"/>
          </a:solidFill>
          <a:ln w="9525" cap="flat" cmpd="sng" algn="ctr">
            <a:solidFill>
              <a:srgbClr val="FFFFFF">
                <a:lumMod val="7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FFFF"/>
                </a:solidFill>
                <a:effectLst/>
                <a:uLnTx/>
                <a:uFillTx/>
              </a:rPr>
              <a:t>1994</a:t>
            </a:r>
          </a:p>
        </p:txBody>
      </p:sp>
      <p:grpSp>
        <p:nvGrpSpPr>
          <p:cNvPr id="85" name="1981">
            <a:extLst>
              <a:ext uri="{FF2B5EF4-FFF2-40B4-BE49-F238E27FC236}">
                <a16:creationId xmlns:a16="http://schemas.microsoft.com/office/drawing/2014/main" id="{7CDCB547-52C0-422A-941F-AC61F2AE13ED}"/>
              </a:ext>
            </a:extLst>
          </p:cNvPr>
          <p:cNvGrpSpPr/>
          <p:nvPr/>
        </p:nvGrpSpPr>
        <p:grpSpPr>
          <a:xfrm>
            <a:off x="1423338" y="1810830"/>
            <a:ext cx="1304756" cy="1451194"/>
            <a:chOff x="3875690" y="1480774"/>
            <a:chExt cx="1304756" cy="1451194"/>
          </a:xfrm>
        </p:grpSpPr>
        <p:cxnSp>
          <p:nvCxnSpPr>
            <p:cNvPr id="86" name="Straight Connector 85">
              <a:extLst>
                <a:ext uri="{FF2B5EF4-FFF2-40B4-BE49-F238E27FC236}">
                  <a16:creationId xmlns:a16="http://schemas.microsoft.com/office/drawing/2014/main" id="{5C1E0C53-1E46-40EF-992A-C0878F5B4DF3}"/>
                </a:ext>
              </a:extLst>
            </p:cNvPr>
            <p:cNvCxnSpPr/>
            <p:nvPr/>
          </p:nvCxnSpPr>
          <p:spPr bwMode="auto">
            <a:xfrm flipV="1">
              <a:off x="3875690" y="1539586"/>
              <a:ext cx="0" cy="1392382"/>
            </a:xfrm>
            <a:prstGeom prst="line">
              <a:avLst/>
            </a:prstGeom>
            <a:solidFill>
              <a:srgbClr val="005598"/>
            </a:solidFill>
            <a:ln w="9525" cap="flat" cmpd="sng" algn="ctr">
              <a:solidFill>
                <a:srgbClr val="FFFFFF">
                  <a:lumMod val="75000"/>
                </a:srgbClr>
              </a:solidFill>
              <a:prstDash val="solid"/>
              <a:round/>
              <a:headEnd type="none" w="med" len="med"/>
              <a:tailEnd type="none" w="med" len="med"/>
            </a:ln>
            <a:effectLst/>
          </p:spPr>
        </p:cxnSp>
        <p:sp>
          <p:nvSpPr>
            <p:cNvPr id="87" name="TextBox 86">
              <a:extLst>
                <a:ext uri="{FF2B5EF4-FFF2-40B4-BE49-F238E27FC236}">
                  <a16:creationId xmlns:a16="http://schemas.microsoft.com/office/drawing/2014/main" id="{B3EDD76E-DA4F-427E-935E-80B71F12AC17}"/>
                </a:ext>
              </a:extLst>
            </p:cNvPr>
            <p:cNvSpPr txBox="1"/>
            <p:nvPr/>
          </p:nvSpPr>
          <p:spPr>
            <a:xfrm>
              <a:off x="3897337" y="1480774"/>
              <a:ext cx="1283109" cy="7386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4FA6"/>
                  </a:solidFill>
                  <a:effectLst/>
                  <a:uLnTx/>
                  <a:uFillTx/>
                </a:rPr>
                <a:t>Franklin Total Return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4FA6"/>
                  </a:solidFill>
                  <a:effectLst/>
                  <a:uLnTx/>
                  <a:uFillTx/>
                </a:rPr>
                <a:t>Fund</a:t>
              </a:r>
            </a:p>
          </p:txBody>
        </p:sp>
      </p:grpSp>
      <p:sp>
        <p:nvSpPr>
          <p:cNvPr id="88" name="1981">
            <a:extLst>
              <a:ext uri="{FF2B5EF4-FFF2-40B4-BE49-F238E27FC236}">
                <a16:creationId xmlns:a16="http://schemas.microsoft.com/office/drawing/2014/main" id="{97B5236B-82A7-4032-B480-A1031464A487}"/>
              </a:ext>
            </a:extLst>
          </p:cNvPr>
          <p:cNvSpPr/>
          <p:nvPr/>
        </p:nvSpPr>
        <p:spPr bwMode="auto">
          <a:xfrm>
            <a:off x="1421245" y="3208338"/>
            <a:ext cx="1216152" cy="394855"/>
          </a:xfrm>
          <a:prstGeom prst="rect">
            <a:avLst/>
          </a:prstGeom>
          <a:solidFill>
            <a:srgbClr val="00A0DC"/>
          </a:solidFill>
          <a:ln w="9525" cap="flat" cmpd="sng" algn="ctr">
            <a:solidFill>
              <a:srgbClr val="FFFFFF">
                <a:lumMod val="7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FFFF"/>
                </a:solidFill>
                <a:effectLst/>
                <a:uLnTx/>
                <a:uFillTx/>
              </a:rPr>
              <a:t>1998</a:t>
            </a:r>
          </a:p>
        </p:txBody>
      </p:sp>
      <p:grpSp>
        <p:nvGrpSpPr>
          <p:cNvPr id="89" name="1982">
            <a:extLst>
              <a:ext uri="{FF2B5EF4-FFF2-40B4-BE49-F238E27FC236}">
                <a16:creationId xmlns:a16="http://schemas.microsoft.com/office/drawing/2014/main" id="{A63C7C9A-C42F-47DC-8C84-EB47A1089CAB}"/>
              </a:ext>
            </a:extLst>
          </p:cNvPr>
          <p:cNvGrpSpPr/>
          <p:nvPr/>
        </p:nvGrpSpPr>
        <p:grpSpPr>
          <a:xfrm>
            <a:off x="147498" y="1810830"/>
            <a:ext cx="1313810" cy="1451194"/>
            <a:chOff x="3866636" y="1480774"/>
            <a:chExt cx="1313810" cy="1451194"/>
          </a:xfrm>
        </p:grpSpPr>
        <p:cxnSp>
          <p:nvCxnSpPr>
            <p:cNvPr id="90" name="Straight Connector 89">
              <a:extLst>
                <a:ext uri="{FF2B5EF4-FFF2-40B4-BE49-F238E27FC236}">
                  <a16:creationId xmlns:a16="http://schemas.microsoft.com/office/drawing/2014/main" id="{16852F3F-A93C-4D33-98A3-A04F77F961BA}"/>
                </a:ext>
              </a:extLst>
            </p:cNvPr>
            <p:cNvCxnSpPr/>
            <p:nvPr/>
          </p:nvCxnSpPr>
          <p:spPr bwMode="auto">
            <a:xfrm flipV="1">
              <a:off x="3866636" y="1539586"/>
              <a:ext cx="0" cy="1392382"/>
            </a:xfrm>
            <a:prstGeom prst="line">
              <a:avLst/>
            </a:prstGeom>
            <a:solidFill>
              <a:srgbClr val="005598"/>
            </a:solidFill>
            <a:ln w="9525" cap="flat" cmpd="sng" algn="ctr">
              <a:solidFill>
                <a:srgbClr val="FFFFFF">
                  <a:lumMod val="75000"/>
                </a:srgbClr>
              </a:solidFill>
              <a:prstDash val="solid"/>
              <a:round/>
              <a:headEnd type="none" w="med" len="med"/>
              <a:tailEnd type="none" w="med" len="med"/>
            </a:ln>
            <a:effectLst/>
          </p:spPr>
        </p:cxnSp>
        <p:sp>
          <p:nvSpPr>
            <p:cNvPr id="91" name="TextBox 90">
              <a:extLst>
                <a:ext uri="{FF2B5EF4-FFF2-40B4-BE49-F238E27FC236}">
                  <a16:creationId xmlns:a16="http://schemas.microsoft.com/office/drawing/2014/main" id="{EE95C751-55BF-44B7-979C-71655E95FF88}"/>
                </a:ext>
              </a:extLst>
            </p:cNvPr>
            <p:cNvSpPr txBox="1"/>
            <p:nvPr/>
          </p:nvSpPr>
          <p:spPr>
            <a:xfrm>
              <a:off x="3897337" y="1480774"/>
              <a:ext cx="1283109" cy="95410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4FA6"/>
                  </a:solidFill>
                  <a:effectLst/>
                  <a:uLnTx/>
                  <a:uFillTx/>
                </a:rPr>
                <a:t>Templeton Global Balanced</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4FA6"/>
                  </a:solidFill>
                  <a:effectLst/>
                  <a:uLnTx/>
                  <a:uFillTx/>
                </a:rPr>
                <a:t>Fund</a:t>
              </a:r>
            </a:p>
          </p:txBody>
        </p:sp>
      </p:grpSp>
      <p:sp>
        <p:nvSpPr>
          <p:cNvPr id="92" name="1982">
            <a:extLst>
              <a:ext uri="{FF2B5EF4-FFF2-40B4-BE49-F238E27FC236}">
                <a16:creationId xmlns:a16="http://schemas.microsoft.com/office/drawing/2014/main" id="{1F5760DC-C68F-4060-967F-2D1D1240E9D2}"/>
              </a:ext>
            </a:extLst>
          </p:cNvPr>
          <p:cNvSpPr/>
          <p:nvPr/>
        </p:nvSpPr>
        <p:spPr bwMode="auto">
          <a:xfrm>
            <a:off x="144895" y="3208338"/>
            <a:ext cx="1216152" cy="394855"/>
          </a:xfrm>
          <a:prstGeom prst="rect">
            <a:avLst/>
          </a:prstGeom>
          <a:solidFill>
            <a:srgbClr val="00A0DC"/>
          </a:solidFill>
          <a:ln w="9525" cap="flat" cmpd="sng" algn="ctr">
            <a:solidFill>
              <a:srgbClr val="FFFFFF">
                <a:lumMod val="7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FFFF"/>
                </a:solidFill>
                <a:effectLst/>
                <a:uLnTx/>
                <a:uFillTx/>
              </a:rPr>
              <a:t>2005</a:t>
            </a:r>
          </a:p>
        </p:txBody>
      </p:sp>
    </p:spTree>
    <p:extLst>
      <p:ext uri="{BB962C8B-B14F-4D97-AF65-F5344CB8AC3E}">
        <p14:creationId xmlns:p14="http://schemas.microsoft.com/office/powerpoint/2010/main" val="723121953"/>
      </p:ext>
    </p:extLst>
  </p:cSld>
  <p:clrMapOvr>
    <a:masterClrMapping/>
  </p:clrMapOvr>
  <mc:AlternateContent xmlns:mc="http://schemas.openxmlformats.org/markup-compatibility/2006" xmlns:p14="http://schemas.microsoft.com/office/powerpoint/2010/main">
    <mc:Choice Requires="p14">
      <p:transition spd="slow" p14:dur="1300">
        <p14:pan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750" fill="hold"/>
                                        <p:tgtEl>
                                          <p:spTgt spid="36"/>
                                        </p:tgtEl>
                                        <p:attrNameLst>
                                          <p:attrName>ppt_x</p:attrName>
                                        </p:attrNameLst>
                                      </p:cBhvr>
                                      <p:tavLst>
                                        <p:tav tm="0">
                                          <p:val>
                                            <p:strVal val="0-#ppt_w/2"/>
                                          </p:val>
                                        </p:tav>
                                        <p:tav tm="100000">
                                          <p:val>
                                            <p:strVal val="#ppt_x"/>
                                          </p:val>
                                        </p:tav>
                                      </p:tavLst>
                                    </p:anim>
                                    <p:anim calcmode="lin" valueType="num">
                                      <p:cBhvr additive="base">
                                        <p:cTn id="8" dur="75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750" fill="hold"/>
                                        <p:tgtEl>
                                          <p:spTgt spid="46"/>
                                        </p:tgtEl>
                                        <p:attrNameLst>
                                          <p:attrName>ppt_x</p:attrName>
                                        </p:attrNameLst>
                                      </p:cBhvr>
                                      <p:tavLst>
                                        <p:tav tm="0">
                                          <p:val>
                                            <p:strVal val="0-#ppt_w/2"/>
                                          </p:val>
                                        </p:tav>
                                        <p:tav tm="100000">
                                          <p:val>
                                            <p:strVal val="#ppt_x"/>
                                          </p:val>
                                        </p:tav>
                                      </p:tavLst>
                                    </p:anim>
                                    <p:anim calcmode="lin" valueType="num">
                                      <p:cBhvr additive="base">
                                        <p:cTn id="12" dur="75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750" fill="hold"/>
                                        <p:tgtEl>
                                          <p:spTgt spid="39"/>
                                        </p:tgtEl>
                                        <p:attrNameLst>
                                          <p:attrName>ppt_x</p:attrName>
                                        </p:attrNameLst>
                                      </p:cBhvr>
                                      <p:tavLst>
                                        <p:tav tm="0">
                                          <p:val>
                                            <p:strVal val="0-#ppt_w/2"/>
                                          </p:val>
                                        </p:tav>
                                        <p:tav tm="100000">
                                          <p:val>
                                            <p:strVal val="#ppt_x"/>
                                          </p:val>
                                        </p:tav>
                                      </p:tavLst>
                                    </p:anim>
                                    <p:anim calcmode="lin" valueType="num">
                                      <p:cBhvr additive="base">
                                        <p:cTn id="17" dur="75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47"/>
                                        </p:tgtEl>
                                        <p:attrNameLst>
                                          <p:attrName>style.visibility</p:attrName>
                                        </p:attrNameLst>
                                      </p:cBhvr>
                                      <p:to>
                                        <p:strVal val="visible"/>
                                      </p:to>
                                    </p:set>
                                    <p:anim calcmode="lin" valueType="num">
                                      <p:cBhvr additive="base">
                                        <p:cTn id="20" dur="750" fill="hold"/>
                                        <p:tgtEl>
                                          <p:spTgt spid="47"/>
                                        </p:tgtEl>
                                        <p:attrNameLst>
                                          <p:attrName>ppt_x</p:attrName>
                                        </p:attrNameLst>
                                      </p:cBhvr>
                                      <p:tavLst>
                                        <p:tav tm="0">
                                          <p:val>
                                            <p:strVal val="0-#ppt_w/2"/>
                                          </p:val>
                                        </p:tav>
                                        <p:tav tm="100000">
                                          <p:val>
                                            <p:strVal val="#ppt_x"/>
                                          </p:val>
                                        </p:tav>
                                      </p:tavLst>
                                    </p:anim>
                                    <p:anim calcmode="lin" valueType="num">
                                      <p:cBhvr additive="base">
                                        <p:cTn id="21" dur="750" fill="hold"/>
                                        <p:tgtEl>
                                          <p:spTgt spid="47"/>
                                        </p:tgtEl>
                                        <p:attrNameLst>
                                          <p:attrName>ppt_y</p:attrName>
                                        </p:attrNameLst>
                                      </p:cBhvr>
                                      <p:tavLst>
                                        <p:tav tm="0">
                                          <p:val>
                                            <p:strVal val="#ppt_y"/>
                                          </p:val>
                                        </p:tav>
                                        <p:tav tm="100000">
                                          <p:val>
                                            <p:strVal val="#ppt_y"/>
                                          </p:val>
                                        </p:tav>
                                      </p:tavLst>
                                    </p:anim>
                                  </p:childTnLst>
                                </p:cTn>
                              </p:par>
                              <p:par>
                                <p:cTn id="22" presetID="1" presetClass="emph" presetSubtype="1" nodeType="withEffect">
                                  <p:stCondLst>
                                    <p:cond delay="750"/>
                                  </p:stCondLst>
                                  <p:childTnLst>
                                    <p:set>
                                      <p:cBhvr>
                                        <p:cTn id="23" dur="indefinite"/>
                                        <p:tgtEl>
                                          <p:spTgt spid="46"/>
                                        </p:tgtEl>
                                        <p:attrNameLst>
                                          <p:attrName>fillcolor</p:attrName>
                                        </p:attrNameLst>
                                      </p:cBhvr>
                                      <p:to>
                                        <p:clrVal>
                                          <a:srgbClr val="D1D1D1"/>
                                        </p:clrVal>
                                      </p:to>
                                    </p:set>
                                    <p:set>
                                      <p:cBhvr>
                                        <p:cTn id="24" dur="indefinite"/>
                                        <p:tgtEl>
                                          <p:spTgt spid="46"/>
                                        </p:tgtEl>
                                        <p:attrNameLst>
                                          <p:attrName>fill.type</p:attrName>
                                        </p:attrNameLst>
                                      </p:cBhvr>
                                      <p:to>
                                        <p:strVal val="solid"/>
                                      </p:to>
                                    </p:set>
                                    <p:set>
                                      <p:cBhvr>
                                        <p:cTn id="25" dur="indefinite"/>
                                        <p:tgtEl>
                                          <p:spTgt spid="46"/>
                                        </p:tgtEl>
                                        <p:attrNameLst>
                                          <p:attrName>fill.on</p:attrName>
                                        </p:attrNameLst>
                                      </p:cBhvr>
                                      <p:to>
                                        <p:strVal val="true"/>
                                      </p:to>
                                    </p:set>
                                  </p:childTnLst>
                                </p:cTn>
                              </p:par>
                            </p:childTnLst>
                          </p:cTn>
                        </p:par>
                        <p:par>
                          <p:cTn id="26" fill="hold">
                            <p:stCondLst>
                              <p:cond delay="1500"/>
                            </p:stCondLst>
                            <p:childTnLst>
                              <p:par>
                                <p:cTn id="27" presetID="2" presetClass="entr" presetSubtype="8"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additive="base">
                                        <p:cTn id="29" dur="750" fill="hold"/>
                                        <p:tgtEl>
                                          <p:spTgt spid="42"/>
                                        </p:tgtEl>
                                        <p:attrNameLst>
                                          <p:attrName>ppt_x</p:attrName>
                                        </p:attrNameLst>
                                      </p:cBhvr>
                                      <p:tavLst>
                                        <p:tav tm="0">
                                          <p:val>
                                            <p:strVal val="0-#ppt_w/2"/>
                                          </p:val>
                                        </p:tav>
                                        <p:tav tm="100000">
                                          <p:val>
                                            <p:strVal val="#ppt_x"/>
                                          </p:val>
                                        </p:tav>
                                      </p:tavLst>
                                    </p:anim>
                                    <p:anim calcmode="lin" valueType="num">
                                      <p:cBhvr additive="base">
                                        <p:cTn id="30" dur="750" fill="hold"/>
                                        <p:tgtEl>
                                          <p:spTgt spid="42"/>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anim calcmode="lin" valueType="num">
                                      <p:cBhvr additive="base">
                                        <p:cTn id="33" dur="750" fill="hold"/>
                                        <p:tgtEl>
                                          <p:spTgt spid="48"/>
                                        </p:tgtEl>
                                        <p:attrNameLst>
                                          <p:attrName>ppt_x</p:attrName>
                                        </p:attrNameLst>
                                      </p:cBhvr>
                                      <p:tavLst>
                                        <p:tav tm="0">
                                          <p:val>
                                            <p:strVal val="0-#ppt_w/2"/>
                                          </p:val>
                                        </p:tav>
                                        <p:tav tm="100000">
                                          <p:val>
                                            <p:strVal val="#ppt_x"/>
                                          </p:val>
                                        </p:tav>
                                      </p:tavLst>
                                    </p:anim>
                                    <p:anim calcmode="lin" valueType="num">
                                      <p:cBhvr additive="base">
                                        <p:cTn id="34" dur="750" fill="hold"/>
                                        <p:tgtEl>
                                          <p:spTgt spid="48"/>
                                        </p:tgtEl>
                                        <p:attrNameLst>
                                          <p:attrName>ppt_y</p:attrName>
                                        </p:attrNameLst>
                                      </p:cBhvr>
                                      <p:tavLst>
                                        <p:tav tm="0">
                                          <p:val>
                                            <p:strVal val="#ppt_y"/>
                                          </p:val>
                                        </p:tav>
                                        <p:tav tm="100000">
                                          <p:val>
                                            <p:strVal val="#ppt_y"/>
                                          </p:val>
                                        </p:tav>
                                      </p:tavLst>
                                    </p:anim>
                                  </p:childTnLst>
                                </p:cTn>
                              </p:par>
                              <p:par>
                                <p:cTn id="35" presetID="1" presetClass="emph" presetSubtype="1" nodeType="withEffect">
                                  <p:stCondLst>
                                    <p:cond delay="750"/>
                                  </p:stCondLst>
                                  <p:childTnLst>
                                    <p:set>
                                      <p:cBhvr>
                                        <p:cTn id="36" dur="indefinite"/>
                                        <p:tgtEl>
                                          <p:spTgt spid="47"/>
                                        </p:tgtEl>
                                        <p:attrNameLst>
                                          <p:attrName>fillcolor</p:attrName>
                                        </p:attrNameLst>
                                      </p:cBhvr>
                                      <p:to>
                                        <p:clrVal>
                                          <a:srgbClr val="D1D1D1"/>
                                        </p:clrVal>
                                      </p:to>
                                    </p:set>
                                    <p:set>
                                      <p:cBhvr>
                                        <p:cTn id="37" dur="indefinite"/>
                                        <p:tgtEl>
                                          <p:spTgt spid="47"/>
                                        </p:tgtEl>
                                        <p:attrNameLst>
                                          <p:attrName>fill.type</p:attrName>
                                        </p:attrNameLst>
                                      </p:cBhvr>
                                      <p:to>
                                        <p:strVal val="solid"/>
                                      </p:to>
                                    </p:set>
                                    <p:set>
                                      <p:cBhvr>
                                        <p:cTn id="38" dur="indefinite"/>
                                        <p:tgtEl>
                                          <p:spTgt spid="47"/>
                                        </p:tgtEl>
                                        <p:attrNameLst>
                                          <p:attrName>fill.on</p:attrName>
                                        </p:attrNameLst>
                                      </p:cBhvr>
                                      <p:to>
                                        <p:strVal val="true"/>
                                      </p:to>
                                    </p:set>
                                  </p:childTnLst>
                                </p:cTn>
                              </p:par>
                            </p:childTnLst>
                          </p:cTn>
                        </p:par>
                        <p:par>
                          <p:cTn id="39" fill="hold">
                            <p:stCondLst>
                              <p:cond delay="2250"/>
                            </p:stCondLst>
                            <p:childTnLst>
                              <p:par>
                                <p:cTn id="40" presetID="2" presetClass="entr" presetSubtype="8" fill="hold" nodeType="afterEffect">
                                  <p:stCondLst>
                                    <p:cond delay="0"/>
                                  </p:stCondLst>
                                  <p:childTnLst>
                                    <p:set>
                                      <p:cBhvr>
                                        <p:cTn id="41" dur="1" fill="hold">
                                          <p:stCondLst>
                                            <p:cond delay="0"/>
                                          </p:stCondLst>
                                        </p:cTn>
                                        <p:tgtEl>
                                          <p:spTgt spid="49"/>
                                        </p:tgtEl>
                                        <p:attrNameLst>
                                          <p:attrName>style.visibility</p:attrName>
                                        </p:attrNameLst>
                                      </p:cBhvr>
                                      <p:to>
                                        <p:strVal val="visible"/>
                                      </p:to>
                                    </p:set>
                                    <p:anim calcmode="lin" valueType="num">
                                      <p:cBhvr additive="base">
                                        <p:cTn id="42" dur="750" fill="hold"/>
                                        <p:tgtEl>
                                          <p:spTgt spid="49"/>
                                        </p:tgtEl>
                                        <p:attrNameLst>
                                          <p:attrName>ppt_x</p:attrName>
                                        </p:attrNameLst>
                                      </p:cBhvr>
                                      <p:tavLst>
                                        <p:tav tm="0">
                                          <p:val>
                                            <p:strVal val="0-#ppt_w/2"/>
                                          </p:val>
                                        </p:tav>
                                        <p:tav tm="100000">
                                          <p:val>
                                            <p:strVal val="#ppt_x"/>
                                          </p:val>
                                        </p:tav>
                                      </p:tavLst>
                                    </p:anim>
                                    <p:anim calcmode="lin" valueType="num">
                                      <p:cBhvr additive="base">
                                        <p:cTn id="43" dur="750" fill="hold"/>
                                        <p:tgtEl>
                                          <p:spTgt spid="49"/>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52"/>
                                        </p:tgtEl>
                                        <p:attrNameLst>
                                          <p:attrName>style.visibility</p:attrName>
                                        </p:attrNameLst>
                                      </p:cBhvr>
                                      <p:to>
                                        <p:strVal val="visible"/>
                                      </p:to>
                                    </p:set>
                                    <p:anim calcmode="lin" valueType="num">
                                      <p:cBhvr additive="base">
                                        <p:cTn id="46" dur="750" fill="hold"/>
                                        <p:tgtEl>
                                          <p:spTgt spid="52"/>
                                        </p:tgtEl>
                                        <p:attrNameLst>
                                          <p:attrName>ppt_x</p:attrName>
                                        </p:attrNameLst>
                                      </p:cBhvr>
                                      <p:tavLst>
                                        <p:tav tm="0">
                                          <p:val>
                                            <p:strVal val="0-#ppt_w/2"/>
                                          </p:val>
                                        </p:tav>
                                        <p:tav tm="100000">
                                          <p:val>
                                            <p:strVal val="#ppt_x"/>
                                          </p:val>
                                        </p:tav>
                                      </p:tavLst>
                                    </p:anim>
                                    <p:anim calcmode="lin" valueType="num">
                                      <p:cBhvr additive="base">
                                        <p:cTn id="47" dur="750" fill="hold"/>
                                        <p:tgtEl>
                                          <p:spTgt spid="52"/>
                                        </p:tgtEl>
                                        <p:attrNameLst>
                                          <p:attrName>ppt_y</p:attrName>
                                        </p:attrNameLst>
                                      </p:cBhvr>
                                      <p:tavLst>
                                        <p:tav tm="0">
                                          <p:val>
                                            <p:strVal val="#ppt_y"/>
                                          </p:val>
                                        </p:tav>
                                        <p:tav tm="100000">
                                          <p:val>
                                            <p:strVal val="#ppt_y"/>
                                          </p:val>
                                        </p:tav>
                                      </p:tavLst>
                                    </p:anim>
                                  </p:childTnLst>
                                </p:cTn>
                              </p:par>
                              <p:par>
                                <p:cTn id="48" presetID="1" presetClass="emph" presetSubtype="1" nodeType="withEffect">
                                  <p:stCondLst>
                                    <p:cond delay="750"/>
                                  </p:stCondLst>
                                  <p:childTnLst>
                                    <p:set>
                                      <p:cBhvr>
                                        <p:cTn id="49" dur="indefinite"/>
                                        <p:tgtEl>
                                          <p:spTgt spid="48"/>
                                        </p:tgtEl>
                                        <p:attrNameLst>
                                          <p:attrName>fillcolor</p:attrName>
                                        </p:attrNameLst>
                                      </p:cBhvr>
                                      <p:to>
                                        <p:clrVal>
                                          <a:srgbClr val="D1D1D1"/>
                                        </p:clrVal>
                                      </p:to>
                                    </p:set>
                                    <p:set>
                                      <p:cBhvr>
                                        <p:cTn id="50" dur="indefinite"/>
                                        <p:tgtEl>
                                          <p:spTgt spid="48"/>
                                        </p:tgtEl>
                                        <p:attrNameLst>
                                          <p:attrName>fill.type</p:attrName>
                                        </p:attrNameLst>
                                      </p:cBhvr>
                                      <p:to>
                                        <p:strVal val="solid"/>
                                      </p:to>
                                    </p:set>
                                    <p:set>
                                      <p:cBhvr>
                                        <p:cTn id="51" dur="indefinite"/>
                                        <p:tgtEl>
                                          <p:spTgt spid="48"/>
                                        </p:tgtEl>
                                        <p:attrNameLst>
                                          <p:attrName>fill.on</p:attrName>
                                        </p:attrNameLst>
                                      </p:cBhvr>
                                      <p:to>
                                        <p:strVal val="true"/>
                                      </p:to>
                                    </p:set>
                                  </p:childTnLst>
                                </p:cTn>
                              </p:par>
                            </p:childTnLst>
                          </p:cTn>
                        </p:par>
                        <p:par>
                          <p:cTn id="52" fill="hold">
                            <p:stCondLst>
                              <p:cond delay="3000"/>
                            </p:stCondLst>
                            <p:childTnLst>
                              <p:par>
                                <p:cTn id="53" presetID="2" presetClass="entr" presetSubtype="8" fill="hold" nodeType="afterEffect">
                                  <p:stCondLst>
                                    <p:cond delay="25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0-#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250"/>
                                  </p:stCondLst>
                                  <p:childTnLst>
                                    <p:set>
                                      <p:cBhvr>
                                        <p:cTn id="58" dur="1" fill="hold">
                                          <p:stCondLst>
                                            <p:cond delay="0"/>
                                          </p:stCondLst>
                                        </p:cTn>
                                        <p:tgtEl>
                                          <p:spTgt spid="56"/>
                                        </p:tgtEl>
                                        <p:attrNameLst>
                                          <p:attrName>style.visibility</p:attrName>
                                        </p:attrNameLst>
                                      </p:cBhvr>
                                      <p:to>
                                        <p:strVal val="visible"/>
                                      </p:to>
                                    </p:set>
                                    <p:anim calcmode="lin" valueType="num">
                                      <p:cBhvr additive="base">
                                        <p:cTn id="59" dur="500" fill="hold"/>
                                        <p:tgtEl>
                                          <p:spTgt spid="56"/>
                                        </p:tgtEl>
                                        <p:attrNameLst>
                                          <p:attrName>ppt_x</p:attrName>
                                        </p:attrNameLst>
                                      </p:cBhvr>
                                      <p:tavLst>
                                        <p:tav tm="0">
                                          <p:val>
                                            <p:strVal val="0-#ppt_w/2"/>
                                          </p:val>
                                        </p:tav>
                                        <p:tav tm="100000">
                                          <p:val>
                                            <p:strVal val="#ppt_x"/>
                                          </p:val>
                                        </p:tav>
                                      </p:tavLst>
                                    </p:anim>
                                    <p:anim calcmode="lin" valueType="num">
                                      <p:cBhvr additive="base">
                                        <p:cTn id="60" dur="500" fill="hold"/>
                                        <p:tgtEl>
                                          <p:spTgt spid="56"/>
                                        </p:tgtEl>
                                        <p:attrNameLst>
                                          <p:attrName>ppt_y</p:attrName>
                                        </p:attrNameLst>
                                      </p:cBhvr>
                                      <p:tavLst>
                                        <p:tav tm="0">
                                          <p:val>
                                            <p:strVal val="#ppt_y"/>
                                          </p:val>
                                        </p:tav>
                                        <p:tav tm="100000">
                                          <p:val>
                                            <p:strVal val="#ppt_y"/>
                                          </p:val>
                                        </p:tav>
                                      </p:tavLst>
                                    </p:anim>
                                  </p:childTnLst>
                                </p:cTn>
                              </p:par>
                              <p:par>
                                <p:cTn id="61" presetID="1" presetClass="emph" presetSubtype="1" nodeType="withEffect">
                                  <p:stCondLst>
                                    <p:cond delay="750"/>
                                  </p:stCondLst>
                                  <p:childTnLst>
                                    <p:set>
                                      <p:cBhvr>
                                        <p:cTn id="62" dur="indefinite"/>
                                        <p:tgtEl>
                                          <p:spTgt spid="52"/>
                                        </p:tgtEl>
                                        <p:attrNameLst>
                                          <p:attrName>fillcolor</p:attrName>
                                        </p:attrNameLst>
                                      </p:cBhvr>
                                      <p:to>
                                        <p:clrVal>
                                          <a:srgbClr val="D1D1D1"/>
                                        </p:clrVal>
                                      </p:to>
                                    </p:set>
                                    <p:set>
                                      <p:cBhvr>
                                        <p:cTn id="63" dur="indefinite"/>
                                        <p:tgtEl>
                                          <p:spTgt spid="52"/>
                                        </p:tgtEl>
                                        <p:attrNameLst>
                                          <p:attrName>fill.type</p:attrName>
                                        </p:attrNameLst>
                                      </p:cBhvr>
                                      <p:to>
                                        <p:strVal val="solid"/>
                                      </p:to>
                                    </p:set>
                                    <p:set>
                                      <p:cBhvr>
                                        <p:cTn id="64" dur="indefinite"/>
                                        <p:tgtEl>
                                          <p:spTgt spid="52"/>
                                        </p:tgtEl>
                                        <p:attrNameLst>
                                          <p:attrName>fill.on</p:attrName>
                                        </p:attrNameLst>
                                      </p:cBhvr>
                                      <p:to>
                                        <p:strVal val="true"/>
                                      </p:to>
                                    </p:set>
                                  </p:childTnLst>
                                </p:cTn>
                              </p:par>
                            </p:childTnLst>
                          </p:cTn>
                        </p:par>
                        <p:par>
                          <p:cTn id="65" fill="hold">
                            <p:stCondLst>
                              <p:cond delay="3750"/>
                            </p:stCondLst>
                            <p:childTnLst>
                              <p:par>
                                <p:cTn id="66" presetID="2" presetClass="entr" presetSubtype="8" fill="hold" nodeType="afterEffect">
                                  <p:stCondLst>
                                    <p:cond delay="250"/>
                                  </p:stCondLst>
                                  <p:childTnLst>
                                    <p:set>
                                      <p:cBhvr>
                                        <p:cTn id="67" dur="1" fill="hold">
                                          <p:stCondLst>
                                            <p:cond delay="0"/>
                                          </p:stCondLst>
                                        </p:cTn>
                                        <p:tgtEl>
                                          <p:spTgt spid="57"/>
                                        </p:tgtEl>
                                        <p:attrNameLst>
                                          <p:attrName>style.visibility</p:attrName>
                                        </p:attrNameLst>
                                      </p:cBhvr>
                                      <p:to>
                                        <p:strVal val="visible"/>
                                      </p:to>
                                    </p:set>
                                    <p:anim calcmode="lin" valueType="num">
                                      <p:cBhvr additive="base">
                                        <p:cTn id="68" dur="500" fill="hold"/>
                                        <p:tgtEl>
                                          <p:spTgt spid="57"/>
                                        </p:tgtEl>
                                        <p:attrNameLst>
                                          <p:attrName>ppt_x</p:attrName>
                                        </p:attrNameLst>
                                      </p:cBhvr>
                                      <p:tavLst>
                                        <p:tav tm="0">
                                          <p:val>
                                            <p:strVal val="0-#ppt_w/2"/>
                                          </p:val>
                                        </p:tav>
                                        <p:tav tm="100000">
                                          <p:val>
                                            <p:strVal val="#ppt_x"/>
                                          </p:val>
                                        </p:tav>
                                      </p:tavLst>
                                    </p:anim>
                                    <p:anim calcmode="lin" valueType="num">
                                      <p:cBhvr additive="base">
                                        <p:cTn id="69" dur="500" fill="hold"/>
                                        <p:tgtEl>
                                          <p:spTgt spid="57"/>
                                        </p:tgtEl>
                                        <p:attrNameLst>
                                          <p:attrName>ppt_y</p:attrName>
                                        </p:attrNameLst>
                                      </p:cBhvr>
                                      <p:tavLst>
                                        <p:tav tm="0">
                                          <p:val>
                                            <p:strVal val="#ppt_y"/>
                                          </p:val>
                                        </p:tav>
                                        <p:tav tm="100000">
                                          <p:val>
                                            <p:strVal val="#ppt_y"/>
                                          </p:val>
                                        </p:tav>
                                      </p:tavLst>
                                    </p:anim>
                                  </p:childTnLst>
                                </p:cTn>
                              </p:par>
                              <p:par>
                                <p:cTn id="70" presetID="2" presetClass="entr" presetSubtype="8" fill="hold" grpId="0" nodeType="withEffect">
                                  <p:stCondLst>
                                    <p:cond delay="250"/>
                                  </p:stCondLst>
                                  <p:childTnLst>
                                    <p:set>
                                      <p:cBhvr>
                                        <p:cTn id="71" dur="1" fill="hold">
                                          <p:stCondLst>
                                            <p:cond delay="0"/>
                                          </p:stCondLst>
                                        </p:cTn>
                                        <p:tgtEl>
                                          <p:spTgt spid="60"/>
                                        </p:tgtEl>
                                        <p:attrNameLst>
                                          <p:attrName>style.visibility</p:attrName>
                                        </p:attrNameLst>
                                      </p:cBhvr>
                                      <p:to>
                                        <p:strVal val="visible"/>
                                      </p:to>
                                    </p:set>
                                    <p:anim calcmode="lin" valueType="num">
                                      <p:cBhvr additive="base">
                                        <p:cTn id="72" dur="500" fill="hold"/>
                                        <p:tgtEl>
                                          <p:spTgt spid="60"/>
                                        </p:tgtEl>
                                        <p:attrNameLst>
                                          <p:attrName>ppt_x</p:attrName>
                                        </p:attrNameLst>
                                      </p:cBhvr>
                                      <p:tavLst>
                                        <p:tav tm="0">
                                          <p:val>
                                            <p:strVal val="0-#ppt_w/2"/>
                                          </p:val>
                                        </p:tav>
                                        <p:tav tm="100000">
                                          <p:val>
                                            <p:strVal val="#ppt_x"/>
                                          </p:val>
                                        </p:tav>
                                      </p:tavLst>
                                    </p:anim>
                                    <p:anim calcmode="lin" valueType="num">
                                      <p:cBhvr additive="base">
                                        <p:cTn id="73" dur="500" fill="hold"/>
                                        <p:tgtEl>
                                          <p:spTgt spid="60"/>
                                        </p:tgtEl>
                                        <p:attrNameLst>
                                          <p:attrName>ppt_y</p:attrName>
                                        </p:attrNameLst>
                                      </p:cBhvr>
                                      <p:tavLst>
                                        <p:tav tm="0">
                                          <p:val>
                                            <p:strVal val="#ppt_y"/>
                                          </p:val>
                                        </p:tav>
                                        <p:tav tm="100000">
                                          <p:val>
                                            <p:strVal val="#ppt_y"/>
                                          </p:val>
                                        </p:tav>
                                      </p:tavLst>
                                    </p:anim>
                                  </p:childTnLst>
                                </p:cTn>
                              </p:par>
                              <p:par>
                                <p:cTn id="74" presetID="1" presetClass="emph" presetSubtype="1" nodeType="withEffect">
                                  <p:stCondLst>
                                    <p:cond delay="750"/>
                                  </p:stCondLst>
                                  <p:childTnLst>
                                    <p:set>
                                      <p:cBhvr>
                                        <p:cTn id="75" dur="indefinite"/>
                                        <p:tgtEl>
                                          <p:spTgt spid="56"/>
                                        </p:tgtEl>
                                        <p:attrNameLst>
                                          <p:attrName>fillcolor</p:attrName>
                                        </p:attrNameLst>
                                      </p:cBhvr>
                                      <p:to>
                                        <p:clrVal>
                                          <a:srgbClr val="D1D1D1"/>
                                        </p:clrVal>
                                      </p:to>
                                    </p:set>
                                    <p:set>
                                      <p:cBhvr>
                                        <p:cTn id="76" dur="indefinite"/>
                                        <p:tgtEl>
                                          <p:spTgt spid="56"/>
                                        </p:tgtEl>
                                        <p:attrNameLst>
                                          <p:attrName>fill.type</p:attrName>
                                        </p:attrNameLst>
                                      </p:cBhvr>
                                      <p:to>
                                        <p:strVal val="solid"/>
                                      </p:to>
                                    </p:set>
                                    <p:set>
                                      <p:cBhvr>
                                        <p:cTn id="77" dur="indefinite"/>
                                        <p:tgtEl>
                                          <p:spTgt spid="56"/>
                                        </p:tgtEl>
                                        <p:attrNameLst>
                                          <p:attrName>fill.on</p:attrName>
                                        </p:attrNameLst>
                                      </p:cBhvr>
                                      <p:to>
                                        <p:strVal val="true"/>
                                      </p:to>
                                    </p:set>
                                  </p:childTnLst>
                                </p:cTn>
                              </p:par>
                            </p:childTnLst>
                          </p:cTn>
                        </p:par>
                        <p:par>
                          <p:cTn id="78" fill="hold">
                            <p:stCondLst>
                              <p:cond delay="4500"/>
                            </p:stCondLst>
                            <p:childTnLst>
                              <p:par>
                                <p:cTn id="79" presetID="2" presetClass="entr" presetSubtype="8" fill="hold" nodeType="afterEffect">
                                  <p:stCondLst>
                                    <p:cond delay="25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500" fill="hold"/>
                                        <p:tgtEl>
                                          <p:spTgt spid="61"/>
                                        </p:tgtEl>
                                        <p:attrNameLst>
                                          <p:attrName>ppt_x</p:attrName>
                                        </p:attrNameLst>
                                      </p:cBhvr>
                                      <p:tavLst>
                                        <p:tav tm="0">
                                          <p:val>
                                            <p:strVal val="0-#ppt_w/2"/>
                                          </p:val>
                                        </p:tav>
                                        <p:tav tm="100000">
                                          <p:val>
                                            <p:strVal val="#ppt_x"/>
                                          </p:val>
                                        </p:tav>
                                      </p:tavLst>
                                    </p:anim>
                                    <p:anim calcmode="lin" valueType="num">
                                      <p:cBhvr additive="base">
                                        <p:cTn id="82" dur="500" fill="hold"/>
                                        <p:tgtEl>
                                          <p:spTgt spid="61"/>
                                        </p:tgtEl>
                                        <p:attrNameLst>
                                          <p:attrName>ppt_y</p:attrName>
                                        </p:attrNameLst>
                                      </p:cBhvr>
                                      <p:tavLst>
                                        <p:tav tm="0">
                                          <p:val>
                                            <p:strVal val="#ppt_y"/>
                                          </p:val>
                                        </p:tav>
                                        <p:tav tm="100000">
                                          <p:val>
                                            <p:strVal val="#ppt_y"/>
                                          </p:val>
                                        </p:tav>
                                      </p:tavLst>
                                    </p:anim>
                                  </p:childTnLst>
                                </p:cTn>
                              </p:par>
                              <p:par>
                                <p:cTn id="83" presetID="2" presetClass="entr" presetSubtype="8" fill="hold" grpId="0" nodeType="withEffect">
                                  <p:stCondLst>
                                    <p:cond delay="250"/>
                                  </p:stCondLst>
                                  <p:childTnLst>
                                    <p:set>
                                      <p:cBhvr>
                                        <p:cTn id="84" dur="1" fill="hold">
                                          <p:stCondLst>
                                            <p:cond delay="0"/>
                                          </p:stCondLst>
                                        </p:cTn>
                                        <p:tgtEl>
                                          <p:spTgt spid="64"/>
                                        </p:tgtEl>
                                        <p:attrNameLst>
                                          <p:attrName>style.visibility</p:attrName>
                                        </p:attrNameLst>
                                      </p:cBhvr>
                                      <p:to>
                                        <p:strVal val="visible"/>
                                      </p:to>
                                    </p:set>
                                    <p:anim calcmode="lin" valueType="num">
                                      <p:cBhvr additive="base">
                                        <p:cTn id="85" dur="500" fill="hold"/>
                                        <p:tgtEl>
                                          <p:spTgt spid="64"/>
                                        </p:tgtEl>
                                        <p:attrNameLst>
                                          <p:attrName>ppt_x</p:attrName>
                                        </p:attrNameLst>
                                      </p:cBhvr>
                                      <p:tavLst>
                                        <p:tav tm="0">
                                          <p:val>
                                            <p:strVal val="0-#ppt_w/2"/>
                                          </p:val>
                                        </p:tav>
                                        <p:tav tm="100000">
                                          <p:val>
                                            <p:strVal val="#ppt_x"/>
                                          </p:val>
                                        </p:tav>
                                      </p:tavLst>
                                    </p:anim>
                                    <p:anim calcmode="lin" valueType="num">
                                      <p:cBhvr additive="base">
                                        <p:cTn id="86" dur="500" fill="hold"/>
                                        <p:tgtEl>
                                          <p:spTgt spid="64"/>
                                        </p:tgtEl>
                                        <p:attrNameLst>
                                          <p:attrName>ppt_y</p:attrName>
                                        </p:attrNameLst>
                                      </p:cBhvr>
                                      <p:tavLst>
                                        <p:tav tm="0">
                                          <p:val>
                                            <p:strVal val="#ppt_y"/>
                                          </p:val>
                                        </p:tav>
                                        <p:tav tm="100000">
                                          <p:val>
                                            <p:strVal val="#ppt_y"/>
                                          </p:val>
                                        </p:tav>
                                      </p:tavLst>
                                    </p:anim>
                                  </p:childTnLst>
                                </p:cTn>
                              </p:par>
                              <p:par>
                                <p:cTn id="87" presetID="1" presetClass="emph" presetSubtype="1" nodeType="withEffect">
                                  <p:stCondLst>
                                    <p:cond delay="750"/>
                                  </p:stCondLst>
                                  <p:childTnLst>
                                    <p:set>
                                      <p:cBhvr>
                                        <p:cTn id="88" dur="indefinite"/>
                                        <p:tgtEl>
                                          <p:spTgt spid="60"/>
                                        </p:tgtEl>
                                        <p:attrNameLst>
                                          <p:attrName>fillcolor</p:attrName>
                                        </p:attrNameLst>
                                      </p:cBhvr>
                                      <p:to>
                                        <p:clrVal>
                                          <a:srgbClr val="D1D1D1"/>
                                        </p:clrVal>
                                      </p:to>
                                    </p:set>
                                    <p:set>
                                      <p:cBhvr>
                                        <p:cTn id="89" dur="indefinite"/>
                                        <p:tgtEl>
                                          <p:spTgt spid="60"/>
                                        </p:tgtEl>
                                        <p:attrNameLst>
                                          <p:attrName>fill.type</p:attrName>
                                        </p:attrNameLst>
                                      </p:cBhvr>
                                      <p:to>
                                        <p:strVal val="solid"/>
                                      </p:to>
                                    </p:set>
                                    <p:set>
                                      <p:cBhvr>
                                        <p:cTn id="90" dur="indefinite"/>
                                        <p:tgtEl>
                                          <p:spTgt spid="60"/>
                                        </p:tgtEl>
                                        <p:attrNameLst>
                                          <p:attrName>fill.on</p:attrName>
                                        </p:attrNameLst>
                                      </p:cBhvr>
                                      <p:to>
                                        <p:strVal val="true"/>
                                      </p:to>
                                    </p:set>
                                  </p:childTnLst>
                                </p:cTn>
                              </p:par>
                            </p:childTnLst>
                          </p:cTn>
                        </p:par>
                        <p:par>
                          <p:cTn id="91" fill="hold">
                            <p:stCondLst>
                              <p:cond delay="5250"/>
                            </p:stCondLst>
                            <p:childTnLst>
                              <p:par>
                                <p:cTn id="92" presetID="1" presetClass="emph" presetSubtype="1" nodeType="afterEffect">
                                  <p:stCondLst>
                                    <p:cond delay="500"/>
                                  </p:stCondLst>
                                  <p:childTnLst>
                                    <p:set>
                                      <p:cBhvr>
                                        <p:cTn id="93" dur="indefinite"/>
                                        <p:tgtEl>
                                          <p:spTgt spid="64"/>
                                        </p:tgtEl>
                                        <p:attrNameLst>
                                          <p:attrName>fillcolor</p:attrName>
                                        </p:attrNameLst>
                                      </p:cBhvr>
                                      <p:to>
                                        <p:clrVal>
                                          <a:srgbClr val="D1D1D1"/>
                                        </p:clrVal>
                                      </p:to>
                                    </p:set>
                                    <p:set>
                                      <p:cBhvr>
                                        <p:cTn id="94" dur="indefinite"/>
                                        <p:tgtEl>
                                          <p:spTgt spid="64"/>
                                        </p:tgtEl>
                                        <p:attrNameLst>
                                          <p:attrName>fill.type</p:attrName>
                                        </p:attrNameLst>
                                      </p:cBhvr>
                                      <p:to>
                                        <p:strVal val="solid"/>
                                      </p:to>
                                    </p:set>
                                    <p:set>
                                      <p:cBhvr>
                                        <p:cTn id="95" dur="indefinite"/>
                                        <p:tgtEl>
                                          <p:spTgt spid="64"/>
                                        </p:tgtEl>
                                        <p:attrNameLst>
                                          <p:attrName>fill.on</p:attrName>
                                        </p:attrNameLst>
                                      </p:cBhvr>
                                      <p:to>
                                        <p:strVal val="true"/>
                                      </p:to>
                                    </p:set>
                                  </p:childTnLst>
                                </p:cTn>
                              </p:par>
                            </p:childTnLst>
                          </p:cTn>
                        </p:par>
                        <p:par>
                          <p:cTn id="96" fill="hold">
                            <p:stCondLst>
                              <p:cond delay="5750"/>
                            </p:stCondLst>
                            <p:childTnLst>
                              <p:par>
                                <p:cTn id="97" presetID="42" presetClass="exit" presetSubtype="0" fill="hold" nodeType="afterEffect">
                                  <p:stCondLst>
                                    <p:cond delay="0"/>
                                  </p:stCondLst>
                                  <p:childTnLst>
                                    <p:animEffect transition="out" filter="fade">
                                      <p:cBhvr>
                                        <p:cTn id="98" dur="500"/>
                                        <p:tgtEl>
                                          <p:spTgt spid="36"/>
                                        </p:tgtEl>
                                      </p:cBhvr>
                                    </p:animEffect>
                                    <p:anim calcmode="lin" valueType="num">
                                      <p:cBhvr>
                                        <p:cTn id="99" dur="500"/>
                                        <p:tgtEl>
                                          <p:spTgt spid="36"/>
                                        </p:tgtEl>
                                        <p:attrNameLst>
                                          <p:attrName>ppt_x</p:attrName>
                                        </p:attrNameLst>
                                      </p:cBhvr>
                                      <p:tavLst>
                                        <p:tav tm="0">
                                          <p:val>
                                            <p:strVal val="ppt_x"/>
                                          </p:val>
                                        </p:tav>
                                        <p:tav tm="100000">
                                          <p:val>
                                            <p:strVal val="ppt_x"/>
                                          </p:val>
                                        </p:tav>
                                      </p:tavLst>
                                    </p:anim>
                                    <p:anim calcmode="lin" valueType="num">
                                      <p:cBhvr>
                                        <p:cTn id="100" dur="500"/>
                                        <p:tgtEl>
                                          <p:spTgt spid="36"/>
                                        </p:tgtEl>
                                        <p:attrNameLst>
                                          <p:attrName>ppt_y</p:attrName>
                                        </p:attrNameLst>
                                      </p:cBhvr>
                                      <p:tavLst>
                                        <p:tav tm="0">
                                          <p:val>
                                            <p:strVal val="ppt_y"/>
                                          </p:val>
                                        </p:tav>
                                        <p:tav tm="100000">
                                          <p:val>
                                            <p:strVal val="ppt_y+.1"/>
                                          </p:val>
                                        </p:tav>
                                      </p:tavLst>
                                    </p:anim>
                                    <p:set>
                                      <p:cBhvr>
                                        <p:cTn id="101" dur="1" fill="hold">
                                          <p:stCondLst>
                                            <p:cond delay="499"/>
                                          </p:stCondLst>
                                        </p:cTn>
                                        <p:tgtEl>
                                          <p:spTgt spid="36"/>
                                        </p:tgtEl>
                                        <p:attrNameLst>
                                          <p:attrName>style.visibility</p:attrName>
                                        </p:attrNameLst>
                                      </p:cBhvr>
                                      <p:to>
                                        <p:strVal val="hidden"/>
                                      </p:to>
                                    </p:set>
                                  </p:childTnLst>
                                </p:cTn>
                              </p:par>
                              <p:par>
                                <p:cTn id="102" presetID="42" presetClass="exit" presetSubtype="0" fill="hold" nodeType="withEffect">
                                  <p:stCondLst>
                                    <p:cond delay="0"/>
                                  </p:stCondLst>
                                  <p:childTnLst>
                                    <p:animEffect transition="out" filter="fade">
                                      <p:cBhvr>
                                        <p:cTn id="103" dur="500"/>
                                        <p:tgtEl>
                                          <p:spTgt spid="39"/>
                                        </p:tgtEl>
                                      </p:cBhvr>
                                    </p:animEffect>
                                    <p:anim calcmode="lin" valueType="num">
                                      <p:cBhvr>
                                        <p:cTn id="104" dur="500"/>
                                        <p:tgtEl>
                                          <p:spTgt spid="39"/>
                                        </p:tgtEl>
                                        <p:attrNameLst>
                                          <p:attrName>ppt_x</p:attrName>
                                        </p:attrNameLst>
                                      </p:cBhvr>
                                      <p:tavLst>
                                        <p:tav tm="0">
                                          <p:val>
                                            <p:strVal val="ppt_x"/>
                                          </p:val>
                                        </p:tav>
                                        <p:tav tm="100000">
                                          <p:val>
                                            <p:strVal val="ppt_x"/>
                                          </p:val>
                                        </p:tav>
                                      </p:tavLst>
                                    </p:anim>
                                    <p:anim calcmode="lin" valueType="num">
                                      <p:cBhvr>
                                        <p:cTn id="105" dur="500"/>
                                        <p:tgtEl>
                                          <p:spTgt spid="39"/>
                                        </p:tgtEl>
                                        <p:attrNameLst>
                                          <p:attrName>ppt_y</p:attrName>
                                        </p:attrNameLst>
                                      </p:cBhvr>
                                      <p:tavLst>
                                        <p:tav tm="0">
                                          <p:val>
                                            <p:strVal val="ppt_y"/>
                                          </p:val>
                                        </p:tav>
                                        <p:tav tm="100000">
                                          <p:val>
                                            <p:strVal val="ppt_y+.1"/>
                                          </p:val>
                                        </p:tav>
                                      </p:tavLst>
                                    </p:anim>
                                    <p:set>
                                      <p:cBhvr>
                                        <p:cTn id="106" dur="1" fill="hold">
                                          <p:stCondLst>
                                            <p:cond delay="499"/>
                                          </p:stCondLst>
                                        </p:cTn>
                                        <p:tgtEl>
                                          <p:spTgt spid="39"/>
                                        </p:tgtEl>
                                        <p:attrNameLst>
                                          <p:attrName>style.visibility</p:attrName>
                                        </p:attrNameLst>
                                      </p:cBhvr>
                                      <p:to>
                                        <p:strVal val="hidden"/>
                                      </p:to>
                                    </p:set>
                                  </p:childTnLst>
                                </p:cTn>
                              </p:par>
                              <p:par>
                                <p:cTn id="107" presetID="42" presetClass="exit" presetSubtype="0" fill="hold" nodeType="withEffect">
                                  <p:stCondLst>
                                    <p:cond delay="0"/>
                                  </p:stCondLst>
                                  <p:childTnLst>
                                    <p:animEffect transition="out" filter="fade">
                                      <p:cBhvr>
                                        <p:cTn id="108" dur="500"/>
                                        <p:tgtEl>
                                          <p:spTgt spid="42"/>
                                        </p:tgtEl>
                                      </p:cBhvr>
                                    </p:animEffect>
                                    <p:anim calcmode="lin" valueType="num">
                                      <p:cBhvr>
                                        <p:cTn id="109" dur="500"/>
                                        <p:tgtEl>
                                          <p:spTgt spid="42"/>
                                        </p:tgtEl>
                                        <p:attrNameLst>
                                          <p:attrName>ppt_x</p:attrName>
                                        </p:attrNameLst>
                                      </p:cBhvr>
                                      <p:tavLst>
                                        <p:tav tm="0">
                                          <p:val>
                                            <p:strVal val="ppt_x"/>
                                          </p:val>
                                        </p:tav>
                                        <p:tav tm="100000">
                                          <p:val>
                                            <p:strVal val="ppt_x"/>
                                          </p:val>
                                        </p:tav>
                                      </p:tavLst>
                                    </p:anim>
                                    <p:anim calcmode="lin" valueType="num">
                                      <p:cBhvr>
                                        <p:cTn id="110" dur="500"/>
                                        <p:tgtEl>
                                          <p:spTgt spid="42"/>
                                        </p:tgtEl>
                                        <p:attrNameLst>
                                          <p:attrName>ppt_y</p:attrName>
                                        </p:attrNameLst>
                                      </p:cBhvr>
                                      <p:tavLst>
                                        <p:tav tm="0">
                                          <p:val>
                                            <p:strVal val="ppt_y"/>
                                          </p:val>
                                        </p:tav>
                                        <p:tav tm="100000">
                                          <p:val>
                                            <p:strVal val="ppt_y+.1"/>
                                          </p:val>
                                        </p:tav>
                                      </p:tavLst>
                                    </p:anim>
                                    <p:set>
                                      <p:cBhvr>
                                        <p:cTn id="111" dur="1" fill="hold">
                                          <p:stCondLst>
                                            <p:cond delay="499"/>
                                          </p:stCondLst>
                                        </p:cTn>
                                        <p:tgtEl>
                                          <p:spTgt spid="42"/>
                                        </p:tgtEl>
                                        <p:attrNameLst>
                                          <p:attrName>style.visibility</p:attrName>
                                        </p:attrNameLst>
                                      </p:cBhvr>
                                      <p:to>
                                        <p:strVal val="hidden"/>
                                      </p:to>
                                    </p:set>
                                  </p:childTnLst>
                                </p:cTn>
                              </p:par>
                              <p:par>
                                <p:cTn id="112" presetID="42" presetClass="exit" presetSubtype="0" fill="hold" nodeType="withEffect">
                                  <p:stCondLst>
                                    <p:cond delay="0"/>
                                  </p:stCondLst>
                                  <p:childTnLst>
                                    <p:animEffect transition="out" filter="fade">
                                      <p:cBhvr>
                                        <p:cTn id="113" dur="500"/>
                                        <p:tgtEl>
                                          <p:spTgt spid="49"/>
                                        </p:tgtEl>
                                      </p:cBhvr>
                                    </p:animEffect>
                                    <p:anim calcmode="lin" valueType="num">
                                      <p:cBhvr>
                                        <p:cTn id="114" dur="500"/>
                                        <p:tgtEl>
                                          <p:spTgt spid="49"/>
                                        </p:tgtEl>
                                        <p:attrNameLst>
                                          <p:attrName>ppt_x</p:attrName>
                                        </p:attrNameLst>
                                      </p:cBhvr>
                                      <p:tavLst>
                                        <p:tav tm="0">
                                          <p:val>
                                            <p:strVal val="ppt_x"/>
                                          </p:val>
                                        </p:tav>
                                        <p:tav tm="100000">
                                          <p:val>
                                            <p:strVal val="ppt_x"/>
                                          </p:val>
                                        </p:tav>
                                      </p:tavLst>
                                    </p:anim>
                                    <p:anim calcmode="lin" valueType="num">
                                      <p:cBhvr>
                                        <p:cTn id="115" dur="500"/>
                                        <p:tgtEl>
                                          <p:spTgt spid="49"/>
                                        </p:tgtEl>
                                        <p:attrNameLst>
                                          <p:attrName>ppt_y</p:attrName>
                                        </p:attrNameLst>
                                      </p:cBhvr>
                                      <p:tavLst>
                                        <p:tav tm="0">
                                          <p:val>
                                            <p:strVal val="ppt_y"/>
                                          </p:val>
                                        </p:tav>
                                        <p:tav tm="100000">
                                          <p:val>
                                            <p:strVal val="ppt_y+.1"/>
                                          </p:val>
                                        </p:tav>
                                      </p:tavLst>
                                    </p:anim>
                                    <p:set>
                                      <p:cBhvr>
                                        <p:cTn id="116" dur="1" fill="hold">
                                          <p:stCondLst>
                                            <p:cond delay="499"/>
                                          </p:stCondLst>
                                        </p:cTn>
                                        <p:tgtEl>
                                          <p:spTgt spid="49"/>
                                        </p:tgtEl>
                                        <p:attrNameLst>
                                          <p:attrName>style.visibility</p:attrName>
                                        </p:attrNameLst>
                                      </p:cBhvr>
                                      <p:to>
                                        <p:strVal val="hidden"/>
                                      </p:to>
                                    </p:set>
                                  </p:childTnLst>
                                </p:cTn>
                              </p:par>
                              <p:par>
                                <p:cTn id="117" presetID="42" presetClass="exit" presetSubtype="0" fill="hold" nodeType="withEffect">
                                  <p:stCondLst>
                                    <p:cond delay="0"/>
                                  </p:stCondLst>
                                  <p:childTnLst>
                                    <p:animEffect transition="out" filter="fade">
                                      <p:cBhvr>
                                        <p:cTn id="118" dur="500"/>
                                        <p:tgtEl>
                                          <p:spTgt spid="53"/>
                                        </p:tgtEl>
                                      </p:cBhvr>
                                    </p:animEffect>
                                    <p:anim calcmode="lin" valueType="num">
                                      <p:cBhvr>
                                        <p:cTn id="119" dur="500"/>
                                        <p:tgtEl>
                                          <p:spTgt spid="53"/>
                                        </p:tgtEl>
                                        <p:attrNameLst>
                                          <p:attrName>ppt_x</p:attrName>
                                        </p:attrNameLst>
                                      </p:cBhvr>
                                      <p:tavLst>
                                        <p:tav tm="0">
                                          <p:val>
                                            <p:strVal val="ppt_x"/>
                                          </p:val>
                                        </p:tav>
                                        <p:tav tm="100000">
                                          <p:val>
                                            <p:strVal val="ppt_x"/>
                                          </p:val>
                                        </p:tav>
                                      </p:tavLst>
                                    </p:anim>
                                    <p:anim calcmode="lin" valueType="num">
                                      <p:cBhvr>
                                        <p:cTn id="120" dur="500"/>
                                        <p:tgtEl>
                                          <p:spTgt spid="53"/>
                                        </p:tgtEl>
                                        <p:attrNameLst>
                                          <p:attrName>ppt_y</p:attrName>
                                        </p:attrNameLst>
                                      </p:cBhvr>
                                      <p:tavLst>
                                        <p:tav tm="0">
                                          <p:val>
                                            <p:strVal val="ppt_y"/>
                                          </p:val>
                                        </p:tav>
                                        <p:tav tm="100000">
                                          <p:val>
                                            <p:strVal val="ppt_y+.1"/>
                                          </p:val>
                                        </p:tav>
                                      </p:tavLst>
                                    </p:anim>
                                    <p:set>
                                      <p:cBhvr>
                                        <p:cTn id="121" dur="1" fill="hold">
                                          <p:stCondLst>
                                            <p:cond delay="499"/>
                                          </p:stCondLst>
                                        </p:cTn>
                                        <p:tgtEl>
                                          <p:spTgt spid="53"/>
                                        </p:tgtEl>
                                        <p:attrNameLst>
                                          <p:attrName>style.visibility</p:attrName>
                                        </p:attrNameLst>
                                      </p:cBhvr>
                                      <p:to>
                                        <p:strVal val="hidden"/>
                                      </p:to>
                                    </p:set>
                                  </p:childTnLst>
                                </p:cTn>
                              </p:par>
                              <p:par>
                                <p:cTn id="122" presetID="42" presetClass="exit" presetSubtype="0" fill="hold" nodeType="withEffect">
                                  <p:stCondLst>
                                    <p:cond delay="0"/>
                                  </p:stCondLst>
                                  <p:childTnLst>
                                    <p:animEffect transition="out" filter="fade">
                                      <p:cBhvr>
                                        <p:cTn id="123" dur="500"/>
                                        <p:tgtEl>
                                          <p:spTgt spid="57"/>
                                        </p:tgtEl>
                                      </p:cBhvr>
                                    </p:animEffect>
                                    <p:anim calcmode="lin" valueType="num">
                                      <p:cBhvr>
                                        <p:cTn id="124" dur="500"/>
                                        <p:tgtEl>
                                          <p:spTgt spid="57"/>
                                        </p:tgtEl>
                                        <p:attrNameLst>
                                          <p:attrName>ppt_x</p:attrName>
                                        </p:attrNameLst>
                                      </p:cBhvr>
                                      <p:tavLst>
                                        <p:tav tm="0">
                                          <p:val>
                                            <p:strVal val="ppt_x"/>
                                          </p:val>
                                        </p:tav>
                                        <p:tav tm="100000">
                                          <p:val>
                                            <p:strVal val="ppt_x"/>
                                          </p:val>
                                        </p:tav>
                                      </p:tavLst>
                                    </p:anim>
                                    <p:anim calcmode="lin" valueType="num">
                                      <p:cBhvr>
                                        <p:cTn id="125" dur="500"/>
                                        <p:tgtEl>
                                          <p:spTgt spid="57"/>
                                        </p:tgtEl>
                                        <p:attrNameLst>
                                          <p:attrName>ppt_y</p:attrName>
                                        </p:attrNameLst>
                                      </p:cBhvr>
                                      <p:tavLst>
                                        <p:tav tm="0">
                                          <p:val>
                                            <p:strVal val="ppt_y"/>
                                          </p:val>
                                        </p:tav>
                                        <p:tav tm="100000">
                                          <p:val>
                                            <p:strVal val="ppt_y+.1"/>
                                          </p:val>
                                        </p:tav>
                                      </p:tavLst>
                                    </p:anim>
                                    <p:set>
                                      <p:cBhvr>
                                        <p:cTn id="126" dur="1" fill="hold">
                                          <p:stCondLst>
                                            <p:cond delay="499"/>
                                          </p:stCondLst>
                                        </p:cTn>
                                        <p:tgtEl>
                                          <p:spTgt spid="57"/>
                                        </p:tgtEl>
                                        <p:attrNameLst>
                                          <p:attrName>style.visibility</p:attrName>
                                        </p:attrNameLst>
                                      </p:cBhvr>
                                      <p:to>
                                        <p:strVal val="hidden"/>
                                      </p:to>
                                    </p:set>
                                  </p:childTnLst>
                                </p:cTn>
                              </p:par>
                              <p:par>
                                <p:cTn id="127" presetID="42" presetClass="exit" presetSubtype="0" fill="hold" nodeType="withEffect">
                                  <p:stCondLst>
                                    <p:cond delay="0"/>
                                  </p:stCondLst>
                                  <p:childTnLst>
                                    <p:animEffect transition="out" filter="fade">
                                      <p:cBhvr>
                                        <p:cTn id="128" dur="500"/>
                                        <p:tgtEl>
                                          <p:spTgt spid="61"/>
                                        </p:tgtEl>
                                      </p:cBhvr>
                                    </p:animEffect>
                                    <p:anim calcmode="lin" valueType="num">
                                      <p:cBhvr>
                                        <p:cTn id="129" dur="500"/>
                                        <p:tgtEl>
                                          <p:spTgt spid="61"/>
                                        </p:tgtEl>
                                        <p:attrNameLst>
                                          <p:attrName>ppt_x</p:attrName>
                                        </p:attrNameLst>
                                      </p:cBhvr>
                                      <p:tavLst>
                                        <p:tav tm="0">
                                          <p:val>
                                            <p:strVal val="ppt_x"/>
                                          </p:val>
                                        </p:tav>
                                        <p:tav tm="100000">
                                          <p:val>
                                            <p:strVal val="ppt_x"/>
                                          </p:val>
                                        </p:tav>
                                      </p:tavLst>
                                    </p:anim>
                                    <p:anim calcmode="lin" valueType="num">
                                      <p:cBhvr>
                                        <p:cTn id="130" dur="500"/>
                                        <p:tgtEl>
                                          <p:spTgt spid="61"/>
                                        </p:tgtEl>
                                        <p:attrNameLst>
                                          <p:attrName>ppt_y</p:attrName>
                                        </p:attrNameLst>
                                      </p:cBhvr>
                                      <p:tavLst>
                                        <p:tav tm="0">
                                          <p:val>
                                            <p:strVal val="ppt_y"/>
                                          </p:val>
                                        </p:tav>
                                        <p:tav tm="100000">
                                          <p:val>
                                            <p:strVal val="ppt_y+.1"/>
                                          </p:val>
                                        </p:tav>
                                      </p:tavLst>
                                    </p:anim>
                                    <p:set>
                                      <p:cBhvr>
                                        <p:cTn id="131" dur="1" fill="hold">
                                          <p:stCondLst>
                                            <p:cond delay="499"/>
                                          </p:stCondLst>
                                        </p:cTn>
                                        <p:tgtEl>
                                          <p:spTgt spid="61"/>
                                        </p:tgtEl>
                                        <p:attrNameLst>
                                          <p:attrName>style.visibility</p:attrName>
                                        </p:attrNameLst>
                                      </p:cBhvr>
                                      <p:to>
                                        <p:strVal val="hidden"/>
                                      </p:to>
                                    </p:set>
                                  </p:childTnLst>
                                </p:cTn>
                              </p:par>
                            </p:childTnLst>
                          </p:cTn>
                        </p:par>
                        <p:par>
                          <p:cTn id="132" fill="hold">
                            <p:stCondLst>
                              <p:cond delay="6250"/>
                            </p:stCondLst>
                            <p:childTnLst>
                              <p:par>
                                <p:cTn id="133" presetID="10" presetClass="exit" presetSubtype="0" fill="hold" grpId="1" nodeType="afterEffect">
                                  <p:stCondLst>
                                    <p:cond delay="250"/>
                                  </p:stCondLst>
                                  <p:childTnLst>
                                    <p:animEffect transition="out" filter="fade">
                                      <p:cBhvr>
                                        <p:cTn id="134" dur="500"/>
                                        <p:tgtEl>
                                          <p:spTgt spid="46"/>
                                        </p:tgtEl>
                                      </p:cBhvr>
                                    </p:animEffect>
                                    <p:set>
                                      <p:cBhvr>
                                        <p:cTn id="135" dur="1" fill="hold">
                                          <p:stCondLst>
                                            <p:cond delay="499"/>
                                          </p:stCondLst>
                                        </p:cTn>
                                        <p:tgtEl>
                                          <p:spTgt spid="46"/>
                                        </p:tgtEl>
                                        <p:attrNameLst>
                                          <p:attrName>style.visibility</p:attrName>
                                        </p:attrNameLst>
                                      </p:cBhvr>
                                      <p:to>
                                        <p:strVal val="hidden"/>
                                      </p:to>
                                    </p:set>
                                  </p:childTnLst>
                                </p:cTn>
                              </p:par>
                              <p:par>
                                <p:cTn id="136" presetID="10" presetClass="exit" presetSubtype="0" fill="hold" grpId="1" nodeType="withEffect">
                                  <p:stCondLst>
                                    <p:cond delay="250"/>
                                  </p:stCondLst>
                                  <p:childTnLst>
                                    <p:animEffect transition="out" filter="fade">
                                      <p:cBhvr>
                                        <p:cTn id="137" dur="500"/>
                                        <p:tgtEl>
                                          <p:spTgt spid="47"/>
                                        </p:tgtEl>
                                      </p:cBhvr>
                                    </p:animEffect>
                                    <p:set>
                                      <p:cBhvr>
                                        <p:cTn id="138" dur="1" fill="hold">
                                          <p:stCondLst>
                                            <p:cond delay="499"/>
                                          </p:stCondLst>
                                        </p:cTn>
                                        <p:tgtEl>
                                          <p:spTgt spid="47"/>
                                        </p:tgtEl>
                                        <p:attrNameLst>
                                          <p:attrName>style.visibility</p:attrName>
                                        </p:attrNameLst>
                                      </p:cBhvr>
                                      <p:to>
                                        <p:strVal val="hidden"/>
                                      </p:to>
                                    </p:set>
                                  </p:childTnLst>
                                </p:cTn>
                              </p:par>
                              <p:par>
                                <p:cTn id="139" presetID="10" presetClass="exit" presetSubtype="0" fill="hold" grpId="1" nodeType="withEffect">
                                  <p:stCondLst>
                                    <p:cond delay="250"/>
                                  </p:stCondLst>
                                  <p:childTnLst>
                                    <p:animEffect transition="out" filter="fade">
                                      <p:cBhvr>
                                        <p:cTn id="140" dur="500"/>
                                        <p:tgtEl>
                                          <p:spTgt spid="48"/>
                                        </p:tgtEl>
                                      </p:cBhvr>
                                    </p:animEffect>
                                    <p:set>
                                      <p:cBhvr>
                                        <p:cTn id="141" dur="1" fill="hold">
                                          <p:stCondLst>
                                            <p:cond delay="499"/>
                                          </p:stCondLst>
                                        </p:cTn>
                                        <p:tgtEl>
                                          <p:spTgt spid="48"/>
                                        </p:tgtEl>
                                        <p:attrNameLst>
                                          <p:attrName>style.visibility</p:attrName>
                                        </p:attrNameLst>
                                      </p:cBhvr>
                                      <p:to>
                                        <p:strVal val="hidden"/>
                                      </p:to>
                                    </p:set>
                                  </p:childTnLst>
                                </p:cTn>
                              </p:par>
                              <p:par>
                                <p:cTn id="142" presetID="10" presetClass="exit" presetSubtype="0" fill="hold" grpId="1" nodeType="withEffect">
                                  <p:stCondLst>
                                    <p:cond delay="250"/>
                                  </p:stCondLst>
                                  <p:childTnLst>
                                    <p:animEffect transition="out" filter="fade">
                                      <p:cBhvr>
                                        <p:cTn id="143" dur="500"/>
                                        <p:tgtEl>
                                          <p:spTgt spid="52"/>
                                        </p:tgtEl>
                                      </p:cBhvr>
                                    </p:animEffect>
                                    <p:set>
                                      <p:cBhvr>
                                        <p:cTn id="144" dur="1" fill="hold">
                                          <p:stCondLst>
                                            <p:cond delay="499"/>
                                          </p:stCondLst>
                                        </p:cTn>
                                        <p:tgtEl>
                                          <p:spTgt spid="52"/>
                                        </p:tgtEl>
                                        <p:attrNameLst>
                                          <p:attrName>style.visibility</p:attrName>
                                        </p:attrNameLst>
                                      </p:cBhvr>
                                      <p:to>
                                        <p:strVal val="hidden"/>
                                      </p:to>
                                    </p:set>
                                  </p:childTnLst>
                                </p:cTn>
                              </p:par>
                              <p:par>
                                <p:cTn id="145" presetID="10" presetClass="exit" presetSubtype="0" fill="hold" grpId="1" nodeType="withEffect">
                                  <p:stCondLst>
                                    <p:cond delay="250"/>
                                  </p:stCondLst>
                                  <p:childTnLst>
                                    <p:animEffect transition="out" filter="fade">
                                      <p:cBhvr>
                                        <p:cTn id="146" dur="500"/>
                                        <p:tgtEl>
                                          <p:spTgt spid="56"/>
                                        </p:tgtEl>
                                      </p:cBhvr>
                                    </p:animEffect>
                                    <p:set>
                                      <p:cBhvr>
                                        <p:cTn id="147" dur="1" fill="hold">
                                          <p:stCondLst>
                                            <p:cond delay="499"/>
                                          </p:stCondLst>
                                        </p:cTn>
                                        <p:tgtEl>
                                          <p:spTgt spid="56"/>
                                        </p:tgtEl>
                                        <p:attrNameLst>
                                          <p:attrName>style.visibility</p:attrName>
                                        </p:attrNameLst>
                                      </p:cBhvr>
                                      <p:to>
                                        <p:strVal val="hidden"/>
                                      </p:to>
                                    </p:set>
                                  </p:childTnLst>
                                </p:cTn>
                              </p:par>
                              <p:par>
                                <p:cTn id="148" presetID="10" presetClass="exit" presetSubtype="0" fill="hold" grpId="1" nodeType="withEffect">
                                  <p:stCondLst>
                                    <p:cond delay="250"/>
                                  </p:stCondLst>
                                  <p:childTnLst>
                                    <p:animEffect transition="out" filter="fade">
                                      <p:cBhvr>
                                        <p:cTn id="149" dur="500"/>
                                        <p:tgtEl>
                                          <p:spTgt spid="60"/>
                                        </p:tgtEl>
                                      </p:cBhvr>
                                    </p:animEffect>
                                    <p:set>
                                      <p:cBhvr>
                                        <p:cTn id="150" dur="1" fill="hold">
                                          <p:stCondLst>
                                            <p:cond delay="499"/>
                                          </p:stCondLst>
                                        </p:cTn>
                                        <p:tgtEl>
                                          <p:spTgt spid="60"/>
                                        </p:tgtEl>
                                        <p:attrNameLst>
                                          <p:attrName>style.visibility</p:attrName>
                                        </p:attrNameLst>
                                      </p:cBhvr>
                                      <p:to>
                                        <p:strVal val="hidden"/>
                                      </p:to>
                                    </p:set>
                                  </p:childTnLst>
                                </p:cTn>
                              </p:par>
                              <p:par>
                                <p:cTn id="151" presetID="10" presetClass="exit" presetSubtype="0" fill="hold" grpId="1" nodeType="withEffect">
                                  <p:stCondLst>
                                    <p:cond delay="250"/>
                                  </p:stCondLst>
                                  <p:childTnLst>
                                    <p:animEffect transition="out" filter="fade">
                                      <p:cBhvr>
                                        <p:cTn id="152" dur="500"/>
                                        <p:tgtEl>
                                          <p:spTgt spid="64"/>
                                        </p:tgtEl>
                                      </p:cBhvr>
                                    </p:animEffect>
                                    <p:set>
                                      <p:cBhvr>
                                        <p:cTn id="153" dur="1" fill="hold">
                                          <p:stCondLst>
                                            <p:cond delay="499"/>
                                          </p:stCondLst>
                                        </p:cTn>
                                        <p:tgtEl>
                                          <p:spTgt spid="64"/>
                                        </p:tgtEl>
                                        <p:attrNameLst>
                                          <p:attrName>style.visibility</p:attrName>
                                        </p:attrNameLst>
                                      </p:cBhvr>
                                      <p:to>
                                        <p:strVal val="hidden"/>
                                      </p:to>
                                    </p:set>
                                  </p:childTnLst>
                                </p:cTn>
                              </p:par>
                              <p:par>
                                <p:cTn id="154" presetID="47" presetClass="entr" presetSubtype="0" fill="hold" nodeType="withEffect">
                                  <p:stCondLst>
                                    <p:cond delay="250"/>
                                  </p:stCondLst>
                                  <p:childTnLst>
                                    <p:set>
                                      <p:cBhvr>
                                        <p:cTn id="155" dur="1" fill="hold">
                                          <p:stCondLst>
                                            <p:cond delay="0"/>
                                          </p:stCondLst>
                                        </p:cTn>
                                        <p:tgtEl>
                                          <p:spTgt spid="7"/>
                                        </p:tgtEl>
                                        <p:attrNameLst>
                                          <p:attrName>style.visibility</p:attrName>
                                        </p:attrNameLst>
                                      </p:cBhvr>
                                      <p:to>
                                        <p:strVal val="visible"/>
                                      </p:to>
                                    </p:set>
                                    <p:animEffect transition="in" filter="fade">
                                      <p:cBhvr>
                                        <p:cTn id="156" dur="1000"/>
                                        <p:tgtEl>
                                          <p:spTgt spid="7"/>
                                        </p:tgtEl>
                                      </p:cBhvr>
                                    </p:animEffect>
                                    <p:anim calcmode="lin" valueType="num">
                                      <p:cBhvr>
                                        <p:cTn id="157" dur="1000" fill="hold"/>
                                        <p:tgtEl>
                                          <p:spTgt spid="7"/>
                                        </p:tgtEl>
                                        <p:attrNameLst>
                                          <p:attrName>ppt_x</p:attrName>
                                        </p:attrNameLst>
                                      </p:cBhvr>
                                      <p:tavLst>
                                        <p:tav tm="0">
                                          <p:val>
                                            <p:strVal val="#ppt_x"/>
                                          </p:val>
                                        </p:tav>
                                        <p:tav tm="100000">
                                          <p:val>
                                            <p:strVal val="#ppt_x"/>
                                          </p:val>
                                        </p:tav>
                                      </p:tavLst>
                                    </p:anim>
                                    <p:anim calcmode="lin" valueType="num">
                                      <p:cBhvr>
                                        <p:cTn id="158" dur="1000" fill="hold"/>
                                        <p:tgtEl>
                                          <p:spTgt spid="7"/>
                                        </p:tgtEl>
                                        <p:attrNameLst>
                                          <p:attrName>ppt_y</p:attrName>
                                        </p:attrNameLst>
                                      </p:cBhvr>
                                      <p:tavLst>
                                        <p:tav tm="0">
                                          <p:val>
                                            <p:strVal val="#ppt_y-.1"/>
                                          </p:val>
                                        </p:tav>
                                        <p:tav tm="100000">
                                          <p:val>
                                            <p:strVal val="#ppt_y"/>
                                          </p:val>
                                        </p:tav>
                                      </p:tavLst>
                                    </p:anim>
                                  </p:childTnLst>
                                </p:cTn>
                              </p:par>
                            </p:childTnLst>
                          </p:cTn>
                        </p:par>
                        <p:par>
                          <p:cTn id="159" fill="hold">
                            <p:stCondLst>
                              <p:cond delay="7500"/>
                            </p:stCondLst>
                            <p:childTnLst>
                              <p:par>
                                <p:cTn id="160" presetID="2" presetClass="entr" presetSubtype="8" fill="hold"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additive="base">
                                        <p:cTn id="162" dur="750" fill="hold"/>
                                        <p:tgtEl>
                                          <p:spTgt spid="65"/>
                                        </p:tgtEl>
                                        <p:attrNameLst>
                                          <p:attrName>ppt_x</p:attrName>
                                        </p:attrNameLst>
                                      </p:cBhvr>
                                      <p:tavLst>
                                        <p:tav tm="0">
                                          <p:val>
                                            <p:strVal val="0-#ppt_w/2"/>
                                          </p:val>
                                        </p:tav>
                                        <p:tav tm="100000">
                                          <p:val>
                                            <p:strVal val="#ppt_x"/>
                                          </p:val>
                                        </p:tav>
                                      </p:tavLst>
                                    </p:anim>
                                    <p:anim calcmode="lin" valueType="num">
                                      <p:cBhvr additive="base">
                                        <p:cTn id="163" dur="750" fill="hold"/>
                                        <p:tgtEl>
                                          <p:spTgt spid="65"/>
                                        </p:tgtEl>
                                        <p:attrNameLst>
                                          <p:attrName>ppt_y</p:attrName>
                                        </p:attrNameLst>
                                      </p:cBhvr>
                                      <p:tavLst>
                                        <p:tav tm="0">
                                          <p:val>
                                            <p:strVal val="#ppt_y"/>
                                          </p:val>
                                        </p:tav>
                                        <p:tav tm="100000">
                                          <p:val>
                                            <p:strVal val="#ppt_y"/>
                                          </p:val>
                                        </p:tav>
                                      </p:tavLst>
                                    </p:anim>
                                  </p:childTnLst>
                                </p:cTn>
                              </p:par>
                              <p:par>
                                <p:cTn id="164" presetID="2" presetClass="entr" presetSubtype="8" fill="hold" grpId="0" nodeType="withEffect">
                                  <p:stCondLst>
                                    <p:cond delay="0"/>
                                  </p:stCondLst>
                                  <p:childTnLst>
                                    <p:set>
                                      <p:cBhvr>
                                        <p:cTn id="165" dur="1" fill="hold">
                                          <p:stCondLst>
                                            <p:cond delay="0"/>
                                          </p:stCondLst>
                                        </p:cTn>
                                        <p:tgtEl>
                                          <p:spTgt spid="74"/>
                                        </p:tgtEl>
                                        <p:attrNameLst>
                                          <p:attrName>style.visibility</p:attrName>
                                        </p:attrNameLst>
                                      </p:cBhvr>
                                      <p:to>
                                        <p:strVal val="visible"/>
                                      </p:to>
                                    </p:set>
                                    <p:anim calcmode="lin" valueType="num">
                                      <p:cBhvr additive="base">
                                        <p:cTn id="166" dur="750" fill="hold"/>
                                        <p:tgtEl>
                                          <p:spTgt spid="74"/>
                                        </p:tgtEl>
                                        <p:attrNameLst>
                                          <p:attrName>ppt_x</p:attrName>
                                        </p:attrNameLst>
                                      </p:cBhvr>
                                      <p:tavLst>
                                        <p:tav tm="0">
                                          <p:val>
                                            <p:strVal val="0-#ppt_w/2"/>
                                          </p:val>
                                        </p:tav>
                                        <p:tav tm="100000">
                                          <p:val>
                                            <p:strVal val="#ppt_x"/>
                                          </p:val>
                                        </p:tav>
                                      </p:tavLst>
                                    </p:anim>
                                    <p:anim calcmode="lin" valueType="num">
                                      <p:cBhvr additive="base">
                                        <p:cTn id="167" dur="750" fill="hold"/>
                                        <p:tgtEl>
                                          <p:spTgt spid="74"/>
                                        </p:tgtEl>
                                        <p:attrNameLst>
                                          <p:attrName>ppt_y</p:attrName>
                                        </p:attrNameLst>
                                      </p:cBhvr>
                                      <p:tavLst>
                                        <p:tav tm="0">
                                          <p:val>
                                            <p:strVal val="#ppt_y"/>
                                          </p:val>
                                        </p:tav>
                                        <p:tav tm="100000">
                                          <p:val>
                                            <p:strVal val="#ppt_y"/>
                                          </p:val>
                                        </p:tav>
                                      </p:tavLst>
                                    </p:anim>
                                  </p:childTnLst>
                                </p:cTn>
                              </p:par>
                            </p:childTnLst>
                          </p:cTn>
                        </p:par>
                        <p:par>
                          <p:cTn id="168" fill="hold">
                            <p:stCondLst>
                              <p:cond delay="8250"/>
                            </p:stCondLst>
                            <p:childTnLst>
                              <p:par>
                                <p:cTn id="169" presetID="2" presetClass="entr" presetSubtype="8" fill="hold" nodeType="afterEffect">
                                  <p:stCondLst>
                                    <p:cond delay="0"/>
                                  </p:stCondLst>
                                  <p:childTnLst>
                                    <p:set>
                                      <p:cBhvr>
                                        <p:cTn id="170" dur="1" fill="hold">
                                          <p:stCondLst>
                                            <p:cond delay="0"/>
                                          </p:stCondLst>
                                        </p:cTn>
                                        <p:tgtEl>
                                          <p:spTgt spid="68"/>
                                        </p:tgtEl>
                                        <p:attrNameLst>
                                          <p:attrName>style.visibility</p:attrName>
                                        </p:attrNameLst>
                                      </p:cBhvr>
                                      <p:to>
                                        <p:strVal val="visible"/>
                                      </p:to>
                                    </p:set>
                                    <p:anim calcmode="lin" valueType="num">
                                      <p:cBhvr additive="base">
                                        <p:cTn id="171" dur="750" fill="hold"/>
                                        <p:tgtEl>
                                          <p:spTgt spid="68"/>
                                        </p:tgtEl>
                                        <p:attrNameLst>
                                          <p:attrName>ppt_x</p:attrName>
                                        </p:attrNameLst>
                                      </p:cBhvr>
                                      <p:tavLst>
                                        <p:tav tm="0">
                                          <p:val>
                                            <p:strVal val="0-#ppt_w/2"/>
                                          </p:val>
                                        </p:tav>
                                        <p:tav tm="100000">
                                          <p:val>
                                            <p:strVal val="#ppt_x"/>
                                          </p:val>
                                        </p:tav>
                                      </p:tavLst>
                                    </p:anim>
                                    <p:anim calcmode="lin" valueType="num">
                                      <p:cBhvr additive="base">
                                        <p:cTn id="172" dur="750" fill="hold"/>
                                        <p:tgtEl>
                                          <p:spTgt spid="68"/>
                                        </p:tgtEl>
                                        <p:attrNameLst>
                                          <p:attrName>ppt_y</p:attrName>
                                        </p:attrNameLst>
                                      </p:cBhvr>
                                      <p:tavLst>
                                        <p:tav tm="0">
                                          <p:val>
                                            <p:strVal val="#ppt_y"/>
                                          </p:val>
                                        </p:tav>
                                        <p:tav tm="100000">
                                          <p:val>
                                            <p:strVal val="#ppt_y"/>
                                          </p:val>
                                        </p:tav>
                                      </p:tavLst>
                                    </p:anim>
                                  </p:childTnLst>
                                </p:cTn>
                              </p:par>
                              <p:par>
                                <p:cTn id="173" presetID="2" presetClass="entr" presetSubtype="8" fill="hold" grpId="0" nodeType="withEffect">
                                  <p:stCondLst>
                                    <p:cond delay="0"/>
                                  </p:stCondLst>
                                  <p:childTnLst>
                                    <p:set>
                                      <p:cBhvr>
                                        <p:cTn id="174" dur="1" fill="hold">
                                          <p:stCondLst>
                                            <p:cond delay="0"/>
                                          </p:stCondLst>
                                        </p:cTn>
                                        <p:tgtEl>
                                          <p:spTgt spid="75"/>
                                        </p:tgtEl>
                                        <p:attrNameLst>
                                          <p:attrName>style.visibility</p:attrName>
                                        </p:attrNameLst>
                                      </p:cBhvr>
                                      <p:to>
                                        <p:strVal val="visible"/>
                                      </p:to>
                                    </p:set>
                                    <p:anim calcmode="lin" valueType="num">
                                      <p:cBhvr additive="base">
                                        <p:cTn id="175" dur="750" fill="hold"/>
                                        <p:tgtEl>
                                          <p:spTgt spid="75"/>
                                        </p:tgtEl>
                                        <p:attrNameLst>
                                          <p:attrName>ppt_x</p:attrName>
                                        </p:attrNameLst>
                                      </p:cBhvr>
                                      <p:tavLst>
                                        <p:tav tm="0">
                                          <p:val>
                                            <p:strVal val="0-#ppt_w/2"/>
                                          </p:val>
                                        </p:tav>
                                        <p:tav tm="100000">
                                          <p:val>
                                            <p:strVal val="#ppt_x"/>
                                          </p:val>
                                        </p:tav>
                                      </p:tavLst>
                                    </p:anim>
                                    <p:anim calcmode="lin" valueType="num">
                                      <p:cBhvr additive="base">
                                        <p:cTn id="176" dur="750" fill="hold"/>
                                        <p:tgtEl>
                                          <p:spTgt spid="75"/>
                                        </p:tgtEl>
                                        <p:attrNameLst>
                                          <p:attrName>ppt_y</p:attrName>
                                        </p:attrNameLst>
                                      </p:cBhvr>
                                      <p:tavLst>
                                        <p:tav tm="0">
                                          <p:val>
                                            <p:strVal val="#ppt_y"/>
                                          </p:val>
                                        </p:tav>
                                        <p:tav tm="100000">
                                          <p:val>
                                            <p:strVal val="#ppt_y"/>
                                          </p:val>
                                        </p:tav>
                                      </p:tavLst>
                                    </p:anim>
                                  </p:childTnLst>
                                </p:cTn>
                              </p:par>
                              <p:par>
                                <p:cTn id="177" presetID="1" presetClass="emph" presetSubtype="1" nodeType="withEffect">
                                  <p:stCondLst>
                                    <p:cond delay="750"/>
                                  </p:stCondLst>
                                  <p:childTnLst>
                                    <p:set>
                                      <p:cBhvr>
                                        <p:cTn id="178" dur="indefinite"/>
                                        <p:tgtEl>
                                          <p:spTgt spid="74"/>
                                        </p:tgtEl>
                                        <p:attrNameLst>
                                          <p:attrName>fillcolor</p:attrName>
                                        </p:attrNameLst>
                                      </p:cBhvr>
                                      <p:to>
                                        <p:clrVal>
                                          <a:srgbClr val="D1D1D1"/>
                                        </p:clrVal>
                                      </p:to>
                                    </p:set>
                                    <p:set>
                                      <p:cBhvr>
                                        <p:cTn id="179" dur="indefinite"/>
                                        <p:tgtEl>
                                          <p:spTgt spid="74"/>
                                        </p:tgtEl>
                                        <p:attrNameLst>
                                          <p:attrName>fill.type</p:attrName>
                                        </p:attrNameLst>
                                      </p:cBhvr>
                                      <p:to>
                                        <p:strVal val="solid"/>
                                      </p:to>
                                    </p:set>
                                    <p:set>
                                      <p:cBhvr>
                                        <p:cTn id="180" dur="indefinite"/>
                                        <p:tgtEl>
                                          <p:spTgt spid="74"/>
                                        </p:tgtEl>
                                        <p:attrNameLst>
                                          <p:attrName>fill.on</p:attrName>
                                        </p:attrNameLst>
                                      </p:cBhvr>
                                      <p:to>
                                        <p:strVal val="true"/>
                                      </p:to>
                                    </p:set>
                                  </p:childTnLst>
                                </p:cTn>
                              </p:par>
                            </p:childTnLst>
                          </p:cTn>
                        </p:par>
                        <p:par>
                          <p:cTn id="181" fill="hold">
                            <p:stCondLst>
                              <p:cond delay="9000"/>
                            </p:stCondLst>
                            <p:childTnLst>
                              <p:par>
                                <p:cTn id="182" presetID="2" presetClass="entr" presetSubtype="8" fill="hold" nodeType="afterEffect">
                                  <p:stCondLst>
                                    <p:cond delay="0"/>
                                  </p:stCondLst>
                                  <p:childTnLst>
                                    <p:set>
                                      <p:cBhvr>
                                        <p:cTn id="183" dur="1" fill="hold">
                                          <p:stCondLst>
                                            <p:cond delay="0"/>
                                          </p:stCondLst>
                                        </p:cTn>
                                        <p:tgtEl>
                                          <p:spTgt spid="71"/>
                                        </p:tgtEl>
                                        <p:attrNameLst>
                                          <p:attrName>style.visibility</p:attrName>
                                        </p:attrNameLst>
                                      </p:cBhvr>
                                      <p:to>
                                        <p:strVal val="visible"/>
                                      </p:to>
                                    </p:set>
                                    <p:anim calcmode="lin" valueType="num">
                                      <p:cBhvr additive="base">
                                        <p:cTn id="184" dur="750" fill="hold"/>
                                        <p:tgtEl>
                                          <p:spTgt spid="71"/>
                                        </p:tgtEl>
                                        <p:attrNameLst>
                                          <p:attrName>ppt_x</p:attrName>
                                        </p:attrNameLst>
                                      </p:cBhvr>
                                      <p:tavLst>
                                        <p:tav tm="0">
                                          <p:val>
                                            <p:strVal val="0-#ppt_w/2"/>
                                          </p:val>
                                        </p:tav>
                                        <p:tav tm="100000">
                                          <p:val>
                                            <p:strVal val="#ppt_x"/>
                                          </p:val>
                                        </p:tav>
                                      </p:tavLst>
                                    </p:anim>
                                    <p:anim calcmode="lin" valueType="num">
                                      <p:cBhvr additive="base">
                                        <p:cTn id="185" dur="750" fill="hold"/>
                                        <p:tgtEl>
                                          <p:spTgt spid="71"/>
                                        </p:tgtEl>
                                        <p:attrNameLst>
                                          <p:attrName>ppt_y</p:attrName>
                                        </p:attrNameLst>
                                      </p:cBhvr>
                                      <p:tavLst>
                                        <p:tav tm="0">
                                          <p:val>
                                            <p:strVal val="#ppt_y"/>
                                          </p:val>
                                        </p:tav>
                                        <p:tav tm="100000">
                                          <p:val>
                                            <p:strVal val="#ppt_y"/>
                                          </p:val>
                                        </p:tav>
                                      </p:tavLst>
                                    </p:anim>
                                  </p:childTnLst>
                                </p:cTn>
                              </p:par>
                              <p:par>
                                <p:cTn id="186" presetID="2" presetClass="entr" presetSubtype="8" fill="hold" grpId="0" nodeType="withEffect">
                                  <p:stCondLst>
                                    <p:cond delay="0"/>
                                  </p:stCondLst>
                                  <p:childTnLst>
                                    <p:set>
                                      <p:cBhvr>
                                        <p:cTn id="187" dur="1" fill="hold">
                                          <p:stCondLst>
                                            <p:cond delay="0"/>
                                          </p:stCondLst>
                                        </p:cTn>
                                        <p:tgtEl>
                                          <p:spTgt spid="76"/>
                                        </p:tgtEl>
                                        <p:attrNameLst>
                                          <p:attrName>style.visibility</p:attrName>
                                        </p:attrNameLst>
                                      </p:cBhvr>
                                      <p:to>
                                        <p:strVal val="visible"/>
                                      </p:to>
                                    </p:set>
                                    <p:anim calcmode="lin" valueType="num">
                                      <p:cBhvr additive="base">
                                        <p:cTn id="188" dur="750" fill="hold"/>
                                        <p:tgtEl>
                                          <p:spTgt spid="76"/>
                                        </p:tgtEl>
                                        <p:attrNameLst>
                                          <p:attrName>ppt_x</p:attrName>
                                        </p:attrNameLst>
                                      </p:cBhvr>
                                      <p:tavLst>
                                        <p:tav tm="0">
                                          <p:val>
                                            <p:strVal val="0-#ppt_w/2"/>
                                          </p:val>
                                        </p:tav>
                                        <p:tav tm="100000">
                                          <p:val>
                                            <p:strVal val="#ppt_x"/>
                                          </p:val>
                                        </p:tav>
                                      </p:tavLst>
                                    </p:anim>
                                    <p:anim calcmode="lin" valueType="num">
                                      <p:cBhvr additive="base">
                                        <p:cTn id="189" dur="750" fill="hold"/>
                                        <p:tgtEl>
                                          <p:spTgt spid="76"/>
                                        </p:tgtEl>
                                        <p:attrNameLst>
                                          <p:attrName>ppt_y</p:attrName>
                                        </p:attrNameLst>
                                      </p:cBhvr>
                                      <p:tavLst>
                                        <p:tav tm="0">
                                          <p:val>
                                            <p:strVal val="#ppt_y"/>
                                          </p:val>
                                        </p:tav>
                                        <p:tav tm="100000">
                                          <p:val>
                                            <p:strVal val="#ppt_y"/>
                                          </p:val>
                                        </p:tav>
                                      </p:tavLst>
                                    </p:anim>
                                  </p:childTnLst>
                                </p:cTn>
                              </p:par>
                              <p:par>
                                <p:cTn id="190" presetID="1" presetClass="emph" presetSubtype="1" nodeType="withEffect">
                                  <p:stCondLst>
                                    <p:cond delay="750"/>
                                  </p:stCondLst>
                                  <p:childTnLst>
                                    <p:set>
                                      <p:cBhvr>
                                        <p:cTn id="191" dur="indefinite"/>
                                        <p:tgtEl>
                                          <p:spTgt spid="75"/>
                                        </p:tgtEl>
                                        <p:attrNameLst>
                                          <p:attrName>fillcolor</p:attrName>
                                        </p:attrNameLst>
                                      </p:cBhvr>
                                      <p:to>
                                        <p:clrVal>
                                          <a:srgbClr val="D1D1D1"/>
                                        </p:clrVal>
                                      </p:to>
                                    </p:set>
                                    <p:set>
                                      <p:cBhvr>
                                        <p:cTn id="192" dur="indefinite"/>
                                        <p:tgtEl>
                                          <p:spTgt spid="75"/>
                                        </p:tgtEl>
                                        <p:attrNameLst>
                                          <p:attrName>fill.type</p:attrName>
                                        </p:attrNameLst>
                                      </p:cBhvr>
                                      <p:to>
                                        <p:strVal val="solid"/>
                                      </p:to>
                                    </p:set>
                                    <p:set>
                                      <p:cBhvr>
                                        <p:cTn id="193" dur="indefinite"/>
                                        <p:tgtEl>
                                          <p:spTgt spid="75"/>
                                        </p:tgtEl>
                                        <p:attrNameLst>
                                          <p:attrName>fill.on</p:attrName>
                                        </p:attrNameLst>
                                      </p:cBhvr>
                                      <p:to>
                                        <p:strVal val="true"/>
                                      </p:to>
                                    </p:set>
                                  </p:childTnLst>
                                </p:cTn>
                              </p:par>
                            </p:childTnLst>
                          </p:cTn>
                        </p:par>
                        <p:par>
                          <p:cTn id="194" fill="hold">
                            <p:stCondLst>
                              <p:cond delay="9750"/>
                            </p:stCondLst>
                            <p:childTnLst>
                              <p:par>
                                <p:cTn id="195" presetID="2" presetClass="entr" presetSubtype="8" fill="hold" nodeType="afterEffect">
                                  <p:stCondLst>
                                    <p:cond delay="0"/>
                                  </p:stCondLst>
                                  <p:childTnLst>
                                    <p:set>
                                      <p:cBhvr>
                                        <p:cTn id="196" dur="1" fill="hold">
                                          <p:stCondLst>
                                            <p:cond delay="0"/>
                                          </p:stCondLst>
                                        </p:cTn>
                                        <p:tgtEl>
                                          <p:spTgt spid="77"/>
                                        </p:tgtEl>
                                        <p:attrNameLst>
                                          <p:attrName>style.visibility</p:attrName>
                                        </p:attrNameLst>
                                      </p:cBhvr>
                                      <p:to>
                                        <p:strVal val="visible"/>
                                      </p:to>
                                    </p:set>
                                    <p:anim calcmode="lin" valueType="num">
                                      <p:cBhvr additive="base">
                                        <p:cTn id="197" dur="750" fill="hold"/>
                                        <p:tgtEl>
                                          <p:spTgt spid="77"/>
                                        </p:tgtEl>
                                        <p:attrNameLst>
                                          <p:attrName>ppt_x</p:attrName>
                                        </p:attrNameLst>
                                      </p:cBhvr>
                                      <p:tavLst>
                                        <p:tav tm="0">
                                          <p:val>
                                            <p:strVal val="0-#ppt_w/2"/>
                                          </p:val>
                                        </p:tav>
                                        <p:tav tm="100000">
                                          <p:val>
                                            <p:strVal val="#ppt_x"/>
                                          </p:val>
                                        </p:tav>
                                      </p:tavLst>
                                    </p:anim>
                                    <p:anim calcmode="lin" valueType="num">
                                      <p:cBhvr additive="base">
                                        <p:cTn id="198" dur="750" fill="hold"/>
                                        <p:tgtEl>
                                          <p:spTgt spid="77"/>
                                        </p:tgtEl>
                                        <p:attrNameLst>
                                          <p:attrName>ppt_y</p:attrName>
                                        </p:attrNameLst>
                                      </p:cBhvr>
                                      <p:tavLst>
                                        <p:tav tm="0">
                                          <p:val>
                                            <p:strVal val="#ppt_y"/>
                                          </p:val>
                                        </p:tav>
                                        <p:tav tm="100000">
                                          <p:val>
                                            <p:strVal val="#ppt_y"/>
                                          </p:val>
                                        </p:tav>
                                      </p:tavLst>
                                    </p:anim>
                                  </p:childTnLst>
                                </p:cTn>
                              </p:par>
                              <p:par>
                                <p:cTn id="199" presetID="2" presetClass="entr" presetSubtype="8" fill="hold" grpId="0" nodeType="withEffect">
                                  <p:stCondLst>
                                    <p:cond delay="0"/>
                                  </p:stCondLst>
                                  <p:childTnLst>
                                    <p:set>
                                      <p:cBhvr>
                                        <p:cTn id="200" dur="1" fill="hold">
                                          <p:stCondLst>
                                            <p:cond delay="0"/>
                                          </p:stCondLst>
                                        </p:cTn>
                                        <p:tgtEl>
                                          <p:spTgt spid="80"/>
                                        </p:tgtEl>
                                        <p:attrNameLst>
                                          <p:attrName>style.visibility</p:attrName>
                                        </p:attrNameLst>
                                      </p:cBhvr>
                                      <p:to>
                                        <p:strVal val="visible"/>
                                      </p:to>
                                    </p:set>
                                    <p:anim calcmode="lin" valueType="num">
                                      <p:cBhvr additive="base">
                                        <p:cTn id="201" dur="750" fill="hold"/>
                                        <p:tgtEl>
                                          <p:spTgt spid="80"/>
                                        </p:tgtEl>
                                        <p:attrNameLst>
                                          <p:attrName>ppt_x</p:attrName>
                                        </p:attrNameLst>
                                      </p:cBhvr>
                                      <p:tavLst>
                                        <p:tav tm="0">
                                          <p:val>
                                            <p:strVal val="0-#ppt_w/2"/>
                                          </p:val>
                                        </p:tav>
                                        <p:tav tm="100000">
                                          <p:val>
                                            <p:strVal val="#ppt_x"/>
                                          </p:val>
                                        </p:tav>
                                      </p:tavLst>
                                    </p:anim>
                                    <p:anim calcmode="lin" valueType="num">
                                      <p:cBhvr additive="base">
                                        <p:cTn id="202" dur="750" fill="hold"/>
                                        <p:tgtEl>
                                          <p:spTgt spid="80"/>
                                        </p:tgtEl>
                                        <p:attrNameLst>
                                          <p:attrName>ppt_y</p:attrName>
                                        </p:attrNameLst>
                                      </p:cBhvr>
                                      <p:tavLst>
                                        <p:tav tm="0">
                                          <p:val>
                                            <p:strVal val="#ppt_y"/>
                                          </p:val>
                                        </p:tav>
                                        <p:tav tm="100000">
                                          <p:val>
                                            <p:strVal val="#ppt_y"/>
                                          </p:val>
                                        </p:tav>
                                      </p:tavLst>
                                    </p:anim>
                                  </p:childTnLst>
                                </p:cTn>
                              </p:par>
                              <p:par>
                                <p:cTn id="203" presetID="1" presetClass="emph" presetSubtype="1" nodeType="withEffect">
                                  <p:stCondLst>
                                    <p:cond delay="750"/>
                                  </p:stCondLst>
                                  <p:childTnLst>
                                    <p:set>
                                      <p:cBhvr>
                                        <p:cTn id="204" dur="indefinite"/>
                                        <p:tgtEl>
                                          <p:spTgt spid="76"/>
                                        </p:tgtEl>
                                        <p:attrNameLst>
                                          <p:attrName>fillcolor</p:attrName>
                                        </p:attrNameLst>
                                      </p:cBhvr>
                                      <p:to>
                                        <p:clrVal>
                                          <a:srgbClr val="D1D1D1"/>
                                        </p:clrVal>
                                      </p:to>
                                    </p:set>
                                    <p:set>
                                      <p:cBhvr>
                                        <p:cTn id="205" dur="indefinite"/>
                                        <p:tgtEl>
                                          <p:spTgt spid="76"/>
                                        </p:tgtEl>
                                        <p:attrNameLst>
                                          <p:attrName>fill.type</p:attrName>
                                        </p:attrNameLst>
                                      </p:cBhvr>
                                      <p:to>
                                        <p:strVal val="solid"/>
                                      </p:to>
                                    </p:set>
                                    <p:set>
                                      <p:cBhvr>
                                        <p:cTn id="206" dur="indefinite"/>
                                        <p:tgtEl>
                                          <p:spTgt spid="76"/>
                                        </p:tgtEl>
                                        <p:attrNameLst>
                                          <p:attrName>fill.on</p:attrName>
                                        </p:attrNameLst>
                                      </p:cBhvr>
                                      <p:to>
                                        <p:strVal val="true"/>
                                      </p:to>
                                    </p:set>
                                  </p:childTnLst>
                                </p:cTn>
                              </p:par>
                            </p:childTnLst>
                          </p:cTn>
                        </p:par>
                        <p:par>
                          <p:cTn id="207" fill="hold">
                            <p:stCondLst>
                              <p:cond delay="10500"/>
                            </p:stCondLst>
                            <p:childTnLst>
                              <p:par>
                                <p:cTn id="208" presetID="2" presetClass="entr" presetSubtype="8" fill="hold" nodeType="afterEffect">
                                  <p:stCondLst>
                                    <p:cond delay="250"/>
                                  </p:stCondLst>
                                  <p:childTnLst>
                                    <p:set>
                                      <p:cBhvr>
                                        <p:cTn id="209" dur="1" fill="hold">
                                          <p:stCondLst>
                                            <p:cond delay="0"/>
                                          </p:stCondLst>
                                        </p:cTn>
                                        <p:tgtEl>
                                          <p:spTgt spid="81"/>
                                        </p:tgtEl>
                                        <p:attrNameLst>
                                          <p:attrName>style.visibility</p:attrName>
                                        </p:attrNameLst>
                                      </p:cBhvr>
                                      <p:to>
                                        <p:strVal val="visible"/>
                                      </p:to>
                                    </p:set>
                                    <p:anim calcmode="lin" valueType="num">
                                      <p:cBhvr additive="base">
                                        <p:cTn id="210" dur="500" fill="hold"/>
                                        <p:tgtEl>
                                          <p:spTgt spid="81"/>
                                        </p:tgtEl>
                                        <p:attrNameLst>
                                          <p:attrName>ppt_x</p:attrName>
                                        </p:attrNameLst>
                                      </p:cBhvr>
                                      <p:tavLst>
                                        <p:tav tm="0">
                                          <p:val>
                                            <p:strVal val="0-#ppt_w/2"/>
                                          </p:val>
                                        </p:tav>
                                        <p:tav tm="100000">
                                          <p:val>
                                            <p:strVal val="#ppt_x"/>
                                          </p:val>
                                        </p:tav>
                                      </p:tavLst>
                                    </p:anim>
                                    <p:anim calcmode="lin" valueType="num">
                                      <p:cBhvr additive="base">
                                        <p:cTn id="211" dur="500" fill="hold"/>
                                        <p:tgtEl>
                                          <p:spTgt spid="81"/>
                                        </p:tgtEl>
                                        <p:attrNameLst>
                                          <p:attrName>ppt_y</p:attrName>
                                        </p:attrNameLst>
                                      </p:cBhvr>
                                      <p:tavLst>
                                        <p:tav tm="0">
                                          <p:val>
                                            <p:strVal val="#ppt_y"/>
                                          </p:val>
                                        </p:tav>
                                        <p:tav tm="100000">
                                          <p:val>
                                            <p:strVal val="#ppt_y"/>
                                          </p:val>
                                        </p:tav>
                                      </p:tavLst>
                                    </p:anim>
                                  </p:childTnLst>
                                </p:cTn>
                              </p:par>
                              <p:par>
                                <p:cTn id="212" presetID="2" presetClass="entr" presetSubtype="8" fill="hold" grpId="0" nodeType="withEffect">
                                  <p:stCondLst>
                                    <p:cond delay="250"/>
                                  </p:stCondLst>
                                  <p:childTnLst>
                                    <p:set>
                                      <p:cBhvr>
                                        <p:cTn id="213" dur="1" fill="hold">
                                          <p:stCondLst>
                                            <p:cond delay="0"/>
                                          </p:stCondLst>
                                        </p:cTn>
                                        <p:tgtEl>
                                          <p:spTgt spid="84"/>
                                        </p:tgtEl>
                                        <p:attrNameLst>
                                          <p:attrName>style.visibility</p:attrName>
                                        </p:attrNameLst>
                                      </p:cBhvr>
                                      <p:to>
                                        <p:strVal val="visible"/>
                                      </p:to>
                                    </p:set>
                                    <p:anim calcmode="lin" valueType="num">
                                      <p:cBhvr additive="base">
                                        <p:cTn id="214" dur="500" fill="hold"/>
                                        <p:tgtEl>
                                          <p:spTgt spid="84"/>
                                        </p:tgtEl>
                                        <p:attrNameLst>
                                          <p:attrName>ppt_x</p:attrName>
                                        </p:attrNameLst>
                                      </p:cBhvr>
                                      <p:tavLst>
                                        <p:tav tm="0">
                                          <p:val>
                                            <p:strVal val="0-#ppt_w/2"/>
                                          </p:val>
                                        </p:tav>
                                        <p:tav tm="100000">
                                          <p:val>
                                            <p:strVal val="#ppt_x"/>
                                          </p:val>
                                        </p:tav>
                                      </p:tavLst>
                                    </p:anim>
                                    <p:anim calcmode="lin" valueType="num">
                                      <p:cBhvr additive="base">
                                        <p:cTn id="215" dur="500" fill="hold"/>
                                        <p:tgtEl>
                                          <p:spTgt spid="84"/>
                                        </p:tgtEl>
                                        <p:attrNameLst>
                                          <p:attrName>ppt_y</p:attrName>
                                        </p:attrNameLst>
                                      </p:cBhvr>
                                      <p:tavLst>
                                        <p:tav tm="0">
                                          <p:val>
                                            <p:strVal val="#ppt_y"/>
                                          </p:val>
                                        </p:tav>
                                        <p:tav tm="100000">
                                          <p:val>
                                            <p:strVal val="#ppt_y"/>
                                          </p:val>
                                        </p:tav>
                                      </p:tavLst>
                                    </p:anim>
                                  </p:childTnLst>
                                </p:cTn>
                              </p:par>
                              <p:par>
                                <p:cTn id="216" presetID="1" presetClass="emph" presetSubtype="1" nodeType="withEffect">
                                  <p:stCondLst>
                                    <p:cond delay="750"/>
                                  </p:stCondLst>
                                  <p:childTnLst>
                                    <p:set>
                                      <p:cBhvr>
                                        <p:cTn id="217" dur="indefinite"/>
                                        <p:tgtEl>
                                          <p:spTgt spid="80"/>
                                        </p:tgtEl>
                                        <p:attrNameLst>
                                          <p:attrName>fillcolor</p:attrName>
                                        </p:attrNameLst>
                                      </p:cBhvr>
                                      <p:to>
                                        <p:clrVal>
                                          <a:srgbClr val="D1D1D1"/>
                                        </p:clrVal>
                                      </p:to>
                                    </p:set>
                                    <p:set>
                                      <p:cBhvr>
                                        <p:cTn id="218" dur="indefinite"/>
                                        <p:tgtEl>
                                          <p:spTgt spid="80"/>
                                        </p:tgtEl>
                                        <p:attrNameLst>
                                          <p:attrName>fill.type</p:attrName>
                                        </p:attrNameLst>
                                      </p:cBhvr>
                                      <p:to>
                                        <p:strVal val="solid"/>
                                      </p:to>
                                    </p:set>
                                    <p:set>
                                      <p:cBhvr>
                                        <p:cTn id="219" dur="indefinite"/>
                                        <p:tgtEl>
                                          <p:spTgt spid="80"/>
                                        </p:tgtEl>
                                        <p:attrNameLst>
                                          <p:attrName>fill.on</p:attrName>
                                        </p:attrNameLst>
                                      </p:cBhvr>
                                      <p:to>
                                        <p:strVal val="true"/>
                                      </p:to>
                                    </p:set>
                                  </p:childTnLst>
                                </p:cTn>
                              </p:par>
                            </p:childTnLst>
                          </p:cTn>
                        </p:par>
                        <p:par>
                          <p:cTn id="220" fill="hold">
                            <p:stCondLst>
                              <p:cond delay="11250"/>
                            </p:stCondLst>
                            <p:childTnLst>
                              <p:par>
                                <p:cTn id="221" presetID="2" presetClass="entr" presetSubtype="8" fill="hold" nodeType="afterEffect">
                                  <p:stCondLst>
                                    <p:cond delay="250"/>
                                  </p:stCondLst>
                                  <p:childTnLst>
                                    <p:set>
                                      <p:cBhvr>
                                        <p:cTn id="222" dur="1" fill="hold">
                                          <p:stCondLst>
                                            <p:cond delay="0"/>
                                          </p:stCondLst>
                                        </p:cTn>
                                        <p:tgtEl>
                                          <p:spTgt spid="85"/>
                                        </p:tgtEl>
                                        <p:attrNameLst>
                                          <p:attrName>style.visibility</p:attrName>
                                        </p:attrNameLst>
                                      </p:cBhvr>
                                      <p:to>
                                        <p:strVal val="visible"/>
                                      </p:to>
                                    </p:set>
                                    <p:anim calcmode="lin" valueType="num">
                                      <p:cBhvr additive="base">
                                        <p:cTn id="223" dur="500" fill="hold"/>
                                        <p:tgtEl>
                                          <p:spTgt spid="85"/>
                                        </p:tgtEl>
                                        <p:attrNameLst>
                                          <p:attrName>ppt_x</p:attrName>
                                        </p:attrNameLst>
                                      </p:cBhvr>
                                      <p:tavLst>
                                        <p:tav tm="0">
                                          <p:val>
                                            <p:strVal val="0-#ppt_w/2"/>
                                          </p:val>
                                        </p:tav>
                                        <p:tav tm="100000">
                                          <p:val>
                                            <p:strVal val="#ppt_x"/>
                                          </p:val>
                                        </p:tav>
                                      </p:tavLst>
                                    </p:anim>
                                    <p:anim calcmode="lin" valueType="num">
                                      <p:cBhvr additive="base">
                                        <p:cTn id="224" dur="500" fill="hold"/>
                                        <p:tgtEl>
                                          <p:spTgt spid="85"/>
                                        </p:tgtEl>
                                        <p:attrNameLst>
                                          <p:attrName>ppt_y</p:attrName>
                                        </p:attrNameLst>
                                      </p:cBhvr>
                                      <p:tavLst>
                                        <p:tav tm="0">
                                          <p:val>
                                            <p:strVal val="#ppt_y"/>
                                          </p:val>
                                        </p:tav>
                                        <p:tav tm="100000">
                                          <p:val>
                                            <p:strVal val="#ppt_y"/>
                                          </p:val>
                                        </p:tav>
                                      </p:tavLst>
                                    </p:anim>
                                  </p:childTnLst>
                                </p:cTn>
                              </p:par>
                              <p:par>
                                <p:cTn id="225" presetID="2" presetClass="entr" presetSubtype="8" fill="hold" grpId="0" nodeType="withEffect">
                                  <p:stCondLst>
                                    <p:cond delay="250"/>
                                  </p:stCondLst>
                                  <p:childTnLst>
                                    <p:set>
                                      <p:cBhvr>
                                        <p:cTn id="226" dur="1" fill="hold">
                                          <p:stCondLst>
                                            <p:cond delay="0"/>
                                          </p:stCondLst>
                                        </p:cTn>
                                        <p:tgtEl>
                                          <p:spTgt spid="88"/>
                                        </p:tgtEl>
                                        <p:attrNameLst>
                                          <p:attrName>style.visibility</p:attrName>
                                        </p:attrNameLst>
                                      </p:cBhvr>
                                      <p:to>
                                        <p:strVal val="visible"/>
                                      </p:to>
                                    </p:set>
                                    <p:anim calcmode="lin" valueType="num">
                                      <p:cBhvr additive="base">
                                        <p:cTn id="227" dur="500" fill="hold"/>
                                        <p:tgtEl>
                                          <p:spTgt spid="88"/>
                                        </p:tgtEl>
                                        <p:attrNameLst>
                                          <p:attrName>ppt_x</p:attrName>
                                        </p:attrNameLst>
                                      </p:cBhvr>
                                      <p:tavLst>
                                        <p:tav tm="0">
                                          <p:val>
                                            <p:strVal val="0-#ppt_w/2"/>
                                          </p:val>
                                        </p:tav>
                                        <p:tav tm="100000">
                                          <p:val>
                                            <p:strVal val="#ppt_x"/>
                                          </p:val>
                                        </p:tav>
                                      </p:tavLst>
                                    </p:anim>
                                    <p:anim calcmode="lin" valueType="num">
                                      <p:cBhvr additive="base">
                                        <p:cTn id="228" dur="500" fill="hold"/>
                                        <p:tgtEl>
                                          <p:spTgt spid="88"/>
                                        </p:tgtEl>
                                        <p:attrNameLst>
                                          <p:attrName>ppt_y</p:attrName>
                                        </p:attrNameLst>
                                      </p:cBhvr>
                                      <p:tavLst>
                                        <p:tav tm="0">
                                          <p:val>
                                            <p:strVal val="#ppt_y"/>
                                          </p:val>
                                        </p:tav>
                                        <p:tav tm="100000">
                                          <p:val>
                                            <p:strVal val="#ppt_y"/>
                                          </p:val>
                                        </p:tav>
                                      </p:tavLst>
                                    </p:anim>
                                  </p:childTnLst>
                                </p:cTn>
                              </p:par>
                              <p:par>
                                <p:cTn id="229" presetID="1" presetClass="emph" presetSubtype="1" nodeType="withEffect">
                                  <p:stCondLst>
                                    <p:cond delay="750"/>
                                  </p:stCondLst>
                                  <p:childTnLst>
                                    <p:set>
                                      <p:cBhvr>
                                        <p:cTn id="230" dur="indefinite"/>
                                        <p:tgtEl>
                                          <p:spTgt spid="84"/>
                                        </p:tgtEl>
                                        <p:attrNameLst>
                                          <p:attrName>fillcolor</p:attrName>
                                        </p:attrNameLst>
                                      </p:cBhvr>
                                      <p:to>
                                        <p:clrVal>
                                          <a:srgbClr val="D1D1D1"/>
                                        </p:clrVal>
                                      </p:to>
                                    </p:set>
                                    <p:set>
                                      <p:cBhvr>
                                        <p:cTn id="231" dur="indefinite"/>
                                        <p:tgtEl>
                                          <p:spTgt spid="84"/>
                                        </p:tgtEl>
                                        <p:attrNameLst>
                                          <p:attrName>fill.type</p:attrName>
                                        </p:attrNameLst>
                                      </p:cBhvr>
                                      <p:to>
                                        <p:strVal val="solid"/>
                                      </p:to>
                                    </p:set>
                                    <p:set>
                                      <p:cBhvr>
                                        <p:cTn id="232" dur="indefinite"/>
                                        <p:tgtEl>
                                          <p:spTgt spid="84"/>
                                        </p:tgtEl>
                                        <p:attrNameLst>
                                          <p:attrName>fill.on</p:attrName>
                                        </p:attrNameLst>
                                      </p:cBhvr>
                                      <p:to>
                                        <p:strVal val="true"/>
                                      </p:to>
                                    </p:set>
                                  </p:childTnLst>
                                </p:cTn>
                              </p:par>
                            </p:childTnLst>
                          </p:cTn>
                        </p:par>
                        <p:par>
                          <p:cTn id="233" fill="hold">
                            <p:stCondLst>
                              <p:cond delay="12000"/>
                            </p:stCondLst>
                            <p:childTnLst>
                              <p:par>
                                <p:cTn id="234" presetID="2" presetClass="entr" presetSubtype="8" fill="hold" nodeType="afterEffect">
                                  <p:stCondLst>
                                    <p:cond delay="250"/>
                                  </p:stCondLst>
                                  <p:childTnLst>
                                    <p:set>
                                      <p:cBhvr>
                                        <p:cTn id="235" dur="1" fill="hold">
                                          <p:stCondLst>
                                            <p:cond delay="0"/>
                                          </p:stCondLst>
                                        </p:cTn>
                                        <p:tgtEl>
                                          <p:spTgt spid="89"/>
                                        </p:tgtEl>
                                        <p:attrNameLst>
                                          <p:attrName>style.visibility</p:attrName>
                                        </p:attrNameLst>
                                      </p:cBhvr>
                                      <p:to>
                                        <p:strVal val="visible"/>
                                      </p:to>
                                    </p:set>
                                    <p:anim calcmode="lin" valueType="num">
                                      <p:cBhvr additive="base">
                                        <p:cTn id="236" dur="500" fill="hold"/>
                                        <p:tgtEl>
                                          <p:spTgt spid="89"/>
                                        </p:tgtEl>
                                        <p:attrNameLst>
                                          <p:attrName>ppt_x</p:attrName>
                                        </p:attrNameLst>
                                      </p:cBhvr>
                                      <p:tavLst>
                                        <p:tav tm="0">
                                          <p:val>
                                            <p:strVal val="0-#ppt_w/2"/>
                                          </p:val>
                                        </p:tav>
                                        <p:tav tm="100000">
                                          <p:val>
                                            <p:strVal val="#ppt_x"/>
                                          </p:val>
                                        </p:tav>
                                      </p:tavLst>
                                    </p:anim>
                                    <p:anim calcmode="lin" valueType="num">
                                      <p:cBhvr additive="base">
                                        <p:cTn id="237" dur="500" fill="hold"/>
                                        <p:tgtEl>
                                          <p:spTgt spid="89"/>
                                        </p:tgtEl>
                                        <p:attrNameLst>
                                          <p:attrName>ppt_y</p:attrName>
                                        </p:attrNameLst>
                                      </p:cBhvr>
                                      <p:tavLst>
                                        <p:tav tm="0">
                                          <p:val>
                                            <p:strVal val="#ppt_y"/>
                                          </p:val>
                                        </p:tav>
                                        <p:tav tm="100000">
                                          <p:val>
                                            <p:strVal val="#ppt_y"/>
                                          </p:val>
                                        </p:tav>
                                      </p:tavLst>
                                    </p:anim>
                                  </p:childTnLst>
                                </p:cTn>
                              </p:par>
                              <p:par>
                                <p:cTn id="238" presetID="2" presetClass="entr" presetSubtype="8" fill="hold" grpId="0" nodeType="withEffect">
                                  <p:stCondLst>
                                    <p:cond delay="250"/>
                                  </p:stCondLst>
                                  <p:childTnLst>
                                    <p:set>
                                      <p:cBhvr>
                                        <p:cTn id="239" dur="1" fill="hold">
                                          <p:stCondLst>
                                            <p:cond delay="0"/>
                                          </p:stCondLst>
                                        </p:cTn>
                                        <p:tgtEl>
                                          <p:spTgt spid="92"/>
                                        </p:tgtEl>
                                        <p:attrNameLst>
                                          <p:attrName>style.visibility</p:attrName>
                                        </p:attrNameLst>
                                      </p:cBhvr>
                                      <p:to>
                                        <p:strVal val="visible"/>
                                      </p:to>
                                    </p:set>
                                    <p:anim calcmode="lin" valueType="num">
                                      <p:cBhvr additive="base">
                                        <p:cTn id="240" dur="500" fill="hold"/>
                                        <p:tgtEl>
                                          <p:spTgt spid="92"/>
                                        </p:tgtEl>
                                        <p:attrNameLst>
                                          <p:attrName>ppt_x</p:attrName>
                                        </p:attrNameLst>
                                      </p:cBhvr>
                                      <p:tavLst>
                                        <p:tav tm="0">
                                          <p:val>
                                            <p:strVal val="0-#ppt_w/2"/>
                                          </p:val>
                                        </p:tav>
                                        <p:tav tm="100000">
                                          <p:val>
                                            <p:strVal val="#ppt_x"/>
                                          </p:val>
                                        </p:tav>
                                      </p:tavLst>
                                    </p:anim>
                                    <p:anim calcmode="lin" valueType="num">
                                      <p:cBhvr additive="base">
                                        <p:cTn id="241" dur="500" fill="hold"/>
                                        <p:tgtEl>
                                          <p:spTgt spid="92"/>
                                        </p:tgtEl>
                                        <p:attrNameLst>
                                          <p:attrName>ppt_y</p:attrName>
                                        </p:attrNameLst>
                                      </p:cBhvr>
                                      <p:tavLst>
                                        <p:tav tm="0">
                                          <p:val>
                                            <p:strVal val="#ppt_y"/>
                                          </p:val>
                                        </p:tav>
                                        <p:tav tm="100000">
                                          <p:val>
                                            <p:strVal val="#ppt_y"/>
                                          </p:val>
                                        </p:tav>
                                      </p:tavLst>
                                    </p:anim>
                                  </p:childTnLst>
                                </p:cTn>
                              </p:par>
                              <p:par>
                                <p:cTn id="242" presetID="1" presetClass="emph" presetSubtype="1" nodeType="withEffect">
                                  <p:stCondLst>
                                    <p:cond delay="750"/>
                                  </p:stCondLst>
                                  <p:childTnLst>
                                    <p:set>
                                      <p:cBhvr>
                                        <p:cTn id="243" dur="indefinite"/>
                                        <p:tgtEl>
                                          <p:spTgt spid="88"/>
                                        </p:tgtEl>
                                        <p:attrNameLst>
                                          <p:attrName>fillcolor</p:attrName>
                                        </p:attrNameLst>
                                      </p:cBhvr>
                                      <p:to>
                                        <p:clrVal>
                                          <a:srgbClr val="D1D1D1"/>
                                        </p:clrVal>
                                      </p:to>
                                    </p:set>
                                    <p:set>
                                      <p:cBhvr>
                                        <p:cTn id="244" dur="indefinite"/>
                                        <p:tgtEl>
                                          <p:spTgt spid="88"/>
                                        </p:tgtEl>
                                        <p:attrNameLst>
                                          <p:attrName>fill.type</p:attrName>
                                        </p:attrNameLst>
                                      </p:cBhvr>
                                      <p:to>
                                        <p:strVal val="solid"/>
                                      </p:to>
                                    </p:set>
                                    <p:set>
                                      <p:cBhvr>
                                        <p:cTn id="245" dur="indefinite"/>
                                        <p:tgtEl>
                                          <p:spTgt spid="88"/>
                                        </p:tgtEl>
                                        <p:attrNameLst>
                                          <p:attrName>fill.on</p:attrName>
                                        </p:attrNameLst>
                                      </p:cBhvr>
                                      <p:to>
                                        <p:strVal val="true"/>
                                      </p:to>
                                    </p:set>
                                  </p:childTnLst>
                                </p:cTn>
                              </p:par>
                              <p:par>
                                <p:cTn id="246" presetID="1" presetClass="emph" presetSubtype="1" nodeType="withEffect">
                                  <p:stCondLst>
                                    <p:cond delay="750"/>
                                  </p:stCondLst>
                                  <p:childTnLst>
                                    <p:set>
                                      <p:cBhvr>
                                        <p:cTn id="247" dur="indefinite"/>
                                        <p:tgtEl>
                                          <p:spTgt spid="92"/>
                                        </p:tgtEl>
                                        <p:attrNameLst>
                                          <p:attrName>fillcolor</p:attrName>
                                        </p:attrNameLst>
                                      </p:cBhvr>
                                      <p:to>
                                        <p:clrVal>
                                          <a:srgbClr val="D1D1D1"/>
                                        </p:clrVal>
                                      </p:to>
                                    </p:set>
                                    <p:set>
                                      <p:cBhvr>
                                        <p:cTn id="248" dur="indefinite"/>
                                        <p:tgtEl>
                                          <p:spTgt spid="92"/>
                                        </p:tgtEl>
                                        <p:attrNameLst>
                                          <p:attrName>fill.type</p:attrName>
                                        </p:attrNameLst>
                                      </p:cBhvr>
                                      <p:to>
                                        <p:strVal val="solid"/>
                                      </p:to>
                                    </p:set>
                                    <p:set>
                                      <p:cBhvr>
                                        <p:cTn id="249" dur="indefinite"/>
                                        <p:tgtEl>
                                          <p:spTgt spid="9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6" grpId="1" animBg="1"/>
      <p:bldP spid="47" grpId="0" animBg="1"/>
      <p:bldP spid="47" grpId="1" animBg="1"/>
      <p:bldP spid="48" grpId="0" animBg="1"/>
      <p:bldP spid="48" grpId="1" animBg="1"/>
      <p:bldP spid="52" grpId="0" animBg="1"/>
      <p:bldP spid="52" grpId="1" animBg="1"/>
      <p:bldP spid="56" grpId="0" animBg="1"/>
      <p:bldP spid="56" grpId="1" animBg="1"/>
      <p:bldP spid="60" grpId="0" animBg="1"/>
      <p:bldP spid="60" grpId="1" animBg="1"/>
      <p:bldP spid="64" grpId="0" animBg="1"/>
      <p:bldP spid="64" grpId="1" animBg="1"/>
      <p:bldP spid="74" grpId="0" animBg="1"/>
      <p:bldP spid="75" grpId="0" animBg="1"/>
      <p:bldP spid="76" grpId="0" animBg="1"/>
      <p:bldP spid="80" grpId="0" animBg="1"/>
      <p:bldP spid="84" grpId="0" animBg="1"/>
      <p:bldP spid="88" grpId="0" animBg="1"/>
      <p:bldP spid="9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91E235-A287-470C-A404-0EEBFE8FEDBB}"/>
              </a:ext>
            </a:extLst>
          </p:cNvPr>
          <p:cNvSpPr>
            <a:spLocks noGrp="1"/>
          </p:cNvSpPr>
          <p:nvPr>
            <p:ph type="body" sz="quarter" idx="26"/>
          </p:nvPr>
        </p:nvSpPr>
        <p:spPr/>
        <p:txBody>
          <a:bodyPr/>
          <a:lstStyle/>
          <a:p>
            <a:endParaRPr lang="en-US" dirty="0"/>
          </a:p>
        </p:txBody>
      </p:sp>
      <p:sp>
        <p:nvSpPr>
          <p:cNvPr id="4" name="Slide Number Placeholder 3">
            <a:extLst>
              <a:ext uri="{FF2B5EF4-FFF2-40B4-BE49-F238E27FC236}">
                <a16:creationId xmlns:a16="http://schemas.microsoft.com/office/drawing/2014/main" id="{933F69DA-5D45-42BE-8CA9-0C9CBE272966}"/>
              </a:ext>
            </a:extLst>
          </p:cNvPr>
          <p:cNvSpPr>
            <a:spLocks noGrp="1"/>
          </p:cNvSpPr>
          <p:nvPr>
            <p:ph type="sldNum" sz="quarter" idx="10"/>
          </p:nvPr>
        </p:nvSpPr>
        <p:spPr/>
        <p:txBody>
          <a:bodyPr/>
          <a:lstStyle/>
          <a:p>
            <a:fld id="{8DEE4CCE-E124-4EEF-808B-DF88997C2318}" type="slidenum">
              <a:rPr lang="en-US" smtClean="0"/>
              <a:t>61</a:t>
            </a:fld>
            <a:endParaRPr lang="en-US" dirty="0"/>
          </a:p>
        </p:txBody>
      </p:sp>
      <p:sp>
        <p:nvSpPr>
          <p:cNvPr id="5" name="Title 4">
            <a:extLst>
              <a:ext uri="{FF2B5EF4-FFF2-40B4-BE49-F238E27FC236}">
                <a16:creationId xmlns:a16="http://schemas.microsoft.com/office/drawing/2014/main" id="{D8B8F000-88D5-465C-91E0-2B4A2825843B}"/>
              </a:ext>
            </a:extLst>
          </p:cNvPr>
          <p:cNvSpPr>
            <a:spLocks noGrp="1"/>
          </p:cNvSpPr>
          <p:nvPr>
            <p:ph type="title"/>
          </p:nvPr>
        </p:nvSpPr>
        <p:spPr/>
        <p:txBody>
          <a:bodyPr/>
          <a:lstStyle/>
          <a:p>
            <a:r>
              <a:rPr lang="pl-PL" dirty="0"/>
              <a:t>Income for What’s Next</a:t>
            </a:r>
            <a:endParaRPr lang="en-US" dirty="0"/>
          </a:p>
        </p:txBody>
      </p:sp>
      <p:sp>
        <p:nvSpPr>
          <p:cNvPr id="31" name="TextBox 30">
            <a:extLst>
              <a:ext uri="{FF2B5EF4-FFF2-40B4-BE49-F238E27FC236}">
                <a16:creationId xmlns:a16="http://schemas.microsoft.com/office/drawing/2014/main" id="{5949AC9E-2A68-4957-BE35-FDF54DCFBCC8}"/>
              </a:ext>
            </a:extLst>
          </p:cNvPr>
          <p:cNvSpPr txBox="1">
            <a:spLocks noChangeArrowheads="1"/>
          </p:cNvSpPr>
          <p:nvPr/>
        </p:nvSpPr>
        <p:spPr bwMode="auto">
          <a:xfrm>
            <a:off x="2309260" y="1453589"/>
            <a:ext cx="2443840" cy="1347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nSpc>
                <a:spcPts val="2700"/>
              </a:lnSpc>
              <a:defRPr sz="1900" b="1">
                <a:solidFill>
                  <a:srgbClr val="A3A3A3"/>
                </a:solidFill>
                <a:latin typeface="Arial" pitchFamily="34" charset="0"/>
                <a:ea typeface="ＭＳ Ｐゴシック" pitchFamily="34" charset="-128"/>
              </a:defRPr>
            </a:lvl1pPr>
            <a:lvl2pPr marL="37931725" indent="-37474525" eaLnBrk="0" hangingPunct="0">
              <a:defRPr sz="1600" b="1">
                <a:latin typeface="Arial" pitchFamily="34" charset="0"/>
                <a:ea typeface="ＭＳ Ｐゴシック" pitchFamily="34" charset="-128"/>
              </a:defRPr>
            </a:lvl2pPr>
            <a:lvl3pPr eaLnBrk="0" hangingPunct="0">
              <a:defRPr sz="1600" b="1">
                <a:latin typeface="Arial" pitchFamily="34" charset="0"/>
                <a:ea typeface="ＭＳ Ｐゴシック" pitchFamily="34" charset="-128"/>
              </a:defRPr>
            </a:lvl3pPr>
            <a:lvl4pPr eaLnBrk="0" hangingPunct="0">
              <a:defRPr sz="1600" b="1">
                <a:latin typeface="Arial" pitchFamily="34" charset="0"/>
                <a:ea typeface="ＭＳ Ｐゴシック" pitchFamily="34" charset="-128"/>
              </a:defRPr>
            </a:lvl4pPr>
            <a:lvl5pPr eaLnBrk="0" hangingPunct="0">
              <a:defRPr sz="1600" b="1">
                <a:latin typeface="Arial" pitchFamily="34" charset="0"/>
                <a:ea typeface="ＭＳ Ｐゴシック" pitchFamily="34" charset="-128"/>
              </a:defRPr>
            </a:lvl5pPr>
            <a:lvl6pPr marL="457200" eaLnBrk="0" fontAlgn="base" hangingPunct="0">
              <a:spcBef>
                <a:spcPct val="0"/>
              </a:spcBef>
              <a:spcAft>
                <a:spcPct val="0"/>
              </a:spcAft>
              <a:defRPr sz="1600" b="1">
                <a:latin typeface="Arial" pitchFamily="34" charset="0"/>
                <a:ea typeface="ＭＳ Ｐゴシック" pitchFamily="34" charset="-128"/>
              </a:defRPr>
            </a:lvl6pPr>
            <a:lvl7pPr marL="914400" eaLnBrk="0" fontAlgn="base" hangingPunct="0">
              <a:spcBef>
                <a:spcPct val="0"/>
              </a:spcBef>
              <a:spcAft>
                <a:spcPct val="0"/>
              </a:spcAft>
              <a:defRPr sz="1600" b="1">
                <a:latin typeface="Arial" pitchFamily="34" charset="0"/>
                <a:ea typeface="ＭＳ Ｐゴシック" pitchFamily="34" charset="-128"/>
              </a:defRPr>
            </a:lvl7pPr>
            <a:lvl8pPr marL="1371600" eaLnBrk="0" fontAlgn="base" hangingPunct="0">
              <a:spcBef>
                <a:spcPct val="0"/>
              </a:spcBef>
              <a:spcAft>
                <a:spcPct val="0"/>
              </a:spcAft>
              <a:defRPr sz="1600" b="1">
                <a:latin typeface="Arial" pitchFamily="34" charset="0"/>
                <a:ea typeface="ＭＳ Ｐゴシック" pitchFamily="34" charset="-128"/>
              </a:defRPr>
            </a:lvl8pPr>
            <a:lvl9pPr marL="1828800" eaLnBrk="0" fontAlgn="base" hangingPunct="0">
              <a:spcBef>
                <a:spcPct val="0"/>
              </a:spcBef>
              <a:spcAft>
                <a:spcPct val="0"/>
              </a:spcAft>
              <a:defRPr sz="1600" b="1">
                <a:latin typeface="Arial" pitchFamily="34" charset="0"/>
                <a:ea typeface="ＭＳ Ｐゴシック" pitchFamily="34" charset="-128"/>
              </a:defRPr>
            </a:lvl9pPr>
          </a:lstStyle>
          <a:p>
            <a:pPr marL="0" marR="0" lvl="0" indent="0" defTabSz="914400" eaLnBrk="1" fontAlgn="auto" latinLnBrk="0" hangingPunct="1">
              <a:lnSpc>
                <a:spcPts val="25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A1A5B2"/>
                </a:solidFill>
                <a:effectLst/>
                <a:uLnTx/>
                <a:uFillTx/>
                <a:latin typeface="Arial" pitchFamily="34" charset="0"/>
                <a:ea typeface="ＭＳ Ｐゴシック" pitchFamily="34" charset="-128"/>
              </a:rPr>
              <a:t>The Three </a:t>
            </a:r>
          </a:p>
          <a:p>
            <a:pPr marL="0" marR="0" lvl="0" indent="0" defTabSz="914400" eaLnBrk="1" fontAlgn="auto" latinLnBrk="0" hangingPunct="1">
              <a:lnSpc>
                <a:spcPts val="25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A1A5B2"/>
                </a:solidFill>
                <a:effectLst/>
                <a:uLnTx/>
                <a:uFillTx/>
                <a:latin typeface="Arial" pitchFamily="34" charset="0"/>
                <a:ea typeface="ＭＳ Ｐゴシック" pitchFamily="34" charset="-128"/>
              </a:rPr>
              <a:t>Building Blocks </a:t>
            </a:r>
          </a:p>
          <a:p>
            <a:pPr marL="0" marR="0" lvl="0" indent="0" defTabSz="914400" eaLnBrk="1" fontAlgn="auto" latinLnBrk="0" hangingPunct="1">
              <a:lnSpc>
                <a:spcPts val="25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A1A5B2"/>
                </a:solidFill>
                <a:effectLst/>
                <a:uLnTx/>
                <a:uFillTx/>
                <a:latin typeface="Arial" pitchFamily="34" charset="0"/>
                <a:ea typeface="ＭＳ Ｐゴシック" pitchFamily="34" charset="-128"/>
              </a:rPr>
              <a:t>of a Retirement Income Plan</a:t>
            </a:r>
          </a:p>
        </p:txBody>
      </p:sp>
      <p:sp>
        <p:nvSpPr>
          <p:cNvPr id="32" name="TextBox 31">
            <a:extLst>
              <a:ext uri="{FF2B5EF4-FFF2-40B4-BE49-F238E27FC236}">
                <a16:creationId xmlns:a16="http://schemas.microsoft.com/office/drawing/2014/main" id="{E9090B67-1280-4200-A7CD-525C35F551A7}"/>
              </a:ext>
            </a:extLst>
          </p:cNvPr>
          <p:cNvSpPr txBox="1">
            <a:spLocks noChangeArrowheads="1"/>
          </p:cNvSpPr>
          <p:nvPr/>
        </p:nvSpPr>
        <p:spPr bwMode="auto">
          <a:xfrm>
            <a:off x="433797" y="1460868"/>
            <a:ext cx="20367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nSpc>
                <a:spcPts val="2700"/>
              </a:lnSpc>
              <a:defRPr sz="1900" b="1">
                <a:solidFill>
                  <a:srgbClr val="A3A3A3"/>
                </a:solidFill>
                <a:latin typeface="Arial" pitchFamily="34" charset="0"/>
                <a:ea typeface="ＭＳ Ｐゴシック" pitchFamily="34" charset="-128"/>
              </a:defRPr>
            </a:lvl1pPr>
            <a:lvl2pPr marL="37931725" indent="-37474525" eaLnBrk="0" hangingPunct="0">
              <a:defRPr sz="1600" b="1">
                <a:latin typeface="Arial" pitchFamily="34" charset="0"/>
                <a:ea typeface="ＭＳ Ｐゴシック" pitchFamily="34" charset="-128"/>
              </a:defRPr>
            </a:lvl2pPr>
            <a:lvl3pPr eaLnBrk="0" hangingPunct="0">
              <a:defRPr sz="1600" b="1">
                <a:latin typeface="Arial" pitchFamily="34" charset="0"/>
                <a:ea typeface="ＭＳ Ｐゴシック" pitchFamily="34" charset="-128"/>
              </a:defRPr>
            </a:lvl3pPr>
            <a:lvl4pPr eaLnBrk="0" hangingPunct="0">
              <a:defRPr sz="1600" b="1">
                <a:latin typeface="Arial" pitchFamily="34" charset="0"/>
                <a:ea typeface="ＭＳ Ｐゴシック" pitchFamily="34" charset="-128"/>
              </a:defRPr>
            </a:lvl4pPr>
            <a:lvl5pPr eaLnBrk="0" hangingPunct="0">
              <a:defRPr sz="1600" b="1">
                <a:latin typeface="Arial" pitchFamily="34" charset="0"/>
                <a:ea typeface="ＭＳ Ｐゴシック" pitchFamily="34" charset="-128"/>
              </a:defRPr>
            </a:lvl5pPr>
            <a:lvl6pPr marL="457200" eaLnBrk="0" fontAlgn="base" hangingPunct="0">
              <a:spcBef>
                <a:spcPct val="0"/>
              </a:spcBef>
              <a:spcAft>
                <a:spcPct val="0"/>
              </a:spcAft>
              <a:defRPr sz="1600" b="1">
                <a:latin typeface="Arial" pitchFamily="34" charset="0"/>
                <a:ea typeface="ＭＳ Ｐゴシック" pitchFamily="34" charset="-128"/>
              </a:defRPr>
            </a:lvl6pPr>
            <a:lvl7pPr marL="914400" eaLnBrk="0" fontAlgn="base" hangingPunct="0">
              <a:spcBef>
                <a:spcPct val="0"/>
              </a:spcBef>
              <a:spcAft>
                <a:spcPct val="0"/>
              </a:spcAft>
              <a:defRPr sz="1600" b="1">
                <a:latin typeface="Arial" pitchFamily="34" charset="0"/>
                <a:ea typeface="ＭＳ Ｐゴシック" pitchFamily="34" charset="-128"/>
              </a:defRPr>
            </a:lvl7pPr>
            <a:lvl8pPr marL="1371600" eaLnBrk="0" fontAlgn="base" hangingPunct="0">
              <a:spcBef>
                <a:spcPct val="0"/>
              </a:spcBef>
              <a:spcAft>
                <a:spcPct val="0"/>
              </a:spcAft>
              <a:defRPr sz="1600" b="1">
                <a:latin typeface="Arial" pitchFamily="34" charset="0"/>
                <a:ea typeface="ＭＳ Ｐゴシック" pitchFamily="34" charset="-128"/>
              </a:defRPr>
            </a:lvl8pPr>
            <a:lvl9pPr marL="1828800" eaLnBrk="0" fontAlgn="base" hangingPunct="0">
              <a:spcBef>
                <a:spcPct val="0"/>
              </a:spcBef>
              <a:spcAft>
                <a:spcPct val="0"/>
              </a:spcAft>
              <a:defRPr sz="1600" b="1">
                <a:latin typeface="Arial" pitchFamily="34" charset="0"/>
                <a:ea typeface="ＭＳ Ｐゴシック" pitchFamily="34" charset="-128"/>
              </a:defRPr>
            </a:lvl9pPr>
          </a:lstStyle>
          <a:p>
            <a:pPr marL="0" marR="0" lvl="0" indent="0" defTabSz="914400" eaLnBrk="1" fontAlgn="auto" latinLnBrk="0" hangingPunct="1">
              <a:lnSpc>
                <a:spcPts val="24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A1A5B2"/>
                </a:solidFill>
                <a:effectLst/>
                <a:uLnTx/>
                <a:uFillTx/>
                <a:latin typeface="Arial" pitchFamily="34" charset="0"/>
                <a:ea typeface="ＭＳ Ｐゴシック" pitchFamily="34" charset="-128"/>
              </a:rPr>
              <a:t>Retirement </a:t>
            </a:r>
            <a:br>
              <a:rPr kumimoji="0" lang="en-US" sz="1800" b="1" i="0" u="none" strike="noStrike" kern="0" cap="none" spc="0" normalizeH="0" baseline="0" noProof="0" dirty="0">
                <a:ln>
                  <a:noFill/>
                </a:ln>
                <a:solidFill>
                  <a:srgbClr val="A1A5B2"/>
                </a:solidFill>
                <a:effectLst/>
                <a:uLnTx/>
                <a:uFillTx/>
                <a:latin typeface="Arial" pitchFamily="34" charset="0"/>
                <a:ea typeface="ＭＳ Ｐゴシック" pitchFamily="34" charset="-128"/>
              </a:rPr>
            </a:br>
            <a:r>
              <a:rPr kumimoji="0" lang="en-US" sz="1800" b="1" i="0" u="none" strike="noStrike" kern="0" cap="none" spc="0" normalizeH="0" baseline="0" noProof="0" dirty="0">
                <a:ln>
                  <a:noFill/>
                </a:ln>
                <a:solidFill>
                  <a:srgbClr val="A1A5B2"/>
                </a:solidFill>
                <a:effectLst/>
                <a:uLnTx/>
                <a:uFillTx/>
                <a:latin typeface="Arial" pitchFamily="34" charset="0"/>
                <a:ea typeface="ＭＳ Ｐゴシック" pitchFamily="34" charset="-128"/>
              </a:rPr>
              <a:t>Is Changing</a:t>
            </a:r>
          </a:p>
        </p:txBody>
      </p:sp>
      <p:sp>
        <p:nvSpPr>
          <p:cNvPr id="33" name="TextBox 32">
            <a:extLst>
              <a:ext uri="{FF2B5EF4-FFF2-40B4-BE49-F238E27FC236}">
                <a16:creationId xmlns:a16="http://schemas.microsoft.com/office/drawing/2014/main" id="{BEDBC16F-497B-482B-9A27-BB8B7554F197}"/>
              </a:ext>
            </a:extLst>
          </p:cNvPr>
          <p:cNvSpPr txBox="1">
            <a:spLocks noChangeArrowheads="1"/>
          </p:cNvSpPr>
          <p:nvPr/>
        </p:nvSpPr>
        <p:spPr bwMode="auto">
          <a:xfrm>
            <a:off x="435308" y="1459881"/>
            <a:ext cx="20367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nSpc>
                <a:spcPts val="2700"/>
              </a:lnSpc>
              <a:defRPr sz="1900" b="1">
                <a:solidFill>
                  <a:srgbClr val="A3A3A3"/>
                </a:solidFill>
                <a:latin typeface="Arial" pitchFamily="34" charset="0"/>
                <a:ea typeface="ＭＳ Ｐゴシック" pitchFamily="34" charset="-128"/>
              </a:defRPr>
            </a:lvl1pPr>
            <a:lvl2pPr marL="37931725" indent="-37474525" eaLnBrk="0" hangingPunct="0">
              <a:defRPr sz="1600" b="1">
                <a:latin typeface="Arial" pitchFamily="34" charset="0"/>
                <a:ea typeface="ＭＳ Ｐゴシック" pitchFamily="34" charset="-128"/>
              </a:defRPr>
            </a:lvl2pPr>
            <a:lvl3pPr eaLnBrk="0" hangingPunct="0">
              <a:defRPr sz="1600" b="1">
                <a:latin typeface="Arial" pitchFamily="34" charset="0"/>
                <a:ea typeface="ＭＳ Ｐゴシック" pitchFamily="34" charset="-128"/>
              </a:defRPr>
            </a:lvl3pPr>
            <a:lvl4pPr eaLnBrk="0" hangingPunct="0">
              <a:defRPr sz="1600" b="1">
                <a:latin typeface="Arial" pitchFamily="34" charset="0"/>
                <a:ea typeface="ＭＳ Ｐゴシック" pitchFamily="34" charset="-128"/>
              </a:defRPr>
            </a:lvl4pPr>
            <a:lvl5pPr eaLnBrk="0" hangingPunct="0">
              <a:defRPr sz="1600" b="1">
                <a:latin typeface="Arial" pitchFamily="34" charset="0"/>
                <a:ea typeface="ＭＳ Ｐゴシック" pitchFamily="34" charset="-128"/>
              </a:defRPr>
            </a:lvl5pPr>
            <a:lvl6pPr marL="457200" eaLnBrk="0" fontAlgn="base" hangingPunct="0">
              <a:spcBef>
                <a:spcPct val="0"/>
              </a:spcBef>
              <a:spcAft>
                <a:spcPct val="0"/>
              </a:spcAft>
              <a:defRPr sz="1600" b="1">
                <a:latin typeface="Arial" pitchFamily="34" charset="0"/>
                <a:ea typeface="ＭＳ Ｐゴシック" pitchFamily="34" charset="-128"/>
              </a:defRPr>
            </a:lvl6pPr>
            <a:lvl7pPr marL="914400" eaLnBrk="0" fontAlgn="base" hangingPunct="0">
              <a:spcBef>
                <a:spcPct val="0"/>
              </a:spcBef>
              <a:spcAft>
                <a:spcPct val="0"/>
              </a:spcAft>
              <a:defRPr sz="1600" b="1">
                <a:latin typeface="Arial" pitchFamily="34" charset="0"/>
                <a:ea typeface="ＭＳ Ｐゴシック" pitchFamily="34" charset="-128"/>
              </a:defRPr>
            </a:lvl7pPr>
            <a:lvl8pPr marL="1371600" eaLnBrk="0" fontAlgn="base" hangingPunct="0">
              <a:spcBef>
                <a:spcPct val="0"/>
              </a:spcBef>
              <a:spcAft>
                <a:spcPct val="0"/>
              </a:spcAft>
              <a:defRPr sz="1600" b="1">
                <a:latin typeface="Arial" pitchFamily="34" charset="0"/>
                <a:ea typeface="ＭＳ Ｐゴシック" pitchFamily="34" charset="-128"/>
              </a:defRPr>
            </a:lvl8pPr>
            <a:lvl9pPr marL="1828800" eaLnBrk="0" fontAlgn="base" hangingPunct="0">
              <a:spcBef>
                <a:spcPct val="0"/>
              </a:spcBef>
              <a:spcAft>
                <a:spcPct val="0"/>
              </a:spcAft>
              <a:defRPr sz="1600" b="1">
                <a:latin typeface="Arial" pitchFamily="34" charset="0"/>
                <a:ea typeface="ＭＳ Ｐゴシック" pitchFamily="34" charset="-128"/>
              </a:defRPr>
            </a:lvl9pPr>
          </a:lstStyle>
          <a:p>
            <a:pPr marL="0" marR="0" lvl="0" indent="0" defTabSz="914400" eaLnBrk="1" fontAlgn="auto" latinLnBrk="0" hangingPunct="1">
              <a:lnSpc>
                <a:spcPts val="24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5598"/>
                </a:solidFill>
                <a:effectLst/>
                <a:uLnTx/>
                <a:uFillTx/>
                <a:latin typeface="Arial" pitchFamily="34" charset="0"/>
                <a:ea typeface="ＭＳ Ｐゴシック" pitchFamily="34" charset="-128"/>
              </a:rPr>
              <a:t>Retirement </a:t>
            </a:r>
            <a:br>
              <a:rPr kumimoji="0" lang="en-US" sz="1800" b="1" i="0" u="none" strike="noStrike" kern="0" cap="none" spc="0" normalizeH="0" baseline="0" noProof="0" dirty="0">
                <a:ln>
                  <a:noFill/>
                </a:ln>
                <a:solidFill>
                  <a:srgbClr val="005598"/>
                </a:solidFill>
                <a:effectLst/>
                <a:uLnTx/>
                <a:uFillTx/>
                <a:latin typeface="Arial" pitchFamily="34" charset="0"/>
                <a:ea typeface="ＭＳ Ｐゴシック" pitchFamily="34" charset="-128"/>
              </a:rPr>
            </a:br>
            <a:r>
              <a:rPr kumimoji="0" lang="en-US" sz="1800" b="1" i="0" u="none" strike="noStrike" kern="0" cap="none" spc="0" normalizeH="0" baseline="0" noProof="0" dirty="0">
                <a:ln>
                  <a:noFill/>
                </a:ln>
                <a:solidFill>
                  <a:srgbClr val="005598"/>
                </a:solidFill>
                <a:effectLst/>
                <a:uLnTx/>
                <a:uFillTx/>
                <a:latin typeface="Arial" pitchFamily="34" charset="0"/>
                <a:ea typeface="ＭＳ Ｐゴシック" pitchFamily="34" charset="-128"/>
              </a:rPr>
              <a:t>Is Changing</a:t>
            </a:r>
          </a:p>
        </p:txBody>
      </p:sp>
      <p:sp>
        <p:nvSpPr>
          <p:cNvPr id="34" name="TextBox 33">
            <a:extLst>
              <a:ext uri="{FF2B5EF4-FFF2-40B4-BE49-F238E27FC236}">
                <a16:creationId xmlns:a16="http://schemas.microsoft.com/office/drawing/2014/main" id="{44B3E805-15E8-4D15-B3DB-37443892AED4}"/>
              </a:ext>
            </a:extLst>
          </p:cNvPr>
          <p:cNvSpPr txBox="1">
            <a:spLocks noChangeArrowheads="1"/>
          </p:cNvSpPr>
          <p:nvPr/>
        </p:nvSpPr>
        <p:spPr bwMode="auto">
          <a:xfrm>
            <a:off x="2309260" y="1453589"/>
            <a:ext cx="2469240" cy="137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nSpc>
                <a:spcPts val="2700"/>
              </a:lnSpc>
              <a:defRPr sz="1900" b="1">
                <a:solidFill>
                  <a:srgbClr val="A3A3A3"/>
                </a:solidFill>
                <a:latin typeface="Arial" pitchFamily="34" charset="0"/>
                <a:ea typeface="ＭＳ Ｐゴシック" pitchFamily="34" charset="-128"/>
              </a:defRPr>
            </a:lvl1pPr>
            <a:lvl2pPr marL="37931725" indent="-37474525" eaLnBrk="0" hangingPunct="0">
              <a:defRPr sz="1600" b="1">
                <a:latin typeface="Arial" pitchFamily="34" charset="0"/>
                <a:ea typeface="ＭＳ Ｐゴシック" pitchFamily="34" charset="-128"/>
              </a:defRPr>
            </a:lvl2pPr>
            <a:lvl3pPr eaLnBrk="0" hangingPunct="0">
              <a:defRPr sz="1600" b="1">
                <a:latin typeface="Arial" pitchFamily="34" charset="0"/>
                <a:ea typeface="ＭＳ Ｐゴシック" pitchFamily="34" charset="-128"/>
              </a:defRPr>
            </a:lvl3pPr>
            <a:lvl4pPr eaLnBrk="0" hangingPunct="0">
              <a:defRPr sz="1600" b="1">
                <a:latin typeface="Arial" pitchFamily="34" charset="0"/>
                <a:ea typeface="ＭＳ Ｐゴシック" pitchFamily="34" charset="-128"/>
              </a:defRPr>
            </a:lvl4pPr>
            <a:lvl5pPr eaLnBrk="0" hangingPunct="0">
              <a:defRPr sz="1600" b="1">
                <a:latin typeface="Arial" pitchFamily="34" charset="0"/>
                <a:ea typeface="ＭＳ Ｐゴシック" pitchFamily="34" charset="-128"/>
              </a:defRPr>
            </a:lvl5pPr>
            <a:lvl6pPr marL="457200" eaLnBrk="0" fontAlgn="base" hangingPunct="0">
              <a:spcBef>
                <a:spcPct val="0"/>
              </a:spcBef>
              <a:spcAft>
                <a:spcPct val="0"/>
              </a:spcAft>
              <a:defRPr sz="1600" b="1">
                <a:latin typeface="Arial" pitchFamily="34" charset="0"/>
                <a:ea typeface="ＭＳ Ｐゴシック" pitchFamily="34" charset="-128"/>
              </a:defRPr>
            </a:lvl6pPr>
            <a:lvl7pPr marL="914400" eaLnBrk="0" fontAlgn="base" hangingPunct="0">
              <a:spcBef>
                <a:spcPct val="0"/>
              </a:spcBef>
              <a:spcAft>
                <a:spcPct val="0"/>
              </a:spcAft>
              <a:defRPr sz="1600" b="1">
                <a:latin typeface="Arial" pitchFamily="34" charset="0"/>
                <a:ea typeface="ＭＳ Ｐゴシック" pitchFamily="34" charset="-128"/>
              </a:defRPr>
            </a:lvl7pPr>
            <a:lvl8pPr marL="1371600" eaLnBrk="0" fontAlgn="base" hangingPunct="0">
              <a:spcBef>
                <a:spcPct val="0"/>
              </a:spcBef>
              <a:spcAft>
                <a:spcPct val="0"/>
              </a:spcAft>
              <a:defRPr sz="1600" b="1">
                <a:latin typeface="Arial" pitchFamily="34" charset="0"/>
                <a:ea typeface="ＭＳ Ｐゴシック" pitchFamily="34" charset="-128"/>
              </a:defRPr>
            </a:lvl8pPr>
            <a:lvl9pPr marL="1828800" eaLnBrk="0" fontAlgn="base" hangingPunct="0">
              <a:spcBef>
                <a:spcPct val="0"/>
              </a:spcBef>
              <a:spcAft>
                <a:spcPct val="0"/>
              </a:spcAft>
              <a:defRPr sz="1600" b="1">
                <a:latin typeface="Arial" pitchFamily="34" charset="0"/>
                <a:ea typeface="ＭＳ Ｐゴシック" pitchFamily="34" charset="-128"/>
              </a:defRPr>
            </a:lvl9pPr>
          </a:lstStyle>
          <a:p>
            <a:pPr marL="0" marR="0" lvl="0" indent="0" defTabSz="914400" eaLnBrk="1" fontAlgn="auto" latinLnBrk="0" hangingPunct="1">
              <a:lnSpc>
                <a:spcPts val="25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5598"/>
                </a:solidFill>
                <a:effectLst/>
                <a:uLnTx/>
                <a:uFillTx/>
                <a:latin typeface="Arial" pitchFamily="34" charset="0"/>
                <a:ea typeface="ＭＳ Ｐゴシック" pitchFamily="34" charset="-128"/>
              </a:rPr>
              <a:t>The Three </a:t>
            </a:r>
          </a:p>
          <a:p>
            <a:pPr marL="0" marR="0" lvl="0" indent="0" defTabSz="914400" eaLnBrk="1" fontAlgn="auto" latinLnBrk="0" hangingPunct="1">
              <a:lnSpc>
                <a:spcPts val="25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5598"/>
                </a:solidFill>
                <a:effectLst/>
                <a:uLnTx/>
                <a:uFillTx/>
                <a:latin typeface="Arial" pitchFamily="34" charset="0"/>
                <a:ea typeface="ＭＳ Ｐゴシック" pitchFamily="34" charset="-128"/>
              </a:rPr>
              <a:t>Building Blocks </a:t>
            </a:r>
          </a:p>
          <a:p>
            <a:pPr marL="0" marR="0" lvl="0" indent="0" defTabSz="914400" eaLnBrk="1" fontAlgn="auto" latinLnBrk="0" hangingPunct="1">
              <a:lnSpc>
                <a:spcPts val="25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5598"/>
                </a:solidFill>
                <a:effectLst/>
                <a:uLnTx/>
                <a:uFillTx/>
                <a:latin typeface="Arial" pitchFamily="34" charset="0"/>
                <a:ea typeface="ＭＳ Ｐゴシック" pitchFamily="34" charset="-128"/>
              </a:rPr>
              <a:t>of a Retirement Income Plan</a:t>
            </a:r>
          </a:p>
        </p:txBody>
      </p:sp>
      <p:sp>
        <p:nvSpPr>
          <p:cNvPr id="35" name="TextBox 34">
            <a:extLst>
              <a:ext uri="{FF2B5EF4-FFF2-40B4-BE49-F238E27FC236}">
                <a16:creationId xmlns:a16="http://schemas.microsoft.com/office/drawing/2014/main" id="{D30756D5-8999-424C-8F3F-CC45B4B84C7D}"/>
              </a:ext>
            </a:extLst>
          </p:cNvPr>
          <p:cNvSpPr txBox="1">
            <a:spLocks noChangeArrowheads="1"/>
          </p:cNvSpPr>
          <p:nvPr/>
        </p:nvSpPr>
        <p:spPr bwMode="auto">
          <a:xfrm>
            <a:off x="4611820" y="1455126"/>
            <a:ext cx="2270292" cy="105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nSpc>
                <a:spcPts val="2700"/>
              </a:lnSpc>
              <a:defRPr sz="1900" b="1">
                <a:solidFill>
                  <a:srgbClr val="A3A3A3"/>
                </a:solidFill>
                <a:latin typeface="Arial" pitchFamily="34" charset="0"/>
                <a:ea typeface="ＭＳ Ｐゴシック" pitchFamily="34" charset="-128"/>
              </a:defRPr>
            </a:lvl1pPr>
            <a:lvl2pPr marL="37931725" indent="-37474525" eaLnBrk="0" hangingPunct="0">
              <a:defRPr sz="1600" b="1">
                <a:latin typeface="Arial" pitchFamily="34" charset="0"/>
                <a:ea typeface="ＭＳ Ｐゴシック" pitchFamily="34" charset="-128"/>
              </a:defRPr>
            </a:lvl2pPr>
            <a:lvl3pPr eaLnBrk="0" hangingPunct="0">
              <a:defRPr sz="1600" b="1">
                <a:latin typeface="Arial" pitchFamily="34" charset="0"/>
                <a:ea typeface="ＭＳ Ｐゴシック" pitchFamily="34" charset="-128"/>
              </a:defRPr>
            </a:lvl3pPr>
            <a:lvl4pPr eaLnBrk="0" hangingPunct="0">
              <a:defRPr sz="1600" b="1">
                <a:latin typeface="Arial" pitchFamily="34" charset="0"/>
                <a:ea typeface="ＭＳ Ｐゴシック" pitchFamily="34" charset="-128"/>
              </a:defRPr>
            </a:lvl4pPr>
            <a:lvl5pPr eaLnBrk="0" hangingPunct="0">
              <a:defRPr sz="1600" b="1">
                <a:latin typeface="Arial" pitchFamily="34" charset="0"/>
                <a:ea typeface="ＭＳ Ｐゴシック" pitchFamily="34" charset="-128"/>
              </a:defRPr>
            </a:lvl5pPr>
            <a:lvl6pPr marL="457200" eaLnBrk="0" fontAlgn="base" hangingPunct="0">
              <a:spcBef>
                <a:spcPct val="0"/>
              </a:spcBef>
              <a:spcAft>
                <a:spcPct val="0"/>
              </a:spcAft>
              <a:defRPr sz="1600" b="1">
                <a:latin typeface="Arial" pitchFamily="34" charset="0"/>
                <a:ea typeface="ＭＳ Ｐゴシック" pitchFamily="34" charset="-128"/>
              </a:defRPr>
            </a:lvl6pPr>
            <a:lvl7pPr marL="914400" eaLnBrk="0" fontAlgn="base" hangingPunct="0">
              <a:spcBef>
                <a:spcPct val="0"/>
              </a:spcBef>
              <a:spcAft>
                <a:spcPct val="0"/>
              </a:spcAft>
              <a:defRPr sz="1600" b="1">
                <a:latin typeface="Arial" pitchFamily="34" charset="0"/>
                <a:ea typeface="ＭＳ Ｐゴシック" pitchFamily="34" charset="-128"/>
              </a:defRPr>
            </a:lvl7pPr>
            <a:lvl8pPr marL="1371600" eaLnBrk="0" fontAlgn="base" hangingPunct="0">
              <a:spcBef>
                <a:spcPct val="0"/>
              </a:spcBef>
              <a:spcAft>
                <a:spcPct val="0"/>
              </a:spcAft>
              <a:defRPr sz="1600" b="1">
                <a:latin typeface="Arial" pitchFamily="34" charset="0"/>
                <a:ea typeface="ＭＳ Ｐゴシック" pitchFamily="34" charset="-128"/>
              </a:defRPr>
            </a:lvl8pPr>
            <a:lvl9pPr marL="1828800" eaLnBrk="0" fontAlgn="base" hangingPunct="0">
              <a:spcBef>
                <a:spcPct val="0"/>
              </a:spcBef>
              <a:spcAft>
                <a:spcPct val="0"/>
              </a:spcAft>
              <a:defRPr sz="1600" b="1">
                <a:latin typeface="Arial" pitchFamily="34" charset="0"/>
                <a:ea typeface="ＭＳ Ｐゴシック" pitchFamily="34" charset="-128"/>
              </a:defRPr>
            </a:lvl9pPr>
          </a:lstStyle>
          <a:p>
            <a:pPr marL="0" marR="0" lvl="0" indent="0" defTabSz="914400" eaLnBrk="1" fontAlgn="auto" latinLnBrk="0" hangingPunct="1">
              <a:lnSpc>
                <a:spcPts val="25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A1A5B2"/>
                </a:solidFill>
                <a:effectLst/>
                <a:uLnTx/>
                <a:uFillTx/>
                <a:latin typeface="Arial" pitchFamily="34" charset="0"/>
                <a:ea typeface="ＭＳ Ｐゴシック" pitchFamily="34" charset="-128"/>
              </a:rPr>
              <a:t>Developing </a:t>
            </a:r>
            <a:br>
              <a:rPr kumimoji="0" lang="en-US" sz="1800" b="1" i="0" u="none" strike="noStrike" kern="0" cap="none" spc="0" normalizeH="0" baseline="0" noProof="0" dirty="0">
                <a:ln>
                  <a:noFill/>
                </a:ln>
                <a:solidFill>
                  <a:srgbClr val="A1A5B2"/>
                </a:solidFill>
                <a:effectLst/>
                <a:uLnTx/>
                <a:uFillTx/>
                <a:latin typeface="Arial" pitchFamily="34" charset="0"/>
                <a:ea typeface="ＭＳ Ｐゴシック" pitchFamily="34" charset="-128"/>
              </a:rPr>
            </a:br>
            <a:r>
              <a:rPr kumimoji="0" lang="en-US" sz="1800" b="1" i="0" u="none" strike="noStrike" kern="0" cap="none" spc="0" normalizeH="0" baseline="0" noProof="0" dirty="0">
                <a:ln>
                  <a:noFill/>
                </a:ln>
                <a:solidFill>
                  <a:srgbClr val="A1A5B2"/>
                </a:solidFill>
                <a:effectLst/>
                <a:uLnTx/>
                <a:uFillTx/>
                <a:latin typeface="Arial" pitchFamily="34" charset="0"/>
                <a:ea typeface="ＭＳ Ｐゴシック" pitchFamily="34" charset="-128"/>
              </a:rPr>
              <a:t>Your Retirement Income Plan</a:t>
            </a:r>
          </a:p>
        </p:txBody>
      </p:sp>
      <p:sp>
        <p:nvSpPr>
          <p:cNvPr id="36" name="TextBox 35">
            <a:extLst>
              <a:ext uri="{FF2B5EF4-FFF2-40B4-BE49-F238E27FC236}">
                <a16:creationId xmlns:a16="http://schemas.microsoft.com/office/drawing/2014/main" id="{D44A17D0-F0B8-40EF-B80A-B7D7B1D5FECA}"/>
              </a:ext>
            </a:extLst>
          </p:cNvPr>
          <p:cNvSpPr txBox="1">
            <a:spLocks noChangeArrowheads="1"/>
          </p:cNvSpPr>
          <p:nvPr/>
        </p:nvSpPr>
        <p:spPr bwMode="auto">
          <a:xfrm>
            <a:off x="7043513" y="1471993"/>
            <a:ext cx="2270292" cy="38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nSpc>
                <a:spcPts val="2700"/>
              </a:lnSpc>
              <a:defRPr sz="1900" b="1">
                <a:solidFill>
                  <a:srgbClr val="A3A3A3"/>
                </a:solidFill>
                <a:latin typeface="Arial" pitchFamily="34" charset="0"/>
                <a:ea typeface="ＭＳ Ｐゴシック" pitchFamily="34" charset="-128"/>
              </a:defRPr>
            </a:lvl1pPr>
            <a:lvl2pPr marL="37931725" indent="-37474525" eaLnBrk="0" hangingPunct="0">
              <a:defRPr sz="1600" b="1">
                <a:latin typeface="Arial" pitchFamily="34" charset="0"/>
                <a:ea typeface="ＭＳ Ｐゴシック" pitchFamily="34" charset="-128"/>
              </a:defRPr>
            </a:lvl2pPr>
            <a:lvl3pPr eaLnBrk="0" hangingPunct="0">
              <a:defRPr sz="1600" b="1">
                <a:latin typeface="Arial" pitchFamily="34" charset="0"/>
                <a:ea typeface="ＭＳ Ｐゴシック" pitchFamily="34" charset="-128"/>
              </a:defRPr>
            </a:lvl3pPr>
            <a:lvl4pPr eaLnBrk="0" hangingPunct="0">
              <a:defRPr sz="1600" b="1">
                <a:latin typeface="Arial" pitchFamily="34" charset="0"/>
                <a:ea typeface="ＭＳ Ｐゴシック" pitchFamily="34" charset="-128"/>
              </a:defRPr>
            </a:lvl4pPr>
            <a:lvl5pPr eaLnBrk="0" hangingPunct="0">
              <a:defRPr sz="1600" b="1">
                <a:latin typeface="Arial" pitchFamily="34" charset="0"/>
                <a:ea typeface="ＭＳ Ｐゴシック" pitchFamily="34" charset="-128"/>
              </a:defRPr>
            </a:lvl5pPr>
            <a:lvl6pPr marL="457200" eaLnBrk="0" fontAlgn="base" hangingPunct="0">
              <a:spcBef>
                <a:spcPct val="0"/>
              </a:spcBef>
              <a:spcAft>
                <a:spcPct val="0"/>
              </a:spcAft>
              <a:defRPr sz="1600" b="1">
                <a:latin typeface="Arial" pitchFamily="34" charset="0"/>
                <a:ea typeface="ＭＳ Ｐゴシック" pitchFamily="34" charset="-128"/>
              </a:defRPr>
            </a:lvl6pPr>
            <a:lvl7pPr marL="914400" eaLnBrk="0" fontAlgn="base" hangingPunct="0">
              <a:spcBef>
                <a:spcPct val="0"/>
              </a:spcBef>
              <a:spcAft>
                <a:spcPct val="0"/>
              </a:spcAft>
              <a:defRPr sz="1600" b="1">
                <a:latin typeface="Arial" pitchFamily="34" charset="0"/>
                <a:ea typeface="ＭＳ Ｐゴシック" pitchFamily="34" charset="-128"/>
              </a:defRPr>
            </a:lvl7pPr>
            <a:lvl8pPr marL="1371600" eaLnBrk="0" fontAlgn="base" hangingPunct="0">
              <a:spcBef>
                <a:spcPct val="0"/>
              </a:spcBef>
              <a:spcAft>
                <a:spcPct val="0"/>
              </a:spcAft>
              <a:defRPr sz="1600" b="1">
                <a:latin typeface="Arial" pitchFamily="34" charset="0"/>
                <a:ea typeface="ＭＳ Ｐゴシック" pitchFamily="34" charset="-128"/>
              </a:defRPr>
            </a:lvl8pPr>
            <a:lvl9pPr marL="1828800" eaLnBrk="0" fontAlgn="base" hangingPunct="0">
              <a:spcBef>
                <a:spcPct val="0"/>
              </a:spcBef>
              <a:spcAft>
                <a:spcPct val="0"/>
              </a:spcAft>
              <a:defRPr sz="1600" b="1">
                <a:latin typeface="Arial" pitchFamily="34" charset="0"/>
                <a:ea typeface="ＭＳ Ｐゴシック" pitchFamily="34" charset="-128"/>
              </a:defRPr>
            </a:lvl9pPr>
          </a:lstStyle>
          <a:p>
            <a:pPr marL="0" marR="0" lvl="0" indent="0" defTabSz="914400" eaLnBrk="1" fontAlgn="auto" latinLnBrk="0" hangingPunct="1">
              <a:lnSpc>
                <a:spcPts val="24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5598"/>
                </a:solidFill>
                <a:effectLst/>
                <a:uLnTx/>
                <a:uFillTx/>
                <a:latin typeface="Arial" pitchFamily="34" charset="0"/>
                <a:ea typeface="ＭＳ Ｐゴシック" pitchFamily="34" charset="-128"/>
              </a:rPr>
              <a:t>Final Thoughts</a:t>
            </a:r>
          </a:p>
        </p:txBody>
      </p:sp>
      <p:sp>
        <p:nvSpPr>
          <p:cNvPr id="37" name="TextBox 36">
            <a:extLst>
              <a:ext uri="{FF2B5EF4-FFF2-40B4-BE49-F238E27FC236}">
                <a16:creationId xmlns:a16="http://schemas.microsoft.com/office/drawing/2014/main" id="{86E0942F-1576-44AA-9D1B-DF2E26834A34}"/>
              </a:ext>
            </a:extLst>
          </p:cNvPr>
          <p:cNvSpPr txBox="1">
            <a:spLocks noChangeArrowheads="1"/>
          </p:cNvSpPr>
          <p:nvPr/>
        </p:nvSpPr>
        <p:spPr bwMode="auto">
          <a:xfrm>
            <a:off x="4611820" y="1452959"/>
            <a:ext cx="2270292" cy="105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nSpc>
                <a:spcPts val="2700"/>
              </a:lnSpc>
              <a:defRPr sz="1900" b="1">
                <a:solidFill>
                  <a:srgbClr val="A3A3A3"/>
                </a:solidFill>
                <a:latin typeface="Arial" pitchFamily="34" charset="0"/>
                <a:ea typeface="ＭＳ Ｐゴシック" pitchFamily="34" charset="-128"/>
              </a:defRPr>
            </a:lvl1pPr>
            <a:lvl2pPr marL="37931725" indent="-37474525" eaLnBrk="0" hangingPunct="0">
              <a:defRPr sz="1600" b="1">
                <a:latin typeface="Arial" pitchFamily="34" charset="0"/>
                <a:ea typeface="ＭＳ Ｐゴシック" pitchFamily="34" charset="-128"/>
              </a:defRPr>
            </a:lvl2pPr>
            <a:lvl3pPr eaLnBrk="0" hangingPunct="0">
              <a:defRPr sz="1600" b="1">
                <a:latin typeface="Arial" pitchFamily="34" charset="0"/>
                <a:ea typeface="ＭＳ Ｐゴシック" pitchFamily="34" charset="-128"/>
              </a:defRPr>
            </a:lvl3pPr>
            <a:lvl4pPr eaLnBrk="0" hangingPunct="0">
              <a:defRPr sz="1600" b="1">
                <a:latin typeface="Arial" pitchFamily="34" charset="0"/>
                <a:ea typeface="ＭＳ Ｐゴシック" pitchFamily="34" charset="-128"/>
              </a:defRPr>
            </a:lvl4pPr>
            <a:lvl5pPr eaLnBrk="0" hangingPunct="0">
              <a:defRPr sz="1600" b="1">
                <a:latin typeface="Arial" pitchFamily="34" charset="0"/>
                <a:ea typeface="ＭＳ Ｐゴシック" pitchFamily="34" charset="-128"/>
              </a:defRPr>
            </a:lvl5pPr>
            <a:lvl6pPr marL="457200" eaLnBrk="0" fontAlgn="base" hangingPunct="0">
              <a:spcBef>
                <a:spcPct val="0"/>
              </a:spcBef>
              <a:spcAft>
                <a:spcPct val="0"/>
              </a:spcAft>
              <a:defRPr sz="1600" b="1">
                <a:latin typeface="Arial" pitchFamily="34" charset="0"/>
                <a:ea typeface="ＭＳ Ｐゴシック" pitchFamily="34" charset="-128"/>
              </a:defRPr>
            </a:lvl6pPr>
            <a:lvl7pPr marL="914400" eaLnBrk="0" fontAlgn="base" hangingPunct="0">
              <a:spcBef>
                <a:spcPct val="0"/>
              </a:spcBef>
              <a:spcAft>
                <a:spcPct val="0"/>
              </a:spcAft>
              <a:defRPr sz="1600" b="1">
                <a:latin typeface="Arial" pitchFamily="34" charset="0"/>
                <a:ea typeface="ＭＳ Ｐゴシック" pitchFamily="34" charset="-128"/>
              </a:defRPr>
            </a:lvl7pPr>
            <a:lvl8pPr marL="1371600" eaLnBrk="0" fontAlgn="base" hangingPunct="0">
              <a:spcBef>
                <a:spcPct val="0"/>
              </a:spcBef>
              <a:spcAft>
                <a:spcPct val="0"/>
              </a:spcAft>
              <a:defRPr sz="1600" b="1">
                <a:latin typeface="Arial" pitchFamily="34" charset="0"/>
                <a:ea typeface="ＭＳ Ｐゴシック" pitchFamily="34" charset="-128"/>
              </a:defRPr>
            </a:lvl8pPr>
            <a:lvl9pPr marL="1828800" eaLnBrk="0" fontAlgn="base" hangingPunct="0">
              <a:spcBef>
                <a:spcPct val="0"/>
              </a:spcBef>
              <a:spcAft>
                <a:spcPct val="0"/>
              </a:spcAft>
              <a:defRPr sz="1600" b="1">
                <a:latin typeface="Arial" pitchFamily="34" charset="0"/>
                <a:ea typeface="ＭＳ Ｐゴシック" pitchFamily="34" charset="-128"/>
              </a:defRPr>
            </a:lvl9pPr>
          </a:lstStyle>
          <a:p>
            <a:pPr marL="0" marR="0" lvl="0" indent="0" defTabSz="914400" eaLnBrk="1" fontAlgn="auto" latinLnBrk="0" hangingPunct="1">
              <a:lnSpc>
                <a:spcPts val="25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5598"/>
                </a:solidFill>
                <a:effectLst/>
                <a:uLnTx/>
                <a:uFillTx/>
                <a:latin typeface="Arial" pitchFamily="34" charset="0"/>
                <a:ea typeface="ＭＳ Ｐゴシック" pitchFamily="34" charset="-128"/>
              </a:rPr>
              <a:t>Developing </a:t>
            </a:r>
          </a:p>
          <a:p>
            <a:pPr marL="0" marR="0" lvl="0" indent="0" defTabSz="914400" eaLnBrk="1" fontAlgn="auto" latinLnBrk="0" hangingPunct="1">
              <a:lnSpc>
                <a:spcPts val="25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5598"/>
                </a:solidFill>
                <a:effectLst/>
                <a:uLnTx/>
                <a:uFillTx/>
                <a:latin typeface="Arial" pitchFamily="34" charset="0"/>
                <a:ea typeface="ＭＳ Ｐゴシック" pitchFamily="34" charset="-128"/>
              </a:rPr>
              <a:t>Your Retirement Income Plan</a:t>
            </a:r>
          </a:p>
        </p:txBody>
      </p:sp>
      <p:grpSp>
        <p:nvGrpSpPr>
          <p:cNvPr id="38" name="Group 37">
            <a:extLst>
              <a:ext uri="{FF2B5EF4-FFF2-40B4-BE49-F238E27FC236}">
                <a16:creationId xmlns:a16="http://schemas.microsoft.com/office/drawing/2014/main" id="{091E4C2C-872E-419F-B64F-6FA796168D6B}"/>
              </a:ext>
            </a:extLst>
          </p:cNvPr>
          <p:cNvGrpSpPr/>
          <p:nvPr/>
        </p:nvGrpSpPr>
        <p:grpSpPr>
          <a:xfrm>
            <a:off x="332624" y="1528049"/>
            <a:ext cx="6603792" cy="1239333"/>
            <a:chOff x="510749" y="3505201"/>
            <a:chExt cx="6603792" cy="1011066"/>
          </a:xfrm>
        </p:grpSpPr>
        <p:cxnSp>
          <p:nvCxnSpPr>
            <p:cNvPr id="39" name="Straight Connector 38">
              <a:extLst>
                <a:ext uri="{FF2B5EF4-FFF2-40B4-BE49-F238E27FC236}">
                  <a16:creationId xmlns:a16="http://schemas.microsoft.com/office/drawing/2014/main" id="{5A436829-7CBE-42D6-8D96-0B5955B88A3E}"/>
                </a:ext>
              </a:extLst>
            </p:cNvPr>
            <p:cNvCxnSpPr/>
            <p:nvPr/>
          </p:nvCxnSpPr>
          <p:spPr bwMode="auto">
            <a:xfrm rot="5400000">
              <a:off x="10258" y="4005692"/>
              <a:ext cx="1002991" cy="2010"/>
            </a:xfrm>
            <a:prstGeom prst="line">
              <a:avLst/>
            </a:prstGeom>
            <a:noFill/>
            <a:ln w="38100" cap="flat" cmpd="sng" algn="ctr">
              <a:solidFill>
                <a:srgbClr val="005598"/>
              </a:solidFill>
              <a:prstDash val="solid"/>
            </a:ln>
            <a:effectLst/>
          </p:spPr>
        </p:cxnSp>
        <p:cxnSp>
          <p:nvCxnSpPr>
            <p:cNvPr id="40" name="Straight Connector 39">
              <a:extLst>
                <a:ext uri="{FF2B5EF4-FFF2-40B4-BE49-F238E27FC236}">
                  <a16:creationId xmlns:a16="http://schemas.microsoft.com/office/drawing/2014/main" id="{6FC1CFEC-90AC-4C65-A95D-4DAEEE9F550A}"/>
                </a:ext>
              </a:extLst>
            </p:cNvPr>
            <p:cNvCxnSpPr/>
            <p:nvPr/>
          </p:nvCxnSpPr>
          <p:spPr bwMode="auto">
            <a:xfrm rot="5400000">
              <a:off x="1919947" y="4005692"/>
              <a:ext cx="1002991" cy="2009"/>
            </a:xfrm>
            <a:prstGeom prst="line">
              <a:avLst/>
            </a:prstGeom>
            <a:noFill/>
            <a:ln w="38100" cap="flat" cmpd="sng" algn="ctr">
              <a:solidFill>
                <a:srgbClr val="005598"/>
              </a:solidFill>
              <a:prstDash val="solid"/>
            </a:ln>
            <a:effectLst/>
          </p:spPr>
        </p:cxnSp>
        <p:cxnSp>
          <p:nvCxnSpPr>
            <p:cNvPr id="41" name="Straight Connector 40">
              <a:extLst>
                <a:ext uri="{FF2B5EF4-FFF2-40B4-BE49-F238E27FC236}">
                  <a16:creationId xmlns:a16="http://schemas.microsoft.com/office/drawing/2014/main" id="{FB070DFE-0149-43ED-8A72-C02AF2C7849F}"/>
                </a:ext>
              </a:extLst>
            </p:cNvPr>
            <p:cNvCxnSpPr/>
            <p:nvPr/>
          </p:nvCxnSpPr>
          <p:spPr bwMode="auto">
            <a:xfrm rot="5400000">
              <a:off x="4168300" y="4005693"/>
              <a:ext cx="1002991" cy="2010"/>
            </a:xfrm>
            <a:prstGeom prst="line">
              <a:avLst/>
            </a:prstGeom>
            <a:noFill/>
            <a:ln w="38100" cap="flat" cmpd="sng" algn="ctr">
              <a:solidFill>
                <a:srgbClr val="005598"/>
              </a:solidFill>
              <a:prstDash val="solid"/>
            </a:ln>
            <a:effectLst/>
          </p:spPr>
        </p:cxnSp>
        <p:cxnSp>
          <p:nvCxnSpPr>
            <p:cNvPr id="42" name="Straight Connector 41">
              <a:extLst>
                <a:ext uri="{FF2B5EF4-FFF2-40B4-BE49-F238E27FC236}">
                  <a16:creationId xmlns:a16="http://schemas.microsoft.com/office/drawing/2014/main" id="{61027237-1B82-45E2-8E68-2389CF0819AB}"/>
                </a:ext>
              </a:extLst>
            </p:cNvPr>
            <p:cNvCxnSpPr/>
            <p:nvPr/>
          </p:nvCxnSpPr>
          <p:spPr bwMode="auto">
            <a:xfrm rot="5400000">
              <a:off x="6612040" y="4013767"/>
              <a:ext cx="1002991" cy="2010"/>
            </a:xfrm>
            <a:prstGeom prst="line">
              <a:avLst/>
            </a:prstGeom>
            <a:noFill/>
            <a:ln w="38100" cap="flat" cmpd="sng" algn="ctr">
              <a:solidFill>
                <a:srgbClr val="005598"/>
              </a:solidFill>
              <a:prstDash val="solid"/>
            </a:ln>
            <a:effectLst/>
          </p:spPr>
        </p:cxnSp>
      </p:grpSp>
    </p:spTree>
    <p:extLst>
      <p:ext uri="{BB962C8B-B14F-4D97-AF65-F5344CB8AC3E}">
        <p14:creationId xmlns:p14="http://schemas.microsoft.com/office/powerpoint/2010/main" val="4219660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33"/>
                                        </p:tgtEl>
                                      </p:cBhvr>
                                    </p:animEffect>
                                    <p:set>
                                      <p:cBhvr>
                                        <p:cTn id="7" dur="1" fill="hold">
                                          <p:stCondLst>
                                            <p:cond delay="499"/>
                                          </p:stCondLst>
                                        </p:cTn>
                                        <p:tgtEl>
                                          <p:spTgt spid="3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4"/>
                                        </p:tgtEl>
                                      </p:cBhvr>
                                    </p:animEffect>
                                    <p:set>
                                      <p:cBhvr>
                                        <p:cTn id="10" dur="1" fill="hold">
                                          <p:stCondLst>
                                            <p:cond delay="499"/>
                                          </p:stCondLst>
                                        </p:cTn>
                                        <p:tgtEl>
                                          <p:spTgt spid="34"/>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37"/>
                                        </p:tgtEl>
                                      </p:cBhvr>
                                    </p:animEffect>
                                    <p:set>
                                      <p:cBhvr>
                                        <p:cTn id="13" dur="1" fill="hold">
                                          <p:stCondLst>
                                            <p:cond delay="4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20F339-A97D-4464-9525-12D90DA44388}"/>
              </a:ext>
            </a:extLst>
          </p:cNvPr>
          <p:cNvSpPr>
            <a:spLocks noGrp="1"/>
          </p:cNvSpPr>
          <p:nvPr>
            <p:ph type="body" sz="quarter" idx="26"/>
          </p:nvPr>
        </p:nvSpPr>
        <p:spPr/>
        <p:txBody>
          <a:bodyPr/>
          <a:lstStyle/>
          <a:p>
            <a:endParaRPr lang="en-US"/>
          </a:p>
        </p:txBody>
      </p:sp>
      <p:sp>
        <p:nvSpPr>
          <p:cNvPr id="4" name="Slide Number Placeholder 3">
            <a:extLst>
              <a:ext uri="{FF2B5EF4-FFF2-40B4-BE49-F238E27FC236}">
                <a16:creationId xmlns:a16="http://schemas.microsoft.com/office/drawing/2014/main" id="{9009BE61-61B9-4754-A48A-04CAF4CDBDB2}"/>
              </a:ext>
            </a:extLst>
          </p:cNvPr>
          <p:cNvSpPr>
            <a:spLocks noGrp="1"/>
          </p:cNvSpPr>
          <p:nvPr>
            <p:ph type="sldNum" sz="quarter" idx="10"/>
          </p:nvPr>
        </p:nvSpPr>
        <p:spPr/>
        <p:txBody>
          <a:bodyPr/>
          <a:lstStyle/>
          <a:p>
            <a:fld id="{8DEE4CCE-E124-4EEF-808B-DF88997C2318}" type="slidenum">
              <a:rPr lang="en-US" smtClean="0"/>
              <a:t>62</a:t>
            </a:fld>
            <a:endParaRPr lang="en-US" dirty="0"/>
          </a:p>
        </p:txBody>
      </p:sp>
      <p:sp>
        <p:nvSpPr>
          <p:cNvPr id="5" name="Title 4">
            <a:extLst>
              <a:ext uri="{FF2B5EF4-FFF2-40B4-BE49-F238E27FC236}">
                <a16:creationId xmlns:a16="http://schemas.microsoft.com/office/drawing/2014/main" id="{155F9E90-55D9-461F-9E95-C40457A74A79}"/>
              </a:ext>
            </a:extLst>
          </p:cNvPr>
          <p:cNvSpPr>
            <a:spLocks noGrp="1"/>
          </p:cNvSpPr>
          <p:nvPr>
            <p:ph type="title"/>
          </p:nvPr>
        </p:nvSpPr>
        <p:spPr/>
        <p:txBody>
          <a:bodyPr/>
          <a:lstStyle/>
          <a:p>
            <a:r>
              <a:rPr kumimoji="1" lang="en-US" dirty="0">
                <a:solidFill>
                  <a:srgbClr val="005598"/>
                </a:solidFill>
                <a:ea typeface="Geneva" pitchFamily="80" charset="-128"/>
                <a:cs typeface="Geneva" pitchFamily="80" charset="-128"/>
              </a:rPr>
              <a:t>Start Developing Your Retirement Income Plan</a:t>
            </a:r>
            <a:br>
              <a:rPr lang="en-US" dirty="0">
                <a:solidFill>
                  <a:srgbClr val="005598"/>
                </a:solidFill>
              </a:rPr>
            </a:br>
            <a:endParaRPr lang="en-US" dirty="0"/>
          </a:p>
        </p:txBody>
      </p:sp>
      <p:grpSp>
        <p:nvGrpSpPr>
          <p:cNvPr id="3" name="Group 2">
            <a:extLst>
              <a:ext uri="{FF2B5EF4-FFF2-40B4-BE49-F238E27FC236}">
                <a16:creationId xmlns:a16="http://schemas.microsoft.com/office/drawing/2014/main" id="{3B2DB08C-F865-47A5-A2A2-944E9E61B42B}"/>
              </a:ext>
            </a:extLst>
          </p:cNvPr>
          <p:cNvGrpSpPr/>
          <p:nvPr/>
        </p:nvGrpSpPr>
        <p:grpSpPr>
          <a:xfrm>
            <a:off x="342544" y="1461076"/>
            <a:ext cx="8623656" cy="3248084"/>
            <a:chOff x="342544" y="1461076"/>
            <a:chExt cx="8623656" cy="3248084"/>
          </a:xfrm>
        </p:grpSpPr>
        <p:sp>
          <p:nvSpPr>
            <p:cNvPr id="6" name="Rectangle 5">
              <a:extLst>
                <a:ext uri="{FF2B5EF4-FFF2-40B4-BE49-F238E27FC236}">
                  <a16:creationId xmlns:a16="http://schemas.microsoft.com/office/drawing/2014/main" id="{75B424C5-28C3-45BF-8489-C5607DAEA69B}"/>
                </a:ext>
              </a:extLst>
            </p:cNvPr>
            <p:cNvSpPr/>
            <p:nvPr/>
          </p:nvSpPr>
          <p:spPr bwMode="auto">
            <a:xfrm>
              <a:off x="342544" y="1499191"/>
              <a:ext cx="301269" cy="301752"/>
            </a:xfrm>
            <a:prstGeom prst="rect">
              <a:avLst/>
            </a:prstGeom>
            <a:solidFill>
              <a:srgbClr val="FFFFFF"/>
            </a:solidFill>
            <a:ln w="19050">
              <a:solidFill>
                <a:srgbClr val="797979"/>
              </a:solidFill>
              <a:miter lim="800000"/>
              <a:headEnd/>
              <a:tailEnd/>
            </a:ln>
            <a:ex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 name="Content Placeholder 2">
              <a:extLst>
                <a:ext uri="{FF2B5EF4-FFF2-40B4-BE49-F238E27FC236}">
                  <a16:creationId xmlns:a16="http://schemas.microsoft.com/office/drawing/2014/main" id="{8B3FA452-5E1E-4DDA-B644-AEE36567BA3C}"/>
                </a:ext>
              </a:extLst>
            </p:cNvPr>
            <p:cNvSpPr txBox="1">
              <a:spLocks/>
            </p:cNvSpPr>
            <p:nvPr/>
          </p:nvSpPr>
          <p:spPr bwMode="gray">
            <a:xfrm>
              <a:off x="736600" y="1461076"/>
              <a:ext cx="8229600" cy="3248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01613" indent="-201613" algn="l" rtl="0" eaLnBrk="0" fontAlgn="base" hangingPunct="0">
                <a:spcBef>
                  <a:spcPct val="0"/>
                </a:spcBef>
                <a:spcAft>
                  <a:spcPct val="25000"/>
                </a:spcAft>
                <a:buClr>
                  <a:srgbClr val="005598"/>
                </a:buClr>
                <a:buSzPct val="115000"/>
                <a:buChar char="•"/>
                <a:defRPr sz="2400">
                  <a:solidFill>
                    <a:srgbClr val="000000"/>
                  </a:solidFill>
                  <a:latin typeface="+mn-lt"/>
                  <a:ea typeface="Geneva" pitchFamily="80" charset="-128"/>
                  <a:cs typeface="Geneva" pitchFamily="80" charset="-128"/>
                </a:defRPr>
              </a:lvl1pPr>
              <a:lvl2pPr marL="749300" indent="-292100" algn="l" rtl="0" eaLnBrk="0" fontAlgn="base" hangingPunct="0">
                <a:spcBef>
                  <a:spcPct val="0"/>
                </a:spcBef>
                <a:spcAft>
                  <a:spcPct val="25000"/>
                </a:spcAft>
                <a:buSzPct val="115000"/>
                <a:buChar char="–"/>
                <a:defRPr sz="2200">
                  <a:solidFill>
                    <a:srgbClr val="000000"/>
                  </a:solidFill>
                  <a:latin typeface="+mn-lt"/>
                  <a:ea typeface="Geneva" pitchFamily="-112" charset="-128"/>
                  <a:cs typeface="Geneva"/>
                </a:defRPr>
              </a:lvl2pPr>
              <a:lvl3pPr marL="1143000" indent="-228600" algn="l" rtl="0" eaLnBrk="0" fontAlgn="base" hangingPunct="0">
                <a:spcBef>
                  <a:spcPts val="500"/>
                </a:spcBef>
                <a:spcAft>
                  <a:spcPct val="25000"/>
                </a:spcAft>
                <a:buSzPct val="115000"/>
                <a:buChar char="•"/>
                <a:defRPr sz="2000">
                  <a:solidFill>
                    <a:srgbClr val="000000"/>
                  </a:solidFill>
                  <a:latin typeface="+mn-lt"/>
                  <a:ea typeface="Geneva" pitchFamily="-112" charset="-128"/>
                  <a:cs typeface="Geneva"/>
                </a:defRPr>
              </a:lvl3pPr>
              <a:lvl4pPr marL="1600200" indent="-228600" algn="l" rtl="0" eaLnBrk="0" fontAlgn="base" hangingPunct="0">
                <a:spcBef>
                  <a:spcPct val="20000"/>
                </a:spcBef>
                <a:spcAft>
                  <a:spcPct val="0"/>
                </a:spcAft>
                <a:buChar char="–"/>
                <a:defRPr>
                  <a:solidFill>
                    <a:schemeClr val="tx1"/>
                  </a:solidFill>
                  <a:latin typeface="+mn-lt"/>
                  <a:ea typeface="Geneva" pitchFamily="-112" charset="-128"/>
                  <a:cs typeface="Geneva"/>
                </a:defRPr>
              </a:lvl4pPr>
              <a:lvl5pPr marL="2057400" indent="-228600" algn="l" rtl="0" eaLnBrk="0" fontAlgn="base" hangingPunct="0">
                <a:spcBef>
                  <a:spcPct val="20000"/>
                </a:spcBef>
                <a:spcAft>
                  <a:spcPct val="0"/>
                </a:spcAft>
                <a:buChar char="»"/>
                <a:defRPr>
                  <a:solidFill>
                    <a:schemeClr val="tx1"/>
                  </a:solidFill>
                  <a:latin typeface="+mn-lt"/>
                  <a:ea typeface="Geneva" pitchFamily="-112" charset="-128"/>
                  <a:cs typeface="Geneva"/>
                </a:defRPr>
              </a:lvl5pPr>
              <a:lvl6pPr marL="2514600" indent="-228600" algn="l" rtl="0" fontAlgn="base">
                <a:spcBef>
                  <a:spcPct val="20000"/>
                </a:spcBef>
                <a:spcAft>
                  <a:spcPct val="0"/>
                </a:spcAft>
                <a:buChar char="»"/>
                <a:defRPr>
                  <a:solidFill>
                    <a:schemeClr val="tx1"/>
                  </a:solidFill>
                  <a:latin typeface="+mn-lt"/>
                  <a:ea typeface="Geneva" pitchFamily="-112" charset="-128"/>
                </a:defRPr>
              </a:lvl6pPr>
              <a:lvl7pPr marL="2971800" indent="-228600" algn="l" rtl="0" fontAlgn="base">
                <a:spcBef>
                  <a:spcPct val="20000"/>
                </a:spcBef>
                <a:spcAft>
                  <a:spcPct val="0"/>
                </a:spcAft>
                <a:buChar char="»"/>
                <a:defRPr>
                  <a:solidFill>
                    <a:schemeClr val="tx1"/>
                  </a:solidFill>
                  <a:latin typeface="+mn-lt"/>
                  <a:ea typeface="Geneva" pitchFamily="-112" charset="-128"/>
                </a:defRPr>
              </a:lvl7pPr>
              <a:lvl8pPr marL="3429000" indent="-228600" algn="l" rtl="0" fontAlgn="base">
                <a:spcBef>
                  <a:spcPct val="20000"/>
                </a:spcBef>
                <a:spcAft>
                  <a:spcPct val="0"/>
                </a:spcAft>
                <a:buChar char="»"/>
                <a:defRPr>
                  <a:solidFill>
                    <a:schemeClr val="tx1"/>
                  </a:solidFill>
                  <a:latin typeface="+mn-lt"/>
                  <a:ea typeface="Geneva" pitchFamily="-112" charset="-128"/>
                </a:defRPr>
              </a:lvl8pPr>
              <a:lvl9pPr marL="3886200" indent="-228600" algn="l" rtl="0" fontAlgn="base">
                <a:spcBef>
                  <a:spcPct val="20000"/>
                </a:spcBef>
                <a:spcAft>
                  <a:spcPct val="0"/>
                </a:spcAft>
                <a:buChar char="»"/>
                <a:defRPr>
                  <a:solidFill>
                    <a:schemeClr val="tx1"/>
                  </a:solidFill>
                  <a:latin typeface="+mn-lt"/>
                  <a:ea typeface="Geneva" pitchFamily="-112" charset="-128"/>
                </a:defRPr>
              </a:lvl9pPr>
            </a:lstStyle>
            <a:p>
              <a:pPr marL="0" marR="0" lvl="0" indent="0" algn="l" defTabSz="914400" rtl="0" eaLnBrk="0" fontAlgn="base" latinLnBrk="0" hangingPunct="0">
                <a:lnSpc>
                  <a:spcPct val="100000"/>
                </a:lnSpc>
                <a:spcBef>
                  <a:spcPct val="0"/>
                </a:spcBef>
                <a:spcAft>
                  <a:spcPts val="1800"/>
                </a:spcAft>
                <a:buClr>
                  <a:srgbClr val="005598"/>
                </a:buClr>
                <a:buSzPct val="115000"/>
                <a:buFontTx/>
                <a:buNone/>
                <a:tabLst/>
                <a:defRPr/>
              </a:pPr>
              <a:r>
                <a:rPr kumimoji="0" lang="en-US" sz="2000" b="0" i="0" u="none" strike="noStrike" kern="0" cap="none" spc="0" normalizeH="0" baseline="0" noProof="0" dirty="0">
                  <a:ln>
                    <a:noFill/>
                  </a:ln>
                  <a:solidFill>
                    <a:srgbClr val="000000"/>
                  </a:solidFill>
                  <a:effectLst/>
                  <a:uLnTx/>
                  <a:uFillTx/>
                  <a:latin typeface="Arial"/>
                  <a:ea typeface="Geneva" pitchFamily="80" charset="-128"/>
                </a:rPr>
                <a:t>Attend the Income for What’s Next presentation </a:t>
              </a:r>
            </a:p>
            <a:p>
              <a:pPr marL="0" marR="0" lvl="0" indent="0" algn="l" defTabSz="914400" rtl="0" eaLnBrk="0" fontAlgn="base" latinLnBrk="0" hangingPunct="0">
                <a:lnSpc>
                  <a:spcPct val="100000"/>
                </a:lnSpc>
                <a:spcBef>
                  <a:spcPct val="0"/>
                </a:spcBef>
                <a:spcAft>
                  <a:spcPts val="1800"/>
                </a:spcAft>
                <a:buClr>
                  <a:srgbClr val="005598"/>
                </a:buClr>
                <a:buSzPct val="115000"/>
                <a:buFontTx/>
                <a:buNone/>
                <a:tabLst/>
                <a:defRPr/>
              </a:pPr>
              <a:r>
                <a:rPr kumimoji="0" lang="en-US" sz="2000" b="0" i="0" u="none" strike="noStrike" kern="0" cap="none" spc="0" normalizeH="0" baseline="0" noProof="0" dirty="0">
                  <a:ln>
                    <a:noFill/>
                  </a:ln>
                  <a:solidFill>
                    <a:srgbClr val="000000"/>
                  </a:solidFill>
                  <a:effectLst/>
                  <a:uLnTx/>
                  <a:uFillTx/>
                  <a:latin typeface="Arial"/>
                  <a:ea typeface="Geneva" pitchFamily="80" charset="-128"/>
                </a:rPr>
                <a:t>Complete the Personal Assessment</a:t>
              </a:r>
            </a:p>
            <a:p>
              <a:pPr marL="0" marR="0" lvl="0" indent="0" algn="l" defTabSz="914400" rtl="0" eaLnBrk="0" fontAlgn="base" latinLnBrk="0" hangingPunct="0">
                <a:lnSpc>
                  <a:spcPct val="100000"/>
                </a:lnSpc>
                <a:spcBef>
                  <a:spcPct val="0"/>
                </a:spcBef>
                <a:spcAft>
                  <a:spcPts val="1800"/>
                </a:spcAft>
                <a:buClr>
                  <a:srgbClr val="005598"/>
                </a:buClr>
                <a:buSzPct val="115000"/>
                <a:buFontTx/>
                <a:buNone/>
                <a:tabLst/>
                <a:defRPr/>
              </a:pPr>
              <a:r>
                <a:rPr kumimoji="0" lang="en-US" sz="2000" b="0" i="0" u="none" strike="noStrike" kern="0" cap="none" spc="0" normalizeH="0" baseline="0" noProof="0" dirty="0">
                  <a:ln>
                    <a:noFill/>
                  </a:ln>
                  <a:solidFill>
                    <a:srgbClr val="000000"/>
                  </a:solidFill>
                  <a:effectLst/>
                  <a:uLnTx/>
                  <a:uFillTx/>
                  <a:latin typeface="Arial"/>
                  <a:ea typeface="Geneva" pitchFamily="80" charset="-128"/>
                </a:rPr>
                <a:t>Set up time with your financial advisor </a:t>
              </a:r>
            </a:p>
            <a:p>
              <a:pPr marL="0" marR="0" lvl="0" indent="0" algn="l" defTabSz="914400" rtl="0" eaLnBrk="0" fontAlgn="base" latinLnBrk="0" hangingPunct="0">
                <a:lnSpc>
                  <a:spcPct val="100000"/>
                </a:lnSpc>
                <a:spcBef>
                  <a:spcPct val="0"/>
                </a:spcBef>
                <a:spcAft>
                  <a:spcPts val="1800"/>
                </a:spcAft>
                <a:buClr>
                  <a:srgbClr val="005598"/>
                </a:buClr>
                <a:buSzPct val="115000"/>
                <a:buFontTx/>
                <a:buNone/>
                <a:tabLst/>
                <a:defRPr/>
              </a:pPr>
              <a:r>
                <a:rPr kumimoji="0" lang="en-US" sz="2000" b="0" i="0" u="none" strike="noStrike" kern="0" cap="none" spc="0" normalizeH="0" baseline="0" noProof="0" dirty="0">
                  <a:ln>
                    <a:noFill/>
                  </a:ln>
                  <a:solidFill>
                    <a:srgbClr val="000000"/>
                  </a:solidFill>
                  <a:effectLst/>
                  <a:uLnTx/>
                  <a:uFillTx/>
                  <a:latin typeface="Arial"/>
                  <a:ea typeface="Geneva" pitchFamily="80" charset="-128"/>
                </a:rPr>
                <a:t>Develop a written retirement income plan with your financial advisor starting with the Worksheet</a:t>
              </a:r>
            </a:p>
            <a:p>
              <a:pPr marL="0" marR="0" lvl="0" indent="0" algn="l" defTabSz="914400" rtl="0" eaLnBrk="0" fontAlgn="base" latinLnBrk="0" hangingPunct="0">
                <a:lnSpc>
                  <a:spcPct val="100000"/>
                </a:lnSpc>
                <a:spcBef>
                  <a:spcPct val="0"/>
                </a:spcBef>
                <a:spcAft>
                  <a:spcPts val="1800"/>
                </a:spcAft>
                <a:buClr>
                  <a:srgbClr val="005598"/>
                </a:buClr>
                <a:buSzPct val="115000"/>
                <a:buFontTx/>
                <a:buNone/>
                <a:tabLst/>
                <a:defRPr/>
              </a:pPr>
              <a:r>
                <a:rPr kumimoji="0" lang="en-US" sz="2000" b="0" i="0" u="none" strike="noStrike" kern="0" cap="none" spc="0" normalizeH="0" baseline="0" noProof="0" dirty="0">
                  <a:ln>
                    <a:noFill/>
                  </a:ln>
                  <a:solidFill>
                    <a:srgbClr val="000000"/>
                  </a:solidFill>
                  <a:effectLst/>
                  <a:uLnTx/>
                  <a:uFillTx/>
                  <a:latin typeface="Arial"/>
                  <a:ea typeface="Geneva" pitchFamily="80" charset="-128"/>
                </a:rPr>
                <a:t>Review and update your plan annually</a:t>
              </a:r>
            </a:p>
          </p:txBody>
        </p:sp>
        <p:sp>
          <p:nvSpPr>
            <p:cNvPr id="9" name="Rectangle 8">
              <a:extLst>
                <a:ext uri="{FF2B5EF4-FFF2-40B4-BE49-F238E27FC236}">
                  <a16:creationId xmlns:a16="http://schemas.microsoft.com/office/drawing/2014/main" id="{E49BC27D-1F12-4B75-A8C7-A55DEA4B083D}"/>
                </a:ext>
              </a:extLst>
            </p:cNvPr>
            <p:cNvSpPr/>
            <p:nvPr/>
          </p:nvSpPr>
          <p:spPr bwMode="auto">
            <a:xfrm>
              <a:off x="349293" y="2025111"/>
              <a:ext cx="301269" cy="301752"/>
            </a:xfrm>
            <a:prstGeom prst="rect">
              <a:avLst/>
            </a:prstGeom>
            <a:solidFill>
              <a:srgbClr val="FFFFFF"/>
            </a:solidFill>
            <a:ln w="19050">
              <a:solidFill>
                <a:srgbClr val="797979"/>
              </a:solidFill>
              <a:miter lim="800000"/>
              <a:headEnd/>
              <a:tailEnd/>
            </a:ln>
            <a:ex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0" name="Rectangle 9">
              <a:extLst>
                <a:ext uri="{FF2B5EF4-FFF2-40B4-BE49-F238E27FC236}">
                  <a16:creationId xmlns:a16="http://schemas.microsoft.com/office/drawing/2014/main" id="{94DEFD86-EF98-43D7-B44F-819A50C415A8}"/>
                </a:ext>
              </a:extLst>
            </p:cNvPr>
            <p:cNvSpPr/>
            <p:nvPr/>
          </p:nvSpPr>
          <p:spPr bwMode="auto">
            <a:xfrm>
              <a:off x="346710" y="2563408"/>
              <a:ext cx="301269" cy="301752"/>
            </a:xfrm>
            <a:prstGeom prst="rect">
              <a:avLst/>
            </a:prstGeom>
            <a:solidFill>
              <a:srgbClr val="FFFFFF"/>
            </a:solidFill>
            <a:ln w="19050">
              <a:solidFill>
                <a:srgbClr val="797979"/>
              </a:solidFill>
              <a:miter lim="800000"/>
              <a:headEnd/>
              <a:tailEnd/>
            </a:ln>
            <a:ex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1" name="Rectangle 10">
              <a:extLst>
                <a:ext uri="{FF2B5EF4-FFF2-40B4-BE49-F238E27FC236}">
                  <a16:creationId xmlns:a16="http://schemas.microsoft.com/office/drawing/2014/main" id="{92F787AF-3A0E-4B22-B37D-C549E8E3E424}"/>
                </a:ext>
              </a:extLst>
            </p:cNvPr>
            <p:cNvSpPr/>
            <p:nvPr/>
          </p:nvSpPr>
          <p:spPr bwMode="auto">
            <a:xfrm>
              <a:off x="349293" y="3108432"/>
              <a:ext cx="301269" cy="301752"/>
            </a:xfrm>
            <a:prstGeom prst="rect">
              <a:avLst/>
            </a:prstGeom>
            <a:solidFill>
              <a:srgbClr val="FFFFFF"/>
            </a:solidFill>
            <a:ln w="19050">
              <a:solidFill>
                <a:srgbClr val="797979"/>
              </a:solidFill>
              <a:miter lim="800000"/>
              <a:headEnd/>
              <a:tailEnd/>
            </a:ln>
            <a:ex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2" name="Rectangle 11">
              <a:extLst>
                <a:ext uri="{FF2B5EF4-FFF2-40B4-BE49-F238E27FC236}">
                  <a16:creationId xmlns:a16="http://schemas.microsoft.com/office/drawing/2014/main" id="{E4E2CBF7-3DBD-44F4-9D6F-C7EFD2B04751}"/>
                </a:ext>
              </a:extLst>
            </p:cNvPr>
            <p:cNvSpPr/>
            <p:nvPr/>
          </p:nvSpPr>
          <p:spPr bwMode="auto">
            <a:xfrm>
              <a:off x="347472" y="3947156"/>
              <a:ext cx="301269" cy="301752"/>
            </a:xfrm>
            <a:prstGeom prst="rect">
              <a:avLst/>
            </a:prstGeom>
            <a:solidFill>
              <a:srgbClr val="FFFFFF"/>
            </a:solidFill>
            <a:ln w="19050">
              <a:solidFill>
                <a:srgbClr val="797979"/>
              </a:solidFill>
              <a:miter lim="800000"/>
              <a:headEnd/>
              <a:tailEnd/>
            </a:ln>
            <a:ex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sp>
        <p:nvSpPr>
          <p:cNvPr id="7" name="TextBox 6">
            <a:extLst>
              <a:ext uri="{FF2B5EF4-FFF2-40B4-BE49-F238E27FC236}">
                <a16:creationId xmlns:a16="http://schemas.microsoft.com/office/drawing/2014/main" id="{48669814-1C47-4DE1-B59C-213E4482A8DE}"/>
              </a:ext>
            </a:extLst>
          </p:cNvPr>
          <p:cNvSpPr txBox="1"/>
          <p:nvPr/>
        </p:nvSpPr>
        <p:spPr>
          <a:xfrm>
            <a:off x="277059" y="1281822"/>
            <a:ext cx="546945"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00A0DC"/>
                </a:solidFill>
                <a:effectLst/>
                <a:uLnTx/>
                <a:uFillTx/>
                <a:sym typeface="Wingdings"/>
              </a:rPr>
              <a:t></a:t>
            </a:r>
            <a:endParaRPr kumimoji="0" lang="en-US" sz="3600" b="0" i="0" u="none" strike="noStrike" kern="0" cap="none" spc="0" normalizeH="0" baseline="0" noProof="0" dirty="0">
              <a:ln>
                <a:noFill/>
              </a:ln>
              <a:solidFill>
                <a:srgbClr val="00A0DC"/>
              </a:solidFill>
              <a:effectLst/>
              <a:uLnTx/>
              <a:uFillTx/>
            </a:endParaRPr>
          </a:p>
        </p:txBody>
      </p:sp>
    </p:spTree>
    <p:extLst>
      <p:ext uri="{BB962C8B-B14F-4D97-AF65-F5344CB8AC3E}">
        <p14:creationId xmlns:p14="http://schemas.microsoft.com/office/powerpoint/2010/main" val="311684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AE872B-A436-4E5A-9198-61D33181B860}"/>
              </a:ext>
            </a:extLst>
          </p:cNvPr>
          <p:cNvSpPr>
            <a:spLocks noGrp="1"/>
          </p:cNvSpPr>
          <p:nvPr>
            <p:ph type="body" sz="quarter" idx="26"/>
          </p:nvPr>
        </p:nvSpPr>
        <p:spPr>
          <a:xfrm>
            <a:off x="274320" y="6338352"/>
            <a:ext cx="8595360" cy="153888"/>
          </a:xfrm>
        </p:spPr>
        <p:txBody>
          <a:bodyPr/>
          <a:lstStyle/>
          <a:p>
            <a:r>
              <a:rPr lang="en-US" dirty="0">
                <a:ea typeface="ヒラギノ角ゴ Pro W3" pitchFamily="37" charset="-128"/>
              </a:rPr>
              <a:t>1. Money Market Account yield as 12/31/18 was 0.16%. Source: FRED; Federal Reserve. Money Market Accounts yield data is from FRED: https://fred.stlouisfed.org/series/MMNRNJ#0.</a:t>
            </a:r>
          </a:p>
        </p:txBody>
      </p:sp>
      <p:sp>
        <p:nvSpPr>
          <p:cNvPr id="4" name="Slide Number Placeholder 3">
            <a:extLst>
              <a:ext uri="{FF2B5EF4-FFF2-40B4-BE49-F238E27FC236}">
                <a16:creationId xmlns:a16="http://schemas.microsoft.com/office/drawing/2014/main" id="{18CDEAD0-1DD9-41F0-93A8-25282D850869}"/>
              </a:ext>
            </a:extLst>
          </p:cNvPr>
          <p:cNvSpPr>
            <a:spLocks noGrp="1"/>
          </p:cNvSpPr>
          <p:nvPr>
            <p:ph type="sldNum" sz="quarter" idx="10"/>
          </p:nvPr>
        </p:nvSpPr>
        <p:spPr/>
        <p:txBody>
          <a:bodyPr/>
          <a:lstStyle/>
          <a:p>
            <a:fld id="{8DEE4CCE-E124-4EEF-808B-DF88997C2318}" type="slidenum">
              <a:rPr lang="en-US" smtClean="0"/>
              <a:t>63</a:t>
            </a:fld>
            <a:endParaRPr lang="en-US" dirty="0"/>
          </a:p>
        </p:txBody>
      </p:sp>
      <p:sp>
        <p:nvSpPr>
          <p:cNvPr id="5" name="Title 4">
            <a:extLst>
              <a:ext uri="{FF2B5EF4-FFF2-40B4-BE49-F238E27FC236}">
                <a16:creationId xmlns:a16="http://schemas.microsoft.com/office/drawing/2014/main" id="{A9316648-E54B-4520-9BAE-0BAA56550FE6}"/>
              </a:ext>
            </a:extLst>
          </p:cNvPr>
          <p:cNvSpPr>
            <a:spLocks noGrp="1"/>
          </p:cNvSpPr>
          <p:nvPr>
            <p:ph type="title"/>
          </p:nvPr>
        </p:nvSpPr>
        <p:spPr/>
        <p:txBody>
          <a:bodyPr/>
          <a:lstStyle/>
          <a:p>
            <a:r>
              <a:rPr kumimoji="1" lang="en-US" dirty="0">
                <a:solidFill>
                  <a:srgbClr val="005598"/>
                </a:solidFill>
                <a:ea typeface="Geneva" pitchFamily="80" charset="-128"/>
                <a:cs typeface="Geneva" pitchFamily="80" charset="-128"/>
              </a:rPr>
              <a:t>Retirement Income Pop Quiz</a:t>
            </a:r>
            <a:br>
              <a:rPr kumimoji="1" lang="en-US" sz="2800" dirty="0">
                <a:solidFill>
                  <a:srgbClr val="005598"/>
                </a:solidFill>
                <a:ea typeface="Geneva" pitchFamily="80" charset="-128"/>
                <a:cs typeface="Geneva" pitchFamily="80" charset="-128"/>
              </a:rPr>
            </a:br>
            <a:endParaRPr lang="en-US" dirty="0"/>
          </a:p>
        </p:txBody>
      </p:sp>
      <p:sp>
        <p:nvSpPr>
          <p:cNvPr id="6" name="Rectangle 5">
            <a:extLst>
              <a:ext uri="{FF2B5EF4-FFF2-40B4-BE49-F238E27FC236}">
                <a16:creationId xmlns:a16="http://schemas.microsoft.com/office/drawing/2014/main" id="{A3E95541-0494-43F7-BEDE-80D284767C06}"/>
              </a:ext>
            </a:extLst>
          </p:cNvPr>
          <p:cNvSpPr/>
          <p:nvPr/>
        </p:nvSpPr>
        <p:spPr>
          <a:xfrm>
            <a:off x="1211375" y="3698055"/>
            <a:ext cx="6821217" cy="677108"/>
          </a:xfrm>
          <a:prstGeom prst="rect">
            <a:avLst/>
          </a:prstGeom>
        </p:spPr>
        <p:txBody>
          <a:bodyPr wrap="square">
            <a:spAutoFit/>
          </a:bodyPr>
          <a:lstStyle/>
          <a:p>
            <a:pPr marL="173037" marR="0" lvl="1"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5598"/>
                </a:solidFill>
                <a:effectLst/>
                <a:uLnTx/>
                <a:uFillTx/>
              </a:rPr>
              <a:t>ANSWER</a:t>
            </a:r>
          </a:p>
          <a:p>
            <a:pPr marL="173037" marR="0" lvl="1"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005598"/>
                </a:solidFill>
                <a:effectLst/>
                <a:uLnTx/>
                <a:uFillTx/>
              </a:rPr>
              <a:t>$16</a:t>
            </a:r>
            <a:r>
              <a:rPr kumimoji="0" lang="en-US" sz="2200" b="0" i="0" u="none" strike="noStrike" kern="0" cap="none" spc="0" normalizeH="0" baseline="30000" noProof="0" dirty="0">
                <a:ln>
                  <a:noFill/>
                </a:ln>
                <a:solidFill>
                  <a:srgbClr val="005598"/>
                </a:solidFill>
                <a:effectLst/>
                <a:uLnTx/>
                <a:uFillTx/>
              </a:rPr>
              <a:t>1</a:t>
            </a:r>
          </a:p>
        </p:txBody>
      </p:sp>
      <p:sp>
        <p:nvSpPr>
          <p:cNvPr id="7" name="Rectangle 6">
            <a:extLst>
              <a:ext uri="{FF2B5EF4-FFF2-40B4-BE49-F238E27FC236}">
                <a16:creationId xmlns:a16="http://schemas.microsoft.com/office/drawing/2014/main" id="{63A7AE53-C264-4E23-B423-FC8AE7A17D3F}"/>
              </a:ext>
            </a:extLst>
          </p:cNvPr>
          <p:cNvSpPr/>
          <p:nvPr/>
        </p:nvSpPr>
        <p:spPr bwMode="auto">
          <a:xfrm>
            <a:off x="530352" y="2057400"/>
            <a:ext cx="7918704" cy="1188720"/>
          </a:xfrm>
          <a:prstGeom prst="rect">
            <a:avLst/>
          </a:prstGeom>
          <a:solidFill>
            <a:srgbClr val="FFFFFF"/>
          </a:solidFill>
          <a:ln w="76200" cap="flat" cmpd="sng" algn="ctr">
            <a:solidFill>
              <a:srgbClr val="CCECF8"/>
            </a:solidFill>
            <a:prstDash val="solid"/>
            <a:miter lim="800000"/>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8" name="Rectangle 5">
            <a:extLst>
              <a:ext uri="{FF2B5EF4-FFF2-40B4-BE49-F238E27FC236}">
                <a16:creationId xmlns:a16="http://schemas.microsoft.com/office/drawing/2014/main" id="{130DDECC-8BEA-44A9-8513-268DFF398E31}"/>
              </a:ext>
            </a:extLst>
          </p:cNvPr>
          <p:cNvSpPr/>
          <p:nvPr/>
        </p:nvSpPr>
        <p:spPr bwMode="auto">
          <a:xfrm>
            <a:off x="534077" y="2060892"/>
            <a:ext cx="7922536" cy="1410728"/>
          </a:xfrm>
          <a:custGeom>
            <a:avLst/>
            <a:gdLst>
              <a:gd name="connsiteX0" fmla="*/ 0 w 7922536"/>
              <a:gd name="connsiteY0" fmla="*/ 0 h 1188720"/>
              <a:gd name="connsiteX1" fmla="*/ 7922536 w 7922536"/>
              <a:gd name="connsiteY1" fmla="*/ 0 h 1188720"/>
              <a:gd name="connsiteX2" fmla="*/ 7922536 w 7922536"/>
              <a:gd name="connsiteY2" fmla="*/ 1188720 h 1188720"/>
              <a:gd name="connsiteX3" fmla="*/ 0 w 7922536"/>
              <a:gd name="connsiteY3" fmla="*/ 1188720 h 1188720"/>
              <a:gd name="connsiteX4" fmla="*/ 0 w 7922536"/>
              <a:gd name="connsiteY4" fmla="*/ 0 h 1188720"/>
              <a:gd name="connsiteX0" fmla="*/ 0 w 7922536"/>
              <a:gd name="connsiteY0" fmla="*/ 0 h 1188720"/>
              <a:gd name="connsiteX1" fmla="*/ 7922536 w 7922536"/>
              <a:gd name="connsiteY1" fmla="*/ 0 h 1188720"/>
              <a:gd name="connsiteX2" fmla="*/ 7922536 w 7922536"/>
              <a:gd name="connsiteY2" fmla="*/ 1188720 h 1188720"/>
              <a:gd name="connsiteX3" fmla="*/ 798777 w 7922536"/>
              <a:gd name="connsiteY3" fmla="*/ 1178254 h 1188720"/>
              <a:gd name="connsiteX4" fmla="*/ 0 w 7922536"/>
              <a:gd name="connsiteY4" fmla="*/ 1188720 h 1188720"/>
              <a:gd name="connsiteX5" fmla="*/ 0 w 7922536"/>
              <a:gd name="connsiteY5" fmla="*/ 0 h 1188720"/>
              <a:gd name="connsiteX0" fmla="*/ 0 w 7922536"/>
              <a:gd name="connsiteY0" fmla="*/ 0 h 1188720"/>
              <a:gd name="connsiteX1" fmla="*/ 7922536 w 7922536"/>
              <a:gd name="connsiteY1" fmla="*/ 0 h 1188720"/>
              <a:gd name="connsiteX2" fmla="*/ 7922536 w 7922536"/>
              <a:gd name="connsiteY2" fmla="*/ 1188720 h 1188720"/>
              <a:gd name="connsiteX3" fmla="*/ 938262 w 7922536"/>
              <a:gd name="connsiteY3" fmla="*/ 1162755 h 1188720"/>
              <a:gd name="connsiteX4" fmla="*/ 798777 w 7922536"/>
              <a:gd name="connsiteY4" fmla="*/ 1178254 h 1188720"/>
              <a:gd name="connsiteX5" fmla="*/ 0 w 7922536"/>
              <a:gd name="connsiteY5" fmla="*/ 1188720 h 1188720"/>
              <a:gd name="connsiteX6" fmla="*/ 0 w 7922536"/>
              <a:gd name="connsiteY6" fmla="*/ 0 h 1188720"/>
              <a:gd name="connsiteX0" fmla="*/ 0 w 7922536"/>
              <a:gd name="connsiteY0" fmla="*/ 0 h 1188720"/>
              <a:gd name="connsiteX1" fmla="*/ 7922536 w 7922536"/>
              <a:gd name="connsiteY1" fmla="*/ 0 h 1188720"/>
              <a:gd name="connsiteX2" fmla="*/ 7922536 w 7922536"/>
              <a:gd name="connsiteY2" fmla="*/ 1188720 h 1188720"/>
              <a:gd name="connsiteX3" fmla="*/ 1170737 w 7922536"/>
              <a:gd name="connsiteY3" fmla="*/ 1178254 h 1188720"/>
              <a:gd name="connsiteX4" fmla="*/ 938262 w 7922536"/>
              <a:gd name="connsiteY4" fmla="*/ 1162755 h 1188720"/>
              <a:gd name="connsiteX5" fmla="*/ 798777 w 7922536"/>
              <a:gd name="connsiteY5" fmla="*/ 1178254 h 1188720"/>
              <a:gd name="connsiteX6" fmla="*/ 0 w 7922536"/>
              <a:gd name="connsiteY6" fmla="*/ 1188720 h 1188720"/>
              <a:gd name="connsiteX7" fmla="*/ 0 w 7922536"/>
              <a:gd name="connsiteY7" fmla="*/ 0 h 1188720"/>
              <a:gd name="connsiteX0" fmla="*/ 0 w 7922536"/>
              <a:gd name="connsiteY0" fmla="*/ 0 h 1410728"/>
              <a:gd name="connsiteX1" fmla="*/ 7922536 w 7922536"/>
              <a:gd name="connsiteY1" fmla="*/ 0 h 1410728"/>
              <a:gd name="connsiteX2" fmla="*/ 7922536 w 7922536"/>
              <a:gd name="connsiteY2" fmla="*/ 1188720 h 1410728"/>
              <a:gd name="connsiteX3" fmla="*/ 1170737 w 7922536"/>
              <a:gd name="connsiteY3" fmla="*/ 1178254 h 1410728"/>
              <a:gd name="connsiteX4" fmla="*/ 984757 w 7922536"/>
              <a:gd name="connsiteY4" fmla="*/ 1410728 h 1410728"/>
              <a:gd name="connsiteX5" fmla="*/ 798777 w 7922536"/>
              <a:gd name="connsiteY5" fmla="*/ 1178254 h 1410728"/>
              <a:gd name="connsiteX6" fmla="*/ 0 w 7922536"/>
              <a:gd name="connsiteY6" fmla="*/ 1188720 h 1410728"/>
              <a:gd name="connsiteX7" fmla="*/ 0 w 7922536"/>
              <a:gd name="connsiteY7" fmla="*/ 0 h 1410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2536" h="1410728">
                <a:moveTo>
                  <a:pt x="0" y="0"/>
                </a:moveTo>
                <a:lnTo>
                  <a:pt x="7922536" y="0"/>
                </a:lnTo>
                <a:lnTo>
                  <a:pt x="7922536" y="1188720"/>
                </a:lnTo>
                <a:lnTo>
                  <a:pt x="1170737" y="1178254"/>
                </a:lnTo>
                <a:lnTo>
                  <a:pt x="984757" y="1410728"/>
                </a:lnTo>
                <a:lnTo>
                  <a:pt x="798777" y="1178254"/>
                </a:lnTo>
                <a:lnTo>
                  <a:pt x="0" y="1188720"/>
                </a:lnTo>
                <a:lnTo>
                  <a:pt x="0" y="0"/>
                </a:lnTo>
                <a:close/>
              </a:path>
            </a:pathLst>
          </a:custGeom>
          <a:solidFill>
            <a:srgbClr val="FFFFFF"/>
          </a:solidFill>
          <a:ln w="76200" cap="flat" cmpd="sng" algn="ctr">
            <a:solidFill>
              <a:srgbClr val="CCECF8"/>
            </a:solidFill>
            <a:prstDash val="solid"/>
            <a:miter lim="800000"/>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9" name="TextBox 8">
            <a:extLst>
              <a:ext uri="{FF2B5EF4-FFF2-40B4-BE49-F238E27FC236}">
                <a16:creationId xmlns:a16="http://schemas.microsoft.com/office/drawing/2014/main" id="{D922938C-AB72-48A1-97E3-B6C4D72C6E78}"/>
              </a:ext>
            </a:extLst>
          </p:cNvPr>
          <p:cNvSpPr txBox="1"/>
          <p:nvPr/>
        </p:nvSpPr>
        <p:spPr>
          <a:xfrm>
            <a:off x="655280" y="2189817"/>
            <a:ext cx="569387" cy="92333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srgbClr val="00A0DC"/>
                </a:solidFill>
                <a:effectLst/>
                <a:uLnTx/>
                <a:uFillTx/>
              </a:rPr>
              <a:t>1</a:t>
            </a:r>
          </a:p>
        </p:txBody>
      </p:sp>
      <p:sp>
        <p:nvSpPr>
          <p:cNvPr id="10" name="Rectangle 9">
            <a:extLst>
              <a:ext uri="{FF2B5EF4-FFF2-40B4-BE49-F238E27FC236}">
                <a16:creationId xmlns:a16="http://schemas.microsoft.com/office/drawing/2014/main" id="{C2D2BBE7-B751-466B-97D4-336648094F67}"/>
              </a:ext>
            </a:extLst>
          </p:cNvPr>
          <p:cNvSpPr/>
          <p:nvPr/>
        </p:nvSpPr>
        <p:spPr>
          <a:xfrm>
            <a:off x="1462725" y="2166863"/>
            <a:ext cx="6630027" cy="1000274"/>
          </a:xfrm>
          <a:prstGeom prst="rect">
            <a:avLst/>
          </a:prstGeom>
        </p:spPr>
        <p:txBody>
          <a:bodyPr wrap="square" lIns="0" tIns="0" rIns="0" bIns="0">
            <a:spAutoFit/>
          </a:bodyPr>
          <a:lstStyle/>
          <a:p>
            <a:pPr marL="0" marR="0" lvl="0" indent="0" defTabSz="914400" eaLnBrk="1" fontAlgn="auto" latinLnBrk="0" hangingPunct="1">
              <a:lnSpc>
                <a:spcPts val="2600"/>
              </a:lnSpc>
              <a:spcBef>
                <a:spcPts val="0"/>
              </a:spcBef>
              <a:spcAft>
                <a:spcPts val="1200"/>
              </a:spcAft>
              <a:buClrTx/>
              <a:buSzPct val="100000"/>
              <a:buFontTx/>
              <a:buNone/>
              <a:tabLst>
                <a:tab pos="339725" algn="l"/>
              </a:tabLst>
              <a:defRPr/>
            </a:pPr>
            <a:r>
              <a:rPr kumimoji="0" lang="en-US" sz="2200" b="0" i="0" u="none" strike="noStrike" kern="0" cap="none" spc="-20" normalizeH="0" baseline="0" noProof="0" dirty="0">
                <a:ln>
                  <a:noFill/>
                </a:ln>
                <a:solidFill>
                  <a:srgbClr val="000000">
                    <a:lumMod val="65000"/>
                    <a:lumOff val="35000"/>
                  </a:srgbClr>
                </a:solidFill>
                <a:effectLst/>
                <a:uLnTx/>
                <a:uFillTx/>
              </a:rPr>
              <a:t>If you invested $10,000 in a Money Market Account today for one year, how much could you have in earned interest?</a:t>
            </a:r>
          </a:p>
        </p:txBody>
      </p:sp>
      <p:cxnSp>
        <p:nvCxnSpPr>
          <p:cNvPr id="11" name="Straight Connector 10">
            <a:extLst>
              <a:ext uri="{FF2B5EF4-FFF2-40B4-BE49-F238E27FC236}">
                <a16:creationId xmlns:a16="http://schemas.microsoft.com/office/drawing/2014/main" id="{49AF8287-68B5-4916-A158-3BC63E3640D7}"/>
              </a:ext>
            </a:extLst>
          </p:cNvPr>
          <p:cNvCxnSpPr/>
          <p:nvPr/>
        </p:nvCxnSpPr>
        <p:spPr>
          <a:xfrm>
            <a:off x="1208868" y="2269211"/>
            <a:ext cx="0" cy="795579"/>
          </a:xfrm>
          <a:prstGeom prst="line">
            <a:avLst/>
          </a:prstGeom>
          <a:noFill/>
          <a:ln w="19050" cap="flat" cmpd="sng" algn="ctr">
            <a:solidFill>
              <a:srgbClr val="00A0DC"/>
            </a:solidFill>
            <a:prstDash val="solid"/>
          </a:ln>
          <a:effectLst/>
        </p:spPr>
      </p:cxnSp>
    </p:spTree>
    <p:extLst>
      <p:ext uri="{BB962C8B-B14F-4D97-AF65-F5344CB8AC3E}">
        <p14:creationId xmlns:p14="http://schemas.microsoft.com/office/powerpoint/2010/main" val="395627598"/>
      </p:ext>
    </p:extLst>
  </p:cSld>
  <p:clrMapOvr>
    <a:masterClrMapping/>
  </p:clrMapOvr>
  <mc:AlternateContent xmlns:mc="http://schemas.openxmlformats.org/markup-compatibility/2006" xmlns:p14="http://schemas.microsoft.com/office/powerpoint/2010/main">
    <mc:Choice Requires="p14">
      <p:transition spd="slow" p14:dur="1300">
        <p14:pan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ppt_y</p:attrName>
                                        </p:attrNameLst>
                                      </p:cBhvr>
                                      <p:tavLst>
                                        <p:tav tm="0">
                                          <p:val>
                                            <p:strVal val="#ppt_y-#ppt_h*1.125000"/>
                                          </p:val>
                                        </p:tav>
                                        <p:tav tm="100000">
                                          <p:val>
                                            <p:strVal val="#ppt_y"/>
                                          </p:val>
                                        </p:tav>
                                      </p:tavLst>
                                    </p:anim>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AE872B-A436-4E5A-9198-61D33181B860}"/>
              </a:ext>
            </a:extLst>
          </p:cNvPr>
          <p:cNvSpPr>
            <a:spLocks noGrp="1"/>
          </p:cNvSpPr>
          <p:nvPr>
            <p:ph type="body" sz="quarter" idx="26"/>
          </p:nvPr>
        </p:nvSpPr>
        <p:spPr>
          <a:xfrm>
            <a:off x="274320" y="6338352"/>
            <a:ext cx="8595360" cy="153888"/>
          </a:xfrm>
        </p:spPr>
        <p:txBody>
          <a:bodyPr/>
          <a:lstStyle/>
          <a:p>
            <a:endParaRPr lang="en-US" dirty="0">
              <a:ea typeface="ヒラギノ角ゴ Pro W3" pitchFamily="37" charset="-128"/>
            </a:endParaRPr>
          </a:p>
        </p:txBody>
      </p:sp>
      <p:sp>
        <p:nvSpPr>
          <p:cNvPr id="4" name="Slide Number Placeholder 3">
            <a:extLst>
              <a:ext uri="{FF2B5EF4-FFF2-40B4-BE49-F238E27FC236}">
                <a16:creationId xmlns:a16="http://schemas.microsoft.com/office/drawing/2014/main" id="{18CDEAD0-1DD9-41F0-93A8-25282D850869}"/>
              </a:ext>
            </a:extLst>
          </p:cNvPr>
          <p:cNvSpPr>
            <a:spLocks noGrp="1"/>
          </p:cNvSpPr>
          <p:nvPr>
            <p:ph type="sldNum" sz="quarter" idx="10"/>
          </p:nvPr>
        </p:nvSpPr>
        <p:spPr/>
        <p:txBody>
          <a:bodyPr/>
          <a:lstStyle/>
          <a:p>
            <a:fld id="{8DEE4CCE-E124-4EEF-808B-DF88997C2318}" type="slidenum">
              <a:rPr lang="en-US" smtClean="0"/>
              <a:t>64</a:t>
            </a:fld>
            <a:endParaRPr lang="en-US" dirty="0"/>
          </a:p>
        </p:txBody>
      </p:sp>
      <p:sp>
        <p:nvSpPr>
          <p:cNvPr id="5" name="Title 4">
            <a:extLst>
              <a:ext uri="{FF2B5EF4-FFF2-40B4-BE49-F238E27FC236}">
                <a16:creationId xmlns:a16="http://schemas.microsoft.com/office/drawing/2014/main" id="{A9316648-E54B-4520-9BAE-0BAA56550FE6}"/>
              </a:ext>
            </a:extLst>
          </p:cNvPr>
          <p:cNvSpPr>
            <a:spLocks noGrp="1"/>
          </p:cNvSpPr>
          <p:nvPr>
            <p:ph type="title"/>
          </p:nvPr>
        </p:nvSpPr>
        <p:spPr/>
        <p:txBody>
          <a:bodyPr/>
          <a:lstStyle/>
          <a:p>
            <a:r>
              <a:rPr kumimoji="1" lang="en-US" dirty="0">
                <a:solidFill>
                  <a:srgbClr val="005598"/>
                </a:solidFill>
                <a:ea typeface="Geneva" pitchFamily="80" charset="-128"/>
                <a:cs typeface="Geneva" pitchFamily="80" charset="-128"/>
              </a:rPr>
              <a:t>Retirement Income Pop Quiz</a:t>
            </a:r>
            <a:br>
              <a:rPr kumimoji="1" lang="en-US" dirty="0">
                <a:solidFill>
                  <a:srgbClr val="005598"/>
                </a:solidFill>
                <a:ea typeface="Geneva" pitchFamily="80" charset="-128"/>
                <a:cs typeface="Geneva" pitchFamily="80" charset="-128"/>
              </a:rPr>
            </a:br>
            <a:endParaRPr lang="en-US" dirty="0"/>
          </a:p>
        </p:txBody>
      </p:sp>
      <p:sp>
        <p:nvSpPr>
          <p:cNvPr id="12" name="Rectangle 11">
            <a:extLst>
              <a:ext uri="{FF2B5EF4-FFF2-40B4-BE49-F238E27FC236}">
                <a16:creationId xmlns:a16="http://schemas.microsoft.com/office/drawing/2014/main" id="{922B3DF7-61AF-4680-83F7-EC858C4CE559}"/>
              </a:ext>
            </a:extLst>
          </p:cNvPr>
          <p:cNvSpPr/>
          <p:nvPr/>
        </p:nvSpPr>
        <p:spPr bwMode="auto">
          <a:xfrm>
            <a:off x="530352" y="2057400"/>
            <a:ext cx="7918704" cy="1188720"/>
          </a:xfrm>
          <a:prstGeom prst="rect">
            <a:avLst/>
          </a:prstGeom>
          <a:solidFill>
            <a:srgbClr val="FFFFFF"/>
          </a:solidFill>
          <a:ln w="76200" cap="flat" cmpd="sng" algn="ctr">
            <a:solidFill>
              <a:srgbClr val="CCECF8"/>
            </a:solidFill>
            <a:prstDash val="solid"/>
            <a:miter lim="800000"/>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3" name="Rectangle 5">
            <a:extLst>
              <a:ext uri="{FF2B5EF4-FFF2-40B4-BE49-F238E27FC236}">
                <a16:creationId xmlns:a16="http://schemas.microsoft.com/office/drawing/2014/main" id="{229ACBE3-D8D1-4432-BE26-3B408D97A09E}"/>
              </a:ext>
            </a:extLst>
          </p:cNvPr>
          <p:cNvSpPr/>
          <p:nvPr/>
        </p:nvSpPr>
        <p:spPr bwMode="auto">
          <a:xfrm>
            <a:off x="534077" y="2060892"/>
            <a:ext cx="7922536" cy="1410728"/>
          </a:xfrm>
          <a:custGeom>
            <a:avLst/>
            <a:gdLst>
              <a:gd name="connsiteX0" fmla="*/ 0 w 7922536"/>
              <a:gd name="connsiteY0" fmla="*/ 0 h 1188720"/>
              <a:gd name="connsiteX1" fmla="*/ 7922536 w 7922536"/>
              <a:gd name="connsiteY1" fmla="*/ 0 h 1188720"/>
              <a:gd name="connsiteX2" fmla="*/ 7922536 w 7922536"/>
              <a:gd name="connsiteY2" fmla="*/ 1188720 h 1188720"/>
              <a:gd name="connsiteX3" fmla="*/ 0 w 7922536"/>
              <a:gd name="connsiteY3" fmla="*/ 1188720 h 1188720"/>
              <a:gd name="connsiteX4" fmla="*/ 0 w 7922536"/>
              <a:gd name="connsiteY4" fmla="*/ 0 h 1188720"/>
              <a:gd name="connsiteX0" fmla="*/ 0 w 7922536"/>
              <a:gd name="connsiteY0" fmla="*/ 0 h 1188720"/>
              <a:gd name="connsiteX1" fmla="*/ 7922536 w 7922536"/>
              <a:gd name="connsiteY1" fmla="*/ 0 h 1188720"/>
              <a:gd name="connsiteX2" fmla="*/ 7922536 w 7922536"/>
              <a:gd name="connsiteY2" fmla="*/ 1188720 h 1188720"/>
              <a:gd name="connsiteX3" fmla="*/ 798777 w 7922536"/>
              <a:gd name="connsiteY3" fmla="*/ 1178254 h 1188720"/>
              <a:gd name="connsiteX4" fmla="*/ 0 w 7922536"/>
              <a:gd name="connsiteY4" fmla="*/ 1188720 h 1188720"/>
              <a:gd name="connsiteX5" fmla="*/ 0 w 7922536"/>
              <a:gd name="connsiteY5" fmla="*/ 0 h 1188720"/>
              <a:gd name="connsiteX0" fmla="*/ 0 w 7922536"/>
              <a:gd name="connsiteY0" fmla="*/ 0 h 1188720"/>
              <a:gd name="connsiteX1" fmla="*/ 7922536 w 7922536"/>
              <a:gd name="connsiteY1" fmla="*/ 0 h 1188720"/>
              <a:gd name="connsiteX2" fmla="*/ 7922536 w 7922536"/>
              <a:gd name="connsiteY2" fmla="*/ 1188720 h 1188720"/>
              <a:gd name="connsiteX3" fmla="*/ 938262 w 7922536"/>
              <a:gd name="connsiteY3" fmla="*/ 1162755 h 1188720"/>
              <a:gd name="connsiteX4" fmla="*/ 798777 w 7922536"/>
              <a:gd name="connsiteY4" fmla="*/ 1178254 h 1188720"/>
              <a:gd name="connsiteX5" fmla="*/ 0 w 7922536"/>
              <a:gd name="connsiteY5" fmla="*/ 1188720 h 1188720"/>
              <a:gd name="connsiteX6" fmla="*/ 0 w 7922536"/>
              <a:gd name="connsiteY6" fmla="*/ 0 h 1188720"/>
              <a:gd name="connsiteX0" fmla="*/ 0 w 7922536"/>
              <a:gd name="connsiteY0" fmla="*/ 0 h 1188720"/>
              <a:gd name="connsiteX1" fmla="*/ 7922536 w 7922536"/>
              <a:gd name="connsiteY1" fmla="*/ 0 h 1188720"/>
              <a:gd name="connsiteX2" fmla="*/ 7922536 w 7922536"/>
              <a:gd name="connsiteY2" fmla="*/ 1188720 h 1188720"/>
              <a:gd name="connsiteX3" fmla="*/ 1170737 w 7922536"/>
              <a:gd name="connsiteY3" fmla="*/ 1178254 h 1188720"/>
              <a:gd name="connsiteX4" fmla="*/ 938262 w 7922536"/>
              <a:gd name="connsiteY4" fmla="*/ 1162755 h 1188720"/>
              <a:gd name="connsiteX5" fmla="*/ 798777 w 7922536"/>
              <a:gd name="connsiteY5" fmla="*/ 1178254 h 1188720"/>
              <a:gd name="connsiteX6" fmla="*/ 0 w 7922536"/>
              <a:gd name="connsiteY6" fmla="*/ 1188720 h 1188720"/>
              <a:gd name="connsiteX7" fmla="*/ 0 w 7922536"/>
              <a:gd name="connsiteY7" fmla="*/ 0 h 1188720"/>
              <a:gd name="connsiteX0" fmla="*/ 0 w 7922536"/>
              <a:gd name="connsiteY0" fmla="*/ 0 h 1410728"/>
              <a:gd name="connsiteX1" fmla="*/ 7922536 w 7922536"/>
              <a:gd name="connsiteY1" fmla="*/ 0 h 1410728"/>
              <a:gd name="connsiteX2" fmla="*/ 7922536 w 7922536"/>
              <a:gd name="connsiteY2" fmla="*/ 1188720 h 1410728"/>
              <a:gd name="connsiteX3" fmla="*/ 1170737 w 7922536"/>
              <a:gd name="connsiteY3" fmla="*/ 1178254 h 1410728"/>
              <a:gd name="connsiteX4" fmla="*/ 984757 w 7922536"/>
              <a:gd name="connsiteY4" fmla="*/ 1410728 h 1410728"/>
              <a:gd name="connsiteX5" fmla="*/ 798777 w 7922536"/>
              <a:gd name="connsiteY5" fmla="*/ 1178254 h 1410728"/>
              <a:gd name="connsiteX6" fmla="*/ 0 w 7922536"/>
              <a:gd name="connsiteY6" fmla="*/ 1188720 h 1410728"/>
              <a:gd name="connsiteX7" fmla="*/ 0 w 7922536"/>
              <a:gd name="connsiteY7" fmla="*/ 0 h 1410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2536" h="1410728">
                <a:moveTo>
                  <a:pt x="0" y="0"/>
                </a:moveTo>
                <a:lnTo>
                  <a:pt x="7922536" y="0"/>
                </a:lnTo>
                <a:lnTo>
                  <a:pt x="7922536" y="1188720"/>
                </a:lnTo>
                <a:lnTo>
                  <a:pt x="1170737" y="1178254"/>
                </a:lnTo>
                <a:lnTo>
                  <a:pt x="984757" y="1410728"/>
                </a:lnTo>
                <a:lnTo>
                  <a:pt x="798777" y="1178254"/>
                </a:lnTo>
                <a:lnTo>
                  <a:pt x="0" y="1188720"/>
                </a:lnTo>
                <a:lnTo>
                  <a:pt x="0" y="0"/>
                </a:lnTo>
                <a:close/>
              </a:path>
            </a:pathLst>
          </a:custGeom>
          <a:solidFill>
            <a:srgbClr val="FFFFFF"/>
          </a:solidFill>
          <a:ln w="76200" cap="flat" cmpd="sng" algn="ctr">
            <a:solidFill>
              <a:srgbClr val="CCECF8"/>
            </a:solidFill>
            <a:prstDash val="solid"/>
            <a:miter lim="800000"/>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4" name="Rectangle 13">
            <a:extLst>
              <a:ext uri="{FF2B5EF4-FFF2-40B4-BE49-F238E27FC236}">
                <a16:creationId xmlns:a16="http://schemas.microsoft.com/office/drawing/2014/main" id="{DB17FBFD-3F8E-47E0-9A18-55B9BF74DA02}"/>
              </a:ext>
            </a:extLst>
          </p:cNvPr>
          <p:cNvSpPr/>
          <p:nvPr/>
        </p:nvSpPr>
        <p:spPr>
          <a:xfrm>
            <a:off x="1213047" y="3695992"/>
            <a:ext cx="6821217" cy="677108"/>
          </a:xfrm>
          <a:prstGeom prst="rect">
            <a:avLst/>
          </a:prstGeom>
        </p:spPr>
        <p:txBody>
          <a:bodyPr wrap="square">
            <a:spAutoFit/>
          </a:bodyPr>
          <a:lstStyle/>
          <a:p>
            <a:pPr marL="173037" marR="0" lvl="1"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4FA6"/>
                </a:solidFill>
                <a:effectLst/>
                <a:uLnTx/>
                <a:uFillTx/>
              </a:rPr>
              <a:t>ANSWER</a:t>
            </a:r>
          </a:p>
          <a:p>
            <a:pPr marL="173037" marR="0" lvl="1"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004FA6"/>
                </a:solidFill>
                <a:effectLst/>
                <a:uLnTx/>
                <a:uFillTx/>
              </a:rPr>
              <a:t>Evaluate each source individually</a:t>
            </a:r>
          </a:p>
        </p:txBody>
      </p:sp>
      <p:grpSp>
        <p:nvGrpSpPr>
          <p:cNvPr id="15" name="Group 14">
            <a:extLst>
              <a:ext uri="{FF2B5EF4-FFF2-40B4-BE49-F238E27FC236}">
                <a16:creationId xmlns:a16="http://schemas.microsoft.com/office/drawing/2014/main" id="{DD960AEE-C11C-49D6-91F5-1C4C3536487A}"/>
              </a:ext>
            </a:extLst>
          </p:cNvPr>
          <p:cNvGrpSpPr/>
          <p:nvPr/>
        </p:nvGrpSpPr>
        <p:grpSpPr>
          <a:xfrm>
            <a:off x="656755" y="2189817"/>
            <a:ext cx="6536525" cy="923330"/>
            <a:chOff x="662222" y="4518045"/>
            <a:chExt cx="6536525" cy="923330"/>
          </a:xfrm>
        </p:grpSpPr>
        <p:grpSp>
          <p:nvGrpSpPr>
            <p:cNvPr id="16" name="Group 15">
              <a:extLst>
                <a:ext uri="{FF2B5EF4-FFF2-40B4-BE49-F238E27FC236}">
                  <a16:creationId xmlns:a16="http://schemas.microsoft.com/office/drawing/2014/main" id="{904DD5E6-30BD-438B-AA21-C8B77E33DDB2}"/>
                </a:ext>
              </a:extLst>
            </p:cNvPr>
            <p:cNvGrpSpPr/>
            <p:nvPr/>
          </p:nvGrpSpPr>
          <p:grpSpPr>
            <a:xfrm>
              <a:off x="662222" y="4518045"/>
              <a:ext cx="598883" cy="923330"/>
              <a:chOff x="696512" y="4693623"/>
              <a:chExt cx="598883" cy="923330"/>
            </a:xfrm>
          </p:grpSpPr>
          <p:sp>
            <p:nvSpPr>
              <p:cNvPr id="18" name="TextBox 17">
                <a:extLst>
                  <a:ext uri="{FF2B5EF4-FFF2-40B4-BE49-F238E27FC236}">
                    <a16:creationId xmlns:a16="http://schemas.microsoft.com/office/drawing/2014/main" id="{CBBBF403-6169-4E1A-BDFD-20B0AB734FD9}"/>
                  </a:ext>
                </a:extLst>
              </p:cNvPr>
              <p:cNvSpPr txBox="1"/>
              <p:nvPr/>
            </p:nvSpPr>
            <p:spPr>
              <a:xfrm>
                <a:off x="696512" y="4693623"/>
                <a:ext cx="569387" cy="92333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srgbClr val="00A0DC"/>
                    </a:solidFill>
                    <a:effectLst/>
                    <a:uLnTx/>
                    <a:uFillTx/>
                  </a:rPr>
                  <a:t>2</a:t>
                </a:r>
              </a:p>
            </p:txBody>
          </p:sp>
          <p:sp>
            <p:nvSpPr>
              <p:cNvPr id="19" name="Left Bracket 18" hidden="1">
                <a:extLst>
                  <a:ext uri="{FF2B5EF4-FFF2-40B4-BE49-F238E27FC236}">
                    <a16:creationId xmlns:a16="http://schemas.microsoft.com/office/drawing/2014/main" id="{96060BF6-4E9A-4A29-B5BC-917AEFA8ED36}"/>
                  </a:ext>
                </a:extLst>
              </p:cNvPr>
              <p:cNvSpPr/>
              <p:nvPr/>
            </p:nvSpPr>
            <p:spPr>
              <a:xfrm rot="10800000">
                <a:off x="1142999" y="4800600"/>
                <a:ext cx="152396" cy="742950"/>
              </a:xfrm>
              <a:prstGeom prst="leftBracket">
                <a:avLst>
                  <a:gd name="adj" fmla="val 0"/>
                </a:avLst>
              </a:prstGeom>
              <a:noFill/>
              <a:ln w="57150" cap="flat" cmpd="sng" algn="ctr">
                <a:solidFill>
                  <a:srgbClr val="00559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5598"/>
                  </a:solidFill>
                  <a:effectLst/>
                  <a:uLnTx/>
                  <a:uFillTx/>
                  <a:latin typeface="Arial"/>
                  <a:ea typeface="+mn-ea"/>
                  <a:cs typeface="+mn-cs"/>
                </a:endParaRPr>
              </a:p>
            </p:txBody>
          </p:sp>
        </p:grpSp>
        <p:sp>
          <p:nvSpPr>
            <p:cNvPr id="17" name="Rectangle 16">
              <a:extLst>
                <a:ext uri="{FF2B5EF4-FFF2-40B4-BE49-F238E27FC236}">
                  <a16:creationId xmlns:a16="http://schemas.microsoft.com/office/drawing/2014/main" id="{BD90C70A-197A-42E5-A2C9-11F327B6A086}"/>
                </a:ext>
              </a:extLst>
            </p:cNvPr>
            <p:cNvSpPr/>
            <p:nvPr/>
          </p:nvSpPr>
          <p:spPr>
            <a:xfrm>
              <a:off x="1475350" y="4661972"/>
              <a:ext cx="5723397" cy="677108"/>
            </a:xfrm>
            <a:prstGeom prst="rect">
              <a:avLst/>
            </a:prstGeom>
          </p:spPr>
          <p:txBody>
            <a:bodyPr wrap="square" lIns="0" tIns="0" rIns="0" bIns="0">
              <a:spAutoFit/>
            </a:bodyPr>
            <a:lstStyle/>
            <a:p>
              <a:pPr marL="0" marR="0" lvl="0" indent="0" defTabSz="914400" eaLnBrk="1" fontAlgn="auto" latinLnBrk="0" hangingPunct="1">
                <a:lnSpc>
                  <a:spcPts val="2600"/>
                </a:lnSpc>
                <a:spcBef>
                  <a:spcPts val="0"/>
                </a:spcBef>
                <a:spcAft>
                  <a:spcPts val="1200"/>
                </a:spcAft>
                <a:buClrTx/>
                <a:buSzPct val="100000"/>
                <a:buFontTx/>
                <a:buNone/>
                <a:tabLst>
                  <a:tab pos="339725" algn="l"/>
                </a:tabLst>
                <a:defRPr/>
              </a:pPr>
              <a:r>
                <a:rPr kumimoji="0" lang="en-US" sz="2200" b="0" i="0" u="none" strike="noStrike" kern="0" cap="none" spc="-20" normalizeH="0" baseline="0" noProof="0" dirty="0">
                  <a:ln>
                    <a:noFill/>
                  </a:ln>
                  <a:solidFill>
                    <a:srgbClr val="000000">
                      <a:lumMod val="65000"/>
                      <a:lumOff val="35000"/>
                    </a:srgbClr>
                  </a:solidFill>
                  <a:effectLst/>
                  <a:uLnTx/>
                  <a:uFillTx/>
                </a:rPr>
                <a:t>When evaluating your sources of retirement income, it can be best to:</a:t>
              </a:r>
            </a:p>
          </p:txBody>
        </p:sp>
      </p:grpSp>
      <p:cxnSp>
        <p:nvCxnSpPr>
          <p:cNvPr id="20" name="Straight Connector 19">
            <a:extLst>
              <a:ext uri="{FF2B5EF4-FFF2-40B4-BE49-F238E27FC236}">
                <a16:creationId xmlns:a16="http://schemas.microsoft.com/office/drawing/2014/main" id="{75239BD6-5862-4836-B932-FB2B4ADAB5EF}"/>
              </a:ext>
            </a:extLst>
          </p:cNvPr>
          <p:cNvCxnSpPr/>
          <p:nvPr/>
        </p:nvCxnSpPr>
        <p:spPr>
          <a:xfrm>
            <a:off x="1208868" y="2273085"/>
            <a:ext cx="0" cy="795579"/>
          </a:xfrm>
          <a:prstGeom prst="line">
            <a:avLst/>
          </a:prstGeom>
          <a:noFill/>
          <a:ln w="19050" cap="flat" cmpd="sng" algn="ctr">
            <a:solidFill>
              <a:srgbClr val="00A0DC"/>
            </a:solidFill>
            <a:prstDash val="solid"/>
          </a:ln>
          <a:effectLst/>
        </p:spPr>
      </p:cxnSp>
    </p:spTree>
    <p:extLst>
      <p:ext uri="{BB962C8B-B14F-4D97-AF65-F5344CB8AC3E}">
        <p14:creationId xmlns:p14="http://schemas.microsoft.com/office/powerpoint/2010/main" val="943902925"/>
      </p:ext>
    </p:extLst>
  </p:cSld>
  <p:clrMapOvr>
    <a:masterClrMapping/>
  </p:clrMapOvr>
  <mc:AlternateContent xmlns:mc="http://schemas.openxmlformats.org/markup-compatibility/2006" xmlns:p14="http://schemas.microsoft.com/office/powerpoint/2010/main">
    <mc:Choice Requires="p14">
      <p:transition spd="slow" p14:dur="1300">
        <p14:pan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p:tgtEl>
                                          <p:spTgt spid="14"/>
                                        </p:tgtEl>
                                        <p:attrNameLst>
                                          <p:attrName>ppt_y</p:attrName>
                                        </p:attrNameLst>
                                      </p:cBhvr>
                                      <p:tavLst>
                                        <p:tav tm="0">
                                          <p:val>
                                            <p:strVal val="#ppt_y-#ppt_h*1.125000"/>
                                          </p:val>
                                        </p:tav>
                                        <p:tav tm="100000">
                                          <p:val>
                                            <p:strVal val="#ppt_y"/>
                                          </p:val>
                                        </p:tav>
                                      </p:tavLst>
                                    </p:anim>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AE872B-A436-4E5A-9198-61D33181B860}"/>
              </a:ext>
            </a:extLst>
          </p:cNvPr>
          <p:cNvSpPr>
            <a:spLocks noGrp="1"/>
          </p:cNvSpPr>
          <p:nvPr>
            <p:ph type="body" sz="quarter" idx="26"/>
          </p:nvPr>
        </p:nvSpPr>
        <p:spPr>
          <a:xfrm>
            <a:off x="274320" y="6338352"/>
            <a:ext cx="8595360" cy="153888"/>
          </a:xfrm>
        </p:spPr>
        <p:txBody>
          <a:bodyPr/>
          <a:lstStyle/>
          <a:p>
            <a:endParaRPr lang="en-US" dirty="0">
              <a:ea typeface="ヒラギノ角ゴ Pro W3" pitchFamily="37" charset="-128"/>
            </a:endParaRPr>
          </a:p>
        </p:txBody>
      </p:sp>
      <p:sp>
        <p:nvSpPr>
          <p:cNvPr id="4" name="Slide Number Placeholder 3">
            <a:extLst>
              <a:ext uri="{FF2B5EF4-FFF2-40B4-BE49-F238E27FC236}">
                <a16:creationId xmlns:a16="http://schemas.microsoft.com/office/drawing/2014/main" id="{18CDEAD0-1DD9-41F0-93A8-25282D850869}"/>
              </a:ext>
            </a:extLst>
          </p:cNvPr>
          <p:cNvSpPr>
            <a:spLocks noGrp="1"/>
          </p:cNvSpPr>
          <p:nvPr>
            <p:ph type="sldNum" sz="quarter" idx="10"/>
          </p:nvPr>
        </p:nvSpPr>
        <p:spPr/>
        <p:txBody>
          <a:bodyPr/>
          <a:lstStyle/>
          <a:p>
            <a:fld id="{8DEE4CCE-E124-4EEF-808B-DF88997C2318}" type="slidenum">
              <a:rPr lang="en-US" smtClean="0"/>
              <a:t>65</a:t>
            </a:fld>
            <a:endParaRPr lang="en-US" dirty="0"/>
          </a:p>
        </p:txBody>
      </p:sp>
      <p:sp>
        <p:nvSpPr>
          <p:cNvPr id="5" name="Title 4">
            <a:extLst>
              <a:ext uri="{FF2B5EF4-FFF2-40B4-BE49-F238E27FC236}">
                <a16:creationId xmlns:a16="http://schemas.microsoft.com/office/drawing/2014/main" id="{A9316648-E54B-4520-9BAE-0BAA56550FE6}"/>
              </a:ext>
            </a:extLst>
          </p:cNvPr>
          <p:cNvSpPr>
            <a:spLocks noGrp="1"/>
          </p:cNvSpPr>
          <p:nvPr>
            <p:ph type="title"/>
          </p:nvPr>
        </p:nvSpPr>
        <p:spPr/>
        <p:txBody>
          <a:bodyPr/>
          <a:lstStyle/>
          <a:p>
            <a:r>
              <a:rPr kumimoji="1" lang="en-US" dirty="0">
                <a:solidFill>
                  <a:srgbClr val="005598"/>
                </a:solidFill>
                <a:ea typeface="Geneva" pitchFamily="80" charset="-128"/>
                <a:cs typeface="Geneva" pitchFamily="80" charset="-128"/>
              </a:rPr>
              <a:t>Retirement Income Pop Quiz</a:t>
            </a:r>
            <a:br>
              <a:rPr kumimoji="1" lang="en-US" dirty="0">
                <a:solidFill>
                  <a:srgbClr val="005598"/>
                </a:solidFill>
                <a:ea typeface="Geneva" pitchFamily="80" charset="-128"/>
                <a:cs typeface="Geneva" pitchFamily="80" charset="-128"/>
              </a:rPr>
            </a:br>
            <a:endParaRPr lang="en-US" dirty="0"/>
          </a:p>
        </p:txBody>
      </p:sp>
      <p:sp>
        <p:nvSpPr>
          <p:cNvPr id="21" name="Rectangle 20">
            <a:extLst>
              <a:ext uri="{FF2B5EF4-FFF2-40B4-BE49-F238E27FC236}">
                <a16:creationId xmlns:a16="http://schemas.microsoft.com/office/drawing/2014/main" id="{AAC657EA-B6C8-4E8D-98D3-1C2FDDAA83FB}"/>
              </a:ext>
            </a:extLst>
          </p:cNvPr>
          <p:cNvSpPr/>
          <p:nvPr/>
        </p:nvSpPr>
        <p:spPr bwMode="auto">
          <a:xfrm>
            <a:off x="530352" y="2057400"/>
            <a:ext cx="7918704" cy="1188720"/>
          </a:xfrm>
          <a:prstGeom prst="rect">
            <a:avLst/>
          </a:prstGeom>
          <a:solidFill>
            <a:srgbClr val="FFFFFF"/>
          </a:solidFill>
          <a:ln w="76200" cap="flat" cmpd="sng" algn="ctr">
            <a:solidFill>
              <a:srgbClr val="CCECF8"/>
            </a:solidFill>
            <a:prstDash val="solid"/>
            <a:miter lim="800000"/>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2" name="Rectangle 5">
            <a:extLst>
              <a:ext uri="{FF2B5EF4-FFF2-40B4-BE49-F238E27FC236}">
                <a16:creationId xmlns:a16="http://schemas.microsoft.com/office/drawing/2014/main" id="{93353EF1-45DB-4B3B-8928-02362054B469}"/>
              </a:ext>
            </a:extLst>
          </p:cNvPr>
          <p:cNvSpPr/>
          <p:nvPr/>
        </p:nvSpPr>
        <p:spPr bwMode="auto">
          <a:xfrm>
            <a:off x="534077" y="2060892"/>
            <a:ext cx="7922536" cy="1410728"/>
          </a:xfrm>
          <a:custGeom>
            <a:avLst/>
            <a:gdLst>
              <a:gd name="connsiteX0" fmla="*/ 0 w 7922536"/>
              <a:gd name="connsiteY0" fmla="*/ 0 h 1188720"/>
              <a:gd name="connsiteX1" fmla="*/ 7922536 w 7922536"/>
              <a:gd name="connsiteY1" fmla="*/ 0 h 1188720"/>
              <a:gd name="connsiteX2" fmla="*/ 7922536 w 7922536"/>
              <a:gd name="connsiteY2" fmla="*/ 1188720 h 1188720"/>
              <a:gd name="connsiteX3" fmla="*/ 0 w 7922536"/>
              <a:gd name="connsiteY3" fmla="*/ 1188720 h 1188720"/>
              <a:gd name="connsiteX4" fmla="*/ 0 w 7922536"/>
              <a:gd name="connsiteY4" fmla="*/ 0 h 1188720"/>
              <a:gd name="connsiteX0" fmla="*/ 0 w 7922536"/>
              <a:gd name="connsiteY0" fmla="*/ 0 h 1188720"/>
              <a:gd name="connsiteX1" fmla="*/ 7922536 w 7922536"/>
              <a:gd name="connsiteY1" fmla="*/ 0 h 1188720"/>
              <a:gd name="connsiteX2" fmla="*/ 7922536 w 7922536"/>
              <a:gd name="connsiteY2" fmla="*/ 1188720 h 1188720"/>
              <a:gd name="connsiteX3" fmla="*/ 798777 w 7922536"/>
              <a:gd name="connsiteY3" fmla="*/ 1178254 h 1188720"/>
              <a:gd name="connsiteX4" fmla="*/ 0 w 7922536"/>
              <a:gd name="connsiteY4" fmla="*/ 1188720 h 1188720"/>
              <a:gd name="connsiteX5" fmla="*/ 0 w 7922536"/>
              <a:gd name="connsiteY5" fmla="*/ 0 h 1188720"/>
              <a:gd name="connsiteX0" fmla="*/ 0 w 7922536"/>
              <a:gd name="connsiteY0" fmla="*/ 0 h 1188720"/>
              <a:gd name="connsiteX1" fmla="*/ 7922536 w 7922536"/>
              <a:gd name="connsiteY1" fmla="*/ 0 h 1188720"/>
              <a:gd name="connsiteX2" fmla="*/ 7922536 w 7922536"/>
              <a:gd name="connsiteY2" fmla="*/ 1188720 h 1188720"/>
              <a:gd name="connsiteX3" fmla="*/ 938262 w 7922536"/>
              <a:gd name="connsiteY3" fmla="*/ 1162755 h 1188720"/>
              <a:gd name="connsiteX4" fmla="*/ 798777 w 7922536"/>
              <a:gd name="connsiteY4" fmla="*/ 1178254 h 1188720"/>
              <a:gd name="connsiteX5" fmla="*/ 0 w 7922536"/>
              <a:gd name="connsiteY5" fmla="*/ 1188720 h 1188720"/>
              <a:gd name="connsiteX6" fmla="*/ 0 w 7922536"/>
              <a:gd name="connsiteY6" fmla="*/ 0 h 1188720"/>
              <a:gd name="connsiteX0" fmla="*/ 0 w 7922536"/>
              <a:gd name="connsiteY0" fmla="*/ 0 h 1188720"/>
              <a:gd name="connsiteX1" fmla="*/ 7922536 w 7922536"/>
              <a:gd name="connsiteY1" fmla="*/ 0 h 1188720"/>
              <a:gd name="connsiteX2" fmla="*/ 7922536 w 7922536"/>
              <a:gd name="connsiteY2" fmla="*/ 1188720 h 1188720"/>
              <a:gd name="connsiteX3" fmla="*/ 1170737 w 7922536"/>
              <a:gd name="connsiteY3" fmla="*/ 1178254 h 1188720"/>
              <a:gd name="connsiteX4" fmla="*/ 938262 w 7922536"/>
              <a:gd name="connsiteY4" fmla="*/ 1162755 h 1188720"/>
              <a:gd name="connsiteX5" fmla="*/ 798777 w 7922536"/>
              <a:gd name="connsiteY5" fmla="*/ 1178254 h 1188720"/>
              <a:gd name="connsiteX6" fmla="*/ 0 w 7922536"/>
              <a:gd name="connsiteY6" fmla="*/ 1188720 h 1188720"/>
              <a:gd name="connsiteX7" fmla="*/ 0 w 7922536"/>
              <a:gd name="connsiteY7" fmla="*/ 0 h 1188720"/>
              <a:gd name="connsiteX0" fmla="*/ 0 w 7922536"/>
              <a:gd name="connsiteY0" fmla="*/ 0 h 1410728"/>
              <a:gd name="connsiteX1" fmla="*/ 7922536 w 7922536"/>
              <a:gd name="connsiteY1" fmla="*/ 0 h 1410728"/>
              <a:gd name="connsiteX2" fmla="*/ 7922536 w 7922536"/>
              <a:gd name="connsiteY2" fmla="*/ 1188720 h 1410728"/>
              <a:gd name="connsiteX3" fmla="*/ 1170737 w 7922536"/>
              <a:gd name="connsiteY3" fmla="*/ 1178254 h 1410728"/>
              <a:gd name="connsiteX4" fmla="*/ 984757 w 7922536"/>
              <a:gd name="connsiteY4" fmla="*/ 1410728 h 1410728"/>
              <a:gd name="connsiteX5" fmla="*/ 798777 w 7922536"/>
              <a:gd name="connsiteY5" fmla="*/ 1178254 h 1410728"/>
              <a:gd name="connsiteX6" fmla="*/ 0 w 7922536"/>
              <a:gd name="connsiteY6" fmla="*/ 1188720 h 1410728"/>
              <a:gd name="connsiteX7" fmla="*/ 0 w 7922536"/>
              <a:gd name="connsiteY7" fmla="*/ 0 h 1410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2536" h="1410728">
                <a:moveTo>
                  <a:pt x="0" y="0"/>
                </a:moveTo>
                <a:lnTo>
                  <a:pt x="7922536" y="0"/>
                </a:lnTo>
                <a:lnTo>
                  <a:pt x="7922536" y="1188720"/>
                </a:lnTo>
                <a:lnTo>
                  <a:pt x="1170737" y="1178254"/>
                </a:lnTo>
                <a:lnTo>
                  <a:pt x="984757" y="1410728"/>
                </a:lnTo>
                <a:lnTo>
                  <a:pt x="798777" y="1178254"/>
                </a:lnTo>
                <a:lnTo>
                  <a:pt x="0" y="1188720"/>
                </a:lnTo>
                <a:lnTo>
                  <a:pt x="0" y="0"/>
                </a:lnTo>
                <a:close/>
              </a:path>
            </a:pathLst>
          </a:custGeom>
          <a:solidFill>
            <a:srgbClr val="FFFFFF"/>
          </a:solidFill>
          <a:ln w="76200" cap="flat" cmpd="sng" algn="ctr">
            <a:solidFill>
              <a:srgbClr val="CCECF8"/>
            </a:solidFill>
            <a:prstDash val="solid"/>
            <a:miter lim="800000"/>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3" name="Rectangle 22">
            <a:extLst>
              <a:ext uri="{FF2B5EF4-FFF2-40B4-BE49-F238E27FC236}">
                <a16:creationId xmlns:a16="http://schemas.microsoft.com/office/drawing/2014/main" id="{4290792B-6B3D-4704-A99B-030F54FADF81}"/>
              </a:ext>
            </a:extLst>
          </p:cNvPr>
          <p:cNvSpPr/>
          <p:nvPr/>
        </p:nvSpPr>
        <p:spPr>
          <a:xfrm>
            <a:off x="1212805" y="3699717"/>
            <a:ext cx="6821217" cy="677108"/>
          </a:xfrm>
          <a:prstGeom prst="rect">
            <a:avLst/>
          </a:prstGeom>
        </p:spPr>
        <p:txBody>
          <a:bodyPr wrap="square">
            <a:spAutoFit/>
          </a:bodyPr>
          <a:lstStyle/>
          <a:p>
            <a:pPr marL="173037" marR="0" lvl="1"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5598"/>
                </a:solidFill>
                <a:effectLst/>
                <a:uLnTx/>
                <a:uFillTx/>
              </a:rPr>
              <a:t>ANSWER</a:t>
            </a:r>
          </a:p>
          <a:p>
            <a:pPr marL="173037" marR="0" lvl="1"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005598"/>
                </a:solidFill>
                <a:effectLst/>
                <a:uLnTx/>
                <a:uFillTx/>
              </a:rPr>
              <a:t>False</a:t>
            </a:r>
          </a:p>
        </p:txBody>
      </p:sp>
      <p:grpSp>
        <p:nvGrpSpPr>
          <p:cNvPr id="24" name="Group 23">
            <a:extLst>
              <a:ext uri="{FF2B5EF4-FFF2-40B4-BE49-F238E27FC236}">
                <a16:creationId xmlns:a16="http://schemas.microsoft.com/office/drawing/2014/main" id="{6AFD195D-71B5-404D-8685-2BF2ED83F543}"/>
              </a:ext>
            </a:extLst>
          </p:cNvPr>
          <p:cNvGrpSpPr/>
          <p:nvPr/>
        </p:nvGrpSpPr>
        <p:grpSpPr>
          <a:xfrm>
            <a:off x="661256" y="2189817"/>
            <a:ext cx="7225582" cy="923330"/>
            <a:chOff x="656364" y="4929525"/>
            <a:chExt cx="7225582" cy="923330"/>
          </a:xfrm>
        </p:grpSpPr>
        <p:grpSp>
          <p:nvGrpSpPr>
            <p:cNvPr id="25" name="Group 24">
              <a:extLst>
                <a:ext uri="{FF2B5EF4-FFF2-40B4-BE49-F238E27FC236}">
                  <a16:creationId xmlns:a16="http://schemas.microsoft.com/office/drawing/2014/main" id="{6791A539-6119-41F3-AE09-D59633C2E812}"/>
                </a:ext>
              </a:extLst>
            </p:cNvPr>
            <p:cNvGrpSpPr/>
            <p:nvPr/>
          </p:nvGrpSpPr>
          <p:grpSpPr>
            <a:xfrm>
              <a:off x="656364" y="4929525"/>
              <a:ext cx="598883" cy="923330"/>
              <a:chOff x="696512" y="4693623"/>
              <a:chExt cx="598883" cy="923330"/>
            </a:xfrm>
          </p:grpSpPr>
          <p:sp>
            <p:nvSpPr>
              <p:cNvPr id="27" name="TextBox 26">
                <a:extLst>
                  <a:ext uri="{FF2B5EF4-FFF2-40B4-BE49-F238E27FC236}">
                    <a16:creationId xmlns:a16="http://schemas.microsoft.com/office/drawing/2014/main" id="{103E3CEE-A149-4C08-B567-D8039E8D7144}"/>
                  </a:ext>
                </a:extLst>
              </p:cNvPr>
              <p:cNvSpPr txBox="1"/>
              <p:nvPr/>
            </p:nvSpPr>
            <p:spPr>
              <a:xfrm>
                <a:off x="696512" y="4693623"/>
                <a:ext cx="569387" cy="92333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srgbClr val="00A0DC"/>
                    </a:solidFill>
                    <a:effectLst/>
                    <a:uLnTx/>
                    <a:uFillTx/>
                  </a:rPr>
                  <a:t>3</a:t>
                </a:r>
              </a:p>
            </p:txBody>
          </p:sp>
          <p:sp>
            <p:nvSpPr>
              <p:cNvPr id="28" name="Left Bracket 27" hidden="1">
                <a:extLst>
                  <a:ext uri="{FF2B5EF4-FFF2-40B4-BE49-F238E27FC236}">
                    <a16:creationId xmlns:a16="http://schemas.microsoft.com/office/drawing/2014/main" id="{2155EA1B-5790-4B37-B6E4-67AB51B52543}"/>
                  </a:ext>
                </a:extLst>
              </p:cNvPr>
              <p:cNvSpPr/>
              <p:nvPr/>
            </p:nvSpPr>
            <p:spPr>
              <a:xfrm rot="10800000">
                <a:off x="1142999" y="4800600"/>
                <a:ext cx="152396" cy="742950"/>
              </a:xfrm>
              <a:prstGeom prst="leftBracket">
                <a:avLst>
                  <a:gd name="adj" fmla="val 0"/>
                </a:avLst>
              </a:prstGeom>
              <a:noFill/>
              <a:ln w="57150" cap="flat" cmpd="sng" algn="ctr">
                <a:solidFill>
                  <a:srgbClr val="00559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w="38100">
                    <a:solidFill>
                      <a:srgbClr val="000000"/>
                    </a:solidFill>
                  </a:ln>
                  <a:solidFill>
                    <a:srgbClr val="000000"/>
                  </a:solidFill>
                  <a:effectLst/>
                  <a:uLnTx/>
                  <a:uFillTx/>
                  <a:latin typeface="Arial"/>
                  <a:ea typeface="+mn-ea"/>
                  <a:cs typeface="+mn-cs"/>
                </a:endParaRPr>
              </a:p>
            </p:txBody>
          </p:sp>
        </p:grpSp>
        <p:sp>
          <p:nvSpPr>
            <p:cNvPr id="26" name="Rectangle 25">
              <a:extLst>
                <a:ext uri="{FF2B5EF4-FFF2-40B4-BE49-F238E27FC236}">
                  <a16:creationId xmlns:a16="http://schemas.microsoft.com/office/drawing/2014/main" id="{6760FD91-5DB3-407F-B426-353380242073}"/>
                </a:ext>
              </a:extLst>
            </p:cNvPr>
            <p:cNvSpPr/>
            <p:nvPr/>
          </p:nvSpPr>
          <p:spPr>
            <a:xfrm>
              <a:off x="1492202" y="5230540"/>
              <a:ext cx="6389744" cy="338554"/>
            </a:xfrm>
            <a:prstGeom prst="rect">
              <a:avLst/>
            </a:prstGeom>
          </p:spPr>
          <p:txBody>
            <a:bodyPr wrap="square" lIns="0" tIns="0" rIns="0" bIns="0">
              <a:spAutoFit/>
            </a:bodyPr>
            <a:lstStyle/>
            <a:p>
              <a:pPr marL="0" marR="0" lvl="0" indent="0" defTabSz="914400" eaLnBrk="1" fontAlgn="auto" latinLnBrk="0" hangingPunct="1">
                <a:lnSpc>
                  <a:spcPct val="100000"/>
                </a:lnSpc>
                <a:spcBef>
                  <a:spcPts val="0"/>
                </a:spcBef>
                <a:spcAft>
                  <a:spcPts val="1200"/>
                </a:spcAft>
                <a:buClrTx/>
                <a:buSzPct val="100000"/>
                <a:buFontTx/>
                <a:buNone/>
                <a:tabLst>
                  <a:tab pos="339725" algn="l"/>
                </a:tabLst>
                <a:defRPr/>
              </a:pPr>
              <a:r>
                <a:rPr kumimoji="0" lang="en-US" sz="2200" b="0" i="0" u="none" strike="noStrike" kern="0" cap="none" spc="0" normalizeH="0" baseline="0" noProof="0" dirty="0">
                  <a:ln>
                    <a:noFill/>
                  </a:ln>
                  <a:solidFill>
                    <a:srgbClr val="000000">
                      <a:lumMod val="65000"/>
                      <a:lumOff val="35000"/>
                    </a:srgbClr>
                  </a:solidFill>
                  <a:effectLst/>
                  <a:uLnTx/>
                  <a:uFillTx/>
                </a:rPr>
                <a:t>All retirement expenses are the same.</a:t>
              </a:r>
            </a:p>
          </p:txBody>
        </p:sp>
      </p:grpSp>
      <p:cxnSp>
        <p:nvCxnSpPr>
          <p:cNvPr id="29" name="Straight Connector 28">
            <a:extLst>
              <a:ext uri="{FF2B5EF4-FFF2-40B4-BE49-F238E27FC236}">
                <a16:creationId xmlns:a16="http://schemas.microsoft.com/office/drawing/2014/main" id="{166C8516-0310-4BC5-AD90-EFA56101FDE9}"/>
              </a:ext>
            </a:extLst>
          </p:cNvPr>
          <p:cNvCxnSpPr/>
          <p:nvPr/>
        </p:nvCxnSpPr>
        <p:spPr>
          <a:xfrm>
            <a:off x="1208868" y="2273085"/>
            <a:ext cx="0" cy="795579"/>
          </a:xfrm>
          <a:prstGeom prst="line">
            <a:avLst/>
          </a:prstGeom>
          <a:noFill/>
          <a:ln w="19050" cap="flat" cmpd="sng" algn="ctr">
            <a:solidFill>
              <a:srgbClr val="00A0DC"/>
            </a:solidFill>
            <a:prstDash val="solid"/>
          </a:ln>
          <a:effectLst/>
        </p:spPr>
      </p:cxnSp>
    </p:spTree>
    <p:extLst>
      <p:ext uri="{BB962C8B-B14F-4D97-AF65-F5344CB8AC3E}">
        <p14:creationId xmlns:p14="http://schemas.microsoft.com/office/powerpoint/2010/main" val="211986699"/>
      </p:ext>
    </p:extLst>
  </p:cSld>
  <p:clrMapOvr>
    <a:masterClrMapping/>
  </p:clrMapOvr>
  <mc:AlternateContent xmlns:mc="http://schemas.openxmlformats.org/markup-compatibility/2006" xmlns:p14="http://schemas.microsoft.com/office/powerpoint/2010/main">
    <mc:Choice Requires="p14">
      <p:transition spd="slow" p14:dur="1300">
        <p14:pan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p:tgtEl>
                                          <p:spTgt spid="23"/>
                                        </p:tgtEl>
                                        <p:attrNameLst>
                                          <p:attrName>ppt_y</p:attrName>
                                        </p:attrNameLst>
                                      </p:cBhvr>
                                      <p:tavLst>
                                        <p:tav tm="0">
                                          <p:val>
                                            <p:strVal val="#ppt_y-#ppt_h*1.125000"/>
                                          </p:val>
                                        </p:tav>
                                        <p:tav tm="100000">
                                          <p:val>
                                            <p:strVal val="#ppt_y"/>
                                          </p:val>
                                        </p:tav>
                                      </p:tavLst>
                                    </p:anim>
                                    <p:animEffect transition="in" filter="wipe(down)">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AE872B-A436-4E5A-9198-61D33181B860}"/>
              </a:ext>
            </a:extLst>
          </p:cNvPr>
          <p:cNvSpPr>
            <a:spLocks noGrp="1"/>
          </p:cNvSpPr>
          <p:nvPr>
            <p:ph type="body" sz="quarter" idx="26"/>
          </p:nvPr>
        </p:nvSpPr>
        <p:spPr>
          <a:xfrm>
            <a:off x="274320" y="6338352"/>
            <a:ext cx="8595360" cy="153888"/>
          </a:xfrm>
        </p:spPr>
        <p:txBody>
          <a:bodyPr/>
          <a:lstStyle/>
          <a:p>
            <a:endParaRPr lang="en-US" dirty="0">
              <a:ea typeface="ヒラギノ角ゴ Pro W3" pitchFamily="37" charset="-128"/>
            </a:endParaRPr>
          </a:p>
        </p:txBody>
      </p:sp>
      <p:sp>
        <p:nvSpPr>
          <p:cNvPr id="4" name="Slide Number Placeholder 3">
            <a:extLst>
              <a:ext uri="{FF2B5EF4-FFF2-40B4-BE49-F238E27FC236}">
                <a16:creationId xmlns:a16="http://schemas.microsoft.com/office/drawing/2014/main" id="{18CDEAD0-1DD9-41F0-93A8-25282D850869}"/>
              </a:ext>
            </a:extLst>
          </p:cNvPr>
          <p:cNvSpPr>
            <a:spLocks noGrp="1"/>
          </p:cNvSpPr>
          <p:nvPr>
            <p:ph type="sldNum" sz="quarter" idx="10"/>
          </p:nvPr>
        </p:nvSpPr>
        <p:spPr/>
        <p:txBody>
          <a:bodyPr/>
          <a:lstStyle/>
          <a:p>
            <a:fld id="{8DEE4CCE-E124-4EEF-808B-DF88997C2318}" type="slidenum">
              <a:rPr lang="en-US" smtClean="0"/>
              <a:t>66</a:t>
            </a:fld>
            <a:endParaRPr lang="en-US" dirty="0"/>
          </a:p>
        </p:txBody>
      </p:sp>
      <p:sp>
        <p:nvSpPr>
          <p:cNvPr id="5" name="Title 4">
            <a:extLst>
              <a:ext uri="{FF2B5EF4-FFF2-40B4-BE49-F238E27FC236}">
                <a16:creationId xmlns:a16="http://schemas.microsoft.com/office/drawing/2014/main" id="{A9316648-E54B-4520-9BAE-0BAA56550FE6}"/>
              </a:ext>
            </a:extLst>
          </p:cNvPr>
          <p:cNvSpPr>
            <a:spLocks noGrp="1"/>
          </p:cNvSpPr>
          <p:nvPr>
            <p:ph type="title"/>
          </p:nvPr>
        </p:nvSpPr>
        <p:spPr/>
        <p:txBody>
          <a:bodyPr/>
          <a:lstStyle/>
          <a:p>
            <a:r>
              <a:rPr kumimoji="1" lang="en-US" dirty="0">
                <a:solidFill>
                  <a:srgbClr val="005598"/>
                </a:solidFill>
                <a:ea typeface="Geneva" pitchFamily="80" charset="-128"/>
                <a:cs typeface="Geneva" pitchFamily="80" charset="-128"/>
              </a:rPr>
              <a:t>Retirement Income Pop Quiz</a:t>
            </a:r>
            <a:br>
              <a:rPr kumimoji="1" lang="en-US" dirty="0">
                <a:solidFill>
                  <a:srgbClr val="005598"/>
                </a:solidFill>
                <a:ea typeface="Geneva" pitchFamily="80" charset="-128"/>
                <a:cs typeface="Geneva" pitchFamily="80" charset="-128"/>
              </a:rPr>
            </a:br>
            <a:endParaRPr lang="en-US" dirty="0"/>
          </a:p>
        </p:txBody>
      </p:sp>
      <p:sp>
        <p:nvSpPr>
          <p:cNvPr id="14" name="Rectangle 13">
            <a:extLst>
              <a:ext uri="{FF2B5EF4-FFF2-40B4-BE49-F238E27FC236}">
                <a16:creationId xmlns:a16="http://schemas.microsoft.com/office/drawing/2014/main" id="{6836951F-A980-471F-8558-EC9F87E85D72}"/>
              </a:ext>
            </a:extLst>
          </p:cNvPr>
          <p:cNvSpPr/>
          <p:nvPr/>
        </p:nvSpPr>
        <p:spPr bwMode="auto">
          <a:xfrm>
            <a:off x="530352" y="2057400"/>
            <a:ext cx="7918704" cy="1188720"/>
          </a:xfrm>
          <a:prstGeom prst="rect">
            <a:avLst/>
          </a:prstGeom>
          <a:solidFill>
            <a:srgbClr val="FFFFFF"/>
          </a:solidFill>
          <a:ln w="76200" cap="flat" cmpd="sng" algn="ctr">
            <a:solidFill>
              <a:srgbClr val="CCECF8"/>
            </a:solidFill>
            <a:prstDash val="solid"/>
            <a:miter lim="800000"/>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5" name="Rectangle 5">
            <a:extLst>
              <a:ext uri="{FF2B5EF4-FFF2-40B4-BE49-F238E27FC236}">
                <a16:creationId xmlns:a16="http://schemas.microsoft.com/office/drawing/2014/main" id="{0798697E-2DDF-408C-8A0A-2F2CC609F637}"/>
              </a:ext>
            </a:extLst>
          </p:cNvPr>
          <p:cNvSpPr/>
          <p:nvPr/>
        </p:nvSpPr>
        <p:spPr bwMode="auto">
          <a:xfrm>
            <a:off x="534077" y="2060892"/>
            <a:ext cx="7922536" cy="1410728"/>
          </a:xfrm>
          <a:custGeom>
            <a:avLst/>
            <a:gdLst>
              <a:gd name="connsiteX0" fmla="*/ 0 w 7922536"/>
              <a:gd name="connsiteY0" fmla="*/ 0 h 1188720"/>
              <a:gd name="connsiteX1" fmla="*/ 7922536 w 7922536"/>
              <a:gd name="connsiteY1" fmla="*/ 0 h 1188720"/>
              <a:gd name="connsiteX2" fmla="*/ 7922536 w 7922536"/>
              <a:gd name="connsiteY2" fmla="*/ 1188720 h 1188720"/>
              <a:gd name="connsiteX3" fmla="*/ 0 w 7922536"/>
              <a:gd name="connsiteY3" fmla="*/ 1188720 h 1188720"/>
              <a:gd name="connsiteX4" fmla="*/ 0 w 7922536"/>
              <a:gd name="connsiteY4" fmla="*/ 0 h 1188720"/>
              <a:gd name="connsiteX0" fmla="*/ 0 w 7922536"/>
              <a:gd name="connsiteY0" fmla="*/ 0 h 1188720"/>
              <a:gd name="connsiteX1" fmla="*/ 7922536 w 7922536"/>
              <a:gd name="connsiteY1" fmla="*/ 0 h 1188720"/>
              <a:gd name="connsiteX2" fmla="*/ 7922536 w 7922536"/>
              <a:gd name="connsiteY2" fmla="*/ 1188720 h 1188720"/>
              <a:gd name="connsiteX3" fmla="*/ 798777 w 7922536"/>
              <a:gd name="connsiteY3" fmla="*/ 1178254 h 1188720"/>
              <a:gd name="connsiteX4" fmla="*/ 0 w 7922536"/>
              <a:gd name="connsiteY4" fmla="*/ 1188720 h 1188720"/>
              <a:gd name="connsiteX5" fmla="*/ 0 w 7922536"/>
              <a:gd name="connsiteY5" fmla="*/ 0 h 1188720"/>
              <a:gd name="connsiteX0" fmla="*/ 0 w 7922536"/>
              <a:gd name="connsiteY0" fmla="*/ 0 h 1188720"/>
              <a:gd name="connsiteX1" fmla="*/ 7922536 w 7922536"/>
              <a:gd name="connsiteY1" fmla="*/ 0 h 1188720"/>
              <a:gd name="connsiteX2" fmla="*/ 7922536 w 7922536"/>
              <a:gd name="connsiteY2" fmla="*/ 1188720 h 1188720"/>
              <a:gd name="connsiteX3" fmla="*/ 938262 w 7922536"/>
              <a:gd name="connsiteY3" fmla="*/ 1162755 h 1188720"/>
              <a:gd name="connsiteX4" fmla="*/ 798777 w 7922536"/>
              <a:gd name="connsiteY4" fmla="*/ 1178254 h 1188720"/>
              <a:gd name="connsiteX5" fmla="*/ 0 w 7922536"/>
              <a:gd name="connsiteY5" fmla="*/ 1188720 h 1188720"/>
              <a:gd name="connsiteX6" fmla="*/ 0 w 7922536"/>
              <a:gd name="connsiteY6" fmla="*/ 0 h 1188720"/>
              <a:gd name="connsiteX0" fmla="*/ 0 w 7922536"/>
              <a:gd name="connsiteY0" fmla="*/ 0 h 1188720"/>
              <a:gd name="connsiteX1" fmla="*/ 7922536 w 7922536"/>
              <a:gd name="connsiteY1" fmla="*/ 0 h 1188720"/>
              <a:gd name="connsiteX2" fmla="*/ 7922536 w 7922536"/>
              <a:gd name="connsiteY2" fmla="*/ 1188720 h 1188720"/>
              <a:gd name="connsiteX3" fmla="*/ 1170737 w 7922536"/>
              <a:gd name="connsiteY3" fmla="*/ 1178254 h 1188720"/>
              <a:gd name="connsiteX4" fmla="*/ 938262 w 7922536"/>
              <a:gd name="connsiteY4" fmla="*/ 1162755 h 1188720"/>
              <a:gd name="connsiteX5" fmla="*/ 798777 w 7922536"/>
              <a:gd name="connsiteY5" fmla="*/ 1178254 h 1188720"/>
              <a:gd name="connsiteX6" fmla="*/ 0 w 7922536"/>
              <a:gd name="connsiteY6" fmla="*/ 1188720 h 1188720"/>
              <a:gd name="connsiteX7" fmla="*/ 0 w 7922536"/>
              <a:gd name="connsiteY7" fmla="*/ 0 h 1188720"/>
              <a:gd name="connsiteX0" fmla="*/ 0 w 7922536"/>
              <a:gd name="connsiteY0" fmla="*/ 0 h 1410728"/>
              <a:gd name="connsiteX1" fmla="*/ 7922536 w 7922536"/>
              <a:gd name="connsiteY1" fmla="*/ 0 h 1410728"/>
              <a:gd name="connsiteX2" fmla="*/ 7922536 w 7922536"/>
              <a:gd name="connsiteY2" fmla="*/ 1188720 h 1410728"/>
              <a:gd name="connsiteX3" fmla="*/ 1170737 w 7922536"/>
              <a:gd name="connsiteY3" fmla="*/ 1178254 h 1410728"/>
              <a:gd name="connsiteX4" fmla="*/ 984757 w 7922536"/>
              <a:gd name="connsiteY4" fmla="*/ 1410728 h 1410728"/>
              <a:gd name="connsiteX5" fmla="*/ 798777 w 7922536"/>
              <a:gd name="connsiteY5" fmla="*/ 1178254 h 1410728"/>
              <a:gd name="connsiteX6" fmla="*/ 0 w 7922536"/>
              <a:gd name="connsiteY6" fmla="*/ 1188720 h 1410728"/>
              <a:gd name="connsiteX7" fmla="*/ 0 w 7922536"/>
              <a:gd name="connsiteY7" fmla="*/ 0 h 1410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2536" h="1410728">
                <a:moveTo>
                  <a:pt x="0" y="0"/>
                </a:moveTo>
                <a:lnTo>
                  <a:pt x="7922536" y="0"/>
                </a:lnTo>
                <a:lnTo>
                  <a:pt x="7922536" y="1188720"/>
                </a:lnTo>
                <a:lnTo>
                  <a:pt x="1170737" y="1178254"/>
                </a:lnTo>
                <a:lnTo>
                  <a:pt x="984757" y="1410728"/>
                </a:lnTo>
                <a:lnTo>
                  <a:pt x="798777" y="1178254"/>
                </a:lnTo>
                <a:lnTo>
                  <a:pt x="0" y="1188720"/>
                </a:lnTo>
                <a:lnTo>
                  <a:pt x="0" y="0"/>
                </a:lnTo>
                <a:close/>
              </a:path>
            </a:pathLst>
          </a:custGeom>
          <a:solidFill>
            <a:srgbClr val="FFFFFF"/>
          </a:solidFill>
          <a:ln w="76200" cap="flat" cmpd="sng" algn="ctr">
            <a:solidFill>
              <a:srgbClr val="CCECF8"/>
            </a:solidFill>
            <a:prstDash val="solid"/>
            <a:miter lim="800000"/>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6" name="Rectangle 15">
            <a:extLst>
              <a:ext uri="{FF2B5EF4-FFF2-40B4-BE49-F238E27FC236}">
                <a16:creationId xmlns:a16="http://schemas.microsoft.com/office/drawing/2014/main" id="{329D1879-17E2-4CEA-AD57-B8ED0EA77AB1}"/>
              </a:ext>
            </a:extLst>
          </p:cNvPr>
          <p:cNvSpPr/>
          <p:nvPr/>
        </p:nvSpPr>
        <p:spPr>
          <a:xfrm>
            <a:off x="1215596" y="3695949"/>
            <a:ext cx="6358940" cy="1015663"/>
          </a:xfrm>
          <a:prstGeom prst="rect">
            <a:avLst/>
          </a:prstGeom>
        </p:spPr>
        <p:txBody>
          <a:bodyPr wrap="square">
            <a:spAutoFit/>
          </a:bodyPr>
          <a:lstStyle/>
          <a:p>
            <a:pPr marL="173037" marR="0" lvl="1"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5598"/>
                </a:solidFill>
                <a:effectLst/>
                <a:uLnTx/>
                <a:uFillTx/>
              </a:rPr>
              <a:t>ANSWER</a:t>
            </a:r>
          </a:p>
          <a:p>
            <a:pPr marL="173037" marR="0" lvl="1"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005598"/>
                </a:solidFill>
                <a:effectLst/>
                <a:uLnTx/>
                <a:uFillTx/>
              </a:rPr>
              <a:t>Generally between 2%</a:t>
            </a:r>
            <a:r>
              <a:rPr lang="pl-PL" sz="2200" kern="0" noProof="0" dirty="0">
                <a:solidFill>
                  <a:srgbClr val="005598"/>
                </a:solidFill>
              </a:rPr>
              <a:t>–</a:t>
            </a:r>
            <a:r>
              <a:rPr kumimoji="0" lang="en-US" sz="2200" b="0" i="0" u="none" strike="noStrike" kern="0" cap="none" spc="0" normalizeH="0" baseline="0" noProof="0" dirty="0">
                <a:ln>
                  <a:noFill/>
                </a:ln>
                <a:solidFill>
                  <a:srgbClr val="005598"/>
                </a:solidFill>
                <a:effectLst/>
                <a:uLnTx/>
                <a:uFillTx/>
              </a:rPr>
              <a:t>6% annually based on length of retirement and other factors.</a:t>
            </a:r>
          </a:p>
        </p:txBody>
      </p:sp>
      <p:grpSp>
        <p:nvGrpSpPr>
          <p:cNvPr id="17" name="Group 16">
            <a:extLst>
              <a:ext uri="{FF2B5EF4-FFF2-40B4-BE49-F238E27FC236}">
                <a16:creationId xmlns:a16="http://schemas.microsoft.com/office/drawing/2014/main" id="{3D54B782-C0EC-4FDB-8C7E-468B1D4CBF74}"/>
              </a:ext>
            </a:extLst>
          </p:cNvPr>
          <p:cNvGrpSpPr/>
          <p:nvPr/>
        </p:nvGrpSpPr>
        <p:grpSpPr>
          <a:xfrm>
            <a:off x="660136" y="2143929"/>
            <a:ext cx="7436942" cy="1015663"/>
            <a:chOff x="678416" y="5190193"/>
            <a:chExt cx="7436942" cy="1015663"/>
          </a:xfrm>
        </p:grpSpPr>
        <p:grpSp>
          <p:nvGrpSpPr>
            <p:cNvPr id="18" name="Group 17">
              <a:extLst>
                <a:ext uri="{FF2B5EF4-FFF2-40B4-BE49-F238E27FC236}">
                  <a16:creationId xmlns:a16="http://schemas.microsoft.com/office/drawing/2014/main" id="{BDA4C4DF-D69B-4AC5-8BD0-0CF4FA1189E6}"/>
                </a:ext>
              </a:extLst>
            </p:cNvPr>
            <p:cNvGrpSpPr/>
            <p:nvPr/>
          </p:nvGrpSpPr>
          <p:grpSpPr>
            <a:xfrm>
              <a:off x="678416" y="5209243"/>
              <a:ext cx="598883" cy="923330"/>
              <a:chOff x="696512" y="4665048"/>
              <a:chExt cx="598883" cy="923330"/>
            </a:xfrm>
          </p:grpSpPr>
          <p:sp>
            <p:nvSpPr>
              <p:cNvPr id="20" name="TextBox 19">
                <a:extLst>
                  <a:ext uri="{FF2B5EF4-FFF2-40B4-BE49-F238E27FC236}">
                    <a16:creationId xmlns:a16="http://schemas.microsoft.com/office/drawing/2014/main" id="{09917C25-FAE0-4309-BA8B-435E4A16EFA0}"/>
                  </a:ext>
                </a:extLst>
              </p:cNvPr>
              <p:cNvSpPr txBox="1"/>
              <p:nvPr/>
            </p:nvSpPr>
            <p:spPr>
              <a:xfrm>
                <a:off x="696512" y="4665048"/>
                <a:ext cx="569387" cy="92333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srgbClr val="00A0DC"/>
                    </a:solidFill>
                    <a:effectLst/>
                    <a:uLnTx/>
                    <a:uFillTx/>
                  </a:rPr>
                  <a:t>4</a:t>
                </a:r>
              </a:p>
            </p:txBody>
          </p:sp>
          <p:sp>
            <p:nvSpPr>
              <p:cNvPr id="30" name="Left Bracket 29" hidden="1">
                <a:extLst>
                  <a:ext uri="{FF2B5EF4-FFF2-40B4-BE49-F238E27FC236}">
                    <a16:creationId xmlns:a16="http://schemas.microsoft.com/office/drawing/2014/main" id="{9FAC7174-6082-4C25-AF50-ED2789D14EEB}"/>
                  </a:ext>
                </a:extLst>
              </p:cNvPr>
              <p:cNvSpPr/>
              <p:nvPr/>
            </p:nvSpPr>
            <p:spPr>
              <a:xfrm rot="10800000">
                <a:off x="1142999" y="4800600"/>
                <a:ext cx="152396" cy="742950"/>
              </a:xfrm>
              <a:prstGeom prst="leftBracket">
                <a:avLst>
                  <a:gd name="adj" fmla="val 0"/>
                </a:avLst>
              </a:prstGeom>
              <a:noFill/>
              <a:ln w="57150" cap="flat" cmpd="sng" algn="ctr">
                <a:solidFill>
                  <a:srgbClr val="00559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grpSp>
        <p:sp>
          <p:nvSpPr>
            <p:cNvPr id="19" name="Rectangle 18">
              <a:extLst>
                <a:ext uri="{FF2B5EF4-FFF2-40B4-BE49-F238E27FC236}">
                  <a16:creationId xmlns:a16="http://schemas.microsoft.com/office/drawing/2014/main" id="{4611E5EA-08D7-4B8B-A7CB-56333A8A1C05}"/>
                </a:ext>
              </a:extLst>
            </p:cNvPr>
            <p:cNvSpPr/>
            <p:nvPr/>
          </p:nvSpPr>
          <p:spPr>
            <a:xfrm>
              <a:off x="1494862" y="5190193"/>
              <a:ext cx="6620496" cy="1015663"/>
            </a:xfrm>
            <a:prstGeom prst="rect">
              <a:avLst/>
            </a:prstGeom>
          </p:spPr>
          <p:txBody>
            <a:bodyPr wrap="square" lIns="0" tIns="0" rIns="0" bIns="0">
              <a:spAutoFit/>
            </a:bodyPr>
            <a:lstStyle/>
            <a:p>
              <a:pPr marL="0" marR="0" lvl="0" indent="0" defTabSz="914400" eaLnBrk="1" fontAlgn="auto" latinLnBrk="0" hangingPunct="1">
                <a:lnSpc>
                  <a:spcPct val="100000"/>
                </a:lnSpc>
                <a:spcBef>
                  <a:spcPts val="0"/>
                </a:spcBef>
                <a:spcAft>
                  <a:spcPts val="1200"/>
                </a:spcAft>
                <a:buClrTx/>
                <a:buSzPct val="100000"/>
                <a:buFontTx/>
                <a:buNone/>
                <a:tabLst>
                  <a:tab pos="339725" algn="l"/>
                </a:tabLst>
                <a:defRPr/>
              </a:pPr>
              <a:r>
                <a:rPr kumimoji="0" lang="en-US" sz="2200" b="0" i="0" u="none" strike="noStrike" kern="0" cap="none" spc="0" normalizeH="0" baseline="0" noProof="0" dirty="0">
                  <a:ln>
                    <a:noFill/>
                  </a:ln>
                  <a:solidFill>
                    <a:srgbClr val="000000">
                      <a:lumMod val="65000"/>
                      <a:lumOff val="35000"/>
                    </a:srgbClr>
                  </a:solidFill>
                  <a:effectLst/>
                  <a:uLnTx/>
                  <a:uFillTx/>
                </a:rPr>
                <a:t>How much do you think you can potentially withdraw annually from your retirement investment portfolio to create a steady stream of income? </a:t>
              </a:r>
            </a:p>
          </p:txBody>
        </p:sp>
      </p:grpSp>
      <p:cxnSp>
        <p:nvCxnSpPr>
          <p:cNvPr id="31" name="Straight Connector 30">
            <a:extLst>
              <a:ext uri="{FF2B5EF4-FFF2-40B4-BE49-F238E27FC236}">
                <a16:creationId xmlns:a16="http://schemas.microsoft.com/office/drawing/2014/main" id="{86F260FB-958A-48D4-9D95-3A31EC227768}"/>
              </a:ext>
            </a:extLst>
          </p:cNvPr>
          <p:cNvCxnSpPr/>
          <p:nvPr/>
        </p:nvCxnSpPr>
        <p:spPr>
          <a:xfrm>
            <a:off x="1208868" y="2253971"/>
            <a:ext cx="0" cy="795579"/>
          </a:xfrm>
          <a:prstGeom prst="line">
            <a:avLst/>
          </a:prstGeom>
          <a:noFill/>
          <a:ln w="19050" cap="flat" cmpd="sng" algn="ctr">
            <a:solidFill>
              <a:srgbClr val="00A0DC"/>
            </a:solidFill>
            <a:prstDash val="solid"/>
          </a:ln>
          <a:effectLst/>
        </p:spPr>
      </p:cxnSp>
    </p:spTree>
    <p:extLst>
      <p:ext uri="{BB962C8B-B14F-4D97-AF65-F5344CB8AC3E}">
        <p14:creationId xmlns:p14="http://schemas.microsoft.com/office/powerpoint/2010/main" val="280426140"/>
      </p:ext>
    </p:extLst>
  </p:cSld>
  <p:clrMapOvr>
    <a:masterClrMapping/>
  </p:clrMapOvr>
  <mc:AlternateContent xmlns:mc="http://schemas.openxmlformats.org/markup-compatibility/2006" xmlns:p14="http://schemas.microsoft.com/office/powerpoint/2010/main">
    <mc:Choice Requires="p14">
      <p:transition spd="slow" p14:dur="1300">
        <p14:pan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p:tgtEl>
                                          <p:spTgt spid="16"/>
                                        </p:tgtEl>
                                        <p:attrNameLst>
                                          <p:attrName>ppt_y</p:attrName>
                                        </p:attrNameLst>
                                      </p:cBhvr>
                                      <p:tavLst>
                                        <p:tav tm="0">
                                          <p:val>
                                            <p:strVal val="#ppt_y-#ppt_h*1.125000"/>
                                          </p:val>
                                        </p:tav>
                                        <p:tav tm="100000">
                                          <p:val>
                                            <p:strVal val="#ppt_y"/>
                                          </p:val>
                                        </p:tav>
                                      </p:tavLst>
                                    </p:anim>
                                    <p:animEffect transition="in" filter="wipe(dow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AE872B-A436-4E5A-9198-61D33181B860}"/>
              </a:ext>
            </a:extLst>
          </p:cNvPr>
          <p:cNvSpPr>
            <a:spLocks noGrp="1"/>
          </p:cNvSpPr>
          <p:nvPr>
            <p:ph type="body" sz="quarter" idx="26"/>
          </p:nvPr>
        </p:nvSpPr>
        <p:spPr>
          <a:xfrm>
            <a:off x="274320" y="6338352"/>
            <a:ext cx="8595360" cy="153888"/>
          </a:xfrm>
        </p:spPr>
        <p:txBody>
          <a:bodyPr/>
          <a:lstStyle/>
          <a:p>
            <a:endParaRPr lang="en-US" dirty="0">
              <a:ea typeface="ヒラギノ角ゴ Pro W3" pitchFamily="37" charset="-128"/>
            </a:endParaRPr>
          </a:p>
        </p:txBody>
      </p:sp>
      <p:sp>
        <p:nvSpPr>
          <p:cNvPr id="4" name="Slide Number Placeholder 3">
            <a:extLst>
              <a:ext uri="{FF2B5EF4-FFF2-40B4-BE49-F238E27FC236}">
                <a16:creationId xmlns:a16="http://schemas.microsoft.com/office/drawing/2014/main" id="{18CDEAD0-1DD9-41F0-93A8-25282D850869}"/>
              </a:ext>
            </a:extLst>
          </p:cNvPr>
          <p:cNvSpPr>
            <a:spLocks noGrp="1"/>
          </p:cNvSpPr>
          <p:nvPr>
            <p:ph type="sldNum" sz="quarter" idx="10"/>
          </p:nvPr>
        </p:nvSpPr>
        <p:spPr/>
        <p:txBody>
          <a:bodyPr/>
          <a:lstStyle/>
          <a:p>
            <a:fld id="{8DEE4CCE-E124-4EEF-808B-DF88997C2318}" type="slidenum">
              <a:rPr lang="en-US" smtClean="0"/>
              <a:t>67</a:t>
            </a:fld>
            <a:endParaRPr lang="en-US" dirty="0"/>
          </a:p>
        </p:txBody>
      </p:sp>
      <p:sp>
        <p:nvSpPr>
          <p:cNvPr id="5" name="Title 4">
            <a:extLst>
              <a:ext uri="{FF2B5EF4-FFF2-40B4-BE49-F238E27FC236}">
                <a16:creationId xmlns:a16="http://schemas.microsoft.com/office/drawing/2014/main" id="{A9316648-E54B-4520-9BAE-0BAA56550FE6}"/>
              </a:ext>
            </a:extLst>
          </p:cNvPr>
          <p:cNvSpPr>
            <a:spLocks noGrp="1"/>
          </p:cNvSpPr>
          <p:nvPr>
            <p:ph type="title"/>
          </p:nvPr>
        </p:nvSpPr>
        <p:spPr/>
        <p:txBody>
          <a:bodyPr/>
          <a:lstStyle/>
          <a:p>
            <a:r>
              <a:rPr kumimoji="1" lang="en-US" dirty="0">
                <a:solidFill>
                  <a:srgbClr val="005598"/>
                </a:solidFill>
                <a:ea typeface="Geneva" pitchFamily="80" charset="-128"/>
                <a:cs typeface="Geneva" pitchFamily="80" charset="-128"/>
              </a:rPr>
              <a:t>Retirement Income Pop Quiz</a:t>
            </a:r>
            <a:br>
              <a:rPr kumimoji="1" lang="en-US" dirty="0">
                <a:solidFill>
                  <a:srgbClr val="005598"/>
                </a:solidFill>
                <a:ea typeface="Geneva" pitchFamily="80" charset="-128"/>
                <a:cs typeface="Geneva" pitchFamily="80" charset="-128"/>
              </a:rPr>
            </a:br>
            <a:endParaRPr lang="en-US" dirty="0"/>
          </a:p>
        </p:txBody>
      </p:sp>
      <p:sp>
        <p:nvSpPr>
          <p:cNvPr id="21" name="Rectangle 20">
            <a:extLst>
              <a:ext uri="{FF2B5EF4-FFF2-40B4-BE49-F238E27FC236}">
                <a16:creationId xmlns:a16="http://schemas.microsoft.com/office/drawing/2014/main" id="{1CA54D3C-98F1-4D27-930E-C60ACD60FCB3}"/>
              </a:ext>
            </a:extLst>
          </p:cNvPr>
          <p:cNvSpPr/>
          <p:nvPr/>
        </p:nvSpPr>
        <p:spPr bwMode="auto">
          <a:xfrm>
            <a:off x="530352" y="2057400"/>
            <a:ext cx="7918704" cy="1188720"/>
          </a:xfrm>
          <a:prstGeom prst="rect">
            <a:avLst/>
          </a:prstGeom>
          <a:solidFill>
            <a:srgbClr val="FFFFFF"/>
          </a:solidFill>
          <a:ln w="76200" cap="flat" cmpd="sng" algn="ctr">
            <a:solidFill>
              <a:srgbClr val="CCECF8"/>
            </a:solidFill>
            <a:prstDash val="solid"/>
            <a:miter lim="800000"/>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2" name="Rectangle 5">
            <a:extLst>
              <a:ext uri="{FF2B5EF4-FFF2-40B4-BE49-F238E27FC236}">
                <a16:creationId xmlns:a16="http://schemas.microsoft.com/office/drawing/2014/main" id="{595A47A5-688A-4DB2-8D71-0B5B3FBB8923}"/>
              </a:ext>
            </a:extLst>
          </p:cNvPr>
          <p:cNvSpPr/>
          <p:nvPr/>
        </p:nvSpPr>
        <p:spPr bwMode="auto">
          <a:xfrm>
            <a:off x="534077" y="2060892"/>
            <a:ext cx="7922536" cy="1410728"/>
          </a:xfrm>
          <a:custGeom>
            <a:avLst/>
            <a:gdLst>
              <a:gd name="connsiteX0" fmla="*/ 0 w 7922536"/>
              <a:gd name="connsiteY0" fmla="*/ 0 h 1188720"/>
              <a:gd name="connsiteX1" fmla="*/ 7922536 w 7922536"/>
              <a:gd name="connsiteY1" fmla="*/ 0 h 1188720"/>
              <a:gd name="connsiteX2" fmla="*/ 7922536 w 7922536"/>
              <a:gd name="connsiteY2" fmla="*/ 1188720 h 1188720"/>
              <a:gd name="connsiteX3" fmla="*/ 0 w 7922536"/>
              <a:gd name="connsiteY3" fmla="*/ 1188720 h 1188720"/>
              <a:gd name="connsiteX4" fmla="*/ 0 w 7922536"/>
              <a:gd name="connsiteY4" fmla="*/ 0 h 1188720"/>
              <a:gd name="connsiteX0" fmla="*/ 0 w 7922536"/>
              <a:gd name="connsiteY0" fmla="*/ 0 h 1188720"/>
              <a:gd name="connsiteX1" fmla="*/ 7922536 w 7922536"/>
              <a:gd name="connsiteY1" fmla="*/ 0 h 1188720"/>
              <a:gd name="connsiteX2" fmla="*/ 7922536 w 7922536"/>
              <a:gd name="connsiteY2" fmla="*/ 1188720 h 1188720"/>
              <a:gd name="connsiteX3" fmla="*/ 798777 w 7922536"/>
              <a:gd name="connsiteY3" fmla="*/ 1178254 h 1188720"/>
              <a:gd name="connsiteX4" fmla="*/ 0 w 7922536"/>
              <a:gd name="connsiteY4" fmla="*/ 1188720 h 1188720"/>
              <a:gd name="connsiteX5" fmla="*/ 0 w 7922536"/>
              <a:gd name="connsiteY5" fmla="*/ 0 h 1188720"/>
              <a:gd name="connsiteX0" fmla="*/ 0 w 7922536"/>
              <a:gd name="connsiteY0" fmla="*/ 0 h 1188720"/>
              <a:gd name="connsiteX1" fmla="*/ 7922536 w 7922536"/>
              <a:gd name="connsiteY1" fmla="*/ 0 h 1188720"/>
              <a:gd name="connsiteX2" fmla="*/ 7922536 w 7922536"/>
              <a:gd name="connsiteY2" fmla="*/ 1188720 h 1188720"/>
              <a:gd name="connsiteX3" fmla="*/ 938262 w 7922536"/>
              <a:gd name="connsiteY3" fmla="*/ 1162755 h 1188720"/>
              <a:gd name="connsiteX4" fmla="*/ 798777 w 7922536"/>
              <a:gd name="connsiteY4" fmla="*/ 1178254 h 1188720"/>
              <a:gd name="connsiteX5" fmla="*/ 0 w 7922536"/>
              <a:gd name="connsiteY5" fmla="*/ 1188720 h 1188720"/>
              <a:gd name="connsiteX6" fmla="*/ 0 w 7922536"/>
              <a:gd name="connsiteY6" fmla="*/ 0 h 1188720"/>
              <a:gd name="connsiteX0" fmla="*/ 0 w 7922536"/>
              <a:gd name="connsiteY0" fmla="*/ 0 h 1188720"/>
              <a:gd name="connsiteX1" fmla="*/ 7922536 w 7922536"/>
              <a:gd name="connsiteY1" fmla="*/ 0 h 1188720"/>
              <a:gd name="connsiteX2" fmla="*/ 7922536 w 7922536"/>
              <a:gd name="connsiteY2" fmla="*/ 1188720 h 1188720"/>
              <a:gd name="connsiteX3" fmla="*/ 1170737 w 7922536"/>
              <a:gd name="connsiteY3" fmla="*/ 1178254 h 1188720"/>
              <a:gd name="connsiteX4" fmla="*/ 938262 w 7922536"/>
              <a:gd name="connsiteY4" fmla="*/ 1162755 h 1188720"/>
              <a:gd name="connsiteX5" fmla="*/ 798777 w 7922536"/>
              <a:gd name="connsiteY5" fmla="*/ 1178254 h 1188720"/>
              <a:gd name="connsiteX6" fmla="*/ 0 w 7922536"/>
              <a:gd name="connsiteY6" fmla="*/ 1188720 h 1188720"/>
              <a:gd name="connsiteX7" fmla="*/ 0 w 7922536"/>
              <a:gd name="connsiteY7" fmla="*/ 0 h 1188720"/>
              <a:gd name="connsiteX0" fmla="*/ 0 w 7922536"/>
              <a:gd name="connsiteY0" fmla="*/ 0 h 1410728"/>
              <a:gd name="connsiteX1" fmla="*/ 7922536 w 7922536"/>
              <a:gd name="connsiteY1" fmla="*/ 0 h 1410728"/>
              <a:gd name="connsiteX2" fmla="*/ 7922536 w 7922536"/>
              <a:gd name="connsiteY2" fmla="*/ 1188720 h 1410728"/>
              <a:gd name="connsiteX3" fmla="*/ 1170737 w 7922536"/>
              <a:gd name="connsiteY3" fmla="*/ 1178254 h 1410728"/>
              <a:gd name="connsiteX4" fmla="*/ 984757 w 7922536"/>
              <a:gd name="connsiteY4" fmla="*/ 1410728 h 1410728"/>
              <a:gd name="connsiteX5" fmla="*/ 798777 w 7922536"/>
              <a:gd name="connsiteY5" fmla="*/ 1178254 h 1410728"/>
              <a:gd name="connsiteX6" fmla="*/ 0 w 7922536"/>
              <a:gd name="connsiteY6" fmla="*/ 1188720 h 1410728"/>
              <a:gd name="connsiteX7" fmla="*/ 0 w 7922536"/>
              <a:gd name="connsiteY7" fmla="*/ 0 h 1410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2536" h="1410728">
                <a:moveTo>
                  <a:pt x="0" y="0"/>
                </a:moveTo>
                <a:lnTo>
                  <a:pt x="7922536" y="0"/>
                </a:lnTo>
                <a:lnTo>
                  <a:pt x="7922536" y="1188720"/>
                </a:lnTo>
                <a:lnTo>
                  <a:pt x="1170737" y="1178254"/>
                </a:lnTo>
                <a:lnTo>
                  <a:pt x="984757" y="1410728"/>
                </a:lnTo>
                <a:lnTo>
                  <a:pt x="798777" y="1178254"/>
                </a:lnTo>
                <a:lnTo>
                  <a:pt x="0" y="1188720"/>
                </a:lnTo>
                <a:lnTo>
                  <a:pt x="0" y="0"/>
                </a:lnTo>
                <a:close/>
              </a:path>
            </a:pathLst>
          </a:custGeom>
          <a:solidFill>
            <a:srgbClr val="FFFFFF"/>
          </a:solidFill>
          <a:ln w="76200" cap="flat" cmpd="sng" algn="ctr">
            <a:solidFill>
              <a:srgbClr val="CCECF8"/>
            </a:solidFill>
            <a:prstDash val="solid"/>
            <a:miter lim="800000"/>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3" name="Rectangle 22">
            <a:extLst>
              <a:ext uri="{FF2B5EF4-FFF2-40B4-BE49-F238E27FC236}">
                <a16:creationId xmlns:a16="http://schemas.microsoft.com/office/drawing/2014/main" id="{7762FDA5-131A-4DC5-AA7F-C29100DF3E88}"/>
              </a:ext>
            </a:extLst>
          </p:cNvPr>
          <p:cNvSpPr/>
          <p:nvPr/>
        </p:nvSpPr>
        <p:spPr>
          <a:xfrm>
            <a:off x="1211506" y="3697039"/>
            <a:ext cx="6821217" cy="1015663"/>
          </a:xfrm>
          <a:prstGeom prst="rect">
            <a:avLst/>
          </a:prstGeom>
        </p:spPr>
        <p:txBody>
          <a:bodyPr wrap="square">
            <a:spAutoFit/>
          </a:bodyPr>
          <a:lstStyle/>
          <a:p>
            <a:pPr marL="173037" marR="0" lvl="1"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5598"/>
                </a:solidFill>
                <a:effectLst/>
                <a:uLnTx/>
                <a:uFillTx/>
              </a:rPr>
              <a:t>ANSWER</a:t>
            </a:r>
          </a:p>
          <a:p>
            <a:pPr marL="173037" marR="0" lvl="1"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005598"/>
                </a:solidFill>
                <a:effectLst/>
                <a:uLnTx/>
                <a:uFillTx/>
              </a:rPr>
              <a:t>Use a financial advisor and develop a written retirement income plan.</a:t>
            </a:r>
          </a:p>
        </p:txBody>
      </p:sp>
      <p:grpSp>
        <p:nvGrpSpPr>
          <p:cNvPr id="24" name="Group 23">
            <a:extLst>
              <a:ext uri="{FF2B5EF4-FFF2-40B4-BE49-F238E27FC236}">
                <a16:creationId xmlns:a16="http://schemas.microsoft.com/office/drawing/2014/main" id="{4AD00ACC-70DA-49E8-AD4E-92279F6B4A1D}"/>
              </a:ext>
            </a:extLst>
          </p:cNvPr>
          <p:cNvGrpSpPr/>
          <p:nvPr/>
        </p:nvGrpSpPr>
        <p:grpSpPr>
          <a:xfrm>
            <a:off x="660136" y="2189817"/>
            <a:ext cx="7897709" cy="923330"/>
            <a:chOff x="678416" y="5116435"/>
            <a:chExt cx="7897709" cy="923330"/>
          </a:xfrm>
        </p:grpSpPr>
        <p:sp>
          <p:nvSpPr>
            <p:cNvPr id="25" name="TextBox 24">
              <a:extLst>
                <a:ext uri="{FF2B5EF4-FFF2-40B4-BE49-F238E27FC236}">
                  <a16:creationId xmlns:a16="http://schemas.microsoft.com/office/drawing/2014/main" id="{64AF7AEB-E441-49B7-A86C-DAA8DAF83829}"/>
                </a:ext>
              </a:extLst>
            </p:cNvPr>
            <p:cNvSpPr txBox="1"/>
            <p:nvPr/>
          </p:nvSpPr>
          <p:spPr>
            <a:xfrm>
              <a:off x="678416" y="5116435"/>
              <a:ext cx="569387" cy="92333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srgbClr val="00A0DC"/>
                  </a:solidFill>
                  <a:effectLst/>
                  <a:uLnTx/>
                  <a:uFillTx/>
                </a:rPr>
                <a:t>5</a:t>
              </a:r>
            </a:p>
          </p:txBody>
        </p:sp>
        <p:sp>
          <p:nvSpPr>
            <p:cNvPr id="26" name="Rectangle 25">
              <a:extLst>
                <a:ext uri="{FF2B5EF4-FFF2-40B4-BE49-F238E27FC236}">
                  <a16:creationId xmlns:a16="http://schemas.microsoft.com/office/drawing/2014/main" id="{ED6F0A91-D2B8-4535-97DB-16E20E0C25D2}"/>
                </a:ext>
              </a:extLst>
            </p:cNvPr>
            <p:cNvSpPr/>
            <p:nvPr/>
          </p:nvSpPr>
          <p:spPr>
            <a:xfrm>
              <a:off x="1507005" y="5239529"/>
              <a:ext cx="7069120" cy="677108"/>
            </a:xfrm>
            <a:prstGeom prst="rect">
              <a:avLst/>
            </a:prstGeom>
          </p:spPr>
          <p:txBody>
            <a:bodyPr wrap="square" lIns="0" tIns="0" rIns="0" bIns="0">
              <a:spAutoFit/>
            </a:bodyPr>
            <a:lstStyle/>
            <a:p>
              <a:pPr marL="0" marR="0" lvl="0" indent="0" defTabSz="914400" eaLnBrk="1" fontAlgn="auto" latinLnBrk="0" hangingPunct="1">
                <a:lnSpc>
                  <a:spcPct val="100000"/>
                </a:lnSpc>
                <a:spcBef>
                  <a:spcPts val="0"/>
                </a:spcBef>
                <a:spcAft>
                  <a:spcPts val="1200"/>
                </a:spcAft>
                <a:buClrTx/>
                <a:buSzPct val="100000"/>
                <a:buFontTx/>
                <a:buNone/>
                <a:tabLst>
                  <a:tab pos="339725" algn="l"/>
                </a:tabLst>
                <a:defRPr/>
              </a:pPr>
              <a:r>
                <a:rPr kumimoji="0" lang="en-US" sz="2200" b="0" i="0" u="none" strike="noStrike" kern="0" cap="none" spc="-30" normalizeH="0" baseline="0" noProof="0" dirty="0">
                  <a:ln>
                    <a:noFill/>
                  </a:ln>
                  <a:solidFill>
                    <a:srgbClr val="000000">
                      <a:lumMod val="65000"/>
                      <a:lumOff val="35000"/>
                    </a:srgbClr>
                  </a:solidFill>
                  <a:effectLst/>
                  <a:uLnTx/>
                  <a:uFillTx/>
                </a:rPr>
                <a:t>Name two keys that can help to reduce anxiety when seeking </a:t>
              </a:r>
              <a:r>
                <a:rPr kumimoji="0" lang="en-US" sz="2200" b="0" i="0" u="none" strike="noStrike" kern="0" cap="none" spc="-20" normalizeH="0" baseline="0" noProof="0" dirty="0">
                  <a:ln>
                    <a:noFill/>
                  </a:ln>
                  <a:solidFill>
                    <a:srgbClr val="000000">
                      <a:lumMod val="65000"/>
                      <a:lumOff val="35000"/>
                    </a:srgbClr>
                  </a:solidFill>
                  <a:effectLst/>
                  <a:uLnTx/>
                  <a:uFillTx/>
                </a:rPr>
                <a:t>to develop a successful retirement income plan. </a:t>
              </a:r>
            </a:p>
          </p:txBody>
        </p:sp>
      </p:grpSp>
      <p:cxnSp>
        <p:nvCxnSpPr>
          <p:cNvPr id="27" name="Straight Connector 26">
            <a:extLst>
              <a:ext uri="{FF2B5EF4-FFF2-40B4-BE49-F238E27FC236}">
                <a16:creationId xmlns:a16="http://schemas.microsoft.com/office/drawing/2014/main" id="{52C3601A-C40D-45AD-8219-E2997F236AA6}"/>
              </a:ext>
            </a:extLst>
          </p:cNvPr>
          <p:cNvCxnSpPr/>
          <p:nvPr/>
        </p:nvCxnSpPr>
        <p:spPr>
          <a:xfrm>
            <a:off x="1208868" y="2273085"/>
            <a:ext cx="0" cy="795579"/>
          </a:xfrm>
          <a:prstGeom prst="line">
            <a:avLst/>
          </a:prstGeom>
          <a:noFill/>
          <a:ln w="19050" cap="flat" cmpd="sng" algn="ctr">
            <a:solidFill>
              <a:srgbClr val="00A0DC"/>
            </a:solidFill>
            <a:prstDash val="solid"/>
          </a:ln>
          <a:effectLst/>
        </p:spPr>
      </p:cxnSp>
    </p:spTree>
    <p:extLst>
      <p:ext uri="{BB962C8B-B14F-4D97-AF65-F5344CB8AC3E}">
        <p14:creationId xmlns:p14="http://schemas.microsoft.com/office/powerpoint/2010/main" val="4013905245"/>
      </p:ext>
    </p:extLst>
  </p:cSld>
  <p:clrMapOvr>
    <a:masterClrMapping/>
  </p:clrMapOvr>
  <mc:AlternateContent xmlns:mc="http://schemas.openxmlformats.org/markup-compatibility/2006" xmlns:p14="http://schemas.microsoft.com/office/powerpoint/2010/main">
    <mc:Choice Requires="p14">
      <p:transition spd="slow" p14:dur="1300">
        <p14:pan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p:tgtEl>
                                          <p:spTgt spid="23"/>
                                        </p:tgtEl>
                                        <p:attrNameLst>
                                          <p:attrName>ppt_y</p:attrName>
                                        </p:attrNameLst>
                                      </p:cBhvr>
                                      <p:tavLst>
                                        <p:tav tm="0">
                                          <p:val>
                                            <p:strVal val="#ppt_y-#ppt_h*1.125000"/>
                                          </p:val>
                                        </p:tav>
                                        <p:tav tm="100000">
                                          <p:val>
                                            <p:strVal val="#ppt_y"/>
                                          </p:val>
                                        </p:tav>
                                      </p:tavLst>
                                    </p:anim>
                                    <p:animEffect transition="in" filter="wipe(down)">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2BE422-78EE-407A-BA27-A32DFFEA9983}"/>
              </a:ext>
            </a:extLst>
          </p:cNvPr>
          <p:cNvSpPr>
            <a:spLocks noGrp="1"/>
          </p:cNvSpPr>
          <p:nvPr>
            <p:ph type="body" sz="quarter" idx="26"/>
          </p:nvPr>
        </p:nvSpPr>
        <p:spPr/>
        <p:txBody>
          <a:bodyPr/>
          <a:lstStyle/>
          <a:p>
            <a:endParaRPr lang="en-US"/>
          </a:p>
        </p:txBody>
      </p:sp>
      <p:sp>
        <p:nvSpPr>
          <p:cNvPr id="4" name="Slide Number Placeholder 3">
            <a:extLst>
              <a:ext uri="{FF2B5EF4-FFF2-40B4-BE49-F238E27FC236}">
                <a16:creationId xmlns:a16="http://schemas.microsoft.com/office/drawing/2014/main" id="{4D44FDC3-C41E-441A-8038-2012740FC75B}"/>
              </a:ext>
            </a:extLst>
          </p:cNvPr>
          <p:cNvSpPr>
            <a:spLocks noGrp="1"/>
          </p:cNvSpPr>
          <p:nvPr>
            <p:ph type="sldNum" sz="quarter" idx="10"/>
          </p:nvPr>
        </p:nvSpPr>
        <p:spPr/>
        <p:txBody>
          <a:bodyPr/>
          <a:lstStyle/>
          <a:p>
            <a:fld id="{8DEE4CCE-E124-4EEF-808B-DF88997C2318}" type="slidenum">
              <a:rPr lang="en-US" smtClean="0"/>
              <a:t>68</a:t>
            </a:fld>
            <a:endParaRPr lang="en-US" dirty="0"/>
          </a:p>
        </p:txBody>
      </p:sp>
      <p:sp>
        <p:nvSpPr>
          <p:cNvPr id="5" name="Title 4">
            <a:extLst>
              <a:ext uri="{FF2B5EF4-FFF2-40B4-BE49-F238E27FC236}">
                <a16:creationId xmlns:a16="http://schemas.microsoft.com/office/drawing/2014/main" id="{4791FCE9-A078-4FB9-92C8-285CC472215F}"/>
              </a:ext>
            </a:extLst>
          </p:cNvPr>
          <p:cNvSpPr>
            <a:spLocks noGrp="1"/>
          </p:cNvSpPr>
          <p:nvPr>
            <p:ph type="title"/>
          </p:nvPr>
        </p:nvSpPr>
        <p:spPr/>
        <p:txBody>
          <a:bodyPr/>
          <a:lstStyle/>
          <a:p>
            <a:r>
              <a:rPr lang="en-US" dirty="0"/>
              <a:t>Join the Retirement Conversation</a:t>
            </a:r>
          </a:p>
        </p:txBody>
      </p:sp>
      <p:grpSp>
        <p:nvGrpSpPr>
          <p:cNvPr id="6" name="Group 5">
            <a:extLst>
              <a:ext uri="{FF2B5EF4-FFF2-40B4-BE49-F238E27FC236}">
                <a16:creationId xmlns:a16="http://schemas.microsoft.com/office/drawing/2014/main" id="{F9616CF3-949B-42E2-9A90-325619D5551F}"/>
              </a:ext>
            </a:extLst>
          </p:cNvPr>
          <p:cNvGrpSpPr/>
          <p:nvPr/>
        </p:nvGrpSpPr>
        <p:grpSpPr>
          <a:xfrm>
            <a:off x="266700" y="1223198"/>
            <a:ext cx="4859983" cy="4859983"/>
            <a:chOff x="266700" y="1223198"/>
            <a:chExt cx="4859983" cy="4859983"/>
          </a:xfrm>
        </p:grpSpPr>
        <p:grpSp>
          <p:nvGrpSpPr>
            <p:cNvPr id="7" name="Group 6">
              <a:extLst>
                <a:ext uri="{FF2B5EF4-FFF2-40B4-BE49-F238E27FC236}">
                  <a16:creationId xmlns:a16="http://schemas.microsoft.com/office/drawing/2014/main" id="{43979BB8-0F5F-4EED-969F-CA9098712EDF}"/>
                </a:ext>
              </a:extLst>
            </p:cNvPr>
            <p:cNvGrpSpPr/>
            <p:nvPr/>
          </p:nvGrpSpPr>
          <p:grpSpPr>
            <a:xfrm>
              <a:off x="266700" y="1223198"/>
              <a:ext cx="4859983" cy="4859983"/>
              <a:chOff x="266700" y="1223198"/>
              <a:chExt cx="4859983" cy="4859983"/>
            </a:xfrm>
          </p:grpSpPr>
          <p:pic>
            <p:nvPicPr>
              <p:cNvPr id="9" name="Picture 8">
                <a:extLst>
                  <a:ext uri="{FF2B5EF4-FFF2-40B4-BE49-F238E27FC236}">
                    <a16:creationId xmlns:a16="http://schemas.microsoft.com/office/drawing/2014/main" id="{AAE28B3F-61D5-4853-9623-329A652AEF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 y="1223198"/>
                <a:ext cx="4859983" cy="4859983"/>
              </a:xfrm>
              <a:prstGeom prst="rect">
                <a:avLst/>
              </a:prstGeom>
            </p:spPr>
          </p:pic>
          <p:pic>
            <p:nvPicPr>
              <p:cNvPr id="10" name="Picture 9">
                <a:extLst>
                  <a:ext uri="{FF2B5EF4-FFF2-40B4-BE49-F238E27FC236}">
                    <a16:creationId xmlns:a16="http://schemas.microsoft.com/office/drawing/2014/main" id="{174BA516-92DA-46EB-A219-B52AB9CD58FE}"/>
                  </a:ext>
                </a:extLst>
              </p:cNvPr>
              <p:cNvPicPr>
                <a:picLocks noChangeAspect="1"/>
              </p:cNvPicPr>
              <p:nvPr/>
            </p:nvPicPr>
            <p:blipFill rotWithShape="1">
              <a:blip r:embed="rId4">
                <a:extLst>
                  <a:ext uri="{28A0092B-C50C-407E-A947-70E740481C1C}">
                    <a14:useLocalDpi xmlns:a14="http://schemas.microsoft.com/office/drawing/2010/main" val="0"/>
                  </a:ext>
                </a:extLst>
              </a:blip>
              <a:srcRect b="11053"/>
              <a:stretch/>
            </p:blipFill>
            <p:spPr>
              <a:xfrm>
                <a:off x="501842" y="1748472"/>
                <a:ext cx="4389697" cy="2965568"/>
              </a:xfrm>
              <a:prstGeom prst="rect">
                <a:avLst/>
              </a:prstGeom>
            </p:spPr>
          </p:pic>
        </p:grpSp>
        <p:pic>
          <p:nvPicPr>
            <p:cNvPr id="8" name="Picture 7">
              <a:extLst>
                <a:ext uri="{FF2B5EF4-FFF2-40B4-BE49-F238E27FC236}">
                  <a16:creationId xmlns:a16="http://schemas.microsoft.com/office/drawing/2014/main" id="{4169548A-527F-4696-93F9-6DB064795F65}"/>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artisticBlur/>
                      </a14:imgEffect>
                    </a14:imgLayer>
                  </a14:imgProps>
                </a:ext>
                <a:ext uri="{28A0092B-C50C-407E-A947-70E740481C1C}">
                  <a14:useLocalDpi xmlns:a14="http://schemas.microsoft.com/office/drawing/2010/main" val="0"/>
                </a:ext>
              </a:extLst>
            </a:blip>
            <a:srcRect/>
            <a:stretch/>
          </p:blipFill>
          <p:spPr>
            <a:xfrm>
              <a:off x="1342611" y="3532484"/>
              <a:ext cx="1100138" cy="1182350"/>
            </a:xfrm>
            <a:prstGeom prst="rect">
              <a:avLst/>
            </a:prstGeom>
          </p:spPr>
        </p:pic>
      </p:grpSp>
      <p:grpSp>
        <p:nvGrpSpPr>
          <p:cNvPr id="11" name="Group 10">
            <a:extLst>
              <a:ext uri="{FF2B5EF4-FFF2-40B4-BE49-F238E27FC236}">
                <a16:creationId xmlns:a16="http://schemas.microsoft.com/office/drawing/2014/main" id="{770758DE-513B-4829-8DCD-9B6E56835218}"/>
              </a:ext>
            </a:extLst>
          </p:cNvPr>
          <p:cNvGrpSpPr/>
          <p:nvPr/>
        </p:nvGrpSpPr>
        <p:grpSpPr>
          <a:xfrm>
            <a:off x="4075880" y="2164742"/>
            <a:ext cx="2778791" cy="4048296"/>
            <a:chOff x="4075880" y="2164742"/>
            <a:chExt cx="2778791" cy="4048296"/>
          </a:xfrm>
        </p:grpSpPr>
        <p:pic>
          <p:nvPicPr>
            <p:cNvPr id="12" name="Picture 11">
              <a:extLst>
                <a:ext uri="{FF2B5EF4-FFF2-40B4-BE49-F238E27FC236}">
                  <a16:creationId xmlns:a16="http://schemas.microsoft.com/office/drawing/2014/main" id="{30E5E96B-AE01-463E-BBF6-BAC95D688E3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13239" y="2901949"/>
              <a:ext cx="1920874" cy="2517776"/>
            </a:xfrm>
            <a:prstGeom prst="rect">
              <a:avLst/>
            </a:prstGeom>
          </p:spPr>
        </p:pic>
        <p:pic>
          <p:nvPicPr>
            <p:cNvPr id="13" name="Picture 12">
              <a:extLst>
                <a:ext uri="{FF2B5EF4-FFF2-40B4-BE49-F238E27FC236}">
                  <a16:creationId xmlns:a16="http://schemas.microsoft.com/office/drawing/2014/main" id="{1747985E-A090-478C-B4CB-5D3E208BE38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10846"/>
            <a:stretch/>
          </p:blipFill>
          <p:spPr>
            <a:xfrm rot="5400000">
              <a:off x="3441128" y="2799494"/>
              <a:ext cx="4048296" cy="2778791"/>
            </a:xfrm>
            <a:prstGeom prst="rect">
              <a:avLst/>
            </a:prstGeom>
          </p:spPr>
        </p:pic>
      </p:grpSp>
      <p:grpSp>
        <p:nvGrpSpPr>
          <p:cNvPr id="14" name="Group 13">
            <a:extLst>
              <a:ext uri="{FF2B5EF4-FFF2-40B4-BE49-F238E27FC236}">
                <a16:creationId xmlns:a16="http://schemas.microsoft.com/office/drawing/2014/main" id="{AFAD50F9-839C-464E-820E-5A69F6A8C158}"/>
              </a:ext>
            </a:extLst>
          </p:cNvPr>
          <p:cNvGrpSpPr/>
          <p:nvPr/>
        </p:nvGrpSpPr>
        <p:grpSpPr>
          <a:xfrm>
            <a:off x="6549268" y="3315655"/>
            <a:ext cx="1587343" cy="2359564"/>
            <a:chOff x="6549268" y="3315655"/>
            <a:chExt cx="1587343" cy="2359564"/>
          </a:xfrm>
        </p:grpSpPr>
        <p:grpSp>
          <p:nvGrpSpPr>
            <p:cNvPr id="15" name="Group 14">
              <a:extLst>
                <a:ext uri="{FF2B5EF4-FFF2-40B4-BE49-F238E27FC236}">
                  <a16:creationId xmlns:a16="http://schemas.microsoft.com/office/drawing/2014/main" id="{27353547-09F1-4C39-9901-A00BD449F19A}"/>
                </a:ext>
              </a:extLst>
            </p:cNvPr>
            <p:cNvGrpSpPr/>
            <p:nvPr/>
          </p:nvGrpSpPr>
          <p:grpSpPr>
            <a:xfrm>
              <a:off x="6549268" y="3315655"/>
              <a:ext cx="1587343" cy="2359564"/>
              <a:chOff x="6549268" y="3315655"/>
              <a:chExt cx="1587343" cy="2359564"/>
            </a:xfrm>
          </p:grpSpPr>
          <p:pic>
            <p:nvPicPr>
              <p:cNvPr id="17" name="Picture 16">
                <a:extLst>
                  <a:ext uri="{FF2B5EF4-FFF2-40B4-BE49-F238E27FC236}">
                    <a16:creationId xmlns:a16="http://schemas.microsoft.com/office/drawing/2014/main" id="{DB6CC3E0-824C-404F-9C9D-165F24E8776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49268" y="3315655"/>
                <a:ext cx="1587343" cy="2359564"/>
              </a:xfrm>
              <a:prstGeom prst="rect">
                <a:avLst/>
              </a:prstGeom>
            </p:spPr>
          </p:pic>
          <p:pic>
            <p:nvPicPr>
              <p:cNvPr id="18" name="Picture 17">
                <a:extLst>
                  <a:ext uri="{FF2B5EF4-FFF2-40B4-BE49-F238E27FC236}">
                    <a16:creationId xmlns:a16="http://schemas.microsoft.com/office/drawing/2014/main" id="{C74E5F59-E2A5-4AF3-B7CD-652E9F70B87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575" b="3637"/>
              <a:stretch/>
            </p:blipFill>
            <p:spPr>
              <a:xfrm>
                <a:off x="6642100" y="3544551"/>
                <a:ext cx="1409700" cy="1897010"/>
              </a:xfrm>
              <a:prstGeom prst="rect">
                <a:avLst/>
              </a:prstGeom>
            </p:spPr>
          </p:pic>
        </p:grpSp>
        <p:pic>
          <p:nvPicPr>
            <p:cNvPr id="16" name="Picture 15">
              <a:extLst>
                <a:ext uri="{FF2B5EF4-FFF2-40B4-BE49-F238E27FC236}">
                  <a16:creationId xmlns:a16="http://schemas.microsoft.com/office/drawing/2014/main" id="{BE3CE5ED-2E34-4795-9664-F284EC9C0BA8}"/>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artisticBlur/>
                      </a14:imgEffect>
                    </a14:imgLayer>
                  </a14:imgProps>
                </a:ext>
                <a:ext uri="{28A0092B-C50C-407E-A947-70E740481C1C}">
                  <a14:useLocalDpi xmlns:a14="http://schemas.microsoft.com/office/drawing/2010/main" val="0"/>
                </a:ext>
              </a:extLst>
            </a:blip>
            <a:srcRect l="1575" t="31839" b="3637"/>
            <a:stretch/>
          </p:blipFill>
          <p:spPr>
            <a:xfrm>
              <a:off x="6642100" y="4158641"/>
              <a:ext cx="1409700" cy="1270220"/>
            </a:xfrm>
            <a:prstGeom prst="rect">
              <a:avLst/>
            </a:prstGeom>
          </p:spPr>
        </p:pic>
      </p:grpSp>
      <p:grpSp>
        <p:nvGrpSpPr>
          <p:cNvPr id="19" name="Group 18">
            <a:extLst>
              <a:ext uri="{FF2B5EF4-FFF2-40B4-BE49-F238E27FC236}">
                <a16:creationId xmlns:a16="http://schemas.microsoft.com/office/drawing/2014/main" id="{4F96E089-3B61-4924-A4FA-8532DFC8C123}"/>
              </a:ext>
            </a:extLst>
          </p:cNvPr>
          <p:cNvGrpSpPr/>
          <p:nvPr/>
        </p:nvGrpSpPr>
        <p:grpSpPr>
          <a:xfrm>
            <a:off x="7520021" y="4443737"/>
            <a:ext cx="942060" cy="1704518"/>
            <a:chOff x="7520021" y="4443737"/>
            <a:chExt cx="942060" cy="1704518"/>
          </a:xfrm>
        </p:grpSpPr>
        <p:pic>
          <p:nvPicPr>
            <p:cNvPr id="20" name="Picture 19">
              <a:extLst>
                <a:ext uri="{FF2B5EF4-FFF2-40B4-BE49-F238E27FC236}">
                  <a16:creationId xmlns:a16="http://schemas.microsoft.com/office/drawing/2014/main" id="{ABAFB78D-556A-4C6B-96AF-7B72E80BC48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520021" y="4443737"/>
              <a:ext cx="942060" cy="1704518"/>
            </a:xfrm>
            <a:prstGeom prst="rect">
              <a:avLst/>
            </a:prstGeom>
          </p:spPr>
        </p:pic>
        <p:pic>
          <p:nvPicPr>
            <p:cNvPr id="21" name="Picture 20">
              <a:extLst>
                <a:ext uri="{FF2B5EF4-FFF2-40B4-BE49-F238E27FC236}">
                  <a16:creationId xmlns:a16="http://schemas.microsoft.com/office/drawing/2014/main" id="{518260A7-3BF8-463D-9E1A-07B42C56A4CF}"/>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r="10797"/>
            <a:stretch/>
          </p:blipFill>
          <p:spPr>
            <a:xfrm>
              <a:off x="7604654" y="4749896"/>
              <a:ext cx="765439" cy="1082983"/>
            </a:xfrm>
            <a:prstGeom prst="rect">
              <a:avLst/>
            </a:prstGeom>
          </p:spPr>
        </p:pic>
      </p:grpSp>
    </p:spTree>
    <p:extLst>
      <p:ext uri="{BB962C8B-B14F-4D97-AF65-F5344CB8AC3E}">
        <p14:creationId xmlns:p14="http://schemas.microsoft.com/office/powerpoint/2010/main" val="3143015879"/>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29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29000">
                                          <p:cBhvr additive="base">
                                            <p:cTn id="7" dur="1000" fill="hold"/>
                                            <p:tgtEl>
                                              <p:spTgt spid="11"/>
                                            </p:tgtEl>
                                            <p:attrNameLst>
                                              <p:attrName>ppt_x</p:attrName>
                                            </p:attrNameLst>
                                          </p:cBhvr>
                                          <p:tavLst>
                                            <p:tav tm="0">
                                              <p:val>
                                                <p:strVal val="1+#ppt_w/2"/>
                                              </p:val>
                                            </p:tav>
                                            <p:tav tm="100000">
                                              <p:val>
                                                <p:strVal val="#ppt_x"/>
                                              </p:val>
                                            </p:tav>
                                          </p:tavLst>
                                        </p:anim>
                                        <p:anim calcmode="lin" valueType="num" p14:bounceEnd="29000">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14:presetBounceEnd="29000">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14:bounceEnd="29000">
                                          <p:cBhvr additive="base">
                                            <p:cTn id="12" dur="1000" fill="hold"/>
                                            <p:tgtEl>
                                              <p:spTgt spid="19"/>
                                            </p:tgtEl>
                                            <p:attrNameLst>
                                              <p:attrName>ppt_x</p:attrName>
                                            </p:attrNameLst>
                                          </p:cBhvr>
                                          <p:tavLst>
                                            <p:tav tm="0">
                                              <p:val>
                                                <p:strVal val="1+#ppt_w/2"/>
                                              </p:val>
                                            </p:tav>
                                            <p:tav tm="100000">
                                              <p:val>
                                                <p:strVal val="#ppt_x"/>
                                              </p:val>
                                            </p:tav>
                                          </p:tavLst>
                                        </p:anim>
                                        <p:anim calcmode="lin" valueType="num" p14:bounceEnd="29000">
                                          <p:cBhvr additive="base">
                                            <p:cTn id="13"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1+#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1000" fill="hold"/>
                                            <p:tgtEl>
                                              <p:spTgt spid="19"/>
                                            </p:tgtEl>
                                            <p:attrNameLst>
                                              <p:attrName>ppt_x</p:attrName>
                                            </p:attrNameLst>
                                          </p:cBhvr>
                                          <p:tavLst>
                                            <p:tav tm="0">
                                              <p:val>
                                                <p:strVal val="1+#ppt_w/2"/>
                                              </p:val>
                                            </p:tav>
                                            <p:tav tm="100000">
                                              <p:val>
                                                <p:strVal val="#ppt_x"/>
                                              </p:val>
                                            </p:tav>
                                          </p:tavLst>
                                        </p:anim>
                                        <p:anim calcmode="lin" valueType="num">
                                          <p:cBhvr additive="base">
                                            <p:cTn id="13"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E2B799-FE90-469F-AA3D-E5340B40A573}"/>
              </a:ext>
            </a:extLst>
          </p:cNvPr>
          <p:cNvSpPr>
            <a:spLocks noGrp="1"/>
          </p:cNvSpPr>
          <p:nvPr>
            <p:ph type="body" sz="quarter" idx="26"/>
          </p:nvPr>
        </p:nvSpPr>
        <p:spPr>
          <a:xfrm>
            <a:off x="274320" y="6338352"/>
            <a:ext cx="8595360" cy="153888"/>
          </a:xfrm>
        </p:spPr>
        <p:txBody>
          <a:bodyPr/>
          <a:lstStyle/>
          <a:p>
            <a:r>
              <a:rPr lang="en-US" dirty="0"/>
              <a:t>1. The Franklin Templeton Retirement Income Strategies and Expectations (RISE) survey, 2018.</a:t>
            </a:r>
          </a:p>
        </p:txBody>
      </p:sp>
      <p:sp>
        <p:nvSpPr>
          <p:cNvPr id="4" name="Slide Number Placeholder 3">
            <a:extLst>
              <a:ext uri="{FF2B5EF4-FFF2-40B4-BE49-F238E27FC236}">
                <a16:creationId xmlns:a16="http://schemas.microsoft.com/office/drawing/2014/main" id="{AA377BB9-4A41-4B89-A7D6-94CAD63CD836}"/>
              </a:ext>
            </a:extLst>
          </p:cNvPr>
          <p:cNvSpPr>
            <a:spLocks noGrp="1"/>
          </p:cNvSpPr>
          <p:nvPr>
            <p:ph type="sldNum" sz="quarter" idx="10"/>
          </p:nvPr>
        </p:nvSpPr>
        <p:spPr/>
        <p:txBody>
          <a:bodyPr/>
          <a:lstStyle/>
          <a:p>
            <a:fld id="{8DEE4CCE-E124-4EEF-808B-DF88997C2318}" type="slidenum">
              <a:rPr lang="en-US" smtClean="0"/>
              <a:t>6</a:t>
            </a:fld>
            <a:endParaRPr lang="en-US" dirty="0"/>
          </a:p>
        </p:txBody>
      </p:sp>
      <p:sp>
        <p:nvSpPr>
          <p:cNvPr id="5" name="Title 4">
            <a:extLst>
              <a:ext uri="{FF2B5EF4-FFF2-40B4-BE49-F238E27FC236}">
                <a16:creationId xmlns:a16="http://schemas.microsoft.com/office/drawing/2014/main" id="{E2EE0F10-8F19-4334-A018-34C38D09444E}"/>
              </a:ext>
            </a:extLst>
          </p:cNvPr>
          <p:cNvSpPr>
            <a:spLocks noGrp="1"/>
          </p:cNvSpPr>
          <p:nvPr>
            <p:ph type="title"/>
          </p:nvPr>
        </p:nvSpPr>
        <p:spPr/>
        <p:txBody>
          <a:bodyPr/>
          <a:lstStyle/>
          <a:p>
            <a:r>
              <a:rPr lang="en-US" dirty="0">
                <a:solidFill>
                  <a:srgbClr val="005598"/>
                </a:solidFill>
              </a:rPr>
              <a:t>Retirement Realities</a:t>
            </a:r>
            <a:endParaRPr lang="en-US" dirty="0"/>
          </a:p>
        </p:txBody>
      </p:sp>
      <p:grpSp>
        <p:nvGrpSpPr>
          <p:cNvPr id="3" name="Group 2">
            <a:extLst>
              <a:ext uri="{FF2B5EF4-FFF2-40B4-BE49-F238E27FC236}">
                <a16:creationId xmlns:a16="http://schemas.microsoft.com/office/drawing/2014/main" id="{5FEAEC2F-8E6F-490B-BE9E-DB2A20DABA75}"/>
              </a:ext>
            </a:extLst>
          </p:cNvPr>
          <p:cNvGrpSpPr/>
          <p:nvPr/>
        </p:nvGrpSpPr>
        <p:grpSpPr>
          <a:xfrm>
            <a:off x="947229" y="1603871"/>
            <a:ext cx="7474107" cy="3631121"/>
            <a:chOff x="947229" y="1603871"/>
            <a:chExt cx="7474107" cy="3631121"/>
          </a:xfrm>
        </p:grpSpPr>
        <p:sp>
          <p:nvSpPr>
            <p:cNvPr id="10" name="TextBox 9">
              <a:extLst>
                <a:ext uri="{FF2B5EF4-FFF2-40B4-BE49-F238E27FC236}">
                  <a16:creationId xmlns:a16="http://schemas.microsoft.com/office/drawing/2014/main" id="{353B07D0-A9AA-4D55-9210-ADF818D8BA81}"/>
                </a:ext>
              </a:extLst>
            </p:cNvPr>
            <p:cNvSpPr txBox="1"/>
            <p:nvPr/>
          </p:nvSpPr>
          <p:spPr>
            <a:xfrm>
              <a:off x="969740" y="3080556"/>
              <a:ext cx="7451596" cy="2154436"/>
            </a:xfrm>
            <a:prstGeom prst="rect">
              <a:avLst/>
            </a:prstGeom>
            <a:noFill/>
          </p:spPr>
          <p:txBody>
            <a:bodyPr wrap="square" lIns="0" tIns="0" rIns="0" bIns="0" rtlCol="0">
              <a:spAutoFit/>
            </a:bodyPr>
            <a:lstStyle/>
            <a:p>
              <a:r>
                <a:rPr lang="en-US" sz="2800" dirty="0">
                  <a:solidFill>
                    <a:schemeClr val="tx1">
                      <a:lumMod val="65000"/>
                      <a:lumOff val="35000"/>
                    </a:schemeClr>
                  </a:solidFill>
                  <a:latin typeface="Arial" pitchFamily="34" charset="0"/>
                  <a:cs typeface="Arial" pitchFamily="34" charset="0"/>
                </a:rPr>
                <a:t>of those who developed a written retirement income plan </a:t>
              </a:r>
              <a:r>
                <a:rPr lang="en-US" sz="2800" b="1" dirty="0">
                  <a:solidFill>
                    <a:schemeClr val="tx1">
                      <a:lumMod val="65000"/>
                      <a:lumOff val="35000"/>
                    </a:schemeClr>
                  </a:solidFill>
                  <a:latin typeface="Arial" pitchFamily="34" charset="0"/>
                  <a:cs typeface="Arial" pitchFamily="34" charset="0"/>
                </a:rPr>
                <a:t>know with </a:t>
              </a:r>
              <a:r>
                <a:rPr lang="en-US" sz="2800" dirty="0">
                  <a:solidFill>
                    <a:schemeClr val="tx1">
                      <a:lumMod val="65000"/>
                      <a:lumOff val="35000"/>
                    </a:schemeClr>
                  </a:solidFill>
                  <a:latin typeface="Arial" pitchFamily="34" charset="0"/>
                  <a:cs typeface="Arial" pitchFamily="34" charset="0"/>
                </a:rPr>
                <a:t>a high degree of confidence how much of their </a:t>
              </a:r>
              <a:r>
                <a:rPr lang="en-US" sz="2800" b="1" dirty="0">
                  <a:solidFill>
                    <a:schemeClr val="tx1">
                      <a:lumMod val="65000"/>
                      <a:lumOff val="35000"/>
                    </a:schemeClr>
                  </a:solidFill>
                  <a:latin typeface="Arial" pitchFamily="34" charset="0"/>
                  <a:cs typeface="Arial" pitchFamily="34" charset="0"/>
                </a:rPr>
                <a:t>current</a:t>
              </a:r>
              <a:r>
                <a:rPr lang="en-US" sz="2800" dirty="0">
                  <a:solidFill>
                    <a:schemeClr val="tx1">
                      <a:lumMod val="65000"/>
                      <a:lumOff val="35000"/>
                    </a:schemeClr>
                  </a:solidFill>
                  <a:latin typeface="Arial" pitchFamily="34" charset="0"/>
                  <a:cs typeface="Arial" pitchFamily="34" charset="0"/>
                </a:rPr>
                <a:t> earned income may be replaced by Social Security </a:t>
              </a:r>
              <a:br>
                <a:rPr lang="en-US" sz="2800" dirty="0">
                  <a:solidFill>
                    <a:schemeClr val="tx1">
                      <a:lumMod val="65000"/>
                      <a:lumOff val="35000"/>
                    </a:schemeClr>
                  </a:solidFill>
                  <a:latin typeface="Arial" pitchFamily="34" charset="0"/>
                  <a:cs typeface="Arial" pitchFamily="34" charset="0"/>
                </a:rPr>
              </a:br>
              <a:r>
                <a:rPr lang="en-US" sz="2800" dirty="0">
                  <a:solidFill>
                    <a:schemeClr val="tx1">
                      <a:lumMod val="65000"/>
                      <a:lumOff val="35000"/>
                    </a:schemeClr>
                  </a:solidFill>
                  <a:latin typeface="Arial" pitchFamily="34" charset="0"/>
                  <a:cs typeface="Arial" pitchFamily="34" charset="0"/>
                </a:rPr>
                <a:t>in retirement.</a:t>
              </a:r>
              <a:r>
                <a:rPr lang="en-US" sz="2800" baseline="30000" dirty="0">
                  <a:solidFill>
                    <a:schemeClr val="tx1">
                      <a:lumMod val="65000"/>
                      <a:lumOff val="35000"/>
                    </a:schemeClr>
                  </a:solidFill>
                  <a:latin typeface="Arial" pitchFamily="34" charset="0"/>
                  <a:cs typeface="Arial" pitchFamily="34" charset="0"/>
                </a:rPr>
                <a:t>1</a:t>
              </a:r>
            </a:p>
          </p:txBody>
        </p:sp>
        <p:sp>
          <p:nvSpPr>
            <p:cNvPr id="11" name="TextBox 10">
              <a:extLst>
                <a:ext uri="{FF2B5EF4-FFF2-40B4-BE49-F238E27FC236}">
                  <a16:creationId xmlns:a16="http://schemas.microsoft.com/office/drawing/2014/main" id="{750C73F8-A4E4-4CCE-9F26-9E6D8A752F7A}"/>
                </a:ext>
              </a:extLst>
            </p:cNvPr>
            <p:cNvSpPr txBox="1"/>
            <p:nvPr/>
          </p:nvSpPr>
          <p:spPr>
            <a:xfrm>
              <a:off x="947229" y="1603871"/>
              <a:ext cx="3037344" cy="1615827"/>
            </a:xfrm>
            <a:prstGeom prst="rect">
              <a:avLst/>
            </a:prstGeom>
            <a:noFill/>
          </p:spPr>
          <p:txBody>
            <a:bodyPr wrap="square" lIns="0" tIns="0" rIns="0" bIns="0" rtlCol="0">
              <a:spAutoFit/>
            </a:bodyPr>
            <a:lstStyle/>
            <a:p>
              <a:r>
                <a:rPr lang="en-US" sz="10500" b="1" dirty="0">
                  <a:solidFill>
                    <a:srgbClr val="005598"/>
                  </a:solidFill>
                  <a:latin typeface="Arial" pitchFamily="34" charset="0"/>
                  <a:cs typeface="Arial" pitchFamily="34" charset="0"/>
                </a:rPr>
                <a:t>72</a:t>
              </a:r>
              <a:r>
                <a:rPr lang="en-US" sz="8000" b="1" dirty="0">
                  <a:solidFill>
                    <a:srgbClr val="005598"/>
                  </a:solidFill>
                  <a:latin typeface="Arial" pitchFamily="34" charset="0"/>
                  <a:cs typeface="Arial" pitchFamily="34" charset="0"/>
                </a:rPr>
                <a:t>%</a:t>
              </a:r>
              <a:endParaRPr lang="en-US" sz="8000" b="1" baseline="30000" dirty="0">
                <a:solidFill>
                  <a:srgbClr val="005598"/>
                </a:solidFill>
                <a:latin typeface="Arial" pitchFamily="34" charset="0"/>
                <a:cs typeface="Arial" pitchFamily="34" charset="0"/>
              </a:endParaRPr>
            </a:p>
          </p:txBody>
        </p:sp>
      </p:grpSp>
    </p:spTree>
    <p:extLst>
      <p:ext uri="{BB962C8B-B14F-4D97-AF65-F5344CB8AC3E}">
        <p14:creationId xmlns:p14="http://schemas.microsoft.com/office/powerpoint/2010/main" val="674193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Franklin Templeton Distributors, Inc.</a:t>
            </a:r>
          </a:p>
          <a:p>
            <a:r>
              <a:rPr lang="en-US" dirty="0"/>
              <a:t>One Franklin Parkway</a:t>
            </a:r>
          </a:p>
          <a:p>
            <a:r>
              <a:rPr lang="en-US" dirty="0"/>
              <a:t>San Mateo, California 94403-1906</a:t>
            </a:r>
          </a:p>
          <a:p>
            <a:r>
              <a:rPr lang="en-US" dirty="0"/>
              <a:t>(800) DIAL BEN</a:t>
            </a:r>
            <a:r>
              <a:rPr lang="en-US" baseline="30000" dirty="0"/>
              <a:t>®</a:t>
            </a:r>
            <a:r>
              <a:rPr lang="en-US" dirty="0"/>
              <a:t>/342-5236</a:t>
            </a:r>
          </a:p>
          <a:p>
            <a:r>
              <a:rPr lang="en-US" dirty="0">
                <a:solidFill>
                  <a:srgbClr val="005598"/>
                </a:solidFill>
              </a:rPr>
              <a:t>franklintempleton.com</a:t>
            </a:r>
          </a:p>
        </p:txBody>
      </p:sp>
      <p:sp>
        <p:nvSpPr>
          <p:cNvPr id="3" name="Text Placeholder 2"/>
          <p:cNvSpPr>
            <a:spLocks noGrp="1"/>
          </p:cNvSpPr>
          <p:nvPr>
            <p:ph type="body" sz="quarter" idx="11"/>
          </p:nvPr>
        </p:nvSpPr>
        <p:spPr>
          <a:xfrm>
            <a:off x="7040880" y="6484620"/>
            <a:ext cx="1828800" cy="182880"/>
          </a:xfrm>
        </p:spPr>
        <p:txBody>
          <a:bodyPr/>
          <a:lstStyle/>
          <a:p>
            <a:r>
              <a:rPr lang="en-US" dirty="0"/>
              <a:t>RTSI CUPPT 01/19</a:t>
            </a:r>
          </a:p>
        </p:txBody>
      </p:sp>
      <p:sp>
        <p:nvSpPr>
          <p:cNvPr id="6" name="Text Placeholder 5"/>
          <p:cNvSpPr>
            <a:spLocks noGrp="1"/>
          </p:cNvSpPr>
          <p:nvPr>
            <p:ph type="body" sz="quarter" idx="26"/>
          </p:nvPr>
        </p:nvSpPr>
        <p:spPr>
          <a:xfrm>
            <a:off x="274320" y="2447677"/>
            <a:ext cx="8595360" cy="2128788"/>
          </a:xfrm>
        </p:spPr>
        <p:txBody>
          <a:bodyPr/>
          <a:lstStyle/>
          <a:p>
            <a:pPr>
              <a:lnSpc>
                <a:spcPts val="1100"/>
              </a:lnSpc>
              <a:spcAft>
                <a:spcPts val="300"/>
              </a:spcAft>
            </a:pPr>
            <a:r>
              <a:rPr lang="en-US" b="1" dirty="0"/>
              <a:t>This communication is general in nature, and should not be considered or relied upon as legal, tax or investment advice or an investment recommendation, or as a substitute for legal or tax counsel and provided for educational and informational purposes only. </a:t>
            </a:r>
            <a:r>
              <a:rPr lang="en-US" dirty="0"/>
              <a:t>Any investment products or services named herein are for illustrative purposes only, and should not be considered an offer to buy or sell, or an investment recommendation for, any specific security, strategy or investment product or service. Always consult a qualified professional or your own independent financial advisor for personalized advice and investment recommendations tailored to your specific goals, individual situation, and risk tolerance.</a:t>
            </a:r>
          </a:p>
          <a:p>
            <a:pPr>
              <a:lnSpc>
                <a:spcPts val="1100"/>
              </a:lnSpc>
              <a:spcAft>
                <a:spcPts val="300"/>
              </a:spcAft>
            </a:pPr>
            <a:r>
              <a:rPr lang="en-US" dirty="0"/>
              <a:t>Franklin Templeton Investments does not provide legal or tax advice. Federal and state laws and regulations are complex and subject to change, which can materially impact your results. Franklin Templeton Distributors, Inc. (FTDI) cannot guarantee that such information is accurate, complete or timely; and disclaims any liability arising out of </a:t>
            </a:r>
            <a:r>
              <a:rPr lang="en-US" spc="-10" dirty="0"/>
              <a:t>your use of, or any tax position taken in reliance on, such information.</a:t>
            </a:r>
          </a:p>
          <a:p>
            <a:pPr>
              <a:lnSpc>
                <a:spcPts val="1100"/>
              </a:lnSpc>
              <a:spcAft>
                <a:spcPts val="300"/>
              </a:spcAft>
            </a:pPr>
            <a:r>
              <a:rPr lang="en-US" dirty="0"/>
              <a:t>All financial decisions, strategies, and investments involve risks, including possible loss of principal.</a:t>
            </a:r>
          </a:p>
          <a:p>
            <a:pPr>
              <a:lnSpc>
                <a:spcPts val="1100"/>
              </a:lnSpc>
              <a:spcAft>
                <a:spcPts val="300"/>
              </a:spcAft>
            </a:pPr>
            <a:r>
              <a:rPr lang="en-US" dirty="0"/>
              <a:t>Fluctuations in the financial markets and other factors may cause declines in one’s account. Diversification and asset allocation strategies do not ensure a profit or protect against a loss. There is no guarantee that any particular asset allocation will meet one’s investment goal, provide one with a given level of income, or provide sufficient funds to meet future retirement needs. Investors are strongly advised to consult with appropriate financial, legal or tax advisors about one’s specific circumstances and individual goals. </a:t>
            </a:r>
          </a:p>
          <a:p>
            <a:pPr>
              <a:lnSpc>
                <a:spcPts val="1100"/>
              </a:lnSpc>
              <a:spcAft>
                <a:spcPts val="300"/>
              </a:spcAft>
            </a:pPr>
            <a:r>
              <a:rPr lang="en-US" i="1" spc="-20" dirty="0"/>
              <a:t>This presentation must be preceded or accompanied by a current Franklin U.S. Government Securities Fund, Franklin Rising Dividends Fund, Franklin Adjustable U.S. Government Securities Fund, </a:t>
            </a:r>
            <a:r>
              <a:rPr lang="en-US" i="1" spc="-30" dirty="0"/>
              <a:t>Franklin Income Fund, Franklin Mutual Shares Fund, Franklin Mutual Global Discovery Fund and Templeton Global Bond Fund summary prospectus and/or prospectuses. Please carefully read </a:t>
            </a:r>
            <a:br>
              <a:rPr lang="pl-PL" i="1" spc="-30" dirty="0"/>
            </a:br>
            <a:r>
              <a:rPr lang="en-US" i="1" spc="-30" dirty="0"/>
              <a:t>a </a:t>
            </a:r>
            <a:r>
              <a:rPr lang="en-US" i="1" spc="-10" dirty="0"/>
              <a:t>prospectus before you invest or send money. Investors should carefully consider a fund’s investment goals, risks, charges and expenses before investing.</a:t>
            </a:r>
          </a:p>
        </p:txBody>
      </p:sp>
    </p:spTree>
    <p:extLst>
      <p:ext uri="{BB962C8B-B14F-4D97-AF65-F5344CB8AC3E}">
        <p14:creationId xmlns:p14="http://schemas.microsoft.com/office/powerpoint/2010/main" val="1441486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2F42A39-DA28-49A9-9DC3-BAD1F2B177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9144000" cy="6864065"/>
          </a:xfrm>
          <a:prstGeom prst="rect">
            <a:avLst/>
          </a:prstGeom>
        </p:spPr>
      </p:pic>
      <p:grpSp>
        <p:nvGrpSpPr>
          <p:cNvPr id="15" name="Group 14"/>
          <p:cNvGrpSpPr/>
          <p:nvPr/>
        </p:nvGrpSpPr>
        <p:grpSpPr>
          <a:xfrm>
            <a:off x="2740306" y="1243351"/>
            <a:ext cx="5365469" cy="2950658"/>
            <a:chOff x="274320" y="950949"/>
            <a:chExt cx="5365469" cy="2950658"/>
          </a:xfrm>
        </p:grpSpPr>
        <p:pic>
          <p:nvPicPr>
            <p:cNvPr id="20" name="Picture 19"/>
            <p:cNvPicPr>
              <a:picLocks noChangeAspect="1"/>
            </p:cNvPicPr>
            <p:nvPr/>
          </p:nvPicPr>
          <p:blipFill>
            <a:blip r:embed="rId4"/>
            <a:stretch>
              <a:fillRect/>
            </a:stretch>
          </p:blipFill>
          <p:spPr bwMode="gray">
            <a:xfrm>
              <a:off x="905256" y="950949"/>
              <a:ext cx="1737360" cy="640134"/>
            </a:xfrm>
            <a:prstGeom prst="rect">
              <a:avLst/>
            </a:prstGeom>
          </p:spPr>
        </p:pic>
        <p:sp>
          <p:nvSpPr>
            <p:cNvPr id="17" name="Freeform 16"/>
            <p:cNvSpPr/>
            <p:nvPr/>
          </p:nvSpPr>
          <p:spPr bwMode="gray">
            <a:xfrm>
              <a:off x="274320" y="1993391"/>
              <a:ext cx="301752" cy="301752"/>
            </a:xfrm>
            <a:custGeom>
              <a:avLst/>
              <a:gdLst>
                <a:gd name="connsiteX0" fmla="*/ 201168 w 301752"/>
                <a:gd name="connsiteY0" fmla="*/ 0 h 301752"/>
                <a:gd name="connsiteX1" fmla="*/ 301752 w 301752"/>
                <a:gd name="connsiteY1" fmla="*/ 0 h 301752"/>
                <a:gd name="connsiteX2" fmla="*/ 301752 w 301752"/>
                <a:gd name="connsiteY2" fmla="*/ 1 h 301752"/>
                <a:gd name="connsiteX3" fmla="*/ 301752 w 301752"/>
                <a:gd name="connsiteY3" fmla="*/ 100585 h 301752"/>
                <a:gd name="connsiteX4" fmla="*/ 301752 w 301752"/>
                <a:gd name="connsiteY4" fmla="*/ 301752 h 301752"/>
                <a:gd name="connsiteX5" fmla="*/ 201168 w 301752"/>
                <a:gd name="connsiteY5" fmla="*/ 301752 h 301752"/>
                <a:gd name="connsiteX6" fmla="*/ 201168 w 301752"/>
                <a:gd name="connsiteY6" fmla="*/ 100585 h 301752"/>
                <a:gd name="connsiteX7" fmla="*/ 0 w 301752"/>
                <a:gd name="connsiteY7" fmla="*/ 100585 h 301752"/>
                <a:gd name="connsiteX8" fmla="*/ 0 w 301752"/>
                <a:gd name="connsiteY8" fmla="*/ 1 h 301752"/>
                <a:gd name="connsiteX9" fmla="*/ 201168 w 301752"/>
                <a:gd name="connsiteY9" fmla="*/ 1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 h="301752">
                  <a:moveTo>
                    <a:pt x="201168" y="0"/>
                  </a:moveTo>
                  <a:lnTo>
                    <a:pt x="301752" y="0"/>
                  </a:lnTo>
                  <a:lnTo>
                    <a:pt x="301752" y="1"/>
                  </a:lnTo>
                  <a:lnTo>
                    <a:pt x="301752" y="100585"/>
                  </a:lnTo>
                  <a:lnTo>
                    <a:pt x="301752" y="301752"/>
                  </a:lnTo>
                  <a:lnTo>
                    <a:pt x="201168" y="301752"/>
                  </a:lnTo>
                  <a:lnTo>
                    <a:pt x="201168" y="100585"/>
                  </a:lnTo>
                  <a:lnTo>
                    <a:pt x="0" y="100585"/>
                  </a:lnTo>
                  <a:lnTo>
                    <a:pt x="0" y="1"/>
                  </a:lnTo>
                  <a:lnTo>
                    <a:pt x="201168" y="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Text Placeholder 3"/>
            <p:cNvSpPr txBox="1">
              <a:spLocks/>
            </p:cNvSpPr>
            <p:nvPr/>
          </p:nvSpPr>
          <p:spPr bwMode="gray">
            <a:xfrm>
              <a:off x="882396" y="1993392"/>
              <a:ext cx="4757393" cy="1908215"/>
            </a:xfrm>
            <a:prstGeom prst="rect">
              <a:avLst/>
            </a:prstGeom>
            <a:solidFill>
              <a:schemeClr val="accent1"/>
            </a:solidFill>
          </p:spPr>
          <p:txBody>
            <a:bodyPr wrap="none" lIns="301752" tIns="228600" rIns="228600" bIns="228600" anchor="t" anchorCtr="0">
              <a:spAutoFit/>
            </a:bodyPr>
            <a:lstStyle>
              <a:lvl1pPr marL="0" indent="0" algn="l" defTabSz="914400" rtl="0" eaLnBrk="1" latinLnBrk="0" hangingPunct="1">
                <a:lnSpc>
                  <a:spcPct val="100000"/>
                </a:lnSpc>
                <a:spcBef>
                  <a:spcPts val="0"/>
                </a:spcBef>
                <a:spcAft>
                  <a:spcPts val="0"/>
                </a:spcAft>
                <a:buFont typeface="Arial" pitchFamily="34" charset="0"/>
                <a:buNone/>
                <a:defRPr sz="3500" b="1" kern="1200">
                  <a:solidFill>
                    <a:schemeClr val="bg1"/>
                  </a:solidFill>
                  <a:latin typeface="Arial Narrow"/>
                  <a:ea typeface="+mn-ea"/>
                  <a:cs typeface="Arial Narrow"/>
                </a:defRPr>
              </a:lvl1pPr>
              <a:lvl2pPr marL="0" indent="0" algn="l" defTabSz="914400" rtl="0" eaLnBrk="1" latinLnBrk="0" hangingPunct="1">
                <a:lnSpc>
                  <a:spcPct val="100000"/>
                </a:lnSpc>
                <a:spcBef>
                  <a:spcPts val="300"/>
                </a:spcBef>
                <a:spcAft>
                  <a:spcPts val="0"/>
                </a:spcAft>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1200"/>
                </a:spcAft>
              </a:pPr>
              <a:r>
                <a:rPr lang="en-US" sz="3600" kern="800" cap="all" dirty="0"/>
                <a:t>Generating Income </a:t>
              </a:r>
              <a:br>
                <a:rPr lang="pl-PL" sz="3600" kern="800" cap="all" dirty="0"/>
              </a:br>
              <a:r>
                <a:rPr lang="en-US" sz="3600" kern="800" cap="all" dirty="0"/>
                <a:t>for Living</a:t>
              </a:r>
            </a:p>
            <a:p>
              <a:pPr lvl="0">
                <a:spcAft>
                  <a:spcPts val="600"/>
                </a:spcAft>
              </a:pPr>
              <a:r>
                <a:rPr lang="en-US" sz="1200" b="0" dirty="0">
                  <a:latin typeface="Arial" panose="020B0604020202020204" pitchFamily="34" charset="0"/>
                  <a:cs typeface="Arial" panose="020B0604020202020204" pitchFamily="34" charset="0"/>
                </a:rPr>
                <a:t>Month XX, 201X (Arial 12pt.)</a:t>
              </a:r>
            </a:p>
          </p:txBody>
        </p:sp>
      </p:grpSp>
      <p:grpSp>
        <p:nvGrpSpPr>
          <p:cNvPr id="12" name="Group 11">
            <a:extLst>
              <a:ext uri="{FF2B5EF4-FFF2-40B4-BE49-F238E27FC236}">
                <a16:creationId xmlns:a16="http://schemas.microsoft.com/office/drawing/2014/main" id="{08962C4E-D451-4776-8D42-0FF2F1F9A0F5}"/>
              </a:ext>
            </a:extLst>
          </p:cNvPr>
          <p:cNvGrpSpPr/>
          <p:nvPr/>
        </p:nvGrpSpPr>
        <p:grpSpPr>
          <a:xfrm>
            <a:off x="2740306" y="1303686"/>
            <a:ext cx="2952581" cy="1276551"/>
            <a:chOff x="154524" y="444292"/>
            <a:chExt cx="2952581" cy="1276551"/>
          </a:xfrm>
        </p:grpSpPr>
        <p:pic>
          <p:nvPicPr>
            <p:cNvPr id="14" name="Picture 13">
              <a:extLst>
                <a:ext uri="{FF2B5EF4-FFF2-40B4-BE49-F238E27FC236}">
                  <a16:creationId xmlns:a16="http://schemas.microsoft.com/office/drawing/2014/main" id="{28AA587C-C88B-4DA0-865C-BD66920B32DD}"/>
                </a:ext>
              </a:extLst>
            </p:cNvPr>
            <p:cNvPicPr>
              <a:picLocks noChangeAspect="1"/>
            </p:cNvPicPr>
            <p:nvPr userDrawn="1"/>
          </p:nvPicPr>
          <p:blipFill rotWithShape="1">
            <a:blip r:embed="rId4"/>
            <a:stretch/>
          </p:blipFill>
          <p:spPr>
            <a:xfrm>
              <a:off x="457200" y="444292"/>
              <a:ext cx="2649905" cy="976364"/>
            </a:xfrm>
            <a:prstGeom prst="rect">
              <a:avLst/>
            </a:prstGeom>
            <a:solidFill>
              <a:srgbClr val="005598"/>
            </a:solidFill>
            <a:ln w="6350">
              <a:noFill/>
            </a:ln>
          </p:spPr>
        </p:pic>
        <p:sp>
          <p:nvSpPr>
            <p:cNvPr id="21" name="Freeform 73">
              <a:extLst>
                <a:ext uri="{FF2B5EF4-FFF2-40B4-BE49-F238E27FC236}">
                  <a16:creationId xmlns:a16="http://schemas.microsoft.com/office/drawing/2014/main" id="{A125FDF5-051B-4A1A-B5CA-0542CB4D391B}"/>
                </a:ext>
              </a:extLst>
            </p:cNvPr>
            <p:cNvSpPr/>
            <p:nvPr/>
          </p:nvSpPr>
          <p:spPr bwMode="gray">
            <a:xfrm>
              <a:off x="154524" y="1419091"/>
              <a:ext cx="301752" cy="301752"/>
            </a:xfrm>
            <a:custGeom>
              <a:avLst/>
              <a:gdLst>
                <a:gd name="connsiteX0" fmla="*/ 201168 w 301752"/>
                <a:gd name="connsiteY0" fmla="*/ 0 h 301752"/>
                <a:gd name="connsiteX1" fmla="*/ 301752 w 301752"/>
                <a:gd name="connsiteY1" fmla="*/ 0 h 301752"/>
                <a:gd name="connsiteX2" fmla="*/ 301752 w 301752"/>
                <a:gd name="connsiteY2" fmla="*/ 1 h 301752"/>
                <a:gd name="connsiteX3" fmla="*/ 301752 w 301752"/>
                <a:gd name="connsiteY3" fmla="*/ 100585 h 301752"/>
                <a:gd name="connsiteX4" fmla="*/ 301752 w 301752"/>
                <a:gd name="connsiteY4" fmla="*/ 301752 h 301752"/>
                <a:gd name="connsiteX5" fmla="*/ 201168 w 301752"/>
                <a:gd name="connsiteY5" fmla="*/ 301752 h 301752"/>
                <a:gd name="connsiteX6" fmla="*/ 201168 w 301752"/>
                <a:gd name="connsiteY6" fmla="*/ 100585 h 301752"/>
                <a:gd name="connsiteX7" fmla="*/ 0 w 301752"/>
                <a:gd name="connsiteY7" fmla="*/ 100585 h 301752"/>
                <a:gd name="connsiteX8" fmla="*/ 0 w 301752"/>
                <a:gd name="connsiteY8" fmla="*/ 1 h 301752"/>
                <a:gd name="connsiteX9" fmla="*/ 201168 w 301752"/>
                <a:gd name="connsiteY9" fmla="*/ 1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 h="301752">
                  <a:moveTo>
                    <a:pt x="201168" y="0"/>
                  </a:moveTo>
                  <a:lnTo>
                    <a:pt x="301752" y="0"/>
                  </a:lnTo>
                  <a:lnTo>
                    <a:pt x="301752" y="1"/>
                  </a:lnTo>
                  <a:lnTo>
                    <a:pt x="301752" y="100585"/>
                  </a:lnTo>
                  <a:lnTo>
                    <a:pt x="301752" y="301752"/>
                  </a:lnTo>
                  <a:lnTo>
                    <a:pt x="201168" y="301752"/>
                  </a:lnTo>
                  <a:lnTo>
                    <a:pt x="201168" y="100585"/>
                  </a:lnTo>
                  <a:lnTo>
                    <a:pt x="0" y="100585"/>
                  </a:lnTo>
                  <a:lnTo>
                    <a:pt x="0" y="1"/>
                  </a:lnTo>
                  <a:lnTo>
                    <a:pt x="201168" y="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1" name="Text Placeholder 10">
            <a:extLst>
              <a:ext uri="{FF2B5EF4-FFF2-40B4-BE49-F238E27FC236}">
                <a16:creationId xmlns:a16="http://schemas.microsoft.com/office/drawing/2014/main" id="{3AD8BA9D-0596-4A2C-9D87-54D3ECE48763}"/>
              </a:ext>
            </a:extLst>
          </p:cNvPr>
          <p:cNvSpPr txBox="1">
            <a:spLocks/>
          </p:cNvSpPr>
          <p:nvPr/>
        </p:nvSpPr>
        <p:spPr>
          <a:xfrm>
            <a:off x="5692628" y="1939045"/>
            <a:ext cx="2286332" cy="344710"/>
          </a:xfrm>
          <a:prstGeom prst="rect">
            <a:avLst/>
          </a:prstGeom>
          <a:solidFill>
            <a:srgbClr val="CCE2F5"/>
          </a:solidFill>
        </p:spPr>
        <p:txBody>
          <a:bodyPr wrap="none" lIns="137160" tIns="64008" bIns="64008" anchor="b" anchorCtr="0">
            <a:spAutoFit/>
          </a:bodyPr>
          <a:lstStyle>
            <a:lvl1pPr marL="0" indent="0" algn="l" defTabSz="914400" rtl="0" eaLnBrk="1" latinLnBrk="0" hangingPunct="1">
              <a:spcBef>
                <a:spcPts val="0"/>
              </a:spcBef>
              <a:buFont typeface="Arial" panose="020B0604020202020204" pitchFamily="34" charset="0"/>
              <a:buNone/>
              <a:defRPr sz="1400" b="1" i="0" kern="1200" baseline="0">
                <a:solidFill>
                  <a:schemeClr val="accent1"/>
                </a:solidFill>
                <a:latin typeface="Arial" pitchFamily="34" charset="0"/>
                <a:ea typeface="+mn-ea"/>
                <a:cs typeface="+mn-cs"/>
              </a:defRPr>
            </a:lvl1pPr>
            <a:lvl2pPr marL="0" indent="0" algn="l" defTabSz="914400" rtl="0" eaLnBrk="1" latinLnBrk="0" hangingPunct="1">
              <a:spcBef>
                <a:spcPct val="20000"/>
              </a:spcBef>
              <a:buFont typeface="Arial" panose="020B0604020202020204" pitchFamily="34" charset="0"/>
              <a:buNone/>
              <a:defRPr sz="1000" kern="1200">
                <a:solidFill>
                  <a:schemeClr val="accen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pl-PL" dirty="0">
                <a:solidFill>
                  <a:srgbClr val="005598"/>
                </a:solidFill>
                <a:latin typeface="Arial Narrow" panose="020B0606020202030204" pitchFamily="34" charset="0"/>
              </a:rPr>
              <a:t>INCOME FOR WHAT’S NEXT</a:t>
            </a:r>
            <a:r>
              <a:rPr lang="pl-PL" baseline="30000" dirty="0">
                <a:solidFill>
                  <a:srgbClr val="005598"/>
                </a:solidFill>
                <a:latin typeface="Arial Narrow" panose="020B0606020202030204" pitchFamily="34" charset="0"/>
              </a:rPr>
              <a:t>®</a:t>
            </a:r>
            <a:endParaRPr lang="en-US" dirty="0">
              <a:solidFill>
                <a:srgbClr val="005598"/>
              </a:solidFill>
              <a:latin typeface="Arial Narrow" panose="020B0606020202030204" pitchFamily="34" charset="0"/>
            </a:endParaRPr>
          </a:p>
        </p:txBody>
      </p:sp>
    </p:spTree>
    <p:extLst>
      <p:ext uri="{BB962C8B-B14F-4D97-AF65-F5344CB8AC3E}">
        <p14:creationId xmlns:p14="http://schemas.microsoft.com/office/powerpoint/2010/main" val="759172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icture Placeholder 13"/>
          <p:cNvSpPr>
            <a:spLocks noGrp="1"/>
          </p:cNvSpPr>
          <p:nvPr>
            <p:ph type="pic" sz="quarter" idx="12"/>
          </p:nvPr>
        </p:nvSpPr>
        <p:spPr/>
      </p:sp>
      <p:sp>
        <p:nvSpPr>
          <p:cNvPr id="15" name="Text Placeholder 14"/>
          <p:cNvSpPr>
            <a:spLocks noGrp="1"/>
          </p:cNvSpPr>
          <p:nvPr>
            <p:ph type="body" sz="quarter" idx="13"/>
          </p:nvPr>
        </p:nvSpPr>
        <p:spPr>
          <a:xfrm>
            <a:off x="3352800" y="2672341"/>
            <a:ext cx="2359492" cy="1338828"/>
          </a:xfrm>
        </p:spPr>
        <p:txBody>
          <a:bodyPr/>
          <a:lstStyle/>
          <a:p>
            <a:r>
              <a:rPr lang="en-US" dirty="0"/>
              <a:t>Presented by</a:t>
            </a:r>
          </a:p>
          <a:p>
            <a:pPr lvl="1"/>
            <a:r>
              <a:rPr lang="pl-PL" dirty="0"/>
              <a:t>Presenter </a:t>
            </a:r>
            <a:r>
              <a:rPr lang="en-US" dirty="0"/>
              <a:t>Name, CFA</a:t>
            </a:r>
          </a:p>
          <a:p>
            <a:pPr lvl="2"/>
            <a:r>
              <a:rPr lang="pl-PL" dirty="0"/>
              <a:t>Presenter </a:t>
            </a:r>
            <a:r>
              <a:rPr lang="en-US" dirty="0"/>
              <a:t>Title</a:t>
            </a:r>
          </a:p>
          <a:p>
            <a:pPr lvl="2"/>
            <a:r>
              <a:rPr lang="pl-PL" dirty="0"/>
              <a:t>Presenter </a:t>
            </a:r>
            <a:r>
              <a:rPr lang="en-US" dirty="0"/>
              <a:t>other info</a:t>
            </a:r>
          </a:p>
        </p:txBody>
      </p:sp>
    </p:spTree>
    <p:extLst>
      <p:ext uri="{BB962C8B-B14F-4D97-AF65-F5344CB8AC3E}">
        <p14:creationId xmlns:p14="http://schemas.microsoft.com/office/powerpoint/2010/main" val="252692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2"/>
  <p:tag name="MMPROD_UIDATA" val="&lt;database version=&quot;11.0&quot;&gt;&lt;object type=&quot;1&quot; unique_id=&quot;10001&quot;&gt;&lt;object type=&quot;2&quot; unique_id=&quot;12121&quot;&gt;&lt;object type=&quot;3&quot; unique_id=&quot;12122&quot;&gt;&lt;property id=&quot;20148&quot; value=&quot;5&quot;/&gt;&lt;property id=&quot;20300&quot; value=&quot;Slide 1&quot;/&gt;&lt;property id=&quot;20307&quot; value=&quot;296&quot;/&gt;&lt;/object&gt;&lt;object type=&quot;3&quot; unique_id=&quot;12123&quot;&gt;&lt;property id=&quot;20148&quot; value=&quot;5&quot;/&gt;&lt;property id=&quot;20300&quot; value=&quot;Slide 2&quot;/&gt;&lt;property id=&quot;20307&quot; value=&quot;284&quot;/&gt;&lt;/object&gt;&lt;object type=&quot;3&quot; unique_id=&quot;12124&quot;&gt;&lt;property id=&quot;20148&quot; value=&quot;5&quot;/&gt;&lt;property id=&quot;20300&quot; value=&quot;Slide 3&quot;/&gt;&lt;property id=&quot;20307&quot; value=&quot;283&quot;/&gt;&lt;/object&gt;&lt;object type=&quot;3&quot; unique_id=&quot;12125&quot;&gt;&lt;property id=&quot;20148&quot; value=&quot;5&quot;/&gt;&lt;property id=&quot;20300&quot; value=&quot;Slide 4&quot;/&gt;&lt;property id=&quot;20307&quot; value=&quot;295&quot;/&gt;&lt;/object&gt;&lt;object type=&quot;3&quot; unique_id=&quot;12126&quot;&gt;&lt;property id=&quot;20148&quot; value=&quot;5&quot;/&gt;&lt;property id=&quot;20300&quot; value=&quot;Slide 5&quot;/&gt;&lt;property id=&quot;20307&quot; value=&quot;270&quot;/&gt;&lt;/object&gt;&lt;object type=&quot;3&quot; unique_id=&quot;12127&quot;&gt;&lt;property id=&quot;20148&quot; value=&quot;5&quot;/&gt;&lt;property id=&quot;20300&quot; value=&quot;Slide 6&quot;/&gt;&lt;property id=&quot;20307&quot; value=&quot;256&quot;/&gt;&lt;/object&gt;&lt;object type=&quot;3&quot; unique_id=&quot;12128&quot;&gt;&lt;property id=&quot;20148&quot; value=&quot;5&quot;/&gt;&lt;property id=&quot;20300&quot; value=&quot;Slide 7&quot;/&gt;&lt;property id=&quot;20307&quot; value=&quot;263&quot;/&gt;&lt;/object&gt;&lt;object type=&quot;3&quot; unique_id=&quot;12129&quot;&gt;&lt;property id=&quot;20148&quot; value=&quot;5&quot;/&gt;&lt;property id=&quot;20300&quot; value=&quot;Slide 8&quot;/&gt;&lt;property id=&quot;20307&quot; value=&quot;264&quot;/&gt;&lt;/object&gt;&lt;object type=&quot;3&quot; unique_id=&quot;12130&quot;&gt;&lt;property id=&quot;20148&quot; value=&quot;5&quot;/&gt;&lt;property id=&quot;20300&quot; value=&quot;Slide 9&quot;/&gt;&lt;property id=&quot;20307&quot; value=&quot;287&quot;/&gt;&lt;/object&gt;&lt;object type=&quot;3&quot; unique_id=&quot;12131&quot;&gt;&lt;property id=&quot;20148&quot; value=&quot;5&quot;/&gt;&lt;property id=&quot;20300&quot; value=&quot;Slide 10&quot;/&gt;&lt;property id=&quot;20307&quot; value=&quot;292&quot;/&gt;&lt;/object&gt;&lt;object type=&quot;3&quot; unique_id=&quot;12132&quot;&gt;&lt;property id=&quot;20148&quot; value=&quot;5&quot;/&gt;&lt;property id=&quot;20300&quot; value=&quot;Slide 11&quot;/&gt;&lt;property id=&quot;20307&quot; value=&quot;265&quot;/&gt;&lt;/object&gt;&lt;object type=&quot;3&quot; unique_id=&quot;12133&quot;&gt;&lt;property id=&quot;20148&quot; value=&quot;5&quot;/&gt;&lt;property id=&quot;20300&quot; value=&quot;Slide 12&quot;/&gt;&lt;property id=&quot;20307&quot; value=&quot;261&quot;/&gt;&lt;/object&gt;&lt;object type=&quot;3&quot; unique_id=&quot;12134&quot;&gt;&lt;property id=&quot;20148&quot; value=&quot;5&quot;/&gt;&lt;property id=&quot;20300&quot; value=&quot;Slide 13&quot;/&gt;&lt;property id=&quot;20307&quot; value=&quot;257&quot;/&gt;&lt;/object&gt;&lt;object type=&quot;3&quot; unique_id=&quot;12135&quot;&gt;&lt;property id=&quot;20148&quot; value=&quot;5&quot;/&gt;&lt;property id=&quot;20300&quot; value=&quot;Slide 14&quot;/&gt;&lt;property id=&quot;20307&quot; value=&quot;266&quot;/&gt;&lt;/object&gt;&lt;object type=&quot;3&quot; unique_id=&quot;12136&quot;&gt;&lt;property id=&quot;20148&quot; value=&quot;5&quot;/&gt;&lt;property id=&quot;20300&quot; value=&quot;Slide 15&quot;/&gt;&lt;property id=&quot;20307&quot; value=&quot;267&quot;/&gt;&lt;/object&gt;&lt;object type=&quot;3&quot; unique_id=&quot;12137&quot;&gt;&lt;property id=&quot;20148&quot; value=&quot;5&quot;/&gt;&lt;property id=&quot;20300&quot; value=&quot;Slide 16&quot;/&gt;&lt;property id=&quot;20307&quot; value=&quot;268&quot;/&gt;&lt;/object&gt;&lt;object type=&quot;3&quot; unique_id=&quot;12138&quot;&gt;&lt;property id=&quot;20148&quot; value=&quot;5&quot;/&gt;&lt;property id=&quot;20300&quot; value=&quot;Slide 17&quot;/&gt;&lt;property id=&quot;20307&quot; value=&quot;269&quot;/&gt;&lt;/object&gt;&lt;object type=&quot;3&quot; unique_id=&quot;12139&quot;&gt;&lt;property id=&quot;20148&quot; value=&quot;5&quot;/&gt;&lt;property id=&quot;20300&quot; value=&quot;Slide 18&quot;/&gt;&lt;property id=&quot;20307&quot; value=&quot;271&quot;/&gt;&lt;/object&gt;&lt;object type=&quot;3&quot; unique_id=&quot;12140&quot;&gt;&lt;property id=&quot;20148&quot; value=&quot;5&quot;/&gt;&lt;property id=&quot;20300&quot; value=&quot;Slide 19&quot;/&gt;&lt;property id=&quot;20307&quot; value=&quot;272&quot;/&gt;&lt;/object&gt;&lt;object type=&quot;3&quot; unique_id=&quot;12141&quot;&gt;&lt;property id=&quot;20148&quot; value=&quot;5&quot;/&gt;&lt;property id=&quot;20300&quot; value=&quot;Slide 20&quot;/&gt;&lt;property id=&quot;20307&quot; value=&quot;273&quot;/&gt;&lt;/object&gt;&lt;object type=&quot;3&quot; unique_id=&quot;12142&quot;&gt;&lt;property id=&quot;20148&quot; value=&quot;5&quot;/&gt;&lt;property id=&quot;20300&quot; value=&quot;Slide 21&quot;/&gt;&lt;property id=&quot;20307&quot; value=&quot;274&quot;/&gt;&lt;/object&gt;&lt;object type=&quot;3&quot; unique_id=&quot;12143&quot;&gt;&lt;property id=&quot;20148&quot; value=&quot;5&quot;/&gt;&lt;property id=&quot;20300&quot; value=&quot;Slide 22&quot;/&gt;&lt;property id=&quot;20307&quot; value=&quot;275&quot;/&gt;&lt;/object&gt;&lt;object type=&quot;3&quot; unique_id=&quot;12144&quot;&gt;&lt;property id=&quot;20148&quot; value=&quot;5&quot;/&gt;&lt;property id=&quot;20300&quot; value=&quot;Slide 23&quot;/&gt;&lt;property id=&quot;20307&quot; value=&quot;276&quot;/&gt;&lt;/object&gt;&lt;object type=&quot;3&quot; unique_id=&quot;12145&quot;&gt;&lt;property id=&quot;20148&quot; value=&quot;5&quot;/&gt;&lt;property id=&quot;20300&quot; value=&quot;Slide 24&quot;/&gt;&lt;property id=&quot;20307&quot; value=&quot;277&quot;/&gt;&lt;/object&gt;&lt;object type=&quot;3&quot; unique_id=&quot;12146&quot;&gt;&lt;property id=&quot;20148&quot; value=&quot;5&quot;/&gt;&lt;property id=&quot;20300&quot; value=&quot;Slide 25&quot;/&gt;&lt;property id=&quot;20307&quot; value=&quot;278&quot;/&gt;&lt;/object&gt;&lt;object type=&quot;3&quot; unique_id=&quot;12147&quot;&gt;&lt;property id=&quot;20148&quot; value=&quot;5&quot;/&gt;&lt;property id=&quot;20300&quot; value=&quot;Slide 26&quot;/&gt;&lt;property id=&quot;20307&quot; value=&quot;281&quot;/&gt;&lt;/object&gt;&lt;object type=&quot;3&quot; unique_id=&quot;12148&quot;&gt;&lt;property id=&quot;20148&quot; value=&quot;5&quot;/&gt;&lt;property id=&quot;20300&quot; value=&quot;Slide 27&quot;/&gt;&lt;property id=&quot;20307&quot; value=&quot;279&quot;/&gt;&lt;/object&gt;&lt;object type=&quot;3&quot; unique_id=&quot;12149&quot;&gt;&lt;property id=&quot;20148&quot; value=&quot;5&quot;/&gt;&lt;property id=&quot;20300&quot; value=&quot;Slide 28&quot;/&gt;&lt;property id=&quot;20307&quot; value=&quot;294&quot;/&gt;&lt;/object&gt;&lt;object type=&quot;3&quot; unique_id=&quot;12150&quot;&gt;&lt;property id=&quot;20148&quot; value=&quot;5&quot;/&gt;&lt;property id=&quot;20300&quot; value=&quot;Slide 29&quot;/&gt;&lt;property id=&quot;20307&quot; value=&quot;288&quot;/&gt;&lt;/object&gt;&lt;object type=&quot;3&quot; unique_id=&quot;12151&quot;&gt;&lt;property id=&quot;20148&quot; value=&quot;5&quot;/&gt;&lt;property id=&quot;20300&quot; value=&quot;Slide 30&quot;/&gt;&lt;property id=&quot;20307&quot; value=&quot;291&quot;/&gt;&lt;/object&gt;&lt;object type=&quot;3&quot; unique_id=&quot;12152&quot;&gt;&lt;property id=&quot;20148&quot; value=&quot;5&quot;/&gt;&lt;property id=&quot;20300&quot; value=&quot;Slide 31&quot;/&gt;&lt;property id=&quot;20307&quot; value=&quot;293&quot;/&gt;&lt;/object&gt;&lt;object type=&quot;3&quot; unique_id=&quot;12153&quot;&gt;&lt;property id=&quot;20148&quot; value=&quot;5&quot;/&gt;&lt;property id=&quot;20300&quot; value=&quot;Slide 32&quot;/&gt;&lt;property id=&quot;20307&quot; value=&quot;289&quot;/&gt;&lt;/object&gt;&lt;object type=&quot;3&quot; unique_id=&quot;12154&quot;&gt;&lt;property id=&quot;20148&quot; value=&quot;5&quot;/&gt;&lt;property id=&quot;20300&quot; value=&quot;Slide 33&quot;/&gt;&lt;property id=&quot;20307&quot; value=&quot;290&quot;/&gt;&lt;/object&gt;&lt;object type=&quot;3&quot; unique_id=&quot;12155&quot;&gt;&lt;property id=&quot;20148&quot; value=&quot;5&quot;/&gt;&lt;property id=&quot;20300&quot; value=&quot;Slide 34&quot;/&gt;&lt;property id=&quot;20307&quot; value=&quot;260&quot;/&gt;&lt;/object&gt;&lt;/object&gt;&lt;object type=&quot;8&quot; unique_id=&quot;12191&quot;&gt;&lt;/object&gt;&lt;/object&gt;&lt;/database&gt;"/>
  <p:tag name="SECTOMILLISECCONVERTED" val="1"/>
  <p:tag name="ENGAGE" val="{&quot;SavedSwatch&quot;:&quot;-16755304|-11625171|-16736036|-8816263|-1148928|Franklin Templeton&quot;,&quot;Id&quot;:&quot;58e2c0e73232331ec0896bc8&quot;,&quot;SmartGridHorizontal&quot;:0,&quot;LinkedExcelSources&quot;:{},&quot;LinkedProjectSources&quot;:{}}"/>
</p:tagLst>
</file>

<file path=ppt/theme/theme1.xml><?xml version="1.0" encoding="utf-8"?>
<a:theme xmlns:a="http://schemas.openxmlformats.org/drawingml/2006/main" name="FTI_PPT_0417_4x3">
  <a:themeElements>
    <a:clrScheme name="FTI">
      <a:dk1>
        <a:srgbClr val="000000"/>
      </a:dk1>
      <a:lt1>
        <a:srgbClr val="FFFFFF"/>
      </a:lt1>
      <a:dk2>
        <a:srgbClr val="CCECF8"/>
      </a:dk2>
      <a:lt2>
        <a:srgbClr val="FFFFFF"/>
      </a:lt2>
      <a:accent1>
        <a:srgbClr val="005598"/>
      </a:accent1>
      <a:accent2>
        <a:srgbClr val="82BC00"/>
      </a:accent2>
      <a:accent3>
        <a:srgbClr val="EE7800"/>
      </a:accent3>
      <a:accent4>
        <a:srgbClr val="767676"/>
      </a:accent4>
      <a:accent5>
        <a:srgbClr val="00A0DC"/>
      </a:accent5>
      <a:accent6>
        <a:srgbClr val="F7BB00"/>
      </a:accent6>
      <a:hlink>
        <a:srgbClr val="005598"/>
      </a:hlink>
      <a:folHlink>
        <a:srgbClr val="767676"/>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FT Blue">
      <a:srgbClr val="005598"/>
    </a:custClr>
    <a:custClr name="FT Green1">
      <a:srgbClr val="4E9D2D"/>
    </a:custClr>
    <a:custClr name="FT Green2">
      <a:srgbClr val="81BB00"/>
    </a:custClr>
    <a:custClr name="FT Green3">
      <a:srgbClr val="BAD583"/>
    </a:custClr>
    <a:custClr name="FT Orange1">
      <a:srgbClr val="ED7700"/>
    </a:custClr>
    <a:custClr name="FT Orange2">
      <a:srgbClr val="F59B00"/>
    </a:custClr>
    <a:custClr name="FT Yellow1">
      <a:srgbClr val="F7BB00"/>
    </a:custClr>
    <a:custClr name="FT Cyan1">
      <a:srgbClr val="00A0DC"/>
    </a:custClr>
    <a:custClr name="FT Cyan2">
      <a:srgbClr val="5FC0EB"/>
    </a:custClr>
    <a:custClr name="FT Cyan3">
      <a:srgbClr val="A5D7F5"/>
    </a:custClr>
    <a:custClr name="FT Cyan4">
      <a:srgbClr val="CCE2F5"/>
    </a:custClr>
    <a:custClr name="FT Gray Dark">
      <a:srgbClr val="333333"/>
    </a:custClr>
    <a:custClr name="FT Gray1">
      <a:srgbClr val="767676"/>
    </a:custClr>
    <a:custClr name="FT Gray2">
      <a:srgbClr val="A7A7A7"/>
    </a:custClr>
    <a:custClr name="FT Gray3">
      <a:srgbClr val="C9C9C9"/>
    </a:custClr>
    <a:custClr name="FT Red">
      <a:srgbClr val="CB0000"/>
    </a:custClr>
  </a:custClrLst>
  <a:extLst>
    <a:ext uri="{05A4C25C-085E-4340-85A3-A5531E510DB2}">
      <thm15:themeFamily xmlns:thm15="http://schemas.microsoft.com/office/thememl/2012/main" name="FTI_PPT_0417_4x3.pptx" id="{5FCF8A97-1A5C-4CB3-89E9-0C6EAA624BC5}" vid="{A30013F8-1F10-4762-8E8A-986659EC9E28}"/>
    </a:ext>
  </a:extLst>
</a:theme>
</file>

<file path=ppt/theme/theme2.xml><?xml version="1.0" encoding="utf-8"?>
<a:theme xmlns:a="http://schemas.openxmlformats.org/drawingml/2006/main" name="Content">
  <a:themeElements>
    <a:clrScheme name="FTI">
      <a:dk1>
        <a:srgbClr val="000000"/>
      </a:dk1>
      <a:lt1>
        <a:srgbClr val="FFFFFF"/>
      </a:lt1>
      <a:dk2>
        <a:srgbClr val="DBEFFB"/>
      </a:dk2>
      <a:lt2>
        <a:srgbClr val="FFFFFF"/>
      </a:lt2>
      <a:accent1>
        <a:srgbClr val="005598"/>
      </a:accent1>
      <a:accent2>
        <a:srgbClr val="4E9D2D"/>
      </a:accent2>
      <a:accent3>
        <a:srgbClr val="ED7700"/>
      </a:accent3>
      <a:accent4>
        <a:srgbClr val="00A0DC"/>
      </a:accent4>
      <a:accent5>
        <a:srgbClr val="767676"/>
      </a:accent5>
      <a:accent6>
        <a:srgbClr val="C9C9C9"/>
      </a:accent6>
      <a:hlink>
        <a:srgbClr val="005598"/>
      </a:hlink>
      <a:folHlink>
        <a:srgbClr val="767676"/>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FT Blue">
      <a:srgbClr val="005598"/>
    </a:custClr>
    <a:custClr name="FT Green1">
      <a:srgbClr val="4E9D2D"/>
    </a:custClr>
    <a:custClr name="FT Green2">
      <a:srgbClr val="81BB00"/>
    </a:custClr>
    <a:custClr name="FT Green3">
      <a:srgbClr val="BAD583"/>
    </a:custClr>
    <a:custClr name="FT Orange1">
      <a:srgbClr val="ED7700"/>
    </a:custClr>
    <a:custClr name="FT Orange2">
      <a:srgbClr val="F59B00"/>
    </a:custClr>
    <a:custClr name="FT Yellow1">
      <a:srgbClr val="F7BB00"/>
    </a:custClr>
    <a:custClr name="FT Cyan1">
      <a:srgbClr val="00A0DC"/>
    </a:custClr>
    <a:custClr name="FT Cyan2">
      <a:srgbClr val="5FC0EB"/>
    </a:custClr>
    <a:custClr name="FT Cyan3">
      <a:srgbClr val="A5D7F5"/>
    </a:custClr>
    <a:custClr name="FT Cyan4">
      <a:srgbClr val="CCE2F5"/>
    </a:custClr>
    <a:custClr name="FT Gray Dark">
      <a:srgbClr val="333333"/>
    </a:custClr>
    <a:custClr name="FT Gray1">
      <a:srgbClr val="767676"/>
    </a:custClr>
    <a:custClr name="FT Gray2">
      <a:srgbClr val="A7A7A7"/>
    </a:custClr>
    <a:custClr name="FT Gray3">
      <a:srgbClr val="C9C9C9"/>
    </a:custClr>
    <a:custClr name="FT Red">
      <a:srgbClr val="CB0000"/>
    </a:custClr>
  </a:custClrLst>
  <a:extLst>
    <a:ext uri="{05A4C25C-085E-4340-85A3-A5531E510DB2}">
      <thm15:themeFamily xmlns:thm15="http://schemas.microsoft.com/office/thememl/2012/main" name="FTI_PPT_0417_4x3.pptx" id="{5FCF8A97-1A5C-4CB3-89E9-0C6EAA624BC5}" vid="{93B0394F-3B7A-48E8-A576-8AAEC37E2FD2}"/>
    </a:ext>
  </a:extLst>
</a:theme>
</file>

<file path=ppt/theme/theme3.xml><?xml version="1.0" encoding="utf-8"?>
<a:theme xmlns:a="http://schemas.openxmlformats.org/drawingml/2006/main" name="Section Break">
  <a:themeElements>
    <a:clrScheme name="FTI">
      <a:dk1>
        <a:srgbClr val="000000"/>
      </a:dk1>
      <a:lt1>
        <a:srgbClr val="FFFFFF"/>
      </a:lt1>
      <a:dk2>
        <a:srgbClr val="CCECF8"/>
      </a:dk2>
      <a:lt2>
        <a:srgbClr val="FFFFFF"/>
      </a:lt2>
      <a:accent1>
        <a:srgbClr val="005598"/>
      </a:accent1>
      <a:accent2>
        <a:srgbClr val="82BC00"/>
      </a:accent2>
      <a:accent3>
        <a:srgbClr val="EE7800"/>
      </a:accent3>
      <a:accent4>
        <a:srgbClr val="767676"/>
      </a:accent4>
      <a:accent5>
        <a:srgbClr val="00A0DC"/>
      </a:accent5>
      <a:accent6>
        <a:srgbClr val="F7BB00"/>
      </a:accent6>
      <a:hlink>
        <a:srgbClr val="005598"/>
      </a:hlink>
      <a:folHlink>
        <a:srgbClr val="767676"/>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FT Blue">
      <a:srgbClr val="005598"/>
    </a:custClr>
    <a:custClr name="FT Green1">
      <a:srgbClr val="4E9D2D"/>
    </a:custClr>
    <a:custClr name="FT Green2">
      <a:srgbClr val="81BB00"/>
    </a:custClr>
    <a:custClr name="FT Green3">
      <a:srgbClr val="BAD583"/>
    </a:custClr>
    <a:custClr name="FT Orange1">
      <a:srgbClr val="ED7700"/>
    </a:custClr>
    <a:custClr name="FT Orange2">
      <a:srgbClr val="F59B00"/>
    </a:custClr>
    <a:custClr name="FT Yellow1">
      <a:srgbClr val="F7BB00"/>
    </a:custClr>
    <a:custClr name="FT Cyan1">
      <a:srgbClr val="00A0DC"/>
    </a:custClr>
    <a:custClr name="FT Cyan2">
      <a:srgbClr val="5FC0EB"/>
    </a:custClr>
    <a:custClr name="FT Cyan3">
      <a:srgbClr val="A5D7F5"/>
    </a:custClr>
    <a:custClr name="FT Cyan4">
      <a:srgbClr val="CCE2F5"/>
    </a:custClr>
    <a:custClr name="FT Gray Dark">
      <a:srgbClr val="333333"/>
    </a:custClr>
    <a:custClr name="FT Gray1">
      <a:srgbClr val="767676"/>
    </a:custClr>
    <a:custClr name="FT Gray2">
      <a:srgbClr val="A7A7A7"/>
    </a:custClr>
    <a:custClr name="FT Gray3">
      <a:srgbClr val="C9C9C9"/>
    </a:custClr>
    <a:custClr name="FT Red">
      <a:srgbClr val="CB0000"/>
    </a:custClr>
  </a:custClrLst>
  <a:extLst>
    <a:ext uri="{05A4C25C-085E-4340-85A3-A5531E510DB2}">
      <thm15:themeFamily xmlns:thm15="http://schemas.microsoft.com/office/thememl/2012/main" name="FTI_PPT_0417_4x3.pptx" id="{5FCF8A97-1A5C-4CB3-89E9-0C6EAA624BC5}" vid="{F55FEDCA-258F-423B-AE5D-DB2B38290D7F}"/>
    </a:ext>
  </a:extLst>
</a:theme>
</file>

<file path=ppt/theme/theme4.xml><?xml version="1.0" encoding="utf-8"?>
<a:theme xmlns:a="http://schemas.openxmlformats.org/drawingml/2006/main" name="Printer Friendly slide">
  <a:themeElements>
    <a:clrScheme name="FTI">
      <a:dk1>
        <a:srgbClr val="000000"/>
      </a:dk1>
      <a:lt1>
        <a:srgbClr val="FFFFFF"/>
      </a:lt1>
      <a:dk2>
        <a:srgbClr val="DBEFFB"/>
      </a:dk2>
      <a:lt2>
        <a:srgbClr val="FFFFFF"/>
      </a:lt2>
      <a:accent1>
        <a:srgbClr val="005598"/>
      </a:accent1>
      <a:accent2>
        <a:srgbClr val="4E9D2D"/>
      </a:accent2>
      <a:accent3>
        <a:srgbClr val="ED7700"/>
      </a:accent3>
      <a:accent4>
        <a:srgbClr val="00A0DC"/>
      </a:accent4>
      <a:accent5>
        <a:srgbClr val="767676"/>
      </a:accent5>
      <a:accent6>
        <a:srgbClr val="C9C9C9"/>
      </a:accent6>
      <a:hlink>
        <a:srgbClr val="005598"/>
      </a:hlink>
      <a:folHlink>
        <a:srgbClr val="76767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TI_PPT_0417_4x3.pptx" id="{5FCF8A97-1A5C-4CB3-89E9-0C6EAA624BC5}" vid="{256A2ABC-8A43-40C3-9C5B-67D903542B87}"/>
    </a:ext>
  </a:extLst>
</a:theme>
</file>

<file path=ppt/theme/theme5.xml><?xml version="1.0" encoding="utf-8"?>
<a:theme xmlns:a="http://schemas.openxmlformats.org/drawingml/2006/main" name="Back Wrapper">
  <a:themeElements>
    <a:clrScheme name="FTI">
      <a:dk1>
        <a:srgbClr val="000000"/>
      </a:dk1>
      <a:lt1>
        <a:srgbClr val="FFFFFF"/>
      </a:lt1>
      <a:dk2>
        <a:srgbClr val="CCECF8"/>
      </a:dk2>
      <a:lt2>
        <a:srgbClr val="FFFFFF"/>
      </a:lt2>
      <a:accent1>
        <a:srgbClr val="005598"/>
      </a:accent1>
      <a:accent2>
        <a:srgbClr val="82BC00"/>
      </a:accent2>
      <a:accent3>
        <a:srgbClr val="EE7800"/>
      </a:accent3>
      <a:accent4>
        <a:srgbClr val="767676"/>
      </a:accent4>
      <a:accent5>
        <a:srgbClr val="00A0DC"/>
      </a:accent5>
      <a:accent6>
        <a:srgbClr val="F7BB00"/>
      </a:accent6>
      <a:hlink>
        <a:srgbClr val="005598"/>
      </a:hlink>
      <a:folHlink>
        <a:srgbClr val="767676"/>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FT Blue">
      <a:srgbClr val="005598"/>
    </a:custClr>
    <a:custClr name="FT Green1">
      <a:srgbClr val="4E9D2D"/>
    </a:custClr>
    <a:custClr name="FT Green2">
      <a:srgbClr val="81BB00"/>
    </a:custClr>
    <a:custClr name="FT Green3">
      <a:srgbClr val="BAD583"/>
    </a:custClr>
    <a:custClr name="FT Orange1">
      <a:srgbClr val="ED7700"/>
    </a:custClr>
    <a:custClr name="FT Orange2">
      <a:srgbClr val="F59B00"/>
    </a:custClr>
    <a:custClr name="FT Yellow1">
      <a:srgbClr val="F7BB00"/>
    </a:custClr>
    <a:custClr name="FT Cyan1">
      <a:srgbClr val="00A0DC"/>
    </a:custClr>
    <a:custClr name="FT Cyan2">
      <a:srgbClr val="5FC0EB"/>
    </a:custClr>
    <a:custClr name="FT Cyan3">
      <a:srgbClr val="A5D7F5"/>
    </a:custClr>
    <a:custClr name="FT Cyan4">
      <a:srgbClr val="CCE2F5"/>
    </a:custClr>
    <a:custClr name="FT Gray Dark">
      <a:srgbClr val="333333"/>
    </a:custClr>
    <a:custClr name="FT Gray1">
      <a:srgbClr val="767676"/>
    </a:custClr>
    <a:custClr name="FT Gray2">
      <a:srgbClr val="A7A7A7"/>
    </a:custClr>
    <a:custClr name="FT Gray3">
      <a:srgbClr val="C9C9C9"/>
    </a:custClr>
    <a:custClr name="FT Red">
      <a:srgbClr val="CB0000"/>
    </a:custClr>
  </a:custClrLst>
  <a:extLst>
    <a:ext uri="{05A4C25C-085E-4340-85A3-A5531E510DB2}">
      <thm15:themeFamily xmlns:thm15="http://schemas.microsoft.com/office/thememl/2012/main" name="FTI_PPT_0417_4x3.pptx" id="{5FCF8A97-1A5C-4CB3-89E9-0C6EAA624BC5}" vid="{70922880-BFCB-46ED-8A91-998EE675BBEF}"/>
    </a:ext>
  </a:extLst>
</a:theme>
</file>

<file path=ppt/theme/theme6.xml><?xml version="1.0" encoding="utf-8"?>
<a:theme xmlns:a="http://schemas.openxmlformats.org/drawingml/2006/main" name="Blank">
  <a:themeElements>
    <a:clrScheme name="FTI">
      <a:dk1>
        <a:srgbClr val="000000"/>
      </a:dk1>
      <a:lt1>
        <a:srgbClr val="FFFFFF"/>
      </a:lt1>
      <a:dk2>
        <a:srgbClr val="CCECF8"/>
      </a:dk2>
      <a:lt2>
        <a:srgbClr val="FFFFFF"/>
      </a:lt2>
      <a:accent1>
        <a:srgbClr val="005598"/>
      </a:accent1>
      <a:accent2>
        <a:srgbClr val="82BC00"/>
      </a:accent2>
      <a:accent3>
        <a:srgbClr val="EE7800"/>
      </a:accent3>
      <a:accent4>
        <a:srgbClr val="767676"/>
      </a:accent4>
      <a:accent5>
        <a:srgbClr val="00A0DC"/>
      </a:accent5>
      <a:accent6>
        <a:srgbClr val="F7BB00"/>
      </a:accent6>
      <a:hlink>
        <a:srgbClr val="005598"/>
      </a:hlink>
      <a:folHlink>
        <a:srgbClr val="767676"/>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FT Blue">
      <a:srgbClr val="005598"/>
    </a:custClr>
    <a:custClr name="FT Green1">
      <a:srgbClr val="4E9D2D"/>
    </a:custClr>
    <a:custClr name="FT Green2">
      <a:srgbClr val="81BB00"/>
    </a:custClr>
    <a:custClr name="FT Green3">
      <a:srgbClr val="BAD583"/>
    </a:custClr>
    <a:custClr name="FT Orange1">
      <a:srgbClr val="ED7700"/>
    </a:custClr>
    <a:custClr name="FT Orange2">
      <a:srgbClr val="F59B00"/>
    </a:custClr>
    <a:custClr name="FT Yellow1">
      <a:srgbClr val="F7BB00"/>
    </a:custClr>
    <a:custClr name="FT Cyan1">
      <a:srgbClr val="00A0DC"/>
    </a:custClr>
    <a:custClr name="FT Cyan2">
      <a:srgbClr val="5FC0EB"/>
    </a:custClr>
    <a:custClr name="FT Cyan3">
      <a:srgbClr val="A5D7F5"/>
    </a:custClr>
    <a:custClr name="FT Cyan4">
      <a:srgbClr val="CCE2F5"/>
    </a:custClr>
    <a:custClr name="FT Gray Dark">
      <a:srgbClr val="333333"/>
    </a:custClr>
    <a:custClr name="FT Gray1">
      <a:srgbClr val="767676"/>
    </a:custClr>
    <a:custClr name="FT Gray2">
      <a:srgbClr val="A7A7A7"/>
    </a:custClr>
    <a:custClr name="FT Gray3">
      <a:srgbClr val="C9C9C9"/>
    </a:custClr>
    <a:custClr name="FT Red">
      <a:srgbClr val="CB0000"/>
    </a:custClr>
  </a:custClrLst>
  <a:extLst>
    <a:ext uri="{05A4C25C-085E-4340-85A3-A5531E510DB2}">
      <thm15:themeFamily xmlns:thm15="http://schemas.microsoft.com/office/thememl/2012/main" name="FTI_PPT_0417_4x3.pptx" id="{5FCF8A97-1A5C-4CB3-89E9-0C6EAA624BC5}" vid="{177686CB-A7D3-41D0-B4F6-75134711C5E0}"/>
    </a:ext>
  </a:extLst>
</a:theme>
</file>

<file path=ppt/theme/theme7.xml><?xml version="1.0" encoding="utf-8"?>
<a:theme xmlns:a="http://schemas.openxmlformats.org/drawingml/2006/main" name="Office Theme">
  <a:themeElements>
    <a:clrScheme name="FTI">
      <a:dk1>
        <a:srgbClr val="000000"/>
      </a:dk1>
      <a:lt1>
        <a:srgbClr val="FFFFFF"/>
      </a:lt1>
      <a:dk2>
        <a:srgbClr val="CCECF8"/>
      </a:dk2>
      <a:lt2>
        <a:srgbClr val="FFFFFF"/>
      </a:lt2>
      <a:accent1>
        <a:srgbClr val="005598"/>
      </a:accent1>
      <a:accent2>
        <a:srgbClr val="82BC00"/>
      </a:accent2>
      <a:accent3>
        <a:srgbClr val="EE7800"/>
      </a:accent3>
      <a:accent4>
        <a:srgbClr val="797979"/>
      </a:accent4>
      <a:accent5>
        <a:srgbClr val="00A0DC"/>
      </a:accent5>
      <a:accent6>
        <a:srgbClr val="F7BC00"/>
      </a:accent6>
      <a:hlink>
        <a:srgbClr val="005598"/>
      </a:hlink>
      <a:folHlink>
        <a:srgbClr val="79797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FT Blue">
      <a:srgbClr val="005598"/>
    </a:custClr>
    <a:custClr name="FT Green1">
      <a:srgbClr val="4E9D2D"/>
    </a:custClr>
    <a:custClr name="FT Green2">
      <a:srgbClr val="81BB00"/>
    </a:custClr>
    <a:custClr name="FT Green3">
      <a:srgbClr val="BAD583"/>
    </a:custClr>
    <a:custClr name="FT Orange1">
      <a:srgbClr val="ED7700"/>
    </a:custClr>
    <a:custClr name="FT Orange2">
      <a:srgbClr val="F59B00"/>
    </a:custClr>
    <a:custClr name="FT Yellow1">
      <a:srgbClr val="F7BB00"/>
    </a:custClr>
    <a:custClr name="FT Cyan1">
      <a:srgbClr val="00A0DC"/>
    </a:custClr>
    <a:custClr name="FT Cyan2">
      <a:srgbClr val="5FC0EB"/>
    </a:custClr>
    <a:custClr name="FT Cyan3">
      <a:srgbClr val="A5D7F5"/>
    </a:custClr>
    <a:custClr name="FT Cyan4">
      <a:srgbClr val="CCE2F5"/>
    </a:custClr>
    <a:custClr name="FT Gray Dark">
      <a:srgbClr val="333333"/>
    </a:custClr>
    <a:custClr name="FT Gray1">
      <a:srgbClr val="767676"/>
    </a:custClr>
    <a:custClr name="FT Gray2">
      <a:srgbClr val="A7A7A7"/>
    </a:custClr>
    <a:custClr name="FT Gray3">
      <a:srgbClr val="C9C9C9"/>
    </a:custClr>
    <a:custClr name="FT Red">
      <a:srgbClr val="CB0000"/>
    </a:custClr>
  </a:custClr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Title Slide 15">
    <a:dk1>
      <a:srgbClr val="000000"/>
    </a:dk1>
    <a:lt1>
      <a:srgbClr val="FFFFFF"/>
    </a:lt1>
    <a:dk2>
      <a:srgbClr val="000000"/>
    </a:dk2>
    <a:lt2>
      <a:srgbClr val="808080"/>
    </a:lt2>
    <a:accent1>
      <a:srgbClr val="004FA6"/>
    </a:accent1>
    <a:accent2>
      <a:srgbClr val="F8981D"/>
    </a:accent2>
    <a:accent3>
      <a:srgbClr val="FFFFFF"/>
    </a:accent3>
    <a:accent4>
      <a:srgbClr val="000000"/>
    </a:accent4>
    <a:accent5>
      <a:srgbClr val="AAB2D0"/>
    </a:accent5>
    <a:accent6>
      <a:srgbClr val="E18919"/>
    </a:accent6>
    <a:hlink>
      <a:srgbClr val="86A37B"/>
    </a:hlink>
    <a:folHlink>
      <a:srgbClr val="716E75"/>
    </a:folHlink>
  </a:clrScheme>
  <a:fontScheme name="1_Title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1_Title Slide 15">
    <a:dk1>
      <a:srgbClr val="000000"/>
    </a:dk1>
    <a:lt1>
      <a:srgbClr val="FFFFFF"/>
    </a:lt1>
    <a:dk2>
      <a:srgbClr val="000000"/>
    </a:dk2>
    <a:lt2>
      <a:srgbClr val="808080"/>
    </a:lt2>
    <a:accent1>
      <a:srgbClr val="004FA6"/>
    </a:accent1>
    <a:accent2>
      <a:srgbClr val="F8981D"/>
    </a:accent2>
    <a:accent3>
      <a:srgbClr val="FFFFFF"/>
    </a:accent3>
    <a:accent4>
      <a:srgbClr val="000000"/>
    </a:accent4>
    <a:accent5>
      <a:srgbClr val="AAB2D0"/>
    </a:accent5>
    <a:accent6>
      <a:srgbClr val="E18919"/>
    </a:accent6>
    <a:hlink>
      <a:srgbClr val="86A37B"/>
    </a:hlink>
    <a:folHlink>
      <a:srgbClr val="716E75"/>
    </a:folHlink>
  </a:clrScheme>
  <a:fontScheme name="1_Title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1_Title Slide 15">
    <a:dk1>
      <a:srgbClr val="000000"/>
    </a:dk1>
    <a:lt1>
      <a:srgbClr val="FFFFFF"/>
    </a:lt1>
    <a:dk2>
      <a:srgbClr val="000000"/>
    </a:dk2>
    <a:lt2>
      <a:srgbClr val="808080"/>
    </a:lt2>
    <a:accent1>
      <a:srgbClr val="004FA6"/>
    </a:accent1>
    <a:accent2>
      <a:srgbClr val="F8981D"/>
    </a:accent2>
    <a:accent3>
      <a:srgbClr val="FFFFFF"/>
    </a:accent3>
    <a:accent4>
      <a:srgbClr val="000000"/>
    </a:accent4>
    <a:accent5>
      <a:srgbClr val="AAB2D0"/>
    </a:accent5>
    <a:accent6>
      <a:srgbClr val="E18919"/>
    </a:accent6>
    <a:hlink>
      <a:srgbClr val="86A37B"/>
    </a:hlink>
    <a:folHlink>
      <a:srgbClr val="716E75"/>
    </a:folHlink>
  </a:clrScheme>
  <a:fontScheme name="1_Title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1_Title Slide 15">
    <a:dk1>
      <a:srgbClr val="000000"/>
    </a:dk1>
    <a:lt1>
      <a:srgbClr val="FFFFFF"/>
    </a:lt1>
    <a:dk2>
      <a:srgbClr val="000000"/>
    </a:dk2>
    <a:lt2>
      <a:srgbClr val="808080"/>
    </a:lt2>
    <a:accent1>
      <a:srgbClr val="004FA6"/>
    </a:accent1>
    <a:accent2>
      <a:srgbClr val="F8981D"/>
    </a:accent2>
    <a:accent3>
      <a:srgbClr val="FFFFFF"/>
    </a:accent3>
    <a:accent4>
      <a:srgbClr val="000000"/>
    </a:accent4>
    <a:accent5>
      <a:srgbClr val="AAB2D0"/>
    </a:accent5>
    <a:accent6>
      <a:srgbClr val="E18919"/>
    </a:accent6>
    <a:hlink>
      <a:srgbClr val="86A37B"/>
    </a:hlink>
    <a:folHlink>
      <a:srgbClr val="716E75"/>
    </a:folHlink>
  </a:clrScheme>
  <a:fontScheme name="1_Title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1_Title Slide 15">
    <a:dk1>
      <a:srgbClr val="000000"/>
    </a:dk1>
    <a:lt1>
      <a:srgbClr val="FFFFFF"/>
    </a:lt1>
    <a:dk2>
      <a:srgbClr val="000000"/>
    </a:dk2>
    <a:lt2>
      <a:srgbClr val="808080"/>
    </a:lt2>
    <a:accent1>
      <a:srgbClr val="004FA6"/>
    </a:accent1>
    <a:accent2>
      <a:srgbClr val="F8981D"/>
    </a:accent2>
    <a:accent3>
      <a:srgbClr val="FFFFFF"/>
    </a:accent3>
    <a:accent4>
      <a:srgbClr val="000000"/>
    </a:accent4>
    <a:accent5>
      <a:srgbClr val="AAB2D0"/>
    </a:accent5>
    <a:accent6>
      <a:srgbClr val="E18919"/>
    </a:accent6>
    <a:hlink>
      <a:srgbClr val="86A37B"/>
    </a:hlink>
    <a:folHlink>
      <a:srgbClr val="716E75"/>
    </a:folHlink>
  </a:clrScheme>
  <a:fontScheme name="1_Title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BE Color Palette">
    <a:dk1>
      <a:srgbClr val="000000"/>
    </a:dk1>
    <a:lt1>
      <a:srgbClr val="FFFFFF"/>
    </a:lt1>
    <a:dk2>
      <a:srgbClr val="FFFFFF"/>
    </a:dk2>
    <a:lt2>
      <a:srgbClr val="CCECF8"/>
    </a:lt2>
    <a:accent1>
      <a:srgbClr val="005598"/>
    </a:accent1>
    <a:accent2>
      <a:srgbClr val="82BC00"/>
    </a:accent2>
    <a:accent3>
      <a:srgbClr val="00A0DC"/>
    </a:accent3>
    <a:accent4>
      <a:srgbClr val="797979"/>
    </a:accent4>
    <a:accent5>
      <a:srgbClr val="EE7800"/>
    </a:accent5>
    <a:accent6>
      <a:srgbClr val="F7BC00"/>
    </a:accent6>
    <a:hlink>
      <a:srgbClr val="005598"/>
    </a:hlink>
    <a:folHlink>
      <a:srgbClr val="797979"/>
    </a:folHlink>
  </a:clrScheme>
  <a:fontScheme name="1_Title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BE Color Palette">
    <a:dk1>
      <a:srgbClr val="000000"/>
    </a:dk1>
    <a:lt1>
      <a:srgbClr val="FFFFFF"/>
    </a:lt1>
    <a:dk2>
      <a:srgbClr val="FFFFFF"/>
    </a:dk2>
    <a:lt2>
      <a:srgbClr val="CCECF8"/>
    </a:lt2>
    <a:accent1>
      <a:srgbClr val="005598"/>
    </a:accent1>
    <a:accent2>
      <a:srgbClr val="82BC00"/>
    </a:accent2>
    <a:accent3>
      <a:srgbClr val="00A0DC"/>
    </a:accent3>
    <a:accent4>
      <a:srgbClr val="797979"/>
    </a:accent4>
    <a:accent5>
      <a:srgbClr val="EE7800"/>
    </a:accent5>
    <a:accent6>
      <a:srgbClr val="F7BC00"/>
    </a:accent6>
    <a:hlink>
      <a:srgbClr val="005598"/>
    </a:hlink>
    <a:folHlink>
      <a:srgbClr val="797979"/>
    </a:folHlink>
  </a:clrScheme>
  <a:fontScheme name="1_Title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BE Color Palette">
    <a:dk1>
      <a:srgbClr val="000000"/>
    </a:dk1>
    <a:lt1>
      <a:srgbClr val="FFFFFF"/>
    </a:lt1>
    <a:dk2>
      <a:srgbClr val="FFFFFF"/>
    </a:dk2>
    <a:lt2>
      <a:srgbClr val="CCECF8"/>
    </a:lt2>
    <a:accent1>
      <a:srgbClr val="005598"/>
    </a:accent1>
    <a:accent2>
      <a:srgbClr val="82BC00"/>
    </a:accent2>
    <a:accent3>
      <a:srgbClr val="00A0DC"/>
    </a:accent3>
    <a:accent4>
      <a:srgbClr val="797979"/>
    </a:accent4>
    <a:accent5>
      <a:srgbClr val="EE7800"/>
    </a:accent5>
    <a:accent6>
      <a:srgbClr val="F7BC00"/>
    </a:accent6>
    <a:hlink>
      <a:srgbClr val="005598"/>
    </a:hlink>
    <a:folHlink>
      <a:srgbClr val="797979"/>
    </a:folHlink>
  </a:clrScheme>
  <a:fontScheme name="1_Title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BE Color Palette">
    <a:dk1>
      <a:srgbClr val="000000"/>
    </a:dk1>
    <a:lt1>
      <a:srgbClr val="FFFFFF"/>
    </a:lt1>
    <a:dk2>
      <a:srgbClr val="FFFFFF"/>
    </a:dk2>
    <a:lt2>
      <a:srgbClr val="CCECF8"/>
    </a:lt2>
    <a:accent1>
      <a:srgbClr val="005598"/>
    </a:accent1>
    <a:accent2>
      <a:srgbClr val="82BC00"/>
    </a:accent2>
    <a:accent3>
      <a:srgbClr val="00A0DC"/>
    </a:accent3>
    <a:accent4>
      <a:srgbClr val="797979"/>
    </a:accent4>
    <a:accent5>
      <a:srgbClr val="EE7800"/>
    </a:accent5>
    <a:accent6>
      <a:srgbClr val="F7BC00"/>
    </a:accent6>
    <a:hlink>
      <a:srgbClr val="005598"/>
    </a:hlink>
    <a:folHlink>
      <a:srgbClr val="797979"/>
    </a:folHlink>
  </a:clrScheme>
  <a:fontScheme name="1_Title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0C34245716F74EA442005D3ACB553B" ma:contentTypeVersion="8" ma:contentTypeDescription="Create a new document." ma:contentTypeScope="" ma:versionID="e3684091fc66458bd002f86a34491fa5">
  <xsd:schema xmlns:xsd="http://www.w3.org/2001/XMLSchema" xmlns:xs="http://www.w3.org/2001/XMLSchema" xmlns:p="http://schemas.microsoft.com/office/2006/metadata/properties" xmlns:ns2="28a44199-1370-4e3c-89b8-5ca7ae031f67" targetNamespace="http://schemas.microsoft.com/office/2006/metadata/properties" ma:root="true" ma:fieldsID="364007bcb4641cb0a12c318033d5a133" ns2:_="">
    <xsd:import namespace="28a44199-1370-4e3c-89b8-5ca7ae031f6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a44199-1370-4e3c-89b8-5ca7ae031f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DCF1A81-3887-4724-9E10-ED0E2A7B041A}"/>
</file>

<file path=customXml/itemProps2.xml><?xml version="1.0" encoding="utf-8"?>
<ds:datastoreItem xmlns:ds="http://schemas.openxmlformats.org/officeDocument/2006/customXml" ds:itemID="{02D8D237-A976-4FCA-885C-61606AD0B51B}">
  <ds:schemaRefs>
    <ds:schemaRef ds:uri="http://schemas.microsoft.com/sharepoint/v3/contenttype/forms"/>
  </ds:schemaRefs>
</ds:datastoreItem>
</file>

<file path=customXml/itemProps3.xml><?xml version="1.0" encoding="utf-8"?>
<ds:datastoreItem xmlns:ds="http://schemas.openxmlformats.org/officeDocument/2006/customXml" ds:itemID="{2535D4E4-B8C7-4919-B8F3-27EEB9076A48}">
  <ds:schemaRefs>
    <ds:schemaRef ds:uri="http://purl.org/dc/terms/"/>
    <ds:schemaRef ds:uri="http://schemas.microsoft.com/office/2006/documentManagement/types"/>
    <ds:schemaRef ds:uri="http://schemas.microsoft.com/office/infopath/2007/PartnerControls"/>
    <ds:schemaRef ds:uri="http://purl.org/dc/elements/1.1/"/>
    <ds:schemaRef ds:uri="cb845d61-6f5e-4947-8cb2-20331c1e0b5d"/>
    <ds:schemaRef ds:uri="http://purl.org/dc/dcmitype/"/>
    <ds:schemaRef ds:uri="http://www.w3.org/XML/1998/namespace"/>
    <ds:schemaRef ds:uri="http://schemas.openxmlformats.org/package/2006/metadata/core-properties"/>
    <ds:schemaRef ds:uri="212aa7d0-b8cc-4a63-871f-7d372ca218f7"/>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FTI_PPT_0417_4x3</Template>
  <TotalTime>0</TotalTime>
  <Words>15263</Words>
  <Application>Microsoft Office PowerPoint</Application>
  <PresentationFormat>On-screen Show (4:3)</PresentationFormat>
  <Paragraphs>2000</Paragraphs>
  <Slides>70</Slides>
  <Notes>70</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70</vt:i4>
      </vt:variant>
    </vt:vector>
  </HeadingPairs>
  <TitlesOfParts>
    <vt:vector size="83" baseType="lpstr">
      <vt:lpstr>Arial</vt:lpstr>
      <vt:lpstr>Arial Narrow</vt:lpstr>
      <vt:lpstr>Arial Narrow Bold</vt:lpstr>
      <vt:lpstr>Calibri</vt:lpstr>
      <vt:lpstr>Freestyle Script</vt:lpstr>
      <vt:lpstr>Times New Roman</vt:lpstr>
      <vt:lpstr>TradeGothic CondEighteen</vt:lpstr>
      <vt:lpstr>FTI_PPT_0417_4x3</vt:lpstr>
      <vt:lpstr>Content</vt:lpstr>
      <vt:lpstr>Section Break</vt:lpstr>
      <vt:lpstr>Printer Friendly slide</vt:lpstr>
      <vt:lpstr>Back Wrapper</vt:lpstr>
      <vt:lpstr>Blank</vt:lpstr>
      <vt:lpstr>PowerPoint Presentation</vt:lpstr>
      <vt:lpstr>Retirement Realities</vt:lpstr>
      <vt:lpstr>Retirement Realities</vt:lpstr>
      <vt:lpstr>Retirement Realities</vt:lpstr>
      <vt:lpstr>Retirement Realities</vt:lpstr>
      <vt:lpstr>Retirement Realities</vt:lpstr>
      <vt:lpstr>Retirement Realities</vt:lpstr>
      <vt:lpstr>PowerPoint Presentation</vt:lpstr>
      <vt:lpstr>PowerPoint Presentation</vt:lpstr>
      <vt:lpstr>Retirement Income Pop Quiz </vt:lpstr>
      <vt:lpstr>Today’s Discussion</vt:lpstr>
      <vt:lpstr>Income for What’s Next</vt:lpstr>
      <vt:lpstr>Retirement Is Changing  </vt:lpstr>
      <vt:lpstr>Retirement Is Changing  </vt:lpstr>
      <vt:lpstr>Retirement Is Changing  </vt:lpstr>
      <vt:lpstr>Retirement Is Changing  </vt:lpstr>
      <vt:lpstr>Retirement Is Changing  </vt:lpstr>
      <vt:lpstr>Retirement Is Changing  </vt:lpstr>
      <vt:lpstr>Income for What’s Next</vt:lpstr>
      <vt:lpstr>1. Prioritize Goals &amp; Concerns </vt:lpstr>
      <vt:lpstr>2. Translate Goals &amp; Concerns  into Expenses </vt:lpstr>
      <vt:lpstr>2. Translate Goals &amp; Concerns  into Expenses </vt:lpstr>
      <vt:lpstr>2. Translate Goals &amp; Concerns  into Expenses </vt:lpstr>
      <vt:lpstr>3. Understand Potential Retirement Income Sources  </vt:lpstr>
      <vt:lpstr>3. Understand Potential Retirement Income Sources  </vt:lpstr>
      <vt:lpstr>Match Expenses with Potential Income Sources  </vt:lpstr>
      <vt:lpstr>Match Expenses with Potential Income Sources  </vt:lpstr>
      <vt:lpstr>Income for What’s Next</vt:lpstr>
      <vt:lpstr>Hypothetical Case Study </vt:lpstr>
      <vt:lpstr>Hypothetical Case Study </vt:lpstr>
      <vt:lpstr>Hypothetical Case Study </vt:lpstr>
      <vt:lpstr>Hypothetical Case Study </vt:lpstr>
      <vt:lpstr>Hypothetical Case Study </vt:lpstr>
      <vt:lpstr>Hypothetical Case Study </vt:lpstr>
      <vt:lpstr>Hypothetical Case Study </vt:lpstr>
      <vt:lpstr>Hypothetical Case Study </vt:lpstr>
      <vt:lpstr>Hypothetical Case Study </vt:lpstr>
      <vt:lpstr>Hypothetical Case Study </vt:lpstr>
      <vt:lpstr>Hypothetical Case Study </vt:lpstr>
      <vt:lpstr>What Are Withdrawal Rates and Why Are They Important? </vt:lpstr>
      <vt:lpstr>Realistic Withdrawal Rates </vt:lpstr>
      <vt:lpstr>Realistic Withdrawal Rates </vt:lpstr>
      <vt:lpstr>Will You Outlive Your Savings? </vt:lpstr>
      <vt:lpstr>Monte Carlo Analysis</vt:lpstr>
      <vt:lpstr>Monte Carlo Analysis</vt:lpstr>
      <vt:lpstr>Developing an Investment Strategy</vt:lpstr>
      <vt:lpstr>Developing an Investment Strategy</vt:lpstr>
      <vt:lpstr>Income for What’s Next: </vt:lpstr>
      <vt:lpstr>Income for What’s Next: </vt:lpstr>
      <vt:lpstr>Income for What’s Next: </vt:lpstr>
      <vt:lpstr>Fund Performance1</vt:lpstr>
      <vt:lpstr>Fund Performance1</vt:lpstr>
      <vt:lpstr>Fund Descriptions and Risks</vt:lpstr>
      <vt:lpstr>Fund Descriptions and Risks (cont’d.)</vt:lpstr>
      <vt:lpstr>Fund Descriptions and Risks (cont’d.)</vt:lpstr>
      <vt:lpstr>Developing an Investment Strategy </vt:lpstr>
      <vt:lpstr>Franklin Income Fund </vt:lpstr>
      <vt:lpstr>Franklin Income Fund</vt:lpstr>
      <vt:lpstr>Fund Performance1     </vt:lpstr>
      <vt:lpstr>Fund Descriptions and Risks</vt:lpstr>
      <vt:lpstr>A Wide Range of Investment Options </vt:lpstr>
      <vt:lpstr>Income for What’s Next</vt:lpstr>
      <vt:lpstr>Start Developing Your Retirement Income Plan </vt:lpstr>
      <vt:lpstr>Retirement Income Pop Quiz </vt:lpstr>
      <vt:lpstr>Retirement Income Pop Quiz </vt:lpstr>
      <vt:lpstr>Retirement Income Pop Quiz </vt:lpstr>
      <vt:lpstr>Retirement Income Pop Quiz </vt:lpstr>
      <vt:lpstr>Retirement Income Pop Quiz </vt:lpstr>
      <vt:lpstr>Join the Retirement Conversation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2018-07-27T09:47:14Z</dcterms:created>
  <dcterms:modified xsi:type="dcterms:W3CDTF">2019-04-18T15:47:27Z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0x010100D90C34245716F74EA442005D3ACB553B</vt:lpwstr>
  </property>
  <property fmtid="{D5CDD505-2E9C-101B-9397-08002B2CF9AE}" pid="3" name="Order">
    <vt:r8>24116800</vt:r8>
  </property>
</Properties>
</file>