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4"/>
  </p:notesMasterIdLst>
  <p:sldIdLst>
    <p:sldId id="256" r:id="rId2"/>
    <p:sldId id="257" r:id="rId3"/>
    <p:sldId id="283" r:id="rId4"/>
    <p:sldId id="259" r:id="rId5"/>
    <p:sldId id="260" r:id="rId6"/>
    <p:sldId id="261" r:id="rId7"/>
    <p:sldId id="262" r:id="rId8"/>
    <p:sldId id="298" r:id="rId9"/>
    <p:sldId id="263" r:id="rId10"/>
    <p:sldId id="299" r:id="rId11"/>
    <p:sldId id="264" r:id="rId12"/>
    <p:sldId id="300" r:id="rId13"/>
    <p:sldId id="301" r:id="rId14"/>
    <p:sldId id="302" r:id="rId15"/>
    <p:sldId id="265" r:id="rId16"/>
    <p:sldId id="303" r:id="rId17"/>
    <p:sldId id="304" r:id="rId18"/>
    <p:sldId id="287" r:id="rId19"/>
    <p:sldId id="266" r:id="rId20"/>
    <p:sldId id="305" r:id="rId21"/>
    <p:sldId id="306" r:id="rId22"/>
    <p:sldId id="307" r:id="rId23"/>
    <p:sldId id="267" r:id="rId24"/>
    <p:sldId id="269" r:id="rId25"/>
    <p:sldId id="312" r:id="rId26"/>
    <p:sldId id="309" r:id="rId27"/>
    <p:sldId id="310" r:id="rId28"/>
    <p:sldId id="311" r:id="rId29"/>
    <p:sldId id="270" r:id="rId30"/>
    <p:sldId id="284" r:id="rId31"/>
    <p:sldId id="272" r:id="rId32"/>
    <p:sldId id="273" r:id="rId33"/>
    <p:sldId id="274" r:id="rId34"/>
    <p:sldId id="275" r:id="rId35"/>
    <p:sldId id="276" r:id="rId36"/>
    <p:sldId id="277" r:id="rId37"/>
    <p:sldId id="278" r:id="rId38"/>
    <p:sldId id="279" r:id="rId39"/>
    <p:sldId id="280" r:id="rId40"/>
    <p:sldId id="286" r:id="rId41"/>
    <p:sldId id="281" r:id="rId42"/>
    <p:sldId id="288" r:id="rId43"/>
    <p:sldId id="289" r:id="rId44"/>
    <p:sldId id="290" r:id="rId45"/>
    <p:sldId id="291" r:id="rId46"/>
    <p:sldId id="293" r:id="rId47"/>
    <p:sldId id="294" r:id="rId48"/>
    <p:sldId id="292" r:id="rId49"/>
    <p:sldId id="313" r:id="rId50"/>
    <p:sldId id="296" r:id="rId51"/>
    <p:sldId id="297" r:id="rId52"/>
    <p:sldId id="282" r:id="rId53"/>
  </p:sldIdLst>
  <p:sldSz cx="14630400" cy="8229600"/>
  <p:notesSz cx="7315200" cy="9601200"/>
  <p:defaultTex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592">
          <p15:clr>
            <a:srgbClr val="A4A3A4"/>
          </p15:clr>
        </p15:guide>
        <p15:guide id="2" pos="4608">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shfrn" initials="s" lastIdx="19" clrIdx="0"/>
  <p:cmAuthor id="1" name="Karen Carter" initials="KLC" lastIdx="8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85" autoAdjust="0"/>
    <p:restoredTop sz="82854" autoAdjust="0"/>
  </p:normalViewPr>
  <p:slideViewPr>
    <p:cSldViewPr snapToGrid="0" snapToObjects="1">
      <p:cViewPr varScale="1">
        <p:scale>
          <a:sx n="50" d="100"/>
          <a:sy n="50" d="100"/>
        </p:scale>
        <p:origin x="1098" y="54"/>
      </p:cViewPr>
      <p:guideLst>
        <p:guide orient="horz" pos="2592"/>
        <p:guide pos="460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780691FB-45E9-7249-972A-11F868769766}" type="datetimeFigureOut">
              <a:rPr lang="en-US" smtClean="0"/>
              <a:pPr/>
              <a:t>9/24/2018</a:t>
            </a:fld>
            <a:endParaRPr lang="en-US" dirty="0"/>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4E7DDFB3-BF69-F948-9C68-D808A67FEB7D}" type="slidenum">
              <a:rPr lang="en-US" smtClean="0"/>
              <a:pPr/>
              <a:t>‹#›</a:t>
            </a:fld>
            <a:endParaRPr lang="en-US" dirty="0"/>
          </a:p>
        </p:txBody>
      </p:sp>
    </p:spTree>
    <p:extLst>
      <p:ext uri="{BB962C8B-B14F-4D97-AF65-F5344CB8AC3E}">
        <p14:creationId xmlns:p14="http://schemas.microsoft.com/office/powerpoint/2010/main" val="863245626"/>
      </p:ext>
    </p:extLst>
  </p:cSld>
  <p:clrMap bg1="lt1" tx1="dk1" bg2="lt2" tx2="dk2" accent1="accent1" accent2="accent2" accent3="accent3" accent4="accent4" accent5="accent5" accent6="accent6" hlink="hlink" folHlink="folHlink"/>
  <p:notesStyle>
    <a:lvl1pPr marL="0" algn="l" defTabSz="1097280" rtl="0" eaLnBrk="1" latinLnBrk="0" hangingPunct="1">
      <a:defRPr sz="1440" kern="1200">
        <a:solidFill>
          <a:schemeClr val="tx1"/>
        </a:solidFill>
        <a:latin typeface="+mn-lt"/>
        <a:ea typeface="+mn-ea"/>
        <a:cs typeface="+mn-cs"/>
      </a:defRPr>
    </a:lvl1pPr>
    <a:lvl2pPr marL="548640" algn="l" defTabSz="1097280" rtl="0" eaLnBrk="1" latinLnBrk="0" hangingPunct="1">
      <a:defRPr sz="1440" kern="1200">
        <a:solidFill>
          <a:schemeClr val="tx1"/>
        </a:solidFill>
        <a:latin typeface="+mn-lt"/>
        <a:ea typeface="+mn-ea"/>
        <a:cs typeface="+mn-cs"/>
      </a:defRPr>
    </a:lvl2pPr>
    <a:lvl3pPr marL="1097280" algn="l" defTabSz="1097280" rtl="0" eaLnBrk="1" latinLnBrk="0" hangingPunct="1">
      <a:defRPr sz="1440" kern="1200">
        <a:solidFill>
          <a:schemeClr val="tx1"/>
        </a:solidFill>
        <a:latin typeface="+mn-lt"/>
        <a:ea typeface="+mn-ea"/>
        <a:cs typeface="+mn-cs"/>
      </a:defRPr>
    </a:lvl3pPr>
    <a:lvl4pPr marL="1645920" algn="l" defTabSz="1097280" rtl="0" eaLnBrk="1" latinLnBrk="0" hangingPunct="1">
      <a:defRPr sz="1440" kern="1200">
        <a:solidFill>
          <a:schemeClr val="tx1"/>
        </a:solidFill>
        <a:latin typeface="+mn-lt"/>
        <a:ea typeface="+mn-ea"/>
        <a:cs typeface="+mn-cs"/>
      </a:defRPr>
    </a:lvl4pPr>
    <a:lvl5pPr marL="2194560" algn="l" defTabSz="1097280" rtl="0" eaLnBrk="1" latinLnBrk="0" hangingPunct="1">
      <a:defRPr sz="1440" kern="1200">
        <a:solidFill>
          <a:schemeClr val="tx1"/>
        </a:solidFill>
        <a:latin typeface="+mn-lt"/>
        <a:ea typeface="+mn-ea"/>
        <a:cs typeface="+mn-cs"/>
      </a:defRPr>
    </a:lvl5pPr>
    <a:lvl6pPr marL="2743200" algn="l" defTabSz="1097280" rtl="0" eaLnBrk="1" latinLnBrk="0" hangingPunct="1">
      <a:defRPr sz="1440" kern="1200">
        <a:solidFill>
          <a:schemeClr val="tx1"/>
        </a:solidFill>
        <a:latin typeface="+mn-lt"/>
        <a:ea typeface="+mn-ea"/>
        <a:cs typeface="+mn-cs"/>
      </a:defRPr>
    </a:lvl6pPr>
    <a:lvl7pPr marL="3291840" algn="l" defTabSz="1097280" rtl="0" eaLnBrk="1" latinLnBrk="0" hangingPunct="1">
      <a:defRPr sz="1440" kern="1200">
        <a:solidFill>
          <a:schemeClr val="tx1"/>
        </a:solidFill>
        <a:latin typeface="+mn-lt"/>
        <a:ea typeface="+mn-ea"/>
        <a:cs typeface="+mn-cs"/>
      </a:defRPr>
    </a:lvl7pPr>
    <a:lvl8pPr marL="3840480" algn="l" defTabSz="1097280" rtl="0" eaLnBrk="1" latinLnBrk="0" hangingPunct="1">
      <a:defRPr sz="1440" kern="1200">
        <a:solidFill>
          <a:schemeClr val="tx1"/>
        </a:solidFill>
        <a:latin typeface="+mn-lt"/>
        <a:ea typeface="+mn-ea"/>
        <a:cs typeface="+mn-cs"/>
      </a:defRPr>
    </a:lvl8pPr>
    <a:lvl9pPr marL="4389120" algn="l" defTabSz="1097280" rtl="0" eaLnBrk="1" latinLnBrk="0" hangingPunct="1">
      <a:defRPr sz="144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READ SLIDE</a:t>
            </a:r>
          </a:p>
        </p:txBody>
      </p:sp>
      <p:sp>
        <p:nvSpPr>
          <p:cNvPr id="4" name="Slide Number Placeholder 3"/>
          <p:cNvSpPr>
            <a:spLocks noGrp="1"/>
          </p:cNvSpPr>
          <p:nvPr>
            <p:ph type="sldNum" sz="quarter" idx="10"/>
          </p:nvPr>
        </p:nvSpPr>
        <p:spPr/>
        <p:txBody>
          <a:bodyPr/>
          <a:lstStyle/>
          <a:p>
            <a:fld id="{4E7DDFB3-BF69-F948-9C68-D808A67FEB7D}" type="slidenum">
              <a:rPr lang="en-US" smtClean="0"/>
              <a:pPr/>
              <a:t>1</a:t>
            </a:fld>
            <a:endParaRPr lang="en-US" dirty="0"/>
          </a:p>
        </p:txBody>
      </p:sp>
    </p:spTree>
    <p:extLst>
      <p:ext uri="{BB962C8B-B14F-4D97-AF65-F5344CB8AC3E}">
        <p14:creationId xmlns:p14="http://schemas.microsoft.com/office/powerpoint/2010/main" val="11589732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YES</a:t>
            </a:r>
          </a:p>
        </p:txBody>
      </p:sp>
      <p:sp>
        <p:nvSpPr>
          <p:cNvPr id="4" name="Slide Number Placeholder 3"/>
          <p:cNvSpPr>
            <a:spLocks noGrp="1"/>
          </p:cNvSpPr>
          <p:nvPr>
            <p:ph type="sldNum" sz="quarter" idx="10"/>
          </p:nvPr>
        </p:nvSpPr>
        <p:spPr/>
        <p:txBody>
          <a:bodyPr/>
          <a:lstStyle/>
          <a:p>
            <a:fld id="{4E7DDFB3-BF69-F948-9C68-D808A67FEB7D}" type="slidenum">
              <a:rPr lang="en-US" smtClean="0"/>
              <a:pPr/>
              <a:t>10</a:t>
            </a:fld>
            <a:endParaRPr lang="en-US" dirty="0"/>
          </a:p>
        </p:txBody>
      </p:sp>
    </p:spTree>
    <p:extLst>
      <p:ext uri="{BB962C8B-B14F-4D97-AF65-F5344CB8AC3E}">
        <p14:creationId xmlns:p14="http://schemas.microsoft.com/office/powerpoint/2010/main" val="7129336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READ SLIDE</a:t>
            </a:r>
          </a:p>
        </p:txBody>
      </p:sp>
      <p:sp>
        <p:nvSpPr>
          <p:cNvPr id="4" name="Slide Number Placeholder 3"/>
          <p:cNvSpPr>
            <a:spLocks noGrp="1"/>
          </p:cNvSpPr>
          <p:nvPr>
            <p:ph type="sldNum" sz="quarter" idx="10"/>
          </p:nvPr>
        </p:nvSpPr>
        <p:spPr/>
        <p:txBody>
          <a:bodyPr/>
          <a:lstStyle/>
          <a:p>
            <a:fld id="{4E7DDFB3-BF69-F948-9C68-D808A67FEB7D}" type="slidenum">
              <a:rPr lang="en-US" smtClean="0"/>
              <a:pPr/>
              <a:t>11</a:t>
            </a:fld>
            <a:endParaRPr lang="en-US" dirty="0"/>
          </a:p>
        </p:txBody>
      </p:sp>
    </p:spTree>
    <p:extLst>
      <p:ext uri="{BB962C8B-B14F-4D97-AF65-F5344CB8AC3E}">
        <p14:creationId xmlns:p14="http://schemas.microsoft.com/office/powerpoint/2010/main" val="14508994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Up to 50% of you</a:t>
            </a:r>
            <a:r>
              <a:rPr lang="en-US" baseline="0" dirty="0"/>
              <a:t> benefit is taxed.</a:t>
            </a:r>
            <a:endParaRPr lang="en-US" dirty="0"/>
          </a:p>
        </p:txBody>
      </p:sp>
      <p:sp>
        <p:nvSpPr>
          <p:cNvPr id="4" name="Slide Number Placeholder 3"/>
          <p:cNvSpPr>
            <a:spLocks noGrp="1"/>
          </p:cNvSpPr>
          <p:nvPr>
            <p:ph type="sldNum" sz="quarter" idx="10"/>
          </p:nvPr>
        </p:nvSpPr>
        <p:spPr/>
        <p:txBody>
          <a:bodyPr/>
          <a:lstStyle/>
          <a:p>
            <a:fld id="{4E7DDFB3-BF69-F948-9C68-D808A67FEB7D}" type="slidenum">
              <a:rPr lang="en-US" smtClean="0"/>
              <a:pPr/>
              <a:t>12</a:t>
            </a:fld>
            <a:endParaRPr lang="en-US" dirty="0"/>
          </a:p>
        </p:txBody>
      </p:sp>
    </p:spTree>
    <p:extLst>
      <p:ext uri="{BB962C8B-B14F-4D97-AF65-F5344CB8AC3E}">
        <p14:creationId xmlns:p14="http://schemas.microsoft.com/office/powerpoint/2010/main" val="1436683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But if your income is higher – over</a:t>
            </a:r>
            <a:r>
              <a:rPr lang="en-US" baseline="0" dirty="0"/>
              <a:t> $34,000 if filing taxes individually and $44,000 if filing taxes jointly, then</a:t>
            </a:r>
            <a:endParaRPr lang="en-US" dirty="0"/>
          </a:p>
        </p:txBody>
      </p:sp>
      <p:sp>
        <p:nvSpPr>
          <p:cNvPr id="4" name="Slide Number Placeholder 3"/>
          <p:cNvSpPr>
            <a:spLocks noGrp="1"/>
          </p:cNvSpPr>
          <p:nvPr>
            <p:ph type="sldNum" sz="quarter" idx="10"/>
          </p:nvPr>
        </p:nvSpPr>
        <p:spPr/>
        <p:txBody>
          <a:bodyPr/>
          <a:lstStyle/>
          <a:p>
            <a:fld id="{4E7DDFB3-BF69-F948-9C68-D808A67FEB7D}" type="slidenum">
              <a:rPr lang="en-US" smtClean="0"/>
              <a:pPr/>
              <a:t>13</a:t>
            </a:fld>
            <a:endParaRPr lang="en-US" dirty="0"/>
          </a:p>
        </p:txBody>
      </p:sp>
    </p:spTree>
    <p:extLst>
      <p:ext uri="{BB962C8B-B14F-4D97-AF65-F5344CB8AC3E}">
        <p14:creationId xmlns:p14="http://schemas.microsoft.com/office/powerpoint/2010/main" val="2897636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85% percent</a:t>
            </a:r>
            <a:r>
              <a:rPr lang="en-US" baseline="0" dirty="0"/>
              <a:t> of your benefit is taxable.</a:t>
            </a:r>
            <a:endParaRPr lang="en-US" dirty="0"/>
          </a:p>
        </p:txBody>
      </p:sp>
      <p:sp>
        <p:nvSpPr>
          <p:cNvPr id="4" name="Slide Number Placeholder 3"/>
          <p:cNvSpPr>
            <a:spLocks noGrp="1"/>
          </p:cNvSpPr>
          <p:nvPr>
            <p:ph type="sldNum" sz="quarter" idx="10"/>
          </p:nvPr>
        </p:nvSpPr>
        <p:spPr/>
        <p:txBody>
          <a:bodyPr/>
          <a:lstStyle/>
          <a:p>
            <a:fld id="{4E7DDFB3-BF69-F948-9C68-D808A67FEB7D}" type="slidenum">
              <a:rPr lang="en-US" smtClean="0"/>
              <a:pPr/>
              <a:t>14</a:t>
            </a:fld>
            <a:endParaRPr lang="en-US" dirty="0"/>
          </a:p>
        </p:txBody>
      </p:sp>
    </p:spTree>
    <p:extLst>
      <p:ext uri="{BB962C8B-B14F-4D97-AF65-F5344CB8AC3E}">
        <p14:creationId xmlns:p14="http://schemas.microsoft.com/office/powerpoint/2010/main" val="20612012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159935">
              <a:defRPr/>
            </a:pPr>
            <a:r>
              <a:rPr lang="en-US" baseline="0" dirty="0"/>
              <a:t>Income is not just your adjusted gross income. It is your adjusted gross income, plus nontaxable interest, plus ½ of your social security benefit. This is the number that has to be over $44,000 if filing jointly to have 85% of your benefit taxable.</a:t>
            </a:r>
          </a:p>
        </p:txBody>
      </p:sp>
      <p:sp>
        <p:nvSpPr>
          <p:cNvPr id="4" name="Slide Number Placeholder 3"/>
          <p:cNvSpPr>
            <a:spLocks noGrp="1"/>
          </p:cNvSpPr>
          <p:nvPr>
            <p:ph type="sldNum" sz="quarter" idx="10"/>
          </p:nvPr>
        </p:nvSpPr>
        <p:spPr/>
        <p:txBody>
          <a:bodyPr/>
          <a:lstStyle/>
          <a:p>
            <a:fld id="{4E7DDFB3-BF69-F948-9C68-D808A67FEB7D}" type="slidenum">
              <a:rPr lang="en-US" smtClean="0"/>
              <a:pPr/>
              <a:t>15</a:t>
            </a:fld>
            <a:endParaRPr lang="en-US" dirty="0"/>
          </a:p>
        </p:txBody>
      </p:sp>
    </p:spTree>
    <p:extLst>
      <p:ext uri="{BB962C8B-B14F-4D97-AF65-F5344CB8AC3E}">
        <p14:creationId xmlns:p14="http://schemas.microsoft.com/office/powerpoint/2010/main" val="5285989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READ</a:t>
            </a:r>
            <a:r>
              <a:rPr lang="en-US" baseline="0" dirty="0"/>
              <a:t> SLIDE</a:t>
            </a:r>
            <a:endParaRPr lang="en-US" dirty="0"/>
          </a:p>
        </p:txBody>
      </p:sp>
      <p:sp>
        <p:nvSpPr>
          <p:cNvPr id="4" name="Slide Number Placeholder 3"/>
          <p:cNvSpPr>
            <a:spLocks noGrp="1"/>
          </p:cNvSpPr>
          <p:nvPr>
            <p:ph type="sldNum" sz="quarter" idx="10"/>
          </p:nvPr>
        </p:nvSpPr>
        <p:spPr/>
        <p:txBody>
          <a:bodyPr/>
          <a:lstStyle/>
          <a:p>
            <a:fld id="{4E7DDFB3-BF69-F948-9C68-D808A67FEB7D}" type="slidenum">
              <a:rPr lang="en-US" smtClean="0"/>
              <a:pPr/>
              <a:t>16</a:t>
            </a:fld>
            <a:endParaRPr lang="en-US" dirty="0"/>
          </a:p>
        </p:txBody>
      </p:sp>
    </p:spTree>
    <p:extLst>
      <p:ext uri="{BB962C8B-B14F-4D97-AF65-F5344CB8AC3E}">
        <p14:creationId xmlns:p14="http://schemas.microsoft.com/office/powerpoint/2010/main" val="6502544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Yes</a:t>
            </a:r>
          </a:p>
        </p:txBody>
      </p:sp>
      <p:sp>
        <p:nvSpPr>
          <p:cNvPr id="4" name="Slide Number Placeholder 3"/>
          <p:cNvSpPr>
            <a:spLocks noGrp="1"/>
          </p:cNvSpPr>
          <p:nvPr>
            <p:ph type="sldNum" sz="quarter" idx="10"/>
          </p:nvPr>
        </p:nvSpPr>
        <p:spPr/>
        <p:txBody>
          <a:bodyPr/>
          <a:lstStyle/>
          <a:p>
            <a:fld id="{4E7DDFB3-BF69-F948-9C68-D808A67FEB7D}" type="slidenum">
              <a:rPr lang="en-US" smtClean="0"/>
              <a:pPr/>
              <a:t>17</a:t>
            </a:fld>
            <a:endParaRPr lang="en-US" dirty="0"/>
          </a:p>
        </p:txBody>
      </p:sp>
    </p:spTree>
    <p:extLst>
      <p:ext uri="{BB962C8B-B14F-4D97-AF65-F5344CB8AC3E}">
        <p14:creationId xmlns:p14="http://schemas.microsoft.com/office/powerpoint/2010/main" val="6740054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You may</a:t>
            </a:r>
            <a:r>
              <a:rPr lang="en-US" baseline="0" dirty="0"/>
              <a:t> be surprised to find out that Social Security is adjusted for inflation. The cost-of-living adjustment is known as COLA and is based off of the CPI-W or the Consumer Price Index for Urban Wage Earners. There is a lot of research out there when it comes to COLA and the buying power of retirees. Most research shows that COLA does not keep pace with the increase in spending that retirees face because retirees tend to spend less on items such as transportation and disproportionately more on items such as housing.*</a:t>
            </a:r>
          </a:p>
          <a:p>
            <a:endParaRPr lang="en-US" baseline="0" dirty="0"/>
          </a:p>
          <a:p>
            <a:r>
              <a:rPr lang="en-US" baseline="0" dirty="0"/>
              <a:t>From this table, you can see that on average, COLA increased social security benefits by 1.8% per year, but it has not increased at all the last two years.</a:t>
            </a:r>
          </a:p>
          <a:p>
            <a:endParaRPr lang="en-US" baseline="0" dirty="0"/>
          </a:p>
          <a:p>
            <a:r>
              <a:rPr lang="en-US" baseline="0" dirty="0"/>
              <a:t>*Arthur Delaney and Daniel Marans, Huffington Post, “Social Security Beneficiaries Stiffed Amid Benefits Debate,” October 2015.</a:t>
            </a:r>
            <a:endParaRPr lang="en-US" dirty="0"/>
          </a:p>
        </p:txBody>
      </p:sp>
      <p:sp>
        <p:nvSpPr>
          <p:cNvPr id="4" name="Slide Number Placeholder 3"/>
          <p:cNvSpPr>
            <a:spLocks noGrp="1"/>
          </p:cNvSpPr>
          <p:nvPr>
            <p:ph type="sldNum" sz="quarter" idx="10"/>
          </p:nvPr>
        </p:nvSpPr>
        <p:spPr/>
        <p:txBody>
          <a:bodyPr/>
          <a:lstStyle/>
          <a:p>
            <a:fld id="{4E7DDFB3-BF69-F948-9C68-D808A67FEB7D}" type="slidenum">
              <a:rPr lang="en-US" smtClean="0"/>
              <a:pPr/>
              <a:t>18</a:t>
            </a:fld>
            <a:endParaRPr lang="en-US" dirty="0"/>
          </a:p>
        </p:txBody>
      </p:sp>
    </p:spTree>
    <p:extLst>
      <p:ext uri="{BB962C8B-B14F-4D97-AF65-F5344CB8AC3E}">
        <p14:creationId xmlns:p14="http://schemas.microsoft.com/office/powerpoint/2010/main" val="10340762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READ SLIDE</a:t>
            </a:r>
          </a:p>
        </p:txBody>
      </p:sp>
      <p:sp>
        <p:nvSpPr>
          <p:cNvPr id="4" name="Slide Number Placeholder 3"/>
          <p:cNvSpPr>
            <a:spLocks noGrp="1"/>
          </p:cNvSpPr>
          <p:nvPr>
            <p:ph type="sldNum" sz="quarter" idx="10"/>
          </p:nvPr>
        </p:nvSpPr>
        <p:spPr/>
        <p:txBody>
          <a:bodyPr/>
          <a:lstStyle/>
          <a:p>
            <a:fld id="{4E7DDFB3-BF69-F948-9C68-D808A67FEB7D}" type="slidenum">
              <a:rPr lang="en-US" smtClean="0"/>
              <a:pPr/>
              <a:t>19</a:t>
            </a:fld>
            <a:endParaRPr lang="en-US" dirty="0"/>
          </a:p>
        </p:txBody>
      </p:sp>
    </p:spTree>
    <p:extLst>
      <p:ext uri="{BB962C8B-B14F-4D97-AF65-F5344CB8AC3E}">
        <p14:creationId xmlns:p14="http://schemas.microsoft.com/office/powerpoint/2010/main" val="1634546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p:txBody>
      </p:sp>
      <p:sp>
        <p:nvSpPr>
          <p:cNvPr id="4" name="Slide Number Placeholder 3"/>
          <p:cNvSpPr>
            <a:spLocks noGrp="1"/>
          </p:cNvSpPr>
          <p:nvPr>
            <p:ph type="sldNum" sz="quarter" idx="10"/>
          </p:nvPr>
        </p:nvSpPr>
        <p:spPr/>
        <p:txBody>
          <a:bodyPr/>
          <a:lstStyle/>
          <a:p>
            <a:fld id="{4E7DDFB3-BF69-F948-9C68-D808A67FEB7D}" type="slidenum">
              <a:rPr lang="en-US" smtClean="0"/>
              <a:pPr/>
              <a:t>2</a:t>
            </a:fld>
            <a:endParaRPr lang="en-US" dirty="0"/>
          </a:p>
        </p:txBody>
      </p:sp>
    </p:spTree>
    <p:extLst>
      <p:ext uri="{BB962C8B-B14F-4D97-AF65-F5344CB8AC3E}">
        <p14:creationId xmlns:p14="http://schemas.microsoft.com/office/powerpoint/2010/main" val="1697170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Yes, but they</a:t>
            </a:r>
            <a:r>
              <a:rPr lang="en-US" baseline="0" dirty="0"/>
              <a:t> must meet specific conditions</a:t>
            </a:r>
            <a:endParaRPr lang="en-US" dirty="0"/>
          </a:p>
        </p:txBody>
      </p:sp>
      <p:sp>
        <p:nvSpPr>
          <p:cNvPr id="4" name="Slide Number Placeholder 3"/>
          <p:cNvSpPr>
            <a:spLocks noGrp="1"/>
          </p:cNvSpPr>
          <p:nvPr>
            <p:ph type="sldNum" sz="quarter" idx="10"/>
          </p:nvPr>
        </p:nvSpPr>
        <p:spPr/>
        <p:txBody>
          <a:bodyPr/>
          <a:lstStyle/>
          <a:p>
            <a:fld id="{4E7DDFB3-BF69-F948-9C68-D808A67FEB7D}" type="slidenum">
              <a:rPr lang="en-US" smtClean="0"/>
              <a:pPr/>
              <a:t>20</a:t>
            </a:fld>
            <a:endParaRPr lang="en-US" dirty="0"/>
          </a:p>
        </p:txBody>
      </p:sp>
    </p:spTree>
    <p:extLst>
      <p:ext uri="{BB962C8B-B14F-4D97-AF65-F5344CB8AC3E}">
        <p14:creationId xmlns:p14="http://schemas.microsoft.com/office/powerpoint/2010/main" val="11284001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READ SLIDE</a:t>
            </a:r>
          </a:p>
          <a:p>
            <a:endParaRPr lang="en-US" dirty="0"/>
          </a:p>
          <a:p>
            <a:r>
              <a:rPr lang="en-US" dirty="0"/>
              <a:t>Now, there is a loophole that allows those born in 1954 or earlier to file a restricted </a:t>
            </a:r>
            <a:r>
              <a:rPr lang="en-US" dirty="0" err="1"/>
              <a:t>applicatoin</a:t>
            </a:r>
            <a:r>
              <a:rPr lang="en-US" dirty="0"/>
              <a:t> that allows them to claim spousal benefits first while allowing their own to grow until they reach age 70.</a:t>
            </a:r>
            <a:r>
              <a:rPr lang="en-US" baseline="0" dirty="0"/>
              <a:t> Consult your financial advisor for more information.</a:t>
            </a:r>
            <a:endParaRPr lang="en-US" dirty="0"/>
          </a:p>
        </p:txBody>
      </p:sp>
      <p:sp>
        <p:nvSpPr>
          <p:cNvPr id="4" name="Slide Number Placeholder 3"/>
          <p:cNvSpPr>
            <a:spLocks noGrp="1"/>
          </p:cNvSpPr>
          <p:nvPr>
            <p:ph type="sldNum" sz="quarter" idx="10"/>
          </p:nvPr>
        </p:nvSpPr>
        <p:spPr/>
        <p:txBody>
          <a:bodyPr/>
          <a:lstStyle/>
          <a:p>
            <a:fld id="{4E7DDFB3-BF69-F948-9C68-D808A67FEB7D}" type="slidenum">
              <a:rPr lang="en-US" smtClean="0"/>
              <a:pPr/>
              <a:t>21</a:t>
            </a:fld>
            <a:endParaRPr lang="en-US" dirty="0"/>
          </a:p>
        </p:txBody>
      </p:sp>
    </p:spTree>
    <p:extLst>
      <p:ext uri="{BB962C8B-B14F-4D97-AF65-F5344CB8AC3E}">
        <p14:creationId xmlns:p14="http://schemas.microsoft.com/office/powerpoint/2010/main" val="21382339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READ SLIDE</a:t>
            </a:r>
          </a:p>
        </p:txBody>
      </p:sp>
      <p:sp>
        <p:nvSpPr>
          <p:cNvPr id="4" name="Slide Number Placeholder 3"/>
          <p:cNvSpPr>
            <a:spLocks noGrp="1"/>
          </p:cNvSpPr>
          <p:nvPr>
            <p:ph type="sldNum" sz="quarter" idx="10"/>
          </p:nvPr>
        </p:nvSpPr>
        <p:spPr/>
        <p:txBody>
          <a:bodyPr/>
          <a:lstStyle/>
          <a:p>
            <a:fld id="{4E7DDFB3-BF69-F948-9C68-D808A67FEB7D}" type="slidenum">
              <a:rPr lang="en-US" smtClean="0"/>
              <a:pPr/>
              <a:t>22</a:t>
            </a:fld>
            <a:endParaRPr lang="en-US" dirty="0"/>
          </a:p>
        </p:txBody>
      </p:sp>
    </p:spTree>
    <p:extLst>
      <p:ext uri="{BB962C8B-B14F-4D97-AF65-F5344CB8AC3E}">
        <p14:creationId xmlns:p14="http://schemas.microsoft.com/office/powerpoint/2010/main" val="12487553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500" dirty="0"/>
              <a:t>They are if they too meet certain conditions.</a:t>
            </a:r>
          </a:p>
        </p:txBody>
      </p:sp>
      <p:sp>
        <p:nvSpPr>
          <p:cNvPr id="4" name="Slide Number Placeholder 3"/>
          <p:cNvSpPr>
            <a:spLocks noGrp="1"/>
          </p:cNvSpPr>
          <p:nvPr>
            <p:ph type="sldNum" sz="quarter" idx="10"/>
          </p:nvPr>
        </p:nvSpPr>
        <p:spPr/>
        <p:txBody>
          <a:bodyPr/>
          <a:lstStyle/>
          <a:p>
            <a:fld id="{4E7DDFB3-BF69-F948-9C68-D808A67FEB7D}" type="slidenum">
              <a:rPr lang="en-US" smtClean="0"/>
              <a:pPr/>
              <a:t>23</a:t>
            </a:fld>
            <a:endParaRPr lang="en-US" dirty="0"/>
          </a:p>
        </p:txBody>
      </p:sp>
    </p:spTree>
    <p:extLst>
      <p:ext uri="{BB962C8B-B14F-4D97-AF65-F5344CB8AC3E}">
        <p14:creationId xmlns:p14="http://schemas.microsoft.com/office/powerpoint/2010/main" val="11006951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500" dirty="0"/>
              <a:t>READ</a:t>
            </a:r>
            <a:r>
              <a:rPr lang="en-US" sz="1500" baseline="0" dirty="0"/>
              <a:t> SLIDE</a:t>
            </a:r>
          </a:p>
          <a:p>
            <a:endParaRPr lang="en-US" sz="1500" baseline="0" dirty="0"/>
          </a:p>
          <a:p>
            <a:r>
              <a:rPr lang="en-US" sz="1500" baseline="0" dirty="0"/>
              <a:t>And the good news is that your ex-spouse will not know that you filed for ex-spouse benefits unless you tell them.</a:t>
            </a:r>
            <a:endParaRPr lang="en-US" sz="1500" dirty="0"/>
          </a:p>
          <a:p>
            <a:endParaRPr lang="en-US" sz="1500" dirty="0"/>
          </a:p>
        </p:txBody>
      </p:sp>
      <p:sp>
        <p:nvSpPr>
          <p:cNvPr id="4" name="Slide Number Placeholder 3"/>
          <p:cNvSpPr>
            <a:spLocks noGrp="1"/>
          </p:cNvSpPr>
          <p:nvPr>
            <p:ph type="sldNum" sz="quarter" idx="10"/>
          </p:nvPr>
        </p:nvSpPr>
        <p:spPr/>
        <p:txBody>
          <a:bodyPr/>
          <a:lstStyle/>
          <a:p>
            <a:fld id="{4E7DDFB3-BF69-F948-9C68-D808A67FEB7D}" type="slidenum">
              <a:rPr lang="en-US" smtClean="0"/>
              <a:pPr/>
              <a:t>24</a:t>
            </a:fld>
            <a:endParaRPr lang="en-US" dirty="0"/>
          </a:p>
        </p:txBody>
      </p:sp>
    </p:spTree>
    <p:extLst>
      <p:ext uri="{BB962C8B-B14F-4D97-AF65-F5344CB8AC3E}">
        <p14:creationId xmlns:p14="http://schemas.microsoft.com/office/powerpoint/2010/main" val="724442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E7DDFB3-BF69-F948-9C68-D808A67FEB7D}" type="slidenum">
              <a:rPr lang="en-US" smtClean="0"/>
              <a:pPr/>
              <a:t>25</a:t>
            </a:fld>
            <a:endParaRPr lang="en-US" dirty="0"/>
          </a:p>
        </p:txBody>
      </p:sp>
    </p:spTree>
    <p:extLst>
      <p:ext uri="{BB962C8B-B14F-4D97-AF65-F5344CB8AC3E}">
        <p14:creationId xmlns:p14="http://schemas.microsoft.com/office/powerpoint/2010/main" val="3788023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Yes, but</a:t>
            </a:r>
            <a:r>
              <a:rPr lang="en-US" baseline="0" dirty="0"/>
              <a:t> they must meet specific conditions.</a:t>
            </a:r>
            <a:endParaRPr lang="en-US" dirty="0"/>
          </a:p>
        </p:txBody>
      </p:sp>
      <p:sp>
        <p:nvSpPr>
          <p:cNvPr id="4" name="Slide Number Placeholder 3"/>
          <p:cNvSpPr>
            <a:spLocks noGrp="1"/>
          </p:cNvSpPr>
          <p:nvPr>
            <p:ph type="sldNum" sz="quarter" idx="10"/>
          </p:nvPr>
        </p:nvSpPr>
        <p:spPr/>
        <p:txBody>
          <a:bodyPr/>
          <a:lstStyle/>
          <a:p>
            <a:fld id="{4E7DDFB3-BF69-F948-9C68-D808A67FEB7D}" type="slidenum">
              <a:rPr lang="en-US" smtClean="0"/>
              <a:pPr/>
              <a:t>26</a:t>
            </a:fld>
            <a:endParaRPr lang="en-US" dirty="0"/>
          </a:p>
        </p:txBody>
      </p:sp>
    </p:spTree>
    <p:extLst>
      <p:ext uri="{BB962C8B-B14F-4D97-AF65-F5344CB8AC3E}">
        <p14:creationId xmlns:p14="http://schemas.microsoft.com/office/powerpoint/2010/main" val="1041783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READ SLIDE</a:t>
            </a:r>
          </a:p>
        </p:txBody>
      </p:sp>
      <p:sp>
        <p:nvSpPr>
          <p:cNvPr id="4" name="Slide Number Placeholder 3"/>
          <p:cNvSpPr>
            <a:spLocks noGrp="1"/>
          </p:cNvSpPr>
          <p:nvPr>
            <p:ph type="sldNum" sz="quarter" idx="10"/>
          </p:nvPr>
        </p:nvSpPr>
        <p:spPr/>
        <p:txBody>
          <a:bodyPr/>
          <a:lstStyle/>
          <a:p>
            <a:fld id="{4E7DDFB3-BF69-F948-9C68-D808A67FEB7D}" type="slidenum">
              <a:rPr lang="en-US" smtClean="0"/>
              <a:pPr/>
              <a:t>27</a:t>
            </a:fld>
            <a:endParaRPr lang="en-US" dirty="0"/>
          </a:p>
        </p:txBody>
      </p:sp>
    </p:spTree>
    <p:extLst>
      <p:ext uri="{BB962C8B-B14F-4D97-AF65-F5344CB8AC3E}">
        <p14:creationId xmlns:p14="http://schemas.microsoft.com/office/powerpoint/2010/main" val="185017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READ SLIDE</a:t>
            </a:r>
          </a:p>
        </p:txBody>
      </p:sp>
      <p:sp>
        <p:nvSpPr>
          <p:cNvPr id="4" name="Slide Number Placeholder 3"/>
          <p:cNvSpPr>
            <a:spLocks noGrp="1"/>
          </p:cNvSpPr>
          <p:nvPr>
            <p:ph type="sldNum" sz="quarter" idx="10"/>
          </p:nvPr>
        </p:nvSpPr>
        <p:spPr/>
        <p:txBody>
          <a:bodyPr/>
          <a:lstStyle/>
          <a:p>
            <a:fld id="{4E7DDFB3-BF69-F948-9C68-D808A67FEB7D}" type="slidenum">
              <a:rPr lang="en-US" smtClean="0"/>
              <a:pPr/>
              <a:t>28</a:t>
            </a:fld>
            <a:endParaRPr lang="en-US" dirty="0"/>
          </a:p>
        </p:txBody>
      </p:sp>
    </p:spTree>
    <p:extLst>
      <p:ext uri="{BB962C8B-B14F-4D97-AF65-F5344CB8AC3E}">
        <p14:creationId xmlns:p14="http://schemas.microsoft.com/office/powerpoint/2010/main" val="5396998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 a look at this table to determine how much</a:t>
            </a:r>
            <a:r>
              <a:rPr lang="en-US" baseline="0" dirty="0"/>
              <a:t> your social security check may be reduced due to Medicare premiums. For example, if your retirement income, married filing jointly, is $200,000, your monthly benefit will be reduced by $170.50 each month to pay for Medicare Part B. And this is only part of the story. You may choose additional Medicare, such as the drug coverage- Medicare part D, that will cost even more. Make sure you consult with your financial advisor and plan for medical expenses in retirement.</a:t>
            </a:r>
            <a:endParaRPr lang="en-US" dirty="0"/>
          </a:p>
        </p:txBody>
      </p:sp>
      <p:sp>
        <p:nvSpPr>
          <p:cNvPr id="4" name="Slide Number Placeholder 3"/>
          <p:cNvSpPr>
            <a:spLocks noGrp="1"/>
          </p:cNvSpPr>
          <p:nvPr>
            <p:ph type="sldNum" sz="quarter" idx="10"/>
          </p:nvPr>
        </p:nvSpPr>
        <p:spPr/>
        <p:txBody>
          <a:bodyPr/>
          <a:lstStyle/>
          <a:p>
            <a:fld id="{4E7DDFB3-BF69-F948-9C68-D808A67FEB7D}" type="slidenum">
              <a:rPr lang="en-US" smtClean="0"/>
              <a:pPr/>
              <a:t>29</a:t>
            </a:fld>
            <a:endParaRPr lang="en-US" dirty="0"/>
          </a:p>
        </p:txBody>
      </p:sp>
    </p:spTree>
    <p:extLst>
      <p:ext uri="{BB962C8B-B14F-4D97-AF65-F5344CB8AC3E}">
        <p14:creationId xmlns:p14="http://schemas.microsoft.com/office/powerpoint/2010/main" val="7590418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p:txBody>
      </p:sp>
      <p:sp>
        <p:nvSpPr>
          <p:cNvPr id="4" name="Slide Number Placeholder 3"/>
          <p:cNvSpPr>
            <a:spLocks noGrp="1"/>
          </p:cNvSpPr>
          <p:nvPr>
            <p:ph type="sldNum" sz="quarter" idx="10"/>
          </p:nvPr>
        </p:nvSpPr>
        <p:spPr/>
        <p:txBody>
          <a:bodyPr/>
          <a:lstStyle/>
          <a:p>
            <a:fld id="{4E7DDFB3-BF69-F948-9C68-D808A67FEB7D}" type="slidenum">
              <a:rPr lang="en-US" smtClean="0"/>
              <a:pPr/>
              <a:t>3</a:t>
            </a:fld>
            <a:endParaRPr lang="en-US" dirty="0"/>
          </a:p>
        </p:txBody>
      </p:sp>
    </p:spTree>
    <p:extLst>
      <p:ext uri="{BB962C8B-B14F-4D97-AF65-F5344CB8AC3E}">
        <p14:creationId xmlns:p14="http://schemas.microsoft.com/office/powerpoint/2010/main" val="5309450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a:t>
            </a:r>
            <a:r>
              <a:rPr lang="en-US" baseline="0" dirty="0"/>
              <a:t> be eligible to receive 100% of your monthly social security benefit, you must wait until your full retirement age to claim social security benefits. Your full retirement age is based on your birth year. Take a look at this table to determine when you will be eligible for full benefits. For example, if you were born in 1956, you will be eligible for full benefits when you are 66 years and 4 months old.</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4E7DDFB3-BF69-F948-9C68-D808A67FEB7D}" type="slidenum">
              <a:rPr lang="en-US" smtClean="0"/>
              <a:pPr/>
              <a:t>30</a:t>
            </a:fld>
            <a:endParaRPr lang="en-US" dirty="0"/>
          </a:p>
        </p:txBody>
      </p:sp>
    </p:spTree>
    <p:extLst>
      <p:ext uri="{BB962C8B-B14F-4D97-AF65-F5344CB8AC3E}">
        <p14:creationId xmlns:p14="http://schemas.microsoft.com/office/powerpoint/2010/main" val="9650657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You do not have to start taking benefits at your full retirement</a:t>
            </a:r>
            <a:r>
              <a:rPr lang="en-US" baseline="0" dirty="0"/>
              <a:t> age. You may choose to take your benefits as early as age 62 or as late as age 70. Each year between ages 62 and 70, you will get a percent of your full retirement benefit. But once you file, your benefit amount is set for the rest of your life. For example, if you file for social security benefits at age 63, then you would receive 80% of your full benefit monthly for the rest of your life. However, if you wait to file until age 68, you will receive 116% of your benefit monthly for the rest of your life.</a:t>
            </a:r>
            <a:endParaRPr lang="en-US" dirty="0"/>
          </a:p>
        </p:txBody>
      </p:sp>
      <p:sp>
        <p:nvSpPr>
          <p:cNvPr id="4" name="Slide Number Placeholder 3"/>
          <p:cNvSpPr>
            <a:spLocks noGrp="1"/>
          </p:cNvSpPr>
          <p:nvPr>
            <p:ph type="sldNum" sz="quarter" idx="10"/>
          </p:nvPr>
        </p:nvSpPr>
        <p:spPr/>
        <p:txBody>
          <a:bodyPr/>
          <a:lstStyle/>
          <a:p>
            <a:fld id="{4E7DDFB3-BF69-F948-9C68-D808A67FEB7D}" type="slidenum">
              <a:rPr lang="en-US" smtClean="0"/>
              <a:pPr/>
              <a:t>31</a:t>
            </a:fld>
            <a:endParaRPr lang="en-US" dirty="0"/>
          </a:p>
        </p:txBody>
      </p:sp>
    </p:spTree>
    <p:extLst>
      <p:ext uri="{BB962C8B-B14F-4D97-AF65-F5344CB8AC3E}">
        <p14:creationId xmlns:p14="http://schemas.microsoft.com/office/powerpoint/2010/main" val="3854281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READ SLIDE</a:t>
            </a:r>
          </a:p>
        </p:txBody>
      </p:sp>
      <p:sp>
        <p:nvSpPr>
          <p:cNvPr id="4" name="Slide Number Placeholder 3"/>
          <p:cNvSpPr>
            <a:spLocks noGrp="1"/>
          </p:cNvSpPr>
          <p:nvPr>
            <p:ph type="sldNum" sz="quarter" idx="10"/>
          </p:nvPr>
        </p:nvSpPr>
        <p:spPr/>
        <p:txBody>
          <a:bodyPr/>
          <a:lstStyle/>
          <a:p>
            <a:fld id="{4E7DDFB3-BF69-F948-9C68-D808A67FEB7D}" type="slidenum">
              <a:rPr lang="en-US" smtClean="0"/>
              <a:pPr/>
              <a:t>32</a:t>
            </a:fld>
            <a:endParaRPr lang="en-US" dirty="0"/>
          </a:p>
        </p:txBody>
      </p:sp>
    </p:spTree>
    <p:extLst>
      <p:ext uri="{BB962C8B-B14F-4D97-AF65-F5344CB8AC3E}">
        <p14:creationId xmlns:p14="http://schemas.microsoft.com/office/powerpoint/2010/main" val="10810612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62 is the most popular</a:t>
            </a:r>
            <a:r>
              <a:rPr lang="en-US" baseline="0" dirty="0"/>
              <a:t> age to begin taking social security benefits.* This the earliest possible age to do so. But taking Social Security benefits before your full retirement age does affect the amount of the benefit.</a:t>
            </a:r>
          </a:p>
          <a:p>
            <a:endParaRPr lang="en-US" baseline="0" dirty="0"/>
          </a:p>
          <a:p>
            <a:r>
              <a:rPr lang="en-US" baseline="0" dirty="0"/>
              <a:t>*Emily Brandon, US News and World Report, “The Most Popular Ages to Sign Up for Social Security,” June 2015.</a:t>
            </a:r>
            <a:endParaRPr lang="en-US" dirty="0"/>
          </a:p>
          <a:p>
            <a:endParaRPr lang="en-US" dirty="0"/>
          </a:p>
        </p:txBody>
      </p:sp>
      <p:sp>
        <p:nvSpPr>
          <p:cNvPr id="4" name="Slide Number Placeholder 3"/>
          <p:cNvSpPr>
            <a:spLocks noGrp="1"/>
          </p:cNvSpPr>
          <p:nvPr>
            <p:ph type="sldNum" sz="quarter" idx="10"/>
          </p:nvPr>
        </p:nvSpPr>
        <p:spPr/>
        <p:txBody>
          <a:bodyPr/>
          <a:lstStyle/>
          <a:p>
            <a:fld id="{4E7DDFB3-BF69-F948-9C68-D808A67FEB7D}" type="slidenum">
              <a:rPr lang="en-US" smtClean="0"/>
              <a:pPr/>
              <a:t>33</a:t>
            </a:fld>
            <a:endParaRPr lang="en-US" dirty="0"/>
          </a:p>
        </p:txBody>
      </p:sp>
    </p:spTree>
    <p:extLst>
      <p:ext uri="{BB962C8B-B14F-4D97-AF65-F5344CB8AC3E}">
        <p14:creationId xmlns:p14="http://schemas.microsoft.com/office/powerpoint/2010/main" val="13461743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a quick look at the claiming</a:t>
            </a:r>
            <a:r>
              <a:rPr lang="en-US" baseline="0" dirty="0"/>
              <a:t> patterns of retirees across ages. After age 62, the most popular age to claim social security benefits is full retirement age. A very small percentage wait until after full retirement age.</a:t>
            </a:r>
          </a:p>
          <a:p>
            <a:endParaRPr lang="en-US" dirty="0"/>
          </a:p>
        </p:txBody>
      </p:sp>
      <p:sp>
        <p:nvSpPr>
          <p:cNvPr id="4" name="Slide Number Placeholder 3"/>
          <p:cNvSpPr>
            <a:spLocks noGrp="1"/>
          </p:cNvSpPr>
          <p:nvPr>
            <p:ph type="sldNum" sz="quarter" idx="10"/>
          </p:nvPr>
        </p:nvSpPr>
        <p:spPr/>
        <p:txBody>
          <a:bodyPr/>
          <a:lstStyle/>
          <a:p>
            <a:fld id="{4E7DDFB3-BF69-F948-9C68-D808A67FEB7D}" type="slidenum">
              <a:rPr lang="en-US" smtClean="0"/>
              <a:pPr/>
              <a:t>34</a:t>
            </a:fld>
            <a:endParaRPr lang="en-US" dirty="0"/>
          </a:p>
        </p:txBody>
      </p:sp>
    </p:spTree>
    <p:extLst>
      <p:ext uri="{BB962C8B-B14F-4D97-AF65-F5344CB8AC3E}">
        <p14:creationId xmlns:p14="http://schemas.microsoft.com/office/powerpoint/2010/main" val="13734666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a:t>
            </a:r>
            <a:r>
              <a:rPr lang="en-US" baseline="0" dirty="0"/>
              <a:t> know, you may all be thinking, well this is great but when should I start taking social security benefits. Well lets take a look to see what happens if you start taking benefits earlier or later than full retirement age.</a:t>
            </a:r>
            <a:endParaRPr lang="en-US" dirty="0"/>
          </a:p>
        </p:txBody>
      </p:sp>
      <p:sp>
        <p:nvSpPr>
          <p:cNvPr id="4" name="Slide Number Placeholder 3"/>
          <p:cNvSpPr>
            <a:spLocks noGrp="1"/>
          </p:cNvSpPr>
          <p:nvPr>
            <p:ph type="sldNum" sz="quarter" idx="10"/>
          </p:nvPr>
        </p:nvSpPr>
        <p:spPr/>
        <p:txBody>
          <a:bodyPr/>
          <a:lstStyle/>
          <a:p>
            <a:fld id="{4E7DDFB3-BF69-F948-9C68-D808A67FEB7D}" type="slidenum">
              <a:rPr lang="en-US" smtClean="0"/>
              <a:pPr/>
              <a:t>35</a:t>
            </a:fld>
            <a:endParaRPr lang="en-US" dirty="0"/>
          </a:p>
        </p:txBody>
      </p:sp>
    </p:spTree>
    <p:extLst>
      <p:ext uri="{BB962C8B-B14F-4D97-AF65-F5344CB8AC3E}">
        <p14:creationId xmlns:p14="http://schemas.microsoft.com/office/powerpoint/2010/main" val="10421233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1097280" rtl="0" eaLnBrk="1" fontAlgn="auto" latinLnBrk="0" hangingPunct="1">
              <a:lnSpc>
                <a:spcPct val="100000"/>
              </a:lnSpc>
              <a:spcBef>
                <a:spcPts val="0"/>
              </a:spcBef>
              <a:spcAft>
                <a:spcPts val="0"/>
              </a:spcAft>
              <a:buClrTx/>
              <a:buSzTx/>
              <a:buFontTx/>
              <a:buNone/>
              <a:tabLst/>
              <a:defRPr/>
            </a:pPr>
            <a:r>
              <a:rPr lang="en-US" dirty="0"/>
              <a:t>Meet Jack and Diane. Jack is</a:t>
            </a:r>
            <a:r>
              <a:rPr lang="en-US" baseline="0" dirty="0"/>
              <a:t> 64 years old and Diane is 60. </a:t>
            </a:r>
            <a:r>
              <a:rPr lang="en-US" dirty="0"/>
              <a:t>Jack</a:t>
            </a:r>
            <a:r>
              <a:rPr lang="en-US" baseline="0" dirty="0"/>
              <a:t> and Diane have been married for 40 years, have 2 grown children and are both accountants. They have saved since they started working and they are looking forward to living the retirement lifestyle they have imagined which includes traveling often to visit their children and grandchildren. </a:t>
            </a:r>
            <a:endParaRPr lang="en-US" dirty="0"/>
          </a:p>
          <a:p>
            <a:endParaRPr lang="en-US" dirty="0"/>
          </a:p>
        </p:txBody>
      </p:sp>
      <p:sp>
        <p:nvSpPr>
          <p:cNvPr id="4" name="Slide Number Placeholder 3"/>
          <p:cNvSpPr>
            <a:spLocks noGrp="1"/>
          </p:cNvSpPr>
          <p:nvPr>
            <p:ph type="sldNum" sz="quarter" idx="10"/>
          </p:nvPr>
        </p:nvSpPr>
        <p:spPr/>
        <p:txBody>
          <a:bodyPr/>
          <a:lstStyle/>
          <a:p>
            <a:fld id="{4E7DDFB3-BF69-F948-9C68-D808A67FEB7D}" type="slidenum">
              <a:rPr lang="en-US" smtClean="0"/>
              <a:pPr/>
              <a:t>36</a:t>
            </a:fld>
            <a:endParaRPr lang="en-US" dirty="0"/>
          </a:p>
        </p:txBody>
      </p:sp>
    </p:spTree>
    <p:extLst>
      <p:ext uri="{BB962C8B-B14F-4D97-AF65-F5344CB8AC3E}">
        <p14:creationId xmlns:p14="http://schemas.microsoft.com/office/powerpoint/2010/main" val="17222342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focus</a:t>
            </a:r>
            <a:r>
              <a:rPr lang="en-US" baseline="0" dirty="0"/>
              <a:t> in on Diane’s unique situation. Diane is only 60 years old and was born in 1956. Her full retirement age is 66 and 4 months. </a:t>
            </a:r>
            <a:endParaRPr lang="en-US" dirty="0"/>
          </a:p>
        </p:txBody>
      </p:sp>
      <p:sp>
        <p:nvSpPr>
          <p:cNvPr id="4" name="Slide Number Placeholder 3"/>
          <p:cNvSpPr>
            <a:spLocks noGrp="1"/>
          </p:cNvSpPr>
          <p:nvPr>
            <p:ph type="sldNum" sz="quarter" idx="10"/>
          </p:nvPr>
        </p:nvSpPr>
        <p:spPr/>
        <p:txBody>
          <a:bodyPr/>
          <a:lstStyle/>
          <a:p>
            <a:fld id="{4E7DDFB3-BF69-F948-9C68-D808A67FEB7D}" type="slidenum">
              <a:rPr lang="en-US" smtClean="0"/>
              <a:pPr/>
              <a:t>37</a:t>
            </a:fld>
            <a:endParaRPr lang="en-US" dirty="0"/>
          </a:p>
        </p:txBody>
      </p:sp>
    </p:spTree>
    <p:extLst>
      <p:ext uri="{BB962C8B-B14F-4D97-AF65-F5344CB8AC3E}">
        <p14:creationId xmlns:p14="http://schemas.microsoft.com/office/powerpoint/2010/main" val="19392511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097280" rtl="0" eaLnBrk="1" fontAlgn="auto" latinLnBrk="0" hangingPunct="1">
              <a:lnSpc>
                <a:spcPct val="100000"/>
              </a:lnSpc>
              <a:spcBef>
                <a:spcPts val="0"/>
              </a:spcBef>
              <a:spcAft>
                <a:spcPts val="0"/>
              </a:spcAft>
              <a:buClrTx/>
              <a:buSzTx/>
              <a:buFontTx/>
              <a:buNone/>
              <a:tabLst/>
              <a:defRPr/>
            </a:pPr>
            <a:r>
              <a:rPr lang="en-US" dirty="0"/>
              <a:t>Diane can</a:t>
            </a:r>
            <a:r>
              <a:rPr lang="en-US" baseline="0" dirty="0"/>
              <a:t> start taking benefits in two short years. But she will face a 25% permanent reduction in her monthly benefit if she chooses to do so. In this example, if Diane waits until her full retirement age she will receive $2,000 per month in benefits for the rest of her life, but if she files at age 62 she will receive $1,500 per month for the rest of her life.</a:t>
            </a:r>
            <a:endParaRPr lang="en-US" dirty="0"/>
          </a:p>
          <a:p>
            <a:pPr rtl="0"/>
            <a:endParaRPr lang="en-US" baseline="0" dirty="0"/>
          </a:p>
        </p:txBody>
      </p:sp>
      <p:sp>
        <p:nvSpPr>
          <p:cNvPr id="4" name="Slide Number Placeholder 3"/>
          <p:cNvSpPr>
            <a:spLocks noGrp="1"/>
          </p:cNvSpPr>
          <p:nvPr>
            <p:ph type="sldNum" sz="quarter" idx="10"/>
          </p:nvPr>
        </p:nvSpPr>
        <p:spPr/>
        <p:txBody>
          <a:bodyPr/>
          <a:lstStyle/>
          <a:p>
            <a:fld id="{4E7DDFB3-BF69-F948-9C68-D808A67FEB7D}" type="slidenum">
              <a:rPr lang="en-US" smtClean="0"/>
              <a:pPr/>
              <a:t>38</a:t>
            </a:fld>
            <a:endParaRPr lang="en-US" dirty="0"/>
          </a:p>
        </p:txBody>
      </p:sp>
    </p:spTree>
    <p:extLst>
      <p:ext uri="{BB962C8B-B14F-4D97-AF65-F5344CB8AC3E}">
        <p14:creationId xmlns:p14="http://schemas.microsoft.com/office/powerpoint/2010/main" val="2383700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Diane can certainly delay</a:t>
            </a:r>
            <a:r>
              <a:rPr lang="en-US" sz="1600" baseline="0" dirty="0"/>
              <a:t> taking benefits. Again, for this example, if she delays taking social security until age 70,  her monthly benefit will be permanently increased. In this scenario, her benefit would be $2,640 per month.</a:t>
            </a:r>
            <a:endParaRPr lang="en-US" sz="160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dirty="0"/>
          </a:p>
        </p:txBody>
      </p:sp>
      <p:sp>
        <p:nvSpPr>
          <p:cNvPr id="4" name="Slide Number Placeholder 3"/>
          <p:cNvSpPr>
            <a:spLocks noGrp="1"/>
          </p:cNvSpPr>
          <p:nvPr>
            <p:ph type="sldNum" sz="quarter" idx="10"/>
          </p:nvPr>
        </p:nvSpPr>
        <p:spPr/>
        <p:txBody>
          <a:bodyPr/>
          <a:lstStyle/>
          <a:p>
            <a:fld id="{4E7DDFB3-BF69-F948-9C68-D808A67FEB7D}" type="slidenum">
              <a:rPr lang="en-US" smtClean="0"/>
              <a:pPr/>
              <a:t>39</a:t>
            </a:fld>
            <a:endParaRPr lang="en-US" dirty="0"/>
          </a:p>
        </p:txBody>
      </p:sp>
    </p:spTree>
    <p:extLst>
      <p:ext uri="{BB962C8B-B14F-4D97-AF65-F5344CB8AC3E}">
        <p14:creationId xmlns:p14="http://schemas.microsoft.com/office/powerpoint/2010/main" val="20787558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64931">
              <a:defRPr/>
            </a:pPr>
            <a:r>
              <a:rPr lang="en-US" sz="1600" dirty="0"/>
              <a:t>Because of our increasing</a:t>
            </a:r>
            <a:r>
              <a:rPr lang="en-US" sz="1600" baseline="0" dirty="0"/>
              <a:t> life expectancies, how we fund retirement is becoming increasingly important. Typically, people draw retirement income from three sources: pensions, social security, and personal savings such as 401(k)s, CDs, IRAs, and annuities. In today’s presentation, we are going to focus on Social Security and what you need to know about it.</a:t>
            </a:r>
            <a:endParaRPr lang="en-US" sz="1600" dirty="0"/>
          </a:p>
        </p:txBody>
      </p:sp>
      <p:sp>
        <p:nvSpPr>
          <p:cNvPr id="4" name="Slide Number Placeholder 3"/>
          <p:cNvSpPr>
            <a:spLocks noGrp="1"/>
          </p:cNvSpPr>
          <p:nvPr>
            <p:ph type="sldNum" sz="quarter" idx="10"/>
          </p:nvPr>
        </p:nvSpPr>
        <p:spPr/>
        <p:txBody>
          <a:bodyPr/>
          <a:lstStyle/>
          <a:p>
            <a:fld id="{4E7DDFB3-BF69-F948-9C68-D808A67FEB7D}" type="slidenum">
              <a:rPr lang="en-US" smtClean="0"/>
              <a:pPr/>
              <a:t>4</a:t>
            </a:fld>
            <a:endParaRPr lang="en-US" dirty="0"/>
          </a:p>
        </p:txBody>
      </p:sp>
    </p:spTree>
    <p:extLst>
      <p:ext uri="{BB962C8B-B14F-4D97-AF65-F5344CB8AC3E}">
        <p14:creationId xmlns:p14="http://schemas.microsoft.com/office/powerpoint/2010/main" val="37367037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 direct</a:t>
            </a:r>
            <a:r>
              <a:rPr lang="en-US" baseline="0" dirty="0"/>
              <a:t> comparison, if Diane lives to 85 years old, she will collect $1,500 per month for 276 months or 23 years. The amount collected at age 85 will be $414,000. But, if Diane delays taking social security she will collect $2,640 for 180 months or 15 years. The amount collected will be $475,000 at age 85. The result will be that she will receive $60,000 more in benefits by age 85 if she delays and lives to age 85. And this difference will continue to grow the longer she lives.</a:t>
            </a:r>
          </a:p>
          <a:p>
            <a:endParaRPr lang="en-US" baseline="0" dirty="0"/>
          </a:p>
          <a:p>
            <a:r>
              <a:rPr lang="en-US" dirty="0"/>
              <a:t>The problem is that we do</a:t>
            </a:r>
            <a:r>
              <a:rPr lang="en-US" baseline="0" dirty="0"/>
              <a:t> not know how long we will live. And everyone has their own unique set of circumstances. Consult your financial professional for advice.</a:t>
            </a:r>
            <a:endParaRPr lang="en-US" dirty="0"/>
          </a:p>
        </p:txBody>
      </p:sp>
      <p:sp>
        <p:nvSpPr>
          <p:cNvPr id="4" name="Slide Number Placeholder 3"/>
          <p:cNvSpPr>
            <a:spLocks noGrp="1"/>
          </p:cNvSpPr>
          <p:nvPr>
            <p:ph type="sldNum" sz="quarter" idx="10"/>
          </p:nvPr>
        </p:nvSpPr>
        <p:spPr/>
        <p:txBody>
          <a:bodyPr/>
          <a:lstStyle/>
          <a:p>
            <a:fld id="{4E7DDFB3-BF69-F948-9C68-D808A67FEB7D}" type="slidenum">
              <a:rPr lang="en-US" smtClean="0"/>
              <a:pPr/>
              <a:t>40</a:t>
            </a:fld>
            <a:endParaRPr lang="en-US" dirty="0"/>
          </a:p>
        </p:txBody>
      </p:sp>
    </p:spTree>
    <p:extLst>
      <p:ext uri="{BB962C8B-B14F-4D97-AF65-F5344CB8AC3E}">
        <p14:creationId xmlns:p14="http://schemas.microsoft.com/office/powerpoint/2010/main" val="19788535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1097280" rtl="0" eaLnBrk="1" fontAlgn="auto" latinLnBrk="0" hangingPunct="1">
              <a:lnSpc>
                <a:spcPct val="100000"/>
              </a:lnSpc>
              <a:spcBef>
                <a:spcPts val="0"/>
              </a:spcBef>
              <a:spcAft>
                <a:spcPts val="0"/>
              </a:spcAft>
              <a:buClrTx/>
              <a:buSzTx/>
              <a:buFontTx/>
              <a:buNone/>
              <a:tabLst/>
              <a:defRPr/>
            </a:pPr>
            <a:r>
              <a:rPr lang="en-US" dirty="0"/>
              <a:t>The first step you</a:t>
            </a:r>
            <a:r>
              <a:rPr lang="en-US" baseline="0" dirty="0"/>
              <a:t> will want to take when putting together a social security strategy will be to see how much monthly income you can expect in retirement. Did you notice that the social security administration no longer mails out annual statements? They used to send statements annually, but now they only mail them out once every five years. So you will receive a statement at age 30, 35, 40, 45, etc. But that’s not a problem because checking your expected social security income is super simple on the social security website.</a:t>
            </a:r>
            <a:endParaRPr lang="en-US" dirty="0"/>
          </a:p>
        </p:txBody>
      </p:sp>
      <p:sp>
        <p:nvSpPr>
          <p:cNvPr id="4" name="Slide Number Placeholder 3"/>
          <p:cNvSpPr>
            <a:spLocks noGrp="1"/>
          </p:cNvSpPr>
          <p:nvPr>
            <p:ph type="sldNum" sz="quarter" idx="10"/>
          </p:nvPr>
        </p:nvSpPr>
        <p:spPr/>
        <p:txBody>
          <a:bodyPr/>
          <a:lstStyle/>
          <a:p>
            <a:fld id="{4E7DDFB3-BF69-F948-9C68-D808A67FEB7D}" type="slidenum">
              <a:rPr lang="en-US" smtClean="0"/>
              <a:pPr/>
              <a:t>41</a:t>
            </a:fld>
            <a:endParaRPr lang="en-US" dirty="0"/>
          </a:p>
        </p:txBody>
      </p:sp>
    </p:spTree>
    <p:extLst>
      <p:ext uri="{BB962C8B-B14F-4D97-AF65-F5344CB8AC3E}">
        <p14:creationId xmlns:p14="http://schemas.microsoft.com/office/powerpoint/2010/main" val="6201471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097280" rtl="0" eaLnBrk="1" fontAlgn="auto" latinLnBrk="0" hangingPunct="1">
              <a:lnSpc>
                <a:spcPct val="100000"/>
              </a:lnSpc>
              <a:spcBef>
                <a:spcPts val="0"/>
              </a:spcBef>
              <a:spcAft>
                <a:spcPts val="0"/>
              </a:spcAft>
              <a:buClrTx/>
              <a:buSzTx/>
              <a:buFontTx/>
              <a:buNone/>
              <a:tabLst/>
              <a:defRPr/>
            </a:pPr>
            <a:r>
              <a:rPr lang="en-US" dirty="0"/>
              <a:t>[Play</a:t>
            </a:r>
            <a:r>
              <a:rPr lang="en-US" baseline="0" dirty="0"/>
              <a:t> video]</a:t>
            </a:r>
            <a:endParaRPr lang="en-US" dirty="0"/>
          </a:p>
        </p:txBody>
      </p:sp>
      <p:sp>
        <p:nvSpPr>
          <p:cNvPr id="4" name="Slide Number Placeholder 3"/>
          <p:cNvSpPr>
            <a:spLocks noGrp="1"/>
          </p:cNvSpPr>
          <p:nvPr>
            <p:ph type="sldNum" sz="quarter" idx="10"/>
          </p:nvPr>
        </p:nvSpPr>
        <p:spPr/>
        <p:txBody>
          <a:bodyPr/>
          <a:lstStyle/>
          <a:p>
            <a:fld id="{4E7DDFB3-BF69-F948-9C68-D808A67FEB7D}" type="slidenum">
              <a:rPr lang="en-US" smtClean="0"/>
              <a:pPr/>
              <a:t>42</a:t>
            </a:fld>
            <a:endParaRPr lang="en-US" dirty="0"/>
          </a:p>
        </p:txBody>
      </p:sp>
    </p:spTree>
    <p:extLst>
      <p:ext uri="{BB962C8B-B14F-4D97-AF65-F5344CB8AC3E}">
        <p14:creationId xmlns:p14="http://schemas.microsoft.com/office/powerpoint/2010/main" val="185084017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a:t>
            </a:r>
            <a:r>
              <a:rPr lang="en-US" baseline="0" dirty="0"/>
              <a:t> you have accessed your statement, pages 2 and 3 are where your personal information resides.</a:t>
            </a:r>
          </a:p>
          <a:p>
            <a:endParaRPr lang="en-US" baseline="0" dirty="0"/>
          </a:p>
          <a:p>
            <a:r>
              <a:rPr lang="en-US" baseline="0" dirty="0"/>
              <a:t>In the top half of the page, you will find all of your social security income permutations including retirement, disability, and survivors benefits.</a:t>
            </a:r>
          </a:p>
          <a:p>
            <a:endParaRPr lang="en-US" baseline="0" dirty="0"/>
          </a:p>
          <a:p>
            <a:r>
              <a:rPr lang="en-US" baseline="0" dirty="0"/>
              <a:t>The portion I’ve outlined in blue shows your monthly check at full retirement age, at age 62, and at age 70.</a:t>
            </a:r>
          </a:p>
          <a:p>
            <a:endParaRPr lang="en-US" baseline="0" dirty="0"/>
          </a:p>
        </p:txBody>
      </p:sp>
      <p:sp>
        <p:nvSpPr>
          <p:cNvPr id="4" name="Slide Number Placeholder 3"/>
          <p:cNvSpPr>
            <a:spLocks noGrp="1"/>
          </p:cNvSpPr>
          <p:nvPr>
            <p:ph type="sldNum" sz="quarter" idx="10"/>
          </p:nvPr>
        </p:nvSpPr>
        <p:spPr/>
        <p:txBody>
          <a:bodyPr/>
          <a:lstStyle/>
          <a:p>
            <a:fld id="{4E7DDFB3-BF69-F948-9C68-D808A67FEB7D}" type="slidenum">
              <a:rPr lang="en-US" smtClean="0"/>
              <a:pPr/>
              <a:t>43</a:t>
            </a:fld>
            <a:endParaRPr lang="en-US" dirty="0"/>
          </a:p>
        </p:txBody>
      </p:sp>
    </p:spTree>
    <p:extLst>
      <p:ext uri="{BB962C8B-B14F-4D97-AF65-F5344CB8AC3E}">
        <p14:creationId xmlns:p14="http://schemas.microsoft.com/office/powerpoint/2010/main" val="66410274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You may be wondering what these monthly benefit calculations are based on, well they are based on your 35 highest earning years, which can be found on page 3 of your statement. Here you will find a list of the years that you worked and the income received those years. If you have not worked for 35 years, a zero is factored into the average for those years. Your advisor or the Social Security Administration can provide more details on the exact calculation if you want them.</a:t>
            </a:r>
            <a:endParaRPr lang="en-US" dirty="0"/>
          </a:p>
          <a:p>
            <a:endParaRPr lang="en-US" dirty="0"/>
          </a:p>
        </p:txBody>
      </p:sp>
      <p:sp>
        <p:nvSpPr>
          <p:cNvPr id="4" name="Slide Number Placeholder 3"/>
          <p:cNvSpPr>
            <a:spLocks noGrp="1"/>
          </p:cNvSpPr>
          <p:nvPr>
            <p:ph type="sldNum" sz="quarter" idx="10"/>
          </p:nvPr>
        </p:nvSpPr>
        <p:spPr/>
        <p:txBody>
          <a:bodyPr/>
          <a:lstStyle/>
          <a:p>
            <a:fld id="{4E7DDFB3-BF69-F948-9C68-D808A67FEB7D}" type="slidenum">
              <a:rPr lang="en-US" smtClean="0"/>
              <a:pPr/>
              <a:t>44</a:t>
            </a:fld>
            <a:endParaRPr lang="en-US" dirty="0"/>
          </a:p>
        </p:txBody>
      </p:sp>
    </p:spTree>
    <p:extLst>
      <p:ext uri="{BB962C8B-B14F-4D97-AF65-F5344CB8AC3E}">
        <p14:creationId xmlns:p14="http://schemas.microsoft.com/office/powerpoint/2010/main" val="206966738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at the beginning</a:t>
            </a:r>
            <a:r>
              <a:rPr lang="en-US" baseline="0" dirty="0"/>
              <a:t> of the presentation when I told you that many of you expect social security to provide for 35% of your income in retirement? According to the SSA, you all are not that far off. As of October 2015, social security benefits represent about 39% of retirement income and the average monthly check is $1,335 for retired workers.*</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a:t>
            </a:r>
            <a:r>
              <a:rPr lang="en-US" dirty="0"/>
              <a:t>Source: Social Security Administration, “Fact Sheet”, downloaded 6/13/2016.</a:t>
            </a:r>
          </a:p>
          <a:p>
            <a:endParaRPr lang="en-US" dirty="0"/>
          </a:p>
        </p:txBody>
      </p:sp>
      <p:sp>
        <p:nvSpPr>
          <p:cNvPr id="4" name="Slide Number Placeholder 3"/>
          <p:cNvSpPr>
            <a:spLocks noGrp="1"/>
          </p:cNvSpPr>
          <p:nvPr>
            <p:ph type="sldNum" sz="quarter" idx="10"/>
          </p:nvPr>
        </p:nvSpPr>
        <p:spPr/>
        <p:txBody>
          <a:bodyPr/>
          <a:lstStyle/>
          <a:p>
            <a:fld id="{4E7DDFB3-BF69-F948-9C68-D808A67FEB7D}" type="slidenum">
              <a:rPr lang="en-US" smtClean="0"/>
              <a:pPr/>
              <a:t>45</a:t>
            </a:fld>
            <a:endParaRPr lang="en-US" dirty="0"/>
          </a:p>
        </p:txBody>
      </p:sp>
    </p:spTree>
    <p:extLst>
      <p:ext uri="{BB962C8B-B14F-4D97-AF65-F5344CB8AC3E}">
        <p14:creationId xmlns:p14="http://schemas.microsoft.com/office/powerpoint/2010/main" val="7702280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So it is no surprise that 84% of Americans believe</a:t>
            </a:r>
            <a:r>
              <a:rPr lang="en-US" baseline="0" dirty="0"/>
              <a:t> that Social Security benefits do not provide enough income for retirees, and 75% believe we should consider raising future social security benefits. </a:t>
            </a:r>
          </a:p>
          <a:p>
            <a:endParaRPr lang="en-US" baseline="0" dirty="0"/>
          </a:p>
          <a:p>
            <a:r>
              <a:rPr lang="en-US" baseline="0" dirty="0"/>
              <a:t>But the reality is that the opposite of this may happen.</a:t>
            </a:r>
            <a:endParaRPr lang="en-US" dirty="0"/>
          </a:p>
        </p:txBody>
      </p:sp>
      <p:sp>
        <p:nvSpPr>
          <p:cNvPr id="4" name="Slide Number Placeholder 3"/>
          <p:cNvSpPr>
            <a:spLocks noGrp="1"/>
          </p:cNvSpPr>
          <p:nvPr>
            <p:ph type="sldNum" sz="quarter" idx="10"/>
          </p:nvPr>
        </p:nvSpPr>
        <p:spPr/>
        <p:txBody>
          <a:bodyPr/>
          <a:lstStyle/>
          <a:p>
            <a:fld id="{4E7DDFB3-BF69-F948-9C68-D808A67FEB7D}" type="slidenum">
              <a:rPr lang="en-US" smtClean="0"/>
              <a:pPr/>
              <a:t>46</a:t>
            </a:fld>
            <a:endParaRPr lang="en-US" dirty="0"/>
          </a:p>
        </p:txBody>
      </p:sp>
    </p:spTree>
    <p:extLst>
      <p:ext uri="{BB962C8B-B14F-4D97-AF65-F5344CB8AC3E}">
        <p14:creationId xmlns:p14="http://schemas.microsoft.com/office/powerpoint/2010/main" val="146881887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READ SLIDE</a:t>
            </a:r>
          </a:p>
        </p:txBody>
      </p:sp>
      <p:sp>
        <p:nvSpPr>
          <p:cNvPr id="4" name="Slide Number Placeholder 3"/>
          <p:cNvSpPr>
            <a:spLocks noGrp="1"/>
          </p:cNvSpPr>
          <p:nvPr>
            <p:ph type="sldNum" sz="quarter" idx="10"/>
          </p:nvPr>
        </p:nvSpPr>
        <p:spPr/>
        <p:txBody>
          <a:bodyPr/>
          <a:lstStyle/>
          <a:p>
            <a:fld id="{4E7DDFB3-BF69-F948-9C68-D808A67FEB7D}" type="slidenum">
              <a:rPr lang="en-US" smtClean="0"/>
              <a:pPr/>
              <a:t>47</a:t>
            </a:fld>
            <a:endParaRPr lang="en-US" dirty="0"/>
          </a:p>
        </p:txBody>
      </p:sp>
    </p:spTree>
    <p:extLst>
      <p:ext uri="{BB962C8B-B14F-4D97-AF65-F5344CB8AC3E}">
        <p14:creationId xmlns:p14="http://schemas.microsoft.com/office/powerpoint/2010/main" val="11142762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And</a:t>
            </a:r>
            <a:r>
              <a:rPr lang="en-US" baseline="0" dirty="0"/>
              <a:t> only 18% of people are aware of this.</a:t>
            </a:r>
            <a:endParaRPr lang="en-US" dirty="0"/>
          </a:p>
        </p:txBody>
      </p:sp>
      <p:sp>
        <p:nvSpPr>
          <p:cNvPr id="4" name="Slide Number Placeholder 3"/>
          <p:cNvSpPr>
            <a:spLocks noGrp="1"/>
          </p:cNvSpPr>
          <p:nvPr>
            <p:ph type="sldNum" sz="quarter" idx="10"/>
          </p:nvPr>
        </p:nvSpPr>
        <p:spPr/>
        <p:txBody>
          <a:bodyPr/>
          <a:lstStyle/>
          <a:p>
            <a:fld id="{4E7DDFB3-BF69-F948-9C68-D808A67FEB7D}" type="slidenum">
              <a:rPr lang="en-US" smtClean="0"/>
              <a:pPr/>
              <a:t>48</a:t>
            </a:fld>
            <a:endParaRPr lang="en-US" dirty="0"/>
          </a:p>
        </p:txBody>
      </p:sp>
    </p:spTree>
    <p:extLst>
      <p:ext uri="{BB962C8B-B14F-4D97-AF65-F5344CB8AC3E}">
        <p14:creationId xmlns:p14="http://schemas.microsoft.com/office/powerpoint/2010/main" val="158346468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good news is that</a:t>
            </a:r>
            <a:r>
              <a:rPr lang="en-US" baseline="0" dirty="0"/>
              <a:t> there are other places to get protected lifetime income in retirement. And our study shows that overwhelmingly workers want this.</a:t>
            </a:r>
            <a:endParaRPr lang="en-US" dirty="0"/>
          </a:p>
          <a:p>
            <a:endParaRPr lang="en-US" dirty="0"/>
          </a:p>
        </p:txBody>
      </p:sp>
      <p:sp>
        <p:nvSpPr>
          <p:cNvPr id="4" name="Slide Number Placeholder 3"/>
          <p:cNvSpPr>
            <a:spLocks noGrp="1"/>
          </p:cNvSpPr>
          <p:nvPr>
            <p:ph type="sldNum" sz="quarter" idx="10"/>
          </p:nvPr>
        </p:nvSpPr>
        <p:spPr/>
        <p:txBody>
          <a:bodyPr/>
          <a:lstStyle/>
          <a:p>
            <a:fld id="{4E7DDFB3-BF69-F948-9C68-D808A67FEB7D}" type="slidenum">
              <a:rPr lang="en-US" smtClean="0"/>
              <a:pPr/>
              <a:t>49</a:t>
            </a:fld>
            <a:endParaRPr lang="en-US"/>
          </a:p>
        </p:txBody>
      </p:sp>
    </p:spTree>
    <p:extLst>
      <p:ext uri="{BB962C8B-B14F-4D97-AF65-F5344CB8AC3E}">
        <p14:creationId xmlns:p14="http://schemas.microsoft.com/office/powerpoint/2010/main" val="8467011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1200" baseline="0" dirty="0">
                <a:solidFill>
                  <a:schemeClr val="tx1"/>
                </a:solidFill>
                <a:latin typeface="+mn-lt"/>
                <a:ea typeface="+mn-ea"/>
                <a:cs typeface="+mn-cs"/>
              </a:rPr>
              <a:t>Now for a short history of social security benefits. Payment of monthly benefits began in January 1940. On January 31, 1940, the first monthly retirement check was issued to a retired legal secretary, Ida May Fuller, of Ludlow, Vt., in the amount of $22.54. Miss Fuller died in January 1975 at the age of 100. During her 35 years as a beneficiary, she received over $22,000 in benefits.</a:t>
            </a:r>
          </a:p>
          <a:p>
            <a:endParaRPr lang="en-US" sz="1800" kern="1200" baseline="0" dirty="0">
              <a:solidFill>
                <a:schemeClr val="tx1"/>
              </a:solidFill>
              <a:latin typeface="+mn-lt"/>
              <a:ea typeface="+mn-ea"/>
              <a:cs typeface="+mn-cs"/>
            </a:endParaRPr>
          </a:p>
          <a:p>
            <a:r>
              <a:rPr lang="en-US" sz="1800" kern="1200" baseline="0" dirty="0">
                <a:solidFill>
                  <a:schemeClr val="tx1"/>
                </a:solidFill>
                <a:latin typeface="+mn-lt"/>
                <a:ea typeface="+mn-ea"/>
                <a:cs typeface="+mn-cs"/>
              </a:rPr>
              <a:t>When Ida first began receiving her benefits, there where 222,488 beneficiaries. This grew to over 35 million in 40 years. And has almost doubled again since then. </a:t>
            </a:r>
            <a:endParaRPr lang="en-US" sz="1800" dirty="0"/>
          </a:p>
        </p:txBody>
      </p:sp>
      <p:sp>
        <p:nvSpPr>
          <p:cNvPr id="4" name="Slide Number Placeholder 3"/>
          <p:cNvSpPr>
            <a:spLocks noGrp="1"/>
          </p:cNvSpPr>
          <p:nvPr>
            <p:ph type="sldNum" sz="quarter" idx="10"/>
          </p:nvPr>
        </p:nvSpPr>
        <p:spPr/>
        <p:txBody>
          <a:bodyPr/>
          <a:lstStyle/>
          <a:p>
            <a:fld id="{4E7DDFB3-BF69-F948-9C68-D808A67FEB7D}" type="slidenum">
              <a:rPr lang="en-US" smtClean="0"/>
              <a:pPr/>
              <a:t>5</a:t>
            </a:fld>
            <a:endParaRPr lang="en-US" dirty="0"/>
          </a:p>
        </p:txBody>
      </p:sp>
    </p:spTree>
    <p:extLst>
      <p:ext uri="{BB962C8B-B14F-4D97-AF65-F5344CB8AC3E}">
        <p14:creationId xmlns:p14="http://schemas.microsoft.com/office/powerpoint/2010/main" val="41751301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097280" rtl="0" eaLnBrk="1" fontAlgn="auto" latinLnBrk="0" hangingPunct="1">
              <a:lnSpc>
                <a:spcPct val="100000"/>
              </a:lnSpc>
              <a:spcBef>
                <a:spcPts val="0"/>
              </a:spcBef>
              <a:spcAft>
                <a:spcPts val="0"/>
              </a:spcAft>
              <a:buClrTx/>
              <a:buSzTx/>
              <a:buFontTx/>
              <a:buNone/>
              <a:tabLst/>
              <a:defRPr/>
            </a:pPr>
            <a:r>
              <a:rPr lang="en-US" sz="1600" dirty="0"/>
              <a:t>In the past,</a:t>
            </a:r>
            <a:r>
              <a:rPr lang="en-US" sz="1600" baseline="0" dirty="0"/>
              <a:t> investors have thought of their portfolio as balancing potential growth and risk, but y</a:t>
            </a:r>
            <a:r>
              <a:rPr lang="en-US" sz="1600" dirty="0"/>
              <a:t>ou may want to consider a product allocation that includes protected lifetime income. You no longer need to choose between presumed safety or growth. You can incorporate both while having a level of protected lifetime income.</a:t>
            </a:r>
            <a:endParaRPr lang="en-US" dirty="0"/>
          </a:p>
          <a:p>
            <a:endParaRPr lang="en-US" dirty="0"/>
          </a:p>
        </p:txBody>
      </p:sp>
      <p:sp>
        <p:nvSpPr>
          <p:cNvPr id="4" name="Slide Number Placeholder 3"/>
          <p:cNvSpPr>
            <a:spLocks noGrp="1"/>
          </p:cNvSpPr>
          <p:nvPr>
            <p:ph type="sldNum" sz="quarter" idx="10"/>
          </p:nvPr>
        </p:nvSpPr>
        <p:spPr/>
        <p:txBody>
          <a:bodyPr/>
          <a:lstStyle/>
          <a:p>
            <a:fld id="{4E7DDFB3-BF69-F948-9C68-D808A67FEB7D}" type="slidenum">
              <a:rPr lang="en-US" smtClean="0"/>
              <a:pPr/>
              <a:t>50</a:t>
            </a:fld>
            <a:endParaRPr lang="en-US" dirty="0"/>
          </a:p>
        </p:txBody>
      </p:sp>
    </p:spTree>
    <p:extLst>
      <p:ext uri="{BB962C8B-B14F-4D97-AF65-F5344CB8AC3E}">
        <p14:creationId xmlns:p14="http://schemas.microsoft.com/office/powerpoint/2010/main" val="19131139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READ SLIDE</a:t>
            </a:r>
          </a:p>
        </p:txBody>
      </p:sp>
      <p:sp>
        <p:nvSpPr>
          <p:cNvPr id="4" name="Slide Number Placeholder 3"/>
          <p:cNvSpPr>
            <a:spLocks noGrp="1"/>
          </p:cNvSpPr>
          <p:nvPr>
            <p:ph type="sldNum" sz="quarter" idx="10"/>
          </p:nvPr>
        </p:nvSpPr>
        <p:spPr/>
        <p:txBody>
          <a:bodyPr/>
          <a:lstStyle/>
          <a:p>
            <a:fld id="{4E7DDFB3-BF69-F948-9C68-D808A67FEB7D}" type="slidenum">
              <a:rPr lang="en-US" smtClean="0"/>
              <a:pPr/>
              <a:t>51</a:t>
            </a:fld>
            <a:endParaRPr lang="en-US" dirty="0"/>
          </a:p>
        </p:txBody>
      </p:sp>
    </p:spTree>
    <p:extLst>
      <p:ext uri="{BB962C8B-B14F-4D97-AF65-F5344CB8AC3E}">
        <p14:creationId xmlns:p14="http://schemas.microsoft.com/office/powerpoint/2010/main" val="48762015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READ</a:t>
            </a:r>
            <a:r>
              <a:rPr lang="en-US" baseline="0" dirty="0"/>
              <a:t> SLIDE</a:t>
            </a:r>
            <a:endParaRPr lang="en-US" dirty="0"/>
          </a:p>
        </p:txBody>
      </p:sp>
      <p:sp>
        <p:nvSpPr>
          <p:cNvPr id="4" name="Slide Number Placeholder 3"/>
          <p:cNvSpPr>
            <a:spLocks noGrp="1"/>
          </p:cNvSpPr>
          <p:nvPr>
            <p:ph type="sldNum" sz="quarter" idx="10"/>
          </p:nvPr>
        </p:nvSpPr>
        <p:spPr/>
        <p:txBody>
          <a:bodyPr/>
          <a:lstStyle/>
          <a:p>
            <a:fld id="{4E7DDFB3-BF69-F948-9C68-D808A67FEB7D}" type="slidenum">
              <a:rPr lang="en-US" smtClean="0"/>
              <a:pPr/>
              <a:t>52</a:t>
            </a:fld>
            <a:endParaRPr lang="en-US" dirty="0"/>
          </a:p>
        </p:txBody>
      </p:sp>
    </p:spTree>
    <p:extLst>
      <p:ext uri="{BB962C8B-B14F-4D97-AF65-F5344CB8AC3E}">
        <p14:creationId xmlns:p14="http://schemas.microsoft.com/office/powerpoint/2010/main" val="10749607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In</a:t>
            </a:r>
            <a:r>
              <a:rPr lang="en-US" baseline="0" dirty="0"/>
              <a:t> the last slide we learned that nearly 60 million Americans depend on Social Security for a portion of their income. And of those planning for retirement, on average, they except social security to account for 35% of their retirement income. This is the largest single source of retirement income. </a:t>
            </a:r>
            <a:endParaRPr lang="en-US" dirty="0"/>
          </a:p>
        </p:txBody>
      </p:sp>
      <p:sp>
        <p:nvSpPr>
          <p:cNvPr id="4" name="Slide Number Placeholder 3"/>
          <p:cNvSpPr>
            <a:spLocks noGrp="1"/>
          </p:cNvSpPr>
          <p:nvPr>
            <p:ph type="sldNum" sz="quarter" idx="10"/>
          </p:nvPr>
        </p:nvSpPr>
        <p:spPr/>
        <p:txBody>
          <a:bodyPr/>
          <a:lstStyle/>
          <a:p>
            <a:fld id="{4E7DDFB3-BF69-F948-9C68-D808A67FEB7D}" type="slidenum">
              <a:rPr lang="en-US" smtClean="0"/>
              <a:pPr/>
              <a:t>6</a:t>
            </a:fld>
            <a:endParaRPr lang="en-US" dirty="0"/>
          </a:p>
        </p:txBody>
      </p:sp>
    </p:spTree>
    <p:extLst>
      <p:ext uri="{BB962C8B-B14F-4D97-AF65-F5344CB8AC3E}">
        <p14:creationId xmlns:p14="http://schemas.microsoft.com/office/powerpoint/2010/main" val="3830295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500" dirty="0"/>
              <a:t>READ SLIDE</a:t>
            </a:r>
          </a:p>
        </p:txBody>
      </p:sp>
      <p:sp>
        <p:nvSpPr>
          <p:cNvPr id="4" name="Slide Number Placeholder 3"/>
          <p:cNvSpPr>
            <a:spLocks noGrp="1"/>
          </p:cNvSpPr>
          <p:nvPr>
            <p:ph type="sldNum" sz="quarter" idx="10"/>
          </p:nvPr>
        </p:nvSpPr>
        <p:spPr/>
        <p:txBody>
          <a:bodyPr/>
          <a:lstStyle/>
          <a:p>
            <a:fld id="{4E7DDFB3-BF69-F948-9C68-D808A67FEB7D}" type="slidenum">
              <a:rPr lang="en-US" smtClean="0"/>
              <a:pPr/>
              <a:t>7</a:t>
            </a:fld>
            <a:endParaRPr lang="en-US" dirty="0"/>
          </a:p>
        </p:txBody>
      </p:sp>
    </p:spTree>
    <p:extLst>
      <p:ext uri="{BB962C8B-B14F-4D97-AF65-F5344CB8AC3E}">
        <p14:creationId xmlns:p14="http://schemas.microsoft.com/office/powerpoint/2010/main" val="29084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But how high is your understanding of it?</a:t>
            </a:r>
            <a:r>
              <a:rPr lang="en-US" baseline="0" dirty="0"/>
              <a:t> For the next portion of the presentation, I am going to ask for a little audience participation. We will do a little Q&amp;A, and please remember to jot do how these different topics apply to you in the worksheet.</a:t>
            </a:r>
            <a:endParaRPr lang="en-US" dirty="0"/>
          </a:p>
        </p:txBody>
      </p:sp>
      <p:sp>
        <p:nvSpPr>
          <p:cNvPr id="4" name="Slide Number Placeholder 3"/>
          <p:cNvSpPr>
            <a:spLocks noGrp="1"/>
          </p:cNvSpPr>
          <p:nvPr>
            <p:ph type="sldNum" sz="quarter" idx="10"/>
          </p:nvPr>
        </p:nvSpPr>
        <p:spPr/>
        <p:txBody>
          <a:bodyPr/>
          <a:lstStyle/>
          <a:p>
            <a:fld id="{4E7DDFB3-BF69-F948-9C68-D808A67FEB7D}" type="slidenum">
              <a:rPr lang="en-US" smtClean="0"/>
              <a:pPr/>
              <a:t>8</a:t>
            </a:fld>
            <a:endParaRPr lang="en-US" dirty="0"/>
          </a:p>
        </p:txBody>
      </p:sp>
    </p:spTree>
    <p:extLst>
      <p:ext uri="{BB962C8B-B14F-4D97-AF65-F5344CB8AC3E}">
        <p14:creationId xmlns:p14="http://schemas.microsoft.com/office/powerpoint/2010/main" val="7565454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500" dirty="0"/>
              <a:t>READ SLIDE</a:t>
            </a:r>
          </a:p>
        </p:txBody>
      </p:sp>
      <p:sp>
        <p:nvSpPr>
          <p:cNvPr id="4" name="Slide Number Placeholder 3"/>
          <p:cNvSpPr>
            <a:spLocks noGrp="1"/>
          </p:cNvSpPr>
          <p:nvPr>
            <p:ph type="sldNum" sz="quarter" idx="10"/>
          </p:nvPr>
        </p:nvSpPr>
        <p:spPr/>
        <p:txBody>
          <a:bodyPr/>
          <a:lstStyle/>
          <a:p>
            <a:fld id="{4E7DDFB3-BF69-F948-9C68-D808A67FEB7D}" type="slidenum">
              <a:rPr lang="en-US" smtClean="0"/>
              <a:pPr/>
              <a:t>9</a:t>
            </a:fld>
            <a:endParaRPr lang="en-US" dirty="0"/>
          </a:p>
        </p:txBody>
      </p:sp>
    </p:spTree>
    <p:extLst>
      <p:ext uri="{BB962C8B-B14F-4D97-AF65-F5344CB8AC3E}">
        <p14:creationId xmlns:p14="http://schemas.microsoft.com/office/powerpoint/2010/main" val="2094796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1346836"/>
            <a:ext cx="10972800" cy="2865120"/>
          </a:xfrm>
        </p:spPr>
        <p:txBody>
          <a:bodyPr anchor="b"/>
          <a:lstStyle>
            <a:lvl1pPr algn="ctr">
              <a:defRPr sz="7200"/>
            </a:lvl1pPr>
          </a:lstStyle>
          <a:p>
            <a:r>
              <a:rPr lang="en-US"/>
              <a:t>Click to edit Master title style</a:t>
            </a:r>
            <a:endParaRPr lang="en-US" dirty="0"/>
          </a:p>
        </p:txBody>
      </p:sp>
      <p:sp>
        <p:nvSpPr>
          <p:cNvPr id="3" name="Subtitle 2"/>
          <p:cNvSpPr>
            <a:spLocks noGrp="1"/>
          </p:cNvSpPr>
          <p:nvPr>
            <p:ph type="subTitle" idx="1"/>
          </p:nvPr>
        </p:nvSpPr>
        <p:spPr>
          <a:xfrm>
            <a:off x="1828800" y="4322446"/>
            <a:ext cx="10972800" cy="1986914"/>
          </a:xfrm>
        </p:spPr>
        <p:txBody>
          <a:bodyPr/>
          <a:lstStyle>
            <a:lvl1pPr marL="0" indent="0" algn="ctr">
              <a:buNone/>
              <a:defRPr sz="2880"/>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61EF4F6-C5FF-A74E-99DA-ECCB3DD2C069}" type="datetimeFigureOut">
              <a:rPr lang="en-US" smtClean="0"/>
              <a:pPr/>
              <a:t>9/24/2018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4C2B222-A680-4B4E-B123-473CEF00DBA1}" type="slidenum">
              <a:rPr lang="en-US" smtClean="0"/>
              <a:pPr/>
              <a:t>‹#›</a:t>
            </a:fld>
            <a:endParaRPr lang="en-US" dirty="0"/>
          </a:p>
        </p:txBody>
      </p:sp>
    </p:spTree>
    <p:extLst>
      <p:ext uri="{BB962C8B-B14F-4D97-AF65-F5344CB8AC3E}">
        <p14:creationId xmlns:p14="http://schemas.microsoft.com/office/powerpoint/2010/main" val="8239121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1EF4F6-C5FF-A74E-99DA-ECCB3DD2C069}" type="datetimeFigureOut">
              <a:rPr lang="en-US" smtClean="0"/>
              <a:pPr/>
              <a:t>9/24/2018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4C2B222-A680-4B4E-B123-473CEF00DBA1}" type="slidenum">
              <a:rPr lang="en-US" smtClean="0"/>
              <a:pPr/>
              <a:t>‹#›</a:t>
            </a:fld>
            <a:endParaRPr lang="en-US" dirty="0"/>
          </a:p>
        </p:txBody>
      </p:sp>
    </p:spTree>
    <p:extLst>
      <p:ext uri="{BB962C8B-B14F-4D97-AF65-F5344CB8AC3E}">
        <p14:creationId xmlns:p14="http://schemas.microsoft.com/office/powerpoint/2010/main" val="7167942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469880" y="438150"/>
            <a:ext cx="3154680" cy="697420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05840" y="438150"/>
            <a:ext cx="9281160" cy="69742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1EF4F6-C5FF-A74E-99DA-ECCB3DD2C069}" type="datetimeFigureOut">
              <a:rPr lang="en-US" smtClean="0"/>
              <a:pPr/>
              <a:t>9/24/2018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4C2B222-A680-4B4E-B123-473CEF00DBA1}" type="slidenum">
              <a:rPr lang="en-US" smtClean="0"/>
              <a:pPr/>
              <a:t>‹#›</a:t>
            </a:fld>
            <a:endParaRPr lang="en-US" dirty="0"/>
          </a:p>
        </p:txBody>
      </p:sp>
    </p:spTree>
    <p:extLst>
      <p:ext uri="{BB962C8B-B14F-4D97-AF65-F5344CB8AC3E}">
        <p14:creationId xmlns:p14="http://schemas.microsoft.com/office/powerpoint/2010/main" val="19253686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1EF4F6-C5FF-A74E-99DA-ECCB3DD2C069}" type="datetimeFigureOut">
              <a:rPr lang="en-US" smtClean="0"/>
              <a:pPr/>
              <a:t>9/24/2018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4C2B222-A680-4B4E-B123-473CEF00DBA1}" type="slidenum">
              <a:rPr lang="en-US" smtClean="0"/>
              <a:pPr/>
              <a:t>‹#›</a:t>
            </a:fld>
            <a:endParaRPr lang="en-US" dirty="0"/>
          </a:p>
        </p:txBody>
      </p:sp>
    </p:spTree>
    <p:extLst>
      <p:ext uri="{BB962C8B-B14F-4D97-AF65-F5344CB8AC3E}">
        <p14:creationId xmlns:p14="http://schemas.microsoft.com/office/powerpoint/2010/main" val="5171004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98220" y="2051686"/>
            <a:ext cx="12618720" cy="3423284"/>
          </a:xfrm>
        </p:spPr>
        <p:txBody>
          <a:bodyPr anchor="b"/>
          <a:lstStyle>
            <a:lvl1pPr>
              <a:defRPr sz="7200"/>
            </a:lvl1pPr>
          </a:lstStyle>
          <a:p>
            <a:r>
              <a:rPr lang="en-US"/>
              <a:t>Click to edit Master title style</a:t>
            </a:r>
            <a:endParaRPr lang="en-US" dirty="0"/>
          </a:p>
        </p:txBody>
      </p:sp>
      <p:sp>
        <p:nvSpPr>
          <p:cNvPr id="3" name="Text Placeholder 2"/>
          <p:cNvSpPr>
            <a:spLocks noGrp="1"/>
          </p:cNvSpPr>
          <p:nvPr>
            <p:ph type="body" idx="1"/>
          </p:nvPr>
        </p:nvSpPr>
        <p:spPr>
          <a:xfrm>
            <a:off x="998220" y="5507356"/>
            <a:ext cx="12618720" cy="1800224"/>
          </a:xfrm>
        </p:spPr>
        <p:txBody>
          <a:bodyPr/>
          <a:lstStyle>
            <a:lvl1pPr marL="0" indent="0">
              <a:buNone/>
              <a:defRPr sz="2880">
                <a:solidFill>
                  <a:schemeClr val="tx1">
                    <a:tint val="75000"/>
                  </a:schemeClr>
                </a:solidFill>
              </a:defRPr>
            </a:lvl1pPr>
            <a:lvl2pPr marL="548640" indent="0">
              <a:buNone/>
              <a:defRPr sz="2400">
                <a:solidFill>
                  <a:schemeClr val="tx1">
                    <a:tint val="75000"/>
                  </a:schemeClr>
                </a:solidFill>
              </a:defRPr>
            </a:lvl2pPr>
            <a:lvl3pPr marL="1097280" indent="0">
              <a:buNone/>
              <a:defRPr sz="2160">
                <a:solidFill>
                  <a:schemeClr val="tx1">
                    <a:tint val="75000"/>
                  </a:schemeClr>
                </a:solidFill>
              </a:defRPr>
            </a:lvl3pPr>
            <a:lvl4pPr marL="1645920" indent="0">
              <a:buNone/>
              <a:defRPr sz="1920">
                <a:solidFill>
                  <a:schemeClr val="tx1">
                    <a:tint val="75000"/>
                  </a:schemeClr>
                </a:solidFill>
              </a:defRPr>
            </a:lvl4pPr>
            <a:lvl5pPr marL="2194560" indent="0">
              <a:buNone/>
              <a:defRPr sz="1920">
                <a:solidFill>
                  <a:schemeClr val="tx1">
                    <a:tint val="75000"/>
                  </a:schemeClr>
                </a:solidFill>
              </a:defRPr>
            </a:lvl5pPr>
            <a:lvl6pPr marL="2743200" indent="0">
              <a:buNone/>
              <a:defRPr sz="1920">
                <a:solidFill>
                  <a:schemeClr val="tx1">
                    <a:tint val="75000"/>
                  </a:schemeClr>
                </a:solidFill>
              </a:defRPr>
            </a:lvl6pPr>
            <a:lvl7pPr marL="3291840" indent="0">
              <a:buNone/>
              <a:defRPr sz="1920">
                <a:solidFill>
                  <a:schemeClr val="tx1">
                    <a:tint val="75000"/>
                  </a:schemeClr>
                </a:solidFill>
              </a:defRPr>
            </a:lvl7pPr>
            <a:lvl8pPr marL="3840480" indent="0">
              <a:buNone/>
              <a:defRPr sz="1920">
                <a:solidFill>
                  <a:schemeClr val="tx1">
                    <a:tint val="75000"/>
                  </a:schemeClr>
                </a:solidFill>
              </a:defRPr>
            </a:lvl8pPr>
            <a:lvl9pPr marL="4389120" indent="0">
              <a:buNone/>
              <a:defRPr sz="192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61EF4F6-C5FF-A74E-99DA-ECCB3DD2C069}" type="datetimeFigureOut">
              <a:rPr lang="en-US" smtClean="0"/>
              <a:pPr/>
              <a:t>9/24/2018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4C2B222-A680-4B4E-B123-473CEF00DBA1}" type="slidenum">
              <a:rPr lang="en-US" smtClean="0"/>
              <a:pPr/>
              <a:t>‹#›</a:t>
            </a:fld>
            <a:endParaRPr lang="en-US" dirty="0"/>
          </a:p>
        </p:txBody>
      </p:sp>
    </p:spTree>
    <p:extLst>
      <p:ext uri="{BB962C8B-B14F-4D97-AF65-F5344CB8AC3E}">
        <p14:creationId xmlns:p14="http://schemas.microsoft.com/office/powerpoint/2010/main" val="410613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05840" y="2190750"/>
            <a:ext cx="621792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406640" y="2190750"/>
            <a:ext cx="621792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61EF4F6-C5FF-A74E-99DA-ECCB3DD2C069}" type="datetimeFigureOut">
              <a:rPr lang="en-US" smtClean="0"/>
              <a:pPr/>
              <a:t>9/24/2018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4C2B222-A680-4B4E-B123-473CEF00DBA1}" type="slidenum">
              <a:rPr lang="en-US" smtClean="0"/>
              <a:pPr/>
              <a:t>‹#›</a:t>
            </a:fld>
            <a:endParaRPr lang="en-US" dirty="0"/>
          </a:p>
        </p:txBody>
      </p:sp>
    </p:spTree>
    <p:extLst>
      <p:ext uri="{BB962C8B-B14F-4D97-AF65-F5344CB8AC3E}">
        <p14:creationId xmlns:p14="http://schemas.microsoft.com/office/powerpoint/2010/main" val="776531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07746" y="438150"/>
            <a:ext cx="12618720" cy="1590676"/>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07746" y="2017396"/>
            <a:ext cx="6189344"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4" name="Content Placeholder 3"/>
          <p:cNvSpPr>
            <a:spLocks noGrp="1"/>
          </p:cNvSpPr>
          <p:nvPr>
            <p:ph sz="half" idx="2"/>
          </p:nvPr>
        </p:nvSpPr>
        <p:spPr>
          <a:xfrm>
            <a:off x="1007746" y="3006090"/>
            <a:ext cx="6189344"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406640" y="2017396"/>
            <a:ext cx="6219826"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6" name="Content Placeholder 5"/>
          <p:cNvSpPr>
            <a:spLocks noGrp="1"/>
          </p:cNvSpPr>
          <p:nvPr>
            <p:ph sz="quarter" idx="4"/>
          </p:nvPr>
        </p:nvSpPr>
        <p:spPr>
          <a:xfrm>
            <a:off x="7406640" y="3006090"/>
            <a:ext cx="6219826"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61EF4F6-C5FF-A74E-99DA-ECCB3DD2C069}" type="datetimeFigureOut">
              <a:rPr lang="en-US" smtClean="0"/>
              <a:pPr/>
              <a:t>9/24/2018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4C2B222-A680-4B4E-B123-473CEF00DBA1}" type="slidenum">
              <a:rPr lang="en-US" smtClean="0"/>
              <a:pPr/>
              <a:t>‹#›</a:t>
            </a:fld>
            <a:endParaRPr lang="en-US" dirty="0"/>
          </a:p>
        </p:txBody>
      </p:sp>
    </p:spTree>
    <p:extLst>
      <p:ext uri="{BB962C8B-B14F-4D97-AF65-F5344CB8AC3E}">
        <p14:creationId xmlns:p14="http://schemas.microsoft.com/office/powerpoint/2010/main" val="8991168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61EF4F6-C5FF-A74E-99DA-ECCB3DD2C069}" type="datetimeFigureOut">
              <a:rPr lang="en-US" smtClean="0"/>
              <a:pPr/>
              <a:t>9/24/2018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4C2B222-A680-4B4E-B123-473CEF00DBA1}" type="slidenum">
              <a:rPr lang="en-US" smtClean="0"/>
              <a:pPr/>
              <a:t>‹#›</a:t>
            </a:fld>
            <a:endParaRPr lang="en-US" dirty="0"/>
          </a:p>
        </p:txBody>
      </p:sp>
    </p:spTree>
    <p:extLst>
      <p:ext uri="{BB962C8B-B14F-4D97-AF65-F5344CB8AC3E}">
        <p14:creationId xmlns:p14="http://schemas.microsoft.com/office/powerpoint/2010/main" val="17624954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1EF4F6-C5FF-A74E-99DA-ECCB3DD2C069}" type="datetimeFigureOut">
              <a:rPr lang="en-US" smtClean="0"/>
              <a:pPr/>
              <a:t>9/24/2018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4C2B222-A680-4B4E-B123-473CEF00DBA1}" type="slidenum">
              <a:rPr lang="en-US" smtClean="0"/>
              <a:pPr/>
              <a:t>‹#›</a:t>
            </a:fld>
            <a:endParaRPr lang="en-US" dirty="0"/>
          </a:p>
        </p:txBody>
      </p:sp>
    </p:spTree>
    <p:extLst>
      <p:ext uri="{BB962C8B-B14F-4D97-AF65-F5344CB8AC3E}">
        <p14:creationId xmlns:p14="http://schemas.microsoft.com/office/powerpoint/2010/main" val="20196229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7746" y="548640"/>
            <a:ext cx="4718684" cy="1920240"/>
          </a:xfrm>
        </p:spPr>
        <p:txBody>
          <a:bodyPr anchor="b"/>
          <a:lstStyle>
            <a:lvl1pPr>
              <a:defRPr sz="3840"/>
            </a:lvl1pPr>
          </a:lstStyle>
          <a:p>
            <a:r>
              <a:rPr lang="en-US"/>
              <a:t>Click to edit Master title style</a:t>
            </a:r>
            <a:endParaRPr lang="en-US" dirty="0"/>
          </a:p>
        </p:txBody>
      </p:sp>
      <p:sp>
        <p:nvSpPr>
          <p:cNvPr id="3" name="Content Placeholder 2"/>
          <p:cNvSpPr>
            <a:spLocks noGrp="1"/>
          </p:cNvSpPr>
          <p:nvPr>
            <p:ph idx="1"/>
          </p:nvPr>
        </p:nvSpPr>
        <p:spPr>
          <a:xfrm>
            <a:off x="6219826" y="1184911"/>
            <a:ext cx="7406640" cy="5848350"/>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D61EF4F6-C5FF-A74E-99DA-ECCB3DD2C069}" type="datetimeFigureOut">
              <a:rPr lang="en-US" smtClean="0"/>
              <a:pPr/>
              <a:t>9/24/2018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4C2B222-A680-4B4E-B123-473CEF00DBA1}" type="slidenum">
              <a:rPr lang="en-US" smtClean="0"/>
              <a:pPr/>
              <a:t>‹#›</a:t>
            </a:fld>
            <a:endParaRPr lang="en-US" dirty="0"/>
          </a:p>
        </p:txBody>
      </p:sp>
    </p:spTree>
    <p:extLst>
      <p:ext uri="{BB962C8B-B14F-4D97-AF65-F5344CB8AC3E}">
        <p14:creationId xmlns:p14="http://schemas.microsoft.com/office/powerpoint/2010/main" val="6756062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7746" y="548640"/>
            <a:ext cx="4718684" cy="1920240"/>
          </a:xfrm>
        </p:spPr>
        <p:txBody>
          <a:bodyPr anchor="b"/>
          <a:lstStyle>
            <a:lvl1pPr>
              <a:defRPr sz="3840"/>
            </a:lvl1pPr>
          </a:lstStyle>
          <a:p>
            <a:r>
              <a:rPr lang="en-US"/>
              <a:t>Click to edit Master title style</a:t>
            </a:r>
            <a:endParaRPr lang="en-US" dirty="0"/>
          </a:p>
        </p:txBody>
      </p:sp>
      <p:sp>
        <p:nvSpPr>
          <p:cNvPr id="3" name="Picture Placeholder 2"/>
          <p:cNvSpPr>
            <a:spLocks noGrp="1" noChangeAspect="1"/>
          </p:cNvSpPr>
          <p:nvPr>
            <p:ph type="pic" idx="1"/>
          </p:nvPr>
        </p:nvSpPr>
        <p:spPr>
          <a:xfrm>
            <a:off x="6219826" y="1184911"/>
            <a:ext cx="7406640" cy="5848350"/>
          </a:xfrm>
        </p:spPr>
        <p:txBody>
          <a:bodyPr anchor="t"/>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r>
              <a:rPr lang="en-US" dirty="0"/>
              <a:t>Drag picture to placeholder or click icon to add</a:t>
            </a:r>
          </a:p>
        </p:txBody>
      </p:sp>
      <p:sp>
        <p:nvSpPr>
          <p:cNvPr id="4" name="Text Placeholder 3"/>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D61EF4F6-C5FF-A74E-99DA-ECCB3DD2C069}" type="datetimeFigureOut">
              <a:rPr lang="en-US" smtClean="0"/>
              <a:pPr/>
              <a:t>9/24/2018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4C2B222-A680-4B4E-B123-473CEF00DBA1}" type="slidenum">
              <a:rPr lang="en-US" smtClean="0"/>
              <a:pPr/>
              <a:t>‹#›</a:t>
            </a:fld>
            <a:endParaRPr lang="en-US" dirty="0"/>
          </a:p>
        </p:txBody>
      </p:sp>
    </p:spTree>
    <p:extLst>
      <p:ext uri="{BB962C8B-B14F-4D97-AF65-F5344CB8AC3E}">
        <p14:creationId xmlns:p14="http://schemas.microsoft.com/office/powerpoint/2010/main" val="11680171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05840" y="438150"/>
            <a:ext cx="12618720" cy="159067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05840" y="2190750"/>
            <a:ext cx="12618720" cy="522160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05840" y="7627621"/>
            <a:ext cx="3291840" cy="438150"/>
          </a:xfrm>
          <a:prstGeom prst="rect">
            <a:avLst/>
          </a:prstGeom>
        </p:spPr>
        <p:txBody>
          <a:bodyPr vert="horz" lIns="91440" tIns="45720" rIns="91440" bIns="45720" rtlCol="0" anchor="ctr"/>
          <a:lstStyle>
            <a:lvl1pPr algn="l">
              <a:defRPr sz="1440">
                <a:solidFill>
                  <a:schemeClr val="tx1">
                    <a:tint val="75000"/>
                  </a:schemeClr>
                </a:solidFill>
              </a:defRPr>
            </a:lvl1pPr>
          </a:lstStyle>
          <a:p>
            <a:fld id="{D61EF4F6-C5FF-A74E-99DA-ECCB3DD2C069}" type="datetimeFigureOut">
              <a:rPr lang="en-US" smtClean="0"/>
              <a:pPr/>
              <a:t>9/24/2018</a:t>
            </a:fld>
            <a:endParaRPr lang="en-US" dirty="0"/>
          </a:p>
        </p:txBody>
      </p:sp>
      <p:sp>
        <p:nvSpPr>
          <p:cNvPr id="5" name="Footer Placeholder 4"/>
          <p:cNvSpPr>
            <a:spLocks noGrp="1"/>
          </p:cNvSpPr>
          <p:nvPr>
            <p:ph type="ftr" sz="quarter" idx="3"/>
          </p:nvPr>
        </p:nvSpPr>
        <p:spPr>
          <a:xfrm>
            <a:off x="4846320" y="7627621"/>
            <a:ext cx="4937760" cy="438150"/>
          </a:xfrm>
          <a:prstGeom prst="rect">
            <a:avLst/>
          </a:prstGeom>
        </p:spPr>
        <p:txBody>
          <a:bodyPr vert="horz" lIns="91440" tIns="45720" rIns="91440" bIns="45720" rtlCol="0" anchor="ctr"/>
          <a:lstStyle>
            <a:lvl1pPr algn="ctr">
              <a:defRPr sz="144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332720" y="7627621"/>
            <a:ext cx="3291840" cy="438150"/>
          </a:xfrm>
          <a:prstGeom prst="rect">
            <a:avLst/>
          </a:prstGeom>
        </p:spPr>
        <p:txBody>
          <a:bodyPr vert="horz" lIns="91440" tIns="45720" rIns="91440" bIns="45720" rtlCol="0" anchor="ctr"/>
          <a:lstStyle>
            <a:lvl1pPr algn="r">
              <a:defRPr sz="1440">
                <a:solidFill>
                  <a:schemeClr val="tx1">
                    <a:tint val="75000"/>
                  </a:schemeClr>
                </a:solidFill>
              </a:defRPr>
            </a:lvl1pPr>
          </a:lstStyle>
          <a:p>
            <a:fld id="{84C2B222-A680-4B4E-B123-473CEF00DBA1}" type="slidenum">
              <a:rPr lang="en-US" smtClean="0"/>
              <a:pPr/>
              <a:t>‹#›</a:t>
            </a:fld>
            <a:endParaRPr lang="en-US" dirty="0"/>
          </a:p>
        </p:txBody>
      </p:sp>
    </p:spTree>
    <p:extLst>
      <p:ext uri="{BB962C8B-B14F-4D97-AF65-F5344CB8AC3E}">
        <p14:creationId xmlns:p14="http://schemas.microsoft.com/office/powerpoint/2010/main" val="20983399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video" Target="file:///\\fss-vfs1\instmarket\Sasha\Social%20Security\Drafts\SocialSecurityVideo%20cropped.mp4" TargetMode="External"/><Relationship Id="rId5" Type="http://schemas.openxmlformats.org/officeDocument/2006/relationships/image" Target="../media/image43.png"/><Relationship Id="rId4" Type="http://schemas.openxmlformats.org/officeDocument/2006/relationships/image" Target="../media/image42.jpeg"/></Relationships>
</file>

<file path=ppt/slides/_rels/slide4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
        <p:nvSpPr>
          <p:cNvPr id="4" name="TextBox 3"/>
          <p:cNvSpPr txBox="1"/>
          <p:nvPr/>
        </p:nvSpPr>
        <p:spPr>
          <a:xfrm>
            <a:off x="728833" y="7357924"/>
            <a:ext cx="832279" cy="276999"/>
          </a:xfrm>
          <a:prstGeom prst="rect">
            <a:avLst/>
          </a:prstGeom>
          <a:noFill/>
        </p:spPr>
        <p:txBody>
          <a:bodyPr wrap="none" rtlCol="0">
            <a:spAutoFit/>
          </a:bodyPr>
          <a:lstStyle/>
          <a:p>
            <a:r>
              <a:rPr lang="en-US" sz="1200" dirty="0" err="1">
                <a:solidFill>
                  <a:schemeClr val="bg1"/>
                </a:solidFill>
                <a:latin typeface="Arial" pitchFamily="34" charset="0"/>
                <a:cs typeface="Arial" pitchFamily="34" charset="0"/>
              </a:rPr>
              <a:t>B1016SS</a:t>
            </a:r>
            <a:endParaRPr lang="en-US" sz="1200" dirty="0">
              <a:solidFill>
                <a:schemeClr val="bg1"/>
              </a:solidFill>
            </a:endParaRPr>
          </a:p>
        </p:txBody>
      </p:sp>
    </p:spTree>
    <p:extLst>
      <p:ext uri="{BB962C8B-B14F-4D97-AF65-F5344CB8AC3E}">
        <p14:creationId xmlns:p14="http://schemas.microsoft.com/office/powerpoint/2010/main" val="12745265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Tree>
    <p:extLst>
      <p:ext uri="{BB962C8B-B14F-4D97-AF65-F5344CB8AC3E}">
        <p14:creationId xmlns:p14="http://schemas.microsoft.com/office/powerpoint/2010/main" val="15884647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Tree>
    <p:extLst>
      <p:ext uri="{BB962C8B-B14F-4D97-AF65-F5344CB8AC3E}">
        <p14:creationId xmlns:p14="http://schemas.microsoft.com/office/powerpoint/2010/main" val="20724761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Tree>
    <p:extLst>
      <p:ext uri="{BB962C8B-B14F-4D97-AF65-F5344CB8AC3E}">
        <p14:creationId xmlns:p14="http://schemas.microsoft.com/office/powerpoint/2010/main" val="4466527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Tree>
    <p:extLst>
      <p:ext uri="{BB962C8B-B14F-4D97-AF65-F5344CB8AC3E}">
        <p14:creationId xmlns:p14="http://schemas.microsoft.com/office/powerpoint/2010/main" val="1653557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Tree>
    <p:extLst>
      <p:ext uri="{BB962C8B-B14F-4D97-AF65-F5344CB8AC3E}">
        <p14:creationId xmlns:p14="http://schemas.microsoft.com/office/powerpoint/2010/main" val="15445169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Tree>
    <p:extLst>
      <p:ext uri="{BB962C8B-B14F-4D97-AF65-F5344CB8AC3E}">
        <p14:creationId xmlns:p14="http://schemas.microsoft.com/office/powerpoint/2010/main" val="12712971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Tree>
    <p:extLst>
      <p:ext uri="{BB962C8B-B14F-4D97-AF65-F5344CB8AC3E}">
        <p14:creationId xmlns:p14="http://schemas.microsoft.com/office/powerpoint/2010/main" val="8220034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Tree>
    <p:extLst>
      <p:ext uri="{BB962C8B-B14F-4D97-AF65-F5344CB8AC3E}">
        <p14:creationId xmlns:p14="http://schemas.microsoft.com/office/powerpoint/2010/main" val="8120385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Tree>
    <p:extLst>
      <p:ext uri="{BB962C8B-B14F-4D97-AF65-F5344CB8AC3E}">
        <p14:creationId xmlns:p14="http://schemas.microsoft.com/office/powerpoint/2010/main" val="575614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Tree>
    <p:extLst>
      <p:ext uri="{BB962C8B-B14F-4D97-AF65-F5344CB8AC3E}">
        <p14:creationId xmlns:p14="http://schemas.microsoft.com/office/powerpoint/2010/main" val="13598617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Tree>
    <p:extLst>
      <p:ext uri="{BB962C8B-B14F-4D97-AF65-F5344CB8AC3E}">
        <p14:creationId xmlns:p14="http://schemas.microsoft.com/office/powerpoint/2010/main" val="2547190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Tree>
    <p:extLst>
      <p:ext uri="{BB962C8B-B14F-4D97-AF65-F5344CB8AC3E}">
        <p14:creationId xmlns:p14="http://schemas.microsoft.com/office/powerpoint/2010/main" val="934016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Tree>
    <p:extLst>
      <p:ext uri="{BB962C8B-B14F-4D97-AF65-F5344CB8AC3E}">
        <p14:creationId xmlns:p14="http://schemas.microsoft.com/office/powerpoint/2010/main" val="14458277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Tree>
    <p:extLst>
      <p:ext uri="{BB962C8B-B14F-4D97-AF65-F5344CB8AC3E}">
        <p14:creationId xmlns:p14="http://schemas.microsoft.com/office/powerpoint/2010/main" val="11892805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Tree>
    <p:extLst>
      <p:ext uri="{BB962C8B-B14F-4D97-AF65-F5344CB8AC3E}">
        <p14:creationId xmlns:p14="http://schemas.microsoft.com/office/powerpoint/2010/main" val="10683679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Tree>
    <p:extLst>
      <p:ext uri="{BB962C8B-B14F-4D97-AF65-F5344CB8AC3E}">
        <p14:creationId xmlns:p14="http://schemas.microsoft.com/office/powerpoint/2010/main" val="14672418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Tree>
    <p:extLst>
      <p:ext uri="{BB962C8B-B14F-4D97-AF65-F5344CB8AC3E}">
        <p14:creationId xmlns:p14="http://schemas.microsoft.com/office/powerpoint/2010/main" val="4001917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Tree>
    <p:extLst>
      <p:ext uri="{BB962C8B-B14F-4D97-AF65-F5344CB8AC3E}">
        <p14:creationId xmlns:p14="http://schemas.microsoft.com/office/powerpoint/2010/main" val="19211984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Tree>
    <p:extLst>
      <p:ext uri="{BB962C8B-B14F-4D97-AF65-F5344CB8AC3E}">
        <p14:creationId xmlns:p14="http://schemas.microsoft.com/office/powerpoint/2010/main" val="18941415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Tree>
    <p:extLst>
      <p:ext uri="{BB962C8B-B14F-4D97-AF65-F5344CB8AC3E}">
        <p14:creationId xmlns:p14="http://schemas.microsoft.com/office/powerpoint/2010/main" val="6489507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Tree>
    <p:extLst>
      <p:ext uri="{BB962C8B-B14F-4D97-AF65-F5344CB8AC3E}">
        <p14:creationId xmlns:p14="http://schemas.microsoft.com/office/powerpoint/2010/main" val="14952065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Tree>
    <p:extLst>
      <p:ext uri="{BB962C8B-B14F-4D97-AF65-F5344CB8AC3E}">
        <p14:creationId xmlns:p14="http://schemas.microsoft.com/office/powerpoint/2010/main" val="157567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Tree>
    <p:extLst>
      <p:ext uri="{BB962C8B-B14F-4D97-AF65-F5344CB8AC3E}">
        <p14:creationId xmlns:p14="http://schemas.microsoft.com/office/powerpoint/2010/main" val="16177339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Tree>
    <p:extLst>
      <p:ext uri="{BB962C8B-B14F-4D97-AF65-F5344CB8AC3E}">
        <p14:creationId xmlns:p14="http://schemas.microsoft.com/office/powerpoint/2010/main" val="9204899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Tree>
    <p:extLst>
      <p:ext uri="{BB962C8B-B14F-4D97-AF65-F5344CB8AC3E}">
        <p14:creationId xmlns:p14="http://schemas.microsoft.com/office/powerpoint/2010/main" val="121216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10 006_SocialSecurityPres_R334.jpg"/>
          <p:cNvPicPr>
            <a:picLocks noChangeAspect="1"/>
          </p:cNvPicPr>
          <p:nvPr/>
        </p:nvPicPr>
        <p:blipFill>
          <a:blip r:embed="rId3"/>
          <a:stretch>
            <a:fillRect/>
          </a:stretch>
        </p:blipFill>
        <p:spPr>
          <a:xfrm>
            <a:off x="0" y="0"/>
            <a:ext cx="14630400" cy="8229600"/>
          </a:xfrm>
          <a:prstGeom prst="rect">
            <a:avLst/>
          </a:prstGeom>
        </p:spPr>
      </p:pic>
    </p:spTree>
    <p:extLst>
      <p:ext uri="{BB962C8B-B14F-4D97-AF65-F5344CB8AC3E}">
        <p14:creationId xmlns:p14="http://schemas.microsoft.com/office/powerpoint/2010/main" val="9722865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Tree>
    <p:extLst>
      <p:ext uri="{BB962C8B-B14F-4D97-AF65-F5344CB8AC3E}">
        <p14:creationId xmlns:p14="http://schemas.microsoft.com/office/powerpoint/2010/main" val="9430100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Tree>
    <p:extLst>
      <p:ext uri="{BB962C8B-B14F-4D97-AF65-F5344CB8AC3E}">
        <p14:creationId xmlns:p14="http://schemas.microsoft.com/office/powerpoint/2010/main" val="14452448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Tree>
    <p:extLst>
      <p:ext uri="{BB962C8B-B14F-4D97-AF65-F5344CB8AC3E}">
        <p14:creationId xmlns:p14="http://schemas.microsoft.com/office/powerpoint/2010/main" val="11853916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Tree>
    <p:extLst>
      <p:ext uri="{BB962C8B-B14F-4D97-AF65-F5344CB8AC3E}">
        <p14:creationId xmlns:p14="http://schemas.microsoft.com/office/powerpoint/2010/main" val="8749628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Tree>
    <p:extLst>
      <p:ext uri="{BB962C8B-B14F-4D97-AF65-F5344CB8AC3E}">
        <p14:creationId xmlns:p14="http://schemas.microsoft.com/office/powerpoint/2010/main" val="10644194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Tree>
    <p:extLst>
      <p:ext uri="{BB962C8B-B14F-4D97-AF65-F5344CB8AC3E}">
        <p14:creationId xmlns:p14="http://schemas.microsoft.com/office/powerpoint/2010/main" val="5276443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Tree>
    <p:extLst>
      <p:ext uri="{BB962C8B-B14F-4D97-AF65-F5344CB8AC3E}">
        <p14:creationId xmlns:p14="http://schemas.microsoft.com/office/powerpoint/2010/main" val="6334425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pic>
        <p:nvPicPr>
          <p:cNvPr id="4" name="SocialSecurityVideo cropped.mp4">
            <a:hlinkClick r:id="" action="ppaction://media"/>
          </p:cNvPr>
          <p:cNvPicPr>
            <a:picLocks noRot="1" noChangeAspect="1"/>
          </p:cNvPicPr>
          <p:nvPr>
            <a:videoFile r:link="rId1"/>
            <p:extLst/>
          </p:nvPr>
        </p:nvPicPr>
        <p:blipFill>
          <a:blip r:embed="rId5"/>
          <a:srcRect l="11589" r="25219"/>
          <a:stretch>
            <a:fillRect/>
          </a:stretch>
        </p:blipFill>
        <p:spPr>
          <a:xfrm>
            <a:off x="7707086" y="1224644"/>
            <a:ext cx="5061857" cy="5600700"/>
          </a:xfrm>
          <a:prstGeom prst="rect">
            <a:avLst/>
          </a:prstGeom>
        </p:spPr>
      </p:pic>
    </p:spTree>
    <p:extLst>
      <p:ext uri="{BB962C8B-B14F-4D97-AF65-F5344CB8AC3E}">
        <p14:creationId xmlns:p14="http://schemas.microsoft.com/office/powerpoint/2010/main" val="637220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remove"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Tree>
    <p:extLst>
      <p:ext uri="{BB962C8B-B14F-4D97-AF65-F5344CB8AC3E}">
        <p14:creationId xmlns:p14="http://schemas.microsoft.com/office/powerpoint/2010/main" val="7784558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Tree>
    <p:extLst>
      <p:ext uri="{BB962C8B-B14F-4D97-AF65-F5344CB8AC3E}">
        <p14:creationId xmlns:p14="http://schemas.microsoft.com/office/powerpoint/2010/main" val="940352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Tree>
    <p:extLst>
      <p:ext uri="{BB962C8B-B14F-4D97-AF65-F5344CB8AC3E}">
        <p14:creationId xmlns:p14="http://schemas.microsoft.com/office/powerpoint/2010/main" val="11913879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Tree>
    <p:extLst>
      <p:ext uri="{BB962C8B-B14F-4D97-AF65-F5344CB8AC3E}">
        <p14:creationId xmlns:p14="http://schemas.microsoft.com/office/powerpoint/2010/main" val="4918261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063"/>
            <a:ext cx="14630400" cy="8229600"/>
          </a:xfrm>
          <a:prstGeom prst="rect">
            <a:avLst/>
          </a:prstGeom>
        </p:spPr>
      </p:pic>
    </p:spTree>
    <p:extLst>
      <p:ext uri="{BB962C8B-B14F-4D97-AF65-F5344CB8AC3E}">
        <p14:creationId xmlns:p14="http://schemas.microsoft.com/office/powerpoint/2010/main" val="570666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Tree>
    <p:extLst>
      <p:ext uri="{BB962C8B-B14F-4D97-AF65-F5344CB8AC3E}">
        <p14:creationId xmlns:p14="http://schemas.microsoft.com/office/powerpoint/2010/main" val="9655243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Tree>
    <p:extLst>
      <p:ext uri="{BB962C8B-B14F-4D97-AF65-F5344CB8AC3E}">
        <p14:creationId xmlns:p14="http://schemas.microsoft.com/office/powerpoint/2010/main" val="20631234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Tree>
    <p:extLst>
      <p:ext uri="{BB962C8B-B14F-4D97-AF65-F5344CB8AC3E}">
        <p14:creationId xmlns:p14="http://schemas.microsoft.com/office/powerpoint/2010/main" val="17854336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srcRect/>
          <a:stretch>
            <a:fillRect/>
          </a:stretch>
        </p:blipFill>
        <p:spPr bwMode="auto">
          <a:xfrm>
            <a:off x="0" y="0"/>
            <a:ext cx="14630400" cy="8229600"/>
          </a:xfrm>
          <a:prstGeom prst="rect">
            <a:avLst/>
          </a:prstGeom>
          <a:noFill/>
          <a:ln w="9525">
            <a:noFill/>
            <a:miter lim="800000"/>
            <a:headEnd/>
            <a:tailEnd/>
          </a:ln>
          <a:effectLst/>
        </p:spPr>
      </p:pic>
    </p:spTree>
    <p:extLst>
      <p:ext uri="{BB962C8B-B14F-4D97-AF65-F5344CB8AC3E}">
        <p14:creationId xmlns:p14="http://schemas.microsoft.com/office/powerpoint/2010/main" val="8791426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Tree>
    <p:extLst>
      <p:ext uri="{BB962C8B-B14F-4D97-AF65-F5344CB8AC3E}">
        <p14:creationId xmlns:p14="http://schemas.microsoft.com/office/powerpoint/2010/main" val="8710522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
        <p:nvSpPr>
          <p:cNvPr id="4" name="TextBox 3"/>
          <p:cNvSpPr txBox="1"/>
          <p:nvPr/>
        </p:nvSpPr>
        <p:spPr>
          <a:xfrm>
            <a:off x="596900" y="628650"/>
            <a:ext cx="13563600" cy="3447098"/>
          </a:xfrm>
          <a:prstGeom prst="rect">
            <a:avLst/>
          </a:prstGeom>
          <a:noFill/>
        </p:spPr>
        <p:txBody>
          <a:bodyPr wrap="square" rtlCol="0">
            <a:spAutoFit/>
          </a:bodyPr>
          <a:lstStyle/>
          <a:p>
            <a:r>
              <a:rPr lang="en-US" sz="1200" dirty="0">
                <a:solidFill>
                  <a:schemeClr val="accent5">
                    <a:lumMod val="50000"/>
                  </a:schemeClr>
                </a:solidFill>
                <a:latin typeface="Arial" pitchFamily="34" charset="0"/>
                <a:cs typeface="Arial" pitchFamily="34" charset="0"/>
              </a:rPr>
              <a:t>Great-West Financial</a:t>
            </a:r>
            <a:r>
              <a:rPr lang="en-US" sz="1200" baseline="30000" dirty="0">
                <a:solidFill>
                  <a:schemeClr val="accent5">
                    <a:lumMod val="50000"/>
                  </a:schemeClr>
                </a:solidFill>
                <a:latin typeface="Arial" pitchFamily="34" charset="0"/>
                <a:cs typeface="Arial" pitchFamily="34" charset="0"/>
              </a:rPr>
              <a:t>®</a:t>
            </a:r>
            <a:r>
              <a:rPr lang="en-US" sz="1200" dirty="0">
                <a:solidFill>
                  <a:schemeClr val="accent5">
                    <a:lumMod val="50000"/>
                  </a:schemeClr>
                </a:solidFill>
                <a:latin typeface="Arial" pitchFamily="34" charset="0"/>
                <a:cs typeface="Arial" pitchFamily="34" charset="0"/>
              </a:rPr>
              <a:t> refers to products and services provided by Great-West Life &amp; Annuity Insurance Company (GWL&amp;A), Corporate Headquarters: Greenwood Village, CO; Great-West Life &amp; Annuity Insurance Company of New York (GWL&amp;A of NY), Home Office: NY, NY; and their subsidiaries and affiliates. The trademarks, logos, service marks, and design elements used are owned by their respective owners and are used by permission.  </a:t>
            </a:r>
          </a:p>
          <a:p>
            <a:r>
              <a:rPr lang="en-US" sz="1200" dirty="0">
                <a:solidFill>
                  <a:schemeClr val="accent5">
                    <a:lumMod val="50000"/>
                  </a:schemeClr>
                </a:solidFill>
                <a:latin typeface="Arial" pitchFamily="34" charset="0"/>
                <a:cs typeface="Arial" pitchFamily="34" charset="0"/>
              </a:rPr>
              <a:t> </a:t>
            </a:r>
          </a:p>
          <a:p>
            <a:r>
              <a:rPr lang="en-US" sz="1200" dirty="0">
                <a:solidFill>
                  <a:schemeClr val="accent5">
                    <a:lumMod val="50000"/>
                  </a:schemeClr>
                </a:solidFill>
                <a:latin typeface="Arial" pitchFamily="34" charset="0"/>
                <a:cs typeface="Arial" pitchFamily="34" charset="0"/>
              </a:rPr>
              <a:t>This material was prepared to support the promotion of insurance products underwritten by </a:t>
            </a:r>
            <a:r>
              <a:rPr lang="en-US" sz="1200" dirty="0" err="1">
                <a:solidFill>
                  <a:schemeClr val="accent5">
                    <a:lumMod val="50000"/>
                  </a:schemeClr>
                </a:solidFill>
                <a:latin typeface="Arial" pitchFamily="34" charset="0"/>
                <a:cs typeface="Arial" pitchFamily="34" charset="0"/>
              </a:rPr>
              <a:t>GWFS</a:t>
            </a:r>
            <a:r>
              <a:rPr lang="en-US" sz="1200" dirty="0">
                <a:solidFill>
                  <a:schemeClr val="accent5">
                    <a:lumMod val="50000"/>
                  </a:schemeClr>
                </a:solidFill>
                <a:latin typeface="Arial" pitchFamily="34" charset="0"/>
                <a:cs typeface="Arial" pitchFamily="34" charset="0"/>
              </a:rPr>
              <a:t> Equities, Inc., Member </a:t>
            </a:r>
            <a:r>
              <a:rPr lang="en-US" sz="1200" dirty="0" err="1">
                <a:solidFill>
                  <a:schemeClr val="accent5">
                    <a:lumMod val="50000"/>
                  </a:schemeClr>
                </a:solidFill>
                <a:latin typeface="Arial" pitchFamily="34" charset="0"/>
                <a:cs typeface="Arial" pitchFamily="34" charset="0"/>
              </a:rPr>
              <a:t>FINRA</a:t>
            </a:r>
            <a:r>
              <a:rPr lang="en-US" sz="1200" dirty="0">
                <a:solidFill>
                  <a:schemeClr val="accent5">
                    <a:lumMod val="50000"/>
                  </a:schemeClr>
                </a:solidFill>
                <a:latin typeface="Arial" pitchFamily="34" charset="0"/>
                <a:cs typeface="Arial" pitchFamily="34" charset="0"/>
              </a:rPr>
              <a:t>/</a:t>
            </a:r>
            <a:r>
              <a:rPr lang="en-US" sz="1200" dirty="0" err="1">
                <a:solidFill>
                  <a:schemeClr val="accent5">
                    <a:lumMod val="50000"/>
                  </a:schemeClr>
                </a:solidFill>
                <a:latin typeface="Arial" pitchFamily="34" charset="0"/>
                <a:cs typeface="Arial" pitchFamily="34" charset="0"/>
              </a:rPr>
              <a:t>SIPC</a:t>
            </a:r>
            <a:r>
              <a:rPr lang="en-US" sz="1200" dirty="0">
                <a:solidFill>
                  <a:schemeClr val="accent5">
                    <a:lumMod val="50000"/>
                  </a:schemeClr>
                </a:solidFill>
                <a:latin typeface="Arial" pitchFamily="34" charset="0"/>
                <a:cs typeface="Arial" pitchFamily="34" charset="0"/>
              </a:rPr>
              <a:t> Great-West Life &amp; Annuity Insurance Company (</a:t>
            </a:r>
            <a:r>
              <a:rPr lang="en-US" sz="1200" dirty="0" err="1">
                <a:solidFill>
                  <a:schemeClr val="accent5">
                    <a:lumMod val="50000"/>
                  </a:schemeClr>
                </a:solidFill>
                <a:latin typeface="Arial" pitchFamily="34" charset="0"/>
                <a:cs typeface="Arial" pitchFamily="34" charset="0"/>
              </a:rPr>
              <a:t>GWL&amp;A</a:t>
            </a:r>
            <a:r>
              <a:rPr lang="en-US" sz="1200" dirty="0">
                <a:solidFill>
                  <a:schemeClr val="accent5">
                    <a:lumMod val="50000"/>
                  </a:schemeClr>
                </a:solidFill>
                <a:latin typeface="Arial" pitchFamily="34" charset="0"/>
                <a:cs typeface="Arial" pitchFamily="34" charset="0"/>
              </a:rPr>
              <a:t>) and issued by </a:t>
            </a:r>
            <a:r>
              <a:rPr lang="en-US" sz="1200" dirty="0" err="1">
                <a:solidFill>
                  <a:schemeClr val="accent5">
                    <a:lumMod val="50000"/>
                  </a:schemeClr>
                </a:solidFill>
                <a:latin typeface="Arial" pitchFamily="34" charset="0"/>
                <a:cs typeface="Arial" pitchFamily="34" charset="0"/>
              </a:rPr>
              <a:t>GWL&amp;A</a:t>
            </a:r>
            <a:r>
              <a:rPr lang="en-US" sz="1200" dirty="0">
                <a:solidFill>
                  <a:schemeClr val="accent5">
                    <a:lumMod val="50000"/>
                  </a:schemeClr>
                </a:solidFill>
                <a:latin typeface="Arial" pitchFamily="34" charset="0"/>
                <a:cs typeface="Arial" pitchFamily="34" charset="0"/>
              </a:rPr>
              <a:t> or in New York, Great-West Life &amp; Annuity Insurance Company of New York (</a:t>
            </a:r>
            <a:r>
              <a:rPr lang="en-US" sz="1200" dirty="0" err="1">
                <a:solidFill>
                  <a:schemeClr val="accent5">
                    <a:lumMod val="50000"/>
                  </a:schemeClr>
                </a:solidFill>
                <a:latin typeface="Arial" pitchFamily="34" charset="0"/>
                <a:cs typeface="Arial" pitchFamily="34" charset="0"/>
              </a:rPr>
              <a:t>GWL&amp;A</a:t>
            </a:r>
            <a:r>
              <a:rPr lang="en-US" sz="1200" dirty="0">
                <a:solidFill>
                  <a:schemeClr val="accent5">
                    <a:lumMod val="50000"/>
                  </a:schemeClr>
                </a:solidFill>
                <a:latin typeface="Arial" pitchFamily="34" charset="0"/>
                <a:cs typeface="Arial" pitchFamily="34" charset="0"/>
              </a:rPr>
              <a:t> of NY). Any guarantees are subject to the claims-paying ability of the insurer and do not apply to the subaccounts. </a:t>
            </a:r>
            <a:r>
              <a:rPr lang="en-US" sz="1200" dirty="0" err="1">
                <a:solidFill>
                  <a:schemeClr val="accent5">
                    <a:lumMod val="50000"/>
                  </a:schemeClr>
                </a:solidFill>
                <a:latin typeface="Arial" pitchFamily="34" charset="0"/>
                <a:cs typeface="Arial" pitchFamily="34" charset="0"/>
              </a:rPr>
              <a:t>GWFS</a:t>
            </a:r>
            <a:r>
              <a:rPr lang="en-US" sz="1200" dirty="0">
                <a:solidFill>
                  <a:schemeClr val="accent5">
                    <a:lumMod val="50000"/>
                  </a:schemeClr>
                </a:solidFill>
                <a:latin typeface="Arial" pitchFamily="34" charset="0"/>
                <a:cs typeface="Arial" pitchFamily="34" charset="0"/>
              </a:rPr>
              <a:t> Equities, Inc. is a wholly owned subsidiary of </a:t>
            </a:r>
            <a:r>
              <a:rPr lang="en-US" sz="1200" dirty="0" err="1">
                <a:solidFill>
                  <a:schemeClr val="accent5">
                    <a:lumMod val="50000"/>
                  </a:schemeClr>
                </a:solidFill>
                <a:latin typeface="Arial" pitchFamily="34" charset="0"/>
                <a:cs typeface="Arial" pitchFamily="34" charset="0"/>
              </a:rPr>
              <a:t>GWL&amp;A</a:t>
            </a:r>
            <a:r>
              <a:rPr lang="en-US" sz="1200" dirty="0">
                <a:solidFill>
                  <a:schemeClr val="accent5">
                    <a:lumMod val="50000"/>
                  </a:schemeClr>
                </a:solidFill>
                <a:latin typeface="Arial" pitchFamily="34" charset="0"/>
                <a:cs typeface="Arial" pitchFamily="34" charset="0"/>
              </a:rPr>
              <a:t>. </a:t>
            </a:r>
            <a:r>
              <a:rPr lang="en-US" sz="1200" dirty="0" err="1">
                <a:solidFill>
                  <a:schemeClr val="accent5">
                    <a:lumMod val="50000"/>
                  </a:schemeClr>
                </a:solidFill>
                <a:latin typeface="Arial" pitchFamily="34" charset="0"/>
                <a:cs typeface="Arial" pitchFamily="34" charset="0"/>
              </a:rPr>
              <a:t>GWL&amp;A</a:t>
            </a:r>
            <a:r>
              <a:rPr lang="en-US" sz="1200" dirty="0">
                <a:solidFill>
                  <a:schemeClr val="accent5">
                    <a:lumMod val="50000"/>
                  </a:schemeClr>
                </a:solidFill>
                <a:latin typeface="Arial" pitchFamily="34" charset="0"/>
                <a:cs typeface="Arial" pitchFamily="34" charset="0"/>
              </a:rPr>
              <a:t> is not licensed to do business in New York. Contracts may not be available in all states.</a:t>
            </a:r>
          </a:p>
          <a:p>
            <a:r>
              <a:rPr lang="en-US" sz="1200" dirty="0">
                <a:solidFill>
                  <a:schemeClr val="accent5">
                    <a:lumMod val="50000"/>
                  </a:schemeClr>
                </a:solidFill>
                <a:latin typeface="Arial" pitchFamily="34" charset="0"/>
                <a:cs typeface="Arial" pitchFamily="34" charset="0"/>
              </a:rPr>
              <a:t>Before purchasing a variable annuity, investors should carefully read the prospectus which contains an annuity’s investment objectives, risks, charges, expenses, and other information associated with the annuity and its investment options. You may obtain a prospectus for the annuity and its underlying funds by calling 877-723-8723. Great-West Life &amp; Annuity Insurance Company and Great-West Life &amp; Annuity Insurance Company of New York do not offer or provide investment, fiduciary, financial, legal, or tax advice, or act in a fiduciary capacity, for any client unless explicitly described in writing. Please consult with your investment advisor, attorney and/or tax advisor as needed. </a:t>
            </a:r>
          </a:p>
          <a:p>
            <a:r>
              <a:rPr lang="en-US" sz="1200" dirty="0">
                <a:solidFill>
                  <a:schemeClr val="accent5">
                    <a:lumMod val="50000"/>
                  </a:schemeClr>
                </a:solidFill>
                <a:latin typeface="Arial" pitchFamily="34" charset="0"/>
                <a:cs typeface="Arial" pitchFamily="34" charset="0"/>
              </a:rPr>
              <a:t>Variable annuities are long-term investments and may not be suitable for all investors. Earnings are taxable as ordinary income when distributed and may be subject to a 10% additional tax if withdrawn before age 59 ½. An investment in a variable annuity is subject to fluctuating values of the underlying investment options, and it entails risk, including the possible loss of principal. A withdrawal charge may also apply.</a:t>
            </a:r>
          </a:p>
          <a:p>
            <a:endParaRPr lang="en-US" sz="1200" dirty="0">
              <a:solidFill>
                <a:schemeClr val="accent5">
                  <a:lumMod val="50000"/>
                </a:schemeClr>
              </a:solidFill>
              <a:latin typeface="Arial" charset="0"/>
              <a:ea typeface="Arial" charset="0"/>
              <a:cs typeface="Arial" charset="0"/>
            </a:endParaRPr>
          </a:p>
          <a:p>
            <a:r>
              <a:rPr lang="en-US" sz="1200" b="1" dirty="0">
                <a:solidFill>
                  <a:schemeClr val="accent5">
                    <a:lumMod val="50000"/>
                  </a:schemeClr>
                </a:solidFill>
                <a:latin typeface="Arial" charset="0"/>
                <a:ea typeface="Arial" charset="0"/>
                <a:cs typeface="Arial" charset="0"/>
              </a:rPr>
              <a:t>Unless otherwise noted: NOT FDIC, NCUA/NCUSIF INSURED | NOT A DEPOSIT | NOT GUARANTEED BY ANY BANK OR CREDIT UNION | NOT INSURED BY ANY FEDERAL GOVERNMENT AGENCY | FUNDS MAY LOSE VALUE | NOT A CONDITION OF ANY BANKING OR CREDIT UNION ACTIVITY</a:t>
            </a:r>
          </a:p>
          <a:p>
            <a:endParaRPr lang="en-US" sz="1400" dirty="0">
              <a:latin typeface="Arial" charset="0"/>
              <a:ea typeface="Arial" charset="0"/>
              <a:cs typeface="Arial" charset="0"/>
            </a:endParaRPr>
          </a:p>
        </p:txBody>
      </p:sp>
      <p:sp>
        <p:nvSpPr>
          <p:cNvPr id="5" name="TextBox 4"/>
          <p:cNvSpPr txBox="1"/>
          <p:nvPr/>
        </p:nvSpPr>
        <p:spPr>
          <a:xfrm>
            <a:off x="596900" y="7810959"/>
            <a:ext cx="1998817" cy="276999"/>
          </a:xfrm>
          <a:prstGeom prst="rect">
            <a:avLst/>
          </a:prstGeom>
          <a:noFill/>
        </p:spPr>
        <p:txBody>
          <a:bodyPr wrap="none" rtlCol="0">
            <a:spAutoFit/>
          </a:bodyPr>
          <a:lstStyle/>
          <a:p>
            <a:r>
              <a:rPr lang="en-US" sz="1200" dirty="0" err="1">
                <a:solidFill>
                  <a:schemeClr val="tx2"/>
                </a:solidFill>
                <a:latin typeface="Arial" pitchFamily="34" charset="0"/>
                <a:cs typeface="Arial" pitchFamily="34" charset="0"/>
              </a:rPr>
              <a:t>B1016SS</a:t>
            </a:r>
            <a:r>
              <a:rPr lang="en-US" sz="1200" dirty="0">
                <a:solidFill>
                  <a:schemeClr val="tx2"/>
                </a:solidFill>
                <a:latin typeface="Arial" pitchFamily="34" charset="0"/>
                <a:cs typeface="Arial" pitchFamily="34" charset="0"/>
              </a:rPr>
              <a:t> </a:t>
            </a:r>
            <a:r>
              <a:rPr lang="en-US" sz="1200" dirty="0" err="1">
                <a:solidFill>
                  <a:schemeClr val="tx2"/>
                </a:solidFill>
                <a:latin typeface="Arial" pitchFamily="34" charset="0"/>
                <a:cs typeface="Arial" pitchFamily="34" charset="0"/>
              </a:rPr>
              <a:t>AM103028</a:t>
            </a:r>
            <a:r>
              <a:rPr lang="en-US" sz="1200" dirty="0">
                <a:solidFill>
                  <a:schemeClr val="tx2"/>
                </a:solidFill>
                <a:latin typeface="Arial" pitchFamily="34" charset="0"/>
                <a:cs typeface="Arial" pitchFamily="34" charset="0"/>
              </a:rPr>
              <a:t>-0217</a:t>
            </a:r>
            <a:endParaRPr lang="en-US" sz="1200" dirty="0">
              <a:solidFill>
                <a:schemeClr val="tx2"/>
              </a:solidFill>
            </a:endParaRPr>
          </a:p>
        </p:txBody>
      </p:sp>
    </p:spTree>
    <p:extLst>
      <p:ext uri="{BB962C8B-B14F-4D97-AF65-F5344CB8AC3E}">
        <p14:creationId xmlns:p14="http://schemas.microsoft.com/office/powerpoint/2010/main" val="16646125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Tree>
    <p:extLst>
      <p:ext uri="{BB962C8B-B14F-4D97-AF65-F5344CB8AC3E}">
        <p14:creationId xmlns:p14="http://schemas.microsoft.com/office/powerpoint/2010/main" val="13869732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Tree>
    <p:extLst>
      <p:ext uri="{BB962C8B-B14F-4D97-AF65-F5344CB8AC3E}">
        <p14:creationId xmlns:p14="http://schemas.microsoft.com/office/powerpoint/2010/main" val="15666151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Tree>
    <p:extLst>
      <p:ext uri="{BB962C8B-B14F-4D97-AF65-F5344CB8AC3E}">
        <p14:creationId xmlns:p14="http://schemas.microsoft.com/office/powerpoint/2010/main" val="352776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Tree>
    <p:extLst>
      <p:ext uri="{BB962C8B-B14F-4D97-AF65-F5344CB8AC3E}">
        <p14:creationId xmlns:p14="http://schemas.microsoft.com/office/powerpoint/2010/main" val="71918028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7382</TotalTime>
  <Words>2122</Words>
  <Application>Microsoft Office PowerPoint</Application>
  <PresentationFormat>Custom</PresentationFormat>
  <Paragraphs>134</Paragraphs>
  <Slides>52</Slides>
  <Notes>52</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52</vt:i4>
      </vt:variant>
    </vt:vector>
  </HeadingPairs>
  <TitlesOfParts>
    <vt:vector size="56"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Bree McKenna</dc:creator>
  <cp:lastModifiedBy>Jessica Jones</cp:lastModifiedBy>
  <cp:revision>173</cp:revision>
  <dcterms:created xsi:type="dcterms:W3CDTF">2016-05-31T22:23:25Z</dcterms:created>
  <dcterms:modified xsi:type="dcterms:W3CDTF">2018-09-24T21:42:10Z</dcterms:modified>
</cp:coreProperties>
</file>